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handoutMasterIdLst>
    <p:handoutMasterId r:id="rId32"/>
  </p:handoutMasterIdLst>
  <p:sldIdLst>
    <p:sldId id="263" r:id="rId2"/>
    <p:sldId id="341" r:id="rId3"/>
    <p:sldId id="342" r:id="rId4"/>
    <p:sldId id="339" r:id="rId5"/>
    <p:sldId id="338" r:id="rId6"/>
    <p:sldId id="337" r:id="rId7"/>
    <p:sldId id="270" r:id="rId8"/>
    <p:sldId id="322" r:id="rId9"/>
    <p:sldId id="271" r:id="rId10"/>
    <p:sldId id="276" r:id="rId11"/>
    <p:sldId id="308" r:id="rId12"/>
    <p:sldId id="340" r:id="rId13"/>
    <p:sldId id="326" r:id="rId14"/>
    <p:sldId id="269" r:id="rId15"/>
    <p:sldId id="268" r:id="rId16"/>
    <p:sldId id="273" r:id="rId17"/>
    <p:sldId id="278" r:id="rId18"/>
    <p:sldId id="280" r:id="rId19"/>
    <p:sldId id="283" r:id="rId20"/>
    <p:sldId id="306" r:id="rId21"/>
    <p:sldId id="335" r:id="rId22"/>
    <p:sldId id="329" r:id="rId23"/>
    <p:sldId id="330" r:id="rId24"/>
    <p:sldId id="331" r:id="rId25"/>
    <p:sldId id="334" r:id="rId26"/>
    <p:sldId id="343" r:id="rId27"/>
    <p:sldId id="344" r:id="rId28"/>
    <p:sldId id="336" r:id="rId29"/>
    <p:sldId id="292" r:id="rId30"/>
  </p:sldIdLst>
  <p:sldSz cx="12192000" cy="6858000"/>
  <p:notesSz cx="7010400" cy="92964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2A1"/>
    <a:srgbClr val="71AB2C"/>
    <a:srgbClr val="76B82A"/>
    <a:srgbClr val="00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2" autoAdjust="0"/>
    <p:restoredTop sz="95279" autoAdjust="0"/>
  </p:normalViewPr>
  <p:slideViewPr>
    <p:cSldViewPr snapToGrid="0">
      <p:cViewPr varScale="1">
        <p:scale>
          <a:sx n="80" d="100"/>
          <a:sy n="80" d="100"/>
        </p:scale>
        <p:origin x="53" y="60"/>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312EB-DEAC-4AC3-A006-06D08189BDB5}" type="doc">
      <dgm:prSet loTypeId="urn:microsoft.com/office/officeart/2005/8/layout/cycle6" loCatId="cycle" qsTypeId="urn:microsoft.com/office/officeart/2005/8/quickstyle/3d1" qsCatId="3D" csTypeId="urn:microsoft.com/office/officeart/2005/8/colors/accent1_2" csCatId="accent1" phldr="1"/>
      <dgm:spPr/>
    </dgm:pt>
    <dgm:pt modelId="{22949719-E1C9-4479-B9B2-3B392FA5400D}">
      <dgm:prSet phldrT="[Texto]"/>
      <dgm:spPr/>
      <dgm:t>
        <a:bodyPr/>
        <a:lstStyle/>
        <a:p>
          <a:pPr>
            <a:lnSpc>
              <a:spcPct val="100000"/>
            </a:lnSpc>
            <a:spcAft>
              <a:spcPts val="0"/>
            </a:spcAft>
          </a:pPr>
          <a:r>
            <a:rPr lang="es-PE" dirty="0">
              <a:latin typeface="+mn-lt"/>
            </a:rPr>
            <a:t>Productos entregables y proyectos</a:t>
          </a:r>
        </a:p>
        <a:p>
          <a:pPr>
            <a:lnSpc>
              <a:spcPct val="100000"/>
            </a:lnSpc>
            <a:spcAft>
              <a:spcPts val="0"/>
            </a:spcAft>
          </a:pPr>
          <a:endParaRPr lang="es-PE" dirty="0">
            <a:latin typeface="+mn-lt"/>
          </a:endParaRPr>
        </a:p>
      </dgm:t>
    </dgm:pt>
    <dgm:pt modelId="{C6A08616-F1BB-4DE8-A3EC-06AD14A86D9D}" type="parTrans" cxnId="{C57FEAD3-AD5B-4BC8-97F1-5ECD430633A7}">
      <dgm:prSet/>
      <dgm:spPr/>
      <dgm:t>
        <a:bodyPr/>
        <a:lstStyle/>
        <a:p>
          <a:endParaRPr lang="es-PE"/>
        </a:p>
      </dgm:t>
    </dgm:pt>
    <dgm:pt modelId="{2F8D674A-707A-4DF2-B0DA-6986E81DC5B5}" type="sibTrans" cxnId="{C57FEAD3-AD5B-4BC8-97F1-5ECD430633A7}">
      <dgm:prSet/>
      <dgm:spPr/>
      <dgm:t>
        <a:bodyPr/>
        <a:lstStyle/>
        <a:p>
          <a:endParaRPr lang="es-PE"/>
        </a:p>
      </dgm:t>
    </dgm:pt>
    <dgm:pt modelId="{B688EE1C-83E7-4080-9A26-AE344D4F2D94}">
      <dgm:prSet phldrT="[Texto]"/>
      <dgm:spPr/>
      <dgm:t>
        <a:bodyPr/>
        <a:lstStyle/>
        <a:p>
          <a:pPr>
            <a:lnSpc>
              <a:spcPct val="100000"/>
            </a:lnSpc>
            <a:spcAft>
              <a:spcPts val="0"/>
            </a:spcAft>
          </a:pPr>
          <a:r>
            <a:rPr lang="es-PE" dirty="0">
              <a:latin typeface="+mn-lt"/>
            </a:rPr>
            <a:t>Adhesión a instrumentos OCDE</a:t>
          </a:r>
        </a:p>
        <a:p>
          <a:pPr>
            <a:lnSpc>
              <a:spcPct val="100000"/>
            </a:lnSpc>
            <a:spcAft>
              <a:spcPts val="0"/>
            </a:spcAft>
          </a:pPr>
          <a:endParaRPr lang="es-PE" dirty="0">
            <a:latin typeface="+mn-lt"/>
          </a:endParaRPr>
        </a:p>
      </dgm:t>
    </dgm:pt>
    <dgm:pt modelId="{95FB8801-CEE5-467E-B426-44D149E37EC4}" type="parTrans" cxnId="{E3900F9F-4411-4400-AC22-0266F7B17E8A}">
      <dgm:prSet/>
      <dgm:spPr/>
      <dgm:t>
        <a:bodyPr/>
        <a:lstStyle/>
        <a:p>
          <a:endParaRPr lang="es-PE"/>
        </a:p>
      </dgm:t>
    </dgm:pt>
    <dgm:pt modelId="{5F7BB7FF-0E0E-46E6-AB9E-00D6A2B70F1E}" type="sibTrans" cxnId="{E3900F9F-4411-4400-AC22-0266F7B17E8A}">
      <dgm:prSet/>
      <dgm:spPr/>
      <dgm:t>
        <a:bodyPr/>
        <a:lstStyle/>
        <a:p>
          <a:endParaRPr lang="es-PE"/>
        </a:p>
      </dgm:t>
    </dgm:pt>
    <dgm:pt modelId="{0B09E323-C116-4EC9-BCAB-C7BF7851069C}">
      <dgm:prSet phldrT="[Texto]"/>
      <dgm:spPr/>
      <dgm:t>
        <a:bodyPr/>
        <a:lstStyle/>
        <a:p>
          <a:pPr>
            <a:lnSpc>
              <a:spcPct val="100000"/>
            </a:lnSpc>
            <a:spcAft>
              <a:spcPts val="0"/>
            </a:spcAft>
          </a:pPr>
          <a:r>
            <a:rPr lang="es-PE" dirty="0">
              <a:latin typeface="+mn-lt"/>
            </a:rPr>
            <a:t>Comités y Grupos de Trabajo</a:t>
          </a:r>
        </a:p>
        <a:p>
          <a:pPr>
            <a:lnSpc>
              <a:spcPct val="100000"/>
            </a:lnSpc>
            <a:spcAft>
              <a:spcPts val="0"/>
            </a:spcAft>
          </a:pPr>
          <a:endParaRPr lang="es-PE" dirty="0">
            <a:latin typeface="+mn-lt"/>
          </a:endParaRPr>
        </a:p>
      </dgm:t>
    </dgm:pt>
    <dgm:pt modelId="{5CFCF542-EF34-4A18-A0E2-9B71C9E02686}" type="parTrans" cxnId="{C2B7A0DB-0E16-4C85-9B22-B7EAE9DCDF29}">
      <dgm:prSet/>
      <dgm:spPr/>
      <dgm:t>
        <a:bodyPr/>
        <a:lstStyle/>
        <a:p>
          <a:endParaRPr lang="es-PE"/>
        </a:p>
      </dgm:t>
    </dgm:pt>
    <dgm:pt modelId="{003F2B1D-01A6-4ABE-8D08-EA65CB767D92}" type="sibTrans" cxnId="{C2B7A0DB-0E16-4C85-9B22-B7EAE9DCDF29}">
      <dgm:prSet/>
      <dgm:spPr/>
      <dgm:t>
        <a:bodyPr/>
        <a:lstStyle/>
        <a:p>
          <a:endParaRPr lang="es-PE"/>
        </a:p>
      </dgm:t>
    </dgm:pt>
    <dgm:pt modelId="{362F8041-0BAC-4106-9DEE-AA5FDABE4B97}" type="pres">
      <dgm:prSet presAssocID="{4E6312EB-DEAC-4AC3-A006-06D08189BDB5}" presName="cycle" presStyleCnt="0">
        <dgm:presLayoutVars>
          <dgm:dir/>
          <dgm:resizeHandles val="exact"/>
        </dgm:presLayoutVars>
      </dgm:prSet>
      <dgm:spPr/>
    </dgm:pt>
    <dgm:pt modelId="{0486B0FC-BB38-4DB9-9EA4-57F8188AA41C}" type="pres">
      <dgm:prSet presAssocID="{22949719-E1C9-4479-B9B2-3B392FA5400D}" presName="node" presStyleLbl="node1" presStyleIdx="0" presStyleCnt="3">
        <dgm:presLayoutVars>
          <dgm:bulletEnabled val="1"/>
        </dgm:presLayoutVars>
      </dgm:prSet>
      <dgm:spPr/>
    </dgm:pt>
    <dgm:pt modelId="{5DE8A5B6-494B-43BC-8801-7FF6D6A1D93E}" type="pres">
      <dgm:prSet presAssocID="{22949719-E1C9-4479-B9B2-3B392FA5400D}" presName="spNode" presStyleCnt="0"/>
      <dgm:spPr/>
    </dgm:pt>
    <dgm:pt modelId="{F4DA64F4-290C-4507-BB77-A6E7451B7748}" type="pres">
      <dgm:prSet presAssocID="{2F8D674A-707A-4DF2-B0DA-6986E81DC5B5}" presName="sibTrans" presStyleLbl="sibTrans1D1" presStyleIdx="0" presStyleCnt="3"/>
      <dgm:spPr/>
    </dgm:pt>
    <dgm:pt modelId="{0F130441-BE86-4F13-95AF-A7EB4A97C223}" type="pres">
      <dgm:prSet presAssocID="{B688EE1C-83E7-4080-9A26-AE344D4F2D94}" presName="node" presStyleLbl="node1" presStyleIdx="1" presStyleCnt="3">
        <dgm:presLayoutVars>
          <dgm:bulletEnabled val="1"/>
        </dgm:presLayoutVars>
      </dgm:prSet>
      <dgm:spPr/>
    </dgm:pt>
    <dgm:pt modelId="{6E4C2F5E-6E97-4592-90AF-448278F5CDEE}" type="pres">
      <dgm:prSet presAssocID="{B688EE1C-83E7-4080-9A26-AE344D4F2D94}" presName="spNode" presStyleCnt="0"/>
      <dgm:spPr/>
    </dgm:pt>
    <dgm:pt modelId="{3E476609-F922-47B2-83A4-0A341F196520}" type="pres">
      <dgm:prSet presAssocID="{5F7BB7FF-0E0E-46E6-AB9E-00D6A2B70F1E}" presName="sibTrans" presStyleLbl="sibTrans1D1" presStyleIdx="1" presStyleCnt="3"/>
      <dgm:spPr/>
    </dgm:pt>
    <dgm:pt modelId="{6F33FC6A-4563-4D61-90DA-FBB02E5D7B81}" type="pres">
      <dgm:prSet presAssocID="{0B09E323-C116-4EC9-BCAB-C7BF7851069C}" presName="node" presStyleLbl="node1" presStyleIdx="2" presStyleCnt="3">
        <dgm:presLayoutVars>
          <dgm:bulletEnabled val="1"/>
        </dgm:presLayoutVars>
      </dgm:prSet>
      <dgm:spPr/>
    </dgm:pt>
    <dgm:pt modelId="{B3320215-0286-40EA-9016-89F67F6E3E67}" type="pres">
      <dgm:prSet presAssocID="{0B09E323-C116-4EC9-BCAB-C7BF7851069C}" presName="spNode" presStyleCnt="0"/>
      <dgm:spPr/>
    </dgm:pt>
    <dgm:pt modelId="{299884B7-83C7-4E4F-BF02-8E5FB73EB202}" type="pres">
      <dgm:prSet presAssocID="{003F2B1D-01A6-4ABE-8D08-EA65CB767D92}" presName="sibTrans" presStyleLbl="sibTrans1D1" presStyleIdx="2" presStyleCnt="3"/>
      <dgm:spPr/>
    </dgm:pt>
  </dgm:ptLst>
  <dgm:cxnLst>
    <dgm:cxn modelId="{0295B612-1F0A-4FDD-B65F-B35113C71D30}" type="presOf" srcId="{5F7BB7FF-0E0E-46E6-AB9E-00D6A2B70F1E}" destId="{3E476609-F922-47B2-83A4-0A341F196520}" srcOrd="0" destOrd="0" presId="urn:microsoft.com/office/officeart/2005/8/layout/cycle6"/>
    <dgm:cxn modelId="{07ACE465-A0BF-4EEE-AC19-1E3436536175}" type="presOf" srcId="{4E6312EB-DEAC-4AC3-A006-06D08189BDB5}" destId="{362F8041-0BAC-4106-9DEE-AA5FDABE4B97}" srcOrd="0" destOrd="0" presId="urn:microsoft.com/office/officeart/2005/8/layout/cycle6"/>
    <dgm:cxn modelId="{3A93DC77-BEA0-4ADE-8437-705CBA9B68BC}" type="presOf" srcId="{B688EE1C-83E7-4080-9A26-AE344D4F2D94}" destId="{0F130441-BE86-4F13-95AF-A7EB4A97C223}" srcOrd="0" destOrd="0" presId="urn:microsoft.com/office/officeart/2005/8/layout/cycle6"/>
    <dgm:cxn modelId="{47F5658D-BF49-4A61-9760-1EBCF0166526}" type="presOf" srcId="{0B09E323-C116-4EC9-BCAB-C7BF7851069C}" destId="{6F33FC6A-4563-4D61-90DA-FBB02E5D7B81}" srcOrd="0" destOrd="0" presId="urn:microsoft.com/office/officeart/2005/8/layout/cycle6"/>
    <dgm:cxn modelId="{E3900F9F-4411-4400-AC22-0266F7B17E8A}" srcId="{4E6312EB-DEAC-4AC3-A006-06D08189BDB5}" destId="{B688EE1C-83E7-4080-9A26-AE344D4F2D94}" srcOrd="1" destOrd="0" parTransId="{95FB8801-CEE5-467E-B426-44D149E37EC4}" sibTransId="{5F7BB7FF-0E0E-46E6-AB9E-00D6A2B70F1E}"/>
    <dgm:cxn modelId="{3FC3E3B1-7CA7-4136-9C6F-39F2214824AA}" type="presOf" srcId="{22949719-E1C9-4479-B9B2-3B392FA5400D}" destId="{0486B0FC-BB38-4DB9-9EA4-57F8188AA41C}" srcOrd="0" destOrd="0" presId="urn:microsoft.com/office/officeart/2005/8/layout/cycle6"/>
    <dgm:cxn modelId="{C57FEAD3-AD5B-4BC8-97F1-5ECD430633A7}" srcId="{4E6312EB-DEAC-4AC3-A006-06D08189BDB5}" destId="{22949719-E1C9-4479-B9B2-3B392FA5400D}" srcOrd="0" destOrd="0" parTransId="{C6A08616-F1BB-4DE8-A3EC-06AD14A86D9D}" sibTransId="{2F8D674A-707A-4DF2-B0DA-6986E81DC5B5}"/>
    <dgm:cxn modelId="{8C7C46D6-B915-4EC4-A280-3ABBC832C85A}" type="presOf" srcId="{2F8D674A-707A-4DF2-B0DA-6986E81DC5B5}" destId="{F4DA64F4-290C-4507-BB77-A6E7451B7748}" srcOrd="0" destOrd="0" presId="urn:microsoft.com/office/officeart/2005/8/layout/cycle6"/>
    <dgm:cxn modelId="{C2B7A0DB-0E16-4C85-9B22-B7EAE9DCDF29}" srcId="{4E6312EB-DEAC-4AC3-A006-06D08189BDB5}" destId="{0B09E323-C116-4EC9-BCAB-C7BF7851069C}" srcOrd="2" destOrd="0" parTransId="{5CFCF542-EF34-4A18-A0E2-9B71C9E02686}" sibTransId="{003F2B1D-01A6-4ABE-8D08-EA65CB767D92}"/>
    <dgm:cxn modelId="{4C2B8BE9-C21A-4DA1-8E32-231F32D781E0}" type="presOf" srcId="{003F2B1D-01A6-4ABE-8D08-EA65CB767D92}" destId="{299884B7-83C7-4E4F-BF02-8E5FB73EB202}" srcOrd="0" destOrd="0" presId="urn:microsoft.com/office/officeart/2005/8/layout/cycle6"/>
    <dgm:cxn modelId="{F2B543A8-FE05-4ADA-90F1-8CE20126C914}" type="presParOf" srcId="{362F8041-0BAC-4106-9DEE-AA5FDABE4B97}" destId="{0486B0FC-BB38-4DB9-9EA4-57F8188AA41C}" srcOrd="0" destOrd="0" presId="urn:microsoft.com/office/officeart/2005/8/layout/cycle6"/>
    <dgm:cxn modelId="{CEC0FA5C-1B8E-48EC-80A8-EEBCC0076CB0}" type="presParOf" srcId="{362F8041-0BAC-4106-9DEE-AA5FDABE4B97}" destId="{5DE8A5B6-494B-43BC-8801-7FF6D6A1D93E}" srcOrd="1" destOrd="0" presId="urn:microsoft.com/office/officeart/2005/8/layout/cycle6"/>
    <dgm:cxn modelId="{8AFF43AD-5941-4294-B2BA-8482C6B78B7A}" type="presParOf" srcId="{362F8041-0BAC-4106-9DEE-AA5FDABE4B97}" destId="{F4DA64F4-290C-4507-BB77-A6E7451B7748}" srcOrd="2" destOrd="0" presId="urn:microsoft.com/office/officeart/2005/8/layout/cycle6"/>
    <dgm:cxn modelId="{3C9B8479-AEFD-482F-958C-3CE0C364B37E}" type="presParOf" srcId="{362F8041-0BAC-4106-9DEE-AA5FDABE4B97}" destId="{0F130441-BE86-4F13-95AF-A7EB4A97C223}" srcOrd="3" destOrd="0" presId="urn:microsoft.com/office/officeart/2005/8/layout/cycle6"/>
    <dgm:cxn modelId="{AD2F593F-9E65-49F0-99B2-BBC9837DBED5}" type="presParOf" srcId="{362F8041-0BAC-4106-9DEE-AA5FDABE4B97}" destId="{6E4C2F5E-6E97-4592-90AF-448278F5CDEE}" srcOrd="4" destOrd="0" presId="urn:microsoft.com/office/officeart/2005/8/layout/cycle6"/>
    <dgm:cxn modelId="{B4AAE4AF-B27D-477B-ACA2-88607369DE32}" type="presParOf" srcId="{362F8041-0BAC-4106-9DEE-AA5FDABE4B97}" destId="{3E476609-F922-47B2-83A4-0A341F196520}" srcOrd="5" destOrd="0" presId="urn:microsoft.com/office/officeart/2005/8/layout/cycle6"/>
    <dgm:cxn modelId="{E925F168-A644-49D3-89AE-2A60E4DBB157}" type="presParOf" srcId="{362F8041-0BAC-4106-9DEE-AA5FDABE4B97}" destId="{6F33FC6A-4563-4D61-90DA-FBB02E5D7B81}" srcOrd="6" destOrd="0" presId="urn:microsoft.com/office/officeart/2005/8/layout/cycle6"/>
    <dgm:cxn modelId="{FC72675D-1A3A-495C-9CBC-962476DB8B1E}" type="presParOf" srcId="{362F8041-0BAC-4106-9DEE-AA5FDABE4B97}" destId="{B3320215-0286-40EA-9016-89F67F6E3E67}" srcOrd="7" destOrd="0" presId="urn:microsoft.com/office/officeart/2005/8/layout/cycle6"/>
    <dgm:cxn modelId="{5618A5D2-E154-4E3C-8F06-3FBE0C260CE6}" type="presParOf" srcId="{362F8041-0BAC-4106-9DEE-AA5FDABE4B97}" destId="{299884B7-83C7-4E4F-BF02-8E5FB73EB202}"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6B0FC-BB38-4DB9-9EA4-57F8188AA41C}">
      <dsp:nvSpPr>
        <dsp:cNvPr id="0" name=""/>
        <dsp:cNvSpPr/>
      </dsp:nvSpPr>
      <dsp:spPr>
        <a:xfrm>
          <a:off x="1337058" y="29051"/>
          <a:ext cx="1778395" cy="115595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s-PE" sz="1400" kern="1200" dirty="0">
              <a:latin typeface="+mn-lt"/>
            </a:rPr>
            <a:t>Productos entregables y proyectos</a:t>
          </a:r>
        </a:p>
        <a:p>
          <a:pPr marL="0" lvl="0" indent="0" algn="ctr" defTabSz="622300">
            <a:lnSpc>
              <a:spcPct val="100000"/>
            </a:lnSpc>
            <a:spcBef>
              <a:spcPct val="0"/>
            </a:spcBef>
            <a:spcAft>
              <a:spcPts val="0"/>
            </a:spcAft>
            <a:buNone/>
          </a:pPr>
          <a:endParaRPr lang="es-PE" sz="1400" kern="1200" dirty="0">
            <a:latin typeface="+mn-lt"/>
          </a:endParaRPr>
        </a:p>
      </dsp:txBody>
      <dsp:txXfrm>
        <a:off x="1393487" y="85480"/>
        <a:ext cx="1665537" cy="1043099"/>
      </dsp:txXfrm>
    </dsp:sp>
    <dsp:sp modelId="{F4DA64F4-290C-4507-BB77-A6E7451B7748}">
      <dsp:nvSpPr>
        <dsp:cNvPr id="0" name=""/>
        <dsp:cNvSpPr/>
      </dsp:nvSpPr>
      <dsp:spPr>
        <a:xfrm>
          <a:off x="682964" y="607029"/>
          <a:ext cx="3086582" cy="3086582"/>
        </a:xfrm>
        <a:custGeom>
          <a:avLst/>
          <a:gdLst/>
          <a:ahLst/>
          <a:cxnLst/>
          <a:rect l="0" t="0" r="0" b="0"/>
          <a:pathLst>
            <a:path>
              <a:moveTo>
                <a:pt x="2445440" y="291142"/>
              </a:moveTo>
              <a:arcTo wR="1543291" hR="1543291" stAng="18346322" swAng="3650795"/>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F130441-BE86-4F13-95AF-A7EB4A97C223}">
      <dsp:nvSpPr>
        <dsp:cNvPr id="0" name=""/>
        <dsp:cNvSpPr/>
      </dsp:nvSpPr>
      <dsp:spPr>
        <a:xfrm>
          <a:off x="2673587" y="2343988"/>
          <a:ext cx="1778395" cy="115595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s-PE" sz="1400" kern="1200" dirty="0">
              <a:latin typeface="+mn-lt"/>
            </a:rPr>
            <a:t>Adhesión a instrumentos OCDE</a:t>
          </a:r>
        </a:p>
        <a:p>
          <a:pPr marL="0" lvl="0" indent="0" algn="ctr" defTabSz="622300">
            <a:lnSpc>
              <a:spcPct val="100000"/>
            </a:lnSpc>
            <a:spcBef>
              <a:spcPct val="0"/>
            </a:spcBef>
            <a:spcAft>
              <a:spcPts val="0"/>
            </a:spcAft>
            <a:buNone/>
          </a:pPr>
          <a:endParaRPr lang="es-PE" sz="1400" kern="1200" dirty="0">
            <a:latin typeface="+mn-lt"/>
          </a:endParaRPr>
        </a:p>
      </dsp:txBody>
      <dsp:txXfrm>
        <a:off x="2730016" y="2400417"/>
        <a:ext cx="1665537" cy="1043099"/>
      </dsp:txXfrm>
    </dsp:sp>
    <dsp:sp modelId="{3E476609-F922-47B2-83A4-0A341F196520}">
      <dsp:nvSpPr>
        <dsp:cNvPr id="0" name=""/>
        <dsp:cNvSpPr/>
      </dsp:nvSpPr>
      <dsp:spPr>
        <a:xfrm>
          <a:off x="682964" y="607029"/>
          <a:ext cx="3086582" cy="3086582"/>
        </a:xfrm>
        <a:custGeom>
          <a:avLst/>
          <a:gdLst/>
          <a:ahLst/>
          <a:cxnLst/>
          <a:rect l="0" t="0" r="0" b="0"/>
          <a:pathLst>
            <a:path>
              <a:moveTo>
                <a:pt x="2278671" y="2900112"/>
              </a:moveTo>
              <a:arcTo wR="1543291" hR="1543291" stAng="3692572" swAng="3414856"/>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F33FC6A-4563-4D61-90DA-FBB02E5D7B81}">
      <dsp:nvSpPr>
        <dsp:cNvPr id="0" name=""/>
        <dsp:cNvSpPr/>
      </dsp:nvSpPr>
      <dsp:spPr>
        <a:xfrm>
          <a:off x="528" y="2343988"/>
          <a:ext cx="1778395" cy="115595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s-PE" sz="1400" kern="1200" dirty="0">
              <a:latin typeface="+mn-lt"/>
            </a:rPr>
            <a:t>Comités y Grupos de Trabajo</a:t>
          </a:r>
        </a:p>
        <a:p>
          <a:pPr marL="0" lvl="0" indent="0" algn="ctr" defTabSz="622300">
            <a:lnSpc>
              <a:spcPct val="100000"/>
            </a:lnSpc>
            <a:spcBef>
              <a:spcPct val="0"/>
            </a:spcBef>
            <a:spcAft>
              <a:spcPts val="0"/>
            </a:spcAft>
            <a:buNone/>
          </a:pPr>
          <a:endParaRPr lang="es-PE" sz="1400" kern="1200" dirty="0">
            <a:latin typeface="+mn-lt"/>
          </a:endParaRPr>
        </a:p>
      </dsp:txBody>
      <dsp:txXfrm>
        <a:off x="56957" y="2400417"/>
        <a:ext cx="1665537" cy="1043099"/>
      </dsp:txXfrm>
    </dsp:sp>
    <dsp:sp modelId="{299884B7-83C7-4E4F-BF02-8E5FB73EB202}">
      <dsp:nvSpPr>
        <dsp:cNvPr id="0" name=""/>
        <dsp:cNvSpPr/>
      </dsp:nvSpPr>
      <dsp:spPr>
        <a:xfrm>
          <a:off x="682964" y="607029"/>
          <a:ext cx="3086582" cy="3086582"/>
        </a:xfrm>
        <a:custGeom>
          <a:avLst/>
          <a:gdLst/>
          <a:ahLst/>
          <a:cxnLst/>
          <a:rect l="0" t="0" r="0" b="0"/>
          <a:pathLst>
            <a:path>
              <a:moveTo>
                <a:pt x="10285" y="1721170"/>
              </a:moveTo>
              <a:arcTo wR="1543291" hR="1543291" stAng="10402884" swAng="3650795"/>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3D537EC-5595-4046-BEDD-8428894EC44A}"/>
              </a:ext>
            </a:extLst>
          </p:cNvPr>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F2D3EE77-FC30-4F4E-A0EB-D0A8B899AD8A}"/>
              </a:ext>
            </a:extLst>
          </p:cNvPr>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637892CE-5341-424E-B2D0-3DCD63ECA0CD}" type="datetimeFigureOut">
              <a:rPr lang="es-PE" smtClean="0"/>
              <a:t>6/12/2017</a:t>
            </a:fld>
            <a:endParaRPr lang="es-PE"/>
          </a:p>
        </p:txBody>
      </p:sp>
      <p:sp>
        <p:nvSpPr>
          <p:cNvPr id="4" name="Marcador de pie de página 3">
            <a:extLst>
              <a:ext uri="{FF2B5EF4-FFF2-40B4-BE49-F238E27FC236}">
                <a16:creationId xmlns:a16="http://schemas.microsoft.com/office/drawing/2014/main" id="{4824AC1B-D199-488E-9C9E-15033D7161DD}"/>
              </a:ext>
            </a:extLst>
          </p:cNvPr>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E2260A5C-1837-433A-BE92-14BB131AFAD6}"/>
              </a:ext>
            </a:extLst>
          </p:cNvPr>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22040D1F-0B35-4EF5-A1D0-84DA1E4E636D}" type="slidenum">
              <a:rPr lang="es-PE" smtClean="0"/>
              <a:t>‹Nº›</a:t>
            </a:fld>
            <a:endParaRPr lang="es-PE"/>
          </a:p>
        </p:txBody>
      </p:sp>
    </p:spTree>
    <p:extLst>
      <p:ext uri="{BB962C8B-B14F-4D97-AF65-F5344CB8AC3E}">
        <p14:creationId xmlns:p14="http://schemas.microsoft.com/office/powerpoint/2010/main" val="3923685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s-PE"/>
          </a:p>
        </p:txBody>
      </p:sp>
      <p:sp>
        <p:nvSpPr>
          <p:cNvPr id="3" name="Marcador de fecha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BA5D6856-B151-4555-A5C0-697615239BB5}" type="datetimeFigureOut">
              <a:rPr lang="es-PE" smtClean="0"/>
              <a:t>6/12/2017</a:t>
            </a:fld>
            <a:endParaRPr lang="es-PE"/>
          </a:p>
        </p:txBody>
      </p:sp>
      <p:sp>
        <p:nvSpPr>
          <p:cNvPr id="4" name="Marcador de imagen de diapositiva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s-PE"/>
          </a:p>
        </p:txBody>
      </p:sp>
      <p:sp>
        <p:nvSpPr>
          <p:cNvPr id="5" name="Marcador de notas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E0A98721-FF9B-48D4-919A-879F8CA23EE9}" type="slidenum">
              <a:rPr lang="es-PE" smtClean="0"/>
              <a:t>‹Nº›</a:t>
            </a:fld>
            <a:endParaRPr lang="es-PE"/>
          </a:p>
        </p:txBody>
      </p:sp>
    </p:spTree>
    <p:extLst>
      <p:ext uri="{BB962C8B-B14F-4D97-AF65-F5344CB8AC3E}">
        <p14:creationId xmlns:p14="http://schemas.microsoft.com/office/powerpoint/2010/main" val="325316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24458">
              <a:defRPr/>
            </a:pPr>
            <a:r>
              <a:rPr lang="es-PE" b="1" dirty="0"/>
              <a:t>Misión de Evaluadores CEPAL/OCDE:</a:t>
            </a:r>
          </a:p>
          <a:p>
            <a:pPr marL="288893" indent="-288893" algn="just">
              <a:buFont typeface="Arial" panose="020B0604020202020204" pitchFamily="34" charset="0"/>
              <a:buChar char="•"/>
            </a:pPr>
            <a:r>
              <a:rPr lang="es-PE" dirty="0"/>
              <a:t>La Misión de Evaluación de Desempeño Ambiental de OCDE y CEPAL sostuvo reuniones de trabajo de evaluación con más de 500 expertos y personas del país representantes de los sectores, del Poder Judicial, del Congreso de la República, del Ministerio Público, de la Defensoría del Pueblo y de la Contraloría General de la República; así como de los gobiernos regionales y municipales.</a:t>
            </a:r>
          </a:p>
          <a:p>
            <a:pPr marL="288893" indent="-288893" algn="just">
              <a:buFont typeface="Arial" panose="020B0604020202020204" pitchFamily="34" charset="0"/>
              <a:buChar char="•"/>
            </a:pPr>
            <a:endParaRPr lang="es-PE" dirty="0"/>
          </a:p>
          <a:p>
            <a:pPr marL="288893" indent="-288893" algn="just">
              <a:buFont typeface="Arial" panose="020B0604020202020204" pitchFamily="34" charset="0"/>
              <a:buChar char="•"/>
            </a:pPr>
            <a:r>
              <a:rPr lang="es-PE" dirty="0"/>
              <a:t>También con representantes de organizaciones sociales, indígenas, de pescadores artesanales, sindicales; así como de los gremios empresariales; diversas ONG; centros de pensamiento y expertos independientes.</a:t>
            </a:r>
          </a:p>
          <a:p>
            <a:pPr defTabSz="924458">
              <a:defRPr/>
            </a:pPr>
            <a:endParaRPr lang="es-PE" dirty="0"/>
          </a:p>
          <a:p>
            <a:pPr defTabSz="924458">
              <a:defRPr/>
            </a:pPr>
            <a:r>
              <a:rPr lang="es-PE" b="1" dirty="0"/>
              <a:t>Revisión inter pares de la EDA en el Grupo de Trabajo de Desempeño Ambiental de la OCDE:</a:t>
            </a:r>
          </a:p>
          <a:p>
            <a:endParaRPr lang="es-PE" dirty="0"/>
          </a:p>
          <a:p>
            <a:pPr marL="288893" indent="-288893" algn="just">
              <a:buFont typeface="Arial" panose="020B0604020202020204" pitchFamily="34" charset="0"/>
              <a:buChar char="•"/>
            </a:pPr>
            <a:r>
              <a:rPr lang="es-PE" dirty="0"/>
              <a:t>El documento con las conclusiones y recomendaciones de la EDA fue presentado y discutido en el Grupo de Trabajo de Desempeño Ambiental conformado por los países de la OCDE en marzo del 2016.</a:t>
            </a:r>
          </a:p>
          <a:p>
            <a:pPr marL="288893" indent="-288893" algn="just">
              <a:buFont typeface="Arial" panose="020B0604020202020204" pitchFamily="34" charset="0"/>
              <a:buChar char="•"/>
            </a:pPr>
            <a:r>
              <a:rPr lang="es-PE" dirty="0"/>
              <a:t>La delegación peruana estuvo conformada por los Viceministros de Ambiente, funcionarios del MINAM y representantes del Ministerio de Economía y Finanzas, Ministerio de Relaciones Exteriores y Ministerio de Agricultura y Riego.</a:t>
            </a:r>
          </a:p>
          <a:p>
            <a:pPr marL="288893" indent="-288893" algn="just">
              <a:buFont typeface="Arial" panose="020B0604020202020204" pitchFamily="34" charset="0"/>
              <a:buChar char="•"/>
            </a:pPr>
            <a:r>
              <a:rPr lang="es-PE" dirty="0"/>
              <a:t>La evaluación y las recomendaciones de la EDA reflejan la visión colectiva de los países de la OCDE.</a:t>
            </a:r>
          </a:p>
          <a:p>
            <a:endParaRPr lang="es-PE" dirty="0"/>
          </a:p>
          <a:p>
            <a:pPr defTabSz="924458">
              <a:defRPr/>
            </a:pPr>
            <a:r>
              <a:rPr lang="es-PE" b="1" dirty="0"/>
              <a:t>El 31 de mayo de 2016 se presentó oficialmente la Evaluación de Desempeño Ambiental del Perú ante representantes del Sector Público, representantes de la OCDE y de la CEPAL.</a:t>
            </a:r>
          </a:p>
          <a:p>
            <a:endParaRPr lang="es-PE" dirty="0"/>
          </a:p>
        </p:txBody>
      </p:sp>
      <p:sp>
        <p:nvSpPr>
          <p:cNvPr id="4" name="Marcador de número de diapositiva 3"/>
          <p:cNvSpPr>
            <a:spLocks noGrp="1"/>
          </p:cNvSpPr>
          <p:nvPr>
            <p:ph type="sldNum" sz="quarter" idx="10"/>
          </p:nvPr>
        </p:nvSpPr>
        <p:spPr/>
        <p:txBody>
          <a:bodyPr/>
          <a:lstStyle/>
          <a:p>
            <a:fld id="{E0A98721-FF9B-48D4-919A-879F8CA23EE9}" type="slidenum">
              <a:rPr lang="es-PE" smtClean="0"/>
              <a:t>16</a:t>
            </a:fld>
            <a:endParaRPr lang="es-PE"/>
          </a:p>
        </p:txBody>
      </p:sp>
    </p:spTree>
    <p:extLst>
      <p:ext uri="{BB962C8B-B14F-4D97-AF65-F5344CB8AC3E}">
        <p14:creationId xmlns:p14="http://schemas.microsoft.com/office/powerpoint/2010/main" val="360701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24458">
              <a:defRPr/>
            </a:pPr>
            <a:r>
              <a:rPr lang="es-PE" dirty="0"/>
              <a:t>A partir de los aportes que las entidades remitieron hasta el 25 de mayo, se elaboró una propuesta consolidada de los Ejes del Plan de modo que sirva de base para el diálogo en las reuniones Sectoriales.</a:t>
            </a:r>
          </a:p>
          <a:p>
            <a:endParaRPr lang="es-PE" dirty="0"/>
          </a:p>
        </p:txBody>
      </p:sp>
      <p:sp>
        <p:nvSpPr>
          <p:cNvPr id="4" name="Marcador de número de diapositiva 3"/>
          <p:cNvSpPr>
            <a:spLocks noGrp="1"/>
          </p:cNvSpPr>
          <p:nvPr>
            <p:ph type="sldNum" sz="quarter" idx="10"/>
          </p:nvPr>
        </p:nvSpPr>
        <p:spPr/>
        <p:txBody>
          <a:bodyPr/>
          <a:lstStyle/>
          <a:p>
            <a:fld id="{504661E2-5CF2-4570-BF45-8EBD6C400352}" type="slidenum">
              <a:rPr lang="es-PE" smtClean="0"/>
              <a:t>19</a:t>
            </a:fld>
            <a:endParaRPr lang="es-PE"/>
          </a:p>
        </p:txBody>
      </p:sp>
    </p:spTree>
    <p:extLst>
      <p:ext uri="{BB962C8B-B14F-4D97-AF65-F5344CB8AC3E}">
        <p14:creationId xmlns:p14="http://schemas.microsoft.com/office/powerpoint/2010/main" val="323332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dirty="0"/>
              <a:t>Haga clic para modificar el estilo de título del patrón</a:t>
            </a:r>
            <a:endParaRPr lang="es-PE" dirty="0"/>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BF26D947-C620-430B-913E-858530A278BF}" type="datetimeFigureOut">
              <a:rPr lang="es-PE" smtClean="0"/>
              <a:t>6/12/2017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24292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F26D947-C620-430B-913E-858530A278BF}" type="datetimeFigureOut">
              <a:rPr lang="es-PE" smtClean="0"/>
              <a:t>6/12/2017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170834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F26D947-C620-430B-913E-858530A278BF}" type="datetimeFigureOut">
              <a:rPr lang="es-PE" smtClean="0"/>
              <a:t>6/12/2017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372170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F26D947-C620-430B-913E-858530A278BF}" type="datetimeFigureOut">
              <a:rPr lang="es-PE" smtClean="0"/>
              <a:t>6/12/2017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231305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F26D947-C620-430B-913E-858530A278BF}" type="datetimeFigureOut">
              <a:rPr lang="es-PE" smtClean="0"/>
              <a:t>6/12/2017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180052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BF26D947-C620-430B-913E-858530A278BF}" type="datetimeFigureOut">
              <a:rPr lang="es-PE" smtClean="0"/>
              <a:t>6/12/2017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32150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BF26D947-C620-430B-913E-858530A278BF}" type="datetimeFigureOut">
              <a:rPr lang="es-PE" smtClean="0"/>
              <a:t>6/12/2017</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428195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BF26D947-C620-430B-913E-858530A278BF}" type="datetimeFigureOut">
              <a:rPr lang="es-PE" smtClean="0"/>
              <a:t>6/12/2017</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366824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26D947-C620-430B-913E-858530A278BF}" type="datetimeFigureOut">
              <a:rPr lang="es-PE" smtClean="0"/>
              <a:t>6/12/2017</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90888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F26D947-C620-430B-913E-858530A278BF}" type="datetimeFigureOut">
              <a:rPr lang="es-PE" smtClean="0"/>
              <a:t>6/12/2017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338922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F26D947-C620-430B-913E-858530A278BF}" type="datetimeFigureOut">
              <a:rPr lang="es-PE" smtClean="0"/>
              <a:t>6/12/2017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B9C8D7F-F1BC-48E6-8953-54F44FBB95B6}" type="slidenum">
              <a:rPr lang="es-PE" smtClean="0"/>
              <a:t>‹Nº›</a:t>
            </a:fld>
            <a:endParaRPr lang="es-PE"/>
          </a:p>
        </p:txBody>
      </p:sp>
    </p:spTree>
    <p:extLst>
      <p:ext uri="{BB962C8B-B14F-4D97-AF65-F5344CB8AC3E}">
        <p14:creationId xmlns:p14="http://schemas.microsoft.com/office/powerpoint/2010/main" val="297561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6D947-C620-430B-913E-858530A278BF}" type="datetimeFigureOut">
              <a:rPr lang="es-PE" smtClean="0"/>
              <a:t>6/12/2017</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C8D7F-F1BC-48E6-8953-54F44FBB95B6}" type="slidenum">
              <a:rPr lang="es-PE" smtClean="0"/>
              <a:t>‹Nº›</a:t>
            </a:fld>
            <a:endParaRPr lang="es-PE"/>
          </a:p>
        </p:txBody>
      </p:sp>
      <p:sp>
        <p:nvSpPr>
          <p:cNvPr id="8" name="Marcador de fecha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s-P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0BCD32-33CA-4927-931A-4C0E50B1DBDC}" type="datetimeFigureOut">
              <a:rPr lang="es-PE" smtClean="0"/>
              <a:pPr/>
              <a:t>6/12/2017</a:t>
            </a:fld>
            <a:endParaRPr lang="es-PE"/>
          </a:p>
        </p:txBody>
      </p:sp>
      <p:sp>
        <p:nvSpPr>
          <p:cNvPr id="9" name="Marcador de número de diapositiva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97DE08-AED2-4A19-BA0F-CEB07ECA68B8}" type="slidenum">
              <a:rPr lang="es-PE" smtClean="0"/>
              <a:pPr/>
              <a:t>‹Nº›</a:t>
            </a:fld>
            <a:endParaRPr lang="es-PE"/>
          </a:p>
        </p:txBody>
      </p:sp>
      <p:sp>
        <p:nvSpPr>
          <p:cNvPr id="11" name="Rectángulo 10"/>
          <p:cNvSpPr/>
          <p:nvPr/>
        </p:nvSpPr>
        <p:spPr>
          <a:xfrm>
            <a:off x="112054" y="6375240"/>
            <a:ext cx="11975704" cy="362465"/>
          </a:xfrm>
          <a:prstGeom prst="rect">
            <a:avLst/>
          </a:prstGeom>
          <a:solidFill>
            <a:srgbClr val="71A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p:cNvSpPr/>
          <p:nvPr/>
        </p:nvSpPr>
        <p:spPr>
          <a:xfrm>
            <a:off x="112054" y="93782"/>
            <a:ext cx="11975704" cy="362465"/>
          </a:xfrm>
          <a:prstGeom prst="rect">
            <a:avLst/>
          </a:prstGeom>
          <a:solidFill>
            <a:srgbClr val="04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p:cNvSpPr/>
          <p:nvPr/>
        </p:nvSpPr>
        <p:spPr>
          <a:xfrm>
            <a:off x="10860522" y="125866"/>
            <a:ext cx="1173719" cy="307777"/>
          </a:xfrm>
          <a:prstGeom prst="rect">
            <a:avLst/>
          </a:prstGeom>
        </p:spPr>
        <p:txBody>
          <a:bodyPr wrap="none">
            <a:spAutoFit/>
          </a:bodyPr>
          <a:lstStyle/>
          <a:p>
            <a:pPr algn="r"/>
            <a:r>
              <a:rPr lang="es-PE" sz="1400" b="1" dirty="0">
                <a:solidFill>
                  <a:schemeClr val="bg1"/>
                </a:solidFill>
              </a:rPr>
              <a:t>PERÚ LIMPIO</a:t>
            </a:r>
          </a:p>
        </p:txBody>
      </p:sp>
      <p:sp>
        <p:nvSpPr>
          <p:cNvPr id="14" name="Rectángulo 13"/>
          <p:cNvSpPr/>
          <p:nvPr/>
        </p:nvSpPr>
        <p:spPr>
          <a:xfrm>
            <a:off x="10711063" y="6407324"/>
            <a:ext cx="1331198" cy="307777"/>
          </a:xfrm>
          <a:prstGeom prst="rect">
            <a:avLst/>
          </a:prstGeom>
        </p:spPr>
        <p:txBody>
          <a:bodyPr wrap="none">
            <a:spAutoFit/>
          </a:bodyPr>
          <a:lstStyle/>
          <a:p>
            <a:pPr algn="r"/>
            <a:r>
              <a:rPr lang="es-PE" sz="1400" b="1" dirty="0">
                <a:solidFill>
                  <a:schemeClr val="bg1"/>
                </a:solidFill>
              </a:rPr>
              <a:t>PERÚ NATURAL</a:t>
            </a:r>
          </a:p>
        </p:txBody>
      </p:sp>
      <p:sp>
        <p:nvSpPr>
          <p:cNvPr id="15" name="Rectángulo 14"/>
          <p:cNvSpPr/>
          <p:nvPr/>
        </p:nvSpPr>
        <p:spPr>
          <a:xfrm>
            <a:off x="10710069" y="464268"/>
            <a:ext cx="1297150" cy="253916"/>
          </a:xfrm>
          <a:prstGeom prst="rect">
            <a:avLst/>
          </a:prstGeom>
        </p:spPr>
        <p:txBody>
          <a:bodyPr wrap="none">
            <a:spAutoFit/>
          </a:bodyPr>
          <a:lstStyle/>
          <a:p>
            <a:pPr algn="r"/>
            <a:r>
              <a:rPr lang="es-PE" sz="1050" dirty="0"/>
              <a:t>www.minam.gob.pe</a:t>
            </a:r>
          </a:p>
        </p:txBody>
      </p:sp>
      <p:pic>
        <p:nvPicPr>
          <p:cNvPr id="16" name="Imagen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054" y="581950"/>
            <a:ext cx="2877738" cy="589124"/>
          </a:xfrm>
          <a:prstGeom prst="rect">
            <a:avLst/>
          </a:prstGeom>
        </p:spPr>
      </p:pic>
    </p:spTree>
    <p:extLst>
      <p:ext uri="{BB962C8B-B14F-4D97-AF65-F5344CB8AC3E}">
        <p14:creationId xmlns:p14="http://schemas.microsoft.com/office/powerpoint/2010/main" val="28315881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hyperlink" Target="http://www.oecd.org/ac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85254" y="1545582"/>
            <a:ext cx="9144000" cy="923330"/>
          </a:xfrm>
          <a:noFill/>
        </p:spPr>
        <p:txBody>
          <a:bodyPr wrap="square" rtlCol="0">
            <a:spAutoFit/>
          </a:bodyPr>
          <a:lstStyle/>
          <a:p>
            <a:r>
              <a:rPr lang="es-PE" sz="3000" b="1" dirty="0">
                <a:latin typeface="Gisha" panose="020B0502040204020203" pitchFamily="34" charset="-79"/>
                <a:ea typeface="+mn-ea"/>
                <a:cs typeface="Gisha" panose="020B0502040204020203" pitchFamily="34" charset="-79"/>
              </a:rPr>
              <a:t>El Perú en su camino hacia la OCDE: </a:t>
            </a:r>
            <a:br>
              <a:rPr lang="es-PE" sz="3000" b="1" dirty="0">
                <a:latin typeface="Gisha" panose="020B0502040204020203" pitchFamily="34" charset="-79"/>
                <a:ea typeface="+mn-ea"/>
                <a:cs typeface="Gisha" panose="020B0502040204020203" pitchFamily="34" charset="-79"/>
              </a:rPr>
            </a:br>
            <a:r>
              <a:rPr lang="es-PE" sz="3000" b="1" dirty="0">
                <a:latin typeface="Gisha" panose="020B0502040204020203" pitchFamily="34" charset="-79"/>
                <a:ea typeface="+mn-ea"/>
                <a:cs typeface="Gisha" panose="020B0502040204020203" pitchFamily="34" charset="-79"/>
              </a:rPr>
              <a:t>Avances y Perspectivas</a:t>
            </a:r>
          </a:p>
        </p:txBody>
      </p:sp>
      <p:sp>
        <p:nvSpPr>
          <p:cNvPr id="8" name="object 4"/>
          <p:cNvSpPr txBox="1"/>
          <p:nvPr/>
        </p:nvSpPr>
        <p:spPr>
          <a:xfrm>
            <a:off x="2501353" y="3198810"/>
            <a:ext cx="7711797" cy="891031"/>
          </a:xfrm>
          <a:prstGeom prst="rect">
            <a:avLst/>
          </a:prstGeom>
        </p:spPr>
        <p:txBody>
          <a:bodyPr>
            <a:noAutofit/>
          </a:bodyPr>
          <a:lstStyle>
            <a:lvl1pPr indent="0" algn="ctr">
              <a:lnSpc>
                <a:spcPct val="90000"/>
              </a:lnSpc>
              <a:spcBef>
                <a:spcPts val="1000"/>
              </a:spcBef>
              <a:buFont typeface="Arial" panose="020B0604020202020204" pitchFamily="34" charset="0"/>
              <a:buNone/>
              <a:defRPr sz="20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PE" sz="2400" dirty="0"/>
              <a:t>Taller: Propuesta de negociación del Perú sobre la aplicación del RETC frente a los estándares de la OCDE</a:t>
            </a:r>
            <a:endParaRPr sz="2400" dirty="0"/>
          </a:p>
        </p:txBody>
      </p:sp>
      <p:sp>
        <p:nvSpPr>
          <p:cNvPr id="9" name="object 2"/>
          <p:cNvSpPr txBox="1"/>
          <p:nvPr/>
        </p:nvSpPr>
        <p:spPr>
          <a:xfrm>
            <a:off x="4925456" y="5549636"/>
            <a:ext cx="2863589" cy="279908"/>
          </a:xfrm>
          <a:prstGeom prst="rect">
            <a:avLst/>
          </a:prstGeom>
        </p:spPr>
        <p:txBody>
          <a:bodyPr>
            <a:noAutofit/>
          </a:bodyPr>
          <a:lstStyle>
            <a:defPPr>
              <a:defRPr lang="es-PE"/>
            </a:defPPr>
            <a:lvl1pPr indent="0" algn="ctr">
              <a:lnSpc>
                <a:spcPct val="90000"/>
              </a:lnSpc>
              <a:spcBef>
                <a:spcPts val="1000"/>
              </a:spcBef>
              <a:buFont typeface="Arial" panose="020B0604020202020204" pitchFamily="34" charset="0"/>
              <a:buNone/>
              <a:defRPr sz="20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sz="1600" dirty="0"/>
              <a:t>Lima, </a:t>
            </a:r>
            <a:r>
              <a:rPr lang="es-PE" sz="1600" dirty="0"/>
              <a:t>07 de diciembre </a:t>
            </a:r>
            <a:r>
              <a:rPr sz="1600" dirty="0"/>
              <a:t>de 201</a:t>
            </a:r>
            <a:r>
              <a:rPr lang="es-PE" sz="1600" dirty="0"/>
              <a:t>7</a:t>
            </a:r>
            <a:endParaRPr sz="1600" dirty="0"/>
          </a:p>
        </p:txBody>
      </p:sp>
      <p:sp>
        <p:nvSpPr>
          <p:cNvPr id="11" name="object 2"/>
          <p:cNvSpPr txBox="1"/>
          <p:nvPr/>
        </p:nvSpPr>
        <p:spPr>
          <a:xfrm>
            <a:off x="3050423" y="4465911"/>
            <a:ext cx="6613656" cy="707655"/>
          </a:xfrm>
          <a:prstGeom prst="rect">
            <a:avLst/>
          </a:prstGeom>
        </p:spPr>
        <p:txBody>
          <a:bodyPr>
            <a:noAutofit/>
          </a:bodyPr>
          <a:lstStyle>
            <a:defPPr>
              <a:defRPr lang="es-PE"/>
            </a:defPPr>
            <a:lvl1pPr indent="0" algn="ctr">
              <a:lnSpc>
                <a:spcPct val="90000"/>
              </a:lnSpc>
              <a:spcBef>
                <a:spcPts val="1000"/>
              </a:spcBef>
              <a:buFont typeface="Arial" panose="020B0604020202020204" pitchFamily="34" charset="0"/>
              <a:buNone/>
              <a:defRPr sz="20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spcBef>
                <a:spcPts val="0"/>
              </a:spcBef>
            </a:pPr>
            <a:r>
              <a:rPr lang="es-PE" sz="1600" b="1" dirty="0"/>
              <a:t>Xavier Gordillo </a:t>
            </a:r>
          </a:p>
          <a:p>
            <a:pPr>
              <a:lnSpc>
                <a:spcPct val="100000"/>
              </a:lnSpc>
              <a:spcBef>
                <a:spcPts val="0"/>
              </a:spcBef>
            </a:pPr>
            <a:r>
              <a:rPr lang="es-PE" sz="1600" dirty="0"/>
              <a:t>Director General de Educación, Ciudadanía e Información Ambiental</a:t>
            </a:r>
            <a:endParaRPr sz="1600" dirty="0"/>
          </a:p>
        </p:txBody>
      </p:sp>
    </p:spTree>
    <p:extLst>
      <p:ext uri="{BB962C8B-B14F-4D97-AF65-F5344CB8AC3E}">
        <p14:creationId xmlns:p14="http://schemas.microsoft.com/office/powerpoint/2010/main" val="37235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172882" y="554472"/>
            <a:ext cx="7517610" cy="67710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PE" sz="3800" b="1" kern="0" spc="-100" dirty="0">
                <a:solidFill>
                  <a:srgbClr val="363639"/>
                </a:solidFill>
                <a:latin typeface="Calibri" panose="020F0502020204030204" pitchFamily="34" charset="0"/>
                <a:ea typeface="+mj-ea"/>
                <a:cs typeface="+mj-cs"/>
              </a:rPr>
              <a:t>Avances en los 19 Estudios y Proyectos</a:t>
            </a:r>
            <a:endParaRPr kumimoji="0" lang="es-PE" sz="1800" b="0" i="0" u="none" strike="noStrike" kern="0" cap="none" spc="0" normalizeH="0" baseline="0" noProof="0" dirty="0">
              <a:ln>
                <a:noFill/>
              </a:ln>
              <a:solidFill>
                <a:sysClr val="windowText" lastClr="000000"/>
              </a:solidFill>
              <a:effectLst/>
              <a:uLnTx/>
              <a:uFillTx/>
            </a:endParaRPr>
          </a:p>
        </p:txBody>
      </p:sp>
      <p:grpSp>
        <p:nvGrpSpPr>
          <p:cNvPr id="28" name="Grupo 27"/>
          <p:cNvGrpSpPr/>
          <p:nvPr/>
        </p:nvGrpSpPr>
        <p:grpSpPr>
          <a:xfrm>
            <a:off x="8253663" y="1202612"/>
            <a:ext cx="3273851" cy="5215042"/>
            <a:chOff x="8253663" y="1202612"/>
            <a:chExt cx="3273851" cy="5215042"/>
          </a:xfrm>
        </p:grpSpPr>
        <p:grpSp>
          <p:nvGrpSpPr>
            <p:cNvPr id="26" name="Grupo 25"/>
            <p:cNvGrpSpPr/>
            <p:nvPr/>
          </p:nvGrpSpPr>
          <p:grpSpPr>
            <a:xfrm>
              <a:off x="8501179" y="1933330"/>
              <a:ext cx="3026335" cy="523220"/>
              <a:chOff x="8501179" y="1933330"/>
              <a:chExt cx="3026335" cy="523220"/>
            </a:xfrm>
          </p:grpSpPr>
          <p:sp>
            <p:nvSpPr>
              <p:cNvPr id="108" name="Oval 42"/>
              <p:cNvSpPr/>
              <p:nvPr/>
            </p:nvSpPr>
            <p:spPr>
              <a:xfrm>
                <a:off x="8501179" y="1960940"/>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09" name="L-Shape 52"/>
              <p:cNvSpPr>
                <a:spLocks noChangeAspect="1"/>
              </p:cNvSpPr>
              <p:nvPr/>
            </p:nvSpPr>
            <p:spPr>
              <a:xfrm rot="19005742">
                <a:off x="8577460" y="1966172"/>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107" name="CuadroTexto 106"/>
              <p:cNvSpPr txBox="1"/>
              <p:nvPr/>
            </p:nvSpPr>
            <p:spPr>
              <a:xfrm>
                <a:off x="9219914" y="1933330"/>
                <a:ext cx="2307600" cy="523220"/>
              </a:xfrm>
              <a:prstGeom prst="rect">
                <a:avLst/>
              </a:prstGeom>
              <a:noFill/>
            </p:spPr>
            <p:txBody>
              <a:bodyPr wrap="square" rtlCol="0">
                <a:spAutoFit/>
              </a:bodyPr>
              <a:lstStyle/>
              <a:p>
                <a:r>
                  <a:rPr lang="es-PE" sz="1400" dirty="0"/>
                  <a:t>Estudio de Gobernanza Pública</a:t>
                </a:r>
              </a:p>
            </p:txBody>
          </p:sp>
        </p:grpSp>
        <p:grpSp>
          <p:nvGrpSpPr>
            <p:cNvPr id="25" name="Grupo 24"/>
            <p:cNvGrpSpPr/>
            <p:nvPr/>
          </p:nvGrpSpPr>
          <p:grpSpPr>
            <a:xfrm>
              <a:off x="8501179" y="2639373"/>
              <a:ext cx="3026335" cy="523220"/>
              <a:chOff x="8501179" y="2658601"/>
              <a:chExt cx="3026335" cy="523220"/>
            </a:xfrm>
          </p:grpSpPr>
          <p:sp>
            <p:nvSpPr>
              <p:cNvPr id="138" name="Oval 42"/>
              <p:cNvSpPr/>
              <p:nvPr/>
            </p:nvSpPr>
            <p:spPr>
              <a:xfrm>
                <a:off x="8501179" y="2686211"/>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39" name="L-Shape 52"/>
              <p:cNvSpPr>
                <a:spLocks noChangeAspect="1"/>
              </p:cNvSpPr>
              <p:nvPr/>
            </p:nvSpPr>
            <p:spPr>
              <a:xfrm rot="19005742">
                <a:off x="8577460" y="2691443"/>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137" name="CuadroTexto 136"/>
              <p:cNvSpPr txBox="1"/>
              <p:nvPr/>
            </p:nvSpPr>
            <p:spPr>
              <a:xfrm>
                <a:off x="9219914" y="2658601"/>
                <a:ext cx="2307600" cy="523220"/>
              </a:xfrm>
              <a:prstGeom prst="rect">
                <a:avLst/>
              </a:prstGeom>
              <a:noFill/>
            </p:spPr>
            <p:txBody>
              <a:bodyPr wrap="square" rtlCol="0">
                <a:spAutoFit/>
              </a:bodyPr>
              <a:lstStyle/>
              <a:p>
                <a:r>
                  <a:rPr lang="es-PE" sz="1400" dirty="0"/>
                  <a:t>Estudio de las Capacidades Más Allá de la Escuela</a:t>
                </a:r>
              </a:p>
            </p:txBody>
          </p:sp>
        </p:grpSp>
        <p:grpSp>
          <p:nvGrpSpPr>
            <p:cNvPr id="27" name="Grupo 26"/>
            <p:cNvGrpSpPr/>
            <p:nvPr/>
          </p:nvGrpSpPr>
          <p:grpSpPr>
            <a:xfrm>
              <a:off x="8501179" y="1202612"/>
              <a:ext cx="3026335" cy="523220"/>
              <a:chOff x="8501179" y="1202612"/>
              <a:chExt cx="3026335" cy="523220"/>
            </a:xfrm>
          </p:grpSpPr>
          <p:sp>
            <p:nvSpPr>
              <p:cNvPr id="188" name="Oval 42"/>
              <p:cNvSpPr/>
              <p:nvPr/>
            </p:nvSpPr>
            <p:spPr>
              <a:xfrm>
                <a:off x="8501179" y="1230222"/>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89" name="L-Shape 52"/>
              <p:cNvSpPr>
                <a:spLocks noChangeAspect="1"/>
              </p:cNvSpPr>
              <p:nvPr/>
            </p:nvSpPr>
            <p:spPr>
              <a:xfrm rot="19005742">
                <a:off x="8577460" y="1223422"/>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187" name="CuadroTexto 186"/>
              <p:cNvSpPr txBox="1"/>
              <p:nvPr/>
            </p:nvSpPr>
            <p:spPr>
              <a:xfrm>
                <a:off x="9219914" y="1202612"/>
                <a:ext cx="2307600" cy="523220"/>
              </a:xfrm>
              <a:prstGeom prst="rect">
                <a:avLst/>
              </a:prstGeom>
              <a:noFill/>
            </p:spPr>
            <p:txBody>
              <a:bodyPr wrap="square" rtlCol="0">
                <a:spAutoFit/>
              </a:bodyPr>
              <a:lstStyle/>
              <a:p>
                <a:r>
                  <a:rPr lang="es-PE" sz="1400" dirty="0"/>
                  <a:t>Estudio sobre Desempeño Ambiental</a:t>
                </a:r>
              </a:p>
            </p:txBody>
          </p:sp>
        </p:grpSp>
        <p:grpSp>
          <p:nvGrpSpPr>
            <p:cNvPr id="24" name="Grupo 23"/>
            <p:cNvGrpSpPr/>
            <p:nvPr/>
          </p:nvGrpSpPr>
          <p:grpSpPr>
            <a:xfrm>
              <a:off x="8501179" y="3345416"/>
              <a:ext cx="3026335" cy="523220"/>
              <a:chOff x="8501179" y="3449312"/>
              <a:chExt cx="3026335" cy="523220"/>
            </a:xfrm>
          </p:grpSpPr>
          <p:sp>
            <p:nvSpPr>
              <p:cNvPr id="158" name="Oval 42"/>
              <p:cNvSpPr/>
              <p:nvPr/>
            </p:nvSpPr>
            <p:spPr>
              <a:xfrm>
                <a:off x="8501179" y="3476922"/>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57" name="CuadroTexto 156"/>
              <p:cNvSpPr txBox="1"/>
              <p:nvPr/>
            </p:nvSpPr>
            <p:spPr>
              <a:xfrm>
                <a:off x="9219914" y="3449312"/>
                <a:ext cx="2307600" cy="523220"/>
              </a:xfrm>
              <a:prstGeom prst="rect">
                <a:avLst/>
              </a:prstGeom>
              <a:noFill/>
            </p:spPr>
            <p:txBody>
              <a:bodyPr wrap="square" rtlCol="0">
                <a:spAutoFit/>
              </a:bodyPr>
              <a:lstStyle/>
              <a:p>
                <a:r>
                  <a:rPr lang="es-PE" sz="1400" dirty="0"/>
                  <a:t>Inclusión del Perú en la Base de datos del </a:t>
                </a:r>
                <a:r>
                  <a:rPr lang="es-PE" sz="1400" dirty="0" err="1"/>
                  <a:t>TiVA</a:t>
                </a:r>
                <a:r>
                  <a:rPr lang="es-PE" sz="1400" dirty="0"/>
                  <a:t> </a:t>
                </a:r>
              </a:p>
            </p:txBody>
          </p:sp>
          <p:sp>
            <p:nvSpPr>
              <p:cNvPr id="196" name="L-Shape 52"/>
              <p:cNvSpPr>
                <a:spLocks noChangeAspect="1"/>
              </p:cNvSpPr>
              <p:nvPr/>
            </p:nvSpPr>
            <p:spPr>
              <a:xfrm rot="19005742">
                <a:off x="8577460" y="3470204"/>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grpSp>
        <p:grpSp>
          <p:nvGrpSpPr>
            <p:cNvPr id="23" name="Grupo 22"/>
            <p:cNvGrpSpPr/>
            <p:nvPr/>
          </p:nvGrpSpPr>
          <p:grpSpPr>
            <a:xfrm>
              <a:off x="8501179" y="4063001"/>
              <a:ext cx="3026335" cy="715581"/>
              <a:chOff x="8501179" y="4066551"/>
              <a:chExt cx="3026335" cy="715581"/>
            </a:xfrm>
          </p:grpSpPr>
          <p:sp>
            <p:nvSpPr>
              <p:cNvPr id="153" name="Oval 42"/>
              <p:cNvSpPr/>
              <p:nvPr/>
            </p:nvSpPr>
            <p:spPr>
              <a:xfrm>
                <a:off x="8501179" y="4190341"/>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52" name="CuadroTexto 151"/>
              <p:cNvSpPr txBox="1"/>
              <p:nvPr/>
            </p:nvSpPr>
            <p:spPr>
              <a:xfrm>
                <a:off x="9219914" y="4066551"/>
                <a:ext cx="2307600" cy="715581"/>
              </a:xfrm>
              <a:prstGeom prst="rect">
                <a:avLst/>
              </a:prstGeom>
              <a:noFill/>
            </p:spPr>
            <p:txBody>
              <a:bodyPr wrap="square" rtlCol="0">
                <a:spAutoFit/>
              </a:bodyPr>
              <a:lstStyle/>
              <a:p>
                <a:r>
                  <a:rPr lang="es-PE" sz="1350" dirty="0"/>
                  <a:t>Programa de Desarrollo de Capacidades sobre el Sistema Internacional de Impuestos</a:t>
                </a:r>
              </a:p>
            </p:txBody>
          </p:sp>
          <p:sp>
            <p:nvSpPr>
              <p:cNvPr id="198" name="L-Shape 52"/>
              <p:cNvSpPr>
                <a:spLocks noChangeAspect="1"/>
              </p:cNvSpPr>
              <p:nvPr/>
            </p:nvSpPr>
            <p:spPr>
              <a:xfrm rot="19005742">
                <a:off x="8577460" y="4188273"/>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grpSp>
        <p:grpSp>
          <p:nvGrpSpPr>
            <p:cNvPr id="22" name="Grupo 21"/>
            <p:cNvGrpSpPr/>
            <p:nvPr/>
          </p:nvGrpSpPr>
          <p:grpSpPr>
            <a:xfrm>
              <a:off x="8253663" y="4972946"/>
              <a:ext cx="3273851" cy="523220"/>
              <a:chOff x="8253663" y="4960644"/>
              <a:chExt cx="3273851" cy="523220"/>
            </a:xfrm>
          </p:grpSpPr>
          <p:sp>
            <p:nvSpPr>
              <p:cNvPr id="148" name="Oval 42"/>
              <p:cNvSpPr/>
              <p:nvPr/>
            </p:nvSpPr>
            <p:spPr>
              <a:xfrm>
                <a:off x="8501179" y="4988254"/>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47" name="CuadroTexto 146"/>
              <p:cNvSpPr txBox="1"/>
              <p:nvPr/>
            </p:nvSpPr>
            <p:spPr>
              <a:xfrm>
                <a:off x="9219914" y="4960644"/>
                <a:ext cx="2307600" cy="523220"/>
              </a:xfrm>
              <a:prstGeom prst="rect">
                <a:avLst/>
              </a:prstGeom>
              <a:noFill/>
            </p:spPr>
            <p:txBody>
              <a:bodyPr wrap="square" rtlCol="0">
                <a:spAutoFit/>
              </a:bodyPr>
              <a:lstStyle/>
              <a:p>
                <a:r>
                  <a:rPr lang="es-PE" sz="1400" dirty="0"/>
                  <a:t>Estudio del Sistema de   Salud </a:t>
                </a:r>
                <a:r>
                  <a:rPr lang="es-PE" sz="1400" i="1" dirty="0"/>
                  <a:t>(97%, 2° </a:t>
                </a:r>
                <a:r>
                  <a:rPr lang="es-PE" sz="1400" i="1" dirty="0" err="1"/>
                  <a:t>Trim</a:t>
                </a:r>
                <a:r>
                  <a:rPr lang="es-PE" sz="1400" i="1" dirty="0"/>
                  <a:t>. 2017)</a:t>
                </a:r>
              </a:p>
            </p:txBody>
          </p:sp>
          <p:cxnSp>
            <p:nvCxnSpPr>
              <p:cNvPr id="200" name="Conector recto de flecha 199"/>
              <p:cNvCxnSpPr/>
              <p:nvPr/>
            </p:nvCxnSpPr>
            <p:spPr>
              <a:xfrm>
                <a:off x="8253663" y="5222254"/>
                <a:ext cx="612000" cy="0"/>
              </a:xfrm>
              <a:prstGeom prst="straightConnector1">
                <a:avLst/>
              </a:prstGeom>
              <a:ln w="76200">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8253663" y="5678990"/>
              <a:ext cx="3273851" cy="738664"/>
              <a:chOff x="8253663" y="5684292"/>
              <a:chExt cx="3273851" cy="738664"/>
            </a:xfrm>
          </p:grpSpPr>
          <p:sp>
            <p:nvSpPr>
              <p:cNvPr id="178" name="Oval 42"/>
              <p:cNvSpPr/>
              <p:nvPr/>
            </p:nvSpPr>
            <p:spPr>
              <a:xfrm>
                <a:off x="8501179" y="5819624"/>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77" name="CuadroTexto 176"/>
              <p:cNvSpPr txBox="1"/>
              <p:nvPr/>
            </p:nvSpPr>
            <p:spPr>
              <a:xfrm>
                <a:off x="9219914" y="5684292"/>
                <a:ext cx="2307600" cy="738664"/>
              </a:xfrm>
              <a:prstGeom prst="rect">
                <a:avLst/>
              </a:prstGeom>
              <a:noFill/>
            </p:spPr>
            <p:txBody>
              <a:bodyPr wrap="square" rtlCol="0">
                <a:spAutoFit/>
              </a:bodyPr>
              <a:lstStyle/>
              <a:p>
                <a:r>
                  <a:rPr lang="es-PE" sz="1400" dirty="0"/>
                  <a:t>Proyecto de apoyo a la implementación del RIA </a:t>
                </a:r>
                <a:r>
                  <a:rPr lang="es-PE" sz="1400" i="1" dirty="0"/>
                  <a:t>(35%, 3° </a:t>
                </a:r>
                <a:r>
                  <a:rPr lang="es-PE" sz="1400" i="1" dirty="0" err="1"/>
                  <a:t>Trim</a:t>
                </a:r>
                <a:r>
                  <a:rPr lang="es-PE" sz="1400" i="1" dirty="0"/>
                  <a:t>. 2017)</a:t>
                </a:r>
              </a:p>
            </p:txBody>
          </p:sp>
          <p:cxnSp>
            <p:nvCxnSpPr>
              <p:cNvPr id="203" name="Conector recto de flecha 202"/>
              <p:cNvCxnSpPr/>
              <p:nvPr/>
            </p:nvCxnSpPr>
            <p:spPr>
              <a:xfrm>
                <a:off x="8253663" y="6053624"/>
                <a:ext cx="612000" cy="0"/>
              </a:xfrm>
              <a:prstGeom prst="straightConnector1">
                <a:avLst/>
              </a:prstGeom>
              <a:ln w="76200">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nvGrpSpPr>
          <p:cNvPr id="29" name="Grupo 28"/>
          <p:cNvGrpSpPr/>
          <p:nvPr/>
        </p:nvGrpSpPr>
        <p:grpSpPr>
          <a:xfrm>
            <a:off x="4506444" y="1719370"/>
            <a:ext cx="3297000" cy="4565116"/>
            <a:chOff x="4510445" y="1933330"/>
            <a:chExt cx="3297000" cy="4565116"/>
          </a:xfrm>
        </p:grpSpPr>
        <p:grpSp>
          <p:nvGrpSpPr>
            <p:cNvPr id="20" name="Grupo 19"/>
            <p:cNvGrpSpPr/>
            <p:nvPr/>
          </p:nvGrpSpPr>
          <p:grpSpPr>
            <a:xfrm>
              <a:off x="4780816" y="1933330"/>
              <a:ext cx="2994229" cy="523220"/>
              <a:chOff x="4780816" y="1933330"/>
              <a:chExt cx="2994229" cy="523220"/>
            </a:xfrm>
          </p:grpSpPr>
          <p:sp>
            <p:nvSpPr>
              <p:cNvPr id="7" name="Oval 42"/>
              <p:cNvSpPr/>
              <p:nvPr/>
            </p:nvSpPr>
            <p:spPr>
              <a:xfrm>
                <a:off x="4780816" y="1960940"/>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78" name="L-Shape 52"/>
              <p:cNvSpPr>
                <a:spLocks noChangeAspect="1"/>
              </p:cNvSpPr>
              <p:nvPr/>
            </p:nvSpPr>
            <p:spPr>
              <a:xfrm rot="19005742">
                <a:off x="4846210" y="1954140"/>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97" name="CuadroTexto 96"/>
              <p:cNvSpPr txBox="1"/>
              <p:nvPr/>
            </p:nvSpPr>
            <p:spPr>
              <a:xfrm>
                <a:off x="5467445" y="1933330"/>
                <a:ext cx="2307600" cy="523220"/>
              </a:xfrm>
              <a:prstGeom prst="rect">
                <a:avLst/>
              </a:prstGeom>
              <a:noFill/>
            </p:spPr>
            <p:txBody>
              <a:bodyPr wrap="square" rtlCol="0">
                <a:spAutoFit/>
              </a:bodyPr>
              <a:lstStyle/>
              <a:p>
                <a:r>
                  <a:rPr lang="es-PE" sz="1400" dirty="0"/>
                  <a:t>Estudio Multidimensional (Vol. 1 y Vol. 2)</a:t>
                </a:r>
              </a:p>
            </p:txBody>
          </p:sp>
        </p:grpSp>
        <p:grpSp>
          <p:nvGrpSpPr>
            <p:cNvPr id="19" name="Grupo 18"/>
            <p:cNvGrpSpPr/>
            <p:nvPr/>
          </p:nvGrpSpPr>
          <p:grpSpPr>
            <a:xfrm>
              <a:off x="4780816" y="2639373"/>
              <a:ext cx="2994229" cy="523220"/>
              <a:chOff x="4780816" y="2656217"/>
              <a:chExt cx="2994229" cy="523220"/>
            </a:xfrm>
          </p:grpSpPr>
          <p:sp>
            <p:nvSpPr>
              <p:cNvPr id="113" name="Oval 42"/>
              <p:cNvSpPr/>
              <p:nvPr/>
            </p:nvSpPr>
            <p:spPr>
              <a:xfrm>
                <a:off x="4780816" y="2683827"/>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14" name="L-Shape 52"/>
              <p:cNvSpPr>
                <a:spLocks noChangeAspect="1"/>
              </p:cNvSpPr>
              <p:nvPr/>
            </p:nvSpPr>
            <p:spPr>
              <a:xfrm rot="19005742">
                <a:off x="4846210" y="2677027"/>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112" name="CuadroTexto 111"/>
              <p:cNvSpPr txBox="1"/>
              <p:nvPr/>
            </p:nvSpPr>
            <p:spPr>
              <a:xfrm>
                <a:off x="5467445" y="2656217"/>
                <a:ext cx="2307600" cy="523220"/>
              </a:xfrm>
              <a:prstGeom prst="rect">
                <a:avLst/>
              </a:prstGeom>
              <a:noFill/>
            </p:spPr>
            <p:txBody>
              <a:bodyPr wrap="square" rtlCol="0">
                <a:spAutoFit/>
              </a:bodyPr>
              <a:lstStyle/>
              <a:p>
                <a:r>
                  <a:rPr lang="es-PE" sz="1400" dirty="0"/>
                  <a:t>Estudio de  Integridad Pública</a:t>
                </a:r>
              </a:p>
            </p:txBody>
          </p:sp>
        </p:grpSp>
        <p:grpSp>
          <p:nvGrpSpPr>
            <p:cNvPr id="18" name="Grupo 17"/>
            <p:cNvGrpSpPr/>
            <p:nvPr/>
          </p:nvGrpSpPr>
          <p:grpSpPr>
            <a:xfrm>
              <a:off x="4780816" y="3345416"/>
              <a:ext cx="2994229" cy="523220"/>
              <a:chOff x="4780816" y="3379104"/>
              <a:chExt cx="2994229" cy="523220"/>
            </a:xfrm>
          </p:grpSpPr>
          <p:sp>
            <p:nvSpPr>
              <p:cNvPr id="128" name="Oval 42"/>
              <p:cNvSpPr/>
              <p:nvPr/>
            </p:nvSpPr>
            <p:spPr>
              <a:xfrm>
                <a:off x="4780816" y="3406714"/>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29" name="L-Shape 52"/>
              <p:cNvSpPr>
                <a:spLocks noChangeAspect="1"/>
              </p:cNvSpPr>
              <p:nvPr/>
            </p:nvSpPr>
            <p:spPr>
              <a:xfrm rot="19005742">
                <a:off x="4846210" y="3399914"/>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127" name="CuadroTexto 126"/>
              <p:cNvSpPr txBox="1"/>
              <p:nvPr/>
            </p:nvSpPr>
            <p:spPr>
              <a:xfrm>
                <a:off x="5467445" y="3379104"/>
                <a:ext cx="2307600" cy="523220"/>
              </a:xfrm>
              <a:prstGeom prst="rect">
                <a:avLst/>
              </a:prstGeom>
              <a:noFill/>
            </p:spPr>
            <p:txBody>
              <a:bodyPr wrap="square" rtlCol="0">
                <a:spAutoFit/>
              </a:bodyPr>
              <a:lstStyle/>
              <a:p>
                <a:r>
                  <a:rPr lang="es-PE" sz="1400" dirty="0"/>
                  <a:t>Consultas Regionales del Proyecto BEPS</a:t>
                </a:r>
              </a:p>
            </p:txBody>
          </p:sp>
        </p:grpSp>
        <p:grpSp>
          <p:nvGrpSpPr>
            <p:cNvPr id="17" name="Grupo 16"/>
            <p:cNvGrpSpPr/>
            <p:nvPr/>
          </p:nvGrpSpPr>
          <p:grpSpPr>
            <a:xfrm>
              <a:off x="4780816" y="4159181"/>
              <a:ext cx="2994229" cy="523220"/>
              <a:chOff x="4780816" y="4101991"/>
              <a:chExt cx="2994229" cy="523220"/>
            </a:xfrm>
          </p:grpSpPr>
          <p:sp>
            <p:nvSpPr>
              <p:cNvPr id="143" name="Oval 42"/>
              <p:cNvSpPr/>
              <p:nvPr/>
            </p:nvSpPr>
            <p:spPr>
              <a:xfrm>
                <a:off x="4780816" y="4129601"/>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44" name="L-Shape 52"/>
              <p:cNvSpPr>
                <a:spLocks noChangeAspect="1"/>
              </p:cNvSpPr>
              <p:nvPr/>
            </p:nvSpPr>
            <p:spPr>
              <a:xfrm rot="19005742">
                <a:off x="4846210" y="4122801"/>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142" name="CuadroTexto 141"/>
              <p:cNvSpPr txBox="1"/>
              <p:nvPr/>
            </p:nvSpPr>
            <p:spPr>
              <a:xfrm>
                <a:off x="5467445" y="4101991"/>
                <a:ext cx="2307600" cy="523220"/>
              </a:xfrm>
              <a:prstGeom prst="rect">
                <a:avLst/>
              </a:prstGeom>
              <a:noFill/>
            </p:spPr>
            <p:txBody>
              <a:bodyPr wrap="square" rtlCol="0">
                <a:spAutoFit/>
              </a:bodyPr>
              <a:lstStyle/>
              <a:p>
                <a:r>
                  <a:rPr lang="es-PE" sz="1400" dirty="0"/>
                  <a:t>Proyecto para Estrategia de Capacidades</a:t>
                </a:r>
              </a:p>
            </p:txBody>
          </p:sp>
        </p:grpSp>
        <p:grpSp>
          <p:nvGrpSpPr>
            <p:cNvPr id="16" name="Grupo 15"/>
            <p:cNvGrpSpPr/>
            <p:nvPr/>
          </p:nvGrpSpPr>
          <p:grpSpPr>
            <a:xfrm>
              <a:off x="4510445" y="4862396"/>
              <a:ext cx="3257177" cy="738664"/>
              <a:chOff x="4510445" y="4822051"/>
              <a:chExt cx="3257177" cy="738664"/>
            </a:xfrm>
          </p:grpSpPr>
          <p:sp>
            <p:nvSpPr>
              <p:cNvPr id="168" name="Oval 42"/>
              <p:cNvSpPr/>
              <p:nvPr/>
            </p:nvSpPr>
            <p:spPr>
              <a:xfrm>
                <a:off x="4780816" y="4960211"/>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67" name="CuadroTexto 166"/>
              <p:cNvSpPr txBox="1"/>
              <p:nvPr/>
            </p:nvSpPr>
            <p:spPr>
              <a:xfrm>
                <a:off x="5460022" y="4822051"/>
                <a:ext cx="2307600" cy="738664"/>
              </a:xfrm>
              <a:prstGeom prst="rect">
                <a:avLst/>
              </a:prstGeom>
              <a:noFill/>
            </p:spPr>
            <p:txBody>
              <a:bodyPr wrap="square" rtlCol="0">
                <a:spAutoFit/>
              </a:bodyPr>
              <a:lstStyle/>
              <a:p>
                <a:r>
                  <a:rPr lang="es-PE" sz="1400" dirty="0"/>
                  <a:t>Reporte sobre Inversión en Juventud </a:t>
                </a:r>
                <a:r>
                  <a:rPr lang="es-PE" sz="1400" i="1" dirty="0"/>
                  <a:t>(50%, 4° </a:t>
                </a:r>
                <a:r>
                  <a:rPr lang="es-PE" sz="1400" i="1" dirty="0" err="1"/>
                  <a:t>Trim</a:t>
                </a:r>
                <a:r>
                  <a:rPr lang="es-PE" sz="1400" i="1" dirty="0"/>
                  <a:t>. 2017)</a:t>
                </a:r>
              </a:p>
            </p:txBody>
          </p:sp>
          <p:cxnSp>
            <p:nvCxnSpPr>
              <p:cNvPr id="208" name="Conector recto de flecha 207"/>
              <p:cNvCxnSpPr/>
              <p:nvPr/>
            </p:nvCxnSpPr>
            <p:spPr>
              <a:xfrm>
                <a:off x="4510445" y="5194211"/>
                <a:ext cx="612000" cy="0"/>
              </a:xfrm>
              <a:prstGeom prst="straightConnector1">
                <a:avLst/>
              </a:prstGeom>
              <a:ln w="76200">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5" name="Grupo 14"/>
            <p:cNvGrpSpPr/>
            <p:nvPr/>
          </p:nvGrpSpPr>
          <p:grpSpPr>
            <a:xfrm>
              <a:off x="4510445" y="5575116"/>
              <a:ext cx="3297000" cy="923330"/>
              <a:chOff x="4510445" y="5610521"/>
              <a:chExt cx="3297000" cy="923330"/>
            </a:xfrm>
          </p:grpSpPr>
          <p:sp>
            <p:nvSpPr>
              <p:cNvPr id="173" name="Oval 42"/>
              <p:cNvSpPr/>
              <p:nvPr/>
            </p:nvSpPr>
            <p:spPr>
              <a:xfrm>
                <a:off x="4780816" y="5838185"/>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72" name="CuadroTexto 171"/>
              <p:cNvSpPr txBox="1"/>
              <p:nvPr/>
            </p:nvSpPr>
            <p:spPr>
              <a:xfrm>
                <a:off x="5467445" y="5610521"/>
                <a:ext cx="2340000" cy="923330"/>
              </a:xfrm>
              <a:prstGeom prst="rect">
                <a:avLst/>
              </a:prstGeom>
              <a:noFill/>
            </p:spPr>
            <p:txBody>
              <a:bodyPr wrap="square" rIns="0" rtlCol="0" anchor="ctr">
                <a:spAutoFit/>
              </a:bodyPr>
              <a:lstStyle/>
              <a:p>
                <a:r>
                  <a:rPr lang="es-PE" sz="1350" dirty="0"/>
                  <a:t>Revisión de Adhesión de conformidad con los Códigos de Liberalización de la OCDE </a:t>
                </a:r>
                <a:r>
                  <a:rPr lang="es-PE" sz="1350" i="1" dirty="0"/>
                  <a:t>(20%, 2018)</a:t>
                </a:r>
              </a:p>
            </p:txBody>
          </p:sp>
          <p:cxnSp>
            <p:nvCxnSpPr>
              <p:cNvPr id="209" name="Conector recto de flecha 208"/>
              <p:cNvCxnSpPr/>
              <p:nvPr/>
            </p:nvCxnSpPr>
            <p:spPr>
              <a:xfrm>
                <a:off x="4510445" y="6072185"/>
                <a:ext cx="612000" cy="0"/>
              </a:xfrm>
              <a:prstGeom prst="straightConnector1">
                <a:avLst/>
              </a:prstGeom>
              <a:ln w="76200">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nvGrpSpPr>
          <p:cNvPr id="30" name="Grupo 29"/>
          <p:cNvGrpSpPr/>
          <p:nvPr/>
        </p:nvGrpSpPr>
        <p:grpSpPr>
          <a:xfrm>
            <a:off x="832743" y="1725832"/>
            <a:ext cx="3288944" cy="4484325"/>
            <a:chOff x="811486" y="1933329"/>
            <a:chExt cx="3288944" cy="4484325"/>
          </a:xfrm>
        </p:grpSpPr>
        <p:grpSp>
          <p:nvGrpSpPr>
            <p:cNvPr id="9" name="Grupo 8"/>
            <p:cNvGrpSpPr/>
            <p:nvPr/>
          </p:nvGrpSpPr>
          <p:grpSpPr>
            <a:xfrm>
              <a:off x="1062148" y="1933329"/>
              <a:ext cx="3038282" cy="523220"/>
              <a:chOff x="1062148" y="1933329"/>
              <a:chExt cx="3038282" cy="523220"/>
            </a:xfrm>
          </p:grpSpPr>
          <p:sp>
            <p:nvSpPr>
              <p:cNvPr id="103" name="Oval 42"/>
              <p:cNvSpPr/>
              <p:nvPr/>
            </p:nvSpPr>
            <p:spPr>
              <a:xfrm>
                <a:off x="1062148" y="1960940"/>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04" name="L-Shape 52"/>
              <p:cNvSpPr>
                <a:spLocks noChangeAspect="1"/>
              </p:cNvSpPr>
              <p:nvPr/>
            </p:nvSpPr>
            <p:spPr>
              <a:xfrm rot="19005742">
                <a:off x="1111782" y="1954140"/>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solidFill>
                    <a:schemeClr val="accent2"/>
                  </a:solidFill>
                </a:endParaRPr>
              </a:p>
            </p:txBody>
          </p:sp>
          <p:sp>
            <p:nvSpPr>
              <p:cNvPr id="102" name="CuadroTexto 101"/>
              <p:cNvSpPr txBox="1"/>
              <p:nvPr/>
            </p:nvSpPr>
            <p:spPr>
              <a:xfrm>
                <a:off x="1792830" y="1933329"/>
                <a:ext cx="2307600" cy="523220"/>
              </a:xfrm>
              <a:prstGeom prst="rect">
                <a:avLst/>
              </a:prstGeom>
              <a:noFill/>
            </p:spPr>
            <p:txBody>
              <a:bodyPr wrap="square" rtlCol="0">
                <a:spAutoFit/>
              </a:bodyPr>
              <a:lstStyle/>
              <a:p>
                <a:r>
                  <a:rPr lang="es-PE" sz="1400" dirty="0"/>
                  <a:t>Estudio de Desarrollo Territorial</a:t>
                </a:r>
              </a:p>
            </p:txBody>
          </p:sp>
        </p:grpSp>
        <p:grpSp>
          <p:nvGrpSpPr>
            <p:cNvPr id="10" name="Grupo 9"/>
            <p:cNvGrpSpPr/>
            <p:nvPr/>
          </p:nvGrpSpPr>
          <p:grpSpPr>
            <a:xfrm>
              <a:off x="1062148" y="2639373"/>
              <a:ext cx="2994077" cy="523220"/>
              <a:chOff x="1062148" y="2639373"/>
              <a:chExt cx="2994077" cy="523220"/>
            </a:xfrm>
          </p:grpSpPr>
          <p:sp>
            <p:nvSpPr>
              <p:cNvPr id="118" name="Oval 42"/>
              <p:cNvSpPr/>
              <p:nvPr/>
            </p:nvSpPr>
            <p:spPr>
              <a:xfrm>
                <a:off x="1062148" y="2666983"/>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19" name="L-Shape 52"/>
              <p:cNvSpPr>
                <a:spLocks noChangeAspect="1"/>
              </p:cNvSpPr>
              <p:nvPr/>
            </p:nvSpPr>
            <p:spPr>
              <a:xfrm rot="19005742">
                <a:off x="1111782" y="2680647"/>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117" name="CuadroTexto 116"/>
              <p:cNvSpPr txBox="1"/>
              <p:nvPr/>
            </p:nvSpPr>
            <p:spPr>
              <a:xfrm>
                <a:off x="1748625" y="2639373"/>
                <a:ext cx="2307600" cy="523220"/>
              </a:xfrm>
              <a:prstGeom prst="rect">
                <a:avLst/>
              </a:prstGeom>
              <a:noFill/>
            </p:spPr>
            <p:txBody>
              <a:bodyPr wrap="square" rtlCol="0">
                <a:spAutoFit/>
              </a:bodyPr>
              <a:lstStyle/>
              <a:p>
                <a:r>
                  <a:rPr lang="es-PE" sz="1400" dirty="0"/>
                  <a:t>Estudio de Política Regulatoria	</a:t>
                </a:r>
              </a:p>
            </p:txBody>
          </p:sp>
        </p:grpSp>
        <p:grpSp>
          <p:nvGrpSpPr>
            <p:cNvPr id="11" name="Grupo 10"/>
            <p:cNvGrpSpPr/>
            <p:nvPr/>
          </p:nvGrpSpPr>
          <p:grpSpPr>
            <a:xfrm>
              <a:off x="1062148" y="3345416"/>
              <a:ext cx="2994077" cy="523220"/>
              <a:chOff x="1062148" y="3348455"/>
              <a:chExt cx="2994077" cy="523220"/>
            </a:xfrm>
          </p:grpSpPr>
          <p:sp>
            <p:nvSpPr>
              <p:cNvPr id="133" name="Oval 42"/>
              <p:cNvSpPr/>
              <p:nvPr/>
            </p:nvSpPr>
            <p:spPr>
              <a:xfrm>
                <a:off x="1062148" y="3376065"/>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34" name="L-Shape 52"/>
              <p:cNvSpPr>
                <a:spLocks noChangeAspect="1"/>
              </p:cNvSpPr>
              <p:nvPr/>
            </p:nvSpPr>
            <p:spPr>
              <a:xfrm rot="19005742">
                <a:off x="1111782" y="3407154"/>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132" name="CuadroTexto 131"/>
              <p:cNvSpPr txBox="1"/>
              <p:nvPr/>
            </p:nvSpPr>
            <p:spPr>
              <a:xfrm>
                <a:off x="1748625" y="3348455"/>
                <a:ext cx="2307600" cy="523220"/>
              </a:xfrm>
              <a:prstGeom prst="rect">
                <a:avLst/>
              </a:prstGeom>
              <a:noFill/>
            </p:spPr>
            <p:txBody>
              <a:bodyPr wrap="square" rtlCol="0">
                <a:spAutoFit/>
              </a:bodyPr>
              <a:lstStyle/>
              <a:p>
                <a:r>
                  <a:rPr lang="es-PE" sz="1400" dirty="0"/>
                  <a:t>Revisión de las Estadísticas y Sistema Estadístico</a:t>
                </a:r>
              </a:p>
            </p:txBody>
          </p:sp>
        </p:grpSp>
        <p:grpSp>
          <p:nvGrpSpPr>
            <p:cNvPr id="12" name="Grupo 11"/>
            <p:cNvGrpSpPr/>
            <p:nvPr/>
          </p:nvGrpSpPr>
          <p:grpSpPr>
            <a:xfrm>
              <a:off x="1062148" y="4051459"/>
              <a:ext cx="2994077" cy="738664"/>
              <a:chOff x="1062148" y="4051459"/>
              <a:chExt cx="2994077" cy="738664"/>
            </a:xfrm>
          </p:grpSpPr>
          <p:sp>
            <p:nvSpPr>
              <p:cNvPr id="183" name="Oval 42"/>
              <p:cNvSpPr/>
              <p:nvPr/>
            </p:nvSpPr>
            <p:spPr>
              <a:xfrm>
                <a:off x="1062148" y="4186791"/>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82" name="CuadroTexto 181"/>
              <p:cNvSpPr txBox="1"/>
              <p:nvPr/>
            </p:nvSpPr>
            <p:spPr>
              <a:xfrm>
                <a:off x="1748625" y="4051459"/>
                <a:ext cx="2307600" cy="738664"/>
              </a:xfrm>
              <a:prstGeom prst="rect">
                <a:avLst/>
              </a:prstGeom>
              <a:noFill/>
            </p:spPr>
            <p:txBody>
              <a:bodyPr wrap="square" rtlCol="0">
                <a:spAutoFit/>
              </a:bodyPr>
              <a:lstStyle/>
              <a:p>
                <a:r>
                  <a:rPr lang="es-PE" sz="1400" dirty="0"/>
                  <a:t>Cooperación Estadística para desarrollar la infraestructura estadística sobre </a:t>
                </a:r>
                <a:r>
                  <a:rPr lang="es-PE" sz="1400" dirty="0" err="1"/>
                  <a:t>TiVA</a:t>
                </a:r>
                <a:endParaRPr lang="es-PE" sz="1400" dirty="0"/>
              </a:p>
            </p:txBody>
          </p:sp>
          <p:sp>
            <p:nvSpPr>
              <p:cNvPr id="197" name="L-Shape 52"/>
              <p:cNvSpPr>
                <a:spLocks noChangeAspect="1"/>
              </p:cNvSpPr>
              <p:nvPr/>
            </p:nvSpPr>
            <p:spPr>
              <a:xfrm rot="19005742">
                <a:off x="1111782" y="4184463"/>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grpSp>
        <p:grpSp>
          <p:nvGrpSpPr>
            <p:cNvPr id="14" name="Grupo 13"/>
            <p:cNvGrpSpPr/>
            <p:nvPr/>
          </p:nvGrpSpPr>
          <p:grpSpPr>
            <a:xfrm>
              <a:off x="811486" y="5678990"/>
              <a:ext cx="3244739" cy="738664"/>
              <a:chOff x="811486" y="5678990"/>
              <a:chExt cx="3244739" cy="738664"/>
            </a:xfrm>
          </p:grpSpPr>
          <p:sp>
            <p:nvSpPr>
              <p:cNvPr id="163" name="Oval 42"/>
              <p:cNvSpPr/>
              <p:nvPr/>
            </p:nvSpPr>
            <p:spPr>
              <a:xfrm>
                <a:off x="1062148" y="5814322"/>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62" name="CuadroTexto 161"/>
              <p:cNvSpPr txBox="1"/>
              <p:nvPr/>
            </p:nvSpPr>
            <p:spPr>
              <a:xfrm>
                <a:off x="1748625" y="5678990"/>
                <a:ext cx="2307600" cy="738664"/>
              </a:xfrm>
              <a:prstGeom prst="rect">
                <a:avLst/>
              </a:prstGeom>
              <a:noFill/>
            </p:spPr>
            <p:txBody>
              <a:bodyPr wrap="square" rtlCol="0">
                <a:spAutoFit/>
              </a:bodyPr>
              <a:lstStyle/>
              <a:p>
                <a:r>
                  <a:rPr lang="es-PE" sz="1400" dirty="0"/>
                  <a:t>Estudio de la información y las estadísticas del sector salud </a:t>
                </a:r>
                <a:r>
                  <a:rPr lang="es-PE" sz="1400" i="1" dirty="0"/>
                  <a:t>(80%, 2° </a:t>
                </a:r>
                <a:r>
                  <a:rPr lang="es-PE" sz="1400" i="1" dirty="0" err="1"/>
                  <a:t>Trim</a:t>
                </a:r>
                <a:r>
                  <a:rPr lang="es-PE" sz="1400" i="1" dirty="0"/>
                  <a:t>. 2017)</a:t>
                </a:r>
              </a:p>
            </p:txBody>
          </p:sp>
          <p:cxnSp>
            <p:nvCxnSpPr>
              <p:cNvPr id="210" name="Conector recto de flecha 209"/>
              <p:cNvCxnSpPr/>
              <p:nvPr/>
            </p:nvCxnSpPr>
            <p:spPr>
              <a:xfrm>
                <a:off x="811486" y="6048322"/>
                <a:ext cx="612000" cy="0"/>
              </a:xfrm>
              <a:prstGeom prst="straightConnector1">
                <a:avLst/>
              </a:prstGeom>
              <a:ln w="76200">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3" name="Grupo 12"/>
            <p:cNvGrpSpPr/>
            <p:nvPr/>
          </p:nvGrpSpPr>
          <p:grpSpPr>
            <a:xfrm>
              <a:off x="1062148" y="4972946"/>
              <a:ext cx="2994077" cy="523220"/>
              <a:chOff x="1062148" y="4966578"/>
              <a:chExt cx="2994077" cy="523220"/>
            </a:xfrm>
          </p:grpSpPr>
          <p:sp>
            <p:nvSpPr>
              <p:cNvPr id="123" name="Oval 42"/>
              <p:cNvSpPr/>
              <p:nvPr/>
            </p:nvSpPr>
            <p:spPr>
              <a:xfrm>
                <a:off x="1062148" y="4994188"/>
                <a:ext cx="467999" cy="468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22" name="CuadroTexto 121"/>
              <p:cNvSpPr txBox="1"/>
              <p:nvPr/>
            </p:nvSpPr>
            <p:spPr>
              <a:xfrm>
                <a:off x="1748625" y="4966578"/>
                <a:ext cx="2307600" cy="523220"/>
              </a:xfrm>
              <a:prstGeom prst="rect">
                <a:avLst/>
              </a:prstGeom>
              <a:noFill/>
            </p:spPr>
            <p:txBody>
              <a:bodyPr wrap="square" rtlCol="0">
                <a:spAutoFit/>
              </a:bodyPr>
              <a:lstStyle/>
              <a:p>
                <a:r>
                  <a:rPr lang="es-PE" sz="1400" dirty="0"/>
                  <a:t>Estudio de Contrataciones Públicas</a:t>
                </a:r>
              </a:p>
            </p:txBody>
          </p:sp>
        </p:grpSp>
      </p:grpSp>
      <p:sp>
        <p:nvSpPr>
          <p:cNvPr id="83" name="L-Shape 52"/>
          <p:cNvSpPr>
            <a:spLocks noChangeAspect="1"/>
          </p:cNvSpPr>
          <p:nvPr/>
        </p:nvSpPr>
        <p:spPr>
          <a:xfrm rot="19005742">
            <a:off x="1133411" y="4837152"/>
            <a:ext cx="468000" cy="251999"/>
          </a:xfrm>
          <a:prstGeom prst="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2" name="CuadroTexto 1">
            <a:extLst>
              <a:ext uri="{FF2B5EF4-FFF2-40B4-BE49-F238E27FC236}">
                <a16:creationId xmlns:a16="http://schemas.microsoft.com/office/drawing/2014/main" id="{8139CDAC-9048-4DAE-9521-FB509ED4FDBB}"/>
              </a:ext>
            </a:extLst>
          </p:cNvPr>
          <p:cNvSpPr txBox="1"/>
          <p:nvPr/>
        </p:nvSpPr>
        <p:spPr>
          <a:xfrm>
            <a:off x="48949" y="6151517"/>
            <a:ext cx="1692111" cy="261610"/>
          </a:xfrm>
          <a:prstGeom prst="rect">
            <a:avLst/>
          </a:prstGeom>
          <a:noFill/>
        </p:spPr>
        <p:txBody>
          <a:bodyPr wrap="square" rtlCol="0">
            <a:spAutoFit/>
          </a:bodyPr>
          <a:lstStyle/>
          <a:p>
            <a:r>
              <a:rPr lang="es-PE" sz="1100" dirty="0"/>
              <a:t>Fuente: PCM</a:t>
            </a:r>
          </a:p>
        </p:txBody>
      </p:sp>
    </p:spTree>
    <p:extLst>
      <p:ext uri="{BB962C8B-B14F-4D97-AF65-F5344CB8AC3E}">
        <p14:creationId xmlns:p14="http://schemas.microsoft.com/office/powerpoint/2010/main" val="111287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751318" y="570177"/>
            <a:ext cx="6192273" cy="584775"/>
          </a:xfrm>
          <a:prstGeom prst="rect">
            <a:avLst/>
          </a:prstGeom>
          <a:noFill/>
        </p:spPr>
        <p:txBody>
          <a:bodyPr wrap="none" rtlCol="0">
            <a:spAutoFit/>
          </a:bodyPr>
          <a:lstStyle/>
          <a:p>
            <a:r>
              <a:rPr lang="es-PE" sz="3200" b="1" dirty="0"/>
              <a:t>Cuáles son los retos a corto plazo?</a:t>
            </a:r>
            <a:endParaRPr lang="en-GB" sz="3200" b="1" dirty="0"/>
          </a:p>
        </p:txBody>
      </p:sp>
      <p:grpSp>
        <p:nvGrpSpPr>
          <p:cNvPr id="6" name="Grupo 5"/>
          <p:cNvGrpSpPr/>
          <p:nvPr/>
        </p:nvGrpSpPr>
        <p:grpSpPr>
          <a:xfrm>
            <a:off x="4741598" y="1946408"/>
            <a:ext cx="2708806" cy="4444965"/>
            <a:chOff x="4728942" y="1607043"/>
            <a:chExt cx="2708806" cy="4444965"/>
          </a:xfrm>
        </p:grpSpPr>
        <p:grpSp>
          <p:nvGrpSpPr>
            <p:cNvPr id="3" name="Grupo 2"/>
            <p:cNvGrpSpPr/>
            <p:nvPr/>
          </p:nvGrpSpPr>
          <p:grpSpPr>
            <a:xfrm>
              <a:off x="4728942" y="1607043"/>
              <a:ext cx="2708806" cy="4444965"/>
              <a:chOff x="4728942" y="1607043"/>
              <a:chExt cx="2734120" cy="4494992"/>
            </a:xfrm>
          </p:grpSpPr>
          <p:grpSp>
            <p:nvGrpSpPr>
              <p:cNvPr id="14" name="Group 43"/>
              <p:cNvGrpSpPr/>
              <p:nvPr/>
            </p:nvGrpSpPr>
            <p:grpSpPr>
              <a:xfrm>
                <a:off x="4728942" y="1607043"/>
                <a:ext cx="2560848" cy="2560847"/>
                <a:chOff x="2438400" y="1581150"/>
                <a:chExt cx="2671482" cy="2671482"/>
              </a:xfrm>
              <a:effectLst/>
              <a:scene3d>
                <a:camera prst="orthographicFront"/>
                <a:lightRig rig="chilly" dir="t"/>
              </a:scene3d>
            </p:grpSpPr>
            <p:sp>
              <p:nvSpPr>
                <p:cNvPr id="16" name="Oval 34"/>
                <p:cNvSpPr/>
                <p:nvPr/>
              </p:nvSpPr>
              <p:spPr>
                <a:xfrm>
                  <a:off x="2438400" y="1581150"/>
                  <a:ext cx="2671482" cy="2671482"/>
                </a:xfrm>
                <a:prstGeom prst="ellipse">
                  <a:avLst/>
                </a:prstGeom>
                <a:solidFill>
                  <a:schemeClr val="accent3"/>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17" name="Oval 35"/>
                <p:cNvSpPr/>
                <p:nvPr/>
              </p:nvSpPr>
              <p:spPr>
                <a:xfrm>
                  <a:off x="2683249" y="1825999"/>
                  <a:ext cx="2181785" cy="2181785"/>
                </a:xfrm>
                <a:prstGeom prst="ellipse">
                  <a:avLst/>
                </a:prstGeom>
                <a:solidFill>
                  <a:schemeClr val="bg1"/>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18" name="Oval 36"/>
                <p:cNvSpPr/>
                <p:nvPr/>
              </p:nvSpPr>
              <p:spPr>
                <a:xfrm>
                  <a:off x="2892519" y="2035269"/>
                  <a:ext cx="1763245" cy="1763245"/>
                </a:xfrm>
                <a:prstGeom prst="ellipse">
                  <a:avLst/>
                </a:prstGeom>
                <a:solidFill>
                  <a:schemeClr val="accent5">
                    <a:lumMod val="75000"/>
                  </a:schemeClr>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19" name="Oval 40"/>
                <p:cNvSpPr/>
                <p:nvPr/>
              </p:nvSpPr>
              <p:spPr>
                <a:xfrm>
                  <a:off x="3140169" y="2282919"/>
                  <a:ext cx="1267945" cy="1267945"/>
                </a:xfrm>
                <a:prstGeom prst="ellipse">
                  <a:avLst/>
                </a:prstGeom>
                <a:solidFill>
                  <a:schemeClr val="bg1"/>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0" name="Oval 41"/>
                <p:cNvSpPr/>
                <p:nvPr/>
              </p:nvSpPr>
              <p:spPr>
                <a:xfrm>
                  <a:off x="3355041" y="2497791"/>
                  <a:ext cx="838200" cy="838200"/>
                </a:xfrm>
                <a:prstGeom prst="ellipse">
                  <a:avLst/>
                </a:prstGeom>
                <a:solidFill>
                  <a:schemeClr val="accent1"/>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1" name="Oval 42"/>
                <p:cNvSpPr/>
                <p:nvPr/>
              </p:nvSpPr>
              <p:spPr>
                <a:xfrm>
                  <a:off x="3545541" y="2688291"/>
                  <a:ext cx="457200" cy="457200"/>
                </a:xfrm>
                <a:prstGeom prst="ellipse">
                  <a:avLst/>
                </a:prstGeom>
                <a:solidFill>
                  <a:schemeClr val="accent1"/>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grpSp>
          <p:sp>
            <p:nvSpPr>
              <p:cNvPr id="15" name="Freeform 18"/>
              <p:cNvSpPr/>
              <p:nvPr/>
            </p:nvSpPr>
            <p:spPr>
              <a:xfrm flipV="1">
                <a:off x="4758816" y="2616414"/>
                <a:ext cx="2704246" cy="3485621"/>
              </a:xfrm>
              <a:custGeom>
                <a:avLst/>
                <a:gdLst>
                  <a:gd name="connsiteX0" fmla="*/ 0 w 1888003"/>
                  <a:gd name="connsiteY0" fmla="*/ 3246999 h 4191000"/>
                  <a:gd name="connsiteX1" fmla="*/ 254153 w 1888003"/>
                  <a:gd name="connsiteY1" fmla="*/ 3246999 h 4191000"/>
                  <a:gd name="connsiteX2" fmla="*/ 254153 w 1888003"/>
                  <a:gd name="connsiteY2" fmla="*/ 0 h 4191000"/>
                  <a:gd name="connsiteX3" fmla="*/ 1633850 w 1888003"/>
                  <a:gd name="connsiteY3" fmla="*/ 0 h 4191000"/>
                  <a:gd name="connsiteX4" fmla="*/ 1633850 w 1888003"/>
                  <a:gd name="connsiteY4" fmla="*/ 3246999 h 4191000"/>
                  <a:gd name="connsiteX5" fmla="*/ 1888003 w 1888003"/>
                  <a:gd name="connsiteY5" fmla="*/ 3246999 h 4191000"/>
                  <a:gd name="connsiteX6" fmla="*/ 944002 w 1888003"/>
                  <a:gd name="connsiteY6" fmla="*/ 4191000 h 4191000"/>
                  <a:gd name="connsiteX7" fmla="*/ 0 w 1888003"/>
                  <a:gd name="connsiteY7" fmla="*/ 3246999 h 4191000"/>
                  <a:gd name="connsiteX0" fmla="*/ 279247 w 2167250"/>
                  <a:gd name="connsiteY0" fmla="*/ 3266049 h 4210050"/>
                  <a:gd name="connsiteX1" fmla="*/ 533400 w 2167250"/>
                  <a:gd name="connsiteY1" fmla="*/ 3266049 h 4210050"/>
                  <a:gd name="connsiteX2" fmla="*/ 0 w 2167250"/>
                  <a:gd name="connsiteY2" fmla="*/ 0 h 4210050"/>
                  <a:gd name="connsiteX3" fmla="*/ 1913097 w 2167250"/>
                  <a:gd name="connsiteY3" fmla="*/ 19050 h 4210050"/>
                  <a:gd name="connsiteX4" fmla="*/ 1913097 w 2167250"/>
                  <a:gd name="connsiteY4" fmla="*/ 3266049 h 4210050"/>
                  <a:gd name="connsiteX5" fmla="*/ 2167250 w 2167250"/>
                  <a:gd name="connsiteY5" fmla="*/ 3266049 h 4210050"/>
                  <a:gd name="connsiteX6" fmla="*/ 1223249 w 2167250"/>
                  <a:gd name="connsiteY6" fmla="*/ 4210050 h 4210050"/>
                  <a:gd name="connsiteX7" fmla="*/ 279247 w 2167250"/>
                  <a:gd name="connsiteY7" fmla="*/ 3266049 h 4210050"/>
                  <a:gd name="connsiteX0" fmla="*/ 279247 w 2675097"/>
                  <a:gd name="connsiteY0" fmla="*/ 3266049 h 4210050"/>
                  <a:gd name="connsiteX1" fmla="*/ 533400 w 2675097"/>
                  <a:gd name="connsiteY1" fmla="*/ 3266049 h 4210050"/>
                  <a:gd name="connsiteX2" fmla="*/ 0 w 2675097"/>
                  <a:gd name="connsiteY2" fmla="*/ 0 h 4210050"/>
                  <a:gd name="connsiteX3" fmla="*/ 2675097 w 2675097"/>
                  <a:gd name="connsiteY3" fmla="*/ 19050 h 4210050"/>
                  <a:gd name="connsiteX4" fmla="*/ 1913097 w 2675097"/>
                  <a:gd name="connsiteY4" fmla="*/ 3266049 h 4210050"/>
                  <a:gd name="connsiteX5" fmla="*/ 2167250 w 2675097"/>
                  <a:gd name="connsiteY5" fmla="*/ 3266049 h 4210050"/>
                  <a:gd name="connsiteX6" fmla="*/ 1223249 w 2675097"/>
                  <a:gd name="connsiteY6" fmla="*/ 4210050 h 4210050"/>
                  <a:gd name="connsiteX7" fmla="*/ 279247 w 2675097"/>
                  <a:gd name="connsiteY7" fmla="*/ 3266049 h 4210050"/>
                  <a:gd name="connsiteX0" fmla="*/ 50647 w 2675097"/>
                  <a:gd name="connsiteY0" fmla="*/ 3266049 h 4210050"/>
                  <a:gd name="connsiteX1" fmla="*/ 533400 w 2675097"/>
                  <a:gd name="connsiteY1" fmla="*/ 3266049 h 4210050"/>
                  <a:gd name="connsiteX2" fmla="*/ 0 w 2675097"/>
                  <a:gd name="connsiteY2" fmla="*/ 0 h 4210050"/>
                  <a:gd name="connsiteX3" fmla="*/ 2675097 w 2675097"/>
                  <a:gd name="connsiteY3" fmla="*/ 19050 h 4210050"/>
                  <a:gd name="connsiteX4" fmla="*/ 1913097 w 2675097"/>
                  <a:gd name="connsiteY4" fmla="*/ 3266049 h 4210050"/>
                  <a:gd name="connsiteX5" fmla="*/ 2167250 w 2675097"/>
                  <a:gd name="connsiteY5" fmla="*/ 3266049 h 4210050"/>
                  <a:gd name="connsiteX6" fmla="*/ 1223249 w 2675097"/>
                  <a:gd name="connsiteY6" fmla="*/ 4210050 h 4210050"/>
                  <a:gd name="connsiteX7" fmla="*/ 50647 w 2675097"/>
                  <a:gd name="connsiteY7" fmla="*/ 3266049 h 4210050"/>
                  <a:gd name="connsiteX0" fmla="*/ 50647 w 2675097"/>
                  <a:gd name="connsiteY0" fmla="*/ 3266049 h 4210050"/>
                  <a:gd name="connsiteX1" fmla="*/ 533400 w 2675097"/>
                  <a:gd name="connsiteY1" fmla="*/ 3266049 h 4210050"/>
                  <a:gd name="connsiteX2" fmla="*/ 0 w 2675097"/>
                  <a:gd name="connsiteY2" fmla="*/ 0 h 4210050"/>
                  <a:gd name="connsiteX3" fmla="*/ 2675097 w 2675097"/>
                  <a:gd name="connsiteY3" fmla="*/ 19050 h 4210050"/>
                  <a:gd name="connsiteX4" fmla="*/ 1913097 w 2675097"/>
                  <a:gd name="connsiteY4" fmla="*/ 3266049 h 4210050"/>
                  <a:gd name="connsiteX5" fmla="*/ 2319650 w 2675097"/>
                  <a:gd name="connsiteY5" fmla="*/ 3266049 h 4210050"/>
                  <a:gd name="connsiteX6" fmla="*/ 1223249 w 2675097"/>
                  <a:gd name="connsiteY6" fmla="*/ 4210050 h 4210050"/>
                  <a:gd name="connsiteX7" fmla="*/ 50647 w 2675097"/>
                  <a:gd name="connsiteY7" fmla="*/ 3266049 h 42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5097" h="4210050">
                    <a:moveTo>
                      <a:pt x="50647" y="3266049"/>
                    </a:moveTo>
                    <a:lnTo>
                      <a:pt x="533400" y="3266049"/>
                    </a:lnTo>
                    <a:lnTo>
                      <a:pt x="0" y="0"/>
                    </a:lnTo>
                    <a:lnTo>
                      <a:pt x="2675097" y="19050"/>
                    </a:lnTo>
                    <a:lnTo>
                      <a:pt x="1913097" y="3266049"/>
                    </a:lnTo>
                    <a:lnTo>
                      <a:pt x="2319650" y="3266049"/>
                    </a:lnTo>
                    <a:lnTo>
                      <a:pt x="1223249" y="4210050"/>
                    </a:lnTo>
                    <a:lnTo>
                      <a:pt x="50647" y="3266049"/>
                    </a:lnTo>
                    <a:close/>
                  </a:path>
                </a:pathLst>
              </a:custGeom>
              <a:solidFill>
                <a:srgbClr val="EB1E19"/>
              </a:solidFill>
              <a:ln>
                <a:noFill/>
              </a:ln>
              <a:effectLst/>
              <a:scene3d>
                <a:camera prst="perspectiveRelaxed" fov="6000000"/>
                <a:lightRig rig="balanced" dir="t"/>
              </a:scene3d>
              <a:sp3d extrusionH="76200" prstMaterial="matte">
                <a:bevelT w="0" h="254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grpSp>
        <p:sp>
          <p:nvSpPr>
            <p:cNvPr id="2" name="CuadroTexto 1"/>
            <p:cNvSpPr txBox="1"/>
            <p:nvPr/>
          </p:nvSpPr>
          <p:spPr>
            <a:xfrm>
              <a:off x="5059720" y="4771006"/>
              <a:ext cx="2047250" cy="923330"/>
            </a:xfrm>
            <a:prstGeom prst="rect">
              <a:avLst/>
            </a:prstGeom>
            <a:noFill/>
          </p:spPr>
          <p:txBody>
            <a:bodyPr wrap="square" rtlCol="0">
              <a:spAutoFit/>
            </a:bodyPr>
            <a:lstStyle/>
            <a:p>
              <a:pPr algn="ctr"/>
              <a:r>
                <a:rPr lang="es-PE" b="1" dirty="0">
                  <a:solidFill>
                    <a:schemeClr val="bg1"/>
                  </a:solidFill>
                </a:rPr>
                <a:t>Objetivo: Perú país miembro de la OCDE en el 2021</a:t>
              </a:r>
            </a:p>
          </p:txBody>
        </p:sp>
      </p:grpSp>
      <p:grpSp>
        <p:nvGrpSpPr>
          <p:cNvPr id="7" name="Grupo 6"/>
          <p:cNvGrpSpPr/>
          <p:nvPr/>
        </p:nvGrpSpPr>
        <p:grpSpPr>
          <a:xfrm>
            <a:off x="714517" y="2134765"/>
            <a:ext cx="3351927" cy="3559025"/>
            <a:chOff x="863433" y="2307441"/>
            <a:chExt cx="3351927" cy="3559025"/>
          </a:xfrm>
        </p:grpSpPr>
        <p:sp>
          <p:nvSpPr>
            <p:cNvPr id="29" name="Rectangle 25"/>
            <p:cNvSpPr/>
            <p:nvPr/>
          </p:nvSpPr>
          <p:spPr>
            <a:xfrm>
              <a:off x="863433" y="2987985"/>
              <a:ext cx="3351927" cy="2878481"/>
            </a:xfrm>
            <a:prstGeom prst="rect">
              <a:avLst/>
            </a:prstGeom>
            <a:solidFill>
              <a:srgbClr val="F6F8FC"/>
            </a:solidFill>
            <a:ln>
              <a:noFill/>
            </a:ln>
            <a:effectLst>
              <a:outerShdw blurRad="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defTabSz="1218895">
                <a:spcAft>
                  <a:spcPts val="1800"/>
                </a:spcAft>
                <a:buFont typeface="Arial" panose="020B0604020202020204" pitchFamily="34" charset="0"/>
                <a:buChar char="•"/>
              </a:pPr>
              <a:r>
                <a:rPr lang="es-PE" sz="1600" dirty="0">
                  <a:solidFill>
                    <a:schemeClr val="tx1"/>
                  </a:solidFill>
                </a:rPr>
                <a:t>Estrategia política de alto nivel para posicionamiento</a:t>
              </a:r>
            </a:p>
            <a:p>
              <a:pPr marL="285750" indent="-285750" algn="just" defTabSz="1218895">
                <a:spcAft>
                  <a:spcPts val="1800"/>
                </a:spcAft>
                <a:buFont typeface="Arial" panose="020B0604020202020204" pitchFamily="34" charset="0"/>
                <a:buChar char="•"/>
              </a:pPr>
              <a:r>
                <a:rPr lang="es-PE" sz="1600" dirty="0">
                  <a:solidFill>
                    <a:schemeClr val="tx1"/>
                  </a:solidFill>
                </a:rPr>
                <a:t>Participaciones de calidad en los Comités de la OCDE</a:t>
              </a:r>
            </a:p>
            <a:p>
              <a:pPr marL="285750" indent="-285750" algn="just" defTabSz="1218895">
                <a:spcAft>
                  <a:spcPts val="1800"/>
                </a:spcAft>
                <a:buFont typeface="Arial" panose="020B0604020202020204" pitchFamily="34" charset="0"/>
                <a:buChar char="•"/>
              </a:pPr>
              <a:r>
                <a:rPr lang="es-PE" sz="1600" dirty="0">
                  <a:solidFill>
                    <a:schemeClr val="tx1"/>
                  </a:solidFill>
                </a:rPr>
                <a:t>Difusión de los avances del Perú: “</a:t>
              </a:r>
              <a:r>
                <a:rPr lang="es-PE" sz="1600" dirty="0" err="1">
                  <a:solidFill>
                    <a:schemeClr val="tx1"/>
                  </a:solidFill>
                </a:rPr>
                <a:t>Peru</a:t>
              </a:r>
              <a:r>
                <a:rPr lang="es-PE" sz="1600" dirty="0">
                  <a:solidFill>
                    <a:schemeClr val="tx1"/>
                  </a:solidFill>
                </a:rPr>
                <a:t> </a:t>
              </a:r>
              <a:r>
                <a:rPr lang="es-PE" sz="1600" dirty="0" err="1">
                  <a:solidFill>
                    <a:schemeClr val="tx1"/>
                  </a:solidFill>
                </a:rPr>
                <a:t>is</a:t>
              </a:r>
              <a:r>
                <a:rPr lang="es-PE" sz="1600" dirty="0">
                  <a:solidFill>
                    <a:schemeClr val="tx1"/>
                  </a:solidFill>
                </a:rPr>
                <a:t> a </a:t>
              </a:r>
              <a:r>
                <a:rPr lang="es-PE" sz="1600" dirty="0" err="1">
                  <a:solidFill>
                    <a:schemeClr val="tx1"/>
                  </a:solidFill>
                </a:rPr>
                <a:t>reliable</a:t>
              </a:r>
              <a:r>
                <a:rPr lang="es-PE" sz="1600" dirty="0">
                  <a:solidFill>
                    <a:schemeClr val="tx1"/>
                  </a:solidFill>
                </a:rPr>
                <a:t> </a:t>
              </a:r>
              <a:r>
                <a:rPr lang="es-PE" sz="1600" dirty="0" err="1">
                  <a:solidFill>
                    <a:schemeClr val="tx1"/>
                  </a:solidFill>
                </a:rPr>
                <a:t>partner</a:t>
              </a:r>
              <a:r>
                <a:rPr lang="es-PE" sz="1600" dirty="0">
                  <a:solidFill>
                    <a:schemeClr val="tx1"/>
                  </a:solidFill>
                </a:rPr>
                <a:t> </a:t>
              </a:r>
              <a:r>
                <a:rPr lang="es-PE" sz="1600" dirty="0" err="1">
                  <a:solidFill>
                    <a:schemeClr val="tx1"/>
                  </a:solidFill>
                </a:rPr>
                <a:t>to</a:t>
              </a:r>
              <a:r>
                <a:rPr lang="es-PE" sz="1600" dirty="0">
                  <a:solidFill>
                    <a:schemeClr val="tx1"/>
                  </a:solidFill>
                </a:rPr>
                <a:t> </a:t>
              </a:r>
              <a:r>
                <a:rPr lang="es-PE" sz="1600" dirty="0" err="1">
                  <a:solidFill>
                    <a:schemeClr val="tx1"/>
                  </a:solidFill>
                </a:rPr>
                <a:t>the</a:t>
              </a:r>
              <a:r>
                <a:rPr lang="es-PE" sz="1600" dirty="0">
                  <a:solidFill>
                    <a:schemeClr val="tx1"/>
                  </a:solidFill>
                </a:rPr>
                <a:t> OECD”</a:t>
              </a:r>
            </a:p>
          </p:txBody>
        </p:sp>
        <p:sp>
          <p:nvSpPr>
            <p:cNvPr id="30" name="Rectangle 29"/>
            <p:cNvSpPr/>
            <p:nvPr/>
          </p:nvSpPr>
          <p:spPr>
            <a:xfrm>
              <a:off x="863433" y="2307441"/>
              <a:ext cx="3351927" cy="6805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a:t>Lograr la invitación a iniciar el proceso de acceso</a:t>
              </a:r>
              <a:endParaRPr lang="en-GB" b="1" dirty="0"/>
            </a:p>
          </p:txBody>
        </p:sp>
      </p:grpSp>
      <p:sp>
        <p:nvSpPr>
          <p:cNvPr id="67" name="Rectangle 25"/>
          <p:cNvSpPr/>
          <p:nvPr/>
        </p:nvSpPr>
        <p:spPr>
          <a:xfrm>
            <a:off x="8155155" y="2811464"/>
            <a:ext cx="3351927" cy="2883491"/>
          </a:xfrm>
          <a:prstGeom prst="rect">
            <a:avLst/>
          </a:prstGeom>
          <a:solidFill>
            <a:srgbClr val="F6F8FC"/>
          </a:solidFill>
          <a:ln>
            <a:noFill/>
          </a:ln>
          <a:effectLst>
            <a:outerShdw blurRad="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defTabSz="1218895">
              <a:spcAft>
                <a:spcPts val="1200"/>
              </a:spcAft>
              <a:buFont typeface="Arial" panose="020B0604020202020204" pitchFamily="34" charset="0"/>
              <a:buChar char="•"/>
            </a:pPr>
            <a:r>
              <a:rPr lang="es-PE" sz="1600" dirty="0">
                <a:solidFill>
                  <a:schemeClr val="tx1"/>
                </a:solidFill>
              </a:rPr>
              <a:t>Revisión de instrumentos legales para preparar el Memorando Inicial</a:t>
            </a:r>
          </a:p>
          <a:p>
            <a:pPr marL="285750" indent="-285750" algn="just" defTabSz="1218895">
              <a:spcAft>
                <a:spcPts val="1200"/>
              </a:spcAft>
              <a:buFont typeface="Arial" panose="020B0604020202020204" pitchFamily="34" charset="0"/>
              <a:buChar char="•"/>
            </a:pPr>
            <a:r>
              <a:rPr lang="es-PE" sz="1600" dirty="0">
                <a:solidFill>
                  <a:schemeClr val="tx1"/>
                </a:solidFill>
              </a:rPr>
              <a:t>Revisión de recomendaciones y estándares OCDE a los cuales debe alinearse el Perú</a:t>
            </a:r>
          </a:p>
          <a:p>
            <a:pPr marL="285750" indent="-285750" algn="just" defTabSz="1218895">
              <a:spcAft>
                <a:spcPts val="1200"/>
              </a:spcAft>
              <a:buFont typeface="Arial" panose="020B0604020202020204" pitchFamily="34" charset="0"/>
              <a:buChar char="•"/>
            </a:pPr>
            <a:r>
              <a:rPr lang="es-PE" sz="1600" dirty="0">
                <a:solidFill>
                  <a:schemeClr val="tx1"/>
                </a:solidFill>
              </a:rPr>
              <a:t>Identificación y priorización de medidas necesarias para implementar dichos estándares </a:t>
            </a:r>
          </a:p>
        </p:txBody>
      </p:sp>
      <p:sp>
        <p:nvSpPr>
          <p:cNvPr id="68" name="Rectangle 29"/>
          <p:cNvSpPr/>
          <p:nvPr/>
        </p:nvSpPr>
        <p:spPr>
          <a:xfrm>
            <a:off x="8155155" y="2130920"/>
            <a:ext cx="3351927" cy="6805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a:t>Estar preparados para cuando llegue la invitación</a:t>
            </a:r>
          </a:p>
        </p:txBody>
      </p:sp>
      <p:sp>
        <p:nvSpPr>
          <p:cNvPr id="8" name="CuadroTexto 7">
            <a:extLst>
              <a:ext uri="{FF2B5EF4-FFF2-40B4-BE49-F238E27FC236}">
                <a16:creationId xmlns:a16="http://schemas.microsoft.com/office/drawing/2014/main" id="{EE6B44A5-4555-4D8B-B0D1-6581593F851E}"/>
              </a:ext>
            </a:extLst>
          </p:cNvPr>
          <p:cNvSpPr txBox="1"/>
          <p:nvPr/>
        </p:nvSpPr>
        <p:spPr>
          <a:xfrm>
            <a:off x="131976" y="6114374"/>
            <a:ext cx="1602556" cy="276999"/>
          </a:xfrm>
          <a:prstGeom prst="rect">
            <a:avLst/>
          </a:prstGeom>
          <a:noFill/>
        </p:spPr>
        <p:txBody>
          <a:bodyPr wrap="square" rtlCol="0">
            <a:spAutoFit/>
          </a:bodyPr>
          <a:lstStyle/>
          <a:p>
            <a:r>
              <a:rPr lang="es-PE" sz="1200" dirty="0"/>
              <a:t>Fuente: PCM</a:t>
            </a:r>
          </a:p>
        </p:txBody>
      </p:sp>
    </p:spTree>
    <p:extLst>
      <p:ext uri="{BB962C8B-B14F-4D97-AF65-F5344CB8AC3E}">
        <p14:creationId xmlns:p14="http://schemas.microsoft.com/office/powerpoint/2010/main" val="140761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5B5876C-FA4A-4DE5-AC1B-50DE5BFB7D00}"/>
              </a:ext>
            </a:extLst>
          </p:cNvPr>
          <p:cNvSpPr/>
          <p:nvPr/>
        </p:nvSpPr>
        <p:spPr>
          <a:xfrm>
            <a:off x="941900" y="1464123"/>
            <a:ext cx="2629878" cy="513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2017 - IS 2018</a:t>
            </a:r>
          </a:p>
        </p:txBody>
      </p:sp>
      <p:sp>
        <p:nvSpPr>
          <p:cNvPr id="8" name="Rectángulo 7">
            <a:extLst>
              <a:ext uri="{FF2B5EF4-FFF2-40B4-BE49-F238E27FC236}">
                <a16:creationId xmlns:a16="http://schemas.microsoft.com/office/drawing/2014/main" id="{8C1C929E-4C2B-4A75-9289-1A671492C159}"/>
              </a:ext>
            </a:extLst>
          </p:cNvPr>
          <p:cNvSpPr/>
          <p:nvPr/>
        </p:nvSpPr>
        <p:spPr>
          <a:xfrm>
            <a:off x="941900" y="2271345"/>
            <a:ext cx="2629878" cy="84308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Consejo OCDE invita a Perú a iniciar su proceso de adhesión </a:t>
            </a:r>
          </a:p>
        </p:txBody>
      </p:sp>
      <p:sp>
        <p:nvSpPr>
          <p:cNvPr id="9" name="Rectángulo 8">
            <a:extLst>
              <a:ext uri="{FF2B5EF4-FFF2-40B4-BE49-F238E27FC236}">
                <a16:creationId xmlns:a16="http://schemas.microsoft.com/office/drawing/2014/main" id="{5C520039-8FFB-41E3-8527-301EC7345A9A}"/>
              </a:ext>
            </a:extLst>
          </p:cNvPr>
          <p:cNvSpPr/>
          <p:nvPr/>
        </p:nvSpPr>
        <p:spPr>
          <a:xfrm>
            <a:off x="941900" y="3361104"/>
            <a:ext cx="2629878" cy="9085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Consejo OCDE aprueba </a:t>
            </a:r>
            <a:r>
              <a:rPr lang="es-PE" dirty="0" err="1"/>
              <a:t>accession</a:t>
            </a:r>
            <a:r>
              <a:rPr lang="es-PE" dirty="0"/>
              <a:t> </a:t>
            </a:r>
            <a:r>
              <a:rPr lang="es-PE" dirty="0" err="1"/>
              <a:t>roadmap</a:t>
            </a:r>
            <a:endParaRPr lang="es-PE" dirty="0"/>
          </a:p>
        </p:txBody>
      </p:sp>
      <p:sp>
        <p:nvSpPr>
          <p:cNvPr id="10" name="Rectángulo 9">
            <a:extLst>
              <a:ext uri="{FF2B5EF4-FFF2-40B4-BE49-F238E27FC236}">
                <a16:creationId xmlns:a16="http://schemas.microsoft.com/office/drawing/2014/main" id="{80E5E16E-A918-40EF-A1A0-69F9E5943768}"/>
              </a:ext>
            </a:extLst>
          </p:cNvPr>
          <p:cNvSpPr/>
          <p:nvPr/>
        </p:nvSpPr>
        <p:spPr>
          <a:xfrm>
            <a:off x="941900" y="4562912"/>
            <a:ext cx="2629878" cy="9085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dirty="0"/>
          </a:p>
          <a:p>
            <a:pPr algn="ctr"/>
            <a:r>
              <a:rPr lang="es-PE" dirty="0"/>
              <a:t>Misión de inicio del proceso de adhesión  </a:t>
            </a:r>
          </a:p>
          <a:p>
            <a:endParaRPr lang="es-PE" dirty="0"/>
          </a:p>
        </p:txBody>
      </p:sp>
      <p:sp>
        <p:nvSpPr>
          <p:cNvPr id="11" name="Rectángulo 10">
            <a:extLst>
              <a:ext uri="{FF2B5EF4-FFF2-40B4-BE49-F238E27FC236}">
                <a16:creationId xmlns:a16="http://schemas.microsoft.com/office/drawing/2014/main" id="{1639317F-E3DB-4048-83A5-A4862AFAD841}"/>
              </a:ext>
            </a:extLst>
          </p:cNvPr>
          <p:cNvSpPr/>
          <p:nvPr/>
        </p:nvSpPr>
        <p:spPr>
          <a:xfrm>
            <a:off x="4809445" y="2307499"/>
            <a:ext cx="2629878" cy="84308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Perú presenta Memorándum Inicial </a:t>
            </a:r>
          </a:p>
          <a:p>
            <a:endParaRPr lang="es-PE" dirty="0"/>
          </a:p>
        </p:txBody>
      </p:sp>
      <p:sp>
        <p:nvSpPr>
          <p:cNvPr id="12" name="Rectángulo 11">
            <a:extLst>
              <a:ext uri="{FF2B5EF4-FFF2-40B4-BE49-F238E27FC236}">
                <a16:creationId xmlns:a16="http://schemas.microsoft.com/office/drawing/2014/main" id="{474DBBE3-F1BF-498D-A8D2-4F9D20D5C90E}"/>
              </a:ext>
            </a:extLst>
          </p:cNvPr>
          <p:cNvSpPr/>
          <p:nvPr/>
        </p:nvSpPr>
        <p:spPr>
          <a:xfrm>
            <a:off x="4809445" y="5553146"/>
            <a:ext cx="2629878" cy="7346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a:p>
            <a:pPr algn="ctr"/>
            <a:r>
              <a:rPr lang="es-PE" dirty="0"/>
              <a:t>OCDE y Perú acuerdan protocolo de adhesión </a:t>
            </a:r>
          </a:p>
          <a:p>
            <a:endParaRPr lang="es-PE" dirty="0"/>
          </a:p>
        </p:txBody>
      </p:sp>
      <p:sp>
        <p:nvSpPr>
          <p:cNvPr id="13" name="Rectángulo 12">
            <a:extLst>
              <a:ext uri="{FF2B5EF4-FFF2-40B4-BE49-F238E27FC236}">
                <a16:creationId xmlns:a16="http://schemas.microsoft.com/office/drawing/2014/main" id="{7DCD5E0C-24DC-4BE6-8EAA-19BAC1E950C0}"/>
              </a:ext>
            </a:extLst>
          </p:cNvPr>
          <p:cNvSpPr/>
          <p:nvPr/>
        </p:nvSpPr>
        <p:spPr>
          <a:xfrm>
            <a:off x="4809445" y="3393830"/>
            <a:ext cx="2629878" cy="9085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Visita de Misiones OCDE </a:t>
            </a:r>
          </a:p>
          <a:p>
            <a:endParaRPr lang="es-PE" dirty="0"/>
          </a:p>
        </p:txBody>
      </p:sp>
      <p:sp>
        <p:nvSpPr>
          <p:cNvPr id="14" name="Rectángulo 13">
            <a:extLst>
              <a:ext uri="{FF2B5EF4-FFF2-40B4-BE49-F238E27FC236}">
                <a16:creationId xmlns:a16="http://schemas.microsoft.com/office/drawing/2014/main" id="{9D5BF2FE-A61B-421C-80DE-09CC08A62E1C}"/>
              </a:ext>
            </a:extLst>
          </p:cNvPr>
          <p:cNvSpPr/>
          <p:nvPr/>
        </p:nvSpPr>
        <p:spPr>
          <a:xfrm>
            <a:off x="4809445" y="4567358"/>
            <a:ext cx="2629878" cy="84308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a:p>
            <a:pPr algn="ctr"/>
            <a:r>
              <a:rPr lang="es-PE" dirty="0"/>
              <a:t>Evaluaciones de adhesión por 22 Comités </a:t>
            </a:r>
          </a:p>
          <a:p>
            <a:endParaRPr lang="es-PE" dirty="0"/>
          </a:p>
        </p:txBody>
      </p:sp>
      <p:sp>
        <p:nvSpPr>
          <p:cNvPr id="15" name="Rectángulo 14">
            <a:extLst>
              <a:ext uri="{FF2B5EF4-FFF2-40B4-BE49-F238E27FC236}">
                <a16:creationId xmlns:a16="http://schemas.microsoft.com/office/drawing/2014/main" id="{0D7E8067-EAEF-4913-9D7F-019B97A70310}"/>
              </a:ext>
            </a:extLst>
          </p:cNvPr>
          <p:cNvSpPr/>
          <p:nvPr/>
        </p:nvSpPr>
        <p:spPr>
          <a:xfrm>
            <a:off x="8855103" y="2359799"/>
            <a:ext cx="2629878" cy="84308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a:p>
            <a:pPr algn="ctr"/>
            <a:r>
              <a:rPr lang="es-PE" dirty="0"/>
              <a:t>Congreso aprueba protocolo de adhesión </a:t>
            </a:r>
          </a:p>
          <a:p>
            <a:endParaRPr lang="es-PE" dirty="0"/>
          </a:p>
        </p:txBody>
      </p:sp>
      <p:sp>
        <p:nvSpPr>
          <p:cNvPr id="16" name="Rectángulo 15">
            <a:extLst>
              <a:ext uri="{FF2B5EF4-FFF2-40B4-BE49-F238E27FC236}">
                <a16:creationId xmlns:a16="http://schemas.microsoft.com/office/drawing/2014/main" id="{7FC9A341-A25E-4F82-B09A-04B07D606312}"/>
              </a:ext>
            </a:extLst>
          </p:cNvPr>
          <p:cNvSpPr/>
          <p:nvPr/>
        </p:nvSpPr>
        <p:spPr>
          <a:xfrm>
            <a:off x="8803256" y="3459283"/>
            <a:ext cx="2629878" cy="84308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Perú se convierte en miembro </a:t>
            </a:r>
          </a:p>
          <a:p>
            <a:endParaRPr lang="es-PE" dirty="0"/>
          </a:p>
        </p:txBody>
      </p:sp>
      <p:sp>
        <p:nvSpPr>
          <p:cNvPr id="17" name="Rectángulo 16">
            <a:extLst>
              <a:ext uri="{FF2B5EF4-FFF2-40B4-BE49-F238E27FC236}">
                <a16:creationId xmlns:a16="http://schemas.microsoft.com/office/drawing/2014/main" id="{7D9392EF-7281-4963-9538-3255099BA7F7}"/>
              </a:ext>
            </a:extLst>
          </p:cNvPr>
          <p:cNvSpPr/>
          <p:nvPr/>
        </p:nvSpPr>
        <p:spPr>
          <a:xfrm>
            <a:off x="4809445" y="1464122"/>
            <a:ext cx="2629878" cy="513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IIS 2018 - 2020</a:t>
            </a:r>
          </a:p>
        </p:txBody>
      </p:sp>
      <p:sp>
        <p:nvSpPr>
          <p:cNvPr id="18" name="Rectángulo 17">
            <a:extLst>
              <a:ext uri="{FF2B5EF4-FFF2-40B4-BE49-F238E27FC236}">
                <a16:creationId xmlns:a16="http://schemas.microsoft.com/office/drawing/2014/main" id="{6A534E95-131C-418E-BAF3-C8E08B24C5FB}"/>
              </a:ext>
            </a:extLst>
          </p:cNvPr>
          <p:cNvSpPr/>
          <p:nvPr/>
        </p:nvSpPr>
        <p:spPr>
          <a:xfrm>
            <a:off x="8855103" y="1500400"/>
            <a:ext cx="2629878" cy="513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a:t>
            </a:r>
          </a:p>
        </p:txBody>
      </p:sp>
      <p:sp>
        <p:nvSpPr>
          <p:cNvPr id="19" name="4 CuadroTexto">
            <a:extLst>
              <a:ext uri="{FF2B5EF4-FFF2-40B4-BE49-F238E27FC236}">
                <a16:creationId xmlns:a16="http://schemas.microsoft.com/office/drawing/2014/main" id="{2169ADDF-F399-4C06-8526-43FEC5D8A928}"/>
              </a:ext>
            </a:extLst>
          </p:cNvPr>
          <p:cNvSpPr txBox="1"/>
          <p:nvPr/>
        </p:nvSpPr>
        <p:spPr>
          <a:xfrm>
            <a:off x="3751318" y="570177"/>
            <a:ext cx="5368586" cy="584775"/>
          </a:xfrm>
          <a:prstGeom prst="rect">
            <a:avLst/>
          </a:prstGeom>
          <a:noFill/>
        </p:spPr>
        <p:txBody>
          <a:bodyPr wrap="none" rtlCol="0">
            <a:spAutoFit/>
          </a:bodyPr>
          <a:lstStyle/>
          <a:p>
            <a:r>
              <a:rPr lang="es-PE" sz="3200" b="1" dirty="0"/>
              <a:t>Pasos del proceso de adhesión</a:t>
            </a:r>
            <a:endParaRPr lang="en-GB" sz="3200" b="1" dirty="0"/>
          </a:p>
        </p:txBody>
      </p:sp>
    </p:spTree>
    <p:extLst>
      <p:ext uri="{BB962C8B-B14F-4D97-AF65-F5344CB8AC3E}">
        <p14:creationId xmlns:p14="http://schemas.microsoft.com/office/powerpoint/2010/main" val="143025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1728C-9CBD-4345-A748-4D62671F7FBF}"/>
              </a:ext>
            </a:extLst>
          </p:cNvPr>
          <p:cNvSpPr>
            <a:spLocks noGrp="1"/>
          </p:cNvSpPr>
          <p:nvPr>
            <p:ph type="title"/>
          </p:nvPr>
        </p:nvSpPr>
        <p:spPr>
          <a:xfrm>
            <a:off x="3245109" y="826643"/>
            <a:ext cx="7887608" cy="535531"/>
          </a:xfrm>
          <a:noFill/>
        </p:spPr>
        <p:txBody>
          <a:bodyPr wrap="none" rtlCol="0">
            <a:spAutoFit/>
          </a:bodyPr>
          <a:lstStyle/>
          <a:p>
            <a:pPr algn="ctr"/>
            <a:r>
              <a:rPr lang="es-PE" sz="3200" b="1" dirty="0">
                <a:latin typeface="+mn-lt"/>
                <a:ea typeface="+mn-ea"/>
                <a:cs typeface="+mn-cs"/>
              </a:rPr>
              <a:t>En qué etapa estamos en el sector ambiente?</a:t>
            </a:r>
          </a:p>
        </p:txBody>
      </p:sp>
      <p:sp>
        <p:nvSpPr>
          <p:cNvPr id="3" name="Marcador de texto 2">
            <a:extLst>
              <a:ext uri="{FF2B5EF4-FFF2-40B4-BE49-F238E27FC236}">
                <a16:creationId xmlns:a16="http://schemas.microsoft.com/office/drawing/2014/main" id="{458FA5C3-B123-4282-9946-29DEBCDF2CDC}"/>
              </a:ext>
            </a:extLst>
          </p:cNvPr>
          <p:cNvSpPr>
            <a:spLocks noGrp="1"/>
          </p:cNvSpPr>
          <p:nvPr>
            <p:ph type="body" idx="1"/>
          </p:nvPr>
        </p:nvSpPr>
        <p:spPr>
          <a:xfrm>
            <a:off x="737583" y="2524993"/>
            <a:ext cx="10515600" cy="1500187"/>
          </a:xfrm>
        </p:spPr>
        <p:txBody>
          <a:bodyPr/>
          <a:lstStyle/>
          <a:p>
            <a:pPr marL="342900" indent="-342900">
              <a:buFont typeface="Wingdings" panose="05000000000000000000" pitchFamily="2" charset="2"/>
              <a:buChar char="q"/>
            </a:pPr>
            <a:r>
              <a:rPr lang="es-PE" dirty="0">
                <a:solidFill>
                  <a:schemeClr val="tx1"/>
                </a:solidFill>
              </a:rPr>
              <a:t>Implementación y Seguimiento del Plan de Acción de la EDA </a:t>
            </a:r>
          </a:p>
          <a:p>
            <a:endParaRPr lang="es-PE" dirty="0">
              <a:solidFill>
                <a:schemeClr val="tx1"/>
              </a:solidFill>
            </a:endParaRPr>
          </a:p>
          <a:p>
            <a:pPr marL="342900" indent="-342900">
              <a:buFont typeface="Wingdings" panose="05000000000000000000" pitchFamily="2" charset="2"/>
              <a:buChar char="q"/>
            </a:pPr>
            <a:r>
              <a:rPr lang="es-PE" dirty="0">
                <a:solidFill>
                  <a:schemeClr val="tx1"/>
                </a:solidFill>
              </a:rPr>
              <a:t>Revisión de instrumentos legales para el proceso de adhesión</a:t>
            </a:r>
          </a:p>
          <a:p>
            <a:pPr marL="342900" indent="-342900">
              <a:buFont typeface="Wingdings" panose="05000000000000000000" pitchFamily="2" charset="2"/>
              <a:buChar char="q"/>
            </a:pPr>
            <a:endParaRPr lang="es-PE" dirty="0">
              <a:solidFill>
                <a:schemeClr val="tx1"/>
              </a:solidFill>
            </a:endParaRPr>
          </a:p>
        </p:txBody>
      </p:sp>
    </p:spTree>
    <p:extLst>
      <p:ext uri="{BB962C8B-B14F-4D97-AF65-F5344CB8AC3E}">
        <p14:creationId xmlns:p14="http://schemas.microsoft.com/office/powerpoint/2010/main" val="269088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019647" y="702224"/>
            <a:ext cx="8580474" cy="892552"/>
          </a:xfrm>
          <a:prstGeom prst="rect">
            <a:avLst/>
          </a:prstGeom>
          <a:noFill/>
        </p:spPr>
        <p:txBody>
          <a:bodyPr wrap="square">
            <a:spAutoFit/>
          </a:bodyPr>
          <a:lstStyle/>
          <a:p>
            <a:pPr algn="ctr">
              <a:defRPr/>
            </a:pPr>
            <a:r>
              <a:rPr lang="es-PE" sz="2600" b="1" dirty="0">
                <a:solidFill>
                  <a:schemeClr val="tx1">
                    <a:lumMod val="75000"/>
                    <a:lumOff val="25000"/>
                  </a:schemeClr>
                </a:solidFill>
                <a:latin typeface="Arial" panose="020B0604020202020204" pitchFamily="34" charset="0"/>
                <a:cs typeface="Arial" panose="020B0604020202020204" pitchFamily="34" charset="0"/>
              </a:rPr>
              <a:t>La Evaluación de Desempeño Ambiental forma parte de los compromisos del Programa País</a:t>
            </a:r>
          </a:p>
        </p:txBody>
      </p:sp>
      <p:sp>
        <p:nvSpPr>
          <p:cNvPr id="13" name="object 21"/>
          <p:cNvSpPr/>
          <p:nvPr/>
        </p:nvSpPr>
        <p:spPr>
          <a:xfrm>
            <a:off x="361507" y="1594776"/>
            <a:ext cx="3710763" cy="4263657"/>
          </a:xfrm>
          <a:prstGeom prst="rect">
            <a:avLst/>
          </a:prstGeom>
          <a:blipFill>
            <a:blip r:embed="rId2" cstate="print"/>
            <a:srcRect/>
            <a:stretch>
              <a:fillRect l="-5166" t="-22186" r="-14388" b="-11997"/>
            </a:stretch>
          </a:blipFill>
        </p:spPr>
        <p:txBody>
          <a:bodyPr wrap="square" lIns="0" tIns="0" rIns="0" bIns="0" rtlCol="0">
            <a:noAutofit/>
          </a:bodyPr>
          <a:lstStyle/>
          <a:p>
            <a:endParaRPr/>
          </a:p>
        </p:txBody>
      </p:sp>
      <p:sp>
        <p:nvSpPr>
          <p:cNvPr id="14" name="object 20"/>
          <p:cNvSpPr/>
          <p:nvPr/>
        </p:nvSpPr>
        <p:spPr>
          <a:xfrm>
            <a:off x="4072270" y="1937242"/>
            <a:ext cx="2254103" cy="1222744"/>
          </a:xfrm>
          <a:prstGeom prst="rect">
            <a:avLst/>
          </a:prstGeom>
          <a:blipFill>
            <a:blip r:embed="rId3" cstate="print"/>
            <a:srcRect/>
            <a:stretch>
              <a:fillRect l="-4717" t="-5835" r="-3865" b="-21295"/>
            </a:stretch>
          </a:blipFill>
        </p:spPr>
        <p:txBody>
          <a:bodyPr wrap="square" lIns="0" tIns="0" rIns="0" bIns="0" rtlCol="0">
            <a:noAutofit/>
          </a:bodyPr>
          <a:lstStyle/>
          <a:p>
            <a:endParaRPr/>
          </a:p>
        </p:txBody>
      </p:sp>
      <p:sp>
        <p:nvSpPr>
          <p:cNvPr id="15" name="object 10"/>
          <p:cNvSpPr txBox="1"/>
          <p:nvPr/>
        </p:nvSpPr>
        <p:spPr>
          <a:xfrm>
            <a:off x="6358270" y="1854299"/>
            <a:ext cx="5241851" cy="1388631"/>
          </a:xfrm>
          <a:prstGeom prst="rect">
            <a:avLst/>
          </a:prstGeom>
        </p:spPr>
        <p:txBody>
          <a:bodyPr>
            <a:noAutofit/>
          </a:bodyPr>
          <a:lstStyle>
            <a:defPPr>
              <a:defRPr lang="es-PE"/>
            </a:defPPr>
            <a:lvl1pPr indent="0" algn="just">
              <a:lnSpc>
                <a:spcPct val="100000"/>
              </a:lnSpc>
              <a:spcBef>
                <a:spcPts val="0"/>
              </a:spcBef>
              <a:buFont typeface="Arial" panose="020B0604020202020204" pitchFamily="34" charset="0"/>
              <a:buNone/>
              <a:defRPr sz="16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90488" indent="-90488">
              <a:buFont typeface="Arial" panose="020B0604020202020204" pitchFamily="34" charset="0"/>
              <a:buChar char="•"/>
            </a:pPr>
            <a:r>
              <a:rPr lang="es-PE" dirty="0"/>
              <a:t>Proporciona recomendaciones para contribuir con la mejora de la calidad y manejo ambiental del país.</a:t>
            </a:r>
          </a:p>
          <a:p>
            <a:pPr marL="90488" indent="-90488">
              <a:buFont typeface="Arial" panose="020B0604020202020204" pitchFamily="34" charset="0"/>
              <a:buChar char="•"/>
            </a:pPr>
            <a:endParaRPr lang="es-PE" dirty="0"/>
          </a:p>
          <a:p>
            <a:pPr marL="90488" indent="-90488">
              <a:buFont typeface="Arial" panose="020B0604020202020204" pitchFamily="34" charset="0"/>
              <a:buChar char="•"/>
            </a:pPr>
            <a:r>
              <a:rPr lang="es-PE" dirty="0"/>
              <a:t>Su elaboración sigue la metodología establecida por la OCDE</a:t>
            </a:r>
          </a:p>
          <a:p>
            <a:endParaRPr lang="es-PE" dirty="0"/>
          </a:p>
          <a:p>
            <a:endParaRPr lang="es-PE" dirty="0"/>
          </a:p>
          <a:p>
            <a:endParaRPr lang="es-PE" dirty="0"/>
          </a:p>
        </p:txBody>
      </p:sp>
      <p:sp>
        <p:nvSpPr>
          <p:cNvPr id="17" name="object 24"/>
          <p:cNvSpPr txBox="1"/>
          <p:nvPr/>
        </p:nvSpPr>
        <p:spPr>
          <a:xfrm>
            <a:off x="4150145" y="3489896"/>
            <a:ext cx="7449976" cy="769441"/>
          </a:xfrm>
          <a:prstGeom prst="rect">
            <a:avLst/>
          </a:prstGeom>
          <a:noFill/>
        </p:spPr>
        <p:txBody>
          <a:bodyPr wrap="square">
            <a:spAutoFit/>
          </a:bodyPr>
          <a:lstStyle>
            <a:defPPr>
              <a:defRPr lang="es-PE"/>
            </a:defPPr>
            <a:lvl1pPr algn="ctr">
              <a:defRPr sz="2600" b="1">
                <a:solidFill>
                  <a:schemeClr val="tx1">
                    <a:lumMod val="75000"/>
                    <a:lumOff val="25000"/>
                  </a:schemeClr>
                </a:solidFill>
                <a:latin typeface="Arial" panose="020B0604020202020204" pitchFamily="34" charset="0"/>
                <a:cs typeface="Arial" panose="020B0604020202020204" pitchFamily="34" charset="0"/>
              </a:defRPr>
            </a:lvl1pPr>
          </a:lstStyle>
          <a:p>
            <a:pPr algn="just"/>
            <a:r>
              <a:rPr sz="2200" dirty="0"/>
              <a:t>Importancia de la </a:t>
            </a:r>
            <a:r>
              <a:rPr lang="es-PE" sz="2200" dirty="0"/>
              <a:t>Evaluación</a:t>
            </a:r>
            <a:r>
              <a:rPr sz="2200" dirty="0"/>
              <a:t> de</a:t>
            </a:r>
            <a:r>
              <a:rPr lang="es-PE" sz="2200" dirty="0"/>
              <a:t> Desempeño Ambiental</a:t>
            </a:r>
          </a:p>
        </p:txBody>
      </p:sp>
      <p:sp>
        <p:nvSpPr>
          <p:cNvPr id="18" name="object 10"/>
          <p:cNvSpPr txBox="1"/>
          <p:nvPr/>
        </p:nvSpPr>
        <p:spPr>
          <a:xfrm>
            <a:off x="4150145" y="4357449"/>
            <a:ext cx="7449976" cy="1648154"/>
          </a:xfrm>
          <a:prstGeom prst="rect">
            <a:avLst/>
          </a:prstGeom>
        </p:spPr>
        <p:txBody>
          <a:bodyPr>
            <a:noAutofit/>
          </a:bodyPr>
          <a:lstStyle>
            <a:defPPr>
              <a:defRPr lang="es-PE"/>
            </a:defPPr>
            <a:lvl1pPr indent="0" algn="just">
              <a:lnSpc>
                <a:spcPct val="100000"/>
              </a:lnSpc>
              <a:spcBef>
                <a:spcPts val="0"/>
              </a:spcBef>
              <a:buFont typeface="Arial" panose="020B0604020202020204" pitchFamily="34" charset="0"/>
              <a:buNone/>
              <a:defRPr sz="16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90488" indent="-90488">
              <a:buFont typeface="Arial" panose="020B0604020202020204" pitchFamily="34" charset="0"/>
              <a:buChar char="•"/>
            </a:pPr>
            <a:r>
              <a:rPr lang="es-PE" dirty="0"/>
              <a:t>El desarrollo de la EDA permite al país contar con información valiosa para la generación de políticas y toma de decisiones informadas, para evaluación ambiental por década.</a:t>
            </a:r>
          </a:p>
          <a:p>
            <a:pPr marL="90488" indent="-90488">
              <a:buFont typeface="Arial" panose="020B0604020202020204" pitchFamily="34" charset="0"/>
              <a:buChar char="•"/>
            </a:pPr>
            <a:endParaRPr lang="es-PE" dirty="0"/>
          </a:p>
          <a:p>
            <a:pPr marL="90488" indent="-90488">
              <a:buFont typeface="Arial" panose="020B0604020202020204" pitchFamily="34" charset="0"/>
              <a:buChar char="•"/>
            </a:pPr>
            <a:r>
              <a:rPr lang="es-PE" dirty="0"/>
              <a:t>Durante el proceso de la elaboración de la evaluación, se contó con el apoyo, colaboración y la asistencia técnica de la Comisión Económica para América Latina y el Caribe (CEPAL).</a:t>
            </a:r>
          </a:p>
        </p:txBody>
      </p:sp>
    </p:spTree>
    <p:extLst>
      <p:ext uri="{BB962C8B-B14F-4D97-AF65-F5344CB8AC3E}">
        <p14:creationId xmlns:p14="http://schemas.microsoft.com/office/powerpoint/2010/main" val="2184951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73318" y="1247142"/>
            <a:ext cx="4596100" cy="4995165"/>
          </a:xfrm>
          <a:prstGeom prst="rect">
            <a:avLst/>
          </a:prstGeom>
          <a:blipFill>
            <a:blip r:embed="rId2" cstate="print"/>
            <a:stretch>
              <a:fillRect/>
            </a:stretch>
          </a:blipFill>
        </p:spPr>
        <p:txBody>
          <a:bodyPr wrap="square" lIns="0" tIns="0" rIns="0" bIns="0" rtlCol="0">
            <a:noAutofit/>
          </a:bodyPr>
          <a:lstStyle/>
          <a:p>
            <a:endParaRPr/>
          </a:p>
        </p:txBody>
      </p:sp>
      <p:sp>
        <p:nvSpPr>
          <p:cNvPr id="5" name="Rectángulo 4"/>
          <p:cNvSpPr/>
          <p:nvPr/>
        </p:nvSpPr>
        <p:spPr>
          <a:xfrm>
            <a:off x="3154324" y="521770"/>
            <a:ext cx="8839202" cy="830997"/>
          </a:xfrm>
          <a:prstGeom prst="rect">
            <a:avLst/>
          </a:prstGeom>
          <a:noFill/>
        </p:spPr>
        <p:txBody>
          <a:bodyPr wrap="square">
            <a:spAutoFit/>
          </a:bodyPr>
          <a:lstStyle/>
          <a:p>
            <a:pPr algn="ctr"/>
            <a:r>
              <a:rPr lang="es-PE" sz="2600" b="1" dirty="0">
                <a:solidFill>
                  <a:schemeClr val="tx1">
                    <a:lumMod val="75000"/>
                    <a:lumOff val="25000"/>
                  </a:schemeClr>
                </a:solidFill>
                <a:latin typeface="Arial" panose="020B0604020202020204" pitchFamily="34" charset="0"/>
                <a:cs typeface="Arial" panose="020B0604020202020204" pitchFamily="34" charset="0"/>
              </a:rPr>
              <a:t>Estructura del Estudio de Desempeño Ambiental </a:t>
            </a:r>
          </a:p>
          <a:p>
            <a:pPr algn="ctr"/>
            <a:r>
              <a:rPr lang="es-PE" sz="2200" dirty="0">
                <a:solidFill>
                  <a:schemeClr val="tx1">
                    <a:lumMod val="75000"/>
                    <a:lumOff val="25000"/>
                  </a:schemeClr>
                </a:solidFill>
                <a:latin typeface="Arial" panose="020B0604020202020204" pitchFamily="34" charset="0"/>
                <a:cs typeface="Arial" panose="020B0604020202020204" pitchFamily="34" charset="0"/>
              </a:rPr>
              <a:t>(R.M. n.° 069-2015-MINAM)</a:t>
            </a:r>
          </a:p>
        </p:txBody>
      </p:sp>
      <p:sp>
        <p:nvSpPr>
          <p:cNvPr id="6" name="object 11"/>
          <p:cNvSpPr/>
          <p:nvPr/>
        </p:nvSpPr>
        <p:spPr>
          <a:xfrm>
            <a:off x="5080591" y="3212595"/>
            <a:ext cx="1210056" cy="1424940"/>
          </a:xfrm>
          <a:prstGeom prst="rect">
            <a:avLst/>
          </a:prstGeom>
          <a:blipFill>
            <a:blip r:embed="rId3" cstate="print"/>
            <a:stretch>
              <a:fillRect/>
            </a:stretch>
          </a:blipFill>
        </p:spPr>
        <p:txBody>
          <a:bodyPr wrap="square" lIns="0" tIns="0" rIns="0" bIns="0" rtlCol="0">
            <a:noAutofit/>
          </a:bodyPr>
          <a:lstStyle/>
          <a:p>
            <a:endParaRPr/>
          </a:p>
        </p:txBody>
      </p:sp>
      <p:sp>
        <p:nvSpPr>
          <p:cNvPr id="8" name="object 13"/>
          <p:cNvSpPr/>
          <p:nvPr/>
        </p:nvSpPr>
        <p:spPr>
          <a:xfrm>
            <a:off x="6626540" y="1672025"/>
            <a:ext cx="2500883" cy="1559052"/>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8"/>
          <p:cNvSpPr/>
          <p:nvPr/>
        </p:nvSpPr>
        <p:spPr>
          <a:xfrm>
            <a:off x="6631727" y="3228204"/>
            <a:ext cx="2542032" cy="1426463"/>
          </a:xfrm>
          <a:prstGeom prst="rect">
            <a:avLst/>
          </a:prstGeom>
          <a:blipFill>
            <a:blip r:embed="rId5" cstate="print"/>
            <a:stretch>
              <a:fillRect/>
            </a:stretch>
          </a:blipFill>
        </p:spPr>
        <p:txBody>
          <a:bodyPr wrap="square" lIns="0" tIns="0" rIns="0" bIns="0" rtlCol="0">
            <a:noAutofit/>
          </a:bodyPr>
          <a:lstStyle/>
          <a:p>
            <a:endParaRPr sz="1200"/>
          </a:p>
        </p:txBody>
      </p:sp>
      <p:sp>
        <p:nvSpPr>
          <p:cNvPr id="18" name="object 23"/>
          <p:cNvSpPr/>
          <p:nvPr/>
        </p:nvSpPr>
        <p:spPr>
          <a:xfrm>
            <a:off x="6662094" y="4652752"/>
            <a:ext cx="2552699" cy="1424940"/>
          </a:xfrm>
          <a:prstGeom prst="rect">
            <a:avLst/>
          </a:prstGeom>
          <a:blipFill>
            <a:blip r:embed="rId6" cstate="print"/>
            <a:stretch>
              <a:fillRect/>
            </a:stretch>
          </a:blipFill>
        </p:spPr>
        <p:txBody>
          <a:bodyPr wrap="square" lIns="0" tIns="0" rIns="0" bIns="0" rtlCol="0">
            <a:noAutofit/>
          </a:bodyPr>
          <a:lstStyle/>
          <a:p>
            <a:endParaRPr sz="1200"/>
          </a:p>
        </p:txBody>
      </p:sp>
      <p:sp>
        <p:nvSpPr>
          <p:cNvPr id="23" name="object 28"/>
          <p:cNvSpPr/>
          <p:nvPr/>
        </p:nvSpPr>
        <p:spPr>
          <a:xfrm>
            <a:off x="6246452" y="2446982"/>
            <a:ext cx="407416" cy="1534089"/>
          </a:xfrm>
          <a:custGeom>
            <a:avLst/>
            <a:gdLst/>
            <a:ahLst/>
            <a:cxnLst/>
            <a:rect l="l" t="t" r="r" b="b"/>
            <a:pathLst>
              <a:path w="1074801" h="1493901">
                <a:moveTo>
                  <a:pt x="0" y="1493901"/>
                </a:moveTo>
                <a:lnTo>
                  <a:pt x="1074801" y="0"/>
                </a:lnTo>
              </a:path>
            </a:pathLst>
          </a:custGeom>
          <a:ln w="9143">
            <a:solidFill>
              <a:srgbClr val="497DBA"/>
            </a:solidFill>
          </a:ln>
        </p:spPr>
        <p:txBody>
          <a:bodyPr wrap="square" lIns="0" tIns="0" rIns="0" bIns="0" rtlCol="0">
            <a:noAutofit/>
          </a:bodyPr>
          <a:lstStyle/>
          <a:p>
            <a:endParaRPr/>
          </a:p>
        </p:txBody>
      </p:sp>
      <p:sp>
        <p:nvSpPr>
          <p:cNvPr id="24" name="object 29"/>
          <p:cNvSpPr/>
          <p:nvPr/>
        </p:nvSpPr>
        <p:spPr>
          <a:xfrm>
            <a:off x="6246451" y="3980690"/>
            <a:ext cx="459993" cy="45719"/>
          </a:xfrm>
          <a:custGeom>
            <a:avLst/>
            <a:gdLst/>
            <a:ahLst/>
            <a:cxnLst/>
            <a:rect l="l" t="t" r="r" b="b"/>
            <a:pathLst>
              <a:path w="1074801">
                <a:moveTo>
                  <a:pt x="0" y="0"/>
                </a:moveTo>
                <a:lnTo>
                  <a:pt x="1074801" y="0"/>
                </a:lnTo>
              </a:path>
            </a:pathLst>
          </a:custGeom>
          <a:ln w="9144">
            <a:solidFill>
              <a:srgbClr val="497DBA"/>
            </a:solidFill>
          </a:ln>
        </p:spPr>
        <p:txBody>
          <a:bodyPr wrap="square" lIns="0" tIns="0" rIns="0" bIns="0" rtlCol="0">
            <a:noAutofit/>
          </a:bodyPr>
          <a:lstStyle/>
          <a:p>
            <a:endParaRPr/>
          </a:p>
        </p:txBody>
      </p:sp>
      <p:sp>
        <p:nvSpPr>
          <p:cNvPr id="25" name="object 30"/>
          <p:cNvSpPr/>
          <p:nvPr/>
        </p:nvSpPr>
        <p:spPr>
          <a:xfrm>
            <a:off x="6246452" y="3980691"/>
            <a:ext cx="459118" cy="1406457"/>
          </a:xfrm>
          <a:custGeom>
            <a:avLst/>
            <a:gdLst/>
            <a:ahLst/>
            <a:cxnLst/>
            <a:rect l="l" t="t" r="r" b="b"/>
            <a:pathLst>
              <a:path w="1074801" h="1662112">
                <a:moveTo>
                  <a:pt x="0" y="0"/>
                </a:moveTo>
                <a:lnTo>
                  <a:pt x="1074801" y="1662112"/>
                </a:lnTo>
              </a:path>
            </a:pathLst>
          </a:custGeom>
          <a:ln w="9143">
            <a:solidFill>
              <a:srgbClr val="497DBA"/>
            </a:solidFill>
          </a:ln>
        </p:spPr>
        <p:txBody>
          <a:bodyPr wrap="square" lIns="0" tIns="0" rIns="0" bIns="0" rtlCol="0">
            <a:noAutofit/>
          </a:bodyPr>
          <a:lstStyle/>
          <a:p>
            <a:endParaRPr/>
          </a:p>
        </p:txBody>
      </p:sp>
      <p:sp>
        <p:nvSpPr>
          <p:cNvPr id="26" name="object 31"/>
          <p:cNvSpPr/>
          <p:nvPr/>
        </p:nvSpPr>
        <p:spPr>
          <a:xfrm>
            <a:off x="9053375" y="2414964"/>
            <a:ext cx="866775" cy="0"/>
          </a:xfrm>
          <a:custGeom>
            <a:avLst/>
            <a:gdLst/>
            <a:ahLst/>
            <a:cxnLst/>
            <a:rect l="l" t="t" r="r" b="b"/>
            <a:pathLst>
              <a:path w="866775">
                <a:moveTo>
                  <a:pt x="0" y="0"/>
                </a:moveTo>
                <a:lnTo>
                  <a:pt x="866775" y="0"/>
                </a:lnTo>
              </a:path>
            </a:pathLst>
          </a:custGeom>
          <a:ln w="9144">
            <a:solidFill>
              <a:srgbClr val="497DBA"/>
            </a:solidFill>
          </a:ln>
        </p:spPr>
        <p:txBody>
          <a:bodyPr wrap="square" lIns="0" tIns="0" rIns="0" bIns="0" rtlCol="0">
            <a:noAutofit/>
          </a:bodyPr>
          <a:lstStyle/>
          <a:p>
            <a:endParaRPr/>
          </a:p>
        </p:txBody>
      </p:sp>
      <p:sp>
        <p:nvSpPr>
          <p:cNvPr id="27" name="object 32"/>
          <p:cNvSpPr/>
          <p:nvPr/>
        </p:nvSpPr>
        <p:spPr>
          <a:xfrm>
            <a:off x="9127423" y="3966334"/>
            <a:ext cx="843026" cy="0"/>
          </a:xfrm>
          <a:custGeom>
            <a:avLst/>
            <a:gdLst/>
            <a:ahLst/>
            <a:cxnLst/>
            <a:rect l="l" t="t" r="r" b="b"/>
            <a:pathLst>
              <a:path w="843026">
                <a:moveTo>
                  <a:pt x="0" y="0"/>
                </a:moveTo>
                <a:lnTo>
                  <a:pt x="843026" y="0"/>
                </a:lnTo>
              </a:path>
            </a:pathLst>
          </a:custGeom>
          <a:ln w="9144">
            <a:solidFill>
              <a:srgbClr val="497DBA"/>
            </a:solidFill>
          </a:ln>
        </p:spPr>
        <p:txBody>
          <a:bodyPr wrap="square" lIns="0" tIns="0" rIns="0" bIns="0" rtlCol="0">
            <a:noAutofit/>
          </a:bodyPr>
          <a:lstStyle/>
          <a:p>
            <a:endParaRPr/>
          </a:p>
        </p:txBody>
      </p:sp>
      <p:sp>
        <p:nvSpPr>
          <p:cNvPr id="28" name="object 33"/>
          <p:cNvSpPr/>
          <p:nvPr/>
        </p:nvSpPr>
        <p:spPr>
          <a:xfrm>
            <a:off x="9127423" y="5360882"/>
            <a:ext cx="863600" cy="0"/>
          </a:xfrm>
          <a:custGeom>
            <a:avLst/>
            <a:gdLst/>
            <a:ahLst/>
            <a:cxnLst/>
            <a:rect l="l" t="t" r="r" b="b"/>
            <a:pathLst>
              <a:path w="863600">
                <a:moveTo>
                  <a:pt x="0" y="0"/>
                </a:moveTo>
                <a:lnTo>
                  <a:pt x="863600" y="0"/>
                </a:lnTo>
              </a:path>
            </a:pathLst>
          </a:custGeom>
          <a:ln w="9144">
            <a:solidFill>
              <a:srgbClr val="497DBA"/>
            </a:solidFill>
          </a:ln>
        </p:spPr>
        <p:txBody>
          <a:bodyPr wrap="square" lIns="0" tIns="0" rIns="0" bIns="0" rtlCol="0">
            <a:noAutofit/>
          </a:bodyPr>
          <a:lstStyle/>
          <a:p>
            <a:endParaRPr/>
          </a:p>
        </p:txBody>
      </p:sp>
      <p:sp>
        <p:nvSpPr>
          <p:cNvPr id="30" name="object 7"/>
          <p:cNvSpPr txBox="1"/>
          <p:nvPr/>
        </p:nvSpPr>
        <p:spPr>
          <a:xfrm>
            <a:off x="6785574" y="2143310"/>
            <a:ext cx="2120747" cy="571246"/>
          </a:xfrm>
          <a:prstGeom prst="rect">
            <a:avLst/>
          </a:prstGeom>
        </p:spPr>
        <p:txBody>
          <a:bodyPr wrap="square" lIns="0" tIns="0" rIns="0" bIns="0" rtlCol="0">
            <a:noAutofit/>
          </a:bodyPr>
          <a:lstStyle/>
          <a:p>
            <a:pPr marL="737107" marR="746201" algn="ctr">
              <a:spcBef>
                <a:spcPts val="66"/>
              </a:spcBef>
            </a:pPr>
            <a:r>
              <a:rPr sz="1200" b="1" spc="-79" dirty="0">
                <a:solidFill>
                  <a:srgbClr val="DDEEFA"/>
                </a:solidFill>
                <a:cs typeface="Arial"/>
              </a:rPr>
              <a:t>P</a:t>
            </a:r>
            <a:r>
              <a:rPr sz="1200" b="1" spc="-39" dirty="0">
                <a:solidFill>
                  <a:srgbClr val="DDEEFA"/>
                </a:solidFill>
                <a:cs typeface="Arial"/>
              </a:rPr>
              <a:t>A</a:t>
            </a:r>
            <a:r>
              <a:rPr sz="1200" b="1" spc="0" dirty="0">
                <a:solidFill>
                  <a:srgbClr val="DDEEFA"/>
                </a:solidFill>
                <a:cs typeface="Arial"/>
              </a:rPr>
              <a:t>R</a:t>
            </a:r>
            <a:r>
              <a:rPr sz="1200" b="1" spc="-4" dirty="0">
                <a:solidFill>
                  <a:srgbClr val="DDEEFA"/>
                </a:solidFill>
                <a:cs typeface="Arial"/>
              </a:rPr>
              <a:t>T</a:t>
            </a:r>
            <a:r>
              <a:rPr sz="1200" b="1" spc="0" dirty="0">
                <a:solidFill>
                  <a:srgbClr val="DDEEFA"/>
                </a:solidFill>
                <a:cs typeface="Arial"/>
              </a:rPr>
              <a:t>E</a:t>
            </a:r>
            <a:r>
              <a:rPr sz="1200" b="1" spc="29" dirty="0">
                <a:solidFill>
                  <a:srgbClr val="DDEEFA"/>
                </a:solidFill>
                <a:cs typeface="Arial"/>
              </a:rPr>
              <a:t> </a:t>
            </a:r>
            <a:r>
              <a:rPr sz="1200" b="1" spc="0" dirty="0">
                <a:solidFill>
                  <a:srgbClr val="DDEEFA"/>
                </a:solidFill>
                <a:cs typeface="Arial"/>
              </a:rPr>
              <a:t>I</a:t>
            </a:r>
            <a:endParaRPr sz="1200" dirty="0">
              <a:cs typeface="Arial"/>
            </a:endParaRPr>
          </a:p>
          <a:p>
            <a:pPr marL="95060" marR="101381" algn="ctr"/>
            <a:r>
              <a:rPr sz="1200" b="1" spc="0" dirty="0">
                <a:solidFill>
                  <a:srgbClr val="DDEEFA"/>
                </a:solidFill>
                <a:cs typeface="Arial"/>
              </a:rPr>
              <a:t>EL</a:t>
            </a:r>
            <a:r>
              <a:rPr sz="1200" b="1" spc="-24" dirty="0">
                <a:solidFill>
                  <a:srgbClr val="DDEEFA"/>
                </a:solidFill>
                <a:cs typeface="Arial"/>
              </a:rPr>
              <a:t> </a:t>
            </a:r>
            <a:r>
              <a:rPr sz="1200" b="1" spc="0" dirty="0">
                <a:solidFill>
                  <a:srgbClr val="DDEEFA"/>
                </a:solidFill>
                <a:cs typeface="Arial"/>
              </a:rPr>
              <a:t>P</a:t>
            </a:r>
            <a:r>
              <a:rPr sz="1200" b="1" spc="-4" dirty="0">
                <a:solidFill>
                  <a:srgbClr val="DDEEFA"/>
                </a:solidFill>
                <a:cs typeface="Arial"/>
              </a:rPr>
              <a:t>R</a:t>
            </a:r>
            <a:r>
              <a:rPr sz="1200" b="1" spc="0" dirty="0">
                <a:solidFill>
                  <a:srgbClr val="DDEEFA"/>
                </a:solidFill>
                <a:cs typeface="Arial"/>
              </a:rPr>
              <a:t>OGRESO H</a:t>
            </a:r>
            <a:r>
              <a:rPr sz="1200" b="1" spc="-39" dirty="0">
                <a:solidFill>
                  <a:srgbClr val="DDEEFA"/>
                </a:solidFill>
                <a:cs typeface="Arial"/>
              </a:rPr>
              <a:t>A</a:t>
            </a:r>
            <a:r>
              <a:rPr sz="1200" b="1" spc="-4" dirty="0">
                <a:solidFill>
                  <a:srgbClr val="DDEEFA"/>
                </a:solidFill>
                <a:cs typeface="Arial"/>
              </a:rPr>
              <a:t>C</a:t>
            </a:r>
            <a:r>
              <a:rPr sz="1200" b="1" spc="9" dirty="0">
                <a:solidFill>
                  <a:srgbClr val="DDEEFA"/>
                </a:solidFill>
                <a:cs typeface="Arial"/>
              </a:rPr>
              <a:t>I</a:t>
            </a:r>
            <a:r>
              <a:rPr sz="1200" b="1" spc="0" dirty="0">
                <a:solidFill>
                  <a:srgbClr val="DDEEFA"/>
                </a:solidFill>
                <a:cs typeface="Arial"/>
              </a:rPr>
              <a:t>A</a:t>
            </a:r>
            <a:r>
              <a:rPr sz="1200" b="1" spc="-24" dirty="0">
                <a:solidFill>
                  <a:srgbClr val="DDEEFA"/>
                </a:solidFill>
                <a:cs typeface="Arial"/>
              </a:rPr>
              <a:t> </a:t>
            </a:r>
            <a:r>
              <a:rPr sz="1200" b="1" spc="0" dirty="0">
                <a:solidFill>
                  <a:srgbClr val="DDEEFA"/>
                </a:solidFill>
                <a:cs typeface="Arial"/>
              </a:rPr>
              <a:t>EL</a:t>
            </a:r>
            <a:endParaRPr sz="1200" dirty="0">
              <a:cs typeface="Arial"/>
            </a:endParaRPr>
          </a:p>
          <a:p>
            <a:pPr algn="ctr">
              <a:spcBef>
                <a:spcPts val="65"/>
              </a:spcBef>
            </a:pPr>
            <a:r>
              <a:rPr sz="1200" b="1" spc="0" dirty="0">
                <a:solidFill>
                  <a:srgbClr val="DDEEFA"/>
                </a:solidFill>
                <a:cs typeface="Arial"/>
              </a:rPr>
              <a:t>DE</a:t>
            </a:r>
            <a:r>
              <a:rPr sz="1200" b="1" spc="4" dirty="0">
                <a:solidFill>
                  <a:srgbClr val="DDEEFA"/>
                </a:solidFill>
                <a:cs typeface="Arial"/>
              </a:rPr>
              <a:t>S</a:t>
            </a:r>
            <a:r>
              <a:rPr sz="1200" b="1" spc="-39" dirty="0">
                <a:solidFill>
                  <a:srgbClr val="DDEEFA"/>
                </a:solidFill>
                <a:cs typeface="Arial"/>
              </a:rPr>
              <a:t>A</a:t>
            </a:r>
            <a:r>
              <a:rPr sz="1200" b="1" spc="0" dirty="0">
                <a:solidFill>
                  <a:srgbClr val="DDEEFA"/>
                </a:solidFill>
                <a:cs typeface="Arial"/>
              </a:rPr>
              <a:t>R</a:t>
            </a:r>
            <a:r>
              <a:rPr sz="1200" b="1" spc="-4" dirty="0">
                <a:solidFill>
                  <a:srgbClr val="DDEEFA"/>
                </a:solidFill>
                <a:cs typeface="Arial"/>
              </a:rPr>
              <a:t>R</a:t>
            </a:r>
            <a:r>
              <a:rPr sz="1200" b="1" spc="0" dirty="0">
                <a:solidFill>
                  <a:srgbClr val="DDEEFA"/>
                </a:solidFill>
                <a:cs typeface="Arial"/>
              </a:rPr>
              <a:t>OLLO</a:t>
            </a:r>
            <a:r>
              <a:rPr sz="1200" b="1" spc="39" dirty="0">
                <a:solidFill>
                  <a:srgbClr val="DDEEFA"/>
                </a:solidFill>
                <a:cs typeface="Arial"/>
              </a:rPr>
              <a:t> </a:t>
            </a:r>
            <a:r>
              <a:rPr sz="1200" b="1" spc="0" dirty="0">
                <a:solidFill>
                  <a:srgbClr val="DDEEFA"/>
                </a:solidFill>
                <a:cs typeface="Arial"/>
              </a:rPr>
              <a:t>SO</a:t>
            </a:r>
            <a:r>
              <a:rPr sz="1200" b="1" spc="4" dirty="0">
                <a:solidFill>
                  <a:srgbClr val="DDEEFA"/>
                </a:solidFill>
                <a:cs typeface="Arial"/>
              </a:rPr>
              <a:t>S</a:t>
            </a:r>
            <a:r>
              <a:rPr sz="1200" b="1" spc="0" dirty="0">
                <a:solidFill>
                  <a:srgbClr val="DDEEFA"/>
                </a:solidFill>
                <a:cs typeface="Arial"/>
              </a:rPr>
              <a:t>TENIBLE</a:t>
            </a:r>
            <a:endParaRPr sz="1200" dirty="0">
              <a:cs typeface="Arial"/>
            </a:endParaRPr>
          </a:p>
        </p:txBody>
      </p:sp>
      <p:sp>
        <p:nvSpPr>
          <p:cNvPr id="32" name="object 5"/>
          <p:cNvSpPr txBox="1"/>
          <p:nvPr/>
        </p:nvSpPr>
        <p:spPr>
          <a:xfrm>
            <a:off x="5320265" y="3763283"/>
            <a:ext cx="742349" cy="279907"/>
          </a:xfrm>
          <a:prstGeom prst="rect">
            <a:avLst/>
          </a:prstGeom>
        </p:spPr>
        <p:txBody>
          <a:bodyPr wrap="square" lIns="0" tIns="0" rIns="0" bIns="0" rtlCol="0">
            <a:noAutofit/>
          </a:bodyPr>
          <a:lstStyle/>
          <a:p>
            <a:pPr marL="12700">
              <a:lnSpc>
                <a:spcPts val="2150"/>
              </a:lnSpc>
              <a:spcBef>
                <a:spcPts val="107"/>
              </a:spcBef>
            </a:pPr>
            <a:r>
              <a:rPr sz="2000" b="1" spc="0" dirty="0">
                <a:solidFill>
                  <a:srgbClr val="FFFFFF"/>
                </a:solidFill>
                <a:latin typeface="Arial"/>
                <a:cs typeface="Arial"/>
              </a:rPr>
              <a:t>EsDA</a:t>
            </a:r>
            <a:endParaRPr sz="2000" dirty="0">
              <a:latin typeface="Arial"/>
              <a:cs typeface="Arial"/>
            </a:endParaRPr>
          </a:p>
        </p:txBody>
      </p:sp>
      <p:sp>
        <p:nvSpPr>
          <p:cNvPr id="33" name="object 4"/>
          <p:cNvSpPr txBox="1"/>
          <p:nvPr/>
        </p:nvSpPr>
        <p:spPr>
          <a:xfrm>
            <a:off x="7047524" y="3744725"/>
            <a:ext cx="1636725" cy="360680"/>
          </a:xfrm>
          <a:prstGeom prst="rect">
            <a:avLst/>
          </a:prstGeom>
        </p:spPr>
        <p:txBody>
          <a:bodyPr wrap="square" lIns="0" tIns="0" rIns="0" bIns="0" rtlCol="0">
            <a:noAutofit/>
          </a:bodyPr>
          <a:lstStyle/>
          <a:p>
            <a:pPr marL="470153" marR="486765" algn="ctr">
              <a:lnSpc>
                <a:spcPts val="1325"/>
              </a:lnSpc>
              <a:spcBef>
                <a:spcPts val="66"/>
              </a:spcBef>
            </a:pPr>
            <a:r>
              <a:rPr sz="1200" b="1" spc="-79" dirty="0">
                <a:solidFill>
                  <a:srgbClr val="DDEEFA"/>
                </a:solidFill>
                <a:cs typeface="Arial"/>
              </a:rPr>
              <a:t>P</a:t>
            </a:r>
            <a:r>
              <a:rPr sz="1200" b="1" spc="-39" dirty="0">
                <a:solidFill>
                  <a:srgbClr val="DDEEFA"/>
                </a:solidFill>
                <a:cs typeface="Arial"/>
              </a:rPr>
              <a:t>A</a:t>
            </a:r>
            <a:r>
              <a:rPr sz="1200" b="1" spc="0" dirty="0">
                <a:solidFill>
                  <a:srgbClr val="DDEEFA"/>
                </a:solidFill>
                <a:cs typeface="Arial"/>
              </a:rPr>
              <a:t>R</a:t>
            </a:r>
            <a:r>
              <a:rPr sz="1200" b="1" spc="-4" dirty="0">
                <a:solidFill>
                  <a:srgbClr val="DDEEFA"/>
                </a:solidFill>
                <a:cs typeface="Arial"/>
              </a:rPr>
              <a:t>T</a:t>
            </a:r>
            <a:r>
              <a:rPr sz="1200" b="1" spc="0" dirty="0">
                <a:solidFill>
                  <a:srgbClr val="DDEEFA"/>
                </a:solidFill>
                <a:cs typeface="Arial"/>
              </a:rPr>
              <a:t>E</a:t>
            </a:r>
            <a:r>
              <a:rPr sz="1200" b="1" spc="29" dirty="0">
                <a:solidFill>
                  <a:srgbClr val="DDEEFA"/>
                </a:solidFill>
                <a:cs typeface="Arial"/>
              </a:rPr>
              <a:t> </a:t>
            </a:r>
            <a:r>
              <a:rPr sz="1200" b="1" spc="0" dirty="0">
                <a:solidFill>
                  <a:srgbClr val="DDEEFA"/>
                </a:solidFill>
                <a:cs typeface="Arial"/>
              </a:rPr>
              <a:t>II</a:t>
            </a:r>
            <a:endParaRPr sz="1200" dirty="0">
              <a:cs typeface="Arial"/>
            </a:endParaRPr>
          </a:p>
          <a:p>
            <a:pPr algn="ctr">
              <a:lnSpc>
                <a:spcPct val="95825"/>
              </a:lnSpc>
            </a:pPr>
            <a:r>
              <a:rPr sz="1200" b="1" spc="0" dirty="0">
                <a:solidFill>
                  <a:srgbClr val="DDEEFA"/>
                </a:solidFill>
                <a:cs typeface="Arial"/>
              </a:rPr>
              <a:t>C</a:t>
            </a:r>
            <a:r>
              <a:rPr sz="1200" b="1" spc="-39" dirty="0">
                <a:solidFill>
                  <a:srgbClr val="DDEEFA"/>
                </a:solidFill>
                <a:cs typeface="Arial"/>
              </a:rPr>
              <a:t>A</a:t>
            </a:r>
            <a:r>
              <a:rPr sz="1200" b="1" spc="0" dirty="0">
                <a:solidFill>
                  <a:srgbClr val="DDEEFA"/>
                </a:solidFill>
                <a:cs typeface="Arial"/>
              </a:rPr>
              <a:t>LI</a:t>
            </a:r>
            <a:r>
              <a:rPr sz="1200" b="1" spc="9" dirty="0">
                <a:solidFill>
                  <a:srgbClr val="DDEEFA"/>
                </a:solidFill>
                <a:cs typeface="Arial"/>
              </a:rPr>
              <a:t>D</a:t>
            </a:r>
            <a:r>
              <a:rPr sz="1200" b="1" spc="-39" dirty="0">
                <a:solidFill>
                  <a:srgbClr val="DDEEFA"/>
                </a:solidFill>
                <a:cs typeface="Arial"/>
              </a:rPr>
              <a:t>A</a:t>
            </a:r>
            <a:r>
              <a:rPr sz="1200" b="1" spc="0" dirty="0">
                <a:solidFill>
                  <a:srgbClr val="DDEEFA"/>
                </a:solidFill>
                <a:cs typeface="Arial"/>
              </a:rPr>
              <a:t>D</a:t>
            </a:r>
            <a:r>
              <a:rPr sz="1200" b="1" spc="9" dirty="0">
                <a:solidFill>
                  <a:srgbClr val="DDEEFA"/>
                </a:solidFill>
                <a:cs typeface="Arial"/>
              </a:rPr>
              <a:t> </a:t>
            </a:r>
            <a:r>
              <a:rPr sz="1200" b="1" spc="-39" dirty="0">
                <a:solidFill>
                  <a:srgbClr val="DDEEFA"/>
                </a:solidFill>
                <a:cs typeface="Arial"/>
              </a:rPr>
              <a:t>A</a:t>
            </a:r>
            <a:r>
              <a:rPr sz="1200" b="1" spc="-4" dirty="0">
                <a:solidFill>
                  <a:srgbClr val="DDEEFA"/>
                </a:solidFill>
                <a:cs typeface="Arial"/>
              </a:rPr>
              <a:t>M</a:t>
            </a:r>
            <a:r>
              <a:rPr sz="1200" b="1" spc="0" dirty="0">
                <a:solidFill>
                  <a:srgbClr val="DDEEFA"/>
                </a:solidFill>
                <a:cs typeface="Arial"/>
              </a:rPr>
              <a:t>BIEN</a:t>
            </a:r>
            <a:r>
              <a:rPr sz="1200" b="1" spc="-75" dirty="0">
                <a:solidFill>
                  <a:srgbClr val="DDEEFA"/>
                </a:solidFill>
                <a:cs typeface="Arial"/>
              </a:rPr>
              <a:t>T</a:t>
            </a:r>
            <a:r>
              <a:rPr sz="1200" b="1" spc="-25" dirty="0">
                <a:solidFill>
                  <a:srgbClr val="DDEEFA"/>
                </a:solidFill>
                <a:cs typeface="Arial"/>
              </a:rPr>
              <a:t>A</a:t>
            </a:r>
            <a:r>
              <a:rPr sz="1200" b="1" spc="0" dirty="0">
                <a:solidFill>
                  <a:srgbClr val="DDEEFA"/>
                </a:solidFill>
                <a:cs typeface="Arial"/>
              </a:rPr>
              <a:t>L</a:t>
            </a:r>
            <a:endParaRPr sz="1200" dirty="0">
              <a:cs typeface="Arial"/>
            </a:endParaRPr>
          </a:p>
        </p:txBody>
      </p:sp>
      <p:sp>
        <p:nvSpPr>
          <p:cNvPr id="35" name="object 2"/>
          <p:cNvSpPr txBox="1"/>
          <p:nvPr/>
        </p:nvSpPr>
        <p:spPr>
          <a:xfrm>
            <a:off x="6823510" y="5009230"/>
            <a:ext cx="2229865" cy="543560"/>
          </a:xfrm>
          <a:prstGeom prst="rect">
            <a:avLst/>
          </a:prstGeom>
        </p:spPr>
        <p:txBody>
          <a:bodyPr wrap="square" lIns="0" tIns="0" rIns="0" bIns="0" rtlCol="0">
            <a:noAutofit/>
          </a:bodyPr>
          <a:lstStyle/>
          <a:p>
            <a:pPr algn="ctr">
              <a:lnSpc>
                <a:spcPts val="1325"/>
              </a:lnSpc>
              <a:spcBef>
                <a:spcPts val="66"/>
              </a:spcBef>
            </a:pPr>
            <a:r>
              <a:rPr sz="1200" b="1" spc="0" dirty="0">
                <a:solidFill>
                  <a:srgbClr val="DDEEFA"/>
                </a:solidFill>
                <a:cs typeface="Arial"/>
              </a:rPr>
              <a:t>P</a:t>
            </a:r>
            <a:r>
              <a:rPr sz="1200" b="1" spc="4" dirty="0">
                <a:solidFill>
                  <a:srgbClr val="DDEEFA"/>
                </a:solidFill>
                <a:cs typeface="Arial"/>
              </a:rPr>
              <a:t>a</a:t>
            </a:r>
            <a:r>
              <a:rPr sz="1200" b="1" spc="0" dirty="0">
                <a:solidFill>
                  <a:srgbClr val="DDEEFA"/>
                </a:solidFill>
                <a:cs typeface="Arial"/>
              </a:rPr>
              <a:t>rte</a:t>
            </a:r>
            <a:r>
              <a:rPr sz="1200" b="1" spc="-19" dirty="0">
                <a:solidFill>
                  <a:srgbClr val="DDEEFA"/>
                </a:solidFill>
                <a:cs typeface="Arial"/>
              </a:rPr>
              <a:t> </a:t>
            </a:r>
            <a:r>
              <a:rPr sz="1200" b="1" spc="0" dirty="0">
                <a:solidFill>
                  <a:srgbClr val="DDEEFA"/>
                </a:solidFill>
                <a:cs typeface="Arial"/>
              </a:rPr>
              <a:t>I</a:t>
            </a:r>
            <a:r>
              <a:rPr sz="1200" b="1" spc="4" dirty="0">
                <a:solidFill>
                  <a:srgbClr val="DDEEFA"/>
                </a:solidFill>
                <a:cs typeface="Arial"/>
              </a:rPr>
              <a:t>I</a:t>
            </a:r>
            <a:r>
              <a:rPr sz="1200" b="1" spc="0" dirty="0">
                <a:solidFill>
                  <a:srgbClr val="DDEEFA"/>
                </a:solidFill>
                <a:cs typeface="Arial"/>
              </a:rPr>
              <a:t>I</a:t>
            </a:r>
            <a:endParaRPr lang="es-PE" sz="1200" b="1" spc="0" dirty="0">
              <a:solidFill>
                <a:srgbClr val="DDEEFA"/>
              </a:solidFill>
              <a:cs typeface="Arial"/>
            </a:endParaRPr>
          </a:p>
          <a:p>
            <a:pPr algn="ctr">
              <a:lnSpc>
                <a:spcPts val="1325"/>
              </a:lnSpc>
              <a:spcBef>
                <a:spcPts val="66"/>
              </a:spcBef>
            </a:pPr>
            <a:r>
              <a:rPr sz="1200" b="1" spc="-39" dirty="0">
                <a:solidFill>
                  <a:srgbClr val="DDEEFA"/>
                </a:solidFill>
                <a:cs typeface="Arial"/>
              </a:rPr>
              <a:t>A</a:t>
            </a:r>
            <a:r>
              <a:rPr sz="1200" b="1" spc="0" dirty="0">
                <a:solidFill>
                  <a:srgbClr val="DDEEFA"/>
                </a:solidFill>
                <a:cs typeface="Arial"/>
              </a:rPr>
              <a:t>PROVEC</a:t>
            </a:r>
            <a:r>
              <a:rPr sz="1200" b="1" spc="-4" dirty="0">
                <a:solidFill>
                  <a:srgbClr val="DDEEFA"/>
                </a:solidFill>
                <a:cs typeface="Arial"/>
              </a:rPr>
              <a:t>H</a:t>
            </a:r>
            <a:r>
              <a:rPr sz="1200" b="1" spc="-39" dirty="0">
                <a:solidFill>
                  <a:srgbClr val="DDEEFA"/>
                </a:solidFill>
                <a:cs typeface="Arial"/>
              </a:rPr>
              <a:t>A</a:t>
            </a:r>
            <a:r>
              <a:rPr sz="1200" b="1" spc="-4" dirty="0">
                <a:solidFill>
                  <a:srgbClr val="DDEEFA"/>
                </a:solidFill>
                <a:cs typeface="Arial"/>
              </a:rPr>
              <a:t>M</a:t>
            </a:r>
            <a:r>
              <a:rPr sz="1200" b="1" spc="0" dirty="0">
                <a:solidFill>
                  <a:srgbClr val="DDEEFA"/>
                </a:solidFill>
                <a:cs typeface="Arial"/>
              </a:rPr>
              <a:t>I</a:t>
            </a:r>
            <a:r>
              <a:rPr sz="1200" b="1" spc="4" dirty="0">
                <a:solidFill>
                  <a:srgbClr val="DDEEFA"/>
                </a:solidFill>
                <a:cs typeface="Arial"/>
              </a:rPr>
              <a:t>E</a:t>
            </a:r>
            <a:r>
              <a:rPr sz="1200" b="1" spc="0" dirty="0">
                <a:solidFill>
                  <a:srgbClr val="DDEEFA"/>
                </a:solidFill>
                <a:cs typeface="Arial"/>
              </a:rPr>
              <a:t>N</a:t>
            </a:r>
            <a:r>
              <a:rPr sz="1200" b="1" spc="-14" dirty="0">
                <a:solidFill>
                  <a:srgbClr val="DDEEFA"/>
                </a:solidFill>
                <a:cs typeface="Arial"/>
              </a:rPr>
              <a:t>T</a:t>
            </a:r>
            <a:r>
              <a:rPr sz="1200" b="1" spc="0" dirty="0">
                <a:solidFill>
                  <a:srgbClr val="DDEEFA"/>
                </a:solidFill>
                <a:cs typeface="Arial"/>
              </a:rPr>
              <a:t>O</a:t>
            </a:r>
            <a:endParaRPr sz="1200" dirty="0">
              <a:cs typeface="Arial"/>
            </a:endParaRPr>
          </a:p>
          <a:p>
            <a:pPr marL="57468" marR="70270" algn="ctr">
              <a:lnSpc>
                <a:spcPct val="100041"/>
              </a:lnSpc>
            </a:pPr>
            <a:r>
              <a:rPr sz="1200" b="1" spc="0" dirty="0">
                <a:solidFill>
                  <a:srgbClr val="DDEEFA"/>
                </a:solidFill>
                <a:cs typeface="Arial"/>
              </a:rPr>
              <a:t>DE</a:t>
            </a:r>
            <a:r>
              <a:rPr sz="1200" b="1" spc="4" dirty="0">
                <a:solidFill>
                  <a:srgbClr val="DDEEFA"/>
                </a:solidFill>
                <a:cs typeface="Arial"/>
              </a:rPr>
              <a:t> </a:t>
            </a:r>
            <a:r>
              <a:rPr sz="1200" b="1" spc="0" dirty="0">
                <a:solidFill>
                  <a:srgbClr val="DDEEFA"/>
                </a:solidFill>
                <a:cs typeface="Arial"/>
              </a:rPr>
              <a:t>LA</a:t>
            </a:r>
            <a:r>
              <a:rPr sz="1200" b="1" spc="-50" dirty="0">
                <a:solidFill>
                  <a:srgbClr val="DDEEFA"/>
                </a:solidFill>
                <a:cs typeface="Arial"/>
              </a:rPr>
              <a:t> </a:t>
            </a:r>
            <a:r>
              <a:rPr sz="1200" b="1" spc="0" dirty="0">
                <a:solidFill>
                  <a:srgbClr val="DDEEFA"/>
                </a:solidFill>
                <a:cs typeface="Arial"/>
              </a:rPr>
              <a:t>B</a:t>
            </a:r>
            <a:r>
              <a:rPr sz="1200" b="1" spc="-39" dirty="0">
                <a:solidFill>
                  <a:srgbClr val="DDEEFA"/>
                </a:solidFill>
                <a:cs typeface="Arial"/>
              </a:rPr>
              <a:t>A</a:t>
            </a:r>
            <a:r>
              <a:rPr sz="1200" b="1" spc="0" dirty="0">
                <a:solidFill>
                  <a:srgbClr val="DDEEFA"/>
                </a:solidFill>
                <a:cs typeface="Arial"/>
              </a:rPr>
              <a:t>SE</a:t>
            </a:r>
            <a:r>
              <a:rPr sz="1200" b="1" spc="39" dirty="0">
                <a:solidFill>
                  <a:srgbClr val="DDEEFA"/>
                </a:solidFill>
                <a:cs typeface="Arial"/>
              </a:rPr>
              <a:t> </a:t>
            </a:r>
            <a:r>
              <a:rPr sz="1200" b="1" spc="0" dirty="0">
                <a:solidFill>
                  <a:srgbClr val="DDEEFA"/>
                </a:solidFill>
                <a:cs typeface="Arial"/>
              </a:rPr>
              <a:t>DE</a:t>
            </a:r>
            <a:r>
              <a:rPr sz="1200" b="1" spc="-4" dirty="0">
                <a:solidFill>
                  <a:srgbClr val="DDEEFA"/>
                </a:solidFill>
                <a:cs typeface="Arial"/>
              </a:rPr>
              <a:t> </a:t>
            </a:r>
            <a:r>
              <a:rPr sz="1200" b="1" spc="0" dirty="0">
                <a:solidFill>
                  <a:srgbClr val="DDEEFA"/>
                </a:solidFill>
                <a:cs typeface="Arial"/>
              </a:rPr>
              <a:t>REC</a:t>
            </a:r>
            <a:r>
              <a:rPr sz="1200" b="1" spc="-4" dirty="0">
                <a:solidFill>
                  <a:srgbClr val="DDEEFA"/>
                </a:solidFill>
                <a:cs typeface="Arial"/>
              </a:rPr>
              <a:t>U</a:t>
            </a:r>
            <a:r>
              <a:rPr sz="1200" b="1" spc="0" dirty="0">
                <a:solidFill>
                  <a:srgbClr val="DDEEFA"/>
                </a:solidFill>
                <a:cs typeface="Arial"/>
              </a:rPr>
              <a:t>RSOS N</a:t>
            </a:r>
            <a:r>
              <a:rPr sz="1200" b="1" spc="-125" dirty="0">
                <a:solidFill>
                  <a:srgbClr val="DDEEFA"/>
                </a:solidFill>
                <a:cs typeface="Arial"/>
              </a:rPr>
              <a:t>A</a:t>
            </a:r>
            <a:r>
              <a:rPr sz="1200" b="1" spc="0" dirty="0">
                <a:solidFill>
                  <a:srgbClr val="DDEEFA"/>
                </a:solidFill>
                <a:cs typeface="Arial"/>
              </a:rPr>
              <a:t>T</a:t>
            </a:r>
            <a:r>
              <a:rPr sz="1200" b="1" spc="-4" dirty="0">
                <a:solidFill>
                  <a:srgbClr val="DDEEFA"/>
                </a:solidFill>
                <a:cs typeface="Arial"/>
              </a:rPr>
              <a:t>U</a:t>
            </a:r>
            <a:r>
              <a:rPr sz="1200" b="1" spc="0" dirty="0">
                <a:solidFill>
                  <a:srgbClr val="DDEEFA"/>
                </a:solidFill>
                <a:cs typeface="Arial"/>
              </a:rPr>
              <a:t>R</a:t>
            </a:r>
            <a:r>
              <a:rPr sz="1200" b="1" spc="-29" dirty="0">
                <a:solidFill>
                  <a:srgbClr val="DDEEFA"/>
                </a:solidFill>
                <a:cs typeface="Arial"/>
              </a:rPr>
              <a:t>A</a:t>
            </a:r>
            <a:r>
              <a:rPr sz="1200" b="1" spc="0" dirty="0">
                <a:solidFill>
                  <a:srgbClr val="DDEEFA"/>
                </a:solidFill>
                <a:cs typeface="Arial"/>
              </a:rPr>
              <a:t>LES</a:t>
            </a:r>
            <a:endParaRPr sz="1200" dirty="0">
              <a:cs typeface="Arial"/>
            </a:endParaRPr>
          </a:p>
        </p:txBody>
      </p:sp>
      <p:grpSp>
        <p:nvGrpSpPr>
          <p:cNvPr id="36" name="Grupo 35"/>
          <p:cNvGrpSpPr/>
          <p:nvPr/>
        </p:nvGrpSpPr>
        <p:grpSpPr>
          <a:xfrm>
            <a:off x="9507511" y="1676491"/>
            <a:ext cx="2531453" cy="1540982"/>
            <a:chOff x="10746397" y="1482815"/>
            <a:chExt cx="3352799" cy="1729739"/>
          </a:xfrm>
        </p:grpSpPr>
        <p:sp>
          <p:nvSpPr>
            <p:cNvPr id="9" name="object 14"/>
            <p:cNvSpPr/>
            <p:nvPr/>
          </p:nvSpPr>
          <p:spPr>
            <a:xfrm>
              <a:off x="10746397" y="1482815"/>
              <a:ext cx="3352799" cy="1729739"/>
            </a:xfrm>
            <a:prstGeom prst="rect">
              <a:avLst/>
            </a:prstGeom>
            <a:blipFill>
              <a:blip r:embed="rId7" cstate="print"/>
              <a:stretch>
                <a:fillRect/>
              </a:stretch>
            </a:blipFill>
          </p:spPr>
          <p:txBody>
            <a:bodyPr wrap="square" lIns="0" tIns="0" rIns="0" bIns="0" rtlCol="0">
              <a:noAutofit/>
            </a:bodyPr>
            <a:lstStyle/>
            <a:p>
              <a:endParaRPr sz="1100"/>
            </a:p>
          </p:txBody>
        </p:sp>
        <p:sp>
          <p:nvSpPr>
            <p:cNvPr id="11" name="object 16"/>
            <p:cNvSpPr/>
            <p:nvPr/>
          </p:nvSpPr>
          <p:spPr>
            <a:xfrm>
              <a:off x="10793641" y="1510247"/>
              <a:ext cx="3258312" cy="1635252"/>
            </a:xfrm>
            <a:prstGeom prst="rect">
              <a:avLst/>
            </a:prstGeom>
            <a:blipFill>
              <a:blip r:embed="rId8" cstate="print"/>
              <a:stretch>
                <a:fillRect/>
              </a:stretch>
            </a:blipFill>
          </p:spPr>
          <p:txBody>
            <a:bodyPr wrap="square" lIns="0" tIns="0" rIns="0" bIns="0" rtlCol="0">
              <a:noAutofit/>
            </a:bodyPr>
            <a:lstStyle/>
            <a:p>
              <a:endParaRPr sz="1100"/>
            </a:p>
          </p:txBody>
        </p:sp>
        <p:sp>
          <p:nvSpPr>
            <p:cNvPr id="12" name="object 17"/>
            <p:cNvSpPr/>
            <p:nvPr/>
          </p:nvSpPr>
          <p:spPr>
            <a:xfrm>
              <a:off x="10793641" y="1510247"/>
              <a:ext cx="3258312" cy="1635252"/>
            </a:xfrm>
            <a:custGeom>
              <a:avLst/>
              <a:gdLst/>
              <a:ahLst/>
              <a:cxnLst/>
              <a:rect l="l" t="t" r="r" b="b"/>
              <a:pathLst>
                <a:path w="3258312" h="1635252">
                  <a:moveTo>
                    <a:pt x="0" y="163575"/>
                  </a:moveTo>
                  <a:lnTo>
                    <a:pt x="5589" y="117009"/>
                  </a:lnTo>
                  <a:lnTo>
                    <a:pt x="21290" y="75684"/>
                  </a:lnTo>
                  <a:lnTo>
                    <a:pt x="45498" y="41520"/>
                  </a:lnTo>
                  <a:lnTo>
                    <a:pt x="76612" y="16439"/>
                  </a:lnTo>
                  <a:lnTo>
                    <a:pt x="113029" y="2364"/>
                  </a:lnTo>
                  <a:lnTo>
                    <a:pt x="136270" y="0"/>
                  </a:lnTo>
                  <a:lnTo>
                    <a:pt x="3122041" y="0"/>
                  </a:lnTo>
                  <a:lnTo>
                    <a:pt x="3160827" y="6707"/>
                  </a:lnTo>
                  <a:lnTo>
                    <a:pt x="3195253" y="25550"/>
                  </a:lnTo>
                  <a:lnTo>
                    <a:pt x="3223716" y="54606"/>
                  </a:lnTo>
                  <a:lnTo>
                    <a:pt x="3244613" y="91954"/>
                  </a:lnTo>
                  <a:lnTo>
                    <a:pt x="3256341" y="135671"/>
                  </a:lnTo>
                  <a:lnTo>
                    <a:pt x="3258312" y="163575"/>
                  </a:lnTo>
                  <a:lnTo>
                    <a:pt x="3258312" y="1471676"/>
                  </a:lnTo>
                  <a:lnTo>
                    <a:pt x="3252722" y="1518242"/>
                  </a:lnTo>
                  <a:lnTo>
                    <a:pt x="3237021" y="1559567"/>
                  </a:lnTo>
                  <a:lnTo>
                    <a:pt x="3212813" y="1593731"/>
                  </a:lnTo>
                  <a:lnTo>
                    <a:pt x="3181699" y="1618812"/>
                  </a:lnTo>
                  <a:lnTo>
                    <a:pt x="3145282" y="1632887"/>
                  </a:lnTo>
                  <a:lnTo>
                    <a:pt x="3122041" y="1635252"/>
                  </a:lnTo>
                  <a:lnTo>
                    <a:pt x="136270" y="1635252"/>
                  </a:lnTo>
                  <a:lnTo>
                    <a:pt x="97484" y="1628544"/>
                  </a:lnTo>
                  <a:lnTo>
                    <a:pt x="63058" y="1609701"/>
                  </a:lnTo>
                  <a:lnTo>
                    <a:pt x="34595" y="1580645"/>
                  </a:lnTo>
                  <a:lnTo>
                    <a:pt x="13698" y="1543297"/>
                  </a:lnTo>
                  <a:lnTo>
                    <a:pt x="1970" y="1499580"/>
                  </a:lnTo>
                  <a:lnTo>
                    <a:pt x="0" y="1471676"/>
                  </a:lnTo>
                  <a:lnTo>
                    <a:pt x="0" y="163575"/>
                  </a:lnTo>
                  <a:close/>
                </a:path>
              </a:pathLst>
            </a:custGeom>
            <a:ln w="9144">
              <a:solidFill>
                <a:srgbClr val="46AAC5"/>
              </a:solidFill>
            </a:ln>
          </p:spPr>
          <p:txBody>
            <a:bodyPr wrap="square" lIns="0" tIns="0" rIns="0" bIns="0" rtlCol="0">
              <a:noAutofit/>
            </a:bodyPr>
            <a:lstStyle/>
            <a:p>
              <a:endParaRPr sz="1100"/>
            </a:p>
          </p:txBody>
        </p:sp>
      </p:grpSp>
      <p:grpSp>
        <p:nvGrpSpPr>
          <p:cNvPr id="37" name="Grupo 36"/>
          <p:cNvGrpSpPr/>
          <p:nvPr/>
        </p:nvGrpSpPr>
        <p:grpSpPr>
          <a:xfrm>
            <a:off x="9537227" y="3415760"/>
            <a:ext cx="2501737" cy="1060705"/>
            <a:chOff x="10738777" y="3349715"/>
            <a:chExt cx="3349752" cy="1217675"/>
          </a:xfrm>
        </p:grpSpPr>
        <p:sp>
          <p:nvSpPr>
            <p:cNvPr id="14" name="object 19"/>
            <p:cNvSpPr/>
            <p:nvPr/>
          </p:nvSpPr>
          <p:spPr>
            <a:xfrm>
              <a:off x="10738777" y="3349715"/>
              <a:ext cx="3349752" cy="1217675"/>
            </a:xfrm>
            <a:prstGeom prst="rect">
              <a:avLst/>
            </a:prstGeom>
            <a:blipFill>
              <a:blip r:embed="rId9" cstate="print"/>
              <a:stretch>
                <a:fillRect/>
              </a:stretch>
            </a:blipFill>
          </p:spPr>
          <p:txBody>
            <a:bodyPr wrap="square" lIns="0" tIns="0" rIns="0" bIns="0" rtlCol="0">
              <a:noAutofit/>
            </a:bodyPr>
            <a:lstStyle/>
            <a:p>
              <a:endParaRPr sz="1100"/>
            </a:p>
          </p:txBody>
        </p:sp>
        <p:sp>
          <p:nvSpPr>
            <p:cNvPr id="16" name="object 21"/>
            <p:cNvSpPr/>
            <p:nvPr/>
          </p:nvSpPr>
          <p:spPr>
            <a:xfrm>
              <a:off x="10786021" y="3377147"/>
              <a:ext cx="3255264" cy="1123188"/>
            </a:xfrm>
            <a:prstGeom prst="rect">
              <a:avLst/>
            </a:prstGeom>
            <a:blipFill>
              <a:blip r:embed="rId10" cstate="print"/>
              <a:stretch>
                <a:fillRect/>
              </a:stretch>
            </a:blipFill>
          </p:spPr>
          <p:txBody>
            <a:bodyPr wrap="square" lIns="0" tIns="0" rIns="0" bIns="0" rtlCol="0">
              <a:noAutofit/>
            </a:bodyPr>
            <a:lstStyle/>
            <a:p>
              <a:endParaRPr sz="1100"/>
            </a:p>
          </p:txBody>
        </p:sp>
        <p:sp>
          <p:nvSpPr>
            <p:cNvPr id="17" name="object 22"/>
            <p:cNvSpPr/>
            <p:nvPr/>
          </p:nvSpPr>
          <p:spPr>
            <a:xfrm>
              <a:off x="10786021" y="3377147"/>
              <a:ext cx="3255264" cy="1123188"/>
            </a:xfrm>
            <a:custGeom>
              <a:avLst/>
              <a:gdLst/>
              <a:ahLst/>
              <a:cxnLst/>
              <a:rect l="l" t="t" r="r" b="b"/>
              <a:pathLst>
                <a:path w="3255264" h="1123188">
                  <a:moveTo>
                    <a:pt x="0" y="112268"/>
                  </a:moveTo>
                  <a:lnTo>
                    <a:pt x="8090" y="68409"/>
                  </a:lnTo>
                  <a:lnTo>
                    <a:pt x="30143" y="32635"/>
                  </a:lnTo>
                  <a:lnTo>
                    <a:pt x="62831" y="8610"/>
                  </a:lnTo>
                  <a:lnTo>
                    <a:pt x="102108" y="0"/>
                  </a:lnTo>
                  <a:lnTo>
                    <a:pt x="3153156" y="0"/>
                  </a:lnTo>
                  <a:lnTo>
                    <a:pt x="3193054" y="8898"/>
                  </a:lnTo>
                  <a:lnTo>
                    <a:pt x="3225590" y="33151"/>
                  </a:lnTo>
                  <a:lnTo>
                    <a:pt x="3247435" y="69092"/>
                  </a:lnTo>
                  <a:lnTo>
                    <a:pt x="3255264" y="112268"/>
                  </a:lnTo>
                  <a:lnTo>
                    <a:pt x="3255264" y="1010919"/>
                  </a:lnTo>
                  <a:lnTo>
                    <a:pt x="3247173" y="1054778"/>
                  </a:lnTo>
                  <a:lnTo>
                    <a:pt x="3225120" y="1090552"/>
                  </a:lnTo>
                  <a:lnTo>
                    <a:pt x="3192432" y="1114577"/>
                  </a:lnTo>
                  <a:lnTo>
                    <a:pt x="3153156" y="1123188"/>
                  </a:lnTo>
                  <a:lnTo>
                    <a:pt x="102108" y="1123188"/>
                  </a:lnTo>
                  <a:lnTo>
                    <a:pt x="62209" y="1114289"/>
                  </a:lnTo>
                  <a:lnTo>
                    <a:pt x="29673" y="1090036"/>
                  </a:lnTo>
                  <a:lnTo>
                    <a:pt x="7828" y="1054095"/>
                  </a:lnTo>
                  <a:lnTo>
                    <a:pt x="0" y="1010919"/>
                  </a:lnTo>
                  <a:lnTo>
                    <a:pt x="0" y="112268"/>
                  </a:lnTo>
                  <a:close/>
                </a:path>
              </a:pathLst>
            </a:custGeom>
            <a:ln w="9144">
              <a:solidFill>
                <a:srgbClr val="97B853"/>
              </a:solidFill>
            </a:ln>
          </p:spPr>
          <p:txBody>
            <a:bodyPr wrap="square" lIns="0" tIns="0" rIns="0" bIns="0" rtlCol="0">
              <a:noAutofit/>
            </a:bodyPr>
            <a:lstStyle/>
            <a:p>
              <a:endParaRPr sz="1100"/>
            </a:p>
          </p:txBody>
        </p:sp>
      </p:grpSp>
      <p:grpSp>
        <p:nvGrpSpPr>
          <p:cNvPr id="38" name="Grupo 37"/>
          <p:cNvGrpSpPr/>
          <p:nvPr/>
        </p:nvGrpSpPr>
        <p:grpSpPr>
          <a:xfrm>
            <a:off x="9542549" y="4829761"/>
            <a:ext cx="2496416" cy="1034447"/>
            <a:chOff x="10792117" y="4888955"/>
            <a:chExt cx="3331464" cy="1257299"/>
          </a:xfrm>
        </p:grpSpPr>
        <p:sp>
          <p:nvSpPr>
            <p:cNvPr id="19" name="object 24"/>
            <p:cNvSpPr/>
            <p:nvPr/>
          </p:nvSpPr>
          <p:spPr>
            <a:xfrm>
              <a:off x="10792117" y="4888955"/>
              <a:ext cx="3331464" cy="1257299"/>
            </a:xfrm>
            <a:prstGeom prst="rect">
              <a:avLst/>
            </a:prstGeom>
            <a:blipFill>
              <a:blip r:embed="rId11" cstate="print"/>
              <a:stretch>
                <a:fillRect/>
              </a:stretch>
            </a:blipFill>
          </p:spPr>
          <p:txBody>
            <a:bodyPr wrap="square" lIns="0" tIns="0" rIns="0" bIns="0" rtlCol="0">
              <a:noAutofit/>
            </a:bodyPr>
            <a:lstStyle/>
            <a:p>
              <a:endParaRPr sz="1100"/>
            </a:p>
          </p:txBody>
        </p:sp>
        <p:sp>
          <p:nvSpPr>
            <p:cNvPr id="21" name="object 26"/>
            <p:cNvSpPr/>
            <p:nvPr/>
          </p:nvSpPr>
          <p:spPr>
            <a:xfrm>
              <a:off x="10839361" y="4916387"/>
              <a:ext cx="3236976" cy="1162811"/>
            </a:xfrm>
            <a:prstGeom prst="rect">
              <a:avLst/>
            </a:prstGeom>
            <a:blipFill>
              <a:blip r:embed="rId12" cstate="print"/>
              <a:stretch>
                <a:fillRect/>
              </a:stretch>
            </a:blipFill>
          </p:spPr>
          <p:txBody>
            <a:bodyPr wrap="square" lIns="0" tIns="0" rIns="0" bIns="0" rtlCol="0">
              <a:noAutofit/>
            </a:bodyPr>
            <a:lstStyle/>
            <a:p>
              <a:endParaRPr sz="1100"/>
            </a:p>
          </p:txBody>
        </p:sp>
        <p:sp>
          <p:nvSpPr>
            <p:cNvPr id="22" name="object 27"/>
            <p:cNvSpPr/>
            <p:nvPr/>
          </p:nvSpPr>
          <p:spPr>
            <a:xfrm>
              <a:off x="10839361" y="4916387"/>
              <a:ext cx="3236976" cy="1162811"/>
            </a:xfrm>
            <a:custGeom>
              <a:avLst/>
              <a:gdLst/>
              <a:ahLst/>
              <a:cxnLst/>
              <a:rect l="l" t="t" r="r" b="b"/>
              <a:pathLst>
                <a:path w="3236976" h="1162812">
                  <a:moveTo>
                    <a:pt x="0" y="116331"/>
                  </a:moveTo>
                  <a:lnTo>
                    <a:pt x="7833" y="72312"/>
                  </a:lnTo>
                  <a:lnTo>
                    <a:pt x="29255" y="36000"/>
                  </a:lnTo>
                  <a:lnTo>
                    <a:pt x="61150" y="10807"/>
                  </a:lnTo>
                  <a:lnTo>
                    <a:pt x="100402" y="141"/>
                  </a:lnTo>
                  <a:lnTo>
                    <a:pt x="105664" y="0"/>
                  </a:lnTo>
                  <a:lnTo>
                    <a:pt x="3131312" y="0"/>
                  </a:lnTo>
                  <a:lnTo>
                    <a:pt x="3171263" y="8612"/>
                  </a:lnTo>
                  <a:lnTo>
                    <a:pt x="3204247" y="32178"/>
                  </a:lnTo>
                  <a:lnTo>
                    <a:pt x="3227147" y="67288"/>
                  </a:lnTo>
                  <a:lnTo>
                    <a:pt x="3236846" y="110532"/>
                  </a:lnTo>
                  <a:lnTo>
                    <a:pt x="3236976" y="116331"/>
                  </a:lnTo>
                  <a:lnTo>
                    <a:pt x="3236976" y="1046530"/>
                  </a:lnTo>
                  <a:lnTo>
                    <a:pt x="3229139" y="1090537"/>
                  </a:lnTo>
                  <a:lnTo>
                    <a:pt x="3207707" y="1126838"/>
                  </a:lnTo>
                  <a:lnTo>
                    <a:pt x="3175799" y="1152020"/>
                  </a:lnTo>
                  <a:lnTo>
                    <a:pt x="3136533" y="1162672"/>
                  </a:lnTo>
                  <a:lnTo>
                    <a:pt x="3131312" y="1162811"/>
                  </a:lnTo>
                  <a:lnTo>
                    <a:pt x="105664" y="1162811"/>
                  </a:lnTo>
                  <a:lnTo>
                    <a:pt x="65703" y="1154197"/>
                  </a:lnTo>
                  <a:lnTo>
                    <a:pt x="32715" y="1130629"/>
                  </a:lnTo>
                  <a:lnTo>
                    <a:pt x="9816" y="1095520"/>
                  </a:lnTo>
                  <a:lnTo>
                    <a:pt x="127" y="1052282"/>
                  </a:lnTo>
                  <a:lnTo>
                    <a:pt x="0" y="1046530"/>
                  </a:lnTo>
                  <a:lnTo>
                    <a:pt x="0" y="116331"/>
                  </a:lnTo>
                  <a:close/>
                </a:path>
              </a:pathLst>
            </a:custGeom>
            <a:ln w="9144">
              <a:solidFill>
                <a:srgbClr val="497DBA"/>
              </a:solidFill>
            </a:ln>
          </p:spPr>
          <p:txBody>
            <a:bodyPr wrap="square" lIns="0" tIns="0" rIns="0" bIns="0" rtlCol="0">
              <a:noAutofit/>
            </a:bodyPr>
            <a:lstStyle/>
            <a:p>
              <a:endParaRPr sz="1100"/>
            </a:p>
          </p:txBody>
        </p:sp>
      </p:grpSp>
      <p:sp>
        <p:nvSpPr>
          <p:cNvPr id="29" name="object 8"/>
          <p:cNvSpPr txBox="1"/>
          <p:nvPr/>
        </p:nvSpPr>
        <p:spPr>
          <a:xfrm>
            <a:off x="9656135" y="1786101"/>
            <a:ext cx="2234204" cy="1280616"/>
          </a:xfrm>
          <a:prstGeom prst="rect">
            <a:avLst/>
          </a:prstGeom>
        </p:spPr>
        <p:txBody>
          <a:bodyPr wrap="square" lIns="0" tIns="0" rIns="0" bIns="0" rtlCol="0">
            <a:noAutofit/>
          </a:bodyPr>
          <a:lstStyle/>
          <a:p>
            <a:pPr marL="12700" marR="20116">
              <a:lnSpc>
                <a:spcPts val="1180"/>
              </a:lnSpc>
              <a:spcBef>
                <a:spcPts val="59"/>
              </a:spcBef>
            </a:pPr>
            <a:r>
              <a:rPr lang="es-PE" sz="1100" spc="0" dirty="0">
                <a:cs typeface="Arial"/>
              </a:rPr>
              <a:t>Capítulo 1. Contexto y principales tendencias </a:t>
            </a:r>
            <a:r>
              <a:rPr sz="1100" spc="0" dirty="0" err="1">
                <a:cs typeface="Arial"/>
              </a:rPr>
              <a:t>amb</a:t>
            </a:r>
            <a:r>
              <a:rPr sz="1100" spc="-4" dirty="0" err="1">
                <a:cs typeface="Arial"/>
              </a:rPr>
              <a:t>i</a:t>
            </a:r>
            <a:r>
              <a:rPr sz="1100" spc="0" dirty="0" err="1">
                <a:cs typeface="Arial"/>
              </a:rPr>
              <a:t>en</a:t>
            </a:r>
            <a:r>
              <a:rPr sz="1100" spc="-4" dirty="0" err="1">
                <a:cs typeface="Arial"/>
              </a:rPr>
              <a:t>t</a:t>
            </a:r>
            <a:r>
              <a:rPr sz="1100" spc="0" dirty="0" err="1">
                <a:cs typeface="Arial"/>
              </a:rPr>
              <a:t>a</a:t>
            </a:r>
            <a:r>
              <a:rPr sz="1100" spc="-4" dirty="0" err="1">
                <a:cs typeface="Arial"/>
              </a:rPr>
              <a:t>l</a:t>
            </a:r>
            <a:r>
              <a:rPr sz="1100" spc="0" dirty="0" err="1">
                <a:cs typeface="Arial"/>
              </a:rPr>
              <a:t>es</a:t>
            </a:r>
            <a:r>
              <a:rPr sz="1100" spc="0" dirty="0">
                <a:cs typeface="Arial"/>
              </a:rPr>
              <a:t>.</a:t>
            </a:r>
            <a:endParaRPr sz="1100" dirty="0">
              <a:cs typeface="Arial"/>
            </a:endParaRPr>
          </a:p>
          <a:p>
            <a:pPr marL="12700">
              <a:lnSpc>
                <a:spcPts val="1140"/>
              </a:lnSpc>
            </a:pPr>
            <a:r>
              <a:rPr sz="1100" spc="4" dirty="0" err="1">
                <a:cs typeface="Arial"/>
              </a:rPr>
              <a:t>C</a:t>
            </a:r>
            <a:r>
              <a:rPr sz="1100" spc="0" dirty="0" err="1">
                <a:cs typeface="Arial"/>
              </a:rPr>
              <a:t>ap</a:t>
            </a:r>
            <a:r>
              <a:rPr sz="1100" spc="-4" dirty="0" err="1">
                <a:cs typeface="Arial"/>
              </a:rPr>
              <a:t>ít</a:t>
            </a:r>
            <a:r>
              <a:rPr sz="1100" spc="0" dirty="0" err="1">
                <a:cs typeface="Arial"/>
              </a:rPr>
              <a:t>ulo</a:t>
            </a:r>
            <a:r>
              <a:rPr sz="1100" spc="-39" dirty="0">
                <a:cs typeface="Arial"/>
              </a:rPr>
              <a:t> </a:t>
            </a:r>
            <a:r>
              <a:rPr sz="1100" spc="0" dirty="0">
                <a:cs typeface="Arial"/>
              </a:rPr>
              <a:t>2.</a:t>
            </a:r>
            <a:r>
              <a:rPr sz="1100" spc="-4" dirty="0">
                <a:cs typeface="Arial"/>
              </a:rPr>
              <a:t> </a:t>
            </a:r>
            <a:r>
              <a:rPr sz="1100" spc="0" dirty="0">
                <a:cs typeface="Arial"/>
              </a:rPr>
              <a:t>Entorno</a:t>
            </a:r>
            <a:r>
              <a:rPr sz="1100" spc="-44" dirty="0">
                <a:cs typeface="Arial"/>
              </a:rPr>
              <a:t> </a:t>
            </a:r>
            <a:r>
              <a:rPr sz="1100" spc="0" dirty="0">
                <a:cs typeface="Arial"/>
              </a:rPr>
              <a:t>de</a:t>
            </a:r>
            <a:r>
              <a:rPr sz="1100" spc="-14" dirty="0">
                <a:cs typeface="Arial"/>
              </a:rPr>
              <a:t> </a:t>
            </a:r>
            <a:r>
              <a:rPr sz="1100" spc="-4" dirty="0">
                <a:cs typeface="Arial"/>
              </a:rPr>
              <a:t>f</a:t>
            </a:r>
            <a:r>
              <a:rPr sz="1100" spc="0" dirty="0">
                <a:cs typeface="Arial"/>
              </a:rPr>
              <a:t>ormu</a:t>
            </a:r>
            <a:r>
              <a:rPr sz="1100" spc="-4" dirty="0">
                <a:cs typeface="Arial"/>
              </a:rPr>
              <a:t>l</a:t>
            </a:r>
            <a:r>
              <a:rPr sz="1100" spc="0" dirty="0">
                <a:cs typeface="Arial"/>
              </a:rPr>
              <a:t>ac</a:t>
            </a:r>
            <a:r>
              <a:rPr sz="1100" spc="-4" dirty="0">
                <a:cs typeface="Arial"/>
              </a:rPr>
              <a:t>i</a:t>
            </a:r>
            <a:r>
              <a:rPr sz="1100" spc="0" dirty="0">
                <a:cs typeface="Arial"/>
              </a:rPr>
              <a:t>ón</a:t>
            </a:r>
            <a:r>
              <a:rPr sz="1100" spc="-34" dirty="0">
                <a:cs typeface="Arial"/>
              </a:rPr>
              <a:t> </a:t>
            </a:r>
            <a:r>
              <a:rPr sz="1100" spc="0" dirty="0">
                <a:cs typeface="Arial"/>
              </a:rPr>
              <a:t>de</a:t>
            </a:r>
            <a:r>
              <a:rPr sz="1100" spc="-14" dirty="0">
                <a:cs typeface="Arial"/>
              </a:rPr>
              <a:t> </a:t>
            </a:r>
            <a:r>
              <a:rPr sz="1100" spc="0" dirty="0">
                <a:cs typeface="Arial"/>
              </a:rPr>
              <a:t>p</a:t>
            </a:r>
            <a:r>
              <a:rPr sz="1100" spc="4" dirty="0">
                <a:cs typeface="Arial"/>
              </a:rPr>
              <a:t>o</a:t>
            </a:r>
            <a:r>
              <a:rPr sz="1100" spc="-4" dirty="0">
                <a:cs typeface="Arial"/>
              </a:rPr>
              <a:t>líti</a:t>
            </a:r>
            <a:r>
              <a:rPr sz="1100" spc="0" dirty="0">
                <a:cs typeface="Arial"/>
              </a:rPr>
              <a:t>cas.</a:t>
            </a:r>
            <a:endParaRPr sz="1100" dirty="0">
              <a:cs typeface="Arial"/>
            </a:endParaRPr>
          </a:p>
          <a:p>
            <a:pPr marL="12700" marR="20116">
              <a:lnSpc>
                <a:spcPts val="1130"/>
              </a:lnSpc>
            </a:pPr>
            <a:r>
              <a:rPr sz="1100" spc="4" dirty="0" err="1">
                <a:cs typeface="Arial"/>
              </a:rPr>
              <a:t>C</a:t>
            </a:r>
            <a:r>
              <a:rPr sz="1100" spc="0" dirty="0" err="1">
                <a:cs typeface="Arial"/>
              </a:rPr>
              <a:t>ap</a:t>
            </a:r>
            <a:r>
              <a:rPr sz="1100" spc="-4" dirty="0" err="1">
                <a:cs typeface="Arial"/>
              </a:rPr>
              <a:t>ít</a:t>
            </a:r>
            <a:r>
              <a:rPr sz="1100" spc="0" dirty="0" err="1">
                <a:cs typeface="Arial"/>
              </a:rPr>
              <a:t>ulo</a:t>
            </a:r>
            <a:r>
              <a:rPr sz="1100" spc="-39" dirty="0">
                <a:cs typeface="Arial"/>
              </a:rPr>
              <a:t> </a:t>
            </a:r>
            <a:r>
              <a:rPr sz="1100" spc="0" dirty="0">
                <a:cs typeface="Arial"/>
              </a:rPr>
              <a:t>3.</a:t>
            </a:r>
            <a:r>
              <a:rPr sz="1100" spc="-4" dirty="0">
                <a:cs typeface="Arial"/>
              </a:rPr>
              <a:t> </a:t>
            </a:r>
            <a:r>
              <a:rPr sz="1100" spc="0" dirty="0">
                <a:cs typeface="Arial"/>
              </a:rPr>
              <a:t>Econ</a:t>
            </a:r>
            <a:r>
              <a:rPr sz="1100" spc="-4" dirty="0">
                <a:cs typeface="Arial"/>
              </a:rPr>
              <a:t>o</a:t>
            </a:r>
            <a:r>
              <a:rPr sz="1100" spc="0" dirty="0">
                <a:cs typeface="Arial"/>
              </a:rPr>
              <a:t>m</a:t>
            </a:r>
            <a:r>
              <a:rPr sz="1100" spc="-9" dirty="0">
                <a:cs typeface="Arial"/>
              </a:rPr>
              <a:t>í</a:t>
            </a:r>
            <a:r>
              <a:rPr sz="1100" spc="0" dirty="0">
                <a:cs typeface="Arial"/>
              </a:rPr>
              <a:t>a</a:t>
            </a:r>
            <a:r>
              <a:rPr sz="1100" spc="-39" dirty="0">
                <a:cs typeface="Arial"/>
              </a:rPr>
              <a:t> </a:t>
            </a:r>
            <a:r>
              <a:rPr sz="1100" spc="0" dirty="0">
                <a:cs typeface="Arial"/>
              </a:rPr>
              <a:t>y</a:t>
            </a:r>
            <a:r>
              <a:rPr sz="1100" spc="-4" dirty="0">
                <a:cs typeface="Arial"/>
              </a:rPr>
              <a:t> </a:t>
            </a:r>
            <a:r>
              <a:rPr sz="1100" spc="0" dirty="0">
                <a:cs typeface="Arial"/>
              </a:rPr>
              <a:t>amb</a:t>
            </a:r>
            <a:r>
              <a:rPr sz="1100" spc="-4" dirty="0">
                <a:cs typeface="Arial"/>
              </a:rPr>
              <a:t>i</a:t>
            </a:r>
            <a:r>
              <a:rPr sz="1100" spc="0" dirty="0">
                <a:cs typeface="Arial"/>
              </a:rPr>
              <a:t>en</a:t>
            </a:r>
            <a:r>
              <a:rPr sz="1100" spc="-4" dirty="0">
                <a:cs typeface="Arial"/>
              </a:rPr>
              <a:t>t</a:t>
            </a:r>
            <a:r>
              <a:rPr sz="1100" spc="0" dirty="0">
                <a:cs typeface="Arial"/>
              </a:rPr>
              <a:t>e.</a:t>
            </a:r>
            <a:endParaRPr sz="1100" dirty="0">
              <a:cs typeface="Arial"/>
            </a:endParaRPr>
          </a:p>
          <a:p>
            <a:pPr marL="12700" marR="20116">
              <a:lnSpc>
                <a:spcPts val="1140"/>
              </a:lnSpc>
              <a:spcBef>
                <a:spcPts val="0"/>
              </a:spcBef>
            </a:pPr>
            <a:r>
              <a:rPr sz="1100" spc="4" dirty="0" err="1">
                <a:cs typeface="Arial"/>
              </a:rPr>
              <a:t>C</a:t>
            </a:r>
            <a:r>
              <a:rPr sz="1100" spc="0" dirty="0" err="1">
                <a:cs typeface="Arial"/>
              </a:rPr>
              <a:t>ap</a:t>
            </a:r>
            <a:r>
              <a:rPr sz="1100" spc="-4" dirty="0" err="1">
                <a:cs typeface="Arial"/>
              </a:rPr>
              <a:t>ít</a:t>
            </a:r>
            <a:r>
              <a:rPr sz="1100" spc="0" dirty="0" err="1">
                <a:cs typeface="Arial"/>
              </a:rPr>
              <a:t>ulo</a:t>
            </a:r>
            <a:r>
              <a:rPr sz="1100" spc="-39" dirty="0">
                <a:cs typeface="Arial"/>
              </a:rPr>
              <a:t> </a:t>
            </a:r>
            <a:r>
              <a:rPr sz="1100" spc="0" dirty="0">
                <a:cs typeface="Arial"/>
              </a:rPr>
              <a:t>4.</a:t>
            </a:r>
            <a:r>
              <a:rPr sz="1100" spc="-4" dirty="0">
                <a:cs typeface="Arial"/>
              </a:rPr>
              <a:t> </a:t>
            </a:r>
            <a:r>
              <a:rPr sz="1100" spc="0" dirty="0">
                <a:cs typeface="Arial"/>
              </a:rPr>
              <a:t>Soc</a:t>
            </a:r>
            <a:r>
              <a:rPr sz="1100" spc="-4" dirty="0">
                <a:cs typeface="Arial"/>
              </a:rPr>
              <a:t>i</a:t>
            </a:r>
            <a:r>
              <a:rPr sz="1100" spc="0" dirty="0">
                <a:cs typeface="Arial"/>
              </a:rPr>
              <a:t>edad</a:t>
            </a:r>
            <a:r>
              <a:rPr sz="1100" spc="-44" dirty="0">
                <a:cs typeface="Arial"/>
              </a:rPr>
              <a:t> </a:t>
            </a:r>
            <a:r>
              <a:rPr sz="1100" spc="0" dirty="0">
                <a:cs typeface="Arial"/>
              </a:rPr>
              <a:t>y</a:t>
            </a:r>
            <a:r>
              <a:rPr sz="1100" spc="-4" dirty="0">
                <a:cs typeface="Arial"/>
              </a:rPr>
              <a:t> </a:t>
            </a:r>
            <a:r>
              <a:rPr sz="1100" spc="0" dirty="0">
                <a:cs typeface="Arial"/>
              </a:rPr>
              <a:t>amb</a:t>
            </a:r>
            <a:r>
              <a:rPr sz="1100" spc="-4" dirty="0">
                <a:cs typeface="Arial"/>
              </a:rPr>
              <a:t>i</a:t>
            </a:r>
            <a:r>
              <a:rPr sz="1100" spc="0" dirty="0">
                <a:cs typeface="Arial"/>
              </a:rPr>
              <a:t>en</a:t>
            </a:r>
            <a:r>
              <a:rPr sz="1100" spc="-4" dirty="0">
                <a:cs typeface="Arial"/>
              </a:rPr>
              <a:t>t</a:t>
            </a:r>
            <a:r>
              <a:rPr sz="1100" spc="0" dirty="0">
                <a:cs typeface="Arial"/>
              </a:rPr>
              <a:t>e.</a:t>
            </a:r>
            <a:endParaRPr sz="1100" dirty="0">
              <a:cs typeface="Arial"/>
            </a:endParaRPr>
          </a:p>
          <a:p>
            <a:pPr marL="12700" marR="20116">
              <a:lnSpc>
                <a:spcPts val="1130"/>
              </a:lnSpc>
            </a:pPr>
            <a:r>
              <a:rPr sz="1100" spc="4" dirty="0" err="1">
                <a:cs typeface="Arial"/>
              </a:rPr>
              <a:t>C</a:t>
            </a:r>
            <a:r>
              <a:rPr sz="1100" spc="0" dirty="0" err="1">
                <a:cs typeface="Arial"/>
              </a:rPr>
              <a:t>ap</a:t>
            </a:r>
            <a:r>
              <a:rPr sz="1100" spc="-4" dirty="0" err="1">
                <a:cs typeface="Arial"/>
              </a:rPr>
              <a:t>ít</a:t>
            </a:r>
            <a:r>
              <a:rPr sz="1100" spc="0" dirty="0" err="1">
                <a:cs typeface="Arial"/>
              </a:rPr>
              <a:t>ulo</a:t>
            </a:r>
            <a:r>
              <a:rPr sz="1100" spc="-39" dirty="0">
                <a:cs typeface="Arial"/>
              </a:rPr>
              <a:t> </a:t>
            </a:r>
            <a:r>
              <a:rPr sz="1100" spc="0" dirty="0">
                <a:cs typeface="Arial"/>
              </a:rPr>
              <a:t>5.</a:t>
            </a:r>
            <a:r>
              <a:rPr sz="1100" spc="-4" dirty="0">
                <a:cs typeface="Arial"/>
              </a:rPr>
              <a:t> </a:t>
            </a:r>
            <a:r>
              <a:rPr sz="1100" spc="4" dirty="0">
                <a:cs typeface="Arial"/>
              </a:rPr>
              <a:t>C</a:t>
            </a:r>
            <a:r>
              <a:rPr sz="1100" spc="0" dirty="0">
                <a:cs typeface="Arial"/>
              </a:rPr>
              <a:t>o</a:t>
            </a:r>
            <a:r>
              <a:rPr sz="1100" spc="4" dirty="0">
                <a:cs typeface="Arial"/>
              </a:rPr>
              <a:t>o</a:t>
            </a:r>
            <a:r>
              <a:rPr sz="1100" spc="0" dirty="0">
                <a:cs typeface="Arial"/>
              </a:rPr>
              <a:t>perac</a:t>
            </a:r>
            <a:r>
              <a:rPr sz="1100" spc="-4" dirty="0">
                <a:cs typeface="Arial"/>
              </a:rPr>
              <a:t>i</a:t>
            </a:r>
            <a:r>
              <a:rPr sz="1100" spc="-9" dirty="0">
                <a:cs typeface="Arial"/>
              </a:rPr>
              <a:t>ó</a:t>
            </a:r>
            <a:r>
              <a:rPr sz="1100" spc="0" dirty="0">
                <a:cs typeface="Arial"/>
              </a:rPr>
              <a:t>n</a:t>
            </a:r>
            <a:r>
              <a:rPr sz="1100" spc="-49" dirty="0">
                <a:cs typeface="Arial"/>
              </a:rPr>
              <a:t> </a:t>
            </a:r>
            <a:r>
              <a:rPr sz="1100" spc="0" dirty="0">
                <a:cs typeface="Arial"/>
              </a:rPr>
              <a:t>y</a:t>
            </a:r>
            <a:r>
              <a:rPr sz="1100" spc="-4" dirty="0">
                <a:cs typeface="Arial"/>
              </a:rPr>
              <a:t> </a:t>
            </a:r>
            <a:r>
              <a:rPr sz="1100" spc="0" dirty="0">
                <a:cs typeface="Arial"/>
              </a:rPr>
              <a:t>comprom</a:t>
            </a:r>
            <a:r>
              <a:rPr sz="1100" spc="-9" dirty="0">
                <a:cs typeface="Arial"/>
              </a:rPr>
              <a:t>i</a:t>
            </a:r>
            <a:r>
              <a:rPr sz="1100" spc="0" dirty="0">
                <a:cs typeface="Arial"/>
              </a:rPr>
              <a:t>sos</a:t>
            </a:r>
            <a:endParaRPr sz="1100" dirty="0">
              <a:cs typeface="Arial"/>
            </a:endParaRPr>
          </a:p>
          <a:p>
            <a:pPr marL="12700" marR="20116">
              <a:lnSpc>
                <a:spcPts val="1140"/>
              </a:lnSpc>
              <a:spcBef>
                <a:spcPts val="0"/>
              </a:spcBef>
            </a:pPr>
            <a:r>
              <a:rPr sz="1100" spc="-4" dirty="0">
                <a:cs typeface="Arial"/>
              </a:rPr>
              <a:t>i</a:t>
            </a:r>
            <a:r>
              <a:rPr sz="1100" spc="0" dirty="0">
                <a:cs typeface="Arial"/>
              </a:rPr>
              <a:t>nternac</a:t>
            </a:r>
            <a:r>
              <a:rPr sz="1100" spc="-4" dirty="0">
                <a:cs typeface="Arial"/>
              </a:rPr>
              <a:t>i</a:t>
            </a:r>
            <a:r>
              <a:rPr sz="1100" spc="0" dirty="0">
                <a:cs typeface="Arial"/>
              </a:rPr>
              <a:t>o</a:t>
            </a:r>
            <a:r>
              <a:rPr sz="1100" spc="4" dirty="0">
                <a:cs typeface="Arial"/>
              </a:rPr>
              <a:t>n</a:t>
            </a:r>
            <a:r>
              <a:rPr sz="1100" spc="0" dirty="0">
                <a:cs typeface="Arial"/>
              </a:rPr>
              <a:t>a</a:t>
            </a:r>
            <a:r>
              <a:rPr sz="1100" spc="-4" dirty="0">
                <a:cs typeface="Arial"/>
              </a:rPr>
              <a:t>l</a:t>
            </a:r>
            <a:r>
              <a:rPr sz="1100" spc="0" dirty="0">
                <a:cs typeface="Arial"/>
              </a:rPr>
              <a:t>es.</a:t>
            </a:r>
            <a:endParaRPr sz="1100" dirty="0">
              <a:cs typeface="Arial"/>
            </a:endParaRPr>
          </a:p>
        </p:txBody>
      </p:sp>
      <p:sp>
        <p:nvSpPr>
          <p:cNvPr id="31" name="object 6"/>
          <p:cNvSpPr txBox="1"/>
          <p:nvPr/>
        </p:nvSpPr>
        <p:spPr>
          <a:xfrm>
            <a:off x="9680991" y="3544870"/>
            <a:ext cx="2246121" cy="767969"/>
          </a:xfrm>
          <a:prstGeom prst="rect">
            <a:avLst/>
          </a:prstGeom>
        </p:spPr>
        <p:txBody>
          <a:bodyPr wrap="square" lIns="0" tIns="0" rIns="0" bIns="0" rtlCol="0">
            <a:noAutofit/>
          </a:bodyPr>
          <a:lstStyle/>
          <a:p>
            <a:pPr marL="12700" marR="10300">
              <a:lnSpc>
                <a:spcPts val="1180"/>
              </a:lnSpc>
              <a:spcBef>
                <a:spcPts val="59"/>
              </a:spcBef>
            </a:pPr>
            <a:r>
              <a:rPr sz="1100" spc="4" dirty="0">
                <a:cs typeface="Arial"/>
              </a:rPr>
              <a:t>C</a:t>
            </a:r>
            <a:r>
              <a:rPr sz="1100" spc="0" dirty="0">
                <a:cs typeface="Arial"/>
              </a:rPr>
              <a:t>ap</a:t>
            </a:r>
            <a:r>
              <a:rPr sz="1100" spc="-4" dirty="0">
                <a:cs typeface="Arial"/>
              </a:rPr>
              <a:t>ít</a:t>
            </a:r>
            <a:r>
              <a:rPr sz="1100" spc="0" dirty="0">
                <a:cs typeface="Arial"/>
              </a:rPr>
              <a:t>ulo</a:t>
            </a:r>
            <a:r>
              <a:rPr sz="1100" spc="-39" dirty="0">
                <a:cs typeface="Arial"/>
              </a:rPr>
              <a:t> </a:t>
            </a:r>
            <a:r>
              <a:rPr sz="1100" spc="0" dirty="0">
                <a:cs typeface="Arial"/>
              </a:rPr>
              <a:t>6.</a:t>
            </a:r>
            <a:r>
              <a:rPr sz="1100" spc="-4" dirty="0">
                <a:cs typeface="Arial"/>
              </a:rPr>
              <a:t> </a:t>
            </a:r>
            <a:r>
              <a:rPr sz="1100" spc="-29" dirty="0">
                <a:cs typeface="Arial"/>
              </a:rPr>
              <a:t>A</a:t>
            </a:r>
            <a:r>
              <a:rPr sz="1100" spc="-4" dirty="0">
                <a:cs typeface="Arial"/>
              </a:rPr>
              <a:t>i</a:t>
            </a:r>
            <a:r>
              <a:rPr sz="1100" spc="0" dirty="0">
                <a:cs typeface="Arial"/>
              </a:rPr>
              <a:t>re.</a:t>
            </a:r>
            <a:endParaRPr sz="1100" dirty="0">
              <a:cs typeface="Arial"/>
            </a:endParaRPr>
          </a:p>
          <a:p>
            <a:pPr marL="12700">
              <a:lnSpc>
                <a:spcPct val="100041"/>
              </a:lnSpc>
            </a:pPr>
            <a:r>
              <a:rPr sz="1100" spc="4" dirty="0">
                <a:cs typeface="Arial"/>
              </a:rPr>
              <a:t>C</a:t>
            </a:r>
            <a:r>
              <a:rPr sz="1100" spc="0" dirty="0">
                <a:cs typeface="Arial"/>
              </a:rPr>
              <a:t>ap</a:t>
            </a:r>
            <a:r>
              <a:rPr sz="1100" spc="-4" dirty="0">
                <a:cs typeface="Arial"/>
              </a:rPr>
              <a:t>ít</a:t>
            </a:r>
            <a:r>
              <a:rPr sz="1100" spc="0" dirty="0">
                <a:cs typeface="Arial"/>
              </a:rPr>
              <a:t>ulo</a:t>
            </a:r>
            <a:r>
              <a:rPr sz="1100" spc="-39" dirty="0">
                <a:cs typeface="Arial"/>
              </a:rPr>
              <a:t> </a:t>
            </a:r>
            <a:r>
              <a:rPr sz="1100" spc="0" dirty="0">
                <a:cs typeface="Arial"/>
              </a:rPr>
              <a:t>7.</a:t>
            </a:r>
            <a:r>
              <a:rPr sz="1100" spc="-4" dirty="0">
                <a:cs typeface="Arial"/>
              </a:rPr>
              <a:t> G</a:t>
            </a:r>
            <a:r>
              <a:rPr sz="1100" spc="0" dirty="0">
                <a:cs typeface="Arial"/>
              </a:rPr>
              <a:t>est</a:t>
            </a:r>
            <a:r>
              <a:rPr sz="1100" spc="-4" dirty="0">
                <a:cs typeface="Arial"/>
              </a:rPr>
              <a:t>i</a:t>
            </a:r>
            <a:r>
              <a:rPr sz="1100" spc="0" dirty="0">
                <a:cs typeface="Arial"/>
              </a:rPr>
              <a:t>ón</a:t>
            </a:r>
            <a:r>
              <a:rPr sz="1100" spc="-24" dirty="0">
                <a:cs typeface="Arial"/>
              </a:rPr>
              <a:t> </a:t>
            </a:r>
            <a:r>
              <a:rPr sz="1100" spc="0" dirty="0">
                <a:cs typeface="Arial"/>
              </a:rPr>
              <a:t>de</a:t>
            </a:r>
            <a:r>
              <a:rPr sz="1100" spc="-14" dirty="0">
                <a:cs typeface="Arial"/>
              </a:rPr>
              <a:t> </a:t>
            </a:r>
            <a:r>
              <a:rPr sz="1100" spc="0" dirty="0">
                <a:cs typeface="Arial"/>
              </a:rPr>
              <a:t>res</a:t>
            </a:r>
            <a:r>
              <a:rPr sz="1100" spc="-4" dirty="0">
                <a:cs typeface="Arial"/>
              </a:rPr>
              <a:t>i</a:t>
            </a:r>
            <a:r>
              <a:rPr sz="1100" spc="0" dirty="0">
                <a:cs typeface="Arial"/>
              </a:rPr>
              <a:t>d</a:t>
            </a:r>
            <a:r>
              <a:rPr sz="1100" spc="4" dirty="0">
                <a:cs typeface="Arial"/>
              </a:rPr>
              <a:t>u</a:t>
            </a:r>
            <a:r>
              <a:rPr sz="1100" spc="0" dirty="0">
                <a:cs typeface="Arial"/>
              </a:rPr>
              <a:t>os</a:t>
            </a:r>
            <a:r>
              <a:rPr sz="1100" spc="-34" dirty="0">
                <a:cs typeface="Arial"/>
              </a:rPr>
              <a:t> </a:t>
            </a:r>
            <a:r>
              <a:rPr sz="1100" spc="0" dirty="0">
                <a:cs typeface="Arial"/>
              </a:rPr>
              <a:t>y</a:t>
            </a:r>
            <a:r>
              <a:rPr sz="1100" spc="-4" dirty="0">
                <a:cs typeface="Arial"/>
              </a:rPr>
              <a:t> </a:t>
            </a:r>
            <a:r>
              <a:rPr sz="1100" spc="0" dirty="0">
                <a:cs typeface="Arial"/>
              </a:rPr>
              <a:t>sustanc</a:t>
            </a:r>
            <a:r>
              <a:rPr sz="1100" spc="-4" dirty="0">
                <a:cs typeface="Arial"/>
              </a:rPr>
              <a:t>i</a:t>
            </a:r>
            <a:r>
              <a:rPr sz="1100" spc="0" dirty="0">
                <a:cs typeface="Arial"/>
              </a:rPr>
              <a:t>as q</a:t>
            </a:r>
            <a:r>
              <a:rPr sz="1100" spc="4" dirty="0">
                <a:cs typeface="Arial"/>
              </a:rPr>
              <a:t>u</a:t>
            </a:r>
            <a:r>
              <a:rPr sz="1100" spc="-4" dirty="0">
                <a:cs typeface="Arial"/>
              </a:rPr>
              <a:t>í</a:t>
            </a:r>
            <a:r>
              <a:rPr sz="1100" spc="0" dirty="0">
                <a:cs typeface="Arial"/>
              </a:rPr>
              <a:t>m</a:t>
            </a:r>
            <a:r>
              <a:rPr sz="1100" spc="-9" dirty="0">
                <a:cs typeface="Arial"/>
              </a:rPr>
              <a:t>i</a:t>
            </a:r>
            <a:r>
              <a:rPr sz="1100" spc="0" dirty="0">
                <a:cs typeface="Arial"/>
              </a:rPr>
              <a:t>cas.</a:t>
            </a:r>
            <a:endParaRPr sz="1100" dirty="0">
              <a:cs typeface="Arial"/>
            </a:endParaRPr>
          </a:p>
          <a:p>
            <a:pPr marL="12700" marR="10300">
              <a:lnSpc>
                <a:spcPts val="1090"/>
              </a:lnSpc>
              <a:spcBef>
                <a:spcPts val="54"/>
              </a:spcBef>
            </a:pPr>
            <a:r>
              <a:rPr sz="1100" spc="4" dirty="0">
                <a:cs typeface="Arial"/>
              </a:rPr>
              <a:t>C</a:t>
            </a:r>
            <a:r>
              <a:rPr sz="1100" spc="0" dirty="0">
                <a:cs typeface="Arial"/>
              </a:rPr>
              <a:t>ap</a:t>
            </a:r>
            <a:r>
              <a:rPr sz="1100" spc="-4" dirty="0">
                <a:cs typeface="Arial"/>
              </a:rPr>
              <a:t>ít</a:t>
            </a:r>
            <a:r>
              <a:rPr sz="1100" spc="0" dirty="0">
                <a:cs typeface="Arial"/>
              </a:rPr>
              <a:t>ulo</a:t>
            </a:r>
            <a:r>
              <a:rPr sz="1100" spc="-39" dirty="0">
                <a:cs typeface="Arial"/>
              </a:rPr>
              <a:t> </a:t>
            </a:r>
            <a:r>
              <a:rPr sz="1100" spc="0" dirty="0">
                <a:cs typeface="Arial"/>
              </a:rPr>
              <a:t>8.</a:t>
            </a:r>
            <a:r>
              <a:rPr sz="1100" spc="-4" dirty="0">
                <a:cs typeface="Arial"/>
              </a:rPr>
              <a:t> </a:t>
            </a:r>
            <a:r>
              <a:rPr sz="1100" spc="-29" dirty="0">
                <a:cs typeface="Arial"/>
              </a:rPr>
              <a:t>A</a:t>
            </a:r>
            <a:r>
              <a:rPr sz="1100" spc="0" dirty="0">
                <a:cs typeface="Arial"/>
              </a:rPr>
              <a:t>g</a:t>
            </a:r>
            <a:r>
              <a:rPr sz="1100" spc="4" dirty="0">
                <a:cs typeface="Arial"/>
              </a:rPr>
              <a:t>u</a:t>
            </a:r>
            <a:r>
              <a:rPr sz="1100" spc="0" dirty="0">
                <a:cs typeface="Arial"/>
              </a:rPr>
              <a:t>a.</a:t>
            </a:r>
            <a:endParaRPr sz="1100" dirty="0">
              <a:cs typeface="Arial"/>
            </a:endParaRPr>
          </a:p>
          <a:p>
            <a:pPr marL="12700" marR="10300">
              <a:lnSpc>
                <a:spcPts val="1130"/>
              </a:lnSpc>
              <a:spcBef>
                <a:spcPts val="2"/>
              </a:spcBef>
            </a:pPr>
            <a:r>
              <a:rPr sz="1100" spc="4" dirty="0">
                <a:cs typeface="Arial"/>
              </a:rPr>
              <a:t>C</a:t>
            </a:r>
            <a:r>
              <a:rPr sz="1100" spc="0" dirty="0">
                <a:cs typeface="Arial"/>
              </a:rPr>
              <a:t>ap</a:t>
            </a:r>
            <a:r>
              <a:rPr sz="1100" spc="-4" dirty="0">
                <a:cs typeface="Arial"/>
              </a:rPr>
              <a:t>ít</a:t>
            </a:r>
            <a:r>
              <a:rPr sz="1100" spc="0" dirty="0">
                <a:cs typeface="Arial"/>
              </a:rPr>
              <a:t>ulo</a:t>
            </a:r>
            <a:r>
              <a:rPr sz="1100" spc="-39" dirty="0">
                <a:cs typeface="Arial"/>
              </a:rPr>
              <a:t> </a:t>
            </a:r>
            <a:r>
              <a:rPr sz="1100" spc="0" dirty="0">
                <a:cs typeface="Arial"/>
              </a:rPr>
              <a:t>9.</a:t>
            </a:r>
            <a:r>
              <a:rPr sz="1100" spc="-4" dirty="0">
                <a:cs typeface="Arial"/>
              </a:rPr>
              <a:t> </a:t>
            </a:r>
            <a:r>
              <a:rPr sz="1100" spc="4" dirty="0">
                <a:cs typeface="Arial"/>
              </a:rPr>
              <a:t>B</a:t>
            </a:r>
            <a:r>
              <a:rPr sz="1100" spc="-4" dirty="0">
                <a:cs typeface="Arial"/>
              </a:rPr>
              <a:t>i</a:t>
            </a:r>
            <a:r>
              <a:rPr sz="1100" spc="0" dirty="0">
                <a:cs typeface="Arial"/>
              </a:rPr>
              <a:t>o</a:t>
            </a:r>
            <a:r>
              <a:rPr sz="1100" spc="4" dirty="0">
                <a:cs typeface="Arial"/>
              </a:rPr>
              <a:t>d</a:t>
            </a:r>
            <a:r>
              <a:rPr sz="1100" spc="-4" dirty="0">
                <a:cs typeface="Arial"/>
              </a:rPr>
              <a:t>i</a:t>
            </a:r>
            <a:r>
              <a:rPr sz="1100" spc="-9" dirty="0">
                <a:cs typeface="Arial"/>
              </a:rPr>
              <a:t>v</a:t>
            </a:r>
            <a:r>
              <a:rPr sz="1100" spc="0" dirty="0">
                <a:cs typeface="Arial"/>
              </a:rPr>
              <a:t>ers</a:t>
            </a:r>
            <a:r>
              <a:rPr sz="1100" spc="-4" dirty="0">
                <a:cs typeface="Arial"/>
              </a:rPr>
              <a:t>i</a:t>
            </a:r>
            <a:r>
              <a:rPr sz="1100" spc="0" dirty="0">
                <a:cs typeface="Arial"/>
              </a:rPr>
              <a:t>dad.</a:t>
            </a:r>
            <a:endParaRPr sz="1100" dirty="0">
              <a:cs typeface="Arial"/>
            </a:endParaRPr>
          </a:p>
        </p:txBody>
      </p:sp>
      <p:sp>
        <p:nvSpPr>
          <p:cNvPr id="34" name="object 3"/>
          <p:cNvSpPr txBox="1"/>
          <p:nvPr/>
        </p:nvSpPr>
        <p:spPr>
          <a:xfrm>
            <a:off x="9647705" y="4953253"/>
            <a:ext cx="2253106" cy="756945"/>
          </a:xfrm>
          <a:prstGeom prst="rect">
            <a:avLst/>
          </a:prstGeom>
        </p:spPr>
        <p:txBody>
          <a:bodyPr wrap="square" lIns="0" tIns="0" rIns="0" bIns="0" rtlCol="0">
            <a:noAutofit/>
          </a:bodyPr>
          <a:lstStyle/>
          <a:p>
            <a:pPr marL="12700">
              <a:lnSpc>
                <a:spcPts val="1207"/>
              </a:lnSpc>
              <a:spcBef>
                <a:spcPts val="30"/>
              </a:spcBef>
            </a:pPr>
            <a:r>
              <a:rPr sz="1100" spc="4" dirty="0">
                <a:cs typeface="Arial"/>
              </a:rPr>
              <a:t>C</a:t>
            </a:r>
            <a:r>
              <a:rPr sz="1100" spc="0" dirty="0">
                <a:cs typeface="Arial"/>
              </a:rPr>
              <a:t>ap</a:t>
            </a:r>
            <a:r>
              <a:rPr sz="1100" spc="-4" dirty="0">
                <a:cs typeface="Arial"/>
              </a:rPr>
              <a:t>ít</a:t>
            </a:r>
            <a:r>
              <a:rPr sz="1100" spc="0" dirty="0">
                <a:cs typeface="Arial"/>
              </a:rPr>
              <a:t>ulo</a:t>
            </a:r>
            <a:r>
              <a:rPr sz="1100" spc="-39" dirty="0">
                <a:cs typeface="Arial"/>
              </a:rPr>
              <a:t> </a:t>
            </a:r>
            <a:r>
              <a:rPr sz="1100" spc="0" dirty="0">
                <a:cs typeface="Arial"/>
              </a:rPr>
              <a:t>10.</a:t>
            </a:r>
            <a:r>
              <a:rPr sz="1100" spc="-4" dirty="0">
                <a:cs typeface="Arial"/>
              </a:rPr>
              <a:t> </a:t>
            </a:r>
            <a:r>
              <a:rPr sz="1100" spc="0" dirty="0">
                <a:cs typeface="Arial"/>
              </a:rPr>
              <a:t>Sector</a:t>
            </a:r>
            <a:r>
              <a:rPr sz="1100" spc="-14" dirty="0">
                <a:cs typeface="Arial"/>
              </a:rPr>
              <a:t> </a:t>
            </a:r>
            <a:r>
              <a:rPr sz="1100" spc="0" dirty="0">
                <a:cs typeface="Arial"/>
              </a:rPr>
              <a:t>agropec</a:t>
            </a:r>
            <a:r>
              <a:rPr sz="1100" spc="-9" dirty="0">
                <a:cs typeface="Arial"/>
              </a:rPr>
              <a:t>u</a:t>
            </a:r>
            <a:r>
              <a:rPr sz="1100" spc="0" dirty="0">
                <a:cs typeface="Arial"/>
              </a:rPr>
              <a:t>ar</a:t>
            </a:r>
            <a:r>
              <a:rPr sz="1100" spc="-4" dirty="0">
                <a:cs typeface="Arial"/>
              </a:rPr>
              <a:t>i</a:t>
            </a:r>
            <a:r>
              <a:rPr sz="1100" spc="0" dirty="0">
                <a:cs typeface="Arial"/>
              </a:rPr>
              <a:t>o</a:t>
            </a:r>
            <a:r>
              <a:rPr sz="1100" spc="-34" dirty="0">
                <a:cs typeface="Arial"/>
              </a:rPr>
              <a:t> </a:t>
            </a:r>
            <a:r>
              <a:rPr sz="1100" spc="0" dirty="0">
                <a:cs typeface="Arial"/>
              </a:rPr>
              <a:t>y</a:t>
            </a:r>
            <a:r>
              <a:rPr sz="1100" spc="-4" dirty="0">
                <a:cs typeface="Arial"/>
              </a:rPr>
              <a:t> </a:t>
            </a:r>
            <a:r>
              <a:rPr sz="1100" spc="0" dirty="0">
                <a:cs typeface="Arial"/>
              </a:rPr>
              <a:t>s</a:t>
            </a:r>
            <a:r>
              <a:rPr sz="1100" spc="-4" dirty="0">
                <a:cs typeface="Arial"/>
              </a:rPr>
              <a:t>il</a:t>
            </a:r>
            <a:r>
              <a:rPr sz="1100" spc="-9" dirty="0">
                <a:cs typeface="Arial"/>
              </a:rPr>
              <a:t>v</a:t>
            </a:r>
            <a:r>
              <a:rPr sz="1100" spc="-4" dirty="0">
                <a:cs typeface="Arial"/>
              </a:rPr>
              <a:t>i</a:t>
            </a:r>
            <a:r>
              <a:rPr sz="1100" spc="0" dirty="0">
                <a:cs typeface="Arial"/>
              </a:rPr>
              <a:t>cu</a:t>
            </a:r>
            <a:r>
              <a:rPr sz="1100" spc="-4" dirty="0">
                <a:cs typeface="Arial"/>
              </a:rPr>
              <a:t>lt</a:t>
            </a:r>
            <a:r>
              <a:rPr sz="1100" spc="0" dirty="0">
                <a:cs typeface="Arial"/>
              </a:rPr>
              <a:t>ura. </a:t>
            </a:r>
            <a:endParaRPr lang="es-PE" sz="1100" spc="0" dirty="0">
              <a:cs typeface="Arial"/>
            </a:endParaRPr>
          </a:p>
          <a:p>
            <a:pPr marL="12700">
              <a:lnSpc>
                <a:spcPts val="1207"/>
              </a:lnSpc>
              <a:spcBef>
                <a:spcPts val="30"/>
              </a:spcBef>
            </a:pPr>
            <a:r>
              <a:rPr sz="1100" spc="4" dirty="0" err="1">
                <a:cs typeface="Arial"/>
              </a:rPr>
              <a:t>C</a:t>
            </a:r>
            <a:r>
              <a:rPr sz="1100" spc="0" dirty="0" err="1">
                <a:cs typeface="Arial"/>
              </a:rPr>
              <a:t>ap</a:t>
            </a:r>
            <a:r>
              <a:rPr sz="1100" spc="-4" dirty="0" err="1">
                <a:cs typeface="Arial"/>
              </a:rPr>
              <a:t>ít</a:t>
            </a:r>
            <a:r>
              <a:rPr sz="1100" spc="0" dirty="0" err="1">
                <a:cs typeface="Arial"/>
              </a:rPr>
              <a:t>ulo</a:t>
            </a:r>
            <a:r>
              <a:rPr sz="1100" spc="-39" dirty="0">
                <a:cs typeface="Arial"/>
              </a:rPr>
              <a:t> </a:t>
            </a:r>
            <a:r>
              <a:rPr sz="1100" spc="0" dirty="0">
                <a:cs typeface="Arial"/>
              </a:rPr>
              <a:t>11.</a:t>
            </a:r>
            <a:r>
              <a:rPr sz="1100" spc="-4" dirty="0">
                <a:cs typeface="Arial"/>
              </a:rPr>
              <a:t> </a:t>
            </a:r>
            <a:r>
              <a:rPr sz="1100" spc="0" dirty="0">
                <a:cs typeface="Arial"/>
              </a:rPr>
              <a:t>Sector</a:t>
            </a:r>
            <a:r>
              <a:rPr sz="1100" spc="-14" dirty="0">
                <a:cs typeface="Arial"/>
              </a:rPr>
              <a:t> </a:t>
            </a:r>
            <a:r>
              <a:rPr sz="1100" spc="0" dirty="0">
                <a:cs typeface="Arial"/>
              </a:rPr>
              <a:t>pesca</a:t>
            </a:r>
            <a:r>
              <a:rPr sz="1100" spc="-9" dirty="0">
                <a:cs typeface="Arial"/>
              </a:rPr>
              <a:t> </a:t>
            </a:r>
            <a:r>
              <a:rPr sz="1100" spc="0" dirty="0">
                <a:cs typeface="Arial"/>
              </a:rPr>
              <a:t>y</a:t>
            </a:r>
            <a:r>
              <a:rPr sz="1100" spc="-14" dirty="0">
                <a:cs typeface="Arial"/>
              </a:rPr>
              <a:t> </a:t>
            </a:r>
            <a:r>
              <a:rPr sz="1100" spc="0" dirty="0">
                <a:cs typeface="Arial"/>
              </a:rPr>
              <a:t>recursos hidrobi</a:t>
            </a:r>
            <a:r>
              <a:rPr sz="1100" spc="-9" dirty="0">
                <a:cs typeface="Arial"/>
              </a:rPr>
              <a:t>o</a:t>
            </a:r>
            <a:r>
              <a:rPr sz="1100" spc="-4" dirty="0">
                <a:cs typeface="Arial"/>
              </a:rPr>
              <a:t>l</a:t>
            </a:r>
            <a:r>
              <a:rPr sz="1100" spc="-9" dirty="0">
                <a:cs typeface="Arial"/>
              </a:rPr>
              <a:t>ógo</a:t>
            </a:r>
            <a:r>
              <a:rPr sz="1100" spc="0" dirty="0">
                <a:cs typeface="Arial"/>
              </a:rPr>
              <a:t>.</a:t>
            </a:r>
            <a:endParaRPr sz="1100" dirty="0">
              <a:cs typeface="Arial"/>
            </a:endParaRPr>
          </a:p>
          <a:p>
            <a:pPr marL="12700" marR="10300">
              <a:lnSpc>
                <a:spcPts val="1140"/>
              </a:lnSpc>
            </a:pPr>
            <a:r>
              <a:rPr sz="1100" spc="4" dirty="0">
                <a:cs typeface="Arial"/>
              </a:rPr>
              <a:t>C</a:t>
            </a:r>
            <a:r>
              <a:rPr sz="1100" spc="0" dirty="0">
                <a:cs typeface="Arial"/>
              </a:rPr>
              <a:t>ap</a:t>
            </a:r>
            <a:r>
              <a:rPr sz="1100" spc="-4" dirty="0">
                <a:cs typeface="Arial"/>
              </a:rPr>
              <a:t>ít</a:t>
            </a:r>
            <a:r>
              <a:rPr sz="1100" spc="0" dirty="0">
                <a:cs typeface="Arial"/>
              </a:rPr>
              <a:t>ulo</a:t>
            </a:r>
            <a:r>
              <a:rPr sz="1100" spc="-39" dirty="0">
                <a:cs typeface="Arial"/>
              </a:rPr>
              <a:t> </a:t>
            </a:r>
            <a:r>
              <a:rPr sz="1100" spc="0" dirty="0">
                <a:cs typeface="Arial"/>
              </a:rPr>
              <a:t>12.</a:t>
            </a:r>
            <a:r>
              <a:rPr sz="1100" spc="-4" dirty="0">
                <a:cs typeface="Arial"/>
              </a:rPr>
              <a:t> </a:t>
            </a:r>
            <a:r>
              <a:rPr sz="1100" spc="0" dirty="0">
                <a:cs typeface="Arial"/>
              </a:rPr>
              <a:t>Sector</a:t>
            </a:r>
            <a:r>
              <a:rPr sz="1100" spc="-14" dirty="0">
                <a:cs typeface="Arial"/>
              </a:rPr>
              <a:t> </a:t>
            </a:r>
            <a:r>
              <a:rPr sz="1100" spc="0" dirty="0">
                <a:cs typeface="Arial"/>
              </a:rPr>
              <a:t>m</a:t>
            </a:r>
            <a:r>
              <a:rPr sz="1100" spc="-9" dirty="0">
                <a:cs typeface="Arial"/>
              </a:rPr>
              <a:t>i</a:t>
            </a:r>
            <a:r>
              <a:rPr sz="1100" spc="0" dirty="0">
                <a:cs typeface="Arial"/>
              </a:rPr>
              <a:t>nero.</a:t>
            </a:r>
            <a:endParaRPr sz="1100" dirty="0">
              <a:cs typeface="Arial"/>
            </a:endParaRPr>
          </a:p>
        </p:txBody>
      </p:sp>
    </p:spTree>
    <p:extLst>
      <p:ext uri="{BB962C8B-B14F-4D97-AF65-F5344CB8AC3E}">
        <p14:creationId xmlns:p14="http://schemas.microsoft.com/office/powerpoint/2010/main" val="3138526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54324" y="670626"/>
            <a:ext cx="8839202" cy="492443"/>
          </a:xfrm>
          <a:prstGeom prst="rect">
            <a:avLst/>
          </a:prstGeom>
          <a:noFill/>
        </p:spPr>
        <p:txBody>
          <a:bodyPr wrap="square">
            <a:spAutoFit/>
          </a:bodyPr>
          <a:lstStyle/>
          <a:p>
            <a:pPr algn="ctr"/>
            <a:r>
              <a:rPr lang="es-PE" sz="2600" b="1" dirty="0">
                <a:solidFill>
                  <a:schemeClr val="tx1">
                    <a:lumMod val="75000"/>
                    <a:lumOff val="25000"/>
                  </a:schemeClr>
                </a:solidFill>
                <a:latin typeface="Arial" panose="020B0604020202020204" pitchFamily="34" charset="0"/>
                <a:cs typeface="Arial" panose="020B0604020202020204" pitchFamily="34" charset="0"/>
              </a:rPr>
              <a:t>Proceso de Evaluación de Desempeño Ambiental </a:t>
            </a:r>
          </a:p>
        </p:txBody>
      </p:sp>
      <p:sp>
        <p:nvSpPr>
          <p:cNvPr id="5" name="object 104"/>
          <p:cNvSpPr/>
          <p:nvPr/>
        </p:nvSpPr>
        <p:spPr>
          <a:xfrm>
            <a:off x="245310" y="1297934"/>
            <a:ext cx="7135368" cy="204215"/>
          </a:xfrm>
          <a:custGeom>
            <a:avLst/>
            <a:gdLst/>
            <a:ahLst/>
            <a:cxnLst/>
            <a:rect l="l" t="t" r="r" b="b"/>
            <a:pathLst>
              <a:path w="7135368" h="204215">
                <a:moveTo>
                  <a:pt x="0" y="204215"/>
                </a:moveTo>
                <a:lnTo>
                  <a:pt x="7135368" y="204215"/>
                </a:lnTo>
                <a:lnTo>
                  <a:pt x="7135368" y="0"/>
                </a:lnTo>
                <a:lnTo>
                  <a:pt x="0" y="0"/>
                </a:lnTo>
                <a:lnTo>
                  <a:pt x="0" y="204215"/>
                </a:lnTo>
                <a:close/>
              </a:path>
            </a:pathLst>
          </a:custGeom>
          <a:solidFill>
            <a:srgbClr val="C00000"/>
          </a:solidFill>
        </p:spPr>
        <p:txBody>
          <a:bodyPr wrap="square" lIns="0" tIns="0" rIns="0" bIns="0" rtlCol="0">
            <a:noAutofit/>
          </a:bodyPr>
          <a:lstStyle/>
          <a:p>
            <a:endParaRPr/>
          </a:p>
        </p:txBody>
      </p:sp>
      <p:sp>
        <p:nvSpPr>
          <p:cNvPr id="6" name="object 106"/>
          <p:cNvSpPr/>
          <p:nvPr/>
        </p:nvSpPr>
        <p:spPr>
          <a:xfrm>
            <a:off x="7444476" y="1297934"/>
            <a:ext cx="1926335" cy="204215"/>
          </a:xfrm>
          <a:custGeom>
            <a:avLst/>
            <a:gdLst/>
            <a:ahLst/>
            <a:cxnLst/>
            <a:rect l="l" t="t" r="r" b="b"/>
            <a:pathLst>
              <a:path w="1926335" h="190500">
                <a:moveTo>
                  <a:pt x="1925573" y="0"/>
                </a:moveTo>
                <a:lnTo>
                  <a:pt x="0" y="0"/>
                </a:lnTo>
                <a:lnTo>
                  <a:pt x="0" y="190500"/>
                </a:lnTo>
                <a:lnTo>
                  <a:pt x="1925573" y="190500"/>
                </a:lnTo>
                <a:lnTo>
                  <a:pt x="1925573" y="0"/>
                </a:lnTo>
                <a:close/>
              </a:path>
            </a:pathLst>
          </a:custGeom>
          <a:solidFill>
            <a:srgbClr val="C00000"/>
          </a:solidFill>
        </p:spPr>
        <p:txBody>
          <a:bodyPr wrap="square" lIns="0" tIns="0" rIns="0" bIns="0" rtlCol="0">
            <a:noAutofit/>
          </a:bodyPr>
          <a:lstStyle/>
          <a:p>
            <a:endParaRPr/>
          </a:p>
        </p:txBody>
      </p:sp>
      <p:sp>
        <p:nvSpPr>
          <p:cNvPr id="7" name="object 29"/>
          <p:cNvSpPr/>
          <p:nvPr/>
        </p:nvSpPr>
        <p:spPr>
          <a:xfrm>
            <a:off x="247673" y="1589532"/>
            <a:ext cx="1723644" cy="1123188"/>
          </a:xfrm>
          <a:prstGeom prst="rect">
            <a:avLst/>
          </a:prstGeom>
          <a:blipFill>
            <a:blip r:embed="rId3" cstate="print"/>
            <a:stretch>
              <a:fillRect/>
            </a:stretch>
          </a:blipFill>
        </p:spPr>
        <p:txBody>
          <a:bodyPr wrap="square" lIns="0" tIns="0" rIns="0" bIns="0" rtlCol="0">
            <a:noAutofit/>
          </a:bodyPr>
          <a:lstStyle/>
          <a:p>
            <a:endParaRPr sz="750"/>
          </a:p>
        </p:txBody>
      </p:sp>
      <p:sp>
        <p:nvSpPr>
          <p:cNvPr id="8" name="object 108"/>
          <p:cNvSpPr/>
          <p:nvPr/>
        </p:nvSpPr>
        <p:spPr>
          <a:xfrm>
            <a:off x="1829442" y="1422368"/>
            <a:ext cx="7750492" cy="473963"/>
          </a:xfrm>
          <a:prstGeom prst="rect">
            <a:avLst/>
          </a:prstGeom>
          <a:blipFill>
            <a:blip r:embed="rId4" cstate="print"/>
            <a:stretch>
              <a:fillRect/>
            </a:stretch>
          </a:blipFill>
        </p:spPr>
        <p:txBody>
          <a:bodyPr wrap="square" lIns="0" tIns="0" rIns="0" bIns="0" rtlCol="0">
            <a:noAutofit/>
          </a:bodyPr>
          <a:lstStyle/>
          <a:p>
            <a:endParaRPr dirty="0"/>
          </a:p>
        </p:txBody>
      </p:sp>
      <p:sp>
        <p:nvSpPr>
          <p:cNvPr id="9" name="object 109"/>
          <p:cNvSpPr/>
          <p:nvPr/>
        </p:nvSpPr>
        <p:spPr>
          <a:xfrm>
            <a:off x="228330" y="2575510"/>
            <a:ext cx="210382" cy="3540252"/>
          </a:xfrm>
          <a:prstGeom prst="rect">
            <a:avLst/>
          </a:prstGeom>
          <a:blipFill>
            <a:blip r:embed="rId5" cstate="print"/>
            <a:stretch>
              <a:fillRect/>
            </a:stretch>
          </a:blipFill>
        </p:spPr>
        <p:txBody>
          <a:bodyPr wrap="square" lIns="0" tIns="0" rIns="0" bIns="0" rtlCol="0">
            <a:noAutofit/>
          </a:bodyPr>
          <a:lstStyle/>
          <a:p>
            <a:endParaRPr sz="750"/>
          </a:p>
        </p:txBody>
      </p:sp>
      <p:sp>
        <p:nvSpPr>
          <p:cNvPr id="193" name="object 39"/>
          <p:cNvSpPr/>
          <p:nvPr/>
        </p:nvSpPr>
        <p:spPr>
          <a:xfrm>
            <a:off x="5845814" y="1866303"/>
            <a:ext cx="3456292" cy="350723"/>
          </a:xfrm>
          <a:custGeom>
            <a:avLst/>
            <a:gdLst/>
            <a:ahLst/>
            <a:cxnLst/>
            <a:rect l="l" t="t" r="r" b="b"/>
            <a:pathLst>
              <a:path w="3212592" h="353567">
                <a:moveTo>
                  <a:pt x="0" y="353567"/>
                </a:moveTo>
                <a:lnTo>
                  <a:pt x="3212592" y="353567"/>
                </a:lnTo>
                <a:lnTo>
                  <a:pt x="3212592" y="0"/>
                </a:lnTo>
                <a:lnTo>
                  <a:pt x="0" y="0"/>
                </a:lnTo>
                <a:lnTo>
                  <a:pt x="0" y="353567"/>
                </a:lnTo>
                <a:close/>
              </a:path>
            </a:pathLst>
          </a:custGeom>
          <a:solidFill>
            <a:srgbClr val="8064A2">
              <a:lumMod val="40000"/>
              <a:lumOff val="60000"/>
            </a:srgbClr>
          </a:solidFill>
          <a:ln w="9143">
            <a:solidFill>
              <a:srgbClr val="7C5F9F"/>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194" name="object 84"/>
          <p:cNvSpPr/>
          <p:nvPr/>
        </p:nvSpPr>
        <p:spPr>
          <a:xfrm>
            <a:off x="5845442" y="3076410"/>
            <a:ext cx="1478751" cy="431291"/>
          </a:xfrm>
          <a:custGeom>
            <a:avLst/>
            <a:gdLst/>
            <a:ahLst/>
            <a:cxnLst/>
            <a:rect l="l" t="t" r="r" b="b"/>
            <a:pathLst>
              <a:path w="1271015" h="431291">
                <a:moveTo>
                  <a:pt x="0" y="43179"/>
                </a:moveTo>
                <a:lnTo>
                  <a:pt x="29349" y="9123"/>
                </a:lnTo>
                <a:lnTo>
                  <a:pt x="76200" y="0"/>
                </a:lnTo>
                <a:lnTo>
                  <a:pt x="1194815" y="0"/>
                </a:lnTo>
                <a:lnTo>
                  <a:pt x="1243041" y="9746"/>
                </a:lnTo>
                <a:lnTo>
                  <a:pt x="1271015" y="43179"/>
                </a:lnTo>
                <a:lnTo>
                  <a:pt x="1271015" y="388112"/>
                </a:lnTo>
                <a:lnTo>
                  <a:pt x="1241666" y="422168"/>
                </a:lnTo>
                <a:lnTo>
                  <a:pt x="1194815" y="431291"/>
                </a:lnTo>
                <a:lnTo>
                  <a:pt x="76200" y="431291"/>
                </a:lnTo>
                <a:lnTo>
                  <a:pt x="27974" y="421545"/>
                </a:lnTo>
                <a:lnTo>
                  <a:pt x="0" y="388112"/>
                </a:lnTo>
                <a:lnTo>
                  <a:pt x="0" y="43179"/>
                </a:lnTo>
                <a:close/>
              </a:path>
            </a:pathLst>
          </a:custGeom>
          <a:solidFill>
            <a:srgbClr val="8064A2">
              <a:lumMod val="40000"/>
              <a:lumOff val="60000"/>
            </a:srgbClr>
          </a:solidFill>
          <a:ln w="9144">
            <a:solidFill>
              <a:srgbClr val="7C5F9F"/>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195" name="object 88"/>
          <p:cNvSpPr/>
          <p:nvPr/>
        </p:nvSpPr>
        <p:spPr>
          <a:xfrm>
            <a:off x="5851516" y="2551343"/>
            <a:ext cx="1472677" cy="431291"/>
          </a:xfrm>
          <a:custGeom>
            <a:avLst/>
            <a:gdLst/>
            <a:ahLst/>
            <a:cxnLst/>
            <a:rect l="l" t="t" r="r" b="b"/>
            <a:pathLst>
              <a:path w="1301496" h="431291">
                <a:moveTo>
                  <a:pt x="0" y="43179"/>
                </a:moveTo>
                <a:lnTo>
                  <a:pt x="29028" y="9569"/>
                </a:lnTo>
                <a:lnTo>
                  <a:pt x="77602" y="0"/>
                </a:lnTo>
                <a:lnTo>
                  <a:pt x="78105" y="0"/>
                </a:lnTo>
                <a:lnTo>
                  <a:pt x="1223391" y="0"/>
                </a:lnTo>
                <a:lnTo>
                  <a:pt x="1272104" y="9408"/>
                </a:lnTo>
                <a:lnTo>
                  <a:pt x="1301494" y="42902"/>
                </a:lnTo>
                <a:lnTo>
                  <a:pt x="1301496" y="43179"/>
                </a:lnTo>
                <a:lnTo>
                  <a:pt x="1301496" y="388112"/>
                </a:lnTo>
                <a:lnTo>
                  <a:pt x="1272467" y="421722"/>
                </a:lnTo>
                <a:lnTo>
                  <a:pt x="1223893" y="431291"/>
                </a:lnTo>
                <a:lnTo>
                  <a:pt x="1223391" y="431291"/>
                </a:lnTo>
                <a:lnTo>
                  <a:pt x="78105" y="431291"/>
                </a:lnTo>
                <a:lnTo>
                  <a:pt x="29391" y="421883"/>
                </a:lnTo>
                <a:lnTo>
                  <a:pt x="1" y="388389"/>
                </a:lnTo>
                <a:lnTo>
                  <a:pt x="0" y="388112"/>
                </a:lnTo>
                <a:lnTo>
                  <a:pt x="0" y="43179"/>
                </a:lnTo>
                <a:close/>
              </a:path>
            </a:pathLst>
          </a:custGeom>
          <a:solidFill>
            <a:srgbClr val="8064A2">
              <a:lumMod val="40000"/>
              <a:lumOff val="60000"/>
            </a:srgbClr>
          </a:solidFill>
          <a:ln w="9144">
            <a:solidFill>
              <a:srgbClr val="7C5F9F"/>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196" name="object 99"/>
          <p:cNvSpPr/>
          <p:nvPr/>
        </p:nvSpPr>
        <p:spPr>
          <a:xfrm>
            <a:off x="5850250" y="3608151"/>
            <a:ext cx="1473943" cy="399288"/>
          </a:xfrm>
          <a:custGeom>
            <a:avLst/>
            <a:gdLst/>
            <a:ahLst/>
            <a:cxnLst/>
            <a:rect l="l" t="t" r="r" b="b"/>
            <a:pathLst>
              <a:path w="1252727" h="399288">
                <a:moveTo>
                  <a:pt x="0" y="39878"/>
                </a:moveTo>
                <a:lnTo>
                  <a:pt x="20250" y="5181"/>
                </a:lnTo>
                <a:lnTo>
                  <a:pt x="39878" y="0"/>
                </a:lnTo>
                <a:lnTo>
                  <a:pt x="1212850" y="0"/>
                </a:lnTo>
                <a:lnTo>
                  <a:pt x="1247546" y="20250"/>
                </a:lnTo>
                <a:lnTo>
                  <a:pt x="1252727" y="39878"/>
                </a:lnTo>
                <a:lnTo>
                  <a:pt x="1252727" y="359410"/>
                </a:lnTo>
                <a:lnTo>
                  <a:pt x="1232477" y="394106"/>
                </a:lnTo>
                <a:lnTo>
                  <a:pt x="1212850" y="399288"/>
                </a:lnTo>
                <a:lnTo>
                  <a:pt x="39878" y="399288"/>
                </a:lnTo>
                <a:lnTo>
                  <a:pt x="5181" y="379037"/>
                </a:lnTo>
                <a:lnTo>
                  <a:pt x="0" y="359410"/>
                </a:lnTo>
                <a:lnTo>
                  <a:pt x="0" y="39878"/>
                </a:lnTo>
                <a:close/>
              </a:path>
            </a:pathLst>
          </a:custGeom>
          <a:solidFill>
            <a:srgbClr val="8064A2">
              <a:lumMod val="40000"/>
              <a:lumOff val="60000"/>
            </a:srgbClr>
          </a:solidFill>
          <a:ln w="9144">
            <a:solidFill>
              <a:srgbClr val="7C5F9F"/>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197" name="object 110"/>
          <p:cNvSpPr/>
          <p:nvPr/>
        </p:nvSpPr>
        <p:spPr>
          <a:xfrm>
            <a:off x="6467287" y="2213014"/>
            <a:ext cx="289707" cy="217932"/>
          </a:xfrm>
          <a:custGeom>
            <a:avLst/>
            <a:gdLst/>
            <a:ahLst/>
            <a:cxnLst/>
            <a:rect l="l" t="t" r="r" b="b"/>
            <a:pathLst>
              <a:path w="256032" h="217932">
                <a:moveTo>
                  <a:pt x="128016" y="217932"/>
                </a:moveTo>
                <a:lnTo>
                  <a:pt x="256032" y="108965"/>
                </a:lnTo>
                <a:lnTo>
                  <a:pt x="192024" y="108965"/>
                </a:lnTo>
                <a:lnTo>
                  <a:pt x="192024" y="0"/>
                </a:lnTo>
                <a:lnTo>
                  <a:pt x="64008" y="0"/>
                </a:lnTo>
                <a:lnTo>
                  <a:pt x="64008" y="108965"/>
                </a:lnTo>
                <a:lnTo>
                  <a:pt x="0" y="108965"/>
                </a:lnTo>
                <a:lnTo>
                  <a:pt x="128016" y="217932"/>
                </a:lnTo>
                <a:close/>
              </a:path>
            </a:pathLst>
          </a:custGeom>
          <a:solidFill>
            <a:srgbClr val="8064A2">
              <a:lumMod val="40000"/>
              <a:lumOff val="60000"/>
            </a:srgbClr>
          </a:solidFill>
          <a:ln>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grpSp>
        <p:nvGrpSpPr>
          <p:cNvPr id="199" name="Grupo 198"/>
          <p:cNvGrpSpPr/>
          <p:nvPr/>
        </p:nvGrpSpPr>
        <p:grpSpPr>
          <a:xfrm>
            <a:off x="479637" y="1866303"/>
            <a:ext cx="1266333" cy="504062"/>
            <a:chOff x="219252" y="1335024"/>
            <a:chExt cx="1119137" cy="504062"/>
          </a:xfrm>
        </p:grpSpPr>
        <p:sp>
          <p:nvSpPr>
            <p:cNvPr id="200" name="object 42"/>
            <p:cNvSpPr/>
            <p:nvPr/>
          </p:nvSpPr>
          <p:spPr>
            <a:xfrm>
              <a:off x="219252" y="1345311"/>
              <a:ext cx="1119137" cy="493775"/>
            </a:xfrm>
            <a:prstGeom prst="rect">
              <a:avLst/>
            </a:prstGeom>
            <a:blipFill>
              <a:blip r:embed="rId6"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01" name="object 43"/>
            <p:cNvSpPr/>
            <p:nvPr/>
          </p:nvSpPr>
          <p:spPr>
            <a:xfrm>
              <a:off x="225552" y="1335024"/>
              <a:ext cx="1098804" cy="493775"/>
            </a:xfrm>
            <a:custGeom>
              <a:avLst/>
              <a:gdLst/>
              <a:ahLst/>
              <a:cxnLst/>
              <a:rect l="l" t="t" r="r" b="b"/>
              <a:pathLst>
                <a:path w="1098804" h="493775">
                  <a:moveTo>
                    <a:pt x="0" y="0"/>
                  </a:moveTo>
                  <a:lnTo>
                    <a:pt x="1098804" y="0"/>
                  </a:lnTo>
                  <a:lnTo>
                    <a:pt x="1098804" y="320801"/>
                  </a:lnTo>
                  <a:lnTo>
                    <a:pt x="611123" y="320801"/>
                  </a:lnTo>
                  <a:lnTo>
                    <a:pt x="611123" y="370331"/>
                  </a:lnTo>
                  <a:lnTo>
                    <a:pt x="672845" y="370331"/>
                  </a:lnTo>
                  <a:lnTo>
                    <a:pt x="549402" y="493775"/>
                  </a:lnTo>
                  <a:lnTo>
                    <a:pt x="425957" y="370331"/>
                  </a:lnTo>
                  <a:lnTo>
                    <a:pt x="487679" y="370331"/>
                  </a:lnTo>
                  <a:lnTo>
                    <a:pt x="487679" y="320801"/>
                  </a:lnTo>
                  <a:lnTo>
                    <a:pt x="0" y="320801"/>
                  </a:lnTo>
                  <a:lnTo>
                    <a:pt x="0" y="0"/>
                  </a:lnTo>
                  <a:close/>
                </a:path>
              </a:pathLst>
            </a:custGeom>
            <a:ln w="9143">
              <a:solidFill>
                <a:srgbClr val="BD4A47"/>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02" name="object 24"/>
            <p:cNvSpPr txBox="1"/>
            <p:nvPr/>
          </p:nvSpPr>
          <p:spPr>
            <a:xfrm>
              <a:off x="410652" y="1383029"/>
              <a:ext cx="727079" cy="228600"/>
            </a:xfrm>
            <a:prstGeom prst="rect">
              <a:avLst/>
            </a:prstGeom>
          </p:spPr>
          <p:txBody>
            <a:bodyPr wrap="square" lIns="0" tIns="0" rIns="0" bIns="0" rtlCol="0">
              <a:noAutofit/>
            </a:bodyPr>
            <a:lstStyle/>
            <a:p>
              <a:pPr marL="5441" marR="5441" lvl="0" indent="-100" algn="ctr" defTabSz="914400" eaLnBrk="1" fontAlgn="auto" latinLnBrk="0" hangingPunct="1">
                <a:lnSpc>
                  <a:spcPts val="762"/>
                </a:lnSpc>
                <a:spcBef>
                  <a:spcPts val="25"/>
                </a:spcBef>
                <a:spcAft>
                  <a:spcPts val="0"/>
                </a:spcAft>
                <a:buClrTx/>
                <a:buSzTx/>
                <a:buFontTx/>
                <a:buNone/>
                <a:tabLst/>
                <a:defRPr/>
              </a:pPr>
              <a:r>
                <a:rPr kumimoji="0" sz="750" b="1" i="0" u="none" strike="noStrike" kern="0" cap="none" spc="-4"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T</a:t>
              </a:r>
              <a:r>
                <a:rPr kumimoji="0" sz="750" b="1" i="0" u="none" strike="noStrike" kern="0" cap="none" spc="4" normalizeH="0" baseline="0" noProof="0" dirty="0">
                  <a:ln>
                    <a:noFill/>
                  </a:ln>
                  <a:solidFill>
                    <a:prstClr val="black"/>
                  </a:solidFill>
                  <a:effectLst/>
                  <a:uLnTx/>
                  <a:uFillTx/>
                  <a:latin typeface="Cambria"/>
                  <a:cs typeface="Cambria"/>
                </a:rPr>
                <a:t>A</a:t>
              </a:r>
              <a:r>
                <a:rPr kumimoji="0" sz="750" b="1" i="0" u="none" strike="noStrike" kern="0" cap="none" spc="-4" normalizeH="0" baseline="0" noProof="0" dirty="0">
                  <a:ln>
                    <a:noFill/>
                  </a:ln>
                  <a:solidFill>
                    <a:prstClr val="black"/>
                  </a:solidFill>
                  <a:effectLst/>
                  <a:uLnTx/>
                  <a:uFillTx/>
                  <a:latin typeface="Cambria"/>
                  <a:cs typeface="Cambria"/>
                </a:rPr>
                <a:t>P</a:t>
              </a:r>
              <a:r>
                <a:rPr kumimoji="0" sz="750" b="1" i="0" u="none" strike="noStrike" kern="0" cap="none" spc="0" normalizeH="0" baseline="0" noProof="0" dirty="0">
                  <a:ln>
                    <a:noFill/>
                  </a:ln>
                  <a:solidFill>
                    <a:prstClr val="black"/>
                  </a:solidFill>
                  <a:effectLst/>
                  <a:uLnTx/>
                  <a:uFillTx/>
                  <a:latin typeface="Cambria"/>
                  <a:cs typeface="Cambria"/>
                </a:rPr>
                <a:t>A</a:t>
              </a:r>
              <a:r>
                <a:rPr kumimoji="0" sz="750" b="1" i="0" u="none" strike="noStrike" kern="0" cap="none" spc="80" normalizeH="0" baseline="0" noProof="0" dirty="0">
                  <a:ln>
                    <a:noFill/>
                  </a:ln>
                  <a:solidFill>
                    <a:prstClr val="black"/>
                  </a:solidFill>
                  <a:effectLst/>
                  <a:uLnTx/>
                  <a:uFillTx/>
                  <a:latin typeface="Cambria"/>
                  <a:cs typeface="Cambria"/>
                </a:rPr>
                <a:t> </a:t>
              </a:r>
              <a:r>
                <a:rPr kumimoji="0" sz="750" b="1" i="0" u="none" strike="noStrike" kern="0" cap="none" spc="0" normalizeH="0" baseline="0" noProof="0" dirty="0">
                  <a:ln>
                    <a:noFill/>
                  </a:ln>
                  <a:solidFill>
                    <a:prstClr val="black"/>
                  </a:solidFill>
                  <a:effectLst/>
                  <a:uLnTx/>
                  <a:uFillTx/>
                  <a:latin typeface="Cambria"/>
                  <a:cs typeface="Cambria"/>
                </a:rPr>
                <a:t>I</a:t>
              </a:r>
              <a:r>
                <a:rPr kumimoji="0" lang="es-PE" sz="750" b="1" i="0" u="none" strike="noStrike" kern="0" cap="none" spc="0" normalizeH="0" baseline="0" noProof="0" dirty="0">
                  <a:ln>
                    <a:noFill/>
                  </a:ln>
                  <a:solidFill>
                    <a:prstClr val="black"/>
                  </a:solidFill>
                  <a:effectLst/>
                  <a:uLnTx/>
                  <a:uFillTx/>
                  <a:latin typeface="Cambria"/>
                  <a:cs typeface="Cambria"/>
                </a:rPr>
                <a:t>:</a:t>
              </a:r>
              <a:r>
                <a:rPr kumimoji="0" sz="750" b="1" i="0" u="none" strike="noStrike" kern="0" cap="none" spc="11" normalizeH="0" baseline="0" noProof="0" dirty="0">
                  <a:ln>
                    <a:noFill/>
                  </a:ln>
                  <a:solidFill>
                    <a:prstClr val="black"/>
                  </a:solidFill>
                  <a:effectLst/>
                  <a:uLnTx/>
                  <a:uFillTx/>
                  <a:latin typeface="Cambria"/>
                  <a:cs typeface="Cambria"/>
                </a:rPr>
                <a:t> </a:t>
              </a:r>
              <a:r>
                <a:rPr kumimoji="0" sz="750" b="1" i="0" u="none" strike="noStrike" kern="0" cap="none" spc="0" normalizeH="0" baseline="0" noProof="0" dirty="0">
                  <a:ln>
                    <a:noFill/>
                  </a:ln>
                  <a:solidFill>
                    <a:prstClr val="black"/>
                  </a:solidFill>
                  <a:effectLst/>
                  <a:uLnTx/>
                  <a:uFillTx/>
                  <a:latin typeface="Cambria"/>
                  <a:cs typeface="Cambria"/>
                </a:rPr>
                <a:t>T</a:t>
              </a:r>
              <a:r>
                <a:rPr kumimoji="0" sz="750" b="1" i="0" u="none" strike="noStrike" kern="0" cap="none" spc="5" normalizeH="0" baseline="0" noProof="0" dirty="0">
                  <a:ln>
                    <a:noFill/>
                  </a:ln>
                  <a:solidFill>
                    <a:prstClr val="black"/>
                  </a:solidFill>
                  <a:effectLst/>
                  <a:uLnTx/>
                  <a:uFillTx/>
                  <a:latin typeface="Cambria"/>
                  <a:cs typeface="Cambria"/>
                </a:rPr>
                <a:t>A</a:t>
              </a:r>
              <a:r>
                <a:rPr kumimoji="0" sz="750" b="1" i="0" u="none" strike="noStrike" kern="0" cap="none" spc="0" normalizeH="0" baseline="0" noProof="0" dirty="0">
                  <a:ln>
                    <a:noFill/>
                  </a:ln>
                  <a:solidFill>
                    <a:prstClr val="black"/>
                  </a:solidFill>
                  <a:effectLst/>
                  <a:uLnTx/>
                  <a:uFillTx/>
                  <a:latin typeface="Cambria"/>
                  <a:cs typeface="Cambria"/>
                </a:rPr>
                <a:t>L</a:t>
              </a:r>
              <a:r>
                <a:rPr kumimoji="0" sz="750" b="1" i="0" u="none" strike="noStrike" kern="0" cap="none" spc="5" normalizeH="0" baseline="0" noProof="0" dirty="0">
                  <a:ln>
                    <a:noFill/>
                  </a:ln>
                  <a:solidFill>
                    <a:prstClr val="black"/>
                  </a:solidFill>
                  <a:effectLst/>
                  <a:uLnTx/>
                  <a:uFillTx/>
                  <a:latin typeface="Cambria"/>
                  <a:cs typeface="Cambria"/>
                </a:rPr>
                <a:t>L</a:t>
              </a:r>
              <a:r>
                <a:rPr kumimoji="0" sz="750" b="1" i="0" u="none" strike="noStrike" kern="0" cap="none" spc="-5"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R </a:t>
              </a:r>
              <a:r>
                <a:rPr kumimoji="0" sz="750" b="1" i="0" u="none" strike="noStrike" kern="0" cap="none" spc="4" normalizeH="0" baseline="0" noProof="0" dirty="0">
                  <a:ln>
                    <a:noFill/>
                  </a:ln>
                  <a:solidFill>
                    <a:prstClr val="black"/>
                  </a:solidFill>
                  <a:effectLst/>
                  <a:uLnTx/>
                  <a:uFillTx/>
                  <a:latin typeface="Cambria"/>
                  <a:cs typeface="Cambria"/>
                </a:rPr>
                <a:t>I</a:t>
              </a:r>
              <a:r>
                <a:rPr kumimoji="0" sz="750" b="1" i="0" u="none" strike="noStrike" kern="0" cap="none" spc="0" normalizeH="0" baseline="0" noProof="0" dirty="0">
                  <a:ln>
                    <a:noFill/>
                  </a:ln>
                  <a:solidFill>
                    <a:prstClr val="black"/>
                  </a:solidFill>
                  <a:effectLst/>
                  <a:uLnTx/>
                  <a:uFillTx/>
                  <a:latin typeface="Cambria"/>
                  <a:cs typeface="Cambria"/>
                </a:rPr>
                <a:t>NTR</a:t>
              </a:r>
              <a:r>
                <a:rPr kumimoji="0" sz="750" b="1" i="0" u="none" strike="noStrike" kern="0" cap="none" spc="4" normalizeH="0" baseline="0" noProof="0" dirty="0">
                  <a:ln>
                    <a:noFill/>
                  </a:ln>
                  <a:solidFill>
                    <a:prstClr val="black"/>
                  </a:solidFill>
                  <a:effectLst/>
                  <a:uLnTx/>
                  <a:uFillTx/>
                  <a:latin typeface="Cambria"/>
                  <a:cs typeface="Cambria"/>
                </a:rPr>
                <a:t>AS</a:t>
              </a:r>
              <a:r>
                <a:rPr kumimoji="0" sz="750" b="1" i="0" u="none" strike="noStrike" kern="0" cap="none" spc="-4"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CTOR</a:t>
              </a:r>
              <a:r>
                <a:rPr kumimoji="0" sz="750" b="1" i="0" u="none" strike="noStrike" kern="0" cap="none" spc="4" normalizeH="0" baseline="0" noProof="0" dirty="0">
                  <a:ln>
                    <a:noFill/>
                  </a:ln>
                  <a:solidFill>
                    <a:prstClr val="black"/>
                  </a:solidFill>
                  <a:effectLst/>
                  <a:uLnTx/>
                  <a:uFillTx/>
                  <a:latin typeface="Cambria"/>
                  <a:cs typeface="Cambria"/>
                </a:rPr>
                <a:t>IA</a:t>
              </a:r>
              <a:r>
                <a:rPr kumimoji="0" sz="750" b="1" i="0" u="none" strike="noStrike" kern="0" cap="none" spc="0" normalizeH="0" baseline="0" noProof="0" dirty="0">
                  <a:ln>
                    <a:noFill/>
                  </a:ln>
                  <a:solidFill>
                    <a:prstClr val="black"/>
                  </a:solidFill>
                  <a:effectLst/>
                  <a:uLnTx/>
                  <a:uFillTx/>
                  <a:latin typeface="Cambria"/>
                  <a:cs typeface="Cambria"/>
                </a:rPr>
                <a:t>L</a:t>
              </a:r>
              <a:endParaRPr kumimoji="0" sz="750" b="0" i="0" u="none" strike="noStrike" kern="0" cap="none" spc="0" normalizeH="0" baseline="0" noProof="0" dirty="0">
                <a:ln>
                  <a:noFill/>
                </a:ln>
                <a:solidFill>
                  <a:prstClr val="black"/>
                </a:solidFill>
                <a:effectLst/>
                <a:uLnTx/>
                <a:uFillTx/>
                <a:latin typeface="Cambria"/>
                <a:cs typeface="Cambria"/>
              </a:endParaRPr>
            </a:p>
          </p:txBody>
        </p:sp>
      </p:grpSp>
      <p:grpSp>
        <p:nvGrpSpPr>
          <p:cNvPr id="203" name="Grupo 202"/>
          <p:cNvGrpSpPr/>
          <p:nvPr/>
        </p:nvGrpSpPr>
        <p:grpSpPr>
          <a:xfrm>
            <a:off x="4489133" y="1862873"/>
            <a:ext cx="1293398" cy="536448"/>
            <a:chOff x="4290950" y="1373124"/>
            <a:chExt cx="1145158" cy="536448"/>
          </a:xfrm>
        </p:grpSpPr>
        <p:sp>
          <p:nvSpPr>
            <p:cNvPr id="204" name="object 68"/>
            <p:cNvSpPr/>
            <p:nvPr/>
          </p:nvSpPr>
          <p:spPr>
            <a:xfrm>
              <a:off x="4290950" y="1373124"/>
              <a:ext cx="1144524" cy="534924"/>
            </a:xfrm>
            <a:prstGeom prst="rect">
              <a:avLst/>
            </a:prstGeom>
            <a:blipFill>
              <a:blip r:embed="rId7"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05" name="object 69"/>
            <p:cNvSpPr/>
            <p:nvPr/>
          </p:nvSpPr>
          <p:spPr>
            <a:xfrm>
              <a:off x="4291584" y="1374648"/>
              <a:ext cx="1144524" cy="534924"/>
            </a:xfrm>
            <a:custGeom>
              <a:avLst/>
              <a:gdLst/>
              <a:ahLst/>
              <a:cxnLst/>
              <a:rect l="l" t="t" r="r" b="b"/>
              <a:pathLst>
                <a:path w="1144524" h="534924">
                  <a:moveTo>
                    <a:pt x="0" y="0"/>
                  </a:moveTo>
                  <a:lnTo>
                    <a:pt x="1144524" y="0"/>
                  </a:lnTo>
                  <a:lnTo>
                    <a:pt x="1144524" y="347599"/>
                  </a:lnTo>
                  <a:lnTo>
                    <a:pt x="639063" y="347599"/>
                  </a:lnTo>
                  <a:lnTo>
                    <a:pt x="639063" y="401192"/>
                  </a:lnTo>
                  <a:lnTo>
                    <a:pt x="705992" y="401192"/>
                  </a:lnTo>
                  <a:lnTo>
                    <a:pt x="572262" y="534924"/>
                  </a:lnTo>
                  <a:lnTo>
                    <a:pt x="438530" y="401192"/>
                  </a:lnTo>
                  <a:lnTo>
                    <a:pt x="505460" y="401192"/>
                  </a:lnTo>
                  <a:lnTo>
                    <a:pt x="505460" y="347599"/>
                  </a:lnTo>
                  <a:lnTo>
                    <a:pt x="0" y="347599"/>
                  </a:lnTo>
                  <a:lnTo>
                    <a:pt x="0" y="0"/>
                  </a:lnTo>
                  <a:close/>
                </a:path>
              </a:pathLst>
            </a:custGeom>
            <a:ln w="9144">
              <a:solidFill>
                <a:srgbClr val="97B853"/>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06" name="object 23"/>
            <p:cNvSpPr txBox="1"/>
            <p:nvPr/>
          </p:nvSpPr>
          <p:spPr>
            <a:xfrm>
              <a:off x="4570093" y="1406188"/>
              <a:ext cx="640688" cy="316738"/>
            </a:xfrm>
            <a:prstGeom prst="rect">
              <a:avLst/>
            </a:prstGeom>
          </p:spPr>
          <p:txBody>
            <a:bodyPr wrap="square" lIns="0" tIns="0" rIns="0" bIns="0" rtlCol="0">
              <a:noAutofit/>
            </a:bodyPr>
            <a:lstStyle/>
            <a:p>
              <a:pPr marL="5441" marR="5441" lvl="0" indent="913" algn="ctr" defTabSz="914400" eaLnBrk="1" fontAlgn="auto" latinLnBrk="0" hangingPunct="1">
                <a:lnSpc>
                  <a:spcPts val="762"/>
                </a:lnSpc>
                <a:spcBef>
                  <a:spcPts val="25"/>
                </a:spcBef>
                <a:spcAft>
                  <a:spcPts val="0"/>
                </a:spcAft>
                <a:buClrTx/>
                <a:buSzTx/>
                <a:buFontTx/>
                <a:buNone/>
                <a:tabLst/>
                <a:defRPr/>
              </a:pPr>
              <a:r>
                <a:rPr kumimoji="0" sz="750" b="1" i="0" u="none" strike="noStrike" kern="0" cap="none" spc="-4"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T</a:t>
              </a:r>
              <a:r>
                <a:rPr kumimoji="0" sz="750" b="1" i="0" u="none" strike="noStrike" kern="0" cap="none" spc="4" normalizeH="0" baseline="0" noProof="0" dirty="0">
                  <a:ln>
                    <a:noFill/>
                  </a:ln>
                  <a:solidFill>
                    <a:prstClr val="black"/>
                  </a:solidFill>
                  <a:effectLst/>
                  <a:uLnTx/>
                  <a:uFillTx/>
                  <a:latin typeface="Cambria"/>
                  <a:cs typeface="Cambria"/>
                </a:rPr>
                <a:t>A</a:t>
              </a:r>
              <a:r>
                <a:rPr kumimoji="0" sz="750" b="1" i="0" u="none" strike="noStrike" kern="0" cap="none" spc="-4" normalizeH="0" baseline="0" noProof="0" dirty="0">
                  <a:ln>
                    <a:noFill/>
                  </a:ln>
                  <a:solidFill>
                    <a:prstClr val="black"/>
                  </a:solidFill>
                  <a:effectLst/>
                  <a:uLnTx/>
                  <a:uFillTx/>
                  <a:latin typeface="Cambria"/>
                  <a:cs typeface="Cambria"/>
                </a:rPr>
                <a:t>P</a:t>
              </a:r>
              <a:r>
                <a:rPr kumimoji="0" sz="750" b="1" i="0" u="none" strike="noStrike" kern="0" cap="none" spc="0" normalizeH="0" baseline="0" noProof="0" dirty="0">
                  <a:ln>
                    <a:noFill/>
                  </a:ln>
                  <a:solidFill>
                    <a:prstClr val="black"/>
                  </a:solidFill>
                  <a:effectLst/>
                  <a:uLnTx/>
                  <a:uFillTx/>
                  <a:latin typeface="Cambria"/>
                  <a:cs typeface="Cambria"/>
                </a:rPr>
                <a:t>A</a:t>
              </a:r>
              <a:r>
                <a:rPr kumimoji="0" sz="750" b="1" i="0" u="none" strike="noStrike" kern="0" cap="none" spc="80" normalizeH="0" baseline="0" noProof="0" dirty="0">
                  <a:ln>
                    <a:noFill/>
                  </a:ln>
                  <a:solidFill>
                    <a:prstClr val="black"/>
                  </a:solidFill>
                  <a:effectLst/>
                  <a:uLnTx/>
                  <a:uFillTx/>
                  <a:latin typeface="Cambria"/>
                  <a:cs typeface="Cambria"/>
                </a:rPr>
                <a:t> </a:t>
              </a:r>
              <a:r>
                <a:rPr kumimoji="0" sz="750" b="1" i="0" u="none" strike="noStrike" kern="0" cap="none" spc="4" normalizeH="0" baseline="0" noProof="0" dirty="0">
                  <a:ln>
                    <a:noFill/>
                  </a:ln>
                  <a:solidFill>
                    <a:prstClr val="black"/>
                  </a:solidFill>
                  <a:effectLst/>
                  <a:uLnTx/>
                  <a:uFillTx/>
                  <a:latin typeface="Cambria"/>
                  <a:cs typeface="Cambria"/>
                </a:rPr>
                <a:t>IV</a:t>
              </a:r>
              <a:r>
                <a:rPr kumimoji="0" sz="750" b="1" i="0" u="none" strike="noStrike" kern="0" cap="none" spc="0" normalizeH="0" baseline="0" noProof="0" dirty="0">
                  <a:ln>
                    <a:noFill/>
                  </a:ln>
                  <a:solidFill>
                    <a:prstClr val="black"/>
                  </a:solidFill>
                  <a:effectLst/>
                  <a:uLnTx/>
                  <a:uFillTx/>
                  <a:latin typeface="Cambria"/>
                  <a:cs typeface="Cambria"/>
                </a:rPr>
                <a:t>: </a:t>
              </a:r>
              <a:r>
                <a:rPr kumimoji="0" sz="750" b="1" i="0" u="none" strike="noStrike" kern="0" cap="none" spc="-5" normalizeH="0" baseline="0" noProof="0" dirty="0">
                  <a:ln>
                    <a:noFill/>
                  </a:ln>
                  <a:solidFill>
                    <a:prstClr val="black"/>
                  </a:solidFill>
                  <a:effectLst/>
                  <a:uLnTx/>
                  <a:uFillTx/>
                  <a:latin typeface="Cambria"/>
                  <a:cs typeface="Cambria"/>
                </a:rPr>
                <a:t>P</a:t>
              </a:r>
              <a:r>
                <a:rPr kumimoji="0" sz="750" b="1" i="0" u="none" strike="noStrike" kern="0" cap="none" spc="0" normalizeH="0" baseline="0" noProof="0" dirty="0">
                  <a:ln>
                    <a:noFill/>
                  </a:ln>
                  <a:solidFill>
                    <a:prstClr val="black"/>
                  </a:solidFill>
                  <a:effectLst/>
                  <a:uLnTx/>
                  <a:uFillTx/>
                  <a:latin typeface="Cambria"/>
                  <a:cs typeface="Cambria"/>
                </a:rPr>
                <a:t>R</a:t>
              </a:r>
              <a:r>
                <a:rPr kumimoji="0" sz="750" b="1" i="0" u="none" strike="noStrike" kern="0" cap="none" spc="-5" normalizeH="0" baseline="0" noProof="0" dirty="0">
                  <a:ln>
                    <a:noFill/>
                  </a:ln>
                  <a:solidFill>
                    <a:prstClr val="black"/>
                  </a:solidFill>
                  <a:effectLst/>
                  <a:uLnTx/>
                  <a:uFillTx/>
                  <a:latin typeface="Cambria"/>
                  <a:cs typeface="Cambria"/>
                </a:rPr>
                <a:t>E</a:t>
              </a:r>
              <a:r>
                <a:rPr kumimoji="0" sz="750" b="1" i="0" u="none" strike="noStrike" kern="0" cap="none" spc="5" normalizeH="0" baseline="0" noProof="0" dirty="0">
                  <a:ln>
                    <a:noFill/>
                  </a:ln>
                  <a:solidFill>
                    <a:prstClr val="black"/>
                  </a:solidFill>
                  <a:effectLst/>
                  <a:uLnTx/>
                  <a:uFillTx/>
                  <a:latin typeface="Cambria"/>
                  <a:cs typeface="Cambria"/>
                </a:rPr>
                <a:t>S</a:t>
              </a:r>
              <a:r>
                <a:rPr kumimoji="0" sz="750" b="1" i="0" u="none" strike="noStrike" kern="0" cap="none" spc="-5"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NT</a:t>
              </a:r>
              <a:r>
                <a:rPr kumimoji="0" sz="750" b="1" i="0" u="none" strike="noStrike" kern="0" cap="none" spc="5" normalizeH="0" baseline="0" noProof="0" dirty="0">
                  <a:ln>
                    <a:noFill/>
                  </a:ln>
                  <a:solidFill>
                    <a:prstClr val="black"/>
                  </a:solidFill>
                  <a:effectLst/>
                  <a:uLnTx/>
                  <a:uFillTx/>
                  <a:latin typeface="Cambria"/>
                  <a:cs typeface="Cambria"/>
                </a:rPr>
                <a:t>A</a:t>
              </a:r>
              <a:r>
                <a:rPr kumimoji="0" sz="750" b="1" i="0" u="none" strike="noStrike" kern="0" cap="none" spc="0" normalizeH="0" baseline="0" noProof="0" dirty="0">
                  <a:ln>
                    <a:noFill/>
                  </a:ln>
                  <a:solidFill>
                    <a:prstClr val="black"/>
                  </a:solidFill>
                  <a:effectLst/>
                  <a:uLnTx/>
                  <a:uFillTx/>
                  <a:latin typeface="Cambria"/>
                  <a:cs typeface="Cambria"/>
                </a:rPr>
                <a:t>C</a:t>
              </a:r>
              <a:r>
                <a:rPr kumimoji="0" sz="750" b="1" i="0" u="none" strike="noStrike" kern="0" cap="none" spc="5" normalizeH="0" baseline="0" noProof="0" dirty="0">
                  <a:ln>
                    <a:noFill/>
                  </a:ln>
                  <a:solidFill>
                    <a:prstClr val="black"/>
                  </a:solidFill>
                  <a:effectLst/>
                  <a:uLnTx/>
                  <a:uFillTx/>
                  <a:latin typeface="Cambria"/>
                  <a:cs typeface="Cambria"/>
                </a:rPr>
                <a:t>I</a:t>
              </a:r>
              <a:r>
                <a:rPr kumimoji="0" sz="750" b="1" i="0" u="none" strike="noStrike" kern="0" cap="none" spc="0" normalizeH="0" baseline="0" noProof="0" dirty="0">
                  <a:ln>
                    <a:noFill/>
                  </a:ln>
                  <a:solidFill>
                    <a:prstClr val="black"/>
                  </a:solidFill>
                  <a:effectLst/>
                  <a:uLnTx/>
                  <a:uFillTx/>
                  <a:latin typeface="Cambria"/>
                  <a:cs typeface="Cambria"/>
                </a:rPr>
                <a:t>ÓN </a:t>
              </a:r>
              <a:r>
                <a:rPr kumimoji="0" sz="750" b="1" i="0" u="none" strike="noStrike" kern="0" cap="none" spc="-5" normalizeH="0" baseline="0" noProof="0" dirty="0">
                  <a:ln>
                    <a:noFill/>
                  </a:ln>
                  <a:solidFill>
                    <a:prstClr val="black"/>
                  </a:solidFill>
                  <a:effectLst/>
                  <a:uLnTx/>
                  <a:uFillTx/>
                  <a:latin typeface="Cambria"/>
                  <a:cs typeface="Cambria"/>
                </a:rPr>
                <a:t>E</a:t>
              </a:r>
              <a:r>
                <a:rPr kumimoji="0" sz="750" b="1" i="0" u="none" strike="noStrike" kern="0" cap="none" spc="5" normalizeH="0" baseline="0" noProof="0" dirty="0">
                  <a:ln>
                    <a:noFill/>
                  </a:ln>
                  <a:solidFill>
                    <a:prstClr val="black"/>
                  </a:solidFill>
                  <a:effectLst/>
                  <a:uLnTx/>
                  <a:uFillTx/>
                  <a:latin typeface="Cambria"/>
                  <a:cs typeface="Cambria"/>
                </a:rPr>
                <a:t>s</a:t>
              </a:r>
              <a:r>
                <a:rPr kumimoji="0" sz="750" b="1" i="0" u="none" strike="noStrike" kern="0" cap="none" spc="-5" normalizeH="0" baseline="0" noProof="0" dirty="0">
                  <a:ln>
                    <a:noFill/>
                  </a:ln>
                  <a:solidFill>
                    <a:prstClr val="black"/>
                  </a:solidFill>
                  <a:effectLst/>
                  <a:uLnTx/>
                  <a:uFillTx/>
                  <a:latin typeface="Cambria"/>
                  <a:cs typeface="Cambria"/>
                </a:rPr>
                <a:t>D</a:t>
              </a:r>
              <a:r>
                <a:rPr kumimoji="0" sz="750" b="1" i="0" u="none" strike="noStrike" kern="0" cap="none" spc="0" normalizeH="0" baseline="0" noProof="0" dirty="0">
                  <a:ln>
                    <a:noFill/>
                  </a:ln>
                  <a:solidFill>
                    <a:prstClr val="black"/>
                  </a:solidFill>
                  <a:effectLst/>
                  <a:uLnTx/>
                  <a:uFillTx/>
                  <a:latin typeface="Cambria"/>
                  <a:cs typeface="Cambria"/>
                </a:rPr>
                <a:t>A</a:t>
              </a:r>
              <a:endParaRPr kumimoji="0" sz="750" b="0" i="0" u="none" strike="noStrike" kern="0" cap="none" spc="0" normalizeH="0" baseline="0" noProof="0" dirty="0">
                <a:ln>
                  <a:noFill/>
                </a:ln>
                <a:solidFill>
                  <a:prstClr val="black"/>
                </a:solidFill>
                <a:effectLst/>
                <a:uLnTx/>
                <a:uFillTx/>
                <a:latin typeface="Cambria"/>
                <a:cs typeface="Cambria"/>
              </a:endParaRPr>
            </a:p>
          </p:txBody>
        </p:sp>
      </p:grpSp>
      <p:grpSp>
        <p:nvGrpSpPr>
          <p:cNvPr id="207" name="Grupo 206"/>
          <p:cNvGrpSpPr/>
          <p:nvPr/>
        </p:nvGrpSpPr>
        <p:grpSpPr>
          <a:xfrm>
            <a:off x="1838875" y="1866303"/>
            <a:ext cx="1238008" cy="528320"/>
            <a:chOff x="1607820" y="1373886"/>
            <a:chExt cx="1094105" cy="474725"/>
          </a:xfrm>
        </p:grpSpPr>
        <p:sp>
          <p:nvSpPr>
            <p:cNvPr id="208" name="object 50"/>
            <p:cNvSpPr/>
            <p:nvPr/>
          </p:nvSpPr>
          <p:spPr>
            <a:xfrm>
              <a:off x="1607820" y="1373886"/>
              <a:ext cx="1083564" cy="473963"/>
            </a:xfrm>
            <a:prstGeom prst="rect">
              <a:avLst/>
            </a:prstGeom>
            <a:blipFill>
              <a:blip r:embed="rId8"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09" name="object 51"/>
            <p:cNvSpPr/>
            <p:nvPr/>
          </p:nvSpPr>
          <p:spPr>
            <a:xfrm>
              <a:off x="1607820" y="1374648"/>
              <a:ext cx="1083564" cy="473963"/>
            </a:xfrm>
            <a:custGeom>
              <a:avLst/>
              <a:gdLst/>
              <a:ahLst/>
              <a:cxnLst/>
              <a:rect l="l" t="t" r="r" b="b"/>
              <a:pathLst>
                <a:path w="1083564" h="473963">
                  <a:moveTo>
                    <a:pt x="0" y="0"/>
                  </a:moveTo>
                  <a:lnTo>
                    <a:pt x="1083564" y="0"/>
                  </a:lnTo>
                  <a:lnTo>
                    <a:pt x="1083564" y="307975"/>
                  </a:lnTo>
                  <a:lnTo>
                    <a:pt x="600963" y="307975"/>
                  </a:lnTo>
                  <a:lnTo>
                    <a:pt x="600963" y="355473"/>
                  </a:lnTo>
                  <a:lnTo>
                    <a:pt x="660273" y="355473"/>
                  </a:lnTo>
                  <a:lnTo>
                    <a:pt x="541782" y="473963"/>
                  </a:lnTo>
                  <a:lnTo>
                    <a:pt x="423291" y="355473"/>
                  </a:lnTo>
                  <a:lnTo>
                    <a:pt x="482600" y="355473"/>
                  </a:lnTo>
                  <a:lnTo>
                    <a:pt x="482600" y="307975"/>
                  </a:lnTo>
                  <a:lnTo>
                    <a:pt x="0" y="307975"/>
                  </a:lnTo>
                  <a:lnTo>
                    <a:pt x="0" y="0"/>
                  </a:lnTo>
                  <a:close/>
                </a:path>
              </a:pathLst>
            </a:custGeom>
            <a:ln w="3175">
              <a:solidFill>
                <a:srgbClr val="F69240"/>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10" name="object 21"/>
            <p:cNvSpPr txBox="1"/>
            <p:nvPr/>
          </p:nvSpPr>
          <p:spPr>
            <a:xfrm>
              <a:off x="1639007" y="1418217"/>
              <a:ext cx="1062918" cy="239387"/>
            </a:xfrm>
            <a:prstGeom prst="rect">
              <a:avLst/>
            </a:prstGeom>
          </p:spPr>
          <p:txBody>
            <a:bodyPr wrap="square" lIns="0" tIns="0" rIns="0" bIns="0" rtlCol="0">
              <a:noAutofit/>
            </a:bodyPr>
            <a:lstStyle/>
            <a:p>
              <a:pPr marL="184765" marR="190158" lvl="0" indent="0" algn="ctr" defTabSz="914400" eaLnBrk="1" fontAlgn="auto" latinLnBrk="0" hangingPunct="1">
                <a:lnSpc>
                  <a:spcPct val="97696"/>
                </a:lnSpc>
                <a:spcBef>
                  <a:spcPts val="25"/>
                </a:spcBef>
                <a:spcAft>
                  <a:spcPts val="0"/>
                </a:spcAft>
                <a:buClrTx/>
                <a:buSzTx/>
                <a:buFontTx/>
                <a:buNone/>
                <a:tabLst/>
                <a:defRPr/>
              </a:pPr>
              <a:r>
                <a:rPr kumimoji="0" lang="es-PE" sz="750" b="1" i="0" u="none" strike="noStrike" kern="0" cap="none" spc="-4" normalizeH="0" baseline="0" noProof="0" dirty="0">
                  <a:ln>
                    <a:noFill/>
                  </a:ln>
                  <a:solidFill>
                    <a:prstClr val="black"/>
                  </a:solidFill>
                  <a:effectLst/>
                  <a:uLnTx/>
                  <a:uFillTx/>
                  <a:latin typeface="Cambria"/>
                  <a:cs typeface="Cambria"/>
                </a:rPr>
                <a:t>E</a:t>
              </a:r>
              <a:r>
                <a:rPr kumimoji="0" lang="es-PE" sz="750" b="1" i="0" u="none" strike="noStrike" kern="0" cap="none" spc="0" normalizeH="0" baseline="0" noProof="0" dirty="0">
                  <a:ln>
                    <a:noFill/>
                  </a:ln>
                  <a:solidFill>
                    <a:prstClr val="black"/>
                  </a:solidFill>
                  <a:effectLst/>
                  <a:uLnTx/>
                  <a:uFillTx/>
                  <a:latin typeface="Cambria"/>
                  <a:cs typeface="Cambria"/>
                </a:rPr>
                <a:t>T</a:t>
              </a:r>
              <a:r>
                <a:rPr kumimoji="0" lang="es-PE" sz="750" b="1" i="0" u="none" strike="noStrike" kern="0" cap="none" spc="4" normalizeH="0" baseline="0" noProof="0" dirty="0">
                  <a:ln>
                    <a:noFill/>
                  </a:ln>
                  <a:solidFill>
                    <a:prstClr val="black"/>
                  </a:solidFill>
                  <a:effectLst/>
                  <a:uLnTx/>
                  <a:uFillTx/>
                  <a:latin typeface="Cambria"/>
                  <a:cs typeface="Cambria"/>
                </a:rPr>
                <a:t>A</a:t>
              </a:r>
              <a:r>
                <a:rPr kumimoji="0" lang="es-PE" sz="750" b="1" i="0" u="none" strike="noStrike" kern="0" cap="none" spc="-4" normalizeH="0" baseline="0" noProof="0" dirty="0">
                  <a:ln>
                    <a:noFill/>
                  </a:ln>
                  <a:solidFill>
                    <a:prstClr val="black"/>
                  </a:solidFill>
                  <a:effectLst/>
                  <a:uLnTx/>
                  <a:uFillTx/>
                  <a:latin typeface="Cambria"/>
                  <a:cs typeface="Cambria"/>
                </a:rPr>
                <a:t>P</a:t>
              </a:r>
              <a:r>
                <a:rPr kumimoji="0" lang="es-PE" sz="750" b="1" i="0" u="none" strike="noStrike" kern="0" cap="none" spc="0" normalizeH="0" baseline="0" noProof="0" dirty="0">
                  <a:ln>
                    <a:noFill/>
                  </a:ln>
                  <a:solidFill>
                    <a:prstClr val="black"/>
                  </a:solidFill>
                  <a:effectLst/>
                  <a:uLnTx/>
                  <a:uFillTx/>
                  <a:latin typeface="Cambria"/>
                  <a:cs typeface="Cambria"/>
                </a:rPr>
                <a:t>A</a:t>
              </a:r>
              <a:r>
                <a:rPr kumimoji="0" lang="es-PE" sz="750" b="1" i="0" u="none" strike="noStrike" kern="0" cap="none" spc="80" normalizeH="0" baseline="0" noProof="0" dirty="0">
                  <a:ln>
                    <a:noFill/>
                  </a:ln>
                  <a:solidFill>
                    <a:prstClr val="black"/>
                  </a:solidFill>
                  <a:effectLst/>
                  <a:uLnTx/>
                  <a:uFillTx/>
                  <a:latin typeface="Cambria"/>
                  <a:cs typeface="Cambria"/>
                </a:rPr>
                <a:t> </a:t>
              </a:r>
              <a:r>
                <a:rPr kumimoji="0" lang="es-PE" sz="750" b="1" i="0" u="none" strike="noStrike" kern="0" cap="none" spc="4" normalizeH="0" baseline="0" noProof="0" dirty="0">
                  <a:ln>
                    <a:noFill/>
                  </a:ln>
                  <a:solidFill>
                    <a:prstClr val="black"/>
                  </a:solidFill>
                  <a:effectLst/>
                  <a:uLnTx/>
                  <a:uFillTx/>
                  <a:latin typeface="Cambria"/>
                  <a:cs typeface="Cambria"/>
                </a:rPr>
                <a:t>I</a:t>
              </a:r>
              <a:r>
                <a:rPr kumimoji="0" lang="es-PE" sz="750" b="1" i="0" u="none" strike="noStrike" kern="0" cap="none" spc="0" normalizeH="0" baseline="0" noProof="0" dirty="0">
                  <a:ln>
                    <a:noFill/>
                  </a:ln>
                  <a:solidFill>
                    <a:prstClr val="black"/>
                  </a:solidFill>
                  <a:effectLst/>
                  <a:uLnTx/>
                  <a:uFillTx/>
                  <a:latin typeface="Cambria"/>
                  <a:cs typeface="Cambria"/>
                </a:rPr>
                <a:t>I:</a:t>
              </a:r>
              <a:r>
                <a:rPr kumimoji="0" sz="750" b="1" i="0" u="none" strike="noStrike" kern="0" cap="none" spc="0" normalizeH="0" baseline="0" noProof="0" dirty="0">
                  <a:ln>
                    <a:noFill/>
                  </a:ln>
                  <a:solidFill>
                    <a:prstClr val="black"/>
                  </a:solidFill>
                  <a:effectLst/>
                  <a:uLnTx/>
                  <a:uFillTx/>
                  <a:latin typeface="Cambria"/>
                  <a:cs typeface="Cambria"/>
                </a:rPr>
                <a:t>T</a:t>
              </a:r>
              <a:r>
                <a:rPr kumimoji="0" sz="750" b="1" i="0" u="none" strike="noStrike" kern="0" cap="none" spc="5" normalizeH="0" baseline="0" noProof="0" dirty="0">
                  <a:ln>
                    <a:noFill/>
                  </a:ln>
                  <a:solidFill>
                    <a:prstClr val="black"/>
                  </a:solidFill>
                  <a:effectLst/>
                  <a:uLnTx/>
                  <a:uFillTx/>
                  <a:latin typeface="Cambria"/>
                  <a:cs typeface="Cambria"/>
                </a:rPr>
                <a:t>A</a:t>
              </a:r>
              <a:r>
                <a:rPr kumimoji="0" sz="750" b="1" i="0" u="none" strike="noStrike" kern="0" cap="none" spc="0" normalizeH="0" baseline="0" noProof="0" dirty="0">
                  <a:ln>
                    <a:noFill/>
                  </a:ln>
                  <a:solidFill>
                    <a:prstClr val="black"/>
                  </a:solidFill>
                  <a:effectLst/>
                  <a:uLnTx/>
                  <a:uFillTx/>
                  <a:latin typeface="Cambria"/>
                  <a:cs typeface="Cambria"/>
                </a:rPr>
                <a:t>LL</a:t>
              </a:r>
              <a:r>
                <a:rPr kumimoji="0" sz="750" b="1" i="0" u="none" strike="noStrike" kern="0" cap="none" spc="-5"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R</a:t>
              </a:r>
              <a:endParaRPr kumimoji="0" sz="750" b="0" i="0" u="none" strike="noStrike" kern="0" cap="none" spc="0" normalizeH="0" baseline="0" noProof="0" dirty="0">
                <a:ln>
                  <a:noFill/>
                </a:ln>
                <a:solidFill>
                  <a:prstClr val="black"/>
                </a:solidFill>
                <a:effectLst/>
                <a:uLnTx/>
                <a:uFillTx/>
                <a:latin typeface="Cambria"/>
                <a:cs typeface="Cambria"/>
              </a:endParaRPr>
            </a:p>
            <a:p>
              <a:pPr marL="0" marR="0" lvl="0" indent="0" algn="ctr" defTabSz="895350" eaLnBrk="1" fontAlgn="auto" latinLnBrk="0" hangingPunct="1">
                <a:lnSpc>
                  <a:spcPct val="97696"/>
                </a:lnSpc>
                <a:spcBef>
                  <a:spcPts val="55"/>
                </a:spcBef>
                <a:spcAft>
                  <a:spcPts val="0"/>
                </a:spcAft>
                <a:buClrTx/>
                <a:buSzTx/>
                <a:buFontTx/>
                <a:buNone/>
                <a:tabLst>
                  <a:tab pos="895350" algn="l"/>
                </a:tabLst>
                <a:defRPr/>
              </a:pPr>
              <a:r>
                <a:rPr kumimoji="0" sz="750" b="1" i="0" u="none" strike="noStrike" kern="0" cap="none" spc="5" normalizeH="0" baseline="0" noProof="0" dirty="0">
                  <a:ln>
                    <a:noFill/>
                  </a:ln>
                  <a:solidFill>
                    <a:prstClr val="black"/>
                  </a:solidFill>
                  <a:effectLst/>
                  <a:uLnTx/>
                  <a:uFillTx/>
                  <a:latin typeface="Cambria"/>
                  <a:cs typeface="Cambria"/>
                </a:rPr>
                <a:t>I</a:t>
              </a:r>
              <a:r>
                <a:rPr kumimoji="0" sz="750" b="1" i="0" u="none" strike="noStrike" kern="0" cap="none" spc="0" normalizeH="0" baseline="0" noProof="0" dirty="0">
                  <a:ln>
                    <a:noFill/>
                  </a:ln>
                  <a:solidFill>
                    <a:prstClr val="black"/>
                  </a:solidFill>
                  <a:effectLst/>
                  <a:uLnTx/>
                  <a:uFillTx/>
                  <a:latin typeface="Cambria"/>
                  <a:cs typeface="Cambria"/>
                </a:rPr>
                <a:t>NT</a:t>
              </a:r>
              <a:r>
                <a:rPr kumimoji="0" sz="750" b="1" i="0" u="none" strike="noStrike" kern="0" cap="none" spc="-5"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RS</a:t>
              </a:r>
              <a:r>
                <a:rPr kumimoji="0" sz="750" b="1" i="0" u="none" strike="noStrike" kern="0" cap="none" spc="-5"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CTOR</a:t>
              </a:r>
              <a:r>
                <a:rPr kumimoji="0" sz="750" b="1" i="0" u="none" strike="noStrike" kern="0" cap="none" spc="5" normalizeH="0" baseline="0" noProof="0" dirty="0">
                  <a:ln>
                    <a:noFill/>
                  </a:ln>
                  <a:solidFill>
                    <a:prstClr val="black"/>
                  </a:solidFill>
                  <a:effectLst/>
                  <a:uLnTx/>
                  <a:uFillTx/>
                  <a:latin typeface="Cambria"/>
                  <a:cs typeface="Cambria"/>
                </a:rPr>
                <a:t>IA</a:t>
              </a:r>
              <a:r>
                <a:rPr kumimoji="0" sz="750" b="1" i="0" u="none" strike="noStrike" kern="0" cap="none" spc="0" normalizeH="0" baseline="0" noProof="0" dirty="0">
                  <a:ln>
                    <a:noFill/>
                  </a:ln>
                  <a:solidFill>
                    <a:prstClr val="black"/>
                  </a:solidFill>
                  <a:effectLst/>
                  <a:uLnTx/>
                  <a:uFillTx/>
                  <a:latin typeface="Cambria"/>
                  <a:cs typeface="Cambria"/>
                </a:rPr>
                <a:t>L</a:t>
              </a:r>
              <a:endParaRPr kumimoji="0" sz="750" b="0" i="0" u="none" strike="noStrike" kern="0" cap="none" spc="0" normalizeH="0" baseline="0" noProof="0" dirty="0">
                <a:ln>
                  <a:noFill/>
                </a:ln>
                <a:solidFill>
                  <a:prstClr val="black"/>
                </a:solidFill>
                <a:effectLst/>
                <a:uLnTx/>
                <a:uFillTx/>
                <a:latin typeface="Cambria"/>
                <a:cs typeface="Cambria"/>
              </a:endParaRPr>
            </a:p>
          </p:txBody>
        </p:sp>
      </p:grpSp>
      <p:sp>
        <p:nvSpPr>
          <p:cNvPr id="211" name="object 19"/>
          <p:cNvSpPr txBox="1"/>
          <p:nvPr/>
        </p:nvSpPr>
        <p:spPr>
          <a:xfrm>
            <a:off x="5949858" y="2613387"/>
            <a:ext cx="1225376" cy="316483"/>
          </a:xfrm>
          <a:prstGeom prst="rect">
            <a:avLst/>
          </a:prstGeom>
        </p:spPr>
        <p:txBody>
          <a:bodyPr wrap="square" lIns="0" tIns="0" rIns="0" bIns="0" rtlCol="0">
            <a:noAutofit/>
          </a:bodyPr>
          <a:lstStyle/>
          <a:p>
            <a:pPr algn="ctr">
              <a:lnSpc>
                <a:spcPct val="97696"/>
              </a:lnSpc>
              <a:spcBef>
                <a:spcPts val="25"/>
              </a:spcBef>
            </a:pPr>
            <a:r>
              <a:rPr sz="750" dirty="0">
                <a:solidFill>
                  <a:prstClr val="black"/>
                </a:solidFill>
                <a:latin typeface="Cambria"/>
                <a:cs typeface="Cambria"/>
              </a:rPr>
              <a:t>5</a:t>
            </a:r>
            <a:r>
              <a:rPr sz="750" spc="-4" dirty="0">
                <a:solidFill>
                  <a:prstClr val="black"/>
                </a:solidFill>
                <a:latin typeface="Cambria"/>
                <a:cs typeface="Cambria"/>
              </a:rPr>
              <a:t>.</a:t>
            </a:r>
            <a:r>
              <a:rPr sz="750" dirty="0">
                <a:solidFill>
                  <a:prstClr val="black"/>
                </a:solidFill>
                <a:latin typeface="Cambria"/>
                <a:cs typeface="Cambria"/>
              </a:rPr>
              <a:t>4</a:t>
            </a:r>
            <a:r>
              <a:rPr sz="750" spc="35" dirty="0">
                <a:solidFill>
                  <a:prstClr val="black"/>
                </a:solidFill>
                <a:latin typeface="Cambria"/>
                <a:cs typeface="Cambria"/>
              </a:rPr>
              <a:t> </a:t>
            </a:r>
            <a:r>
              <a:rPr sz="750" spc="4" dirty="0">
                <a:solidFill>
                  <a:prstClr val="black"/>
                </a:solidFill>
                <a:latin typeface="Cambria"/>
                <a:cs typeface="Cambria"/>
              </a:rPr>
              <a:t>Com</a:t>
            </a:r>
            <a:r>
              <a:rPr sz="750" spc="-4" dirty="0">
                <a:solidFill>
                  <a:prstClr val="black"/>
                </a:solidFill>
                <a:latin typeface="Cambria"/>
                <a:cs typeface="Cambria"/>
              </a:rPr>
              <a:t>en</a:t>
            </a:r>
            <a:r>
              <a:rPr sz="750" dirty="0">
                <a:solidFill>
                  <a:prstClr val="black"/>
                </a:solidFill>
                <a:latin typeface="Cambria"/>
                <a:cs typeface="Cambria"/>
              </a:rPr>
              <a:t>t</a:t>
            </a:r>
            <a:r>
              <a:rPr sz="750" spc="-4" dirty="0">
                <a:solidFill>
                  <a:prstClr val="black"/>
                </a:solidFill>
                <a:latin typeface="Cambria"/>
                <a:cs typeface="Cambria"/>
              </a:rPr>
              <a:t>a</a:t>
            </a:r>
            <a:r>
              <a:rPr sz="750" dirty="0">
                <a:solidFill>
                  <a:prstClr val="black"/>
                </a:solidFill>
                <a:latin typeface="Cambria"/>
                <a:cs typeface="Cambria"/>
              </a:rPr>
              <a:t>r</a:t>
            </a:r>
            <a:r>
              <a:rPr sz="750" spc="4" dirty="0">
                <a:solidFill>
                  <a:prstClr val="black"/>
                </a:solidFill>
                <a:latin typeface="Cambria"/>
                <a:cs typeface="Cambria"/>
              </a:rPr>
              <a:t>io</a:t>
            </a:r>
            <a:r>
              <a:rPr sz="750" dirty="0">
                <a:solidFill>
                  <a:prstClr val="black"/>
                </a:solidFill>
                <a:latin typeface="Cambria"/>
                <a:cs typeface="Cambria"/>
              </a:rPr>
              <a:t>s</a:t>
            </a:r>
            <a:r>
              <a:rPr sz="750" spc="106" dirty="0">
                <a:solidFill>
                  <a:prstClr val="black"/>
                </a:solidFill>
                <a:latin typeface="Cambria"/>
                <a:cs typeface="Cambria"/>
              </a:rPr>
              <a:t> </a:t>
            </a:r>
            <a:r>
              <a:rPr sz="750" dirty="0">
                <a:solidFill>
                  <a:prstClr val="black"/>
                </a:solidFill>
                <a:latin typeface="Cambria"/>
                <a:cs typeface="Cambria"/>
              </a:rPr>
              <a:t>de</a:t>
            </a:r>
            <a:r>
              <a:rPr sz="750" spc="30" dirty="0">
                <a:solidFill>
                  <a:prstClr val="black"/>
                </a:solidFill>
                <a:latin typeface="Cambria"/>
                <a:cs typeface="Cambria"/>
              </a:rPr>
              <a:t> </a:t>
            </a:r>
            <a:r>
              <a:rPr sz="750" dirty="0">
                <a:solidFill>
                  <a:prstClr val="black"/>
                </a:solidFill>
                <a:latin typeface="Cambria"/>
                <a:cs typeface="Cambria"/>
              </a:rPr>
              <a:t>P</a:t>
            </a:r>
            <a:r>
              <a:rPr sz="750" spc="-4" dirty="0">
                <a:solidFill>
                  <a:prstClr val="black"/>
                </a:solidFill>
                <a:latin typeface="Cambria"/>
                <a:cs typeface="Cambria"/>
              </a:rPr>
              <a:t>e</a:t>
            </a:r>
            <a:r>
              <a:rPr sz="750" dirty="0">
                <a:solidFill>
                  <a:prstClr val="black"/>
                </a:solidFill>
                <a:latin typeface="Cambria"/>
                <a:cs typeface="Cambria"/>
              </a:rPr>
              <a:t>rú</a:t>
            </a:r>
            <a:r>
              <a:rPr sz="750" spc="54" dirty="0">
                <a:solidFill>
                  <a:prstClr val="black"/>
                </a:solidFill>
                <a:latin typeface="Cambria"/>
                <a:cs typeface="Cambria"/>
              </a:rPr>
              <a:t> </a:t>
            </a:r>
            <a:r>
              <a:rPr sz="750" spc="-4" dirty="0">
                <a:solidFill>
                  <a:prstClr val="black"/>
                </a:solidFill>
                <a:latin typeface="Cambria"/>
                <a:cs typeface="Cambria"/>
              </a:rPr>
              <a:t>a</a:t>
            </a:r>
            <a:r>
              <a:rPr sz="750" dirty="0">
                <a:solidFill>
                  <a:prstClr val="black"/>
                </a:solidFill>
                <a:latin typeface="Cambria"/>
                <a:cs typeface="Cambria"/>
              </a:rPr>
              <a:t>l</a:t>
            </a:r>
          </a:p>
          <a:p>
            <a:pPr marL="335895" marR="342302" algn="ctr">
              <a:lnSpc>
                <a:spcPct val="97696"/>
              </a:lnSpc>
              <a:spcBef>
                <a:spcPts val="40"/>
              </a:spcBef>
            </a:pPr>
            <a:r>
              <a:rPr sz="750" dirty="0">
                <a:solidFill>
                  <a:prstClr val="black"/>
                </a:solidFill>
                <a:latin typeface="Cambria"/>
                <a:cs typeface="Cambria"/>
              </a:rPr>
              <a:t>I</a:t>
            </a:r>
            <a:r>
              <a:rPr sz="750" spc="-5" dirty="0">
                <a:solidFill>
                  <a:prstClr val="black"/>
                </a:solidFill>
                <a:latin typeface="Cambria"/>
                <a:cs typeface="Cambria"/>
              </a:rPr>
              <a:t>n</a:t>
            </a:r>
            <a:r>
              <a:rPr sz="750" dirty="0">
                <a:solidFill>
                  <a:prstClr val="black"/>
                </a:solidFill>
                <a:latin typeface="Cambria"/>
                <a:cs typeface="Cambria"/>
              </a:rPr>
              <a:t>f</a:t>
            </a:r>
            <a:r>
              <a:rPr sz="750" spc="5" dirty="0">
                <a:solidFill>
                  <a:prstClr val="black"/>
                </a:solidFill>
                <a:latin typeface="Cambria"/>
                <a:cs typeface="Cambria"/>
              </a:rPr>
              <a:t>o</a:t>
            </a:r>
            <a:r>
              <a:rPr sz="750" dirty="0">
                <a:solidFill>
                  <a:prstClr val="black"/>
                </a:solidFill>
                <a:latin typeface="Cambria"/>
                <a:cs typeface="Cambria"/>
              </a:rPr>
              <a:t>r</a:t>
            </a:r>
            <a:r>
              <a:rPr sz="750" spc="5" dirty="0">
                <a:solidFill>
                  <a:prstClr val="black"/>
                </a:solidFill>
                <a:latin typeface="Cambria"/>
                <a:cs typeface="Cambria"/>
              </a:rPr>
              <a:t>m</a:t>
            </a:r>
            <a:r>
              <a:rPr sz="750" dirty="0">
                <a:solidFill>
                  <a:prstClr val="black"/>
                </a:solidFill>
                <a:latin typeface="Cambria"/>
                <a:cs typeface="Cambria"/>
              </a:rPr>
              <a:t>e</a:t>
            </a:r>
          </a:p>
          <a:p>
            <a:pPr marL="292557" marR="298949" algn="ctr">
              <a:lnSpc>
                <a:spcPct val="97696"/>
              </a:lnSpc>
              <a:spcBef>
                <a:spcPts val="50"/>
              </a:spcBef>
            </a:pPr>
            <a:r>
              <a:rPr sz="750" spc="-4" dirty="0">
                <a:solidFill>
                  <a:prstClr val="black"/>
                </a:solidFill>
                <a:latin typeface="Cambria"/>
                <a:cs typeface="Cambria"/>
              </a:rPr>
              <a:t>(</a:t>
            </a:r>
            <a:r>
              <a:rPr sz="750" dirty="0">
                <a:solidFill>
                  <a:prstClr val="black"/>
                </a:solidFill>
                <a:latin typeface="Cambria"/>
                <a:cs typeface="Cambria"/>
              </a:rPr>
              <a:t>d</a:t>
            </a:r>
            <a:r>
              <a:rPr sz="750" spc="4" dirty="0">
                <a:solidFill>
                  <a:prstClr val="black"/>
                </a:solidFill>
                <a:latin typeface="Cambria"/>
                <a:cs typeface="Cambria"/>
              </a:rPr>
              <a:t>i</a:t>
            </a:r>
            <a:r>
              <a:rPr sz="750" dirty="0">
                <a:solidFill>
                  <a:prstClr val="black"/>
                </a:solidFill>
                <a:latin typeface="Cambria"/>
                <a:cs typeface="Cambria"/>
              </a:rPr>
              <a:t>c</a:t>
            </a:r>
            <a:r>
              <a:rPr sz="750" spc="47" dirty="0">
                <a:solidFill>
                  <a:prstClr val="black"/>
                </a:solidFill>
                <a:latin typeface="Cambria"/>
                <a:cs typeface="Cambria"/>
              </a:rPr>
              <a:t> </a:t>
            </a:r>
            <a:r>
              <a:rPr sz="750" dirty="0">
                <a:solidFill>
                  <a:prstClr val="black"/>
                </a:solidFill>
                <a:latin typeface="Cambria"/>
                <a:cs typeface="Cambria"/>
              </a:rPr>
              <a:t>2015)</a:t>
            </a:r>
          </a:p>
        </p:txBody>
      </p:sp>
      <p:sp>
        <p:nvSpPr>
          <p:cNvPr id="212" name="object 17"/>
          <p:cNvSpPr txBox="1"/>
          <p:nvPr/>
        </p:nvSpPr>
        <p:spPr>
          <a:xfrm>
            <a:off x="6008969" y="3091609"/>
            <a:ext cx="1169887" cy="418591"/>
          </a:xfrm>
          <a:prstGeom prst="rect">
            <a:avLst/>
          </a:prstGeom>
        </p:spPr>
        <p:txBody>
          <a:bodyPr wrap="square" lIns="0" tIns="0" rIns="0" bIns="0" rtlCol="0">
            <a:noAutofit/>
          </a:bodyPr>
          <a:lstStyle/>
          <a:p>
            <a:pPr marL="5441" marR="5441" algn="ctr">
              <a:lnSpc>
                <a:spcPts val="762"/>
              </a:lnSpc>
              <a:spcBef>
                <a:spcPts val="25"/>
              </a:spcBef>
            </a:pPr>
            <a:r>
              <a:rPr sz="750" dirty="0">
                <a:solidFill>
                  <a:prstClr val="black"/>
                </a:solidFill>
                <a:latin typeface="Cambria"/>
                <a:cs typeface="Cambria"/>
              </a:rPr>
              <a:t>5</a:t>
            </a:r>
            <a:r>
              <a:rPr sz="750" spc="-4" dirty="0">
                <a:solidFill>
                  <a:prstClr val="black"/>
                </a:solidFill>
                <a:latin typeface="Cambria"/>
                <a:cs typeface="Cambria"/>
              </a:rPr>
              <a:t>.</a:t>
            </a:r>
            <a:r>
              <a:rPr sz="750" dirty="0">
                <a:solidFill>
                  <a:prstClr val="black"/>
                </a:solidFill>
                <a:latin typeface="Cambria"/>
                <a:cs typeface="Cambria"/>
              </a:rPr>
              <a:t>3</a:t>
            </a:r>
            <a:r>
              <a:rPr sz="750" spc="35" dirty="0">
                <a:solidFill>
                  <a:prstClr val="black"/>
                </a:solidFill>
                <a:latin typeface="Cambria"/>
                <a:cs typeface="Cambria"/>
              </a:rPr>
              <a:t> </a:t>
            </a:r>
            <a:r>
              <a:rPr sz="750" dirty="0">
                <a:solidFill>
                  <a:prstClr val="black"/>
                </a:solidFill>
                <a:latin typeface="Cambria"/>
                <a:cs typeface="Cambria"/>
              </a:rPr>
              <a:t>I</a:t>
            </a:r>
            <a:r>
              <a:rPr sz="750" spc="-4" dirty="0">
                <a:solidFill>
                  <a:prstClr val="black"/>
                </a:solidFill>
                <a:latin typeface="Cambria"/>
                <a:cs typeface="Cambria"/>
              </a:rPr>
              <a:t>n</a:t>
            </a:r>
            <a:r>
              <a:rPr sz="750" dirty="0">
                <a:solidFill>
                  <a:prstClr val="black"/>
                </a:solidFill>
                <a:latin typeface="Cambria"/>
                <a:cs typeface="Cambria"/>
              </a:rPr>
              <a:t>f</a:t>
            </a:r>
            <a:r>
              <a:rPr sz="750" spc="4" dirty="0">
                <a:solidFill>
                  <a:prstClr val="black"/>
                </a:solidFill>
                <a:latin typeface="Cambria"/>
                <a:cs typeface="Cambria"/>
              </a:rPr>
              <a:t>o</a:t>
            </a:r>
            <a:r>
              <a:rPr sz="750" dirty="0">
                <a:solidFill>
                  <a:prstClr val="black"/>
                </a:solidFill>
                <a:latin typeface="Cambria"/>
                <a:cs typeface="Cambria"/>
              </a:rPr>
              <a:t>r</a:t>
            </a:r>
            <a:r>
              <a:rPr sz="750" spc="4" dirty="0">
                <a:solidFill>
                  <a:prstClr val="black"/>
                </a:solidFill>
                <a:latin typeface="Cambria"/>
                <a:cs typeface="Cambria"/>
              </a:rPr>
              <a:t>m</a:t>
            </a:r>
            <a:r>
              <a:rPr sz="750" dirty="0">
                <a:solidFill>
                  <a:prstClr val="black"/>
                </a:solidFill>
                <a:latin typeface="Cambria"/>
                <a:cs typeface="Cambria"/>
              </a:rPr>
              <a:t>e</a:t>
            </a:r>
            <a:r>
              <a:rPr sz="750" spc="87" dirty="0">
                <a:solidFill>
                  <a:prstClr val="black"/>
                </a:solidFill>
                <a:latin typeface="Cambria"/>
                <a:cs typeface="Cambria"/>
              </a:rPr>
              <a:t> </a:t>
            </a:r>
            <a:r>
              <a:rPr sz="750" dirty="0">
                <a:solidFill>
                  <a:prstClr val="black"/>
                </a:solidFill>
                <a:latin typeface="Cambria"/>
                <a:cs typeface="Cambria"/>
              </a:rPr>
              <a:t>de</a:t>
            </a:r>
            <a:r>
              <a:rPr sz="750" spc="30" dirty="0">
                <a:solidFill>
                  <a:prstClr val="black"/>
                </a:solidFill>
                <a:latin typeface="Cambria"/>
                <a:cs typeface="Cambria"/>
              </a:rPr>
              <a:t> </a:t>
            </a:r>
            <a:r>
              <a:rPr sz="750" spc="-4" dirty="0">
                <a:solidFill>
                  <a:prstClr val="black"/>
                </a:solidFill>
                <a:latin typeface="Cambria"/>
                <a:cs typeface="Cambria"/>
              </a:rPr>
              <a:t>eva</a:t>
            </a:r>
            <a:r>
              <a:rPr sz="750" dirty="0">
                <a:solidFill>
                  <a:prstClr val="black"/>
                </a:solidFill>
                <a:latin typeface="Cambria"/>
                <a:cs typeface="Cambria"/>
              </a:rPr>
              <a:t>lu</a:t>
            </a:r>
            <a:r>
              <a:rPr sz="750" spc="-4" dirty="0">
                <a:solidFill>
                  <a:prstClr val="black"/>
                </a:solidFill>
                <a:latin typeface="Cambria"/>
                <a:cs typeface="Cambria"/>
              </a:rPr>
              <a:t>a</a:t>
            </a:r>
            <a:r>
              <a:rPr sz="750" spc="4" dirty="0">
                <a:solidFill>
                  <a:prstClr val="black"/>
                </a:solidFill>
                <a:latin typeface="Cambria"/>
                <a:cs typeface="Cambria"/>
              </a:rPr>
              <a:t>ció</a:t>
            </a:r>
            <a:r>
              <a:rPr sz="750" dirty="0">
                <a:solidFill>
                  <a:prstClr val="black"/>
                </a:solidFill>
                <a:latin typeface="Cambria"/>
                <a:cs typeface="Cambria"/>
              </a:rPr>
              <a:t>n</a:t>
            </a:r>
            <a:r>
              <a:rPr sz="750" spc="99" dirty="0">
                <a:solidFill>
                  <a:prstClr val="black"/>
                </a:solidFill>
                <a:latin typeface="Cambria"/>
                <a:cs typeface="Cambria"/>
              </a:rPr>
              <a:t> </a:t>
            </a:r>
            <a:r>
              <a:rPr sz="750" dirty="0">
                <a:solidFill>
                  <a:prstClr val="black"/>
                </a:solidFill>
                <a:latin typeface="Cambria"/>
                <a:cs typeface="Cambria"/>
              </a:rPr>
              <a:t>y r</a:t>
            </a:r>
            <a:r>
              <a:rPr sz="750" spc="-4" dirty="0">
                <a:solidFill>
                  <a:prstClr val="black"/>
                </a:solidFill>
                <a:latin typeface="Cambria"/>
                <a:cs typeface="Cambria"/>
              </a:rPr>
              <a:t>e</a:t>
            </a:r>
            <a:r>
              <a:rPr sz="750" spc="4" dirty="0">
                <a:solidFill>
                  <a:prstClr val="black"/>
                </a:solidFill>
                <a:latin typeface="Cambria"/>
                <a:cs typeface="Cambria"/>
              </a:rPr>
              <a:t>com</a:t>
            </a:r>
            <a:r>
              <a:rPr sz="750" spc="-4" dirty="0">
                <a:solidFill>
                  <a:prstClr val="black"/>
                </a:solidFill>
                <a:latin typeface="Cambria"/>
                <a:cs typeface="Cambria"/>
              </a:rPr>
              <a:t>en</a:t>
            </a:r>
            <a:r>
              <a:rPr sz="750" dirty="0">
                <a:solidFill>
                  <a:prstClr val="black"/>
                </a:solidFill>
                <a:latin typeface="Cambria"/>
                <a:cs typeface="Cambria"/>
              </a:rPr>
              <a:t>d</a:t>
            </a:r>
            <a:r>
              <a:rPr sz="750" spc="-4" dirty="0">
                <a:solidFill>
                  <a:prstClr val="black"/>
                </a:solidFill>
                <a:latin typeface="Cambria"/>
                <a:cs typeface="Cambria"/>
              </a:rPr>
              <a:t>a</a:t>
            </a:r>
            <a:r>
              <a:rPr sz="750" spc="4" dirty="0">
                <a:solidFill>
                  <a:prstClr val="black"/>
                </a:solidFill>
                <a:latin typeface="Cambria"/>
                <a:cs typeface="Cambria"/>
              </a:rPr>
              <a:t>cio</a:t>
            </a:r>
            <a:r>
              <a:rPr sz="750" spc="-4" dirty="0">
                <a:solidFill>
                  <a:prstClr val="black"/>
                </a:solidFill>
                <a:latin typeface="Cambria"/>
                <a:cs typeface="Cambria"/>
              </a:rPr>
              <a:t>ne</a:t>
            </a:r>
            <a:r>
              <a:rPr sz="750" dirty="0">
                <a:solidFill>
                  <a:prstClr val="black"/>
                </a:solidFill>
                <a:latin typeface="Cambria"/>
                <a:cs typeface="Cambria"/>
              </a:rPr>
              <a:t>s </a:t>
            </a:r>
            <a:r>
              <a:rPr sz="750" spc="13" dirty="0">
                <a:solidFill>
                  <a:prstClr val="black"/>
                </a:solidFill>
                <a:latin typeface="Cambria"/>
                <a:cs typeface="Cambria"/>
              </a:rPr>
              <a:t> </a:t>
            </a:r>
            <a:r>
              <a:rPr sz="750" dirty="0">
                <a:solidFill>
                  <a:prstClr val="black"/>
                </a:solidFill>
                <a:latin typeface="Cambria"/>
                <a:cs typeface="Cambria"/>
              </a:rPr>
              <a:t>de </a:t>
            </a:r>
            <a:r>
              <a:rPr sz="750" spc="4" dirty="0">
                <a:solidFill>
                  <a:prstClr val="black"/>
                </a:solidFill>
                <a:latin typeface="Cambria"/>
                <a:cs typeface="Cambria"/>
              </a:rPr>
              <a:t>C</a:t>
            </a:r>
            <a:r>
              <a:rPr sz="750" spc="-4" dirty="0">
                <a:solidFill>
                  <a:prstClr val="black"/>
                </a:solidFill>
                <a:latin typeface="Cambria"/>
                <a:cs typeface="Cambria"/>
              </a:rPr>
              <a:t>E</a:t>
            </a:r>
            <a:r>
              <a:rPr sz="750" dirty="0">
                <a:solidFill>
                  <a:prstClr val="black"/>
                </a:solidFill>
                <a:latin typeface="Cambria"/>
                <a:cs typeface="Cambria"/>
              </a:rPr>
              <a:t>PAL</a:t>
            </a:r>
            <a:r>
              <a:rPr sz="750" spc="-4" dirty="0">
                <a:solidFill>
                  <a:prstClr val="black"/>
                </a:solidFill>
                <a:latin typeface="Cambria"/>
                <a:cs typeface="Cambria"/>
              </a:rPr>
              <a:t>/</a:t>
            </a:r>
            <a:r>
              <a:rPr sz="750" spc="4" dirty="0">
                <a:solidFill>
                  <a:prstClr val="black"/>
                </a:solidFill>
                <a:latin typeface="Cambria"/>
                <a:cs typeface="Cambria"/>
              </a:rPr>
              <a:t>OC</a:t>
            </a:r>
            <a:r>
              <a:rPr sz="750" dirty="0">
                <a:solidFill>
                  <a:prstClr val="black"/>
                </a:solidFill>
                <a:latin typeface="Cambria"/>
                <a:cs typeface="Cambria"/>
              </a:rPr>
              <a:t>DE</a:t>
            </a:r>
            <a:r>
              <a:rPr sz="750" spc="123" dirty="0">
                <a:solidFill>
                  <a:prstClr val="black"/>
                </a:solidFill>
                <a:latin typeface="Cambria"/>
                <a:cs typeface="Cambria"/>
              </a:rPr>
              <a:t> </a:t>
            </a:r>
            <a:r>
              <a:rPr sz="750" spc="-4" dirty="0">
                <a:solidFill>
                  <a:prstClr val="black"/>
                </a:solidFill>
                <a:latin typeface="Cambria"/>
                <a:cs typeface="Cambria"/>
              </a:rPr>
              <a:t>a</a:t>
            </a:r>
            <a:r>
              <a:rPr sz="750" dirty="0">
                <a:solidFill>
                  <a:prstClr val="black"/>
                </a:solidFill>
                <a:latin typeface="Cambria"/>
                <a:cs typeface="Cambria"/>
              </a:rPr>
              <a:t>l</a:t>
            </a:r>
            <a:r>
              <a:rPr sz="750" spc="24" dirty="0">
                <a:solidFill>
                  <a:prstClr val="black"/>
                </a:solidFill>
                <a:latin typeface="Cambria"/>
                <a:cs typeface="Cambria"/>
              </a:rPr>
              <a:t> </a:t>
            </a:r>
            <a:r>
              <a:rPr sz="750" dirty="0">
                <a:solidFill>
                  <a:prstClr val="black"/>
                </a:solidFill>
                <a:latin typeface="Cambria"/>
                <a:cs typeface="Cambria"/>
              </a:rPr>
              <a:t>P</a:t>
            </a:r>
            <a:r>
              <a:rPr sz="750" spc="-4" dirty="0">
                <a:solidFill>
                  <a:prstClr val="black"/>
                </a:solidFill>
                <a:latin typeface="Cambria"/>
                <a:cs typeface="Cambria"/>
              </a:rPr>
              <a:t>e</a:t>
            </a:r>
            <a:r>
              <a:rPr sz="750" dirty="0">
                <a:solidFill>
                  <a:prstClr val="black"/>
                </a:solidFill>
                <a:latin typeface="Cambria"/>
                <a:cs typeface="Cambria"/>
              </a:rPr>
              <a:t>rú </a:t>
            </a:r>
            <a:endParaRPr lang="es-PE" sz="750" dirty="0">
              <a:solidFill>
                <a:prstClr val="black"/>
              </a:solidFill>
              <a:latin typeface="Cambria"/>
              <a:cs typeface="Cambria"/>
            </a:endParaRPr>
          </a:p>
          <a:p>
            <a:pPr marL="5441" marR="5441" algn="ctr">
              <a:lnSpc>
                <a:spcPts val="762"/>
              </a:lnSpc>
              <a:spcBef>
                <a:spcPts val="25"/>
              </a:spcBef>
            </a:pPr>
            <a:r>
              <a:rPr sz="750" spc="-4" dirty="0">
                <a:solidFill>
                  <a:prstClr val="black"/>
                </a:solidFill>
                <a:latin typeface="Cambria"/>
                <a:cs typeface="Cambria"/>
              </a:rPr>
              <a:t>(</a:t>
            </a:r>
            <a:r>
              <a:rPr sz="750" spc="4" dirty="0">
                <a:solidFill>
                  <a:prstClr val="black"/>
                </a:solidFill>
                <a:latin typeface="Cambria"/>
                <a:cs typeface="Cambria"/>
              </a:rPr>
              <a:t>oct-</a:t>
            </a:r>
            <a:r>
              <a:rPr sz="750" spc="-4" dirty="0">
                <a:solidFill>
                  <a:prstClr val="black"/>
                </a:solidFill>
                <a:latin typeface="Cambria"/>
                <a:cs typeface="Cambria"/>
              </a:rPr>
              <a:t>n</a:t>
            </a:r>
            <a:r>
              <a:rPr sz="750" spc="4" dirty="0">
                <a:solidFill>
                  <a:prstClr val="black"/>
                </a:solidFill>
                <a:latin typeface="Cambria"/>
                <a:cs typeface="Cambria"/>
              </a:rPr>
              <a:t>o</a:t>
            </a:r>
            <a:r>
              <a:rPr sz="750" dirty="0">
                <a:solidFill>
                  <a:prstClr val="black"/>
                </a:solidFill>
                <a:latin typeface="Cambria"/>
                <a:cs typeface="Cambria"/>
              </a:rPr>
              <a:t>v</a:t>
            </a:r>
            <a:r>
              <a:rPr sz="750" spc="90" dirty="0">
                <a:solidFill>
                  <a:prstClr val="black"/>
                </a:solidFill>
                <a:latin typeface="Cambria"/>
                <a:cs typeface="Cambria"/>
              </a:rPr>
              <a:t> </a:t>
            </a:r>
            <a:r>
              <a:rPr sz="750" dirty="0">
                <a:solidFill>
                  <a:prstClr val="black"/>
                </a:solidFill>
                <a:latin typeface="Cambria"/>
                <a:cs typeface="Cambria"/>
              </a:rPr>
              <a:t>2015)</a:t>
            </a:r>
          </a:p>
        </p:txBody>
      </p:sp>
      <p:sp>
        <p:nvSpPr>
          <p:cNvPr id="214" name="object 2"/>
          <p:cNvSpPr txBox="1"/>
          <p:nvPr/>
        </p:nvSpPr>
        <p:spPr>
          <a:xfrm>
            <a:off x="6393972" y="1872781"/>
            <a:ext cx="2414225" cy="353567"/>
          </a:xfrm>
          <a:prstGeom prst="rect">
            <a:avLst/>
          </a:prstGeom>
        </p:spPr>
        <p:txBody>
          <a:bodyPr wrap="square" lIns="0" tIns="0" rIns="0" bIns="0" rtlCol="0">
            <a:noAutofit/>
          </a:bodyPr>
          <a:lstStyle/>
          <a:p>
            <a:pPr marL="0" marR="0" lvl="0" indent="0" defTabSz="914400" eaLnBrk="1" fontAlgn="auto" latinLnBrk="0" hangingPunct="1">
              <a:lnSpc>
                <a:spcPts val="1000"/>
              </a:lnSpc>
              <a:spcBef>
                <a:spcPts val="33"/>
              </a:spcBef>
              <a:spcAft>
                <a:spcPts val="0"/>
              </a:spcAft>
              <a:buClrTx/>
              <a:buSzTx/>
              <a:buFontTx/>
              <a:buNone/>
              <a:tabLst/>
              <a:defRPr/>
            </a:pPr>
            <a:endParaRPr kumimoji="0" sz="75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97696"/>
              </a:lnSpc>
              <a:spcBef>
                <a:spcPts val="0"/>
              </a:spcBef>
              <a:spcAft>
                <a:spcPts val="0"/>
              </a:spcAft>
              <a:buClrTx/>
              <a:buSzTx/>
              <a:buFontTx/>
              <a:buNone/>
              <a:tabLst/>
              <a:defRPr/>
            </a:pPr>
            <a:r>
              <a:rPr kumimoji="0" sz="750" b="1" i="0" u="none" strike="noStrike" kern="0" cap="none" spc="-4"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T</a:t>
            </a:r>
            <a:r>
              <a:rPr kumimoji="0" sz="750" b="1" i="0" u="none" strike="noStrike" kern="0" cap="none" spc="4" normalizeH="0" baseline="0" noProof="0" dirty="0">
                <a:ln>
                  <a:noFill/>
                </a:ln>
                <a:solidFill>
                  <a:prstClr val="black"/>
                </a:solidFill>
                <a:effectLst/>
                <a:uLnTx/>
                <a:uFillTx/>
                <a:latin typeface="Cambria"/>
                <a:cs typeface="Cambria"/>
              </a:rPr>
              <a:t>A</a:t>
            </a:r>
            <a:r>
              <a:rPr kumimoji="0" sz="750" b="1" i="0" u="none" strike="noStrike" kern="0" cap="none" spc="-4" normalizeH="0" baseline="0" noProof="0" dirty="0">
                <a:ln>
                  <a:noFill/>
                </a:ln>
                <a:solidFill>
                  <a:prstClr val="black"/>
                </a:solidFill>
                <a:effectLst/>
                <a:uLnTx/>
                <a:uFillTx/>
                <a:latin typeface="Cambria"/>
                <a:cs typeface="Cambria"/>
              </a:rPr>
              <a:t>P</a:t>
            </a:r>
            <a:r>
              <a:rPr kumimoji="0" sz="750" b="1" i="0" u="none" strike="noStrike" kern="0" cap="none" spc="0" normalizeH="0" baseline="0" noProof="0" dirty="0">
                <a:ln>
                  <a:noFill/>
                </a:ln>
                <a:solidFill>
                  <a:prstClr val="black"/>
                </a:solidFill>
                <a:effectLst/>
                <a:uLnTx/>
                <a:uFillTx/>
                <a:latin typeface="Cambria"/>
                <a:cs typeface="Cambria"/>
              </a:rPr>
              <a:t>A</a:t>
            </a:r>
            <a:r>
              <a:rPr kumimoji="0" sz="750" b="1" i="0" u="none" strike="noStrike" kern="0" cap="none" spc="80" normalizeH="0" baseline="0" noProof="0" dirty="0">
                <a:ln>
                  <a:noFill/>
                </a:ln>
                <a:solidFill>
                  <a:prstClr val="black"/>
                </a:solidFill>
                <a:effectLst/>
                <a:uLnTx/>
                <a:uFillTx/>
                <a:latin typeface="Cambria"/>
                <a:cs typeface="Cambria"/>
              </a:rPr>
              <a:t> </a:t>
            </a:r>
            <a:r>
              <a:rPr kumimoji="0" sz="750" b="1" i="0" u="none" strike="noStrike" kern="0" cap="none" spc="4" normalizeH="0" baseline="0" noProof="0" dirty="0">
                <a:ln>
                  <a:noFill/>
                </a:ln>
                <a:solidFill>
                  <a:prstClr val="black"/>
                </a:solidFill>
                <a:effectLst/>
                <a:uLnTx/>
                <a:uFillTx/>
                <a:latin typeface="Cambria"/>
                <a:cs typeface="Cambria"/>
              </a:rPr>
              <a:t>V</a:t>
            </a:r>
            <a:r>
              <a:rPr kumimoji="0" sz="750" b="1" i="0" u="none" strike="noStrike" kern="0" cap="none" spc="0" normalizeH="0" baseline="0" noProof="0" dirty="0">
                <a:ln>
                  <a:noFill/>
                </a:ln>
                <a:solidFill>
                  <a:prstClr val="black"/>
                </a:solidFill>
                <a:effectLst/>
                <a:uLnTx/>
                <a:uFillTx/>
                <a:latin typeface="Cambria"/>
                <a:cs typeface="Cambria"/>
              </a:rPr>
              <a:t>:</a:t>
            </a:r>
            <a:r>
              <a:rPr kumimoji="0" sz="750" b="1" i="0" u="none" strike="noStrike" kern="0" cap="none" spc="7" normalizeH="0" baseline="0" noProof="0" dirty="0">
                <a:ln>
                  <a:noFill/>
                </a:ln>
                <a:solidFill>
                  <a:prstClr val="black"/>
                </a:solidFill>
                <a:effectLst/>
                <a:uLnTx/>
                <a:uFillTx/>
                <a:latin typeface="Cambria"/>
                <a:cs typeface="Cambria"/>
              </a:rPr>
              <a:t> </a:t>
            </a:r>
            <a:r>
              <a:rPr kumimoji="0" sz="750" b="1" i="0" u="none" strike="noStrike" kern="0" cap="none" spc="-4" normalizeH="0" baseline="0" noProof="0" dirty="0">
                <a:ln>
                  <a:noFill/>
                </a:ln>
                <a:solidFill>
                  <a:prstClr val="black"/>
                </a:solidFill>
                <a:effectLst/>
                <a:uLnTx/>
                <a:uFillTx/>
                <a:latin typeface="Cambria"/>
                <a:cs typeface="Cambria"/>
              </a:rPr>
              <a:t>M</a:t>
            </a:r>
            <a:r>
              <a:rPr kumimoji="0" sz="750" b="1" i="0" u="none" strike="noStrike" kern="0" cap="none" spc="4" normalizeH="0" baseline="0" noProof="0" dirty="0">
                <a:ln>
                  <a:noFill/>
                </a:ln>
                <a:solidFill>
                  <a:prstClr val="black"/>
                </a:solidFill>
                <a:effectLst/>
                <a:uLnTx/>
                <a:uFillTx/>
                <a:latin typeface="Cambria"/>
                <a:cs typeface="Cambria"/>
              </a:rPr>
              <a:t>ISI</a:t>
            </a:r>
            <a:r>
              <a:rPr kumimoji="0" sz="750" b="1" i="0" u="none" strike="noStrike" kern="0" cap="none" spc="0" normalizeH="0" baseline="0" noProof="0" dirty="0">
                <a:ln>
                  <a:noFill/>
                </a:ln>
                <a:solidFill>
                  <a:prstClr val="black"/>
                </a:solidFill>
                <a:effectLst/>
                <a:uLnTx/>
                <a:uFillTx/>
                <a:latin typeface="Cambria"/>
                <a:cs typeface="Cambria"/>
              </a:rPr>
              <a:t>ÓN</a:t>
            </a:r>
            <a:r>
              <a:rPr kumimoji="0" sz="750" b="1" i="0" u="none" strike="noStrike" kern="0" cap="none" spc="91" normalizeH="0" baseline="0" noProof="0" dirty="0">
                <a:ln>
                  <a:noFill/>
                </a:ln>
                <a:solidFill>
                  <a:prstClr val="black"/>
                </a:solidFill>
                <a:effectLst/>
                <a:uLnTx/>
                <a:uFillTx/>
                <a:latin typeface="Cambria"/>
                <a:cs typeface="Cambria"/>
              </a:rPr>
              <a:t> </a:t>
            </a:r>
            <a:r>
              <a:rPr kumimoji="0" sz="750" b="1" i="0" u="none" strike="noStrike" kern="0" cap="none" spc="-4" normalizeH="0" baseline="0" noProof="0" dirty="0">
                <a:ln>
                  <a:noFill/>
                </a:ln>
                <a:solidFill>
                  <a:prstClr val="black"/>
                </a:solidFill>
                <a:effectLst/>
                <a:uLnTx/>
                <a:uFillTx/>
                <a:latin typeface="Cambria"/>
                <a:cs typeface="Cambria"/>
              </a:rPr>
              <a:t>D</a:t>
            </a:r>
            <a:r>
              <a:rPr kumimoji="0" sz="750" b="1" i="0" u="none" strike="noStrike" kern="0" cap="none" spc="0" normalizeH="0" baseline="0" noProof="0" dirty="0">
                <a:ln>
                  <a:noFill/>
                </a:ln>
                <a:solidFill>
                  <a:prstClr val="black"/>
                </a:solidFill>
                <a:effectLst/>
                <a:uLnTx/>
                <a:uFillTx/>
                <a:latin typeface="Cambria"/>
                <a:cs typeface="Cambria"/>
              </a:rPr>
              <a:t>E</a:t>
            </a:r>
            <a:r>
              <a:rPr kumimoji="0" sz="750" b="1" i="0" u="none" strike="noStrike" kern="0" cap="none" spc="44" normalizeH="0" baseline="0" noProof="0" dirty="0">
                <a:ln>
                  <a:noFill/>
                </a:ln>
                <a:solidFill>
                  <a:prstClr val="black"/>
                </a:solidFill>
                <a:effectLst/>
                <a:uLnTx/>
                <a:uFillTx/>
                <a:latin typeface="Cambria"/>
                <a:cs typeface="Cambria"/>
              </a:rPr>
              <a:t> </a:t>
            </a:r>
            <a:r>
              <a:rPr kumimoji="0" sz="750" b="1" i="0" u="none" strike="noStrike" kern="0" cap="none" spc="-4" normalizeH="0" baseline="0" noProof="0" dirty="0">
                <a:ln>
                  <a:noFill/>
                </a:ln>
                <a:solidFill>
                  <a:prstClr val="black"/>
                </a:solidFill>
                <a:effectLst/>
                <a:uLnTx/>
                <a:uFillTx/>
                <a:latin typeface="Cambria"/>
                <a:cs typeface="Cambria"/>
              </a:rPr>
              <a:t>E</a:t>
            </a:r>
            <a:r>
              <a:rPr kumimoji="0" sz="750" b="1" i="0" u="none" strike="noStrike" kern="0" cap="none" spc="4" normalizeH="0" baseline="0" noProof="0" dirty="0">
                <a:ln>
                  <a:noFill/>
                </a:ln>
                <a:solidFill>
                  <a:prstClr val="black"/>
                </a:solidFill>
                <a:effectLst/>
                <a:uLnTx/>
                <a:uFillTx/>
                <a:latin typeface="Cambria"/>
                <a:cs typeface="Cambria"/>
              </a:rPr>
              <a:t>VA</a:t>
            </a:r>
            <a:r>
              <a:rPr kumimoji="0" sz="750" b="1" i="0" u="none" strike="noStrike" kern="0" cap="none" spc="0" normalizeH="0" baseline="0" noProof="0" dirty="0">
                <a:ln>
                  <a:noFill/>
                </a:ln>
                <a:solidFill>
                  <a:prstClr val="black"/>
                </a:solidFill>
                <a:effectLst/>
                <a:uLnTx/>
                <a:uFillTx/>
                <a:latin typeface="Cambria"/>
                <a:cs typeface="Cambria"/>
              </a:rPr>
              <a:t>L</a:t>
            </a:r>
            <a:r>
              <a:rPr kumimoji="0" sz="750" b="1" i="0" u="none" strike="noStrike" kern="0" cap="none" spc="4" normalizeH="0" baseline="0" noProof="0" dirty="0">
                <a:ln>
                  <a:noFill/>
                </a:ln>
                <a:solidFill>
                  <a:prstClr val="black"/>
                </a:solidFill>
                <a:effectLst/>
                <a:uLnTx/>
                <a:uFillTx/>
                <a:latin typeface="Cambria"/>
                <a:cs typeface="Cambria"/>
              </a:rPr>
              <a:t>UA</a:t>
            </a:r>
            <a:r>
              <a:rPr kumimoji="0" sz="750" b="1" i="0" u="none" strike="noStrike" kern="0" cap="none" spc="0" normalizeH="0" baseline="0" noProof="0" dirty="0">
                <a:ln>
                  <a:noFill/>
                </a:ln>
                <a:solidFill>
                  <a:prstClr val="black"/>
                </a:solidFill>
                <a:effectLst/>
                <a:uLnTx/>
                <a:uFillTx/>
                <a:latin typeface="Cambria"/>
                <a:cs typeface="Cambria"/>
              </a:rPr>
              <a:t>C</a:t>
            </a:r>
            <a:r>
              <a:rPr kumimoji="0" sz="750" b="1" i="0" u="none" strike="noStrike" kern="0" cap="none" spc="4" normalizeH="0" baseline="0" noProof="0" dirty="0">
                <a:ln>
                  <a:noFill/>
                </a:ln>
                <a:solidFill>
                  <a:prstClr val="black"/>
                </a:solidFill>
                <a:effectLst/>
                <a:uLnTx/>
                <a:uFillTx/>
                <a:latin typeface="Cambria"/>
                <a:cs typeface="Cambria"/>
              </a:rPr>
              <a:t>I</a:t>
            </a:r>
            <a:r>
              <a:rPr kumimoji="0" sz="750" b="1" i="0" u="none" strike="noStrike" kern="0" cap="none" spc="0" normalizeH="0" baseline="0" noProof="0" dirty="0">
                <a:ln>
                  <a:noFill/>
                </a:ln>
                <a:solidFill>
                  <a:prstClr val="black"/>
                </a:solidFill>
                <a:effectLst/>
                <a:uLnTx/>
                <a:uFillTx/>
                <a:latin typeface="Cambria"/>
                <a:cs typeface="Cambria"/>
              </a:rPr>
              <a:t>ÓN</a:t>
            </a:r>
            <a:r>
              <a:rPr kumimoji="0" sz="750" b="1" i="0" u="none" strike="noStrike" kern="0" cap="none" spc="132" normalizeH="0" baseline="0" noProof="0" dirty="0">
                <a:ln>
                  <a:noFill/>
                </a:ln>
                <a:solidFill>
                  <a:prstClr val="black"/>
                </a:solidFill>
                <a:effectLst/>
                <a:uLnTx/>
                <a:uFillTx/>
                <a:latin typeface="Cambria"/>
                <a:cs typeface="Cambria"/>
              </a:rPr>
              <a:t> </a:t>
            </a:r>
            <a:r>
              <a:rPr kumimoji="0" sz="750" b="1" i="0" u="none" strike="noStrike" kern="0" cap="none" spc="0" normalizeH="0" baseline="0" noProof="0" dirty="0">
                <a:ln>
                  <a:noFill/>
                </a:ln>
                <a:solidFill>
                  <a:prstClr val="black"/>
                </a:solidFill>
                <a:effectLst/>
                <a:uLnTx/>
                <a:uFillTx/>
                <a:latin typeface="Cambria"/>
                <a:cs typeface="Cambria"/>
              </a:rPr>
              <a:t>C</a:t>
            </a:r>
            <a:r>
              <a:rPr kumimoji="0" sz="750" b="1" i="0" u="none" strike="noStrike" kern="0" cap="none" spc="-4" normalizeH="0" baseline="0" noProof="0" dirty="0">
                <a:ln>
                  <a:noFill/>
                </a:ln>
                <a:solidFill>
                  <a:prstClr val="black"/>
                </a:solidFill>
                <a:effectLst/>
                <a:uLnTx/>
                <a:uFillTx/>
                <a:latin typeface="Cambria"/>
                <a:cs typeface="Cambria"/>
              </a:rPr>
              <a:t>EP</a:t>
            </a:r>
            <a:r>
              <a:rPr kumimoji="0" sz="750" b="1" i="0" u="none" strike="noStrike" kern="0" cap="none" spc="4" normalizeH="0" baseline="0" noProof="0" dirty="0">
                <a:ln>
                  <a:noFill/>
                </a:ln>
                <a:solidFill>
                  <a:prstClr val="black"/>
                </a:solidFill>
                <a:effectLst/>
                <a:uLnTx/>
                <a:uFillTx/>
                <a:latin typeface="Cambria"/>
                <a:cs typeface="Cambria"/>
              </a:rPr>
              <a:t>A</a:t>
            </a:r>
            <a:r>
              <a:rPr kumimoji="0" sz="750" b="1" i="0" u="none" strike="noStrike" kern="0" cap="none" spc="0" normalizeH="0" baseline="0" noProof="0" dirty="0">
                <a:ln>
                  <a:noFill/>
                </a:ln>
                <a:solidFill>
                  <a:prstClr val="black"/>
                </a:solidFill>
                <a:effectLst/>
                <a:uLnTx/>
                <a:uFillTx/>
                <a:latin typeface="Cambria"/>
                <a:cs typeface="Cambria"/>
              </a:rPr>
              <a:t>L/OC</a:t>
            </a:r>
            <a:r>
              <a:rPr kumimoji="0" sz="750" b="1" i="0" u="none" strike="noStrike" kern="0" cap="none" spc="-9" normalizeH="0" baseline="0" noProof="0" dirty="0">
                <a:ln>
                  <a:noFill/>
                </a:ln>
                <a:solidFill>
                  <a:prstClr val="black"/>
                </a:solidFill>
                <a:effectLst/>
                <a:uLnTx/>
                <a:uFillTx/>
                <a:latin typeface="Cambria"/>
                <a:cs typeface="Cambria"/>
              </a:rPr>
              <a:t>D</a:t>
            </a:r>
            <a:r>
              <a:rPr kumimoji="0" sz="750" b="1" i="0" u="none" strike="noStrike" kern="0" cap="none" spc="0" normalizeH="0" baseline="0" noProof="0" dirty="0">
                <a:ln>
                  <a:noFill/>
                </a:ln>
                <a:solidFill>
                  <a:prstClr val="black"/>
                </a:solidFill>
                <a:effectLst/>
                <a:uLnTx/>
                <a:uFillTx/>
                <a:latin typeface="Cambria"/>
                <a:cs typeface="Cambria"/>
              </a:rPr>
              <a:t>E</a:t>
            </a:r>
            <a:endParaRPr kumimoji="0" sz="750" b="0" i="0" u="none" strike="noStrike" kern="0" cap="none" spc="0" normalizeH="0" baseline="0" noProof="0" dirty="0">
              <a:ln>
                <a:noFill/>
              </a:ln>
              <a:solidFill>
                <a:prstClr val="black"/>
              </a:solidFill>
              <a:effectLst/>
              <a:uLnTx/>
              <a:uFillTx/>
              <a:latin typeface="Cambria"/>
              <a:cs typeface="Cambria"/>
            </a:endParaRPr>
          </a:p>
        </p:txBody>
      </p:sp>
      <p:cxnSp>
        <p:nvCxnSpPr>
          <p:cNvPr id="215" name="Conector recto 214"/>
          <p:cNvCxnSpPr>
            <a:stCxn id="200" idx="2"/>
            <a:endCxn id="224" idx="0"/>
          </p:cNvCxnSpPr>
          <p:nvPr/>
        </p:nvCxnSpPr>
        <p:spPr>
          <a:xfrm>
            <a:off x="1112804" y="2370365"/>
            <a:ext cx="8198" cy="3364061"/>
          </a:xfrm>
          <a:prstGeom prst="line">
            <a:avLst/>
          </a:prstGeom>
          <a:noFill/>
          <a:ln w="9525" cap="flat" cmpd="sng" algn="ctr">
            <a:solidFill>
              <a:srgbClr val="4F81BD">
                <a:shade val="95000"/>
                <a:satMod val="105000"/>
              </a:srgbClr>
            </a:solidFill>
            <a:prstDash val="dashDot"/>
          </a:ln>
          <a:effectLst/>
        </p:spPr>
      </p:cxnSp>
      <p:cxnSp>
        <p:nvCxnSpPr>
          <p:cNvPr id="216" name="Conector recto 215"/>
          <p:cNvCxnSpPr/>
          <p:nvPr/>
        </p:nvCxnSpPr>
        <p:spPr>
          <a:xfrm flipH="1">
            <a:off x="2449948" y="2414808"/>
            <a:ext cx="5239" cy="2830882"/>
          </a:xfrm>
          <a:prstGeom prst="line">
            <a:avLst/>
          </a:prstGeom>
          <a:noFill/>
          <a:ln w="9525" cap="flat" cmpd="sng" algn="ctr">
            <a:solidFill>
              <a:srgbClr val="4F81BD">
                <a:shade val="95000"/>
                <a:satMod val="105000"/>
              </a:srgbClr>
            </a:solidFill>
            <a:prstDash val="dashDot"/>
          </a:ln>
          <a:effectLst/>
        </p:spPr>
      </p:cxnSp>
      <p:sp>
        <p:nvSpPr>
          <p:cNvPr id="217" name="object 53"/>
          <p:cNvSpPr/>
          <p:nvPr/>
        </p:nvSpPr>
        <p:spPr>
          <a:xfrm>
            <a:off x="1839354" y="5062384"/>
            <a:ext cx="1242463" cy="428244"/>
          </a:xfrm>
          <a:custGeom>
            <a:avLst/>
            <a:gdLst/>
            <a:ahLst/>
            <a:cxnLst/>
            <a:rect l="l" t="t" r="r" b="b"/>
            <a:pathLst>
              <a:path w="1199388" h="428243">
                <a:moveTo>
                  <a:pt x="0" y="42798"/>
                </a:moveTo>
                <a:lnTo>
                  <a:pt x="30067" y="8012"/>
                </a:lnTo>
                <a:lnTo>
                  <a:pt x="72008" y="0"/>
                </a:lnTo>
                <a:lnTo>
                  <a:pt x="1127378" y="0"/>
                </a:lnTo>
                <a:lnTo>
                  <a:pt x="1174638" y="10515"/>
                </a:lnTo>
                <a:lnTo>
                  <a:pt x="1199388" y="42798"/>
                </a:lnTo>
                <a:lnTo>
                  <a:pt x="1199388" y="385444"/>
                </a:lnTo>
                <a:lnTo>
                  <a:pt x="1169320" y="420231"/>
                </a:lnTo>
                <a:lnTo>
                  <a:pt x="1127378" y="428244"/>
                </a:lnTo>
                <a:lnTo>
                  <a:pt x="72008" y="428244"/>
                </a:lnTo>
                <a:lnTo>
                  <a:pt x="24749" y="417728"/>
                </a:lnTo>
                <a:lnTo>
                  <a:pt x="0" y="385444"/>
                </a:lnTo>
                <a:lnTo>
                  <a:pt x="0" y="42798"/>
                </a:lnTo>
                <a:close/>
              </a:path>
            </a:pathLst>
          </a:custGeom>
          <a:solidFill>
            <a:srgbClr val="9BBB59">
              <a:lumMod val="60000"/>
              <a:lumOff val="40000"/>
            </a:srgbClr>
          </a:solidFill>
          <a:ln w="6096">
            <a:solidFill>
              <a:srgbClr val="6FAC46"/>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18" name="object 55"/>
          <p:cNvSpPr/>
          <p:nvPr/>
        </p:nvSpPr>
        <p:spPr>
          <a:xfrm>
            <a:off x="1838011" y="4513491"/>
            <a:ext cx="1232836" cy="457200"/>
          </a:xfrm>
          <a:custGeom>
            <a:avLst/>
            <a:gdLst/>
            <a:ahLst/>
            <a:cxnLst/>
            <a:rect l="l" t="t" r="r" b="b"/>
            <a:pathLst>
              <a:path w="1202436" h="457200">
                <a:moveTo>
                  <a:pt x="0" y="45719"/>
                </a:moveTo>
                <a:lnTo>
                  <a:pt x="29054" y="9031"/>
                </a:lnTo>
                <a:lnTo>
                  <a:pt x="72136" y="0"/>
                </a:lnTo>
                <a:lnTo>
                  <a:pt x="1130300" y="0"/>
                </a:lnTo>
                <a:lnTo>
                  <a:pt x="1176933" y="10820"/>
                </a:lnTo>
                <a:lnTo>
                  <a:pt x="1202436" y="45719"/>
                </a:lnTo>
                <a:lnTo>
                  <a:pt x="1202436" y="411480"/>
                </a:lnTo>
                <a:lnTo>
                  <a:pt x="1173381" y="448168"/>
                </a:lnTo>
                <a:lnTo>
                  <a:pt x="1130300" y="457200"/>
                </a:lnTo>
                <a:lnTo>
                  <a:pt x="72136" y="457200"/>
                </a:lnTo>
                <a:lnTo>
                  <a:pt x="25502" y="446379"/>
                </a:lnTo>
                <a:lnTo>
                  <a:pt x="0" y="411480"/>
                </a:lnTo>
                <a:lnTo>
                  <a:pt x="0" y="45719"/>
                </a:lnTo>
                <a:close/>
              </a:path>
            </a:pathLst>
          </a:custGeom>
          <a:solidFill>
            <a:srgbClr val="9BBB59">
              <a:lumMod val="60000"/>
              <a:lumOff val="40000"/>
            </a:srgbClr>
          </a:solidFill>
          <a:ln w="6096">
            <a:solidFill>
              <a:srgbClr val="6FAC46"/>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19" name="object 13"/>
          <p:cNvSpPr txBox="1"/>
          <p:nvPr/>
        </p:nvSpPr>
        <p:spPr>
          <a:xfrm>
            <a:off x="2047820" y="4589862"/>
            <a:ext cx="904011" cy="316483"/>
          </a:xfrm>
          <a:prstGeom prst="rect">
            <a:avLst/>
          </a:prstGeom>
        </p:spPr>
        <p:txBody>
          <a:bodyPr wrap="square" lIns="0" tIns="0" rIns="0" bIns="0" rtlCol="0">
            <a:noAutofit/>
          </a:bodyPr>
          <a:lstStyle/>
          <a:p>
            <a:pPr marL="5441" marR="5441" indent="225" algn="ctr">
              <a:lnSpc>
                <a:spcPts val="762"/>
              </a:lnSpc>
              <a:spcBef>
                <a:spcPts val="25"/>
              </a:spcBef>
            </a:pPr>
            <a:r>
              <a:rPr sz="750" dirty="0">
                <a:solidFill>
                  <a:prstClr val="black"/>
                </a:solidFill>
                <a:latin typeface="Cambria"/>
                <a:cs typeface="Cambria"/>
              </a:rPr>
              <a:t>2</a:t>
            </a:r>
            <a:r>
              <a:rPr sz="750" spc="-4" dirty="0">
                <a:solidFill>
                  <a:prstClr val="black"/>
                </a:solidFill>
                <a:latin typeface="Cambria"/>
                <a:cs typeface="Cambria"/>
              </a:rPr>
              <a:t>.</a:t>
            </a:r>
            <a:r>
              <a:rPr sz="750" dirty="0">
                <a:solidFill>
                  <a:prstClr val="black"/>
                </a:solidFill>
                <a:latin typeface="Cambria"/>
                <a:cs typeface="Cambria"/>
              </a:rPr>
              <a:t>2</a:t>
            </a:r>
            <a:r>
              <a:rPr sz="750" spc="35" dirty="0">
                <a:solidFill>
                  <a:prstClr val="black"/>
                </a:solidFill>
                <a:latin typeface="Cambria"/>
                <a:cs typeface="Cambria"/>
              </a:rPr>
              <a:t> </a:t>
            </a:r>
            <a:r>
              <a:rPr sz="750" dirty="0">
                <a:solidFill>
                  <a:prstClr val="black"/>
                </a:solidFill>
                <a:latin typeface="Cambria"/>
                <a:cs typeface="Cambria"/>
              </a:rPr>
              <a:t>S</a:t>
            </a:r>
            <a:r>
              <a:rPr sz="750" spc="4" dirty="0">
                <a:solidFill>
                  <a:prstClr val="black"/>
                </a:solidFill>
                <a:latin typeface="Cambria"/>
                <a:cs typeface="Cambria"/>
              </a:rPr>
              <a:t>i</a:t>
            </a:r>
            <a:r>
              <a:rPr sz="750" dirty="0">
                <a:solidFill>
                  <a:prstClr val="black"/>
                </a:solidFill>
                <a:latin typeface="Cambria"/>
                <a:cs typeface="Cambria"/>
              </a:rPr>
              <a:t>st</a:t>
            </a:r>
            <a:r>
              <a:rPr sz="750" spc="-4" dirty="0">
                <a:solidFill>
                  <a:prstClr val="black"/>
                </a:solidFill>
                <a:latin typeface="Cambria"/>
                <a:cs typeface="Cambria"/>
              </a:rPr>
              <a:t>e</a:t>
            </a:r>
            <a:r>
              <a:rPr sz="750" spc="4" dirty="0">
                <a:solidFill>
                  <a:prstClr val="black"/>
                </a:solidFill>
                <a:latin typeface="Cambria"/>
                <a:cs typeface="Cambria"/>
              </a:rPr>
              <a:t>m</a:t>
            </a:r>
            <a:r>
              <a:rPr sz="750" spc="-4" dirty="0">
                <a:solidFill>
                  <a:prstClr val="black"/>
                </a:solidFill>
                <a:latin typeface="Cambria"/>
                <a:cs typeface="Cambria"/>
              </a:rPr>
              <a:t>a</a:t>
            </a:r>
            <a:r>
              <a:rPr sz="750" dirty="0">
                <a:solidFill>
                  <a:prstClr val="black"/>
                </a:solidFill>
                <a:latin typeface="Cambria"/>
                <a:cs typeface="Cambria"/>
              </a:rPr>
              <a:t>t</a:t>
            </a:r>
            <a:r>
              <a:rPr sz="750" spc="4" dirty="0">
                <a:solidFill>
                  <a:prstClr val="black"/>
                </a:solidFill>
                <a:latin typeface="Cambria"/>
                <a:cs typeface="Cambria"/>
              </a:rPr>
              <a:t>i</a:t>
            </a:r>
            <a:r>
              <a:rPr sz="750" spc="-4" dirty="0">
                <a:solidFill>
                  <a:prstClr val="black"/>
                </a:solidFill>
                <a:latin typeface="Cambria"/>
                <a:cs typeface="Cambria"/>
              </a:rPr>
              <a:t>za</a:t>
            </a:r>
            <a:r>
              <a:rPr sz="750" spc="4" dirty="0">
                <a:solidFill>
                  <a:prstClr val="black"/>
                </a:solidFill>
                <a:latin typeface="Cambria"/>
                <a:cs typeface="Cambria"/>
              </a:rPr>
              <a:t>ció</a:t>
            </a:r>
            <a:r>
              <a:rPr sz="750" dirty="0">
                <a:solidFill>
                  <a:prstClr val="black"/>
                </a:solidFill>
                <a:latin typeface="Cambria"/>
                <a:cs typeface="Cambria"/>
              </a:rPr>
              <a:t>n</a:t>
            </a:r>
            <a:r>
              <a:rPr sz="750" spc="140" dirty="0">
                <a:solidFill>
                  <a:prstClr val="black"/>
                </a:solidFill>
                <a:latin typeface="Cambria"/>
                <a:cs typeface="Cambria"/>
              </a:rPr>
              <a:t> </a:t>
            </a:r>
            <a:r>
              <a:rPr sz="750" dirty="0">
                <a:solidFill>
                  <a:prstClr val="black"/>
                </a:solidFill>
                <a:latin typeface="Cambria"/>
                <a:cs typeface="Cambria"/>
              </a:rPr>
              <a:t>y r</a:t>
            </a:r>
            <a:r>
              <a:rPr sz="750" spc="-4" dirty="0">
                <a:solidFill>
                  <a:prstClr val="black"/>
                </a:solidFill>
                <a:latin typeface="Cambria"/>
                <a:cs typeface="Cambria"/>
              </a:rPr>
              <a:t>e</a:t>
            </a:r>
            <a:r>
              <a:rPr sz="750" spc="4" dirty="0">
                <a:solidFill>
                  <a:prstClr val="black"/>
                </a:solidFill>
                <a:latin typeface="Cambria"/>
                <a:cs typeface="Cambria"/>
              </a:rPr>
              <a:t>co</a:t>
            </a:r>
            <a:r>
              <a:rPr sz="750" dirty="0">
                <a:solidFill>
                  <a:prstClr val="black"/>
                </a:solidFill>
                <a:latin typeface="Cambria"/>
                <a:cs typeface="Cambria"/>
              </a:rPr>
              <a:t>p</a:t>
            </a:r>
            <a:r>
              <a:rPr sz="750" spc="4" dirty="0">
                <a:solidFill>
                  <a:prstClr val="black"/>
                </a:solidFill>
                <a:latin typeface="Cambria"/>
                <a:cs typeface="Cambria"/>
              </a:rPr>
              <a:t>i</a:t>
            </a:r>
            <a:r>
              <a:rPr sz="750" dirty="0">
                <a:solidFill>
                  <a:prstClr val="black"/>
                </a:solidFill>
                <a:latin typeface="Cambria"/>
                <a:cs typeface="Cambria"/>
              </a:rPr>
              <a:t>l</a:t>
            </a:r>
            <a:r>
              <a:rPr sz="750" spc="-4" dirty="0">
                <a:solidFill>
                  <a:prstClr val="black"/>
                </a:solidFill>
                <a:latin typeface="Cambria"/>
                <a:cs typeface="Cambria"/>
              </a:rPr>
              <a:t>a</a:t>
            </a:r>
            <a:r>
              <a:rPr sz="750" spc="4" dirty="0">
                <a:solidFill>
                  <a:prstClr val="black"/>
                </a:solidFill>
                <a:latin typeface="Cambria"/>
                <a:cs typeface="Cambria"/>
              </a:rPr>
              <a:t>ció</a:t>
            </a:r>
            <a:r>
              <a:rPr sz="750" dirty="0">
                <a:solidFill>
                  <a:prstClr val="black"/>
                </a:solidFill>
                <a:latin typeface="Cambria"/>
                <a:cs typeface="Cambria"/>
              </a:rPr>
              <a:t>n</a:t>
            </a:r>
            <a:r>
              <a:rPr sz="750" spc="112" dirty="0">
                <a:solidFill>
                  <a:prstClr val="black"/>
                </a:solidFill>
                <a:latin typeface="Cambria"/>
                <a:cs typeface="Cambria"/>
              </a:rPr>
              <a:t> </a:t>
            </a:r>
            <a:r>
              <a:rPr sz="750" dirty="0">
                <a:solidFill>
                  <a:prstClr val="black"/>
                </a:solidFill>
                <a:latin typeface="Cambria"/>
                <a:cs typeface="Cambria"/>
              </a:rPr>
              <a:t>s</a:t>
            </a:r>
            <a:r>
              <a:rPr sz="750" spc="-5" dirty="0">
                <a:solidFill>
                  <a:prstClr val="black"/>
                </a:solidFill>
                <a:latin typeface="Cambria"/>
                <a:cs typeface="Cambria"/>
              </a:rPr>
              <a:t>e</a:t>
            </a:r>
            <a:r>
              <a:rPr sz="750" spc="5" dirty="0">
                <a:solidFill>
                  <a:prstClr val="black"/>
                </a:solidFill>
                <a:latin typeface="Cambria"/>
                <a:cs typeface="Cambria"/>
              </a:rPr>
              <a:t>c</a:t>
            </a:r>
            <a:r>
              <a:rPr sz="750" dirty="0">
                <a:solidFill>
                  <a:prstClr val="black"/>
                </a:solidFill>
                <a:latin typeface="Cambria"/>
                <a:cs typeface="Cambria"/>
              </a:rPr>
              <a:t>t</a:t>
            </a:r>
            <a:r>
              <a:rPr sz="750" spc="5" dirty="0">
                <a:solidFill>
                  <a:prstClr val="black"/>
                </a:solidFill>
                <a:latin typeface="Cambria"/>
                <a:cs typeface="Cambria"/>
              </a:rPr>
              <a:t>o</a:t>
            </a:r>
            <a:r>
              <a:rPr sz="750" dirty="0">
                <a:solidFill>
                  <a:prstClr val="black"/>
                </a:solidFill>
                <a:latin typeface="Cambria"/>
                <a:cs typeface="Cambria"/>
              </a:rPr>
              <a:t>r</a:t>
            </a:r>
            <a:r>
              <a:rPr sz="750" spc="-5" dirty="0">
                <a:solidFill>
                  <a:prstClr val="black"/>
                </a:solidFill>
                <a:latin typeface="Cambria"/>
                <a:cs typeface="Cambria"/>
              </a:rPr>
              <a:t>e</a:t>
            </a:r>
            <a:r>
              <a:rPr sz="750" dirty="0">
                <a:solidFill>
                  <a:prstClr val="black"/>
                </a:solidFill>
                <a:latin typeface="Cambria"/>
                <a:cs typeface="Cambria"/>
              </a:rPr>
              <a:t>s </a:t>
            </a:r>
            <a:r>
              <a:rPr sz="750" spc="-4" dirty="0">
                <a:solidFill>
                  <a:prstClr val="black"/>
                </a:solidFill>
                <a:latin typeface="Cambria"/>
                <a:cs typeface="Cambria"/>
              </a:rPr>
              <a:t>(</a:t>
            </a:r>
            <a:r>
              <a:rPr sz="750" dirty="0">
                <a:solidFill>
                  <a:prstClr val="black"/>
                </a:solidFill>
                <a:latin typeface="Cambria"/>
                <a:cs typeface="Cambria"/>
              </a:rPr>
              <a:t>11</a:t>
            </a:r>
            <a:r>
              <a:rPr sz="750" spc="4" dirty="0">
                <a:solidFill>
                  <a:prstClr val="black"/>
                </a:solidFill>
                <a:latin typeface="Cambria"/>
                <a:cs typeface="Cambria"/>
              </a:rPr>
              <a:t>-</a:t>
            </a:r>
            <a:r>
              <a:rPr sz="750" dirty="0">
                <a:solidFill>
                  <a:prstClr val="black"/>
                </a:solidFill>
                <a:latin typeface="Cambria"/>
                <a:cs typeface="Cambria"/>
              </a:rPr>
              <a:t>12</a:t>
            </a:r>
            <a:r>
              <a:rPr sz="750" spc="82" dirty="0">
                <a:solidFill>
                  <a:prstClr val="black"/>
                </a:solidFill>
                <a:latin typeface="Cambria"/>
                <a:cs typeface="Cambria"/>
              </a:rPr>
              <a:t> </a:t>
            </a:r>
            <a:r>
              <a:rPr sz="750" dirty="0">
                <a:solidFill>
                  <a:prstClr val="black"/>
                </a:solidFill>
                <a:latin typeface="Cambria"/>
                <a:cs typeface="Cambria"/>
              </a:rPr>
              <a:t>de</a:t>
            </a:r>
            <a:r>
              <a:rPr sz="750" spc="30" dirty="0">
                <a:solidFill>
                  <a:prstClr val="black"/>
                </a:solidFill>
                <a:latin typeface="Cambria"/>
                <a:cs typeface="Cambria"/>
              </a:rPr>
              <a:t> </a:t>
            </a:r>
            <a:r>
              <a:rPr sz="750" dirty="0" err="1">
                <a:solidFill>
                  <a:prstClr val="black"/>
                </a:solidFill>
                <a:latin typeface="Cambria"/>
                <a:cs typeface="Cambria"/>
              </a:rPr>
              <a:t>jun</a:t>
            </a:r>
            <a:r>
              <a:rPr lang="es-PE" sz="750" dirty="0">
                <a:solidFill>
                  <a:prstClr val="black"/>
                </a:solidFill>
                <a:latin typeface="Cambria"/>
                <a:cs typeface="Cambria"/>
              </a:rPr>
              <a:t>)</a:t>
            </a:r>
            <a:endParaRPr sz="750" dirty="0">
              <a:solidFill>
                <a:prstClr val="black"/>
              </a:solidFill>
              <a:latin typeface="Cambria"/>
              <a:cs typeface="Cambria"/>
            </a:endParaRPr>
          </a:p>
        </p:txBody>
      </p:sp>
      <p:sp>
        <p:nvSpPr>
          <p:cNvPr id="220" name="object 9"/>
          <p:cNvSpPr txBox="1"/>
          <p:nvPr/>
        </p:nvSpPr>
        <p:spPr>
          <a:xfrm>
            <a:off x="1913751" y="5124868"/>
            <a:ext cx="1095589" cy="316483"/>
          </a:xfrm>
          <a:prstGeom prst="rect">
            <a:avLst/>
          </a:prstGeom>
        </p:spPr>
        <p:txBody>
          <a:bodyPr wrap="square" lIns="0" tIns="0" rIns="0" bIns="0" rtlCol="0">
            <a:noAutofit/>
          </a:bodyPr>
          <a:lstStyle/>
          <a:p>
            <a:pPr algn="ctr">
              <a:lnSpc>
                <a:spcPct val="97696"/>
              </a:lnSpc>
              <a:spcBef>
                <a:spcPts val="25"/>
              </a:spcBef>
            </a:pPr>
            <a:r>
              <a:rPr sz="750" dirty="0">
                <a:solidFill>
                  <a:prstClr val="black"/>
                </a:solidFill>
                <a:latin typeface="Cambria"/>
                <a:cs typeface="Cambria"/>
              </a:rPr>
              <a:t>2</a:t>
            </a:r>
            <a:r>
              <a:rPr sz="750" spc="-4" dirty="0">
                <a:solidFill>
                  <a:prstClr val="black"/>
                </a:solidFill>
                <a:latin typeface="Cambria"/>
                <a:cs typeface="Cambria"/>
              </a:rPr>
              <a:t>.</a:t>
            </a:r>
            <a:r>
              <a:rPr sz="750" dirty="0">
                <a:solidFill>
                  <a:prstClr val="black"/>
                </a:solidFill>
                <a:latin typeface="Cambria"/>
                <a:cs typeface="Cambria"/>
              </a:rPr>
              <a:t>1</a:t>
            </a:r>
            <a:r>
              <a:rPr sz="750" spc="35" dirty="0">
                <a:solidFill>
                  <a:prstClr val="black"/>
                </a:solidFill>
                <a:latin typeface="Cambria"/>
                <a:cs typeface="Cambria"/>
              </a:rPr>
              <a:t> </a:t>
            </a:r>
            <a:r>
              <a:rPr sz="750" spc="-4" dirty="0">
                <a:solidFill>
                  <a:prstClr val="black"/>
                </a:solidFill>
                <a:latin typeface="Cambria"/>
                <a:cs typeface="Cambria"/>
              </a:rPr>
              <a:t>Ta</a:t>
            </a:r>
            <a:r>
              <a:rPr sz="750" dirty="0">
                <a:solidFill>
                  <a:prstClr val="black"/>
                </a:solidFill>
                <a:latin typeface="Cambria"/>
                <a:cs typeface="Cambria"/>
              </a:rPr>
              <a:t>ll</a:t>
            </a:r>
            <a:r>
              <a:rPr sz="750" spc="-4" dirty="0">
                <a:solidFill>
                  <a:prstClr val="black"/>
                </a:solidFill>
                <a:latin typeface="Cambria"/>
                <a:cs typeface="Cambria"/>
              </a:rPr>
              <a:t>e</a:t>
            </a:r>
            <a:r>
              <a:rPr sz="750" dirty="0">
                <a:solidFill>
                  <a:prstClr val="black"/>
                </a:solidFill>
                <a:latin typeface="Cambria"/>
                <a:cs typeface="Cambria"/>
              </a:rPr>
              <a:t>r</a:t>
            </a:r>
            <a:r>
              <a:rPr sz="750" spc="-4" dirty="0">
                <a:solidFill>
                  <a:prstClr val="black"/>
                </a:solidFill>
                <a:latin typeface="Cambria"/>
                <a:cs typeface="Cambria"/>
              </a:rPr>
              <a:t>e</a:t>
            </a:r>
            <a:r>
              <a:rPr sz="750" dirty="0">
                <a:solidFill>
                  <a:prstClr val="black"/>
                </a:solidFill>
                <a:latin typeface="Cambria"/>
                <a:cs typeface="Cambria"/>
              </a:rPr>
              <a:t>s</a:t>
            </a:r>
            <a:r>
              <a:rPr sz="750" spc="101" dirty="0">
                <a:solidFill>
                  <a:prstClr val="black"/>
                </a:solidFill>
                <a:latin typeface="Cambria"/>
                <a:cs typeface="Cambria"/>
              </a:rPr>
              <a:t> </a:t>
            </a:r>
            <a:r>
              <a:rPr sz="750" spc="5" dirty="0">
                <a:solidFill>
                  <a:prstClr val="black"/>
                </a:solidFill>
                <a:latin typeface="Cambria"/>
                <a:cs typeface="Cambria"/>
              </a:rPr>
              <a:t>i</a:t>
            </a:r>
            <a:r>
              <a:rPr sz="750" spc="-5" dirty="0">
                <a:solidFill>
                  <a:prstClr val="black"/>
                </a:solidFill>
                <a:latin typeface="Cambria"/>
                <a:cs typeface="Cambria"/>
              </a:rPr>
              <a:t>n</a:t>
            </a:r>
            <a:r>
              <a:rPr sz="750" dirty="0">
                <a:solidFill>
                  <a:prstClr val="black"/>
                </a:solidFill>
                <a:latin typeface="Cambria"/>
                <a:cs typeface="Cambria"/>
              </a:rPr>
              <a:t>t</a:t>
            </a:r>
            <a:r>
              <a:rPr sz="750" spc="-5" dirty="0">
                <a:solidFill>
                  <a:prstClr val="black"/>
                </a:solidFill>
                <a:latin typeface="Cambria"/>
                <a:cs typeface="Cambria"/>
              </a:rPr>
              <a:t>e</a:t>
            </a:r>
            <a:r>
              <a:rPr sz="750" dirty="0">
                <a:solidFill>
                  <a:prstClr val="black"/>
                </a:solidFill>
                <a:latin typeface="Cambria"/>
                <a:cs typeface="Cambria"/>
              </a:rPr>
              <a:t>rs</a:t>
            </a:r>
            <a:r>
              <a:rPr sz="750" spc="-5" dirty="0">
                <a:solidFill>
                  <a:prstClr val="black"/>
                </a:solidFill>
                <a:latin typeface="Cambria"/>
                <a:cs typeface="Cambria"/>
              </a:rPr>
              <a:t>e</a:t>
            </a:r>
            <a:r>
              <a:rPr sz="750" spc="5" dirty="0">
                <a:solidFill>
                  <a:prstClr val="black"/>
                </a:solidFill>
                <a:latin typeface="Cambria"/>
                <a:cs typeface="Cambria"/>
              </a:rPr>
              <a:t>c</a:t>
            </a:r>
            <a:r>
              <a:rPr sz="750" dirty="0">
                <a:solidFill>
                  <a:prstClr val="black"/>
                </a:solidFill>
                <a:latin typeface="Cambria"/>
                <a:cs typeface="Cambria"/>
              </a:rPr>
              <a:t>t</a:t>
            </a:r>
            <a:r>
              <a:rPr sz="750" spc="5" dirty="0">
                <a:solidFill>
                  <a:prstClr val="black"/>
                </a:solidFill>
                <a:latin typeface="Cambria"/>
                <a:cs typeface="Cambria"/>
              </a:rPr>
              <a:t>o</a:t>
            </a:r>
            <a:r>
              <a:rPr sz="750" dirty="0">
                <a:solidFill>
                  <a:prstClr val="black"/>
                </a:solidFill>
                <a:latin typeface="Cambria"/>
                <a:cs typeface="Cambria"/>
              </a:rPr>
              <a:t>r</a:t>
            </a:r>
            <a:r>
              <a:rPr sz="750" spc="5" dirty="0">
                <a:solidFill>
                  <a:prstClr val="black"/>
                </a:solidFill>
                <a:latin typeface="Cambria"/>
                <a:cs typeface="Cambria"/>
              </a:rPr>
              <a:t>i</a:t>
            </a:r>
            <a:r>
              <a:rPr sz="750" spc="-5" dirty="0">
                <a:solidFill>
                  <a:prstClr val="black"/>
                </a:solidFill>
                <a:latin typeface="Cambria"/>
                <a:cs typeface="Cambria"/>
              </a:rPr>
              <a:t>a</a:t>
            </a:r>
            <a:r>
              <a:rPr sz="750" dirty="0">
                <a:solidFill>
                  <a:prstClr val="black"/>
                </a:solidFill>
                <a:latin typeface="Cambria"/>
                <a:cs typeface="Cambria"/>
              </a:rPr>
              <a:t>l</a:t>
            </a:r>
          </a:p>
          <a:p>
            <a:pPr marL="151237" marR="159682" algn="ctr">
              <a:lnSpc>
                <a:spcPct val="97696"/>
              </a:lnSpc>
              <a:spcBef>
                <a:spcPts val="40"/>
              </a:spcBef>
            </a:pPr>
            <a:r>
              <a:rPr sz="750" spc="5" dirty="0">
                <a:solidFill>
                  <a:prstClr val="black"/>
                </a:solidFill>
                <a:latin typeface="Cambria"/>
                <a:cs typeface="Cambria"/>
              </a:rPr>
              <a:t>M</a:t>
            </a:r>
            <a:r>
              <a:rPr sz="750" dirty="0">
                <a:solidFill>
                  <a:prstClr val="black"/>
                </a:solidFill>
                <a:latin typeface="Cambria"/>
                <a:cs typeface="Cambria"/>
              </a:rPr>
              <a:t>INA</a:t>
            </a:r>
            <a:r>
              <a:rPr sz="750" spc="5" dirty="0">
                <a:solidFill>
                  <a:prstClr val="black"/>
                </a:solidFill>
                <a:latin typeface="Cambria"/>
                <a:cs typeface="Cambria"/>
              </a:rPr>
              <a:t>M-</a:t>
            </a:r>
            <a:r>
              <a:rPr sz="750" dirty="0">
                <a:solidFill>
                  <a:prstClr val="black"/>
                </a:solidFill>
                <a:latin typeface="Cambria"/>
                <a:cs typeface="Cambria"/>
              </a:rPr>
              <a:t>S</a:t>
            </a:r>
            <a:r>
              <a:rPr sz="750" spc="-5" dirty="0">
                <a:solidFill>
                  <a:prstClr val="black"/>
                </a:solidFill>
                <a:latin typeface="Cambria"/>
                <a:cs typeface="Cambria"/>
              </a:rPr>
              <a:t>e</a:t>
            </a:r>
            <a:r>
              <a:rPr sz="750" spc="5" dirty="0">
                <a:solidFill>
                  <a:prstClr val="black"/>
                </a:solidFill>
                <a:latin typeface="Cambria"/>
                <a:cs typeface="Cambria"/>
              </a:rPr>
              <a:t>c</a:t>
            </a:r>
            <a:r>
              <a:rPr sz="750" dirty="0">
                <a:solidFill>
                  <a:prstClr val="black"/>
                </a:solidFill>
                <a:latin typeface="Cambria"/>
                <a:cs typeface="Cambria"/>
              </a:rPr>
              <a:t>t</a:t>
            </a:r>
            <a:r>
              <a:rPr sz="750" spc="5" dirty="0">
                <a:solidFill>
                  <a:prstClr val="black"/>
                </a:solidFill>
                <a:latin typeface="Cambria"/>
                <a:cs typeface="Cambria"/>
              </a:rPr>
              <a:t>o</a:t>
            </a:r>
            <a:r>
              <a:rPr sz="750" dirty="0">
                <a:solidFill>
                  <a:prstClr val="black"/>
                </a:solidFill>
                <a:latin typeface="Cambria"/>
                <a:cs typeface="Cambria"/>
              </a:rPr>
              <a:t>r</a:t>
            </a:r>
            <a:r>
              <a:rPr sz="750" spc="-5" dirty="0">
                <a:solidFill>
                  <a:prstClr val="black"/>
                </a:solidFill>
                <a:latin typeface="Cambria"/>
                <a:cs typeface="Cambria"/>
              </a:rPr>
              <a:t>e</a:t>
            </a:r>
            <a:r>
              <a:rPr sz="750" dirty="0">
                <a:solidFill>
                  <a:prstClr val="black"/>
                </a:solidFill>
                <a:latin typeface="Cambria"/>
                <a:cs typeface="Cambria"/>
              </a:rPr>
              <a:t>s</a:t>
            </a:r>
          </a:p>
          <a:p>
            <a:pPr marL="211531" marR="217866" algn="ctr">
              <a:lnSpc>
                <a:spcPct val="97696"/>
              </a:lnSpc>
              <a:spcBef>
                <a:spcPts val="50"/>
              </a:spcBef>
            </a:pPr>
            <a:r>
              <a:rPr sz="750" spc="-4" dirty="0">
                <a:solidFill>
                  <a:prstClr val="black"/>
                </a:solidFill>
                <a:latin typeface="Cambria"/>
                <a:cs typeface="Cambria"/>
              </a:rPr>
              <a:t>(</a:t>
            </a:r>
            <a:r>
              <a:rPr sz="750" dirty="0">
                <a:solidFill>
                  <a:prstClr val="black"/>
                </a:solidFill>
                <a:latin typeface="Cambria"/>
                <a:cs typeface="Cambria"/>
              </a:rPr>
              <a:t>8</a:t>
            </a:r>
            <a:r>
              <a:rPr sz="750" spc="48" dirty="0">
                <a:solidFill>
                  <a:prstClr val="black"/>
                </a:solidFill>
                <a:latin typeface="Cambria"/>
                <a:cs typeface="Cambria"/>
              </a:rPr>
              <a:t> </a:t>
            </a:r>
            <a:r>
              <a:rPr sz="750" spc="4" dirty="0">
                <a:solidFill>
                  <a:prstClr val="black"/>
                </a:solidFill>
                <a:latin typeface="Cambria"/>
                <a:cs typeface="Cambria"/>
              </a:rPr>
              <a:t>-</a:t>
            </a:r>
            <a:r>
              <a:rPr sz="750" dirty="0">
                <a:solidFill>
                  <a:prstClr val="black"/>
                </a:solidFill>
                <a:latin typeface="Cambria"/>
                <a:cs typeface="Cambria"/>
              </a:rPr>
              <a:t>10</a:t>
            </a:r>
            <a:r>
              <a:rPr sz="750" spc="28" dirty="0">
                <a:solidFill>
                  <a:prstClr val="black"/>
                </a:solidFill>
                <a:latin typeface="Cambria"/>
                <a:cs typeface="Cambria"/>
              </a:rPr>
              <a:t> </a:t>
            </a:r>
            <a:r>
              <a:rPr sz="750" dirty="0">
                <a:solidFill>
                  <a:prstClr val="black"/>
                </a:solidFill>
                <a:latin typeface="Cambria"/>
                <a:cs typeface="Cambria"/>
              </a:rPr>
              <a:t>de</a:t>
            </a:r>
            <a:r>
              <a:rPr sz="750" spc="30" dirty="0">
                <a:solidFill>
                  <a:prstClr val="black"/>
                </a:solidFill>
                <a:latin typeface="Cambria"/>
                <a:cs typeface="Cambria"/>
              </a:rPr>
              <a:t> </a:t>
            </a:r>
            <a:r>
              <a:rPr sz="750" dirty="0">
                <a:solidFill>
                  <a:prstClr val="black"/>
                </a:solidFill>
                <a:latin typeface="Cambria"/>
                <a:cs typeface="Cambria"/>
              </a:rPr>
              <a:t>ju</a:t>
            </a:r>
            <a:r>
              <a:rPr sz="750" spc="-4" dirty="0">
                <a:solidFill>
                  <a:prstClr val="black"/>
                </a:solidFill>
                <a:latin typeface="Cambria"/>
                <a:cs typeface="Cambria"/>
              </a:rPr>
              <a:t>n</a:t>
            </a:r>
            <a:r>
              <a:rPr sz="750" dirty="0">
                <a:solidFill>
                  <a:prstClr val="black"/>
                </a:solidFill>
                <a:latin typeface="Cambria"/>
                <a:cs typeface="Cambria"/>
              </a:rPr>
              <a:t>)</a:t>
            </a:r>
          </a:p>
        </p:txBody>
      </p:sp>
      <p:sp>
        <p:nvSpPr>
          <p:cNvPr id="221" name="object 45"/>
          <p:cNvSpPr/>
          <p:nvPr/>
        </p:nvSpPr>
        <p:spPr>
          <a:xfrm>
            <a:off x="475053" y="5671732"/>
            <a:ext cx="1270916" cy="429767"/>
          </a:xfrm>
          <a:custGeom>
            <a:avLst/>
            <a:gdLst/>
            <a:ahLst/>
            <a:cxnLst/>
            <a:rect l="l" t="t" r="r" b="b"/>
            <a:pathLst>
              <a:path w="1123188" h="429767">
                <a:moveTo>
                  <a:pt x="0" y="42926"/>
                </a:moveTo>
                <a:lnTo>
                  <a:pt x="30648" y="6956"/>
                </a:lnTo>
                <a:lnTo>
                  <a:pt x="67386" y="0"/>
                </a:lnTo>
                <a:lnTo>
                  <a:pt x="1055801" y="0"/>
                </a:lnTo>
                <a:lnTo>
                  <a:pt x="1101706" y="11544"/>
                </a:lnTo>
                <a:lnTo>
                  <a:pt x="1123188" y="42926"/>
                </a:lnTo>
                <a:lnTo>
                  <a:pt x="1123188" y="386791"/>
                </a:lnTo>
                <a:lnTo>
                  <a:pt x="1092535" y="422816"/>
                </a:lnTo>
                <a:lnTo>
                  <a:pt x="1055801" y="429768"/>
                </a:lnTo>
                <a:lnTo>
                  <a:pt x="67386" y="429768"/>
                </a:lnTo>
                <a:lnTo>
                  <a:pt x="21473" y="418248"/>
                </a:lnTo>
                <a:lnTo>
                  <a:pt x="0" y="386791"/>
                </a:lnTo>
                <a:lnTo>
                  <a:pt x="0" y="42926"/>
                </a:lnTo>
                <a:close/>
              </a:path>
            </a:pathLst>
          </a:custGeom>
          <a:solidFill>
            <a:srgbClr val="F79646">
              <a:lumMod val="40000"/>
              <a:lumOff val="60000"/>
            </a:srgbClr>
          </a:solidFill>
          <a:ln w="6096">
            <a:solidFill>
              <a:srgbClr val="EC7C30"/>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22" name="object 47"/>
          <p:cNvSpPr/>
          <p:nvPr/>
        </p:nvSpPr>
        <p:spPr>
          <a:xfrm>
            <a:off x="475620" y="5164239"/>
            <a:ext cx="1274365" cy="428244"/>
          </a:xfrm>
          <a:custGeom>
            <a:avLst/>
            <a:gdLst/>
            <a:ahLst/>
            <a:cxnLst/>
            <a:rect l="l" t="t" r="r" b="b"/>
            <a:pathLst>
              <a:path w="1126236" h="428244">
                <a:moveTo>
                  <a:pt x="0" y="42799"/>
                </a:moveTo>
                <a:lnTo>
                  <a:pt x="30666" y="6945"/>
                </a:lnTo>
                <a:lnTo>
                  <a:pt x="67576" y="0"/>
                </a:lnTo>
                <a:lnTo>
                  <a:pt x="1058659" y="0"/>
                </a:lnTo>
                <a:lnTo>
                  <a:pt x="1104675" y="11460"/>
                </a:lnTo>
                <a:lnTo>
                  <a:pt x="1126236" y="42799"/>
                </a:lnTo>
                <a:lnTo>
                  <a:pt x="1126236" y="385444"/>
                </a:lnTo>
                <a:lnTo>
                  <a:pt x="1095569" y="421298"/>
                </a:lnTo>
                <a:lnTo>
                  <a:pt x="1058659" y="428244"/>
                </a:lnTo>
                <a:lnTo>
                  <a:pt x="67576" y="428244"/>
                </a:lnTo>
                <a:lnTo>
                  <a:pt x="21560" y="416783"/>
                </a:lnTo>
                <a:lnTo>
                  <a:pt x="0" y="385444"/>
                </a:lnTo>
                <a:lnTo>
                  <a:pt x="0" y="42799"/>
                </a:lnTo>
                <a:close/>
              </a:path>
            </a:pathLst>
          </a:custGeom>
          <a:solidFill>
            <a:srgbClr val="F79646">
              <a:lumMod val="40000"/>
              <a:lumOff val="60000"/>
            </a:srgbClr>
          </a:solidFill>
          <a:ln w="6096">
            <a:solidFill>
              <a:srgbClr val="EC7C30"/>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23" name="object 8"/>
          <p:cNvSpPr txBox="1"/>
          <p:nvPr/>
        </p:nvSpPr>
        <p:spPr>
          <a:xfrm>
            <a:off x="681008" y="5227021"/>
            <a:ext cx="897369" cy="316484"/>
          </a:xfrm>
          <a:prstGeom prst="rect">
            <a:avLst/>
          </a:prstGeom>
        </p:spPr>
        <p:txBody>
          <a:bodyPr wrap="square" lIns="0" tIns="0" rIns="0" bIns="0" rtlCol="0">
            <a:noAutofit/>
          </a:bodyPr>
          <a:lstStyle/>
          <a:p>
            <a:pPr marL="5441" marR="5441" algn="ctr">
              <a:lnSpc>
                <a:spcPts val="762"/>
              </a:lnSpc>
              <a:spcBef>
                <a:spcPts val="25"/>
              </a:spcBef>
            </a:pPr>
            <a:r>
              <a:rPr sz="750" dirty="0">
                <a:solidFill>
                  <a:prstClr val="black"/>
                </a:solidFill>
                <a:latin typeface="Cambria"/>
                <a:cs typeface="Cambria"/>
              </a:rPr>
              <a:t>1</a:t>
            </a:r>
            <a:r>
              <a:rPr sz="750" spc="-4" dirty="0">
                <a:solidFill>
                  <a:prstClr val="black"/>
                </a:solidFill>
                <a:latin typeface="Cambria"/>
                <a:cs typeface="Cambria"/>
              </a:rPr>
              <a:t>.</a:t>
            </a:r>
            <a:r>
              <a:rPr sz="750" dirty="0">
                <a:solidFill>
                  <a:prstClr val="black"/>
                </a:solidFill>
                <a:latin typeface="Cambria"/>
                <a:cs typeface="Cambria"/>
              </a:rPr>
              <a:t>2</a:t>
            </a:r>
            <a:r>
              <a:rPr sz="750" spc="35" dirty="0">
                <a:solidFill>
                  <a:prstClr val="black"/>
                </a:solidFill>
                <a:latin typeface="Cambria"/>
                <a:cs typeface="Cambria"/>
              </a:rPr>
              <a:t> </a:t>
            </a:r>
            <a:r>
              <a:rPr sz="750" dirty="0">
                <a:solidFill>
                  <a:prstClr val="black"/>
                </a:solidFill>
                <a:latin typeface="Cambria"/>
                <a:cs typeface="Cambria"/>
              </a:rPr>
              <a:t>S</a:t>
            </a:r>
            <a:r>
              <a:rPr sz="750" spc="4" dirty="0">
                <a:solidFill>
                  <a:prstClr val="black"/>
                </a:solidFill>
                <a:latin typeface="Cambria"/>
                <a:cs typeface="Cambria"/>
              </a:rPr>
              <a:t>i</a:t>
            </a:r>
            <a:r>
              <a:rPr sz="750" dirty="0">
                <a:solidFill>
                  <a:prstClr val="black"/>
                </a:solidFill>
                <a:latin typeface="Cambria"/>
                <a:cs typeface="Cambria"/>
              </a:rPr>
              <a:t>st</a:t>
            </a:r>
            <a:r>
              <a:rPr sz="750" spc="-4" dirty="0">
                <a:solidFill>
                  <a:prstClr val="black"/>
                </a:solidFill>
                <a:latin typeface="Cambria"/>
                <a:cs typeface="Cambria"/>
              </a:rPr>
              <a:t>e</a:t>
            </a:r>
            <a:r>
              <a:rPr sz="750" spc="4" dirty="0">
                <a:solidFill>
                  <a:prstClr val="black"/>
                </a:solidFill>
                <a:latin typeface="Cambria"/>
                <a:cs typeface="Cambria"/>
              </a:rPr>
              <a:t>m</a:t>
            </a:r>
            <a:r>
              <a:rPr sz="750" spc="-4" dirty="0">
                <a:solidFill>
                  <a:prstClr val="black"/>
                </a:solidFill>
                <a:latin typeface="Cambria"/>
                <a:cs typeface="Cambria"/>
              </a:rPr>
              <a:t>a</a:t>
            </a:r>
            <a:r>
              <a:rPr sz="750" dirty="0">
                <a:solidFill>
                  <a:prstClr val="black"/>
                </a:solidFill>
                <a:latin typeface="Cambria"/>
                <a:cs typeface="Cambria"/>
              </a:rPr>
              <a:t>t</a:t>
            </a:r>
            <a:r>
              <a:rPr sz="750" spc="4" dirty="0">
                <a:solidFill>
                  <a:prstClr val="black"/>
                </a:solidFill>
                <a:latin typeface="Cambria"/>
                <a:cs typeface="Cambria"/>
              </a:rPr>
              <a:t>i</a:t>
            </a:r>
            <a:r>
              <a:rPr sz="750" spc="-4" dirty="0">
                <a:solidFill>
                  <a:prstClr val="black"/>
                </a:solidFill>
                <a:latin typeface="Cambria"/>
                <a:cs typeface="Cambria"/>
              </a:rPr>
              <a:t>za</a:t>
            </a:r>
            <a:r>
              <a:rPr sz="750" spc="4" dirty="0">
                <a:solidFill>
                  <a:prstClr val="black"/>
                </a:solidFill>
                <a:latin typeface="Cambria"/>
                <a:cs typeface="Cambria"/>
              </a:rPr>
              <a:t>ció</a:t>
            </a:r>
            <a:r>
              <a:rPr sz="750" dirty="0">
                <a:solidFill>
                  <a:prstClr val="black"/>
                </a:solidFill>
                <a:latin typeface="Cambria"/>
                <a:cs typeface="Cambria"/>
              </a:rPr>
              <a:t>n</a:t>
            </a:r>
            <a:r>
              <a:rPr sz="750" spc="140" dirty="0">
                <a:solidFill>
                  <a:prstClr val="black"/>
                </a:solidFill>
                <a:latin typeface="Cambria"/>
                <a:cs typeface="Cambria"/>
              </a:rPr>
              <a:t> </a:t>
            </a:r>
            <a:r>
              <a:rPr sz="750" dirty="0">
                <a:solidFill>
                  <a:prstClr val="black"/>
                </a:solidFill>
                <a:latin typeface="Cambria"/>
                <a:cs typeface="Cambria"/>
              </a:rPr>
              <a:t>y r</a:t>
            </a:r>
            <a:r>
              <a:rPr sz="750" spc="-4" dirty="0">
                <a:solidFill>
                  <a:prstClr val="black"/>
                </a:solidFill>
                <a:latin typeface="Cambria"/>
                <a:cs typeface="Cambria"/>
              </a:rPr>
              <a:t>e</a:t>
            </a:r>
            <a:r>
              <a:rPr sz="750" spc="4" dirty="0">
                <a:solidFill>
                  <a:prstClr val="black"/>
                </a:solidFill>
                <a:latin typeface="Cambria"/>
                <a:cs typeface="Cambria"/>
              </a:rPr>
              <a:t>co</a:t>
            </a:r>
            <a:r>
              <a:rPr sz="750" dirty="0">
                <a:solidFill>
                  <a:prstClr val="black"/>
                </a:solidFill>
                <a:latin typeface="Cambria"/>
                <a:cs typeface="Cambria"/>
              </a:rPr>
              <a:t>p</a:t>
            </a:r>
            <a:r>
              <a:rPr sz="750" spc="4" dirty="0">
                <a:solidFill>
                  <a:prstClr val="black"/>
                </a:solidFill>
                <a:latin typeface="Cambria"/>
                <a:cs typeface="Cambria"/>
              </a:rPr>
              <a:t>i</a:t>
            </a:r>
            <a:r>
              <a:rPr sz="750" dirty="0">
                <a:solidFill>
                  <a:prstClr val="black"/>
                </a:solidFill>
                <a:latin typeface="Cambria"/>
                <a:cs typeface="Cambria"/>
              </a:rPr>
              <a:t>l</a:t>
            </a:r>
            <a:r>
              <a:rPr sz="750" spc="-4" dirty="0">
                <a:solidFill>
                  <a:prstClr val="black"/>
                </a:solidFill>
                <a:latin typeface="Cambria"/>
                <a:cs typeface="Cambria"/>
              </a:rPr>
              <a:t>a</a:t>
            </a:r>
            <a:r>
              <a:rPr sz="750" spc="4" dirty="0">
                <a:solidFill>
                  <a:prstClr val="black"/>
                </a:solidFill>
                <a:latin typeface="Cambria"/>
                <a:cs typeface="Cambria"/>
              </a:rPr>
              <a:t>ció</a:t>
            </a:r>
            <a:r>
              <a:rPr sz="750" dirty="0">
                <a:solidFill>
                  <a:prstClr val="black"/>
                </a:solidFill>
                <a:latin typeface="Cambria"/>
                <a:cs typeface="Cambria"/>
              </a:rPr>
              <a:t>n</a:t>
            </a:r>
          </a:p>
          <a:p>
            <a:pPr marL="161239" marR="160355" algn="ctr">
              <a:lnSpc>
                <a:spcPct val="97696"/>
              </a:lnSpc>
              <a:spcBef>
                <a:spcPts val="51"/>
              </a:spcBef>
            </a:pPr>
            <a:r>
              <a:rPr sz="750" spc="-4" dirty="0">
                <a:solidFill>
                  <a:prstClr val="black"/>
                </a:solidFill>
                <a:latin typeface="Cambria"/>
                <a:cs typeface="Cambria"/>
              </a:rPr>
              <a:t>(</a:t>
            </a:r>
            <a:r>
              <a:rPr sz="750" dirty="0">
                <a:solidFill>
                  <a:prstClr val="black"/>
                </a:solidFill>
                <a:latin typeface="Cambria"/>
                <a:cs typeface="Cambria"/>
              </a:rPr>
              <a:t>1</a:t>
            </a:r>
            <a:r>
              <a:rPr sz="750" spc="4" dirty="0">
                <a:solidFill>
                  <a:prstClr val="black"/>
                </a:solidFill>
                <a:latin typeface="Cambria"/>
                <a:cs typeface="Cambria"/>
              </a:rPr>
              <a:t>-</a:t>
            </a:r>
            <a:r>
              <a:rPr sz="750" dirty="0">
                <a:solidFill>
                  <a:prstClr val="black"/>
                </a:solidFill>
                <a:latin typeface="Cambria"/>
                <a:cs typeface="Cambria"/>
              </a:rPr>
              <a:t>5</a:t>
            </a:r>
            <a:r>
              <a:rPr sz="750" spc="60" dirty="0">
                <a:solidFill>
                  <a:prstClr val="black"/>
                </a:solidFill>
                <a:latin typeface="Cambria"/>
                <a:cs typeface="Cambria"/>
              </a:rPr>
              <a:t> </a:t>
            </a:r>
            <a:r>
              <a:rPr sz="750" dirty="0">
                <a:solidFill>
                  <a:prstClr val="black"/>
                </a:solidFill>
                <a:latin typeface="Cambria"/>
                <a:cs typeface="Cambria"/>
              </a:rPr>
              <a:t>de</a:t>
            </a:r>
            <a:r>
              <a:rPr sz="750" spc="15" dirty="0">
                <a:solidFill>
                  <a:prstClr val="black"/>
                </a:solidFill>
                <a:latin typeface="Cambria"/>
                <a:cs typeface="Cambria"/>
              </a:rPr>
              <a:t> </a:t>
            </a:r>
            <a:r>
              <a:rPr sz="750" dirty="0">
                <a:solidFill>
                  <a:prstClr val="black"/>
                </a:solidFill>
                <a:latin typeface="Cambria"/>
                <a:cs typeface="Cambria"/>
              </a:rPr>
              <a:t>ju</a:t>
            </a:r>
            <a:r>
              <a:rPr sz="750" spc="-4" dirty="0">
                <a:solidFill>
                  <a:prstClr val="black"/>
                </a:solidFill>
                <a:latin typeface="Cambria"/>
                <a:cs typeface="Cambria"/>
              </a:rPr>
              <a:t>n</a:t>
            </a:r>
            <a:r>
              <a:rPr sz="750" dirty="0">
                <a:solidFill>
                  <a:prstClr val="black"/>
                </a:solidFill>
                <a:latin typeface="Cambria"/>
                <a:cs typeface="Cambria"/>
              </a:rPr>
              <a:t>)</a:t>
            </a:r>
          </a:p>
        </p:txBody>
      </p:sp>
      <p:sp>
        <p:nvSpPr>
          <p:cNvPr id="224" name="object 6"/>
          <p:cNvSpPr txBox="1"/>
          <p:nvPr/>
        </p:nvSpPr>
        <p:spPr>
          <a:xfrm>
            <a:off x="529072" y="5734426"/>
            <a:ext cx="1183859" cy="316458"/>
          </a:xfrm>
          <a:prstGeom prst="rect">
            <a:avLst/>
          </a:prstGeom>
        </p:spPr>
        <p:txBody>
          <a:bodyPr wrap="square" lIns="0" tIns="0" rIns="0" bIns="0" rtlCol="0">
            <a:noAutofit/>
          </a:bodyPr>
          <a:lstStyle/>
          <a:p>
            <a:pPr algn="ctr">
              <a:lnSpc>
                <a:spcPct val="97696"/>
              </a:lnSpc>
              <a:spcBef>
                <a:spcPts val="25"/>
              </a:spcBef>
            </a:pPr>
            <a:r>
              <a:rPr sz="750" dirty="0">
                <a:solidFill>
                  <a:prstClr val="black"/>
                </a:solidFill>
                <a:latin typeface="Cambria"/>
                <a:cs typeface="Cambria"/>
              </a:rPr>
              <a:t>1</a:t>
            </a:r>
            <a:r>
              <a:rPr sz="750" spc="-4" dirty="0">
                <a:solidFill>
                  <a:prstClr val="black"/>
                </a:solidFill>
                <a:latin typeface="Cambria"/>
                <a:cs typeface="Cambria"/>
              </a:rPr>
              <a:t>.</a:t>
            </a:r>
            <a:r>
              <a:rPr sz="750" dirty="0">
                <a:solidFill>
                  <a:prstClr val="black"/>
                </a:solidFill>
                <a:latin typeface="Cambria"/>
                <a:cs typeface="Cambria"/>
              </a:rPr>
              <a:t>1</a:t>
            </a:r>
            <a:r>
              <a:rPr sz="750" spc="35" dirty="0">
                <a:solidFill>
                  <a:prstClr val="black"/>
                </a:solidFill>
                <a:latin typeface="Cambria"/>
                <a:cs typeface="Cambria"/>
              </a:rPr>
              <a:t> </a:t>
            </a:r>
            <a:r>
              <a:rPr sz="750" spc="-4" dirty="0">
                <a:solidFill>
                  <a:prstClr val="black"/>
                </a:solidFill>
                <a:latin typeface="Cambria"/>
                <a:cs typeface="Cambria"/>
              </a:rPr>
              <a:t>Ta</a:t>
            </a:r>
            <a:r>
              <a:rPr sz="750" dirty="0">
                <a:solidFill>
                  <a:prstClr val="black"/>
                </a:solidFill>
                <a:latin typeface="Cambria"/>
                <a:cs typeface="Cambria"/>
              </a:rPr>
              <a:t>ll</a:t>
            </a:r>
            <a:r>
              <a:rPr sz="750" spc="-4" dirty="0">
                <a:solidFill>
                  <a:prstClr val="black"/>
                </a:solidFill>
                <a:latin typeface="Cambria"/>
                <a:cs typeface="Cambria"/>
              </a:rPr>
              <a:t>e</a:t>
            </a:r>
            <a:r>
              <a:rPr sz="750" dirty="0">
                <a:solidFill>
                  <a:prstClr val="black"/>
                </a:solidFill>
                <a:latin typeface="Cambria"/>
                <a:cs typeface="Cambria"/>
              </a:rPr>
              <a:t>r</a:t>
            </a:r>
            <a:r>
              <a:rPr sz="750" spc="-4" dirty="0">
                <a:solidFill>
                  <a:prstClr val="black"/>
                </a:solidFill>
                <a:latin typeface="Cambria"/>
                <a:cs typeface="Cambria"/>
              </a:rPr>
              <a:t>e</a:t>
            </a:r>
            <a:r>
              <a:rPr sz="750" dirty="0">
                <a:solidFill>
                  <a:prstClr val="black"/>
                </a:solidFill>
                <a:latin typeface="Cambria"/>
                <a:cs typeface="Cambria"/>
              </a:rPr>
              <a:t>s</a:t>
            </a:r>
            <a:r>
              <a:rPr sz="750" spc="106" dirty="0">
                <a:solidFill>
                  <a:prstClr val="black"/>
                </a:solidFill>
                <a:latin typeface="Cambria"/>
                <a:cs typeface="Cambria"/>
              </a:rPr>
              <a:t> </a:t>
            </a:r>
            <a:r>
              <a:rPr sz="750" spc="5" dirty="0">
                <a:solidFill>
                  <a:prstClr val="black"/>
                </a:solidFill>
                <a:latin typeface="Cambria"/>
                <a:cs typeface="Cambria"/>
              </a:rPr>
              <a:t>i</a:t>
            </a:r>
            <a:r>
              <a:rPr sz="750" spc="-5" dirty="0">
                <a:solidFill>
                  <a:prstClr val="black"/>
                </a:solidFill>
                <a:latin typeface="Cambria"/>
                <a:cs typeface="Cambria"/>
              </a:rPr>
              <a:t>n</a:t>
            </a:r>
            <a:r>
              <a:rPr sz="750" dirty="0">
                <a:solidFill>
                  <a:prstClr val="black"/>
                </a:solidFill>
                <a:latin typeface="Cambria"/>
                <a:cs typeface="Cambria"/>
              </a:rPr>
              <a:t>tr</a:t>
            </a:r>
            <a:r>
              <a:rPr sz="750" spc="-5" dirty="0">
                <a:solidFill>
                  <a:prstClr val="black"/>
                </a:solidFill>
                <a:latin typeface="Cambria"/>
                <a:cs typeface="Cambria"/>
              </a:rPr>
              <a:t>a</a:t>
            </a:r>
            <a:r>
              <a:rPr sz="750" dirty="0">
                <a:solidFill>
                  <a:prstClr val="black"/>
                </a:solidFill>
                <a:latin typeface="Cambria"/>
                <a:cs typeface="Cambria"/>
              </a:rPr>
              <a:t>s</a:t>
            </a:r>
            <a:r>
              <a:rPr sz="750" spc="-5" dirty="0">
                <a:solidFill>
                  <a:prstClr val="black"/>
                </a:solidFill>
                <a:latin typeface="Cambria"/>
                <a:cs typeface="Cambria"/>
              </a:rPr>
              <a:t>e</a:t>
            </a:r>
            <a:r>
              <a:rPr sz="750" spc="5" dirty="0">
                <a:solidFill>
                  <a:prstClr val="black"/>
                </a:solidFill>
                <a:latin typeface="Cambria"/>
                <a:cs typeface="Cambria"/>
              </a:rPr>
              <a:t>c</a:t>
            </a:r>
            <a:r>
              <a:rPr sz="750" dirty="0">
                <a:solidFill>
                  <a:prstClr val="black"/>
                </a:solidFill>
                <a:latin typeface="Cambria"/>
                <a:cs typeface="Cambria"/>
              </a:rPr>
              <a:t>t</a:t>
            </a:r>
            <a:r>
              <a:rPr sz="750" spc="5" dirty="0">
                <a:solidFill>
                  <a:prstClr val="black"/>
                </a:solidFill>
                <a:latin typeface="Cambria"/>
                <a:cs typeface="Cambria"/>
              </a:rPr>
              <a:t>o</a:t>
            </a:r>
            <a:r>
              <a:rPr sz="750" dirty="0">
                <a:solidFill>
                  <a:prstClr val="black"/>
                </a:solidFill>
                <a:latin typeface="Cambria"/>
                <a:cs typeface="Cambria"/>
              </a:rPr>
              <a:t>r</a:t>
            </a:r>
            <a:r>
              <a:rPr sz="750" spc="5" dirty="0">
                <a:solidFill>
                  <a:prstClr val="black"/>
                </a:solidFill>
                <a:latin typeface="Cambria"/>
                <a:cs typeface="Cambria"/>
              </a:rPr>
              <a:t>i</a:t>
            </a:r>
            <a:r>
              <a:rPr sz="750" spc="-5" dirty="0">
                <a:solidFill>
                  <a:prstClr val="black"/>
                </a:solidFill>
                <a:latin typeface="Cambria"/>
                <a:cs typeface="Cambria"/>
              </a:rPr>
              <a:t>a</a:t>
            </a:r>
            <a:r>
              <a:rPr sz="750" dirty="0">
                <a:solidFill>
                  <a:prstClr val="black"/>
                </a:solidFill>
                <a:latin typeface="Cambria"/>
                <a:cs typeface="Cambria"/>
              </a:rPr>
              <a:t>l</a:t>
            </a:r>
            <a:r>
              <a:rPr sz="750" spc="-5" dirty="0">
                <a:solidFill>
                  <a:prstClr val="black"/>
                </a:solidFill>
                <a:latin typeface="Cambria"/>
                <a:cs typeface="Cambria"/>
              </a:rPr>
              <a:t>e</a:t>
            </a:r>
            <a:r>
              <a:rPr sz="750" dirty="0">
                <a:solidFill>
                  <a:prstClr val="black"/>
                </a:solidFill>
                <a:latin typeface="Cambria"/>
                <a:cs typeface="Cambria"/>
              </a:rPr>
              <a:t>s</a:t>
            </a:r>
          </a:p>
          <a:p>
            <a:pPr marL="283114" marR="289311" indent="-1383" algn="ctr">
              <a:lnSpc>
                <a:spcPts val="762"/>
              </a:lnSpc>
              <a:spcBef>
                <a:spcPts val="40"/>
              </a:spcBef>
            </a:pPr>
            <a:r>
              <a:rPr sz="750" spc="5" dirty="0">
                <a:solidFill>
                  <a:prstClr val="black"/>
                </a:solidFill>
                <a:latin typeface="Cambria"/>
                <a:cs typeface="Cambria"/>
              </a:rPr>
              <a:t>M</a:t>
            </a:r>
            <a:r>
              <a:rPr sz="750" dirty="0">
                <a:solidFill>
                  <a:prstClr val="black"/>
                </a:solidFill>
                <a:latin typeface="Cambria"/>
                <a:cs typeface="Cambria"/>
              </a:rPr>
              <a:t>I</a:t>
            </a:r>
            <a:r>
              <a:rPr sz="750" spc="-5" dirty="0">
                <a:solidFill>
                  <a:prstClr val="black"/>
                </a:solidFill>
                <a:latin typeface="Cambria"/>
                <a:cs typeface="Cambria"/>
              </a:rPr>
              <a:t>N</a:t>
            </a:r>
            <a:r>
              <a:rPr sz="750" dirty="0">
                <a:solidFill>
                  <a:prstClr val="black"/>
                </a:solidFill>
                <a:latin typeface="Cambria"/>
                <a:cs typeface="Cambria"/>
              </a:rPr>
              <a:t>AM</a:t>
            </a:r>
            <a:endParaRPr lang="es-PE" sz="750" dirty="0">
              <a:solidFill>
                <a:prstClr val="black"/>
              </a:solidFill>
              <a:latin typeface="Cambria"/>
              <a:cs typeface="Cambria"/>
            </a:endParaRPr>
          </a:p>
          <a:p>
            <a:pPr marL="283114" marR="289311" indent="-1383" algn="ctr">
              <a:lnSpc>
                <a:spcPts val="762"/>
              </a:lnSpc>
              <a:spcBef>
                <a:spcPts val="40"/>
              </a:spcBef>
            </a:pPr>
            <a:r>
              <a:rPr sz="750" spc="-4" dirty="0">
                <a:solidFill>
                  <a:prstClr val="black"/>
                </a:solidFill>
                <a:latin typeface="Cambria"/>
                <a:cs typeface="Cambria"/>
              </a:rPr>
              <a:t>(</a:t>
            </a:r>
            <a:r>
              <a:rPr sz="750" dirty="0">
                <a:solidFill>
                  <a:prstClr val="black"/>
                </a:solidFill>
                <a:latin typeface="Cambria"/>
                <a:cs typeface="Cambria"/>
              </a:rPr>
              <a:t>25</a:t>
            </a:r>
            <a:r>
              <a:rPr sz="750" spc="4" dirty="0">
                <a:solidFill>
                  <a:prstClr val="black"/>
                </a:solidFill>
                <a:latin typeface="Cambria"/>
                <a:cs typeface="Cambria"/>
              </a:rPr>
              <a:t>-</a:t>
            </a:r>
            <a:r>
              <a:rPr sz="750" dirty="0">
                <a:solidFill>
                  <a:prstClr val="black"/>
                </a:solidFill>
                <a:latin typeface="Cambria"/>
                <a:cs typeface="Cambria"/>
              </a:rPr>
              <a:t>28</a:t>
            </a:r>
            <a:r>
              <a:rPr sz="750" spc="82" dirty="0">
                <a:solidFill>
                  <a:prstClr val="black"/>
                </a:solidFill>
                <a:latin typeface="Cambria"/>
                <a:cs typeface="Cambria"/>
              </a:rPr>
              <a:t> </a:t>
            </a:r>
            <a:r>
              <a:rPr sz="750" spc="5" dirty="0">
                <a:solidFill>
                  <a:prstClr val="black"/>
                </a:solidFill>
                <a:latin typeface="Cambria"/>
                <a:cs typeface="Cambria"/>
              </a:rPr>
              <a:t>m</a:t>
            </a:r>
            <a:r>
              <a:rPr sz="750" spc="-5" dirty="0">
                <a:solidFill>
                  <a:prstClr val="black"/>
                </a:solidFill>
                <a:latin typeface="Cambria"/>
                <a:cs typeface="Cambria"/>
              </a:rPr>
              <a:t>a</a:t>
            </a:r>
            <a:r>
              <a:rPr sz="750" dirty="0">
                <a:solidFill>
                  <a:prstClr val="black"/>
                </a:solidFill>
                <a:latin typeface="Cambria"/>
                <a:cs typeface="Cambria"/>
              </a:rPr>
              <a:t>y)</a:t>
            </a:r>
          </a:p>
        </p:txBody>
      </p:sp>
      <p:cxnSp>
        <p:nvCxnSpPr>
          <p:cNvPr id="225" name="Conector recto 224"/>
          <p:cNvCxnSpPr>
            <a:endCxn id="236" idx="0"/>
          </p:cNvCxnSpPr>
          <p:nvPr/>
        </p:nvCxnSpPr>
        <p:spPr>
          <a:xfrm>
            <a:off x="3776360" y="2196418"/>
            <a:ext cx="9793" cy="3415115"/>
          </a:xfrm>
          <a:prstGeom prst="line">
            <a:avLst/>
          </a:prstGeom>
          <a:noFill/>
          <a:ln w="9525" cap="flat" cmpd="sng" algn="ctr">
            <a:solidFill>
              <a:srgbClr val="4F81BD">
                <a:shade val="95000"/>
                <a:satMod val="105000"/>
              </a:srgbClr>
            </a:solidFill>
            <a:prstDash val="dashDot"/>
          </a:ln>
          <a:effectLst/>
        </p:spPr>
      </p:cxnSp>
      <p:grpSp>
        <p:nvGrpSpPr>
          <p:cNvPr id="226" name="Grupo 225"/>
          <p:cNvGrpSpPr/>
          <p:nvPr/>
        </p:nvGrpSpPr>
        <p:grpSpPr>
          <a:xfrm>
            <a:off x="3173739" y="1862873"/>
            <a:ext cx="1208836" cy="521208"/>
            <a:chOff x="2917698" y="1389126"/>
            <a:chExt cx="1068324" cy="521208"/>
          </a:xfrm>
        </p:grpSpPr>
        <p:sp>
          <p:nvSpPr>
            <p:cNvPr id="227" name="object 56"/>
            <p:cNvSpPr/>
            <p:nvPr/>
          </p:nvSpPr>
          <p:spPr>
            <a:xfrm>
              <a:off x="2917698" y="1389126"/>
              <a:ext cx="1068324" cy="521208"/>
            </a:xfrm>
            <a:custGeom>
              <a:avLst/>
              <a:gdLst/>
              <a:ahLst/>
              <a:cxnLst/>
              <a:rect l="l" t="t" r="r" b="b"/>
              <a:pathLst>
                <a:path w="1068324" h="521208">
                  <a:moveTo>
                    <a:pt x="1068324" y="338709"/>
                  </a:moveTo>
                  <a:lnTo>
                    <a:pt x="1068324" y="0"/>
                  </a:lnTo>
                  <a:lnTo>
                    <a:pt x="0" y="0"/>
                  </a:lnTo>
                  <a:lnTo>
                    <a:pt x="0" y="338709"/>
                  </a:lnTo>
                  <a:lnTo>
                    <a:pt x="469011" y="338709"/>
                  </a:lnTo>
                  <a:lnTo>
                    <a:pt x="469011" y="390906"/>
                  </a:lnTo>
                  <a:lnTo>
                    <a:pt x="403860" y="390906"/>
                  </a:lnTo>
                  <a:lnTo>
                    <a:pt x="534162" y="521208"/>
                  </a:lnTo>
                  <a:lnTo>
                    <a:pt x="664463" y="390906"/>
                  </a:lnTo>
                  <a:lnTo>
                    <a:pt x="599313" y="390906"/>
                  </a:lnTo>
                  <a:lnTo>
                    <a:pt x="599313" y="338709"/>
                  </a:lnTo>
                  <a:lnTo>
                    <a:pt x="1068324" y="338709"/>
                  </a:lnTo>
                  <a:close/>
                </a:path>
              </a:pathLst>
            </a:custGeom>
            <a:solidFill>
              <a:srgbClr val="94B3D6"/>
            </a:solidFill>
            <a:ln w="3175">
              <a:solidFill>
                <a:srgbClr val="4F81BD"/>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28" name="object 22"/>
            <p:cNvSpPr txBox="1"/>
            <p:nvPr/>
          </p:nvSpPr>
          <p:spPr>
            <a:xfrm>
              <a:off x="3081020" y="1406188"/>
              <a:ext cx="738503" cy="316483"/>
            </a:xfrm>
            <a:prstGeom prst="rect">
              <a:avLst/>
            </a:prstGeom>
          </p:spPr>
          <p:txBody>
            <a:bodyPr wrap="square" lIns="0" tIns="0" rIns="0" bIns="0" rtlCol="0">
              <a:noAutofit/>
            </a:bodyPr>
            <a:lstStyle/>
            <a:p>
              <a:pPr marL="5441" marR="5441" lvl="0" indent="473" algn="ctr" defTabSz="914400" eaLnBrk="1" fontAlgn="auto" latinLnBrk="0" hangingPunct="1">
                <a:lnSpc>
                  <a:spcPts val="762"/>
                </a:lnSpc>
                <a:spcBef>
                  <a:spcPts val="25"/>
                </a:spcBef>
                <a:spcAft>
                  <a:spcPts val="0"/>
                </a:spcAft>
                <a:buClrTx/>
                <a:buSzTx/>
                <a:buFontTx/>
                <a:buNone/>
                <a:tabLst/>
                <a:defRPr/>
              </a:pPr>
              <a:r>
                <a:rPr kumimoji="0" sz="750" b="1" i="0" u="none" strike="noStrike" kern="0" cap="none" spc="-4"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T</a:t>
              </a:r>
              <a:r>
                <a:rPr kumimoji="0" sz="750" b="1" i="0" u="none" strike="noStrike" kern="0" cap="none" spc="4" normalizeH="0" baseline="0" noProof="0" dirty="0">
                  <a:ln>
                    <a:noFill/>
                  </a:ln>
                  <a:solidFill>
                    <a:prstClr val="black"/>
                  </a:solidFill>
                  <a:effectLst/>
                  <a:uLnTx/>
                  <a:uFillTx/>
                  <a:latin typeface="Cambria"/>
                  <a:cs typeface="Cambria"/>
                </a:rPr>
                <a:t>A</a:t>
              </a:r>
              <a:r>
                <a:rPr kumimoji="0" sz="750" b="1" i="0" u="none" strike="noStrike" kern="0" cap="none" spc="-4" normalizeH="0" baseline="0" noProof="0" dirty="0">
                  <a:ln>
                    <a:noFill/>
                  </a:ln>
                  <a:solidFill>
                    <a:prstClr val="black"/>
                  </a:solidFill>
                  <a:effectLst/>
                  <a:uLnTx/>
                  <a:uFillTx/>
                  <a:latin typeface="Cambria"/>
                  <a:cs typeface="Cambria"/>
                </a:rPr>
                <a:t>P</a:t>
              </a:r>
              <a:r>
                <a:rPr kumimoji="0" sz="750" b="1" i="0" u="none" strike="noStrike" kern="0" cap="none" spc="0" normalizeH="0" baseline="0" noProof="0" dirty="0">
                  <a:ln>
                    <a:noFill/>
                  </a:ln>
                  <a:solidFill>
                    <a:prstClr val="black"/>
                  </a:solidFill>
                  <a:effectLst/>
                  <a:uLnTx/>
                  <a:uFillTx/>
                  <a:latin typeface="Cambria"/>
                  <a:cs typeface="Cambria"/>
                </a:rPr>
                <a:t>A</a:t>
              </a:r>
              <a:r>
                <a:rPr kumimoji="0" sz="750" b="1" i="0" u="none" strike="noStrike" kern="0" cap="none" spc="80" normalizeH="0" baseline="0" noProof="0" dirty="0">
                  <a:ln>
                    <a:noFill/>
                  </a:ln>
                  <a:solidFill>
                    <a:prstClr val="black"/>
                  </a:solidFill>
                  <a:effectLst/>
                  <a:uLnTx/>
                  <a:uFillTx/>
                  <a:latin typeface="Cambria"/>
                  <a:cs typeface="Cambria"/>
                </a:rPr>
                <a:t> </a:t>
              </a:r>
              <a:r>
                <a:rPr kumimoji="0" sz="750" b="1" i="0" u="none" strike="noStrike" kern="0" cap="none" spc="4" normalizeH="0" baseline="0" noProof="0" dirty="0">
                  <a:ln>
                    <a:noFill/>
                  </a:ln>
                  <a:solidFill>
                    <a:prstClr val="black"/>
                  </a:solidFill>
                  <a:effectLst/>
                  <a:uLnTx/>
                  <a:uFillTx/>
                  <a:latin typeface="Cambria"/>
                  <a:cs typeface="Cambria"/>
                </a:rPr>
                <a:t>II</a:t>
              </a:r>
              <a:r>
                <a:rPr kumimoji="0" sz="750" b="1" i="0" u="none" strike="noStrike" kern="0" cap="none" spc="0" normalizeH="0" baseline="0" noProof="0" dirty="0">
                  <a:ln>
                    <a:noFill/>
                  </a:ln>
                  <a:solidFill>
                    <a:prstClr val="black"/>
                  </a:solidFill>
                  <a:effectLst/>
                  <a:uLnTx/>
                  <a:uFillTx/>
                  <a:latin typeface="Cambria"/>
                  <a:cs typeface="Cambria"/>
                </a:rPr>
                <a:t>I CONS</a:t>
              </a:r>
              <a:r>
                <a:rPr kumimoji="0" sz="750" b="1" i="0" u="none" strike="noStrike" kern="0" cap="none" spc="4" normalizeH="0" baseline="0" noProof="0" dirty="0">
                  <a:ln>
                    <a:noFill/>
                  </a:ln>
                  <a:solidFill>
                    <a:prstClr val="black"/>
                  </a:solidFill>
                  <a:effectLst/>
                  <a:uLnTx/>
                  <a:uFillTx/>
                  <a:latin typeface="Cambria"/>
                  <a:cs typeface="Cambria"/>
                </a:rPr>
                <a:t>IS</a:t>
              </a:r>
              <a:r>
                <a:rPr kumimoji="0" sz="750" b="1" i="0" u="none" strike="noStrike" kern="0" cap="none" spc="0" normalizeH="0" baseline="0" noProof="0" dirty="0">
                  <a:ln>
                    <a:noFill/>
                  </a:ln>
                  <a:solidFill>
                    <a:prstClr val="black"/>
                  </a:solidFill>
                  <a:effectLst/>
                  <a:uLnTx/>
                  <a:uFillTx/>
                  <a:latin typeface="Cambria"/>
                  <a:cs typeface="Cambria"/>
                </a:rPr>
                <a:t>T</a:t>
              </a:r>
              <a:r>
                <a:rPr kumimoji="0" sz="750" b="1" i="0" u="none" strike="noStrike" kern="0" cap="none" spc="-4" normalizeH="0" baseline="0" noProof="0" dirty="0">
                  <a:ln>
                    <a:noFill/>
                  </a:ln>
                  <a:solidFill>
                    <a:prstClr val="black"/>
                  </a:solidFill>
                  <a:effectLst/>
                  <a:uLnTx/>
                  <a:uFillTx/>
                  <a:latin typeface="Cambria"/>
                  <a:cs typeface="Cambria"/>
                </a:rPr>
                <a:t>E</a:t>
              </a:r>
              <a:r>
                <a:rPr kumimoji="0" sz="750" b="1" i="0" u="none" strike="noStrike" kern="0" cap="none" spc="0" normalizeH="0" baseline="0" noProof="0" dirty="0">
                  <a:ln>
                    <a:noFill/>
                  </a:ln>
                  <a:solidFill>
                    <a:prstClr val="black"/>
                  </a:solidFill>
                  <a:effectLst/>
                  <a:uLnTx/>
                  <a:uFillTx/>
                  <a:latin typeface="Cambria"/>
                  <a:cs typeface="Cambria"/>
                </a:rPr>
                <a:t>NC</a:t>
              </a:r>
              <a:r>
                <a:rPr kumimoji="0" sz="750" b="1" i="0" u="none" strike="noStrike" kern="0" cap="none" spc="4" normalizeH="0" baseline="0" noProof="0" dirty="0">
                  <a:ln>
                    <a:noFill/>
                  </a:ln>
                  <a:solidFill>
                    <a:prstClr val="black"/>
                  </a:solidFill>
                  <a:effectLst/>
                  <a:uLnTx/>
                  <a:uFillTx/>
                  <a:latin typeface="Cambria"/>
                  <a:cs typeface="Cambria"/>
                </a:rPr>
                <a:t>I</a:t>
              </a:r>
              <a:r>
                <a:rPr kumimoji="0" sz="750" b="1" i="0" u="none" strike="noStrike" kern="0" cap="none" spc="0" normalizeH="0" baseline="0" noProof="0" dirty="0">
                  <a:ln>
                    <a:noFill/>
                  </a:ln>
                  <a:solidFill>
                    <a:prstClr val="black"/>
                  </a:solidFill>
                  <a:effectLst/>
                  <a:uLnTx/>
                  <a:uFillTx/>
                  <a:latin typeface="Cambria"/>
                  <a:cs typeface="Cambria"/>
                </a:rPr>
                <a:t>A </a:t>
              </a:r>
              <a:r>
                <a:rPr kumimoji="0" sz="750" b="1" i="0" u="none" strike="noStrike" kern="0" cap="none" spc="-4" normalizeH="0" baseline="0" noProof="0" dirty="0">
                  <a:ln>
                    <a:noFill/>
                  </a:ln>
                  <a:solidFill>
                    <a:prstClr val="black"/>
                  </a:solidFill>
                  <a:effectLst/>
                  <a:uLnTx/>
                  <a:uFillTx/>
                  <a:latin typeface="Cambria"/>
                  <a:cs typeface="Cambria"/>
                </a:rPr>
                <a:t>D</a:t>
              </a:r>
              <a:r>
                <a:rPr kumimoji="0" sz="750" b="1" i="0" u="none" strike="noStrike" kern="0" cap="none" spc="0" normalizeH="0" baseline="0" noProof="0" dirty="0">
                  <a:ln>
                    <a:noFill/>
                  </a:ln>
                  <a:solidFill>
                    <a:prstClr val="black"/>
                  </a:solidFill>
                  <a:effectLst/>
                  <a:uLnTx/>
                  <a:uFillTx/>
                  <a:latin typeface="Cambria"/>
                  <a:cs typeface="Cambria"/>
                </a:rPr>
                <a:t>E </a:t>
              </a:r>
              <a:r>
                <a:rPr kumimoji="0" sz="750" b="1" i="0" u="none" strike="noStrike" kern="0" cap="none" spc="5" normalizeH="0" baseline="0" noProof="0" dirty="0">
                  <a:ln>
                    <a:noFill/>
                  </a:ln>
                  <a:solidFill>
                    <a:prstClr val="black"/>
                  </a:solidFill>
                  <a:effectLst/>
                  <a:uLnTx/>
                  <a:uFillTx/>
                  <a:latin typeface="Cambria"/>
                  <a:cs typeface="Cambria"/>
                </a:rPr>
                <a:t>I</a:t>
              </a:r>
              <a:r>
                <a:rPr kumimoji="0" sz="750" b="1" i="0" u="none" strike="noStrike" kern="0" cap="none" spc="0" normalizeH="0" baseline="0" noProof="0" dirty="0">
                  <a:ln>
                    <a:noFill/>
                  </a:ln>
                  <a:solidFill>
                    <a:prstClr val="black"/>
                  </a:solidFill>
                  <a:effectLst/>
                  <a:uLnTx/>
                  <a:uFillTx/>
                  <a:latin typeface="Cambria"/>
                  <a:cs typeface="Cambria"/>
                </a:rPr>
                <a:t>NFOR</a:t>
              </a:r>
              <a:r>
                <a:rPr kumimoji="0" sz="750" b="1" i="0" u="none" strike="noStrike" kern="0" cap="none" spc="-5" normalizeH="0" baseline="0" noProof="0" dirty="0">
                  <a:ln>
                    <a:noFill/>
                  </a:ln>
                  <a:solidFill>
                    <a:prstClr val="black"/>
                  </a:solidFill>
                  <a:effectLst/>
                  <a:uLnTx/>
                  <a:uFillTx/>
                  <a:latin typeface="Cambria"/>
                  <a:cs typeface="Cambria"/>
                </a:rPr>
                <a:t>M</a:t>
              </a:r>
              <a:r>
                <a:rPr kumimoji="0" sz="750" b="1" i="0" u="none" strike="noStrike" kern="0" cap="none" spc="5" normalizeH="0" baseline="0" noProof="0" dirty="0">
                  <a:ln>
                    <a:noFill/>
                  </a:ln>
                  <a:solidFill>
                    <a:prstClr val="black"/>
                  </a:solidFill>
                  <a:effectLst/>
                  <a:uLnTx/>
                  <a:uFillTx/>
                  <a:latin typeface="Cambria"/>
                  <a:cs typeface="Cambria"/>
                </a:rPr>
                <a:t>A</a:t>
              </a:r>
              <a:r>
                <a:rPr kumimoji="0" sz="750" b="1" i="0" u="none" strike="noStrike" kern="0" cap="none" spc="0" normalizeH="0" baseline="0" noProof="0" dirty="0">
                  <a:ln>
                    <a:noFill/>
                  </a:ln>
                  <a:solidFill>
                    <a:prstClr val="black"/>
                  </a:solidFill>
                  <a:effectLst/>
                  <a:uLnTx/>
                  <a:uFillTx/>
                  <a:latin typeface="Cambria"/>
                  <a:cs typeface="Cambria"/>
                </a:rPr>
                <a:t>C</a:t>
              </a:r>
              <a:r>
                <a:rPr kumimoji="0" sz="750" b="1" i="0" u="none" strike="noStrike" kern="0" cap="none" spc="5" normalizeH="0" baseline="0" noProof="0" dirty="0">
                  <a:ln>
                    <a:noFill/>
                  </a:ln>
                  <a:solidFill>
                    <a:prstClr val="black"/>
                  </a:solidFill>
                  <a:effectLst/>
                  <a:uLnTx/>
                  <a:uFillTx/>
                  <a:latin typeface="Cambria"/>
                  <a:cs typeface="Cambria"/>
                </a:rPr>
                <a:t>I</a:t>
              </a:r>
              <a:r>
                <a:rPr kumimoji="0" sz="750" b="1" i="0" u="none" strike="noStrike" kern="0" cap="none" spc="0" normalizeH="0" baseline="0" noProof="0" dirty="0">
                  <a:ln>
                    <a:noFill/>
                  </a:ln>
                  <a:solidFill>
                    <a:prstClr val="black"/>
                  </a:solidFill>
                  <a:effectLst/>
                  <a:uLnTx/>
                  <a:uFillTx/>
                  <a:latin typeface="Cambria"/>
                  <a:cs typeface="Cambria"/>
                </a:rPr>
                <a:t>ÓN</a:t>
              </a:r>
              <a:endParaRPr kumimoji="0" sz="750" b="0" i="0" u="none" strike="noStrike" kern="0" cap="none" spc="0" normalizeH="0" baseline="0" noProof="0" dirty="0">
                <a:ln>
                  <a:noFill/>
                </a:ln>
                <a:solidFill>
                  <a:prstClr val="black"/>
                </a:solidFill>
                <a:effectLst/>
                <a:uLnTx/>
                <a:uFillTx/>
                <a:latin typeface="Cambria"/>
                <a:cs typeface="Cambria"/>
              </a:endParaRPr>
            </a:p>
          </p:txBody>
        </p:sp>
      </p:grpSp>
      <p:sp>
        <p:nvSpPr>
          <p:cNvPr id="229" name="object 61"/>
          <p:cNvSpPr/>
          <p:nvPr/>
        </p:nvSpPr>
        <p:spPr>
          <a:xfrm>
            <a:off x="3171312" y="4967903"/>
            <a:ext cx="1211264" cy="425196"/>
          </a:xfrm>
          <a:custGeom>
            <a:avLst/>
            <a:gdLst/>
            <a:ahLst/>
            <a:cxnLst/>
            <a:rect l="l" t="t" r="r" b="b"/>
            <a:pathLst>
              <a:path w="1082039" h="425196">
                <a:moveTo>
                  <a:pt x="0" y="42544"/>
                </a:moveTo>
                <a:lnTo>
                  <a:pt x="31120" y="6214"/>
                </a:lnTo>
                <a:lnTo>
                  <a:pt x="64897" y="0"/>
                </a:lnTo>
                <a:lnTo>
                  <a:pt x="1017143" y="0"/>
                </a:lnTo>
                <a:lnTo>
                  <a:pt x="1062381" y="12048"/>
                </a:lnTo>
                <a:lnTo>
                  <a:pt x="1082039" y="42544"/>
                </a:lnTo>
                <a:lnTo>
                  <a:pt x="1082039" y="382650"/>
                </a:lnTo>
                <a:lnTo>
                  <a:pt x="1050919" y="418981"/>
                </a:lnTo>
                <a:lnTo>
                  <a:pt x="1017143" y="425196"/>
                </a:lnTo>
                <a:lnTo>
                  <a:pt x="64897" y="425196"/>
                </a:lnTo>
                <a:lnTo>
                  <a:pt x="19658" y="413147"/>
                </a:lnTo>
                <a:lnTo>
                  <a:pt x="0" y="382650"/>
                </a:lnTo>
                <a:lnTo>
                  <a:pt x="0" y="42544"/>
                </a:lnTo>
                <a:close/>
              </a:path>
            </a:pathLst>
          </a:custGeom>
          <a:solidFill>
            <a:srgbClr val="4F81BD">
              <a:lumMod val="40000"/>
              <a:lumOff val="60000"/>
            </a:srgbClr>
          </a:solidFill>
          <a:ln w="6095">
            <a:solidFill>
              <a:srgbClr val="5B9BD4"/>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30" name="object 63"/>
          <p:cNvSpPr/>
          <p:nvPr/>
        </p:nvSpPr>
        <p:spPr>
          <a:xfrm>
            <a:off x="3174991" y="4458964"/>
            <a:ext cx="1210356" cy="425195"/>
          </a:xfrm>
          <a:custGeom>
            <a:avLst/>
            <a:gdLst/>
            <a:ahLst/>
            <a:cxnLst/>
            <a:rect l="l" t="t" r="r" b="b"/>
            <a:pathLst>
              <a:path w="1056132" h="425196">
                <a:moveTo>
                  <a:pt x="0" y="42545"/>
                </a:moveTo>
                <a:lnTo>
                  <a:pt x="18483" y="12501"/>
                </a:lnTo>
                <a:lnTo>
                  <a:pt x="63194" y="0"/>
                </a:lnTo>
                <a:lnTo>
                  <a:pt x="63372" y="0"/>
                </a:lnTo>
                <a:lnTo>
                  <a:pt x="992758" y="0"/>
                </a:lnTo>
                <a:lnTo>
                  <a:pt x="1037531" y="12422"/>
                </a:lnTo>
                <a:lnTo>
                  <a:pt x="1056132" y="42545"/>
                </a:lnTo>
                <a:lnTo>
                  <a:pt x="1056132" y="382651"/>
                </a:lnTo>
                <a:lnTo>
                  <a:pt x="1037648" y="412694"/>
                </a:lnTo>
                <a:lnTo>
                  <a:pt x="992937" y="425195"/>
                </a:lnTo>
                <a:lnTo>
                  <a:pt x="992758" y="425196"/>
                </a:lnTo>
                <a:lnTo>
                  <a:pt x="63372" y="425196"/>
                </a:lnTo>
                <a:lnTo>
                  <a:pt x="18600" y="412773"/>
                </a:lnTo>
                <a:lnTo>
                  <a:pt x="0" y="382651"/>
                </a:lnTo>
                <a:lnTo>
                  <a:pt x="0" y="42545"/>
                </a:lnTo>
                <a:close/>
              </a:path>
            </a:pathLst>
          </a:custGeom>
          <a:solidFill>
            <a:srgbClr val="4F81BD">
              <a:lumMod val="40000"/>
              <a:lumOff val="60000"/>
            </a:srgbClr>
          </a:solidFill>
          <a:ln w="6096">
            <a:solidFill>
              <a:srgbClr val="5B9BD4"/>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31" name="object 65"/>
          <p:cNvSpPr/>
          <p:nvPr/>
        </p:nvSpPr>
        <p:spPr>
          <a:xfrm>
            <a:off x="3173739" y="3925058"/>
            <a:ext cx="1208836" cy="428243"/>
          </a:xfrm>
          <a:custGeom>
            <a:avLst/>
            <a:gdLst/>
            <a:ahLst/>
            <a:cxnLst/>
            <a:rect l="l" t="t" r="r" b="b"/>
            <a:pathLst>
              <a:path w="1027176" h="428243">
                <a:moveTo>
                  <a:pt x="0" y="42799"/>
                </a:moveTo>
                <a:lnTo>
                  <a:pt x="18570" y="12173"/>
                </a:lnTo>
                <a:lnTo>
                  <a:pt x="61594" y="0"/>
                </a:lnTo>
                <a:lnTo>
                  <a:pt x="965580" y="0"/>
                </a:lnTo>
                <a:lnTo>
                  <a:pt x="1009671" y="12913"/>
                </a:lnTo>
                <a:lnTo>
                  <a:pt x="1027176" y="42799"/>
                </a:lnTo>
                <a:lnTo>
                  <a:pt x="1027176" y="385444"/>
                </a:lnTo>
                <a:lnTo>
                  <a:pt x="1008605" y="416070"/>
                </a:lnTo>
                <a:lnTo>
                  <a:pt x="965580" y="428243"/>
                </a:lnTo>
                <a:lnTo>
                  <a:pt x="61594" y="428243"/>
                </a:lnTo>
                <a:lnTo>
                  <a:pt x="17504" y="415330"/>
                </a:lnTo>
                <a:lnTo>
                  <a:pt x="0" y="385444"/>
                </a:lnTo>
                <a:lnTo>
                  <a:pt x="0" y="42799"/>
                </a:lnTo>
                <a:close/>
              </a:path>
            </a:pathLst>
          </a:custGeom>
          <a:solidFill>
            <a:srgbClr val="4F81BD">
              <a:lumMod val="40000"/>
              <a:lumOff val="60000"/>
            </a:srgbClr>
          </a:solidFill>
          <a:ln w="6096">
            <a:solidFill>
              <a:srgbClr val="5B9BD4"/>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32" name="object 15"/>
          <p:cNvSpPr txBox="1"/>
          <p:nvPr/>
        </p:nvSpPr>
        <p:spPr>
          <a:xfrm>
            <a:off x="3242218" y="4032753"/>
            <a:ext cx="1078074" cy="212851"/>
          </a:xfrm>
          <a:prstGeom prst="rect">
            <a:avLst/>
          </a:prstGeom>
        </p:spPr>
        <p:txBody>
          <a:bodyPr wrap="square" lIns="0" tIns="0" rIns="0" bIns="0" rtlCol="0">
            <a:noAutofit/>
          </a:bodyPr>
          <a:lstStyle/>
          <a:p>
            <a:pPr algn="ctr">
              <a:lnSpc>
                <a:spcPct val="97696"/>
              </a:lnSpc>
              <a:spcBef>
                <a:spcPts val="25"/>
              </a:spcBef>
            </a:pPr>
            <a:r>
              <a:rPr sz="750" dirty="0">
                <a:solidFill>
                  <a:prstClr val="black"/>
                </a:solidFill>
                <a:latin typeface="Cambria"/>
                <a:cs typeface="Cambria"/>
              </a:rPr>
              <a:t>3</a:t>
            </a:r>
            <a:r>
              <a:rPr sz="750" spc="-4" dirty="0">
                <a:solidFill>
                  <a:prstClr val="black"/>
                </a:solidFill>
                <a:latin typeface="Cambria"/>
                <a:cs typeface="Cambria"/>
              </a:rPr>
              <a:t>.</a:t>
            </a:r>
            <a:r>
              <a:rPr sz="750" dirty="0">
                <a:solidFill>
                  <a:prstClr val="black"/>
                </a:solidFill>
                <a:latin typeface="Cambria"/>
                <a:cs typeface="Cambria"/>
              </a:rPr>
              <a:t>4</a:t>
            </a:r>
            <a:r>
              <a:rPr sz="750" spc="35" dirty="0">
                <a:solidFill>
                  <a:prstClr val="black"/>
                </a:solidFill>
                <a:latin typeface="Cambria"/>
                <a:cs typeface="Cambria"/>
              </a:rPr>
              <a:t> </a:t>
            </a:r>
            <a:r>
              <a:rPr sz="750" dirty="0">
                <a:solidFill>
                  <a:prstClr val="black"/>
                </a:solidFill>
                <a:latin typeface="Cambria"/>
                <a:cs typeface="Cambria"/>
              </a:rPr>
              <a:t>R</a:t>
            </a:r>
            <a:r>
              <a:rPr sz="750" spc="-4" dirty="0">
                <a:solidFill>
                  <a:prstClr val="black"/>
                </a:solidFill>
                <a:latin typeface="Cambria"/>
                <a:cs typeface="Cambria"/>
              </a:rPr>
              <a:t>ev</a:t>
            </a:r>
            <a:r>
              <a:rPr sz="750" spc="4" dirty="0">
                <a:solidFill>
                  <a:prstClr val="black"/>
                </a:solidFill>
                <a:latin typeface="Cambria"/>
                <a:cs typeface="Cambria"/>
              </a:rPr>
              <a:t>i</a:t>
            </a:r>
            <a:r>
              <a:rPr sz="750" dirty="0">
                <a:solidFill>
                  <a:prstClr val="black"/>
                </a:solidFill>
                <a:latin typeface="Cambria"/>
                <a:cs typeface="Cambria"/>
              </a:rPr>
              <a:t>s</a:t>
            </a:r>
            <a:r>
              <a:rPr sz="750" spc="4" dirty="0">
                <a:solidFill>
                  <a:prstClr val="black"/>
                </a:solidFill>
                <a:latin typeface="Cambria"/>
                <a:cs typeface="Cambria"/>
              </a:rPr>
              <a:t>ió</a:t>
            </a:r>
            <a:r>
              <a:rPr sz="750" dirty="0">
                <a:solidFill>
                  <a:prstClr val="black"/>
                </a:solidFill>
                <a:latin typeface="Cambria"/>
                <a:cs typeface="Cambria"/>
              </a:rPr>
              <a:t>n</a:t>
            </a:r>
            <a:r>
              <a:rPr sz="750" spc="81" dirty="0">
                <a:solidFill>
                  <a:prstClr val="black"/>
                </a:solidFill>
                <a:latin typeface="Cambria"/>
                <a:cs typeface="Cambria"/>
              </a:rPr>
              <a:t> </a:t>
            </a:r>
            <a:r>
              <a:rPr sz="750" dirty="0">
                <a:solidFill>
                  <a:prstClr val="black"/>
                </a:solidFill>
                <a:latin typeface="Cambria"/>
                <a:cs typeface="Cambria"/>
              </a:rPr>
              <a:t>y</a:t>
            </a:r>
            <a:r>
              <a:rPr sz="750" spc="19" dirty="0">
                <a:solidFill>
                  <a:prstClr val="black"/>
                </a:solidFill>
                <a:latin typeface="Cambria"/>
                <a:cs typeface="Cambria"/>
              </a:rPr>
              <a:t> </a:t>
            </a:r>
            <a:r>
              <a:rPr sz="750" spc="-5" dirty="0">
                <a:solidFill>
                  <a:prstClr val="black"/>
                </a:solidFill>
                <a:latin typeface="Cambria"/>
                <a:cs typeface="Cambria"/>
              </a:rPr>
              <a:t>eva</a:t>
            </a:r>
            <a:r>
              <a:rPr sz="750" dirty="0">
                <a:solidFill>
                  <a:prstClr val="black"/>
                </a:solidFill>
                <a:latin typeface="Cambria"/>
                <a:cs typeface="Cambria"/>
              </a:rPr>
              <a:t>lu</a:t>
            </a:r>
            <a:r>
              <a:rPr sz="750" spc="-5" dirty="0">
                <a:solidFill>
                  <a:prstClr val="black"/>
                </a:solidFill>
                <a:latin typeface="Cambria"/>
                <a:cs typeface="Cambria"/>
              </a:rPr>
              <a:t>a</a:t>
            </a:r>
            <a:r>
              <a:rPr sz="750" spc="5" dirty="0">
                <a:solidFill>
                  <a:prstClr val="black"/>
                </a:solidFill>
                <a:latin typeface="Cambria"/>
                <a:cs typeface="Cambria"/>
              </a:rPr>
              <a:t>ció</a:t>
            </a:r>
            <a:r>
              <a:rPr sz="750" dirty="0">
                <a:solidFill>
                  <a:prstClr val="black"/>
                </a:solidFill>
                <a:latin typeface="Cambria"/>
                <a:cs typeface="Cambria"/>
              </a:rPr>
              <a:t>n</a:t>
            </a:r>
          </a:p>
          <a:p>
            <a:pPr marL="225247" marR="231809" algn="ctr">
              <a:lnSpc>
                <a:spcPct val="97696"/>
              </a:lnSpc>
              <a:spcBef>
                <a:spcPts val="40"/>
              </a:spcBef>
            </a:pPr>
            <a:r>
              <a:rPr sz="750" spc="-4" dirty="0">
                <a:solidFill>
                  <a:prstClr val="black"/>
                </a:solidFill>
                <a:latin typeface="Cambria"/>
                <a:cs typeface="Cambria"/>
              </a:rPr>
              <a:t>(</a:t>
            </a:r>
            <a:r>
              <a:rPr sz="750" dirty="0">
                <a:solidFill>
                  <a:prstClr val="black"/>
                </a:solidFill>
                <a:latin typeface="Cambria"/>
                <a:cs typeface="Cambria"/>
              </a:rPr>
              <a:t>1</a:t>
            </a:r>
            <a:r>
              <a:rPr sz="750" spc="4" dirty="0">
                <a:solidFill>
                  <a:prstClr val="black"/>
                </a:solidFill>
                <a:latin typeface="Cambria"/>
                <a:cs typeface="Cambria"/>
              </a:rPr>
              <a:t>-</a:t>
            </a:r>
            <a:r>
              <a:rPr sz="750" dirty="0">
                <a:solidFill>
                  <a:prstClr val="black"/>
                </a:solidFill>
                <a:latin typeface="Cambria"/>
                <a:cs typeface="Cambria"/>
              </a:rPr>
              <a:t>10</a:t>
            </a:r>
            <a:r>
              <a:rPr sz="750" spc="71" dirty="0">
                <a:solidFill>
                  <a:prstClr val="black"/>
                </a:solidFill>
                <a:latin typeface="Cambria"/>
                <a:cs typeface="Cambria"/>
              </a:rPr>
              <a:t> </a:t>
            </a:r>
            <a:r>
              <a:rPr sz="750" dirty="0">
                <a:solidFill>
                  <a:prstClr val="black"/>
                </a:solidFill>
                <a:latin typeface="Cambria"/>
                <a:cs typeface="Cambria"/>
              </a:rPr>
              <a:t>de</a:t>
            </a:r>
            <a:r>
              <a:rPr sz="750" spc="30" dirty="0">
                <a:solidFill>
                  <a:prstClr val="black"/>
                </a:solidFill>
                <a:latin typeface="Cambria"/>
                <a:cs typeface="Cambria"/>
              </a:rPr>
              <a:t> </a:t>
            </a:r>
            <a:r>
              <a:rPr sz="750" dirty="0">
                <a:solidFill>
                  <a:prstClr val="black"/>
                </a:solidFill>
                <a:latin typeface="Cambria"/>
                <a:cs typeface="Cambria"/>
              </a:rPr>
              <a:t>jul)</a:t>
            </a:r>
          </a:p>
        </p:txBody>
      </p:sp>
      <p:sp>
        <p:nvSpPr>
          <p:cNvPr id="233" name="object 11"/>
          <p:cNvSpPr txBox="1"/>
          <p:nvPr/>
        </p:nvSpPr>
        <p:spPr>
          <a:xfrm>
            <a:off x="3275843" y="4574787"/>
            <a:ext cx="1027817" cy="212852"/>
          </a:xfrm>
          <a:prstGeom prst="rect">
            <a:avLst/>
          </a:prstGeom>
        </p:spPr>
        <p:txBody>
          <a:bodyPr wrap="square" lIns="0" tIns="0" rIns="0" bIns="0" rtlCol="0">
            <a:noAutofit/>
          </a:bodyPr>
          <a:lstStyle/>
          <a:p>
            <a:pPr algn="ctr">
              <a:lnSpc>
                <a:spcPct val="97696"/>
              </a:lnSpc>
              <a:spcBef>
                <a:spcPts val="25"/>
              </a:spcBef>
            </a:pPr>
            <a:r>
              <a:rPr sz="750" dirty="0">
                <a:solidFill>
                  <a:prstClr val="black"/>
                </a:solidFill>
                <a:latin typeface="Cambria"/>
                <a:cs typeface="Cambria"/>
              </a:rPr>
              <a:t>3</a:t>
            </a:r>
            <a:r>
              <a:rPr sz="750" spc="-4" dirty="0">
                <a:solidFill>
                  <a:prstClr val="black"/>
                </a:solidFill>
                <a:latin typeface="Cambria"/>
                <a:cs typeface="Cambria"/>
              </a:rPr>
              <a:t>.</a:t>
            </a:r>
            <a:r>
              <a:rPr sz="750" dirty="0">
                <a:solidFill>
                  <a:prstClr val="black"/>
                </a:solidFill>
                <a:latin typeface="Cambria"/>
                <a:cs typeface="Cambria"/>
              </a:rPr>
              <a:t>3</a:t>
            </a:r>
            <a:r>
              <a:rPr sz="750" spc="35" dirty="0">
                <a:solidFill>
                  <a:prstClr val="black"/>
                </a:solidFill>
                <a:latin typeface="Cambria"/>
                <a:cs typeface="Cambria"/>
              </a:rPr>
              <a:t> </a:t>
            </a:r>
            <a:r>
              <a:rPr sz="750" spc="-4" dirty="0">
                <a:solidFill>
                  <a:prstClr val="black"/>
                </a:solidFill>
                <a:latin typeface="Cambria"/>
                <a:cs typeface="Cambria"/>
              </a:rPr>
              <a:t>En</a:t>
            </a:r>
            <a:r>
              <a:rPr sz="750" dirty="0">
                <a:solidFill>
                  <a:prstClr val="black"/>
                </a:solidFill>
                <a:latin typeface="Cambria"/>
                <a:cs typeface="Cambria"/>
              </a:rPr>
              <a:t>tr</a:t>
            </a:r>
            <a:r>
              <a:rPr sz="750" spc="-4" dirty="0">
                <a:solidFill>
                  <a:prstClr val="black"/>
                </a:solidFill>
                <a:latin typeface="Cambria"/>
                <a:cs typeface="Cambria"/>
              </a:rPr>
              <a:t>e</a:t>
            </a:r>
            <a:r>
              <a:rPr sz="750" spc="4" dirty="0">
                <a:solidFill>
                  <a:prstClr val="black"/>
                </a:solidFill>
                <a:latin typeface="Cambria"/>
                <a:cs typeface="Cambria"/>
              </a:rPr>
              <a:t>g</a:t>
            </a:r>
            <a:r>
              <a:rPr sz="750" dirty="0">
                <a:solidFill>
                  <a:prstClr val="black"/>
                </a:solidFill>
                <a:latin typeface="Cambria"/>
                <a:cs typeface="Cambria"/>
              </a:rPr>
              <a:t>a</a:t>
            </a:r>
            <a:r>
              <a:rPr sz="750" spc="75" dirty="0">
                <a:solidFill>
                  <a:prstClr val="black"/>
                </a:solidFill>
                <a:latin typeface="Cambria"/>
                <a:cs typeface="Cambria"/>
              </a:rPr>
              <a:t> </a:t>
            </a:r>
            <a:r>
              <a:rPr sz="750" dirty="0">
                <a:solidFill>
                  <a:prstClr val="black"/>
                </a:solidFill>
                <a:latin typeface="Cambria"/>
                <a:cs typeface="Cambria"/>
              </a:rPr>
              <a:t>de</a:t>
            </a:r>
            <a:r>
              <a:rPr sz="750" spc="30" dirty="0">
                <a:solidFill>
                  <a:prstClr val="black"/>
                </a:solidFill>
                <a:latin typeface="Cambria"/>
                <a:cs typeface="Cambria"/>
              </a:rPr>
              <a:t> </a:t>
            </a:r>
            <a:r>
              <a:rPr sz="750" spc="5" dirty="0">
                <a:solidFill>
                  <a:prstClr val="black"/>
                </a:solidFill>
                <a:latin typeface="Cambria"/>
                <a:cs typeface="Cambria"/>
              </a:rPr>
              <a:t>c</a:t>
            </a:r>
            <a:r>
              <a:rPr sz="750" spc="-5" dirty="0">
                <a:solidFill>
                  <a:prstClr val="black"/>
                </a:solidFill>
                <a:latin typeface="Cambria"/>
                <a:cs typeface="Cambria"/>
              </a:rPr>
              <a:t>a</a:t>
            </a:r>
            <a:r>
              <a:rPr sz="750" dirty="0">
                <a:solidFill>
                  <a:prstClr val="black"/>
                </a:solidFill>
                <a:latin typeface="Cambria"/>
                <a:cs typeface="Cambria"/>
              </a:rPr>
              <a:t>p</a:t>
            </a:r>
            <a:r>
              <a:rPr sz="750" spc="5" dirty="0">
                <a:solidFill>
                  <a:prstClr val="black"/>
                </a:solidFill>
                <a:latin typeface="Cambria"/>
                <a:cs typeface="Cambria"/>
              </a:rPr>
              <a:t>í</a:t>
            </a:r>
            <a:r>
              <a:rPr sz="750" dirty="0">
                <a:solidFill>
                  <a:prstClr val="black"/>
                </a:solidFill>
                <a:latin typeface="Cambria"/>
                <a:cs typeface="Cambria"/>
              </a:rPr>
              <a:t>tulos</a:t>
            </a:r>
          </a:p>
          <a:p>
            <a:pPr marL="283540" marR="289024" algn="ctr">
              <a:lnSpc>
                <a:spcPct val="97696"/>
              </a:lnSpc>
              <a:spcBef>
                <a:spcPts val="40"/>
              </a:spcBef>
            </a:pPr>
            <a:r>
              <a:rPr sz="750" spc="-4" dirty="0">
                <a:solidFill>
                  <a:prstClr val="black"/>
                </a:solidFill>
                <a:latin typeface="Cambria"/>
                <a:cs typeface="Cambria"/>
              </a:rPr>
              <a:t>(</a:t>
            </a:r>
            <a:r>
              <a:rPr sz="750" dirty="0">
                <a:solidFill>
                  <a:prstClr val="black"/>
                </a:solidFill>
                <a:latin typeface="Cambria"/>
                <a:cs typeface="Cambria"/>
              </a:rPr>
              <a:t>30</a:t>
            </a:r>
            <a:r>
              <a:rPr sz="750" spc="53" dirty="0">
                <a:solidFill>
                  <a:prstClr val="black"/>
                </a:solidFill>
                <a:latin typeface="Cambria"/>
                <a:cs typeface="Cambria"/>
              </a:rPr>
              <a:t> </a:t>
            </a:r>
            <a:r>
              <a:rPr sz="750" dirty="0">
                <a:solidFill>
                  <a:prstClr val="black"/>
                </a:solidFill>
                <a:latin typeface="Cambria"/>
                <a:cs typeface="Cambria"/>
              </a:rPr>
              <a:t>ju</a:t>
            </a:r>
            <a:r>
              <a:rPr sz="750" spc="-4" dirty="0">
                <a:solidFill>
                  <a:prstClr val="black"/>
                </a:solidFill>
                <a:latin typeface="Cambria"/>
                <a:cs typeface="Cambria"/>
              </a:rPr>
              <a:t>n</a:t>
            </a:r>
            <a:r>
              <a:rPr sz="750" dirty="0">
                <a:solidFill>
                  <a:prstClr val="black"/>
                </a:solidFill>
                <a:latin typeface="Cambria"/>
                <a:cs typeface="Cambria"/>
              </a:rPr>
              <a:t>)</a:t>
            </a:r>
          </a:p>
        </p:txBody>
      </p:sp>
      <p:sp>
        <p:nvSpPr>
          <p:cNvPr id="234" name="object 10"/>
          <p:cNvSpPr txBox="1"/>
          <p:nvPr/>
        </p:nvSpPr>
        <p:spPr>
          <a:xfrm>
            <a:off x="3221154" y="5048047"/>
            <a:ext cx="1099138" cy="317112"/>
          </a:xfrm>
          <a:prstGeom prst="rect">
            <a:avLst/>
          </a:prstGeom>
        </p:spPr>
        <p:txBody>
          <a:bodyPr wrap="square" lIns="0" tIns="0" rIns="0" bIns="0" rtlCol="0">
            <a:noAutofit/>
          </a:bodyPr>
          <a:lstStyle/>
          <a:p>
            <a:pPr algn="ctr">
              <a:lnSpc>
                <a:spcPct val="97696"/>
              </a:lnSpc>
              <a:spcBef>
                <a:spcPts val="25"/>
              </a:spcBef>
            </a:pPr>
            <a:r>
              <a:rPr sz="750" dirty="0">
                <a:solidFill>
                  <a:prstClr val="black"/>
                </a:solidFill>
                <a:latin typeface="Cambria"/>
                <a:cs typeface="Cambria"/>
              </a:rPr>
              <a:t>3</a:t>
            </a:r>
            <a:r>
              <a:rPr sz="750" spc="-9" dirty="0">
                <a:solidFill>
                  <a:prstClr val="black"/>
                </a:solidFill>
                <a:latin typeface="Cambria"/>
                <a:cs typeface="Cambria"/>
              </a:rPr>
              <a:t>.</a:t>
            </a:r>
            <a:r>
              <a:rPr sz="750" dirty="0">
                <a:solidFill>
                  <a:prstClr val="black"/>
                </a:solidFill>
                <a:latin typeface="Cambria"/>
                <a:cs typeface="Cambria"/>
              </a:rPr>
              <a:t>2</a:t>
            </a:r>
            <a:r>
              <a:rPr sz="750" spc="35" dirty="0">
                <a:solidFill>
                  <a:prstClr val="black"/>
                </a:solidFill>
                <a:latin typeface="Cambria"/>
                <a:cs typeface="Cambria"/>
              </a:rPr>
              <a:t> </a:t>
            </a:r>
            <a:r>
              <a:rPr sz="750" spc="4" dirty="0">
                <a:solidFill>
                  <a:prstClr val="black"/>
                </a:solidFill>
                <a:latin typeface="Cambria"/>
                <a:cs typeface="Cambria"/>
              </a:rPr>
              <a:t>C</a:t>
            </a:r>
            <a:r>
              <a:rPr sz="750" dirty="0">
                <a:solidFill>
                  <a:prstClr val="black"/>
                </a:solidFill>
                <a:latin typeface="Cambria"/>
                <a:cs typeface="Cambria"/>
              </a:rPr>
              <a:t>o</a:t>
            </a:r>
            <a:r>
              <a:rPr sz="750" spc="-4" dirty="0">
                <a:solidFill>
                  <a:prstClr val="black"/>
                </a:solidFill>
                <a:latin typeface="Cambria"/>
                <a:cs typeface="Cambria"/>
              </a:rPr>
              <a:t>n</a:t>
            </a:r>
            <a:r>
              <a:rPr sz="750" dirty="0">
                <a:solidFill>
                  <a:prstClr val="black"/>
                </a:solidFill>
                <a:latin typeface="Cambria"/>
                <a:cs typeface="Cambria"/>
              </a:rPr>
              <a:t>so</a:t>
            </a:r>
            <a:r>
              <a:rPr sz="750" spc="-4" dirty="0">
                <a:solidFill>
                  <a:prstClr val="black"/>
                </a:solidFill>
                <a:latin typeface="Cambria"/>
                <a:cs typeface="Cambria"/>
              </a:rPr>
              <a:t>l</a:t>
            </a:r>
            <a:r>
              <a:rPr sz="750" spc="4" dirty="0">
                <a:solidFill>
                  <a:prstClr val="black"/>
                </a:solidFill>
                <a:latin typeface="Cambria"/>
                <a:cs typeface="Cambria"/>
              </a:rPr>
              <a:t>i</a:t>
            </a:r>
            <a:r>
              <a:rPr sz="750" dirty="0">
                <a:solidFill>
                  <a:prstClr val="black"/>
                </a:solidFill>
                <a:latin typeface="Cambria"/>
                <a:cs typeface="Cambria"/>
              </a:rPr>
              <a:t>d</a:t>
            </a:r>
            <a:r>
              <a:rPr sz="750" spc="-4" dirty="0">
                <a:solidFill>
                  <a:prstClr val="black"/>
                </a:solidFill>
                <a:latin typeface="Cambria"/>
                <a:cs typeface="Cambria"/>
              </a:rPr>
              <a:t>a</a:t>
            </a:r>
            <a:r>
              <a:rPr sz="750" dirty="0">
                <a:solidFill>
                  <a:prstClr val="black"/>
                </a:solidFill>
                <a:latin typeface="Cambria"/>
                <a:cs typeface="Cambria"/>
              </a:rPr>
              <a:t>c</a:t>
            </a:r>
            <a:r>
              <a:rPr sz="750" spc="4" dirty="0">
                <a:solidFill>
                  <a:prstClr val="black"/>
                </a:solidFill>
                <a:latin typeface="Cambria"/>
                <a:cs typeface="Cambria"/>
              </a:rPr>
              <a:t>i</a:t>
            </a:r>
            <a:r>
              <a:rPr sz="750" dirty="0">
                <a:solidFill>
                  <a:prstClr val="black"/>
                </a:solidFill>
                <a:latin typeface="Cambria"/>
                <a:cs typeface="Cambria"/>
              </a:rPr>
              <a:t>ón</a:t>
            </a:r>
            <a:r>
              <a:rPr sz="750" spc="130" dirty="0">
                <a:solidFill>
                  <a:prstClr val="black"/>
                </a:solidFill>
                <a:latin typeface="Cambria"/>
                <a:cs typeface="Cambria"/>
              </a:rPr>
              <a:t> </a:t>
            </a:r>
            <a:r>
              <a:rPr sz="750" dirty="0">
                <a:solidFill>
                  <a:prstClr val="black"/>
                </a:solidFill>
                <a:latin typeface="Cambria"/>
                <a:cs typeface="Cambria"/>
              </a:rPr>
              <a:t>de</a:t>
            </a:r>
          </a:p>
          <a:p>
            <a:pPr marL="203053" marR="212189" algn="ctr">
              <a:lnSpc>
                <a:spcPct val="97696"/>
              </a:lnSpc>
              <a:spcBef>
                <a:spcPts val="45"/>
              </a:spcBef>
            </a:pPr>
            <a:r>
              <a:rPr sz="750" spc="5" dirty="0">
                <a:solidFill>
                  <a:prstClr val="black"/>
                </a:solidFill>
                <a:latin typeface="Cambria"/>
                <a:cs typeface="Cambria"/>
              </a:rPr>
              <a:t>c</a:t>
            </a:r>
            <a:r>
              <a:rPr sz="750" spc="-5" dirty="0">
                <a:solidFill>
                  <a:prstClr val="black"/>
                </a:solidFill>
                <a:latin typeface="Cambria"/>
                <a:cs typeface="Cambria"/>
              </a:rPr>
              <a:t>a</a:t>
            </a:r>
            <a:r>
              <a:rPr sz="750" dirty="0">
                <a:solidFill>
                  <a:prstClr val="black"/>
                </a:solidFill>
                <a:latin typeface="Cambria"/>
                <a:cs typeface="Cambria"/>
              </a:rPr>
              <a:t>p</a:t>
            </a:r>
            <a:r>
              <a:rPr sz="750" spc="5" dirty="0">
                <a:solidFill>
                  <a:prstClr val="black"/>
                </a:solidFill>
                <a:latin typeface="Cambria"/>
                <a:cs typeface="Cambria"/>
              </a:rPr>
              <a:t>í</a:t>
            </a:r>
            <a:r>
              <a:rPr sz="750" dirty="0">
                <a:solidFill>
                  <a:prstClr val="black"/>
                </a:solidFill>
                <a:latin typeface="Cambria"/>
                <a:cs typeface="Cambria"/>
              </a:rPr>
              <a:t>tulos</a:t>
            </a:r>
          </a:p>
          <a:p>
            <a:pPr marL="159715" marR="168179" algn="ctr">
              <a:lnSpc>
                <a:spcPct val="97696"/>
              </a:lnSpc>
              <a:spcBef>
                <a:spcPts val="50"/>
              </a:spcBef>
            </a:pPr>
            <a:r>
              <a:rPr sz="750" spc="-4" dirty="0">
                <a:solidFill>
                  <a:prstClr val="black"/>
                </a:solidFill>
                <a:latin typeface="Cambria"/>
                <a:cs typeface="Cambria"/>
              </a:rPr>
              <a:t>(</a:t>
            </a:r>
            <a:r>
              <a:rPr sz="750" dirty="0">
                <a:solidFill>
                  <a:prstClr val="black"/>
                </a:solidFill>
                <a:latin typeface="Cambria"/>
                <a:cs typeface="Cambria"/>
              </a:rPr>
              <a:t>17</a:t>
            </a:r>
            <a:r>
              <a:rPr sz="750" spc="4" dirty="0">
                <a:solidFill>
                  <a:prstClr val="black"/>
                </a:solidFill>
                <a:latin typeface="Cambria"/>
                <a:cs typeface="Cambria"/>
              </a:rPr>
              <a:t>-</a:t>
            </a:r>
            <a:r>
              <a:rPr sz="750" dirty="0">
                <a:solidFill>
                  <a:prstClr val="black"/>
                </a:solidFill>
                <a:latin typeface="Cambria"/>
                <a:cs typeface="Cambria"/>
              </a:rPr>
              <a:t>29</a:t>
            </a:r>
            <a:r>
              <a:rPr sz="750" spc="82" dirty="0">
                <a:solidFill>
                  <a:prstClr val="black"/>
                </a:solidFill>
                <a:latin typeface="Cambria"/>
                <a:cs typeface="Cambria"/>
              </a:rPr>
              <a:t> </a:t>
            </a:r>
            <a:r>
              <a:rPr sz="750" dirty="0">
                <a:solidFill>
                  <a:prstClr val="black"/>
                </a:solidFill>
                <a:latin typeface="Cambria"/>
                <a:cs typeface="Cambria"/>
              </a:rPr>
              <a:t>ju</a:t>
            </a:r>
            <a:r>
              <a:rPr sz="750" spc="-4" dirty="0">
                <a:solidFill>
                  <a:prstClr val="black"/>
                </a:solidFill>
                <a:latin typeface="Cambria"/>
                <a:cs typeface="Cambria"/>
              </a:rPr>
              <a:t>n</a:t>
            </a:r>
            <a:r>
              <a:rPr sz="750" dirty="0">
                <a:solidFill>
                  <a:prstClr val="black"/>
                </a:solidFill>
                <a:latin typeface="Cambria"/>
                <a:cs typeface="Cambria"/>
              </a:rPr>
              <a:t>)</a:t>
            </a:r>
          </a:p>
        </p:txBody>
      </p:sp>
      <p:sp>
        <p:nvSpPr>
          <p:cNvPr id="235" name="object 59"/>
          <p:cNvSpPr/>
          <p:nvPr/>
        </p:nvSpPr>
        <p:spPr>
          <a:xfrm>
            <a:off x="3173976" y="5490628"/>
            <a:ext cx="1208601" cy="443484"/>
          </a:xfrm>
          <a:custGeom>
            <a:avLst/>
            <a:gdLst/>
            <a:ahLst/>
            <a:cxnLst/>
            <a:rect l="l" t="t" r="r" b="b"/>
            <a:pathLst>
              <a:path w="1082039" h="443484">
                <a:moveTo>
                  <a:pt x="0" y="44322"/>
                </a:moveTo>
                <a:lnTo>
                  <a:pt x="30418" y="6763"/>
                </a:lnTo>
                <a:lnTo>
                  <a:pt x="64897" y="0"/>
                </a:lnTo>
                <a:lnTo>
                  <a:pt x="1017143" y="0"/>
                </a:lnTo>
                <a:lnTo>
                  <a:pt x="1061938" y="12247"/>
                </a:lnTo>
                <a:lnTo>
                  <a:pt x="1082039" y="44322"/>
                </a:lnTo>
                <a:lnTo>
                  <a:pt x="1082039" y="399135"/>
                </a:lnTo>
                <a:lnTo>
                  <a:pt x="1051631" y="436706"/>
                </a:lnTo>
                <a:lnTo>
                  <a:pt x="1017143" y="443483"/>
                </a:lnTo>
                <a:lnTo>
                  <a:pt x="64897" y="443483"/>
                </a:lnTo>
                <a:lnTo>
                  <a:pt x="20108" y="431223"/>
                </a:lnTo>
                <a:lnTo>
                  <a:pt x="0" y="399135"/>
                </a:lnTo>
                <a:lnTo>
                  <a:pt x="0" y="44322"/>
                </a:lnTo>
                <a:close/>
              </a:path>
            </a:pathLst>
          </a:custGeom>
          <a:solidFill>
            <a:srgbClr val="4F81BD">
              <a:lumMod val="40000"/>
              <a:lumOff val="60000"/>
            </a:srgbClr>
          </a:solidFill>
          <a:ln w="6095">
            <a:solidFill>
              <a:srgbClr val="5B9BD4"/>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36" name="object 7"/>
          <p:cNvSpPr txBox="1"/>
          <p:nvPr/>
        </p:nvSpPr>
        <p:spPr>
          <a:xfrm>
            <a:off x="3351663" y="5611533"/>
            <a:ext cx="868979" cy="212852"/>
          </a:xfrm>
          <a:prstGeom prst="rect">
            <a:avLst/>
          </a:prstGeom>
        </p:spPr>
        <p:txBody>
          <a:bodyPr wrap="square" lIns="0" tIns="0" rIns="0" bIns="0" rtlCol="0">
            <a:noAutofit/>
          </a:bodyPr>
          <a:lstStyle/>
          <a:p>
            <a:pPr algn="ctr">
              <a:lnSpc>
                <a:spcPct val="97696"/>
              </a:lnSpc>
              <a:spcBef>
                <a:spcPts val="25"/>
              </a:spcBef>
            </a:pPr>
            <a:r>
              <a:rPr sz="750" dirty="0">
                <a:solidFill>
                  <a:prstClr val="black"/>
                </a:solidFill>
                <a:latin typeface="Cambria"/>
                <a:cs typeface="Cambria"/>
              </a:rPr>
              <a:t>3</a:t>
            </a:r>
            <a:r>
              <a:rPr sz="750" spc="-4" dirty="0">
                <a:solidFill>
                  <a:prstClr val="black"/>
                </a:solidFill>
                <a:latin typeface="Cambria"/>
                <a:cs typeface="Cambria"/>
              </a:rPr>
              <a:t>.</a:t>
            </a:r>
            <a:r>
              <a:rPr sz="750" dirty="0">
                <a:solidFill>
                  <a:prstClr val="black"/>
                </a:solidFill>
                <a:latin typeface="Cambria"/>
                <a:cs typeface="Cambria"/>
              </a:rPr>
              <a:t>1</a:t>
            </a:r>
            <a:r>
              <a:rPr sz="750" spc="35" dirty="0">
                <a:solidFill>
                  <a:prstClr val="black"/>
                </a:solidFill>
                <a:latin typeface="Cambria"/>
                <a:cs typeface="Cambria"/>
              </a:rPr>
              <a:t> </a:t>
            </a:r>
            <a:r>
              <a:rPr sz="750" spc="-4" dirty="0">
                <a:solidFill>
                  <a:prstClr val="black"/>
                </a:solidFill>
                <a:latin typeface="Cambria"/>
                <a:cs typeface="Cambria"/>
              </a:rPr>
              <a:t>Ta</a:t>
            </a:r>
            <a:r>
              <a:rPr sz="750" dirty="0">
                <a:solidFill>
                  <a:prstClr val="black"/>
                </a:solidFill>
                <a:latin typeface="Cambria"/>
                <a:cs typeface="Cambria"/>
              </a:rPr>
              <a:t>ll</a:t>
            </a:r>
            <a:r>
              <a:rPr sz="750" spc="-4" dirty="0">
                <a:solidFill>
                  <a:prstClr val="black"/>
                </a:solidFill>
                <a:latin typeface="Cambria"/>
                <a:cs typeface="Cambria"/>
              </a:rPr>
              <a:t>e</a:t>
            </a:r>
            <a:r>
              <a:rPr sz="750" dirty="0">
                <a:solidFill>
                  <a:prstClr val="black"/>
                </a:solidFill>
                <a:latin typeface="Cambria"/>
                <a:cs typeface="Cambria"/>
              </a:rPr>
              <a:t>r</a:t>
            </a:r>
            <a:r>
              <a:rPr sz="750" spc="84" dirty="0">
                <a:solidFill>
                  <a:prstClr val="black"/>
                </a:solidFill>
                <a:latin typeface="Cambria"/>
                <a:cs typeface="Cambria"/>
              </a:rPr>
              <a:t> </a:t>
            </a:r>
            <a:r>
              <a:rPr sz="750" dirty="0">
                <a:solidFill>
                  <a:prstClr val="black"/>
                </a:solidFill>
                <a:latin typeface="Cambria"/>
                <a:cs typeface="Cambria"/>
              </a:rPr>
              <a:t>de</a:t>
            </a:r>
            <a:r>
              <a:rPr sz="750" spc="15" dirty="0">
                <a:solidFill>
                  <a:prstClr val="black"/>
                </a:solidFill>
                <a:latin typeface="Cambria"/>
                <a:cs typeface="Cambria"/>
              </a:rPr>
              <a:t> </a:t>
            </a:r>
            <a:r>
              <a:rPr sz="750" dirty="0">
                <a:solidFill>
                  <a:prstClr val="black"/>
                </a:solidFill>
                <a:latin typeface="Cambria"/>
                <a:cs typeface="Cambria"/>
              </a:rPr>
              <a:t>tr</a:t>
            </a:r>
            <a:r>
              <a:rPr sz="750" spc="-5" dirty="0">
                <a:solidFill>
                  <a:prstClr val="black"/>
                </a:solidFill>
                <a:latin typeface="Cambria"/>
                <a:cs typeface="Cambria"/>
              </a:rPr>
              <a:t>a</a:t>
            </a:r>
            <a:r>
              <a:rPr sz="750" spc="5" dirty="0">
                <a:solidFill>
                  <a:prstClr val="black"/>
                </a:solidFill>
                <a:latin typeface="Cambria"/>
                <a:cs typeface="Cambria"/>
              </a:rPr>
              <a:t>b</a:t>
            </a:r>
            <a:r>
              <a:rPr sz="750" spc="-5" dirty="0">
                <a:solidFill>
                  <a:prstClr val="black"/>
                </a:solidFill>
                <a:latin typeface="Cambria"/>
                <a:cs typeface="Cambria"/>
              </a:rPr>
              <a:t>a</a:t>
            </a:r>
            <a:r>
              <a:rPr sz="750" dirty="0">
                <a:solidFill>
                  <a:prstClr val="black"/>
                </a:solidFill>
                <a:latin typeface="Cambria"/>
                <a:cs typeface="Cambria"/>
              </a:rPr>
              <a:t>jo</a:t>
            </a:r>
          </a:p>
          <a:p>
            <a:pPr marL="150571" marR="158174" algn="ctr">
              <a:lnSpc>
                <a:spcPct val="97696"/>
              </a:lnSpc>
              <a:spcBef>
                <a:spcPts val="40"/>
              </a:spcBef>
            </a:pPr>
            <a:r>
              <a:rPr sz="750" spc="-4" dirty="0">
                <a:solidFill>
                  <a:prstClr val="black"/>
                </a:solidFill>
                <a:latin typeface="Cambria"/>
                <a:cs typeface="Cambria"/>
              </a:rPr>
              <a:t>(</a:t>
            </a:r>
            <a:r>
              <a:rPr sz="750" dirty="0">
                <a:solidFill>
                  <a:prstClr val="black"/>
                </a:solidFill>
                <a:latin typeface="Cambria"/>
                <a:cs typeface="Cambria"/>
              </a:rPr>
              <a:t>15</a:t>
            </a:r>
            <a:r>
              <a:rPr sz="750" spc="4" dirty="0">
                <a:solidFill>
                  <a:prstClr val="black"/>
                </a:solidFill>
                <a:latin typeface="Cambria"/>
                <a:cs typeface="Cambria"/>
              </a:rPr>
              <a:t>-</a:t>
            </a:r>
            <a:r>
              <a:rPr sz="750" dirty="0">
                <a:solidFill>
                  <a:prstClr val="black"/>
                </a:solidFill>
                <a:latin typeface="Cambria"/>
                <a:cs typeface="Cambria"/>
              </a:rPr>
              <a:t>16</a:t>
            </a:r>
            <a:r>
              <a:rPr sz="750" spc="82" dirty="0">
                <a:solidFill>
                  <a:prstClr val="black"/>
                </a:solidFill>
                <a:latin typeface="Cambria"/>
                <a:cs typeface="Cambria"/>
              </a:rPr>
              <a:t> </a:t>
            </a:r>
            <a:r>
              <a:rPr sz="750" dirty="0">
                <a:solidFill>
                  <a:prstClr val="black"/>
                </a:solidFill>
                <a:latin typeface="Cambria"/>
                <a:cs typeface="Cambria"/>
              </a:rPr>
              <a:t>ju</a:t>
            </a:r>
            <a:r>
              <a:rPr sz="750" spc="-4" dirty="0">
                <a:solidFill>
                  <a:prstClr val="black"/>
                </a:solidFill>
                <a:latin typeface="Cambria"/>
                <a:cs typeface="Cambria"/>
              </a:rPr>
              <a:t>n</a:t>
            </a:r>
            <a:r>
              <a:rPr sz="750" dirty="0">
                <a:solidFill>
                  <a:prstClr val="black"/>
                </a:solidFill>
                <a:latin typeface="Cambria"/>
                <a:cs typeface="Cambria"/>
              </a:rPr>
              <a:t>)</a:t>
            </a:r>
          </a:p>
        </p:txBody>
      </p:sp>
      <p:cxnSp>
        <p:nvCxnSpPr>
          <p:cNvPr id="237" name="Conector recto 236"/>
          <p:cNvCxnSpPr>
            <a:endCxn id="243" idx="0"/>
          </p:cNvCxnSpPr>
          <p:nvPr/>
        </p:nvCxnSpPr>
        <p:spPr>
          <a:xfrm flipH="1">
            <a:off x="5127537" y="2400845"/>
            <a:ext cx="15248" cy="1785454"/>
          </a:xfrm>
          <a:prstGeom prst="line">
            <a:avLst/>
          </a:prstGeom>
          <a:noFill/>
          <a:ln w="9525" cap="flat" cmpd="sng" algn="ctr">
            <a:solidFill>
              <a:srgbClr val="4F81BD">
                <a:shade val="95000"/>
                <a:satMod val="105000"/>
              </a:srgbClr>
            </a:solidFill>
            <a:prstDash val="dashDot"/>
          </a:ln>
          <a:effectLst/>
        </p:spPr>
      </p:cxnSp>
      <p:sp>
        <p:nvSpPr>
          <p:cNvPr id="238" name="object 71"/>
          <p:cNvSpPr/>
          <p:nvPr/>
        </p:nvSpPr>
        <p:spPr>
          <a:xfrm>
            <a:off x="4486188" y="4095999"/>
            <a:ext cx="1258413" cy="393191"/>
          </a:xfrm>
          <a:custGeom>
            <a:avLst/>
            <a:gdLst/>
            <a:ahLst/>
            <a:cxnLst/>
            <a:rect l="l" t="t" r="r" b="b"/>
            <a:pathLst>
              <a:path w="1173479" h="393191">
                <a:moveTo>
                  <a:pt x="0" y="39369"/>
                </a:moveTo>
                <a:lnTo>
                  <a:pt x="31476" y="6558"/>
                </a:lnTo>
                <a:lnTo>
                  <a:pt x="70358" y="0"/>
                </a:lnTo>
                <a:lnTo>
                  <a:pt x="1103122" y="0"/>
                </a:lnTo>
                <a:lnTo>
                  <a:pt x="1150734" y="10392"/>
                </a:lnTo>
                <a:lnTo>
                  <a:pt x="1173479" y="39369"/>
                </a:lnTo>
                <a:lnTo>
                  <a:pt x="1173479" y="353821"/>
                </a:lnTo>
                <a:lnTo>
                  <a:pt x="1142003" y="386633"/>
                </a:lnTo>
                <a:lnTo>
                  <a:pt x="1103122" y="393191"/>
                </a:lnTo>
                <a:lnTo>
                  <a:pt x="70358" y="393191"/>
                </a:lnTo>
                <a:lnTo>
                  <a:pt x="22745" y="382799"/>
                </a:lnTo>
                <a:lnTo>
                  <a:pt x="0" y="353821"/>
                </a:lnTo>
                <a:lnTo>
                  <a:pt x="0" y="39369"/>
                </a:lnTo>
                <a:close/>
              </a:path>
            </a:pathLst>
          </a:custGeom>
          <a:solidFill>
            <a:sysClr val="window" lastClr="FFFFFF">
              <a:lumMod val="75000"/>
            </a:sysClr>
          </a:solidFill>
          <a:ln w="6096">
            <a:solidFill>
              <a:srgbClr val="A4A4A4"/>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39" name="object 72"/>
          <p:cNvSpPr/>
          <p:nvPr/>
        </p:nvSpPr>
        <p:spPr>
          <a:xfrm>
            <a:off x="4490066" y="3601547"/>
            <a:ext cx="1254534" cy="413004"/>
          </a:xfrm>
          <a:custGeom>
            <a:avLst/>
            <a:gdLst/>
            <a:ahLst/>
            <a:cxnLst/>
            <a:rect l="l" t="t" r="r" b="b"/>
            <a:pathLst>
              <a:path w="1202436" h="413004">
                <a:moveTo>
                  <a:pt x="0" y="41275"/>
                </a:moveTo>
                <a:lnTo>
                  <a:pt x="0" y="371729"/>
                </a:lnTo>
                <a:lnTo>
                  <a:pt x="654" y="377303"/>
                </a:lnTo>
                <a:lnTo>
                  <a:pt x="38411" y="408217"/>
                </a:lnTo>
                <a:lnTo>
                  <a:pt x="72136" y="413004"/>
                </a:lnTo>
                <a:lnTo>
                  <a:pt x="1130300" y="413004"/>
                </a:lnTo>
                <a:lnTo>
                  <a:pt x="1171906" y="405440"/>
                </a:lnTo>
                <a:lnTo>
                  <a:pt x="1202436" y="371729"/>
                </a:lnTo>
                <a:lnTo>
                  <a:pt x="1202436" y="41275"/>
                </a:lnTo>
                <a:lnTo>
                  <a:pt x="1177965" y="10307"/>
                </a:lnTo>
                <a:lnTo>
                  <a:pt x="1130300" y="0"/>
                </a:lnTo>
                <a:lnTo>
                  <a:pt x="72136" y="0"/>
                </a:lnTo>
                <a:lnTo>
                  <a:pt x="30529" y="7563"/>
                </a:lnTo>
                <a:lnTo>
                  <a:pt x="0" y="41275"/>
                </a:lnTo>
                <a:close/>
              </a:path>
            </a:pathLst>
          </a:custGeom>
          <a:solidFill>
            <a:sysClr val="window" lastClr="FFFFFF">
              <a:lumMod val="75000"/>
            </a:sysClr>
          </a:solidFill>
          <a:ln w="6096">
            <a:solidFill>
              <a:srgbClr val="A4A4A4"/>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40" name="object 73"/>
          <p:cNvSpPr/>
          <p:nvPr/>
        </p:nvSpPr>
        <p:spPr>
          <a:xfrm>
            <a:off x="4489204" y="3154083"/>
            <a:ext cx="1255396" cy="362712"/>
          </a:xfrm>
          <a:custGeom>
            <a:avLst/>
            <a:gdLst/>
            <a:ahLst/>
            <a:cxnLst/>
            <a:rect l="l" t="t" r="r" b="b"/>
            <a:pathLst>
              <a:path w="1109472" h="362712">
                <a:moveTo>
                  <a:pt x="0" y="36322"/>
                </a:moveTo>
                <a:lnTo>
                  <a:pt x="0" y="326389"/>
                </a:lnTo>
                <a:lnTo>
                  <a:pt x="2263" y="335813"/>
                </a:lnTo>
                <a:lnTo>
                  <a:pt x="32832" y="357706"/>
                </a:lnTo>
                <a:lnTo>
                  <a:pt x="66548" y="362712"/>
                </a:lnTo>
                <a:lnTo>
                  <a:pt x="1042924" y="362712"/>
                </a:lnTo>
                <a:lnTo>
                  <a:pt x="1089777" y="352175"/>
                </a:lnTo>
                <a:lnTo>
                  <a:pt x="1109472" y="326389"/>
                </a:lnTo>
                <a:lnTo>
                  <a:pt x="1109472" y="36322"/>
                </a:lnTo>
                <a:lnTo>
                  <a:pt x="1076639" y="5005"/>
                </a:lnTo>
                <a:lnTo>
                  <a:pt x="1042924" y="0"/>
                </a:lnTo>
                <a:lnTo>
                  <a:pt x="66548" y="0"/>
                </a:lnTo>
                <a:lnTo>
                  <a:pt x="19694" y="10536"/>
                </a:lnTo>
                <a:lnTo>
                  <a:pt x="0" y="36322"/>
                </a:lnTo>
                <a:close/>
              </a:path>
            </a:pathLst>
          </a:custGeom>
          <a:solidFill>
            <a:sysClr val="window" lastClr="FFFFFF">
              <a:lumMod val="75000"/>
            </a:sysClr>
          </a:solidFill>
          <a:ln w="6096">
            <a:solidFill>
              <a:srgbClr val="A4A4A4"/>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41" name="object 16"/>
          <p:cNvSpPr txBox="1"/>
          <p:nvPr/>
        </p:nvSpPr>
        <p:spPr>
          <a:xfrm>
            <a:off x="4560337" y="3235280"/>
            <a:ext cx="1120618" cy="212909"/>
          </a:xfrm>
          <a:prstGeom prst="rect">
            <a:avLst/>
          </a:prstGeom>
        </p:spPr>
        <p:txBody>
          <a:bodyPr wrap="square" lIns="0" tIns="0" rIns="0" bIns="0" rtlCol="0">
            <a:noAutofit/>
          </a:bodyPr>
          <a:lstStyle/>
          <a:p>
            <a:pPr algn="ctr">
              <a:lnSpc>
                <a:spcPct val="97696"/>
              </a:lnSpc>
              <a:spcBef>
                <a:spcPts val="25"/>
              </a:spcBef>
            </a:pPr>
            <a:r>
              <a:rPr sz="750" dirty="0">
                <a:solidFill>
                  <a:prstClr val="black"/>
                </a:solidFill>
                <a:latin typeface="Cambria"/>
                <a:cs typeface="Cambria"/>
              </a:rPr>
              <a:t>4</a:t>
            </a:r>
            <a:r>
              <a:rPr sz="750" spc="-4" dirty="0">
                <a:solidFill>
                  <a:prstClr val="black"/>
                </a:solidFill>
                <a:latin typeface="Cambria"/>
                <a:cs typeface="Cambria"/>
              </a:rPr>
              <a:t>.</a:t>
            </a:r>
            <a:r>
              <a:rPr sz="750" dirty="0">
                <a:solidFill>
                  <a:prstClr val="black"/>
                </a:solidFill>
                <a:latin typeface="Cambria"/>
                <a:cs typeface="Cambria"/>
              </a:rPr>
              <a:t>3</a:t>
            </a:r>
            <a:r>
              <a:rPr sz="750" spc="35" dirty="0">
                <a:solidFill>
                  <a:prstClr val="black"/>
                </a:solidFill>
                <a:latin typeface="Cambria"/>
                <a:cs typeface="Cambria"/>
              </a:rPr>
              <a:t> </a:t>
            </a:r>
            <a:r>
              <a:rPr sz="750" spc="-4" dirty="0">
                <a:solidFill>
                  <a:prstClr val="black"/>
                </a:solidFill>
                <a:latin typeface="Cambria"/>
                <a:cs typeface="Cambria"/>
              </a:rPr>
              <a:t>En</a:t>
            </a:r>
            <a:r>
              <a:rPr sz="750" dirty="0">
                <a:solidFill>
                  <a:prstClr val="black"/>
                </a:solidFill>
                <a:latin typeface="Cambria"/>
                <a:cs typeface="Cambria"/>
              </a:rPr>
              <a:t>tr</a:t>
            </a:r>
            <a:r>
              <a:rPr sz="750" spc="-4" dirty="0">
                <a:solidFill>
                  <a:prstClr val="black"/>
                </a:solidFill>
                <a:latin typeface="Cambria"/>
                <a:cs typeface="Cambria"/>
              </a:rPr>
              <a:t>e</a:t>
            </a:r>
            <a:r>
              <a:rPr sz="750" spc="4" dirty="0">
                <a:solidFill>
                  <a:prstClr val="black"/>
                </a:solidFill>
                <a:latin typeface="Cambria"/>
                <a:cs typeface="Cambria"/>
              </a:rPr>
              <a:t>g</a:t>
            </a:r>
            <a:r>
              <a:rPr sz="750" dirty="0">
                <a:solidFill>
                  <a:prstClr val="black"/>
                </a:solidFill>
                <a:latin typeface="Cambria"/>
                <a:cs typeface="Cambria"/>
              </a:rPr>
              <a:t>a</a:t>
            </a:r>
            <a:r>
              <a:rPr sz="750" spc="75" dirty="0">
                <a:solidFill>
                  <a:prstClr val="black"/>
                </a:solidFill>
                <a:latin typeface="Cambria"/>
                <a:cs typeface="Cambria"/>
              </a:rPr>
              <a:t> </a:t>
            </a:r>
            <a:r>
              <a:rPr sz="750" spc="-4" dirty="0">
                <a:solidFill>
                  <a:prstClr val="black"/>
                </a:solidFill>
                <a:latin typeface="Cambria"/>
                <a:cs typeface="Cambria"/>
              </a:rPr>
              <a:t>E</a:t>
            </a:r>
            <a:r>
              <a:rPr sz="750" dirty="0">
                <a:solidFill>
                  <a:prstClr val="black"/>
                </a:solidFill>
                <a:latin typeface="Cambria"/>
                <a:cs typeface="Cambria"/>
              </a:rPr>
              <a:t>sDA</a:t>
            </a:r>
            <a:r>
              <a:rPr sz="750" spc="69" dirty="0">
                <a:solidFill>
                  <a:prstClr val="black"/>
                </a:solidFill>
                <a:latin typeface="Cambria"/>
                <a:cs typeface="Cambria"/>
              </a:rPr>
              <a:t> </a:t>
            </a:r>
            <a:r>
              <a:rPr sz="750" dirty="0">
                <a:solidFill>
                  <a:prstClr val="black"/>
                </a:solidFill>
                <a:latin typeface="Cambria"/>
                <a:cs typeface="Cambria"/>
              </a:rPr>
              <a:t>a</a:t>
            </a:r>
            <a:r>
              <a:rPr sz="750" spc="19" dirty="0">
                <a:solidFill>
                  <a:prstClr val="black"/>
                </a:solidFill>
                <a:latin typeface="Cambria"/>
                <a:cs typeface="Cambria"/>
              </a:rPr>
              <a:t> </a:t>
            </a:r>
            <a:r>
              <a:rPr sz="750" spc="5" dirty="0">
                <a:solidFill>
                  <a:prstClr val="black"/>
                </a:solidFill>
                <a:latin typeface="Cambria"/>
                <a:cs typeface="Cambria"/>
              </a:rPr>
              <a:t>C</a:t>
            </a:r>
            <a:r>
              <a:rPr sz="750" spc="-5" dirty="0">
                <a:solidFill>
                  <a:prstClr val="black"/>
                </a:solidFill>
                <a:latin typeface="Cambria"/>
                <a:cs typeface="Cambria"/>
              </a:rPr>
              <a:t>E</a:t>
            </a:r>
            <a:r>
              <a:rPr sz="750" dirty="0">
                <a:solidFill>
                  <a:prstClr val="black"/>
                </a:solidFill>
                <a:latin typeface="Cambria"/>
                <a:cs typeface="Cambria"/>
              </a:rPr>
              <a:t>PAL</a:t>
            </a:r>
            <a:endParaRPr sz="750">
              <a:solidFill>
                <a:prstClr val="black"/>
              </a:solidFill>
              <a:latin typeface="Cambria"/>
              <a:cs typeface="Cambria"/>
            </a:endParaRPr>
          </a:p>
          <a:p>
            <a:pPr marL="336476" marR="342259" algn="ctr">
              <a:lnSpc>
                <a:spcPct val="97696"/>
              </a:lnSpc>
              <a:spcBef>
                <a:spcPts val="40"/>
              </a:spcBef>
            </a:pPr>
            <a:r>
              <a:rPr sz="750" spc="-4" dirty="0">
                <a:solidFill>
                  <a:prstClr val="black"/>
                </a:solidFill>
                <a:latin typeface="Cambria"/>
                <a:cs typeface="Cambria"/>
              </a:rPr>
              <a:t>(</a:t>
            </a:r>
            <a:r>
              <a:rPr sz="750" dirty="0">
                <a:solidFill>
                  <a:prstClr val="black"/>
                </a:solidFill>
                <a:latin typeface="Cambria"/>
                <a:cs typeface="Cambria"/>
              </a:rPr>
              <a:t>27</a:t>
            </a:r>
            <a:r>
              <a:rPr sz="750" spc="48" dirty="0">
                <a:solidFill>
                  <a:prstClr val="black"/>
                </a:solidFill>
                <a:latin typeface="Cambria"/>
                <a:cs typeface="Cambria"/>
              </a:rPr>
              <a:t> </a:t>
            </a:r>
            <a:r>
              <a:rPr sz="750" dirty="0">
                <a:solidFill>
                  <a:prstClr val="black"/>
                </a:solidFill>
                <a:latin typeface="Cambria"/>
                <a:cs typeface="Cambria"/>
              </a:rPr>
              <a:t>ju</a:t>
            </a:r>
            <a:r>
              <a:rPr sz="750" spc="-4" dirty="0">
                <a:solidFill>
                  <a:prstClr val="black"/>
                </a:solidFill>
                <a:latin typeface="Cambria"/>
                <a:cs typeface="Cambria"/>
              </a:rPr>
              <a:t>l</a:t>
            </a:r>
            <a:r>
              <a:rPr sz="750" dirty="0">
                <a:solidFill>
                  <a:prstClr val="black"/>
                </a:solidFill>
                <a:latin typeface="Cambria"/>
                <a:cs typeface="Cambria"/>
              </a:rPr>
              <a:t>)</a:t>
            </a:r>
            <a:endParaRPr sz="750">
              <a:solidFill>
                <a:prstClr val="black"/>
              </a:solidFill>
              <a:latin typeface="Cambria"/>
              <a:cs typeface="Cambria"/>
            </a:endParaRPr>
          </a:p>
        </p:txBody>
      </p:sp>
      <p:sp>
        <p:nvSpPr>
          <p:cNvPr id="242" name="object 14"/>
          <p:cNvSpPr txBox="1"/>
          <p:nvPr/>
        </p:nvSpPr>
        <p:spPr>
          <a:xfrm>
            <a:off x="4512630" y="3649807"/>
            <a:ext cx="1229815" cy="316484"/>
          </a:xfrm>
          <a:prstGeom prst="rect">
            <a:avLst/>
          </a:prstGeom>
        </p:spPr>
        <p:txBody>
          <a:bodyPr wrap="square" lIns="0" tIns="0" rIns="0" bIns="0" rtlCol="0">
            <a:noAutofit/>
          </a:bodyPr>
          <a:lstStyle/>
          <a:p>
            <a:pPr marL="5441" marR="5441" indent="-902" algn="ctr">
              <a:lnSpc>
                <a:spcPts val="762"/>
              </a:lnSpc>
              <a:spcBef>
                <a:spcPts val="25"/>
              </a:spcBef>
            </a:pPr>
            <a:r>
              <a:rPr sz="750" dirty="0">
                <a:solidFill>
                  <a:prstClr val="black"/>
                </a:solidFill>
                <a:latin typeface="Cambria"/>
                <a:cs typeface="Cambria"/>
              </a:rPr>
              <a:t>4</a:t>
            </a:r>
            <a:r>
              <a:rPr sz="750" spc="-4" dirty="0">
                <a:solidFill>
                  <a:prstClr val="black"/>
                </a:solidFill>
                <a:latin typeface="Cambria"/>
                <a:cs typeface="Cambria"/>
              </a:rPr>
              <a:t>.</a:t>
            </a:r>
            <a:r>
              <a:rPr sz="750" dirty="0">
                <a:solidFill>
                  <a:prstClr val="black"/>
                </a:solidFill>
                <a:latin typeface="Cambria"/>
                <a:cs typeface="Cambria"/>
              </a:rPr>
              <a:t>2</a:t>
            </a:r>
            <a:r>
              <a:rPr sz="750" spc="35" dirty="0">
                <a:solidFill>
                  <a:prstClr val="black"/>
                </a:solidFill>
                <a:latin typeface="Cambria"/>
                <a:cs typeface="Cambria"/>
              </a:rPr>
              <a:t> </a:t>
            </a:r>
            <a:r>
              <a:rPr sz="750" dirty="0">
                <a:solidFill>
                  <a:prstClr val="black"/>
                </a:solidFill>
                <a:latin typeface="Cambria"/>
                <a:cs typeface="Cambria"/>
              </a:rPr>
              <a:t>P</a:t>
            </a:r>
            <a:r>
              <a:rPr sz="750" spc="4" dirty="0">
                <a:solidFill>
                  <a:prstClr val="black"/>
                </a:solidFill>
                <a:latin typeface="Cambria"/>
                <a:cs typeface="Cambria"/>
              </a:rPr>
              <a:t>CM</a:t>
            </a:r>
            <a:r>
              <a:rPr sz="750" dirty="0">
                <a:solidFill>
                  <a:prstClr val="black"/>
                </a:solidFill>
                <a:latin typeface="Cambria"/>
                <a:cs typeface="Cambria"/>
              </a:rPr>
              <a:t>:</a:t>
            </a:r>
            <a:r>
              <a:rPr sz="750" spc="47" dirty="0">
                <a:solidFill>
                  <a:prstClr val="black"/>
                </a:solidFill>
                <a:latin typeface="Cambria"/>
                <a:cs typeface="Cambria"/>
              </a:rPr>
              <a:t> </a:t>
            </a:r>
            <a:r>
              <a:rPr sz="750" spc="4" dirty="0">
                <a:solidFill>
                  <a:prstClr val="black"/>
                </a:solidFill>
                <a:latin typeface="Cambria"/>
                <a:cs typeface="Cambria"/>
              </a:rPr>
              <a:t>Co</a:t>
            </a:r>
            <a:r>
              <a:rPr sz="750" spc="-4" dirty="0">
                <a:solidFill>
                  <a:prstClr val="black"/>
                </a:solidFill>
                <a:latin typeface="Cambria"/>
                <a:cs typeface="Cambria"/>
              </a:rPr>
              <a:t>n</a:t>
            </a:r>
            <a:r>
              <a:rPr sz="750" dirty="0">
                <a:solidFill>
                  <a:prstClr val="black"/>
                </a:solidFill>
                <a:latin typeface="Cambria"/>
                <a:cs typeface="Cambria"/>
              </a:rPr>
              <a:t>s</a:t>
            </a:r>
            <a:r>
              <a:rPr sz="750" spc="-4" dirty="0">
                <a:solidFill>
                  <a:prstClr val="black"/>
                </a:solidFill>
                <a:latin typeface="Cambria"/>
                <a:cs typeface="Cambria"/>
              </a:rPr>
              <a:t>e</a:t>
            </a:r>
            <a:r>
              <a:rPr sz="750" dirty="0">
                <a:solidFill>
                  <a:prstClr val="black"/>
                </a:solidFill>
                <a:latin typeface="Cambria"/>
                <a:cs typeface="Cambria"/>
              </a:rPr>
              <a:t>jo</a:t>
            </a:r>
            <a:r>
              <a:rPr sz="750" spc="70" dirty="0">
                <a:solidFill>
                  <a:prstClr val="black"/>
                </a:solidFill>
                <a:latin typeface="Cambria"/>
                <a:cs typeface="Cambria"/>
              </a:rPr>
              <a:t> </a:t>
            </a:r>
            <a:r>
              <a:rPr sz="750" dirty="0">
                <a:solidFill>
                  <a:prstClr val="black"/>
                </a:solidFill>
                <a:latin typeface="Cambria"/>
                <a:cs typeface="Cambria"/>
              </a:rPr>
              <a:t>de </a:t>
            </a:r>
            <a:r>
              <a:rPr sz="750" spc="4" dirty="0">
                <a:solidFill>
                  <a:prstClr val="black"/>
                </a:solidFill>
                <a:latin typeface="Cambria"/>
                <a:cs typeface="Cambria"/>
              </a:rPr>
              <a:t>Coo</a:t>
            </a:r>
            <a:r>
              <a:rPr sz="750" dirty="0">
                <a:solidFill>
                  <a:prstClr val="black"/>
                </a:solidFill>
                <a:latin typeface="Cambria"/>
                <a:cs typeface="Cambria"/>
              </a:rPr>
              <a:t>rd</a:t>
            </a:r>
            <a:r>
              <a:rPr sz="750" spc="4" dirty="0">
                <a:solidFill>
                  <a:prstClr val="black"/>
                </a:solidFill>
                <a:latin typeface="Cambria"/>
                <a:cs typeface="Cambria"/>
              </a:rPr>
              <a:t>i</a:t>
            </a:r>
            <a:r>
              <a:rPr sz="750" spc="-4" dirty="0">
                <a:solidFill>
                  <a:prstClr val="black"/>
                </a:solidFill>
                <a:latin typeface="Cambria"/>
                <a:cs typeface="Cambria"/>
              </a:rPr>
              <a:t>na</a:t>
            </a:r>
            <a:r>
              <a:rPr sz="750" spc="4" dirty="0">
                <a:solidFill>
                  <a:prstClr val="black"/>
                </a:solidFill>
                <a:latin typeface="Cambria"/>
                <a:cs typeface="Cambria"/>
              </a:rPr>
              <a:t>ció</a:t>
            </a:r>
            <a:r>
              <a:rPr sz="750" dirty="0">
                <a:solidFill>
                  <a:prstClr val="black"/>
                </a:solidFill>
                <a:latin typeface="Cambria"/>
                <a:cs typeface="Cambria"/>
              </a:rPr>
              <a:t>n</a:t>
            </a:r>
            <a:r>
              <a:rPr sz="750" spc="111" dirty="0">
                <a:solidFill>
                  <a:prstClr val="black"/>
                </a:solidFill>
                <a:latin typeface="Cambria"/>
                <a:cs typeface="Cambria"/>
              </a:rPr>
              <a:t> </a:t>
            </a:r>
            <a:r>
              <a:rPr sz="750" dirty="0">
                <a:solidFill>
                  <a:prstClr val="black"/>
                </a:solidFill>
                <a:latin typeface="Cambria"/>
                <a:cs typeface="Cambria"/>
              </a:rPr>
              <a:t>V</a:t>
            </a:r>
            <a:r>
              <a:rPr sz="750" spc="5" dirty="0">
                <a:solidFill>
                  <a:prstClr val="black"/>
                </a:solidFill>
                <a:latin typeface="Cambria"/>
                <a:cs typeface="Cambria"/>
              </a:rPr>
              <a:t>ic</a:t>
            </a:r>
            <a:r>
              <a:rPr sz="750" spc="-5" dirty="0">
                <a:solidFill>
                  <a:prstClr val="black"/>
                </a:solidFill>
                <a:latin typeface="Cambria"/>
                <a:cs typeface="Cambria"/>
              </a:rPr>
              <a:t>e</a:t>
            </a:r>
            <a:r>
              <a:rPr sz="750" spc="5" dirty="0">
                <a:solidFill>
                  <a:prstClr val="black"/>
                </a:solidFill>
                <a:latin typeface="Cambria"/>
                <a:cs typeface="Cambria"/>
              </a:rPr>
              <a:t>mi</a:t>
            </a:r>
            <a:r>
              <a:rPr sz="750" spc="-5" dirty="0">
                <a:solidFill>
                  <a:prstClr val="black"/>
                </a:solidFill>
                <a:latin typeface="Cambria"/>
                <a:cs typeface="Cambria"/>
              </a:rPr>
              <a:t>n</a:t>
            </a:r>
            <a:r>
              <a:rPr sz="750" spc="5" dirty="0">
                <a:solidFill>
                  <a:prstClr val="black"/>
                </a:solidFill>
                <a:latin typeface="Cambria"/>
                <a:cs typeface="Cambria"/>
              </a:rPr>
              <a:t>i</a:t>
            </a:r>
            <a:r>
              <a:rPr sz="750" dirty="0">
                <a:solidFill>
                  <a:prstClr val="black"/>
                </a:solidFill>
                <a:latin typeface="Cambria"/>
                <a:cs typeface="Cambria"/>
              </a:rPr>
              <a:t>st</a:t>
            </a:r>
            <a:r>
              <a:rPr sz="750" spc="-5" dirty="0">
                <a:solidFill>
                  <a:prstClr val="black"/>
                </a:solidFill>
                <a:latin typeface="Cambria"/>
                <a:cs typeface="Cambria"/>
              </a:rPr>
              <a:t>e</a:t>
            </a:r>
            <a:r>
              <a:rPr sz="750" dirty="0">
                <a:solidFill>
                  <a:prstClr val="black"/>
                </a:solidFill>
                <a:latin typeface="Cambria"/>
                <a:cs typeface="Cambria"/>
              </a:rPr>
              <a:t>r</a:t>
            </a:r>
            <a:r>
              <a:rPr sz="750" spc="5" dirty="0">
                <a:solidFill>
                  <a:prstClr val="black"/>
                </a:solidFill>
                <a:latin typeface="Cambria"/>
                <a:cs typeface="Cambria"/>
              </a:rPr>
              <a:t>i</a:t>
            </a:r>
            <a:r>
              <a:rPr sz="750" spc="-5" dirty="0">
                <a:solidFill>
                  <a:prstClr val="black"/>
                </a:solidFill>
                <a:latin typeface="Cambria"/>
                <a:cs typeface="Cambria"/>
              </a:rPr>
              <a:t>a</a:t>
            </a:r>
            <a:r>
              <a:rPr sz="750" dirty="0">
                <a:solidFill>
                  <a:prstClr val="black"/>
                </a:solidFill>
                <a:latin typeface="Cambria"/>
                <a:cs typeface="Cambria"/>
              </a:rPr>
              <a:t>l </a:t>
            </a:r>
            <a:r>
              <a:rPr sz="750" spc="-4" dirty="0">
                <a:solidFill>
                  <a:prstClr val="black"/>
                </a:solidFill>
                <a:latin typeface="Cambria"/>
                <a:cs typeface="Cambria"/>
              </a:rPr>
              <a:t>(</a:t>
            </a:r>
            <a:r>
              <a:rPr sz="750" dirty="0">
                <a:solidFill>
                  <a:prstClr val="black"/>
                </a:solidFill>
                <a:latin typeface="Cambria"/>
                <a:cs typeface="Cambria"/>
              </a:rPr>
              <a:t>21</a:t>
            </a:r>
            <a:r>
              <a:rPr sz="750" spc="53" dirty="0">
                <a:solidFill>
                  <a:prstClr val="black"/>
                </a:solidFill>
                <a:latin typeface="Cambria"/>
                <a:cs typeface="Cambria"/>
              </a:rPr>
              <a:t> </a:t>
            </a:r>
            <a:r>
              <a:rPr sz="750" dirty="0">
                <a:solidFill>
                  <a:prstClr val="black"/>
                </a:solidFill>
                <a:latin typeface="Cambria"/>
                <a:cs typeface="Cambria"/>
              </a:rPr>
              <a:t>jul)</a:t>
            </a:r>
          </a:p>
        </p:txBody>
      </p:sp>
      <p:sp>
        <p:nvSpPr>
          <p:cNvPr id="243" name="object 12"/>
          <p:cNvSpPr txBox="1"/>
          <p:nvPr/>
        </p:nvSpPr>
        <p:spPr>
          <a:xfrm>
            <a:off x="4576689" y="4186299"/>
            <a:ext cx="1101696" cy="212851"/>
          </a:xfrm>
          <a:prstGeom prst="rect">
            <a:avLst/>
          </a:prstGeom>
        </p:spPr>
        <p:txBody>
          <a:bodyPr wrap="square" lIns="0" tIns="0" rIns="0" bIns="0" rtlCol="0">
            <a:noAutofit/>
          </a:bodyPr>
          <a:lstStyle/>
          <a:p>
            <a:pPr marL="351027" indent="-338327">
              <a:lnSpc>
                <a:spcPts val="762"/>
              </a:lnSpc>
              <a:spcBef>
                <a:spcPts val="25"/>
              </a:spcBef>
            </a:pPr>
            <a:r>
              <a:rPr sz="750" dirty="0">
                <a:solidFill>
                  <a:prstClr val="black"/>
                </a:solidFill>
                <a:latin typeface="Cambria"/>
                <a:cs typeface="Cambria"/>
              </a:rPr>
              <a:t>4</a:t>
            </a:r>
            <a:r>
              <a:rPr sz="750" spc="-4" dirty="0">
                <a:solidFill>
                  <a:prstClr val="black"/>
                </a:solidFill>
                <a:latin typeface="Cambria"/>
                <a:cs typeface="Cambria"/>
              </a:rPr>
              <a:t>.</a:t>
            </a:r>
            <a:r>
              <a:rPr sz="750" dirty="0">
                <a:solidFill>
                  <a:prstClr val="black"/>
                </a:solidFill>
                <a:latin typeface="Cambria"/>
                <a:cs typeface="Cambria"/>
              </a:rPr>
              <a:t>1</a:t>
            </a:r>
            <a:r>
              <a:rPr sz="750" spc="35" dirty="0">
                <a:solidFill>
                  <a:prstClr val="black"/>
                </a:solidFill>
                <a:latin typeface="Cambria"/>
                <a:cs typeface="Cambria"/>
              </a:rPr>
              <a:t> </a:t>
            </a:r>
            <a:r>
              <a:rPr sz="750" dirty="0">
                <a:solidFill>
                  <a:prstClr val="black"/>
                </a:solidFill>
                <a:latin typeface="Cambria"/>
                <a:cs typeface="Cambria"/>
              </a:rPr>
              <a:t>Alta</a:t>
            </a:r>
            <a:r>
              <a:rPr sz="750" spc="53" dirty="0">
                <a:solidFill>
                  <a:prstClr val="black"/>
                </a:solidFill>
                <a:latin typeface="Cambria"/>
                <a:cs typeface="Cambria"/>
              </a:rPr>
              <a:t> </a:t>
            </a:r>
            <a:r>
              <a:rPr sz="750" dirty="0">
                <a:solidFill>
                  <a:prstClr val="black"/>
                </a:solidFill>
                <a:latin typeface="Cambria"/>
                <a:cs typeface="Cambria"/>
              </a:rPr>
              <a:t>D</a:t>
            </a:r>
            <a:r>
              <a:rPr sz="750" spc="4" dirty="0">
                <a:solidFill>
                  <a:prstClr val="black"/>
                </a:solidFill>
                <a:latin typeface="Cambria"/>
                <a:cs typeface="Cambria"/>
              </a:rPr>
              <a:t>i</a:t>
            </a:r>
            <a:r>
              <a:rPr sz="750" dirty="0">
                <a:solidFill>
                  <a:prstClr val="black"/>
                </a:solidFill>
                <a:latin typeface="Cambria"/>
                <a:cs typeface="Cambria"/>
              </a:rPr>
              <a:t>r</a:t>
            </a:r>
            <a:r>
              <a:rPr sz="750" spc="-4" dirty="0">
                <a:solidFill>
                  <a:prstClr val="black"/>
                </a:solidFill>
                <a:latin typeface="Cambria"/>
                <a:cs typeface="Cambria"/>
              </a:rPr>
              <a:t>e</a:t>
            </a:r>
            <a:r>
              <a:rPr sz="750" spc="4" dirty="0">
                <a:solidFill>
                  <a:prstClr val="black"/>
                </a:solidFill>
                <a:latin typeface="Cambria"/>
                <a:cs typeface="Cambria"/>
              </a:rPr>
              <a:t>cció</a:t>
            </a:r>
            <a:r>
              <a:rPr sz="750" dirty="0">
                <a:solidFill>
                  <a:prstClr val="black"/>
                </a:solidFill>
                <a:latin typeface="Cambria"/>
                <a:cs typeface="Cambria"/>
              </a:rPr>
              <a:t>n</a:t>
            </a:r>
            <a:r>
              <a:rPr sz="750" spc="89" dirty="0">
                <a:solidFill>
                  <a:prstClr val="black"/>
                </a:solidFill>
                <a:latin typeface="Cambria"/>
                <a:cs typeface="Cambria"/>
              </a:rPr>
              <a:t> </a:t>
            </a:r>
            <a:r>
              <a:rPr sz="750" spc="5" dirty="0">
                <a:solidFill>
                  <a:prstClr val="black"/>
                </a:solidFill>
                <a:latin typeface="Cambria"/>
                <a:cs typeface="Cambria"/>
              </a:rPr>
              <a:t>M</a:t>
            </a:r>
            <a:r>
              <a:rPr sz="750" dirty="0">
                <a:solidFill>
                  <a:prstClr val="black"/>
                </a:solidFill>
                <a:latin typeface="Cambria"/>
                <a:cs typeface="Cambria"/>
              </a:rPr>
              <a:t>I</a:t>
            </a:r>
            <a:r>
              <a:rPr sz="750" spc="-5" dirty="0">
                <a:solidFill>
                  <a:prstClr val="black"/>
                </a:solidFill>
                <a:latin typeface="Cambria"/>
                <a:cs typeface="Cambria"/>
              </a:rPr>
              <a:t>N</a:t>
            </a:r>
            <a:r>
              <a:rPr sz="750" dirty="0">
                <a:solidFill>
                  <a:prstClr val="black"/>
                </a:solidFill>
                <a:latin typeface="Cambria"/>
                <a:cs typeface="Cambria"/>
              </a:rPr>
              <a:t>AM </a:t>
            </a:r>
            <a:r>
              <a:rPr sz="750" spc="-4" dirty="0">
                <a:solidFill>
                  <a:prstClr val="black"/>
                </a:solidFill>
                <a:latin typeface="Cambria"/>
                <a:cs typeface="Cambria"/>
              </a:rPr>
              <a:t>(</a:t>
            </a:r>
            <a:r>
              <a:rPr sz="750" dirty="0">
                <a:solidFill>
                  <a:prstClr val="black"/>
                </a:solidFill>
                <a:latin typeface="Cambria"/>
                <a:cs typeface="Cambria"/>
              </a:rPr>
              <a:t>16</a:t>
            </a:r>
            <a:r>
              <a:rPr sz="750" spc="53" dirty="0">
                <a:solidFill>
                  <a:prstClr val="black"/>
                </a:solidFill>
                <a:latin typeface="Cambria"/>
                <a:cs typeface="Cambria"/>
              </a:rPr>
              <a:t> </a:t>
            </a:r>
            <a:r>
              <a:rPr sz="750" dirty="0">
                <a:solidFill>
                  <a:prstClr val="black"/>
                </a:solidFill>
                <a:latin typeface="Cambria"/>
                <a:cs typeface="Cambria"/>
              </a:rPr>
              <a:t>jul)</a:t>
            </a:r>
          </a:p>
        </p:txBody>
      </p:sp>
      <p:sp>
        <p:nvSpPr>
          <p:cNvPr id="244" name="object 112"/>
          <p:cNvSpPr/>
          <p:nvPr/>
        </p:nvSpPr>
        <p:spPr>
          <a:xfrm>
            <a:off x="8237237" y="2207679"/>
            <a:ext cx="289707" cy="216407"/>
          </a:xfrm>
          <a:custGeom>
            <a:avLst/>
            <a:gdLst/>
            <a:ahLst/>
            <a:cxnLst/>
            <a:rect l="l" t="t" r="r" b="b"/>
            <a:pathLst>
              <a:path w="256032" h="216407">
                <a:moveTo>
                  <a:pt x="128016" y="216407"/>
                </a:moveTo>
                <a:lnTo>
                  <a:pt x="256032" y="108203"/>
                </a:lnTo>
                <a:lnTo>
                  <a:pt x="192024" y="108203"/>
                </a:lnTo>
                <a:lnTo>
                  <a:pt x="192024" y="0"/>
                </a:lnTo>
                <a:lnTo>
                  <a:pt x="64008" y="0"/>
                </a:lnTo>
                <a:lnTo>
                  <a:pt x="64008" y="108203"/>
                </a:lnTo>
                <a:lnTo>
                  <a:pt x="0" y="108203"/>
                </a:lnTo>
                <a:lnTo>
                  <a:pt x="128016" y="216407"/>
                </a:lnTo>
                <a:close/>
              </a:path>
            </a:pathLst>
          </a:custGeom>
          <a:solidFill>
            <a:srgbClr val="8064A2">
              <a:lumMod val="40000"/>
              <a:lumOff val="60000"/>
            </a:srgbClr>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46" name="object 17"/>
          <p:cNvSpPr txBox="1"/>
          <p:nvPr/>
        </p:nvSpPr>
        <p:spPr>
          <a:xfrm>
            <a:off x="5981429" y="3690475"/>
            <a:ext cx="1169887" cy="246134"/>
          </a:xfrm>
          <a:prstGeom prst="rect">
            <a:avLst/>
          </a:prstGeom>
        </p:spPr>
        <p:txBody>
          <a:bodyPr wrap="square" lIns="0" tIns="0" rIns="0" bIns="0" rtlCol="0">
            <a:noAutofit/>
          </a:bodyPr>
          <a:lstStyle/>
          <a:p>
            <a:pPr marL="5441" marR="5441" algn="ctr">
              <a:lnSpc>
                <a:spcPts val="762"/>
              </a:lnSpc>
              <a:spcBef>
                <a:spcPts val="25"/>
              </a:spcBef>
            </a:pPr>
            <a:r>
              <a:rPr sz="750" dirty="0">
                <a:solidFill>
                  <a:prstClr val="black"/>
                </a:solidFill>
                <a:latin typeface="Cambria"/>
                <a:cs typeface="Cambria"/>
              </a:rPr>
              <a:t>5</a:t>
            </a:r>
            <a:r>
              <a:rPr sz="750" spc="-4" dirty="0">
                <a:solidFill>
                  <a:prstClr val="black"/>
                </a:solidFill>
                <a:latin typeface="Cambria"/>
                <a:cs typeface="Cambria"/>
              </a:rPr>
              <a:t>.</a:t>
            </a:r>
            <a:r>
              <a:rPr lang="es-PE" sz="750" spc="-4" dirty="0">
                <a:solidFill>
                  <a:prstClr val="black"/>
                </a:solidFill>
                <a:latin typeface="Cambria"/>
                <a:cs typeface="Cambria"/>
              </a:rPr>
              <a:t>2 </a:t>
            </a:r>
            <a:r>
              <a:rPr lang="es-PE" sz="750" dirty="0">
                <a:solidFill>
                  <a:prstClr val="black"/>
                </a:solidFill>
                <a:latin typeface="Cambria"/>
                <a:cs typeface="Cambria"/>
              </a:rPr>
              <a:t>R</a:t>
            </a:r>
            <a:r>
              <a:rPr lang="es-PE" sz="750" spc="-4" dirty="0">
                <a:solidFill>
                  <a:prstClr val="black"/>
                </a:solidFill>
                <a:latin typeface="Cambria"/>
                <a:cs typeface="Cambria"/>
              </a:rPr>
              <a:t>e</a:t>
            </a:r>
            <a:r>
              <a:rPr lang="es-PE" sz="750" spc="4" dirty="0">
                <a:solidFill>
                  <a:prstClr val="black"/>
                </a:solidFill>
                <a:latin typeface="Cambria"/>
                <a:cs typeface="Cambria"/>
              </a:rPr>
              <a:t>co</a:t>
            </a:r>
            <a:r>
              <a:rPr lang="es-PE" sz="750" dirty="0">
                <a:solidFill>
                  <a:prstClr val="black"/>
                </a:solidFill>
                <a:latin typeface="Cambria"/>
                <a:cs typeface="Cambria"/>
              </a:rPr>
              <a:t>p</a:t>
            </a:r>
            <a:r>
              <a:rPr lang="es-PE" sz="750" spc="4" dirty="0">
                <a:solidFill>
                  <a:prstClr val="black"/>
                </a:solidFill>
                <a:latin typeface="Cambria"/>
                <a:cs typeface="Cambria"/>
              </a:rPr>
              <a:t>i</a:t>
            </a:r>
            <a:r>
              <a:rPr lang="es-PE" sz="750" dirty="0">
                <a:solidFill>
                  <a:prstClr val="black"/>
                </a:solidFill>
                <a:latin typeface="Cambria"/>
                <a:cs typeface="Cambria"/>
              </a:rPr>
              <a:t>l</a:t>
            </a:r>
            <a:r>
              <a:rPr lang="es-PE" sz="750" spc="-4" dirty="0">
                <a:solidFill>
                  <a:prstClr val="black"/>
                </a:solidFill>
                <a:latin typeface="Cambria"/>
                <a:cs typeface="Cambria"/>
              </a:rPr>
              <a:t>a</a:t>
            </a:r>
            <a:r>
              <a:rPr lang="es-PE" sz="750" spc="4" dirty="0">
                <a:solidFill>
                  <a:prstClr val="black"/>
                </a:solidFill>
                <a:latin typeface="Cambria"/>
                <a:cs typeface="Cambria"/>
              </a:rPr>
              <a:t>ció</a:t>
            </a:r>
            <a:r>
              <a:rPr lang="es-PE" sz="750" dirty="0">
                <a:solidFill>
                  <a:prstClr val="black"/>
                </a:solidFill>
                <a:latin typeface="Cambria"/>
                <a:cs typeface="Cambria"/>
              </a:rPr>
              <a:t>n</a:t>
            </a:r>
            <a:r>
              <a:rPr lang="es-PE" sz="750" spc="126" dirty="0">
                <a:solidFill>
                  <a:prstClr val="black"/>
                </a:solidFill>
                <a:latin typeface="Cambria"/>
                <a:cs typeface="Cambria"/>
              </a:rPr>
              <a:t> </a:t>
            </a:r>
            <a:r>
              <a:rPr lang="es-PE" sz="750" dirty="0">
                <a:solidFill>
                  <a:prstClr val="black"/>
                </a:solidFill>
                <a:latin typeface="Cambria"/>
                <a:cs typeface="Cambria"/>
              </a:rPr>
              <a:t>de </a:t>
            </a:r>
            <a:r>
              <a:rPr lang="es-PE" sz="750" spc="4" dirty="0">
                <a:solidFill>
                  <a:prstClr val="black"/>
                </a:solidFill>
                <a:latin typeface="Cambria"/>
                <a:cs typeface="Cambria"/>
              </a:rPr>
              <a:t>i</a:t>
            </a:r>
            <a:r>
              <a:rPr lang="es-PE" sz="750" spc="-4" dirty="0">
                <a:solidFill>
                  <a:prstClr val="black"/>
                </a:solidFill>
                <a:latin typeface="Cambria"/>
                <a:cs typeface="Cambria"/>
              </a:rPr>
              <a:t>n</a:t>
            </a:r>
            <a:r>
              <a:rPr lang="es-PE" sz="750" dirty="0">
                <a:solidFill>
                  <a:prstClr val="black"/>
                </a:solidFill>
                <a:latin typeface="Cambria"/>
                <a:cs typeface="Cambria"/>
              </a:rPr>
              <a:t>f</a:t>
            </a:r>
            <a:r>
              <a:rPr lang="es-PE" sz="750" spc="4" dirty="0">
                <a:solidFill>
                  <a:prstClr val="black"/>
                </a:solidFill>
                <a:latin typeface="Cambria"/>
                <a:cs typeface="Cambria"/>
              </a:rPr>
              <a:t>o</a:t>
            </a:r>
            <a:r>
              <a:rPr lang="es-PE" sz="750" dirty="0">
                <a:solidFill>
                  <a:prstClr val="black"/>
                </a:solidFill>
                <a:latin typeface="Cambria"/>
                <a:cs typeface="Cambria"/>
              </a:rPr>
              <a:t>r</a:t>
            </a:r>
            <a:r>
              <a:rPr lang="es-PE" sz="750" spc="4" dirty="0">
                <a:solidFill>
                  <a:prstClr val="black"/>
                </a:solidFill>
                <a:latin typeface="Cambria"/>
                <a:cs typeface="Cambria"/>
              </a:rPr>
              <a:t>m</a:t>
            </a:r>
            <a:r>
              <a:rPr lang="es-PE" sz="750" spc="-4" dirty="0">
                <a:solidFill>
                  <a:prstClr val="black"/>
                </a:solidFill>
                <a:latin typeface="Cambria"/>
                <a:cs typeface="Cambria"/>
              </a:rPr>
              <a:t>a</a:t>
            </a:r>
            <a:r>
              <a:rPr lang="es-PE" sz="750" spc="4" dirty="0">
                <a:solidFill>
                  <a:prstClr val="black"/>
                </a:solidFill>
                <a:latin typeface="Cambria"/>
                <a:cs typeface="Cambria"/>
              </a:rPr>
              <a:t>ció</a:t>
            </a:r>
            <a:r>
              <a:rPr lang="es-PE" sz="750" dirty="0">
                <a:solidFill>
                  <a:prstClr val="black"/>
                </a:solidFill>
                <a:latin typeface="Cambria"/>
                <a:cs typeface="Cambria"/>
              </a:rPr>
              <a:t>n</a:t>
            </a:r>
            <a:r>
              <a:rPr lang="es-PE" sz="750" spc="101" dirty="0">
                <a:solidFill>
                  <a:prstClr val="black"/>
                </a:solidFill>
                <a:latin typeface="Cambria"/>
                <a:cs typeface="Cambria"/>
              </a:rPr>
              <a:t> </a:t>
            </a:r>
            <a:r>
              <a:rPr lang="es-PE" sz="750" spc="-5" dirty="0">
                <a:solidFill>
                  <a:prstClr val="black"/>
                </a:solidFill>
                <a:latin typeface="Cambria"/>
                <a:cs typeface="Cambria"/>
              </a:rPr>
              <a:t>a</a:t>
            </a:r>
            <a:r>
              <a:rPr lang="es-PE" sz="750" dirty="0">
                <a:solidFill>
                  <a:prstClr val="black"/>
                </a:solidFill>
                <a:latin typeface="Cambria"/>
                <a:cs typeface="Cambria"/>
              </a:rPr>
              <a:t>d</a:t>
            </a:r>
            <a:r>
              <a:rPr lang="es-PE" sz="750" spc="5" dirty="0">
                <a:solidFill>
                  <a:prstClr val="black"/>
                </a:solidFill>
                <a:latin typeface="Cambria"/>
                <a:cs typeface="Cambria"/>
              </a:rPr>
              <a:t>icio</a:t>
            </a:r>
            <a:r>
              <a:rPr lang="es-PE" sz="750" spc="-5" dirty="0">
                <a:solidFill>
                  <a:prstClr val="black"/>
                </a:solidFill>
                <a:latin typeface="Cambria"/>
                <a:cs typeface="Cambria"/>
              </a:rPr>
              <a:t>na</a:t>
            </a:r>
            <a:r>
              <a:rPr lang="es-PE" sz="750" dirty="0">
                <a:solidFill>
                  <a:prstClr val="black"/>
                </a:solidFill>
                <a:latin typeface="Cambria"/>
                <a:cs typeface="Cambria"/>
              </a:rPr>
              <a:t>l</a:t>
            </a:r>
            <a:endParaRPr sz="750" dirty="0">
              <a:solidFill>
                <a:prstClr val="black"/>
              </a:solidFill>
              <a:latin typeface="Cambria"/>
              <a:cs typeface="Cambria"/>
            </a:endParaRPr>
          </a:p>
        </p:txBody>
      </p:sp>
      <p:sp>
        <p:nvSpPr>
          <p:cNvPr id="247" name="object 99"/>
          <p:cNvSpPr/>
          <p:nvPr/>
        </p:nvSpPr>
        <p:spPr>
          <a:xfrm>
            <a:off x="5842672" y="4102037"/>
            <a:ext cx="1473943" cy="399288"/>
          </a:xfrm>
          <a:custGeom>
            <a:avLst/>
            <a:gdLst/>
            <a:ahLst/>
            <a:cxnLst/>
            <a:rect l="l" t="t" r="r" b="b"/>
            <a:pathLst>
              <a:path w="1252727" h="399288">
                <a:moveTo>
                  <a:pt x="0" y="39878"/>
                </a:moveTo>
                <a:lnTo>
                  <a:pt x="20250" y="5181"/>
                </a:lnTo>
                <a:lnTo>
                  <a:pt x="39878" y="0"/>
                </a:lnTo>
                <a:lnTo>
                  <a:pt x="1212850" y="0"/>
                </a:lnTo>
                <a:lnTo>
                  <a:pt x="1247546" y="20250"/>
                </a:lnTo>
                <a:lnTo>
                  <a:pt x="1252727" y="39878"/>
                </a:lnTo>
                <a:lnTo>
                  <a:pt x="1252727" y="359410"/>
                </a:lnTo>
                <a:lnTo>
                  <a:pt x="1232477" y="394106"/>
                </a:lnTo>
                <a:lnTo>
                  <a:pt x="1212850" y="399288"/>
                </a:lnTo>
                <a:lnTo>
                  <a:pt x="39878" y="399288"/>
                </a:lnTo>
                <a:lnTo>
                  <a:pt x="5181" y="379037"/>
                </a:lnTo>
                <a:lnTo>
                  <a:pt x="0" y="359410"/>
                </a:lnTo>
                <a:lnTo>
                  <a:pt x="0" y="39878"/>
                </a:lnTo>
                <a:close/>
              </a:path>
            </a:pathLst>
          </a:custGeom>
          <a:solidFill>
            <a:srgbClr val="8064A2">
              <a:lumMod val="40000"/>
              <a:lumOff val="60000"/>
            </a:srgbClr>
          </a:solidFill>
          <a:ln w="9144">
            <a:solidFill>
              <a:srgbClr val="7C5F9F"/>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48" name="CuadroTexto 247"/>
          <p:cNvSpPr txBox="1"/>
          <p:nvPr/>
        </p:nvSpPr>
        <p:spPr>
          <a:xfrm>
            <a:off x="5864646" y="4102069"/>
            <a:ext cx="1440341" cy="438582"/>
          </a:xfrm>
          <a:prstGeom prst="rect">
            <a:avLst/>
          </a:prstGeom>
          <a:noFill/>
        </p:spPr>
        <p:txBody>
          <a:bodyPr wrap="square" rtlCol="0">
            <a:spAutoFit/>
          </a:bodyPr>
          <a:lstStyle/>
          <a:p>
            <a:pPr algn="ctr"/>
            <a:r>
              <a:rPr lang="es-PE" sz="750" dirty="0">
                <a:solidFill>
                  <a:prstClr val="black"/>
                </a:solidFill>
                <a:latin typeface="Cambria" panose="02040503050406030204" pitchFamily="18" charset="0"/>
              </a:rPr>
              <a:t>5.1 Diálogos y Entrevistas CEPAL/OCDE </a:t>
            </a:r>
          </a:p>
          <a:p>
            <a:pPr algn="ctr"/>
            <a:r>
              <a:rPr lang="es-PE" sz="750" dirty="0">
                <a:solidFill>
                  <a:prstClr val="black"/>
                </a:solidFill>
                <a:latin typeface="Cambria" panose="02040503050406030204" pitchFamily="18" charset="0"/>
              </a:rPr>
              <a:t>(31 ago-04 set 2015)</a:t>
            </a:r>
          </a:p>
        </p:txBody>
      </p:sp>
      <p:sp>
        <p:nvSpPr>
          <p:cNvPr id="249" name="object 99"/>
          <p:cNvSpPr/>
          <p:nvPr/>
        </p:nvSpPr>
        <p:spPr>
          <a:xfrm>
            <a:off x="7647689" y="2549638"/>
            <a:ext cx="1473943" cy="399288"/>
          </a:xfrm>
          <a:custGeom>
            <a:avLst/>
            <a:gdLst/>
            <a:ahLst/>
            <a:cxnLst/>
            <a:rect l="l" t="t" r="r" b="b"/>
            <a:pathLst>
              <a:path w="1252727" h="399288">
                <a:moveTo>
                  <a:pt x="0" y="39878"/>
                </a:moveTo>
                <a:lnTo>
                  <a:pt x="20250" y="5181"/>
                </a:lnTo>
                <a:lnTo>
                  <a:pt x="39878" y="0"/>
                </a:lnTo>
                <a:lnTo>
                  <a:pt x="1212850" y="0"/>
                </a:lnTo>
                <a:lnTo>
                  <a:pt x="1247546" y="20250"/>
                </a:lnTo>
                <a:lnTo>
                  <a:pt x="1252727" y="39878"/>
                </a:lnTo>
                <a:lnTo>
                  <a:pt x="1252727" y="359410"/>
                </a:lnTo>
                <a:lnTo>
                  <a:pt x="1232477" y="394106"/>
                </a:lnTo>
                <a:lnTo>
                  <a:pt x="1212850" y="399288"/>
                </a:lnTo>
                <a:lnTo>
                  <a:pt x="39878" y="399288"/>
                </a:lnTo>
                <a:lnTo>
                  <a:pt x="5181" y="379037"/>
                </a:lnTo>
                <a:lnTo>
                  <a:pt x="0" y="359410"/>
                </a:lnTo>
                <a:lnTo>
                  <a:pt x="0" y="39878"/>
                </a:lnTo>
                <a:close/>
              </a:path>
            </a:pathLst>
          </a:custGeom>
          <a:solidFill>
            <a:srgbClr val="8064A2">
              <a:lumMod val="40000"/>
              <a:lumOff val="60000"/>
            </a:srgbClr>
          </a:solidFill>
          <a:ln w="9144">
            <a:solidFill>
              <a:srgbClr val="7C5F9F"/>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50" name="object 20"/>
          <p:cNvSpPr txBox="1"/>
          <p:nvPr/>
        </p:nvSpPr>
        <p:spPr>
          <a:xfrm>
            <a:off x="7754657" y="2605920"/>
            <a:ext cx="1260009" cy="316737"/>
          </a:xfrm>
          <a:prstGeom prst="rect">
            <a:avLst/>
          </a:prstGeom>
        </p:spPr>
        <p:txBody>
          <a:bodyPr wrap="square" lIns="0" tIns="0" rIns="0" bIns="0" rtlCol="0">
            <a:noAutofit/>
          </a:bodyPr>
          <a:lstStyle/>
          <a:p>
            <a:pPr marL="5441" marR="5441" algn="ctr">
              <a:lnSpc>
                <a:spcPts val="762"/>
              </a:lnSpc>
              <a:spcBef>
                <a:spcPts val="25"/>
              </a:spcBef>
            </a:pPr>
            <a:r>
              <a:rPr sz="750" dirty="0">
                <a:solidFill>
                  <a:prstClr val="black"/>
                </a:solidFill>
                <a:latin typeface="Cambria"/>
                <a:cs typeface="Cambria"/>
              </a:rPr>
              <a:t>5</a:t>
            </a:r>
            <a:r>
              <a:rPr sz="750" spc="-4" dirty="0">
                <a:solidFill>
                  <a:prstClr val="black"/>
                </a:solidFill>
                <a:latin typeface="Cambria"/>
                <a:cs typeface="Cambria"/>
              </a:rPr>
              <a:t>.</a:t>
            </a:r>
            <a:r>
              <a:rPr sz="750" dirty="0">
                <a:solidFill>
                  <a:prstClr val="black"/>
                </a:solidFill>
                <a:latin typeface="Cambria"/>
                <a:cs typeface="Cambria"/>
              </a:rPr>
              <a:t>6</a:t>
            </a:r>
            <a:r>
              <a:rPr sz="750" spc="35" dirty="0">
                <a:solidFill>
                  <a:prstClr val="black"/>
                </a:solidFill>
                <a:latin typeface="Cambria"/>
                <a:cs typeface="Cambria"/>
              </a:rPr>
              <a:t> </a:t>
            </a:r>
            <a:r>
              <a:rPr sz="750" dirty="0">
                <a:solidFill>
                  <a:prstClr val="black"/>
                </a:solidFill>
                <a:latin typeface="Cambria"/>
                <a:cs typeface="Cambria"/>
              </a:rPr>
              <a:t>Pu</a:t>
            </a:r>
            <a:r>
              <a:rPr sz="750" spc="4" dirty="0">
                <a:solidFill>
                  <a:prstClr val="black"/>
                </a:solidFill>
                <a:latin typeface="Cambria"/>
                <a:cs typeface="Cambria"/>
              </a:rPr>
              <a:t>b</a:t>
            </a:r>
            <a:r>
              <a:rPr sz="750" dirty="0">
                <a:solidFill>
                  <a:prstClr val="black"/>
                </a:solidFill>
                <a:latin typeface="Cambria"/>
                <a:cs typeface="Cambria"/>
              </a:rPr>
              <a:t>l</a:t>
            </a:r>
            <a:r>
              <a:rPr sz="750" spc="4" dirty="0">
                <a:solidFill>
                  <a:prstClr val="black"/>
                </a:solidFill>
                <a:latin typeface="Cambria"/>
                <a:cs typeface="Cambria"/>
              </a:rPr>
              <a:t>ic</a:t>
            </a:r>
            <a:r>
              <a:rPr sz="750" spc="-4" dirty="0">
                <a:solidFill>
                  <a:prstClr val="black"/>
                </a:solidFill>
                <a:latin typeface="Cambria"/>
                <a:cs typeface="Cambria"/>
              </a:rPr>
              <a:t>a</a:t>
            </a:r>
            <a:r>
              <a:rPr sz="750" spc="4" dirty="0">
                <a:solidFill>
                  <a:prstClr val="black"/>
                </a:solidFill>
                <a:latin typeface="Cambria"/>
                <a:cs typeface="Cambria"/>
              </a:rPr>
              <a:t>ció</a:t>
            </a:r>
            <a:r>
              <a:rPr sz="750" dirty="0">
                <a:solidFill>
                  <a:prstClr val="black"/>
                </a:solidFill>
                <a:latin typeface="Cambria"/>
                <a:cs typeface="Cambria"/>
              </a:rPr>
              <a:t>n</a:t>
            </a:r>
            <a:r>
              <a:rPr sz="750" spc="116" dirty="0">
                <a:solidFill>
                  <a:prstClr val="black"/>
                </a:solidFill>
                <a:latin typeface="Cambria"/>
                <a:cs typeface="Cambria"/>
              </a:rPr>
              <a:t> </a:t>
            </a:r>
            <a:r>
              <a:rPr sz="750" dirty="0">
                <a:solidFill>
                  <a:prstClr val="black"/>
                </a:solidFill>
                <a:latin typeface="Cambria"/>
                <a:cs typeface="Cambria"/>
              </a:rPr>
              <a:t>y</a:t>
            </a:r>
            <a:r>
              <a:rPr sz="750" spc="19" dirty="0">
                <a:solidFill>
                  <a:prstClr val="black"/>
                </a:solidFill>
                <a:latin typeface="Cambria"/>
                <a:cs typeface="Cambria"/>
              </a:rPr>
              <a:t> </a:t>
            </a:r>
            <a:r>
              <a:rPr sz="750" dirty="0">
                <a:solidFill>
                  <a:prstClr val="black"/>
                </a:solidFill>
                <a:latin typeface="Cambria"/>
                <a:cs typeface="Cambria"/>
              </a:rPr>
              <a:t>l</a:t>
            </a:r>
            <a:r>
              <a:rPr sz="750" spc="-4" dirty="0">
                <a:solidFill>
                  <a:prstClr val="black"/>
                </a:solidFill>
                <a:latin typeface="Cambria"/>
                <a:cs typeface="Cambria"/>
              </a:rPr>
              <a:t>anza</a:t>
            </a:r>
            <a:r>
              <a:rPr sz="750" spc="4" dirty="0">
                <a:solidFill>
                  <a:prstClr val="black"/>
                </a:solidFill>
                <a:latin typeface="Cambria"/>
                <a:cs typeface="Cambria"/>
              </a:rPr>
              <a:t>mi</a:t>
            </a:r>
            <a:r>
              <a:rPr sz="750" spc="-4" dirty="0">
                <a:solidFill>
                  <a:prstClr val="black"/>
                </a:solidFill>
                <a:latin typeface="Cambria"/>
                <a:cs typeface="Cambria"/>
              </a:rPr>
              <a:t>en</a:t>
            </a:r>
            <a:r>
              <a:rPr sz="750" dirty="0">
                <a:solidFill>
                  <a:prstClr val="black"/>
                </a:solidFill>
                <a:latin typeface="Cambria"/>
                <a:cs typeface="Cambria"/>
              </a:rPr>
              <a:t>to d</a:t>
            </a:r>
            <a:r>
              <a:rPr sz="750" spc="-4" dirty="0">
                <a:solidFill>
                  <a:prstClr val="black"/>
                </a:solidFill>
                <a:latin typeface="Cambria"/>
                <a:cs typeface="Cambria"/>
              </a:rPr>
              <a:t>e</a:t>
            </a:r>
            <a:r>
              <a:rPr sz="750" dirty="0">
                <a:solidFill>
                  <a:prstClr val="black"/>
                </a:solidFill>
                <a:latin typeface="Cambria"/>
                <a:cs typeface="Cambria"/>
              </a:rPr>
              <a:t>l</a:t>
            </a:r>
            <a:r>
              <a:rPr sz="750" spc="35" dirty="0">
                <a:solidFill>
                  <a:prstClr val="black"/>
                </a:solidFill>
                <a:latin typeface="Cambria"/>
                <a:cs typeface="Cambria"/>
              </a:rPr>
              <a:t> </a:t>
            </a:r>
            <a:r>
              <a:rPr sz="750" spc="-4" dirty="0">
                <a:solidFill>
                  <a:prstClr val="black"/>
                </a:solidFill>
                <a:latin typeface="Cambria"/>
                <a:cs typeface="Cambria"/>
              </a:rPr>
              <a:t>In</a:t>
            </a:r>
            <a:r>
              <a:rPr sz="750" dirty="0">
                <a:solidFill>
                  <a:prstClr val="black"/>
                </a:solidFill>
                <a:latin typeface="Cambria"/>
                <a:cs typeface="Cambria"/>
              </a:rPr>
              <a:t>forme</a:t>
            </a:r>
            <a:r>
              <a:rPr sz="750" spc="87" dirty="0">
                <a:solidFill>
                  <a:prstClr val="black"/>
                </a:solidFill>
                <a:latin typeface="Cambria"/>
                <a:cs typeface="Cambria"/>
              </a:rPr>
              <a:t> </a:t>
            </a:r>
            <a:r>
              <a:rPr sz="750" dirty="0">
                <a:solidFill>
                  <a:prstClr val="black"/>
                </a:solidFill>
                <a:latin typeface="Cambria"/>
                <a:cs typeface="Cambria"/>
              </a:rPr>
              <a:t>de</a:t>
            </a:r>
            <a:r>
              <a:rPr sz="750" spc="25" dirty="0">
                <a:solidFill>
                  <a:prstClr val="black"/>
                </a:solidFill>
                <a:latin typeface="Cambria"/>
                <a:cs typeface="Cambria"/>
              </a:rPr>
              <a:t> </a:t>
            </a:r>
            <a:r>
              <a:rPr lang="es-PE" sz="750" spc="-4" dirty="0">
                <a:solidFill>
                  <a:prstClr val="black"/>
                </a:solidFill>
                <a:latin typeface="Cambria"/>
                <a:cs typeface="Cambria"/>
              </a:rPr>
              <a:t>eval</a:t>
            </a:r>
            <a:r>
              <a:rPr lang="es-PE" sz="750" dirty="0">
                <a:solidFill>
                  <a:prstClr val="black"/>
                </a:solidFill>
                <a:latin typeface="Cambria"/>
                <a:cs typeface="Cambria"/>
              </a:rPr>
              <a:t>u</a:t>
            </a:r>
            <a:r>
              <a:rPr lang="es-PE" sz="750" spc="-4" dirty="0">
                <a:solidFill>
                  <a:prstClr val="black"/>
                </a:solidFill>
                <a:latin typeface="Cambria"/>
                <a:cs typeface="Cambria"/>
              </a:rPr>
              <a:t>a</a:t>
            </a:r>
            <a:r>
              <a:rPr lang="es-PE" sz="750" dirty="0">
                <a:solidFill>
                  <a:prstClr val="black"/>
                </a:solidFill>
                <a:latin typeface="Cambria"/>
                <a:cs typeface="Cambria"/>
              </a:rPr>
              <a:t>c</a:t>
            </a:r>
            <a:r>
              <a:rPr lang="es-PE" sz="750" spc="4" dirty="0">
                <a:solidFill>
                  <a:prstClr val="black"/>
                </a:solidFill>
                <a:latin typeface="Cambria"/>
                <a:cs typeface="Cambria"/>
              </a:rPr>
              <a:t>i</a:t>
            </a:r>
            <a:r>
              <a:rPr lang="es-PE" sz="750" dirty="0">
                <a:solidFill>
                  <a:prstClr val="black"/>
                </a:solidFill>
                <a:latin typeface="Cambria"/>
                <a:cs typeface="Cambria"/>
              </a:rPr>
              <a:t>ón</a:t>
            </a:r>
          </a:p>
          <a:p>
            <a:pPr marL="5441" marR="5441" algn="ctr">
              <a:lnSpc>
                <a:spcPts val="762"/>
              </a:lnSpc>
              <a:spcBef>
                <a:spcPts val="25"/>
              </a:spcBef>
            </a:pPr>
            <a:r>
              <a:rPr sz="750" dirty="0">
                <a:solidFill>
                  <a:prstClr val="black"/>
                </a:solidFill>
                <a:latin typeface="Cambria"/>
                <a:cs typeface="Cambria"/>
              </a:rPr>
              <a:t> </a:t>
            </a:r>
            <a:r>
              <a:rPr sz="750" spc="-4" dirty="0">
                <a:solidFill>
                  <a:prstClr val="black"/>
                </a:solidFill>
                <a:latin typeface="Cambria"/>
                <a:cs typeface="Cambria"/>
              </a:rPr>
              <a:t>(a</a:t>
            </a:r>
            <a:r>
              <a:rPr sz="750" spc="4" dirty="0">
                <a:solidFill>
                  <a:prstClr val="black"/>
                </a:solidFill>
                <a:latin typeface="Cambria"/>
                <a:cs typeface="Cambria"/>
              </a:rPr>
              <a:t>b</a:t>
            </a:r>
            <a:r>
              <a:rPr sz="750" dirty="0">
                <a:solidFill>
                  <a:prstClr val="black"/>
                </a:solidFill>
                <a:latin typeface="Cambria"/>
                <a:cs typeface="Cambria"/>
              </a:rPr>
              <a:t>r</a:t>
            </a:r>
            <a:r>
              <a:rPr sz="750" spc="4" dirty="0">
                <a:solidFill>
                  <a:prstClr val="black"/>
                </a:solidFill>
                <a:latin typeface="Cambria"/>
                <a:cs typeface="Cambria"/>
              </a:rPr>
              <a:t>-m</a:t>
            </a:r>
            <a:r>
              <a:rPr sz="750" spc="-4" dirty="0">
                <a:solidFill>
                  <a:prstClr val="black"/>
                </a:solidFill>
                <a:latin typeface="Cambria"/>
                <a:cs typeface="Cambria"/>
              </a:rPr>
              <a:t>a</a:t>
            </a:r>
            <a:r>
              <a:rPr sz="750" dirty="0">
                <a:solidFill>
                  <a:prstClr val="black"/>
                </a:solidFill>
                <a:latin typeface="Cambria"/>
                <a:cs typeface="Cambria"/>
              </a:rPr>
              <a:t>y</a:t>
            </a:r>
            <a:r>
              <a:rPr sz="750" spc="87" dirty="0">
                <a:solidFill>
                  <a:prstClr val="black"/>
                </a:solidFill>
                <a:latin typeface="Cambria"/>
                <a:cs typeface="Cambria"/>
              </a:rPr>
              <a:t> </a:t>
            </a:r>
            <a:r>
              <a:rPr sz="750" dirty="0">
                <a:solidFill>
                  <a:prstClr val="black"/>
                </a:solidFill>
                <a:latin typeface="Cambria"/>
                <a:cs typeface="Cambria"/>
              </a:rPr>
              <a:t>2016)</a:t>
            </a:r>
          </a:p>
        </p:txBody>
      </p:sp>
      <p:sp>
        <p:nvSpPr>
          <p:cNvPr id="251" name="object 99"/>
          <p:cNvSpPr/>
          <p:nvPr/>
        </p:nvSpPr>
        <p:spPr>
          <a:xfrm>
            <a:off x="7647689" y="3071951"/>
            <a:ext cx="1473943" cy="399288"/>
          </a:xfrm>
          <a:custGeom>
            <a:avLst/>
            <a:gdLst/>
            <a:ahLst/>
            <a:cxnLst/>
            <a:rect l="l" t="t" r="r" b="b"/>
            <a:pathLst>
              <a:path w="1252727" h="399288">
                <a:moveTo>
                  <a:pt x="0" y="39878"/>
                </a:moveTo>
                <a:lnTo>
                  <a:pt x="20250" y="5181"/>
                </a:lnTo>
                <a:lnTo>
                  <a:pt x="39878" y="0"/>
                </a:lnTo>
                <a:lnTo>
                  <a:pt x="1212850" y="0"/>
                </a:lnTo>
                <a:lnTo>
                  <a:pt x="1247546" y="20250"/>
                </a:lnTo>
                <a:lnTo>
                  <a:pt x="1252727" y="39878"/>
                </a:lnTo>
                <a:lnTo>
                  <a:pt x="1252727" y="359410"/>
                </a:lnTo>
                <a:lnTo>
                  <a:pt x="1232477" y="394106"/>
                </a:lnTo>
                <a:lnTo>
                  <a:pt x="1212850" y="399288"/>
                </a:lnTo>
                <a:lnTo>
                  <a:pt x="39878" y="399288"/>
                </a:lnTo>
                <a:lnTo>
                  <a:pt x="5181" y="379037"/>
                </a:lnTo>
                <a:lnTo>
                  <a:pt x="0" y="359410"/>
                </a:lnTo>
                <a:lnTo>
                  <a:pt x="0" y="39878"/>
                </a:lnTo>
                <a:close/>
              </a:path>
            </a:pathLst>
          </a:custGeom>
          <a:solidFill>
            <a:srgbClr val="8064A2">
              <a:lumMod val="40000"/>
              <a:lumOff val="60000"/>
            </a:srgbClr>
          </a:solidFill>
          <a:ln w="9144">
            <a:solidFill>
              <a:srgbClr val="7C5F9F"/>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52" name="object 18"/>
          <p:cNvSpPr txBox="1"/>
          <p:nvPr/>
        </p:nvSpPr>
        <p:spPr>
          <a:xfrm>
            <a:off x="7825949" y="3075787"/>
            <a:ext cx="1147924" cy="418591"/>
          </a:xfrm>
          <a:prstGeom prst="rect">
            <a:avLst/>
          </a:prstGeom>
        </p:spPr>
        <p:txBody>
          <a:bodyPr wrap="square" lIns="0" tIns="0" rIns="0" bIns="0" rtlCol="0">
            <a:noAutofit/>
          </a:bodyPr>
          <a:lstStyle/>
          <a:p>
            <a:pPr marL="5441" marR="5441" algn="ctr">
              <a:lnSpc>
                <a:spcPts val="762"/>
              </a:lnSpc>
              <a:spcBef>
                <a:spcPts val="25"/>
              </a:spcBef>
            </a:pPr>
            <a:r>
              <a:rPr sz="750" dirty="0">
                <a:solidFill>
                  <a:prstClr val="black"/>
                </a:solidFill>
                <a:latin typeface="Cambria"/>
                <a:cs typeface="Cambria"/>
              </a:rPr>
              <a:t>5</a:t>
            </a:r>
            <a:r>
              <a:rPr sz="750" spc="-4" dirty="0">
                <a:solidFill>
                  <a:prstClr val="black"/>
                </a:solidFill>
                <a:latin typeface="Cambria"/>
                <a:cs typeface="Cambria"/>
              </a:rPr>
              <a:t>.</a:t>
            </a:r>
            <a:r>
              <a:rPr sz="750" dirty="0">
                <a:solidFill>
                  <a:prstClr val="black"/>
                </a:solidFill>
                <a:latin typeface="Cambria"/>
                <a:cs typeface="Cambria"/>
              </a:rPr>
              <a:t>5</a:t>
            </a:r>
            <a:r>
              <a:rPr sz="750" spc="35" dirty="0">
                <a:solidFill>
                  <a:prstClr val="black"/>
                </a:solidFill>
                <a:latin typeface="Cambria"/>
                <a:cs typeface="Cambria"/>
              </a:rPr>
              <a:t> </a:t>
            </a:r>
            <a:r>
              <a:rPr sz="750" dirty="0">
                <a:solidFill>
                  <a:prstClr val="black"/>
                </a:solidFill>
                <a:latin typeface="Cambria"/>
                <a:cs typeface="Cambria"/>
              </a:rPr>
              <a:t>R</a:t>
            </a:r>
            <a:r>
              <a:rPr sz="750" spc="-4" dirty="0">
                <a:solidFill>
                  <a:prstClr val="black"/>
                </a:solidFill>
                <a:latin typeface="Cambria"/>
                <a:cs typeface="Cambria"/>
              </a:rPr>
              <a:t>ev</a:t>
            </a:r>
            <a:r>
              <a:rPr sz="750" spc="4" dirty="0">
                <a:solidFill>
                  <a:prstClr val="black"/>
                </a:solidFill>
                <a:latin typeface="Cambria"/>
                <a:cs typeface="Cambria"/>
              </a:rPr>
              <a:t>i</a:t>
            </a:r>
            <a:r>
              <a:rPr sz="750" dirty="0">
                <a:solidFill>
                  <a:prstClr val="black"/>
                </a:solidFill>
                <a:latin typeface="Cambria"/>
                <a:cs typeface="Cambria"/>
              </a:rPr>
              <a:t>s</a:t>
            </a:r>
            <a:r>
              <a:rPr sz="750" spc="4" dirty="0">
                <a:solidFill>
                  <a:prstClr val="black"/>
                </a:solidFill>
                <a:latin typeface="Cambria"/>
                <a:cs typeface="Cambria"/>
              </a:rPr>
              <a:t>ió</a:t>
            </a:r>
            <a:r>
              <a:rPr sz="750" dirty="0">
                <a:solidFill>
                  <a:prstClr val="black"/>
                </a:solidFill>
                <a:latin typeface="Cambria"/>
                <a:cs typeface="Cambria"/>
              </a:rPr>
              <a:t>n</a:t>
            </a:r>
            <a:r>
              <a:rPr sz="750" spc="81" dirty="0">
                <a:solidFill>
                  <a:prstClr val="black"/>
                </a:solidFill>
                <a:latin typeface="Cambria"/>
                <a:cs typeface="Cambria"/>
              </a:rPr>
              <a:t> </a:t>
            </a:r>
            <a:r>
              <a:rPr sz="750" spc="-4" dirty="0">
                <a:solidFill>
                  <a:prstClr val="black"/>
                </a:solidFill>
                <a:latin typeface="Cambria"/>
                <a:cs typeface="Cambria"/>
              </a:rPr>
              <a:t>en</a:t>
            </a:r>
            <a:r>
              <a:rPr sz="750" dirty="0">
                <a:solidFill>
                  <a:prstClr val="black"/>
                </a:solidFill>
                <a:latin typeface="Cambria"/>
                <a:cs typeface="Cambria"/>
              </a:rPr>
              <a:t>tre</a:t>
            </a:r>
            <a:r>
              <a:rPr sz="750" spc="49" dirty="0">
                <a:solidFill>
                  <a:prstClr val="black"/>
                </a:solidFill>
                <a:latin typeface="Cambria"/>
                <a:cs typeface="Cambria"/>
              </a:rPr>
              <a:t> </a:t>
            </a:r>
            <a:r>
              <a:rPr sz="750" dirty="0">
                <a:solidFill>
                  <a:prstClr val="black"/>
                </a:solidFill>
                <a:latin typeface="Cambria"/>
                <a:cs typeface="Cambria"/>
              </a:rPr>
              <a:t>p</a:t>
            </a:r>
            <a:r>
              <a:rPr sz="750" spc="-4" dirty="0">
                <a:solidFill>
                  <a:prstClr val="black"/>
                </a:solidFill>
                <a:latin typeface="Cambria"/>
                <a:cs typeface="Cambria"/>
              </a:rPr>
              <a:t>a</a:t>
            </a:r>
            <a:r>
              <a:rPr sz="750" dirty="0">
                <a:solidFill>
                  <a:prstClr val="black"/>
                </a:solidFill>
                <a:latin typeface="Cambria"/>
                <a:cs typeface="Cambria"/>
              </a:rPr>
              <a:t>r</a:t>
            </a:r>
            <a:r>
              <a:rPr sz="750" spc="-4" dirty="0">
                <a:solidFill>
                  <a:prstClr val="black"/>
                </a:solidFill>
                <a:latin typeface="Cambria"/>
                <a:cs typeface="Cambria"/>
              </a:rPr>
              <a:t>e</a:t>
            </a:r>
            <a:r>
              <a:rPr sz="750" dirty="0">
                <a:solidFill>
                  <a:prstClr val="black"/>
                </a:solidFill>
                <a:latin typeface="Cambria"/>
                <a:cs typeface="Cambria"/>
              </a:rPr>
              <a:t>s</a:t>
            </a:r>
            <a:r>
              <a:rPr sz="750" spc="56" dirty="0">
                <a:solidFill>
                  <a:prstClr val="black"/>
                </a:solidFill>
                <a:latin typeface="Cambria"/>
                <a:cs typeface="Cambria"/>
              </a:rPr>
              <a:t> </a:t>
            </a:r>
            <a:r>
              <a:rPr sz="750" dirty="0">
                <a:solidFill>
                  <a:prstClr val="black"/>
                </a:solidFill>
                <a:latin typeface="Cambria"/>
                <a:cs typeface="Cambria"/>
              </a:rPr>
              <a:t>de r</a:t>
            </a:r>
            <a:r>
              <a:rPr sz="750" spc="-5" dirty="0">
                <a:solidFill>
                  <a:prstClr val="black"/>
                </a:solidFill>
                <a:latin typeface="Cambria"/>
                <a:cs typeface="Cambria"/>
              </a:rPr>
              <a:t>e</a:t>
            </a:r>
            <a:r>
              <a:rPr sz="750" spc="5" dirty="0">
                <a:solidFill>
                  <a:prstClr val="black"/>
                </a:solidFill>
                <a:latin typeface="Cambria"/>
                <a:cs typeface="Cambria"/>
              </a:rPr>
              <a:t>com</a:t>
            </a:r>
            <a:r>
              <a:rPr sz="750" spc="-5" dirty="0">
                <a:solidFill>
                  <a:prstClr val="black"/>
                </a:solidFill>
                <a:latin typeface="Cambria"/>
                <a:cs typeface="Cambria"/>
              </a:rPr>
              <a:t>en</a:t>
            </a:r>
            <a:r>
              <a:rPr sz="750" dirty="0">
                <a:solidFill>
                  <a:prstClr val="black"/>
                </a:solidFill>
                <a:latin typeface="Cambria"/>
                <a:cs typeface="Cambria"/>
              </a:rPr>
              <a:t>d</a:t>
            </a:r>
            <a:r>
              <a:rPr sz="750" spc="-5" dirty="0">
                <a:solidFill>
                  <a:prstClr val="black"/>
                </a:solidFill>
                <a:latin typeface="Cambria"/>
                <a:cs typeface="Cambria"/>
              </a:rPr>
              <a:t>a</a:t>
            </a:r>
            <a:r>
              <a:rPr sz="750" spc="5" dirty="0">
                <a:solidFill>
                  <a:prstClr val="black"/>
                </a:solidFill>
                <a:latin typeface="Cambria"/>
                <a:cs typeface="Cambria"/>
              </a:rPr>
              <a:t>cio</a:t>
            </a:r>
            <a:r>
              <a:rPr sz="750" spc="-5" dirty="0">
                <a:solidFill>
                  <a:prstClr val="black"/>
                </a:solidFill>
                <a:latin typeface="Cambria"/>
                <a:cs typeface="Cambria"/>
              </a:rPr>
              <a:t>ne</a:t>
            </a:r>
            <a:r>
              <a:rPr sz="750" dirty="0">
                <a:solidFill>
                  <a:prstClr val="black"/>
                </a:solidFill>
                <a:latin typeface="Cambria"/>
                <a:cs typeface="Cambria"/>
              </a:rPr>
              <a:t>s </a:t>
            </a:r>
            <a:r>
              <a:rPr sz="750" spc="4" dirty="0">
                <a:solidFill>
                  <a:prstClr val="black"/>
                </a:solidFill>
                <a:latin typeface="Cambria"/>
                <a:cs typeface="Cambria"/>
              </a:rPr>
              <a:t>C</a:t>
            </a:r>
            <a:r>
              <a:rPr sz="750" spc="-4" dirty="0">
                <a:solidFill>
                  <a:prstClr val="black"/>
                </a:solidFill>
                <a:latin typeface="Cambria"/>
                <a:cs typeface="Cambria"/>
              </a:rPr>
              <a:t>E</a:t>
            </a:r>
            <a:r>
              <a:rPr sz="750" dirty="0">
                <a:solidFill>
                  <a:prstClr val="black"/>
                </a:solidFill>
                <a:latin typeface="Cambria"/>
                <a:cs typeface="Cambria"/>
              </a:rPr>
              <a:t>PAL</a:t>
            </a:r>
            <a:r>
              <a:rPr sz="750" spc="-4" dirty="0">
                <a:solidFill>
                  <a:prstClr val="black"/>
                </a:solidFill>
                <a:latin typeface="Cambria"/>
                <a:cs typeface="Cambria"/>
              </a:rPr>
              <a:t>/</a:t>
            </a:r>
            <a:r>
              <a:rPr sz="750" spc="4" dirty="0">
                <a:solidFill>
                  <a:prstClr val="black"/>
                </a:solidFill>
                <a:latin typeface="Cambria"/>
                <a:cs typeface="Cambria"/>
              </a:rPr>
              <a:t>OC</a:t>
            </a:r>
            <a:r>
              <a:rPr sz="750" dirty="0">
                <a:solidFill>
                  <a:prstClr val="black"/>
                </a:solidFill>
                <a:latin typeface="Cambria"/>
                <a:cs typeface="Cambria"/>
              </a:rPr>
              <a:t>D</a:t>
            </a:r>
            <a:r>
              <a:rPr sz="750" spc="-4" dirty="0">
                <a:solidFill>
                  <a:prstClr val="black"/>
                </a:solidFill>
                <a:latin typeface="Cambria"/>
                <a:cs typeface="Cambria"/>
              </a:rPr>
              <a:t>E/</a:t>
            </a:r>
            <a:r>
              <a:rPr sz="750" dirty="0">
                <a:solidFill>
                  <a:prstClr val="black"/>
                </a:solidFill>
                <a:latin typeface="Cambria"/>
                <a:cs typeface="Cambria"/>
              </a:rPr>
              <a:t>P</a:t>
            </a:r>
            <a:r>
              <a:rPr sz="750" spc="-4" dirty="0">
                <a:solidFill>
                  <a:prstClr val="black"/>
                </a:solidFill>
                <a:latin typeface="Cambria"/>
                <a:cs typeface="Cambria"/>
              </a:rPr>
              <a:t>E</a:t>
            </a:r>
            <a:r>
              <a:rPr sz="750" dirty="0">
                <a:solidFill>
                  <a:prstClr val="black"/>
                </a:solidFill>
                <a:latin typeface="Cambria"/>
                <a:cs typeface="Cambria"/>
              </a:rPr>
              <a:t>RU </a:t>
            </a:r>
            <a:endParaRPr lang="es-PE" sz="750" spc="30" dirty="0">
              <a:solidFill>
                <a:prstClr val="black"/>
              </a:solidFill>
              <a:latin typeface="Cambria"/>
              <a:cs typeface="Cambria"/>
            </a:endParaRPr>
          </a:p>
          <a:p>
            <a:pPr marL="5441" marR="5441" algn="ctr">
              <a:lnSpc>
                <a:spcPts val="762"/>
              </a:lnSpc>
              <a:spcBef>
                <a:spcPts val="25"/>
              </a:spcBef>
            </a:pPr>
            <a:r>
              <a:rPr sz="750" spc="-5" dirty="0">
                <a:solidFill>
                  <a:prstClr val="black"/>
                </a:solidFill>
                <a:latin typeface="Cambria"/>
                <a:cs typeface="Cambria"/>
              </a:rPr>
              <a:t>(</a:t>
            </a:r>
            <a:r>
              <a:rPr sz="750" dirty="0">
                <a:solidFill>
                  <a:prstClr val="black"/>
                </a:solidFill>
                <a:latin typeface="Cambria"/>
                <a:cs typeface="Cambria"/>
              </a:rPr>
              <a:t>P</a:t>
            </a:r>
            <a:r>
              <a:rPr sz="750" spc="-5" dirty="0">
                <a:solidFill>
                  <a:prstClr val="black"/>
                </a:solidFill>
                <a:latin typeface="Cambria"/>
                <a:cs typeface="Cambria"/>
              </a:rPr>
              <a:t>a</a:t>
            </a:r>
            <a:r>
              <a:rPr sz="750" dirty="0">
                <a:solidFill>
                  <a:prstClr val="black"/>
                </a:solidFill>
                <a:latin typeface="Cambria"/>
                <a:cs typeface="Cambria"/>
              </a:rPr>
              <a:t>r</a:t>
            </a:r>
            <a:r>
              <a:rPr lang="es-PE" sz="750" dirty="0">
                <a:solidFill>
                  <a:prstClr val="black"/>
                </a:solidFill>
                <a:latin typeface="Cambria"/>
                <a:cs typeface="Cambria"/>
              </a:rPr>
              <a:t>í</a:t>
            </a:r>
            <a:r>
              <a:rPr sz="750" dirty="0">
                <a:solidFill>
                  <a:prstClr val="black"/>
                </a:solidFill>
                <a:latin typeface="Cambria"/>
                <a:cs typeface="Cambria"/>
              </a:rPr>
              <a:t>s,</a:t>
            </a:r>
            <a:r>
              <a:rPr sz="750" spc="19" dirty="0">
                <a:solidFill>
                  <a:prstClr val="black"/>
                </a:solidFill>
                <a:latin typeface="Cambria"/>
                <a:cs typeface="Cambria"/>
              </a:rPr>
              <a:t> </a:t>
            </a:r>
            <a:r>
              <a:rPr sz="750" spc="4" dirty="0">
                <a:solidFill>
                  <a:prstClr val="black"/>
                </a:solidFill>
                <a:latin typeface="Cambria"/>
                <a:cs typeface="Cambria"/>
              </a:rPr>
              <a:t>m</a:t>
            </a:r>
            <a:r>
              <a:rPr sz="750" spc="-4" dirty="0">
                <a:solidFill>
                  <a:prstClr val="black"/>
                </a:solidFill>
                <a:latin typeface="Cambria"/>
                <a:cs typeface="Cambria"/>
              </a:rPr>
              <a:t>a</a:t>
            </a:r>
            <a:r>
              <a:rPr sz="750" dirty="0">
                <a:solidFill>
                  <a:prstClr val="black"/>
                </a:solidFill>
                <a:latin typeface="Cambria"/>
                <a:cs typeface="Cambria"/>
              </a:rPr>
              <a:t>r</a:t>
            </a:r>
            <a:r>
              <a:rPr sz="750" spc="-4" dirty="0">
                <a:solidFill>
                  <a:prstClr val="black"/>
                </a:solidFill>
                <a:latin typeface="Cambria"/>
                <a:cs typeface="Cambria"/>
              </a:rPr>
              <a:t>z</a:t>
            </a:r>
            <a:r>
              <a:rPr sz="750" dirty="0">
                <a:solidFill>
                  <a:prstClr val="black"/>
                </a:solidFill>
                <a:latin typeface="Cambria"/>
                <a:cs typeface="Cambria"/>
              </a:rPr>
              <a:t>o</a:t>
            </a:r>
            <a:r>
              <a:rPr sz="750" spc="67" dirty="0">
                <a:solidFill>
                  <a:prstClr val="black"/>
                </a:solidFill>
                <a:latin typeface="Cambria"/>
                <a:cs typeface="Cambria"/>
              </a:rPr>
              <a:t> </a:t>
            </a:r>
            <a:r>
              <a:rPr sz="750" dirty="0">
                <a:solidFill>
                  <a:prstClr val="black"/>
                </a:solidFill>
                <a:latin typeface="Cambria"/>
                <a:cs typeface="Cambria"/>
              </a:rPr>
              <a:t>2016)</a:t>
            </a:r>
          </a:p>
        </p:txBody>
      </p:sp>
      <p:cxnSp>
        <p:nvCxnSpPr>
          <p:cNvPr id="253" name="Conector recto 252"/>
          <p:cNvCxnSpPr/>
          <p:nvPr/>
        </p:nvCxnSpPr>
        <p:spPr>
          <a:xfrm>
            <a:off x="7444476" y="2217026"/>
            <a:ext cx="0" cy="3898736"/>
          </a:xfrm>
          <a:prstGeom prst="line">
            <a:avLst/>
          </a:prstGeom>
          <a:noFill/>
          <a:ln w="38100" cap="flat" cmpd="sng" algn="ctr">
            <a:solidFill>
              <a:srgbClr val="3E0AFC"/>
            </a:solidFill>
            <a:prstDash val="lgDash"/>
          </a:ln>
          <a:effectLst/>
        </p:spPr>
      </p:cxnSp>
      <p:sp>
        <p:nvSpPr>
          <p:cNvPr id="254" name="CuadroTexto 253"/>
          <p:cNvSpPr txBox="1"/>
          <p:nvPr/>
        </p:nvSpPr>
        <p:spPr>
          <a:xfrm>
            <a:off x="8081271" y="1209251"/>
            <a:ext cx="652743" cy="369332"/>
          </a:xfrm>
          <a:prstGeom prst="rect">
            <a:avLst/>
          </a:prstGeom>
          <a:noFill/>
        </p:spPr>
        <p:txBody>
          <a:bodyPr wrap="none" rtlCol="0">
            <a:spAutoFit/>
          </a:bodyPr>
          <a:lstStyle/>
          <a:p>
            <a:r>
              <a:rPr lang="es-PE" dirty="0">
                <a:solidFill>
                  <a:schemeClr val="bg1"/>
                </a:solidFill>
              </a:rPr>
              <a:t>2016</a:t>
            </a:r>
          </a:p>
        </p:txBody>
      </p:sp>
      <p:sp>
        <p:nvSpPr>
          <p:cNvPr id="255" name="CuadroTexto 254"/>
          <p:cNvSpPr txBox="1"/>
          <p:nvPr/>
        </p:nvSpPr>
        <p:spPr>
          <a:xfrm>
            <a:off x="3616621" y="1222278"/>
            <a:ext cx="652743" cy="369332"/>
          </a:xfrm>
          <a:prstGeom prst="rect">
            <a:avLst/>
          </a:prstGeom>
          <a:noFill/>
        </p:spPr>
        <p:txBody>
          <a:bodyPr wrap="none" rtlCol="0">
            <a:spAutoFit/>
          </a:bodyPr>
          <a:lstStyle/>
          <a:p>
            <a:r>
              <a:rPr lang="es-PE" dirty="0">
                <a:solidFill>
                  <a:schemeClr val="bg1"/>
                </a:solidFill>
              </a:rPr>
              <a:t>2015</a:t>
            </a:r>
          </a:p>
        </p:txBody>
      </p:sp>
      <p:sp>
        <p:nvSpPr>
          <p:cNvPr id="245" name="object 114"/>
          <p:cNvSpPr/>
          <p:nvPr/>
        </p:nvSpPr>
        <p:spPr>
          <a:xfrm>
            <a:off x="5785303" y="2351900"/>
            <a:ext cx="3402707" cy="3052572"/>
          </a:xfrm>
          <a:custGeom>
            <a:avLst/>
            <a:gdLst/>
            <a:ahLst/>
            <a:cxnLst/>
            <a:rect l="l" t="t" r="r" b="b"/>
            <a:pathLst>
              <a:path w="3514343" h="3052572">
                <a:moveTo>
                  <a:pt x="0" y="508762"/>
                </a:moveTo>
                <a:lnTo>
                  <a:pt x="1686" y="467043"/>
                </a:lnTo>
                <a:lnTo>
                  <a:pt x="6660" y="426252"/>
                </a:lnTo>
                <a:lnTo>
                  <a:pt x="14789" y="386519"/>
                </a:lnTo>
                <a:lnTo>
                  <a:pt x="25942" y="347975"/>
                </a:lnTo>
                <a:lnTo>
                  <a:pt x="39989" y="310753"/>
                </a:lnTo>
                <a:lnTo>
                  <a:pt x="56797" y="274981"/>
                </a:lnTo>
                <a:lnTo>
                  <a:pt x="76237" y="240793"/>
                </a:lnTo>
                <a:lnTo>
                  <a:pt x="98178" y="208318"/>
                </a:lnTo>
                <a:lnTo>
                  <a:pt x="122487" y="177688"/>
                </a:lnTo>
                <a:lnTo>
                  <a:pt x="149034" y="149034"/>
                </a:lnTo>
                <a:lnTo>
                  <a:pt x="177688" y="122487"/>
                </a:lnTo>
                <a:lnTo>
                  <a:pt x="208318" y="98178"/>
                </a:lnTo>
                <a:lnTo>
                  <a:pt x="240793" y="76237"/>
                </a:lnTo>
                <a:lnTo>
                  <a:pt x="274981" y="56797"/>
                </a:lnTo>
                <a:lnTo>
                  <a:pt x="310753" y="39989"/>
                </a:lnTo>
                <a:lnTo>
                  <a:pt x="347975" y="25942"/>
                </a:lnTo>
                <a:lnTo>
                  <a:pt x="386519" y="14789"/>
                </a:lnTo>
                <a:lnTo>
                  <a:pt x="426252" y="6660"/>
                </a:lnTo>
                <a:lnTo>
                  <a:pt x="467043" y="1686"/>
                </a:lnTo>
                <a:lnTo>
                  <a:pt x="508762" y="0"/>
                </a:lnTo>
                <a:lnTo>
                  <a:pt x="3005582" y="0"/>
                </a:lnTo>
                <a:lnTo>
                  <a:pt x="3047300" y="1686"/>
                </a:lnTo>
                <a:lnTo>
                  <a:pt x="3088091" y="6660"/>
                </a:lnTo>
                <a:lnTo>
                  <a:pt x="3127824" y="14789"/>
                </a:lnTo>
                <a:lnTo>
                  <a:pt x="3166368" y="25942"/>
                </a:lnTo>
                <a:lnTo>
                  <a:pt x="3203590" y="39989"/>
                </a:lnTo>
                <a:lnTo>
                  <a:pt x="3239362" y="56797"/>
                </a:lnTo>
                <a:lnTo>
                  <a:pt x="3273550" y="76237"/>
                </a:lnTo>
                <a:lnTo>
                  <a:pt x="3306025" y="98178"/>
                </a:lnTo>
                <a:lnTo>
                  <a:pt x="3336655" y="122487"/>
                </a:lnTo>
                <a:lnTo>
                  <a:pt x="3365309" y="149034"/>
                </a:lnTo>
                <a:lnTo>
                  <a:pt x="3391856" y="177688"/>
                </a:lnTo>
                <a:lnTo>
                  <a:pt x="3416165" y="208318"/>
                </a:lnTo>
                <a:lnTo>
                  <a:pt x="3438106" y="240793"/>
                </a:lnTo>
                <a:lnTo>
                  <a:pt x="3457546" y="274981"/>
                </a:lnTo>
                <a:lnTo>
                  <a:pt x="3474354" y="310753"/>
                </a:lnTo>
                <a:lnTo>
                  <a:pt x="3488401" y="347975"/>
                </a:lnTo>
                <a:lnTo>
                  <a:pt x="3499554" y="386519"/>
                </a:lnTo>
                <a:lnTo>
                  <a:pt x="3507683" y="426252"/>
                </a:lnTo>
                <a:lnTo>
                  <a:pt x="3512657" y="467043"/>
                </a:lnTo>
                <a:lnTo>
                  <a:pt x="3514343" y="508762"/>
                </a:lnTo>
                <a:lnTo>
                  <a:pt x="3514343" y="2543810"/>
                </a:lnTo>
                <a:lnTo>
                  <a:pt x="3512657" y="2585528"/>
                </a:lnTo>
                <a:lnTo>
                  <a:pt x="3507683" y="2626319"/>
                </a:lnTo>
                <a:lnTo>
                  <a:pt x="3499554" y="2666052"/>
                </a:lnTo>
                <a:lnTo>
                  <a:pt x="3488401" y="2704596"/>
                </a:lnTo>
                <a:lnTo>
                  <a:pt x="3474354" y="2741818"/>
                </a:lnTo>
                <a:lnTo>
                  <a:pt x="3457546" y="2777590"/>
                </a:lnTo>
                <a:lnTo>
                  <a:pt x="3438106" y="2811778"/>
                </a:lnTo>
                <a:lnTo>
                  <a:pt x="3416165" y="2844253"/>
                </a:lnTo>
                <a:lnTo>
                  <a:pt x="3391856" y="2874883"/>
                </a:lnTo>
                <a:lnTo>
                  <a:pt x="3365309" y="2903537"/>
                </a:lnTo>
                <a:lnTo>
                  <a:pt x="3336655" y="2930084"/>
                </a:lnTo>
                <a:lnTo>
                  <a:pt x="3306025" y="2954393"/>
                </a:lnTo>
                <a:lnTo>
                  <a:pt x="3273550" y="2976334"/>
                </a:lnTo>
                <a:lnTo>
                  <a:pt x="3239362" y="2995774"/>
                </a:lnTo>
                <a:lnTo>
                  <a:pt x="3203590" y="3012582"/>
                </a:lnTo>
                <a:lnTo>
                  <a:pt x="3166368" y="3026629"/>
                </a:lnTo>
                <a:lnTo>
                  <a:pt x="3127824" y="3037782"/>
                </a:lnTo>
                <a:lnTo>
                  <a:pt x="3088091" y="3045911"/>
                </a:lnTo>
                <a:lnTo>
                  <a:pt x="3047300" y="3050885"/>
                </a:lnTo>
                <a:lnTo>
                  <a:pt x="3005582" y="3052572"/>
                </a:lnTo>
                <a:lnTo>
                  <a:pt x="508762" y="3052572"/>
                </a:lnTo>
                <a:lnTo>
                  <a:pt x="467043" y="3050885"/>
                </a:lnTo>
                <a:lnTo>
                  <a:pt x="426252" y="3045911"/>
                </a:lnTo>
                <a:lnTo>
                  <a:pt x="386519" y="3037782"/>
                </a:lnTo>
                <a:lnTo>
                  <a:pt x="347975" y="3026629"/>
                </a:lnTo>
                <a:lnTo>
                  <a:pt x="310753" y="3012582"/>
                </a:lnTo>
                <a:lnTo>
                  <a:pt x="274981" y="2995774"/>
                </a:lnTo>
                <a:lnTo>
                  <a:pt x="240793" y="2976334"/>
                </a:lnTo>
                <a:lnTo>
                  <a:pt x="208318" y="2954393"/>
                </a:lnTo>
                <a:lnTo>
                  <a:pt x="177688" y="2930084"/>
                </a:lnTo>
                <a:lnTo>
                  <a:pt x="149034" y="2903537"/>
                </a:lnTo>
                <a:lnTo>
                  <a:pt x="122487" y="2874883"/>
                </a:lnTo>
                <a:lnTo>
                  <a:pt x="98178" y="2844253"/>
                </a:lnTo>
                <a:lnTo>
                  <a:pt x="76237" y="2811778"/>
                </a:lnTo>
                <a:lnTo>
                  <a:pt x="56797" y="2777590"/>
                </a:lnTo>
                <a:lnTo>
                  <a:pt x="39989" y="2741818"/>
                </a:lnTo>
                <a:lnTo>
                  <a:pt x="25942" y="2704596"/>
                </a:lnTo>
                <a:lnTo>
                  <a:pt x="14789" y="2666052"/>
                </a:lnTo>
                <a:lnTo>
                  <a:pt x="6660" y="2626319"/>
                </a:lnTo>
                <a:lnTo>
                  <a:pt x="1686" y="2585528"/>
                </a:lnTo>
                <a:lnTo>
                  <a:pt x="0" y="2543810"/>
                </a:lnTo>
                <a:lnTo>
                  <a:pt x="0" y="508762"/>
                </a:lnTo>
                <a:close/>
              </a:path>
            </a:pathLst>
          </a:custGeom>
          <a:ln w="25908">
            <a:solidFill>
              <a:srgbClr val="C0504D"/>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a:ln>
                <a:noFill/>
              </a:ln>
              <a:solidFill>
                <a:prstClr val="black"/>
              </a:solidFill>
              <a:effectLst/>
              <a:uLnTx/>
              <a:uFillTx/>
            </a:endParaRPr>
          </a:p>
        </p:txBody>
      </p:sp>
      <p:sp>
        <p:nvSpPr>
          <p:cNvPr id="259" name="CuadroTexto 258"/>
          <p:cNvSpPr txBox="1"/>
          <p:nvPr/>
        </p:nvSpPr>
        <p:spPr>
          <a:xfrm>
            <a:off x="9756302" y="3111198"/>
            <a:ext cx="2134873" cy="1077218"/>
          </a:xfrm>
          <a:prstGeom prst="rect">
            <a:avLst/>
          </a:prstGeom>
        </p:spPr>
        <p:txBody>
          <a:bodyPr>
            <a:noAutofit/>
          </a:bodyPr>
          <a:lstStyle>
            <a:defPPr>
              <a:defRPr lang="es-PE"/>
            </a:defPPr>
            <a:lvl1pPr indent="0" algn="just">
              <a:lnSpc>
                <a:spcPct val="100000"/>
              </a:lnSpc>
              <a:spcBef>
                <a:spcPts val="0"/>
              </a:spcBef>
              <a:buFont typeface="Arial" panose="020B0604020202020204" pitchFamily="34" charset="0"/>
              <a:buNone/>
              <a:defRPr sz="16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s-PE" b="1" dirty="0">
                <a:solidFill>
                  <a:srgbClr val="0462A1"/>
                </a:solidFill>
              </a:rPr>
              <a:t>Atención a las recomendaciones efectuadas por la OCDE como consecuencia de la Evaluación de Desempeño Ambiental</a:t>
            </a:r>
          </a:p>
        </p:txBody>
      </p:sp>
      <p:sp>
        <p:nvSpPr>
          <p:cNvPr id="198" name="object 115"/>
          <p:cNvSpPr/>
          <p:nvPr/>
        </p:nvSpPr>
        <p:spPr>
          <a:xfrm rot="16200000">
            <a:off x="8704576" y="3359524"/>
            <a:ext cx="1240536" cy="1346457"/>
          </a:xfrm>
          <a:prstGeom prst="rect">
            <a:avLst/>
          </a:prstGeom>
          <a:blipFill>
            <a:blip r:embed="rId9"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24624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5"/>
          <p:cNvSpPr/>
          <p:nvPr/>
        </p:nvSpPr>
        <p:spPr>
          <a:xfrm>
            <a:off x="8827936" y="1460072"/>
            <a:ext cx="2427513" cy="2076133"/>
          </a:xfrm>
          <a:prstGeom prst="rect">
            <a:avLst/>
          </a:prstGeom>
          <a:blipFill>
            <a:blip r:embed="rId2" cstate="print"/>
            <a:srcRect/>
            <a:stretch>
              <a:fillRect t="-121843" r="-103604" b="-97295"/>
            </a:stretch>
          </a:blipFill>
        </p:spPr>
        <p:txBody>
          <a:bodyPr wrap="square" lIns="0" tIns="0" rIns="0" bIns="0" rtlCol="0">
            <a:noAutofit/>
          </a:bodyPr>
          <a:lstStyle/>
          <a:p>
            <a:endParaRPr/>
          </a:p>
        </p:txBody>
      </p:sp>
      <p:sp>
        <p:nvSpPr>
          <p:cNvPr id="5" name="Rectángulo 4"/>
          <p:cNvSpPr/>
          <p:nvPr/>
        </p:nvSpPr>
        <p:spPr>
          <a:xfrm>
            <a:off x="402393" y="1459772"/>
            <a:ext cx="7717971" cy="369332"/>
          </a:xfrm>
          <a:prstGeom prst="rect">
            <a:avLst/>
          </a:prstGeom>
          <a:noFill/>
        </p:spPr>
        <p:txBody>
          <a:bodyPr wrap="square">
            <a:spAutoFit/>
          </a:bodyPr>
          <a:lstStyle/>
          <a:p>
            <a:pPr algn="just"/>
            <a:r>
              <a:rPr lang="es-PE" b="1" dirty="0">
                <a:solidFill>
                  <a:schemeClr val="tx1">
                    <a:lumMod val="75000"/>
                    <a:lumOff val="25000"/>
                  </a:schemeClr>
                </a:solidFill>
                <a:latin typeface="Arial" panose="020B0604020202020204" pitchFamily="34" charset="0"/>
                <a:cs typeface="Arial" panose="020B0604020202020204" pitchFamily="34" charset="0"/>
              </a:rPr>
              <a:t>Declaran de Interés Nacional la implementación del Programa País</a:t>
            </a:r>
          </a:p>
        </p:txBody>
      </p:sp>
      <p:sp>
        <p:nvSpPr>
          <p:cNvPr id="6" name="CuadroTexto 5"/>
          <p:cNvSpPr txBox="1"/>
          <p:nvPr/>
        </p:nvSpPr>
        <p:spPr>
          <a:xfrm>
            <a:off x="402393" y="1949423"/>
            <a:ext cx="7989734" cy="1586782"/>
          </a:xfrm>
          <a:prstGeom prst="rect">
            <a:avLst/>
          </a:prstGeom>
        </p:spPr>
        <p:txBody>
          <a:bodyPr>
            <a:noAutofit/>
          </a:bodyPr>
          <a:lstStyle>
            <a:defPPr>
              <a:defRPr lang="es-PE"/>
            </a:defPPr>
            <a:lvl1pPr indent="0" algn="just">
              <a:lnSpc>
                <a:spcPct val="100000"/>
              </a:lnSpc>
              <a:spcBef>
                <a:spcPts val="0"/>
              </a:spcBef>
              <a:buFont typeface="Arial" panose="020B0604020202020204" pitchFamily="34" charset="0"/>
              <a:buNone/>
              <a:defRPr sz="16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defRPr/>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174625" indent="-174625">
              <a:buFont typeface="Arial" panose="020B0604020202020204" pitchFamily="34" charset="0"/>
              <a:buChar char="•"/>
            </a:pPr>
            <a:r>
              <a:rPr lang="es-PE" sz="1800" dirty="0"/>
              <a:t>El Decreto Supremo n.° 086-2015-PCM declara de Interés Nacional las actividades vinculadas a la implementación del Programa País.</a:t>
            </a:r>
          </a:p>
          <a:p>
            <a:pPr marL="174625" indent="-174625">
              <a:buFont typeface="Arial" panose="020B0604020202020204" pitchFamily="34" charset="0"/>
              <a:buChar char="•"/>
            </a:pPr>
            <a:endParaRPr lang="es-PE" sz="1800" dirty="0"/>
          </a:p>
          <a:p>
            <a:pPr marL="174625" indent="-174625">
              <a:buFont typeface="Arial" panose="020B0604020202020204" pitchFamily="34" charset="0"/>
              <a:buChar char="•"/>
            </a:pPr>
            <a:r>
              <a:rPr lang="es-PE" sz="1800" dirty="0"/>
              <a:t>La EDA como parte integrante del Programa País, constituye, por tanto, de interés nacional la implementación de sus recomendaciones y como paso necesario para acercar al Perú a los estándares de la OCDE.</a:t>
            </a:r>
          </a:p>
        </p:txBody>
      </p:sp>
      <p:sp>
        <p:nvSpPr>
          <p:cNvPr id="8" name="Rectángulo 7"/>
          <p:cNvSpPr/>
          <p:nvPr/>
        </p:nvSpPr>
        <p:spPr>
          <a:xfrm>
            <a:off x="3265715" y="4144930"/>
            <a:ext cx="7989734" cy="369332"/>
          </a:xfrm>
          <a:prstGeom prst="rect">
            <a:avLst/>
          </a:prstGeom>
          <a:noFill/>
        </p:spPr>
        <p:txBody>
          <a:bodyPr wrap="square">
            <a:spAutoFit/>
          </a:bodyPr>
          <a:lstStyle/>
          <a:p>
            <a:pPr algn="just"/>
            <a:r>
              <a:rPr lang="es-PE" b="1" dirty="0">
                <a:solidFill>
                  <a:schemeClr val="tx1">
                    <a:lumMod val="75000"/>
                    <a:lumOff val="25000"/>
                  </a:schemeClr>
                </a:solidFill>
                <a:latin typeface="Arial" panose="020B0604020202020204" pitchFamily="34" charset="0"/>
                <a:cs typeface="Arial" panose="020B0604020202020204" pitchFamily="34" charset="0"/>
              </a:rPr>
              <a:t>Creación del Grupo de Trabajo de la Comisión Multisectorial Ambiental</a:t>
            </a:r>
          </a:p>
        </p:txBody>
      </p:sp>
      <p:sp>
        <p:nvSpPr>
          <p:cNvPr id="9" name="Rectángulo 8"/>
          <p:cNvSpPr/>
          <p:nvPr/>
        </p:nvSpPr>
        <p:spPr>
          <a:xfrm>
            <a:off x="2906486" y="693744"/>
            <a:ext cx="7627089" cy="461665"/>
          </a:xfrm>
          <a:prstGeom prst="rect">
            <a:avLst/>
          </a:prstGeom>
          <a:noFill/>
        </p:spPr>
        <p:txBody>
          <a:bodyPr wrap="square">
            <a:spAutoFit/>
          </a:bodyPr>
          <a:lstStyle/>
          <a:p>
            <a:pPr algn="ctr"/>
            <a:r>
              <a:rPr lang="es-PE" sz="2400" b="1" dirty="0">
                <a:solidFill>
                  <a:schemeClr val="tx1">
                    <a:lumMod val="75000"/>
                    <a:lumOff val="25000"/>
                  </a:schemeClr>
                </a:solidFill>
                <a:latin typeface="Arial" panose="020B0604020202020204" pitchFamily="34" charset="0"/>
                <a:cs typeface="Arial" panose="020B0604020202020204" pitchFamily="34" charset="0"/>
              </a:rPr>
              <a:t>Actos Preparatorios</a:t>
            </a:r>
          </a:p>
        </p:txBody>
      </p:sp>
      <p:sp>
        <p:nvSpPr>
          <p:cNvPr id="10" name="CuadroTexto 9"/>
          <p:cNvSpPr txBox="1"/>
          <p:nvPr/>
        </p:nvSpPr>
        <p:spPr>
          <a:xfrm>
            <a:off x="3265715" y="4634581"/>
            <a:ext cx="7989734" cy="1077218"/>
          </a:xfrm>
          <a:prstGeom prst="rect">
            <a:avLst/>
          </a:prstGeom>
        </p:spPr>
        <p:txBody>
          <a:bodyPr>
            <a:noAutofit/>
          </a:bodyPr>
          <a:lstStyle>
            <a:defPPr>
              <a:defRPr lang="es-PE"/>
            </a:defPPr>
            <a:lvl1pPr marL="85725" indent="-85725" algn="just">
              <a:lnSpc>
                <a:spcPct val="100000"/>
              </a:lnSpc>
              <a:spcBef>
                <a:spcPts val="0"/>
              </a:spcBef>
              <a:buFont typeface="Arial" panose="020B0604020202020204" pitchFamily="34" charset="0"/>
              <a:buChar char="•"/>
              <a:defRPr sz="16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174625" indent="-174625"/>
            <a:r>
              <a:rPr lang="es-PE" sz="1800" dirty="0"/>
              <a:t>Mediante Resolución Suprema n.° 04-2016-MINAM se conformó Grupo de Trabajo de la Comisión Multisectorial Ambiental cuya principal función es la elaboración de un Plan de Acción para la Implementación de las Recomendaciones del Estudio de Desempeño Ambiental CEPAL/OCDE.</a:t>
            </a:r>
          </a:p>
        </p:txBody>
      </p:sp>
      <p:sp>
        <p:nvSpPr>
          <p:cNvPr id="11" name="object 29"/>
          <p:cNvSpPr/>
          <p:nvPr/>
        </p:nvSpPr>
        <p:spPr>
          <a:xfrm>
            <a:off x="503026" y="4003416"/>
            <a:ext cx="2403460" cy="1863987"/>
          </a:xfrm>
          <a:prstGeom prst="rect">
            <a:avLst/>
          </a:prstGeom>
          <a:blipFill>
            <a:blip r:embed="rId3" cstate="print"/>
            <a:srcRect/>
            <a:stretch>
              <a:fillRect t="-225607" r="-98347" b="-66394"/>
            </a:stretch>
          </a:blipFill>
        </p:spPr>
        <p:txBody>
          <a:bodyPr wrap="square" lIns="0" tIns="0" rIns="0" bIns="0" rtlCol="0">
            <a:noAutofit/>
          </a:bodyPr>
          <a:lstStyle/>
          <a:p>
            <a:endParaRPr/>
          </a:p>
        </p:txBody>
      </p:sp>
    </p:spTree>
    <p:extLst>
      <p:ext uri="{BB962C8B-B14F-4D97-AF65-F5344CB8AC3E}">
        <p14:creationId xmlns:p14="http://schemas.microsoft.com/office/powerpoint/2010/main" val="3089446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87462" y="697077"/>
            <a:ext cx="5002331" cy="461665"/>
          </a:xfrm>
          <a:prstGeom prst="rect">
            <a:avLst/>
          </a:prstGeom>
          <a:noFill/>
        </p:spPr>
        <p:txBody>
          <a:bodyPr wrap="square">
            <a:spAutoFit/>
          </a:bodyPr>
          <a:lstStyle/>
          <a:p>
            <a:pPr algn="ctr"/>
            <a:r>
              <a:rPr lang="es-PE" altLang="es-PE" sz="2400" b="1" dirty="0">
                <a:solidFill>
                  <a:schemeClr val="tx1">
                    <a:lumMod val="75000"/>
                    <a:lumOff val="25000"/>
                  </a:schemeClr>
                </a:solidFill>
                <a:latin typeface="Arial" panose="020B0604020202020204" pitchFamily="34" charset="0"/>
                <a:cs typeface="Arial" panose="020B0604020202020204" pitchFamily="34" charset="0"/>
              </a:rPr>
              <a:t>Integrantes del Grupo de Trabajo</a:t>
            </a:r>
            <a:endParaRPr lang="es-PE" sz="24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nvPr>
        </p:nvGraphicFramePr>
        <p:xfrm>
          <a:off x="1035731" y="1453471"/>
          <a:ext cx="10133013" cy="4586412"/>
        </p:xfrm>
        <a:graphic>
          <a:graphicData uri="http://schemas.openxmlformats.org/drawingml/2006/table">
            <a:tbl>
              <a:tblPr firstRow="1" bandRow="1">
                <a:tableStyleId>{5C22544A-7EE6-4342-B048-85BDC9FD1C3A}</a:tableStyleId>
              </a:tblPr>
              <a:tblGrid>
                <a:gridCol w="3377671">
                  <a:extLst>
                    <a:ext uri="{9D8B030D-6E8A-4147-A177-3AD203B41FA5}">
                      <a16:colId xmlns:a16="http://schemas.microsoft.com/office/drawing/2014/main" val="20000"/>
                    </a:ext>
                  </a:extLst>
                </a:gridCol>
                <a:gridCol w="3377671">
                  <a:extLst>
                    <a:ext uri="{9D8B030D-6E8A-4147-A177-3AD203B41FA5}">
                      <a16:colId xmlns:a16="http://schemas.microsoft.com/office/drawing/2014/main" val="20001"/>
                    </a:ext>
                  </a:extLst>
                </a:gridCol>
                <a:gridCol w="3377671">
                  <a:extLst>
                    <a:ext uri="{9D8B030D-6E8A-4147-A177-3AD203B41FA5}">
                      <a16:colId xmlns:a16="http://schemas.microsoft.com/office/drawing/2014/main" val="20002"/>
                    </a:ext>
                  </a:extLst>
                </a:gridCol>
              </a:tblGrid>
              <a:tr h="356558">
                <a:tc>
                  <a:txBody>
                    <a:bodyPr/>
                    <a:lstStyle/>
                    <a:p>
                      <a:pPr algn="ctr"/>
                      <a:r>
                        <a:rPr lang="es-PE" sz="1800" b="1" kern="1200" dirty="0">
                          <a:solidFill>
                            <a:schemeClr val="lt1"/>
                          </a:solidFill>
                          <a:latin typeface="+mn-lt"/>
                          <a:ea typeface="+mn-ea"/>
                          <a:cs typeface="+mn-cs"/>
                        </a:rPr>
                        <a:t>Viceministerios </a:t>
                      </a:r>
                    </a:p>
                  </a:txBody>
                  <a:tcPr marL="91441" marR="91441" marT="45717" marB="45717"/>
                </a:tc>
                <a:tc>
                  <a:txBody>
                    <a:bodyPr/>
                    <a:lstStyle/>
                    <a:p>
                      <a:pPr algn="ctr"/>
                      <a:r>
                        <a:rPr lang="es-PE" sz="1800" dirty="0"/>
                        <a:t>Órganos Adscritos</a:t>
                      </a:r>
                    </a:p>
                  </a:txBody>
                  <a:tcPr marL="91441" marR="91441" marT="45717" marB="45717"/>
                </a:tc>
                <a:tc>
                  <a:txBody>
                    <a:bodyPr/>
                    <a:lstStyle/>
                    <a:p>
                      <a:pPr algn="ctr"/>
                      <a:r>
                        <a:rPr lang="es-PE" sz="1800" dirty="0"/>
                        <a:t>Gobiernos Regionales y Locales</a:t>
                      </a:r>
                    </a:p>
                  </a:txBody>
                  <a:tcPr marL="91441" marR="91441" marT="45717" marB="45717"/>
                </a:tc>
                <a:extLst>
                  <a:ext uri="{0D108BD9-81ED-4DB2-BD59-A6C34878D82A}">
                    <a16:rowId xmlns:a16="http://schemas.microsoft.com/office/drawing/2014/main" val="10000"/>
                  </a:ext>
                </a:extLst>
              </a:tr>
              <a:tr h="4220658">
                <a:tc>
                  <a:txBody>
                    <a:bodyPr/>
                    <a:lstStyle/>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Viceministro (a) de Gestión Ambiental, quien lo preside,</a:t>
                      </a:r>
                    </a:p>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Viceministro (a) de Desarrollo Estratégico de los Recursos Naturales</a:t>
                      </a:r>
                    </a:p>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Viceministro (a) de Relaciones Exteriores</a:t>
                      </a:r>
                    </a:p>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Viceministro (a) de Economía</a:t>
                      </a:r>
                    </a:p>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Viceministro (a) de Salud Pública</a:t>
                      </a:r>
                    </a:p>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Viceministra (a) de Interculturalidad</a:t>
                      </a:r>
                    </a:p>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Viceministro (a) de Políticas Agrarias</a:t>
                      </a:r>
                    </a:p>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Viceministro (a) de Desarrollo e Infraestructura Agraria y Riego</a:t>
                      </a:r>
                    </a:p>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Viceministro (a) de Comercio Exterior</a:t>
                      </a:r>
                    </a:p>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Viceministro (a) de Turismo</a:t>
                      </a:r>
                    </a:p>
                    <a:p>
                      <a:pPr marL="171450" indent="-171450" algn="just">
                        <a:buFont typeface="Wingdings" panose="05000000000000000000" pitchFamily="2" charset="2"/>
                        <a:buChar char="ü"/>
                      </a:pPr>
                      <a:r>
                        <a:rPr lang="es-PE" sz="1200" kern="1200" dirty="0">
                          <a:solidFill>
                            <a:schemeClr val="dk1"/>
                          </a:solidFill>
                          <a:latin typeface="+mn-lt"/>
                          <a:ea typeface="+mn-ea"/>
                          <a:cs typeface="+mn-cs"/>
                        </a:rPr>
                        <a:t>Viceministro (a) de Minas</a:t>
                      </a:r>
                    </a:p>
                    <a:p>
                      <a:pPr marL="171450" indent="-171450" algn="just">
                        <a:buFont typeface="Wingdings" panose="05000000000000000000" pitchFamily="2" charset="2"/>
                        <a:buChar char="ü"/>
                      </a:pPr>
                      <a:r>
                        <a:rPr lang="es-PE" sz="1200" dirty="0"/>
                        <a:t>Viceministro (a) de Energía</a:t>
                      </a:r>
                    </a:p>
                    <a:p>
                      <a:pPr marL="171450" indent="-171450" algn="just">
                        <a:buFont typeface="Wingdings" panose="05000000000000000000" pitchFamily="2" charset="2"/>
                        <a:buChar char="ü"/>
                      </a:pPr>
                      <a:r>
                        <a:rPr lang="es-PE" sz="1200" dirty="0"/>
                        <a:t>Viceministro (a) de Derechos Humanos y Acceso a la Justicia</a:t>
                      </a:r>
                    </a:p>
                    <a:p>
                      <a:pPr marL="171450" indent="-171450" algn="just">
                        <a:buFont typeface="Wingdings" panose="05000000000000000000" pitchFamily="2" charset="2"/>
                        <a:buChar char="ü"/>
                      </a:pPr>
                      <a:r>
                        <a:rPr lang="es-PE" sz="1200" dirty="0"/>
                        <a:t>Viceministro (a) de Transportes</a:t>
                      </a:r>
                    </a:p>
                    <a:p>
                      <a:pPr marL="171450" indent="-171450" algn="just">
                        <a:buFont typeface="Wingdings" panose="05000000000000000000" pitchFamily="2" charset="2"/>
                        <a:buChar char="ü"/>
                      </a:pPr>
                      <a:r>
                        <a:rPr lang="es-PE" sz="1200" dirty="0"/>
                        <a:t>Viceministro (a) de Construcción y Saneamiento</a:t>
                      </a:r>
                    </a:p>
                    <a:p>
                      <a:pPr marL="171450" indent="-171450" algn="just">
                        <a:buFont typeface="Wingdings" panose="05000000000000000000" pitchFamily="2" charset="2"/>
                        <a:buChar char="ü"/>
                      </a:pPr>
                      <a:r>
                        <a:rPr lang="es-PE" sz="1200" dirty="0"/>
                        <a:t>Viceministro (a) de Vivienda</a:t>
                      </a:r>
                    </a:p>
                    <a:p>
                      <a:pPr marL="171450" indent="-171450" algn="just">
                        <a:buFont typeface="Wingdings" panose="05000000000000000000" pitchFamily="2" charset="2"/>
                        <a:buChar char="ü"/>
                      </a:pPr>
                      <a:r>
                        <a:rPr lang="es-PE" sz="1200" dirty="0"/>
                        <a:t>Viceministro (a) de MYPE e Industria</a:t>
                      </a:r>
                    </a:p>
                    <a:p>
                      <a:pPr marL="171450" indent="-171450" algn="just">
                        <a:buFont typeface="Wingdings" panose="05000000000000000000" pitchFamily="2" charset="2"/>
                        <a:buChar char="ü"/>
                      </a:pPr>
                      <a:r>
                        <a:rPr lang="es-PE" sz="1200" dirty="0"/>
                        <a:t>Viceministro (a) de Pesquería</a:t>
                      </a:r>
                    </a:p>
                  </a:txBody>
                  <a:tcPr marL="91441" marR="91441" marT="45717" marB="45717"/>
                </a:tc>
                <a:tc>
                  <a:txBody>
                    <a:bodyPr/>
                    <a:lstStyle/>
                    <a:p>
                      <a:pPr marL="171450" indent="-171450" algn="just" defTabSz="914400" rtl="0" eaLnBrk="1" latinLnBrk="0" hangingPunct="1">
                        <a:buFont typeface="Wingdings" panose="05000000000000000000" pitchFamily="2" charset="2"/>
                        <a:buChar char="ü"/>
                      </a:pPr>
                      <a:r>
                        <a:rPr lang="es-PE" sz="1200" kern="1200" dirty="0">
                          <a:solidFill>
                            <a:schemeClr val="dk1"/>
                          </a:solidFill>
                          <a:latin typeface="+mn-lt"/>
                          <a:ea typeface="+mn-ea"/>
                          <a:cs typeface="+mn-cs"/>
                        </a:rPr>
                        <a:t>Jefe (a) del Servicio Nacional de Áreas Naturales Protegidas por el Estado – SERNANP</a:t>
                      </a:r>
                    </a:p>
                    <a:p>
                      <a:pPr marL="171450" indent="-171450" algn="just" defTabSz="914400" rtl="0" eaLnBrk="1" latinLnBrk="0" hangingPunct="1">
                        <a:buFont typeface="Wingdings" panose="05000000000000000000" pitchFamily="2" charset="2"/>
                        <a:buChar char="ü"/>
                      </a:pPr>
                      <a:r>
                        <a:rPr lang="es-PE" sz="1200" kern="1200" dirty="0">
                          <a:solidFill>
                            <a:schemeClr val="dk1"/>
                          </a:solidFill>
                          <a:latin typeface="+mn-lt"/>
                          <a:ea typeface="+mn-ea"/>
                          <a:cs typeface="+mn-cs"/>
                        </a:rPr>
                        <a:t>Presidente (a) del Consejo Directivo del Organismo de Evaluación y Fiscalización Ambiental – OEFA</a:t>
                      </a:r>
                    </a:p>
                    <a:p>
                      <a:pPr marL="171450" indent="-171450" algn="just" defTabSz="914400" rtl="0" eaLnBrk="1" latinLnBrk="0" hangingPunct="1">
                        <a:buFont typeface="Wingdings" panose="05000000000000000000" pitchFamily="2" charset="2"/>
                        <a:buChar char="ü"/>
                      </a:pPr>
                      <a:r>
                        <a:rPr lang="es-PE" sz="1200" kern="1200" dirty="0">
                          <a:solidFill>
                            <a:schemeClr val="dk1"/>
                          </a:solidFill>
                          <a:latin typeface="+mn-lt"/>
                          <a:ea typeface="+mn-ea"/>
                          <a:cs typeface="+mn-cs"/>
                        </a:rPr>
                        <a:t>Jefe (a) del Servicio Nacional de Certificación Ambiental para las Inversiones Sostenibles – SENACE</a:t>
                      </a:r>
                    </a:p>
                    <a:p>
                      <a:pPr marL="171450" indent="-171450" algn="just" defTabSz="914400" rtl="0" eaLnBrk="1" latinLnBrk="0" hangingPunct="1">
                        <a:buFont typeface="Wingdings" panose="05000000000000000000" pitchFamily="2" charset="2"/>
                        <a:buChar char="ü"/>
                      </a:pPr>
                      <a:r>
                        <a:rPr lang="es-PE" sz="1200" kern="1200" dirty="0">
                          <a:solidFill>
                            <a:schemeClr val="dk1"/>
                          </a:solidFill>
                          <a:latin typeface="+mn-lt"/>
                          <a:ea typeface="+mn-ea"/>
                          <a:cs typeface="+mn-cs"/>
                        </a:rPr>
                        <a:t>Director (a) Ejecutiva del Servicio Nacional Forestal y de Fauna Silvestre – SERFOR</a:t>
                      </a:r>
                    </a:p>
                    <a:p>
                      <a:pPr marL="171450" indent="-171450" algn="just" defTabSz="914400" rtl="0" eaLnBrk="1" latinLnBrk="0" hangingPunct="1">
                        <a:buFont typeface="Wingdings" panose="05000000000000000000" pitchFamily="2" charset="2"/>
                        <a:buChar char="ü"/>
                      </a:pPr>
                      <a:r>
                        <a:rPr lang="es-PE" sz="1200" kern="1200" dirty="0">
                          <a:solidFill>
                            <a:schemeClr val="dk1"/>
                          </a:solidFill>
                          <a:latin typeface="+mn-lt"/>
                          <a:ea typeface="+mn-ea"/>
                          <a:cs typeface="+mn-cs"/>
                        </a:rPr>
                        <a:t>Jefe (a) de la Autoridad Nacional del Agua – ANA </a:t>
                      </a:r>
                    </a:p>
                    <a:p>
                      <a:pPr marL="171450" indent="-171450" algn="just" defTabSz="914400" rtl="0" eaLnBrk="1" latinLnBrk="0" hangingPunct="1">
                        <a:buFont typeface="Wingdings" panose="05000000000000000000" pitchFamily="2" charset="2"/>
                        <a:buChar char="ü"/>
                      </a:pPr>
                      <a:r>
                        <a:rPr lang="es-PE" sz="1200" kern="1200" dirty="0">
                          <a:solidFill>
                            <a:schemeClr val="dk1"/>
                          </a:solidFill>
                          <a:latin typeface="+mn-lt"/>
                          <a:ea typeface="+mn-ea"/>
                          <a:cs typeface="+mn-cs"/>
                        </a:rPr>
                        <a:t>Jefe (a) del Instituto Nacional de Investigación Agraria – INIA</a:t>
                      </a:r>
                    </a:p>
                    <a:p>
                      <a:pPr marL="171450" indent="-171450" algn="just" defTabSz="914400" rtl="0" eaLnBrk="1" latinLnBrk="0" hangingPunct="1">
                        <a:buFont typeface="Wingdings" panose="05000000000000000000" pitchFamily="2" charset="2"/>
                        <a:buChar char="ü"/>
                      </a:pPr>
                      <a:r>
                        <a:rPr lang="es-PE" sz="1200" kern="1200" dirty="0">
                          <a:solidFill>
                            <a:schemeClr val="dk1"/>
                          </a:solidFill>
                          <a:latin typeface="+mn-lt"/>
                          <a:ea typeface="+mn-ea"/>
                          <a:cs typeface="+mn-cs"/>
                        </a:rPr>
                        <a:t>Jefe (a) del Servicio Nacional de Sanidad Agraria – SENASA</a:t>
                      </a:r>
                    </a:p>
                    <a:p>
                      <a:pPr marL="171450" indent="-171450" algn="just" defTabSz="914400" rtl="0" eaLnBrk="1" latinLnBrk="0" hangingPunct="1">
                        <a:buFont typeface="Wingdings" panose="05000000000000000000" pitchFamily="2" charset="2"/>
                        <a:buChar char="ü"/>
                      </a:pPr>
                      <a:r>
                        <a:rPr lang="es-PE" sz="1200" kern="1200" dirty="0">
                          <a:solidFill>
                            <a:schemeClr val="dk1"/>
                          </a:solidFill>
                          <a:latin typeface="+mn-lt"/>
                          <a:ea typeface="+mn-ea"/>
                          <a:cs typeface="+mn-cs"/>
                        </a:rPr>
                        <a:t>Director (a) Ejecutivo (a) del Instituto del Mar del Perú – IMARPE</a:t>
                      </a:r>
                    </a:p>
                    <a:p>
                      <a:pPr marL="171450" indent="-171450" algn="just" defTabSz="914400" rtl="0" eaLnBrk="1" latinLnBrk="0" hangingPunct="1">
                        <a:buFont typeface="Wingdings" panose="05000000000000000000" pitchFamily="2" charset="2"/>
                        <a:buChar char="ü"/>
                      </a:pPr>
                      <a:r>
                        <a:rPr lang="es-PE" sz="1200" kern="1200" dirty="0">
                          <a:solidFill>
                            <a:schemeClr val="dk1"/>
                          </a:solidFill>
                          <a:latin typeface="+mn-lt"/>
                          <a:ea typeface="+mn-ea"/>
                          <a:cs typeface="+mn-cs"/>
                        </a:rPr>
                        <a:t>Presidente (a) del Consejo Directivo de la Superintendencia Nacional de Servicios de Saneamientos – SUNASS</a:t>
                      </a:r>
                    </a:p>
                    <a:p>
                      <a:endParaRPr lang="es-PE" sz="1800" dirty="0"/>
                    </a:p>
                  </a:txBody>
                  <a:tcPr marL="91441" marR="91441" marT="45717" marB="45717"/>
                </a:tc>
                <a:tc>
                  <a:txBody>
                    <a:bodyPr/>
                    <a:lstStyle/>
                    <a:p>
                      <a:pPr marL="285750" indent="-285750" algn="just">
                        <a:buFont typeface="Wingdings" panose="05000000000000000000" pitchFamily="2" charset="2"/>
                        <a:buChar char="ü"/>
                      </a:pPr>
                      <a:r>
                        <a:rPr lang="es-PE" sz="1200" kern="1200" dirty="0">
                          <a:solidFill>
                            <a:schemeClr val="dk1"/>
                          </a:solidFill>
                          <a:latin typeface="+mn-lt"/>
                          <a:ea typeface="+mn-ea"/>
                          <a:cs typeface="+mn-cs"/>
                        </a:rPr>
                        <a:t>Presidente (a) de la Asamblea Nacional de Gobiernos Regionales – ANGR</a:t>
                      </a:r>
                    </a:p>
                    <a:p>
                      <a:pPr marL="285750" indent="-285750" algn="just">
                        <a:buFont typeface="Wingdings" panose="05000000000000000000" pitchFamily="2" charset="2"/>
                        <a:buChar char="ü"/>
                      </a:pPr>
                      <a:r>
                        <a:rPr lang="es-PE" sz="1200" kern="1200" dirty="0">
                          <a:solidFill>
                            <a:schemeClr val="dk1"/>
                          </a:solidFill>
                          <a:latin typeface="+mn-lt"/>
                          <a:ea typeface="+mn-ea"/>
                          <a:cs typeface="+mn-cs"/>
                        </a:rPr>
                        <a:t>Presidente (a) de la Asociación de Municipalidades del Perú – AMPE </a:t>
                      </a:r>
                    </a:p>
                  </a:txBody>
                  <a:tcPr marL="91441" marR="91441" marT="45717" marB="4571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0782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25"/>
          <p:cNvSpPr txBox="1"/>
          <p:nvPr/>
        </p:nvSpPr>
        <p:spPr>
          <a:xfrm>
            <a:off x="3543334" y="663292"/>
            <a:ext cx="7811824" cy="449123"/>
          </a:xfrm>
          <a:prstGeom prst="rect">
            <a:avLst/>
          </a:prstGeom>
        </p:spPr>
        <p:txBody>
          <a:bodyPr wrap="square" lIns="0" tIns="0" rIns="0" bIns="0" rtlCol="0">
            <a:noAutofit/>
          </a:bodyPr>
          <a:lstStyle/>
          <a:p>
            <a:pPr marL="12700">
              <a:lnSpc>
                <a:spcPts val="2950"/>
              </a:lnSpc>
              <a:spcBef>
                <a:spcPts val="147"/>
              </a:spcBef>
            </a:pPr>
            <a:r>
              <a:rPr lang="es-PE" sz="4200" b="1" spc="-69" baseline="2925" dirty="0">
                <a:solidFill>
                  <a:srgbClr val="1F487C"/>
                </a:solidFill>
                <a:latin typeface="Calibri"/>
                <a:cs typeface="Calibri"/>
              </a:rPr>
              <a:t>Proceso de Formulación del Plan de Acción EDA</a:t>
            </a:r>
            <a:endParaRPr sz="2800" dirty="0">
              <a:latin typeface="Calibri"/>
              <a:cs typeface="Calibri"/>
            </a:endParaRPr>
          </a:p>
        </p:txBody>
      </p:sp>
      <p:sp>
        <p:nvSpPr>
          <p:cNvPr id="2" name="56 Arco"/>
          <p:cNvSpPr/>
          <p:nvPr/>
        </p:nvSpPr>
        <p:spPr>
          <a:xfrm flipH="1">
            <a:off x="403334" y="1586557"/>
            <a:ext cx="3140000" cy="1940936"/>
          </a:xfrm>
          <a:prstGeom prst="arc">
            <a:avLst/>
          </a:prstGeom>
          <a:noFill/>
          <a:ln w="38100" cap="flat" cmpd="sng" algn="ctr">
            <a:solidFill>
              <a:srgbClr val="0066FF"/>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84AA33">
                <a:shade val="80000"/>
              </a:srgbClr>
            </a:contourClr>
          </a:sp3d>
        </p:spPr>
        <p:txBody>
          <a:bodyPr anchor="ctr"/>
          <a:lstStyle/>
          <a:p>
            <a:pPr algn="ctr" defTabSz="685800" fontAlgn="auto">
              <a:spcBef>
                <a:spcPts val="0"/>
              </a:spcBef>
              <a:spcAft>
                <a:spcPts val="0"/>
              </a:spcAft>
              <a:defRPr/>
            </a:pPr>
            <a:endParaRPr lang="es-ES" sz="1350" kern="0">
              <a:solidFill>
                <a:prstClr val="white"/>
              </a:solidFill>
              <a:cs typeface="Arial" pitchFamily="34" charset="0"/>
            </a:endParaRPr>
          </a:p>
        </p:txBody>
      </p:sp>
      <p:cxnSp>
        <p:nvCxnSpPr>
          <p:cNvPr id="6" name="Conector recto 5"/>
          <p:cNvCxnSpPr>
            <a:stCxn id="17" idx="2"/>
          </p:cNvCxnSpPr>
          <p:nvPr/>
        </p:nvCxnSpPr>
        <p:spPr>
          <a:xfrm flipH="1">
            <a:off x="3414385" y="2232086"/>
            <a:ext cx="1433" cy="2124758"/>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Conector recto 6"/>
          <p:cNvCxnSpPr>
            <a:stCxn id="14" idx="2"/>
          </p:cNvCxnSpPr>
          <p:nvPr/>
        </p:nvCxnSpPr>
        <p:spPr>
          <a:xfrm>
            <a:off x="2226378" y="2232086"/>
            <a:ext cx="5031" cy="2498286"/>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Conector recto 7"/>
          <p:cNvCxnSpPr>
            <a:stCxn id="11" idx="2"/>
          </p:cNvCxnSpPr>
          <p:nvPr/>
        </p:nvCxnSpPr>
        <p:spPr>
          <a:xfrm>
            <a:off x="1017568" y="2232087"/>
            <a:ext cx="2902" cy="2880785"/>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Llamada de flecha hacia abajo 10"/>
          <p:cNvSpPr/>
          <p:nvPr/>
        </p:nvSpPr>
        <p:spPr>
          <a:xfrm>
            <a:off x="468155" y="1759365"/>
            <a:ext cx="1098825" cy="472722"/>
          </a:xfrm>
          <a:prstGeom prst="downArrowCallout">
            <a:avLst/>
          </a:prstGeom>
          <a:ln/>
        </p:spPr>
        <p:style>
          <a:lnRef idx="1">
            <a:schemeClr val="accent2"/>
          </a:lnRef>
          <a:fillRef idx="2">
            <a:schemeClr val="accent2"/>
          </a:fillRef>
          <a:effectRef idx="1">
            <a:schemeClr val="accent2"/>
          </a:effectRef>
          <a:fontRef idx="minor">
            <a:schemeClr val="dk1"/>
          </a:fontRef>
        </p:style>
        <p:txBody>
          <a:bodyPr spcFirstLastPara="0" vert="horz" wrap="square" lIns="152187" tIns="100456" rIns="152187" bIns="100456" numCol="1" spcCol="1270" anchor="ctr" anchorCtr="0">
            <a:noAutofit/>
          </a:bodyPr>
          <a:lstStyle/>
          <a:p>
            <a:pPr algn="ctr" defTabSz="266700"/>
            <a:r>
              <a:rPr lang="es-PE" sz="800" b="1" dirty="0">
                <a:solidFill>
                  <a:sysClr val="windowText" lastClr="000000"/>
                </a:solidFill>
                <a:latin typeface="Cambria" panose="02040503050406030204" pitchFamily="18" charset="0"/>
              </a:rPr>
              <a:t>06 de mayo</a:t>
            </a:r>
          </a:p>
        </p:txBody>
      </p:sp>
      <p:sp>
        <p:nvSpPr>
          <p:cNvPr id="13" name="Forma libre 12"/>
          <p:cNvSpPr/>
          <p:nvPr/>
        </p:nvSpPr>
        <p:spPr>
          <a:xfrm>
            <a:off x="468154" y="5105137"/>
            <a:ext cx="1098825" cy="730179"/>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style>
          <a:lnRef idx="1">
            <a:schemeClr val="accent2"/>
          </a:lnRef>
          <a:fillRef idx="2">
            <a:schemeClr val="accent2"/>
          </a:fillRef>
          <a:effectRef idx="1">
            <a:schemeClr val="accent2"/>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ysClr val="windowText" lastClr="000000"/>
                </a:solidFill>
                <a:latin typeface="Cambria" panose="02040503050406030204" pitchFamily="18" charset="0"/>
              </a:rPr>
              <a:t>Instalación   del    Grupo   de   Trabajo    de   la   Comisión</a:t>
            </a:r>
          </a:p>
          <a:p>
            <a:pPr algn="ctr" defTabSz="266700"/>
            <a:r>
              <a:rPr lang="es-PE" sz="800" dirty="0">
                <a:solidFill>
                  <a:sysClr val="windowText" lastClr="000000"/>
                </a:solidFill>
                <a:latin typeface="Cambria" panose="02040503050406030204" pitchFamily="18" charset="0"/>
              </a:rPr>
              <a:t>Multisectorial Ambiental</a:t>
            </a:r>
          </a:p>
        </p:txBody>
      </p:sp>
      <p:sp>
        <p:nvSpPr>
          <p:cNvPr id="14" name="Llamada de flecha hacia abajo 13"/>
          <p:cNvSpPr/>
          <p:nvPr/>
        </p:nvSpPr>
        <p:spPr>
          <a:xfrm>
            <a:off x="1685516" y="1759638"/>
            <a:ext cx="1081724" cy="472448"/>
          </a:xfrm>
          <a:prstGeom prst="downArrowCallout">
            <a:avLst/>
          </a:prstGeom>
          <a:ln/>
        </p:spPr>
        <p:style>
          <a:lnRef idx="1">
            <a:schemeClr val="accent2"/>
          </a:lnRef>
          <a:fillRef idx="2">
            <a:schemeClr val="accent2"/>
          </a:fillRef>
          <a:effectRef idx="1">
            <a:schemeClr val="accent2"/>
          </a:effectRef>
          <a:fontRef idx="minor">
            <a:schemeClr val="dk1"/>
          </a:fontRef>
        </p:style>
        <p:txBody>
          <a:bodyPr spcFirstLastPara="0" vert="horz" wrap="square" lIns="152187" tIns="100456" rIns="152187" bIns="100456" numCol="1" spcCol="1270" anchor="ctr" anchorCtr="0">
            <a:noAutofit/>
          </a:bodyPr>
          <a:lstStyle/>
          <a:p>
            <a:pPr algn="ctr" defTabSz="266700"/>
            <a:r>
              <a:rPr lang="es-PE" sz="800" b="1" dirty="0">
                <a:solidFill>
                  <a:sysClr val="windowText" lastClr="000000"/>
                </a:solidFill>
                <a:latin typeface="Cambria" panose="02040503050406030204" pitchFamily="18" charset="0"/>
              </a:rPr>
              <a:t>18 de mayo</a:t>
            </a:r>
          </a:p>
        </p:txBody>
      </p:sp>
      <p:sp>
        <p:nvSpPr>
          <p:cNvPr id="16" name="Forma libre 15"/>
          <p:cNvSpPr/>
          <p:nvPr/>
        </p:nvSpPr>
        <p:spPr>
          <a:xfrm>
            <a:off x="1664406" y="4312600"/>
            <a:ext cx="1081711" cy="1131172"/>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style>
          <a:lnRef idx="1">
            <a:schemeClr val="accent2"/>
          </a:lnRef>
          <a:fillRef idx="2">
            <a:schemeClr val="accent2"/>
          </a:fillRef>
          <a:effectRef idx="1">
            <a:schemeClr val="accent2"/>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ysClr val="windowText" lastClr="000000"/>
                </a:solidFill>
                <a:latin typeface="Cambria" panose="02040503050406030204" pitchFamily="18" charset="0"/>
              </a:rPr>
              <a:t>Representantes  del  Grupo  de Trabajo  remiten a  la  ST acciones estratégicas para ser incorporadas en el Plan de implementación de las recomendaciones de la EDA.</a:t>
            </a:r>
          </a:p>
        </p:txBody>
      </p:sp>
      <p:sp>
        <p:nvSpPr>
          <p:cNvPr id="17" name="Llamada de flecha hacia abajo 16"/>
          <p:cNvSpPr/>
          <p:nvPr/>
        </p:nvSpPr>
        <p:spPr>
          <a:xfrm>
            <a:off x="2881573" y="1757379"/>
            <a:ext cx="1068489" cy="474707"/>
          </a:xfrm>
          <a:prstGeom prst="downArrowCallout">
            <a:avLst/>
          </a:prstGeom>
          <a:solidFill>
            <a:schemeClr val="accent1">
              <a:lumMod val="60000"/>
              <a:lumOff val="40000"/>
            </a:schemeClr>
          </a:solidFill>
          <a:ln w="635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152187" tIns="100456" rIns="152187" bIns="100456" numCol="1" spcCol="1270" anchor="ctr" anchorCtr="0">
            <a:noAutofit/>
          </a:bodyPr>
          <a:lstStyle/>
          <a:p>
            <a:pPr algn="ctr" defTabSz="266700"/>
            <a:r>
              <a:rPr lang="es-PE" sz="800" b="1" dirty="0">
                <a:solidFill>
                  <a:sysClr val="windowText" lastClr="000000"/>
                </a:solidFill>
                <a:latin typeface="Cambria" panose="02040503050406030204" pitchFamily="18" charset="0"/>
              </a:rPr>
              <a:t>30 de mayo – 02 de junio</a:t>
            </a:r>
          </a:p>
        </p:txBody>
      </p:sp>
      <p:sp>
        <p:nvSpPr>
          <p:cNvPr id="21" name="Forma libre 20"/>
          <p:cNvSpPr/>
          <p:nvPr/>
        </p:nvSpPr>
        <p:spPr>
          <a:xfrm>
            <a:off x="2882081" y="2508984"/>
            <a:ext cx="1067789" cy="610504"/>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style>
          <a:lnRef idx="1">
            <a:schemeClr val="accent1"/>
          </a:lnRef>
          <a:fillRef idx="2">
            <a:schemeClr val="accent1"/>
          </a:fillRef>
          <a:effectRef idx="1">
            <a:schemeClr val="accent1"/>
          </a:effectRef>
          <a:fontRef idx="minor">
            <a:schemeClr val="dk1"/>
          </a:fontRef>
        </p:style>
        <p:txBody>
          <a:bodyPr spcFirstLastPara="0" vert="horz" wrap="square" lIns="39905" tIns="39905" rIns="39905" bIns="39905" numCol="1" spcCol="1270" anchor="t" anchorCtr="0">
            <a:noAutofit/>
          </a:bodyPr>
          <a:lstStyle/>
          <a:p>
            <a:pPr algn="ctr" defTabSz="266700"/>
            <a:r>
              <a:rPr lang="es-PE" sz="800" dirty="0">
                <a:solidFill>
                  <a:sysClr val="windowText" lastClr="000000"/>
                </a:solidFill>
                <a:latin typeface="Cambria" panose="02040503050406030204" pitchFamily="18" charset="0"/>
              </a:rPr>
              <a:t>Reunión con los representantes del Grupo de Trabajo para revisar:</a:t>
            </a:r>
            <a:endParaRPr lang="es-PE" sz="800" b="1" dirty="0">
              <a:solidFill>
                <a:sysClr val="windowText" lastClr="000000"/>
              </a:solidFill>
              <a:latin typeface="Cambria" panose="02040503050406030204" pitchFamily="18" charset="0"/>
            </a:endParaRPr>
          </a:p>
        </p:txBody>
      </p:sp>
      <p:sp>
        <p:nvSpPr>
          <p:cNvPr id="22" name="Llamada de flecha hacia abajo 21"/>
          <p:cNvSpPr/>
          <p:nvPr/>
        </p:nvSpPr>
        <p:spPr>
          <a:xfrm>
            <a:off x="4042333" y="1758088"/>
            <a:ext cx="1143637" cy="473319"/>
          </a:xfrm>
          <a:prstGeom prst="downArrowCallou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52187" tIns="100456" rIns="152187" bIns="100456" numCol="1" spcCol="1270" anchor="ctr" anchorCtr="0">
            <a:noAutofit/>
          </a:bodyPr>
          <a:lstStyle/>
          <a:p>
            <a:pPr algn="ctr" defTabSz="266700"/>
            <a:r>
              <a:rPr lang="es-PE" sz="800" b="1" dirty="0">
                <a:solidFill>
                  <a:sysClr val="windowText" lastClr="000000"/>
                </a:solidFill>
                <a:latin typeface="Cambria" panose="02040503050406030204" pitchFamily="18" charset="0"/>
              </a:rPr>
              <a:t>10 de junio</a:t>
            </a:r>
          </a:p>
        </p:txBody>
      </p:sp>
      <p:sp>
        <p:nvSpPr>
          <p:cNvPr id="25" name="Forma libre 24"/>
          <p:cNvSpPr/>
          <p:nvPr/>
        </p:nvSpPr>
        <p:spPr>
          <a:xfrm>
            <a:off x="4076667" y="3661627"/>
            <a:ext cx="1109303" cy="363356"/>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solidFill>
            <a:schemeClr val="bg1">
              <a:lumMod val="75000"/>
            </a:schemeClr>
          </a:solidFill>
          <a:ln w="6350" cap="flat" cmpd="sng" algn="ctr">
            <a:noFill/>
            <a:prstDash val="solid"/>
            <a:miter lim="800000"/>
          </a:ln>
          <a:effectLst/>
        </p:spPr>
        <p:style>
          <a:lnRef idx="1">
            <a:schemeClr val="accent3"/>
          </a:lnRef>
          <a:fillRef idx="2">
            <a:schemeClr val="accent3"/>
          </a:fillRef>
          <a:effectRef idx="1">
            <a:schemeClr val="accent3"/>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chemeClr val="tx1"/>
                </a:solidFill>
                <a:latin typeface="Cambria" panose="02040503050406030204" pitchFamily="18" charset="0"/>
              </a:rPr>
              <a:t>Segunda Reunión del Grupo de Trabajo</a:t>
            </a:r>
          </a:p>
        </p:txBody>
      </p:sp>
      <p:sp>
        <p:nvSpPr>
          <p:cNvPr id="30" name="Forma libre 29"/>
          <p:cNvSpPr/>
          <p:nvPr/>
        </p:nvSpPr>
        <p:spPr>
          <a:xfrm>
            <a:off x="2894241" y="5440597"/>
            <a:ext cx="1067789" cy="787214"/>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ysClr val="windowText" lastClr="000000"/>
                </a:solidFill>
                <a:latin typeface="Cambria" panose="02040503050406030204" pitchFamily="18" charset="0"/>
              </a:rPr>
              <a:t>Se presenta los Ejes Estratégicos incorporando los aportes recibidos y se valida con los representantes.</a:t>
            </a:r>
          </a:p>
        </p:txBody>
      </p:sp>
      <p:sp>
        <p:nvSpPr>
          <p:cNvPr id="31" name="Forma libre 30"/>
          <p:cNvSpPr/>
          <p:nvPr/>
        </p:nvSpPr>
        <p:spPr>
          <a:xfrm>
            <a:off x="4076667" y="5443772"/>
            <a:ext cx="1214037" cy="868263"/>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ysClr val="windowText" lastClr="000000"/>
                </a:solidFill>
                <a:latin typeface="Cambria" panose="02040503050406030204" pitchFamily="18" charset="0"/>
              </a:rPr>
              <a:t>Presentación de la nueva versión del Plan de Acción para la Implementación de las Recomendaciones de la EDA para consideración del GT.</a:t>
            </a:r>
          </a:p>
        </p:txBody>
      </p:sp>
      <p:cxnSp>
        <p:nvCxnSpPr>
          <p:cNvPr id="38" name="55 Conector recto"/>
          <p:cNvCxnSpPr/>
          <p:nvPr/>
        </p:nvCxnSpPr>
        <p:spPr>
          <a:xfrm flipV="1">
            <a:off x="1981153" y="1566171"/>
            <a:ext cx="9757712" cy="9753"/>
          </a:xfrm>
          <a:prstGeom prst="line">
            <a:avLst/>
          </a:prstGeom>
          <a:noFill/>
          <a:ln w="38100" cap="flat" cmpd="sng" algn="ctr">
            <a:solidFill>
              <a:srgbClr val="0066FF"/>
            </a:solidFill>
            <a:prstDash val="solid"/>
            <a:tailEnd type="arrow"/>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84AA33">
                <a:shade val="80000"/>
              </a:srgbClr>
            </a:contourClr>
          </a:sp3d>
        </p:spPr>
      </p:cxnSp>
      <p:cxnSp>
        <p:nvCxnSpPr>
          <p:cNvPr id="39" name="57 Conector recto"/>
          <p:cNvCxnSpPr/>
          <p:nvPr/>
        </p:nvCxnSpPr>
        <p:spPr>
          <a:xfrm>
            <a:off x="395170" y="2556589"/>
            <a:ext cx="25080" cy="3759993"/>
          </a:xfrm>
          <a:prstGeom prst="line">
            <a:avLst/>
          </a:prstGeom>
          <a:noFill/>
          <a:ln w="38100" cap="flat" cmpd="sng" algn="ctr">
            <a:solidFill>
              <a:srgbClr val="0066FF"/>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84AA33">
                <a:shade val="80000"/>
              </a:srgbClr>
            </a:contourClr>
          </a:sp3d>
        </p:spPr>
      </p:cxnSp>
      <p:sp>
        <p:nvSpPr>
          <p:cNvPr id="41" name="Flecha abajo 40"/>
          <p:cNvSpPr/>
          <p:nvPr/>
        </p:nvSpPr>
        <p:spPr>
          <a:xfrm>
            <a:off x="3300349" y="4894505"/>
            <a:ext cx="255575" cy="21836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800"/>
          </a:p>
        </p:txBody>
      </p:sp>
      <p:sp>
        <p:nvSpPr>
          <p:cNvPr id="49" name="Forma libre 48"/>
          <p:cNvSpPr/>
          <p:nvPr/>
        </p:nvSpPr>
        <p:spPr>
          <a:xfrm>
            <a:off x="2901308" y="3733770"/>
            <a:ext cx="1072302" cy="303659"/>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style>
          <a:lnRef idx="1">
            <a:schemeClr val="accent1"/>
          </a:lnRef>
          <a:fillRef idx="2">
            <a:schemeClr val="accent1"/>
          </a:fillRef>
          <a:effectRef idx="1">
            <a:schemeClr val="accent1"/>
          </a:effectRef>
          <a:fontRef idx="minor">
            <a:schemeClr val="dk1"/>
          </a:fontRef>
        </p:style>
        <p:txBody>
          <a:bodyPr spcFirstLastPara="0" vert="horz" wrap="square" lIns="39905" tIns="39905" rIns="39905" bIns="39905" numCol="1" spcCol="1270" anchor="t" anchorCtr="0">
            <a:noAutofit/>
          </a:bodyPr>
          <a:lstStyle/>
          <a:p>
            <a:pPr algn="ctr" defTabSz="266700"/>
            <a:r>
              <a:rPr lang="es-PE" sz="800" b="1" dirty="0">
                <a:solidFill>
                  <a:sysClr val="windowText" lastClr="000000"/>
                </a:solidFill>
                <a:latin typeface="Cambria" panose="02040503050406030204" pitchFamily="18" charset="0"/>
              </a:rPr>
              <a:t>Eje II: Calidad Ambiental de Vida</a:t>
            </a:r>
          </a:p>
        </p:txBody>
      </p:sp>
      <p:sp>
        <p:nvSpPr>
          <p:cNvPr id="50" name="Forma libre 49"/>
          <p:cNvSpPr/>
          <p:nvPr/>
        </p:nvSpPr>
        <p:spPr>
          <a:xfrm>
            <a:off x="2891151" y="4160553"/>
            <a:ext cx="1068222" cy="573150"/>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style>
          <a:lnRef idx="1">
            <a:schemeClr val="accent1"/>
          </a:lnRef>
          <a:fillRef idx="2">
            <a:schemeClr val="accent1"/>
          </a:fillRef>
          <a:effectRef idx="1">
            <a:schemeClr val="accent1"/>
          </a:effectRef>
          <a:fontRef idx="minor">
            <a:schemeClr val="dk1"/>
          </a:fontRef>
        </p:style>
        <p:txBody>
          <a:bodyPr spcFirstLastPara="0" vert="horz" wrap="square" lIns="39905" tIns="39905" rIns="39905" bIns="39905" numCol="1" spcCol="1270" anchor="t" anchorCtr="0">
            <a:noAutofit/>
          </a:bodyPr>
          <a:lstStyle/>
          <a:p>
            <a:pPr algn="ctr" defTabSz="266700"/>
            <a:r>
              <a:rPr lang="es-PE" sz="800" b="1" dirty="0">
                <a:solidFill>
                  <a:sysClr val="windowText" lastClr="000000"/>
                </a:solidFill>
                <a:latin typeface="Cambria" panose="02040503050406030204" pitchFamily="18" charset="0"/>
              </a:rPr>
              <a:t>Eje III: Aprovechamiento de la Base de Recursos Naturales</a:t>
            </a:r>
          </a:p>
        </p:txBody>
      </p:sp>
      <p:sp>
        <p:nvSpPr>
          <p:cNvPr id="67" name="Flecha abajo 66"/>
          <p:cNvSpPr/>
          <p:nvPr/>
        </p:nvSpPr>
        <p:spPr>
          <a:xfrm>
            <a:off x="4474668" y="4894505"/>
            <a:ext cx="255575" cy="21836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800"/>
          </a:p>
        </p:txBody>
      </p:sp>
      <p:cxnSp>
        <p:nvCxnSpPr>
          <p:cNvPr id="70" name="Conector recto 69"/>
          <p:cNvCxnSpPr>
            <a:stCxn id="22" idx="2"/>
          </p:cNvCxnSpPr>
          <p:nvPr/>
        </p:nvCxnSpPr>
        <p:spPr>
          <a:xfrm>
            <a:off x="4614152" y="2231407"/>
            <a:ext cx="17166" cy="143022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4" name="Llamada de flecha hacia abajo 73"/>
          <p:cNvSpPr/>
          <p:nvPr/>
        </p:nvSpPr>
        <p:spPr>
          <a:xfrm>
            <a:off x="5309495" y="1757379"/>
            <a:ext cx="1143637" cy="473319"/>
          </a:xfrm>
          <a:prstGeom prst="downArrowCallou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52187" tIns="100456" rIns="152187" bIns="100456" numCol="1" spcCol="1270" anchor="ctr" anchorCtr="0">
            <a:noAutofit/>
          </a:bodyPr>
          <a:lstStyle/>
          <a:p>
            <a:pPr algn="ctr" defTabSz="266700"/>
            <a:r>
              <a:rPr lang="es-PE" sz="800" b="1" dirty="0">
                <a:solidFill>
                  <a:sysClr val="windowText" lastClr="000000"/>
                </a:solidFill>
                <a:latin typeface="Cambria" panose="02040503050406030204" pitchFamily="18" charset="0"/>
              </a:rPr>
              <a:t>16 – 23 de junio</a:t>
            </a:r>
          </a:p>
        </p:txBody>
      </p:sp>
      <p:sp>
        <p:nvSpPr>
          <p:cNvPr id="79" name="Llamada de flecha hacia abajo 78"/>
          <p:cNvSpPr/>
          <p:nvPr/>
        </p:nvSpPr>
        <p:spPr>
          <a:xfrm>
            <a:off x="6530969" y="1757376"/>
            <a:ext cx="1143637" cy="473319"/>
          </a:xfrm>
          <a:prstGeom prst="downArrowCallou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52187" tIns="100456" rIns="152187" bIns="100456" numCol="1" spcCol="1270" anchor="ctr" anchorCtr="0">
            <a:noAutofit/>
          </a:bodyPr>
          <a:lstStyle/>
          <a:p>
            <a:pPr algn="ctr" defTabSz="266700"/>
            <a:r>
              <a:rPr lang="es-PE" sz="800" b="1" dirty="0">
                <a:solidFill>
                  <a:sysClr val="windowText" lastClr="000000"/>
                </a:solidFill>
                <a:latin typeface="Cambria" panose="02040503050406030204" pitchFamily="18" charset="0"/>
              </a:rPr>
              <a:t>01 de julio</a:t>
            </a:r>
          </a:p>
        </p:txBody>
      </p:sp>
      <p:sp>
        <p:nvSpPr>
          <p:cNvPr id="80" name="Llamada de flecha hacia abajo 79"/>
          <p:cNvSpPr/>
          <p:nvPr/>
        </p:nvSpPr>
        <p:spPr>
          <a:xfrm>
            <a:off x="7735470" y="1757377"/>
            <a:ext cx="1143637" cy="473319"/>
          </a:xfrm>
          <a:prstGeom prst="downArrowCallou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52187" tIns="100456" rIns="152187" bIns="100456" numCol="1" spcCol="1270" anchor="ctr" anchorCtr="0">
            <a:noAutofit/>
          </a:bodyPr>
          <a:lstStyle/>
          <a:p>
            <a:pPr algn="ctr" defTabSz="266700"/>
            <a:r>
              <a:rPr lang="es-PE" sz="800" b="1" dirty="0">
                <a:solidFill>
                  <a:sysClr val="windowText" lastClr="000000"/>
                </a:solidFill>
                <a:latin typeface="Cambria" panose="02040503050406030204" pitchFamily="18" charset="0"/>
              </a:rPr>
              <a:t>08 de julio</a:t>
            </a:r>
          </a:p>
        </p:txBody>
      </p:sp>
      <p:sp>
        <p:nvSpPr>
          <p:cNvPr id="84" name="Forma libre 83"/>
          <p:cNvSpPr/>
          <p:nvPr/>
        </p:nvSpPr>
        <p:spPr>
          <a:xfrm>
            <a:off x="6564834" y="4814596"/>
            <a:ext cx="1112358" cy="1497440"/>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39905" tIns="39905" rIns="39905" bIns="39905" numCol="1" spcCol="1270" anchor="ctr" anchorCtr="0">
            <a:noAutofit/>
          </a:bodyPr>
          <a:lstStyle/>
          <a:p>
            <a:pPr algn="just" defTabSz="266700"/>
            <a:r>
              <a:rPr lang="es-PE" sz="800" dirty="0">
                <a:solidFill>
                  <a:sysClr val="windowText" lastClr="000000"/>
                </a:solidFill>
                <a:latin typeface="Cambria" panose="02040503050406030204" pitchFamily="18" charset="0"/>
              </a:rPr>
              <a:t>Se incluye en el Plan de Acción una matriz que asocia recomendaciones de la EDA con instrumentos, recomendaciones y declaraciones de la OCDE en materia ambiental, así como con las metas de los ODS.</a:t>
            </a:r>
          </a:p>
        </p:txBody>
      </p:sp>
      <p:sp>
        <p:nvSpPr>
          <p:cNvPr id="85" name="Flecha abajo 84"/>
          <p:cNvSpPr/>
          <p:nvPr/>
        </p:nvSpPr>
        <p:spPr>
          <a:xfrm>
            <a:off x="6982384" y="4356844"/>
            <a:ext cx="255575" cy="21836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800"/>
          </a:p>
        </p:txBody>
      </p:sp>
      <p:sp>
        <p:nvSpPr>
          <p:cNvPr id="86" name="Llamada de flecha hacia abajo 85"/>
          <p:cNvSpPr/>
          <p:nvPr/>
        </p:nvSpPr>
        <p:spPr>
          <a:xfrm>
            <a:off x="8963466" y="1757376"/>
            <a:ext cx="1143637" cy="473319"/>
          </a:xfrm>
          <a:prstGeom prst="downArrowCallou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52187" tIns="100456" rIns="152187" bIns="100456" numCol="1" spcCol="1270" anchor="ctr" anchorCtr="0">
            <a:noAutofit/>
          </a:bodyPr>
          <a:lstStyle/>
          <a:p>
            <a:pPr algn="ctr" defTabSz="266700"/>
            <a:r>
              <a:rPr lang="es-PE" sz="800" b="1" dirty="0">
                <a:solidFill>
                  <a:sysClr val="windowText" lastClr="000000"/>
                </a:solidFill>
                <a:latin typeface="Cambria" panose="02040503050406030204" pitchFamily="18" charset="0"/>
              </a:rPr>
              <a:t>21 de octubre</a:t>
            </a:r>
          </a:p>
        </p:txBody>
      </p:sp>
      <p:sp>
        <p:nvSpPr>
          <p:cNvPr id="88" name="Forma libre 87"/>
          <p:cNvSpPr/>
          <p:nvPr/>
        </p:nvSpPr>
        <p:spPr>
          <a:xfrm>
            <a:off x="8963464" y="5435732"/>
            <a:ext cx="1112358" cy="792079"/>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39905" tIns="39905" rIns="39905" bIns="39905" numCol="1" spcCol="1270" anchor="ctr" anchorCtr="0">
            <a:noAutofit/>
          </a:bodyPr>
          <a:lstStyle/>
          <a:p>
            <a:pPr algn="just" defTabSz="266700"/>
            <a:r>
              <a:rPr lang="es-PE" sz="800" dirty="0">
                <a:solidFill>
                  <a:sysClr val="windowText" lastClr="000000"/>
                </a:solidFill>
                <a:latin typeface="Cambria" panose="02040503050406030204" pitchFamily="18" charset="0"/>
              </a:rPr>
              <a:t>El </a:t>
            </a:r>
            <a:r>
              <a:rPr lang="es-PE" sz="800" dirty="0" err="1">
                <a:solidFill>
                  <a:sysClr val="windowText" lastClr="000000"/>
                </a:solidFill>
                <a:latin typeface="Cambria" panose="02040503050406030204" pitchFamily="18" charset="0"/>
              </a:rPr>
              <a:t>Minam</a:t>
            </a:r>
            <a:r>
              <a:rPr lang="es-PE" sz="800" dirty="0">
                <a:solidFill>
                  <a:sysClr val="windowText" lastClr="000000"/>
                </a:solidFill>
                <a:latin typeface="Cambria" panose="02040503050406030204" pitchFamily="18" charset="0"/>
              </a:rPr>
              <a:t> formula proyecto de norma para aprobación formal del Plan de Acción de las recomendaciones de la EDA.</a:t>
            </a:r>
          </a:p>
        </p:txBody>
      </p:sp>
      <p:sp>
        <p:nvSpPr>
          <p:cNvPr id="89" name="Llamada de flecha hacia abajo 88"/>
          <p:cNvSpPr/>
          <p:nvPr/>
        </p:nvSpPr>
        <p:spPr>
          <a:xfrm>
            <a:off x="10432097" y="1757376"/>
            <a:ext cx="1143637" cy="473319"/>
          </a:xfrm>
          <a:prstGeom prst="downArrowCallout">
            <a:avLst/>
          </a:prstGeom>
          <a:solidFill>
            <a:schemeClr val="accent6">
              <a:lumMod val="40000"/>
              <a:lumOff val="60000"/>
            </a:schemeClr>
          </a:solidFill>
          <a:ln>
            <a:solidFill>
              <a:schemeClr val="accent6">
                <a:lumMod val="60000"/>
                <a:lumOff val="40000"/>
              </a:schemeClr>
            </a:solidFill>
          </a:ln>
        </p:spPr>
        <p:style>
          <a:lnRef idx="1">
            <a:schemeClr val="accent3"/>
          </a:lnRef>
          <a:fillRef idx="2">
            <a:schemeClr val="accent3"/>
          </a:fillRef>
          <a:effectRef idx="1">
            <a:schemeClr val="accent3"/>
          </a:effectRef>
          <a:fontRef idx="minor">
            <a:schemeClr val="dk1"/>
          </a:fontRef>
        </p:style>
        <p:txBody>
          <a:bodyPr spcFirstLastPara="0" vert="horz" wrap="square" lIns="152187" tIns="100456" rIns="152187" bIns="100456" numCol="1" spcCol="1270" anchor="ctr" anchorCtr="0">
            <a:noAutofit/>
          </a:bodyPr>
          <a:lstStyle/>
          <a:p>
            <a:pPr algn="ctr" defTabSz="266700"/>
            <a:r>
              <a:rPr lang="es-PE" sz="800" b="1" dirty="0">
                <a:solidFill>
                  <a:sysClr val="windowText" lastClr="000000"/>
                </a:solidFill>
                <a:latin typeface="Cambria" panose="02040503050406030204" pitchFamily="18" charset="0"/>
              </a:rPr>
              <a:t>21 de junio</a:t>
            </a:r>
          </a:p>
        </p:txBody>
      </p:sp>
      <p:sp>
        <p:nvSpPr>
          <p:cNvPr id="90" name="Forma libre 89"/>
          <p:cNvSpPr/>
          <p:nvPr/>
        </p:nvSpPr>
        <p:spPr>
          <a:xfrm>
            <a:off x="10432097" y="3231032"/>
            <a:ext cx="1175083" cy="927165"/>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solidFill>
            <a:schemeClr val="accent6">
              <a:lumMod val="40000"/>
              <a:lumOff val="60000"/>
            </a:schemeClr>
          </a:solidFill>
          <a:ln w="6350" cap="flat" cmpd="sng" algn="ctr">
            <a:solidFill>
              <a:schemeClr val="accent6">
                <a:lumMod val="60000"/>
                <a:lumOff val="40000"/>
              </a:schemeClr>
            </a:solidFill>
            <a:prstDash val="solid"/>
            <a:miter lim="800000"/>
          </a:ln>
          <a:effectLst/>
        </p:spPr>
        <p:style>
          <a:lnRef idx="1">
            <a:schemeClr val="accent3"/>
          </a:lnRef>
          <a:fillRef idx="2">
            <a:schemeClr val="accent3"/>
          </a:fillRef>
          <a:effectRef idx="1">
            <a:schemeClr val="accent3"/>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chemeClr val="tx1"/>
                </a:solidFill>
                <a:latin typeface="Cambria" panose="02040503050406030204" pitchFamily="18" charset="0"/>
              </a:rPr>
              <a:t>Mediante Decreto Supremo n.° 005-2017-MINAM se aprobó el Plan de Acción para implementar las recomendaciones de la EDA.</a:t>
            </a:r>
          </a:p>
        </p:txBody>
      </p:sp>
      <p:cxnSp>
        <p:nvCxnSpPr>
          <p:cNvPr id="92" name="Conector recto 91"/>
          <p:cNvCxnSpPr>
            <a:stCxn id="74" idx="2"/>
          </p:cNvCxnSpPr>
          <p:nvPr/>
        </p:nvCxnSpPr>
        <p:spPr>
          <a:xfrm>
            <a:off x="5881314" y="2230698"/>
            <a:ext cx="19333" cy="2019419"/>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Forma libre 75"/>
          <p:cNvSpPr/>
          <p:nvPr/>
        </p:nvSpPr>
        <p:spPr>
          <a:xfrm>
            <a:off x="5326661" y="3231033"/>
            <a:ext cx="1109303" cy="871350"/>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solidFill>
            <a:schemeClr val="bg1">
              <a:lumMod val="75000"/>
            </a:schemeClr>
          </a:solidFill>
          <a:ln w="6350" cap="flat" cmpd="sng" algn="ctr">
            <a:noFill/>
            <a:prstDash val="solid"/>
            <a:miter lim="800000"/>
          </a:ln>
          <a:effectLst/>
        </p:spPr>
        <p:style>
          <a:lnRef idx="1">
            <a:schemeClr val="accent3"/>
          </a:lnRef>
          <a:fillRef idx="2">
            <a:schemeClr val="accent3"/>
          </a:fillRef>
          <a:effectRef idx="1">
            <a:schemeClr val="accent3"/>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chemeClr val="tx1"/>
                </a:solidFill>
                <a:latin typeface="Cambria" panose="02040503050406030204" pitchFamily="18" charset="0"/>
              </a:rPr>
              <a:t>Se remite a la ST del GT las  precisiones textuales al Plan de Acción en caso la entidad lo estime conveniente.</a:t>
            </a:r>
          </a:p>
        </p:txBody>
      </p:sp>
      <p:sp>
        <p:nvSpPr>
          <p:cNvPr id="78" name="Forma libre 77"/>
          <p:cNvSpPr/>
          <p:nvPr/>
        </p:nvSpPr>
        <p:spPr>
          <a:xfrm>
            <a:off x="5326661" y="4250117"/>
            <a:ext cx="1109303" cy="730957"/>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solidFill>
            <a:schemeClr val="bg1">
              <a:lumMod val="75000"/>
            </a:schemeClr>
          </a:solidFill>
          <a:ln w="6350" cap="flat" cmpd="sng" algn="ctr">
            <a:noFill/>
            <a:prstDash val="solid"/>
            <a:miter lim="800000"/>
          </a:ln>
          <a:effectLst/>
        </p:spPr>
        <p:style>
          <a:lnRef idx="1">
            <a:schemeClr val="accent3"/>
          </a:lnRef>
          <a:fillRef idx="2">
            <a:schemeClr val="accent3"/>
          </a:fillRef>
          <a:effectRef idx="1">
            <a:schemeClr val="accent3"/>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chemeClr val="tx1"/>
                </a:solidFill>
                <a:latin typeface="Cambria" panose="02040503050406030204" pitchFamily="18" charset="0"/>
              </a:rPr>
              <a:t>Reunión sólo con las entidades que mantienen observaciones al Plan de Acción.</a:t>
            </a:r>
          </a:p>
        </p:txBody>
      </p:sp>
      <p:cxnSp>
        <p:nvCxnSpPr>
          <p:cNvPr id="95" name="Conector recto 94"/>
          <p:cNvCxnSpPr/>
          <p:nvPr/>
        </p:nvCxnSpPr>
        <p:spPr>
          <a:xfrm>
            <a:off x="7110172" y="2230698"/>
            <a:ext cx="115" cy="133187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1" name="Forma libre 80"/>
          <p:cNvSpPr/>
          <p:nvPr/>
        </p:nvSpPr>
        <p:spPr>
          <a:xfrm>
            <a:off x="6560365" y="3231033"/>
            <a:ext cx="1109303" cy="793950"/>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solidFill>
            <a:schemeClr val="bg1">
              <a:lumMod val="75000"/>
            </a:schemeClr>
          </a:solidFill>
          <a:ln w="6350" cap="flat" cmpd="sng" algn="ctr">
            <a:noFill/>
            <a:prstDash val="solid"/>
            <a:miter lim="800000"/>
          </a:ln>
          <a:effectLst/>
        </p:spPr>
        <p:style>
          <a:lnRef idx="1">
            <a:schemeClr val="accent3"/>
          </a:lnRef>
          <a:fillRef idx="2">
            <a:schemeClr val="accent3"/>
          </a:fillRef>
          <a:effectRef idx="1">
            <a:schemeClr val="accent3"/>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chemeClr val="tx1"/>
                </a:solidFill>
                <a:latin typeface="Cambria" panose="02040503050406030204" pitchFamily="18" charset="0"/>
              </a:rPr>
              <a:t>Reunión del GT para aprobar el Plan de Acción para la Implementación de las  Recomendaciones de la EDA.</a:t>
            </a:r>
          </a:p>
        </p:txBody>
      </p:sp>
      <p:sp>
        <p:nvSpPr>
          <p:cNvPr id="97" name="Flecha abajo 96"/>
          <p:cNvSpPr/>
          <p:nvPr/>
        </p:nvSpPr>
        <p:spPr>
          <a:xfrm>
            <a:off x="9407496" y="4892523"/>
            <a:ext cx="255575" cy="21836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800"/>
          </a:p>
        </p:txBody>
      </p:sp>
      <p:cxnSp>
        <p:nvCxnSpPr>
          <p:cNvPr id="98" name="Conector recto 97"/>
          <p:cNvCxnSpPr/>
          <p:nvPr/>
        </p:nvCxnSpPr>
        <p:spPr>
          <a:xfrm>
            <a:off x="10259799" y="1251905"/>
            <a:ext cx="24909" cy="4975907"/>
          </a:xfrm>
          <a:prstGeom prst="line">
            <a:avLst/>
          </a:prstGeom>
          <a:ln w="28575">
            <a:solidFill>
              <a:srgbClr val="0066FF"/>
            </a:solidFill>
            <a:prstDash val="sysDash"/>
          </a:ln>
        </p:spPr>
        <p:style>
          <a:lnRef idx="1">
            <a:schemeClr val="accent1"/>
          </a:lnRef>
          <a:fillRef idx="0">
            <a:schemeClr val="accent1"/>
          </a:fillRef>
          <a:effectRef idx="0">
            <a:schemeClr val="accent1"/>
          </a:effectRef>
          <a:fontRef idx="minor">
            <a:schemeClr val="tx1"/>
          </a:fontRef>
        </p:style>
      </p:cxnSp>
      <p:sp>
        <p:nvSpPr>
          <p:cNvPr id="102" name="Rectángulo 158"/>
          <p:cNvSpPr/>
          <p:nvPr/>
        </p:nvSpPr>
        <p:spPr>
          <a:xfrm>
            <a:off x="420250" y="1286789"/>
            <a:ext cx="9679659" cy="181658"/>
          </a:xfrm>
          <a:prstGeom prst="rect">
            <a:avLst/>
          </a:prstGeom>
          <a:solidFill>
            <a:srgbClr val="C00000"/>
          </a:solidFill>
          <a:ln w="25400" cap="flat" cmpd="sng" algn="ctr">
            <a:solidFill>
              <a:srgbClr val="C00000"/>
            </a:solidFill>
            <a:prstDash val="solid"/>
          </a:ln>
          <a:effectLst/>
        </p:spPr>
        <p:txBody>
          <a:bodyPr anchor="ctr"/>
          <a:lstStyle/>
          <a:p>
            <a:pPr algn="ctr" defTabSz="685800">
              <a:defRPr/>
            </a:pPr>
            <a:r>
              <a:rPr lang="es-PE" sz="1200" b="1" kern="0" dirty="0">
                <a:solidFill>
                  <a:prstClr val="white"/>
                </a:solidFill>
                <a:cs typeface="Arial" pitchFamily="34" charset="0"/>
              </a:rPr>
              <a:t>2016</a:t>
            </a:r>
          </a:p>
        </p:txBody>
      </p:sp>
      <p:sp>
        <p:nvSpPr>
          <p:cNvPr id="103" name="Rectángulo 158"/>
          <p:cNvSpPr/>
          <p:nvPr/>
        </p:nvSpPr>
        <p:spPr>
          <a:xfrm>
            <a:off x="10432097" y="1286789"/>
            <a:ext cx="1143637" cy="181658"/>
          </a:xfrm>
          <a:prstGeom prst="rect">
            <a:avLst/>
          </a:prstGeom>
          <a:solidFill>
            <a:srgbClr val="C00000"/>
          </a:solidFill>
          <a:ln w="25400" cap="flat" cmpd="sng" algn="ctr">
            <a:solidFill>
              <a:srgbClr val="C00000"/>
            </a:solidFill>
            <a:prstDash val="solid"/>
          </a:ln>
          <a:effectLst/>
        </p:spPr>
        <p:txBody>
          <a:bodyPr anchor="ctr"/>
          <a:lstStyle/>
          <a:p>
            <a:pPr algn="ctr" defTabSz="685800">
              <a:defRPr/>
            </a:pPr>
            <a:r>
              <a:rPr lang="es-PE" sz="1200" b="1" kern="0" dirty="0">
                <a:solidFill>
                  <a:prstClr val="white"/>
                </a:solidFill>
                <a:cs typeface="Arial" pitchFamily="34" charset="0"/>
              </a:rPr>
              <a:t>2017</a:t>
            </a:r>
          </a:p>
        </p:txBody>
      </p:sp>
      <p:sp>
        <p:nvSpPr>
          <p:cNvPr id="106" name="Forma libre 105"/>
          <p:cNvSpPr/>
          <p:nvPr/>
        </p:nvSpPr>
        <p:spPr>
          <a:xfrm>
            <a:off x="2894241" y="3194964"/>
            <a:ext cx="1067789" cy="433044"/>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style>
          <a:lnRef idx="1">
            <a:schemeClr val="accent1"/>
          </a:lnRef>
          <a:fillRef idx="2">
            <a:schemeClr val="accent1"/>
          </a:fillRef>
          <a:effectRef idx="1">
            <a:schemeClr val="accent1"/>
          </a:effectRef>
          <a:fontRef idx="minor">
            <a:schemeClr val="dk1"/>
          </a:fontRef>
        </p:style>
        <p:txBody>
          <a:bodyPr spcFirstLastPara="0" vert="horz" wrap="square" lIns="39905" tIns="39905" rIns="39905" bIns="39905" numCol="1" spcCol="1270" anchor="t" anchorCtr="0">
            <a:noAutofit/>
          </a:bodyPr>
          <a:lstStyle/>
          <a:p>
            <a:pPr algn="ctr" defTabSz="266700"/>
            <a:r>
              <a:rPr lang="es-PE" sz="800" b="1" dirty="0">
                <a:solidFill>
                  <a:sysClr val="windowText" lastClr="000000"/>
                </a:solidFill>
                <a:latin typeface="Cambria" panose="02040503050406030204" pitchFamily="18" charset="0"/>
              </a:rPr>
              <a:t>Eje I: Progreso hacia el Desarrollo Sostenible</a:t>
            </a:r>
          </a:p>
        </p:txBody>
      </p:sp>
      <p:cxnSp>
        <p:nvCxnSpPr>
          <p:cNvPr id="108" name="Conector recto 107"/>
          <p:cNvCxnSpPr/>
          <p:nvPr/>
        </p:nvCxnSpPr>
        <p:spPr>
          <a:xfrm>
            <a:off x="8312017" y="2225858"/>
            <a:ext cx="115" cy="133187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Forma libre 81"/>
          <p:cNvSpPr/>
          <p:nvPr/>
        </p:nvSpPr>
        <p:spPr>
          <a:xfrm>
            <a:off x="7752636" y="3231031"/>
            <a:ext cx="1109303" cy="927165"/>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solidFill>
            <a:schemeClr val="bg1">
              <a:lumMod val="75000"/>
            </a:schemeClr>
          </a:solidFill>
          <a:ln w="6350" cap="flat" cmpd="sng" algn="ctr">
            <a:noFill/>
            <a:prstDash val="solid"/>
            <a:miter lim="800000"/>
          </a:ln>
          <a:effectLst/>
        </p:spPr>
        <p:style>
          <a:lnRef idx="1">
            <a:schemeClr val="accent3"/>
          </a:lnRef>
          <a:fillRef idx="2">
            <a:schemeClr val="accent3"/>
          </a:fillRef>
          <a:effectRef idx="1">
            <a:schemeClr val="accent3"/>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chemeClr val="tx1"/>
                </a:solidFill>
                <a:latin typeface="Cambria" panose="02040503050406030204" pitchFamily="18" charset="0"/>
              </a:rPr>
              <a:t>Se remite informe del GT a la  Comisión Multisectorial del Programa País y a  la Comisión Multisectorial Ambiental.</a:t>
            </a:r>
          </a:p>
        </p:txBody>
      </p:sp>
      <p:cxnSp>
        <p:nvCxnSpPr>
          <p:cNvPr id="109" name="Conector recto 108"/>
          <p:cNvCxnSpPr/>
          <p:nvPr/>
        </p:nvCxnSpPr>
        <p:spPr>
          <a:xfrm>
            <a:off x="9535283" y="2209502"/>
            <a:ext cx="115" cy="133187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7" name="Forma libre 86"/>
          <p:cNvSpPr/>
          <p:nvPr/>
        </p:nvSpPr>
        <p:spPr>
          <a:xfrm>
            <a:off x="8963464" y="3231032"/>
            <a:ext cx="1109303" cy="663084"/>
          </a:xfrm>
          <a:custGeom>
            <a:avLst/>
            <a:gdLst>
              <a:gd name="connsiteX0" fmla="*/ 0 w 1293269"/>
              <a:gd name="connsiteY0" fmla="*/ 77596 h 775961"/>
              <a:gd name="connsiteX1" fmla="*/ 77596 w 1293269"/>
              <a:gd name="connsiteY1" fmla="*/ 0 h 775961"/>
              <a:gd name="connsiteX2" fmla="*/ 1215673 w 1293269"/>
              <a:gd name="connsiteY2" fmla="*/ 0 h 775961"/>
              <a:gd name="connsiteX3" fmla="*/ 1293269 w 1293269"/>
              <a:gd name="connsiteY3" fmla="*/ 77596 h 775961"/>
              <a:gd name="connsiteX4" fmla="*/ 1293269 w 1293269"/>
              <a:gd name="connsiteY4" fmla="*/ 698365 h 775961"/>
              <a:gd name="connsiteX5" fmla="*/ 1215673 w 1293269"/>
              <a:gd name="connsiteY5" fmla="*/ 775961 h 775961"/>
              <a:gd name="connsiteX6" fmla="*/ 77596 w 1293269"/>
              <a:gd name="connsiteY6" fmla="*/ 775961 h 775961"/>
              <a:gd name="connsiteX7" fmla="*/ 0 w 1293269"/>
              <a:gd name="connsiteY7" fmla="*/ 698365 h 775961"/>
              <a:gd name="connsiteX8" fmla="*/ 0 w 1293269"/>
              <a:gd name="connsiteY8" fmla="*/ 77596 h 77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269" h="775961">
                <a:moveTo>
                  <a:pt x="0" y="77596"/>
                </a:moveTo>
                <a:cubicBezTo>
                  <a:pt x="0" y="34741"/>
                  <a:pt x="34741" y="0"/>
                  <a:pt x="77596" y="0"/>
                </a:cubicBezTo>
                <a:lnTo>
                  <a:pt x="1215673" y="0"/>
                </a:lnTo>
                <a:cubicBezTo>
                  <a:pt x="1258528" y="0"/>
                  <a:pt x="1293269" y="34741"/>
                  <a:pt x="1293269" y="77596"/>
                </a:cubicBezTo>
                <a:lnTo>
                  <a:pt x="1293269" y="698365"/>
                </a:lnTo>
                <a:cubicBezTo>
                  <a:pt x="1293269" y="741220"/>
                  <a:pt x="1258528" y="775961"/>
                  <a:pt x="1215673" y="775961"/>
                </a:cubicBezTo>
                <a:lnTo>
                  <a:pt x="77596" y="775961"/>
                </a:lnTo>
                <a:cubicBezTo>
                  <a:pt x="34741" y="775961"/>
                  <a:pt x="0" y="741220"/>
                  <a:pt x="0" y="698365"/>
                </a:cubicBezTo>
                <a:lnTo>
                  <a:pt x="0" y="77596"/>
                </a:lnTo>
                <a:close/>
              </a:path>
            </a:pathLst>
          </a:custGeom>
          <a:solidFill>
            <a:schemeClr val="bg1">
              <a:lumMod val="75000"/>
            </a:schemeClr>
          </a:solidFill>
          <a:ln w="6350" cap="flat" cmpd="sng" algn="ctr">
            <a:noFill/>
            <a:prstDash val="solid"/>
            <a:miter lim="800000"/>
          </a:ln>
          <a:effectLst/>
        </p:spPr>
        <p:style>
          <a:lnRef idx="1">
            <a:schemeClr val="accent3"/>
          </a:lnRef>
          <a:fillRef idx="2">
            <a:schemeClr val="accent3"/>
          </a:fillRef>
          <a:effectRef idx="1">
            <a:schemeClr val="accent3"/>
          </a:effectRef>
          <a:fontRef idx="minor">
            <a:schemeClr val="dk1"/>
          </a:fontRef>
        </p:style>
        <p:txBody>
          <a:bodyPr spcFirstLastPara="0" vert="horz" wrap="square" lIns="39905" tIns="39905" rIns="39905" bIns="39905" numCol="1" spcCol="1270" anchor="ctr" anchorCtr="0">
            <a:noAutofit/>
          </a:bodyPr>
          <a:lstStyle/>
          <a:p>
            <a:pPr algn="ctr" defTabSz="266700"/>
            <a:r>
              <a:rPr lang="es-PE" sz="800" dirty="0">
                <a:solidFill>
                  <a:schemeClr val="tx1"/>
                </a:solidFill>
                <a:latin typeface="Cambria" panose="02040503050406030204" pitchFamily="18" charset="0"/>
              </a:rPr>
              <a:t>El GT aprueba la versión validada del Plan de Acción de las recomendaciones de la EDA.</a:t>
            </a:r>
          </a:p>
        </p:txBody>
      </p:sp>
    </p:spTree>
    <p:extLst>
      <p:ext uri="{BB962C8B-B14F-4D97-AF65-F5344CB8AC3E}">
        <p14:creationId xmlns:p14="http://schemas.microsoft.com/office/powerpoint/2010/main" val="250455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Rectángulo"/>
          <p:cNvSpPr/>
          <p:nvPr/>
        </p:nvSpPr>
        <p:spPr>
          <a:xfrm>
            <a:off x="7026826" y="2350309"/>
            <a:ext cx="4607983" cy="1368425"/>
          </a:xfrm>
          <a:prstGeom prst="round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ES" sz="2400" dirty="0"/>
              <a:t>Objetivos de Desarrollo Sostenible 2030</a:t>
            </a:r>
          </a:p>
        </p:txBody>
      </p:sp>
      <p:sp>
        <p:nvSpPr>
          <p:cNvPr id="7" name="8 Rectángulo"/>
          <p:cNvSpPr/>
          <p:nvPr/>
        </p:nvSpPr>
        <p:spPr>
          <a:xfrm>
            <a:off x="773552" y="2350308"/>
            <a:ext cx="4607983" cy="1368425"/>
          </a:xfrm>
          <a:prstGeom prst="round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ES" sz="2400" dirty="0">
                <a:solidFill>
                  <a:schemeClr val="tx1"/>
                </a:solidFill>
              </a:rPr>
              <a:t>Hacia un país con gobierno de calidad: OCDE 2021</a:t>
            </a:r>
          </a:p>
        </p:txBody>
      </p:sp>
      <p:pic>
        <p:nvPicPr>
          <p:cNvPr id="10" name="Imagen 9"/>
          <p:cNvPicPr>
            <a:picLocks noChangeAspect="1"/>
          </p:cNvPicPr>
          <p:nvPr/>
        </p:nvPicPr>
        <p:blipFill rotWithShape="1">
          <a:blip r:embed="rId2" cstate="print">
            <a:extLst>
              <a:ext uri="{28A0092B-C50C-407E-A947-70E740481C1C}">
                <a14:useLocalDpi xmlns:a14="http://schemas.microsoft.com/office/drawing/2010/main" val="0"/>
              </a:ext>
            </a:extLst>
          </a:blip>
          <a:srcRect t="28276" b="46322"/>
          <a:stretch/>
        </p:blipFill>
        <p:spPr>
          <a:xfrm>
            <a:off x="0" y="4627180"/>
            <a:ext cx="12192000" cy="1742090"/>
          </a:xfrm>
          <a:prstGeom prst="rect">
            <a:avLst/>
          </a:prstGeom>
        </p:spPr>
      </p:pic>
      <p:sp>
        <p:nvSpPr>
          <p:cNvPr id="2" name="Título 1"/>
          <p:cNvSpPr>
            <a:spLocks noGrp="1"/>
          </p:cNvSpPr>
          <p:nvPr>
            <p:ph type="title"/>
          </p:nvPr>
        </p:nvSpPr>
        <p:spPr>
          <a:xfrm>
            <a:off x="609840" y="575678"/>
            <a:ext cx="10972320" cy="1144800"/>
          </a:xfrm>
        </p:spPr>
        <p:txBody>
          <a:bodyPr vert="horz" lIns="0" tIns="0" rIns="0" bIns="0" rtlCol="0" anchor="ctr">
            <a:normAutofit/>
          </a:bodyPr>
          <a:lstStyle/>
          <a:p>
            <a:pPr algn="ctr"/>
            <a:r>
              <a:rPr lang="es-PE" sz="2800" b="1" dirty="0"/>
              <a:t>Marco General</a:t>
            </a:r>
          </a:p>
        </p:txBody>
      </p:sp>
    </p:spTree>
    <p:extLst>
      <p:ext uri="{BB962C8B-B14F-4D97-AF65-F5344CB8AC3E}">
        <p14:creationId xmlns:p14="http://schemas.microsoft.com/office/powerpoint/2010/main" val="263642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BE40D2-FAF9-4C36-A9E5-96F1F13C5192}"/>
              </a:ext>
            </a:extLst>
          </p:cNvPr>
          <p:cNvSpPr txBox="1"/>
          <p:nvPr/>
        </p:nvSpPr>
        <p:spPr>
          <a:xfrm>
            <a:off x="2717073" y="740819"/>
            <a:ext cx="9389097" cy="830997"/>
          </a:xfrm>
          <a:prstGeom prst="rect">
            <a:avLst/>
          </a:prstGeom>
          <a:noFill/>
        </p:spPr>
        <p:txBody>
          <a:bodyPr wrap="square">
            <a:spAutoFit/>
          </a:bodyPr>
          <a:lstStyle>
            <a:defPPr>
              <a:defRPr lang="es-PE"/>
            </a:defPPr>
            <a:lvl1pPr algn="ctr">
              <a:defRPr sz="2400" b="1">
                <a:solidFill>
                  <a:schemeClr val="tx1">
                    <a:lumMod val="75000"/>
                    <a:lumOff val="25000"/>
                  </a:schemeClr>
                </a:solidFill>
                <a:latin typeface="Arial" panose="020B0604020202020204" pitchFamily="34" charset="0"/>
                <a:cs typeface="Arial" panose="020B0604020202020204" pitchFamily="34" charset="0"/>
              </a:defRPr>
            </a:lvl1pPr>
          </a:lstStyle>
          <a:p>
            <a:r>
              <a:rPr lang="es-PE" dirty="0"/>
              <a:t>Metodología para la implementación del seguimiento y monitoreo del Plan de Acción</a:t>
            </a:r>
          </a:p>
        </p:txBody>
      </p:sp>
      <p:pic>
        <p:nvPicPr>
          <p:cNvPr id="3" name="Imagen 2"/>
          <p:cNvPicPr>
            <a:picLocks noChangeAspect="1"/>
          </p:cNvPicPr>
          <p:nvPr/>
        </p:nvPicPr>
        <p:blipFill rotWithShape="1">
          <a:blip r:embed="rId2"/>
          <a:srcRect r="9954"/>
          <a:stretch/>
        </p:blipFill>
        <p:spPr>
          <a:xfrm>
            <a:off x="1314317" y="2555515"/>
            <a:ext cx="9884261" cy="3332641"/>
          </a:xfrm>
          <a:prstGeom prst="rect">
            <a:avLst/>
          </a:prstGeom>
        </p:spPr>
      </p:pic>
      <p:sp>
        <p:nvSpPr>
          <p:cNvPr id="4" name="CuadroTexto 3"/>
          <p:cNvSpPr txBox="1"/>
          <p:nvPr/>
        </p:nvSpPr>
        <p:spPr>
          <a:xfrm>
            <a:off x="1314317" y="2102130"/>
            <a:ext cx="8831228" cy="338554"/>
          </a:xfrm>
          <a:prstGeom prst="rect">
            <a:avLst/>
          </a:prstGeom>
          <a:noFill/>
        </p:spPr>
        <p:txBody>
          <a:bodyPr wrap="square">
            <a:spAutoFit/>
          </a:bodyPr>
          <a:lstStyle>
            <a:defPPr>
              <a:defRPr lang="es-PE"/>
            </a:defPPr>
            <a:lvl1pPr algn="ctr">
              <a:defRPr sz="2400" b="1">
                <a:solidFill>
                  <a:schemeClr val="tx1">
                    <a:lumMod val="75000"/>
                    <a:lumOff val="25000"/>
                  </a:schemeClr>
                </a:solidFill>
                <a:latin typeface="Arial" panose="020B0604020202020204" pitchFamily="34" charset="0"/>
                <a:cs typeface="Arial" panose="020B0604020202020204" pitchFamily="34" charset="0"/>
              </a:defRPr>
            </a:lvl1pPr>
          </a:lstStyle>
          <a:p>
            <a:pPr algn="just"/>
            <a:r>
              <a:rPr lang="es-PE" sz="1600" b="0" dirty="0"/>
              <a:t>Distribución de recomendaciones y recomendaciones desglosadas del Plan EDA.</a:t>
            </a:r>
          </a:p>
        </p:txBody>
      </p:sp>
    </p:spTree>
    <p:extLst>
      <p:ext uri="{BB962C8B-B14F-4D97-AF65-F5344CB8AC3E}">
        <p14:creationId xmlns:p14="http://schemas.microsoft.com/office/powerpoint/2010/main" val="3676178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4851" y="1456823"/>
            <a:ext cx="5065295" cy="1358566"/>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p:cNvSpPr txBox="1"/>
          <p:nvPr/>
        </p:nvSpPr>
        <p:spPr>
          <a:xfrm>
            <a:off x="465221" y="1553079"/>
            <a:ext cx="1644681" cy="307777"/>
          </a:xfrm>
          <a:prstGeom prst="rect">
            <a:avLst/>
          </a:prstGeom>
          <a:noFill/>
        </p:spPr>
        <p:txBody>
          <a:bodyPr wrap="none" rtlCol="0">
            <a:spAutoFit/>
          </a:bodyPr>
          <a:lstStyle/>
          <a:p>
            <a:r>
              <a:rPr lang="es-PE" sz="1400" b="1" dirty="0"/>
              <a:t>Recomendación 07:</a:t>
            </a:r>
          </a:p>
        </p:txBody>
      </p:sp>
      <p:sp>
        <p:nvSpPr>
          <p:cNvPr id="4" name="CuadroTexto 3"/>
          <p:cNvSpPr txBox="1"/>
          <p:nvPr/>
        </p:nvSpPr>
        <p:spPr>
          <a:xfrm>
            <a:off x="465221" y="1912980"/>
            <a:ext cx="4924925" cy="523220"/>
          </a:xfrm>
          <a:prstGeom prst="rect">
            <a:avLst/>
          </a:prstGeom>
          <a:noFill/>
        </p:spPr>
        <p:txBody>
          <a:bodyPr wrap="square" rtlCol="0">
            <a:spAutoFit/>
          </a:bodyPr>
          <a:lstStyle/>
          <a:p>
            <a:r>
              <a:rPr lang="es-PE" sz="1400" dirty="0"/>
              <a:t>“Seguir reforzando la </a:t>
            </a:r>
            <a:r>
              <a:rPr lang="es-PE" sz="1400" dirty="0">
                <a:solidFill>
                  <a:srgbClr val="0070C0"/>
                </a:solidFill>
              </a:rPr>
              <a:t>construcción del Sistema Nacional de Información Ambiental </a:t>
            </a:r>
            <a:r>
              <a:rPr lang="es-PE" sz="1400" dirty="0"/>
              <a:t>y su utilización en la política pública ...” </a:t>
            </a:r>
          </a:p>
        </p:txBody>
      </p:sp>
      <p:sp>
        <p:nvSpPr>
          <p:cNvPr id="5" name="Rectángulo 4"/>
          <p:cNvSpPr/>
          <p:nvPr/>
        </p:nvSpPr>
        <p:spPr>
          <a:xfrm>
            <a:off x="324851" y="3006179"/>
            <a:ext cx="5065295" cy="1287249"/>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p:cNvSpPr txBox="1"/>
          <p:nvPr/>
        </p:nvSpPr>
        <p:spPr>
          <a:xfrm>
            <a:off x="465221" y="3102436"/>
            <a:ext cx="1644681" cy="307777"/>
          </a:xfrm>
          <a:prstGeom prst="rect">
            <a:avLst/>
          </a:prstGeom>
          <a:noFill/>
        </p:spPr>
        <p:txBody>
          <a:bodyPr wrap="none" rtlCol="0">
            <a:spAutoFit/>
          </a:bodyPr>
          <a:lstStyle/>
          <a:p>
            <a:r>
              <a:rPr lang="es-PE" sz="1400" b="1" dirty="0"/>
              <a:t>Recomendación 26:</a:t>
            </a:r>
          </a:p>
        </p:txBody>
      </p:sp>
      <p:sp>
        <p:nvSpPr>
          <p:cNvPr id="7" name="CuadroTexto 6"/>
          <p:cNvSpPr txBox="1"/>
          <p:nvPr/>
        </p:nvSpPr>
        <p:spPr>
          <a:xfrm>
            <a:off x="465221" y="3462337"/>
            <a:ext cx="4924925" cy="523220"/>
          </a:xfrm>
          <a:prstGeom prst="rect">
            <a:avLst/>
          </a:prstGeom>
          <a:noFill/>
        </p:spPr>
        <p:txBody>
          <a:bodyPr wrap="square" rtlCol="0">
            <a:spAutoFit/>
          </a:bodyPr>
          <a:lstStyle/>
          <a:p>
            <a:r>
              <a:rPr lang="es-PE" sz="1400" dirty="0"/>
              <a:t>“…Terminar de </a:t>
            </a:r>
            <a:r>
              <a:rPr lang="es-PE" sz="1400" dirty="0">
                <a:solidFill>
                  <a:srgbClr val="0070C0"/>
                </a:solidFill>
              </a:rPr>
              <a:t>implementar el RETC </a:t>
            </a:r>
            <a:r>
              <a:rPr lang="es-PE" sz="1400" dirty="0"/>
              <a:t>para facilitar la elaboración de inventarios y el diseño de medidas de descontaminación” </a:t>
            </a:r>
          </a:p>
        </p:txBody>
      </p:sp>
      <p:sp>
        <p:nvSpPr>
          <p:cNvPr id="8" name="Rectángulo 7"/>
          <p:cNvSpPr/>
          <p:nvPr/>
        </p:nvSpPr>
        <p:spPr>
          <a:xfrm>
            <a:off x="3465095" y="4438778"/>
            <a:ext cx="5065295" cy="1746858"/>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p:cNvSpPr txBox="1"/>
          <p:nvPr/>
        </p:nvSpPr>
        <p:spPr>
          <a:xfrm>
            <a:off x="3605466" y="4466391"/>
            <a:ext cx="1644681" cy="307777"/>
          </a:xfrm>
          <a:prstGeom prst="rect">
            <a:avLst/>
          </a:prstGeom>
          <a:noFill/>
        </p:spPr>
        <p:txBody>
          <a:bodyPr wrap="none" rtlCol="0">
            <a:spAutoFit/>
          </a:bodyPr>
          <a:lstStyle/>
          <a:p>
            <a:r>
              <a:rPr lang="es-PE" sz="1400" b="1" dirty="0"/>
              <a:t>Recomendación 33:</a:t>
            </a:r>
          </a:p>
        </p:txBody>
      </p:sp>
      <p:sp>
        <p:nvSpPr>
          <p:cNvPr id="10" name="CuadroTexto 9"/>
          <p:cNvSpPr txBox="1"/>
          <p:nvPr/>
        </p:nvSpPr>
        <p:spPr>
          <a:xfrm>
            <a:off x="3605466" y="4826292"/>
            <a:ext cx="4924925" cy="1169551"/>
          </a:xfrm>
          <a:prstGeom prst="rect">
            <a:avLst/>
          </a:prstGeom>
          <a:noFill/>
        </p:spPr>
        <p:txBody>
          <a:bodyPr wrap="square" rtlCol="0">
            <a:spAutoFit/>
          </a:bodyPr>
          <a:lstStyle/>
          <a:p>
            <a:r>
              <a:rPr lang="es-PE" sz="1400" dirty="0"/>
              <a:t>“…Mejorar la </a:t>
            </a:r>
            <a:r>
              <a:rPr lang="es-PE" sz="1400" dirty="0">
                <a:solidFill>
                  <a:srgbClr val="0070C0"/>
                </a:solidFill>
              </a:rPr>
              <a:t>trazabilidad y la información disponible sobre la generación y gestión de residuos no municipales</a:t>
            </a:r>
            <a:r>
              <a:rPr lang="es-PE" sz="1400" dirty="0"/>
              <a:t>; en especial los residuos industriales de carácter peligroso. Incrementar el nivel de notificación al MINAM por parte de los organismos competentes” </a:t>
            </a:r>
          </a:p>
        </p:txBody>
      </p:sp>
      <p:sp>
        <p:nvSpPr>
          <p:cNvPr id="11" name="Rectángulo 10"/>
          <p:cNvSpPr/>
          <p:nvPr/>
        </p:nvSpPr>
        <p:spPr>
          <a:xfrm>
            <a:off x="6312567" y="1444791"/>
            <a:ext cx="5065295" cy="1370598"/>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p:cNvSpPr txBox="1"/>
          <p:nvPr/>
        </p:nvSpPr>
        <p:spPr>
          <a:xfrm>
            <a:off x="6452937" y="1541047"/>
            <a:ext cx="1644681" cy="307777"/>
          </a:xfrm>
          <a:prstGeom prst="rect">
            <a:avLst/>
          </a:prstGeom>
          <a:noFill/>
        </p:spPr>
        <p:txBody>
          <a:bodyPr wrap="none" rtlCol="0">
            <a:spAutoFit/>
          </a:bodyPr>
          <a:lstStyle/>
          <a:p>
            <a:r>
              <a:rPr lang="es-PE" sz="1400" b="1" dirty="0"/>
              <a:t>Recomendación 37:</a:t>
            </a:r>
          </a:p>
        </p:txBody>
      </p:sp>
      <p:sp>
        <p:nvSpPr>
          <p:cNvPr id="13" name="CuadroTexto 12"/>
          <p:cNvSpPr txBox="1"/>
          <p:nvPr/>
        </p:nvSpPr>
        <p:spPr>
          <a:xfrm>
            <a:off x="6452937" y="1900948"/>
            <a:ext cx="4924925" cy="738664"/>
          </a:xfrm>
          <a:prstGeom prst="rect">
            <a:avLst/>
          </a:prstGeom>
          <a:noFill/>
        </p:spPr>
        <p:txBody>
          <a:bodyPr wrap="square" rtlCol="0">
            <a:spAutoFit/>
          </a:bodyPr>
          <a:lstStyle/>
          <a:p>
            <a:r>
              <a:rPr lang="es-PE" sz="1400" dirty="0"/>
              <a:t>“Elaborar un </a:t>
            </a:r>
            <a:r>
              <a:rPr lang="es-PE" sz="1400" dirty="0">
                <a:solidFill>
                  <a:srgbClr val="0070C0"/>
                </a:solidFill>
              </a:rPr>
              <a:t>sistema único y consolidado  de registro de información</a:t>
            </a:r>
            <a:r>
              <a:rPr lang="es-PE" sz="1400" dirty="0"/>
              <a:t> asociado a los productos y sustancias químicas de importación que no tienen partida arancelaria…” </a:t>
            </a:r>
          </a:p>
        </p:txBody>
      </p:sp>
      <p:sp>
        <p:nvSpPr>
          <p:cNvPr id="14" name="Rectángulo 13"/>
          <p:cNvSpPr/>
          <p:nvPr/>
        </p:nvSpPr>
        <p:spPr>
          <a:xfrm>
            <a:off x="6312567" y="3006180"/>
            <a:ext cx="5065295" cy="1336343"/>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p:cNvSpPr txBox="1"/>
          <p:nvPr/>
        </p:nvSpPr>
        <p:spPr>
          <a:xfrm>
            <a:off x="6452936" y="3102435"/>
            <a:ext cx="1644681" cy="307777"/>
          </a:xfrm>
          <a:prstGeom prst="rect">
            <a:avLst/>
          </a:prstGeom>
          <a:noFill/>
        </p:spPr>
        <p:txBody>
          <a:bodyPr wrap="none" rtlCol="0">
            <a:spAutoFit/>
          </a:bodyPr>
          <a:lstStyle/>
          <a:p>
            <a:r>
              <a:rPr lang="es-PE" sz="1400" b="1" dirty="0"/>
              <a:t>Recomendación 66:</a:t>
            </a:r>
          </a:p>
        </p:txBody>
      </p:sp>
      <p:sp>
        <p:nvSpPr>
          <p:cNvPr id="16" name="CuadroTexto 15"/>
          <p:cNvSpPr txBox="1"/>
          <p:nvPr/>
        </p:nvSpPr>
        <p:spPr>
          <a:xfrm>
            <a:off x="6452936" y="3410213"/>
            <a:ext cx="4924925" cy="738664"/>
          </a:xfrm>
          <a:prstGeom prst="rect">
            <a:avLst/>
          </a:prstGeom>
          <a:noFill/>
        </p:spPr>
        <p:txBody>
          <a:bodyPr wrap="square" rtlCol="0">
            <a:spAutoFit/>
          </a:bodyPr>
          <a:lstStyle/>
          <a:p>
            <a:r>
              <a:rPr lang="es-PE" sz="1400" dirty="0"/>
              <a:t>“… Promover la incorporación de la </a:t>
            </a:r>
            <a:r>
              <a:rPr lang="es-PE" sz="1400" dirty="0">
                <a:solidFill>
                  <a:srgbClr val="0070C0"/>
                </a:solidFill>
              </a:rPr>
              <a:t>temática ambiental </a:t>
            </a:r>
            <a:r>
              <a:rPr lang="es-PE" sz="1400" dirty="0"/>
              <a:t>en las distintas </a:t>
            </a:r>
            <a:r>
              <a:rPr lang="es-PE" sz="1400" dirty="0">
                <a:solidFill>
                  <a:srgbClr val="0070C0"/>
                </a:solidFill>
              </a:rPr>
              <a:t>iniciativas de transparencia</a:t>
            </a:r>
            <a:r>
              <a:rPr lang="es-PE" sz="1400" dirty="0"/>
              <a:t>, como la iniciativa  para la transparencia en las industrias extractivas” </a:t>
            </a:r>
          </a:p>
        </p:txBody>
      </p:sp>
      <p:sp>
        <p:nvSpPr>
          <p:cNvPr id="17" name="CuadroTexto 16"/>
          <p:cNvSpPr txBox="1"/>
          <p:nvPr/>
        </p:nvSpPr>
        <p:spPr>
          <a:xfrm>
            <a:off x="3465095" y="683569"/>
            <a:ext cx="7349833" cy="369332"/>
          </a:xfrm>
          <a:prstGeom prst="rect">
            <a:avLst/>
          </a:prstGeom>
          <a:noFill/>
        </p:spPr>
        <p:txBody>
          <a:bodyPr wrap="none" rtlCol="0">
            <a:spAutoFit/>
          </a:bodyPr>
          <a:lstStyle/>
          <a:p>
            <a:r>
              <a:rPr lang="es-PE" b="1" dirty="0"/>
              <a:t>Recomendaciones OCDE/CEPAL de la Evaluación de Desempeño Ambiental </a:t>
            </a:r>
          </a:p>
        </p:txBody>
      </p:sp>
    </p:spTree>
    <p:extLst>
      <p:ext uri="{BB962C8B-B14F-4D97-AF65-F5344CB8AC3E}">
        <p14:creationId xmlns:p14="http://schemas.microsoft.com/office/powerpoint/2010/main" val="167418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3092" y="1729603"/>
            <a:ext cx="11906379" cy="4434135"/>
          </a:xfrm>
          <a:prstGeom prst="rect">
            <a:avLst/>
          </a:prstGeom>
          <a:ln>
            <a:solidFill>
              <a:schemeClr val="tx1"/>
            </a:solidFill>
          </a:ln>
        </p:spPr>
      </p:pic>
      <p:sp>
        <p:nvSpPr>
          <p:cNvPr id="3" name="CuadroTexto 2"/>
          <p:cNvSpPr txBox="1"/>
          <p:nvPr/>
        </p:nvSpPr>
        <p:spPr>
          <a:xfrm>
            <a:off x="2387565" y="694262"/>
            <a:ext cx="8831228" cy="461665"/>
          </a:xfrm>
          <a:prstGeom prst="rect">
            <a:avLst/>
          </a:prstGeom>
          <a:noFill/>
        </p:spPr>
        <p:txBody>
          <a:bodyPr wrap="square">
            <a:spAutoFit/>
          </a:bodyPr>
          <a:lstStyle>
            <a:defPPr>
              <a:defRPr lang="es-PE"/>
            </a:defPPr>
            <a:lvl1pPr algn="ctr">
              <a:defRPr sz="2400" b="1">
                <a:solidFill>
                  <a:schemeClr val="tx1">
                    <a:lumMod val="75000"/>
                    <a:lumOff val="25000"/>
                  </a:schemeClr>
                </a:solidFill>
                <a:latin typeface="Arial" panose="020B0604020202020204" pitchFamily="34" charset="0"/>
                <a:cs typeface="Arial" panose="020B0604020202020204" pitchFamily="34" charset="0"/>
              </a:defRPr>
            </a:lvl1pPr>
          </a:lstStyle>
          <a:p>
            <a:r>
              <a:rPr lang="es-PE" dirty="0"/>
              <a:t>Matriz de cadena de resultados</a:t>
            </a:r>
          </a:p>
        </p:txBody>
      </p:sp>
      <p:sp>
        <p:nvSpPr>
          <p:cNvPr id="4" name="2 Subtítulo"/>
          <p:cNvSpPr txBox="1">
            <a:spLocks/>
          </p:cNvSpPr>
          <p:nvPr/>
        </p:nvSpPr>
        <p:spPr>
          <a:xfrm>
            <a:off x="466599" y="1277187"/>
            <a:ext cx="1324494" cy="40284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sz="1400" b="1" dirty="0">
                <a:solidFill>
                  <a:schemeClr val="tx1"/>
                </a:solidFill>
              </a:rPr>
              <a:t>Ejemplo Piloto:</a:t>
            </a:r>
            <a:r>
              <a:rPr lang="es-ES" sz="1400" dirty="0">
                <a:solidFill>
                  <a:schemeClr val="tx1"/>
                </a:solidFill>
              </a:rPr>
              <a:t> </a:t>
            </a:r>
            <a:endParaRPr lang="es-PE" sz="1400" dirty="0">
              <a:solidFill>
                <a:schemeClr val="tx1"/>
              </a:solidFill>
            </a:endParaRPr>
          </a:p>
        </p:txBody>
      </p:sp>
    </p:spTree>
    <p:extLst>
      <p:ext uri="{BB962C8B-B14F-4D97-AF65-F5344CB8AC3E}">
        <p14:creationId xmlns:p14="http://schemas.microsoft.com/office/powerpoint/2010/main" val="270218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14753"/>
          <a:stretch/>
        </p:blipFill>
        <p:spPr>
          <a:xfrm>
            <a:off x="196769" y="1624828"/>
            <a:ext cx="11814609" cy="4979229"/>
          </a:xfrm>
          <a:prstGeom prst="rect">
            <a:avLst/>
          </a:prstGeom>
          <a:solidFill>
            <a:schemeClr val="bg1"/>
          </a:solidFill>
        </p:spPr>
      </p:pic>
      <p:sp>
        <p:nvSpPr>
          <p:cNvPr id="3" name="CuadroTexto 2"/>
          <p:cNvSpPr txBox="1"/>
          <p:nvPr/>
        </p:nvSpPr>
        <p:spPr>
          <a:xfrm>
            <a:off x="3180150" y="815522"/>
            <a:ext cx="8831228" cy="461665"/>
          </a:xfrm>
          <a:prstGeom prst="rect">
            <a:avLst/>
          </a:prstGeom>
          <a:noFill/>
        </p:spPr>
        <p:txBody>
          <a:bodyPr wrap="square">
            <a:spAutoFit/>
          </a:bodyPr>
          <a:lstStyle>
            <a:defPPr>
              <a:defRPr lang="es-PE"/>
            </a:defPPr>
            <a:lvl1pPr algn="ctr">
              <a:defRPr sz="2400" b="1">
                <a:solidFill>
                  <a:schemeClr val="tx1">
                    <a:lumMod val="75000"/>
                    <a:lumOff val="25000"/>
                  </a:schemeClr>
                </a:solidFill>
                <a:latin typeface="Arial" panose="020B0604020202020204" pitchFamily="34" charset="0"/>
                <a:cs typeface="Arial" panose="020B0604020202020204" pitchFamily="34" charset="0"/>
              </a:defRPr>
            </a:lvl1pPr>
          </a:lstStyle>
          <a:p>
            <a:r>
              <a:rPr lang="es-PE" dirty="0"/>
              <a:t>Matriz de Planificación de Metas Anuales al 2021</a:t>
            </a:r>
          </a:p>
        </p:txBody>
      </p:sp>
      <p:sp>
        <p:nvSpPr>
          <p:cNvPr id="4" name="2 Subtítulo"/>
          <p:cNvSpPr txBox="1">
            <a:spLocks/>
          </p:cNvSpPr>
          <p:nvPr/>
        </p:nvSpPr>
        <p:spPr>
          <a:xfrm>
            <a:off x="466599" y="1277187"/>
            <a:ext cx="854201" cy="40284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sz="1400" b="1" dirty="0">
                <a:solidFill>
                  <a:schemeClr val="tx1"/>
                </a:solidFill>
              </a:rPr>
              <a:t>Ejemplo:</a:t>
            </a:r>
            <a:r>
              <a:rPr lang="es-ES" sz="1400" dirty="0">
                <a:solidFill>
                  <a:schemeClr val="tx1"/>
                </a:solidFill>
              </a:rPr>
              <a:t> </a:t>
            </a:r>
            <a:endParaRPr lang="es-PE" sz="1400" dirty="0">
              <a:solidFill>
                <a:schemeClr val="tx1"/>
              </a:solidFill>
            </a:endParaRPr>
          </a:p>
        </p:txBody>
      </p:sp>
    </p:spTree>
    <p:extLst>
      <p:ext uri="{BB962C8B-B14F-4D97-AF65-F5344CB8AC3E}">
        <p14:creationId xmlns:p14="http://schemas.microsoft.com/office/powerpoint/2010/main" val="4081094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52800" y="703142"/>
            <a:ext cx="7903568" cy="830997"/>
          </a:xfrm>
          <a:prstGeom prst="rect">
            <a:avLst/>
          </a:prstGeom>
          <a:noFill/>
        </p:spPr>
        <p:txBody>
          <a:bodyPr wrap="square">
            <a:spAutoFit/>
          </a:bodyPr>
          <a:lstStyle>
            <a:defPPr>
              <a:defRPr lang="es-PE"/>
            </a:defPPr>
            <a:lvl1pPr algn="ctr">
              <a:defRPr sz="2400" b="1">
                <a:solidFill>
                  <a:schemeClr val="tx1">
                    <a:lumMod val="75000"/>
                    <a:lumOff val="25000"/>
                  </a:schemeClr>
                </a:solidFill>
                <a:latin typeface="Arial" panose="020B0604020202020204" pitchFamily="34" charset="0"/>
                <a:cs typeface="Arial" panose="020B0604020202020204" pitchFamily="34" charset="0"/>
              </a:defRPr>
            </a:lvl1pPr>
          </a:lstStyle>
          <a:p>
            <a:r>
              <a:rPr lang="es-PE" dirty="0"/>
              <a:t>Aplicativo para el seguimiento y monitoreo del Plan de Acción</a:t>
            </a:r>
          </a:p>
        </p:txBody>
      </p:sp>
      <p:pic>
        <p:nvPicPr>
          <p:cNvPr id="4" name="Imagen 3">
            <a:extLst>
              <a:ext uri="{FF2B5EF4-FFF2-40B4-BE49-F238E27FC236}">
                <a16:creationId xmlns:a16="http://schemas.microsoft.com/office/drawing/2014/main" id="{5E1906C0-79FB-41CA-A9FE-7F46BA2A4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65" y="1534138"/>
            <a:ext cx="10661716" cy="4852521"/>
          </a:xfrm>
          <a:prstGeom prst="rect">
            <a:avLst/>
          </a:prstGeom>
        </p:spPr>
      </p:pic>
    </p:spTree>
    <p:extLst>
      <p:ext uri="{BB962C8B-B14F-4D97-AF65-F5344CB8AC3E}">
        <p14:creationId xmlns:p14="http://schemas.microsoft.com/office/powerpoint/2010/main" val="402276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n 52"/>
          <p:cNvPicPr>
            <a:picLocks noChangeAspect="1"/>
          </p:cNvPicPr>
          <p:nvPr/>
        </p:nvPicPr>
        <p:blipFill rotWithShape="1">
          <a:blip r:embed="rId2"/>
          <a:srcRect t="10285" b="3683"/>
          <a:stretch/>
        </p:blipFill>
        <p:spPr>
          <a:xfrm>
            <a:off x="5120194" y="1303846"/>
            <a:ext cx="2829909" cy="1369474"/>
          </a:xfrm>
          <a:prstGeom prst="rect">
            <a:avLst/>
          </a:prstGeom>
        </p:spPr>
      </p:pic>
      <p:sp>
        <p:nvSpPr>
          <p:cNvPr id="4" name="Elipse 3"/>
          <p:cNvSpPr/>
          <p:nvPr/>
        </p:nvSpPr>
        <p:spPr>
          <a:xfrm>
            <a:off x="4821350" y="3830899"/>
            <a:ext cx="1269952"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Octágono 4"/>
          <p:cNvSpPr/>
          <p:nvPr/>
        </p:nvSpPr>
        <p:spPr>
          <a:xfrm>
            <a:off x="3188986" y="3707788"/>
            <a:ext cx="1277358" cy="646331"/>
          </a:xfrm>
          <a:prstGeom prst="octagon">
            <a:avLst>
              <a:gd name="adj" fmla="val 14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p:cNvSpPr txBox="1"/>
          <p:nvPr/>
        </p:nvSpPr>
        <p:spPr>
          <a:xfrm>
            <a:off x="976975" y="1500034"/>
            <a:ext cx="1711987" cy="408623"/>
          </a:xfrm>
          <a:prstGeom prst="roundRect">
            <a:avLst/>
          </a:prstGeom>
          <a:noFill/>
          <a:ln>
            <a:solidFill>
              <a:schemeClr val="accent2"/>
            </a:solidFill>
          </a:ln>
        </p:spPr>
        <p:txBody>
          <a:bodyPr wrap="square" rtlCol="0">
            <a:spAutoFit/>
          </a:bodyPr>
          <a:lstStyle/>
          <a:p>
            <a:pPr algn="ctr"/>
            <a:r>
              <a:rPr lang="es-PE" dirty="0"/>
              <a:t>Objetivos 2030</a:t>
            </a:r>
          </a:p>
        </p:txBody>
      </p:sp>
      <p:sp>
        <p:nvSpPr>
          <p:cNvPr id="7" name="CuadroTexto 6"/>
          <p:cNvSpPr txBox="1"/>
          <p:nvPr/>
        </p:nvSpPr>
        <p:spPr>
          <a:xfrm>
            <a:off x="976975" y="2355808"/>
            <a:ext cx="1711987" cy="408623"/>
          </a:xfrm>
          <a:prstGeom prst="roundRect">
            <a:avLst/>
          </a:prstGeom>
          <a:noFill/>
          <a:ln>
            <a:solidFill>
              <a:schemeClr val="accent2"/>
            </a:solidFill>
          </a:ln>
        </p:spPr>
        <p:txBody>
          <a:bodyPr wrap="square" rtlCol="0">
            <a:spAutoFit/>
          </a:bodyPr>
          <a:lstStyle/>
          <a:p>
            <a:pPr algn="ctr"/>
            <a:r>
              <a:rPr lang="es-PE" dirty="0"/>
              <a:t>Objetivos 2021</a:t>
            </a:r>
          </a:p>
        </p:txBody>
      </p:sp>
      <p:grpSp>
        <p:nvGrpSpPr>
          <p:cNvPr id="8" name="Grupo 7"/>
          <p:cNvGrpSpPr/>
          <p:nvPr/>
        </p:nvGrpSpPr>
        <p:grpSpPr>
          <a:xfrm>
            <a:off x="1059893" y="3088265"/>
            <a:ext cx="1539865" cy="401231"/>
            <a:chOff x="1781512" y="3744688"/>
            <a:chExt cx="1409415" cy="401231"/>
          </a:xfrm>
        </p:grpSpPr>
        <p:sp>
          <p:nvSpPr>
            <p:cNvPr id="9" name="Cubo 8"/>
            <p:cNvSpPr/>
            <p:nvPr/>
          </p:nvSpPr>
          <p:spPr>
            <a:xfrm>
              <a:off x="1781512" y="3744688"/>
              <a:ext cx="1409415" cy="369332"/>
            </a:xfrm>
            <a:prstGeom prst="cub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p:cNvSpPr txBox="1"/>
            <p:nvPr/>
          </p:nvSpPr>
          <p:spPr>
            <a:xfrm>
              <a:off x="1781512" y="3776587"/>
              <a:ext cx="1304821" cy="369332"/>
            </a:xfrm>
            <a:prstGeom prst="rect">
              <a:avLst/>
            </a:prstGeom>
            <a:noFill/>
          </p:spPr>
          <p:txBody>
            <a:bodyPr wrap="square" rtlCol="0">
              <a:spAutoFit/>
            </a:bodyPr>
            <a:lstStyle/>
            <a:p>
              <a:pPr algn="ctr"/>
              <a:r>
                <a:rPr lang="es-PE" dirty="0"/>
                <a:t>Indicadores</a:t>
              </a:r>
            </a:p>
          </p:txBody>
        </p:sp>
      </p:grpSp>
      <p:sp>
        <p:nvSpPr>
          <p:cNvPr id="11" name="CuadroTexto 10"/>
          <p:cNvSpPr txBox="1"/>
          <p:nvPr/>
        </p:nvSpPr>
        <p:spPr>
          <a:xfrm>
            <a:off x="4806175" y="3846288"/>
            <a:ext cx="1269951" cy="338554"/>
          </a:xfrm>
          <a:prstGeom prst="rect">
            <a:avLst/>
          </a:prstGeom>
          <a:noFill/>
        </p:spPr>
        <p:txBody>
          <a:bodyPr wrap="square" rtlCol="0">
            <a:spAutoFit/>
          </a:bodyPr>
          <a:lstStyle/>
          <a:p>
            <a:pPr algn="ctr"/>
            <a:r>
              <a:rPr lang="es-PE" sz="1600" dirty="0"/>
              <a:t>EDA-MINAM</a:t>
            </a:r>
          </a:p>
        </p:txBody>
      </p:sp>
      <p:sp>
        <p:nvSpPr>
          <p:cNvPr id="12" name="CuadroTexto 11"/>
          <p:cNvSpPr txBox="1"/>
          <p:nvPr/>
        </p:nvSpPr>
        <p:spPr>
          <a:xfrm>
            <a:off x="6673974" y="3751387"/>
            <a:ext cx="1286091" cy="338554"/>
          </a:xfrm>
          <a:prstGeom prst="rect">
            <a:avLst/>
          </a:prstGeom>
          <a:noFill/>
          <a:ln>
            <a:noFill/>
          </a:ln>
        </p:spPr>
        <p:txBody>
          <a:bodyPr wrap="square" rtlCol="0">
            <a:spAutoFit/>
          </a:bodyPr>
          <a:lstStyle/>
          <a:p>
            <a:pPr algn="ctr"/>
            <a:r>
              <a:rPr lang="es-PE" sz="1600" dirty="0"/>
              <a:t>INEI - CEPLAN</a:t>
            </a:r>
          </a:p>
        </p:txBody>
      </p:sp>
      <p:sp>
        <p:nvSpPr>
          <p:cNvPr id="13" name="CuadroTexto 12"/>
          <p:cNvSpPr txBox="1"/>
          <p:nvPr/>
        </p:nvSpPr>
        <p:spPr>
          <a:xfrm>
            <a:off x="1679309" y="4880443"/>
            <a:ext cx="1030457" cy="369332"/>
          </a:xfrm>
          <a:prstGeom prst="rect">
            <a:avLst/>
          </a:prstGeom>
          <a:noFill/>
          <a:ln>
            <a:solidFill>
              <a:srgbClr val="0070C0"/>
            </a:solidFill>
          </a:ln>
        </p:spPr>
        <p:txBody>
          <a:bodyPr wrap="square" rtlCol="0">
            <a:spAutoFit/>
          </a:bodyPr>
          <a:lstStyle/>
          <a:p>
            <a:pPr algn="ctr"/>
            <a:r>
              <a:rPr lang="es-PE" dirty="0"/>
              <a:t>Sistemas</a:t>
            </a:r>
          </a:p>
        </p:txBody>
      </p:sp>
      <p:sp>
        <p:nvSpPr>
          <p:cNvPr id="14" name="CuadroTexto 13"/>
          <p:cNvSpPr txBox="1"/>
          <p:nvPr/>
        </p:nvSpPr>
        <p:spPr>
          <a:xfrm>
            <a:off x="4806174" y="4864402"/>
            <a:ext cx="2930202" cy="369332"/>
          </a:xfrm>
          <a:prstGeom prst="rect">
            <a:avLst/>
          </a:prstGeom>
          <a:noFill/>
          <a:ln>
            <a:solidFill>
              <a:srgbClr val="0070C0"/>
            </a:solidFill>
          </a:ln>
        </p:spPr>
        <p:txBody>
          <a:bodyPr wrap="square" rtlCol="0">
            <a:spAutoFit/>
          </a:bodyPr>
          <a:lstStyle/>
          <a:p>
            <a:pPr algn="ctr"/>
            <a:r>
              <a:rPr lang="es-PE" dirty="0"/>
              <a:t>EDA-Sectores (14 ministerios)</a:t>
            </a:r>
          </a:p>
        </p:txBody>
      </p:sp>
      <p:sp>
        <p:nvSpPr>
          <p:cNvPr id="15" name="CuadroTexto 14"/>
          <p:cNvSpPr txBox="1"/>
          <p:nvPr/>
        </p:nvSpPr>
        <p:spPr>
          <a:xfrm>
            <a:off x="1701385" y="5807912"/>
            <a:ext cx="1030457" cy="369332"/>
          </a:xfrm>
          <a:prstGeom prst="rect">
            <a:avLst/>
          </a:prstGeom>
          <a:noFill/>
          <a:ln>
            <a:solidFill>
              <a:srgbClr val="0070C0"/>
            </a:solidFill>
          </a:ln>
        </p:spPr>
        <p:txBody>
          <a:bodyPr wrap="square" rtlCol="0">
            <a:spAutoFit/>
          </a:bodyPr>
          <a:lstStyle/>
          <a:p>
            <a:pPr algn="ctr"/>
            <a:r>
              <a:rPr lang="es-PE" dirty="0" err="1"/>
              <a:t>SIARs</a:t>
            </a:r>
            <a:endParaRPr lang="es-PE" dirty="0"/>
          </a:p>
        </p:txBody>
      </p:sp>
      <p:sp>
        <p:nvSpPr>
          <p:cNvPr id="16" name="CuadroTexto 15"/>
          <p:cNvSpPr txBox="1"/>
          <p:nvPr/>
        </p:nvSpPr>
        <p:spPr>
          <a:xfrm>
            <a:off x="3233816" y="516213"/>
            <a:ext cx="7262735" cy="646331"/>
          </a:xfrm>
          <a:prstGeom prst="rect">
            <a:avLst/>
          </a:prstGeom>
        </p:spPr>
        <p:txBody>
          <a:bodyPr wrap="square">
            <a:spAutoFit/>
          </a:bodyPr>
          <a:lstStyle>
            <a:defPPr>
              <a:defRPr lang="es-PE"/>
            </a:defPPr>
            <a:lvl1pPr algn="just">
              <a:defRPr b="1">
                <a:latin typeface="Gisha" panose="020B0502040204020203" pitchFamily="34" charset="-79"/>
                <a:cs typeface="Gisha" panose="020B0502040204020203" pitchFamily="34" charset="-79"/>
              </a:defRPr>
            </a:lvl1pPr>
          </a:lstStyle>
          <a:p>
            <a:pPr algn="ctr"/>
            <a:r>
              <a:rPr lang="es-PE" dirty="0"/>
              <a:t>VISION DE ARQUITECTURA DE INTEGRACIÓN EDA – OCDE 2021 – ODS 2030</a:t>
            </a:r>
          </a:p>
        </p:txBody>
      </p:sp>
      <p:sp>
        <p:nvSpPr>
          <p:cNvPr id="17" name="CuadroTexto 16"/>
          <p:cNvSpPr txBox="1"/>
          <p:nvPr/>
        </p:nvSpPr>
        <p:spPr>
          <a:xfrm>
            <a:off x="4806173" y="5810394"/>
            <a:ext cx="1473266" cy="369332"/>
          </a:xfrm>
          <a:prstGeom prst="rect">
            <a:avLst/>
          </a:prstGeom>
          <a:noFill/>
          <a:ln>
            <a:solidFill>
              <a:srgbClr val="0070C0"/>
            </a:solidFill>
          </a:ln>
        </p:spPr>
        <p:txBody>
          <a:bodyPr wrap="square" rtlCol="0">
            <a:spAutoFit/>
          </a:bodyPr>
          <a:lstStyle/>
          <a:p>
            <a:pPr algn="ctr"/>
            <a:r>
              <a:rPr lang="es-PE" dirty="0"/>
              <a:t>25 Regiones</a:t>
            </a:r>
          </a:p>
        </p:txBody>
      </p:sp>
      <p:cxnSp>
        <p:nvCxnSpPr>
          <p:cNvPr id="18" name="Conector recto de flecha 17"/>
          <p:cNvCxnSpPr/>
          <p:nvPr/>
        </p:nvCxnSpPr>
        <p:spPr>
          <a:xfrm rot="10800000">
            <a:off x="3773483" y="2075594"/>
            <a:ext cx="6492" cy="4096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9" name="Imagen 18"/>
          <p:cNvPicPr>
            <a:picLocks noChangeAspect="1"/>
          </p:cNvPicPr>
          <p:nvPr/>
        </p:nvPicPr>
        <p:blipFill rotWithShape="1">
          <a:blip r:embed="rId3">
            <a:extLst>
              <a:ext uri="{28A0092B-C50C-407E-A947-70E740481C1C}">
                <a14:useLocalDpi xmlns:a14="http://schemas.microsoft.com/office/drawing/2010/main" val="0"/>
              </a:ext>
            </a:extLst>
          </a:blip>
          <a:srcRect b="34876"/>
          <a:stretch/>
        </p:blipFill>
        <p:spPr>
          <a:xfrm>
            <a:off x="3166633" y="2485266"/>
            <a:ext cx="1226684" cy="324046"/>
          </a:xfrm>
          <a:prstGeom prst="rect">
            <a:avLst/>
          </a:prstGeom>
        </p:spPr>
      </p:pic>
      <p:pic>
        <p:nvPicPr>
          <p:cNvPr id="20" name="Imagen 19"/>
          <p:cNvPicPr>
            <a:picLocks noChangeAspect="1"/>
          </p:cNvPicPr>
          <p:nvPr/>
        </p:nvPicPr>
        <p:blipFill rotWithShape="1">
          <a:blip r:embed="rId4" cstate="print">
            <a:extLst>
              <a:ext uri="{28A0092B-C50C-407E-A947-70E740481C1C}">
                <a14:useLocalDpi xmlns:a14="http://schemas.microsoft.com/office/drawing/2010/main" val="0"/>
              </a:ext>
            </a:extLst>
          </a:blip>
          <a:srcRect t="35161"/>
          <a:stretch/>
        </p:blipFill>
        <p:spPr>
          <a:xfrm>
            <a:off x="3183166" y="1495507"/>
            <a:ext cx="1180634" cy="580087"/>
          </a:xfrm>
          <a:prstGeom prst="rect">
            <a:avLst/>
          </a:prstGeom>
        </p:spPr>
      </p:pic>
      <p:pic>
        <p:nvPicPr>
          <p:cNvPr id="21" name="Picture 2" descr="F:\SINIA\logo_02.png"/>
          <p:cNvPicPr>
            <a:picLocks noChangeAspect="1" noChangeArrowheads="1"/>
          </p:cNvPicPr>
          <p:nvPr/>
        </p:nvPicPr>
        <p:blipFill>
          <a:blip r:embed="rId5" cstate="print"/>
          <a:srcRect/>
          <a:stretch>
            <a:fillRect/>
          </a:stretch>
        </p:blipFill>
        <p:spPr bwMode="auto">
          <a:xfrm>
            <a:off x="1474622" y="3555122"/>
            <a:ext cx="989933" cy="576345"/>
          </a:xfrm>
          <a:prstGeom prst="rect">
            <a:avLst/>
          </a:prstGeom>
          <a:noFill/>
        </p:spPr>
      </p:pic>
      <p:sp>
        <p:nvSpPr>
          <p:cNvPr id="22" name="Elipse 21"/>
          <p:cNvSpPr/>
          <p:nvPr/>
        </p:nvSpPr>
        <p:spPr>
          <a:xfrm>
            <a:off x="3013511" y="5807912"/>
            <a:ext cx="295721" cy="328992"/>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p:cNvSpPr/>
          <p:nvPr/>
        </p:nvSpPr>
        <p:spPr>
          <a:xfrm>
            <a:off x="3337443" y="5807912"/>
            <a:ext cx="295721" cy="328992"/>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p:cNvSpPr/>
          <p:nvPr/>
        </p:nvSpPr>
        <p:spPr>
          <a:xfrm>
            <a:off x="3659989" y="5811274"/>
            <a:ext cx="295721" cy="328992"/>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a:off x="3982535" y="5807912"/>
            <a:ext cx="295721" cy="328992"/>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lipse 25"/>
          <p:cNvSpPr/>
          <p:nvPr/>
        </p:nvSpPr>
        <p:spPr>
          <a:xfrm>
            <a:off x="4307288" y="5807912"/>
            <a:ext cx="295721" cy="328992"/>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Elipse 26"/>
          <p:cNvSpPr/>
          <p:nvPr/>
        </p:nvSpPr>
        <p:spPr>
          <a:xfrm>
            <a:off x="3348199" y="4900613"/>
            <a:ext cx="295721" cy="328992"/>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Elipse 27"/>
          <p:cNvSpPr/>
          <p:nvPr/>
        </p:nvSpPr>
        <p:spPr>
          <a:xfrm>
            <a:off x="3670745" y="4903975"/>
            <a:ext cx="295721" cy="328992"/>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Elipse 28"/>
          <p:cNvSpPr/>
          <p:nvPr/>
        </p:nvSpPr>
        <p:spPr>
          <a:xfrm>
            <a:off x="3993291" y="4900613"/>
            <a:ext cx="295721" cy="328992"/>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30" name="Conector recto 29"/>
          <p:cNvCxnSpPr>
            <a:stCxn id="22" idx="0"/>
            <a:endCxn id="27" idx="4"/>
          </p:cNvCxnSpPr>
          <p:nvPr/>
        </p:nvCxnSpPr>
        <p:spPr>
          <a:xfrm flipV="1">
            <a:off x="3161372" y="5229605"/>
            <a:ext cx="334687" cy="57830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a:stCxn id="26" idx="0"/>
            <a:endCxn id="29" idx="4"/>
          </p:cNvCxnSpPr>
          <p:nvPr/>
        </p:nvCxnSpPr>
        <p:spPr>
          <a:xfrm flipH="1" flipV="1">
            <a:off x="4141151" y="5229605"/>
            <a:ext cx="313998" cy="57830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a:stCxn id="25" idx="0"/>
            <a:endCxn id="28" idx="4"/>
          </p:cNvCxnSpPr>
          <p:nvPr/>
        </p:nvCxnSpPr>
        <p:spPr>
          <a:xfrm flipH="1" flipV="1">
            <a:off x="3818606" y="5232967"/>
            <a:ext cx="311790" cy="5749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a:stCxn id="24" idx="0"/>
            <a:endCxn id="27" idx="4"/>
          </p:cNvCxnSpPr>
          <p:nvPr/>
        </p:nvCxnSpPr>
        <p:spPr>
          <a:xfrm flipH="1" flipV="1">
            <a:off x="3496060" y="5229605"/>
            <a:ext cx="311790" cy="58166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a:stCxn id="27" idx="0"/>
          </p:cNvCxnSpPr>
          <p:nvPr/>
        </p:nvCxnSpPr>
        <p:spPr>
          <a:xfrm flipV="1">
            <a:off x="3496060" y="4354119"/>
            <a:ext cx="295721" cy="54649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a:stCxn id="28" idx="0"/>
          </p:cNvCxnSpPr>
          <p:nvPr/>
        </p:nvCxnSpPr>
        <p:spPr>
          <a:xfrm flipH="1" flipV="1">
            <a:off x="3791781" y="4357481"/>
            <a:ext cx="26825" cy="54649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a:stCxn id="29" idx="0"/>
          </p:cNvCxnSpPr>
          <p:nvPr/>
        </p:nvCxnSpPr>
        <p:spPr>
          <a:xfrm flipH="1" flipV="1">
            <a:off x="3821389" y="4354119"/>
            <a:ext cx="319763" cy="54649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a:stCxn id="24" idx="0"/>
            <a:endCxn id="29" idx="4"/>
          </p:cNvCxnSpPr>
          <p:nvPr/>
        </p:nvCxnSpPr>
        <p:spPr>
          <a:xfrm flipV="1">
            <a:off x="3807850" y="5229605"/>
            <a:ext cx="333301" cy="58166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a:stCxn id="23" idx="0"/>
            <a:endCxn id="28" idx="4"/>
          </p:cNvCxnSpPr>
          <p:nvPr/>
        </p:nvCxnSpPr>
        <p:spPr>
          <a:xfrm flipV="1">
            <a:off x="3485304" y="5232967"/>
            <a:ext cx="333301" cy="5749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a:stCxn id="46" idx="0"/>
            <a:endCxn id="19" idx="2"/>
          </p:cNvCxnSpPr>
          <p:nvPr/>
        </p:nvCxnSpPr>
        <p:spPr>
          <a:xfrm flipV="1">
            <a:off x="3776549" y="2809312"/>
            <a:ext cx="3426" cy="9289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Conector recto 39"/>
          <p:cNvCxnSpPr>
            <a:stCxn id="6" idx="3"/>
            <a:endCxn id="20" idx="1"/>
          </p:cNvCxnSpPr>
          <p:nvPr/>
        </p:nvCxnSpPr>
        <p:spPr>
          <a:xfrm>
            <a:off x="2688962" y="1704346"/>
            <a:ext cx="494204" cy="8120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a:endCxn id="19" idx="1"/>
          </p:cNvCxnSpPr>
          <p:nvPr/>
        </p:nvCxnSpPr>
        <p:spPr>
          <a:xfrm flipV="1">
            <a:off x="2688962" y="2647289"/>
            <a:ext cx="477671" cy="2603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Cheurón 41"/>
          <p:cNvSpPr/>
          <p:nvPr/>
        </p:nvSpPr>
        <p:spPr>
          <a:xfrm rot="10800000">
            <a:off x="6176964" y="3763500"/>
            <a:ext cx="236344" cy="534903"/>
          </a:xfrm>
          <a:prstGeom prst="chevron">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3" name="Cerrar llave 42"/>
          <p:cNvSpPr/>
          <p:nvPr/>
        </p:nvSpPr>
        <p:spPr>
          <a:xfrm>
            <a:off x="4455148" y="1495507"/>
            <a:ext cx="351024" cy="1444986"/>
          </a:xfrm>
          <a:prstGeom prst="rightBrace">
            <a:avLst>
              <a:gd name="adj1" fmla="val 94694"/>
              <a:gd name="adj2" fmla="val 492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cxnSp>
        <p:nvCxnSpPr>
          <p:cNvPr id="44" name="Conector curvado 43"/>
          <p:cNvCxnSpPr>
            <a:stCxn id="12" idx="0"/>
            <a:endCxn id="53" idx="2"/>
          </p:cNvCxnSpPr>
          <p:nvPr/>
        </p:nvCxnSpPr>
        <p:spPr>
          <a:xfrm rot="16200000" flipV="1">
            <a:off x="6387052" y="2821418"/>
            <a:ext cx="1078067" cy="78187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uadroTexto 44"/>
          <p:cNvSpPr txBox="1"/>
          <p:nvPr/>
        </p:nvSpPr>
        <p:spPr>
          <a:xfrm>
            <a:off x="8041452" y="1293593"/>
            <a:ext cx="3959404" cy="4939814"/>
          </a:xfrm>
          <a:prstGeom prst="rect">
            <a:avLst/>
          </a:prstGeom>
          <a:solidFill>
            <a:schemeClr val="bg1">
              <a:lumMod val="95000"/>
            </a:schemeClr>
          </a:solidFill>
        </p:spPr>
        <p:txBody>
          <a:bodyPr wrap="square" rtlCol="0">
            <a:spAutoFit/>
          </a:bodyPr>
          <a:lstStyle/>
          <a:p>
            <a:pPr algn="just"/>
            <a:r>
              <a:rPr lang="es-PE" sz="1500" b="1" u="sng" dirty="0"/>
              <a:t>Apoyo de Cooperación Técnica</a:t>
            </a:r>
          </a:p>
          <a:p>
            <a:pPr algn="just"/>
            <a:endParaRPr lang="es-PE" sz="1500" dirty="0"/>
          </a:p>
          <a:p>
            <a:pPr algn="just"/>
            <a:r>
              <a:rPr lang="es-PE" sz="1500" b="1" dirty="0"/>
              <a:t>Unión Europea:</a:t>
            </a:r>
          </a:p>
          <a:p>
            <a:pPr algn="just"/>
            <a:r>
              <a:rPr lang="es-PE" sz="1500" dirty="0"/>
              <a:t>1. Plataforma OCDE-ODS</a:t>
            </a:r>
          </a:p>
          <a:p>
            <a:pPr algn="just"/>
            <a:r>
              <a:rPr lang="es-PE" sz="1500" dirty="0"/>
              <a:t>2. Arquitectura de Integración SINIA-SIAR-SIAL</a:t>
            </a:r>
          </a:p>
          <a:p>
            <a:pPr algn="just"/>
            <a:r>
              <a:rPr lang="es-PE" sz="1500" dirty="0"/>
              <a:t>3. Fortalecimiento de capacidades regionales OCDE-ODS-PDCR (al menos 3 regiones)</a:t>
            </a:r>
          </a:p>
          <a:p>
            <a:pPr algn="just"/>
            <a:endParaRPr lang="es-PE" sz="1500" dirty="0"/>
          </a:p>
          <a:p>
            <a:pPr algn="just"/>
            <a:r>
              <a:rPr lang="es-PE" sz="1500" b="1" dirty="0"/>
              <a:t>GIZ:</a:t>
            </a:r>
          </a:p>
          <a:p>
            <a:pPr algn="just"/>
            <a:r>
              <a:rPr lang="es-PE" sz="1500" dirty="0"/>
              <a:t>1. Set de indicadores estratégicos con validación de los sectores</a:t>
            </a:r>
          </a:p>
          <a:p>
            <a:pPr algn="just"/>
            <a:r>
              <a:rPr lang="es-PE" sz="1500" dirty="0"/>
              <a:t>2. Aplicativo de alerta</a:t>
            </a:r>
          </a:p>
          <a:p>
            <a:pPr algn="just"/>
            <a:endParaRPr lang="es-PE" sz="1500" b="1" dirty="0"/>
          </a:p>
          <a:p>
            <a:pPr algn="just"/>
            <a:r>
              <a:rPr lang="es-PE" sz="1500" b="1" dirty="0"/>
              <a:t>CEPAL/GIZ:</a:t>
            </a:r>
          </a:p>
          <a:p>
            <a:pPr algn="just"/>
            <a:r>
              <a:rPr lang="es-PE" sz="1500" dirty="0"/>
              <a:t>1. Seminario Regional de capacitación e intercambio de aprendizajes sobre estadísticas e indicadores ambientales ODS. (Santiago, 05-07/09)</a:t>
            </a:r>
          </a:p>
          <a:p>
            <a:pPr algn="just"/>
            <a:r>
              <a:rPr lang="es-PE" sz="1500" dirty="0"/>
              <a:t>2. Visitas de expertos al MINAM para elaboración de indicadores ambientales ODS prioritarios.</a:t>
            </a:r>
          </a:p>
        </p:txBody>
      </p:sp>
      <p:sp>
        <p:nvSpPr>
          <p:cNvPr id="46" name="CuadroTexto 45"/>
          <p:cNvSpPr txBox="1"/>
          <p:nvPr/>
        </p:nvSpPr>
        <p:spPr>
          <a:xfrm>
            <a:off x="3121474" y="3738248"/>
            <a:ext cx="1310149" cy="584775"/>
          </a:xfrm>
          <a:prstGeom prst="rect">
            <a:avLst/>
          </a:prstGeom>
          <a:noFill/>
        </p:spPr>
        <p:txBody>
          <a:bodyPr wrap="square" rtlCol="0">
            <a:spAutoFit/>
          </a:bodyPr>
          <a:lstStyle/>
          <a:p>
            <a:pPr algn="ctr"/>
            <a:r>
              <a:rPr lang="es-PE" sz="1600" dirty="0"/>
              <a:t>Sistema Monitoreo</a:t>
            </a:r>
          </a:p>
        </p:txBody>
      </p:sp>
      <p:cxnSp>
        <p:nvCxnSpPr>
          <p:cNvPr id="47" name="Conector curvado 46"/>
          <p:cNvCxnSpPr/>
          <p:nvPr/>
        </p:nvCxnSpPr>
        <p:spPr>
          <a:xfrm rot="10800000">
            <a:off x="1224019" y="3489496"/>
            <a:ext cx="262430" cy="404863"/>
          </a:xfrm>
          <a:prstGeom prst="curvedConnector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8" name="Conector recto de flecha 47"/>
          <p:cNvCxnSpPr/>
          <p:nvPr/>
        </p:nvCxnSpPr>
        <p:spPr>
          <a:xfrm flipV="1">
            <a:off x="1828959" y="2749607"/>
            <a:ext cx="3357" cy="3982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9" name="Conector recto de flecha 48"/>
          <p:cNvCxnSpPr/>
          <p:nvPr/>
        </p:nvCxnSpPr>
        <p:spPr>
          <a:xfrm flipV="1">
            <a:off x="1829612" y="1906197"/>
            <a:ext cx="0" cy="4600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CuadroTexto 1">
            <a:extLst>
              <a:ext uri="{FF2B5EF4-FFF2-40B4-BE49-F238E27FC236}">
                <a16:creationId xmlns:a16="http://schemas.microsoft.com/office/drawing/2014/main" id="{8BE0E75A-CB7D-4B6A-8B36-FF13A2B1D920}"/>
              </a:ext>
            </a:extLst>
          </p:cNvPr>
          <p:cNvSpPr txBox="1"/>
          <p:nvPr/>
        </p:nvSpPr>
        <p:spPr>
          <a:xfrm rot="16200000">
            <a:off x="-254137" y="2123170"/>
            <a:ext cx="1624657" cy="369332"/>
          </a:xfrm>
          <a:prstGeom prst="rect">
            <a:avLst/>
          </a:prstGeom>
          <a:noFill/>
        </p:spPr>
        <p:txBody>
          <a:bodyPr wrap="square" rtlCol="0">
            <a:spAutoFit/>
          </a:bodyPr>
          <a:lstStyle/>
          <a:p>
            <a:r>
              <a:rPr lang="es-PE" dirty="0"/>
              <a:t>Alineamiento</a:t>
            </a:r>
          </a:p>
        </p:txBody>
      </p:sp>
    </p:spTree>
    <p:extLst>
      <p:ext uri="{BB962C8B-B14F-4D97-AF65-F5344CB8AC3E}">
        <p14:creationId xmlns:p14="http://schemas.microsoft.com/office/powerpoint/2010/main" val="253611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own Arrow 55"/>
          <p:cNvSpPr/>
          <p:nvPr/>
        </p:nvSpPr>
        <p:spPr bwMode="auto">
          <a:xfrm rot="10800000">
            <a:off x="5663878" y="1700809"/>
            <a:ext cx="792162" cy="720725"/>
          </a:xfrm>
          <a:prstGeom prst="downArrow">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wrap="none"/>
          <a:lstStyle/>
          <a:p>
            <a:pPr algn="ctr" eaLnBrk="0" fontAlgn="base" hangingPunct="0">
              <a:spcBef>
                <a:spcPct val="0"/>
              </a:spcBef>
              <a:spcAft>
                <a:spcPct val="0"/>
              </a:spcAft>
              <a:defRPr/>
            </a:pPr>
            <a:endParaRPr lang="en-US" sz="2000" kern="0">
              <a:solidFill>
                <a:srgbClr val="000000"/>
              </a:solidFill>
              <a:latin typeface="Helvetica 65 Medium" pitchFamily="34" charset="0"/>
              <a:cs typeface="Arial"/>
            </a:endParaRPr>
          </a:p>
        </p:txBody>
      </p:sp>
      <p:sp>
        <p:nvSpPr>
          <p:cNvPr id="49" name="Down Arrow 48"/>
          <p:cNvSpPr/>
          <p:nvPr/>
        </p:nvSpPr>
        <p:spPr bwMode="auto">
          <a:xfrm>
            <a:off x="5663878" y="5219627"/>
            <a:ext cx="792163" cy="720725"/>
          </a:xfrm>
          <a:prstGeom prst="downArrow">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wrap="none"/>
          <a:lstStyle/>
          <a:p>
            <a:pPr algn="ctr" eaLnBrk="0" fontAlgn="base" hangingPunct="0">
              <a:spcBef>
                <a:spcPct val="0"/>
              </a:spcBef>
              <a:spcAft>
                <a:spcPct val="0"/>
              </a:spcAft>
              <a:defRPr/>
            </a:pPr>
            <a:endParaRPr lang="en-US" sz="2000" kern="0">
              <a:solidFill>
                <a:srgbClr val="000000"/>
              </a:solidFill>
              <a:latin typeface="Helvetica 65 Medium" pitchFamily="34" charset="0"/>
              <a:cs typeface="Arial"/>
            </a:endParaRPr>
          </a:p>
        </p:txBody>
      </p:sp>
      <p:sp>
        <p:nvSpPr>
          <p:cNvPr id="52" name="Oval 51"/>
          <p:cNvSpPr/>
          <p:nvPr/>
        </p:nvSpPr>
        <p:spPr bwMode="auto">
          <a:xfrm>
            <a:off x="4764089" y="2700437"/>
            <a:ext cx="2663825" cy="2374900"/>
          </a:xfrm>
          <a:prstGeom prst="ellipse">
            <a:avLst/>
          </a:prstGeom>
          <a:solidFill>
            <a:srgbClr val="FFFFFF">
              <a:lumMod val="75000"/>
            </a:srgbClr>
          </a:solidFill>
          <a:ln w="25400" cap="flat" cmpd="sng" algn="ctr">
            <a:solidFill>
              <a:srgbClr val="FFFFFF">
                <a:shade val="50000"/>
              </a:srgbClr>
            </a:solidFill>
            <a:prstDash val="solid"/>
            <a:headEnd type="none" w="med" len="med"/>
            <a:tailEnd type="none" w="med" len="med"/>
          </a:ln>
          <a:effectLst/>
        </p:spPr>
        <p:txBody>
          <a:bodyPr wrap="none"/>
          <a:lstStyle/>
          <a:p>
            <a:pPr algn="ctr" eaLnBrk="0" fontAlgn="base" hangingPunct="0">
              <a:spcBef>
                <a:spcPct val="0"/>
              </a:spcBef>
              <a:spcAft>
                <a:spcPct val="0"/>
              </a:spcAft>
              <a:defRPr/>
            </a:pPr>
            <a:endParaRPr lang="en-US" sz="2000" kern="0">
              <a:solidFill>
                <a:srgbClr val="000000"/>
              </a:solidFill>
              <a:latin typeface="Helvetica 65 Medium" pitchFamily="34" charset="0"/>
              <a:cs typeface="Arial"/>
            </a:endParaRPr>
          </a:p>
        </p:txBody>
      </p:sp>
      <p:sp>
        <p:nvSpPr>
          <p:cNvPr id="53" name="TextBox 14"/>
          <p:cNvSpPr txBox="1">
            <a:spLocks noChangeArrowheads="1"/>
          </p:cNvSpPr>
          <p:nvPr/>
        </p:nvSpPr>
        <p:spPr bwMode="auto">
          <a:xfrm>
            <a:off x="3549192" y="626431"/>
            <a:ext cx="6689528" cy="461665"/>
          </a:xfrm>
          <a:prstGeom prst="rect">
            <a:avLst/>
          </a:prstGeom>
          <a:noFill/>
          <a:ln w="9525">
            <a:noFill/>
            <a:miter lim="800000"/>
            <a:headEnd/>
            <a:tailEnd/>
          </a:ln>
        </p:spPr>
        <p:txBody>
          <a:bodyPr wrap="square">
            <a:spAutoFit/>
          </a:bodyPr>
          <a:lstStyle/>
          <a:p>
            <a:pPr fontAlgn="base">
              <a:spcBef>
                <a:spcPct val="0"/>
              </a:spcBef>
              <a:spcAft>
                <a:spcPct val="0"/>
              </a:spcAft>
              <a:defRPr/>
            </a:pPr>
            <a:r>
              <a:rPr lang="fr-FR" sz="2400" kern="0" dirty="0">
                <a:solidFill>
                  <a:schemeClr val="tx1">
                    <a:lumMod val="50000"/>
                  </a:schemeClr>
                </a:solidFill>
              </a:rPr>
              <a:t>VARIEDAD DE INSTRUMENTOS LEGALES DE LA OCDE</a:t>
            </a:r>
            <a:endParaRPr lang="en-US" sz="2400" kern="0" dirty="0">
              <a:solidFill>
                <a:schemeClr val="tx1">
                  <a:lumMod val="50000"/>
                </a:schemeClr>
              </a:solidFill>
            </a:endParaRPr>
          </a:p>
        </p:txBody>
      </p:sp>
      <p:sp>
        <p:nvSpPr>
          <p:cNvPr id="54" name="Down Arrow 53"/>
          <p:cNvSpPr/>
          <p:nvPr/>
        </p:nvSpPr>
        <p:spPr bwMode="auto">
          <a:xfrm rot="5400000">
            <a:off x="3756373" y="3464720"/>
            <a:ext cx="792162" cy="720725"/>
          </a:xfrm>
          <a:prstGeom prst="downArrow">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wrap="none"/>
          <a:lstStyle/>
          <a:p>
            <a:pPr algn="ctr" eaLnBrk="0" fontAlgn="base" hangingPunct="0">
              <a:spcBef>
                <a:spcPct val="0"/>
              </a:spcBef>
              <a:spcAft>
                <a:spcPct val="0"/>
              </a:spcAft>
              <a:defRPr/>
            </a:pPr>
            <a:endParaRPr lang="en-US" sz="2000" kern="0">
              <a:solidFill>
                <a:srgbClr val="000000"/>
              </a:solidFill>
              <a:latin typeface="Helvetica 65 Medium" pitchFamily="34" charset="0"/>
              <a:cs typeface="Arial"/>
            </a:endParaRPr>
          </a:p>
        </p:txBody>
      </p:sp>
      <p:sp>
        <p:nvSpPr>
          <p:cNvPr id="55" name="Down Arrow 54"/>
          <p:cNvSpPr/>
          <p:nvPr/>
        </p:nvSpPr>
        <p:spPr bwMode="auto">
          <a:xfrm rot="16200000">
            <a:off x="7643812" y="3491633"/>
            <a:ext cx="792162" cy="720725"/>
          </a:xfrm>
          <a:prstGeom prst="downArrow">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wrap="none"/>
          <a:lstStyle/>
          <a:p>
            <a:pPr algn="ctr" eaLnBrk="0" fontAlgn="base" hangingPunct="0">
              <a:spcBef>
                <a:spcPct val="0"/>
              </a:spcBef>
              <a:spcAft>
                <a:spcPct val="0"/>
              </a:spcAft>
              <a:defRPr/>
            </a:pPr>
            <a:endParaRPr lang="en-US" sz="2000" kern="0">
              <a:solidFill>
                <a:srgbClr val="000000"/>
              </a:solidFill>
              <a:latin typeface="Helvetica 65 Medium" pitchFamily="34" charset="0"/>
              <a:cs typeface="Arial"/>
            </a:endParaRPr>
          </a:p>
        </p:txBody>
      </p:sp>
      <p:sp>
        <p:nvSpPr>
          <p:cNvPr id="57" name="TextBox 12"/>
          <p:cNvSpPr txBox="1">
            <a:spLocks noChangeArrowheads="1"/>
          </p:cNvSpPr>
          <p:nvPr/>
        </p:nvSpPr>
        <p:spPr bwMode="auto">
          <a:xfrm>
            <a:off x="8472934" y="3645024"/>
            <a:ext cx="2087562" cy="338554"/>
          </a:xfrm>
          <a:prstGeom prst="rect">
            <a:avLst/>
          </a:prstGeom>
          <a:noFill/>
          <a:ln w="9525">
            <a:noFill/>
            <a:miter lim="800000"/>
            <a:headEnd/>
            <a:tailEnd/>
          </a:ln>
        </p:spPr>
        <p:txBody>
          <a:bodyPr>
            <a:spAutoFit/>
          </a:bodyPr>
          <a:lstStyle/>
          <a:p>
            <a:pPr fontAlgn="base">
              <a:spcBef>
                <a:spcPct val="0"/>
              </a:spcBef>
              <a:spcAft>
                <a:spcPct val="0"/>
              </a:spcAft>
            </a:pPr>
            <a:r>
              <a:rPr lang="fr-FR" sz="1600" dirty="0">
                <a:solidFill>
                  <a:srgbClr val="000000"/>
                </a:solidFill>
                <a:latin typeface="Arial" charset="0"/>
              </a:rPr>
              <a:t>DECLARACIONES</a:t>
            </a:r>
            <a:endParaRPr lang="en-US" sz="1600" dirty="0">
              <a:solidFill>
                <a:srgbClr val="000000"/>
              </a:solidFill>
              <a:latin typeface="Arial" charset="0"/>
            </a:endParaRPr>
          </a:p>
        </p:txBody>
      </p:sp>
      <p:sp>
        <p:nvSpPr>
          <p:cNvPr id="58" name="TextBox 10"/>
          <p:cNvSpPr txBox="1">
            <a:spLocks noChangeArrowheads="1"/>
          </p:cNvSpPr>
          <p:nvPr/>
        </p:nvSpPr>
        <p:spPr bwMode="auto">
          <a:xfrm>
            <a:off x="1703612" y="3501008"/>
            <a:ext cx="2016125" cy="523220"/>
          </a:xfrm>
          <a:prstGeom prst="rect">
            <a:avLst/>
          </a:prstGeom>
          <a:noFill/>
          <a:ln w="9525">
            <a:noFill/>
            <a:miter lim="800000"/>
            <a:headEnd/>
            <a:tailEnd/>
          </a:ln>
        </p:spPr>
        <p:txBody>
          <a:bodyPr>
            <a:spAutoFit/>
          </a:bodyPr>
          <a:lstStyle/>
          <a:p>
            <a:pPr fontAlgn="base">
              <a:spcBef>
                <a:spcPct val="0"/>
              </a:spcBef>
              <a:spcAft>
                <a:spcPct val="0"/>
              </a:spcAft>
            </a:pPr>
            <a:r>
              <a:rPr lang="fr-FR" sz="1400" dirty="0">
                <a:solidFill>
                  <a:srgbClr val="000000"/>
                </a:solidFill>
                <a:latin typeface="Arial" charset="0"/>
              </a:rPr>
              <a:t>ACUERDOS INTERNACIONALES</a:t>
            </a:r>
            <a:endParaRPr lang="en-US" sz="1400" dirty="0">
              <a:solidFill>
                <a:srgbClr val="000000"/>
              </a:solidFill>
              <a:latin typeface="Arial" charset="0"/>
            </a:endParaRPr>
          </a:p>
        </p:txBody>
      </p:sp>
      <p:sp>
        <p:nvSpPr>
          <p:cNvPr id="59" name="Oval 58"/>
          <p:cNvSpPr/>
          <p:nvPr/>
        </p:nvSpPr>
        <p:spPr bwMode="auto">
          <a:xfrm>
            <a:off x="4511675" y="2421484"/>
            <a:ext cx="3168650" cy="2879725"/>
          </a:xfrm>
          <a:prstGeom prst="ellipse">
            <a:avLst/>
          </a:prstGeom>
          <a:noFill/>
          <a:ln w="25400" cap="flat" cmpd="sng" algn="ctr">
            <a:solidFill>
              <a:srgbClr val="FFFFFF">
                <a:shade val="50000"/>
              </a:srgbClr>
            </a:solidFill>
            <a:prstDash val="solid"/>
            <a:headEnd type="none" w="med" len="med"/>
            <a:tailEnd type="none" w="med" len="med"/>
          </a:ln>
          <a:effectLst/>
        </p:spPr>
        <p:txBody>
          <a:bodyPr wrap="none"/>
          <a:lstStyle/>
          <a:p>
            <a:pPr algn="ctr" eaLnBrk="0" fontAlgn="base" hangingPunct="0">
              <a:spcBef>
                <a:spcPct val="0"/>
              </a:spcBef>
              <a:spcAft>
                <a:spcPct val="0"/>
              </a:spcAft>
              <a:defRPr/>
            </a:pPr>
            <a:endParaRPr lang="en-US" sz="2000" kern="0">
              <a:solidFill>
                <a:srgbClr val="000000"/>
              </a:solidFill>
              <a:latin typeface="Helvetica 65 Medium" pitchFamily="34" charset="0"/>
              <a:cs typeface="Arial"/>
            </a:endParaRPr>
          </a:p>
        </p:txBody>
      </p:sp>
      <p:sp>
        <p:nvSpPr>
          <p:cNvPr id="61" name="TextBox 19"/>
          <p:cNvSpPr txBox="1">
            <a:spLocks noChangeArrowheads="1"/>
          </p:cNvSpPr>
          <p:nvPr/>
        </p:nvSpPr>
        <p:spPr bwMode="auto">
          <a:xfrm>
            <a:off x="4727302" y="3490840"/>
            <a:ext cx="2736850" cy="1015663"/>
          </a:xfrm>
          <a:prstGeom prst="rect">
            <a:avLst/>
          </a:prstGeom>
          <a:noFill/>
          <a:ln w="9525">
            <a:noFill/>
            <a:miter lim="800000"/>
            <a:headEnd/>
            <a:tailEnd/>
          </a:ln>
        </p:spPr>
        <p:txBody>
          <a:bodyPr>
            <a:spAutoFit/>
          </a:bodyPr>
          <a:lstStyle/>
          <a:p>
            <a:pPr algn="ctr" fontAlgn="base">
              <a:spcBef>
                <a:spcPct val="0"/>
              </a:spcBef>
              <a:spcAft>
                <a:spcPct val="0"/>
              </a:spcAft>
            </a:pPr>
            <a:r>
              <a:rPr lang="fr-FR" b="1" dirty="0">
                <a:solidFill>
                  <a:srgbClr val="000000"/>
                </a:solidFill>
                <a:latin typeface="Arial" charset="0"/>
              </a:rPr>
              <a:t>± 250 INSTRUMENTOS LEGALES OCDE</a:t>
            </a:r>
          </a:p>
          <a:p>
            <a:pPr lvl="0" algn="ctr" fontAlgn="base">
              <a:lnSpc>
                <a:spcPct val="150000"/>
              </a:lnSpc>
              <a:spcBef>
                <a:spcPct val="0"/>
              </a:spcBef>
              <a:spcAft>
                <a:spcPct val="0"/>
              </a:spcAft>
            </a:pPr>
            <a:r>
              <a:rPr lang="en-GB" sz="1600" b="1" dirty="0">
                <a:hlinkClick r:id="rId2"/>
              </a:rPr>
              <a:t>www.oecd.org/acts</a:t>
            </a:r>
            <a:endParaRPr lang="en-GB" sz="1600" b="1" dirty="0"/>
          </a:p>
        </p:txBody>
      </p:sp>
      <p:sp>
        <p:nvSpPr>
          <p:cNvPr id="62" name="Rectangle 17"/>
          <p:cNvSpPr>
            <a:spLocks noChangeArrowheads="1"/>
          </p:cNvSpPr>
          <p:nvPr/>
        </p:nvSpPr>
        <p:spPr bwMode="auto">
          <a:xfrm>
            <a:off x="5361931" y="1330921"/>
            <a:ext cx="1608133" cy="369332"/>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srgbClr val="000000"/>
                </a:solidFill>
                <a:latin typeface="Arial" charset="0"/>
              </a:rPr>
              <a:t>DECISIONES</a:t>
            </a:r>
            <a:endParaRPr lang="en-US" dirty="0">
              <a:solidFill>
                <a:srgbClr val="000000"/>
              </a:solidFill>
              <a:latin typeface="Arial" charset="0"/>
            </a:endParaRPr>
          </a:p>
        </p:txBody>
      </p:sp>
      <p:sp>
        <p:nvSpPr>
          <p:cNvPr id="63" name="Rectangle 20"/>
          <p:cNvSpPr>
            <a:spLocks noChangeArrowheads="1"/>
          </p:cNvSpPr>
          <p:nvPr/>
        </p:nvSpPr>
        <p:spPr bwMode="auto">
          <a:xfrm>
            <a:off x="4810760" y="5940352"/>
            <a:ext cx="2569934" cy="369332"/>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srgbClr val="000000"/>
                </a:solidFill>
                <a:latin typeface="Arial" charset="0"/>
              </a:rPr>
              <a:t>RECOMENDACIONES</a:t>
            </a:r>
            <a:endParaRPr lang="en-US" dirty="0">
              <a:solidFill>
                <a:srgbClr val="000000"/>
              </a:solidFill>
              <a:latin typeface="Arial" charset="0"/>
            </a:endParaRPr>
          </a:p>
        </p:txBody>
      </p:sp>
      <p:sp>
        <p:nvSpPr>
          <p:cNvPr id="18" name="Slide Number Placeholder 10"/>
          <p:cNvSpPr>
            <a:spLocks noGrp="1"/>
          </p:cNvSpPr>
          <p:nvPr>
            <p:ph type="sldNum" sz="quarter" idx="12"/>
          </p:nvPr>
        </p:nvSpPr>
        <p:spPr>
          <a:xfrm>
            <a:off x="9336361" y="5949280"/>
            <a:ext cx="1223987" cy="620242"/>
          </a:xfrm>
        </p:spPr>
        <p:txBody>
          <a:bodyPr/>
          <a:lstStyle/>
          <a:p>
            <a:pPr>
              <a:defRPr/>
            </a:pPr>
            <a:fld id="{08B410E7-1FC5-455F-AEEC-EAEF86BD3292}" type="slidenum">
              <a:rPr lang="en-US" sz="1300"/>
              <a:pPr>
                <a:defRPr/>
              </a:pPr>
              <a:t>26</a:t>
            </a:fld>
            <a:endParaRPr lang="en-US" sz="1300" dirty="0"/>
          </a:p>
        </p:txBody>
      </p:sp>
      <p:sp>
        <p:nvSpPr>
          <p:cNvPr id="16" name="CuadroTexto 15">
            <a:extLst>
              <a:ext uri="{FF2B5EF4-FFF2-40B4-BE49-F238E27FC236}">
                <a16:creationId xmlns:a16="http://schemas.microsoft.com/office/drawing/2014/main" id="{9F4F6CB6-6F14-40BB-AB05-EB9311EAB7E8}"/>
              </a:ext>
            </a:extLst>
          </p:cNvPr>
          <p:cNvSpPr txBox="1"/>
          <p:nvPr/>
        </p:nvSpPr>
        <p:spPr>
          <a:xfrm>
            <a:off x="101056" y="6071732"/>
            <a:ext cx="1602556" cy="276999"/>
          </a:xfrm>
          <a:prstGeom prst="rect">
            <a:avLst/>
          </a:prstGeom>
          <a:noFill/>
        </p:spPr>
        <p:txBody>
          <a:bodyPr wrap="square" rtlCol="0">
            <a:spAutoFit/>
          </a:bodyPr>
          <a:lstStyle/>
          <a:p>
            <a:r>
              <a:rPr lang="es-PE" sz="1200" dirty="0"/>
              <a:t>Fuente: PCM</a:t>
            </a:r>
          </a:p>
        </p:txBody>
      </p:sp>
    </p:spTree>
    <p:extLst>
      <p:ext uri="{BB962C8B-B14F-4D97-AF65-F5344CB8AC3E}">
        <p14:creationId xmlns:p14="http://schemas.microsoft.com/office/powerpoint/2010/main" val="163001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01615" y="1360425"/>
            <a:ext cx="9694985" cy="1200329"/>
          </a:xfrm>
          <a:prstGeom prst="rect">
            <a:avLst/>
          </a:prstGeom>
          <a:noFill/>
        </p:spPr>
        <p:txBody>
          <a:bodyPr wrap="square" rtlCol="0">
            <a:spAutoFit/>
          </a:bodyPr>
          <a:lstStyle/>
          <a:p>
            <a:pPr algn="ctr"/>
            <a:r>
              <a:rPr lang="es-PE" dirty="0">
                <a:solidFill>
                  <a:prstClr val="black"/>
                </a:solidFill>
                <a:latin typeface="Gisha" panose="020B0502040204020203" pitchFamily="34" charset="-79"/>
                <a:cs typeface="Gisha" panose="020B0502040204020203" pitchFamily="34" charset="-79"/>
              </a:rPr>
              <a:t>Revisión y pronunciamiento de las implicancias legales derivadas de la incorporación del Perú a la OCDE (decisiones, recomendaciones y declaraciones), evaluando la aplicabilidad, pertinencia, contraposiciones con normativa nacional, generación de nuevas o modificación de actuales, entre otros.</a:t>
            </a:r>
          </a:p>
        </p:txBody>
      </p:sp>
      <p:pic>
        <p:nvPicPr>
          <p:cNvPr id="3" name="Imagen 2">
            <a:extLst>
              <a:ext uri="{FF2B5EF4-FFF2-40B4-BE49-F238E27FC236}">
                <a16:creationId xmlns:a16="http://schemas.microsoft.com/office/drawing/2014/main" id="{23E0D8B8-3B00-440C-A449-0E227AAD36E2}"/>
              </a:ext>
            </a:extLst>
          </p:cNvPr>
          <p:cNvPicPr>
            <a:picLocks noChangeAspect="1"/>
          </p:cNvPicPr>
          <p:nvPr/>
        </p:nvPicPr>
        <p:blipFill>
          <a:blip r:embed="rId2"/>
          <a:stretch>
            <a:fillRect/>
          </a:stretch>
        </p:blipFill>
        <p:spPr>
          <a:xfrm>
            <a:off x="166123" y="2734500"/>
            <a:ext cx="5956772" cy="3654577"/>
          </a:xfrm>
          <a:prstGeom prst="rect">
            <a:avLst/>
          </a:prstGeom>
        </p:spPr>
      </p:pic>
      <p:pic>
        <p:nvPicPr>
          <p:cNvPr id="4" name="Imagen 3">
            <a:extLst>
              <a:ext uri="{FF2B5EF4-FFF2-40B4-BE49-F238E27FC236}">
                <a16:creationId xmlns:a16="http://schemas.microsoft.com/office/drawing/2014/main" id="{AFC5D1EB-51C2-46B2-A02A-D51A1C1B927B}"/>
              </a:ext>
            </a:extLst>
          </p:cNvPr>
          <p:cNvPicPr>
            <a:picLocks noChangeAspect="1"/>
          </p:cNvPicPr>
          <p:nvPr/>
        </p:nvPicPr>
        <p:blipFill>
          <a:blip r:embed="rId3"/>
          <a:stretch>
            <a:fillRect/>
          </a:stretch>
        </p:blipFill>
        <p:spPr>
          <a:xfrm>
            <a:off x="6396575" y="2734501"/>
            <a:ext cx="5508553" cy="3543208"/>
          </a:xfrm>
          <a:prstGeom prst="rect">
            <a:avLst/>
          </a:prstGeom>
        </p:spPr>
      </p:pic>
      <p:sp>
        <p:nvSpPr>
          <p:cNvPr id="5" name="CuadroTexto 4">
            <a:extLst>
              <a:ext uri="{FF2B5EF4-FFF2-40B4-BE49-F238E27FC236}">
                <a16:creationId xmlns:a16="http://schemas.microsoft.com/office/drawing/2014/main" id="{AD47E2E8-1153-49DC-B843-D603295E556C}"/>
              </a:ext>
            </a:extLst>
          </p:cNvPr>
          <p:cNvSpPr txBox="1"/>
          <p:nvPr/>
        </p:nvSpPr>
        <p:spPr>
          <a:xfrm>
            <a:off x="3128893" y="755793"/>
            <a:ext cx="8302979" cy="430887"/>
          </a:xfrm>
          <a:prstGeom prst="rect">
            <a:avLst/>
          </a:prstGeom>
          <a:noFill/>
        </p:spPr>
        <p:txBody>
          <a:bodyPr wrap="none" rtlCol="0">
            <a:spAutoFit/>
          </a:bodyPr>
          <a:lstStyle/>
          <a:p>
            <a:r>
              <a:rPr lang="es-PE" sz="2200" b="1" dirty="0">
                <a:solidFill>
                  <a:prstClr val="black"/>
                </a:solidFill>
                <a:latin typeface="Gisha" panose="020B0502040204020203" pitchFamily="34" charset="-79"/>
                <a:cs typeface="Gisha" panose="020B0502040204020203" pitchFamily="34" charset="-79"/>
              </a:rPr>
              <a:t>Evaluación de Instrumentos Legales para Adhesión a la OCDE</a:t>
            </a:r>
          </a:p>
        </p:txBody>
      </p:sp>
      <p:sp>
        <p:nvSpPr>
          <p:cNvPr id="6" name="CuadroTexto 5"/>
          <p:cNvSpPr txBox="1"/>
          <p:nvPr/>
        </p:nvSpPr>
        <p:spPr>
          <a:xfrm>
            <a:off x="10294069" y="2416795"/>
            <a:ext cx="1921939" cy="461665"/>
          </a:xfrm>
          <a:prstGeom prst="rect">
            <a:avLst/>
          </a:prstGeom>
          <a:solidFill>
            <a:schemeClr val="bg1">
              <a:lumMod val="95000"/>
            </a:schemeClr>
          </a:solidFill>
        </p:spPr>
        <p:txBody>
          <a:bodyPr wrap="square" rtlCol="0">
            <a:spAutoFit/>
          </a:bodyPr>
          <a:lstStyle/>
          <a:p>
            <a:r>
              <a:rPr lang="es-PE" sz="1200" dirty="0"/>
              <a:t>Interacción con países:</a:t>
            </a:r>
          </a:p>
          <a:p>
            <a:r>
              <a:rPr lang="es-PE" sz="1200" dirty="0"/>
              <a:t>Chile, Costa Rica</a:t>
            </a:r>
          </a:p>
        </p:txBody>
      </p:sp>
      <p:sp>
        <p:nvSpPr>
          <p:cNvPr id="7" name="Flecha izquierda y derecha 6"/>
          <p:cNvSpPr/>
          <p:nvPr/>
        </p:nvSpPr>
        <p:spPr>
          <a:xfrm rot="1534576">
            <a:off x="5952421" y="3577032"/>
            <a:ext cx="534810" cy="2531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45703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1728C-9CBD-4345-A748-4D62671F7FBF}"/>
              </a:ext>
            </a:extLst>
          </p:cNvPr>
          <p:cNvSpPr>
            <a:spLocks noGrp="1"/>
          </p:cNvSpPr>
          <p:nvPr>
            <p:ph type="title"/>
          </p:nvPr>
        </p:nvSpPr>
        <p:spPr>
          <a:xfrm>
            <a:off x="3808861" y="722810"/>
            <a:ext cx="6137962" cy="978729"/>
          </a:xfrm>
          <a:noFill/>
        </p:spPr>
        <p:txBody>
          <a:bodyPr wrap="none" rtlCol="0">
            <a:spAutoFit/>
          </a:bodyPr>
          <a:lstStyle/>
          <a:p>
            <a:pPr algn="ctr"/>
            <a:r>
              <a:rPr lang="es-PE" sz="3200" b="1" dirty="0">
                <a:latin typeface="+mn-lt"/>
                <a:ea typeface="+mn-ea"/>
                <a:cs typeface="+mn-cs"/>
              </a:rPr>
              <a:t>Propuesta de negociación del Perú </a:t>
            </a:r>
            <a:br>
              <a:rPr lang="es-PE" sz="3200" b="1" dirty="0">
                <a:latin typeface="+mn-lt"/>
                <a:ea typeface="+mn-ea"/>
                <a:cs typeface="+mn-cs"/>
              </a:rPr>
            </a:br>
            <a:r>
              <a:rPr lang="es-PE" sz="3200" b="1" dirty="0">
                <a:latin typeface="+mn-lt"/>
                <a:ea typeface="+mn-ea"/>
                <a:cs typeface="+mn-cs"/>
              </a:rPr>
              <a:t>sobre aplicación del RETC</a:t>
            </a:r>
          </a:p>
        </p:txBody>
      </p:sp>
      <p:sp>
        <p:nvSpPr>
          <p:cNvPr id="3" name="Marcador de texto 2">
            <a:extLst>
              <a:ext uri="{FF2B5EF4-FFF2-40B4-BE49-F238E27FC236}">
                <a16:creationId xmlns:a16="http://schemas.microsoft.com/office/drawing/2014/main" id="{458FA5C3-B123-4282-9946-29DEBCDF2CDC}"/>
              </a:ext>
            </a:extLst>
          </p:cNvPr>
          <p:cNvSpPr>
            <a:spLocks noGrp="1"/>
          </p:cNvSpPr>
          <p:nvPr>
            <p:ph type="body" idx="1"/>
          </p:nvPr>
        </p:nvSpPr>
        <p:spPr>
          <a:xfrm>
            <a:off x="737583" y="2524993"/>
            <a:ext cx="10515600" cy="1500187"/>
          </a:xfrm>
        </p:spPr>
        <p:txBody>
          <a:bodyPr/>
          <a:lstStyle/>
          <a:p>
            <a:pPr marL="342900" indent="-342900">
              <a:buFont typeface="Wingdings" panose="05000000000000000000" pitchFamily="2" charset="2"/>
              <a:buChar char="q"/>
            </a:pPr>
            <a:r>
              <a:rPr lang="es-PE" dirty="0">
                <a:solidFill>
                  <a:schemeClr val="tx1"/>
                </a:solidFill>
              </a:rPr>
              <a:t>Perú: Avances en la implementación del RETC</a:t>
            </a:r>
          </a:p>
          <a:p>
            <a:endParaRPr lang="es-PE" dirty="0">
              <a:solidFill>
                <a:schemeClr val="tx1"/>
              </a:solidFill>
            </a:endParaRPr>
          </a:p>
          <a:p>
            <a:pPr marL="342900" indent="-342900">
              <a:buFont typeface="Wingdings" panose="05000000000000000000" pitchFamily="2" charset="2"/>
              <a:buChar char="q"/>
            </a:pPr>
            <a:r>
              <a:rPr lang="es-PE" dirty="0">
                <a:solidFill>
                  <a:schemeClr val="tx1"/>
                </a:solidFill>
              </a:rPr>
              <a:t>Avances sobre la propuesta de negociación del Perú sobre aplicación del RETC</a:t>
            </a:r>
          </a:p>
          <a:p>
            <a:pPr marL="342900" indent="-342900">
              <a:buFont typeface="Wingdings" panose="05000000000000000000" pitchFamily="2" charset="2"/>
              <a:buChar char="q"/>
            </a:pPr>
            <a:endParaRPr lang="es-PE" dirty="0">
              <a:solidFill>
                <a:schemeClr val="tx1"/>
              </a:solidFill>
            </a:endParaRPr>
          </a:p>
          <a:p>
            <a:pPr marL="342900" indent="-342900">
              <a:buFont typeface="Wingdings" panose="05000000000000000000" pitchFamily="2" charset="2"/>
              <a:buChar char="q"/>
            </a:pPr>
            <a:r>
              <a:rPr lang="es-PE" dirty="0">
                <a:solidFill>
                  <a:schemeClr val="tx1"/>
                </a:solidFill>
              </a:rPr>
              <a:t>Aportes y comentarios para enriquecer la propuesta </a:t>
            </a:r>
          </a:p>
        </p:txBody>
      </p:sp>
    </p:spTree>
    <p:extLst>
      <p:ext uri="{BB962C8B-B14F-4D97-AF65-F5344CB8AC3E}">
        <p14:creationId xmlns:p14="http://schemas.microsoft.com/office/powerpoint/2010/main" val="263683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836710" y="2375003"/>
            <a:ext cx="3677136" cy="5078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000" b="1" dirty="0">
                <a:latin typeface="Gisha" panose="020B0502040204020203" pitchFamily="34" charset="-79"/>
                <a:ea typeface="+mn-ea"/>
                <a:cs typeface="Gisha" panose="020B0502040204020203" pitchFamily="34" charset="-79"/>
              </a:rPr>
              <a:t>Muchas Gracias</a:t>
            </a:r>
          </a:p>
        </p:txBody>
      </p:sp>
      <p:sp>
        <p:nvSpPr>
          <p:cNvPr id="5" name="object 2"/>
          <p:cNvSpPr txBox="1"/>
          <p:nvPr/>
        </p:nvSpPr>
        <p:spPr>
          <a:xfrm>
            <a:off x="4190166" y="4816996"/>
            <a:ext cx="2863589" cy="279908"/>
          </a:xfrm>
          <a:prstGeom prst="rect">
            <a:avLst/>
          </a:prstGeom>
        </p:spPr>
        <p:txBody>
          <a:bodyPr>
            <a:noAutofit/>
          </a:bodyPr>
          <a:lstStyle>
            <a:defPPr>
              <a:defRPr lang="es-PE"/>
            </a:defPPr>
            <a:lvl1pPr indent="0" algn="ctr">
              <a:lnSpc>
                <a:spcPct val="90000"/>
              </a:lnSpc>
              <a:spcBef>
                <a:spcPts val="1000"/>
              </a:spcBef>
              <a:buFont typeface="Arial" panose="020B0604020202020204" pitchFamily="34" charset="0"/>
              <a:buNone/>
              <a:defRPr sz="20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sz="1600" dirty="0"/>
              <a:t>Lima, </a:t>
            </a:r>
            <a:r>
              <a:rPr lang="es-PE" sz="1600" dirty="0"/>
              <a:t>07 de diciembre</a:t>
            </a:r>
            <a:r>
              <a:rPr sz="1600" dirty="0"/>
              <a:t> de 201</a:t>
            </a:r>
            <a:r>
              <a:rPr lang="es-PE" sz="1600" dirty="0"/>
              <a:t>7</a:t>
            </a:r>
            <a:endParaRPr sz="1600" dirty="0"/>
          </a:p>
        </p:txBody>
      </p:sp>
      <p:sp>
        <p:nvSpPr>
          <p:cNvPr id="7" name="object 2">
            <a:extLst>
              <a:ext uri="{FF2B5EF4-FFF2-40B4-BE49-F238E27FC236}">
                <a16:creationId xmlns:a16="http://schemas.microsoft.com/office/drawing/2014/main" id="{5DE62EF8-6CCE-4FB2-8718-92B26949ED6C}"/>
              </a:ext>
            </a:extLst>
          </p:cNvPr>
          <p:cNvSpPr txBox="1"/>
          <p:nvPr/>
        </p:nvSpPr>
        <p:spPr>
          <a:xfrm>
            <a:off x="2315133" y="3373843"/>
            <a:ext cx="6613656" cy="707655"/>
          </a:xfrm>
          <a:prstGeom prst="rect">
            <a:avLst/>
          </a:prstGeom>
        </p:spPr>
        <p:txBody>
          <a:bodyPr>
            <a:noAutofit/>
          </a:bodyPr>
          <a:lstStyle>
            <a:defPPr>
              <a:defRPr lang="es-PE"/>
            </a:defPPr>
            <a:lvl1pPr indent="0" algn="ctr">
              <a:lnSpc>
                <a:spcPct val="90000"/>
              </a:lnSpc>
              <a:spcBef>
                <a:spcPts val="1000"/>
              </a:spcBef>
              <a:buFont typeface="Arial" panose="020B0604020202020204" pitchFamily="34" charset="0"/>
              <a:buNone/>
              <a:defRPr sz="20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spcBef>
                <a:spcPts val="0"/>
              </a:spcBef>
            </a:pPr>
            <a:r>
              <a:rPr lang="es-PE" sz="2400" dirty="0"/>
              <a:t>Director General de Educación, Ciudadanía e Información Ambiental</a:t>
            </a:r>
            <a:endParaRPr sz="2400" dirty="0"/>
          </a:p>
        </p:txBody>
      </p:sp>
    </p:spTree>
    <p:extLst>
      <p:ext uri="{BB962C8B-B14F-4D97-AF65-F5344CB8AC3E}">
        <p14:creationId xmlns:p14="http://schemas.microsoft.com/office/powerpoint/2010/main" val="396840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31"/>
          <p:cNvGrpSpPr>
            <a:grpSpLocks/>
          </p:cNvGrpSpPr>
          <p:nvPr/>
        </p:nvGrpSpPr>
        <p:grpSpPr bwMode="auto">
          <a:xfrm flipH="1">
            <a:off x="1427163" y="2376488"/>
            <a:ext cx="8923337" cy="3897312"/>
            <a:chOff x="3756025" y="2001838"/>
            <a:chExt cx="4295775" cy="3330576"/>
          </a:xfrm>
        </p:grpSpPr>
        <p:sp>
          <p:nvSpPr>
            <p:cNvPr id="40" name="Freeform 6"/>
            <p:cNvSpPr>
              <a:spLocks/>
            </p:cNvSpPr>
            <p:nvPr/>
          </p:nvSpPr>
          <p:spPr bwMode="auto">
            <a:xfrm>
              <a:off x="3756025" y="2001838"/>
              <a:ext cx="4295775" cy="3330576"/>
            </a:xfrm>
            <a:custGeom>
              <a:avLst/>
              <a:gdLst>
                <a:gd name="T0" fmla="*/ 3459 w 8118"/>
                <a:gd name="T1" fmla="*/ 6224 h 6296"/>
                <a:gd name="T2" fmla="*/ 4254 w 8118"/>
                <a:gd name="T3" fmla="*/ 5751 h 6296"/>
                <a:gd name="T4" fmla="*/ 4863 w 8118"/>
                <a:gd name="T5" fmla="*/ 5229 h 6296"/>
                <a:gd name="T6" fmla="*/ 5206 w 8118"/>
                <a:gd name="T7" fmla="*/ 4744 h 6296"/>
                <a:gd name="T8" fmla="*/ 5288 w 8118"/>
                <a:gd name="T9" fmla="*/ 4488 h 6296"/>
                <a:gd name="T10" fmla="*/ 5287 w 8118"/>
                <a:gd name="T11" fmla="*/ 4243 h 6296"/>
                <a:gd name="T12" fmla="*/ 5192 w 8118"/>
                <a:gd name="T13" fmla="*/ 4016 h 6296"/>
                <a:gd name="T14" fmla="*/ 4996 w 8118"/>
                <a:gd name="T15" fmla="*/ 3810 h 6296"/>
                <a:gd name="T16" fmla="*/ 4789 w 8118"/>
                <a:gd name="T17" fmla="*/ 3677 h 6296"/>
                <a:gd name="T18" fmla="*/ 4050 w 8118"/>
                <a:gd name="T19" fmla="*/ 3356 h 6296"/>
                <a:gd name="T20" fmla="*/ 2882 w 8118"/>
                <a:gd name="T21" fmla="*/ 3013 h 6296"/>
                <a:gd name="T22" fmla="*/ 1377 w 8118"/>
                <a:gd name="T23" fmla="*/ 2619 h 6296"/>
                <a:gd name="T24" fmla="*/ 747 w 8118"/>
                <a:gd name="T25" fmla="*/ 2387 h 6296"/>
                <a:gd name="T26" fmla="*/ 475 w 8118"/>
                <a:gd name="T27" fmla="*/ 2216 h 6296"/>
                <a:gd name="T28" fmla="*/ 356 w 8118"/>
                <a:gd name="T29" fmla="*/ 2023 h 6296"/>
                <a:gd name="T30" fmla="*/ 396 w 8118"/>
                <a:gd name="T31" fmla="*/ 1840 h 6296"/>
                <a:gd name="T32" fmla="*/ 516 w 8118"/>
                <a:gd name="T33" fmla="*/ 1693 h 6296"/>
                <a:gd name="T34" fmla="*/ 866 w 8118"/>
                <a:gd name="T35" fmla="*/ 1474 h 6296"/>
                <a:gd name="T36" fmla="*/ 1594 w 8118"/>
                <a:gd name="T37" fmla="*/ 1209 h 6296"/>
                <a:gd name="T38" fmla="*/ 2453 w 8118"/>
                <a:gd name="T39" fmla="*/ 910 h 6296"/>
                <a:gd name="T40" fmla="*/ 2644 w 8118"/>
                <a:gd name="T41" fmla="*/ 779 h 6296"/>
                <a:gd name="T42" fmla="*/ 2703 w 8118"/>
                <a:gd name="T43" fmla="*/ 649 h 6296"/>
                <a:gd name="T44" fmla="*/ 2661 w 8118"/>
                <a:gd name="T45" fmla="*/ 525 h 6296"/>
                <a:gd name="T46" fmla="*/ 2470 w 8118"/>
                <a:gd name="T47" fmla="*/ 377 h 6296"/>
                <a:gd name="T48" fmla="*/ 2062 w 8118"/>
                <a:gd name="T49" fmla="*/ 249 h 6296"/>
                <a:gd name="T50" fmla="*/ 1014 w 8118"/>
                <a:gd name="T51" fmla="*/ 123 h 6296"/>
                <a:gd name="T52" fmla="*/ 0 w 8118"/>
                <a:gd name="T53" fmla="*/ 95 h 6296"/>
                <a:gd name="T54" fmla="*/ 598 w 8118"/>
                <a:gd name="T55" fmla="*/ 5 h 6296"/>
                <a:gd name="T56" fmla="*/ 1918 w 8118"/>
                <a:gd name="T57" fmla="*/ 93 h 6296"/>
                <a:gd name="T58" fmla="*/ 2563 w 8118"/>
                <a:gd name="T59" fmla="*/ 221 h 6296"/>
                <a:gd name="T60" fmla="*/ 2929 w 8118"/>
                <a:gd name="T61" fmla="*/ 391 h 6296"/>
                <a:gd name="T62" fmla="*/ 3026 w 8118"/>
                <a:gd name="T63" fmla="*/ 502 h 6296"/>
                <a:gd name="T64" fmla="*/ 3059 w 8118"/>
                <a:gd name="T65" fmla="*/ 640 h 6296"/>
                <a:gd name="T66" fmla="*/ 2994 w 8118"/>
                <a:gd name="T67" fmla="*/ 767 h 6296"/>
                <a:gd name="T68" fmla="*/ 2689 w 8118"/>
                <a:gd name="T69" fmla="*/ 979 h 6296"/>
                <a:gd name="T70" fmla="*/ 1936 w 8118"/>
                <a:gd name="T71" fmla="*/ 1306 h 6296"/>
                <a:gd name="T72" fmla="*/ 1429 w 8118"/>
                <a:gd name="T73" fmla="*/ 1589 h 6296"/>
                <a:gd name="T74" fmla="*/ 1303 w 8118"/>
                <a:gd name="T75" fmla="*/ 1729 h 6296"/>
                <a:gd name="T76" fmla="*/ 1292 w 8118"/>
                <a:gd name="T77" fmla="*/ 1867 h 6296"/>
                <a:gd name="T78" fmla="*/ 1463 w 8118"/>
                <a:gd name="T79" fmla="*/ 2026 h 6296"/>
                <a:gd name="T80" fmla="*/ 1872 w 8118"/>
                <a:gd name="T81" fmla="*/ 2201 h 6296"/>
                <a:gd name="T82" fmla="*/ 2962 w 8118"/>
                <a:gd name="T83" fmla="*/ 2495 h 6296"/>
                <a:gd name="T84" fmla="*/ 5216 w 8118"/>
                <a:gd name="T85" fmla="*/ 3022 h 6296"/>
                <a:gd name="T86" fmla="*/ 6311 w 8118"/>
                <a:gd name="T87" fmla="*/ 3368 h 6296"/>
                <a:gd name="T88" fmla="*/ 6705 w 8118"/>
                <a:gd name="T89" fmla="*/ 3545 h 6296"/>
                <a:gd name="T90" fmla="*/ 7424 w 8118"/>
                <a:gd name="T91" fmla="*/ 3998 h 6296"/>
                <a:gd name="T92" fmla="*/ 7873 w 8118"/>
                <a:gd name="T93" fmla="*/ 4492 h 6296"/>
                <a:gd name="T94" fmla="*/ 8086 w 8118"/>
                <a:gd name="T95" fmla="*/ 5022 h 6296"/>
                <a:gd name="T96" fmla="*/ 8104 w 8118"/>
                <a:gd name="T97" fmla="*/ 5589 h 6296"/>
                <a:gd name="T98" fmla="*/ 7960 w 8118"/>
                <a:gd name="T99" fmla="*/ 6193 h 6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18" h="6296">
                  <a:moveTo>
                    <a:pt x="7922" y="6296"/>
                  </a:moveTo>
                  <a:lnTo>
                    <a:pt x="3312" y="6296"/>
                  </a:lnTo>
                  <a:lnTo>
                    <a:pt x="3459" y="6224"/>
                  </a:lnTo>
                  <a:lnTo>
                    <a:pt x="3740" y="6075"/>
                  </a:lnTo>
                  <a:lnTo>
                    <a:pt x="4007" y="5916"/>
                  </a:lnTo>
                  <a:lnTo>
                    <a:pt x="4254" y="5751"/>
                  </a:lnTo>
                  <a:lnTo>
                    <a:pt x="4480" y="5581"/>
                  </a:lnTo>
                  <a:lnTo>
                    <a:pt x="4685" y="5407"/>
                  </a:lnTo>
                  <a:lnTo>
                    <a:pt x="4863" y="5229"/>
                  </a:lnTo>
                  <a:lnTo>
                    <a:pt x="5016" y="5052"/>
                  </a:lnTo>
                  <a:lnTo>
                    <a:pt x="5137" y="4875"/>
                  </a:lnTo>
                  <a:lnTo>
                    <a:pt x="5206" y="4744"/>
                  </a:lnTo>
                  <a:lnTo>
                    <a:pt x="5242" y="4658"/>
                  </a:lnTo>
                  <a:lnTo>
                    <a:pt x="5270" y="4571"/>
                  </a:lnTo>
                  <a:lnTo>
                    <a:pt x="5288" y="4488"/>
                  </a:lnTo>
                  <a:lnTo>
                    <a:pt x="5297" y="4404"/>
                  </a:lnTo>
                  <a:lnTo>
                    <a:pt x="5297" y="4322"/>
                  </a:lnTo>
                  <a:lnTo>
                    <a:pt x="5287" y="4243"/>
                  </a:lnTo>
                  <a:lnTo>
                    <a:pt x="5265" y="4165"/>
                  </a:lnTo>
                  <a:lnTo>
                    <a:pt x="5234" y="4089"/>
                  </a:lnTo>
                  <a:lnTo>
                    <a:pt x="5192" y="4016"/>
                  </a:lnTo>
                  <a:lnTo>
                    <a:pt x="5138" y="3944"/>
                  </a:lnTo>
                  <a:lnTo>
                    <a:pt x="5074" y="3876"/>
                  </a:lnTo>
                  <a:lnTo>
                    <a:pt x="4996" y="3810"/>
                  </a:lnTo>
                  <a:lnTo>
                    <a:pt x="4908" y="3746"/>
                  </a:lnTo>
                  <a:lnTo>
                    <a:pt x="4858" y="3717"/>
                  </a:lnTo>
                  <a:lnTo>
                    <a:pt x="4789" y="3677"/>
                  </a:lnTo>
                  <a:lnTo>
                    <a:pt x="4640" y="3599"/>
                  </a:lnTo>
                  <a:lnTo>
                    <a:pt x="4401" y="3490"/>
                  </a:lnTo>
                  <a:lnTo>
                    <a:pt x="4050" y="3356"/>
                  </a:lnTo>
                  <a:lnTo>
                    <a:pt x="3674" y="3234"/>
                  </a:lnTo>
                  <a:lnTo>
                    <a:pt x="3282" y="3120"/>
                  </a:lnTo>
                  <a:lnTo>
                    <a:pt x="2882" y="3013"/>
                  </a:lnTo>
                  <a:lnTo>
                    <a:pt x="2284" y="2862"/>
                  </a:lnTo>
                  <a:lnTo>
                    <a:pt x="1722" y="2717"/>
                  </a:lnTo>
                  <a:lnTo>
                    <a:pt x="1377" y="2619"/>
                  </a:lnTo>
                  <a:lnTo>
                    <a:pt x="1069" y="2519"/>
                  </a:lnTo>
                  <a:lnTo>
                    <a:pt x="867" y="2442"/>
                  </a:lnTo>
                  <a:lnTo>
                    <a:pt x="747" y="2387"/>
                  </a:lnTo>
                  <a:lnTo>
                    <a:pt x="641" y="2332"/>
                  </a:lnTo>
                  <a:lnTo>
                    <a:pt x="550" y="2275"/>
                  </a:lnTo>
                  <a:lnTo>
                    <a:pt x="475" y="2216"/>
                  </a:lnTo>
                  <a:lnTo>
                    <a:pt x="416" y="2154"/>
                  </a:lnTo>
                  <a:lnTo>
                    <a:pt x="377" y="2090"/>
                  </a:lnTo>
                  <a:lnTo>
                    <a:pt x="356" y="2023"/>
                  </a:lnTo>
                  <a:lnTo>
                    <a:pt x="356" y="1952"/>
                  </a:lnTo>
                  <a:lnTo>
                    <a:pt x="376" y="1879"/>
                  </a:lnTo>
                  <a:lnTo>
                    <a:pt x="396" y="1840"/>
                  </a:lnTo>
                  <a:lnTo>
                    <a:pt x="415" y="1810"/>
                  </a:lnTo>
                  <a:lnTo>
                    <a:pt x="461" y="1751"/>
                  </a:lnTo>
                  <a:lnTo>
                    <a:pt x="516" y="1693"/>
                  </a:lnTo>
                  <a:lnTo>
                    <a:pt x="580" y="1640"/>
                  </a:lnTo>
                  <a:lnTo>
                    <a:pt x="691" y="1565"/>
                  </a:lnTo>
                  <a:lnTo>
                    <a:pt x="866" y="1474"/>
                  </a:lnTo>
                  <a:lnTo>
                    <a:pt x="1060" y="1391"/>
                  </a:lnTo>
                  <a:lnTo>
                    <a:pt x="1269" y="1314"/>
                  </a:lnTo>
                  <a:lnTo>
                    <a:pt x="1594" y="1209"/>
                  </a:lnTo>
                  <a:lnTo>
                    <a:pt x="2019" y="1078"/>
                  </a:lnTo>
                  <a:lnTo>
                    <a:pt x="2297" y="979"/>
                  </a:lnTo>
                  <a:lnTo>
                    <a:pt x="2453" y="910"/>
                  </a:lnTo>
                  <a:lnTo>
                    <a:pt x="2548" y="855"/>
                  </a:lnTo>
                  <a:lnTo>
                    <a:pt x="2601" y="817"/>
                  </a:lnTo>
                  <a:lnTo>
                    <a:pt x="2644" y="779"/>
                  </a:lnTo>
                  <a:lnTo>
                    <a:pt x="2676" y="737"/>
                  </a:lnTo>
                  <a:lnTo>
                    <a:pt x="2696" y="694"/>
                  </a:lnTo>
                  <a:lnTo>
                    <a:pt x="2703" y="649"/>
                  </a:lnTo>
                  <a:lnTo>
                    <a:pt x="2697" y="601"/>
                  </a:lnTo>
                  <a:lnTo>
                    <a:pt x="2677" y="551"/>
                  </a:lnTo>
                  <a:lnTo>
                    <a:pt x="2661" y="525"/>
                  </a:lnTo>
                  <a:lnTo>
                    <a:pt x="2637" y="492"/>
                  </a:lnTo>
                  <a:lnTo>
                    <a:pt x="2565" y="432"/>
                  </a:lnTo>
                  <a:lnTo>
                    <a:pt x="2470" y="377"/>
                  </a:lnTo>
                  <a:lnTo>
                    <a:pt x="2353" y="329"/>
                  </a:lnTo>
                  <a:lnTo>
                    <a:pt x="2216" y="286"/>
                  </a:lnTo>
                  <a:lnTo>
                    <a:pt x="2062" y="249"/>
                  </a:lnTo>
                  <a:lnTo>
                    <a:pt x="1806" y="203"/>
                  </a:lnTo>
                  <a:lnTo>
                    <a:pt x="1423" y="155"/>
                  </a:lnTo>
                  <a:lnTo>
                    <a:pt x="1014" y="123"/>
                  </a:lnTo>
                  <a:lnTo>
                    <a:pt x="598" y="105"/>
                  </a:lnTo>
                  <a:lnTo>
                    <a:pt x="192" y="96"/>
                  </a:lnTo>
                  <a:lnTo>
                    <a:pt x="0" y="95"/>
                  </a:lnTo>
                  <a:lnTo>
                    <a:pt x="0" y="1"/>
                  </a:lnTo>
                  <a:lnTo>
                    <a:pt x="186" y="0"/>
                  </a:lnTo>
                  <a:lnTo>
                    <a:pt x="598" y="5"/>
                  </a:lnTo>
                  <a:lnTo>
                    <a:pt x="1038" y="20"/>
                  </a:lnTo>
                  <a:lnTo>
                    <a:pt x="1486" y="48"/>
                  </a:lnTo>
                  <a:lnTo>
                    <a:pt x="1918" y="93"/>
                  </a:lnTo>
                  <a:lnTo>
                    <a:pt x="2215" y="141"/>
                  </a:lnTo>
                  <a:lnTo>
                    <a:pt x="2398" y="178"/>
                  </a:lnTo>
                  <a:lnTo>
                    <a:pt x="2563" y="221"/>
                  </a:lnTo>
                  <a:lnTo>
                    <a:pt x="2709" y="272"/>
                  </a:lnTo>
                  <a:lnTo>
                    <a:pt x="2831" y="328"/>
                  </a:lnTo>
                  <a:lnTo>
                    <a:pt x="2929" y="391"/>
                  </a:lnTo>
                  <a:lnTo>
                    <a:pt x="2967" y="427"/>
                  </a:lnTo>
                  <a:lnTo>
                    <a:pt x="2990" y="453"/>
                  </a:lnTo>
                  <a:lnTo>
                    <a:pt x="3026" y="502"/>
                  </a:lnTo>
                  <a:lnTo>
                    <a:pt x="3049" y="550"/>
                  </a:lnTo>
                  <a:lnTo>
                    <a:pt x="3060" y="596"/>
                  </a:lnTo>
                  <a:lnTo>
                    <a:pt x="3059" y="640"/>
                  </a:lnTo>
                  <a:lnTo>
                    <a:pt x="3047" y="684"/>
                  </a:lnTo>
                  <a:lnTo>
                    <a:pt x="3026" y="727"/>
                  </a:lnTo>
                  <a:lnTo>
                    <a:pt x="2994" y="767"/>
                  </a:lnTo>
                  <a:lnTo>
                    <a:pt x="2932" y="828"/>
                  </a:lnTo>
                  <a:lnTo>
                    <a:pt x="2823" y="904"/>
                  </a:lnTo>
                  <a:lnTo>
                    <a:pt x="2689" y="979"/>
                  </a:lnTo>
                  <a:lnTo>
                    <a:pt x="2535" y="1052"/>
                  </a:lnTo>
                  <a:lnTo>
                    <a:pt x="2284" y="1160"/>
                  </a:lnTo>
                  <a:lnTo>
                    <a:pt x="1936" y="1306"/>
                  </a:lnTo>
                  <a:lnTo>
                    <a:pt x="1694" y="1422"/>
                  </a:lnTo>
                  <a:lnTo>
                    <a:pt x="1550" y="1503"/>
                  </a:lnTo>
                  <a:lnTo>
                    <a:pt x="1429" y="1589"/>
                  </a:lnTo>
                  <a:lnTo>
                    <a:pt x="1357" y="1657"/>
                  </a:lnTo>
                  <a:lnTo>
                    <a:pt x="1319" y="1704"/>
                  </a:lnTo>
                  <a:lnTo>
                    <a:pt x="1303" y="1729"/>
                  </a:lnTo>
                  <a:lnTo>
                    <a:pt x="1287" y="1758"/>
                  </a:lnTo>
                  <a:lnTo>
                    <a:pt x="1277" y="1814"/>
                  </a:lnTo>
                  <a:lnTo>
                    <a:pt x="1292" y="1867"/>
                  </a:lnTo>
                  <a:lnTo>
                    <a:pt x="1328" y="1922"/>
                  </a:lnTo>
                  <a:lnTo>
                    <a:pt x="1385" y="1974"/>
                  </a:lnTo>
                  <a:lnTo>
                    <a:pt x="1463" y="2026"/>
                  </a:lnTo>
                  <a:lnTo>
                    <a:pt x="1558" y="2076"/>
                  </a:lnTo>
                  <a:lnTo>
                    <a:pt x="1673" y="2126"/>
                  </a:lnTo>
                  <a:lnTo>
                    <a:pt x="1872" y="2201"/>
                  </a:lnTo>
                  <a:lnTo>
                    <a:pt x="2190" y="2299"/>
                  </a:lnTo>
                  <a:lnTo>
                    <a:pt x="2558" y="2397"/>
                  </a:lnTo>
                  <a:lnTo>
                    <a:pt x="2962" y="2495"/>
                  </a:lnTo>
                  <a:lnTo>
                    <a:pt x="3618" y="2643"/>
                  </a:lnTo>
                  <a:lnTo>
                    <a:pt x="4539" y="2854"/>
                  </a:lnTo>
                  <a:lnTo>
                    <a:pt x="5216" y="3022"/>
                  </a:lnTo>
                  <a:lnTo>
                    <a:pt x="5644" y="3142"/>
                  </a:lnTo>
                  <a:lnTo>
                    <a:pt x="6041" y="3268"/>
                  </a:lnTo>
                  <a:lnTo>
                    <a:pt x="6311" y="3368"/>
                  </a:lnTo>
                  <a:lnTo>
                    <a:pt x="6478" y="3437"/>
                  </a:lnTo>
                  <a:lnTo>
                    <a:pt x="6556" y="3473"/>
                  </a:lnTo>
                  <a:lnTo>
                    <a:pt x="6705" y="3545"/>
                  </a:lnTo>
                  <a:lnTo>
                    <a:pt x="6978" y="3692"/>
                  </a:lnTo>
                  <a:lnTo>
                    <a:pt x="7217" y="3843"/>
                  </a:lnTo>
                  <a:lnTo>
                    <a:pt x="7424" y="3998"/>
                  </a:lnTo>
                  <a:lnTo>
                    <a:pt x="7603" y="4158"/>
                  </a:lnTo>
                  <a:lnTo>
                    <a:pt x="7751" y="4322"/>
                  </a:lnTo>
                  <a:lnTo>
                    <a:pt x="7873" y="4492"/>
                  </a:lnTo>
                  <a:lnTo>
                    <a:pt x="7968" y="4665"/>
                  </a:lnTo>
                  <a:lnTo>
                    <a:pt x="8039" y="4842"/>
                  </a:lnTo>
                  <a:lnTo>
                    <a:pt x="8086" y="5022"/>
                  </a:lnTo>
                  <a:lnTo>
                    <a:pt x="8112" y="5208"/>
                  </a:lnTo>
                  <a:lnTo>
                    <a:pt x="8118" y="5396"/>
                  </a:lnTo>
                  <a:lnTo>
                    <a:pt x="8104" y="5589"/>
                  </a:lnTo>
                  <a:lnTo>
                    <a:pt x="8072" y="5787"/>
                  </a:lnTo>
                  <a:lnTo>
                    <a:pt x="8023" y="5987"/>
                  </a:lnTo>
                  <a:lnTo>
                    <a:pt x="7960" y="6193"/>
                  </a:lnTo>
                  <a:lnTo>
                    <a:pt x="7922" y="6296"/>
                  </a:lnTo>
                  <a:lnTo>
                    <a:pt x="7922" y="629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41" name="Freeform 7"/>
            <p:cNvSpPr>
              <a:spLocks/>
            </p:cNvSpPr>
            <p:nvPr/>
          </p:nvSpPr>
          <p:spPr bwMode="auto">
            <a:xfrm>
              <a:off x="3756025" y="2046607"/>
              <a:ext cx="2897222" cy="3285807"/>
            </a:xfrm>
            <a:custGeom>
              <a:avLst/>
              <a:gdLst>
                <a:gd name="T0" fmla="*/ 3641 w 5475"/>
                <a:gd name="T1" fmla="*/ 6137 h 6210"/>
                <a:gd name="T2" fmla="*/ 4407 w 5475"/>
                <a:gd name="T3" fmla="*/ 5659 h 6210"/>
                <a:gd name="T4" fmla="*/ 4989 w 5475"/>
                <a:gd name="T5" fmla="*/ 5136 h 6210"/>
                <a:gd name="T6" fmla="*/ 5310 w 5475"/>
                <a:gd name="T7" fmla="*/ 4651 h 6210"/>
                <a:gd name="T8" fmla="*/ 5380 w 5475"/>
                <a:gd name="T9" fmla="*/ 4395 h 6210"/>
                <a:gd name="T10" fmla="*/ 5370 w 5475"/>
                <a:gd name="T11" fmla="*/ 4151 h 6210"/>
                <a:gd name="T12" fmla="*/ 5268 w 5475"/>
                <a:gd name="T13" fmla="*/ 3924 h 6210"/>
                <a:gd name="T14" fmla="*/ 5069 w 5475"/>
                <a:gd name="T15" fmla="*/ 3718 h 6210"/>
                <a:gd name="T16" fmla="*/ 4861 w 5475"/>
                <a:gd name="T17" fmla="*/ 3584 h 6210"/>
                <a:gd name="T18" fmla="*/ 4119 w 5475"/>
                <a:gd name="T19" fmla="*/ 3263 h 6210"/>
                <a:gd name="T20" fmla="*/ 2945 w 5475"/>
                <a:gd name="T21" fmla="*/ 2919 h 6210"/>
                <a:gd name="T22" fmla="*/ 1432 w 5475"/>
                <a:gd name="T23" fmla="*/ 2523 h 6210"/>
                <a:gd name="T24" fmla="*/ 796 w 5475"/>
                <a:gd name="T25" fmla="*/ 2292 h 6210"/>
                <a:gd name="T26" fmla="*/ 521 w 5475"/>
                <a:gd name="T27" fmla="*/ 2121 h 6210"/>
                <a:gd name="T28" fmla="*/ 400 w 5475"/>
                <a:gd name="T29" fmla="*/ 1929 h 6210"/>
                <a:gd name="T30" fmla="*/ 439 w 5475"/>
                <a:gd name="T31" fmla="*/ 1749 h 6210"/>
                <a:gd name="T32" fmla="*/ 559 w 5475"/>
                <a:gd name="T33" fmla="*/ 1604 h 6210"/>
                <a:gd name="T34" fmla="*/ 904 w 5475"/>
                <a:gd name="T35" fmla="*/ 1385 h 6210"/>
                <a:gd name="T36" fmla="*/ 1627 w 5475"/>
                <a:gd name="T37" fmla="*/ 1120 h 6210"/>
                <a:gd name="T38" fmla="*/ 2476 w 5475"/>
                <a:gd name="T39" fmla="*/ 819 h 6210"/>
                <a:gd name="T40" fmla="*/ 2663 w 5475"/>
                <a:gd name="T41" fmla="*/ 688 h 6210"/>
                <a:gd name="T42" fmla="*/ 2719 w 5475"/>
                <a:gd name="T43" fmla="*/ 557 h 6210"/>
                <a:gd name="T44" fmla="*/ 2676 w 5475"/>
                <a:gd name="T45" fmla="*/ 435 h 6210"/>
                <a:gd name="T46" fmla="*/ 2481 w 5475"/>
                <a:gd name="T47" fmla="*/ 286 h 6210"/>
                <a:gd name="T48" fmla="*/ 2070 w 5475"/>
                <a:gd name="T49" fmla="*/ 158 h 6210"/>
                <a:gd name="T50" fmla="*/ 1015 w 5475"/>
                <a:gd name="T51" fmla="*/ 33 h 6210"/>
                <a:gd name="T52" fmla="*/ 0 w 5475"/>
                <a:gd name="T53" fmla="*/ 4 h 6210"/>
                <a:gd name="T54" fmla="*/ 598 w 5475"/>
                <a:gd name="T55" fmla="*/ 9 h 6210"/>
                <a:gd name="T56" fmla="*/ 1817 w 5475"/>
                <a:gd name="T57" fmla="*/ 105 h 6210"/>
                <a:gd name="T58" fmla="*/ 2373 w 5475"/>
                <a:gd name="T59" fmla="*/ 233 h 6210"/>
                <a:gd name="T60" fmla="*/ 2664 w 5475"/>
                <a:gd name="T61" fmla="*/ 396 h 6210"/>
                <a:gd name="T62" fmla="*/ 2729 w 5475"/>
                <a:gd name="T63" fmla="*/ 505 h 6210"/>
                <a:gd name="T64" fmla="*/ 2712 w 5475"/>
                <a:gd name="T65" fmla="*/ 642 h 6210"/>
                <a:gd name="T66" fmla="*/ 2591 w 5475"/>
                <a:gd name="T67" fmla="*/ 760 h 6210"/>
                <a:gd name="T68" fmla="*/ 2075 w 5475"/>
                <a:gd name="T69" fmla="*/ 985 h 6210"/>
                <a:gd name="T70" fmla="*/ 1135 w 5475"/>
                <a:gd name="T71" fmla="*/ 1300 h 6210"/>
                <a:gd name="T72" fmla="*/ 664 w 5475"/>
                <a:gd name="T73" fmla="*/ 1548 h 6210"/>
                <a:gd name="T74" fmla="*/ 501 w 5475"/>
                <a:gd name="T75" fmla="*/ 1713 h 6210"/>
                <a:gd name="T76" fmla="*/ 444 w 5475"/>
                <a:gd name="T77" fmla="*/ 1853 h 6210"/>
                <a:gd name="T78" fmla="*/ 508 w 5475"/>
                <a:gd name="T79" fmla="*/ 2052 h 6210"/>
                <a:gd name="T80" fmla="*/ 737 w 5475"/>
                <a:gd name="T81" fmla="*/ 2228 h 6210"/>
                <a:gd name="T82" fmla="*/ 1485 w 5475"/>
                <a:gd name="T83" fmla="*/ 2513 h 6210"/>
                <a:gd name="T84" fmla="*/ 3008 w 5475"/>
                <a:gd name="T85" fmla="*/ 2910 h 6210"/>
                <a:gd name="T86" fmla="*/ 4188 w 5475"/>
                <a:gd name="T87" fmla="*/ 3256 h 6210"/>
                <a:gd name="T88" fmla="*/ 4931 w 5475"/>
                <a:gd name="T89" fmla="*/ 3578 h 6210"/>
                <a:gd name="T90" fmla="*/ 5141 w 5475"/>
                <a:gd name="T91" fmla="*/ 3712 h 6210"/>
                <a:gd name="T92" fmla="*/ 5346 w 5475"/>
                <a:gd name="T93" fmla="*/ 3918 h 6210"/>
                <a:gd name="T94" fmla="*/ 5454 w 5475"/>
                <a:gd name="T95" fmla="*/ 4146 h 6210"/>
                <a:gd name="T96" fmla="*/ 5473 w 5475"/>
                <a:gd name="T97" fmla="*/ 4389 h 6210"/>
                <a:gd name="T98" fmla="*/ 5412 w 5475"/>
                <a:gd name="T99" fmla="*/ 4645 h 6210"/>
                <a:gd name="T100" fmla="*/ 5115 w 5475"/>
                <a:gd name="T101" fmla="*/ 5129 h 6210"/>
                <a:gd name="T102" fmla="*/ 4561 w 5475"/>
                <a:gd name="T103" fmla="*/ 5653 h 6210"/>
                <a:gd name="T104" fmla="*/ 3825 w 5475"/>
                <a:gd name="T105" fmla="*/ 6137 h 6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75" h="6210">
                  <a:moveTo>
                    <a:pt x="3688" y="6210"/>
                  </a:moveTo>
                  <a:lnTo>
                    <a:pt x="3500" y="6210"/>
                  </a:lnTo>
                  <a:lnTo>
                    <a:pt x="3641" y="6137"/>
                  </a:lnTo>
                  <a:lnTo>
                    <a:pt x="3913" y="5986"/>
                  </a:lnTo>
                  <a:lnTo>
                    <a:pt x="4169" y="5826"/>
                  </a:lnTo>
                  <a:lnTo>
                    <a:pt x="4407" y="5659"/>
                  </a:lnTo>
                  <a:lnTo>
                    <a:pt x="4624" y="5488"/>
                  </a:lnTo>
                  <a:lnTo>
                    <a:pt x="4819" y="5313"/>
                  </a:lnTo>
                  <a:lnTo>
                    <a:pt x="4989" y="5136"/>
                  </a:lnTo>
                  <a:lnTo>
                    <a:pt x="5133" y="4959"/>
                  </a:lnTo>
                  <a:lnTo>
                    <a:pt x="5245" y="4782"/>
                  </a:lnTo>
                  <a:lnTo>
                    <a:pt x="5310" y="4651"/>
                  </a:lnTo>
                  <a:lnTo>
                    <a:pt x="5342" y="4565"/>
                  </a:lnTo>
                  <a:lnTo>
                    <a:pt x="5366" y="4480"/>
                  </a:lnTo>
                  <a:lnTo>
                    <a:pt x="5380" y="4395"/>
                  </a:lnTo>
                  <a:lnTo>
                    <a:pt x="5386" y="4313"/>
                  </a:lnTo>
                  <a:lnTo>
                    <a:pt x="5383" y="4231"/>
                  </a:lnTo>
                  <a:lnTo>
                    <a:pt x="5370" y="4151"/>
                  </a:lnTo>
                  <a:lnTo>
                    <a:pt x="5346" y="4074"/>
                  </a:lnTo>
                  <a:lnTo>
                    <a:pt x="5313" y="3997"/>
                  </a:lnTo>
                  <a:lnTo>
                    <a:pt x="5268" y="3924"/>
                  </a:lnTo>
                  <a:lnTo>
                    <a:pt x="5213" y="3852"/>
                  </a:lnTo>
                  <a:lnTo>
                    <a:pt x="5147" y="3784"/>
                  </a:lnTo>
                  <a:lnTo>
                    <a:pt x="5069" y="3718"/>
                  </a:lnTo>
                  <a:lnTo>
                    <a:pt x="4980" y="3655"/>
                  </a:lnTo>
                  <a:lnTo>
                    <a:pt x="4930" y="3624"/>
                  </a:lnTo>
                  <a:lnTo>
                    <a:pt x="4861" y="3584"/>
                  </a:lnTo>
                  <a:lnTo>
                    <a:pt x="4711" y="3508"/>
                  </a:lnTo>
                  <a:lnTo>
                    <a:pt x="4470" y="3398"/>
                  </a:lnTo>
                  <a:lnTo>
                    <a:pt x="4119" y="3263"/>
                  </a:lnTo>
                  <a:lnTo>
                    <a:pt x="3742" y="3140"/>
                  </a:lnTo>
                  <a:lnTo>
                    <a:pt x="3347" y="3025"/>
                  </a:lnTo>
                  <a:lnTo>
                    <a:pt x="2945" y="2919"/>
                  </a:lnTo>
                  <a:lnTo>
                    <a:pt x="2345" y="2766"/>
                  </a:lnTo>
                  <a:lnTo>
                    <a:pt x="1779" y="2621"/>
                  </a:lnTo>
                  <a:lnTo>
                    <a:pt x="1432" y="2523"/>
                  </a:lnTo>
                  <a:lnTo>
                    <a:pt x="1120" y="2423"/>
                  </a:lnTo>
                  <a:lnTo>
                    <a:pt x="917" y="2346"/>
                  </a:lnTo>
                  <a:lnTo>
                    <a:pt x="796" y="2292"/>
                  </a:lnTo>
                  <a:lnTo>
                    <a:pt x="690" y="2238"/>
                  </a:lnTo>
                  <a:lnTo>
                    <a:pt x="598" y="2180"/>
                  </a:lnTo>
                  <a:lnTo>
                    <a:pt x="521" y="2121"/>
                  </a:lnTo>
                  <a:lnTo>
                    <a:pt x="462" y="2060"/>
                  </a:lnTo>
                  <a:lnTo>
                    <a:pt x="422" y="1996"/>
                  </a:lnTo>
                  <a:lnTo>
                    <a:pt x="400" y="1929"/>
                  </a:lnTo>
                  <a:lnTo>
                    <a:pt x="399" y="1860"/>
                  </a:lnTo>
                  <a:lnTo>
                    <a:pt x="421" y="1787"/>
                  </a:lnTo>
                  <a:lnTo>
                    <a:pt x="439" y="1749"/>
                  </a:lnTo>
                  <a:lnTo>
                    <a:pt x="458" y="1718"/>
                  </a:lnTo>
                  <a:lnTo>
                    <a:pt x="503" y="1659"/>
                  </a:lnTo>
                  <a:lnTo>
                    <a:pt x="559" y="1604"/>
                  </a:lnTo>
                  <a:lnTo>
                    <a:pt x="622" y="1551"/>
                  </a:lnTo>
                  <a:lnTo>
                    <a:pt x="733" y="1476"/>
                  </a:lnTo>
                  <a:lnTo>
                    <a:pt x="904" y="1385"/>
                  </a:lnTo>
                  <a:lnTo>
                    <a:pt x="1097" y="1303"/>
                  </a:lnTo>
                  <a:lnTo>
                    <a:pt x="1305" y="1227"/>
                  </a:lnTo>
                  <a:lnTo>
                    <a:pt x="1627" y="1120"/>
                  </a:lnTo>
                  <a:lnTo>
                    <a:pt x="2048" y="989"/>
                  </a:lnTo>
                  <a:lnTo>
                    <a:pt x="2322" y="888"/>
                  </a:lnTo>
                  <a:lnTo>
                    <a:pt x="2476" y="819"/>
                  </a:lnTo>
                  <a:lnTo>
                    <a:pt x="2569" y="765"/>
                  </a:lnTo>
                  <a:lnTo>
                    <a:pt x="2621" y="727"/>
                  </a:lnTo>
                  <a:lnTo>
                    <a:pt x="2663" y="688"/>
                  </a:lnTo>
                  <a:lnTo>
                    <a:pt x="2695" y="646"/>
                  </a:lnTo>
                  <a:lnTo>
                    <a:pt x="2713" y="603"/>
                  </a:lnTo>
                  <a:lnTo>
                    <a:pt x="2719" y="557"/>
                  </a:lnTo>
                  <a:lnTo>
                    <a:pt x="2713" y="510"/>
                  </a:lnTo>
                  <a:lnTo>
                    <a:pt x="2692" y="461"/>
                  </a:lnTo>
                  <a:lnTo>
                    <a:pt x="2676" y="435"/>
                  </a:lnTo>
                  <a:lnTo>
                    <a:pt x="2650" y="402"/>
                  </a:lnTo>
                  <a:lnTo>
                    <a:pt x="2578" y="341"/>
                  </a:lnTo>
                  <a:lnTo>
                    <a:pt x="2481" y="286"/>
                  </a:lnTo>
                  <a:lnTo>
                    <a:pt x="2363" y="238"/>
                  </a:lnTo>
                  <a:lnTo>
                    <a:pt x="2225" y="196"/>
                  </a:lnTo>
                  <a:lnTo>
                    <a:pt x="2070" y="158"/>
                  </a:lnTo>
                  <a:lnTo>
                    <a:pt x="1812" y="111"/>
                  </a:lnTo>
                  <a:lnTo>
                    <a:pt x="1427" y="63"/>
                  </a:lnTo>
                  <a:lnTo>
                    <a:pt x="1015" y="33"/>
                  </a:lnTo>
                  <a:lnTo>
                    <a:pt x="598" y="14"/>
                  </a:lnTo>
                  <a:lnTo>
                    <a:pt x="192" y="6"/>
                  </a:lnTo>
                  <a:lnTo>
                    <a:pt x="0" y="4"/>
                  </a:lnTo>
                  <a:lnTo>
                    <a:pt x="0" y="0"/>
                  </a:lnTo>
                  <a:lnTo>
                    <a:pt x="192" y="1"/>
                  </a:lnTo>
                  <a:lnTo>
                    <a:pt x="598" y="9"/>
                  </a:lnTo>
                  <a:lnTo>
                    <a:pt x="1017" y="27"/>
                  </a:lnTo>
                  <a:lnTo>
                    <a:pt x="1430" y="59"/>
                  </a:lnTo>
                  <a:lnTo>
                    <a:pt x="1817" y="105"/>
                  </a:lnTo>
                  <a:lnTo>
                    <a:pt x="2078" y="153"/>
                  </a:lnTo>
                  <a:lnTo>
                    <a:pt x="2234" y="190"/>
                  </a:lnTo>
                  <a:lnTo>
                    <a:pt x="2373" y="233"/>
                  </a:lnTo>
                  <a:lnTo>
                    <a:pt x="2493" y="281"/>
                  </a:lnTo>
                  <a:lnTo>
                    <a:pt x="2591" y="335"/>
                  </a:lnTo>
                  <a:lnTo>
                    <a:pt x="2664" y="396"/>
                  </a:lnTo>
                  <a:lnTo>
                    <a:pt x="2690" y="429"/>
                  </a:lnTo>
                  <a:lnTo>
                    <a:pt x="2707" y="456"/>
                  </a:lnTo>
                  <a:lnTo>
                    <a:pt x="2729" y="505"/>
                  </a:lnTo>
                  <a:lnTo>
                    <a:pt x="2736" y="553"/>
                  </a:lnTo>
                  <a:lnTo>
                    <a:pt x="2731" y="599"/>
                  </a:lnTo>
                  <a:lnTo>
                    <a:pt x="2712" y="642"/>
                  </a:lnTo>
                  <a:lnTo>
                    <a:pt x="2682" y="682"/>
                  </a:lnTo>
                  <a:lnTo>
                    <a:pt x="2641" y="723"/>
                  </a:lnTo>
                  <a:lnTo>
                    <a:pt x="2591" y="760"/>
                  </a:lnTo>
                  <a:lnTo>
                    <a:pt x="2499" y="816"/>
                  </a:lnTo>
                  <a:lnTo>
                    <a:pt x="2347" y="885"/>
                  </a:lnTo>
                  <a:lnTo>
                    <a:pt x="2075" y="985"/>
                  </a:lnTo>
                  <a:lnTo>
                    <a:pt x="1661" y="1117"/>
                  </a:lnTo>
                  <a:lnTo>
                    <a:pt x="1339" y="1224"/>
                  </a:lnTo>
                  <a:lnTo>
                    <a:pt x="1135" y="1300"/>
                  </a:lnTo>
                  <a:lnTo>
                    <a:pt x="943" y="1382"/>
                  </a:lnTo>
                  <a:lnTo>
                    <a:pt x="773" y="1473"/>
                  </a:lnTo>
                  <a:lnTo>
                    <a:pt x="664" y="1548"/>
                  </a:lnTo>
                  <a:lnTo>
                    <a:pt x="601" y="1600"/>
                  </a:lnTo>
                  <a:lnTo>
                    <a:pt x="546" y="1654"/>
                  </a:lnTo>
                  <a:lnTo>
                    <a:pt x="501" y="1713"/>
                  </a:lnTo>
                  <a:lnTo>
                    <a:pt x="482" y="1744"/>
                  </a:lnTo>
                  <a:lnTo>
                    <a:pt x="464" y="1781"/>
                  </a:lnTo>
                  <a:lnTo>
                    <a:pt x="444" y="1853"/>
                  </a:lnTo>
                  <a:lnTo>
                    <a:pt x="445" y="1922"/>
                  </a:lnTo>
                  <a:lnTo>
                    <a:pt x="467" y="1989"/>
                  </a:lnTo>
                  <a:lnTo>
                    <a:pt x="508" y="2052"/>
                  </a:lnTo>
                  <a:lnTo>
                    <a:pt x="567" y="2112"/>
                  </a:lnTo>
                  <a:lnTo>
                    <a:pt x="645" y="2171"/>
                  </a:lnTo>
                  <a:lnTo>
                    <a:pt x="737" y="2228"/>
                  </a:lnTo>
                  <a:lnTo>
                    <a:pt x="903" y="2310"/>
                  </a:lnTo>
                  <a:lnTo>
                    <a:pt x="1172" y="2413"/>
                  </a:lnTo>
                  <a:lnTo>
                    <a:pt x="1485" y="2513"/>
                  </a:lnTo>
                  <a:lnTo>
                    <a:pt x="1835" y="2611"/>
                  </a:lnTo>
                  <a:lnTo>
                    <a:pt x="2404" y="2757"/>
                  </a:lnTo>
                  <a:lnTo>
                    <a:pt x="3008" y="2910"/>
                  </a:lnTo>
                  <a:lnTo>
                    <a:pt x="3412" y="3017"/>
                  </a:lnTo>
                  <a:lnTo>
                    <a:pt x="3808" y="3132"/>
                  </a:lnTo>
                  <a:lnTo>
                    <a:pt x="4188" y="3256"/>
                  </a:lnTo>
                  <a:lnTo>
                    <a:pt x="4541" y="3391"/>
                  </a:lnTo>
                  <a:lnTo>
                    <a:pt x="4783" y="3500"/>
                  </a:lnTo>
                  <a:lnTo>
                    <a:pt x="4931" y="3578"/>
                  </a:lnTo>
                  <a:lnTo>
                    <a:pt x="5002" y="3619"/>
                  </a:lnTo>
                  <a:lnTo>
                    <a:pt x="5051" y="3649"/>
                  </a:lnTo>
                  <a:lnTo>
                    <a:pt x="5141" y="3712"/>
                  </a:lnTo>
                  <a:lnTo>
                    <a:pt x="5221" y="3778"/>
                  </a:lnTo>
                  <a:lnTo>
                    <a:pt x="5288" y="3847"/>
                  </a:lnTo>
                  <a:lnTo>
                    <a:pt x="5346" y="3918"/>
                  </a:lnTo>
                  <a:lnTo>
                    <a:pt x="5392" y="3991"/>
                  </a:lnTo>
                  <a:lnTo>
                    <a:pt x="5428" y="4068"/>
                  </a:lnTo>
                  <a:lnTo>
                    <a:pt x="5454" y="4146"/>
                  </a:lnTo>
                  <a:lnTo>
                    <a:pt x="5470" y="4225"/>
                  </a:lnTo>
                  <a:lnTo>
                    <a:pt x="5475" y="4307"/>
                  </a:lnTo>
                  <a:lnTo>
                    <a:pt x="5473" y="4389"/>
                  </a:lnTo>
                  <a:lnTo>
                    <a:pt x="5461" y="4474"/>
                  </a:lnTo>
                  <a:lnTo>
                    <a:pt x="5441" y="4559"/>
                  </a:lnTo>
                  <a:lnTo>
                    <a:pt x="5412" y="4645"/>
                  </a:lnTo>
                  <a:lnTo>
                    <a:pt x="5355" y="4776"/>
                  </a:lnTo>
                  <a:lnTo>
                    <a:pt x="5249" y="4952"/>
                  </a:lnTo>
                  <a:lnTo>
                    <a:pt x="5115" y="5129"/>
                  </a:lnTo>
                  <a:lnTo>
                    <a:pt x="4954" y="5306"/>
                  </a:lnTo>
                  <a:lnTo>
                    <a:pt x="4768" y="5482"/>
                  </a:lnTo>
                  <a:lnTo>
                    <a:pt x="4561" y="5653"/>
                  </a:lnTo>
                  <a:lnTo>
                    <a:pt x="4333" y="5820"/>
                  </a:lnTo>
                  <a:lnTo>
                    <a:pt x="4087" y="5981"/>
                  </a:lnTo>
                  <a:lnTo>
                    <a:pt x="3825" y="6137"/>
                  </a:lnTo>
                  <a:lnTo>
                    <a:pt x="3688" y="6210"/>
                  </a:lnTo>
                  <a:lnTo>
                    <a:pt x="3688" y="621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42" name="Freeform 8"/>
            <p:cNvSpPr>
              <a:spLocks/>
            </p:cNvSpPr>
            <p:nvPr/>
          </p:nvSpPr>
          <p:spPr bwMode="auto">
            <a:xfrm>
              <a:off x="3756025" y="2026258"/>
              <a:ext cx="3510140" cy="3306156"/>
            </a:xfrm>
            <a:custGeom>
              <a:avLst/>
              <a:gdLst>
                <a:gd name="T0" fmla="*/ 5635 w 6632"/>
                <a:gd name="T1" fmla="*/ 6165 h 6250"/>
                <a:gd name="T2" fmla="*/ 6122 w 6632"/>
                <a:gd name="T3" fmla="*/ 5649 h 6250"/>
                <a:gd name="T4" fmla="*/ 6430 w 6632"/>
                <a:gd name="T5" fmla="*/ 5132 h 6250"/>
                <a:gd name="T6" fmla="*/ 6525 w 6632"/>
                <a:gd name="T7" fmla="*/ 4671 h 6250"/>
                <a:gd name="T8" fmla="*/ 6494 w 6632"/>
                <a:gd name="T9" fmla="*/ 4430 h 6250"/>
                <a:gd name="T10" fmla="*/ 6396 w 6632"/>
                <a:gd name="T11" fmla="*/ 4200 h 6250"/>
                <a:gd name="T12" fmla="*/ 6229 w 6632"/>
                <a:gd name="T13" fmla="*/ 3981 h 6250"/>
                <a:gd name="T14" fmla="*/ 5941 w 6632"/>
                <a:gd name="T15" fmla="*/ 3745 h 6250"/>
                <a:gd name="T16" fmla="*/ 5612 w 6632"/>
                <a:gd name="T17" fmla="*/ 3562 h 6250"/>
                <a:gd name="T18" fmla="*/ 4577 w 6632"/>
                <a:gd name="T19" fmla="*/ 3175 h 6250"/>
                <a:gd name="T20" fmla="*/ 3039 w 6632"/>
                <a:gd name="T21" fmla="*/ 2766 h 6250"/>
                <a:gd name="T22" fmla="*/ 1658 w 6632"/>
                <a:gd name="T23" fmla="*/ 2396 h 6250"/>
                <a:gd name="T24" fmla="*/ 1051 w 6632"/>
                <a:gd name="T25" fmla="*/ 2148 h 6250"/>
                <a:gd name="T26" fmla="*/ 835 w 6632"/>
                <a:gd name="T27" fmla="*/ 1971 h 6250"/>
                <a:gd name="T28" fmla="*/ 811 w 6632"/>
                <a:gd name="T29" fmla="*/ 1775 h 6250"/>
                <a:gd name="T30" fmla="*/ 887 w 6632"/>
                <a:gd name="T31" fmla="*/ 1660 h 6250"/>
                <a:gd name="T32" fmla="*/ 1259 w 6632"/>
                <a:gd name="T33" fmla="*/ 1402 h 6250"/>
                <a:gd name="T34" fmla="*/ 1921 w 6632"/>
                <a:gd name="T35" fmla="*/ 1139 h 6250"/>
                <a:gd name="T36" fmla="*/ 2680 w 6632"/>
                <a:gd name="T37" fmla="*/ 825 h 6250"/>
                <a:gd name="T38" fmla="*/ 2836 w 6632"/>
                <a:gd name="T39" fmla="*/ 686 h 6250"/>
                <a:gd name="T40" fmla="*/ 2867 w 6632"/>
                <a:gd name="T41" fmla="*/ 555 h 6250"/>
                <a:gd name="T42" fmla="*/ 2807 w 6632"/>
                <a:gd name="T43" fmla="*/ 432 h 6250"/>
                <a:gd name="T44" fmla="*/ 2585 w 6632"/>
                <a:gd name="T45" fmla="*/ 280 h 6250"/>
                <a:gd name="T46" fmla="*/ 2139 w 6632"/>
                <a:gd name="T47" fmla="*/ 151 h 6250"/>
                <a:gd name="T48" fmla="*/ 1030 w 6632"/>
                <a:gd name="T49" fmla="*/ 28 h 6250"/>
                <a:gd name="T50" fmla="*/ 0 w 6632"/>
                <a:gd name="T51" fmla="*/ 4 h 6250"/>
                <a:gd name="T52" fmla="*/ 601 w 6632"/>
                <a:gd name="T53" fmla="*/ 7 h 6250"/>
                <a:gd name="T54" fmla="*/ 1868 w 6632"/>
                <a:gd name="T55" fmla="*/ 99 h 6250"/>
                <a:gd name="T56" fmla="*/ 2466 w 6632"/>
                <a:gd name="T57" fmla="*/ 227 h 6250"/>
                <a:gd name="T58" fmla="*/ 2790 w 6632"/>
                <a:gd name="T59" fmla="*/ 394 h 6250"/>
                <a:gd name="T60" fmla="*/ 2870 w 6632"/>
                <a:gd name="T61" fmla="*/ 504 h 6250"/>
                <a:gd name="T62" fmla="*/ 2876 w 6632"/>
                <a:gd name="T63" fmla="*/ 640 h 6250"/>
                <a:gd name="T64" fmla="*/ 2781 w 6632"/>
                <a:gd name="T65" fmla="*/ 763 h 6250"/>
                <a:gd name="T66" fmla="*/ 2330 w 6632"/>
                <a:gd name="T67" fmla="*/ 997 h 6250"/>
                <a:gd name="T68" fmla="*/ 1473 w 6632"/>
                <a:gd name="T69" fmla="*/ 1319 h 6250"/>
                <a:gd name="T70" fmla="*/ 1008 w 6632"/>
                <a:gd name="T71" fmla="*/ 1579 h 6250"/>
                <a:gd name="T72" fmla="*/ 871 w 6632"/>
                <a:gd name="T73" fmla="*/ 1736 h 6250"/>
                <a:gd name="T74" fmla="*/ 848 w 6632"/>
                <a:gd name="T75" fmla="*/ 1900 h 6250"/>
                <a:gd name="T76" fmla="*/ 1007 w 6632"/>
                <a:gd name="T77" fmla="*/ 2082 h 6250"/>
                <a:gd name="T78" fmla="*/ 1401 w 6632"/>
                <a:gd name="T79" fmla="*/ 2279 h 6250"/>
                <a:gd name="T80" fmla="*/ 2461 w 6632"/>
                <a:gd name="T81" fmla="*/ 2597 h 6250"/>
                <a:gd name="T82" fmla="*/ 4212 w 6632"/>
                <a:gd name="T83" fmla="*/ 3042 h 6250"/>
                <a:gd name="T84" fmla="*/ 5429 w 6632"/>
                <a:gd name="T85" fmla="*/ 3441 h 6250"/>
                <a:gd name="T86" fmla="*/ 5909 w 6632"/>
                <a:gd name="T87" fmla="*/ 3676 h 6250"/>
                <a:gd name="T88" fmla="*/ 6305 w 6632"/>
                <a:gd name="T89" fmla="*/ 3975 h 6250"/>
                <a:gd name="T90" fmla="*/ 6479 w 6632"/>
                <a:gd name="T91" fmla="*/ 4194 h 6250"/>
                <a:gd name="T92" fmla="*/ 6587 w 6632"/>
                <a:gd name="T93" fmla="*/ 4423 h 6250"/>
                <a:gd name="T94" fmla="*/ 6632 w 6632"/>
                <a:gd name="T95" fmla="*/ 4786 h 6250"/>
                <a:gd name="T96" fmla="*/ 6491 w 6632"/>
                <a:gd name="T97" fmla="*/ 5294 h 6250"/>
                <a:gd name="T98" fmla="*/ 6151 w 6632"/>
                <a:gd name="T99" fmla="*/ 5816 h 6250"/>
                <a:gd name="T100" fmla="*/ 5739 w 6632"/>
                <a:gd name="T101" fmla="*/ 6250 h 6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32" h="6250">
                  <a:moveTo>
                    <a:pt x="5739" y="6250"/>
                  </a:moveTo>
                  <a:lnTo>
                    <a:pt x="5539" y="6250"/>
                  </a:lnTo>
                  <a:lnTo>
                    <a:pt x="5635" y="6165"/>
                  </a:lnTo>
                  <a:lnTo>
                    <a:pt x="5815" y="5994"/>
                  </a:lnTo>
                  <a:lnTo>
                    <a:pt x="5978" y="5821"/>
                  </a:lnTo>
                  <a:lnTo>
                    <a:pt x="6122" y="5649"/>
                  </a:lnTo>
                  <a:lnTo>
                    <a:pt x="6246" y="5476"/>
                  </a:lnTo>
                  <a:lnTo>
                    <a:pt x="6350" y="5303"/>
                  </a:lnTo>
                  <a:lnTo>
                    <a:pt x="6430" y="5132"/>
                  </a:lnTo>
                  <a:lnTo>
                    <a:pt x="6486" y="4962"/>
                  </a:lnTo>
                  <a:lnTo>
                    <a:pt x="6520" y="4795"/>
                  </a:lnTo>
                  <a:lnTo>
                    <a:pt x="6525" y="4671"/>
                  </a:lnTo>
                  <a:lnTo>
                    <a:pt x="6521" y="4590"/>
                  </a:lnTo>
                  <a:lnTo>
                    <a:pt x="6511" y="4510"/>
                  </a:lnTo>
                  <a:lnTo>
                    <a:pt x="6494" y="4430"/>
                  </a:lnTo>
                  <a:lnTo>
                    <a:pt x="6468" y="4353"/>
                  </a:lnTo>
                  <a:lnTo>
                    <a:pt x="6436" y="4275"/>
                  </a:lnTo>
                  <a:lnTo>
                    <a:pt x="6396" y="4200"/>
                  </a:lnTo>
                  <a:lnTo>
                    <a:pt x="6348" y="4125"/>
                  </a:lnTo>
                  <a:lnTo>
                    <a:pt x="6292" y="4053"/>
                  </a:lnTo>
                  <a:lnTo>
                    <a:pt x="6229" y="3981"/>
                  </a:lnTo>
                  <a:lnTo>
                    <a:pt x="6157" y="3912"/>
                  </a:lnTo>
                  <a:lnTo>
                    <a:pt x="6076" y="3844"/>
                  </a:lnTo>
                  <a:lnTo>
                    <a:pt x="5941" y="3745"/>
                  </a:lnTo>
                  <a:lnTo>
                    <a:pt x="5837" y="3682"/>
                  </a:lnTo>
                  <a:lnTo>
                    <a:pt x="5766" y="3641"/>
                  </a:lnTo>
                  <a:lnTo>
                    <a:pt x="5612" y="3562"/>
                  </a:lnTo>
                  <a:lnTo>
                    <a:pt x="5360" y="3448"/>
                  </a:lnTo>
                  <a:lnTo>
                    <a:pt x="4984" y="3306"/>
                  </a:lnTo>
                  <a:lnTo>
                    <a:pt x="4577" y="3175"/>
                  </a:lnTo>
                  <a:lnTo>
                    <a:pt x="4148" y="3051"/>
                  </a:lnTo>
                  <a:lnTo>
                    <a:pt x="3706" y="2933"/>
                  </a:lnTo>
                  <a:lnTo>
                    <a:pt x="3039" y="2766"/>
                  </a:lnTo>
                  <a:lnTo>
                    <a:pt x="2405" y="2606"/>
                  </a:lnTo>
                  <a:lnTo>
                    <a:pt x="2012" y="2501"/>
                  </a:lnTo>
                  <a:lnTo>
                    <a:pt x="1658" y="2396"/>
                  </a:lnTo>
                  <a:lnTo>
                    <a:pt x="1351" y="2288"/>
                  </a:lnTo>
                  <a:lnTo>
                    <a:pt x="1161" y="2206"/>
                  </a:lnTo>
                  <a:lnTo>
                    <a:pt x="1051" y="2148"/>
                  </a:lnTo>
                  <a:lnTo>
                    <a:pt x="961" y="2090"/>
                  </a:lnTo>
                  <a:lnTo>
                    <a:pt x="889" y="2031"/>
                  </a:lnTo>
                  <a:lnTo>
                    <a:pt x="835" y="1971"/>
                  </a:lnTo>
                  <a:lnTo>
                    <a:pt x="804" y="1908"/>
                  </a:lnTo>
                  <a:lnTo>
                    <a:pt x="795" y="1843"/>
                  </a:lnTo>
                  <a:lnTo>
                    <a:pt x="811" y="1775"/>
                  </a:lnTo>
                  <a:lnTo>
                    <a:pt x="828" y="1741"/>
                  </a:lnTo>
                  <a:lnTo>
                    <a:pt x="845" y="1713"/>
                  </a:lnTo>
                  <a:lnTo>
                    <a:pt x="887" y="1660"/>
                  </a:lnTo>
                  <a:lnTo>
                    <a:pt x="966" y="1584"/>
                  </a:lnTo>
                  <a:lnTo>
                    <a:pt x="1099" y="1489"/>
                  </a:lnTo>
                  <a:lnTo>
                    <a:pt x="1259" y="1402"/>
                  </a:lnTo>
                  <a:lnTo>
                    <a:pt x="1436" y="1321"/>
                  </a:lnTo>
                  <a:lnTo>
                    <a:pt x="1626" y="1245"/>
                  </a:lnTo>
                  <a:lnTo>
                    <a:pt x="1921" y="1139"/>
                  </a:lnTo>
                  <a:lnTo>
                    <a:pt x="2301" y="1002"/>
                  </a:lnTo>
                  <a:lnTo>
                    <a:pt x="2546" y="897"/>
                  </a:lnTo>
                  <a:lnTo>
                    <a:pt x="2680" y="825"/>
                  </a:lnTo>
                  <a:lnTo>
                    <a:pt x="2761" y="767"/>
                  </a:lnTo>
                  <a:lnTo>
                    <a:pt x="2803" y="728"/>
                  </a:lnTo>
                  <a:lnTo>
                    <a:pt x="2836" y="686"/>
                  </a:lnTo>
                  <a:lnTo>
                    <a:pt x="2857" y="645"/>
                  </a:lnTo>
                  <a:lnTo>
                    <a:pt x="2869" y="602"/>
                  </a:lnTo>
                  <a:lnTo>
                    <a:pt x="2867" y="555"/>
                  </a:lnTo>
                  <a:lnTo>
                    <a:pt x="2854" y="508"/>
                  </a:lnTo>
                  <a:lnTo>
                    <a:pt x="2826" y="458"/>
                  </a:lnTo>
                  <a:lnTo>
                    <a:pt x="2807" y="432"/>
                  </a:lnTo>
                  <a:lnTo>
                    <a:pt x="2777" y="398"/>
                  </a:lnTo>
                  <a:lnTo>
                    <a:pt x="2693" y="337"/>
                  </a:lnTo>
                  <a:lnTo>
                    <a:pt x="2585" y="280"/>
                  </a:lnTo>
                  <a:lnTo>
                    <a:pt x="2455" y="231"/>
                  </a:lnTo>
                  <a:lnTo>
                    <a:pt x="2304" y="188"/>
                  </a:lnTo>
                  <a:lnTo>
                    <a:pt x="2139" y="151"/>
                  </a:lnTo>
                  <a:lnTo>
                    <a:pt x="1862" y="105"/>
                  </a:lnTo>
                  <a:lnTo>
                    <a:pt x="1457" y="59"/>
                  </a:lnTo>
                  <a:lnTo>
                    <a:pt x="1030" y="28"/>
                  </a:lnTo>
                  <a:lnTo>
                    <a:pt x="601" y="11"/>
                  </a:lnTo>
                  <a:lnTo>
                    <a:pt x="190" y="4"/>
                  </a:lnTo>
                  <a:lnTo>
                    <a:pt x="0" y="4"/>
                  </a:lnTo>
                  <a:lnTo>
                    <a:pt x="0" y="0"/>
                  </a:lnTo>
                  <a:lnTo>
                    <a:pt x="189" y="0"/>
                  </a:lnTo>
                  <a:lnTo>
                    <a:pt x="601" y="7"/>
                  </a:lnTo>
                  <a:lnTo>
                    <a:pt x="1030" y="23"/>
                  </a:lnTo>
                  <a:lnTo>
                    <a:pt x="1460" y="53"/>
                  </a:lnTo>
                  <a:lnTo>
                    <a:pt x="1868" y="99"/>
                  </a:lnTo>
                  <a:lnTo>
                    <a:pt x="2146" y="146"/>
                  </a:lnTo>
                  <a:lnTo>
                    <a:pt x="2314" y="184"/>
                  </a:lnTo>
                  <a:lnTo>
                    <a:pt x="2466" y="227"/>
                  </a:lnTo>
                  <a:lnTo>
                    <a:pt x="2597" y="276"/>
                  </a:lnTo>
                  <a:lnTo>
                    <a:pt x="2706" y="331"/>
                  </a:lnTo>
                  <a:lnTo>
                    <a:pt x="2790" y="394"/>
                  </a:lnTo>
                  <a:lnTo>
                    <a:pt x="2821" y="427"/>
                  </a:lnTo>
                  <a:lnTo>
                    <a:pt x="2841" y="453"/>
                  </a:lnTo>
                  <a:lnTo>
                    <a:pt x="2870" y="504"/>
                  </a:lnTo>
                  <a:lnTo>
                    <a:pt x="2885" y="551"/>
                  </a:lnTo>
                  <a:lnTo>
                    <a:pt x="2886" y="596"/>
                  </a:lnTo>
                  <a:lnTo>
                    <a:pt x="2876" y="640"/>
                  </a:lnTo>
                  <a:lnTo>
                    <a:pt x="2854" y="682"/>
                  </a:lnTo>
                  <a:lnTo>
                    <a:pt x="2823" y="724"/>
                  </a:lnTo>
                  <a:lnTo>
                    <a:pt x="2781" y="763"/>
                  </a:lnTo>
                  <a:lnTo>
                    <a:pt x="2703" y="820"/>
                  </a:lnTo>
                  <a:lnTo>
                    <a:pt x="2571" y="894"/>
                  </a:lnTo>
                  <a:lnTo>
                    <a:pt x="2330" y="997"/>
                  </a:lnTo>
                  <a:lnTo>
                    <a:pt x="1954" y="1136"/>
                  </a:lnTo>
                  <a:lnTo>
                    <a:pt x="1662" y="1244"/>
                  </a:lnTo>
                  <a:lnTo>
                    <a:pt x="1473" y="1319"/>
                  </a:lnTo>
                  <a:lnTo>
                    <a:pt x="1298" y="1399"/>
                  </a:lnTo>
                  <a:lnTo>
                    <a:pt x="1141" y="1486"/>
                  </a:lnTo>
                  <a:lnTo>
                    <a:pt x="1008" y="1579"/>
                  </a:lnTo>
                  <a:lnTo>
                    <a:pt x="930" y="1656"/>
                  </a:lnTo>
                  <a:lnTo>
                    <a:pt x="889" y="1709"/>
                  </a:lnTo>
                  <a:lnTo>
                    <a:pt x="871" y="1736"/>
                  </a:lnTo>
                  <a:lnTo>
                    <a:pt x="854" y="1769"/>
                  </a:lnTo>
                  <a:lnTo>
                    <a:pt x="840" y="1837"/>
                  </a:lnTo>
                  <a:lnTo>
                    <a:pt x="848" y="1900"/>
                  </a:lnTo>
                  <a:lnTo>
                    <a:pt x="880" y="1962"/>
                  </a:lnTo>
                  <a:lnTo>
                    <a:pt x="933" y="2023"/>
                  </a:lnTo>
                  <a:lnTo>
                    <a:pt x="1007" y="2082"/>
                  </a:lnTo>
                  <a:lnTo>
                    <a:pt x="1099" y="2139"/>
                  </a:lnTo>
                  <a:lnTo>
                    <a:pt x="1208" y="2196"/>
                  </a:lnTo>
                  <a:lnTo>
                    <a:pt x="1401" y="2279"/>
                  </a:lnTo>
                  <a:lnTo>
                    <a:pt x="1709" y="2386"/>
                  </a:lnTo>
                  <a:lnTo>
                    <a:pt x="2067" y="2491"/>
                  </a:lnTo>
                  <a:lnTo>
                    <a:pt x="2461" y="2597"/>
                  </a:lnTo>
                  <a:lnTo>
                    <a:pt x="3099" y="2757"/>
                  </a:lnTo>
                  <a:lnTo>
                    <a:pt x="3767" y="2924"/>
                  </a:lnTo>
                  <a:lnTo>
                    <a:pt x="4212" y="3042"/>
                  </a:lnTo>
                  <a:lnTo>
                    <a:pt x="4645" y="3166"/>
                  </a:lnTo>
                  <a:lnTo>
                    <a:pt x="5054" y="3299"/>
                  </a:lnTo>
                  <a:lnTo>
                    <a:pt x="5429" y="3441"/>
                  </a:lnTo>
                  <a:lnTo>
                    <a:pt x="5683" y="3555"/>
                  </a:lnTo>
                  <a:lnTo>
                    <a:pt x="5837" y="3635"/>
                  </a:lnTo>
                  <a:lnTo>
                    <a:pt x="5909" y="3676"/>
                  </a:lnTo>
                  <a:lnTo>
                    <a:pt x="6013" y="3739"/>
                  </a:lnTo>
                  <a:lnTo>
                    <a:pt x="6193" y="3872"/>
                  </a:lnTo>
                  <a:lnTo>
                    <a:pt x="6305" y="3975"/>
                  </a:lnTo>
                  <a:lnTo>
                    <a:pt x="6371" y="4047"/>
                  </a:lnTo>
                  <a:lnTo>
                    <a:pt x="6429" y="4119"/>
                  </a:lnTo>
                  <a:lnTo>
                    <a:pt x="6479" y="4194"/>
                  </a:lnTo>
                  <a:lnTo>
                    <a:pt x="6522" y="4269"/>
                  </a:lnTo>
                  <a:lnTo>
                    <a:pt x="6558" y="4345"/>
                  </a:lnTo>
                  <a:lnTo>
                    <a:pt x="6587" y="4423"/>
                  </a:lnTo>
                  <a:lnTo>
                    <a:pt x="6609" y="4502"/>
                  </a:lnTo>
                  <a:lnTo>
                    <a:pt x="6629" y="4622"/>
                  </a:lnTo>
                  <a:lnTo>
                    <a:pt x="6632" y="4786"/>
                  </a:lnTo>
                  <a:lnTo>
                    <a:pt x="6609" y="4953"/>
                  </a:lnTo>
                  <a:lnTo>
                    <a:pt x="6561" y="5123"/>
                  </a:lnTo>
                  <a:lnTo>
                    <a:pt x="6491" y="5294"/>
                  </a:lnTo>
                  <a:lnTo>
                    <a:pt x="6399" y="5467"/>
                  </a:lnTo>
                  <a:lnTo>
                    <a:pt x="6285" y="5641"/>
                  </a:lnTo>
                  <a:lnTo>
                    <a:pt x="6151" y="5816"/>
                  </a:lnTo>
                  <a:lnTo>
                    <a:pt x="6000" y="5990"/>
                  </a:lnTo>
                  <a:lnTo>
                    <a:pt x="5830" y="6164"/>
                  </a:lnTo>
                  <a:lnTo>
                    <a:pt x="5739" y="6250"/>
                  </a:lnTo>
                  <a:lnTo>
                    <a:pt x="5739" y="625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43" name="Freeform 9"/>
            <p:cNvSpPr>
              <a:spLocks/>
            </p:cNvSpPr>
            <p:nvPr/>
          </p:nvSpPr>
          <p:spPr bwMode="auto">
            <a:xfrm>
              <a:off x="3756025" y="2003194"/>
              <a:ext cx="4195660" cy="3329220"/>
            </a:xfrm>
            <a:custGeom>
              <a:avLst/>
              <a:gdLst>
                <a:gd name="T0" fmla="*/ 7817 w 7930"/>
                <a:gd name="T1" fmla="*/ 5993 h 6292"/>
                <a:gd name="T2" fmla="*/ 7928 w 7930"/>
                <a:gd name="T3" fmla="*/ 5427 h 6292"/>
                <a:gd name="T4" fmla="*/ 7873 w 7930"/>
                <a:gd name="T5" fmla="*/ 4903 h 6292"/>
                <a:gd name="T6" fmla="*/ 7644 w 7930"/>
                <a:gd name="T7" fmla="*/ 4421 h 6292"/>
                <a:gd name="T8" fmla="*/ 7232 w 7930"/>
                <a:gd name="T9" fmla="*/ 3978 h 6292"/>
                <a:gd name="T10" fmla="*/ 6744 w 7930"/>
                <a:gd name="T11" fmla="*/ 3641 h 6292"/>
                <a:gd name="T12" fmla="*/ 6338 w 7930"/>
                <a:gd name="T13" fmla="*/ 3440 h 6292"/>
                <a:gd name="T14" fmla="*/ 5416 w 7930"/>
                <a:gd name="T15" fmla="*/ 3120 h 6292"/>
                <a:gd name="T16" fmla="*/ 3750 w 7930"/>
                <a:gd name="T17" fmla="*/ 2701 h 6292"/>
                <a:gd name="T18" fmla="*/ 1885 w 7930"/>
                <a:gd name="T19" fmla="*/ 2232 h 6292"/>
                <a:gd name="T20" fmla="*/ 1440 w 7930"/>
                <a:gd name="T21" fmla="*/ 2046 h 6292"/>
                <a:gd name="T22" fmla="*/ 1251 w 7930"/>
                <a:gd name="T23" fmla="*/ 1879 h 6292"/>
                <a:gd name="T24" fmla="*/ 1260 w 7930"/>
                <a:gd name="T25" fmla="*/ 1731 h 6292"/>
                <a:gd name="T26" fmla="*/ 1385 w 7930"/>
                <a:gd name="T27" fmla="*/ 1588 h 6292"/>
                <a:gd name="T28" fmla="*/ 1895 w 7930"/>
                <a:gd name="T29" fmla="*/ 1302 h 6292"/>
                <a:gd name="T30" fmla="*/ 2659 w 7930"/>
                <a:gd name="T31" fmla="*/ 976 h 6292"/>
                <a:gd name="T32" fmla="*/ 2972 w 7930"/>
                <a:gd name="T33" fmla="*/ 767 h 6292"/>
                <a:gd name="T34" fmla="*/ 3040 w 7930"/>
                <a:gd name="T35" fmla="*/ 641 h 6292"/>
                <a:gd name="T36" fmla="*/ 3010 w 7930"/>
                <a:gd name="T37" fmla="*/ 502 h 6292"/>
                <a:gd name="T38" fmla="*/ 2915 w 7930"/>
                <a:gd name="T39" fmla="*/ 393 h 6292"/>
                <a:gd name="T40" fmla="*/ 2553 w 7930"/>
                <a:gd name="T41" fmla="*/ 223 h 6292"/>
                <a:gd name="T42" fmla="*/ 1914 w 7930"/>
                <a:gd name="T43" fmla="*/ 95 h 6292"/>
                <a:gd name="T44" fmla="*/ 598 w 7930"/>
                <a:gd name="T45" fmla="*/ 6 h 6292"/>
                <a:gd name="T46" fmla="*/ 0 w 7930"/>
                <a:gd name="T47" fmla="*/ 6 h 6292"/>
                <a:gd name="T48" fmla="*/ 1037 w 7930"/>
                <a:gd name="T49" fmla="*/ 26 h 6292"/>
                <a:gd name="T50" fmla="*/ 2202 w 7930"/>
                <a:gd name="T51" fmla="*/ 147 h 6292"/>
                <a:gd name="T52" fmla="*/ 2686 w 7930"/>
                <a:gd name="T53" fmla="*/ 278 h 6292"/>
                <a:gd name="T54" fmla="*/ 2938 w 7930"/>
                <a:gd name="T55" fmla="*/ 432 h 6292"/>
                <a:gd name="T56" fmla="*/ 3016 w 7930"/>
                <a:gd name="T57" fmla="*/ 556 h 6292"/>
                <a:gd name="T58" fmla="*/ 3008 w 7930"/>
                <a:gd name="T59" fmla="*/ 688 h 6292"/>
                <a:gd name="T60" fmla="*/ 2886 w 7930"/>
                <a:gd name="T61" fmla="*/ 831 h 6292"/>
                <a:gd name="T62" fmla="*/ 2474 w 7930"/>
                <a:gd name="T63" fmla="*/ 1051 h 6292"/>
                <a:gd name="T64" fmla="*/ 1612 w 7930"/>
                <a:gd name="T65" fmla="*/ 1421 h 6292"/>
                <a:gd name="T66" fmla="*/ 1270 w 7930"/>
                <a:gd name="T67" fmla="*/ 1662 h 6292"/>
                <a:gd name="T68" fmla="*/ 1201 w 7930"/>
                <a:gd name="T69" fmla="*/ 1767 h 6292"/>
                <a:gd name="T70" fmla="*/ 1247 w 7930"/>
                <a:gd name="T71" fmla="*/ 1944 h 6292"/>
                <a:gd name="T72" fmla="*/ 1498 w 7930"/>
                <a:gd name="T73" fmla="*/ 2108 h 6292"/>
                <a:gd name="T74" fmla="*/ 2176 w 7930"/>
                <a:gd name="T75" fmla="*/ 2344 h 6292"/>
                <a:gd name="T76" fmla="*/ 4413 w 7930"/>
                <a:gd name="T77" fmla="*/ 2881 h 6292"/>
                <a:gd name="T78" fmla="*/ 5782 w 7930"/>
                <a:gd name="T79" fmla="*/ 3263 h 6292"/>
                <a:gd name="T80" fmla="*/ 6442 w 7930"/>
                <a:gd name="T81" fmla="*/ 3525 h 6292"/>
                <a:gd name="T82" fmla="*/ 6782 w 7930"/>
                <a:gd name="T83" fmla="*/ 3712 h 6292"/>
                <a:gd name="T84" fmla="*/ 7307 w 7930"/>
                <a:gd name="T85" fmla="*/ 4128 h 6292"/>
                <a:gd name="T86" fmla="*/ 7636 w 7930"/>
                <a:gd name="T87" fmla="*/ 4585 h 6292"/>
                <a:gd name="T88" fmla="*/ 7777 w 7930"/>
                <a:gd name="T89" fmla="*/ 5083 h 6292"/>
                <a:gd name="T90" fmla="*/ 7742 w 7930"/>
                <a:gd name="T91" fmla="*/ 5619 h 6292"/>
                <a:gd name="T92" fmla="*/ 7542 w 7930"/>
                <a:gd name="T93" fmla="*/ 6193 h 6292"/>
                <a:gd name="T94" fmla="*/ 7699 w 7930"/>
                <a:gd name="T95" fmla="*/ 6292 h 6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30" h="6292">
                  <a:moveTo>
                    <a:pt x="7699" y="6292"/>
                  </a:moveTo>
                  <a:lnTo>
                    <a:pt x="7744" y="6190"/>
                  </a:lnTo>
                  <a:lnTo>
                    <a:pt x="7817" y="5993"/>
                  </a:lnTo>
                  <a:lnTo>
                    <a:pt x="7872" y="5799"/>
                  </a:lnTo>
                  <a:lnTo>
                    <a:pt x="7909" y="5610"/>
                  </a:lnTo>
                  <a:lnTo>
                    <a:pt x="7928" y="5427"/>
                  </a:lnTo>
                  <a:lnTo>
                    <a:pt x="7930" y="5247"/>
                  </a:lnTo>
                  <a:lnTo>
                    <a:pt x="7911" y="5073"/>
                  </a:lnTo>
                  <a:lnTo>
                    <a:pt x="7873" y="4903"/>
                  </a:lnTo>
                  <a:lnTo>
                    <a:pt x="7817" y="4737"/>
                  </a:lnTo>
                  <a:lnTo>
                    <a:pt x="7741" y="4576"/>
                  </a:lnTo>
                  <a:lnTo>
                    <a:pt x="7644" y="4421"/>
                  </a:lnTo>
                  <a:lnTo>
                    <a:pt x="7528" y="4269"/>
                  </a:lnTo>
                  <a:lnTo>
                    <a:pt x="7391" y="4121"/>
                  </a:lnTo>
                  <a:lnTo>
                    <a:pt x="7232" y="3978"/>
                  </a:lnTo>
                  <a:lnTo>
                    <a:pt x="7054" y="3840"/>
                  </a:lnTo>
                  <a:lnTo>
                    <a:pt x="6854" y="3706"/>
                  </a:lnTo>
                  <a:lnTo>
                    <a:pt x="6744" y="3641"/>
                  </a:lnTo>
                  <a:lnTo>
                    <a:pt x="6672" y="3598"/>
                  </a:lnTo>
                  <a:lnTo>
                    <a:pt x="6512" y="3518"/>
                  </a:lnTo>
                  <a:lnTo>
                    <a:pt x="6338" y="3440"/>
                  </a:lnTo>
                  <a:lnTo>
                    <a:pt x="6151" y="3365"/>
                  </a:lnTo>
                  <a:lnTo>
                    <a:pt x="5851" y="3256"/>
                  </a:lnTo>
                  <a:lnTo>
                    <a:pt x="5416" y="3120"/>
                  </a:lnTo>
                  <a:lnTo>
                    <a:pt x="4954" y="2992"/>
                  </a:lnTo>
                  <a:lnTo>
                    <a:pt x="4476" y="2873"/>
                  </a:lnTo>
                  <a:lnTo>
                    <a:pt x="3750" y="2701"/>
                  </a:lnTo>
                  <a:lnTo>
                    <a:pt x="2830" y="2490"/>
                  </a:lnTo>
                  <a:lnTo>
                    <a:pt x="2228" y="2334"/>
                  </a:lnTo>
                  <a:lnTo>
                    <a:pt x="1885" y="2232"/>
                  </a:lnTo>
                  <a:lnTo>
                    <a:pt x="1669" y="2153"/>
                  </a:lnTo>
                  <a:lnTo>
                    <a:pt x="1545" y="2099"/>
                  </a:lnTo>
                  <a:lnTo>
                    <a:pt x="1440" y="2046"/>
                  </a:lnTo>
                  <a:lnTo>
                    <a:pt x="1355" y="1991"/>
                  </a:lnTo>
                  <a:lnTo>
                    <a:pt x="1292" y="1935"/>
                  </a:lnTo>
                  <a:lnTo>
                    <a:pt x="1251" y="1879"/>
                  </a:lnTo>
                  <a:lnTo>
                    <a:pt x="1234" y="1820"/>
                  </a:lnTo>
                  <a:lnTo>
                    <a:pt x="1244" y="1761"/>
                  </a:lnTo>
                  <a:lnTo>
                    <a:pt x="1260" y="1731"/>
                  </a:lnTo>
                  <a:lnTo>
                    <a:pt x="1275" y="1705"/>
                  </a:lnTo>
                  <a:lnTo>
                    <a:pt x="1313" y="1657"/>
                  </a:lnTo>
                  <a:lnTo>
                    <a:pt x="1385" y="1588"/>
                  </a:lnTo>
                  <a:lnTo>
                    <a:pt x="1506" y="1500"/>
                  </a:lnTo>
                  <a:lnTo>
                    <a:pt x="1650" y="1418"/>
                  </a:lnTo>
                  <a:lnTo>
                    <a:pt x="1895" y="1302"/>
                  </a:lnTo>
                  <a:lnTo>
                    <a:pt x="2248" y="1156"/>
                  </a:lnTo>
                  <a:lnTo>
                    <a:pt x="2503" y="1048"/>
                  </a:lnTo>
                  <a:lnTo>
                    <a:pt x="2659" y="976"/>
                  </a:lnTo>
                  <a:lnTo>
                    <a:pt x="2795" y="903"/>
                  </a:lnTo>
                  <a:lnTo>
                    <a:pt x="2908" y="826"/>
                  </a:lnTo>
                  <a:lnTo>
                    <a:pt x="2972" y="767"/>
                  </a:lnTo>
                  <a:lnTo>
                    <a:pt x="3004" y="727"/>
                  </a:lnTo>
                  <a:lnTo>
                    <a:pt x="3027" y="684"/>
                  </a:lnTo>
                  <a:lnTo>
                    <a:pt x="3040" y="641"/>
                  </a:lnTo>
                  <a:lnTo>
                    <a:pt x="3042" y="596"/>
                  </a:lnTo>
                  <a:lnTo>
                    <a:pt x="3033" y="550"/>
                  </a:lnTo>
                  <a:lnTo>
                    <a:pt x="3010" y="502"/>
                  </a:lnTo>
                  <a:lnTo>
                    <a:pt x="2975" y="453"/>
                  </a:lnTo>
                  <a:lnTo>
                    <a:pt x="2952" y="428"/>
                  </a:lnTo>
                  <a:lnTo>
                    <a:pt x="2915" y="393"/>
                  </a:lnTo>
                  <a:lnTo>
                    <a:pt x="2820" y="330"/>
                  </a:lnTo>
                  <a:lnTo>
                    <a:pt x="2697" y="272"/>
                  </a:lnTo>
                  <a:lnTo>
                    <a:pt x="2553" y="223"/>
                  </a:lnTo>
                  <a:lnTo>
                    <a:pt x="2389" y="178"/>
                  </a:lnTo>
                  <a:lnTo>
                    <a:pt x="2209" y="141"/>
                  </a:lnTo>
                  <a:lnTo>
                    <a:pt x="1914" y="95"/>
                  </a:lnTo>
                  <a:lnTo>
                    <a:pt x="1483" y="49"/>
                  </a:lnTo>
                  <a:lnTo>
                    <a:pt x="1038" y="21"/>
                  </a:lnTo>
                  <a:lnTo>
                    <a:pt x="598" y="6"/>
                  </a:lnTo>
                  <a:lnTo>
                    <a:pt x="186" y="0"/>
                  </a:lnTo>
                  <a:lnTo>
                    <a:pt x="0" y="1"/>
                  </a:lnTo>
                  <a:lnTo>
                    <a:pt x="0" y="6"/>
                  </a:lnTo>
                  <a:lnTo>
                    <a:pt x="186" y="6"/>
                  </a:lnTo>
                  <a:lnTo>
                    <a:pt x="598" y="10"/>
                  </a:lnTo>
                  <a:lnTo>
                    <a:pt x="1037" y="26"/>
                  </a:lnTo>
                  <a:lnTo>
                    <a:pt x="1482" y="55"/>
                  </a:lnTo>
                  <a:lnTo>
                    <a:pt x="1908" y="99"/>
                  </a:lnTo>
                  <a:lnTo>
                    <a:pt x="2202" y="147"/>
                  </a:lnTo>
                  <a:lnTo>
                    <a:pt x="2382" y="184"/>
                  </a:lnTo>
                  <a:lnTo>
                    <a:pt x="2543" y="227"/>
                  </a:lnTo>
                  <a:lnTo>
                    <a:pt x="2686" y="278"/>
                  </a:lnTo>
                  <a:lnTo>
                    <a:pt x="2807" y="334"/>
                  </a:lnTo>
                  <a:lnTo>
                    <a:pt x="2902" y="397"/>
                  </a:lnTo>
                  <a:lnTo>
                    <a:pt x="2938" y="432"/>
                  </a:lnTo>
                  <a:lnTo>
                    <a:pt x="2961" y="458"/>
                  </a:lnTo>
                  <a:lnTo>
                    <a:pt x="2994" y="507"/>
                  </a:lnTo>
                  <a:lnTo>
                    <a:pt x="3016" y="556"/>
                  </a:lnTo>
                  <a:lnTo>
                    <a:pt x="3024" y="602"/>
                  </a:lnTo>
                  <a:lnTo>
                    <a:pt x="3021" y="645"/>
                  </a:lnTo>
                  <a:lnTo>
                    <a:pt x="3008" y="688"/>
                  </a:lnTo>
                  <a:lnTo>
                    <a:pt x="2984" y="731"/>
                  </a:lnTo>
                  <a:lnTo>
                    <a:pt x="2951" y="772"/>
                  </a:lnTo>
                  <a:lnTo>
                    <a:pt x="2886" y="831"/>
                  </a:lnTo>
                  <a:lnTo>
                    <a:pt x="2771" y="907"/>
                  </a:lnTo>
                  <a:lnTo>
                    <a:pt x="2631" y="980"/>
                  </a:lnTo>
                  <a:lnTo>
                    <a:pt x="2474" y="1051"/>
                  </a:lnTo>
                  <a:lnTo>
                    <a:pt x="2215" y="1159"/>
                  </a:lnTo>
                  <a:lnTo>
                    <a:pt x="1858" y="1304"/>
                  </a:lnTo>
                  <a:lnTo>
                    <a:pt x="1612" y="1421"/>
                  </a:lnTo>
                  <a:lnTo>
                    <a:pt x="1466" y="1503"/>
                  </a:lnTo>
                  <a:lnTo>
                    <a:pt x="1344" y="1591"/>
                  </a:lnTo>
                  <a:lnTo>
                    <a:pt x="1270" y="1662"/>
                  </a:lnTo>
                  <a:lnTo>
                    <a:pt x="1233" y="1711"/>
                  </a:lnTo>
                  <a:lnTo>
                    <a:pt x="1217" y="1735"/>
                  </a:lnTo>
                  <a:lnTo>
                    <a:pt x="1201" y="1767"/>
                  </a:lnTo>
                  <a:lnTo>
                    <a:pt x="1191" y="1827"/>
                  </a:lnTo>
                  <a:lnTo>
                    <a:pt x="1207" y="1886"/>
                  </a:lnTo>
                  <a:lnTo>
                    <a:pt x="1247" y="1944"/>
                  </a:lnTo>
                  <a:lnTo>
                    <a:pt x="1309" y="2000"/>
                  </a:lnTo>
                  <a:lnTo>
                    <a:pt x="1394" y="2055"/>
                  </a:lnTo>
                  <a:lnTo>
                    <a:pt x="1498" y="2108"/>
                  </a:lnTo>
                  <a:lnTo>
                    <a:pt x="1622" y="2161"/>
                  </a:lnTo>
                  <a:lnTo>
                    <a:pt x="1835" y="2240"/>
                  </a:lnTo>
                  <a:lnTo>
                    <a:pt x="2176" y="2344"/>
                  </a:lnTo>
                  <a:lnTo>
                    <a:pt x="2775" y="2500"/>
                  </a:lnTo>
                  <a:lnTo>
                    <a:pt x="3691" y="2711"/>
                  </a:lnTo>
                  <a:lnTo>
                    <a:pt x="4413" y="2881"/>
                  </a:lnTo>
                  <a:lnTo>
                    <a:pt x="4889" y="3001"/>
                  </a:lnTo>
                  <a:lnTo>
                    <a:pt x="5349" y="3127"/>
                  </a:lnTo>
                  <a:lnTo>
                    <a:pt x="5782" y="3263"/>
                  </a:lnTo>
                  <a:lnTo>
                    <a:pt x="6082" y="3371"/>
                  </a:lnTo>
                  <a:lnTo>
                    <a:pt x="6268" y="3447"/>
                  </a:lnTo>
                  <a:lnTo>
                    <a:pt x="6442" y="3525"/>
                  </a:lnTo>
                  <a:lnTo>
                    <a:pt x="6600" y="3605"/>
                  </a:lnTo>
                  <a:lnTo>
                    <a:pt x="6674" y="3647"/>
                  </a:lnTo>
                  <a:lnTo>
                    <a:pt x="6782" y="3712"/>
                  </a:lnTo>
                  <a:lnTo>
                    <a:pt x="6979" y="3846"/>
                  </a:lnTo>
                  <a:lnTo>
                    <a:pt x="7155" y="3984"/>
                  </a:lnTo>
                  <a:lnTo>
                    <a:pt x="7307" y="4128"/>
                  </a:lnTo>
                  <a:lnTo>
                    <a:pt x="7438" y="4275"/>
                  </a:lnTo>
                  <a:lnTo>
                    <a:pt x="7546" y="4428"/>
                  </a:lnTo>
                  <a:lnTo>
                    <a:pt x="7636" y="4585"/>
                  </a:lnTo>
                  <a:lnTo>
                    <a:pt x="7702" y="4746"/>
                  </a:lnTo>
                  <a:lnTo>
                    <a:pt x="7749" y="4912"/>
                  </a:lnTo>
                  <a:lnTo>
                    <a:pt x="7777" y="5083"/>
                  </a:lnTo>
                  <a:lnTo>
                    <a:pt x="7784" y="5257"/>
                  </a:lnTo>
                  <a:lnTo>
                    <a:pt x="7773" y="5436"/>
                  </a:lnTo>
                  <a:lnTo>
                    <a:pt x="7742" y="5619"/>
                  </a:lnTo>
                  <a:lnTo>
                    <a:pt x="7693" y="5806"/>
                  </a:lnTo>
                  <a:lnTo>
                    <a:pt x="7626" y="5997"/>
                  </a:lnTo>
                  <a:lnTo>
                    <a:pt x="7542" y="6193"/>
                  </a:lnTo>
                  <a:lnTo>
                    <a:pt x="7493" y="6292"/>
                  </a:lnTo>
                  <a:lnTo>
                    <a:pt x="7699" y="6292"/>
                  </a:lnTo>
                  <a:lnTo>
                    <a:pt x="7699" y="629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grpSp>
      <p:grpSp>
        <p:nvGrpSpPr>
          <p:cNvPr id="6" name="Group 41"/>
          <p:cNvGrpSpPr/>
          <p:nvPr/>
        </p:nvGrpSpPr>
        <p:grpSpPr>
          <a:xfrm>
            <a:off x="7872196" y="1382609"/>
            <a:ext cx="746811" cy="1018380"/>
            <a:chOff x="7423151" y="2651124"/>
            <a:chExt cx="2788288" cy="3802211"/>
          </a:xfrm>
          <a:effectLst>
            <a:outerShdw blurRad="127000" dir="13500000" sy="23000" kx="1200000" algn="br" rotWithShape="0">
              <a:prstClr val="black">
                <a:alpha val="15000"/>
              </a:prstClr>
            </a:outerShdw>
          </a:effectLst>
        </p:grpSpPr>
        <p:sp>
          <p:nvSpPr>
            <p:cNvPr id="37" name="Freeform 1004"/>
            <p:cNvSpPr>
              <a:spLocks/>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E84C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38" name="Freeform 1005"/>
            <p:cNvSpPr>
              <a:spLocks/>
            </p:cNvSpPr>
            <p:nvPr/>
          </p:nvSpPr>
          <p:spPr bwMode="auto">
            <a:xfrm>
              <a:off x="8817295" y="2651124"/>
              <a:ext cx="1394144"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bg1">
                <a:alpha val="30000"/>
              </a:schemeClr>
            </a:solidFill>
            <a:ln>
              <a:noFill/>
            </a:ln>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39" name="Freeform 1006"/>
            <p:cNvSpPr>
              <a:spLocks/>
            </p:cNvSpPr>
            <p:nvPr/>
          </p:nvSpPr>
          <p:spPr bwMode="auto">
            <a:xfrm>
              <a:off x="7668709" y="2904605"/>
              <a:ext cx="2289249" cy="228924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4290" rIns="0" bIns="3429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dirty="0">
                  <a:solidFill>
                    <a:srgbClr val="E84C3D"/>
                  </a:solidFill>
                  <a:latin typeface="Open Sans" panose="020B0606030504020204" pitchFamily="34" charset="0"/>
                  <a:ea typeface="Open Sans" panose="020B0606030504020204" pitchFamily="34" charset="0"/>
                  <a:cs typeface="Open Sans" panose="020B0606030504020204" pitchFamily="34" charset="0"/>
                </a:rPr>
                <a:t>2030</a:t>
              </a:r>
            </a:p>
          </p:txBody>
        </p:sp>
      </p:grpSp>
      <p:grpSp>
        <p:nvGrpSpPr>
          <p:cNvPr id="7" name="Group 45"/>
          <p:cNvGrpSpPr/>
          <p:nvPr/>
        </p:nvGrpSpPr>
        <p:grpSpPr>
          <a:xfrm>
            <a:off x="5918670" y="2821123"/>
            <a:ext cx="1015893" cy="1385308"/>
            <a:chOff x="7423151" y="2651124"/>
            <a:chExt cx="2788288" cy="3802211"/>
          </a:xfrm>
          <a:effectLst>
            <a:outerShdw blurRad="127000" dir="13500000" sy="23000" kx="1200000" algn="br" rotWithShape="0">
              <a:prstClr val="black">
                <a:alpha val="15000"/>
              </a:prstClr>
            </a:outerShdw>
          </a:effectLst>
        </p:grpSpPr>
        <p:sp>
          <p:nvSpPr>
            <p:cNvPr id="34" name="Freeform 1004"/>
            <p:cNvSpPr>
              <a:spLocks/>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27AE6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35" name="Freeform 1005"/>
            <p:cNvSpPr>
              <a:spLocks/>
            </p:cNvSpPr>
            <p:nvPr/>
          </p:nvSpPr>
          <p:spPr bwMode="auto">
            <a:xfrm>
              <a:off x="8817295" y="2651124"/>
              <a:ext cx="1394144"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bg1">
                <a:alpha val="30000"/>
              </a:schemeClr>
            </a:solidFill>
            <a:ln>
              <a:noFill/>
            </a:ln>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36" name="Freeform 1006"/>
            <p:cNvSpPr>
              <a:spLocks/>
            </p:cNvSpPr>
            <p:nvPr/>
          </p:nvSpPr>
          <p:spPr bwMode="auto">
            <a:xfrm>
              <a:off x="7668708" y="2904605"/>
              <a:ext cx="2289250"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4290" rIns="0" bIns="3429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00" b="1" dirty="0">
                  <a:solidFill>
                    <a:srgbClr val="27AE61"/>
                  </a:solidFill>
                  <a:latin typeface="Open Sans" panose="020B0606030504020204" pitchFamily="34" charset="0"/>
                  <a:ea typeface="Open Sans" panose="020B0606030504020204" pitchFamily="34" charset="0"/>
                  <a:cs typeface="Open Sans" panose="020B0606030504020204" pitchFamily="34" charset="0"/>
                </a:rPr>
                <a:t> 2016</a:t>
              </a:r>
            </a:p>
          </p:txBody>
        </p:sp>
      </p:grpSp>
      <p:grpSp>
        <p:nvGrpSpPr>
          <p:cNvPr id="8" name="Group 49"/>
          <p:cNvGrpSpPr/>
          <p:nvPr/>
        </p:nvGrpSpPr>
        <p:grpSpPr>
          <a:xfrm>
            <a:off x="3945860" y="2866955"/>
            <a:ext cx="1375169" cy="1875230"/>
            <a:chOff x="7423151" y="2651124"/>
            <a:chExt cx="2788288" cy="3802211"/>
          </a:xfrm>
          <a:effectLst>
            <a:outerShdw blurRad="127000" dir="13500000" sy="23000" kx="1200000" algn="br" rotWithShape="0">
              <a:prstClr val="black">
                <a:alpha val="15000"/>
              </a:prstClr>
            </a:outerShdw>
          </a:effectLst>
        </p:grpSpPr>
        <p:sp>
          <p:nvSpPr>
            <p:cNvPr id="31" name="Freeform 1004"/>
            <p:cNvSpPr>
              <a:spLocks/>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297FB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32" name="Freeform 1005"/>
            <p:cNvSpPr>
              <a:spLocks/>
            </p:cNvSpPr>
            <p:nvPr/>
          </p:nvSpPr>
          <p:spPr bwMode="auto">
            <a:xfrm>
              <a:off x="8817295" y="2651124"/>
              <a:ext cx="1394144"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bg1">
                <a:alpha val="30000"/>
              </a:schemeClr>
            </a:solidFill>
            <a:ln>
              <a:noFill/>
            </a:ln>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33" name="Freeform 1006"/>
            <p:cNvSpPr>
              <a:spLocks/>
            </p:cNvSpPr>
            <p:nvPr/>
          </p:nvSpPr>
          <p:spPr bwMode="auto">
            <a:xfrm>
              <a:off x="7668708" y="2904605"/>
              <a:ext cx="2289250"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4290" rIns="0" bIns="3429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solidFill>
                    <a:srgbClr val="297FB8"/>
                  </a:solidFill>
                  <a:latin typeface="Open Sans" panose="020B0606030504020204" pitchFamily="34" charset="0"/>
                  <a:ea typeface="Open Sans" panose="020B0606030504020204" pitchFamily="34" charset="0"/>
                  <a:cs typeface="Open Sans" panose="020B0606030504020204" pitchFamily="34" charset="0"/>
                </a:rPr>
                <a:t> 2015</a:t>
              </a:r>
            </a:p>
          </p:txBody>
        </p:sp>
      </p:grpSp>
      <p:grpSp>
        <p:nvGrpSpPr>
          <p:cNvPr id="9" name="Group 53"/>
          <p:cNvGrpSpPr/>
          <p:nvPr/>
        </p:nvGrpSpPr>
        <p:grpSpPr>
          <a:xfrm>
            <a:off x="1642181" y="3650695"/>
            <a:ext cx="1692645" cy="2308153"/>
            <a:chOff x="7423151" y="2651124"/>
            <a:chExt cx="2788288" cy="3802211"/>
          </a:xfrm>
          <a:effectLst>
            <a:outerShdw blurRad="127000" dir="13500000" sy="23000" kx="1200000" algn="br" rotWithShape="0">
              <a:prstClr val="black">
                <a:alpha val="15000"/>
              </a:prstClr>
            </a:outerShdw>
          </a:effectLst>
        </p:grpSpPr>
        <p:sp>
          <p:nvSpPr>
            <p:cNvPr id="28" name="Freeform 1004"/>
            <p:cNvSpPr>
              <a:spLocks/>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8D44A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29" name="Freeform 1005"/>
            <p:cNvSpPr>
              <a:spLocks/>
            </p:cNvSpPr>
            <p:nvPr/>
          </p:nvSpPr>
          <p:spPr bwMode="auto">
            <a:xfrm>
              <a:off x="8817295" y="2651124"/>
              <a:ext cx="1394144"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bg1">
                <a:alpha val="30000"/>
              </a:schemeClr>
            </a:solidFill>
            <a:ln>
              <a:noFill/>
            </a:ln>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30" name="Freeform 1006"/>
            <p:cNvSpPr>
              <a:spLocks/>
            </p:cNvSpPr>
            <p:nvPr/>
          </p:nvSpPr>
          <p:spPr bwMode="auto">
            <a:xfrm>
              <a:off x="7668708" y="2904605"/>
              <a:ext cx="2289250"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4290" rIns="0" bIns="3429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700" b="1" dirty="0">
                  <a:solidFill>
                    <a:srgbClr val="8D44AD"/>
                  </a:solidFill>
                  <a:latin typeface="Open Sans" panose="020B0606030504020204" pitchFamily="34" charset="0"/>
                  <a:ea typeface="Open Sans" panose="020B0606030504020204" pitchFamily="34" charset="0"/>
                  <a:cs typeface="Open Sans" panose="020B0606030504020204" pitchFamily="34" charset="0"/>
                </a:rPr>
                <a:t> 2015</a:t>
              </a:r>
              <a:endParaRPr lang="en-US" sz="3000" b="1" dirty="0">
                <a:solidFill>
                  <a:srgbClr val="8D44AD"/>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6392" name="Imagen 9"/>
          <p:cNvPicPr>
            <a:picLocks noChangeAspect="1"/>
          </p:cNvPicPr>
          <p:nvPr/>
        </p:nvPicPr>
        <p:blipFill>
          <a:blip r:embed="rId2" cstate="print">
            <a:extLst>
              <a:ext uri="{28A0092B-C50C-407E-A947-70E740481C1C}">
                <a14:useLocalDpi xmlns:a14="http://schemas.microsoft.com/office/drawing/2010/main" val="0"/>
              </a:ext>
            </a:extLst>
          </a:blip>
          <a:srcRect t="22005" b="21408"/>
          <a:stretch>
            <a:fillRect/>
          </a:stretch>
        </p:blipFill>
        <p:spPr bwMode="auto">
          <a:xfrm>
            <a:off x="1623473" y="2483883"/>
            <a:ext cx="15716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Imagen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7977" y="1651745"/>
            <a:ext cx="8572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Marcador de contenido 4"/>
          <p:cNvPicPr>
            <a:picLocks noChangeAspect="1"/>
          </p:cNvPicPr>
          <p:nvPr/>
        </p:nvPicPr>
        <p:blipFill>
          <a:blip r:embed="rId4" cstate="print">
            <a:extLst>
              <a:ext uri="{28A0092B-C50C-407E-A947-70E740481C1C}">
                <a14:useLocalDpi xmlns:a14="http://schemas.microsoft.com/office/drawing/2010/main" val="0"/>
              </a:ext>
            </a:extLst>
          </a:blip>
          <a:srcRect b="17320"/>
          <a:stretch>
            <a:fillRect/>
          </a:stretch>
        </p:blipFill>
        <p:spPr bwMode="auto">
          <a:xfrm>
            <a:off x="7766050" y="584200"/>
            <a:ext cx="9572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Elipse 12"/>
          <p:cNvSpPr>
            <a:spLocks noChangeArrowheads="1"/>
          </p:cNvSpPr>
          <p:nvPr/>
        </p:nvSpPr>
        <p:spPr bwMode="auto">
          <a:xfrm>
            <a:off x="1179513" y="3040063"/>
            <a:ext cx="2466975" cy="6492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algn="ctr" eaLnBrk="1" hangingPunct="1"/>
            <a:r>
              <a:rPr lang="es-PE" sz="1200" b="1">
                <a:solidFill>
                  <a:srgbClr val="651533"/>
                </a:solidFill>
                <a:latin typeface="Calibri-Bold"/>
              </a:rPr>
              <a:t>Declaración Crecimiento Verde</a:t>
            </a:r>
          </a:p>
        </p:txBody>
      </p:sp>
      <p:sp>
        <p:nvSpPr>
          <p:cNvPr id="16396" name="CuadroTexto 30"/>
          <p:cNvSpPr txBox="1">
            <a:spLocks noChangeArrowheads="1"/>
          </p:cNvSpPr>
          <p:nvPr/>
        </p:nvSpPr>
        <p:spPr bwMode="auto">
          <a:xfrm>
            <a:off x="7464425" y="1008063"/>
            <a:ext cx="2036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457200">
              <a:defRPr sz="2000">
                <a:solidFill>
                  <a:schemeClr val="tx1"/>
                </a:solidFill>
                <a:latin typeface="Calibri" pitchFamily="34" charset="0"/>
                <a:ea typeface="MS PGothic" pitchFamily="34" charset="-128"/>
              </a:defRPr>
            </a:lvl2pPr>
            <a:lvl3pPr marL="914400">
              <a:defRPr>
                <a:solidFill>
                  <a:schemeClr val="tx1"/>
                </a:solidFill>
                <a:latin typeface="Calibri" pitchFamily="34" charset="0"/>
                <a:ea typeface="MS PGothic" pitchFamily="34" charset="-128"/>
              </a:defRPr>
            </a:lvl3pPr>
            <a:lvl4pPr marL="1371600">
              <a:defRPr sz="1600">
                <a:solidFill>
                  <a:schemeClr val="tx1"/>
                </a:solidFill>
                <a:latin typeface="Calibri" pitchFamily="34" charset="0"/>
                <a:ea typeface="MS PGothic" pitchFamily="34" charset="-128"/>
              </a:defRPr>
            </a:lvl4pPr>
            <a:lvl5pPr marL="1828800">
              <a:defRPr sz="1600">
                <a:solidFill>
                  <a:schemeClr val="tx1"/>
                </a:solidFill>
                <a:latin typeface="Calibri" pitchFamily="34" charset="0"/>
                <a:ea typeface="MS PGothic" pitchFamily="34" charset="-128"/>
              </a:defRPr>
            </a:lvl5pPr>
            <a:lvl6pPr marL="2286000" eaLnBrk="0" fontAlgn="base" hangingPunct="0">
              <a:spcAft>
                <a:spcPct val="0"/>
              </a:spcAft>
              <a:buChar char="»"/>
              <a:defRPr sz="1600">
                <a:solidFill>
                  <a:schemeClr val="tx1"/>
                </a:solidFill>
                <a:latin typeface="Calibri" pitchFamily="34" charset="0"/>
                <a:ea typeface="MS PGothic" pitchFamily="34" charset="-128"/>
              </a:defRPr>
            </a:lvl6pPr>
            <a:lvl7pPr marL="2743200" eaLnBrk="0" fontAlgn="base" hangingPunct="0">
              <a:spcAft>
                <a:spcPct val="0"/>
              </a:spcAft>
              <a:buChar char="»"/>
              <a:defRPr sz="1600">
                <a:solidFill>
                  <a:schemeClr val="tx1"/>
                </a:solidFill>
                <a:latin typeface="Calibri" pitchFamily="34" charset="0"/>
                <a:ea typeface="MS PGothic" pitchFamily="34" charset="-128"/>
              </a:defRPr>
            </a:lvl7pPr>
            <a:lvl8pPr marL="3200400" eaLnBrk="0" fontAlgn="base" hangingPunct="0">
              <a:spcAft>
                <a:spcPct val="0"/>
              </a:spcAft>
              <a:buChar char="»"/>
              <a:defRPr sz="1600">
                <a:solidFill>
                  <a:schemeClr val="tx1"/>
                </a:solidFill>
                <a:latin typeface="Calibri" pitchFamily="34" charset="0"/>
                <a:ea typeface="MS PGothic" pitchFamily="34" charset="-128"/>
              </a:defRPr>
            </a:lvl8pPr>
            <a:lvl9pPr marL="3657600" eaLnBrk="0" fontAlgn="base" hangingPunct="0">
              <a:spcAft>
                <a:spcPct val="0"/>
              </a:spcAft>
              <a:buChar char="»"/>
              <a:defRPr sz="1600">
                <a:solidFill>
                  <a:schemeClr val="tx1"/>
                </a:solidFill>
                <a:latin typeface="Calibri" pitchFamily="34" charset="0"/>
                <a:ea typeface="MS PGothic" pitchFamily="34" charset="-128"/>
              </a:defRPr>
            </a:lvl9pPr>
          </a:lstStyle>
          <a:p>
            <a:pPr eaLnBrk="1" hangingPunct="1"/>
            <a:r>
              <a:rPr lang="es-PE" sz="1800" dirty="0"/>
              <a:t>Agenda 2030</a:t>
            </a:r>
          </a:p>
        </p:txBody>
      </p:sp>
      <p:pic>
        <p:nvPicPr>
          <p:cNvPr id="16397" name="Imagen 15"/>
          <p:cNvPicPr>
            <a:picLocks noChangeAspect="1"/>
          </p:cNvPicPr>
          <p:nvPr/>
        </p:nvPicPr>
        <p:blipFill>
          <a:blip r:embed="rId2" cstate="print">
            <a:extLst>
              <a:ext uri="{28A0092B-C50C-407E-A947-70E740481C1C}">
                <a14:useLocalDpi xmlns:a14="http://schemas.microsoft.com/office/drawing/2010/main" val="0"/>
              </a:ext>
            </a:extLst>
          </a:blip>
          <a:srcRect t="22005" b="21408"/>
          <a:stretch>
            <a:fillRect/>
          </a:stretch>
        </p:blipFill>
        <p:spPr bwMode="auto">
          <a:xfrm>
            <a:off x="5553075" y="1725613"/>
            <a:ext cx="15732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Rectángulo 16"/>
          <p:cNvSpPr>
            <a:spLocks noChangeArrowheads="1"/>
          </p:cNvSpPr>
          <p:nvPr/>
        </p:nvSpPr>
        <p:spPr bwMode="auto">
          <a:xfrm>
            <a:off x="5540375" y="2293938"/>
            <a:ext cx="1598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1200" b="1" dirty="0">
                <a:solidFill>
                  <a:srgbClr val="651533"/>
                </a:solidFill>
                <a:latin typeface="Calibri-Bold"/>
              </a:rPr>
              <a:t>Recomendaciones EDA</a:t>
            </a:r>
          </a:p>
        </p:txBody>
      </p:sp>
      <p:sp>
        <p:nvSpPr>
          <p:cNvPr id="16399" name="Elipse 17"/>
          <p:cNvSpPr>
            <a:spLocks noChangeArrowheads="1"/>
          </p:cNvSpPr>
          <p:nvPr/>
        </p:nvSpPr>
        <p:spPr bwMode="auto">
          <a:xfrm>
            <a:off x="8237538" y="3748088"/>
            <a:ext cx="2774950" cy="3889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algn="ctr" eaLnBrk="1" hangingPunct="1"/>
            <a:r>
              <a:rPr lang="es-PE" sz="1200" b="1">
                <a:solidFill>
                  <a:srgbClr val="651533"/>
                </a:solidFill>
                <a:latin typeface="Calibri-Bold"/>
              </a:rPr>
              <a:t>NDC</a:t>
            </a:r>
          </a:p>
        </p:txBody>
      </p:sp>
      <p:sp>
        <p:nvSpPr>
          <p:cNvPr id="19" name="Elipse 18"/>
          <p:cNvSpPr/>
          <p:nvPr/>
        </p:nvSpPr>
        <p:spPr>
          <a:xfrm>
            <a:off x="7751763" y="2393950"/>
            <a:ext cx="1001712" cy="357188"/>
          </a:xfrm>
          <a:prstGeom prst="ellipse">
            <a:avLst/>
          </a:prstGeom>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PE" sz="1050" b="1" dirty="0">
                <a:solidFill>
                  <a:srgbClr val="651533"/>
                </a:solidFill>
                <a:latin typeface="Calibri-Bold"/>
              </a:rPr>
              <a:t>NDC</a:t>
            </a:r>
            <a:endParaRPr lang="es-PE" sz="1100" b="1" dirty="0">
              <a:solidFill>
                <a:srgbClr val="651533"/>
              </a:solidFill>
              <a:latin typeface="Calibri-Bold"/>
            </a:endParaRPr>
          </a:p>
        </p:txBody>
      </p:sp>
      <p:sp>
        <p:nvSpPr>
          <p:cNvPr id="25" name="Freeform 1004"/>
          <p:cNvSpPr>
            <a:spLocks/>
          </p:cNvSpPr>
          <p:nvPr/>
        </p:nvSpPr>
        <p:spPr bwMode="auto">
          <a:xfrm>
            <a:off x="9264650" y="2867025"/>
            <a:ext cx="682625" cy="863600"/>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chemeClr val="tx2">
              <a:lumMod val="20000"/>
              <a:lumOff val="80000"/>
            </a:schemeClr>
          </a:solidFill>
          <a:ln>
            <a:noFill/>
          </a:ln>
          <a:extLst/>
        </p:spPr>
        <p:txBody>
          <a:bodyPr lIns="68580" tIns="34290" rIns="68580" bIns="34290"/>
          <a:lstStyle/>
          <a:p>
            <a:pPr>
              <a:defRPr/>
            </a:pPr>
            <a:endParaRPr lang="en-US" sz="1350"/>
          </a:p>
        </p:txBody>
      </p:sp>
      <p:sp>
        <p:nvSpPr>
          <p:cNvPr id="26" name="Freeform 1005"/>
          <p:cNvSpPr>
            <a:spLocks/>
          </p:cNvSpPr>
          <p:nvPr/>
        </p:nvSpPr>
        <p:spPr bwMode="auto">
          <a:xfrm>
            <a:off x="9605963" y="2867025"/>
            <a:ext cx="341312" cy="863600"/>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accent6">
              <a:lumMod val="60000"/>
              <a:lumOff val="40000"/>
              <a:alpha val="30000"/>
            </a:schemeClr>
          </a:solidFill>
          <a:ln>
            <a:noFill/>
          </a:ln>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16407" name="Freeform 1006"/>
          <p:cNvSpPr>
            <a:spLocks/>
          </p:cNvSpPr>
          <p:nvPr/>
        </p:nvSpPr>
        <p:spPr bwMode="auto">
          <a:xfrm>
            <a:off x="9324975" y="2924175"/>
            <a:ext cx="560388" cy="520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4290" rIns="0" bIns="34290" anchor="ctr"/>
          <a:lstStyle/>
          <a:p>
            <a:pPr algn="ctr" eaLnBrk="1" hangingPunct="1"/>
            <a:r>
              <a:rPr lang="en-US" sz="1200" b="1" dirty="0">
                <a:solidFill>
                  <a:srgbClr val="002060"/>
                </a:solidFill>
                <a:latin typeface="Open Sans"/>
                <a:ea typeface="Open Sans"/>
                <a:cs typeface="Open Sans"/>
              </a:rPr>
              <a:t> 2025</a:t>
            </a:r>
          </a:p>
        </p:txBody>
      </p:sp>
      <p:sp>
        <p:nvSpPr>
          <p:cNvPr id="16408" name="Elipse 43"/>
          <p:cNvSpPr>
            <a:spLocks noChangeArrowheads="1"/>
          </p:cNvSpPr>
          <p:nvPr/>
        </p:nvSpPr>
        <p:spPr bwMode="auto">
          <a:xfrm>
            <a:off x="8328025" y="2347913"/>
            <a:ext cx="2774950" cy="3683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algn="ctr" eaLnBrk="1" hangingPunct="1"/>
            <a:r>
              <a:rPr lang="es-PE" sz="1100" b="1">
                <a:solidFill>
                  <a:srgbClr val="651533"/>
                </a:solidFill>
                <a:latin typeface="Calibri-Bold"/>
              </a:rPr>
              <a:t>NDC</a:t>
            </a:r>
          </a:p>
        </p:txBody>
      </p:sp>
      <p:sp>
        <p:nvSpPr>
          <p:cNvPr id="45" name="Freeform 1004"/>
          <p:cNvSpPr>
            <a:spLocks/>
          </p:cNvSpPr>
          <p:nvPr/>
        </p:nvSpPr>
        <p:spPr bwMode="auto">
          <a:xfrm>
            <a:off x="9355138" y="1466850"/>
            <a:ext cx="682625" cy="863600"/>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chemeClr val="tx2">
              <a:lumMod val="20000"/>
              <a:lumOff val="80000"/>
            </a:schemeClr>
          </a:solidFill>
          <a:ln>
            <a:noFill/>
          </a:ln>
          <a:extLst/>
        </p:spPr>
        <p:txBody>
          <a:bodyPr lIns="68580" tIns="34290" rIns="68580" bIns="34290"/>
          <a:lstStyle/>
          <a:p>
            <a:pPr>
              <a:defRPr/>
            </a:pPr>
            <a:endParaRPr lang="en-US" sz="1350"/>
          </a:p>
        </p:txBody>
      </p:sp>
      <p:sp>
        <p:nvSpPr>
          <p:cNvPr id="46" name="Freeform 1005"/>
          <p:cNvSpPr>
            <a:spLocks/>
          </p:cNvSpPr>
          <p:nvPr/>
        </p:nvSpPr>
        <p:spPr bwMode="auto">
          <a:xfrm>
            <a:off x="9696450" y="1466850"/>
            <a:ext cx="341313" cy="863600"/>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accent6">
              <a:lumMod val="60000"/>
              <a:lumOff val="40000"/>
              <a:alpha val="30000"/>
            </a:schemeClr>
          </a:solidFill>
          <a:ln>
            <a:noFill/>
          </a:ln>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16411" name="Freeform 1006"/>
          <p:cNvSpPr>
            <a:spLocks/>
          </p:cNvSpPr>
          <p:nvPr/>
        </p:nvSpPr>
        <p:spPr bwMode="auto">
          <a:xfrm>
            <a:off x="9413875" y="1524000"/>
            <a:ext cx="561975" cy="519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4290" rIns="0" bIns="34290" anchor="ctr"/>
          <a:lstStyle/>
          <a:p>
            <a:pPr algn="ctr" eaLnBrk="1" hangingPunct="1"/>
            <a:r>
              <a:rPr lang="en-US" sz="1200" b="1" dirty="0">
                <a:solidFill>
                  <a:srgbClr val="002060"/>
                </a:solidFill>
                <a:latin typeface="Open Sans"/>
                <a:ea typeface="Open Sans"/>
                <a:cs typeface="Open Sans"/>
              </a:rPr>
              <a:t> 2035</a:t>
            </a:r>
          </a:p>
        </p:txBody>
      </p:sp>
      <p:sp>
        <p:nvSpPr>
          <p:cNvPr id="16412" name="Título 1"/>
          <p:cNvSpPr>
            <a:spLocks noGrp="1"/>
          </p:cNvSpPr>
          <p:nvPr>
            <p:ph type="title"/>
          </p:nvPr>
        </p:nvSpPr>
        <p:spPr>
          <a:xfrm>
            <a:off x="20354" y="904082"/>
            <a:ext cx="6657635" cy="1143000"/>
          </a:xfrm>
        </p:spPr>
        <p:txBody>
          <a:bodyPr lIns="0" tIns="0" rIns="0" bIns="0" anchor="ctr"/>
          <a:lstStyle/>
          <a:p>
            <a:pPr algn="ctr"/>
            <a:r>
              <a:rPr lang="es-ES" altLang="es-ES" sz="2800" b="1" dirty="0"/>
              <a:t>Nuestro Compromiso con el Desarrollo</a:t>
            </a:r>
          </a:p>
        </p:txBody>
      </p:sp>
      <p:sp>
        <p:nvSpPr>
          <p:cNvPr id="47" name="46 CuadroTexto"/>
          <p:cNvSpPr txBox="1"/>
          <p:nvPr/>
        </p:nvSpPr>
        <p:spPr>
          <a:xfrm>
            <a:off x="90840" y="6135300"/>
            <a:ext cx="1532633" cy="276999"/>
          </a:xfrm>
          <a:prstGeom prst="rect">
            <a:avLst/>
          </a:prstGeom>
          <a:noFill/>
        </p:spPr>
        <p:txBody>
          <a:bodyPr wrap="square" rtlCol="0">
            <a:spAutoFit/>
          </a:bodyPr>
          <a:lstStyle/>
          <a:p>
            <a:r>
              <a:rPr lang="es-PE" sz="1200" dirty="0"/>
              <a:t>Fuente: DGCCDRH</a:t>
            </a:r>
          </a:p>
        </p:txBody>
      </p:sp>
      <p:sp>
        <p:nvSpPr>
          <p:cNvPr id="48" name="Freeform 1004">
            <a:extLst>
              <a:ext uri="{FF2B5EF4-FFF2-40B4-BE49-F238E27FC236}">
                <a16:creationId xmlns:a16="http://schemas.microsoft.com/office/drawing/2014/main" id="{A94BBDB8-9D71-4D8A-89FF-D59D3338B002}"/>
              </a:ext>
            </a:extLst>
          </p:cNvPr>
          <p:cNvSpPr>
            <a:spLocks/>
          </p:cNvSpPr>
          <p:nvPr/>
        </p:nvSpPr>
        <p:spPr bwMode="auto">
          <a:xfrm>
            <a:off x="7803520" y="2818817"/>
            <a:ext cx="682625" cy="863600"/>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chemeClr val="tx2">
              <a:lumMod val="20000"/>
              <a:lumOff val="80000"/>
            </a:schemeClr>
          </a:solidFill>
          <a:ln>
            <a:noFill/>
          </a:ln>
          <a:extLst/>
        </p:spPr>
        <p:txBody>
          <a:bodyPr lIns="68580" tIns="34290" rIns="68580" bIns="34290"/>
          <a:lstStyle/>
          <a:p>
            <a:pPr>
              <a:defRPr/>
            </a:pPr>
            <a:endParaRPr lang="en-US" sz="1350"/>
          </a:p>
        </p:txBody>
      </p:sp>
      <p:sp>
        <p:nvSpPr>
          <p:cNvPr id="49" name="Freeform 1005">
            <a:extLst>
              <a:ext uri="{FF2B5EF4-FFF2-40B4-BE49-F238E27FC236}">
                <a16:creationId xmlns:a16="http://schemas.microsoft.com/office/drawing/2014/main" id="{B296F09F-CFFB-4876-9A5A-FC70C2D34B76}"/>
              </a:ext>
            </a:extLst>
          </p:cNvPr>
          <p:cNvSpPr>
            <a:spLocks/>
          </p:cNvSpPr>
          <p:nvPr/>
        </p:nvSpPr>
        <p:spPr bwMode="auto">
          <a:xfrm>
            <a:off x="8144832" y="2818817"/>
            <a:ext cx="341313" cy="863600"/>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accent6">
              <a:lumMod val="60000"/>
              <a:lumOff val="40000"/>
              <a:alpha val="30000"/>
            </a:schemeClr>
          </a:solidFill>
          <a:ln>
            <a:noFill/>
          </a:ln>
        </p:spPr>
        <p:txBody>
          <a:bodyPr lIns="68580" tIns="34290" rIns="68580" bIns="3429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50" name="Freeform 1006">
            <a:extLst>
              <a:ext uri="{FF2B5EF4-FFF2-40B4-BE49-F238E27FC236}">
                <a16:creationId xmlns:a16="http://schemas.microsoft.com/office/drawing/2014/main" id="{E7C50F72-23AE-49D8-8ABE-6FECA78E2C8E}"/>
              </a:ext>
            </a:extLst>
          </p:cNvPr>
          <p:cNvSpPr>
            <a:spLocks/>
          </p:cNvSpPr>
          <p:nvPr/>
        </p:nvSpPr>
        <p:spPr bwMode="auto">
          <a:xfrm>
            <a:off x="7862257" y="2875967"/>
            <a:ext cx="561975" cy="519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34290" rIns="0" bIns="34290" anchor="ctr"/>
          <a:lstStyle/>
          <a:p>
            <a:pPr algn="ctr" eaLnBrk="1" hangingPunct="1"/>
            <a:r>
              <a:rPr lang="en-US" sz="1200" b="1" dirty="0">
                <a:solidFill>
                  <a:srgbClr val="002060"/>
                </a:solidFill>
                <a:latin typeface="Open Sans"/>
                <a:ea typeface="Open Sans"/>
                <a:cs typeface="Open Sans"/>
              </a:rPr>
              <a:t> 2021</a:t>
            </a:r>
          </a:p>
        </p:txBody>
      </p:sp>
      <p:pic>
        <p:nvPicPr>
          <p:cNvPr id="51" name="Imagen 15">
            <a:extLst>
              <a:ext uri="{FF2B5EF4-FFF2-40B4-BE49-F238E27FC236}">
                <a16:creationId xmlns:a16="http://schemas.microsoft.com/office/drawing/2014/main" id="{72332B38-AEB1-443A-ACD0-0C0F60BF47E3}"/>
              </a:ext>
            </a:extLst>
          </p:cNvPr>
          <p:cNvPicPr>
            <a:picLocks noChangeAspect="1"/>
          </p:cNvPicPr>
          <p:nvPr/>
        </p:nvPicPr>
        <p:blipFill>
          <a:blip r:embed="rId5" cstate="print">
            <a:extLst>
              <a:ext uri="{28A0092B-C50C-407E-A947-70E740481C1C}">
                <a14:useLocalDpi xmlns:a14="http://schemas.microsoft.com/office/drawing/2010/main" val="0"/>
              </a:ext>
            </a:extLst>
          </a:blip>
          <a:srcRect t="22005" b="21408"/>
          <a:stretch>
            <a:fillRect/>
          </a:stretch>
        </p:blipFill>
        <p:spPr bwMode="auto">
          <a:xfrm>
            <a:off x="7828920" y="3697498"/>
            <a:ext cx="824062" cy="34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ángulo 16">
            <a:extLst>
              <a:ext uri="{FF2B5EF4-FFF2-40B4-BE49-F238E27FC236}">
                <a16:creationId xmlns:a16="http://schemas.microsoft.com/office/drawing/2014/main" id="{1DBA24B6-1315-40A0-90EB-C001AE6032B4}"/>
              </a:ext>
            </a:extLst>
          </p:cNvPr>
          <p:cNvSpPr>
            <a:spLocks noChangeArrowheads="1"/>
          </p:cNvSpPr>
          <p:nvPr/>
        </p:nvSpPr>
        <p:spPr bwMode="auto">
          <a:xfrm>
            <a:off x="7438230" y="4030036"/>
            <a:ext cx="1598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1200" b="1" dirty="0">
                <a:solidFill>
                  <a:srgbClr val="651533"/>
                </a:solidFill>
                <a:latin typeface="Calibri-Bold"/>
              </a:rPr>
              <a:t>País Miembro</a:t>
            </a:r>
          </a:p>
        </p:txBody>
      </p:sp>
    </p:spTree>
    <p:extLst>
      <p:ext uri="{BB962C8B-B14F-4D97-AF65-F5344CB8AC3E}">
        <p14:creationId xmlns:p14="http://schemas.microsoft.com/office/powerpoint/2010/main" val="19788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FFD935A-8DE2-447A-8CD1-44B5B0AE8920}"/>
              </a:ext>
            </a:extLst>
          </p:cNvPr>
          <p:cNvSpPr/>
          <p:nvPr/>
        </p:nvSpPr>
        <p:spPr>
          <a:xfrm>
            <a:off x="678427" y="1784921"/>
            <a:ext cx="11157154" cy="4401205"/>
          </a:xfrm>
          <a:prstGeom prst="rect">
            <a:avLst/>
          </a:prstGeom>
        </p:spPr>
        <p:txBody>
          <a:bodyPr wrap="square">
            <a:spAutoFit/>
          </a:bodyPr>
          <a:lstStyle/>
          <a:p>
            <a:pPr algn="ctr"/>
            <a:r>
              <a:rPr lang="es-PE" sz="2800" b="1" i="1" dirty="0"/>
              <a:t>“Mejores políticas para una vida mejor”</a:t>
            </a:r>
          </a:p>
          <a:p>
            <a:endParaRPr lang="es-PE" sz="2800" dirty="0"/>
          </a:p>
          <a:p>
            <a:pPr marL="457200" indent="-457200">
              <a:buFont typeface="Wingdings" panose="05000000000000000000" pitchFamily="2" charset="2"/>
              <a:buChar char="q"/>
            </a:pPr>
            <a:r>
              <a:rPr lang="es-PE" sz="2800" dirty="0"/>
              <a:t>Misión: </a:t>
            </a:r>
            <a:r>
              <a:rPr lang="es-PE" sz="2800" b="1" dirty="0"/>
              <a:t>promover políticas públicas </a:t>
            </a:r>
            <a:r>
              <a:rPr lang="es-PE" sz="2800" dirty="0"/>
              <a:t>que mejoren el bienestar económico y social.</a:t>
            </a:r>
          </a:p>
          <a:p>
            <a:pPr marL="457200" indent="-457200">
              <a:buFont typeface="Wingdings" panose="05000000000000000000" pitchFamily="2" charset="2"/>
              <a:buChar char="q"/>
            </a:pPr>
            <a:endParaRPr lang="es-PE" sz="2800" dirty="0"/>
          </a:p>
          <a:p>
            <a:pPr marL="457200" indent="-457200">
              <a:buFont typeface="Wingdings" panose="05000000000000000000" pitchFamily="2" charset="2"/>
              <a:buChar char="q"/>
            </a:pPr>
            <a:r>
              <a:rPr lang="es-PE" sz="2800" b="1" dirty="0"/>
              <a:t>Intercambio de experiencias </a:t>
            </a:r>
            <a:r>
              <a:rPr lang="es-PE" sz="2800" dirty="0"/>
              <a:t>para buscar soluciones a problemas comunes e identificación de mejores prácticas que promuevan el crecimiento económico inclusivo.</a:t>
            </a:r>
          </a:p>
          <a:p>
            <a:pPr marL="457200" indent="-457200">
              <a:buFont typeface="Wingdings" panose="05000000000000000000" pitchFamily="2" charset="2"/>
              <a:buChar char="q"/>
            </a:pPr>
            <a:endParaRPr lang="es-PE" sz="2800" dirty="0"/>
          </a:p>
          <a:p>
            <a:pPr marL="457200" indent="-457200">
              <a:buFont typeface="Wingdings" panose="05000000000000000000" pitchFamily="2" charset="2"/>
              <a:buChar char="q"/>
            </a:pPr>
            <a:r>
              <a:rPr lang="es-PE" sz="2800" dirty="0"/>
              <a:t>Estadísticas e indicadores para </a:t>
            </a:r>
            <a:r>
              <a:rPr lang="es-PE" sz="2800" b="1" dirty="0"/>
              <a:t>mejor toma de decisiones.</a:t>
            </a:r>
          </a:p>
        </p:txBody>
      </p:sp>
      <p:sp>
        <p:nvSpPr>
          <p:cNvPr id="5" name="object 20">
            <a:extLst>
              <a:ext uri="{FF2B5EF4-FFF2-40B4-BE49-F238E27FC236}">
                <a16:creationId xmlns:a16="http://schemas.microsoft.com/office/drawing/2014/main" id="{DB145B95-9EC0-48C3-8695-4BAB1FEAFE92}"/>
              </a:ext>
            </a:extLst>
          </p:cNvPr>
          <p:cNvSpPr txBox="1"/>
          <p:nvPr/>
        </p:nvSpPr>
        <p:spPr>
          <a:xfrm>
            <a:off x="2997658" y="518146"/>
            <a:ext cx="7856079" cy="954107"/>
          </a:xfrm>
          <a:prstGeom prst="rect">
            <a:avLst/>
          </a:prstGeom>
          <a:noFill/>
        </p:spPr>
        <p:txBody>
          <a:bodyPr wrap="square">
            <a:spAutoFit/>
          </a:bodyPr>
          <a:lstStyle>
            <a:defPPr>
              <a:defRPr lang="es-PE"/>
            </a:defPPr>
            <a:lvl1pPr algn="ctr">
              <a:defRPr sz="2800" b="1">
                <a:solidFill>
                  <a:schemeClr val="tx1">
                    <a:lumMod val="75000"/>
                    <a:lumOff val="25000"/>
                  </a:schemeClr>
                </a:solidFill>
                <a:latin typeface="Arial" panose="020B0604020202020204" pitchFamily="34" charset="0"/>
                <a:cs typeface="Arial" panose="020B0604020202020204" pitchFamily="34" charset="0"/>
              </a:defRPr>
            </a:lvl1pPr>
          </a:lstStyle>
          <a:p>
            <a:r>
              <a:rPr lang="es-PE" dirty="0"/>
              <a:t>Qué es la Organización para la Cooperación y Desarrollo Económicos - OCDE</a:t>
            </a:r>
          </a:p>
        </p:txBody>
      </p:sp>
    </p:spTree>
    <p:extLst>
      <p:ext uri="{BB962C8B-B14F-4D97-AF65-F5344CB8AC3E}">
        <p14:creationId xmlns:p14="http://schemas.microsoft.com/office/powerpoint/2010/main" val="27552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4C05FC0-86C1-4DC1-9972-8BA99C827DFC}"/>
              </a:ext>
            </a:extLst>
          </p:cNvPr>
          <p:cNvPicPr>
            <a:picLocks noChangeAspect="1"/>
          </p:cNvPicPr>
          <p:nvPr/>
        </p:nvPicPr>
        <p:blipFill>
          <a:blip r:embed="rId2"/>
          <a:stretch>
            <a:fillRect/>
          </a:stretch>
        </p:blipFill>
        <p:spPr>
          <a:xfrm>
            <a:off x="1187246" y="1555954"/>
            <a:ext cx="9822426" cy="4638367"/>
          </a:xfrm>
          <a:prstGeom prst="rect">
            <a:avLst/>
          </a:prstGeom>
        </p:spPr>
      </p:pic>
      <p:sp>
        <p:nvSpPr>
          <p:cNvPr id="5" name="object 20">
            <a:extLst>
              <a:ext uri="{FF2B5EF4-FFF2-40B4-BE49-F238E27FC236}">
                <a16:creationId xmlns:a16="http://schemas.microsoft.com/office/drawing/2014/main" id="{E63C580D-1E63-46D5-A1EB-283756F8743B}"/>
              </a:ext>
            </a:extLst>
          </p:cNvPr>
          <p:cNvSpPr txBox="1"/>
          <p:nvPr/>
        </p:nvSpPr>
        <p:spPr>
          <a:xfrm>
            <a:off x="2802704" y="551023"/>
            <a:ext cx="7018256" cy="523220"/>
          </a:xfrm>
          <a:prstGeom prst="rect">
            <a:avLst/>
          </a:prstGeom>
          <a:noFill/>
        </p:spPr>
        <p:txBody>
          <a:bodyPr wrap="square">
            <a:spAutoFit/>
          </a:bodyPr>
          <a:lstStyle>
            <a:defPPr>
              <a:defRPr lang="es-PE"/>
            </a:defPPr>
            <a:lvl1pPr algn="ctr">
              <a:defRPr sz="2800" b="1">
                <a:solidFill>
                  <a:schemeClr val="tx1">
                    <a:lumMod val="75000"/>
                    <a:lumOff val="25000"/>
                  </a:schemeClr>
                </a:solidFill>
                <a:latin typeface="Arial" panose="020B0604020202020204" pitchFamily="34" charset="0"/>
                <a:cs typeface="Arial" panose="020B0604020202020204" pitchFamily="34" charset="0"/>
              </a:defRPr>
            </a:lvl1pPr>
          </a:lstStyle>
          <a:p>
            <a:r>
              <a:rPr lang="es-PE" dirty="0"/>
              <a:t>Países Miembros</a:t>
            </a:r>
          </a:p>
        </p:txBody>
      </p:sp>
    </p:spTree>
    <p:extLst>
      <p:ext uri="{BB962C8B-B14F-4D97-AF65-F5344CB8AC3E}">
        <p14:creationId xmlns:p14="http://schemas.microsoft.com/office/powerpoint/2010/main" val="61772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CC66DF0-ABA8-423B-8CE1-6F91B42B395D}"/>
              </a:ext>
            </a:extLst>
          </p:cNvPr>
          <p:cNvSpPr/>
          <p:nvPr/>
        </p:nvSpPr>
        <p:spPr>
          <a:xfrm>
            <a:off x="673230" y="1522670"/>
            <a:ext cx="10845539" cy="4247317"/>
          </a:xfrm>
          <a:prstGeom prst="rect">
            <a:avLst/>
          </a:prstGeom>
        </p:spPr>
        <p:txBody>
          <a:bodyPr wrap="square">
            <a:spAutoFit/>
          </a:bodyPr>
          <a:lstStyle/>
          <a:p>
            <a:pPr marL="285750" indent="-285750">
              <a:buFont typeface="Wingdings" panose="05000000000000000000" pitchFamily="2" charset="2"/>
              <a:buChar char="v"/>
            </a:pPr>
            <a:r>
              <a:rPr lang="es-PE" dirty="0"/>
              <a:t>Sus buenas prácticas sirven como </a:t>
            </a:r>
            <a:r>
              <a:rPr lang="es-PE" b="1" dirty="0"/>
              <a:t>plataforma programática para desarrollar una visión país</a:t>
            </a:r>
            <a:r>
              <a:rPr lang="es-PE" dirty="0"/>
              <a:t>. Pueden ayudar a operativizar planes y programas que tenga el Perú a largo plazo:</a:t>
            </a:r>
          </a:p>
          <a:p>
            <a:pPr marL="800100" lvl="1" indent="-342900">
              <a:buFont typeface="Wingdings" panose="05000000000000000000" pitchFamily="2" charset="2"/>
              <a:buChar char="ü"/>
            </a:pPr>
            <a:r>
              <a:rPr lang="es-PE" dirty="0"/>
              <a:t>los puntos en los planes/programas son el qué y las buenas prácticas de la OCDE son el cómo </a:t>
            </a:r>
          </a:p>
          <a:p>
            <a:endParaRPr lang="es-PE" dirty="0"/>
          </a:p>
          <a:p>
            <a:pPr marL="285750" indent="-285750">
              <a:buFont typeface="Wingdings" panose="05000000000000000000" pitchFamily="2" charset="2"/>
              <a:buChar char="v"/>
            </a:pPr>
            <a:r>
              <a:rPr lang="es-PE" dirty="0"/>
              <a:t>Sus estándares tienen gran </a:t>
            </a:r>
            <a:r>
              <a:rPr lang="es-PE" b="1" dirty="0"/>
              <a:t>afinidad con los valores y principios </a:t>
            </a:r>
            <a:r>
              <a:rPr lang="es-PE" dirty="0"/>
              <a:t>que el país está promoviendo:</a:t>
            </a:r>
          </a:p>
          <a:p>
            <a:pPr marL="800100" lvl="1" indent="-342900">
              <a:buFont typeface="Wingdings" panose="05000000000000000000" pitchFamily="2" charset="2"/>
              <a:buChar char="ü"/>
            </a:pPr>
            <a:r>
              <a:rPr lang="es-PE" dirty="0"/>
              <a:t>Buen gobierno, transparencia y lucha contra la corrupción</a:t>
            </a:r>
          </a:p>
          <a:p>
            <a:pPr marL="800100" lvl="1" indent="-342900">
              <a:buFont typeface="Wingdings" panose="05000000000000000000" pitchFamily="2" charset="2"/>
              <a:buChar char="ü"/>
            </a:pPr>
            <a:r>
              <a:rPr lang="es-PE" dirty="0"/>
              <a:t>Eficiencia en la gestión pública</a:t>
            </a:r>
          </a:p>
          <a:p>
            <a:pPr marL="800100" lvl="1" indent="-342900">
              <a:buFont typeface="Wingdings" panose="05000000000000000000" pitchFamily="2" charset="2"/>
              <a:buChar char="ü"/>
            </a:pPr>
            <a:r>
              <a:rPr lang="es-PE" dirty="0"/>
              <a:t>Crecimiento inclusivo y sostenible </a:t>
            </a:r>
          </a:p>
          <a:p>
            <a:endParaRPr lang="es-PE" dirty="0"/>
          </a:p>
          <a:p>
            <a:pPr marL="285750" indent="-285750">
              <a:buFont typeface="Wingdings" panose="05000000000000000000" pitchFamily="2" charset="2"/>
              <a:buChar char="v"/>
            </a:pPr>
            <a:r>
              <a:rPr lang="es-PE" dirty="0"/>
              <a:t>El </a:t>
            </a:r>
            <a:r>
              <a:rPr lang="es-PE" b="1" dirty="0"/>
              <a:t>proceso es igual de importante que los resultados </a:t>
            </a:r>
            <a:r>
              <a:rPr lang="es-PE" dirty="0"/>
              <a:t>porque requiere: </a:t>
            </a:r>
          </a:p>
          <a:p>
            <a:pPr marL="800100" lvl="1" indent="-342900">
              <a:buFont typeface="Wingdings" panose="05000000000000000000" pitchFamily="2" charset="2"/>
              <a:buChar char="ü"/>
            </a:pPr>
            <a:r>
              <a:rPr lang="es-PE" dirty="0"/>
              <a:t>Coordinación interinstitucional</a:t>
            </a:r>
          </a:p>
          <a:p>
            <a:pPr marL="800100" lvl="1" indent="-342900">
              <a:buFont typeface="Wingdings" panose="05000000000000000000" pitchFamily="2" charset="2"/>
              <a:buChar char="ü"/>
            </a:pPr>
            <a:r>
              <a:rPr lang="es-PE" dirty="0"/>
              <a:t>Enfoque basado en procesos</a:t>
            </a:r>
          </a:p>
          <a:p>
            <a:pPr marL="800100" lvl="1" indent="-342900">
              <a:buFont typeface="Wingdings" panose="05000000000000000000" pitchFamily="2" charset="2"/>
              <a:buChar char="ü"/>
            </a:pPr>
            <a:r>
              <a:rPr lang="es-PE" dirty="0"/>
              <a:t>Planificación, presupuestos y evaluación basados en evidencia empírica</a:t>
            </a:r>
          </a:p>
          <a:p>
            <a:pPr marL="800100" lvl="1" indent="-342900">
              <a:buFont typeface="Wingdings" panose="05000000000000000000" pitchFamily="2" charset="2"/>
              <a:buChar char="ü"/>
            </a:pPr>
            <a:r>
              <a:rPr lang="es-PE" dirty="0"/>
              <a:t>Revisión de pares: apertura, transferencia de conocimiento, y recomendaciones pragmáticas y comprobadas</a:t>
            </a:r>
          </a:p>
        </p:txBody>
      </p:sp>
      <p:sp>
        <p:nvSpPr>
          <p:cNvPr id="5" name="object 20">
            <a:extLst>
              <a:ext uri="{FF2B5EF4-FFF2-40B4-BE49-F238E27FC236}">
                <a16:creationId xmlns:a16="http://schemas.microsoft.com/office/drawing/2014/main" id="{7770C688-555B-4934-A668-111D86C3C7DE}"/>
              </a:ext>
            </a:extLst>
          </p:cNvPr>
          <p:cNvSpPr txBox="1"/>
          <p:nvPr/>
        </p:nvSpPr>
        <p:spPr>
          <a:xfrm>
            <a:off x="3032226" y="604025"/>
            <a:ext cx="7018256" cy="523220"/>
          </a:xfrm>
          <a:prstGeom prst="rect">
            <a:avLst/>
          </a:prstGeom>
          <a:noFill/>
        </p:spPr>
        <p:txBody>
          <a:bodyPr wrap="square">
            <a:spAutoFit/>
          </a:bodyPr>
          <a:lstStyle>
            <a:defPPr>
              <a:defRPr lang="es-PE"/>
            </a:defPPr>
            <a:lvl1pPr algn="ctr">
              <a:defRPr sz="2800" b="1">
                <a:solidFill>
                  <a:schemeClr val="tx1">
                    <a:lumMod val="75000"/>
                    <a:lumOff val="25000"/>
                  </a:schemeClr>
                </a:solidFill>
                <a:latin typeface="Arial" panose="020B0604020202020204" pitchFamily="34" charset="0"/>
                <a:cs typeface="Arial" panose="020B0604020202020204" pitchFamily="34" charset="0"/>
              </a:defRPr>
            </a:lvl1pPr>
          </a:lstStyle>
          <a:p>
            <a:r>
              <a:rPr lang="es-PE" dirty="0"/>
              <a:t>Por qué la OCDE?</a:t>
            </a:r>
          </a:p>
        </p:txBody>
      </p:sp>
    </p:spTree>
    <p:extLst>
      <p:ext uri="{BB962C8B-B14F-4D97-AF65-F5344CB8AC3E}">
        <p14:creationId xmlns:p14="http://schemas.microsoft.com/office/powerpoint/2010/main" val="88529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0"/>
          <p:cNvSpPr txBox="1"/>
          <p:nvPr/>
        </p:nvSpPr>
        <p:spPr>
          <a:xfrm>
            <a:off x="3151289" y="728087"/>
            <a:ext cx="7018256" cy="523220"/>
          </a:xfrm>
          <a:prstGeom prst="rect">
            <a:avLst/>
          </a:prstGeom>
          <a:noFill/>
        </p:spPr>
        <p:txBody>
          <a:bodyPr wrap="square">
            <a:spAutoFit/>
          </a:bodyPr>
          <a:lstStyle>
            <a:defPPr>
              <a:defRPr lang="es-PE"/>
            </a:defPPr>
            <a:lvl1pPr algn="ctr">
              <a:defRPr sz="2800" b="1">
                <a:solidFill>
                  <a:schemeClr val="tx1">
                    <a:lumMod val="75000"/>
                    <a:lumOff val="25000"/>
                  </a:schemeClr>
                </a:solidFill>
                <a:latin typeface="Arial" panose="020B0604020202020204" pitchFamily="34" charset="0"/>
                <a:cs typeface="Arial" panose="020B0604020202020204" pitchFamily="34" charset="0"/>
              </a:defRPr>
            </a:lvl1pPr>
          </a:lstStyle>
          <a:p>
            <a:r>
              <a:rPr lang="es-PE" dirty="0"/>
              <a:t>El Perú hacia la OCDE</a:t>
            </a:r>
          </a:p>
        </p:txBody>
      </p:sp>
      <p:sp>
        <p:nvSpPr>
          <p:cNvPr id="11" name="object 18"/>
          <p:cNvSpPr txBox="1"/>
          <p:nvPr/>
        </p:nvSpPr>
        <p:spPr>
          <a:xfrm>
            <a:off x="408683" y="1661785"/>
            <a:ext cx="9530316" cy="528132"/>
          </a:xfrm>
          <a:prstGeom prst="rect">
            <a:avLst/>
          </a:prstGeom>
        </p:spPr>
        <p:txBody>
          <a:bodyPr>
            <a:noAutofit/>
          </a:bodyPr>
          <a:lstStyle>
            <a:defPPr>
              <a:defRPr lang="es-PE"/>
            </a:defPPr>
            <a:lvl1pPr indent="0" algn="ctr">
              <a:lnSpc>
                <a:spcPct val="90000"/>
              </a:lnSpc>
              <a:spcBef>
                <a:spcPts val="1000"/>
              </a:spcBef>
              <a:buFont typeface="Arial" panose="020B0604020202020204" pitchFamily="34" charset="0"/>
              <a:buNone/>
              <a:defRPr sz="16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just">
              <a:lnSpc>
                <a:spcPct val="150000"/>
              </a:lnSpc>
              <a:spcBef>
                <a:spcPts val="0"/>
              </a:spcBef>
            </a:pPr>
            <a:r>
              <a:rPr dirty="0"/>
              <a:t>El Gobierno ha expresado en diversas ocasiones la voluntad de </a:t>
            </a:r>
            <a:r>
              <a:rPr b="1" dirty="0"/>
              <a:t>incrementar la </a:t>
            </a:r>
            <a:r>
              <a:rPr lang="es-PE" b="1" dirty="0"/>
              <a:t>relación</a:t>
            </a:r>
            <a:r>
              <a:rPr b="1" dirty="0"/>
              <a:t> y</a:t>
            </a:r>
            <a:r>
              <a:rPr lang="es-PE" b="1" dirty="0"/>
              <a:t> </a:t>
            </a:r>
            <a:r>
              <a:rPr b="1" dirty="0"/>
              <a:t>el trabajo con la OCDE</a:t>
            </a:r>
            <a:r>
              <a:rPr lang="es-PE" dirty="0"/>
              <a:t>:</a:t>
            </a:r>
          </a:p>
          <a:p>
            <a:pPr algn="just">
              <a:lnSpc>
                <a:spcPct val="150000"/>
              </a:lnSpc>
              <a:spcBef>
                <a:spcPts val="0"/>
              </a:spcBef>
            </a:pPr>
            <a:endParaRPr lang="es-PE" dirty="0"/>
          </a:p>
          <a:p>
            <a:pPr algn="just">
              <a:lnSpc>
                <a:spcPct val="150000"/>
              </a:lnSpc>
              <a:spcBef>
                <a:spcPts val="0"/>
              </a:spcBef>
            </a:pPr>
            <a:endParaRPr lang="es-PE" dirty="0"/>
          </a:p>
          <a:p>
            <a:pPr algn="just">
              <a:lnSpc>
                <a:spcPct val="150000"/>
              </a:lnSpc>
              <a:spcBef>
                <a:spcPts val="0"/>
              </a:spcBef>
            </a:pPr>
            <a:endParaRPr dirty="0"/>
          </a:p>
        </p:txBody>
      </p:sp>
      <p:sp>
        <p:nvSpPr>
          <p:cNvPr id="28" name="object 18"/>
          <p:cNvSpPr txBox="1"/>
          <p:nvPr/>
        </p:nvSpPr>
        <p:spPr>
          <a:xfrm>
            <a:off x="287206" y="2241765"/>
            <a:ext cx="6229534" cy="4031948"/>
          </a:xfrm>
          <a:prstGeom prst="rect">
            <a:avLst/>
          </a:prstGeom>
        </p:spPr>
        <p:txBody>
          <a:bodyPr>
            <a:noAutofit/>
          </a:bodyPr>
          <a:lstStyle>
            <a:defPPr>
              <a:defRPr lang="es-PE"/>
            </a:defPPr>
            <a:lvl1pPr indent="0" algn="ctr">
              <a:lnSpc>
                <a:spcPct val="90000"/>
              </a:lnSpc>
              <a:spcBef>
                <a:spcPts val="1000"/>
              </a:spcBef>
              <a:buFont typeface="Arial" panose="020B0604020202020204" pitchFamily="34" charset="0"/>
              <a:buNone/>
              <a:defRPr sz="16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285750" indent="-285750" algn="just">
              <a:lnSpc>
                <a:spcPct val="100000"/>
              </a:lnSpc>
              <a:spcBef>
                <a:spcPts val="0"/>
              </a:spcBef>
              <a:buFont typeface="Arial" panose="020B0604020202020204" pitchFamily="34" charset="0"/>
              <a:buChar char="•"/>
            </a:pPr>
            <a:r>
              <a:rPr lang="es-PE" b="1" dirty="0"/>
              <a:t>Noviembre 2012</a:t>
            </a:r>
            <a:r>
              <a:rPr lang="es-PE" dirty="0"/>
              <a:t>: El Perú presenta solicitud a la OCDE para incorporarse como miembro pleno.</a:t>
            </a:r>
          </a:p>
          <a:p>
            <a:pPr marL="285750" indent="-285750" algn="just">
              <a:lnSpc>
                <a:spcPct val="100000"/>
              </a:lnSpc>
              <a:spcBef>
                <a:spcPts val="0"/>
              </a:spcBef>
              <a:buFont typeface="Arial" panose="020B0604020202020204" pitchFamily="34" charset="0"/>
              <a:buChar char="•"/>
            </a:pPr>
            <a:r>
              <a:rPr lang="es-PE" b="1" dirty="0"/>
              <a:t>Mayo 2013</a:t>
            </a:r>
            <a:r>
              <a:rPr lang="es-PE" dirty="0"/>
              <a:t>: La OCDE aprueba un programa para apoyar los esfuerzos de reformas para países no miembros, el </a:t>
            </a:r>
            <a:r>
              <a:rPr lang="es-PE" b="1" dirty="0"/>
              <a:t>Programa País</a:t>
            </a:r>
            <a:r>
              <a:rPr lang="es-PE" dirty="0"/>
              <a:t>.</a:t>
            </a:r>
          </a:p>
          <a:p>
            <a:pPr marL="285750" indent="-285750" algn="just">
              <a:lnSpc>
                <a:spcPct val="100000"/>
              </a:lnSpc>
              <a:spcBef>
                <a:spcPts val="0"/>
              </a:spcBef>
              <a:buFont typeface="Arial" panose="020B0604020202020204" pitchFamily="34" charset="0"/>
              <a:buChar char="•"/>
            </a:pPr>
            <a:r>
              <a:rPr lang="es-PE" b="1" dirty="0"/>
              <a:t>Mayo 2014</a:t>
            </a:r>
            <a:r>
              <a:rPr lang="es-PE" dirty="0"/>
              <a:t>: El Consejo Ministerial de la OCDE invita al Perú a participar en el Programa País.</a:t>
            </a:r>
          </a:p>
          <a:p>
            <a:pPr marL="285750" indent="-285750" algn="just">
              <a:lnSpc>
                <a:spcPct val="100000"/>
              </a:lnSpc>
              <a:spcBef>
                <a:spcPts val="0"/>
              </a:spcBef>
              <a:buFont typeface="Arial" panose="020B0604020202020204" pitchFamily="34" charset="0"/>
              <a:buChar char="•"/>
            </a:pPr>
            <a:r>
              <a:rPr lang="es-PE" b="1" dirty="0"/>
              <a:t>Junio 2014</a:t>
            </a:r>
            <a:r>
              <a:rPr lang="es-PE" dirty="0"/>
              <a:t>: El Perú acepta participar formalmente del Programa País</a:t>
            </a:r>
          </a:p>
          <a:p>
            <a:pPr marL="285750" indent="-285750" algn="just">
              <a:lnSpc>
                <a:spcPct val="100000"/>
              </a:lnSpc>
              <a:spcBef>
                <a:spcPts val="0"/>
              </a:spcBef>
              <a:buFont typeface="Arial" panose="020B0604020202020204" pitchFamily="34" charset="0"/>
              <a:buChar char="•"/>
            </a:pPr>
            <a:r>
              <a:rPr lang="es-PE" b="1" dirty="0"/>
              <a:t>28 julio 2014</a:t>
            </a:r>
            <a:r>
              <a:rPr lang="es-PE" dirty="0"/>
              <a:t>:  El Perú expresa que es una meta país lograr ser parte de la OCDE hacia el 2021.</a:t>
            </a:r>
          </a:p>
          <a:p>
            <a:pPr marL="285750" indent="-285750" algn="just">
              <a:lnSpc>
                <a:spcPct val="100000"/>
              </a:lnSpc>
              <a:spcBef>
                <a:spcPts val="0"/>
              </a:spcBef>
              <a:buFont typeface="Arial" panose="020B0604020202020204" pitchFamily="34" charset="0"/>
              <a:buChar char="•"/>
            </a:pPr>
            <a:r>
              <a:rPr lang="es-PE" b="1" dirty="0"/>
              <a:t>14 de noviembre 2014</a:t>
            </a:r>
            <a:r>
              <a:rPr lang="es-PE" dirty="0"/>
              <a:t>: OCDE aprueba el contenido del Programa País para el Perú.</a:t>
            </a:r>
          </a:p>
          <a:p>
            <a:pPr marL="285750" indent="-285750" algn="just">
              <a:lnSpc>
                <a:spcPct val="100000"/>
              </a:lnSpc>
              <a:spcBef>
                <a:spcPts val="0"/>
              </a:spcBef>
              <a:buFont typeface="Arial" panose="020B0604020202020204" pitchFamily="34" charset="0"/>
              <a:buChar char="•"/>
            </a:pPr>
            <a:r>
              <a:rPr lang="es-PE" b="1" dirty="0"/>
              <a:t>8 de diciembre 2014</a:t>
            </a:r>
            <a:r>
              <a:rPr lang="es-PE" dirty="0"/>
              <a:t>: el Perú y la OCDE firman, en Veracruz, el Convenio Marco de Cooperación Perú-OCDE y el Memorándum de Entendimiento sobre el Programa País Perú-OCDE.</a:t>
            </a:r>
          </a:p>
          <a:p>
            <a:pPr algn="just">
              <a:lnSpc>
                <a:spcPct val="100000"/>
              </a:lnSpc>
              <a:spcBef>
                <a:spcPts val="0"/>
              </a:spcBef>
            </a:pPr>
            <a:endParaRPr lang="es-PE" dirty="0"/>
          </a:p>
          <a:p>
            <a:pPr algn="just">
              <a:lnSpc>
                <a:spcPct val="100000"/>
              </a:lnSpc>
              <a:spcBef>
                <a:spcPts val="0"/>
              </a:spcBef>
            </a:pPr>
            <a:endParaRPr lang="es-PE" dirty="0"/>
          </a:p>
          <a:p>
            <a:pPr algn="just">
              <a:lnSpc>
                <a:spcPct val="100000"/>
              </a:lnSpc>
              <a:spcBef>
                <a:spcPts val="0"/>
              </a:spcBef>
            </a:pPr>
            <a:endParaRPr lang="es-PE" dirty="0"/>
          </a:p>
          <a:p>
            <a:pPr algn="just">
              <a:lnSpc>
                <a:spcPct val="100000"/>
              </a:lnSpc>
              <a:spcBef>
                <a:spcPts val="0"/>
              </a:spcBef>
            </a:pPr>
            <a:endParaRPr dirty="0"/>
          </a:p>
        </p:txBody>
      </p:sp>
      <p:pic>
        <p:nvPicPr>
          <p:cNvPr id="3" name="Imagen 2"/>
          <p:cNvPicPr>
            <a:picLocks noChangeAspect="1"/>
          </p:cNvPicPr>
          <p:nvPr/>
        </p:nvPicPr>
        <p:blipFill>
          <a:blip r:embed="rId2"/>
          <a:stretch>
            <a:fillRect/>
          </a:stretch>
        </p:blipFill>
        <p:spPr>
          <a:xfrm>
            <a:off x="6705422" y="2892271"/>
            <a:ext cx="5199372" cy="2976032"/>
          </a:xfrm>
          <a:prstGeom prst="rect">
            <a:avLst/>
          </a:prstGeom>
        </p:spPr>
      </p:pic>
      <p:sp>
        <p:nvSpPr>
          <p:cNvPr id="6" name="CuadroTexto 5">
            <a:extLst>
              <a:ext uri="{FF2B5EF4-FFF2-40B4-BE49-F238E27FC236}">
                <a16:creationId xmlns:a16="http://schemas.microsoft.com/office/drawing/2014/main" id="{21E5179A-AF80-4CC3-B16D-7D7B5A1FE71C}"/>
              </a:ext>
            </a:extLst>
          </p:cNvPr>
          <p:cNvSpPr txBox="1"/>
          <p:nvPr/>
        </p:nvSpPr>
        <p:spPr>
          <a:xfrm>
            <a:off x="239658" y="6063951"/>
            <a:ext cx="1692111" cy="261610"/>
          </a:xfrm>
          <a:prstGeom prst="rect">
            <a:avLst/>
          </a:prstGeom>
          <a:noFill/>
        </p:spPr>
        <p:txBody>
          <a:bodyPr wrap="square" rtlCol="0">
            <a:spAutoFit/>
          </a:bodyPr>
          <a:lstStyle/>
          <a:p>
            <a:r>
              <a:rPr lang="es-PE" sz="1100" dirty="0"/>
              <a:t>Fuente: PCM</a:t>
            </a:r>
          </a:p>
        </p:txBody>
      </p:sp>
    </p:spTree>
    <p:extLst>
      <p:ext uri="{BB962C8B-B14F-4D97-AF65-F5344CB8AC3E}">
        <p14:creationId xmlns:p14="http://schemas.microsoft.com/office/powerpoint/2010/main" val="292729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FC5A8B-26A9-40A7-AA94-EF10D8914567}"/>
              </a:ext>
            </a:extLst>
          </p:cNvPr>
          <p:cNvPicPr>
            <a:picLocks noChangeAspect="1"/>
          </p:cNvPicPr>
          <p:nvPr/>
        </p:nvPicPr>
        <p:blipFill>
          <a:blip r:embed="rId2"/>
          <a:stretch>
            <a:fillRect/>
          </a:stretch>
        </p:blipFill>
        <p:spPr>
          <a:xfrm>
            <a:off x="787140" y="1335399"/>
            <a:ext cx="11090634" cy="4785258"/>
          </a:xfrm>
          <a:prstGeom prst="rect">
            <a:avLst/>
          </a:prstGeom>
        </p:spPr>
      </p:pic>
      <p:sp>
        <p:nvSpPr>
          <p:cNvPr id="3" name="CuadroTexto 2">
            <a:extLst>
              <a:ext uri="{FF2B5EF4-FFF2-40B4-BE49-F238E27FC236}">
                <a16:creationId xmlns:a16="http://schemas.microsoft.com/office/drawing/2014/main" id="{DA2AA31C-21D7-4EBD-980C-C702E695CD56}"/>
              </a:ext>
            </a:extLst>
          </p:cNvPr>
          <p:cNvSpPr txBox="1"/>
          <p:nvPr/>
        </p:nvSpPr>
        <p:spPr>
          <a:xfrm>
            <a:off x="159531" y="6120657"/>
            <a:ext cx="1692111" cy="261610"/>
          </a:xfrm>
          <a:prstGeom prst="rect">
            <a:avLst/>
          </a:prstGeom>
          <a:noFill/>
        </p:spPr>
        <p:txBody>
          <a:bodyPr wrap="square" rtlCol="0">
            <a:spAutoFit/>
          </a:bodyPr>
          <a:lstStyle/>
          <a:p>
            <a:r>
              <a:rPr lang="es-PE" sz="1100" dirty="0"/>
              <a:t>Fuente: PCM</a:t>
            </a:r>
          </a:p>
        </p:txBody>
      </p:sp>
    </p:spTree>
    <p:extLst>
      <p:ext uri="{BB962C8B-B14F-4D97-AF65-F5344CB8AC3E}">
        <p14:creationId xmlns:p14="http://schemas.microsoft.com/office/powerpoint/2010/main" val="298022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p:nvPr/>
        </p:nvSpPr>
        <p:spPr>
          <a:xfrm>
            <a:off x="2718513" y="612329"/>
            <a:ext cx="8686800" cy="523220"/>
          </a:xfrm>
          <a:prstGeom prst="rect">
            <a:avLst/>
          </a:prstGeom>
          <a:noFill/>
        </p:spPr>
        <p:txBody>
          <a:bodyPr wrap="square">
            <a:spAutoFit/>
          </a:bodyPr>
          <a:lstStyle>
            <a:defPPr>
              <a:defRPr lang="es-PE"/>
            </a:defPPr>
            <a:lvl1pPr algn="ctr">
              <a:defRPr sz="2800" b="1">
                <a:solidFill>
                  <a:schemeClr val="tx1">
                    <a:lumMod val="75000"/>
                    <a:lumOff val="25000"/>
                  </a:schemeClr>
                </a:solidFill>
                <a:latin typeface="Arial" panose="020B0604020202020204" pitchFamily="34" charset="0"/>
                <a:cs typeface="Arial" panose="020B0604020202020204" pitchFamily="34" charset="0"/>
              </a:defRPr>
            </a:lvl1pPr>
          </a:lstStyle>
          <a:p>
            <a:r>
              <a:rPr lang="es-PE" dirty="0"/>
              <a:t>El trabajo con la OCDE</a:t>
            </a:r>
            <a:r>
              <a:rPr dirty="0"/>
              <a:t>:</a:t>
            </a:r>
            <a:r>
              <a:rPr lang="es-PE" dirty="0"/>
              <a:t> </a:t>
            </a:r>
            <a:r>
              <a:rPr dirty="0"/>
              <a:t>El Programa País</a:t>
            </a:r>
          </a:p>
        </p:txBody>
      </p:sp>
      <p:sp>
        <p:nvSpPr>
          <p:cNvPr id="5" name="object 8"/>
          <p:cNvSpPr txBox="1"/>
          <p:nvPr/>
        </p:nvSpPr>
        <p:spPr>
          <a:xfrm>
            <a:off x="337275" y="1362575"/>
            <a:ext cx="5850873" cy="3354668"/>
          </a:xfrm>
          <a:prstGeom prst="rect">
            <a:avLst/>
          </a:prstGeom>
        </p:spPr>
        <p:txBody>
          <a:bodyPr>
            <a:noAutofit/>
          </a:bodyPr>
          <a:lstStyle>
            <a:defPPr>
              <a:defRPr lang="es-PE"/>
            </a:defPPr>
            <a:lvl1pPr indent="0" algn="just">
              <a:lnSpc>
                <a:spcPct val="150000"/>
              </a:lnSpc>
              <a:spcBef>
                <a:spcPts val="0"/>
              </a:spcBef>
              <a:buFont typeface="Arial" panose="020B0604020202020204" pitchFamily="34" charset="0"/>
              <a:buNone/>
              <a:defRPr sz="1600">
                <a:solidFill>
                  <a:schemeClr val="tx1">
                    <a:lumMod val="75000"/>
                    <a:lumOff val="2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pPr>
            <a:r>
              <a:rPr dirty="0"/>
              <a:t>El Presidente del Perú</a:t>
            </a:r>
            <a:r>
              <a:rPr lang="es-PE" dirty="0"/>
              <a:t> </a:t>
            </a:r>
            <a:r>
              <a:rPr dirty="0"/>
              <a:t>en noviembre 2012, en visita a la OCDE, </a:t>
            </a:r>
            <a:r>
              <a:rPr lang="es-PE" dirty="0"/>
              <a:t>planteó trabajar alrededor</a:t>
            </a:r>
            <a:r>
              <a:rPr dirty="0"/>
              <a:t> de </a:t>
            </a:r>
            <a:r>
              <a:rPr lang="es-PE" dirty="0"/>
              <a:t>cuatro</a:t>
            </a:r>
            <a:r>
              <a:rPr dirty="0"/>
              <a:t> </a:t>
            </a:r>
            <a:r>
              <a:rPr lang="es-PE" dirty="0"/>
              <a:t>lineamientos</a:t>
            </a:r>
            <a:r>
              <a:rPr dirty="0"/>
              <a:t> </a:t>
            </a:r>
            <a:r>
              <a:rPr lang="es-PE" dirty="0"/>
              <a:t>generales</a:t>
            </a:r>
            <a:r>
              <a:rPr dirty="0"/>
              <a:t>:</a:t>
            </a:r>
            <a:endParaRPr lang="es-PE" dirty="0"/>
          </a:p>
          <a:p>
            <a:pPr>
              <a:lnSpc>
                <a:spcPct val="100000"/>
              </a:lnSpc>
            </a:pPr>
            <a:endParaRPr lang="es-PE" dirty="0"/>
          </a:p>
          <a:p>
            <a:pPr marL="542925" indent="-180975">
              <a:lnSpc>
                <a:spcPct val="100000"/>
              </a:lnSpc>
              <a:buFont typeface="Arial" panose="020B0604020202020204" pitchFamily="34" charset="0"/>
              <a:buChar char="•"/>
            </a:pPr>
            <a:r>
              <a:rPr lang="es-PE" dirty="0"/>
              <a:t>Alinear el crecimiento económico con la inclusión social</a:t>
            </a:r>
          </a:p>
          <a:p>
            <a:pPr marL="542925" indent="-180975">
              <a:lnSpc>
                <a:spcPct val="100000"/>
              </a:lnSpc>
              <a:buFont typeface="Arial" panose="020B0604020202020204" pitchFamily="34" charset="0"/>
              <a:buChar char="•"/>
            </a:pPr>
            <a:r>
              <a:rPr lang="es-PE" dirty="0"/>
              <a:t>Mejorar la competitividad y diversificar la economía nacional</a:t>
            </a:r>
          </a:p>
          <a:p>
            <a:pPr marL="542925" indent="-180975">
              <a:lnSpc>
                <a:spcPct val="100000"/>
              </a:lnSpc>
              <a:buFont typeface="Arial" panose="020B0604020202020204" pitchFamily="34" charset="0"/>
              <a:buChar char="•"/>
            </a:pPr>
            <a:r>
              <a:rPr lang="es-PE" dirty="0"/>
              <a:t>Incrementar la credibilidad de la institucionalidad pública</a:t>
            </a:r>
          </a:p>
          <a:p>
            <a:pPr marL="542925" indent="-180975">
              <a:lnSpc>
                <a:spcPct val="100000"/>
              </a:lnSpc>
              <a:buFont typeface="Arial" panose="020B0604020202020204" pitchFamily="34" charset="0"/>
              <a:buChar char="•"/>
            </a:pPr>
            <a:r>
              <a:rPr lang="es-PE" dirty="0"/>
              <a:t>Lograr mejores resultados en materia ambiental</a:t>
            </a:r>
          </a:p>
          <a:p>
            <a:pPr marL="285750" indent="-285750">
              <a:lnSpc>
                <a:spcPct val="100000"/>
              </a:lnSpc>
              <a:buFont typeface="Arial" panose="020B0604020202020204" pitchFamily="34" charset="0"/>
              <a:buChar char="•"/>
            </a:pPr>
            <a:endParaRPr lang="es-PE" dirty="0"/>
          </a:p>
          <a:p>
            <a:pPr>
              <a:lnSpc>
                <a:spcPct val="100000"/>
              </a:lnSpc>
            </a:pPr>
            <a:r>
              <a:rPr lang="es-PE" dirty="0"/>
              <a:t>Sobre estos lineamientos, la OCDE propuso un programa de actividades ad hoc para el Perú, el </a:t>
            </a:r>
            <a:r>
              <a:rPr lang="es-PE" b="1" dirty="0"/>
              <a:t>Programa País,</a:t>
            </a:r>
            <a:r>
              <a:rPr lang="es-PE" dirty="0"/>
              <a:t> con una duración de dos años (2015 – 2016) y previó la participación del Perú en tres tipos de acciones:</a:t>
            </a:r>
          </a:p>
          <a:p>
            <a:pPr>
              <a:lnSpc>
                <a:spcPct val="100000"/>
              </a:lnSpc>
            </a:pPr>
            <a:endParaRPr lang="es-PE" dirty="0"/>
          </a:p>
          <a:p>
            <a:pPr marL="542925" indent="-180975">
              <a:lnSpc>
                <a:spcPct val="100000"/>
              </a:lnSpc>
              <a:buFont typeface="Arial" panose="020B0604020202020204" pitchFamily="34" charset="0"/>
              <a:buChar char="•"/>
            </a:pPr>
            <a:r>
              <a:rPr lang="es-PE" dirty="0"/>
              <a:t>Participación en Comités y Grupos de Trabajo</a:t>
            </a:r>
          </a:p>
          <a:p>
            <a:pPr marL="542925" indent="-180975">
              <a:lnSpc>
                <a:spcPct val="100000"/>
              </a:lnSpc>
              <a:buFont typeface="Arial" panose="020B0604020202020204" pitchFamily="34" charset="0"/>
              <a:buChar char="•"/>
            </a:pPr>
            <a:r>
              <a:rPr lang="es-PE" dirty="0"/>
              <a:t>Adherencia a declaraciones e instrumentos legales de la OCDE para institucionalización de estándares</a:t>
            </a:r>
          </a:p>
          <a:p>
            <a:pPr marL="542925" indent="-180975">
              <a:lnSpc>
                <a:spcPct val="100000"/>
              </a:lnSpc>
              <a:buFont typeface="Arial" panose="020B0604020202020204" pitchFamily="34" charset="0"/>
              <a:buChar char="•"/>
            </a:pPr>
            <a:r>
              <a:rPr lang="es-PE" dirty="0"/>
              <a:t>Desarrollo de Revisiones de Políticas y estudios especializados</a:t>
            </a:r>
          </a:p>
          <a:p>
            <a:pPr marL="542925" indent="-180975">
              <a:lnSpc>
                <a:spcPct val="100000"/>
              </a:lnSpc>
              <a:buFont typeface="Arial" panose="020B0604020202020204" pitchFamily="34" charset="0"/>
              <a:buChar char="•"/>
            </a:pPr>
            <a:endParaRPr dirty="0"/>
          </a:p>
        </p:txBody>
      </p:sp>
      <p:graphicFrame>
        <p:nvGraphicFramePr>
          <p:cNvPr id="13" name="Marcador de contenido 20"/>
          <p:cNvGraphicFramePr>
            <a:graphicFrameLocks noGrp="1"/>
          </p:cNvGraphicFramePr>
          <p:nvPr>
            <p:ph idx="4294967295"/>
            <p:extLst>
              <p:ext uri="{D42A27DB-BD31-4B8C-83A1-F6EECF244321}">
                <p14:modId xmlns:p14="http://schemas.microsoft.com/office/powerpoint/2010/main" val="1620743739"/>
              </p:ext>
            </p:extLst>
          </p:nvPr>
        </p:nvGraphicFramePr>
        <p:xfrm>
          <a:off x="6553270" y="1414124"/>
          <a:ext cx="4452512" cy="393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adroTexto 13"/>
          <p:cNvSpPr txBox="1"/>
          <p:nvPr/>
        </p:nvSpPr>
        <p:spPr>
          <a:xfrm>
            <a:off x="6472409" y="4944269"/>
            <a:ext cx="2097434" cy="1200329"/>
          </a:xfrm>
          <a:prstGeom prst="rect">
            <a:avLst/>
          </a:prstGeom>
          <a:noFill/>
          <a:ln w="76200">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85725" indent="-85725">
              <a:buFont typeface="Arial" panose="020B0604020202020204" pitchFamily="34" charset="0"/>
              <a:buChar char="•"/>
            </a:pPr>
            <a:r>
              <a:rPr lang="es-PE" sz="1200" dirty="0">
                <a:solidFill>
                  <a:schemeClr val="tx1"/>
                </a:solidFill>
              </a:rPr>
              <a:t>Visibilidad Perú</a:t>
            </a:r>
          </a:p>
          <a:p>
            <a:pPr marL="85725" indent="-85725">
              <a:buFont typeface="Arial" panose="020B0604020202020204" pitchFamily="34" charset="0"/>
              <a:buChar char="•"/>
            </a:pPr>
            <a:r>
              <a:rPr lang="es-PE" sz="1200" dirty="0">
                <a:solidFill>
                  <a:schemeClr val="tx1"/>
                </a:solidFill>
              </a:rPr>
              <a:t>Intercambio de experiencias</a:t>
            </a:r>
          </a:p>
          <a:p>
            <a:pPr marL="85725" indent="-85725">
              <a:buFont typeface="Arial" panose="020B0604020202020204" pitchFamily="34" charset="0"/>
              <a:buChar char="•"/>
            </a:pPr>
            <a:r>
              <a:rPr lang="es-PE" sz="1200" dirty="0">
                <a:solidFill>
                  <a:schemeClr val="tx1"/>
                </a:solidFill>
              </a:rPr>
              <a:t>Discusión problemas globales</a:t>
            </a:r>
          </a:p>
          <a:p>
            <a:pPr marL="85725" indent="-85725">
              <a:buFont typeface="Arial" panose="020B0604020202020204" pitchFamily="34" charset="0"/>
              <a:buChar char="•"/>
            </a:pPr>
            <a:r>
              <a:rPr lang="es-PE" sz="1200" dirty="0">
                <a:solidFill>
                  <a:schemeClr val="tx1"/>
                </a:solidFill>
              </a:rPr>
              <a:t>Peer </a:t>
            </a:r>
            <a:r>
              <a:rPr lang="es-PE" sz="1200" dirty="0" err="1">
                <a:solidFill>
                  <a:schemeClr val="tx1"/>
                </a:solidFill>
              </a:rPr>
              <a:t>review</a:t>
            </a:r>
            <a:endParaRPr lang="es-PE" sz="1200" dirty="0">
              <a:solidFill>
                <a:schemeClr val="tx1"/>
              </a:solidFill>
            </a:endParaRPr>
          </a:p>
          <a:p>
            <a:pPr marL="85725" indent="-85725">
              <a:buFont typeface="Arial" panose="020B0604020202020204" pitchFamily="34" charset="0"/>
              <a:buChar char="•"/>
            </a:pPr>
            <a:r>
              <a:rPr lang="es-PE" sz="1200" dirty="0">
                <a:solidFill>
                  <a:schemeClr val="tx1"/>
                </a:solidFill>
              </a:rPr>
              <a:t>Fortalecimiento relaciones bilaterales</a:t>
            </a:r>
          </a:p>
        </p:txBody>
      </p:sp>
      <p:sp>
        <p:nvSpPr>
          <p:cNvPr id="15" name="CuadroTexto 14"/>
          <p:cNvSpPr txBox="1"/>
          <p:nvPr/>
        </p:nvSpPr>
        <p:spPr>
          <a:xfrm>
            <a:off x="9621096" y="1404165"/>
            <a:ext cx="2400784" cy="1200329"/>
          </a:xfrm>
          <a:prstGeom prst="rect">
            <a:avLst/>
          </a:prstGeom>
          <a:noFill/>
          <a:ln w="76200">
            <a:no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s-PE"/>
            </a:defPPr>
            <a:lvl1pPr marL="85725" indent="-85725" algn="just">
              <a:buFont typeface="Arial" panose="020B0604020202020204" pitchFamily="34" charset="0"/>
              <a:buChar char="•"/>
              <a:defRPr sz="1200">
                <a:solidFill>
                  <a:schemeClr val="tx1"/>
                </a:solidFill>
              </a:defRPr>
            </a:lvl1pPr>
          </a:lstStyle>
          <a:p>
            <a:r>
              <a:rPr lang="es-PE" dirty="0"/>
              <a:t>Múltiples recomendaciones de políticas públicas elaboradas por las Divisiones OCDE con comentarios de los Países Miembros del Comité relacionado.</a:t>
            </a:r>
          </a:p>
        </p:txBody>
      </p:sp>
      <p:sp>
        <p:nvSpPr>
          <p:cNvPr id="16" name="CuadroTexto 15"/>
          <p:cNvSpPr txBox="1"/>
          <p:nvPr/>
        </p:nvSpPr>
        <p:spPr>
          <a:xfrm>
            <a:off x="9162971" y="4944269"/>
            <a:ext cx="1905523" cy="646331"/>
          </a:xfrm>
          <a:prstGeom prst="rect">
            <a:avLst/>
          </a:prstGeom>
          <a:noFill/>
          <a:ln w="76200">
            <a:no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s-PE"/>
            </a:defPPr>
            <a:lvl1pPr marL="85725" indent="-85725">
              <a:buFont typeface="Arial" panose="020B0604020202020204" pitchFamily="34" charset="0"/>
              <a:buChar char="•"/>
              <a:defRPr sz="1200">
                <a:solidFill>
                  <a:schemeClr val="tx1"/>
                </a:solidFill>
              </a:defRPr>
            </a:lvl1pPr>
          </a:lstStyle>
          <a:p>
            <a:pPr algn="just"/>
            <a:r>
              <a:rPr lang="es-PE" dirty="0"/>
              <a:t>Estándares OCDE: base de datos, recomendaciones, planes, tratados</a:t>
            </a:r>
          </a:p>
        </p:txBody>
      </p:sp>
      <p:sp>
        <p:nvSpPr>
          <p:cNvPr id="8" name="CuadroTexto 7">
            <a:extLst>
              <a:ext uri="{FF2B5EF4-FFF2-40B4-BE49-F238E27FC236}">
                <a16:creationId xmlns:a16="http://schemas.microsoft.com/office/drawing/2014/main" id="{121D019B-29BF-4A55-821C-4BEE413259AA}"/>
              </a:ext>
            </a:extLst>
          </p:cNvPr>
          <p:cNvSpPr txBox="1"/>
          <p:nvPr/>
        </p:nvSpPr>
        <p:spPr>
          <a:xfrm>
            <a:off x="98257" y="6013793"/>
            <a:ext cx="1692111" cy="261610"/>
          </a:xfrm>
          <a:prstGeom prst="rect">
            <a:avLst/>
          </a:prstGeom>
          <a:noFill/>
        </p:spPr>
        <p:txBody>
          <a:bodyPr wrap="square" rtlCol="0">
            <a:spAutoFit/>
          </a:bodyPr>
          <a:lstStyle/>
          <a:p>
            <a:r>
              <a:rPr lang="es-PE" sz="1100" dirty="0"/>
              <a:t>Fuente: PCM</a:t>
            </a:r>
          </a:p>
        </p:txBody>
      </p:sp>
    </p:spTree>
    <p:extLst>
      <p:ext uri="{BB962C8B-B14F-4D97-AF65-F5344CB8AC3E}">
        <p14:creationId xmlns:p14="http://schemas.microsoft.com/office/powerpoint/2010/main" val="85608346"/>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3007</Words>
  <Application>Microsoft Office PowerPoint</Application>
  <PresentationFormat>Panorámica</PresentationFormat>
  <Paragraphs>367</Paragraphs>
  <Slides>29</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29</vt:i4>
      </vt:variant>
    </vt:vector>
  </HeadingPairs>
  <TitlesOfParts>
    <vt:vector size="40" baseType="lpstr">
      <vt:lpstr>MS PGothic</vt:lpstr>
      <vt:lpstr>Arial</vt:lpstr>
      <vt:lpstr>Calibri</vt:lpstr>
      <vt:lpstr>Calibri Light</vt:lpstr>
      <vt:lpstr>Calibri-Bold</vt:lpstr>
      <vt:lpstr>Cambria</vt:lpstr>
      <vt:lpstr>Gisha</vt:lpstr>
      <vt:lpstr>Helvetica 65 Medium</vt:lpstr>
      <vt:lpstr>Open Sans</vt:lpstr>
      <vt:lpstr>Wingdings</vt:lpstr>
      <vt:lpstr>Diseño personalizado</vt:lpstr>
      <vt:lpstr>El Perú en su camino hacia la OCDE:  Avances y Perspectivas</vt:lpstr>
      <vt:lpstr>Marco General</vt:lpstr>
      <vt:lpstr>Nuestro Compromiso con el Desarrollo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qué etapa estamos en el sector ambiente?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de negociación del Perú  sobre aplicación del RETC</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Peter Jeyson Calatayud Espinoza</dc:creator>
  <cp:lastModifiedBy>xgordillo</cp:lastModifiedBy>
  <cp:revision>87</cp:revision>
  <cp:lastPrinted>2017-11-28T19:29:50Z</cp:lastPrinted>
  <dcterms:created xsi:type="dcterms:W3CDTF">2017-01-12T17:54:11Z</dcterms:created>
  <dcterms:modified xsi:type="dcterms:W3CDTF">2017-12-06T23:39:33Z</dcterms:modified>
</cp:coreProperties>
</file>