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60" r:id="rId5"/>
    <p:sldId id="261" r:id="rId6"/>
    <p:sldId id="262" r:id="rId7"/>
    <p:sldId id="268" r:id="rId8"/>
    <p:sldId id="258" r:id="rId9"/>
    <p:sldId id="264" r:id="rId10"/>
    <p:sldId id="267" r:id="rId11"/>
    <p:sldId id="263" r:id="rId12"/>
    <p:sldId id="265" r:id="rId13"/>
    <p:sldId id="270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FBD22-EBC6-4AD7-AD87-C77E82D99F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4AEE199-0ECE-4ECE-B9C0-03D9C8380E4C}">
      <dgm:prSet phldrT="[Texto]"/>
      <dgm:spPr/>
      <dgm:t>
        <a:bodyPr/>
        <a:lstStyle/>
        <a:p>
          <a:r>
            <a:rPr lang="es-PE" dirty="0" smtClean="0"/>
            <a:t>.</a:t>
          </a:r>
          <a:endParaRPr lang="es-PE" dirty="0"/>
        </a:p>
      </dgm:t>
    </dgm:pt>
    <dgm:pt modelId="{E6FB3A85-5C85-4246-81A3-358F70CA6BF5}" type="parTrans" cxnId="{9B8B3FE9-E202-4E5D-8311-69FB8494A0D8}">
      <dgm:prSet/>
      <dgm:spPr/>
      <dgm:t>
        <a:bodyPr/>
        <a:lstStyle/>
        <a:p>
          <a:endParaRPr lang="es-PE"/>
        </a:p>
      </dgm:t>
    </dgm:pt>
    <dgm:pt modelId="{5E40B2DC-B1EE-4B9F-836A-55C01E8ED38B}" type="sibTrans" cxnId="{9B8B3FE9-E202-4E5D-8311-69FB8494A0D8}">
      <dgm:prSet/>
      <dgm:spPr/>
      <dgm:t>
        <a:bodyPr/>
        <a:lstStyle/>
        <a:p>
          <a:endParaRPr lang="es-PE"/>
        </a:p>
      </dgm:t>
    </dgm:pt>
    <dgm:pt modelId="{B76F8C24-542B-480A-9E69-F695C563F14F}">
      <dgm:prSet phldrT="[Texto]"/>
      <dgm:spPr/>
      <dgm:t>
        <a:bodyPr/>
        <a:lstStyle/>
        <a:p>
          <a:r>
            <a:rPr lang="es-PE" dirty="0" smtClean="0"/>
            <a:t>.</a:t>
          </a:r>
          <a:endParaRPr lang="es-PE" dirty="0"/>
        </a:p>
      </dgm:t>
    </dgm:pt>
    <dgm:pt modelId="{3826BDE7-B939-4EC2-84C5-D81B35262C6D}" type="parTrans" cxnId="{1D6C363A-363C-4467-8AF1-FAADE1DD70B3}">
      <dgm:prSet/>
      <dgm:spPr/>
      <dgm:t>
        <a:bodyPr/>
        <a:lstStyle/>
        <a:p>
          <a:endParaRPr lang="es-PE"/>
        </a:p>
      </dgm:t>
    </dgm:pt>
    <dgm:pt modelId="{D35F67E6-0D95-4976-A017-E9476E5C094D}" type="sibTrans" cxnId="{1D6C363A-363C-4467-8AF1-FAADE1DD70B3}">
      <dgm:prSet/>
      <dgm:spPr/>
      <dgm:t>
        <a:bodyPr/>
        <a:lstStyle/>
        <a:p>
          <a:endParaRPr lang="es-PE"/>
        </a:p>
      </dgm:t>
    </dgm:pt>
    <dgm:pt modelId="{C98DFB00-679F-4302-B2F4-300C1141ABC0}">
      <dgm:prSet phldrT="[Texto]"/>
      <dgm:spPr/>
      <dgm:t>
        <a:bodyPr/>
        <a:lstStyle/>
        <a:p>
          <a:r>
            <a:rPr lang="es-PE" dirty="0" smtClean="0"/>
            <a:t>.</a:t>
          </a:r>
          <a:endParaRPr lang="es-PE" dirty="0"/>
        </a:p>
      </dgm:t>
    </dgm:pt>
    <dgm:pt modelId="{55D62B46-E7BF-4E75-8EE7-81EFD504802E}" type="parTrans" cxnId="{A377AAE6-0D23-4E02-85DC-30F79EB7A8F2}">
      <dgm:prSet/>
      <dgm:spPr/>
      <dgm:t>
        <a:bodyPr/>
        <a:lstStyle/>
        <a:p>
          <a:endParaRPr lang="es-PE"/>
        </a:p>
      </dgm:t>
    </dgm:pt>
    <dgm:pt modelId="{45AD774D-5ECF-4215-9BC7-B5452D222271}" type="sibTrans" cxnId="{A377AAE6-0D23-4E02-85DC-30F79EB7A8F2}">
      <dgm:prSet/>
      <dgm:spPr/>
      <dgm:t>
        <a:bodyPr/>
        <a:lstStyle/>
        <a:p>
          <a:endParaRPr lang="es-PE"/>
        </a:p>
      </dgm:t>
    </dgm:pt>
    <dgm:pt modelId="{57A7C53A-528E-442A-B8C4-CD7D38E56D14}" type="pres">
      <dgm:prSet presAssocID="{9B2FBD22-EBC6-4AD7-AD87-C77E82D99F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52F12C-BC98-47C8-9338-0DC6A3002E28}" type="pres">
      <dgm:prSet presAssocID="{B4AEE199-0ECE-4ECE-B9C0-03D9C8380E4C}" presName="gear1" presStyleLbl="node1" presStyleIdx="0" presStyleCnt="3" custLinFactNeighborX="2074" custLinFactNeighborY="-548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0E6828-1E56-4BD7-962B-7114E7605D63}" type="pres">
      <dgm:prSet presAssocID="{B4AEE199-0ECE-4ECE-B9C0-03D9C8380E4C}" presName="gear1srcNode" presStyleLbl="node1" presStyleIdx="0" presStyleCnt="3"/>
      <dgm:spPr/>
      <dgm:t>
        <a:bodyPr/>
        <a:lstStyle/>
        <a:p>
          <a:endParaRPr lang="es-PE"/>
        </a:p>
      </dgm:t>
    </dgm:pt>
    <dgm:pt modelId="{3D1025AC-4C73-431A-9D17-977410A2848D}" type="pres">
      <dgm:prSet presAssocID="{B4AEE199-0ECE-4ECE-B9C0-03D9C8380E4C}" presName="gear1dstNode" presStyleLbl="node1" presStyleIdx="0" presStyleCnt="3"/>
      <dgm:spPr/>
      <dgm:t>
        <a:bodyPr/>
        <a:lstStyle/>
        <a:p>
          <a:endParaRPr lang="es-PE"/>
        </a:p>
      </dgm:t>
    </dgm:pt>
    <dgm:pt modelId="{B3AC4AB7-D9EE-4DA1-ACE8-795ACE2AC7A1}" type="pres">
      <dgm:prSet presAssocID="{B76F8C24-542B-480A-9E69-F695C563F14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AD6C971-02B8-4AD5-AFEC-655F1AD5E9A7}" type="pres">
      <dgm:prSet presAssocID="{B76F8C24-542B-480A-9E69-F695C563F14F}" presName="gear2srcNode" presStyleLbl="node1" presStyleIdx="1" presStyleCnt="3"/>
      <dgm:spPr/>
      <dgm:t>
        <a:bodyPr/>
        <a:lstStyle/>
        <a:p>
          <a:endParaRPr lang="es-PE"/>
        </a:p>
      </dgm:t>
    </dgm:pt>
    <dgm:pt modelId="{5FD6AF42-7E8F-4442-91CA-463CA4B95F52}" type="pres">
      <dgm:prSet presAssocID="{B76F8C24-542B-480A-9E69-F695C563F14F}" presName="gear2dstNode" presStyleLbl="node1" presStyleIdx="1" presStyleCnt="3"/>
      <dgm:spPr/>
      <dgm:t>
        <a:bodyPr/>
        <a:lstStyle/>
        <a:p>
          <a:endParaRPr lang="es-PE"/>
        </a:p>
      </dgm:t>
    </dgm:pt>
    <dgm:pt modelId="{9BD6056A-A722-4211-BC71-23B5499AB51E}" type="pres">
      <dgm:prSet presAssocID="{C98DFB00-679F-4302-B2F4-300C1141ABC0}" presName="gear3" presStyleLbl="node1" presStyleIdx="2" presStyleCnt="3"/>
      <dgm:spPr/>
      <dgm:t>
        <a:bodyPr/>
        <a:lstStyle/>
        <a:p>
          <a:endParaRPr lang="es-PE"/>
        </a:p>
      </dgm:t>
    </dgm:pt>
    <dgm:pt modelId="{8C1EE4A5-A645-46B5-A743-AA22FF27F37F}" type="pres">
      <dgm:prSet presAssocID="{C98DFB00-679F-4302-B2F4-300C1141AB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8CB369-4DDD-48BD-BAF5-FAC36D1EEA2E}" type="pres">
      <dgm:prSet presAssocID="{C98DFB00-679F-4302-B2F4-300C1141ABC0}" presName="gear3srcNode" presStyleLbl="node1" presStyleIdx="2" presStyleCnt="3"/>
      <dgm:spPr/>
      <dgm:t>
        <a:bodyPr/>
        <a:lstStyle/>
        <a:p>
          <a:endParaRPr lang="es-PE"/>
        </a:p>
      </dgm:t>
    </dgm:pt>
    <dgm:pt modelId="{7D15753D-954B-449C-9E95-124BD641204B}" type="pres">
      <dgm:prSet presAssocID="{C98DFB00-679F-4302-B2F4-300C1141ABC0}" presName="gear3dstNode" presStyleLbl="node1" presStyleIdx="2" presStyleCnt="3"/>
      <dgm:spPr/>
      <dgm:t>
        <a:bodyPr/>
        <a:lstStyle/>
        <a:p>
          <a:endParaRPr lang="es-PE"/>
        </a:p>
      </dgm:t>
    </dgm:pt>
    <dgm:pt modelId="{1BCFEDD8-2649-42BF-8752-FBF04A5D9FE1}" type="pres">
      <dgm:prSet presAssocID="{5E40B2DC-B1EE-4B9F-836A-55C01E8ED38B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F7EF2C01-29E3-4ED0-A8A1-D63242E581CC}" type="pres">
      <dgm:prSet presAssocID="{D35F67E6-0D95-4976-A017-E9476E5C094D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8512535A-63B7-4C32-A9B3-6C4D39A90716}" type="pres">
      <dgm:prSet presAssocID="{45AD774D-5ECF-4215-9BC7-B5452D222271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1470F59F-034E-4EB2-AC61-B3F0834C6AC5}" type="presOf" srcId="{C98DFB00-679F-4302-B2F4-300C1141ABC0}" destId="{9BD6056A-A722-4211-BC71-23B5499AB51E}" srcOrd="0" destOrd="0" presId="urn:microsoft.com/office/officeart/2005/8/layout/gear1"/>
    <dgm:cxn modelId="{9A87F18E-265A-4E1C-914D-EDACDF7C0A07}" type="presOf" srcId="{5E40B2DC-B1EE-4B9F-836A-55C01E8ED38B}" destId="{1BCFEDD8-2649-42BF-8752-FBF04A5D9FE1}" srcOrd="0" destOrd="0" presId="urn:microsoft.com/office/officeart/2005/8/layout/gear1"/>
    <dgm:cxn modelId="{A377AAE6-0D23-4E02-85DC-30F79EB7A8F2}" srcId="{9B2FBD22-EBC6-4AD7-AD87-C77E82D99F35}" destId="{C98DFB00-679F-4302-B2F4-300C1141ABC0}" srcOrd="2" destOrd="0" parTransId="{55D62B46-E7BF-4E75-8EE7-81EFD504802E}" sibTransId="{45AD774D-5ECF-4215-9BC7-B5452D222271}"/>
    <dgm:cxn modelId="{1FD3186A-3DA9-460C-8364-3686C25829BF}" type="presOf" srcId="{B4AEE199-0ECE-4ECE-B9C0-03D9C8380E4C}" destId="{6452F12C-BC98-47C8-9338-0DC6A3002E28}" srcOrd="0" destOrd="0" presId="urn:microsoft.com/office/officeart/2005/8/layout/gear1"/>
    <dgm:cxn modelId="{8ED57D46-6CBE-4C6F-B2B0-54B03AB32FF9}" type="presOf" srcId="{9B2FBD22-EBC6-4AD7-AD87-C77E82D99F35}" destId="{57A7C53A-528E-442A-B8C4-CD7D38E56D14}" srcOrd="0" destOrd="0" presId="urn:microsoft.com/office/officeart/2005/8/layout/gear1"/>
    <dgm:cxn modelId="{B446B74B-A5D8-4624-AB7F-F4100803BBEB}" type="presOf" srcId="{B76F8C24-542B-480A-9E69-F695C563F14F}" destId="{5FD6AF42-7E8F-4442-91CA-463CA4B95F52}" srcOrd="2" destOrd="0" presId="urn:microsoft.com/office/officeart/2005/8/layout/gear1"/>
    <dgm:cxn modelId="{1D6C363A-363C-4467-8AF1-FAADE1DD70B3}" srcId="{9B2FBD22-EBC6-4AD7-AD87-C77E82D99F35}" destId="{B76F8C24-542B-480A-9E69-F695C563F14F}" srcOrd="1" destOrd="0" parTransId="{3826BDE7-B939-4EC2-84C5-D81B35262C6D}" sibTransId="{D35F67E6-0D95-4976-A017-E9476E5C094D}"/>
    <dgm:cxn modelId="{6D554532-4A32-42A1-886F-3973C73BE71B}" type="presOf" srcId="{D35F67E6-0D95-4976-A017-E9476E5C094D}" destId="{F7EF2C01-29E3-4ED0-A8A1-D63242E581CC}" srcOrd="0" destOrd="0" presId="urn:microsoft.com/office/officeart/2005/8/layout/gear1"/>
    <dgm:cxn modelId="{9B8B3FE9-E202-4E5D-8311-69FB8494A0D8}" srcId="{9B2FBD22-EBC6-4AD7-AD87-C77E82D99F35}" destId="{B4AEE199-0ECE-4ECE-B9C0-03D9C8380E4C}" srcOrd="0" destOrd="0" parTransId="{E6FB3A85-5C85-4246-81A3-358F70CA6BF5}" sibTransId="{5E40B2DC-B1EE-4B9F-836A-55C01E8ED38B}"/>
    <dgm:cxn modelId="{B8FCFEE2-3042-4E7C-9FFD-29F8AACAAE8A}" type="presOf" srcId="{45AD774D-5ECF-4215-9BC7-B5452D222271}" destId="{8512535A-63B7-4C32-A9B3-6C4D39A90716}" srcOrd="0" destOrd="0" presId="urn:microsoft.com/office/officeart/2005/8/layout/gear1"/>
    <dgm:cxn modelId="{4E7408A8-E82F-4EA5-87EC-CFB0BD102C3A}" type="presOf" srcId="{C98DFB00-679F-4302-B2F4-300C1141ABC0}" destId="{7D15753D-954B-449C-9E95-124BD641204B}" srcOrd="3" destOrd="0" presId="urn:microsoft.com/office/officeart/2005/8/layout/gear1"/>
    <dgm:cxn modelId="{7D6EF25B-50C6-488E-A7D7-D939B9294A1C}" type="presOf" srcId="{B4AEE199-0ECE-4ECE-B9C0-03D9C8380E4C}" destId="{080E6828-1E56-4BD7-962B-7114E7605D63}" srcOrd="1" destOrd="0" presId="urn:microsoft.com/office/officeart/2005/8/layout/gear1"/>
    <dgm:cxn modelId="{3D803C59-E975-4DC9-920E-08CA6D63D3A9}" type="presOf" srcId="{C98DFB00-679F-4302-B2F4-300C1141ABC0}" destId="{8C1EE4A5-A645-46B5-A743-AA22FF27F37F}" srcOrd="1" destOrd="0" presId="urn:microsoft.com/office/officeart/2005/8/layout/gear1"/>
    <dgm:cxn modelId="{7C51CA21-DA84-481C-9D43-A0A06B73AC2D}" type="presOf" srcId="{B76F8C24-542B-480A-9E69-F695C563F14F}" destId="{6AD6C971-02B8-4AD5-AFEC-655F1AD5E9A7}" srcOrd="1" destOrd="0" presId="urn:microsoft.com/office/officeart/2005/8/layout/gear1"/>
    <dgm:cxn modelId="{6D47F4FF-A4B1-41B7-ABB8-4B0D17B469AD}" type="presOf" srcId="{B4AEE199-0ECE-4ECE-B9C0-03D9C8380E4C}" destId="{3D1025AC-4C73-431A-9D17-977410A2848D}" srcOrd="2" destOrd="0" presId="urn:microsoft.com/office/officeart/2005/8/layout/gear1"/>
    <dgm:cxn modelId="{ECF4EB5A-B3BB-4631-9FB1-2AA3D8CA0DBF}" type="presOf" srcId="{B76F8C24-542B-480A-9E69-F695C563F14F}" destId="{B3AC4AB7-D9EE-4DA1-ACE8-795ACE2AC7A1}" srcOrd="0" destOrd="0" presId="urn:microsoft.com/office/officeart/2005/8/layout/gear1"/>
    <dgm:cxn modelId="{1BC46ED2-55CB-4444-B8BC-EEA60194545D}" type="presOf" srcId="{C98DFB00-679F-4302-B2F4-300C1141ABC0}" destId="{8F8CB369-4DDD-48BD-BAF5-FAC36D1EEA2E}" srcOrd="2" destOrd="0" presId="urn:microsoft.com/office/officeart/2005/8/layout/gear1"/>
    <dgm:cxn modelId="{F048E9BC-A01B-4774-830C-475D1BC92D77}" type="presParOf" srcId="{57A7C53A-528E-442A-B8C4-CD7D38E56D14}" destId="{6452F12C-BC98-47C8-9338-0DC6A3002E28}" srcOrd="0" destOrd="0" presId="urn:microsoft.com/office/officeart/2005/8/layout/gear1"/>
    <dgm:cxn modelId="{3AFE5E16-528E-4F15-AD9E-996A545354C8}" type="presParOf" srcId="{57A7C53A-528E-442A-B8C4-CD7D38E56D14}" destId="{080E6828-1E56-4BD7-962B-7114E7605D63}" srcOrd="1" destOrd="0" presId="urn:microsoft.com/office/officeart/2005/8/layout/gear1"/>
    <dgm:cxn modelId="{E461A83C-1C5F-4350-BF2D-D01A11760F86}" type="presParOf" srcId="{57A7C53A-528E-442A-B8C4-CD7D38E56D14}" destId="{3D1025AC-4C73-431A-9D17-977410A2848D}" srcOrd="2" destOrd="0" presId="urn:microsoft.com/office/officeart/2005/8/layout/gear1"/>
    <dgm:cxn modelId="{09B54F5A-C1AE-4B01-9501-24BA93F2C3EC}" type="presParOf" srcId="{57A7C53A-528E-442A-B8C4-CD7D38E56D14}" destId="{B3AC4AB7-D9EE-4DA1-ACE8-795ACE2AC7A1}" srcOrd="3" destOrd="0" presId="urn:microsoft.com/office/officeart/2005/8/layout/gear1"/>
    <dgm:cxn modelId="{608990ED-82F1-4ADB-88C7-B6204BC2DD67}" type="presParOf" srcId="{57A7C53A-528E-442A-B8C4-CD7D38E56D14}" destId="{6AD6C971-02B8-4AD5-AFEC-655F1AD5E9A7}" srcOrd="4" destOrd="0" presId="urn:microsoft.com/office/officeart/2005/8/layout/gear1"/>
    <dgm:cxn modelId="{F38C0261-D39F-4F0B-BA83-3F7D764419E1}" type="presParOf" srcId="{57A7C53A-528E-442A-B8C4-CD7D38E56D14}" destId="{5FD6AF42-7E8F-4442-91CA-463CA4B95F52}" srcOrd="5" destOrd="0" presId="urn:microsoft.com/office/officeart/2005/8/layout/gear1"/>
    <dgm:cxn modelId="{9CC1C6D1-118A-41A7-B211-708D022C5CE8}" type="presParOf" srcId="{57A7C53A-528E-442A-B8C4-CD7D38E56D14}" destId="{9BD6056A-A722-4211-BC71-23B5499AB51E}" srcOrd="6" destOrd="0" presId="urn:microsoft.com/office/officeart/2005/8/layout/gear1"/>
    <dgm:cxn modelId="{0C4020C3-6D5B-4DC9-B444-CC404A1A7C60}" type="presParOf" srcId="{57A7C53A-528E-442A-B8C4-CD7D38E56D14}" destId="{8C1EE4A5-A645-46B5-A743-AA22FF27F37F}" srcOrd="7" destOrd="0" presId="urn:microsoft.com/office/officeart/2005/8/layout/gear1"/>
    <dgm:cxn modelId="{D855C03D-148A-4795-8F9D-72D7CFE7B086}" type="presParOf" srcId="{57A7C53A-528E-442A-B8C4-CD7D38E56D14}" destId="{8F8CB369-4DDD-48BD-BAF5-FAC36D1EEA2E}" srcOrd="8" destOrd="0" presId="urn:microsoft.com/office/officeart/2005/8/layout/gear1"/>
    <dgm:cxn modelId="{58AD49B5-96D9-4B59-9D03-971880FFAC88}" type="presParOf" srcId="{57A7C53A-528E-442A-B8C4-CD7D38E56D14}" destId="{7D15753D-954B-449C-9E95-124BD641204B}" srcOrd="9" destOrd="0" presId="urn:microsoft.com/office/officeart/2005/8/layout/gear1"/>
    <dgm:cxn modelId="{F3BFD84E-DC1E-4B0A-8E8A-45E863C4AAC4}" type="presParOf" srcId="{57A7C53A-528E-442A-B8C4-CD7D38E56D14}" destId="{1BCFEDD8-2649-42BF-8752-FBF04A5D9FE1}" srcOrd="10" destOrd="0" presId="urn:microsoft.com/office/officeart/2005/8/layout/gear1"/>
    <dgm:cxn modelId="{A1FFF8E5-6897-4D43-854F-7F576A52A3A1}" type="presParOf" srcId="{57A7C53A-528E-442A-B8C4-CD7D38E56D14}" destId="{F7EF2C01-29E3-4ED0-A8A1-D63242E581CC}" srcOrd="11" destOrd="0" presId="urn:microsoft.com/office/officeart/2005/8/layout/gear1"/>
    <dgm:cxn modelId="{10DAE1F6-315B-4D76-819F-032D0803A953}" type="presParOf" srcId="{57A7C53A-528E-442A-B8C4-CD7D38E56D14}" destId="{8512535A-63B7-4C32-A9B3-6C4D39A9071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2F12C-BC98-47C8-9338-0DC6A3002E28}">
      <dsp:nvSpPr>
        <dsp:cNvPr id="0" name=""/>
        <dsp:cNvSpPr/>
      </dsp:nvSpPr>
      <dsp:spPr>
        <a:xfrm>
          <a:off x="429486" y="379443"/>
          <a:ext cx="497063" cy="49706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.</a:t>
          </a:r>
          <a:endParaRPr lang="es-PE" sz="1000" kern="1200" dirty="0"/>
        </a:p>
      </dsp:txBody>
      <dsp:txXfrm>
        <a:off x="529418" y="495878"/>
        <a:ext cx="297199" cy="255500"/>
      </dsp:txXfrm>
    </dsp:sp>
    <dsp:sp modelId="{B3AC4AB7-D9EE-4DA1-ACE8-795ACE2AC7A1}">
      <dsp:nvSpPr>
        <dsp:cNvPr id="0" name=""/>
        <dsp:cNvSpPr/>
      </dsp:nvSpPr>
      <dsp:spPr>
        <a:xfrm>
          <a:off x="129977" y="289200"/>
          <a:ext cx="361500" cy="3615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.</a:t>
          </a:r>
          <a:endParaRPr lang="es-PE" sz="1000" kern="1200" dirty="0"/>
        </a:p>
      </dsp:txBody>
      <dsp:txXfrm>
        <a:off x="220986" y="380759"/>
        <a:ext cx="179482" cy="178382"/>
      </dsp:txXfrm>
    </dsp:sp>
    <dsp:sp modelId="{9BD6056A-A722-4211-BC71-23B5499AB51E}">
      <dsp:nvSpPr>
        <dsp:cNvPr id="0" name=""/>
        <dsp:cNvSpPr/>
      </dsp:nvSpPr>
      <dsp:spPr>
        <a:xfrm rot="20700000">
          <a:off x="332454" y="39801"/>
          <a:ext cx="354196" cy="3541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/>
            <a:t>.</a:t>
          </a:r>
          <a:endParaRPr lang="es-PE" sz="1000" kern="1200" dirty="0"/>
        </a:p>
      </dsp:txBody>
      <dsp:txXfrm rot="-20700000">
        <a:off x="410139" y="117487"/>
        <a:ext cx="198825" cy="198825"/>
      </dsp:txXfrm>
    </dsp:sp>
    <dsp:sp modelId="{1BCFEDD8-2649-42BF-8752-FBF04A5D9FE1}">
      <dsp:nvSpPr>
        <dsp:cNvPr id="0" name=""/>
        <dsp:cNvSpPr/>
      </dsp:nvSpPr>
      <dsp:spPr>
        <a:xfrm>
          <a:off x="352768" y="345786"/>
          <a:ext cx="636240" cy="636240"/>
        </a:xfrm>
        <a:prstGeom prst="circularArrow">
          <a:avLst>
            <a:gd name="adj1" fmla="val 4688"/>
            <a:gd name="adj2" fmla="val 299029"/>
            <a:gd name="adj3" fmla="val 2276594"/>
            <a:gd name="adj4" fmla="val 165409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2C01-29E3-4ED0-A8A1-D63242E581CC}">
      <dsp:nvSpPr>
        <dsp:cNvPr id="0" name=""/>
        <dsp:cNvSpPr/>
      </dsp:nvSpPr>
      <dsp:spPr>
        <a:xfrm>
          <a:off x="65956" y="223335"/>
          <a:ext cx="462268" cy="4622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2535A-63B7-4C32-A9B3-6C4D39A90716}">
      <dsp:nvSpPr>
        <dsp:cNvPr id="0" name=""/>
        <dsp:cNvSpPr/>
      </dsp:nvSpPr>
      <dsp:spPr>
        <a:xfrm>
          <a:off x="250524" y="-23658"/>
          <a:ext cx="498418" cy="4984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26815-994E-49BF-BD0D-37925C3E4C9E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B37F1-2A84-41C5-B3EB-ACD65D603E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81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86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9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9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12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71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6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4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5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62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35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55640" y="111138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Modelos de gestión integrada de reportes por parte de los </a:t>
            </a:r>
            <a:r>
              <a:rPr lang="es-PE" sz="2000" dirty="0" smtClean="0"/>
              <a:t> titulares </a:t>
            </a:r>
            <a:r>
              <a:rPr lang="es-PE" sz="2000" dirty="0"/>
              <a:t>de </a:t>
            </a:r>
            <a:r>
              <a:rPr lang="es-PE" sz="2000" dirty="0" smtClean="0"/>
              <a:t>las actividades</a:t>
            </a:r>
            <a:r>
              <a:rPr lang="es-PE" sz="20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32104" y="5661248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Daniel </a:t>
            </a:r>
            <a:r>
              <a:rPr lang="es-PE" b="1" dirty="0"/>
              <a:t>Núñez Ato</a:t>
            </a:r>
          </a:p>
          <a:p>
            <a:r>
              <a:rPr lang="es-PE" dirty="0"/>
              <a:t>Director de Información e </a:t>
            </a:r>
            <a:r>
              <a:rPr lang="es-PE" dirty="0" smtClean="0"/>
              <a:t>Investigación Ambiental</a:t>
            </a:r>
            <a:endParaRPr lang="es-PE" dirty="0"/>
          </a:p>
          <a:p>
            <a:r>
              <a:rPr lang="es-PE" dirty="0"/>
              <a:t>Ministerio del Ambiente de Perú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876055" y="3140968"/>
            <a:ext cx="5428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solidFill>
                  <a:srgbClr val="061529"/>
                </a:solidFill>
                <a:latin typeface="Arial Rounded MT Bold" panose="020F0704030504030204" pitchFamily="34" charset="0"/>
              </a:rPr>
              <a:t>Ventanilla única </a:t>
            </a:r>
            <a:r>
              <a:rPr lang="es-PE" sz="3200" b="1" dirty="0" smtClean="0">
                <a:solidFill>
                  <a:srgbClr val="061529"/>
                </a:solidFill>
                <a:latin typeface="Arial Rounded MT Bold" panose="020F0704030504030204" pitchFamily="34" charset="0"/>
              </a:rPr>
              <a:t>ambiental</a:t>
            </a:r>
            <a:endParaRPr lang="es-PE" sz="3200" b="1" dirty="0">
              <a:solidFill>
                <a:srgbClr val="06152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604538"/>
            <a:ext cx="2798912" cy="12241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9" y="188640"/>
            <a:ext cx="3078226" cy="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Conector recto 102"/>
          <p:cNvCxnSpPr/>
          <p:nvPr/>
        </p:nvCxnSpPr>
        <p:spPr>
          <a:xfrm flipV="1">
            <a:off x="4455294" y="5106107"/>
            <a:ext cx="407612" cy="21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ilindro 101"/>
          <p:cNvSpPr/>
          <p:nvPr/>
        </p:nvSpPr>
        <p:spPr>
          <a:xfrm>
            <a:off x="4867040" y="4939510"/>
            <a:ext cx="812349" cy="33291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 smtClean="0"/>
              <a:t>GALS</a:t>
            </a:r>
            <a:endParaRPr lang="es-PE" sz="700" b="1" dirty="0"/>
          </a:p>
        </p:txBody>
      </p:sp>
      <p:cxnSp>
        <p:nvCxnSpPr>
          <p:cNvPr id="156" name="Conector recto 155"/>
          <p:cNvCxnSpPr>
            <a:stCxn id="49" idx="2"/>
          </p:cNvCxnSpPr>
          <p:nvPr/>
        </p:nvCxnSpPr>
        <p:spPr>
          <a:xfrm flipV="1">
            <a:off x="3952567" y="4016737"/>
            <a:ext cx="513107" cy="1120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/>
          <p:cNvCxnSpPr/>
          <p:nvPr/>
        </p:nvCxnSpPr>
        <p:spPr>
          <a:xfrm>
            <a:off x="4465674" y="3288621"/>
            <a:ext cx="4357" cy="18173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/>
          <p:cNvCxnSpPr/>
          <p:nvPr/>
        </p:nvCxnSpPr>
        <p:spPr>
          <a:xfrm flipV="1">
            <a:off x="4465674" y="4802785"/>
            <a:ext cx="407612" cy="21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/>
          <p:cNvCxnSpPr/>
          <p:nvPr/>
        </p:nvCxnSpPr>
        <p:spPr>
          <a:xfrm>
            <a:off x="4458185" y="4487619"/>
            <a:ext cx="422106" cy="29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cto 172"/>
          <p:cNvCxnSpPr/>
          <p:nvPr/>
        </p:nvCxnSpPr>
        <p:spPr>
          <a:xfrm>
            <a:off x="4453531" y="3884908"/>
            <a:ext cx="422106" cy="29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173"/>
          <p:cNvCxnSpPr/>
          <p:nvPr/>
        </p:nvCxnSpPr>
        <p:spPr>
          <a:xfrm>
            <a:off x="4470031" y="3597056"/>
            <a:ext cx="422106" cy="29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/>
          <p:cNvCxnSpPr/>
          <p:nvPr/>
        </p:nvCxnSpPr>
        <p:spPr>
          <a:xfrm>
            <a:off x="4460650" y="3289466"/>
            <a:ext cx="422106" cy="29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ilindro 91"/>
          <p:cNvSpPr/>
          <p:nvPr/>
        </p:nvSpPr>
        <p:spPr>
          <a:xfrm>
            <a:off x="4863412" y="4636325"/>
            <a:ext cx="812349" cy="332919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700" b="1" dirty="0" smtClean="0"/>
              <a:t>INFOCARBONO</a:t>
            </a:r>
            <a:endParaRPr lang="es-PE" sz="700" b="1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8330834" y="1965802"/>
            <a:ext cx="0" cy="12986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 rot="21094605">
            <a:off x="6578969" y="111156"/>
            <a:ext cx="4116546" cy="293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 rot="21094605">
            <a:off x="6897014" y="433950"/>
            <a:ext cx="3247339" cy="2234906"/>
            <a:chOff x="816" y="1152"/>
            <a:chExt cx="3504" cy="2400"/>
          </a:xfrm>
          <a:scene3d>
            <a:camera prst="isometricOffAxis2Top"/>
            <a:lightRig rig="threePt" dir="t"/>
          </a:scene3d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488" y="1824"/>
              <a:ext cx="624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440" y="1872"/>
              <a:ext cx="864" cy="52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240" cy="72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1008" y="1920"/>
              <a:ext cx="336" cy="62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008" y="2640"/>
              <a:ext cx="336" cy="72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344" y="2736"/>
              <a:ext cx="288" cy="67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344" y="3216"/>
              <a:ext cx="1296" cy="19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680" y="2736"/>
              <a:ext cx="912" cy="48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728" y="2448"/>
              <a:ext cx="672" cy="24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2448" y="2448"/>
              <a:ext cx="240" cy="76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2688" y="3024"/>
              <a:ext cx="1056" cy="24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120" y="2640"/>
              <a:ext cx="672" cy="38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120" y="1920"/>
              <a:ext cx="720" cy="67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3024" y="1872"/>
              <a:ext cx="864" cy="9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448" y="1968"/>
              <a:ext cx="576" cy="43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256" y="1296"/>
              <a:ext cx="816" cy="52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208" y="1824"/>
              <a:ext cx="768" cy="144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120" y="1344"/>
              <a:ext cx="816" cy="52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3744" y="2544"/>
              <a:ext cx="384" cy="52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92" cy="48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200" y="1680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816" y="2400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152" y="3216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96" y="3072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488" y="2544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064" y="1680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880" y="1824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928" y="1152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744" y="1728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984" y="2304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256" y="2256"/>
              <a:ext cx="336" cy="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600" y="2880"/>
              <a:ext cx="336" cy="33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PE" altLang="es-PE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Elipse 41"/>
          <p:cNvSpPr/>
          <p:nvPr/>
        </p:nvSpPr>
        <p:spPr>
          <a:xfrm>
            <a:off x="8099197" y="3217859"/>
            <a:ext cx="430819" cy="41148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CuadroTexto 42"/>
          <p:cNvSpPr txBox="1"/>
          <p:nvPr/>
        </p:nvSpPr>
        <p:spPr>
          <a:xfrm>
            <a:off x="8526031" y="3292322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NODO MINAM</a:t>
            </a:r>
            <a:endParaRPr lang="es-PE" sz="1200" b="1" dirty="0"/>
          </a:p>
        </p:txBody>
      </p:sp>
      <p:sp>
        <p:nvSpPr>
          <p:cNvPr id="49" name="Rectángulo 48"/>
          <p:cNvSpPr/>
          <p:nvPr/>
        </p:nvSpPr>
        <p:spPr>
          <a:xfrm rot="16200000">
            <a:off x="2316488" y="3673629"/>
            <a:ext cx="2563533" cy="7086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Ventanilla Única</a:t>
            </a:r>
            <a:endParaRPr lang="es-PE" sz="1100" b="1" dirty="0" smtClean="0"/>
          </a:p>
        </p:txBody>
      </p:sp>
      <p:sp>
        <p:nvSpPr>
          <p:cNvPr id="73" name="Cilindro 72"/>
          <p:cNvSpPr/>
          <p:nvPr/>
        </p:nvSpPr>
        <p:spPr>
          <a:xfrm>
            <a:off x="4859784" y="4324118"/>
            <a:ext cx="812349" cy="332919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SISCO</a:t>
            </a:r>
            <a:endParaRPr lang="es-PE" sz="1100" b="1" dirty="0"/>
          </a:p>
        </p:txBody>
      </p:sp>
      <p:sp>
        <p:nvSpPr>
          <p:cNvPr id="74" name="Cilindro 73"/>
          <p:cNvSpPr/>
          <p:nvPr/>
        </p:nvSpPr>
        <p:spPr>
          <a:xfrm>
            <a:off x="4863770" y="4016735"/>
            <a:ext cx="812349" cy="332919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 b="1" dirty="0" smtClean="0"/>
              <a:t>GEOBOSQUES</a:t>
            </a:r>
            <a:endParaRPr lang="es-PE" sz="800" b="1" dirty="0"/>
          </a:p>
        </p:txBody>
      </p:sp>
      <p:sp>
        <p:nvSpPr>
          <p:cNvPr id="75" name="Cilindro 74"/>
          <p:cNvSpPr/>
          <p:nvPr/>
        </p:nvSpPr>
        <p:spPr>
          <a:xfrm>
            <a:off x="4867756" y="3704766"/>
            <a:ext cx="812349" cy="332919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SIGERSOL</a:t>
            </a:r>
            <a:endParaRPr lang="es-PE" sz="1100" b="1" dirty="0"/>
          </a:p>
        </p:txBody>
      </p:sp>
      <p:sp>
        <p:nvSpPr>
          <p:cNvPr id="76" name="Cilindro 75"/>
          <p:cNvSpPr/>
          <p:nvPr/>
        </p:nvSpPr>
        <p:spPr>
          <a:xfrm>
            <a:off x="4867755" y="3412605"/>
            <a:ext cx="812349" cy="33291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INFOAIRE</a:t>
            </a:r>
            <a:endParaRPr lang="es-PE" sz="1100" b="1" dirty="0"/>
          </a:p>
        </p:txBody>
      </p:sp>
      <p:sp>
        <p:nvSpPr>
          <p:cNvPr id="77" name="Cilindro 76"/>
          <p:cNvSpPr/>
          <p:nvPr/>
        </p:nvSpPr>
        <p:spPr>
          <a:xfrm>
            <a:off x="4870891" y="3100636"/>
            <a:ext cx="812349" cy="332919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 smtClean="0"/>
              <a:t>RETC</a:t>
            </a:r>
            <a:endParaRPr lang="es-PE" sz="1100" b="1" dirty="0"/>
          </a:p>
        </p:txBody>
      </p:sp>
      <p:cxnSp>
        <p:nvCxnSpPr>
          <p:cNvPr id="79" name="Conector recto 78"/>
          <p:cNvCxnSpPr/>
          <p:nvPr/>
        </p:nvCxnSpPr>
        <p:spPr>
          <a:xfrm flipH="1">
            <a:off x="5716969" y="3261163"/>
            <a:ext cx="23506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H="1" flipV="1">
            <a:off x="5718562" y="3573131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H="1" flipV="1">
            <a:off x="5707232" y="3859174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H="1">
            <a:off x="5954305" y="3258691"/>
            <a:ext cx="9861" cy="187532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lamada de flecha a la izquierda 109"/>
          <p:cNvSpPr/>
          <p:nvPr/>
        </p:nvSpPr>
        <p:spPr>
          <a:xfrm flipH="1">
            <a:off x="1404870" y="4809416"/>
            <a:ext cx="1659951" cy="500291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/>
              <a:t>C</a:t>
            </a:r>
            <a:r>
              <a:rPr lang="es-PE" sz="1000" dirty="0" smtClean="0"/>
              <a:t>iudadanos</a:t>
            </a:r>
            <a:endParaRPr lang="es-PE" sz="1000" dirty="0"/>
          </a:p>
        </p:txBody>
      </p:sp>
      <p:sp>
        <p:nvSpPr>
          <p:cNvPr id="111" name="Llamada de flecha a la izquierda 110"/>
          <p:cNvSpPr/>
          <p:nvPr/>
        </p:nvSpPr>
        <p:spPr>
          <a:xfrm flipH="1">
            <a:off x="1433417" y="4139774"/>
            <a:ext cx="1638936" cy="496551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 smtClean="0"/>
              <a:t>Otras Entidades Públicas</a:t>
            </a:r>
            <a:endParaRPr lang="es-PE" sz="1000" dirty="0"/>
          </a:p>
        </p:txBody>
      </p:sp>
      <p:sp>
        <p:nvSpPr>
          <p:cNvPr id="112" name="Llamada de flecha a la izquierda 111"/>
          <p:cNvSpPr/>
          <p:nvPr/>
        </p:nvSpPr>
        <p:spPr>
          <a:xfrm flipH="1">
            <a:off x="1445263" y="3469928"/>
            <a:ext cx="1627090" cy="506118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 smtClean="0"/>
              <a:t>Empresas</a:t>
            </a:r>
            <a:endParaRPr lang="es-PE" sz="1000" dirty="0"/>
          </a:p>
        </p:txBody>
      </p:sp>
      <p:sp>
        <p:nvSpPr>
          <p:cNvPr id="113" name="Llamada de flecha a la izquierda 112"/>
          <p:cNvSpPr/>
          <p:nvPr/>
        </p:nvSpPr>
        <p:spPr>
          <a:xfrm flipH="1">
            <a:off x="1433818" y="2746174"/>
            <a:ext cx="1619561" cy="550663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dirty="0" smtClean="0"/>
              <a:t>Municipalidades</a:t>
            </a:r>
            <a:endParaRPr lang="es-PE" sz="1000" dirty="0"/>
          </a:p>
        </p:txBody>
      </p:sp>
      <p:sp>
        <p:nvSpPr>
          <p:cNvPr id="176" name="CuadroTexto 175"/>
          <p:cNvSpPr txBox="1"/>
          <p:nvPr/>
        </p:nvSpPr>
        <p:spPr>
          <a:xfrm>
            <a:off x="1295000" y="1239768"/>
            <a:ext cx="4146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</a:t>
            </a:r>
            <a:r>
              <a:rPr lang="es-PE" sz="2000" b="1" dirty="0" smtClean="0"/>
              <a:t>squema </a:t>
            </a:r>
            <a:r>
              <a:rPr lang="es-PE" sz="2000" b="1" dirty="0"/>
              <a:t>funcional del flujo de información ambiental en el marco del SINIA</a:t>
            </a:r>
          </a:p>
        </p:txBody>
      </p:sp>
      <p:sp>
        <p:nvSpPr>
          <p:cNvPr id="80" name="Cilindro 79"/>
          <p:cNvSpPr/>
          <p:nvPr/>
        </p:nvSpPr>
        <p:spPr>
          <a:xfrm>
            <a:off x="6592739" y="4101020"/>
            <a:ext cx="646228" cy="335153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uadroTexto 45"/>
          <p:cNvSpPr txBox="1"/>
          <p:nvPr/>
        </p:nvSpPr>
        <p:spPr>
          <a:xfrm>
            <a:off x="6355110" y="4688027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dirty="0" err="1" smtClean="0"/>
              <a:t>Datawarehouse</a:t>
            </a:r>
            <a:r>
              <a:rPr lang="es-PE" sz="1000" dirty="0" smtClean="0"/>
              <a:t> </a:t>
            </a:r>
          </a:p>
          <a:p>
            <a:pPr algn="ctr"/>
            <a:r>
              <a:rPr lang="es-PE" sz="1000" dirty="0" smtClean="0"/>
              <a:t>MINAM</a:t>
            </a:r>
            <a:endParaRPr lang="es-PE" sz="1000" dirty="0"/>
          </a:p>
        </p:txBody>
      </p:sp>
      <p:cxnSp>
        <p:nvCxnSpPr>
          <p:cNvPr id="50" name="Conector angular 49"/>
          <p:cNvCxnSpPr/>
          <p:nvPr/>
        </p:nvCxnSpPr>
        <p:spPr>
          <a:xfrm rot="5400000" flipH="1" flipV="1">
            <a:off x="7010394" y="3951546"/>
            <a:ext cx="380239" cy="589848"/>
          </a:xfrm>
          <a:prstGeom prst="bentConnector4">
            <a:avLst>
              <a:gd name="adj1" fmla="val -60120"/>
              <a:gd name="adj2" fmla="val 77390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r 52"/>
          <p:cNvCxnSpPr>
            <a:stCxn id="63" idx="3"/>
            <a:endCxn id="42" idx="4"/>
          </p:cNvCxnSpPr>
          <p:nvPr/>
        </p:nvCxnSpPr>
        <p:spPr>
          <a:xfrm flipV="1">
            <a:off x="8100163" y="3629339"/>
            <a:ext cx="214444" cy="374848"/>
          </a:xfrm>
          <a:prstGeom prst="bentConnector2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/>
          <p:cNvSpPr txBox="1"/>
          <p:nvPr/>
        </p:nvSpPr>
        <p:spPr>
          <a:xfrm>
            <a:off x="4182436" y="2340083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Reciben data</a:t>
            </a:r>
            <a:endParaRPr lang="es-PE" sz="1000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8435349" y="3684853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Reportes integrados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Estadísticas ambientales</a:t>
            </a:r>
            <a:endParaRPr lang="es-PE" sz="1000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835">
            <a:off x="7221903" y="875390"/>
            <a:ext cx="1131682" cy="636752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14" y="4223308"/>
            <a:ext cx="2153284" cy="1487658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03" y="3768736"/>
            <a:ext cx="478260" cy="470902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7512177" y="353596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70C0"/>
                </a:solidFill>
              </a:rPr>
              <a:t>DGECIA</a:t>
            </a:r>
            <a:endParaRPr lang="es-PE" sz="1000" b="1" dirty="0">
              <a:solidFill>
                <a:srgbClr val="0070C0"/>
              </a:solidFill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5629309" y="4142436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Web </a:t>
            </a:r>
            <a:r>
              <a:rPr lang="es-PE" sz="1000" b="1" dirty="0" err="1" smtClean="0"/>
              <a:t>Services</a:t>
            </a:r>
            <a:endParaRPr lang="es-PE" sz="1000" b="1" dirty="0"/>
          </a:p>
        </p:txBody>
      </p:sp>
      <p:cxnSp>
        <p:nvCxnSpPr>
          <p:cNvPr id="119" name="Conector recto 118"/>
          <p:cNvCxnSpPr/>
          <p:nvPr/>
        </p:nvCxnSpPr>
        <p:spPr>
          <a:xfrm>
            <a:off x="4474436" y="4177504"/>
            <a:ext cx="422106" cy="29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uadroTexto 119"/>
          <p:cNvSpPr txBox="1"/>
          <p:nvPr/>
        </p:nvSpPr>
        <p:spPr>
          <a:xfrm>
            <a:off x="1393541" y="2392120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 smtClean="0"/>
              <a:t>Remiten Datos</a:t>
            </a:r>
            <a:endParaRPr lang="es-PE" sz="1000" b="1" dirty="0"/>
          </a:p>
        </p:txBody>
      </p:sp>
      <p:cxnSp>
        <p:nvCxnSpPr>
          <p:cNvPr id="105" name="Conector recto de flecha 104"/>
          <p:cNvCxnSpPr/>
          <p:nvPr/>
        </p:nvCxnSpPr>
        <p:spPr>
          <a:xfrm flipV="1">
            <a:off x="8445155" y="2308073"/>
            <a:ext cx="0" cy="8284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/>
          <p:cNvCxnSpPr/>
          <p:nvPr/>
        </p:nvCxnSpPr>
        <p:spPr>
          <a:xfrm>
            <a:off x="8191898" y="2323353"/>
            <a:ext cx="0" cy="7772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/>
          <p:cNvCxnSpPr/>
          <p:nvPr/>
        </p:nvCxnSpPr>
        <p:spPr>
          <a:xfrm flipH="1" flipV="1">
            <a:off x="5707292" y="4132907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/>
          <p:cNvCxnSpPr/>
          <p:nvPr/>
        </p:nvCxnSpPr>
        <p:spPr>
          <a:xfrm flipH="1" flipV="1">
            <a:off x="5707232" y="4484544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/>
          <p:cNvCxnSpPr/>
          <p:nvPr/>
        </p:nvCxnSpPr>
        <p:spPr>
          <a:xfrm flipH="1" flipV="1">
            <a:off x="5695686" y="4796576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/>
          <p:cNvCxnSpPr/>
          <p:nvPr/>
        </p:nvCxnSpPr>
        <p:spPr>
          <a:xfrm flipH="1" flipV="1">
            <a:off x="5718562" y="5104314"/>
            <a:ext cx="235066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uadroTexto 134"/>
          <p:cNvSpPr txBox="1"/>
          <p:nvPr/>
        </p:nvSpPr>
        <p:spPr>
          <a:xfrm rot="5400000">
            <a:off x="7716886" y="2567993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Bajada de datos</a:t>
            </a:r>
            <a:endParaRPr lang="es-PE" sz="800" dirty="0"/>
          </a:p>
        </p:txBody>
      </p:sp>
      <p:sp>
        <p:nvSpPr>
          <p:cNvPr id="136" name="CuadroTexto 135"/>
          <p:cNvSpPr txBox="1"/>
          <p:nvPr/>
        </p:nvSpPr>
        <p:spPr>
          <a:xfrm rot="16200000">
            <a:off x="8107027" y="2633089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Subida de datos</a:t>
            </a:r>
            <a:endParaRPr lang="es-PE" sz="800" dirty="0"/>
          </a:p>
        </p:txBody>
      </p:sp>
      <p:sp>
        <p:nvSpPr>
          <p:cNvPr id="93" name="Cilindro 92"/>
          <p:cNvSpPr/>
          <p:nvPr/>
        </p:nvSpPr>
        <p:spPr>
          <a:xfrm>
            <a:off x="6594191" y="3782183"/>
            <a:ext cx="646228" cy="335153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5" name="Cilindro 94"/>
          <p:cNvSpPr/>
          <p:nvPr/>
        </p:nvSpPr>
        <p:spPr>
          <a:xfrm>
            <a:off x="6597698" y="3507709"/>
            <a:ext cx="646228" cy="335153"/>
          </a:xfrm>
          <a:prstGeom prst="can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9" name="Conector angular 68"/>
          <p:cNvCxnSpPr/>
          <p:nvPr/>
        </p:nvCxnSpPr>
        <p:spPr>
          <a:xfrm flipV="1">
            <a:off x="5979645" y="3525903"/>
            <a:ext cx="925945" cy="628380"/>
          </a:xfrm>
          <a:prstGeom prst="bentConnector4">
            <a:avLst>
              <a:gd name="adj1" fmla="val 32552"/>
              <a:gd name="adj2" fmla="val 136379"/>
            </a:avLst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7528" y="2348880"/>
            <a:ext cx="9144000" cy="8309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  <a:t>CRONOGRAMA DE DESPLIEGUE</a:t>
            </a:r>
            <a:b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  <a:t>(propuesta)</a:t>
            </a:r>
            <a:endParaRPr lang="es-ES" sz="2400" b="1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derecha 18"/>
          <p:cNvSpPr/>
          <p:nvPr/>
        </p:nvSpPr>
        <p:spPr>
          <a:xfrm>
            <a:off x="2063552" y="4149080"/>
            <a:ext cx="9217024" cy="72008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/>
          <p:cNvSpPr txBox="1"/>
          <p:nvPr/>
        </p:nvSpPr>
        <p:spPr>
          <a:xfrm>
            <a:off x="2049016" y="434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2017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968475" y="434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2018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 flipH="1">
            <a:off x="6187403" y="4355812"/>
            <a:ext cx="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2019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112224" y="434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2020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01123" y="434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2021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4" name="Llamada rectangular redondeada 23"/>
          <p:cNvSpPr/>
          <p:nvPr/>
        </p:nvSpPr>
        <p:spPr>
          <a:xfrm>
            <a:off x="2356387" y="2564904"/>
            <a:ext cx="1512168" cy="540640"/>
          </a:xfrm>
          <a:prstGeom prst="wedgeRoundRectCallout">
            <a:avLst>
              <a:gd name="adj1" fmla="val -13423"/>
              <a:gd name="adj2" fmla="val 27470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Inventarios de PCB</a:t>
            </a:r>
            <a:endParaRPr lang="es-PE" sz="1400" dirty="0"/>
          </a:p>
        </p:txBody>
      </p:sp>
      <p:sp>
        <p:nvSpPr>
          <p:cNvPr id="25" name="Llamada rectangular redondeada 24"/>
          <p:cNvSpPr/>
          <p:nvPr/>
        </p:nvSpPr>
        <p:spPr>
          <a:xfrm>
            <a:off x="3791744" y="3356992"/>
            <a:ext cx="1512168" cy="540640"/>
          </a:xfrm>
          <a:prstGeom prst="wedgeRoundRectCallout">
            <a:avLst>
              <a:gd name="adj1" fmla="val 20790"/>
              <a:gd name="adj2" fmla="val 13227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Declaraciones de residuos</a:t>
            </a:r>
            <a:endParaRPr lang="es-PE" sz="1400" dirty="0"/>
          </a:p>
        </p:txBody>
      </p:sp>
      <p:sp>
        <p:nvSpPr>
          <p:cNvPr id="26" name="Llamada rectangular redondeada 25"/>
          <p:cNvSpPr/>
          <p:nvPr/>
        </p:nvSpPr>
        <p:spPr>
          <a:xfrm>
            <a:off x="6187403" y="2592541"/>
            <a:ext cx="1512168" cy="540640"/>
          </a:xfrm>
          <a:prstGeom prst="wedgeRoundRectCallout">
            <a:avLst>
              <a:gd name="adj1" fmla="val -13423"/>
              <a:gd name="adj2" fmla="val 27470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Emisiones de GEI</a:t>
            </a:r>
            <a:endParaRPr lang="es-PE" sz="1400" dirty="0"/>
          </a:p>
        </p:txBody>
      </p:sp>
      <p:sp>
        <p:nvSpPr>
          <p:cNvPr id="27" name="Llamada rectangular redondeada 26"/>
          <p:cNvSpPr/>
          <p:nvPr/>
        </p:nvSpPr>
        <p:spPr>
          <a:xfrm>
            <a:off x="7699571" y="3328426"/>
            <a:ext cx="1512168" cy="540640"/>
          </a:xfrm>
          <a:prstGeom prst="wedgeRoundRectCallout">
            <a:avLst>
              <a:gd name="adj1" fmla="val 30337"/>
              <a:gd name="adj2" fmla="val 13895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Reportes de Monitoreo</a:t>
            </a:r>
            <a:endParaRPr lang="es-PE" sz="1400" dirty="0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812032" y="69269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  <a:t>Cronograma de despliegue de la Ventanilla Única</a:t>
            </a:r>
            <a:b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lang="es-ES" sz="2400" dirty="0" smtClean="0">
                <a:latin typeface="Arial Rounded MT Bold" panose="020F0704030504030204" pitchFamily="34" charset="0"/>
                <a:ea typeface="+mn-ea"/>
                <a:cs typeface="+mn-cs"/>
              </a:rPr>
              <a:t>(propuesta)</a:t>
            </a:r>
            <a:endParaRPr lang="es-ES" sz="2400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75920" y="5445224"/>
            <a:ext cx="65346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Condiciones para el cumplimiento del Cronograma: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Aprobación de normativa de la ventanilla única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Diseño de la plataforma electrónica sobre la base del RETC (2018  - 2019)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Acuerdos entre el MINAM y ANA para la integración de reportes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 smtClean="0"/>
              <a:t>Programa de capacitación y asistencia técnica de los declarantes</a:t>
            </a:r>
            <a:endParaRPr lang="es-PE" sz="1600" dirty="0"/>
          </a:p>
        </p:txBody>
      </p:sp>
      <p:sp>
        <p:nvSpPr>
          <p:cNvPr id="30" name="Llamada rectangular redondeada 29"/>
          <p:cNvSpPr/>
          <p:nvPr/>
        </p:nvSpPr>
        <p:spPr>
          <a:xfrm>
            <a:off x="9011816" y="2564904"/>
            <a:ext cx="1512168" cy="540640"/>
          </a:xfrm>
          <a:prstGeom prst="wedgeRoundRectCallout">
            <a:avLst>
              <a:gd name="adj1" fmla="val 41476"/>
              <a:gd name="adj2" fmla="val 27693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Declaración de vertimientos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1560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55640" y="111138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Modelos de gestión integrada de reportes por parte de los </a:t>
            </a:r>
            <a:r>
              <a:rPr lang="es-PE" sz="2000" dirty="0" smtClean="0"/>
              <a:t> titulares </a:t>
            </a:r>
            <a:r>
              <a:rPr lang="es-PE" sz="2000" dirty="0"/>
              <a:t>de </a:t>
            </a:r>
            <a:r>
              <a:rPr lang="es-PE" sz="2000" dirty="0" smtClean="0"/>
              <a:t>las actividades</a:t>
            </a:r>
            <a:r>
              <a:rPr lang="es-PE" sz="20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11335" y="5604538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Daniel </a:t>
            </a:r>
            <a:r>
              <a:rPr lang="es-PE" b="1" dirty="0"/>
              <a:t>Núñez Ato</a:t>
            </a:r>
          </a:p>
          <a:p>
            <a:r>
              <a:rPr lang="es-PE" sz="1400" dirty="0"/>
              <a:t>Director de Información e </a:t>
            </a:r>
            <a:r>
              <a:rPr lang="es-PE" sz="1400" dirty="0" smtClean="0"/>
              <a:t>Investigación Ambiental</a:t>
            </a:r>
            <a:endParaRPr lang="es-PE" sz="1400" dirty="0"/>
          </a:p>
          <a:p>
            <a:r>
              <a:rPr lang="es-PE" sz="1400" dirty="0"/>
              <a:t>Ministerio del Ambiente de </a:t>
            </a:r>
            <a:r>
              <a:rPr lang="es-PE" sz="1400" dirty="0" smtClean="0"/>
              <a:t>Perú</a:t>
            </a:r>
          </a:p>
          <a:p>
            <a:r>
              <a:rPr lang="es-PE" sz="1400" dirty="0" smtClean="0"/>
              <a:t>dnunez@minam.gob.pe l  (+511) 992711091</a:t>
            </a:r>
            <a:endParaRPr lang="es-PE" sz="1400" dirty="0"/>
          </a:p>
        </p:txBody>
      </p:sp>
      <p:sp>
        <p:nvSpPr>
          <p:cNvPr id="6" name="Rectángulo 5"/>
          <p:cNvSpPr/>
          <p:nvPr/>
        </p:nvSpPr>
        <p:spPr>
          <a:xfrm>
            <a:off x="3876055" y="3140968"/>
            <a:ext cx="5035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 smtClean="0">
                <a:solidFill>
                  <a:srgbClr val="061529"/>
                </a:solidFill>
                <a:latin typeface="Arial Rounded MT Bold" panose="020F0704030504030204" pitchFamily="34" charset="0"/>
              </a:rPr>
              <a:t>Gracias por su atención </a:t>
            </a:r>
            <a:endParaRPr lang="es-PE" sz="3200" b="1" dirty="0">
              <a:solidFill>
                <a:srgbClr val="06152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604538"/>
            <a:ext cx="2798912" cy="12241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9" y="188640"/>
            <a:ext cx="3078226" cy="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60805" y="511261"/>
            <a:ext cx="68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latin typeface="Arial Rounded MT Bold" panose="020F0704030504030204" pitchFamily="34" charset="0"/>
              </a:rPr>
              <a:t>PROBLEMA PRINCIPAL: CAUSA - EFECTO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05173" y="1643222"/>
            <a:ext cx="1059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latin typeface="Arial Rounded MT Bold" panose="020F0704030504030204" pitchFamily="34" charset="0"/>
              </a:rPr>
              <a:t>“Información dispersa, imprecisa y poco accesible para tomar decisiones en materia de calidad ambiental”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89" y="3153394"/>
            <a:ext cx="4319908" cy="25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30744" y="2977661"/>
            <a:ext cx="3659592" cy="980728"/>
          </a:xfrm>
          <a:prstGeom prst="roundRect">
            <a:avLst>
              <a:gd name="adj" fmla="val 1176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>
                <a:solidFill>
                  <a:schemeClr val="tx1"/>
                </a:solidFill>
              </a:rPr>
              <a:t>Existen muchos mecanismos de acopio de información en el estado que no están interconectados entre si.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30744" y="4153365"/>
            <a:ext cx="3659592" cy="895226"/>
          </a:xfrm>
          <a:prstGeom prst="roundRect">
            <a:avLst>
              <a:gd name="adj" fmla="val 1015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>
                <a:solidFill>
                  <a:schemeClr val="tx1"/>
                </a:solidFill>
              </a:rPr>
              <a:t>No se realizan adecuados mecanismos de control de calidad de los datos recibidos.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30744" y="5276027"/>
            <a:ext cx="3659592" cy="895226"/>
          </a:xfrm>
          <a:prstGeom prst="roundRect">
            <a:avLst>
              <a:gd name="adj" fmla="val 1015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>
                <a:solidFill>
                  <a:schemeClr val="tx1"/>
                </a:solidFill>
              </a:rPr>
              <a:t>Mucha información es recibida en formato papel.</a:t>
            </a:r>
          </a:p>
        </p:txBody>
      </p:sp>
      <p:sp>
        <p:nvSpPr>
          <p:cNvPr id="11" name="CuadroTexto 1"/>
          <p:cNvSpPr txBox="1"/>
          <p:nvPr/>
        </p:nvSpPr>
        <p:spPr>
          <a:xfrm>
            <a:off x="-2613" y="2411261"/>
            <a:ext cx="141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u="sng" dirty="0" smtClean="0">
                <a:latin typeface="Arial Rounded MT Bold" panose="020F0704030504030204" pitchFamily="34" charset="0"/>
              </a:rPr>
              <a:t>causas</a:t>
            </a:r>
            <a:endParaRPr lang="es-PE" sz="24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544272" y="2963309"/>
            <a:ext cx="3495328" cy="985974"/>
          </a:xfrm>
          <a:prstGeom prst="roundRect">
            <a:avLst>
              <a:gd name="adj" fmla="val 1176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 smtClean="0">
                <a:solidFill>
                  <a:schemeClr val="tx1"/>
                </a:solidFill>
              </a:rPr>
              <a:t>Mayores costo</a:t>
            </a:r>
            <a:r>
              <a:rPr lang="es-PE" sz="1400" dirty="0" smtClean="0">
                <a:solidFill>
                  <a:schemeClr val="tx1"/>
                </a:solidFill>
              </a:rPr>
              <a:t>s para producir y reportar información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532408" y="4153365"/>
            <a:ext cx="3507192" cy="888681"/>
          </a:xfrm>
          <a:prstGeom prst="roundRect">
            <a:avLst>
              <a:gd name="adj" fmla="val 1015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 smtClean="0">
                <a:solidFill>
                  <a:schemeClr val="tx1"/>
                </a:solidFill>
              </a:rPr>
              <a:t>Baja calidad de la información reportada.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8544272" y="5246127"/>
            <a:ext cx="3495328" cy="847169"/>
          </a:xfrm>
          <a:prstGeom prst="roundRect">
            <a:avLst>
              <a:gd name="adj" fmla="val 1015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4138" algn="just">
              <a:spcAft>
                <a:spcPts val="600"/>
              </a:spcAft>
            </a:pPr>
            <a:r>
              <a:rPr lang="es-PE" sz="1400" dirty="0" smtClean="0">
                <a:solidFill>
                  <a:schemeClr val="tx1"/>
                </a:solidFill>
              </a:rPr>
              <a:t>Inadecuada o nula comparabilidad de los datos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8544272" y="2405090"/>
            <a:ext cx="141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u="sng" dirty="0">
                <a:latin typeface="Arial Rounded MT Bold" panose="020F0704030504030204" pitchFamily="34" charset="0"/>
              </a:rPr>
              <a:t>efectos</a:t>
            </a:r>
          </a:p>
        </p:txBody>
      </p:sp>
    </p:spTree>
    <p:extLst>
      <p:ext uri="{BB962C8B-B14F-4D97-AF65-F5344CB8AC3E}">
        <p14:creationId xmlns:p14="http://schemas.microsoft.com/office/powerpoint/2010/main" val="26780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504" y="3155663"/>
            <a:ext cx="2897505" cy="1219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HUELLA DE </a:t>
            </a:r>
            <a:r>
              <a:rPr lang="es-PE" sz="1400" b="1" dirty="0" smtClean="0"/>
              <a:t>CARBONO </a:t>
            </a:r>
            <a:endParaRPr lang="es-PE" sz="1400" b="1" dirty="0" smtClean="0"/>
          </a:p>
          <a:p>
            <a:r>
              <a:rPr lang="es-PE" sz="1400" dirty="0" smtClean="0"/>
              <a:t>Estimación de emisiones de GEI  y sus compromisos de reducción</a:t>
            </a:r>
            <a:endParaRPr lang="es-PE" sz="1400" dirty="0"/>
          </a:p>
        </p:txBody>
      </p:sp>
      <p:sp>
        <p:nvSpPr>
          <p:cNvPr id="3" name="Rectángulo 2"/>
          <p:cNvSpPr/>
          <p:nvPr/>
        </p:nvSpPr>
        <p:spPr>
          <a:xfrm>
            <a:off x="7901662" y="1210287"/>
            <a:ext cx="3168352" cy="1007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INVENTARIOS DE PCB</a:t>
            </a:r>
          </a:p>
          <a:p>
            <a:r>
              <a:rPr lang="es-PE" sz="1400" dirty="0" smtClean="0"/>
              <a:t>Registro de existencias de </a:t>
            </a:r>
            <a:r>
              <a:rPr lang="es-PE" sz="1400" dirty="0" smtClean="0"/>
              <a:t>equipos contaminados con PCB</a:t>
            </a:r>
            <a:endParaRPr lang="es-PE" sz="1400" dirty="0"/>
          </a:p>
        </p:txBody>
      </p:sp>
      <p:sp>
        <p:nvSpPr>
          <p:cNvPr id="5" name="Rectángulo 4"/>
          <p:cNvSpPr/>
          <p:nvPr/>
        </p:nvSpPr>
        <p:spPr>
          <a:xfrm>
            <a:off x="1648690" y="761350"/>
            <a:ext cx="2880320" cy="10795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RETC </a:t>
            </a:r>
          </a:p>
          <a:p>
            <a:r>
              <a:rPr lang="es-PE" sz="1400" dirty="0" smtClean="0"/>
              <a:t>Declaración </a:t>
            </a:r>
            <a:r>
              <a:rPr lang="es-PE" sz="1400" dirty="0" smtClean="0"/>
              <a:t>anual de emisiones y transferencia de contaminantes</a:t>
            </a:r>
            <a:endParaRPr lang="es-PE" sz="1400" dirty="0"/>
          </a:p>
        </p:txBody>
      </p:sp>
      <p:sp>
        <p:nvSpPr>
          <p:cNvPr id="7" name="Rectángulo 6"/>
          <p:cNvSpPr/>
          <p:nvPr/>
        </p:nvSpPr>
        <p:spPr>
          <a:xfrm>
            <a:off x="1648690" y="1989714"/>
            <a:ext cx="2880320" cy="1017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INFOCARBONO </a:t>
            </a:r>
          </a:p>
          <a:p>
            <a:r>
              <a:rPr lang="es-PE" sz="1400" dirty="0" smtClean="0"/>
              <a:t>Plataforma de intercambio de datos para la elaboración de inventarios GEI</a:t>
            </a:r>
            <a:endParaRPr lang="es-PE" sz="1400" dirty="0"/>
          </a:p>
        </p:txBody>
      </p:sp>
      <p:sp>
        <p:nvSpPr>
          <p:cNvPr id="8" name="Rectángulo 7"/>
          <p:cNvSpPr/>
          <p:nvPr/>
        </p:nvSpPr>
        <p:spPr>
          <a:xfrm>
            <a:off x="1616044" y="4516257"/>
            <a:ext cx="2897504" cy="935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SIGERSOL </a:t>
            </a:r>
            <a:endParaRPr lang="es-PE" sz="1400" b="1" dirty="0" smtClean="0"/>
          </a:p>
          <a:p>
            <a:r>
              <a:rPr lang="es-PE" sz="1400" dirty="0" smtClean="0"/>
              <a:t>Declaraciones anuales de residuos comunes y peligrosos</a:t>
            </a:r>
            <a:endParaRPr lang="es-PE" sz="1400" dirty="0"/>
          </a:p>
        </p:txBody>
      </p:sp>
      <p:sp>
        <p:nvSpPr>
          <p:cNvPr id="9" name="Rectángulo 8"/>
          <p:cNvSpPr/>
          <p:nvPr/>
        </p:nvSpPr>
        <p:spPr>
          <a:xfrm>
            <a:off x="1631504" y="5598236"/>
            <a:ext cx="2882043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SISCO</a:t>
            </a:r>
            <a:endParaRPr lang="es-PE" sz="1400" b="1" dirty="0" smtClean="0"/>
          </a:p>
          <a:p>
            <a:r>
              <a:rPr lang="es-PE" sz="1400" dirty="0" smtClean="0"/>
              <a:t>Registro y seguimiento de ambientes degradados</a:t>
            </a:r>
            <a:endParaRPr lang="es-PE" sz="1400" dirty="0"/>
          </a:p>
        </p:txBody>
      </p:sp>
      <p:sp>
        <p:nvSpPr>
          <p:cNvPr id="10" name="Rectángulo 9"/>
          <p:cNvSpPr/>
          <p:nvPr/>
        </p:nvSpPr>
        <p:spPr>
          <a:xfrm>
            <a:off x="7916088" y="2438650"/>
            <a:ext cx="3153925" cy="10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VERTIMIENTOS (ANA)</a:t>
            </a:r>
            <a:endParaRPr lang="es-PE" sz="1400" b="1" dirty="0" smtClean="0"/>
          </a:p>
          <a:p>
            <a:r>
              <a:rPr lang="es-PE" sz="1400" dirty="0" smtClean="0"/>
              <a:t>Declaración anual de vertimiento a cuerpos naturales</a:t>
            </a:r>
            <a:endParaRPr lang="es-PE" sz="1400" dirty="0"/>
          </a:p>
        </p:txBody>
      </p:sp>
      <p:sp>
        <p:nvSpPr>
          <p:cNvPr id="11" name="Rectángulo 10"/>
          <p:cNvSpPr/>
          <p:nvPr/>
        </p:nvSpPr>
        <p:spPr>
          <a:xfrm>
            <a:off x="7901662" y="3705551"/>
            <a:ext cx="3153925" cy="10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IQF (SUNAT)</a:t>
            </a:r>
            <a:endParaRPr lang="es-PE" sz="1400" b="1" dirty="0" smtClean="0"/>
          </a:p>
          <a:p>
            <a:r>
              <a:rPr lang="es-PE" sz="1400" dirty="0" smtClean="0"/>
              <a:t>Declaración de movimientos de insumos químicos fiscalizados</a:t>
            </a:r>
            <a:endParaRPr lang="es-PE" sz="1400" dirty="0"/>
          </a:p>
        </p:txBody>
      </p:sp>
      <p:sp>
        <p:nvSpPr>
          <p:cNvPr id="12" name="Rectángulo 11"/>
          <p:cNvSpPr/>
          <p:nvPr/>
        </p:nvSpPr>
        <p:spPr>
          <a:xfrm>
            <a:off x="7896200" y="4943508"/>
            <a:ext cx="3153925" cy="10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400" b="1" dirty="0" smtClean="0"/>
              <a:t>REPORTES DE MONITOREO (OEFA)</a:t>
            </a:r>
            <a:endParaRPr lang="es-PE" sz="1400" b="1" dirty="0" smtClean="0"/>
          </a:p>
          <a:p>
            <a:r>
              <a:rPr lang="es-PE" sz="1400" dirty="0" smtClean="0"/>
              <a:t>Informes de mediciones de parámetros ambientales p/cumplimiento de sus EIA</a:t>
            </a:r>
            <a:endParaRPr lang="es-PE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72372" y="197268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Sistemas y registros MINAM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78076" y="197268"/>
            <a:ext cx="309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Sistemas y registros Sectoriales</a:t>
            </a:r>
            <a:endParaRPr lang="es-PE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960" y="3414846"/>
            <a:ext cx="737687" cy="700643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6424978" y="2822831"/>
            <a:ext cx="269733" cy="37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6694711" y="3443698"/>
            <a:ext cx="409401" cy="11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749478" y="3927144"/>
            <a:ext cx="354634" cy="188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6473647" y="4251854"/>
            <a:ext cx="287082" cy="36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5781217" y="2807926"/>
            <a:ext cx="190233" cy="406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 flipV="1">
            <a:off x="5266696" y="3181025"/>
            <a:ext cx="362321" cy="27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5143674" y="3744711"/>
            <a:ext cx="430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5341967" y="4045917"/>
            <a:ext cx="322055" cy="28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5860818" y="4251854"/>
            <a:ext cx="148072" cy="40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408" y="2145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>
                <a:latin typeface="Gisha" panose="020B0502040204020203" pitchFamily="34" charset="-79"/>
                <a:cs typeface="Gisha" panose="020B0502040204020203" pitchFamily="34" charset="-79"/>
              </a:rPr>
              <a:t>Matriz de comparación de los sistemas de información ambientales</a:t>
            </a:r>
          </a:p>
        </p:txBody>
      </p:sp>
    </p:spTree>
    <p:extLst>
      <p:ext uri="{BB962C8B-B14F-4D97-AF65-F5344CB8AC3E}">
        <p14:creationId xmlns:p14="http://schemas.microsoft.com/office/powerpoint/2010/main" val="20048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900" t="24654" r="35689" b="12735"/>
          <a:stretch/>
        </p:blipFill>
        <p:spPr>
          <a:xfrm>
            <a:off x="767408" y="165909"/>
            <a:ext cx="11089232" cy="66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520479"/>
            <a:ext cx="3153508" cy="6849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900" t="30514" r="35867" b="18352"/>
          <a:stretch/>
        </p:blipFill>
        <p:spPr>
          <a:xfrm>
            <a:off x="131859" y="976318"/>
            <a:ext cx="11955542" cy="5877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050" t="27561" r="35816" b="67043"/>
          <a:stretch/>
        </p:blipFill>
        <p:spPr>
          <a:xfrm>
            <a:off x="191344" y="354793"/>
            <a:ext cx="11903842" cy="6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7528" y="2533546"/>
            <a:ext cx="9144000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 Rounded MT Bold" panose="020F0704030504030204" pitchFamily="34" charset="0"/>
                <a:ea typeface="+mn-ea"/>
                <a:cs typeface="+mn-cs"/>
              </a:rPr>
              <a:t>DISEÑO DE LA VENTANILLA UNICA AMBIENTAL</a:t>
            </a:r>
            <a:endParaRPr lang="es-ES" sz="2400" b="1" dirty="0"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ángulo 80"/>
          <p:cNvSpPr/>
          <p:nvPr/>
        </p:nvSpPr>
        <p:spPr>
          <a:xfrm>
            <a:off x="5217432" y="1091512"/>
            <a:ext cx="6467049" cy="5452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Flecha derecha 79"/>
          <p:cNvSpPr/>
          <p:nvPr/>
        </p:nvSpPr>
        <p:spPr>
          <a:xfrm>
            <a:off x="4294223" y="3751574"/>
            <a:ext cx="4588710" cy="94377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415480" y="1268760"/>
            <a:ext cx="2885704" cy="5432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1628874" y="56682"/>
            <a:ext cx="855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Diagrama: Sistema de </a:t>
            </a:r>
            <a:r>
              <a:rPr lang="es-PE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</a:t>
            </a:r>
            <a:r>
              <a:rPr lang="es-PE" dirty="0" smtClean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eclaraciones Ambientales (modelo ventanilla única)</a:t>
            </a:r>
            <a:endParaRPr lang="es-PE" dirty="0"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94" y="568522"/>
            <a:ext cx="737687" cy="70064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795491" y="1904084"/>
            <a:ext cx="2173184" cy="101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1914242" y="1904084"/>
            <a:ext cx="1959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DATOS DE ESTABLECIMIENTO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CIIU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/>
              <a:t>Ubicación geográfica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Licencias de operación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Número de trabajadores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Flujo de procesos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07365" y="3058228"/>
            <a:ext cx="2173184" cy="1217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1914242" y="3096523"/>
            <a:ext cx="19594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DECLARACION DE RESIDUOS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Caracterización de los RRSS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Generación RRSS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Valorización de RRSS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Destino de RRSS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Importación de Residuos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Exportación de Residuos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807472" y="4421533"/>
            <a:ext cx="2173184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1897931" y="4421533"/>
            <a:ext cx="2078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DECLARACION DE LIBERACIONES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Fuentes de emisión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Emisiones al 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Emisiones al agua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Emisiones al suelo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802927" y="5447424"/>
            <a:ext cx="2173184" cy="1096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/>
          <p:cNvSpPr txBox="1"/>
          <p:nvPr/>
        </p:nvSpPr>
        <p:spPr>
          <a:xfrm>
            <a:off x="1897931" y="5497236"/>
            <a:ext cx="19757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DECLARACION DE AGUAS RESIDUALES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Cantidad generado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Cantidad tratado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Cantidad reutilizada y vertida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00" dirty="0" smtClean="0"/>
              <a:t>Puntos de vertimiento</a:t>
            </a:r>
          </a:p>
        </p:txBody>
      </p:sp>
      <p:cxnSp>
        <p:nvCxnSpPr>
          <p:cNvPr id="18" name="Conector angular 17"/>
          <p:cNvCxnSpPr>
            <a:stCxn id="8" idx="1"/>
            <a:endCxn id="5" idx="0"/>
          </p:cNvCxnSpPr>
          <p:nvPr/>
        </p:nvCxnSpPr>
        <p:spPr>
          <a:xfrm>
            <a:off x="917081" y="918844"/>
            <a:ext cx="1941251" cy="34991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566512" y="1329891"/>
            <a:ext cx="26548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 smtClean="0"/>
              <a:t>SISTEMA DE DECLARACIONES AMBIENTALES</a:t>
            </a:r>
            <a:endParaRPr lang="es-PE" sz="1050" b="1" dirty="0"/>
          </a:p>
        </p:txBody>
      </p:sp>
      <p:sp>
        <p:nvSpPr>
          <p:cNvPr id="20" name="Rectángulo 19"/>
          <p:cNvSpPr/>
          <p:nvPr/>
        </p:nvSpPr>
        <p:spPr>
          <a:xfrm>
            <a:off x="5447152" y="1517757"/>
            <a:ext cx="2422566" cy="660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50" b="1" dirty="0" smtClean="0"/>
              <a:t>SIGERSOL</a:t>
            </a:r>
            <a:r>
              <a:rPr lang="es-PE" sz="1050" dirty="0" smtClean="0"/>
              <a:t> (No municipal)</a:t>
            </a:r>
          </a:p>
          <a:p>
            <a:r>
              <a:rPr lang="es-PE" sz="1050" dirty="0" smtClean="0"/>
              <a:t>Declaración anual de Residuos Sólidos a nivel de generador</a:t>
            </a:r>
            <a:endParaRPr lang="es-PE" sz="1050" dirty="0"/>
          </a:p>
        </p:txBody>
      </p:sp>
      <p:sp>
        <p:nvSpPr>
          <p:cNvPr id="21" name="Rectángulo 20"/>
          <p:cNvSpPr/>
          <p:nvPr/>
        </p:nvSpPr>
        <p:spPr>
          <a:xfrm>
            <a:off x="5447152" y="3078005"/>
            <a:ext cx="2422566" cy="660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50" b="1" dirty="0" smtClean="0"/>
              <a:t>HUELLA DE CARBONO</a:t>
            </a:r>
          </a:p>
          <a:p>
            <a:r>
              <a:rPr lang="es-PE" sz="1050" dirty="0" smtClean="0"/>
              <a:t>Estimación de emisiones de GEI  y sus compromisos de reducción</a:t>
            </a:r>
            <a:endParaRPr lang="es-PE" sz="1050" dirty="0"/>
          </a:p>
        </p:txBody>
      </p:sp>
      <p:sp>
        <p:nvSpPr>
          <p:cNvPr id="22" name="Rectángulo 21"/>
          <p:cNvSpPr/>
          <p:nvPr/>
        </p:nvSpPr>
        <p:spPr>
          <a:xfrm>
            <a:off x="5640066" y="4897801"/>
            <a:ext cx="2422566" cy="66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50" b="1" dirty="0" smtClean="0"/>
              <a:t>INVENTARIOS DE PCB</a:t>
            </a:r>
          </a:p>
          <a:p>
            <a:r>
              <a:rPr lang="es-PE" sz="1050" dirty="0" smtClean="0"/>
              <a:t>Registro de existencias de PCB</a:t>
            </a:r>
            <a:endParaRPr lang="es-PE" sz="1050" dirty="0"/>
          </a:p>
        </p:txBody>
      </p:sp>
      <p:sp>
        <p:nvSpPr>
          <p:cNvPr id="23" name="Rectángulo 22"/>
          <p:cNvSpPr/>
          <p:nvPr/>
        </p:nvSpPr>
        <p:spPr>
          <a:xfrm>
            <a:off x="5640066" y="5724830"/>
            <a:ext cx="2422566" cy="66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50" b="1" dirty="0" smtClean="0"/>
              <a:t>DECLARACION VERTIMIENTOS</a:t>
            </a:r>
          </a:p>
          <a:p>
            <a:r>
              <a:rPr lang="es-PE" sz="1050" dirty="0" smtClean="0"/>
              <a:t>Declaración de Residuos Sólidos</a:t>
            </a:r>
            <a:endParaRPr lang="es-PE" sz="1050" dirty="0"/>
          </a:p>
        </p:txBody>
      </p:sp>
      <p:cxnSp>
        <p:nvCxnSpPr>
          <p:cNvPr id="24" name="Conector angular 23"/>
          <p:cNvCxnSpPr>
            <a:stCxn id="12" idx="3"/>
            <a:endCxn id="20" idx="1"/>
          </p:cNvCxnSpPr>
          <p:nvPr/>
        </p:nvCxnSpPr>
        <p:spPr>
          <a:xfrm flipV="1">
            <a:off x="3980549" y="1848255"/>
            <a:ext cx="1466603" cy="18184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5447152" y="2286216"/>
            <a:ext cx="2422566" cy="660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050" b="1" dirty="0" smtClean="0"/>
              <a:t>RETC</a:t>
            </a:r>
          </a:p>
          <a:p>
            <a:r>
              <a:rPr lang="es-PE" sz="1050" dirty="0" smtClean="0"/>
              <a:t>Declaración anual de emisiones y transferencia de contaminantes</a:t>
            </a:r>
            <a:endParaRPr lang="es-PE" sz="1050" dirty="0"/>
          </a:p>
        </p:txBody>
      </p:sp>
      <p:cxnSp>
        <p:nvCxnSpPr>
          <p:cNvPr id="30" name="Conector angular 29"/>
          <p:cNvCxnSpPr>
            <a:stCxn id="15" idx="3"/>
            <a:endCxn id="21" idx="1"/>
          </p:cNvCxnSpPr>
          <p:nvPr/>
        </p:nvCxnSpPr>
        <p:spPr>
          <a:xfrm flipV="1">
            <a:off x="3976111" y="3408503"/>
            <a:ext cx="1471041" cy="1443917"/>
          </a:xfrm>
          <a:prstGeom prst="bentConnector3">
            <a:avLst>
              <a:gd name="adj1" fmla="val 761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6" idx="3"/>
            <a:endCxn id="23" idx="1"/>
          </p:cNvCxnSpPr>
          <p:nvPr/>
        </p:nvCxnSpPr>
        <p:spPr>
          <a:xfrm>
            <a:off x="3976111" y="5995550"/>
            <a:ext cx="1663955" cy="597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5" idx="3"/>
            <a:endCxn id="26" idx="1"/>
          </p:cNvCxnSpPr>
          <p:nvPr/>
        </p:nvCxnSpPr>
        <p:spPr>
          <a:xfrm flipV="1">
            <a:off x="4301184" y="2616714"/>
            <a:ext cx="1145968" cy="1368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endCxn id="22" idx="1"/>
          </p:cNvCxnSpPr>
          <p:nvPr/>
        </p:nvCxnSpPr>
        <p:spPr>
          <a:xfrm>
            <a:off x="3976111" y="4998674"/>
            <a:ext cx="1663955" cy="2296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11" idx="2"/>
            <a:endCxn id="12" idx="0"/>
          </p:cNvCxnSpPr>
          <p:nvPr/>
        </p:nvCxnSpPr>
        <p:spPr>
          <a:xfrm>
            <a:off x="2893957" y="2919747"/>
            <a:ext cx="0" cy="138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12" idx="2"/>
            <a:endCxn id="14" idx="0"/>
          </p:cNvCxnSpPr>
          <p:nvPr/>
        </p:nvCxnSpPr>
        <p:spPr>
          <a:xfrm>
            <a:off x="2893957" y="4275279"/>
            <a:ext cx="107" cy="146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16" idx="0"/>
          </p:cNvCxnSpPr>
          <p:nvPr/>
        </p:nvCxnSpPr>
        <p:spPr>
          <a:xfrm flipH="1">
            <a:off x="2889519" y="5309235"/>
            <a:ext cx="4438" cy="138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5447152" y="1226912"/>
            <a:ext cx="1319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chemeClr val="accent6">
                    <a:lumMod val="75000"/>
                  </a:schemeClr>
                </a:solidFill>
              </a:rPr>
              <a:t>SISTEMAS MNAM</a:t>
            </a:r>
            <a:endParaRPr lang="es-PE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622839" y="4591692"/>
            <a:ext cx="169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rgbClr val="C00000"/>
                </a:solidFill>
              </a:rPr>
              <a:t>SISTEMAS SECTORIALES</a:t>
            </a:r>
            <a:endParaRPr lang="es-PE" sz="1200" b="1" dirty="0">
              <a:solidFill>
                <a:srgbClr val="C00000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05520" y="12738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 smtClean="0"/>
              <a:t>DECLARANTE</a:t>
            </a:r>
            <a:endParaRPr lang="es-PE" sz="1050" b="1" dirty="0"/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41" y="1341973"/>
            <a:ext cx="1039041" cy="593266"/>
          </a:xfrm>
          <a:prstGeom prst="rect">
            <a:avLst/>
          </a:prstGeom>
        </p:spPr>
      </p:pic>
      <p:sp>
        <p:nvSpPr>
          <p:cNvPr id="83" name="Rectángulo 82"/>
          <p:cNvSpPr/>
          <p:nvPr/>
        </p:nvSpPr>
        <p:spPr>
          <a:xfrm>
            <a:off x="9483582" y="2983736"/>
            <a:ext cx="1864338" cy="1443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Rectángulo 83"/>
          <p:cNvSpPr/>
          <p:nvPr/>
        </p:nvSpPr>
        <p:spPr>
          <a:xfrm>
            <a:off x="9483582" y="4897801"/>
            <a:ext cx="1876300" cy="1249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6" name="CuadroTexto 85"/>
          <p:cNvSpPr txBox="1"/>
          <p:nvPr/>
        </p:nvSpPr>
        <p:spPr>
          <a:xfrm>
            <a:off x="9489798" y="3035979"/>
            <a:ext cx="17513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PLATAFORMA DE INTEGRACION DE INFORMACION AMBIENTAL</a:t>
            </a:r>
            <a:endParaRPr lang="es-PE" sz="1050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9519208" y="4950044"/>
            <a:ext cx="17513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GEOSERVIDOR  - SIGMINAM </a:t>
            </a:r>
            <a:endParaRPr lang="es-PE" sz="1050" b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9566988" y="3557014"/>
            <a:ext cx="167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50" dirty="0" smtClean="0"/>
              <a:t>Análisis de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50" dirty="0" smtClean="0"/>
              <a:t>Validación estadística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50" dirty="0" smtClean="0"/>
              <a:t>Verificación de consistencia</a:t>
            </a:r>
            <a:endParaRPr lang="es-PE" sz="1050" dirty="0"/>
          </a:p>
        </p:txBody>
      </p:sp>
      <p:sp>
        <p:nvSpPr>
          <p:cNvPr id="92" name="CuadroTexto 91"/>
          <p:cNvSpPr txBox="1"/>
          <p:nvPr/>
        </p:nvSpPr>
        <p:spPr>
          <a:xfrm>
            <a:off x="9557803" y="5320512"/>
            <a:ext cx="16741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50" dirty="0" smtClean="0"/>
              <a:t>Análisis de Información georreferenciada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050" dirty="0" smtClean="0"/>
              <a:t>Análisis Territorial</a:t>
            </a:r>
            <a:endParaRPr lang="es-PE" sz="1050" dirty="0"/>
          </a:p>
        </p:txBody>
      </p:sp>
    </p:spTree>
    <p:extLst>
      <p:ext uri="{BB962C8B-B14F-4D97-AF65-F5344CB8AC3E}">
        <p14:creationId xmlns:p14="http://schemas.microsoft.com/office/powerpoint/2010/main" val="28688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801" y="562045"/>
            <a:ext cx="737687" cy="700643"/>
          </a:xfrm>
          <a:prstGeom prst="rect">
            <a:avLst/>
          </a:prstGeom>
        </p:spPr>
      </p:pic>
      <p:cxnSp>
        <p:nvCxnSpPr>
          <p:cNvPr id="4" name="Conector angular 3"/>
          <p:cNvCxnSpPr>
            <a:stCxn id="3" idx="1"/>
            <a:endCxn id="6" idx="0"/>
          </p:cNvCxnSpPr>
          <p:nvPr/>
        </p:nvCxnSpPr>
        <p:spPr>
          <a:xfrm>
            <a:off x="1487488" y="912367"/>
            <a:ext cx="1260140" cy="608930"/>
          </a:xfrm>
          <a:prstGeom prst="bentConnector2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75927" y="1267381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 smtClean="0"/>
              <a:t>DECLARANTE</a:t>
            </a:r>
            <a:endParaRPr lang="es-PE" sz="105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14983" r="44451" b="23136"/>
          <a:stretch/>
        </p:blipFill>
        <p:spPr>
          <a:xfrm>
            <a:off x="1343472" y="1521297"/>
            <a:ext cx="2808312" cy="30963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31" name="Grupo 30"/>
          <p:cNvGrpSpPr/>
          <p:nvPr/>
        </p:nvGrpSpPr>
        <p:grpSpPr>
          <a:xfrm>
            <a:off x="4151784" y="175444"/>
            <a:ext cx="6739648" cy="3816424"/>
            <a:chOff x="4151784" y="175444"/>
            <a:chExt cx="6739648" cy="381642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922" y="175444"/>
              <a:ext cx="6392510" cy="3816424"/>
            </a:xfrm>
            <a:prstGeom prst="rect">
              <a:avLst/>
            </a:prstGeom>
          </p:spPr>
        </p:pic>
        <p:cxnSp>
          <p:nvCxnSpPr>
            <p:cNvPr id="9" name="Conector angular 8"/>
            <p:cNvCxnSpPr>
              <a:stCxn id="6" idx="3"/>
              <a:endCxn id="2" idx="1"/>
            </p:cNvCxnSpPr>
            <p:nvPr/>
          </p:nvCxnSpPr>
          <p:spPr>
            <a:xfrm flipV="1">
              <a:off x="4151784" y="2083656"/>
              <a:ext cx="347138" cy="985813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7176120" y="4221089"/>
            <a:ext cx="4346667" cy="2713776"/>
            <a:chOff x="7176120" y="4221089"/>
            <a:chExt cx="4346667" cy="271377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77" y="4221089"/>
              <a:ext cx="3827610" cy="2713776"/>
            </a:xfrm>
            <a:prstGeom prst="rect">
              <a:avLst/>
            </a:prstGeom>
          </p:spPr>
        </p:pic>
        <p:cxnSp>
          <p:nvCxnSpPr>
            <p:cNvPr id="27" name="Conector angular 26"/>
            <p:cNvCxnSpPr>
              <a:endCxn id="15" idx="1"/>
            </p:cNvCxnSpPr>
            <p:nvPr/>
          </p:nvCxnSpPr>
          <p:spPr>
            <a:xfrm rot="5400000" flipH="1" flipV="1">
              <a:off x="7135387" y="5618711"/>
              <a:ext cx="600523" cy="519057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4727848" y="3941366"/>
            <a:ext cx="2374211" cy="2916634"/>
            <a:chOff x="4727848" y="3941366"/>
            <a:chExt cx="2374211" cy="2916634"/>
          </a:xfrm>
        </p:grpSpPr>
        <p:graphicFrame>
          <p:nvGraphicFramePr>
            <p:cNvPr id="11" name="Diagrama 10"/>
            <p:cNvGraphicFramePr/>
            <p:nvPr>
              <p:extLst>
                <p:ext uri="{D42A27DB-BD31-4B8C-83A1-F6EECF244321}">
                  <p14:modId xmlns:p14="http://schemas.microsoft.com/office/powerpoint/2010/main" val="512609349"/>
                </p:ext>
              </p:extLst>
            </p:nvPr>
          </p:nvGraphicFramePr>
          <p:xfrm>
            <a:off x="6173329" y="5661248"/>
            <a:ext cx="928730" cy="9037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2" name="Cilindro 11"/>
            <p:cNvSpPr/>
            <p:nvPr/>
          </p:nvSpPr>
          <p:spPr>
            <a:xfrm>
              <a:off x="4727848" y="5085184"/>
              <a:ext cx="1186237" cy="74044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4" name="Conector recto de flecha 13"/>
            <p:cNvCxnSpPr>
              <a:endCxn id="12" idx="1"/>
            </p:cNvCxnSpPr>
            <p:nvPr/>
          </p:nvCxnSpPr>
          <p:spPr>
            <a:xfrm>
              <a:off x="5320966" y="3941366"/>
              <a:ext cx="1" cy="114381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23"/>
            <p:cNvCxnSpPr>
              <a:stCxn id="12" idx="3"/>
            </p:cNvCxnSpPr>
            <p:nvPr/>
          </p:nvCxnSpPr>
          <p:spPr>
            <a:xfrm rot="16200000" flipH="1">
              <a:off x="5568051" y="5578543"/>
              <a:ext cx="352872" cy="847041"/>
            </a:xfrm>
            <a:prstGeom prst="bentConnector2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5303912" y="6334780"/>
              <a:ext cx="1707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Validación </a:t>
              </a:r>
            </a:p>
            <a:p>
              <a:r>
                <a:rPr lang="es-PE" sz="1400" b="1" dirty="0" smtClean="0">
                  <a:solidFill>
                    <a:schemeClr val="accent5">
                      <a:lumMod val="75000"/>
                    </a:schemeClr>
                  </a:solidFill>
                </a:rPr>
                <a:t>(MINAM/SECTORES)</a:t>
              </a:r>
              <a:endParaRPr lang="es-PE" sz="1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3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577</Words>
  <Application>Microsoft Office PowerPoint</Application>
  <PresentationFormat>Panorámica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Adobe Gothic Std B</vt:lpstr>
      <vt:lpstr>Arial</vt:lpstr>
      <vt:lpstr>Arial Rounded MT Bold</vt:lpstr>
      <vt:lpstr>Calibri</vt:lpstr>
      <vt:lpstr>Gisha</vt:lpstr>
      <vt:lpstr>Tema de Office</vt:lpstr>
      <vt:lpstr>Presentación de PowerPoint</vt:lpstr>
      <vt:lpstr>Presentación de PowerPoint</vt:lpstr>
      <vt:lpstr>Presentación de PowerPoint</vt:lpstr>
      <vt:lpstr>Matriz de comparación de los sistemas de información ambientales</vt:lpstr>
      <vt:lpstr>Presentación de PowerPoint</vt:lpstr>
      <vt:lpstr>Presentación de PowerPoint</vt:lpstr>
      <vt:lpstr>DISEÑO DE LA VENTANILLA UNICA AMBIENTAL</vt:lpstr>
      <vt:lpstr>Presentación de PowerPoint</vt:lpstr>
      <vt:lpstr>Presentación de PowerPoint</vt:lpstr>
      <vt:lpstr>Presentación de PowerPoint</vt:lpstr>
      <vt:lpstr>CRONOGRAMA DE DESPLIEGUE (propuesta)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Nuñez</dc:creator>
  <cp:lastModifiedBy>Daniel Nuñez</cp:lastModifiedBy>
  <cp:revision>11</cp:revision>
  <dcterms:created xsi:type="dcterms:W3CDTF">2017-11-03T02:14:56Z</dcterms:created>
  <dcterms:modified xsi:type="dcterms:W3CDTF">2017-11-03T03:56:10Z</dcterms:modified>
</cp:coreProperties>
</file>