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media/image42.jpg" ContentType="image/jpg"/>
  <Override PartName="/ppt/media/image44.jpg" ContentType="image/jpg"/>
  <Override PartName="/ppt/media/image45.jpg" ContentType="image/jpg"/>
  <Override PartName="/ppt/media/image58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81" r:id="rId4"/>
    <p:sldId id="280" r:id="rId5"/>
    <p:sldId id="269" r:id="rId6"/>
    <p:sldId id="260" r:id="rId7"/>
    <p:sldId id="282" r:id="rId8"/>
    <p:sldId id="285" r:id="rId9"/>
    <p:sldId id="270" r:id="rId10"/>
    <p:sldId id="271" r:id="rId11"/>
    <p:sldId id="272" r:id="rId12"/>
    <p:sldId id="273" r:id="rId13"/>
    <p:sldId id="298" r:id="rId14"/>
    <p:sldId id="276" r:id="rId15"/>
    <p:sldId id="286" r:id="rId16"/>
    <p:sldId id="291" r:id="rId17"/>
    <p:sldId id="292" r:id="rId18"/>
    <p:sldId id="293" r:id="rId19"/>
    <p:sldId id="294" r:id="rId20"/>
    <p:sldId id="295" r:id="rId21"/>
    <p:sldId id="297" r:id="rId22"/>
    <p:sldId id="290" r:id="rId23"/>
    <p:sldId id="279" r:id="rId2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Hoja2!$B$13</c:f>
              <c:strCache>
                <c:ptCount val="1"/>
                <c:pt idx="0">
                  <c:v>Número de empresas</c:v>
                </c:pt>
              </c:strCache>
            </c:strRef>
          </c:tx>
          <c:spPr>
            <a:effectLst>
              <a:outerShdw blurRad="40000" dist="50800" dir="5400000" rotWithShape="0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solidFill>
                <a:srgbClr val="99CC0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34-43E3-8E4B-A55E90AED3D7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34-43E3-8E4B-A55E90AED3D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34-43E3-8E4B-A55E90AED3D7}"/>
              </c:ext>
            </c:extLst>
          </c:dPt>
          <c:dPt>
            <c:idx val="5"/>
            <c:bubble3D val="0"/>
            <c:spPr>
              <a:solidFill>
                <a:srgbClr val="ED7D31">
                  <a:lumMod val="75000"/>
                </a:srgbClr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34-43E3-8E4B-A55E90AED3D7}"/>
              </c:ext>
            </c:extLst>
          </c:dPt>
          <c:dPt>
            <c:idx val="6"/>
            <c:bubble3D val="0"/>
            <c:spPr>
              <a:solidFill>
                <a:srgbClr val="FFC000">
                  <a:lumMod val="75000"/>
                </a:srgbClr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034-43E3-8E4B-A55E90AED3D7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034-43E3-8E4B-A55E90AED3D7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034-43E3-8E4B-A55E90AED3D7}"/>
              </c:ext>
            </c:extLst>
          </c:dPt>
          <c:dPt>
            <c:idx val="9"/>
            <c:bubble3D val="0"/>
            <c:spPr>
              <a:solidFill>
                <a:srgbClr val="008BD2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034-43E3-8E4B-A55E90AED3D7}"/>
              </c:ext>
            </c:extLst>
          </c:dPt>
          <c:dPt>
            <c:idx val="10"/>
            <c:bubble3D val="0"/>
            <c:spPr>
              <a:solidFill>
                <a:srgbClr val="5B9BD5">
                  <a:lumMod val="60000"/>
                  <a:lumOff val="40000"/>
                </a:srgbClr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034-43E3-8E4B-A55E90AED3D7}"/>
              </c:ext>
            </c:extLst>
          </c:dPt>
          <c:dPt>
            <c:idx val="11"/>
            <c:bubble3D val="0"/>
            <c:spPr>
              <a:solidFill>
                <a:srgbClr val="00B0F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034-43E3-8E4B-A55E90AED3D7}"/>
              </c:ext>
            </c:extLst>
          </c:dPt>
          <c:dPt>
            <c:idx val="12"/>
            <c:bubble3D val="0"/>
            <c:spPr>
              <a:solidFill>
                <a:srgbClr val="71AB2C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034-43E3-8E4B-A55E90AED3D7}"/>
              </c:ext>
            </c:extLst>
          </c:dPt>
          <c:dPt>
            <c:idx val="13"/>
            <c:bubble3D val="0"/>
            <c:spPr>
              <a:solidFill>
                <a:srgbClr val="92D050"/>
              </a:solidFill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034-43E3-8E4B-A55E90AED3D7}"/>
              </c:ext>
            </c:extLst>
          </c:dPt>
          <c:dLbls>
            <c:dLbl>
              <c:idx val="3"/>
              <c:layout>
                <c:manualLayout>
                  <c:x val="-0.19261873278173325"/>
                  <c:y val="-0.1797849484426362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34-43E3-8E4B-A55E90AED3D7}"/>
                </c:ext>
              </c:extLst>
            </c:dLbl>
            <c:dLbl>
              <c:idx val="4"/>
              <c:layout>
                <c:manualLayout>
                  <c:x val="9.7098032237495739E-3"/>
                  <c:y val="-1.5354688889473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034-43E3-8E4B-A55E90AED3D7}"/>
                </c:ext>
              </c:extLst>
            </c:dLbl>
            <c:dLbl>
              <c:idx val="5"/>
              <c:layout>
                <c:manualLayout>
                  <c:x val="6.1754131016108861E-2"/>
                  <c:y val="4.192005098354254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34-43E3-8E4B-A55E90AED3D7}"/>
                </c:ext>
              </c:extLst>
            </c:dLbl>
            <c:dLbl>
              <c:idx val="6"/>
              <c:layout>
                <c:manualLayout>
                  <c:x val="-2.2420530766987461E-2"/>
                  <c:y val="-4.0712461667774775E-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34-43E3-8E4B-A55E90AED3D7}"/>
                </c:ext>
              </c:extLst>
            </c:dLbl>
            <c:dLbl>
              <c:idx val="7"/>
              <c:layout>
                <c:manualLayout>
                  <c:x val="-5.8320111116053994E-2"/>
                  <c:y val="1.64497579371668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34-43E3-8E4B-A55E90AED3D7}"/>
                </c:ext>
              </c:extLst>
            </c:dLbl>
            <c:dLbl>
              <c:idx val="8"/>
              <c:layout>
                <c:manualLayout>
                  <c:x val="-9.8687565184295473E-2"/>
                  <c:y val="-2.33795318259250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34-43E3-8E4B-A55E90AED3D7}"/>
                </c:ext>
              </c:extLst>
            </c:dLbl>
            <c:dLbl>
              <c:idx val="10"/>
              <c:layout>
                <c:manualLayout>
                  <c:x val="-4.6032099094957764E-2"/>
                  <c:y val="1.62481190522138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034-43E3-8E4B-A55E90AED3D7}"/>
                </c:ext>
              </c:extLst>
            </c:dLbl>
            <c:dLbl>
              <c:idx val="11"/>
              <c:layout>
                <c:manualLayout>
                  <c:x val="-6.9928179881469613E-2"/>
                  <c:y val="-3.54512575662667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034-43E3-8E4B-A55E90AED3D7}"/>
                </c:ext>
              </c:extLst>
            </c:dLbl>
            <c:dLbl>
              <c:idx val="13"/>
              <c:layout>
                <c:manualLayout>
                  <c:x val="4.7051519689982252E-2"/>
                  <c:y val="-3.96811861623792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034-43E3-8E4B-A55E90AED3D7}"/>
                </c:ext>
              </c:extLst>
            </c:dLbl>
            <c:dLbl>
              <c:idx val="14"/>
              <c:layout>
                <c:manualLayout>
                  <c:x val="0.14437079545847731"/>
                  <c:y val="-7.900140986934185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034-43E3-8E4B-A55E90AED3D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Hoja2!$A$14:$A$28</c:f>
              <c:strCache>
                <c:ptCount val="15"/>
                <c:pt idx="0">
                  <c:v>Agricultura</c:v>
                </c:pt>
                <c:pt idx="1">
                  <c:v>Ganadería</c:v>
                </c:pt>
                <c:pt idx="2">
                  <c:v>Alimentos</c:v>
                </c:pt>
                <c:pt idx="3">
                  <c:v>Prod. De pescado</c:v>
                </c:pt>
                <c:pt idx="4">
                  <c:v>Fabric. De maquinarias</c:v>
                </c:pt>
                <c:pt idx="5">
                  <c:v>Fundición</c:v>
                </c:pt>
                <c:pt idx="6">
                  <c:v>Fabric. De productos de cuero</c:v>
                </c:pt>
                <c:pt idx="7">
                  <c:v>Papel</c:v>
                </c:pt>
                <c:pt idx="8">
                  <c:v>No metálicos</c:v>
                </c:pt>
                <c:pt idx="9">
                  <c:v>Químicos</c:v>
                </c:pt>
                <c:pt idx="10">
                  <c:v>Textiles</c:v>
                </c:pt>
                <c:pt idx="11">
                  <c:v>Generación de energía</c:v>
                </c:pt>
                <c:pt idx="12">
                  <c:v>Minería</c:v>
                </c:pt>
                <c:pt idx="13">
                  <c:v>Plástico</c:v>
                </c:pt>
                <c:pt idx="14">
                  <c:v>Petróleo</c:v>
                </c:pt>
              </c:strCache>
            </c:strRef>
          </c:cat>
          <c:val>
            <c:numRef>
              <c:f>Hoja2!$B$14:$B$28</c:f>
              <c:numCache>
                <c:formatCode>General</c:formatCode>
                <c:ptCount val="15"/>
                <c:pt idx="0">
                  <c:v>20</c:v>
                </c:pt>
                <c:pt idx="1">
                  <c:v>2</c:v>
                </c:pt>
                <c:pt idx="2">
                  <c:v>7</c:v>
                </c:pt>
                <c:pt idx="3">
                  <c:v>13</c:v>
                </c:pt>
                <c:pt idx="4">
                  <c:v>5</c:v>
                </c:pt>
                <c:pt idx="5">
                  <c:v>5</c:v>
                </c:pt>
                <c:pt idx="6">
                  <c:v>8</c:v>
                </c:pt>
                <c:pt idx="7">
                  <c:v>2</c:v>
                </c:pt>
                <c:pt idx="8">
                  <c:v>7</c:v>
                </c:pt>
                <c:pt idx="9">
                  <c:v>26</c:v>
                </c:pt>
                <c:pt idx="10">
                  <c:v>5</c:v>
                </c:pt>
                <c:pt idx="11">
                  <c:v>7</c:v>
                </c:pt>
                <c:pt idx="12">
                  <c:v>6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034-43E3-8E4B-A55E90AED3D7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39CE2-CA49-4873-B7EF-48D0AC42DE24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7AEF0517-9778-4D52-828A-7EF277C1E82A}">
      <dgm:prSet phldrT="[Texto]"/>
      <dgm:spPr/>
      <dgm:t>
        <a:bodyPr/>
        <a:lstStyle/>
        <a:p>
          <a:endParaRPr lang="es-PE" dirty="0"/>
        </a:p>
      </dgm:t>
    </dgm:pt>
    <dgm:pt modelId="{CA3BCE84-4DA8-47DA-9EEA-54BD3C8C8C12}" type="parTrans" cxnId="{D8542F29-7F39-4B5A-B466-C5C6DFB83E76}">
      <dgm:prSet/>
      <dgm:spPr/>
      <dgm:t>
        <a:bodyPr/>
        <a:lstStyle/>
        <a:p>
          <a:endParaRPr lang="es-PE"/>
        </a:p>
      </dgm:t>
    </dgm:pt>
    <dgm:pt modelId="{3BF74BDA-0705-4E9C-85DB-B74C511305DD}" type="sibTrans" cxnId="{D8542F29-7F39-4B5A-B466-C5C6DFB83E76}">
      <dgm:prSet/>
      <dgm:spPr/>
      <dgm:t>
        <a:bodyPr/>
        <a:lstStyle/>
        <a:p>
          <a:endParaRPr lang="es-PE"/>
        </a:p>
      </dgm:t>
    </dgm:pt>
    <dgm:pt modelId="{A6ADEEC0-847E-4309-866C-04E6B1728C03}">
      <dgm:prSet phldrT="[Texto]"/>
      <dgm:spPr/>
      <dgm:t>
        <a:bodyPr/>
        <a:lstStyle/>
        <a:p>
          <a:endParaRPr lang="es-PE" dirty="0"/>
        </a:p>
      </dgm:t>
    </dgm:pt>
    <dgm:pt modelId="{8261E3B5-7476-4D76-90E9-A8D2D54E93FB}" type="parTrans" cxnId="{5DFAA436-AFA3-4FE0-A2DD-72F2374384FD}">
      <dgm:prSet/>
      <dgm:spPr/>
      <dgm:t>
        <a:bodyPr/>
        <a:lstStyle/>
        <a:p>
          <a:endParaRPr lang="es-PE"/>
        </a:p>
      </dgm:t>
    </dgm:pt>
    <dgm:pt modelId="{267B1A69-0E29-45F4-9F57-30EC9AE193C9}" type="sibTrans" cxnId="{5DFAA436-AFA3-4FE0-A2DD-72F2374384FD}">
      <dgm:prSet/>
      <dgm:spPr/>
      <dgm:t>
        <a:bodyPr/>
        <a:lstStyle/>
        <a:p>
          <a:endParaRPr lang="es-PE"/>
        </a:p>
      </dgm:t>
    </dgm:pt>
    <dgm:pt modelId="{7268348A-F36B-4923-AF30-EA4CFBB72837}">
      <dgm:prSet phldrT="[Texto]"/>
      <dgm:spPr/>
      <dgm:t>
        <a:bodyPr/>
        <a:lstStyle/>
        <a:p>
          <a:endParaRPr lang="es-PE" dirty="0"/>
        </a:p>
      </dgm:t>
    </dgm:pt>
    <dgm:pt modelId="{070B1045-5086-421A-AE61-7B7DC8604534}" type="parTrans" cxnId="{284B62BB-2FFF-463A-830B-A23951AEDA63}">
      <dgm:prSet/>
      <dgm:spPr/>
      <dgm:t>
        <a:bodyPr/>
        <a:lstStyle/>
        <a:p>
          <a:endParaRPr lang="es-PE"/>
        </a:p>
      </dgm:t>
    </dgm:pt>
    <dgm:pt modelId="{BC8F3C31-3899-4A8A-9823-8C4FF443C3FC}" type="sibTrans" cxnId="{284B62BB-2FFF-463A-830B-A23951AEDA63}">
      <dgm:prSet/>
      <dgm:spPr/>
      <dgm:t>
        <a:bodyPr/>
        <a:lstStyle/>
        <a:p>
          <a:endParaRPr lang="es-PE"/>
        </a:p>
      </dgm:t>
    </dgm:pt>
    <dgm:pt modelId="{685ACC9D-1414-407F-861F-496F17D47A4F}">
      <dgm:prSet phldrT="[Texto]"/>
      <dgm:spPr/>
      <dgm:t>
        <a:bodyPr/>
        <a:lstStyle/>
        <a:p>
          <a:endParaRPr lang="es-PE" dirty="0"/>
        </a:p>
      </dgm:t>
    </dgm:pt>
    <dgm:pt modelId="{0E97F83C-56CD-46AE-8D7C-E58D01F07E2B}" type="parTrans" cxnId="{062FC4C3-4D40-4FEE-BED7-ADA34B60B905}">
      <dgm:prSet/>
      <dgm:spPr/>
      <dgm:t>
        <a:bodyPr/>
        <a:lstStyle/>
        <a:p>
          <a:endParaRPr lang="es-PE"/>
        </a:p>
      </dgm:t>
    </dgm:pt>
    <dgm:pt modelId="{269FF4C9-FB93-4828-957A-4FC41288FB4B}" type="sibTrans" cxnId="{062FC4C3-4D40-4FEE-BED7-ADA34B60B905}">
      <dgm:prSet/>
      <dgm:spPr/>
      <dgm:t>
        <a:bodyPr/>
        <a:lstStyle/>
        <a:p>
          <a:endParaRPr lang="es-PE"/>
        </a:p>
      </dgm:t>
    </dgm:pt>
    <dgm:pt modelId="{8AE66680-28A7-4B95-952C-467A9544D69E}">
      <dgm:prSet phldrT="[Texto]"/>
      <dgm:spPr/>
      <dgm:t>
        <a:bodyPr/>
        <a:lstStyle/>
        <a:p>
          <a:endParaRPr lang="es-PE" dirty="0"/>
        </a:p>
      </dgm:t>
    </dgm:pt>
    <dgm:pt modelId="{B296A760-241E-4CE5-B8A0-1A188001E9A5}" type="parTrans" cxnId="{87C08229-7B64-4519-B722-BB8C3258A381}">
      <dgm:prSet/>
      <dgm:spPr/>
      <dgm:t>
        <a:bodyPr/>
        <a:lstStyle/>
        <a:p>
          <a:endParaRPr lang="es-PE"/>
        </a:p>
      </dgm:t>
    </dgm:pt>
    <dgm:pt modelId="{5D36F8D6-FDE0-401D-BCB8-7DDA4E591ABD}" type="sibTrans" cxnId="{87C08229-7B64-4519-B722-BB8C3258A381}">
      <dgm:prSet/>
      <dgm:spPr/>
      <dgm:t>
        <a:bodyPr/>
        <a:lstStyle/>
        <a:p>
          <a:endParaRPr lang="es-PE"/>
        </a:p>
      </dgm:t>
    </dgm:pt>
    <dgm:pt modelId="{7BD19EF1-29D4-49BD-A460-92F6E5CB8803}">
      <dgm:prSet phldrT="[Texto]"/>
      <dgm:spPr/>
      <dgm:t>
        <a:bodyPr/>
        <a:lstStyle/>
        <a:p>
          <a:endParaRPr lang="es-PE" dirty="0"/>
        </a:p>
      </dgm:t>
    </dgm:pt>
    <dgm:pt modelId="{DB50A8EC-8E86-4492-BB4B-A776EBEA4046}" type="parTrans" cxnId="{7275DD58-E6E7-4BBB-80FB-FAB32F3DB54E}">
      <dgm:prSet/>
      <dgm:spPr/>
      <dgm:t>
        <a:bodyPr/>
        <a:lstStyle/>
        <a:p>
          <a:endParaRPr lang="es-PE"/>
        </a:p>
      </dgm:t>
    </dgm:pt>
    <dgm:pt modelId="{B28FED90-65A7-4838-AF15-B52C756C020C}" type="sibTrans" cxnId="{7275DD58-E6E7-4BBB-80FB-FAB32F3DB54E}">
      <dgm:prSet/>
      <dgm:spPr/>
      <dgm:t>
        <a:bodyPr/>
        <a:lstStyle/>
        <a:p>
          <a:endParaRPr lang="es-PE"/>
        </a:p>
      </dgm:t>
    </dgm:pt>
    <dgm:pt modelId="{1103890A-1B3B-48FF-8F5F-5D780CB9781A}" type="pres">
      <dgm:prSet presAssocID="{E3C39CE2-CA49-4873-B7EF-48D0AC42DE24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B9663F73-50CF-4306-8B0B-80E12251FE90}" type="pres">
      <dgm:prSet presAssocID="{7AEF0517-9778-4D52-828A-7EF277C1E82A}" presName="composite" presStyleCnt="0"/>
      <dgm:spPr/>
    </dgm:pt>
    <dgm:pt modelId="{3E568312-F86E-48E6-8857-9EEE9CD6064A}" type="pres">
      <dgm:prSet presAssocID="{7AEF0517-9778-4D52-828A-7EF277C1E82A}" presName="BackAccent" presStyleLbl="bgShp" presStyleIdx="0" presStyleCnt="6" custLinFactNeighborX="-7338"/>
      <dgm:spPr/>
    </dgm:pt>
    <dgm:pt modelId="{A37A16F3-3717-4AB3-93F1-DABF89DE708C}" type="pres">
      <dgm:prSet presAssocID="{7AEF0517-9778-4D52-828A-7EF277C1E82A}" presName="Accent" presStyleLbl="alignNode1" presStyleIdx="0" presStyleCnt="6"/>
      <dgm:spPr/>
    </dgm:pt>
    <dgm:pt modelId="{8863CE18-BD85-43C5-AB5D-61C5AC267A82}" type="pres">
      <dgm:prSet presAssocID="{7AEF0517-9778-4D52-828A-7EF277C1E82A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6D4BB372-B378-44D5-AB22-D53E3156CCAC}" type="pres">
      <dgm:prSet presAssocID="{7AEF0517-9778-4D52-828A-7EF277C1E82A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F2C81BF2-2DFF-4CAE-BB72-08A1FC188605}" type="pres">
      <dgm:prSet presAssocID="{3BF74BDA-0705-4E9C-85DB-B74C511305DD}" presName="sibTrans" presStyleCnt="0"/>
      <dgm:spPr/>
    </dgm:pt>
    <dgm:pt modelId="{7A2EF26E-1710-41D3-98C3-4EA6CBB4897B}" type="pres">
      <dgm:prSet presAssocID="{685ACC9D-1414-407F-861F-496F17D47A4F}" presName="composite" presStyleCnt="0"/>
      <dgm:spPr/>
    </dgm:pt>
    <dgm:pt modelId="{89FC1B63-31A6-42AF-B017-43D464644BFE}" type="pres">
      <dgm:prSet presAssocID="{685ACC9D-1414-407F-861F-496F17D47A4F}" presName="BackAccent" presStyleLbl="bgShp" presStyleIdx="1" presStyleCnt="6"/>
      <dgm:spPr/>
    </dgm:pt>
    <dgm:pt modelId="{6573B5B7-7589-4F34-AA0F-6D89840B69BB}" type="pres">
      <dgm:prSet presAssocID="{685ACC9D-1414-407F-861F-496F17D47A4F}" presName="Accent" presStyleLbl="alignNode1" presStyleIdx="1" presStyleCnt="6"/>
      <dgm:spPr/>
    </dgm:pt>
    <dgm:pt modelId="{DAE8CC19-F64C-40E6-A947-968D4F7337EF}" type="pres">
      <dgm:prSet presAssocID="{685ACC9D-1414-407F-861F-496F17D47A4F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D2077AC5-32A2-45D9-BBE4-28825891DBE0}" type="pres">
      <dgm:prSet presAssocID="{685ACC9D-1414-407F-861F-496F17D47A4F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C59D6E0A-8F0C-41F2-9BA3-AA204C661F94}" type="pres">
      <dgm:prSet presAssocID="{269FF4C9-FB93-4828-957A-4FC41288FB4B}" presName="sibTrans" presStyleCnt="0"/>
      <dgm:spPr/>
    </dgm:pt>
    <dgm:pt modelId="{2AE02841-7497-43B2-9FC5-0E532E00A207}" type="pres">
      <dgm:prSet presAssocID="{8AE66680-28A7-4B95-952C-467A9544D69E}" presName="composite" presStyleCnt="0"/>
      <dgm:spPr/>
    </dgm:pt>
    <dgm:pt modelId="{53906A08-D780-4305-8F56-DA3B30EDA94D}" type="pres">
      <dgm:prSet presAssocID="{8AE66680-28A7-4B95-952C-467A9544D69E}" presName="BackAccent" presStyleLbl="bgShp" presStyleIdx="2" presStyleCnt="6"/>
      <dgm:spPr/>
    </dgm:pt>
    <dgm:pt modelId="{C1D8F4B3-2FBC-4C4A-9313-21DE17828748}" type="pres">
      <dgm:prSet presAssocID="{8AE66680-28A7-4B95-952C-467A9544D69E}" presName="Accent" presStyleLbl="alignNode1" presStyleIdx="2" presStyleCnt="6"/>
      <dgm:spPr/>
    </dgm:pt>
    <dgm:pt modelId="{2042ED04-8BEB-4672-AE7C-1775F0F237C9}" type="pres">
      <dgm:prSet presAssocID="{8AE66680-28A7-4B95-952C-467A9544D69E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A41C6F8B-E222-4D09-9C07-396CD279D1D5}" type="pres">
      <dgm:prSet presAssocID="{8AE66680-28A7-4B95-952C-467A9544D69E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3B558D74-1195-47E4-8926-81A1CBFF25C5}" type="pres">
      <dgm:prSet presAssocID="{5D36F8D6-FDE0-401D-BCB8-7DDA4E591ABD}" presName="sibTrans" presStyleCnt="0"/>
      <dgm:spPr/>
    </dgm:pt>
    <dgm:pt modelId="{8253DFAC-821C-445E-ABD9-955EE1D69A53}" type="pres">
      <dgm:prSet presAssocID="{7268348A-F36B-4923-AF30-EA4CFBB72837}" presName="composite" presStyleCnt="0"/>
      <dgm:spPr/>
    </dgm:pt>
    <dgm:pt modelId="{5C6D0D6D-18C3-4557-9261-CF7BEB67F2FB}" type="pres">
      <dgm:prSet presAssocID="{7268348A-F36B-4923-AF30-EA4CFBB72837}" presName="BackAccent" presStyleLbl="bgShp" presStyleIdx="3" presStyleCnt="6"/>
      <dgm:spPr/>
    </dgm:pt>
    <dgm:pt modelId="{77927EB7-FE22-434E-B9B4-2D38B4583AC4}" type="pres">
      <dgm:prSet presAssocID="{7268348A-F36B-4923-AF30-EA4CFBB72837}" presName="Accent" presStyleLbl="alignNode1" presStyleIdx="3" presStyleCnt="6"/>
      <dgm:spPr/>
    </dgm:pt>
    <dgm:pt modelId="{415A1AE2-014A-4807-97EE-F52B87B0EEA6}" type="pres">
      <dgm:prSet presAssocID="{7268348A-F36B-4923-AF30-EA4CFBB72837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AC31E0D5-B411-447E-B1B1-289FA9FA1E58}" type="pres">
      <dgm:prSet presAssocID="{7268348A-F36B-4923-AF30-EA4CFBB72837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BE78953E-E0F7-4BFB-ADD8-A4EDBB870176}" type="pres">
      <dgm:prSet presAssocID="{BC8F3C31-3899-4A8A-9823-8C4FF443C3FC}" presName="sibTrans" presStyleCnt="0"/>
      <dgm:spPr/>
    </dgm:pt>
    <dgm:pt modelId="{2006688D-CA89-43AD-8416-7C6C4D750C8E}" type="pres">
      <dgm:prSet presAssocID="{7BD19EF1-29D4-49BD-A460-92F6E5CB8803}" presName="composite" presStyleCnt="0"/>
      <dgm:spPr/>
    </dgm:pt>
    <dgm:pt modelId="{33D3C0B4-A14E-4317-B155-A8588C8C585F}" type="pres">
      <dgm:prSet presAssocID="{7BD19EF1-29D4-49BD-A460-92F6E5CB8803}" presName="BackAccent" presStyleLbl="bgShp" presStyleIdx="4" presStyleCnt="6"/>
      <dgm:spPr/>
    </dgm:pt>
    <dgm:pt modelId="{FACEB79C-284E-42A4-B88B-BAF620E07925}" type="pres">
      <dgm:prSet presAssocID="{7BD19EF1-29D4-49BD-A460-92F6E5CB8803}" presName="Accent" presStyleLbl="alignNode1" presStyleIdx="4" presStyleCnt="6"/>
      <dgm:spPr/>
    </dgm:pt>
    <dgm:pt modelId="{CFEAB4FA-2BBC-4B11-82DB-ECAB3F39D9EA}" type="pres">
      <dgm:prSet presAssocID="{7BD19EF1-29D4-49BD-A460-92F6E5CB8803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AD3049E-5C06-45CC-BCF7-4B80494E1485}" type="pres">
      <dgm:prSet presAssocID="{7BD19EF1-29D4-49BD-A460-92F6E5CB8803}" presName="Parent" presStyleLbl="revTx" presStyleIdx="4" presStyleCnt="6">
        <dgm:presLayoutVars>
          <dgm:chMax val="1"/>
          <dgm:chPref val="1"/>
          <dgm:bulletEnabled val="1"/>
        </dgm:presLayoutVars>
      </dgm:prSet>
      <dgm:spPr/>
    </dgm:pt>
    <dgm:pt modelId="{EEB2424E-D9BD-4A16-91AF-2B1C87EEA23E}" type="pres">
      <dgm:prSet presAssocID="{B28FED90-65A7-4838-AF15-B52C756C020C}" presName="sibTrans" presStyleCnt="0"/>
      <dgm:spPr/>
    </dgm:pt>
    <dgm:pt modelId="{2FEF867F-811F-49DD-BC3A-33646AA55BE2}" type="pres">
      <dgm:prSet presAssocID="{A6ADEEC0-847E-4309-866C-04E6B1728C03}" presName="composite" presStyleCnt="0"/>
      <dgm:spPr/>
    </dgm:pt>
    <dgm:pt modelId="{E7E45607-F23B-41F9-9E83-ED6F6FBD4505}" type="pres">
      <dgm:prSet presAssocID="{A6ADEEC0-847E-4309-866C-04E6B1728C03}" presName="BackAccent" presStyleLbl="bgShp" presStyleIdx="5" presStyleCnt="6"/>
      <dgm:spPr/>
    </dgm:pt>
    <dgm:pt modelId="{0C01651B-0967-49E4-B019-057A3505DACA}" type="pres">
      <dgm:prSet presAssocID="{A6ADEEC0-847E-4309-866C-04E6B1728C03}" presName="Accent" presStyleLbl="alignNode1" presStyleIdx="5" presStyleCnt="6"/>
      <dgm:spPr/>
    </dgm:pt>
    <dgm:pt modelId="{D9FBBD32-0C87-49A8-9CB1-FAC13BD1A8BE}" type="pres">
      <dgm:prSet presAssocID="{A6ADEEC0-847E-4309-866C-04E6B1728C03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4A09246C-A332-47CE-A82B-78334EF7D8A3}" type="pres">
      <dgm:prSet presAssocID="{A6ADEEC0-847E-4309-866C-04E6B1728C0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AB349C16-0674-4947-9CC7-424D449DC876}" type="presOf" srcId="{E3C39CE2-CA49-4873-B7EF-48D0AC42DE24}" destId="{1103890A-1B3B-48FF-8F5F-5D780CB9781A}" srcOrd="0" destOrd="0" presId="urn:microsoft.com/office/officeart/2008/layout/IncreasingCircleProcess"/>
    <dgm:cxn modelId="{413C4020-B903-428E-A4F3-E58A5590F9D0}" type="presOf" srcId="{685ACC9D-1414-407F-861F-496F17D47A4F}" destId="{D2077AC5-32A2-45D9-BBE4-28825891DBE0}" srcOrd="0" destOrd="0" presId="urn:microsoft.com/office/officeart/2008/layout/IncreasingCircleProcess"/>
    <dgm:cxn modelId="{D8542F29-7F39-4B5A-B466-C5C6DFB83E76}" srcId="{E3C39CE2-CA49-4873-B7EF-48D0AC42DE24}" destId="{7AEF0517-9778-4D52-828A-7EF277C1E82A}" srcOrd="0" destOrd="0" parTransId="{CA3BCE84-4DA8-47DA-9EEA-54BD3C8C8C12}" sibTransId="{3BF74BDA-0705-4E9C-85DB-B74C511305DD}"/>
    <dgm:cxn modelId="{87C08229-7B64-4519-B722-BB8C3258A381}" srcId="{E3C39CE2-CA49-4873-B7EF-48D0AC42DE24}" destId="{8AE66680-28A7-4B95-952C-467A9544D69E}" srcOrd="2" destOrd="0" parTransId="{B296A760-241E-4CE5-B8A0-1A188001E9A5}" sibTransId="{5D36F8D6-FDE0-401D-BCB8-7DDA4E591ABD}"/>
    <dgm:cxn modelId="{5DFAA436-AFA3-4FE0-A2DD-72F2374384FD}" srcId="{E3C39CE2-CA49-4873-B7EF-48D0AC42DE24}" destId="{A6ADEEC0-847E-4309-866C-04E6B1728C03}" srcOrd="5" destOrd="0" parTransId="{8261E3B5-7476-4D76-90E9-A8D2D54E93FB}" sibTransId="{267B1A69-0E29-45F4-9F57-30EC9AE193C9}"/>
    <dgm:cxn modelId="{FFA1C43D-B68C-43FA-8B98-C33B14A5CC06}" type="presOf" srcId="{7268348A-F36B-4923-AF30-EA4CFBB72837}" destId="{AC31E0D5-B411-447E-B1B1-289FA9FA1E58}" srcOrd="0" destOrd="0" presId="urn:microsoft.com/office/officeart/2008/layout/IncreasingCircleProcess"/>
    <dgm:cxn modelId="{7275DD58-E6E7-4BBB-80FB-FAB32F3DB54E}" srcId="{E3C39CE2-CA49-4873-B7EF-48D0AC42DE24}" destId="{7BD19EF1-29D4-49BD-A460-92F6E5CB8803}" srcOrd="4" destOrd="0" parTransId="{DB50A8EC-8E86-4492-BB4B-A776EBEA4046}" sibTransId="{B28FED90-65A7-4838-AF15-B52C756C020C}"/>
    <dgm:cxn modelId="{D788949D-D800-4B19-B4D4-90F13E990451}" type="presOf" srcId="{8AE66680-28A7-4B95-952C-467A9544D69E}" destId="{A41C6F8B-E222-4D09-9C07-396CD279D1D5}" srcOrd="0" destOrd="0" presId="urn:microsoft.com/office/officeart/2008/layout/IncreasingCircleProcess"/>
    <dgm:cxn modelId="{284B62BB-2FFF-463A-830B-A23951AEDA63}" srcId="{E3C39CE2-CA49-4873-B7EF-48D0AC42DE24}" destId="{7268348A-F36B-4923-AF30-EA4CFBB72837}" srcOrd="3" destOrd="0" parTransId="{070B1045-5086-421A-AE61-7B7DC8604534}" sibTransId="{BC8F3C31-3899-4A8A-9823-8C4FF443C3FC}"/>
    <dgm:cxn modelId="{062FC4C3-4D40-4FEE-BED7-ADA34B60B905}" srcId="{E3C39CE2-CA49-4873-B7EF-48D0AC42DE24}" destId="{685ACC9D-1414-407F-861F-496F17D47A4F}" srcOrd="1" destOrd="0" parTransId="{0E97F83C-56CD-46AE-8D7C-E58D01F07E2B}" sibTransId="{269FF4C9-FB93-4828-957A-4FC41288FB4B}"/>
    <dgm:cxn modelId="{3A1A29D1-D964-4B18-8832-279A8D745A56}" type="presOf" srcId="{A6ADEEC0-847E-4309-866C-04E6B1728C03}" destId="{4A09246C-A332-47CE-A82B-78334EF7D8A3}" srcOrd="0" destOrd="0" presId="urn:microsoft.com/office/officeart/2008/layout/IncreasingCircleProcess"/>
    <dgm:cxn modelId="{EAF951DC-DBDF-4876-B37D-4D53C5AD8564}" type="presOf" srcId="{7AEF0517-9778-4D52-828A-7EF277C1E82A}" destId="{6D4BB372-B378-44D5-AB22-D53E3156CCAC}" srcOrd="0" destOrd="0" presId="urn:microsoft.com/office/officeart/2008/layout/IncreasingCircleProcess"/>
    <dgm:cxn modelId="{69EC6CFE-F6DA-4B5A-ADF4-BFAF31639113}" type="presOf" srcId="{7BD19EF1-29D4-49BD-A460-92F6E5CB8803}" destId="{4AD3049E-5C06-45CC-BCF7-4B80494E1485}" srcOrd="0" destOrd="0" presId="urn:microsoft.com/office/officeart/2008/layout/IncreasingCircleProcess"/>
    <dgm:cxn modelId="{F3EBC11A-2EAE-4ECD-9912-F41C86088D49}" type="presParOf" srcId="{1103890A-1B3B-48FF-8F5F-5D780CB9781A}" destId="{B9663F73-50CF-4306-8B0B-80E12251FE90}" srcOrd="0" destOrd="0" presId="urn:microsoft.com/office/officeart/2008/layout/IncreasingCircleProcess"/>
    <dgm:cxn modelId="{69786159-D5E9-4A1A-93F4-F65463DCABFB}" type="presParOf" srcId="{B9663F73-50CF-4306-8B0B-80E12251FE90}" destId="{3E568312-F86E-48E6-8857-9EEE9CD6064A}" srcOrd="0" destOrd="0" presId="urn:microsoft.com/office/officeart/2008/layout/IncreasingCircleProcess"/>
    <dgm:cxn modelId="{138578BD-E297-4BB1-B815-2CD88ABFC721}" type="presParOf" srcId="{B9663F73-50CF-4306-8B0B-80E12251FE90}" destId="{A37A16F3-3717-4AB3-93F1-DABF89DE708C}" srcOrd="1" destOrd="0" presId="urn:microsoft.com/office/officeart/2008/layout/IncreasingCircleProcess"/>
    <dgm:cxn modelId="{5EF98150-9F28-4A62-8F12-5CC11814C67C}" type="presParOf" srcId="{B9663F73-50CF-4306-8B0B-80E12251FE90}" destId="{8863CE18-BD85-43C5-AB5D-61C5AC267A82}" srcOrd="2" destOrd="0" presId="urn:microsoft.com/office/officeart/2008/layout/IncreasingCircleProcess"/>
    <dgm:cxn modelId="{A4A9B2E3-A519-4418-9031-3E2BB81ED56B}" type="presParOf" srcId="{B9663F73-50CF-4306-8B0B-80E12251FE90}" destId="{6D4BB372-B378-44D5-AB22-D53E3156CCAC}" srcOrd="3" destOrd="0" presId="urn:microsoft.com/office/officeart/2008/layout/IncreasingCircleProcess"/>
    <dgm:cxn modelId="{CEDD44E3-FEF2-4724-8897-818744855B3B}" type="presParOf" srcId="{1103890A-1B3B-48FF-8F5F-5D780CB9781A}" destId="{F2C81BF2-2DFF-4CAE-BB72-08A1FC188605}" srcOrd="1" destOrd="0" presId="urn:microsoft.com/office/officeart/2008/layout/IncreasingCircleProcess"/>
    <dgm:cxn modelId="{839EDBF2-3A79-4213-9BE4-A51363E8DFD2}" type="presParOf" srcId="{1103890A-1B3B-48FF-8F5F-5D780CB9781A}" destId="{7A2EF26E-1710-41D3-98C3-4EA6CBB4897B}" srcOrd="2" destOrd="0" presId="urn:microsoft.com/office/officeart/2008/layout/IncreasingCircleProcess"/>
    <dgm:cxn modelId="{F31A2C8D-EFBD-41AF-954B-B702104DC29E}" type="presParOf" srcId="{7A2EF26E-1710-41D3-98C3-4EA6CBB4897B}" destId="{89FC1B63-31A6-42AF-B017-43D464644BFE}" srcOrd="0" destOrd="0" presId="urn:microsoft.com/office/officeart/2008/layout/IncreasingCircleProcess"/>
    <dgm:cxn modelId="{44C31BB4-F300-4D0B-A266-D1A9370A49B4}" type="presParOf" srcId="{7A2EF26E-1710-41D3-98C3-4EA6CBB4897B}" destId="{6573B5B7-7589-4F34-AA0F-6D89840B69BB}" srcOrd="1" destOrd="0" presId="urn:microsoft.com/office/officeart/2008/layout/IncreasingCircleProcess"/>
    <dgm:cxn modelId="{7FE00066-E976-4E56-8324-D8922214A3C9}" type="presParOf" srcId="{7A2EF26E-1710-41D3-98C3-4EA6CBB4897B}" destId="{DAE8CC19-F64C-40E6-A947-968D4F7337EF}" srcOrd="2" destOrd="0" presId="urn:microsoft.com/office/officeart/2008/layout/IncreasingCircleProcess"/>
    <dgm:cxn modelId="{89530205-7C91-43C9-BCF6-2DF0C460EB85}" type="presParOf" srcId="{7A2EF26E-1710-41D3-98C3-4EA6CBB4897B}" destId="{D2077AC5-32A2-45D9-BBE4-28825891DBE0}" srcOrd="3" destOrd="0" presId="urn:microsoft.com/office/officeart/2008/layout/IncreasingCircleProcess"/>
    <dgm:cxn modelId="{0EB26F6D-CE83-4BD1-BA9E-5155C1981453}" type="presParOf" srcId="{1103890A-1B3B-48FF-8F5F-5D780CB9781A}" destId="{C59D6E0A-8F0C-41F2-9BA3-AA204C661F94}" srcOrd="3" destOrd="0" presId="urn:microsoft.com/office/officeart/2008/layout/IncreasingCircleProcess"/>
    <dgm:cxn modelId="{6820E8EB-8DF6-4AE6-BBD3-1384A28DDB5E}" type="presParOf" srcId="{1103890A-1B3B-48FF-8F5F-5D780CB9781A}" destId="{2AE02841-7497-43B2-9FC5-0E532E00A207}" srcOrd="4" destOrd="0" presId="urn:microsoft.com/office/officeart/2008/layout/IncreasingCircleProcess"/>
    <dgm:cxn modelId="{A64AE2CD-D882-42E1-9783-EA4AD130F2E8}" type="presParOf" srcId="{2AE02841-7497-43B2-9FC5-0E532E00A207}" destId="{53906A08-D780-4305-8F56-DA3B30EDA94D}" srcOrd="0" destOrd="0" presId="urn:microsoft.com/office/officeart/2008/layout/IncreasingCircleProcess"/>
    <dgm:cxn modelId="{781E2764-646F-4210-AAE3-D094A62C0315}" type="presParOf" srcId="{2AE02841-7497-43B2-9FC5-0E532E00A207}" destId="{C1D8F4B3-2FBC-4C4A-9313-21DE17828748}" srcOrd="1" destOrd="0" presId="urn:microsoft.com/office/officeart/2008/layout/IncreasingCircleProcess"/>
    <dgm:cxn modelId="{7EBDBB42-976E-4E0D-BE07-FA02F6D7465F}" type="presParOf" srcId="{2AE02841-7497-43B2-9FC5-0E532E00A207}" destId="{2042ED04-8BEB-4672-AE7C-1775F0F237C9}" srcOrd="2" destOrd="0" presId="urn:microsoft.com/office/officeart/2008/layout/IncreasingCircleProcess"/>
    <dgm:cxn modelId="{99D3FB95-FC97-4355-82BD-562000CE77CD}" type="presParOf" srcId="{2AE02841-7497-43B2-9FC5-0E532E00A207}" destId="{A41C6F8B-E222-4D09-9C07-396CD279D1D5}" srcOrd="3" destOrd="0" presId="urn:microsoft.com/office/officeart/2008/layout/IncreasingCircleProcess"/>
    <dgm:cxn modelId="{98617722-82D6-4199-8450-AB7523344219}" type="presParOf" srcId="{1103890A-1B3B-48FF-8F5F-5D780CB9781A}" destId="{3B558D74-1195-47E4-8926-81A1CBFF25C5}" srcOrd="5" destOrd="0" presId="urn:microsoft.com/office/officeart/2008/layout/IncreasingCircleProcess"/>
    <dgm:cxn modelId="{B9E5507C-1B4C-40F4-9EA1-DEA3D89CA597}" type="presParOf" srcId="{1103890A-1B3B-48FF-8F5F-5D780CB9781A}" destId="{8253DFAC-821C-445E-ABD9-955EE1D69A53}" srcOrd="6" destOrd="0" presId="urn:microsoft.com/office/officeart/2008/layout/IncreasingCircleProcess"/>
    <dgm:cxn modelId="{C1C5ADBA-C76A-4B97-B880-097FDE9FDC32}" type="presParOf" srcId="{8253DFAC-821C-445E-ABD9-955EE1D69A53}" destId="{5C6D0D6D-18C3-4557-9261-CF7BEB67F2FB}" srcOrd="0" destOrd="0" presId="urn:microsoft.com/office/officeart/2008/layout/IncreasingCircleProcess"/>
    <dgm:cxn modelId="{5190AC5A-B4FD-4D15-BA84-3FD0A1B36644}" type="presParOf" srcId="{8253DFAC-821C-445E-ABD9-955EE1D69A53}" destId="{77927EB7-FE22-434E-B9B4-2D38B4583AC4}" srcOrd="1" destOrd="0" presId="urn:microsoft.com/office/officeart/2008/layout/IncreasingCircleProcess"/>
    <dgm:cxn modelId="{26DF4DBA-582D-4E59-A334-2D9E64715F3D}" type="presParOf" srcId="{8253DFAC-821C-445E-ABD9-955EE1D69A53}" destId="{415A1AE2-014A-4807-97EE-F52B87B0EEA6}" srcOrd="2" destOrd="0" presId="urn:microsoft.com/office/officeart/2008/layout/IncreasingCircleProcess"/>
    <dgm:cxn modelId="{BCDCDA07-E079-47DA-89A0-62CDC5C99A6F}" type="presParOf" srcId="{8253DFAC-821C-445E-ABD9-955EE1D69A53}" destId="{AC31E0D5-B411-447E-B1B1-289FA9FA1E58}" srcOrd="3" destOrd="0" presId="urn:microsoft.com/office/officeart/2008/layout/IncreasingCircleProcess"/>
    <dgm:cxn modelId="{C3A50623-E1AE-47A6-89A1-29F5952DE2E6}" type="presParOf" srcId="{1103890A-1B3B-48FF-8F5F-5D780CB9781A}" destId="{BE78953E-E0F7-4BFB-ADD8-A4EDBB870176}" srcOrd="7" destOrd="0" presId="urn:microsoft.com/office/officeart/2008/layout/IncreasingCircleProcess"/>
    <dgm:cxn modelId="{238E4895-FCE9-4FAF-A394-5AFE9FB27A32}" type="presParOf" srcId="{1103890A-1B3B-48FF-8F5F-5D780CB9781A}" destId="{2006688D-CA89-43AD-8416-7C6C4D750C8E}" srcOrd="8" destOrd="0" presId="urn:microsoft.com/office/officeart/2008/layout/IncreasingCircleProcess"/>
    <dgm:cxn modelId="{4A7A4AEB-D6CB-43AD-9833-E0979CBBD03C}" type="presParOf" srcId="{2006688D-CA89-43AD-8416-7C6C4D750C8E}" destId="{33D3C0B4-A14E-4317-B155-A8588C8C585F}" srcOrd="0" destOrd="0" presId="urn:microsoft.com/office/officeart/2008/layout/IncreasingCircleProcess"/>
    <dgm:cxn modelId="{39F15AC2-FE74-48C4-AF13-809BE6A9A59E}" type="presParOf" srcId="{2006688D-CA89-43AD-8416-7C6C4D750C8E}" destId="{FACEB79C-284E-42A4-B88B-BAF620E07925}" srcOrd="1" destOrd="0" presId="urn:microsoft.com/office/officeart/2008/layout/IncreasingCircleProcess"/>
    <dgm:cxn modelId="{12AE244B-FFAA-4813-9B83-5AE5BF175103}" type="presParOf" srcId="{2006688D-CA89-43AD-8416-7C6C4D750C8E}" destId="{CFEAB4FA-2BBC-4B11-82DB-ECAB3F39D9EA}" srcOrd="2" destOrd="0" presId="urn:microsoft.com/office/officeart/2008/layout/IncreasingCircleProcess"/>
    <dgm:cxn modelId="{09C62F84-35C5-4784-9D59-4E17651D22B7}" type="presParOf" srcId="{2006688D-CA89-43AD-8416-7C6C4D750C8E}" destId="{4AD3049E-5C06-45CC-BCF7-4B80494E1485}" srcOrd="3" destOrd="0" presId="urn:microsoft.com/office/officeart/2008/layout/IncreasingCircleProcess"/>
    <dgm:cxn modelId="{5A3A9581-F194-4FA3-8F34-58F390EF8F8B}" type="presParOf" srcId="{1103890A-1B3B-48FF-8F5F-5D780CB9781A}" destId="{EEB2424E-D9BD-4A16-91AF-2B1C87EEA23E}" srcOrd="9" destOrd="0" presId="urn:microsoft.com/office/officeart/2008/layout/IncreasingCircleProcess"/>
    <dgm:cxn modelId="{6C6F7D4E-E242-44F1-93D9-E59813CC8317}" type="presParOf" srcId="{1103890A-1B3B-48FF-8F5F-5D780CB9781A}" destId="{2FEF867F-811F-49DD-BC3A-33646AA55BE2}" srcOrd="10" destOrd="0" presId="urn:microsoft.com/office/officeart/2008/layout/IncreasingCircleProcess"/>
    <dgm:cxn modelId="{50F3D070-A8F2-497E-A598-DDB90B5DEC29}" type="presParOf" srcId="{2FEF867F-811F-49DD-BC3A-33646AA55BE2}" destId="{E7E45607-F23B-41F9-9E83-ED6F6FBD4505}" srcOrd="0" destOrd="0" presId="urn:microsoft.com/office/officeart/2008/layout/IncreasingCircleProcess"/>
    <dgm:cxn modelId="{9CE9E46A-8719-40F5-B69B-F0041733BF7C}" type="presParOf" srcId="{2FEF867F-811F-49DD-BC3A-33646AA55BE2}" destId="{0C01651B-0967-49E4-B019-057A3505DACA}" srcOrd="1" destOrd="0" presId="urn:microsoft.com/office/officeart/2008/layout/IncreasingCircleProcess"/>
    <dgm:cxn modelId="{C4588555-CEA4-4B74-9550-34C9B9AC5BB4}" type="presParOf" srcId="{2FEF867F-811F-49DD-BC3A-33646AA55BE2}" destId="{D9FBBD32-0C87-49A8-9CB1-FAC13BD1A8BE}" srcOrd="2" destOrd="0" presId="urn:microsoft.com/office/officeart/2008/layout/IncreasingCircleProcess"/>
    <dgm:cxn modelId="{3DAD8BFD-DA88-4024-A9E2-2A376484A653}" type="presParOf" srcId="{2FEF867F-811F-49DD-BC3A-33646AA55BE2}" destId="{4A09246C-A332-47CE-A82B-78334EF7D8A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5DC80-9DB5-403A-A8E3-7A779EE9D530}" type="doc">
      <dgm:prSet loTypeId="urn:microsoft.com/office/officeart/2005/8/layout/hProcess10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0FCE5346-7A4E-46DE-84A1-F36BD0FF8987}">
      <dgm:prSet phldrT="[Texto]" custT="1"/>
      <dgm:spPr/>
      <dgm:t>
        <a:bodyPr/>
        <a:lstStyle/>
        <a:p>
          <a:pPr>
            <a:spcAft>
              <a:spcPct val="35000"/>
            </a:spcAft>
          </a:pPr>
          <a:r>
            <a:rPr lang="es-PE" sz="1800" b="1" dirty="0"/>
            <a:t>Fase I: Planificación</a:t>
          </a:r>
        </a:p>
      </dgm:t>
    </dgm:pt>
    <dgm:pt modelId="{76FD6FF4-FF8E-4639-8FCC-BA9DE086D2E5}" type="parTrans" cxnId="{4A544AD4-49E4-452F-9863-5D0AA3F5DAE5}">
      <dgm:prSet/>
      <dgm:spPr/>
      <dgm:t>
        <a:bodyPr/>
        <a:lstStyle/>
        <a:p>
          <a:endParaRPr lang="es-PE"/>
        </a:p>
      </dgm:t>
    </dgm:pt>
    <dgm:pt modelId="{E7129A1F-05B9-4121-9693-4BB49632D6C1}" type="sibTrans" cxnId="{4A544AD4-49E4-452F-9863-5D0AA3F5DAE5}">
      <dgm:prSet/>
      <dgm:spPr/>
      <dgm:t>
        <a:bodyPr/>
        <a:lstStyle/>
        <a:p>
          <a:endParaRPr lang="es-PE"/>
        </a:p>
      </dgm:t>
    </dgm:pt>
    <dgm:pt modelId="{FBF8C4A2-7B12-48A7-B43C-D449EE095EBD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Identificación de sustancias, universo de </a:t>
          </a:r>
          <a:r>
            <a:rPr lang="es-PE" sz="1400" dirty="0" err="1"/>
            <a:t>reportantes</a:t>
          </a:r>
          <a:r>
            <a:rPr lang="es-PE" sz="1400" dirty="0"/>
            <a:t>, procedimiento de reporte</a:t>
          </a:r>
        </a:p>
      </dgm:t>
    </dgm:pt>
    <dgm:pt modelId="{A6198B5D-0584-4F8F-A13B-3826251688F7}" type="parTrans" cxnId="{76159A4B-75F6-4BC3-9CC4-863B441CF75F}">
      <dgm:prSet/>
      <dgm:spPr/>
      <dgm:t>
        <a:bodyPr/>
        <a:lstStyle/>
        <a:p>
          <a:endParaRPr lang="es-PE"/>
        </a:p>
      </dgm:t>
    </dgm:pt>
    <dgm:pt modelId="{F8581C12-A77A-4DB2-8846-084C8D6B4E8D}" type="sibTrans" cxnId="{76159A4B-75F6-4BC3-9CC4-863B441CF75F}">
      <dgm:prSet/>
      <dgm:spPr/>
      <dgm:t>
        <a:bodyPr/>
        <a:lstStyle/>
        <a:p>
          <a:endParaRPr lang="es-PE"/>
        </a:p>
      </dgm:t>
    </dgm:pt>
    <dgm:pt modelId="{468B13AE-0E86-4CC4-AFE9-C194C02A7A38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Maquetación del procedimiento electrónico</a:t>
          </a:r>
        </a:p>
      </dgm:t>
    </dgm:pt>
    <dgm:pt modelId="{78C0BAFE-4593-4087-963E-C92AAA36A624}" type="parTrans" cxnId="{D46FF284-762E-4EE7-AD9E-88A3F0577AD2}">
      <dgm:prSet/>
      <dgm:spPr/>
      <dgm:t>
        <a:bodyPr/>
        <a:lstStyle/>
        <a:p>
          <a:endParaRPr lang="es-PE"/>
        </a:p>
      </dgm:t>
    </dgm:pt>
    <dgm:pt modelId="{08CAF8DB-AEC5-43BF-80D8-04B8E5813BB9}" type="sibTrans" cxnId="{D46FF284-762E-4EE7-AD9E-88A3F0577AD2}">
      <dgm:prSet/>
      <dgm:spPr/>
      <dgm:t>
        <a:bodyPr/>
        <a:lstStyle/>
        <a:p>
          <a:endParaRPr lang="es-PE"/>
        </a:p>
      </dgm:t>
    </dgm:pt>
    <dgm:pt modelId="{F21BFF16-EDD8-4ADD-AFD0-D5F0B8A6F856}">
      <dgm:prSet phldrT="[Texto]" custT="1"/>
      <dgm:spPr/>
      <dgm:t>
        <a:bodyPr/>
        <a:lstStyle/>
        <a:p>
          <a:pPr>
            <a:spcAft>
              <a:spcPct val="35000"/>
            </a:spcAft>
          </a:pPr>
          <a:r>
            <a:rPr lang="es-PE" sz="1800" b="1" dirty="0"/>
            <a:t>Fase II: Diseño y Desarrollo</a:t>
          </a:r>
        </a:p>
      </dgm:t>
    </dgm:pt>
    <dgm:pt modelId="{9FF6B876-9D6F-47FB-92D7-43315651959D}" type="parTrans" cxnId="{C6170BB2-46C1-431D-824F-0CEDA7E4BDC8}">
      <dgm:prSet/>
      <dgm:spPr/>
      <dgm:t>
        <a:bodyPr/>
        <a:lstStyle/>
        <a:p>
          <a:endParaRPr lang="es-PE"/>
        </a:p>
      </dgm:t>
    </dgm:pt>
    <dgm:pt modelId="{B7E79E4A-7F5E-40D3-9DE0-90E787EAE7E5}" type="sibTrans" cxnId="{C6170BB2-46C1-431D-824F-0CEDA7E4BDC8}">
      <dgm:prSet/>
      <dgm:spPr/>
      <dgm:t>
        <a:bodyPr/>
        <a:lstStyle/>
        <a:p>
          <a:endParaRPr lang="es-PE"/>
        </a:p>
      </dgm:t>
    </dgm:pt>
    <dgm:pt modelId="{1C2DB7C1-FB57-46B2-9974-31ACD6E91406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Elaboración de software</a:t>
          </a:r>
        </a:p>
      </dgm:t>
    </dgm:pt>
    <dgm:pt modelId="{F980AA3D-F5C0-4629-8A86-E4DB47A53797}" type="parTrans" cxnId="{D46CCE33-944F-449F-B35C-D636BAB47874}">
      <dgm:prSet/>
      <dgm:spPr/>
      <dgm:t>
        <a:bodyPr/>
        <a:lstStyle/>
        <a:p>
          <a:endParaRPr lang="es-PE"/>
        </a:p>
      </dgm:t>
    </dgm:pt>
    <dgm:pt modelId="{5D55DE87-D786-4713-A485-2332BB450615}" type="sibTrans" cxnId="{D46CCE33-944F-449F-B35C-D636BAB47874}">
      <dgm:prSet/>
      <dgm:spPr/>
      <dgm:t>
        <a:bodyPr/>
        <a:lstStyle/>
        <a:p>
          <a:endParaRPr lang="es-PE"/>
        </a:p>
      </dgm:t>
    </dgm:pt>
    <dgm:pt modelId="{8C7D9C32-C48F-487F-9F56-5931F8C236CC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Elaboración de guías de calculo y reporte</a:t>
          </a:r>
        </a:p>
      </dgm:t>
    </dgm:pt>
    <dgm:pt modelId="{8947720B-42FF-40D9-97D2-F334F779B6B3}" type="parTrans" cxnId="{2B4EB288-E51D-4E2C-BC60-9DCEAC97678B}">
      <dgm:prSet/>
      <dgm:spPr/>
      <dgm:t>
        <a:bodyPr/>
        <a:lstStyle/>
        <a:p>
          <a:endParaRPr lang="es-PE"/>
        </a:p>
      </dgm:t>
    </dgm:pt>
    <dgm:pt modelId="{8E1F865E-C016-4115-9E88-390B2D53C3D8}" type="sibTrans" cxnId="{2B4EB288-E51D-4E2C-BC60-9DCEAC97678B}">
      <dgm:prSet/>
      <dgm:spPr/>
      <dgm:t>
        <a:bodyPr/>
        <a:lstStyle/>
        <a:p>
          <a:endParaRPr lang="es-PE"/>
        </a:p>
      </dgm:t>
    </dgm:pt>
    <dgm:pt modelId="{A0EF4B13-D79B-4E49-9A07-83EC70FD41F1}">
      <dgm:prSet phldrT="[Texto]" custT="1"/>
      <dgm:spPr/>
      <dgm:t>
        <a:bodyPr/>
        <a:lstStyle/>
        <a:p>
          <a:r>
            <a:rPr lang="es-PE" sz="1800" b="1" dirty="0"/>
            <a:t>Fase III: implementación </a:t>
          </a:r>
        </a:p>
      </dgm:t>
    </dgm:pt>
    <dgm:pt modelId="{C23139FA-BA8D-48EB-B4A6-81F84EE4DF51}" type="parTrans" cxnId="{C1399D1C-3E83-4837-B348-FA17F3AD5AA5}">
      <dgm:prSet/>
      <dgm:spPr/>
      <dgm:t>
        <a:bodyPr/>
        <a:lstStyle/>
        <a:p>
          <a:endParaRPr lang="es-PE"/>
        </a:p>
      </dgm:t>
    </dgm:pt>
    <dgm:pt modelId="{01D90604-056D-48E4-98F6-39399C8DCF33}" type="sibTrans" cxnId="{C1399D1C-3E83-4837-B348-FA17F3AD5AA5}">
      <dgm:prSet/>
      <dgm:spPr/>
      <dgm:t>
        <a:bodyPr/>
        <a:lstStyle/>
        <a:p>
          <a:endParaRPr lang="es-PE"/>
        </a:p>
      </dgm:t>
    </dgm:pt>
    <dgm:pt modelId="{2480FDD2-F4FE-4E75-A9B5-00EDC0208775}">
      <dgm:prSet phldrT="[Texto]" custT="1"/>
      <dgm:spPr/>
      <dgm:t>
        <a:bodyPr/>
        <a:lstStyle/>
        <a:p>
          <a:r>
            <a:rPr lang="es-PE" sz="1400" dirty="0"/>
            <a:t>Aprobación de la Norma RETC</a:t>
          </a:r>
        </a:p>
      </dgm:t>
    </dgm:pt>
    <dgm:pt modelId="{F19D0A42-2612-467B-8408-C6D73089CA90}" type="parTrans" cxnId="{AFB70A63-4BEB-4860-9832-4C487C09611B}">
      <dgm:prSet/>
      <dgm:spPr/>
      <dgm:t>
        <a:bodyPr/>
        <a:lstStyle/>
        <a:p>
          <a:endParaRPr lang="es-PE"/>
        </a:p>
      </dgm:t>
    </dgm:pt>
    <dgm:pt modelId="{EF5B5EF5-AC60-4359-B982-FB91ED0BD0D0}" type="sibTrans" cxnId="{AFB70A63-4BEB-4860-9832-4C487C09611B}">
      <dgm:prSet/>
      <dgm:spPr/>
      <dgm:t>
        <a:bodyPr/>
        <a:lstStyle/>
        <a:p>
          <a:endParaRPr lang="es-PE"/>
        </a:p>
      </dgm:t>
    </dgm:pt>
    <dgm:pt modelId="{4D8DFE73-F79A-4099-B401-0FE973A648E6}">
      <dgm:prSet phldrT="[Texto]" custT="1"/>
      <dgm:spPr/>
      <dgm:t>
        <a:bodyPr/>
        <a:lstStyle/>
        <a:p>
          <a:r>
            <a:rPr lang="es-PE" sz="1400" dirty="0"/>
            <a:t>Elaboración del plan nacional de implementación al 2021</a:t>
          </a:r>
        </a:p>
      </dgm:t>
    </dgm:pt>
    <dgm:pt modelId="{85F4BF7A-216C-4E55-8226-02FEC24E2317}" type="parTrans" cxnId="{3956B622-7EBF-4D2F-B4B1-CB4B1AD9BB74}">
      <dgm:prSet/>
      <dgm:spPr/>
      <dgm:t>
        <a:bodyPr/>
        <a:lstStyle/>
        <a:p>
          <a:endParaRPr lang="es-PE"/>
        </a:p>
      </dgm:t>
    </dgm:pt>
    <dgm:pt modelId="{B88F18E4-7AE9-4B7E-AC1F-2BA59AB77A7B}" type="sibTrans" cxnId="{3956B622-7EBF-4D2F-B4B1-CB4B1AD9BB74}">
      <dgm:prSet/>
      <dgm:spPr/>
      <dgm:t>
        <a:bodyPr/>
        <a:lstStyle/>
        <a:p>
          <a:endParaRPr lang="es-PE"/>
        </a:p>
      </dgm:t>
    </dgm:pt>
    <dgm:pt modelId="{B8F7BEE8-B1B4-44E6-9212-6757D6596779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Análisis de capacidades institucionales</a:t>
          </a:r>
        </a:p>
      </dgm:t>
    </dgm:pt>
    <dgm:pt modelId="{D86B5DAF-4296-4508-BB28-D1314E1D44B3}" type="parTrans" cxnId="{7E64B996-3A79-4931-85B5-9902E783835C}">
      <dgm:prSet/>
      <dgm:spPr/>
      <dgm:t>
        <a:bodyPr/>
        <a:lstStyle/>
        <a:p>
          <a:endParaRPr lang="es-PE"/>
        </a:p>
      </dgm:t>
    </dgm:pt>
    <dgm:pt modelId="{DA7DE295-DF35-4343-82DA-064E8CE6D709}" type="sibTrans" cxnId="{7E64B996-3A79-4931-85B5-9902E783835C}">
      <dgm:prSet/>
      <dgm:spPr/>
      <dgm:t>
        <a:bodyPr/>
        <a:lstStyle/>
        <a:p>
          <a:endParaRPr lang="es-PE"/>
        </a:p>
      </dgm:t>
    </dgm:pt>
    <dgm:pt modelId="{D3E25850-D4EC-4C24-9451-789CA71EDB71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Validación de  ficha y proceso RETC en campo con empresas del Callao </a:t>
          </a:r>
        </a:p>
      </dgm:t>
    </dgm:pt>
    <dgm:pt modelId="{ACF8AA1C-34AC-4940-87F3-BB043A73695B}" type="parTrans" cxnId="{F83ACE27-A589-41AB-9D1E-8E17593E7827}">
      <dgm:prSet/>
      <dgm:spPr/>
      <dgm:t>
        <a:bodyPr/>
        <a:lstStyle/>
        <a:p>
          <a:endParaRPr lang="es-PE"/>
        </a:p>
      </dgm:t>
    </dgm:pt>
    <dgm:pt modelId="{3281F7F4-3785-4BFE-83FB-69D703720A28}" type="sibTrans" cxnId="{F83ACE27-A589-41AB-9D1E-8E17593E7827}">
      <dgm:prSet/>
      <dgm:spPr/>
      <dgm:t>
        <a:bodyPr/>
        <a:lstStyle/>
        <a:p>
          <a:endParaRPr lang="es-PE"/>
        </a:p>
      </dgm:t>
    </dgm:pt>
    <dgm:pt modelId="{AF328250-DD24-4C2F-8A3E-43ADBD4ACC09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Capacitación a empresas y gremios</a:t>
          </a:r>
        </a:p>
      </dgm:t>
    </dgm:pt>
    <dgm:pt modelId="{9528156C-7CBE-47FA-BE5D-EAD3EC6E30E7}" type="parTrans" cxnId="{0293D3A3-B70A-40C3-A729-BD041806C57D}">
      <dgm:prSet/>
      <dgm:spPr/>
      <dgm:t>
        <a:bodyPr/>
        <a:lstStyle/>
        <a:p>
          <a:endParaRPr lang="es-PE"/>
        </a:p>
      </dgm:t>
    </dgm:pt>
    <dgm:pt modelId="{EF942C8F-BEF9-4627-9A97-F5E857F23317}" type="sibTrans" cxnId="{0293D3A3-B70A-40C3-A729-BD041806C57D}">
      <dgm:prSet/>
      <dgm:spPr/>
      <dgm:t>
        <a:bodyPr/>
        <a:lstStyle/>
        <a:p>
          <a:endParaRPr lang="es-PE"/>
        </a:p>
      </dgm:t>
    </dgm:pt>
    <dgm:pt modelId="{101CEB09-D3D0-4E19-84B3-B16F281059A9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Incidencia en medios de comunicación.</a:t>
          </a:r>
        </a:p>
      </dgm:t>
    </dgm:pt>
    <dgm:pt modelId="{FC7A4C43-B40A-4228-A8A9-43C7C1DCD53E}" type="parTrans" cxnId="{22A3E2CA-641A-4A49-91B9-C014E81DF358}">
      <dgm:prSet/>
      <dgm:spPr/>
      <dgm:t>
        <a:bodyPr/>
        <a:lstStyle/>
        <a:p>
          <a:endParaRPr lang="es-PE"/>
        </a:p>
      </dgm:t>
    </dgm:pt>
    <dgm:pt modelId="{F5A5FA36-8498-4E8E-BD11-DB8002694344}" type="sibTrans" cxnId="{22A3E2CA-641A-4A49-91B9-C014E81DF358}">
      <dgm:prSet/>
      <dgm:spPr/>
      <dgm:t>
        <a:bodyPr/>
        <a:lstStyle/>
        <a:p>
          <a:endParaRPr lang="es-PE"/>
        </a:p>
      </dgm:t>
    </dgm:pt>
    <dgm:pt modelId="{12127B5D-7205-46EF-9CF3-2D5EB7F05564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Implementación de periodo de prueba 2015 – 2016</a:t>
          </a:r>
        </a:p>
      </dgm:t>
    </dgm:pt>
    <dgm:pt modelId="{832C05CB-5F8A-4691-9397-1ED3975F123C}" type="parTrans" cxnId="{DEB7E2C6-1871-49BB-BD86-4EE9FB9BC1AD}">
      <dgm:prSet/>
      <dgm:spPr/>
      <dgm:t>
        <a:bodyPr/>
        <a:lstStyle/>
        <a:p>
          <a:endParaRPr lang="es-PE"/>
        </a:p>
      </dgm:t>
    </dgm:pt>
    <dgm:pt modelId="{C4A6C55B-80DA-4457-A789-8FBF9AA5AF85}" type="sibTrans" cxnId="{DEB7E2C6-1871-49BB-BD86-4EE9FB9BC1AD}">
      <dgm:prSet/>
      <dgm:spPr/>
      <dgm:t>
        <a:bodyPr/>
        <a:lstStyle/>
        <a:p>
          <a:endParaRPr lang="es-PE"/>
        </a:p>
      </dgm:t>
    </dgm:pt>
    <dgm:pt modelId="{BFEEADDF-12F6-40F8-B6F4-D75E362315E7}">
      <dgm:prSet phldrT="[Texto]" custT="1"/>
      <dgm:spPr/>
      <dgm:t>
        <a:bodyPr/>
        <a:lstStyle/>
        <a:p>
          <a:pPr>
            <a:spcAft>
              <a:spcPts val="600"/>
            </a:spcAft>
          </a:pPr>
          <a:r>
            <a:rPr lang="es-PE" sz="1400" dirty="0"/>
            <a:t>Elaboración de instrumento legal</a:t>
          </a:r>
        </a:p>
      </dgm:t>
    </dgm:pt>
    <dgm:pt modelId="{888AC004-1D4B-4868-98FF-8F386C242E08}" type="parTrans" cxnId="{C07E0E2D-D1E7-432B-AD05-B487496B072B}">
      <dgm:prSet/>
      <dgm:spPr/>
      <dgm:t>
        <a:bodyPr/>
        <a:lstStyle/>
        <a:p>
          <a:endParaRPr lang="es-PE"/>
        </a:p>
      </dgm:t>
    </dgm:pt>
    <dgm:pt modelId="{A292A81C-BC31-4FCE-9AAE-146A29D43592}" type="sibTrans" cxnId="{C07E0E2D-D1E7-432B-AD05-B487496B072B}">
      <dgm:prSet/>
      <dgm:spPr/>
      <dgm:t>
        <a:bodyPr/>
        <a:lstStyle/>
        <a:p>
          <a:endParaRPr lang="es-PE"/>
        </a:p>
      </dgm:t>
    </dgm:pt>
    <dgm:pt modelId="{28F44CB3-C2EA-4182-A156-089B943FB0A0}">
      <dgm:prSet phldrT="[Texto]" custT="1"/>
      <dgm:spPr/>
      <dgm:t>
        <a:bodyPr/>
        <a:lstStyle/>
        <a:p>
          <a:r>
            <a:rPr lang="es-PE" sz="1400" dirty="0"/>
            <a:t>Desarrollo de  02 ciclos de reporte voluntario 2017 y 2018.</a:t>
          </a:r>
        </a:p>
      </dgm:t>
    </dgm:pt>
    <dgm:pt modelId="{1A209592-920F-410E-B33C-DA0E3BAC5139}" type="parTrans" cxnId="{82D15C61-F6EE-4B28-84C5-223EE5821074}">
      <dgm:prSet/>
      <dgm:spPr/>
      <dgm:t>
        <a:bodyPr/>
        <a:lstStyle/>
        <a:p>
          <a:endParaRPr lang="es-PE"/>
        </a:p>
      </dgm:t>
    </dgm:pt>
    <dgm:pt modelId="{D23FC3E0-9DF0-464D-98CF-A523B3CF44B1}" type="sibTrans" cxnId="{82D15C61-F6EE-4B28-84C5-223EE5821074}">
      <dgm:prSet/>
      <dgm:spPr/>
      <dgm:t>
        <a:bodyPr/>
        <a:lstStyle/>
        <a:p>
          <a:endParaRPr lang="es-PE"/>
        </a:p>
      </dgm:t>
    </dgm:pt>
    <dgm:pt modelId="{79176F3D-53F2-4D7C-BC64-BEFA91D4B846}">
      <dgm:prSet phldrT="[Texto]" custT="1"/>
      <dgm:spPr/>
      <dgm:t>
        <a:bodyPr/>
        <a:lstStyle/>
        <a:p>
          <a:endParaRPr lang="es-PE" sz="1000" dirty="0"/>
        </a:p>
      </dgm:t>
    </dgm:pt>
    <dgm:pt modelId="{002BD968-17B2-4A7E-920D-BE2592BFF612}" type="parTrans" cxnId="{70DBB7D3-21E9-4113-8BBD-E09B8C7A2EFD}">
      <dgm:prSet/>
      <dgm:spPr/>
      <dgm:t>
        <a:bodyPr/>
        <a:lstStyle/>
        <a:p>
          <a:endParaRPr lang="es-PE"/>
        </a:p>
      </dgm:t>
    </dgm:pt>
    <dgm:pt modelId="{6CED3B8F-14AB-4E9A-8B14-FB4CF4D6C1FF}" type="sibTrans" cxnId="{70DBB7D3-21E9-4113-8BBD-E09B8C7A2EFD}">
      <dgm:prSet/>
      <dgm:spPr/>
      <dgm:t>
        <a:bodyPr/>
        <a:lstStyle/>
        <a:p>
          <a:endParaRPr lang="es-PE"/>
        </a:p>
      </dgm:t>
    </dgm:pt>
    <dgm:pt modelId="{AF0D1DB3-8CCC-496B-9E2B-5B7BD6669C65}">
      <dgm:prSet phldrT="[Texto]" custT="1"/>
      <dgm:spPr/>
      <dgm:t>
        <a:bodyPr/>
        <a:lstStyle/>
        <a:p>
          <a:r>
            <a:rPr lang="es-PE" sz="1400" dirty="0"/>
            <a:t>Mejora de software para cumplir estándar OCDE</a:t>
          </a:r>
        </a:p>
      </dgm:t>
    </dgm:pt>
    <dgm:pt modelId="{6D27BD3F-CDDA-4D34-8D25-69C9FF68BBFE}" type="parTrans" cxnId="{0A1B3EA4-E081-4F57-9F7F-D1A3B0AF02EE}">
      <dgm:prSet/>
      <dgm:spPr/>
      <dgm:t>
        <a:bodyPr/>
        <a:lstStyle/>
        <a:p>
          <a:endParaRPr lang="es-PE"/>
        </a:p>
      </dgm:t>
    </dgm:pt>
    <dgm:pt modelId="{14DD6D8E-350B-49A0-881B-EE09559ABE89}" type="sibTrans" cxnId="{0A1B3EA4-E081-4F57-9F7F-D1A3B0AF02EE}">
      <dgm:prSet/>
      <dgm:spPr/>
      <dgm:t>
        <a:bodyPr/>
        <a:lstStyle/>
        <a:p>
          <a:endParaRPr lang="es-PE"/>
        </a:p>
      </dgm:t>
    </dgm:pt>
    <dgm:pt modelId="{FED23FCE-D8CD-4EB6-B59B-6624DEE6F03B}">
      <dgm:prSet phldrT="[Texto]" custT="1"/>
      <dgm:spPr/>
      <dgm:t>
        <a:bodyPr/>
        <a:lstStyle/>
        <a:p>
          <a:r>
            <a:rPr lang="es-PE" sz="1400" dirty="0"/>
            <a:t>Automatización del proceso de cálculo de emisiones industriales</a:t>
          </a:r>
        </a:p>
      </dgm:t>
    </dgm:pt>
    <dgm:pt modelId="{03228AC9-70B7-48F7-ABB9-684CB305CB56}" type="parTrans" cxnId="{2B856B56-0C29-4DF9-859E-541FB75193D2}">
      <dgm:prSet/>
      <dgm:spPr/>
      <dgm:t>
        <a:bodyPr/>
        <a:lstStyle/>
        <a:p>
          <a:endParaRPr lang="es-PE"/>
        </a:p>
      </dgm:t>
    </dgm:pt>
    <dgm:pt modelId="{9BDB4EE1-4BD0-46F8-8727-7177BB320860}" type="sibTrans" cxnId="{2B856B56-0C29-4DF9-859E-541FB75193D2}">
      <dgm:prSet/>
      <dgm:spPr/>
      <dgm:t>
        <a:bodyPr/>
        <a:lstStyle/>
        <a:p>
          <a:endParaRPr lang="es-PE"/>
        </a:p>
      </dgm:t>
    </dgm:pt>
    <dgm:pt modelId="{0A649362-AC91-4A80-9FA0-F2625A882714}">
      <dgm:prSet phldrT="[Texto]" custT="1"/>
      <dgm:spPr/>
      <dgm:t>
        <a:bodyPr/>
        <a:lstStyle/>
        <a:p>
          <a:r>
            <a:rPr lang="es-PE" sz="1400" dirty="0"/>
            <a:t>Implementación de plan de incidencia publica</a:t>
          </a:r>
        </a:p>
      </dgm:t>
    </dgm:pt>
    <dgm:pt modelId="{E1D8534A-5573-4A93-B0B5-053FF9948DEC}" type="parTrans" cxnId="{BAF9C8E5-2C51-4F28-9432-58974A304B62}">
      <dgm:prSet/>
      <dgm:spPr/>
      <dgm:t>
        <a:bodyPr/>
        <a:lstStyle/>
        <a:p>
          <a:endParaRPr lang="es-PE"/>
        </a:p>
      </dgm:t>
    </dgm:pt>
    <dgm:pt modelId="{01070353-46B8-407D-A9EA-3C0CA61EB0E0}" type="sibTrans" cxnId="{BAF9C8E5-2C51-4F28-9432-58974A304B62}">
      <dgm:prSet/>
      <dgm:spPr/>
      <dgm:t>
        <a:bodyPr/>
        <a:lstStyle/>
        <a:p>
          <a:endParaRPr lang="es-PE"/>
        </a:p>
      </dgm:t>
    </dgm:pt>
    <dgm:pt modelId="{EEF31701-089C-4930-BC50-3F70CBFCF293}">
      <dgm:prSet phldrT="[Texto]" custT="1"/>
      <dgm:spPr/>
      <dgm:t>
        <a:bodyPr/>
        <a:lstStyle/>
        <a:p>
          <a:r>
            <a:rPr lang="es-PE" sz="1400" dirty="0"/>
            <a:t>Difusión pública de los reportes de emisiones</a:t>
          </a:r>
        </a:p>
      </dgm:t>
    </dgm:pt>
    <dgm:pt modelId="{4CCFC363-3FC5-4F60-BBBA-1E9B41E0CE8A}" type="parTrans" cxnId="{61DC035E-FF75-46A2-B006-E851A3F45A9F}">
      <dgm:prSet/>
      <dgm:spPr/>
      <dgm:t>
        <a:bodyPr/>
        <a:lstStyle/>
        <a:p>
          <a:endParaRPr lang="es-PE"/>
        </a:p>
      </dgm:t>
    </dgm:pt>
    <dgm:pt modelId="{C489ECA1-62CA-4ACA-8BFA-ACFD72A0D412}" type="sibTrans" cxnId="{61DC035E-FF75-46A2-B006-E851A3F45A9F}">
      <dgm:prSet/>
      <dgm:spPr/>
      <dgm:t>
        <a:bodyPr/>
        <a:lstStyle/>
        <a:p>
          <a:endParaRPr lang="es-PE"/>
        </a:p>
      </dgm:t>
    </dgm:pt>
    <dgm:pt modelId="{052F7169-9A3A-4D28-AEF3-C65E85475082}" type="pres">
      <dgm:prSet presAssocID="{D455DC80-9DB5-403A-A8E3-7A779EE9D530}" presName="Name0" presStyleCnt="0">
        <dgm:presLayoutVars>
          <dgm:dir/>
          <dgm:resizeHandles val="exact"/>
        </dgm:presLayoutVars>
      </dgm:prSet>
      <dgm:spPr/>
    </dgm:pt>
    <dgm:pt modelId="{FD882B1E-F5FC-4675-B2B1-6B7DC2B0ED9C}" type="pres">
      <dgm:prSet presAssocID="{0FCE5346-7A4E-46DE-84A1-F36BD0FF8987}" presName="composite" presStyleCnt="0"/>
      <dgm:spPr/>
    </dgm:pt>
    <dgm:pt modelId="{48C4895A-1F78-4669-BA03-CBA9ED66D9CB}" type="pres">
      <dgm:prSet presAssocID="{0FCE5346-7A4E-46DE-84A1-F36BD0FF8987}" presName="imagSh" presStyleLbl="bgImgPlace1" presStyleIdx="0" presStyleCnt="3" custScaleX="59811" custScaleY="60675" custLinFactNeighborX="-11952" custLinFactNeighborY="-112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4D09434-6D77-43C5-8FE0-80958E62D3E9}" type="pres">
      <dgm:prSet presAssocID="{0FCE5346-7A4E-46DE-84A1-F36BD0FF8987}" presName="txNode" presStyleLbl="node1" presStyleIdx="0" presStyleCnt="3" custScaleX="117765" custScaleY="127689" custLinFactNeighborX="9002" custLinFactNeighborY="17404">
        <dgm:presLayoutVars>
          <dgm:bulletEnabled val="1"/>
        </dgm:presLayoutVars>
      </dgm:prSet>
      <dgm:spPr/>
    </dgm:pt>
    <dgm:pt modelId="{F23D7D27-73DC-4E40-8C38-AD32CB6857BE}" type="pres">
      <dgm:prSet presAssocID="{E7129A1F-05B9-4121-9693-4BB49632D6C1}" presName="sibTrans" presStyleLbl="sibTrans2D1" presStyleIdx="0" presStyleCnt="2" custLinFactNeighborX="27026" custLinFactNeighborY="0"/>
      <dgm:spPr/>
    </dgm:pt>
    <dgm:pt modelId="{286A4FD2-9EFF-497B-AA4D-2B4DF0695CF2}" type="pres">
      <dgm:prSet presAssocID="{E7129A1F-05B9-4121-9693-4BB49632D6C1}" presName="connTx" presStyleLbl="sibTrans2D1" presStyleIdx="0" presStyleCnt="2"/>
      <dgm:spPr/>
    </dgm:pt>
    <dgm:pt modelId="{F855DA95-89E1-4CF6-98DE-C28A1EA506E4}" type="pres">
      <dgm:prSet presAssocID="{F21BFF16-EDD8-4ADD-AFD0-D5F0B8A6F856}" presName="composite" presStyleCnt="0"/>
      <dgm:spPr/>
    </dgm:pt>
    <dgm:pt modelId="{13BB6358-A276-4627-8355-F88E3959ECB0}" type="pres">
      <dgm:prSet presAssocID="{F21BFF16-EDD8-4ADD-AFD0-D5F0B8A6F856}" presName="imagSh" presStyleLbl="bgImgPlace1" presStyleIdx="1" presStyleCnt="3" custScaleX="78433" custScaleY="74437" custLinFactNeighborX="-6818" custLinFactNeighborY="-1398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FD0C692-2AB5-4A3E-A8CC-11C1BA665A9B}" type="pres">
      <dgm:prSet presAssocID="{F21BFF16-EDD8-4ADD-AFD0-D5F0B8A6F856}" presName="txNode" presStyleLbl="node1" presStyleIdx="1" presStyleCnt="3" custScaleX="132540" custScaleY="132112" custLinFactNeighborX="9603" custLinFactNeighborY="15604">
        <dgm:presLayoutVars>
          <dgm:bulletEnabled val="1"/>
        </dgm:presLayoutVars>
      </dgm:prSet>
      <dgm:spPr/>
    </dgm:pt>
    <dgm:pt modelId="{5FD66B25-4827-4770-BB48-E43031B977D7}" type="pres">
      <dgm:prSet presAssocID="{B7E79E4A-7F5E-40D3-9DE0-90E787EAE7E5}" presName="sibTrans" presStyleLbl="sibTrans2D1" presStyleIdx="1" presStyleCnt="2" custLinFactNeighborX="48398" custLinFactNeighborY="0"/>
      <dgm:spPr/>
    </dgm:pt>
    <dgm:pt modelId="{C9F11B46-880B-4D12-8A88-B2C7127DC881}" type="pres">
      <dgm:prSet presAssocID="{B7E79E4A-7F5E-40D3-9DE0-90E787EAE7E5}" presName="connTx" presStyleLbl="sibTrans2D1" presStyleIdx="1" presStyleCnt="2"/>
      <dgm:spPr/>
    </dgm:pt>
    <dgm:pt modelId="{CAFB8595-EC03-4975-8935-7F5889E89533}" type="pres">
      <dgm:prSet presAssocID="{A0EF4B13-D79B-4E49-9A07-83EC70FD41F1}" presName="composite" presStyleCnt="0"/>
      <dgm:spPr/>
    </dgm:pt>
    <dgm:pt modelId="{C8F994EC-DC92-47AE-8207-098C29A2D001}" type="pres">
      <dgm:prSet presAssocID="{A0EF4B13-D79B-4E49-9A07-83EC70FD41F1}" presName="imagSh" presStyleLbl="bgImgPlace1" presStyleIdx="2" presStyleCnt="3" custScaleX="67253" custScaleY="60337" custLinFactNeighborX="-18209" custLinFactNeighborY="-108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638EB97-5811-4BB1-A727-C23D4C5FDDB3}" type="pres">
      <dgm:prSet presAssocID="{A0EF4B13-D79B-4E49-9A07-83EC70FD41F1}" presName="txNode" presStyleLbl="node1" presStyleIdx="2" presStyleCnt="3" custScaleX="128762" custScaleY="136100" custLinFactNeighborX="600" custLinFactNeighborY="15604">
        <dgm:presLayoutVars>
          <dgm:bulletEnabled val="1"/>
        </dgm:presLayoutVars>
      </dgm:prSet>
      <dgm:spPr/>
    </dgm:pt>
  </dgm:ptLst>
  <dgm:cxnLst>
    <dgm:cxn modelId="{E329F502-CE7B-4B65-99CA-A0465DD66F13}" type="presOf" srcId="{D3E25850-D4EC-4C24-9451-789CA71EDB71}" destId="{84D09434-6D77-43C5-8FE0-80958E62D3E9}" srcOrd="0" destOrd="4" presId="urn:microsoft.com/office/officeart/2005/8/layout/hProcess10"/>
    <dgm:cxn modelId="{4039D90C-B9BC-4BCB-ABE6-72F2720F8CC9}" type="presOf" srcId="{F21BFF16-EDD8-4ADD-AFD0-D5F0B8A6F856}" destId="{3FD0C692-2AB5-4A3E-A8CC-11C1BA665A9B}" srcOrd="0" destOrd="0" presId="urn:microsoft.com/office/officeart/2005/8/layout/hProcess10"/>
    <dgm:cxn modelId="{B468141B-F180-4325-B338-B164CCDFBB62}" type="presOf" srcId="{D455DC80-9DB5-403A-A8E3-7A779EE9D530}" destId="{052F7169-9A3A-4D28-AEF3-C65E85475082}" srcOrd="0" destOrd="0" presId="urn:microsoft.com/office/officeart/2005/8/layout/hProcess10"/>
    <dgm:cxn modelId="{C1399D1C-3E83-4837-B348-FA17F3AD5AA5}" srcId="{D455DC80-9DB5-403A-A8E3-7A779EE9D530}" destId="{A0EF4B13-D79B-4E49-9A07-83EC70FD41F1}" srcOrd="2" destOrd="0" parTransId="{C23139FA-BA8D-48EB-B4A6-81F84EE4DF51}" sibTransId="{01D90604-056D-48E4-98F6-39399C8DCF33}"/>
    <dgm:cxn modelId="{6F379D22-6E34-49F3-B0C9-FB88EE88DD15}" type="presOf" srcId="{AF328250-DD24-4C2F-8A3E-43ADBD4ACC09}" destId="{3FD0C692-2AB5-4A3E-A8CC-11C1BA665A9B}" srcOrd="0" destOrd="3" presId="urn:microsoft.com/office/officeart/2005/8/layout/hProcess10"/>
    <dgm:cxn modelId="{3956B622-7EBF-4D2F-B4B1-CB4B1AD9BB74}" srcId="{A0EF4B13-D79B-4E49-9A07-83EC70FD41F1}" destId="{4D8DFE73-F79A-4099-B401-0FE973A648E6}" srcOrd="1" destOrd="0" parTransId="{85F4BF7A-216C-4E55-8226-02FEC24E2317}" sibTransId="{B88F18E4-7AE9-4B7E-AC1F-2BA59AB77A7B}"/>
    <dgm:cxn modelId="{F83ACE27-A589-41AB-9D1E-8E17593E7827}" srcId="{0FCE5346-7A4E-46DE-84A1-F36BD0FF8987}" destId="{D3E25850-D4EC-4C24-9451-789CA71EDB71}" srcOrd="3" destOrd="0" parTransId="{ACF8AA1C-34AC-4940-87F3-BB043A73695B}" sibTransId="{3281F7F4-3785-4BFE-83FB-69D703720A28}"/>
    <dgm:cxn modelId="{C07E0E2D-D1E7-432B-AD05-B487496B072B}" srcId="{F21BFF16-EDD8-4ADD-AFD0-D5F0B8A6F856}" destId="{BFEEADDF-12F6-40F8-B6F4-D75E362315E7}" srcOrd="5" destOrd="0" parTransId="{888AC004-1D4B-4868-98FF-8F386C242E08}" sibTransId="{A292A81C-BC31-4FCE-9AAE-146A29D43592}"/>
    <dgm:cxn modelId="{1A6F2E31-0E10-4A16-9D85-3DAF511C478E}" type="presOf" srcId="{28F44CB3-C2EA-4182-A156-089B943FB0A0}" destId="{6638EB97-5811-4BB1-A727-C23D4C5FDDB3}" srcOrd="0" destOrd="3" presId="urn:microsoft.com/office/officeart/2005/8/layout/hProcess10"/>
    <dgm:cxn modelId="{8DAF5E31-BE29-4046-B13E-39A6584C7E61}" type="presOf" srcId="{B7E79E4A-7F5E-40D3-9DE0-90E787EAE7E5}" destId="{C9F11B46-880B-4D12-8A88-B2C7127DC881}" srcOrd="1" destOrd="0" presId="urn:microsoft.com/office/officeart/2005/8/layout/hProcess10"/>
    <dgm:cxn modelId="{D46CCE33-944F-449F-B35C-D636BAB47874}" srcId="{F21BFF16-EDD8-4ADD-AFD0-D5F0B8A6F856}" destId="{1C2DB7C1-FB57-46B2-9974-31ACD6E91406}" srcOrd="0" destOrd="0" parTransId="{F980AA3D-F5C0-4629-8A86-E4DB47A53797}" sibTransId="{5D55DE87-D786-4713-A485-2332BB450615}"/>
    <dgm:cxn modelId="{E5FAF63B-8B62-487E-A8E5-52BE9A422F7A}" type="presOf" srcId="{1C2DB7C1-FB57-46B2-9974-31ACD6E91406}" destId="{3FD0C692-2AB5-4A3E-A8CC-11C1BA665A9B}" srcOrd="0" destOrd="1" presId="urn:microsoft.com/office/officeart/2005/8/layout/hProcess10"/>
    <dgm:cxn modelId="{61DC035E-FF75-46A2-B006-E851A3F45A9F}" srcId="{A0EF4B13-D79B-4E49-9A07-83EC70FD41F1}" destId="{EEF31701-089C-4930-BC50-3F70CBFCF293}" srcOrd="6" destOrd="0" parTransId="{4CCFC363-3FC5-4F60-BBBA-1E9B41E0CE8A}" sibTransId="{C489ECA1-62CA-4ACA-8BFA-ACFD72A0D412}"/>
    <dgm:cxn modelId="{82D15C61-F6EE-4B28-84C5-223EE5821074}" srcId="{A0EF4B13-D79B-4E49-9A07-83EC70FD41F1}" destId="{28F44CB3-C2EA-4182-A156-089B943FB0A0}" srcOrd="2" destOrd="0" parTransId="{1A209592-920F-410E-B33C-DA0E3BAC5139}" sibTransId="{D23FC3E0-9DF0-464D-98CF-A523B3CF44B1}"/>
    <dgm:cxn modelId="{6581F041-AA42-407E-B7FB-4D985A9E973E}" type="presOf" srcId="{FED23FCE-D8CD-4EB6-B59B-6624DEE6F03B}" destId="{6638EB97-5811-4BB1-A727-C23D4C5FDDB3}" srcOrd="0" destOrd="5" presId="urn:microsoft.com/office/officeart/2005/8/layout/hProcess10"/>
    <dgm:cxn modelId="{AFB70A63-4BEB-4860-9832-4C487C09611B}" srcId="{A0EF4B13-D79B-4E49-9A07-83EC70FD41F1}" destId="{2480FDD2-F4FE-4E75-A9B5-00EDC0208775}" srcOrd="0" destOrd="0" parTransId="{F19D0A42-2612-467B-8408-C6D73089CA90}" sibTransId="{EF5B5EF5-AC60-4359-B982-FB91ED0BD0D0}"/>
    <dgm:cxn modelId="{2546594B-8C0C-410F-BAD8-39151A17F9CC}" type="presOf" srcId="{BFEEADDF-12F6-40F8-B6F4-D75E362315E7}" destId="{3FD0C692-2AB5-4A3E-A8CC-11C1BA665A9B}" srcOrd="0" destOrd="6" presId="urn:microsoft.com/office/officeart/2005/8/layout/hProcess10"/>
    <dgm:cxn modelId="{76159A4B-75F6-4BC3-9CC4-863B441CF75F}" srcId="{0FCE5346-7A4E-46DE-84A1-F36BD0FF8987}" destId="{FBF8C4A2-7B12-48A7-B43C-D449EE095EBD}" srcOrd="1" destOrd="0" parTransId="{A6198B5D-0584-4F8F-A13B-3826251688F7}" sibTransId="{F8581C12-A77A-4DB2-8846-084C8D6B4E8D}"/>
    <dgm:cxn modelId="{7F2D256C-99DB-492E-8121-055DBC10CB2B}" type="presOf" srcId="{4D8DFE73-F79A-4099-B401-0FE973A648E6}" destId="{6638EB97-5811-4BB1-A727-C23D4C5FDDB3}" srcOrd="0" destOrd="2" presId="urn:microsoft.com/office/officeart/2005/8/layout/hProcess10"/>
    <dgm:cxn modelId="{BFDC756E-6B86-467C-9CC9-731824D5B4AE}" type="presOf" srcId="{0FCE5346-7A4E-46DE-84A1-F36BD0FF8987}" destId="{84D09434-6D77-43C5-8FE0-80958E62D3E9}" srcOrd="0" destOrd="0" presId="urn:microsoft.com/office/officeart/2005/8/layout/hProcess10"/>
    <dgm:cxn modelId="{6E3BBF54-0E85-4800-A82B-C6947921B6C0}" type="presOf" srcId="{468B13AE-0E86-4CC4-AFE9-C194C02A7A38}" destId="{84D09434-6D77-43C5-8FE0-80958E62D3E9}" srcOrd="0" destOrd="3" presId="urn:microsoft.com/office/officeart/2005/8/layout/hProcess10"/>
    <dgm:cxn modelId="{2B856B56-0C29-4DF9-859E-541FB75193D2}" srcId="{A0EF4B13-D79B-4E49-9A07-83EC70FD41F1}" destId="{FED23FCE-D8CD-4EB6-B59B-6624DEE6F03B}" srcOrd="4" destOrd="0" parTransId="{03228AC9-70B7-48F7-ABB9-684CB305CB56}" sibTransId="{9BDB4EE1-4BD0-46F8-8727-7177BB320860}"/>
    <dgm:cxn modelId="{778DB57A-5655-4A1F-8BE0-3A106FA7D342}" type="presOf" srcId="{E7129A1F-05B9-4121-9693-4BB49632D6C1}" destId="{286A4FD2-9EFF-497B-AA4D-2B4DF0695CF2}" srcOrd="1" destOrd="0" presId="urn:microsoft.com/office/officeart/2005/8/layout/hProcess10"/>
    <dgm:cxn modelId="{791C5F7B-942D-47E6-A1ED-3A3589CD8414}" type="presOf" srcId="{B7E79E4A-7F5E-40D3-9DE0-90E787EAE7E5}" destId="{5FD66B25-4827-4770-BB48-E43031B977D7}" srcOrd="0" destOrd="0" presId="urn:microsoft.com/office/officeart/2005/8/layout/hProcess10"/>
    <dgm:cxn modelId="{D46FF284-762E-4EE7-AD9E-88A3F0577AD2}" srcId="{0FCE5346-7A4E-46DE-84A1-F36BD0FF8987}" destId="{468B13AE-0E86-4CC4-AFE9-C194C02A7A38}" srcOrd="2" destOrd="0" parTransId="{78C0BAFE-4593-4087-963E-C92AAA36A624}" sibTransId="{08CAF8DB-AEC5-43BF-80D8-04B8E5813BB9}"/>
    <dgm:cxn modelId="{2B4EB288-E51D-4E2C-BC60-9DCEAC97678B}" srcId="{F21BFF16-EDD8-4ADD-AFD0-D5F0B8A6F856}" destId="{8C7D9C32-C48F-487F-9F56-5931F8C236CC}" srcOrd="1" destOrd="0" parTransId="{8947720B-42FF-40D9-97D2-F334F779B6B3}" sibTransId="{8E1F865E-C016-4115-9E88-390B2D53C3D8}"/>
    <dgm:cxn modelId="{7E64B996-3A79-4931-85B5-9902E783835C}" srcId="{0FCE5346-7A4E-46DE-84A1-F36BD0FF8987}" destId="{B8F7BEE8-B1B4-44E6-9212-6757D6596779}" srcOrd="0" destOrd="0" parTransId="{D86B5DAF-4296-4508-BB28-D1314E1D44B3}" sibTransId="{DA7DE295-DF35-4343-82DA-064E8CE6D709}"/>
    <dgm:cxn modelId="{F8903099-3611-4B76-B11A-556D2DB0CF3E}" type="presOf" srcId="{EEF31701-089C-4930-BC50-3F70CBFCF293}" destId="{6638EB97-5811-4BB1-A727-C23D4C5FDDB3}" srcOrd="0" destOrd="7" presId="urn:microsoft.com/office/officeart/2005/8/layout/hProcess10"/>
    <dgm:cxn modelId="{ACECD999-2070-4443-BAB6-D84CE8C629B5}" type="presOf" srcId="{A0EF4B13-D79B-4E49-9A07-83EC70FD41F1}" destId="{6638EB97-5811-4BB1-A727-C23D4C5FDDB3}" srcOrd="0" destOrd="0" presId="urn:microsoft.com/office/officeart/2005/8/layout/hProcess10"/>
    <dgm:cxn modelId="{0293D3A3-B70A-40C3-A729-BD041806C57D}" srcId="{F21BFF16-EDD8-4ADD-AFD0-D5F0B8A6F856}" destId="{AF328250-DD24-4C2F-8A3E-43ADBD4ACC09}" srcOrd="2" destOrd="0" parTransId="{9528156C-7CBE-47FA-BE5D-EAD3EC6E30E7}" sibTransId="{EF942C8F-BEF9-4627-9A97-F5E857F23317}"/>
    <dgm:cxn modelId="{0A1B3EA4-E081-4F57-9F7F-D1A3B0AF02EE}" srcId="{A0EF4B13-D79B-4E49-9A07-83EC70FD41F1}" destId="{AF0D1DB3-8CCC-496B-9E2B-5B7BD6669C65}" srcOrd="3" destOrd="0" parTransId="{6D27BD3F-CDDA-4D34-8D25-69C9FF68BBFE}" sibTransId="{14DD6D8E-350B-49A0-881B-EE09559ABE89}"/>
    <dgm:cxn modelId="{100282A7-F2FB-4061-A7BF-AAAC3B50F3AC}" type="presOf" srcId="{79176F3D-53F2-4D7C-BC64-BEFA91D4B846}" destId="{6638EB97-5811-4BB1-A727-C23D4C5FDDB3}" srcOrd="0" destOrd="8" presId="urn:microsoft.com/office/officeart/2005/8/layout/hProcess10"/>
    <dgm:cxn modelId="{D2ED29AB-F3F5-49B9-A11E-8038881022AC}" type="presOf" srcId="{0A649362-AC91-4A80-9FA0-F2625A882714}" destId="{6638EB97-5811-4BB1-A727-C23D4C5FDDB3}" srcOrd="0" destOrd="6" presId="urn:microsoft.com/office/officeart/2005/8/layout/hProcess10"/>
    <dgm:cxn modelId="{B7DC55AF-4AEA-4FFE-A6CF-0C02F45D5BFE}" type="presOf" srcId="{E7129A1F-05B9-4121-9693-4BB49632D6C1}" destId="{F23D7D27-73DC-4E40-8C38-AD32CB6857BE}" srcOrd="0" destOrd="0" presId="urn:microsoft.com/office/officeart/2005/8/layout/hProcess10"/>
    <dgm:cxn modelId="{C6170BB2-46C1-431D-824F-0CEDA7E4BDC8}" srcId="{D455DC80-9DB5-403A-A8E3-7A779EE9D530}" destId="{F21BFF16-EDD8-4ADD-AFD0-D5F0B8A6F856}" srcOrd="1" destOrd="0" parTransId="{9FF6B876-9D6F-47FB-92D7-43315651959D}" sibTransId="{B7E79E4A-7F5E-40D3-9DE0-90E787EAE7E5}"/>
    <dgm:cxn modelId="{D855B5B5-E1C4-45D6-89C9-B43588E7F638}" type="presOf" srcId="{12127B5D-7205-46EF-9CF3-2D5EB7F05564}" destId="{3FD0C692-2AB5-4A3E-A8CC-11C1BA665A9B}" srcOrd="0" destOrd="5" presId="urn:microsoft.com/office/officeart/2005/8/layout/hProcess10"/>
    <dgm:cxn modelId="{537B82C0-2479-4101-876B-EBED2ECB19E5}" type="presOf" srcId="{2480FDD2-F4FE-4E75-A9B5-00EDC0208775}" destId="{6638EB97-5811-4BB1-A727-C23D4C5FDDB3}" srcOrd="0" destOrd="1" presId="urn:microsoft.com/office/officeart/2005/8/layout/hProcess10"/>
    <dgm:cxn modelId="{DEB7E2C6-1871-49BB-BD86-4EE9FB9BC1AD}" srcId="{F21BFF16-EDD8-4ADD-AFD0-D5F0B8A6F856}" destId="{12127B5D-7205-46EF-9CF3-2D5EB7F05564}" srcOrd="4" destOrd="0" parTransId="{832C05CB-5F8A-4691-9397-1ED3975F123C}" sibTransId="{C4A6C55B-80DA-4457-A789-8FBF9AA5AF85}"/>
    <dgm:cxn modelId="{8D62A7CA-C9BA-48E2-B53F-4D28336265A8}" type="presOf" srcId="{FBF8C4A2-7B12-48A7-B43C-D449EE095EBD}" destId="{84D09434-6D77-43C5-8FE0-80958E62D3E9}" srcOrd="0" destOrd="2" presId="urn:microsoft.com/office/officeart/2005/8/layout/hProcess10"/>
    <dgm:cxn modelId="{22A3E2CA-641A-4A49-91B9-C014E81DF358}" srcId="{F21BFF16-EDD8-4ADD-AFD0-D5F0B8A6F856}" destId="{101CEB09-D3D0-4E19-84B3-B16F281059A9}" srcOrd="3" destOrd="0" parTransId="{FC7A4C43-B40A-4228-A8A9-43C7C1DCD53E}" sibTransId="{F5A5FA36-8498-4E8E-BD11-DB8002694344}"/>
    <dgm:cxn modelId="{70DBB7D3-21E9-4113-8BBD-E09B8C7A2EFD}" srcId="{A0EF4B13-D79B-4E49-9A07-83EC70FD41F1}" destId="{79176F3D-53F2-4D7C-BC64-BEFA91D4B846}" srcOrd="7" destOrd="0" parTransId="{002BD968-17B2-4A7E-920D-BE2592BFF612}" sibTransId="{6CED3B8F-14AB-4E9A-8B14-FB4CF4D6C1FF}"/>
    <dgm:cxn modelId="{4A544AD4-49E4-452F-9863-5D0AA3F5DAE5}" srcId="{D455DC80-9DB5-403A-A8E3-7A779EE9D530}" destId="{0FCE5346-7A4E-46DE-84A1-F36BD0FF8987}" srcOrd="0" destOrd="0" parTransId="{76FD6FF4-FF8E-4639-8FCC-BA9DE086D2E5}" sibTransId="{E7129A1F-05B9-4121-9693-4BB49632D6C1}"/>
    <dgm:cxn modelId="{437E28D8-C8F0-4219-9E4D-9DF1171CA517}" type="presOf" srcId="{8C7D9C32-C48F-487F-9F56-5931F8C236CC}" destId="{3FD0C692-2AB5-4A3E-A8CC-11C1BA665A9B}" srcOrd="0" destOrd="2" presId="urn:microsoft.com/office/officeart/2005/8/layout/hProcess10"/>
    <dgm:cxn modelId="{0C2BA1E5-A498-4613-9DC1-1F33568BAA67}" type="presOf" srcId="{101CEB09-D3D0-4E19-84B3-B16F281059A9}" destId="{3FD0C692-2AB5-4A3E-A8CC-11C1BA665A9B}" srcOrd="0" destOrd="4" presId="urn:microsoft.com/office/officeart/2005/8/layout/hProcess10"/>
    <dgm:cxn modelId="{BAF9C8E5-2C51-4F28-9432-58974A304B62}" srcId="{A0EF4B13-D79B-4E49-9A07-83EC70FD41F1}" destId="{0A649362-AC91-4A80-9FA0-F2625A882714}" srcOrd="5" destOrd="0" parTransId="{E1D8534A-5573-4A93-B0B5-053FF9948DEC}" sibTransId="{01070353-46B8-407D-A9EA-3C0CA61EB0E0}"/>
    <dgm:cxn modelId="{894AE4F5-71B2-4082-816F-B1707A2A7BDE}" type="presOf" srcId="{B8F7BEE8-B1B4-44E6-9212-6757D6596779}" destId="{84D09434-6D77-43C5-8FE0-80958E62D3E9}" srcOrd="0" destOrd="1" presId="urn:microsoft.com/office/officeart/2005/8/layout/hProcess10"/>
    <dgm:cxn modelId="{4B5CA2F9-2EB6-44DB-827C-DA409B6B02B7}" type="presOf" srcId="{AF0D1DB3-8CCC-496B-9E2B-5B7BD6669C65}" destId="{6638EB97-5811-4BB1-A727-C23D4C5FDDB3}" srcOrd="0" destOrd="4" presId="urn:microsoft.com/office/officeart/2005/8/layout/hProcess10"/>
    <dgm:cxn modelId="{BDBBA786-B3DA-442B-874A-D1E2F74510B2}" type="presParOf" srcId="{052F7169-9A3A-4D28-AEF3-C65E85475082}" destId="{FD882B1E-F5FC-4675-B2B1-6B7DC2B0ED9C}" srcOrd="0" destOrd="0" presId="urn:microsoft.com/office/officeart/2005/8/layout/hProcess10"/>
    <dgm:cxn modelId="{A477BF31-EB93-48F2-B06D-1BE990CAAAF5}" type="presParOf" srcId="{FD882B1E-F5FC-4675-B2B1-6B7DC2B0ED9C}" destId="{48C4895A-1F78-4669-BA03-CBA9ED66D9CB}" srcOrd="0" destOrd="0" presId="urn:microsoft.com/office/officeart/2005/8/layout/hProcess10"/>
    <dgm:cxn modelId="{FC869E60-0B3F-49E8-BEEA-80B4456AB5ED}" type="presParOf" srcId="{FD882B1E-F5FC-4675-B2B1-6B7DC2B0ED9C}" destId="{84D09434-6D77-43C5-8FE0-80958E62D3E9}" srcOrd="1" destOrd="0" presId="urn:microsoft.com/office/officeart/2005/8/layout/hProcess10"/>
    <dgm:cxn modelId="{C5B76DE9-D5C8-4D39-8657-C378596999C9}" type="presParOf" srcId="{052F7169-9A3A-4D28-AEF3-C65E85475082}" destId="{F23D7D27-73DC-4E40-8C38-AD32CB6857BE}" srcOrd="1" destOrd="0" presId="urn:microsoft.com/office/officeart/2005/8/layout/hProcess10"/>
    <dgm:cxn modelId="{F4EB42A2-4ED7-492B-827E-2AF48D5DF6AB}" type="presParOf" srcId="{F23D7D27-73DC-4E40-8C38-AD32CB6857BE}" destId="{286A4FD2-9EFF-497B-AA4D-2B4DF0695CF2}" srcOrd="0" destOrd="0" presId="urn:microsoft.com/office/officeart/2005/8/layout/hProcess10"/>
    <dgm:cxn modelId="{6E18DA7A-44E4-48FA-85D9-015FA6DDD208}" type="presParOf" srcId="{052F7169-9A3A-4D28-AEF3-C65E85475082}" destId="{F855DA95-89E1-4CF6-98DE-C28A1EA506E4}" srcOrd="2" destOrd="0" presId="urn:microsoft.com/office/officeart/2005/8/layout/hProcess10"/>
    <dgm:cxn modelId="{08C2F795-4AD1-43FA-A098-ABD8C56AC541}" type="presParOf" srcId="{F855DA95-89E1-4CF6-98DE-C28A1EA506E4}" destId="{13BB6358-A276-4627-8355-F88E3959ECB0}" srcOrd="0" destOrd="0" presId="urn:microsoft.com/office/officeart/2005/8/layout/hProcess10"/>
    <dgm:cxn modelId="{F8F7052F-DAE0-48F2-A335-B5465DFFF18A}" type="presParOf" srcId="{F855DA95-89E1-4CF6-98DE-C28A1EA506E4}" destId="{3FD0C692-2AB5-4A3E-A8CC-11C1BA665A9B}" srcOrd="1" destOrd="0" presId="urn:microsoft.com/office/officeart/2005/8/layout/hProcess10"/>
    <dgm:cxn modelId="{4850DF5C-8D0B-4FF9-A049-3815EA8AF17C}" type="presParOf" srcId="{052F7169-9A3A-4D28-AEF3-C65E85475082}" destId="{5FD66B25-4827-4770-BB48-E43031B977D7}" srcOrd="3" destOrd="0" presId="urn:microsoft.com/office/officeart/2005/8/layout/hProcess10"/>
    <dgm:cxn modelId="{FE6AC84C-76BA-4E60-9842-89BE4F41BACE}" type="presParOf" srcId="{5FD66B25-4827-4770-BB48-E43031B977D7}" destId="{C9F11B46-880B-4D12-8A88-B2C7127DC881}" srcOrd="0" destOrd="0" presId="urn:microsoft.com/office/officeart/2005/8/layout/hProcess10"/>
    <dgm:cxn modelId="{4F8303EF-E31A-4A6A-B22B-955B661DF338}" type="presParOf" srcId="{052F7169-9A3A-4D28-AEF3-C65E85475082}" destId="{CAFB8595-EC03-4975-8935-7F5889E89533}" srcOrd="4" destOrd="0" presId="urn:microsoft.com/office/officeart/2005/8/layout/hProcess10"/>
    <dgm:cxn modelId="{D22CFEB4-AAC5-4E03-8928-F4E35AFC0944}" type="presParOf" srcId="{CAFB8595-EC03-4975-8935-7F5889E89533}" destId="{C8F994EC-DC92-47AE-8207-098C29A2D001}" srcOrd="0" destOrd="0" presId="urn:microsoft.com/office/officeart/2005/8/layout/hProcess10"/>
    <dgm:cxn modelId="{8DE59F53-51B3-420D-A034-D4BC480139C3}" type="presParOf" srcId="{CAFB8595-EC03-4975-8935-7F5889E89533}" destId="{6638EB97-5811-4BB1-A727-C23D4C5FDDB3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669274-7476-4F50-AEC7-95F636FEA28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9C9FE535-4850-4E38-BC95-CDCF675E1E78}">
      <dgm:prSet phldrT="[Texto]" phldr="1"/>
      <dgm:spPr/>
      <dgm:t>
        <a:bodyPr/>
        <a:lstStyle/>
        <a:p>
          <a:endParaRPr lang="es-PE"/>
        </a:p>
      </dgm:t>
    </dgm:pt>
    <dgm:pt modelId="{FB5F5A33-AF8C-4F19-AB49-D2C77C9F700F}" type="parTrans" cxnId="{F176E0B9-4A3A-4F93-9DDA-E1F070C21E9A}">
      <dgm:prSet/>
      <dgm:spPr/>
      <dgm:t>
        <a:bodyPr/>
        <a:lstStyle/>
        <a:p>
          <a:endParaRPr lang="es-PE"/>
        </a:p>
      </dgm:t>
    </dgm:pt>
    <dgm:pt modelId="{55B6496D-7B65-4FE0-B73C-5776A4F06E19}" type="sibTrans" cxnId="{F176E0B9-4A3A-4F93-9DDA-E1F070C21E9A}">
      <dgm:prSet/>
      <dgm:spPr/>
      <dgm:t>
        <a:bodyPr/>
        <a:lstStyle/>
        <a:p>
          <a:endParaRPr lang="es-PE"/>
        </a:p>
      </dgm:t>
    </dgm:pt>
    <dgm:pt modelId="{00D56E1A-6FEA-4367-9F7A-D60A7C6836D1}">
      <dgm:prSet phldrT="[Texto]"/>
      <dgm:spPr/>
      <dgm:t>
        <a:bodyPr/>
        <a:lstStyle/>
        <a:p>
          <a:r>
            <a:rPr lang="es-PE" dirty="0"/>
            <a:t>Cumplir con las recomendaciones realizadas en la Evaluación de desempeño ambiental</a:t>
          </a:r>
        </a:p>
      </dgm:t>
    </dgm:pt>
    <dgm:pt modelId="{147DC4C3-48BB-4B0B-AE2E-F349CE94E121}" type="parTrans" cxnId="{D4FD14D8-D99D-4BEF-940F-B99680789400}">
      <dgm:prSet/>
      <dgm:spPr/>
      <dgm:t>
        <a:bodyPr/>
        <a:lstStyle/>
        <a:p>
          <a:endParaRPr lang="es-PE"/>
        </a:p>
      </dgm:t>
    </dgm:pt>
    <dgm:pt modelId="{9B10F496-9820-4D4D-95AA-B2ADF9FADCB1}" type="sibTrans" cxnId="{D4FD14D8-D99D-4BEF-940F-B99680789400}">
      <dgm:prSet/>
      <dgm:spPr/>
      <dgm:t>
        <a:bodyPr/>
        <a:lstStyle/>
        <a:p>
          <a:endParaRPr lang="es-PE"/>
        </a:p>
      </dgm:t>
    </dgm:pt>
    <dgm:pt modelId="{AC50474E-F06F-4B1F-BFF7-BB44193DD804}">
      <dgm:prSet phldrT="[Texto]" phldr="1"/>
      <dgm:spPr/>
      <dgm:t>
        <a:bodyPr/>
        <a:lstStyle/>
        <a:p>
          <a:endParaRPr lang="es-PE"/>
        </a:p>
      </dgm:t>
    </dgm:pt>
    <dgm:pt modelId="{822FC3C1-F993-4993-86F1-545367B2512B}" type="parTrans" cxnId="{E18CA1B8-C508-4800-8182-8B57EBB26D58}">
      <dgm:prSet/>
      <dgm:spPr/>
      <dgm:t>
        <a:bodyPr/>
        <a:lstStyle/>
        <a:p>
          <a:endParaRPr lang="es-PE"/>
        </a:p>
      </dgm:t>
    </dgm:pt>
    <dgm:pt modelId="{66B0AE7C-7A2F-4B8C-BA97-A4D1731413F3}" type="sibTrans" cxnId="{E18CA1B8-C508-4800-8182-8B57EBB26D58}">
      <dgm:prSet/>
      <dgm:spPr/>
      <dgm:t>
        <a:bodyPr/>
        <a:lstStyle/>
        <a:p>
          <a:endParaRPr lang="es-PE"/>
        </a:p>
      </dgm:t>
    </dgm:pt>
    <dgm:pt modelId="{27B73353-D0A0-4DBD-9654-28A3EF708CBA}">
      <dgm:prSet phldrT="[Texto]"/>
      <dgm:spPr/>
      <dgm:t>
        <a:bodyPr/>
        <a:lstStyle/>
        <a:p>
          <a:r>
            <a:rPr lang="es-PE" dirty="0"/>
            <a:t>Establecer el marco legal de Registro de Emisiones y transferencias de Contaminantes (VUA)</a:t>
          </a:r>
        </a:p>
      </dgm:t>
    </dgm:pt>
    <dgm:pt modelId="{5ECBA5A2-5178-4A26-A05B-A660ADC379DD}" type="parTrans" cxnId="{13398959-19A5-4DE1-A955-69E56F2481B6}">
      <dgm:prSet/>
      <dgm:spPr/>
      <dgm:t>
        <a:bodyPr/>
        <a:lstStyle/>
        <a:p>
          <a:endParaRPr lang="es-PE"/>
        </a:p>
      </dgm:t>
    </dgm:pt>
    <dgm:pt modelId="{182CED1E-E2C3-4B08-BC88-343ECD48B18B}" type="sibTrans" cxnId="{13398959-19A5-4DE1-A955-69E56F2481B6}">
      <dgm:prSet/>
      <dgm:spPr/>
      <dgm:t>
        <a:bodyPr/>
        <a:lstStyle/>
        <a:p>
          <a:endParaRPr lang="es-PE"/>
        </a:p>
      </dgm:t>
    </dgm:pt>
    <dgm:pt modelId="{55AB96F2-60C0-4DA3-949D-11E35BF8F466}">
      <dgm:prSet phldrT="[Texto]" phldr="1"/>
      <dgm:spPr/>
      <dgm:t>
        <a:bodyPr/>
        <a:lstStyle/>
        <a:p>
          <a:endParaRPr lang="es-PE"/>
        </a:p>
      </dgm:t>
    </dgm:pt>
    <dgm:pt modelId="{2548969C-2C6C-4EC2-ADA7-4D8B13E2D356}" type="parTrans" cxnId="{265F2202-1757-4B9A-940F-E8F8DE5BF753}">
      <dgm:prSet/>
      <dgm:spPr/>
      <dgm:t>
        <a:bodyPr/>
        <a:lstStyle/>
        <a:p>
          <a:endParaRPr lang="es-PE"/>
        </a:p>
      </dgm:t>
    </dgm:pt>
    <dgm:pt modelId="{02270899-7BCD-45A0-A7E3-F9C67FCFF439}" type="sibTrans" cxnId="{265F2202-1757-4B9A-940F-E8F8DE5BF753}">
      <dgm:prSet/>
      <dgm:spPr/>
      <dgm:t>
        <a:bodyPr/>
        <a:lstStyle/>
        <a:p>
          <a:endParaRPr lang="es-PE"/>
        </a:p>
      </dgm:t>
    </dgm:pt>
    <dgm:pt modelId="{2766B766-6AEF-49EF-84D0-6E86BFFDBEBD}">
      <dgm:prSet phldrT="[Texto]"/>
      <dgm:spPr/>
      <dgm:t>
        <a:bodyPr/>
        <a:lstStyle/>
        <a:p>
          <a:r>
            <a:rPr lang="es-PE" dirty="0"/>
            <a:t>Alinear el RETC peruano con los estándares de la OCDE</a:t>
          </a:r>
        </a:p>
      </dgm:t>
    </dgm:pt>
    <dgm:pt modelId="{DB14D860-4C3B-44DF-987E-74E56E7E2F7F}" type="parTrans" cxnId="{B0CCEF85-628A-4F28-AEC0-17AB8CCEA100}">
      <dgm:prSet/>
      <dgm:spPr/>
      <dgm:t>
        <a:bodyPr/>
        <a:lstStyle/>
        <a:p>
          <a:endParaRPr lang="es-PE"/>
        </a:p>
      </dgm:t>
    </dgm:pt>
    <dgm:pt modelId="{22883E78-07A1-4046-9AAE-7CA77377BB9F}" type="sibTrans" cxnId="{B0CCEF85-628A-4F28-AEC0-17AB8CCEA100}">
      <dgm:prSet/>
      <dgm:spPr/>
      <dgm:t>
        <a:bodyPr/>
        <a:lstStyle/>
        <a:p>
          <a:endParaRPr lang="es-PE"/>
        </a:p>
      </dgm:t>
    </dgm:pt>
    <dgm:pt modelId="{5B7D6BF9-6038-4386-BA3C-A0E07F28D71D}" type="pres">
      <dgm:prSet presAssocID="{89669274-7476-4F50-AEC7-95F636FEA28A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EF5B0CB-0D04-453B-9BA2-CB2DF5839D20}" type="pres">
      <dgm:prSet presAssocID="{9C9FE535-4850-4E38-BC95-CDCF675E1E78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CB9E6599-FE71-49EC-AD1D-87FDB54C9640}" type="pres">
      <dgm:prSet presAssocID="{9C9FE535-4850-4E38-BC95-CDCF675E1E78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C138791D-2FEF-438D-987E-41527295F122}" type="pres">
      <dgm:prSet presAssocID="{AC50474E-F06F-4B1F-BFF7-BB44193DD804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DD406145-80FB-4504-881E-A3AFA0BD6888}" type="pres">
      <dgm:prSet presAssocID="{AC50474E-F06F-4B1F-BFF7-BB44193DD80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8AEF53C1-B651-4E7A-9185-AD840C6A0123}" type="pres">
      <dgm:prSet presAssocID="{55AB96F2-60C0-4DA3-949D-11E35BF8F466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A8F6407D-4E79-4722-BBAA-769A950FAC07}" type="pres">
      <dgm:prSet presAssocID="{55AB96F2-60C0-4DA3-949D-11E35BF8F466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65F2202-1757-4B9A-940F-E8F8DE5BF753}" srcId="{89669274-7476-4F50-AEC7-95F636FEA28A}" destId="{55AB96F2-60C0-4DA3-949D-11E35BF8F466}" srcOrd="2" destOrd="0" parTransId="{2548969C-2C6C-4EC2-ADA7-4D8B13E2D356}" sibTransId="{02270899-7BCD-45A0-A7E3-F9C67FCFF439}"/>
    <dgm:cxn modelId="{65972447-FE49-46FF-9B97-8EDA5352547F}" type="presOf" srcId="{2766B766-6AEF-49EF-84D0-6E86BFFDBEBD}" destId="{A8F6407D-4E79-4722-BBAA-769A950FAC07}" srcOrd="0" destOrd="0" presId="urn:microsoft.com/office/officeart/2009/3/layout/IncreasingArrowsProcess"/>
    <dgm:cxn modelId="{E772C76A-68BD-496D-B997-3BB61515BC06}" type="presOf" srcId="{89669274-7476-4F50-AEC7-95F636FEA28A}" destId="{5B7D6BF9-6038-4386-BA3C-A0E07F28D71D}" srcOrd="0" destOrd="0" presId="urn:microsoft.com/office/officeart/2009/3/layout/IncreasingArrowsProcess"/>
    <dgm:cxn modelId="{ADF19A6D-C46E-49D9-8E69-5A9541372445}" type="presOf" srcId="{AC50474E-F06F-4B1F-BFF7-BB44193DD804}" destId="{C138791D-2FEF-438D-987E-41527295F122}" srcOrd="0" destOrd="0" presId="urn:microsoft.com/office/officeart/2009/3/layout/IncreasingArrowsProcess"/>
    <dgm:cxn modelId="{BDD3834E-623A-4DE5-AD6D-4C01740D4A99}" type="presOf" srcId="{00D56E1A-6FEA-4367-9F7A-D60A7C6836D1}" destId="{CB9E6599-FE71-49EC-AD1D-87FDB54C9640}" srcOrd="0" destOrd="0" presId="urn:microsoft.com/office/officeart/2009/3/layout/IncreasingArrowsProcess"/>
    <dgm:cxn modelId="{13398959-19A5-4DE1-A955-69E56F2481B6}" srcId="{AC50474E-F06F-4B1F-BFF7-BB44193DD804}" destId="{27B73353-D0A0-4DBD-9654-28A3EF708CBA}" srcOrd="0" destOrd="0" parTransId="{5ECBA5A2-5178-4A26-A05B-A660ADC379DD}" sibTransId="{182CED1E-E2C3-4B08-BC88-343ECD48B18B}"/>
    <dgm:cxn modelId="{B0CCEF85-628A-4F28-AEC0-17AB8CCEA100}" srcId="{55AB96F2-60C0-4DA3-949D-11E35BF8F466}" destId="{2766B766-6AEF-49EF-84D0-6E86BFFDBEBD}" srcOrd="0" destOrd="0" parTransId="{DB14D860-4C3B-44DF-987E-74E56E7E2F7F}" sibTransId="{22883E78-07A1-4046-9AAE-7CA77377BB9F}"/>
    <dgm:cxn modelId="{E97793B5-E35B-4DEF-9E18-54F7F2E99555}" type="presOf" srcId="{55AB96F2-60C0-4DA3-949D-11E35BF8F466}" destId="{8AEF53C1-B651-4E7A-9185-AD840C6A0123}" srcOrd="0" destOrd="0" presId="urn:microsoft.com/office/officeart/2009/3/layout/IncreasingArrowsProcess"/>
    <dgm:cxn modelId="{E18CA1B8-C508-4800-8182-8B57EBB26D58}" srcId="{89669274-7476-4F50-AEC7-95F636FEA28A}" destId="{AC50474E-F06F-4B1F-BFF7-BB44193DD804}" srcOrd="1" destOrd="0" parTransId="{822FC3C1-F993-4993-86F1-545367B2512B}" sibTransId="{66B0AE7C-7A2F-4B8C-BA97-A4D1731413F3}"/>
    <dgm:cxn modelId="{F176E0B9-4A3A-4F93-9DDA-E1F070C21E9A}" srcId="{89669274-7476-4F50-AEC7-95F636FEA28A}" destId="{9C9FE535-4850-4E38-BC95-CDCF675E1E78}" srcOrd="0" destOrd="0" parTransId="{FB5F5A33-AF8C-4F19-AB49-D2C77C9F700F}" sibTransId="{55B6496D-7B65-4FE0-B73C-5776A4F06E19}"/>
    <dgm:cxn modelId="{D4FD14D8-D99D-4BEF-940F-B99680789400}" srcId="{9C9FE535-4850-4E38-BC95-CDCF675E1E78}" destId="{00D56E1A-6FEA-4367-9F7A-D60A7C6836D1}" srcOrd="0" destOrd="0" parTransId="{147DC4C3-48BB-4B0B-AE2E-F349CE94E121}" sibTransId="{9B10F496-9820-4D4D-95AA-B2ADF9FADCB1}"/>
    <dgm:cxn modelId="{59FEA3E7-FDAB-4127-B70D-7F2BEC7EA86A}" type="presOf" srcId="{9C9FE535-4850-4E38-BC95-CDCF675E1E78}" destId="{CEF5B0CB-0D04-453B-9BA2-CB2DF5839D20}" srcOrd="0" destOrd="0" presId="urn:microsoft.com/office/officeart/2009/3/layout/IncreasingArrowsProcess"/>
    <dgm:cxn modelId="{84E272FB-7623-4C5E-AED3-2644F12AB161}" type="presOf" srcId="{27B73353-D0A0-4DBD-9654-28A3EF708CBA}" destId="{DD406145-80FB-4504-881E-A3AFA0BD6888}" srcOrd="0" destOrd="0" presId="urn:microsoft.com/office/officeart/2009/3/layout/IncreasingArrowsProcess"/>
    <dgm:cxn modelId="{9D760B6B-E2AB-4D53-9740-8D419EAD73FE}" type="presParOf" srcId="{5B7D6BF9-6038-4386-BA3C-A0E07F28D71D}" destId="{CEF5B0CB-0D04-453B-9BA2-CB2DF5839D20}" srcOrd="0" destOrd="0" presId="urn:microsoft.com/office/officeart/2009/3/layout/IncreasingArrowsProcess"/>
    <dgm:cxn modelId="{C95E74EA-2A83-4061-A028-4BBAF0382BD0}" type="presParOf" srcId="{5B7D6BF9-6038-4386-BA3C-A0E07F28D71D}" destId="{CB9E6599-FE71-49EC-AD1D-87FDB54C9640}" srcOrd="1" destOrd="0" presId="urn:microsoft.com/office/officeart/2009/3/layout/IncreasingArrowsProcess"/>
    <dgm:cxn modelId="{49804AD2-EBB2-4224-AB76-48F03733E319}" type="presParOf" srcId="{5B7D6BF9-6038-4386-BA3C-A0E07F28D71D}" destId="{C138791D-2FEF-438D-987E-41527295F122}" srcOrd="2" destOrd="0" presId="urn:microsoft.com/office/officeart/2009/3/layout/IncreasingArrowsProcess"/>
    <dgm:cxn modelId="{B9FDF43B-AD2A-4AAA-8738-AD73984F4878}" type="presParOf" srcId="{5B7D6BF9-6038-4386-BA3C-A0E07F28D71D}" destId="{DD406145-80FB-4504-881E-A3AFA0BD6888}" srcOrd="3" destOrd="0" presId="urn:microsoft.com/office/officeart/2009/3/layout/IncreasingArrowsProcess"/>
    <dgm:cxn modelId="{4CC33AC8-4C3D-46FD-9535-1EEF4A16B1C3}" type="presParOf" srcId="{5B7D6BF9-6038-4386-BA3C-A0E07F28D71D}" destId="{8AEF53C1-B651-4E7A-9185-AD840C6A0123}" srcOrd="4" destOrd="0" presId="urn:microsoft.com/office/officeart/2009/3/layout/IncreasingArrowsProcess"/>
    <dgm:cxn modelId="{3F190D56-8FBC-4208-859C-A4792106F35B}" type="presParOf" srcId="{5B7D6BF9-6038-4386-BA3C-A0E07F28D71D}" destId="{A8F6407D-4E79-4722-BBAA-769A950FAC07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68312-F86E-48E6-8857-9EEE9CD6064A}">
      <dsp:nvSpPr>
        <dsp:cNvPr id="0" name=""/>
        <dsp:cNvSpPr/>
      </dsp:nvSpPr>
      <dsp:spPr>
        <a:xfrm>
          <a:off x="0" y="0"/>
          <a:ext cx="403420" cy="4034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A16F3-3717-4AB3-93F1-DABF89DE708C}">
      <dsp:nvSpPr>
        <dsp:cNvPr id="0" name=""/>
        <dsp:cNvSpPr/>
      </dsp:nvSpPr>
      <dsp:spPr>
        <a:xfrm>
          <a:off x="44059" y="40342"/>
          <a:ext cx="322736" cy="322736"/>
        </a:xfrm>
        <a:prstGeom prst="chord">
          <a:avLst>
            <a:gd name="adj1" fmla="val 2508618"/>
            <a:gd name="adj2" fmla="val 829138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BB372-B378-44D5-AB22-D53E3156CCAC}">
      <dsp:nvSpPr>
        <dsp:cNvPr id="0" name=""/>
        <dsp:cNvSpPr/>
      </dsp:nvSpPr>
      <dsp:spPr>
        <a:xfrm>
          <a:off x="491183" y="0"/>
          <a:ext cx="1193451" cy="40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100" kern="1200" dirty="0"/>
        </a:p>
      </dsp:txBody>
      <dsp:txXfrm>
        <a:off x="491183" y="0"/>
        <a:ext cx="1193451" cy="403420"/>
      </dsp:txXfrm>
    </dsp:sp>
    <dsp:sp modelId="{89FC1B63-31A6-42AF-B017-43D464644BFE}">
      <dsp:nvSpPr>
        <dsp:cNvPr id="0" name=""/>
        <dsp:cNvSpPr/>
      </dsp:nvSpPr>
      <dsp:spPr>
        <a:xfrm>
          <a:off x="1768680" y="0"/>
          <a:ext cx="403420" cy="4034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3B5B7-7589-4F34-AA0F-6D89840B69BB}">
      <dsp:nvSpPr>
        <dsp:cNvPr id="0" name=""/>
        <dsp:cNvSpPr/>
      </dsp:nvSpPr>
      <dsp:spPr>
        <a:xfrm>
          <a:off x="1809022" y="40342"/>
          <a:ext cx="322736" cy="322736"/>
        </a:xfrm>
        <a:prstGeom prst="chord">
          <a:avLst>
            <a:gd name="adj1" fmla="val 1168272"/>
            <a:gd name="adj2" fmla="val 963172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77AC5-32A2-45D9-BBE4-28825891DBE0}">
      <dsp:nvSpPr>
        <dsp:cNvPr id="0" name=""/>
        <dsp:cNvSpPr/>
      </dsp:nvSpPr>
      <dsp:spPr>
        <a:xfrm>
          <a:off x="2256146" y="0"/>
          <a:ext cx="1193451" cy="40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100" kern="1200" dirty="0"/>
        </a:p>
      </dsp:txBody>
      <dsp:txXfrm>
        <a:off x="2256146" y="0"/>
        <a:ext cx="1193451" cy="403420"/>
      </dsp:txXfrm>
    </dsp:sp>
    <dsp:sp modelId="{53906A08-D780-4305-8F56-DA3B30EDA94D}">
      <dsp:nvSpPr>
        <dsp:cNvPr id="0" name=""/>
        <dsp:cNvSpPr/>
      </dsp:nvSpPr>
      <dsp:spPr>
        <a:xfrm>
          <a:off x="3533643" y="0"/>
          <a:ext cx="403420" cy="4034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8F4B3-2FBC-4C4A-9313-21DE17828748}">
      <dsp:nvSpPr>
        <dsp:cNvPr id="0" name=""/>
        <dsp:cNvSpPr/>
      </dsp:nvSpPr>
      <dsp:spPr>
        <a:xfrm>
          <a:off x="3573985" y="40342"/>
          <a:ext cx="322736" cy="322736"/>
        </a:xfrm>
        <a:prstGeom prst="chord">
          <a:avLst>
            <a:gd name="adj1" fmla="val 0"/>
            <a:gd name="adj2" fmla="val 108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C6F8B-E222-4D09-9C07-396CD279D1D5}">
      <dsp:nvSpPr>
        <dsp:cNvPr id="0" name=""/>
        <dsp:cNvSpPr/>
      </dsp:nvSpPr>
      <dsp:spPr>
        <a:xfrm>
          <a:off x="4021109" y="0"/>
          <a:ext cx="1193451" cy="40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100" kern="1200" dirty="0"/>
        </a:p>
      </dsp:txBody>
      <dsp:txXfrm>
        <a:off x="4021109" y="0"/>
        <a:ext cx="1193451" cy="403420"/>
      </dsp:txXfrm>
    </dsp:sp>
    <dsp:sp modelId="{5C6D0D6D-18C3-4557-9261-CF7BEB67F2FB}">
      <dsp:nvSpPr>
        <dsp:cNvPr id="0" name=""/>
        <dsp:cNvSpPr/>
      </dsp:nvSpPr>
      <dsp:spPr>
        <a:xfrm>
          <a:off x="5298606" y="0"/>
          <a:ext cx="403420" cy="4034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27EB7-FE22-434E-B9B4-2D38B4583AC4}">
      <dsp:nvSpPr>
        <dsp:cNvPr id="0" name=""/>
        <dsp:cNvSpPr/>
      </dsp:nvSpPr>
      <dsp:spPr>
        <a:xfrm>
          <a:off x="5338948" y="40342"/>
          <a:ext cx="322736" cy="322736"/>
        </a:xfrm>
        <a:prstGeom prst="chord">
          <a:avLst>
            <a:gd name="adj1" fmla="val 20431728"/>
            <a:gd name="adj2" fmla="val 1196827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1E0D5-B411-447E-B1B1-289FA9FA1E58}">
      <dsp:nvSpPr>
        <dsp:cNvPr id="0" name=""/>
        <dsp:cNvSpPr/>
      </dsp:nvSpPr>
      <dsp:spPr>
        <a:xfrm>
          <a:off x="5786072" y="0"/>
          <a:ext cx="1193451" cy="40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100" kern="1200" dirty="0"/>
        </a:p>
      </dsp:txBody>
      <dsp:txXfrm>
        <a:off x="5786072" y="0"/>
        <a:ext cx="1193451" cy="403420"/>
      </dsp:txXfrm>
    </dsp:sp>
    <dsp:sp modelId="{33D3C0B4-A14E-4317-B155-A8588C8C585F}">
      <dsp:nvSpPr>
        <dsp:cNvPr id="0" name=""/>
        <dsp:cNvSpPr/>
      </dsp:nvSpPr>
      <dsp:spPr>
        <a:xfrm>
          <a:off x="7063570" y="0"/>
          <a:ext cx="403420" cy="4034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CEB79C-284E-42A4-B88B-BAF620E07925}">
      <dsp:nvSpPr>
        <dsp:cNvPr id="0" name=""/>
        <dsp:cNvSpPr/>
      </dsp:nvSpPr>
      <dsp:spPr>
        <a:xfrm>
          <a:off x="7103912" y="40342"/>
          <a:ext cx="322736" cy="322736"/>
        </a:xfrm>
        <a:prstGeom prst="chord">
          <a:avLst>
            <a:gd name="adj1" fmla="val 19091382"/>
            <a:gd name="adj2" fmla="val 1330861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3049E-5C06-45CC-BCF7-4B80494E1485}">
      <dsp:nvSpPr>
        <dsp:cNvPr id="0" name=""/>
        <dsp:cNvSpPr/>
      </dsp:nvSpPr>
      <dsp:spPr>
        <a:xfrm>
          <a:off x="7551036" y="0"/>
          <a:ext cx="1193451" cy="40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100" kern="1200" dirty="0"/>
        </a:p>
      </dsp:txBody>
      <dsp:txXfrm>
        <a:off x="7551036" y="0"/>
        <a:ext cx="1193451" cy="403420"/>
      </dsp:txXfrm>
    </dsp:sp>
    <dsp:sp modelId="{E7E45607-F23B-41F9-9E83-ED6F6FBD4505}">
      <dsp:nvSpPr>
        <dsp:cNvPr id="0" name=""/>
        <dsp:cNvSpPr/>
      </dsp:nvSpPr>
      <dsp:spPr>
        <a:xfrm>
          <a:off x="8828533" y="0"/>
          <a:ext cx="403420" cy="403420"/>
        </a:xfrm>
        <a:prstGeom prst="ellipse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1651B-0967-49E4-B019-057A3505DACA}">
      <dsp:nvSpPr>
        <dsp:cNvPr id="0" name=""/>
        <dsp:cNvSpPr/>
      </dsp:nvSpPr>
      <dsp:spPr>
        <a:xfrm>
          <a:off x="8868875" y="40342"/>
          <a:ext cx="322736" cy="322736"/>
        </a:xfrm>
        <a:prstGeom prst="chord">
          <a:avLst>
            <a:gd name="adj1" fmla="val 162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9246C-A332-47CE-A82B-78334EF7D8A3}">
      <dsp:nvSpPr>
        <dsp:cNvPr id="0" name=""/>
        <dsp:cNvSpPr/>
      </dsp:nvSpPr>
      <dsp:spPr>
        <a:xfrm>
          <a:off x="9315999" y="0"/>
          <a:ext cx="1193451" cy="40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100" kern="1200" dirty="0"/>
        </a:p>
      </dsp:txBody>
      <dsp:txXfrm>
        <a:off x="9315999" y="0"/>
        <a:ext cx="1193451" cy="403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4895A-1F78-4669-BA03-CBA9ED66D9CB}">
      <dsp:nvSpPr>
        <dsp:cNvPr id="0" name=""/>
        <dsp:cNvSpPr/>
      </dsp:nvSpPr>
      <dsp:spPr>
        <a:xfrm>
          <a:off x="24598" y="668049"/>
          <a:ext cx="1475032" cy="14963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4D09434-6D77-43C5-8FE0-80958E62D3E9}">
      <dsp:nvSpPr>
        <dsp:cNvPr id="0" name=""/>
        <dsp:cNvSpPr/>
      </dsp:nvSpPr>
      <dsp:spPr>
        <a:xfrm>
          <a:off x="228205" y="2027665"/>
          <a:ext cx="2904268" cy="3149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Fase I: Planificación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PE" sz="1400" kern="1200" dirty="0"/>
            <a:t>Análisis de capacidades institucionales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PE" sz="1400" kern="1200" dirty="0"/>
            <a:t>Identificación de sustancias, universo de </a:t>
          </a:r>
          <a:r>
            <a:rPr lang="es-PE" sz="1400" kern="1200" dirty="0" err="1"/>
            <a:t>reportantes</a:t>
          </a:r>
          <a:r>
            <a:rPr lang="es-PE" sz="1400" kern="1200" dirty="0"/>
            <a:t>, procedimiento de reporte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PE" sz="1400" kern="1200" dirty="0"/>
            <a:t>Maquetación del procedimiento electrónico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PE" sz="1400" kern="1200" dirty="0"/>
            <a:t>Validación de  ficha y proceso RETC en campo con empresas del Callao </a:t>
          </a:r>
        </a:p>
      </dsp:txBody>
      <dsp:txXfrm>
        <a:off x="313268" y="2112728"/>
        <a:ext cx="2734142" cy="2978883"/>
      </dsp:txXfrm>
    </dsp:sp>
    <dsp:sp modelId="{F23D7D27-73DC-4E40-8C38-AD32CB6857BE}">
      <dsp:nvSpPr>
        <dsp:cNvPr id="0" name=""/>
        <dsp:cNvSpPr/>
      </dsp:nvSpPr>
      <dsp:spPr>
        <a:xfrm rot="21591616">
          <a:off x="2595187" y="1114974"/>
          <a:ext cx="862469" cy="5925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500" kern="1200"/>
        </a:p>
      </dsp:txBody>
      <dsp:txXfrm>
        <a:off x="2595187" y="1233707"/>
        <a:ext cx="684694" cy="355550"/>
      </dsp:txXfrm>
    </dsp:sp>
    <dsp:sp modelId="{13BB6358-A276-4627-8355-F88E3959ECB0}">
      <dsp:nvSpPr>
        <dsp:cNvPr id="0" name=""/>
        <dsp:cNvSpPr/>
      </dsp:nvSpPr>
      <dsp:spPr>
        <a:xfrm>
          <a:off x="3963821" y="488186"/>
          <a:ext cx="1934279" cy="18357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FD0C692-2AB5-4A3E-A8CC-11C1BA665A9B}">
      <dsp:nvSpPr>
        <dsp:cNvPr id="0" name=""/>
        <dsp:cNvSpPr/>
      </dsp:nvSpPr>
      <dsp:spPr>
        <a:xfrm>
          <a:off x="4103074" y="1986314"/>
          <a:ext cx="3268642" cy="32580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Fase II: Diseño y Desarrollo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PE" sz="1400" kern="1200" dirty="0"/>
            <a:t>Elaboración de software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PE" sz="1400" kern="1200" dirty="0"/>
            <a:t>Elaboración de guías de calculo y reporte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PE" sz="1400" kern="1200" dirty="0"/>
            <a:t>Capacitación a empresas y gremios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PE" sz="1400" kern="1200" dirty="0"/>
            <a:t>Incidencia en medios de comunicación.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PE" sz="1400" kern="1200" dirty="0"/>
            <a:t>Implementación de periodo de prueba 2015 – 2016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s-PE" sz="1400" kern="1200" dirty="0"/>
            <a:t>Elaboración de instrumento legal</a:t>
          </a:r>
        </a:p>
      </dsp:txBody>
      <dsp:txXfrm>
        <a:off x="4198500" y="2081740"/>
        <a:ext cx="3077790" cy="3067235"/>
      </dsp:txXfrm>
    </dsp:sp>
    <dsp:sp modelId="{5FD66B25-4827-4770-BB48-E43031B977D7}">
      <dsp:nvSpPr>
        <dsp:cNvPr id="0" name=""/>
        <dsp:cNvSpPr/>
      </dsp:nvSpPr>
      <dsp:spPr>
        <a:xfrm rot="21569521">
          <a:off x="6989082" y="1091409"/>
          <a:ext cx="735201" cy="5925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500" kern="1200"/>
        </a:p>
      </dsp:txBody>
      <dsp:txXfrm>
        <a:off x="6989085" y="1210713"/>
        <a:ext cx="557426" cy="355550"/>
      </dsp:txXfrm>
    </dsp:sp>
    <dsp:sp modelId="{C8F994EC-DC92-47AE-8207-098C29A2D001}">
      <dsp:nvSpPr>
        <dsp:cNvPr id="0" name=""/>
        <dsp:cNvSpPr/>
      </dsp:nvSpPr>
      <dsp:spPr>
        <a:xfrm>
          <a:off x="7998595" y="627499"/>
          <a:ext cx="1658563" cy="148800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38EB97-5811-4BB1-A727-C23D4C5FDDB3}">
      <dsp:nvSpPr>
        <dsp:cNvPr id="0" name=""/>
        <dsp:cNvSpPr/>
      </dsp:nvSpPr>
      <dsp:spPr>
        <a:xfrm>
          <a:off x="8096873" y="1825619"/>
          <a:ext cx="3175471" cy="3356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/>
            <a:t>Fase III: implementación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kern="1200" dirty="0"/>
            <a:t>Aprobación de la Norma RETC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kern="1200" dirty="0"/>
            <a:t>Elaboración del plan nacional de implementación al 2021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kern="1200" dirty="0"/>
            <a:t>Desarrollo de  02 ciclos de reporte voluntario 2017 y 2018.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kern="1200" dirty="0"/>
            <a:t>Mejora de software para cumplir estándar OCDE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kern="1200" dirty="0"/>
            <a:t>Automatización del proceso de cálculo de emisiones industriales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kern="1200" dirty="0"/>
            <a:t>Implementación de plan de incidencia publica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kern="1200" dirty="0"/>
            <a:t>Difusión pública de los reportes de emisiones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PE" sz="1000" kern="1200" dirty="0"/>
        </a:p>
      </dsp:txBody>
      <dsp:txXfrm>
        <a:off x="8189879" y="1918625"/>
        <a:ext cx="2989459" cy="3170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5B0CB-0D04-453B-9BA2-CB2DF5839D20}">
      <dsp:nvSpPr>
        <dsp:cNvPr id="0" name=""/>
        <dsp:cNvSpPr/>
      </dsp:nvSpPr>
      <dsp:spPr>
        <a:xfrm>
          <a:off x="0" y="734852"/>
          <a:ext cx="8128000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/>
        </a:p>
      </dsp:txBody>
      <dsp:txXfrm>
        <a:off x="0" y="1030789"/>
        <a:ext cx="7832064" cy="591873"/>
      </dsp:txXfrm>
    </dsp:sp>
    <dsp:sp modelId="{CB9E6599-FE71-49EC-AD1D-87FDB54C9640}">
      <dsp:nvSpPr>
        <dsp:cNvPr id="0" name=""/>
        <dsp:cNvSpPr/>
      </dsp:nvSpPr>
      <dsp:spPr>
        <a:xfrm>
          <a:off x="0" y="1647691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300" kern="1200" dirty="0"/>
            <a:t>Cumplir con las recomendaciones realizadas en la Evaluación de desempeño ambiental</a:t>
          </a:r>
        </a:p>
      </dsp:txBody>
      <dsp:txXfrm>
        <a:off x="0" y="1647691"/>
        <a:ext cx="2503424" cy="2280331"/>
      </dsp:txXfrm>
    </dsp:sp>
    <dsp:sp modelId="{C138791D-2FEF-438D-987E-41527295F122}">
      <dsp:nvSpPr>
        <dsp:cNvPr id="0" name=""/>
        <dsp:cNvSpPr/>
      </dsp:nvSpPr>
      <dsp:spPr>
        <a:xfrm>
          <a:off x="2503423" y="1129434"/>
          <a:ext cx="5624576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/>
        </a:p>
      </dsp:txBody>
      <dsp:txXfrm>
        <a:off x="2503423" y="1425371"/>
        <a:ext cx="5328640" cy="591873"/>
      </dsp:txXfrm>
    </dsp:sp>
    <dsp:sp modelId="{DD406145-80FB-4504-881E-A3AFA0BD6888}">
      <dsp:nvSpPr>
        <dsp:cNvPr id="0" name=""/>
        <dsp:cNvSpPr/>
      </dsp:nvSpPr>
      <dsp:spPr>
        <a:xfrm>
          <a:off x="2503423" y="2042273"/>
          <a:ext cx="2503424" cy="22803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300" kern="1200" dirty="0"/>
            <a:t>Establecer el marco legal de Registro de Emisiones y transferencias de Contaminantes (VUA)</a:t>
          </a:r>
        </a:p>
      </dsp:txBody>
      <dsp:txXfrm>
        <a:off x="2503423" y="2042273"/>
        <a:ext cx="2503424" cy="2280331"/>
      </dsp:txXfrm>
    </dsp:sp>
    <dsp:sp modelId="{8AEF53C1-B651-4E7A-9185-AD840C6A0123}">
      <dsp:nvSpPr>
        <dsp:cNvPr id="0" name=""/>
        <dsp:cNvSpPr/>
      </dsp:nvSpPr>
      <dsp:spPr>
        <a:xfrm>
          <a:off x="5006848" y="1524016"/>
          <a:ext cx="3121152" cy="1183746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9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2200" kern="1200"/>
        </a:p>
      </dsp:txBody>
      <dsp:txXfrm>
        <a:off x="5006848" y="1819953"/>
        <a:ext cx="2825216" cy="591873"/>
      </dsp:txXfrm>
    </dsp:sp>
    <dsp:sp modelId="{A8F6407D-4E79-4722-BBAA-769A950FAC07}">
      <dsp:nvSpPr>
        <dsp:cNvPr id="0" name=""/>
        <dsp:cNvSpPr/>
      </dsp:nvSpPr>
      <dsp:spPr>
        <a:xfrm>
          <a:off x="5006848" y="2436855"/>
          <a:ext cx="2503424" cy="22469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300" kern="1200" dirty="0"/>
            <a:t>Alinear el RETC peruano con los estándares de la OCDE</a:t>
          </a:r>
        </a:p>
      </dsp:txBody>
      <dsp:txXfrm>
        <a:off x="5006848" y="2436855"/>
        <a:ext cx="2503424" cy="2246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36948-F893-4F82-BCFA-58146DCEB3C5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BDAB0-D0F4-4718-B341-53DB8B23877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736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A39F-2C61-435F-89C4-F6743BAD3AA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85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A39F-2C61-435F-89C4-F6743BAD3AA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47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A39F-2C61-435F-89C4-F6743BAD3AA1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56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A39F-2C61-435F-89C4-F6743BAD3AA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338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A39F-2C61-435F-89C4-F6743BAD3AA1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566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3A39F-2C61-435F-89C4-F6743BAD3AA1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24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864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890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8932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DAAAE71-9E2B-4D14-9897-AAB46DA35B13}" type="datetimeFigureOut">
              <a:rPr lang="es-PE"/>
              <a:pPr>
                <a:defRPr/>
              </a:pPr>
              <a:t>02/11/2017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E4DEB890-8991-4372-BC25-1DA6E44F77CD}" type="slidenum">
              <a:rPr lang="es-PE" altLang="es-PE"/>
              <a:pPr/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24321477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PERÚ</a:t>
            </a:r>
            <a:r>
              <a:rPr spc="-80" dirty="0"/>
              <a:t> </a:t>
            </a:r>
            <a:r>
              <a:rPr spc="-20" dirty="0"/>
              <a:t>NATURAL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802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121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711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267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481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2582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40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628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351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43727-6BF6-4C82-953D-AE469AD44743}" type="datetimeFigureOut">
              <a:rPr lang="es-PE" smtClean="0"/>
              <a:t>02/11/2017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2F366-A54D-44A4-B90E-A5CA65A21E5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63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11" Type="http://schemas.openxmlformats.org/officeDocument/2006/relationships/image" Target="../media/image58.jpg"/><Relationship Id="rId5" Type="http://schemas.openxmlformats.org/officeDocument/2006/relationships/image" Target="../media/image53.jpeg"/><Relationship Id="rId10" Type="http://schemas.openxmlformats.org/officeDocument/2006/relationships/slide" Target="slide10.xml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7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4.png"/><Relationship Id="rId26" Type="http://schemas.openxmlformats.org/officeDocument/2006/relationships/image" Target="../media/image32.jpg"/><Relationship Id="rId3" Type="http://schemas.openxmlformats.org/officeDocument/2006/relationships/image" Target="../media/image10.png"/><Relationship Id="rId21" Type="http://schemas.openxmlformats.org/officeDocument/2006/relationships/image" Target="../media/image27.jpeg"/><Relationship Id="rId34" Type="http://schemas.openxmlformats.org/officeDocument/2006/relationships/image" Target="../media/image40.png"/><Relationship Id="rId7" Type="http://schemas.openxmlformats.org/officeDocument/2006/relationships/image" Target="../media/image14.gif"/><Relationship Id="rId12" Type="http://schemas.openxmlformats.org/officeDocument/2006/relationships/image" Target="../media/image19.png"/><Relationship Id="rId17" Type="http://schemas.openxmlformats.org/officeDocument/2006/relationships/image" Target="../media/image23.jpg"/><Relationship Id="rId25" Type="http://schemas.openxmlformats.org/officeDocument/2006/relationships/image" Target="../media/image31.jpg"/><Relationship Id="rId3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gif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0.jpeg"/><Relationship Id="rId32" Type="http://schemas.openxmlformats.org/officeDocument/2006/relationships/image" Target="../media/image38.png"/><Relationship Id="rId5" Type="http://schemas.openxmlformats.org/officeDocument/2006/relationships/image" Target="../media/image12.png"/><Relationship Id="rId15" Type="http://schemas.openxmlformats.org/officeDocument/2006/relationships/image" Target="../media/image21.jpg"/><Relationship Id="rId23" Type="http://schemas.openxmlformats.org/officeDocument/2006/relationships/image" Target="../media/image29.jpeg"/><Relationship Id="rId28" Type="http://schemas.openxmlformats.org/officeDocument/2006/relationships/image" Target="../media/image34.jpeg"/><Relationship Id="rId10" Type="http://schemas.openxmlformats.org/officeDocument/2006/relationships/image" Target="../media/image17.png"/><Relationship Id="rId19" Type="http://schemas.openxmlformats.org/officeDocument/2006/relationships/image" Target="../media/image25.jpeg"/><Relationship Id="rId31" Type="http://schemas.openxmlformats.org/officeDocument/2006/relationships/image" Target="../media/image3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Relationship Id="rId14" Type="http://schemas.microsoft.com/office/2007/relationships/hdphoto" Target="../media/hdphoto1.wdp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911225" y="4868863"/>
            <a:ext cx="103632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MINISTERIO DEL AMBIENTE</a:t>
            </a:r>
          </a:p>
          <a:p>
            <a:pPr lvl="0">
              <a:defRPr/>
            </a:pPr>
            <a:r>
              <a:rPr lang="es-PE" sz="1800" b="1" dirty="0">
                <a:solidFill>
                  <a:prstClr val="white">
                    <a:lumMod val="50000"/>
                  </a:prstClr>
                </a:solidFill>
                <a:latin typeface="Calibri Light"/>
              </a:rPr>
              <a:t>DGECIA</a:t>
            </a:r>
            <a:b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</a:b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2017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0" name="CuadroTexto 3"/>
          <p:cNvSpPr txBox="1">
            <a:spLocks noChangeArrowheads="1"/>
          </p:cNvSpPr>
          <p:nvPr/>
        </p:nvSpPr>
        <p:spPr bwMode="auto">
          <a:xfrm>
            <a:off x="1743669" y="1916966"/>
            <a:ext cx="86983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0462A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REGISTRO DE EMISIONES Y TRANSFERENCIAS DE CONTAMINANTES</a:t>
            </a:r>
            <a:endParaRPr kumimoji="0" lang="es-PE" altLang="es-PE" sz="3200" b="1" i="0" u="none" strike="noStrike" kern="1200" cap="none" spc="0" normalizeH="0" baseline="0" noProof="0" dirty="0">
              <a:ln>
                <a:noFill/>
              </a:ln>
              <a:solidFill>
                <a:srgbClr val="0462A1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4" name="Imagen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00456" y="505429"/>
            <a:ext cx="1542048" cy="47419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398644" y="3230671"/>
            <a:ext cx="7192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Perú: Experiencias y lecciones aprendidas en</a:t>
            </a:r>
            <a:r>
              <a:rPr kumimoji="0" lang="es-PE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 camino hacia la implementación del RETC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50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2776" y="582168"/>
            <a:ext cx="2877312" cy="588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99252" y="2123440"/>
            <a:ext cx="1888489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29"/>
              </a:lnSpc>
            </a:pPr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Impact"/>
                <a:cs typeface="Impact"/>
              </a:rPr>
              <a:t>14</a:t>
            </a: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Impact"/>
                <a:cs typeface="Impact"/>
              </a:rPr>
              <a:t>4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Impact"/>
              <a:cs typeface="Impact"/>
            </a:endParaRPr>
          </a:p>
          <a:p>
            <a:pPr marL="12700">
              <a:lnSpc>
                <a:spcPts val="1910"/>
              </a:lnSpc>
            </a:pPr>
            <a:r>
              <a:rPr sz="1600" spc="-5" dirty="0">
                <a:latin typeface="Arial"/>
                <a:cs typeface="Arial"/>
              </a:rPr>
              <a:t>Sustancias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químicas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9252" y="3403854"/>
            <a:ext cx="1776730" cy="984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29"/>
              </a:lnSpc>
            </a:pPr>
            <a:r>
              <a:rPr sz="3200" dirty="0">
                <a:solidFill>
                  <a:schemeClr val="accent1">
                    <a:lumMod val="50000"/>
                  </a:schemeClr>
                </a:solidFill>
                <a:latin typeface="Impact"/>
                <a:cs typeface="Impact"/>
              </a:rPr>
              <a:t>7</a:t>
            </a:r>
          </a:p>
          <a:p>
            <a:pPr marL="12700">
              <a:lnSpc>
                <a:spcPts val="1910"/>
              </a:lnSpc>
            </a:pPr>
            <a:r>
              <a:rPr sz="1600" spc="-5" dirty="0">
                <a:latin typeface="Arial"/>
                <a:cs typeface="Arial"/>
              </a:rPr>
              <a:t>Parámetros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Físicos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y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biológicos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99252" y="4928234"/>
            <a:ext cx="1875155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29"/>
              </a:lnSpc>
            </a:pPr>
            <a:r>
              <a:rPr sz="3200" spc="-5" dirty="0">
                <a:solidFill>
                  <a:schemeClr val="accent1">
                    <a:lumMod val="50000"/>
                  </a:schemeClr>
                </a:solidFill>
                <a:latin typeface="Impact"/>
                <a:cs typeface="Impact"/>
              </a:rPr>
              <a:t>50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Impact"/>
              <a:cs typeface="Impact"/>
            </a:endParaRPr>
          </a:p>
          <a:p>
            <a:pPr marL="12700">
              <a:lnSpc>
                <a:spcPts val="1910"/>
              </a:lnSpc>
            </a:pPr>
            <a:r>
              <a:rPr sz="1600" spc="-5" dirty="0">
                <a:latin typeface="Arial"/>
                <a:cs typeface="Arial"/>
              </a:rPr>
              <a:t>Residuos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Peligrosos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98028" y="5383072"/>
            <a:ext cx="34010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Según la Clasificación de Basilea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63306" y="2099817"/>
            <a:ext cx="2788285" cy="1108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Sustancias Orgánicas e  Inorgánicas, </a:t>
            </a:r>
            <a:r>
              <a:rPr sz="1800" spc="-60" dirty="0">
                <a:latin typeface="Arial"/>
                <a:cs typeface="Arial"/>
              </a:rPr>
              <a:t>COP, </a:t>
            </a:r>
            <a:r>
              <a:rPr sz="1800" spc="-5" dirty="0">
                <a:latin typeface="Arial"/>
                <a:cs typeface="Arial"/>
              </a:rPr>
              <a:t>metales,  </a:t>
            </a:r>
            <a:r>
              <a:rPr sz="1800" dirty="0">
                <a:latin typeface="Arial"/>
                <a:cs typeface="Arial"/>
              </a:rPr>
              <a:t>SAO, GEI, </a:t>
            </a:r>
            <a:r>
              <a:rPr sz="1800" spc="-10" dirty="0">
                <a:latin typeface="Arial"/>
                <a:cs typeface="Arial"/>
              </a:rPr>
              <a:t>HAP’s, óxidos </a:t>
            </a:r>
            <a:r>
              <a:rPr sz="1800" dirty="0">
                <a:latin typeface="Arial"/>
                <a:cs typeface="Arial"/>
              </a:rPr>
              <a:t>y  </a:t>
            </a:r>
            <a:r>
              <a:rPr sz="1800" spc="-5" dirty="0">
                <a:latin typeface="Arial"/>
                <a:cs typeface="Arial"/>
              </a:rPr>
              <a:t>cianuros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63306" y="3751833"/>
            <a:ext cx="264033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Aceites </a:t>
            </a:r>
            <a:r>
              <a:rPr sz="1800" dirty="0">
                <a:latin typeface="Arial"/>
                <a:cs typeface="Arial"/>
              </a:rPr>
              <a:t>y </a:t>
            </a:r>
            <a:r>
              <a:rPr sz="1800" spc="-5" dirty="0">
                <a:latin typeface="Arial"/>
                <a:cs typeface="Arial"/>
              </a:rPr>
              <a:t>grasas, Material  particulado, </a:t>
            </a:r>
            <a:r>
              <a:rPr sz="1800" dirty="0">
                <a:latin typeface="Arial"/>
                <a:cs typeface="Arial"/>
              </a:rPr>
              <a:t>STD,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888088" y="458229"/>
            <a:ext cx="49054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es-PE" sz="3600" b="1" spc="-165" dirty="0">
                <a:cs typeface="Verdana"/>
              </a:rPr>
              <a:t>… SE ESTAN REPORTANDO</a:t>
            </a:r>
            <a:endParaRPr sz="3600" dirty="0">
              <a:cs typeface="Verdan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PERÚ</a:t>
            </a:r>
            <a:r>
              <a:rPr spc="-80" dirty="0"/>
              <a:t> </a:t>
            </a:r>
            <a:r>
              <a:rPr spc="-20" dirty="0"/>
              <a:t>NATURAL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8" y="2515950"/>
            <a:ext cx="4192199" cy="247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14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/>
        </p:nvSpPr>
        <p:spPr>
          <a:xfrm>
            <a:off x="6122519" y="5406942"/>
            <a:ext cx="5904656" cy="7901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spc="30" dirty="0">
                <a:solidFill>
                  <a:schemeClr val="tx1"/>
                </a:solidFill>
                <a:latin typeface="Verdana"/>
                <a:cs typeface="Verdana"/>
              </a:rPr>
              <a:t>Agroindustria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161573" y="3862318"/>
            <a:ext cx="5904656" cy="7901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spc="30" dirty="0">
                <a:solidFill>
                  <a:schemeClr val="tx1"/>
                </a:solidFill>
                <a:latin typeface="Verdana"/>
                <a:cs typeface="Verdana"/>
              </a:rPr>
              <a:t>Generación  </a:t>
            </a:r>
            <a:r>
              <a:rPr lang="es-PE" sz="1600" spc="8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lang="es-PE" sz="1600" spc="-11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-30" dirty="0">
                <a:solidFill>
                  <a:schemeClr val="tx1"/>
                </a:solidFill>
                <a:latin typeface="Verdana"/>
                <a:cs typeface="Verdana"/>
              </a:rPr>
              <a:t>Energía</a:t>
            </a:r>
            <a:r>
              <a:rPr lang="es-PE" sz="1600" spc="-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-20" dirty="0">
                <a:solidFill>
                  <a:schemeClr val="tx1"/>
                </a:solidFill>
                <a:latin typeface="Verdana"/>
                <a:cs typeface="Verdana"/>
              </a:rPr>
              <a:t>Eléctrica,</a:t>
            </a:r>
            <a:r>
              <a:rPr lang="es-PE" sz="1600" spc="-14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-15" dirty="0">
                <a:solidFill>
                  <a:schemeClr val="tx1"/>
                </a:solidFill>
                <a:latin typeface="Verdana"/>
                <a:cs typeface="Verdana"/>
              </a:rPr>
              <a:t>Minería</a:t>
            </a:r>
            <a:r>
              <a:rPr lang="es-PE" sz="1600" spc="-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20" dirty="0">
                <a:solidFill>
                  <a:schemeClr val="tx1"/>
                </a:solidFill>
                <a:latin typeface="Verdana"/>
                <a:cs typeface="Verdana"/>
              </a:rPr>
              <a:t>metálica</a:t>
            </a:r>
            <a:r>
              <a:rPr lang="es-PE" sz="1600" spc="-14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-80" dirty="0">
                <a:solidFill>
                  <a:schemeClr val="tx1"/>
                </a:solidFill>
                <a:latin typeface="Verdana"/>
                <a:cs typeface="Verdana"/>
              </a:rPr>
              <a:t>y</a:t>
            </a:r>
            <a:r>
              <a:rPr lang="es-PE" sz="1600" spc="-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15" dirty="0">
                <a:solidFill>
                  <a:schemeClr val="tx1"/>
                </a:solidFill>
                <a:latin typeface="Verdana"/>
                <a:cs typeface="Verdana"/>
              </a:rPr>
              <a:t>no</a:t>
            </a:r>
            <a:r>
              <a:rPr lang="es-PE" sz="1600" spc="-13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5" dirty="0">
                <a:solidFill>
                  <a:schemeClr val="tx1"/>
                </a:solidFill>
                <a:latin typeface="Verdana"/>
                <a:cs typeface="Verdana"/>
              </a:rPr>
              <a:t>metálica, </a:t>
            </a:r>
            <a:r>
              <a:rPr lang="es-PE" sz="1600" spc="-15" dirty="0">
                <a:solidFill>
                  <a:schemeClr val="tx1"/>
                </a:solidFill>
                <a:latin typeface="Verdana"/>
                <a:cs typeface="Verdana"/>
              </a:rPr>
              <a:t>Explotación</a:t>
            </a:r>
            <a:r>
              <a:rPr lang="es-PE" sz="1600" spc="-80" dirty="0">
                <a:solidFill>
                  <a:schemeClr val="tx1"/>
                </a:solidFill>
                <a:latin typeface="Verdana"/>
                <a:cs typeface="Verdana"/>
              </a:rPr>
              <a:t> y</a:t>
            </a:r>
            <a:r>
              <a:rPr lang="es-PE" sz="1600" spc="-65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-5" dirty="0">
                <a:solidFill>
                  <a:schemeClr val="tx1"/>
                </a:solidFill>
                <a:latin typeface="Verdana"/>
                <a:cs typeface="Verdana"/>
              </a:rPr>
              <a:t>Refinación</a:t>
            </a:r>
            <a:r>
              <a:rPr lang="es-PE" sz="1600" spc="-6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80" dirty="0">
                <a:solidFill>
                  <a:schemeClr val="tx1"/>
                </a:solidFill>
                <a:latin typeface="Verdana"/>
                <a:cs typeface="Verdana"/>
              </a:rPr>
              <a:t>de</a:t>
            </a:r>
            <a:r>
              <a:rPr lang="es-PE" sz="1600" spc="-7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s-PE" sz="1600" spc="-25" dirty="0">
                <a:solidFill>
                  <a:schemeClr val="tx1"/>
                </a:solidFill>
                <a:latin typeface="Verdana"/>
                <a:cs typeface="Verdana"/>
              </a:rPr>
              <a:t>Petróleo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168008" y="2229130"/>
            <a:ext cx="5904656" cy="7901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spc="-85" dirty="0">
                <a:solidFill>
                  <a:schemeClr val="tx1"/>
                </a:solidFill>
                <a:latin typeface="Verdana"/>
                <a:cs typeface="Verdana"/>
              </a:rPr>
              <a:t>Industria </a:t>
            </a:r>
            <a:r>
              <a:rPr lang="es-PE" sz="1600" dirty="0">
                <a:solidFill>
                  <a:schemeClr val="tx1"/>
                </a:solidFill>
                <a:latin typeface="Verdana"/>
                <a:cs typeface="Verdana"/>
              </a:rPr>
              <a:t>química, curtiembre, fundición, fabricación de productos no metálicos, elaboración de productos de pescado, otras actividades manufactureras 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4214" y="1526467"/>
            <a:ext cx="2489912" cy="438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33680" y="1051374"/>
            <a:ext cx="2484637" cy="1128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7746" y="4761796"/>
            <a:ext cx="2468810" cy="13258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27746" y="2179397"/>
            <a:ext cx="2468811" cy="2582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60096" y="260648"/>
            <a:ext cx="487821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">
              <a:lnSpc>
                <a:spcPct val="100000"/>
              </a:lnSpc>
            </a:pPr>
            <a:r>
              <a:rPr lang="es-PE" sz="3600" b="1" spc="-5" dirty="0">
                <a:latin typeface="Calibri"/>
                <a:cs typeface="Calibri"/>
              </a:rPr>
              <a:t>… ESTAN REPORTANDO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876751" y="2059970"/>
            <a:ext cx="2376264" cy="637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/>
              <a:t>Sector Industria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3876751" y="3582932"/>
            <a:ext cx="2376264" cy="637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/>
              <a:t>Sector Energía y Minas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876751" y="5105894"/>
            <a:ext cx="2376264" cy="6376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/>
              <a:t>Sector Agricultura</a:t>
            </a:r>
          </a:p>
        </p:txBody>
      </p:sp>
    </p:spTree>
    <p:extLst>
      <p:ext uri="{BB962C8B-B14F-4D97-AF65-F5344CB8AC3E}">
        <p14:creationId xmlns:p14="http://schemas.microsoft.com/office/powerpoint/2010/main" val="139930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6 Imagen" descr="CALCURADOR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3861048"/>
            <a:ext cx="3862388" cy="2714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20 Imagen" descr="CARATU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423" y="5135983"/>
            <a:ext cx="1071563" cy="151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6 CuadroTexto"/>
          <p:cNvSpPr txBox="1">
            <a:spLocks noChangeArrowheads="1"/>
          </p:cNvSpPr>
          <p:nvPr/>
        </p:nvSpPr>
        <p:spPr bwMode="auto">
          <a:xfrm>
            <a:off x="5714832" y="1394275"/>
            <a:ext cx="47863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2800" dirty="0">
                <a:solidFill>
                  <a:srgbClr val="7FAC00"/>
                </a:solidFill>
                <a:latin typeface="Century Gothic" panose="020B0502020202020204" pitchFamily="34" charset="0"/>
              </a:rPr>
              <a:t>Portal Web RETC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PE" sz="1800" dirty="0">
                <a:latin typeface="Century Gothic" panose="020B0502020202020204" pitchFamily="34" charset="0"/>
              </a:rPr>
              <a:t>Medio único por el cual se </a:t>
            </a:r>
            <a:r>
              <a:rPr lang="es-ES" altLang="es-PE" sz="1800" dirty="0" err="1">
                <a:latin typeface="Century Gothic" panose="020B0502020202020204" pitchFamily="34" charset="0"/>
              </a:rPr>
              <a:t>recepcionarán</a:t>
            </a:r>
            <a:r>
              <a:rPr lang="es-ES" altLang="es-PE" sz="1800" dirty="0">
                <a:latin typeface="Century Gothic" panose="020B0502020202020204" pitchFamily="34" charset="0"/>
              </a:rPr>
              <a:t> y evaluarán los reportes de las industrias. Cada empresa contará con un usuario y clave personalizada para efectuar sus reportes.</a:t>
            </a:r>
          </a:p>
        </p:txBody>
      </p:sp>
      <p:sp>
        <p:nvSpPr>
          <p:cNvPr id="17" name="17 CuadroTexto"/>
          <p:cNvSpPr txBox="1"/>
          <p:nvPr/>
        </p:nvSpPr>
        <p:spPr>
          <a:xfrm>
            <a:off x="1657308" y="4431192"/>
            <a:ext cx="4714875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Calculadoras de emisiones </a:t>
            </a:r>
          </a:p>
          <a:p>
            <a:pPr eaLnBrk="1" hangingPunct="1">
              <a:defRPr/>
            </a:pPr>
            <a:r>
              <a:rPr lang="es-ES" dirty="0">
                <a:latin typeface="Century Gothic" panose="020B0502020202020204" pitchFamily="34" charset="0"/>
              </a:rPr>
              <a:t>Permiten a los establecimientos industriales estimar sus emisiones anuales mediante el uso de factores de emisión desarrollados por la EPA (Guía AP 42).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5" t="12699" r="21936" b="15768"/>
          <a:stretch/>
        </p:blipFill>
        <p:spPr bwMode="auto">
          <a:xfrm>
            <a:off x="1637088" y="851757"/>
            <a:ext cx="3999811" cy="340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object 10"/>
          <p:cNvSpPr txBox="1"/>
          <p:nvPr/>
        </p:nvSpPr>
        <p:spPr>
          <a:xfrm>
            <a:off x="7392144" y="216389"/>
            <a:ext cx="424847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1290">
              <a:lnSpc>
                <a:spcPct val="100000"/>
              </a:lnSpc>
            </a:pPr>
            <a:r>
              <a:rPr lang="es-PE" sz="3600" b="1" spc="-5" dirty="0">
                <a:latin typeface="Calibri"/>
                <a:cs typeface="Calibri"/>
              </a:rPr>
              <a:t>… PARA EL REPORTE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954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 txBox="1"/>
          <p:nvPr/>
        </p:nvSpPr>
        <p:spPr>
          <a:xfrm>
            <a:off x="8857980" y="5789239"/>
            <a:ext cx="167640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  <a:spcBef>
                <a:spcPts val="240"/>
              </a:spcBef>
            </a:pPr>
            <a:r>
              <a:rPr sz="1200" dirty="0">
                <a:latin typeface="Arial"/>
                <a:cs typeface="Arial"/>
              </a:rPr>
              <a:t>Difusión </a:t>
            </a:r>
            <a:r>
              <a:rPr sz="1200" spc="-5" dirty="0">
                <a:latin typeface="Arial"/>
                <a:cs typeface="Arial"/>
              </a:rPr>
              <a:t>de </a:t>
            </a:r>
            <a:r>
              <a:rPr sz="1200" dirty="0">
                <a:latin typeface="Arial"/>
                <a:cs typeface="Arial"/>
              </a:rPr>
              <a:t>datos</a:t>
            </a:r>
            <a:r>
              <a:rPr sz="1200" spc="-1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RETC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ftr" sz="quarter" idx="5"/>
          </p:nvPr>
        </p:nvSpPr>
        <p:spPr>
          <a:xfrm>
            <a:off x="3985879" y="6351952"/>
            <a:ext cx="3860800" cy="365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pc="-5" dirty="0"/>
              <a:t>PERÚ</a:t>
            </a:r>
            <a:r>
              <a:rPr spc="-80" dirty="0"/>
              <a:t> </a:t>
            </a:r>
            <a:r>
              <a:rPr spc="-20" dirty="0"/>
              <a:t>NATURAL</a:t>
            </a:r>
          </a:p>
        </p:txBody>
      </p:sp>
      <p:pic>
        <p:nvPicPr>
          <p:cNvPr id="56" name="Picture 2" descr="http://retc.minam.gob.pe/retcweb/sites/default/files/retc_logo.png">
            <a:extLst>
              <a:ext uri="{FF2B5EF4-FFF2-40B4-BE49-F238E27FC236}">
                <a16:creationId xmlns:a16="http://schemas.microsoft.com/office/drawing/2014/main" id="{201DC153-F3B5-4AF0-B83A-4F08BD72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440" y="95531"/>
            <a:ext cx="2298185" cy="69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17">
            <a:extLst>
              <a:ext uri="{FF2B5EF4-FFF2-40B4-BE49-F238E27FC236}">
                <a16:creationId xmlns:a16="http://schemas.microsoft.com/office/drawing/2014/main" id="{5A5A3644-5E7B-4C66-82C4-8E43D0BF2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030" y="4889106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1200" dirty="0"/>
              <a:t>Devolución Constancia imprimible</a:t>
            </a:r>
            <a:endParaRPr lang="es-ES_tradnl" sz="1200" dirty="0"/>
          </a:p>
        </p:txBody>
      </p:sp>
      <p:pic>
        <p:nvPicPr>
          <p:cNvPr id="60" name="Picture 20">
            <a:extLst>
              <a:ext uri="{FF2B5EF4-FFF2-40B4-BE49-F238E27FC236}">
                <a16:creationId xmlns:a16="http://schemas.microsoft.com/office/drawing/2014/main" id="{B1887326-B2AB-48B3-96DE-FC99257CE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756" y="2009134"/>
            <a:ext cx="12954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10 Llamada de nube">
            <a:extLst>
              <a:ext uri="{FF2B5EF4-FFF2-40B4-BE49-F238E27FC236}">
                <a16:creationId xmlns:a16="http://schemas.microsoft.com/office/drawing/2014/main" id="{3AAB6571-1DE6-4FC7-813C-1B32B1EF7A55}"/>
              </a:ext>
            </a:extLst>
          </p:cNvPr>
          <p:cNvSpPr/>
          <p:nvPr/>
        </p:nvSpPr>
        <p:spPr>
          <a:xfrm>
            <a:off x="2494591" y="1808302"/>
            <a:ext cx="2133600" cy="1143000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62" name="Picture 2" descr="http://t2.gstatic.com/images?q=tbn:ANd9GcSSmwvyjhqYYl3V59BVy70ZsXAUsgvhHQVzkuYROW8wSIRiJwvF">
            <a:extLst>
              <a:ext uri="{FF2B5EF4-FFF2-40B4-BE49-F238E27FC236}">
                <a16:creationId xmlns:a16="http://schemas.microsoft.com/office/drawing/2014/main" id="{9A6C1C96-7B30-46A2-AC4F-6FC1526E3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88" y="2043161"/>
            <a:ext cx="682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21 CuadroTexto">
            <a:extLst>
              <a:ext uri="{FF2B5EF4-FFF2-40B4-BE49-F238E27FC236}">
                <a16:creationId xmlns:a16="http://schemas.microsoft.com/office/drawing/2014/main" id="{08D5602F-E73E-458B-B940-7CE5B6246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9791" y="3894277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1200"/>
              <a:t>Cálculo de emisiones y transferencia de contaminantes</a:t>
            </a:r>
          </a:p>
        </p:txBody>
      </p:sp>
      <p:sp>
        <p:nvSpPr>
          <p:cNvPr id="64" name="22 CuadroTexto">
            <a:extLst>
              <a:ext uri="{FF2B5EF4-FFF2-40B4-BE49-F238E27FC236}">
                <a16:creationId xmlns:a16="http://schemas.microsoft.com/office/drawing/2014/main" id="{6C7AC1ED-EBFE-453D-857C-149A47A37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579" y="5180152"/>
            <a:ext cx="2362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1200" dirty="0"/>
              <a:t>Envío de reporte de emisiones y transferencias</a:t>
            </a:r>
          </a:p>
        </p:txBody>
      </p:sp>
      <p:sp>
        <p:nvSpPr>
          <p:cNvPr id="65" name="23 CuadroTexto">
            <a:extLst>
              <a:ext uri="{FF2B5EF4-FFF2-40B4-BE49-F238E27FC236}">
                <a16:creationId xmlns:a16="http://schemas.microsoft.com/office/drawing/2014/main" id="{3123CC45-0317-432D-813C-E882EA1F3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2540" y="2308804"/>
            <a:ext cx="2057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1200" dirty="0"/>
              <a:t>Recepción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1200" dirty="0"/>
              <a:t>Autenticación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" sz="1200" dirty="0"/>
              <a:t>Evaluación</a:t>
            </a:r>
          </a:p>
        </p:txBody>
      </p:sp>
      <p:sp>
        <p:nvSpPr>
          <p:cNvPr id="66" name="24 CuadroTexto">
            <a:extLst>
              <a:ext uri="{FF2B5EF4-FFF2-40B4-BE49-F238E27FC236}">
                <a16:creationId xmlns:a16="http://schemas.microsoft.com/office/drawing/2014/main" id="{0F66594A-6002-4E36-ABDF-651F2D20B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016" y="3579952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1200" dirty="0"/>
              <a:t>Almacenamiento en base de datos</a:t>
            </a:r>
          </a:p>
        </p:txBody>
      </p:sp>
      <p:sp>
        <p:nvSpPr>
          <p:cNvPr id="68" name="17 Elipse">
            <a:extLst>
              <a:ext uri="{FF2B5EF4-FFF2-40B4-BE49-F238E27FC236}">
                <a16:creationId xmlns:a16="http://schemas.microsoft.com/office/drawing/2014/main" id="{6B2CC0AD-7F1F-4121-A06A-C165D97B9C75}"/>
              </a:ext>
            </a:extLst>
          </p:cNvPr>
          <p:cNvSpPr/>
          <p:nvPr/>
        </p:nvSpPr>
        <p:spPr>
          <a:xfrm>
            <a:off x="1884991" y="3970477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1</a:t>
            </a:r>
          </a:p>
        </p:txBody>
      </p:sp>
      <p:sp>
        <p:nvSpPr>
          <p:cNvPr id="69" name="18 Elipse">
            <a:extLst>
              <a:ext uri="{FF2B5EF4-FFF2-40B4-BE49-F238E27FC236}">
                <a16:creationId xmlns:a16="http://schemas.microsoft.com/office/drawing/2014/main" id="{732FE3DC-63F9-4CA2-AE7D-C063ABC07EAE}"/>
              </a:ext>
            </a:extLst>
          </p:cNvPr>
          <p:cNvSpPr/>
          <p:nvPr/>
        </p:nvSpPr>
        <p:spPr>
          <a:xfrm>
            <a:off x="3613779" y="5254765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2</a:t>
            </a:r>
          </a:p>
        </p:txBody>
      </p:sp>
      <p:sp>
        <p:nvSpPr>
          <p:cNvPr id="70" name="19 Elipse">
            <a:extLst>
              <a:ext uri="{FF2B5EF4-FFF2-40B4-BE49-F238E27FC236}">
                <a16:creationId xmlns:a16="http://schemas.microsoft.com/office/drawing/2014/main" id="{B038322B-3970-4ACA-BD7F-577BB7FF7551}"/>
              </a:ext>
            </a:extLst>
          </p:cNvPr>
          <p:cNvSpPr/>
          <p:nvPr/>
        </p:nvSpPr>
        <p:spPr>
          <a:xfrm>
            <a:off x="8562016" y="1661808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3</a:t>
            </a:r>
          </a:p>
        </p:txBody>
      </p:sp>
      <p:sp>
        <p:nvSpPr>
          <p:cNvPr id="71" name="20 Elipse">
            <a:extLst>
              <a:ext uri="{FF2B5EF4-FFF2-40B4-BE49-F238E27FC236}">
                <a16:creationId xmlns:a16="http://schemas.microsoft.com/office/drawing/2014/main" id="{A1D34DA7-9518-4D61-B8B8-BC72EE508FE2}"/>
              </a:ext>
            </a:extLst>
          </p:cNvPr>
          <p:cNvSpPr/>
          <p:nvPr/>
        </p:nvSpPr>
        <p:spPr>
          <a:xfrm>
            <a:off x="8490579" y="327515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4</a:t>
            </a:r>
          </a:p>
        </p:txBody>
      </p:sp>
      <p:sp>
        <p:nvSpPr>
          <p:cNvPr id="72" name="21 Elipse">
            <a:extLst>
              <a:ext uri="{FF2B5EF4-FFF2-40B4-BE49-F238E27FC236}">
                <a16:creationId xmlns:a16="http://schemas.microsoft.com/office/drawing/2014/main" id="{C2EB7B32-D99A-4964-A239-3BC792EF1DF3}"/>
              </a:ext>
            </a:extLst>
          </p:cNvPr>
          <p:cNvSpPr/>
          <p:nvPr/>
        </p:nvSpPr>
        <p:spPr>
          <a:xfrm>
            <a:off x="6463958" y="4647559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5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99BCE417-7250-4323-BF2D-FD490EB585D8}"/>
              </a:ext>
            </a:extLst>
          </p:cNvPr>
          <p:cNvSpPr txBox="1"/>
          <p:nvPr/>
        </p:nvSpPr>
        <p:spPr>
          <a:xfrm>
            <a:off x="933399" y="286824"/>
            <a:ext cx="4004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>
                <a:latin typeface="Century Gothic" panose="020B0502020202020204" pitchFamily="34" charset="0"/>
              </a:rPr>
              <a:t>¿Cómo se reporta?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A48C9A43-8731-4ED1-B113-3DA371F2A21F}"/>
              </a:ext>
            </a:extLst>
          </p:cNvPr>
          <p:cNvSpPr txBox="1"/>
          <p:nvPr/>
        </p:nvSpPr>
        <p:spPr>
          <a:xfrm>
            <a:off x="9484116" y="853852"/>
            <a:ext cx="2600071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s-PE" dirty="0"/>
              <a:t>http://retc.minam.gob.pe</a:t>
            </a:r>
          </a:p>
        </p:txBody>
      </p:sp>
      <p:graphicFrame>
        <p:nvGraphicFramePr>
          <p:cNvPr id="75" name="Tabla 74">
            <a:extLst>
              <a:ext uri="{FF2B5EF4-FFF2-40B4-BE49-F238E27FC236}">
                <a16:creationId xmlns:a16="http://schemas.microsoft.com/office/drawing/2014/main" id="{00D561CF-0F24-43C5-80F9-7F8BE4BA34B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4619" y="5966833"/>
          <a:ext cx="9144000" cy="8191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Abr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ENVIO DE DECLARACIONES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EVALUACION DE DECLARACIONES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ELABORACION INFORMES ESTADIS.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6" name="Imagen 75">
            <a:extLst>
              <a:ext uri="{FF2B5EF4-FFF2-40B4-BE49-F238E27FC236}">
                <a16:creationId xmlns:a16="http://schemas.microsoft.com/office/drawing/2014/main" id="{B8DA0C1D-DD37-4D8F-83CB-04D0382853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272" y="3315708"/>
            <a:ext cx="1472300" cy="8318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scene3d>
            <a:camera prst="isometricLeftDown"/>
            <a:lightRig rig="threePt" dir="t"/>
          </a:scene3d>
        </p:spPr>
      </p:pic>
      <p:pic>
        <p:nvPicPr>
          <p:cNvPr id="77" name="Imagen 76">
            <a:extLst>
              <a:ext uri="{FF2B5EF4-FFF2-40B4-BE49-F238E27FC236}">
                <a16:creationId xmlns:a16="http://schemas.microsoft.com/office/drawing/2014/main" id="{2D44A594-9D64-4795-9DE5-B277701CF2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4591" y="3188655"/>
            <a:ext cx="912504" cy="823945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id="{F2631BDB-2FBD-4A87-A2F1-3466C59EA58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34" y="4073045"/>
            <a:ext cx="823945" cy="823945"/>
          </a:xfrm>
          <a:prstGeom prst="rect">
            <a:avLst/>
          </a:prstGeom>
        </p:spPr>
      </p:pic>
      <p:sp>
        <p:nvSpPr>
          <p:cNvPr id="79" name="Nube 78">
            <a:extLst>
              <a:ext uri="{FF2B5EF4-FFF2-40B4-BE49-F238E27FC236}">
                <a16:creationId xmlns:a16="http://schemas.microsoft.com/office/drawing/2014/main" id="{91B70168-C858-4416-820E-9C05C84D791E}"/>
              </a:ext>
            </a:extLst>
          </p:cNvPr>
          <p:cNvSpPr/>
          <p:nvPr/>
        </p:nvSpPr>
        <p:spPr>
          <a:xfrm>
            <a:off x="5357190" y="2008508"/>
            <a:ext cx="1851025" cy="1194933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4" name="Disco magnético 20">
            <a:extLst>
              <a:ext uri="{FF2B5EF4-FFF2-40B4-BE49-F238E27FC236}">
                <a16:creationId xmlns:a16="http://schemas.microsoft.com/office/drawing/2014/main" id="{488F9209-E6D0-465B-A825-295641A4C889}"/>
              </a:ext>
            </a:extLst>
          </p:cNvPr>
          <p:cNvSpPr/>
          <p:nvPr/>
        </p:nvSpPr>
        <p:spPr>
          <a:xfrm>
            <a:off x="7795966" y="3183077"/>
            <a:ext cx="651781" cy="717663"/>
          </a:xfrm>
          <a:prstGeom prst="flowChartMagneticDisk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 w="9525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5" name="Conector recto de flecha 84">
            <a:extLst>
              <a:ext uri="{FF2B5EF4-FFF2-40B4-BE49-F238E27FC236}">
                <a16:creationId xmlns:a16="http://schemas.microsoft.com/office/drawing/2014/main" id="{866D7EFE-2928-4597-BD39-605902552D64}"/>
              </a:ext>
            </a:extLst>
          </p:cNvPr>
          <p:cNvCxnSpPr/>
          <p:nvPr/>
        </p:nvCxnSpPr>
        <p:spPr>
          <a:xfrm flipV="1">
            <a:off x="7005080" y="1813939"/>
            <a:ext cx="569101" cy="34909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9F777F8C-2171-49AF-A13B-10A8B7666684}"/>
              </a:ext>
            </a:extLst>
          </p:cNvPr>
          <p:cNvCxnSpPr/>
          <p:nvPr/>
        </p:nvCxnSpPr>
        <p:spPr>
          <a:xfrm flipV="1">
            <a:off x="5175526" y="2844159"/>
            <a:ext cx="541992" cy="3647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Imagen 86">
            <a:extLst>
              <a:ext uri="{FF2B5EF4-FFF2-40B4-BE49-F238E27FC236}">
                <a16:creationId xmlns:a16="http://schemas.microsoft.com/office/drawing/2014/main" id="{1AAA57C5-5CA3-44A1-8330-3280C4DEA5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773" y="1429120"/>
            <a:ext cx="810099" cy="810099"/>
          </a:xfrm>
          <a:prstGeom prst="rect">
            <a:avLst/>
          </a:prstGeom>
        </p:spPr>
      </p:pic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id="{9D658C88-33A0-48E3-919B-F204CD49059E}"/>
              </a:ext>
            </a:extLst>
          </p:cNvPr>
          <p:cNvCxnSpPr/>
          <p:nvPr/>
        </p:nvCxnSpPr>
        <p:spPr>
          <a:xfrm flipH="1">
            <a:off x="5362674" y="3075584"/>
            <a:ext cx="354844" cy="214986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3B45A268-659C-4B07-AFE1-843B11C5E82C}"/>
              </a:ext>
            </a:extLst>
          </p:cNvPr>
          <p:cNvCxnSpPr/>
          <p:nvPr/>
        </p:nvCxnSpPr>
        <p:spPr>
          <a:xfrm flipH="1">
            <a:off x="6782045" y="2044219"/>
            <a:ext cx="804632" cy="4616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n 89">
            <a:extLst>
              <a:ext uri="{FF2B5EF4-FFF2-40B4-BE49-F238E27FC236}">
                <a16:creationId xmlns:a16="http://schemas.microsoft.com/office/drawing/2014/main" id="{4931DB45-3C09-4F4A-86BC-2464444979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368" y="4382622"/>
            <a:ext cx="1296144" cy="1296144"/>
          </a:xfrm>
          <a:prstGeom prst="rect">
            <a:avLst/>
          </a:prstGeom>
        </p:spPr>
      </p:pic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944CFEF9-3AB5-4A84-9501-6BDB93C76CA5}"/>
              </a:ext>
            </a:extLst>
          </p:cNvPr>
          <p:cNvCxnSpPr/>
          <p:nvPr/>
        </p:nvCxnSpPr>
        <p:spPr>
          <a:xfrm flipH="1">
            <a:off x="8151144" y="2394883"/>
            <a:ext cx="1" cy="6864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>
            <a:extLst>
              <a:ext uri="{FF2B5EF4-FFF2-40B4-BE49-F238E27FC236}">
                <a16:creationId xmlns:a16="http://schemas.microsoft.com/office/drawing/2014/main" id="{DC4DC0E8-FDB6-4CC1-A6BF-A594438C6DAF}"/>
              </a:ext>
            </a:extLst>
          </p:cNvPr>
          <p:cNvSpPr txBox="1"/>
          <p:nvPr/>
        </p:nvSpPr>
        <p:spPr>
          <a:xfrm rot="19757681">
            <a:off x="5802203" y="2327754"/>
            <a:ext cx="945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>
                <a:hlinkClick r:id="rId10" action="ppaction://hlinksldjump"/>
              </a:rPr>
              <a:t>Internet</a:t>
            </a:r>
            <a:endParaRPr lang="es-PE" dirty="0"/>
          </a:p>
        </p:txBody>
      </p:sp>
      <p:cxnSp>
        <p:nvCxnSpPr>
          <p:cNvPr id="94" name="Conector: angular 93">
            <a:extLst>
              <a:ext uri="{FF2B5EF4-FFF2-40B4-BE49-F238E27FC236}">
                <a16:creationId xmlns:a16="http://schemas.microsoft.com/office/drawing/2014/main" id="{C40D2564-A26F-404B-9857-3077FF8B3C3A}"/>
              </a:ext>
            </a:extLst>
          </p:cNvPr>
          <p:cNvCxnSpPr>
            <a:cxnSpLocks/>
            <a:stCxn id="84" idx="3"/>
            <a:endCxn id="90" idx="1"/>
          </p:cNvCxnSpPr>
          <p:nvPr/>
        </p:nvCxnSpPr>
        <p:spPr>
          <a:xfrm rot="16200000" flipH="1">
            <a:off x="8271635" y="3750961"/>
            <a:ext cx="1129954" cy="142951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: angular 96">
            <a:extLst>
              <a:ext uri="{FF2B5EF4-FFF2-40B4-BE49-F238E27FC236}">
                <a16:creationId xmlns:a16="http://schemas.microsoft.com/office/drawing/2014/main" id="{C9782B14-C1E3-42E5-B7B2-A7F09C9522F1}"/>
              </a:ext>
            </a:extLst>
          </p:cNvPr>
          <p:cNvCxnSpPr>
            <a:cxnSpLocks/>
            <a:stCxn id="84" idx="2"/>
          </p:cNvCxnSpPr>
          <p:nvPr/>
        </p:nvCxnSpPr>
        <p:spPr>
          <a:xfrm rot="10800000" flipV="1">
            <a:off x="5442130" y="3541909"/>
            <a:ext cx="2353837" cy="1038198"/>
          </a:xfrm>
          <a:prstGeom prst="bentConnector3">
            <a:avLst>
              <a:gd name="adj1" fmla="val 24102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21 Elipse">
            <a:extLst>
              <a:ext uri="{FF2B5EF4-FFF2-40B4-BE49-F238E27FC236}">
                <a16:creationId xmlns:a16="http://schemas.microsoft.com/office/drawing/2014/main" id="{5EEE43BC-B4A2-4286-8395-A0D25139CEA1}"/>
              </a:ext>
            </a:extLst>
          </p:cNvPr>
          <p:cNvSpPr/>
          <p:nvPr/>
        </p:nvSpPr>
        <p:spPr>
          <a:xfrm>
            <a:off x="10542712" y="4015972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b="1" dirty="0"/>
              <a:t>6</a:t>
            </a:r>
          </a:p>
        </p:txBody>
      </p:sp>
      <p:sp>
        <p:nvSpPr>
          <p:cNvPr id="101" name="object 48">
            <a:extLst>
              <a:ext uri="{FF2B5EF4-FFF2-40B4-BE49-F238E27FC236}">
                <a16:creationId xmlns:a16="http://schemas.microsoft.com/office/drawing/2014/main" id="{4027B36F-6B00-4636-B500-8E52F15F5389}"/>
              </a:ext>
            </a:extLst>
          </p:cNvPr>
          <p:cNvSpPr/>
          <p:nvPr/>
        </p:nvSpPr>
        <p:spPr>
          <a:xfrm>
            <a:off x="1801799" y="2862376"/>
            <a:ext cx="533400" cy="6248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24 CuadroTexto">
            <a:extLst>
              <a:ext uri="{FF2B5EF4-FFF2-40B4-BE49-F238E27FC236}">
                <a16:creationId xmlns:a16="http://schemas.microsoft.com/office/drawing/2014/main" id="{DF7FD025-0196-43EF-A6EF-6B0CF8965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6141" y="4044295"/>
            <a:ext cx="1429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sz="1200" dirty="0"/>
              <a:t>Difusión e incidencia</a:t>
            </a:r>
          </a:p>
        </p:txBody>
      </p:sp>
      <p:pic>
        <p:nvPicPr>
          <p:cNvPr id="39" name="Imagen 38">
            <a:extLst>
              <a:ext uri="{FF2B5EF4-FFF2-40B4-BE49-F238E27FC236}">
                <a16:creationId xmlns:a16="http://schemas.microsoft.com/office/drawing/2014/main" id="{00E801E0-C9A1-45E5-B91D-62BAF20423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8253" y="2178288"/>
            <a:ext cx="943081" cy="8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983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532587" y="159893"/>
            <a:ext cx="1142428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92315">
              <a:lnSpc>
                <a:spcPct val="100000"/>
              </a:lnSpc>
            </a:pPr>
            <a:r>
              <a:rPr lang="es-PE" sz="3600" b="1" spc="-5" dirty="0">
                <a:latin typeface="Calibri"/>
                <a:cs typeface="Calibri"/>
              </a:rPr>
              <a:t>USUARIOS</a:t>
            </a:r>
            <a:endParaRPr lang="es-PE" sz="36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55419" y="2706623"/>
            <a:ext cx="2778760" cy="721360"/>
          </a:xfrm>
          <a:custGeom>
            <a:avLst/>
            <a:gdLst/>
            <a:ahLst/>
            <a:cxnLst/>
            <a:rect l="l" t="t" r="r" b="b"/>
            <a:pathLst>
              <a:path w="2778760" h="721360">
                <a:moveTo>
                  <a:pt x="0" y="720851"/>
                </a:moveTo>
                <a:lnTo>
                  <a:pt x="2778252" y="720851"/>
                </a:lnTo>
                <a:lnTo>
                  <a:pt x="27782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55419" y="2706623"/>
            <a:ext cx="2778760" cy="721360"/>
          </a:xfrm>
          <a:custGeom>
            <a:avLst/>
            <a:gdLst/>
            <a:ahLst/>
            <a:cxnLst/>
            <a:rect l="l" t="t" r="r" b="b"/>
            <a:pathLst>
              <a:path w="2778760" h="721360">
                <a:moveTo>
                  <a:pt x="0" y="720851"/>
                </a:moveTo>
                <a:lnTo>
                  <a:pt x="2778252" y="720851"/>
                </a:lnTo>
                <a:lnTo>
                  <a:pt x="27782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12192">
            <a:solidFill>
              <a:srgbClr val="A4A4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39645" y="2839973"/>
            <a:ext cx="221043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latin typeface="Calibri"/>
                <a:cs typeface="Calibri"/>
              </a:rPr>
              <a:t>Usuario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Empresa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55419" y="3427476"/>
            <a:ext cx="2778760" cy="2501265"/>
          </a:xfrm>
          <a:custGeom>
            <a:avLst/>
            <a:gdLst/>
            <a:ahLst/>
            <a:cxnLst/>
            <a:rect l="l" t="t" r="r" b="b"/>
            <a:pathLst>
              <a:path w="2778760" h="2501265">
                <a:moveTo>
                  <a:pt x="0" y="2500884"/>
                </a:moveTo>
                <a:lnTo>
                  <a:pt x="2778252" y="2500884"/>
                </a:lnTo>
                <a:lnTo>
                  <a:pt x="2778252" y="0"/>
                </a:lnTo>
                <a:lnTo>
                  <a:pt x="0" y="0"/>
                </a:lnTo>
                <a:lnTo>
                  <a:pt x="0" y="2500884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5419" y="3427476"/>
            <a:ext cx="2778760" cy="2501265"/>
          </a:xfrm>
          <a:custGeom>
            <a:avLst/>
            <a:gdLst/>
            <a:ahLst/>
            <a:cxnLst/>
            <a:rect l="l" t="t" r="r" b="b"/>
            <a:pathLst>
              <a:path w="2778760" h="2501265">
                <a:moveTo>
                  <a:pt x="0" y="2500884"/>
                </a:moveTo>
                <a:lnTo>
                  <a:pt x="2778252" y="2500884"/>
                </a:lnTo>
                <a:lnTo>
                  <a:pt x="2778252" y="0"/>
                </a:lnTo>
                <a:lnTo>
                  <a:pt x="0" y="0"/>
                </a:lnTo>
                <a:lnTo>
                  <a:pt x="0" y="2500884"/>
                </a:lnTo>
                <a:close/>
              </a:path>
            </a:pathLst>
          </a:custGeom>
          <a:ln w="12191">
            <a:solidFill>
              <a:srgbClr val="E0E0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576197" y="3507740"/>
            <a:ext cx="2431415" cy="151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ts val="2875"/>
              </a:lnSpc>
              <a:buChar char="•"/>
              <a:tabLst>
                <a:tab pos="241300" algn="l"/>
              </a:tabLst>
            </a:pPr>
            <a:r>
              <a:rPr sz="2500" spc="-10" dirty="0">
                <a:latin typeface="Calibri"/>
                <a:cs typeface="Calibri"/>
              </a:rPr>
              <a:t>Declara</a:t>
            </a:r>
            <a:endParaRPr sz="2500">
              <a:latin typeface="Calibri"/>
              <a:cs typeface="Calibri"/>
            </a:endParaRPr>
          </a:p>
          <a:p>
            <a:pPr marL="241300">
              <a:lnSpc>
                <a:spcPts val="2875"/>
              </a:lnSpc>
            </a:pPr>
            <a:r>
              <a:rPr sz="2500" spc="-10" dirty="0">
                <a:latin typeface="Calibri"/>
                <a:cs typeface="Calibri"/>
              </a:rPr>
              <a:t>Establecimientos</a:t>
            </a:r>
            <a:endParaRPr sz="2500">
              <a:latin typeface="Calibri"/>
              <a:cs typeface="Calibri"/>
            </a:endParaRPr>
          </a:p>
          <a:p>
            <a:pPr marL="241300" marR="441325" indent="-228600">
              <a:lnSpc>
                <a:spcPts val="2750"/>
              </a:lnSpc>
              <a:spcBef>
                <a:spcPts val="505"/>
              </a:spcBef>
              <a:buChar char="•"/>
              <a:tabLst>
                <a:tab pos="241300" algn="l"/>
              </a:tabLst>
            </a:pPr>
            <a:r>
              <a:rPr sz="2500" spc="-15" dirty="0">
                <a:latin typeface="Calibri"/>
                <a:cs typeface="Calibri"/>
              </a:rPr>
              <a:t>Crea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usuarios  </a:t>
            </a:r>
            <a:r>
              <a:rPr sz="2500" spc="-15" dirty="0">
                <a:latin typeface="Calibri"/>
                <a:cs typeface="Calibri"/>
              </a:rPr>
              <a:t>planta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23815" y="2706623"/>
            <a:ext cx="2778760" cy="721360"/>
          </a:xfrm>
          <a:custGeom>
            <a:avLst/>
            <a:gdLst/>
            <a:ahLst/>
            <a:cxnLst/>
            <a:rect l="l" t="t" r="r" b="b"/>
            <a:pathLst>
              <a:path w="2778759" h="721360">
                <a:moveTo>
                  <a:pt x="0" y="720851"/>
                </a:moveTo>
                <a:lnTo>
                  <a:pt x="2778251" y="720851"/>
                </a:lnTo>
                <a:lnTo>
                  <a:pt x="2778251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solidFill>
            <a:srgbClr val="AC6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23815" y="2706623"/>
            <a:ext cx="2778760" cy="721360"/>
          </a:xfrm>
          <a:custGeom>
            <a:avLst/>
            <a:gdLst/>
            <a:ahLst/>
            <a:cxnLst/>
            <a:rect l="l" t="t" r="r" b="b"/>
            <a:pathLst>
              <a:path w="2778759" h="721360">
                <a:moveTo>
                  <a:pt x="0" y="720851"/>
                </a:moveTo>
                <a:lnTo>
                  <a:pt x="2778251" y="720851"/>
                </a:lnTo>
                <a:lnTo>
                  <a:pt x="2778251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12192">
            <a:solidFill>
              <a:srgbClr val="AC6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61965" y="2839973"/>
            <a:ext cx="190309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latin typeface="Calibri"/>
                <a:cs typeface="Calibri"/>
              </a:rPr>
              <a:t>Usuario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Planta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23815" y="3427476"/>
            <a:ext cx="2778760" cy="2501265"/>
          </a:xfrm>
          <a:custGeom>
            <a:avLst/>
            <a:gdLst/>
            <a:ahLst/>
            <a:cxnLst/>
            <a:rect l="l" t="t" r="r" b="b"/>
            <a:pathLst>
              <a:path w="2778759" h="2501265">
                <a:moveTo>
                  <a:pt x="0" y="2500884"/>
                </a:moveTo>
                <a:lnTo>
                  <a:pt x="2778251" y="2500884"/>
                </a:lnTo>
                <a:lnTo>
                  <a:pt x="2778251" y="0"/>
                </a:lnTo>
                <a:lnTo>
                  <a:pt x="0" y="0"/>
                </a:lnTo>
                <a:lnTo>
                  <a:pt x="0" y="2500884"/>
                </a:lnTo>
                <a:close/>
              </a:path>
            </a:pathLst>
          </a:custGeom>
          <a:solidFill>
            <a:srgbClr val="EFD2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3815" y="3427476"/>
            <a:ext cx="2778760" cy="2501265"/>
          </a:xfrm>
          <a:custGeom>
            <a:avLst/>
            <a:gdLst/>
            <a:ahLst/>
            <a:cxnLst/>
            <a:rect l="l" t="t" r="r" b="b"/>
            <a:pathLst>
              <a:path w="2778759" h="2501265">
                <a:moveTo>
                  <a:pt x="0" y="2500884"/>
                </a:moveTo>
                <a:lnTo>
                  <a:pt x="2778251" y="2500884"/>
                </a:lnTo>
                <a:lnTo>
                  <a:pt x="2778251" y="0"/>
                </a:lnTo>
                <a:lnTo>
                  <a:pt x="0" y="0"/>
                </a:lnTo>
                <a:lnTo>
                  <a:pt x="0" y="2500884"/>
                </a:lnTo>
                <a:close/>
              </a:path>
            </a:pathLst>
          </a:custGeom>
          <a:ln w="12192">
            <a:solidFill>
              <a:srgbClr val="EFD2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44592" y="3539744"/>
            <a:ext cx="2407920" cy="2181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142240" indent="-228600">
              <a:lnSpc>
                <a:spcPct val="91600"/>
              </a:lnSpc>
              <a:buChar char="•"/>
              <a:tabLst>
                <a:tab pos="241300" algn="l"/>
              </a:tabLst>
            </a:pPr>
            <a:r>
              <a:rPr sz="2500" spc="-10" dirty="0">
                <a:latin typeface="Calibri"/>
                <a:cs typeface="Calibri"/>
              </a:rPr>
              <a:t>Elabora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reporte  </a:t>
            </a:r>
            <a:r>
              <a:rPr sz="2500" spc="-5" dirty="0">
                <a:latin typeface="Calibri"/>
                <a:cs typeface="Calibri"/>
              </a:rPr>
              <a:t>de emisiones y  </a:t>
            </a:r>
            <a:r>
              <a:rPr sz="2500" spc="-15" dirty="0">
                <a:latin typeface="Calibri"/>
                <a:cs typeface="Calibri"/>
              </a:rPr>
              <a:t>transferencias</a:t>
            </a:r>
            <a:endParaRPr sz="2500">
              <a:latin typeface="Calibri"/>
              <a:cs typeface="Calibri"/>
            </a:endParaRPr>
          </a:p>
          <a:p>
            <a:pPr marL="241300" marR="5080" indent="-228600">
              <a:lnSpc>
                <a:spcPct val="91600"/>
              </a:lnSpc>
              <a:spcBef>
                <a:spcPts val="455"/>
              </a:spcBef>
              <a:buChar char="•"/>
              <a:tabLst>
                <a:tab pos="241300" algn="l"/>
              </a:tabLst>
            </a:pPr>
            <a:r>
              <a:rPr sz="2500" spc="-10" dirty="0">
                <a:latin typeface="Calibri"/>
                <a:cs typeface="Calibri"/>
              </a:rPr>
              <a:t>Envía reporte  </a:t>
            </a:r>
            <a:r>
              <a:rPr sz="2500" spc="-5" dirty="0">
                <a:latin typeface="Calibri"/>
                <a:cs typeface="Calibri"/>
              </a:rPr>
              <a:t>culminado al  usuario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empresa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92211" y="2706623"/>
            <a:ext cx="2778760" cy="721360"/>
          </a:xfrm>
          <a:custGeom>
            <a:avLst/>
            <a:gdLst/>
            <a:ahLst/>
            <a:cxnLst/>
            <a:rect l="l" t="t" r="r" b="b"/>
            <a:pathLst>
              <a:path w="2778759" h="721360">
                <a:moveTo>
                  <a:pt x="0" y="720851"/>
                </a:moveTo>
                <a:lnTo>
                  <a:pt x="2778252" y="720851"/>
                </a:lnTo>
                <a:lnTo>
                  <a:pt x="27782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solidFill>
            <a:srgbClr val="B43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92211" y="2706623"/>
            <a:ext cx="2778760" cy="721360"/>
          </a:xfrm>
          <a:custGeom>
            <a:avLst/>
            <a:gdLst/>
            <a:ahLst/>
            <a:cxnLst/>
            <a:rect l="l" t="t" r="r" b="b"/>
            <a:pathLst>
              <a:path w="2778759" h="721360">
                <a:moveTo>
                  <a:pt x="0" y="720851"/>
                </a:moveTo>
                <a:lnTo>
                  <a:pt x="2778252" y="720851"/>
                </a:lnTo>
                <a:lnTo>
                  <a:pt x="2778252" y="0"/>
                </a:lnTo>
                <a:lnTo>
                  <a:pt x="0" y="0"/>
                </a:lnTo>
                <a:lnTo>
                  <a:pt x="0" y="720851"/>
                </a:lnTo>
                <a:close/>
              </a:path>
            </a:pathLst>
          </a:custGeom>
          <a:ln w="12192">
            <a:solidFill>
              <a:srgbClr val="B435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076692" y="2839973"/>
            <a:ext cx="221043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spc="-5" dirty="0">
                <a:latin typeface="Calibri"/>
                <a:cs typeface="Calibri"/>
              </a:rPr>
              <a:t>Usuario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Empresa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792211" y="3427476"/>
            <a:ext cx="2778760" cy="2501265"/>
          </a:xfrm>
          <a:custGeom>
            <a:avLst/>
            <a:gdLst/>
            <a:ahLst/>
            <a:cxnLst/>
            <a:rect l="l" t="t" r="r" b="b"/>
            <a:pathLst>
              <a:path w="2778759" h="2501265">
                <a:moveTo>
                  <a:pt x="0" y="2500884"/>
                </a:moveTo>
                <a:lnTo>
                  <a:pt x="2778252" y="2500884"/>
                </a:lnTo>
                <a:lnTo>
                  <a:pt x="2778252" y="0"/>
                </a:lnTo>
                <a:lnTo>
                  <a:pt x="0" y="0"/>
                </a:lnTo>
                <a:lnTo>
                  <a:pt x="0" y="2500884"/>
                </a:lnTo>
                <a:close/>
              </a:path>
            </a:pathLst>
          </a:custGeom>
          <a:solidFill>
            <a:srgbClr val="FFC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92211" y="3427476"/>
            <a:ext cx="2778760" cy="2501265"/>
          </a:xfrm>
          <a:custGeom>
            <a:avLst/>
            <a:gdLst/>
            <a:ahLst/>
            <a:cxnLst/>
            <a:rect l="l" t="t" r="r" b="b"/>
            <a:pathLst>
              <a:path w="2778759" h="2501265">
                <a:moveTo>
                  <a:pt x="0" y="2500884"/>
                </a:moveTo>
                <a:lnTo>
                  <a:pt x="2778252" y="2500884"/>
                </a:lnTo>
                <a:lnTo>
                  <a:pt x="2778252" y="0"/>
                </a:lnTo>
                <a:lnTo>
                  <a:pt x="0" y="0"/>
                </a:lnTo>
                <a:lnTo>
                  <a:pt x="0" y="2500884"/>
                </a:lnTo>
                <a:close/>
              </a:path>
            </a:pathLst>
          </a:custGeom>
          <a:ln w="12192">
            <a:solidFill>
              <a:srgbClr val="FFC5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913369" y="3539744"/>
            <a:ext cx="2462530" cy="1774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buChar char="•"/>
              <a:tabLst>
                <a:tab pos="241300" algn="l"/>
              </a:tabLst>
            </a:pPr>
            <a:r>
              <a:rPr sz="2500" spc="-10" dirty="0">
                <a:latin typeface="Calibri"/>
                <a:cs typeface="Calibri"/>
              </a:rPr>
              <a:t>Envía reporte de  </a:t>
            </a:r>
            <a:r>
              <a:rPr sz="2500" spc="-5" dirty="0">
                <a:latin typeface="Calibri"/>
                <a:cs typeface="Calibri"/>
              </a:rPr>
              <a:t>emisiones y  </a:t>
            </a:r>
            <a:r>
              <a:rPr sz="2500" spc="-15" dirty="0">
                <a:latin typeface="Calibri"/>
                <a:cs typeface="Calibri"/>
              </a:rPr>
              <a:t>transferencias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de  </a:t>
            </a:r>
            <a:r>
              <a:rPr sz="2500" spc="-15" dirty="0">
                <a:latin typeface="Calibri"/>
                <a:cs typeface="Calibri"/>
              </a:rPr>
              <a:t>contaminantes </a:t>
            </a:r>
            <a:r>
              <a:rPr sz="2500" spc="-5" dirty="0">
                <a:latin typeface="Calibri"/>
                <a:cs typeface="Calibri"/>
              </a:rPr>
              <a:t>a  la</a:t>
            </a:r>
            <a:r>
              <a:rPr sz="2500" spc="-9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autoridad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34611" y="5356859"/>
            <a:ext cx="567055" cy="490855"/>
          </a:xfrm>
          <a:custGeom>
            <a:avLst/>
            <a:gdLst/>
            <a:ahLst/>
            <a:cxnLst/>
            <a:rect l="l" t="t" r="r" b="b"/>
            <a:pathLst>
              <a:path w="567054" h="490854">
                <a:moveTo>
                  <a:pt x="321563" y="0"/>
                </a:moveTo>
                <a:lnTo>
                  <a:pt x="321563" y="122681"/>
                </a:lnTo>
                <a:lnTo>
                  <a:pt x="0" y="122681"/>
                </a:lnTo>
                <a:lnTo>
                  <a:pt x="0" y="368045"/>
                </a:lnTo>
                <a:lnTo>
                  <a:pt x="321563" y="368045"/>
                </a:lnTo>
                <a:lnTo>
                  <a:pt x="321563" y="490727"/>
                </a:lnTo>
                <a:lnTo>
                  <a:pt x="566927" y="245363"/>
                </a:lnTo>
                <a:lnTo>
                  <a:pt x="32156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4611" y="5356859"/>
            <a:ext cx="567055" cy="490855"/>
          </a:xfrm>
          <a:custGeom>
            <a:avLst/>
            <a:gdLst/>
            <a:ahLst/>
            <a:cxnLst/>
            <a:rect l="l" t="t" r="r" b="b"/>
            <a:pathLst>
              <a:path w="567054" h="490854">
                <a:moveTo>
                  <a:pt x="0" y="122681"/>
                </a:moveTo>
                <a:lnTo>
                  <a:pt x="321563" y="122681"/>
                </a:lnTo>
                <a:lnTo>
                  <a:pt x="321563" y="0"/>
                </a:lnTo>
                <a:lnTo>
                  <a:pt x="566927" y="245363"/>
                </a:lnTo>
                <a:lnTo>
                  <a:pt x="321563" y="490727"/>
                </a:lnTo>
                <a:lnTo>
                  <a:pt x="321563" y="368045"/>
                </a:lnTo>
                <a:lnTo>
                  <a:pt x="0" y="368045"/>
                </a:lnTo>
                <a:lnTo>
                  <a:pt x="0" y="12268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61859" y="5422391"/>
            <a:ext cx="567055" cy="489584"/>
          </a:xfrm>
          <a:custGeom>
            <a:avLst/>
            <a:gdLst/>
            <a:ahLst/>
            <a:cxnLst/>
            <a:rect l="l" t="t" r="r" b="b"/>
            <a:pathLst>
              <a:path w="567054" h="489585">
                <a:moveTo>
                  <a:pt x="322325" y="0"/>
                </a:moveTo>
                <a:lnTo>
                  <a:pt x="322325" y="122301"/>
                </a:lnTo>
                <a:lnTo>
                  <a:pt x="0" y="122301"/>
                </a:lnTo>
                <a:lnTo>
                  <a:pt x="0" y="366903"/>
                </a:lnTo>
                <a:lnTo>
                  <a:pt x="322325" y="366903"/>
                </a:lnTo>
                <a:lnTo>
                  <a:pt x="322325" y="489204"/>
                </a:lnTo>
                <a:lnTo>
                  <a:pt x="566928" y="244602"/>
                </a:lnTo>
                <a:lnTo>
                  <a:pt x="32232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61859" y="5422391"/>
            <a:ext cx="567055" cy="489584"/>
          </a:xfrm>
          <a:custGeom>
            <a:avLst/>
            <a:gdLst/>
            <a:ahLst/>
            <a:cxnLst/>
            <a:rect l="l" t="t" r="r" b="b"/>
            <a:pathLst>
              <a:path w="567054" h="489585">
                <a:moveTo>
                  <a:pt x="0" y="122301"/>
                </a:moveTo>
                <a:lnTo>
                  <a:pt x="322325" y="122301"/>
                </a:lnTo>
                <a:lnTo>
                  <a:pt x="322325" y="0"/>
                </a:lnTo>
                <a:lnTo>
                  <a:pt x="566928" y="244602"/>
                </a:lnTo>
                <a:lnTo>
                  <a:pt x="322325" y="489204"/>
                </a:lnTo>
                <a:lnTo>
                  <a:pt x="322325" y="366903"/>
                </a:lnTo>
                <a:lnTo>
                  <a:pt x="0" y="366903"/>
                </a:lnTo>
                <a:lnTo>
                  <a:pt x="0" y="12230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Rectángulo 29"/>
          <p:cNvSpPr/>
          <p:nvPr/>
        </p:nvSpPr>
        <p:spPr>
          <a:xfrm>
            <a:off x="1478140" y="1850551"/>
            <a:ext cx="2804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s-PE" sz="2400" spc="-10" dirty="0">
                <a:cs typeface="Calibri"/>
              </a:rPr>
              <a:t>Roles </a:t>
            </a:r>
            <a:r>
              <a:rPr lang="es-PE" sz="2400" dirty="0">
                <a:cs typeface="Calibri"/>
              </a:rPr>
              <a:t>de </a:t>
            </a:r>
            <a:r>
              <a:rPr lang="es-PE" sz="2400" spc="-5" dirty="0">
                <a:cs typeface="Calibri"/>
              </a:rPr>
              <a:t>los</a:t>
            </a:r>
            <a:r>
              <a:rPr lang="es-PE" sz="2400" spc="-55" dirty="0">
                <a:cs typeface="Calibri"/>
              </a:rPr>
              <a:t> </a:t>
            </a:r>
            <a:r>
              <a:rPr lang="es-PE" sz="2400" spc="-5" dirty="0">
                <a:cs typeface="Calibri"/>
              </a:rPr>
              <a:t>Usuarios</a:t>
            </a:r>
            <a:endParaRPr lang="es-PE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1085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F5C9C03-502D-4984-BC0E-8EA5D04B4048}"/>
              </a:ext>
            </a:extLst>
          </p:cNvPr>
          <p:cNvSpPr txBox="1">
            <a:spLocks/>
          </p:cNvSpPr>
          <p:nvPr/>
        </p:nvSpPr>
        <p:spPr>
          <a:xfrm>
            <a:off x="3287688" y="2996952"/>
            <a:ext cx="6291604" cy="1152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FORTALECIMIENTO DE CAPACIDADES</a:t>
            </a:r>
          </a:p>
        </p:txBody>
      </p:sp>
    </p:spTree>
    <p:extLst>
      <p:ext uri="{BB962C8B-B14F-4D97-AF65-F5344CB8AC3E}">
        <p14:creationId xmlns:p14="http://schemas.microsoft.com/office/powerpoint/2010/main" val="103271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4288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4338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670" y="0"/>
            <a:ext cx="99337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1138669" y="3614883"/>
            <a:ext cx="9933709" cy="115252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capacitación al sector empresarial en Cálculo de emisiones y la utilización de la Ventanilla de reporte RETC. Se han efectuado capacitaciones en Lima, Piura, Arequipa y La libertad en el 2015</a:t>
            </a:r>
          </a:p>
        </p:txBody>
      </p:sp>
    </p:spTree>
    <p:extLst>
      <p:ext uri="{BB962C8B-B14F-4D97-AF65-F5344CB8AC3E}">
        <p14:creationId xmlns:p14="http://schemas.microsoft.com/office/powerpoint/2010/main" val="3252429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10586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6" name="Picture 2" descr="http://retc.minam.gob.pe/sites/default/files/group_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2824" y="0"/>
            <a:ext cx="10131426" cy="37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24" y="3929063"/>
            <a:ext cx="4693365" cy="29289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189" y="3807380"/>
            <a:ext cx="5438061" cy="305062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12824" y="2842151"/>
            <a:ext cx="10131426" cy="115252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capacitación al sector empresarial en Cálculo de emisiones y la utilización de la Ventanilla de reporte RETC. Se han efectuado capacitaciones en Lima, Callao, La Libertad, Ica e Iquitos en el 2017</a:t>
            </a:r>
          </a:p>
        </p:txBody>
      </p:sp>
    </p:spTree>
    <p:extLst>
      <p:ext uri="{BB962C8B-B14F-4D97-AF65-F5344CB8AC3E}">
        <p14:creationId xmlns:p14="http://schemas.microsoft.com/office/powerpoint/2010/main" val="1001511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0586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095" y="0"/>
            <a:ext cx="5162695" cy="34342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095" y="3409979"/>
            <a:ext cx="5287385" cy="35924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1480" y="3235423"/>
            <a:ext cx="4946072" cy="37630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789" y="0"/>
            <a:ext cx="5070763" cy="3453050"/>
          </a:xfrm>
          <a:prstGeom prst="rect">
            <a:avLst/>
          </a:prstGeom>
        </p:spPr>
      </p:pic>
      <p:sp>
        <p:nvSpPr>
          <p:cNvPr id="8" name="Rectángulo 3"/>
          <p:cNvSpPr/>
          <p:nvPr/>
        </p:nvSpPr>
        <p:spPr>
          <a:xfrm>
            <a:off x="954094" y="2905985"/>
            <a:ext cx="10233458" cy="1007988"/>
          </a:xfrm>
          <a:prstGeom prst="rect">
            <a:avLst/>
          </a:prstGeom>
          <a:solidFill>
            <a:srgbClr val="00000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capacitación personalizada a empresas en el Registro de Emisiones y Transferencias de Contaminantes y Cálculo de emisiones, en el 2016 se capacitaron a 118 empresas.</a:t>
            </a:r>
          </a:p>
        </p:txBody>
      </p:sp>
    </p:spTree>
    <p:extLst>
      <p:ext uri="{BB962C8B-B14F-4D97-AF65-F5344CB8AC3E}">
        <p14:creationId xmlns:p14="http://schemas.microsoft.com/office/powerpoint/2010/main" val="2210401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95845" y="7655"/>
            <a:ext cx="4503934" cy="24530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779" y="3315539"/>
            <a:ext cx="12192000" cy="354246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79" y="-2"/>
            <a:ext cx="4095750" cy="30718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998" y="-2"/>
            <a:ext cx="3931869" cy="294890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2163014"/>
            <a:ext cx="12192000" cy="1152525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capacitación personalizada a empresas en el Registro de Emisiones y Transferencias de Contaminantes y Cálculo de emisiones, en el 2017 se capacitaron a 120 empresas</a:t>
            </a:r>
          </a:p>
        </p:txBody>
      </p:sp>
    </p:spTree>
    <p:extLst>
      <p:ext uri="{BB962C8B-B14F-4D97-AF65-F5344CB8AC3E}">
        <p14:creationId xmlns:p14="http://schemas.microsoft.com/office/powerpoint/2010/main" val="10108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/>
          <p:cNvSpPr/>
          <p:nvPr/>
        </p:nvSpPr>
        <p:spPr>
          <a:xfrm>
            <a:off x="0" y="0"/>
            <a:ext cx="12192000" cy="722630"/>
          </a:xfrm>
          <a:custGeom>
            <a:avLst/>
            <a:gdLst/>
            <a:ahLst/>
            <a:cxnLst/>
            <a:rect l="l" t="t" r="r" b="b"/>
            <a:pathLst>
              <a:path w="12192000" h="722630">
                <a:moveTo>
                  <a:pt x="0" y="722376"/>
                </a:moveTo>
                <a:lnTo>
                  <a:pt x="12192000" y="722376"/>
                </a:lnTo>
                <a:lnTo>
                  <a:pt x="12192000" y="0"/>
                </a:lnTo>
                <a:lnTo>
                  <a:pt x="0" y="0"/>
                </a:lnTo>
                <a:lnTo>
                  <a:pt x="0" y="722376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9"/>
          <p:cNvSpPr/>
          <p:nvPr/>
        </p:nvSpPr>
        <p:spPr>
          <a:xfrm>
            <a:off x="0" y="722374"/>
            <a:ext cx="12192000" cy="613562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0"/>
          <p:cNvSpPr txBox="1">
            <a:spLocks noGrp="1"/>
          </p:cNvSpPr>
          <p:nvPr>
            <p:ph type="title"/>
          </p:nvPr>
        </p:nvSpPr>
        <p:spPr>
          <a:xfrm>
            <a:off x="4027423" y="100203"/>
            <a:ext cx="3535045" cy="492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165" dirty="0">
                <a:latin typeface="Verdana"/>
                <a:cs typeface="Verdana"/>
              </a:rPr>
              <a:t>¿Qué </a:t>
            </a:r>
            <a:r>
              <a:rPr sz="3200" b="1" spc="-285" dirty="0">
                <a:latin typeface="Verdana"/>
                <a:cs typeface="Verdana"/>
              </a:rPr>
              <a:t>es </a:t>
            </a:r>
            <a:r>
              <a:rPr sz="3200" b="1" spc="-360" dirty="0">
                <a:latin typeface="Verdana"/>
                <a:cs typeface="Verdana"/>
              </a:rPr>
              <a:t>un</a:t>
            </a:r>
            <a:r>
              <a:rPr sz="3200" b="1" spc="-215" dirty="0">
                <a:latin typeface="Verdana"/>
                <a:cs typeface="Verdana"/>
              </a:rPr>
              <a:t> </a:t>
            </a:r>
            <a:r>
              <a:rPr sz="3200" b="1" spc="-405" dirty="0">
                <a:latin typeface="Verdana"/>
                <a:cs typeface="Verdana"/>
              </a:rPr>
              <a:t>RETC?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7" name="object 11"/>
          <p:cNvSpPr txBox="1"/>
          <p:nvPr/>
        </p:nvSpPr>
        <p:spPr>
          <a:xfrm>
            <a:off x="282041" y="875029"/>
            <a:ext cx="5163820" cy="178053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215"/>
              </a:spcBef>
            </a:pPr>
            <a:r>
              <a:rPr sz="1800" spc="-5" dirty="0">
                <a:latin typeface="Calibri"/>
                <a:cs typeface="Calibri"/>
              </a:rPr>
              <a:t>Un </a:t>
            </a:r>
            <a:r>
              <a:rPr sz="1800" spc="-15" dirty="0">
                <a:latin typeface="Calibri"/>
                <a:cs typeface="Calibri"/>
              </a:rPr>
              <a:t>RETC </a:t>
            </a:r>
            <a:r>
              <a:rPr sz="1800" dirty="0">
                <a:latin typeface="Calibri"/>
                <a:cs typeface="Calibri"/>
              </a:rPr>
              <a:t>es un </a:t>
            </a:r>
            <a:r>
              <a:rPr sz="1800" spc="-10" dirty="0">
                <a:latin typeface="Calibri"/>
                <a:cs typeface="Calibri"/>
              </a:rPr>
              <a:t>catálogo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registro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las emisiones </a:t>
            </a:r>
            <a:r>
              <a:rPr sz="1800" dirty="0">
                <a:latin typeface="Calibri"/>
                <a:cs typeface="Calibri"/>
              </a:rPr>
              <a:t>o  </a:t>
            </a:r>
            <a:r>
              <a:rPr sz="1800" spc="-10" dirty="0">
                <a:latin typeface="Calibri"/>
                <a:cs typeface="Calibri"/>
              </a:rPr>
              <a:t>transferencias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contaminantes potencialmente  </a:t>
            </a:r>
            <a:r>
              <a:rPr sz="1800" spc="-5" dirty="0">
                <a:latin typeface="Calibri"/>
                <a:cs typeface="Calibri"/>
              </a:rPr>
              <a:t>dañinos </a:t>
            </a:r>
            <a:r>
              <a:rPr sz="1800" dirty="0">
                <a:latin typeface="Calibri"/>
                <a:cs typeface="Calibri"/>
              </a:rPr>
              <a:t>al </a:t>
            </a:r>
            <a:r>
              <a:rPr sz="1800" spc="-5" dirty="0">
                <a:latin typeface="Calibri"/>
                <a:cs typeface="Calibri"/>
              </a:rPr>
              <a:t>ambiente </a:t>
            </a:r>
            <a:r>
              <a:rPr sz="1800" spc="-10" dirty="0">
                <a:latin typeface="Calibri"/>
                <a:cs typeface="Calibri"/>
              </a:rPr>
              <a:t>provenientes </a:t>
            </a:r>
            <a:r>
              <a:rPr sz="1800" dirty="0">
                <a:latin typeface="Calibri"/>
                <a:cs typeface="Calibri"/>
              </a:rPr>
              <a:t>de una </a:t>
            </a:r>
            <a:r>
              <a:rPr sz="1800" spc="-10" dirty="0">
                <a:latin typeface="Calibri"/>
                <a:cs typeface="Calibri"/>
              </a:rPr>
              <a:t>gran  diversidad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5" dirty="0">
                <a:latin typeface="Calibri"/>
                <a:cs typeface="Calibri"/>
              </a:rPr>
              <a:t>fuentes. Un </a:t>
            </a:r>
            <a:r>
              <a:rPr sz="1800" spc="-10" dirty="0">
                <a:latin typeface="Calibri"/>
                <a:cs typeface="Calibri"/>
              </a:rPr>
              <a:t>RETC </a:t>
            </a:r>
            <a:r>
              <a:rPr sz="1800" spc="-5" dirty="0">
                <a:latin typeface="Calibri"/>
                <a:cs typeface="Calibri"/>
              </a:rPr>
              <a:t>incluye información  </a:t>
            </a:r>
            <a:r>
              <a:rPr sz="1800" spc="-10" dirty="0">
                <a:latin typeface="Calibri"/>
                <a:cs typeface="Calibri"/>
              </a:rPr>
              <a:t>sobre </a:t>
            </a:r>
            <a:r>
              <a:rPr sz="1800" spc="-5" dirty="0">
                <a:latin typeface="Calibri"/>
                <a:cs typeface="Calibri"/>
              </a:rPr>
              <a:t>las emisiones 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transferencias </a:t>
            </a:r>
            <a:r>
              <a:rPr sz="1800" dirty="0">
                <a:latin typeface="Calibri"/>
                <a:cs typeface="Calibri"/>
              </a:rPr>
              <a:t>al </a:t>
            </a:r>
            <a:r>
              <a:rPr sz="1800" spc="-10" dirty="0">
                <a:latin typeface="Calibri"/>
                <a:cs typeface="Calibri"/>
              </a:rPr>
              <a:t>aire, </a:t>
            </a:r>
            <a:r>
              <a:rPr sz="1800" dirty="0">
                <a:latin typeface="Calibri"/>
                <a:cs typeface="Calibri"/>
              </a:rPr>
              <a:t>agua y  </a:t>
            </a:r>
            <a:r>
              <a:rPr sz="1800" spc="-5" dirty="0">
                <a:latin typeface="Calibri"/>
                <a:cs typeface="Calibri"/>
              </a:rPr>
              <a:t>suelos, </a:t>
            </a:r>
            <a:r>
              <a:rPr sz="1800" dirty="0">
                <a:latin typeface="Calibri"/>
                <a:cs typeface="Calibri"/>
              </a:rPr>
              <a:t>así </a:t>
            </a:r>
            <a:r>
              <a:rPr sz="1800" spc="-10" dirty="0">
                <a:latin typeface="Calibri"/>
                <a:cs typeface="Calibri"/>
              </a:rPr>
              <a:t>como sobre </a:t>
            </a:r>
            <a:r>
              <a:rPr sz="1800" spc="-5" dirty="0">
                <a:latin typeface="Calibri"/>
                <a:cs typeface="Calibri"/>
              </a:rPr>
              <a:t>los residuos </a:t>
            </a:r>
            <a:r>
              <a:rPr sz="1800" spc="-10" dirty="0">
                <a:latin typeface="Calibri"/>
                <a:cs typeface="Calibri"/>
              </a:rPr>
              <a:t>transportados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los  sitios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tratamiento </a:t>
            </a:r>
            <a:r>
              <a:rPr sz="1800" dirty="0">
                <a:latin typeface="Calibri"/>
                <a:cs typeface="Calibri"/>
              </a:rPr>
              <a:t>y</a:t>
            </a:r>
            <a:r>
              <a:rPr sz="1800" spc="-5" dirty="0">
                <a:latin typeface="Calibri"/>
                <a:cs typeface="Calibri"/>
              </a:rPr>
              <a:t> disposición.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12"/>
          <p:cNvSpPr txBox="1"/>
          <p:nvPr/>
        </p:nvSpPr>
        <p:spPr>
          <a:xfrm>
            <a:off x="6066535" y="902461"/>
            <a:ext cx="5939155" cy="1516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desarrollo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la implementación </a:t>
            </a:r>
            <a:r>
              <a:rPr sz="1800" dirty="0">
                <a:latin typeface="Calibri"/>
                <a:cs typeface="Calibri"/>
              </a:rPr>
              <a:t>de un </a:t>
            </a:r>
            <a:r>
              <a:rPr sz="1800" spc="-10" dirty="0">
                <a:latin typeface="Calibri"/>
                <a:cs typeface="Calibri"/>
              </a:rPr>
              <a:t>sistema </a:t>
            </a:r>
            <a:r>
              <a:rPr sz="1800" dirty="0">
                <a:latin typeface="Calibri"/>
                <a:cs typeface="Calibri"/>
              </a:rPr>
              <a:t>de </a:t>
            </a:r>
            <a:r>
              <a:rPr sz="1800" spc="-15" dirty="0">
                <a:latin typeface="Calibri"/>
                <a:cs typeface="Calibri"/>
              </a:rPr>
              <a:t>RETC,  </a:t>
            </a:r>
            <a:r>
              <a:rPr sz="1800" spc="-10" dirty="0">
                <a:latin typeface="Calibri"/>
                <a:cs typeface="Calibri"/>
              </a:rPr>
              <a:t>representa </a:t>
            </a:r>
            <a:r>
              <a:rPr sz="1800" dirty="0">
                <a:latin typeface="Calibri"/>
                <a:cs typeface="Calibri"/>
              </a:rPr>
              <a:t>un medio </a:t>
            </a:r>
            <a:r>
              <a:rPr sz="1800" spc="-15" dirty="0">
                <a:latin typeface="Calibri"/>
                <a:cs typeface="Calibri"/>
              </a:rPr>
              <a:t>para </a:t>
            </a:r>
            <a:r>
              <a:rPr sz="1800" dirty="0">
                <a:latin typeface="Calibri"/>
                <a:cs typeface="Calibri"/>
              </a:rPr>
              <a:t>que </a:t>
            </a:r>
            <a:r>
              <a:rPr sz="1800" spc="-5" dirty="0">
                <a:latin typeface="Calibri"/>
                <a:cs typeface="Calibri"/>
              </a:rPr>
              <a:t>los gobiernos </a:t>
            </a:r>
            <a:r>
              <a:rPr sz="1800" spc="-15" dirty="0">
                <a:latin typeface="Calibri"/>
                <a:cs typeface="Calibri"/>
              </a:rPr>
              <a:t>rastreen </a:t>
            </a:r>
            <a:r>
              <a:rPr sz="1800" spc="-5" dirty="0">
                <a:latin typeface="Calibri"/>
                <a:cs typeface="Calibri"/>
              </a:rPr>
              <a:t>la  generación, </a:t>
            </a:r>
            <a:r>
              <a:rPr sz="1800" dirty="0">
                <a:latin typeface="Calibri"/>
                <a:cs typeface="Calibri"/>
              </a:rPr>
              <a:t>emisión y </a:t>
            </a:r>
            <a:r>
              <a:rPr sz="1800" spc="-5" dirty="0">
                <a:latin typeface="Calibri"/>
                <a:cs typeface="Calibri"/>
              </a:rPr>
              <a:t>destino </a:t>
            </a:r>
            <a:r>
              <a:rPr sz="1800" spc="5" dirty="0">
                <a:latin typeface="Calibri"/>
                <a:cs typeface="Calibri"/>
              </a:rPr>
              <a:t>de </a:t>
            </a:r>
            <a:r>
              <a:rPr sz="1800" spc="-10" dirty="0">
                <a:latin typeface="Calibri"/>
                <a:cs typeface="Calibri"/>
              </a:rPr>
              <a:t>varios contaminantes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20" dirty="0">
                <a:latin typeface="Calibri"/>
                <a:cs typeface="Calibri"/>
              </a:rPr>
              <a:t>través 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tiempo.</a:t>
            </a:r>
            <a:endParaRPr sz="1800" dirty="0">
              <a:latin typeface="Calibri"/>
              <a:cs typeface="Calibri"/>
            </a:endParaRPr>
          </a:p>
          <a:p>
            <a:pPr marR="29845" algn="r">
              <a:lnSpc>
                <a:spcPct val="100000"/>
              </a:lnSpc>
              <a:spcBef>
                <a:spcPts val="1445"/>
              </a:spcBef>
            </a:pPr>
            <a:r>
              <a:rPr sz="1400" i="1" spc="-5" dirty="0">
                <a:latin typeface="Calibri"/>
                <a:cs typeface="Calibri"/>
              </a:rPr>
              <a:t>Definición</a:t>
            </a:r>
            <a:r>
              <a:rPr sz="1400" i="1" spc="-6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OCDE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6128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-10586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5770" y="3703317"/>
            <a:ext cx="3310085" cy="31546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8311" y="-102802"/>
            <a:ext cx="8143689" cy="40369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01842"/>
            <a:ext cx="4048311" cy="4048311"/>
          </a:xfrm>
          <a:prstGeom prst="rect">
            <a:avLst/>
          </a:prstGeom>
        </p:spPr>
      </p:pic>
      <p:sp>
        <p:nvSpPr>
          <p:cNvPr id="8" name="Rectángulo 3"/>
          <p:cNvSpPr/>
          <p:nvPr/>
        </p:nvSpPr>
        <p:spPr>
          <a:xfrm>
            <a:off x="0" y="2868312"/>
            <a:ext cx="12205855" cy="1007988"/>
          </a:xfrm>
          <a:prstGeom prst="rect">
            <a:avLst/>
          </a:prstGeom>
          <a:solidFill>
            <a:srgbClr val="000000">
              <a:alpha val="56000"/>
            </a:srgb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Acciones de sensibilización a la sociedad civil en RETC y riesgos de exposición a sustancias químicas en los departamentos de La Libertad, Arequipa, Ayacucho y Lima.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8544"/>
            <a:ext cx="4022565" cy="30169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2565" y="3872977"/>
            <a:ext cx="4873205" cy="30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F5C9C03-502D-4984-BC0E-8EA5D04B4048}"/>
              </a:ext>
            </a:extLst>
          </p:cNvPr>
          <p:cNvSpPr txBox="1">
            <a:spLocks/>
          </p:cNvSpPr>
          <p:nvPr/>
        </p:nvSpPr>
        <p:spPr>
          <a:xfrm>
            <a:off x="3287688" y="2996952"/>
            <a:ext cx="6291604" cy="11521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PROXIMOS PASOS…</a:t>
            </a:r>
          </a:p>
        </p:txBody>
      </p:sp>
    </p:spTree>
    <p:extLst>
      <p:ext uri="{BB962C8B-B14F-4D97-AF65-F5344CB8AC3E}">
        <p14:creationId xmlns:p14="http://schemas.microsoft.com/office/powerpoint/2010/main" val="2451319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73" y="908719"/>
            <a:ext cx="345638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OC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53072"/>
            <a:ext cx="3096344" cy="20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 a la derecha con bandas 3"/>
          <p:cNvSpPr/>
          <p:nvPr/>
        </p:nvSpPr>
        <p:spPr>
          <a:xfrm>
            <a:off x="5303912" y="764704"/>
            <a:ext cx="2232248" cy="1404157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63679817"/>
              </p:ext>
            </p:extLst>
          </p:nvPr>
        </p:nvGraphicFramePr>
        <p:xfrm>
          <a:off x="1991544" y="19888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6653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727849" y="2768357"/>
            <a:ext cx="2481844" cy="7368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61387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EF76A6-2CBA-45C7-B692-FF4ADDE24031}"/>
              </a:ext>
            </a:extLst>
          </p:cNvPr>
          <p:cNvSpPr txBox="1"/>
          <p:nvPr/>
        </p:nvSpPr>
        <p:spPr>
          <a:xfrm>
            <a:off x="3647728" y="2891234"/>
            <a:ext cx="4723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EL CAMINO HASTA HOY…</a:t>
            </a:r>
          </a:p>
        </p:txBody>
      </p:sp>
    </p:spTree>
    <p:extLst>
      <p:ext uri="{BB962C8B-B14F-4D97-AF65-F5344CB8AC3E}">
        <p14:creationId xmlns:p14="http://schemas.microsoft.com/office/powerpoint/2010/main" val="217303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echa derecha 4"/>
          <p:cNvSpPr/>
          <p:nvPr/>
        </p:nvSpPr>
        <p:spPr>
          <a:xfrm>
            <a:off x="894606" y="5460127"/>
            <a:ext cx="10585176" cy="115212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3002376"/>
              </p:ext>
            </p:extLst>
          </p:nvPr>
        </p:nvGraphicFramePr>
        <p:xfrm>
          <a:off x="1271464" y="5805264"/>
          <a:ext cx="10513168" cy="234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384D7AC9-00C8-40F0-B62C-E166C36A4E0B}"/>
              </a:ext>
            </a:extLst>
          </p:cNvPr>
          <p:cNvSpPr txBox="1"/>
          <p:nvPr/>
        </p:nvSpPr>
        <p:spPr>
          <a:xfrm>
            <a:off x="767408" y="1412776"/>
            <a:ext cx="1378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/>
              <a:t>Perú ratifica el Convenio de Estocolmo sobre COP.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7992650-AC82-430A-A5AC-5FD871BB5E70}"/>
              </a:ext>
            </a:extLst>
          </p:cNvPr>
          <p:cNvSpPr txBox="1"/>
          <p:nvPr/>
        </p:nvSpPr>
        <p:spPr>
          <a:xfrm>
            <a:off x="2419290" y="1754839"/>
            <a:ext cx="1352404" cy="2620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/>
              <a:t>Plan Nacional de Implementación del Convenio de Estocolmo. Plan de diseño e implementación del RETC.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58F7809-9AA6-472E-9ECC-80ECB3425801}"/>
              </a:ext>
            </a:extLst>
          </p:cNvPr>
          <p:cNvSpPr txBox="1"/>
          <p:nvPr/>
        </p:nvSpPr>
        <p:spPr>
          <a:xfrm>
            <a:off x="4400891" y="2152189"/>
            <a:ext cx="14535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/>
              <a:t>evalúan las capacidades institucionales para el RETC y se definen las características clave de dicho registro.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83102A-C126-4E58-A03A-2BFFC587C1FA}"/>
              </a:ext>
            </a:extLst>
          </p:cNvPr>
          <p:cNvSpPr txBox="1"/>
          <p:nvPr/>
        </p:nvSpPr>
        <p:spPr>
          <a:xfrm>
            <a:off x="6063763" y="2555731"/>
            <a:ext cx="1378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/>
              <a:t>Desarrollo de la prueba piloto y validación del reporte electrónico.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1C15CA-59AF-4B0A-A8D0-3EE21131A852}"/>
              </a:ext>
            </a:extLst>
          </p:cNvPr>
          <p:cNvSpPr txBox="1"/>
          <p:nvPr/>
        </p:nvSpPr>
        <p:spPr>
          <a:xfrm>
            <a:off x="7720163" y="2980491"/>
            <a:ext cx="16882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/>
              <a:t>Inicia la implementación del RETC. Las empresas reportan de manera voluntaria.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8DDF867-21E5-479C-A84C-89F8F28737F7}"/>
              </a:ext>
            </a:extLst>
          </p:cNvPr>
          <p:cNvSpPr txBox="1"/>
          <p:nvPr/>
        </p:nvSpPr>
        <p:spPr>
          <a:xfrm>
            <a:off x="9678932" y="3449323"/>
            <a:ext cx="1800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sz="1600" b="1" dirty="0"/>
              <a:t>Consolidación de la implementación del RETC. Proyecto financiado por el GEF a través de UNITAR.</a:t>
            </a:r>
          </a:p>
        </p:txBody>
      </p:sp>
      <p:cxnSp>
        <p:nvCxnSpPr>
          <p:cNvPr id="14" name="Conector recto 13"/>
          <p:cNvCxnSpPr>
            <a:stCxn id="6" idx="2"/>
          </p:cNvCxnSpPr>
          <p:nvPr/>
        </p:nvCxnSpPr>
        <p:spPr>
          <a:xfrm>
            <a:off x="1456895" y="2489994"/>
            <a:ext cx="0" cy="331527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3215680" y="4375217"/>
            <a:ext cx="0" cy="137137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>
            <a:stCxn id="9" idx="2"/>
          </p:cNvCxnSpPr>
          <p:nvPr/>
        </p:nvCxnSpPr>
        <p:spPr>
          <a:xfrm>
            <a:off x="6753250" y="4125391"/>
            <a:ext cx="0" cy="165639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>
            <a:stCxn id="10" idx="2"/>
          </p:cNvCxnSpPr>
          <p:nvPr/>
        </p:nvCxnSpPr>
        <p:spPr>
          <a:xfrm flipH="1">
            <a:off x="8564265" y="4796373"/>
            <a:ext cx="1" cy="98541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0272464" y="5157192"/>
            <a:ext cx="0" cy="64807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>
            <a:off x="5027795" y="4125390"/>
            <a:ext cx="0" cy="165639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1B4F133-02F9-45CC-9E9C-4319E7FF3FCB}"/>
              </a:ext>
            </a:extLst>
          </p:cNvPr>
          <p:cNvSpPr txBox="1"/>
          <p:nvPr/>
        </p:nvSpPr>
        <p:spPr>
          <a:xfrm>
            <a:off x="887636" y="887085"/>
            <a:ext cx="99034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2000" dirty="0"/>
              <a:t>2005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5B013F4B-0649-4DA6-A571-8F0C3756EAE2}"/>
              </a:ext>
            </a:extLst>
          </p:cNvPr>
          <p:cNvSpPr txBox="1"/>
          <p:nvPr/>
        </p:nvSpPr>
        <p:spPr>
          <a:xfrm>
            <a:off x="2516812" y="1280182"/>
            <a:ext cx="97017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PE" dirty="0">
                <a:solidFill>
                  <a:schemeClr val="tx1"/>
                </a:solidFill>
              </a:rPr>
              <a:t>2006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536A05D-4063-4B37-A49F-0CC1E09AD230}"/>
              </a:ext>
            </a:extLst>
          </p:cNvPr>
          <p:cNvSpPr txBox="1"/>
          <p:nvPr/>
        </p:nvSpPr>
        <p:spPr>
          <a:xfrm>
            <a:off x="4567023" y="1668779"/>
            <a:ext cx="92154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PE" dirty="0">
                <a:solidFill>
                  <a:schemeClr val="tx1"/>
                </a:solidFill>
              </a:rPr>
              <a:t>2010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A3BD5E9-E607-4DD9-95DC-E5C744C10380}"/>
              </a:ext>
            </a:extLst>
          </p:cNvPr>
          <p:cNvSpPr txBox="1"/>
          <p:nvPr/>
        </p:nvSpPr>
        <p:spPr>
          <a:xfrm>
            <a:off x="6282845" y="2023799"/>
            <a:ext cx="10036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PE" dirty="0">
                <a:solidFill>
                  <a:schemeClr val="tx1"/>
                </a:solidFill>
              </a:rPr>
              <a:t>2012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BAA0394B-9102-4DA9-AEE0-8AA41CD80D0D}"/>
              </a:ext>
            </a:extLst>
          </p:cNvPr>
          <p:cNvSpPr txBox="1"/>
          <p:nvPr/>
        </p:nvSpPr>
        <p:spPr>
          <a:xfrm>
            <a:off x="8080763" y="2428914"/>
            <a:ext cx="101968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PE" dirty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88BD43E-E1C0-43A9-89FE-CC551843D095}"/>
              </a:ext>
            </a:extLst>
          </p:cNvPr>
          <p:cNvSpPr txBox="1"/>
          <p:nvPr/>
        </p:nvSpPr>
        <p:spPr>
          <a:xfrm>
            <a:off x="10046394" y="2780054"/>
            <a:ext cx="93228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s-PE"/>
            </a:defPPr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s-PE" dirty="0">
                <a:solidFill>
                  <a:schemeClr val="tx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59046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54871959"/>
              </p:ext>
            </p:extLst>
          </p:nvPr>
        </p:nvGraphicFramePr>
        <p:xfrm>
          <a:off x="767408" y="908720"/>
          <a:ext cx="11272345" cy="56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821298" y="5704106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2009 - 2012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12129" y="5693212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2013 - 2015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955858" y="5870382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b="1" dirty="0">
                <a:solidFill>
                  <a:srgbClr val="FFFF00"/>
                </a:solidFill>
              </a:rPr>
              <a:t>2016 - 2018</a:t>
            </a:r>
          </a:p>
        </p:txBody>
      </p:sp>
      <p:sp>
        <p:nvSpPr>
          <p:cNvPr id="12" name="2 Título"/>
          <p:cNvSpPr txBox="1">
            <a:spLocks/>
          </p:cNvSpPr>
          <p:nvPr/>
        </p:nvSpPr>
        <p:spPr>
          <a:xfrm>
            <a:off x="5231904" y="339203"/>
            <a:ext cx="6177533" cy="4716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2000">
                <a:ln>
                  <a:solidFill>
                    <a:schemeClr val="tx1"/>
                  </a:solidFill>
                </a:ln>
                <a:latin typeface="Gisha" panose="020B0502040204020203" pitchFamily="34" charset="-79"/>
                <a:ea typeface="+mj-ea"/>
                <a:cs typeface="Gisha" panose="020B0502040204020203" pitchFamily="34" charset="-79"/>
              </a:defRPr>
            </a:lvl1pPr>
          </a:lstStyle>
          <a:p>
            <a:r>
              <a:rPr lang="es-PE" sz="2400" dirty="0"/>
              <a:t>Proceso de Implementación de RETC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318317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8EF76A6-2CBA-45C7-B692-FF4ADDE24031}"/>
              </a:ext>
            </a:extLst>
          </p:cNvPr>
          <p:cNvSpPr txBox="1"/>
          <p:nvPr/>
        </p:nvSpPr>
        <p:spPr>
          <a:xfrm>
            <a:off x="3962400" y="2891234"/>
            <a:ext cx="4409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567292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>
          <a:xfrm>
            <a:off x="159964" y="5600399"/>
            <a:ext cx="3945699" cy="958755"/>
          </a:xfrm>
          <a:prstGeom prst="rect">
            <a:avLst/>
          </a:prstGeom>
          <a:solidFill>
            <a:srgbClr val="99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Rectángulo 33"/>
          <p:cNvSpPr/>
          <p:nvPr/>
        </p:nvSpPr>
        <p:spPr>
          <a:xfrm>
            <a:off x="147575" y="4527557"/>
            <a:ext cx="3945699" cy="958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Rectángulo 32"/>
          <p:cNvSpPr/>
          <p:nvPr/>
        </p:nvSpPr>
        <p:spPr>
          <a:xfrm>
            <a:off x="151642" y="2222833"/>
            <a:ext cx="3945699" cy="958755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Rectángulo 31"/>
          <p:cNvSpPr/>
          <p:nvPr/>
        </p:nvSpPr>
        <p:spPr>
          <a:xfrm>
            <a:off x="128638" y="3346817"/>
            <a:ext cx="3945699" cy="9587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/>
          <p:cNvSpPr/>
          <p:nvPr/>
        </p:nvSpPr>
        <p:spPr>
          <a:xfrm>
            <a:off x="105634" y="56292"/>
            <a:ext cx="11831669" cy="7584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Rectángulo 30"/>
          <p:cNvSpPr/>
          <p:nvPr/>
        </p:nvSpPr>
        <p:spPr>
          <a:xfrm>
            <a:off x="151642" y="1054914"/>
            <a:ext cx="3945699" cy="958755"/>
          </a:xfrm>
          <a:prstGeom prst="rect">
            <a:avLst/>
          </a:prstGeom>
          <a:solidFill>
            <a:srgbClr val="008B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Rectángulo 29"/>
          <p:cNvSpPr/>
          <p:nvPr/>
        </p:nvSpPr>
        <p:spPr>
          <a:xfrm>
            <a:off x="4566387" y="5621187"/>
            <a:ext cx="3945699" cy="95875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7" name="Rectángulo 26"/>
          <p:cNvSpPr/>
          <p:nvPr/>
        </p:nvSpPr>
        <p:spPr>
          <a:xfrm>
            <a:off x="4598215" y="4578516"/>
            <a:ext cx="3945699" cy="907796"/>
          </a:xfrm>
          <a:prstGeom prst="rect">
            <a:avLst/>
          </a:prstGeom>
          <a:solidFill>
            <a:srgbClr val="71AB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/>
          <p:cNvSpPr/>
          <p:nvPr/>
        </p:nvSpPr>
        <p:spPr>
          <a:xfrm>
            <a:off x="4559473" y="941985"/>
            <a:ext cx="7377830" cy="34425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Rectángulo 12"/>
          <p:cNvSpPr/>
          <p:nvPr/>
        </p:nvSpPr>
        <p:spPr>
          <a:xfrm>
            <a:off x="8755691" y="4659301"/>
            <a:ext cx="3181612" cy="20041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CuadroTexto 2"/>
          <p:cNvSpPr txBox="1"/>
          <p:nvPr/>
        </p:nvSpPr>
        <p:spPr>
          <a:xfrm>
            <a:off x="201629" y="5074876"/>
            <a:ext cx="3692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31.8% del total de sustancias RETC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5310" y="1180815"/>
            <a:ext cx="1840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318 </a:t>
            </a:r>
            <a:r>
              <a:rPr lang="es-PE" sz="2000" b="1" dirty="0">
                <a:solidFill>
                  <a:schemeClr val="bg1"/>
                </a:solidFill>
              </a:rPr>
              <a:t>empresas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5310" y="1589986"/>
            <a:ext cx="2800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 Capacitadas entre 2015 y 2017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5635" y="2298813"/>
            <a:ext cx="312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529 </a:t>
            </a:r>
            <a:r>
              <a:rPr lang="es-PE" b="1" dirty="0">
                <a:solidFill>
                  <a:schemeClr val="bg1"/>
                </a:solidFill>
              </a:rPr>
              <a:t>responsables de planta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1642" y="2765144"/>
            <a:ext cx="307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Capacitados en calculo y reporte de emisiones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588943" y="4503023"/>
            <a:ext cx="3149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13 </a:t>
            </a:r>
            <a:r>
              <a:rPr lang="es-PE" sz="2000" b="1" dirty="0">
                <a:solidFill>
                  <a:schemeClr val="bg1"/>
                </a:solidFill>
              </a:rPr>
              <a:t>actividades económicas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87034" y="4971603"/>
            <a:ext cx="3956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20% de las empresas corresponden a la industria química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82862" y="4623020"/>
            <a:ext cx="294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48 </a:t>
            </a:r>
            <a:r>
              <a:rPr lang="es-PE" sz="2000" b="1" dirty="0">
                <a:solidFill>
                  <a:schemeClr val="bg1"/>
                </a:solidFill>
              </a:rPr>
              <a:t>sustancias reportadas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4612976" y="6047635"/>
            <a:ext cx="3655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Del total de las emisiones pertenecen a la actividad económica de fundición de metales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4612976" y="5600018"/>
            <a:ext cx="104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93 %</a:t>
            </a:r>
            <a:endParaRPr lang="es-PE" sz="2000" b="1" dirty="0">
              <a:solidFill>
                <a:schemeClr val="bg1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3230" y="152485"/>
            <a:ext cx="1739444" cy="514238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28638" y="5585740"/>
            <a:ext cx="312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3000  </a:t>
            </a:r>
            <a:r>
              <a:rPr lang="es-PE" b="1" dirty="0">
                <a:solidFill>
                  <a:schemeClr val="bg1"/>
                </a:solidFill>
              </a:rPr>
              <a:t>ciudadanos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59964" y="6079776"/>
            <a:ext cx="3458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Sensibilizados sobre las sustancias y los riesgos a la salud y al ambiente (2015 - 2017)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105635" y="3900612"/>
            <a:ext cx="3589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>
                <a:solidFill>
                  <a:schemeClr val="bg1"/>
                </a:solidFill>
              </a:rPr>
              <a:t>Culminaron su reporte voluntario entre el 2016 y 2017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05635" y="3458486"/>
            <a:ext cx="2618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>
                <a:solidFill>
                  <a:schemeClr val="bg1"/>
                </a:solidFill>
              </a:rPr>
              <a:t>213 </a:t>
            </a:r>
            <a:r>
              <a:rPr lang="es-PE" sz="2000" b="1" dirty="0">
                <a:solidFill>
                  <a:schemeClr val="bg1"/>
                </a:solidFill>
              </a:rPr>
              <a:t>establecimientos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784683" y="246701"/>
            <a:ext cx="2957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solidFill>
                  <a:schemeClr val="accent1">
                    <a:lumMod val="75000"/>
                  </a:schemeClr>
                </a:solidFill>
              </a:rPr>
              <a:t>PRINCIPALES RESULTADOS</a:t>
            </a:r>
          </a:p>
        </p:txBody>
      </p:sp>
      <p:graphicFrame>
        <p:nvGraphicFramePr>
          <p:cNvPr id="28" name="4 Gráfico"/>
          <p:cNvGraphicFramePr>
            <a:graphicFrameLocks/>
          </p:cNvGraphicFramePr>
          <p:nvPr>
            <p:extLst/>
          </p:nvPr>
        </p:nvGraphicFramePr>
        <p:xfrm>
          <a:off x="5223353" y="1040361"/>
          <a:ext cx="6065869" cy="311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9870495" y="5068596"/>
            <a:ext cx="1641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U$ 190 000</a:t>
            </a:r>
          </a:p>
          <a:p>
            <a:r>
              <a:rPr lang="es-PE" dirty="0"/>
              <a:t>Monto UNITAR: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081221" y="328482"/>
            <a:ext cx="1482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b="1" dirty="0">
                <a:latin typeface="Gisha" panose="020B0502040204020203" pitchFamily="34" charset="-79"/>
                <a:cs typeface="Gisha" panose="020B0502040204020203" pitchFamily="34" charset="-79"/>
              </a:rPr>
              <a:t>PROYECTO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930243" y="6024750"/>
            <a:ext cx="2358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b="1" dirty="0"/>
              <a:t>Enero 2017 a Diciembre 2018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86" y="233893"/>
            <a:ext cx="2139636" cy="44399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288" y="4937944"/>
            <a:ext cx="946502" cy="94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8445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ilp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4" b="11289"/>
          <a:stretch/>
        </p:blipFill>
        <p:spPr bwMode="auto">
          <a:xfrm>
            <a:off x="3099553" y="4437662"/>
            <a:ext cx="1581126" cy="52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ipr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536" y="2955896"/>
            <a:ext cx="1523053" cy="49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baterias etna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43" y="4518840"/>
            <a:ext cx="1507632" cy="4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trup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319" y="4700079"/>
            <a:ext cx="2187255" cy="28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Resultado de imagen para sim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0" y="5885238"/>
            <a:ext cx="1801881" cy="73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Resultado de imagen para farmindustr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033" y="4508396"/>
            <a:ext cx="1941799" cy="36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n para hers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223" y="5200785"/>
            <a:ext cx="1280000" cy="56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Resultado de imagen para pesquera pelay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90" y="1450744"/>
            <a:ext cx="1877853" cy="30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Resultado de imagen para sea food trad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1" y="2662606"/>
            <a:ext cx="1712596" cy="99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Resultado de imagen para molital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652" y="2899473"/>
            <a:ext cx="1988849" cy="4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Resultado de imagen para corporación agricola viñasol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11" y="1271820"/>
            <a:ext cx="1154233" cy="63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36" descr="Resultado de imagen para cnc sa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38" descr="Resultado de imagen para cnc sac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18" b="20582"/>
          <a:stretch/>
        </p:blipFill>
        <p:spPr>
          <a:xfrm>
            <a:off x="1764341" y="5156027"/>
            <a:ext cx="1893729" cy="6755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9" b="18094"/>
          <a:stretch/>
        </p:blipFill>
        <p:spPr>
          <a:xfrm>
            <a:off x="9649074" y="5913805"/>
            <a:ext cx="1451517" cy="63841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61" y="5908700"/>
            <a:ext cx="799321" cy="74381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8"/>
          <a:srcRect t="23427" b="27343"/>
          <a:stretch/>
        </p:blipFill>
        <p:spPr>
          <a:xfrm>
            <a:off x="9153004" y="1223956"/>
            <a:ext cx="1733821" cy="853574"/>
          </a:xfrm>
          <a:prstGeom prst="rect">
            <a:avLst/>
          </a:prstGeom>
        </p:spPr>
      </p:pic>
      <p:pic>
        <p:nvPicPr>
          <p:cNvPr id="23" name="Picture 25" descr="Resultado de imagen para kallpa generacion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199" y="557620"/>
            <a:ext cx="1733703" cy="53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8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39" y="1318040"/>
            <a:ext cx="1596971" cy="66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0" descr="Resultado de imagen para tecnologica de alimentos s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830" y="471003"/>
            <a:ext cx="812963" cy="8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4" descr="Resultado de imagen para san fernando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8"/>
          <a:stretch/>
        </p:blipFill>
        <p:spPr bwMode="auto">
          <a:xfrm>
            <a:off x="10675555" y="3648443"/>
            <a:ext cx="1412108" cy="7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6" descr="Resultado de imagen para farmex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00" y="5238278"/>
            <a:ext cx="1755868" cy="5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esultado de imagen para funcal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501" y="381902"/>
            <a:ext cx="657444" cy="83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87" y="5211315"/>
            <a:ext cx="2517880" cy="60738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226" y="3657934"/>
            <a:ext cx="1395807" cy="55128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374712" y="2894972"/>
            <a:ext cx="1205158" cy="72202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4" t="20895" r="31095" b="23140"/>
          <a:stretch/>
        </p:blipFill>
        <p:spPr>
          <a:xfrm>
            <a:off x="2105745" y="3463987"/>
            <a:ext cx="732389" cy="739298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912466" y="1841526"/>
            <a:ext cx="1174363" cy="878902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862280" y="1993829"/>
            <a:ext cx="2150725" cy="606812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477056" y="2249317"/>
            <a:ext cx="1895474" cy="47386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310281" y="601501"/>
            <a:ext cx="759439" cy="61210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282566" y="2183543"/>
            <a:ext cx="1937125" cy="586279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34"/>
          <a:srcRect t="15385" b="23077"/>
          <a:stretch/>
        </p:blipFill>
        <p:spPr>
          <a:xfrm>
            <a:off x="7796800" y="3481091"/>
            <a:ext cx="1456667" cy="8964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1487" y="95808"/>
            <a:ext cx="285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/>
              <a:t>EMPRESAS INVOLUCRADAS: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78" y="5871611"/>
            <a:ext cx="1323217" cy="81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6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F5C9C03-502D-4984-BC0E-8EA5D04B4048}"/>
              </a:ext>
            </a:extLst>
          </p:cNvPr>
          <p:cNvSpPr txBox="1">
            <a:spLocks/>
          </p:cNvSpPr>
          <p:nvPr/>
        </p:nvSpPr>
        <p:spPr>
          <a:xfrm>
            <a:off x="4844956" y="2968487"/>
            <a:ext cx="2691204" cy="5035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+mj-cs"/>
              </a:rPr>
              <a:t>REPORTE</a:t>
            </a:r>
          </a:p>
        </p:txBody>
      </p:sp>
    </p:spTree>
    <p:extLst>
      <p:ext uri="{BB962C8B-B14F-4D97-AF65-F5344CB8AC3E}">
        <p14:creationId xmlns:p14="http://schemas.microsoft.com/office/powerpoint/2010/main" val="35530665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ENCUENTRO RETC</Template>
  <TotalTime>126</TotalTime>
  <Words>989</Words>
  <Application>Microsoft Office PowerPoint</Application>
  <PresentationFormat>Panorámica</PresentationFormat>
  <Paragraphs>165</Paragraphs>
  <Slides>23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Arial Rounded MT Bold</vt:lpstr>
      <vt:lpstr>Calibri</vt:lpstr>
      <vt:lpstr>Calibri Light</vt:lpstr>
      <vt:lpstr>Century Gothic</vt:lpstr>
      <vt:lpstr>Gisha</vt:lpstr>
      <vt:lpstr>Impact</vt:lpstr>
      <vt:lpstr>Verdana</vt:lpstr>
      <vt:lpstr>Tema de Office</vt:lpstr>
      <vt:lpstr>Presentación de PowerPoint</vt:lpstr>
      <vt:lpstr>¿Qué es un RETC?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christopher ynocente</dc:creator>
  <cp:lastModifiedBy>Daniel Nuñez</cp:lastModifiedBy>
  <cp:revision>17</cp:revision>
  <dcterms:created xsi:type="dcterms:W3CDTF">2017-11-01T21:30:26Z</dcterms:created>
  <dcterms:modified xsi:type="dcterms:W3CDTF">2017-11-02T14:08:11Z</dcterms:modified>
</cp:coreProperties>
</file>