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257" r:id="rId4"/>
    <p:sldId id="283" r:id="rId5"/>
    <p:sldId id="282" r:id="rId6"/>
    <p:sldId id="284" r:id="rId7"/>
    <p:sldId id="288" r:id="rId8"/>
    <p:sldId id="262" r:id="rId9"/>
    <p:sldId id="258" r:id="rId10"/>
    <p:sldId id="285" r:id="rId11"/>
    <p:sldId id="286" r:id="rId12"/>
    <p:sldId id="287" r:id="rId13"/>
    <p:sldId id="27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7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F527-E44D-45C2-B14A-065787340555}" type="datetimeFigureOut">
              <a:rPr lang="es-ES" smtClean="0"/>
              <a:t>1/11/17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9B90-9046-469B-BEC4-827BD6C9DE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7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6EFA4-E713-488D-9EB6-5701A85B205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9B90-9046-469B-BEC4-827BD6C9DED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1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9B90-9046-469B-BEC4-827BD6C9DED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84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3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3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478768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880873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jpeg"/><Relationship Id="rId1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 userDrawn="1"/>
        </p:nvGrpSpPr>
        <p:grpSpPr bwMode="auto">
          <a:xfrm>
            <a:off x="1108" y="5475290"/>
            <a:ext cx="9142892" cy="1383005"/>
            <a:chOff x="1587" y="5475775"/>
            <a:chExt cx="9142413" cy="1382233"/>
          </a:xfrm>
        </p:grpSpPr>
        <p:pic>
          <p:nvPicPr>
            <p:cNvPr id="9" name="Imagen 1" descr="cesped_1.jpg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5475775"/>
              <a:ext cx="9142413" cy="1382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12 Rectángulo redondeado"/>
            <p:cNvSpPr/>
            <p:nvPr userDrawn="1"/>
          </p:nvSpPr>
          <p:spPr>
            <a:xfrm>
              <a:off x="2772134" y="6165404"/>
              <a:ext cx="6192364" cy="6066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Primer Encuentro Regional sobre los Registros de Emisiones y Transferencias de Contaminantes (RETC); 2-3 de noviembre de 2017. Lima. Perú.</a:t>
              </a:r>
              <a:endPara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Agrupar 15"/>
          <p:cNvGrpSpPr/>
          <p:nvPr userDrawn="1"/>
        </p:nvGrpSpPr>
        <p:grpSpPr>
          <a:xfrm>
            <a:off x="0" y="116632"/>
            <a:ext cx="9016471" cy="972138"/>
            <a:chOff x="107504" y="1988840"/>
            <a:chExt cx="9016471" cy="972138"/>
          </a:xfrm>
        </p:grpSpPr>
        <p:pic>
          <p:nvPicPr>
            <p:cNvPr id="7" name="0 Imagen"/>
            <p:cNvPicPr/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988840"/>
              <a:ext cx="2849245" cy="638810"/>
            </a:xfrm>
            <a:prstGeom prst="rect">
              <a:avLst/>
            </a:prstGeom>
          </p:spPr>
        </p:pic>
        <p:grpSp>
          <p:nvGrpSpPr>
            <p:cNvPr id="12" name="2 Grupo"/>
            <p:cNvGrpSpPr>
              <a:grpSpLocks/>
            </p:cNvGrpSpPr>
            <p:nvPr userDrawn="1"/>
          </p:nvGrpSpPr>
          <p:grpSpPr bwMode="auto">
            <a:xfrm>
              <a:off x="107504" y="1988840"/>
              <a:ext cx="9016471" cy="972138"/>
              <a:chOff x="53158" y="132525"/>
              <a:chExt cx="9016415" cy="695795"/>
            </a:xfrm>
          </p:grpSpPr>
          <p:pic>
            <p:nvPicPr>
              <p:cNvPr id="14" name="Imagen 3" descr="banda_superior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"/>
              <a:stretch>
                <a:fillRect/>
              </a:stretch>
            </p:blipFill>
            <p:spPr bwMode="auto">
              <a:xfrm>
                <a:off x="53158" y="548668"/>
                <a:ext cx="9016415" cy="279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n 3" descr="banda_superior.png"/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276"/>
              <a:stretch/>
            </p:blipFill>
            <p:spPr bwMode="auto">
              <a:xfrm>
                <a:off x="3077475" y="132525"/>
                <a:ext cx="1753660" cy="40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004048" y="116632"/>
            <a:ext cx="2451843" cy="5273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16632"/>
            <a:ext cx="1401224" cy="4766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4" y="5714478"/>
            <a:ext cx="1440160" cy="4754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47664" y="5696167"/>
            <a:ext cx="1512168" cy="46913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1567" y="6237312"/>
            <a:ext cx="588065" cy="50405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77120" y="6155996"/>
            <a:ext cx="674600" cy="5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circabc.europa.eu/sd/a/fd585562-0c60-48f0-ad62-9d1ff7151059/E-PRTR%20evaluation_Final%20report%20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rtest.eionet.europa.eu/help/ied_registry" TargetMode="External"/><Relationship Id="rId3" Type="http://schemas.openxmlformats.org/officeDocument/2006/relationships/hyperlink" Target="http://cdrtest.eionet.europa.eu/help/eprtr_lc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info@prtr-es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prtr.ec.europa.eu/%23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tr-es.es/Data/images//Gu%C3%ADa%20Implantaci%C3%B3n%20E-PRTR%20Septiembre%202006%20(en%20espa%C3%B1ol)-AAAF44342FE7DB1C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r-lex.europa.eu/legal-content/ES/TXT/PDF/?uri=CELEX:32003L0004&amp;from=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621612" y="1412776"/>
            <a:ext cx="8111995" cy="24482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>
            <a:lvl1pPr marL="342900" indent="-342900" algn="ctr" defTabSz="457200" eaLnBrk="0" hangingPunct="0">
              <a:spcBef>
                <a:spcPct val="20000"/>
              </a:spcBef>
              <a:buFont typeface="Arial" charset="0"/>
              <a:buNone/>
              <a:defRPr sz="32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dirty="0" smtClean="0"/>
              <a:t>RETC en </a:t>
            </a:r>
            <a:r>
              <a:rPr lang="en-US" dirty="0" err="1" smtClean="0"/>
              <a:t>pa</a:t>
            </a:r>
            <a:r>
              <a:rPr lang="en-US" dirty="0" err="1" smtClean="0"/>
              <a:t>íses</a:t>
            </a:r>
            <a:r>
              <a:rPr lang="en-US" dirty="0" smtClean="0"/>
              <a:t> de la Unión </a:t>
            </a:r>
            <a:r>
              <a:rPr lang="en-US" dirty="0" err="1" smtClean="0"/>
              <a:t>Europea</a:t>
            </a:r>
            <a:endParaRPr lang="en-US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611560" y="4221088"/>
            <a:ext cx="5688632" cy="76944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defRPr/>
            </a:pPr>
            <a:endParaRPr lang="en-GB" sz="1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762000">
              <a:defRPr/>
            </a:pPr>
            <a:r>
              <a:rPr lang="en-GB" sz="1100" b="1" dirty="0" smtClean="0"/>
              <a:t>Iñigo de Vicente-Mingarro</a:t>
            </a:r>
          </a:p>
          <a:p>
            <a:pPr defTabSz="762000">
              <a:defRPr/>
            </a:pPr>
            <a:r>
              <a:rPr lang="en-GB" sz="1100" i="1" dirty="0" err="1" smtClean="0"/>
              <a:t>Administrador</a:t>
            </a:r>
            <a:r>
              <a:rPr lang="en-GB" sz="1100" i="1" dirty="0" smtClean="0"/>
              <a:t> del </a:t>
            </a:r>
            <a:r>
              <a:rPr lang="en-GB" sz="1100" i="1" dirty="0" err="1" smtClean="0"/>
              <a:t>Registro</a:t>
            </a:r>
            <a:r>
              <a:rPr lang="en-GB" sz="1100" i="1" dirty="0" smtClean="0"/>
              <a:t> </a:t>
            </a:r>
            <a:r>
              <a:rPr lang="en-GB" sz="1100" i="1" dirty="0" err="1" smtClean="0"/>
              <a:t>Estatal</a:t>
            </a:r>
            <a:r>
              <a:rPr lang="en-GB" sz="1100" i="1" dirty="0" smtClean="0"/>
              <a:t> de  </a:t>
            </a:r>
            <a:r>
              <a:rPr lang="en-GB" sz="1100" i="1" dirty="0" err="1" smtClean="0"/>
              <a:t>Emisiones</a:t>
            </a:r>
            <a:r>
              <a:rPr lang="en-GB" sz="1100" i="1" dirty="0" smtClean="0"/>
              <a:t> y Fuentes </a:t>
            </a:r>
            <a:r>
              <a:rPr lang="en-GB" sz="1100" i="1" dirty="0" err="1" smtClean="0"/>
              <a:t>Contaminantes</a:t>
            </a:r>
            <a:r>
              <a:rPr lang="en-GB" sz="1100" i="1" dirty="0" smtClean="0"/>
              <a:t>, PRTR-</a:t>
            </a:r>
            <a:r>
              <a:rPr lang="en-GB" sz="1100" i="1" dirty="0" err="1" smtClean="0"/>
              <a:t>España</a:t>
            </a:r>
            <a:r>
              <a:rPr lang="en-GB" sz="1100" i="1" dirty="0" smtClean="0"/>
              <a:t>. </a:t>
            </a:r>
            <a:r>
              <a:rPr lang="en-GB" sz="1100" i="1" dirty="0" err="1" smtClean="0"/>
              <a:t>Ministerio</a:t>
            </a:r>
            <a:r>
              <a:rPr lang="en-GB" sz="1100" i="1" dirty="0" smtClean="0"/>
              <a:t> de </a:t>
            </a:r>
            <a:r>
              <a:rPr lang="en-GB" sz="1100" i="1" dirty="0" err="1" smtClean="0"/>
              <a:t>Agricultura</a:t>
            </a:r>
            <a:r>
              <a:rPr lang="en-GB" sz="1100" i="1" dirty="0" smtClean="0"/>
              <a:t> y </a:t>
            </a:r>
            <a:r>
              <a:rPr lang="en-GB" sz="1100" i="1" dirty="0" err="1" smtClean="0"/>
              <a:t>Pesca</a:t>
            </a:r>
            <a:r>
              <a:rPr lang="en-GB" sz="1100" i="1" dirty="0" smtClean="0"/>
              <a:t>, </a:t>
            </a:r>
            <a:r>
              <a:rPr lang="en-GB" sz="1100" i="1" dirty="0" err="1" smtClean="0"/>
              <a:t>Alimentación</a:t>
            </a:r>
            <a:r>
              <a:rPr lang="en-GB" sz="1100" i="1" dirty="0" smtClean="0"/>
              <a:t> y </a:t>
            </a:r>
            <a:r>
              <a:rPr lang="en-GB" sz="1100" i="1" dirty="0" err="1" smtClean="0"/>
              <a:t>Medio</a:t>
            </a:r>
            <a:r>
              <a:rPr lang="en-GB" sz="1100" i="1" dirty="0" smtClean="0"/>
              <a:t> </a:t>
            </a:r>
            <a:r>
              <a:rPr lang="en-GB" sz="1100" i="1" dirty="0" err="1" smtClean="0"/>
              <a:t>Ambiente</a:t>
            </a:r>
            <a:r>
              <a:rPr lang="en-GB" sz="1100" i="1" dirty="0" smtClean="0"/>
              <a:t>.</a:t>
            </a:r>
            <a:endParaRPr lang="en-GB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84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92" y="1482982"/>
            <a:ext cx="6016972" cy="4394290"/>
          </a:xfrm>
          <a:prstGeom prst="rect">
            <a:avLst/>
          </a:prstGeom>
        </p:spPr>
      </p:pic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c)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Evaluación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 del E-PRTR (UE)  (2)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276872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E</a:t>
            </a:r>
            <a:r>
              <a:rPr lang="es-ES" dirty="0" smtClean="0"/>
              <a:t>l informe completo sobre la evaluaci</a:t>
            </a:r>
            <a:r>
              <a:rPr lang="es-ES" dirty="0" smtClean="0"/>
              <a:t>ón del Reglamento europeo que establece el registro E-PRTR, puede consultarse </a:t>
            </a:r>
            <a:r>
              <a:rPr lang="es-ES" dirty="0" smtClean="0">
                <a:hlinkClick r:id="rId3"/>
              </a:rPr>
              <a:t>aquí,</a:t>
            </a:r>
            <a:r>
              <a:rPr lang="es-ES" dirty="0" smtClean="0"/>
              <a:t> en inglés.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08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d)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El futuro 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xmlns="" id="{64A78840-1EC7-46BE-ADF7-6CB557185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3811"/>
            <a:ext cx="8568952" cy="3771413"/>
          </a:xfrm>
          <a:prstGeom prst="rect">
            <a:avLst/>
          </a:prstGeom>
          <a:ln w="12700">
            <a:solidFill>
              <a:srgbClr val="0099B5"/>
            </a:solidFill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9723C11-6C98-4659-A437-384B5A1B9577}"/>
              </a:ext>
            </a:extLst>
          </p:cNvPr>
          <p:cNvSpPr/>
          <p:nvPr/>
        </p:nvSpPr>
        <p:spPr>
          <a:xfrm>
            <a:off x="1987947" y="2178118"/>
            <a:ext cx="35185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9723C11-6C98-4659-A437-384B5A1B9577}"/>
              </a:ext>
            </a:extLst>
          </p:cNvPr>
          <p:cNvSpPr/>
          <p:nvPr/>
        </p:nvSpPr>
        <p:spPr>
          <a:xfrm>
            <a:off x="2059955" y="4338358"/>
            <a:ext cx="35185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ÁS INFORMACIÓN EN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323528" y="2492896"/>
            <a:ext cx="8424936" cy="523220"/>
          </a:xfrm>
          <a:prstGeom prst="rect">
            <a:avLst/>
          </a:prstGeom>
          <a:solidFill>
            <a:srgbClr val="D7EAC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EU </a:t>
            </a:r>
            <a:r>
              <a:rPr lang="es-ES" sz="1400" b="1" i="1" dirty="0" err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Registry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: requisitos, modelo de datos , </a:t>
            </a:r>
            <a:r>
              <a:rPr lang="es-ES" sz="1400" b="1" i="1" dirty="0" err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mr-IN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s-ES" sz="1400" b="1" i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  <a:hlinkClick r:id="rId2"/>
              </a:rPr>
              <a:t>cdrtest.eionet.europa.eu/help/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  <a:hlinkClick r:id="rId2"/>
              </a:rPr>
              <a:t>ied_registry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ES" sz="1400" b="1" i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Fuente Agencia 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Europea </a:t>
            </a:r>
            <a:r>
              <a:rPr lang="es-ES" sz="1400" b="1" i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de Medio Ambiente, 2017 (AEMA, EEA </a:t>
            </a:r>
            <a:endParaRPr lang="es-ES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323528" y="3140968"/>
            <a:ext cx="8424935" cy="738664"/>
          </a:xfrm>
          <a:prstGeom prst="rect">
            <a:avLst/>
          </a:prstGeom>
          <a:solidFill>
            <a:srgbClr val="D7EAC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Nuevo </a:t>
            </a:r>
            <a:r>
              <a:rPr lang="es-ES" sz="1400" b="1" i="1" dirty="0" err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rpeorte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E-PRTR+GIC (grandes instalaciones de combustión), requisitos, modelo de datos </a:t>
            </a:r>
            <a:r>
              <a:rPr lang="es-ES" sz="1400" b="1" i="1" dirty="0" err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mr-IN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s-ES_tradnl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s-ES" sz="1400" b="1" i="1" dirty="0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es-ES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s-ES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cdrtest.eionet.europa.eu/help/</a:t>
            </a:r>
            <a:r>
              <a:rPr lang="es-ES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eprtr_lcp</a:t>
            </a:r>
            <a:r>
              <a:rPr lang="es-ES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ES" sz="1400" b="1" i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Fuente Agencia Europea de Medio Ambiente, 2017 (AEMA, EEA)</a:t>
            </a:r>
            <a:endParaRPr lang="es-ES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5616" y="1068734"/>
            <a:ext cx="6480720" cy="2091283"/>
          </a:xfrm>
          <a:prstGeom prst="roundRect">
            <a:avLst/>
          </a:prstGeom>
          <a:solidFill>
            <a:schemeClr val="tx2"/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marL="342900" indent="-342900" algn="ctr" defTabSz="457200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rPr>
              <a:t>¡Muchas gracias!</a:t>
            </a:r>
            <a:endParaRPr lang="es-ES_tradnl" sz="3200" b="1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3701606"/>
            <a:ext cx="6192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_tradnl" sz="1200" b="1" dirty="0" smtClean="0"/>
              <a:t>Íñigo </a:t>
            </a:r>
            <a:r>
              <a:rPr lang="es-ES_tradnl" sz="1200" b="1" dirty="0"/>
              <a:t>de Vicente-Mingarro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b="1" dirty="0" smtClean="0"/>
              <a:t>Administrador PRTR</a:t>
            </a:r>
            <a:r>
              <a:rPr lang="es-ES_tradnl" sz="1200" b="1" dirty="0"/>
              <a:t>-España,  </a:t>
            </a:r>
            <a:r>
              <a:rPr lang="es-ES_tradnl" sz="1200" b="1" dirty="0" smtClean="0"/>
              <a:t>(asistencia técnica Ministerio de Agricultura y Pesca, Alimentación y Medio Ambiente).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dirty="0" smtClean="0"/>
              <a:t>Calle  Téllez nº 24, 1ª </a:t>
            </a:r>
            <a:r>
              <a:rPr lang="es-ES_tradnl" sz="1200" dirty="0"/>
              <a:t>planta; </a:t>
            </a:r>
            <a:r>
              <a:rPr lang="es-ES_tradnl" sz="1200" dirty="0" smtClean="0"/>
              <a:t>28007 Madrid. España.</a:t>
            </a:r>
            <a:endParaRPr lang="es-ES_tradnl" sz="12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i="1" dirty="0" smtClean="0"/>
              <a:t>Teléfono: </a:t>
            </a:r>
            <a:r>
              <a:rPr lang="es-ES_tradnl" sz="1200" i="1" dirty="0"/>
              <a:t>+34 917499121; Fax: +34 917499140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i="1" dirty="0" smtClean="0"/>
              <a:t>correo </a:t>
            </a:r>
            <a:r>
              <a:rPr lang="es-ES_tradnl" sz="1200" i="1" smtClean="0"/>
              <a:t>eléctronico:</a:t>
            </a:r>
            <a:r>
              <a:rPr lang="es-ES_tradnl" sz="1200" smtClean="0">
                <a:solidFill>
                  <a:schemeClr val="bg1"/>
                </a:solidFill>
              </a:rPr>
              <a:t> </a:t>
            </a:r>
            <a:r>
              <a:rPr lang="es-ES_tradnl" sz="1200" b="1" dirty="0" smtClean="0">
                <a:solidFill>
                  <a:srgbClr val="002060"/>
                </a:solidFill>
                <a:hlinkClick r:id="rId3"/>
              </a:rPr>
              <a:t>info@prtr-es.es</a:t>
            </a:r>
            <a:r>
              <a:rPr lang="es-ES_tradnl" sz="1200" b="1" dirty="0" smtClean="0">
                <a:solidFill>
                  <a:srgbClr val="002060"/>
                </a:solidFill>
              </a:rPr>
              <a:t> </a:t>
            </a:r>
            <a:endParaRPr lang="es-ES_tradn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664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2420888"/>
            <a:ext cx="8208912" cy="2376264"/>
          </a:xfrm>
          <a:prstGeom prst="round2Diag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RETC regional y nacionales. Marco legal. Portal E-PRTR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Calendario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Evaluaci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ón del E-PRTR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El futuro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24128" y="1412776"/>
            <a:ext cx="2952328" cy="792088"/>
          </a:xfrm>
          <a:prstGeom prst="rect">
            <a:avLst/>
          </a:prstGeom>
          <a:solidFill>
            <a:srgbClr val="254061"/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marL="342900" indent="-342900" algn="ctr" defTabSz="457200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rPr>
              <a:t>ÍNDICE </a:t>
            </a:r>
          </a:p>
        </p:txBody>
      </p:sp>
    </p:spTree>
    <p:extLst>
      <p:ext uri="{BB962C8B-B14F-4D97-AF65-F5344CB8AC3E}">
        <p14:creationId xmlns:p14="http://schemas.microsoft.com/office/powerpoint/2010/main" val="33161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192" y="1700808"/>
            <a:ext cx="71642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6096" y="5291916"/>
            <a:ext cx="336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http://prtr.ec.europa.eu/#/</a:t>
            </a:r>
            <a:r>
              <a:rPr lang="es-ES" dirty="0" smtClean="0">
                <a:hlinkClick r:id="rId3"/>
              </a:rPr>
              <a:t>home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79512" y="908720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a)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RETC regional y nacionales. Marco legal. Portal E-PRTR (1)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7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64804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8600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79512" y="908720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a)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RETC regional y nacionales. Marco legal. Portal E-PRTR (2)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36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2973422" cy="185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79512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a)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RETC regional y nacionales. Marco legal. Portal E-PRTR (3)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844824"/>
            <a:ext cx="3024336" cy="171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780928"/>
            <a:ext cx="287113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204864"/>
            <a:ext cx="241946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356992"/>
            <a:ext cx="2771800" cy="1732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212976"/>
            <a:ext cx="3172267" cy="20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5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/>
        </p:nvSpPr>
        <p:spPr bwMode="auto">
          <a:xfrm>
            <a:off x="179512" y="1628800"/>
            <a:ext cx="8568952" cy="584776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DDDDDD">
                  <a:alpha val="60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1600" b="1" u="sng" dirty="0" err="1" smtClean="0">
                <a:latin typeface="Calibri" panose="020F0502020204030204" pitchFamily="34" charset="0"/>
                <a:cs typeface="Tahoma" pitchFamily="34" charset="0"/>
              </a:rPr>
              <a:t>Reglamento</a:t>
            </a:r>
            <a:r>
              <a:rPr lang="en-GB" sz="1600" b="1" u="sng" dirty="0" smtClean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600" b="1" u="sng" dirty="0">
                <a:latin typeface="Calibri" panose="020F0502020204030204" pitchFamily="34" charset="0"/>
                <a:cs typeface="Tahoma" pitchFamily="34" charset="0"/>
              </a:rPr>
              <a:t>166/2006</a:t>
            </a:r>
            <a:r>
              <a:rPr lang="en-GB" sz="1600" b="1" dirty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relativo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al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establecimieto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del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Registro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Europeo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de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Emisiones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y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Transferencias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 de </a:t>
            </a:r>
            <a:r>
              <a:rPr lang="en-GB" sz="1600" dirty="0" err="1" smtClean="0">
                <a:latin typeface="Calibri" panose="020F0502020204030204" pitchFamily="34" charset="0"/>
                <a:cs typeface="Tahoma" pitchFamily="34" charset="0"/>
              </a:rPr>
              <a:t>Contaminantes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. </a:t>
            </a:r>
            <a:r>
              <a:rPr lang="en-GB" sz="1600" dirty="0">
                <a:latin typeface="Calibri" panose="020F0502020204030204" pitchFamily="34" charset="0"/>
                <a:cs typeface="Tahoma" pitchFamily="34" charset="0"/>
              </a:rPr>
              <a:t>(E-PRTR)</a:t>
            </a:r>
            <a:endParaRPr lang="es-ES" sz="16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a)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RETC regional y nacionales. Marco legal. Portal E-PRTR (4)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3"/>
          <p:cNvSpPr/>
          <p:nvPr/>
        </p:nvSpPr>
        <p:spPr>
          <a:xfrm>
            <a:off x="251520" y="2780928"/>
            <a:ext cx="183982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+mj-lt"/>
              </a:rPr>
              <a:t>Alcance</a:t>
            </a:r>
            <a:endParaRPr lang="en-GB" dirty="0">
              <a:latin typeface="+mj-lt"/>
            </a:endParaRPr>
          </a:p>
        </p:txBody>
      </p:sp>
      <p:sp>
        <p:nvSpPr>
          <p:cNvPr id="5" name="24 Flecha a la derecha con bandas"/>
          <p:cNvSpPr/>
          <p:nvPr/>
        </p:nvSpPr>
        <p:spPr bwMode="auto">
          <a:xfrm rot="5400000">
            <a:off x="960697" y="1495688"/>
            <a:ext cx="453853" cy="2016224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24 Flecha a la derecha con bandas"/>
          <p:cNvSpPr/>
          <p:nvPr/>
        </p:nvSpPr>
        <p:spPr bwMode="auto">
          <a:xfrm>
            <a:off x="2267744" y="2852936"/>
            <a:ext cx="453853" cy="2304256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43808" y="270892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28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Estados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miembros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+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Islandia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Liechtenstein,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Noruega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Serbia y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Suiza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30.000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instalaciones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de 65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actividades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de 9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sectores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actividad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: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energ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ía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metal,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industrias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minerales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química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gestión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residuos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cria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intensiva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papel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e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industria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de la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madera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industria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alimentaria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y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otros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91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sustancias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contaminantes</a:t>
            </a:r>
            <a:endParaRPr lang="en-US" i="1" dirty="0" smtClean="0">
              <a:solidFill>
                <a:srgbClr val="993300"/>
              </a:solidFill>
              <a:latin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reporte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993300"/>
                </a:solidFill>
                <a:latin typeface="Helvetica Neue"/>
              </a:rPr>
              <a:t>anual</a:t>
            </a:r>
            <a:endParaRPr lang="en-US" i="1" dirty="0" smtClean="0">
              <a:solidFill>
                <a:srgbClr val="993300"/>
              </a:solidFill>
              <a:latin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91680" y="5076472"/>
            <a:ext cx="71287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333333"/>
                </a:solidFill>
              </a:rPr>
              <a:t>Informaci</a:t>
            </a:r>
            <a:r>
              <a:rPr lang="en-US" sz="1600" dirty="0" err="1" smtClean="0">
                <a:solidFill>
                  <a:srgbClr val="333333"/>
                </a:solidFill>
              </a:rPr>
              <a:t>ón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detallada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sobre</a:t>
            </a:r>
            <a:r>
              <a:rPr lang="en-US" sz="1600" dirty="0" smtClean="0">
                <a:solidFill>
                  <a:srgbClr val="333333"/>
                </a:solidFill>
              </a:rPr>
              <a:t> los </a:t>
            </a:r>
            <a:r>
              <a:rPr lang="en-US" sz="1600" dirty="0" err="1" smtClean="0">
                <a:solidFill>
                  <a:srgbClr val="333333"/>
                </a:solidFill>
              </a:rPr>
              <a:t>requisitos</a:t>
            </a:r>
            <a:r>
              <a:rPr lang="en-US" sz="1600" dirty="0" smtClean="0">
                <a:solidFill>
                  <a:srgbClr val="333333"/>
                </a:solidFill>
              </a:rPr>
              <a:t> y </a:t>
            </a:r>
            <a:r>
              <a:rPr lang="en-US" sz="1600" dirty="0" err="1" smtClean="0">
                <a:solidFill>
                  <a:srgbClr val="333333"/>
                </a:solidFill>
              </a:rPr>
              <a:t>procedimientos</a:t>
            </a:r>
            <a:r>
              <a:rPr lang="en-US" sz="1600" dirty="0" smtClean="0">
                <a:solidFill>
                  <a:srgbClr val="333333"/>
                </a:solidFill>
              </a:rPr>
              <a:t> de </a:t>
            </a:r>
            <a:r>
              <a:rPr lang="en-US" sz="1600" dirty="0" err="1" smtClean="0">
                <a:solidFill>
                  <a:srgbClr val="333333"/>
                </a:solidFill>
              </a:rPr>
              <a:t>reprote</a:t>
            </a:r>
            <a:r>
              <a:rPr lang="en-US" sz="1600" dirty="0" smtClean="0">
                <a:solidFill>
                  <a:srgbClr val="333333"/>
                </a:solidFill>
              </a:rPr>
              <a:t> en </a:t>
            </a:r>
            <a:r>
              <a:rPr lang="en-US" sz="1600" dirty="0">
                <a:solidFill>
                  <a:srgbClr val="333333"/>
                </a:solidFill>
              </a:rPr>
              <a:t> </a:t>
            </a:r>
            <a:r>
              <a:rPr lang="en-US" sz="1600" dirty="0" smtClean="0">
                <a:solidFill>
                  <a:srgbClr val="337AB7"/>
                </a:solidFill>
                <a:hlinkClick r:id="rId2"/>
              </a:rPr>
              <a:t>Guía de implantación E-PRTR (español)</a:t>
            </a:r>
            <a:r>
              <a:rPr lang="en-US" sz="1600" dirty="0">
                <a:solidFill>
                  <a:srgbClr val="333333"/>
                </a:solidFill>
              </a:rPr>
              <a:t> 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0718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a)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RETC regional y nacionales. Marco legal. Portal E-PRTR (5)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13"/>
          <p:cNvSpPr/>
          <p:nvPr/>
        </p:nvSpPr>
        <p:spPr>
          <a:xfrm>
            <a:off x="179512" y="1844824"/>
            <a:ext cx="208823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+mj-lt"/>
              </a:rPr>
              <a:t>C</a:t>
            </a:r>
            <a:r>
              <a:rPr lang="en-GB" dirty="0" err="1" smtClean="0">
                <a:latin typeface="+mj-lt"/>
              </a:rPr>
              <a:t>onfidencialidad</a:t>
            </a:r>
            <a:r>
              <a:rPr lang="en-GB" dirty="0" smtClean="0">
                <a:latin typeface="+mj-lt"/>
              </a:rPr>
              <a:t> de </a:t>
            </a:r>
            <a:r>
              <a:rPr lang="en-GB" dirty="0" err="1" smtClean="0">
                <a:latin typeface="+mj-lt"/>
              </a:rPr>
              <a:t>datos</a:t>
            </a:r>
            <a:endParaRPr lang="en-GB" dirty="0">
              <a:latin typeface="+mj-lt"/>
            </a:endParaRPr>
          </a:p>
        </p:txBody>
      </p:sp>
      <p:sp>
        <p:nvSpPr>
          <p:cNvPr id="4" name="24 Flecha a la derecha con bandas"/>
          <p:cNvSpPr/>
          <p:nvPr/>
        </p:nvSpPr>
        <p:spPr bwMode="auto">
          <a:xfrm>
            <a:off x="2483768" y="1844824"/>
            <a:ext cx="453853" cy="1584176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3808" y="1916832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993300"/>
                </a:solidFill>
                <a:latin typeface="Helvetica Neue"/>
              </a:rPr>
              <a:t>la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solicitud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confidencialidad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debe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interpretarse</a:t>
            </a:r>
            <a:r>
              <a:rPr lang="en-US" dirty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siempre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forma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restricitiva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y solo se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dar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á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si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se </a:t>
            </a:r>
            <a:r>
              <a:rPr lang="en-US" b="1" dirty="0" err="1" smtClean="0">
                <a:solidFill>
                  <a:srgbClr val="993300"/>
                </a:solidFill>
              </a:rPr>
              <a:t>puede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incluir</a:t>
            </a:r>
            <a:r>
              <a:rPr lang="en-US" b="1" dirty="0" smtClean="0">
                <a:solidFill>
                  <a:srgbClr val="993300"/>
                </a:solidFill>
              </a:rPr>
              <a:t> en </a:t>
            </a:r>
            <a:r>
              <a:rPr lang="en-US" b="1" dirty="0" err="1" smtClean="0">
                <a:solidFill>
                  <a:srgbClr val="993300"/>
                </a:solidFill>
              </a:rPr>
              <a:t>alguno</a:t>
            </a:r>
            <a:r>
              <a:rPr lang="en-US" b="1" dirty="0" smtClean="0">
                <a:solidFill>
                  <a:srgbClr val="993300"/>
                </a:solidFill>
              </a:rPr>
              <a:t> de los </a:t>
            </a:r>
            <a:r>
              <a:rPr lang="en-US" b="1" dirty="0" err="1" smtClean="0">
                <a:solidFill>
                  <a:srgbClr val="993300"/>
                </a:solidFill>
              </a:rPr>
              <a:t>supuestos</a:t>
            </a:r>
            <a:r>
              <a:rPr lang="en-US" b="1" dirty="0" smtClean="0">
                <a:solidFill>
                  <a:srgbClr val="993300"/>
                </a:solidFill>
              </a:rPr>
              <a:t> del </a:t>
            </a:r>
            <a:r>
              <a:rPr lang="en-US" b="1" dirty="0" err="1" smtClean="0">
                <a:solidFill>
                  <a:srgbClr val="993300"/>
                </a:solidFill>
              </a:rPr>
              <a:t>artículo</a:t>
            </a:r>
            <a:r>
              <a:rPr lang="en-US" b="1" dirty="0" smtClean="0">
                <a:solidFill>
                  <a:srgbClr val="993300"/>
                </a:solidFill>
              </a:rPr>
              <a:t> 4, de la </a:t>
            </a:r>
            <a:r>
              <a:rPr lang="es-ES" b="1" dirty="0">
                <a:hlinkClick r:id="rId2"/>
              </a:rPr>
              <a:t>Directiva 2003/4/</a:t>
            </a:r>
            <a:r>
              <a:rPr lang="es-ES" b="1" dirty="0" smtClean="0">
                <a:hlinkClick r:id="rId2"/>
              </a:rPr>
              <a:t>EC</a:t>
            </a:r>
            <a:r>
              <a:rPr lang="es-ES" b="1" dirty="0" smtClean="0"/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sobre</a:t>
            </a:r>
            <a:r>
              <a:rPr lang="en-US" b="1" dirty="0" smtClean="0">
                <a:solidFill>
                  <a:srgbClr val="993300"/>
                </a:solidFill>
              </a:rPr>
              <a:t> el </a:t>
            </a:r>
            <a:r>
              <a:rPr lang="en-US" b="1" dirty="0" err="1" smtClean="0">
                <a:solidFill>
                  <a:srgbClr val="993300"/>
                </a:solidFill>
              </a:rPr>
              <a:t>acceso</a:t>
            </a:r>
            <a:r>
              <a:rPr lang="en-US" b="1" dirty="0" smtClean="0">
                <a:solidFill>
                  <a:srgbClr val="993300"/>
                </a:solidFill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</a:rPr>
              <a:t>público</a:t>
            </a:r>
            <a:r>
              <a:rPr lang="en-US" b="1" dirty="0" smtClean="0">
                <a:solidFill>
                  <a:srgbClr val="993300"/>
                </a:solidFill>
              </a:rPr>
              <a:t> a la </a:t>
            </a:r>
            <a:r>
              <a:rPr lang="en-US" b="1" dirty="0" err="1" smtClean="0">
                <a:solidFill>
                  <a:srgbClr val="993300"/>
                </a:solidFill>
                <a:latin typeface="Helvetica Neue"/>
              </a:rPr>
              <a:t>información</a:t>
            </a:r>
            <a:r>
              <a:rPr lang="en-US" b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  <a:latin typeface="Helvetica Neue"/>
              </a:rPr>
              <a:t>ambiental</a:t>
            </a:r>
            <a:r>
              <a:rPr lang="en-US" dirty="0">
                <a:solidFill>
                  <a:srgbClr val="993300"/>
                </a:solidFill>
                <a:latin typeface="Helvetica Neue"/>
              </a:rPr>
              <a:t>.</a:t>
            </a: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8" name="24 Flecha a la derecha con bandas"/>
          <p:cNvSpPr/>
          <p:nvPr/>
        </p:nvSpPr>
        <p:spPr bwMode="auto">
          <a:xfrm rot="5400000">
            <a:off x="3480977" y="2647815"/>
            <a:ext cx="453853" cy="2304256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43808" y="4437112"/>
            <a:ext cx="59766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/>
              <a:t>¿Es en todos los pa</a:t>
            </a:r>
            <a:r>
              <a:rPr lang="es-ES_tradnl" sz="2800" dirty="0" smtClean="0"/>
              <a:t>í</a:t>
            </a:r>
            <a:r>
              <a:rPr lang="es-ES_tradnl" sz="2800" dirty="0" smtClean="0"/>
              <a:t>ses UE igual?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5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Flecha derecha"/>
          <p:cNvSpPr/>
          <p:nvPr/>
        </p:nvSpPr>
        <p:spPr bwMode="auto">
          <a:xfrm>
            <a:off x="323528" y="2994944"/>
            <a:ext cx="8106816" cy="679450"/>
          </a:xfrm>
          <a:prstGeom prst="rightArrow">
            <a:avLst>
              <a:gd name="adj1" fmla="val 50000"/>
              <a:gd name="adj2" fmla="val 4410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s-ES" sz="8800" i="1" dirty="0"/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78966" y="3199731"/>
            <a:ext cx="7835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47700">
              <a:spcBef>
                <a:spcPts val="600"/>
              </a:spcBef>
            </a:pPr>
            <a:r>
              <a:rPr lang="es-ES" sz="1400" i="1" dirty="0">
                <a:solidFill>
                  <a:schemeClr val="bg1"/>
                </a:solidFill>
              </a:rPr>
              <a:t>E	F	M	A	M	J	</a:t>
            </a:r>
            <a:r>
              <a:rPr lang="es-ES" sz="1400" i="1" dirty="0" err="1">
                <a:solidFill>
                  <a:schemeClr val="bg1"/>
                </a:solidFill>
              </a:rPr>
              <a:t>J</a:t>
            </a:r>
            <a:r>
              <a:rPr lang="es-ES" sz="1400" i="1" dirty="0">
                <a:solidFill>
                  <a:schemeClr val="bg1"/>
                </a:solidFill>
              </a:rPr>
              <a:t>	A	S	O	N	D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81672" y="3861048"/>
            <a:ext cx="1189038" cy="242888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en-GB" sz="1400" i="1" kern="0" dirty="0">
                <a:latin typeface="Arial" pitchFamily="34" charset="0"/>
              </a:rPr>
              <a:t>31</a:t>
            </a:r>
            <a:r>
              <a:rPr lang="en-GB" sz="1400" i="1" kern="0" baseline="30000" dirty="0">
                <a:latin typeface="Arial" pitchFamily="34" charset="0"/>
              </a:rPr>
              <a:t>st </a:t>
            </a:r>
            <a:r>
              <a:rPr lang="en-GB" sz="1400" i="1" kern="0" dirty="0">
                <a:latin typeface="Arial" pitchFamily="34" charset="0"/>
              </a:rPr>
              <a:t> March</a:t>
            </a:r>
          </a:p>
        </p:txBody>
      </p:sp>
      <p:cxnSp>
        <p:nvCxnSpPr>
          <p:cNvPr id="7" name="25 Conector recto"/>
          <p:cNvCxnSpPr>
            <a:cxnSpLocks noChangeShapeType="1"/>
          </p:cNvCxnSpPr>
          <p:nvPr/>
        </p:nvCxnSpPr>
        <p:spPr bwMode="auto">
          <a:xfrm flipH="1">
            <a:off x="2237656" y="1556792"/>
            <a:ext cx="1" cy="2016224"/>
          </a:xfrm>
          <a:prstGeom prst="line">
            <a:avLst/>
          </a:prstGeom>
          <a:noFill/>
          <a:ln w="38100" algn="ctr">
            <a:solidFill>
              <a:srgbClr val="FF9933"/>
            </a:solidFill>
            <a:prstDash val="dash"/>
            <a:round/>
            <a:headEnd/>
            <a:tailEnd/>
          </a:ln>
        </p:spPr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97385" y="1502694"/>
            <a:ext cx="1668463" cy="24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en-GB" sz="1300" i="1" kern="0" dirty="0">
                <a:latin typeface="Arial" pitchFamily="34" charset="0"/>
              </a:rPr>
              <a:t>1</a:t>
            </a:r>
            <a:r>
              <a:rPr lang="en-GB" sz="1300" i="1" kern="0" baseline="30000" dirty="0">
                <a:latin typeface="Arial" pitchFamily="34" charset="0"/>
              </a:rPr>
              <a:t>st </a:t>
            </a:r>
            <a:r>
              <a:rPr lang="en-GB" sz="1300" i="1" kern="0" dirty="0">
                <a:latin typeface="Arial" pitchFamily="34" charset="0"/>
              </a:rPr>
              <a:t>April – 30</a:t>
            </a:r>
            <a:r>
              <a:rPr lang="en-GB" sz="1300" i="1" kern="0" baseline="30000" dirty="0">
                <a:latin typeface="Arial" pitchFamily="34" charset="0"/>
              </a:rPr>
              <a:t>th</a:t>
            </a:r>
            <a:r>
              <a:rPr lang="en-GB" sz="1300" i="1" kern="0" dirty="0">
                <a:latin typeface="Arial" pitchFamily="34" charset="0"/>
              </a:rPr>
              <a:t> June</a:t>
            </a:r>
          </a:p>
        </p:txBody>
      </p:sp>
      <p:sp>
        <p:nvSpPr>
          <p:cNvPr id="9" name="27 Rectángulo redondeado"/>
          <p:cNvSpPr/>
          <p:nvPr/>
        </p:nvSpPr>
        <p:spPr bwMode="auto">
          <a:xfrm>
            <a:off x="463148" y="2080294"/>
            <a:ext cx="1558484" cy="810576"/>
          </a:xfrm>
          <a:prstGeom prst="roundRect">
            <a:avLst/>
          </a:prstGeom>
          <a:solidFill>
            <a:srgbClr val="CBE395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Registration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and data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notification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by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facilities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0" name="28 Rectángulo redondeado"/>
          <p:cNvSpPr/>
          <p:nvPr/>
        </p:nvSpPr>
        <p:spPr bwMode="auto">
          <a:xfrm>
            <a:off x="2426206" y="2080294"/>
            <a:ext cx="1264346" cy="810576"/>
          </a:xfrm>
          <a:prstGeom prst="roundRect">
            <a:avLst/>
          </a:prstGeom>
          <a:solidFill>
            <a:srgbClr val="CBE395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Validation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by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 smtClean="0">
                <a:solidFill>
                  <a:schemeClr val="tx1"/>
                </a:solidFill>
                <a:latin typeface="Verdana" pitchFamily="34" charset="0"/>
              </a:rPr>
              <a:t>ACs</a:t>
            </a:r>
            <a:r>
              <a:rPr lang="es-ES" sz="1200" b="1" i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ES" sz="12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29 Rectángulo redondeado"/>
          <p:cNvSpPr/>
          <p:nvPr/>
        </p:nvSpPr>
        <p:spPr bwMode="auto">
          <a:xfrm>
            <a:off x="4181872" y="2080294"/>
            <a:ext cx="1584175" cy="810576"/>
          </a:xfrm>
          <a:prstGeom prst="roundRect">
            <a:avLst/>
          </a:prstGeom>
          <a:solidFill>
            <a:srgbClr val="CBE395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Validation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by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River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>
                <a:solidFill>
                  <a:schemeClr val="tx1"/>
                </a:solidFill>
                <a:latin typeface="Verdana" pitchFamily="34" charset="0"/>
              </a:rPr>
              <a:t>Basin</a:t>
            </a:r>
            <a:r>
              <a:rPr lang="es-ES" sz="1200" b="1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200" b="1" i="1" dirty="0" err="1" smtClean="0">
                <a:solidFill>
                  <a:schemeClr val="tx1"/>
                </a:solidFill>
                <a:latin typeface="Verdana" pitchFamily="34" charset="0"/>
              </a:rPr>
              <a:t>District</a:t>
            </a:r>
            <a:r>
              <a:rPr lang="es-ES" sz="1200" b="1" i="1" dirty="0" smtClean="0">
                <a:solidFill>
                  <a:schemeClr val="tx1"/>
                </a:solidFill>
                <a:latin typeface="Verdana" pitchFamily="34" charset="0"/>
              </a:rPr>
              <a:t> (RBD) </a:t>
            </a:r>
            <a:endParaRPr lang="es-ES" sz="12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2" name="34 Conector recto"/>
          <p:cNvCxnSpPr>
            <a:cxnSpLocks noChangeShapeType="1"/>
          </p:cNvCxnSpPr>
          <p:nvPr/>
        </p:nvCxnSpPr>
        <p:spPr bwMode="auto">
          <a:xfrm flipH="1">
            <a:off x="5910064" y="1584251"/>
            <a:ext cx="9377" cy="1916757"/>
          </a:xfrm>
          <a:prstGeom prst="line">
            <a:avLst/>
          </a:prstGeom>
          <a:noFill/>
          <a:ln w="38100" algn="ctr">
            <a:solidFill>
              <a:srgbClr val="FF9933"/>
            </a:solidFill>
            <a:prstDash val="dash"/>
            <a:round/>
            <a:headEnd/>
            <a:tailEnd/>
          </a:ln>
        </p:spPr>
      </p:cxnSp>
      <p:sp>
        <p:nvSpPr>
          <p:cNvPr id="13" name="36 Elipse"/>
          <p:cNvSpPr>
            <a:spLocks noChangeArrowheads="1"/>
          </p:cNvSpPr>
          <p:nvPr/>
        </p:nvSpPr>
        <p:spPr bwMode="auto">
          <a:xfrm>
            <a:off x="1013520" y="4077072"/>
            <a:ext cx="2592288" cy="1584176"/>
          </a:xfrm>
          <a:prstGeom prst="ellipse">
            <a:avLst/>
          </a:prstGeom>
          <a:solidFill>
            <a:srgbClr val="E65D0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1200" b="1" i="1" dirty="0">
                <a:solidFill>
                  <a:schemeClr val="bg1"/>
                </a:solidFill>
              </a:rPr>
              <a:t>DATA </a:t>
            </a:r>
            <a:r>
              <a:rPr lang="es-ES" sz="1200" b="1" i="1" dirty="0" smtClean="0">
                <a:solidFill>
                  <a:schemeClr val="bg1"/>
                </a:solidFill>
              </a:rPr>
              <a:t>SUBMMITTED TO </a:t>
            </a:r>
            <a:r>
              <a:rPr lang="es-ES" sz="1200" b="1" i="1" dirty="0">
                <a:solidFill>
                  <a:schemeClr val="bg1"/>
                </a:solidFill>
              </a:rPr>
              <a:t>THE </a:t>
            </a:r>
            <a:r>
              <a:rPr lang="es-ES" sz="1200" b="1" i="1" dirty="0" smtClean="0">
                <a:solidFill>
                  <a:schemeClr val="bg1"/>
                </a:solidFill>
              </a:rPr>
              <a:t>EU  (E-PRTR)</a:t>
            </a:r>
            <a:endParaRPr lang="es-ES" sz="1200" b="1" i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" sz="1200" b="1" i="1" dirty="0">
                <a:solidFill>
                  <a:schemeClr val="bg1"/>
                </a:solidFill>
              </a:rPr>
              <a:t>(15 </a:t>
            </a:r>
            <a:r>
              <a:rPr lang="es-ES" sz="1200" b="1" i="1" dirty="0" err="1">
                <a:solidFill>
                  <a:schemeClr val="bg1"/>
                </a:solidFill>
              </a:rPr>
              <a:t>months</a:t>
            </a:r>
            <a:r>
              <a:rPr lang="es-ES" sz="1200" b="1" i="1" dirty="0">
                <a:solidFill>
                  <a:schemeClr val="bg1"/>
                </a:solidFill>
              </a:rPr>
              <a:t> </a:t>
            </a:r>
            <a:r>
              <a:rPr lang="es-ES" sz="1200" b="1" i="1" dirty="0" smtClean="0">
                <a:solidFill>
                  <a:schemeClr val="bg1"/>
                </a:solidFill>
              </a:rPr>
              <a:t> </a:t>
            </a:r>
            <a:r>
              <a:rPr lang="es-ES" sz="1200" b="1" i="1" dirty="0" err="1" smtClean="0">
                <a:solidFill>
                  <a:schemeClr val="bg1"/>
                </a:solidFill>
              </a:rPr>
              <a:t>after</a:t>
            </a:r>
            <a:r>
              <a:rPr lang="es-ES" sz="1200" b="1" i="1" dirty="0" smtClean="0">
                <a:solidFill>
                  <a:schemeClr val="bg1"/>
                </a:solidFill>
              </a:rPr>
              <a:t> </a:t>
            </a:r>
            <a:r>
              <a:rPr lang="es-ES" sz="1200" b="1" i="1" dirty="0" err="1" smtClean="0">
                <a:solidFill>
                  <a:schemeClr val="bg1"/>
                </a:solidFill>
              </a:rPr>
              <a:t>reporting</a:t>
            </a:r>
            <a:r>
              <a:rPr lang="es-ES" sz="1200" b="1" i="1" dirty="0" smtClean="0">
                <a:solidFill>
                  <a:schemeClr val="bg1"/>
                </a:solidFill>
              </a:rPr>
              <a:t>  </a:t>
            </a:r>
            <a:r>
              <a:rPr lang="es-ES" sz="1200" b="1" i="1" dirty="0" err="1">
                <a:solidFill>
                  <a:schemeClr val="bg1"/>
                </a:solidFill>
              </a:rPr>
              <a:t>year</a:t>
            </a:r>
            <a:r>
              <a:rPr lang="es-ES" sz="1200" b="1" i="1" dirty="0">
                <a:solidFill>
                  <a:schemeClr val="bg1"/>
                </a:solidFill>
              </a:rPr>
              <a:t> )</a:t>
            </a:r>
          </a:p>
        </p:txBody>
      </p:sp>
      <p:cxnSp>
        <p:nvCxnSpPr>
          <p:cNvPr id="14" name="41 Conector recto de flecha"/>
          <p:cNvCxnSpPr>
            <a:cxnSpLocks noChangeShapeType="1"/>
          </p:cNvCxnSpPr>
          <p:nvPr/>
        </p:nvCxnSpPr>
        <p:spPr bwMode="auto">
          <a:xfrm>
            <a:off x="2237656" y="3573016"/>
            <a:ext cx="0" cy="792088"/>
          </a:xfrm>
          <a:prstGeom prst="straightConnector1">
            <a:avLst/>
          </a:prstGeom>
          <a:noFill/>
          <a:ln w="38100" algn="ctr">
            <a:solidFill>
              <a:srgbClr val="FF9933"/>
            </a:solidFill>
            <a:round/>
            <a:headEnd type="triangle" w="med" len="med"/>
            <a:tailEnd type="none" w="med" len="med"/>
          </a:ln>
        </p:spPr>
      </p:cxnSp>
      <p:sp>
        <p:nvSpPr>
          <p:cNvPr id="15" name="43 Elipse"/>
          <p:cNvSpPr>
            <a:spLocks noChangeArrowheads="1"/>
          </p:cNvSpPr>
          <p:nvPr/>
        </p:nvSpPr>
        <p:spPr bwMode="auto">
          <a:xfrm>
            <a:off x="6012160" y="4005064"/>
            <a:ext cx="2736304" cy="1656184"/>
          </a:xfrm>
          <a:prstGeom prst="ellipse">
            <a:avLst/>
          </a:prstGeom>
          <a:solidFill>
            <a:srgbClr val="E65D0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1400" b="1" i="1" dirty="0" smtClean="0">
                <a:solidFill>
                  <a:schemeClr val="bg1"/>
                </a:solidFill>
              </a:rPr>
              <a:t>PUBLICATION OF DATA  in </a:t>
            </a:r>
            <a:r>
              <a:rPr lang="es-ES" sz="1400" b="1" i="1" dirty="0">
                <a:solidFill>
                  <a:schemeClr val="bg1"/>
                </a:solidFill>
              </a:rPr>
              <a:t>PRTR-España (11 </a:t>
            </a:r>
            <a:r>
              <a:rPr lang="es-ES" sz="1400" b="1" i="1" dirty="0" err="1">
                <a:solidFill>
                  <a:schemeClr val="bg1"/>
                </a:solidFill>
              </a:rPr>
              <a:t>months</a:t>
            </a:r>
            <a:r>
              <a:rPr lang="es-ES" sz="1400" b="1" i="1" dirty="0">
                <a:solidFill>
                  <a:schemeClr val="bg1"/>
                </a:solidFill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</a:rPr>
              <a:t>after</a:t>
            </a:r>
            <a:r>
              <a:rPr lang="es-ES" sz="1400" b="1" i="1" dirty="0">
                <a:solidFill>
                  <a:schemeClr val="bg1"/>
                </a:solidFill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</a:rPr>
              <a:t>reporting</a:t>
            </a:r>
            <a:r>
              <a:rPr lang="es-ES" sz="1400" b="1" i="1" dirty="0" smtClean="0">
                <a:solidFill>
                  <a:schemeClr val="bg1"/>
                </a:solidFill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</a:rPr>
              <a:t>year</a:t>
            </a:r>
            <a:r>
              <a:rPr lang="es-ES" sz="1400" b="1" i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6" name="44 Conector recto de flecha"/>
          <p:cNvCxnSpPr>
            <a:cxnSpLocks noChangeShapeType="1"/>
          </p:cNvCxnSpPr>
          <p:nvPr/>
        </p:nvCxnSpPr>
        <p:spPr bwMode="auto">
          <a:xfrm>
            <a:off x="7350224" y="3140968"/>
            <a:ext cx="30088" cy="1008112"/>
          </a:xfrm>
          <a:prstGeom prst="straightConnector1">
            <a:avLst/>
          </a:prstGeom>
          <a:noFill/>
          <a:ln w="38100" algn="ctr">
            <a:solidFill>
              <a:srgbClr val="FF9933"/>
            </a:solidFill>
            <a:round/>
            <a:headEnd/>
            <a:tailEnd type="arrow" w="med" len="med"/>
          </a:ln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 rot="68054">
            <a:off x="5942440" y="3800785"/>
            <a:ext cx="1189037" cy="242887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en-GB" sz="1400" i="1" kern="0" dirty="0">
                <a:latin typeface="Arial" pitchFamily="34" charset="0"/>
              </a:rPr>
              <a:t>15</a:t>
            </a:r>
            <a:r>
              <a:rPr lang="en-GB" sz="1400" i="1" kern="0" baseline="30000" dirty="0">
                <a:latin typeface="Arial" pitchFamily="34" charset="0"/>
              </a:rPr>
              <a:t>th</a:t>
            </a:r>
            <a:r>
              <a:rPr lang="en-GB" sz="1400" i="1" kern="0" dirty="0">
                <a:latin typeface="Arial" pitchFamily="34" charset="0"/>
              </a:rPr>
              <a:t> Nov.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3528" y="1502694"/>
            <a:ext cx="1914128" cy="242888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GB" sz="1200" i="1" kern="0" dirty="0">
                <a:latin typeface="Arial" pitchFamily="34" charset="0"/>
              </a:rPr>
              <a:t>1</a:t>
            </a:r>
            <a:r>
              <a:rPr lang="en-GB" sz="1200" i="1" kern="0" baseline="30000" dirty="0">
                <a:latin typeface="Arial" pitchFamily="34" charset="0"/>
              </a:rPr>
              <a:t>st </a:t>
            </a:r>
            <a:r>
              <a:rPr lang="en-GB" sz="1200" i="1" kern="0" dirty="0">
                <a:latin typeface="Arial" pitchFamily="34" charset="0"/>
              </a:rPr>
              <a:t>January – 31</a:t>
            </a:r>
            <a:r>
              <a:rPr lang="en-GB" sz="1200" i="1" kern="0" baseline="30000" dirty="0">
                <a:latin typeface="Arial" pitchFamily="34" charset="0"/>
              </a:rPr>
              <a:t>st</a:t>
            </a:r>
            <a:r>
              <a:rPr lang="en-GB" sz="1200" i="1" kern="0" dirty="0">
                <a:latin typeface="Arial" pitchFamily="34" charset="0"/>
              </a:rPr>
              <a:t> March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30898" y="1502694"/>
            <a:ext cx="1790700" cy="24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en-GB" sz="1300" i="1" kern="0" dirty="0">
                <a:latin typeface="Arial" pitchFamily="34" charset="0"/>
              </a:rPr>
              <a:t>1</a:t>
            </a:r>
            <a:r>
              <a:rPr lang="en-GB" sz="1300" i="1" kern="0" baseline="30000" dirty="0">
                <a:latin typeface="Arial" pitchFamily="34" charset="0"/>
              </a:rPr>
              <a:t>st</a:t>
            </a:r>
            <a:r>
              <a:rPr lang="en-GB" sz="1300" i="1" kern="0" dirty="0">
                <a:latin typeface="Arial" pitchFamily="34" charset="0"/>
              </a:rPr>
              <a:t> July – 15</a:t>
            </a:r>
            <a:r>
              <a:rPr lang="en-GB" sz="1300" i="1" kern="0" baseline="30000" dirty="0">
                <a:latin typeface="Arial" pitchFamily="34" charset="0"/>
              </a:rPr>
              <a:t>th</a:t>
            </a:r>
            <a:r>
              <a:rPr lang="en-GB" sz="1300" i="1" kern="0" dirty="0">
                <a:latin typeface="Arial" pitchFamily="34" charset="0"/>
              </a:rPr>
              <a:t> Sept.</a:t>
            </a:r>
          </a:p>
        </p:txBody>
      </p:sp>
      <p:sp>
        <p:nvSpPr>
          <p:cNvPr id="20" name="41 Elipse"/>
          <p:cNvSpPr>
            <a:spLocks noChangeArrowheads="1"/>
          </p:cNvSpPr>
          <p:nvPr/>
        </p:nvSpPr>
        <p:spPr bwMode="auto">
          <a:xfrm>
            <a:off x="5989861" y="2994944"/>
            <a:ext cx="208235" cy="679450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342900" indent="-342900"/>
            <a:endParaRPr lang="es-ES" sz="8800" i="1"/>
          </a:p>
        </p:txBody>
      </p:sp>
      <p:sp>
        <p:nvSpPr>
          <p:cNvPr id="21" name="42 Elipse"/>
          <p:cNvSpPr>
            <a:spLocks noChangeArrowheads="1"/>
          </p:cNvSpPr>
          <p:nvPr/>
        </p:nvSpPr>
        <p:spPr bwMode="auto">
          <a:xfrm>
            <a:off x="6556598" y="2994944"/>
            <a:ext cx="217562" cy="679450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342900" indent="-342900"/>
            <a:endParaRPr lang="es-ES" sz="8800" i="1"/>
          </a:p>
        </p:txBody>
      </p:sp>
      <p:sp>
        <p:nvSpPr>
          <p:cNvPr id="22" name="44 CuadroTexto"/>
          <p:cNvSpPr txBox="1">
            <a:spLocks noChangeArrowheads="1"/>
          </p:cNvSpPr>
          <p:nvPr/>
        </p:nvSpPr>
        <p:spPr bwMode="auto">
          <a:xfrm>
            <a:off x="6198096" y="1412776"/>
            <a:ext cx="260915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i="1" dirty="0"/>
              <a:t>16</a:t>
            </a:r>
            <a:r>
              <a:rPr lang="en-GB" sz="1200" i="1" kern="0" baseline="30000" dirty="0" err="1">
                <a:latin typeface="Arial" pitchFamily="34" charset="0"/>
              </a:rPr>
              <a:t>th</a:t>
            </a:r>
            <a:r>
              <a:rPr lang="es-ES" sz="1200" i="1" dirty="0"/>
              <a:t> Sept. – 30</a:t>
            </a:r>
            <a:r>
              <a:rPr lang="en-GB" sz="1200" i="1" kern="0" baseline="30000" dirty="0" err="1">
                <a:latin typeface="Arial" pitchFamily="34" charset="0"/>
              </a:rPr>
              <a:t>th</a:t>
            </a:r>
            <a:r>
              <a:rPr lang="es-ES" sz="1200" i="1" dirty="0"/>
              <a:t> Sept.:</a:t>
            </a:r>
          </a:p>
          <a:p>
            <a:pPr>
              <a:defRPr/>
            </a:pPr>
            <a:r>
              <a:rPr lang="es-ES" sz="1200" i="1" dirty="0" smtClean="0"/>
              <a:t>1</a:t>
            </a:r>
            <a:r>
              <a:rPr lang="es-ES" sz="1200" i="1" baseline="30000" dirty="0" smtClean="0"/>
              <a:t>st</a:t>
            </a:r>
            <a:r>
              <a:rPr lang="es-ES" sz="1200" i="1" dirty="0" smtClean="0"/>
              <a:t> </a:t>
            </a:r>
            <a:r>
              <a:rPr lang="es-ES" sz="1200" i="1" dirty="0" err="1"/>
              <a:t>period</a:t>
            </a:r>
            <a:r>
              <a:rPr lang="es-ES" sz="1200" i="1" dirty="0"/>
              <a:t> 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to</a:t>
            </a:r>
            <a:r>
              <a:rPr lang="es-ES" sz="1200" i="1" dirty="0" smtClean="0"/>
              <a:t> </a:t>
            </a:r>
            <a:r>
              <a:rPr lang="es-ES" sz="1200" i="1" dirty="0" err="1"/>
              <a:t>review</a:t>
            </a:r>
            <a:r>
              <a:rPr lang="es-ES" sz="1200" i="1" dirty="0"/>
              <a:t> </a:t>
            </a:r>
            <a:r>
              <a:rPr lang="es-ES" sz="1200" i="1" dirty="0" err="1"/>
              <a:t>the</a:t>
            </a:r>
            <a:r>
              <a:rPr lang="es-ES" sz="1200" i="1" dirty="0"/>
              <a:t> </a:t>
            </a:r>
            <a:r>
              <a:rPr lang="es-ES" sz="1200" i="1" dirty="0" err="1"/>
              <a:t>information</a:t>
            </a:r>
            <a:endParaRPr lang="es-ES" sz="1200" i="1" dirty="0"/>
          </a:p>
        </p:txBody>
      </p:sp>
      <p:sp>
        <p:nvSpPr>
          <p:cNvPr id="23" name="49 CuadroTexto"/>
          <p:cNvSpPr txBox="1">
            <a:spLocks noChangeArrowheads="1"/>
          </p:cNvSpPr>
          <p:nvPr/>
        </p:nvSpPr>
        <p:spPr bwMode="auto">
          <a:xfrm>
            <a:off x="6671275" y="2132856"/>
            <a:ext cx="182384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i="1" dirty="0"/>
              <a:t>16</a:t>
            </a:r>
            <a:r>
              <a:rPr lang="en-GB" sz="1200" i="1" kern="0" baseline="30000" dirty="0" err="1">
                <a:latin typeface="Arial" pitchFamily="34" charset="0"/>
              </a:rPr>
              <a:t>th</a:t>
            </a:r>
            <a:r>
              <a:rPr lang="es-ES" sz="1200" i="1" dirty="0"/>
              <a:t> Oct. – 31</a:t>
            </a:r>
            <a:r>
              <a:rPr lang="en-GB" sz="1200" i="1" kern="0" baseline="30000" dirty="0" err="1">
                <a:latin typeface="Arial" pitchFamily="34" charset="0"/>
              </a:rPr>
              <a:t>st</a:t>
            </a:r>
            <a:r>
              <a:rPr lang="en-GB" sz="1200" i="1" kern="0" baseline="30000" dirty="0">
                <a:latin typeface="Arial" pitchFamily="34" charset="0"/>
              </a:rPr>
              <a:t> </a:t>
            </a:r>
            <a:r>
              <a:rPr lang="es-ES" sz="1200" i="1" dirty="0"/>
              <a:t> Oct.:</a:t>
            </a:r>
          </a:p>
          <a:p>
            <a:pPr>
              <a:defRPr/>
            </a:pPr>
            <a:r>
              <a:rPr lang="es-ES" sz="1200" i="1" dirty="0" smtClean="0"/>
              <a:t>2</a:t>
            </a:r>
            <a:r>
              <a:rPr lang="es-ES" sz="1200" i="1" baseline="30000" dirty="0" smtClean="0"/>
              <a:t>nd</a:t>
            </a:r>
            <a:r>
              <a:rPr lang="es-ES" sz="1200" i="1" dirty="0" smtClean="0"/>
              <a:t>period  </a:t>
            </a:r>
            <a:r>
              <a:rPr lang="es-ES" sz="1200" i="1" dirty="0" err="1" smtClean="0"/>
              <a:t>for</a:t>
            </a:r>
            <a:r>
              <a:rPr lang="es-ES" sz="1200" i="1" dirty="0" smtClean="0"/>
              <a:t> data </a:t>
            </a:r>
            <a:r>
              <a:rPr lang="es-ES" sz="1200" i="1" dirty="0" err="1" smtClean="0"/>
              <a:t>review</a:t>
            </a:r>
            <a:endParaRPr lang="es-ES" sz="1200" i="1" dirty="0"/>
          </a:p>
        </p:txBody>
      </p:sp>
      <p:cxnSp>
        <p:nvCxnSpPr>
          <p:cNvPr id="24" name="53 Conector angular"/>
          <p:cNvCxnSpPr>
            <a:cxnSpLocks noChangeShapeType="1"/>
            <a:stCxn id="22" idx="1"/>
            <a:endCxn id="20" idx="0"/>
          </p:cNvCxnSpPr>
          <p:nvPr/>
        </p:nvCxnSpPr>
        <p:spPr bwMode="auto">
          <a:xfrm rot="10800000" flipV="1">
            <a:off x="6093980" y="1643608"/>
            <a:ext cx="104117" cy="135133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56 Conector recto de flecha"/>
          <p:cNvCxnSpPr>
            <a:cxnSpLocks noChangeShapeType="1"/>
            <a:stCxn id="23" idx="1"/>
            <a:endCxn id="21" idx="0"/>
          </p:cNvCxnSpPr>
          <p:nvPr/>
        </p:nvCxnSpPr>
        <p:spPr bwMode="auto">
          <a:xfrm flipH="1">
            <a:off x="6665379" y="2363689"/>
            <a:ext cx="5896" cy="63125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31 Flecha derecha"/>
          <p:cNvSpPr/>
          <p:nvPr/>
        </p:nvSpPr>
        <p:spPr bwMode="auto">
          <a:xfrm rot="10800000">
            <a:off x="3851921" y="4509120"/>
            <a:ext cx="1656184" cy="576064"/>
          </a:xfrm>
          <a:prstGeom prst="rightArrow">
            <a:avLst>
              <a:gd name="adj1" fmla="val 50000"/>
              <a:gd name="adj2" fmla="val 4410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>
              <a:defRPr/>
            </a:pPr>
            <a:endParaRPr lang="es-ES" sz="8800" i="1" dirty="0"/>
          </a:p>
        </p:txBody>
      </p:sp>
      <p:cxnSp>
        <p:nvCxnSpPr>
          <p:cNvPr id="28" name="25 Conector recto"/>
          <p:cNvCxnSpPr>
            <a:cxnSpLocks noChangeShapeType="1"/>
          </p:cNvCxnSpPr>
          <p:nvPr/>
        </p:nvCxnSpPr>
        <p:spPr bwMode="auto">
          <a:xfrm>
            <a:off x="4037856" y="1562993"/>
            <a:ext cx="11113" cy="1938338"/>
          </a:xfrm>
          <a:prstGeom prst="line">
            <a:avLst/>
          </a:prstGeom>
          <a:noFill/>
          <a:ln w="38100" algn="ctr">
            <a:solidFill>
              <a:srgbClr val="FF9933"/>
            </a:solidFill>
            <a:prstDash val="dash"/>
            <a:round/>
            <a:headEnd/>
            <a:tailEnd/>
          </a:ln>
        </p:spPr>
      </p:cxnSp>
      <p:sp>
        <p:nvSpPr>
          <p:cNvPr id="30" name="Rectangle 66"/>
          <p:cNvSpPr>
            <a:spLocks noChangeArrowheads="1"/>
          </p:cNvSpPr>
          <p:nvPr/>
        </p:nvSpPr>
        <p:spPr bwMode="auto">
          <a:xfrm>
            <a:off x="107504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b)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alendario. Ciclo anual de reporte a E-PRTR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0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</a:rPr>
              <a:t>c) 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Evaluación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 del E-PRTR (UE) (1) </a:t>
            </a:r>
            <a:endParaRPr lang="es-E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179512" y="1772816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+mj-lt"/>
              </a:rPr>
              <a:t>criterios</a:t>
            </a:r>
            <a:endParaRPr lang="en-GB" dirty="0">
              <a:latin typeface="+mj-lt"/>
            </a:endParaRPr>
          </a:p>
        </p:txBody>
      </p:sp>
      <p:sp>
        <p:nvSpPr>
          <p:cNvPr id="8" name="24 Flecha a la derecha con bandas"/>
          <p:cNvSpPr/>
          <p:nvPr/>
        </p:nvSpPr>
        <p:spPr bwMode="auto">
          <a:xfrm>
            <a:off x="1619672" y="1700808"/>
            <a:ext cx="453853" cy="1152128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79712" y="170080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Eficiencia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(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coste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/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carga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vs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beneficios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aceptable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/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buena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en-US" b="1" i="1" dirty="0" err="1">
                <a:solidFill>
                  <a:srgbClr val="993300"/>
                </a:solidFill>
                <a:latin typeface="Helvetica Neue"/>
              </a:rPr>
              <a:t>E</a:t>
            </a: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ficacia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útil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para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varios</a:t>
            </a:r>
            <a:r>
              <a:rPr lang="en-US" dirty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grupos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partes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interesadas,y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para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objetivos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ambientales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. Mayor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contextualización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la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ifnormación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en-US" b="1" i="1" dirty="0" err="1">
                <a:solidFill>
                  <a:srgbClr val="993300"/>
                </a:solidFill>
                <a:latin typeface="Helvetica Neue"/>
              </a:rPr>
              <a:t>P</a:t>
            </a: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ertinencia</a:t>
            </a:r>
            <a:r>
              <a:rPr lang="en-US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muy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relevante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como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herramienta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para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la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evalución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politicas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ambiwntales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generales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;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importante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fuene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de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ifnromación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u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detalle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y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fácil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acceso</a:t>
            </a:r>
            <a:r>
              <a:rPr lang="en-US" dirty="0">
                <a:solidFill>
                  <a:srgbClr val="993300"/>
                </a:solidFill>
                <a:latin typeface="Helvetica Neue"/>
              </a:rPr>
              <a:t>;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pero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más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actividades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y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otras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fuentes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mejoras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en el portal web..)</a:t>
            </a:r>
            <a:endParaRPr lang="en-US" i="1" dirty="0" smtClean="0">
              <a:solidFill>
                <a:srgbClr val="993300"/>
              </a:solidFill>
              <a:latin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Coherencia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(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Es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interna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y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externamente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coherente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si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bien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necesita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mejoras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en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algunos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campos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: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agua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residuos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y GEI)</a:t>
            </a:r>
            <a:endParaRPr lang="en-US" b="1" i="1" dirty="0" smtClean="0">
              <a:solidFill>
                <a:srgbClr val="993300"/>
              </a:solidFill>
              <a:latin typeface="Helvetica Neue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 i="1" dirty="0" smtClean="0">
                <a:solidFill>
                  <a:srgbClr val="993300"/>
                </a:solidFill>
                <a:latin typeface="Helvetica Neue"/>
              </a:rPr>
              <a:t>Valor </a:t>
            </a: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añadido</a:t>
            </a:r>
            <a:r>
              <a:rPr lang="en-US" b="1" i="1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b="1" i="1" dirty="0" err="1" smtClean="0">
                <a:solidFill>
                  <a:srgbClr val="993300"/>
                </a:solidFill>
                <a:latin typeface="Helvetica Neue"/>
              </a:rPr>
              <a:t>para</a:t>
            </a:r>
            <a:r>
              <a:rPr lang="en-US" b="1" i="1" dirty="0" smtClean="0">
                <a:solidFill>
                  <a:srgbClr val="993300"/>
                </a:solidFill>
                <a:latin typeface="Helvetica Neue"/>
              </a:rPr>
              <a:t> la UE 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(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cumplimiento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protocolo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, </a:t>
            </a:r>
            <a:r>
              <a:rPr lang="en-US" dirty="0" err="1" smtClean="0">
                <a:solidFill>
                  <a:srgbClr val="993300"/>
                </a:solidFill>
                <a:latin typeface="Helvetica Neue"/>
              </a:rPr>
              <a:t>p.e.</a:t>
            </a:r>
            <a:r>
              <a:rPr lang="en-US" dirty="0" smtClean="0">
                <a:solidFill>
                  <a:srgbClr val="993300"/>
                </a:solidFill>
                <a:latin typeface="Helvetica Neue"/>
              </a:rPr>
              <a:t>) </a:t>
            </a:r>
            <a:endParaRPr lang="en-US" b="1" i="1" dirty="0" smtClean="0">
              <a:solidFill>
                <a:srgbClr val="993300"/>
              </a:solidFill>
              <a:latin typeface="Helvetica Neue"/>
            </a:endParaRPr>
          </a:p>
          <a:p>
            <a:pPr marL="285750" indent="-285750" algn="just">
              <a:buFont typeface="Arial"/>
              <a:buChar char="•"/>
            </a:pP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8510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717</Words>
  <Application>Microsoft Macintosh PowerPoint</Application>
  <PresentationFormat>Presentación en pantalla (4:3)</PresentationFormat>
  <Paragraphs>66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De Vicente</dc:creator>
  <cp:lastModifiedBy>Iñigo  De Vicente Mingarro</cp:lastModifiedBy>
  <cp:revision>60</cp:revision>
  <cp:lastPrinted>2017-10-30T11:36:30Z</cp:lastPrinted>
  <dcterms:created xsi:type="dcterms:W3CDTF">2017-10-30T08:29:33Z</dcterms:created>
  <dcterms:modified xsi:type="dcterms:W3CDTF">2017-11-02T04:21:22Z</dcterms:modified>
</cp:coreProperties>
</file>