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70" r:id="rId4"/>
    <p:sldId id="262" r:id="rId5"/>
    <p:sldId id="263" r:id="rId6"/>
    <p:sldId id="275" r:id="rId7"/>
    <p:sldId id="265" r:id="rId8"/>
    <p:sldId id="266" r:id="rId9"/>
    <p:sldId id="274" r:id="rId10"/>
    <p:sldId id="267" r:id="rId11"/>
    <p:sldId id="268" r:id="rId12"/>
    <p:sldId id="271" r:id="rId13"/>
    <p:sldId id="264" r:id="rId14"/>
    <p:sldId id="272" r:id="rId15"/>
    <p:sldId id="273" r:id="rId16"/>
    <p:sldId id="280" r:id="rId17"/>
    <p:sldId id="279" r:id="rId18"/>
    <p:sldId id="278" r:id="rId19"/>
    <p:sldId id="277" r:id="rId20"/>
    <p:sldId id="276" r:id="rId21"/>
  </p:sldIdLst>
  <p:sldSz cx="12192000" cy="6858000"/>
  <p:notesSz cx="6858000" cy="9144000"/>
  <p:custShowLst>
    <p:custShow name="INDUSTRIA" id="0">
      <p:sldLst>
        <p:sld r:id="rId10"/>
      </p:sldLst>
    </p:custShow>
    <p:custShow name="GOBIERNO" id="1">
      <p:sldLst>
        <p:sld r:id="rId11"/>
      </p:sldLst>
    </p:custShow>
    <p:custShow name="SOCCIV" id="2">
      <p:sldLst>
        <p:sld r:id="rId12"/>
      </p:sldLst>
    </p:custShow>
    <p:custShow name="REGISTRO" id="3">
      <p:sldLst>
        <p:sld r:id="rId15"/>
      </p:sldLst>
    </p:custShow>
    <p:custShow name="INF ESTABLEC" id="4">
      <p:sldLst>
        <p:sld r:id="rId16"/>
      </p:sldLst>
    </p:custShow>
    <p:custShow name="INF TECN" id="5">
      <p:sldLst>
        <p:sld r:id="rId17"/>
      </p:sldLst>
    </p:custShow>
    <p:custShow name="PELI" id="6">
      <p:sldLst>
        <p:sld r:id="rId18"/>
      </p:sldLst>
    </p:custShow>
    <p:custShow name="AGUA" id="7">
      <p:sldLst>
        <p:sld r:id="rId19"/>
      </p:sldLst>
    </p:custShow>
    <p:custShow name="AIRE" id="8">
      <p:sldLst>
        <p:sld r:id="rId20"/>
      </p:sldLst>
    </p:custShow>
    <p:custShow name="TRASFERENCIA" id="9">
      <p:sldLst>
        <p:sld r:id="rId21"/>
      </p:sldLst>
    </p:custShow>
  </p:custShowLst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82944" autoAdjust="0"/>
  </p:normalViewPr>
  <p:slideViewPr>
    <p:cSldViewPr>
      <p:cViewPr varScale="1">
        <p:scale>
          <a:sx n="74" d="100"/>
          <a:sy n="74" d="100"/>
        </p:scale>
        <p:origin x="1074" y="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1F1CA-2610-4DA8-879A-5C3F030427BD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BDE68B4B-C4B6-4940-8C26-06AF44E2B18C}">
      <dgm:prSet phldrT="[Texto]"/>
      <dgm:spPr>
        <a:xfrm>
          <a:off x="2745772" y="2651794"/>
          <a:ext cx="2009444" cy="2009444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SUIA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120DD33-9F3C-44D7-8823-E74C0E818F20}" type="parTrans" cxnId="{20A8A927-5D0A-4C96-A028-C136D53E9E5F}">
      <dgm:prSet/>
      <dgm:spPr/>
      <dgm:t>
        <a:bodyPr/>
        <a:lstStyle/>
        <a:p>
          <a:endParaRPr lang="es-ES"/>
        </a:p>
      </dgm:t>
    </dgm:pt>
    <dgm:pt modelId="{A8E916F8-1F00-42A7-B8EE-0A21EC4333FA}" type="sibTrans" cxnId="{20A8A927-5D0A-4C96-A028-C136D53E9E5F}">
      <dgm:prSet/>
      <dgm:spPr/>
      <dgm:t>
        <a:bodyPr/>
        <a:lstStyle/>
        <a:p>
          <a:endParaRPr lang="es-ES"/>
        </a:p>
      </dgm:t>
    </dgm:pt>
    <dgm:pt modelId="{9C8AA311-332C-4C54-AE29-09CB28A9FE8B}">
      <dgm:prSet phldrT="[Texto]"/>
      <dgm:spPr>
        <a:xfrm>
          <a:off x="757" y="3093872"/>
          <a:ext cx="1406611" cy="1125289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SAF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CF4ED1C-017F-46C4-A194-F089FA07F570}" type="parTrans" cxnId="{E87047BE-D094-4479-81D7-8A0859EA6926}">
      <dgm:prSet/>
      <dgm:spPr>
        <a:xfrm rot="10800000">
          <a:off x="704063" y="3370171"/>
          <a:ext cx="1929415" cy="572691"/>
        </a:xfr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CE99AF11-6ED3-4F4E-827C-B922B14410FA}" type="sibTrans" cxnId="{E87047BE-D094-4479-81D7-8A0859EA6926}">
      <dgm:prSet/>
      <dgm:spPr/>
      <dgm:t>
        <a:bodyPr/>
        <a:lstStyle/>
        <a:p>
          <a:endParaRPr lang="es-ES"/>
        </a:p>
      </dgm:t>
    </dgm:pt>
    <dgm:pt modelId="{9B48FE0E-7965-4BE3-8767-19358BCC37CD}">
      <dgm:prSet phldrT="[Texto]"/>
      <dgm:spPr>
        <a:xfrm>
          <a:off x="582574" y="1303225"/>
          <a:ext cx="1406611" cy="1125289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IDEA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E917712-052F-4B0F-83B3-89AF1F35AE86}" type="parTrans" cxnId="{1F62B32A-1E2D-4410-9A4F-87E91A8C575B}">
      <dgm:prSet/>
      <dgm:spPr>
        <a:xfrm rot="12960000">
          <a:off x="1101637" y="2146564"/>
          <a:ext cx="1929415" cy="572691"/>
        </a:xfr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A64A005A-1945-4816-9011-4887701696DC}" type="sibTrans" cxnId="{1F62B32A-1E2D-4410-9A4F-87E91A8C575B}">
      <dgm:prSet/>
      <dgm:spPr/>
      <dgm:t>
        <a:bodyPr/>
        <a:lstStyle/>
        <a:p>
          <a:endParaRPr lang="es-ES"/>
        </a:p>
      </dgm:t>
    </dgm:pt>
    <dgm:pt modelId="{A696B985-CB96-46DC-9D18-32EC2AF8EBAD}">
      <dgm:prSet phldrT="[Texto]"/>
      <dgm:spPr>
        <a:xfrm>
          <a:off x="2105790" y="196544"/>
          <a:ext cx="1406611" cy="1125289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Sistema de Biodiversidad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E628F8F-CAD2-4215-9B87-79760DD1E52A}" type="parTrans" cxnId="{3B635006-B09F-4068-B68B-D38538EC589A}">
      <dgm:prSet/>
      <dgm:spPr>
        <a:xfrm rot="15120000">
          <a:off x="2142499" y="1390334"/>
          <a:ext cx="1929415" cy="572691"/>
        </a:xfr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FC320A24-8A88-4453-8567-75BD3A6D8FC3}" type="sibTrans" cxnId="{3B635006-B09F-4068-B68B-D38538EC589A}">
      <dgm:prSet/>
      <dgm:spPr/>
      <dgm:t>
        <a:bodyPr/>
        <a:lstStyle/>
        <a:p>
          <a:endParaRPr lang="es-ES"/>
        </a:p>
      </dgm:t>
    </dgm:pt>
    <dgm:pt modelId="{F7C4AADB-5283-4CBC-B7BB-9067B408D552}">
      <dgm:prSet phldrT="[Texto]"/>
      <dgm:spPr>
        <a:xfrm>
          <a:off x="3988588" y="196544"/>
          <a:ext cx="1406611" cy="1125289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Socio Bosque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FAF58C5-7F33-4A6D-A74F-E9E62BC6D933}" type="parTrans" cxnId="{4BCB8B66-0240-4787-82D5-49FABBB2CC85}">
      <dgm:prSet/>
      <dgm:spPr>
        <a:xfrm rot="17280000">
          <a:off x="3429075" y="1390334"/>
          <a:ext cx="1929415" cy="572691"/>
        </a:xfr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2693F83F-4BB9-4F33-97DF-5D0148D99A9E}" type="sibTrans" cxnId="{4BCB8B66-0240-4787-82D5-49FABBB2CC85}">
      <dgm:prSet/>
      <dgm:spPr/>
      <dgm:t>
        <a:bodyPr/>
        <a:lstStyle/>
        <a:p>
          <a:endParaRPr lang="es-ES"/>
        </a:p>
      </dgm:t>
    </dgm:pt>
    <dgm:pt modelId="{1B113682-48D3-4373-A71C-E7D6FA23F457}">
      <dgm:prSet phldrT="[Texto]"/>
      <dgm:spPr/>
      <dgm:t>
        <a:bodyPr/>
        <a:lstStyle/>
        <a:p>
          <a:endParaRPr lang="es-ES" dirty="0"/>
        </a:p>
      </dgm:t>
    </dgm:pt>
    <dgm:pt modelId="{8784C66A-844B-40A2-A68C-104888055536}" type="parTrans" cxnId="{476CE471-251D-409D-A1D7-2E5515B4DA88}">
      <dgm:prSet/>
      <dgm:spPr/>
      <dgm:t>
        <a:bodyPr/>
        <a:lstStyle/>
        <a:p>
          <a:endParaRPr lang="es-ES"/>
        </a:p>
      </dgm:t>
    </dgm:pt>
    <dgm:pt modelId="{78356DEA-AB39-44D9-863D-97A922DF7590}" type="sibTrans" cxnId="{476CE471-251D-409D-A1D7-2E5515B4DA88}">
      <dgm:prSet/>
      <dgm:spPr/>
      <dgm:t>
        <a:bodyPr/>
        <a:lstStyle/>
        <a:p>
          <a:endParaRPr lang="es-ES"/>
        </a:p>
      </dgm:t>
    </dgm:pt>
    <dgm:pt modelId="{BD84DEA7-7A9D-4343-B4F3-94A529BF8E60}">
      <dgm:prSet phldrT="[Texto]"/>
      <dgm:spPr>
        <a:xfrm>
          <a:off x="5511804" y="1303225"/>
          <a:ext cx="1406611" cy="1125289"/>
        </a:xfrm>
        <a:solidFill>
          <a:schemeClr val="accent1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RETC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49BADCF-AC33-4C0E-A0A5-41D9CFBB5D6C}" type="parTrans" cxnId="{271AF537-0A4F-44A0-9E4B-D1A193AA77CE}">
      <dgm:prSet/>
      <dgm:spPr>
        <a:xfrm rot="19440000">
          <a:off x="4469937" y="2146564"/>
          <a:ext cx="1929415" cy="572691"/>
        </a:xfr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6544AC92-3D7F-499C-866A-1F57352A804D}" type="sibTrans" cxnId="{271AF537-0A4F-44A0-9E4B-D1A193AA77CE}">
      <dgm:prSet/>
      <dgm:spPr/>
      <dgm:t>
        <a:bodyPr/>
        <a:lstStyle/>
        <a:p>
          <a:endParaRPr lang="es-ES"/>
        </a:p>
      </dgm:t>
    </dgm:pt>
    <dgm:pt modelId="{45DEC885-C66B-4DBC-8D5C-08A8CE1BA3C9}">
      <dgm:prSet phldrT="[Texto]"/>
      <dgm:spPr>
        <a:xfrm>
          <a:off x="6093620" y="3093872"/>
          <a:ext cx="1406611" cy="1125289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Otros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DF07507-2184-49C4-BD78-E11F715CE313}" type="parTrans" cxnId="{88C7F717-391D-4CEF-87BA-EB329303BC1B}">
      <dgm:prSet/>
      <dgm:spPr>
        <a:xfrm>
          <a:off x="4867511" y="3370171"/>
          <a:ext cx="1929415" cy="572691"/>
        </a:xfr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/>
        </a:p>
      </dgm:t>
    </dgm:pt>
    <dgm:pt modelId="{0E3AFA5B-4435-4D9F-B3EA-40BA0D570935}" type="sibTrans" cxnId="{88C7F717-391D-4CEF-87BA-EB329303BC1B}">
      <dgm:prSet/>
      <dgm:spPr/>
      <dgm:t>
        <a:bodyPr/>
        <a:lstStyle/>
        <a:p>
          <a:endParaRPr lang="es-EC"/>
        </a:p>
      </dgm:t>
    </dgm:pt>
    <dgm:pt modelId="{C8CA01CE-3EFB-4CEB-96F8-39EAFB9C8688}" type="pres">
      <dgm:prSet presAssocID="{CEE1F1CA-2610-4DA8-879A-5C3F030427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4CAA1B9-2577-40BC-AB5D-014043F51AF0}" type="pres">
      <dgm:prSet presAssocID="{BDE68B4B-C4B6-4940-8C26-06AF44E2B18C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es-EC"/>
        </a:p>
      </dgm:t>
    </dgm:pt>
    <dgm:pt modelId="{51BF1826-AD60-4B51-83AB-38F156C9C5A9}" type="pres">
      <dgm:prSet presAssocID="{0CF4ED1C-017F-46C4-A194-F089FA07F570}" presName="parTrans" presStyleLbl="bgSibTrans2D1" presStyleIdx="0" presStyleCnt="6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D4E8D04D-BCFE-461A-BB69-3DDB407843B8}" type="pres">
      <dgm:prSet presAssocID="{9C8AA311-332C-4C54-AE29-09CB28A9FE8B}" presName="node" presStyleLbl="node1" presStyleIdx="0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8BB46793-4131-4DC8-99B1-C00C5D7C0084}" type="pres">
      <dgm:prSet presAssocID="{6E917712-052F-4B0F-83B3-89AF1F35AE86}" presName="parTrans" presStyleLbl="bgSibTrans2D1" presStyleIdx="1" presStyleCnt="6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C25839E5-2BEF-4F6B-862C-7D487987F86B}" type="pres">
      <dgm:prSet presAssocID="{9B48FE0E-7965-4BE3-8767-19358BCC37CD}" presName="node" presStyleLbl="node1" presStyleIdx="1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9BE28E91-2FDC-4F33-82BB-DCF1C52DA8CB}" type="pres">
      <dgm:prSet presAssocID="{4E628F8F-CAD2-4215-9B87-79760DD1E52A}" presName="parTrans" presStyleLbl="bgSibTrans2D1" presStyleIdx="2" presStyleCnt="6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FCF58FAB-CC35-440B-8F64-375913114422}" type="pres">
      <dgm:prSet presAssocID="{A696B985-CB96-46DC-9D18-32EC2AF8EBAD}" presName="node" presStyleLbl="node1" presStyleIdx="2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EA0854A3-AA6B-4D74-8ED8-3D29E1D21A37}" type="pres">
      <dgm:prSet presAssocID="{2FAF58C5-7F33-4A6D-A74F-E9E62BC6D933}" presName="parTrans" presStyleLbl="bgSibTrans2D1" presStyleIdx="3" presStyleCnt="6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5EC20135-0933-45FF-8862-08F00ED193BD}" type="pres">
      <dgm:prSet presAssocID="{F7C4AADB-5283-4CBC-B7BB-9067B408D552}" presName="node" presStyleLbl="node1" presStyleIdx="3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119054B5-7EB7-4C98-A6DD-666F6A7113A9}" type="pres">
      <dgm:prSet presAssocID="{549BADCF-AC33-4C0E-A0A5-41D9CFBB5D6C}" presName="parTrans" presStyleLbl="bgSibTrans2D1" presStyleIdx="4" presStyleCnt="6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D7BC7554-C7DD-486C-A4E6-B285B10ECFB5}" type="pres">
      <dgm:prSet presAssocID="{BD84DEA7-7A9D-4343-B4F3-94A529BF8E60}" presName="node" presStyleLbl="node1" presStyleIdx="4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C9A047E6-1F90-4C81-BC86-7C2A07FB2680}" type="pres">
      <dgm:prSet presAssocID="{5DF07507-2184-49C4-BD78-E11F715CE313}" presName="parTrans" presStyleLbl="bgSibTrans2D1" presStyleIdx="5" presStyleCnt="6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CDDEF2BE-114D-4F8E-897F-84EBA4342DB9}" type="pres">
      <dgm:prSet presAssocID="{45DEC885-C66B-4DBC-8D5C-08A8CE1BA3C9}" presName="node" presStyleLbl="node1" presStyleIdx="5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</dgm:ptLst>
  <dgm:cxnLst>
    <dgm:cxn modelId="{1F62B32A-1E2D-4410-9A4F-87E91A8C575B}" srcId="{BDE68B4B-C4B6-4940-8C26-06AF44E2B18C}" destId="{9B48FE0E-7965-4BE3-8767-19358BCC37CD}" srcOrd="1" destOrd="0" parTransId="{6E917712-052F-4B0F-83B3-89AF1F35AE86}" sibTransId="{A64A005A-1945-4816-9011-4887701696DC}"/>
    <dgm:cxn modelId="{271AF537-0A4F-44A0-9E4B-D1A193AA77CE}" srcId="{BDE68B4B-C4B6-4940-8C26-06AF44E2B18C}" destId="{BD84DEA7-7A9D-4343-B4F3-94A529BF8E60}" srcOrd="4" destOrd="0" parTransId="{549BADCF-AC33-4C0E-A0A5-41D9CFBB5D6C}" sibTransId="{6544AC92-3D7F-499C-866A-1F57352A804D}"/>
    <dgm:cxn modelId="{A36B9593-CD2B-4F16-ACBA-46CCFC55B570}" type="presOf" srcId="{549BADCF-AC33-4C0E-A0A5-41D9CFBB5D6C}" destId="{119054B5-7EB7-4C98-A6DD-666F6A7113A9}" srcOrd="0" destOrd="0" presId="urn:microsoft.com/office/officeart/2005/8/layout/radial4"/>
    <dgm:cxn modelId="{FD267E41-26E0-4671-830B-A5E921D158C6}" type="presOf" srcId="{CEE1F1CA-2610-4DA8-879A-5C3F030427BD}" destId="{C8CA01CE-3EFB-4CEB-96F8-39EAFB9C8688}" srcOrd="0" destOrd="0" presId="urn:microsoft.com/office/officeart/2005/8/layout/radial4"/>
    <dgm:cxn modelId="{0FC36190-1862-4BD9-9431-295918D321EF}" type="presOf" srcId="{BD84DEA7-7A9D-4343-B4F3-94A529BF8E60}" destId="{D7BC7554-C7DD-486C-A4E6-B285B10ECFB5}" srcOrd="0" destOrd="0" presId="urn:microsoft.com/office/officeart/2005/8/layout/radial4"/>
    <dgm:cxn modelId="{4ED09CF3-52A1-4058-806E-BAB90B826A43}" type="presOf" srcId="{A696B985-CB96-46DC-9D18-32EC2AF8EBAD}" destId="{FCF58FAB-CC35-440B-8F64-375913114422}" srcOrd="0" destOrd="0" presId="urn:microsoft.com/office/officeart/2005/8/layout/radial4"/>
    <dgm:cxn modelId="{88C7F717-391D-4CEF-87BA-EB329303BC1B}" srcId="{BDE68B4B-C4B6-4940-8C26-06AF44E2B18C}" destId="{45DEC885-C66B-4DBC-8D5C-08A8CE1BA3C9}" srcOrd="5" destOrd="0" parTransId="{5DF07507-2184-49C4-BD78-E11F715CE313}" sibTransId="{0E3AFA5B-4435-4D9F-B3EA-40BA0D570935}"/>
    <dgm:cxn modelId="{E87047BE-D094-4479-81D7-8A0859EA6926}" srcId="{BDE68B4B-C4B6-4940-8C26-06AF44E2B18C}" destId="{9C8AA311-332C-4C54-AE29-09CB28A9FE8B}" srcOrd="0" destOrd="0" parTransId="{0CF4ED1C-017F-46C4-A194-F089FA07F570}" sibTransId="{CE99AF11-6ED3-4F4E-827C-B922B14410FA}"/>
    <dgm:cxn modelId="{864F04DF-B333-4637-AE93-C657F3040631}" type="presOf" srcId="{9B48FE0E-7965-4BE3-8767-19358BCC37CD}" destId="{C25839E5-2BEF-4F6B-862C-7D487987F86B}" srcOrd="0" destOrd="0" presId="urn:microsoft.com/office/officeart/2005/8/layout/radial4"/>
    <dgm:cxn modelId="{3325530F-D5A3-4C7A-B768-6208AF3AD229}" type="presOf" srcId="{45DEC885-C66B-4DBC-8D5C-08A8CE1BA3C9}" destId="{CDDEF2BE-114D-4F8E-897F-84EBA4342DB9}" srcOrd="0" destOrd="0" presId="urn:microsoft.com/office/officeart/2005/8/layout/radial4"/>
    <dgm:cxn modelId="{9721077E-8199-446C-B2F4-8438AF2EC0E6}" type="presOf" srcId="{0CF4ED1C-017F-46C4-A194-F089FA07F570}" destId="{51BF1826-AD60-4B51-83AB-38F156C9C5A9}" srcOrd="0" destOrd="0" presId="urn:microsoft.com/office/officeart/2005/8/layout/radial4"/>
    <dgm:cxn modelId="{3B635006-B09F-4068-B68B-D38538EC589A}" srcId="{BDE68B4B-C4B6-4940-8C26-06AF44E2B18C}" destId="{A696B985-CB96-46DC-9D18-32EC2AF8EBAD}" srcOrd="2" destOrd="0" parTransId="{4E628F8F-CAD2-4215-9B87-79760DD1E52A}" sibTransId="{FC320A24-8A88-4453-8567-75BD3A6D8FC3}"/>
    <dgm:cxn modelId="{20A8A927-5D0A-4C96-A028-C136D53E9E5F}" srcId="{CEE1F1CA-2610-4DA8-879A-5C3F030427BD}" destId="{BDE68B4B-C4B6-4940-8C26-06AF44E2B18C}" srcOrd="0" destOrd="0" parTransId="{7120DD33-9F3C-44D7-8823-E74C0E818F20}" sibTransId="{A8E916F8-1F00-42A7-B8EE-0A21EC4333FA}"/>
    <dgm:cxn modelId="{FFF2FBE5-953C-4005-9A80-779A9881C7D1}" type="presOf" srcId="{BDE68B4B-C4B6-4940-8C26-06AF44E2B18C}" destId="{B4CAA1B9-2577-40BC-AB5D-014043F51AF0}" srcOrd="0" destOrd="0" presId="urn:microsoft.com/office/officeart/2005/8/layout/radial4"/>
    <dgm:cxn modelId="{10171849-6CE5-4467-B6E4-30BECE53319C}" type="presOf" srcId="{9C8AA311-332C-4C54-AE29-09CB28A9FE8B}" destId="{D4E8D04D-BCFE-461A-BB69-3DDB407843B8}" srcOrd="0" destOrd="0" presId="urn:microsoft.com/office/officeart/2005/8/layout/radial4"/>
    <dgm:cxn modelId="{64AFF468-A76F-4015-A8C9-4DEF527209DD}" type="presOf" srcId="{4E628F8F-CAD2-4215-9B87-79760DD1E52A}" destId="{9BE28E91-2FDC-4F33-82BB-DCF1C52DA8CB}" srcOrd="0" destOrd="0" presId="urn:microsoft.com/office/officeart/2005/8/layout/radial4"/>
    <dgm:cxn modelId="{BACE28DA-E447-44C9-9132-B11AB01FCCD2}" type="presOf" srcId="{F7C4AADB-5283-4CBC-B7BB-9067B408D552}" destId="{5EC20135-0933-45FF-8862-08F00ED193BD}" srcOrd="0" destOrd="0" presId="urn:microsoft.com/office/officeart/2005/8/layout/radial4"/>
    <dgm:cxn modelId="{D0759396-F304-496C-B7CE-3216406B0911}" type="presOf" srcId="{2FAF58C5-7F33-4A6D-A74F-E9E62BC6D933}" destId="{EA0854A3-AA6B-4D74-8ED8-3D29E1D21A37}" srcOrd="0" destOrd="0" presId="urn:microsoft.com/office/officeart/2005/8/layout/radial4"/>
    <dgm:cxn modelId="{4BCB8B66-0240-4787-82D5-49FABBB2CC85}" srcId="{BDE68B4B-C4B6-4940-8C26-06AF44E2B18C}" destId="{F7C4AADB-5283-4CBC-B7BB-9067B408D552}" srcOrd="3" destOrd="0" parTransId="{2FAF58C5-7F33-4A6D-A74F-E9E62BC6D933}" sibTransId="{2693F83F-4BB9-4F33-97DF-5D0148D99A9E}"/>
    <dgm:cxn modelId="{476CE471-251D-409D-A1D7-2E5515B4DA88}" srcId="{CEE1F1CA-2610-4DA8-879A-5C3F030427BD}" destId="{1B113682-48D3-4373-A71C-E7D6FA23F457}" srcOrd="1" destOrd="0" parTransId="{8784C66A-844B-40A2-A68C-104888055536}" sibTransId="{78356DEA-AB39-44D9-863D-97A922DF7590}"/>
    <dgm:cxn modelId="{FE81AD8A-89A3-4D3D-BE12-F8D9FC1DA064}" type="presOf" srcId="{6E917712-052F-4B0F-83B3-89AF1F35AE86}" destId="{8BB46793-4131-4DC8-99B1-C00C5D7C0084}" srcOrd="0" destOrd="0" presId="urn:microsoft.com/office/officeart/2005/8/layout/radial4"/>
    <dgm:cxn modelId="{A6CF71CE-3DC5-4FEB-97EF-CB6E4D1085FB}" type="presOf" srcId="{5DF07507-2184-49C4-BD78-E11F715CE313}" destId="{C9A047E6-1F90-4C81-BC86-7C2A07FB2680}" srcOrd="0" destOrd="0" presId="urn:microsoft.com/office/officeart/2005/8/layout/radial4"/>
    <dgm:cxn modelId="{15747EC3-8CBD-4B37-B8C1-15E69466F485}" type="presParOf" srcId="{C8CA01CE-3EFB-4CEB-96F8-39EAFB9C8688}" destId="{B4CAA1B9-2577-40BC-AB5D-014043F51AF0}" srcOrd="0" destOrd="0" presId="urn:microsoft.com/office/officeart/2005/8/layout/radial4"/>
    <dgm:cxn modelId="{503CB26D-E313-4510-BEE7-ABDD700DA295}" type="presParOf" srcId="{C8CA01CE-3EFB-4CEB-96F8-39EAFB9C8688}" destId="{51BF1826-AD60-4B51-83AB-38F156C9C5A9}" srcOrd="1" destOrd="0" presId="urn:microsoft.com/office/officeart/2005/8/layout/radial4"/>
    <dgm:cxn modelId="{3316678C-BF37-4593-B23A-85D340443226}" type="presParOf" srcId="{C8CA01CE-3EFB-4CEB-96F8-39EAFB9C8688}" destId="{D4E8D04D-BCFE-461A-BB69-3DDB407843B8}" srcOrd="2" destOrd="0" presId="urn:microsoft.com/office/officeart/2005/8/layout/radial4"/>
    <dgm:cxn modelId="{9842060D-4D83-4C0D-9C2A-879403ED2744}" type="presParOf" srcId="{C8CA01CE-3EFB-4CEB-96F8-39EAFB9C8688}" destId="{8BB46793-4131-4DC8-99B1-C00C5D7C0084}" srcOrd="3" destOrd="0" presId="urn:microsoft.com/office/officeart/2005/8/layout/radial4"/>
    <dgm:cxn modelId="{4D88D1E4-95D7-47ED-9AAF-138A066141E7}" type="presParOf" srcId="{C8CA01CE-3EFB-4CEB-96F8-39EAFB9C8688}" destId="{C25839E5-2BEF-4F6B-862C-7D487987F86B}" srcOrd="4" destOrd="0" presId="urn:microsoft.com/office/officeart/2005/8/layout/radial4"/>
    <dgm:cxn modelId="{D90CCB10-A3E8-4D54-93DE-B3BC609AFD61}" type="presParOf" srcId="{C8CA01CE-3EFB-4CEB-96F8-39EAFB9C8688}" destId="{9BE28E91-2FDC-4F33-82BB-DCF1C52DA8CB}" srcOrd="5" destOrd="0" presId="urn:microsoft.com/office/officeart/2005/8/layout/radial4"/>
    <dgm:cxn modelId="{D172548F-CBA4-4ECC-A8A3-B11C3CB8BE46}" type="presParOf" srcId="{C8CA01CE-3EFB-4CEB-96F8-39EAFB9C8688}" destId="{FCF58FAB-CC35-440B-8F64-375913114422}" srcOrd="6" destOrd="0" presId="urn:microsoft.com/office/officeart/2005/8/layout/radial4"/>
    <dgm:cxn modelId="{7076B5CF-B490-489D-A353-DD01006C9DF1}" type="presParOf" srcId="{C8CA01CE-3EFB-4CEB-96F8-39EAFB9C8688}" destId="{EA0854A3-AA6B-4D74-8ED8-3D29E1D21A37}" srcOrd="7" destOrd="0" presId="urn:microsoft.com/office/officeart/2005/8/layout/radial4"/>
    <dgm:cxn modelId="{78878B22-9AE5-4DFA-9AA7-78D73439A363}" type="presParOf" srcId="{C8CA01CE-3EFB-4CEB-96F8-39EAFB9C8688}" destId="{5EC20135-0933-45FF-8862-08F00ED193BD}" srcOrd="8" destOrd="0" presId="urn:microsoft.com/office/officeart/2005/8/layout/radial4"/>
    <dgm:cxn modelId="{BCF6B36A-5E6E-4936-8EC9-0206435F6860}" type="presParOf" srcId="{C8CA01CE-3EFB-4CEB-96F8-39EAFB9C8688}" destId="{119054B5-7EB7-4C98-A6DD-666F6A7113A9}" srcOrd="9" destOrd="0" presId="urn:microsoft.com/office/officeart/2005/8/layout/radial4"/>
    <dgm:cxn modelId="{E4212EF0-9029-4677-A210-4AA46D68F01B}" type="presParOf" srcId="{C8CA01CE-3EFB-4CEB-96F8-39EAFB9C8688}" destId="{D7BC7554-C7DD-486C-A4E6-B285B10ECFB5}" srcOrd="10" destOrd="0" presId="urn:microsoft.com/office/officeart/2005/8/layout/radial4"/>
    <dgm:cxn modelId="{86B6D4D7-D5CC-4116-976B-B15E15E4F5D7}" type="presParOf" srcId="{C8CA01CE-3EFB-4CEB-96F8-39EAFB9C8688}" destId="{C9A047E6-1F90-4C81-BC86-7C2A07FB2680}" srcOrd="11" destOrd="0" presId="urn:microsoft.com/office/officeart/2005/8/layout/radial4"/>
    <dgm:cxn modelId="{7D16C4C5-5640-4A8A-BF34-83E9D2149205}" type="presParOf" srcId="{C8CA01CE-3EFB-4CEB-96F8-39EAFB9C8688}" destId="{CDDEF2BE-114D-4F8E-897F-84EBA4342DB9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xmlns="" id="{E76B1B89-FADB-453B-90B6-2586E365D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C" altLang="es-EC">
              <a:cs typeface="Arial" panose="020B0604020202020204" pitchFamily="34" charset="0"/>
            </a:endParaRPr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xmlns="" id="{8AB65471-2155-44DE-B7C2-B6D73BCAC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C" altLang="es-EC">
              <a:cs typeface="Arial" panose="020B0604020202020204" pitchFamily="34" charset="0"/>
            </a:endParaRPr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xmlns="" id="{20C930D0-DA1A-427C-B6D9-F82D23A3F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C" altLang="es-EC">
              <a:cs typeface="Arial" panose="020B0604020202020204" pitchFamily="34" charset="0"/>
            </a:endParaRPr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xmlns="" id="{353A7F2A-54CD-4079-ACFE-587CF97F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C" altLang="es-EC">
              <a:cs typeface="Arial" panose="020B0604020202020204" pitchFamily="34" charset="0"/>
            </a:endParaRPr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xmlns="" id="{401DFF5A-CA8E-47DC-87E1-BD5D9AF9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C" altLang="es-EC">
              <a:cs typeface="Arial" panose="020B0604020202020204" pitchFamily="34" charset="0"/>
            </a:endParaRPr>
          </a:p>
        </p:txBody>
      </p:sp>
      <p:sp>
        <p:nvSpPr>
          <p:cNvPr id="2055" name="AutoShape 6">
            <a:extLst>
              <a:ext uri="{FF2B5EF4-FFF2-40B4-BE49-F238E27FC236}">
                <a16:creationId xmlns:a16="http://schemas.microsoft.com/office/drawing/2014/main" xmlns="" id="{FEC13B25-E745-4B04-9D48-1C3BAF721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C" altLang="es-EC">
              <a:cs typeface="Arial" panose="020B0604020202020204" pitchFamily="34" charset="0"/>
            </a:endParaRPr>
          </a:p>
        </p:txBody>
      </p:sp>
      <p:sp>
        <p:nvSpPr>
          <p:cNvPr id="2056" name="AutoShape 7">
            <a:extLst>
              <a:ext uri="{FF2B5EF4-FFF2-40B4-BE49-F238E27FC236}">
                <a16:creationId xmlns:a16="http://schemas.microsoft.com/office/drawing/2014/main" xmlns="" id="{5CC7C326-0E46-421A-ADCC-FFD1CB743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C" altLang="es-EC">
              <a:cs typeface="Arial" panose="020B0604020202020204" pitchFamily="34" charset="0"/>
            </a:endParaRPr>
          </a:p>
        </p:txBody>
      </p:sp>
      <p:sp>
        <p:nvSpPr>
          <p:cNvPr id="2057" name="Text Box 8">
            <a:extLst>
              <a:ext uri="{FF2B5EF4-FFF2-40B4-BE49-F238E27FC236}">
                <a16:creationId xmlns:a16="http://schemas.microsoft.com/office/drawing/2014/main" xmlns="" id="{2528C0E8-764B-4359-A986-799751096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C" altLang="es-EC">
              <a:cs typeface="Arial" panose="020B0604020202020204" pitchFamily="34" charset="0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ACFB5F9C-A93D-454F-942E-6C9FDD43355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0687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517DB2F-2248-498D-80A8-A52EC3F5D59A}" type="datetime1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2059" name="Rectangle 10">
            <a:extLst>
              <a:ext uri="{FF2B5EF4-FFF2-40B4-BE49-F238E27FC236}">
                <a16:creationId xmlns:a16="http://schemas.microsoft.com/office/drawing/2014/main" xmlns="" id="{AA8C55CF-976C-4DC2-96EE-A8F54CEA996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5362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9087C56C-31D7-4C5F-B3B1-87CA723D0C9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C" noProof="0"/>
          </a:p>
        </p:txBody>
      </p:sp>
      <p:sp>
        <p:nvSpPr>
          <p:cNvPr id="2061" name="Text Box 12">
            <a:extLst>
              <a:ext uri="{FF2B5EF4-FFF2-40B4-BE49-F238E27FC236}">
                <a16:creationId xmlns:a16="http://schemas.microsoft.com/office/drawing/2014/main" xmlns="" id="{59905780-6777-4634-BFED-B0C292F26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C" altLang="es-EC">
              <a:cs typeface="Arial" panose="020B0604020202020204" pitchFamily="34" charset="0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D6A91A95-6C93-48BA-8539-8C724F1E3AF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222192-D51D-439D-BF71-6297E9B93AC5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84631826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>
            <a:extLst>
              <a:ext uri="{FF2B5EF4-FFF2-40B4-BE49-F238E27FC236}">
                <a16:creationId xmlns:a16="http://schemas.microsoft.com/office/drawing/2014/main" xmlns="" id="{7D11C9C5-43E1-40AC-BE36-B5CDBBFA5113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682D17-AB0D-4F32-9504-8B6FAB393719}" type="datetime1">
              <a:rPr lang="es-ES" altLang="es-EC" smtClean="0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02/11/2017</a:t>
            </a:fld>
            <a:endParaRPr lang="es-ES" altLang="es-EC"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99" name="Rectangle 13">
            <a:extLst>
              <a:ext uri="{FF2B5EF4-FFF2-40B4-BE49-F238E27FC236}">
                <a16:creationId xmlns:a16="http://schemas.microsoft.com/office/drawing/2014/main" xmlns="" id="{88CBF51C-B1B1-4BAD-8BA2-7666B7E0A5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3EE5CB-CBA0-4326-87AD-CD15FF3AD089}" type="slidenum">
              <a:rPr lang="es-ES" altLang="es-EC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C">
              <a:latin typeface="Calibri" panose="020F0502020204030204" pitchFamily="34" charset="0"/>
            </a:endParaRPr>
          </a:p>
        </p:txBody>
      </p:sp>
      <p:sp>
        <p:nvSpPr>
          <p:cNvPr id="4100" name="Rectangle 1">
            <a:extLst>
              <a:ext uri="{FF2B5EF4-FFF2-40B4-BE49-F238E27FC236}">
                <a16:creationId xmlns:a16="http://schemas.microsoft.com/office/drawing/2014/main" xmlns="" id="{79A5B883-639A-468C-9E1B-D2053FD953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xmlns="" id="{2580D8AA-E5F9-4398-9A6A-A3AC612FD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 altLang="es-EC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07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>
            <a:extLst>
              <a:ext uri="{FF2B5EF4-FFF2-40B4-BE49-F238E27FC236}">
                <a16:creationId xmlns:a16="http://schemas.microsoft.com/office/drawing/2014/main" xmlns="" id="{450679E2-DBA4-4A9C-8DA6-A2562542704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0889DD-2EAC-4547-8BA4-DC959168564F}" type="datetime1">
              <a:rPr lang="es-ES" altLang="es-EC" smtClean="0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02/11/2017</a:t>
            </a:fld>
            <a:endParaRPr lang="es-ES" altLang="es-EC"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603" name="Rectangle 13">
            <a:extLst>
              <a:ext uri="{FF2B5EF4-FFF2-40B4-BE49-F238E27FC236}">
                <a16:creationId xmlns:a16="http://schemas.microsoft.com/office/drawing/2014/main" xmlns="" id="{E4B25656-EA35-4594-A8DA-E3FF71014A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0E2C34-5077-4E9D-B793-6D71ED7D3A9E}" type="slidenum">
              <a:rPr lang="es-ES" altLang="es-EC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s-ES" altLang="es-EC">
              <a:latin typeface="Calibri" panose="020F0502020204030204" pitchFamily="34" charset="0"/>
            </a:endParaRPr>
          </a:p>
        </p:txBody>
      </p:sp>
      <p:sp>
        <p:nvSpPr>
          <p:cNvPr id="25604" name="Rectangle 1">
            <a:extLst>
              <a:ext uri="{FF2B5EF4-FFF2-40B4-BE49-F238E27FC236}">
                <a16:creationId xmlns:a16="http://schemas.microsoft.com/office/drawing/2014/main" xmlns="" id="{52D61959-3A1A-4054-BCF1-86AAFF132A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xmlns="" id="{A7F2DEF3-952C-42CC-A984-ED78B5634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 altLang="es-EC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xmlns="" id="{BA38E0D6-4407-4CB8-90FA-0AE205DA9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5763" y="685800"/>
            <a:ext cx="6075362" cy="3417888"/>
          </a:xfrm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xmlns="" id="{22D1062F-8470-42B0-9FD1-3E68D9400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s-EC" altLang="es-EC">
              <a:latin typeface="Calibri" panose="020F0502020204030204" pitchFamily="34" charset="0"/>
            </a:endParaRPr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xmlns="" id="{C0C447EA-543B-4671-9F46-DF015DEF898C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8FE496-9FAF-42F5-B42D-7DF9F6C1353D}" type="slidenum">
              <a:rPr lang="es-EC" altLang="es-EC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s-EC" altLang="es-EC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11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>
            <a:extLst>
              <a:ext uri="{FF2B5EF4-FFF2-40B4-BE49-F238E27FC236}">
                <a16:creationId xmlns:a16="http://schemas.microsoft.com/office/drawing/2014/main" xmlns="" id="{F8159735-D792-4EF2-915E-6CFA9806DA3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43077B-A3E9-4CC6-A6FF-B08A8052E80E}" type="datetime1">
              <a:rPr lang="es-ES" altLang="es-EC" smtClean="0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02/11/2017</a:t>
            </a:fld>
            <a:endParaRPr lang="es-ES" altLang="es-EC"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411" name="Rectangle 13">
            <a:extLst>
              <a:ext uri="{FF2B5EF4-FFF2-40B4-BE49-F238E27FC236}">
                <a16:creationId xmlns:a16="http://schemas.microsoft.com/office/drawing/2014/main" xmlns="" id="{1A128EB9-5BD7-49D4-92B0-63DFC8CC34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361663-8F43-4104-9B39-2FAF4F1D5339}" type="slidenum">
              <a:rPr lang="es-ES" altLang="es-EC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s-ES" altLang="es-EC">
              <a:latin typeface="Calibri" panose="020F0502020204030204" pitchFamily="34" charset="0"/>
            </a:endParaRPr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xmlns="" id="{E8062B45-B0B1-4918-929C-2D34FF53A1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xmlns="" id="{4A8FF573-2310-4140-919B-0876E8887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 altLang="es-EC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97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>
            <a:extLst>
              <a:ext uri="{FF2B5EF4-FFF2-40B4-BE49-F238E27FC236}">
                <a16:creationId xmlns:a16="http://schemas.microsoft.com/office/drawing/2014/main" xmlns="" id="{636EF2B9-F44A-4AF2-8D8B-25D6E30BD4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5763" y="685800"/>
            <a:ext cx="6075362" cy="3417888"/>
          </a:xfrm>
        </p:spPr>
      </p:sp>
      <p:sp>
        <p:nvSpPr>
          <p:cNvPr id="29699" name="2 Marcador de notas">
            <a:extLst>
              <a:ext uri="{FF2B5EF4-FFF2-40B4-BE49-F238E27FC236}">
                <a16:creationId xmlns:a16="http://schemas.microsoft.com/office/drawing/2014/main" xmlns="" id="{29FA0DAE-65D7-4EBA-ADEA-A4F1E6507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 altLang="es-EC">
              <a:latin typeface="Calibri" panose="020F0502020204030204" pitchFamily="34" charset="0"/>
            </a:endParaRPr>
          </a:p>
        </p:txBody>
      </p:sp>
      <p:sp>
        <p:nvSpPr>
          <p:cNvPr id="29700" name="3 Marcador de número de diapositiva">
            <a:extLst>
              <a:ext uri="{FF2B5EF4-FFF2-40B4-BE49-F238E27FC236}">
                <a16:creationId xmlns:a16="http://schemas.microsoft.com/office/drawing/2014/main" xmlns="" id="{10D8DB93-B97D-4B32-AF42-A1C13863A6A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0A3F99-B0F6-4027-86E5-BF5612815B6A}" type="slidenum">
              <a:rPr lang="es-EC" altLang="es-EC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s-EC" altLang="es-EC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>
            <a:extLst>
              <a:ext uri="{FF2B5EF4-FFF2-40B4-BE49-F238E27FC236}">
                <a16:creationId xmlns:a16="http://schemas.microsoft.com/office/drawing/2014/main" xmlns="" id="{A0C50EBA-CC97-4D4B-AEE7-387505816CB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F7EDFE-D7E4-4AB5-9231-59E9D0E8496D}" type="datetime1">
              <a:rPr lang="es-ES" altLang="es-EC" smtClean="0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02/11/2017</a:t>
            </a:fld>
            <a:endParaRPr lang="es-ES" altLang="es-EC"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243" name="Rectangle 13">
            <a:extLst>
              <a:ext uri="{FF2B5EF4-FFF2-40B4-BE49-F238E27FC236}">
                <a16:creationId xmlns:a16="http://schemas.microsoft.com/office/drawing/2014/main" xmlns="" id="{C60CCC54-1BB4-4118-90A1-732CCA0E49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B65AF5-073B-4B82-8525-AC66C9BE2CEB}" type="slidenum">
              <a:rPr lang="es-ES" altLang="es-EC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" altLang="es-EC">
              <a:latin typeface="Calibri" panose="020F0502020204030204" pitchFamily="34" charset="0"/>
            </a:endParaRP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xmlns="" id="{651B0064-C5C6-4B0E-940D-2E5E0E85CA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xmlns="" id="{451B5106-5DE6-41F8-A878-81A89FB0B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 altLang="es-EC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24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>
            <a:extLst>
              <a:ext uri="{FF2B5EF4-FFF2-40B4-BE49-F238E27FC236}">
                <a16:creationId xmlns:a16="http://schemas.microsoft.com/office/drawing/2014/main" xmlns="" id="{3064BB21-4A4E-437E-80EC-FE0428FE6043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F6222A-8553-41A5-96A5-37230B2D0E05}" type="datetime1">
              <a:rPr lang="es-ES" altLang="es-EC" smtClean="0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02/11/2017</a:t>
            </a:fld>
            <a:endParaRPr lang="es-ES" altLang="es-EC"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315" name="Rectangle 13">
            <a:extLst>
              <a:ext uri="{FF2B5EF4-FFF2-40B4-BE49-F238E27FC236}">
                <a16:creationId xmlns:a16="http://schemas.microsoft.com/office/drawing/2014/main" xmlns="" id="{F573B77C-6CDB-4B08-B64A-90EB59D8EA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04049B-2EDF-4007-9C4C-4AD55E577401}" type="slidenum">
              <a:rPr lang="es-ES" altLang="es-EC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" altLang="es-EC">
              <a:latin typeface="Calibri" panose="020F0502020204030204" pitchFamily="34" charset="0"/>
            </a:endParaRPr>
          </a:p>
        </p:txBody>
      </p:sp>
      <p:sp>
        <p:nvSpPr>
          <p:cNvPr id="13316" name="Rectangle 1">
            <a:extLst>
              <a:ext uri="{FF2B5EF4-FFF2-40B4-BE49-F238E27FC236}">
                <a16:creationId xmlns:a16="http://schemas.microsoft.com/office/drawing/2014/main" xmlns="" id="{752B4FF8-88C0-479D-AAA1-39149ED5F7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xmlns="" id="{D716443C-D195-4343-9C59-0BD1B803F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 altLang="es-EC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98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>
            <a:extLst>
              <a:ext uri="{FF2B5EF4-FFF2-40B4-BE49-F238E27FC236}">
                <a16:creationId xmlns:a16="http://schemas.microsoft.com/office/drawing/2014/main" xmlns="" id="{425D9076-1A0E-4529-86F4-B8EC23D8FE82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24B81D-2AF5-4E01-BE8E-D35AE50AC902}" type="datetime1">
              <a:rPr lang="es-ES" altLang="es-EC" smtClean="0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02/11/2017</a:t>
            </a:fld>
            <a:endParaRPr lang="es-ES" altLang="es-EC"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363" name="Rectangle 13">
            <a:extLst>
              <a:ext uri="{FF2B5EF4-FFF2-40B4-BE49-F238E27FC236}">
                <a16:creationId xmlns:a16="http://schemas.microsoft.com/office/drawing/2014/main" xmlns="" id="{EC5E39E8-67B9-4388-AEE1-615B5755D6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885454-5D93-43B3-9231-8A2AA48C42FB}" type="slidenum">
              <a:rPr lang="es-ES" altLang="es-EC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" altLang="es-EC">
              <a:latin typeface="Calibri" panose="020F0502020204030204" pitchFamily="34" charset="0"/>
            </a:endParaRPr>
          </a:p>
        </p:txBody>
      </p:sp>
      <p:sp>
        <p:nvSpPr>
          <p:cNvPr id="15364" name="Rectangle 1">
            <a:extLst>
              <a:ext uri="{FF2B5EF4-FFF2-40B4-BE49-F238E27FC236}">
                <a16:creationId xmlns:a16="http://schemas.microsoft.com/office/drawing/2014/main" xmlns="" id="{5E998875-D930-4391-926D-5C183B726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xmlns="" id="{BA08CE1E-F955-42D8-9304-6CFF5DF9F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 altLang="es-EC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31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>
            <a:extLst>
              <a:ext uri="{FF2B5EF4-FFF2-40B4-BE49-F238E27FC236}">
                <a16:creationId xmlns:a16="http://schemas.microsoft.com/office/drawing/2014/main" xmlns="" id="{F8159735-D792-4EF2-915E-6CFA9806DA3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43077B-A3E9-4CC6-A6FF-B08A8052E80E}" type="datetime1">
              <a:rPr lang="es-ES" altLang="es-EC" smtClean="0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02/11/2017</a:t>
            </a:fld>
            <a:endParaRPr lang="es-ES" altLang="es-EC"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411" name="Rectangle 13">
            <a:extLst>
              <a:ext uri="{FF2B5EF4-FFF2-40B4-BE49-F238E27FC236}">
                <a16:creationId xmlns:a16="http://schemas.microsoft.com/office/drawing/2014/main" xmlns="" id="{1A128EB9-5BD7-49D4-92B0-63DFC8CC34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361663-8F43-4104-9B39-2FAF4F1D5339}" type="slidenum">
              <a:rPr lang="es-ES" altLang="es-EC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s-ES" altLang="es-EC">
              <a:latin typeface="Calibri" panose="020F0502020204030204" pitchFamily="34" charset="0"/>
            </a:endParaRPr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xmlns="" id="{E8062B45-B0B1-4918-929C-2D34FF53A1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xmlns="" id="{4A8FF573-2310-4140-919B-0876E8887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 altLang="es-EC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5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xmlns="" id="{0160F133-BBE3-46BD-8BD8-5B0E5DB332B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F3B049-6F73-46CB-AC25-23D66BD4CCE4}" type="datetime1">
              <a:rPr lang="es-ES" altLang="es-EC" smtClean="0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02/11/2017</a:t>
            </a:fld>
            <a:endParaRPr lang="es-ES" altLang="es-EC"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459" name="Rectangle 13">
            <a:extLst>
              <a:ext uri="{FF2B5EF4-FFF2-40B4-BE49-F238E27FC236}">
                <a16:creationId xmlns:a16="http://schemas.microsoft.com/office/drawing/2014/main" xmlns="" id="{95ED6AE1-45E6-4DD2-9D52-FBC90B14AE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A429FA-BCFC-4652-827B-5D1CF4B126D4}" type="slidenum">
              <a:rPr lang="es-ES" altLang="es-EC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s-ES" altLang="es-EC">
              <a:latin typeface="Calibri" panose="020F0502020204030204" pitchFamily="34" charset="0"/>
            </a:endParaRPr>
          </a:p>
        </p:txBody>
      </p:sp>
      <p:sp>
        <p:nvSpPr>
          <p:cNvPr id="19460" name="Rectangle 1">
            <a:extLst>
              <a:ext uri="{FF2B5EF4-FFF2-40B4-BE49-F238E27FC236}">
                <a16:creationId xmlns:a16="http://schemas.microsoft.com/office/drawing/2014/main" xmlns="" id="{E86119B3-4C45-4F76-91C6-06F483E9D2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xmlns="" id="{4B8FFB91-C326-4504-B40C-82E693FDF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 altLang="es-EC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45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>
            <a:extLst>
              <a:ext uri="{FF2B5EF4-FFF2-40B4-BE49-F238E27FC236}">
                <a16:creationId xmlns:a16="http://schemas.microsoft.com/office/drawing/2014/main" xmlns="" id="{1A35F154-B3A7-44C6-9B6F-EC7B9851C60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158AD3-A162-4641-951F-E2315C802EBE}" type="datetime1">
              <a:rPr lang="es-ES" altLang="es-EC" smtClean="0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02/11/2017</a:t>
            </a:fld>
            <a:endParaRPr lang="es-ES" altLang="es-EC"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507" name="Rectangle 13">
            <a:extLst>
              <a:ext uri="{FF2B5EF4-FFF2-40B4-BE49-F238E27FC236}">
                <a16:creationId xmlns:a16="http://schemas.microsoft.com/office/drawing/2014/main" xmlns="" id="{C2AB7BF4-4B97-4E2D-90FE-0355DD8D17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C35C0A-505A-4071-9826-2DFE2D99F054}" type="slidenum">
              <a:rPr lang="es-ES" altLang="es-EC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s-ES" altLang="es-EC">
              <a:latin typeface="Calibri" panose="020F0502020204030204" pitchFamily="34" charset="0"/>
            </a:endParaRP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xmlns="" id="{87C63922-4B73-4ED4-856E-08DA481AA5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xmlns="" id="{7C0FA37D-698E-4DD9-A860-E0B999767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 altLang="es-EC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8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>
            <a:extLst>
              <a:ext uri="{FF2B5EF4-FFF2-40B4-BE49-F238E27FC236}">
                <a16:creationId xmlns:a16="http://schemas.microsoft.com/office/drawing/2014/main" xmlns="" id="{1A35F154-B3A7-44C6-9B6F-EC7B9851C60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158AD3-A162-4641-951F-E2315C802EBE}" type="datetime1">
              <a:rPr lang="es-ES" altLang="es-EC" smtClean="0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02/11/2017</a:t>
            </a:fld>
            <a:endParaRPr lang="es-ES" altLang="es-EC"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507" name="Rectangle 13">
            <a:extLst>
              <a:ext uri="{FF2B5EF4-FFF2-40B4-BE49-F238E27FC236}">
                <a16:creationId xmlns:a16="http://schemas.microsoft.com/office/drawing/2014/main" xmlns="" id="{C2AB7BF4-4B97-4E2D-90FE-0355DD8D17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C35C0A-505A-4071-9826-2DFE2D99F054}" type="slidenum">
              <a:rPr lang="es-ES" altLang="es-EC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s-ES" altLang="es-EC">
              <a:latin typeface="Calibri" panose="020F0502020204030204" pitchFamily="34" charset="0"/>
            </a:endParaRP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xmlns="" id="{87C63922-4B73-4ED4-856E-08DA481AA5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xmlns="" id="{7C0FA37D-698E-4DD9-A860-E0B999767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 altLang="es-EC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14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>
            <a:extLst>
              <a:ext uri="{FF2B5EF4-FFF2-40B4-BE49-F238E27FC236}">
                <a16:creationId xmlns:a16="http://schemas.microsoft.com/office/drawing/2014/main" xmlns="" id="{6E9A5C52-DFB1-418A-84C2-6DDD198FB3C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6E6C75-73C5-4636-96DE-F2A6F2021CEE}" type="datetime1">
              <a:rPr lang="es-ES" altLang="es-EC" smtClean="0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02/11/2017</a:t>
            </a:fld>
            <a:endParaRPr lang="es-ES" altLang="es-EC"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555" name="Rectangle 13">
            <a:extLst>
              <a:ext uri="{FF2B5EF4-FFF2-40B4-BE49-F238E27FC236}">
                <a16:creationId xmlns:a16="http://schemas.microsoft.com/office/drawing/2014/main" xmlns="" id="{6CDA5867-EBFC-4F94-A332-3A2AFFC7CF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B2A898F-3C9C-4899-9C5E-64B5C84A133D}" type="slidenum">
              <a:rPr lang="es-ES" altLang="es-EC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s-ES" altLang="es-EC">
              <a:latin typeface="Calibri" panose="020F0502020204030204" pitchFamily="34" charset="0"/>
            </a:endParaRPr>
          </a:p>
        </p:txBody>
      </p:sp>
      <p:sp>
        <p:nvSpPr>
          <p:cNvPr id="23556" name="Rectangle 1">
            <a:extLst>
              <a:ext uri="{FF2B5EF4-FFF2-40B4-BE49-F238E27FC236}">
                <a16:creationId xmlns:a16="http://schemas.microsoft.com/office/drawing/2014/main" xmlns="" id="{CC40A92A-C887-47E3-AFA1-A4AB380A0F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xmlns="" id="{1ADBE1B4-36A2-4570-9CBF-8C92080B7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 altLang="es-EC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1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E29FD03-4E56-4BC5-95DF-481B7DD6148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A58E8-FA50-44E3-B60F-7EC68285D614}" type="datetime1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FCB0AAB-907F-486F-8429-AB86C4FB18C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0035E-BC81-4688-824A-81D7396A668E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9696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8E2CC90-03E6-4FE0-B59D-E375DE7FFDD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D829A-536B-40A0-AE51-422E43C3CBF3}" type="datetime1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FC6830-CEF0-48B0-9F20-979AEDD3188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93EB5-45A3-421A-A65F-DD84E820E006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83657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8618" y="128589"/>
            <a:ext cx="2738967" cy="60721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128589"/>
            <a:ext cx="8015817" cy="60721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AE5034A-DD16-4DE6-849C-CEA34F7DF1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D83CE-D8B1-4034-A598-530D6BEC94D8}" type="datetime1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4FF4C50-F1CE-4A22-9C51-F01F25262A2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27A1D-E626-41A5-A1ED-727B6CA2393C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81633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957984" cy="143351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B7BF669A-4FE6-4EF7-8E00-392AC9C31C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B226C-849D-42F1-8AFE-89DD59B7494D}" type="datetime1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908853F-9BFE-4E9D-B305-DD7788EB53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5F723-3F18-4A0C-8C5F-F6538020B5A7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441975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957984" cy="143351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57984" cy="22240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3976689"/>
            <a:ext cx="10957984" cy="22240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3648C22F-C83D-4659-AB9B-FEAE9403AAF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CB2C2-A954-4DBB-9F58-03A880B1F8BB}" type="datetime1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8AF36B-0C4C-4BE2-977F-E5555E31671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72545-4598-4EE6-9CA8-1A6E193B394A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68456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7E9E1B0-1846-490F-BB5E-D8E9F244FA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39961-178A-46B1-A300-BAF35DCDF64D}" type="datetime1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2136390-2E0F-4195-95F1-7CBD359AB4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0CC0A-A913-4EBC-9242-503A621D1935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98168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A6C522-2F08-4785-989B-9B0D28988A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0E944-D96B-4B1D-86C9-259594417544}" type="datetime1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DDA5C55-CB84-4B83-A32B-DD68060099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17FFE-570C-4B7B-BFC5-630E0A76E8AF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42850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333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9133" y="1600201"/>
            <a:ext cx="5378451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C46426B9-565B-4961-9FB6-AB7C8C5B92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A66E5-4AD1-4493-A351-E5F5F689B724}" type="datetime1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90C84F-B147-4EBB-9496-7EF06DA927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F8761-8CCB-44D8-850C-D475CD7BA234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73943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BE8B55BA-9111-4366-A8BA-1B0DB6DA502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535F-1091-48CF-A494-E4916C7FB97D}" type="datetime1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104C35CE-2FD4-4AA2-A9D8-58E914745A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C0820-8B47-498E-BA07-17B29BC6FE43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82061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8931EAB7-AC36-42D0-870C-8AC4464FFE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91F3C-BCFA-4EB3-9696-B57744F21516}" type="datetime1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945ABFC-C5AD-47A9-B7B4-51E180D82CD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71C3D-4FF0-4457-B2DB-8CDFB8738066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81157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93E8391C-79FD-42FE-AD7B-28E4B7AB53E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0950-3A61-41F3-9731-E8C61FCF5735}" type="datetime1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4C74238-7382-4A9E-ACC1-0CED2782CEE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F98D-E4E4-4F43-8105-DF64B1B50B56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74718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3A709D06-FFC6-4CF3-A820-36DFDD746D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CB376-5CE2-410A-A121-220DED77808A}" type="datetime1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60BFF06-1CBF-4815-B8C1-1D65DEAF8E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30C14-BF5D-4E16-9524-7D8B1195D562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84378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F24C17B5-BD27-416B-893D-30A4CC7F90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531A6-EC71-4133-BD41-5D76A4758382}" type="datetime1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775013-7E5A-4382-8889-268A34D48EF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A3C11-3717-482C-9C2E-768525AC99B8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059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E54593B7-AAAD-4234-B52A-B5CAFBF31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8588"/>
            <a:ext cx="10957984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es-EC"/>
              <a:t>Pulse para editar el formato del texto de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941AF293-374F-43AC-BDCA-090647F85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57984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C"/>
              <a:t>Pulse para editar el formato de esquema del texto</a:t>
            </a:r>
          </a:p>
          <a:p>
            <a:pPr lvl="1"/>
            <a:r>
              <a:rPr lang="en-GB" altLang="es-EC"/>
              <a:t>Segundo nivel del esquema</a:t>
            </a:r>
          </a:p>
          <a:p>
            <a:pPr lvl="2"/>
            <a:r>
              <a:rPr lang="en-GB" altLang="es-EC"/>
              <a:t>Tercer nivel del esquema</a:t>
            </a:r>
          </a:p>
          <a:p>
            <a:pPr lvl="3"/>
            <a:r>
              <a:rPr lang="en-GB" altLang="es-EC"/>
              <a:t>Cuarto nivel del esquema</a:t>
            </a:r>
          </a:p>
          <a:p>
            <a:pPr lvl="4"/>
            <a:r>
              <a:rPr lang="en-GB" altLang="es-EC"/>
              <a:t>Quinto nivel del esquema</a:t>
            </a:r>
          </a:p>
          <a:p>
            <a:pPr lvl="4"/>
            <a:r>
              <a:rPr lang="en-GB" altLang="es-EC"/>
              <a:t>Sexto nivel del esquema</a:t>
            </a:r>
          </a:p>
          <a:p>
            <a:pPr lvl="4"/>
            <a:r>
              <a:rPr lang="en-GB" altLang="es-EC"/>
              <a:t>Séptimo nivel del esquema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BA3B8C8C-1FAA-4949-B4D1-A227B1951A1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3176"/>
            <a:ext cx="2829984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D6C69C0-86AF-4B27-AB06-BEDC21AF48EE}" type="datetime1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xmlns="" id="{3AAA3338-6835-4A93-AE55-CB76001A6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354763"/>
            <a:ext cx="386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C" altLang="es-EC">
              <a:cs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07F54B5-5CA0-4A8F-9336-995A3FB73B0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3176"/>
            <a:ext cx="2829984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defRPr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129B09-55CF-46BF-BF5E-1380365E42F6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xmlns="" id="{8D24C8E2-A1A4-447B-AF82-21AC8BA91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052736"/>
            <a:ext cx="1173730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C" altLang="es-EC" sz="4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REGISTRO DE EMISIONES Y TRANSFERENCIA DE CONTAMINANTES EN EL ECUADOR (RETCE)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58AD927C-1AFF-4375-87C4-227CF15BF256}"/>
              </a:ext>
            </a:extLst>
          </p:cNvPr>
          <p:cNvSpPr txBox="1">
            <a:spLocks noChangeArrowheads="1"/>
          </p:cNvSpPr>
          <p:nvPr/>
        </p:nvSpPr>
        <p:spPr>
          <a:xfrm>
            <a:off x="4583832" y="3429000"/>
            <a:ext cx="3240038" cy="684515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altLang="es-EC" sz="3600" b="1" kern="0" smtClean="0"/>
              <a:t>NOVIEMBRE</a:t>
            </a:r>
            <a:r>
              <a:rPr lang="es-EC" altLang="es-EC" sz="3600" b="1" kern="0" smtClean="0"/>
              <a:t> </a:t>
            </a:r>
            <a:r>
              <a:rPr lang="es-EC" altLang="es-EC" sz="3600" b="1" kern="0" dirty="0"/>
              <a:t>2017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xmlns="" id="{D1935A79-4469-4A2F-8F20-ED019896A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128588"/>
            <a:ext cx="8226425" cy="1435100"/>
          </a:xfrm>
        </p:spPr>
        <p:txBody>
          <a:bodyPr/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altLang="es-EC" b="1" dirty="0"/>
              <a:t>Beneficios del RETCE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B188918E-1DD9-4296-8B14-E9F86A938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1" y="1311276"/>
            <a:ext cx="8226425" cy="581025"/>
          </a:xfrm>
        </p:spPr>
        <p:txBody>
          <a:bodyPr/>
          <a:lstStyle/>
          <a:p>
            <a:pPr indent="-334963" algn="ctr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altLang="es-EC" b="1" dirty="0"/>
              <a:t>GOBIERNO </a:t>
            </a: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xmlns="" id="{C26E8391-9A05-4C25-9F9B-1CADE77B4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962150"/>
            <a:ext cx="8183669" cy="463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675"/>
              </a:spcBef>
              <a:spcAft>
                <a:spcPts val="1125"/>
              </a:spcAft>
              <a:buClrTx/>
              <a:buNone/>
              <a:defRPr/>
            </a:pPr>
            <a:r>
              <a:rPr lang="es-MX" altLang="es-EC" sz="1800" dirty="0">
                <a:latin typeface="Arial" panose="020B0604020202020204" pitchFamily="34" charset="0"/>
              </a:rPr>
              <a:t>- </a:t>
            </a:r>
            <a:r>
              <a:rPr lang="es-MX" altLang="es-EC" sz="2200" dirty="0">
                <a:latin typeface="Arial" panose="020B0604020202020204" pitchFamily="34" charset="0"/>
              </a:rPr>
              <a:t>Establecimiento de políticas ambientales nacionales, estatales y municipales</a:t>
            </a:r>
          </a:p>
          <a:p>
            <a:pPr algn="just" eaLnBrk="1" hangingPunct="1">
              <a:lnSpc>
                <a:spcPct val="80000"/>
              </a:lnSpc>
              <a:spcBef>
                <a:spcPts val="675"/>
              </a:spcBef>
              <a:spcAft>
                <a:spcPts val="1125"/>
              </a:spcAft>
              <a:buClrTx/>
              <a:buNone/>
              <a:defRPr/>
            </a:pPr>
            <a:r>
              <a:rPr lang="es-MX" altLang="es-EC" sz="2200" dirty="0">
                <a:latin typeface="Arial" panose="020B0604020202020204" pitchFamily="34" charset="0"/>
              </a:rPr>
              <a:t>- Se recaba información importante acerca de qué, cuánto, cómo y quién está emitiendo o transfiriendo sustancias potencialmente dañinas</a:t>
            </a:r>
          </a:p>
          <a:p>
            <a:pPr algn="just" eaLnBrk="1" hangingPunct="1">
              <a:lnSpc>
                <a:spcPct val="80000"/>
              </a:lnSpc>
              <a:spcBef>
                <a:spcPts val="675"/>
              </a:spcBef>
              <a:spcAft>
                <a:spcPts val="1125"/>
              </a:spcAft>
              <a:buClrTx/>
              <a:buNone/>
              <a:defRPr/>
            </a:pPr>
            <a:r>
              <a:rPr lang="es-MX" altLang="es-EC" sz="2200" dirty="0">
                <a:latin typeface="Arial" panose="020B0604020202020204" pitchFamily="34" charset="0"/>
              </a:rPr>
              <a:t>- Se promueve: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ts val="675"/>
              </a:spcBef>
              <a:spcAft>
                <a:spcPts val="1125"/>
              </a:spcAft>
              <a:buClrTx/>
              <a:defRPr/>
            </a:pPr>
            <a:r>
              <a:rPr lang="es-MX" altLang="es-EC" sz="2200" dirty="0">
                <a:latin typeface="Arial" panose="020B0604020202020204" pitchFamily="34" charset="0"/>
              </a:rPr>
              <a:t>La reducción o eliminación de las emisiones de los contaminantes más dañinos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ts val="675"/>
              </a:spcBef>
              <a:spcAft>
                <a:spcPts val="1125"/>
              </a:spcAft>
              <a:buClrTx/>
              <a:defRPr/>
            </a:pPr>
            <a:r>
              <a:rPr lang="es-MX" altLang="es-EC" sz="2200" dirty="0">
                <a:latin typeface="Arial" panose="020B0604020202020204" pitchFamily="34" charset="0"/>
              </a:rPr>
              <a:t>La disminución del uso o la sustitución de sustancias contaminantes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ts val="675"/>
              </a:spcBef>
              <a:spcAft>
                <a:spcPts val="1125"/>
              </a:spcAft>
              <a:buClrTx/>
              <a:defRPr/>
            </a:pPr>
            <a:r>
              <a:rPr lang="es-MX" altLang="es-EC" sz="2200" dirty="0">
                <a:latin typeface="Arial" panose="020B0604020202020204" pitchFamily="34" charset="0"/>
              </a:rPr>
              <a:t>La implementación de programas de prevención y control de la contaminación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986909"/>
            <a:ext cx="3089161" cy="1650236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xmlns="" id="{4EFA7D05-A5B1-4B5E-9C96-4B3A3F27B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128588"/>
            <a:ext cx="8226425" cy="1435100"/>
          </a:xfrm>
        </p:spPr>
        <p:txBody>
          <a:bodyPr/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altLang="es-EC" b="1" dirty="0"/>
              <a:t>Beneficios del RETCE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B50C43CB-A170-4CED-8C9E-EC7B85986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1" y="1295401"/>
            <a:ext cx="8226425" cy="581025"/>
          </a:xfrm>
        </p:spPr>
        <p:txBody>
          <a:bodyPr/>
          <a:lstStyle/>
          <a:p>
            <a:pPr indent="-334963" algn="ctr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altLang="es-EC" b="1" dirty="0"/>
              <a:t>SOCIEDAD CIVIL</a:t>
            </a: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xmlns="" id="{9F832AAE-25D7-478E-A111-391F469DC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944689"/>
            <a:ext cx="7272808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EC" sz="2200" dirty="0">
                <a:latin typeface="Arial" panose="020B0604020202020204" pitchFamily="34" charset="0"/>
              </a:rPr>
              <a:t>- Conoce la información ambiental y posibles riesgos a los que está expuesto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s-MX" altLang="es-EC" sz="22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EC" sz="2200" dirty="0">
                <a:latin typeface="Arial" panose="020B0604020202020204" pitchFamily="34" charset="0"/>
              </a:rPr>
              <a:t>- Se ejerce el derecho a la información, al tener  disponible una base de datos desagregada por sustancia contaminante y nombre y dirección del establecimiento generador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s-MX" altLang="es-EC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EC" sz="2200" dirty="0">
                <a:latin typeface="Arial" panose="020B0604020202020204" pitchFamily="34" charset="0"/>
              </a:rPr>
              <a:t>- Se promueve que las empresas entren en una competencia para reducir  sus  emisiones</a:t>
            </a: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xmlns="" id="{47660E97-3FBC-4B78-A204-FA786F856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320132"/>
            <a:ext cx="32400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xmlns="" id="{0FB416D6-2597-4C87-9E26-A65186D2B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067447"/>
            <a:ext cx="5544616" cy="4529905"/>
          </a:xfrm>
        </p:spPr>
        <p:txBody>
          <a:bodyPr/>
          <a:lstStyle/>
          <a:p>
            <a:pPr algn="just"/>
            <a:r>
              <a:rPr lang="es-EC" altLang="es-EC" sz="2400" dirty="0"/>
              <a:t>El Sistema Único de Información Ambiental (SUIA), nace como una necesidad del Ministerio del Ambiente del Ecuador, de tener una plataforma on-line única que abarque todos los servicios prestados por esta cartera hacia la ciudadanía</a:t>
            </a:r>
          </a:p>
          <a:p>
            <a:pPr algn="just"/>
            <a:r>
              <a:rPr lang="es-EC" altLang="es-EC" sz="2400" dirty="0"/>
              <a:t>La importancia de la implementación del sistema radica en el poder contar con una Base de Datos Ambiental unificada.</a:t>
            </a:r>
          </a:p>
          <a:p>
            <a:endParaRPr lang="es-EC" altLang="es-EC" sz="2400" dirty="0"/>
          </a:p>
        </p:txBody>
      </p:sp>
      <p:sp>
        <p:nvSpPr>
          <p:cNvPr id="26627" name="4 CuadroTexto">
            <a:extLst>
              <a:ext uri="{FF2B5EF4-FFF2-40B4-BE49-F238E27FC236}">
                <a16:creationId xmlns:a16="http://schemas.microsoft.com/office/drawing/2014/main" xmlns="" id="{2D150BB1-BFB9-4370-A53E-2E3AC5746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0" y="423814"/>
            <a:ext cx="74688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C" altLang="es-EC" sz="4400" b="1" dirty="0">
                <a:solidFill>
                  <a:schemeClr val="tx1"/>
                </a:solidFill>
              </a:rPr>
              <a:t>SISTEMA INFORMÁTICO</a:t>
            </a:r>
          </a:p>
        </p:txBody>
      </p:sp>
      <p:sp>
        <p:nvSpPr>
          <p:cNvPr id="26628" name="6 CuadroTexto">
            <a:extLst>
              <a:ext uri="{FF2B5EF4-FFF2-40B4-BE49-F238E27FC236}">
                <a16:creationId xmlns:a16="http://schemas.microsoft.com/office/drawing/2014/main" xmlns="" id="{0ED03EC8-85DA-437B-980B-B10D25319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0" y="1483247"/>
            <a:ext cx="1555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C" altLang="es-EC" sz="3200" b="1" dirty="0">
                <a:solidFill>
                  <a:schemeClr val="tx1"/>
                </a:solidFill>
              </a:rPr>
              <a:t>SUIA</a:t>
            </a:r>
          </a:p>
        </p:txBody>
      </p:sp>
      <p:graphicFrame>
        <p:nvGraphicFramePr>
          <p:cNvPr id="5" name="21 Diagrama">
            <a:extLst>
              <a:ext uri="{FF2B5EF4-FFF2-40B4-BE49-F238E27FC236}">
                <a16:creationId xmlns:a16="http://schemas.microsoft.com/office/drawing/2014/main" xmlns="" id="{C98A17A9-FA67-4370-9068-C97368946E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0339275"/>
              </p:ext>
            </p:extLst>
          </p:nvPr>
        </p:nvGraphicFramePr>
        <p:xfrm>
          <a:off x="6240016" y="1484385"/>
          <a:ext cx="5347700" cy="424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8 CuadroTexto">
            <a:extLst>
              <a:ext uri="{FF2B5EF4-FFF2-40B4-BE49-F238E27FC236}">
                <a16:creationId xmlns:a16="http://schemas.microsoft.com/office/drawing/2014/main" xmlns="" id="{4D040C47-CAB4-488F-8945-A2E2669DF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144" y="5405996"/>
            <a:ext cx="34764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C" altLang="es-EC" dirty="0">
                <a:solidFill>
                  <a:schemeClr val="tx1"/>
                </a:solidFill>
              </a:rPr>
              <a:t>El RETCE, será un componente de SUIA – Desarrollo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xmlns="" id="{89B8DDA2-B422-4BB8-A274-7A81CC165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0" y="173038"/>
            <a:ext cx="8226425" cy="927100"/>
          </a:xfrm>
        </p:spPr>
        <p:txBody>
          <a:bodyPr/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altLang="es-EC" dirty="0"/>
              <a:t>Estructura del RETCE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571" y="2451418"/>
            <a:ext cx="3096344" cy="1504598"/>
          </a:xfrm>
          <a:prstGeom prst="rect">
            <a:avLst/>
          </a:prstGeom>
        </p:spPr>
      </p:pic>
      <p:grpSp>
        <p:nvGrpSpPr>
          <p:cNvPr id="16387" name="Group 2">
            <a:extLst>
              <a:ext uri="{FF2B5EF4-FFF2-40B4-BE49-F238E27FC236}">
                <a16:creationId xmlns:a16="http://schemas.microsoft.com/office/drawing/2014/main" xmlns="" id="{F7478BCD-A0D1-4F30-B070-549581A74B04}"/>
              </a:ext>
            </a:extLst>
          </p:cNvPr>
          <p:cNvGrpSpPr>
            <a:grpSpLocks/>
          </p:cNvGrpSpPr>
          <p:nvPr/>
        </p:nvGrpSpPr>
        <p:grpSpPr bwMode="auto">
          <a:xfrm>
            <a:off x="407368" y="1374775"/>
            <a:ext cx="9937754" cy="4808538"/>
            <a:chOff x="-250" y="866"/>
            <a:chExt cx="6260" cy="3029"/>
          </a:xfrm>
        </p:grpSpPr>
        <p:sp>
          <p:nvSpPr>
            <p:cNvPr id="16388" name="Rectangle 3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xmlns="" id="{4A38BAB2-6D21-42EA-81B3-140A86B7D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866"/>
              <a:ext cx="4276" cy="535"/>
            </a:xfrm>
            <a:prstGeom prst="rect">
              <a:avLst/>
            </a:prstGeom>
            <a:solidFill>
              <a:srgbClr val="004586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600" b="1" dirty="0">
                  <a:solidFill>
                    <a:srgbClr val="FFFFFF"/>
                  </a:solidFill>
                  <a:latin typeface="ArialMT" pitchFamily="32" charset="0"/>
                </a:rPr>
                <a:t>Registro de Emisiones y Transferencia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600" b="1" dirty="0">
                  <a:solidFill>
                    <a:srgbClr val="FFFFFF"/>
                  </a:solidFill>
                  <a:latin typeface="ArialMT" pitchFamily="32" charset="0"/>
                </a:rPr>
                <a:t>de Contaminantes en el Ecuador  (RETCE)</a:t>
              </a:r>
            </a:p>
          </p:txBody>
        </p:sp>
        <p:sp>
          <p:nvSpPr>
            <p:cNvPr id="16389" name="Rectangle 4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xmlns="" id="{63EED087-C9A2-4179-AB2F-75CF028AF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814"/>
              <a:ext cx="3084" cy="493"/>
            </a:xfrm>
            <a:prstGeom prst="rect">
              <a:avLst/>
            </a:prstGeom>
            <a:solidFill>
              <a:srgbClr val="004586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Datos del establecimiento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industrial o de servicios INF ESTABLEC </a:t>
              </a:r>
            </a:p>
          </p:txBody>
        </p:sp>
        <p:sp>
          <p:nvSpPr>
            <p:cNvPr id="16390" name="Rectangle 5">
              <a:hlinkClick r:id="" action="ppaction://customshow?id=5&amp;return=true"/>
              <a:extLst>
                <a:ext uri="{FF2B5EF4-FFF2-40B4-BE49-F238E27FC236}">
                  <a16:creationId xmlns:a16="http://schemas.microsoft.com/office/drawing/2014/main" xmlns="" id="{2E45CDB1-2902-46E4-8DB4-ADD822E16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0" y="3129"/>
              <a:ext cx="1225" cy="766"/>
            </a:xfrm>
            <a:prstGeom prst="rect">
              <a:avLst/>
            </a:prstGeom>
            <a:solidFill>
              <a:srgbClr val="004586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SECCIÓN I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s-EC" altLang="es-EC" sz="2000" b="1" dirty="0">
                <a:solidFill>
                  <a:srgbClr val="FFFFFF"/>
                </a:solidFill>
                <a:latin typeface="ArialMT" pitchFamily="32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Información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 técnica general  </a:t>
              </a:r>
            </a:p>
          </p:txBody>
        </p:sp>
        <p:sp>
          <p:nvSpPr>
            <p:cNvPr id="16391" name="Rectangle 6">
              <a:hlinkClick r:id="" action="ppaction://customshow?id=9&amp;return=true"/>
              <a:extLst>
                <a:ext uri="{FF2B5EF4-FFF2-40B4-BE49-F238E27FC236}">
                  <a16:creationId xmlns:a16="http://schemas.microsoft.com/office/drawing/2014/main" xmlns="" id="{8B55A226-5801-482B-9BC5-72E3845BF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6" y="3129"/>
              <a:ext cx="1174" cy="766"/>
            </a:xfrm>
            <a:prstGeom prst="rect">
              <a:avLst/>
            </a:prstGeom>
            <a:solidFill>
              <a:srgbClr val="004586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SECCIÓN V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s-EC" altLang="es-EC" sz="2000" b="1" dirty="0">
                <a:solidFill>
                  <a:srgbClr val="FFFFFF"/>
                </a:solidFill>
                <a:latin typeface="ArialMT" pitchFamily="32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Emisiones y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Transferencias</a:t>
              </a:r>
            </a:p>
          </p:txBody>
        </p:sp>
        <p:sp>
          <p:nvSpPr>
            <p:cNvPr id="16392" name="Rectangle 7">
              <a:hlinkClick r:id="" action="ppaction://customshow?id=8&amp;return=true"/>
              <a:extLst>
                <a:ext uri="{FF2B5EF4-FFF2-40B4-BE49-F238E27FC236}">
                  <a16:creationId xmlns:a16="http://schemas.microsoft.com/office/drawing/2014/main" xmlns="" id="{8AA714C7-6298-476A-B93E-319896488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3129"/>
              <a:ext cx="1135" cy="766"/>
            </a:xfrm>
            <a:prstGeom prst="rect">
              <a:avLst/>
            </a:prstGeom>
            <a:solidFill>
              <a:srgbClr val="004586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SECCIÓN IV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s-EC" altLang="es-EC" sz="2000" b="1" dirty="0">
                <a:solidFill>
                  <a:srgbClr val="FFFFFF"/>
                </a:solidFill>
                <a:latin typeface="ArialMT" pitchFamily="32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Aire </a:t>
              </a:r>
            </a:p>
          </p:txBody>
        </p:sp>
        <p:sp>
          <p:nvSpPr>
            <p:cNvPr id="16393" name="Rectangle 8">
              <a:hlinkClick r:id="" action="ppaction://customshow?id=7&amp;return=true"/>
              <a:extLst>
                <a:ext uri="{FF2B5EF4-FFF2-40B4-BE49-F238E27FC236}">
                  <a16:creationId xmlns:a16="http://schemas.microsoft.com/office/drawing/2014/main" xmlns="" id="{585A077C-9E49-41D1-877C-41E2DDD8A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129"/>
              <a:ext cx="981" cy="766"/>
            </a:xfrm>
            <a:prstGeom prst="rect">
              <a:avLst/>
            </a:prstGeom>
            <a:solidFill>
              <a:srgbClr val="004586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SECCIÓN III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s-EC" altLang="es-EC" sz="2000" b="1" dirty="0">
                <a:solidFill>
                  <a:srgbClr val="FFFFFF"/>
                </a:solidFill>
                <a:latin typeface="ArialMT" pitchFamily="32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Agua </a:t>
              </a:r>
            </a:p>
          </p:txBody>
        </p:sp>
        <p:sp>
          <p:nvSpPr>
            <p:cNvPr id="16394" name="Rectangle 9">
              <a:hlinkClick r:id="" action="ppaction://customshow?id=6&amp;return=true"/>
              <a:extLst>
                <a:ext uri="{FF2B5EF4-FFF2-40B4-BE49-F238E27FC236}">
                  <a16:creationId xmlns:a16="http://schemas.microsoft.com/office/drawing/2014/main" xmlns="" id="{783F5845-2C57-4DDA-B743-3E078F651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129"/>
              <a:ext cx="925" cy="766"/>
            </a:xfrm>
            <a:prstGeom prst="rect">
              <a:avLst/>
            </a:prstGeom>
            <a:solidFill>
              <a:srgbClr val="004586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SECCIÓN II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s-EC" altLang="es-EC" sz="2000" b="1" dirty="0">
                <a:solidFill>
                  <a:srgbClr val="FFFFFF"/>
                </a:solidFill>
                <a:latin typeface="ArialMT" pitchFamily="32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Desechos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   peligrosos   </a:t>
              </a:r>
            </a:p>
          </p:txBody>
        </p:sp>
        <p:sp>
          <p:nvSpPr>
            <p:cNvPr id="16395" name="AutoShape 10">
              <a:extLst>
                <a:ext uri="{FF2B5EF4-FFF2-40B4-BE49-F238E27FC236}">
                  <a16:creationId xmlns:a16="http://schemas.microsoft.com/office/drawing/2014/main" xmlns="" id="{8FE46118-EE5E-45E7-B51F-EDA0CA93F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" y="2774"/>
              <a:ext cx="274" cy="325"/>
            </a:xfrm>
            <a:prstGeom prst="downArrow">
              <a:avLst>
                <a:gd name="adj1" fmla="val 50000"/>
                <a:gd name="adj2" fmla="val 29653"/>
              </a:avLst>
            </a:prstGeom>
            <a:solidFill>
              <a:srgbClr val="E6FF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  <p:sp>
          <p:nvSpPr>
            <p:cNvPr id="16396" name="AutoShape 11">
              <a:extLst>
                <a:ext uri="{FF2B5EF4-FFF2-40B4-BE49-F238E27FC236}">
                  <a16:creationId xmlns:a16="http://schemas.microsoft.com/office/drawing/2014/main" xmlns="" id="{3F008AFE-FC55-4AE4-93E6-9A7E83EA4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" y="2772"/>
              <a:ext cx="274" cy="325"/>
            </a:xfrm>
            <a:prstGeom prst="downArrow">
              <a:avLst>
                <a:gd name="adj1" fmla="val 50000"/>
                <a:gd name="adj2" fmla="val 29653"/>
              </a:avLst>
            </a:prstGeom>
            <a:solidFill>
              <a:srgbClr val="E6FF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  <p:sp>
          <p:nvSpPr>
            <p:cNvPr id="16397" name="AutoShape 12">
              <a:extLst>
                <a:ext uri="{FF2B5EF4-FFF2-40B4-BE49-F238E27FC236}">
                  <a16:creationId xmlns:a16="http://schemas.microsoft.com/office/drawing/2014/main" xmlns="" id="{9EB105EC-81E1-4CE0-844B-C42B03364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2774"/>
              <a:ext cx="274" cy="325"/>
            </a:xfrm>
            <a:prstGeom prst="downArrow">
              <a:avLst>
                <a:gd name="adj1" fmla="val 50000"/>
                <a:gd name="adj2" fmla="val 29653"/>
              </a:avLst>
            </a:prstGeom>
            <a:solidFill>
              <a:srgbClr val="E6FF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  <p:sp>
          <p:nvSpPr>
            <p:cNvPr id="16398" name="AutoShape 13">
              <a:extLst>
                <a:ext uri="{FF2B5EF4-FFF2-40B4-BE49-F238E27FC236}">
                  <a16:creationId xmlns:a16="http://schemas.microsoft.com/office/drawing/2014/main" xmlns="" id="{2A503AEB-C1FC-4211-A052-A9E22FAA4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2774"/>
              <a:ext cx="274" cy="325"/>
            </a:xfrm>
            <a:prstGeom prst="downArrow">
              <a:avLst>
                <a:gd name="adj1" fmla="val 50000"/>
                <a:gd name="adj2" fmla="val 29653"/>
              </a:avLst>
            </a:prstGeom>
            <a:solidFill>
              <a:srgbClr val="E6FF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  <p:sp>
          <p:nvSpPr>
            <p:cNvPr id="16399" name="AutoShape 14">
              <a:extLst>
                <a:ext uri="{FF2B5EF4-FFF2-40B4-BE49-F238E27FC236}">
                  <a16:creationId xmlns:a16="http://schemas.microsoft.com/office/drawing/2014/main" xmlns="" id="{0A1B4A09-8D30-4AE2-9780-888985759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" y="2774"/>
              <a:ext cx="274" cy="325"/>
            </a:xfrm>
            <a:prstGeom prst="downArrow">
              <a:avLst>
                <a:gd name="adj1" fmla="val 50000"/>
                <a:gd name="adj2" fmla="val 29653"/>
              </a:avLst>
            </a:prstGeom>
            <a:solidFill>
              <a:srgbClr val="E6FF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  <p:sp>
          <p:nvSpPr>
            <p:cNvPr id="16400" name="Line 15">
              <a:extLst>
                <a:ext uri="{FF2B5EF4-FFF2-40B4-BE49-F238E27FC236}">
                  <a16:creationId xmlns:a16="http://schemas.microsoft.com/office/drawing/2014/main" xmlns="" id="{51090E60-563E-4DBF-A2D7-82A139020C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" y="2772"/>
              <a:ext cx="5085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01" name="AutoShape 16">
              <a:extLst>
                <a:ext uri="{FF2B5EF4-FFF2-40B4-BE49-F238E27FC236}">
                  <a16:creationId xmlns:a16="http://schemas.microsoft.com/office/drawing/2014/main" xmlns="" id="{013F087E-01B8-4E09-888B-211A3412C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" y="2359"/>
              <a:ext cx="274" cy="325"/>
            </a:xfrm>
            <a:prstGeom prst="downArrow">
              <a:avLst>
                <a:gd name="adj1" fmla="val 50000"/>
                <a:gd name="adj2" fmla="val 29653"/>
              </a:avLst>
            </a:prstGeom>
            <a:solidFill>
              <a:srgbClr val="E6FF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  <p:sp>
          <p:nvSpPr>
            <p:cNvPr id="16402" name="AutoShape 17">
              <a:extLst>
                <a:ext uri="{FF2B5EF4-FFF2-40B4-BE49-F238E27FC236}">
                  <a16:creationId xmlns:a16="http://schemas.microsoft.com/office/drawing/2014/main" xmlns="" id="{FECD1C32-9FA5-4234-8772-F49FD5E3E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" y="1445"/>
              <a:ext cx="274" cy="325"/>
            </a:xfrm>
            <a:prstGeom prst="downArrow">
              <a:avLst>
                <a:gd name="adj1" fmla="val 50000"/>
                <a:gd name="adj2" fmla="val 29653"/>
              </a:avLst>
            </a:prstGeom>
            <a:solidFill>
              <a:srgbClr val="E6FF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</p:grp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480" y="188640"/>
            <a:ext cx="10152104" cy="1080120"/>
          </a:xfrm>
        </p:spPr>
        <p:txBody>
          <a:bodyPr/>
          <a:lstStyle/>
          <a:p>
            <a:r>
              <a:rPr lang="es-EC" altLang="es-EC" b="1" dirty="0"/>
              <a:t>Registro de Emisiones y Transferencia de Contaminantes (RETC)</a:t>
            </a:r>
            <a:endParaRPr lang="es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4D18A2-74F0-4F5E-BD8C-D6B8B591E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00" y="2777630"/>
            <a:ext cx="2088232" cy="867394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82E03089-B270-4535-BF5B-35BB2798D007}"/>
              </a:ext>
            </a:extLst>
          </p:cNvPr>
          <p:cNvGrpSpPr/>
          <p:nvPr/>
        </p:nvGrpSpPr>
        <p:grpSpPr>
          <a:xfrm>
            <a:off x="1127448" y="3411253"/>
            <a:ext cx="2870919" cy="2033971"/>
            <a:chOff x="204968" y="2427236"/>
            <a:chExt cx="2870919" cy="203397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5D94DE7A-EAF1-4AE4-A5C1-BF181121D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25" b="96875" l="3540" r="95575">
                          <a14:backgroundMark x1="72124" y1="46875" x2="72124" y2="46875"/>
                          <a14:backgroundMark x1="70354" y1="46250" x2="64602" y2="46875"/>
                          <a14:backgroundMark x1="86726" y1="46875" x2="82301" y2="45000"/>
                          <a14:backgroundMark x1="78319" y1="41875" x2="58850" y2="4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4968" y="2427236"/>
              <a:ext cx="2870919" cy="2033971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A04931B-8E03-4CD0-B76C-DA8A9490C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-480000">
              <a:off x="1296294" y="2739935"/>
              <a:ext cx="851645" cy="413838"/>
            </a:xfrm>
            <a:prstGeom prst="rect">
              <a:avLst/>
            </a:prstGeom>
            <a:ln w="44450">
              <a:solidFill>
                <a:schemeClr val="tx1"/>
              </a:solidFill>
            </a:ln>
            <a:effectLst>
              <a:reflection blurRad="12700" stA="30000" endPos="30000" dist="5000" dir="5400000" sy="-100000" algn="bl" rotWithShape="0"/>
              <a:softEdge rad="49530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12" name="Conector 25">
            <a:extLst>
              <a:ext uri="{FF2B5EF4-FFF2-40B4-BE49-F238E27FC236}">
                <a16:creationId xmlns:a16="http://schemas.microsoft.com/office/drawing/2014/main" xmlns="" id="{6669515F-F43A-461A-A293-73AF454BDE7D}"/>
              </a:ext>
            </a:extLst>
          </p:cNvPr>
          <p:cNvSpPr/>
          <p:nvPr/>
        </p:nvSpPr>
        <p:spPr bwMode="auto">
          <a:xfrm>
            <a:off x="5807968" y="2192694"/>
            <a:ext cx="475214" cy="44938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s-EC" dirty="0">
                <a:latin typeface="Arial" charset="0"/>
                <a:cs typeface="Arial" charset="0"/>
              </a:rPr>
              <a:t>A</a:t>
            </a: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92159971-191F-4D73-AD63-ADD9C2BCA1C6}"/>
              </a:ext>
            </a:extLst>
          </p:cNvPr>
          <p:cNvSpPr txBox="1"/>
          <p:nvPr/>
        </p:nvSpPr>
        <p:spPr>
          <a:xfrm>
            <a:off x="1560370" y="2218758"/>
            <a:ext cx="2182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1"/>
                </a:solidFill>
              </a:rPr>
              <a:t>REGISTRO DE LA INFORMACIÓN</a:t>
            </a:r>
          </a:p>
        </p:txBody>
      </p:sp>
      <p:sp>
        <p:nvSpPr>
          <p:cNvPr id="14" name="Flecha a la derecha con bandas 18">
            <a:extLst>
              <a:ext uri="{FF2B5EF4-FFF2-40B4-BE49-F238E27FC236}">
                <a16:creationId xmlns:a16="http://schemas.microsoft.com/office/drawing/2014/main" xmlns="" id="{8141FBCF-8CB3-4360-8341-C2DBDBD604F8}"/>
              </a:ext>
            </a:extLst>
          </p:cNvPr>
          <p:cNvSpPr/>
          <p:nvPr/>
        </p:nvSpPr>
        <p:spPr bwMode="auto">
          <a:xfrm rot="20392412">
            <a:off x="4774853" y="2538803"/>
            <a:ext cx="576064" cy="439829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C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C818D5C-ABE7-4616-AB69-FEA3D0732733}"/>
              </a:ext>
            </a:extLst>
          </p:cNvPr>
          <p:cNvSpPr txBox="1"/>
          <p:nvPr/>
        </p:nvSpPr>
        <p:spPr>
          <a:xfrm>
            <a:off x="6392787" y="2272744"/>
            <a:ext cx="366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1"/>
                </a:solidFill>
              </a:rPr>
              <a:t>CATÁLOGOS (TECNICO RETC)</a:t>
            </a:r>
          </a:p>
        </p:txBody>
      </p:sp>
      <p:sp>
        <p:nvSpPr>
          <p:cNvPr id="16" name="Conector 25">
            <a:extLst>
              <a:ext uri="{FF2B5EF4-FFF2-40B4-BE49-F238E27FC236}">
                <a16:creationId xmlns:a16="http://schemas.microsoft.com/office/drawing/2014/main" xmlns="" id="{1F51BA30-F67F-4B7D-AD5E-495CC72517BB}"/>
              </a:ext>
            </a:extLst>
          </p:cNvPr>
          <p:cNvSpPr/>
          <p:nvPr/>
        </p:nvSpPr>
        <p:spPr bwMode="auto">
          <a:xfrm>
            <a:off x="6168008" y="3022128"/>
            <a:ext cx="475214" cy="44938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C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30FC117-06B6-4590-B77D-19B44F6CCE0D}"/>
              </a:ext>
            </a:extLst>
          </p:cNvPr>
          <p:cNvSpPr txBox="1"/>
          <p:nvPr/>
        </p:nvSpPr>
        <p:spPr>
          <a:xfrm>
            <a:off x="6735315" y="3103741"/>
            <a:ext cx="488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1"/>
                </a:solidFill>
              </a:rPr>
              <a:t>DECLARACIONES (SUJETO DE CONTROL)</a:t>
            </a:r>
          </a:p>
        </p:txBody>
      </p:sp>
      <p:sp>
        <p:nvSpPr>
          <p:cNvPr id="18" name="Conector 25">
            <a:extLst>
              <a:ext uri="{FF2B5EF4-FFF2-40B4-BE49-F238E27FC236}">
                <a16:creationId xmlns:a16="http://schemas.microsoft.com/office/drawing/2014/main" xmlns="" id="{BFEEB832-E9B5-4D85-8A79-F923B46A7107}"/>
              </a:ext>
            </a:extLst>
          </p:cNvPr>
          <p:cNvSpPr/>
          <p:nvPr/>
        </p:nvSpPr>
        <p:spPr bwMode="auto">
          <a:xfrm>
            <a:off x="6383387" y="3833421"/>
            <a:ext cx="475214" cy="44938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s-EC" dirty="0">
                <a:latin typeface="Arial" charset="0"/>
                <a:cs typeface="Arial" charset="0"/>
              </a:rPr>
              <a:t>C</a:t>
            </a: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EC3D3275-209C-44D0-8122-67333380FF49}"/>
              </a:ext>
            </a:extLst>
          </p:cNvPr>
          <p:cNvSpPr txBox="1"/>
          <p:nvPr/>
        </p:nvSpPr>
        <p:spPr>
          <a:xfrm>
            <a:off x="6950694" y="3915034"/>
            <a:ext cx="461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1"/>
                </a:solidFill>
              </a:rPr>
              <a:t>MEDICIONES (SUJETO DE CONTROL)</a:t>
            </a:r>
          </a:p>
        </p:txBody>
      </p:sp>
      <p:sp>
        <p:nvSpPr>
          <p:cNvPr id="20" name="Conector 25">
            <a:extLst>
              <a:ext uri="{FF2B5EF4-FFF2-40B4-BE49-F238E27FC236}">
                <a16:creationId xmlns:a16="http://schemas.microsoft.com/office/drawing/2014/main" xmlns="" id="{F1DCAC30-30DD-4B51-98A2-BACB5B267D2E}"/>
              </a:ext>
            </a:extLst>
          </p:cNvPr>
          <p:cNvSpPr/>
          <p:nvPr/>
        </p:nvSpPr>
        <p:spPr bwMode="auto">
          <a:xfrm>
            <a:off x="6383387" y="4778255"/>
            <a:ext cx="475214" cy="44938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s-EC" dirty="0">
                <a:latin typeface="Arial" charset="0"/>
                <a:cs typeface="Arial" charset="0"/>
              </a:rPr>
              <a:t>D</a:t>
            </a: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C7F613C1-0C58-4C7A-9646-C01B07539D39}"/>
              </a:ext>
            </a:extLst>
          </p:cNvPr>
          <p:cNvSpPr txBox="1"/>
          <p:nvPr/>
        </p:nvSpPr>
        <p:spPr>
          <a:xfrm>
            <a:off x="6950695" y="4859868"/>
            <a:ext cx="368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1"/>
                </a:solidFill>
              </a:rPr>
              <a:t>AUDITORÍA (TECNICO RETC)</a:t>
            </a:r>
          </a:p>
        </p:txBody>
      </p:sp>
      <p:sp>
        <p:nvSpPr>
          <p:cNvPr id="22" name="Flecha a la derecha con bandas 18">
            <a:extLst>
              <a:ext uri="{FF2B5EF4-FFF2-40B4-BE49-F238E27FC236}">
                <a16:creationId xmlns:a16="http://schemas.microsoft.com/office/drawing/2014/main" xmlns="" id="{30D8C199-B28C-4EA2-832A-9BA8C1E84D74}"/>
              </a:ext>
            </a:extLst>
          </p:cNvPr>
          <p:cNvSpPr/>
          <p:nvPr/>
        </p:nvSpPr>
        <p:spPr bwMode="auto">
          <a:xfrm rot="20635339">
            <a:off x="5056117" y="3191338"/>
            <a:ext cx="576064" cy="439829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C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Flecha a la derecha con bandas 18">
            <a:extLst>
              <a:ext uri="{FF2B5EF4-FFF2-40B4-BE49-F238E27FC236}">
                <a16:creationId xmlns:a16="http://schemas.microsoft.com/office/drawing/2014/main" xmlns="" id="{85ACE5D0-D339-40F1-9F8D-65DE078E043A}"/>
              </a:ext>
            </a:extLst>
          </p:cNvPr>
          <p:cNvSpPr/>
          <p:nvPr/>
        </p:nvSpPr>
        <p:spPr bwMode="auto">
          <a:xfrm rot="20984863">
            <a:off x="5269369" y="3919102"/>
            <a:ext cx="576064" cy="439829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C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Flecha a la derecha con bandas 18">
            <a:extLst>
              <a:ext uri="{FF2B5EF4-FFF2-40B4-BE49-F238E27FC236}">
                <a16:creationId xmlns:a16="http://schemas.microsoft.com/office/drawing/2014/main" xmlns="" id="{8B79FE2F-E476-42CB-BDBD-42941B2E4D3A}"/>
              </a:ext>
            </a:extLst>
          </p:cNvPr>
          <p:cNvSpPr/>
          <p:nvPr/>
        </p:nvSpPr>
        <p:spPr bwMode="auto">
          <a:xfrm rot="275594">
            <a:off x="5247513" y="4685782"/>
            <a:ext cx="576064" cy="439829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C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9456" y="476672"/>
            <a:ext cx="1080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EC" altLang="es-EC" sz="3200" b="1" dirty="0">
                <a:solidFill>
                  <a:schemeClr val="tx1"/>
                </a:solidFill>
                <a:latin typeface="ArialMT" pitchFamily="32" charset="0"/>
              </a:rPr>
              <a:t>Datos del establecimiento industrial o de servicios </a:t>
            </a:r>
          </a:p>
        </p:txBody>
      </p:sp>
      <p:pic>
        <p:nvPicPr>
          <p:cNvPr id="9" name="Imagen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55440" y="1484784"/>
            <a:ext cx="4572000" cy="43924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Imagen 9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484784"/>
            <a:ext cx="4824536" cy="43924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31504" y="476672"/>
            <a:ext cx="9577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EC" altLang="es-EC" sz="3200" b="1" dirty="0">
                <a:solidFill>
                  <a:schemeClr val="tx1"/>
                </a:solidFill>
                <a:latin typeface="ArialMT" pitchFamily="32" charset="0"/>
              </a:rPr>
              <a:t>SECCIÓN I Información técnica general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818E502-2B0B-4AAF-9816-177A3981F4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7906" y="1844824"/>
            <a:ext cx="5612130" cy="18192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B1C2FFF-4EC5-428A-862A-A303ADD1E04F}"/>
              </a:ext>
            </a:extLst>
          </p:cNvPr>
          <p:cNvSpPr/>
          <p:nvPr/>
        </p:nvSpPr>
        <p:spPr>
          <a:xfrm>
            <a:off x="6744072" y="2358432"/>
            <a:ext cx="3754554" cy="4216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-228600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ln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Catálogo de Procesos Productivos</a:t>
            </a:r>
            <a:endParaRPr lang="es-ES" sz="2000" b="1" dirty="0">
              <a:ln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E665837-1628-4B4A-91E2-F21BC030689E}"/>
              </a:ext>
            </a:extLst>
          </p:cNvPr>
          <p:cNvSpPr/>
          <p:nvPr/>
        </p:nvSpPr>
        <p:spPr>
          <a:xfrm>
            <a:off x="2207568" y="4447476"/>
            <a:ext cx="3617272" cy="40703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-228600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ln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Catálogo de información Técnica</a:t>
            </a:r>
            <a:endParaRPr lang="es-ES" sz="2000" b="1" dirty="0">
              <a:ln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B5A0D56-B519-4FDD-8B3D-16AEB5E883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921906"/>
            <a:ext cx="5612130" cy="20783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731941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31504" y="476672"/>
            <a:ext cx="9577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EC" altLang="es-EC" sz="3200" b="1" dirty="0">
                <a:solidFill>
                  <a:schemeClr val="tx1"/>
                </a:solidFill>
                <a:latin typeface="ArialMT" pitchFamily="32" charset="0"/>
              </a:rPr>
              <a:t>SECCIÓN II Desechos peligrosos 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4302" y="1486508"/>
            <a:ext cx="5612130" cy="22898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56432" y="4160947"/>
            <a:ext cx="5612130" cy="22669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F986528-A875-4900-997C-F8F5586F4F32}"/>
              </a:ext>
            </a:extLst>
          </p:cNvPr>
          <p:cNvSpPr/>
          <p:nvPr/>
        </p:nvSpPr>
        <p:spPr>
          <a:xfrm>
            <a:off x="6240016" y="2209759"/>
            <a:ext cx="3625416" cy="4216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-228600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ln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Catálogo de desechos peligrosos</a:t>
            </a:r>
            <a:endParaRPr lang="es-ES" sz="2000" b="1" dirty="0">
              <a:ln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C666FA6-56B1-4837-896F-1365BD4F33E5}"/>
              </a:ext>
            </a:extLst>
          </p:cNvPr>
          <p:cNvSpPr/>
          <p:nvPr/>
        </p:nvSpPr>
        <p:spPr>
          <a:xfrm>
            <a:off x="1487488" y="4797152"/>
            <a:ext cx="4464496" cy="75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-228600"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ln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Catálogo de fuentes que originan desechos peligrosos</a:t>
            </a:r>
            <a:endParaRPr lang="es-ES" sz="2000" b="1" dirty="0">
              <a:ln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6172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31504" y="476672"/>
            <a:ext cx="9577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EC" altLang="es-EC" sz="3200" b="1" dirty="0">
                <a:solidFill>
                  <a:schemeClr val="tx1"/>
                </a:solidFill>
                <a:latin typeface="ArialMT" pitchFamily="32" charset="0"/>
              </a:rPr>
              <a:t>SECCIÓN III  Agua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E163F47-982B-41F3-AA73-CCAE7A5B95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5400" y="1628800"/>
            <a:ext cx="5612130" cy="226123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72DED58-02E3-42F6-BF87-223971166DA5}"/>
              </a:ext>
            </a:extLst>
          </p:cNvPr>
          <p:cNvSpPr/>
          <p:nvPr/>
        </p:nvSpPr>
        <p:spPr>
          <a:xfrm>
            <a:off x="6528048" y="2179312"/>
            <a:ext cx="288032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000" b="1" dirty="0">
                <a:ln/>
                <a:solidFill>
                  <a:schemeClr val="tx1"/>
                </a:solidFill>
              </a:rPr>
              <a:t>Catálogo de cuencas hidrográficas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8F1268C-CB9E-4AB7-AA7D-E68A47FA71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07530" y="4005064"/>
            <a:ext cx="5612130" cy="21037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958D749-3F55-457F-8528-816E0E956175}"/>
              </a:ext>
            </a:extLst>
          </p:cNvPr>
          <p:cNvSpPr/>
          <p:nvPr/>
        </p:nvSpPr>
        <p:spPr>
          <a:xfrm>
            <a:off x="2711624" y="4941168"/>
            <a:ext cx="3384376" cy="7363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-228600"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ln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Catálogo de fuentes de aprovechamiento de agua</a:t>
            </a:r>
            <a:endParaRPr lang="es-ES" sz="2000" b="1" dirty="0">
              <a:ln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7963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31504" y="476672"/>
            <a:ext cx="9577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EC" altLang="es-EC" sz="3200" b="1" dirty="0">
                <a:solidFill>
                  <a:schemeClr val="tx1"/>
                </a:solidFill>
                <a:latin typeface="ArialMT" pitchFamily="32" charset="0"/>
              </a:rPr>
              <a:t>SECCIÓN IV Aire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0FF3D92-A753-46A8-A8A2-C8BD7B29D13D}"/>
              </a:ext>
            </a:extLst>
          </p:cNvPr>
          <p:cNvPicPr/>
          <p:nvPr/>
        </p:nvPicPr>
        <p:blipFill rotWithShape="1">
          <a:blip r:embed="rId2"/>
          <a:srcRect b="10354"/>
          <a:stretch/>
        </p:blipFill>
        <p:spPr bwMode="auto">
          <a:xfrm>
            <a:off x="789715" y="1697006"/>
            <a:ext cx="5612130" cy="1190625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1940337-2E84-416E-AABB-64C8D5A9A848}"/>
              </a:ext>
            </a:extLst>
          </p:cNvPr>
          <p:cNvSpPr/>
          <p:nvPr/>
        </p:nvSpPr>
        <p:spPr>
          <a:xfrm>
            <a:off x="6600056" y="1916830"/>
            <a:ext cx="2736304" cy="75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-228600"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ln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Catálogo de actividades contaminantes</a:t>
            </a:r>
            <a:endParaRPr lang="es-ES" sz="2000" b="1" dirty="0">
              <a:ln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3DC4ED4-A466-4472-A611-15973A47C0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47928" y="3743014"/>
            <a:ext cx="5612130" cy="18903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7AEEC64-DCA6-40CB-BDFF-36AF23E0EBAD}"/>
              </a:ext>
            </a:extLst>
          </p:cNvPr>
          <p:cNvSpPr/>
          <p:nvPr/>
        </p:nvSpPr>
        <p:spPr>
          <a:xfrm>
            <a:off x="2299636" y="4077072"/>
            <a:ext cx="2592288" cy="75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-228600"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ln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Catálogo de maquinaria y equipos</a:t>
            </a:r>
            <a:endParaRPr lang="es-ES" sz="2000" b="1" dirty="0">
              <a:ln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6846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xmlns="" id="{5D8DE29F-5E0A-4F5E-B665-FBF1B9A6A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1" y="-33338"/>
            <a:ext cx="8226425" cy="1944688"/>
          </a:xfrm>
        </p:spPr>
        <p:txBody>
          <a:bodyPr/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altLang="es-EC" sz="3600" b="1"/>
              <a:t>Registro de Emisiones y Transferencia de Contaminantes en el Ecuador (RETCE)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6A62589A-3179-45A9-9F1F-32DCF0A393A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12651" y="1729885"/>
            <a:ext cx="7488832" cy="478646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-336550" algn="just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altLang="es-EC" b="1" dirty="0"/>
              <a:t>Objetivo</a:t>
            </a:r>
          </a:p>
          <a:p>
            <a:pPr indent="-336550" algn="just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C" altLang="es-EC" b="1" dirty="0"/>
          </a:p>
          <a:p>
            <a:pPr indent="-336550" algn="just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altLang="es-EC" sz="2400" dirty="0"/>
              <a:t>	</a:t>
            </a:r>
            <a:r>
              <a:rPr lang="es-EC" altLang="es-EC" sz="2800" dirty="0"/>
              <a:t>Aumentar las capacidades del país para que cumpla con obligaciones relacionadas a los reportes, al intercambio de información y a la sensibilización pública mediante la implementación de un Sistema RETC para Compuestos Orgánicos Persistentes y la creación de capacidades para la sociedad civil en base a los objetivos nacionales identificados.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35E30B-1640-485C-B31C-64FAAB739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625780"/>
            <a:ext cx="3168352" cy="470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31504" y="476672"/>
            <a:ext cx="9577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EC" altLang="es-EC" sz="3200" b="1" dirty="0">
                <a:solidFill>
                  <a:schemeClr val="tx1"/>
                </a:solidFill>
                <a:latin typeface="ArialMT" pitchFamily="32" charset="0"/>
              </a:rPr>
              <a:t>SECCIÓN V Emisiones y Transferencias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E5DC29A-4FEC-4F58-B8E3-C31E243F63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1384" y="1628800"/>
            <a:ext cx="5612130" cy="21793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2FF7986-98A5-486E-B894-4CD371EED9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95163" y="4077072"/>
            <a:ext cx="5612130" cy="21793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804FBBA-D531-4CE1-8B5B-BCCB52F8F291}"/>
              </a:ext>
            </a:extLst>
          </p:cNvPr>
          <p:cNvSpPr/>
          <p:nvPr/>
        </p:nvSpPr>
        <p:spPr>
          <a:xfrm>
            <a:off x="6600056" y="1916830"/>
            <a:ext cx="2736304" cy="10656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-228600"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ln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Catálogo de tipos de transferencia de desechos peligrosos</a:t>
            </a:r>
            <a:endParaRPr lang="es-ES" sz="2000" b="1" dirty="0">
              <a:ln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A4999B2-C37F-4D32-B272-60EB4DEA1A1F}"/>
              </a:ext>
            </a:extLst>
          </p:cNvPr>
          <p:cNvSpPr/>
          <p:nvPr/>
        </p:nvSpPr>
        <p:spPr>
          <a:xfrm>
            <a:off x="2855640" y="4791244"/>
            <a:ext cx="2736304" cy="75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-228600"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ln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Catálogo de gestores de desechos peligrosos</a:t>
            </a:r>
            <a:endParaRPr lang="es-ES" sz="2000" b="1" dirty="0">
              <a:ln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8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>
            <a:extLst>
              <a:ext uri="{FF2B5EF4-FFF2-40B4-BE49-F238E27FC236}">
                <a16:creationId xmlns:a16="http://schemas.microsoft.com/office/drawing/2014/main" xmlns="" id="{6D4F8DF4-DD7A-46CC-A4E9-CD26F903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8" y="0"/>
            <a:ext cx="8229600" cy="1143000"/>
          </a:xfrm>
        </p:spPr>
        <p:txBody>
          <a:bodyPr/>
          <a:lstStyle/>
          <a:p>
            <a:r>
              <a:rPr lang="es-EC" altLang="es-EC"/>
              <a:t>Política y Normativa</a:t>
            </a:r>
          </a:p>
        </p:txBody>
      </p:sp>
      <p:graphicFrame>
        <p:nvGraphicFramePr>
          <p:cNvPr id="4" name="Group 1">
            <a:extLst>
              <a:ext uri="{FF2B5EF4-FFF2-40B4-BE49-F238E27FC236}">
                <a16:creationId xmlns:a16="http://schemas.microsoft.com/office/drawing/2014/main" xmlns="" id="{A655C9D1-6A88-42F2-992E-596C154EE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635171"/>
              </p:ext>
            </p:extLst>
          </p:nvPr>
        </p:nvGraphicFramePr>
        <p:xfrm>
          <a:off x="335360" y="1114926"/>
          <a:ext cx="11593288" cy="545951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6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379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Nombre del Cuerpo Legal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0000" marR="90000" marT="92130" marB="4680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Artículos Relacionados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0000" marR="90000" marT="92130" marB="4680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21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C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CONSTITUCION DE LA REPUBLICA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C" sz="1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( </a:t>
                      </a:r>
                      <a:r>
                        <a:rPr kumimoji="0" lang="es-EC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R.O. No.499 del 20 octubre de 2008)</a:t>
                      </a:r>
                      <a:endParaRPr kumimoji="0" lang="es-EC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0000" marR="90000" marT="97206" marB="46803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s-ES" sz="1600" dirty="0"/>
                        <a:t>Art. 15.- “….Se prohíbe el desarrollo, producción, tenencia, comercialización, importación, transporte, almacenamiento y uso de armas químicas, biológicas y nucleares, de COPS altamente tóxicos, agroquímicos internacionalmente prohibidos, y las tecnologías y agentes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0000" marR="90000" marT="92130" marB="46803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Convenios Internacionales y Acuerdos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0000" marR="90000" marT="92130" marB="468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El Ecuador es parte Basilea, Rotterdam, Estocolmo y SAICM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0000" marR="90000" marT="92130" marB="46803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1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Plan Nacional del Buen Vivir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0000" marR="90000" marT="92130" marB="468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cumplimiento de los Objetivos 7 “Garantizar los derechos de la naturaleza y promover la sostenibilidad ambiental territorial y global” y 11 “Asegurar la soberanía y eficiencia de los sectores estratégicos para la transformación industrial y tecnológica”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0000" marR="90000" marT="92130" marB="46803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61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C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Código de la Producción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C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Diciembre 2010</a:t>
                      </a:r>
                      <a:endParaRPr kumimoji="0" lang="es-EC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0000" marR="90000" marT="92130" marB="46803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s-EC" sz="1600" baseline="0" dirty="0"/>
                        <a:t>Art. 235.- Incentivo a producción más limpia: Beneficios Tributarios y permisos negociables de descarga. 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0000" marR="90000" marT="92130" marB="46803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18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C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LEY DE GESTION AMBIENTAL (</a:t>
                      </a:r>
                      <a:r>
                        <a:rPr kumimoji="0" lang="es-EC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R.O. No.  </a:t>
                      </a:r>
                      <a:r>
                        <a:rPr kumimoji="0" lang="es-EC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245  del 30 de julio de 1999)</a:t>
                      </a:r>
                      <a:endParaRPr kumimoji="0" lang="es-EC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0000" marR="90000" marT="92130" marB="46803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Art  9; Al MAE corresponde:  h) </a:t>
                      </a:r>
                      <a:r>
                        <a:rPr lang="es-EC" sz="1600" dirty="0"/>
                        <a:t>Recopilar la información de carácter ambiental, como instrumento de planificación, de educación y control….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0000" marR="90000" marT="92130" marB="46803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Acuerdo Ministerial 061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(mayo de 2015)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0000" marR="90000" marT="92130" marB="46803" horzOverflow="overflow"/>
                </a:tc>
                <a:tc>
                  <a:txBody>
                    <a:bodyPr/>
                    <a:lstStyle/>
                    <a:p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52 Competencias.-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Autoridad Ambiental Nacional es la rectora en la aplicación del presente Capítulo y estará a cargo de lo siguiente: ….. d) </a:t>
                      </a: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un Registro de Emisiones y Transferencias de Contaminantes al aire, agua, suelo y subsuelo, materiales y desechos peligrosos,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así como aquellas sustancias que determine la Autoridad Ambiental Nacional;</a:t>
                      </a:r>
                      <a:endParaRPr lang="es-EC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92130" marB="46803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xmlns="" id="{1860DD36-5F67-4434-91A1-882CB76E9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701" y="144463"/>
            <a:ext cx="8226425" cy="1435100"/>
          </a:xfrm>
        </p:spPr>
        <p:txBody>
          <a:bodyPr/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altLang="es-EC"/>
              <a:t>Etapas cumplidas  en  la implementación del RETCE</a:t>
            </a:r>
          </a:p>
        </p:txBody>
      </p:sp>
      <p:grpSp>
        <p:nvGrpSpPr>
          <p:cNvPr id="12291" name="Group 2">
            <a:extLst>
              <a:ext uri="{FF2B5EF4-FFF2-40B4-BE49-F238E27FC236}">
                <a16:creationId xmlns:a16="http://schemas.microsoft.com/office/drawing/2014/main" xmlns="" id="{C73BAD24-D10A-4B85-A369-EF5ABF19F1A1}"/>
              </a:ext>
            </a:extLst>
          </p:cNvPr>
          <p:cNvGrpSpPr>
            <a:grpSpLocks/>
          </p:cNvGrpSpPr>
          <p:nvPr/>
        </p:nvGrpSpPr>
        <p:grpSpPr bwMode="auto">
          <a:xfrm>
            <a:off x="551384" y="1602876"/>
            <a:ext cx="10801200" cy="4743450"/>
            <a:chOff x="0" y="1089"/>
            <a:chExt cx="5755" cy="2988"/>
          </a:xfrm>
        </p:grpSpPr>
        <p:sp>
          <p:nvSpPr>
            <p:cNvPr id="12292" name="Rectangle 3">
              <a:extLst>
                <a:ext uri="{FF2B5EF4-FFF2-40B4-BE49-F238E27FC236}">
                  <a16:creationId xmlns:a16="http://schemas.microsoft.com/office/drawing/2014/main" xmlns="" id="{4B693C05-2DFB-4CF7-BD50-AC664BD64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32"/>
              <a:ext cx="1401" cy="611"/>
            </a:xfrm>
            <a:prstGeom prst="rect">
              <a:avLst/>
            </a:prstGeom>
            <a:solidFill>
              <a:srgbClr val="004586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>
                  <a:solidFill>
                    <a:srgbClr val="FFFFFF"/>
                  </a:solidFill>
                  <a:latin typeface="ArialMT" pitchFamily="32" charset="0"/>
                </a:rPr>
                <a:t>Definición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>
                  <a:solidFill>
                    <a:srgbClr val="FFFFFF"/>
                  </a:solidFill>
                  <a:latin typeface="ArialMT" pitchFamily="32" charset="0"/>
                </a:rPr>
                <a:t>de los objetivos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>
                  <a:solidFill>
                    <a:srgbClr val="FFFFFF"/>
                  </a:solidFill>
                  <a:latin typeface="ArialMT" pitchFamily="32" charset="0"/>
                </a:rPr>
                <a:t>del RETCE</a:t>
              </a:r>
            </a:p>
          </p:txBody>
        </p:sp>
        <p:sp>
          <p:nvSpPr>
            <p:cNvPr id="12293" name="Rectangle 4">
              <a:extLst>
                <a:ext uri="{FF2B5EF4-FFF2-40B4-BE49-F238E27FC236}">
                  <a16:creationId xmlns:a16="http://schemas.microsoft.com/office/drawing/2014/main" xmlns="" id="{D66BAA83-53EC-4CDB-80BD-69893C40F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2449"/>
              <a:ext cx="1524" cy="435"/>
            </a:xfrm>
            <a:prstGeom prst="rect">
              <a:avLst/>
            </a:prstGeom>
            <a:solidFill>
              <a:srgbClr val="004586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>
                  <a:solidFill>
                    <a:srgbClr val="FFFFFF"/>
                  </a:solidFill>
                  <a:latin typeface="Arial" panose="020B0604020202020204" pitchFamily="34" charset="0"/>
                </a:rPr>
                <a:t>Propuesta Nacional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>
                  <a:solidFill>
                    <a:srgbClr val="FFFFFF"/>
                  </a:solidFill>
                  <a:latin typeface="Arial" panose="020B0604020202020204" pitchFamily="34" charset="0"/>
                </a:rPr>
                <a:t> del RETCE</a:t>
              </a:r>
            </a:p>
          </p:txBody>
        </p:sp>
        <p:sp>
          <p:nvSpPr>
            <p:cNvPr id="12294" name="Rectangle 5">
              <a:extLst>
                <a:ext uri="{FF2B5EF4-FFF2-40B4-BE49-F238E27FC236}">
                  <a16:creationId xmlns:a16="http://schemas.microsoft.com/office/drawing/2014/main" xmlns="" id="{1209533D-A153-46CD-B945-2701488B9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1132"/>
              <a:ext cx="1551" cy="611"/>
            </a:xfrm>
            <a:prstGeom prst="rect">
              <a:avLst/>
            </a:prstGeom>
            <a:solidFill>
              <a:srgbClr val="004586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>
                  <a:solidFill>
                    <a:srgbClr val="FFFFFF"/>
                  </a:solidFill>
                  <a:latin typeface="ArialMT" pitchFamily="32" charset="0"/>
                </a:rPr>
                <a:t>Diseño de las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>
                  <a:solidFill>
                    <a:srgbClr val="FFFFFF"/>
                  </a:solidFill>
                  <a:latin typeface="ArialMT" pitchFamily="32" charset="0"/>
                </a:rPr>
                <a:t>características clave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>
                  <a:solidFill>
                    <a:srgbClr val="FFFFFF"/>
                  </a:solidFill>
                  <a:latin typeface="ArialMT" pitchFamily="32" charset="0"/>
                </a:rPr>
                <a:t>del RETCE </a:t>
              </a:r>
            </a:p>
          </p:txBody>
        </p:sp>
        <p:sp>
          <p:nvSpPr>
            <p:cNvPr id="12295" name="Rectangle 6">
              <a:extLst>
                <a:ext uri="{FF2B5EF4-FFF2-40B4-BE49-F238E27FC236}">
                  <a16:creationId xmlns:a16="http://schemas.microsoft.com/office/drawing/2014/main" xmlns="" id="{942FB6A2-E86E-4D19-85A9-A9C6CCC21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089"/>
              <a:ext cx="1718" cy="655"/>
            </a:xfrm>
            <a:prstGeom prst="rect">
              <a:avLst/>
            </a:prstGeom>
            <a:solidFill>
              <a:srgbClr val="004586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>
                  <a:solidFill>
                    <a:srgbClr val="FFFFFF"/>
                  </a:solidFill>
                  <a:latin typeface="ArialMT" pitchFamily="32" charset="0"/>
                </a:rPr>
                <a:t>Evaluación de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>
                  <a:solidFill>
                    <a:srgbClr val="FFFFFF"/>
                  </a:solidFill>
                  <a:latin typeface="ArialMT" pitchFamily="32" charset="0"/>
                </a:rPr>
                <a:t>las capacidades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>
                  <a:solidFill>
                    <a:srgbClr val="FFFFFF"/>
                  </a:solidFill>
                  <a:latin typeface="ArialMT" pitchFamily="32" charset="0"/>
                </a:rPr>
                <a:t> relevantes del RETCE</a:t>
              </a:r>
            </a:p>
          </p:txBody>
        </p:sp>
        <p:sp>
          <p:nvSpPr>
            <p:cNvPr id="12296" name="Rectangle 7">
              <a:extLst>
                <a:ext uri="{FF2B5EF4-FFF2-40B4-BE49-F238E27FC236}">
                  <a16:creationId xmlns:a16="http://schemas.microsoft.com/office/drawing/2014/main" xmlns="" id="{A4D1C083-D67C-4465-B916-047D17A16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09"/>
              <a:ext cx="1467" cy="611"/>
            </a:xfrm>
            <a:prstGeom prst="rect">
              <a:avLst/>
            </a:prstGeom>
            <a:solidFill>
              <a:srgbClr val="FFC0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Talleres de revisión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 e Implementación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del RETCE</a:t>
              </a:r>
            </a:p>
          </p:txBody>
        </p:sp>
        <p:sp>
          <p:nvSpPr>
            <p:cNvPr id="12297" name="Rectangle 8">
              <a:extLst>
                <a:ext uri="{FF2B5EF4-FFF2-40B4-BE49-F238E27FC236}">
                  <a16:creationId xmlns:a16="http://schemas.microsoft.com/office/drawing/2014/main" xmlns="" id="{F00D97F4-8515-4F70-84FC-1D3B5C842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2409"/>
              <a:ext cx="1677" cy="611"/>
            </a:xfrm>
            <a:prstGeom prst="rect">
              <a:avLst/>
            </a:prstGeom>
            <a:solidFill>
              <a:srgbClr val="004586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Desarrollo de una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prueba piloto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de reporte del RETCE</a:t>
              </a:r>
            </a:p>
          </p:txBody>
        </p:sp>
        <p:sp>
          <p:nvSpPr>
            <p:cNvPr id="12298" name="Rectangle 9">
              <a:extLst>
                <a:ext uri="{FF2B5EF4-FFF2-40B4-BE49-F238E27FC236}">
                  <a16:creationId xmlns:a16="http://schemas.microsoft.com/office/drawing/2014/main" xmlns="" id="{E478F341-3AFA-408E-BF46-EDA372961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598"/>
              <a:ext cx="1945" cy="479"/>
            </a:xfrm>
            <a:prstGeom prst="rect">
              <a:avLst/>
            </a:prstGeom>
            <a:solidFill>
              <a:srgbClr val="FFC0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1200" dirty="0">
                  <a:latin typeface="ArialMT" pitchFamily="32" charset="0"/>
                </a:rPr>
                <a:t>.</a:t>
              </a: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Creación de capacidades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MT" pitchFamily="32" charset="0"/>
                </a:rPr>
                <a:t>para la Sociedad Civil</a:t>
              </a:r>
            </a:p>
          </p:txBody>
        </p:sp>
        <p:sp>
          <p:nvSpPr>
            <p:cNvPr id="12299" name="Rectangle 10">
              <a:extLst>
                <a:ext uri="{FF2B5EF4-FFF2-40B4-BE49-F238E27FC236}">
                  <a16:creationId xmlns:a16="http://schemas.microsoft.com/office/drawing/2014/main" xmlns="" id="{FFD8FB50-2350-496E-8A4E-7ADF68978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3642"/>
              <a:ext cx="2581" cy="435"/>
            </a:xfrm>
            <a:prstGeom prst="rect">
              <a:avLst/>
            </a:prstGeom>
            <a:solidFill>
              <a:srgbClr val="FFC0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Puesta en funcionamiento del Sistema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Informático RETCE</a:t>
              </a:r>
            </a:p>
          </p:txBody>
        </p:sp>
        <p:sp>
          <p:nvSpPr>
            <p:cNvPr id="12300" name="AutoShape 11">
              <a:extLst>
                <a:ext uri="{FF2B5EF4-FFF2-40B4-BE49-F238E27FC236}">
                  <a16:creationId xmlns:a16="http://schemas.microsoft.com/office/drawing/2014/main" xmlns="" id="{0C5CDC28-38CD-49D1-91AE-C408B7789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" y="1352"/>
              <a:ext cx="415" cy="259"/>
            </a:xfrm>
            <a:prstGeom prst="rightArrow">
              <a:avLst>
                <a:gd name="adj1" fmla="val 50000"/>
                <a:gd name="adj2" fmla="val 40058"/>
              </a:avLst>
            </a:prstGeom>
            <a:solidFill>
              <a:srgbClr val="E6FF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  <p:sp>
          <p:nvSpPr>
            <p:cNvPr id="12301" name="AutoShape 12">
              <a:extLst>
                <a:ext uri="{FF2B5EF4-FFF2-40B4-BE49-F238E27FC236}">
                  <a16:creationId xmlns:a16="http://schemas.microsoft.com/office/drawing/2014/main" xmlns="" id="{80B032BA-40F1-4FCD-9245-212D62B75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" y="1352"/>
              <a:ext cx="415" cy="259"/>
            </a:xfrm>
            <a:prstGeom prst="rightArrow">
              <a:avLst>
                <a:gd name="adj1" fmla="val 50000"/>
                <a:gd name="adj2" fmla="val 40058"/>
              </a:avLst>
            </a:prstGeom>
            <a:solidFill>
              <a:srgbClr val="E6FF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  <p:sp>
          <p:nvSpPr>
            <p:cNvPr id="12302" name="AutoShape 13">
              <a:extLst>
                <a:ext uri="{FF2B5EF4-FFF2-40B4-BE49-F238E27FC236}">
                  <a16:creationId xmlns:a16="http://schemas.microsoft.com/office/drawing/2014/main" xmlns="" id="{3CFFC598-01D4-44D6-94AD-980A75F03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" y="1881"/>
              <a:ext cx="289" cy="391"/>
            </a:xfrm>
            <a:prstGeom prst="downArrow">
              <a:avLst>
                <a:gd name="adj1" fmla="val 50000"/>
                <a:gd name="adj2" fmla="val 33824"/>
              </a:avLst>
            </a:prstGeom>
            <a:solidFill>
              <a:srgbClr val="E6FF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  <p:sp>
          <p:nvSpPr>
            <p:cNvPr id="12303" name="AutoShape 14">
              <a:extLst>
                <a:ext uri="{FF2B5EF4-FFF2-40B4-BE49-F238E27FC236}">
                  <a16:creationId xmlns:a16="http://schemas.microsoft.com/office/drawing/2014/main" xmlns="" id="{6E208B11-240A-43B7-B04B-EFC17C62B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541"/>
              <a:ext cx="415" cy="303"/>
            </a:xfrm>
            <a:prstGeom prst="leftArrow">
              <a:avLst>
                <a:gd name="adj1" fmla="val 50000"/>
                <a:gd name="adj2" fmla="val 34241"/>
              </a:avLst>
            </a:prstGeom>
            <a:solidFill>
              <a:srgbClr val="E6FF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  <p:sp>
          <p:nvSpPr>
            <p:cNvPr id="12304" name="AutoShape 15">
              <a:extLst>
                <a:ext uri="{FF2B5EF4-FFF2-40B4-BE49-F238E27FC236}">
                  <a16:creationId xmlns:a16="http://schemas.microsoft.com/office/drawing/2014/main" xmlns="" id="{41E87A2C-64BA-4578-9269-1AE2E0F22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2541"/>
              <a:ext cx="415" cy="303"/>
            </a:xfrm>
            <a:prstGeom prst="leftArrow">
              <a:avLst>
                <a:gd name="adj1" fmla="val 50000"/>
                <a:gd name="adj2" fmla="val 34241"/>
              </a:avLst>
            </a:prstGeom>
            <a:solidFill>
              <a:srgbClr val="E6FF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  <p:sp>
          <p:nvSpPr>
            <p:cNvPr id="12305" name="AutoShape 16">
              <a:extLst>
                <a:ext uri="{FF2B5EF4-FFF2-40B4-BE49-F238E27FC236}">
                  <a16:creationId xmlns:a16="http://schemas.microsoft.com/office/drawing/2014/main" xmlns="" id="{F00A82E0-7141-4311-8526-F576A41C4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3114"/>
              <a:ext cx="289" cy="391"/>
            </a:xfrm>
            <a:prstGeom prst="downArrow">
              <a:avLst>
                <a:gd name="adj1" fmla="val 50000"/>
                <a:gd name="adj2" fmla="val 33824"/>
              </a:avLst>
            </a:prstGeom>
            <a:solidFill>
              <a:srgbClr val="E6FF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  <p:sp>
          <p:nvSpPr>
            <p:cNvPr id="12306" name="AutoShape 17">
              <a:extLst>
                <a:ext uri="{FF2B5EF4-FFF2-40B4-BE49-F238E27FC236}">
                  <a16:creationId xmlns:a16="http://schemas.microsoft.com/office/drawing/2014/main" xmlns="" id="{7BE65AE7-9C1E-45B3-8AD8-DEB919726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" y="3730"/>
              <a:ext cx="415" cy="259"/>
            </a:xfrm>
            <a:prstGeom prst="rightArrow">
              <a:avLst>
                <a:gd name="adj1" fmla="val 50000"/>
                <a:gd name="adj2" fmla="val 40058"/>
              </a:avLst>
            </a:prstGeom>
            <a:solidFill>
              <a:srgbClr val="E6FF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xmlns="" id="{19E12F89-7C00-439B-B71C-B1F7E4A04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128588"/>
            <a:ext cx="8226425" cy="1435100"/>
          </a:xfrm>
        </p:spPr>
        <p:txBody>
          <a:bodyPr/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altLang="es-EC"/>
              <a:t>Etapas a seguir en la implementación del RETCE</a:t>
            </a:r>
          </a:p>
        </p:txBody>
      </p:sp>
      <p:grpSp>
        <p:nvGrpSpPr>
          <p:cNvPr id="14339" name="Group 2">
            <a:extLst>
              <a:ext uri="{FF2B5EF4-FFF2-40B4-BE49-F238E27FC236}">
                <a16:creationId xmlns:a16="http://schemas.microsoft.com/office/drawing/2014/main" xmlns="" id="{8B5DCDCB-3C20-4679-BD50-D2CD6175D789}"/>
              </a:ext>
            </a:extLst>
          </p:cNvPr>
          <p:cNvGrpSpPr>
            <a:grpSpLocks/>
          </p:cNvGrpSpPr>
          <p:nvPr/>
        </p:nvGrpSpPr>
        <p:grpSpPr bwMode="auto">
          <a:xfrm>
            <a:off x="911424" y="1728789"/>
            <a:ext cx="10369152" cy="4600575"/>
            <a:chOff x="45" y="1089"/>
            <a:chExt cx="5619" cy="2898"/>
          </a:xfrm>
        </p:grpSpPr>
        <p:sp>
          <p:nvSpPr>
            <p:cNvPr id="14340" name="Rectangle 3">
              <a:extLst>
                <a:ext uri="{FF2B5EF4-FFF2-40B4-BE49-F238E27FC236}">
                  <a16:creationId xmlns:a16="http://schemas.microsoft.com/office/drawing/2014/main" xmlns="" id="{1804F2B3-2A5A-41A7-BAFC-57F2B972D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1264"/>
              <a:ext cx="1902" cy="556"/>
            </a:xfrm>
            <a:prstGeom prst="rect">
              <a:avLst/>
            </a:prstGeom>
            <a:solidFill>
              <a:srgbClr val="004586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>
                  <a:solidFill>
                    <a:srgbClr val="FFFFFF"/>
                  </a:solidFill>
                  <a:latin typeface="ArialMT" pitchFamily="32" charset="0"/>
                </a:rPr>
                <a:t>Normativa específica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>
                  <a:solidFill>
                    <a:srgbClr val="FFFFFF"/>
                  </a:solidFill>
                  <a:latin typeface="ArialMT" pitchFamily="32" charset="0"/>
                </a:rPr>
                <a:t>sobre el RETCE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>
                  <a:solidFill>
                    <a:srgbClr val="FFFFFF"/>
                  </a:solidFill>
                  <a:latin typeface="ArialMT" pitchFamily="32" charset="0"/>
                </a:rPr>
                <a:t>(Acuerdo Ministerial)</a:t>
              </a:r>
            </a:p>
          </p:txBody>
        </p:sp>
        <p:sp>
          <p:nvSpPr>
            <p:cNvPr id="14341" name="Rectangle 4">
              <a:extLst>
                <a:ext uri="{FF2B5EF4-FFF2-40B4-BE49-F238E27FC236}">
                  <a16:creationId xmlns:a16="http://schemas.microsoft.com/office/drawing/2014/main" xmlns="" id="{645DDECD-5353-40B6-8DE9-F10386060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" y="2222"/>
              <a:ext cx="1901" cy="556"/>
            </a:xfrm>
            <a:prstGeom prst="rect">
              <a:avLst/>
            </a:prstGeom>
            <a:solidFill>
              <a:srgbClr val="004586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>
                  <a:solidFill>
                    <a:srgbClr val="FFFFFF"/>
                  </a:solidFill>
                  <a:latin typeface="ArialMT" pitchFamily="32" charset="0"/>
                </a:rPr>
                <a:t>Guía de estimación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>
                  <a:solidFill>
                    <a:srgbClr val="FFFFFF"/>
                  </a:solidFill>
                  <a:latin typeface="ArialMT" pitchFamily="32" charset="0"/>
                </a:rPr>
                <a:t>de emisiones </a:t>
              </a:r>
            </a:p>
          </p:txBody>
        </p:sp>
        <p:sp>
          <p:nvSpPr>
            <p:cNvPr id="14342" name="Rectangle 5">
              <a:extLst>
                <a:ext uri="{FF2B5EF4-FFF2-40B4-BE49-F238E27FC236}">
                  <a16:creationId xmlns:a16="http://schemas.microsoft.com/office/drawing/2014/main" xmlns="" id="{C1B9BC05-BCA2-402D-8BF6-316343D7E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" y="3249"/>
              <a:ext cx="1902" cy="556"/>
            </a:xfrm>
            <a:prstGeom prst="rect">
              <a:avLst/>
            </a:prstGeom>
            <a:solidFill>
              <a:srgbClr val="004586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C" altLang="es-EC" sz="2000" b="1">
                  <a:solidFill>
                    <a:srgbClr val="FFFFFF"/>
                  </a:solidFill>
                  <a:latin typeface="ArialMT" pitchFamily="32" charset="0"/>
                </a:rPr>
                <a:t>Capacitación</a:t>
              </a:r>
            </a:p>
          </p:txBody>
        </p:sp>
        <p:pic>
          <p:nvPicPr>
            <p:cNvPr id="14343" name="Picture 6">
              <a:extLst>
                <a:ext uri="{FF2B5EF4-FFF2-40B4-BE49-F238E27FC236}">
                  <a16:creationId xmlns:a16="http://schemas.microsoft.com/office/drawing/2014/main" xmlns="" id="{4A70ACFB-D4F6-46BD-8F9B-070CD44E47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" y="1089"/>
              <a:ext cx="821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4344" name="Picture 7">
              <a:extLst>
                <a:ext uri="{FF2B5EF4-FFF2-40B4-BE49-F238E27FC236}">
                  <a16:creationId xmlns:a16="http://schemas.microsoft.com/office/drawing/2014/main" xmlns="" id="{9D10B02D-05CE-4E2C-BBEE-54845569E0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" y="1814"/>
              <a:ext cx="1093" cy="1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4345" name="Picture 8">
              <a:extLst>
                <a:ext uri="{FF2B5EF4-FFF2-40B4-BE49-F238E27FC236}">
                  <a16:creationId xmlns:a16="http://schemas.microsoft.com/office/drawing/2014/main" xmlns="" id="{13B6DF2A-0F37-4B98-8F16-C0EE01A61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" y="3085"/>
              <a:ext cx="1366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4346" name="AutoShape 9">
              <a:extLst>
                <a:ext uri="{FF2B5EF4-FFF2-40B4-BE49-F238E27FC236}">
                  <a16:creationId xmlns:a16="http://schemas.microsoft.com/office/drawing/2014/main" xmlns="" id="{C6C67E23-24F6-43CA-A3CB-A35501279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1406"/>
              <a:ext cx="393" cy="235"/>
            </a:xfrm>
            <a:prstGeom prst="rightArrow">
              <a:avLst>
                <a:gd name="adj1" fmla="val 50000"/>
                <a:gd name="adj2" fmla="val 41809"/>
              </a:avLst>
            </a:prstGeom>
            <a:solidFill>
              <a:srgbClr val="E6FF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  <p:sp>
          <p:nvSpPr>
            <p:cNvPr id="14347" name="AutoShape 10">
              <a:extLst>
                <a:ext uri="{FF2B5EF4-FFF2-40B4-BE49-F238E27FC236}">
                  <a16:creationId xmlns:a16="http://schemas.microsoft.com/office/drawing/2014/main" xmlns="" id="{615F2C88-C03C-43F6-8733-D4D579646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" y="2390"/>
              <a:ext cx="439" cy="235"/>
            </a:xfrm>
            <a:prstGeom prst="rightArrow">
              <a:avLst>
                <a:gd name="adj1" fmla="val 50000"/>
                <a:gd name="adj2" fmla="val 46702"/>
              </a:avLst>
            </a:prstGeom>
            <a:solidFill>
              <a:srgbClr val="E6FF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  <p:sp>
          <p:nvSpPr>
            <p:cNvPr id="14348" name="AutoShape 11">
              <a:extLst>
                <a:ext uri="{FF2B5EF4-FFF2-40B4-BE49-F238E27FC236}">
                  <a16:creationId xmlns:a16="http://schemas.microsoft.com/office/drawing/2014/main" xmlns="" id="{AB4419AE-23E7-4196-83A9-DB574FCEA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" y="3389"/>
              <a:ext cx="439" cy="235"/>
            </a:xfrm>
            <a:prstGeom prst="rightArrow">
              <a:avLst>
                <a:gd name="adj1" fmla="val 50000"/>
                <a:gd name="adj2" fmla="val 46702"/>
              </a:avLst>
            </a:prstGeom>
            <a:solidFill>
              <a:srgbClr val="E6FF0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</p:grp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xmlns="" id="{89B8DDA2-B422-4BB8-A274-7A81CC165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0" y="173038"/>
            <a:ext cx="8226425" cy="927100"/>
          </a:xfrm>
        </p:spPr>
        <p:txBody>
          <a:bodyPr/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altLang="es-EC" dirty="0"/>
              <a:t>Flujo de información del RETCE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610" y="2209544"/>
            <a:ext cx="1730346" cy="1730346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9489919" y="3905251"/>
            <a:ext cx="2171580" cy="1588494"/>
            <a:chOff x="9258838" y="4118723"/>
            <a:chExt cx="2171580" cy="158849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838" y="4118723"/>
              <a:ext cx="2078952" cy="147182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8314" y="4575113"/>
              <a:ext cx="1132104" cy="1132104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129558"/>
            <a:ext cx="2088232" cy="867394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0" y="2763181"/>
            <a:ext cx="2870919" cy="2033971"/>
            <a:chOff x="204968" y="2427236"/>
            <a:chExt cx="2870919" cy="2033971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25" b="96875" l="3540" r="95575">
                          <a14:backgroundMark x1="72124" y1="46875" x2="72124" y2="46875"/>
                          <a14:backgroundMark x1="70354" y1="46250" x2="64602" y2="46875"/>
                          <a14:backgroundMark x1="86726" y1="46875" x2="82301" y2="45000"/>
                          <a14:backgroundMark x1="78319" y1="41875" x2="58850" y2="4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4968" y="2427236"/>
              <a:ext cx="2870919" cy="2033971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-480000">
              <a:off x="1296294" y="2739935"/>
              <a:ext cx="851645" cy="413838"/>
            </a:xfrm>
            <a:prstGeom prst="rect">
              <a:avLst/>
            </a:prstGeom>
            <a:ln w="44450">
              <a:solidFill>
                <a:schemeClr val="tx1"/>
              </a:solidFill>
            </a:ln>
            <a:effectLst>
              <a:reflection blurRad="12700" stA="30000" endPos="30000" dist="5000" dir="5400000" sy="-100000" algn="bl" rotWithShape="0"/>
              <a:softEdge rad="49530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grpSp>
        <p:nvGrpSpPr>
          <p:cNvPr id="18" name="Grupo 17"/>
          <p:cNvGrpSpPr/>
          <p:nvPr/>
        </p:nvGrpSpPr>
        <p:grpSpPr>
          <a:xfrm>
            <a:off x="5747672" y="4141842"/>
            <a:ext cx="1878111" cy="1368152"/>
            <a:chOff x="8503094" y="3897797"/>
            <a:chExt cx="2371725" cy="1924050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094" y="3897797"/>
              <a:ext cx="2371725" cy="1924050"/>
            </a:xfrm>
            <a:prstGeom prst="rect">
              <a:avLst/>
            </a:prstGeom>
          </p:spPr>
        </p:pic>
        <p:grpSp>
          <p:nvGrpSpPr>
            <p:cNvPr id="16" name="Grupo 15"/>
            <p:cNvGrpSpPr/>
            <p:nvPr/>
          </p:nvGrpSpPr>
          <p:grpSpPr>
            <a:xfrm rot="480000">
              <a:off x="8682087" y="4278126"/>
              <a:ext cx="1822668" cy="1389893"/>
              <a:chOff x="7183282" y="4698472"/>
              <a:chExt cx="2857195" cy="2108515"/>
            </a:xfrm>
          </p:grpSpPr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0593" y="4757306"/>
                <a:ext cx="810471" cy="800465"/>
              </a:xfrm>
              <a:prstGeom prst="rect">
                <a:avLst/>
              </a:prstGeom>
            </p:spPr>
          </p:pic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3282" y="5343947"/>
                <a:ext cx="1463040" cy="1463040"/>
              </a:xfrm>
              <a:prstGeom prst="rect">
                <a:avLst/>
              </a:prstGeom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28857" y="4698472"/>
                <a:ext cx="1611620" cy="1826872"/>
              </a:xfrm>
              <a:prstGeom prst="rect">
                <a:avLst/>
              </a:prstGeom>
            </p:spPr>
          </p:pic>
        </p:grpSp>
      </p:grpSp>
      <p:sp>
        <p:nvSpPr>
          <p:cNvPr id="19" name="Flecha a la derecha con bandas 18"/>
          <p:cNvSpPr/>
          <p:nvPr/>
        </p:nvSpPr>
        <p:spPr bwMode="auto">
          <a:xfrm rot="20392412">
            <a:off x="2898806" y="2429161"/>
            <a:ext cx="576064" cy="439829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C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40" y="1312178"/>
            <a:ext cx="1166021" cy="1443095"/>
          </a:xfrm>
          <a:prstGeom prst="rect">
            <a:avLst/>
          </a:prstGeom>
        </p:spPr>
      </p:pic>
      <p:sp>
        <p:nvSpPr>
          <p:cNvPr id="42" name="Flecha a la derecha con bandas 41"/>
          <p:cNvSpPr/>
          <p:nvPr/>
        </p:nvSpPr>
        <p:spPr bwMode="auto">
          <a:xfrm>
            <a:off x="5462157" y="1757774"/>
            <a:ext cx="576064" cy="439829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C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Flecha a la derecha con bandas 42"/>
          <p:cNvSpPr/>
          <p:nvPr/>
        </p:nvSpPr>
        <p:spPr bwMode="auto">
          <a:xfrm rot="1410638">
            <a:off x="8618956" y="2074334"/>
            <a:ext cx="576064" cy="439829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C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Flecha a la derecha con bandas 43"/>
          <p:cNvSpPr/>
          <p:nvPr/>
        </p:nvSpPr>
        <p:spPr bwMode="auto">
          <a:xfrm rot="9500938">
            <a:off x="8409266" y="5190536"/>
            <a:ext cx="576064" cy="439829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C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502758" y="1697976"/>
            <a:ext cx="1883605" cy="1304571"/>
            <a:chOff x="3502757" y="1589025"/>
            <a:chExt cx="1883605" cy="1304571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757" y="1589025"/>
              <a:ext cx="1883605" cy="1304571"/>
            </a:xfrm>
            <a:prstGeom prst="rect">
              <a:avLst/>
            </a:prstGeom>
          </p:spPr>
        </p:pic>
        <p:sp>
          <p:nvSpPr>
            <p:cNvPr id="23" name="CuadroTexto 22"/>
            <p:cNvSpPr txBox="1"/>
            <p:nvPr/>
          </p:nvSpPr>
          <p:spPr>
            <a:xfrm>
              <a:off x="3945604" y="2010738"/>
              <a:ext cx="121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>
                  <a:solidFill>
                    <a:schemeClr val="tx1"/>
                  </a:solidFill>
                </a:rPr>
                <a:t>Internet</a:t>
              </a:r>
            </a:p>
          </p:txBody>
        </p:sp>
      </p:grpSp>
      <p:sp>
        <p:nvSpPr>
          <p:cNvPr id="50" name="Conector 49"/>
          <p:cNvSpPr/>
          <p:nvPr/>
        </p:nvSpPr>
        <p:spPr bwMode="auto">
          <a:xfrm>
            <a:off x="5375920" y="2807573"/>
            <a:ext cx="475214" cy="44938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C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51" name="Conector 50"/>
          <p:cNvSpPr/>
          <p:nvPr/>
        </p:nvSpPr>
        <p:spPr bwMode="auto">
          <a:xfrm>
            <a:off x="10464356" y="1616497"/>
            <a:ext cx="475214" cy="44938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C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52" name="Conector 51"/>
          <p:cNvSpPr/>
          <p:nvPr/>
        </p:nvSpPr>
        <p:spPr bwMode="auto">
          <a:xfrm>
            <a:off x="6488419" y="5472745"/>
            <a:ext cx="475214" cy="44938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s-EC" dirty="0">
                <a:latin typeface="Arial" charset="0"/>
                <a:cs typeface="Arial" charset="0"/>
              </a:rPr>
              <a:t>5</a:t>
            </a: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Conector 25"/>
          <p:cNvSpPr/>
          <p:nvPr/>
        </p:nvSpPr>
        <p:spPr bwMode="auto">
          <a:xfrm>
            <a:off x="767408" y="1527644"/>
            <a:ext cx="475214" cy="44938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C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345528" y="1486525"/>
            <a:ext cx="2182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1"/>
                </a:solidFill>
              </a:rPr>
              <a:t>REGISTRO DE LA INFORMACIÓN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5851134" y="2780928"/>
            <a:ext cx="2410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1"/>
                </a:solidFill>
              </a:rPr>
              <a:t>RECOPILACIÓN DE VARIOS SECTORES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9609219" y="989012"/>
            <a:ext cx="229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REVISIÓN DE OBSERVACIONES</a:t>
            </a:r>
          </a:p>
        </p:txBody>
      </p:sp>
      <p:sp>
        <p:nvSpPr>
          <p:cNvPr id="57" name="Conector 56"/>
          <p:cNvSpPr/>
          <p:nvPr/>
        </p:nvSpPr>
        <p:spPr bwMode="auto">
          <a:xfrm>
            <a:off x="10106652" y="5148158"/>
            <a:ext cx="475214" cy="44938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C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9361710" y="5737461"/>
            <a:ext cx="229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PUBLICACIÓN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5536834" y="6054273"/>
            <a:ext cx="229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DIFUSIÓN DE DATOS</a:t>
            </a:r>
          </a:p>
        </p:txBody>
      </p:sp>
    </p:spTree>
    <p:extLst>
      <p:ext uri="{BB962C8B-B14F-4D97-AF65-F5344CB8AC3E}">
        <p14:creationId xmlns:p14="http://schemas.microsoft.com/office/powerpoint/2010/main" val="167942246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xmlns="" id="{C7A4A6E2-5965-4F4A-BDC5-ED4EC0CCE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150831"/>
            <a:ext cx="7704856" cy="53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A401FCF6-8ED9-438A-B4FE-7AC7DE7C7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4775" y="188640"/>
            <a:ext cx="8226425" cy="780132"/>
          </a:xfrm>
        </p:spPr>
        <p:txBody>
          <a:bodyPr/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altLang="es-EC" dirty="0"/>
              <a:t>Usos del RETCE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xmlns="" id="{B652A6C3-60A3-47D1-B17B-9213BBE1F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128588"/>
            <a:ext cx="8226425" cy="1435100"/>
          </a:xfrm>
        </p:spPr>
        <p:txBody>
          <a:bodyPr/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altLang="es-EC" b="1"/>
              <a:t>Beneficios del RETCE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4786312" y="1349854"/>
            <a:ext cx="2895600" cy="1950482"/>
            <a:chOff x="4786312" y="1349854"/>
            <a:chExt cx="2895600" cy="1950482"/>
          </a:xfrm>
        </p:grpSpPr>
        <p:pic>
          <p:nvPicPr>
            <p:cNvPr id="4" name="Imagen 3">
              <a:hlinkClick r:id="" action="ppaction://customshow?id=1&amp;return=tru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312" y="1349854"/>
              <a:ext cx="2895600" cy="1581150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5043028" y="2931004"/>
              <a:ext cx="238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>
                  <a:solidFill>
                    <a:schemeClr val="tx1"/>
                  </a:solidFill>
                </a:rPr>
                <a:t>Órganos del Estado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602807" y="3643544"/>
            <a:ext cx="1728192" cy="1867937"/>
            <a:chOff x="3602807" y="3643544"/>
            <a:chExt cx="1728192" cy="1867937"/>
          </a:xfrm>
        </p:grpSpPr>
        <p:pic>
          <p:nvPicPr>
            <p:cNvPr id="6" name="Imagen 5">
              <a:hlinkClick r:id="" action="ppaction://customshow?id=2&amp;return=tru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728" y="3643544"/>
              <a:ext cx="1683271" cy="1683271"/>
            </a:xfrm>
            <a:prstGeom prst="rect">
              <a:avLst/>
            </a:prstGeom>
          </p:spPr>
        </p:pic>
        <p:sp>
          <p:nvSpPr>
            <p:cNvPr id="56" name="CuadroTexto 55"/>
            <p:cNvSpPr txBox="1"/>
            <p:nvPr/>
          </p:nvSpPr>
          <p:spPr>
            <a:xfrm>
              <a:off x="3602807" y="5142149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>
                  <a:solidFill>
                    <a:schemeClr val="tx1"/>
                  </a:solidFill>
                </a:rPr>
                <a:t>Sociedad Civil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392144" y="3645024"/>
            <a:ext cx="2527281" cy="2051123"/>
            <a:chOff x="7392144" y="3645024"/>
            <a:chExt cx="2527281" cy="2051123"/>
          </a:xfrm>
        </p:grpSpPr>
        <p:pic>
          <p:nvPicPr>
            <p:cNvPr id="3" name="Imagen 2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144" y="3645024"/>
              <a:ext cx="2527281" cy="1681791"/>
            </a:xfrm>
            <a:prstGeom prst="rect">
              <a:avLst/>
            </a:prstGeom>
          </p:spPr>
        </p:pic>
        <p:sp>
          <p:nvSpPr>
            <p:cNvPr id="57" name="CuadroTexto 56"/>
            <p:cNvSpPr txBox="1"/>
            <p:nvPr/>
          </p:nvSpPr>
          <p:spPr>
            <a:xfrm>
              <a:off x="8092968" y="5326815"/>
              <a:ext cx="1125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>
                  <a:solidFill>
                    <a:schemeClr val="tx1"/>
                  </a:solidFill>
                </a:rPr>
                <a:t>Industria</a:t>
              </a:r>
            </a:p>
          </p:txBody>
        </p:sp>
      </p:grp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xmlns="" id="{B652A6C3-60A3-47D1-B17B-9213BBE1F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128588"/>
            <a:ext cx="8226425" cy="1435100"/>
          </a:xfrm>
        </p:spPr>
        <p:txBody>
          <a:bodyPr/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altLang="es-EC" b="1"/>
              <a:t>Beneficios del RETCE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368366B8-AF83-49B7-9266-D792706E1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51426" y="1368425"/>
            <a:ext cx="2173317" cy="704850"/>
          </a:xfrm>
        </p:spPr>
        <p:txBody>
          <a:bodyPr/>
          <a:lstStyle/>
          <a:p>
            <a:pPr indent="-334963" algn="ctr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altLang="es-EC" b="1" dirty="0"/>
              <a:t>INDUSTRIA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xmlns="" id="{D5741821-92F8-4863-8C7E-3BCD21EE2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37" y="2519359"/>
            <a:ext cx="7522882" cy="254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s-MX" altLang="es-EC" sz="2200" dirty="0">
                <a:latin typeface="Arial" panose="020B0604020202020204" pitchFamily="34" charset="0"/>
              </a:rPr>
              <a:t>- Conoce niveles de inventario de materia prima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s-MX" altLang="es-EC" sz="2200" dirty="0">
                <a:latin typeface="Arial" panose="020B0604020202020204" pitchFamily="34" charset="0"/>
              </a:rPr>
              <a:t>- Establece índices de producción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s-MX" altLang="es-EC" sz="2200" dirty="0">
                <a:latin typeface="Arial" panose="020B0604020202020204" pitchFamily="34" charset="0"/>
              </a:rPr>
              <a:t>- Eficiencia y reducción simultánea del daño ambiental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s-MX" altLang="es-EC" sz="2200" dirty="0">
                <a:latin typeface="Arial" panose="020B0604020202020204" pitchFamily="34" charset="0"/>
              </a:rPr>
              <a:t>- Orienta el desarrollo y aplicación de programas de prevención de la contaminación y de riesgos ambientales</a:t>
            </a:r>
          </a:p>
        </p:txBody>
      </p:sp>
      <p:grpSp>
        <p:nvGrpSpPr>
          <p:cNvPr id="20485" name="Group 4">
            <a:extLst>
              <a:ext uri="{FF2B5EF4-FFF2-40B4-BE49-F238E27FC236}">
                <a16:creationId xmlns:a16="http://schemas.microsoft.com/office/drawing/2014/main" xmlns="" id="{DBAF7345-ED50-4CB3-8151-E7C8A5C6909E}"/>
              </a:ext>
            </a:extLst>
          </p:cNvPr>
          <p:cNvGrpSpPr>
            <a:grpSpLocks/>
          </p:cNvGrpSpPr>
          <p:nvPr/>
        </p:nvGrpSpPr>
        <p:grpSpPr bwMode="auto">
          <a:xfrm>
            <a:off x="8256240" y="1720850"/>
            <a:ext cx="3096344" cy="3652366"/>
            <a:chOff x="3719" y="1542"/>
            <a:chExt cx="1672" cy="2048"/>
          </a:xfrm>
        </p:grpSpPr>
        <p:sp>
          <p:nvSpPr>
            <p:cNvPr id="20487" name="Rectangle 5">
              <a:extLst>
                <a:ext uri="{FF2B5EF4-FFF2-40B4-BE49-F238E27FC236}">
                  <a16:creationId xmlns:a16="http://schemas.microsoft.com/office/drawing/2014/main" xmlns="" id="{201EDA23-439F-4FDF-A230-022BB2AF2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1555"/>
              <a:ext cx="1613" cy="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  <p:grpSp>
          <p:nvGrpSpPr>
            <p:cNvPr id="20488" name="Group 6">
              <a:extLst>
                <a:ext uri="{FF2B5EF4-FFF2-40B4-BE49-F238E27FC236}">
                  <a16:creationId xmlns:a16="http://schemas.microsoft.com/office/drawing/2014/main" xmlns="" id="{26056FE5-9437-4B64-95F2-DF9FB03D37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9" y="1542"/>
              <a:ext cx="1672" cy="2048"/>
              <a:chOff x="3719" y="1542"/>
              <a:chExt cx="1672" cy="2048"/>
            </a:xfrm>
          </p:grpSpPr>
          <p:pic>
            <p:nvPicPr>
              <p:cNvPr id="20528" name="Picture 7">
                <a:extLst>
                  <a:ext uri="{FF2B5EF4-FFF2-40B4-BE49-F238E27FC236}">
                    <a16:creationId xmlns:a16="http://schemas.microsoft.com/office/drawing/2014/main" xmlns="" id="{54E13D2E-E572-47CD-9F9A-CEAD1FFD09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9" y="1542"/>
                <a:ext cx="1672" cy="2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529" name="Text Box 8">
                <a:extLst>
                  <a:ext uri="{FF2B5EF4-FFF2-40B4-BE49-F238E27FC236}">
                    <a16:creationId xmlns:a16="http://schemas.microsoft.com/office/drawing/2014/main" xmlns="" id="{F979D5D1-1257-4440-AFD1-4DBA140C15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9" y="1555"/>
                <a:ext cx="1613" cy="1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C" altLang="es-EC"/>
              </a:p>
            </p:txBody>
          </p:sp>
        </p:grpSp>
        <p:grpSp>
          <p:nvGrpSpPr>
            <p:cNvPr id="20489" name="Group 9">
              <a:extLst>
                <a:ext uri="{FF2B5EF4-FFF2-40B4-BE49-F238E27FC236}">
                  <a16:creationId xmlns:a16="http://schemas.microsoft.com/office/drawing/2014/main" xmlns="" id="{0AECB6B8-6F41-46D5-9800-32BE25507B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7" y="2330"/>
              <a:ext cx="737" cy="539"/>
              <a:chOff x="4547" y="2330"/>
              <a:chExt cx="737" cy="539"/>
            </a:xfrm>
          </p:grpSpPr>
          <p:pic>
            <p:nvPicPr>
              <p:cNvPr id="20526" name="Picture 10">
                <a:extLst>
                  <a:ext uri="{FF2B5EF4-FFF2-40B4-BE49-F238E27FC236}">
                    <a16:creationId xmlns:a16="http://schemas.microsoft.com/office/drawing/2014/main" xmlns="" id="{2A6EA60C-10D8-4291-BCF7-BF962CCFE5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" y="2330"/>
                <a:ext cx="737" cy="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527" name="Text Box 11">
                <a:extLst>
                  <a:ext uri="{FF2B5EF4-FFF2-40B4-BE49-F238E27FC236}">
                    <a16:creationId xmlns:a16="http://schemas.microsoft.com/office/drawing/2014/main" xmlns="" id="{63A46254-C80D-4776-8205-4E0665FB61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5" y="2344"/>
                <a:ext cx="677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C" altLang="es-EC"/>
              </a:p>
            </p:txBody>
          </p:sp>
        </p:grpSp>
        <p:grpSp>
          <p:nvGrpSpPr>
            <p:cNvPr id="20490" name="Group 12">
              <a:extLst>
                <a:ext uri="{FF2B5EF4-FFF2-40B4-BE49-F238E27FC236}">
                  <a16:creationId xmlns:a16="http://schemas.microsoft.com/office/drawing/2014/main" xmlns="" id="{C997030E-FA53-43A7-B9E7-5160D74238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9" y="1713"/>
              <a:ext cx="829" cy="1033"/>
              <a:chOff x="3719" y="1713"/>
              <a:chExt cx="829" cy="1033"/>
            </a:xfrm>
          </p:grpSpPr>
          <p:pic>
            <p:nvPicPr>
              <p:cNvPr id="20524" name="Picture 13">
                <a:extLst>
                  <a:ext uri="{FF2B5EF4-FFF2-40B4-BE49-F238E27FC236}">
                    <a16:creationId xmlns:a16="http://schemas.microsoft.com/office/drawing/2014/main" xmlns="" id="{34335952-E3EA-4BC5-88E3-99639D3650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9" y="1713"/>
                <a:ext cx="829" cy="1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525" name="Text Box 14">
                <a:extLst>
                  <a:ext uri="{FF2B5EF4-FFF2-40B4-BE49-F238E27FC236}">
                    <a16:creationId xmlns:a16="http://schemas.microsoft.com/office/drawing/2014/main" xmlns="" id="{08E4B509-4829-456C-AEDA-E7BC55FEF8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9" y="1728"/>
                <a:ext cx="770" cy="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C" altLang="es-EC"/>
              </a:p>
            </p:txBody>
          </p:sp>
        </p:grpSp>
        <p:grpSp>
          <p:nvGrpSpPr>
            <p:cNvPr id="20491" name="Group 15">
              <a:extLst>
                <a:ext uri="{FF2B5EF4-FFF2-40B4-BE49-F238E27FC236}">
                  <a16:creationId xmlns:a16="http://schemas.microsoft.com/office/drawing/2014/main" xmlns="" id="{5CDB8526-C0DB-4B60-AFA0-0FA75ABE1E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1" y="1542"/>
              <a:ext cx="790" cy="713"/>
              <a:chOff x="4601" y="1542"/>
              <a:chExt cx="790" cy="713"/>
            </a:xfrm>
          </p:grpSpPr>
          <p:pic>
            <p:nvPicPr>
              <p:cNvPr id="20522" name="Picture 16">
                <a:extLst>
                  <a:ext uri="{FF2B5EF4-FFF2-40B4-BE49-F238E27FC236}">
                    <a16:creationId xmlns:a16="http://schemas.microsoft.com/office/drawing/2014/main" xmlns="" id="{4FC300B7-97A1-460F-B814-19137460E8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1" y="1542"/>
                <a:ext cx="790" cy="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523" name="Text Box 17">
                <a:extLst>
                  <a:ext uri="{FF2B5EF4-FFF2-40B4-BE49-F238E27FC236}">
                    <a16:creationId xmlns:a16="http://schemas.microsoft.com/office/drawing/2014/main" xmlns="" id="{21D796F2-F5DE-4276-B808-47B8E37CEA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0" y="1555"/>
                <a:ext cx="732" cy="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C" altLang="es-EC"/>
              </a:p>
            </p:txBody>
          </p:sp>
        </p:grpSp>
        <p:sp>
          <p:nvSpPr>
            <p:cNvPr id="20492" name="Freeform 18">
              <a:extLst>
                <a:ext uri="{FF2B5EF4-FFF2-40B4-BE49-F238E27FC236}">
                  <a16:creationId xmlns:a16="http://schemas.microsoft.com/office/drawing/2014/main" xmlns="" id="{6554C058-9FB9-47EE-9898-0E97C0606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" y="1614"/>
              <a:ext cx="787" cy="637"/>
            </a:xfrm>
            <a:custGeom>
              <a:avLst/>
              <a:gdLst>
                <a:gd name="T0" fmla="*/ 157 w 910"/>
                <a:gd name="T1" fmla="*/ 518 h 679"/>
                <a:gd name="T2" fmla="*/ 170 w 910"/>
                <a:gd name="T3" fmla="*/ 462 h 679"/>
                <a:gd name="T4" fmla="*/ 194 w 910"/>
                <a:gd name="T5" fmla="*/ 409 h 679"/>
                <a:gd name="T6" fmla="*/ 177 w 910"/>
                <a:gd name="T7" fmla="*/ 374 h 679"/>
                <a:gd name="T8" fmla="*/ 157 w 910"/>
                <a:gd name="T9" fmla="*/ 340 h 679"/>
                <a:gd name="T10" fmla="*/ 137 w 910"/>
                <a:gd name="T11" fmla="*/ 315 h 679"/>
                <a:gd name="T12" fmla="*/ 101 w 910"/>
                <a:gd name="T13" fmla="*/ 347 h 679"/>
                <a:gd name="T14" fmla="*/ 74 w 910"/>
                <a:gd name="T15" fmla="*/ 398 h 679"/>
                <a:gd name="T16" fmla="*/ 55 w 910"/>
                <a:gd name="T17" fmla="*/ 456 h 679"/>
                <a:gd name="T18" fmla="*/ 51 w 910"/>
                <a:gd name="T19" fmla="*/ 508 h 679"/>
                <a:gd name="T20" fmla="*/ 59 w 910"/>
                <a:gd name="T21" fmla="*/ 541 h 679"/>
                <a:gd name="T22" fmla="*/ 35 w 910"/>
                <a:gd name="T23" fmla="*/ 551 h 679"/>
                <a:gd name="T24" fmla="*/ 14 w 910"/>
                <a:gd name="T25" fmla="*/ 549 h 679"/>
                <a:gd name="T26" fmla="*/ 3 w 910"/>
                <a:gd name="T27" fmla="*/ 526 h 679"/>
                <a:gd name="T28" fmla="*/ 2 w 910"/>
                <a:gd name="T29" fmla="*/ 471 h 679"/>
                <a:gd name="T30" fmla="*/ 16 w 910"/>
                <a:gd name="T31" fmla="*/ 405 h 679"/>
                <a:gd name="T32" fmla="*/ 46 w 910"/>
                <a:gd name="T33" fmla="*/ 342 h 679"/>
                <a:gd name="T34" fmla="*/ 86 w 910"/>
                <a:gd name="T35" fmla="*/ 289 h 679"/>
                <a:gd name="T36" fmla="*/ 136 w 910"/>
                <a:gd name="T37" fmla="*/ 252 h 679"/>
                <a:gd name="T38" fmla="*/ 140 w 910"/>
                <a:gd name="T39" fmla="*/ 189 h 679"/>
                <a:gd name="T40" fmla="*/ 162 w 910"/>
                <a:gd name="T41" fmla="*/ 139 h 679"/>
                <a:gd name="T42" fmla="*/ 202 w 910"/>
                <a:gd name="T43" fmla="*/ 155 h 679"/>
                <a:gd name="T44" fmla="*/ 208 w 910"/>
                <a:gd name="T45" fmla="*/ 201 h 679"/>
                <a:gd name="T46" fmla="*/ 246 w 910"/>
                <a:gd name="T47" fmla="*/ 185 h 679"/>
                <a:gd name="T48" fmla="*/ 279 w 910"/>
                <a:gd name="T49" fmla="*/ 169 h 679"/>
                <a:gd name="T50" fmla="*/ 314 w 910"/>
                <a:gd name="T51" fmla="*/ 145 h 679"/>
                <a:gd name="T52" fmla="*/ 311 w 910"/>
                <a:gd name="T53" fmla="*/ 116 h 679"/>
                <a:gd name="T54" fmla="*/ 323 w 910"/>
                <a:gd name="T55" fmla="*/ 60 h 679"/>
                <a:gd name="T56" fmla="*/ 349 w 910"/>
                <a:gd name="T57" fmla="*/ 23 h 679"/>
                <a:gd name="T58" fmla="*/ 385 w 910"/>
                <a:gd name="T59" fmla="*/ 6 h 679"/>
                <a:gd name="T60" fmla="*/ 425 w 910"/>
                <a:gd name="T61" fmla="*/ 5 h 679"/>
                <a:gd name="T62" fmla="*/ 468 w 910"/>
                <a:gd name="T63" fmla="*/ 21 h 679"/>
                <a:gd name="T64" fmla="*/ 501 w 910"/>
                <a:gd name="T65" fmla="*/ 19 h 679"/>
                <a:gd name="T66" fmla="*/ 527 w 910"/>
                <a:gd name="T67" fmla="*/ 0 h 679"/>
                <a:gd name="T68" fmla="*/ 549 w 910"/>
                <a:gd name="T69" fmla="*/ 27 h 679"/>
                <a:gd name="T70" fmla="*/ 543 w 910"/>
                <a:gd name="T71" fmla="*/ 47 h 679"/>
                <a:gd name="T72" fmla="*/ 533 w 910"/>
                <a:gd name="T73" fmla="*/ 66 h 679"/>
                <a:gd name="T74" fmla="*/ 525 w 910"/>
                <a:gd name="T75" fmla="*/ 87 h 679"/>
                <a:gd name="T76" fmla="*/ 541 w 910"/>
                <a:gd name="T77" fmla="*/ 105 h 679"/>
                <a:gd name="T78" fmla="*/ 567 w 910"/>
                <a:gd name="T79" fmla="*/ 103 h 679"/>
                <a:gd name="T80" fmla="*/ 589 w 910"/>
                <a:gd name="T81" fmla="*/ 128 h 679"/>
                <a:gd name="T82" fmla="*/ 581 w 910"/>
                <a:gd name="T83" fmla="*/ 156 h 679"/>
                <a:gd name="T84" fmla="*/ 553 w 910"/>
                <a:gd name="T85" fmla="*/ 175 h 679"/>
                <a:gd name="T86" fmla="*/ 549 w 910"/>
                <a:gd name="T87" fmla="*/ 221 h 679"/>
                <a:gd name="T88" fmla="*/ 533 w 910"/>
                <a:gd name="T89" fmla="*/ 250 h 679"/>
                <a:gd name="T90" fmla="*/ 506 w 910"/>
                <a:gd name="T91" fmla="*/ 238 h 679"/>
                <a:gd name="T92" fmla="*/ 502 w 910"/>
                <a:gd name="T93" fmla="*/ 198 h 679"/>
                <a:gd name="T94" fmla="*/ 451 w 910"/>
                <a:gd name="T95" fmla="*/ 235 h 679"/>
                <a:gd name="T96" fmla="*/ 420 w 910"/>
                <a:gd name="T97" fmla="*/ 259 h 679"/>
                <a:gd name="T98" fmla="*/ 411 w 910"/>
                <a:gd name="T99" fmla="*/ 296 h 679"/>
                <a:gd name="T100" fmla="*/ 420 w 910"/>
                <a:gd name="T101" fmla="*/ 366 h 679"/>
                <a:gd name="T102" fmla="*/ 398 w 910"/>
                <a:gd name="T103" fmla="*/ 429 h 679"/>
                <a:gd name="T104" fmla="*/ 357 w 910"/>
                <a:gd name="T105" fmla="*/ 463 h 679"/>
                <a:gd name="T106" fmla="*/ 329 w 910"/>
                <a:gd name="T107" fmla="*/ 472 h 679"/>
                <a:gd name="T108" fmla="*/ 304 w 910"/>
                <a:gd name="T109" fmla="*/ 473 h 679"/>
                <a:gd name="T110" fmla="*/ 278 w 910"/>
                <a:gd name="T111" fmla="*/ 466 h 679"/>
                <a:gd name="T112" fmla="*/ 252 w 910"/>
                <a:gd name="T113" fmla="*/ 457 h 679"/>
                <a:gd name="T114" fmla="*/ 227 w 910"/>
                <a:gd name="T115" fmla="*/ 458 h 679"/>
                <a:gd name="T116" fmla="*/ 219 w 910"/>
                <a:gd name="T117" fmla="*/ 477 h 679"/>
                <a:gd name="T118" fmla="*/ 213 w 910"/>
                <a:gd name="T119" fmla="*/ 493 h 679"/>
                <a:gd name="T120" fmla="*/ 205 w 910"/>
                <a:gd name="T121" fmla="*/ 536 h 679"/>
                <a:gd name="T122" fmla="*/ 195 w 910"/>
                <a:gd name="T123" fmla="*/ 554 h 679"/>
                <a:gd name="T124" fmla="*/ 163 w 910"/>
                <a:gd name="T125" fmla="*/ 561 h 6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10"/>
                <a:gd name="T190" fmla="*/ 0 h 679"/>
                <a:gd name="T191" fmla="*/ 910 w 910"/>
                <a:gd name="T192" fmla="*/ 679 h 67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10" h="679">
                  <a:moveTo>
                    <a:pt x="252" y="679"/>
                  </a:moveTo>
                  <a:lnTo>
                    <a:pt x="245" y="652"/>
                  </a:lnTo>
                  <a:lnTo>
                    <a:pt x="244" y="627"/>
                  </a:lnTo>
                  <a:lnTo>
                    <a:pt x="246" y="604"/>
                  </a:lnTo>
                  <a:lnTo>
                    <a:pt x="252" y="581"/>
                  </a:lnTo>
                  <a:lnTo>
                    <a:pt x="262" y="559"/>
                  </a:lnTo>
                  <a:lnTo>
                    <a:pt x="272" y="538"/>
                  </a:lnTo>
                  <a:lnTo>
                    <a:pt x="285" y="517"/>
                  </a:lnTo>
                  <a:lnTo>
                    <a:pt x="299" y="496"/>
                  </a:lnTo>
                  <a:lnTo>
                    <a:pt x="292" y="481"/>
                  </a:lnTo>
                  <a:lnTo>
                    <a:pt x="284" y="467"/>
                  </a:lnTo>
                  <a:lnTo>
                    <a:pt x="274" y="453"/>
                  </a:lnTo>
                  <a:lnTo>
                    <a:pt x="264" y="440"/>
                  </a:lnTo>
                  <a:lnTo>
                    <a:pt x="253" y="426"/>
                  </a:lnTo>
                  <a:lnTo>
                    <a:pt x="244" y="411"/>
                  </a:lnTo>
                  <a:lnTo>
                    <a:pt x="237" y="395"/>
                  </a:lnTo>
                  <a:lnTo>
                    <a:pt x="233" y="378"/>
                  </a:lnTo>
                  <a:lnTo>
                    <a:pt x="212" y="382"/>
                  </a:lnTo>
                  <a:lnTo>
                    <a:pt x="192" y="392"/>
                  </a:lnTo>
                  <a:lnTo>
                    <a:pt x="173" y="405"/>
                  </a:lnTo>
                  <a:lnTo>
                    <a:pt x="156" y="420"/>
                  </a:lnTo>
                  <a:lnTo>
                    <a:pt x="140" y="438"/>
                  </a:lnTo>
                  <a:lnTo>
                    <a:pt x="125" y="460"/>
                  </a:lnTo>
                  <a:lnTo>
                    <a:pt x="113" y="482"/>
                  </a:lnTo>
                  <a:lnTo>
                    <a:pt x="102" y="504"/>
                  </a:lnTo>
                  <a:lnTo>
                    <a:pt x="93" y="528"/>
                  </a:lnTo>
                  <a:lnTo>
                    <a:pt x="86" y="552"/>
                  </a:lnTo>
                  <a:lnTo>
                    <a:pt x="82" y="574"/>
                  </a:lnTo>
                  <a:lnTo>
                    <a:pt x="79" y="595"/>
                  </a:lnTo>
                  <a:lnTo>
                    <a:pt x="79" y="615"/>
                  </a:lnTo>
                  <a:lnTo>
                    <a:pt x="80" y="632"/>
                  </a:lnTo>
                  <a:lnTo>
                    <a:pt x="85" y="646"/>
                  </a:lnTo>
                  <a:lnTo>
                    <a:pt x="91" y="656"/>
                  </a:lnTo>
                  <a:lnTo>
                    <a:pt x="80" y="662"/>
                  </a:lnTo>
                  <a:lnTo>
                    <a:pt x="68" y="666"/>
                  </a:lnTo>
                  <a:lnTo>
                    <a:pt x="54" y="667"/>
                  </a:lnTo>
                  <a:lnTo>
                    <a:pt x="43" y="668"/>
                  </a:lnTo>
                  <a:lnTo>
                    <a:pt x="31" y="667"/>
                  </a:lnTo>
                  <a:lnTo>
                    <a:pt x="22" y="665"/>
                  </a:lnTo>
                  <a:lnTo>
                    <a:pt x="16" y="661"/>
                  </a:lnTo>
                  <a:lnTo>
                    <a:pt x="14" y="656"/>
                  </a:lnTo>
                  <a:lnTo>
                    <a:pt x="5" y="637"/>
                  </a:lnTo>
                  <a:lnTo>
                    <a:pt x="1" y="616"/>
                  </a:lnTo>
                  <a:lnTo>
                    <a:pt x="0" y="594"/>
                  </a:lnTo>
                  <a:lnTo>
                    <a:pt x="2" y="570"/>
                  </a:lnTo>
                  <a:lnTo>
                    <a:pt x="7" y="544"/>
                  </a:lnTo>
                  <a:lnTo>
                    <a:pt x="14" y="518"/>
                  </a:lnTo>
                  <a:lnTo>
                    <a:pt x="25" y="491"/>
                  </a:lnTo>
                  <a:lnTo>
                    <a:pt x="37" y="465"/>
                  </a:lnTo>
                  <a:lnTo>
                    <a:pt x="53" y="440"/>
                  </a:lnTo>
                  <a:lnTo>
                    <a:pt x="70" y="415"/>
                  </a:lnTo>
                  <a:lnTo>
                    <a:pt x="89" y="391"/>
                  </a:lnTo>
                  <a:lnTo>
                    <a:pt x="110" y="370"/>
                  </a:lnTo>
                  <a:lnTo>
                    <a:pt x="133" y="350"/>
                  </a:lnTo>
                  <a:lnTo>
                    <a:pt x="157" y="332"/>
                  </a:lnTo>
                  <a:lnTo>
                    <a:pt x="182" y="318"/>
                  </a:lnTo>
                  <a:lnTo>
                    <a:pt x="209" y="306"/>
                  </a:lnTo>
                  <a:lnTo>
                    <a:pt x="210" y="282"/>
                  </a:lnTo>
                  <a:lnTo>
                    <a:pt x="212" y="255"/>
                  </a:lnTo>
                  <a:lnTo>
                    <a:pt x="216" y="228"/>
                  </a:lnTo>
                  <a:lnTo>
                    <a:pt x="224" y="201"/>
                  </a:lnTo>
                  <a:lnTo>
                    <a:pt x="234" y="181"/>
                  </a:lnTo>
                  <a:lnTo>
                    <a:pt x="250" y="168"/>
                  </a:lnTo>
                  <a:lnTo>
                    <a:pt x="272" y="163"/>
                  </a:lnTo>
                  <a:lnTo>
                    <a:pt x="301" y="171"/>
                  </a:lnTo>
                  <a:lnTo>
                    <a:pt x="311" y="188"/>
                  </a:lnTo>
                  <a:lnTo>
                    <a:pt x="318" y="203"/>
                  </a:lnTo>
                  <a:lnTo>
                    <a:pt x="321" y="219"/>
                  </a:lnTo>
                  <a:lnTo>
                    <a:pt x="323" y="243"/>
                  </a:lnTo>
                  <a:lnTo>
                    <a:pt x="346" y="235"/>
                  </a:lnTo>
                  <a:lnTo>
                    <a:pt x="365" y="229"/>
                  </a:lnTo>
                  <a:lnTo>
                    <a:pt x="381" y="224"/>
                  </a:lnTo>
                  <a:lnTo>
                    <a:pt x="397" y="217"/>
                  </a:lnTo>
                  <a:lnTo>
                    <a:pt x="413" y="212"/>
                  </a:lnTo>
                  <a:lnTo>
                    <a:pt x="432" y="205"/>
                  </a:lnTo>
                  <a:lnTo>
                    <a:pt x="455" y="195"/>
                  </a:lnTo>
                  <a:lnTo>
                    <a:pt x="486" y="182"/>
                  </a:lnTo>
                  <a:lnTo>
                    <a:pt x="486" y="176"/>
                  </a:lnTo>
                  <a:lnTo>
                    <a:pt x="486" y="170"/>
                  </a:lnTo>
                  <a:lnTo>
                    <a:pt x="484" y="159"/>
                  </a:lnTo>
                  <a:lnTo>
                    <a:pt x="481" y="141"/>
                  </a:lnTo>
                  <a:lnTo>
                    <a:pt x="484" y="116"/>
                  </a:lnTo>
                  <a:lnTo>
                    <a:pt x="490" y="94"/>
                  </a:lnTo>
                  <a:lnTo>
                    <a:pt x="499" y="73"/>
                  </a:lnTo>
                  <a:lnTo>
                    <a:pt x="510" y="55"/>
                  </a:lnTo>
                  <a:lnTo>
                    <a:pt x="524" y="41"/>
                  </a:lnTo>
                  <a:lnTo>
                    <a:pt x="540" y="28"/>
                  </a:lnTo>
                  <a:lnTo>
                    <a:pt x="557" y="18"/>
                  </a:lnTo>
                  <a:lnTo>
                    <a:pt x="575" y="10"/>
                  </a:lnTo>
                  <a:lnTo>
                    <a:pt x="595" y="6"/>
                  </a:lnTo>
                  <a:lnTo>
                    <a:pt x="615" y="3"/>
                  </a:lnTo>
                  <a:lnTo>
                    <a:pt x="636" y="3"/>
                  </a:lnTo>
                  <a:lnTo>
                    <a:pt x="658" y="5"/>
                  </a:lnTo>
                  <a:lnTo>
                    <a:pt x="680" y="9"/>
                  </a:lnTo>
                  <a:lnTo>
                    <a:pt x="701" y="15"/>
                  </a:lnTo>
                  <a:lnTo>
                    <a:pt x="723" y="24"/>
                  </a:lnTo>
                  <a:lnTo>
                    <a:pt x="743" y="35"/>
                  </a:lnTo>
                  <a:lnTo>
                    <a:pt x="758" y="30"/>
                  </a:lnTo>
                  <a:lnTo>
                    <a:pt x="773" y="22"/>
                  </a:lnTo>
                  <a:lnTo>
                    <a:pt x="788" y="13"/>
                  </a:lnTo>
                  <a:lnTo>
                    <a:pt x="802" y="5"/>
                  </a:lnTo>
                  <a:lnTo>
                    <a:pt x="814" y="0"/>
                  </a:lnTo>
                  <a:lnTo>
                    <a:pt x="827" y="3"/>
                  </a:lnTo>
                  <a:lnTo>
                    <a:pt x="839" y="13"/>
                  </a:lnTo>
                  <a:lnTo>
                    <a:pt x="849" y="33"/>
                  </a:lnTo>
                  <a:lnTo>
                    <a:pt x="846" y="41"/>
                  </a:lnTo>
                  <a:lnTo>
                    <a:pt x="843" y="48"/>
                  </a:lnTo>
                  <a:lnTo>
                    <a:pt x="839" y="56"/>
                  </a:lnTo>
                  <a:lnTo>
                    <a:pt x="834" y="65"/>
                  </a:lnTo>
                  <a:lnTo>
                    <a:pt x="829" y="73"/>
                  </a:lnTo>
                  <a:lnTo>
                    <a:pt x="823" y="80"/>
                  </a:lnTo>
                  <a:lnTo>
                    <a:pt x="816" y="86"/>
                  </a:lnTo>
                  <a:lnTo>
                    <a:pt x="809" y="89"/>
                  </a:lnTo>
                  <a:lnTo>
                    <a:pt x="812" y="106"/>
                  </a:lnTo>
                  <a:lnTo>
                    <a:pt x="818" y="118"/>
                  </a:lnTo>
                  <a:lnTo>
                    <a:pt x="825" y="124"/>
                  </a:lnTo>
                  <a:lnTo>
                    <a:pt x="836" y="127"/>
                  </a:lnTo>
                  <a:lnTo>
                    <a:pt x="847" y="128"/>
                  </a:lnTo>
                  <a:lnTo>
                    <a:pt x="862" y="127"/>
                  </a:lnTo>
                  <a:lnTo>
                    <a:pt x="877" y="125"/>
                  </a:lnTo>
                  <a:lnTo>
                    <a:pt x="894" y="124"/>
                  </a:lnTo>
                  <a:lnTo>
                    <a:pt x="904" y="141"/>
                  </a:lnTo>
                  <a:lnTo>
                    <a:pt x="910" y="155"/>
                  </a:lnTo>
                  <a:lnTo>
                    <a:pt x="910" y="168"/>
                  </a:lnTo>
                  <a:lnTo>
                    <a:pt x="905" y="179"/>
                  </a:lnTo>
                  <a:lnTo>
                    <a:pt x="898" y="189"/>
                  </a:lnTo>
                  <a:lnTo>
                    <a:pt x="886" y="197"/>
                  </a:lnTo>
                  <a:lnTo>
                    <a:pt x="872" y="206"/>
                  </a:lnTo>
                  <a:lnTo>
                    <a:pt x="854" y="212"/>
                  </a:lnTo>
                  <a:lnTo>
                    <a:pt x="854" y="231"/>
                  </a:lnTo>
                  <a:lnTo>
                    <a:pt x="852" y="251"/>
                  </a:lnTo>
                  <a:lnTo>
                    <a:pt x="849" y="269"/>
                  </a:lnTo>
                  <a:lnTo>
                    <a:pt x="844" y="285"/>
                  </a:lnTo>
                  <a:lnTo>
                    <a:pt x="836" y="298"/>
                  </a:lnTo>
                  <a:lnTo>
                    <a:pt x="823" y="304"/>
                  </a:lnTo>
                  <a:lnTo>
                    <a:pt x="806" y="305"/>
                  </a:lnTo>
                  <a:lnTo>
                    <a:pt x="784" y="299"/>
                  </a:lnTo>
                  <a:lnTo>
                    <a:pt x="782" y="289"/>
                  </a:lnTo>
                  <a:lnTo>
                    <a:pt x="779" y="280"/>
                  </a:lnTo>
                  <a:lnTo>
                    <a:pt x="778" y="265"/>
                  </a:lnTo>
                  <a:lnTo>
                    <a:pt x="777" y="240"/>
                  </a:lnTo>
                  <a:lnTo>
                    <a:pt x="747" y="256"/>
                  </a:lnTo>
                  <a:lnTo>
                    <a:pt x="720" y="271"/>
                  </a:lnTo>
                  <a:lnTo>
                    <a:pt x="698" y="284"/>
                  </a:lnTo>
                  <a:lnTo>
                    <a:pt x="679" y="296"/>
                  </a:lnTo>
                  <a:lnTo>
                    <a:pt x="664" y="304"/>
                  </a:lnTo>
                  <a:lnTo>
                    <a:pt x="650" y="313"/>
                  </a:lnTo>
                  <a:lnTo>
                    <a:pt x="640" y="319"/>
                  </a:lnTo>
                  <a:lnTo>
                    <a:pt x="631" y="323"/>
                  </a:lnTo>
                  <a:lnTo>
                    <a:pt x="635" y="359"/>
                  </a:lnTo>
                  <a:lnTo>
                    <a:pt x="642" y="390"/>
                  </a:lnTo>
                  <a:lnTo>
                    <a:pt x="648" y="417"/>
                  </a:lnTo>
                  <a:lnTo>
                    <a:pt x="650" y="443"/>
                  </a:lnTo>
                  <a:lnTo>
                    <a:pt x="647" y="466"/>
                  </a:lnTo>
                  <a:lnTo>
                    <a:pt x="636" y="491"/>
                  </a:lnTo>
                  <a:lnTo>
                    <a:pt x="615" y="519"/>
                  </a:lnTo>
                  <a:lnTo>
                    <a:pt x="581" y="550"/>
                  </a:lnTo>
                  <a:lnTo>
                    <a:pt x="566" y="556"/>
                  </a:lnTo>
                  <a:lnTo>
                    <a:pt x="551" y="561"/>
                  </a:lnTo>
                  <a:lnTo>
                    <a:pt x="536" y="565"/>
                  </a:lnTo>
                  <a:lnTo>
                    <a:pt x="522" y="569"/>
                  </a:lnTo>
                  <a:lnTo>
                    <a:pt x="508" y="571"/>
                  </a:lnTo>
                  <a:lnTo>
                    <a:pt x="495" y="572"/>
                  </a:lnTo>
                  <a:lnTo>
                    <a:pt x="482" y="573"/>
                  </a:lnTo>
                  <a:lnTo>
                    <a:pt x="469" y="572"/>
                  </a:lnTo>
                  <a:lnTo>
                    <a:pt x="456" y="571"/>
                  </a:lnTo>
                  <a:lnTo>
                    <a:pt x="444" y="569"/>
                  </a:lnTo>
                  <a:lnTo>
                    <a:pt x="430" y="565"/>
                  </a:lnTo>
                  <a:lnTo>
                    <a:pt x="417" y="562"/>
                  </a:lnTo>
                  <a:lnTo>
                    <a:pt x="404" y="558"/>
                  </a:lnTo>
                  <a:lnTo>
                    <a:pt x="389" y="553"/>
                  </a:lnTo>
                  <a:lnTo>
                    <a:pt x="374" y="547"/>
                  </a:lnTo>
                  <a:lnTo>
                    <a:pt x="359" y="541"/>
                  </a:lnTo>
                  <a:lnTo>
                    <a:pt x="352" y="554"/>
                  </a:lnTo>
                  <a:lnTo>
                    <a:pt x="346" y="563"/>
                  </a:lnTo>
                  <a:lnTo>
                    <a:pt x="341" y="572"/>
                  </a:lnTo>
                  <a:lnTo>
                    <a:pt x="338" y="578"/>
                  </a:lnTo>
                  <a:lnTo>
                    <a:pt x="335" y="583"/>
                  </a:lnTo>
                  <a:lnTo>
                    <a:pt x="332" y="590"/>
                  </a:lnTo>
                  <a:lnTo>
                    <a:pt x="328" y="597"/>
                  </a:lnTo>
                  <a:lnTo>
                    <a:pt x="324" y="607"/>
                  </a:lnTo>
                  <a:lnTo>
                    <a:pt x="320" y="631"/>
                  </a:lnTo>
                  <a:lnTo>
                    <a:pt x="317" y="649"/>
                  </a:lnTo>
                  <a:lnTo>
                    <a:pt x="314" y="661"/>
                  </a:lnTo>
                  <a:lnTo>
                    <a:pt x="309" y="668"/>
                  </a:lnTo>
                  <a:lnTo>
                    <a:pt x="302" y="672"/>
                  </a:lnTo>
                  <a:lnTo>
                    <a:pt x="291" y="675"/>
                  </a:lnTo>
                  <a:lnTo>
                    <a:pt x="275" y="677"/>
                  </a:lnTo>
                  <a:lnTo>
                    <a:pt x="252" y="679"/>
                  </a:lnTo>
                  <a:close/>
                </a:path>
              </a:pathLst>
            </a:custGeom>
            <a:solidFill>
              <a:srgbClr val="F7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3" name="Freeform 19">
              <a:extLst>
                <a:ext uri="{FF2B5EF4-FFF2-40B4-BE49-F238E27FC236}">
                  <a16:creationId xmlns:a16="http://schemas.microsoft.com/office/drawing/2014/main" xmlns="" id="{35B9CD0A-8D4B-4B4B-B424-AAF4FB51D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9" y="1966"/>
              <a:ext cx="105" cy="92"/>
            </a:xfrm>
            <a:custGeom>
              <a:avLst/>
              <a:gdLst>
                <a:gd name="T0" fmla="*/ 30 w 127"/>
                <a:gd name="T1" fmla="*/ 73 h 103"/>
                <a:gd name="T2" fmla="*/ 26 w 127"/>
                <a:gd name="T3" fmla="*/ 72 h 103"/>
                <a:gd name="T4" fmla="*/ 22 w 127"/>
                <a:gd name="T5" fmla="*/ 72 h 103"/>
                <a:gd name="T6" fmla="*/ 19 w 127"/>
                <a:gd name="T7" fmla="*/ 71 h 103"/>
                <a:gd name="T8" fmla="*/ 14 w 127"/>
                <a:gd name="T9" fmla="*/ 71 h 103"/>
                <a:gd name="T10" fmla="*/ 12 w 127"/>
                <a:gd name="T11" fmla="*/ 71 h 103"/>
                <a:gd name="T12" fmla="*/ 8 w 127"/>
                <a:gd name="T13" fmla="*/ 71 h 103"/>
                <a:gd name="T14" fmla="*/ 3 w 127"/>
                <a:gd name="T15" fmla="*/ 71 h 103"/>
                <a:gd name="T16" fmla="*/ 0 w 127"/>
                <a:gd name="T17" fmla="*/ 71 h 103"/>
                <a:gd name="T18" fmla="*/ 2 w 127"/>
                <a:gd name="T19" fmla="*/ 61 h 103"/>
                <a:gd name="T20" fmla="*/ 10 w 127"/>
                <a:gd name="T21" fmla="*/ 50 h 103"/>
                <a:gd name="T22" fmla="*/ 18 w 127"/>
                <a:gd name="T23" fmla="*/ 38 h 103"/>
                <a:gd name="T24" fmla="*/ 30 w 127"/>
                <a:gd name="T25" fmla="*/ 28 h 103"/>
                <a:gd name="T26" fmla="*/ 41 w 127"/>
                <a:gd name="T27" fmla="*/ 17 h 103"/>
                <a:gd name="T28" fmla="*/ 53 w 127"/>
                <a:gd name="T29" fmla="*/ 9 h 103"/>
                <a:gd name="T30" fmla="*/ 64 w 127"/>
                <a:gd name="T31" fmla="*/ 4 h 103"/>
                <a:gd name="T32" fmla="*/ 72 w 127"/>
                <a:gd name="T33" fmla="*/ 0 h 103"/>
                <a:gd name="T34" fmla="*/ 71 w 127"/>
                <a:gd name="T35" fmla="*/ 12 h 103"/>
                <a:gd name="T36" fmla="*/ 69 w 127"/>
                <a:gd name="T37" fmla="*/ 23 h 103"/>
                <a:gd name="T38" fmla="*/ 66 w 127"/>
                <a:gd name="T39" fmla="*/ 36 h 103"/>
                <a:gd name="T40" fmla="*/ 61 w 127"/>
                <a:gd name="T41" fmla="*/ 47 h 103"/>
                <a:gd name="T42" fmla="*/ 55 w 127"/>
                <a:gd name="T43" fmla="*/ 57 h 103"/>
                <a:gd name="T44" fmla="*/ 49 w 127"/>
                <a:gd name="T45" fmla="*/ 66 h 103"/>
                <a:gd name="T46" fmla="*/ 40 w 127"/>
                <a:gd name="T47" fmla="*/ 71 h 103"/>
                <a:gd name="T48" fmla="*/ 30 w 127"/>
                <a:gd name="T49" fmla="*/ 73 h 1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7"/>
                <a:gd name="T76" fmla="*/ 0 h 103"/>
                <a:gd name="T77" fmla="*/ 127 w 127"/>
                <a:gd name="T78" fmla="*/ 103 h 1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7" h="103">
                  <a:moveTo>
                    <a:pt x="53" y="103"/>
                  </a:moveTo>
                  <a:lnTo>
                    <a:pt x="46" y="102"/>
                  </a:lnTo>
                  <a:lnTo>
                    <a:pt x="40" y="102"/>
                  </a:lnTo>
                  <a:lnTo>
                    <a:pt x="34" y="101"/>
                  </a:lnTo>
                  <a:lnTo>
                    <a:pt x="26" y="100"/>
                  </a:lnTo>
                  <a:lnTo>
                    <a:pt x="20" y="100"/>
                  </a:lnTo>
                  <a:lnTo>
                    <a:pt x="14" y="99"/>
                  </a:lnTo>
                  <a:lnTo>
                    <a:pt x="6" y="99"/>
                  </a:lnTo>
                  <a:lnTo>
                    <a:pt x="0" y="98"/>
                  </a:lnTo>
                  <a:lnTo>
                    <a:pt x="5" y="85"/>
                  </a:lnTo>
                  <a:lnTo>
                    <a:pt x="17" y="70"/>
                  </a:lnTo>
                  <a:lnTo>
                    <a:pt x="33" y="54"/>
                  </a:lnTo>
                  <a:lnTo>
                    <a:pt x="52" y="39"/>
                  </a:lnTo>
                  <a:lnTo>
                    <a:pt x="73" y="24"/>
                  </a:lnTo>
                  <a:lnTo>
                    <a:pt x="93" y="12"/>
                  </a:lnTo>
                  <a:lnTo>
                    <a:pt x="112" y="4"/>
                  </a:lnTo>
                  <a:lnTo>
                    <a:pt x="127" y="0"/>
                  </a:lnTo>
                  <a:lnTo>
                    <a:pt x="126" y="16"/>
                  </a:lnTo>
                  <a:lnTo>
                    <a:pt x="123" y="33"/>
                  </a:lnTo>
                  <a:lnTo>
                    <a:pt x="117" y="50"/>
                  </a:lnTo>
                  <a:lnTo>
                    <a:pt x="109" y="66"/>
                  </a:lnTo>
                  <a:lnTo>
                    <a:pt x="98" y="81"/>
                  </a:lnTo>
                  <a:lnTo>
                    <a:pt x="86" y="93"/>
                  </a:lnTo>
                  <a:lnTo>
                    <a:pt x="70" y="100"/>
                  </a:lnTo>
                  <a:lnTo>
                    <a:pt x="53" y="103"/>
                  </a:lnTo>
                  <a:close/>
                </a:path>
              </a:pathLst>
            </a:custGeom>
            <a:solidFill>
              <a:srgbClr val="D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4" name="Freeform 20">
              <a:extLst>
                <a:ext uri="{FF2B5EF4-FFF2-40B4-BE49-F238E27FC236}">
                  <a16:creationId xmlns:a16="http://schemas.microsoft.com/office/drawing/2014/main" xmlns="" id="{51AFEABF-2A66-447A-8500-81274EA84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" y="1860"/>
              <a:ext cx="184" cy="145"/>
            </a:xfrm>
            <a:custGeom>
              <a:avLst/>
              <a:gdLst>
                <a:gd name="T0" fmla="*/ 21 w 217"/>
                <a:gd name="T1" fmla="*/ 120 h 159"/>
                <a:gd name="T2" fmla="*/ 15 w 217"/>
                <a:gd name="T3" fmla="*/ 110 h 159"/>
                <a:gd name="T4" fmla="*/ 12 w 217"/>
                <a:gd name="T5" fmla="*/ 100 h 159"/>
                <a:gd name="T6" fmla="*/ 8 w 217"/>
                <a:gd name="T7" fmla="*/ 92 h 159"/>
                <a:gd name="T8" fmla="*/ 6 w 217"/>
                <a:gd name="T9" fmla="*/ 85 h 159"/>
                <a:gd name="T10" fmla="*/ 3 w 217"/>
                <a:gd name="T11" fmla="*/ 77 h 159"/>
                <a:gd name="T12" fmla="*/ 3 w 217"/>
                <a:gd name="T13" fmla="*/ 69 h 159"/>
                <a:gd name="T14" fmla="*/ 1 w 217"/>
                <a:gd name="T15" fmla="*/ 59 h 159"/>
                <a:gd name="T16" fmla="*/ 0 w 217"/>
                <a:gd name="T17" fmla="*/ 47 h 159"/>
                <a:gd name="T18" fmla="*/ 20 w 217"/>
                <a:gd name="T19" fmla="*/ 40 h 159"/>
                <a:gd name="T20" fmla="*/ 36 w 217"/>
                <a:gd name="T21" fmla="*/ 33 h 159"/>
                <a:gd name="T22" fmla="*/ 50 w 217"/>
                <a:gd name="T23" fmla="*/ 27 h 159"/>
                <a:gd name="T24" fmla="*/ 64 w 217"/>
                <a:gd name="T25" fmla="*/ 22 h 159"/>
                <a:gd name="T26" fmla="*/ 75 w 217"/>
                <a:gd name="T27" fmla="*/ 16 h 159"/>
                <a:gd name="T28" fmla="*/ 83 w 217"/>
                <a:gd name="T29" fmla="*/ 14 h 159"/>
                <a:gd name="T30" fmla="*/ 92 w 217"/>
                <a:gd name="T31" fmla="*/ 10 h 159"/>
                <a:gd name="T32" fmla="*/ 98 w 217"/>
                <a:gd name="T33" fmla="*/ 7 h 159"/>
                <a:gd name="T34" fmla="*/ 103 w 217"/>
                <a:gd name="T35" fmla="*/ 5 h 159"/>
                <a:gd name="T36" fmla="*/ 108 w 217"/>
                <a:gd name="T37" fmla="*/ 5 h 159"/>
                <a:gd name="T38" fmla="*/ 111 w 217"/>
                <a:gd name="T39" fmla="*/ 4 h 159"/>
                <a:gd name="T40" fmla="*/ 114 w 217"/>
                <a:gd name="T41" fmla="*/ 3 h 159"/>
                <a:gd name="T42" fmla="*/ 116 w 217"/>
                <a:gd name="T43" fmla="*/ 2 h 159"/>
                <a:gd name="T44" fmla="*/ 120 w 217"/>
                <a:gd name="T45" fmla="*/ 1 h 159"/>
                <a:gd name="T46" fmla="*/ 121 w 217"/>
                <a:gd name="T47" fmla="*/ 1 h 159"/>
                <a:gd name="T48" fmla="*/ 124 w 217"/>
                <a:gd name="T49" fmla="*/ 0 h 159"/>
                <a:gd name="T50" fmla="*/ 125 w 217"/>
                <a:gd name="T51" fmla="*/ 3 h 159"/>
                <a:gd name="T52" fmla="*/ 126 w 217"/>
                <a:gd name="T53" fmla="*/ 5 h 159"/>
                <a:gd name="T54" fmla="*/ 129 w 217"/>
                <a:gd name="T55" fmla="*/ 13 h 159"/>
                <a:gd name="T56" fmla="*/ 132 w 217"/>
                <a:gd name="T57" fmla="*/ 24 h 159"/>
                <a:gd name="T58" fmla="*/ 118 w 217"/>
                <a:gd name="T59" fmla="*/ 36 h 159"/>
                <a:gd name="T60" fmla="*/ 104 w 217"/>
                <a:gd name="T61" fmla="*/ 48 h 159"/>
                <a:gd name="T62" fmla="*/ 92 w 217"/>
                <a:gd name="T63" fmla="*/ 59 h 159"/>
                <a:gd name="T64" fmla="*/ 82 w 217"/>
                <a:gd name="T65" fmla="*/ 69 h 159"/>
                <a:gd name="T66" fmla="*/ 72 w 217"/>
                <a:gd name="T67" fmla="*/ 78 h 159"/>
                <a:gd name="T68" fmla="*/ 64 w 217"/>
                <a:gd name="T69" fmla="*/ 86 h 159"/>
                <a:gd name="T70" fmla="*/ 56 w 217"/>
                <a:gd name="T71" fmla="*/ 92 h 159"/>
                <a:gd name="T72" fmla="*/ 49 w 217"/>
                <a:gd name="T73" fmla="*/ 99 h 159"/>
                <a:gd name="T74" fmla="*/ 43 w 217"/>
                <a:gd name="T75" fmla="*/ 105 h 159"/>
                <a:gd name="T76" fmla="*/ 38 w 217"/>
                <a:gd name="T77" fmla="*/ 109 h 159"/>
                <a:gd name="T78" fmla="*/ 34 w 217"/>
                <a:gd name="T79" fmla="*/ 113 h 159"/>
                <a:gd name="T80" fmla="*/ 31 w 217"/>
                <a:gd name="T81" fmla="*/ 117 h 159"/>
                <a:gd name="T82" fmla="*/ 26 w 217"/>
                <a:gd name="T83" fmla="*/ 118 h 159"/>
                <a:gd name="T84" fmla="*/ 25 w 217"/>
                <a:gd name="T85" fmla="*/ 119 h 159"/>
                <a:gd name="T86" fmla="*/ 22 w 217"/>
                <a:gd name="T87" fmla="*/ 120 h 159"/>
                <a:gd name="T88" fmla="*/ 21 w 217"/>
                <a:gd name="T89" fmla="*/ 120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7"/>
                <a:gd name="T136" fmla="*/ 0 h 159"/>
                <a:gd name="T137" fmla="*/ 217 w 217"/>
                <a:gd name="T138" fmla="*/ 159 h 1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7" h="159">
                  <a:moveTo>
                    <a:pt x="34" y="159"/>
                  </a:moveTo>
                  <a:lnTo>
                    <a:pt x="25" y="146"/>
                  </a:lnTo>
                  <a:lnTo>
                    <a:pt x="19" y="133"/>
                  </a:lnTo>
                  <a:lnTo>
                    <a:pt x="14" y="122"/>
                  </a:lnTo>
                  <a:lnTo>
                    <a:pt x="9" y="112"/>
                  </a:lnTo>
                  <a:lnTo>
                    <a:pt x="6" y="101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3"/>
                  </a:lnTo>
                  <a:lnTo>
                    <a:pt x="32" y="53"/>
                  </a:lnTo>
                  <a:lnTo>
                    <a:pt x="59" y="43"/>
                  </a:lnTo>
                  <a:lnTo>
                    <a:pt x="83" y="36"/>
                  </a:lnTo>
                  <a:lnTo>
                    <a:pt x="105" y="28"/>
                  </a:lnTo>
                  <a:lnTo>
                    <a:pt x="123" y="22"/>
                  </a:lnTo>
                  <a:lnTo>
                    <a:pt x="137" y="18"/>
                  </a:lnTo>
                  <a:lnTo>
                    <a:pt x="150" y="13"/>
                  </a:lnTo>
                  <a:lnTo>
                    <a:pt x="161" y="10"/>
                  </a:lnTo>
                  <a:lnTo>
                    <a:pt x="169" y="7"/>
                  </a:lnTo>
                  <a:lnTo>
                    <a:pt x="177" y="5"/>
                  </a:lnTo>
                  <a:lnTo>
                    <a:pt x="183" y="4"/>
                  </a:lnTo>
                  <a:lnTo>
                    <a:pt x="187" y="3"/>
                  </a:lnTo>
                  <a:lnTo>
                    <a:pt x="191" y="2"/>
                  </a:lnTo>
                  <a:lnTo>
                    <a:pt x="196" y="1"/>
                  </a:lnTo>
                  <a:lnTo>
                    <a:pt x="199" y="1"/>
                  </a:lnTo>
                  <a:lnTo>
                    <a:pt x="203" y="0"/>
                  </a:lnTo>
                  <a:lnTo>
                    <a:pt x="205" y="3"/>
                  </a:lnTo>
                  <a:lnTo>
                    <a:pt x="208" y="7"/>
                  </a:lnTo>
                  <a:lnTo>
                    <a:pt x="211" y="16"/>
                  </a:lnTo>
                  <a:lnTo>
                    <a:pt x="217" y="31"/>
                  </a:lnTo>
                  <a:lnTo>
                    <a:pt x="193" y="48"/>
                  </a:lnTo>
                  <a:lnTo>
                    <a:pt x="171" y="64"/>
                  </a:lnTo>
                  <a:lnTo>
                    <a:pt x="152" y="78"/>
                  </a:lnTo>
                  <a:lnTo>
                    <a:pt x="134" y="91"/>
                  </a:lnTo>
                  <a:lnTo>
                    <a:pt x="118" y="103"/>
                  </a:lnTo>
                  <a:lnTo>
                    <a:pt x="104" y="113"/>
                  </a:lnTo>
                  <a:lnTo>
                    <a:pt x="92" y="122"/>
                  </a:lnTo>
                  <a:lnTo>
                    <a:pt x="80" y="131"/>
                  </a:lnTo>
                  <a:lnTo>
                    <a:pt x="71" y="138"/>
                  </a:lnTo>
                  <a:lnTo>
                    <a:pt x="62" y="144"/>
                  </a:lnTo>
                  <a:lnTo>
                    <a:pt x="55" y="149"/>
                  </a:lnTo>
                  <a:lnTo>
                    <a:pt x="50" y="153"/>
                  </a:lnTo>
                  <a:lnTo>
                    <a:pt x="44" y="155"/>
                  </a:lnTo>
                  <a:lnTo>
                    <a:pt x="40" y="157"/>
                  </a:lnTo>
                  <a:lnTo>
                    <a:pt x="37" y="159"/>
                  </a:lnTo>
                  <a:lnTo>
                    <a:pt x="34" y="159"/>
                  </a:lnTo>
                  <a:close/>
                </a:path>
              </a:pathLst>
            </a:custGeom>
            <a:solidFill>
              <a:srgbClr val="D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5" name="Freeform 21">
              <a:extLst>
                <a:ext uri="{FF2B5EF4-FFF2-40B4-BE49-F238E27FC236}">
                  <a16:creationId xmlns:a16="http://schemas.microsoft.com/office/drawing/2014/main" xmlns="" id="{10AADCD4-F87B-4842-94E3-88A74A54B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1" y="1745"/>
              <a:ext cx="151" cy="107"/>
            </a:xfrm>
            <a:custGeom>
              <a:avLst/>
              <a:gdLst>
                <a:gd name="T0" fmla="*/ 8 w 179"/>
                <a:gd name="T1" fmla="*/ 88 h 118"/>
                <a:gd name="T2" fmla="*/ 4 w 179"/>
                <a:gd name="T3" fmla="*/ 82 h 118"/>
                <a:gd name="T4" fmla="*/ 2 w 179"/>
                <a:gd name="T5" fmla="*/ 76 h 118"/>
                <a:gd name="T6" fmla="*/ 1 w 179"/>
                <a:gd name="T7" fmla="*/ 73 h 118"/>
                <a:gd name="T8" fmla="*/ 0 w 179"/>
                <a:gd name="T9" fmla="*/ 67 h 118"/>
                <a:gd name="T10" fmla="*/ 17 w 179"/>
                <a:gd name="T11" fmla="*/ 55 h 118"/>
                <a:gd name="T12" fmla="*/ 33 w 179"/>
                <a:gd name="T13" fmla="*/ 44 h 118"/>
                <a:gd name="T14" fmla="*/ 45 w 179"/>
                <a:gd name="T15" fmla="*/ 36 h 118"/>
                <a:gd name="T16" fmla="*/ 57 w 179"/>
                <a:gd name="T17" fmla="*/ 28 h 118"/>
                <a:gd name="T18" fmla="*/ 66 w 179"/>
                <a:gd name="T19" fmla="*/ 22 h 118"/>
                <a:gd name="T20" fmla="*/ 75 w 179"/>
                <a:gd name="T21" fmla="*/ 16 h 118"/>
                <a:gd name="T22" fmla="*/ 81 w 179"/>
                <a:gd name="T23" fmla="*/ 13 h 118"/>
                <a:gd name="T24" fmla="*/ 86 w 179"/>
                <a:gd name="T25" fmla="*/ 9 h 118"/>
                <a:gd name="T26" fmla="*/ 91 w 179"/>
                <a:gd name="T27" fmla="*/ 5 h 118"/>
                <a:gd name="T28" fmla="*/ 94 w 179"/>
                <a:gd name="T29" fmla="*/ 5 h 118"/>
                <a:gd name="T30" fmla="*/ 97 w 179"/>
                <a:gd name="T31" fmla="*/ 3 h 118"/>
                <a:gd name="T32" fmla="*/ 98 w 179"/>
                <a:gd name="T33" fmla="*/ 2 h 118"/>
                <a:gd name="T34" fmla="*/ 100 w 179"/>
                <a:gd name="T35" fmla="*/ 1 h 118"/>
                <a:gd name="T36" fmla="*/ 102 w 179"/>
                <a:gd name="T37" fmla="*/ 0 h 118"/>
                <a:gd name="T38" fmla="*/ 102 w 179"/>
                <a:gd name="T39" fmla="*/ 0 h 118"/>
                <a:gd name="T40" fmla="*/ 103 w 179"/>
                <a:gd name="T41" fmla="*/ 0 h 118"/>
                <a:gd name="T42" fmla="*/ 105 w 179"/>
                <a:gd name="T43" fmla="*/ 9 h 118"/>
                <a:gd name="T44" fmla="*/ 107 w 179"/>
                <a:gd name="T45" fmla="*/ 14 h 118"/>
                <a:gd name="T46" fmla="*/ 107 w 179"/>
                <a:gd name="T47" fmla="*/ 16 h 118"/>
                <a:gd name="T48" fmla="*/ 107 w 179"/>
                <a:gd name="T49" fmla="*/ 20 h 118"/>
                <a:gd name="T50" fmla="*/ 98 w 179"/>
                <a:gd name="T51" fmla="*/ 28 h 118"/>
                <a:gd name="T52" fmla="*/ 86 w 179"/>
                <a:gd name="T53" fmla="*/ 38 h 118"/>
                <a:gd name="T54" fmla="*/ 71 w 179"/>
                <a:gd name="T55" fmla="*/ 49 h 118"/>
                <a:gd name="T56" fmla="*/ 57 w 179"/>
                <a:gd name="T57" fmla="*/ 60 h 118"/>
                <a:gd name="T58" fmla="*/ 41 w 179"/>
                <a:gd name="T59" fmla="*/ 71 h 118"/>
                <a:gd name="T60" fmla="*/ 28 w 179"/>
                <a:gd name="T61" fmla="*/ 80 h 118"/>
                <a:gd name="T62" fmla="*/ 16 w 179"/>
                <a:gd name="T63" fmla="*/ 85 h 118"/>
                <a:gd name="T64" fmla="*/ 8 w 179"/>
                <a:gd name="T65" fmla="*/ 88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9"/>
                <a:gd name="T100" fmla="*/ 0 h 118"/>
                <a:gd name="T101" fmla="*/ 179 w 179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9" h="118">
                  <a:moveTo>
                    <a:pt x="13" y="118"/>
                  </a:moveTo>
                  <a:lnTo>
                    <a:pt x="7" y="109"/>
                  </a:lnTo>
                  <a:lnTo>
                    <a:pt x="2" y="103"/>
                  </a:lnTo>
                  <a:lnTo>
                    <a:pt x="1" y="97"/>
                  </a:lnTo>
                  <a:lnTo>
                    <a:pt x="0" y="90"/>
                  </a:lnTo>
                  <a:lnTo>
                    <a:pt x="29" y="74"/>
                  </a:lnTo>
                  <a:lnTo>
                    <a:pt x="54" y="60"/>
                  </a:lnTo>
                  <a:lnTo>
                    <a:pt x="75" y="49"/>
                  </a:lnTo>
                  <a:lnTo>
                    <a:pt x="94" y="38"/>
                  </a:lnTo>
                  <a:lnTo>
                    <a:pt x="110" y="30"/>
                  </a:lnTo>
                  <a:lnTo>
                    <a:pt x="124" y="22"/>
                  </a:lnTo>
                  <a:lnTo>
                    <a:pt x="135" y="17"/>
                  </a:lnTo>
                  <a:lnTo>
                    <a:pt x="144" y="12"/>
                  </a:lnTo>
                  <a:lnTo>
                    <a:pt x="152" y="8"/>
                  </a:lnTo>
                  <a:lnTo>
                    <a:pt x="157" y="5"/>
                  </a:lnTo>
                  <a:lnTo>
                    <a:pt x="161" y="3"/>
                  </a:lnTo>
                  <a:lnTo>
                    <a:pt x="164" y="2"/>
                  </a:lnTo>
                  <a:lnTo>
                    <a:pt x="166" y="1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2" y="0"/>
                  </a:lnTo>
                  <a:lnTo>
                    <a:pt x="176" y="12"/>
                  </a:lnTo>
                  <a:lnTo>
                    <a:pt x="178" y="18"/>
                  </a:lnTo>
                  <a:lnTo>
                    <a:pt x="179" y="22"/>
                  </a:lnTo>
                  <a:lnTo>
                    <a:pt x="179" y="27"/>
                  </a:lnTo>
                  <a:lnTo>
                    <a:pt x="163" y="37"/>
                  </a:lnTo>
                  <a:lnTo>
                    <a:pt x="143" y="51"/>
                  </a:lnTo>
                  <a:lnTo>
                    <a:pt x="119" y="66"/>
                  </a:lnTo>
                  <a:lnTo>
                    <a:pt x="94" y="80"/>
                  </a:lnTo>
                  <a:lnTo>
                    <a:pt x="69" y="95"/>
                  </a:lnTo>
                  <a:lnTo>
                    <a:pt x="46" y="107"/>
                  </a:lnTo>
                  <a:lnTo>
                    <a:pt x="27" y="115"/>
                  </a:lnTo>
                  <a:lnTo>
                    <a:pt x="13" y="118"/>
                  </a:lnTo>
                  <a:close/>
                </a:path>
              </a:pathLst>
            </a:custGeom>
            <a:solidFill>
              <a:srgbClr val="D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6" name="Freeform 22">
              <a:extLst>
                <a:ext uri="{FF2B5EF4-FFF2-40B4-BE49-F238E27FC236}">
                  <a16:creationId xmlns:a16="http://schemas.microsoft.com/office/drawing/2014/main" xmlns="" id="{FC97333C-EB1D-46FE-9E9B-D4DC75BEC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3" y="1692"/>
              <a:ext cx="94" cy="59"/>
            </a:xfrm>
            <a:custGeom>
              <a:avLst/>
              <a:gdLst>
                <a:gd name="T0" fmla="*/ 0 w 114"/>
                <a:gd name="T1" fmla="*/ 44 h 68"/>
                <a:gd name="T2" fmla="*/ 2 w 114"/>
                <a:gd name="T3" fmla="*/ 29 h 68"/>
                <a:gd name="T4" fmla="*/ 7 w 114"/>
                <a:gd name="T5" fmla="*/ 17 h 68"/>
                <a:gd name="T6" fmla="*/ 12 w 114"/>
                <a:gd name="T7" fmla="*/ 9 h 68"/>
                <a:gd name="T8" fmla="*/ 19 w 114"/>
                <a:gd name="T9" fmla="*/ 3 h 68"/>
                <a:gd name="T10" fmla="*/ 28 w 114"/>
                <a:gd name="T11" fmla="*/ 1 h 68"/>
                <a:gd name="T12" fmla="*/ 38 w 114"/>
                <a:gd name="T13" fmla="*/ 0 h 68"/>
                <a:gd name="T14" fmla="*/ 49 w 114"/>
                <a:gd name="T15" fmla="*/ 2 h 68"/>
                <a:gd name="T16" fmla="*/ 64 w 114"/>
                <a:gd name="T17" fmla="*/ 3 h 68"/>
                <a:gd name="T18" fmla="*/ 60 w 114"/>
                <a:gd name="T19" fmla="*/ 9 h 68"/>
                <a:gd name="T20" fmla="*/ 54 w 114"/>
                <a:gd name="T21" fmla="*/ 15 h 68"/>
                <a:gd name="T22" fmla="*/ 46 w 114"/>
                <a:gd name="T23" fmla="*/ 21 h 68"/>
                <a:gd name="T24" fmla="*/ 36 w 114"/>
                <a:gd name="T25" fmla="*/ 27 h 68"/>
                <a:gd name="T26" fmla="*/ 26 w 114"/>
                <a:gd name="T27" fmla="*/ 32 h 68"/>
                <a:gd name="T28" fmla="*/ 16 w 114"/>
                <a:gd name="T29" fmla="*/ 37 h 68"/>
                <a:gd name="T30" fmla="*/ 7 w 114"/>
                <a:gd name="T31" fmla="*/ 42 h 68"/>
                <a:gd name="T32" fmla="*/ 0 w 114"/>
                <a:gd name="T33" fmla="*/ 44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"/>
                <a:gd name="T52" fmla="*/ 0 h 68"/>
                <a:gd name="T53" fmla="*/ 114 w 11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" h="68">
                  <a:moveTo>
                    <a:pt x="0" y="68"/>
                  </a:moveTo>
                  <a:lnTo>
                    <a:pt x="4" y="44"/>
                  </a:lnTo>
                  <a:lnTo>
                    <a:pt x="12" y="27"/>
                  </a:lnTo>
                  <a:lnTo>
                    <a:pt x="21" y="14"/>
                  </a:lnTo>
                  <a:lnTo>
                    <a:pt x="34" y="5"/>
                  </a:lnTo>
                  <a:lnTo>
                    <a:pt x="50" y="1"/>
                  </a:lnTo>
                  <a:lnTo>
                    <a:pt x="68" y="0"/>
                  </a:lnTo>
                  <a:lnTo>
                    <a:pt x="89" y="2"/>
                  </a:lnTo>
                  <a:lnTo>
                    <a:pt x="114" y="6"/>
                  </a:lnTo>
                  <a:lnTo>
                    <a:pt x="108" y="14"/>
                  </a:lnTo>
                  <a:lnTo>
                    <a:pt x="96" y="23"/>
                  </a:lnTo>
                  <a:lnTo>
                    <a:pt x="82" y="32"/>
                  </a:lnTo>
                  <a:lnTo>
                    <a:pt x="64" y="41"/>
                  </a:lnTo>
                  <a:lnTo>
                    <a:pt x="46" y="50"/>
                  </a:lnTo>
                  <a:lnTo>
                    <a:pt x="28" y="57"/>
                  </a:lnTo>
                  <a:lnTo>
                    <a:pt x="12" y="6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7" name="Rectangle 23">
              <a:extLst>
                <a:ext uri="{FF2B5EF4-FFF2-40B4-BE49-F238E27FC236}">
                  <a16:creationId xmlns:a16="http://schemas.microsoft.com/office/drawing/2014/main" xmlns="" id="{BB6933BD-B4D8-4B2B-A292-30BCBB8A1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3295"/>
              <a:ext cx="1613" cy="255"/>
            </a:xfrm>
            <a:prstGeom prst="rect">
              <a:avLst/>
            </a:prstGeom>
            <a:solidFill>
              <a:srgbClr val="9BB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 altLang="es-EC"/>
            </a:p>
          </p:txBody>
        </p:sp>
        <p:grpSp>
          <p:nvGrpSpPr>
            <p:cNvPr id="20498" name="Group 24">
              <a:extLst>
                <a:ext uri="{FF2B5EF4-FFF2-40B4-BE49-F238E27FC236}">
                  <a16:creationId xmlns:a16="http://schemas.microsoft.com/office/drawing/2014/main" xmlns="" id="{46B8D91B-399A-4F6D-8D68-21C1EF2234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1" y="2269"/>
              <a:ext cx="1051" cy="1163"/>
              <a:chOff x="3911" y="2269"/>
              <a:chExt cx="1051" cy="1163"/>
            </a:xfrm>
          </p:grpSpPr>
          <p:pic>
            <p:nvPicPr>
              <p:cNvPr id="20520" name="Picture 25">
                <a:extLst>
                  <a:ext uri="{FF2B5EF4-FFF2-40B4-BE49-F238E27FC236}">
                    <a16:creationId xmlns:a16="http://schemas.microsoft.com/office/drawing/2014/main" xmlns="" id="{8D747FF2-432E-4079-B2D2-9829AF3B6C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1" y="2269"/>
                <a:ext cx="1051" cy="1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521" name="Text Box 26">
                <a:extLst>
                  <a:ext uri="{FF2B5EF4-FFF2-40B4-BE49-F238E27FC236}">
                    <a16:creationId xmlns:a16="http://schemas.microsoft.com/office/drawing/2014/main" xmlns="" id="{C449FC4C-7FC0-41A9-99EB-4175D2E100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9" y="2282"/>
                <a:ext cx="990" cy="1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C" altLang="es-EC"/>
              </a:p>
            </p:txBody>
          </p:sp>
        </p:grpSp>
        <p:grpSp>
          <p:nvGrpSpPr>
            <p:cNvPr id="20499" name="Group 27">
              <a:extLst>
                <a:ext uri="{FF2B5EF4-FFF2-40B4-BE49-F238E27FC236}">
                  <a16:creationId xmlns:a16="http://schemas.microsoft.com/office/drawing/2014/main" xmlns="" id="{23BD0041-60DA-4CFA-B53A-DEC83360B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4" y="2269"/>
              <a:ext cx="223" cy="162"/>
              <a:chOff x="3914" y="2269"/>
              <a:chExt cx="223" cy="162"/>
            </a:xfrm>
          </p:grpSpPr>
          <p:pic>
            <p:nvPicPr>
              <p:cNvPr id="20518" name="Picture 28">
                <a:extLst>
                  <a:ext uri="{FF2B5EF4-FFF2-40B4-BE49-F238E27FC236}">
                    <a16:creationId xmlns:a16="http://schemas.microsoft.com/office/drawing/2014/main" xmlns="" id="{044E318C-59DC-4C00-82DE-42BF3C3925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4" y="2269"/>
                <a:ext cx="223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519" name="Text Box 29">
                <a:extLst>
                  <a:ext uri="{FF2B5EF4-FFF2-40B4-BE49-F238E27FC236}">
                    <a16:creationId xmlns:a16="http://schemas.microsoft.com/office/drawing/2014/main" xmlns="" id="{7C34CC4D-5838-4592-9B58-58500DFE71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9" y="2282"/>
                <a:ext cx="171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C" altLang="es-EC"/>
              </a:p>
            </p:txBody>
          </p:sp>
        </p:grpSp>
        <p:grpSp>
          <p:nvGrpSpPr>
            <p:cNvPr id="20500" name="Group 30">
              <a:extLst>
                <a:ext uri="{FF2B5EF4-FFF2-40B4-BE49-F238E27FC236}">
                  <a16:creationId xmlns:a16="http://schemas.microsoft.com/office/drawing/2014/main" xmlns="" id="{C455CAB9-8146-4FEB-A73C-3E4A032CB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9" y="2269"/>
              <a:ext cx="148" cy="162"/>
              <a:chOff x="4159" y="2269"/>
              <a:chExt cx="148" cy="162"/>
            </a:xfrm>
          </p:grpSpPr>
          <p:pic>
            <p:nvPicPr>
              <p:cNvPr id="20516" name="Picture 31">
                <a:extLst>
                  <a:ext uri="{FF2B5EF4-FFF2-40B4-BE49-F238E27FC236}">
                    <a16:creationId xmlns:a16="http://schemas.microsoft.com/office/drawing/2014/main" xmlns="" id="{6F79CEDE-6B5B-4B50-84D4-C510F9483D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9" y="2269"/>
                <a:ext cx="14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517" name="Text Box 32">
                <a:extLst>
                  <a:ext uri="{FF2B5EF4-FFF2-40B4-BE49-F238E27FC236}">
                    <a16:creationId xmlns:a16="http://schemas.microsoft.com/office/drawing/2014/main" xmlns="" id="{151989C4-71C6-474E-94AB-891A3326A2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6" y="2282"/>
                <a:ext cx="93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C" altLang="es-EC"/>
              </a:p>
            </p:txBody>
          </p:sp>
        </p:grpSp>
        <p:grpSp>
          <p:nvGrpSpPr>
            <p:cNvPr id="20501" name="Group 33">
              <a:extLst>
                <a:ext uri="{FF2B5EF4-FFF2-40B4-BE49-F238E27FC236}">
                  <a16:creationId xmlns:a16="http://schemas.microsoft.com/office/drawing/2014/main" xmlns="" id="{9B614451-2AAB-4237-81D8-EB7BBED33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4" y="3163"/>
              <a:ext cx="127" cy="233"/>
              <a:chOff x="4694" y="3163"/>
              <a:chExt cx="127" cy="233"/>
            </a:xfrm>
          </p:grpSpPr>
          <p:pic>
            <p:nvPicPr>
              <p:cNvPr id="20514" name="Picture 34">
                <a:extLst>
                  <a:ext uri="{FF2B5EF4-FFF2-40B4-BE49-F238E27FC236}">
                    <a16:creationId xmlns:a16="http://schemas.microsoft.com/office/drawing/2014/main" xmlns="" id="{902B7960-C292-4E33-ACA9-F601428894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4" y="3163"/>
                <a:ext cx="12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515" name="Text Box 35">
                <a:extLst>
                  <a:ext uri="{FF2B5EF4-FFF2-40B4-BE49-F238E27FC236}">
                    <a16:creationId xmlns:a16="http://schemas.microsoft.com/office/drawing/2014/main" xmlns="" id="{18475F3F-A767-4797-BBAE-33EC1933E3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1" y="3169"/>
                <a:ext cx="113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C" altLang="es-EC"/>
              </a:p>
            </p:txBody>
          </p:sp>
        </p:grpSp>
        <p:grpSp>
          <p:nvGrpSpPr>
            <p:cNvPr id="20502" name="Group 36">
              <a:extLst>
                <a:ext uri="{FF2B5EF4-FFF2-40B4-BE49-F238E27FC236}">
                  <a16:creationId xmlns:a16="http://schemas.microsoft.com/office/drawing/2014/main" xmlns="" id="{B071A514-12DE-4974-B28E-911F2816A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6" y="2880"/>
              <a:ext cx="61" cy="104"/>
              <a:chOff x="4046" y="2880"/>
              <a:chExt cx="61" cy="104"/>
            </a:xfrm>
          </p:grpSpPr>
          <p:pic>
            <p:nvPicPr>
              <p:cNvPr id="20512" name="Picture 37">
                <a:extLst>
                  <a:ext uri="{FF2B5EF4-FFF2-40B4-BE49-F238E27FC236}">
                    <a16:creationId xmlns:a16="http://schemas.microsoft.com/office/drawing/2014/main" xmlns="" id="{D4C86089-918E-4BC4-92DA-6C787E04B5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6" y="2880"/>
                <a:ext cx="61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513" name="Text Box 38">
                <a:extLst>
                  <a:ext uri="{FF2B5EF4-FFF2-40B4-BE49-F238E27FC236}">
                    <a16:creationId xmlns:a16="http://schemas.microsoft.com/office/drawing/2014/main" xmlns="" id="{3BC117EF-8515-4F59-8EB6-37447B2E34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2" y="2888"/>
                <a:ext cx="47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C" altLang="es-EC"/>
              </a:p>
            </p:txBody>
          </p:sp>
        </p:grpSp>
        <p:grpSp>
          <p:nvGrpSpPr>
            <p:cNvPr id="20503" name="Group 39">
              <a:extLst>
                <a:ext uri="{FF2B5EF4-FFF2-40B4-BE49-F238E27FC236}">
                  <a16:creationId xmlns:a16="http://schemas.microsoft.com/office/drawing/2014/main" xmlns="" id="{E0AE07F0-A776-46D5-BB2C-6EB486569D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1" y="2983"/>
              <a:ext cx="61" cy="101"/>
              <a:chOff x="4261" y="2983"/>
              <a:chExt cx="61" cy="101"/>
            </a:xfrm>
          </p:grpSpPr>
          <p:pic>
            <p:nvPicPr>
              <p:cNvPr id="20510" name="Picture 40">
                <a:extLst>
                  <a:ext uri="{FF2B5EF4-FFF2-40B4-BE49-F238E27FC236}">
                    <a16:creationId xmlns:a16="http://schemas.microsoft.com/office/drawing/2014/main" xmlns="" id="{696C8A8F-BCDD-421C-933E-FF231FDE22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1" y="2983"/>
                <a:ext cx="61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511" name="Text Box 41">
                <a:extLst>
                  <a:ext uri="{FF2B5EF4-FFF2-40B4-BE49-F238E27FC236}">
                    <a16:creationId xmlns:a16="http://schemas.microsoft.com/office/drawing/2014/main" xmlns="" id="{C72D3D76-1A81-4245-B3A1-29E316F0CC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9" y="2990"/>
                <a:ext cx="46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C" altLang="es-EC"/>
              </a:p>
            </p:txBody>
          </p:sp>
        </p:grpSp>
        <p:grpSp>
          <p:nvGrpSpPr>
            <p:cNvPr id="20504" name="Group 42">
              <a:extLst>
                <a:ext uri="{FF2B5EF4-FFF2-40B4-BE49-F238E27FC236}">
                  <a16:creationId xmlns:a16="http://schemas.microsoft.com/office/drawing/2014/main" xmlns="" id="{36C6282F-F954-4DCD-BF86-83071E003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3" y="2880"/>
              <a:ext cx="61" cy="104"/>
              <a:chOff x="4493" y="2880"/>
              <a:chExt cx="61" cy="104"/>
            </a:xfrm>
          </p:grpSpPr>
          <p:pic>
            <p:nvPicPr>
              <p:cNvPr id="20508" name="Picture 43">
                <a:extLst>
                  <a:ext uri="{FF2B5EF4-FFF2-40B4-BE49-F238E27FC236}">
                    <a16:creationId xmlns:a16="http://schemas.microsoft.com/office/drawing/2014/main" xmlns="" id="{F04C4647-1203-450D-BD48-449F98BF53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3" y="2880"/>
                <a:ext cx="61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509" name="Text Box 44">
                <a:extLst>
                  <a:ext uri="{FF2B5EF4-FFF2-40B4-BE49-F238E27FC236}">
                    <a16:creationId xmlns:a16="http://schemas.microsoft.com/office/drawing/2014/main" xmlns="" id="{B0C4F62E-00FC-45E6-96AA-7904CA883E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0" y="2888"/>
                <a:ext cx="46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C" altLang="es-EC"/>
              </a:p>
            </p:txBody>
          </p:sp>
        </p:grpSp>
        <p:grpSp>
          <p:nvGrpSpPr>
            <p:cNvPr id="20505" name="Group 45">
              <a:extLst>
                <a:ext uri="{FF2B5EF4-FFF2-40B4-BE49-F238E27FC236}">
                  <a16:creationId xmlns:a16="http://schemas.microsoft.com/office/drawing/2014/main" xmlns="" id="{380AA230-35A6-470D-8CBB-2F1CD9167A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9" y="2983"/>
              <a:ext cx="61" cy="101"/>
              <a:chOff x="4709" y="2983"/>
              <a:chExt cx="61" cy="101"/>
            </a:xfrm>
          </p:grpSpPr>
          <p:pic>
            <p:nvPicPr>
              <p:cNvPr id="20506" name="Picture 46">
                <a:extLst>
                  <a:ext uri="{FF2B5EF4-FFF2-40B4-BE49-F238E27FC236}">
                    <a16:creationId xmlns:a16="http://schemas.microsoft.com/office/drawing/2014/main" xmlns="" id="{F2351ADF-576A-411E-9937-9D4576CBBF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9" y="2983"/>
                <a:ext cx="61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507" name="Text Box 47">
                <a:extLst>
                  <a:ext uri="{FF2B5EF4-FFF2-40B4-BE49-F238E27FC236}">
                    <a16:creationId xmlns:a16="http://schemas.microsoft.com/office/drawing/2014/main" xmlns="" id="{37111489-F05B-4EBF-A4AC-72F4832DE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8" y="2990"/>
                <a:ext cx="46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C" altLang="es-EC"/>
              </a:p>
            </p:txBody>
          </p:sp>
        </p:grpSp>
      </p:grpSp>
      <p:sp>
        <p:nvSpPr>
          <p:cNvPr id="20486" name="Text Box 48">
            <a:extLst>
              <a:ext uri="{FF2B5EF4-FFF2-40B4-BE49-F238E27FC236}">
                <a16:creationId xmlns:a16="http://schemas.microsoft.com/office/drawing/2014/main" xmlns="" id="{97FAF8FB-65BB-452F-BC4B-B81AA4F5B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971" y="5439728"/>
            <a:ext cx="3349177" cy="41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C" altLang="es-EC" sz="1800" dirty="0">
                <a:latin typeface="Arial" panose="020B0604020202020204" pitchFamily="34" charset="0"/>
              </a:rPr>
              <a:t>Lo que se mide, se controla...  </a:t>
            </a:r>
          </a:p>
        </p:txBody>
      </p:sp>
    </p:spTree>
    <p:extLst>
      <p:ext uri="{BB962C8B-B14F-4D97-AF65-F5344CB8AC3E}">
        <p14:creationId xmlns:p14="http://schemas.microsoft.com/office/powerpoint/2010/main" val="3639651359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876</Words>
  <Application>Microsoft Office PowerPoint</Application>
  <PresentationFormat>Panorámica</PresentationFormat>
  <Paragraphs>177</Paragraphs>
  <Slides>20</Slides>
  <Notes>13</Notes>
  <HiddenSlides>10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  <vt:variant>
        <vt:lpstr>Presentaciones personalizadas</vt:lpstr>
      </vt:variant>
      <vt:variant>
        <vt:i4>10</vt:i4>
      </vt:variant>
    </vt:vector>
  </HeadingPairs>
  <TitlesOfParts>
    <vt:vector size="37" baseType="lpstr">
      <vt:lpstr>Microsoft YaHei</vt:lpstr>
      <vt:lpstr>MS PGothic</vt:lpstr>
      <vt:lpstr>Arial</vt:lpstr>
      <vt:lpstr>ArialMT</vt:lpstr>
      <vt:lpstr>Calibri</vt:lpstr>
      <vt:lpstr>Times New Roman</vt:lpstr>
      <vt:lpstr>Tema de Office</vt:lpstr>
      <vt:lpstr>Presentación de PowerPoint</vt:lpstr>
      <vt:lpstr>Registro de Emisiones y Transferencia de Contaminantes en el Ecuador (RETCE)</vt:lpstr>
      <vt:lpstr>Política y Normativa</vt:lpstr>
      <vt:lpstr>Etapas cumplidas  en  la implementación del RETCE</vt:lpstr>
      <vt:lpstr>Etapas a seguir en la implementación del RETCE</vt:lpstr>
      <vt:lpstr>Flujo de información del RETCE</vt:lpstr>
      <vt:lpstr>Usos del RETCE</vt:lpstr>
      <vt:lpstr>Beneficios del RETCE</vt:lpstr>
      <vt:lpstr>Beneficios del RETCE</vt:lpstr>
      <vt:lpstr>Beneficios del RETCE</vt:lpstr>
      <vt:lpstr>Beneficios del RETCE</vt:lpstr>
      <vt:lpstr>Presentación de PowerPoint</vt:lpstr>
      <vt:lpstr>Estructura del RETCE</vt:lpstr>
      <vt:lpstr>Registro de Emisiones y Transferencia de Contaminantes (RETC)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INDUSTRIA</vt:lpstr>
      <vt:lpstr>GOBIERNO</vt:lpstr>
      <vt:lpstr>SOCCIV</vt:lpstr>
      <vt:lpstr>REGISTRO</vt:lpstr>
      <vt:lpstr>INF ESTABLEC</vt:lpstr>
      <vt:lpstr>INF TECN</vt:lpstr>
      <vt:lpstr>PELI</vt:lpstr>
      <vt:lpstr>AGUA</vt:lpstr>
      <vt:lpstr>AIRE</vt:lpstr>
      <vt:lpstr>TRASFERENCIA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arias pastrano jenny marcela</cp:lastModifiedBy>
  <cp:revision>399</cp:revision>
  <cp:lastPrinted>1601-01-01T00:00:00Z</cp:lastPrinted>
  <dcterms:created xsi:type="dcterms:W3CDTF">2011-08-09T08:18:40Z</dcterms:created>
  <dcterms:modified xsi:type="dcterms:W3CDTF">2017-11-02T14:00:48Z</dcterms:modified>
</cp:coreProperties>
</file>