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56" r:id="rId1"/>
    <p:sldMasterId id="2147483663" r:id="rId2"/>
  </p:sldMasterIdLst>
  <p:notesMasterIdLst>
    <p:notesMasterId r:id="rId52"/>
  </p:notesMasterIdLst>
  <p:sldIdLst>
    <p:sldId id="264" r:id="rId3"/>
    <p:sldId id="333" r:id="rId4"/>
    <p:sldId id="408" r:id="rId5"/>
    <p:sldId id="407" r:id="rId6"/>
    <p:sldId id="394" r:id="rId7"/>
    <p:sldId id="473" r:id="rId8"/>
    <p:sldId id="428" r:id="rId9"/>
    <p:sldId id="475" r:id="rId10"/>
    <p:sldId id="476" r:id="rId11"/>
    <p:sldId id="437" r:id="rId12"/>
    <p:sldId id="406" r:id="rId13"/>
    <p:sldId id="434" r:id="rId14"/>
    <p:sldId id="433" r:id="rId15"/>
    <p:sldId id="395" r:id="rId16"/>
    <p:sldId id="436" r:id="rId17"/>
    <p:sldId id="377" r:id="rId18"/>
    <p:sldId id="367" r:id="rId19"/>
    <p:sldId id="365" r:id="rId20"/>
    <p:sldId id="366" r:id="rId21"/>
    <p:sldId id="396" r:id="rId22"/>
    <p:sldId id="397" r:id="rId23"/>
    <p:sldId id="371" r:id="rId24"/>
    <p:sldId id="398" r:id="rId25"/>
    <p:sldId id="438" r:id="rId26"/>
    <p:sldId id="439" r:id="rId27"/>
    <p:sldId id="474" r:id="rId28"/>
    <p:sldId id="440" r:id="rId29"/>
    <p:sldId id="443" r:id="rId30"/>
    <p:sldId id="442" r:id="rId31"/>
    <p:sldId id="441" r:id="rId32"/>
    <p:sldId id="444" r:id="rId33"/>
    <p:sldId id="445" r:id="rId34"/>
    <p:sldId id="446" r:id="rId35"/>
    <p:sldId id="447" r:id="rId36"/>
    <p:sldId id="448" r:id="rId37"/>
    <p:sldId id="449" r:id="rId38"/>
    <p:sldId id="459" r:id="rId39"/>
    <p:sldId id="460" r:id="rId40"/>
    <p:sldId id="461" r:id="rId41"/>
    <p:sldId id="463" r:id="rId42"/>
    <p:sldId id="464" r:id="rId43"/>
    <p:sldId id="465" r:id="rId44"/>
    <p:sldId id="466" r:id="rId45"/>
    <p:sldId id="467" r:id="rId46"/>
    <p:sldId id="468" r:id="rId47"/>
    <p:sldId id="469" r:id="rId48"/>
    <p:sldId id="470" r:id="rId49"/>
    <p:sldId id="471" r:id="rId50"/>
    <p:sldId id="472" r:id="rId51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7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8" autoAdjust="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06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image" Target="../media/image76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image" Target="../media/image78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image" Target="../media/image80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image" Target="../media/image76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image" Target="../media/image78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image" Target="../media/image8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0BAC7D-5090-492E-AD6E-833F3C8F4053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CL"/>
        </a:p>
      </dgm:t>
    </dgm:pt>
    <dgm:pt modelId="{9BDA5B91-F82B-4EEA-BE42-A0B4B5BDD285}">
      <dgm:prSet custT="1"/>
      <dgm:spPr>
        <a:ln w="6350">
          <a:solidFill>
            <a:schemeClr val="accent3"/>
          </a:solidFill>
        </a:ln>
      </dgm:spPr>
      <dgm:t>
        <a:bodyPr/>
        <a:lstStyle/>
        <a:p>
          <a:pPr rtl="0"/>
          <a:r>
            <a:rPr lang="es-CL" sz="1200" b="1" i="0" baseline="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Ley 20.780 y Ley 20.899</a:t>
          </a:r>
          <a:r>
            <a:rPr lang="es-CL" sz="1200" i="0" baseline="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, “Reforma Tributaria”.</a:t>
          </a:r>
          <a:endParaRPr lang="es-CL" sz="1200" i="0" dirty="0">
            <a:solidFill>
              <a:srgbClr val="7030A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215B7CA-2BE0-41E2-AB53-DD68E2A6B109}" type="parTrans" cxnId="{AE308BBF-3757-4B1E-9A86-8D3AFE27C0BD}">
      <dgm:prSet/>
      <dgm:spPr/>
      <dgm:t>
        <a:bodyPr/>
        <a:lstStyle/>
        <a:p>
          <a:endParaRPr lang="es-CL" sz="1300" i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4D40226-9557-4B1E-8E37-639D37D5E331}" type="sibTrans" cxnId="{AE308BBF-3757-4B1E-9A86-8D3AFE27C0BD}">
      <dgm:prSet/>
      <dgm:spPr/>
      <dgm:t>
        <a:bodyPr/>
        <a:lstStyle/>
        <a:p>
          <a:endParaRPr lang="es-CL" sz="1300" i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54E0E94-E5BD-4F2B-AF14-3CD3CB892976}">
      <dgm:prSet custT="1"/>
      <dgm:spPr>
        <a:ln w="6350">
          <a:solidFill>
            <a:schemeClr val="accent3"/>
          </a:solidFill>
        </a:ln>
      </dgm:spPr>
      <dgm:t>
        <a:bodyPr/>
        <a:lstStyle/>
        <a:p>
          <a:pPr rtl="0"/>
          <a:r>
            <a:rPr lang="es-CL" sz="1200" b="1" i="0" baseline="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Res. 1053/2016 SMA</a:t>
          </a:r>
          <a:r>
            <a:rPr lang="es-CL" sz="1200" i="0" baseline="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, Protocolo de Medición.</a:t>
          </a:r>
          <a:endParaRPr lang="es-CL" sz="1200" i="0" dirty="0">
            <a:solidFill>
              <a:srgbClr val="7030A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BB5D528-2742-4DEF-BC1D-932DC8450B09}" type="parTrans" cxnId="{CD036A22-938E-4A29-B998-AC6E4E417DBA}">
      <dgm:prSet/>
      <dgm:spPr/>
      <dgm:t>
        <a:bodyPr/>
        <a:lstStyle/>
        <a:p>
          <a:endParaRPr lang="es-CL" sz="1300" i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F906585-29AC-4A0D-9F07-C84F69A98317}" type="sibTrans" cxnId="{CD036A22-938E-4A29-B998-AC6E4E417DBA}">
      <dgm:prSet/>
      <dgm:spPr/>
      <dgm:t>
        <a:bodyPr/>
        <a:lstStyle/>
        <a:p>
          <a:endParaRPr lang="es-CL" sz="1300" i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DDBAFAC-A92E-474B-9447-93061AEAF96C}">
      <dgm:prSet custT="1"/>
      <dgm:spPr>
        <a:ln w="6350">
          <a:solidFill>
            <a:schemeClr val="accent3"/>
          </a:solidFill>
        </a:ln>
      </dgm:spPr>
      <dgm:t>
        <a:bodyPr/>
        <a:lstStyle/>
        <a:p>
          <a:pPr rtl="0"/>
          <a:r>
            <a:rPr lang="es-CL" sz="1200" b="1" i="0" baseline="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Res. 1333/2016 MMA</a:t>
          </a:r>
          <a:r>
            <a:rPr lang="es-CL" sz="1200" i="0" baseline="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, Notificación a establecimientos afectos</a:t>
          </a:r>
          <a:endParaRPr lang="es-CL" sz="1200" i="0" dirty="0">
            <a:solidFill>
              <a:srgbClr val="7030A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9FB1098-E358-4CC7-B964-FE055120FF01}" type="parTrans" cxnId="{A400FC26-3EB7-41C0-A7FA-6CB72D84DF3E}">
      <dgm:prSet/>
      <dgm:spPr/>
      <dgm:t>
        <a:bodyPr/>
        <a:lstStyle/>
        <a:p>
          <a:endParaRPr lang="es-CL" sz="1300" i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26507DB-6F19-4D23-B27F-1F7CA9B5830B}" type="sibTrans" cxnId="{A400FC26-3EB7-41C0-A7FA-6CB72D84DF3E}">
      <dgm:prSet/>
      <dgm:spPr/>
      <dgm:t>
        <a:bodyPr/>
        <a:lstStyle/>
        <a:p>
          <a:endParaRPr lang="es-CL" sz="1300" i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697BE30-5A72-4475-966D-D018065EA6E0}">
      <dgm:prSet custT="1"/>
      <dgm:spPr>
        <a:ln w="0">
          <a:solidFill>
            <a:schemeClr val="accent3"/>
          </a:solidFill>
        </a:ln>
      </dgm:spPr>
      <dgm:t>
        <a:bodyPr/>
        <a:lstStyle/>
        <a:p>
          <a:pPr rtl="0"/>
          <a:r>
            <a:rPr lang="es-CL" sz="1200" b="1" i="0" baseline="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D.S N° 18/2016 MMA</a:t>
          </a:r>
          <a:r>
            <a:rPr lang="es-CL" sz="1200" i="0" baseline="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, “Reglamento de Impuestos Verdes”</a:t>
          </a:r>
          <a:endParaRPr lang="es-CL" sz="1200" i="0" dirty="0">
            <a:solidFill>
              <a:srgbClr val="7030A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5D54F3F-4CF1-4E62-9E98-3B323BE3BFDF}" type="sibTrans" cxnId="{8D5A112E-AA03-4EC8-A910-95E3ABCE2843}">
      <dgm:prSet/>
      <dgm:spPr/>
      <dgm:t>
        <a:bodyPr/>
        <a:lstStyle/>
        <a:p>
          <a:endParaRPr lang="es-CL" sz="1300" i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3E6DDF5-692C-4AA5-BA96-D1C9C404EFC4}" type="parTrans" cxnId="{8D5A112E-AA03-4EC8-A910-95E3ABCE2843}">
      <dgm:prSet/>
      <dgm:spPr/>
      <dgm:t>
        <a:bodyPr/>
        <a:lstStyle/>
        <a:p>
          <a:endParaRPr lang="es-CL" sz="1300" i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20F1D9A-4C57-4D70-BD48-787EDB5C9788}">
      <dgm:prSet custT="1"/>
      <dgm:spPr>
        <a:ln w="6350">
          <a:solidFill>
            <a:schemeClr val="accent3"/>
          </a:solidFill>
        </a:ln>
      </dgm:spPr>
      <dgm:t>
        <a:bodyPr/>
        <a:lstStyle/>
        <a:p>
          <a:pPr rtl="0"/>
          <a:r>
            <a:rPr lang="es-CL" sz="1000" b="1" i="1" baseline="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Art. 4 Y 5 D.S N° 18/2016 MMA</a:t>
          </a:r>
          <a:r>
            <a:rPr lang="es-CL" sz="1000" i="1" baseline="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, Sistema de Registro (RETC)</a:t>
          </a:r>
          <a:endParaRPr lang="es-CL" sz="1000" i="1" dirty="0">
            <a:solidFill>
              <a:srgbClr val="7030A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EC5032C-8253-4C9A-A61A-4395235E0B03}" type="parTrans" cxnId="{285DC27D-CA44-458A-9179-161D32CE5DFA}">
      <dgm:prSet/>
      <dgm:spPr/>
      <dgm:t>
        <a:bodyPr/>
        <a:lstStyle/>
        <a:p>
          <a:endParaRPr lang="es-ES"/>
        </a:p>
      </dgm:t>
    </dgm:pt>
    <dgm:pt modelId="{E092419A-2C2F-4214-8C4F-62121D863D8E}" type="sibTrans" cxnId="{285DC27D-CA44-458A-9179-161D32CE5DFA}">
      <dgm:prSet/>
      <dgm:spPr/>
      <dgm:t>
        <a:bodyPr/>
        <a:lstStyle/>
        <a:p>
          <a:endParaRPr lang="es-ES"/>
        </a:p>
      </dgm:t>
    </dgm:pt>
    <dgm:pt modelId="{FD0187AA-5DB5-4CDE-8FAC-07185A5C73B5}">
      <dgm:prSet custT="1"/>
      <dgm:spPr>
        <a:ln w="6350">
          <a:solidFill>
            <a:schemeClr val="accent3"/>
          </a:solidFill>
        </a:ln>
      </dgm:spPr>
      <dgm:t>
        <a:bodyPr/>
        <a:lstStyle/>
        <a:p>
          <a:pPr rtl="0"/>
          <a:r>
            <a:rPr lang="es-CL" sz="1050" b="1" i="1" baseline="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Art. 12 D.S N° 18/2016 MMA</a:t>
          </a:r>
          <a:r>
            <a:rPr lang="es-CL" sz="1050" i="1" baseline="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, Sistema Reporte (SMA)</a:t>
          </a:r>
          <a:endParaRPr lang="es-CL" sz="1050" i="1" dirty="0">
            <a:solidFill>
              <a:srgbClr val="7030A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522857F-D04C-4398-B4AD-AC69E03CE17C}" type="parTrans" cxnId="{43FF2EB7-6D7C-4353-9889-7EAB38A84485}">
      <dgm:prSet/>
      <dgm:spPr/>
      <dgm:t>
        <a:bodyPr/>
        <a:lstStyle/>
        <a:p>
          <a:endParaRPr lang="es-ES"/>
        </a:p>
      </dgm:t>
    </dgm:pt>
    <dgm:pt modelId="{B5E3C3AF-3E57-4CDD-877E-B21B8D3FB0BD}" type="sibTrans" cxnId="{43FF2EB7-6D7C-4353-9889-7EAB38A84485}">
      <dgm:prSet/>
      <dgm:spPr/>
      <dgm:t>
        <a:bodyPr/>
        <a:lstStyle/>
        <a:p>
          <a:endParaRPr lang="es-ES"/>
        </a:p>
      </dgm:t>
    </dgm:pt>
    <dgm:pt modelId="{5D72BDE2-6987-459E-AA67-5D83D95E5187}" type="pres">
      <dgm:prSet presAssocID="{C10BAC7D-5090-492E-AD6E-833F3C8F4053}" presName="Name0" presStyleCnt="0">
        <dgm:presLayoutVars>
          <dgm:chMax val="7"/>
          <dgm:chPref val="7"/>
          <dgm:dir/>
        </dgm:presLayoutVars>
      </dgm:prSet>
      <dgm:spPr/>
    </dgm:pt>
    <dgm:pt modelId="{C5E7AC8C-EB10-4A58-A0DA-D147E27DE303}" type="pres">
      <dgm:prSet presAssocID="{C10BAC7D-5090-492E-AD6E-833F3C8F4053}" presName="Name1" presStyleCnt="0"/>
      <dgm:spPr/>
    </dgm:pt>
    <dgm:pt modelId="{1B1B110D-A825-4771-AD2A-6F1AA505E8A3}" type="pres">
      <dgm:prSet presAssocID="{C10BAC7D-5090-492E-AD6E-833F3C8F4053}" presName="cycle" presStyleCnt="0"/>
      <dgm:spPr/>
    </dgm:pt>
    <dgm:pt modelId="{263249C8-963A-4407-8F4C-4361A6137CF6}" type="pres">
      <dgm:prSet presAssocID="{C10BAC7D-5090-492E-AD6E-833F3C8F4053}" presName="srcNode" presStyleLbl="node1" presStyleIdx="0" presStyleCnt="6"/>
      <dgm:spPr/>
    </dgm:pt>
    <dgm:pt modelId="{FB569627-6AF2-4326-ADD2-4DDF420DC134}" type="pres">
      <dgm:prSet presAssocID="{C10BAC7D-5090-492E-AD6E-833F3C8F4053}" presName="conn" presStyleLbl="parChTrans1D2" presStyleIdx="0" presStyleCnt="1"/>
      <dgm:spPr/>
    </dgm:pt>
    <dgm:pt modelId="{9A8CE2A0-E18B-4CC1-930C-E40638EF3500}" type="pres">
      <dgm:prSet presAssocID="{C10BAC7D-5090-492E-AD6E-833F3C8F4053}" presName="extraNode" presStyleLbl="node1" presStyleIdx="0" presStyleCnt="6"/>
      <dgm:spPr/>
    </dgm:pt>
    <dgm:pt modelId="{8901D1C0-D8BD-4034-B0E6-0228E9918610}" type="pres">
      <dgm:prSet presAssocID="{C10BAC7D-5090-492E-AD6E-833F3C8F4053}" presName="dstNode" presStyleLbl="node1" presStyleIdx="0" presStyleCnt="6"/>
      <dgm:spPr/>
    </dgm:pt>
    <dgm:pt modelId="{29BA190F-4D8C-480F-BDF9-C4A8297244CD}" type="pres">
      <dgm:prSet presAssocID="{9BDA5B91-F82B-4EEA-BE42-A0B4B5BDD285}" presName="text_1" presStyleLbl="node1" presStyleIdx="0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B8C06885-7ABB-4371-8876-FCBA97EAA167}" type="pres">
      <dgm:prSet presAssocID="{9BDA5B91-F82B-4EEA-BE42-A0B4B5BDD285}" presName="accent_1" presStyleCnt="0"/>
      <dgm:spPr/>
    </dgm:pt>
    <dgm:pt modelId="{E59B8D02-68CE-4724-98AE-132AC4814165}" type="pres">
      <dgm:prSet presAssocID="{9BDA5B91-F82B-4EEA-BE42-A0B4B5BDD285}" presName="accentRepeatNode" presStyleLbl="solidFgAcc1" presStyleIdx="0" presStyleCnt="6"/>
      <dgm:spPr/>
    </dgm:pt>
    <dgm:pt modelId="{5F8C4C8D-8D4B-4064-BDDB-28773C873956}" type="pres">
      <dgm:prSet presAssocID="{B697BE30-5A72-4475-966D-D018065EA6E0}" presName="text_2" presStyleLbl="node1" presStyleIdx="1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365F682B-55ED-4F6A-AD92-73AD93D24E79}" type="pres">
      <dgm:prSet presAssocID="{B697BE30-5A72-4475-966D-D018065EA6E0}" presName="accent_2" presStyleCnt="0"/>
      <dgm:spPr/>
    </dgm:pt>
    <dgm:pt modelId="{ACD1F3D0-E658-4D8E-860C-91CADE6E7615}" type="pres">
      <dgm:prSet presAssocID="{B697BE30-5A72-4475-966D-D018065EA6E0}" presName="accentRepeatNode" presStyleLbl="solidFgAcc1" presStyleIdx="1" presStyleCnt="6"/>
      <dgm:spPr/>
    </dgm:pt>
    <dgm:pt modelId="{152A3B5D-0C5D-44A7-A754-D0CEBA53C513}" type="pres">
      <dgm:prSet presAssocID="{B20F1D9A-4C57-4D70-BD48-787EDB5C9788}" presName="text_3" presStyleLbl="node1" presStyleIdx="2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803F73AE-A97D-40BF-AA2E-FCC158F56074}" type="pres">
      <dgm:prSet presAssocID="{B20F1D9A-4C57-4D70-BD48-787EDB5C9788}" presName="accent_3" presStyleCnt="0"/>
      <dgm:spPr/>
    </dgm:pt>
    <dgm:pt modelId="{EC0C56F7-602D-4CCA-889C-27EA81B0E825}" type="pres">
      <dgm:prSet presAssocID="{B20F1D9A-4C57-4D70-BD48-787EDB5C9788}" presName="accentRepeatNode" presStyleLbl="solidFgAcc1" presStyleIdx="2" presStyleCnt="6"/>
      <dgm:spPr>
        <a:prstGeom prst="diamond">
          <a:avLst/>
        </a:prstGeom>
        <a:ln>
          <a:solidFill>
            <a:schemeClr val="accent3">
              <a:lumMod val="40000"/>
              <a:lumOff val="60000"/>
            </a:schemeClr>
          </a:solidFill>
        </a:ln>
      </dgm:spPr>
    </dgm:pt>
    <dgm:pt modelId="{CC509079-A9D8-4F63-AD91-5C696BEBF630}" type="pres">
      <dgm:prSet presAssocID="{FD0187AA-5DB5-4CDE-8FAC-07185A5C73B5}" presName="text_4" presStyleLbl="node1" presStyleIdx="3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D8A9998B-2F29-4B8D-9887-4D3BE6007E62}" type="pres">
      <dgm:prSet presAssocID="{FD0187AA-5DB5-4CDE-8FAC-07185A5C73B5}" presName="accent_4" presStyleCnt="0"/>
      <dgm:spPr/>
    </dgm:pt>
    <dgm:pt modelId="{3259E1E7-EB9D-41E9-99BE-8E923E316500}" type="pres">
      <dgm:prSet presAssocID="{FD0187AA-5DB5-4CDE-8FAC-07185A5C73B5}" presName="accentRepeatNode" presStyleLbl="solidFgAcc1" presStyleIdx="3" presStyleCnt="6"/>
      <dgm:spPr>
        <a:prstGeom prst="diamond">
          <a:avLst/>
        </a:prstGeom>
        <a:ln>
          <a:solidFill>
            <a:schemeClr val="accent3">
              <a:lumMod val="40000"/>
              <a:lumOff val="60000"/>
            </a:schemeClr>
          </a:solidFill>
        </a:ln>
      </dgm:spPr>
    </dgm:pt>
    <dgm:pt modelId="{CEAE352E-A35D-443F-84D0-13FCBA3AD180}" type="pres">
      <dgm:prSet presAssocID="{654E0E94-E5BD-4F2B-AF14-3CD3CB892976}" presName="text_5" presStyleLbl="node1" presStyleIdx="4" presStyleCnt="6">
        <dgm:presLayoutVars>
          <dgm:bulletEnabled val="1"/>
        </dgm:presLayoutVars>
      </dgm:prSet>
      <dgm:spPr/>
    </dgm:pt>
    <dgm:pt modelId="{391D1DE8-886B-40DC-8C3E-4A358BCBD40A}" type="pres">
      <dgm:prSet presAssocID="{654E0E94-E5BD-4F2B-AF14-3CD3CB892976}" presName="accent_5" presStyleCnt="0"/>
      <dgm:spPr/>
    </dgm:pt>
    <dgm:pt modelId="{85C33561-975B-4669-992A-81B4874C4B5E}" type="pres">
      <dgm:prSet presAssocID="{654E0E94-E5BD-4F2B-AF14-3CD3CB892976}" presName="accentRepeatNode" presStyleLbl="solidFgAcc1" presStyleIdx="4" presStyleCnt="6"/>
      <dgm:spPr/>
    </dgm:pt>
    <dgm:pt modelId="{0139FE87-E82C-460F-B7E3-73A7D054E892}" type="pres">
      <dgm:prSet presAssocID="{9DDBAFAC-A92E-474B-9447-93061AEAF96C}" presName="text_6" presStyleLbl="node1" presStyleIdx="5" presStyleCnt="6">
        <dgm:presLayoutVars>
          <dgm:bulletEnabled val="1"/>
        </dgm:presLayoutVars>
      </dgm:prSet>
      <dgm:spPr/>
    </dgm:pt>
    <dgm:pt modelId="{58284BB0-37EF-4758-831B-E05FE8D67944}" type="pres">
      <dgm:prSet presAssocID="{9DDBAFAC-A92E-474B-9447-93061AEAF96C}" presName="accent_6" presStyleCnt="0"/>
      <dgm:spPr/>
    </dgm:pt>
    <dgm:pt modelId="{EEEC183E-C5C6-4C76-8EB4-391AC2E4DCEE}" type="pres">
      <dgm:prSet presAssocID="{9DDBAFAC-A92E-474B-9447-93061AEAF96C}" presName="accentRepeatNode" presStyleLbl="solidFgAcc1" presStyleIdx="5" presStyleCnt="6"/>
      <dgm:spPr/>
    </dgm:pt>
  </dgm:ptLst>
  <dgm:cxnLst>
    <dgm:cxn modelId="{CD036A22-938E-4A29-B998-AC6E4E417DBA}" srcId="{C10BAC7D-5090-492E-AD6E-833F3C8F4053}" destId="{654E0E94-E5BD-4F2B-AF14-3CD3CB892976}" srcOrd="4" destOrd="0" parTransId="{2BB5D528-2742-4DEF-BC1D-932DC8450B09}" sibTransId="{5F906585-29AC-4A0D-9F07-C84F69A98317}"/>
    <dgm:cxn modelId="{A400FC26-3EB7-41C0-A7FA-6CB72D84DF3E}" srcId="{C10BAC7D-5090-492E-AD6E-833F3C8F4053}" destId="{9DDBAFAC-A92E-474B-9447-93061AEAF96C}" srcOrd="5" destOrd="0" parTransId="{B9FB1098-E358-4CC7-B964-FE055120FF01}" sibTransId="{026507DB-6F19-4D23-B27F-1F7CA9B5830B}"/>
    <dgm:cxn modelId="{6211A32A-CB5E-4392-8046-902A1729479A}" type="presOf" srcId="{A4D40226-9557-4B1E-8E37-639D37D5E331}" destId="{FB569627-6AF2-4326-ADD2-4DDF420DC134}" srcOrd="0" destOrd="0" presId="urn:microsoft.com/office/officeart/2008/layout/VerticalCurvedList"/>
    <dgm:cxn modelId="{8D5A112E-AA03-4EC8-A910-95E3ABCE2843}" srcId="{C10BAC7D-5090-492E-AD6E-833F3C8F4053}" destId="{B697BE30-5A72-4475-966D-D018065EA6E0}" srcOrd="1" destOrd="0" parTransId="{F3E6DDF5-692C-4AA5-BA96-D1C9C404EFC4}" sibTransId="{E5D54F3F-4CF1-4E62-9E98-3B323BE3BFDF}"/>
    <dgm:cxn modelId="{AB5C2934-A4BB-4EA1-B7ED-392038E477DB}" type="presOf" srcId="{FD0187AA-5DB5-4CDE-8FAC-07185A5C73B5}" destId="{CC509079-A9D8-4F63-AD91-5C696BEBF630}" srcOrd="0" destOrd="0" presId="urn:microsoft.com/office/officeart/2008/layout/VerticalCurvedList"/>
    <dgm:cxn modelId="{285DC27D-CA44-458A-9179-161D32CE5DFA}" srcId="{C10BAC7D-5090-492E-AD6E-833F3C8F4053}" destId="{B20F1D9A-4C57-4D70-BD48-787EDB5C9788}" srcOrd="2" destOrd="0" parTransId="{3EC5032C-8253-4C9A-A61A-4395235E0B03}" sibTransId="{E092419A-2C2F-4214-8C4F-62121D863D8E}"/>
    <dgm:cxn modelId="{327FFB8A-86B5-4027-8EAD-16BFBDA1D025}" type="presOf" srcId="{B697BE30-5A72-4475-966D-D018065EA6E0}" destId="{5F8C4C8D-8D4B-4064-BDDB-28773C873956}" srcOrd="0" destOrd="0" presId="urn:microsoft.com/office/officeart/2008/layout/VerticalCurvedList"/>
    <dgm:cxn modelId="{E9B13B8E-64D1-46E3-88C8-DCA1C5D54A45}" type="presOf" srcId="{9DDBAFAC-A92E-474B-9447-93061AEAF96C}" destId="{0139FE87-E82C-460F-B7E3-73A7D054E892}" srcOrd="0" destOrd="0" presId="urn:microsoft.com/office/officeart/2008/layout/VerticalCurvedList"/>
    <dgm:cxn modelId="{37B58F9D-266D-4D14-BF82-A065E2F62226}" type="presOf" srcId="{9BDA5B91-F82B-4EEA-BE42-A0B4B5BDD285}" destId="{29BA190F-4D8C-480F-BDF9-C4A8297244CD}" srcOrd="0" destOrd="0" presId="urn:microsoft.com/office/officeart/2008/layout/VerticalCurvedList"/>
    <dgm:cxn modelId="{EAFCACAB-A366-4575-9C50-9AA550B66FD1}" type="presOf" srcId="{654E0E94-E5BD-4F2B-AF14-3CD3CB892976}" destId="{CEAE352E-A35D-443F-84D0-13FCBA3AD180}" srcOrd="0" destOrd="0" presId="urn:microsoft.com/office/officeart/2008/layout/VerticalCurvedList"/>
    <dgm:cxn modelId="{43FF2EB7-6D7C-4353-9889-7EAB38A84485}" srcId="{C10BAC7D-5090-492E-AD6E-833F3C8F4053}" destId="{FD0187AA-5DB5-4CDE-8FAC-07185A5C73B5}" srcOrd="3" destOrd="0" parTransId="{7522857F-D04C-4398-B4AD-AC69E03CE17C}" sibTransId="{B5E3C3AF-3E57-4CDD-877E-B21B8D3FB0BD}"/>
    <dgm:cxn modelId="{AE308BBF-3757-4B1E-9A86-8D3AFE27C0BD}" srcId="{C10BAC7D-5090-492E-AD6E-833F3C8F4053}" destId="{9BDA5B91-F82B-4EEA-BE42-A0B4B5BDD285}" srcOrd="0" destOrd="0" parTransId="{6215B7CA-2BE0-41E2-AB53-DD68E2A6B109}" sibTransId="{A4D40226-9557-4B1E-8E37-639D37D5E331}"/>
    <dgm:cxn modelId="{0E6150E2-147C-4BB5-9820-D2F659406C61}" type="presOf" srcId="{C10BAC7D-5090-492E-AD6E-833F3C8F4053}" destId="{5D72BDE2-6987-459E-AA67-5D83D95E5187}" srcOrd="0" destOrd="0" presId="urn:microsoft.com/office/officeart/2008/layout/VerticalCurvedList"/>
    <dgm:cxn modelId="{14B951FC-D56E-4DB2-810E-04F0D7A5EE1F}" type="presOf" srcId="{B20F1D9A-4C57-4D70-BD48-787EDB5C9788}" destId="{152A3B5D-0C5D-44A7-A754-D0CEBA53C513}" srcOrd="0" destOrd="0" presId="urn:microsoft.com/office/officeart/2008/layout/VerticalCurvedList"/>
    <dgm:cxn modelId="{BE10CC34-9BCC-4BD1-BD3A-F08FC8146A0F}" type="presParOf" srcId="{5D72BDE2-6987-459E-AA67-5D83D95E5187}" destId="{C5E7AC8C-EB10-4A58-A0DA-D147E27DE303}" srcOrd="0" destOrd="0" presId="urn:microsoft.com/office/officeart/2008/layout/VerticalCurvedList"/>
    <dgm:cxn modelId="{4DA43E8F-4278-44CA-A169-786ED6D4626F}" type="presParOf" srcId="{C5E7AC8C-EB10-4A58-A0DA-D147E27DE303}" destId="{1B1B110D-A825-4771-AD2A-6F1AA505E8A3}" srcOrd="0" destOrd="0" presId="urn:microsoft.com/office/officeart/2008/layout/VerticalCurvedList"/>
    <dgm:cxn modelId="{CA0EC309-CDFD-4C54-B1D6-02217749EC3F}" type="presParOf" srcId="{1B1B110D-A825-4771-AD2A-6F1AA505E8A3}" destId="{263249C8-963A-4407-8F4C-4361A6137CF6}" srcOrd="0" destOrd="0" presId="urn:microsoft.com/office/officeart/2008/layout/VerticalCurvedList"/>
    <dgm:cxn modelId="{6BB58DE8-56FA-4673-A4A6-94F725EBB218}" type="presParOf" srcId="{1B1B110D-A825-4771-AD2A-6F1AA505E8A3}" destId="{FB569627-6AF2-4326-ADD2-4DDF420DC134}" srcOrd="1" destOrd="0" presId="urn:microsoft.com/office/officeart/2008/layout/VerticalCurvedList"/>
    <dgm:cxn modelId="{0B7BA06A-9F35-464E-9C70-A294C90C4240}" type="presParOf" srcId="{1B1B110D-A825-4771-AD2A-6F1AA505E8A3}" destId="{9A8CE2A0-E18B-4CC1-930C-E40638EF3500}" srcOrd="2" destOrd="0" presId="urn:microsoft.com/office/officeart/2008/layout/VerticalCurvedList"/>
    <dgm:cxn modelId="{0C146889-63C2-4F76-A311-A087B6DC2844}" type="presParOf" srcId="{1B1B110D-A825-4771-AD2A-6F1AA505E8A3}" destId="{8901D1C0-D8BD-4034-B0E6-0228E9918610}" srcOrd="3" destOrd="0" presId="urn:microsoft.com/office/officeart/2008/layout/VerticalCurvedList"/>
    <dgm:cxn modelId="{A032A962-9CF4-4C34-B307-1DDE6C8DE30B}" type="presParOf" srcId="{C5E7AC8C-EB10-4A58-A0DA-D147E27DE303}" destId="{29BA190F-4D8C-480F-BDF9-C4A8297244CD}" srcOrd="1" destOrd="0" presId="urn:microsoft.com/office/officeart/2008/layout/VerticalCurvedList"/>
    <dgm:cxn modelId="{B9F9FDD4-1B6D-485C-B4E1-3AF6609E8153}" type="presParOf" srcId="{C5E7AC8C-EB10-4A58-A0DA-D147E27DE303}" destId="{B8C06885-7ABB-4371-8876-FCBA97EAA167}" srcOrd="2" destOrd="0" presId="urn:microsoft.com/office/officeart/2008/layout/VerticalCurvedList"/>
    <dgm:cxn modelId="{ABA79769-7A3D-46F7-B1F4-98CA6D8F5322}" type="presParOf" srcId="{B8C06885-7ABB-4371-8876-FCBA97EAA167}" destId="{E59B8D02-68CE-4724-98AE-132AC4814165}" srcOrd="0" destOrd="0" presId="urn:microsoft.com/office/officeart/2008/layout/VerticalCurvedList"/>
    <dgm:cxn modelId="{0119EE54-3124-455F-B675-CFC9EDE301D7}" type="presParOf" srcId="{C5E7AC8C-EB10-4A58-A0DA-D147E27DE303}" destId="{5F8C4C8D-8D4B-4064-BDDB-28773C873956}" srcOrd="3" destOrd="0" presId="urn:microsoft.com/office/officeart/2008/layout/VerticalCurvedList"/>
    <dgm:cxn modelId="{A65F89C3-D1EF-4266-9C17-074746AB5843}" type="presParOf" srcId="{C5E7AC8C-EB10-4A58-A0DA-D147E27DE303}" destId="{365F682B-55ED-4F6A-AD92-73AD93D24E79}" srcOrd="4" destOrd="0" presId="urn:microsoft.com/office/officeart/2008/layout/VerticalCurvedList"/>
    <dgm:cxn modelId="{3D9D23A5-1332-4689-86A1-D213C755B4B2}" type="presParOf" srcId="{365F682B-55ED-4F6A-AD92-73AD93D24E79}" destId="{ACD1F3D0-E658-4D8E-860C-91CADE6E7615}" srcOrd="0" destOrd="0" presId="urn:microsoft.com/office/officeart/2008/layout/VerticalCurvedList"/>
    <dgm:cxn modelId="{A82E6774-847E-432A-932E-82A9317C47F3}" type="presParOf" srcId="{C5E7AC8C-EB10-4A58-A0DA-D147E27DE303}" destId="{152A3B5D-0C5D-44A7-A754-D0CEBA53C513}" srcOrd="5" destOrd="0" presId="urn:microsoft.com/office/officeart/2008/layout/VerticalCurvedList"/>
    <dgm:cxn modelId="{C5F096B7-A5A7-4D3D-B280-737696C8A508}" type="presParOf" srcId="{C5E7AC8C-EB10-4A58-A0DA-D147E27DE303}" destId="{803F73AE-A97D-40BF-AA2E-FCC158F56074}" srcOrd="6" destOrd="0" presId="urn:microsoft.com/office/officeart/2008/layout/VerticalCurvedList"/>
    <dgm:cxn modelId="{075A26EB-5CEB-41A5-A207-6339E8D2DC6F}" type="presParOf" srcId="{803F73AE-A97D-40BF-AA2E-FCC158F56074}" destId="{EC0C56F7-602D-4CCA-889C-27EA81B0E825}" srcOrd="0" destOrd="0" presId="urn:microsoft.com/office/officeart/2008/layout/VerticalCurvedList"/>
    <dgm:cxn modelId="{53B9FD1A-DBF4-48C9-883F-D3E5B7C49C19}" type="presParOf" srcId="{C5E7AC8C-EB10-4A58-A0DA-D147E27DE303}" destId="{CC509079-A9D8-4F63-AD91-5C696BEBF630}" srcOrd="7" destOrd="0" presId="urn:microsoft.com/office/officeart/2008/layout/VerticalCurvedList"/>
    <dgm:cxn modelId="{5280177A-70CD-483E-9E96-3AEEF5967E25}" type="presParOf" srcId="{C5E7AC8C-EB10-4A58-A0DA-D147E27DE303}" destId="{D8A9998B-2F29-4B8D-9887-4D3BE6007E62}" srcOrd="8" destOrd="0" presId="urn:microsoft.com/office/officeart/2008/layout/VerticalCurvedList"/>
    <dgm:cxn modelId="{D5B48A2B-BA85-4568-8A0A-6E8E1F0E563A}" type="presParOf" srcId="{D8A9998B-2F29-4B8D-9887-4D3BE6007E62}" destId="{3259E1E7-EB9D-41E9-99BE-8E923E316500}" srcOrd="0" destOrd="0" presId="urn:microsoft.com/office/officeart/2008/layout/VerticalCurvedList"/>
    <dgm:cxn modelId="{D30079E7-84BB-48A8-866B-5C595E015107}" type="presParOf" srcId="{C5E7AC8C-EB10-4A58-A0DA-D147E27DE303}" destId="{CEAE352E-A35D-443F-84D0-13FCBA3AD180}" srcOrd="9" destOrd="0" presId="urn:microsoft.com/office/officeart/2008/layout/VerticalCurvedList"/>
    <dgm:cxn modelId="{89EB5E6E-548E-4D36-8530-0F8C071DFB41}" type="presParOf" srcId="{C5E7AC8C-EB10-4A58-A0DA-D147E27DE303}" destId="{391D1DE8-886B-40DC-8C3E-4A358BCBD40A}" srcOrd="10" destOrd="0" presId="urn:microsoft.com/office/officeart/2008/layout/VerticalCurvedList"/>
    <dgm:cxn modelId="{75725F87-4FA6-4007-9F5D-0466FB9E1E41}" type="presParOf" srcId="{391D1DE8-886B-40DC-8C3E-4A358BCBD40A}" destId="{85C33561-975B-4669-992A-81B4874C4B5E}" srcOrd="0" destOrd="0" presId="urn:microsoft.com/office/officeart/2008/layout/VerticalCurvedList"/>
    <dgm:cxn modelId="{5B43F9D2-DE5A-4CB2-87C7-4B75A49A5209}" type="presParOf" srcId="{C5E7AC8C-EB10-4A58-A0DA-D147E27DE303}" destId="{0139FE87-E82C-460F-B7E3-73A7D054E892}" srcOrd="11" destOrd="0" presId="urn:microsoft.com/office/officeart/2008/layout/VerticalCurvedList"/>
    <dgm:cxn modelId="{7401D86F-E2D6-4275-B904-DF10165A893D}" type="presParOf" srcId="{C5E7AC8C-EB10-4A58-A0DA-D147E27DE303}" destId="{58284BB0-37EF-4758-831B-E05FE8D67944}" srcOrd="12" destOrd="0" presId="urn:microsoft.com/office/officeart/2008/layout/VerticalCurvedList"/>
    <dgm:cxn modelId="{1E4A77AA-B5EF-4588-8718-216AB4DF2AEF}" type="presParOf" srcId="{58284BB0-37EF-4758-831B-E05FE8D67944}" destId="{EEEC183E-C5C6-4C76-8EB4-391AC2E4DCE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227251-6378-4A43-BB14-5B4F16529220}" type="doc">
      <dgm:prSet loTypeId="urn:microsoft.com/office/officeart/2005/8/layout/pyramid3" loCatId="pyramid" qsTypeId="urn:microsoft.com/office/officeart/2005/8/quickstyle/simple2" qsCatId="simple" csTypeId="urn:microsoft.com/office/officeart/2005/8/colors/colorful1" csCatId="colorful" phldr="1"/>
      <dgm:spPr/>
    </dgm:pt>
    <dgm:pt modelId="{81BC3611-0B6F-4188-AD1E-966F7630AE6C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s-CL" sz="3200" b="1" dirty="0">
              <a:solidFill>
                <a:schemeClr val="bg1"/>
              </a:solidFill>
            </a:rPr>
            <a:t>PREVENCIÓN</a:t>
          </a:r>
        </a:p>
      </dgm:t>
    </dgm:pt>
    <dgm:pt modelId="{3A29DEA6-DA6D-4781-A6FE-D3A4EBFF98D1}" type="parTrans" cxnId="{7AC89CBB-EE55-4610-B71A-895F9C22091F}">
      <dgm:prSet/>
      <dgm:spPr/>
      <dgm:t>
        <a:bodyPr/>
        <a:lstStyle/>
        <a:p>
          <a:endParaRPr lang="es-CL">
            <a:solidFill>
              <a:schemeClr val="bg1"/>
            </a:solidFill>
          </a:endParaRPr>
        </a:p>
      </dgm:t>
    </dgm:pt>
    <dgm:pt modelId="{FC589001-0D1F-450A-AE26-7C2B3171C83F}" type="sibTrans" cxnId="{7AC89CBB-EE55-4610-B71A-895F9C22091F}">
      <dgm:prSet/>
      <dgm:spPr/>
      <dgm:t>
        <a:bodyPr/>
        <a:lstStyle/>
        <a:p>
          <a:endParaRPr lang="es-CL">
            <a:solidFill>
              <a:schemeClr val="bg1"/>
            </a:solidFill>
          </a:endParaRPr>
        </a:p>
      </dgm:t>
    </dgm:pt>
    <dgm:pt modelId="{B02FE9E3-77E1-4A93-9D32-B07C31593FD5}">
      <dgm:prSet phldrT="[Texto]" custT="1"/>
      <dgm:spPr/>
      <dgm:t>
        <a:bodyPr/>
        <a:lstStyle/>
        <a:p>
          <a:r>
            <a:rPr lang="es-CL" sz="1100" b="1" dirty="0">
              <a:solidFill>
                <a:schemeClr val="bg1"/>
              </a:solidFill>
            </a:rPr>
            <a:t>TRATAMIENTO PARA ENERGÍA</a:t>
          </a:r>
        </a:p>
      </dgm:t>
    </dgm:pt>
    <dgm:pt modelId="{A5E14DAA-88D9-4E18-B624-9E0D063836C9}" type="parTrans" cxnId="{AD781653-375D-47DE-927C-BA685BC16FB3}">
      <dgm:prSet/>
      <dgm:spPr/>
      <dgm:t>
        <a:bodyPr/>
        <a:lstStyle/>
        <a:p>
          <a:endParaRPr lang="es-CL">
            <a:solidFill>
              <a:schemeClr val="bg1"/>
            </a:solidFill>
          </a:endParaRPr>
        </a:p>
      </dgm:t>
    </dgm:pt>
    <dgm:pt modelId="{63F24D5B-B454-4A0E-AD56-88B886C1E21F}" type="sibTrans" cxnId="{AD781653-375D-47DE-927C-BA685BC16FB3}">
      <dgm:prSet/>
      <dgm:spPr/>
      <dgm:t>
        <a:bodyPr/>
        <a:lstStyle/>
        <a:p>
          <a:endParaRPr lang="es-CL">
            <a:solidFill>
              <a:schemeClr val="bg1"/>
            </a:solidFill>
          </a:endParaRPr>
        </a:p>
      </dgm:t>
    </dgm:pt>
    <dgm:pt modelId="{70A76625-8ACA-4311-9D39-3709E2DCDE40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es-CL" sz="900" b="1" dirty="0">
              <a:solidFill>
                <a:srgbClr val="002060"/>
              </a:solidFill>
            </a:rPr>
            <a:t>DISPOSICIÓN FINAL</a:t>
          </a:r>
        </a:p>
      </dgm:t>
    </dgm:pt>
    <dgm:pt modelId="{3C57630A-B679-4926-ABA2-B1D781D924E2}" type="parTrans" cxnId="{46F1CCA7-51A2-4EC5-ABC3-2931B24F3746}">
      <dgm:prSet/>
      <dgm:spPr/>
      <dgm:t>
        <a:bodyPr/>
        <a:lstStyle/>
        <a:p>
          <a:endParaRPr lang="es-CL">
            <a:solidFill>
              <a:schemeClr val="bg1"/>
            </a:solidFill>
          </a:endParaRPr>
        </a:p>
      </dgm:t>
    </dgm:pt>
    <dgm:pt modelId="{D0AE38E0-DF96-44C1-9674-FFF51DCE96CB}" type="sibTrans" cxnId="{46F1CCA7-51A2-4EC5-ABC3-2931B24F3746}">
      <dgm:prSet/>
      <dgm:spPr/>
      <dgm:t>
        <a:bodyPr/>
        <a:lstStyle/>
        <a:p>
          <a:endParaRPr lang="es-CL">
            <a:solidFill>
              <a:schemeClr val="bg1"/>
            </a:solidFill>
          </a:endParaRPr>
        </a:p>
      </dgm:t>
    </dgm:pt>
    <dgm:pt modelId="{2695A551-E03A-4346-B665-0EEFE4FC5F9D}">
      <dgm:prSet phldrT="[Texto]" custT="1"/>
      <dgm:spPr/>
      <dgm:t>
        <a:bodyPr/>
        <a:lstStyle/>
        <a:p>
          <a:r>
            <a:rPr lang="es-ES" sz="1800" b="1" dirty="0">
              <a:solidFill>
                <a:schemeClr val="bg1"/>
              </a:solidFill>
            </a:rPr>
            <a:t>PREPARACIÓN PARA REUSO</a:t>
          </a:r>
          <a:endParaRPr lang="es-CL" sz="1800" b="1" dirty="0">
            <a:solidFill>
              <a:schemeClr val="bg1"/>
            </a:solidFill>
          </a:endParaRPr>
        </a:p>
      </dgm:t>
    </dgm:pt>
    <dgm:pt modelId="{207A2DDE-96C6-4531-9769-9C5A19C0BD82}" type="parTrans" cxnId="{A3C3EAA1-76F4-42D7-8ECD-13F3AD43E7E3}">
      <dgm:prSet/>
      <dgm:spPr/>
      <dgm:t>
        <a:bodyPr/>
        <a:lstStyle/>
        <a:p>
          <a:endParaRPr lang="es-CL">
            <a:solidFill>
              <a:schemeClr val="bg1"/>
            </a:solidFill>
          </a:endParaRPr>
        </a:p>
      </dgm:t>
    </dgm:pt>
    <dgm:pt modelId="{36735657-3268-479B-88D5-0255BB9E1E3E}" type="sibTrans" cxnId="{A3C3EAA1-76F4-42D7-8ECD-13F3AD43E7E3}">
      <dgm:prSet/>
      <dgm:spPr/>
      <dgm:t>
        <a:bodyPr/>
        <a:lstStyle/>
        <a:p>
          <a:endParaRPr lang="es-CL">
            <a:solidFill>
              <a:schemeClr val="bg1"/>
            </a:solidFill>
          </a:endParaRPr>
        </a:p>
      </dgm:t>
    </dgm:pt>
    <dgm:pt modelId="{C747B3EA-A0E9-4D2A-A7BE-3856D75FF20E}">
      <dgm:prSet phldrT="[Texto]" custT="1"/>
      <dgm:spPr/>
      <dgm:t>
        <a:bodyPr/>
        <a:lstStyle/>
        <a:p>
          <a:r>
            <a:rPr lang="es-ES" sz="2400" b="1" dirty="0">
              <a:solidFill>
                <a:schemeClr val="bg1"/>
              </a:solidFill>
            </a:rPr>
            <a:t>RECICLAR</a:t>
          </a:r>
          <a:endParaRPr lang="es-CL" sz="2400" b="1" dirty="0">
            <a:solidFill>
              <a:schemeClr val="bg1"/>
            </a:solidFill>
          </a:endParaRPr>
        </a:p>
      </dgm:t>
    </dgm:pt>
    <dgm:pt modelId="{491CC3AF-020C-42C5-B98F-AAA4E2284F20}" type="parTrans" cxnId="{E0EA3251-7D0F-4468-8A5A-DEEDF6F3CD9C}">
      <dgm:prSet/>
      <dgm:spPr/>
      <dgm:t>
        <a:bodyPr/>
        <a:lstStyle/>
        <a:p>
          <a:endParaRPr lang="es-CL">
            <a:solidFill>
              <a:schemeClr val="bg1"/>
            </a:solidFill>
          </a:endParaRPr>
        </a:p>
      </dgm:t>
    </dgm:pt>
    <dgm:pt modelId="{51A3E540-001A-4994-A6DA-B9FD61B328A0}" type="sibTrans" cxnId="{E0EA3251-7D0F-4468-8A5A-DEEDF6F3CD9C}">
      <dgm:prSet/>
      <dgm:spPr/>
      <dgm:t>
        <a:bodyPr/>
        <a:lstStyle/>
        <a:p>
          <a:endParaRPr lang="es-CL">
            <a:solidFill>
              <a:schemeClr val="bg1"/>
            </a:solidFill>
          </a:endParaRPr>
        </a:p>
      </dgm:t>
    </dgm:pt>
    <dgm:pt modelId="{2BB9C44A-19F7-40CA-9C2E-48EA9F1A294C}" type="pres">
      <dgm:prSet presAssocID="{1D227251-6378-4A43-BB14-5B4F16529220}" presName="Name0" presStyleCnt="0">
        <dgm:presLayoutVars>
          <dgm:dir/>
          <dgm:animLvl val="lvl"/>
          <dgm:resizeHandles val="exact"/>
        </dgm:presLayoutVars>
      </dgm:prSet>
      <dgm:spPr/>
    </dgm:pt>
    <dgm:pt modelId="{8E782B1A-6F33-49FB-9B2F-DACF5A1DDA54}" type="pres">
      <dgm:prSet presAssocID="{81BC3611-0B6F-4188-AD1E-966F7630AE6C}" presName="Name8" presStyleCnt="0"/>
      <dgm:spPr/>
    </dgm:pt>
    <dgm:pt modelId="{36215BB1-80B4-4038-B9AD-1F0812864CEC}" type="pres">
      <dgm:prSet presAssocID="{81BC3611-0B6F-4188-AD1E-966F7630AE6C}" presName="level" presStyleLbl="node1" presStyleIdx="0" presStyleCnt="5">
        <dgm:presLayoutVars>
          <dgm:chMax val="1"/>
          <dgm:bulletEnabled val="1"/>
        </dgm:presLayoutVars>
      </dgm:prSet>
      <dgm:spPr/>
    </dgm:pt>
    <dgm:pt modelId="{64AEAA82-09C1-4E4E-8DE5-68663E17C25D}" type="pres">
      <dgm:prSet presAssocID="{81BC3611-0B6F-4188-AD1E-966F7630AE6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DD5C302-313A-4A7F-83E6-FF8F917635E0}" type="pres">
      <dgm:prSet presAssocID="{2695A551-E03A-4346-B665-0EEFE4FC5F9D}" presName="Name8" presStyleCnt="0"/>
      <dgm:spPr/>
    </dgm:pt>
    <dgm:pt modelId="{6349FD33-CBA5-4217-B3A1-77D9FFF1FD12}" type="pres">
      <dgm:prSet presAssocID="{2695A551-E03A-4346-B665-0EEFE4FC5F9D}" presName="level" presStyleLbl="node1" presStyleIdx="1" presStyleCnt="5">
        <dgm:presLayoutVars>
          <dgm:chMax val="1"/>
          <dgm:bulletEnabled val="1"/>
        </dgm:presLayoutVars>
      </dgm:prSet>
      <dgm:spPr/>
    </dgm:pt>
    <dgm:pt modelId="{6EB72C0B-AA50-4AF5-9577-F8A611DCFB2C}" type="pres">
      <dgm:prSet presAssocID="{2695A551-E03A-4346-B665-0EEFE4FC5F9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96114E2-E610-493B-9715-089BBD315C81}" type="pres">
      <dgm:prSet presAssocID="{C747B3EA-A0E9-4D2A-A7BE-3856D75FF20E}" presName="Name8" presStyleCnt="0"/>
      <dgm:spPr/>
    </dgm:pt>
    <dgm:pt modelId="{80E2D199-25BF-4DF3-B10B-5C9593FEB1C9}" type="pres">
      <dgm:prSet presAssocID="{C747B3EA-A0E9-4D2A-A7BE-3856D75FF20E}" presName="level" presStyleLbl="node1" presStyleIdx="2" presStyleCnt="5">
        <dgm:presLayoutVars>
          <dgm:chMax val="1"/>
          <dgm:bulletEnabled val="1"/>
        </dgm:presLayoutVars>
      </dgm:prSet>
      <dgm:spPr/>
    </dgm:pt>
    <dgm:pt modelId="{FF41FBEA-3690-497D-9C9A-C63A11CBE895}" type="pres">
      <dgm:prSet presAssocID="{C747B3EA-A0E9-4D2A-A7BE-3856D75FF20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77CCFD7-60F6-4507-878C-2AEF241B4A9C}" type="pres">
      <dgm:prSet presAssocID="{B02FE9E3-77E1-4A93-9D32-B07C31593FD5}" presName="Name8" presStyleCnt="0"/>
      <dgm:spPr/>
    </dgm:pt>
    <dgm:pt modelId="{78882857-7BCB-4C06-BDD3-A7B47AE3809D}" type="pres">
      <dgm:prSet presAssocID="{B02FE9E3-77E1-4A93-9D32-B07C31593FD5}" presName="level" presStyleLbl="node1" presStyleIdx="3" presStyleCnt="5">
        <dgm:presLayoutVars>
          <dgm:chMax val="1"/>
          <dgm:bulletEnabled val="1"/>
        </dgm:presLayoutVars>
      </dgm:prSet>
      <dgm:spPr/>
    </dgm:pt>
    <dgm:pt modelId="{AEA88BEE-5487-42E5-98CA-60A4449D9594}" type="pres">
      <dgm:prSet presAssocID="{B02FE9E3-77E1-4A93-9D32-B07C31593FD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D7A28C1-9D32-423A-8BF7-3CE71B5F1493}" type="pres">
      <dgm:prSet presAssocID="{70A76625-8ACA-4311-9D39-3709E2DCDE40}" presName="Name8" presStyleCnt="0"/>
      <dgm:spPr/>
    </dgm:pt>
    <dgm:pt modelId="{C7E186B2-E2DF-48F5-BC59-1F7BD6A1DC90}" type="pres">
      <dgm:prSet presAssocID="{70A76625-8ACA-4311-9D39-3709E2DCDE40}" presName="level" presStyleLbl="node1" presStyleIdx="4" presStyleCnt="5">
        <dgm:presLayoutVars>
          <dgm:chMax val="1"/>
          <dgm:bulletEnabled val="1"/>
        </dgm:presLayoutVars>
      </dgm:prSet>
      <dgm:spPr/>
    </dgm:pt>
    <dgm:pt modelId="{455B14F1-488A-4AE8-B2BA-3F153EE1983A}" type="pres">
      <dgm:prSet presAssocID="{70A76625-8ACA-4311-9D39-3709E2DCDE40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AD90FF16-A718-4F27-B783-B3742814AD0D}" type="presOf" srcId="{B02FE9E3-77E1-4A93-9D32-B07C31593FD5}" destId="{AEA88BEE-5487-42E5-98CA-60A4449D9594}" srcOrd="1" destOrd="0" presId="urn:microsoft.com/office/officeart/2005/8/layout/pyramid3"/>
    <dgm:cxn modelId="{CB07651C-7FE9-47DF-9871-E6F258049AFC}" type="presOf" srcId="{2695A551-E03A-4346-B665-0EEFE4FC5F9D}" destId="{6EB72C0B-AA50-4AF5-9577-F8A611DCFB2C}" srcOrd="1" destOrd="0" presId="urn:microsoft.com/office/officeart/2005/8/layout/pyramid3"/>
    <dgm:cxn modelId="{93C2C72F-E0AC-4556-B107-27455542C156}" type="presOf" srcId="{70A76625-8ACA-4311-9D39-3709E2DCDE40}" destId="{C7E186B2-E2DF-48F5-BC59-1F7BD6A1DC90}" srcOrd="0" destOrd="0" presId="urn:microsoft.com/office/officeart/2005/8/layout/pyramid3"/>
    <dgm:cxn modelId="{8991AF37-E00E-452F-98EB-497B1F58FDBC}" type="presOf" srcId="{2695A551-E03A-4346-B665-0EEFE4FC5F9D}" destId="{6349FD33-CBA5-4217-B3A1-77D9FFF1FD12}" srcOrd="0" destOrd="0" presId="urn:microsoft.com/office/officeart/2005/8/layout/pyramid3"/>
    <dgm:cxn modelId="{B4790738-E97C-42A8-90E9-3D92816A510D}" type="presOf" srcId="{81BC3611-0B6F-4188-AD1E-966F7630AE6C}" destId="{64AEAA82-09C1-4E4E-8DE5-68663E17C25D}" srcOrd="1" destOrd="0" presId="urn:microsoft.com/office/officeart/2005/8/layout/pyramid3"/>
    <dgm:cxn modelId="{3DB1E546-F436-4A79-A879-0BE74931D071}" type="presOf" srcId="{70A76625-8ACA-4311-9D39-3709E2DCDE40}" destId="{455B14F1-488A-4AE8-B2BA-3F153EE1983A}" srcOrd="1" destOrd="0" presId="urn:microsoft.com/office/officeart/2005/8/layout/pyramid3"/>
    <dgm:cxn modelId="{E0EA3251-7D0F-4468-8A5A-DEEDF6F3CD9C}" srcId="{1D227251-6378-4A43-BB14-5B4F16529220}" destId="{C747B3EA-A0E9-4D2A-A7BE-3856D75FF20E}" srcOrd="2" destOrd="0" parTransId="{491CC3AF-020C-42C5-B98F-AAA4E2284F20}" sibTransId="{51A3E540-001A-4994-A6DA-B9FD61B328A0}"/>
    <dgm:cxn modelId="{E65D1F72-7667-4F94-87F9-61A1B7EC340A}" type="presOf" srcId="{C747B3EA-A0E9-4D2A-A7BE-3856D75FF20E}" destId="{80E2D199-25BF-4DF3-B10B-5C9593FEB1C9}" srcOrd="0" destOrd="0" presId="urn:microsoft.com/office/officeart/2005/8/layout/pyramid3"/>
    <dgm:cxn modelId="{AD781653-375D-47DE-927C-BA685BC16FB3}" srcId="{1D227251-6378-4A43-BB14-5B4F16529220}" destId="{B02FE9E3-77E1-4A93-9D32-B07C31593FD5}" srcOrd="3" destOrd="0" parTransId="{A5E14DAA-88D9-4E18-B624-9E0D063836C9}" sibTransId="{63F24D5B-B454-4A0E-AD56-88B886C1E21F}"/>
    <dgm:cxn modelId="{9C07EF5A-47E2-4DDB-946D-74A10E9525D7}" type="presOf" srcId="{B02FE9E3-77E1-4A93-9D32-B07C31593FD5}" destId="{78882857-7BCB-4C06-BDD3-A7B47AE3809D}" srcOrd="0" destOrd="0" presId="urn:microsoft.com/office/officeart/2005/8/layout/pyramid3"/>
    <dgm:cxn modelId="{258A2D82-75EF-4669-9F85-4D99E0CE20D4}" type="presOf" srcId="{C747B3EA-A0E9-4D2A-A7BE-3856D75FF20E}" destId="{FF41FBEA-3690-497D-9C9A-C63A11CBE895}" srcOrd="1" destOrd="0" presId="urn:microsoft.com/office/officeart/2005/8/layout/pyramid3"/>
    <dgm:cxn modelId="{A3C3EAA1-76F4-42D7-8ECD-13F3AD43E7E3}" srcId="{1D227251-6378-4A43-BB14-5B4F16529220}" destId="{2695A551-E03A-4346-B665-0EEFE4FC5F9D}" srcOrd="1" destOrd="0" parTransId="{207A2DDE-96C6-4531-9769-9C5A19C0BD82}" sibTransId="{36735657-3268-479B-88D5-0255BB9E1E3E}"/>
    <dgm:cxn modelId="{EFA4E7A2-B59F-44A5-A25D-2515B275CC5F}" type="presOf" srcId="{1D227251-6378-4A43-BB14-5B4F16529220}" destId="{2BB9C44A-19F7-40CA-9C2E-48EA9F1A294C}" srcOrd="0" destOrd="0" presId="urn:microsoft.com/office/officeart/2005/8/layout/pyramid3"/>
    <dgm:cxn modelId="{46F1CCA7-51A2-4EC5-ABC3-2931B24F3746}" srcId="{1D227251-6378-4A43-BB14-5B4F16529220}" destId="{70A76625-8ACA-4311-9D39-3709E2DCDE40}" srcOrd="4" destOrd="0" parTransId="{3C57630A-B679-4926-ABA2-B1D781D924E2}" sibTransId="{D0AE38E0-DF96-44C1-9674-FFF51DCE96CB}"/>
    <dgm:cxn modelId="{ED96D4B4-D089-474A-876A-E9DA761BA399}" type="presOf" srcId="{81BC3611-0B6F-4188-AD1E-966F7630AE6C}" destId="{36215BB1-80B4-4038-B9AD-1F0812864CEC}" srcOrd="0" destOrd="0" presId="urn:microsoft.com/office/officeart/2005/8/layout/pyramid3"/>
    <dgm:cxn modelId="{7AC89CBB-EE55-4610-B71A-895F9C22091F}" srcId="{1D227251-6378-4A43-BB14-5B4F16529220}" destId="{81BC3611-0B6F-4188-AD1E-966F7630AE6C}" srcOrd="0" destOrd="0" parTransId="{3A29DEA6-DA6D-4781-A6FE-D3A4EBFF98D1}" sibTransId="{FC589001-0D1F-450A-AE26-7C2B3171C83F}"/>
    <dgm:cxn modelId="{28C8BBDF-DB3F-4995-A9E3-FAA472F31E63}" type="presParOf" srcId="{2BB9C44A-19F7-40CA-9C2E-48EA9F1A294C}" destId="{8E782B1A-6F33-49FB-9B2F-DACF5A1DDA54}" srcOrd="0" destOrd="0" presId="urn:microsoft.com/office/officeart/2005/8/layout/pyramid3"/>
    <dgm:cxn modelId="{E18369C8-212C-4D6D-A52E-8E78711A7DF4}" type="presParOf" srcId="{8E782B1A-6F33-49FB-9B2F-DACF5A1DDA54}" destId="{36215BB1-80B4-4038-B9AD-1F0812864CEC}" srcOrd="0" destOrd="0" presId="urn:microsoft.com/office/officeart/2005/8/layout/pyramid3"/>
    <dgm:cxn modelId="{CDEFF838-CE9B-4961-8578-D425840DE725}" type="presParOf" srcId="{8E782B1A-6F33-49FB-9B2F-DACF5A1DDA54}" destId="{64AEAA82-09C1-4E4E-8DE5-68663E17C25D}" srcOrd="1" destOrd="0" presId="urn:microsoft.com/office/officeart/2005/8/layout/pyramid3"/>
    <dgm:cxn modelId="{E6E79A15-BE98-4E20-87B0-2F8B45B75F00}" type="presParOf" srcId="{2BB9C44A-19F7-40CA-9C2E-48EA9F1A294C}" destId="{1DD5C302-313A-4A7F-83E6-FF8F917635E0}" srcOrd="1" destOrd="0" presId="urn:microsoft.com/office/officeart/2005/8/layout/pyramid3"/>
    <dgm:cxn modelId="{DB181ACC-C748-4DA8-8C1D-71443B563C8D}" type="presParOf" srcId="{1DD5C302-313A-4A7F-83E6-FF8F917635E0}" destId="{6349FD33-CBA5-4217-B3A1-77D9FFF1FD12}" srcOrd="0" destOrd="0" presId="urn:microsoft.com/office/officeart/2005/8/layout/pyramid3"/>
    <dgm:cxn modelId="{26B63328-26FF-4D91-BDC6-E7D09F9B0A35}" type="presParOf" srcId="{1DD5C302-313A-4A7F-83E6-FF8F917635E0}" destId="{6EB72C0B-AA50-4AF5-9577-F8A611DCFB2C}" srcOrd="1" destOrd="0" presId="urn:microsoft.com/office/officeart/2005/8/layout/pyramid3"/>
    <dgm:cxn modelId="{FC0804B0-CEA9-4F21-9BC5-77BFAF88773C}" type="presParOf" srcId="{2BB9C44A-19F7-40CA-9C2E-48EA9F1A294C}" destId="{096114E2-E610-493B-9715-089BBD315C81}" srcOrd="2" destOrd="0" presId="urn:microsoft.com/office/officeart/2005/8/layout/pyramid3"/>
    <dgm:cxn modelId="{D4532E89-EDA1-4AE7-8A5E-5BC8B0443DCE}" type="presParOf" srcId="{096114E2-E610-493B-9715-089BBD315C81}" destId="{80E2D199-25BF-4DF3-B10B-5C9593FEB1C9}" srcOrd="0" destOrd="0" presId="urn:microsoft.com/office/officeart/2005/8/layout/pyramid3"/>
    <dgm:cxn modelId="{1ECA7F5A-42F9-42E3-9077-301FA83F38A8}" type="presParOf" srcId="{096114E2-E610-493B-9715-089BBD315C81}" destId="{FF41FBEA-3690-497D-9C9A-C63A11CBE895}" srcOrd="1" destOrd="0" presId="urn:microsoft.com/office/officeart/2005/8/layout/pyramid3"/>
    <dgm:cxn modelId="{3E187C94-F224-4FA4-8488-77F788A59D76}" type="presParOf" srcId="{2BB9C44A-19F7-40CA-9C2E-48EA9F1A294C}" destId="{477CCFD7-60F6-4507-878C-2AEF241B4A9C}" srcOrd="3" destOrd="0" presId="urn:microsoft.com/office/officeart/2005/8/layout/pyramid3"/>
    <dgm:cxn modelId="{A6378F91-4423-40B6-84FF-6B93BB8A7D84}" type="presParOf" srcId="{477CCFD7-60F6-4507-878C-2AEF241B4A9C}" destId="{78882857-7BCB-4C06-BDD3-A7B47AE3809D}" srcOrd="0" destOrd="0" presId="urn:microsoft.com/office/officeart/2005/8/layout/pyramid3"/>
    <dgm:cxn modelId="{C8E2B52B-ECBF-4867-8159-F3AE2C8D4FAE}" type="presParOf" srcId="{477CCFD7-60F6-4507-878C-2AEF241B4A9C}" destId="{AEA88BEE-5487-42E5-98CA-60A4449D9594}" srcOrd="1" destOrd="0" presId="urn:microsoft.com/office/officeart/2005/8/layout/pyramid3"/>
    <dgm:cxn modelId="{B360C48F-DBC2-435B-9266-308B2405BAE1}" type="presParOf" srcId="{2BB9C44A-19F7-40CA-9C2E-48EA9F1A294C}" destId="{2D7A28C1-9D32-423A-8BF7-3CE71B5F1493}" srcOrd="4" destOrd="0" presId="urn:microsoft.com/office/officeart/2005/8/layout/pyramid3"/>
    <dgm:cxn modelId="{D22DA777-E85E-4FA4-AB09-3BB6C705B1CE}" type="presParOf" srcId="{2D7A28C1-9D32-423A-8BF7-3CE71B5F1493}" destId="{C7E186B2-E2DF-48F5-BC59-1F7BD6A1DC90}" srcOrd="0" destOrd="0" presId="urn:microsoft.com/office/officeart/2005/8/layout/pyramid3"/>
    <dgm:cxn modelId="{41A08E90-6714-4DBA-9D4D-F519E3DD0B02}" type="presParOf" srcId="{2D7A28C1-9D32-423A-8BF7-3CE71B5F1493}" destId="{455B14F1-488A-4AE8-B2BA-3F153EE1983A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67767C-9D70-451F-8DBD-4ECF38041D62}" type="doc">
      <dgm:prSet loTypeId="urn:microsoft.com/office/officeart/2005/8/layout/vList4#1" loCatId="list" qsTypeId="urn:microsoft.com/office/officeart/2005/8/quickstyle/simple2" qsCatId="simple" csTypeId="urn:microsoft.com/office/officeart/2005/8/colors/accent5_3" csCatId="accent5" phldr="1"/>
      <dgm:spPr/>
      <dgm:t>
        <a:bodyPr/>
        <a:lstStyle/>
        <a:p>
          <a:endParaRPr lang="es-CL"/>
        </a:p>
      </dgm:t>
    </dgm:pt>
    <dgm:pt modelId="{1380FC3E-07D9-4D05-92DB-0F7EDDAD2403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endParaRPr lang="es-CL" sz="2000" b="0" i="0" u="none" dirty="0"/>
        </a:p>
        <a:p>
          <a:r>
            <a:rPr lang="es-CL" sz="1900" b="0" i="0" u="none" dirty="0"/>
            <a:t>6.3.1 Proporción de aguas residuales tratadas de manera segura. </a:t>
          </a:r>
          <a:endParaRPr lang="es-CL" sz="1900" b="0" dirty="0"/>
        </a:p>
      </dgm:t>
    </dgm:pt>
    <dgm:pt modelId="{1B44F2E6-CF36-456B-B767-595FC5AA5B2C}" type="parTrans" cxnId="{F73F1746-2815-4F12-9DFD-0F20C0670147}">
      <dgm:prSet/>
      <dgm:spPr/>
      <dgm:t>
        <a:bodyPr/>
        <a:lstStyle/>
        <a:p>
          <a:endParaRPr lang="es-CL"/>
        </a:p>
      </dgm:t>
    </dgm:pt>
    <dgm:pt modelId="{9CCE80BD-FA91-4A60-AE30-8B13002F760D}" type="sibTrans" cxnId="{F73F1746-2815-4F12-9DFD-0F20C0670147}">
      <dgm:prSet/>
      <dgm:spPr/>
      <dgm:t>
        <a:bodyPr/>
        <a:lstStyle/>
        <a:p>
          <a:endParaRPr lang="es-CL"/>
        </a:p>
      </dgm:t>
    </dgm:pt>
    <dgm:pt modelId="{2BAEE9E9-16E8-47FF-A836-ACE7A6ACB254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s-CL" sz="1600" b="0" dirty="0"/>
            <a:t>RETC - Agua residual total generada por industrias</a:t>
          </a:r>
        </a:p>
      </dgm:t>
    </dgm:pt>
    <dgm:pt modelId="{8B557F83-B501-4B95-9133-B0833DBD9390}" type="sibTrans" cxnId="{ED303B82-D57D-4557-ABFE-E8E9F396C86F}">
      <dgm:prSet/>
      <dgm:spPr/>
      <dgm:t>
        <a:bodyPr/>
        <a:lstStyle/>
        <a:p>
          <a:endParaRPr lang="es-CL"/>
        </a:p>
      </dgm:t>
    </dgm:pt>
    <dgm:pt modelId="{61F54EB7-B311-4A55-8A8A-A2F088382D56}" type="parTrans" cxnId="{ED303B82-D57D-4557-ABFE-E8E9F396C86F}">
      <dgm:prSet/>
      <dgm:spPr/>
      <dgm:t>
        <a:bodyPr/>
        <a:lstStyle/>
        <a:p>
          <a:endParaRPr lang="es-CL"/>
        </a:p>
      </dgm:t>
    </dgm:pt>
    <dgm:pt modelId="{8806E0D9-28BE-4E45-BA57-29B9F90AB327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s-CL" sz="1600" b="0" dirty="0"/>
            <a:t>RETC - Destino de agua vertida industrial</a:t>
          </a:r>
        </a:p>
      </dgm:t>
    </dgm:pt>
    <dgm:pt modelId="{8F8A86FD-1B50-4F81-91E3-9DEF39A56D1E}" type="parTrans" cxnId="{D108C016-8BBF-4BF8-AC79-1F866D15B687}">
      <dgm:prSet/>
      <dgm:spPr/>
      <dgm:t>
        <a:bodyPr/>
        <a:lstStyle/>
        <a:p>
          <a:endParaRPr lang="es-CL"/>
        </a:p>
      </dgm:t>
    </dgm:pt>
    <dgm:pt modelId="{ADA5F1C0-E8E5-4CFD-97DC-5554D8E71248}" type="sibTrans" cxnId="{D108C016-8BBF-4BF8-AC79-1F866D15B687}">
      <dgm:prSet/>
      <dgm:spPr/>
      <dgm:t>
        <a:bodyPr/>
        <a:lstStyle/>
        <a:p>
          <a:endParaRPr lang="es-CL"/>
        </a:p>
      </dgm:t>
    </dgm:pt>
    <dgm:pt modelId="{226B366B-712E-4E13-BF86-14A378482A33}">
      <dgm:prSet phldrT="[Texto]" custT="1"/>
      <dgm:spPr/>
      <dgm:t>
        <a:bodyPr/>
        <a:lstStyle/>
        <a:p>
          <a:r>
            <a:rPr lang="es-CL" sz="1800" b="0" dirty="0"/>
            <a:t>RETC – Emisiones de fuentes fijas y difusas </a:t>
          </a:r>
        </a:p>
      </dgm:t>
    </dgm:pt>
    <dgm:pt modelId="{AFB45B97-509F-4138-A8D4-AC05FF0C40F3}">
      <dgm:prSet phldrT="[Texto]" custT="1"/>
      <dgm:spPr/>
      <dgm:t>
        <a:bodyPr/>
        <a:lstStyle/>
        <a:p>
          <a:endParaRPr lang="es-CL" sz="2700" dirty="0"/>
        </a:p>
        <a:p>
          <a:r>
            <a:rPr lang="es-CL" sz="1900" b="0" dirty="0"/>
            <a:t>3.9.1 Tasa de mortalidad atribuida a la contaminación de los hogares y del aire ambien</a:t>
          </a:r>
          <a:r>
            <a:rPr lang="es-CL" sz="2000" b="0" dirty="0"/>
            <a:t>te </a:t>
          </a:r>
        </a:p>
      </dgm:t>
    </dgm:pt>
    <dgm:pt modelId="{E0A02387-325E-4A55-91EC-E21D53F02457}" type="sibTrans" cxnId="{0B5BBB94-ECC2-4B6F-9CFD-287F7B11E4E8}">
      <dgm:prSet/>
      <dgm:spPr/>
      <dgm:t>
        <a:bodyPr/>
        <a:lstStyle/>
        <a:p>
          <a:endParaRPr lang="es-CL"/>
        </a:p>
      </dgm:t>
    </dgm:pt>
    <dgm:pt modelId="{2D92B326-EAE0-41CA-9619-30104C1D8AE4}" type="parTrans" cxnId="{0B5BBB94-ECC2-4B6F-9CFD-287F7B11E4E8}">
      <dgm:prSet/>
      <dgm:spPr/>
      <dgm:t>
        <a:bodyPr/>
        <a:lstStyle/>
        <a:p>
          <a:endParaRPr lang="es-CL"/>
        </a:p>
      </dgm:t>
    </dgm:pt>
    <dgm:pt modelId="{2973B40C-9A02-40E3-897E-A427ACF5D095}" type="sibTrans" cxnId="{30010B1A-AFDB-4999-87B9-60E395091344}">
      <dgm:prSet/>
      <dgm:spPr/>
      <dgm:t>
        <a:bodyPr/>
        <a:lstStyle/>
        <a:p>
          <a:endParaRPr lang="es-CL"/>
        </a:p>
      </dgm:t>
    </dgm:pt>
    <dgm:pt modelId="{E06AEB4C-25A1-4968-9B5C-D8DE166BC96E}" type="parTrans" cxnId="{30010B1A-AFDB-4999-87B9-60E395091344}">
      <dgm:prSet/>
      <dgm:spPr/>
      <dgm:t>
        <a:bodyPr/>
        <a:lstStyle/>
        <a:p>
          <a:endParaRPr lang="es-CL"/>
        </a:p>
      </dgm:t>
    </dgm:pt>
    <dgm:pt modelId="{F2F0F167-3AFB-4414-87DD-64CA7DA20EDD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endParaRPr lang="es-CL" sz="1600" b="0" dirty="0"/>
        </a:p>
      </dgm:t>
    </dgm:pt>
    <dgm:pt modelId="{8AE52327-4AE4-4DC7-B679-5E0029DB1AD5}" type="parTrans" cxnId="{8765DAC1-5496-413B-987D-3B022BA82557}">
      <dgm:prSet/>
      <dgm:spPr/>
      <dgm:t>
        <a:bodyPr/>
        <a:lstStyle/>
        <a:p>
          <a:endParaRPr lang="es-CL"/>
        </a:p>
      </dgm:t>
    </dgm:pt>
    <dgm:pt modelId="{BFD45312-383A-4C12-8B1A-C6F41E4839AB}" type="sibTrans" cxnId="{8765DAC1-5496-413B-987D-3B022BA82557}">
      <dgm:prSet/>
      <dgm:spPr/>
      <dgm:t>
        <a:bodyPr/>
        <a:lstStyle/>
        <a:p>
          <a:endParaRPr lang="es-CL"/>
        </a:p>
      </dgm:t>
    </dgm:pt>
    <dgm:pt modelId="{BFF577DD-A5C4-462C-B915-0984EFC5D597}" type="pres">
      <dgm:prSet presAssocID="{B067767C-9D70-451F-8DBD-4ECF38041D62}" presName="linear" presStyleCnt="0">
        <dgm:presLayoutVars>
          <dgm:dir/>
          <dgm:resizeHandles val="exact"/>
        </dgm:presLayoutVars>
      </dgm:prSet>
      <dgm:spPr/>
    </dgm:pt>
    <dgm:pt modelId="{08D78C9B-3612-44A4-85EB-C414D17ACF07}" type="pres">
      <dgm:prSet presAssocID="{AFB45B97-509F-4138-A8D4-AC05FF0C40F3}" presName="comp" presStyleCnt="0"/>
      <dgm:spPr/>
    </dgm:pt>
    <dgm:pt modelId="{FDBD627B-C50B-4009-8BE0-125D1313F4E1}" type="pres">
      <dgm:prSet presAssocID="{AFB45B97-509F-4138-A8D4-AC05FF0C40F3}" presName="box" presStyleLbl="node1" presStyleIdx="0" presStyleCnt="2" custLinFactNeighborX="834" custLinFactNeighborY="0"/>
      <dgm:spPr/>
    </dgm:pt>
    <dgm:pt modelId="{29D3BF5A-9213-4ACD-85E8-0A830BAE9C28}" type="pres">
      <dgm:prSet presAssocID="{AFB45B97-509F-4138-A8D4-AC05FF0C40F3}" presName="img" presStyleLbl="fgImgPlace1" presStyleIdx="0" presStyleCnt="2" custScaleX="89466" custScaleY="79171" custLinFactNeighborX="1019" custLinFactNeighborY="-128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A541DED-28BB-40CC-8358-99F7226D8AD0}" type="pres">
      <dgm:prSet presAssocID="{AFB45B97-509F-4138-A8D4-AC05FF0C40F3}" presName="text" presStyleLbl="node1" presStyleIdx="0" presStyleCnt="2">
        <dgm:presLayoutVars>
          <dgm:bulletEnabled val="1"/>
        </dgm:presLayoutVars>
      </dgm:prSet>
      <dgm:spPr/>
    </dgm:pt>
    <dgm:pt modelId="{39CE1F4D-C3CE-4419-80EF-62969043297A}" type="pres">
      <dgm:prSet presAssocID="{E0A02387-325E-4A55-91EC-E21D53F02457}" presName="spacer" presStyleCnt="0"/>
      <dgm:spPr/>
    </dgm:pt>
    <dgm:pt modelId="{A03B3A73-1B05-49E3-BABD-EE530AF17C96}" type="pres">
      <dgm:prSet presAssocID="{1380FC3E-07D9-4D05-92DB-0F7EDDAD2403}" presName="comp" presStyleCnt="0"/>
      <dgm:spPr/>
    </dgm:pt>
    <dgm:pt modelId="{D634F763-FF2B-470C-8D21-9D3553F5136E}" type="pres">
      <dgm:prSet presAssocID="{1380FC3E-07D9-4D05-92DB-0F7EDDAD2403}" presName="box" presStyleLbl="node1" presStyleIdx="1" presStyleCnt="2" custLinFactNeighborY="8531"/>
      <dgm:spPr/>
    </dgm:pt>
    <dgm:pt modelId="{4EBE864F-CFF7-46A0-B7CA-B8E71C640869}" type="pres">
      <dgm:prSet presAssocID="{1380FC3E-07D9-4D05-92DB-0F7EDDAD2403}" presName="img" presStyleLbl="fgImgPlace1" presStyleIdx="1" presStyleCnt="2" custScaleX="89704" custScaleY="74960" custLinFactNeighborX="-3785" custLinFactNeighborY="12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5E8EB37-C6CF-4CC3-9492-E1826A3F66A1}" type="pres">
      <dgm:prSet presAssocID="{1380FC3E-07D9-4D05-92DB-0F7EDDAD2403}" presName="text" presStyleLbl="node1" presStyleIdx="1" presStyleCnt="2">
        <dgm:presLayoutVars>
          <dgm:bulletEnabled val="1"/>
        </dgm:presLayoutVars>
      </dgm:prSet>
      <dgm:spPr/>
    </dgm:pt>
  </dgm:ptLst>
  <dgm:cxnLst>
    <dgm:cxn modelId="{D108C016-8BBF-4BF8-AC79-1F866D15B687}" srcId="{1380FC3E-07D9-4D05-92DB-0F7EDDAD2403}" destId="{8806E0D9-28BE-4E45-BA57-29B9F90AB327}" srcOrd="2" destOrd="0" parTransId="{8F8A86FD-1B50-4F81-91E3-9DEF39A56D1E}" sibTransId="{ADA5F1C0-E8E5-4CFD-97DC-5554D8E71248}"/>
    <dgm:cxn modelId="{30010B1A-AFDB-4999-87B9-60E395091344}" srcId="{AFB45B97-509F-4138-A8D4-AC05FF0C40F3}" destId="{226B366B-712E-4E13-BF86-14A378482A33}" srcOrd="0" destOrd="0" parTransId="{E06AEB4C-25A1-4968-9B5C-D8DE166BC96E}" sibTransId="{2973B40C-9A02-40E3-897E-A427ACF5D095}"/>
    <dgm:cxn modelId="{11381529-7B7A-4787-B288-2199CC8C3906}" type="presOf" srcId="{AFB45B97-509F-4138-A8D4-AC05FF0C40F3}" destId="{FDBD627B-C50B-4009-8BE0-125D1313F4E1}" srcOrd="0" destOrd="0" presId="urn:microsoft.com/office/officeart/2005/8/layout/vList4#1"/>
    <dgm:cxn modelId="{CE65A829-0DF1-4F98-A0E4-A36681A791E2}" type="presOf" srcId="{8806E0D9-28BE-4E45-BA57-29B9F90AB327}" destId="{D634F763-FF2B-470C-8D21-9D3553F5136E}" srcOrd="0" destOrd="3" presId="urn:microsoft.com/office/officeart/2005/8/layout/vList4#1"/>
    <dgm:cxn modelId="{22CE2D34-A8D7-419B-8434-64E7D2156B67}" type="presOf" srcId="{226B366B-712E-4E13-BF86-14A378482A33}" destId="{FA541DED-28BB-40CC-8358-99F7226D8AD0}" srcOrd="1" destOrd="1" presId="urn:microsoft.com/office/officeart/2005/8/layout/vList4#1"/>
    <dgm:cxn modelId="{BD48443B-A01E-4AB5-9221-054387725C6C}" type="presOf" srcId="{8806E0D9-28BE-4E45-BA57-29B9F90AB327}" destId="{25E8EB37-C6CF-4CC3-9492-E1826A3F66A1}" srcOrd="1" destOrd="3" presId="urn:microsoft.com/office/officeart/2005/8/layout/vList4#1"/>
    <dgm:cxn modelId="{0ECBC15C-D529-4C95-898B-8C17B9E16499}" type="presOf" srcId="{B067767C-9D70-451F-8DBD-4ECF38041D62}" destId="{BFF577DD-A5C4-462C-B915-0984EFC5D597}" srcOrd="0" destOrd="0" presId="urn:microsoft.com/office/officeart/2005/8/layout/vList4#1"/>
    <dgm:cxn modelId="{F73F1746-2815-4F12-9DFD-0F20C0670147}" srcId="{B067767C-9D70-451F-8DBD-4ECF38041D62}" destId="{1380FC3E-07D9-4D05-92DB-0F7EDDAD2403}" srcOrd="1" destOrd="0" parTransId="{1B44F2E6-CF36-456B-B767-595FC5AA5B2C}" sibTransId="{9CCE80BD-FA91-4A60-AE30-8B13002F760D}"/>
    <dgm:cxn modelId="{BB765C50-6638-4B29-AADF-D6A20F0FEB54}" type="presOf" srcId="{1380FC3E-07D9-4D05-92DB-0F7EDDAD2403}" destId="{25E8EB37-C6CF-4CC3-9492-E1826A3F66A1}" srcOrd="1" destOrd="0" presId="urn:microsoft.com/office/officeart/2005/8/layout/vList4#1"/>
    <dgm:cxn modelId="{ED303B82-D57D-4557-ABFE-E8E9F396C86F}" srcId="{1380FC3E-07D9-4D05-92DB-0F7EDDAD2403}" destId="{2BAEE9E9-16E8-47FF-A836-ACE7A6ACB254}" srcOrd="0" destOrd="0" parTransId="{61F54EB7-B311-4A55-8A8A-A2F088382D56}" sibTransId="{8B557F83-B501-4B95-9133-B0833DBD9390}"/>
    <dgm:cxn modelId="{B72DA783-1C7C-49D3-A17F-D743A7C521F8}" type="presOf" srcId="{2BAEE9E9-16E8-47FF-A836-ACE7A6ACB254}" destId="{25E8EB37-C6CF-4CC3-9492-E1826A3F66A1}" srcOrd="1" destOrd="1" presId="urn:microsoft.com/office/officeart/2005/8/layout/vList4#1"/>
    <dgm:cxn modelId="{0B5BBB94-ECC2-4B6F-9CFD-287F7B11E4E8}" srcId="{B067767C-9D70-451F-8DBD-4ECF38041D62}" destId="{AFB45B97-509F-4138-A8D4-AC05FF0C40F3}" srcOrd="0" destOrd="0" parTransId="{2D92B326-EAE0-41CA-9619-30104C1D8AE4}" sibTransId="{E0A02387-325E-4A55-91EC-E21D53F02457}"/>
    <dgm:cxn modelId="{B01AE7A4-26E0-4399-BF35-4BA4EF2F4DB5}" type="presOf" srcId="{F2F0F167-3AFB-4414-87DD-64CA7DA20EDD}" destId="{D634F763-FF2B-470C-8D21-9D3553F5136E}" srcOrd="0" destOrd="2" presId="urn:microsoft.com/office/officeart/2005/8/layout/vList4#1"/>
    <dgm:cxn modelId="{8765DAC1-5496-413B-987D-3B022BA82557}" srcId="{1380FC3E-07D9-4D05-92DB-0F7EDDAD2403}" destId="{F2F0F167-3AFB-4414-87DD-64CA7DA20EDD}" srcOrd="1" destOrd="0" parTransId="{8AE52327-4AE4-4DC7-B679-5E0029DB1AD5}" sibTransId="{BFD45312-383A-4C12-8B1A-C6F41E4839AB}"/>
    <dgm:cxn modelId="{8831F4CA-3DA4-40F7-91A9-75632B09BFC8}" type="presOf" srcId="{2BAEE9E9-16E8-47FF-A836-ACE7A6ACB254}" destId="{D634F763-FF2B-470C-8D21-9D3553F5136E}" srcOrd="0" destOrd="1" presId="urn:microsoft.com/office/officeart/2005/8/layout/vList4#1"/>
    <dgm:cxn modelId="{5AFADDDB-D9C5-42DD-BCE2-D1A8B038BBE4}" type="presOf" srcId="{1380FC3E-07D9-4D05-92DB-0F7EDDAD2403}" destId="{D634F763-FF2B-470C-8D21-9D3553F5136E}" srcOrd="0" destOrd="0" presId="urn:microsoft.com/office/officeart/2005/8/layout/vList4#1"/>
    <dgm:cxn modelId="{867DF4F2-5CD2-420D-B1F0-B2FC2D13378C}" type="presOf" srcId="{F2F0F167-3AFB-4414-87DD-64CA7DA20EDD}" destId="{25E8EB37-C6CF-4CC3-9492-E1826A3F66A1}" srcOrd="1" destOrd="2" presId="urn:microsoft.com/office/officeart/2005/8/layout/vList4#1"/>
    <dgm:cxn modelId="{FC6A3FF5-321E-4B65-B4D9-CFE5455989D3}" type="presOf" srcId="{AFB45B97-509F-4138-A8D4-AC05FF0C40F3}" destId="{FA541DED-28BB-40CC-8358-99F7226D8AD0}" srcOrd="1" destOrd="0" presId="urn:microsoft.com/office/officeart/2005/8/layout/vList4#1"/>
    <dgm:cxn modelId="{B51C92F8-75EF-4978-AB60-CC0C57D908FB}" type="presOf" srcId="{226B366B-712E-4E13-BF86-14A378482A33}" destId="{FDBD627B-C50B-4009-8BE0-125D1313F4E1}" srcOrd="0" destOrd="1" presId="urn:microsoft.com/office/officeart/2005/8/layout/vList4#1"/>
    <dgm:cxn modelId="{5CC95269-11DA-4A72-9CF4-610E8E2D1B24}" type="presParOf" srcId="{BFF577DD-A5C4-462C-B915-0984EFC5D597}" destId="{08D78C9B-3612-44A4-85EB-C414D17ACF07}" srcOrd="0" destOrd="0" presId="urn:microsoft.com/office/officeart/2005/8/layout/vList4#1"/>
    <dgm:cxn modelId="{9776AC7D-6124-49F1-9D69-15EBE47F78D2}" type="presParOf" srcId="{08D78C9B-3612-44A4-85EB-C414D17ACF07}" destId="{FDBD627B-C50B-4009-8BE0-125D1313F4E1}" srcOrd="0" destOrd="0" presId="urn:microsoft.com/office/officeart/2005/8/layout/vList4#1"/>
    <dgm:cxn modelId="{B73F9906-BC48-4263-AE20-134DDCE9E58F}" type="presParOf" srcId="{08D78C9B-3612-44A4-85EB-C414D17ACF07}" destId="{29D3BF5A-9213-4ACD-85E8-0A830BAE9C28}" srcOrd="1" destOrd="0" presId="urn:microsoft.com/office/officeart/2005/8/layout/vList4#1"/>
    <dgm:cxn modelId="{BB399A17-EA17-4A4D-B75C-396E0873472D}" type="presParOf" srcId="{08D78C9B-3612-44A4-85EB-C414D17ACF07}" destId="{FA541DED-28BB-40CC-8358-99F7226D8AD0}" srcOrd="2" destOrd="0" presId="urn:microsoft.com/office/officeart/2005/8/layout/vList4#1"/>
    <dgm:cxn modelId="{095A6D80-391B-4CC4-91DC-C031210E9CC5}" type="presParOf" srcId="{BFF577DD-A5C4-462C-B915-0984EFC5D597}" destId="{39CE1F4D-C3CE-4419-80EF-62969043297A}" srcOrd="1" destOrd="0" presId="urn:microsoft.com/office/officeart/2005/8/layout/vList4#1"/>
    <dgm:cxn modelId="{0C0D36AE-DD0D-463D-8CDD-7343163F53D1}" type="presParOf" srcId="{BFF577DD-A5C4-462C-B915-0984EFC5D597}" destId="{A03B3A73-1B05-49E3-BABD-EE530AF17C96}" srcOrd="2" destOrd="0" presId="urn:microsoft.com/office/officeart/2005/8/layout/vList4#1"/>
    <dgm:cxn modelId="{E9CB6774-1E14-4D88-AFB7-EDCE903C0988}" type="presParOf" srcId="{A03B3A73-1B05-49E3-BABD-EE530AF17C96}" destId="{D634F763-FF2B-470C-8D21-9D3553F5136E}" srcOrd="0" destOrd="0" presId="urn:microsoft.com/office/officeart/2005/8/layout/vList4#1"/>
    <dgm:cxn modelId="{F99690CB-AD82-48BC-8B94-B86AE6D92F30}" type="presParOf" srcId="{A03B3A73-1B05-49E3-BABD-EE530AF17C96}" destId="{4EBE864F-CFF7-46A0-B7CA-B8E71C640869}" srcOrd="1" destOrd="0" presId="urn:microsoft.com/office/officeart/2005/8/layout/vList4#1"/>
    <dgm:cxn modelId="{67A2508A-E55B-4BEF-9F4B-0265E2B79FB6}" type="presParOf" srcId="{A03B3A73-1B05-49E3-BABD-EE530AF17C96}" destId="{25E8EB37-C6CF-4CC3-9492-E1826A3F66A1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67767C-9D70-451F-8DBD-4ECF38041D62}" type="doc">
      <dgm:prSet loTypeId="urn:microsoft.com/office/officeart/2005/8/layout/vList4#2" loCatId="list" qsTypeId="urn:microsoft.com/office/officeart/2005/8/quickstyle/simple2" qsCatId="simple" csTypeId="urn:microsoft.com/office/officeart/2005/8/colors/accent5_3" csCatId="accent5" phldr="1"/>
      <dgm:spPr/>
      <dgm:t>
        <a:bodyPr/>
        <a:lstStyle/>
        <a:p>
          <a:endParaRPr lang="es-CL"/>
        </a:p>
      </dgm:t>
    </dgm:pt>
    <dgm:pt modelId="{3C670936-288B-4286-A21D-B5E50D4E6E38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sz="1700" b="0" dirty="0"/>
            <a:t>11.4.1 Total de gasto (público y privado) per cápita en la preservación, protección y conservación de todo el patrimonio cultural y natural…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CL" sz="1500" b="0" dirty="0"/>
        </a:p>
      </dgm:t>
    </dgm:pt>
    <dgm:pt modelId="{44B80964-9287-4712-A78A-A99BB30165F6}" type="parTrans" cxnId="{8378F874-9B26-42E1-A168-E564AF568A9A}">
      <dgm:prSet/>
      <dgm:spPr/>
      <dgm:t>
        <a:bodyPr/>
        <a:lstStyle/>
        <a:p>
          <a:endParaRPr lang="es-CL"/>
        </a:p>
      </dgm:t>
    </dgm:pt>
    <dgm:pt modelId="{31987245-89AF-4A94-8653-556B266F60BA}" type="sibTrans" cxnId="{8378F874-9B26-42E1-A168-E564AF568A9A}">
      <dgm:prSet/>
      <dgm:spPr/>
      <dgm:t>
        <a:bodyPr/>
        <a:lstStyle/>
        <a:p>
          <a:endParaRPr lang="es-CL"/>
        </a:p>
      </dgm:t>
    </dgm:pt>
    <dgm:pt modelId="{F28E4143-A205-4039-B6C0-A2B393FC7739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pPr marL="57150" marR="0" indent="0" defTabSz="3556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es-CL" sz="1500" b="0" dirty="0"/>
            <a:t>RETC - Formulario GPA- Gasto en Protección Ambiental privado </a:t>
          </a:r>
        </a:p>
      </dgm:t>
    </dgm:pt>
    <dgm:pt modelId="{73B6CB79-AB21-4F66-A476-47D96BB6332D}" type="parTrans" cxnId="{2B346159-1EC1-431A-B57C-73919CE75324}">
      <dgm:prSet/>
      <dgm:spPr/>
      <dgm:t>
        <a:bodyPr/>
        <a:lstStyle/>
        <a:p>
          <a:endParaRPr lang="es-CL"/>
        </a:p>
      </dgm:t>
    </dgm:pt>
    <dgm:pt modelId="{7F7C21C8-46A6-4B57-B4FB-11E523CD9922}" type="sibTrans" cxnId="{2B346159-1EC1-431A-B57C-73919CE75324}">
      <dgm:prSet/>
      <dgm:spPr/>
      <dgm:t>
        <a:bodyPr/>
        <a:lstStyle/>
        <a:p>
          <a:endParaRPr lang="es-CL"/>
        </a:p>
      </dgm:t>
    </dgm:pt>
    <dgm:pt modelId="{FDE9068E-3086-490D-9677-EF6119DD32F6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pPr marL="57150" marR="0" indent="0" defTabSz="3556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es-CL" sz="1500" b="0" dirty="0"/>
            <a:t>RETC -  SINADER-  Cantidad de residuos sólidos domiciliarios o asimilables y Residuos Industriales No peligrosos.</a:t>
          </a:r>
        </a:p>
        <a:p>
          <a:pPr marL="57150" indent="0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CL" sz="1400" dirty="0"/>
        </a:p>
      </dgm:t>
    </dgm:pt>
    <dgm:pt modelId="{D1A0F5D2-5CD7-48A8-B4DF-770D517A96B7}" type="sibTrans" cxnId="{7345DCD2-31EA-4270-A564-9929FBB26A36}">
      <dgm:prSet/>
      <dgm:spPr/>
      <dgm:t>
        <a:bodyPr/>
        <a:lstStyle/>
        <a:p>
          <a:endParaRPr lang="es-CL"/>
        </a:p>
      </dgm:t>
    </dgm:pt>
    <dgm:pt modelId="{BBB4BE55-7BA5-4F44-BBF1-4057FD4D6D6C}" type="parTrans" cxnId="{7345DCD2-31EA-4270-A564-9929FBB26A36}">
      <dgm:prSet/>
      <dgm:spPr/>
      <dgm:t>
        <a:bodyPr/>
        <a:lstStyle/>
        <a:p>
          <a:endParaRPr lang="es-CL"/>
        </a:p>
      </dgm:t>
    </dgm:pt>
    <dgm:pt modelId="{9AB739B2-E506-4B25-BCD4-16139C0BBE20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pPr marL="57150" marR="0" indent="0" defTabSz="3556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endParaRPr lang="es-CL" sz="1600" b="0" dirty="0"/>
        </a:p>
        <a:p>
          <a:pPr marL="57150" marR="0" indent="0" defTabSz="3556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es-CL" sz="1700" b="0" dirty="0"/>
            <a:t>11.6.1 Proporción de residuos sólidos urbanos recolectados regularmente y con descarga final adecuada del total de residuos sólidos urbanos generados, desglosada por ciudad</a:t>
          </a:r>
        </a:p>
      </dgm:t>
    </dgm:pt>
    <dgm:pt modelId="{7431A888-1C75-4A51-9A9C-AB7D37250830}" type="parTrans" cxnId="{B0A84064-D262-41F2-B09F-6244EF7628B2}">
      <dgm:prSet/>
      <dgm:spPr/>
      <dgm:t>
        <a:bodyPr/>
        <a:lstStyle/>
        <a:p>
          <a:endParaRPr lang="es-CL"/>
        </a:p>
      </dgm:t>
    </dgm:pt>
    <dgm:pt modelId="{E7A5F15C-DE9B-4D36-8F69-3B29F098DB45}" type="sibTrans" cxnId="{B0A84064-D262-41F2-B09F-6244EF7628B2}">
      <dgm:prSet/>
      <dgm:spPr/>
      <dgm:t>
        <a:bodyPr/>
        <a:lstStyle/>
        <a:p>
          <a:endParaRPr lang="es-CL"/>
        </a:p>
      </dgm:t>
    </dgm:pt>
    <dgm:pt modelId="{1773AD3D-0F61-4DB1-A5C3-578043C51CE8}">
      <dgm:prSet phldrT="[Texto]" custT="1"/>
      <dgm:spPr/>
      <dgm:t>
        <a:bodyPr/>
        <a:lstStyle/>
        <a:p>
          <a:r>
            <a:rPr lang="es-CL" sz="1600" b="0" dirty="0"/>
            <a:t>RETC - Emisiones de CO</a:t>
          </a:r>
          <a:r>
            <a:rPr lang="es-CL" sz="1100" b="0" dirty="0"/>
            <a:t>2</a:t>
          </a:r>
          <a:r>
            <a:rPr lang="es-CL" sz="1600" b="0" dirty="0"/>
            <a:t> fuentes fijas</a:t>
          </a:r>
        </a:p>
      </dgm:t>
    </dgm:pt>
    <dgm:pt modelId="{F60E0C9F-C34C-4F65-8120-EC0B04A87783}">
      <dgm:prSet phldrT="[Texto]" custT="1"/>
      <dgm:spPr/>
      <dgm:t>
        <a:bodyPr/>
        <a:lstStyle/>
        <a:p>
          <a:endParaRPr lang="es-CL" sz="2000" b="1" i="0" u="none" dirty="0"/>
        </a:p>
        <a:p>
          <a:r>
            <a:rPr lang="es-CL" sz="1900" b="0" dirty="0"/>
            <a:t>9.4.1 Emisiones de CO2 por unidad de valor agregado</a:t>
          </a:r>
          <a:r>
            <a:rPr lang="es-CL" sz="1900" b="0" i="0" u="none" dirty="0"/>
            <a:t> </a:t>
          </a:r>
          <a:endParaRPr lang="es-CL" sz="1900" b="0" dirty="0"/>
        </a:p>
      </dgm:t>
    </dgm:pt>
    <dgm:pt modelId="{F4F2014E-2B3D-4304-856D-E1A558A09504}" type="sibTrans" cxnId="{640A93CF-E3C2-48B7-A33B-600B0C414731}">
      <dgm:prSet/>
      <dgm:spPr/>
      <dgm:t>
        <a:bodyPr/>
        <a:lstStyle/>
        <a:p>
          <a:endParaRPr lang="es-CL"/>
        </a:p>
      </dgm:t>
    </dgm:pt>
    <dgm:pt modelId="{DBDF038D-6721-47C4-897A-AEA7E1B4BC72}" type="parTrans" cxnId="{640A93CF-E3C2-48B7-A33B-600B0C414731}">
      <dgm:prSet/>
      <dgm:spPr/>
      <dgm:t>
        <a:bodyPr/>
        <a:lstStyle/>
        <a:p>
          <a:endParaRPr lang="es-CL"/>
        </a:p>
      </dgm:t>
    </dgm:pt>
    <dgm:pt modelId="{EF0AE723-B2D0-4A0A-9A3E-14173FA3AA62}" type="sibTrans" cxnId="{0621144E-5506-4863-84BE-304F4D094C52}">
      <dgm:prSet/>
      <dgm:spPr/>
      <dgm:t>
        <a:bodyPr/>
        <a:lstStyle/>
        <a:p>
          <a:endParaRPr lang="es-CL"/>
        </a:p>
      </dgm:t>
    </dgm:pt>
    <dgm:pt modelId="{008D3D25-B73A-4B58-BD50-F322B1645E79}" type="parTrans" cxnId="{0621144E-5506-4863-84BE-304F4D094C52}">
      <dgm:prSet/>
      <dgm:spPr/>
      <dgm:t>
        <a:bodyPr/>
        <a:lstStyle/>
        <a:p>
          <a:endParaRPr lang="es-CL"/>
        </a:p>
      </dgm:t>
    </dgm:pt>
    <dgm:pt modelId="{61DB1206-ABF9-4ADA-A0F5-FCA831C33FAD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pPr marL="57150" marR="0" indent="0" defTabSz="3556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endParaRPr lang="es-CL" sz="1700" b="0" dirty="0"/>
        </a:p>
      </dgm:t>
    </dgm:pt>
    <dgm:pt modelId="{ABAAC02E-7B8C-4274-AC6C-D63F657F60AF}" type="parTrans" cxnId="{4AFEA10E-5C41-4EAD-A21B-6408B4AFFF4D}">
      <dgm:prSet/>
      <dgm:spPr/>
      <dgm:t>
        <a:bodyPr/>
        <a:lstStyle/>
        <a:p>
          <a:endParaRPr lang="es-CL"/>
        </a:p>
      </dgm:t>
    </dgm:pt>
    <dgm:pt modelId="{22A71243-CE24-4F37-B577-5171244ACCC7}" type="sibTrans" cxnId="{4AFEA10E-5C41-4EAD-A21B-6408B4AFFF4D}">
      <dgm:prSet/>
      <dgm:spPr/>
      <dgm:t>
        <a:bodyPr/>
        <a:lstStyle/>
        <a:p>
          <a:endParaRPr lang="es-CL"/>
        </a:p>
      </dgm:t>
    </dgm:pt>
    <dgm:pt modelId="{BFF577DD-A5C4-462C-B915-0984EFC5D597}" type="pres">
      <dgm:prSet presAssocID="{B067767C-9D70-451F-8DBD-4ECF38041D62}" presName="linear" presStyleCnt="0">
        <dgm:presLayoutVars>
          <dgm:dir/>
          <dgm:resizeHandles val="exact"/>
        </dgm:presLayoutVars>
      </dgm:prSet>
      <dgm:spPr/>
    </dgm:pt>
    <dgm:pt modelId="{C9F58559-D9E9-4CA9-99DF-7A01A7B38110}" type="pres">
      <dgm:prSet presAssocID="{F60E0C9F-C34C-4F65-8120-EC0B04A87783}" presName="comp" presStyleCnt="0"/>
      <dgm:spPr/>
    </dgm:pt>
    <dgm:pt modelId="{D10C18DE-5AE7-4AA1-AAB7-D832BDD641FB}" type="pres">
      <dgm:prSet presAssocID="{F60E0C9F-C34C-4F65-8120-EC0B04A87783}" presName="box" presStyleLbl="node1" presStyleIdx="0" presStyleCnt="2" custScaleX="100000" custScaleY="54050" custLinFactNeighborX="-387"/>
      <dgm:spPr/>
    </dgm:pt>
    <dgm:pt modelId="{696BC294-E7A1-44BD-81F6-0E7CFB6F2012}" type="pres">
      <dgm:prSet presAssocID="{F60E0C9F-C34C-4F65-8120-EC0B04A87783}" presName="img" presStyleLbl="fgImgPlace1" presStyleIdx="0" presStyleCnt="2" custScaleX="79705" custScaleY="55783" custLinFactNeighborX="-11009" custLinFactNeighborY="-146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77D9610-9026-4B87-AF0E-5024C7758A9B}" type="pres">
      <dgm:prSet presAssocID="{F60E0C9F-C34C-4F65-8120-EC0B04A87783}" presName="text" presStyleLbl="node1" presStyleIdx="0" presStyleCnt="2">
        <dgm:presLayoutVars>
          <dgm:bulletEnabled val="1"/>
        </dgm:presLayoutVars>
      </dgm:prSet>
      <dgm:spPr/>
    </dgm:pt>
    <dgm:pt modelId="{60CC593D-2BC2-434F-9BBA-5AF73E6CC53D}" type="pres">
      <dgm:prSet presAssocID="{F4F2014E-2B3D-4304-856D-E1A558A09504}" presName="spacer" presStyleCnt="0"/>
      <dgm:spPr/>
    </dgm:pt>
    <dgm:pt modelId="{2D430196-4E82-4A59-BC9B-143887C50DAC}" type="pres">
      <dgm:prSet presAssocID="{3C670936-288B-4286-A21D-B5E50D4E6E38}" presName="comp" presStyleCnt="0"/>
      <dgm:spPr/>
    </dgm:pt>
    <dgm:pt modelId="{06F1B34A-21F3-48F5-A818-80C106A7468C}" type="pres">
      <dgm:prSet presAssocID="{3C670936-288B-4286-A21D-B5E50D4E6E38}" presName="box" presStyleLbl="node1" presStyleIdx="1" presStyleCnt="2" custLinFactNeighborY="335"/>
      <dgm:spPr/>
    </dgm:pt>
    <dgm:pt modelId="{116F4E84-588C-4D2E-8D1F-AA67915AD00F}" type="pres">
      <dgm:prSet presAssocID="{3C670936-288B-4286-A21D-B5E50D4E6E38}" presName="img" presStyleLbl="fgImgPlace1" presStyleIdx="1" presStyleCnt="2" custScaleX="88067" custScaleY="63774" custLinFactNeighborX="-6828" custLinFactNeighborY="-1382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28F7ACC-49DE-4A71-AFD4-87FF7739CF1F}" type="pres">
      <dgm:prSet presAssocID="{3C670936-288B-4286-A21D-B5E50D4E6E38}" presName="text" presStyleLbl="node1" presStyleIdx="1" presStyleCnt="2">
        <dgm:presLayoutVars>
          <dgm:bulletEnabled val="1"/>
        </dgm:presLayoutVars>
      </dgm:prSet>
      <dgm:spPr/>
    </dgm:pt>
  </dgm:ptLst>
  <dgm:cxnLst>
    <dgm:cxn modelId="{19F5F805-B114-477A-8F38-17BB649FBBA4}" type="presOf" srcId="{1773AD3D-0F61-4DB1-A5C3-578043C51CE8}" destId="{977D9610-9026-4B87-AF0E-5024C7758A9B}" srcOrd="1" destOrd="1" presId="urn:microsoft.com/office/officeart/2005/8/layout/vList4#2"/>
    <dgm:cxn modelId="{4AFEA10E-5C41-4EAD-A21B-6408B4AFFF4D}" srcId="{3C670936-288B-4286-A21D-B5E50D4E6E38}" destId="{61DB1206-ABF9-4ADA-A0F5-FCA831C33FAD}" srcOrd="2" destOrd="0" parTransId="{ABAAC02E-7B8C-4274-AC6C-D63F657F60AF}" sibTransId="{22A71243-CE24-4F37-B577-5171244ACCC7}"/>
    <dgm:cxn modelId="{12D58C15-D926-430D-8DC6-10D68A7A6738}" type="presOf" srcId="{9AB739B2-E506-4B25-BCD4-16139C0BBE20}" destId="{06F1B34A-21F3-48F5-A818-80C106A7468C}" srcOrd="0" destOrd="2" presId="urn:microsoft.com/office/officeart/2005/8/layout/vList4#2"/>
    <dgm:cxn modelId="{3E25C519-3730-4CB9-889A-E1AA08EF542E}" type="presOf" srcId="{1773AD3D-0F61-4DB1-A5C3-578043C51CE8}" destId="{D10C18DE-5AE7-4AA1-AAB7-D832BDD641FB}" srcOrd="0" destOrd="1" presId="urn:microsoft.com/office/officeart/2005/8/layout/vList4#2"/>
    <dgm:cxn modelId="{62D9565D-3808-49D9-9F56-CE1D8E8B822E}" type="presOf" srcId="{3C670936-288B-4286-A21D-B5E50D4E6E38}" destId="{828F7ACC-49DE-4A71-AFD4-87FF7739CF1F}" srcOrd="1" destOrd="0" presId="urn:microsoft.com/office/officeart/2005/8/layout/vList4#2"/>
    <dgm:cxn modelId="{B7324163-B4BA-4061-AEA3-A969597D53EC}" type="presOf" srcId="{FDE9068E-3086-490D-9677-EF6119DD32F6}" destId="{828F7ACC-49DE-4A71-AFD4-87FF7739CF1F}" srcOrd="1" destOrd="4" presId="urn:microsoft.com/office/officeart/2005/8/layout/vList4#2"/>
    <dgm:cxn modelId="{F0864343-FF32-4D99-9DA4-1BBCB9FCD326}" type="presOf" srcId="{B067767C-9D70-451F-8DBD-4ECF38041D62}" destId="{BFF577DD-A5C4-462C-B915-0984EFC5D597}" srcOrd="0" destOrd="0" presId="urn:microsoft.com/office/officeart/2005/8/layout/vList4#2"/>
    <dgm:cxn modelId="{B0A84064-D262-41F2-B09F-6244EF7628B2}" srcId="{3C670936-288B-4286-A21D-B5E50D4E6E38}" destId="{9AB739B2-E506-4B25-BCD4-16139C0BBE20}" srcOrd="1" destOrd="0" parTransId="{7431A888-1C75-4A51-9A9C-AB7D37250830}" sibTransId="{E7A5F15C-DE9B-4D36-8F69-3B29F098DB45}"/>
    <dgm:cxn modelId="{966E3066-A39F-48DC-8B16-87F9009F6EE4}" type="presOf" srcId="{61DB1206-ABF9-4ADA-A0F5-FCA831C33FAD}" destId="{06F1B34A-21F3-48F5-A818-80C106A7468C}" srcOrd="0" destOrd="3" presId="urn:microsoft.com/office/officeart/2005/8/layout/vList4#2"/>
    <dgm:cxn modelId="{0621144E-5506-4863-84BE-304F4D094C52}" srcId="{F60E0C9F-C34C-4F65-8120-EC0B04A87783}" destId="{1773AD3D-0F61-4DB1-A5C3-578043C51CE8}" srcOrd="0" destOrd="0" parTransId="{008D3D25-B73A-4B58-BD50-F322B1645E79}" sibTransId="{EF0AE723-B2D0-4A0A-9A3E-14173FA3AA62}"/>
    <dgm:cxn modelId="{8378F874-9B26-42E1-A168-E564AF568A9A}" srcId="{B067767C-9D70-451F-8DBD-4ECF38041D62}" destId="{3C670936-288B-4286-A21D-B5E50D4E6E38}" srcOrd="1" destOrd="0" parTransId="{44B80964-9287-4712-A78A-A99BB30165F6}" sibTransId="{31987245-89AF-4A94-8653-556B266F60BA}"/>
    <dgm:cxn modelId="{318A6E75-9A44-4F87-B32B-4C9C7FC38137}" type="presOf" srcId="{F28E4143-A205-4039-B6C0-A2B393FC7739}" destId="{828F7ACC-49DE-4A71-AFD4-87FF7739CF1F}" srcOrd="1" destOrd="1" presId="urn:microsoft.com/office/officeart/2005/8/layout/vList4#2"/>
    <dgm:cxn modelId="{2B346159-1EC1-431A-B57C-73919CE75324}" srcId="{3C670936-288B-4286-A21D-B5E50D4E6E38}" destId="{F28E4143-A205-4039-B6C0-A2B393FC7739}" srcOrd="0" destOrd="0" parTransId="{73B6CB79-AB21-4F66-A476-47D96BB6332D}" sibTransId="{7F7C21C8-46A6-4B57-B4FB-11E523CD9922}"/>
    <dgm:cxn modelId="{1AA1C579-3225-4F61-8B83-24E5834A057B}" type="presOf" srcId="{9AB739B2-E506-4B25-BCD4-16139C0BBE20}" destId="{828F7ACC-49DE-4A71-AFD4-87FF7739CF1F}" srcOrd="1" destOrd="2" presId="urn:microsoft.com/office/officeart/2005/8/layout/vList4#2"/>
    <dgm:cxn modelId="{FC92C07C-0371-44E1-9C0F-E16ABB9185C4}" type="presOf" srcId="{FDE9068E-3086-490D-9677-EF6119DD32F6}" destId="{06F1B34A-21F3-48F5-A818-80C106A7468C}" srcOrd="0" destOrd="4" presId="urn:microsoft.com/office/officeart/2005/8/layout/vList4#2"/>
    <dgm:cxn modelId="{A6022487-6881-47E3-8026-F445508B7590}" type="presOf" srcId="{F60E0C9F-C34C-4F65-8120-EC0B04A87783}" destId="{D10C18DE-5AE7-4AA1-AAB7-D832BDD641FB}" srcOrd="0" destOrd="0" presId="urn:microsoft.com/office/officeart/2005/8/layout/vList4#2"/>
    <dgm:cxn modelId="{85CDF587-B6DA-4C6E-8D27-701EE6462C3D}" type="presOf" srcId="{F28E4143-A205-4039-B6C0-A2B393FC7739}" destId="{06F1B34A-21F3-48F5-A818-80C106A7468C}" srcOrd="0" destOrd="1" presId="urn:microsoft.com/office/officeart/2005/8/layout/vList4#2"/>
    <dgm:cxn modelId="{B12161A2-F506-4C9C-8C9B-08B4CB185AFE}" type="presOf" srcId="{61DB1206-ABF9-4ADA-A0F5-FCA831C33FAD}" destId="{828F7ACC-49DE-4A71-AFD4-87FF7739CF1F}" srcOrd="1" destOrd="3" presId="urn:microsoft.com/office/officeart/2005/8/layout/vList4#2"/>
    <dgm:cxn modelId="{677FAEAA-1324-47D6-9157-CAA4716EFBBB}" type="presOf" srcId="{3C670936-288B-4286-A21D-B5E50D4E6E38}" destId="{06F1B34A-21F3-48F5-A818-80C106A7468C}" srcOrd="0" destOrd="0" presId="urn:microsoft.com/office/officeart/2005/8/layout/vList4#2"/>
    <dgm:cxn modelId="{640A93CF-E3C2-48B7-A33B-600B0C414731}" srcId="{B067767C-9D70-451F-8DBD-4ECF38041D62}" destId="{F60E0C9F-C34C-4F65-8120-EC0B04A87783}" srcOrd="0" destOrd="0" parTransId="{DBDF038D-6721-47C4-897A-AEA7E1B4BC72}" sibTransId="{F4F2014E-2B3D-4304-856D-E1A558A09504}"/>
    <dgm:cxn modelId="{87C3C0CF-FE33-410B-8159-46F85D89F938}" type="presOf" srcId="{F60E0C9F-C34C-4F65-8120-EC0B04A87783}" destId="{977D9610-9026-4B87-AF0E-5024C7758A9B}" srcOrd="1" destOrd="0" presId="urn:microsoft.com/office/officeart/2005/8/layout/vList4#2"/>
    <dgm:cxn modelId="{7345DCD2-31EA-4270-A564-9929FBB26A36}" srcId="{3C670936-288B-4286-A21D-B5E50D4E6E38}" destId="{FDE9068E-3086-490D-9677-EF6119DD32F6}" srcOrd="3" destOrd="0" parTransId="{BBB4BE55-7BA5-4F44-BBF1-4057FD4D6D6C}" sibTransId="{D1A0F5D2-5CD7-48A8-B4DF-770D517A96B7}"/>
    <dgm:cxn modelId="{13A34D92-2BB5-450B-AB67-B8EDBC1D2C34}" type="presParOf" srcId="{BFF577DD-A5C4-462C-B915-0984EFC5D597}" destId="{C9F58559-D9E9-4CA9-99DF-7A01A7B38110}" srcOrd="0" destOrd="0" presId="urn:microsoft.com/office/officeart/2005/8/layout/vList4#2"/>
    <dgm:cxn modelId="{C6D2938F-464A-4A46-9785-069F9E7A77F4}" type="presParOf" srcId="{C9F58559-D9E9-4CA9-99DF-7A01A7B38110}" destId="{D10C18DE-5AE7-4AA1-AAB7-D832BDD641FB}" srcOrd="0" destOrd="0" presId="urn:microsoft.com/office/officeart/2005/8/layout/vList4#2"/>
    <dgm:cxn modelId="{93E48151-7FB6-40AC-AFBC-FF738178ACE8}" type="presParOf" srcId="{C9F58559-D9E9-4CA9-99DF-7A01A7B38110}" destId="{696BC294-E7A1-44BD-81F6-0E7CFB6F2012}" srcOrd="1" destOrd="0" presId="urn:microsoft.com/office/officeart/2005/8/layout/vList4#2"/>
    <dgm:cxn modelId="{4DB50F25-9FD3-4FBA-A2E1-62015D2E9F6F}" type="presParOf" srcId="{C9F58559-D9E9-4CA9-99DF-7A01A7B38110}" destId="{977D9610-9026-4B87-AF0E-5024C7758A9B}" srcOrd="2" destOrd="0" presId="urn:microsoft.com/office/officeart/2005/8/layout/vList4#2"/>
    <dgm:cxn modelId="{3EAEEA2A-E3E7-4690-BA4E-ED60313932B9}" type="presParOf" srcId="{BFF577DD-A5C4-462C-B915-0984EFC5D597}" destId="{60CC593D-2BC2-434F-9BBA-5AF73E6CC53D}" srcOrd="1" destOrd="0" presId="urn:microsoft.com/office/officeart/2005/8/layout/vList4#2"/>
    <dgm:cxn modelId="{47D8D3A2-FE18-43A1-9039-3AF9ED0AB415}" type="presParOf" srcId="{BFF577DD-A5C4-462C-B915-0984EFC5D597}" destId="{2D430196-4E82-4A59-BC9B-143887C50DAC}" srcOrd="2" destOrd="0" presId="urn:microsoft.com/office/officeart/2005/8/layout/vList4#2"/>
    <dgm:cxn modelId="{002E7A6A-3677-4930-9085-19522709C388}" type="presParOf" srcId="{2D430196-4E82-4A59-BC9B-143887C50DAC}" destId="{06F1B34A-21F3-48F5-A818-80C106A7468C}" srcOrd="0" destOrd="0" presId="urn:microsoft.com/office/officeart/2005/8/layout/vList4#2"/>
    <dgm:cxn modelId="{FA62CBB4-29B7-43BF-A817-8C6D12FC6844}" type="presParOf" srcId="{2D430196-4E82-4A59-BC9B-143887C50DAC}" destId="{116F4E84-588C-4D2E-8D1F-AA67915AD00F}" srcOrd="1" destOrd="0" presId="urn:microsoft.com/office/officeart/2005/8/layout/vList4#2"/>
    <dgm:cxn modelId="{DCB26009-8872-43AC-81DB-0944760878AC}" type="presParOf" srcId="{2D430196-4E82-4A59-BC9B-143887C50DAC}" destId="{828F7ACC-49DE-4A71-AFD4-87FF7739CF1F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067767C-9D70-451F-8DBD-4ECF38041D62}" type="doc">
      <dgm:prSet loTypeId="urn:microsoft.com/office/officeart/2005/8/layout/vList4#3" loCatId="list" qsTypeId="urn:microsoft.com/office/officeart/2005/8/quickstyle/simple2" qsCatId="simple" csTypeId="urn:microsoft.com/office/officeart/2005/8/colors/accent5_3" csCatId="accent5" phldr="1"/>
      <dgm:spPr/>
      <dgm:t>
        <a:bodyPr/>
        <a:lstStyle/>
        <a:p>
          <a:endParaRPr lang="es-CL"/>
        </a:p>
      </dgm:t>
    </dgm:pt>
    <dgm:pt modelId="{6682B438-1253-4A28-96F9-8042E46FAA64}">
      <dgm:prSet phldrT="[Texto]" custT="1"/>
      <dgm:spPr/>
      <dgm:t>
        <a:bodyPr/>
        <a:lstStyle/>
        <a:p>
          <a:pPr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dirty="0"/>
            <a:t>   </a:t>
          </a:r>
          <a:r>
            <a:rPr lang="es-CL" sz="1400" dirty="0"/>
            <a:t>                                                                                                                                    </a:t>
          </a:r>
          <a:r>
            <a:rPr lang="es-CL" sz="1700" b="0" dirty="0"/>
            <a:t>12.4.2 Desechos peligrosos generados per cápita y proporción de desechos peligrosos tratados, desglosados por tipo de tratamiento. </a:t>
          </a:r>
        </a:p>
        <a:p>
          <a:pPr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000" dirty="0"/>
        </a:p>
        <a:p>
          <a:pPr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000" dirty="0"/>
        </a:p>
        <a:p>
          <a:pPr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000" dirty="0"/>
        </a:p>
        <a:p>
          <a:pPr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b="0" dirty="0"/>
            <a:t>12.5.1 Tasa nacional de reciclado, toneladas de  material reciclado. </a:t>
          </a:r>
        </a:p>
        <a:p>
          <a:pPr marL="171450" marR="0" indent="0" algn="l" defTabSz="7556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es-CL" sz="1100" dirty="0"/>
            <a:t>  </a:t>
          </a:r>
          <a:endParaRPr lang="es-CL" sz="1400" b="1" dirty="0"/>
        </a:p>
        <a:p>
          <a:pPr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400" dirty="0"/>
        </a:p>
      </dgm:t>
    </dgm:pt>
    <dgm:pt modelId="{F6630DA4-F55A-4C8A-BEB9-BC4509E4F3F0}" type="parTrans" cxnId="{F4857565-56D2-4D16-B169-7B3390D32ECB}">
      <dgm:prSet/>
      <dgm:spPr/>
      <dgm:t>
        <a:bodyPr/>
        <a:lstStyle/>
        <a:p>
          <a:endParaRPr lang="es-CL"/>
        </a:p>
      </dgm:t>
    </dgm:pt>
    <dgm:pt modelId="{92CDBCAD-E6F4-4DA2-864D-8F46B06BE993}" type="sibTrans" cxnId="{F4857565-56D2-4D16-B169-7B3390D32ECB}">
      <dgm:prSet/>
      <dgm:spPr/>
      <dgm:t>
        <a:bodyPr/>
        <a:lstStyle/>
        <a:p>
          <a:endParaRPr lang="es-CL"/>
        </a:p>
      </dgm:t>
    </dgm:pt>
    <dgm:pt modelId="{74AF8B81-61A1-4C22-A898-FB9B60D2E636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pPr algn="l"/>
          <a:r>
            <a:rPr lang="es-CL" sz="1600" dirty="0"/>
            <a:t>                                                                                                                       </a:t>
          </a:r>
          <a:r>
            <a:rPr lang="es-CL" sz="1600" b="0" dirty="0"/>
            <a:t>13.2.1 Número de países que han comunicado el establecimiento o la puesta en marcha de una política, estrategia o plan integrados que aumenta su capacidad para adaptarse a los efectos adversos del cambio climático, y promueven la resiliencia al clima y un desarrollo con bajas emisiones de gases de efecto invernadero.</a:t>
          </a:r>
        </a:p>
        <a:p>
          <a:pPr algn="l"/>
          <a:endParaRPr lang="es-CL" sz="1600" b="1" dirty="0"/>
        </a:p>
      </dgm:t>
    </dgm:pt>
    <dgm:pt modelId="{B583AB59-EA5E-4615-B4C9-B6784457C2F3}" type="parTrans" cxnId="{5C54F046-2B70-4228-8F46-C78455647968}">
      <dgm:prSet/>
      <dgm:spPr/>
      <dgm:t>
        <a:bodyPr/>
        <a:lstStyle/>
        <a:p>
          <a:endParaRPr lang="es-CL"/>
        </a:p>
      </dgm:t>
    </dgm:pt>
    <dgm:pt modelId="{F8156837-2D8E-4650-A9E2-311152308170}" type="sibTrans" cxnId="{5C54F046-2B70-4228-8F46-C78455647968}">
      <dgm:prSet/>
      <dgm:spPr/>
      <dgm:t>
        <a:bodyPr/>
        <a:lstStyle/>
        <a:p>
          <a:endParaRPr lang="es-CL"/>
        </a:p>
      </dgm:t>
    </dgm:pt>
    <dgm:pt modelId="{39AAA46A-936A-430E-A20F-D0D214BFB6EA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pPr algn="l"/>
          <a:r>
            <a:rPr lang="es-CL" sz="1600" b="0" dirty="0"/>
            <a:t>RETC- Implementación de Impuestos verdes a fuentes fijas.</a:t>
          </a:r>
        </a:p>
      </dgm:t>
    </dgm:pt>
    <dgm:pt modelId="{6518A637-EE67-4B19-A51D-AC1D00B19AE3}" type="parTrans" cxnId="{B8B582A8-6D12-4060-9CD6-F609CEA86AE4}">
      <dgm:prSet/>
      <dgm:spPr/>
      <dgm:t>
        <a:bodyPr/>
        <a:lstStyle/>
        <a:p>
          <a:endParaRPr lang="es-CL"/>
        </a:p>
      </dgm:t>
    </dgm:pt>
    <dgm:pt modelId="{77159C40-8334-4FF2-A76C-0D502A036327}" type="sibTrans" cxnId="{B8B582A8-6D12-4060-9CD6-F609CEA86AE4}">
      <dgm:prSet/>
      <dgm:spPr/>
      <dgm:t>
        <a:bodyPr/>
        <a:lstStyle/>
        <a:p>
          <a:endParaRPr lang="es-CL"/>
        </a:p>
      </dgm:t>
    </dgm:pt>
    <dgm:pt modelId="{BFF577DD-A5C4-462C-B915-0984EFC5D597}" type="pres">
      <dgm:prSet presAssocID="{B067767C-9D70-451F-8DBD-4ECF38041D62}" presName="linear" presStyleCnt="0">
        <dgm:presLayoutVars>
          <dgm:dir/>
          <dgm:resizeHandles val="exact"/>
        </dgm:presLayoutVars>
      </dgm:prSet>
      <dgm:spPr/>
    </dgm:pt>
    <dgm:pt modelId="{696DA46E-F5DF-4520-9588-4AEBB1EADDA3}" type="pres">
      <dgm:prSet presAssocID="{6682B438-1253-4A28-96F9-8042E46FAA64}" presName="comp" presStyleCnt="0"/>
      <dgm:spPr/>
    </dgm:pt>
    <dgm:pt modelId="{D282A459-D2BF-48B2-A599-63EE7BFC9A6D}" type="pres">
      <dgm:prSet presAssocID="{6682B438-1253-4A28-96F9-8042E46FAA64}" presName="box" presStyleLbl="node1" presStyleIdx="0" presStyleCnt="2" custScaleX="100000" custScaleY="123219"/>
      <dgm:spPr/>
    </dgm:pt>
    <dgm:pt modelId="{6702F6ED-D4D8-460D-970D-9F21EC72F564}" type="pres">
      <dgm:prSet presAssocID="{6682B438-1253-4A28-96F9-8042E46FAA64}" presName="img" presStyleLbl="fgImgPlace1" presStyleIdx="0" presStyleCnt="2" custScaleX="86638" custScaleY="96742" custLinFactNeighborX="1225" custLinFactNeighborY="-472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1706C6A-86DD-4862-B400-5FBEECA5F5B7}" type="pres">
      <dgm:prSet presAssocID="{6682B438-1253-4A28-96F9-8042E46FAA64}" presName="text" presStyleLbl="node1" presStyleIdx="0" presStyleCnt="2">
        <dgm:presLayoutVars>
          <dgm:bulletEnabled val="1"/>
        </dgm:presLayoutVars>
      </dgm:prSet>
      <dgm:spPr/>
    </dgm:pt>
    <dgm:pt modelId="{7072CC15-3EA7-4922-ACD6-0B3B1F2D69E5}" type="pres">
      <dgm:prSet presAssocID="{92CDBCAD-E6F4-4DA2-864D-8F46B06BE993}" presName="spacer" presStyleCnt="0"/>
      <dgm:spPr/>
    </dgm:pt>
    <dgm:pt modelId="{74892A8D-0C92-4A95-A784-11E65F93952A}" type="pres">
      <dgm:prSet presAssocID="{74AF8B81-61A1-4C22-A898-FB9B60D2E636}" presName="comp" presStyleCnt="0"/>
      <dgm:spPr/>
    </dgm:pt>
    <dgm:pt modelId="{181366C8-367C-4675-A38A-EEA15B15AA37}" type="pres">
      <dgm:prSet presAssocID="{74AF8B81-61A1-4C22-A898-FB9B60D2E636}" presName="box" presStyleLbl="node1" presStyleIdx="1" presStyleCnt="2" custLinFactNeighborY="2432"/>
      <dgm:spPr/>
    </dgm:pt>
    <dgm:pt modelId="{3A11DC04-E590-4338-8755-AA28C4A048AB}" type="pres">
      <dgm:prSet presAssocID="{74AF8B81-61A1-4C22-A898-FB9B60D2E636}" presName="img" presStyleLbl="fgImgPlace1" presStyleIdx="1" presStyleCnt="2" custScaleX="93345" custScaleY="91881" custLinFactNeighborX="0" custLinFactNeighborY="-158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88A6BED-494D-4309-BBDD-13F6521AFEDE}" type="pres">
      <dgm:prSet presAssocID="{74AF8B81-61A1-4C22-A898-FB9B60D2E636}" presName="text" presStyleLbl="node1" presStyleIdx="1" presStyleCnt="2">
        <dgm:presLayoutVars>
          <dgm:bulletEnabled val="1"/>
        </dgm:presLayoutVars>
      </dgm:prSet>
      <dgm:spPr/>
    </dgm:pt>
  </dgm:ptLst>
  <dgm:cxnLst>
    <dgm:cxn modelId="{8DE1293A-97A0-4BC7-B99D-5B3A21C49E21}" type="presOf" srcId="{B067767C-9D70-451F-8DBD-4ECF38041D62}" destId="{BFF577DD-A5C4-462C-B915-0984EFC5D597}" srcOrd="0" destOrd="0" presId="urn:microsoft.com/office/officeart/2005/8/layout/vList4#3"/>
    <dgm:cxn modelId="{3DD7D93C-68DA-4476-9B6F-8265D341FBD5}" type="presOf" srcId="{74AF8B81-61A1-4C22-A898-FB9B60D2E636}" destId="{181366C8-367C-4675-A38A-EEA15B15AA37}" srcOrd="0" destOrd="0" presId="urn:microsoft.com/office/officeart/2005/8/layout/vList4#3"/>
    <dgm:cxn modelId="{F4857565-56D2-4D16-B169-7B3390D32ECB}" srcId="{B067767C-9D70-451F-8DBD-4ECF38041D62}" destId="{6682B438-1253-4A28-96F9-8042E46FAA64}" srcOrd="0" destOrd="0" parTransId="{F6630DA4-F55A-4C8A-BEB9-BC4509E4F3F0}" sibTransId="{92CDBCAD-E6F4-4DA2-864D-8F46B06BE993}"/>
    <dgm:cxn modelId="{5C54F046-2B70-4228-8F46-C78455647968}" srcId="{B067767C-9D70-451F-8DBD-4ECF38041D62}" destId="{74AF8B81-61A1-4C22-A898-FB9B60D2E636}" srcOrd="1" destOrd="0" parTransId="{B583AB59-EA5E-4615-B4C9-B6784457C2F3}" sibTransId="{F8156837-2D8E-4650-A9E2-311152308170}"/>
    <dgm:cxn modelId="{3159658B-DB8D-449F-B1F4-61860F4837EC}" type="presOf" srcId="{6682B438-1253-4A28-96F9-8042E46FAA64}" destId="{D282A459-D2BF-48B2-A599-63EE7BFC9A6D}" srcOrd="0" destOrd="0" presId="urn:microsoft.com/office/officeart/2005/8/layout/vList4#3"/>
    <dgm:cxn modelId="{20B3AA91-3E2A-4A27-9FA2-84282B5DA0CF}" type="presOf" srcId="{39AAA46A-936A-430E-A20F-D0D214BFB6EA}" destId="{288A6BED-494D-4309-BBDD-13F6521AFEDE}" srcOrd="1" destOrd="1" presId="urn:microsoft.com/office/officeart/2005/8/layout/vList4#3"/>
    <dgm:cxn modelId="{B8B582A8-6D12-4060-9CD6-F609CEA86AE4}" srcId="{74AF8B81-61A1-4C22-A898-FB9B60D2E636}" destId="{39AAA46A-936A-430E-A20F-D0D214BFB6EA}" srcOrd="0" destOrd="0" parTransId="{6518A637-EE67-4B19-A51D-AC1D00B19AE3}" sibTransId="{77159C40-8334-4FF2-A76C-0D502A036327}"/>
    <dgm:cxn modelId="{2CA227D5-A961-4276-8D7A-5FF2D8E35958}" type="presOf" srcId="{39AAA46A-936A-430E-A20F-D0D214BFB6EA}" destId="{181366C8-367C-4675-A38A-EEA15B15AA37}" srcOrd="0" destOrd="1" presId="urn:microsoft.com/office/officeart/2005/8/layout/vList4#3"/>
    <dgm:cxn modelId="{B6533AD7-40FD-47CD-BB1F-48534B7BE249}" type="presOf" srcId="{74AF8B81-61A1-4C22-A898-FB9B60D2E636}" destId="{288A6BED-494D-4309-BBDD-13F6521AFEDE}" srcOrd="1" destOrd="0" presId="urn:microsoft.com/office/officeart/2005/8/layout/vList4#3"/>
    <dgm:cxn modelId="{108E14D9-6C86-47EE-9596-CC17DEF8AE37}" type="presOf" srcId="{6682B438-1253-4A28-96F9-8042E46FAA64}" destId="{B1706C6A-86DD-4862-B400-5FBEECA5F5B7}" srcOrd="1" destOrd="0" presId="urn:microsoft.com/office/officeart/2005/8/layout/vList4#3"/>
    <dgm:cxn modelId="{40BEB172-8485-4206-9118-3C2B95108D4A}" type="presParOf" srcId="{BFF577DD-A5C4-462C-B915-0984EFC5D597}" destId="{696DA46E-F5DF-4520-9588-4AEBB1EADDA3}" srcOrd="0" destOrd="0" presId="urn:microsoft.com/office/officeart/2005/8/layout/vList4#3"/>
    <dgm:cxn modelId="{D7CA822B-5BAE-40AD-A37C-DDA0F302989F}" type="presParOf" srcId="{696DA46E-F5DF-4520-9588-4AEBB1EADDA3}" destId="{D282A459-D2BF-48B2-A599-63EE7BFC9A6D}" srcOrd="0" destOrd="0" presId="urn:microsoft.com/office/officeart/2005/8/layout/vList4#3"/>
    <dgm:cxn modelId="{C21A449F-5CFA-4008-827F-78861FAA8EB2}" type="presParOf" srcId="{696DA46E-F5DF-4520-9588-4AEBB1EADDA3}" destId="{6702F6ED-D4D8-460D-970D-9F21EC72F564}" srcOrd="1" destOrd="0" presId="urn:microsoft.com/office/officeart/2005/8/layout/vList4#3"/>
    <dgm:cxn modelId="{DB6694DB-B1E7-480E-8B1F-758A23C73882}" type="presParOf" srcId="{696DA46E-F5DF-4520-9588-4AEBB1EADDA3}" destId="{B1706C6A-86DD-4862-B400-5FBEECA5F5B7}" srcOrd="2" destOrd="0" presId="urn:microsoft.com/office/officeart/2005/8/layout/vList4#3"/>
    <dgm:cxn modelId="{32B15B48-EE6F-42AE-861E-E1B3AFAE4594}" type="presParOf" srcId="{BFF577DD-A5C4-462C-B915-0984EFC5D597}" destId="{7072CC15-3EA7-4922-ACD6-0B3B1F2D69E5}" srcOrd="1" destOrd="0" presId="urn:microsoft.com/office/officeart/2005/8/layout/vList4#3"/>
    <dgm:cxn modelId="{9467CBF0-DE2C-47E1-B1B9-2ED891E3AA9A}" type="presParOf" srcId="{BFF577DD-A5C4-462C-B915-0984EFC5D597}" destId="{74892A8D-0C92-4A95-A784-11E65F93952A}" srcOrd="2" destOrd="0" presId="urn:microsoft.com/office/officeart/2005/8/layout/vList4#3"/>
    <dgm:cxn modelId="{21084E2D-DFD4-4747-95DF-8F2AD99207EF}" type="presParOf" srcId="{74892A8D-0C92-4A95-A784-11E65F93952A}" destId="{181366C8-367C-4675-A38A-EEA15B15AA37}" srcOrd="0" destOrd="0" presId="urn:microsoft.com/office/officeart/2005/8/layout/vList4#3"/>
    <dgm:cxn modelId="{4920300C-17E9-4AD7-B623-BE5E24AC49A2}" type="presParOf" srcId="{74892A8D-0C92-4A95-A784-11E65F93952A}" destId="{3A11DC04-E590-4338-8755-AA28C4A048AB}" srcOrd="1" destOrd="0" presId="urn:microsoft.com/office/officeart/2005/8/layout/vList4#3"/>
    <dgm:cxn modelId="{F223BA17-4E56-457D-A6BB-199A42F7711A}" type="presParOf" srcId="{74892A8D-0C92-4A95-A784-11E65F93952A}" destId="{288A6BED-494D-4309-BBDD-13F6521AFEDE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569627-6AF2-4326-ADD2-4DDF420DC134}">
      <dsp:nvSpPr>
        <dsp:cNvPr id="0" name=""/>
        <dsp:cNvSpPr/>
      </dsp:nvSpPr>
      <dsp:spPr>
        <a:xfrm>
          <a:off x="-4805595" y="-736525"/>
          <a:ext cx="5723777" cy="5723777"/>
        </a:xfrm>
        <a:prstGeom prst="blockArc">
          <a:avLst>
            <a:gd name="adj1" fmla="val 18900000"/>
            <a:gd name="adj2" fmla="val 2700000"/>
            <a:gd name="adj3" fmla="val 377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BA190F-4D8C-480F-BDF9-C4A8297244CD}">
      <dsp:nvSpPr>
        <dsp:cNvPr id="0" name=""/>
        <dsp:cNvSpPr/>
      </dsp:nvSpPr>
      <dsp:spPr>
        <a:xfrm>
          <a:off x="342707" y="223843"/>
          <a:ext cx="3755505" cy="44751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216" tIns="30480" rIns="30480" bIns="3048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b="1" i="0" kern="1200" baseline="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Ley 20.780 y Ley 20.899</a:t>
          </a:r>
          <a:r>
            <a:rPr lang="es-CL" sz="1200" i="0" kern="1200" baseline="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, “Reforma Tributaria”.</a:t>
          </a:r>
          <a:endParaRPr lang="es-CL" sz="1200" i="0" kern="1200" dirty="0">
            <a:solidFill>
              <a:srgbClr val="7030A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64553" y="245689"/>
        <a:ext cx="3711813" cy="403824"/>
      </dsp:txXfrm>
    </dsp:sp>
    <dsp:sp modelId="{E59B8D02-68CE-4724-98AE-132AC4814165}">
      <dsp:nvSpPr>
        <dsp:cNvPr id="0" name=""/>
        <dsp:cNvSpPr/>
      </dsp:nvSpPr>
      <dsp:spPr>
        <a:xfrm>
          <a:off x="63009" y="167903"/>
          <a:ext cx="559395" cy="5593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8C4C8D-8D4B-4064-BDDB-28773C873956}">
      <dsp:nvSpPr>
        <dsp:cNvPr id="0" name=""/>
        <dsp:cNvSpPr/>
      </dsp:nvSpPr>
      <dsp:spPr>
        <a:xfrm>
          <a:off x="710820" y="895033"/>
          <a:ext cx="3387392" cy="44751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216" tIns="30480" rIns="30480" bIns="3048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b="1" i="0" kern="1200" baseline="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D.S N° 18/2016 MMA</a:t>
          </a:r>
          <a:r>
            <a:rPr lang="es-CL" sz="1200" i="0" kern="1200" baseline="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, “Reglamento de Impuestos Verdes”</a:t>
          </a:r>
          <a:endParaRPr lang="es-CL" sz="1200" i="0" kern="1200" dirty="0">
            <a:solidFill>
              <a:srgbClr val="7030A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732666" y="916879"/>
        <a:ext cx="3343700" cy="403824"/>
      </dsp:txXfrm>
    </dsp:sp>
    <dsp:sp modelId="{ACD1F3D0-E658-4D8E-860C-91CADE6E7615}">
      <dsp:nvSpPr>
        <dsp:cNvPr id="0" name=""/>
        <dsp:cNvSpPr/>
      </dsp:nvSpPr>
      <dsp:spPr>
        <a:xfrm>
          <a:off x="431122" y="839093"/>
          <a:ext cx="559395" cy="5593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2A3B5D-0C5D-44A7-A754-D0CEBA53C513}">
      <dsp:nvSpPr>
        <dsp:cNvPr id="0" name=""/>
        <dsp:cNvSpPr/>
      </dsp:nvSpPr>
      <dsp:spPr>
        <a:xfrm>
          <a:off x="879149" y="1566222"/>
          <a:ext cx="3219063" cy="44751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216" tIns="25400" rIns="25400" bIns="25400" numCol="1" spcCol="1270" anchor="ctr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b="1" i="1" kern="1200" baseline="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Art. 4 Y 5 D.S N° 18/2016 MMA</a:t>
          </a:r>
          <a:r>
            <a:rPr lang="es-CL" sz="1000" i="1" kern="1200" baseline="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, Sistema de Registro (RETC)</a:t>
          </a:r>
          <a:endParaRPr lang="es-CL" sz="1000" i="1" kern="1200" dirty="0">
            <a:solidFill>
              <a:srgbClr val="7030A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900995" y="1588068"/>
        <a:ext cx="3175371" cy="403824"/>
      </dsp:txXfrm>
    </dsp:sp>
    <dsp:sp modelId="{EC0C56F7-602D-4CCA-889C-27EA81B0E825}">
      <dsp:nvSpPr>
        <dsp:cNvPr id="0" name=""/>
        <dsp:cNvSpPr/>
      </dsp:nvSpPr>
      <dsp:spPr>
        <a:xfrm>
          <a:off x="599451" y="1510283"/>
          <a:ext cx="559395" cy="559395"/>
        </a:xfrm>
        <a:prstGeom prst="diamond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509079-A9D8-4F63-AD91-5C696BEBF630}">
      <dsp:nvSpPr>
        <dsp:cNvPr id="0" name=""/>
        <dsp:cNvSpPr/>
      </dsp:nvSpPr>
      <dsp:spPr>
        <a:xfrm>
          <a:off x="879149" y="2236987"/>
          <a:ext cx="3219063" cy="44751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216" tIns="27940" rIns="27940" bIns="27940" numCol="1" spcCol="1270" anchor="ctr" anchorCtr="0">
          <a:noAutofit/>
        </a:bodyPr>
        <a:lstStyle/>
        <a:p>
          <a:pPr marL="0" lvl="0" indent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50" b="1" i="1" kern="1200" baseline="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Art. 12 D.S N° 18/2016 MMA</a:t>
          </a:r>
          <a:r>
            <a:rPr lang="es-CL" sz="1050" i="1" kern="1200" baseline="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, Sistema Reporte (SMA)</a:t>
          </a:r>
          <a:endParaRPr lang="es-CL" sz="1050" i="1" kern="1200" dirty="0">
            <a:solidFill>
              <a:srgbClr val="7030A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900995" y="2258833"/>
        <a:ext cx="3175371" cy="403824"/>
      </dsp:txXfrm>
    </dsp:sp>
    <dsp:sp modelId="{3259E1E7-EB9D-41E9-99BE-8E923E316500}">
      <dsp:nvSpPr>
        <dsp:cNvPr id="0" name=""/>
        <dsp:cNvSpPr/>
      </dsp:nvSpPr>
      <dsp:spPr>
        <a:xfrm>
          <a:off x="599451" y="2181048"/>
          <a:ext cx="559395" cy="559395"/>
        </a:xfrm>
        <a:prstGeom prst="diamond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AE352E-A35D-443F-84D0-13FCBA3AD180}">
      <dsp:nvSpPr>
        <dsp:cNvPr id="0" name=""/>
        <dsp:cNvSpPr/>
      </dsp:nvSpPr>
      <dsp:spPr>
        <a:xfrm>
          <a:off x="710820" y="2908177"/>
          <a:ext cx="3387392" cy="4475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216" tIns="30480" rIns="30480" bIns="3048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b="1" i="0" kern="1200" baseline="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Res. 1053/2016 SMA</a:t>
          </a:r>
          <a:r>
            <a:rPr lang="es-CL" sz="1200" i="0" kern="1200" baseline="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, Protocolo de Medición.</a:t>
          </a:r>
          <a:endParaRPr lang="es-CL" sz="1200" i="0" kern="1200" dirty="0">
            <a:solidFill>
              <a:srgbClr val="7030A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710820" y="2908177"/>
        <a:ext cx="3387392" cy="447516"/>
      </dsp:txXfrm>
    </dsp:sp>
    <dsp:sp modelId="{85C33561-975B-4669-992A-81B4874C4B5E}">
      <dsp:nvSpPr>
        <dsp:cNvPr id="0" name=""/>
        <dsp:cNvSpPr/>
      </dsp:nvSpPr>
      <dsp:spPr>
        <a:xfrm>
          <a:off x="431122" y="2852237"/>
          <a:ext cx="559395" cy="5593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39FE87-E82C-460F-B7E3-73A7D054E892}">
      <dsp:nvSpPr>
        <dsp:cNvPr id="0" name=""/>
        <dsp:cNvSpPr/>
      </dsp:nvSpPr>
      <dsp:spPr>
        <a:xfrm>
          <a:off x="342707" y="3579367"/>
          <a:ext cx="3755505" cy="4475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216" tIns="30480" rIns="30480" bIns="3048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b="1" i="0" kern="1200" baseline="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Res. 1333/2016 MMA</a:t>
          </a:r>
          <a:r>
            <a:rPr lang="es-CL" sz="1200" i="0" kern="1200" baseline="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, Notificación a establecimientos afectos</a:t>
          </a:r>
          <a:endParaRPr lang="es-CL" sz="1200" i="0" kern="1200" dirty="0">
            <a:solidFill>
              <a:srgbClr val="7030A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42707" y="3579367"/>
        <a:ext cx="3755505" cy="447516"/>
      </dsp:txXfrm>
    </dsp:sp>
    <dsp:sp modelId="{EEEC183E-C5C6-4C76-8EB4-391AC2E4DCEE}">
      <dsp:nvSpPr>
        <dsp:cNvPr id="0" name=""/>
        <dsp:cNvSpPr/>
      </dsp:nvSpPr>
      <dsp:spPr>
        <a:xfrm>
          <a:off x="63009" y="3523427"/>
          <a:ext cx="559395" cy="5593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215BB1-80B4-4038-B9AD-1F0812864CEC}">
      <dsp:nvSpPr>
        <dsp:cNvPr id="0" name=""/>
        <dsp:cNvSpPr/>
      </dsp:nvSpPr>
      <dsp:spPr>
        <a:xfrm rot="10800000">
          <a:off x="0" y="0"/>
          <a:ext cx="3729532" cy="878721"/>
        </a:xfrm>
        <a:prstGeom prst="trapezoid">
          <a:avLst>
            <a:gd name="adj" fmla="val 42443"/>
          </a:avLst>
        </a:prstGeom>
        <a:solidFill>
          <a:schemeClr val="accent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200" b="1" kern="1200" dirty="0">
              <a:solidFill>
                <a:schemeClr val="bg1"/>
              </a:solidFill>
            </a:rPr>
            <a:t>PREVENCIÓN</a:t>
          </a:r>
        </a:p>
      </dsp:txBody>
      <dsp:txXfrm rot="-10800000">
        <a:off x="652668" y="0"/>
        <a:ext cx="2424196" cy="878721"/>
      </dsp:txXfrm>
    </dsp:sp>
    <dsp:sp modelId="{6349FD33-CBA5-4217-B3A1-77D9FFF1FD12}">
      <dsp:nvSpPr>
        <dsp:cNvPr id="0" name=""/>
        <dsp:cNvSpPr/>
      </dsp:nvSpPr>
      <dsp:spPr>
        <a:xfrm rot="10800000">
          <a:off x="372953" y="878721"/>
          <a:ext cx="2983626" cy="878721"/>
        </a:xfrm>
        <a:prstGeom prst="trapezoid">
          <a:avLst>
            <a:gd name="adj" fmla="val 4244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bg1"/>
              </a:solidFill>
            </a:rPr>
            <a:t>PREPARACIÓN PARA REUSO</a:t>
          </a:r>
          <a:endParaRPr lang="es-CL" sz="1800" b="1" kern="1200" dirty="0">
            <a:solidFill>
              <a:schemeClr val="bg1"/>
            </a:solidFill>
          </a:endParaRPr>
        </a:p>
      </dsp:txBody>
      <dsp:txXfrm rot="-10800000">
        <a:off x="895087" y="878721"/>
        <a:ext cx="1939357" cy="878721"/>
      </dsp:txXfrm>
    </dsp:sp>
    <dsp:sp modelId="{80E2D199-25BF-4DF3-B10B-5C9593FEB1C9}">
      <dsp:nvSpPr>
        <dsp:cNvPr id="0" name=""/>
        <dsp:cNvSpPr/>
      </dsp:nvSpPr>
      <dsp:spPr>
        <a:xfrm rot="10800000">
          <a:off x="745906" y="1757443"/>
          <a:ext cx="2237719" cy="878721"/>
        </a:xfrm>
        <a:prstGeom prst="trapezoid">
          <a:avLst>
            <a:gd name="adj" fmla="val 4244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bg1"/>
              </a:solidFill>
            </a:rPr>
            <a:t>RECICLAR</a:t>
          </a:r>
          <a:endParaRPr lang="es-CL" sz="2400" b="1" kern="1200" dirty="0">
            <a:solidFill>
              <a:schemeClr val="bg1"/>
            </a:solidFill>
          </a:endParaRPr>
        </a:p>
      </dsp:txBody>
      <dsp:txXfrm rot="-10800000">
        <a:off x="1137507" y="1757443"/>
        <a:ext cx="1454517" cy="878721"/>
      </dsp:txXfrm>
    </dsp:sp>
    <dsp:sp modelId="{78882857-7BCB-4C06-BDD3-A7B47AE3809D}">
      <dsp:nvSpPr>
        <dsp:cNvPr id="0" name=""/>
        <dsp:cNvSpPr/>
      </dsp:nvSpPr>
      <dsp:spPr>
        <a:xfrm rot="10800000">
          <a:off x="1118859" y="2636165"/>
          <a:ext cx="1491813" cy="878721"/>
        </a:xfrm>
        <a:prstGeom prst="trapezoid">
          <a:avLst>
            <a:gd name="adj" fmla="val 4244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b="1" kern="1200" dirty="0">
              <a:solidFill>
                <a:schemeClr val="bg1"/>
              </a:solidFill>
            </a:rPr>
            <a:t>TRATAMIENTO PARA ENERGÍA</a:t>
          </a:r>
        </a:p>
      </dsp:txBody>
      <dsp:txXfrm rot="-10800000">
        <a:off x="1379927" y="2636165"/>
        <a:ext cx="969678" cy="878721"/>
      </dsp:txXfrm>
    </dsp:sp>
    <dsp:sp modelId="{C7E186B2-E2DF-48F5-BC59-1F7BD6A1DC90}">
      <dsp:nvSpPr>
        <dsp:cNvPr id="0" name=""/>
        <dsp:cNvSpPr/>
      </dsp:nvSpPr>
      <dsp:spPr>
        <a:xfrm rot="10800000">
          <a:off x="1491813" y="3514887"/>
          <a:ext cx="745906" cy="878721"/>
        </a:xfrm>
        <a:prstGeom prst="trapezoid">
          <a:avLst>
            <a:gd name="adj" fmla="val 50000"/>
          </a:avLst>
        </a:prstGeom>
        <a:solidFill>
          <a:schemeClr val="accent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900" b="1" kern="1200" dirty="0">
              <a:solidFill>
                <a:srgbClr val="002060"/>
              </a:solidFill>
            </a:rPr>
            <a:t>DISPOSICIÓN FINAL</a:t>
          </a:r>
        </a:p>
      </dsp:txBody>
      <dsp:txXfrm rot="-10800000">
        <a:off x="1491813" y="3514887"/>
        <a:ext cx="745906" cy="8787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BD627B-C50B-4009-8BE0-125D1313F4E1}">
      <dsp:nvSpPr>
        <dsp:cNvPr id="0" name=""/>
        <dsp:cNvSpPr/>
      </dsp:nvSpPr>
      <dsp:spPr>
        <a:xfrm>
          <a:off x="0" y="0"/>
          <a:ext cx="7312896" cy="2361784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2700" kern="1200" dirty="0"/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b="0" kern="1200" dirty="0"/>
            <a:t>3.9.1 Tasa de mortalidad atribuida a la contaminación de los hogares y del aire ambien</a:t>
          </a:r>
          <a:r>
            <a:rPr lang="es-CL" sz="2000" b="0" kern="1200" dirty="0"/>
            <a:t>te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800" b="0" kern="1200" dirty="0"/>
            <a:t>RETC – Emisiones de fuentes fijas y difusas </a:t>
          </a:r>
        </a:p>
      </dsp:txBody>
      <dsp:txXfrm>
        <a:off x="1698757" y="0"/>
        <a:ext cx="5614138" cy="2361784"/>
      </dsp:txXfrm>
    </dsp:sp>
    <dsp:sp modelId="{29D3BF5A-9213-4ACD-85E8-0A830BAE9C28}">
      <dsp:nvSpPr>
        <dsp:cNvPr id="0" name=""/>
        <dsp:cNvSpPr/>
      </dsp:nvSpPr>
      <dsp:spPr>
        <a:xfrm>
          <a:off x="328116" y="408673"/>
          <a:ext cx="1308511" cy="149587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634F763-FF2B-470C-8D21-9D3553F5136E}">
      <dsp:nvSpPr>
        <dsp:cNvPr id="0" name=""/>
        <dsp:cNvSpPr/>
      </dsp:nvSpPr>
      <dsp:spPr>
        <a:xfrm>
          <a:off x="0" y="2599173"/>
          <a:ext cx="7312896" cy="2361784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2000" b="0" i="0" u="none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b="0" i="0" u="none" kern="1200" dirty="0"/>
            <a:t>6.3.1 Proporción de aguas residuales tratadas de manera segura. </a:t>
          </a:r>
          <a:endParaRPr lang="es-CL" sz="19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600" b="0" kern="1200" dirty="0"/>
            <a:t>RETC - Agua residual total generada por industrias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L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600" b="0" kern="1200" dirty="0"/>
            <a:t>RETC - Destino de agua vertida industrial</a:t>
          </a:r>
        </a:p>
      </dsp:txBody>
      <dsp:txXfrm>
        <a:off x="1698757" y="2599173"/>
        <a:ext cx="5614138" cy="2361784"/>
      </dsp:txXfrm>
    </dsp:sp>
    <dsp:sp modelId="{4EBE864F-CFF7-46A0-B7CA-B8E71C640869}">
      <dsp:nvSpPr>
        <dsp:cNvPr id="0" name=""/>
        <dsp:cNvSpPr/>
      </dsp:nvSpPr>
      <dsp:spPr>
        <a:xfrm>
          <a:off x="256113" y="3072983"/>
          <a:ext cx="1311992" cy="141631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C18DE-5AE7-4AA1-AAB7-D832BDD641FB}">
      <dsp:nvSpPr>
        <dsp:cNvPr id="0" name=""/>
        <dsp:cNvSpPr/>
      </dsp:nvSpPr>
      <dsp:spPr>
        <a:xfrm>
          <a:off x="0" y="0"/>
          <a:ext cx="7384905" cy="1842234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2000" b="1" i="0" u="none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b="0" kern="1200" dirty="0"/>
            <a:t>9.4.1 Emisiones de CO2 por unidad de valor agregado</a:t>
          </a:r>
          <a:r>
            <a:rPr lang="es-CL" sz="1900" b="0" i="0" u="none" kern="1200" dirty="0"/>
            <a:t> </a:t>
          </a:r>
          <a:endParaRPr lang="es-CL" sz="19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600" b="0" kern="1200" dirty="0"/>
            <a:t>RETC - Emisiones de CO</a:t>
          </a:r>
          <a:r>
            <a:rPr lang="es-CL" sz="1100" b="0" kern="1200" dirty="0"/>
            <a:t>2</a:t>
          </a:r>
          <a:r>
            <a:rPr lang="es-CL" sz="1600" b="0" kern="1200" dirty="0"/>
            <a:t> fuentes fijas</a:t>
          </a:r>
        </a:p>
      </dsp:txBody>
      <dsp:txXfrm>
        <a:off x="1817819" y="0"/>
        <a:ext cx="5567085" cy="1842234"/>
      </dsp:txXfrm>
    </dsp:sp>
    <dsp:sp modelId="{696BC294-E7A1-44BD-81F6-0E7CFB6F2012}">
      <dsp:nvSpPr>
        <dsp:cNvPr id="0" name=""/>
        <dsp:cNvSpPr/>
      </dsp:nvSpPr>
      <dsp:spPr>
        <a:xfrm>
          <a:off x="328114" y="120650"/>
          <a:ext cx="1177227" cy="15210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6F1B34A-21F3-48F5-A818-80C106A7468C}">
      <dsp:nvSpPr>
        <dsp:cNvPr id="0" name=""/>
        <dsp:cNvSpPr/>
      </dsp:nvSpPr>
      <dsp:spPr>
        <a:xfrm>
          <a:off x="0" y="2184864"/>
          <a:ext cx="7384905" cy="3408389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sz="1700" b="0" kern="1200" dirty="0"/>
            <a:t>11.4.1 Total de gasto (público y privado) per cápita en la preservación, protección y conservación de todo el patrimonio cultural y natural…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CL" sz="1500" b="0" kern="1200" dirty="0"/>
        </a:p>
        <a:p>
          <a:pPr marL="57150" marR="0" lvl="1" indent="0" algn="l" defTabSz="3556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es-CL" sz="1500" b="0" kern="1200" dirty="0"/>
            <a:t>RETC - Formulario GPA- Gasto en Protección Ambiental privado </a:t>
          </a:r>
        </a:p>
        <a:p>
          <a:pPr marL="57150" marR="0" lvl="1" indent="0" algn="l" defTabSz="3556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endParaRPr lang="es-CL" sz="1600" b="0" kern="1200" dirty="0"/>
        </a:p>
        <a:p>
          <a:pPr marL="57150" marR="0" lvl="1" indent="0" algn="l" defTabSz="3556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es-CL" sz="1700" b="0" kern="1200" dirty="0"/>
            <a:t>11.6.1 Proporción de residuos sólidos urbanos recolectados regularmente y con descarga final adecuada del total de residuos sólidos urbanos generados, desglosada por ciudad</a:t>
          </a:r>
        </a:p>
        <a:p>
          <a:pPr marL="57150" marR="0" lvl="1" indent="0" algn="l" defTabSz="3556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endParaRPr lang="es-CL" sz="1700" b="0" kern="1200" dirty="0"/>
        </a:p>
        <a:p>
          <a:pPr marL="57150" marR="0" lvl="1" indent="0" algn="l" defTabSz="3556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es-CL" sz="1500" b="0" kern="1200" dirty="0"/>
            <a:t>RETC -  SINADER-  Cantidad de residuos sólidos domiciliarios o asimilables y Residuos Industriales No peligrosos.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CL" sz="1400" kern="1200" dirty="0"/>
        </a:p>
      </dsp:txBody>
      <dsp:txXfrm>
        <a:off x="1817819" y="2184864"/>
        <a:ext cx="5567085" cy="3408389"/>
      </dsp:txXfrm>
    </dsp:sp>
    <dsp:sp modelId="{116F4E84-588C-4D2E-8D1F-AA67915AD00F}">
      <dsp:nvSpPr>
        <dsp:cNvPr id="0" name=""/>
        <dsp:cNvSpPr/>
      </dsp:nvSpPr>
      <dsp:spPr>
        <a:xfrm>
          <a:off x="328114" y="2640915"/>
          <a:ext cx="1300732" cy="17389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82A459-D2BF-48B2-A599-63EE7BFC9A6D}">
      <dsp:nvSpPr>
        <dsp:cNvPr id="0" name=""/>
        <dsp:cNvSpPr/>
      </dsp:nvSpPr>
      <dsp:spPr>
        <a:xfrm>
          <a:off x="0" y="0"/>
          <a:ext cx="7358114" cy="2878578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/>
            <a:t>   </a:t>
          </a:r>
          <a:r>
            <a:rPr lang="es-CL" sz="1400" kern="1200" dirty="0"/>
            <a:t>                                                                                                                                    </a:t>
          </a:r>
          <a:r>
            <a:rPr lang="es-CL" sz="1700" b="0" kern="1200" dirty="0"/>
            <a:t>12.4.2 Desechos peligrosos generados per cápita y proporción de desechos peligrosos tratados, desglosados por tipo de tratamiento. 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000" kern="1200" dirty="0"/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000" kern="1200" dirty="0"/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000" kern="1200" dirty="0"/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0" kern="1200" dirty="0"/>
            <a:t>12.5.1 Tasa nacional de reciclado, toneladas de  material reciclado. </a:t>
          </a:r>
        </a:p>
        <a:p>
          <a:pPr marL="171450" marR="0" lvl="0" indent="0" algn="l" defTabSz="7556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es-CL" sz="1100" kern="1200" dirty="0"/>
            <a:t>  </a:t>
          </a:r>
          <a:endParaRPr lang="es-CL" sz="1400" b="1" kern="1200" dirty="0"/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400" kern="1200" dirty="0"/>
        </a:p>
      </dsp:txBody>
      <dsp:txXfrm>
        <a:off x="1705237" y="0"/>
        <a:ext cx="5652876" cy="2878578"/>
      </dsp:txXfrm>
    </dsp:sp>
    <dsp:sp modelId="{6702F6ED-D4D8-460D-970D-9F21EC72F564}">
      <dsp:nvSpPr>
        <dsp:cNvPr id="0" name=""/>
        <dsp:cNvSpPr/>
      </dsp:nvSpPr>
      <dsp:spPr>
        <a:xfrm>
          <a:off x="349961" y="446968"/>
          <a:ext cx="1274984" cy="180802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81366C8-367C-4675-A38A-EEA15B15AA37}">
      <dsp:nvSpPr>
        <dsp:cNvPr id="0" name=""/>
        <dsp:cNvSpPr/>
      </dsp:nvSpPr>
      <dsp:spPr>
        <a:xfrm>
          <a:off x="0" y="3113090"/>
          <a:ext cx="7358114" cy="2336147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                                                                                                                       </a:t>
          </a:r>
          <a:r>
            <a:rPr lang="es-CL" sz="1600" b="0" kern="1200" dirty="0"/>
            <a:t>13.2.1 Número de países que han comunicado el establecimiento o la puesta en marcha de una política, estrategia o plan integrados que aumenta su capacidad para adaptarse a los efectos adversos del cambio climático, y promueven la resiliencia al clima y un desarrollo con bajas emisiones de gases de efecto invernadero.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600" b="0" kern="1200" dirty="0"/>
            <a:t>RETC- Implementación de Impuestos verdes a fuentes fijas.</a:t>
          </a:r>
        </a:p>
      </dsp:txBody>
      <dsp:txXfrm>
        <a:off x="1705237" y="3113090"/>
        <a:ext cx="5652876" cy="2336147"/>
      </dsp:txXfrm>
    </dsp:sp>
    <dsp:sp modelId="{3A11DC04-E590-4338-8755-AA28C4A048AB}">
      <dsp:nvSpPr>
        <dsp:cNvPr id="0" name=""/>
        <dsp:cNvSpPr/>
      </dsp:nvSpPr>
      <dsp:spPr>
        <a:xfrm>
          <a:off x="282583" y="3391998"/>
          <a:ext cx="1373686" cy="171718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103629" tIns="51814" rIns="103629" bIns="5181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103629" tIns="51814" rIns="103629" bIns="5181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2709E50-CFBE-E64F-8D0A-FE9B5855AB0E}" type="datetimeFigureOut">
              <a:rPr lang="en-US"/>
              <a:pPr>
                <a:defRPr/>
              </a:pPr>
              <a:t>10/26/2017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3629" tIns="51814" rIns="103629" bIns="518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103629" tIns="51814" rIns="103629" bIns="51814" rtlCol="0"/>
          <a:lstStyle/>
          <a:p>
            <a:pPr lvl="0"/>
            <a:r>
              <a:rPr lang="es-ES_tradnl" noProof="0"/>
              <a:t>Click to edit Master text styles</a:t>
            </a:r>
          </a:p>
          <a:p>
            <a:pPr lvl="1"/>
            <a:r>
              <a:rPr lang="es-ES_tradnl" noProof="0"/>
              <a:t>Second level</a:t>
            </a:r>
          </a:p>
          <a:p>
            <a:pPr lvl="2"/>
            <a:r>
              <a:rPr lang="es-ES_tradnl" noProof="0"/>
              <a:t>Third level</a:t>
            </a:r>
          </a:p>
          <a:p>
            <a:pPr lvl="3"/>
            <a:r>
              <a:rPr lang="es-ES_tradnl" noProof="0"/>
              <a:t>Fourth level</a:t>
            </a:r>
          </a:p>
          <a:p>
            <a:pPr lvl="4"/>
            <a:r>
              <a:rPr lang="es-ES_tradnl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103629" tIns="51814" rIns="103629" bIns="5181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103629" tIns="51814" rIns="103629" bIns="5181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0968860-BCC4-C944-86CD-C5F54A7C694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898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/>
          </a:p>
        </p:txBody>
      </p:sp>
      <p:sp>
        <p:nvSpPr>
          <p:cNvPr id="1126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1pPr>
            <a:lvl2pPr marL="841375" indent="-3222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2pPr>
            <a:lvl3pPr marL="1293813" indent="-2587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3pPr>
            <a:lvl4pPr marL="1812925" indent="-2587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4pPr>
            <a:lvl5pPr marL="2330450" indent="-2587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5pPr>
            <a:lvl6pPr marL="2787650" indent="-2587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6pPr>
            <a:lvl7pPr marL="3244850" indent="-2587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7pPr>
            <a:lvl8pPr marL="3702050" indent="-2587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8pPr>
            <a:lvl9pPr marL="4159250" indent="-2587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DAB2C4A-96BF-40D6-94D5-600D6345C697}" type="slidenum">
              <a:rPr lang="en-US" altLang="es-CL" sz="1400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es-CL" sz="1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Ley 20.780. Reforma tributaria. Ley 20.</a:t>
            </a:r>
            <a:r>
              <a:rPr lang="es-CL" baseline="0" dirty="0"/>
              <a:t>899 Simplifica el Sistema de Tributación a la renta y perfecciona otras disposiciones legales tributarias.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C766C-02EA-4251-B63D-42418AA4FDAC}" type="slidenum">
              <a:rPr lang="es-CL" smtClean="0"/>
              <a:t>30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70453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8"/>
          <p:cNvSpPr txBox="1">
            <a:spLocks noGrp="1" noChangeArrowheads="1"/>
          </p:cNvSpPr>
          <p:nvPr/>
        </p:nvSpPr>
        <p:spPr bwMode="auto">
          <a:xfrm>
            <a:off x="3884028" y="8684713"/>
            <a:ext cx="2972421" cy="457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9A8A800-753B-4DF3-A37F-D8E1C9003040}" type="slidenum">
              <a:rPr lang="en-US" altLang="es-CL"/>
              <a:pPr algn="r" eaLnBrk="1" hangingPunct="1">
                <a:spcBef>
                  <a:spcPct val="0"/>
                </a:spcBef>
              </a:pPr>
              <a:t>39</a:t>
            </a:fld>
            <a:endParaRPr lang="en-US" altLang="es-CL" dirty="0"/>
          </a:p>
        </p:txBody>
      </p:sp>
      <p:sp>
        <p:nvSpPr>
          <p:cNvPr id="1136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423" y="4343662"/>
            <a:ext cx="5483605" cy="41140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s-CL" altLang="es-CL" dirty="0"/>
          </a:p>
        </p:txBody>
      </p:sp>
      <p:sp>
        <p:nvSpPr>
          <p:cNvPr id="113669" name="Text Box 3"/>
          <p:cNvSpPr txBox="1">
            <a:spLocks noChangeArrowheads="1"/>
          </p:cNvSpPr>
          <p:nvPr/>
        </p:nvSpPr>
        <p:spPr bwMode="auto">
          <a:xfrm>
            <a:off x="3884028" y="8684713"/>
            <a:ext cx="2972421" cy="457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5" tIns="46797" rIns="89995" bIns="46797" anchor="b"/>
          <a:lstStyle>
            <a:lvl1pPr eaLnBrk="0" hangingPunct="0">
              <a:spcBef>
                <a:spcPct val="30000"/>
              </a:spcBef>
              <a:tabLst>
                <a:tab pos="0" algn="l"/>
                <a:tab pos="455613" algn="l"/>
                <a:tab pos="912813" algn="l"/>
                <a:tab pos="1371600" algn="l"/>
                <a:tab pos="1828800" algn="l"/>
                <a:tab pos="2286000" algn="l"/>
                <a:tab pos="2744788" algn="l"/>
                <a:tab pos="3201988" algn="l"/>
                <a:tab pos="3659188" algn="l"/>
                <a:tab pos="4117975" algn="l"/>
                <a:tab pos="4575175" algn="l"/>
                <a:tab pos="5033963" algn="l"/>
                <a:tab pos="5491163" algn="l"/>
                <a:tab pos="5948363" algn="l"/>
                <a:tab pos="6407150" algn="l"/>
                <a:tab pos="6864350" algn="l"/>
                <a:tab pos="7323138" algn="l"/>
                <a:tab pos="7780338" algn="l"/>
                <a:tab pos="8237538" algn="l"/>
                <a:tab pos="8696325" algn="l"/>
                <a:tab pos="915352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0" algn="l"/>
                <a:tab pos="455613" algn="l"/>
                <a:tab pos="912813" algn="l"/>
                <a:tab pos="1371600" algn="l"/>
                <a:tab pos="1828800" algn="l"/>
                <a:tab pos="2286000" algn="l"/>
                <a:tab pos="2744788" algn="l"/>
                <a:tab pos="3201988" algn="l"/>
                <a:tab pos="3659188" algn="l"/>
                <a:tab pos="4117975" algn="l"/>
                <a:tab pos="4575175" algn="l"/>
                <a:tab pos="5033963" algn="l"/>
                <a:tab pos="5491163" algn="l"/>
                <a:tab pos="5948363" algn="l"/>
                <a:tab pos="6407150" algn="l"/>
                <a:tab pos="6864350" algn="l"/>
                <a:tab pos="7323138" algn="l"/>
                <a:tab pos="7780338" algn="l"/>
                <a:tab pos="8237538" algn="l"/>
                <a:tab pos="8696325" algn="l"/>
                <a:tab pos="915352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0" algn="l"/>
                <a:tab pos="455613" algn="l"/>
                <a:tab pos="912813" algn="l"/>
                <a:tab pos="1371600" algn="l"/>
                <a:tab pos="1828800" algn="l"/>
                <a:tab pos="2286000" algn="l"/>
                <a:tab pos="2744788" algn="l"/>
                <a:tab pos="3201988" algn="l"/>
                <a:tab pos="3659188" algn="l"/>
                <a:tab pos="4117975" algn="l"/>
                <a:tab pos="4575175" algn="l"/>
                <a:tab pos="5033963" algn="l"/>
                <a:tab pos="5491163" algn="l"/>
                <a:tab pos="5948363" algn="l"/>
                <a:tab pos="6407150" algn="l"/>
                <a:tab pos="6864350" algn="l"/>
                <a:tab pos="7323138" algn="l"/>
                <a:tab pos="7780338" algn="l"/>
                <a:tab pos="8237538" algn="l"/>
                <a:tab pos="8696325" algn="l"/>
                <a:tab pos="915352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0" algn="l"/>
                <a:tab pos="455613" algn="l"/>
                <a:tab pos="912813" algn="l"/>
                <a:tab pos="1371600" algn="l"/>
                <a:tab pos="1828800" algn="l"/>
                <a:tab pos="2286000" algn="l"/>
                <a:tab pos="2744788" algn="l"/>
                <a:tab pos="3201988" algn="l"/>
                <a:tab pos="3659188" algn="l"/>
                <a:tab pos="4117975" algn="l"/>
                <a:tab pos="4575175" algn="l"/>
                <a:tab pos="5033963" algn="l"/>
                <a:tab pos="5491163" algn="l"/>
                <a:tab pos="5948363" algn="l"/>
                <a:tab pos="6407150" algn="l"/>
                <a:tab pos="6864350" algn="l"/>
                <a:tab pos="7323138" algn="l"/>
                <a:tab pos="7780338" algn="l"/>
                <a:tab pos="8237538" algn="l"/>
                <a:tab pos="8696325" algn="l"/>
                <a:tab pos="915352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0" algn="l"/>
                <a:tab pos="455613" algn="l"/>
                <a:tab pos="912813" algn="l"/>
                <a:tab pos="1371600" algn="l"/>
                <a:tab pos="1828800" algn="l"/>
                <a:tab pos="2286000" algn="l"/>
                <a:tab pos="2744788" algn="l"/>
                <a:tab pos="3201988" algn="l"/>
                <a:tab pos="3659188" algn="l"/>
                <a:tab pos="4117975" algn="l"/>
                <a:tab pos="4575175" algn="l"/>
                <a:tab pos="5033963" algn="l"/>
                <a:tab pos="5491163" algn="l"/>
                <a:tab pos="5948363" algn="l"/>
                <a:tab pos="6407150" algn="l"/>
                <a:tab pos="6864350" algn="l"/>
                <a:tab pos="7323138" algn="l"/>
                <a:tab pos="7780338" algn="l"/>
                <a:tab pos="8237538" algn="l"/>
                <a:tab pos="8696325" algn="l"/>
                <a:tab pos="915352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55613" algn="l"/>
                <a:tab pos="912813" algn="l"/>
                <a:tab pos="1371600" algn="l"/>
                <a:tab pos="1828800" algn="l"/>
                <a:tab pos="2286000" algn="l"/>
                <a:tab pos="2744788" algn="l"/>
                <a:tab pos="3201988" algn="l"/>
                <a:tab pos="3659188" algn="l"/>
                <a:tab pos="4117975" algn="l"/>
                <a:tab pos="4575175" algn="l"/>
                <a:tab pos="5033963" algn="l"/>
                <a:tab pos="5491163" algn="l"/>
                <a:tab pos="5948363" algn="l"/>
                <a:tab pos="6407150" algn="l"/>
                <a:tab pos="6864350" algn="l"/>
                <a:tab pos="7323138" algn="l"/>
                <a:tab pos="7780338" algn="l"/>
                <a:tab pos="8237538" algn="l"/>
                <a:tab pos="8696325" algn="l"/>
                <a:tab pos="915352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55613" algn="l"/>
                <a:tab pos="912813" algn="l"/>
                <a:tab pos="1371600" algn="l"/>
                <a:tab pos="1828800" algn="l"/>
                <a:tab pos="2286000" algn="l"/>
                <a:tab pos="2744788" algn="l"/>
                <a:tab pos="3201988" algn="l"/>
                <a:tab pos="3659188" algn="l"/>
                <a:tab pos="4117975" algn="l"/>
                <a:tab pos="4575175" algn="l"/>
                <a:tab pos="5033963" algn="l"/>
                <a:tab pos="5491163" algn="l"/>
                <a:tab pos="5948363" algn="l"/>
                <a:tab pos="6407150" algn="l"/>
                <a:tab pos="6864350" algn="l"/>
                <a:tab pos="7323138" algn="l"/>
                <a:tab pos="7780338" algn="l"/>
                <a:tab pos="8237538" algn="l"/>
                <a:tab pos="8696325" algn="l"/>
                <a:tab pos="915352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55613" algn="l"/>
                <a:tab pos="912813" algn="l"/>
                <a:tab pos="1371600" algn="l"/>
                <a:tab pos="1828800" algn="l"/>
                <a:tab pos="2286000" algn="l"/>
                <a:tab pos="2744788" algn="l"/>
                <a:tab pos="3201988" algn="l"/>
                <a:tab pos="3659188" algn="l"/>
                <a:tab pos="4117975" algn="l"/>
                <a:tab pos="4575175" algn="l"/>
                <a:tab pos="5033963" algn="l"/>
                <a:tab pos="5491163" algn="l"/>
                <a:tab pos="5948363" algn="l"/>
                <a:tab pos="6407150" algn="l"/>
                <a:tab pos="6864350" algn="l"/>
                <a:tab pos="7323138" algn="l"/>
                <a:tab pos="7780338" algn="l"/>
                <a:tab pos="8237538" algn="l"/>
                <a:tab pos="8696325" algn="l"/>
                <a:tab pos="915352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55613" algn="l"/>
                <a:tab pos="912813" algn="l"/>
                <a:tab pos="1371600" algn="l"/>
                <a:tab pos="1828800" algn="l"/>
                <a:tab pos="2286000" algn="l"/>
                <a:tab pos="2744788" algn="l"/>
                <a:tab pos="3201988" algn="l"/>
                <a:tab pos="3659188" algn="l"/>
                <a:tab pos="4117975" algn="l"/>
                <a:tab pos="4575175" algn="l"/>
                <a:tab pos="5033963" algn="l"/>
                <a:tab pos="5491163" algn="l"/>
                <a:tab pos="5948363" algn="l"/>
                <a:tab pos="6407150" algn="l"/>
                <a:tab pos="6864350" algn="l"/>
                <a:tab pos="7323138" algn="l"/>
                <a:tab pos="7780338" algn="l"/>
                <a:tab pos="8237538" algn="l"/>
                <a:tab pos="8696325" algn="l"/>
                <a:tab pos="9153525" algn="l"/>
              </a:tabLs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EF7C7D1-A141-4B02-80BE-09B2EC203F2E}" type="slidenum">
              <a:rPr lang="es-CL" altLang="es-CL">
                <a:solidFill>
                  <a:srgbClr val="000000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</a:pPr>
              <a:t>39</a:t>
            </a:fld>
            <a:endParaRPr lang="es-CL" altLang="es-CL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474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70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CL" altLang="es-CL" dirty="0"/>
              <a:t>Hacer énfasis en que es una plataforma.</a:t>
            </a:r>
          </a:p>
        </p:txBody>
      </p:sp>
      <p:sp>
        <p:nvSpPr>
          <p:cNvPr id="2170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5pPr>
            <a:lvl6pPr marL="2562377" indent="-232943" defTabSz="4642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6pPr>
            <a:lvl7pPr marL="3028264" indent="-232943" defTabSz="4642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7pPr>
            <a:lvl8pPr marL="3494151" indent="-232943" defTabSz="4642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8pPr>
            <a:lvl9pPr marL="3960038" indent="-232943" defTabSz="4642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defTabSz="464270" eaLnBrk="1" hangingPunct="1">
              <a:spcBef>
                <a:spcPct val="0"/>
              </a:spcBef>
            </a:pPr>
            <a:fld id="{B15C7C1B-3ED4-482A-9FE3-9B86C180EBFB}" type="slidenum">
              <a:rPr lang="en-US" altLang="es-CL" smtClean="0">
                <a:solidFill>
                  <a:srgbClr val="000000"/>
                </a:solidFill>
              </a:rPr>
              <a:pPr defTabSz="464270" eaLnBrk="1" hangingPunct="1">
                <a:spcBef>
                  <a:spcPct val="0"/>
                </a:spcBef>
              </a:pPr>
              <a:t>4</a:t>
            </a:fld>
            <a:endParaRPr lang="en-US" altLang="es-CL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425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CL" altLang="es-CL"/>
              <a:t>Hacer énfasis en que es una plataforma.</a:t>
            </a:r>
          </a:p>
        </p:txBody>
      </p:sp>
      <p:sp>
        <p:nvSpPr>
          <p:cNvPr id="2242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5pPr>
            <a:lvl6pPr marL="2562377" indent="-232943" defTabSz="4642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6pPr>
            <a:lvl7pPr marL="3028264" indent="-232943" defTabSz="4642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7pPr>
            <a:lvl8pPr marL="3494151" indent="-232943" defTabSz="4642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8pPr>
            <a:lvl9pPr marL="3960038" indent="-232943" defTabSz="4642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defTabSz="464270" eaLnBrk="1" hangingPunct="1">
              <a:spcBef>
                <a:spcPct val="0"/>
              </a:spcBef>
            </a:pPr>
            <a:fld id="{932A1B45-8DFF-461A-8C31-63B9E582F19E}" type="slidenum">
              <a:rPr lang="en-US" altLang="es-CL" smtClean="0">
                <a:solidFill>
                  <a:srgbClr val="000000"/>
                </a:solidFill>
              </a:rPr>
              <a:pPr defTabSz="464270" eaLnBrk="1" hangingPunct="1">
                <a:spcBef>
                  <a:spcPct val="0"/>
                </a:spcBef>
              </a:pPr>
              <a:t>9</a:t>
            </a:fld>
            <a:endParaRPr lang="en-US" altLang="es-C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554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811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CL" altLang="es-CL" dirty="0"/>
              <a:t>Casos que demuestren la duplicidad de establecimientos</a:t>
            </a:r>
          </a:p>
          <a:p>
            <a:endParaRPr lang="es-CL" altLang="es-CL" dirty="0"/>
          </a:p>
          <a:p>
            <a:r>
              <a:rPr lang="es-CL" altLang="es-CL" dirty="0"/>
              <a:t>Casos que demuestren que la información que se tenia antes no se procesaba bien ( establecimientos que no se ubicaban)</a:t>
            </a:r>
          </a:p>
          <a:p>
            <a:endParaRPr lang="es-CL" altLang="es-CL" dirty="0"/>
          </a:p>
        </p:txBody>
      </p:sp>
      <p:sp>
        <p:nvSpPr>
          <p:cNvPr id="2181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5pPr>
            <a:lvl6pPr marL="2562377" indent="-232943" defTabSz="4642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6pPr>
            <a:lvl7pPr marL="3028264" indent="-232943" defTabSz="4642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7pPr>
            <a:lvl8pPr marL="3494151" indent="-232943" defTabSz="4642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8pPr>
            <a:lvl9pPr marL="3960038" indent="-232943" defTabSz="4642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defTabSz="464270" eaLnBrk="1" hangingPunct="1">
              <a:spcBef>
                <a:spcPct val="0"/>
              </a:spcBef>
            </a:pPr>
            <a:fld id="{60374EBF-EA4C-4CBD-81AA-EAE4B9A74EF5}" type="slidenum">
              <a:rPr lang="es-CL" altLang="es-CL" smtClean="0">
                <a:solidFill>
                  <a:srgbClr val="000000"/>
                </a:solidFill>
              </a:rPr>
              <a:pPr defTabSz="464270" eaLnBrk="1" hangingPunct="1">
                <a:spcBef>
                  <a:spcPct val="0"/>
                </a:spcBef>
              </a:pPr>
              <a:t>11</a:t>
            </a:fld>
            <a:endParaRPr lang="es-CL" altLang="es-CL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28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31774">
              <a:spcBef>
                <a:spcPct val="0"/>
              </a:spcBef>
            </a:pPr>
            <a:r>
              <a:rPr lang="es-CL" altLang="es-CL"/>
              <a:t>La importancia de ventanilla única radica en que nos permitirá mejorar la calidad de la información obtenida por parte de los establecimientos.</a:t>
            </a:r>
          </a:p>
          <a:p>
            <a:pPr defTabSz="931774"/>
            <a:endParaRPr lang="es-CL" altLang="es-CL"/>
          </a:p>
        </p:txBody>
      </p:sp>
      <p:sp>
        <p:nvSpPr>
          <p:cNvPr id="2252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5pPr>
            <a:lvl6pPr marL="2562377" indent="-232943" defTabSz="4642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6pPr>
            <a:lvl7pPr marL="3028264" indent="-232943" defTabSz="4642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7pPr>
            <a:lvl8pPr marL="3494151" indent="-232943" defTabSz="4642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8pPr>
            <a:lvl9pPr marL="3960038" indent="-232943" defTabSz="4642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defTabSz="464270" eaLnBrk="1" hangingPunct="1">
              <a:spcBef>
                <a:spcPct val="0"/>
              </a:spcBef>
            </a:pPr>
            <a:fld id="{144442D5-5266-4FA3-9E6F-F6DB2ECEE078}" type="slidenum">
              <a:rPr lang="es-CL" altLang="es-CL" smtClean="0"/>
              <a:pPr defTabSz="464270" eaLnBrk="1" hangingPunct="1">
                <a:spcBef>
                  <a:spcPct val="0"/>
                </a:spcBef>
              </a:pPr>
              <a:t>16</a:t>
            </a:fld>
            <a:endParaRPr lang="es-CL" altLang="es-C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01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/>
          </a:p>
        </p:txBody>
      </p:sp>
      <p:sp>
        <p:nvSpPr>
          <p:cNvPr id="2201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5pPr>
            <a:lvl6pPr marL="2562377" indent="-232943" defTabSz="4642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6pPr>
            <a:lvl7pPr marL="3028264" indent="-232943" defTabSz="4642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7pPr>
            <a:lvl8pPr marL="3494151" indent="-232943" defTabSz="4642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8pPr>
            <a:lvl9pPr marL="3960038" indent="-232943" defTabSz="4642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defTabSz="464270" eaLnBrk="1" hangingPunct="1">
              <a:spcBef>
                <a:spcPct val="0"/>
              </a:spcBef>
            </a:pPr>
            <a:fld id="{AEE06855-735D-4D2E-9898-76E14840BD3B}" type="slidenum">
              <a:rPr lang="es-CL" altLang="es-CL" smtClean="0">
                <a:solidFill>
                  <a:srgbClr val="000000"/>
                </a:solidFill>
              </a:rPr>
              <a:pPr defTabSz="464270" eaLnBrk="1" hangingPunct="1">
                <a:spcBef>
                  <a:spcPct val="0"/>
                </a:spcBef>
              </a:pPr>
              <a:t>17</a:t>
            </a:fld>
            <a:endParaRPr lang="es-CL" altLang="es-C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913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/>
          </a:p>
        </p:txBody>
      </p:sp>
      <p:sp>
        <p:nvSpPr>
          <p:cNvPr id="2191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5pPr>
            <a:lvl6pPr marL="2562377" indent="-232943" defTabSz="4642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6pPr>
            <a:lvl7pPr marL="3028264" indent="-232943" defTabSz="4642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7pPr>
            <a:lvl8pPr marL="3494151" indent="-232943" defTabSz="4642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8pPr>
            <a:lvl9pPr marL="3960038" indent="-232943" defTabSz="4642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defTabSz="464270" eaLnBrk="1" hangingPunct="1">
              <a:spcBef>
                <a:spcPct val="0"/>
              </a:spcBef>
            </a:pPr>
            <a:fld id="{4899812C-59D1-4E98-A235-B4AD18B930D3}" type="slidenum">
              <a:rPr lang="es-CL" altLang="es-CL" smtClean="0"/>
              <a:pPr defTabSz="464270" eaLnBrk="1" hangingPunct="1">
                <a:spcBef>
                  <a:spcPct val="0"/>
                </a:spcBef>
              </a:pPr>
              <a:t>18</a:t>
            </a:fld>
            <a:endParaRPr lang="es-CL" altLang="es-C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70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CL" altLang="es-CL" dirty="0"/>
              <a:t>Hacer énfasis en que es una plataforma.</a:t>
            </a:r>
          </a:p>
        </p:txBody>
      </p:sp>
      <p:sp>
        <p:nvSpPr>
          <p:cNvPr id="2170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5pPr>
            <a:lvl6pPr marL="2562377" indent="-232943" defTabSz="4642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6pPr>
            <a:lvl7pPr marL="3028264" indent="-232943" defTabSz="4642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7pPr>
            <a:lvl8pPr marL="3494151" indent="-232943" defTabSz="4642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8pPr>
            <a:lvl9pPr marL="3960038" indent="-232943" defTabSz="4642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defTabSz="464270" eaLnBrk="1" hangingPunct="1">
              <a:spcBef>
                <a:spcPct val="0"/>
              </a:spcBef>
            </a:pPr>
            <a:fld id="{B15C7C1B-3ED4-482A-9FE3-9B86C180EBFB}" type="slidenum">
              <a:rPr lang="en-US" altLang="es-CL" smtClean="0">
                <a:solidFill>
                  <a:srgbClr val="000000"/>
                </a:solidFill>
              </a:rPr>
              <a:pPr defTabSz="464270" eaLnBrk="1" hangingPunct="1">
                <a:spcBef>
                  <a:spcPct val="0"/>
                </a:spcBef>
              </a:pPr>
              <a:t>20</a:t>
            </a:fld>
            <a:endParaRPr lang="en-US" altLang="es-CL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imágenes prediseñadas 11"/>
          <p:cNvSpPr txBox="1">
            <a:spLocks/>
          </p:cNvSpPr>
          <p:nvPr/>
        </p:nvSpPr>
        <p:spPr>
          <a:xfrm>
            <a:off x="419100" y="0"/>
            <a:ext cx="2006600" cy="206533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1" kern="1200" baseline="0">
                <a:solidFill>
                  <a:schemeClr val="tx1"/>
                </a:solidFill>
                <a:latin typeface="gobCL"/>
                <a:ea typeface="+mn-ea"/>
                <a:cs typeface="gobC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ES" dirty="0"/>
              <a:t>Logo Gobierno: 160x162px. Ministerio, Subsecretaría, Organismo, etc.:160x145px</a:t>
            </a:r>
          </a:p>
          <a:p>
            <a:pPr fontAlgn="auto"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5" name="Rectangle 8"/>
          <p:cNvSpPr/>
          <p:nvPr/>
        </p:nvSpPr>
        <p:spPr>
          <a:xfrm>
            <a:off x="419100" y="0"/>
            <a:ext cx="2006600" cy="206533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3187700" y="2582488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/>
          </p:nvPr>
        </p:nvSpPr>
        <p:spPr>
          <a:xfrm>
            <a:off x="3187700" y="3623720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92234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Complemento-Logo-Gobierno-160x14p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2032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arcador de texto 2"/>
          <p:cNvSpPr>
            <a:spLocks noGrp="1"/>
          </p:cNvSpPr>
          <p:nvPr>
            <p:ph idx="1"/>
          </p:nvPr>
        </p:nvSpPr>
        <p:spPr>
          <a:xfrm>
            <a:off x="406400" y="2773679"/>
            <a:ext cx="8331200" cy="3375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aseline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>
              <a:defRPr sz="1800">
                <a:solidFill>
                  <a:schemeClr val="bg1"/>
                </a:solidFill>
                <a:latin typeface="gobCL"/>
                <a:cs typeface="gobCL"/>
              </a:defRPr>
            </a:lvl2pPr>
            <a:lvl3pPr>
              <a:defRPr sz="1800">
                <a:solidFill>
                  <a:schemeClr val="bg1"/>
                </a:solidFill>
                <a:latin typeface="gobCL"/>
                <a:cs typeface="gobCL"/>
              </a:defRPr>
            </a:lvl3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</p:txBody>
      </p:sp>
      <p:sp>
        <p:nvSpPr>
          <p:cNvPr id="8" name="Marcador de contenido 12"/>
          <p:cNvSpPr>
            <a:spLocks noGrp="1"/>
          </p:cNvSpPr>
          <p:nvPr>
            <p:ph sz="quarter" idx="12"/>
          </p:nvPr>
        </p:nvSpPr>
        <p:spPr>
          <a:xfrm>
            <a:off x="406400" y="1066801"/>
            <a:ext cx="8331200" cy="74758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spc="0">
                <a:solidFill>
                  <a:schemeClr val="accent1"/>
                </a:solidFill>
                <a:latin typeface="Verdana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</p:txBody>
      </p:sp>
      <p:sp>
        <p:nvSpPr>
          <p:cNvPr id="9" name="Marcador de contenido 12"/>
          <p:cNvSpPr>
            <a:spLocks noGrp="1"/>
          </p:cNvSpPr>
          <p:nvPr>
            <p:ph sz="quarter" idx="13"/>
          </p:nvPr>
        </p:nvSpPr>
        <p:spPr>
          <a:xfrm>
            <a:off x="406400" y="1966784"/>
            <a:ext cx="8331200" cy="380178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 spc="0">
                <a:solidFill>
                  <a:schemeClr val="accent1"/>
                </a:solidFill>
                <a:latin typeface="Verdana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3059395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2"/>
          <p:cNvSpPr>
            <a:spLocks noGrp="1"/>
          </p:cNvSpPr>
          <p:nvPr>
            <p:ph idx="1"/>
          </p:nvPr>
        </p:nvSpPr>
        <p:spPr>
          <a:xfrm>
            <a:off x="406402" y="2393737"/>
            <a:ext cx="8331200" cy="3755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aseline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>
              <a:defRPr sz="1800">
                <a:solidFill>
                  <a:schemeClr val="bg1"/>
                </a:solidFill>
                <a:latin typeface="gobCL"/>
                <a:cs typeface="gobCL"/>
              </a:defRPr>
            </a:lvl2pPr>
            <a:lvl3pPr>
              <a:defRPr sz="1800">
                <a:solidFill>
                  <a:schemeClr val="bg1"/>
                </a:solidFill>
                <a:latin typeface="gobCL"/>
                <a:cs typeface="gobCL"/>
              </a:defRPr>
            </a:lvl3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</p:txBody>
      </p:sp>
      <p:sp>
        <p:nvSpPr>
          <p:cNvPr id="8" name="Marcador de contenido 12"/>
          <p:cNvSpPr>
            <a:spLocks noGrp="1"/>
          </p:cNvSpPr>
          <p:nvPr>
            <p:ph sz="quarter" idx="12"/>
          </p:nvPr>
        </p:nvSpPr>
        <p:spPr>
          <a:xfrm>
            <a:off x="406402" y="436416"/>
            <a:ext cx="8331200" cy="943177"/>
          </a:xfrm>
          <a:prstGeom prst="rect">
            <a:avLst/>
          </a:prstGeom>
        </p:spPr>
        <p:txBody>
          <a:bodyPr vert="horz"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1" i="0" spc="0">
                <a:solidFill>
                  <a:schemeClr val="accent1"/>
                </a:solidFill>
                <a:latin typeface="Verdana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</p:txBody>
      </p:sp>
      <p:sp>
        <p:nvSpPr>
          <p:cNvPr id="9" name="Marcador de contenido 12"/>
          <p:cNvSpPr>
            <a:spLocks noGrp="1"/>
          </p:cNvSpPr>
          <p:nvPr>
            <p:ph sz="quarter" idx="13"/>
          </p:nvPr>
        </p:nvSpPr>
        <p:spPr>
          <a:xfrm>
            <a:off x="406402" y="1495242"/>
            <a:ext cx="8331200" cy="487354"/>
          </a:xfrm>
          <a:prstGeom prst="rect">
            <a:avLst/>
          </a:prstGeom>
        </p:spPr>
        <p:txBody>
          <a:bodyPr vert="horz"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spc="0">
                <a:solidFill>
                  <a:schemeClr val="accent1"/>
                </a:solidFill>
                <a:latin typeface="Verdana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406401" y="6400804"/>
            <a:ext cx="2054344" cy="31058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chemeClr val="bg1">
                    <a:lumMod val="65000"/>
                  </a:schemeClr>
                </a:solidFill>
                <a:latin typeface="Verdana"/>
                <a:ea typeface="+mn-ea"/>
                <a:cs typeface="Verdan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/>
              <a:t>Ministerio del Medio Ambiente</a:t>
            </a:r>
          </a:p>
        </p:txBody>
      </p:sp>
    </p:spTree>
    <p:extLst>
      <p:ext uri="{BB962C8B-B14F-4D97-AF65-F5344CB8AC3E}">
        <p14:creationId xmlns:p14="http://schemas.microsoft.com/office/powerpoint/2010/main" val="3081404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8" descr="picaflo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415925"/>
            <a:ext cx="5310188" cy="644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4"/>
          <p:cNvSpPr txBox="1">
            <a:spLocks/>
          </p:cNvSpPr>
          <p:nvPr/>
        </p:nvSpPr>
        <p:spPr>
          <a:xfrm>
            <a:off x="406400" y="6400800"/>
            <a:ext cx="33147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chemeClr val="bg1">
                    <a:lumMod val="65000"/>
                  </a:schemeClr>
                </a:solidFill>
                <a:latin typeface="Verdana"/>
                <a:ea typeface="+mn-ea"/>
                <a:cs typeface="Verdan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Ministerio del Medio Ambiente</a:t>
            </a:r>
          </a:p>
        </p:txBody>
      </p:sp>
    </p:spTree>
    <p:extLst>
      <p:ext uri="{BB962C8B-B14F-4D97-AF65-F5344CB8AC3E}">
        <p14:creationId xmlns:p14="http://schemas.microsoft.com/office/powerpoint/2010/main" val="99710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8" descr="picaf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415925"/>
            <a:ext cx="5310188" cy="644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4"/>
          <p:cNvSpPr txBox="1">
            <a:spLocks/>
          </p:cNvSpPr>
          <p:nvPr/>
        </p:nvSpPr>
        <p:spPr>
          <a:xfrm>
            <a:off x="406400" y="6400800"/>
            <a:ext cx="33147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chemeClr val="bg1">
                    <a:lumMod val="65000"/>
                  </a:schemeClr>
                </a:solidFill>
                <a:latin typeface="Verdana"/>
                <a:ea typeface="+mn-ea"/>
                <a:cs typeface="Verdan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Ministerio del </a:t>
            </a:r>
            <a:r>
              <a:rPr lang="en-US" dirty="0" err="1"/>
              <a:t>Medio</a:t>
            </a:r>
            <a:r>
              <a:rPr lang="en-US" dirty="0"/>
              <a:t> </a:t>
            </a:r>
            <a:r>
              <a:rPr lang="en-US" dirty="0" err="1"/>
              <a:t>Ambiente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789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 descr="Logo-MMA-transparen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2052638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5948363"/>
            <a:ext cx="594360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1"/>
          <p:cNvSpPr>
            <a:spLocks noGrp="1"/>
          </p:cNvSpPr>
          <p:nvPr>
            <p:ph sz="quarter" idx="11"/>
          </p:nvPr>
        </p:nvSpPr>
        <p:spPr>
          <a:xfrm>
            <a:off x="3187700" y="2582488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3187700" y="3623720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94191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93663" y="158750"/>
            <a:ext cx="26876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2400">
                <a:solidFill>
                  <a:srgbClr val="BFBFBF"/>
                </a:solidFill>
              </a:rPr>
              <a:t>Imagen Referencial</a:t>
            </a:r>
          </a:p>
        </p:txBody>
      </p:sp>
      <p:sp>
        <p:nvSpPr>
          <p:cNvPr id="7" name="Marcador de imágenes prediseñadas 9"/>
          <p:cNvSpPr>
            <a:spLocks noGrp="1"/>
          </p:cNvSpPr>
          <p:nvPr>
            <p:ph type="clipArt" sz="quarter" idx="10"/>
          </p:nvPr>
        </p:nvSpPr>
        <p:spPr>
          <a:xfrm>
            <a:off x="0" y="0"/>
            <a:ext cx="2781300" cy="685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bg1"/>
                </a:solidFill>
                <a:latin typeface="gobCL"/>
                <a:cs typeface="gobCL"/>
              </a:defRPr>
            </a:lvl1pPr>
          </a:lstStyle>
          <a:p>
            <a:pPr lvl="0"/>
            <a:r>
              <a:rPr lang="es-ES_tradnl" noProof="0"/>
              <a:t>Haga clic en el icono para agregar una imagen prediseñada</a:t>
            </a:r>
            <a:endParaRPr lang="es-ES" noProof="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3187700" y="2582488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/>
          </p:nvPr>
        </p:nvSpPr>
        <p:spPr>
          <a:xfrm>
            <a:off x="3187700" y="3623720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1080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93663" y="158750"/>
            <a:ext cx="26876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2400">
                <a:solidFill>
                  <a:srgbClr val="BFBFBF"/>
                </a:solidFill>
              </a:rPr>
              <a:t>Imagen Referencial</a:t>
            </a:r>
          </a:p>
        </p:txBody>
      </p:sp>
      <p:sp>
        <p:nvSpPr>
          <p:cNvPr id="7" name="Marcador de imágenes prediseñadas 9"/>
          <p:cNvSpPr>
            <a:spLocks noGrp="1"/>
          </p:cNvSpPr>
          <p:nvPr>
            <p:ph type="clipArt" sz="quarter" idx="10"/>
          </p:nvPr>
        </p:nvSpPr>
        <p:spPr>
          <a:xfrm>
            <a:off x="0" y="0"/>
            <a:ext cx="2781300" cy="685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bg1"/>
                </a:solidFill>
                <a:latin typeface="gobCL"/>
                <a:cs typeface="gobCL"/>
              </a:defRPr>
            </a:lvl1pPr>
          </a:lstStyle>
          <a:p>
            <a:pPr lvl="0"/>
            <a:r>
              <a:rPr lang="es-ES_tradnl" noProof="0"/>
              <a:t>Haga clic en el icono para agregar una imagen prediseñada</a:t>
            </a:r>
            <a:endParaRPr lang="es-ES" noProof="0" dirty="0"/>
          </a:p>
        </p:txBody>
      </p:sp>
      <p:sp>
        <p:nvSpPr>
          <p:cNvPr id="6" name="Content Placeholder 11"/>
          <p:cNvSpPr>
            <a:spLocks noGrp="1"/>
          </p:cNvSpPr>
          <p:nvPr>
            <p:ph sz="quarter" idx="11"/>
          </p:nvPr>
        </p:nvSpPr>
        <p:spPr>
          <a:xfrm>
            <a:off x="3187700" y="2582488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2"/>
          </p:nvPr>
        </p:nvSpPr>
        <p:spPr>
          <a:xfrm>
            <a:off x="3187700" y="3623720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9070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1"/>
          <p:cNvSpPr>
            <a:spLocks noGrp="1"/>
          </p:cNvSpPr>
          <p:nvPr>
            <p:ph sz="quarter" idx="11"/>
          </p:nvPr>
        </p:nvSpPr>
        <p:spPr>
          <a:xfrm>
            <a:off x="3187700" y="2582488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2"/>
          </p:nvPr>
        </p:nvSpPr>
        <p:spPr>
          <a:xfrm>
            <a:off x="3187700" y="3623720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44115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E43839-F512-420F-9D49-1F98085BAAB7}" type="datetimeFigureOut">
              <a:rPr lang="es-CL" smtClean="0"/>
              <a:t>26-10-2017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85043C-1FC8-4495-9A5A-4024EF39854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780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164513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9050" y="6527800"/>
            <a:ext cx="3181350" cy="2460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FD352-92F6-4050-A4EB-9488A8DB2D2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201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/>
          </p:cNvSpPr>
          <p:nvPr userDrawn="1"/>
        </p:nvSpPr>
        <p:spPr bwMode="auto">
          <a:xfrm>
            <a:off x="0" y="6535738"/>
            <a:ext cx="31813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defTabSz="457200" eaLnBrk="1" hangingPunct="1">
              <a:defRPr/>
            </a:pPr>
            <a:r>
              <a:rPr lang="es-ES_tradnl" altLang="es-CL" sz="900">
                <a:solidFill>
                  <a:srgbClr val="898989"/>
                </a:solidFill>
                <a:latin typeface="Verdana" pitchFamily="34" charset="0"/>
              </a:rPr>
              <a:t>Gobierno de Chile | Ministerio del Medio Ambiente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164513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77963"/>
            <a:ext cx="8177213" cy="4525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/>
          <a:lstStyle>
            <a:lvl1pPr defTabSz="456453">
              <a:defRPr/>
            </a:lvl1pPr>
          </a:lstStyle>
          <a:p>
            <a:pPr>
              <a:defRPr/>
            </a:pPr>
            <a:fld id="{9AA696D6-DD62-454A-8EBF-D8C93A248DA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717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/>
          </p:cNvSpPr>
          <p:nvPr userDrawn="1"/>
        </p:nvSpPr>
        <p:spPr bwMode="auto">
          <a:xfrm>
            <a:off x="0" y="6535738"/>
            <a:ext cx="31813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1" tIns="45646" rIns="91291" bIns="45646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defTabSz="456453" eaLnBrk="1" hangingPunct="1">
              <a:defRPr/>
            </a:pPr>
            <a:r>
              <a:rPr lang="es-ES_tradnl" sz="900">
                <a:solidFill>
                  <a:srgbClr val="898989"/>
                </a:solidFill>
                <a:latin typeface="Verdana" pitchFamily="34" charset="0"/>
              </a:rPr>
              <a:t>Gobierno de Chile | Ministerio del Medio Ambiente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1D0C2-6775-42F1-8CA5-6C8B6F43464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879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6" descr="Complemento-Logo-Gobierno-160x14px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692900"/>
            <a:ext cx="2032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78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075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A84408E-F7F1-5345-93D5-8EEEF7242F49}" type="datetimeFigureOut">
              <a:rPr lang="es-ES"/>
              <a:pPr>
                <a:defRPr/>
              </a:pPr>
              <a:t>26/10/2017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E142747-0BEA-D446-BE15-B428F583B2B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3079" name="Picture 16" descr="Complemento-Logo-Gobierno-160x14p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692900"/>
            <a:ext cx="2032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7.jp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5.jpeg"/><Relationship Id="rId7" Type="http://schemas.openxmlformats.org/officeDocument/2006/relationships/image" Target="../media/image38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8.png"/><Relationship Id="rId10" Type="http://schemas.openxmlformats.org/officeDocument/2006/relationships/image" Target="../media/image14.jpg"/><Relationship Id="rId4" Type="http://schemas.openxmlformats.org/officeDocument/2006/relationships/image" Target="../media/image36.jpg"/><Relationship Id="rId9" Type="http://schemas.openxmlformats.org/officeDocument/2006/relationships/image" Target="../media/image4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4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g"/><Relationship Id="rId4" Type="http://schemas.openxmlformats.org/officeDocument/2006/relationships/image" Target="../media/image1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4"/>
          <p:cNvSpPr>
            <a:spLocks noGrp="1"/>
          </p:cNvSpPr>
          <p:nvPr>
            <p:ph sz="quarter" idx="11"/>
          </p:nvPr>
        </p:nvSpPr>
        <p:spPr bwMode="auto">
          <a:xfrm>
            <a:off x="491706" y="2065321"/>
            <a:ext cx="8410754" cy="119457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C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  <a:cs typeface="Verdana" charset="0"/>
              </a:rPr>
              <a:t>VENTANILLA ÚNICA COMO HERRAMIENTA DE SIMPLIFICACIÓN ADMINISTRATIVA, EL CASO DE CHILE</a:t>
            </a:r>
            <a:endParaRPr lang="es-CL" b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charset="0"/>
              <a:cs typeface="Verdana" charset="0"/>
            </a:endParaRPr>
          </a:p>
          <a:p>
            <a:pPr algn="r"/>
            <a:endParaRPr lang="es-CL" b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charset="0"/>
              <a:cs typeface="Verdana" charset="0"/>
            </a:endParaRPr>
          </a:p>
          <a:p>
            <a:pPr algn="r"/>
            <a:endParaRPr lang="es-CL" b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charset="0"/>
              <a:cs typeface="Verdana" charset="0"/>
            </a:endParaRPr>
          </a:p>
          <a:p>
            <a:pPr algn="r"/>
            <a:endParaRPr lang="es-CL" b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charset="0"/>
              <a:cs typeface="Verdana" charset="0"/>
            </a:endParaRPr>
          </a:p>
        </p:txBody>
      </p:sp>
      <p:sp>
        <p:nvSpPr>
          <p:cNvPr id="17410" name="Content Placeholder 5"/>
          <p:cNvSpPr>
            <a:spLocks noGrp="1"/>
          </p:cNvSpPr>
          <p:nvPr>
            <p:ph sz="quarter" idx="12"/>
          </p:nvPr>
        </p:nvSpPr>
        <p:spPr bwMode="auto">
          <a:xfrm>
            <a:off x="3774296" y="5064853"/>
            <a:ext cx="5214429" cy="7061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MX" sz="1050" dirty="0">
                <a:solidFill>
                  <a:schemeClr val="tx2"/>
                </a:solidFill>
                <a:latin typeface="Verdana" charset="0"/>
                <a:cs typeface="Verdana" charset="0"/>
              </a:rPr>
              <a:t>Marcos J. Serrano Ulloa</a:t>
            </a:r>
            <a:endParaRPr lang="es-CL" sz="1050" dirty="0">
              <a:solidFill>
                <a:schemeClr val="tx2"/>
              </a:solidFill>
              <a:latin typeface="Verdana" charset="0"/>
              <a:cs typeface="Verdana" charset="0"/>
            </a:endParaRPr>
          </a:p>
          <a:p>
            <a:pPr algn="r"/>
            <a:r>
              <a:rPr lang="es-CL" sz="1050" dirty="0">
                <a:solidFill>
                  <a:schemeClr val="tx2"/>
                </a:solidFill>
                <a:latin typeface="Verdana" charset="0"/>
                <a:cs typeface="Verdana" charset="0"/>
              </a:rPr>
              <a:t>Jefe Departamento de Información Ambiental</a:t>
            </a:r>
          </a:p>
          <a:p>
            <a:pPr algn="r"/>
            <a:r>
              <a:rPr lang="es-MX" sz="1050" dirty="0">
                <a:solidFill>
                  <a:schemeClr val="tx2"/>
                </a:solidFill>
                <a:latin typeface="Verdana" charset="0"/>
                <a:cs typeface="Verdana" charset="0"/>
              </a:rPr>
              <a:t>División de Información y Economía Ambiental</a:t>
            </a:r>
          </a:p>
          <a:p>
            <a:pPr algn="r"/>
            <a:r>
              <a:rPr lang="es-MX" sz="1050" dirty="0">
                <a:solidFill>
                  <a:schemeClr val="tx2"/>
                </a:solidFill>
                <a:latin typeface="Verdana" charset="0"/>
                <a:cs typeface="Verdana" charset="0"/>
              </a:rPr>
              <a:t>Ministerio del Medio Ambiente</a:t>
            </a:r>
          </a:p>
          <a:p>
            <a:pPr algn="r"/>
            <a:endParaRPr lang="es-CL" sz="1050" dirty="0">
              <a:solidFill>
                <a:schemeClr val="tx2"/>
              </a:solidFill>
              <a:latin typeface="Verdana" charset="0"/>
              <a:cs typeface="Verdana" charset="0"/>
            </a:endParaRPr>
          </a:p>
          <a:p>
            <a:pPr algn="r"/>
            <a:endParaRPr lang="en-US" sz="1200" dirty="0">
              <a:solidFill>
                <a:schemeClr val="tx2"/>
              </a:solidFill>
              <a:latin typeface="Verdana" charset="0"/>
              <a:cs typeface="Verdana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1" b="23685"/>
          <a:stretch/>
        </p:blipFill>
        <p:spPr>
          <a:xfrm>
            <a:off x="6823493" y="163900"/>
            <a:ext cx="2165231" cy="125355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" t="13973" r="6824" b="6429"/>
          <a:stretch/>
        </p:blipFill>
        <p:spPr>
          <a:xfrm>
            <a:off x="7131725" y="3355675"/>
            <a:ext cx="1770735" cy="1145549"/>
          </a:xfrm>
          <a:prstGeom prst="rect">
            <a:avLst/>
          </a:prstGeom>
        </p:spPr>
      </p:pic>
      <p:sp>
        <p:nvSpPr>
          <p:cNvPr id="8" name="Content Placeholder 5"/>
          <p:cNvSpPr txBox="1">
            <a:spLocks/>
          </p:cNvSpPr>
          <p:nvPr/>
        </p:nvSpPr>
        <p:spPr bwMode="auto">
          <a:xfrm>
            <a:off x="6763454" y="1428804"/>
            <a:ext cx="2406407" cy="54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0" i="0" kern="1200">
                <a:solidFill>
                  <a:srgbClr val="4F81BD"/>
                </a:solidFill>
                <a:latin typeface="Verdana"/>
                <a:ea typeface="ＭＳ Ｐゴシック" charset="0"/>
                <a:cs typeface="Verdana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800" dirty="0">
                <a:solidFill>
                  <a:schemeClr val="bg1">
                    <a:lumMod val="75000"/>
                  </a:schemeClr>
                </a:solidFill>
                <a:latin typeface="Verdana" charset="0"/>
                <a:cs typeface="Verdana" charset="0"/>
              </a:rPr>
              <a:t>Registro de Emisiones y Transferencias </a:t>
            </a:r>
          </a:p>
          <a:p>
            <a:pPr algn="ctr"/>
            <a:r>
              <a:rPr lang="es-MX" sz="800" dirty="0">
                <a:solidFill>
                  <a:schemeClr val="bg1">
                    <a:lumMod val="75000"/>
                  </a:schemeClr>
                </a:solidFill>
                <a:latin typeface="Verdana" charset="0"/>
                <a:cs typeface="Verdana" charset="0"/>
              </a:rPr>
              <a:t>de Contaminantes, RETC</a:t>
            </a:r>
            <a:endParaRPr lang="es-CL" sz="800" dirty="0">
              <a:solidFill>
                <a:schemeClr val="bg1">
                  <a:lumMod val="75000"/>
                </a:schemeClr>
              </a:solidFill>
              <a:latin typeface="Verdana" charset="0"/>
              <a:cs typeface="Verdana" charset="0"/>
            </a:endParaRPr>
          </a:p>
          <a:p>
            <a:pPr algn="ctr"/>
            <a:endParaRPr lang="en-US" sz="1000" dirty="0">
              <a:solidFill>
                <a:schemeClr val="bg1">
                  <a:lumMod val="75000"/>
                </a:schemeClr>
              </a:solidFill>
              <a:latin typeface="Verdana" charset="0"/>
              <a:cs typeface="Verdana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807865" y="4205722"/>
            <a:ext cx="779658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CL" sz="1000" b="1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  <a:p>
            <a:pPr algn="just"/>
            <a:r>
              <a:rPr lang="es-CL" dirty="0">
                <a:solidFill>
                  <a:srgbClr val="0070C0"/>
                </a:solidFill>
                <a:latin typeface="Arial Narrow" pitchFamily="34" charset="0"/>
              </a:rPr>
              <a:t>La obligación de ingresar a través del Sistema de Ventanilla Única para reportar las emisiones, residuos y/o transferencias de contaminantes, establecida en los artículos 19, 26, 27, 28 y 30 del presente reglamento, </a:t>
            </a:r>
            <a:r>
              <a:rPr lang="es-CL" b="1" dirty="0">
                <a:solidFill>
                  <a:srgbClr val="0070C0"/>
                </a:solidFill>
                <a:latin typeface="Arial Narrow" pitchFamily="34" charset="0"/>
              </a:rPr>
              <a:t>entrará en vigencia después de 1 año de publicado el presente Reglamento en el Diario Oficial</a:t>
            </a:r>
            <a:r>
              <a:rPr lang="es-CL" dirty="0">
                <a:solidFill>
                  <a:srgbClr val="0070C0"/>
                </a:solidFill>
                <a:latin typeface="Arial Narrow" pitchFamily="34" charset="0"/>
              </a:rPr>
              <a:t>.</a:t>
            </a:r>
          </a:p>
          <a:p>
            <a:pPr algn="just"/>
            <a:endParaRPr lang="es-CL" dirty="0">
              <a:solidFill>
                <a:srgbClr val="0070C0"/>
              </a:solidFill>
              <a:latin typeface="Arial Narrow" pitchFamily="34" charset="0"/>
            </a:endParaRPr>
          </a:p>
          <a:p>
            <a:pPr algn="just"/>
            <a:r>
              <a:rPr lang="es-CL" dirty="0">
                <a:solidFill>
                  <a:srgbClr val="0070C0"/>
                </a:solidFill>
                <a:latin typeface="Arial Narrow" pitchFamily="34" charset="0"/>
              </a:rPr>
              <a:t>En el intertanto, los sujetos obligados a reporte cumplirán con sus obligaciones de reportar información relativa a emisiones, residuos y/o transferencias de contaminantes de acuerdo a lo establecido en la legislación vigente. </a:t>
            </a:r>
          </a:p>
        </p:txBody>
      </p:sp>
      <p:pic>
        <p:nvPicPr>
          <p:cNvPr id="11" name="10 Imagen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7928" y="923254"/>
            <a:ext cx="1411761" cy="9215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2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805" y="2060848"/>
            <a:ext cx="1411761" cy="9361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grpSp>
        <p:nvGrpSpPr>
          <p:cNvPr id="3" name="2 Grupo"/>
          <p:cNvGrpSpPr/>
          <p:nvPr/>
        </p:nvGrpSpPr>
        <p:grpSpPr>
          <a:xfrm>
            <a:off x="6468594" y="1772816"/>
            <a:ext cx="2351878" cy="1536826"/>
            <a:chOff x="899592" y="1638217"/>
            <a:chExt cx="2756021" cy="1776091"/>
          </a:xfrm>
        </p:grpSpPr>
        <p:pic>
          <p:nvPicPr>
            <p:cNvPr id="9" name="Picture 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1638217"/>
              <a:ext cx="2756021" cy="177609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12 Imagen"/>
            <p:cNvPicPr>
              <a:picLocks noChangeAspect="1"/>
            </p:cNvPicPr>
            <p:nvPr/>
          </p:nvPicPr>
          <p:blipFill>
            <a:blip r:embed="rId5" cstate="screen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033" y="1877483"/>
              <a:ext cx="2073975" cy="1516455"/>
            </a:xfrm>
            <a:prstGeom prst="rect">
              <a:avLst/>
            </a:prstGeom>
          </p:spPr>
        </p:pic>
      </p:grpSp>
      <p:pic>
        <p:nvPicPr>
          <p:cNvPr id="10" name="Picture 3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865" y="3155726"/>
            <a:ext cx="1471824" cy="9213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71106" y="1573890"/>
            <a:ext cx="3169046" cy="18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errar llave"/>
          <p:cNvSpPr/>
          <p:nvPr/>
        </p:nvSpPr>
        <p:spPr>
          <a:xfrm>
            <a:off x="2351697" y="1337711"/>
            <a:ext cx="420103" cy="252333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14 Cerrar llave"/>
          <p:cNvSpPr/>
          <p:nvPr/>
        </p:nvSpPr>
        <p:spPr>
          <a:xfrm>
            <a:off x="5952097" y="1352856"/>
            <a:ext cx="420103" cy="252333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CuadroTexto"/>
          <p:cNvSpPr txBox="1"/>
          <p:nvPr/>
        </p:nvSpPr>
        <p:spPr>
          <a:xfrm>
            <a:off x="3203848" y="3616399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0070C0"/>
                </a:solidFill>
              </a:rPr>
              <a:t>02 Mayo 2013</a:t>
            </a:r>
            <a:endParaRPr lang="es-CL" b="1" dirty="0">
              <a:solidFill>
                <a:srgbClr val="0070C0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398907" y="3581725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0070C0"/>
                </a:solidFill>
              </a:rPr>
              <a:t>02 Mayo 2014</a:t>
            </a:r>
            <a:endParaRPr lang="es-CL" b="1" dirty="0">
              <a:solidFill>
                <a:srgbClr val="0070C0"/>
              </a:solidFill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7CB1B23D-5204-4D9F-A6EC-FA7C3B5ED49A}"/>
              </a:ext>
            </a:extLst>
          </p:cNvPr>
          <p:cNvSpPr txBox="1">
            <a:spLocks noChangeArrowheads="1"/>
          </p:cNvSpPr>
          <p:nvPr/>
        </p:nvSpPr>
        <p:spPr>
          <a:xfrm>
            <a:off x="76190" y="89641"/>
            <a:ext cx="8812213" cy="333055"/>
          </a:xfrm>
          <a:prstGeom prst="rect">
            <a:avLst/>
          </a:prstGeom>
        </p:spPr>
        <p:txBody>
          <a:bodyPr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80000"/>
              </a:lnSpc>
              <a:spcBef>
                <a:spcPts val="1800"/>
              </a:spcBef>
              <a:buClr>
                <a:schemeClr val="accent1"/>
              </a:buClr>
              <a:buSzPct val="80000"/>
              <a:defRPr/>
            </a:pPr>
            <a:r>
              <a:rPr lang="es-ES_tradnl" altLang="es-CL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+mn-cs"/>
              </a:rPr>
              <a:t>Gradualidad: Artículo transitorio</a:t>
            </a:r>
          </a:p>
        </p:txBody>
      </p:sp>
      <p:cxnSp>
        <p:nvCxnSpPr>
          <p:cNvPr id="18" name="3 Conector recto">
            <a:extLst>
              <a:ext uri="{FF2B5EF4-FFF2-40B4-BE49-F238E27FC236}">
                <a16:creationId xmlns:a16="http://schemas.microsoft.com/office/drawing/2014/main" id="{3981B905-B145-4CD3-AF08-DD64F0DD5383}"/>
              </a:ext>
            </a:extLst>
          </p:cNvPr>
          <p:cNvCxnSpPr/>
          <p:nvPr/>
        </p:nvCxnSpPr>
        <p:spPr>
          <a:xfrm>
            <a:off x="176886" y="469432"/>
            <a:ext cx="8659761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317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0" name="5 CuadroTexto"/>
          <p:cNvSpPr txBox="1">
            <a:spLocks noChangeArrowheads="1"/>
          </p:cNvSpPr>
          <p:nvPr/>
        </p:nvSpPr>
        <p:spPr bwMode="auto">
          <a:xfrm>
            <a:off x="3329940" y="839699"/>
            <a:ext cx="5509260" cy="418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91" tIns="45646" rIns="91291" bIns="45646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CB7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CB7"/>
              </a:buClr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CL" altLang="es-CL" sz="1800" i="1" dirty="0">
                <a:solidFill>
                  <a:srgbClr val="006CB7"/>
                </a:solidFill>
                <a:latin typeface="+mn-lt"/>
              </a:rPr>
              <a:t>“</a:t>
            </a:r>
            <a:r>
              <a:rPr lang="es-CL" altLang="es-CL" sz="1800" b="1" i="1" u="sng" dirty="0">
                <a:solidFill>
                  <a:srgbClr val="006CB7"/>
                </a:solidFill>
                <a:latin typeface="+mn-lt"/>
              </a:rPr>
              <a:t>Recinto o local</a:t>
            </a:r>
            <a:r>
              <a:rPr lang="es-CL" altLang="es-CL" sz="1800" b="1" i="1" dirty="0">
                <a:solidFill>
                  <a:srgbClr val="006CB7"/>
                </a:solidFill>
                <a:latin typeface="+mn-lt"/>
              </a:rPr>
              <a:t> </a:t>
            </a:r>
            <a:r>
              <a:rPr lang="es-CL" altLang="es-CL" sz="1800" i="1" dirty="0">
                <a:solidFill>
                  <a:srgbClr val="006CB7"/>
                </a:solidFill>
                <a:latin typeface="+mn-lt"/>
              </a:rPr>
              <a:t>en el que se lleva a cabo una o varias actividades económicas </a:t>
            </a:r>
            <a:r>
              <a:rPr lang="es-CL" altLang="es-CL" sz="1800" b="1" i="1" u="sng" dirty="0">
                <a:solidFill>
                  <a:srgbClr val="006CB7"/>
                </a:solidFill>
                <a:latin typeface="+mn-lt"/>
              </a:rPr>
              <a:t>donde se produce una transformación de la materia prima o</a:t>
            </a:r>
            <a:r>
              <a:rPr lang="es-CL" altLang="es-CL" sz="1800" i="1" dirty="0">
                <a:solidFill>
                  <a:srgbClr val="006CB7"/>
                </a:solidFill>
                <a:latin typeface="+mn-lt"/>
              </a:rPr>
              <a:t> materiales empleados o que no producen una transformación en su esencia pero </a:t>
            </a:r>
            <a:r>
              <a:rPr lang="es-CL" altLang="es-CL" sz="1800" b="1" i="1" u="sng" dirty="0">
                <a:solidFill>
                  <a:srgbClr val="006CB7"/>
                </a:solidFill>
                <a:latin typeface="+mn-lt"/>
              </a:rPr>
              <a:t>dan origen a nuevos productos, y</a:t>
            </a:r>
            <a:r>
              <a:rPr lang="es-CL" altLang="es-CL" sz="1800" b="1" i="1" dirty="0">
                <a:solidFill>
                  <a:srgbClr val="006CB7"/>
                </a:solidFill>
                <a:latin typeface="+mn-lt"/>
              </a:rPr>
              <a:t> </a:t>
            </a:r>
            <a:r>
              <a:rPr lang="es-CL" altLang="es-CL" sz="1800" i="1" dirty="0">
                <a:solidFill>
                  <a:srgbClr val="006CB7"/>
                </a:solidFill>
                <a:latin typeface="+mn-lt"/>
              </a:rPr>
              <a:t>que en este proceso </a:t>
            </a:r>
            <a:r>
              <a:rPr lang="es-CL" altLang="es-CL" sz="1800" b="1" i="1" u="sng" dirty="0">
                <a:solidFill>
                  <a:srgbClr val="006CB7"/>
                </a:solidFill>
                <a:latin typeface="+mn-lt"/>
              </a:rPr>
              <a:t>originan emisiones, residuos y/o transferencias de contaminantes; así como cualesquiera otras actividades</a:t>
            </a:r>
            <a:r>
              <a:rPr lang="es-CL" altLang="es-CL" sz="1800" b="1" i="1" dirty="0">
                <a:solidFill>
                  <a:srgbClr val="006CB7"/>
                </a:solidFill>
                <a:latin typeface="+mn-lt"/>
              </a:rPr>
              <a:t> </a:t>
            </a:r>
            <a:r>
              <a:rPr lang="es-CL" altLang="es-CL" sz="1800" i="1" dirty="0">
                <a:solidFill>
                  <a:srgbClr val="006CB7"/>
                </a:solidFill>
                <a:latin typeface="+mn-lt"/>
              </a:rPr>
              <a:t>directamente relacionadas con aquellas que guarden una relación de índole técnica con las actividades </a:t>
            </a:r>
            <a:r>
              <a:rPr lang="es-CL" altLang="es-CL" sz="1800" b="1" i="1" u="sng" dirty="0">
                <a:solidFill>
                  <a:srgbClr val="006CB7"/>
                </a:solidFill>
                <a:latin typeface="+mn-lt"/>
              </a:rPr>
              <a:t>llevadas a cabo en el mismo emplazamiento y puedan tener repercusiones sobre generación de emisiones, residuos y/o transferencias de contaminantes.”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s-CL" altLang="es-CL" sz="1000" b="1" i="1" u="sng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MX" altLang="es-C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REGLAMENTO RETC - D.S.  N°1/2013 MMA</a:t>
            </a:r>
            <a:endParaRPr lang="es-CL" altLang="es-CL" sz="1200" b="1" i="1" u="sng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0" name="2 CuadroTexto"/>
          <p:cNvSpPr txBox="1">
            <a:spLocks noChangeArrowheads="1"/>
          </p:cNvSpPr>
          <p:nvPr/>
        </p:nvSpPr>
        <p:spPr bwMode="auto">
          <a:xfrm>
            <a:off x="322262" y="188913"/>
            <a:ext cx="8064897" cy="46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91" tIns="45646" rIns="91291" bIns="45646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CB7"/>
              </a:buClr>
              <a:buFont typeface="Arial" charset="0"/>
              <a:buChar char="–"/>
              <a:defRPr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CB7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9pPr>
          </a:lstStyle>
          <a:p>
            <a:pPr defTabSz="456453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s-MX" altLang="es-CL" sz="2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+mn-lt"/>
                <a:cs typeface="+mn-cs"/>
              </a:rPr>
              <a:t>Concepto de Establecimiento en reglamento RETC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651828" y="5131228"/>
            <a:ext cx="8064500" cy="1307901"/>
          </a:xfrm>
          <a:prstGeom prst="rect">
            <a:avLst/>
          </a:prstGeom>
          <a:noFill/>
        </p:spPr>
        <p:txBody>
          <a:bodyPr wrap="square" lIns="91291" tIns="45646" rIns="91291" bIns="45646">
            <a:spAutoFit/>
          </a:bodyPr>
          <a:lstStyle/>
          <a:p>
            <a:pPr algn="just" defTabSz="456453">
              <a:defRPr/>
            </a:pPr>
            <a:r>
              <a:rPr lang="es-MX" sz="1400" b="1" dirty="0">
                <a:solidFill>
                  <a:srgbClr val="7030A0"/>
                </a:solidFill>
                <a:latin typeface="Arial" charset="0"/>
              </a:rPr>
              <a:t>Este concepto obliga a registrar en el Sistema de Ventanilla Única muchos establecimientos no conocidos anteriormente en RETC por diversos motivos:</a:t>
            </a:r>
          </a:p>
          <a:p>
            <a:pPr algn="just" defTabSz="456453">
              <a:defRPr/>
            </a:pPr>
            <a:endParaRPr lang="es-MX" sz="900" b="1" dirty="0">
              <a:solidFill>
                <a:srgbClr val="7030A0"/>
              </a:solidFill>
              <a:latin typeface="Arial" charset="0"/>
            </a:endParaRPr>
          </a:p>
          <a:p>
            <a:pPr marL="285282" indent="-285282" algn="just" defTabSz="456453">
              <a:buFont typeface="Arial" panose="020B0604020202020204" pitchFamily="34" charset="0"/>
              <a:buChar char="•"/>
              <a:defRPr/>
            </a:pPr>
            <a:r>
              <a:rPr lang="es-MX" sz="1400" dirty="0">
                <a:solidFill>
                  <a:srgbClr val="7030A0"/>
                </a:solidFill>
                <a:latin typeface="Arial" charset="0"/>
              </a:rPr>
              <a:t>Declaraba sólo en casa matriz.</a:t>
            </a:r>
          </a:p>
          <a:p>
            <a:pPr marL="285282" indent="-285282" algn="just" defTabSz="456453">
              <a:buFont typeface="Arial" panose="020B0604020202020204" pitchFamily="34" charset="0"/>
              <a:buChar char="•"/>
              <a:defRPr/>
            </a:pPr>
            <a:r>
              <a:rPr lang="es-MX" sz="1400" dirty="0">
                <a:solidFill>
                  <a:srgbClr val="7030A0"/>
                </a:solidFill>
                <a:latin typeface="Arial" charset="0"/>
              </a:rPr>
              <a:t>Declaraba con un solo establecimiento para toda la empresa.</a:t>
            </a:r>
          </a:p>
          <a:p>
            <a:pPr marL="285282" indent="-285282" algn="just" defTabSz="456453">
              <a:buFont typeface="Arial" panose="020B0604020202020204" pitchFamily="34" charset="0"/>
              <a:buChar char="•"/>
              <a:defRPr/>
            </a:pPr>
            <a:r>
              <a:rPr lang="es-MX" sz="1400" dirty="0">
                <a:solidFill>
                  <a:srgbClr val="7030A0"/>
                </a:solidFill>
                <a:latin typeface="Arial" charset="0"/>
              </a:rPr>
              <a:t>La empresa transportista realizaba las gestiones de declaración.</a:t>
            </a:r>
            <a:endParaRPr lang="es-CL" sz="1100" dirty="0">
              <a:solidFill>
                <a:srgbClr val="7030A0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322263" y="654050"/>
            <a:ext cx="8064896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2 Marcador de pie de página"/>
          <p:cNvSpPr>
            <a:spLocks noGrp="1"/>
          </p:cNvSpPr>
          <p:nvPr>
            <p:ph type="ftr" sz="quarter" idx="10"/>
          </p:nvPr>
        </p:nvSpPr>
        <p:spPr bwMode="auto">
          <a:xfrm>
            <a:off x="152400" y="6530530"/>
            <a:ext cx="313944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1pPr>
            <a:lvl2pPr marL="741363" indent="-284163" eaLnBrk="0" hangingPunct="0">
              <a:spcBef>
                <a:spcPct val="20000"/>
              </a:spcBef>
              <a:buClr>
                <a:srgbClr val="006CB7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2pPr>
            <a:lvl3pPr marL="1139825" indent="-227013" eaLnBrk="0" hangingPunct="0">
              <a:spcBef>
                <a:spcPct val="20000"/>
              </a:spcBef>
              <a:buClr>
                <a:srgbClr val="006CB7"/>
              </a:buClr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3pPr>
            <a:lvl4pPr marL="1597025" indent="-227013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4pPr>
            <a:lvl5pPr marL="2052638" indent="-227013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5pPr>
            <a:lvl6pPr marL="2509838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6pPr>
            <a:lvl7pPr marL="2967038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7pPr>
            <a:lvl8pPr marL="3424238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8pPr>
            <a:lvl9pPr marL="3881438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9pPr>
          </a:lstStyle>
          <a:p>
            <a:pPr defTabSz="455613" eaLnBrk="1" hangingPunct="1">
              <a:spcBef>
                <a:spcPct val="0"/>
              </a:spcBef>
              <a:buFontTx/>
              <a:buNone/>
            </a:pPr>
            <a:r>
              <a:rPr lang="es-ES_tradnl" altLang="es-CL" sz="900" dirty="0">
                <a:solidFill>
                  <a:srgbClr val="898989"/>
                </a:solidFill>
              </a:rPr>
              <a:t>Gobierno de Chile | Ministerio del Medio Ambiente</a:t>
            </a:r>
          </a:p>
        </p:txBody>
      </p:sp>
      <p:pic>
        <p:nvPicPr>
          <p:cNvPr id="8" name="2 Imagen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0" t="19170" r="14437" b="4047"/>
          <a:stretch/>
        </p:blipFill>
        <p:spPr bwMode="auto">
          <a:xfrm>
            <a:off x="308492" y="796925"/>
            <a:ext cx="3019425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16 Grupo"/>
          <p:cNvGrpSpPr/>
          <p:nvPr/>
        </p:nvGrpSpPr>
        <p:grpSpPr>
          <a:xfrm>
            <a:off x="274637" y="3086100"/>
            <a:ext cx="3007677" cy="1920768"/>
            <a:chOff x="274637" y="3152775"/>
            <a:chExt cx="3007677" cy="1920768"/>
          </a:xfrm>
        </p:grpSpPr>
        <p:sp>
          <p:nvSpPr>
            <p:cNvPr id="16" name="29 Rectángulo redondeado"/>
            <p:cNvSpPr/>
            <p:nvPr/>
          </p:nvSpPr>
          <p:spPr>
            <a:xfrm>
              <a:off x="274637" y="3152775"/>
              <a:ext cx="3007677" cy="1920768"/>
            </a:xfrm>
            <a:custGeom>
              <a:avLst/>
              <a:gdLst>
                <a:gd name="connsiteX0" fmla="*/ 0 w 3101746"/>
                <a:gd name="connsiteY0" fmla="*/ 516968 h 5977264"/>
                <a:gd name="connsiteX1" fmla="*/ 516968 w 3101746"/>
                <a:gd name="connsiteY1" fmla="*/ 0 h 5977264"/>
                <a:gd name="connsiteX2" fmla="*/ 2584778 w 3101746"/>
                <a:gd name="connsiteY2" fmla="*/ 0 h 5977264"/>
                <a:gd name="connsiteX3" fmla="*/ 3101746 w 3101746"/>
                <a:gd name="connsiteY3" fmla="*/ 516968 h 5977264"/>
                <a:gd name="connsiteX4" fmla="*/ 3101746 w 3101746"/>
                <a:gd name="connsiteY4" fmla="*/ 5460296 h 5977264"/>
                <a:gd name="connsiteX5" fmla="*/ 2584778 w 3101746"/>
                <a:gd name="connsiteY5" fmla="*/ 5977264 h 5977264"/>
                <a:gd name="connsiteX6" fmla="*/ 516968 w 3101746"/>
                <a:gd name="connsiteY6" fmla="*/ 5977264 h 5977264"/>
                <a:gd name="connsiteX7" fmla="*/ 0 w 3101746"/>
                <a:gd name="connsiteY7" fmla="*/ 5460296 h 5977264"/>
                <a:gd name="connsiteX8" fmla="*/ 0 w 3101746"/>
                <a:gd name="connsiteY8" fmla="*/ 516968 h 5977264"/>
                <a:gd name="connsiteX0" fmla="*/ 0 w 3101746"/>
                <a:gd name="connsiteY0" fmla="*/ 516968 h 5977264"/>
                <a:gd name="connsiteX1" fmla="*/ 516968 w 3101746"/>
                <a:gd name="connsiteY1" fmla="*/ 0 h 5977264"/>
                <a:gd name="connsiteX2" fmla="*/ 2699078 w 3101746"/>
                <a:gd name="connsiteY2" fmla="*/ 9525 h 5977264"/>
                <a:gd name="connsiteX3" fmla="*/ 3101746 w 3101746"/>
                <a:gd name="connsiteY3" fmla="*/ 516968 h 5977264"/>
                <a:gd name="connsiteX4" fmla="*/ 3101746 w 3101746"/>
                <a:gd name="connsiteY4" fmla="*/ 5460296 h 5977264"/>
                <a:gd name="connsiteX5" fmla="*/ 2584778 w 3101746"/>
                <a:gd name="connsiteY5" fmla="*/ 5977264 h 5977264"/>
                <a:gd name="connsiteX6" fmla="*/ 516968 w 3101746"/>
                <a:gd name="connsiteY6" fmla="*/ 5977264 h 5977264"/>
                <a:gd name="connsiteX7" fmla="*/ 0 w 3101746"/>
                <a:gd name="connsiteY7" fmla="*/ 5460296 h 5977264"/>
                <a:gd name="connsiteX8" fmla="*/ 0 w 3101746"/>
                <a:gd name="connsiteY8" fmla="*/ 516968 h 5977264"/>
                <a:gd name="connsiteX0" fmla="*/ 0 w 3101746"/>
                <a:gd name="connsiteY0" fmla="*/ 516968 h 5977264"/>
                <a:gd name="connsiteX1" fmla="*/ 402668 w 3101746"/>
                <a:gd name="connsiteY1" fmla="*/ 0 h 5977264"/>
                <a:gd name="connsiteX2" fmla="*/ 2699078 w 3101746"/>
                <a:gd name="connsiteY2" fmla="*/ 9525 h 5977264"/>
                <a:gd name="connsiteX3" fmla="*/ 3101746 w 3101746"/>
                <a:gd name="connsiteY3" fmla="*/ 516968 h 5977264"/>
                <a:gd name="connsiteX4" fmla="*/ 3101746 w 3101746"/>
                <a:gd name="connsiteY4" fmla="*/ 5460296 h 5977264"/>
                <a:gd name="connsiteX5" fmla="*/ 2584778 w 3101746"/>
                <a:gd name="connsiteY5" fmla="*/ 5977264 h 5977264"/>
                <a:gd name="connsiteX6" fmla="*/ 516968 w 3101746"/>
                <a:gd name="connsiteY6" fmla="*/ 5977264 h 5977264"/>
                <a:gd name="connsiteX7" fmla="*/ 0 w 3101746"/>
                <a:gd name="connsiteY7" fmla="*/ 5460296 h 5977264"/>
                <a:gd name="connsiteX8" fmla="*/ 0 w 3101746"/>
                <a:gd name="connsiteY8" fmla="*/ 516968 h 5977264"/>
                <a:gd name="connsiteX0" fmla="*/ 0 w 3101746"/>
                <a:gd name="connsiteY0" fmla="*/ 516968 h 5977264"/>
                <a:gd name="connsiteX1" fmla="*/ 402668 w 3101746"/>
                <a:gd name="connsiteY1" fmla="*/ 0 h 5977264"/>
                <a:gd name="connsiteX2" fmla="*/ 2699078 w 3101746"/>
                <a:gd name="connsiteY2" fmla="*/ 9525 h 5977264"/>
                <a:gd name="connsiteX3" fmla="*/ 3101746 w 3101746"/>
                <a:gd name="connsiteY3" fmla="*/ 516968 h 5977264"/>
                <a:gd name="connsiteX4" fmla="*/ 3101746 w 3101746"/>
                <a:gd name="connsiteY4" fmla="*/ 5460296 h 5977264"/>
                <a:gd name="connsiteX5" fmla="*/ 2584778 w 3101746"/>
                <a:gd name="connsiteY5" fmla="*/ 5977264 h 5977264"/>
                <a:gd name="connsiteX6" fmla="*/ 383618 w 3101746"/>
                <a:gd name="connsiteY6" fmla="*/ 5958214 h 5977264"/>
                <a:gd name="connsiteX7" fmla="*/ 0 w 3101746"/>
                <a:gd name="connsiteY7" fmla="*/ 5460296 h 5977264"/>
                <a:gd name="connsiteX8" fmla="*/ 0 w 3101746"/>
                <a:gd name="connsiteY8" fmla="*/ 516968 h 5977264"/>
                <a:gd name="connsiteX0" fmla="*/ 0 w 3103127"/>
                <a:gd name="connsiteY0" fmla="*/ 516968 h 5958214"/>
                <a:gd name="connsiteX1" fmla="*/ 402668 w 3103127"/>
                <a:gd name="connsiteY1" fmla="*/ 0 h 5958214"/>
                <a:gd name="connsiteX2" fmla="*/ 2699078 w 3103127"/>
                <a:gd name="connsiteY2" fmla="*/ 9525 h 5958214"/>
                <a:gd name="connsiteX3" fmla="*/ 3101746 w 3103127"/>
                <a:gd name="connsiteY3" fmla="*/ 516968 h 5958214"/>
                <a:gd name="connsiteX4" fmla="*/ 3101746 w 3103127"/>
                <a:gd name="connsiteY4" fmla="*/ 5460296 h 5958214"/>
                <a:gd name="connsiteX5" fmla="*/ 2851478 w 3103127"/>
                <a:gd name="connsiteY5" fmla="*/ 5958214 h 5958214"/>
                <a:gd name="connsiteX6" fmla="*/ 383618 w 3103127"/>
                <a:gd name="connsiteY6" fmla="*/ 5958214 h 5958214"/>
                <a:gd name="connsiteX7" fmla="*/ 0 w 3103127"/>
                <a:gd name="connsiteY7" fmla="*/ 5460296 h 5958214"/>
                <a:gd name="connsiteX8" fmla="*/ 0 w 3103127"/>
                <a:gd name="connsiteY8" fmla="*/ 516968 h 595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03127" h="5958214">
                  <a:moveTo>
                    <a:pt x="0" y="516968"/>
                  </a:moveTo>
                  <a:cubicBezTo>
                    <a:pt x="0" y="231454"/>
                    <a:pt x="117154" y="0"/>
                    <a:pt x="402668" y="0"/>
                  </a:cubicBezTo>
                  <a:lnTo>
                    <a:pt x="2699078" y="9525"/>
                  </a:lnTo>
                  <a:cubicBezTo>
                    <a:pt x="2984592" y="9525"/>
                    <a:pt x="3101746" y="231454"/>
                    <a:pt x="3101746" y="516968"/>
                  </a:cubicBezTo>
                  <a:lnTo>
                    <a:pt x="3101746" y="5460296"/>
                  </a:lnTo>
                  <a:cubicBezTo>
                    <a:pt x="3101746" y="5745810"/>
                    <a:pt x="3136992" y="5958214"/>
                    <a:pt x="2851478" y="5958214"/>
                  </a:cubicBezTo>
                  <a:lnTo>
                    <a:pt x="383618" y="5958214"/>
                  </a:lnTo>
                  <a:cubicBezTo>
                    <a:pt x="98104" y="5958214"/>
                    <a:pt x="0" y="5745810"/>
                    <a:pt x="0" y="5460296"/>
                  </a:cubicBezTo>
                  <a:lnTo>
                    <a:pt x="0" y="516968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grpSp>
          <p:nvGrpSpPr>
            <p:cNvPr id="15" name="14 Grupo"/>
            <p:cNvGrpSpPr/>
            <p:nvPr/>
          </p:nvGrpSpPr>
          <p:grpSpPr>
            <a:xfrm>
              <a:off x="365642" y="3237722"/>
              <a:ext cx="2762535" cy="1807246"/>
              <a:chOff x="365642" y="3237722"/>
              <a:chExt cx="2762535" cy="1807246"/>
            </a:xfrm>
          </p:grpSpPr>
          <p:pic>
            <p:nvPicPr>
              <p:cNvPr id="2" name="1 Imagen"/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878" t="1954" r="51552" b="70322"/>
              <a:stretch/>
            </p:blipFill>
            <p:spPr>
              <a:xfrm>
                <a:off x="2256642" y="3278771"/>
                <a:ext cx="843597" cy="701375"/>
              </a:xfrm>
              <a:prstGeom prst="rect">
                <a:avLst/>
              </a:prstGeom>
            </p:spPr>
          </p:pic>
          <p:pic>
            <p:nvPicPr>
              <p:cNvPr id="11" name="10 Imagen"/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CFCFC"/>
                  </a:clrFrom>
                  <a:clrTo>
                    <a:srgbClr val="FCFCFC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57" t="30488" r="50163" b="35938"/>
              <a:stretch/>
            </p:blipFill>
            <p:spPr>
              <a:xfrm>
                <a:off x="1164724" y="3237722"/>
                <a:ext cx="949043" cy="742424"/>
              </a:xfrm>
              <a:prstGeom prst="rect">
                <a:avLst/>
              </a:prstGeom>
            </p:spPr>
          </p:pic>
          <p:pic>
            <p:nvPicPr>
              <p:cNvPr id="3" name="2 Imagen"/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560" t="67509" r="1215" b="4787"/>
              <a:stretch/>
            </p:blipFill>
            <p:spPr>
              <a:xfrm>
                <a:off x="1164724" y="4028268"/>
                <a:ext cx="1963453" cy="1016700"/>
              </a:xfrm>
              <a:prstGeom prst="rect">
                <a:avLst/>
              </a:prstGeom>
            </p:spPr>
          </p:pic>
          <p:pic>
            <p:nvPicPr>
              <p:cNvPr id="5" name="4 Imagen"/>
              <p:cNvPicPr>
                <a:picLocks noChangeAspect="1"/>
              </p:cNvPicPr>
              <p:nvPr/>
            </p:nvPicPr>
            <p:blipFill rotWithShape="1">
              <a:blip r:embed="rId6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19" r="60198" b="1"/>
              <a:stretch/>
            </p:blipFill>
            <p:spPr>
              <a:xfrm>
                <a:off x="365642" y="3316871"/>
                <a:ext cx="718416" cy="1626481"/>
              </a:xfrm>
              <a:prstGeom prst="rect">
                <a:avLst/>
              </a:prstGeom>
            </p:spPr>
          </p:pic>
        </p:grpSp>
        <p:sp>
          <p:nvSpPr>
            <p:cNvPr id="6" name="5 Rectángulo"/>
            <p:cNvSpPr/>
            <p:nvPr/>
          </p:nvSpPr>
          <p:spPr>
            <a:xfrm>
              <a:off x="388937" y="3247246"/>
              <a:ext cx="723696" cy="1762781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1164724" y="3242033"/>
              <a:ext cx="981726" cy="786235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1164724" y="4072961"/>
              <a:ext cx="2016626" cy="937067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0" name="19 Rectángulo"/>
            <p:cNvSpPr/>
            <p:nvPr/>
          </p:nvSpPr>
          <p:spPr>
            <a:xfrm>
              <a:off x="2202292" y="3228197"/>
              <a:ext cx="979058" cy="800071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1993901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712700" y="733689"/>
            <a:ext cx="72013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600" dirty="0">
                <a:solidFill>
                  <a:srgbClr val="0070C0"/>
                </a:solidFill>
                <a:latin typeface="Arial Narrow" pitchFamily="34" charset="0"/>
              </a:rPr>
              <a:t>Son </a:t>
            </a:r>
            <a:r>
              <a:rPr lang="es-CL" sz="1600" b="1" dirty="0">
                <a:solidFill>
                  <a:srgbClr val="0070C0"/>
                </a:solidFill>
                <a:latin typeface="Arial Narrow" pitchFamily="34" charset="0"/>
              </a:rPr>
              <a:t>Enlaces del RETC</a:t>
            </a:r>
            <a:r>
              <a:rPr lang="es-CL" sz="1600" dirty="0">
                <a:solidFill>
                  <a:srgbClr val="0070C0"/>
                </a:solidFill>
                <a:latin typeface="Arial Narrow" pitchFamily="34" charset="0"/>
              </a:rPr>
              <a:t>, aquéllos funcionarios de un órgano de la Administración del Estado que sean parte del Grupo Nacional Coordinador (GNC), a los cuales se les asigne la labor de enviar, recepcionar, generar, recopilar, obtener y validar la información de emisiones, residuos y/o transferencias de contaminantes. </a:t>
            </a:r>
          </a:p>
          <a:p>
            <a:pPr algn="just"/>
            <a:endParaRPr lang="es-CL" sz="1600" dirty="0">
              <a:solidFill>
                <a:srgbClr val="0070C0"/>
              </a:solidFill>
              <a:latin typeface="Arial Narrow" pitchFamily="34" charset="0"/>
            </a:endParaRPr>
          </a:p>
          <a:p>
            <a:pPr algn="just"/>
            <a:r>
              <a:rPr lang="es-CL" sz="1600" dirty="0">
                <a:solidFill>
                  <a:srgbClr val="0070C0"/>
                </a:solidFill>
                <a:latin typeface="Arial Narrow" pitchFamily="34" charset="0"/>
              </a:rPr>
              <a:t>Cada órgano deberá designar al enlace del RETC, que estará  encargado de  cumplir con las funciones relativas al RETC.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17374" y="2636912"/>
            <a:ext cx="545077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600" b="1" u="sng" dirty="0">
                <a:solidFill>
                  <a:srgbClr val="0070C0"/>
                </a:solidFill>
                <a:latin typeface="Arial Narrow" pitchFamily="34" charset="0"/>
              </a:rPr>
              <a:t>Las labores principales del enlace serán:</a:t>
            </a:r>
          </a:p>
          <a:p>
            <a:pPr algn="just"/>
            <a:endParaRPr lang="es-CL" sz="1600" dirty="0">
              <a:solidFill>
                <a:srgbClr val="0070C0"/>
              </a:solidFill>
              <a:latin typeface="Arial Narrow" pitchFamily="34" charset="0"/>
            </a:endParaRPr>
          </a:p>
          <a:p>
            <a:pPr marL="342900" indent="-342900" algn="just">
              <a:buAutoNum type="alphaLcParenR"/>
            </a:pPr>
            <a:r>
              <a:rPr lang="es-CL" sz="1600" dirty="0">
                <a:solidFill>
                  <a:srgbClr val="0070C0"/>
                </a:solidFill>
                <a:latin typeface="Arial Narrow" pitchFamily="34" charset="0"/>
              </a:rPr>
              <a:t>  Envío y recepción de información de los datos procesados de 	emisiones, residuos  y/o 	transferencias de contaminantes 	que éstos manejen. </a:t>
            </a:r>
          </a:p>
          <a:p>
            <a:pPr algn="just"/>
            <a:endParaRPr lang="es-CL" sz="1600" dirty="0">
              <a:solidFill>
                <a:srgbClr val="0070C0"/>
              </a:solidFill>
              <a:latin typeface="Arial Narrow" pitchFamily="34" charset="0"/>
            </a:endParaRPr>
          </a:p>
          <a:p>
            <a:pPr marL="342900" indent="-342900" algn="just">
              <a:buAutoNum type="alphaLcParenR" startAt="2"/>
            </a:pPr>
            <a:r>
              <a:rPr lang="es-CL" sz="1600" dirty="0">
                <a:solidFill>
                  <a:srgbClr val="0070C0"/>
                </a:solidFill>
                <a:latin typeface="Arial Narrow" pitchFamily="34" charset="0"/>
              </a:rPr>
              <a:t>  En caso de evidenciar un incumplimiento por parte de los 	establecimientos obligados a la entrega  	de la información 	objeto de reporte, deberán informar de éste al Ministerio.</a:t>
            </a:r>
          </a:p>
          <a:p>
            <a:pPr algn="just"/>
            <a:endParaRPr lang="es-CL" sz="1600" dirty="0">
              <a:solidFill>
                <a:srgbClr val="0070C0"/>
              </a:solidFill>
              <a:latin typeface="Arial Narrow" pitchFamily="34" charset="0"/>
            </a:endParaRPr>
          </a:p>
          <a:p>
            <a:pPr algn="just"/>
            <a:r>
              <a:rPr lang="es-CL" sz="1600" dirty="0">
                <a:solidFill>
                  <a:srgbClr val="0070C0"/>
                </a:solidFill>
                <a:latin typeface="Arial Narrow" pitchFamily="34" charset="0"/>
              </a:rPr>
              <a:t>c)	Ingresar al nodo central del RETC, a más tardar durante el mes 	de mayo de cada año, todos la 	información procesada 	referente a las emisiones, residuos y/o transferencias de 	contaminantes 	relevantes para el RETC del año anterior.</a:t>
            </a:r>
          </a:p>
          <a:p>
            <a:endParaRPr lang="es-CL" dirty="0"/>
          </a:p>
        </p:txBody>
      </p:sp>
      <p:grpSp>
        <p:nvGrpSpPr>
          <p:cNvPr id="4" name="3 Grupo"/>
          <p:cNvGrpSpPr/>
          <p:nvPr/>
        </p:nvGrpSpPr>
        <p:grpSpPr>
          <a:xfrm>
            <a:off x="6023894" y="3204017"/>
            <a:ext cx="3205642" cy="2079787"/>
            <a:chOff x="4671145" y="1579277"/>
            <a:chExt cx="3205642" cy="2079787"/>
          </a:xfrm>
        </p:grpSpPr>
        <p:pic>
          <p:nvPicPr>
            <p:cNvPr id="7" name="Picture 3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1957" y="2840846"/>
              <a:ext cx="1193056" cy="81821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9" name="8 Imagen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5795" y="2738618"/>
              <a:ext cx="618374" cy="618374"/>
            </a:xfrm>
            <a:prstGeom prst="rect">
              <a:avLst/>
            </a:prstGeom>
          </p:spPr>
        </p:pic>
        <p:sp>
          <p:nvSpPr>
            <p:cNvPr id="10" name="9 CuadroTexto"/>
            <p:cNvSpPr txBox="1"/>
            <p:nvPr/>
          </p:nvSpPr>
          <p:spPr>
            <a:xfrm>
              <a:off x="6787800" y="3310579"/>
              <a:ext cx="108898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dirty="0">
                  <a:solidFill>
                    <a:srgbClr val="0070C0"/>
                  </a:solidFill>
                </a:rPr>
                <a:t>Enlace Nacional</a:t>
              </a:r>
              <a:endParaRPr lang="es-CL" sz="1100" dirty="0">
                <a:solidFill>
                  <a:srgbClr val="0070C0"/>
                </a:solidFill>
              </a:endParaRPr>
            </a:p>
          </p:txBody>
        </p:sp>
        <p:pic>
          <p:nvPicPr>
            <p:cNvPr id="11" name="10 Imagen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35588" y="1631136"/>
              <a:ext cx="651368" cy="651368"/>
            </a:xfrm>
            <a:prstGeom prst="rect">
              <a:avLst/>
            </a:prstGeom>
          </p:spPr>
        </p:pic>
        <p:sp>
          <p:nvSpPr>
            <p:cNvPr id="12" name="11 CuadroTexto"/>
            <p:cNvSpPr txBox="1"/>
            <p:nvPr/>
          </p:nvSpPr>
          <p:spPr>
            <a:xfrm>
              <a:off x="6096513" y="2286033"/>
              <a:ext cx="108898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dirty="0">
                  <a:solidFill>
                    <a:srgbClr val="0070C0"/>
                  </a:solidFill>
                </a:rPr>
                <a:t>Administrador</a:t>
              </a:r>
              <a:endParaRPr lang="es-CL" sz="1100" dirty="0">
                <a:solidFill>
                  <a:srgbClr val="0070C0"/>
                </a:solidFill>
              </a:endParaRPr>
            </a:p>
          </p:txBody>
        </p:sp>
        <p:grpSp>
          <p:nvGrpSpPr>
            <p:cNvPr id="13" name="12 Grupo"/>
            <p:cNvGrpSpPr/>
            <p:nvPr/>
          </p:nvGrpSpPr>
          <p:grpSpPr>
            <a:xfrm>
              <a:off x="4671145" y="1579277"/>
              <a:ext cx="1512168" cy="974502"/>
              <a:chOff x="6084169" y="1988841"/>
              <a:chExt cx="1512168" cy="974502"/>
            </a:xfrm>
          </p:grpSpPr>
          <p:pic>
            <p:nvPicPr>
              <p:cNvPr id="14" name="Picture 2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4169" y="1988841"/>
                <a:ext cx="1512168" cy="97450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14 Imagen"/>
              <p:cNvPicPr>
                <a:picLocks noChangeAspect="1"/>
              </p:cNvPicPr>
              <p:nvPr/>
            </p:nvPicPr>
            <p:blipFill>
              <a:blip r:embed="rId6" cstate="screen">
                <a:clrChange>
                  <a:clrFrom>
                    <a:srgbClr val="FFFFFE"/>
                  </a:clrFrom>
                  <a:clrTo>
                    <a:srgbClr val="FFFF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73284" y="2125781"/>
                <a:ext cx="958202" cy="700621"/>
              </a:xfrm>
              <a:prstGeom prst="rect">
                <a:avLst/>
              </a:prstGeom>
            </p:spPr>
          </p:pic>
        </p:grpSp>
        <p:cxnSp>
          <p:nvCxnSpPr>
            <p:cNvPr id="16" name="15 Conector angular"/>
            <p:cNvCxnSpPr>
              <a:stCxn id="14" idx="2"/>
              <a:endCxn id="7" idx="1"/>
            </p:cNvCxnSpPr>
            <p:nvPr/>
          </p:nvCxnSpPr>
          <p:spPr>
            <a:xfrm rot="16200000" flipH="1">
              <a:off x="5211505" y="2769503"/>
              <a:ext cx="696176" cy="264728"/>
            </a:xfrm>
            <a:prstGeom prst="bentConnector2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2 CuadroTexto">
            <a:extLst>
              <a:ext uri="{FF2B5EF4-FFF2-40B4-BE49-F238E27FC236}">
                <a16:creationId xmlns:a16="http://schemas.microsoft.com/office/drawing/2014/main" id="{26616C62-F91A-4434-AB77-9E86908C4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2" y="188913"/>
            <a:ext cx="8064897" cy="46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91" tIns="45646" rIns="91291" bIns="45646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CB7"/>
              </a:buClr>
              <a:buFont typeface="Arial" charset="0"/>
              <a:buChar char="–"/>
              <a:defRPr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CB7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9pPr>
          </a:lstStyle>
          <a:p>
            <a:pPr defTabSz="456453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s-MX" altLang="es-CL" sz="2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+mn-lt"/>
                <a:cs typeface="+mn-cs"/>
              </a:rPr>
              <a:t>Funciones claves para el funcionamiento de la VU del RETC</a:t>
            </a:r>
          </a:p>
        </p:txBody>
      </p:sp>
      <p:cxnSp>
        <p:nvCxnSpPr>
          <p:cNvPr id="18" name="6 Conector recto">
            <a:extLst>
              <a:ext uri="{FF2B5EF4-FFF2-40B4-BE49-F238E27FC236}">
                <a16:creationId xmlns:a16="http://schemas.microsoft.com/office/drawing/2014/main" id="{694EE51F-EAA6-42AF-97E7-888AF1612F40}"/>
              </a:ext>
            </a:extLst>
          </p:cNvPr>
          <p:cNvCxnSpPr/>
          <p:nvPr/>
        </p:nvCxnSpPr>
        <p:spPr>
          <a:xfrm>
            <a:off x="322263" y="654050"/>
            <a:ext cx="8064896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253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60526" y="888845"/>
            <a:ext cx="6834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solidFill>
                  <a:srgbClr val="0070C0"/>
                </a:solidFill>
                <a:latin typeface="Arial Narrow" pitchFamily="34" charset="0"/>
              </a:rPr>
              <a:t>Deberes de los órganos de la Administración del Estado, respecto a la entrega de información al RETC:</a:t>
            </a:r>
            <a:endParaRPr lang="es-CL" sz="1600" dirty="0">
              <a:solidFill>
                <a:srgbClr val="0070C0"/>
              </a:solidFill>
              <a:latin typeface="Arial Narrow" pitchFamily="34" charset="0"/>
            </a:endParaRPr>
          </a:p>
          <a:p>
            <a:endParaRPr lang="es-CL" sz="16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6778" y="1565437"/>
            <a:ext cx="3591141" cy="3358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551313" y="1924377"/>
            <a:ext cx="534116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s-C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 </a:t>
            </a:r>
            <a:r>
              <a:rPr lang="es-CL" sz="1600" dirty="0">
                <a:solidFill>
                  <a:srgbClr val="0070C0"/>
                </a:solidFill>
                <a:latin typeface="Arial Narrow" pitchFamily="34" charset="0"/>
              </a:rPr>
              <a:t>Toda aquella información que obtengan de los sujetos obligados 	a reportar emisiones,  residuos y/o 	transferencias de 	contaminantes;</a:t>
            </a:r>
          </a:p>
          <a:p>
            <a:endParaRPr lang="es-CL" sz="1600" dirty="0">
              <a:solidFill>
                <a:srgbClr val="0070C0"/>
              </a:solidFill>
              <a:latin typeface="Arial Narrow" pitchFamily="34" charset="0"/>
            </a:endParaRPr>
          </a:p>
          <a:p>
            <a:r>
              <a:rPr lang="es-CL" sz="1600" dirty="0">
                <a:solidFill>
                  <a:srgbClr val="0070C0"/>
                </a:solidFill>
                <a:latin typeface="Arial Narrow" pitchFamily="34" charset="0"/>
              </a:rPr>
              <a:t>b)   	La información generada con ocasión de los procesos de 	fiscalización, en materia de emisiones,  residuos y/o 	transferencia de contaminantes; </a:t>
            </a:r>
          </a:p>
          <a:p>
            <a:endParaRPr lang="es-CL" sz="1600" dirty="0">
              <a:solidFill>
                <a:srgbClr val="0070C0"/>
              </a:solidFill>
              <a:latin typeface="Arial Narrow" pitchFamily="34" charset="0"/>
            </a:endParaRPr>
          </a:p>
          <a:p>
            <a:r>
              <a:rPr lang="es-CL" sz="1600" dirty="0">
                <a:solidFill>
                  <a:srgbClr val="0070C0"/>
                </a:solidFill>
                <a:latin typeface="Arial Narrow" pitchFamily="34" charset="0"/>
              </a:rPr>
              <a:t>c)   	Cualquier otra información que solicite el Ministerio relativa a 	emisiones,  residuos y/o transferencia de contaminantes, y  	cualquier otro aspecto que permita estimarlas o 	cuantificarlas.</a:t>
            </a:r>
            <a:endParaRPr lang="es-CL" sz="1600" dirty="0">
              <a:solidFill>
                <a:srgbClr val="0070C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1289" y="4979885"/>
            <a:ext cx="823744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600" dirty="0">
                <a:solidFill>
                  <a:srgbClr val="0070C0"/>
                </a:solidFill>
                <a:latin typeface="Arial Narrow" pitchFamily="34" charset="0"/>
              </a:rPr>
              <a:t>Lo anterior, sin perjuicio de las excepciones establecidas por ley que impidan a los órganos de la Administración del Estado entregar todo o parte de esta información</a:t>
            </a:r>
            <a:r>
              <a:rPr lang="es-CL" sz="1600" b="1" dirty="0">
                <a:solidFill>
                  <a:srgbClr val="0070C0"/>
                </a:solidFill>
                <a:latin typeface="Arial Narrow" pitchFamily="34" charset="0"/>
              </a:rPr>
              <a:t>*</a:t>
            </a:r>
            <a:r>
              <a:rPr lang="es-CL" sz="1600" dirty="0">
                <a:solidFill>
                  <a:srgbClr val="0070C0"/>
                </a:solidFill>
                <a:latin typeface="Arial Narrow" pitchFamily="34" charset="0"/>
              </a:rPr>
              <a:t>.</a:t>
            </a:r>
          </a:p>
          <a:p>
            <a:pPr algn="just"/>
            <a:endParaRPr lang="es-MX" sz="1600" dirty="0">
              <a:solidFill>
                <a:srgbClr val="0070C0"/>
              </a:solidFill>
              <a:latin typeface="Arial Narrow" pitchFamily="34" charset="0"/>
            </a:endParaRPr>
          </a:p>
          <a:p>
            <a:pPr algn="just"/>
            <a:r>
              <a:rPr lang="es-MX" sz="1600" dirty="0">
                <a:solidFill>
                  <a:srgbClr val="0070C0"/>
                </a:solidFill>
                <a:latin typeface="Arial Narrow" pitchFamily="34" charset="0"/>
              </a:rPr>
              <a:t>(</a:t>
            </a:r>
            <a:r>
              <a:rPr lang="es-MX" sz="1600" b="1" dirty="0">
                <a:solidFill>
                  <a:srgbClr val="0070C0"/>
                </a:solidFill>
                <a:latin typeface="Arial Narrow" pitchFamily="34" charset="0"/>
              </a:rPr>
              <a:t>*</a:t>
            </a:r>
            <a:r>
              <a:rPr lang="es-MX" sz="1600" dirty="0">
                <a:solidFill>
                  <a:srgbClr val="0070C0"/>
                </a:solidFill>
                <a:latin typeface="Arial Narrow" pitchFamily="34" charset="0"/>
              </a:rPr>
              <a:t>) Título V, </a:t>
            </a:r>
            <a:r>
              <a:rPr lang="es-CL" sz="1600" dirty="0">
                <a:solidFill>
                  <a:srgbClr val="0070C0"/>
                </a:solidFill>
                <a:latin typeface="Arial Narrow" pitchFamily="34" charset="0"/>
              </a:rPr>
              <a:t>Artículo 23.- La información que contiene el RETC será de carácter público, pero podrá restringirse su entrega y publicación, si corresponde a alguna de las causales establecidas en la Ley Nº 20.285 sobre Acceso a la Información Pública.</a:t>
            </a:r>
            <a:r>
              <a:rPr lang="es-MX" sz="1600" dirty="0">
                <a:solidFill>
                  <a:srgbClr val="0070C0"/>
                </a:solidFill>
                <a:latin typeface="Arial Narrow" pitchFamily="34" charset="0"/>
              </a:rPr>
              <a:t> </a:t>
            </a:r>
            <a:endParaRPr lang="es-CL" sz="1600" dirty="0">
              <a:solidFill>
                <a:srgbClr val="0070C0"/>
              </a:solidFill>
              <a:latin typeface="Arial Narrow" pitchFamily="34" charset="0"/>
            </a:endParaRPr>
          </a:p>
          <a:p>
            <a:endParaRPr lang="es-CL" sz="1600" dirty="0"/>
          </a:p>
        </p:txBody>
      </p:sp>
      <p:sp>
        <p:nvSpPr>
          <p:cNvPr id="8" name="2 CuadroTexto">
            <a:extLst>
              <a:ext uri="{FF2B5EF4-FFF2-40B4-BE49-F238E27FC236}">
                <a16:creationId xmlns:a16="http://schemas.microsoft.com/office/drawing/2014/main" id="{C3BC0E62-F9F5-4171-96E2-E89461CB9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2" y="188913"/>
            <a:ext cx="8064897" cy="46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91" tIns="45646" rIns="91291" bIns="45646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CB7"/>
              </a:buClr>
              <a:buFont typeface="Arial" charset="0"/>
              <a:buChar char="–"/>
              <a:defRPr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CB7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9pPr>
          </a:lstStyle>
          <a:p>
            <a:pPr defTabSz="456453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s-MX" altLang="es-CL" sz="2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+mn-lt"/>
                <a:cs typeface="+mn-cs"/>
              </a:rPr>
              <a:t>Funciones claves para el funcionamiento de la VU del RETC</a:t>
            </a:r>
          </a:p>
        </p:txBody>
      </p:sp>
      <p:cxnSp>
        <p:nvCxnSpPr>
          <p:cNvPr id="9" name="6 Conector recto">
            <a:extLst>
              <a:ext uri="{FF2B5EF4-FFF2-40B4-BE49-F238E27FC236}">
                <a16:creationId xmlns:a16="http://schemas.microsoft.com/office/drawing/2014/main" id="{5DA77DA9-E498-455E-83CB-8E6B813E5185}"/>
              </a:ext>
            </a:extLst>
          </p:cNvPr>
          <p:cNvCxnSpPr/>
          <p:nvPr/>
        </p:nvCxnSpPr>
        <p:spPr>
          <a:xfrm>
            <a:off x="322263" y="654050"/>
            <a:ext cx="8064896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923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1 Marcador de número de diapositiva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CB7"/>
              </a:buClr>
              <a:buFont typeface="Arial" charset="0"/>
              <a:buChar char="–"/>
              <a:defRPr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CB7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0FF9FBA-D4CC-44AA-AA94-190A48AA2C17}" type="slidenum">
              <a:rPr lang="en-US" altLang="es-CL" sz="10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s-CL" sz="1000">
              <a:solidFill>
                <a:srgbClr val="898989"/>
              </a:solidFill>
            </a:endParaRPr>
          </a:p>
        </p:txBody>
      </p:sp>
      <p:sp>
        <p:nvSpPr>
          <p:cNvPr id="125957" name="1 CuadroTexto"/>
          <p:cNvSpPr txBox="1">
            <a:spLocks noChangeArrowheads="1"/>
          </p:cNvSpPr>
          <p:nvPr/>
        </p:nvSpPr>
        <p:spPr bwMode="auto">
          <a:xfrm>
            <a:off x="323850" y="5014913"/>
            <a:ext cx="17557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CB7"/>
              </a:buClr>
              <a:buFont typeface="Arial" charset="0"/>
              <a:buChar char="–"/>
              <a:defRPr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CB7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1100">
                <a:solidFill>
                  <a:srgbClr val="0070C0"/>
                </a:solidFill>
                <a:latin typeface="Arial" charset="0"/>
              </a:rPr>
              <a:t>Formulario </a:t>
            </a:r>
            <a:r>
              <a:rPr lang="es-MX" altLang="es-MX" sz="1100" b="1">
                <a:solidFill>
                  <a:srgbClr val="0070C0"/>
                </a:solidFill>
                <a:latin typeface="Arial" charset="0"/>
              </a:rPr>
              <a:t>Producción</a:t>
            </a:r>
            <a:endParaRPr lang="es-CL" altLang="es-MX" sz="1100" b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125958" name="19 CuadroTexto"/>
          <p:cNvSpPr txBox="1">
            <a:spLocks noChangeArrowheads="1"/>
          </p:cNvSpPr>
          <p:nvPr/>
        </p:nvSpPr>
        <p:spPr bwMode="auto">
          <a:xfrm>
            <a:off x="2051050" y="5021263"/>
            <a:ext cx="14335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CB7"/>
              </a:buClr>
              <a:buFont typeface="Arial" charset="0"/>
              <a:buChar char="–"/>
              <a:defRPr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CB7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1100">
                <a:solidFill>
                  <a:srgbClr val="0070C0"/>
                </a:solidFill>
                <a:latin typeface="Arial" charset="0"/>
              </a:rPr>
              <a:t>Formulario </a:t>
            </a:r>
            <a:r>
              <a:rPr lang="es-MX" altLang="es-MX" sz="1100" b="1">
                <a:solidFill>
                  <a:srgbClr val="0070C0"/>
                </a:solidFill>
                <a:latin typeface="Arial" charset="0"/>
              </a:rPr>
              <a:t>GPA</a:t>
            </a:r>
            <a:endParaRPr lang="es-CL" altLang="es-MX" sz="1100" b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793114" y="6222956"/>
            <a:ext cx="2587866" cy="42319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s-MX" altLang="es-CL" sz="1100" b="1" dirty="0">
                <a:solidFill>
                  <a:schemeClr val="bg1"/>
                </a:solidFill>
              </a:rPr>
              <a:t>Declaración Jurada Anual</a:t>
            </a:r>
          </a:p>
          <a:p>
            <a:pPr algn="ctr" eaLnBrk="1" hangingPunct="1"/>
            <a:r>
              <a:rPr lang="es-MX" altLang="es-CL" sz="1050" dirty="0">
                <a:solidFill>
                  <a:schemeClr val="bg1"/>
                </a:solidFill>
              </a:rPr>
              <a:t>D.S. N</a:t>
            </a:r>
            <a:r>
              <a:rPr lang="es-MX" altLang="es-CL" sz="1050" baseline="30000" dirty="0">
                <a:solidFill>
                  <a:schemeClr val="bg1"/>
                </a:solidFill>
              </a:rPr>
              <a:t>o</a:t>
            </a:r>
            <a:r>
              <a:rPr lang="es-MX" altLang="es-CL" sz="1050" dirty="0">
                <a:solidFill>
                  <a:schemeClr val="bg1"/>
                </a:solidFill>
              </a:rPr>
              <a:t>1/2013 MMA</a:t>
            </a:r>
            <a:endParaRPr lang="es-CL" altLang="es-CL" sz="1050" dirty="0">
              <a:solidFill>
                <a:schemeClr val="bg1"/>
              </a:solidFill>
            </a:endParaRPr>
          </a:p>
        </p:txBody>
      </p:sp>
      <p:pic>
        <p:nvPicPr>
          <p:cNvPr id="125960" name="2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213350"/>
            <a:ext cx="12319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61" name="2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5370513"/>
            <a:ext cx="19431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25 Abrir llave"/>
          <p:cNvSpPr/>
          <p:nvPr/>
        </p:nvSpPr>
        <p:spPr>
          <a:xfrm rot="16200000">
            <a:off x="4336257" y="1702593"/>
            <a:ext cx="368300" cy="6583363"/>
          </a:xfrm>
          <a:prstGeom prst="leftBrace">
            <a:avLst>
              <a:gd name="adj1" fmla="val 8333"/>
              <a:gd name="adj2" fmla="val 54630"/>
            </a:avLst>
          </a:prstGeom>
          <a:noFill/>
          <a:ln w="12700">
            <a:solidFill>
              <a:srgbClr val="FFC000">
                <a:alpha val="56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endParaRPr lang="es-CL" altLang="es-CL">
              <a:latin typeface="Calibri" pitchFamily="34" charset="0"/>
            </a:endParaRPr>
          </a:p>
        </p:txBody>
      </p:sp>
      <p:sp>
        <p:nvSpPr>
          <p:cNvPr id="28" name="27 Abrir llave"/>
          <p:cNvSpPr/>
          <p:nvPr/>
        </p:nvSpPr>
        <p:spPr>
          <a:xfrm rot="10800000">
            <a:off x="3484563" y="5370513"/>
            <a:ext cx="477837" cy="1222375"/>
          </a:xfrm>
          <a:prstGeom prst="leftBrace">
            <a:avLst/>
          </a:prstGeom>
          <a:noFill/>
          <a:ln w="12700">
            <a:solidFill>
              <a:srgbClr val="FFC000">
                <a:alpha val="59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endParaRPr lang="es-CL" altLang="es-CL">
              <a:latin typeface="Calibri" pitchFamily="34" charset="0"/>
            </a:endParaRPr>
          </a:p>
        </p:txBody>
      </p:sp>
      <p:pic>
        <p:nvPicPr>
          <p:cNvPr id="27" name="2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914" y="5404825"/>
            <a:ext cx="1800200" cy="12016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8241" name="138240 CuadroTexto"/>
          <p:cNvSpPr txBox="1"/>
          <p:nvPr/>
        </p:nvSpPr>
        <p:spPr>
          <a:xfrm>
            <a:off x="1885950" y="2105025"/>
            <a:ext cx="1404938" cy="446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s-MX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GEOLOCALIZADO</a:t>
            </a:r>
          </a:p>
          <a:p>
            <a:pPr algn="r">
              <a:defRPr/>
            </a:pPr>
            <a:r>
              <a:rPr lang="es-MX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UTM</a:t>
            </a:r>
          </a:p>
          <a:p>
            <a:pPr algn="r">
              <a:defRPr/>
            </a:pPr>
            <a:r>
              <a:rPr lang="es-MX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HUSO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2505077" y="589855"/>
            <a:ext cx="53355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s-MX" altLang="es-CL" sz="1050" b="1" dirty="0">
                <a:latin typeface="Calibri" pitchFamily="34" charset="0"/>
              </a:rPr>
              <a:t>PUNTUALES: </a:t>
            </a:r>
            <a:r>
              <a:rPr lang="es-MX" altLang="es-CL" sz="1050" dirty="0">
                <a:latin typeface="Calibri" pitchFamily="34" charset="0"/>
              </a:rPr>
              <a:t>Sistema de Declaración de Fuentes Fijas  (F138) Sistema Termoeléctricas, Sistema Huella Chile y Módulo de Planes y Normas. </a:t>
            </a:r>
          </a:p>
          <a:p>
            <a:pPr eaLnBrk="1" hangingPunct="1"/>
            <a:r>
              <a:rPr lang="es-MX" altLang="es-CL" sz="1050" b="1" dirty="0">
                <a:latin typeface="Calibri" pitchFamily="34" charset="0"/>
              </a:rPr>
              <a:t>NO PUNTUALES: </a:t>
            </a:r>
            <a:r>
              <a:rPr lang="es-MX" altLang="es-CL" sz="1050" dirty="0">
                <a:latin typeface="Calibri" pitchFamily="34" charset="0"/>
              </a:rPr>
              <a:t>Modelo MODEM (Emisiones Vehiculares), Metodologías </a:t>
            </a:r>
            <a:r>
              <a:rPr lang="es-MX" altLang="es-CL" sz="1050" i="1" dirty="0">
                <a:latin typeface="Calibri" pitchFamily="34" charset="0"/>
              </a:rPr>
              <a:t>Top Down </a:t>
            </a:r>
            <a:r>
              <a:rPr lang="es-MX" altLang="es-CL" sz="1050" dirty="0">
                <a:latin typeface="Calibri" pitchFamily="34" charset="0"/>
              </a:rPr>
              <a:t>Leña residencial, Incendios Urbanos, Incendios forestales y Quemas </a:t>
            </a:r>
            <a:endParaRPr lang="es-CL" altLang="es-CL" sz="1050" dirty="0">
              <a:latin typeface="Calibri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049600" y="420360"/>
            <a:ext cx="1427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altLang="es-CL" sz="1200" b="1" dirty="0">
                <a:solidFill>
                  <a:srgbClr val="00B0F0"/>
                </a:solidFill>
                <a:latin typeface="Calibri" pitchFamily="34" charset="0"/>
              </a:rPr>
              <a:t>EMISIONES AL AIRE</a:t>
            </a:r>
          </a:p>
        </p:txBody>
      </p:sp>
      <p:pic>
        <p:nvPicPr>
          <p:cNvPr id="34" name="Picture 2" descr="http://theglamping.com/wp-content/uploads/2013/04/persona.pn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36742" y="1661504"/>
            <a:ext cx="243750" cy="53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Elipse"/>
          <p:cNvSpPr/>
          <p:nvPr/>
        </p:nvSpPr>
        <p:spPr>
          <a:xfrm>
            <a:off x="3299917" y="1661504"/>
            <a:ext cx="2213741" cy="20781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125956" name="23 Grupo"/>
          <p:cNvGrpSpPr>
            <a:grpSpLocks/>
          </p:cNvGrpSpPr>
          <p:nvPr/>
        </p:nvGrpSpPr>
        <p:grpSpPr bwMode="auto">
          <a:xfrm>
            <a:off x="311150" y="395630"/>
            <a:ext cx="8437563" cy="4300197"/>
            <a:chOff x="676094" y="2147551"/>
            <a:chExt cx="8437483" cy="4298425"/>
          </a:xfrm>
        </p:grpSpPr>
        <p:grpSp>
          <p:nvGrpSpPr>
            <p:cNvPr id="125971" name="21 Grupo"/>
            <p:cNvGrpSpPr>
              <a:grpSpLocks/>
            </p:cNvGrpSpPr>
            <p:nvPr/>
          </p:nvGrpSpPr>
          <p:grpSpPr bwMode="auto">
            <a:xfrm>
              <a:off x="676094" y="2147551"/>
              <a:ext cx="8437483" cy="4298425"/>
              <a:chOff x="-56883" y="2079396"/>
              <a:chExt cx="9019336" cy="4888265"/>
            </a:xfrm>
          </p:grpSpPr>
          <p:pic>
            <p:nvPicPr>
              <p:cNvPr id="125974" name="2 Imagen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8180" y="3006325"/>
                <a:ext cx="5114925" cy="3333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7 Proceso alternativo"/>
              <p:cNvSpPr/>
              <p:nvPr/>
            </p:nvSpPr>
            <p:spPr>
              <a:xfrm>
                <a:off x="611719" y="2593318"/>
                <a:ext cx="7631224" cy="3809504"/>
              </a:xfrm>
              <a:prstGeom prst="flowChartAlternateProcess">
                <a:avLst/>
              </a:prstGeom>
              <a:noFill/>
              <a:ln w="31750" cap="rnd">
                <a:solidFill>
                  <a:schemeClr val="tx2">
                    <a:lumMod val="60000"/>
                    <a:lumOff val="40000"/>
                    <a:alpha val="62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/>
                <a:endParaRPr lang="es-CL" altLang="es-CL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0" name="9 Nube"/>
              <p:cNvSpPr/>
              <p:nvPr/>
            </p:nvSpPr>
            <p:spPr>
              <a:xfrm>
                <a:off x="1711348" y="2079396"/>
                <a:ext cx="6339838" cy="1251577"/>
              </a:xfrm>
              <a:prstGeom prst="cloud">
                <a:avLst/>
              </a:prstGeom>
              <a:solidFill>
                <a:schemeClr val="bg1">
                  <a:lumMod val="95000"/>
                  <a:alpha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/>
                <a:endParaRPr lang="es-MX" altLang="es-CL" sz="1400" b="1" dirty="0">
                  <a:solidFill>
                    <a:srgbClr val="00B0F0"/>
                  </a:solidFill>
                  <a:latin typeface="Calibri" pitchFamily="34" charset="0"/>
                </a:endParaRPr>
              </a:p>
            </p:txBody>
          </p:sp>
          <p:sp>
            <p:nvSpPr>
              <p:cNvPr id="11" name="10 Llamada rectangular redondeada"/>
              <p:cNvSpPr/>
              <p:nvPr/>
            </p:nvSpPr>
            <p:spPr>
              <a:xfrm>
                <a:off x="6220168" y="3473962"/>
                <a:ext cx="2742285" cy="828310"/>
              </a:xfrm>
              <a:prstGeom prst="wedgeRoundRectCallout">
                <a:avLst>
                  <a:gd name="adj1" fmla="val -55535"/>
                  <a:gd name="adj2" fmla="val 94531"/>
                  <a:gd name="adj3" fmla="val 16667"/>
                </a:avLst>
              </a:prstGeom>
              <a:solidFill>
                <a:schemeClr val="accent3">
                  <a:lumMod val="20000"/>
                  <a:lumOff val="80000"/>
                  <a:alpha val="47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/>
                <a:r>
                  <a:rPr lang="es-MX" altLang="es-CL" sz="1200" b="1">
                    <a:latin typeface="Calibri" pitchFamily="34" charset="0"/>
                  </a:rPr>
                  <a:t>Transferencia de Contaminantes </a:t>
                </a:r>
              </a:p>
              <a:p>
                <a:pPr algn="ctr" eaLnBrk="1" hangingPunct="1"/>
                <a:r>
                  <a:rPr lang="es-MX" altLang="es-CL" sz="1400">
                    <a:latin typeface="Calibri" pitchFamily="34" charset="0"/>
                  </a:rPr>
                  <a:t> (Sistema SIDREP)</a:t>
                </a:r>
                <a:endParaRPr lang="es-CL" altLang="es-CL" sz="1400">
                  <a:latin typeface="Calibri" pitchFamily="34" charset="0"/>
                </a:endParaRPr>
              </a:p>
            </p:txBody>
          </p:sp>
          <p:sp>
            <p:nvSpPr>
              <p:cNvPr id="12" name="11 Llamada ovalada"/>
              <p:cNvSpPr/>
              <p:nvPr/>
            </p:nvSpPr>
            <p:spPr>
              <a:xfrm>
                <a:off x="6114956" y="4868916"/>
                <a:ext cx="2847497" cy="958240"/>
              </a:xfrm>
              <a:prstGeom prst="wedgeEllipseCallout">
                <a:avLst>
                  <a:gd name="adj1" fmla="val -62332"/>
                  <a:gd name="adj2" fmla="val 13112"/>
                </a:avLst>
              </a:prstGeom>
              <a:solidFill>
                <a:schemeClr val="accent1">
                  <a:lumMod val="20000"/>
                  <a:lumOff val="80000"/>
                  <a:alpha val="49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/>
                <a:r>
                  <a:rPr lang="es-MX" altLang="es-CL" sz="1200" b="1">
                    <a:latin typeface="Calibri" pitchFamily="34" charset="0"/>
                  </a:rPr>
                  <a:t>Emisiones a  aguas superficiales continentales </a:t>
                </a:r>
                <a:r>
                  <a:rPr lang="es-MX" altLang="es-CL" sz="1200">
                    <a:latin typeface="Calibri" pitchFamily="34" charset="0"/>
                  </a:rPr>
                  <a:t>(Sistema RILES)</a:t>
                </a:r>
                <a:endParaRPr lang="es-CL" altLang="es-CL" sz="1200">
                  <a:latin typeface="Calibri" pitchFamily="34" charset="0"/>
                </a:endParaRPr>
              </a:p>
            </p:txBody>
          </p:sp>
          <p:sp>
            <p:nvSpPr>
              <p:cNvPr id="13" name="12 Llamada ovalada"/>
              <p:cNvSpPr/>
              <p:nvPr/>
            </p:nvSpPr>
            <p:spPr>
              <a:xfrm>
                <a:off x="-56883" y="5985960"/>
                <a:ext cx="2879739" cy="981701"/>
              </a:xfrm>
              <a:prstGeom prst="wedgeEllipseCallout">
                <a:avLst>
                  <a:gd name="adj1" fmla="val 62204"/>
                  <a:gd name="adj2" fmla="val -47219"/>
                </a:avLst>
              </a:prstGeom>
              <a:solidFill>
                <a:schemeClr val="bg2">
                  <a:lumMod val="90000"/>
                  <a:alpha val="7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/>
                <a:r>
                  <a:rPr lang="es-MX" altLang="es-CL" sz="1200" b="1">
                    <a:latin typeface="Calibri" pitchFamily="34" charset="0"/>
                  </a:rPr>
                  <a:t>Transferencia de Contaminantes al Agua </a:t>
                </a:r>
              </a:p>
              <a:p>
                <a:pPr algn="ctr" eaLnBrk="1" hangingPunct="1"/>
                <a:r>
                  <a:rPr lang="es-MX" altLang="es-CL" sz="1200">
                    <a:latin typeface="Calibri" pitchFamily="34" charset="0"/>
                  </a:rPr>
                  <a:t>(Sistema SISS)</a:t>
                </a:r>
                <a:endParaRPr lang="es-CL" altLang="es-CL" sz="1200">
                  <a:latin typeface="Calibri" pitchFamily="34" charset="0"/>
                </a:endParaRPr>
              </a:p>
            </p:txBody>
          </p:sp>
          <p:sp>
            <p:nvSpPr>
              <p:cNvPr id="14" name="13 Llamada rectangular redondeada"/>
              <p:cNvSpPr/>
              <p:nvPr/>
            </p:nvSpPr>
            <p:spPr>
              <a:xfrm>
                <a:off x="4942357" y="6002202"/>
                <a:ext cx="2536954" cy="891471"/>
              </a:xfrm>
              <a:prstGeom prst="wedgeRoundRectCallout">
                <a:avLst>
                  <a:gd name="adj1" fmla="val -65050"/>
                  <a:gd name="adj2" fmla="val -55894"/>
                  <a:gd name="adj3" fmla="val 16667"/>
                </a:avLst>
              </a:prstGeom>
              <a:solidFill>
                <a:schemeClr val="accent4">
                  <a:lumMod val="20000"/>
                  <a:lumOff val="80000"/>
                  <a:alpha val="51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/>
                <a:r>
                  <a:rPr lang="es-MX" altLang="es-CL" sz="1400" b="1">
                    <a:latin typeface="Calibri" pitchFamily="34" charset="0"/>
                  </a:rPr>
                  <a:t>Emisiones al suelo</a:t>
                </a:r>
              </a:p>
              <a:p>
                <a:pPr algn="ctr" eaLnBrk="1" hangingPunct="1"/>
                <a:r>
                  <a:rPr lang="es-MX" altLang="es-CL" sz="1400">
                    <a:latin typeface="Calibri" pitchFamily="34" charset="0"/>
                  </a:rPr>
                  <a:t>(SINADER)</a:t>
                </a:r>
              </a:p>
              <a:p>
                <a:pPr algn="ctr" eaLnBrk="1" hangingPunct="1"/>
                <a:r>
                  <a:rPr lang="es-MX" altLang="es-CL" sz="1200" i="1">
                    <a:latin typeface="Calibri" pitchFamily="34" charset="0"/>
                  </a:rPr>
                  <a:t>Municipalidades e Industrias</a:t>
                </a:r>
                <a:endParaRPr lang="es-CL" altLang="es-CL" sz="1200" i="1">
                  <a:latin typeface="Calibri" pitchFamily="34" charset="0"/>
                </a:endParaRPr>
              </a:p>
            </p:txBody>
          </p:sp>
          <p:pic>
            <p:nvPicPr>
              <p:cNvPr id="15" name="14 Imagen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028" y="2420888"/>
                <a:ext cx="1831211" cy="1733546"/>
              </a:xfrm>
              <a:prstGeom prst="rect">
                <a:avLst/>
              </a:prstGeom>
            </p:spPr>
          </p:pic>
          <p:cxnSp>
            <p:nvCxnSpPr>
              <p:cNvPr id="16" name="15 Conector recto de flecha"/>
              <p:cNvCxnSpPr/>
              <p:nvPr/>
            </p:nvCxnSpPr>
            <p:spPr>
              <a:xfrm flipH="1">
                <a:off x="1908195" y="2600537"/>
                <a:ext cx="215514" cy="0"/>
              </a:xfrm>
              <a:prstGeom prst="straightConnector1">
                <a:avLst/>
              </a:prstGeom>
              <a:ln cap="rnd">
                <a:prstDash val="sysDot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16 Conector recto de flecha"/>
              <p:cNvCxnSpPr/>
              <p:nvPr/>
            </p:nvCxnSpPr>
            <p:spPr>
              <a:xfrm flipV="1">
                <a:off x="611719" y="4114594"/>
                <a:ext cx="0" cy="324827"/>
              </a:xfrm>
              <a:prstGeom prst="straightConnector1">
                <a:avLst/>
              </a:prstGeom>
              <a:ln cap="rnd">
                <a:prstDash val="sysDot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25983" name="19 Imagen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36170">
                <a:off x="467544" y="2780928"/>
                <a:ext cx="748191" cy="414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" name="6 Llamada ovalada"/>
            <p:cNvSpPr/>
            <p:nvPr/>
          </p:nvSpPr>
          <p:spPr>
            <a:xfrm>
              <a:off x="676094" y="4441787"/>
              <a:ext cx="2278041" cy="656954"/>
            </a:xfrm>
            <a:prstGeom prst="wedgeEllipseCallout">
              <a:avLst>
                <a:gd name="adj1" fmla="val 78496"/>
                <a:gd name="adj2" fmla="val 13130"/>
              </a:avLst>
            </a:prstGeom>
            <a:solidFill>
              <a:schemeClr val="accent1">
                <a:alpha val="5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algn="ctr" eaLnBrk="1" hangingPunct="1"/>
              <a:r>
                <a:rPr lang="es-MX" altLang="es-CL" sz="1200" b="1">
                  <a:latin typeface="Calibri" pitchFamily="34" charset="0"/>
                </a:rPr>
                <a:t>Emisión a</a:t>
              </a:r>
            </a:p>
            <a:p>
              <a:pPr algn="ctr" eaLnBrk="1" hangingPunct="1"/>
              <a:r>
                <a:rPr lang="es-MX" altLang="es-CL" sz="1200" b="1">
                  <a:latin typeface="Calibri" pitchFamily="34" charset="0"/>
                </a:rPr>
                <a:t>Aguas Subterráneas </a:t>
              </a:r>
            </a:p>
            <a:p>
              <a:pPr algn="ctr" eaLnBrk="1" hangingPunct="1"/>
              <a:r>
                <a:rPr lang="es-MX" altLang="es-CL" sz="1200">
                  <a:latin typeface="Calibri" pitchFamily="34" charset="0"/>
                </a:rPr>
                <a:t>(Sistema RILES)</a:t>
              </a:r>
              <a:endParaRPr lang="es-CL" altLang="es-CL" sz="1200">
                <a:latin typeface="Calibri" pitchFamily="34" charset="0"/>
              </a:endParaRPr>
            </a:p>
          </p:txBody>
        </p:sp>
      </p:grpSp>
      <p:pic>
        <p:nvPicPr>
          <p:cNvPr id="30" name="29 Imagen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365" y="1890029"/>
            <a:ext cx="945775" cy="1267532"/>
          </a:xfrm>
          <a:prstGeom prst="rect">
            <a:avLst/>
          </a:prstGeom>
        </p:spPr>
      </p:pic>
      <p:pic>
        <p:nvPicPr>
          <p:cNvPr id="36" name="Picture 2" descr="http://theglamping.com/wp-content/uploads/2013/04/persona.pn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30222" y="5370513"/>
            <a:ext cx="366804" cy="80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2" r="25358"/>
          <a:stretch/>
        </p:blipFill>
        <p:spPr>
          <a:xfrm>
            <a:off x="5828250" y="5445525"/>
            <a:ext cx="383100" cy="560116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6A94BA52-A520-4061-93E1-1647F871AF5C}"/>
              </a:ext>
            </a:extLst>
          </p:cNvPr>
          <p:cNvSpPr/>
          <p:nvPr/>
        </p:nvSpPr>
        <p:spPr>
          <a:xfrm>
            <a:off x="4641325" y="3606151"/>
            <a:ext cx="3066511" cy="1289467"/>
          </a:xfrm>
          <a:prstGeom prst="ellipse">
            <a:avLst/>
          </a:prstGeom>
          <a:noFill/>
          <a:ln w="730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21BC832E-FD82-4DAA-81B9-774DF55ED31B}"/>
              </a:ext>
            </a:extLst>
          </p:cNvPr>
          <p:cNvSpPr/>
          <p:nvPr/>
        </p:nvSpPr>
        <p:spPr>
          <a:xfrm>
            <a:off x="323850" y="4894264"/>
            <a:ext cx="1696687" cy="476249"/>
          </a:xfrm>
          <a:prstGeom prst="ellipse">
            <a:avLst/>
          </a:prstGeom>
          <a:noFill/>
          <a:ln w="730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F52F7595-63EA-467F-8BE9-CC701C897310}"/>
              </a:ext>
            </a:extLst>
          </p:cNvPr>
          <p:cNvSpPr/>
          <p:nvPr/>
        </p:nvSpPr>
        <p:spPr>
          <a:xfrm>
            <a:off x="2070009" y="4906963"/>
            <a:ext cx="1696687" cy="476249"/>
          </a:xfrm>
          <a:prstGeom prst="ellipse">
            <a:avLst/>
          </a:prstGeom>
          <a:noFill/>
          <a:ln w="730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BC166494-233E-4270-A6BF-68E853186820}"/>
              </a:ext>
            </a:extLst>
          </p:cNvPr>
          <p:cNvSpPr/>
          <p:nvPr/>
        </p:nvSpPr>
        <p:spPr>
          <a:xfrm>
            <a:off x="5376955" y="5248411"/>
            <a:ext cx="3288073" cy="1728138"/>
          </a:xfrm>
          <a:prstGeom prst="ellipse">
            <a:avLst/>
          </a:prstGeom>
          <a:noFill/>
          <a:ln w="730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2 CuadroTexto">
            <a:extLst>
              <a:ext uri="{FF2B5EF4-FFF2-40B4-BE49-F238E27FC236}">
                <a16:creationId xmlns:a16="http://schemas.microsoft.com/office/drawing/2014/main" id="{E59CE046-E7FF-4FE0-B5E7-213A24ACC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2" y="-2679"/>
            <a:ext cx="8064897" cy="83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91" tIns="45646" rIns="91291" bIns="45646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CB7"/>
              </a:buClr>
              <a:buFont typeface="Arial" charset="0"/>
              <a:buChar char="–"/>
              <a:defRPr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CB7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9pPr>
          </a:lstStyle>
          <a:p>
            <a:pPr defTabSz="456453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s-MX" altLang="es-CL" sz="2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+mn-lt"/>
                <a:cs typeface="+mn-cs"/>
              </a:rPr>
              <a:t>Nuevas obligaciones: Residuos, Formulario de Producción, GPA y DJA</a:t>
            </a:r>
          </a:p>
        </p:txBody>
      </p:sp>
    </p:spTree>
    <p:extLst>
      <p:ext uri="{BB962C8B-B14F-4D97-AF65-F5344CB8AC3E}">
        <p14:creationId xmlns:p14="http://schemas.microsoft.com/office/powerpoint/2010/main" val="352365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5" grpId="0" animBg="1"/>
      <p:bldP spid="37" grpId="0" animBg="1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6183313" y="3395243"/>
            <a:ext cx="285318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rgbClr val="0070C0"/>
                </a:solidFill>
                <a:latin typeface="Arial Narrow" pitchFamily="34" charset="0"/>
              </a:rPr>
              <a:t>Destinatarios de Residuos</a:t>
            </a:r>
          </a:p>
          <a:p>
            <a:pPr algn="ctr"/>
            <a:endParaRPr lang="es-CL" sz="1200" b="1" dirty="0">
              <a:solidFill>
                <a:srgbClr val="0070C0"/>
              </a:solidFill>
              <a:latin typeface="Arial Narrow" pitchFamily="34" charset="0"/>
            </a:endParaRPr>
          </a:p>
          <a:p>
            <a:pPr algn="just"/>
            <a:r>
              <a:rPr lang="es-CL" sz="1200" dirty="0">
                <a:solidFill>
                  <a:srgbClr val="0070C0"/>
                </a:solidFill>
                <a:latin typeface="Arial Narrow" pitchFamily="34" charset="0"/>
              </a:rPr>
              <a:t>Los destinatarios de residuos, que reciban anualmente más de 12 toneladas de residuos, deberán declarar los residuos recepcionados el año anterior a través del Sistema de Ventanilla Única del Registro de Emisiones y Transferencias de Contaminantes (RETC), al 30 de marzo de cada año. Lo anterior, sin perjuicio, de las obligaciones emanadas de los D.S. N° 148 de 2003, D.S. N° 189 de 2005, y D.S. N° 6 de 2009, todos del Ministerio de Salud, así como el D.S. N° 4 de 2009 del Ministerio Secretaría General de la Presidencia.</a:t>
            </a:r>
          </a:p>
          <a:p>
            <a:pPr algn="just"/>
            <a:r>
              <a:rPr lang="es-CL" sz="1200" dirty="0">
                <a:solidFill>
                  <a:srgbClr val="0070C0"/>
                </a:solidFill>
                <a:latin typeface="Arial Narrow" pitchFamily="34" charset="0"/>
              </a:rPr>
              <a:t>a participar en las sesiones, en carácter consultivo, a representantes de la sociedad civil.</a:t>
            </a:r>
          </a:p>
          <a:p>
            <a:pPr algn="just"/>
            <a:endParaRPr lang="es-CL" sz="1400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312249"/>
            <a:ext cx="2489841" cy="1904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3 CuadroTexto"/>
          <p:cNvSpPr txBox="1"/>
          <p:nvPr/>
        </p:nvSpPr>
        <p:spPr>
          <a:xfrm>
            <a:off x="20283" y="3430042"/>
            <a:ext cx="309634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rgbClr val="0070C0"/>
                </a:solidFill>
                <a:latin typeface="Arial Narrow" pitchFamily="34" charset="0"/>
              </a:rPr>
              <a:t>Generador de Residuos </a:t>
            </a:r>
          </a:p>
          <a:p>
            <a:pPr algn="ctr"/>
            <a:endParaRPr lang="es-CL" sz="1200" b="1" dirty="0">
              <a:solidFill>
                <a:srgbClr val="0070C0"/>
              </a:solidFill>
              <a:latin typeface="Arial Narrow" pitchFamily="34" charset="0"/>
            </a:endParaRPr>
          </a:p>
          <a:p>
            <a:pPr algn="just"/>
            <a:r>
              <a:rPr lang="es-CL" sz="1200" dirty="0">
                <a:solidFill>
                  <a:srgbClr val="0070C0"/>
                </a:solidFill>
                <a:latin typeface="Arial Narrow" pitchFamily="34" charset="0"/>
              </a:rPr>
              <a:t>Los establecimientos que generen anualmente más de 12 toneladas de residuos no sometidos a reglamentos específicos, estarán obligados  a declarar al 30 de marzo de cada año sus residuos generados el año anterior, a través del Sistema de Ventanilla Única del Registro de Emisiones y Transferencias de Contaminantes (RETC). Lo anterior, sin perjuicio, de las obligaciones emanadas de los D.S. N° 148 de 2003, y D.S. N° 6 de 2009, ambos del Ministerio de Salud, así como del D.S. N° 4 de 2009, del Ministerio Secretaría General de la Presidencia, en relación a lo dispuesto al artículo 18 letra d) del presente reglamento.  </a:t>
            </a:r>
          </a:p>
          <a:p>
            <a:pPr algn="just"/>
            <a:endParaRPr lang="es-CL" sz="1200" dirty="0"/>
          </a:p>
        </p:txBody>
      </p:sp>
      <p:sp>
        <p:nvSpPr>
          <p:cNvPr id="9" name="8 CuadroTexto"/>
          <p:cNvSpPr txBox="1"/>
          <p:nvPr/>
        </p:nvSpPr>
        <p:spPr>
          <a:xfrm>
            <a:off x="3187536" y="3424380"/>
            <a:ext cx="29468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rgbClr val="0070C0"/>
                </a:solidFill>
                <a:latin typeface="Arial Narrow" pitchFamily="34" charset="0"/>
              </a:rPr>
              <a:t>Residuos Municipales</a:t>
            </a:r>
          </a:p>
          <a:p>
            <a:pPr algn="ctr"/>
            <a:endParaRPr lang="es-CL" sz="1200" b="1" dirty="0">
              <a:solidFill>
                <a:srgbClr val="0070C0"/>
              </a:solidFill>
              <a:latin typeface="Arial Narrow" pitchFamily="34" charset="0"/>
            </a:endParaRPr>
          </a:p>
          <a:p>
            <a:pPr algn="just"/>
            <a:r>
              <a:rPr lang="es-CL" sz="1200" dirty="0">
                <a:solidFill>
                  <a:srgbClr val="0070C0"/>
                </a:solidFill>
                <a:latin typeface="Arial Narrow" pitchFamily="34" charset="0"/>
              </a:rPr>
              <a:t>Las municipalidades deberán declarar, antes del 30 de marzo de cada año, los residuos recolectados por éstas o por terceros contratados por ella, durante el año anterior, a través del Sistema de Ventanilla Única del Registro de Emisiones y Transferencias de Contaminantes (RETC).</a:t>
            </a:r>
          </a:p>
          <a:p>
            <a:pPr algn="just"/>
            <a:endParaRPr lang="es-CL" sz="1200" dirty="0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0840" y="1312249"/>
            <a:ext cx="2468190" cy="1920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9371" y="1336780"/>
            <a:ext cx="2521066" cy="1904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2 CuadroTexto">
            <a:extLst>
              <a:ext uri="{FF2B5EF4-FFF2-40B4-BE49-F238E27FC236}">
                <a16:creationId xmlns:a16="http://schemas.microsoft.com/office/drawing/2014/main" id="{F7D0722E-7FD7-4B2A-B1F4-62B86A04F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2" y="66993"/>
            <a:ext cx="8064897" cy="83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91" tIns="45646" rIns="91291" bIns="45646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CB7"/>
              </a:buClr>
              <a:buFont typeface="Arial" charset="0"/>
              <a:buChar char="–"/>
              <a:defRPr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CB7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9pPr>
          </a:lstStyle>
          <a:p>
            <a:pPr defTabSz="456453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s-MX" altLang="es-CL" sz="2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+mn-lt"/>
                <a:cs typeface="+mn-cs"/>
              </a:rPr>
              <a:t>Nuevas obligaciones: Residuos, Formulario de Producción, GPA y DJA</a:t>
            </a:r>
          </a:p>
        </p:txBody>
      </p:sp>
      <p:cxnSp>
        <p:nvCxnSpPr>
          <p:cNvPr id="13" name="6 Conector recto">
            <a:extLst>
              <a:ext uri="{FF2B5EF4-FFF2-40B4-BE49-F238E27FC236}">
                <a16:creationId xmlns:a16="http://schemas.microsoft.com/office/drawing/2014/main" id="{4AB3F506-C7BC-47EF-91F4-A25AC8E94C8A}"/>
              </a:ext>
            </a:extLst>
          </p:cNvPr>
          <p:cNvCxnSpPr/>
          <p:nvPr/>
        </p:nvCxnSpPr>
        <p:spPr>
          <a:xfrm>
            <a:off x="348889" y="855204"/>
            <a:ext cx="8064896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138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1" name="29 Rectángulo"/>
          <p:cNvSpPr>
            <a:spLocks noChangeArrowheads="1"/>
          </p:cNvSpPr>
          <p:nvPr/>
        </p:nvSpPr>
        <p:spPr bwMode="auto">
          <a:xfrm>
            <a:off x="5257800" y="4360863"/>
            <a:ext cx="3697288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1" tIns="45646" rIns="91291" bIns="45646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CB7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CB7"/>
              </a:buClr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CL" altLang="es-CL" sz="1600">
                <a:solidFill>
                  <a:srgbClr val="006CB7"/>
                </a:solidFill>
                <a:latin typeface="Arial" pitchFamily="34" charset="0"/>
              </a:rPr>
              <a:t>“</a:t>
            </a:r>
            <a:r>
              <a:rPr lang="es-CL" altLang="es-CL" sz="1600" i="1">
                <a:solidFill>
                  <a:srgbClr val="006CB7"/>
                </a:solidFill>
                <a:latin typeface="Arial" pitchFamily="34" charset="0"/>
              </a:rPr>
              <a:t>El que ante la autoridad o sus agentes perjurare o diere falso testimonio en materia que no sea contenciosa, sufrirá penas de presidio menor en sus grados mínimo a medio y multa de seis a diez unidades tributarias mensuales</a:t>
            </a:r>
            <a:r>
              <a:rPr lang="es-CL" altLang="es-CL" sz="1600">
                <a:solidFill>
                  <a:srgbClr val="006CB7"/>
                </a:solidFill>
                <a:latin typeface="Arial" pitchFamily="34" charset="0"/>
              </a:rPr>
              <a:t>”.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CL" altLang="es-CL" sz="1200" b="1">
                <a:solidFill>
                  <a:srgbClr val="558ED5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Artículo</a:t>
            </a:r>
            <a:r>
              <a:rPr lang="es-CL" altLang="es-CL" sz="1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CL" altLang="es-CL" sz="1200" b="1">
                <a:solidFill>
                  <a:srgbClr val="558ED5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N°210, Código Penal</a:t>
            </a:r>
          </a:p>
        </p:txBody>
      </p:sp>
      <p:cxnSp>
        <p:nvCxnSpPr>
          <p:cNvPr id="4096" name="4095 Conector recto de flecha"/>
          <p:cNvCxnSpPr/>
          <p:nvPr/>
        </p:nvCxnSpPr>
        <p:spPr>
          <a:xfrm>
            <a:off x="2386013" y="3201988"/>
            <a:ext cx="280828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6613" name="34 Rectángulo"/>
          <p:cNvSpPr>
            <a:spLocks noChangeArrowheads="1"/>
          </p:cNvSpPr>
          <p:nvPr/>
        </p:nvSpPr>
        <p:spPr bwMode="auto">
          <a:xfrm>
            <a:off x="2741613" y="2505075"/>
            <a:ext cx="21478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1" tIns="45646" rIns="91291" bIns="45646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CB7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CB7"/>
              </a:buClr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CL">
                <a:solidFill>
                  <a:srgbClr val="006CB7"/>
                </a:solidFill>
                <a:latin typeface="Arial" pitchFamily="34" charset="0"/>
              </a:rPr>
              <a:t>Información Veraz</a:t>
            </a:r>
            <a:endParaRPr lang="es-CL" altLang="es-CL">
              <a:solidFill>
                <a:srgbClr val="006CB7"/>
              </a:solidFill>
              <a:latin typeface="Arial" pitchFamily="34" charset="0"/>
            </a:endParaRPr>
          </a:p>
        </p:txBody>
      </p:sp>
      <p:cxnSp>
        <p:nvCxnSpPr>
          <p:cNvPr id="37" name="36 Conector recto de flecha"/>
          <p:cNvCxnSpPr/>
          <p:nvPr/>
        </p:nvCxnSpPr>
        <p:spPr>
          <a:xfrm>
            <a:off x="2386013" y="5265738"/>
            <a:ext cx="280828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6615" name="37 Rectángulo"/>
          <p:cNvSpPr>
            <a:spLocks noChangeArrowheads="1"/>
          </p:cNvSpPr>
          <p:nvPr/>
        </p:nvSpPr>
        <p:spPr bwMode="auto">
          <a:xfrm>
            <a:off x="2716213" y="4391025"/>
            <a:ext cx="2147887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1" tIns="45646" rIns="91291" bIns="45646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CB7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CB7"/>
              </a:buClr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CL">
                <a:solidFill>
                  <a:srgbClr val="006CB7"/>
                </a:solidFill>
                <a:latin typeface="Arial" pitchFamily="34" charset="0"/>
              </a:rPr>
              <a:t>Datos Falsificados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MX" altLang="es-CL">
              <a:solidFill>
                <a:schemeClr val="tx1"/>
              </a:solidFill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CL">
                <a:solidFill>
                  <a:srgbClr val="006CB7"/>
                </a:solidFill>
                <a:latin typeface="Arial" pitchFamily="34" charset="0"/>
              </a:rPr>
              <a:t>Omisión Intencional</a:t>
            </a:r>
            <a:endParaRPr lang="es-CL" altLang="es-CL">
              <a:solidFill>
                <a:srgbClr val="006CB7"/>
              </a:solidFill>
              <a:latin typeface="Arial" pitchFamily="34" charset="0"/>
            </a:endParaRPr>
          </a:p>
        </p:txBody>
      </p:sp>
      <p:pic>
        <p:nvPicPr>
          <p:cNvPr id="196616" name="Picture 4" descr="http://icdn.pro/images/fr/a/p/appliquer-verifier-ok-oui-icone-5318-9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2046288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17" name="4096 Rectángulo"/>
          <p:cNvSpPr>
            <a:spLocks noChangeArrowheads="1"/>
          </p:cNvSpPr>
          <p:nvPr/>
        </p:nvSpPr>
        <p:spPr bwMode="auto">
          <a:xfrm>
            <a:off x="179388" y="1281113"/>
            <a:ext cx="87852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1" tIns="45646" rIns="91291" bIns="45646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CB7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CB7"/>
              </a:buClr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dirty="0">
                <a:solidFill>
                  <a:srgbClr val="006CB7"/>
                </a:solidFill>
                <a:latin typeface="Arial" pitchFamily="34" charset="0"/>
              </a:rPr>
              <a:t>Declaración Jurada Anual: El </a:t>
            </a:r>
            <a:r>
              <a:rPr lang="es-CL" altLang="es-CL" b="1" dirty="0">
                <a:solidFill>
                  <a:srgbClr val="006CB7"/>
                </a:solidFill>
                <a:latin typeface="Arial" pitchFamily="34" charset="0"/>
              </a:rPr>
              <a:t>Encargado de Establecimiento </a:t>
            </a:r>
            <a:r>
              <a:rPr lang="es-CL" altLang="es-CL" dirty="0">
                <a:solidFill>
                  <a:srgbClr val="006CB7"/>
                </a:solidFill>
                <a:latin typeface="Arial" pitchFamily="34" charset="0"/>
              </a:rPr>
              <a:t>tiene la responsabilidad por la </a:t>
            </a:r>
            <a:r>
              <a:rPr lang="es-CL" altLang="es-CL" b="1" dirty="0">
                <a:solidFill>
                  <a:srgbClr val="006CB7"/>
                </a:solidFill>
                <a:latin typeface="Arial" pitchFamily="34" charset="0"/>
              </a:rPr>
              <a:t>veracidad de la información</a:t>
            </a:r>
            <a:r>
              <a:rPr lang="es-CL" altLang="es-CL" dirty="0">
                <a:solidFill>
                  <a:srgbClr val="006CB7"/>
                </a:solidFill>
                <a:latin typeface="Arial" pitchFamily="34" charset="0"/>
              </a:rPr>
              <a:t>, es decir, tiene la obligación de no falsear ni omitir </a:t>
            </a:r>
            <a:r>
              <a:rPr lang="es-CL" altLang="es-CL" b="1" dirty="0">
                <a:solidFill>
                  <a:srgbClr val="006CB7"/>
                </a:solidFill>
                <a:latin typeface="Arial" pitchFamily="34" charset="0"/>
              </a:rPr>
              <a:t>intencionalmente</a:t>
            </a:r>
            <a:r>
              <a:rPr lang="es-CL" altLang="es-CL" dirty="0">
                <a:solidFill>
                  <a:srgbClr val="006CB7"/>
                </a:solidFill>
                <a:latin typeface="Arial" pitchFamily="34" charset="0"/>
              </a:rPr>
              <a:t> los datos</a:t>
            </a:r>
            <a:r>
              <a:rPr lang="es-CL" altLang="es-CL" dirty="0">
                <a:solidFill>
                  <a:schemeClr val="tx1"/>
                </a:solidFill>
                <a:latin typeface="Arial" pitchFamily="34" charset="0"/>
              </a:rPr>
              <a:t>. </a:t>
            </a:r>
          </a:p>
        </p:txBody>
      </p:sp>
      <p:grpSp>
        <p:nvGrpSpPr>
          <p:cNvPr id="196620" name="4103 Grupo"/>
          <p:cNvGrpSpPr>
            <a:grpSpLocks/>
          </p:cNvGrpSpPr>
          <p:nvPr/>
        </p:nvGrpSpPr>
        <p:grpSpPr bwMode="auto">
          <a:xfrm>
            <a:off x="665163" y="2276475"/>
            <a:ext cx="1555750" cy="2124075"/>
            <a:chOff x="664498" y="1700808"/>
            <a:chExt cx="1557076" cy="2123259"/>
          </a:xfrm>
        </p:grpSpPr>
        <p:pic>
          <p:nvPicPr>
            <p:cNvPr id="4098" name="Picture 2" descr="http://theglamping.com/wp-content/uploads/2013/04/persona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76325" y="1700808"/>
              <a:ext cx="733425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6625" name="49 Rectángulo"/>
            <p:cNvSpPr>
              <a:spLocks noChangeArrowheads="1"/>
            </p:cNvSpPr>
            <p:nvPr/>
          </p:nvSpPr>
          <p:spPr bwMode="auto">
            <a:xfrm>
              <a:off x="664498" y="3301008"/>
              <a:ext cx="1557076" cy="523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6CB7"/>
                </a:buClr>
                <a:buFont typeface="Arial" pitchFamily="34" charset="0"/>
                <a:buChar char="–"/>
                <a:defRPr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6CB7"/>
                </a:buClr>
                <a:buFont typeface="Arial" pitchFamily="34" charset="0"/>
                <a:buChar char="•"/>
                <a:defRPr sz="16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5pPr>
              <a:lvl6pPr marL="25146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6pPr>
              <a:lvl7pPr marL="29718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7pPr>
              <a:lvl8pPr marL="34290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8pPr>
              <a:lvl9pPr marL="38862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MX" altLang="es-CL" sz="1400" b="1">
                  <a:solidFill>
                    <a:schemeClr val="tx2"/>
                  </a:solidFill>
                  <a:latin typeface="Arial" pitchFamily="34" charset="0"/>
                </a:rPr>
                <a:t>Encargado de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MX" altLang="es-CL" sz="1400" b="1">
                  <a:solidFill>
                    <a:schemeClr val="tx2"/>
                  </a:solidFill>
                  <a:latin typeface="Arial" pitchFamily="34" charset="0"/>
                </a:rPr>
                <a:t>Establecimiento</a:t>
              </a:r>
              <a:endParaRPr lang="es-CL" altLang="es-CL" b="1">
                <a:solidFill>
                  <a:schemeClr val="tx2"/>
                </a:solidFill>
                <a:latin typeface="Arial" pitchFamily="34" charset="0"/>
              </a:endParaRPr>
            </a:p>
          </p:txBody>
        </p:sp>
      </p:grpSp>
      <p:grpSp>
        <p:nvGrpSpPr>
          <p:cNvPr id="196621" name="51 Grupo"/>
          <p:cNvGrpSpPr>
            <a:grpSpLocks/>
          </p:cNvGrpSpPr>
          <p:nvPr/>
        </p:nvGrpSpPr>
        <p:grpSpPr bwMode="auto">
          <a:xfrm>
            <a:off x="665163" y="4545013"/>
            <a:ext cx="1555750" cy="2124075"/>
            <a:chOff x="664498" y="1700808"/>
            <a:chExt cx="1557076" cy="2123259"/>
          </a:xfrm>
        </p:grpSpPr>
        <p:pic>
          <p:nvPicPr>
            <p:cNvPr id="53" name="Picture 2" descr="http://theglamping.com/wp-content/uploads/2013/04/persona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76325" y="1700808"/>
              <a:ext cx="733425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6623" name="53 Rectángulo"/>
            <p:cNvSpPr>
              <a:spLocks noChangeArrowheads="1"/>
            </p:cNvSpPr>
            <p:nvPr/>
          </p:nvSpPr>
          <p:spPr bwMode="auto">
            <a:xfrm>
              <a:off x="664498" y="3301008"/>
              <a:ext cx="1557076" cy="523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6CB7"/>
                </a:buClr>
                <a:buFont typeface="Arial" pitchFamily="34" charset="0"/>
                <a:buChar char="–"/>
                <a:defRPr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6CB7"/>
                </a:buClr>
                <a:buFont typeface="Arial" pitchFamily="34" charset="0"/>
                <a:buChar char="•"/>
                <a:defRPr sz="16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5pPr>
              <a:lvl6pPr marL="25146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6pPr>
              <a:lvl7pPr marL="29718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7pPr>
              <a:lvl8pPr marL="34290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8pPr>
              <a:lvl9pPr marL="38862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MX" altLang="es-CL" sz="1400" b="1">
                  <a:solidFill>
                    <a:schemeClr val="tx2"/>
                  </a:solidFill>
                  <a:latin typeface="Arial" pitchFamily="34" charset="0"/>
                </a:rPr>
                <a:t>Encargado de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MX" altLang="es-CL" sz="1400" b="1">
                  <a:solidFill>
                    <a:schemeClr val="tx2"/>
                  </a:solidFill>
                  <a:latin typeface="Arial" pitchFamily="34" charset="0"/>
                </a:rPr>
                <a:t>Establecimiento</a:t>
              </a:r>
              <a:endParaRPr lang="es-CL" altLang="es-CL" b="1">
                <a:solidFill>
                  <a:schemeClr val="tx2"/>
                </a:solidFill>
                <a:latin typeface="Arial" pitchFamily="34" charset="0"/>
              </a:endParaRPr>
            </a:p>
          </p:txBody>
        </p:sp>
      </p:grpSp>
      <p:sp>
        <p:nvSpPr>
          <p:cNvPr id="18" name="2 CuadroTexto">
            <a:extLst>
              <a:ext uri="{FF2B5EF4-FFF2-40B4-BE49-F238E27FC236}">
                <a16:creationId xmlns:a16="http://schemas.microsoft.com/office/drawing/2014/main" id="{16949E0F-48BD-490C-97E0-81AAEED41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2" y="66993"/>
            <a:ext cx="8064897" cy="83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91" tIns="45646" rIns="91291" bIns="45646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CB7"/>
              </a:buClr>
              <a:buFont typeface="Arial" charset="0"/>
              <a:buChar char="–"/>
              <a:defRPr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CB7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9pPr>
          </a:lstStyle>
          <a:p>
            <a:pPr defTabSz="456453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s-MX" altLang="es-CL" sz="2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+mn-lt"/>
                <a:cs typeface="+mn-cs"/>
              </a:rPr>
              <a:t>Nuevas obligaciones: Residuos, Formulario de Producción, GPA y DJA</a:t>
            </a:r>
          </a:p>
        </p:txBody>
      </p:sp>
      <p:cxnSp>
        <p:nvCxnSpPr>
          <p:cNvPr id="19" name="6 Conector recto">
            <a:extLst>
              <a:ext uri="{FF2B5EF4-FFF2-40B4-BE49-F238E27FC236}">
                <a16:creationId xmlns:a16="http://schemas.microsoft.com/office/drawing/2014/main" id="{E7D1561B-A858-4684-AC21-766DB2E5A0D7}"/>
              </a:ext>
            </a:extLst>
          </p:cNvPr>
          <p:cNvCxnSpPr/>
          <p:nvPr/>
        </p:nvCxnSpPr>
        <p:spPr>
          <a:xfrm>
            <a:off x="348889" y="855204"/>
            <a:ext cx="8064896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906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25 Marcador de pie de página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1pPr>
            <a:lvl2pPr marL="741363" indent="-284163" eaLnBrk="0" hangingPunct="0">
              <a:spcBef>
                <a:spcPct val="20000"/>
              </a:spcBef>
              <a:buClr>
                <a:srgbClr val="006CB7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2pPr>
            <a:lvl3pPr marL="1139825" indent="-227013" eaLnBrk="0" hangingPunct="0">
              <a:spcBef>
                <a:spcPct val="20000"/>
              </a:spcBef>
              <a:buClr>
                <a:srgbClr val="006CB7"/>
              </a:buClr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3pPr>
            <a:lvl4pPr marL="1597025" indent="-227013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4pPr>
            <a:lvl5pPr marL="2052638" indent="-227013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5pPr>
            <a:lvl6pPr marL="2509838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6pPr>
            <a:lvl7pPr marL="2967038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7pPr>
            <a:lvl8pPr marL="3424238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8pPr>
            <a:lvl9pPr marL="3881438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9pPr>
          </a:lstStyle>
          <a:p>
            <a:pPr defTabSz="455613" eaLnBrk="1" hangingPunct="1">
              <a:spcBef>
                <a:spcPct val="0"/>
              </a:spcBef>
              <a:buFontTx/>
              <a:buNone/>
            </a:pPr>
            <a:r>
              <a:rPr lang="es-ES_tradnl" altLang="es-CL" sz="900">
                <a:solidFill>
                  <a:srgbClr val="898989"/>
                </a:solidFill>
              </a:rPr>
              <a:t>Gobierno de Chile | Ministerio del Medio Ambiente</a:t>
            </a:r>
          </a:p>
        </p:txBody>
      </p:sp>
      <p:sp>
        <p:nvSpPr>
          <p:cNvPr id="186371" name="1 Marcador de número de diapositiva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1pPr>
            <a:lvl2pPr marL="741363" indent="-284163" eaLnBrk="0" hangingPunct="0">
              <a:spcBef>
                <a:spcPct val="20000"/>
              </a:spcBef>
              <a:buClr>
                <a:srgbClr val="006CB7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2pPr>
            <a:lvl3pPr marL="1139825" indent="-227013" eaLnBrk="0" hangingPunct="0">
              <a:spcBef>
                <a:spcPct val="20000"/>
              </a:spcBef>
              <a:buClr>
                <a:srgbClr val="006CB7"/>
              </a:buClr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3pPr>
            <a:lvl4pPr marL="1597025" indent="-227013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4pPr>
            <a:lvl5pPr marL="2052638" indent="-227013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5pPr>
            <a:lvl6pPr marL="2509838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6pPr>
            <a:lvl7pPr marL="2967038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7pPr>
            <a:lvl8pPr marL="3424238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8pPr>
            <a:lvl9pPr marL="3881438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9pPr>
          </a:lstStyle>
          <a:p>
            <a:pPr defTabSz="455613" eaLnBrk="1" hangingPunct="1">
              <a:spcBef>
                <a:spcPct val="0"/>
              </a:spcBef>
              <a:buFontTx/>
              <a:buNone/>
            </a:pPr>
            <a:fld id="{7B4D4D14-4191-4894-A601-2FC80260D215}" type="slidenum">
              <a:rPr lang="en-US" altLang="es-CL" sz="1000" smtClean="0">
                <a:solidFill>
                  <a:srgbClr val="898989"/>
                </a:solidFill>
              </a:rPr>
              <a:pPr defTabSz="455613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s-CL" sz="1000">
              <a:solidFill>
                <a:srgbClr val="898989"/>
              </a:solidFill>
            </a:endParaRPr>
          </a:p>
        </p:txBody>
      </p:sp>
      <p:pic>
        <p:nvPicPr>
          <p:cNvPr id="18637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1052513"/>
            <a:ext cx="7437437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374" name="12 CuadroTexto"/>
          <p:cNvSpPr txBox="1">
            <a:spLocks noChangeArrowheads="1"/>
          </p:cNvSpPr>
          <p:nvPr/>
        </p:nvSpPr>
        <p:spPr bwMode="auto">
          <a:xfrm>
            <a:off x="250825" y="3587750"/>
            <a:ext cx="8789988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1" tIns="45646" rIns="91291" bIns="45646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CB7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CB7"/>
              </a:buClr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MX" altLang="es-CL" b="1">
                <a:solidFill>
                  <a:srgbClr val="558ED5"/>
                </a:solidFill>
                <a:latin typeface="Arial" pitchFamily="34" charset="0"/>
              </a:rPr>
              <a:t>Sistemas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MX" altLang="es-CL" sz="1100" b="1">
                <a:solidFill>
                  <a:srgbClr val="000000"/>
                </a:solidFill>
                <a:latin typeface="Arial" pitchFamily="34" charset="0"/>
              </a:rPr>
              <a:t>VU		D.S. N</a:t>
            </a:r>
            <a:r>
              <a:rPr lang="es-MX" altLang="es-CL" sz="1100" b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°</a:t>
            </a:r>
            <a:r>
              <a:rPr lang="es-MX" altLang="es-CL" sz="1100" b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1/2013 del MMA			Sistema de Ventanilla Única –  </a:t>
            </a:r>
            <a:r>
              <a:rPr lang="es-MX" altLang="es-CL" sz="1100" b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MMA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MX" altLang="es-CL" sz="1100" b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F138 		D.S. N</a:t>
            </a:r>
            <a:r>
              <a:rPr lang="es-MX" altLang="es-CL" sz="1100" b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°</a:t>
            </a:r>
            <a:r>
              <a:rPr lang="es-MX" altLang="es-CL" sz="1100" b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138/2005 del MINSAL		</a:t>
            </a:r>
            <a:r>
              <a:rPr lang="es-CL" altLang="es-CL" sz="1100" b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Sistema de Declaración de Emisiones de Fuentes Fijas – </a:t>
            </a:r>
            <a:r>
              <a:rPr lang="es-MX" altLang="es-CL" sz="1100" b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MINSAL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MX" altLang="es-CL" sz="1100" b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SIDREP	D.S. N</a:t>
            </a:r>
            <a:r>
              <a:rPr lang="es-MX" altLang="es-CL" sz="1100" b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°</a:t>
            </a:r>
            <a:r>
              <a:rPr lang="es-MX" altLang="es-CL" sz="1100" b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148/2005 del MINSAL		</a:t>
            </a:r>
            <a:r>
              <a:rPr lang="es-CL" altLang="es-CL" sz="1100" b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Sistema Electrónico de Declaración y Seguimiento de Residuos 									Peligrosos - </a:t>
            </a:r>
            <a:r>
              <a:rPr lang="es-CL" altLang="es-CL" sz="1100" b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MINSAL</a:t>
            </a:r>
            <a:endParaRPr lang="es-MX" altLang="es-CL" sz="1100" b="1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MX" altLang="es-CL" sz="1100" b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SINADER	D.S. N</a:t>
            </a:r>
            <a:r>
              <a:rPr lang="es-MX" altLang="es-CL" sz="1100" b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°</a:t>
            </a:r>
            <a:r>
              <a:rPr lang="es-MX" altLang="es-CL" sz="1100" b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1/2013 del MMA			</a:t>
            </a:r>
            <a:r>
              <a:rPr lang="es-CL" altLang="es-CL" sz="1100" b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Sistema Nacional de Declaración de. Residuos – </a:t>
            </a:r>
            <a:r>
              <a:rPr lang="es-MX" altLang="es-CL" sz="1100" b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MMA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MX" altLang="es-CL" sz="1100" b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DS13 		D.S. N</a:t>
            </a:r>
            <a:r>
              <a:rPr lang="es-MX" altLang="es-CL" sz="1100" b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°</a:t>
            </a:r>
            <a:r>
              <a:rPr lang="es-MX" altLang="es-CL" sz="1100" b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13/2011 del MMA			</a:t>
            </a:r>
            <a:r>
              <a:rPr lang="es-CL" altLang="es-CL" sz="1100" b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Norma de Emisión para Centrales Termoeléctricas - </a:t>
            </a:r>
            <a:r>
              <a:rPr lang="es-CL" altLang="es-CL" sz="1100" b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SMA</a:t>
            </a:r>
            <a:endParaRPr lang="es-MX" altLang="es-CL" sz="1100" b="1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MX" altLang="es-CL" sz="1100" b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RILES		D.S. N</a:t>
            </a:r>
            <a:r>
              <a:rPr lang="es-MX" altLang="es-CL" sz="1100" b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°</a:t>
            </a:r>
            <a:r>
              <a:rPr lang="es-MX" altLang="es-CL" sz="1100" b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609/1998 del MOP			</a:t>
            </a:r>
            <a:r>
              <a:rPr lang="es-CL" altLang="es-CL" sz="1100" b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Norma de Emisión para la Regulación de Contaminantes Asociados a las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CL" altLang="es-CL" sz="1100" b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								Descargas de Residuos Industriales Líquidos a Sistemas de Alcantarillado 								</a:t>
            </a:r>
            <a:r>
              <a:rPr lang="es-CL" altLang="es-CL" sz="1100" b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SISS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MX" altLang="es-CL" sz="1100" b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RILES		D.S. N</a:t>
            </a:r>
            <a:r>
              <a:rPr lang="es-MX" altLang="es-CL" sz="1100" b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°</a:t>
            </a:r>
            <a:r>
              <a:rPr lang="es-MX" altLang="es-CL" sz="1100" b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4/2009 del MINSEGPRES		</a:t>
            </a:r>
            <a:r>
              <a:rPr lang="es-CL" altLang="es-CL" sz="1100" b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Reglamento para el Manejo de Lodos Generados en Plantas de 									Tratamiento de Aguas Servidas – </a:t>
            </a:r>
            <a:r>
              <a:rPr lang="es-CL" altLang="es-CL" sz="1100" b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MINSAL </a:t>
            </a:r>
            <a:r>
              <a:rPr lang="es-CL" altLang="es-CL" sz="1100" b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y</a:t>
            </a:r>
            <a:r>
              <a:rPr lang="es-CL" altLang="es-CL" sz="1100" b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SAG</a:t>
            </a:r>
            <a:endParaRPr lang="es-MX" altLang="es-CL" sz="1100" b="1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MX" altLang="es-CL" sz="1100" b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RILES		D.S. N</a:t>
            </a:r>
            <a:r>
              <a:rPr lang="es-MX" altLang="es-CL" sz="1100" b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°</a:t>
            </a:r>
            <a:r>
              <a:rPr lang="es-MX" altLang="es-CL" sz="1100" b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90/2000 del MINSEGPRES		</a:t>
            </a:r>
            <a:r>
              <a:rPr lang="es-CL" altLang="es-CL" sz="1100" b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Norma de Emisión para la Regulación de Contaminantes Asociados a las 								Descargas de Residuos Líquidos a Aguas Marinas y Continentales 									Superficiales - </a:t>
            </a:r>
            <a:r>
              <a:rPr lang="es-CL" altLang="es-CL" sz="1100" b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SMA</a:t>
            </a:r>
            <a:endParaRPr lang="es-MX" altLang="es-CL" sz="1100" b="1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MX" altLang="es-CL" sz="1100" b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RILES		D.S. N</a:t>
            </a:r>
            <a:r>
              <a:rPr lang="es-MX" altLang="es-CL" sz="1100" b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°</a:t>
            </a:r>
            <a:r>
              <a:rPr lang="es-MX" altLang="es-CL" sz="1100" b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46/2002 del MINSEGPRES		</a:t>
            </a:r>
            <a:r>
              <a:rPr lang="es-CL" altLang="es-CL" sz="1100" b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Norma de Emisión para la Regulación de Contaminantes Asociados a las 								Descargas de Residuos Líquidos a Aguas Subterráneas - </a:t>
            </a:r>
            <a:r>
              <a:rPr lang="es-CL" altLang="es-CL" sz="1100" b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SMA</a:t>
            </a:r>
            <a:endParaRPr lang="es-MX" altLang="es-CL" sz="1100" b="1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4" name="23 Grupo"/>
          <p:cNvGrpSpPr>
            <a:grpSpLocks/>
          </p:cNvGrpSpPr>
          <p:nvPr/>
        </p:nvGrpSpPr>
        <p:grpSpPr bwMode="auto">
          <a:xfrm>
            <a:off x="3635375" y="981075"/>
            <a:ext cx="5692775" cy="1779588"/>
            <a:chOff x="3635896" y="980728"/>
            <a:chExt cx="5692774" cy="1781330"/>
          </a:xfrm>
        </p:grpSpPr>
        <p:sp>
          <p:nvSpPr>
            <p:cNvPr id="6" name="5 Rectángulo"/>
            <p:cNvSpPr/>
            <p:nvPr/>
          </p:nvSpPr>
          <p:spPr>
            <a:xfrm>
              <a:off x="3635896" y="980728"/>
              <a:ext cx="4591049" cy="1368176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453">
                <a:defRPr/>
              </a:pPr>
              <a:endParaRPr lang="es-CL">
                <a:solidFill>
                  <a:prstClr val="white"/>
                </a:solidFill>
              </a:endParaRPr>
            </a:p>
          </p:txBody>
        </p:sp>
        <p:cxnSp>
          <p:nvCxnSpPr>
            <p:cNvPr id="8" name="7 Conector angular"/>
            <p:cNvCxnSpPr/>
            <p:nvPr/>
          </p:nvCxnSpPr>
          <p:spPr>
            <a:xfrm rot="16200000" flipH="1">
              <a:off x="4708129" y="2040280"/>
              <a:ext cx="252659" cy="914400"/>
            </a:xfrm>
            <a:prstGeom prst="bentConnector2">
              <a:avLst/>
            </a:prstGeom>
            <a:ln>
              <a:solidFill>
                <a:srgbClr val="FF0000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18 CuadroTexto"/>
            <p:cNvSpPr txBox="1"/>
            <p:nvPr/>
          </p:nvSpPr>
          <p:spPr>
            <a:xfrm>
              <a:off x="5291659" y="2485563"/>
              <a:ext cx="4037011" cy="27649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>
                  <a:alpha val="22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just" defTabSz="456453">
                <a:defRPr/>
              </a:pPr>
              <a:r>
                <a:rPr lang="es-MX" sz="1200" b="1" dirty="0">
                  <a:solidFill>
                    <a:srgbClr val="FF0000"/>
                  </a:solidFill>
                </a:rPr>
                <a:t>Mismo Establecimiento, Distintas Direcciones</a:t>
              </a:r>
              <a:endParaRPr lang="es-MX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24 Grupo"/>
          <p:cNvGrpSpPr>
            <a:grpSpLocks/>
          </p:cNvGrpSpPr>
          <p:nvPr/>
        </p:nvGrpSpPr>
        <p:grpSpPr bwMode="auto">
          <a:xfrm>
            <a:off x="769938" y="981075"/>
            <a:ext cx="7437437" cy="2606675"/>
            <a:chOff x="769664" y="980728"/>
            <a:chExt cx="7437437" cy="2607146"/>
          </a:xfrm>
        </p:grpSpPr>
        <p:pic>
          <p:nvPicPr>
            <p:cNvPr id="18637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664" y="2978274"/>
              <a:ext cx="7437437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20 Rectángulo"/>
            <p:cNvSpPr/>
            <p:nvPr/>
          </p:nvSpPr>
          <p:spPr>
            <a:xfrm>
              <a:off x="788714" y="980728"/>
              <a:ext cx="1695450" cy="1368672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453">
                <a:defRPr/>
              </a:pPr>
              <a:endParaRPr lang="es-CL">
                <a:solidFill>
                  <a:prstClr val="white"/>
                </a:solidFill>
              </a:endParaRPr>
            </a:p>
          </p:txBody>
        </p:sp>
        <p:cxnSp>
          <p:nvCxnSpPr>
            <p:cNvPr id="22" name="21 Conector angular"/>
            <p:cNvCxnSpPr>
              <a:stCxn id="21" idx="1"/>
              <a:endCxn id="186378" idx="1"/>
            </p:cNvCxnSpPr>
            <p:nvPr/>
          </p:nvCxnSpPr>
          <p:spPr>
            <a:xfrm rot="10800000" flipV="1">
              <a:off x="769664" y="1665065"/>
              <a:ext cx="19050" cy="1617954"/>
            </a:xfrm>
            <a:prstGeom prst="bentConnector3">
              <a:avLst>
                <a:gd name="adj1" fmla="val 1253439"/>
              </a:avLst>
            </a:prstGeom>
            <a:ln>
              <a:solidFill>
                <a:srgbClr val="7030A0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2 CuadroTexto">
            <a:extLst>
              <a:ext uri="{FF2B5EF4-FFF2-40B4-BE49-F238E27FC236}">
                <a16:creationId xmlns:a16="http://schemas.microsoft.com/office/drawing/2014/main" id="{AFEFBDE1-D291-489B-9545-D2DC22AE2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155575"/>
            <a:ext cx="6121400" cy="58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1" tIns="45646" rIns="91291" bIns="45646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CB7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CB7"/>
              </a:buClr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CL" sz="3200" b="1" dirty="0">
                <a:solidFill>
                  <a:srgbClr val="558ED5"/>
                </a:solidFill>
                <a:latin typeface="Calibri" pitchFamily="34" charset="0"/>
              </a:rPr>
              <a:t>Hacia un inventario multimedio</a:t>
            </a:r>
          </a:p>
        </p:txBody>
      </p:sp>
      <p:cxnSp>
        <p:nvCxnSpPr>
          <p:cNvPr id="17" name="14 Conector recto">
            <a:extLst>
              <a:ext uri="{FF2B5EF4-FFF2-40B4-BE49-F238E27FC236}">
                <a16:creationId xmlns:a16="http://schemas.microsoft.com/office/drawing/2014/main" id="{0557B525-6241-4266-88C6-1D780D931358}"/>
              </a:ext>
            </a:extLst>
          </p:cNvPr>
          <p:cNvCxnSpPr/>
          <p:nvPr/>
        </p:nvCxnSpPr>
        <p:spPr>
          <a:xfrm>
            <a:off x="323528" y="835025"/>
            <a:ext cx="8064896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12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075" y="1128713"/>
            <a:ext cx="3957638" cy="297815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4324" name="2 CuadroTexto"/>
          <p:cNvSpPr txBox="1">
            <a:spLocks noChangeArrowheads="1"/>
          </p:cNvSpPr>
          <p:nvPr/>
        </p:nvSpPr>
        <p:spPr bwMode="auto">
          <a:xfrm>
            <a:off x="322263" y="155575"/>
            <a:ext cx="6121400" cy="58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1" tIns="45646" rIns="91291" bIns="45646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CB7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CB7"/>
              </a:buClr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CL" sz="3200" b="1" dirty="0">
                <a:solidFill>
                  <a:srgbClr val="558ED5"/>
                </a:solidFill>
                <a:latin typeface="Calibri" pitchFamily="34" charset="0"/>
              </a:rPr>
              <a:t>Hacia un inventario multimedio</a:t>
            </a:r>
          </a:p>
        </p:txBody>
      </p:sp>
      <p:sp>
        <p:nvSpPr>
          <p:cNvPr id="184325" name="7 CuadroTexto"/>
          <p:cNvSpPr txBox="1">
            <a:spLocks noChangeArrowheads="1"/>
          </p:cNvSpPr>
          <p:nvPr/>
        </p:nvSpPr>
        <p:spPr bwMode="auto">
          <a:xfrm>
            <a:off x="4572000" y="1128713"/>
            <a:ext cx="31623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1" tIns="45646" rIns="91291" bIns="45646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CB7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CB7"/>
              </a:buClr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CL" sz="1600" b="1">
                <a:solidFill>
                  <a:schemeClr val="tx1"/>
                </a:solidFill>
                <a:latin typeface="Arial" pitchFamily="34" charset="0"/>
              </a:rPr>
              <a:t>Establecimientos Conocidos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CL" sz="1600" b="1">
                <a:solidFill>
                  <a:schemeClr val="tx1"/>
                </a:solidFill>
                <a:latin typeface="Arial" pitchFamily="34" charset="0"/>
              </a:rPr>
              <a:t>(RETC 2005 – 2013)</a:t>
            </a:r>
            <a:endParaRPr lang="es-CL" altLang="es-CL" sz="1600" b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5168900" y="5588000"/>
            <a:ext cx="35623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1" tIns="45646" rIns="91291" bIns="45646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CB7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CB7"/>
              </a:buClr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MX" altLang="es-CL" sz="1600" b="1" dirty="0">
                <a:solidFill>
                  <a:srgbClr val="7030A0"/>
                </a:solidFill>
                <a:latin typeface="Arial" pitchFamily="34" charset="0"/>
              </a:rPr>
              <a:t>Establecimientos Aprobados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MX" altLang="es-CL" sz="1600" b="1" dirty="0">
                <a:solidFill>
                  <a:srgbClr val="7030A0"/>
                </a:solidFill>
                <a:latin typeface="Arial" pitchFamily="34" charset="0"/>
              </a:rPr>
              <a:t>Sistema Ventanilla Única (2014)</a:t>
            </a:r>
          </a:p>
        </p:txBody>
      </p:sp>
      <p:sp>
        <p:nvSpPr>
          <p:cNvPr id="184327" name="10 CuadroTexto"/>
          <p:cNvSpPr txBox="1">
            <a:spLocks noChangeArrowheads="1"/>
          </p:cNvSpPr>
          <p:nvPr/>
        </p:nvSpPr>
        <p:spPr bwMode="auto">
          <a:xfrm>
            <a:off x="300038" y="4365625"/>
            <a:ext cx="40497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1" tIns="45646" rIns="91291" bIns="45646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CB7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CB7"/>
              </a:buClr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CL" b="1">
                <a:solidFill>
                  <a:schemeClr val="accent1"/>
                </a:solidFill>
                <a:latin typeface="Arial" pitchFamily="34" charset="0"/>
              </a:rPr>
              <a:t>Sistema de Ventanilla Única obliga 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CL" b="1" u="sng">
                <a:solidFill>
                  <a:schemeClr val="accent1"/>
                </a:solidFill>
                <a:latin typeface="Arial" pitchFamily="34" charset="0"/>
              </a:rPr>
              <a:t>Georreferenciar</a:t>
            </a:r>
            <a:r>
              <a:rPr lang="es-MX" altLang="es-CL" b="1">
                <a:solidFill>
                  <a:schemeClr val="accent1"/>
                </a:solidFill>
                <a:latin typeface="Arial" pitchFamily="34" charset="0"/>
              </a:rPr>
              <a:t> los Establecimientos</a:t>
            </a:r>
            <a:endParaRPr lang="es-CL" altLang="es-CL" b="1">
              <a:solidFill>
                <a:schemeClr val="accent1"/>
              </a:solidFill>
              <a:latin typeface="Arial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323528" y="835025"/>
            <a:ext cx="8064896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329" name="13 Marcador de pie de página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1pPr>
            <a:lvl2pPr marL="741363" indent="-284163" eaLnBrk="0" hangingPunct="0">
              <a:spcBef>
                <a:spcPct val="20000"/>
              </a:spcBef>
              <a:buClr>
                <a:srgbClr val="006CB7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2pPr>
            <a:lvl3pPr marL="1139825" indent="-227013" eaLnBrk="0" hangingPunct="0">
              <a:spcBef>
                <a:spcPct val="20000"/>
              </a:spcBef>
              <a:buClr>
                <a:srgbClr val="006CB7"/>
              </a:buClr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3pPr>
            <a:lvl4pPr marL="1597025" indent="-227013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4pPr>
            <a:lvl5pPr marL="2052638" indent="-227013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5pPr>
            <a:lvl6pPr marL="2509838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6pPr>
            <a:lvl7pPr marL="2967038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7pPr>
            <a:lvl8pPr marL="3424238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8pPr>
            <a:lvl9pPr marL="3881438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9pPr>
          </a:lstStyle>
          <a:p>
            <a:pPr defTabSz="455613" eaLnBrk="1" hangingPunct="1">
              <a:spcBef>
                <a:spcPct val="0"/>
              </a:spcBef>
              <a:buFontTx/>
              <a:buNone/>
            </a:pPr>
            <a:r>
              <a:rPr lang="es-ES_tradnl" altLang="es-CL" sz="900">
                <a:solidFill>
                  <a:srgbClr val="898989"/>
                </a:solidFill>
              </a:rPr>
              <a:t>Gobierno de Chile | Ministerio del Medio Ambiente</a:t>
            </a:r>
          </a:p>
        </p:txBody>
      </p:sp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7413" y="2492375"/>
            <a:ext cx="4033837" cy="302418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26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3 CuadroTexto"/>
          <p:cNvSpPr txBox="1">
            <a:spLocks noChangeArrowheads="1"/>
          </p:cNvSpPr>
          <p:nvPr/>
        </p:nvSpPr>
        <p:spPr bwMode="auto">
          <a:xfrm>
            <a:off x="4546600" y="984250"/>
            <a:ext cx="3776663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1" tIns="45646" rIns="91291" bIns="45646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CB7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CB7"/>
              </a:buClr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CL" b="1">
                <a:solidFill>
                  <a:schemeClr val="accent1"/>
                </a:solidFill>
                <a:latin typeface="Arial" pitchFamily="34" charset="0"/>
              </a:rPr>
              <a:t>Anterior a Ventanilla Única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CL">
              <a:solidFill>
                <a:schemeClr val="tx1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CL">
                <a:solidFill>
                  <a:schemeClr val="tx1"/>
                </a:solidFill>
                <a:latin typeface="Arial" pitchFamily="34" charset="0"/>
              </a:rPr>
              <a:t>Establecimientos conocidos: 78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CL">
              <a:solidFill>
                <a:schemeClr val="tx1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CL" b="1">
                <a:solidFill>
                  <a:schemeClr val="tx1"/>
                </a:solidFill>
                <a:latin typeface="Arial" pitchFamily="34" charset="0"/>
              </a:rPr>
              <a:t>Centralizado</a:t>
            </a:r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4546600" y="3883025"/>
            <a:ext cx="391953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1" tIns="45646" rIns="91291" bIns="45646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CB7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CB7"/>
              </a:buClr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CL" b="1">
                <a:solidFill>
                  <a:schemeClr val="accent1"/>
                </a:solidFill>
                <a:latin typeface="Arial" pitchFamily="34" charset="0"/>
              </a:rPr>
              <a:t>Posterior a Ventanilla Única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CL">
              <a:solidFill>
                <a:schemeClr val="tx1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CL">
                <a:solidFill>
                  <a:schemeClr val="tx1"/>
                </a:solidFill>
                <a:latin typeface="Arial" pitchFamily="34" charset="0"/>
              </a:rPr>
              <a:t>Establecimientos conocidos: 335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CL">
              <a:solidFill>
                <a:schemeClr val="tx1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CL" b="1">
                <a:solidFill>
                  <a:schemeClr val="tx1"/>
                </a:solidFill>
                <a:latin typeface="Arial" pitchFamily="34" charset="0"/>
              </a:rPr>
              <a:t>Distribuido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CL" altLang="es-CL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775" y="973138"/>
            <a:ext cx="3471863" cy="260032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875" y="3883025"/>
            <a:ext cx="3433763" cy="257016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2 CuadroTexto">
            <a:extLst>
              <a:ext uri="{FF2B5EF4-FFF2-40B4-BE49-F238E27FC236}">
                <a16:creationId xmlns:a16="http://schemas.microsoft.com/office/drawing/2014/main" id="{B9E8820B-66B2-42B0-9290-80AFFDDA3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155575"/>
            <a:ext cx="6121400" cy="58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1" tIns="45646" rIns="91291" bIns="45646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CB7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CB7"/>
              </a:buClr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CL" sz="3200" b="1" dirty="0">
                <a:solidFill>
                  <a:srgbClr val="558ED5"/>
                </a:solidFill>
                <a:latin typeface="Calibri" pitchFamily="34" charset="0"/>
              </a:rPr>
              <a:t>Hacia un inventario multimedio</a:t>
            </a:r>
          </a:p>
        </p:txBody>
      </p:sp>
      <p:cxnSp>
        <p:nvCxnSpPr>
          <p:cNvPr id="12" name="14 Conector recto">
            <a:extLst>
              <a:ext uri="{FF2B5EF4-FFF2-40B4-BE49-F238E27FC236}">
                <a16:creationId xmlns:a16="http://schemas.microsoft.com/office/drawing/2014/main" id="{10A94E8B-0264-4E9B-AEF6-68DF6EFD9341}"/>
              </a:ext>
            </a:extLst>
          </p:cNvPr>
          <p:cNvCxnSpPr/>
          <p:nvPr/>
        </p:nvCxnSpPr>
        <p:spPr>
          <a:xfrm>
            <a:off x="323528" y="835025"/>
            <a:ext cx="8064896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27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1 Título"/>
          <p:cNvSpPr>
            <a:spLocks noGrp="1"/>
          </p:cNvSpPr>
          <p:nvPr>
            <p:ph type="title"/>
          </p:nvPr>
        </p:nvSpPr>
        <p:spPr>
          <a:xfrm>
            <a:off x="152400" y="152400"/>
            <a:ext cx="8164513" cy="468313"/>
          </a:xfrm>
        </p:spPr>
        <p:txBody>
          <a:bodyPr/>
          <a:lstStyle/>
          <a:p>
            <a:pPr algn="l"/>
            <a:r>
              <a:rPr lang="es-CL" altLang="es-CL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+mn-cs"/>
              </a:rPr>
              <a:t>ÍNDICE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47560" y="829718"/>
            <a:ext cx="8693150" cy="6417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285750">
              <a:buFont typeface="Wingdings" panose="05000000000000000000" pitchFamily="2" charset="2"/>
              <a:buChar char="§"/>
              <a:defRPr/>
            </a:pPr>
            <a:r>
              <a:rPr lang="es-CL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¿Por qué una Ventanilla Única?</a:t>
            </a:r>
          </a:p>
          <a:p>
            <a:pPr marL="180000" indent="-285750">
              <a:buFont typeface="Wingdings" panose="05000000000000000000" pitchFamily="2" charset="2"/>
              <a:buChar char="§"/>
              <a:defRPr/>
            </a:pPr>
            <a:endParaRPr lang="es-CL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180000" indent="-285750">
              <a:buFont typeface="Wingdings" panose="05000000000000000000" pitchFamily="2" charset="2"/>
              <a:buChar char="§"/>
              <a:defRPr/>
            </a:pPr>
            <a:r>
              <a:rPr lang="es-CL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¿Qué es la Ventanilla Única del RETC?</a:t>
            </a:r>
          </a:p>
          <a:p>
            <a:pPr marL="180000" indent="-285750">
              <a:buFont typeface="Wingdings" panose="05000000000000000000" pitchFamily="2" charset="2"/>
              <a:buChar char="§"/>
              <a:defRPr/>
            </a:pPr>
            <a:endParaRPr lang="es-CL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180000" indent="-285750">
              <a:buFont typeface="Wingdings" panose="05000000000000000000" pitchFamily="2" charset="2"/>
              <a:buChar char="§"/>
              <a:defRPr/>
            </a:pPr>
            <a:r>
              <a:rPr lang="es-E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¿Cómo funciona la Ventanilla Única del RETC?</a:t>
            </a:r>
          </a:p>
          <a:p>
            <a:pPr marL="180000" indent="-285750">
              <a:buFont typeface="Wingdings" panose="05000000000000000000" pitchFamily="2" charset="2"/>
              <a:buChar char="§"/>
              <a:defRPr/>
            </a:pPr>
            <a:endParaRPr lang="es-E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180000" indent="-285750">
              <a:buFont typeface="Wingdings" panose="05000000000000000000" pitchFamily="2" charset="2"/>
              <a:buChar char="§"/>
              <a:defRPr/>
            </a:pPr>
            <a:r>
              <a:rPr lang="es-CL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Modificaciones a la normativa para el funcionamiento de la VU del RETC</a:t>
            </a:r>
          </a:p>
          <a:p>
            <a:pPr marL="180000" indent="-285750">
              <a:buFont typeface="Wingdings" panose="05000000000000000000" pitchFamily="2" charset="2"/>
              <a:buChar char="§"/>
              <a:defRPr/>
            </a:pPr>
            <a:endParaRPr lang="es-CL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180000" indent="-285750">
              <a:buFont typeface="Wingdings" panose="05000000000000000000" pitchFamily="2" charset="2"/>
              <a:buChar char="§"/>
              <a:defRPr/>
            </a:pPr>
            <a:r>
              <a:rPr lang="es-CL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Concepto de Establecimiento</a:t>
            </a:r>
          </a:p>
          <a:p>
            <a:pPr>
              <a:defRPr/>
            </a:pPr>
            <a:endParaRPr lang="es-CL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180000" indent="-285750">
              <a:buFont typeface="Wingdings" panose="05000000000000000000" pitchFamily="2" charset="2"/>
              <a:buChar char="§"/>
              <a:defRPr/>
            </a:pPr>
            <a:r>
              <a:rPr lang="es-CL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Funciones claves para el funcionamiento de la VU del RETC</a:t>
            </a:r>
            <a:endParaRPr lang="es-CL" sz="1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180000" indent="-285750">
              <a:buFont typeface="Wingdings" panose="05000000000000000000" pitchFamily="2" charset="2"/>
              <a:buChar char="§"/>
              <a:defRPr/>
            </a:pPr>
            <a:endParaRPr lang="es-CL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180000" indent="-285750">
              <a:buFont typeface="Wingdings" panose="05000000000000000000" pitchFamily="2" charset="2"/>
              <a:buChar char="§"/>
              <a:defRPr/>
            </a:pPr>
            <a:r>
              <a:rPr lang="es-CL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Nuevas Obligaciones en materia de residuos, Formulario de Producción, Gasto de Protección Ambiental y Declaración Jurada Anual</a:t>
            </a:r>
          </a:p>
          <a:p>
            <a:pPr marL="180000" indent="-285750">
              <a:buFont typeface="Wingdings" panose="05000000000000000000" pitchFamily="2" charset="2"/>
              <a:buChar char="§"/>
              <a:defRPr/>
            </a:pPr>
            <a:endParaRPr lang="es-CL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180000" indent="-285750">
              <a:buFont typeface="Wingdings" panose="05000000000000000000" pitchFamily="2" charset="2"/>
              <a:buChar char="§"/>
              <a:defRPr/>
            </a:pPr>
            <a:r>
              <a:rPr lang="es-CL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Hacia un inventario multimedio</a:t>
            </a:r>
          </a:p>
          <a:p>
            <a:pPr marL="180000" indent="-285750">
              <a:buFont typeface="Wingdings" panose="05000000000000000000" pitchFamily="2" charset="2"/>
              <a:buChar char="§"/>
              <a:defRPr/>
            </a:pPr>
            <a:endParaRPr lang="es-CL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180000" indent="-285750">
              <a:buFont typeface="Wingdings" panose="05000000000000000000" pitchFamily="2" charset="2"/>
              <a:buChar char="§"/>
              <a:defRPr/>
            </a:pPr>
            <a:r>
              <a:rPr lang="es-CL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Aporte del RETC a las políticas públicas y ODS</a:t>
            </a:r>
          </a:p>
          <a:p>
            <a:pPr marL="180000" indent="-285750">
              <a:buFont typeface="Wingdings" panose="05000000000000000000" pitchFamily="2" charset="2"/>
              <a:buChar char="§"/>
              <a:defRPr/>
            </a:pPr>
            <a:endParaRPr lang="es-CL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180000" indent="-285750">
              <a:buFont typeface="Wingdings" panose="05000000000000000000" pitchFamily="2" charset="2"/>
              <a:buChar char="§"/>
              <a:defRPr/>
            </a:pPr>
            <a:endParaRPr lang="es-CL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949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2 Marcador de pie de página"/>
          <p:cNvSpPr>
            <a:spLocks noGrp="1"/>
          </p:cNvSpPr>
          <p:nvPr>
            <p:ph type="ftr" sz="quarter" idx="10"/>
          </p:nvPr>
        </p:nvSpPr>
        <p:spPr bwMode="auto">
          <a:xfrm>
            <a:off x="136216" y="6490070"/>
            <a:ext cx="313944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1pPr>
            <a:lvl2pPr marL="741363" indent="-284163" eaLnBrk="0" hangingPunct="0">
              <a:spcBef>
                <a:spcPct val="20000"/>
              </a:spcBef>
              <a:buClr>
                <a:srgbClr val="006CB7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2pPr>
            <a:lvl3pPr marL="1139825" indent="-227013" eaLnBrk="0" hangingPunct="0">
              <a:spcBef>
                <a:spcPct val="20000"/>
              </a:spcBef>
              <a:buClr>
                <a:srgbClr val="006CB7"/>
              </a:buClr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3pPr>
            <a:lvl4pPr marL="1597025" indent="-227013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4pPr>
            <a:lvl5pPr marL="2052638" indent="-227013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5pPr>
            <a:lvl6pPr marL="2509838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6pPr>
            <a:lvl7pPr marL="2967038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7pPr>
            <a:lvl8pPr marL="3424238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8pPr>
            <a:lvl9pPr marL="3881438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9pPr>
          </a:lstStyle>
          <a:p>
            <a:pPr defTabSz="455613" eaLnBrk="1" hangingPunct="1">
              <a:spcBef>
                <a:spcPct val="0"/>
              </a:spcBef>
              <a:buFontTx/>
              <a:buNone/>
            </a:pPr>
            <a:r>
              <a:rPr lang="es-ES_tradnl" altLang="es-CL" sz="900" dirty="0">
                <a:solidFill>
                  <a:srgbClr val="898989"/>
                </a:solidFill>
              </a:rPr>
              <a:t>Gobierno de Chile | Ministerio del Medio Ambiente</a:t>
            </a:r>
          </a:p>
        </p:txBody>
      </p:sp>
      <p:pic>
        <p:nvPicPr>
          <p:cNvPr id="32" name="31 Imagen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7896" y="965335"/>
            <a:ext cx="3755549" cy="2297975"/>
          </a:xfrm>
          <a:prstGeom prst="rect">
            <a:avLst/>
          </a:prstGeom>
        </p:spPr>
      </p:pic>
      <p:pic>
        <p:nvPicPr>
          <p:cNvPr id="34" name="33 Imagen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6518" y="3249599"/>
            <a:ext cx="3894506" cy="3482800"/>
          </a:xfrm>
          <a:prstGeom prst="rect">
            <a:avLst/>
          </a:prstGeom>
        </p:spPr>
      </p:pic>
      <p:grpSp>
        <p:nvGrpSpPr>
          <p:cNvPr id="35" name="34 Grupo"/>
          <p:cNvGrpSpPr/>
          <p:nvPr/>
        </p:nvGrpSpPr>
        <p:grpSpPr>
          <a:xfrm>
            <a:off x="947272" y="998331"/>
            <a:ext cx="2090588" cy="5491739"/>
            <a:chOff x="962342" y="700445"/>
            <a:chExt cx="2455354" cy="6118152"/>
          </a:xfrm>
        </p:grpSpPr>
        <p:pic>
          <p:nvPicPr>
            <p:cNvPr id="36" name="35 Imagen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62342" y="700445"/>
              <a:ext cx="2455354" cy="6118152"/>
            </a:xfrm>
            <a:prstGeom prst="rect">
              <a:avLst/>
            </a:prstGeom>
          </p:spPr>
        </p:pic>
        <p:sp>
          <p:nvSpPr>
            <p:cNvPr id="37" name="36 Rectángulo redondeado"/>
            <p:cNvSpPr/>
            <p:nvPr/>
          </p:nvSpPr>
          <p:spPr>
            <a:xfrm>
              <a:off x="2310493" y="3616778"/>
              <a:ext cx="473528" cy="473528"/>
            </a:xfrm>
            <a:prstGeom prst="roundRect">
              <a:avLst/>
            </a:prstGeom>
            <a:noFill/>
            <a:ln w="12700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8" name="37 Rectángulo redondeado"/>
            <p:cNvSpPr/>
            <p:nvPr/>
          </p:nvSpPr>
          <p:spPr>
            <a:xfrm>
              <a:off x="1230129" y="3605898"/>
              <a:ext cx="473528" cy="473528"/>
            </a:xfrm>
            <a:prstGeom prst="roundRect">
              <a:avLst/>
            </a:prstGeom>
            <a:noFill/>
            <a:ln w="12700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9" name="38 Rectángulo redondeado"/>
            <p:cNvSpPr/>
            <p:nvPr/>
          </p:nvSpPr>
          <p:spPr>
            <a:xfrm>
              <a:off x="2234294" y="4756330"/>
              <a:ext cx="473528" cy="622210"/>
            </a:xfrm>
            <a:prstGeom prst="roundRect">
              <a:avLst/>
            </a:prstGeom>
            <a:noFill/>
            <a:ln w="12700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0" name="39 Rectángulo redondeado"/>
            <p:cNvSpPr/>
            <p:nvPr/>
          </p:nvSpPr>
          <p:spPr>
            <a:xfrm>
              <a:off x="1162094" y="4753614"/>
              <a:ext cx="473528" cy="622210"/>
            </a:xfrm>
            <a:prstGeom prst="roundRect">
              <a:avLst/>
            </a:prstGeom>
            <a:noFill/>
            <a:ln w="12700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3" name="2 CuadroTexto">
            <a:extLst>
              <a:ext uri="{FF2B5EF4-FFF2-40B4-BE49-F238E27FC236}">
                <a16:creationId xmlns:a16="http://schemas.microsoft.com/office/drawing/2014/main" id="{F46ABE58-445C-443E-81AD-55000B273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155575"/>
            <a:ext cx="6121400" cy="58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1" tIns="45646" rIns="91291" bIns="45646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CB7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CB7"/>
              </a:buClr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CL" sz="3200" b="1" dirty="0">
                <a:solidFill>
                  <a:srgbClr val="558ED5"/>
                </a:solidFill>
                <a:latin typeface="Calibri" pitchFamily="34" charset="0"/>
              </a:rPr>
              <a:t>Hacia un inventario multimedio</a:t>
            </a:r>
          </a:p>
        </p:txBody>
      </p:sp>
      <p:cxnSp>
        <p:nvCxnSpPr>
          <p:cNvPr id="14" name="14 Conector recto">
            <a:extLst>
              <a:ext uri="{FF2B5EF4-FFF2-40B4-BE49-F238E27FC236}">
                <a16:creationId xmlns:a16="http://schemas.microsoft.com/office/drawing/2014/main" id="{D48E0195-E1B5-45D2-BA85-77F076C2EDAA}"/>
              </a:ext>
            </a:extLst>
          </p:cNvPr>
          <p:cNvCxnSpPr/>
          <p:nvPr/>
        </p:nvCxnSpPr>
        <p:spPr>
          <a:xfrm>
            <a:off x="323528" y="835025"/>
            <a:ext cx="8064896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993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164780" y="108223"/>
            <a:ext cx="46076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s-CL" sz="2400" b="1" dirty="0">
                <a:solidFill>
                  <a:srgbClr val="558ED5"/>
                </a:solidFill>
                <a:ea typeface="ヒラギノ角ゴ Pro W3"/>
                <a:cs typeface="Verdana" pitchFamily="34" charset="0"/>
              </a:rPr>
              <a:t>Usuarios Ventanilla Única del RETC</a:t>
            </a:r>
            <a:endParaRPr lang="es-CL" altLang="es-CL" sz="2400" b="1" dirty="0">
              <a:solidFill>
                <a:srgbClr val="558ED5"/>
              </a:solidFill>
              <a:ea typeface="ヒラギノ角ゴ Pro W3"/>
              <a:cs typeface="Verdana" pitchFamily="34" charset="0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88581"/>
              </p:ext>
            </p:extLst>
          </p:nvPr>
        </p:nvGraphicFramePr>
        <p:xfrm>
          <a:off x="1201783" y="924816"/>
          <a:ext cx="6530754" cy="45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4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6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9865">
                <a:tc gridSpan="2">
                  <a:txBody>
                    <a:bodyPr/>
                    <a:lstStyle/>
                    <a:p>
                      <a:r>
                        <a:rPr lang="es-MX" dirty="0"/>
                        <a:t>Detalles</a:t>
                      </a:r>
                      <a:r>
                        <a:rPr lang="es-MX" baseline="0" dirty="0"/>
                        <a:t> Sistema Ventanilla Única</a:t>
                      </a:r>
                      <a:endParaRPr lang="es-C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865">
                <a:tc>
                  <a:txBody>
                    <a:bodyPr/>
                    <a:lstStyle/>
                    <a:p>
                      <a:r>
                        <a:rPr lang="es-MX" sz="2000" dirty="0">
                          <a:solidFill>
                            <a:srgbClr val="7030A0"/>
                          </a:solidFill>
                        </a:rPr>
                        <a:t>Establecimientos Inscritos</a:t>
                      </a:r>
                      <a:endParaRPr lang="es-CL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solidFill>
                            <a:srgbClr val="7030A0"/>
                          </a:solidFill>
                        </a:rPr>
                        <a:t>25.907</a:t>
                      </a:r>
                      <a:endParaRPr lang="es-CL" sz="2000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865">
                <a:tc>
                  <a:txBody>
                    <a:bodyPr/>
                    <a:lstStyle/>
                    <a:p>
                      <a:r>
                        <a:rPr lang="es-MX" sz="2000" dirty="0">
                          <a:solidFill>
                            <a:srgbClr val="7030A0"/>
                          </a:solidFill>
                        </a:rPr>
                        <a:t>Usuarios registrados</a:t>
                      </a:r>
                      <a:endParaRPr lang="es-CL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solidFill>
                            <a:srgbClr val="7030A0"/>
                          </a:solidFill>
                        </a:rPr>
                        <a:t>34.090</a:t>
                      </a:r>
                      <a:endParaRPr lang="es-CL" sz="2000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1000">
                <a:tc>
                  <a:txBody>
                    <a:bodyPr/>
                    <a:lstStyle/>
                    <a:p>
                      <a:r>
                        <a:rPr lang="es-MX" sz="2000" dirty="0">
                          <a:solidFill>
                            <a:srgbClr val="7030A0"/>
                          </a:solidFill>
                        </a:rPr>
                        <a:t>Solicitudes de Establecimiento</a:t>
                      </a:r>
                      <a:r>
                        <a:rPr lang="es-MX" sz="2000" baseline="0" dirty="0">
                          <a:solidFill>
                            <a:srgbClr val="7030A0"/>
                          </a:solidFill>
                        </a:rPr>
                        <a:t> y solicitudes de cambios de Encargado o Representante Legal</a:t>
                      </a:r>
                      <a:endParaRPr lang="es-CL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solidFill>
                            <a:srgbClr val="7030A0"/>
                          </a:solidFill>
                        </a:rPr>
                        <a:t>33.344</a:t>
                      </a:r>
                      <a:endParaRPr lang="es-CL" sz="2000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865">
                <a:tc>
                  <a:txBody>
                    <a:bodyPr/>
                    <a:lstStyle/>
                    <a:p>
                      <a:r>
                        <a:rPr lang="es-MX" sz="2000" dirty="0">
                          <a:solidFill>
                            <a:srgbClr val="7030A0"/>
                          </a:solidFill>
                        </a:rPr>
                        <a:t>Correos electrónicos con consultas (2015)</a:t>
                      </a:r>
                      <a:endParaRPr lang="es-CL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solidFill>
                            <a:srgbClr val="7030A0"/>
                          </a:solidFill>
                        </a:rPr>
                        <a:t>28.132</a:t>
                      </a:r>
                      <a:endParaRPr lang="es-CL" sz="2000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865">
                <a:tc>
                  <a:txBody>
                    <a:bodyPr/>
                    <a:lstStyle/>
                    <a:p>
                      <a:r>
                        <a:rPr lang="es-MX" sz="2000" dirty="0">
                          <a:solidFill>
                            <a:srgbClr val="7030A0"/>
                          </a:solidFill>
                        </a:rPr>
                        <a:t>Promedio de llamadas</a:t>
                      </a:r>
                      <a:r>
                        <a:rPr lang="es-MX" sz="2000" baseline="0" dirty="0">
                          <a:solidFill>
                            <a:srgbClr val="7030A0"/>
                          </a:solidFill>
                        </a:rPr>
                        <a:t> al día</a:t>
                      </a:r>
                      <a:endParaRPr lang="es-CL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solidFill>
                            <a:srgbClr val="7030A0"/>
                          </a:solidFill>
                        </a:rPr>
                        <a:t>50 -100</a:t>
                      </a:r>
                      <a:endParaRPr lang="es-CL" sz="2000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9865">
                <a:tc>
                  <a:txBody>
                    <a:bodyPr/>
                    <a:lstStyle/>
                    <a:p>
                      <a:r>
                        <a:rPr lang="es-MX" sz="2000" dirty="0">
                          <a:solidFill>
                            <a:srgbClr val="7030A0"/>
                          </a:solidFill>
                        </a:rPr>
                        <a:t>Promedio</a:t>
                      </a:r>
                      <a:r>
                        <a:rPr lang="es-MX" sz="2000" baseline="0" dirty="0">
                          <a:solidFill>
                            <a:srgbClr val="7030A0"/>
                          </a:solidFill>
                        </a:rPr>
                        <a:t> de llamadas al día (periodos </a:t>
                      </a:r>
                      <a:r>
                        <a:rPr lang="es-MX" sz="2000" b="0" i="0" baseline="0" dirty="0">
                          <a:solidFill>
                            <a:srgbClr val="7030A0"/>
                          </a:solidFill>
                        </a:rPr>
                        <a:t>críticos</a:t>
                      </a:r>
                      <a:r>
                        <a:rPr lang="es-MX" sz="2000" baseline="0" dirty="0">
                          <a:solidFill>
                            <a:srgbClr val="7030A0"/>
                          </a:solidFill>
                        </a:rPr>
                        <a:t>)</a:t>
                      </a:r>
                      <a:endParaRPr lang="es-CL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solidFill>
                            <a:srgbClr val="7030A0"/>
                          </a:solidFill>
                        </a:rPr>
                        <a:t>700+</a:t>
                      </a:r>
                      <a:endParaRPr lang="es-CL" sz="2000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9865">
                <a:tc>
                  <a:txBody>
                    <a:bodyPr/>
                    <a:lstStyle/>
                    <a:p>
                      <a:r>
                        <a:rPr lang="es-MX" dirty="0">
                          <a:solidFill>
                            <a:srgbClr val="7030A0"/>
                          </a:solidFill>
                        </a:rPr>
                        <a:t>Solicitudes OIRS derivadas</a:t>
                      </a:r>
                      <a:r>
                        <a:rPr lang="es-MX" baseline="0" dirty="0">
                          <a:solidFill>
                            <a:srgbClr val="7030A0"/>
                          </a:solidFill>
                        </a:rPr>
                        <a:t> al RETC (2015)</a:t>
                      </a:r>
                      <a:endParaRPr lang="es-CL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203</a:t>
                      </a:r>
                      <a:endParaRPr lang="es-CL" sz="2000" kern="120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986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180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Visitas al día en Ventanilla Única </a:t>
                      </a:r>
                      <a:r>
                        <a:rPr lang="es-MX" sz="120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(Promedio</a:t>
                      </a:r>
                      <a:r>
                        <a:rPr lang="es-MX" sz="1200" kern="1200" baseline="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Anual)</a:t>
                      </a:r>
                      <a:endParaRPr lang="es-CL" sz="1200" kern="120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500+</a:t>
                      </a:r>
                      <a:endParaRPr lang="es-CL" sz="2000" kern="120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4" name="3 Conector recto"/>
          <p:cNvCxnSpPr/>
          <p:nvPr/>
        </p:nvCxnSpPr>
        <p:spPr>
          <a:xfrm flipV="1">
            <a:off x="271772" y="496181"/>
            <a:ext cx="8533135" cy="7755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538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2"/>
          <p:cNvSpPr txBox="1">
            <a:spLocks noChangeArrowheads="1"/>
          </p:cNvSpPr>
          <p:nvPr/>
        </p:nvSpPr>
        <p:spPr bwMode="auto">
          <a:xfrm>
            <a:off x="0" y="-26988"/>
            <a:ext cx="91440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1" tIns="45646" rIns="91291" bIns="45646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CB7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CB7"/>
              </a:buClr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9pPr>
          </a:lstStyle>
          <a:p>
            <a:pPr defTabSz="456453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s-ES_tradnl" altLang="es-CL" sz="2800" b="1" dirty="0">
                <a:solidFill>
                  <a:srgbClr val="005FA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s-ES_tradnl" altLang="es-CL" sz="2800" b="1" dirty="0">
              <a:solidFill>
                <a:srgbClr val="558ED5"/>
              </a:solidFill>
              <a:latin typeface="Calibri" pitchFamily="34" charset="0"/>
              <a:cs typeface="+mn-cs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323528" y="835025"/>
            <a:ext cx="8064896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5219700" y="6427788"/>
            <a:ext cx="3168650" cy="554037"/>
          </a:xfrm>
          <a:prstGeom prst="rect">
            <a:avLst/>
          </a:prstGeom>
          <a:noFill/>
        </p:spPr>
        <p:txBody>
          <a:bodyPr lIns="91291" tIns="45646" rIns="91291" bIns="45646">
            <a:spAutoFit/>
          </a:bodyPr>
          <a:lstStyle/>
          <a:p>
            <a:pPr algn="r" defTabSz="456453">
              <a:defRPr/>
            </a:pPr>
            <a:r>
              <a:rPr lang="es-MX" sz="100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División de Información y Economía Ambiental</a:t>
            </a:r>
          </a:p>
          <a:p>
            <a:pPr algn="r" defTabSz="456453">
              <a:defRPr/>
            </a:pPr>
            <a:r>
              <a:rPr lang="es-MX" sz="100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Departamento de Estadísticas e Información Ambiental</a:t>
            </a:r>
            <a:endParaRPr lang="es-CL" sz="1000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</p:txBody>
      </p:sp>
      <p:sp>
        <p:nvSpPr>
          <p:cNvPr id="190469" name="2 CuadroTexto"/>
          <p:cNvSpPr txBox="1">
            <a:spLocks noChangeArrowheads="1"/>
          </p:cNvSpPr>
          <p:nvPr/>
        </p:nvSpPr>
        <p:spPr bwMode="auto">
          <a:xfrm>
            <a:off x="1547813" y="1484313"/>
            <a:ext cx="3887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1" tIns="45646" rIns="91291" bIns="45646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CB7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CB7"/>
              </a:buClr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L" altLang="es-CL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39750" y="1090613"/>
            <a:ext cx="8353425" cy="4462462"/>
          </a:xfrm>
          <a:prstGeom prst="rect">
            <a:avLst/>
          </a:prstGeom>
          <a:noFill/>
        </p:spPr>
        <p:txBody>
          <a:bodyPr lIns="91291" tIns="45646" rIns="91291" bIns="45646">
            <a:spAutoFit/>
          </a:bodyPr>
          <a:lstStyle/>
          <a:p>
            <a:pPr marL="285282" indent="-285282" defTabSz="456453">
              <a:buFont typeface="Arial" panose="020B0604020202020204" pitchFamily="34" charset="0"/>
              <a:buChar char="•"/>
              <a:defRPr/>
            </a:pPr>
            <a:r>
              <a:rPr lang="es-CL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OIRS</a:t>
            </a:r>
          </a:p>
          <a:p>
            <a:pPr defTabSz="456453">
              <a:defRPr/>
            </a:pPr>
            <a:endParaRPr lang="es-CL" sz="1400" dirty="0">
              <a:solidFill>
                <a:schemeClr val="tx2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285282" indent="-285282" defTabSz="456453">
              <a:buFont typeface="Arial" panose="020B0604020202020204" pitchFamily="34" charset="0"/>
              <a:buChar char="•"/>
              <a:defRPr/>
            </a:pPr>
            <a:r>
              <a:rPr lang="es-CL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Soporte Telefónico (Vía OIRS)</a:t>
            </a:r>
          </a:p>
          <a:p>
            <a:pPr defTabSz="456453">
              <a:defRPr/>
            </a:pPr>
            <a:endParaRPr lang="es-CL" sz="1400" dirty="0">
              <a:solidFill>
                <a:schemeClr val="tx2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285282" indent="-285282" defTabSz="456453">
              <a:buFont typeface="Arial" panose="020B0604020202020204" pitchFamily="34" charset="0"/>
              <a:buChar char="•"/>
              <a:defRPr/>
            </a:pPr>
            <a:r>
              <a:rPr lang="es-CL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Correo Electrónico (</a:t>
            </a:r>
            <a:r>
              <a:rPr lang="es-CL" sz="28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vu_retc@mma.gob.cl</a:t>
            </a:r>
            <a:r>
              <a:rPr lang="es-CL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)</a:t>
            </a:r>
          </a:p>
          <a:p>
            <a:pPr defTabSz="456453">
              <a:defRPr/>
            </a:pPr>
            <a:endParaRPr lang="es-CL" sz="1400" dirty="0">
              <a:solidFill>
                <a:schemeClr val="tx2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285282" indent="-285282" defTabSz="456453">
              <a:buFont typeface="Arial" panose="020B0604020202020204" pitchFamily="34" charset="0"/>
              <a:buChar char="•"/>
              <a:defRPr/>
            </a:pPr>
            <a:r>
              <a:rPr lang="es-CL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e-</a:t>
            </a:r>
            <a:r>
              <a:rPr lang="es-CL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learning </a:t>
            </a:r>
            <a:r>
              <a:rPr lang="es-CL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Ventanilla Única </a:t>
            </a:r>
            <a:r>
              <a:rPr lang="es-CL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(Sistemas Sectoriales)</a:t>
            </a:r>
          </a:p>
          <a:p>
            <a:pPr defTabSz="456453">
              <a:defRPr/>
            </a:pPr>
            <a:endParaRPr lang="es-CL" sz="1400" i="1" dirty="0">
              <a:solidFill>
                <a:schemeClr val="tx2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285282" indent="-285282" defTabSz="456453">
              <a:buFont typeface="Arial" panose="020B0604020202020204" pitchFamily="34" charset="0"/>
              <a:buChar char="•"/>
              <a:defRPr/>
            </a:pPr>
            <a:r>
              <a:rPr lang="es-CL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Preguntas Frecuentes (FAQ: </a:t>
            </a:r>
            <a:r>
              <a:rPr lang="es-CL" sz="28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http://vu.mma.gob.cl</a:t>
            </a:r>
            <a:r>
              <a:rPr lang="es-CL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)</a:t>
            </a:r>
          </a:p>
          <a:p>
            <a:pPr defTabSz="456453">
              <a:defRPr/>
            </a:pPr>
            <a:endParaRPr lang="es-CL" sz="1400" dirty="0">
              <a:solidFill>
                <a:schemeClr val="tx2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285282" indent="-285282" defTabSz="456453">
              <a:buFont typeface="Arial" panose="020B0604020202020204" pitchFamily="34" charset="0"/>
              <a:buChar char="•"/>
              <a:defRPr/>
            </a:pPr>
            <a:r>
              <a:rPr lang="es-CL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Capacitaciones presenciales</a:t>
            </a:r>
          </a:p>
          <a:p>
            <a:pPr defTabSz="456453">
              <a:defRPr/>
            </a:pPr>
            <a:endParaRPr lang="es-CL" dirty="0">
              <a:latin typeface="Arial" charset="0"/>
            </a:endParaRPr>
          </a:p>
        </p:txBody>
      </p:sp>
      <p:sp>
        <p:nvSpPr>
          <p:cNvPr id="190471" name="4 CuadroTexto"/>
          <p:cNvSpPr txBox="1">
            <a:spLocks noChangeArrowheads="1"/>
          </p:cNvSpPr>
          <p:nvPr/>
        </p:nvSpPr>
        <p:spPr bwMode="auto">
          <a:xfrm>
            <a:off x="250825" y="168275"/>
            <a:ext cx="8642350" cy="52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1" tIns="45646" rIns="91291" bIns="45646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CB7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CB7"/>
              </a:buClr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CL" sz="2800" b="1" dirty="0">
                <a:solidFill>
                  <a:srgbClr val="558ED5"/>
                </a:solidFill>
                <a:latin typeface="Calibri" pitchFamily="34" charset="0"/>
              </a:rPr>
              <a:t>Canales de apoyo al Sistema Ventanilla Única del RETC</a:t>
            </a:r>
            <a:endParaRPr lang="es-CL" altLang="es-CL" dirty="0">
              <a:solidFill>
                <a:srgbClr val="7F7F7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811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7" name="Rectangle 3"/>
          <p:cNvSpPr>
            <a:spLocks noChangeArrowheads="1"/>
          </p:cNvSpPr>
          <p:nvPr/>
        </p:nvSpPr>
        <p:spPr bwMode="auto">
          <a:xfrm>
            <a:off x="250823" y="124170"/>
            <a:ext cx="7345363" cy="39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1" tIns="45646" rIns="91291" bIns="45646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CB7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CB7"/>
              </a:buClr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s-MX" altLang="es-CL" sz="2400" b="1" dirty="0">
                <a:solidFill>
                  <a:srgbClr val="558ED5"/>
                </a:solidFill>
                <a:latin typeface="+mn-lt"/>
              </a:rPr>
              <a:t>Obligaciones para el año 2017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endParaRPr lang="es-CL" altLang="es-CL" sz="2400" b="1" dirty="0">
              <a:solidFill>
                <a:srgbClr val="558ED5"/>
              </a:solidFill>
              <a:latin typeface="+mn-lt"/>
            </a:endParaRPr>
          </a:p>
        </p:txBody>
      </p:sp>
      <p:sp>
        <p:nvSpPr>
          <p:cNvPr id="5" name="2 Marcador de pie de página"/>
          <p:cNvSpPr txBox="1">
            <a:spLocks/>
          </p:cNvSpPr>
          <p:nvPr/>
        </p:nvSpPr>
        <p:spPr bwMode="auto">
          <a:xfrm>
            <a:off x="152400" y="6474503"/>
            <a:ext cx="313944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1pPr>
            <a:lvl2pPr marL="741363" indent="-2841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CB7"/>
              </a:buClr>
              <a:buFont typeface="Arial" pitchFamily="34" charset="0"/>
              <a:buChar char="–"/>
              <a:defRPr kern="12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2pPr>
            <a:lvl3pPr marL="1139825" indent="-2270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CB7"/>
              </a:buClr>
              <a:buFont typeface="Arial" pitchFamily="34" charset="0"/>
              <a:buChar char="•"/>
              <a:defRPr sz="1600" kern="12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3pPr>
            <a:lvl4pPr marL="1597025" indent="-2270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4pPr>
            <a:lvl5pPr marL="2052638" indent="-2270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5pPr>
            <a:lvl6pPr marL="2509838" indent="-227013" algn="l" defTabSz="455613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6pPr>
            <a:lvl7pPr marL="2967038" indent="-227013" algn="l" defTabSz="455613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7pPr>
            <a:lvl8pPr marL="3424238" indent="-227013" algn="l" defTabSz="455613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8pPr>
            <a:lvl9pPr marL="3881438" indent="-227013" algn="l" defTabSz="455613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9pPr>
          </a:lstStyle>
          <a:p>
            <a:pPr defTabSz="455613" eaLnBrk="1" hangingPunct="1">
              <a:spcBef>
                <a:spcPct val="0"/>
              </a:spcBef>
              <a:buFontTx/>
              <a:buNone/>
            </a:pPr>
            <a:r>
              <a:rPr lang="es-ES_tradnl" altLang="es-CL" sz="900" dirty="0">
                <a:solidFill>
                  <a:srgbClr val="898989"/>
                </a:solidFill>
              </a:rPr>
              <a:t>Gobierno de Chile | Ministerio del Medio Ambiente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896168"/>
              </p:ext>
            </p:extLst>
          </p:nvPr>
        </p:nvGraphicFramePr>
        <p:xfrm>
          <a:off x="462276" y="1058209"/>
          <a:ext cx="8087986" cy="523379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500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985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OBLIGACIÓN</a:t>
                      </a:r>
                      <a:endParaRPr lang="es-CL" sz="1800" dirty="0"/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FECHA RELEVANTE</a:t>
                      </a:r>
                      <a:endParaRPr lang="es-CL" sz="1800" dirty="0"/>
                    </a:p>
                  </a:txBody>
                  <a:tcPr marL="91445" marR="91445" marT="45735" marB="4573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379">
                <a:tc>
                  <a:txBody>
                    <a:bodyPr/>
                    <a:lstStyle/>
                    <a:p>
                      <a:pPr lvl="0"/>
                      <a:r>
                        <a:rPr lang="es-MX" sz="1400" b="1" kern="1200" dirty="0">
                          <a:effectLst/>
                        </a:rPr>
                        <a:t>DECLARACIÓN ANUAL DE LOS RESIDUOS NO PELIGROSOS </a:t>
                      </a:r>
                    </a:p>
                    <a:p>
                      <a:pPr lvl="0"/>
                      <a:r>
                        <a:rPr lang="es-MX" sz="1100" kern="1200" dirty="0">
                          <a:effectLst/>
                        </a:rPr>
                        <a:t>(Generadores Industriales, Municipalidades y Destinatarios de Residuos)</a:t>
                      </a:r>
                      <a:endParaRPr lang="es-CL" sz="1100" kern="1200" dirty="0">
                        <a:effectLst/>
                      </a:endParaRPr>
                    </a:p>
                    <a:p>
                      <a:r>
                        <a:rPr lang="es-MX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Cumplimiento Art. N°26, 27 y 28 del D.S. N°1/2013 MMA</a:t>
                      </a:r>
                      <a:endParaRPr lang="es-CL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r>
                        <a:rPr lang="es-MX" sz="1400" kern="1200" dirty="0">
                          <a:effectLst/>
                        </a:rPr>
                        <a:t>Antes del 30 de marzo se debe declarar en SINADER</a:t>
                      </a:r>
                      <a:endParaRPr lang="es-CL" sz="1400" dirty="0"/>
                    </a:p>
                  </a:txBody>
                  <a:tcPr marL="91445" marR="91445" marT="45735" marB="4573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13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1400" b="1" baseline="0" dirty="0"/>
                        <a:t>DECLARACIÓN DE EMISIONES DE FUENTES FIJAS F138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CL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Cumplimiento al</a:t>
                      </a:r>
                      <a:r>
                        <a:rPr lang="es-CL" sz="14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</a:t>
                      </a:r>
                      <a:r>
                        <a:rPr lang="es-CL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D.S. N°138/2005 MINSAL</a:t>
                      </a:r>
                      <a:endParaRPr lang="es-MX" sz="1400" baseline="0" dirty="0"/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>
                          <a:effectLst/>
                        </a:rPr>
                        <a:t>Antes del 30 de abril</a:t>
                      </a:r>
                      <a:r>
                        <a:rPr lang="es-MX" sz="1400" kern="1200" baseline="0" dirty="0">
                          <a:effectLst/>
                        </a:rPr>
                        <a:t> </a:t>
                      </a:r>
                      <a:r>
                        <a:rPr lang="es-MX" sz="1400" kern="1200" dirty="0">
                          <a:effectLst/>
                        </a:rPr>
                        <a:t>se debe declarar en SINADER</a:t>
                      </a:r>
                      <a:endParaRPr lang="es-CL" sz="1400" dirty="0"/>
                    </a:p>
                  </a:txBody>
                  <a:tcPr marL="91445" marR="91445" marT="45735" marB="4573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473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/>
                        <a:t>FORMULARIO DE PRODUCCIÓN</a:t>
                      </a:r>
                      <a:r>
                        <a:rPr lang="es-MX" sz="1400" b="1" baseline="0" dirty="0"/>
                        <a:t>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baseline="0" dirty="0"/>
                        <a:t>Consumo de Agua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baseline="0" dirty="0"/>
                        <a:t>Consumo de Energía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baseline="0" dirty="0"/>
                        <a:t>Productos</a:t>
                      </a:r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400" baseline="0" dirty="0"/>
                        <a:t>Otros (Capacitaciones y campañas ambientales)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CL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Cumplimiento Art. N°8, letra f) del D.S. N°1/2013 MMA</a:t>
                      </a:r>
                      <a:endParaRPr lang="es-MX" sz="1400" baseline="0" dirty="0"/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r>
                        <a:rPr lang="es-MX" sz="1400" kern="1200" dirty="0">
                          <a:effectLst/>
                        </a:rPr>
                        <a:t>Antes del 30 de Agosto se debe declarar el Formulario de Producción </a:t>
                      </a:r>
                      <a:r>
                        <a:rPr lang="es-MX" sz="140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(fecha sugerida)</a:t>
                      </a:r>
                      <a:endParaRPr lang="es-CL" sz="1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91445" marR="91445" marT="45735" marB="4573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42351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s-MX" sz="1400" b="1" dirty="0"/>
                        <a:t>FORMULARIO DE COSTOS E INVERSIÓN EN SISTEMAS DE CONTROL Y MONITOREO</a:t>
                      </a:r>
                      <a:r>
                        <a:rPr lang="es-MX" sz="1400" b="1" baseline="0" dirty="0"/>
                        <a:t>  (Gasto en Protección Ambiental)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baseline="0" dirty="0"/>
                        <a:t>Costos de Monitoreo y Control Aire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baseline="0" dirty="0"/>
                        <a:t>Costos de Monitoreo y Control Agua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baseline="0" dirty="0"/>
                        <a:t>Costos asociados a Manejo de Residuos Sólidos</a:t>
                      </a:r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400" baseline="0" dirty="0"/>
                        <a:t>Otros (Gatos Ambientales no incluidos)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CL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Cumplimiento Art. N°8, letra g) del D.S. N°1/2013 MMA</a:t>
                      </a:r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>
                          <a:effectLst/>
                        </a:rPr>
                        <a:t>Antes del 30 de Agosto se debe declarar el Formulario de GPA </a:t>
                      </a:r>
                      <a:r>
                        <a:rPr lang="es-MX" sz="140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(fecha sugerida)</a:t>
                      </a:r>
                    </a:p>
                  </a:txBody>
                  <a:tcPr marL="91445" marR="91445" marT="45735" marB="4573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736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s-MX" sz="1400" b="1" dirty="0"/>
                        <a:t>DECLARACIÓN</a:t>
                      </a:r>
                      <a:r>
                        <a:rPr lang="es-MX" sz="1400" b="1" baseline="0" dirty="0"/>
                        <a:t> JURADA ANUAL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CL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Cumplimiento Art. N°16 del D.S. N°1/2013 MMA</a:t>
                      </a:r>
                    </a:p>
                  </a:txBody>
                  <a:tcPr marL="91445" marR="91445" marT="45735" marB="45735"/>
                </a:tc>
                <a:tc>
                  <a:txBody>
                    <a:bodyPr/>
                    <a:lstStyle/>
                    <a:p>
                      <a:r>
                        <a:rPr lang="es-MX" sz="1400" kern="1200" dirty="0">
                          <a:effectLst/>
                        </a:rPr>
                        <a:t>Entre el </a:t>
                      </a:r>
                      <a:r>
                        <a:rPr lang="es-MX" sz="1400" b="1" kern="1200" dirty="0">
                          <a:effectLst/>
                        </a:rPr>
                        <a:t>01 de Septiembre y el 15 de Octubre</a:t>
                      </a:r>
                      <a:r>
                        <a:rPr lang="es-MX" sz="1400" b="1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400" kern="1200" dirty="0">
                          <a:effectLst/>
                        </a:rPr>
                        <a:t>se debe efectuar la declaración jurada anual.</a:t>
                      </a:r>
                    </a:p>
                  </a:txBody>
                  <a:tcPr marL="91445" marR="91445" marT="45735" marB="4573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8" name="7 Conector recto"/>
          <p:cNvCxnSpPr/>
          <p:nvPr/>
        </p:nvCxnSpPr>
        <p:spPr>
          <a:xfrm>
            <a:off x="322263" y="602112"/>
            <a:ext cx="8064896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335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4"/>
          <p:cNvSpPr>
            <a:spLocks noGrp="1"/>
          </p:cNvSpPr>
          <p:nvPr>
            <p:ph sz="quarter" idx="11"/>
          </p:nvPr>
        </p:nvSpPr>
        <p:spPr bwMode="auto">
          <a:xfrm>
            <a:off x="223284" y="2590654"/>
            <a:ext cx="8765440" cy="17905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C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  <a:cs typeface="Verdana" charset="0"/>
              </a:rPr>
              <a:t>APORTE DEL RETC A LAS POLÍTICAS PÚBLICAS AMBIENTALES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3493" y="163900"/>
            <a:ext cx="2165231" cy="1253555"/>
          </a:xfrm>
          <a:prstGeom prst="rect">
            <a:avLst/>
          </a:prstGeom>
        </p:spPr>
      </p:pic>
      <p:sp>
        <p:nvSpPr>
          <p:cNvPr id="8" name="Content Placeholder 5"/>
          <p:cNvSpPr txBox="1">
            <a:spLocks/>
          </p:cNvSpPr>
          <p:nvPr/>
        </p:nvSpPr>
        <p:spPr bwMode="auto">
          <a:xfrm>
            <a:off x="6763454" y="1428804"/>
            <a:ext cx="2406407" cy="54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0" i="0" kern="1200">
                <a:solidFill>
                  <a:srgbClr val="4F81BD"/>
                </a:solidFill>
                <a:latin typeface="Verdana"/>
                <a:ea typeface="ＭＳ Ｐゴシック" charset="0"/>
                <a:cs typeface="Verdana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800" dirty="0">
                <a:solidFill>
                  <a:schemeClr val="bg1">
                    <a:lumMod val="75000"/>
                  </a:schemeClr>
                </a:solidFill>
                <a:latin typeface="Verdana" charset="0"/>
                <a:cs typeface="Verdana" charset="0"/>
              </a:rPr>
              <a:t>Registro de Emisiones y Transferencias </a:t>
            </a:r>
          </a:p>
          <a:p>
            <a:pPr algn="ctr"/>
            <a:r>
              <a:rPr lang="es-MX" sz="800" dirty="0">
                <a:solidFill>
                  <a:schemeClr val="bg1">
                    <a:lumMod val="75000"/>
                  </a:schemeClr>
                </a:solidFill>
                <a:latin typeface="Verdana" charset="0"/>
                <a:cs typeface="Verdana" charset="0"/>
              </a:rPr>
              <a:t>de Contaminantes, RETC</a:t>
            </a:r>
            <a:endParaRPr lang="es-CL" sz="800" dirty="0">
              <a:solidFill>
                <a:schemeClr val="bg1">
                  <a:lumMod val="75000"/>
                </a:schemeClr>
              </a:solidFill>
              <a:latin typeface="Verdana" charset="0"/>
              <a:cs typeface="Verdana" charset="0"/>
            </a:endParaRPr>
          </a:p>
          <a:p>
            <a:pPr algn="ctr"/>
            <a:endParaRPr lang="en-US" sz="1000" dirty="0">
              <a:solidFill>
                <a:schemeClr val="bg1">
                  <a:lumMod val="75000"/>
                </a:schemeClr>
              </a:solidFill>
              <a:latin typeface="Verdana" charset="0"/>
              <a:cs typeface="Verdana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902689" y="3769144"/>
            <a:ext cx="60860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  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30457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2180729" y="2348880"/>
            <a:ext cx="4818035" cy="71508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rgbClr val="002060"/>
                </a:solidFill>
              </a:rPr>
              <a:t>Información </a:t>
            </a:r>
            <a:r>
              <a:rPr lang="es-CL" b="1" dirty="0">
                <a:solidFill>
                  <a:srgbClr val="002060"/>
                </a:solidFill>
              </a:rPr>
              <a:t>relevante</a:t>
            </a:r>
            <a:r>
              <a:rPr lang="es-CL" dirty="0">
                <a:solidFill>
                  <a:srgbClr val="002060"/>
                </a:solidFill>
              </a:rPr>
              <a:t> para la generación de políticas públicas en Chile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5403236" y="3420815"/>
            <a:ext cx="3018909" cy="10215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rgbClr val="7030A0"/>
                </a:solidFill>
              </a:rPr>
              <a:t>Ley 20.920 Marco para la gestión de residuos, REP y  Fomento al reciclaje.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730780" y="3420815"/>
            <a:ext cx="2843808" cy="10215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rgbClr val="7030A0"/>
                </a:solidFill>
                <a:latin typeface="+mj-lt"/>
              </a:rPr>
              <a:t>Ley 20.780 Artículo 8: Impuestos Verdes </a:t>
            </a:r>
          </a:p>
          <a:p>
            <a:pPr algn="ctr"/>
            <a:r>
              <a:rPr lang="es-CL" dirty="0">
                <a:solidFill>
                  <a:srgbClr val="7030A0"/>
                </a:solidFill>
                <a:latin typeface="+mj-lt"/>
              </a:rPr>
              <a:t>a las Fuentes Fijas</a:t>
            </a:r>
            <a:r>
              <a:rPr lang="es-CL" dirty="0"/>
              <a:t> 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94" y="908719"/>
            <a:ext cx="7632850" cy="12865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13 Conector recto de flecha"/>
          <p:cNvCxnSpPr/>
          <p:nvPr/>
        </p:nvCxnSpPr>
        <p:spPr>
          <a:xfrm>
            <a:off x="4599129" y="2162652"/>
            <a:ext cx="0" cy="1862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3150097" y="4566004"/>
            <a:ext cx="2843808" cy="71508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Información para apoyar la labor de la Fiscalización</a:t>
            </a:r>
            <a:endParaRPr lang="es-CL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6" name="15 Conector angular"/>
          <p:cNvCxnSpPr>
            <a:stCxn id="7" idx="2"/>
            <a:endCxn id="10" idx="0"/>
          </p:cNvCxnSpPr>
          <p:nvPr/>
        </p:nvCxnSpPr>
        <p:spPr>
          <a:xfrm rot="16200000" flipH="1">
            <a:off x="5572796" y="2080920"/>
            <a:ext cx="356846" cy="2322944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angular"/>
          <p:cNvCxnSpPr>
            <a:stCxn id="7" idx="2"/>
            <a:endCxn id="11" idx="0"/>
          </p:cNvCxnSpPr>
          <p:nvPr/>
        </p:nvCxnSpPr>
        <p:spPr>
          <a:xfrm rot="5400000">
            <a:off x="3192793" y="2023861"/>
            <a:ext cx="356846" cy="2437063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>
            <a:stCxn id="7" idx="2"/>
          </p:cNvCxnSpPr>
          <p:nvPr/>
        </p:nvCxnSpPr>
        <p:spPr>
          <a:xfrm>
            <a:off x="4589747" y="3063969"/>
            <a:ext cx="509" cy="13799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C:\Users\viviana.riveros\Pictures\retc\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572" y="5398564"/>
            <a:ext cx="2050858" cy="104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para impuestos verd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566004"/>
            <a:ext cx="1982891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n para reciclaj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15947"/>
            <a:ext cx="1590556" cy="166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992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164779" y="108223"/>
            <a:ext cx="87665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CL" sz="2400" b="1" dirty="0">
                <a:solidFill>
                  <a:srgbClr val="558ED5"/>
                </a:solidFill>
                <a:ea typeface="ヒラギノ角ゴ Pro W3"/>
                <a:cs typeface="Verdana" pitchFamily="34" charset="0"/>
              </a:rPr>
              <a:t>Necesidad de modificar el D.S. N°1/2013 del MMA, Reglamento del RETC</a:t>
            </a:r>
          </a:p>
        </p:txBody>
      </p:sp>
      <p:cxnSp>
        <p:nvCxnSpPr>
          <p:cNvPr id="4" name="3 Conector recto"/>
          <p:cNvCxnSpPr/>
          <p:nvPr/>
        </p:nvCxnSpPr>
        <p:spPr>
          <a:xfrm flipV="1">
            <a:off x="338071" y="931793"/>
            <a:ext cx="8533135" cy="7755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14 Grupo"/>
          <p:cNvGrpSpPr/>
          <p:nvPr/>
        </p:nvGrpSpPr>
        <p:grpSpPr>
          <a:xfrm>
            <a:off x="392090" y="1958957"/>
            <a:ext cx="8424364" cy="1124420"/>
            <a:chOff x="392090" y="2800069"/>
            <a:chExt cx="8424364" cy="1124420"/>
          </a:xfrm>
        </p:grpSpPr>
        <p:sp>
          <p:nvSpPr>
            <p:cNvPr id="16" name="15 Rectángulo redondeado"/>
            <p:cNvSpPr/>
            <p:nvPr/>
          </p:nvSpPr>
          <p:spPr>
            <a:xfrm>
              <a:off x="392090" y="2800069"/>
              <a:ext cx="2306969" cy="112442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 sz="1400" dirty="0">
                <a:solidFill>
                  <a:srgbClr val="FF0000"/>
                </a:solidFill>
              </a:endParaRPr>
            </a:p>
          </p:txBody>
        </p:sp>
        <p:sp>
          <p:nvSpPr>
            <p:cNvPr id="17" name="16 Flecha derecha"/>
            <p:cNvSpPr/>
            <p:nvPr/>
          </p:nvSpPr>
          <p:spPr>
            <a:xfrm>
              <a:off x="2975214" y="3027964"/>
              <a:ext cx="641445" cy="627797"/>
            </a:xfrm>
            <a:prstGeom prst="rightArrow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8" name="17 Rectángulo redondeado"/>
            <p:cNvSpPr/>
            <p:nvPr/>
          </p:nvSpPr>
          <p:spPr>
            <a:xfrm>
              <a:off x="3782208" y="2873912"/>
              <a:ext cx="5034246" cy="101904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es-CL" sz="1600" u="sng" dirty="0">
                  <a:solidFill>
                    <a:schemeClr val="accent5">
                      <a:lumMod val="75000"/>
                    </a:schemeClr>
                  </a:solidFill>
                </a:rPr>
                <a:t>LEY 20.780 REFORMA TRIBUTARIA QUE MODIFICA EL SISTEMA DE TRIBUTACIÓN DE LA RENTA E INTRODUCE DIVERSOS AJUSTES EN EL SISTEMA TRIBUTARIO.</a:t>
              </a:r>
              <a:endParaRPr lang="es-MX" sz="1600" u="sng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19" name="18 Rectángulo"/>
          <p:cNvSpPr/>
          <p:nvPr/>
        </p:nvSpPr>
        <p:spPr>
          <a:xfrm>
            <a:off x="413059" y="1960085"/>
            <a:ext cx="228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rgbClr val="7030A0"/>
                </a:solidFill>
              </a:rPr>
              <a:t>REGISTRO CALDERAS Y TURBINAS AFECTAS A PAGO DE IMPUESTOS VERDES</a:t>
            </a:r>
            <a:endParaRPr lang="es-MX" sz="1400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56" y="3976688"/>
            <a:ext cx="856615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9614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4"/>
          <p:cNvSpPr>
            <a:spLocks noGrp="1"/>
          </p:cNvSpPr>
          <p:nvPr>
            <p:ph sz="quarter" idx="11"/>
          </p:nvPr>
        </p:nvSpPr>
        <p:spPr bwMode="auto">
          <a:xfrm>
            <a:off x="577970" y="2420888"/>
            <a:ext cx="8410754" cy="119457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r"/>
            <a:r>
              <a:rPr lang="es-C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  <a:cs typeface="Verdana" charset="0"/>
              </a:rPr>
              <a:t>Implementación Impuestos Verdes</a:t>
            </a:r>
            <a:endParaRPr lang="es-CL" b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charset="0"/>
              <a:cs typeface="Verdana" charset="0"/>
            </a:endParaRPr>
          </a:p>
          <a:p>
            <a:pPr algn="r"/>
            <a:endParaRPr lang="es-CL" b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charset="0"/>
              <a:cs typeface="Verdana" charset="0"/>
            </a:endParaRPr>
          </a:p>
        </p:txBody>
      </p:sp>
      <p:sp>
        <p:nvSpPr>
          <p:cNvPr id="17410" name="Content Placeholder 5"/>
          <p:cNvSpPr>
            <a:spLocks noGrp="1"/>
          </p:cNvSpPr>
          <p:nvPr>
            <p:ph sz="quarter" idx="12"/>
          </p:nvPr>
        </p:nvSpPr>
        <p:spPr bwMode="auto">
          <a:xfrm>
            <a:off x="3774296" y="5064853"/>
            <a:ext cx="5214429" cy="7061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CL" sz="1050" dirty="0">
                <a:solidFill>
                  <a:schemeClr val="tx2"/>
                </a:solidFill>
                <a:latin typeface="Verdana" charset="0"/>
                <a:cs typeface="Verdana" charset="0"/>
              </a:rPr>
              <a:t>Departamento de Información Ambiental</a:t>
            </a:r>
          </a:p>
          <a:p>
            <a:pPr algn="r"/>
            <a:r>
              <a:rPr lang="es-MX" sz="1050" dirty="0">
                <a:solidFill>
                  <a:schemeClr val="tx2"/>
                </a:solidFill>
                <a:latin typeface="Verdana" charset="0"/>
                <a:cs typeface="Verdana" charset="0"/>
              </a:rPr>
              <a:t>Ministerio del Medio Ambiente</a:t>
            </a:r>
          </a:p>
          <a:p>
            <a:pPr algn="r"/>
            <a:endParaRPr lang="es-CL" sz="1050" dirty="0">
              <a:solidFill>
                <a:schemeClr val="tx2"/>
              </a:solidFill>
              <a:latin typeface="Verdana" charset="0"/>
              <a:cs typeface="Verdana" charset="0"/>
            </a:endParaRPr>
          </a:p>
          <a:p>
            <a:pPr algn="r"/>
            <a:endParaRPr lang="en-US" sz="1200" dirty="0">
              <a:solidFill>
                <a:schemeClr val="tx2"/>
              </a:solidFill>
              <a:latin typeface="Verdana" charset="0"/>
              <a:cs typeface="Verdana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1" b="23685"/>
          <a:stretch/>
        </p:blipFill>
        <p:spPr>
          <a:xfrm>
            <a:off x="6823493" y="163900"/>
            <a:ext cx="2165231" cy="125355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" t="13973" r="6824" b="6429"/>
          <a:stretch/>
        </p:blipFill>
        <p:spPr>
          <a:xfrm>
            <a:off x="4499992" y="364442"/>
            <a:ext cx="1944216" cy="1257780"/>
          </a:xfrm>
          <a:prstGeom prst="rect">
            <a:avLst/>
          </a:prstGeom>
        </p:spPr>
      </p:pic>
      <p:sp>
        <p:nvSpPr>
          <p:cNvPr id="8" name="Content Placeholder 5"/>
          <p:cNvSpPr txBox="1">
            <a:spLocks/>
          </p:cNvSpPr>
          <p:nvPr/>
        </p:nvSpPr>
        <p:spPr bwMode="auto">
          <a:xfrm>
            <a:off x="6763454" y="1428804"/>
            <a:ext cx="2406407" cy="54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0" i="0" kern="1200">
                <a:solidFill>
                  <a:srgbClr val="4F81BD"/>
                </a:solidFill>
                <a:latin typeface="Verdana"/>
                <a:ea typeface="ＭＳ Ｐゴシック" charset="0"/>
                <a:cs typeface="Verdana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800" dirty="0">
                <a:solidFill>
                  <a:schemeClr val="bg1">
                    <a:lumMod val="75000"/>
                  </a:schemeClr>
                </a:solidFill>
                <a:latin typeface="Verdana" charset="0"/>
                <a:cs typeface="Verdana" charset="0"/>
              </a:rPr>
              <a:t>Registro de Emisiones y Transferencias </a:t>
            </a:r>
          </a:p>
          <a:p>
            <a:pPr algn="ctr"/>
            <a:r>
              <a:rPr lang="es-MX" sz="800" dirty="0">
                <a:solidFill>
                  <a:schemeClr val="bg1">
                    <a:lumMod val="75000"/>
                  </a:schemeClr>
                </a:solidFill>
                <a:latin typeface="Verdana" charset="0"/>
                <a:cs typeface="Verdana" charset="0"/>
              </a:rPr>
              <a:t>de Contaminantes, RETC</a:t>
            </a:r>
            <a:endParaRPr lang="es-CL" sz="800" dirty="0">
              <a:solidFill>
                <a:schemeClr val="bg1">
                  <a:lumMod val="75000"/>
                </a:schemeClr>
              </a:solidFill>
              <a:latin typeface="Verdana" charset="0"/>
              <a:cs typeface="Verdana" charset="0"/>
            </a:endParaRPr>
          </a:p>
          <a:p>
            <a:pPr algn="ctr"/>
            <a:endParaRPr lang="en-US" sz="1000" dirty="0">
              <a:solidFill>
                <a:schemeClr val="bg1">
                  <a:lumMod val="75000"/>
                </a:schemeClr>
              </a:solidFill>
              <a:latin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7060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00813" y="1844824"/>
            <a:ext cx="802205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Ley N°20.780 y La Ley N°20.899, establecen dos tipos de impuestos asociados a la emisiones de fuentes móviles y fijas:</a:t>
            </a:r>
          </a:p>
          <a:p>
            <a:pPr algn="just"/>
            <a:endParaRPr lang="es-CL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AutoNum type="arabicPeriod"/>
            </a:pPr>
            <a:r>
              <a:rPr lang="es-CL" sz="1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Fuentes móviles: </a:t>
            </a:r>
            <a:r>
              <a:rPr lang="es-CL" sz="1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Impuesto a las emisiones de vehículos nuevos livianos y medianos. Se paga una vez al momento de la compra, calculado de acuerdo al rendimiento urbano del mismo. Vigente a partir de 2016, para incentivar el ingreso a los mercados de vehículos que contaminen menos.</a:t>
            </a:r>
          </a:p>
          <a:p>
            <a:pPr marL="342900" indent="-342900" algn="just">
              <a:buAutoNum type="arabicPeriod"/>
            </a:pPr>
            <a:endParaRPr lang="es-CL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4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Fuentes Fijas: </a:t>
            </a:r>
            <a:r>
              <a:rPr lang="es-C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Impuesto anual a beneficio fiscal –tanto para personas naturales como jurídicas- que grava las emisiones al aire de </a:t>
            </a:r>
            <a:r>
              <a:rPr lang="es-CL" sz="14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MP</a:t>
            </a:r>
            <a:r>
              <a:rPr lang="es-C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s-CL" sz="14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</a:t>
            </a:r>
            <a:r>
              <a:rPr lang="es-CL" sz="1400" b="1" baseline="-250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lang="es-C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s-CL" sz="14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</a:t>
            </a:r>
            <a:r>
              <a:rPr lang="es-CL" sz="1400" b="1" baseline="-250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s-C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 </a:t>
            </a:r>
            <a:r>
              <a:rPr lang="es-CL" sz="14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</a:t>
            </a:r>
            <a:r>
              <a:rPr lang="es-CL" sz="1400" b="1" baseline="-250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s-C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producidas por establecimientos cuyas fuentes fijas, conformadas por calderas o turbinas, individualmente o en su conjunto, sumen una </a:t>
            </a:r>
            <a:r>
              <a:rPr lang="es-CL" sz="14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potencia térmica mayor o igual a 50 MWt</a:t>
            </a:r>
            <a:r>
              <a:rPr lang="es-C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(megavatios térmicos), considerando el límite superior del valor energético del combustible.</a:t>
            </a:r>
          </a:p>
          <a:p>
            <a:pPr algn="r"/>
            <a:r>
              <a:rPr lang="es-CL" sz="1400" i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Vigente a partir del 2017 (primer pago 2018)</a:t>
            </a:r>
          </a:p>
        </p:txBody>
      </p:sp>
      <p:sp>
        <p:nvSpPr>
          <p:cNvPr id="4" name="3 CuadroTexto">
            <a:extLst>
              <a:ext uri="{FF2B5EF4-FFF2-40B4-BE49-F238E27FC236}">
                <a16:creationId xmlns:a16="http://schemas.microsoft.com/office/drawing/2014/main" id="{949918A0-0D52-4D8C-A198-334E77FB321F}"/>
              </a:ext>
            </a:extLst>
          </p:cNvPr>
          <p:cNvSpPr txBox="1"/>
          <p:nvPr/>
        </p:nvSpPr>
        <p:spPr>
          <a:xfrm>
            <a:off x="328555" y="240923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 algn="ctr">
              <a:defRPr sz="2600" b="1">
                <a:solidFill>
                  <a:schemeClr val="accent1"/>
                </a:solidFill>
                <a:latin typeface="Verdana" charset="0"/>
              </a:defRPr>
            </a:lvl1pPr>
          </a:lstStyle>
          <a:p>
            <a:pPr algn="l"/>
            <a:r>
              <a:rPr lang="es-CL" sz="2400" dirty="0">
                <a:solidFill>
                  <a:srgbClr val="558ED5"/>
                </a:solidFill>
                <a:latin typeface="Calibri" pitchFamily="34" charset="0"/>
                <a:ea typeface="ヒラギノ角ゴ Pro W3"/>
                <a:cs typeface="Verdana" pitchFamily="34" charset="0"/>
              </a:rPr>
              <a:t>Reforma Tributaria Art. 8 Ley 20.780: Impuestos Verdes</a:t>
            </a:r>
          </a:p>
        </p:txBody>
      </p:sp>
      <p:cxnSp>
        <p:nvCxnSpPr>
          <p:cNvPr id="6" name="3 Conector recto">
            <a:extLst>
              <a:ext uri="{FF2B5EF4-FFF2-40B4-BE49-F238E27FC236}">
                <a16:creationId xmlns:a16="http://schemas.microsoft.com/office/drawing/2014/main" id="{6D78655C-BF91-4434-A062-D7ED681FD9FF}"/>
              </a:ext>
            </a:extLst>
          </p:cNvPr>
          <p:cNvCxnSpPr/>
          <p:nvPr/>
        </p:nvCxnSpPr>
        <p:spPr>
          <a:xfrm flipV="1">
            <a:off x="338071" y="786929"/>
            <a:ext cx="8533135" cy="7755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5902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28555" y="1556792"/>
            <a:ext cx="835292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4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Ministerio del Medio Ambiente</a:t>
            </a:r>
          </a:p>
          <a:p>
            <a:pPr algn="just"/>
            <a:endParaRPr lang="es-CL" sz="140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Publicará anualmente un listado de los establecimientos que se encuentran afectos al impuesto y un listado de comunas que han sido declaradas como saturadas o latentes para efectos de este impuesto.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40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Dictar un reglamento que fijará las obligaciones y procedimientos relativos a la identificación de los contribuyentes afectos      </a:t>
            </a:r>
            <a:r>
              <a:rPr lang="es-CL" sz="14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D.S N° 18/2016 MMA</a:t>
            </a:r>
            <a:r>
              <a:rPr lang="es-CL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(30 diciembre 2016).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CL" sz="14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Superintendencia del Medio Ambiente</a:t>
            </a:r>
          </a:p>
          <a:p>
            <a:pPr algn="just"/>
            <a:endParaRPr lang="es-CL" sz="1400" b="1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Consolidará en el mes de marzo de cada año las emisiones informadas por cada contribuyente en el año calendario anterior.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4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Deberá enviar al Servicio de Impuestos Internos un informe con los datos y antecedentes necesarios para que proceda al cálculo del impuesto por cada fuente emisora.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28555" y="240923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 algn="ctr">
              <a:defRPr sz="2600" b="1">
                <a:solidFill>
                  <a:schemeClr val="accent1"/>
                </a:solidFill>
                <a:latin typeface="Verdana" charset="0"/>
              </a:defRPr>
            </a:lvl1pPr>
          </a:lstStyle>
          <a:p>
            <a:pPr algn="l"/>
            <a:r>
              <a:rPr lang="es-CL" sz="2400" dirty="0">
                <a:solidFill>
                  <a:srgbClr val="558ED5"/>
                </a:solidFill>
                <a:latin typeface="Calibri" pitchFamily="34" charset="0"/>
                <a:ea typeface="ヒラギノ角ゴ Pro W3"/>
                <a:cs typeface="Verdana" pitchFamily="34" charset="0"/>
              </a:rPr>
              <a:t>Reforma Tributaria Art. 8 Ley 20.780: Responsabilidades Impuestos Verdes</a:t>
            </a:r>
          </a:p>
        </p:txBody>
      </p:sp>
      <p:sp>
        <p:nvSpPr>
          <p:cNvPr id="2" name="1 Flecha derecha"/>
          <p:cNvSpPr/>
          <p:nvPr/>
        </p:nvSpPr>
        <p:spPr>
          <a:xfrm>
            <a:off x="4760930" y="3140968"/>
            <a:ext cx="216024" cy="144016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cxnSp>
        <p:nvCxnSpPr>
          <p:cNvPr id="5" name="3 Conector recto">
            <a:extLst>
              <a:ext uri="{FF2B5EF4-FFF2-40B4-BE49-F238E27FC236}">
                <a16:creationId xmlns:a16="http://schemas.microsoft.com/office/drawing/2014/main" id="{89FF631C-7547-49DC-971D-9E890F37A007}"/>
              </a:ext>
            </a:extLst>
          </p:cNvPr>
          <p:cNvCxnSpPr/>
          <p:nvPr/>
        </p:nvCxnSpPr>
        <p:spPr>
          <a:xfrm flipV="1">
            <a:off x="338071" y="1064165"/>
            <a:ext cx="8533135" cy="7755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111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http://theglamping.com/wp-content/uploads/2013/04/persona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2102" y="1619585"/>
            <a:ext cx="284076" cy="61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>
          <a:xfrm>
            <a:off x="166568" y="152400"/>
            <a:ext cx="8224958" cy="36195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spcBef>
                <a:spcPts val="1800"/>
              </a:spcBef>
              <a:buClr>
                <a:schemeClr val="accent1"/>
              </a:buClr>
              <a:buSzPct val="80000"/>
              <a:defRPr/>
            </a:pPr>
            <a:r>
              <a:rPr lang="es-ES_tradnl" altLang="es-CL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+mn-cs"/>
              </a:rPr>
              <a:t>¿Por qué una Ventanilla Única del RETC?</a:t>
            </a:r>
          </a:p>
        </p:txBody>
      </p:sp>
      <p:cxnSp>
        <p:nvCxnSpPr>
          <p:cNvPr id="9" name="8 Conector recto"/>
          <p:cNvCxnSpPr/>
          <p:nvPr/>
        </p:nvCxnSpPr>
        <p:spPr>
          <a:xfrm>
            <a:off x="303056" y="601995"/>
            <a:ext cx="8595284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http://theglamping.com/wp-content/uploads/2013/04/persona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2140" y="2210823"/>
            <a:ext cx="350272" cy="76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43 Grupo"/>
          <p:cNvGrpSpPr/>
          <p:nvPr/>
        </p:nvGrpSpPr>
        <p:grpSpPr>
          <a:xfrm>
            <a:off x="1822839" y="2117031"/>
            <a:ext cx="3109291" cy="2248410"/>
            <a:chOff x="4526056" y="2535311"/>
            <a:chExt cx="3109291" cy="2248410"/>
          </a:xfrm>
        </p:grpSpPr>
        <p:sp>
          <p:nvSpPr>
            <p:cNvPr id="16" name="15 Terminador"/>
            <p:cNvSpPr/>
            <p:nvPr/>
          </p:nvSpPr>
          <p:spPr bwMode="auto">
            <a:xfrm>
              <a:off x="6313733" y="3147576"/>
              <a:ext cx="1314450" cy="355600"/>
            </a:xfrm>
            <a:prstGeom prst="flowChartTerminator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es-MX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SISS</a:t>
              </a:r>
              <a:endParaRPr lang="es-CL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16 Terminador"/>
            <p:cNvSpPr/>
            <p:nvPr/>
          </p:nvSpPr>
          <p:spPr bwMode="auto">
            <a:xfrm>
              <a:off x="6308197" y="3811767"/>
              <a:ext cx="1327150" cy="355600"/>
            </a:xfrm>
            <a:prstGeom prst="flowChartTerminator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defTabSz="457200">
                <a:defRPr/>
              </a:pPr>
              <a:r>
                <a:rPr lang="es-MX" sz="1200" b="1" dirty="0">
                  <a:solidFill>
                    <a:srgbClr val="7030A0"/>
                  </a:solidFill>
                </a:rPr>
                <a:t>DIRECTEMAR</a:t>
              </a:r>
              <a:endParaRPr lang="es-CL" sz="1200" b="1" dirty="0">
                <a:solidFill>
                  <a:srgbClr val="7030A0"/>
                </a:solidFill>
              </a:endParaRPr>
            </a:p>
          </p:txBody>
        </p:sp>
        <p:sp>
          <p:nvSpPr>
            <p:cNvPr id="18" name="17 Terminador"/>
            <p:cNvSpPr/>
            <p:nvPr/>
          </p:nvSpPr>
          <p:spPr bwMode="auto">
            <a:xfrm>
              <a:off x="6325639" y="4428121"/>
              <a:ext cx="1290637" cy="355600"/>
            </a:xfrm>
            <a:prstGeom prst="flowChartTerminator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es-MX" sz="1200" b="1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OTROS</a:t>
              </a:r>
              <a:endParaRPr lang="es-CL" sz="1200" b="1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9" name="18 Terminador"/>
            <p:cNvSpPr/>
            <p:nvPr/>
          </p:nvSpPr>
          <p:spPr bwMode="auto">
            <a:xfrm>
              <a:off x="6302058" y="2535311"/>
              <a:ext cx="1316037" cy="354012"/>
            </a:xfrm>
            <a:prstGeom prst="flowChartTerminator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es-MX" sz="1200" b="1" dirty="0">
                  <a:solidFill>
                    <a:schemeClr val="accent6">
                      <a:lumMod val="75000"/>
                    </a:schemeClr>
                  </a:solidFill>
                </a:rPr>
                <a:t>MINSAL</a:t>
              </a:r>
              <a:endParaRPr lang="es-CL" sz="12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21" name="20 Conector recto de flecha"/>
            <p:cNvCxnSpPr>
              <a:endCxn id="19" idx="1"/>
            </p:cNvCxnSpPr>
            <p:nvPr/>
          </p:nvCxnSpPr>
          <p:spPr bwMode="auto">
            <a:xfrm flipV="1">
              <a:off x="4526056" y="2712317"/>
              <a:ext cx="1776002" cy="6130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 de flecha"/>
            <p:cNvCxnSpPr>
              <a:endCxn id="16" idx="1"/>
            </p:cNvCxnSpPr>
            <p:nvPr/>
          </p:nvCxnSpPr>
          <p:spPr bwMode="auto">
            <a:xfrm flipV="1">
              <a:off x="4599887" y="3325376"/>
              <a:ext cx="1713846" cy="2238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2 Conector recto de flecha"/>
            <p:cNvCxnSpPr>
              <a:endCxn id="17" idx="1"/>
            </p:cNvCxnSpPr>
            <p:nvPr/>
          </p:nvCxnSpPr>
          <p:spPr bwMode="auto">
            <a:xfrm>
              <a:off x="4599887" y="3751224"/>
              <a:ext cx="1708310" cy="2383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 de flecha"/>
            <p:cNvCxnSpPr>
              <a:endCxn id="18" idx="1"/>
            </p:cNvCxnSpPr>
            <p:nvPr/>
          </p:nvCxnSpPr>
          <p:spPr bwMode="auto">
            <a:xfrm>
              <a:off x="4526056" y="4004826"/>
              <a:ext cx="1799583" cy="60109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75 CuadroTexto"/>
            <p:cNvSpPr txBox="1">
              <a:spLocks noChangeArrowheads="1"/>
            </p:cNvSpPr>
            <p:nvPr/>
          </p:nvSpPr>
          <p:spPr bwMode="auto">
            <a:xfrm rot="20410395">
              <a:off x="4860489" y="2833112"/>
              <a:ext cx="98363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1pPr>
              <a:lvl2pPr marL="742950" indent="-285750" defTabSz="457200" eaLnBrk="0" hangingPunct="0">
                <a:spcBef>
                  <a:spcPct val="20000"/>
                </a:spcBef>
                <a:buClr>
                  <a:srgbClr val="006CB7"/>
                </a:buClr>
                <a:buFont typeface="Arial" pitchFamily="34" charset="0"/>
                <a:buChar char="–"/>
                <a:defRPr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2pPr>
              <a:lvl3pPr marL="1143000" indent="-228600" defTabSz="457200" eaLnBrk="0" hangingPunct="0">
                <a:spcBef>
                  <a:spcPct val="20000"/>
                </a:spcBef>
                <a:buClr>
                  <a:srgbClr val="006CB7"/>
                </a:buClr>
                <a:buFont typeface="Arial" pitchFamily="34" charset="0"/>
                <a:buChar char="•"/>
                <a:defRPr sz="16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3pPr>
              <a:lvl4pPr marL="1600200" indent="-228600" defTabSz="457200" eaLnBrk="0" hangingPunct="0">
                <a:spcBef>
                  <a:spcPct val="20000"/>
                </a:spcBef>
                <a:buFont typeface="Arial" pitchFamily="34" charset="0"/>
                <a:buChar char="–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4pPr>
              <a:lvl5pPr marL="2057400" indent="-228600" defTabSz="457200" eaLnBrk="0" hangingPunct="0">
                <a:spcBef>
                  <a:spcPct val="20000"/>
                </a:spcBef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MX" altLang="es-CL" sz="1000" b="1" dirty="0">
                  <a:solidFill>
                    <a:srgbClr val="4F81BD"/>
                  </a:solidFill>
                  <a:latin typeface="Arial" pitchFamily="34" charset="0"/>
                </a:rPr>
                <a:t>Declaración</a:t>
              </a:r>
              <a:endParaRPr lang="es-CL" altLang="es-CL" sz="900" b="1" dirty="0">
                <a:solidFill>
                  <a:srgbClr val="4F81BD"/>
                </a:solidFill>
                <a:latin typeface="Arial" pitchFamily="34" charset="0"/>
              </a:endParaRPr>
            </a:p>
          </p:txBody>
        </p:sp>
        <p:sp>
          <p:nvSpPr>
            <p:cNvPr id="26" name="76 CuadroTexto"/>
            <p:cNvSpPr txBox="1">
              <a:spLocks noChangeArrowheads="1"/>
            </p:cNvSpPr>
            <p:nvPr/>
          </p:nvSpPr>
          <p:spPr bwMode="auto">
            <a:xfrm rot="21062720">
              <a:off x="4930865" y="3241069"/>
              <a:ext cx="983635" cy="24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1pPr>
              <a:lvl2pPr marL="742950" indent="-285750" defTabSz="457200" eaLnBrk="0" hangingPunct="0">
                <a:spcBef>
                  <a:spcPct val="20000"/>
                </a:spcBef>
                <a:buClr>
                  <a:srgbClr val="006CB7"/>
                </a:buClr>
                <a:buFont typeface="Arial" pitchFamily="34" charset="0"/>
                <a:buChar char="–"/>
                <a:defRPr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2pPr>
              <a:lvl3pPr marL="1143000" indent="-228600" defTabSz="457200" eaLnBrk="0" hangingPunct="0">
                <a:spcBef>
                  <a:spcPct val="20000"/>
                </a:spcBef>
                <a:buClr>
                  <a:srgbClr val="006CB7"/>
                </a:buClr>
                <a:buFont typeface="Arial" pitchFamily="34" charset="0"/>
                <a:buChar char="•"/>
                <a:defRPr sz="16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3pPr>
              <a:lvl4pPr marL="1600200" indent="-228600" defTabSz="457200" eaLnBrk="0" hangingPunct="0">
                <a:spcBef>
                  <a:spcPct val="20000"/>
                </a:spcBef>
                <a:buFont typeface="Arial" pitchFamily="34" charset="0"/>
                <a:buChar char="–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4pPr>
              <a:lvl5pPr marL="2057400" indent="-228600" defTabSz="457200" eaLnBrk="0" hangingPunct="0">
                <a:spcBef>
                  <a:spcPct val="20000"/>
                </a:spcBef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MX" altLang="es-CL" sz="1000" b="1" dirty="0">
                  <a:solidFill>
                    <a:srgbClr val="4F81BD"/>
                  </a:solidFill>
                  <a:latin typeface="Arial" pitchFamily="34" charset="0"/>
                </a:rPr>
                <a:t>Declaración</a:t>
              </a:r>
              <a:endParaRPr lang="es-CL" altLang="es-CL" sz="900" b="1" dirty="0">
                <a:solidFill>
                  <a:srgbClr val="4F81BD"/>
                </a:solidFill>
                <a:latin typeface="Arial" pitchFamily="34" charset="0"/>
              </a:endParaRPr>
            </a:p>
          </p:txBody>
        </p:sp>
        <p:sp>
          <p:nvSpPr>
            <p:cNvPr id="27" name="77 CuadroTexto"/>
            <p:cNvSpPr txBox="1">
              <a:spLocks noChangeArrowheads="1"/>
            </p:cNvSpPr>
            <p:nvPr/>
          </p:nvSpPr>
          <p:spPr bwMode="auto">
            <a:xfrm rot="504179">
              <a:off x="4934029" y="3656878"/>
              <a:ext cx="983635" cy="24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1pPr>
              <a:lvl2pPr marL="742950" indent="-285750" defTabSz="457200" eaLnBrk="0" hangingPunct="0">
                <a:spcBef>
                  <a:spcPct val="20000"/>
                </a:spcBef>
                <a:buClr>
                  <a:srgbClr val="006CB7"/>
                </a:buClr>
                <a:buFont typeface="Arial" pitchFamily="34" charset="0"/>
                <a:buChar char="–"/>
                <a:defRPr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2pPr>
              <a:lvl3pPr marL="1143000" indent="-228600" defTabSz="457200" eaLnBrk="0" hangingPunct="0">
                <a:spcBef>
                  <a:spcPct val="20000"/>
                </a:spcBef>
                <a:buClr>
                  <a:srgbClr val="006CB7"/>
                </a:buClr>
                <a:buFont typeface="Arial" pitchFamily="34" charset="0"/>
                <a:buChar char="•"/>
                <a:defRPr sz="16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3pPr>
              <a:lvl4pPr marL="1600200" indent="-228600" defTabSz="457200" eaLnBrk="0" hangingPunct="0">
                <a:spcBef>
                  <a:spcPct val="20000"/>
                </a:spcBef>
                <a:buFont typeface="Arial" pitchFamily="34" charset="0"/>
                <a:buChar char="–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4pPr>
              <a:lvl5pPr marL="2057400" indent="-228600" defTabSz="457200" eaLnBrk="0" hangingPunct="0">
                <a:spcBef>
                  <a:spcPct val="20000"/>
                </a:spcBef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MX" altLang="es-CL" sz="1000" b="1" dirty="0">
                  <a:solidFill>
                    <a:srgbClr val="4F81BD"/>
                  </a:solidFill>
                  <a:latin typeface="Arial" pitchFamily="34" charset="0"/>
                </a:rPr>
                <a:t>Declaración</a:t>
              </a:r>
              <a:endParaRPr lang="es-CL" altLang="es-CL" sz="900" b="1" dirty="0">
                <a:solidFill>
                  <a:srgbClr val="4F81BD"/>
                </a:solidFill>
                <a:latin typeface="Arial" pitchFamily="34" charset="0"/>
              </a:endParaRPr>
            </a:p>
          </p:txBody>
        </p:sp>
        <p:sp>
          <p:nvSpPr>
            <p:cNvPr id="28" name="79 CuadroTexto"/>
            <p:cNvSpPr txBox="1">
              <a:spLocks noChangeArrowheads="1"/>
            </p:cNvSpPr>
            <p:nvPr/>
          </p:nvSpPr>
          <p:spPr bwMode="auto">
            <a:xfrm rot="1076106">
              <a:off x="4852271" y="4062484"/>
              <a:ext cx="983635" cy="24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1pPr>
              <a:lvl2pPr marL="742950" indent="-285750" defTabSz="457200" eaLnBrk="0" hangingPunct="0">
                <a:spcBef>
                  <a:spcPct val="20000"/>
                </a:spcBef>
                <a:buClr>
                  <a:srgbClr val="006CB7"/>
                </a:buClr>
                <a:buFont typeface="Arial" pitchFamily="34" charset="0"/>
                <a:buChar char="–"/>
                <a:defRPr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2pPr>
              <a:lvl3pPr marL="1143000" indent="-228600" defTabSz="457200" eaLnBrk="0" hangingPunct="0">
                <a:spcBef>
                  <a:spcPct val="20000"/>
                </a:spcBef>
                <a:buClr>
                  <a:srgbClr val="006CB7"/>
                </a:buClr>
                <a:buFont typeface="Arial" pitchFamily="34" charset="0"/>
                <a:buChar char="•"/>
                <a:defRPr sz="16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3pPr>
              <a:lvl4pPr marL="1600200" indent="-228600" defTabSz="457200" eaLnBrk="0" hangingPunct="0">
                <a:spcBef>
                  <a:spcPct val="20000"/>
                </a:spcBef>
                <a:buFont typeface="Arial" pitchFamily="34" charset="0"/>
                <a:buChar char="–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4pPr>
              <a:lvl5pPr marL="2057400" indent="-228600" defTabSz="457200" eaLnBrk="0" hangingPunct="0">
                <a:spcBef>
                  <a:spcPct val="20000"/>
                </a:spcBef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MX" altLang="es-CL" sz="1000" b="1" dirty="0">
                  <a:solidFill>
                    <a:srgbClr val="4F81BD"/>
                  </a:solidFill>
                  <a:latin typeface="Arial" pitchFamily="34" charset="0"/>
                </a:rPr>
                <a:t>Declaración</a:t>
              </a:r>
              <a:endParaRPr lang="es-CL" altLang="es-CL" sz="900" b="1" dirty="0">
                <a:solidFill>
                  <a:srgbClr val="4F81BD"/>
                </a:solidFill>
                <a:latin typeface="Arial" pitchFamily="34" charset="0"/>
              </a:endParaRPr>
            </a:p>
          </p:txBody>
        </p:sp>
      </p:grpSp>
      <p:sp>
        <p:nvSpPr>
          <p:cNvPr id="31" name="30 CuadroTexto"/>
          <p:cNvSpPr txBox="1"/>
          <p:nvPr/>
        </p:nvSpPr>
        <p:spPr bwMode="auto">
          <a:xfrm>
            <a:off x="3134922" y="1496949"/>
            <a:ext cx="2239919" cy="3693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s-MX" sz="900" dirty="0">
                <a:solidFill>
                  <a:schemeClr val="bg1"/>
                </a:solidFill>
                <a:latin typeface="Arial" charset="0"/>
              </a:rPr>
              <a:t>Ingreso por cada Sistema Sectorial</a:t>
            </a:r>
          </a:p>
          <a:p>
            <a:pPr algn="ctr" defTabSz="457200">
              <a:defRPr/>
            </a:pPr>
            <a:r>
              <a:rPr lang="es-MX" sz="900" dirty="0">
                <a:solidFill>
                  <a:schemeClr val="bg1"/>
                </a:solidFill>
                <a:latin typeface="Arial" charset="0"/>
              </a:rPr>
              <a:t>Distintas Autoridades Fiscalizadoras </a:t>
            </a:r>
            <a:endParaRPr lang="es-CL" sz="9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29 Rectángulo"/>
          <p:cNvSpPr>
            <a:spLocks noChangeArrowheads="1"/>
          </p:cNvSpPr>
          <p:nvPr/>
        </p:nvSpPr>
        <p:spPr bwMode="auto">
          <a:xfrm>
            <a:off x="203694" y="4699642"/>
            <a:ext cx="17203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lr>
                <a:srgbClr val="006CB7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lr>
                <a:srgbClr val="006CB7"/>
              </a:buClr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CL" sz="1200" b="1" dirty="0">
                <a:solidFill>
                  <a:srgbClr val="7030A0"/>
                </a:solidFill>
                <a:latin typeface="Arial" pitchFamily="34" charset="0"/>
              </a:rPr>
              <a:t>Usuarios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CL" sz="1200" b="1" dirty="0">
                <a:solidFill>
                  <a:srgbClr val="7030A0"/>
                </a:solidFill>
                <a:latin typeface="Arial" pitchFamily="34" charset="0"/>
              </a:rPr>
              <a:t>Sistemas Sectoriales</a:t>
            </a:r>
            <a:endParaRPr lang="es-CL" altLang="es-CL" sz="1600" b="1" dirty="0">
              <a:solidFill>
                <a:srgbClr val="7030A0"/>
              </a:solidFill>
              <a:latin typeface="Arial" pitchFamily="34" charset="0"/>
            </a:endParaRPr>
          </a:p>
        </p:txBody>
      </p:sp>
      <p:pic>
        <p:nvPicPr>
          <p:cNvPr id="45" name="Picture 2" descr="http://theglamping.com/wp-content/uploads/2013/04/persona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2287" y="2173280"/>
            <a:ext cx="509853" cy="111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http://theglamping.com/wp-content/uploads/2013/04/persona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86567" y="2758374"/>
            <a:ext cx="431463" cy="94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://theglamping.com/wp-content/uploads/2013/04/persona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0064" y="3102056"/>
            <a:ext cx="724153" cy="1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http://theglamping.com/wp-content/uploads/2013/04/persona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5273" y="2952826"/>
            <a:ext cx="418068" cy="91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52 Elipse"/>
          <p:cNvSpPr/>
          <p:nvPr/>
        </p:nvSpPr>
        <p:spPr bwMode="auto">
          <a:xfrm>
            <a:off x="6570950" y="2606662"/>
            <a:ext cx="1584325" cy="145256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/>
            <a:endParaRPr lang="es-MX" altLang="es-CL" sz="1200" dirty="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/>
            <a:endParaRPr lang="es-MX" altLang="es-CL" sz="1200" dirty="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/>
            <a:endParaRPr lang="es-MX" altLang="es-CL" sz="1200" dirty="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/>
            <a:endParaRPr lang="es-MX" altLang="es-CL" sz="1200" dirty="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/>
            <a:endParaRPr lang="es-MX" altLang="es-CL" sz="1200" dirty="0">
              <a:solidFill>
                <a:srgbClr val="558ED5"/>
              </a:solidFill>
              <a:latin typeface="Calibri" pitchFamily="34" charset="0"/>
            </a:endParaRPr>
          </a:p>
          <a:p>
            <a:pPr algn="ctr" eaLnBrk="1" hangingPunct="1"/>
            <a:endParaRPr lang="es-MX" altLang="es-CL" sz="1000" dirty="0">
              <a:solidFill>
                <a:srgbClr val="558ED5"/>
              </a:solidFill>
              <a:latin typeface="Calibri" pitchFamily="34" charset="0"/>
            </a:endParaRPr>
          </a:p>
          <a:p>
            <a:pPr algn="ctr" eaLnBrk="1" hangingPunct="1"/>
            <a:r>
              <a:rPr lang="es-MX" altLang="es-CL" sz="900" dirty="0">
                <a:solidFill>
                  <a:srgbClr val="558ED5"/>
                </a:solidFill>
                <a:latin typeface="Calibri" pitchFamily="34" charset="0"/>
              </a:rPr>
              <a:t>Registro de Datos</a:t>
            </a:r>
            <a:endParaRPr lang="es-CL" altLang="es-CL" sz="900" dirty="0">
              <a:solidFill>
                <a:srgbClr val="558ED5"/>
              </a:solidFill>
              <a:latin typeface="Calibri" pitchFamily="34" charset="0"/>
            </a:endParaRPr>
          </a:p>
        </p:txBody>
      </p:sp>
      <p:sp>
        <p:nvSpPr>
          <p:cNvPr id="54" name="53 CuadroTexto"/>
          <p:cNvSpPr txBox="1"/>
          <p:nvPr/>
        </p:nvSpPr>
        <p:spPr bwMode="auto">
          <a:xfrm rot="974152">
            <a:off x="5127246" y="2337443"/>
            <a:ext cx="1241425" cy="215444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s-MX" altLang="es-CL" sz="800" dirty="0">
                <a:solidFill>
                  <a:schemeClr val="accent1"/>
                </a:solidFill>
                <a:latin typeface="Calibri" pitchFamily="34" charset="0"/>
              </a:rPr>
              <a:t>Traspaso Reporte</a:t>
            </a:r>
            <a:endParaRPr lang="es-CL" altLang="es-CL" sz="800" dirty="0">
              <a:solidFill>
                <a:schemeClr val="accent1"/>
              </a:solidFill>
              <a:latin typeface="Calibri" pitchFamily="34" charset="0"/>
            </a:endParaRPr>
          </a:p>
        </p:txBody>
      </p:sp>
      <p:cxnSp>
        <p:nvCxnSpPr>
          <p:cNvPr id="56" name="55 Conector recto de flecha"/>
          <p:cNvCxnSpPr>
            <a:stCxn id="19" idx="3"/>
            <a:endCxn id="53" idx="1"/>
          </p:cNvCxnSpPr>
          <p:nvPr/>
        </p:nvCxnSpPr>
        <p:spPr bwMode="auto">
          <a:xfrm>
            <a:off x="4914878" y="2294037"/>
            <a:ext cx="1888091" cy="5253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 de flecha"/>
          <p:cNvCxnSpPr>
            <a:stCxn id="16" idx="3"/>
          </p:cNvCxnSpPr>
          <p:nvPr/>
        </p:nvCxnSpPr>
        <p:spPr bwMode="auto">
          <a:xfrm>
            <a:off x="4924966" y="2907096"/>
            <a:ext cx="1645984" cy="2218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61 Conector recto de flecha"/>
          <p:cNvCxnSpPr>
            <a:stCxn id="17" idx="3"/>
            <a:endCxn id="53" idx="2"/>
          </p:cNvCxnSpPr>
          <p:nvPr/>
        </p:nvCxnSpPr>
        <p:spPr bwMode="auto">
          <a:xfrm flipV="1">
            <a:off x="4932130" y="3332944"/>
            <a:ext cx="1638820" cy="2383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 de flecha"/>
          <p:cNvCxnSpPr>
            <a:stCxn id="18" idx="3"/>
          </p:cNvCxnSpPr>
          <p:nvPr/>
        </p:nvCxnSpPr>
        <p:spPr bwMode="auto">
          <a:xfrm flipV="1">
            <a:off x="4913059" y="3679000"/>
            <a:ext cx="1748562" cy="5086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72 CuadroTexto"/>
          <p:cNvSpPr txBox="1"/>
          <p:nvPr/>
        </p:nvSpPr>
        <p:spPr bwMode="auto">
          <a:xfrm rot="503608">
            <a:off x="5084058" y="2819780"/>
            <a:ext cx="106725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s-MX" altLang="es-CL" sz="800" dirty="0">
                <a:solidFill>
                  <a:schemeClr val="accent1"/>
                </a:solidFill>
                <a:latin typeface="Calibri" pitchFamily="34" charset="0"/>
              </a:rPr>
              <a:t>Traspaso Reporte</a:t>
            </a:r>
            <a:endParaRPr lang="es-CL" altLang="es-CL" sz="80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74" name="73 CuadroTexto"/>
          <p:cNvSpPr txBox="1"/>
          <p:nvPr/>
        </p:nvSpPr>
        <p:spPr bwMode="auto">
          <a:xfrm rot="20682617">
            <a:off x="5161625" y="3784052"/>
            <a:ext cx="109178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s-MX" altLang="es-CL" sz="800" dirty="0">
                <a:solidFill>
                  <a:schemeClr val="accent1"/>
                </a:solidFill>
                <a:latin typeface="Calibri" pitchFamily="34" charset="0"/>
              </a:rPr>
              <a:t>Traspaso Reporte</a:t>
            </a:r>
            <a:endParaRPr lang="es-CL" altLang="es-CL" sz="80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79" name="78 CuadroTexto"/>
          <p:cNvSpPr txBox="1"/>
          <p:nvPr/>
        </p:nvSpPr>
        <p:spPr>
          <a:xfrm>
            <a:off x="3169666" y="4741871"/>
            <a:ext cx="507111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s-MX" altLang="es-CL" sz="1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PROBLEMAS:</a:t>
            </a:r>
          </a:p>
          <a:p>
            <a:pPr eaLnBrk="1" hangingPunct="1">
              <a:lnSpc>
                <a:spcPct val="200000"/>
              </a:lnSpc>
              <a:buFont typeface="Arial" pitchFamily="34" charset="0"/>
              <a:buChar char="•"/>
            </a:pPr>
            <a:r>
              <a:rPr lang="es-MX" altLang="es-CL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Difícil homologación de bases de datos sectoriales            </a:t>
            </a:r>
            <a:r>
              <a:rPr lang="es-MX" altLang="es-CL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</a:t>
            </a:r>
            <a:endParaRPr lang="es-MX" altLang="es-CL" sz="105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>
              <a:lnSpc>
                <a:spcPct val="200000"/>
              </a:lnSpc>
              <a:buFont typeface="Arial" pitchFamily="34" charset="0"/>
              <a:buChar char="•"/>
            </a:pPr>
            <a:r>
              <a:rPr lang="es-MX" altLang="es-CL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Duplicidad en registro de sujetos obligados a reporte</a:t>
            </a:r>
          </a:p>
          <a:p>
            <a:pPr eaLnBrk="1" hangingPunct="1">
              <a:lnSpc>
                <a:spcPct val="200000"/>
              </a:lnSpc>
              <a:buFont typeface="Arial" pitchFamily="34" charset="0"/>
              <a:buChar char="•"/>
            </a:pPr>
            <a:r>
              <a:rPr lang="es-MX" altLang="es-CL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Información incompleta</a:t>
            </a:r>
          </a:p>
          <a:p>
            <a:pPr eaLnBrk="1" hangingPunct="1">
              <a:lnSpc>
                <a:spcPct val="200000"/>
              </a:lnSpc>
              <a:buFont typeface="Arial" pitchFamily="34" charset="0"/>
              <a:buChar char="•"/>
            </a:pPr>
            <a:r>
              <a:rPr lang="es-MX" altLang="es-CL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industria declara con distintas claves a sistemas de reporte</a:t>
            </a:r>
          </a:p>
          <a:p>
            <a:pPr eaLnBrk="1" hangingPunct="1">
              <a:lnSpc>
                <a:spcPct val="200000"/>
              </a:lnSpc>
              <a:buFont typeface="Arial" pitchFamily="34" charset="0"/>
              <a:buChar char="•"/>
            </a:pPr>
            <a:r>
              <a:rPr lang="es-MX" altLang="es-CL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Traspaso voluntario de información entre servicios públicos </a:t>
            </a:r>
            <a:endParaRPr lang="es-CL" altLang="es-CL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8" name="77 Imagen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4F5EF"/>
              </a:clrFrom>
              <a:clrTo>
                <a:srgbClr val="F4F5E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04" t="55742" r="1434" b="2306"/>
          <a:stretch/>
        </p:blipFill>
        <p:spPr>
          <a:xfrm>
            <a:off x="4600698" y="2165166"/>
            <a:ext cx="264288" cy="257742"/>
          </a:xfrm>
          <a:prstGeom prst="rect">
            <a:avLst/>
          </a:prstGeom>
        </p:spPr>
      </p:pic>
      <p:pic>
        <p:nvPicPr>
          <p:cNvPr id="82" name="81 Imagen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4F5EF"/>
              </a:clrFrom>
              <a:clrTo>
                <a:srgbClr val="F4F5E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04" t="55742" r="1434" b="2306"/>
          <a:stretch/>
        </p:blipFill>
        <p:spPr>
          <a:xfrm>
            <a:off x="4590802" y="2778232"/>
            <a:ext cx="264288" cy="257742"/>
          </a:xfrm>
          <a:prstGeom prst="rect">
            <a:avLst/>
          </a:prstGeom>
        </p:spPr>
      </p:pic>
      <p:pic>
        <p:nvPicPr>
          <p:cNvPr id="83" name="82 Imagen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4F5EF"/>
              </a:clrFrom>
              <a:clrTo>
                <a:srgbClr val="F4F5E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04" t="55742" r="1434" b="2306"/>
          <a:stretch/>
        </p:blipFill>
        <p:spPr>
          <a:xfrm>
            <a:off x="4589932" y="4065719"/>
            <a:ext cx="264288" cy="257742"/>
          </a:xfrm>
          <a:prstGeom prst="rect">
            <a:avLst/>
          </a:prstGeom>
        </p:spPr>
      </p:pic>
      <p:pic>
        <p:nvPicPr>
          <p:cNvPr id="84" name="83 Imagen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4F5EF"/>
              </a:clrFrom>
              <a:clrTo>
                <a:srgbClr val="F4F5E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04" t="55742" r="1434" b="2306"/>
          <a:stretch/>
        </p:blipFill>
        <p:spPr>
          <a:xfrm>
            <a:off x="4635671" y="3450314"/>
            <a:ext cx="264288" cy="257742"/>
          </a:xfrm>
          <a:prstGeom prst="rect">
            <a:avLst/>
          </a:prstGeom>
        </p:spPr>
      </p:pic>
      <p:pic>
        <p:nvPicPr>
          <p:cNvPr id="85" name="84 Imagen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4F5EF"/>
              </a:clrFrom>
              <a:clrTo>
                <a:srgbClr val="F4F5E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04" t="55742" r="1434" b="2306"/>
          <a:stretch/>
        </p:blipFill>
        <p:spPr>
          <a:xfrm>
            <a:off x="6825910" y="4869061"/>
            <a:ext cx="264288" cy="257742"/>
          </a:xfrm>
          <a:prstGeom prst="rect">
            <a:avLst/>
          </a:prstGeom>
        </p:spPr>
      </p:pic>
      <p:sp>
        <p:nvSpPr>
          <p:cNvPr id="87" name="86 CuadroTexto"/>
          <p:cNvSpPr txBox="1"/>
          <p:nvPr/>
        </p:nvSpPr>
        <p:spPr bwMode="auto">
          <a:xfrm rot="21122575">
            <a:off x="5118228" y="3274586"/>
            <a:ext cx="109178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s-MX" altLang="es-CL" sz="800" dirty="0">
                <a:solidFill>
                  <a:schemeClr val="accent1"/>
                </a:solidFill>
                <a:latin typeface="Calibri" pitchFamily="34" charset="0"/>
              </a:rPr>
              <a:t>Traspaso Reporte</a:t>
            </a:r>
            <a:endParaRPr lang="es-CL" altLang="es-CL" sz="80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88" name="87 CuadroTexto"/>
          <p:cNvSpPr txBox="1"/>
          <p:nvPr/>
        </p:nvSpPr>
        <p:spPr bwMode="auto">
          <a:xfrm>
            <a:off x="6270316" y="1266117"/>
            <a:ext cx="27047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s-MX" sz="8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Labores del RETC:</a:t>
            </a:r>
          </a:p>
          <a:p>
            <a:pPr defTabSz="457200">
              <a:defRPr/>
            </a:pPr>
            <a:endParaRPr lang="es-MX" sz="700" b="1" u="sng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  <a:p>
            <a:pPr marL="171450" indent="-171450" defTabSz="457200">
              <a:buFontTx/>
              <a:buChar char="-"/>
              <a:defRPr/>
            </a:pPr>
            <a:r>
              <a:rPr lang="es-MX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Normalizar Bases de Datos (estructura)</a:t>
            </a:r>
          </a:p>
          <a:p>
            <a:pPr marL="171450" indent="-171450" defTabSz="457200">
              <a:buFontTx/>
              <a:buChar char="-"/>
              <a:defRPr/>
            </a:pPr>
            <a:r>
              <a:rPr lang="es-MX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Unificar establecimientos (información incompleta)</a:t>
            </a:r>
          </a:p>
          <a:p>
            <a:pPr marL="171450" indent="-171450" defTabSz="457200">
              <a:buFontTx/>
              <a:buChar char="-"/>
              <a:defRPr/>
            </a:pPr>
            <a:r>
              <a:rPr lang="es-MX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Mantener coherencia de las estadísticas</a:t>
            </a:r>
          </a:p>
          <a:p>
            <a:pPr marL="171450" indent="-171450" defTabSz="457200">
              <a:buFontTx/>
              <a:buChar char="-"/>
              <a:defRPr/>
            </a:pPr>
            <a:r>
              <a:rPr lang="es-MX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Generar indicadores ambientales</a:t>
            </a:r>
          </a:p>
          <a:p>
            <a:pPr marL="171450" indent="-171450" defTabSz="457200">
              <a:buFontTx/>
              <a:buChar char="-"/>
              <a:defRPr/>
            </a:pPr>
            <a:r>
              <a:rPr lang="es-MX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Generar información IEMA / REMA / OCDE</a:t>
            </a:r>
          </a:p>
          <a:p>
            <a:pPr marL="171450" indent="-171450" defTabSz="457200">
              <a:buFontTx/>
              <a:buChar char="-"/>
              <a:defRPr/>
            </a:pPr>
            <a:r>
              <a:rPr lang="es-MX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Mantener activos los convenios de información  </a:t>
            </a:r>
          </a:p>
          <a:p>
            <a:pPr marL="171450" indent="-171450" defTabSz="457200">
              <a:buFontTx/>
              <a:buChar char="-"/>
              <a:defRPr/>
            </a:pPr>
            <a:endParaRPr lang="es-CL" sz="8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</p:txBody>
      </p:sp>
      <p:pic>
        <p:nvPicPr>
          <p:cNvPr id="101" name="100 Imagen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4F5EF"/>
              </a:clrFrom>
              <a:clrTo>
                <a:srgbClr val="F4F5E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04" t="55742" r="1434" b="2306"/>
          <a:stretch/>
        </p:blipFill>
        <p:spPr>
          <a:xfrm>
            <a:off x="7367023" y="4855047"/>
            <a:ext cx="264288" cy="257742"/>
          </a:xfrm>
          <a:prstGeom prst="rect">
            <a:avLst/>
          </a:prstGeom>
        </p:spPr>
      </p:pic>
      <p:pic>
        <p:nvPicPr>
          <p:cNvPr id="6148" name="614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804" y="5113678"/>
            <a:ext cx="451405" cy="451405"/>
          </a:xfrm>
          <a:prstGeom prst="rect">
            <a:avLst/>
          </a:prstGeom>
        </p:spPr>
      </p:pic>
      <p:pic>
        <p:nvPicPr>
          <p:cNvPr id="6149" name="6148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949" y="5176452"/>
            <a:ext cx="325858" cy="325858"/>
          </a:xfrm>
          <a:prstGeom prst="rect">
            <a:avLst/>
          </a:prstGeom>
        </p:spPr>
      </p:pic>
      <p:pic>
        <p:nvPicPr>
          <p:cNvPr id="6150" name="6149 Imagen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212" y="5516099"/>
            <a:ext cx="461450" cy="461450"/>
          </a:xfrm>
          <a:prstGeom prst="rect">
            <a:avLst/>
          </a:prstGeom>
        </p:spPr>
      </p:pic>
      <p:pic>
        <p:nvPicPr>
          <p:cNvPr id="105" name="104 Imagen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4F5EF"/>
              </a:clrFrom>
              <a:clrTo>
                <a:srgbClr val="F4F5E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04" t="55742" r="1434" b="2306"/>
          <a:stretch/>
        </p:blipFill>
        <p:spPr>
          <a:xfrm>
            <a:off x="7317758" y="5610469"/>
            <a:ext cx="264288" cy="257742"/>
          </a:xfrm>
          <a:prstGeom prst="rect">
            <a:avLst/>
          </a:prstGeom>
        </p:spPr>
      </p:pic>
      <p:pic>
        <p:nvPicPr>
          <p:cNvPr id="6151" name="6150 Imagen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044" y="5968923"/>
            <a:ext cx="223236" cy="263237"/>
          </a:xfrm>
          <a:prstGeom prst="rect">
            <a:avLst/>
          </a:prstGeom>
        </p:spPr>
      </p:pic>
      <p:pic>
        <p:nvPicPr>
          <p:cNvPr id="6152" name="6151 Imagen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4" r="26716"/>
          <a:stretch/>
        </p:blipFill>
        <p:spPr>
          <a:xfrm>
            <a:off x="7169118" y="6258038"/>
            <a:ext cx="297381" cy="383826"/>
          </a:xfrm>
          <a:prstGeom prst="rect">
            <a:avLst/>
          </a:prstGeom>
        </p:spPr>
      </p:pic>
      <p:sp>
        <p:nvSpPr>
          <p:cNvPr id="108" name="107 CuadroTexto"/>
          <p:cNvSpPr txBox="1"/>
          <p:nvPr/>
        </p:nvSpPr>
        <p:spPr>
          <a:xfrm>
            <a:off x="5218746" y="4181167"/>
            <a:ext cx="1656158" cy="21544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s-MX" altLang="es-CL" sz="800" dirty="0">
                <a:solidFill>
                  <a:schemeClr val="bg1"/>
                </a:solidFill>
              </a:rPr>
              <a:t>Convenios Interinstitucionales</a:t>
            </a:r>
            <a:endParaRPr lang="es-CL" altLang="es-CL" sz="800" dirty="0">
              <a:solidFill>
                <a:schemeClr val="bg1"/>
              </a:solidFill>
            </a:endParaRPr>
          </a:p>
        </p:txBody>
      </p:sp>
      <p:pic>
        <p:nvPicPr>
          <p:cNvPr id="109" name="108 Imagen"/>
          <p:cNvPicPr>
            <a:picLocks noChangeAspect="1"/>
          </p:cNvPicPr>
          <p:nvPr/>
        </p:nvPicPr>
        <p:blipFill rotWithShape="1"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69471" y="2798144"/>
            <a:ext cx="1677057" cy="970928"/>
          </a:xfrm>
          <a:prstGeom prst="rect">
            <a:avLst/>
          </a:prstGeom>
        </p:spPr>
      </p:pic>
      <p:sp>
        <p:nvSpPr>
          <p:cNvPr id="6153" name="6152 CuadroTexto"/>
          <p:cNvSpPr txBox="1"/>
          <p:nvPr/>
        </p:nvSpPr>
        <p:spPr>
          <a:xfrm>
            <a:off x="7094937" y="4808649"/>
            <a:ext cx="301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≠</a:t>
            </a:r>
          </a:p>
        </p:txBody>
      </p:sp>
    </p:spTree>
    <p:extLst>
      <p:ext uri="{BB962C8B-B14F-4D97-AF65-F5344CB8AC3E}">
        <p14:creationId xmlns:p14="http://schemas.microsoft.com/office/powerpoint/2010/main" val="41258690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6449403"/>
              </p:ext>
            </p:extLst>
          </p:nvPr>
        </p:nvGraphicFramePr>
        <p:xfrm>
          <a:off x="125319" y="1914577"/>
          <a:ext cx="4156349" cy="4250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3" r="3032"/>
          <a:stretch/>
        </p:blipFill>
        <p:spPr bwMode="auto">
          <a:xfrm>
            <a:off x="4281668" y="1926041"/>
            <a:ext cx="1609726" cy="227897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655" y="1926041"/>
            <a:ext cx="1451262" cy="227897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7" r="9254"/>
          <a:stretch/>
        </p:blipFill>
        <p:spPr bwMode="auto">
          <a:xfrm>
            <a:off x="5944655" y="4233719"/>
            <a:ext cx="1439501" cy="233415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155" y="1926042"/>
            <a:ext cx="1573675" cy="230656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689" y="4233719"/>
            <a:ext cx="1401684" cy="230656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855" y="4288900"/>
            <a:ext cx="1466274" cy="227897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3 CuadroTexto">
            <a:extLst>
              <a:ext uri="{FF2B5EF4-FFF2-40B4-BE49-F238E27FC236}">
                <a16:creationId xmlns:a16="http://schemas.microsoft.com/office/drawing/2014/main" id="{317EE800-F995-4656-B5D2-B1F1E0F1C55C}"/>
              </a:ext>
            </a:extLst>
          </p:cNvPr>
          <p:cNvSpPr txBox="1"/>
          <p:nvPr/>
        </p:nvSpPr>
        <p:spPr>
          <a:xfrm>
            <a:off x="328555" y="240923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 algn="ctr">
              <a:defRPr sz="2600" b="1">
                <a:solidFill>
                  <a:schemeClr val="accent1"/>
                </a:solidFill>
                <a:latin typeface="Verdana" charset="0"/>
              </a:defRPr>
            </a:lvl1pPr>
          </a:lstStyle>
          <a:p>
            <a:pPr algn="l"/>
            <a:r>
              <a:rPr lang="es-CL" sz="2400" dirty="0">
                <a:solidFill>
                  <a:srgbClr val="558ED5"/>
                </a:solidFill>
                <a:latin typeface="Calibri" pitchFamily="34" charset="0"/>
                <a:ea typeface="ヒラギノ角ゴ Pro W3"/>
                <a:cs typeface="Verdana" pitchFamily="34" charset="0"/>
              </a:rPr>
              <a:t>Implementación de los Impuestos Verdes</a:t>
            </a:r>
          </a:p>
        </p:txBody>
      </p:sp>
      <p:cxnSp>
        <p:nvCxnSpPr>
          <p:cNvPr id="13" name="3 Conector recto">
            <a:extLst>
              <a:ext uri="{FF2B5EF4-FFF2-40B4-BE49-F238E27FC236}">
                <a16:creationId xmlns:a16="http://schemas.microsoft.com/office/drawing/2014/main" id="{5D3C7CA9-55FC-4DC9-A933-3CDD19DA826E}"/>
              </a:ext>
            </a:extLst>
          </p:cNvPr>
          <p:cNvCxnSpPr/>
          <p:nvPr/>
        </p:nvCxnSpPr>
        <p:spPr>
          <a:xfrm flipV="1">
            <a:off x="338071" y="786929"/>
            <a:ext cx="8533135" cy="7755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172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383990"/>
              </p:ext>
            </p:extLst>
          </p:nvPr>
        </p:nvGraphicFramePr>
        <p:xfrm>
          <a:off x="1547664" y="1772819"/>
          <a:ext cx="5002461" cy="2677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8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2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1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8583">
                <a:tc>
                  <a:txBody>
                    <a:bodyPr/>
                    <a:lstStyle/>
                    <a:p>
                      <a:r>
                        <a:rPr lang="es-CL" sz="1600" dirty="0"/>
                        <a:t>Contaminante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/>
                        <a:t>Emisiones Ton/año RETC 2015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/>
                        <a:t>Recaudación USD (Estimada 2017)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715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CL" sz="1600" b="1" kern="1200" dirty="0">
                          <a:solidFill>
                            <a:srgbClr val="7030A0"/>
                          </a:solidFill>
                          <a:latin typeface="Verdana "/>
                          <a:ea typeface="+mn-ea"/>
                          <a:cs typeface="+mn-cs"/>
                        </a:rPr>
                        <a:t>MP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>
                          <a:solidFill>
                            <a:srgbClr val="7030A0"/>
                          </a:solidFill>
                          <a:latin typeface="Verdana "/>
                        </a:rPr>
                        <a:t>7.041 </a:t>
                      </a:r>
                      <a:endParaRPr lang="es-CL" sz="1600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es-CL" sz="1600" kern="1200" dirty="0">
                          <a:solidFill>
                            <a:srgbClr val="7030A0"/>
                          </a:solidFill>
                          <a:latin typeface="Verdana "/>
                          <a:ea typeface="+mn-ea"/>
                          <a:cs typeface="+mn-cs"/>
                        </a:rPr>
                        <a:t> 25.824.308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715">
                <a:tc>
                  <a:txBody>
                    <a:bodyPr/>
                    <a:lstStyle/>
                    <a:p>
                      <a:pPr algn="ctr"/>
                      <a:r>
                        <a:rPr lang="es-CL" sz="1600" b="1" dirty="0">
                          <a:solidFill>
                            <a:srgbClr val="7030A0"/>
                          </a:solidFill>
                          <a:latin typeface="Verdana "/>
                        </a:rPr>
                        <a:t>NO</a:t>
                      </a:r>
                      <a:r>
                        <a:rPr lang="es-CL" sz="1600" b="1" baseline="-25000" dirty="0">
                          <a:solidFill>
                            <a:srgbClr val="7030A0"/>
                          </a:solidFill>
                          <a:latin typeface="Verdana "/>
                        </a:rPr>
                        <a:t>X</a:t>
                      </a:r>
                      <a:endParaRPr lang="es-CL" sz="1600" b="1" baseline="-25000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>
                          <a:solidFill>
                            <a:srgbClr val="7030A0"/>
                          </a:solidFill>
                          <a:latin typeface="Verdana "/>
                        </a:rPr>
                        <a:t>64.913 </a:t>
                      </a:r>
                      <a:endParaRPr lang="es-CL" sz="1600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es-CL" sz="1600" kern="1200" dirty="0">
                          <a:solidFill>
                            <a:srgbClr val="7030A0"/>
                          </a:solidFill>
                          <a:latin typeface="Verdana "/>
                          <a:ea typeface="+mn-ea"/>
                          <a:cs typeface="+mn-cs"/>
                        </a:rPr>
                        <a:t> 7.332.895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715">
                <a:tc>
                  <a:txBody>
                    <a:bodyPr/>
                    <a:lstStyle/>
                    <a:p>
                      <a:pPr algn="ctr"/>
                      <a:r>
                        <a:rPr lang="es-CL" sz="1600" b="1" dirty="0">
                          <a:solidFill>
                            <a:srgbClr val="7030A0"/>
                          </a:solidFill>
                          <a:latin typeface="Verdana "/>
                        </a:rPr>
                        <a:t>SO</a:t>
                      </a:r>
                      <a:r>
                        <a:rPr lang="es-CL" sz="1600" b="1" baseline="-25000" dirty="0">
                          <a:solidFill>
                            <a:srgbClr val="7030A0"/>
                          </a:solidFill>
                          <a:latin typeface="Verdana "/>
                        </a:rPr>
                        <a:t>2</a:t>
                      </a:r>
                      <a:endParaRPr lang="es-CL" sz="1600" b="1" baseline="-25000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>
                          <a:solidFill>
                            <a:srgbClr val="7030A0"/>
                          </a:solidFill>
                          <a:latin typeface="Verdana "/>
                        </a:rPr>
                        <a:t>94.619 </a:t>
                      </a:r>
                      <a:endParaRPr lang="es-CL" sz="1600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es-CL" sz="1600" kern="1200" dirty="0">
                          <a:solidFill>
                            <a:srgbClr val="7030A0"/>
                          </a:solidFill>
                          <a:latin typeface="Verdana "/>
                          <a:ea typeface="+mn-ea"/>
                          <a:cs typeface="+mn-cs"/>
                        </a:rPr>
                        <a:t> 3.832.805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715"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="1" dirty="0">
                          <a:solidFill>
                            <a:srgbClr val="7030A0"/>
                          </a:solidFill>
                          <a:latin typeface="Verdana "/>
                        </a:rPr>
                        <a:t>CO</a:t>
                      </a:r>
                      <a:r>
                        <a:rPr lang="es-CL" sz="1600" b="1" baseline="-25000" dirty="0">
                          <a:solidFill>
                            <a:srgbClr val="7030A0"/>
                          </a:solidFill>
                          <a:latin typeface="Verdana "/>
                        </a:rPr>
                        <a:t>2</a:t>
                      </a:r>
                      <a:r>
                        <a:rPr lang="es-CL" sz="1600" b="1" dirty="0">
                          <a:solidFill>
                            <a:srgbClr val="7030A0"/>
                          </a:solidFill>
                          <a:latin typeface="Verdana "/>
                        </a:rPr>
                        <a:t>:</a:t>
                      </a:r>
                      <a:endParaRPr lang="es-CL" sz="16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>
                          <a:solidFill>
                            <a:srgbClr val="7030A0"/>
                          </a:solidFill>
                          <a:latin typeface="Verdana "/>
                        </a:rPr>
                        <a:t>43.694.531</a:t>
                      </a:r>
                      <a:endParaRPr lang="es-CL" sz="1600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es-CL" sz="1600" kern="1200" dirty="0">
                          <a:solidFill>
                            <a:srgbClr val="7030A0"/>
                          </a:solidFill>
                          <a:latin typeface="Verdana "/>
                          <a:ea typeface="+mn-ea"/>
                          <a:cs typeface="+mn-cs"/>
                        </a:rPr>
                        <a:t> 218.472.656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715">
                <a:tc>
                  <a:txBody>
                    <a:bodyPr/>
                    <a:lstStyle/>
                    <a:p>
                      <a:pPr algn="l"/>
                      <a:r>
                        <a:rPr lang="es-CL" sz="1600" b="1" kern="1200" dirty="0">
                          <a:solidFill>
                            <a:srgbClr val="7030A0"/>
                          </a:solidFill>
                          <a:latin typeface="Verdana 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kern="1200" dirty="0">
                          <a:solidFill>
                            <a:srgbClr val="7030A0"/>
                          </a:solidFill>
                          <a:latin typeface="Verdana "/>
                          <a:ea typeface="+mn-ea"/>
                          <a:cs typeface="+mn-cs"/>
                        </a:rPr>
                        <a:t>43.861.104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es-CL" sz="1600" b="1" kern="1200" dirty="0">
                          <a:solidFill>
                            <a:srgbClr val="7030A0"/>
                          </a:solidFill>
                          <a:latin typeface="Verdana "/>
                          <a:ea typeface="+mn-ea"/>
                          <a:cs typeface="+mn-cs"/>
                        </a:rPr>
                        <a:t> 255.462.665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539552" y="4581128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1" indent="-285750" algn="just" fontAlgn="auto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CL" sz="1600" i="1" dirty="0">
                <a:solidFill>
                  <a:srgbClr val="002060"/>
                </a:solidFill>
                <a:latin typeface="Verdana"/>
                <a:cs typeface="Verdana"/>
              </a:rPr>
              <a:t>86% de la recaudación proviene de emisiones de CO2;</a:t>
            </a:r>
          </a:p>
          <a:p>
            <a:pPr marL="571500" lvl="1" indent="-285750" algn="just" fontAlgn="auto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CL" sz="1600" i="1" dirty="0">
                <a:solidFill>
                  <a:srgbClr val="002060"/>
                </a:solidFill>
                <a:latin typeface="Verdana"/>
                <a:cs typeface="Verdana"/>
              </a:rPr>
              <a:t>Generación termoeléctrica: 89% de la recaudación total. </a:t>
            </a:r>
          </a:p>
          <a:p>
            <a:pPr marL="571500" lvl="1" indent="-285750" algn="just" fontAlgn="auto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CL" sz="1600" i="1" dirty="0">
                <a:solidFill>
                  <a:srgbClr val="002060"/>
                </a:solidFill>
                <a:latin typeface="Verdana"/>
                <a:cs typeface="Verdana"/>
              </a:rPr>
              <a:t>Agricultura: 2,5% de la recaudación total.</a:t>
            </a:r>
          </a:p>
          <a:p>
            <a:pPr marL="571500" lvl="1" indent="-285750" algn="just" fontAlgn="auto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CL" sz="1600" i="1" dirty="0">
                <a:solidFill>
                  <a:srgbClr val="002060"/>
                </a:solidFill>
                <a:latin typeface="Verdana"/>
                <a:cs typeface="Verdana"/>
              </a:rPr>
              <a:t>El 55% de la recaudación proviene del uso de carbón.</a:t>
            </a:r>
          </a:p>
          <a:p>
            <a:pPr algn="just"/>
            <a:endParaRPr lang="es-CL" sz="1600" dirty="0"/>
          </a:p>
        </p:txBody>
      </p:sp>
      <p:sp>
        <p:nvSpPr>
          <p:cNvPr id="5" name="3 CuadroTexto">
            <a:extLst>
              <a:ext uri="{FF2B5EF4-FFF2-40B4-BE49-F238E27FC236}">
                <a16:creationId xmlns:a16="http://schemas.microsoft.com/office/drawing/2014/main" id="{2360A04E-CF43-4E14-8DAF-1A0F02D296E3}"/>
              </a:ext>
            </a:extLst>
          </p:cNvPr>
          <p:cNvSpPr txBox="1"/>
          <p:nvPr/>
        </p:nvSpPr>
        <p:spPr>
          <a:xfrm>
            <a:off x="328555" y="240923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 algn="ctr">
              <a:defRPr sz="2600" b="1">
                <a:solidFill>
                  <a:schemeClr val="accent1"/>
                </a:solidFill>
                <a:latin typeface="Verdana" charset="0"/>
              </a:defRPr>
            </a:lvl1pPr>
          </a:lstStyle>
          <a:p>
            <a:pPr algn="l"/>
            <a:r>
              <a:rPr lang="es-CL" sz="2400" dirty="0">
                <a:solidFill>
                  <a:srgbClr val="558ED5"/>
                </a:solidFill>
                <a:latin typeface="Calibri" pitchFamily="34" charset="0"/>
                <a:ea typeface="ヒラギノ角ゴ Pro W3"/>
                <a:cs typeface="Verdana" pitchFamily="34" charset="0"/>
              </a:rPr>
              <a:t>Recaudación estimada por Impuestos Verdes</a:t>
            </a:r>
          </a:p>
        </p:txBody>
      </p:sp>
      <p:cxnSp>
        <p:nvCxnSpPr>
          <p:cNvPr id="6" name="3 Conector recto">
            <a:extLst>
              <a:ext uri="{FF2B5EF4-FFF2-40B4-BE49-F238E27FC236}">
                <a16:creationId xmlns:a16="http://schemas.microsoft.com/office/drawing/2014/main" id="{3CFEA430-C514-404E-9CEB-AC5E2712DC17}"/>
              </a:ext>
            </a:extLst>
          </p:cNvPr>
          <p:cNvCxnSpPr/>
          <p:nvPr/>
        </p:nvCxnSpPr>
        <p:spPr>
          <a:xfrm flipV="1">
            <a:off x="338071" y="786929"/>
            <a:ext cx="8533135" cy="7755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1211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4"/>
          <p:cNvSpPr>
            <a:spLocks noGrp="1"/>
          </p:cNvSpPr>
          <p:nvPr>
            <p:ph sz="quarter" idx="11"/>
          </p:nvPr>
        </p:nvSpPr>
        <p:spPr bwMode="auto">
          <a:xfrm>
            <a:off x="577970" y="2420888"/>
            <a:ext cx="8410754" cy="119457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r"/>
            <a:r>
              <a:rPr lang="es-CL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  <a:cs typeface="Verdana" charset="0"/>
              </a:rPr>
              <a:t>Implementación REP en el RETC</a:t>
            </a:r>
          </a:p>
          <a:p>
            <a:pPr algn="r"/>
            <a:endParaRPr lang="es-CL" b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charset="0"/>
              <a:cs typeface="Verdana" charset="0"/>
            </a:endParaRPr>
          </a:p>
        </p:txBody>
      </p:sp>
      <p:sp>
        <p:nvSpPr>
          <p:cNvPr id="17410" name="Content Placeholder 5"/>
          <p:cNvSpPr>
            <a:spLocks noGrp="1"/>
          </p:cNvSpPr>
          <p:nvPr>
            <p:ph sz="quarter" idx="12"/>
          </p:nvPr>
        </p:nvSpPr>
        <p:spPr bwMode="auto">
          <a:xfrm>
            <a:off x="3774296" y="5064853"/>
            <a:ext cx="5214429" cy="7061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CL" sz="1050" dirty="0">
                <a:solidFill>
                  <a:schemeClr val="tx2"/>
                </a:solidFill>
                <a:latin typeface="Verdana" charset="0"/>
                <a:cs typeface="Verdana" charset="0"/>
              </a:rPr>
              <a:t>Departamento de Información Ambiental</a:t>
            </a:r>
          </a:p>
          <a:p>
            <a:pPr algn="r"/>
            <a:r>
              <a:rPr lang="es-MX" sz="1050" dirty="0">
                <a:solidFill>
                  <a:schemeClr val="tx2"/>
                </a:solidFill>
                <a:latin typeface="Verdana" charset="0"/>
                <a:cs typeface="Verdana" charset="0"/>
              </a:rPr>
              <a:t>Ministerio del Medio Ambiente</a:t>
            </a:r>
          </a:p>
          <a:p>
            <a:pPr algn="r"/>
            <a:endParaRPr lang="es-CL" sz="1050" dirty="0">
              <a:solidFill>
                <a:schemeClr val="tx2"/>
              </a:solidFill>
              <a:latin typeface="Verdana" charset="0"/>
              <a:cs typeface="Verdana" charset="0"/>
            </a:endParaRPr>
          </a:p>
          <a:p>
            <a:pPr algn="r"/>
            <a:endParaRPr lang="en-US" sz="1200" dirty="0">
              <a:solidFill>
                <a:schemeClr val="tx2"/>
              </a:solidFill>
              <a:latin typeface="Verdana" charset="0"/>
              <a:cs typeface="Verdana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1" b="23685"/>
          <a:stretch/>
        </p:blipFill>
        <p:spPr>
          <a:xfrm>
            <a:off x="6823493" y="163900"/>
            <a:ext cx="2165231" cy="125355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" t="13973" r="6824" b="6429"/>
          <a:stretch/>
        </p:blipFill>
        <p:spPr>
          <a:xfrm>
            <a:off x="4499992" y="364442"/>
            <a:ext cx="1944216" cy="1257780"/>
          </a:xfrm>
          <a:prstGeom prst="rect">
            <a:avLst/>
          </a:prstGeom>
        </p:spPr>
      </p:pic>
      <p:sp>
        <p:nvSpPr>
          <p:cNvPr id="8" name="Content Placeholder 5"/>
          <p:cNvSpPr txBox="1">
            <a:spLocks/>
          </p:cNvSpPr>
          <p:nvPr/>
        </p:nvSpPr>
        <p:spPr bwMode="auto">
          <a:xfrm>
            <a:off x="6763454" y="1428804"/>
            <a:ext cx="2406407" cy="54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0" i="0" kern="1200">
                <a:solidFill>
                  <a:srgbClr val="4F81BD"/>
                </a:solidFill>
                <a:latin typeface="Verdana"/>
                <a:ea typeface="ＭＳ Ｐゴシック" charset="0"/>
                <a:cs typeface="Verdana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800" dirty="0">
                <a:solidFill>
                  <a:schemeClr val="bg1">
                    <a:lumMod val="75000"/>
                  </a:schemeClr>
                </a:solidFill>
                <a:latin typeface="Verdana" charset="0"/>
                <a:cs typeface="Verdana" charset="0"/>
              </a:rPr>
              <a:t>Registro de Emisiones y Transferencias </a:t>
            </a:r>
          </a:p>
          <a:p>
            <a:pPr algn="ctr"/>
            <a:r>
              <a:rPr lang="es-MX" sz="800" dirty="0">
                <a:solidFill>
                  <a:schemeClr val="bg1">
                    <a:lumMod val="75000"/>
                  </a:schemeClr>
                </a:solidFill>
                <a:latin typeface="Verdana" charset="0"/>
                <a:cs typeface="Verdana" charset="0"/>
              </a:rPr>
              <a:t>de Contaminantes, RETC</a:t>
            </a:r>
            <a:endParaRPr lang="es-CL" sz="800" dirty="0">
              <a:solidFill>
                <a:schemeClr val="bg1">
                  <a:lumMod val="75000"/>
                </a:schemeClr>
              </a:solidFill>
              <a:latin typeface="Verdana" charset="0"/>
              <a:cs typeface="Verdana" charset="0"/>
            </a:endParaRPr>
          </a:p>
          <a:p>
            <a:pPr algn="ctr"/>
            <a:endParaRPr lang="en-US" sz="1000" dirty="0">
              <a:solidFill>
                <a:schemeClr val="bg1">
                  <a:lumMod val="75000"/>
                </a:schemeClr>
              </a:solidFill>
              <a:latin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3778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ía Mundial del Reciclaje 201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4" t="-155" r="65376" b="155"/>
          <a:stretch/>
        </p:blipFill>
        <p:spPr bwMode="auto">
          <a:xfrm>
            <a:off x="-1" y="-42529"/>
            <a:ext cx="2798859" cy="690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a 4"/>
          <p:cNvGraphicFramePr/>
          <p:nvPr>
            <p:extLst/>
          </p:nvPr>
        </p:nvGraphicFramePr>
        <p:xfrm>
          <a:off x="4126003" y="1704314"/>
          <a:ext cx="3729533" cy="4393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3 CuadroTexto">
            <a:extLst>
              <a:ext uri="{FF2B5EF4-FFF2-40B4-BE49-F238E27FC236}">
                <a16:creationId xmlns:a16="http://schemas.microsoft.com/office/drawing/2014/main" id="{DC3799C3-AE95-4D84-9EE6-76A8687FF4DF}"/>
              </a:ext>
            </a:extLst>
          </p:cNvPr>
          <p:cNvSpPr txBox="1"/>
          <p:nvPr/>
        </p:nvSpPr>
        <p:spPr>
          <a:xfrm>
            <a:off x="2903360" y="246715"/>
            <a:ext cx="5450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 algn="ctr">
              <a:defRPr sz="2600" b="1">
                <a:solidFill>
                  <a:schemeClr val="accent1"/>
                </a:solidFill>
                <a:latin typeface="Verdana" charset="0"/>
              </a:defRPr>
            </a:lvl1pPr>
          </a:lstStyle>
          <a:p>
            <a:pPr algn="l"/>
            <a:r>
              <a:rPr lang="es-CL" sz="2400" dirty="0">
                <a:solidFill>
                  <a:srgbClr val="558ED5"/>
                </a:solidFill>
                <a:latin typeface="Calibri" pitchFamily="34" charset="0"/>
                <a:ea typeface="ヒラギノ角ゴ Pro W3"/>
                <a:cs typeface="Verdana" pitchFamily="34" charset="0"/>
              </a:rPr>
              <a:t>Contexto</a:t>
            </a:r>
          </a:p>
        </p:txBody>
      </p:sp>
      <p:cxnSp>
        <p:nvCxnSpPr>
          <p:cNvPr id="8" name="3 Conector recto">
            <a:extLst>
              <a:ext uri="{FF2B5EF4-FFF2-40B4-BE49-F238E27FC236}">
                <a16:creationId xmlns:a16="http://schemas.microsoft.com/office/drawing/2014/main" id="{B7403ACF-0DBF-4C46-AC79-4FCBEEA250BF}"/>
              </a:ext>
            </a:extLst>
          </p:cNvPr>
          <p:cNvCxnSpPr>
            <a:cxnSpLocks/>
          </p:cNvCxnSpPr>
          <p:nvPr/>
        </p:nvCxnSpPr>
        <p:spPr>
          <a:xfrm>
            <a:off x="2999319" y="783051"/>
            <a:ext cx="5871887" cy="3879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13608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2" y="1605984"/>
            <a:ext cx="8239125" cy="343852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443652" y="3914857"/>
            <a:ext cx="1838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>
                <a:solidFill>
                  <a:srgbClr val="002060"/>
                </a:solidFill>
              </a:rPr>
              <a:t>Gestión Industria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570618" y="2469192"/>
            <a:ext cx="1746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srgbClr val="002060"/>
                </a:solidFill>
              </a:rPr>
              <a:t>Municipalidades</a:t>
            </a:r>
            <a:endParaRPr lang="es-CL" dirty="0">
              <a:solidFill>
                <a:srgbClr val="00206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963641" y="2915712"/>
            <a:ext cx="1040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solidFill>
                  <a:srgbClr val="002060"/>
                </a:solidFill>
              </a:rPr>
              <a:t>Gestores</a:t>
            </a:r>
            <a:r>
              <a:rPr lang="es-CL" sz="1600" b="1" dirty="0">
                <a:solidFill>
                  <a:srgbClr val="FAE9D9"/>
                </a:solidFill>
              </a:rPr>
              <a:t>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827850" y="4136349"/>
            <a:ext cx="1485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solidFill>
                  <a:srgbClr val="002060"/>
                </a:solidFill>
              </a:rPr>
              <a:t>Reciclador base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515589" y="4741354"/>
            <a:ext cx="2112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rgbClr val="00B0F0"/>
                </a:solidFill>
              </a:rPr>
              <a:t>Organización and Financiamiento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955131" y="2181027"/>
            <a:ext cx="1278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rgbClr val="002060"/>
                </a:solidFill>
              </a:rPr>
              <a:t>Mercado y Consumidores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2472920" y="2057916"/>
            <a:ext cx="1072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>
                <a:solidFill>
                  <a:srgbClr val="002060"/>
                </a:solidFill>
              </a:rPr>
              <a:t>Registro y Cumplimiento de Metas </a:t>
            </a:r>
          </a:p>
          <a:p>
            <a:pPr algn="ctr"/>
            <a:endParaRPr lang="es-CL" sz="1200" dirty="0">
              <a:solidFill>
                <a:srgbClr val="00206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029796" y="2336003"/>
            <a:ext cx="1146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solidFill>
                  <a:srgbClr val="83184A"/>
                </a:solidFill>
              </a:rPr>
              <a:t>Productor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842196" y="3653247"/>
            <a:ext cx="1521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dirty="0">
                <a:solidFill>
                  <a:srgbClr val="002060"/>
                </a:solidFill>
              </a:rPr>
              <a:t>Productores &amp; Importadores</a:t>
            </a:r>
            <a:endParaRPr lang="es-CL" sz="1600" dirty="0">
              <a:solidFill>
                <a:srgbClr val="002060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7173463" y="4745247"/>
            <a:ext cx="1472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002060"/>
                </a:solidFill>
              </a:rPr>
              <a:t>SMA Fiscalización</a:t>
            </a:r>
          </a:p>
        </p:txBody>
      </p:sp>
      <p:sp>
        <p:nvSpPr>
          <p:cNvPr id="17" name="3 CuadroTexto">
            <a:extLst>
              <a:ext uri="{FF2B5EF4-FFF2-40B4-BE49-F238E27FC236}">
                <a16:creationId xmlns:a16="http://schemas.microsoft.com/office/drawing/2014/main" id="{BB56EB9A-3EBA-4143-9768-82E03ED698EE}"/>
              </a:ext>
            </a:extLst>
          </p:cNvPr>
          <p:cNvSpPr txBox="1"/>
          <p:nvPr/>
        </p:nvSpPr>
        <p:spPr>
          <a:xfrm>
            <a:off x="328555" y="240923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 algn="ctr">
              <a:defRPr sz="2600" b="1">
                <a:solidFill>
                  <a:schemeClr val="accent1"/>
                </a:solidFill>
                <a:latin typeface="Verdana" charset="0"/>
              </a:defRPr>
            </a:lvl1pPr>
          </a:lstStyle>
          <a:p>
            <a:pPr algn="l"/>
            <a:r>
              <a:rPr lang="es-CL" sz="2400" dirty="0">
                <a:solidFill>
                  <a:srgbClr val="558ED5"/>
                </a:solidFill>
                <a:latin typeface="Calibri" pitchFamily="34" charset="0"/>
                <a:ea typeface="ヒラギノ角ゴ Pro W3"/>
                <a:cs typeface="Verdana" pitchFamily="34" charset="0"/>
              </a:rPr>
              <a:t>Actores involucrados</a:t>
            </a:r>
          </a:p>
        </p:txBody>
      </p:sp>
      <p:cxnSp>
        <p:nvCxnSpPr>
          <p:cNvPr id="18" name="3 Conector recto">
            <a:extLst>
              <a:ext uri="{FF2B5EF4-FFF2-40B4-BE49-F238E27FC236}">
                <a16:creationId xmlns:a16="http://schemas.microsoft.com/office/drawing/2014/main" id="{2F5BD993-84F3-45E1-A8D7-4ADE24682D8F}"/>
              </a:ext>
            </a:extLst>
          </p:cNvPr>
          <p:cNvCxnSpPr/>
          <p:nvPr/>
        </p:nvCxnSpPr>
        <p:spPr>
          <a:xfrm flipV="1">
            <a:off x="338071" y="786929"/>
            <a:ext cx="8533135" cy="7755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1347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187701" y="2617402"/>
            <a:ext cx="4131442" cy="40535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2"/>
          </p:nvPr>
        </p:nvSpPr>
        <p:spPr>
          <a:xfrm>
            <a:off x="3187701" y="1998921"/>
            <a:ext cx="5956300" cy="4306185"/>
          </a:xfrm>
        </p:spPr>
        <p:txBody>
          <a:bodyPr>
            <a:normAutofit fontScale="92500"/>
          </a:bodyPr>
          <a:lstStyle/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s-CL" dirty="0"/>
              <a:t>Aceites y Lubricantes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s-CL" dirty="0"/>
              <a:t>Aparatos Eléctricos y Electrónicos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s-CL" dirty="0"/>
              <a:t>Envases y embalajes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s-CL" dirty="0"/>
              <a:t>Neumáticos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s-CL" dirty="0"/>
              <a:t>Pilas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s-CL" dirty="0"/>
              <a:t>Baterías</a:t>
            </a:r>
          </a:p>
        </p:txBody>
      </p:sp>
      <p:pic>
        <p:nvPicPr>
          <p:cNvPr id="4098" name="Picture 2" descr="http://rechile.mma.gob.cl/wp-content/uploads/2017/05/FullSizeRender-41.jpg"/>
          <p:cNvPicPr>
            <a:picLocks noGrp="1" noChangeAspect="1" noChangeArrowheads="1"/>
          </p:cNvPicPr>
          <p:nvPr>
            <p:ph type="clipArt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12" r="18624" b="1860"/>
          <a:stretch/>
        </p:blipFill>
        <p:spPr bwMode="auto">
          <a:xfrm>
            <a:off x="-1" y="3838"/>
            <a:ext cx="27843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lamada ovalada 8"/>
          <p:cNvSpPr/>
          <p:nvPr/>
        </p:nvSpPr>
        <p:spPr>
          <a:xfrm>
            <a:off x="4648782" y="2760864"/>
            <a:ext cx="4369982" cy="4053519"/>
          </a:xfrm>
          <a:prstGeom prst="wedgeEllipseCallout">
            <a:avLst>
              <a:gd name="adj1" fmla="val -51536"/>
              <a:gd name="adj2" fmla="val -27270"/>
            </a:avLst>
          </a:prstGeom>
          <a:solidFill>
            <a:schemeClr val="bg1"/>
          </a:solidFill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REPORTAN EN EL RETC,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2060"/>
                </a:solidFill>
              </a:rPr>
              <a:t>Cantidad,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2060"/>
                </a:solidFill>
              </a:rPr>
              <a:t>Costos,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2060"/>
                </a:solidFill>
              </a:rPr>
              <a:t>Ventas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2060"/>
                </a:solidFill>
              </a:rPr>
              <a:t>Origen,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2060"/>
                </a:solidFill>
              </a:rPr>
              <a:t>Tratamiento ,y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2060"/>
                </a:solidFill>
              </a:rPr>
              <a:t>Disposición final </a:t>
            </a:r>
            <a:r>
              <a:rPr lang="en-US" dirty="0"/>
              <a:t>of waste handlers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10" name="3 CuadroTexto">
            <a:extLst>
              <a:ext uri="{FF2B5EF4-FFF2-40B4-BE49-F238E27FC236}">
                <a16:creationId xmlns:a16="http://schemas.microsoft.com/office/drawing/2014/main" id="{EDAD983B-369C-4932-B363-FD9697E1A54B}"/>
              </a:ext>
            </a:extLst>
          </p:cNvPr>
          <p:cNvSpPr txBox="1"/>
          <p:nvPr/>
        </p:nvSpPr>
        <p:spPr>
          <a:xfrm>
            <a:off x="2784358" y="277653"/>
            <a:ext cx="5558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 algn="ctr">
              <a:defRPr sz="2600" b="1">
                <a:solidFill>
                  <a:schemeClr val="accent1"/>
                </a:solidFill>
                <a:latin typeface="Verdana" charset="0"/>
              </a:defRPr>
            </a:lvl1pPr>
          </a:lstStyle>
          <a:p>
            <a:pPr algn="l"/>
            <a:r>
              <a:rPr lang="es-CL" sz="2400" dirty="0">
                <a:solidFill>
                  <a:srgbClr val="558ED5"/>
                </a:solidFill>
                <a:latin typeface="Calibri" pitchFamily="34" charset="0"/>
                <a:ea typeface="ヒラギノ角ゴ Pro W3"/>
                <a:cs typeface="Verdana" pitchFamily="34" charset="0"/>
              </a:rPr>
              <a:t>Productos Prioritarios</a:t>
            </a:r>
          </a:p>
        </p:txBody>
      </p:sp>
      <p:cxnSp>
        <p:nvCxnSpPr>
          <p:cNvPr id="11" name="3 Conector recto">
            <a:extLst>
              <a:ext uri="{FF2B5EF4-FFF2-40B4-BE49-F238E27FC236}">
                <a16:creationId xmlns:a16="http://schemas.microsoft.com/office/drawing/2014/main" id="{250656BD-4F85-4FA6-BD0F-9228DB8F9E3C}"/>
              </a:ext>
            </a:extLst>
          </p:cNvPr>
          <p:cNvCxnSpPr>
            <a:cxnSpLocks/>
          </p:cNvCxnSpPr>
          <p:nvPr/>
        </p:nvCxnSpPr>
        <p:spPr>
          <a:xfrm flipV="1">
            <a:off x="2883071" y="786930"/>
            <a:ext cx="5988135" cy="194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75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49540" y="79262"/>
            <a:ext cx="8000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LEY RESPONSABILIDAD EXTENDIDA DEL PRODUCTOR - Rol Municipios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5495925" y="1219200"/>
            <a:ext cx="3152775" cy="3293209"/>
          </a:xfrm>
          <a:prstGeom prst="rect">
            <a:avLst/>
          </a:prstGeom>
          <a:ln cap="rnd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ley identifica diversos actores y roles y establece una serie de instrumentos. Uno de los principales es la Responsabilidad Extendida del Productos (REP),</a:t>
            </a:r>
          </a:p>
          <a:p>
            <a:pPr algn="just"/>
            <a:r>
              <a:rPr lang="es-C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 obliga los productores a hacerse cargo de la recuperación de los residuos que ponen el mercado.</a:t>
            </a:r>
          </a:p>
          <a:p>
            <a:pPr algn="just"/>
            <a:endParaRPr lang="es-CL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es-C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Asimismo, otorga un importante </a:t>
            </a:r>
            <a:r>
              <a:rPr lang="es-CL" sz="1600" b="1" dirty="0">
                <a:solidFill>
                  <a:schemeClr val="accent1"/>
                </a:solidFill>
              </a:rPr>
              <a:t>rol de los municipios en la recolección diferenciada</a:t>
            </a:r>
            <a:r>
              <a:rPr lang="es-C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apoyándolos con un Fondo del Reciclaje.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4" y="884584"/>
            <a:ext cx="4587965" cy="4419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447675" y="5524638"/>
            <a:ext cx="7804730" cy="738664"/>
          </a:xfrm>
          <a:prstGeom prst="rect">
            <a:avLst/>
          </a:prstGeom>
          <a:ln cap="rnd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El fondo para el reciclaje tiene por objeto financiar total o parcialmente proyectos, programas y acciones para prevenir la generación de residuos y fomentar su reutilización, reciclaje y otro tipo de valorización, ejecutados por </a:t>
            </a:r>
            <a:r>
              <a:rPr lang="es-CL" sz="1400" b="1" i="1" dirty="0">
                <a:solidFill>
                  <a:schemeClr val="accent6">
                    <a:lumMod val="75000"/>
                  </a:schemeClr>
                </a:solidFill>
              </a:rPr>
              <a:t>municipalidades o asociaciones  de éstas. </a:t>
            </a:r>
          </a:p>
        </p:txBody>
      </p:sp>
      <p:cxnSp>
        <p:nvCxnSpPr>
          <p:cNvPr id="6" name="9 Conector recto">
            <a:extLst>
              <a:ext uri="{FF2B5EF4-FFF2-40B4-BE49-F238E27FC236}">
                <a16:creationId xmlns:a16="http://schemas.microsoft.com/office/drawing/2014/main" id="{202D8106-455A-411C-A1C6-489544265FF6}"/>
              </a:ext>
            </a:extLst>
          </p:cNvPr>
          <p:cNvCxnSpPr/>
          <p:nvPr/>
        </p:nvCxnSpPr>
        <p:spPr>
          <a:xfrm>
            <a:off x="471571" y="408774"/>
            <a:ext cx="8064896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0613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4"/>
          <p:cNvSpPr>
            <a:spLocks noGrp="1"/>
          </p:cNvSpPr>
          <p:nvPr>
            <p:ph sz="quarter" idx="11"/>
          </p:nvPr>
        </p:nvSpPr>
        <p:spPr bwMode="auto">
          <a:xfrm>
            <a:off x="577970" y="2420888"/>
            <a:ext cx="8410754" cy="119457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r"/>
            <a:r>
              <a:rPr lang="es-CL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  <a:cs typeface="Verdana" charset="0"/>
              </a:rPr>
              <a:t>Unidad de Minería de Datos</a:t>
            </a:r>
          </a:p>
          <a:p>
            <a:pPr algn="r"/>
            <a:endParaRPr lang="es-CL" b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charset="0"/>
              <a:cs typeface="Verdana" charset="0"/>
            </a:endParaRPr>
          </a:p>
        </p:txBody>
      </p:sp>
      <p:sp>
        <p:nvSpPr>
          <p:cNvPr id="17410" name="Content Placeholder 5"/>
          <p:cNvSpPr>
            <a:spLocks noGrp="1"/>
          </p:cNvSpPr>
          <p:nvPr>
            <p:ph sz="quarter" idx="12"/>
          </p:nvPr>
        </p:nvSpPr>
        <p:spPr bwMode="auto">
          <a:xfrm>
            <a:off x="3774296" y="5064853"/>
            <a:ext cx="5214429" cy="7061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CL" sz="1050" dirty="0">
                <a:solidFill>
                  <a:schemeClr val="tx2"/>
                </a:solidFill>
                <a:latin typeface="Verdana" charset="0"/>
                <a:cs typeface="Verdana" charset="0"/>
              </a:rPr>
              <a:t>Departamento de Información Ambiental</a:t>
            </a:r>
          </a:p>
          <a:p>
            <a:pPr algn="r"/>
            <a:r>
              <a:rPr lang="es-MX" sz="1050" dirty="0">
                <a:solidFill>
                  <a:schemeClr val="tx2"/>
                </a:solidFill>
                <a:latin typeface="Verdana" charset="0"/>
                <a:cs typeface="Verdana" charset="0"/>
              </a:rPr>
              <a:t>Ministerio del Medio Ambiente</a:t>
            </a:r>
          </a:p>
          <a:p>
            <a:pPr algn="r"/>
            <a:endParaRPr lang="es-CL" sz="1050" dirty="0">
              <a:solidFill>
                <a:schemeClr val="tx2"/>
              </a:solidFill>
              <a:latin typeface="Verdana" charset="0"/>
              <a:cs typeface="Verdana" charset="0"/>
            </a:endParaRPr>
          </a:p>
          <a:p>
            <a:pPr algn="r"/>
            <a:endParaRPr lang="en-US" sz="1200" dirty="0">
              <a:solidFill>
                <a:schemeClr val="tx2"/>
              </a:solidFill>
              <a:latin typeface="Verdana" charset="0"/>
              <a:cs typeface="Verdana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1" b="23685"/>
          <a:stretch/>
        </p:blipFill>
        <p:spPr>
          <a:xfrm>
            <a:off x="6823493" y="163900"/>
            <a:ext cx="2165231" cy="125355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" t="13973" r="6824" b="6429"/>
          <a:stretch/>
        </p:blipFill>
        <p:spPr>
          <a:xfrm>
            <a:off x="4499992" y="364442"/>
            <a:ext cx="1944216" cy="1257780"/>
          </a:xfrm>
          <a:prstGeom prst="rect">
            <a:avLst/>
          </a:prstGeom>
        </p:spPr>
      </p:pic>
      <p:sp>
        <p:nvSpPr>
          <p:cNvPr id="8" name="Content Placeholder 5"/>
          <p:cNvSpPr txBox="1">
            <a:spLocks/>
          </p:cNvSpPr>
          <p:nvPr/>
        </p:nvSpPr>
        <p:spPr bwMode="auto">
          <a:xfrm>
            <a:off x="6763454" y="1428804"/>
            <a:ext cx="2406407" cy="54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0" i="0" kern="1200">
                <a:solidFill>
                  <a:srgbClr val="4F81BD"/>
                </a:solidFill>
                <a:latin typeface="Verdana"/>
                <a:ea typeface="ＭＳ Ｐゴシック" charset="0"/>
                <a:cs typeface="Verdana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800" dirty="0">
                <a:solidFill>
                  <a:schemeClr val="bg1">
                    <a:lumMod val="75000"/>
                  </a:schemeClr>
                </a:solidFill>
                <a:latin typeface="Verdana" charset="0"/>
                <a:cs typeface="Verdana" charset="0"/>
              </a:rPr>
              <a:t>Registro de Emisiones y Transferencias </a:t>
            </a:r>
          </a:p>
          <a:p>
            <a:pPr algn="ctr"/>
            <a:r>
              <a:rPr lang="es-MX" sz="800" dirty="0">
                <a:solidFill>
                  <a:schemeClr val="bg1">
                    <a:lumMod val="75000"/>
                  </a:schemeClr>
                </a:solidFill>
                <a:latin typeface="Verdana" charset="0"/>
                <a:cs typeface="Verdana" charset="0"/>
              </a:rPr>
              <a:t>de Contaminantes, RETC</a:t>
            </a:r>
            <a:endParaRPr lang="es-CL" sz="800" dirty="0">
              <a:solidFill>
                <a:schemeClr val="bg1">
                  <a:lumMod val="75000"/>
                </a:schemeClr>
              </a:solidFill>
              <a:latin typeface="Verdana" charset="0"/>
              <a:cs typeface="Verdana" charset="0"/>
            </a:endParaRPr>
          </a:p>
          <a:p>
            <a:pPr algn="ctr"/>
            <a:endParaRPr lang="en-US" sz="1000" dirty="0">
              <a:solidFill>
                <a:schemeClr val="bg1">
                  <a:lumMod val="75000"/>
                </a:schemeClr>
              </a:solidFill>
              <a:latin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5403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4504" y="1268760"/>
            <a:ext cx="7772400" cy="576064"/>
          </a:xfrm>
        </p:spPr>
        <p:txBody>
          <a:bodyPr>
            <a:noAutofit/>
          </a:bodyPr>
          <a:lstStyle/>
          <a:p>
            <a:pPr algn="l"/>
            <a:r>
              <a:rPr lang="es-CL" sz="3200" b="1" dirty="0">
                <a:solidFill>
                  <a:srgbClr val="002060"/>
                </a:solidFill>
              </a:rPr>
              <a:t>Objetivos</a:t>
            </a:r>
            <a:r>
              <a:rPr lang="es-CL" sz="3200" b="1" dirty="0"/>
              <a:t>:</a:t>
            </a:r>
            <a:endParaRPr lang="es-ES" sz="32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2060848"/>
            <a:ext cx="6552728" cy="4320480"/>
          </a:xfrm>
          <a:ln w="381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7030A0"/>
                </a:solidFill>
              </a:rPr>
              <a:t>Validar datos del RETC.</a:t>
            </a:r>
          </a:p>
          <a:p>
            <a:pPr algn="l"/>
            <a:endParaRPr lang="es-CL" sz="2000" dirty="0">
              <a:solidFill>
                <a:srgbClr val="7030A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7030A0"/>
                </a:solidFill>
              </a:rPr>
              <a:t>Elaborar Protocolos de Calidad de Datos para los diferentes componentes de información del RETC.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CL" sz="2000" dirty="0">
              <a:solidFill>
                <a:srgbClr val="7030A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7030A0"/>
                </a:solidFill>
              </a:rPr>
              <a:t>Elaborar la Línea Base Ley de Responsabilidad Extendida del Productor.</a:t>
            </a:r>
          </a:p>
          <a:p>
            <a:pPr algn="l"/>
            <a:endParaRPr lang="es-CL" sz="2000" dirty="0">
              <a:solidFill>
                <a:srgbClr val="7030A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7030A0"/>
                </a:solidFill>
              </a:rPr>
              <a:t>Apoyo en la creación de publicaciones y reportes del RETC.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CL" sz="2000" dirty="0">
              <a:solidFill>
                <a:srgbClr val="7030A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7030A0"/>
                </a:solidFill>
              </a:rPr>
              <a:t> Elaboración de Indicadores de Desempeño Ambiental.</a:t>
            </a:r>
            <a:endParaRPr lang="es-ES" sz="2000" dirty="0">
              <a:solidFill>
                <a:srgbClr val="7030A0"/>
              </a:solidFill>
            </a:endParaRP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79C656E8-F2DD-4F56-9C8A-244FEAE60A6C}"/>
              </a:ext>
            </a:extLst>
          </p:cNvPr>
          <p:cNvSpPr txBox="1"/>
          <p:nvPr/>
        </p:nvSpPr>
        <p:spPr>
          <a:xfrm>
            <a:off x="328555" y="240923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 algn="ctr">
              <a:defRPr sz="2600" b="1">
                <a:solidFill>
                  <a:schemeClr val="accent1"/>
                </a:solidFill>
                <a:latin typeface="Verdana" charset="0"/>
              </a:defRPr>
            </a:lvl1pPr>
          </a:lstStyle>
          <a:p>
            <a:pPr algn="l"/>
            <a:r>
              <a:rPr lang="es-CL" sz="2400" dirty="0">
                <a:solidFill>
                  <a:srgbClr val="558ED5"/>
                </a:solidFill>
                <a:latin typeface="Calibri" pitchFamily="34" charset="0"/>
                <a:ea typeface="ヒラギノ角ゴ Pro W3"/>
                <a:cs typeface="Verdana" pitchFamily="34" charset="0"/>
              </a:rPr>
              <a:t>Unidad de Minería de Datos</a:t>
            </a:r>
          </a:p>
        </p:txBody>
      </p:sp>
      <p:cxnSp>
        <p:nvCxnSpPr>
          <p:cNvPr id="7" name="3 Conector recto">
            <a:extLst>
              <a:ext uri="{FF2B5EF4-FFF2-40B4-BE49-F238E27FC236}">
                <a16:creationId xmlns:a16="http://schemas.microsoft.com/office/drawing/2014/main" id="{25E500D7-3CE6-4913-8BA9-CC02C8E967EC}"/>
              </a:ext>
            </a:extLst>
          </p:cNvPr>
          <p:cNvCxnSpPr/>
          <p:nvPr/>
        </p:nvCxnSpPr>
        <p:spPr>
          <a:xfrm flipV="1">
            <a:off x="338071" y="786929"/>
            <a:ext cx="8533135" cy="7755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4620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2500625" y="1222776"/>
            <a:ext cx="1855351" cy="1002535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400" b="1" dirty="0">
                <a:solidFill>
                  <a:srgbClr val="7030A0"/>
                </a:solidFill>
              </a:rPr>
              <a:t>Normalización de datos</a:t>
            </a:r>
            <a:endParaRPr lang="es-ES" sz="1400" b="1" dirty="0">
              <a:solidFill>
                <a:srgbClr val="7030A0"/>
              </a:solidFill>
            </a:endParaRPr>
          </a:p>
        </p:txBody>
      </p:sp>
      <p:sp>
        <p:nvSpPr>
          <p:cNvPr id="38" name="37 Elipse"/>
          <p:cNvSpPr/>
          <p:nvPr/>
        </p:nvSpPr>
        <p:spPr>
          <a:xfrm>
            <a:off x="5236929" y="2856944"/>
            <a:ext cx="1855351" cy="1002535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400" b="1" dirty="0">
                <a:solidFill>
                  <a:srgbClr val="7030A0"/>
                </a:solidFill>
              </a:rPr>
              <a:t>Detección de Outliers e Inconsistencias</a:t>
            </a:r>
            <a:endParaRPr lang="es-ES" sz="1400" b="1" dirty="0">
              <a:solidFill>
                <a:srgbClr val="7030A0"/>
              </a:solidFill>
            </a:endParaRPr>
          </a:p>
        </p:txBody>
      </p:sp>
      <p:sp>
        <p:nvSpPr>
          <p:cNvPr id="39" name="38 Elipse"/>
          <p:cNvSpPr/>
          <p:nvPr/>
        </p:nvSpPr>
        <p:spPr>
          <a:xfrm>
            <a:off x="5236929" y="1222776"/>
            <a:ext cx="1855351" cy="1002535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b="1" dirty="0">
                <a:solidFill>
                  <a:srgbClr val="7030A0"/>
                </a:solidFill>
              </a:rPr>
              <a:t>Análisis Exploratorio de Datos</a:t>
            </a:r>
            <a:endParaRPr lang="es-ES" sz="1600" b="1" dirty="0">
              <a:solidFill>
                <a:srgbClr val="7030A0"/>
              </a:solidFill>
            </a:endParaRPr>
          </a:p>
        </p:txBody>
      </p:sp>
      <p:sp>
        <p:nvSpPr>
          <p:cNvPr id="40" name="39 Elipse"/>
          <p:cNvSpPr/>
          <p:nvPr/>
        </p:nvSpPr>
        <p:spPr>
          <a:xfrm>
            <a:off x="2483768" y="2856945"/>
            <a:ext cx="1855351" cy="1002535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b="1" dirty="0">
                <a:solidFill>
                  <a:srgbClr val="7030A0"/>
                </a:solidFill>
              </a:rPr>
              <a:t>Corrección de datos en el origen</a:t>
            </a:r>
            <a:endParaRPr lang="es-ES" sz="1600" b="1" dirty="0">
              <a:solidFill>
                <a:srgbClr val="7030A0"/>
              </a:solidFill>
            </a:endParaRPr>
          </a:p>
        </p:txBody>
      </p:sp>
      <p:sp>
        <p:nvSpPr>
          <p:cNvPr id="41" name="40 Elipse"/>
          <p:cNvSpPr/>
          <p:nvPr/>
        </p:nvSpPr>
        <p:spPr>
          <a:xfrm>
            <a:off x="2483768" y="4797152"/>
            <a:ext cx="1855351" cy="1002535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b="1" dirty="0">
                <a:solidFill>
                  <a:srgbClr val="7030A0"/>
                </a:solidFill>
              </a:rPr>
              <a:t>Limpieza de Datos</a:t>
            </a:r>
            <a:endParaRPr lang="es-ES" sz="1600" b="1" dirty="0">
              <a:solidFill>
                <a:srgbClr val="7030A0"/>
              </a:solidFill>
            </a:endParaRPr>
          </a:p>
        </p:txBody>
      </p:sp>
      <p:sp>
        <p:nvSpPr>
          <p:cNvPr id="42" name="41 Elipse"/>
          <p:cNvSpPr/>
          <p:nvPr/>
        </p:nvSpPr>
        <p:spPr>
          <a:xfrm>
            <a:off x="5294592" y="4797152"/>
            <a:ext cx="1855351" cy="1002535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solidFill>
                  <a:srgbClr val="002060"/>
                </a:solidFill>
              </a:rPr>
              <a:t>Datos Validados</a:t>
            </a:r>
            <a:endParaRPr lang="es-ES" sz="2000" b="1" dirty="0">
              <a:solidFill>
                <a:srgbClr val="002060"/>
              </a:solidFill>
            </a:endParaRPr>
          </a:p>
        </p:txBody>
      </p:sp>
      <p:cxnSp>
        <p:nvCxnSpPr>
          <p:cNvPr id="81927" name="81926 Conector recto de flecha"/>
          <p:cNvCxnSpPr>
            <a:cxnSpLocks/>
            <a:stCxn id="2" idx="6"/>
            <a:endCxn id="39" idx="2"/>
          </p:cNvCxnSpPr>
          <p:nvPr/>
        </p:nvCxnSpPr>
        <p:spPr>
          <a:xfrm>
            <a:off x="4355976" y="1724044"/>
            <a:ext cx="880953" cy="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930" name="81929 Conector recto de flecha"/>
          <p:cNvCxnSpPr>
            <a:stCxn id="39" idx="4"/>
            <a:endCxn id="38" idx="0"/>
          </p:cNvCxnSpPr>
          <p:nvPr/>
        </p:nvCxnSpPr>
        <p:spPr>
          <a:xfrm>
            <a:off x="6164605" y="2225311"/>
            <a:ext cx="0" cy="631633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933" name="81932 Conector recto de flecha"/>
          <p:cNvCxnSpPr>
            <a:stCxn id="38" idx="2"/>
            <a:endCxn id="40" idx="6"/>
          </p:cNvCxnSpPr>
          <p:nvPr/>
        </p:nvCxnSpPr>
        <p:spPr>
          <a:xfrm flipH="1">
            <a:off x="4339119" y="3358212"/>
            <a:ext cx="897810" cy="1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936" name="81935 Conector recto de flecha"/>
          <p:cNvCxnSpPr>
            <a:stCxn id="40" idx="4"/>
            <a:endCxn id="41" idx="0"/>
          </p:cNvCxnSpPr>
          <p:nvPr/>
        </p:nvCxnSpPr>
        <p:spPr>
          <a:xfrm>
            <a:off x="3411444" y="3859480"/>
            <a:ext cx="0" cy="937672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939" name="81938 Conector recto de flecha"/>
          <p:cNvCxnSpPr>
            <a:stCxn id="41" idx="6"/>
            <a:endCxn id="42" idx="2"/>
          </p:cNvCxnSpPr>
          <p:nvPr/>
        </p:nvCxnSpPr>
        <p:spPr>
          <a:xfrm>
            <a:off x="4339119" y="5298420"/>
            <a:ext cx="955473" cy="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941" name="81940 Cerrar llave"/>
          <p:cNvSpPr/>
          <p:nvPr/>
        </p:nvSpPr>
        <p:spPr>
          <a:xfrm>
            <a:off x="7243796" y="1724043"/>
            <a:ext cx="352540" cy="1724237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1943" name="81942 Rectángulo redondeado"/>
          <p:cNvSpPr/>
          <p:nvPr/>
        </p:nvSpPr>
        <p:spPr>
          <a:xfrm>
            <a:off x="7596336" y="2082189"/>
            <a:ext cx="1123721" cy="99151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rgbClr val="002060"/>
                </a:solidFill>
              </a:rPr>
              <a:t>Data Mining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22" name="21 Elipse"/>
          <p:cNvSpPr/>
          <p:nvPr/>
        </p:nvSpPr>
        <p:spPr>
          <a:xfrm>
            <a:off x="429678" y="2039859"/>
            <a:ext cx="1855351" cy="1002535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50" b="1" dirty="0">
                <a:solidFill>
                  <a:srgbClr val="7030A0"/>
                </a:solidFill>
              </a:rPr>
              <a:t>Establecimientos</a:t>
            </a:r>
            <a:endParaRPr lang="es-ES" sz="1250" b="1" dirty="0">
              <a:solidFill>
                <a:srgbClr val="7030A0"/>
              </a:solidFill>
            </a:endParaRPr>
          </a:p>
        </p:txBody>
      </p:sp>
      <p:sp>
        <p:nvSpPr>
          <p:cNvPr id="23" name="22 Elipse"/>
          <p:cNvSpPr/>
          <p:nvPr/>
        </p:nvSpPr>
        <p:spPr>
          <a:xfrm>
            <a:off x="429502" y="3717985"/>
            <a:ext cx="1855351" cy="1001582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400" b="1" dirty="0">
                <a:solidFill>
                  <a:srgbClr val="7030A0"/>
                </a:solidFill>
              </a:rPr>
              <a:t>Sistemas Sectoriales</a:t>
            </a:r>
            <a:endParaRPr lang="es-ES" sz="1400" b="1" dirty="0">
              <a:solidFill>
                <a:srgbClr val="7030A0"/>
              </a:solidFill>
            </a:endParaRPr>
          </a:p>
        </p:txBody>
      </p:sp>
      <p:cxnSp>
        <p:nvCxnSpPr>
          <p:cNvPr id="13" name="12 Conector recto de flecha"/>
          <p:cNvCxnSpPr>
            <a:stCxn id="22" idx="6"/>
            <a:endCxn id="40" idx="1"/>
          </p:cNvCxnSpPr>
          <p:nvPr/>
        </p:nvCxnSpPr>
        <p:spPr>
          <a:xfrm>
            <a:off x="2285029" y="2541127"/>
            <a:ext cx="470449" cy="462636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>
            <a:endCxn id="40" idx="3"/>
          </p:cNvCxnSpPr>
          <p:nvPr/>
        </p:nvCxnSpPr>
        <p:spPr>
          <a:xfrm flipV="1">
            <a:off x="2285029" y="3712662"/>
            <a:ext cx="470449" cy="50611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>
            <a:stCxn id="23" idx="0"/>
            <a:endCxn id="22" idx="4"/>
          </p:cNvCxnSpPr>
          <p:nvPr/>
        </p:nvCxnSpPr>
        <p:spPr>
          <a:xfrm flipV="1">
            <a:off x="1357178" y="3042394"/>
            <a:ext cx="176" cy="675591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3 CuadroTexto">
            <a:extLst>
              <a:ext uri="{FF2B5EF4-FFF2-40B4-BE49-F238E27FC236}">
                <a16:creationId xmlns:a16="http://schemas.microsoft.com/office/drawing/2014/main" id="{0488C027-09BE-4B30-8FE1-A73FF04D37A8}"/>
              </a:ext>
            </a:extLst>
          </p:cNvPr>
          <p:cNvSpPr txBox="1"/>
          <p:nvPr/>
        </p:nvSpPr>
        <p:spPr>
          <a:xfrm>
            <a:off x="328555" y="240923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 algn="ctr">
              <a:defRPr sz="2600" b="1">
                <a:solidFill>
                  <a:schemeClr val="accent1"/>
                </a:solidFill>
                <a:latin typeface="Verdana" charset="0"/>
              </a:defRPr>
            </a:lvl1pPr>
          </a:lstStyle>
          <a:p>
            <a:pPr algn="l"/>
            <a:r>
              <a:rPr lang="es-CL" sz="2400" dirty="0">
                <a:solidFill>
                  <a:srgbClr val="558ED5"/>
                </a:solidFill>
                <a:latin typeface="Calibri" pitchFamily="34" charset="0"/>
                <a:ea typeface="ヒラギノ角ゴ Pro W3"/>
                <a:cs typeface="Verdana" pitchFamily="34" charset="0"/>
              </a:rPr>
              <a:t>Procedimiento validación del datos del RETC</a:t>
            </a:r>
          </a:p>
        </p:txBody>
      </p:sp>
      <p:cxnSp>
        <p:nvCxnSpPr>
          <p:cNvPr id="25" name="3 Conector recto">
            <a:extLst>
              <a:ext uri="{FF2B5EF4-FFF2-40B4-BE49-F238E27FC236}">
                <a16:creationId xmlns:a16="http://schemas.microsoft.com/office/drawing/2014/main" id="{CCD75842-86F7-4EB3-8CE2-B73D8F8DF85E}"/>
              </a:ext>
            </a:extLst>
          </p:cNvPr>
          <p:cNvCxnSpPr/>
          <p:nvPr/>
        </p:nvCxnSpPr>
        <p:spPr>
          <a:xfrm flipV="1">
            <a:off x="338071" y="786929"/>
            <a:ext cx="8533135" cy="7755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98965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5829300" y="2608264"/>
            <a:ext cx="1762125" cy="2552700"/>
          </a:xfrm>
          <a:prstGeom prst="roundRect">
            <a:avLst/>
          </a:prstGeom>
          <a:solidFill>
            <a:schemeClr val="accent4">
              <a:lumMod val="60000"/>
              <a:lumOff val="40000"/>
              <a:alpha val="16000"/>
            </a:schemeClr>
          </a:solidFill>
          <a:ln w="19050"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2274" name="2 CuadroTexto"/>
          <p:cNvSpPr txBox="1">
            <a:spLocks noChangeArrowheads="1"/>
          </p:cNvSpPr>
          <p:nvPr/>
        </p:nvSpPr>
        <p:spPr bwMode="auto">
          <a:xfrm>
            <a:off x="323850" y="188913"/>
            <a:ext cx="6121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lr>
                <a:srgbClr val="006CB7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lr>
                <a:srgbClr val="006CB7"/>
              </a:buClr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9pPr>
          </a:lstStyle>
          <a:p>
            <a:pPr>
              <a:buNone/>
              <a:defRPr/>
            </a:pPr>
            <a:r>
              <a:rPr lang="es-MX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¿Qué es el Sistema Ventanilla Única del RETC?</a:t>
            </a:r>
          </a:p>
        </p:txBody>
      </p:sp>
      <p:cxnSp>
        <p:nvCxnSpPr>
          <p:cNvPr id="28" name="27 Conector recto"/>
          <p:cNvCxnSpPr/>
          <p:nvPr/>
        </p:nvCxnSpPr>
        <p:spPr>
          <a:xfrm>
            <a:off x="359408" y="592234"/>
            <a:ext cx="8064896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2276" name="4 Grupo"/>
          <p:cNvGrpSpPr>
            <a:grpSpLocks/>
          </p:cNvGrpSpPr>
          <p:nvPr/>
        </p:nvGrpSpPr>
        <p:grpSpPr bwMode="auto">
          <a:xfrm>
            <a:off x="1418303" y="2703513"/>
            <a:ext cx="5979447" cy="3605211"/>
            <a:chOff x="1362976" y="2373544"/>
            <a:chExt cx="5977964" cy="3605533"/>
          </a:xfrm>
        </p:grpSpPr>
        <p:pic>
          <p:nvPicPr>
            <p:cNvPr id="29" name="Picture 2" descr="http://theglamping.com/wp-content/uploads/2013/04/persona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678333" y="2657420"/>
              <a:ext cx="733425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2281" name="3 Grupo"/>
            <p:cNvGrpSpPr>
              <a:grpSpLocks/>
            </p:cNvGrpSpPr>
            <p:nvPr/>
          </p:nvGrpSpPr>
          <p:grpSpPr bwMode="auto">
            <a:xfrm>
              <a:off x="1362976" y="2373544"/>
              <a:ext cx="5977964" cy="3605533"/>
              <a:chOff x="1362976" y="2373544"/>
              <a:chExt cx="5977964" cy="3605533"/>
            </a:xfrm>
          </p:grpSpPr>
          <p:grpSp>
            <p:nvGrpSpPr>
              <p:cNvPr id="182282" name="74820 Grupo"/>
              <p:cNvGrpSpPr>
                <a:grpSpLocks/>
              </p:cNvGrpSpPr>
              <p:nvPr/>
            </p:nvGrpSpPr>
            <p:grpSpPr bwMode="auto">
              <a:xfrm>
                <a:off x="2411757" y="2373544"/>
                <a:ext cx="4929183" cy="3605533"/>
                <a:chOff x="1474388" y="2109487"/>
                <a:chExt cx="4929183" cy="3605533"/>
              </a:xfrm>
            </p:grpSpPr>
            <p:sp>
              <p:nvSpPr>
                <p:cNvPr id="81" name="80 Terminador"/>
                <p:cNvSpPr/>
                <p:nvPr/>
              </p:nvSpPr>
              <p:spPr bwMode="auto">
                <a:xfrm>
                  <a:off x="5086273" y="2769946"/>
                  <a:ext cx="1314124" cy="355632"/>
                </a:xfrm>
                <a:prstGeom prst="flowChartTerminator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457200">
                    <a:defRPr/>
                  </a:pPr>
                  <a:r>
                    <a:rPr lang="es-MX" sz="1200" b="1" dirty="0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</a:rPr>
                    <a:t>SISS</a:t>
                  </a:r>
                  <a:endParaRPr lang="es-CL" sz="1200" b="1" dirty="0">
                    <a:solidFill>
                      <a:srgbClr val="1F497D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84" name="83 Terminador"/>
                <p:cNvSpPr/>
                <p:nvPr/>
              </p:nvSpPr>
              <p:spPr bwMode="auto">
                <a:xfrm>
                  <a:off x="5073576" y="3449457"/>
                  <a:ext cx="1326821" cy="355632"/>
                </a:xfrm>
                <a:prstGeom prst="flowChartTerminator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457200">
                    <a:defRPr/>
                  </a:pPr>
                  <a:r>
                    <a:rPr lang="es-MX" sz="1200" b="1" dirty="0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</a:rPr>
                    <a:t>DIRECTEMAR</a:t>
                  </a:r>
                  <a:endParaRPr lang="es-CL" sz="1200" b="1" dirty="0">
                    <a:solidFill>
                      <a:srgbClr val="1F497D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85" name="84 Terminador"/>
                <p:cNvSpPr/>
                <p:nvPr/>
              </p:nvSpPr>
              <p:spPr bwMode="auto">
                <a:xfrm>
                  <a:off x="5110080" y="4086101"/>
                  <a:ext cx="1290317" cy="355632"/>
                </a:xfrm>
                <a:prstGeom prst="flowChartTerminator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457200">
                    <a:defRPr/>
                  </a:pPr>
                  <a:r>
                    <a:rPr lang="es-MX" sz="1200" b="1" dirty="0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</a:rPr>
                    <a:t>OTROS SERVICIOS</a:t>
                  </a:r>
                  <a:endParaRPr lang="es-CL" sz="1200" b="1" dirty="0">
                    <a:solidFill>
                      <a:srgbClr val="1F497D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87" name="86 Terminador"/>
                <p:cNvSpPr/>
                <p:nvPr/>
              </p:nvSpPr>
              <p:spPr bwMode="auto">
                <a:xfrm>
                  <a:off x="5087860" y="2109487"/>
                  <a:ext cx="1315711" cy="354044"/>
                </a:xfrm>
                <a:prstGeom prst="flowChartTerminator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457200">
                    <a:defRPr/>
                  </a:pPr>
                  <a:r>
                    <a:rPr lang="es-MX" sz="1200" b="1" dirty="0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</a:rPr>
                    <a:t>MINSAL</a:t>
                  </a:r>
                  <a:endParaRPr lang="es-CL" sz="1200" b="1" dirty="0">
                    <a:solidFill>
                      <a:srgbClr val="1F497D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grpSp>
              <p:nvGrpSpPr>
                <p:cNvPr id="182288" name="9 Grupo"/>
                <p:cNvGrpSpPr>
                  <a:grpSpLocks/>
                </p:cNvGrpSpPr>
                <p:nvPr/>
              </p:nvGrpSpPr>
              <p:grpSpPr bwMode="auto">
                <a:xfrm>
                  <a:off x="2372322" y="4662414"/>
                  <a:ext cx="1125259" cy="1052606"/>
                  <a:chOff x="4426867" y="1682492"/>
                  <a:chExt cx="1420458" cy="1193344"/>
                </a:xfrm>
              </p:grpSpPr>
              <p:sp>
                <p:nvSpPr>
                  <p:cNvPr id="104" name="103 Elipse"/>
                  <p:cNvSpPr/>
                  <p:nvPr/>
                </p:nvSpPr>
                <p:spPr>
                  <a:xfrm>
                    <a:off x="4426867" y="1682492"/>
                    <a:ext cx="1420458" cy="1193344"/>
                  </a:xfrm>
                  <a:prstGeom prst="ellipse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 defTabSz="457200">
                      <a:defRPr/>
                    </a:pPr>
                    <a:endParaRPr lang="es-MX" sz="1200" dirty="0">
                      <a:solidFill>
                        <a:prstClr val="black"/>
                      </a:solidFill>
                    </a:endParaRPr>
                  </a:p>
                  <a:p>
                    <a:pPr algn="ctr" defTabSz="457200">
                      <a:defRPr/>
                    </a:pPr>
                    <a:endParaRPr lang="es-MX" sz="1200" dirty="0">
                      <a:solidFill>
                        <a:prstClr val="black"/>
                      </a:solidFill>
                    </a:endParaRPr>
                  </a:p>
                  <a:p>
                    <a:pPr algn="ctr" defTabSz="457200">
                      <a:defRPr/>
                    </a:pPr>
                    <a:endParaRPr lang="es-MX" sz="1200" dirty="0">
                      <a:solidFill>
                        <a:prstClr val="black"/>
                      </a:solidFill>
                    </a:endParaRPr>
                  </a:p>
                  <a:p>
                    <a:pPr algn="ctr" defTabSz="457200">
                      <a:defRPr/>
                    </a:pPr>
                    <a:endParaRPr lang="es-MX" sz="1200" dirty="0">
                      <a:solidFill>
                        <a:prstClr val="black"/>
                      </a:solidFill>
                    </a:endParaRPr>
                  </a:p>
                  <a:p>
                    <a:pPr algn="ctr" defTabSz="457200">
                      <a:defRPr/>
                    </a:pPr>
                    <a:endParaRPr lang="es-MX" sz="1200" dirty="0">
                      <a:solidFill>
                        <a:prstClr val="black"/>
                      </a:solidFill>
                    </a:endParaRPr>
                  </a:p>
                  <a:p>
                    <a:pPr algn="ctr" defTabSz="457200">
                      <a:defRPr/>
                    </a:pPr>
                    <a:endParaRPr lang="es-MX" sz="1200" dirty="0">
                      <a:solidFill>
                        <a:prstClr val="black"/>
                      </a:solidFill>
                    </a:endParaRPr>
                  </a:p>
                  <a:p>
                    <a:pPr algn="ctr" defTabSz="457200">
                      <a:defRPr/>
                    </a:pPr>
                    <a:endParaRPr lang="es-MX" sz="1200" dirty="0">
                      <a:solidFill>
                        <a:prstClr val="black"/>
                      </a:solidFill>
                    </a:endParaRPr>
                  </a:p>
                </p:txBody>
              </p:sp>
              <p:pic>
                <p:nvPicPr>
                  <p:cNvPr id="105" name="104 Imagen"/>
                  <p:cNvPicPr>
                    <a:picLocks noChangeAspect="1"/>
                  </p:cNvPicPr>
                  <p:nvPr/>
                </p:nvPicPr>
                <p:blipFill>
                  <a:blip r:embed="rId4" cstate="email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1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06203" y="1926831"/>
                    <a:ext cx="1241620" cy="688782"/>
                  </a:xfrm>
                  <a:prstGeom prst="rect">
                    <a:avLst/>
                  </a:prstGeom>
                </p:spPr>
              </p:pic>
            </p:grpSp>
            <p:cxnSp>
              <p:nvCxnSpPr>
                <p:cNvPr id="71" name="70 Conector recto de flecha"/>
                <p:cNvCxnSpPr>
                  <a:stCxn id="107" idx="6"/>
                  <a:endCxn id="87" idx="1"/>
                </p:cNvCxnSpPr>
                <p:nvPr/>
              </p:nvCxnSpPr>
              <p:spPr>
                <a:xfrm flipV="1">
                  <a:off x="3491232" y="2287303"/>
                  <a:ext cx="1596629" cy="92083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72 Conector recto de flecha"/>
                <p:cNvCxnSpPr>
                  <a:stCxn id="107" idx="6"/>
                  <a:endCxn id="81" idx="1"/>
                </p:cNvCxnSpPr>
                <p:nvPr/>
              </p:nvCxnSpPr>
              <p:spPr>
                <a:xfrm flipV="1">
                  <a:off x="3491232" y="2947762"/>
                  <a:ext cx="1595041" cy="260373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73 Conector recto de flecha"/>
                <p:cNvCxnSpPr>
                  <a:stCxn id="107" idx="6"/>
                  <a:endCxn id="84" idx="1"/>
                </p:cNvCxnSpPr>
                <p:nvPr/>
              </p:nvCxnSpPr>
              <p:spPr>
                <a:xfrm>
                  <a:off x="3491232" y="3208135"/>
                  <a:ext cx="1582344" cy="41913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74 Conector recto de flecha"/>
                <p:cNvCxnSpPr>
                  <a:stCxn id="107" idx="6"/>
                  <a:endCxn id="85" idx="1"/>
                </p:cNvCxnSpPr>
                <p:nvPr/>
              </p:nvCxnSpPr>
              <p:spPr>
                <a:xfrm>
                  <a:off x="3491232" y="3208135"/>
                  <a:ext cx="1618848" cy="105578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2293" name="75 CuadroTexto"/>
                <p:cNvSpPr txBox="1">
                  <a:spLocks noChangeArrowheads="1"/>
                </p:cNvSpPr>
                <p:nvPr/>
              </p:nvSpPr>
              <p:spPr bwMode="auto">
                <a:xfrm rot="-1810543">
                  <a:off x="3794454" y="2510337"/>
                  <a:ext cx="983390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4572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000">
                      <a:solidFill>
                        <a:srgbClr val="595959"/>
                      </a:solidFill>
                      <a:latin typeface="Verdana" pitchFamily="34" charset="0"/>
                      <a:ea typeface="ヒラギノ角ゴ Pro W3" charset="-128"/>
                      <a:cs typeface="Verdana" pitchFamily="34" charset="0"/>
                    </a:defRPr>
                  </a:lvl1pPr>
                  <a:lvl2pPr marL="742950" indent="-285750" defTabSz="457200" eaLnBrk="0" hangingPunct="0">
                    <a:spcBef>
                      <a:spcPct val="20000"/>
                    </a:spcBef>
                    <a:buClr>
                      <a:srgbClr val="006CB7"/>
                    </a:buClr>
                    <a:buFont typeface="Arial" pitchFamily="34" charset="0"/>
                    <a:buChar char="–"/>
                    <a:defRPr>
                      <a:solidFill>
                        <a:srgbClr val="595959"/>
                      </a:solidFill>
                      <a:latin typeface="Verdana" pitchFamily="34" charset="0"/>
                      <a:ea typeface="ヒラギノ角ゴ Pro W3" charset="-128"/>
                      <a:cs typeface="Verdana" pitchFamily="34" charset="0"/>
                    </a:defRPr>
                  </a:lvl2pPr>
                  <a:lvl3pPr marL="1143000" indent="-228600" defTabSz="457200" eaLnBrk="0" hangingPunct="0">
                    <a:spcBef>
                      <a:spcPct val="20000"/>
                    </a:spcBef>
                    <a:buClr>
                      <a:srgbClr val="006CB7"/>
                    </a:buClr>
                    <a:buFont typeface="Arial" pitchFamily="34" charset="0"/>
                    <a:buChar char="•"/>
                    <a:defRPr sz="1600">
                      <a:solidFill>
                        <a:srgbClr val="595959"/>
                      </a:solidFill>
                      <a:latin typeface="Verdana" pitchFamily="34" charset="0"/>
                      <a:ea typeface="ヒラギノ角ゴ Pro W3" charset="-128"/>
                      <a:cs typeface="Verdana" pitchFamily="34" charset="0"/>
                    </a:defRPr>
                  </a:lvl3pPr>
                  <a:lvl4pPr marL="1600200" indent="-228600" defTabSz="4572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1400">
                      <a:solidFill>
                        <a:srgbClr val="595959"/>
                      </a:solidFill>
                      <a:latin typeface="Verdana" pitchFamily="34" charset="0"/>
                      <a:ea typeface="ヒラギノ角ゴ Pro W3" charset="-128"/>
                      <a:cs typeface="Verdana" pitchFamily="34" charset="0"/>
                    </a:defRPr>
                  </a:lvl4pPr>
                  <a:lvl5pPr marL="2057400" indent="-228600" defTabSz="4572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1400">
                      <a:solidFill>
                        <a:srgbClr val="595959"/>
                      </a:solidFill>
                      <a:latin typeface="Verdana" pitchFamily="34" charset="0"/>
                      <a:ea typeface="ヒラギノ角ゴ Pro W3" charset="-128"/>
                      <a:cs typeface="Verdana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1400">
                      <a:solidFill>
                        <a:srgbClr val="595959"/>
                      </a:solidFill>
                      <a:latin typeface="Verdana" pitchFamily="34" charset="0"/>
                      <a:ea typeface="ヒラギノ角ゴ Pro W3" charset="-128"/>
                      <a:cs typeface="Verdana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1400">
                      <a:solidFill>
                        <a:srgbClr val="595959"/>
                      </a:solidFill>
                      <a:latin typeface="Verdana" pitchFamily="34" charset="0"/>
                      <a:ea typeface="ヒラギノ角ゴ Pro W3" charset="-128"/>
                      <a:cs typeface="Verdana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1400">
                      <a:solidFill>
                        <a:srgbClr val="595959"/>
                      </a:solidFill>
                      <a:latin typeface="Verdana" pitchFamily="34" charset="0"/>
                      <a:ea typeface="ヒラギノ角ゴ Pro W3" charset="-128"/>
                      <a:cs typeface="Verdana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1400">
                      <a:solidFill>
                        <a:srgbClr val="595959"/>
                      </a:solidFill>
                      <a:latin typeface="Verdana" pitchFamily="34" charset="0"/>
                      <a:ea typeface="ヒラギノ角ゴ Pro W3" charset="-128"/>
                      <a:cs typeface="Verdan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s-MX" altLang="es-CL" sz="1000" b="1" dirty="0">
                      <a:solidFill>
                        <a:srgbClr val="4F81BD"/>
                      </a:solidFill>
                      <a:latin typeface="Arial" pitchFamily="34" charset="0"/>
                    </a:rPr>
                    <a:t>Declaración</a:t>
                  </a:r>
                  <a:endParaRPr lang="es-CL" altLang="es-CL" sz="900" b="1" dirty="0">
                    <a:solidFill>
                      <a:srgbClr val="4F81BD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82294" name="76 CuadroTexto"/>
                <p:cNvSpPr txBox="1">
                  <a:spLocks noChangeArrowheads="1"/>
                </p:cNvSpPr>
                <p:nvPr/>
              </p:nvSpPr>
              <p:spPr bwMode="auto">
                <a:xfrm rot="-714004">
                  <a:off x="3955096" y="2824659"/>
                  <a:ext cx="983390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4572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000">
                      <a:solidFill>
                        <a:srgbClr val="595959"/>
                      </a:solidFill>
                      <a:latin typeface="Verdana" pitchFamily="34" charset="0"/>
                      <a:ea typeface="ヒラギノ角ゴ Pro W3" charset="-128"/>
                      <a:cs typeface="Verdana" pitchFamily="34" charset="0"/>
                    </a:defRPr>
                  </a:lvl1pPr>
                  <a:lvl2pPr marL="742950" indent="-285750" defTabSz="457200" eaLnBrk="0" hangingPunct="0">
                    <a:spcBef>
                      <a:spcPct val="20000"/>
                    </a:spcBef>
                    <a:buClr>
                      <a:srgbClr val="006CB7"/>
                    </a:buClr>
                    <a:buFont typeface="Arial" pitchFamily="34" charset="0"/>
                    <a:buChar char="–"/>
                    <a:defRPr>
                      <a:solidFill>
                        <a:srgbClr val="595959"/>
                      </a:solidFill>
                      <a:latin typeface="Verdana" pitchFamily="34" charset="0"/>
                      <a:ea typeface="ヒラギノ角ゴ Pro W3" charset="-128"/>
                      <a:cs typeface="Verdana" pitchFamily="34" charset="0"/>
                    </a:defRPr>
                  </a:lvl2pPr>
                  <a:lvl3pPr marL="1143000" indent="-228600" defTabSz="457200" eaLnBrk="0" hangingPunct="0">
                    <a:spcBef>
                      <a:spcPct val="20000"/>
                    </a:spcBef>
                    <a:buClr>
                      <a:srgbClr val="006CB7"/>
                    </a:buClr>
                    <a:buFont typeface="Arial" pitchFamily="34" charset="0"/>
                    <a:buChar char="•"/>
                    <a:defRPr sz="1600">
                      <a:solidFill>
                        <a:srgbClr val="595959"/>
                      </a:solidFill>
                      <a:latin typeface="Verdana" pitchFamily="34" charset="0"/>
                      <a:ea typeface="ヒラギノ角ゴ Pro W3" charset="-128"/>
                      <a:cs typeface="Verdana" pitchFamily="34" charset="0"/>
                    </a:defRPr>
                  </a:lvl3pPr>
                  <a:lvl4pPr marL="1600200" indent="-228600" defTabSz="4572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1400">
                      <a:solidFill>
                        <a:srgbClr val="595959"/>
                      </a:solidFill>
                      <a:latin typeface="Verdana" pitchFamily="34" charset="0"/>
                      <a:ea typeface="ヒラギノ角ゴ Pro W3" charset="-128"/>
                      <a:cs typeface="Verdana" pitchFamily="34" charset="0"/>
                    </a:defRPr>
                  </a:lvl4pPr>
                  <a:lvl5pPr marL="2057400" indent="-228600" defTabSz="4572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1400">
                      <a:solidFill>
                        <a:srgbClr val="595959"/>
                      </a:solidFill>
                      <a:latin typeface="Verdana" pitchFamily="34" charset="0"/>
                      <a:ea typeface="ヒラギノ角ゴ Pro W3" charset="-128"/>
                      <a:cs typeface="Verdana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1400">
                      <a:solidFill>
                        <a:srgbClr val="595959"/>
                      </a:solidFill>
                      <a:latin typeface="Verdana" pitchFamily="34" charset="0"/>
                      <a:ea typeface="ヒラギノ角ゴ Pro W3" charset="-128"/>
                      <a:cs typeface="Verdana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1400">
                      <a:solidFill>
                        <a:srgbClr val="595959"/>
                      </a:solidFill>
                      <a:latin typeface="Verdana" pitchFamily="34" charset="0"/>
                      <a:ea typeface="ヒラギノ角ゴ Pro W3" charset="-128"/>
                      <a:cs typeface="Verdana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1400">
                      <a:solidFill>
                        <a:srgbClr val="595959"/>
                      </a:solidFill>
                      <a:latin typeface="Verdana" pitchFamily="34" charset="0"/>
                      <a:ea typeface="ヒラギノ角ゴ Pro W3" charset="-128"/>
                      <a:cs typeface="Verdana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1400">
                      <a:solidFill>
                        <a:srgbClr val="595959"/>
                      </a:solidFill>
                      <a:latin typeface="Verdana" pitchFamily="34" charset="0"/>
                      <a:ea typeface="ヒラギノ角ゴ Pro W3" charset="-128"/>
                      <a:cs typeface="Verdan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s-MX" altLang="es-CL" sz="1000" b="1" dirty="0">
                      <a:solidFill>
                        <a:srgbClr val="4F81BD"/>
                      </a:solidFill>
                      <a:latin typeface="Arial" pitchFamily="34" charset="0"/>
                    </a:rPr>
                    <a:t>Declaración</a:t>
                  </a:r>
                  <a:endParaRPr lang="es-CL" altLang="es-CL" sz="900" b="1" dirty="0">
                    <a:solidFill>
                      <a:srgbClr val="4F81BD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82295" name="77 CuadroTexto"/>
                <p:cNvSpPr txBox="1">
                  <a:spLocks noChangeArrowheads="1"/>
                </p:cNvSpPr>
                <p:nvPr/>
              </p:nvSpPr>
              <p:spPr bwMode="auto">
                <a:xfrm rot="910424">
                  <a:off x="3955226" y="3225588"/>
                  <a:ext cx="983390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4572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000">
                      <a:solidFill>
                        <a:srgbClr val="595959"/>
                      </a:solidFill>
                      <a:latin typeface="Verdana" pitchFamily="34" charset="0"/>
                      <a:ea typeface="ヒラギノ角ゴ Pro W3" charset="-128"/>
                      <a:cs typeface="Verdana" pitchFamily="34" charset="0"/>
                    </a:defRPr>
                  </a:lvl1pPr>
                  <a:lvl2pPr marL="742950" indent="-285750" defTabSz="457200" eaLnBrk="0" hangingPunct="0">
                    <a:spcBef>
                      <a:spcPct val="20000"/>
                    </a:spcBef>
                    <a:buClr>
                      <a:srgbClr val="006CB7"/>
                    </a:buClr>
                    <a:buFont typeface="Arial" pitchFamily="34" charset="0"/>
                    <a:buChar char="–"/>
                    <a:defRPr>
                      <a:solidFill>
                        <a:srgbClr val="595959"/>
                      </a:solidFill>
                      <a:latin typeface="Verdana" pitchFamily="34" charset="0"/>
                      <a:ea typeface="ヒラギノ角ゴ Pro W3" charset="-128"/>
                      <a:cs typeface="Verdana" pitchFamily="34" charset="0"/>
                    </a:defRPr>
                  </a:lvl2pPr>
                  <a:lvl3pPr marL="1143000" indent="-228600" defTabSz="457200" eaLnBrk="0" hangingPunct="0">
                    <a:spcBef>
                      <a:spcPct val="20000"/>
                    </a:spcBef>
                    <a:buClr>
                      <a:srgbClr val="006CB7"/>
                    </a:buClr>
                    <a:buFont typeface="Arial" pitchFamily="34" charset="0"/>
                    <a:buChar char="•"/>
                    <a:defRPr sz="1600">
                      <a:solidFill>
                        <a:srgbClr val="595959"/>
                      </a:solidFill>
                      <a:latin typeface="Verdana" pitchFamily="34" charset="0"/>
                      <a:ea typeface="ヒラギノ角ゴ Pro W3" charset="-128"/>
                      <a:cs typeface="Verdana" pitchFamily="34" charset="0"/>
                    </a:defRPr>
                  </a:lvl3pPr>
                  <a:lvl4pPr marL="1600200" indent="-228600" defTabSz="4572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1400">
                      <a:solidFill>
                        <a:srgbClr val="595959"/>
                      </a:solidFill>
                      <a:latin typeface="Verdana" pitchFamily="34" charset="0"/>
                      <a:ea typeface="ヒラギノ角ゴ Pro W3" charset="-128"/>
                      <a:cs typeface="Verdana" pitchFamily="34" charset="0"/>
                    </a:defRPr>
                  </a:lvl4pPr>
                  <a:lvl5pPr marL="2057400" indent="-228600" defTabSz="4572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1400">
                      <a:solidFill>
                        <a:srgbClr val="595959"/>
                      </a:solidFill>
                      <a:latin typeface="Verdana" pitchFamily="34" charset="0"/>
                      <a:ea typeface="ヒラギノ角ゴ Pro W3" charset="-128"/>
                      <a:cs typeface="Verdana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1400">
                      <a:solidFill>
                        <a:srgbClr val="595959"/>
                      </a:solidFill>
                      <a:latin typeface="Verdana" pitchFamily="34" charset="0"/>
                      <a:ea typeface="ヒラギノ角ゴ Pro W3" charset="-128"/>
                      <a:cs typeface="Verdana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1400">
                      <a:solidFill>
                        <a:srgbClr val="595959"/>
                      </a:solidFill>
                      <a:latin typeface="Verdana" pitchFamily="34" charset="0"/>
                      <a:ea typeface="ヒラギノ角ゴ Pro W3" charset="-128"/>
                      <a:cs typeface="Verdana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1400">
                      <a:solidFill>
                        <a:srgbClr val="595959"/>
                      </a:solidFill>
                      <a:latin typeface="Verdana" pitchFamily="34" charset="0"/>
                      <a:ea typeface="ヒラギノ角ゴ Pro W3" charset="-128"/>
                      <a:cs typeface="Verdana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1400">
                      <a:solidFill>
                        <a:srgbClr val="595959"/>
                      </a:solidFill>
                      <a:latin typeface="Verdana" pitchFamily="34" charset="0"/>
                      <a:ea typeface="ヒラギノ角ゴ Pro W3" charset="-128"/>
                      <a:cs typeface="Verdan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s-MX" altLang="es-CL" sz="1000" b="1" dirty="0">
                      <a:solidFill>
                        <a:srgbClr val="4F81BD"/>
                      </a:solidFill>
                      <a:latin typeface="Arial" pitchFamily="34" charset="0"/>
                    </a:rPr>
                    <a:t>Declaración</a:t>
                  </a:r>
                  <a:endParaRPr lang="es-CL" altLang="es-CL" sz="900" b="1" dirty="0">
                    <a:solidFill>
                      <a:srgbClr val="4F81BD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82296" name="79 CuadroTexto"/>
                <p:cNvSpPr txBox="1">
                  <a:spLocks noChangeArrowheads="1"/>
                </p:cNvSpPr>
                <p:nvPr/>
              </p:nvSpPr>
              <p:spPr bwMode="auto">
                <a:xfrm rot="2113778">
                  <a:off x="3918385" y="3572788"/>
                  <a:ext cx="983390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4572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000">
                      <a:solidFill>
                        <a:srgbClr val="595959"/>
                      </a:solidFill>
                      <a:latin typeface="Verdana" pitchFamily="34" charset="0"/>
                      <a:ea typeface="ヒラギノ角ゴ Pro W3" charset="-128"/>
                      <a:cs typeface="Verdana" pitchFamily="34" charset="0"/>
                    </a:defRPr>
                  </a:lvl1pPr>
                  <a:lvl2pPr marL="742950" indent="-285750" defTabSz="457200" eaLnBrk="0" hangingPunct="0">
                    <a:spcBef>
                      <a:spcPct val="20000"/>
                    </a:spcBef>
                    <a:buClr>
                      <a:srgbClr val="006CB7"/>
                    </a:buClr>
                    <a:buFont typeface="Arial" pitchFamily="34" charset="0"/>
                    <a:buChar char="–"/>
                    <a:defRPr>
                      <a:solidFill>
                        <a:srgbClr val="595959"/>
                      </a:solidFill>
                      <a:latin typeface="Verdana" pitchFamily="34" charset="0"/>
                      <a:ea typeface="ヒラギノ角ゴ Pro W3" charset="-128"/>
                      <a:cs typeface="Verdana" pitchFamily="34" charset="0"/>
                    </a:defRPr>
                  </a:lvl2pPr>
                  <a:lvl3pPr marL="1143000" indent="-228600" defTabSz="457200" eaLnBrk="0" hangingPunct="0">
                    <a:spcBef>
                      <a:spcPct val="20000"/>
                    </a:spcBef>
                    <a:buClr>
                      <a:srgbClr val="006CB7"/>
                    </a:buClr>
                    <a:buFont typeface="Arial" pitchFamily="34" charset="0"/>
                    <a:buChar char="•"/>
                    <a:defRPr sz="1600">
                      <a:solidFill>
                        <a:srgbClr val="595959"/>
                      </a:solidFill>
                      <a:latin typeface="Verdana" pitchFamily="34" charset="0"/>
                      <a:ea typeface="ヒラギノ角ゴ Pro W3" charset="-128"/>
                      <a:cs typeface="Verdana" pitchFamily="34" charset="0"/>
                    </a:defRPr>
                  </a:lvl3pPr>
                  <a:lvl4pPr marL="1600200" indent="-228600" defTabSz="4572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1400">
                      <a:solidFill>
                        <a:srgbClr val="595959"/>
                      </a:solidFill>
                      <a:latin typeface="Verdana" pitchFamily="34" charset="0"/>
                      <a:ea typeface="ヒラギノ角ゴ Pro W3" charset="-128"/>
                      <a:cs typeface="Verdana" pitchFamily="34" charset="0"/>
                    </a:defRPr>
                  </a:lvl4pPr>
                  <a:lvl5pPr marL="2057400" indent="-228600" defTabSz="4572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1400">
                      <a:solidFill>
                        <a:srgbClr val="595959"/>
                      </a:solidFill>
                      <a:latin typeface="Verdana" pitchFamily="34" charset="0"/>
                      <a:ea typeface="ヒラギノ角ゴ Pro W3" charset="-128"/>
                      <a:cs typeface="Verdana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1400">
                      <a:solidFill>
                        <a:srgbClr val="595959"/>
                      </a:solidFill>
                      <a:latin typeface="Verdana" pitchFamily="34" charset="0"/>
                      <a:ea typeface="ヒラギノ角ゴ Pro W3" charset="-128"/>
                      <a:cs typeface="Verdana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1400">
                      <a:solidFill>
                        <a:srgbClr val="595959"/>
                      </a:solidFill>
                      <a:latin typeface="Verdana" pitchFamily="34" charset="0"/>
                      <a:ea typeface="ヒラギノ角ゴ Pro W3" charset="-128"/>
                      <a:cs typeface="Verdana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1400">
                      <a:solidFill>
                        <a:srgbClr val="595959"/>
                      </a:solidFill>
                      <a:latin typeface="Verdana" pitchFamily="34" charset="0"/>
                      <a:ea typeface="ヒラギノ角ゴ Pro W3" charset="-128"/>
                      <a:cs typeface="Verdana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1400">
                      <a:solidFill>
                        <a:srgbClr val="595959"/>
                      </a:solidFill>
                      <a:latin typeface="Verdana" pitchFamily="34" charset="0"/>
                      <a:ea typeface="ヒラギノ角ゴ Pro W3" charset="-128"/>
                      <a:cs typeface="Verdan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s-MX" altLang="es-CL" sz="1000" b="1" dirty="0">
                      <a:solidFill>
                        <a:srgbClr val="4F81BD"/>
                      </a:solidFill>
                      <a:latin typeface="Arial" pitchFamily="34" charset="0"/>
                    </a:rPr>
                    <a:t>Declaración</a:t>
                  </a:r>
                  <a:endParaRPr lang="es-CL" altLang="es-CL" sz="900" b="1" dirty="0">
                    <a:solidFill>
                      <a:srgbClr val="4F81BD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07" name="106 Elipse"/>
                <p:cNvSpPr/>
                <p:nvPr/>
              </p:nvSpPr>
              <p:spPr bwMode="auto">
                <a:xfrm>
                  <a:off x="2338992" y="2654048"/>
                  <a:ext cx="1152239" cy="1108174"/>
                </a:xfrm>
                <a:prstGeom prst="ellipse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457200">
                    <a:defRPr/>
                  </a:pPr>
                  <a:endParaRPr lang="es-MX" sz="11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108" name="107 Conector recto de flecha"/>
                <p:cNvCxnSpPr>
                  <a:endCxn id="107" idx="2"/>
                </p:cNvCxnSpPr>
                <p:nvPr/>
              </p:nvCxnSpPr>
              <p:spPr>
                <a:xfrm>
                  <a:off x="1550200" y="3208135"/>
                  <a:ext cx="788792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1" name="110 CuadroTexto"/>
                <p:cNvSpPr txBox="1"/>
                <p:nvPr/>
              </p:nvSpPr>
              <p:spPr bwMode="auto">
                <a:xfrm>
                  <a:off x="1474388" y="2957295"/>
                  <a:ext cx="982419" cy="254023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defTabSz="457200">
                    <a:defRPr/>
                  </a:pPr>
                  <a:r>
                    <a:rPr lang="es-MX" sz="1000" b="1" dirty="0">
                      <a:solidFill>
                        <a:srgbClr val="4F81BD"/>
                      </a:solidFill>
                      <a:latin typeface="Arial" charset="0"/>
                    </a:rPr>
                    <a:t>Ingreso </a:t>
                  </a:r>
                  <a:endParaRPr lang="es-CL" sz="1000" b="1" dirty="0">
                    <a:solidFill>
                      <a:srgbClr val="4F81BD"/>
                    </a:solidFill>
                    <a:latin typeface="Arial" charset="0"/>
                  </a:endParaRPr>
                </a:p>
              </p:txBody>
            </p:sp>
            <p:pic>
              <p:nvPicPr>
                <p:cNvPr id="182300" name="67 Imagen"/>
                <p:cNvPicPr>
                  <a:picLocks noChangeAspect="1"/>
                </p:cNvPicPr>
                <p:nvPr/>
              </p:nvPicPr>
              <p:blipFill>
                <a:blip r:embed="rId5" cstate="email">
                  <a:clrChange>
                    <a:clrFrom>
                      <a:srgbClr val="FFFFFE"/>
                    </a:clrFrom>
                    <a:clrTo>
                      <a:srgbClr val="FFFFFE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46479" y="2776297"/>
                  <a:ext cx="1121378" cy="8199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119" name="118 Conector recto de flecha"/>
                <p:cNvCxnSpPr>
                  <a:stCxn id="107" idx="4"/>
                  <a:endCxn id="104" idx="0"/>
                </p:cNvCxnSpPr>
                <p:nvPr/>
              </p:nvCxnSpPr>
              <p:spPr>
                <a:xfrm>
                  <a:off x="2915112" y="3762222"/>
                  <a:ext cx="19045" cy="900193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2302" name="122 CuadroTexto"/>
                <p:cNvSpPr txBox="1">
                  <a:spLocks noChangeArrowheads="1"/>
                </p:cNvSpPr>
                <p:nvPr/>
              </p:nvSpPr>
              <p:spPr bwMode="auto">
                <a:xfrm>
                  <a:off x="2960043" y="3899406"/>
                  <a:ext cx="983390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4572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000">
                      <a:solidFill>
                        <a:srgbClr val="595959"/>
                      </a:solidFill>
                      <a:latin typeface="Verdana" pitchFamily="34" charset="0"/>
                      <a:ea typeface="ヒラギノ角ゴ Pro W3" charset="-128"/>
                      <a:cs typeface="Verdana" pitchFamily="34" charset="0"/>
                    </a:defRPr>
                  </a:lvl1pPr>
                  <a:lvl2pPr marL="742950" indent="-285750" defTabSz="457200" eaLnBrk="0" hangingPunct="0">
                    <a:spcBef>
                      <a:spcPct val="20000"/>
                    </a:spcBef>
                    <a:buClr>
                      <a:srgbClr val="006CB7"/>
                    </a:buClr>
                    <a:buFont typeface="Arial" pitchFamily="34" charset="0"/>
                    <a:buChar char="–"/>
                    <a:defRPr>
                      <a:solidFill>
                        <a:srgbClr val="595959"/>
                      </a:solidFill>
                      <a:latin typeface="Verdana" pitchFamily="34" charset="0"/>
                      <a:ea typeface="ヒラギノ角ゴ Pro W3" charset="-128"/>
                      <a:cs typeface="Verdana" pitchFamily="34" charset="0"/>
                    </a:defRPr>
                  </a:lvl2pPr>
                  <a:lvl3pPr marL="1143000" indent="-228600" defTabSz="457200" eaLnBrk="0" hangingPunct="0">
                    <a:spcBef>
                      <a:spcPct val="20000"/>
                    </a:spcBef>
                    <a:buClr>
                      <a:srgbClr val="006CB7"/>
                    </a:buClr>
                    <a:buFont typeface="Arial" pitchFamily="34" charset="0"/>
                    <a:buChar char="•"/>
                    <a:defRPr sz="1600">
                      <a:solidFill>
                        <a:srgbClr val="595959"/>
                      </a:solidFill>
                      <a:latin typeface="Verdana" pitchFamily="34" charset="0"/>
                      <a:ea typeface="ヒラギノ角ゴ Pro W3" charset="-128"/>
                      <a:cs typeface="Verdana" pitchFamily="34" charset="0"/>
                    </a:defRPr>
                  </a:lvl3pPr>
                  <a:lvl4pPr marL="1600200" indent="-228600" defTabSz="4572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1400">
                      <a:solidFill>
                        <a:srgbClr val="595959"/>
                      </a:solidFill>
                      <a:latin typeface="Verdana" pitchFamily="34" charset="0"/>
                      <a:ea typeface="ヒラギノ角ゴ Pro W3" charset="-128"/>
                      <a:cs typeface="Verdana" pitchFamily="34" charset="0"/>
                    </a:defRPr>
                  </a:lvl4pPr>
                  <a:lvl5pPr marL="2057400" indent="-228600" defTabSz="4572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1400">
                      <a:solidFill>
                        <a:srgbClr val="595959"/>
                      </a:solidFill>
                      <a:latin typeface="Verdana" pitchFamily="34" charset="0"/>
                      <a:ea typeface="ヒラギノ角ゴ Pro W3" charset="-128"/>
                      <a:cs typeface="Verdana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1400">
                      <a:solidFill>
                        <a:srgbClr val="595959"/>
                      </a:solidFill>
                      <a:latin typeface="Verdana" pitchFamily="34" charset="0"/>
                      <a:ea typeface="ヒラギノ角ゴ Pro W3" charset="-128"/>
                      <a:cs typeface="Verdana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1400">
                      <a:solidFill>
                        <a:srgbClr val="595959"/>
                      </a:solidFill>
                      <a:latin typeface="Verdana" pitchFamily="34" charset="0"/>
                      <a:ea typeface="ヒラギノ角ゴ Pro W3" charset="-128"/>
                      <a:cs typeface="Verdana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1400">
                      <a:solidFill>
                        <a:srgbClr val="595959"/>
                      </a:solidFill>
                      <a:latin typeface="Verdana" pitchFamily="34" charset="0"/>
                      <a:ea typeface="ヒラギノ角ゴ Pro W3" charset="-128"/>
                      <a:cs typeface="Verdana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1400">
                      <a:solidFill>
                        <a:srgbClr val="595959"/>
                      </a:solidFill>
                      <a:latin typeface="Verdana" pitchFamily="34" charset="0"/>
                      <a:ea typeface="ヒラギノ角ゴ Pro W3" charset="-128"/>
                      <a:cs typeface="Verdan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s-MX" altLang="es-CL" sz="1000" b="1" dirty="0">
                      <a:solidFill>
                        <a:srgbClr val="4F81BD"/>
                      </a:solidFill>
                      <a:latin typeface="Arial" pitchFamily="34" charset="0"/>
                    </a:rPr>
                    <a:t>Información</a:t>
                  </a:r>
                </a:p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s-MX" altLang="es-CL" sz="1000" b="1" dirty="0">
                      <a:solidFill>
                        <a:srgbClr val="4F81BD"/>
                      </a:solidFill>
                      <a:latin typeface="Arial" pitchFamily="34" charset="0"/>
                    </a:rPr>
                    <a:t>Directa</a:t>
                  </a:r>
                  <a:endParaRPr lang="es-CL" altLang="es-CL" sz="900" b="1" dirty="0">
                    <a:solidFill>
                      <a:srgbClr val="4F81BD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182283" name="29 Rectángulo"/>
              <p:cNvSpPr>
                <a:spLocks noChangeArrowheads="1"/>
              </p:cNvSpPr>
              <p:nvPr/>
            </p:nvSpPr>
            <p:spPr bwMode="auto">
              <a:xfrm>
                <a:off x="1362976" y="4199748"/>
                <a:ext cx="1364138" cy="4617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solidFill>
                      <a:srgbClr val="595959"/>
                    </a:solidFill>
                    <a:latin typeface="Verdana" pitchFamily="34" charset="0"/>
                    <a:ea typeface="ヒラギノ角ゴ Pro W3" charset="-128"/>
                    <a:cs typeface="Verdana" pitchFamily="34" charset="0"/>
                  </a:defRPr>
                </a:lvl1pPr>
                <a:lvl2pPr marL="742950" indent="-285750" defTabSz="457200" eaLnBrk="0" hangingPunct="0">
                  <a:spcBef>
                    <a:spcPct val="20000"/>
                  </a:spcBef>
                  <a:buClr>
                    <a:srgbClr val="006CB7"/>
                  </a:buClr>
                  <a:buFont typeface="Arial" pitchFamily="34" charset="0"/>
                  <a:buChar char="–"/>
                  <a:defRPr>
                    <a:solidFill>
                      <a:srgbClr val="595959"/>
                    </a:solidFill>
                    <a:latin typeface="Verdana" pitchFamily="34" charset="0"/>
                    <a:ea typeface="ヒラギノ角ゴ Pro W3" charset="-128"/>
                    <a:cs typeface="Verdana" pitchFamily="34" charset="0"/>
                  </a:defRPr>
                </a:lvl2pPr>
                <a:lvl3pPr marL="1143000" indent="-228600" defTabSz="457200" eaLnBrk="0" hangingPunct="0">
                  <a:spcBef>
                    <a:spcPct val="20000"/>
                  </a:spcBef>
                  <a:buClr>
                    <a:srgbClr val="006CB7"/>
                  </a:buClr>
                  <a:buFont typeface="Arial" pitchFamily="34" charset="0"/>
                  <a:buChar char="•"/>
                  <a:defRPr sz="1600">
                    <a:solidFill>
                      <a:srgbClr val="595959"/>
                    </a:solidFill>
                    <a:latin typeface="Verdana" pitchFamily="34" charset="0"/>
                    <a:ea typeface="ヒラギノ角ゴ Pro W3" charset="-128"/>
                    <a:cs typeface="Verdana" pitchFamily="34" charset="0"/>
                  </a:defRPr>
                </a:lvl3pPr>
                <a:lvl4pPr marL="1600200" indent="-228600" defTabSz="4572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1400">
                    <a:solidFill>
                      <a:srgbClr val="595959"/>
                    </a:solidFill>
                    <a:latin typeface="Verdana" pitchFamily="34" charset="0"/>
                    <a:ea typeface="ヒラギノ角ゴ Pro W3" charset="-128"/>
                    <a:cs typeface="Verdana" pitchFamily="34" charset="0"/>
                  </a:defRPr>
                </a:lvl4pPr>
                <a:lvl5pPr marL="2057400" indent="-228600" defTabSz="4572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1400">
                    <a:solidFill>
                      <a:srgbClr val="595959"/>
                    </a:solidFill>
                    <a:latin typeface="Verdana" pitchFamily="34" charset="0"/>
                    <a:ea typeface="ヒラギノ角ゴ Pro W3" charset="-128"/>
                    <a:cs typeface="Verdana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1400">
                    <a:solidFill>
                      <a:srgbClr val="595959"/>
                    </a:solidFill>
                    <a:latin typeface="Verdana" pitchFamily="34" charset="0"/>
                    <a:ea typeface="ヒラギノ角ゴ Pro W3" charset="-128"/>
                    <a:cs typeface="Verdana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1400">
                    <a:solidFill>
                      <a:srgbClr val="595959"/>
                    </a:solidFill>
                    <a:latin typeface="Verdana" pitchFamily="34" charset="0"/>
                    <a:ea typeface="ヒラギノ角ゴ Pro W3" charset="-128"/>
                    <a:cs typeface="Verdana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1400">
                    <a:solidFill>
                      <a:srgbClr val="595959"/>
                    </a:solidFill>
                    <a:latin typeface="Verdana" pitchFamily="34" charset="0"/>
                    <a:ea typeface="ヒラギノ角ゴ Pro W3" charset="-128"/>
                    <a:cs typeface="Verdana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1400">
                    <a:solidFill>
                      <a:srgbClr val="595959"/>
                    </a:solidFill>
                    <a:latin typeface="Verdana" pitchFamily="34" charset="0"/>
                    <a:ea typeface="ヒラギノ角ゴ Pro W3" charset="-128"/>
                    <a:cs typeface="Verdana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s-MX" altLang="es-CL" sz="1200" b="1" dirty="0">
                    <a:solidFill>
                      <a:srgbClr val="7030A0"/>
                    </a:solidFill>
                    <a:latin typeface="Arial" pitchFamily="34" charset="0"/>
                  </a:rPr>
                  <a:t>Encargado de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s-MX" altLang="es-CL" sz="1200" b="1" dirty="0">
                    <a:solidFill>
                      <a:srgbClr val="7030A0"/>
                    </a:solidFill>
                    <a:latin typeface="Arial" pitchFamily="34" charset="0"/>
                  </a:rPr>
                  <a:t>Establecimiento</a:t>
                </a:r>
                <a:endParaRPr lang="es-CL" altLang="es-CL" sz="1600" b="1" dirty="0">
                  <a:solidFill>
                    <a:srgbClr val="7030A0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164871" name="8 CuadroTexto"/>
          <p:cNvSpPr txBox="1">
            <a:spLocks noChangeArrowheads="1"/>
          </p:cNvSpPr>
          <p:nvPr/>
        </p:nvSpPr>
        <p:spPr bwMode="auto">
          <a:xfrm>
            <a:off x="431168" y="871538"/>
            <a:ext cx="7993136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lr>
                <a:srgbClr val="006CB7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lr>
                <a:srgbClr val="006CB7"/>
              </a:buClr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s-MX" altLang="es-CL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Es un </a:t>
            </a:r>
            <a:r>
              <a:rPr lang="es-MX" altLang="es-CL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Sistema </a:t>
            </a:r>
            <a:r>
              <a:rPr lang="es-MX" altLang="es-CL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que mediante un </a:t>
            </a:r>
            <a:r>
              <a:rPr lang="es-MX" altLang="es-CL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Portal Web, </a:t>
            </a:r>
            <a:r>
              <a:rPr lang="es-MX" altLang="es-CL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los </a:t>
            </a:r>
            <a:r>
              <a:rPr lang="es-CL" altLang="es-CL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sujetos obligados que reporten sus emisiones, residuos y/o transferencias de contaminantes, </a:t>
            </a:r>
            <a:r>
              <a:rPr lang="es-CL" altLang="es-CL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accederán a los Sistemas de Declaración</a:t>
            </a:r>
            <a:r>
              <a:rPr lang="es-CL" altLang="es-CL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de los Órganos Fiscalizadores para dar cumplimiento a la obligación de reporte de los establecimientos emisores o generadores.</a:t>
            </a:r>
          </a:p>
        </p:txBody>
      </p:sp>
      <p:sp>
        <p:nvSpPr>
          <p:cNvPr id="33" name="2 Marcador de pie de página"/>
          <p:cNvSpPr>
            <a:spLocks noGrp="1"/>
          </p:cNvSpPr>
          <p:nvPr>
            <p:ph type="ftr" sz="quarter" idx="10"/>
          </p:nvPr>
        </p:nvSpPr>
        <p:spPr bwMode="auto">
          <a:xfrm>
            <a:off x="136216" y="6490070"/>
            <a:ext cx="313944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1pPr>
            <a:lvl2pPr marL="741363" indent="-284163" eaLnBrk="0" hangingPunct="0">
              <a:spcBef>
                <a:spcPct val="20000"/>
              </a:spcBef>
              <a:buClr>
                <a:srgbClr val="006CB7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2pPr>
            <a:lvl3pPr marL="1139825" indent="-227013" eaLnBrk="0" hangingPunct="0">
              <a:spcBef>
                <a:spcPct val="20000"/>
              </a:spcBef>
              <a:buClr>
                <a:srgbClr val="006CB7"/>
              </a:buClr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3pPr>
            <a:lvl4pPr marL="1597025" indent="-227013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4pPr>
            <a:lvl5pPr marL="2052638" indent="-227013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5pPr>
            <a:lvl6pPr marL="2509838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6pPr>
            <a:lvl7pPr marL="2967038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7pPr>
            <a:lvl8pPr marL="3424238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8pPr>
            <a:lvl9pPr marL="3881438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9pPr>
          </a:lstStyle>
          <a:p>
            <a:pPr defTabSz="455613" eaLnBrk="1" hangingPunct="1">
              <a:spcBef>
                <a:spcPct val="0"/>
              </a:spcBef>
              <a:buFontTx/>
              <a:buNone/>
            </a:pPr>
            <a:r>
              <a:rPr lang="es-ES_tradnl" altLang="es-CL" sz="900" dirty="0">
                <a:solidFill>
                  <a:srgbClr val="898989"/>
                </a:solidFill>
              </a:rPr>
              <a:t>Gobierno de Chile | Ministerio del Medio Ambiente</a:t>
            </a:r>
          </a:p>
        </p:txBody>
      </p:sp>
      <p:cxnSp>
        <p:nvCxnSpPr>
          <p:cNvPr id="6" name="5 Conector angular"/>
          <p:cNvCxnSpPr>
            <a:stCxn id="2" idx="2"/>
            <a:endCxn id="104" idx="6"/>
          </p:cNvCxnSpPr>
          <p:nvPr/>
        </p:nvCxnSpPr>
        <p:spPr>
          <a:xfrm rot="5400000">
            <a:off x="5289949" y="4362054"/>
            <a:ext cx="621504" cy="2219324"/>
          </a:xfrm>
          <a:prstGeom prst="bentConnector2">
            <a:avLst/>
          </a:prstGeom>
          <a:ln w="12700">
            <a:solidFill>
              <a:schemeClr val="tx2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122 CuadroTexto"/>
          <p:cNvSpPr txBox="1">
            <a:spLocks noChangeArrowheads="1"/>
          </p:cNvSpPr>
          <p:nvPr/>
        </p:nvSpPr>
        <p:spPr bwMode="auto">
          <a:xfrm>
            <a:off x="4563225" y="5765950"/>
            <a:ext cx="371813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lr>
                <a:srgbClr val="006CB7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lr>
                <a:srgbClr val="006CB7"/>
              </a:buClr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CL" sz="9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Información de emisiones, residuos y transferencias de contaminantes</a:t>
            </a:r>
          </a:p>
        </p:txBody>
      </p:sp>
      <p:sp>
        <p:nvSpPr>
          <p:cNvPr id="41" name="40 CuadroTexto"/>
          <p:cNvSpPr txBox="1"/>
          <p:nvPr/>
        </p:nvSpPr>
        <p:spPr>
          <a:xfrm>
            <a:off x="873690" y="2281367"/>
            <a:ext cx="2274948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softEdge rad="25400"/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s-MX" altLang="es-CL" sz="1000" b="1" dirty="0">
                <a:solidFill>
                  <a:schemeClr val="bg1"/>
                </a:solidFill>
              </a:rPr>
              <a:t>NUEVO USUARIO </a:t>
            </a:r>
          </a:p>
          <a:p>
            <a:pPr algn="ctr" eaLnBrk="1" hangingPunct="1"/>
            <a:r>
              <a:rPr lang="es-MX" altLang="es-CL" sz="900" dirty="0">
                <a:solidFill>
                  <a:schemeClr val="bg1"/>
                </a:solidFill>
              </a:rPr>
              <a:t>Responsable de toda la información Ambiental del establecimiento </a:t>
            </a:r>
            <a:endParaRPr lang="es-CL" altLang="es-CL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8578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4"/>
          <p:cNvSpPr>
            <a:spLocks noGrp="1"/>
          </p:cNvSpPr>
          <p:nvPr>
            <p:ph sz="quarter" idx="11"/>
          </p:nvPr>
        </p:nvSpPr>
        <p:spPr bwMode="auto">
          <a:xfrm>
            <a:off x="107504" y="2636913"/>
            <a:ext cx="8784976" cy="9361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s-CL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  <a:cs typeface="Verdana" charset="0"/>
              </a:rPr>
              <a:t>Utilidad del RETC en cuentas ambientales y ODS</a:t>
            </a:r>
          </a:p>
          <a:p>
            <a:pPr algn="r"/>
            <a:r>
              <a:rPr lang="es-CL" sz="32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  <a:cs typeface="Verdana" charset="0"/>
              </a:rPr>
              <a:t>OBJETIVOS DE DESARROLLO SUSTENTABLE</a:t>
            </a:r>
          </a:p>
        </p:txBody>
      </p:sp>
      <p:sp>
        <p:nvSpPr>
          <p:cNvPr id="17410" name="Content Placeholder 5"/>
          <p:cNvSpPr>
            <a:spLocks noGrp="1"/>
          </p:cNvSpPr>
          <p:nvPr>
            <p:ph sz="quarter" idx="12"/>
          </p:nvPr>
        </p:nvSpPr>
        <p:spPr bwMode="auto">
          <a:xfrm>
            <a:off x="3774296" y="5064853"/>
            <a:ext cx="5214429" cy="7061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MX" sz="1600" dirty="0">
                <a:solidFill>
                  <a:schemeClr val="tx2"/>
                </a:solidFill>
                <a:latin typeface="Verdana" charset="0"/>
                <a:cs typeface="Verdana" charset="0"/>
              </a:rPr>
              <a:t>Ministerio del Medio Ambiente</a:t>
            </a:r>
          </a:p>
          <a:p>
            <a:pPr algn="r"/>
            <a:r>
              <a:rPr lang="es-MX" sz="1600" dirty="0">
                <a:solidFill>
                  <a:schemeClr val="tx2"/>
                </a:solidFill>
                <a:latin typeface="Verdana" charset="0"/>
                <a:cs typeface="Verdana" charset="0"/>
              </a:rPr>
              <a:t>Departamento de Informaciones</a:t>
            </a:r>
          </a:p>
          <a:p>
            <a:pPr algn="r"/>
            <a:endParaRPr lang="es-CL" sz="1600" dirty="0">
              <a:solidFill>
                <a:schemeClr val="tx2"/>
              </a:solidFill>
              <a:latin typeface="Verdana" charset="0"/>
              <a:cs typeface="Verdana" charset="0"/>
            </a:endParaRPr>
          </a:p>
          <a:p>
            <a:pPr algn="r"/>
            <a:endParaRPr lang="en-US" sz="1200" dirty="0">
              <a:solidFill>
                <a:schemeClr val="tx2"/>
              </a:solidFill>
              <a:latin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2499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Elipse"/>
          <p:cNvSpPr/>
          <p:nvPr/>
        </p:nvSpPr>
        <p:spPr>
          <a:xfrm rot="7756142">
            <a:off x="2842851" y="1738534"/>
            <a:ext cx="5553479" cy="2965078"/>
          </a:xfrm>
          <a:prstGeom prst="ellipse">
            <a:avLst/>
          </a:prstGeom>
          <a:solidFill>
            <a:srgbClr val="00B050">
              <a:alpha val="4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" name="5 Elipse"/>
          <p:cNvSpPr/>
          <p:nvPr/>
        </p:nvSpPr>
        <p:spPr>
          <a:xfrm rot="3310295">
            <a:off x="567703" y="1918246"/>
            <a:ext cx="5420720" cy="2605654"/>
          </a:xfrm>
          <a:prstGeom prst="ellipse">
            <a:avLst/>
          </a:prstGeom>
          <a:solidFill>
            <a:schemeClr val="accent6">
              <a:lumMod val="40000"/>
              <a:lumOff val="60000"/>
              <a:alpha val="46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9" name="8 CuadroTexto"/>
          <p:cNvSpPr txBox="1"/>
          <p:nvPr/>
        </p:nvSpPr>
        <p:spPr>
          <a:xfrm rot="3050810">
            <a:off x="1245347" y="2202190"/>
            <a:ext cx="3575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tx2"/>
                </a:solidFill>
                <a:latin typeface="Arial Narrow" panose="020B0606020202030204" pitchFamily="34" charset="0"/>
              </a:rPr>
              <a:t>Cuentas Ambientales</a:t>
            </a:r>
          </a:p>
          <a:p>
            <a:r>
              <a:rPr lang="es-CL" sz="2400" b="1" dirty="0">
                <a:solidFill>
                  <a:schemeClr val="tx2"/>
                </a:solidFill>
                <a:latin typeface="Arial Narrow" panose="020B0606020202030204" pitchFamily="34" charset="0"/>
              </a:rPr>
              <a:t>  </a:t>
            </a:r>
          </a:p>
        </p:txBody>
      </p:sp>
      <p:pic>
        <p:nvPicPr>
          <p:cNvPr id="2050" name="Picture 2" descr="Resultado de imagen para o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54712">
            <a:off x="4589355" y="1860828"/>
            <a:ext cx="2973198" cy="125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89169">
            <a:off x="1930611" y="2130687"/>
            <a:ext cx="824154" cy="97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maria.herrera.MMA\AppData\Local\Microsoft\Windows\Temporary Internet Files\Content.Outlook\7S8TWEEB\ret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732" y="4238254"/>
            <a:ext cx="1403117" cy="98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8445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Freeform 6"/>
          <p:cNvSpPr>
            <a:spLocks/>
          </p:cNvSpPr>
          <p:nvPr/>
        </p:nvSpPr>
        <p:spPr bwMode="auto">
          <a:xfrm>
            <a:off x="7437148" y="3539949"/>
            <a:ext cx="933818" cy="876545"/>
          </a:xfrm>
          <a:custGeom>
            <a:avLst/>
            <a:gdLst/>
            <a:ahLst/>
            <a:cxnLst>
              <a:cxn ang="0">
                <a:pos x="1306" y="0"/>
              </a:cxn>
              <a:cxn ang="0">
                <a:pos x="1180" y="1192"/>
              </a:cxn>
              <a:cxn ang="0">
                <a:pos x="128" y="1192"/>
              </a:cxn>
              <a:cxn ang="0">
                <a:pos x="0" y="36"/>
              </a:cxn>
              <a:cxn ang="0">
                <a:pos x="1306" y="0"/>
              </a:cxn>
            </a:cxnLst>
            <a:rect l="0" t="0" r="r" b="b"/>
            <a:pathLst>
              <a:path w="1306" h="1192">
                <a:moveTo>
                  <a:pt x="1306" y="0"/>
                </a:moveTo>
                <a:lnTo>
                  <a:pt x="1180" y="1192"/>
                </a:lnTo>
                <a:lnTo>
                  <a:pt x="128" y="1192"/>
                </a:lnTo>
                <a:lnTo>
                  <a:pt x="0" y="36"/>
                </a:lnTo>
                <a:lnTo>
                  <a:pt x="1306" y="0"/>
                </a:lnTo>
                <a:close/>
              </a:path>
            </a:pathLst>
          </a:custGeom>
          <a:solidFill>
            <a:srgbClr val="1F497D">
              <a:lumMod val="75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GPA</a:t>
            </a:r>
          </a:p>
        </p:txBody>
      </p:sp>
      <p:grpSp>
        <p:nvGrpSpPr>
          <p:cNvPr id="124" name="123 Grupo"/>
          <p:cNvGrpSpPr/>
          <p:nvPr/>
        </p:nvGrpSpPr>
        <p:grpSpPr>
          <a:xfrm>
            <a:off x="771371" y="1937803"/>
            <a:ext cx="7668952" cy="2427301"/>
            <a:chOff x="771371" y="1937803"/>
            <a:chExt cx="7668952" cy="2427301"/>
          </a:xfrm>
        </p:grpSpPr>
        <p:grpSp>
          <p:nvGrpSpPr>
            <p:cNvPr id="125" name="Group 23"/>
            <p:cNvGrpSpPr/>
            <p:nvPr/>
          </p:nvGrpSpPr>
          <p:grpSpPr>
            <a:xfrm rot="2810961">
              <a:off x="664917" y="2204586"/>
              <a:ext cx="1142435" cy="929528"/>
              <a:chOff x="1370013" y="2060575"/>
              <a:chExt cx="2381250" cy="2063750"/>
            </a:xfrm>
          </p:grpSpPr>
          <p:sp>
            <p:nvSpPr>
              <p:cNvPr id="176" name="Freeform 6"/>
              <p:cNvSpPr>
                <a:spLocks/>
              </p:cNvSpPr>
              <p:nvPr/>
            </p:nvSpPr>
            <p:spPr bwMode="auto">
              <a:xfrm>
                <a:off x="1524000" y="2232025"/>
                <a:ext cx="2073275" cy="1892300"/>
              </a:xfrm>
              <a:custGeom>
                <a:avLst/>
                <a:gdLst/>
                <a:ahLst/>
                <a:cxnLst>
                  <a:cxn ang="0">
                    <a:pos x="1306" y="0"/>
                  </a:cxn>
                  <a:cxn ang="0">
                    <a:pos x="1180" y="1192"/>
                  </a:cxn>
                  <a:cxn ang="0">
                    <a:pos x="128" y="1192"/>
                  </a:cxn>
                  <a:cxn ang="0">
                    <a:pos x="0" y="36"/>
                  </a:cxn>
                  <a:cxn ang="0">
                    <a:pos x="1306" y="0"/>
                  </a:cxn>
                </a:cxnLst>
                <a:rect l="0" t="0" r="r" b="b"/>
                <a:pathLst>
                  <a:path w="1306" h="1192">
                    <a:moveTo>
                      <a:pt x="1306" y="0"/>
                    </a:moveTo>
                    <a:lnTo>
                      <a:pt x="1180" y="1192"/>
                    </a:lnTo>
                    <a:lnTo>
                      <a:pt x="128" y="1192"/>
                    </a:lnTo>
                    <a:lnTo>
                      <a:pt x="0" y="36"/>
                    </a:lnTo>
                    <a:lnTo>
                      <a:pt x="1306" y="0"/>
                    </a:lnTo>
                    <a:close/>
                  </a:path>
                </a:pathLst>
              </a:custGeom>
              <a:solidFill>
                <a:srgbClr val="92D05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7" name="Freeform 7"/>
              <p:cNvSpPr>
                <a:spLocks/>
              </p:cNvSpPr>
              <p:nvPr/>
            </p:nvSpPr>
            <p:spPr bwMode="auto">
              <a:xfrm>
                <a:off x="1417638" y="2211388"/>
                <a:ext cx="2284412" cy="1141413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88"/>
                  </a:cxn>
                  <a:cxn ang="0">
                    <a:pos x="59" y="174"/>
                  </a:cxn>
                  <a:cxn ang="0">
                    <a:pos x="86" y="255"/>
                  </a:cxn>
                  <a:cxn ang="0">
                    <a:pos x="123" y="332"/>
                  </a:cxn>
                  <a:cxn ang="0">
                    <a:pos x="168" y="403"/>
                  </a:cxn>
                  <a:cxn ang="0">
                    <a:pos x="222" y="468"/>
                  </a:cxn>
                  <a:cxn ang="0">
                    <a:pos x="283" y="525"/>
                  </a:cxn>
                  <a:cxn ang="0">
                    <a:pos x="351" y="575"/>
                  </a:cxn>
                  <a:cxn ang="0">
                    <a:pos x="425" y="616"/>
                  </a:cxn>
                  <a:cxn ang="0">
                    <a:pos x="504" y="648"/>
                  </a:cxn>
                  <a:cxn ang="0">
                    <a:pos x="588" y="671"/>
                  </a:cxn>
                  <a:cxn ang="0">
                    <a:pos x="675" y="682"/>
                  </a:cxn>
                  <a:cxn ang="0">
                    <a:pos x="765" y="682"/>
                  </a:cxn>
                  <a:cxn ang="0">
                    <a:pos x="852" y="671"/>
                  </a:cxn>
                  <a:cxn ang="0">
                    <a:pos x="936" y="648"/>
                  </a:cxn>
                  <a:cxn ang="0">
                    <a:pos x="1015" y="616"/>
                  </a:cxn>
                  <a:cxn ang="0">
                    <a:pos x="1088" y="575"/>
                  </a:cxn>
                  <a:cxn ang="0">
                    <a:pos x="1156" y="525"/>
                  </a:cxn>
                  <a:cxn ang="0">
                    <a:pos x="1218" y="468"/>
                  </a:cxn>
                  <a:cxn ang="0">
                    <a:pos x="1271" y="403"/>
                  </a:cxn>
                  <a:cxn ang="0">
                    <a:pos x="1317" y="332"/>
                  </a:cxn>
                  <a:cxn ang="0">
                    <a:pos x="1354" y="255"/>
                  </a:cxn>
                  <a:cxn ang="0">
                    <a:pos x="1381" y="174"/>
                  </a:cxn>
                  <a:cxn ang="0">
                    <a:pos x="1397" y="88"/>
                  </a:cxn>
                  <a:cxn ang="0">
                    <a:pos x="1403" y="0"/>
                  </a:cxn>
                  <a:cxn ang="0">
                    <a:pos x="1438" y="45"/>
                  </a:cxn>
                  <a:cxn ang="0">
                    <a:pos x="1426" y="133"/>
                  </a:cxn>
                  <a:cxn ang="0">
                    <a:pos x="1405" y="219"/>
                  </a:cxn>
                  <a:cxn ang="0">
                    <a:pos x="1374" y="299"/>
                  </a:cxn>
                  <a:cxn ang="0">
                    <a:pos x="1334" y="375"/>
                  </a:cxn>
                  <a:cxn ang="0">
                    <a:pos x="1285" y="444"/>
                  </a:cxn>
                  <a:cxn ang="0">
                    <a:pos x="1228" y="508"/>
                  </a:cxn>
                  <a:cxn ang="0">
                    <a:pos x="1165" y="565"/>
                  </a:cxn>
                  <a:cxn ang="0">
                    <a:pos x="1095" y="613"/>
                  </a:cxn>
                  <a:cxn ang="0">
                    <a:pos x="1019" y="654"/>
                  </a:cxn>
                  <a:cxn ang="0">
                    <a:pos x="939" y="685"/>
                  </a:cxn>
                  <a:cxn ang="0">
                    <a:pos x="854" y="707"/>
                  </a:cxn>
                  <a:cxn ang="0">
                    <a:pos x="765" y="718"/>
                  </a:cxn>
                  <a:cxn ang="0">
                    <a:pos x="675" y="718"/>
                  </a:cxn>
                  <a:cxn ang="0">
                    <a:pos x="586" y="707"/>
                  </a:cxn>
                  <a:cxn ang="0">
                    <a:pos x="501" y="685"/>
                  </a:cxn>
                  <a:cxn ang="0">
                    <a:pos x="420" y="654"/>
                  </a:cxn>
                  <a:cxn ang="0">
                    <a:pos x="345" y="613"/>
                  </a:cxn>
                  <a:cxn ang="0">
                    <a:pos x="275" y="565"/>
                  </a:cxn>
                  <a:cxn ang="0">
                    <a:pos x="212" y="508"/>
                  </a:cxn>
                  <a:cxn ang="0">
                    <a:pos x="155" y="444"/>
                  </a:cxn>
                  <a:cxn ang="0">
                    <a:pos x="106" y="375"/>
                  </a:cxn>
                  <a:cxn ang="0">
                    <a:pos x="66" y="299"/>
                  </a:cxn>
                  <a:cxn ang="0">
                    <a:pos x="35" y="219"/>
                  </a:cxn>
                  <a:cxn ang="0">
                    <a:pos x="13" y="133"/>
                  </a:cxn>
                  <a:cxn ang="0">
                    <a:pos x="2" y="45"/>
                  </a:cxn>
                </a:cxnLst>
                <a:rect l="0" t="0" r="r" b="b"/>
                <a:pathLst>
                  <a:path w="1439" h="719">
                    <a:moveTo>
                      <a:pt x="0" y="0"/>
                    </a:moveTo>
                    <a:lnTo>
                      <a:pt x="36" y="0"/>
                    </a:lnTo>
                    <a:lnTo>
                      <a:pt x="38" y="44"/>
                    </a:lnTo>
                    <a:lnTo>
                      <a:pt x="42" y="88"/>
                    </a:lnTo>
                    <a:lnTo>
                      <a:pt x="49" y="132"/>
                    </a:lnTo>
                    <a:lnTo>
                      <a:pt x="59" y="174"/>
                    </a:lnTo>
                    <a:lnTo>
                      <a:pt x="71" y="215"/>
                    </a:lnTo>
                    <a:lnTo>
                      <a:pt x="86" y="255"/>
                    </a:lnTo>
                    <a:lnTo>
                      <a:pt x="103" y="295"/>
                    </a:lnTo>
                    <a:lnTo>
                      <a:pt x="123" y="332"/>
                    </a:lnTo>
                    <a:lnTo>
                      <a:pt x="145" y="368"/>
                    </a:lnTo>
                    <a:lnTo>
                      <a:pt x="168" y="403"/>
                    </a:lnTo>
                    <a:lnTo>
                      <a:pt x="194" y="436"/>
                    </a:lnTo>
                    <a:lnTo>
                      <a:pt x="222" y="468"/>
                    </a:lnTo>
                    <a:lnTo>
                      <a:pt x="252" y="498"/>
                    </a:lnTo>
                    <a:lnTo>
                      <a:pt x="283" y="525"/>
                    </a:lnTo>
                    <a:lnTo>
                      <a:pt x="317" y="551"/>
                    </a:lnTo>
                    <a:lnTo>
                      <a:pt x="351" y="575"/>
                    </a:lnTo>
                    <a:lnTo>
                      <a:pt x="388" y="597"/>
                    </a:lnTo>
                    <a:lnTo>
                      <a:pt x="425" y="616"/>
                    </a:lnTo>
                    <a:lnTo>
                      <a:pt x="464" y="634"/>
                    </a:lnTo>
                    <a:lnTo>
                      <a:pt x="504" y="648"/>
                    </a:lnTo>
                    <a:lnTo>
                      <a:pt x="545" y="661"/>
                    </a:lnTo>
                    <a:lnTo>
                      <a:pt x="588" y="671"/>
                    </a:lnTo>
                    <a:lnTo>
                      <a:pt x="631" y="677"/>
                    </a:lnTo>
                    <a:lnTo>
                      <a:pt x="675" y="682"/>
                    </a:lnTo>
                    <a:lnTo>
                      <a:pt x="720" y="683"/>
                    </a:lnTo>
                    <a:lnTo>
                      <a:pt x="765" y="682"/>
                    </a:lnTo>
                    <a:lnTo>
                      <a:pt x="809" y="677"/>
                    </a:lnTo>
                    <a:lnTo>
                      <a:pt x="852" y="671"/>
                    </a:lnTo>
                    <a:lnTo>
                      <a:pt x="894" y="661"/>
                    </a:lnTo>
                    <a:lnTo>
                      <a:pt x="936" y="648"/>
                    </a:lnTo>
                    <a:lnTo>
                      <a:pt x="976" y="634"/>
                    </a:lnTo>
                    <a:lnTo>
                      <a:pt x="1015" y="616"/>
                    </a:lnTo>
                    <a:lnTo>
                      <a:pt x="1053" y="597"/>
                    </a:lnTo>
                    <a:lnTo>
                      <a:pt x="1088" y="575"/>
                    </a:lnTo>
                    <a:lnTo>
                      <a:pt x="1123" y="551"/>
                    </a:lnTo>
                    <a:lnTo>
                      <a:pt x="1156" y="525"/>
                    </a:lnTo>
                    <a:lnTo>
                      <a:pt x="1188" y="498"/>
                    </a:lnTo>
                    <a:lnTo>
                      <a:pt x="1218" y="468"/>
                    </a:lnTo>
                    <a:lnTo>
                      <a:pt x="1245" y="436"/>
                    </a:lnTo>
                    <a:lnTo>
                      <a:pt x="1271" y="403"/>
                    </a:lnTo>
                    <a:lnTo>
                      <a:pt x="1295" y="368"/>
                    </a:lnTo>
                    <a:lnTo>
                      <a:pt x="1317" y="332"/>
                    </a:lnTo>
                    <a:lnTo>
                      <a:pt x="1336" y="295"/>
                    </a:lnTo>
                    <a:lnTo>
                      <a:pt x="1354" y="255"/>
                    </a:lnTo>
                    <a:lnTo>
                      <a:pt x="1368" y="215"/>
                    </a:lnTo>
                    <a:lnTo>
                      <a:pt x="1381" y="174"/>
                    </a:lnTo>
                    <a:lnTo>
                      <a:pt x="1391" y="132"/>
                    </a:lnTo>
                    <a:lnTo>
                      <a:pt x="1397" y="88"/>
                    </a:lnTo>
                    <a:lnTo>
                      <a:pt x="1402" y="44"/>
                    </a:lnTo>
                    <a:lnTo>
                      <a:pt x="1403" y="0"/>
                    </a:lnTo>
                    <a:lnTo>
                      <a:pt x="1439" y="0"/>
                    </a:lnTo>
                    <a:lnTo>
                      <a:pt x="1438" y="45"/>
                    </a:lnTo>
                    <a:lnTo>
                      <a:pt x="1433" y="90"/>
                    </a:lnTo>
                    <a:lnTo>
                      <a:pt x="1426" y="133"/>
                    </a:lnTo>
                    <a:lnTo>
                      <a:pt x="1417" y="176"/>
                    </a:lnTo>
                    <a:lnTo>
                      <a:pt x="1405" y="219"/>
                    </a:lnTo>
                    <a:lnTo>
                      <a:pt x="1391" y="259"/>
                    </a:lnTo>
                    <a:lnTo>
                      <a:pt x="1374" y="299"/>
                    </a:lnTo>
                    <a:lnTo>
                      <a:pt x="1355" y="337"/>
                    </a:lnTo>
                    <a:lnTo>
                      <a:pt x="1334" y="375"/>
                    </a:lnTo>
                    <a:lnTo>
                      <a:pt x="1310" y="410"/>
                    </a:lnTo>
                    <a:lnTo>
                      <a:pt x="1285" y="444"/>
                    </a:lnTo>
                    <a:lnTo>
                      <a:pt x="1257" y="477"/>
                    </a:lnTo>
                    <a:lnTo>
                      <a:pt x="1228" y="508"/>
                    </a:lnTo>
                    <a:lnTo>
                      <a:pt x="1197" y="537"/>
                    </a:lnTo>
                    <a:lnTo>
                      <a:pt x="1165" y="565"/>
                    </a:lnTo>
                    <a:lnTo>
                      <a:pt x="1130" y="590"/>
                    </a:lnTo>
                    <a:lnTo>
                      <a:pt x="1095" y="613"/>
                    </a:lnTo>
                    <a:lnTo>
                      <a:pt x="1058" y="635"/>
                    </a:lnTo>
                    <a:lnTo>
                      <a:pt x="1019" y="654"/>
                    </a:lnTo>
                    <a:lnTo>
                      <a:pt x="980" y="671"/>
                    </a:lnTo>
                    <a:lnTo>
                      <a:pt x="939" y="685"/>
                    </a:lnTo>
                    <a:lnTo>
                      <a:pt x="897" y="697"/>
                    </a:lnTo>
                    <a:lnTo>
                      <a:pt x="854" y="707"/>
                    </a:lnTo>
                    <a:lnTo>
                      <a:pt x="810" y="713"/>
                    </a:lnTo>
                    <a:lnTo>
                      <a:pt x="765" y="718"/>
                    </a:lnTo>
                    <a:lnTo>
                      <a:pt x="720" y="719"/>
                    </a:lnTo>
                    <a:lnTo>
                      <a:pt x="675" y="718"/>
                    </a:lnTo>
                    <a:lnTo>
                      <a:pt x="630" y="713"/>
                    </a:lnTo>
                    <a:lnTo>
                      <a:pt x="586" y="707"/>
                    </a:lnTo>
                    <a:lnTo>
                      <a:pt x="543" y="697"/>
                    </a:lnTo>
                    <a:lnTo>
                      <a:pt x="501" y="685"/>
                    </a:lnTo>
                    <a:lnTo>
                      <a:pt x="460" y="671"/>
                    </a:lnTo>
                    <a:lnTo>
                      <a:pt x="420" y="654"/>
                    </a:lnTo>
                    <a:lnTo>
                      <a:pt x="382" y="635"/>
                    </a:lnTo>
                    <a:lnTo>
                      <a:pt x="345" y="613"/>
                    </a:lnTo>
                    <a:lnTo>
                      <a:pt x="309" y="590"/>
                    </a:lnTo>
                    <a:lnTo>
                      <a:pt x="275" y="565"/>
                    </a:lnTo>
                    <a:lnTo>
                      <a:pt x="242" y="537"/>
                    </a:lnTo>
                    <a:lnTo>
                      <a:pt x="212" y="508"/>
                    </a:lnTo>
                    <a:lnTo>
                      <a:pt x="182" y="477"/>
                    </a:lnTo>
                    <a:lnTo>
                      <a:pt x="155" y="444"/>
                    </a:lnTo>
                    <a:lnTo>
                      <a:pt x="130" y="410"/>
                    </a:lnTo>
                    <a:lnTo>
                      <a:pt x="106" y="375"/>
                    </a:lnTo>
                    <a:lnTo>
                      <a:pt x="85" y="337"/>
                    </a:lnTo>
                    <a:lnTo>
                      <a:pt x="66" y="299"/>
                    </a:lnTo>
                    <a:lnTo>
                      <a:pt x="49" y="259"/>
                    </a:lnTo>
                    <a:lnTo>
                      <a:pt x="35" y="219"/>
                    </a:lnTo>
                    <a:lnTo>
                      <a:pt x="23" y="176"/>
                    </a:lnTo>
                    <a:lnTo>
                      <a:pt x="13" y="133"/>
                    </a:lnTo>
                    <a:lnTo>
                      <a:pt x="6" y="90"/>
                    </a:lnTo>
                    <a:lnTo>
                      <a:pt x="2" y="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CE1">
                  <a:lumMod val="60000"/>
                  <a:lumOff val="40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8" name="Freeform 8"/>
              <p:cNvSpPr>
                <a:spLocks/>
              </p:cNvSpPr>
              <p:nvPr/>
            </p:nvSpPr>
            <p:spPr bwMode="auto">
              <a:xfrm>
                <a:off x="2101850" y="3155950"/>
                <a:ext cx="915987" cy="266700"/>
              </a:xfrm>
              <a:custGeom>
                <a:avLst/>
                <a:gdLst/>
                <a:ahLst/>
                <a:cxnLst>
                  <a:cxn ang="0">
                    <a:pos x="69" y="1"/>
                  </a:cxn>
                  <a:cxn ang="0">
                    <a:pos x="93" y="9"/>
                  </a:cxn>
                  <a:cxn ang="0">
                    <a:pos x="126" y="21"/>
                  </a:cxn>
                  <a:cxn ang="0">
                    <a:pos x="165" y="32"/>
                  </a:cxn>
                  <a:cxn ang="0">
                    <a:pos x="210" y="41"/>
                  </a:cxn>
                  <a:cxn ang="0">
                    <a:pos x="261" y="45"/>
                  </a:cxn>
                  <a:cxn ang="0">
                    <a:pos x="316" y="44"/>
                  </a:cxn>
                  <a:cxn ang="0">
                    <a:pos x="366" y="40"/>
                  </a:cxn>
                  <a:cxn ang="0">
                    <a:pos x="410" y="33"/>
                  </a:cxn>
                  <a:cxn ang="0">
                    <a:pos x="446" y="26"/>
                  </a:cxn>
                  <a:cxn ang="0">
                    <a:pos x="474" y="19"/>
                  </a:cxn>
                  <a:cxn ang="0">
                    <a:pos x="493" y="12"/>
                  </a:cxn>
                  <a:cxn ang="0">
                    <a:pos x="510" y="6"/>
                  </a:cxn>
                  <a:cxn ang="0">
                    <a:pos x="524" y="3"/>
                  </a:cxn>
                  <a:cxn ang="0">
                    <a:pos x="538" y="5"/>
                  </a:cxn>
                  <a:cxn ang="0">
                    <a:pos x="552" y="15"/>
                  </a:cxn>
                  <a:cxn ang="0">
                    <a:pos x="565" y="32"/>
                  </a:cxn>
                  <a:cxn ang="0">
                    <a:pos x="572" y="52"/>
                  </a:cxn>
                  <a:cxn ang="0">
                    <a:pos x="576" y="70"/>
                  </a:cxn>
                  <a:cxn ang="0">
                    <a:pos x="577" y="81"/>
                  </a:cxn>
                  <a:cxn ang="0">
                    <a:pos x="577" y="83"/>
                  </a:cxn>
                  <a:cxn ang="0">
                    <a:pos x="577" y="89"/>
                  </a:cxn>
                  <a:cxn ang="0">
                    <a:pos x="577" y="99"/>
                  </a:cxn>
                  <a:cxn ang="0">
                    <a:pos x="573" y="109"/>
                  </a:cxn>
                  <a:cxn ang="0">
                    <a:pos x="564" y="119"/>
                  </a:cxn>
                  <a:cxn ang="0">
                    <a:pos x="538" y="130"/>
                  </a:cxn>
                  <a:cxn ang="0">
                    <a:pos x="501" y="143"/>
                  </a:cxn>
                  <a:cxn ang="0">
                    <a:pos x="462" y="153"/>
                  </a:cxn>
                  <a:cxn ang="0">
                    <a:pos x="421" y="161"/>
                  </a:cxn>
                  <a:cxn ang="0">
                    <a:pos x="373" y="166"/>
                  </a:cxn>
                  <a:cxn ang="0">
                    <a:pos x="319" y="168"/>
                  </a:cxn>
                  <a:cxn ang="0">
                    <a:pos x="287" y="168"/>
                  </a:cxn>
                  <a:cxn ang="0">
                    <a:pos x="275" y="168"/>
                  </a:cxn>
                  <a:cxn ang="0">
                    <a:pos x="252" y="168"/>
                  </a:cxn>
                  <a:cxn ang="0">
                    <a:pos x="222" y="166"/>
                  </a:cxn>
                  <a:cxn ang="0">
                    <a:pos x="186" y="163"/>
                  </a:cxn>
                  <a:cxn ang="0">
                    <a:pos x="146" y="158"/>
                  </a:cxn>
                  <a:cxn ang="0">
                    <a:pos x="104" y="151"/>
                  </a:cxn>
                  <a:cxn ang="0">
                    <a:pos x="64" y="141"/>
                  </a:cxn>
                  <a:cxn ang="0">
                    <a:pos x="26" y="128"/>
                  </a:cxn>
                  <a:cxn ang="0">
                    <a:pos x="23" y="126"/>
                  </a:cxn>
                  <a:cxn ang="0">
                    <a:pos x="16" y="121"/>
                  </a:cxn>
                  <a:cxn ang="0">
                    <a:pos x="8" y="112"/>
                  </a:cxn>
                  <a:cxn ang="0">
                    <a:pos x="2" y="100"/>
                  </a:cxn>
                  <a:cxn ang="0">
                    <a:pos x="1" y="85"/>
                  </a:cxn>
                  <a:cxn ang="0">
                    <a:pos x="25" y="24"/>
                  </a:cxn>
                  <a:cxn ang="0">
                    <a:pos x="26" y="21"/>
                  </a:cxn>
                  <a:cxn ang="0">
                    <a:pos x="30" y="15"/>
                  </a:cxn>
                  <a:cxn ang="0">
                    <a:pos x="37" y="8"/>
                  </a:cxn>
                  <a:cxn ang="0">
                    <a:pos x="47" y="2"/>
                  </a:cxn>
                  <a:cxn ang="0">
                    <a:pos x="61" y="0"/>
                  </a:cxn>
                </a:cxnLst>
                <a:rect l="0" t="0" r="r" b="b"/>
                <a:pathLst>
                  <a:path w="577" h="168">
                    <a:moveTo>
                      <a:pt x="61" y="0"/>
                    </a:moveTo>
                    <a:lnTo>
                      <a:pt x="69" y="1"/>
                    </a:lnTo>
                    <a:lnTo>
                      <a:pt x="78" y="4"/>
                    </a:lnTo>
                    <a:lnTo>
                      <a:pt x="93" y="9"/>
                    </a:lnTo>
                    <a:lnTo>
                      <a:pt x="108" y="15"/>
                    </a:lnTo>
                    <a:lnTo>
                      <a:pt x="126" y="21"/>
                    </a:lnTo>
                    <a:lnTo>
                      <a:pt x="145" y="26"/>
                    </a:lnTo>
                    <a:lnTo>
                      <a:pt x="165" y="32"/>
                    </a:lnTo>
                    <a:lnTo>
                      <a:pt x="187" y="36"/>
                    </a:lnTo>
                    <a:lnTo>
                      <a:pt x="210" y="41"/>
                    </a:lnTo>
                    <a:lnTo>
                      <a:pt x="235" y="44"/>
                    </a:lnTo>
                    <a:lnTo>
                      <a:pt x="261" y="45"/>
                    </a:lnTo>
                    <a:lnTo>
                      <a:pt x="289" y="46"/>
                    </a:lnTo>
                    <a:lnTo>
                      <a:pt x="316" y="44"/>
                    </a:lnTo>
                    <a:lnTo>
                      <a:pt x="342" y="42"/>
                    </a:lnTo>
                    <a:lnTo>
                      <a:pt x="366" y="40"/>
                    </a:lnTo>
                    <a:lnTo>
                      <a:pt x="389" y="36"/>
                    </a:lnTo>
                    <a:lnTo>
                      <a:pt x="410" y="33"/>
                    </a:lnTo>
                    <a:lnTo>
                      <a:pt x="430" y="30"/>
                    </a:lnTo>
                    <a:lnTo>
                      <a:pt x="446" y="26"/>
                    </a:lnTo>
                    <a:lnTo>
                      <a:pt x="461" y="22"/>
                    </a:lnTo>
                    <a:lnTo>
                      <a:pt x="474" y="19"/>
                    </a:lnTo>
                    <a:lnTo>
                      <a:pt x="484" y="16"/>
                    </a:lnTo>
                    <a:lnTo>
                      <a:pt x="493" y="12"/>
                    </a:lnTo>
                    <a:lnTo>
                      <a:pt x="501" y="9"/>
                    </a:lnTo>
                    <a:lnTo>
                      <a:pt x="510" y="6"/>
                    </a:lnTo>
                    <a:lnTo>
                      <a:pt x="517" y="4"/>
                    </a:lnTo>
                    <a:lnTo>
                      <a:pt x="524" y="3"/>
                    </a:lnTo>
                    <a:lnTo>
                      <a:pt x="531" y="3"/>
                    </a:lnTo>
                    <a:lnTo>
                      <a:pt x="538" y="5"/>
                    </a:lnTo>
                    <a:lnTo>
                      <a:pt x="546" y="9"/>
                    </a:lnTo>
                    <a:lnTo>
                      <a:pt x="552" y="15"/>
                    </a:lnTo>
                    <a:lnTo>
                      <a:pt x="559" y="23"/>
                    </a:lnTo>
                    <a:lnTo>
                      <a:pt x="565" y="32"/>
                    </a:lnTo>
                    <a:lnTo>
                      <a:pt x="569" y="42"/>
                    </a:lnTo>
                    <a:lnTo>
                      <a:pt x="572" y="52"/>
                    </a:lnTo>
                    <a:lnTo>
                      <a:pt x="574" y="61"/>
                    </a:lnTo>
                    <a:lnTo>
                      <a:pt x="576" y="70"/>
                    </a:lnTo>
                    <a:lnTo>
                      <a:pt x="577" y="77"/>
                    </a:lnTo>
                    <a:lnTo>
                      <a:pt x="577" y="81"/>
                    </a:lnTo>
                    <a:lnTo>
                      <a:pt x="577" y="82"/>
                    </a:lnTo>
                    <a:lnTo>
                      <a:pt x="577" y="83"/>
                    </a:lnTo>
                    <a:lnTo>
                      <a:pt x="577" y="86"/>
                    </a:lnTo>
                    <a:lnTo>
                      <a:pt x="577" y="89"/>
                    </a:lnTo>
                    <a:lnTo>
                      <a:pt x="577" y="94"/>
                    </a:lnTo>
                    <a:lnTo>
                      <a:pt x="577" y="99"/>
                    </a:lnTo>
                    <a:lnTo>
                      <a:pt x="575" y="104"/>
                    </a:lnTo>
                    <a:lnTo>
                      <a:pt x="573" y="109"/>
                    </a:lnTo>
                    <a:lnTo>
                      <a:pt x="569" y="115"/>
                    </a:lnTo>
                    <a:lnTo>
                      <a:pt x="564" y="119"/>
                    </a:lnTo>
                    <a:lnTo>
                      <a:pt x="557" y="123"/>
                    </a:lnTo>
                    <a:lnTo>
                      <a:pt x="538" y="130"/>
                    </a:lnTo>
                    <a:lnTo>
                      <a:pt x="520" y="137"/>
                    </a:lnTo>
                    <a:lnTo>
                      <a:pt x="501" y="143"/>
                    </a:lnTo>
                    <a:lnTo>
                      <a:pt x="482" y="148"/>
                    </a:lnTo>
                    <a:lnTo>
                      <a:pt x="462" y="153"/>
                    </a:lnTo>
                    <a:lnTo>
                      <a:pt x="442" y="158"/>
                    </a:lnTo>
                    <a:lnTo>
                      <a:pt x="421" y="161"/>
                    </a:lnTo>
                    <a:lnTo>
                      <a:pt x="398" y="164"/>
                    </a:lnTo>
                    <a:lnTo>
                      <a:pt x="373" y="166"/>
                    </a:lnTo>
                    <a:lnTo>
                      <a:pt x="347" y="168"/>
                    </a:lnTo>
                    <a:lnTo>
                      <a:pt x="319" y="168"/>
                    </a:lnTo>
                    <a:lnTo>
                      <a:pt x="289" y="168"/>
                    </a:lnTo>
                    <a:lnTo>
                      <a:pt x="287" y="168"/>
                    </a:lnTo>
                    <a:lnTo>
                      <a:pt x="282" y="168"/>
                    </a:lnTo>
                    <a:lnTo>
                      <a:pt x="275" y="168"/>
                    </a:lnTo>
                    <a:lnTo>
                      <a:pt x="265" y="168"/>
                    </a:lnTo>
                    <a:lnTo>
                      <a:pt x="252" y="168"/>
                    </a:lnTo>
                    <a:lnTo>
                      <a:pt x="238" y="167"/>
                    </a:lnTo>
                    <a:lnTo>
                      <a:pt x="222" y="166"/>
                    </a:lnTo>
                    <a:lnTo>
                      <a:pt x="204" y="165"/>
                    </a:lnTo>
                    <a:lnTo>
                      <a:pt x="186" y="163"/>
                    </a:lnTo>
                    <a:lnTo>
                      <a:pt x="166" y="161"/>
                    </a:lnTo>
                    <a:lnTo>
                      <a:pt x="146" y="158"/>
                    </a:lnTo>
                    <a:lnTo>
                      <a:pt x="125" y="155"/>
                    </a:lnTo>
                    <a:lnTo>
                      <a:pt x="104" y="151"/>
                    </a:lnTo>
                    <a:lnTo>
                      <a:pt x="84" y="146"/>
                    </a:lnTo>
                    <a:lnTo>
                      <a:pt x="64" y="141"/>
                    </a:lnTo>
                    <a:lnTo>
                      <a:pt x="44" y="135"/>
                    </a:lnTo>
                    <a:lnTo>
                      <a:pt x="26" y="128"/>
                    </a:lnTo>
                    <a:lnTo>
                      <a:pt x="25" y="128"/>
                    </a:lnTo>
                    <a:lnTo>
                      <a:pt x="23" y="126"/>
                    </a:lnTo>
                    <a:lnTo>
                      <a:pt x="20" y="124"/>
                    </a:lnTo>
                    <a:lnTo>
                      <a:pt x="16" y="121"/>
                    </a:lnTo>
                    <a:lnTo>
                      <a:pt x="12" y="117"/>
                    </a:lnTo>
                    <a:lnTo>
                      <a:pt x="8" y="112"/>
                    </a:lnTo>
                    <a:lnTo>
                      <a:pt x="4" y="107"/>
                    </a:lnTo>
                    <a:lnTo>
                      <a:pt x="2" y="100"/>
                    </a:lnTo>
                    <a:lnTo>
                      <a:pt x="0" y="93"/>
                    </a:lnTo>
                    <a:lnTo>
                      <a:pt x="1" y="85"/>
                    </a:lnTo>
                    <a:lnTo>
                      <a:pt x="2" y="76"/>
                    </a:lnTo>
                    <a:lnTo>
                      <a:pt x="25" y="24"/>
                    </a:lnTo>
                    <a:lnTo>
                      <a:pt x="25" y="23"/>
                    </a:lnTo>
                    <a:lnTo>
                      <a:pt x="26" y="21"/>
                    </a:lnTo>
                    <a:lnTo>
                      <a:pt x="28" y="18"/>
                    </a:lnTo>
                    <a:lnTo>
                      <a:pt x="30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42" y="5"/>
                    </a:lnTo>
                    <a:lnTo>
                      <a:pt x="47" y="2"/>
                    </a:lnTo>
                    <a:lnTo>
                      <a:pt x="53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ysClr val="windowText" lastClr="000000">
                  <a:lumMod val="85000"/>
                  <a:lumOff val="15000"/>
                </a:sys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9" name="Freeform 10"/>
              <p:cNvSpPr>
                <a:spLocks/>
              </p:cNvSpPr>
              <p:nvPr/>
            </p:nvSpPr>
            <p:spPr bwMode="auto">
              <a:xfrm>
                <a:off x="1370013" y="2114550"/>
                <a:ext cx="155575" cy="192088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62" y="0"/>
                  </a:cxn>
                  <a:cxn ang="0">
                    <a:pos x="71" y="1"/>
                  </a:cxn>
                  <a:cxn ang="0">
                    <a:pos x="80" y="5"/>
                  </a:cxn>
                  <a:cxn ang="0">
                    <a:pos x="87" y="10"/>
                  </a:cxn>
                  <a:cxn ang="0">
                    <a:pos x="93" y="18"/>
                  </a:cxn>
                  <a:cxn ang="0">
                    <a:pos x="96" y="26"/>
                  </a:cxn>
                  <a:cxn ang="0">
                    <a:pos x="98" y="36"/>
                  </a:cxn>
                  <a:cxn ang="0">
                    <a:pos x="98" y="85"/>
                  </a:cxn>
                  <a:cxn ang="0">
                    <a:pos x="96" y="94"/>
                  </a:cxn>
                  <a:cxn ang="0">
                    <a:pos x="93" y="103"/>
                  </a:cxn>
                  <a:cxn ang="0">
                    <a:pos x="87" y="110"/>
                  </a:cxn>
                  <a:cxn ang="0">
                    <a:pos x="80" y="116"/>
                  </a:cxn>
                  <a:cxn ang="0">
                    <a:pos x="71" y="119"/>
                  </a:cxn>
                  <a:cxn ang="0">
                    <a:pos x="62" y="121"/>
                  </a:cxn>
                  <a:cxn ang="0">
                    <a:pos x="36" y="121"/>
                  </a:cxn>
                  <a:cxn ang="0">
                    <a:pos x="26" y="119"/>
                  </a:cxn>
                  <a:cxn ang="0">
                    <a:pos x="18" y="116"/>
                  </a:cxn>
                  <a:cxn ang="0">
                    <a:pos x="10" y="110"/>
                  </a:cxn>
                  <a:cxn ang="0">
                    <a:pos x="5" y="103"/>
                  </a:cxn>
                  <a:cxn ang="0">
                    <a:pos x="1" y="94"/>
                  </a:cxn>
                  <a:cxn ang="0">
                    <a:pos x="0" y="85"/>
                  </a:cxn>
                  <a:cxn ang="0">
                    <a:pos x="0" y="36"/>
                  </a:cxn>
                  <a:cxn ang="0">
                    <a:pos x="1" y="26"/>
                  </a:cxn>
                  <a:cxn ang="0">
                    <a:pos x="5" y="18"/>
                  </a:cxn>
                  <a:cxn ang="0">
                    <a:pos x="10" y="10"/>
                  </a:cxn>
                  <a:cxn ang="0">
                    <a:pos x="18" y="5"/>
                  </a:cxn>
                  <a:cxn ang="0">
                    <a:pos x="26" y="1"/>
                  </a:cxn>
                  <a:cxn ang="0">
                    <a:pos x="36" y="0"/>
                  </a:cxn>
                </a:cxnLst>
                <a:rect l="0" t="0" r="r" b="b"/>
                <a:pathLst>
                  <a:path w="98" h="121">
                    <a:moveTo>
                      <a:pt x="36" y="0"/>
                    </a:moveTo>
                    <a:lnTo>
                      <a:pt x="62" y="0"/>
                    </a:lnTo>
                    <a:lnTo>
                      <a:pt x="71" y="1"/>
                    </a:lnTo>
                    <a:lnTo>
                      <a:pt x="80" y="5"/>
                    </a:lnTo>
                    <a:lnTo>
                      <a:pt x="87" y="10"/>
                    </a:lnTo>
                    <a:lnTo>
                      <a:pt x="93" y="18"/>
                    </a:lnTo>
                    <a:lnTo>
                      <a:pt x="96" y="26"/>
                    </a:lnTo>
                    <a:lnTo>
                      <a:pt x="98" y="36"/>
                    </a:lnTo>
                    <a:lnTo>
                      <a:pt x="98" y="85"/>
                    </a:lnTo>
                    <a:lnTo>
                      <a:pt x="96" y="94"/>
                    </a:lnTo>
                    <a:lnTo>
                      <a:pt x="93" y="103"/>
                    </a:lnTo>
                    <a:lnTo>
                      <a:pt x="87" y="110"/>
                    </a:lnTo>
                    <a:lnTo>
                      <a:pt x="80" y="116"/>
                    </a:lnTo>
                    <a:lnTo>
                      <a:pt x="71" y="119"/>
                    </a:lnTo>
                    <a:lnTo>
                      <a:pt x="62" y="121"/>
                    </a:lnTo>
                    <a:lnTo>
                      <a:pt x="36" y="121"/>
                    </a:lnTo>
                    <a:lnTo>
                      <a:pt x="26" y="119"/>
                    </a:lnTo>
                    <a:lnTo>
                      <a:pt x="18" y="116"/>
                    </a:lnTo>
                    <a:lnTo>
                      <a:pt x="10" y="110"/>
                    </a:lnTo>
                    <a:lnTo>
                      <a:pt x="5" y="103"/>
                    </a:lnTo>
                    <a:lnTo>
                      <a:pt x="1" y="94"/>
                    </a:lnTo>
                    <a:lnTo>
                      <a:pt x="0" y="85"/>
                    </a:lnTo>
                    <a:lnTo>
                      <a:pt x="0" y="36"/>
                    </a:lnTo>
                    <a:lnTo>
                      <a:pt x="1" y="26"/>
                    </a:lnTo>
                    <a:lnTo>
                      <a:pt x="5" y="18"/>
                    </a:lnTo>
                    <a:lnTo>
                      <a:pt x="10" y="10"/>
                    </a:lnTo>
                    <a:lnTo>
                      <a:pt x="18" y="5"/>
                    </a:lnTo>
                    <a:lnTo>
                      <a:pt x="26" y="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1F497D">
                  <a:lumMod val="50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0" name="Freeform 11"/>
              <p:cNvSpPr>
                <a:spLocks/>
              </p:cNvSpPr>
              <p:nvPr/>
            </p:nvSpPr>
            <p:spPr bwMode="auto">
              <a:xfrm>
                <a:off x="3595688" y="2114550"/>
                <a:ext cx="155575" cy="192088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62" y="0"/>
                  </a:cxn>
                  <a:cxn ang="0">
                    <a:pos x="72" y="1"/>
                  </a:cxn>
                  <a:cxn ang="0">
                    <a:pos x="80" y="5"/>
                  </a:cxn>
                  <a:cxn ang="0">
                    <a:pos x="87" y="10"/>
                  </a:cxn>
                  <a:cxn ang="0">
                    <a:pos x="93" y="18"/>
                  </a:cxn>
                  <a:cxn ang="0">
                    <a:pos x="96" y="26"/>
                  </a:cxn>
                  <a:cxn ang="0">
                    <a:pos x="98" y="36"/>
                  </a:cxn>
                  <a:cxn ang="0">
                    <a:pos x="98" y="85"/>
                  </a:cxn>
                  <a:cxn ang="0">
                    <a:pos x="96" y="94"/>
                  </a:cxn>
                  <a:cxn ang="0">
                    <a:pos x="93" y="103"/>
                  </a:cxn>
                  <a:cxn ang="0">
                    <a:pos x="87" y="110"/>
                  </a:cxn>
                  <a:cxn ang="0">
                    <a:pos x="80" y="116"/>
                  </a:cxn>
                  <a:cxn ang="0">
                    <a:pos x="72" y="119"/>
                  </a:cxn>
                  <a:cxn ang="0">
                    <a:pos x="62" y="121"/>
                  </a:cxn>
                  <a:cxn ang="0">
                    <a:pos x="36" y="121"/>
                  </a:cxn>
                  <a:cxn ang="0">
                    <a:pos x="26" y="119"/>
                  </a:cxn>
                  <a:cxn ang="0">
                    <a:pos x="18" y="116"/>
                  </a:cxn>
                  <a:cxn ang="0">
                    <a:pos x="10" y="110"/>
                  </a:cxn>
                  <a:cxn ang="0">
                    <a:pos x="5" y="103"/>
                  </a:cxn>
                  <a:cxn ang="0">
                    <a:pos x="1" y="94"/>
                  </a:cxn>
                  <a:cxn ang="0">
                    <a:pos x="0" y="85"/>
                  </a:cxn>
                  <a:cxn ang="0">
                    <a:pos x="0" y="36"/>
                  </a:cxn>
                  <a:cxn ang="0">
                    <a:pos x="1" y="26"/>
                  </a:cxn>
                  <a:cxn ang="0">
                    <a:pos x="5" y="18"/>
                  </a:cxn>
                  <a:cxn ang="0">
                    <a:pos x="10" y="10"/>
                  </a:cxn>
                  <a:cxn ang="0">
                    <a:pos x="18" y="5"/>
                  </a:cxn>
                  <a:cxn ang="0">
                    <a:pos x="26" y="1"/>
                  </a:cxn>
                  <a:cxn ang="0">
                    <a:pos x="36" y="0"/>
                  </a:cxn>
                </a:cxnLst>
                <a:rect l="0" t="0" r="r" b="b"/>
                <a:pathLst>
                  <a:path w="98" h="121">
                    <a:moveTo>
                      <a:pt x="36" y="0"/>
                    </a:moveTo>
                    <a:lnTo>
                      <a:pt x="62" y="0"/>
                    </a:lnTo>
                    <a:lnTo>
                      <a:pt x="72" y="1"/>
                    </a:lnTo>
                    <a:lnTo>
                      <a:pt x="80" y="5"/>
                    </a:lnTo>
                    <a:lnTo>
                      <a:pt x="87" y="10"/>
                    </a:lnTo>
                    <a:lnTo>
                      <a:pt x="93" y="18"/>
                    </a:lnTo>
                    <a:lnTo>
                      <a:pt x="96" y="26"/>
                    </a:lnTo>
                    <a:lnTo>
                      <a:pt x="98" y="36"/>
                    </a:lnTo>
                    <a:lnTo>
                      <a:pt x="98" y="85"/>
                    </a:lnTo>
                    <a:lnTo>
                      <a:pt x="96" y="94"/>
                    </a:lnTo>
                    <a:lnTo>
                      <a:pt x="93" y="103"/>
                    </a:lnTo>
                    <a:lnTo>
                      <a:pt x="87" y="110"/>
                    </a:lnTo>
                    <a:lnTo>
                      <a:pt x="80" y="116"/>
                    </a:lnTo>
                    <a:lnTo>
                      <a:pt x="72" y="119"/>
                    </a:lnTo>
                    <a:lnTo>
                      <a:pt x="62" y="121"/>
                    </a:lnTo>
                    <a:lnTo>
                      <a:pt x="36" y="121"/>
                    </a:lnTo>
                    <a:lnTo>
                      <a:pt x="26" y="119"/>
                    </a:lnTo>
                    <a:lnTo>
                      <a:pt x="18" y="116"/>
                    </a:lnTo>
                    <a:lnTo>
                      <a:pt x="10" y="110"/>
                    </a:lnTo>
                    <a:lnTo>
                      <a:pt x="5" y="103"/>
                    </a:lnTo>
                    <a:lnTo>
                      <a:pt x="1" y="94"/>
                    </a:lnTo>
                    <a:lnTo>
                      <a:pt x="0" y="85"/>
                    </a:lnTo>
                    <a:lnTo>
                      <a:pt x="0" y="36"/>
                    </a:lnTo>
                    <a:lnTo>
                      <a:pt x="1" y="26"/>
                    </a:lnTo>
                    <a:lnTo>
                      <a:pt x="5" y="18"/>
                    </a:lnTo>
                    <a:lnTo>
                      <a:pt x="10" y="10"/>
                    </a:lnTo>
                    <a:lnTo>
                      <a:pt x="18" y="5"/>
                    </a:lnTo>
                    <a:lnTo>
                      <a:pt x="26" y="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1F497D">
                  <a:lumMod val="50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1" name="Freeform 9"/>
              <p:cNvSpPr>
                <a:spLocks/>
              </p:cNvSpPr>
              <p:nvPr/>
            </p:nvSpPr>
            <p:spPr bwMode="auto">
              <a:xfrm>
                <a:off x="1473200" y="2060575"/>
                <a:ext cx="2174875" cy="300038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1334" y="0"/>
                  </a:cxn>
                  <a:cxn ang="0">
                    <a:pos x="1344" y="1"/>
                  </a:cxn>
                  <a:cxn ang="0">
                    <a:pos x="1352" y="5"/>
                  </a:cxn>
                  <a:cxn ang="0">
                    <a:pos x="1359" y="10"/>
                  </a:cxn>
                  <a:cxn ang="0">
                    <a:pos x="1365" y="18"/>
                  </a:cxn>
                  <a:cxn ang="0">
                    <a:pos x="1369" y="26"/>
                  </a:cxn>
                  <a:cxn ang="0">
                    <a:pos x="1370" y="36"/>
                  </a:cxn>
                  <a:cxn ang="0">
                    <a:pos x="1370" y="153"/>
                  </a:cxn>
                  <a:cxn ang="0">
                    <a:pos x="1369" y="162"/>
                  </a:cxn>
                  <a:cxn ang="0">
                    <a:pos x="1365" y="171"/>
                  </a:cxn>
                  <a:cxn ang="0">
                    <a:pos x="1359" y="178"/>
                  </a:cxn>
                  <a:cxn ang="0">
                    <a:pos x="1352" y="184"/>
                  </a:cxn>
                  <a:cxn ang="0">
                    <a:pos x="1344" y="187"/>
                  </a:cxn>
                  <a:cxn ang="0">
                    <a:pos x="1334" y="189"/>
                  </a:cxn>
                  <a:cxn ang="0">
                    <a:pos x="36" y="189"/>
                  </a:cxn>
                  <a:cxn ang="0">
                    <a:pos x="26" y="187"/>
                  </a:cxn>
                  <a:cxn ang="0">
                    <a:pos x="18" y="184"/>
                  </a:cxn>
                  <a:cxn ang="0">
                    <a:pos x="10" y="178"/>
                  </a:cxn>
                  <a:cxn ang="0">
                    <a:pos x="5" y="171"/>
                  </a:cxn>
                  <a:cxn ang="0">
                    <a:pos x="1" y="162"/>
                  </a:cxn>
                  <a:cxn ang="0">
                    <a:pos x="0" y="153"/>
                  </a:cxn>
                  <a:cxn ang="0">
                    <a:pos x="0" y="36"/>
                  </a:cxn>
                  <a:cxn ang="0">
                    <a:pos x="1" y="26"/>
                  </a:cxn>
                  <a:cxn ang="0">
                    <a:pos x="5" y="18"/>
                  </a:cxn>
                  <a:cxn ang="0">
                    <a:pos x="10" y="10"/>
                  </a:cxn>
                  <a:cxn ang="0">
                    <a:pos x="18" y="5"/>
                  </a:cxn>
                  <a:cxn ang="0">
                    <a:pos x="26" y="1"/>
                  </a:cxn>
                  <a:cxn ang="0">
                    <a:pos x="36" y="0"/>
                  </a:cxn>
                </a:cxnLst>
                <a:rect l="0" t="0" r="r" b="b"/>
                <a:pathLst>
                  <a:path w="1370" h="189">
                    <a:moveTo>
                      <a:pt x="36" y="0"/>
                    </a:moveTo>
                    <a:lnTo>
                      <a:pt x="1334" y="0"/>
                    </a:lnTo>
                    <a:lnTo>
                      <a:pt x="1344" y="1"/>
                    </a:lnTo>
                    <a:lnTo>
                      <a:pt x="1352" y="5"/>
                    </a:lnTo>
                    <a:lnTo>
                      <a:pt x="1359" y="10"/>
                    </a:lnTo>
                    <a:lnTo>
                      <a:pt x="1365" y="18"/>
                    </a:lnTo>
                    <a:lnTo>
                      <a:pt x="1369" y="26"/>
                    </a:lnTo>
                    <a:lnTo>
                      <a:pt x="1370" y="36"/>
                    </a:lnTo>
                    <a:lnTo>
                      <a:pt x="1370" y="153"/>
                    </a:lnTo>
                    <a:lnTo>
                      <a:pt x="1369" y="162"/>
                    </a:lnTo>
                    <a:lnTo>
                      <a:pt x="1365" y="171"/>
                    </a:lnTo>
                    <a:lnTo>
                      <a:pt x="1359" y="178"/>
                    </a:lnTo>
                    <a:lnTo>
                      <a:pt x="1352" y="184"/>
                    </a:lnTo>
                    <a:lnTo>
                      <a:pt x="1344" y="187"/>
                    </a:lnTo>
                    <a:lnTo>
                      <a:pt x="1334" y="189"/>
                    </a:lnTo>
                    <a:lnTo>
                      <a:pt x="36" y="189"/>
                    </a:lnTo>
                    <a:lnTo>
                      <a:pt x="26" y="187"/>
                    </a:lnTo>
                    <a:lnTo>
                      <a:pt x="18" y="184"/>
                    </a:lnTo>
                    <a:lnTo>
                      <a:pt x="10" y="178"/>
                    </a:lnTo>
                    <a:lnTo>
                      <a:pt x="5" y="171"/>
                    </a:lnTo>
                    <a:lnTo>
                      <a:pt x="1" y="162"/>
                    </a:lnTo>
                    <a:lnTo>
                      <a:pt x="0" y="153"/>
                    </a:lnTo>
                    <a:lnTo>
                      <a:pt x="0" y="36"/>
                    </a:lnTo>
                    <a:lnTo>
                      <a:pt x="1" y="26"/>
                    </a:lnTo>
                    <a:lnTo>
                      <a:pt x="5" y="18"/>
                    </a:lnTo>
                    <a:lnTo>
                      <a:pt x="10" y="10"/>
                    </a:lnTo>
                    <a:lnTo>
                      <a:pt x="18" y="5"/>
                    </a:lnTo>
                    <a:lnTo>
                      <a:pt x="26" y="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ysClr val="windowText" lastClr="000000">
                  <a:lumMod val="85000"/>
                  <a:lumOff val="15000"/>
                </a:sys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26" name="125 Grupo"/>
            <p:cNvGrpSpPr/>
            <p:nvPr/>
          </p:nvGrpSpPr>
          <p:grpSpPr>
            <a:xfrm>
              <a:off x="1491692" y="1937803"/>
              <a:ext cx="6948631" cy="2427301"/>
              <a:chOff x="1491692" y="1937803"/>
              <a:chExt cx="6948631" cy="2427301"/>
            </a:xfrm>
          </p:grpSpPr>
          <p:sp>
            <p:nvSpPr>
              <p:cNvPr id="127" name="Freeform 59"/>
              <p:cNvSpPr/>
              <p:nvPr/>
            </p:nvSpPr>
            <p:spPr>
              <a:xfrm rot="561175">
                <a:off x="1491692" y="2457874"/>
                <a:ext cx="863581" cy="1504340"/>
              </a:xfrm>
              <a:custGeom>
                <a:avLst/>
                <a:gdLst>
                  <a:gd name="connsiteX0" fmla="*/ 52507 w 598074"/>
                  <a:gd name="connsiteY0" fmla="*/ 321448 h 878541"/>
                  <a:gd name="connsiteX1" fmla="*/ 259976 w 598074"/>
                  <a:gd name="connsiteY1" fmla="*/ 206188 h 878541"/>
                  <a:gd name="connsiteX2" fmla="*/ 398289 w 598074"/>
                  <a:gd name="connsiteY2" fmla="*/ 790175 h 878541"/>
                  <a:gd name="connsiteX3" fmla="*/ 582706 w 598074"/>
                  <a:gd name="connsiteY3" fmla="*/ 736386 h 878541"/>
                  <a:gd name="connsiteX4" fmla="*/ 306080 w 598074"/>
                  <a:gd name="connsiteY4" fmla="*/ 221556 h 878541"/>
                  <a:gd name="connsiteX5" fmla="*/ 44823 w 598074"/>
                  <a:gd name="connsiteY5" fmla="*/ 21771 h 878541"/>
                  <a:gd name="connsiteX6" fmla="*/ 52507 w 598074"/>
                  <a:gd name="connsiteY6" fmla="*/ 321448 h 878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8074" h="878541">
                    <a:moveTo>
                      <a:pt x="52507" y="321448"/>
                    </a:moveTo>
                    <a:cubicBezTo>
                      <a:pt x="88366" y="352184"/>
                      <a:pt x="202346" y="128067"/>
                      <a:pt x="259976" y="206188"/>
                    </a:cubicBezTo>
                    <a:cubicBezTo>
                      <a:pt x="317606" y="284309"/>
                      <a:pt x="344501" y="701809"/>
                      <a:pt x="398289" y="790175"/>
                    </a:cubicBezTo>
                    <a:cubicBezTo>
                      <a:pt x="452077" y="878541"/>
                      <a:pt x="598074" y="831156"/>
                      <a:pt x="582706" y="736386"/>
                    </a:cubicBezTo>
                    <a:cubicBezTo>
                      <a:pt x="567338" y="641616"/>
                      <a:pt x="395727" y="340658"/>
                      <a:pt x="306080" y="221556"/>
                    </a:cubicBezTo>
                    <a:cubicBezTo>
                      <a:pt x="216433" y="102454"/>
                      <a:pt x="89646" y="0"/>
                      <a:pt x="44823" y="21771"/>
                    </a:cubicBezTo>
                    <a:cubicBezTo>
                      <a:pt x="0" y="43542"/>
                      <a:pt x="16648" y="290712"/>
                      <a:pt x="52507" y="321448"/>
                    </a:cubicBezTo>
                    <a:close/>
                  </a:path>
                </a:pathLst>
              </a:cu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28" name="Group 88"/>
              <p:cNvGrpSpPr/>
              <p:nvPr/>
            </p:nvGrpSpPr>
            <p:grpSpPr>
              <a:xfrm>
                <a:off x="1779811" y="3409140"/>
                <a:ext cx="6660512" cy="955964"/>
                <a:chOff x="2371494" y="3409140"/>
                <a:chExt cx="8880682" cy="1239370"/>
              </a:xfrm>
              <a:solidFill>
                <a:srgbClr val="1F497D">
                  <a:lumMod val="75000"/>
                </a:srgbClr>
              </a:solidFill>
            </p:grpSpPr>
            <p:grpSp>
              <p:nvGrpSpPr>
                <p:cNvPr id="134" name="Group 66"/>
                <p:cNvGrpSpPr/>
                <p:nvPr/>
              </p:nvGrpSpPr>
              <p:grpSpPr>
                <a:xfrm>
                  <a:off x="9822134" y="3409140"/>
                  <a:ext cx="1430042" cy="1239370"/>
                  <a:chOff x="1370013" y="2060575"/>
                  <a:chExt cx="2381250" cy="2063750"/>
                </a:xfrm>
                <a:grpFill/>
              </p:grpSpPr>
              <p:sp>
                <p:nvSpPr>
                  <p:cNvPr id="170" name="Freeform 6"/>
                  <p:cNvSpPr>
                    <a:spLocks/>
                  </p:cNvSpPr>
                  <p:nvPr/>
                </p:nvSpPr>
                <p:spPr bwMode="auto">
                  <a:xfrm>
                    <a:off x="1524000" y="2232025"/>
                    <a:ext cx="2073275" cy="1892300"/>
                  </a:xfrm>
                  <a:custGeom>
                    <a:avLst/>
                    <a:gdLst/>
                    <a:ahLst/>
                    <a:cxnLst>
                      <a:cxn ang="0">
                        <a:pos x="1306" y="0"/>
                      </a:cxn>
                      <a:cxn ang="0">
                        <a:pos x="1180" y="1192"/>
                      </a:cxn>
                      <a:cxn ang="0">
                        <a:pos x="128" y="1192"/>
                      </a:cxn>
                      <a:cxn ang="0">
                        <a:pos x="0" y="36"/>
                      </a:cxn>
                      <a:cxn ang="0">
                        <a:pos x="1306" y="0"/>
                      </a:cxn>
                    </a:cxnLst>
                    <a:rect l="0" t="0" r="r" b="b"/>
                    <a:pathLst>
                      <a:path w="1306" h="1192">
                        <a:moveTo>
                          <a:pt x="1306" y="0"/>
                        </a:moveTo>
                        <a:lnTo>
                          <a:pt x="1180" y="1192"/>
                        </a:lnTo>
                        <a:lnTo>
                          <a:pt x="128" y="1192"/>
                        </a:lnTo>
                        <a:lnTo>
                          <a:pt x="0" y="36"/>
                        </a:lnTo>
                        <a:lnTo>
                          <a:pt x="1306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1" name="Freeform 7"/>
                  <p:cNvSpPr>
                    <a:spLocks/>
                  </p:cNvSpPr>
                  <p:nvPr/>
                </p:nvSpPr>
                <p:spPr bwMode="auto">
                  <a:xfrm>
                    <a:off x="1417638" y="2211388"/>
                    <a:ext cx="2284412" cy="1141413"/>
                  </a:xfrm>
                  <a:custGeom>
                    <a:avLst/>
                    <a:gdLst/>
                    <a:ahLst/>
                    <a:cxnLst>
                      <a:cxn ang="0">
                        <a:pos x="36" y="0"/>
                      </a:cxn>
                      <a:cxn ang="0">
                        <a:pos x="42" y="88"/>
                      </a:cxn>
                      <a:cxn ang="0">
                        <a:pos x="59" y="174"/>
                      </a:cxn>
                      <a:cxn ang="0">
                        <a:pos x="86" y="255"/>
                      </a:cxn>
                      <a:cxn ang="0">
                        <a:pos x="123" y="332"/>
                      </a:cxn>
                      <a:cxn ang="0">
                        <a:pos x="168" y="403"/>
                      </a:cxn>
                      <a:cxn ang="0">
                        <a:pos x="222" y="468"/>
                      </a:cxn>
                      <a:cxn ang="0">
                        <a:pos x="283" y="525"/>
                      </a:cxn>
                      <a:cxn ang="0">
                        <a:pos x="351" y="575"/>
                      </a:cxn>
                      <a:cxn ang="0">
                        <a:pos x="425" y="616"/>
                      </a:cxn>
                      <a:cxn ang="0">
                        <a:pos x="504" y="648"/>
                      </a:cxn>
                      <a:cxn ang="0">
                        <a:pos x="588" y="671"/>
                      </a:cxn>
                      <a:cxn ang="0">
                        <a:pos x="675" y="682"/>
                      </a:cxn>
                      <a:cxn ang="0">
                        <a:pos x="765" y="682"/>
                      </a:cxn>
                      <a:cxn ang="0">
                        <a:pos x="852" y="671"/>
                      </a:cxn>
                      <a:cxn ang="0">
                        <a:pos x="936" y="648"/>
                      </a:cxn>
                      <a:cxn ang="0">
                        <a:pos x="1015" y="616"/>
                      </a:cxn>
                      <a:cxn ang="0">
                        <a:pos x="1088" y="575"/>
                      </a:cxn>
                      <a:cxn ang="0">
                        <a:pos x="1156" y="525"/>
                      </a:cxn>
                      <a:cxn ang="0">
                        <a:pos x="1218" y="468"/>
                      </a:cxn>
                      <a:cxn ang="0">
                        <a:pos x="1271" y="403"/>
                      </a:cxn>
                      <a:cxn ang="0">
                        <a:pos x="1317" y="332"/>
                      </a:cxn>
                      <a:cxn ang="0">
                        <a:pos x="1354" y="255"/>
                      </a:cxn>
                      <a:cxn ang="0">
                        <a:pos x="1381" y="174"/>
                      </a:cxn>
                      <a:cxn ang="0">
                        <a:pos x="1397" y="88"/>
                      </a:cxn>
                      <a:cxn ang="0">
                        <a:pos x="1403" y="0"/>
                      </a:cxn>
                      <a:cxn ang="0">
                        <a:pos x="1438" y="45"/>
                      </a:cxn>
                      <a:cxn ang="0">
                        <a:pos x="1426" y="133"/>
                      </a:cxn>
                      <a:cxn ang="0">
                        <a:pos x="1405" y="219"/>
                      </a:cxn>
                      <a:cxn ang="0">
                        <a:pos x="1374" y="299"/>
                      </a:cxn>
                      <a:cxn ang="0">
                        <a:pos x="1334" y="375"/>
                      </a:cxn>
                      <a:cxn ang="0">
                        <a:pos x="1285" y="444"/>
                      </a:cxn>
                      <a:cxn ang="0">
                        <a:pos x="1228" y="508"/>
                      </a:cxn>
                      <a:cxn ang="0">
                        <a:pos x="1165" y="565"/>
                      </a:cxn>
                      <a:cxn ang="0">
                        <a:pos x="1095" y="613"/>
                      </a:cxn>
                      <a:cxn ang="0">
                        <a:pos x="1019" y="654"/>
                      </a:cxn>
                      <a:cxn ang="0">
                        <a:pos x="939" y="685"/>
                      </a:cxn>
                      <a:cxn ang="0">
                        <a:pos x="854" y="707"/>
                      </a:cxn>
                      <a:cxn ang="0">
                        <a:pos x="765" y="718"/>
                      </a:cxn>
                      <a:cxn ang="0">
                        <a:pos x="675" y="718"/>
                      </a:cxn>
                      <a:cxn ang="0">
                        <a:pos x="586" y="707"/>
                      </a:cxn>
                      <a:cxn ang="0">
                        <a:pos x="501" y="685"/>
                      </a:cxn>
                      <a:cxn ang="0">
                        <a:pos x="420" y="654"/>
                      </a:cxn>
                      <a:cxn ang="0">
                        <a:pos x="345" y="613"/>
                      </a:cxn>
                      <a:cxn ang="0">
                        <a:pos x="275" y="565"/>
                      </a:cxn>
                      <a:cxn ang="0">
                        <a:pos x="212" y="508"/>
                      </a:cxn>
                      <a:cxn ang="0">
                        <a:pos x="155" y="444"/>
                      </a:cxn>
                      <a:cxn ang="0">
                        <a:pos x="106" y="375"/>
                      </a:cxn>
                      <a:cxn ang="0">
                        <a:pos x="66" y="299"/>
                      </a:cxn>
                      <a:cxn ang="0">
                        <a:pos x="35" y="219"/>
                      </a:cxn>
                      <a:cxn ang="0">
                        <a:pos x="13" y="133"/>
                      </a:cxn>
                      <a:cxn ang="0">
                        <a:pos x="2" y="45"/>
                      </a:cxn>
                    </a:cxnLst>
                    <a:rect l="0" t="0" r="r" b="b"/>
                    <a:pathLst>
                      <a:path w="1439" h="719">
                        <a:moveTo>
                          <a:pt x="0" y="0"/>
                        </a:moveTo>
                        <a:lnTo>
                          <a:pt x="36" y="0"/>
                        </a:lnTo>
                        <a:lnTo>
                          <a:pt x="38" y="44"/>
                        </a:lnTo>
                        <a:lnTo>
                          <a:pt x="42" y="88"/>
                        </a:lnTo>
                        <a:lnTo>
                          <a:pt x="49" y="132"/>
                        </a:lnTo>
                        <a:lnTo>
                          <a:pt x="59" y="174"/>
                        </a:lnTo>
                        <a:lnTo>
                          <a:pt x="71" y="215"/>
                        </a:lnTo>
                        <a:lnTo>
                          <a:pt x="86" y="255"/>
                        </a:lnTo>
                        <a:lnTo>
                          <a:pt x="103" y="295"/>
                        </a:lnTo>
                        <a:lnTo>
                          <a:pt x="123" y="332"/>
                        </a:lnTo>
                        <a:lnTo>
                          <a:pt x="145" y="368"/>
                        </a:lnTo>
                        <a:lnTo>
                          <a:pt x="168" y="403"/>
                        </a:lnTo>
                        <a:lnTo>
                          <a:pt x="194" y="436"/>
                        </a:lnTo>
                        <a:lnTo>
                          <a:pt x="222" y="468"/>
                        </a:lnTo>
                        <a:lnTo>
                          <a:pt x="252" y="498"/>
                        </a:lnTo>
                        <a:lnTo>
                          <a:pt x="283" y="525"/>
                        </a:lnTo>
                        <a:lnTo>
                          <a:pt x="317" y="551"/>
                        </a:lnTo>
                        <a:lnTo>
                          <a:pt x="351" y="575"/>
                        </a:lnTo>
                        <a:lnTo>
                          <a:pt x="388" y="597"/>
                        </a:lnTo>
                        <a:lnTo>
                          <a:pt x="425" y="616"/>
                        </a:lnTo>
                        <a:lnTo>
                          <a:pt x="464" y="634"/>
                        </a:lnTo>
                        <a:lnTo>
                          <a:pt x="504" y="648"/>
                        </a:lnTo>
                        <a:lnTo>
                          <a:pt x="545" y="661"/>
                        </a:lnTo>
                        <a:lnTo>
                          <a:pt x="588" y="671"/>
                        </a:lnTo>
                        <a:lnTo>
                          <a:pt x="631" y="677"/>
                        </a:lnTo>
                        <a:lnTo>
                          <a:pt x="675" y="682"/>
                        </a:lnTo>
                        <a:lnTo>
                          <a:pt x="720" y="683"/>
                        </a:lnTo>
                        <a:lnTo>
                          <a:pt x="765" y="682"/>
                        </a:lnTo>
                        <a:lnTo>
                          <a:pt x="809" y="677"/>
                        </a:lnTo>
                        <a:lnTo>
                          <a:pt x="852" y="671"/>
                        </a:lnTo>
                        <a:lnTo>
                          <a:pt x="894" y="661"/>
                        </a:lnTo>
                        <a:lnTo>
                          <a:pt x="936" y="648"/>
                        </a:lnTo>
                        <a:lnTo>
                          <a:pt x="976" y="634"/>
                        </a:lnTo>
                        <a:lnTo>
                          <a:pt x="1015" y="616"/>
                        </a:lnTo>
                        <a:lnTo>
                          <a:pt x="1053" y="597"/>
                        </a:lnTo>
                        <a:lnTo>
                          <a:pt x="1088" y="575"/>
                        </a:lnTo>
                        <a:lnTo>
                          <a:pt x="1123" y="551"/>
                        </a:lnTo>
                        <a:lnTo>
                          <a:pt x="1156" y="525"/>
                        </a:lnTo>
                        <a:lnTo>
                          <a:pt x="1188" y="498"/>
                        </a:lnTo>
                        <a:lnTo>
                          <a:pt x="1218" y="468"/>
                        </a:lnTo>
                        <a:lnTo>
                          <a:pt x="1245" y="436"/>
                        </a:lnTo>
                        <a:lnTo>
                          <a:pt x="1271" y="403"/>
                        </a:lnTo>
                        <a:lnTo>
                          <a:pt x="1295" y="368"/>
                        </a:lnTo>
                        <a:lnTo>
                          <a:pt x="1317" y="332"/>
                        </a:lnTo>
                        <a:lnTo>
                          <a:pt x="1336" y="295"/>
                        </a:lnTo>
                        <a:lnTo>
                          <a:pt x="1354" y="255"/>
                        </a:lnTo>
                        <a:lnTo>
                          <a:pt x="1368" y="215"/>
                        </a:lnTo>
                        <a:lnTo>
                          <a:pt x="1381" y="174"/>
                        </a:lnTo>
                        <a:lnTo>
                          <a:pt x="1391" y="132"/>
                        </a:lnTo>
                        <a:lnTo>
                          <a:pt x="1397" y="88"/>
                        </a:lnTo>
                        <a:lnTo>
                          <a:pt x="1402" y="44"/>
                        </a:lnTo>
                        <a:lnTo>
                          <a:pt x="1403" y="0"/>
                        </a:lnTo>
                        <a:lnTo>
                          <a:pt x="1439" y="0"/>
                        </a:lnTo>
                        <a:lnTo>
                          <a:pt x="1438" y="45"/>
                        </a:lnTo>
                        <a:lnTo>
                          <a:pt x="1433" y="90"/>
                        </a:lnTo>
                        <a:lnTo>
                          <a:pt x="1426" y="133"/>
                        </a:lnTo>
                        <a:lnTo>
                          <a:pt x="1417" y="176"/>
                        </a:lnTo>
                        <a:lnTo>
                          <a:pt x="1405" y="219"/>
                        </a:lnTo>
                        <a:lnTo>
                          <a:pt x="1391" y="259"/>
                        </a:lnTo>
                        <a:lnTo>
                          <a:pt x="1374" y="299"/>
                        </a:lnTo>
                        <a:lnTo>
                          <a:pt x="1355" y="337"/>
                        </a:lnTo>
                        <a:lnTo>
                          <a:pt x="1334" y="375"/>
                        </a:lnTo>
                        <a:lnTo>
                          <a:pt x="1310" y="410"/>
                        </a:lnTo>
                        <a:lnTo>
                          <a:pt x="1285" y="444"/>
                        </a:lnTo>
                        <a:lnTo>
                          <a:pt x="1257" y="477"/>
                        </a:lnTo>
                        <a:lnTo>
                          <a:pt x="1228" y="508"/>
                        </a:lnTo>
                        <a:lnTo>
                          <a:pt x="1197" y="537"/>
                        </a:lnTo>
                        <a:lnTo>
                          <a:pt x="1165" y="565"/>
                        </a:lnTo>
                        <a:lnTo>
                          <a:pt x="1130" y="590"/>
                        </a:lnTo>
                        <a:lnTo>
                          <a:pt x="1095" y="613"/>
                        </a:lnTo>
                        <a:lnTo>
                          <a:pt x="1058" y="635"/>
                        </a:lnTo>
                        <a:lnTo>
                          <a:pt x="1019" y="654"/>
                        </a:lnTo>
                        <a:lnTo>
                          <a:pt x="980" y="671"/>
                        </a:lnTo>
                        <a:lnTo>
                          <a:pt x="939" y="685"/>
                        </a:lnTo>
                        <a:lnTo>
                          <a:pt x="897" y="697"/>
                        </a:lnTo>
                        <a:lnTo>
                          <a:pt x="854" y="707"/>
                        </a:lnTo>
                        <a:lnTo>
                          <a:pt x="810" y="713"/>
                        </a:lnTo>
                        <a:lnTo>
                          <a:pt x="765" y="718"/>
                        </a:lnTo>
                        <a:lnTo>
                          <a:pt x="720" y="719"/>
                        </a:lnTo>
                        <a:lnTo>
                          <a:pt x="675" y="718"/>
                        </a:lnTo>
                        <a:lnTo>
                          <a:pt x="630" y="713"/>
                        </a:lnTo>
                        <a:lnTo>
                          <a:pt x="586" y="707"/>
                        </a:lnTo>
                        <a:lnTo>
                          <a:pt x="543" y="697"/>
                        </a:lnTo>
                        <a:lnTo>
                          <a:pt x="501" y="685"/>
                        </a:lnTo>
                        <a:lnTo>
                          <a:pt x="460" y="671"/>
                        </a:lnTo>
                        <a:lnTo>
                          <a:pt x="420" y="654"/>
                        </a:lnTo>
                        <a:lnTo>
                          <a:pt x="382" y="635"/>
                        </a:lnTo>
                        <a:lnTo>
                          <a:pt x="345" y="613"/>
                        </a:lnTo>
                        <a:lnTo>
                          <a:pt x="309" y="590"/>
                        </a:lnTo>
                        <a:lnTo>
                          <a:pt x="275" y="565"/>
                        </a:lnTo>
                        <a:lnTo>
                          <a:pt x="242" y="537"/>
                        </a:lnTo>
                        <a:lnTo>
                          <a:pt x="212" y="508"/>
                        </a:lnTo>
                        <a:lnTo>
                          <a:pt x="182" y="477"/>
                        </a:lnTo>
                        <a:lnTo>
                          <a:pt x="155" y="444"/>
                        </a:lnTo>
                        <a:lnTo>
                          <a:pt x="130" y="410"/>
                        </a:lnTo>
                        <a:lnTo>
                          <a:pt x="106" y="375"/>
                        </a:lnTo>
                        <a:lnTo>
                          <a:pt x="85" y="337"/>
                        </a:lnTo>
                        <a:lnTo>
                          <a:pt x="66" y="299"/>
                        </a:lnTo>
                        <a:lnTo>
                          <a:pt x="49" y="259"/>
                        </a:lnTo>
                        <a:lnTo>
                          <a:pt x="35" y="219"/>
                        </a:lnTo>
                        <a:lnTo>
                          <a:pt x="23" y="176"/>
                        </a:lnTo>
                        <a:lnTo>
                          <a:pt x="13" y="133"/>
                        </a:lnTo>
                        <a:lnTo>
                          <a:pt x="6" y="90"/>
                        </a:lnTo>
                        <a:lnTo>
                          <a:pt x="2" y="4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2" name="Freeform 8"/>
                  <p:cNvSpPr>
                    <a:spLocks/>
                  </p:cNvSpPr>
                  <p:nvPr/>
                </p:nvSpPr>
                <p:spPr bwMode="auto">
                  <a:xfrm>
                    <a:off x="2101850" y="3155950"/>
                    <a:ext cx="915987" cy="266700"/>
                  </a:xfrm>
                  <a:custGeom>
                    <a:avLst/>
                    <a:gdLst/>
                    <a:ahLst/>
                    <a:cxnLst>
                      <a:cxn ang="0">
                        <a:pos x="69" y="1"/>
                      </a:cxn>
                      <a:cxn ang="0">
                        <a:pos x="93" y="9"/>
                      </a:cxn>
                      <a:cxn ang="0">
                        <a:pos x="126" y="21"/>
                      </a:cxn>
                      <a:cxn ang="0">
                        <a:pos x="165" y="32"/>
                      </a:cxn>
                      <a:cxn ang="0">
                        <a:pos x="210" y="41"/>
                      </a:cxn>
                      <a:cxn ang="0">
                        <a:pos x="261" y="45"/>
                      </a:cxn>
                      <a:cxn ang="0">
                        <a:pos x="316" y="44"/>
                      </a:cxn>
                      <a:cxn ang="0">
                        <a:pos x="366" y="40"/>
                      </a:cxn>
                      <a:cxn ang="0">
                        <a:pos x="410" y="33"/>
                      </a:cxn>
                      <a:cxn ang="0">
                        <a:pos x="446" y="26"/>
                      </a:cxn>
                      <a:cxn ang="0">
                        <a:pos x="474" y="19"/>
                      </a:cxn>
                      <a:cxn ang="0">
                        <a:pos x="493" y="12"/>
                      </a:cxn>
                      <a:cxn ang="0">
                        <a:pos x="510" y="6"/>
                      </a:cxn>
                      <a:cxn ang="0">
                        <a:pos x="524" y="3"/>
                      </a:cxn>
                      <a:cxn ang="0">
                        <a:pos x="538" y="5"/>
                      </a:cxn>
                      <a:cxn ang="0">
                        <a:pos x="552" y="15"/>
                      </a:cxn>
                      <a:cxn ang="0">
                        <a:pos x="565" y="32"/>
                      </a:cxn>
                      <a:cxn ang="0">
                        <a:pos x="572" y="52"/>
                      </a:cxn>
                      <a:cxn ang="0">
                        <a:pos x="576" y="70"/>
                      </a:cxn>
                      <a:cxn ang="0">
                        <a:pos x="577" y="81"/>
                      </a:cxn>
                      <a:cxn ang="0">
                        <a:pos x="577" y="83"/>
                      </a:cxn>
                      <a:cxn ang="0">
                        <a:pos x="577" y="89"/>
                      </a:cxn>
                      <a:cxn ang="0">
                        <a:pos x="577" y="99"/>
                      </a:cxn>
                      <a:cxn ang="0">
                        <a:pos x="573" y="109"/>
                      </a:cxn>
                      <a:cxn ang="0">
                        <a:pos x="564" y="119"/>
                      </a:cxn>
                      <a:cxn ang="0">
                        <a:pos x="538" y="130"/>
                      </a:cxn>
                      <a:cxn ang="0">
                        <a:pos x="501" y="143"/>
                      </a:cxn>
                      <a:cxn ang="0">
                        <a:pos x="462" y="153"/>
                      </a:cxn>
                      <a:cxn ang="0">
                        <a:pos x="421" y="161"/>
                      </a:cxn>
                      <a:cxn ang="0">
                        <a:pos x="373" y="166"/>
                      </a:cxn>
                      <a:cxn ang="0">
                        <a:pos x="319" y="168"/>
                      </a:cxn>
                      <a:cxn ang="0">
                        <a:pos x="287" y="168"/>
                      </a:cxn>
                      <a:cxn ang="0">
                        <a:pos x="275" y="168"/>
                      </a:cxn>
                      <a:cxn ang="0">
                        <a:pos x="252" y="168"/>
                      </a:cxn>
                      <a:cxn ang="0">
                        <a:pos x="222" y="166"/>
                      </a:cxn>
                      <a:cxn ang="0">
                        <a:pos x="186" y="163"/>
                      </a:cxn>
                      <a:cxn ang="0">
                        <a:pos x="146" y="158"/>
                      </a:cxn>
                      <a:cxn ang="0">
                        <a:pos x="104" y="151"/>
                      </a:cxn>
                      <a:cxn ang="0">
                        <a:pos x="64" y="141"/>
                      </a:cxn>
                      <a:cxn ang="0">
                        <a:pos x="26" y="128"/>
                      </a:cxn>
                      <a:cxn ang="0">
                        <a:pos x="23" y="126"/>
                      </a:cxn>
                      <a:cxn ang="0">
                        <a:pos x="16" y="121"/>
                      </a:cxn>
                      <a:cxn ang="0">
                        <a:pos x="8" y="112"/>
                      </a:cxn>
                      <a:cxn ang="0">
                        <a:pos x="2" y="100"/>
                      </a:cxn>
                      <a:cxn ang="0">
                        <a:pos x="1" y="85"/>
                      </a:cxn>
                      <a:cxn ang="0">
                        <a:pos x="25" y="24"/>
                      </a:cxn>
                      <a:cxn ang="0">
                        <a:pos x="26" y="21"/>
                      </a:cxn>
                      <a:cxn ang="0">
                        <a:pos x="30" y="15"/>
                      </a:cxn>
                      <a:cxn ang="0">
                        <a:pos x="37" y="8"/>
                      </a:cxn>
                      <a:cxn ang="0">
                        <a:pos x="47" y="2"/>
                      </a:cxn>
                      <a:cxn ang="0">
                        <a:pos x="61" y="0"/>
                      </a:cxn>
                    </a:cxnLst>
                    <a:rect l="0" t="0" r="r" b="b"/>
                    <a:pathLst>
                      <a:path w="577" h="168">
                        <a:moveTo>
                          <a:pt x="61" y="0"/>
                        </a:moveTo>
                        <a:lnTo>
                          <a:pt x="69" y="1"/>
                        </a:lnTo>
                        <a:lnTo>
                          <a:pt x="78" y="4"/>
                        </a:lnTo>
                        <a:lnTo>
                          <a:pt x="93" y="9"/>
                        </a:lnTo>
                        <a:lnTo>
                          <a:pt x="108" y="15"/>
                        </a:lnTo>
                        <a:lnTo>
                          <a:pt x="126" y="21"/>
                        </a:lnTo>
                        <a:lnTo>
                          <a:pt x="145" y="26"/>
                        </a:lnTo>
                        <a:lnTo>
                          <a:pt x="165" y="32"/>
                        </a:lnTo>
                        <a:lnTo>
                          <a:pt x="187" y="36"/>
                        </a:lnTo>
                        <a:lnTo>
                          <a:pt x="210" y="41"/>
                        </a:lnTo>
                        <a:lnTo>
                          <a:pt x="235" y="44"/>
                        </a:lnTo>
                        <a:lnTo>
                          <a:pt x="261" y="45"/>
                        </a:lnTo>
                        <a:lnTo>
                          <a:pt x="289" y="46"/>
                        </a:lnTo>
                        <a:lnTo>
                          <a:pt x="316" y="44"/>
                        </a:lnTo>
                        <a:lnTo>
                          <a:pt x="342" y="42"/>
                        </a:lnTo>
                        <a:lnTo>
                          <a:pt x="366" y="40"/>
                        </a:lnTo>
                        <a:lnTo>
                          <a:pt x="389" y="36"/>
                        </a:lnTo>
                        <a:lnTo>
                          <a:pt x="410" y="33"/>
                        </a:lnTo>
                        <a:lnTo>
                          <a:pt x="430" y="30"/>
                        </a:lnTo>
                        <a:lnTo>
                          <a:pt x="446" y="26"/>
                        </a:lnTo>
                        <a:lnTo>
                          <a:pt x="461" y="22"/>
                        </a:lnTo>
                        <a:lnTo>
                          <a:pt x="474" y="19"/>
                        </a:lnTo>
                        <a:lnTo>
                          <a:pt x="484" y="16"/>
                        </a:lnTo>
                        <a:lnTo>
                          <a:pt x="493" y="12"/>
                        </a:lnTo>
                        <a:lnTo>
                          <a:pt x="501" y="9"/>
                        </a:lnTo>
                        <a:lnTo>
                          <a:pt x="510" y="6"/>
                        </a:lnTo>
                        <a:lnTo>
                          <a:pt x="517" y="4"/>
                        </a:lnTo>
                        <a:lnTo>
                          <a:pt x="524" y="3"/>
                        </a:lnTo>
                        <a:lnTo>
                          <a:pt x="531" y="3"/>
                        </a:lnTo>
                        <a:lnTo>
                          <a:pt x="538" y="5"/>
                        </a:lnTo>
                        <a:lnTo>
                          <a:pt x="546" y="9"/>
                        </a:lnTo>
                        <a:lnTo>
                          <a:pt x="552" y="15"/>
                        </a:lnTo>
                        <a:lnTo>
                          <a:pt x="559" y="23"/>
                        </a:lnTo>
                        <a:lnTo>
                          <a:pt x="565" y="32"/>
                        </a:lnTo>
                        <a:lnTo>
                          <a:pt x="569" y="42"/>
                        </a:lnTo>
                        <a:lnTo>
                          <a:pt x="572" y="52"/>
                        </a:lnTo>
                        <a:lnTo>
                          <a:pt x="574" y="61"/>
                        </a:lnTo>
                        <a:lnTo>
                          <a:pt x="576" y="70"/>
                        </a:lnTo>
                        <a:lnTo>
                          <a:pt x="577" y="77"/>
                        </a:lnTo>
                        <a:lnTo>
                          <a:pt x="577" y="81"/>
                        </a:lnTo>
                        <a:lnTo>
                          <a:pt x="577" y="82"/>
                        </a:lnTo>
                        <a:lnTo>
                          <a:pt x="577" y="83"/>
                        </a:lnTo>
                        <a:lnTo>
                          <a:pt x="577" y="86"/>
                        </a:lnTo>
                        <a:lnTo>
                          <a:pt x="577" y="89"/>
                        </a:lnTo>
                        <a:lnTo>
                          <a:pt x="577" y="94"/>
                        </a:lnTo>
                        <a:lnTo>
                          <a:pt x="577" y="99"/>
                        </a:lnTo>
                        <a:lnTo>
                          <a:pt x="575" y="104"/>
                        </a:lnTo>
                        <a:lnTo>
                          <a:pt x="573" y="109"/>
                        </a:lnTo>
                        <a:lnTo>
                          <a:pt x="569" y="115"/>
                        </a:lnTo>
                        <a:lnTo>
                          <a:pt x="564" y="119"/>
                        </a:lnTo>
                        <a:lnTo>
                          <a:pt x="557" y="123"/>
                        </a:lnTo>
                        <a:lnTo>
                          <a:pt x="538" y="130"/>
                        </a:lnTo>
                        <a:lnTo>
                          <a:pt x="520" y="137"/>
                        </a:lnTo>
                        <a:lnTo>
                          <a:pt x="501" y="143"/>
                        </a:lnTo>
                        <a:lnTo>
                          <a:pt x="482" y="148"/>
                        </a:lnTo>
                        <a:lnTo>
                          <a:pt x="462" y="153"/>
                        </a:lnTo>
                        <a:lnTo>
                          <a:pt x="442" y="158"/>
                        </a:lnTo>
                        <a:lnTo>
                          <a:pt x="421" y="161"/>
                        </a:lnTo>
                        <a:lnTo>
                          <a:pt x="398" y="164"/>
                        </a:lnTo>
                        <a:lnTo>
                          <a:pt x="373" y="166"/>
                        </a:lnTo>
                        <a:lnTo>
                          <a:pt x="347" y="168"/>
                        </a:lnTo>
                        <a:lnTo>
                          <a:pt x="319" y="168"/>
                        </a:lnTo>
                        <a:lnTo>
                          <a:pt x="289" y="168"/>
                        </a:lnTo>
                        <a:lnTo>
                          <a:pt x="287" y="168"/>
                        </a:lnTo>
                        <a:lnTo>
                          <a:pt x="282" y="168"/>
                        </a:lnTo>
                        <a:lnTo>
                          <a:pt x="275" y="168"/>
                        </a:lnTo>
                        <a:lnTo>
                          <a:pt x="265" y="168"/>
                        </a:lnTo>
                        <a:lnTo>
                          <a:pt x="252" y="168"/>
                        </a:lnTo>
                        <a:lnTo>
                          <a:pt x="238" y="167"/>
                        </a:lnTo>
                        <a:lnTo>
                          <a:pt x="222" y="166"/>
                        </a:lnTo>
                        <a:lnTo>
                          <a:pt x="204" y="165"/>
                        </a:lnTo>
                        <a:lnTo>
                          <a:pt x="186" y="163"/>
                        </a:lnTo>
                        <a:lnTo>
                          <a:pt x="166" y="161"/>
                        </a:lnTo>
                        <a:lnTo>
                          <a:pt x="146" y="158"/>
                        </a:lnTo>
                        <a:lnTo>
                          <a:pt x="125" y="155"/>
                        </a:lnTo>
                        <a:lnTo>
                          <a:pt x="104" y="151"/>
                        </a:lnTo>
                        <a:lnTo>
                          <a:pt x="84" y="146"/>
                        </a:lnTo>
                        <a:lnTo>
                          <a:pt x="64" y="141"/>
                        </a:lnTo>
                        <a:lnTo>
                          <a:pt x="44" y="135"/>
                        </a:lnTo>
                        <a:lnTo>
                          <a:pt x="26" y="128"/>
                        </a:lnTo>
                        <a:lnTo>
                          <a:pt x="25" y="128"/>
                        </a:lnTo>
                        <a:lnTo>
                          <a:pt x="23" y="126"/>
                        </a:lnTo>
                        <a:lnTo>
                          <a:pt x="20" y="124"/>
                        </a:lnTo>
                        <a:lnTo>
                          <a:pt x="16" y="121"/>
                        </a:lnTo>
                        <a:lnTo>
                          <a:pt x="12" y="117"/>
                        </a:lnTo>
                        <a:lnTo>
                          <a:pt x="8" y="112"/>
                        </a:lnTo>
                        <a:lnTo>
                          <a:pt x="4" y="107"/>
                        </a:lnTo>
                        <a:lnTo>
                          <a:pt x="2" y="100"/>
                        </a:lnTo>
                        <a:lnTo>
                          <a:pt x="0" y="93"/>
                        </a:lnTo>
                        <a:lnTo>
                          <a:pt x="1" y="85"/>
                        </a:lnTo>
                        <a:lnTo>
                          <a:pt x="2" y="76"/>
                        </a:lnTo>
                        <a:lnTo>
                          <a:pt x="25" y="24"/>
                        </a:lnTo>
                        <a:lnTo>
                          <a:pt x="25" y="23"/>
                        </a:lnTo>
                        <a:lnTo>
                          <a:pt x="26" y="21"/>
                        </a:lnTo>
                        <a:lnTo>
                          <a:pt x="28" y="18"/>
                        </a:lnTo>
                        <a:lnTo>
                          <a:pt x="30" y="15"/>
                        </a:lnTo>
                        <a:lnTo>
                          <a:pt x="33" y="11"/>
                        </a:lnTo>
                        <a:lnTo>
                          <a:pt x="37" y="8"/>
                        </a:lnTo>
                        <a:lnTo>
                          <a:pt x="42" y="5"/>
                        </a:lnTo>
                        <a:lnTo>
                          <a:pt x="47" y="2"/>
                        </a:lnTo>
                        <a:lnTo>
                          <a:pt x="53" y="0"/>
                        </a:lnTo>
                        <a:lnTo>
                          <a:pt x="61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3" name="Freeform 10"/>
                  <p:cNvSpPr>
                    <a:spLocks/>
                  </p:cNvSpPr>
                  <p:nvPr/>
                </p:nvSpPr>
                <p:spPr bwMode="auto">
                  <a:xfrm>
                    <a:off x="1370013" y="2114550"/>
                    <a:ext cx="155575" cy="192088"/>
                  </a:xfrm>
                  <a:custGeom>
                    <a:avLst/>
                    <a:gdLst/>
                    <a:ahLst/>
                    <a:cxnLst>
                      <a:cxn ang="0">
                        <a:pos x="36" y="0"/>
                      </a:cxn>
                      <a:cxn ang="0">
                        <a:pos x="62" y="0"/>
                      </a:cxn>
                      <a:cxn ang="0">
                        <a:pos x="71" y="1"/>
                      </a:cxn>
                      <a:cxn ang="0">
                        <a:pos x="80" y="5"/>
                      </a:cxn>
                      <a:cxn ang="0">
                        <a:pos x="87" y="10"/>
                      </a:cxn>
                      <a:cxn ang="0">
                        <a:pos x="93" y="18"/>
                      </a:cxn>
                      <a:cxn ang="0">
                        <a:pos x="96" y="26"/>
                      </a:cxn>
                      <a:cxn ang="0">
                        <a:pos x="98" y="36"/>
                      </a:cxn>
                      <a:cxn ang="0">
                        <a:pos x="98" y="85"/>
                      </a:cxn>
                      <a:cxn ang="0">
                        <a:pos x="96" y="94"/>
                      </a:cxn>
                      <a:cxn ang="0">
                        <a:pos x="93" y="103"/>
                      </a:cxn>
                      <a:cxn ang="0">
                        <a:pos x="87" y="110"/>
                      </a:cxn>
                      <a:cxn ang="0">
                        <a:pos x="80" y="116"/>
                      </a:cxn>
                      <a:cxn ang="0">
                        <a:pos x="71" y="119"/>
                      </a:cxn>
                      <a:cxn ang="0">
                        <a:pos x="62" y="121"/>
                      </a:cxn>
                      <a:cxn ang="0">
                        <a:pos x="36" y="121"/>
                      </a:cxn>
                      <a:cxn ang="0">
                        <a:pos x="26" y="119"/>
                      </a:cxn>
                      <a:cxn ang="0">
                        <a:pos x="18" y="116"/>
                      </a:cxn>
                      <a:cxn ang="0">
                        <a:pos x="10" y="110"/>
                      </a:cxn>
                      <a:cxn ang="0">
                        <a:pos x="5" y="103"/>
                      </a:cxn>
                      <a:cxn ang="0">
                        <a:pos x="1" y="94"/>
                      </a:cxn>
                      <a:cxn ang="0">
                        <a:pos x="0" y="85"/>
                      </a:cxn>
                      <a:cxn ang="0">
                        <a:pos x="0" y="36"/>
                      </a:cxn>
                      <a:cxn ang="0">
                        <a:pos x="1" y="26"/>
                      </a:cxn>
                      <a:cxn ang="0">
                        <a:pos x="5" y="18"/>
                      </a:cxn>
                      <a:cxn ang="0">
                        <a:pos x="10" y="10"/>
                      </a:cxn>
                      <a:cxn ang="0">
                        <a:pos x="18" y="5"/>
                      </a:cxn>
                      <a:cxn ang="0">
                        <a:pos x="26" y="1"/>
                      </a:cxn>
                      <a:cxn ang="0">
                        <a:pos x="36" y="0"/>
                      </a:cxn>
                    </a:cxnLst>
                    <a:rect l="0" t="0" r="r" b="b"/>
                    <a:pathLst>
                      <a:path w="98" h="121">
                        <a:moveTo>
                          <a:pt x="36" y="0"/>
                        </a:moveTo>
                        <a:lnTo>
                          <a:pt x="62" y="0"/>
                        </a:lnTo>
                        <a:lnTo>
                          <a:pt x="71" y="1"/>
                        </a:lnTo>
                        <a:lnTo>
                          <a:pt x="80" y="5"/>
                        </a:lnTo>
                        <a:lnTo>
                          <a:pt x="87" y="10"/>
                        </a:lnTo>
                        <a:lnTo>
                          <a:pt x="93" y="18"/>
                        </a:lnTo>
                        <a:lnTo>
                          <a:pt x="96" y="26"/>
                        </a:lnTo>
                        <a:lnTo>
                          <a:pt x="98" y="36"/>
                        </a:lnTo>
                        <a:lnTo>
                          <a:pt x="98" y="85"/>
                        </a:lnTo>
                        <a:lnTo>
                          <a:pt x="96" y="94"/>
                        </a:lnTo>
                        <a:lnTo>
                          <a:pt x="93" y="103"/>
                        </a:lnTo>
                        <a:lnTo>
                          <a:pt x="87" y="110"/>
                        </a:lnTo>
                        <a:lnTo>
                          <a:pt x="80" y="116"/>
                        </a:lnTo>
                        <a:lnTo>
                          <a:pt x="71" y="119"/>
                        </a:lnTo>
                        <a:lnTo>
                          <a:pt x="62" y="121"/>
                        </a:lnTo>
                        <a:lnTo>
                          <a:pt x="36" y="121"/>
                        </a:lnTo>
                        <a:lnTo>
                          <a:pt x="26" y="119"/>
                        </a:lnTo>
                        <a:lnTo>
                          <a:pt x="18" y="116"/>
                        </a:lnTo>
                        <a:lnTo>
                          <a:pt x="10" y="110"/>
                        </a:lnTo>
                        <a:lnTo>
                          <a:pt x="5" y="103"/>
                        </a:lnTo>
                        <a:lnTo>
                          <a:pt x="1" y="94"/>
                        </a:lnTo>
                        <a:lnTo>
                          <a:pt x="0" y="85"/>
                        </a:lnTo>
                        <a:lnTo>
                          <a:pt x="0" y="36"/>
                        </a:lnTo>
                        <a:lnTo>
                          <a:pt x="1" y="26"/>
                        </a:lnTo>
                        <a:lnTo>
                          <a:pt x="5" y="18"/>
                        </a:lnTo>
                        <a:lnTo>
                          <a:pt x="10" y="10"/>
                        </a:lnTo>
                        <a:lnTo>
                          <a:pt x="18" y="5"/>
                        </a:lnTo>
                        <a:lnTo>
                          <a:pt x="26" y="1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4" name="Freeform 11"/>
                  <p:cNvSpPr>
                    <a:spLocks/>
                  </p:cNvSpPr>
                  <p:nvPr/>
                </p:nvSpPr>
                <p:spPr bwMode="auto">
                  <a:xfrm>
                    <a:off x="3595688" y="2114550"/>
                    <a:ext cx="155575" cy="192088"/>
                  </a:xfrm>
                  <a:custGeom>
                    <a:avLst/>
                    <a:gdLst/>
                    <a:ahLst/>
                    <a:cxnLst>
                      <a:cxn ang="0">
                        <a:pos x="36" y="0"/>
                      </a:cxn>
                      <a:cxn ang="0">
                        <a:pos x="62" y="0"/>
                      </a:cxn>
                      <a:cxn ang="0">
                        <a:pos x="72" y="1"/>
                      </a:cxn>
                      <a:cxn ang="0">
                        <a:pos x="80" y="5"/>
                      </a:cxn>
                      <a:cxn ang="0">
                        <a:pos x="87" y="10"/>
                      </a:cxn>
                      <a:cxn ang="0">
                        <a:pos x="93" y="18"/>
                      </a:cxn>
                      <a:cxn ang="0">
                        <a:pos x="96" y="26"/>
                      </a:cxn>
                      <a:cxn ang="0">
                        <a:pos x="98" y="36"/>
                      </a:cxn>
                      <a:cxn ang="0">
                        <a:pos x="98" y="85"/>
                      </a:cxn>
                      <a:cxn ang="0">
                        <a:pos x="96" y="94"/>
                      </a:cxn>
                      <a:cxn ang="0">
                        <a:pos x="93" y="103"/>
                      </a:cxn>
                      <a:cxn ang="0">
                        <a:pos x="87" y="110"/>
                      </a:cxn>
                      <a:cxn ang="0">
                        <a:pos x="80" y="116"/>
                      </a:cxn>
                      <a:cxn ang="0">
                        <a:pos x="72" y="119"/>
                      </a:cxn>
                      <a:cxn ang="0">
                        <a:pos x="62" y="121"/>
                      </a:cxn>
                      <a:cxn ang="0">
                        <a:pos x="36" y="121"/>
                      </a:cxn>
                      <a:cxn ang="0">
                        <a:pos x="26" y="119"/>
                      </a:cxn>
                      <a:cxn ang="0">
                        <a:pos x="18" y="116"/>
                      </a:cxn>
                      <a:cxn ang="0">
                        <a:pos x="10" y="110"/>
                      </a:cxn>
                      <a:cxn ang="0">
                        <a:pos x="5" y="103"/>
                      </a:cxn>
                      <a:cxn ang="0">
                        <a:pos x="1" y="94"/>
                      </a:cxn>
                      <a:cxn ang="0">
                        <a:pos x="0" y="85"/>
                      </a:cxn>
                      <a:cxn ang="0">
                        <a:pos x="0" y="36"/>
                      </a:cxn>
                      <a:cxn ang="0">
                        <a:pos x="1" y="26"/>
                      </a:cxn>
                      <a:cxn ang="0">
                        <a:pos x="5" y="18"/>
                      </a:cxn>
                      <a:cxn ang="0">
                        <a:pos x="10" y="10"/>
                      </a:cxn>
                      <a:cxn ang="0">
                        <a:pos x="18" y="5"/>
                      </a:cxn>
                      <a:cxn ang="0">
                        <a:pos x="26" y="1"/>
                      </a:cxn>
                      <a:cxn ang="0">
                        <a:pos x="36" y="0"/>
                      </a:cxn>
                    </a:cxnLst>
                    <a:rect l="0" t="0" r="r" b="b"/>
                    <a:pathLst>
                      <a:path w="98" h="121">
                        <a:moveTo>
                          <a:pt x="36" y="0"/>
                        </a:moveTo>
                        <a:lnTo>
                          <a:pt x="62" y="0"/>
                        </a:lnTo>
                        <a:lnTo>
                          <a:pt x="72" y="1"/>
                        </a:lnTo>
                        <a:lnTo>
                          <a:pt x="80" y="5"/>
                        </a:lnTo>
                        <a:lnTo>
                          <a:pt x="87" y="10"/>
                        </a:lnTo>
                        <a:lnTo>
                          <a:pt x="93" y="18"/>
                        </a:lnTo>
                        <a:lnTo>
                          <a:pt x="96" y="26"/>
                        </a:lnTo>
                        <a:lnTo>
                          <a:pt x="98" y="36"/>
                        </a:lnTo>
                        <a:lnTo>
                          <a:pt x="98" y="85"/>
                        </a:lnTo>
                        <a:lnTo>
                          <a:pt x="96" y="94"/>
                        </a:lnTo>
                        <a:lnTo>
                          <a:pt x="93" y="103"/>
                        </a:lnTo>
                        <a:lnTo>
                          <a:pt x="87" y="110"/>
                        </a:lnTo>
                        <a:lnTo>
                          <a:pt x="80" y="116"/>
                        </a:lnTo>
                        <a:lnTo>
                          <a:pt x="72" y="119"/>
                        </a:lnTo>
                        <a:lnTo>
                          <a:pt x="62" y="121"/>
                        </a:lnTo>
                        <a:lnTo>
                          <a:pt x="36" y="121"/>
                        </a:lnTo>
                        <a:lnTo>
                          <a:pt x="26" y="119"/>
                        </a:lnTo>
                        <a:lnTo>
                          <a:pt x="18" y="116"/>
                        </a:lnTo>
                        <a:lnTo>
                          <a:pt x="10" y="110"/>
                        </a:lnTo>
                        <a:lnTo>
                          <a:pt x="5" y="103"/>
                        </a:lnTo>
                        <a:lnTo>
                          <a:pt x="1" y="94"/>
                        </a:lnTo>
                        <a:lnTo>
                          <a:pt x="0" y="85"/>
                        </a:lnTo>
                        <a:lnTo>
                          <a:pt x="0" y="36"/>
                        </a:lnTo>
                        <a:lnTo>
                          <a:pt x="1" y="26"/>
                        </a:lnTo>
                        <a:lnTo>
                          <a:pt x="5" y="18"/>
                        </a:lnTo>
                        <a:lnTo>
                          <a:pt x="10" y="10"/>
                        </a:lnTo>
                        <a:lnTo>
                          <a:pt x="18" y="5"/>
                        </a:lnTo>
                        <a:lnTo>
                          <a:pt x="26" y="1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5" name="Freeform 9"/>
                  <p:cNvSpPr>
                    <a:spLocks/>
                  </p:cNvSpPr>
                  <p:nvPr/>
                </p:nvSpPr>
                <p:spPr bwMode="auto">
                  <a:xfrm>
                    <a:off x="1473200" y="2060575"/>
                    <a:ext cx="2174875" cy="300038"/>
                  </a:xfrm>
                  <a:custGeom>
                    <a:avLst/>
                    <a:gdLst/>
                    <a:ahLst/>
                    <a:cxnLst>
                      <a:cxn ang="0">
                        <a:pos x="36" y="0"/>
                      </a:cxn>
                      <a:cxn ang="0">
                        <a:pos x="1334" y="0"/>
                      </a:cxn>
                      <a:cxn ang="0">
                        <a:pos x="1344" y="1"/>
                      </a:cxn>
                      <a:cxn ang="0">
                        <a:pos x="1352" y="5"/>
                      </a:cxn>
                      <a:cxn ang="0">
                        <a:pos x="1359" y="10"/>
                      </a:cxn>
                      <a:cxn ang="0">
                        <a:pos x="1365" y="18"/>
                      </a:cxn>
                      <a:cxn ang="0">
                        <a:pos x="1369" y="26"/>
                      </a:cxn>
                      <a:cxn ang="0">
                        <a:pos x="1370" y="36"/>
                      </a:cxn>
                      <a:cxn ang="0">
                        <a:pos x="1370" y="153"/>
                      </a:cxn>
                      <a:cxn ang="0">
                        <a:pos x="1369" y="162"/>
                      </a:cxn>
                      <a:cxn ang="0">
                        <a:pos x="1365" y="171"/>
                      </a:cxn>
                      <a:cxn ang="0">
                        <a:pos x="1359" y="178"/>
                      </a:cxn>
                      <a:cxn ang="0">
                        <a:pos x="1352" y="184"/>
                      </a:cxn>
                      <a:cxn ang="0">
                        <a:pos x="1344" y="187"/>
                      </a:cxn>
                      <a:cxn ang="0">
                        <a:pos x="1334" y="189"/>
                      </a:cxn>
                      <a:cxn ang="0">
                        <a:pos x="36" y="189"/>
                      </a:cxn>
                      <a:cxn ang="0">
                        <a:pos x="26" y="187"/>
                      </a:cxn>
                      <a:cxn ang="0">
                        <a:pos x="18" y="184"/>
                      </a:cxn>
                      <a:cxn ang="0">
                        <a:pos x="10" y="178"/>
                      </a:cxn>
                      <a:cxn ang="0">
                        <a:pos x="5" y="171"/>
                      </a:cxn>
                      <a:cxn ang="0">
                        <a:pos x="1" y="162"/>
                      </a:cxn>
                      <a:cxn ang="0">
                        <a:pos x="0" y="153"/>
                      </a:cxn>
                      <a:cxn ang="0">
                        <a:pos x="0" y="36"/>
                      </a:cxn>
                      <a:cxn ang="0">
                        <a:pos x="1" y="26"/>
                      </a:cxn>
                      <a:cxn ang="0">
                        <a:pos x="5" y="18"/>
                      </a:cxn>
                      <a:cxn ang="0">
                        <a:pos x="10" y="10"/>
                      </a:cxn>
                      <a:cxn ang="0">
                        <a:pos x="18" y="5"/>
                      </a:cxn>
                      <a:cxn ang="0">
                        <a:pos x="26" y="1"/>
                      </a:cxn>
                      <a:cxn ang="0">
                        <a:pos x="36" y="0"/>
                      </a:cxn>
                    </a:cxnLst>
                    <a:rect l="0" t="0" r="r" b="b"/>
                    <a:pathLst>
                      <a:path w="1370" h="189">
                        <a:moveTo>
                          <a:pt x="36" y="0"/>
                        </a:moveTo>
                        <a:lnTo>
                          <a:pt x="1334" y="0"/>
                        </a:lnTo>
                        <a:lnTo>
                          <a:pt x="1344" y="1"/>
                        </a:lnTo>
                        <a:lnTo>
                          <a:pt x="1352" y="5"/>
                        </a:lnTo>
                        <a:lnTo>
                          <a:pt x="1359" y="10"/>
                        </a:lnTo>
                        <a:lnTo>
                          <a:pt x="1365" y="18"/>
                        </a:lnTo>
                        <a:lnTo>
                          <a:pt x="1369" y="26"/>
                        </a:lnTo>
                        <a:lnTo>
                          <a:pt x="1370" y="36"/>
                        </a:lnTo>
                        <a:lnTo>
                          <a:pt x="1370" y="153"/>
                        </a:lnTo>
                        <a:lnTo>
                          <a:pt x="1369" y="162"/>
                        </a:lnTo>
                        <a:lnTo>
                          <a:pt x="1365" y="171"/>
                        </a:lnTo>
                        <a:lnTo>
                          <a:pt x="1359" y="178"/>
                        </a:lnTo>
                        <a:lnTo>
                          <a:pt x="1352" y="184"/>
                        </a:lnTo>
                        <a:lnTo>
                          <a:pt x="1344" y="187"/>
                        </a:lnTo>
                        <a:lnTo>
                          <a:pt x="1334" y="189"/>
                        </a:lnTo>
                        <a:lnTo>
                          <a:pt x="36" y="189"/>
                        </a:lnTo>
                        <a:lnTo>
                          <a:pt x="26" y="187"/>
                        </a:lnTo>
                        <a:lnTo>
                          <a:pt x="18" y="184"/>
                        </a:lnTo>
                        <a:lnTo>
                          <a:pt x="10" y="178"/>
                        </a:lnTo>
                        <a:lnTo>
                          <a:pt x="5" y="171"/>
                        </a:lnTo>
                        <a:lnTo>
                          <a:pt x="1" y="162"/>
                        </a:lnTo>
                        <a:lnTo>
                          <a:pt x="0" y="153"/>
                        </a:lnTo>
                        <a:lnTo>
                          <a:pt x="0" y="36"/>
                        </a:lnTo>
                        <a:lnTo>
                          <a:pt x="1" y="26"/>
                        </a:lnTo>
                        <a:lnTo>
                          <a:pt x="5" y="18"/>
                        </a:lnTo>
                        <a:lnTo>
                          <a:pt x="10" y="10"/>
                        </a:lnTo>
                        <a:lnTo>
                          <a:pt x="18" y="5"/>
                        </a:lnTo>
                        <a:lnTo>
                          <a:pt x="26" y="1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35" name="Group 59"/>
                <p:cNvGrpSpPr/>
                <p:nvPr/>
              </p:nvGrpSpPr>
              <p:grpSpPr>
                <a:xfrm>
                  <a:off x="8332006" y="3409140"/>
                  <a:ext cx="1430042" cy="1239370"/>
                  <a:chOff x="1370013" y="2060575"/>
                  <a:chExt cx="2381250" cy="2063750"/>
                </a:xfrm>
                <a:grpFill/>
              </p:grpSpPr>
              <p:sp>
                <p:nvSpPr>
                  <p:cNvPr id="164" name="Freeform 6"/>
                  <p:cNvSpPr>
                    <a:spLocks/>
                  </p:cNvSpPr>
                  <p:nvPr/>
                </p:nvSpPr>
                <p:spPr bwMode="auto">
                  <a:xfrm>
                    <a:off x="1524000" y="2232025"/>
                    <a:ext cx="2073275" cy="1892300"/>
                  </a:xfrm>
                  <a:custGeom>
                    <a:avLst/>
                    <a:gdLst/>
                    <a:ahLst/>
                    <a:cxnLst>
                      <a:cxn ang="0">
                        <a:pos x="1306" y="0"/>
                      </a:cxn>
                      <a:cxn ang="0">
                        <a:pos x="1180" y="1192"/>
                      </a:cxn>
                      <a:cxn ang="0">
                        <a:pos x="128" y="1192"/>
                      </a:cxn>
                      <a:cxn ang="0">
                        <a:pos x="0" y="36"/>
                      </a:cxn>
                      <a:cxn ang="0">
                        <a:pos x="1306" y="0"/>
                      </a:cxn>
                    </a:cxnLst>
                    <a:rect l="0" t="0" r="r" b="b"/>
                    <a:pathLst>
                      <a:path w="1306" h="1192">
                        <a:moveTo>
                          <a:pt x="1306" y="0"/>
                        </a:moveTo>
                        <a:lnTo>
                          <a:pt x="1180" y="1192"/>
                        </a:lnTo>
                        <a:lnTo>
                          <a:pt x="128" y="1192"/>
                        </a:lnTo>
                        <a:lnTo>
                          <a:pt x="0" y="36"/>
                        </a:lnTo>
                        <a:lnTo>
                          <a:pt x="1306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5" name="Freeform 7"/>
                  <p:cNvSpPr>
                    <a:spLocks/>
                  </p:cNvSpPr>
                  <p:nvPr/>
                </p:nvSpPr>
                <p:spPr bwMode="auto">
                  <a:xfrm>
                    <a:off x="1417638" y="2211388"/>
                    <a:ext cx="2284412" cy="1141413"/>
                  </a:xfrm>
                  <a:custGeom>
                    <a:avLst/>
                    <a:gdLst/>
                    <a:ahLst/>
                    <a:cxnLst>
                      <a:cxn ang="0">
                        <a:pos x="36" y="0"/>
                      </a:cxn>
                      <a:cxn ang="0">
                        <a:pos x="42" y="88"/>
                      </a:cxn>
                      <a:cxn ang="0">
                        <a:pos x="59" y="174"/>
                      </a:cxn>
                      <a:cxn ang="0">
                        <a:pos x="86" y="255"/>
                      </a:cxn>
                      <a:cxn ang="0">
                        <a:pos x="123" y="332"/>
                      </a:cxn>
                      <a:cxn ang="0">
                        <a:pos x="168" y="403"/>
                      </a:cxn>
                      <a:cxn ang="0">
                        <a:pos x="222" y="468"/>
                      </a:cxn>
                      <a:cxn ang="0">
                        <a:pos x="283" y="525"/>
                      </a:cxn>
                      <a:cxn ang="0">
                        <a:pos x="351" y="575"/>
                      </a:cxn>
                      <a:cxn ang="0">
                        <a:pos x="425" y="616"/>
                      </a:cxn>
                      <a:cxn ang="0">
                        <a:pos x="504" y="648"/>
                      </a:cxn>
                      <a:cxn ang="0">
                        <a:pos x="588" y="671"/>
                      </a:cxn>
                      <a:cxn ang="0">
                        <a:pos x="675" y="682"/>
                      </a:cxn>
                      <a:cxn ang="0">
                        <a:pos x="765" y="682"/>
                      </a:cxn>
                      <a:cxn ang="0">
                        <a:pos x="852" y="671"/>
                      </a:cxn>
                      <a:cxn ang="0">
                        <a:pos x="936" y="648"/>
                      </a:cxn>
                      <a:cxn ang="0">
                        <a:pos x="1015" y="616"/>
                      </a:cxn>
                      <a:cxn ang="0">
                        <a:pos x="1088" y="575"/>
                      </a:cxn>
                      <a:cxn ang="0">
                        <a:pos x="1156" y="525"/>
                      </a:cxn>
                      <a:cxn ang="0">
                        <a:pos x="1218" y="468"/>
                      </a:cxn>
                      <a:cxn ang="0">
                        <a:pos x="1271" y="403"/>
                      </a:cxn>
                      <a:cxn ang="0">
                        <a:pos x="1317" y="332"/>
                      </a:cxn>
                      <a:cxn ang="0">
                        <a:pos x="1354" y="255"/>
                      </a:cxn>
                      <a:cxn ang="0">
                        <a:pos x="1381" y="174"/>
                      </a:cxn>
                      <a:cxn ang="0">
                        <a:pos x="1397" y="88"/>
                      </a:cxn>
                      <a:cxn ang="0">
                        <a:pos x="1403" y="0"/>
                      </a:cxn>
                      <a:cxn ang="0">
                        <a:pos x="1438" y="45"/>
                      </a:cxn>
                      <a:cxn ang="0">
                        <a:pos x="1426" y="133"/>
                      </a:cxn>
                      <a:cxn ang="0">
                        <a:pos x="1405" y="219"/>
                      </a:cxn>
                      <a:cxn ang="0">
                        <a:pos x="1374" y="299"/>
                      </a:cxn>
                      <a:cxn ang="0">
                        <a:pos x="1334" y="375"/>
                      </a:cxn>
                      <a:cxn ang="0">
                        <a:pos x="1285" y="444"/>
                      </a:cxn>
                      <a:cxn ang="0">
                        <a:pos x="1228" y="508"/>
                      </a:cxn>
                      <a:cxn ang="0">
                        <a:pos x="1165" y="565"/>
                      </a:cxn>
                      <a:cxn ang="0">
                        <a:pos x="1095" y="613"/>
                      </a:cxn>
                      <a:cxn ang="0">
                        <a:pos x="1019" y="654"/>
                      </a:cxn>
                      <a:cxn ang="0">
                        <a:pos x="939" y="685"/>
                      </a:cxn>
                      <a:cxn ang="0">
                        <a:pos x="854" y="707"/>
                      </a:cxn>
                      <a:cxn ang="0">
                        <a:pos x="765" y="718"/>
                      </a:cxn>
                      <a:cxn ang="0">
                        <a:pos x="675" y="718"/>
                      </a:cxn>
                      <a:cxn ang="0">
                        <a:pos x="586" y="707"/>
                      </a:cxn>
                      <a:cxn ang="0">
                        <a:pos x="501" y="685"/>
                      </a:cxn>
                      <a:cxn ang="0">
                        <a:pos x="420" y="654"/>
                      </a:cxn>
                      <a:cxn ang="0">
                        <a:pos x="345" y="613"/>
                      </a:cxn>
                      <a:cxn ang="0">
                        <a:pos x="275" y="565"/>
                      </a:cxn>
                      <a:cxn ang="0">
                        <a:pos x="212" y="508"/>
                      </a:cxn>
                      <a:cxn ang="0">
                        <a:pos x="155" y="444"/>
                      </a:cxn>
                      <a:cxn ang="0">
                        <a:pos x="106" y="375"/>
                      </a:cxn>
                      <a:cxn ang="0">
                        <a:pos x="66" y="299"/>
                      </a:cxn>
                      <a:cxn ang="0">
                        <a:pos x="35" y="219"/>
                      </a:cxn>
                      <a:cxn ang="0">
                        <a:pos x="13" y="133"/>
                      </a:cxn>
                      <a:cxn ang="0">
                        <a:pos x="2" y="45"/>
                      </a:cxn>
                    </a:cxnLst>
                    <a:rect l="0" t="0" r="r" b="b"/>
                    <a:pathLst>
                      <a:path w="1439" h="719">
                        <a:moveTo>
                          <a:pt x="0" y="0"/>
                        </a:moveTo>
                        <a:lnTo>
                          <a:pt x="36" y="0"/>
                        </a:lnTo>
                        <a:lnTo>
                          <a:pt x="38" y="44"/>
                        </a:lnTo>
                        <a:lnTo>
                          <a:pt x="42" y="88"/>
                        </a:lnTo>
                        <a:lnTo>
                          <a:pt x="49" y="132"/>
                        </a:lnTo>
                        <a:lnTo>
                          <a:pt x="59" y="174"/>
                        </a:lnTo>
                        <a:lnTo>
                          <a:pt x="71" y="215"/>
                        </a:lnTo>
                        <a:lnTo>
                          <a:pt x="86" y="255"/>
                        </a:lnTo>
                        <a:lnTo>
                          <a:pt x="103" y="295"/>
                        </a:lnTo>
                        <a:lnTo>
                          <a:pt x="123" y="332"/>
                        </a:lnTo>
                        <a:lnTo>
                          <a:pt x="145" y="368"/>
                        </a:lnTo>
                        <a:lnTo>
                          <a:pt x="168" y="403"/>
                        </a:lnTo>
                        <a:lnTo>
                          <a:pt x="194" y="436"/>
                        </a:lnTo>
                        <a:lnTo>
                          <a:pt x="222" y="468"/>
                        </a:lnTo>
                        <a:lnTo>
                          <a:pt x="252" y="498"/>
                        </a:lnTo>
                        <a:lnTo>
                          <a:pt x="283" y="525"/>
                        </a:lnTo>
                        <a:lnTo>
                          <a:pt x="317" y="551"/>
                        </a:lnTo>
                        <a:lnTo>
                          <a:pt x="351" y="575"/>
                        </a:lnTo>
                        <a:lnTo>
                          <a:pt x="388" y="597"/>
                        </a:lnTo>
                        <a:lnTo>
                          <a:pt x="425" y="616"/>
                        </a:lnTo>
                        <a:lnTo>
                          <a:pt x="464" y="634"/>
                        </a:lnTo>
                        <a:lnTo>
                          <a:pt x="504" y="648"/>
                        </a:lnTo>
                        <a:lnTo>
                          <a:pt x="545" y="661"/>
                        </a:lnTo>
                        <a:lnTo>
                          <a:pt x="588" y="671"/>
                        </a:lnTo>
                        <a:lnTo>
                          <a:pt x="631" y="677"/>
                        </a:lnTo>
                        <a:lnTo>
                          <a:pt x="675" y="682"/>
                        </a:lnTo>
                        <a:lnTo>
                          <a:pt x="720" y="683"/>
                        </a:lnTo>
                        <a:lnTo>
                          <a:pt x="765" y="682"/>
                        </a:lnTo>
                        <a:lnTo>
                          <a:pt x="809" y="677"/>
                        </a:lnTo>
                        <a:lnTo>
                          <a:pt x="852" y="671"/>
                        </a:lnTo>
                        <a:lnTo>
                          <a:pt x="894" y="661"/>
                        </a:lnTo>
                        <a:lnTo>
                          <a:pt x="936" y="648"/>
                        </a:lnTo>
                        <a:lnTo>
                          <a:pt x="976" y="634"/>
                        </a:lnTo>
                        <a:lnTo>
                          <a:pt x="1015" y="616"/>
                        </a:lnTo>
                        <a:lnTo>
                          <a:pt x="1053" y="597"/>
                        </a:lnTo>
                        <a:lnTo>
                          <a:pt x="1088" y="575"/>
                        </a:lnTo>
                        <a:lnTo>
                          <a:pt x="1123" y="551"/>
                        </a:lnTo>
                        <a:lnTo>
                          <a:pt x="1156" y="525"/>
                        </a:lnTo>
                        <a:lnTo>
                          <a:pt x="1188" y="498"/>
                        </a:lnTo>
                        <a:lnTo>
                          <a:pt x="1218" y="468"/>
                        </a:lnTo>
                        <a:lnTo>
                          <a:pt x="1245" y="436"/>
                        </a:lnTo>
                        <a:lnTo>
                          <a:pt x="1271" y="403"/>
                        </a:lnTo>
                        <a:lnTo>
                          <a:pt x="1295" y="368"/>
                        </a:lnTo>
                        <a:lnTo>
                          <a:pt x="1317" y="332"/>
                        </a:lnTo>
                        <a:lnTo>
                          <a:pt x="1336" y="295"/>
                        </a:lnTo>
                        <a:lnTo>
                          <a:pt x="1354" y="255"/>
                        </a:lnTo>
                        <a:lnTo>
                          <a:pt x="1368" y="215"/>
                        </a:lnTo>
                        <a:lnTo>
                          <a:pt x="1381" y="174"/>
                        </a:lnTo>
                        <a:lnTo>
                          <a:pt x="1391" y="132"/>
                        </a:lnTo>
                        <a:lnTo>
                          <a:pt x="1397" y="88"/>
                        </a:lnTo>
                        <a:lnTo>
                          <a:pt x="1402" y="44"/>
                        </a:lnTo>
                        <a:lnTo>
                          <a:pt x="1403" y="0"/>
                        </a:lnTo>
                        <a:lnTo>
                          <a:pt x="1439" y="0"/>
                        </a:lnTo>
                        <a:lnTo>
                          <a:pt x="1438" y="45"/>
                        </a:lnTo>
                        <a:lnTo>
                          <a:pt x="1433" y="90"/>
                        </a:lnTo>
                        <a:lnTo>
                          <a:pt x="1426" y="133"/>
                        </a:lnTo>
                        <a:lnTo>
                          <a:pt x="1417" y="176"/>
                        </a:lnTo>
                        <a:lnTo>
                          <a:pt x="1405" y="219"/>
                        </a:lnTo>
                        <a:lnTo>
                          <a:pt x="1391" y="259"/>
                        </a:lnTo>
                        <a:lnTo>
                          <a:pt x="1374" y="299"/>
                        </a:lnTo>
                        <a:lnTo>
                          <a:pt x="1355" y="337"/>
                        </a:lnTo>
                        <a:lnTo>
                          <a:pt x="1334" y="375"/>
                        </a:lnTo>
                        <a:lnTo>
                          <a:pt x="1310" y="410"/>
                        </a:lnTo>
                        <a:lnTo>
                          <a:pt x="1285" y="444"/>
                        </a:lnTo>
                        <a:lnTo>
                          <a:pt x="1257" y="477"/>
                        </a:lnTo>
                        <a:lnTo>
                          <a:pt x="1228" y="508"/>
                        </a:lnTo>
                        <a:lnTo>
                          <a:pt x="1197" y="537"/>
                        </a:lnTo>
                        <a:lnTo>
                          <a:pt x="1165" y="565"/>
                        </a:lnTo>
                        <a:lnTo>
                          <a:pt x="1130" y="590"/>
                        </a:lnTo>
                        <a:lnTo>
                          <a:pt x="1095" y="613"/>
                        </a:lnTo>
                        <a:lnTo>
                          <a:pt x="1058" y="635"/>
                        </a:lnTo>
                        <a:lnTo>
                          <a:pt x="1019" y="654"/>
                        </a:lnTo>
                        <a:lnTo>
                          <a:pt x="980" y="671"/>
                        </a:lnTo>
                        <a:lnTo>
                          <a:pt x="939" y="685"/>
                        </a:lnTo>
                        <a:lnTo>
                          <a:pt x="897" y="697"/>
                        </a:lnTo>
                        <a:lnTo>
                          <a:pt x="854" y="707"/>
                        </a:lnTo>
                        <a:lnTo>
                          <a:pt x="810" y="713"/>
                        </a:lnTo>
                        <a:lnTo>
                          <a:pt x="765" y="718"/>
                        </a:lnTo>
                        <a:lnTo>
                          <a:pt x="720" y="719"/>
                        </a:lnTo>
                        <a:lnTo>
                          <a:pt x="675" y="718"/>
                        </a:lnTo>
                        <a:lnTo>
                          <a:pt x="630" y="713"/>
                        </a:lnTo>
                        <a:lnTo>
                          <a:pt x="586" y="707"/>
                        </a:lnTo>
                        <a:lnTo>
                          <a:pt x="543" y="697"/>
                        </a:lnTo>
                        <a:lnTo>
                          <a:pt x="501" y="685"/>
                        </a:lnTo>
                        <a:lnTo>
                          <a:pt x="460" y="671"/>
                        </a:lnTo>
                        <a:lnTo>
                          <a:pt x="420" y="654"/>
                        </a:lnTo>
                        <a:lnTo>
                          <a:pt x="382" y="635"/>
                        </a:lnTo>
                        <a:lnTo>
                          <a:pt x="345" y="613"/>
                        </a:lnTo>
                        <a:lnTo>
                          <a:pt x="309" y="590"/>
                        </a:lnTo>
                        <a:lnTo>
                          <a:pt x="275" y="565"/>
                        </a:lnTo>
                        <a:lnTo>
                          <a:pt x="242" y="537"/>
                        </a:lnTo>
                        <a:lnTo>
                          <a:pt x="212" y="508"/>
                        </a:lnTo>
                        <a:lnTo>
                          <a:pt x="182" y="477"/>
                        </a:lnTo>
                        <a:lnTo>
                          <a:pt x="155" y="444"/>
                        </a:lnTo>
                        <a:lnTo>
                          <a:pt x="130" y="410"/>
                        </a:lnTo>
                        <a:lnTo>
                          <a:pt x="106" y="375"/>
                        </a:lnTo>
                        <a:lnTo>
                          <a:pt x="85" y="337"/>
                        </a:lnTo>
                        <a:lnTo>
                          <a:pt x="66" y="299"/>
                        </a:lnTo>
                        <a:lnTo>
                          <a:pt x="49" y="259"/>
                        </a:lnTo>
                        <a:lnTo>
                          <a:pt x="35" y="219"/>
                        </a:lnTo>
                        <a:lnTo>
                          <a:pt x="23" y="176"/>
                        </a:lnTo>
                        <a:lnTo>
                          <a:pt x="13" y="133"/>
                        </a:lnTo>
                        <a:lnTo>
                          <a:pt x="6" y="90"/>
                        </a:lnTo>
                        <a:lnTo>
                          <a:pt x="2" y="4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6" name="Freeform 8"/>
                  <p:cNvSpPr>
                    <a:spLocks/>
                  </p:cNvSpPr>
                  <p:nvPr/>
                </p:nvSpPr>
                <p:spPr bwMode="auto">
                  <a:xfrm>
                    <a:off x="2101850" y="3155950"/>
                    <a:ext cx="915987" cy="266700"/>
                  </a:xfrm>
                  <a:custGeom>
                    <a:avLst/>
                    <a:gdLst/>
                    <a:ahLst/>
                    <a:cxnLst>
                      <a:cxn ang="0">
                        <a:pos x="69" y="1"/>
                      </a:cxn>
                      <a:cxn ang="0">
                        <a:pos x="93" y="9"/>
                      </a:cxn>
                      <a:cxn ang="0">
                        <a:pos x="126" y="21"/>
                      </a:cxn>
                      <a:cxn ang="0">
                        <a:pos x="165" y="32"/>
                      </a:cxn>
                      <a:cxn ang="0">
                        <a:pos x="210" y="41"/>
                      </a:cxn>
                      <a:cxn ang="0">
                        <a:pos x="261" y="45"/>
                      </a:cxn>
                      <a:cxn ang="0">
                        <a:pos x="316" y="44"/>
                      </a:cxn>
                      <a:cxn ang="0">
                        <a:pos x="366" y="40"/>
                      </a:cxn>
                      <a:cxn ang="0">
                        <a:pos x="410" y="33"/>
                      </a:cxn>
                      <a:cxn ang="0">
                        <a:pos x="446" y="26"/>
                      </a:cxn>
                      <a:cxn ang="0">
                        <a:pos x="474" y="19"/>
                      </a:cxn>
                      <a:cxn ang="0">
                        <a:pos x="493" y="12"/>
                      </a:cxn>
                      <a:cxn ang="0">
                        <a:pos x="510" y="6"/>
                      </a:cxn>
                      <a:cxn ang="0">
                        <a:pos x="524" y="3"/>
                      </a:cxn>
                      <a:cxn ang="0">
                        <a:pos x="538" y="5"/>
                      </a:cxn>
                      <a:cxn ang="0">
                        <a:pos x="552" y="15"/>
                      </a:cxn>
                      <a:cxn ang="0">
                        <a:pos x="565" y="32"/>
                      </a:cxn>
                      <a:cxn ang="0">
                        <a:pos x="572" y="52"/>
                      </a:cxn>
                      <a:cxn ang="0">
                        <a:pos x="576" y="70"/>
                      </a:cxn>
                      <a:cxn ang="0">
                        <a:pos x="577" y="81"/>
                      </a:cxn>
                      <a:cxn ang="0">
                        <a:pos x="577" y="83"/>
                      </a:cxn>
                      <a:cxn ang="0">
                        <a:pos x="577" y="89"/>
                      </a:cxn>
                      <a:cxn ang="0">
                        <a:pos x="577" y="99"/>
                      </a:cxn>
                      <a:cxn ang="0">
                        <a:pos x="573" y="109"/>
                      </a:cxn>
                      <a:cxn ang="0">
                        <a:pos x="564" y="119"/>
                      </a:cxn>
                      <a:cxn ang="0">
                        <a:pos x="538" y="130"/>
                      </a:cxn>
                      <a:cxn ang="0">
                        <a:pos x="501" y="143"/>
                      </a:cxn>
                      <a:cxn ang="0">
                        <a:pos x="462" y="153"/>
                      </a:cxn>
                      <a:cxn ang="0">
                        <a:pos x="421" y="161"/>
                      </a:cxn>
                      <a:cxn ang="0">
                        <a:pos x="373" y="166"/>
                      </a:cxn>
                      <a:cxn ang="0">
                        <a:pos x="319" y="168"/>
                      </a:cxn>
                      <a:cxn ang="0">
                        <a:pos x="287" y="168"/>
                      </a:cxn>
                      <a:cxn ang="0">
                        <a:pos x="275" y="168"/>
                      </a:cxn>
                      <a:cxn ang="0">
                        <a:pos x="252" y="168"/>
                      </a:cxn>
                      <a:cxn ang="0">
                        <a:pos x="222" y="166"/>
                      </a:cxn>
                      <a:cxn ang="0">
                        <a:pos x="186" y="163"/>
                      </a:cxn>
                      <a:cxn ang="0">
                        <a:pos x="146" y="158"/>
                      </a:cxn>
                      <a:cxn ang="0">
                        <a:pos x="104" y="151"/>
                      </a:cxn>
                      <a:cxn ang="0">
                        <a:pos x="64" y="141"/>
                      </a:cxn>
                      <a:cxn ang="0">
                        <a:pos x="26" y="128"/>
                      </a:cxn>
                      <a:cxn ang="0">
                        <a:pos x="23" y="126"/>
                      </a:cxn>
                      <a:cxn ang="0">
                        <a:pos x="16" y="121"/>
                      </a:cxn>
                      <a:cxn ang="0">
                        <a:pos x="8" y="112"/>
                      </a:cxn>
                      <a:cxn ang="0">
                        <a:pos x="2" y="100"/>
                      </a:cxn>
                      <a:cxn ang="0">
                        <a:pos x="1" y="85"/>
                      </a:cxn>
                      <a:cxn ang="0">
                        <a:pos x="25" y="24"/>
                      </a:cxn>
                      <a:cxn ang="0">
                        <a:pos x="26" y="21"/>
                      </a:cxn>
                      <a:cxn ang="0">
                        <a:pos x="30" y="15"/>
                      </a:cxn>
                      <a:cxn ang="0">
                        <a:pos x="37" y="8"/>
                      </a:cxn>
                      <a:cxn ang="0">
                        <a:pos x="47" y="2"/>
                      </a:cxn>
                      <a:cxn ang="0">
                        <a:pos x="61" y="0"/>
                      </a:cxn>
                    </a:cxnLst>
                    <a:rect l="0" t="0" r="r" b="b"/>
                    <a:pathLst>
                      <a:path w="577" h="168">
                        <a:moveTo>
                          <a:pt x="61" y="0"/>
                        </a:moveTo>
                        <a:lnTo>
                          <a:pt x="69" y="1"/>
                        </a:lnTo>
                        <a:lnTo>
                          <a:pt x="78" y="4"/>
                        </a:lnTo>
                        <a:lnTo>
                          <a:pt x="93" y="9"/>
                        </a:lnTo>
                        <a:lnTo>
                          <a:pt x="108" y="15"/>
                        </a:lnTo>
                        <a:lnTo>
                          <a:pt x="126" y="21"/>
                        </a:lnTo>
                        <a:lnTo>
                          <a:pt x="145" y="26"/>
                        </a:lnTo>
                        <a:lnTo>
                          <a:pt x="165" y="32"/>
                        </a:lnTo>
                        <a:lnTo>
                          <a:pt x="187" y="36"/>
                        </a:lnTo>
                        <a:lnTo>
                          <a:pt x="210" y="41"/>
                        </a:lnTo>
                        <a:lnTo>
                          <a:pt x="235" y="44"/>
                        </a:lnTo>
                        <a:lnTo>
                          <a:pt x="261" y="45"/>
                        </a:lnTo>
                        <a:lnTo>
                          <a:pt x="289" y="46"/>
                        </a:lnTo>
                        <a:lnTo>
                          <a:pt x="316" y="44"/>
                        </a:lnTo>
                        <a:lnTo>
                          <a:pt x="342" y="42"/>
                        </a:lnTo>
                        <a:lnTo>
                          <a:pt x="366" y="40"/>
                        </a:lnTo>
                        <a:lnTo>
                          <a:pt x="389" y="36"/>
                        </a:lnTo>
                        <a:lnTo>
                          <a:pt x="410" y="33"/>
                        </a:lnTo>
                        <a:lnTo>
                          <a:pt x="430" y="30"/>
                        </a:lnTo>
                        <a:lnTo>
                          <a:pt x="446" y="26"/>
                        </a:lnTo>
                        <a:lnTo>
                          <a:pt x="461" y="22"/>
                        </a:lnTo>
                        <a:lnTo>
                          <a:pt x="474" y="19"/>
                        </a:lnTo>
                        <a:lnTo>
                          <a:pt x="484" y="16"/>
                        </a:lnTo>
                        <a:lnTo>
                          <a:pt x="493" y="12"/>
                        </a:lnTo>
                        <a:lnTo>
                          <a:pt x="501" y="9"/>
                        </a:lnTo>
                        <a:lnTo>
                          <a:pt x="510" y="6"/>
                        </a:lnTo>
                        <a:lnTo>
                          <a:pt x="517" y="4"/>
                        </a:lnTo>
                        <a:lnTo>
                          <a:pt x="524" y="3"/>
                        </a:lnTo>
                        <a:lnTo>
                          <a:pt x="531" y="3"/>
                        </a:lnTo>
                        <a:lnTo>
                          <a:pt x="538" y="5"/>
                        </a:lnTo>
                        <a:lnTo>
                          <a:pt x="546" y="9"/>
                        </a:lnTo>
                        <a:lnTo>
                          <a:pt x="552" y="15"/>
                        </a:lnTo>
                        <a:lnTo>
                          <a:pt x="559" y="23"/>
                        </a:lnTo>
                        <a:lnTo>
                          <a:pt x="565" y="32"/>
                        </a:lnTo>
                        <a:lnTo>
                          <a:pt x="569" y="42"/>
                        </a:lnTo>
                        <a:lnTo>
                          <a:pt x="572" y="52"/>
                        </a:lnTo>
                        <a:lnTo>
                          <a:pt x="574" y="61"/>
                        </a:lnTo>
                        <a:lnTo>
                          <a:pt x="576" y="70"/>
                        </a:lnTo>
                        <a:lnTo>
                          <a:pt x="577" y="77"/>
                        </a:lnTo>
                        <a:lnTo>
                          <a:pt x="577" y="81"/>
                        </a:lnTo>
                        <a:lnTo>
                          <a:pt x="577" y="82"/>
                        </a:lnTo>
                        <a:lnTo>
                          <a:pt x="577" y="83"/>
                        </a:lnTo>
                        <a:lnTo>
                          <a:pt x="577" y="86"/>
                        </a:lnTo>
                        <a:lnTo>
                          <a:pt x="577" y="89"/>
                        </a:lnTo>
                        <a:lnTo>
                          <a:pt x="577" y="94"/>
                        </a:lnTo>
                        <a:lnTo>
                          <a:pt x="577" y="99"/>
                        </a:lnTo>
                        <a:lnTo>
                          <a:pt x="575" y="104"/>
                        </a:lnTo>
                        <a:lnTo>
                          <a:pt x="573" y="109"/>
                        </a:lnTo>
                        <a:lnTo>
                          <a:pt x="569" y="115"/>
                        </a:lnTo>
                        <a:lnTo>
                          <a:pt x="564" y="119"/>
                        </a:lnTo>
                        <a:lnTo>
                          <a:pt x="557" y="123"/>
                        </a:lnTo>
                        <a:lnTo>
                          <a:pt x="538" y="130"/>
                        </a:lnTo>
                        <a:lnTo>
                          <a:pt x="520" y="137"/>
                        </a:lnTo>
                        <a:lnTo>
                          <a:pt x="501" y="143"/>
                        </a:lnTo>
                        <a:lnTo>
                          <a:pt x="482" y="148"/>
                        </a:lnTo>
                        <a:lnTo>
                          <a:pt x="462" y="153"/>
                        </a:lnTo>
                        <a:lnTo>
                          <a:pt x="442" y="158"/>
                        </a:lnTo>
                        <a:lnTo>
                          <a:pt x="421" y="161"/>
                        </a:lnTo>
                        <a:lnTo>
                          <a:pt x="398" y="164"/>
                        </a:lnTo>
                        <a:lnTo>
                          <a:pt x="373" y="166"/>
                        </a:lnTo>
                        <a:lnTo>
                          <a:pt x="347" y="168"/>
                        </a:lnTo>
                        <a:lnTo>
                          <a:pt x="319" y="168"/>
                        </a:lnTo>
                        <a:lnTo>
                          <a:pt x="289" y="168"/>
                        </a:lnTo>
                        <a:lnTo>
                          <a:pt x="287" y="168"/>
                        </a:lnTo>
                        <a:lnTo>
                          <a:pt x="282" y="168"/>
                        </a:lnTo>
                        <a:lnTo>
                          <a:pt x="275" y="168"/>
                        </a:lnTo>
                        <a:lnTo>
                          <a:pt x="265" y="168"/>
                        </a:lnTo>
                        <a:lnTo>
                          <a:pt x="252" y="168"/>
                        </a:lnTo>
                        <a:lnTo>
                          <a:pt x="238" y="167"/>
                        </a:lnTo>
                        <a:lnTo>
                          <a:pt x="222" y="166"/>
                        </a:lnTo>
                        <a:lnTo>
                          <a:pt x="204" y="165"/>
                        </a:lnTo>
                        <a:lnTo>
                          <a:pt x="186" y="163"/>
                        </a:lnTo>
                        <a:lnTo>
                          <a:pt x="166" y="161"/>
                        </a:lnTo>
                        <a:lnTo>
                          <a:pt x="146" y="158"/>
                        </a:lnTo>
                        <a:lnTo>
                          <a:pt x="125" y="155"/>
                        </a:lnTo>
                        <a:lnTo>
                          <a:pt x="104" y="151"/>
                        </a:lnTo>
                        <a:lnTo>
                          <a:pt x="84" y="146"/>
                        </a:lnTo>
                        <a:lnTo>
                          <a:pt x="64" y="141"/>
                        </a:lnTo>
                        <a:lnTo>
                          <a:pt x="44" y="135"/>
                        </a:lnTo>
                        <a:lnTo>
                          <a:pt x="26" y="128"/>
                        </a:lnTo>
                        <a:lnTo>
                          <a:pt x="25" y="128"/>
                        </a:lnTo>
                        <a:lnTo>
                          <a:pt x="23" y="126"/>
                        </a:lnTo>
                        <a:lnTo>
                          <a:pt x="20" y="124"/>
                        </a:lnTo>
                        <a:lnTo>
                          <a:pt x="16" y="121"/>
                        </a:lnTo>
                        <a:lnTo>
                          <a:pt x="12" y="117"/>
                        </a:lnTo>
                        <a:lnTo>
                          <a:pt x="8" y="112"/>
                        </a:lnTo>
                        <a:lnTo>
                          <a:pt x="4" y="107"/>
                        </a:lnTo>
                        <a:lnTo>
                          <a:pt x="2" y="100"/>
                        </a:lnTo>
                        <a:lnTo>
                          <a:pt x="0" y="93"/>
                        </a:lnTo>
                        <a:lnTo>
                          <a:pt x="1" y="85"/>
                        </a:lnTo>
                        <a:lnTo>
                          <a:pt x="2" y="76"/>
                        </a:lnTo>
                        <a:lnTo>
                          <a:pt x="25" y="24"/>
                        </a:lnTo>
                        <a:lnTo>
                          <a:pt x="25" y="23"/>
                        </a:lnTo>
                        <a:lnTo>
                          <a:pt x="26" y="21"/>
                        </a:lnTo>
                        <a:lnTo>
                          <a:pt x="28" y="18"/>
                        </a:lnTo>
                        <a:lnTo>
                          <a:pt x="30" y="15"/>
                        </a:lnTo>
                        <a:lnTo>
                          <a:pt x="33" y="11"/>
                        </a:lnTo>
                        <a:lnTo>
                          <a:pt x="37" y="8"/>
                        </a:lnTo>
                        <a:lnTo>
                          <a:pt x="42" y="5"/>
                        </a:lnTo>
                        <a:lnTo>
                          <a:pt x="47" y="2"/>
                        </a:lnTo>
                        <a:lnTo>
                          <a:pt x="53" y="0"/>
                        </a:lnTo>
                        <a:lnTo>
                          <a:pt x="61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7" name="Freeform 10"/>
                  <p:cNvSpPr>
                    <a:spLocks/>
                  </p:cNvSpPr>
                  <p:nvPr/>
                </p:nvSpPr>
                <p:spPr bwMode="auto">
                  <a:xfrm>
                    <a:off x="1370013" y="2114550"/>
                    <a:ext cx="155575" cy="192088"/>
                  </a:xfrm>
                  <a:custGeom>
                    <a:avLst/>
                    <a:gdLst/>
                    <a:ahLst/>
                    <a:cxnLst>
                      <a:cxn ang="0">
                        <a:pos x="36" y="0"/>
                      </a:cxn>
                      <a:cxn ang="0">
                        <a:pos x="62" y="0"/>
                      </a:cxn>
                      <a:cxn ang="0">
                        <a:pos x="71" y="1"/>
                      </a:cxn>
                      <a:cxn ang="0">
                        <a:pos x="80" y="5"/>
                      </a:cxn>
                      <a:cxn ang="0">
                        <a:pos x="87" y="10"/>
                      </a:cxn>
                      <a:cxn ang="0">
                        <a:pos x="93" y="18"/>
                      </a:cxn>
                      <a:cxn ang="0">
                        <a:pos x="96" y="26"/>
                      </a:cxn>
                      <a:cxn ang="0">
                        <a:pos x="98" y="36"/>
                      </a:cxn>
                      <a:cxn ang="0">
                        <a:pos x="98" y="85"/>
                      </a:cxn>
                      <a:cxn ang="0">
                        <a:pos x="96" y="94"/>
                      </a:cxn>
                      <a:cxn ang="0">
                        <a:pos x="93" y="103"/>
                      </a:cxn>
                      <a:cxn ang="0">
                        <a:pos x="87" y="110"/>
                      </a:cxn>
                      <a:cxn ang="0">
                        <a:pos x="80" y="116"/>
                      </a:cxn>
                      <a:cxn ang="0">
                        <a:pos x="71" y="119"/>
                      </a:cxn>
                      <a:cxn ang="0">
                        <a:pos x="62" y="121"/>
                      </a:cxn>
                      <a:cxn ang="0">
                        <a:pos x="36" y="121"/>
                      </a:cxn>
                      <a:cxn ang="0">
                        <a:pos x="26" y="119"/>
                      </a:cxn>
                      <a:cxn ang="0">
                        <a:pos x="18" y="116"/>
                      </a:cxn>
                      <a:cxn ang="0">
                        <a:pos x="10" y="110"/>
                      </a:cxn>
                      <a:cxn ang="0">
                        <a:pos x="5" y="103"/>
                      </a:cxn>
                      <a:cxn ang="0">
                        <a:pos x="1" y="94"/>
                      </a:cxn>
                      <a:cxn ang="0">
                        <a:pos x="0" y="85"/>
                      </a:cxn>
                      <a:cxn ang="0">
                        <a:pos x="0" y="36"/>
                      </a:cxn>
                      <a:cxn ang="0">
                        <a:pos x="1" y="26"/>
                      </a:cxn>
                      <a:cxn ang="0">
                        <a:pos x="5" y="18"/>
                      </a:cxn>
                      <a:cxn ang="0">
                        <a:pos x="10" y="10"/>
                      </a:cxn>
                      <a:cxn ang="0">
                        <a:pos x="18" y="5"/>
                      </a:cxn>
                      <a:cxn ang="0">
                        <a:pos x="26" y="1"/>
                      </a:cxn>
                      <a:cxn ang="0">
                        <a:pos x="36" y="0"/>
                      </a:cxn>
                    </a:cxnLst>
                    <a:rect l="0" t="0" r="r" b="b"/>
                    <a:pathLst>
                      <a:path w="98" h="121">
                        <a:moveTo>
                          <a:pt x="36" y="0"/>
                        </a:moveTo>
                        <a:lnTo>
                          <a:pt x="62" y="0"/>
                        </a:lnTo>
                        <a:lnTo>
                          <a:pt x="71" y="1"/>
                        </a:lnTo>
                        <a:lnTo>
                          <a:pt x="80" y="5"/>
                        </a:lnTo>
                        <a:lnTo>
                          <a:pt x="87" y="10"/>
                        </a:lnTo>
                        <a:lnTo>
                          <a:pt x="93" y="18"/>
                        </a:lnTo>
                        <a:lnTo>
                          <a:pt x="96" y="26"/>
                        </a:lnTo>
                        <a:lnTo>
                          <a:pt x="98" y="36"/>
                        </a:lnTo>
                        <a:lnTo>
                          <a:pt x="98" y="85"/>
                        </a:lnTo>
                        <a:lnTo>
                          <a:pt x="96" y="94"/>
                        </a:lnTo>
                        <a:lnTo>
                          <a:pt x="93" y="103"/>
                        </a:lnTo>
                        <a:lnTo>
                          <a:pt x="87" y="110"/>
                        </a:lnTo>
                        <a:lnTo>
                          <a:pt x="80" y="116"/>
                        </a:lnTo>
                        <a:lnTo>
                          <a:pt x="71" y="119"/>
                        </a:lnTo>
                        <a:lnTo>
                          <a:pt x="62" y="121"/>
                        </a:lnTo>
                        <a:lnTo>
                          <a:pt x="36" y="121"/>
                        </a:lnTo>
                        <a:lnTo>
                          <a:pt x="26" y="119"/>
                        </a:lnTo>
                        <a:lnTo>
                          <a:pt x="18" y="116"/>
                        </a:lnTo>
                        <a:lnTo>
                          <a:pt x="10" y="110"/>
                        </a:lnTo>
                        <a:lnTo>
                          <a:pt x="5" y="103"/>
                        </a:lnTo>
                        <a:lnTo>
                          <a:pt x="1" y="94"/>
                        </a:lnTo>
                        <a:lnTo>
                          <a:pt x="0" y="85"/>
                        </a:lnTo>
                        <a:lnTo>
                          <a:pt x="0" y="36"/>
                        </a:lnTo>
                        <a:lnTo>
                          <a:pt x="1" y="26"/>
                        </a:lnTo>
                        <a:lnTo>
                          <a:pt x="5" y="18"/>
                        </a:lnTo>
                        <a:lnTo>
                          <a:pt x="10" y="10"/>
                        </a:lnTo>
                        <a:lnTo>
                          <a:pt x="18" y="5"/>
                        </a:lnTo>
                        <a:lnTo>
                          <a:pt x="26" y="1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8" name="Freeform 11"/>
                  <p:cNvSpPr>
                    <a:spLocks/>
                  </p:cNvSpPr>
                  <p:nvPr/>
                </p:nvSpPr>
                <p:spPr bwMode="auto">
                  <a:xfrm>
                    <a:off x="3595688" y="2114550"/>
                    <a:ext cx="155575" cy="192088"/>
                  </a:xfrm>
                  <a:custGeom>
                    <a:avLst/>
                    <a:gdLst/>
                    <a:ahLst/>
                    <a:cxnLst>
                      <a:cxn ang="0">
                        <a:pos x="36" y="0"/>
                      </a:cxn>
                      <a:cxn ang="0">
                        <a:pos x="62" y="0"/>
                      </a:cxn>
                      <a:cxn ang="0">
                        <a:pos x="72" y="1"/>
                      </a:cxn>
                      <a:cxn ang="0">
                        <a:pos x="80" y="5"/>
                      </a:cxn>
                      <a:cxn ang="0">
                        <a:pos x="87" y="10"/>
                      </a:cxn>
                      <a:cxn ang="0">
                        <a:pos x="93" y="18"/>
                      </a:cxn>
                      <a:cxn ang="0">
                        <a:pos x="96" y="26"/>
                      </a:cxn>
                      <a:cxn ang="0">
                        <a:pos x="98" y="36"/>
                      </a:cxn>
                      <a:cxn ang="0">
                        <a:pos x="98" y="85"/>
                      </a:cxn>
                      <a:cxn ang="0">
                        <a:pos x="96" y="94"/>
                      </a:cxn>
                      <a:cxn ang="0">
                        <a:pos x="93" y="103"/>
                      </a:cxn>
                      <a:cxn ang="0">
                        <a:pos x="87" y="110"/>
                      </a:cxn>
                      <a:cxn ang="0">
                        <a:pos x="80" y="116"/>
                      </a:cxn>
                      <a:cxn ang="0">
                        <a:pos x="72" y="119"/>
                      </a:cxn>
                      <a:cxn ang="0">
                        <a:pos x="62" y="121"/>
                      </a:cxn>
                      <a:cxn ang="0">
                        <a:pos x="36" y="121"/>
                      </a:cxn>
                      <a:cxn ang="0">
                        <a:pos x="26" y="119"/>
                      </a:cxn>
                      <a:cxn ang="0">
                        <a:pos x="18" y="116"/>
                      </a:cxn>
                      <a:cxn ang="0">
                        <a:pos x="10" y="110"/>
                      </a:cxn>
                      <a:cxn ang="0">
                        <a:pos x="5" y="103"/>
                      </a:cxn>
                      <a:cxn ang="0">
                        <a:pos x="1" y="94"/>
                      </a:cxn>
                      <a:cxn ang="0">
                        <a:pos x="0" y="85"/>
                      </a:cxn>
                      <a:cxn ang="0">
                        <a:pos x="0" y="36"/>
                      </a:cxn>
                      <a:cxn ang="0">
                        <a:pos x="1" y="26"/>
                      </a:cxn>
                      <a:cxn ang="0">
                        <a:pos x="5" y="18"/>
                      </a:cxn>
                      <a:cxn ang="0">
                        <a:pos x="10" y="10"/>
                      </a:cxn>
                      <a:cxn ang="0">
                        <a:pos x="18" y="5"/>
                      </a:cxn>
                      <a:cxn ang="0">
                        <a:pos x="26" y="1"/>
                      </a:cxn>
                      <a:cxn ang="0">
                        <a:pos x="36" y="0"/>
                      </a:cxn>
                    </a:cxnLst>
                    <a:rect l="0" t="0" r="r" b="b"/>
                    <a:pathLst>
                      <a:path w="98" h="121">
                        <a:moveTo>
                          <a:pt x="36" y="0"/>
                        </a:moveTo>
                        <a:lnTo>
                          <a:pt x="62" y="0"/>
                        </a:lnTo>
                        <a:lnTo>
                          <a:pt x="72" y="1"/>
                        </a:lnTo>
                        <a:lnTo>
                          <a:pt x="80" y="5"/>
                        </a:lnTo>
                        <a:lnTo>
                          <a:pt x="87" y="10"/>
                        </a:lnTo>
                        <a:lnTo>
                          <a:pt x="93" y="18"/>
                        </a:lnTo>
                        <a:lnTo>
                          <a:pt x="96" y="26"/>
                        </a:lnTo>
                        <a:lnTo>
                          <a:pt x="98" y="36"/>
                        </a:lnTo>
                        <a:lnTo>
                          <a:pt x="98" y="85"/>
                        </a:lnTo>
                        <a:lnTo>
                          <a:pt x="96" y="94"/>
                        </a:lnTo>
                        <a:lnTo>
                          <a:pt x="93" y="103"/>
                        </a:lnTo>
                        <a:lnTo>
                          <a:pt x="87" y="110"/>
                        </a:lnTo>
                        <a:lnTo>
                          <a:pt x="80" y="116"/>
                        </a:lnTo>
                        <a:lnTo>
                          <a:pt x="72" y="119"/>
                        </a:lnTo>
                        <a:lnTo>
                          <a:pt x="62" y="121"/>
                        </a:lnTo>
                        <a:lnTo>
                          <a:pt x="36" y="121"/>
                        </a:lnTo>
                        <a:lnTo>
                          <a:pt x="26" y="119"/>
                        </a:lnTo>
                        <a:lnTo>
                          <a:pt x="18" y="116"/>
                        </a:lnTo>
                        <a:lnTo>
                          <a:pt x="10" y="110"/>
                        </a:lnTo>
                        <a:lnTo>
                          <a:pt x="5" y="103"/>
                        </a:lnTo>
                        <a:lnTo>
                          <a:pt x="1" y="94"/>
                        </a:lnTo>
                        <a:lnTo>
                          <a:pt x="0" y="85"/>
                        </a:lnTo>
                        <a:lnTo>
                          <a:pt x="0" y="36"/>
                        </a:lnTo>
                        <a:lnTo>
                          <a:pt x="1" y="26"/>
                        </a:lnTo>
                        <a:lnTo>
                          <a:pt x="5" y="18"/>
                        </a:lnTo>
                        <a:lnTo>
                          <a:pt x="10" y="10"/>
                        </a:lnTo>
                        <a:lnTo>
                          <a:pt x="18" y="5"/>
                        </a:lnTo>
                        <a:lnTo>
                          <a:pt x="26" y="1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9" name="Freeform 9"/>
                  <p:cNvSpPr>
                    <a:spLocks/>
                  </p:cNvSpPr>
                  <p:nvPr/>
                </p:nvSpPr>
                <p:spPr bwMode="auto">
                  <a:xfrm>
                    <a:off x="1473200" y="2060575"/>
                    <a:ext cx="2174875" cy="300038"/>
                  </a:xfrm>
                  <a:custGeom>
                    <a:avLst/>
                    <a:gdLst/>
                    <a:ahLst/>
                    <a:cxnLst>
                      <a:cxn ang="0">
                        <a:pos x="36" y="0"/>
                      </a:cxn>
                      <a:cxn ang="0">
                        <a:pos x="1334" y="0"/>
                      </a:cxn>
                      <a:cxn ang="0">
                        <a:pos x="1344" y="1"/>
                      </a:cxn>
                      <a:cxn ang="0">
                        <a:pos x="1352" y="5"/>
                      </a:cxn>
                      <a:cxn ang="0">
                        <a:pos x="1359" y="10"/>
                      </a:cxn>
                      <a:cxn ang="0">
                        <a:pos x="1365" y="18"/>
                      </a:cxn>
                      <a:cxn ang="0">
                        <a:pos x="1369" y="26"/>
                      </a:cxn>
                      <a:cxn ang="0">
                        <a:pos x="1370" y="36"/>
                      </a:cxn>
                      <a:cxn ang="0">
                        <a:pos x="1370" y="153"/>
                      </a:cxn>
                      <a:cxn ang="0">
                        <a:pos x="1369" y="162"/>
                      </a:cxn>
                      <a:cxn ang="0">
                        <a:pos x="1365" y="171"/>
                      </a:cxn>
                      <a:cxn ang="0">
                        <a:pos x="1359" y="178"/>
                      </a:cxn>
                      <a:cxn ang="0">
                        <a:pos x="1352" y="184"/>
                      </a:cxn>
                      <a:cxn ang="0">
                        <a:pos x="1344" y="187"/>
                      </a:cxn>
                      <a:cxn ang="0">
                        <a:pos x="1334" y="189"/>
                      </a:cxn>
                      <a:cxn ang="0">
                        <a:pos x="36" y="189"/>
                      </a:cxn>
                      <a:cxn ang="0">
                        <a:pos x="26" y="187"/>
                      </a:cxn>
                      <a:cxn ang="0">
                        <a:pos x="18" y="184"/>
                      </a:cxn>
                      <a:cxn ang="0">
                        <a:pos x="10" y="178"/>
                      </a:cxn>
                      <a:cxn ang="0">
                        <a:pos x="5" y="171"/>
                      </a:cxn>
                      <a:cxn ang="0">
                        <a:pos x="1" y="162"/>
                      </a:cxn>
                      <a:cxn ang="0">
                        <a:pos x="0" y="153"/>
                      </a:cxn>
                      <a:cxn ang="0">
                        <a:pos x="0" y="36"/>
                      </a:cxn>
                      <a:cxn ang="0">
                        <a:pos x="1" y="26"/>
                      </a:cxn>
                      <a:cxn ang="0">
                        <a:pos x="5" y="18"/>
                      </a:cxn>
                      <a:cxn ang="0">
                        <a:pos x="10" y="10"/>
                      </a:cxn>
                      <a:cxn ang="0">
                        <a:pos x="18" y="5"/>
                      </a:cxn>
                      <a:cxn ang="0">
                        <a:pos x="26" y="1"/>
                      </a:cxn>
                      <a:cxn ang="0">
                        <a:pos x="36" y="0"/>
                      </a:cxn>
                    </a:cxnLst>
                    <a:rect l="0" t="0" r="r" b="b"/>
                    <a:pathLst>
                      <a:path w="1370" h="189">
                        <a:moveTo>
                          <a:pt x="36" y="0"/>
                        </a:moveTo>
                        <a:lnTo>
                          <a:pt x="1334" y="0"/>
                        </a:lnTo>
                        <a:lnTo>
                          <a:pt x="1344" y="1"/>
                        </a:lnTo>
                        <a:lnTo>
                          <a:pt x="1352" y="5"/>
                        </a:lnTo>
                        <a:lnTo>
                          <a:pt x="1359" y="10"/>
                        </a:lnTo>
                        <a:lnTo>
                          <a:pt x="1365" y="18"/>
                        </a:lnTo>
                        <a:lnTo>
                          <a:pt x="1369" y="26"/>
                        </a:lnTo>
                        <a:lnTo>
                          <a:pt x="1370" y="36"/>
                        </a:lnTo>
                        <a:lnTo>
                          <a:pt x="1370" y="153"/>
                        </a:lnTo>
                        <a:lnTo>
                          <a:pt x="1369" y="162"/>
                        </a:lnTo>
                        <a:lnTo>
                          <a:pt x="1365" y="171"/>
                        </a:lnTo>
                        <a:lnTo>
                          <a:pt x="1359" y="178"/>
                        </a:lnTo>
                        <a:lnTo>
                          <a:pt x="1352" y="184"/>
                        </a:lnTo>
                        <a:lnTo>
                          <a:pt x="1344" y="187"/>
                        </a:lnTo>
                        <a:lnTo>
                          <a:pt x="1334" y="189"/>
                        </a:lnTo>
                        <a:lnTo>
                          <a:pt x="36" y="189"/>
                        </a:lnTo>
                        <a:lnTo>
                          <a:pt x="26" y="187"/>
                        </a:lnTo>
                        <a:lnTo>
                          <a:pt x="18" y="184"/>
                        </a:lnTo>
                        <a:lnTo>
                          <a:pt x="10" y="178"/>
                        </a:lnTo>
                        <a:lnTo>
                          <a:pt x="5" y="171"/>
                        </a:lnTo>
                        <a:lnTo>
                          <a:pt x="1" y="162"/>
                        </a:lnTo>
                        <a:lnTo>
                          <a:pt x="0" y="153"/>
                        </a:lnTo>
                        <a:lnTo>
                          <a:pt x="0" y="36"/>
                        </a:lnTo>
                        <a:lnTo>
                          <a:pt x="1" y="26"/>
                        </a:lnTo>
                        <a:lnTo>
                          <a:pt x="5" y="18"/>
                        </a:lnTo>
                        <a:lnTo>
                          <a:pt x="10" y="10"/>
                        </a:lnTo>
                        <a:lnTo>
                          <a:pt x="18" y="5"/>
                        </a:lnTo>
                        <a:lnTo>
                          <a:pt x="26" y="1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36" name="Group 52"/>
                <p:cNvGrpSpPr/>
                <p:nvPr/>
              </p:nvGrpSpPr>
              <p:grpSpPr>
                <a:xfrm>
                  <a:off x="6841878" y="3409140"/>
                  <a:ext cx="1430042" cy="1239370"/>
                  <a:chOff x="1370013" y="2060575"/>
                  <a:chExt cx="2381250" cy="2063750"/>
                </a:xfrm>
                <a:grpFill/>
              </p:grpSpPr>
              <p:sp>
                <p:nvSpPr>
                  <p:cNvPr id="158" name="Freeform 6"/>
                  <p:cNvSpPr>
                    <a:spLocks/>
                  </p:cNvSpPr>
                  <p:nvPr/>
                </p:nvSpPr>
                <p:spPr bwMode="auto">
                  <a:xfrm>
                    <a:off x="1524000" y="2232025"/>
                    <a:ext cx="2073275" cy="1892300"/>
                  </a:xfrm>
                  <a:custGeom>
                    <a:avLst/>
                    <a:gdLst/>
                    <a:ahLst/>
                    <a:cxnLst>
                      <a:cxn ang="0">
                        <a:pos x="1306" y="0"/>
                      </a:cxn>
                      <a:cxn ang="0">
                        <a:pos x="1180" y="1192"/>
                      </a:cxn>
                      <a:cxn ang="0">
                        <a:pos x="128" y="1192"/>
                      </a:cxn>
                      <a:cxn ang="0">
                        <a:pos x="0" y="36"/>
                      </a:cxn>
                      <a:cxn ang="0">
                        <a:pos x="1306" y="0"/>
                      </a:cxn>
                    </a:cxnLst>
                    <a:rect l="0" t="0" r="r" b="b"/>
                    <a:pathLst>
                      <a:path w="1306" h="1192">
                        <a:moveTo>
                          <a:pt x="1306" y="0"/>
                        </a:moveTo>
                        <a:lnTo>
                          <a:pt x="1180" y="1192"/>
                        </a:lnTo>
                        <a:lnTo>
                          <a:pt x="128" y="1192"/>
                        </a:lnTo>
                        <a:lnTo>
                          <a:pt x="0" y="36"/>
                        </a:lnTo>
                        <a:lnTo>
                          <a:pt x="1306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9" name="Freeform 7"/>
                  <p:cNvSpPr>
                    <a:spLocks/>
                  </p:cNvSpPr>
                  <p:nvPr/>
                </p:nvSpPr>
                <p:spPr bwMode="auto">
                  <a:xfrm>
                    <a:off x="1417638" y="2211388"/>
                    <a:ext cx="2284412" cy="1141413"/>
                  </a:xfrm>
                  <a:custGeom>
                    <a:avLst/>
                    <a:gdLst/>
                    <a:ahLst/>
                    <a:cxnLst>
                      <a:cxn ang="0">
                        <a:pos x="36" y="0"/>
                      </a:cxn>
                      <a:cxn ang="0">
                        <a:pos x="42" y="88"/>
                      </a:cxn>
                      <a:cxn ang="0">
                        <a:pos x="59" y="174"/>
                      </a:cxn>
                      <a:cxn ang="0">
                        <a:pos x="86" y="255"/>
                      </a:cxn>
                      <a:cxn ang="0">
                        <a:pos x="123" y="332"/>
                      </a:cxn>
                      <a:cxn ang="0">
                        <a:pos x="168" y="403"/>
                      </a:cxn>
                      <a:cxn ang="0">
                        <a:pos x="222" y="468"/>
                      </a:cxn>
                      <a:cxn ang="0">
                        <a:pos x="283" y="525"/>
                      </a:cxn>
                      <a:cxn ang="0">
                        <a:pos x="351" y="575"/>
                      </a:cxn>
                      <a:cxn ang="0">
                        <a:pos x="425" y="616"/>
                      </a:cxn>
                      <a:cxn ang="0">
                        <a:pos x="504" y="648"/>
                      </a:cxn>
                      <a:cxn ang="0">
                        <a:pos x="588" y="671"/>
                      </a:cxn>
                      <a:cxn ang="0">
                        <a:pos x="675" y="682"/>
                      </a:cxn>
                      <a:cxn ang="0">
                        <a:pos x="765" y="682"/>
                      </a:cxn>
                      <a:cxn ang="0">
                        <a:pos x="852" y="671"/>
                      </a:cxn>
                      <a:cxn ang="0">
                        <a:pos x="936" y="648"/>
                      </a:cxn>
                      <a:cxn ang="0">
                        <a:pos x="1015" y="616"/>
                      </a:cxn>
                      <a:cxn ang="0">
                        <a:pos x="1088" y="575"/>
                      </a:cxn>
                      <a:cxn ang="0">
                        <a:pos x="1156" y="525"/>
                      </a:cxn>
                      <a:cxn ang="0">
                        <a:pos x="1218" y="468"/>
                      </a:cxn>
                      <a:cxn ang="0">
                        <a:pos x="1271" y="403"/>
                      </a:cxn>
                      <a:cxn ang="0">
                        <a:pos x="1317" y="332"/>
                      </a:cxn>
                      <a:cxn ang="0">
                        <a:pos x="1354" y="255"/>
                      </a:cxn>
                      <a:cxn ang="0">
                        <a:pos x="1381" y="174"/>
                      </a:cxn>
                      <a:cxn ang="0">
                        <a:pos x="1397" y="88"/>
                      </a:cxn>
                      <a:cxn ang="0">
                        <a:pos x="1403" y="0"/>
                      </a:cxn>
                      <a:cxn ang="0">
                        <a:pos x="1438" y="45"/>
                      </a:cxn>
                      <a:cxn ang="0">
                        <a:pos x="1426" y="133"/>
                      </a:cxn>
                      <a:cxn ang="0">
                        <a:pos x="1405" y="219"/>
                      </a:cxn>
                      <a:cxn ang="0">
                        <a:pos x="1374" y="299"/>
                      </a:cxn>
                      <a:cxn ang="0">
                        <a:pos x="1334" y="375"/>
                      </a:cxn>
                      <a:cxn ang="0">
                        <a:pos x="1285" y="444"/>
                      </a:cxn>
                      <a:cxn ang="0">
                        <a:pos x="1228" y="508"/>
                      </a:cxn>
                      <a:cxn ang="0">
                        <a:pos x="1165" y="565"/>
                      </a:cxn>
                      <a:cxn ang="0">
                        <a:pos x="1095" y="613"/>
                      </a:cxn>
                      <a:cxn ang="0">
                        <a:pos x="1019" y="654"/>
                      </a:cxn>
                      <a:cxn ang="0">
                        <a:pos x="939" y="685"/>
                      </a:cxn>
                      <a:cxn ang="0">
                        <a:pos x="854" y="707"/>
                      </a:cxn>
                      <a:cxn ang="0">
                        <a:pos x="765" y="718"/>
                      </a:cxn>
                      <a:cxn ang="0">
                        <a:pos x="675" y="718"/>
                      </a:cxn>
                      <a:cxn ang="0">
                        <a:pos x="586" y="707"/>
                      </a:cxn>
                      <a:cxn ang="0">
                        <a:pos x="501" y="685"/>
                      </a:cxn>
                      <a:cxn ang="0">
                        <a:pos x="420" y="654"/>
                      </a:cxn>
                      <a:cxn ang="0">
                        <a:pos x="345" y="613"/>
                      </a:cxn>
                      <a:cxn ang="0">
                        <a:pos x="275" y="565"/>
                      </a:cxn>
                      <a:cxn ang="0">
                        <a:pos x="212" y="508"/>
                      </a:cxn>
                      <a:cxn ang="0">
                        <a:pos x="155" y="444"/>
                      </a:cxn>
                      <a:cxn ang="0">
                        <a:pos x="106" y="375"/>
                      </a:cxn>
                      <a:cxn ang="0">
                        <a:pos x="66" y="299"/>
                      </a:cxn>
                      <a:cxn ang="0">
                        <a:pos x="35" y="219"/>
                      </a:cxn>
                      <a:cxn ang="0">
                        <a:pos x="13" y="133"/>
                      </a:cxn>
                      <a:cxn ang="0">
                        <a:pos x="2" y="45"/>
                      </a:cxn>
                    </a:cxnLst>
                    <a:rect l="0" t="0" r="r" b="b"/>
                    <a:pathLst>
                      <a:path w="1439" h="719">
                        <a:moveTo>
                          <a:pt x="0" y="0"/>
                        </a:moveTo>
                        <a:lnTo>
                          <a:pt x="36" y="0"/>
                        </a:lnTo>
                        <a:lnTo>
                          <a:pt x="38" y="44"/>
                        </a:lnTo>
                        <a:lnTo>
                          <a:pt x="42" y="88"/>
                        </a:lnTo>
                        <a:lnTo>
                          <a:pt x="49" y="132"/>
                        </a:lnTo>
                        <a:lnTo>
                          <a:pt x="59" y="174"/>
                        </a:lnTo>
                        <a:lnTo>
                          <a:pt x="71" y="215"/>
                        </a:lnTo>
                        <a:lnTo>
                          <a:pt x="86" y="255"/>
                        </a:lnTo>
                        <a:lnTo>
                          <a:pt x="103" y="295"/>
                        </a:lnTo>
                        <a:lnTo>
                          <a:pt x="123" y="332"/>
                        </a:lnTo>
                        <a:lnTo>
                          <a:pt x="145" y="368"/>
                        </a:lnTo>
                        <a:lnTo>
                          <a:pt x="168" y="403"/>
                        </a:lnTo>
                        <a:lnTo>
                          <a:pt x="194" y="436"/>
                        </a:lnTo>
                        <a:lnTo>
                          <a:pt x="222" y="468"/>
                        </a:lnTo>
                        <a:lnTo>
                          <a:pt x="252" y="498"/>
                        </a:lnTo>
                        <a:lnTo>
                          <a:pt x="283" y="525"/>
                        </a:lnTo>
                        <a:lnTo>
                          <a:pt x="317" y="551"/>
                        </a:lnTo>
                        <a:lnTo>
                          <a:pt x="351" y="575"/>
                        </a:lnTo>
                        <a:lnTo>
                          <a:pt x="388" y="597"/>
                        </a:lnTo>
                        <a:lnTo>
                          <a:pt x="425" y="616"/>
                        </a:lnTo>
                        <a:lnTo>
                          <a:pt x="464" y="634"/>
                        </a:lnTo>
                        <a:lnTo>
                          <a:pt x="504" y="648"/>
                        </a:lnTo>
                        <a:lnTo>
                          <a:pt x="545" y="661"/>
                        </a:lnTo>
                        <a:lnTo>
                          <a:pt x="588" y="671"/>
                        </a:lnTo>
                        <a:lnTo>
                          <a:pt x="631" y="677"/>
                        </a:lnTo>
                        <a:lnTo>
                          <a:pt x="675" y="682"/>
                        </a:lnTo>
                        <a:lnTo>
                          <a:pt x="720" y="683"/>
                        </a:lnTo>
                        <a:lnTo>
                          <a:pt x="765" y="682"/>
                        </a:lnTo>
                        <a:lnTo>
                          <a:pt x="809" y="677"/>
                        </a:lnTo>
                        <a:lnTo>
                          <a:pt x="852" y="671"/>
                        </a:lnTo>
                        <a:lnTo>
                          <a:pt x="894" y="661"/>
                        </a:lnTo>
                        <a:lnTo>
                          <a:pt x="936" y="648"/>
                        </a:lnTo>
                        <a:lnTo>
                          <a:pt x="976" y="634"/>
                        </a:lnTo>
                        <a:lnTo>
                          <a:pt x="1015" y="616"/>
                        </a:lnTo>
                        <a:lnTo>
                          <a:pt x="1053" y="597"/>
                        </a:lnTo>
                        <a:lnTo>
                          <a:pt x="1088" y="575"/>
                        </a:lnTo>
                        <a:lnTo>
                          <a:pt x="1123" y="551"/>
                        </a:lnTo>
                        <a:lnTo>
                          <a:pt x="1156" y="525"/>
                        </a:lnTo>
                        <a:lnTo>
                          <a:pt x="1188" y="498"/>
                        </a:lnTo>
                        <a:lnTo>
                          <a:pt x="1218" y="468"/>
                        </a:lnTo>
                        <a:lnTo>
                          <a:pt x="1245" y="436"/>
                        </a:lnTo>
                        <a:lnTo>
                          <a:pt x="1271" y="403"/>
                        </a:lnTo>
                        <a:lnTo>
                          <a:pt x="1295" y="368"/>
                        </a:lnTo>
                        <a:lnTo>
                          <a:pt x="1317" y="332"/>
                        </a:lnTo>
                        <a:lnTo>
                          <a:pt x="1336" y="295"/>
                        </a:lnTo>
                        <a:lnTo>
                          <a:pt x="1354" y="255"/>
                        </a:lnTo>
                        <a:lnTo>
                          <a:pt x="1368" y="215"/>
                        </a:lnTo>
                        <a:lnTo>
                          <a:pt x="1381" y="174"/>
                        </a:lnTo>
                        <a:lnTo>
                          <a:pt x="1391" y="132"/>
                        </a:lnTo>
                        <a:lnTo>
                          <a:pt x="1397" y="88"/>
                        </a:lnTo>
                        <a:lnTo>
                          <a:pt x="1402" y="44"/>
                        </a:lnTo>
                        <a:lnTo>
                          <a:pt x="1403" y="0"/>
                        </a:lnTo>
                        <a:lnTo>
                          <a:pt x="1439" y="0"/>
                        </a:lnTo>
                        <a:lnTo>
                          <a:pt x="1438" y="45"/>
                        </a:lnTo>
                        <a:lnTo>
                          <a:pt x="1433" y="90"/>
                        </a:lnTo>
                        <a:lnTo>
                          <a:pt x="1426" y="133"/>
                        </a:lnTo>
                        <a:lnTo>
                          <a:pt x="1417" y="176"/>
                        </a:lnTo>
                        <a:lnTo>
                          <a:pt x="1405" y="219"/>
                        </a:lnTo>
                        <a:lnTo>
                          <a:pt x="1391" y="259"/>
                        </a:lnTo>
                        <a:lnTo>
                          <a:pt x="1374" y="299"/>
                        </a:lnTo>
                        <a:lnTo>
                          <a:pt x="1355" y="337"/>
                        </a:lnTo>
                        <a:lnTo>
                          <a:pt x="1334" y="375"/>
                        </a:lnTo>
                        <a:lnTo>
                          <a:pt x="1310" y="410"/>
                        </a:lnTo>
                        <a:lnTo>
                          <a:pt x="1285" y="444"/>
                        </a:lnTo>
                        <a:lnTo>
                          <a:pt x="1257" y="477"/>
                        </a:lnTo>
                        <a:lnTo>
                          <a:pt x="1228" y="508"/>
                        </a:lnTo>
                        <a:lnTo>
                          <a:pt x="1197" y="537"/>
                        </a:lnTo>
                        <a:lnTo>
                          <a:pt x="1165" y="565"/>
                        </a:lnTo>
                        <a:lnTo>
                          <a:pt x="1130" y="590"/>
                        </a:lnTo>
                        <a:lnTo>
                          <a:pt x="1095" y="613"/>
                        </a:lnTo>
                        <a:lnTo>
                          <a:pt x="1058" y="635"/>
                        </a:lnTo>
                        <a:lnTo>
                          <a:pt x="1019" y="654"/>
                        </a:lnTo>
                        <a:lnTo>
                          <a:pt x="980" y="671"/>
                        </a:lnTo>
                        <a:lnTo>
                          <a:pt x="939" y="685"/>
                        </a:lnTo>
                        <a:lnTo>
                          <a:pt x="897" y="697"/>
                        </a:lnTo>
                        <a:lnTo>
                          <a:pt x="854" y="707"/>
                        </a:lnTo>
                        <a:lnTo>
                          <a:pt x="810" y="713"/>
                        </a:lnTo>
                        <a:lnTo>
                          <a:pt x="765" y="718"/>
                        </a:lnTo>
                        <a:lnTo>
                          <a:pt x="720" y="719"/>
                        </a:lnTo>
                        <a:lnTo>
                          <a:pt x="675" y="718"/>
                        </a:lnTo>
                        <a:lnTo>
                          <a:pt x="630" y="713"/>
                        </a:lnTo>
                        <a:lnTo>
                          <a:pt x="586" y="707"/>
                        </a:lnTo>
                        <a:lnTo>
                          <a:pt x="543" y="697"/>
                        </a:lnTo>
                        <a:lnTo>
                          <a:pt x="501" y="685"/>
                        </a:lnTo>
                        <a:lnTo>
                          <a:pt x="460" y="671"/>
                        </a:lnTo>
                        <a:lnTo>
                          <a:pt x="420" y="654"/>
                        </a:lnTo>
                        <a:lnTo>
                          <a:pt x="382" y="635"/>
                        </a:lnTo>
                        <a:lnTo>
                          <a:pt x="345" y="613"/>
                        </a:lnTo>
                        <a:lnTo>
                          <a:pt x="309" y="590"/>
                        </a:lnTo>
                        <a:lnTo>
                          <a:pt x="275" y="565"/>
                        </a:lnTo>
                        <a:lnTo>
                          <a:pt x="242" y="537"/>
                        </a:lnTo>
                        <a:lnTo>
                          <a:pt x="212" y="508"/>
                        </a:lnTo>
                        <a:lnTo>
                          <a:pt x="182" y="477"/>
                        </a:lnTo>
                        <a:lnTo>
                          <a:pt x="155" y="444"/>
                        </a:lnTo>
                        <a:lnTo>
                          <a:pt x="130" y="410"/>
                        </a:lnTo>
                        <a:lnTo>
                          <a:pt x="106" y="375"/>
                        </a:lnTo>
                        <a:lnTo>
                          <a:pt x="85" y="337"/>
                        </a:lnTo>
                        <a:lnTo>
                          <a:pt x="66" y="299"/>
                        </a:lnTo>
                        <a:lnTo>
                          <a:pt x="49" y="259"/>
                        </a:lnTo>
                        <a:lnTo>
                          <a:pt x="35" y="219"/>
                        </a:lnTo>
                        <a:lnTo>
                          <a:pt x="23" y="176"/>
                        </a:lnTo>
                        <a:lnTo>
                          <a:pt x="13" y="133"/>
                        </a:lnTo>
                        <a:lnTo>
                          <a:pt x="6" y="90"/>
                        </a:lnTo>
                        <a:lnTo>
                          <a:pt x="2" y="4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0" name="Freeform 8"/>
                  <p:cNvSpPr>
                    <a:spLocks/>
                  </p:cNvSpPr>
                  <p:nvPr/>
                </p:nvSpPr>
                <p:spPr bwMode="auto">
                  <a:xfrm>
                    <a:off x="2101850" y="3155950"/>
                    <a:ext cx="915987" cy="266700"/>
                  </a:xfrm>
                  <a:custGeom>
                    <a:avLst/>
                    <a:gdLst/>
                    <a:ahLst/>
                    <a:cxnLst>
                      <a:cxn ang="0">
                        <a:pos x="69" y="1"/>
                      </a:cxn>
                      <a:cxn ang="0">
                        <a:pos x="93" y="9"/>
                      </a:cxn>
                      <a:cxn ang="0">
                        <a:pos x="126" y="21"/>
                      </a:cxn>
                      <a:cxn ang="0">
                        <a:pos x="165" y="32"/>
                      </a:cxn>
                      <a:cxn ang="0">
                        <a:pos x="210" y="41"/>
                      </a:cxn>
                      <a:cxn ang="0">
                        <a:pos x="261" y="45"/>
                      </a:cxn>
                      <a:cxn ang="0">
                        <a:pos x="316" y="44"/>
                      </a:cxn>
                      <a:cxn ang="0">
                        <a:pos x="366" y="40"/>
                      </a:cxn>
                      <a:cxn ang="0">
                        <a:pos x="410" y="33"/>
                      </a:cxn>
                      <a:cxn ang="0">
                        <a:pos x="446" y="26"/>
                      </a:cxn>
                      <a:cxn ang="0">
                        <a:pos x="474" y="19"/>
                      </a:cxn>
                      <a:cxn ang="0">
                        <a:pos x="493" y="12"/>
                      </a:cxn>
                      <a:cxn ang="0">
                        <a:pos x="510" y="6"/>
                      </a:cxn>
                      <a:cxn ang="0">
                        <a:pos x="524" y="3"/>
                      </a:cxn>
                      <a:cxn ang="0">
                        <a:pos x="538" y="5"/>
                      </a:cxn>
                      <a:cxn ang="0">
                        <a:pos x="552" y="15"/>
                      </a:cxn>
                      <a:cxn ang="0">
                        <a:pos x="565" y="32"/>
                      </a:cxn>
                      <a:cxn ang="0">
                        <a:pos x="572" y="52"/>
                      </a:cxn>
                      <a:cxn ang="0">
                        <a:pos x="576" y="70"/>
                      </a:cxn>
                      <a:cxn ang="0">
                        <a:pos x="577" y="81"/>
                      </a:cxn>
                      <a:cxn ang="0">
                        <a:pos x="577" y="83"/>
                      </a:cxn>
                      <a:cxn ang="0">
                        <a:pos x="577" y="89"/>
                      </a:cxn>
                      <a:cxn ang="0">
                        <a:pos x="577" y="99"/>
                      </a:cxn>
                      <a:cxn ang="0">
                        <a:pos x="573" y="109"/>
                      </a:cxn>
                      <a:cxn ang="0">
                        <a:pos x="564" y="119"/>
                      </a:cxn>
                      <a:cxn ang="0">
                        <a:pos x="538" y="130"/>
                      </a:cxn>
                      <a:cxn ang="0">
                        <a:pos x="501" y="143"/>
                      </a:cxn>
                      <a:cxn ang="0">
                        <a:pos x="462" y="153"/>
                      </a:cxn>
                      <a:cxn ang="0">
                        <a:pos x="421" y="161"/>
                      </a:cxn>
                      <a:cxn ang="0">
                        <a:pos x="373" y="166"/>
                      </a:cxn>
                      <a:cxn ang="0">
                        <a:pos x="319" y="168"/>
                      </a:cxn>
                      <a:cxn ang="0">
                        <a:pos x="287" y="168"/>
                      </a:cxn>
                      <a:cxn ang="0">
                        <a:pos x="275" y="168"/>
                      </a:cxn>
                      <a:cxn ang="0">
                        <a:pos x="252" y="168"/>
                      </a:cxn>
                      <a:cxn ang="0">
                        <a:pos x="222" y="166"/>
                      </a:cxn>
                      <a:cxn ang="0">
                        <a:pos x="186" y="163"/>
                      </a:cxn>
                      <a:cxn ang="0">
                        <a:pos x="146" y="158"/>
                      </a:cxn>
                      <a:cxn ang="0">
                        <a:pos x="104" y="151"/>
                      </a:cxn>
                      <a:cxn ang="0">
                        <a:pos x="64" y="141"/>
                      </a:cxn>
                      <a:cxn ang="0">
                        <a:pos x="26" y="128"/>
                      </a:cxn>
                      <a:cxn ang="0">
                        <a:pos x="23" y="126"/>
                      </a:cxn>
                      <a:cxn ang="0">
                        <a:pos x="16" y="121"/>
                      </a:cxn>
                      <a:cxn ang="0">
                        <a:pos x="8" y="112"/>
                      </a:cxn>
                      <a:cxn ang="0">
                        <a:pos x="2" y="100"/>
                      </a:cxn>
                      <a:cxn ang="0">
                        <a:pos x="1" y="85"/>
                      </a:cxn>
                      <a:cxn ang="0">
                        <a:pos x="25" y="24"/>
                      </a:cxn>
                      <a:cxn ang="0">
                        <a:pos x="26" y="21"/>
                      </a:cxn>
                      <a:cxn ang="0">
                        <a:pos x="30" y="15"/>
                      </a:cxn>
                      <a:cxn ang="0">
                        <a:pos x="37" y="8"/>
                      </a:cxn>
                      <a:cxn ang="0">
                        <a:pos x="47" y="2"/>
                      </a:cxn>
                      <a:cxn ang="0">
                        <a:pos x="61" y="0"/>
                      </a:cxn>
                    </a:cxnLst>
                    <a:rect l="0" t="0" r="r" b="b"/>
                    <a:pathLst>
                      <a:path w="577" h="168">
                        <a:moveTo>
                          <a:pt x="61" y="0"/>
                        </a:moveTo>
                        <a:lnTo>
                          <a:pt x="69" y="1"/>
                        </a:lnTo>
                        <a:lnTo>
                          <a:pt x="78" y="4"/>
                        </a:lnTo>
                        <a:lnTo>
                          <a:pt x="93" y="9"/>
                        </a:lnTo>
                        <a:lnTo>
                          <a:pt x="108" y="15"/>
                        </a:lnTo>
                        <a:lnTo>
                          <a:pt x="126" y="21"/>
                        </a:lnTo>
                        <a:lnTo>
                          <a:pt x="145" y="26"/>
                        </a:lnTo>
                        <a:lnTo>
                          <a:pt x="165" y="32"/>
                        </a:lnTo>
                        <a:lnTo>
                          <a:pt x="187" y="36"/>
                        </a:lnTo>
                        <a:lnTo>
                          <a:pt x="210" y="41"/>
                        </a:lnTo>
                        <a:lnTo>
                          <a:pt x="235" y="44"/>
                        </a:lnTo>
                        <a:lnTo>
                          <a:pt x="261" y="45"/>
                        </a:lnTo>
                        <a:lnTo>
                          <a:pt x="289" y="46"/>
                        </a:lnTo>
                        <a:lnTo>
                          <a:pt x="316" y="44"/>
                        </a:lnTo>
                        <a:lnTo>
                          <a:pt x="342" y="42"/>
                        </a:lnTo>
                        <a:lnTo>
                          <a:pt x="366" y="40"/>
                        </a:lnTo>
                        <a:lnTo>
                          <a:pt x="389" y="36"/>
                        </a:lnTo>
                        <a:lnTo>
                          <a:pt x="410" y="33"/>
                        </a:lnTo>
                        <a:lnTo>
                          <a:pt x="430" y="30"/>
                        </a:lnTo>
                        <a:lnTo>
                          <a:pt x="446" y="26"/>
                        </a:lnTo>
                        <a:lnTo>
                          <a:pt x="461" y="22"/>
                        </a:lnTo>
                        <a:lnTo>
                          <a:pt x="474" y="19"/>
                        </a:lnTo>
                        <a:lnTo>
                          <a:pt x="484" y="16"/>
                        </a:lnTo>
                        <a:lnTo>
                          <a:pt x="493" y="12"/>
                        </a:lnTo>
                        <a:lnTo>
                          <a:pt x="501" y="9"/>
                        </a:lnTo>
                        <a:lnTo>
                          <a:pt x="510" y="6"/>
                        </a:lnTo>
                        <a:lnTo>
                          <a:pt x="517" y="4"/>
                        </a:lnTo>
                        <a:lnTo>
                          <a:pt x="524" y="3"/>
                        </a:lnTo>
                        <a:lnTo>
                          <a:pt x="531" y="3"/>
                        </a:lnTo>
                        <a:lnTo>
                          <a:pt x="538" y="5"/>
                        </a:lnTo>
                        <a:lnTo>
                          <a:pt x="546" y="9"/>
                        </a:lnTo>
                        <a:lnTo>
                          <a:pt x="552" y="15"/>
                        </a:lnTo>
                        <a:lnTo>
                          <a:pt x="559" y="23"/>
                        </a:lnTo>
                        <a:lnTo>
                          <a:pt x="565" y="32"/>
                        </a:lnTo>
                        <a:lnTo>
                          <a:pt x="569" y="42"/>
                        </a:lnTo>
                        <a:lnTo>
                          <a:pt x="572" y="52"/>
                        </a:lnTo>
                        <a:lnTo>
                          <a:pt x="574" y="61"/>
                        </a:lnTo>
                        <a:lnTo>
                          <a:pt x="576" y="70"/>
                        </a:lnTo>
                        <a:lnTo>
                          <a:pt x="577" y="77"/>
                        </a:lnTo>
                        <a:lnTo>
                          <a:pt x="577" y="81"/>
                        </a:lnTo>
                        <a:lnTo>
                          <a:pt x="577" y="82"/>
                        </a:lnTo>
                        <a:lnTo>
                          <a:pt x="577" y="83"/>
                        </a:lnTo>
                        <a:lnTo>
                          <a:pt x="577" y="86"/>
                        </a:lnTo>
                        <a:lnTo>
                          <a:pt x="577" y="89"/>
                        </a:lnTo>
                        <a:lnTo>
                          <a:pt x="577" y="94"/>
                        </a:lnTo>
                        <a:lnTo>
                          <a:pt x="577" y="99"/>
                        </a:lnTo>
                        <a:lnTo>
                          <a:pt x="575" y="104"/>
                        </a:lnTo>
                        <a:lnTo>
                          <a:pt x="573" y="109"/>
                        </a:lnTo>
                        <a:lnTo>
                          <a:pt x="569" y="115"/>
                        </a:lnTo>
                        <a:lnTo>
                          <a:pt x="564" y="119"/>
                        </a:lnTo>
                        <a:lnTo>
                          <a:pt x="557" y="123"/>
                        </a:lnTo>
                        <a:lnTo>
                          <a:pt x="538" y="130"/>
                        </a:lnTo>
                        <a:lnTo>
                          <a:pt x="520" y="137"/>
                        </a:lnTo>
                        <a:lnTo>
                          <a:pt x="501" y="143"/>
                        </a:lnTo>
                        <a:lnTo>
                          <a:pt x="482" y="148"/>
                        </a:lnTo>
                        <a:lnTo>
                          <a:pt x="462" y="153"/>
                        </a:lnTo>
                        <a:lnTo>
                          <a:pt x="442" y="158"/>
                        </a:lnTo>
                        <a:lnTo>
                          <a:pt x="421" y="161"/>
                        </a:lnTo>
                        <a:lnTo>
                          <a:pt x="398" y="164"/>
                        </a:lnTo>
                        <a:lnTo>
                          <a:pt x="373" y="166"/>
                        </a:lnTo>
                        <a:lnTo>
                          <a:pt x="347" y="168"/>
                        </a:lnTo>
                        <a:lnTo>
                          <a:pt x="319" y="168"/>
                        </a:lnTo>
                        <a:lnTo>
                          <a:pt x="289" y="168"/>
                        </a:lnTo>
                        <a:lnTo>
                          <a:pt x="287" y="168"/>
                        </a:lnTo>
                        <a:lnTo>
                          <a:pt x="282" y="168"/>
                        </a:lnTo>
                        <a:lnTo>
                          <a:pt x="275" y="168"/>
                        </a:lnTo>
                        <a:lnTo>
                          <a:pt x="265" y="168"/>
                        </a:lnTo>
                        <a:lnTo>
                          <a:pt x="252" y="168"/>
                        </a:lnTo>
                        <a:lnTo>
                          <a:pt x="238" y="167"/>
                        </a:lnTo>
                        <a:lnTo>
                          <a:pt x="222" y="166"/>
                        </a:lnTo>
                        <a:lnTo>
                          <a:pt x="204" y="165"/>
                        </a:lnTo>
                        <a:lnTo>
                          <a:pt x="186" y="163"/>
                        </a:lnTo>
                        <a:lnTo>
                          <a:pt x="166" y="161"/>
                        </a:lnTo>
                        <a:lnTo>
                          <a:pt x="146" y="158"/>
                        </a:lnTo>
                        <a:lnTo>
                          <a:pt x="125" y="155"/>
                        </a:lnTo>
                        <a:lnTo>
                          <a:pt x="104" y="151"/>
                        </a:lnTo>
                        <a:lnTo>
                          <a:pt x="84" y="146"/>
                        </a:lnTo>
                        <a:lnTo>
                          <a:pt x="64" y="141"/>
                        </a:lnTo>
                        <a:lnTo>
                          <a:pt x="44" y="135"/>
                        </a:lnTo>
                        <a:lnTo>
                          <a:pt x="26" y="128"/>
                        </a:lnTo>
                        <a:lnTo>
                          <a:pt x="25" y="128"/>
                        </a:lnTo>
                        <a:lnTo>
                          <a:pt x="23" y="126"/>
                        </a:lnTo>
                        <a:lnTo>
                          <a:pt x="20" y="124"/>
                        </a:lnTo>
                        <a:lnTo>
                          <a:pt x="16" y="121"/>
                        </a:lnTo>
                        <a:lnTo>
                          <a:pt x="12" y="117"/>
                        </a:lnTo>
                        <a:lnTo>
                          <a:pt x="8" y="112"/>
                        </a:lnTo>
                        <a:lnTo>
                          <a:pt x="4" y="107"/>
                        </a:lnTo>
                        <a:lnTo>
                          <a:pt x="2" y="100"/>
                        </a:lnTo>
                        <a:lnTo>
                          <a:pt x="0" y="93"/>
                        </a:lnTo>
                        <a:lnTo>
                          <a:pt x="1" y="85"/>
                        </a:lnTo>
                        <a:lnTo>
                          <a:pt x="2" y="76"/>
                        </a:lnTo>
                        <a:lnTo>
                          <a:pt x="25" y="24"/>
                        </a:lnTo>
                        <a:lnTo>
                          <a:pt x="25" y="23"/>
                        </a:lnTo>
                        <a:lnTo>
                          <a:pt x="26" y="21"/>
                        </a:lnTo>
                        <a:lnTo>
                          <a:pt x="28" y="18"/>
                        </a:lnTo>
                        <a:lnTo>
                          <a:pt x="30" y="15"/>
                        </a:lnTo>
                        <a:lnTo>
                          <a:pt x="33" y="11"/>
                        </a:lnTo>
                        <a:lnTo>
                          <a:pt x="37" y="8"/>
                        </a:lnTo>
                        <a:lnTo>
                          <a:pt x="42" y="5"/>
                        </a:lnTo>
                        <a:lnTo>
                          <a:pt x="47" y="2"/>
                        </a:lnTo>
                        <a:lnTo>
                          <a:pt x="53" y="0"/>
                        </a:lnTo>
                        <a:lnTo>
                          <a:pt x="61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1" name="Freeform 10"/>
                  <p:cNvSpPr>
                    <a:spLocks/>
                  </p:cNvSpPr>
                  <p:nvPr/>
                </p:nvSpPr>
                <p:spPr bwMode="auto">
                  <a:xfrm>
                    <a:off x="1370013" y="2114550"/>
                    <a:ext cx="155575" cy="192088"/>
                  </a:xfrm>
                  <a:custGeom>
                    <a:avLst/>
                    <a:gdLst/>
                    <a:ahLst/>
                    <a:cxnLst>
                      <a:cxn ang="0">
                        <a:pos x="36" y="0"/>
                      </a:cxn>
                      <a:cxn ang="0">
                        <a:pos x="62" y="0"/>
                      </a:cxn>
                      <a:cxn ang="0">
                        <a:pos x="71" y="1"/>
                      </a:cxn>
                      <a:cxn ang="0">
                        <a:pos x="80" y="5"/>
                      </a:cxn>
                      <a:cxn ang="0">
                        <a:pos x="87" y="10"/>
                      </a:cxn>
                      <a:cxn ang="0">
                        <a:pos x="93" y="18"/>
                      </a:cxn>
                      <a:cxn ang="0">
                        <a:pos x="96" y="26"/>
                      </a:cxn>
                      <a:cxn ang="0">
                        <a:pos x="98" y="36"/>
                      </a:cxn>
                      <a:cxn ang="0">
                        <a:pos x="98" y="85"/>
                      </a:cxn>
                      <a:cxn ang="0">
                        <a:pos x="96" y="94"/>
                      </a:cxn>
                      <a:cxn ang="0">
                        <a:pos x="93" y="103"/>
                      </a:cxn>
                      <a:cxn ang="0">
                        <a:pos x="87" y="110"/>
                      </a:cxn>
                      <a:cxn ang="0">
                        <a:pos x="80" y="116"/>
                      </a:cxn>
                      <a:cxn ang="0">
                        <a:pos x="71" y="119"/>
                      </a:cxn>
                      <a:cxn ang="0">
                        <a:pos x="62" y="121"/>
                      </a:cxn>
                      <a:cxn ang="0">
                        <a:pos x="36" y="121"/>
                      </a:cxn>
                      <a:cxn ang="0">
                        <a:pos x="26" y="119"/>
                      </a:cxn>
                      <a:cxn ang="0">
                        <a:pos x="18" y="116"/>
                      </a:cxn>
                      <a:cxn ang="0">
                        <a:pos x="10" y="110"/>
                      </a:cxn>
                      <a:cxn ang="0">
                        <a:pos x="5" y="103"/>
                      </a:cxn>
                      <a:cxn ang="0">
                        <a:pos x="1" y="94"/>
                      </a:cxn>
                      <a:cxn ang="0">
                        <a:pos x="0" y="85"/>
                      </a:cxn>
                      <a:cxn ang="0">
                        <a:pos x="0" y="36"/>
                      </a:cxn>
                      <a:cxn ang="0">
                        <a:pos x="1" y="26"/>
                      </a:cxn>
                      <a:cxn ang="0">
                        <a:pos x="5" y="18"/>
                      </a:cxn>
                      <a:cxn ang="0">
                        <a:pos x="10" y="10"/>
                      </a:cxn>
                      <a:cxn ang="0">
                        <a:pos x="18" y="5"/>
                      </a:cxn>
                      <a:cxn ang="0">
                        <a:pos x="26" y="1"/>
                      </a:cxn>
                      <a:cxn ang="0">
                        <a:pos x="36" y="0"/>
                      </a:cxn>
                    </a:cxnLst>
                    <a:rect l="0" t="0" r="r" b="b"/>
                    <a:pathLst>
                      <a:path w="98" h="121">
                        <a:moveTo>
                          <a:pt x="36" y="0"/>
                        </a:moveTo>
                        <a:lnTo>
                          <a:pt x="62" y="0"/>
                        </a:lnTo>
                        <a:lnTo>
                          <a:pt x="71" y="1"/>
                        </a:lnTo>
                        <a:lnTo>
                          <a:pt x="80" y="5"/>
                        </a:lnTo>
                        <a:lnTo>
                          <a:pt x="87" y="10"/>
                        </a:lnTo>
                        <a:lnTo>
                          <a:pt x="93" y="18"/>
                        </a:lnTo>
                        <a:lnTo>
                          <a:pt x="96" y="26"/>
                        </a:lnTo>
                        <a:lnTo>
                          <a:pt x="98" y="36"/>
                        </a:lnTo>
                        <a:lnTo>
                          <a:pt x="98" y="85"/>
                        </a:lnTo>
                        <a:lnTo>
                          <a:pt x="96" y="94"/>
                        </a:lnTo>
                        <a:lnTo>
                          <a:pt x="93" y="103"/>
                        </a:lnTo>
                        <a:lnTo>
                          <a:pt x="87" y="110"/>
                        </a:lnTo>
                        <a:lnTo>
                          <a:pt x="80" y="116"/>
                        </a:lnTo>
                        <a:lnTo>
                          <a:pt x="71" y="119"/>
                        </a:lnTo>
                        <a:lnTo>
                          <a:pt x="62" y="121"/>
                        </a:lnTo>
                        <a:lnTo>
                          <a:pt x="36" y="121"/>
                        </a:lnTo>
                        <a:lnTo>
                          <a:pt x="26" y="119"/>
                        </a:lnTo>
                        <a:lnTo>
                          <a:pt x="18" y="116"/>
                        </a:lnTo>
                        <a:lnTo>
                          <a:pt x="10" y="110"/>
                        </a:lnTo>
                        <a:lnTo>
                          <a:pt x="5" y="103"/>
                        </a:lnTo>
                        <a:lnTo>
                          <a:pt x="1" y="94"/>
                        </a:lnTo>
                        <a:lnTo>
                          <a:pt x="0" y="85"/>
                        </a:lnTo>
                        <a:lnTo>
                          <a:pt x="0" y="36"/>
                        </a:lnTo>
                        <a:lnTo>
                          <a:pt x="1" y="26"/>
                        </a:lnTo>
                        <a:lnTo>
                          <a:pt x="5" y="18"/>
                        </a:lnTo>
                        <a:lnTo>
                          <a:pt x="10" y="10"/>
                        </a:lnTo>
                        <a:lnTo>
                          <a:pt x="18" y="5"/>
                        </a:lnTo>
                        <a:lnTo>
                          <a:pt x="26" y="1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2" name="Freeform 11"/>
                  <p:cNvSpPr>
                    <a:spLocks/>
                  </p:cNvSpPr>
                  <p:nvPr/>
                </p:nvSpPr>
                <p:spPr bwMode="auto">
                  <a:xfrm>
                    <a:off x="3595688" y="2114550"/>
                    <a:ext cx="155575" cy="192088"/>
                  </a:xfrm>
                  <a:custGeom>
                    <a:avLst/>
                    <a:gdLst/>
                    <a:ahLst/>
                    <a:cxnLst>
                      <a:cxn ang="0">
                        <a:pos x="36" y="0"/>
                      </a:cxn>
                      <a:cxn ang="0">
                        <a:pos x="62" y="0"/>
                      </a:cxn>
                      <a:cxn ang="0">
                        <a:pos x="72" y="1"/>
                      </a:cxn>
                      <a:cxn ang="0">
                        <a:pos x="80" y="5"/>
                      </a:cxn>
                      <a:cxn ang="0">
                        <a:pos x="87" y="10"/>
                      </a:cxn>
                      <a:cxn ang="0">
                        <a:pos x="93" y="18"/>
                      </a:cxn>
                      <a:cxn ang="0">
                        <a:pos x="96" y="26"/>
                      </a:cxn>
                      <a:cxn ang="0">
                        <a:pos x="98" y="36"/>
                      </a:cxn>
                      <a:cxn ang="0">
                        <a:pos x="98" y="85"/>
                      </a:cxn>
                      <a:cxn ang="0">
                        <a:pos x="96" y="94"/>
                      </a:cxn>
                      <a:cxn ang="0">
                        <a:pos x="93" y="103"/>
                      </a:cxn>
                      <a:cxn ang="0">
                        <a:pos x="87" y="110"/>
                      </a:cxn>
                      <a:cxn ang="0">
                        <a:pos x="80" y="116"/>
                      </a:cxn>
                      <a:cxn ang="0">
                        <a:pos x="72" y="119"/>
                      </a:cxn>
                      <a:cxn ang="0">
                        <a:pos x="62" y="121"/>
                      </a:cxn>
                      <a:cxn ang="0">
                        <a:pos x="36" y="121"/>
                      </a:cxn>
                      <a:cxn ang="0">
                        <a:pos x="26" y="119"/>
                      </a:cxn>
                      <a:cxn ang="0">
                        <a:pos x="18" y="116"/>
                      </a:cxn>
                      <a:cxn ang="0">
                        <a:pos x="10" y="110"/>
                      </a:cxn>
                      <a:cxn ang="0">
                        <a:pos x="5" y="103"/>
                      </a:cxn>
                      <a:cxn ang="0">
                        <a:pos x="1" y="94"/>
                      </a:cxn>
                      <a:cxn ang="0">
                        <a:pos x="0" y="85"/>
                      </a:cxn>
                      <a:cxn ang="0">
                        <a:pos x="0" y="36"/>
                      </a:cxn>
                      <a:cxn ang="0">
                        <a:pos x="1" y="26"/>
                      </a:cxn>
                      <a:cxn ang="0">
                        <a:pos x="5" y="18"/>
                      </a:cxn>
                      <a:cxn ang="0">
                        <a:pos x="10" y="10"/>
                      </a:cxn>
                      <a:cxn ang="0">
                        <a:pos x="18" y="5"/>
                      </a:cxn>
                      <a:cxn ang="0">
                        <a:pos x="26" y="1"/>
                      </a:cxn>
                      <a:cxn ang="0">
                        <a:pos x="36" y="0"/>
                      </a:cxn>
                    </a:cxnLst>
                    <a:rect l="0" t="0" r="r" b="b"/>
                    <a:pathLst>
                      <a:path w="98" h="121">
                        <a:moveTo>
                          <a:pt x="36" y="0"/>
                        </a:moveTo>
                        <a:lnTo>
                          <a:pt x="62" y="0"/>
                        </a:lnTo>
                        <a:lnTo>
                          <a:pt x="72" y="1"/>
                        </a:lnTo>
                        <a:lnTo>
                          <a:pt x="80" y="5"/>
                        </a:lnTo>
                        <a:lnTo>
                          <a:pt x="87" y="10"/>
                        </a:lnTo>
                        <a:lnTo>
                          <a:pt x="93" y="18"/>
                        </a:lnTo>
                        <a:lnTo>
                          <a:pt x="96" y="26"/>
                        </a:lnTo>
                        <a:lnTo>
                          <a:pt x="98" y="36"/>
                        </a:lnTo>
                        <a:lnTo>
                          <a:pt x="98" y="85"/>
                        </a:lnTo>
                        <a:lnTo>
                          <a:pt x="96" y="94"/>
                        </a:lnTo>
                        <a:lnTo>
                          <a:pt x="93" y="103"/>
                        </a:lnTo>
                        <a:lnTo>
                          <a:pt x="87" y="110"/>
                        </a:lnTo>
                        <a:lnTo>
                          <a:pt x="80" y="116"/>
                        </a:lnTo>
                        <a:lnTo>
                          <a:pt x="72" y="119"/>
                        </a:lnTo>
                        <a:lnTo>
                          <a:pt x="62" y="121"/>
                        </a:lnTo>
                        <a:lnTo>
                          <a:pt x="36" y="121"/>
                        </a:lnTo>
                        <a:lnTo>
                          <a:pt x="26" y="119"/>
                        </a:lnTo>
                        <a:lnTo>
                          <a:pt x="18" y="116"/>
                        </a:lnTo>
                        <a:lnTo>
                          <a:pt x="10" y="110"/>
                        </a:lnTo>
                        <a:lnTo>
                          <a:pt x="5" y="103"/>
                        </a:lnTo>
                        <a:lnTo>
                          <a:pt x="1" y="94"/>
                        </a:lnTo>
                        <a:lnTo>
                          <a:pt x="0" y="85"/>
                        </a:lnTo>
                        <a:lnTo>
                          <a:pt x="0" y="36"/>
                        </a:lnTo>
                        <a:lnTo>
                          <a:pt x="1" y="26"/>
                        </a:lnTo>
                        <a:lnTo>
                          <a:pt x="5" y="18"/>
                        </a:lnTo>
                        <a:lnTo>
                          <a:pt x="10" y="10"/>
                        </a:lnTo>
                        <a:lnTo>
                          <a:pt x="18" y="5"/>
                        </a:lnTo>
                        <a:lnTo>
                          <a:pt x="26" y="1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3" name="Freeform 9"/>
                  <p:cNvSpPr>
                    <a:spLocks/>
                  </p:cNvSpPr>
                  <p:nvPr/>
                </p:nvSpPr>
                <p:spPr bwMode="auto">
                  <a:xfrm>
                    <a:off x="1473200" y="2060575"/>
                    <a:ext cx="2174875" cy="300038"/>
                  </a:xfrm>
                  <a:custGeom>
                    <a:avLst/>
                    <a:gdLst/>
                    <a:ahLst/>
                    <a:cxnLst>
                      <a:cxn ang="0">
                        <a:pos x="36" y="0"/>
                      </a:cxn>
                      <a:cxn ang="0">
                        <a:pos x="1334" y="0"/>
                      </a:cxn>
                      <a:cxn ang="0">
                        <a:pos x="1344" y="1"/>
                      </a:cxn>
                      <a:cxn ang="0">
                        <a:pos x="1352" y="5"/>
                      </a:cxn>
                      <a:cxn ang="0">
                        <a:pos x="1359" y="10"/>
                      </a:cxn>
                      <a:cxn ang="0">
                        <a:pos x="1365" y="18"/>
                      </a:cxn>
                      <a:cxn ang="0">
                        <a:pos x="1369" y="26"/>
                      </a:cxn>
                      <a:cxn ang="0">
                        <a:pos x="1370" y="36"/>
                      </a:cxn>
                      <a:cxn ang="0">
                        <a:pos x="1370" y="153"/>
                      </a:cxn>
                      <a:cxn ang="0">
                        <a:pos x="1369" y="162"/>
                      </a:cxn>
                      <a:cxn ang="0">
                        <a:pos x="1365" y="171"/>
                      </a:cxn>
                      <a:cxn ang="0">
                        <a:pos x="1359" y="178"/>
                      </a:cxn>
                      <a:cxn ang="0">
                        <a:pos x="1352" y="184"/>
                      </a:cxn>
                      <a:cxn ang="0">
                        <a:pos x="1344" y="187"/>
                      </a:cxn>
                      <a:cxn ang="0">
                        <a:pos x="1334" y="189"/>
                      </a:cxn>
                      <a:cxn ang="0">
                        <a:pos x="36" y="189"/>
                      </a:cxn>
                      <a:cxn ang="0">
                        <a:pos x="26" y="187"/>
                      </a:cxn>
                      <a:cxn ang="0">
                        <a:pos x="18" y="184"/>
                      </a:cxn>
                      <a:cxn ang="0">
                        <a:pos x="10" y="178"/>
                      </a:cxn>
                      <a:cxn ang="0">
                        <a:pos x="5" y="171"/>
                      </a:cxn>
                      <a:cxn ang="0">
                        <a:pos x="1" y="162"/>
                      </a:cxn>
                      <a:cxn ang="0">
                        <a:pos x="0" y="153"/>
                      </a:cxn>
                      <a:cxn ang="0">
                        <a:pos x="0" y="36"/>
                      </a:cxn>
                      <a:cxn ang="0">
                        <a:pos x="1" y="26"/>
                      </a:cxn>
                      <a:cxn ang="0">
                        <a:pos x="5" y="18"/>
                      </a:cxn>
                      <a:cxn ang="0">
                        <a:pos x="10" y="10"/>
                      </a:cxn>
                      <a:cxn ang="0">
                        <a:pos x="18" y="5"/>
                      </a:cxn>
                      <a:cxn ang="0">
                        <a:pos x="26" y="1"/>
                      </a:cxn>
                      <a:cxn ang="0">
                        <a:pos x="36" y="0"/>
                      </a:cxn>
                    </a:cxnLst>
                    <a:rect l="0" t="0" r="r" b="b"/>
                    <a:pathLst>
                      <a:path w="1370" h="189">
                        <a:moveTo>
                          <a:pt x="36" y="0"/>
                        </a:moveTo>
                        <a:lnTo>
                          <a:pt x="1334" y="0"/>
                        </a:lnTo>
                        <a:lnTo>
                          <a:pt x="1344" y="1"/>
                        </a:lnTo>
                        <a:lnTo>
                          <a:pt x="1352" y="5"/>
                        </a:lnTo>
                        <a:lnTo>
                          <a:pt x="1359" y="10"/>
                        </a:lnTo>
                        <a:lnTo>
                          <a:pt x="1365" y="18"/>
                        </a:lnTo>
                        <a:lnTo>
                          <a:pt x="1369" y="26"/>
                        </a:lnTo>
                        <a:lnTo>
                          <a:pt x="1370" y="36"/>
                        </a:lnTo>
                        <a:lnTo>
                          <a:pt x="1370" y="153"/>
                        </a:lnTo>
                        <a:lnTo>
                          <a:pt x="1369" y="162"/>
                        </a:lnTo>
                        <a:lnTo>
                          <a:pt x="1365" y="171"/>
                        </a:lnTo>
                        <a:lnTo>
                          <a:pt x="1359" y="178"/>
                        </a:lnTo>
                        <a:lnTo>
                          <a:pt x="1352" y="184"/>
                        </a:lnTo>
                        <a:lnTo>
                          <a:pt x="1344" y="187"/>
                        </a:lnTo>
                        <a:lnTo>
                          <a:pt x="1334" y="189"/>
                        </a:lnTo>
                        <a:lnTo>
                          <a:pt x="36" y="189"/>
                        </a:lnTo>
                        <a:lnTo>
                          <a:pt x="26" y="187"/>
                        </a:lnTo>
                        <a:lnTo>
                          <a:pt x="18" y="184"/>
                        </a:lnTo>
                        <a:lnTo>
                          <a:pt x="10" y="178"/>
                        </a:lnTo>
                        <a:lnTo>
                          <a:pt x="5" y="171"/>
                        </a:lnTo>
                        <a:lnTo>
                          <a:pt x="1" y="162"/>
                        </a:lnTo>
                        <a:lnTo>
                          <a:pt x="0" y="153"/>
                        </a:lnTo>
                        <a:lnTo>
                          <a:pt x="0" y="36"/>
                        </a:lnTo>
                        <a:lnTo>
                          <a:pt x="1" y="26"/>
                        </a:lnTo>
                        <a:lnTo>
                          <a:pt x="5" y="18"/>
                        </a:lnTo>
                        <a:lnTo>
                          <a:pt x="10" y="10"/>
                        </a:lnTo>
                        <a:lnTo>
                          <a:pt x="18" y="5"/>
                        </a:lnTo>
                        <a:lnTo>
                          <a:pt x="26" y="1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37" name="Group 45"/>
                <p:cNvGrpSpPr/>
                <p:nvPr/>
              </p:nvGrpSpPr>
              <p:grpSpPr>
                <a:xfrm>
                  <a:off x="5351750" y="3409140"/>
                  <a:ext cx="1430042" cy="1239370"/>
                  <a:chOff x="1370013" y="2060575"/>
                  <a:chExt cx="2381250" cy="2063750"/>
                </a:xfrm>
                <a:grpFill/>
              </p:grpSpPr>
              <p:sp>
                <p:nvSpPr>
                  <p:cNvPr id="152" name="Freeform 6"/>
                  <p:cNvSpPr>
                    <a:spLocks/>
                  </p:cNvSpPr>
                  <p:nvPr/>
                </p:nvSpPr>
                <p:spPr bwMode="auto">
                  <a:xfrm>
                    <a:off x="1524000" y="2232025"/>
                    <a:ext cx="2073275" cy="1892300"/>
                  </a:xfrm>
                  <a:custGeom>
                    <a:avLst/>
                    <a:gdLst/>
                    <a:ahLst/>
                    <a:cxnLst>
                      <a:cxn ang="0">
                        <a:pos x="1306" y="0"/>
                      </a:cxn>
                      <a:cxn ang="0">
                        <a:pos x="1180" y="1192"/>
                      </a:cxn>
                      <a:cxn ang="0">
                        <a:pos x="128" y="1192"/>
                      </a:cxn>
                      <a:cxn ang="0">
                        <a:pos x="0" y="36"/>
                      </a:cxn>
                      <a:cxn ang="0">
                        <a:pos x="1306" y="0"/>
                      </a:cxn>
                    </a:cxnLst>
                    <a:rect l="0" t="0" r="r" b="b"/>
                    <a:pathLst>
                      <a:path w="1306" h="1192">
                        <a:moveTo>
                          <a:pt x="1306" y="0"/>
                        </a:moveTo>
                        <a:lnTo>
                          <a:pt x="1180" y="1192"/>
                        </a:lnTo>
                        <a:lnTo>
                          <a:pt x="128" y="1192"/>
                        </a:lnTo>
                        <a:lnTo>
                          <a:pt x="0" y="36"/>
                        </a:lnTo>
                        <a:lnTo>
                          <a:pt x="1306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3" name="Freeform 7"/>
                  <p:cNvSpPr>
                    <a:spLocks/>
                  </p:cNvSpPr>
                  <p:nvPr/>
                </p:nvSpPr>
                <p:spPr bwMode="auto">
                  <a:xfrm>
                    <a:off x="1417638" y="2211388"/>
                    <a:ext cx="2284412" cy="1141413"/>
                  </a:xfrm>
                  <a:custGeom>
                    <a:avLst/>
                    <a:gdLst/>
                    <a:ahLst/>
                    <a:cxnLst>
                      <a:cxn ang="0">
                        <a:pos x="36" y="0"/>
                      </a:cxn>
                      <a:cxn ang="0">
                        <a:pos x="42" y="88"/>
                      </a:cxn>
                      <a:cxn ang="0">
                        <a:pos x="59" y="174"/>
                      </a:cxn>
                      <a:cxn ang="0">
                        <a:pos x="86" y="255"/>
                      </a:cxn>
                      <a:cxn ang="0">
                        <a:pos x="123" y="332"/>
                      </a:cxn>
                      <a:cxn ang="0">
                        <a:pos x="168" y="403"/>
                      </a:cxn>
                      <a:cxn ang="0">
                        <a:pos x="222" y="468"/>
                      </a:cxn>
                      <a:cxn ang="0">
                        <a:pos x="283" y="525"/>
                      </a:cxn>
                      <a:cxn ang="0">
                        <a:pos x="351" y="575"/>
                      </a:cxn>
                      <a:cxn ang="0">
                        <a:pos x="425" y="616"/>
                      </a:cxn>
                      <a:cxn ang="0">
                        <a:pos x="504" y="648"/>
                      </a:cxn>
                      <a:cxn ang="0">
                        <a:pos x="588" y="671"/>
                      </a:cxn>
                      <a:cxn ang="0">
                        <a:pos x="675" y="682"/>
                      </a:cxn>
                      <a:cxn ang="0">
                        <a:pos x="765" y="682"/>
                      </a:cxn>
                      <a:cxn ang="0">
                        <a:pos x="852" y="671"/>
                      </a:cxn>
                      <a:cxn ang="0">
                        <a:pos x="936" y="648"/>
                      </a:cxn>
                      <a:cxn ang="0">
                        <a:pos x="1015" y="616"/>
                      </a:cxn>
                      <a:cxn ang="0">
                        <a:pos x="1088" y="575"/>
                      </a:cxn>
                      <a:cxn ang="0">
                        <a:pos x="1156" y="525"/>
                      </a:cxn>
                      <a:cxn ang="0">
                        <a:pos x="1218" y="468"/>
                      </a:cxn>
                      <a:cxn ang="0">
                        <a:pos x="1271" y="403"/>
                      </a:cxn>
                      <a:cxn ang="0">
                        <a:pos x="1317" y="332"/>
                      </a:cxn>
                      <a:cxn ang="0">
                        <a:pos x="1354" y="255"/>
                      </a:cxn>
                      <a:cxn ang="0">
                        <a:pos x="1381" y="174"/>
                      </a:cxn>
                      <a:cxn ang="0">
                        <a:pos x="1397" y="88"/>
                      </a:cxn>
                      <a:cxn ang="0">
                        <a:pos x="1403" y="0"/>
                      </a:cxn>
                      <a:cxn ang="0">
                        <a:pos x="1438" y="45"/>
                      </a:cxn>
                      <a:cxn ang="0">
                        <a:pos x="1426" y="133"/>
                      </a:cxn>
                      <a:cxn ang="0">
                        <a:pos x="1405" y="219"/>
                      </a:cxn>
                      <a:cxn ang="0">
                        <a:pos x="1374" y="299"/>
                      </a:cxn>
                      <a:cxn ang="0">
                        <a:pos x="1334" y="375"/>
                      </a:cxn>
                      <a:cxn ang="0">
                        <a:pos x="1285" y="444"/>
                      </a:cxn>
                      <a:cxn ang="0">
                        <a:pos x="1228" y="508"/>
                      </a:cxn>
                      <a:cxn ang="0">
                        <a:pos x="1165" y="565"/>
                      </a:cxn>
                      <a:cxn ang="0">
                        <a:pos x="1095" y="613"/>
                      </a:cxn>
                      <a:cxn ang="0">
                        <a:pos x="1019" y="654"/>
                      </a:cxn>
                      <a:cxn ang="0">
                        <a:pos x="939" y="685"/>
                      </a:cxn>
                      <a:cxn ang="0">
                        <a:pos x="854" y="707"/>
                      </a:cxn>
                      <a:cxn ang="0">
                        <a:pos x="765" y="718"/>
                      </a:cxn>
                      <a:cxn ang="0">
                        <a:pos x="675" y="718"/>
                      </a:cxn>
                      <a:cxn ang="0">
                        <a:pos x="586" y="707"/>
                      </a:cxn>
                      <a:cxn ang="0">
                        <a:pos x="501" y="685"/>
                      </a:cxn>
                      <a:cxn ang="0">
                        <a:pos x="420" y="654"/>
                      </a:cxn>
                      <a:cxn ang="0">
                        <a:pos x="345" y="613"/>
                      </a:cxn>
                      <a:cxn ang="0">
                        <a:pos x="275" y="565"/>
                      </a:cxn>
                      <a:cxn ang="0">
                        <a:pos x="212" y="508"/>
                      </a:cxn>
                      <a:cxn ang="0">
                        <a:pos x="155" y="444"/>
                      </a:cxn>
                      <a:cxn ang="0">
                        <a:pos x="106" y="375"/>
                      </a:cxn>
                      <a:cxn ang="0">
                        <a:pos x="66" y="299"/>
                      </a:cxn>
                      <a:cxn ang="0">
                        <a:pos x="35" y="219"/>
                      </a:cxn>
                      <a:cxn ang="0">
                        <a:pos x="13" y="133"/>
                      </a:cxn>
                      <a:cxn ang="0">
                        <a:pos x="2" y="45"/>
                      </a:cxn>
                    </a:cxnLst>
                    <a:rect l="0" t="0" r="r" b="b"/>
                    <a:pathLst>
                      <a:path w="1439" h="719">
                        <a:moveTo>
                          <a:pt x="0" y="0"/>
                        </a:moveTo>
                        <a:lnTo>
                          <a:pt x="36" y="0"/>
                        </a:lnTo>
                        <a:lnTo>
                          <a:pt x="38" y="44"/>
                        </a:lnTo>
                        <a:lnTo>
                          <a:pt x="42" y="88"/>
                        </a:lnTo>
                        <a:lnTo>
                          <a:pt x="49" y="132"/>
                        </a:lnTo>
                        <a:lnTo>
                          <a:pt x="59" y="174"/>
                        </a:lnTo>
                        <a:lnTo>
                          <a:pt x="71" y="215"/>
                        </a:lnTo>
                        <a:lnTo>
                          <a:pt x="86" y="255"/>
                        </a:lnTo>
                        <a:lnTo>
                          <a:pt x="103" y="295"/>
                        </a:lnTo>
                        <a:lnTo>
                          <a:pt x="123" y="332"/>
                        </a:lnTo>
                        <a:lnTo>
                          <a:pt x="145" y="368"/>
                        </a:lnTo>
                        <a:lnTo>
                          <a:pt x="168" y="403"/>
                        </a:lnTo>
                        <a:lnTo>
                          <a:pt x="194" y="436"/>
                        </a:lnTo>
                        <a:lnTo>
                          <a:pt x="222" y="468"/>
                        </a:lnTo>
                        <a:lnTo>
                          <a:pt x="252" y="498"/>
                        </a:lnTo>
                        <a:lnTo>
                          <a:pt x="283" y="525"/>
                        </a:lnTo>
                        <a:lnTo>
                          <a:pt x="317" y="551"/>
                        </a:lnTo>
                        <a:lnTo>
                          <a:pt x="351" y="575"/>
                        </a:lnTo>
                        <a:lnTo>
                          <a:pt x="388" y="597"/>
                        </a:lnTo>
                        <a:lnTo>
                          <a:pt x="425" y="616"/>
                        </a:lnTo>
                        <a:lnTo>
                          <a:pt x="464" y="634"/>
                        </a:lnTo>
                        <a:lnTo>
                          <a:pt x="504" y="648"/>
                        </a:lnTo>
                        <a:lnTo>
                          <a:pt x="545" y="661"/>
                        </a:lnTo>
                        <a:lnTo>
                          <a:pt x="588" y="671"/>
                        </a:lnTo>
                        <a:lnTo>
                          <a:pt x="631" y="677"/>
                        </a:lnTo>
                        <a:lnTo>
                          <a:pt x="675" y="682"/>
                        </a:lnTo>
                        <a:lnTo>
                          <a:pt x="720" y="683"/>
                        </a:lnTo>
                        <a:lnTo>
                          <a:pt x="765" y="682"/>
                        </a:lnTo>
                        <a:lnTo>
                          <a:pt x="809" y="677"/>
                        </a:lnTo>
                        <a:lnTo>
                          <a:pt x="852" y="671"/>
                        </a:lnTo>
                        <a:lnTo>
                          <a:pt x="894" y="661"/>
                        </a:lnTo>
                        <a:lnTo>
                          <a:pt x="936" y="648"/>
                        </a:lnTo>
                        <a:lnTo>
                          <a:pt x="976" y="634"/>
                        </a:lnTo>
                        <a:lnTo>
                          <a:pt x="1015" y="616"/>
                        </a:lnTo>
                        <a:lnTo>
                          <a:pt x="1053" y="597"/>
                        </a:lnTo>
                        <a:lnTo>
                          <a:pt x="1088" y="575"/>
                        </a:lnTo>
                        <a:lnTo>
                          <a:pt x="1123" y="551"/>
                        </a:lnTo>
                        <a:lnTo>
                          <a:pt x="1156" y="525"/>
                        </a:lnTo>
                        <a:lnTo>
                          <a:pt x="1188" y="498"/>
                        </a:lnTo>
                        <a:lnTo>
                          <a:pt x="1218" y="468"/>
                        </a:lnTo>
                        <a:lnTo>
                          <a:pt x="1245" y="436"/>
                        </a:lnTo>
                        <a:lnTo>
                          <a:pt x="1271" y="403"/>
                        </a:lnTo>
                        <a:lnTo>
                          <a:pt x="1295" y="368"/>
                        </a:lnTo>
                        <a:lnTo>
                          <a:pt x="1317" y="332"/>
                        </a:lnTo>
                        <a:lnTo>
                          <a:pt x="1336" y="295"/>
                        </a:lnTo>
                        <a:lnTo>
                          <a:pt x="1354" y="255"/>
                        </a:lnTo>
                        <a:lnTo>
                          <a:pt x="1368" y="215"/>
                        </a:lnTo>
                        <a:lnTo>
                          <a:pt x="1381" y="174"/>
                        </a:lnTo>
                        <a:lnTo>
                          <a:pt x="1391" y="132"/>
                        </a:lnTo>
                        <a:lnTo>
                          <a:pt x="1397" y="88"/>
                        </a:lnTo>
                        <a:lnTo>
                          <a:pt x="1402" y="44"/>
                        </a:lnTo>
                        <a:lnTo>
                          <a:pt x="1403" y="0"/>
                        </a:lnTo>
                        <a:lnTo>
                          <a:pt x="1439" y="0"/>
                        </a:lnTo>
                        <a:lnTo>
                          <a:pt x="1438" y="45"/>
                        </a:lnTo>
                        <a:lnTo>
                          <a:pt x="1433" y="90"/>
                        </a:lnTo>
                        <a:lnTo>
                          <a:pt x="1426" y="133"/>
                        </a:lnTo>
                        <a:lnTo>
                          <a:pt x="1417" y="176"/>
                        </a:lnTo>
                        <a:lnTo>
                          <a:pt x="1405" y="219"/>
                        </a:lnTo>
                        <a:lnTo>
                          <a:pt x="1391" y="259"/>
                        </a:lnTo>
                        <a:lnTo>
                          <a:pt x="1374" y="299"/>
                        </a:lnTo>
                        <a:lnTo>
                          <a:pt x="1355" y="337"/>
                        </a:lnTo>
                        <a:lnTo>
                          <a:pt x="1334" y="375"/>
                        </a:lnTo>
                        <a:lnTo>
                          <a:pt x="1310" y="410"/>
                        </a:lnTo>
                        <a:lnTo>
                          <a:pt x="1285" y="444"/>
                        </a:lnTo>
                        <a:lnTo>
                          <a:pt x="1257" y="477"/>
                        </a:lnTo>
                        <a:lnTo>
                          <a:pt x="1228" y="508"/>
                        </a:lnTo>
                        <a:lnTo>
                          <a:pt x="1197" y="537"/>
                        </a:lnTo>
                        <a:lnTo>
                          <a:pt x="1165" y="565"/>
                        </a:lnTo>
                        <a:lnTo>
                          <a:pt x="1130" y="590"/>
                        </a:lnTo>
                        <a:lnTo>
                          <a:pt x="1095" y="613"/>
                        </a:lnTo>
                        <a:lnTo>
                          <a:pt x="1058" y="635"/>
                        </a:lnTo>
                        <a:lnTo>
                          <a:pt x="1019" y="654"/>
                        </a:lnTo>
                        <a:lnTo>
                          <a:pt x="980" y="671"/>
                        </a:lnTo>
                        <a:lnTo>
                          <a:pt x="939" y="685"/>
                        </a:lnTo>
                        <a:lnTo>
                          <a:pt x="897" y="697"/>
                        </a:lnTo>
                        <a:lnTo>
                          <a:pt x="854" y="707"/>
                        </a:lnTo>
                        <a:lnTo>
                          <a:pt x="810" y="713"/>
                        </a:lnTo>
                        <a:lnTo>
                          <a:pt x="765" y="718"/>
                        </a:lnTo>
                        <a:lnTo>
                          <a:pt x="720" y="719"/>
                        </a:lnTo>
                        <a:lnTo>
                          <a:pt x="675" y="718"/>
                        </a:lnTo>
                        <a:lnTo>
                          <a:pt x="630" y="713"/>
                        </a:lnTo>
                        <a:lnTo>
                          <a:pt x="586" y="707"/>
                        </a:lnTo>
                        <a:lnTo>
                          <a:pt x="543" y="697"/>
                        </a:lnTo>
                        <a:lnTo>
                          <a:pt x="501" y="685"/>
                        </a:lnTo>
                        <a:lnTo>
                          <a:pt x="460" y="671"/>
                        </a:lnTo>
                        <a:lnTo>
                          <a:pt x="420" y="654"/>
                        </a:lnTo>
                        <a:lnTo>
                          <a:pt x="382" y="635"/>
                        </a:lnTo>
                        <a:lnTo>
                          <a:pt x="345" y="613"/>
                        </a:lnTo>
                        <a:lnTo>
                          <a:pt x="309" y="590"/>
                        </a:lnTo>
                        <a:lnTo>
                          <a:pt x="275" y="565"/>
                        </a:lnTo>
                        <a:lnTo>
                          <a:pt x="242" y="537"/>
                        </a:lnTo>
                        <a:lnTo>
                          <a:pt x="212" y="508"/>
                        </a:lnTo>
                        <a:lnTo>
                          <a:pt x="182" y="477"/>
                        </a:lnTo>
                        <a:lnTo>
                          <a:pt x="155" y="444"/>
                        </a:lnTo>
                        <a:lnTo>
                          <a:pt x="130" y="410"/>
                        </a:lnTo>
                        <a:lnTo>
                          <a:pt x="106" y="375"/>
                        </a:lnTo>
                        <a:lnTo>
                          <a:pt x="85" y="337"/>
                        </a:lnTo>
                        <a:lnTo>
                          <a:pt x="66" y="299"/>
                        </a:lnTo>
                        <a:lnTo>
                          <a:pt x="49" y="259"/>
                        </a:lnTo>
                        <a:lnTo>
                          <a:pt x="35" y="219"/>
                        </a:lnTo>
                        <a:lnTo>
                          <a:pt x="23" y="176"/>
                        </a:lnTo>
                        <a:lnTo>
                          <a:pt x="13" y="133"/>
                        </a:lnTo>
                        <a:lnTo>
                          <a:pt x="6" y="90"/>
                        </a:lnTo>
                        <a:lnTo>
                          <a:pt x="2" y="4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4" name="Freeform 8"/>
                  <p:cNvSpPr>
                    <a:spLocks/>
                  </p:cNvSpPr>
                  <p:nvPr/>
                </p:nvSpPr>
                <p:spPr bwMode="auto">
                  <a:xfrm>
                    <a:off x="2101850" y="3155950"/>
                    <a:ext cx="915987" cy="266700"/>
                  </a:xfrm>
                  <a:custGeom>
                    <a:avLst/>
                    <a:gdLst/>
                    <a:ahLst/>
                    <a:cxnLst>
                      <a:cxn ang="0">
                        <a:pos x="69" y="1"/>
                      </a:cxn>
                      <a:cxn ang="0">
                        <a:pos x="93" y="9"/>
                      </a:cxn>
                      <a:cxn ang="0">
                        <a:pos x="126" y="21"/>
                      </a:cxn>
                      <a:cxn ang="0">
                        <a:pos x="165" y="32"/>
                      </a:cxn>
                      <a:cxn ang="0">
                        <a:pos x="210" y="41"/>
                      </a:cxn>
                      <a:cxn ang="0">
                        <a:pos x="261" y="45"/>
                      </a:cxn>
                      <a:cxn ang="0">
                        <a:pos x="316" y="44"/>
                      </a:cxn>
                      <a:cxn ang="0">
                        <a:pos x="366" y="40"/>
                      </a:cxn>
                      <a:cxn ang="0">
                        <a:pos x="410" y="33"/>
                      </a:cxn>
                      <a:cxn ang="0">
                        <a:pos x="446" y="26"/>
                      </a:cxn>
                      <a:cxn ang="0">
                        <a:pos x="474" y="19"/>
                      </a:cxn>
                      <a:cxn ang="0">
                        <a:pos x="493" y="12"/>
                      </a:cxn>
                      <a:cxn ang="0">
                        <a:pos x="510" y="6"/>
                      </a:cxn>
                      <a:cxn ang="0">
                        <a:pos x="524" y="3"/>
                      </a:cxn>
                      <a:cxn ang="0">
                        <a:pos x="538" y="5"/>
                      </a:cxn>
                      <a:cxn ang="0">
                        <a:pos x="552" y="15"/>
                      </a:cxn>
                      <a:cxn ang="0">
                        <a:pos x="565" y="32"/>
                      </a:cxn>
                      <a:cxn ang="0">
                        <a:pos x="572" y="52"/>
                      </a:cxn>
                      <a:cxn ang="0">
                        <a:pos x="576" y="70"/>
                      </a:cxn>
                      <a:cxn ang="0">
                        <a:pos x="577" y="81"/>
                      </a:cxn>
                      <a:cxn ang="0">
                        <a:pos x="577" y="83"/>
                      </a:cxn>
                      <a:cxn ang="0">
                        <a:pos x="577" y="89"/>
                      </a:cxn>
                      <a:cxn ang="0">
                        <a:pos x="577" y="99"/>
                      </a:cxn>
                      <a:cxn ang="0">
                        <a:pos x="573" y="109"/>
                      </a:cxn>
                      <a:cxn ang="0">
                        <a:pos x="564" y="119"/>
                      </a:cxn>
                      <a:cxn ang="0">
                        <a:pos x="538" y="130"/>
                      </a:cxn>
                      <a:cxn ang="0">
                        <a:pos x="501" y="143"/>
                      </a:cxn>
                      <a:cxn ang="0">
                        <a:pos x="462" y="153"/>
                      </a:cxn>
                      <a:cxn ang="0">
                        <a:pos x="421" y="161"/>
                      </a:cxn>
                      <a:cxn ang="0">
                        <a:pos x="373" y="166"/>
                      </a:cxn>
                      <a:cxn ang="0">
                        <a:pos x="319" y="168"/>
                      </a:cxn>
                      <a:cxn ang="0">
                        <a:pos x="287" y="168"/>
                      </a:cxn>
                      <a:cxn ang="0">
                        <a:pos x="275" y="168"/>
                      </a:cxn>
                      <a:cxn ang="0">
                        <a:pos x="252" y="168"/>
                      </a:cxn>
                      <a:cxn ang="0">
                        <a:pos x="222" y="166"/>
                      </a:cxn>
                      <a:cxn ang="0">
                        <a:pos x="186" y="163"/>
                      </a:cxn>
                      <a:cxn ang="0">
                        <a:pos x="146" y="158"/>
                      </a:cxn>
                      <a:cxn ang="0">
                        <a:pos x="104" y="151"/>
                      </a:cxn>
                      <a:cxn ang="0">
                        <a:pos x="64" y="141"/>
                      </a:cxn>
                      <a:cxn ang="0">
                        <a:pos x="26" y="128"/>
                      </a:cxn>
                      <a:cxn ang="0">
                        <a:pos x="23" y="126"/>
                      </a:cxn>
                      <a:cxn ang="0">
                        <a:pos x="16" y="121"/>
                      </a:cxn>
                      <a:cxn ang="0">
                        <a:pos x="8" y="112"/>
                      </a:cxn>
                      <a:cxn ang="0">
                        <a:pos x="2" y="100"/>
                      </a:cxn>
                      <a:cxn ang="0">
                        <a:pos x="1" y="85"/>
                      </a:cxn>
                      <a:cxn ang="0">
                        <a:pos x="25" y="24"/>
                      </a:cxn>
                      <a:cxn ang="0">
                        <a:pos x="26" y="21"/>
                      </a:cxn>
                      <a:cxn ang="0">
                        <a:pos x="30" y="15"/>
                      </a:cxn>
                      <a:cxn ang="0">
                        <a:pos x="37" y="8"/>
                      </a:cxn>
                      <a:cxn ang="0">
                        <a:pos x="47" y="2"/>
                      </a:cxn>
                      <a:cxn ang="0">
                        <a:pos x="61" y="0"/>
                      </a:cxn>
                    </a:cxnLst>
                    <a:rect l="0" t="0" r="r" b="b"/>
                    <a:pathLst>
                      <a:path w="577" h="168">
                        <a:moveTo>
                          <a:pt x="61" y="0"/>
                        </a:moveTo>
                        <a:lnTo>
                          <a:pt x="69" y="1"/>
                        </a:lnTo>
                        <a:lnTo>
                          <a:pt x="78" y="4"/>
                        </a:lnTo>
                        <a:lnTo>
                          <a:pt x="93" y="9"/>
                        </a:lnTo>
                        <a:lnTo>
                          <a:pt x="108" y="15"/>
                        </a:lnTo>
                        <a:lnTo>
                          <a:pt x="126" y="21"/>
                        </a:lnTo>
                        <a:lnTo>
                          <a:pt x="145" y="26"/>
                        </a:lnTo>
                        <a:lnTo>
                          <a:pt x="165" y="32"/>
                        </a:lnTo>
                        <a:lnTo>
                          <a:pt x="187" y="36"/>
                        </a:lnTo>
                        <a:lnTo>
                          <a:pt x="210" y="41"/>
                        </a:lnTo>
                        <a:lnTo>
                          <a:pt x="235" y="44"/>
                        </a:lnTo>
                        <a:lnTo>
                          <a:pt x="261" y="45"/>
                        </a:lnTo>
                        <a:lnTo>
                          <a:pt x="289" y="46"/>
                        </a:lnTo>
                        <a:lnTo>
                          <a:pt x="316" y="44"/>
                        </a:lnTo>
                        <a:lnTo>
                          <a:pt x="342" y="42"/>
                        </a:lnTo>
                        <a:lnTo>
                          <a:pt x="366" y="40"/>
                        </a:lnTo>
                        <a:lnTo>
                          <a:pt x="389" y="36"/>
                        </a:lnTo>
                        <a:lnTo>
                          <a:pt x="410" y="33"/>
                        </a:lnTo>
                        <a:lnTo>
                          <a:pt x="430" y="30"/>
                        </a:lnTo>
                        <a:lnTo>
                          <a:pt x="446" y="26"/>
                        </a:lnTo>
                        <a:lnTo>
                          <a:pt x="461" y="22"/>
                        </a:lnTo>
                        <a:lnTo>
                          <a:pt x="474" y="19"/>
                        </a:lnTo>
                        <a:lnTo>
                          <a:pt x="484" y="16"/>
                        </a:lnTo>
                        <a:lnTo>
                          <a:pt x="493" y="12"/>
                        </a:lnTo>
                        <a:lnTo>
                          <a:pt x="501" y="9"/>
                        </a:lnTo>
                        <a:lnTo>
                          <a:pt x="510" y="6"/>
                        </a:lnTo>
                        <a:lnTo>
                          <a:pt x="517" y="4"/>
                        </a:lnTo>
                        <a:lnTo>
                          <a:pt x="524" y="3"/>
                        </a:lnTo>
                        <a:lnTo>
                          <a:pt x="531" y="3"/>
                        </a:lnTo>
                        <a:lnTo>
                          <a:pt x="538" y="5"/>
                        </a:lnTo>
                        <a:lnTo>
                          <a:pt x="546" y="9"/>
                        </a:lnTo>
                        <a:lnTo>
                          <a:pt x="552" y="15"/>
                        </a:lnTo>
                        <a:lnTo>
                          <a:pt x="559" y="23"/>
                        </a:lnTo>
                        <a:lnTo>
                          <a:pt x="565" y="32"/>
                        </a:lnTo>
                        <a:lnTo>
                          <a:pt x="569" y="42"/>
                        </a:lnTo>
                        <a:lnTo>
                          <a:pt x="572" y="52"/>
                        </a:lnTo>
                        <a:lnTo>
                          <a:pt x="574" y="61"/>
                        </a:lnTo>
                        <a:lnTo>
                          <a:pt x="576" y="70"/>
                        </a:lnTo>
                        <a:lnTo>
                          <a:pt x="577" y="77"/>
                        </a:lnTo>
                        <a:lnTo>
                          <a:pt x="577" y="81"/>
                        </a:lnTo>
                        <a:lnTo>
                          <a:pt x="577" y="82"/>
                        </a:lnTo>
                        <a:lnTo>
                          <a:pt x="577" y="83"/>
                        </a:lnTo>
                        <a:lnTo>
                          <a:pt x="577" y="86"/>
                        </a:lnTo>
                        <a:lnTo>
                          <a:pt x="577" y="89"/>
                        </a:lnTo>
                        <a:lnTo>
                          <a:pt x="577" y="94"/>
                        </a:lnTo>
                        <a:lnTo>
                          <a:pt x="577" y="99"/>
                        </a:lnTo>
                        <a:lnTo>
                          <a:pt x="575" y="104"/>
                        </a:lnTo>
                        <a:lnTo>
                          <a:pt x="573" y="109"/>
                        </a:lnTo>
                        <a:lnTo>
                          <a:pt x="569" y="115"/>
                        </a:lnTo>
                        <a:lnTo>
                          <a:pt x="564" y="119"/>
                        </a:lnTo>
                        <a:lnTo>
                          <a:pt x="557" y="123"/>
                        </a:lnTo>
                        <a:lnTo>
                          <a:pt x="538" y="130"/>
                        </a:lnTo>
                        <a:lnTo>
                          <a:pt x="520" y="137"/>
                        </a:lnTo>
                        <a:lnTo>
                          <a:pt x="501" y="143"/>
                        </a:lnTo>
                        <a:lnTo>
                          <a:pt x="482" y="148"/>
                        </a:lnTo>
                        <a:lnTo>
                          <a:pt x="462" y="153"/>
                        </a:lnTo>
                        <a:lnTo>
                          <a:pt x="442" y="158"/>
                        </a:lnTo>
                        <a:lnTo>
                          <a:pt x="421" y="161"/>
                        </a:lnTo>
                        <a:lnTo>
                          <a:pt x="398" y="164"/>
                        </a:lnTo>
                        <a:lnTo>
                          <a:pt x="373" y="166"/>
                        </a:lnTo>
                        <a:lnTo>
                          <a:pt x="347" y="168"/>
                        </a:lnTo>
                        <a:lnTo>
                          <a:pt x="319" y="168"/>
                        </a:lnTo>
                        <a:lnTo>
                          <a:pt x="289" y="168"/>
                        </a:lnTo>
                        <a:lnTo>
                          <a:pt x="287" y="168"/>
                        </a:lnTo>
                        <a:lnTo>
                          <a:pt x="282" y="168"/>
                        </a:lnTo>
                        <a:lnTo>
                          <a:pt x="275" y="168"/>
                        </a:lnTo>
                        <a:lnTo>
                          <a:pt x="265" y="168"/>
                        </a:lnTo>
                        <a:lnTo>
                          <a:pt x="252" y="168"/>
                        </a:lnTo>
                        <a:lnTo>
                          <a:pt x="238" y="167"/>
                        </a:lnTo>
                        <a:lnTo>
                          <a:pt x="222" y="166"/>
                        </a:lnTo>
                        <a:lnTo>
                          <a:pt x="204" y="165"/>
                        </a:lnTo>
                        <a:lnTo>
                          <a:pt x="186" y="163"/>
                        </a:lnTo>
                        <a:lnTo>
                          <a:pt x="166" y="161"/>
                        </a:lnTo>
                        <a:lnTo>
                          <a:pt x="146" y="158"/>
                        </a:lnTo>
                        <a:lnTo>
                          <a:pt x="125" y="155"/>
                        </a:lnTo>
                        <a:lnTo>
                          <a:pt x="104" y="151"/>
                        </a:lnTo>
                        <a:lnTo>
                          <a:pt x="84" y="146"/>
                        </a:lnTo>
                        <a:lnTo>
                          <a:pt x="64" y="141"/>
                        </a:lnTo>
                        <a:lnTo>
                          <a:pt x="44" y="135"/>
                        </a:lnTo>
                        <a:lnTo>
                          <a:pt x="26" y="128"/>
                        </a:lnTo>
                        <a:lnTo>
                          <a:pt x="25" y="128"/>
                        </a:lnTo>
                        <a:lnTo>
                          <a:pt x="23" y="126"/>
                        </a:lnTo>
                        <a:lnTo>
                          <a:pt x="20" y="124"/>
                        </a:lnTo>
                        <a:lnTo>
                          <a:pt x="16" y="121"/>
                        </a:lnTo>
                        <a:lnTo>
                          <a:pt x="12" y="117"/>
                        </a:lnTo>
                        <a:lnTo>
                          <a:pt x="8" y="112"/>
                        </a:lnTo>
                        <a:lnTo>
                          <a:pt x="4" y="107"/>
                        </a:lnTo>
                        <a:lnTo>
                          <a:pt x="2" y="100"/>
                        </a:lnTo>
                        <a:lnTo>
                          <a:pt x="0" y="93"/>
                        </a:lnTo>
                        <a:lnTo>
                          <a:pt x="1" y="85"/>
                        </a:lnTo>
                        <a:lnTo>
                          <a:pt x="2" y="76"/>
                        </a:lnTo>
                        <a:lnTo>
                          <a:pt x="25" y="24"/>
                        </a:lnTo>
                        <a:lnTo>
                          <a:pt x="25" y="23"/>
                        </a:lnTo>
                        <a:lnTo>
                          <a:pt x="26" y="21"/>
                        </a:lnTo>
                        <a:lnTo>
                          <a:pt x="28" y="18"/>
                        </a:lnTo>
                        <a:lnTo>
                          <a:pt x="30" y="15"/>
                        </a:lnTo>
                        <a:lnTo>
                          <a:pt x="33" y="11"/>
                        </a:lnTo>
                        <a:lnTo>
                          <a:pt x="37" y="8"/>
                        </a:lnTo>
                        <a:lnTo>
                          <a:pt x="42" y="5"/>
                        </a:lnTo>
                        <a:lnTo>
                          <a:pt x="47" y="2"/>
                        </a:lnTo>
                        <a:lnTo>
                          <a:pt x="53" y="0"/>
                        </a:lnTo>
                        <a:lnTo>
                          <a:pt x="61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5" name="Freeform 10"/>
                  <p:cNvSpPr>
                    <a:spLocks/>
                  </p:cNvSpPr>
                  <p:nvPr/>
                </p:nvSpPr>
                <p:spPr bwMode="auto">
                  <a:xfrm>
                    <a:off x="1370013" y="2114550"/>
                    <a:ext cx="155575" cy="192088"/>
                  </a:xfrm>
                  <a:custGeom>
                    <a:avLst/>
                    <a:gdLst/>
                    <a:ahLst/>
                    <a:cxnLst>
                      <a:cxn ang="0">
                        <a:pos x="36" y="0"/>
                      </a:cxn>
                      <a:cxn ang="0">
                        <a:pos x="62" y="0"/>
                      </a:cxn>
                      <a:cxn ang="0">
                        <a:pos x="71" y="1"/>
                      </a:cxn>
                      <a:cxn ang="0">
                        <a:pos x="80" y="5"/>
                      </a:cxn>
                      <a:cxn ang="0">
                        <a:pos x="87" y="10"/>
                      </a:cxn>
                      <a:cxn ang="0">
                        <a:pos x="93" y="18"/>
                      </a:cxn>
                      <a:cxn ang="0">
                        <a:pos x="96" y="26"/>
                      </a:cxn>
                      <a:cxn ang="0">
                        <a:pos x="98" y="36"/>
                      </a:cxn>
                      <a:cxn ang="0">
                        <a:pos x="98" y="85"/>
                      </a:cxn>
                      <a:cxn ang="0">
                        <a:pos x="96" y="94"/>
                      </a:cxn>
                      <a:cxn ang="0">
                        <a:pos x="93" y="103"/>
                      </a:cxn>
                      <a:cxn ang="0">
                        <a:pos x="87" y="110"/>
                      </a:cxn>
                      <a:cxn ang="0">
                        <a:pos x="80" y="116"/>
                      </a:cxn>
                      <a:cxn ang="0">
                        <a:pos x="71" y="119"/>
                      </a:cxn>
                      <a:cxn ang="0">
                        <a:pos x="62" y="121"/>
                      </a:cxn>
                      <a:cxn ang="0">
                        <a:pos x="36" y="121"/>
                      </a:cxn>
                      <a:cxn ang="0">
                        <a:pos x="26" y="119"/>
                      </a:cxn>
                      <a:cxn ang="0">
                        <a:pos x="18" y="116"/>
                      </a:cxn>
                      <a:cxn ang="0">
                        <a:pos x="10" y="110"/>
                      </a:cxn>
                      <a:cxn ang="0">
                        <a:pos x="5" y="103"/>
                      </a:cxn>
                      <a:cxn ang="0">
                        <a:pos x="1" y="94"/>
                      </a:cxn>
                      <a:cxn ang="0">
                        <a:pos x="0" y="85"/>
                      </a:cxn>
                      <a:cxn ang="0">
                        <a:pos x="0" y="36"/>
                      </a:cxn>
                      <a:cxn ang="0">
                        <a:pos x="1" y="26"/>
                      </a:cxn>
                      <a:cxn ang="0">
                        <a:pos x="5" y="18"/>
                      </a:cxn>
                      <a:cxn ang="0">
                        <a:pos x="10" y="10"/>
                      </a:cxn>
                      <a:cxn ang="0">
                        <a:pos x="18" y="5"/>
                      </a:cxn>
                      <a:cxn ang="0">
                        <a:pos x="26" y="1"/>
                      </a:cxn>
                      <a:cxn ang="0">
                        <a:pos x="36" y="0"/>
                      </a:cxn>
                    </a:cxnLst>
                    <a:rect l="0" t="0" r="r" b="b"/>
                    <a:pathLst>
                      <a:path w="98" h="121">
                        <a:moveTo>
                          <a:pt x="36" y="0"/>
                        </a:moveTo>
                        <a:lnTo>
                          <a:pt x="62" y="0"/>
                        </a:lnTo>
                        <a:lnTo>
                          <a:pt x="71" y="1"/>
                        </a:lnTo>
                        <a:lnTo>
                          <a:pt x="80" y="5"/>
                        </a:lnTo>
                        <a:lnTo>
                          <a:pt x="87" y="10"/>
                        </a:lnTo>
                        <a:lnTo>
                          <a:pt x="93" y="18"/>
                        </a:lnTo>
                        <a:lnTo>
                          <a:pt x="96" y="26"/>
                        </a:lnTo>
                        <a:lnTo>
                          <a:pt x="98" y="36"/>
                        </a:lnTo>
                        <a:lnTo>
                          <a:pt x="98" y="85"/>
                        </a:lnTo>
                        <a:lnTo>
                          <a:pt x="96" y="94"/>
                        </a:lnTo>
                        <a:lnTo>
                          <a:pt x="93" y="103"/>
                        </a:lnTo>
                        <a:lnTo>
                          <a:pt x="87" y="110"/>
                        </a:lnTo>
                        <a:lnTo>
                          <a:pt x="80" y="116"/>
                        </a:lnTo>
                        <a:lnTo>
                          <a:pt x="71" y="119"/>
                        </a:lnTo>
                        <a:lnTo>
                          <a:pt x="62" y="121"/>
                        </a:lnTo>
                        <a:lnTo>
                          <a:pt x="36" y="121"/>
                        </a:lnTo>
                        <a:lnTo>
                          <a:pt x="26" y="119"/>
                        </a:lnTo>
                        <a:lnTo>
                          <a:pt x="18" y="116"/>
                        </a:lnTo>
                        <a:lnTo>
                          <a:pt x="10" y="110"/>
                        </a:lnTo>
                        <a:lnTo>
                          <a:pt x="5" y="103"/>
                        </a:lnTo>
                        <a:lnTo>
                          <a:pt x="1" y="94"/>
                        </a:lnTo>
                        <a:lnTo>
                          <a:pt x="0" y="85"/>
                        </a:lnTo>
                        <a:lnTo>
                          <a:pt x="0" y="36"/>
                        </a:lnTo>
                        <a:lnTo>
                          <a:pt x="1" y="26"/>
                        </a:lnTo>
                        <a:lnTo>
                          <a:pt x="5" y="18"/>
                        </a:lnTo>
                        <a:lnTo>
                          <a:pt x="10" y="10"/>
                        </a:lnTo>
                        <a:lnTo>
                          <a:pt x="18" y="5"/>
                        </a:lnTo>
                        <a:lnTo>
                          <a:pt x="26" y="1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6" name="Freeform 11"/>
                  <p:cNvSpPr>
                    <a:spLocks/>
                  </p:cNvSpPr>
                  <p:nvPr/>
                </p:nvSpPr>
                <p:spPr bwMode="auto">
                  <a:xfrm>
                    <a:off x="3595688" y="2114550"/>
                    <a:ext cx="155575" cy="192088"/>
                  </a:xfrm>
                  <a:custGeom>
                    <a:avLst/>
                    <a:gdLst/>
                    <a:ahLst/>
                    <a:cxnLst>
                      <a:cxn ang="0">
                        <a:pos x="36" y="0"/>
                      </a:cxn>
                      <a:cxn ang="0">
                        <a:pos x="62" y="0"/>
                      </a:cxn>
                      <a:cxn ang="0">
                        <a:pos x="72" y="1"/>
                      </a:cxn>
                      <a:cxn ang="0">
                        <a:pos x="80" y="5"/>
                      </a:cxn>
                      <a:cxn ang="0">
                        <a:pos x="87" y="10"/>
                      </a:cxn>
                      <a:cxn ang="0">
                        <a:pos x="93" y="18"/>
                      </a:cxn>
                      <a:cxn ang="0">
                        <a:pos x="96" y="26"/>
                      </a:cxn>
                      <a:cxn ang="0">
                        <a:pos x="98" y="36"/>
                      </a:cxn>
                      <a:cxn ang="0">
                        <a:pos x="98" y="85"/>
                      </a:cxn>
                      <a:cxn ang="0">
                        <a:pos x="96" y="94"/>
                      </a:cxn>
                      <a:cxn ang="0">
                        <a:pos x="93" y="103"/>
                      </a:cxn>
                      <a:cxn ang="0">
                        <a:pos x="87" y="110"/>
                      </a:cxn>
                      <a:cxn ang="0">
                        <a:pos x="80" y="116"/>
                      </a:cxn>
                      <a:cxn ang="0">
                        <a:pos x="72" y="119"/>
                      </a:cxn>
                      <a:cxn ang="0">
                        <a:pos x="62" y="121"/>
                      </a:cxn>
                      <a:cxn ang="0">
                        <a:pos x="36" y="121"/>
                      </a:cxn>
                      <a:cxn ang="0">
                        <a:pos x="26" y="119"/>
                      </a:cxn>
                      <a:cxn ang="0">
                        <a:pos x="18" y="116"/>
                      </a:cxn>
                      <a:cxn ang="0">
                        <a:pos x="10" y="110"/>
                      </a:cxn>
                      <a:cxn ang="0">
                        <a:pos x="5" y="103"/>
                      </a:cxn>
                      <a:cxn ang="0">
                        <a:pos x="1" y="94"/>
                      </a:cxn>
                      <a:cxn ang="0">
                        <a:pos x="0" y="85"/>
                      </a:cxn>
                      <a:cxn ang="0">
                        <a:pos x="0" y="36"/>
                      </a:cxn>
                      <a:cxn ang="0">
                        <a:pos x="1" y="26"/>
                      </a:cxn>
                      <a:cxn ang="0">
                        <a:pos x="5" y="18"/>
                      </a:cxn>
                      <a:cxn ang="0">
                        <a:pos x="10" y="10"/>
                      </a:cxn>
                      <a:cxn ang="0">
                        <a:pos x="18" y="5"/>
                      </a:cxn>
                      <a:cxn ang="0">
                        <a:pos x="26" y="1"/>
                      </a:cxn>
                      <a:cxn ang="0">
                        <a:pos x="36" y="0"/>
                      </a:cxn>
                    </a:cxnLst>
                    <a:rect l="0" t="0" r="r" b="b"/>
                    <a:pathLst>
                      <a:path w="98" h="121">
                        <a:moveTo>
                          <a:pt x="36" y="0"/>
                        </a:moveTo>
                        <a:lnTo>
                          <a:pt x="62" y="0"/>
                        </a:lnTo>
                        <a:lnTo>
                          <a:pt x="72" y="1"/>
                        </a:lnTo>
                        <a:lnTo>
                          <a:pt x="80" y="5"/>
                        </a:lnTo>
                        <a:lnTo>
                          <a:pt x="87" y="10"/>
                        </a:lnTo>
                        <a:lnTo>
                          <a:pt x="93" y="18"/>
                        </a:lnTo>
                        <a:lnTo>
                          <a:pt x="96" y="26"/>
                        </a:lnTo>
                        <a:lnTo>
                          <a:pt x="98" y="36"/>
                        </a:lnTo>
                        <a:lnTo>
                          <a:pt x="98" y="85"/>
                        </a:lnTo>
                        <a:lnTo>
                          <a:pt x="96" y="94"/>
                        </a:lnTo>
                        <a:lnTo>
                          <a:pt x="93" y="103"/>
                        </a:lnTo>
                        <a:lnTo>
                          <a:pt x="87" y="110"/>
                        </a:lnTo>
                        <a:lnTo>
                          <a:pt x="80" y="116"/>
                        </a:lnTo>
                        <a:lnTo>
                          <a:pt x="72" y="119"/>
                        </a:lnTo>
                        <a:lnTo>
                          <a:pt x="62" y="121"/>
                        </a:lnTo>
                        <a:lnTo>
                          <a:pt x="36" y="121"/>
                        </a:lnTo>
                        <a:lnTo>
                          <a:pt x="26" y="119"/>
                        </a:lnTo>
                        <a:lnTo>
                          <a:pt x="18" y="116"/>
                        </a:lnTo>
                        <a:lnTo>
                          <a:pt x="10" y="110"/>
                        </a:lnTo>
                        <a:lnTo>
                          <a:pt x="5" y="103"/>
                        </a:lnTo>
                        <a:lnTo>
                          <a:pt x="1" y="94"/>
                        </a:lnTo>
                        <a:lnTo>
                          <a:pt x="0" y="85"/>
                        </a:lnTo>
                        <a:lnTo>
                          <a:pt x="0" y="36"/>
                        </a:lnTo>
                        <a:lnTo>
                          <a:pt x="1" y="26"/>
                        </a:lnTo>
                        <a:lnTo>
                          <a:pt x="5" y="18"/>
                        </a:lnTo>
                        <a:lnTo>
                          <a:pt x="10" y="10"/>
                        </a:lnTo>
                        <a:lnTo>
                          <a:pt x="18" y="5"/>
                        </a:lnTo>
                        <a:lnTo>
                          <a:pt x="26" y="1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7" name="Freeform 9"/>
                  <p:cNvSpPr>
                    <a:spLocks/>
                  </p:cNvSpPr>
                  <p:nvPr/>
                </p:nvSpPr>
                <p:spPr bwMode="auto">
                  <a:xfrm>
                    <a:off x="1473200" y="2060575"/>
                    <a:ext cx="2174875" cy="300038"/>
                  </a:xfrm>
                  <a:custGeom>
                    <a:avLst/>
                    <a:gdLst/>
                    <a:ahLst/>
                    <a:cxnLst>
                      <a:cxn ang="0">
                        <a:pos x="36" y="0"/>
                      </a:cxn>
                      <a:cxn ang="0">
                        <a:pos x="1334" y="0"/>
                      </a:cxn>
                      <a:cxn ang="0">
                        <a:pos x="1344" y="1"/>
                      </a:cxn>
                      <a:cxn ang="0">
                        <a:pos x="1352" y="5"/>
                      </a:cxn>
                      <a:cxn ang="0">
                        <a:pos x="1359" y="10"/>
                      </a:cxn>
                      <a:cxn ang="0">
                        <a:pos x="1365" y="18"/>
                      </a:cxn>
                      <a:cxn ang="0">
                        <a:pos x="1369" y="26"/>
                      </a:cxn>
                      <a:cxn ang="0">
                        <a:pos x="1370" y="36"/>
                      </a:cxn>
                      <a:cxn ang="0">
                        <a:pos x="1370" y="153"/>
                      </a:cxn>
                      <a:cxn ang="0">
                        <a:pos x="1369" y="162"/>
                      </a:cxn>
                      <a:cxn ang="0">
                        <a:pos x="1365" y="171"/>
                      </a:cxn>
                      <a:cxn ang="0">
                        <a:pos x="1359" y="178"/>
                      </a:cxn>
                      <a:cxn ang="0">
                        <a:pos x="1352" y="184"/>
                      </a:cxn>
                      <a:cxn ang="0">
                        <a:pos x="1344" y="187"/>
                      </a:cxn>
                      <a:cxn ang="0">
                        <a:pos x="1334" y="189"/>
                      </a:cxn>
                      <a:cxn ang="0">
                        <a:pos x="36" y="189"/>
                      </a:cxn>
                      <a:cxn ang="0">
                        <a:pos x="26" y="187"/>
                      </a:cxn>
                      <a:cxn ang="0">
                        <a:pos x="18" y="184"/>
                      </a:cxn>
                      <a:cxn ang="0">
                        <a:pos x="10" y="178"/>
                      </a:cxn>
                      <a:cxn ang="0">
                        <a:pos x="5" y="171"/>
                      </a:cxn>
                      <a:cxn ang="0">
                        <a:pos x="1" y="162"/>
                      </a:cxn>
                      <a:cxn ang="0">
                        <a:pos x="0" y="153"/>
                      </a:cxn>
                      <a:cxn ang="0">
                        <a:pos x="0" y="36"/>
                      </a:cxn>
                      <a:cxn ang="0">
                        <a:pos x="1" y="26"/>
                      </a:cxn>
                      <a:cxn ang="0">
                        <a:pos x="5" y="18"/>
                      </a:cxn>
                      <a:cxn ang="0">
                        <a:pos x="10" y="10"/>
                      </a:cxn>
                      <a:cxn ang="0">
                        <a:pos x="18" y="5"/>
                      </a:cxn>
                      <a:cxn ang="0">
                        <a:pos x="26" y="1"/>
                      </a:cxn>
                      <a:cxn ang="0">
                        <a:pos x="36" y="0"/>
                      </a:cxn>
                    </a:cxnLst>
                    <a:rect l="0" t="0" r="r" b="b"/>
                    <a:pathLst>
                      <a:path w="1370" h="189">
                        <a:moveTo>
                          <a:pt x="36" y="0"/>
                        </a:moveTo>
                        <a:lnTo>
                          <a:pt x="1334" y="0"/>
                        </a:lnTo>
                        <a:lnTo>
                          <a:pt x="1344" y="1"/>
                        </a:lnTo>
                        <a:lnTo>
                          <a:pt x="1352" y="5"/>
                        </a:lnTo>
                        <a:lnTo>
                          <a:pt x="1359" y="10"/>
                        </a:lnTo>
                        <a:lnTo>
                          <a:pt x="1365" y="18"/>
                        </a:lnTo>
                        <a:lnTo>
                          <a:pt x="1369" y="26"/>
                        </a:lnTo>
                        <a:lnTo>
                          <a:pt x="1370" y="36"/>
                        </a:lnTo>
                        <a:lnTo>
                          <a:pt x="1370" y="153"/>
                        </a:lnTo>
                        <a:lnTo>
                          <a:pt x="1369" y="162"/>
                        </a:lnTo>
                        <a:lnTo>
                          <a:pt x="1365" y="171"/>
                        </a:lnTo>
                        <a:lnTo>
                          <a:pt x="1359" y="178"/>
                        </a:lnTo>
                        <a:lnTo>
                          <a:pt x="1352" y="184"/>
                        </a:lnTo>
                        <a:lnTo>
                          <a:pt x="1344" y="187"/>
                        </a:lnTo>
                        <a:lnTo>
                          <a:pt x="1334" y="189"/>
                        </a:lnTo>
                        <a:lnTo>
                          <a:pt x="36" y="189"/>
                        </a:lnTo>
                        <a:lnTo>
                          <a:pt x="26" y="187"/>
                        </a:lnTo>
                        <a:lnTo>
                          <a:pt x="18" y="184"/>
                        </a:lnTo>
                        <a:lnTo>
                          <a:pt x="10" y="178"/>
                        </a:lnTo>
                        <a:lnTo>
                          <a:pt x="5" y="171"/>
                        </a:lnTo>
                        <a:lnTo>
                          <a:pt x="1" y="162"/>
                        </a:lnTo>
                        <a:lnTo>
                          <a:pt x="0" y="153"/>
                        </a:lnTo>
                        <a:lnTo>
                          <a:pt x="0" y="36"/>
                        </a:lnTo>
                        <a:lnTo>
                          <a:pt x="1" y="26"/>
                        </a:lnTo>
                        <a:lnTo>
                          <a:pt x="5" y="18"/>
                        </a:lnTo>
                        <a:lnTo>
                          <a:pt x="10" y="10"/>
                        </a:lnTo>
                        <a:lnTo>
                          <a:pt x="18" y="5"/>
                        </a:lnTo>
                        <a:lnTo>
                          <a:pt x="26" y="1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38" name="Group 38"/>
                <p:cNvGrpSpPr/>
                <p:nvPr/>
              </p:nvGrpSpPr>
              <p:grpSpPr>
                <a:xfrm>
                  <a:off x="3861622" y="3409140"/>
                  <a:ext cx="1430042" cy="1239370"/>
                  <a:chOff x="1370013" y="2060575"/>
                  <a:chExt cx="2381250" cy="2063750"/>
                </a:xfrm>
                <a:grpFill/>
              </p:grpSpPr>
              <p:sp>
                <p:nvSpPr>
                  <p:cNvPr id="146" name="Freeform 6"/>
                  <p:cNvSpPr>
                    <a:spLocks/>
                  </p:cNvSpPr>
                  <p:nvPr/>
                </p:nvSpPr>
                <p:spPr bwMode="auto">
                  <a:xfrm>
                    <a:off x="1524000" y="2232025"/>
                    <a:ext cx="2073275" cy="1892300"/>
                  </a:xfrm>
                  <a:custGeom>
                    <a:avLst/>
                    <a:gdLst/>
                    <a:ahLst/>
                    <a:cxnLst>
                      <a:cxn ang="0">
                        <a:pos x="1306" y="0"/>
                      </a:cxn>
                      <a:cxn ang="0">
                        <a:pos x="1180" y="1192"/>
                      </a:cxn>
                      <a:cxn ang="0">
                        <a:pos x="128" y="1192"/>
                      </a:cxn>
                      <a:cxn ang="0">
                        <a:pos x="0" y="36"/>
                      </a:cxn>
                      <a:cxn ang="0">
                        <a:pos x="1306" y="0"/>
                      </a:cxn>
                    </a:cxnLst>
                    <a:rect l="0" t="0" r="r" b="b"/>
                    <a:pathLst>
                      <a:path w="1306" h="1192">
                        <a:moveTo>
                          <a:pt x="1306" y="0"/>
                        </a:moveTo>
                        <a:lnTo>
                          <a:pt x="1180" y="1192"/>
                        </a:lnTo>
                        <a:lnTo>
                          <a:pt x="128" y="1192"/>
                        </a:lnTo>
                        <a:lnTo>
                          <a:pt x="0" y="36"/>
                        </a:lnTo>
                        <a:lnTo>
                          <a:pt x="1306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7" name="Freeform 7"/>
                  <p:cNvSpPr>
                    <a:spLocks/>
                  </p:cNvSpPr>
                  <p:nvPr/>
                </p:nvSpPr>
                <p:spPr bwMode="auto">
                  <a:xfrm>
                    <a:off x="1417638" y="2211388"/>
                    <a:ext cx="2284412" cy="1141413"/>
                  </a:xfrm>
                  <a:custGeom>
                    <a:avLst/>
                    <a:gdLst/>
                    <a:ahLst/>
                    <a:cxnLst>
                      <a:cxn ang="0">
                        <a:pos x="36" y="0"/>
                      </a:cxn>
                      <a:cxn ang="0">
                        <a:pos x="42" y="88"/>
                      </a:cxn>
                      <a:cxn ang="0">
                        <a:pos x="59" y="174"/>
                      </a:cxn>
                      <a:cxn ang="0">
                        <a:pos x="86" y="255"/>
                      </a:cxn>
                      <a:cxn ang="0">
                        <a:pos x="123" y="332"/>
                      </a:cxn>
                      <a:cxn ang="0">
                        <a:pos x="168" y="403"/>
                      </a:cxn>
                      <a:cxn ang="0">
                        <a:pos x="222" y="468"/>
                      </a:cxn>
                      <a:cxn ang="0">
                        <a:pos x="283" y="525"/>
                      </a:cxn>
                      <a:cxn ang="0">
                        <a:pos x="351" y="575"/>
                      </a:cxn>
                      <a:cxn ang="0">
                        <a:pos x="425" y="616"/>
                      </a:cxn>
                      <a:cxn ang="0">
                        <a:pos x="504" y="648"/>
                      </a:cxn>
                      <a:cxn ang="0">
                        <a:pos x="588" y="671"/>
                      </a:cxn>
                      <a:cxn ang="0">
                        <a:pos x="675" y="682"/>
                      </a:cxn>
                      <a:cxn ang="0">
                        <a:pos x="765" y="682"/>
                      </a:cxn>
                      <a:cxn ang="0">
                        <a:pos x="852" y="671"/>
                      </a:cxn>
                      <a:cxn ang="0">
                        <a:pos x="936" y="648"/>
                      </a:cxn>
                      <a:cxn ang="0">
                        <a:pos x="1015" y="616"/>
                      </a:cxn>
                      <a:cxn ang="0">
                        <a:pos x="1088" y="575"/>
                      </a:cxn>
                      <a:cxn ang="0">
                        <a:pos x="1156" y="525"/>
                      </a:cxn>
                      <a:cxn ang="0">
                        <a:pos x="1218" y="468"/>
                      </a:cxn>
                      <a:cxn ang="0">
                        <a:pos x="1271" y="403"/>
                      </a:cxn>
                      <a:cxn ang="0">
                        <a:pos x="1317" y="332"/>
                      </a:cxn>
                      <a:cxn ang="0">
                        <a:pos x="1354" y="255"/>
                      </a:cxn>
                      <a:cxn ang="0">
                        <a:pos x="1381" y="174"/>
                      </a:cxn>
                      <a:cxn ang="0">
                        <a:pos x="1397" y="88"/>
                      </a:cxn>
                      <a:cxn ang="0">
                        <a:pos x="1403" y="0"/>
                      </a:cxn>
                      <a:cxn ang="0">
                        <a:pos x="1438" y="45"/>
                      </a:cxn>
                      <a:cxn ang="0">
                        <a:pos x="1426" y="133"/>
                      </a:cxn>
                      <a:cxn ang="0">
                        <a:pos x="1405" y="219"/>
                      </a:cxn>
                      <a:cxn ang="0">
                        <a:pos x="1374" y="299"/>
                      </a:cxn>
                      <a:cxn ang="0">
                        <a:pos x="1334" y="375"/>
                      </a:cxn>
                      <a:cxn ang="0">
                        <a:pos x="1285" y="444"/>
                      </a:cxn>
                      <a:cxn ang="0">
                        <a:pos x="1228" y="508"/>
                      </a:cxn>
                      <a:cxn ang="0">
                        <a:pos x="1165" y="565"/>
                      </a:cxn>
                      <a:cxn ang="0">
                        <a:pos x="1095" y="613"/>
                      </a:cxn>
                      <a:cxn ang="0">
                        <a:pos x="1019" y="654"/>
                      </a:cxn>
                      <a:cxn ang="0">
                        <a:pos x="939" y="685"/>
                      </a:cxn>
                      <a:cxn ang="0">
                        <a:pos x="854" y="707"/>
                      </a:cxn>
                      <a:cxn ang="0">
                        <a:pos x="765" y="718"/>
                      </a:cxn>
                      <a:cxn ang="0">
                        <a:pos x="675" y="718"/>
                      </a:cxn>
                      <a:cxn ang="0">
                        <a:pos x="586" y="707"/>
                      </a:cxn>
                      <a:cxn ang="0">
                        <a:pos x="501" y="685"/>
                      </a:cxn>
                      <a:cxn ang="0">
                        <a:pos x="420" y="654"/>
                      </a:cxn>
                      <a:cxn ang="0">
                        <a:pos x="345" y="613"/>
                      </a:cxn>
                      <a:cxn ang="0">
                        <a:pos x="275" y="565"/>
                      </a:cxn>
                      <a:cxn ang="0">
                        <a:pos x="212" y="508"/>
                      </a:cxn>
                      <a:cxn ang="0">
                        <a:pos x="155" y="444"/>
                      </a:cxn>
                      <a:cxn ang="0">
                        <a:pos x="106" y="375"/>
                      </a:cxn>
                      <a:cxn ang="0">
                        <a:pos x="66" y="299"/>
                      </a:cxn>
                      <a:cxn ang="0">
                        <a:pos x="35" y="219"/>
                      </a:cxn>
                      <a:cxn ang="0">
                        <a:pos x="13" y="133"/>
                      </a:cxn>
                      <a:cxn ang="0">
                        <a:pos x="2" y="45"/>
                      </a:cxn>
                    </a:cxnLst>
                    <a:rect l="0" t="0" r="r" b="b"/>
                    <a:pathLst>
                      <a:path w="1439" h="719">
                        <a:moveTo>
                          <a:pt x="0" y="0"/>
                        </a:moveTo>
                        <a:lnTo>
                          <a:pt x="36" y="0"/>
                        </a:lnTo>
                        <a:lnTo>
                          <a:pt x="38" y="44"/>
                        </a:lnTo>
                        <a:lnTo>
                          <a:pt x="42" y="88"/>
                        </a:lnTo>
                        <a:lnTo>
                          <a:pt x="49" y="132"/>
                        </a:lnTo>
                        <a:lnTo>
                          <a:pt x="59" y="174"/>
                        </a:lnTo>
                        <a:lnTo>
                          <a:pt x="71" y="215"/>
                        </a:lnTo>
                        <a:lnTo>
                          <a:pt x="86" y="255"/>
                        </a:lnTo>
                        <a:lnTo>
                          <a:pt x="103" y="295"/>
                        </a:lnTo>
                        <a:lnTo>
                          <a:pt x="123" y="332"/>
                        </a:lnTo>
                        <a:lnTo>
                          <a:pt x="145" y="368"/>
                        </a:lnTo>
                        <a:lnTo>
                          <a:pt x="168" y="403"/>
                        </a:lnTo>
                        <a:lnTo>
                          <a:pt x="194" y="436"/>
                        </a:lnTo>
                        <a:lnTo>
                          <a:pt x="222" y="468"/>
                        </a:lnTo>
                        <a:lnTo>
                          <a:pt x="252" y="498"/>
                        </a:lnTo>
                        <a:lnTo>
                          <a:pt x="283" y="525"/>
                        </a:lnTo>
                        <a:lnTo>
                          <a:pt x="317" y="551"/>
                        </a:lnTo>
                        <a:lnTo>
                          <a:pt x="351" y="575"/>
                        </a:lnTo>
                        <a:lnTo>
                          <a:pt x="388" y="597"/>
                        </a:lnTo>
                        <a:lnTo>
                          <a:pt x="425" y="616"/>
                        </a:lnTo>
                        <a:lnTo>
                          <a:pt x="464" y="634"/>
                        </a:lnTo>
                        <a:lnTo>
                          <a:pt x="504" y="648"/>
                        </a:lnTo>
                        <a:lnTo>
                          <a:pt x="545" y="661"/>
                        </a:lnTo>
                        <a:lnTo>
                          <a:pt x="588" y="671"/>
                        </a:lnTo>
                        <a:lnTo>
                          <a:pt x="631" y="677"/>
                        </a:lnTo>
                        <a:lnTo>
                          <a:pt x="675" y="682"/>
                        </a:lnTo>
                        <a:lnTo>
                          <a:pt x="720" y="683"/>
                        </a:lnTo>
                        <a:lnTo>
                          <a:pt x="765" y="682"/>
                        </a:lnTo>
                        <a:lnTo>
                          <a:pt x="809" y="677"/>
                        </a:lnTo>
                        <a:lnTo>
                          <a:pt x="852" y="671"/>
                        </a:lnTo>
                        <a:lnTo>
                          <a:pt x="894" y="661"/>
                        </a:lnTo>
                        <a:lnTo>
                          <a:pt x="936" y="648"/>
                        </a:lnTo>
                        <a:lnTo>
                          <a:pt x="976" y="634"/>
                        </a:lnTo>
                        <a:lnTo>
                          <a:pt x="1015" y="616"/>
                        </a:lnTo>
                        <a:lnTo>
                          <a:pt x="1053" y="597"/>
                        </a:lnTo>
                        <a:lnTo>
                          <a:pt x="1088" y="575"/>
                        </a:lnTo>
                        <a:lnTo>
                          <a:pt x="1123" y="551"/>
                        </a:lnTo>
                        <a:lnTo>
                          <a:pt x="1156" y="525"/>
                        </a:lnTo>
                        <a:lnTo>
                          <a:pt x="1188" y="498"/>
                        </a:lnTo>
                        <a:lnTo>
                          <a:pt x="1218" y="468"/>
                        </a:lnTo>
                        <a:lnTo>
                          <a:pt x="1245" y="436"/>
                        </a:lnTo>
                        <a:lnTo>
                          <a:pt x="1271" y="403"/>
                        </a:lnTo>
                        <a:lnTo>
                          <a:pt x="1295" y="368"/>
                        </a:lnTo>
                        <a:lnTo>
                          <a:pt x="1317" y="332"/>
                        </a:lnTo>
                        <a:lnTo>
                          <a:pt x="1336" y="295"/>
                        </a:lnTo>
                        <a:lnTo>
                          <a:pt x="1354" y="255"/>
                        </a:lnTo>
                        <a:lnTo>
                          <a:pt x="1368" y="215"/>
                        </a:lnTo>
                        <a:lnTo>
                          <a:pt x="1381" y="174"/>
                        </a:lnTo>
                        <a:lnTo>
                          <a:pt x="1391" y="132"/>
                        </a:lnTo>
                        <a:lnTo>
                          <a:pt x="1397" y="88"/>
                        </a:lnTo>
                        <a:lnTo>
                          <a:pt x="1402" y="44"/>
                        </a:lnTo>
                        <a:lnTo>
                          <a:pt x="1403" y="0"/>
                        </a:lnTo>
                        <a:lnTo>
                          <a:pt x="1439" y="0"/>
                        </a:lnTo>
                        <a:lnTo>
                          <a:pt x="1438" y="45"/>
                        </a:lnTo>
                        <a:lnTo>
                          <a:pt x="1433" y="90"/>
                        </a:lnTo>
                        <a:lnTo>
                          <a:pt x="1426" y="133"/>
                        </a:lnTo>
                        <a:lnTo>
                          <a:pt x="1417" y="176"/>
                        </a:lnTo>
                        <a:lnTo>
                          <a:pt x="1405" y="219"/>
                        </a:lnTo>
                        <a:lnTo>
                          <a:pt x="1391" y="259"/>
                        </a:lnTo>
                        <a:lnTo>
                          <a:pt x="1374" y="299"/>
                        </a:lnTo>
                        <a:lnTo>
                          <a:pt x="1355" y="337"/>
                        </a:lnTo>
                        <a:lnTo>
                          <a:pt x="1334" y="375"/>
                        </a:lnTo>
                        <a:lnTo>
                          <a:pt x="1310" y="410"/>
                        </a:lnTo>
                        <a:lnTo>
                          <a:pt x="1285" y="444"/>
                        </a:lnTo>
                        <a:lnTo>
                          <a:pt x="1257" y="477"/>
                        </a:lnTo>
                        <a:lnTo>
                          <a:pt x="1228" y="508"/>
                        </a:lnTo>
                        <a:lnTo>
                          <a:pt x="1197" y="537"/>
                        </a:lnTo>
                        <a:lnTo>
                          <a:pt x="1165" y="565"/>
                        </a:lnTo>
                        <a:lnTo>
                          <a:pt x="1130" y="590"/>
                        </a:lnTo>
                        <a:lnTo>
                          <a:pt x="1095" y="613"/>
                        </a:lnTo>
                        <a:lnTo>
                          <a:pt x="1058" y="635"/>
                        </a:lnTo>
                        <a:lnTo>
                          <a:pt x="1019" y="654"/>
                        </a:lnTo>
                        <a:lnTo>
                          <a:pt x="980" y="671"/>
                        </a:lnTo>
                        <a:lnTo>
                          <a:pt x="939" y="685"/>
                        </a:lnTo>
                        <a:lnTo>
                          <a:pt x="897" y="697"/>
                        </a:lnTo>
                        <a:lnTo>
                          <a:pt x="854" y="707"/>
                        </a:lnTo>
                        <a:lnTo>
                          <a:pt x="810" y="713"/>
                        </a:lnTo>
                        <a:lnTo>
                          <a:pt x="765" y="718"/>
                        </a:lnTo>
                        <a:lnTo>
                          <a:pt x="720" y="719"/>
                        </a:lnTo>
                        <a:lnTo>
                          <a:pt x="675" y="718"/>
                        </a:lnTo>
                        <a:lnTo>
                          <a:pt x="630" y="713"/>
                        </a:lnTo>
                        <a:lnTo>
                          <a:pt x="586" y="707"/>
                        </a:lnTo>
                        <a:lnTo>
                          <a:pt x="543" y="697"/>
                        </a:lnTo>
                        <a:lnTo>
                          <a:pt x="501" y="685"/>
                        </a:lnTo>
                        <a:lnTo>
                          <a:pt x="460" y="671"/>
                        </a:lnTo>
                        <a:lnTo>
                          <a:pt x="420" y="654"/>
                        </a:lnTo>
                        <a:lnTo>
                          <a:pt x="382" y="635"/>
                        </a:lnTo>
                        <a:lnTo>
                          <a:pt x="345" y="613"/>
                        </a:lnTo>
                        <a:lnTo>
                          <a:pt x="309" y="590"/>
                        </a:lnTo>
                        <a:lnTo>
                          <a:pt x="275" y="565"/>
                        </a:lnTo>
                        <a:lnTo>
                          <a:pt x="242" y="537"/>
                        </a:lnTo>
                        <a:lnTo>
                          <a:pt x="212" y="508"/>
                        </a:lnTo>
                        <a:lnTo>
                          <a:pt x="182" y="477"/>
                        </a:lnTo>
                        <a:lnTo>
                          <a:pt x="155" y="444"/>
                        </a:lnTo>
                        <a:lnTo>
                          <a:pt x="130" y="410"/>
                        </a:lnTo>
                        <a:lnTo>
                          <a:pt x="106" y="375"/>
                        </a:lnTo>
                        <a:lnTo>
                          <a:pt x="85" y="337"/>
                        </a:lnTo>
                        <a:lnTo>
                          <a:pt x="66" y="299"/>
                        </a:lnTo>
                        <a:lnTo>
                          <a:pt x="49" y="259"/>
                        </a:lnTo>
                        <a:lnTo>
                          <a:pt x="35" y="219"/>
                        </a:lnTo>
                        <a:lnTo>
                          <a:pt x="23" y="176"/>
                        </a:lnTo>
                        <a:lnTo>
                          <a:pt x="13" y="133"/>
                        </a:lnTo>
                        <a:lnTo>
                          <a:pt x="6" y="90"/>
                        </a:lnTo>
                        <a:lnTo>
                          <a:pt x="2" y="4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8" name="Freeform 8"/>
                  <p:cNvSpPr>
                    <a:spLocks/>
                  </p:cNvSpPr>
                  <p:nvPr/>
                </p:nvSpPr>
                <p:spPr bwMode="auto">
                  <a:xfrm>
                    <a:off x="2101850" y="3155950"/>
                    <a:ext cx="915987" cy="266700"/>
                  </a:xfrm>
                  <a:custGeom>
                    <a:avLst/>
                    <a:gdLst/>
                    <a:ahLst/>
                    <a:cxnLst>
                      <a:cxn ang="0">
                        <a:pos x="69" y="1"/>
                      </a:cxn>
                      <a:cxn ang="0">
                        <a:pos x="93" y="9"/>
                      </a:cxn>
                      <a:cxn ang="0">
                        <a:pos x="126" y="21"/>
                      </a:cxn>
                      <a:cxn ang="0">
                        <a:pos x="165" y="32"/>
                      </a:cxn>
                      <a:cxn ang="0">
                        <a:pos x="210" y="41"/>
                      </a:cxn>
                      <a:cxn ang="0">
                        <a:pos x="261" y="45"/>
                      </a:cxn>
                      <a:cxn ang="0">
                        <a:pos x="316" y="44"/>
                      </a:cxn>
                      <a:cxn ang="0">
                        <a:pos x="366" y="40"/>
                      </a:cxn>
                      <a:cxn ang="0">
                        <a:pos x="410" y="33"/>
                      </a:cxn>
                      <a:cxn ang="0">
                        <a:pos x="446" y="26"/>
                      </a:cxn>
                      <a:cxn ang="0">
                        <a:pos x="474" y="19"/>
                      </a:cxn>
                      <a:cxn ang="0">
                        <a:pos x="493" y="12"/>
                      </a:cxn>
                      <a:cxn ang="0">
                        <a:pos x="510" y="6"/>
                      </a:cxn>
                      <a:cxn ang="0">
                        <a:pos x="524" y="3"/>
                      </a:cxn>
                      <a:cxn ang="0">
                        <a:pos x="538" y="5"/>
                      </a:cxn>
                      <a:cxn ang="0">
                        <a:pos x="552" y="15"/>
                      </a:cxn>
                      <a:cxn ang="0">
                        <a:pos x="565" y="32"/>
                      </a:cxn>
                      <a:cxn ang="0">
                        <a:pos x="572" y="52"/>
                      </a:cxn>
                      <a:cxn ang="0">
                        <a:pos x="576" y="70"/>
                      </a:cxn>
                      <a:cxn ang="0">
                        <a:pos x="577" y="81"/>
                      </a:cxn>
                      <a:cxn ang="0">
                        <a:pos x="577" y="83"/>
                      </a:cxn>
                      <a:cxn ang="0">
                        <a:pos x="577" y="89"/>
                      </a:cxn>
                      <a:cxn ang="0">
                        <a:pos x="577" y="99"/>
                      </a:cxn>
                      <a:cxn ang="0">
                        <a:pos x="573" y="109"/>
                      </a:cxn>
                      <a:cxn ang="0">
                        <a:pos x="564" y="119"/>
                      </a:cxn>
                      <a:cxn ang="0">
                        <a:pos x="538" y="130"/>
                      </a:cxn>
                      <a:cxn ang="0">
                        <a:pos x="501" y="143"/>
                      </a:cxn>
                      <a:cxn ang="0">
                        <a:pos x="462" y="153"/>
                      </a:cxn>
                      <a:cxn ang="0">
                        <a:pos x="421" y="161"/>
                      </a:cxn>
                      <a:cxn ang="0">
                        <a:pos x="373" y="166"/>
                      </a:cxn>
                      <a:cxn ang="0">
                        <a:pos x="319" y="168"/>
                      </a:cxn>
                      <a:cxn ang="0">
                        <a:pos x="287" y="168"/>
                      </a:cxn>
                      <a:cxn ang="0">
                        <a:pos x="275" y="168"/>
                      </a:cxn>
                      <a:cxn ang="0">
                        <a:pos x="252" y="168"/>
                      </a:cxn>
                      <a:cxn ang="0">
                        <a:pos x="222" y="166"/>
                      </a:cxn>
                      <a:cxn ang="0">
                        <a:pos x="186" y="163"/>
                      </a:cxn>
                      <a:cxn ang="0">
                        <a:pos x="146" y="158"/>
                      </a:cxn>
                      <a:cxn ang="0">
                        <a:pos x="104" y="151"/>
                      </a:cxn>
                      <a:cxn ang="0">
                        <a:pos x="64" y="141"/>
                      </a:cxn>
                      <a:cxn ang="0">
                        <a:pos x="26" y="128"/>
                      </a:cxn>
                      <a:cxn ang="0">
                        <a:pos x="23" y="126"/>
                      </a:cxn>
                      <a:cxn ang="0">
                        <a:pos x="16" y="121"/>
                      </a:cxn>
                      <a:cxn ang="0">
                        <a:pos x="8" y="112"/>
                      </a:cxn>
                      <a:cxn ang="0">
                        <a:pos x="2" y="100"/>
                      </a:cxn>
                      <a:cxn ang="0">
                        <a:pos x="1" y="85"/>
                      </a:cxn>
                      <a:cxn ang="0">
                        <a:pos x="25" y="24"/>
                      </a:cxn>
                      <a:cxn ang="0">
                        <a:pos x="26" y="21"/>
                      </a:cxn>
                      <a:cxn ang="0">
                        <a:pos x="30" y="15"/>
                      </a:cxn>
                      <a:cxn ang="0">
                        <a:pos x="37" y="8"/>
                      </a:cxn>
                      <a:cxn ang="0">
                        <a:pos x="47" y="2"/>
                      </a:cxn>
                      <a:cxn ang="0">
                        <a:pos x="61" y="0"/>
                      </a:cxn>
                    </a:cxnLst>
                    <a:rect l="0" t="0" r="r" b="b"/>
                    <a:pathLst>
                      <a:path w="577" h="168">
                        <a:moveTo>
                          <a:pt x="61" y="0"/>
                        </a:moveTo>
                        <a:lnTo>
                          <a:pt x="69" y="1"/>
                        </a:lnTo>
                        <a:lnTo>
                          <a:pt x="78" y="4"/>
                        </a:lnTo>
                        <a:lnTo>
                          <a:pt x="93" y="9"/>
                        </a:lnTo>
                        <a:lnTo>
                          <a:pt x="108" y="15"/>
                        </a:lnTo>
                        <a:lnTo>
                          <a:pt x="126" y="21"/>
                        </a:lnTo>
                        <a:lnTo>
                          <a:pt x="145" y="26"/>
                        </a:lnTo>
                        <a:lnTo>
                          <a:pt x="165" y="32"/>
                        </a:lnTo>
                        <a:lnTo>
                          <a:pt x="187" y="36"/>
                        </a:lnTo>
                        <a:lnTo>
                          <a:pt x="210" y="41"/>
                        </a:lnTo>
                        <a:lnTo>
                          <a:pt x="235" y="44"/>
                        </a:lnTo>
                        <a:lnTo>
                          <a:pt x="261" y="45"/>
                        </a:lnTo>
                        <a:lnTo>
                          <a:pt x="289" y="46"/>
                        </a:lnTo>
                        <a:lnTo>
                          <a:pt x="316" y="44"/>
                        </a:lnTo>
                        <a:lnTo>
                          <a:pt x="342" y="42"/>
                        </a:lnTo>
                        <a:lnTo>
                          <a:pt x="366" y="40"/>
                        </a:lnTo>
                        <a:lnTo>
                          <a:pt x="389" y="36"/>
                        </a:lnTo>
                        <a:lnTo>
                          <a:pt x="410" y="33"/>
                        </a:lnTo>
                        <a:lnTo>
                          <a:pt x="430" y="30"/>
                        </a:lnTo>
                        <a:lnTo>
                          <a:pt x="446" y="26"/>
                        </a:lnTo>
                        <a:lnTo>
                          <a:pt x="461" y="22"/>
                        </a:lnTo>
                        <a:lnTo>
                          <a:pt x="474" y="19"/>
                        </a:lnTo>
                        <a:lnTo>
                          <a:pt x="484" y="16"/>
                        </a:lnTo>
                        <a:lnTo>
                          <a:pt x="493" y="12"/>
                        </a:lnTo>
                        <a:lnTo>
                          <a:pt x="501" y="9"/>
                        </a:lnTo>
                        <a:lnTo>
                          <a:pt x="510" y="6"/>
                        </a:lnTo>
                        <a:lnTo>
                          <a:pt x="517" y="4"/>
                        </a:lnTo>
                        <a:lnTo>
                          <a:pt x="524" y="3"/>
                        </a:lnTo>
                        <a:lnTo>
                          <a:pt x="531" y="3"/>
                        </a:lnTo>
                        <a:lnTo>
                          <a:pt x="538" y="5"/>
                        </a:lnTo>
                        <a:lnTo>
                          <a:pt x="546" y="9"/>
                        </a:lnTo>
                        <a:lnTo>
                          <a:pt x="552" y="15"/>
                        </a:lnTo>
                        <a:lnTo>
                          <a:pt x="559" y="23"/>
                        </a:lnTo>
                        <a:lnTo>
                          <a:pt x="565" y="32"/>
                        </a:lnTo>
                        <a:lnTo>
                          <a:pt x="569" y="42"/>
                        </a:lnTo>
                        <a:lnTo>
                          <a:pt x="572" y="52"/>
                        </a:lnTo>
                        <a:lnTo>
                          <a:pt x="574" y="61"/>
                        </a:lnTo>
                        <a:lnTo>
                          <a:pt x="576" y="70"/>
                        </a:lnTo>
                        <a:lnTo>
                          <a:pt x="577" y="77"/>
                        </a:lnTo>
                        <a:lnTo>
                          <a:pt x="577" y="81"/>
                        </a:lnTo>
                        <a:lnTo>
                          <a:pt x="577" y="82"/>
                        </a:lnTo>
                        <a:lnTo>
                          <a:pt x="577" y="83"/>
                        </a:lnTo>
                        <a:lnTo>
                          <a:pt x="577" y="86"/>
                        </a:lnTo>
                        <a:lnTo>
                          <a:pt x="577" y="89"/>
                        </a:lnTo>
                        <a:lnTo>
                          <a:pt x="577" y="94"/>
                        </a:lnTo>
                        <a:lnTo>
                          <a:pt x="577" y="99"/>
                        </a:lnTo>
                        <a:lnTo>
                          <a:pt x="575" y="104"/>
                        </a:lnTo>
                        <a:lnTo>
                          <a:pt x="573" y="109"/>
                        </a:lnTo>
                        <a:lnTo>
                          <a:pt x="569" y="115"/>
                        </a:lnTo>
                        <a:lnTo>
                          <a:pt x="564" y="119"/>
                        </a:lnTo>
                        <a:lnTo>
                          <a:pt x="557" y="123"/>
                        </a:lnTo>
                        <a:lnTo>
                          <a:pt x="538" y="130"/>
                        </a:lnTo>
                        <a:lnTo>
                          <a:pt x="520" y="137"/>
                        </a:lnTo>
                        <a:lnTo>
                          <a:pt x="501" y="143"/>
                        </a:lnTo>
                        <a:lnTo>
                          <a:pt x="482" y="148"/>
                        </a:lnTo>
                        <a:lnTo>
                          <a:pt x="462" y="153"/>
                        </a:lnTo>
                        <a:lnTo>
                          <a:pt x="442" y="158"/>
                        </a:lnTo>
                        <a:lnTo>
                          <a:pt x="421" y="161"/>
                        </a:lnTo>
                        <a:lnTo>
                          <a:pt x="398" y="164"/>
                        </a:lnTo>
                        <a:lnTo>
                          <a:pt x="373" y="166"/>
                        </a:lnTo>
                        <a:lnTo>
                          <a:pt x="347" y="168"/>
                        </a:lnTo>
                        <a:lnTo>
                          <a:pt x="319" y="168"/>
                        </a:lnTo>
                        <a:lnTo>
                          <a:pt x="289" y="168"/>
                        </a:lnTo>
                        <a:lnTo>
                          <a:pt x="287" y="168"/>
                        </a:lnTo>
                        <a:lnTo>
                          <a:pt x="282" y="168"/>
                        </a:lnTo>
                        <a:lnTo>
                          <a:pt x="275" y="168"/>
                        </a:lnTo>
                        <a:lnTo>
                          <a:pt x="265" y="168"/>
                        </a:lnTo>
                        <a:lnTo>
                          <a:pt x="252" y="168"/>
                        </a:lnTo>
                        <a:lnTo>
                          <a:pt x="238" y="167"/>
                        </a:lnTo>
                        <a:lnTo>
                          <a:pt x="222" y="166"/>
                        </a:lnTo>
                        <a:lnTo>
                          <a:pt x="204" y="165"/>
                        </a:lnTo>
                        <a:lnTo>
                          <a:pt x="186" y="163"/>
                        </a:lnTo>
                        <a:lnTo>
                          <a:pt x="166" y="161"/>
                        </a:lnTo>
                        <a:lnTo>
                          <a:pt x="146" y="158"/>
                        </a:lnTo>
                        <a:lnTo>
                          <a:pt x="125" y="155"/>
                        </a:lnTo>
                        <a:lnTo>
                          <a:pt x="104" y="151"/>
                        </a:lnTo>
                        <a:lnTo>
                          <a:pt x="84" y="146"/>
                        </a:lnTo>
                        <a:lnTo>
                          <a:pt x="64" y="141"/>
                        </a:lnTo>
                        <a:lnTo>
                          <a:pt x="44" y="135"/>
                        </a:lnTo>
                        <a:lnTo>
                          <a:pt x="26" y="128"/>
                        </a:lnTo>
                        <a:lnTo>
                          <a:pt x="25" y="128"/>
                        </a:lnTo>
                        <a:lnTo>
                          <a:pt x="23" y="126"/>
                        </a:lnTo>
                        <a:lnTo>
                          <a:pt x="20" y="124"/>
                        </a:lnTo>
                        <a:lnTo>
                          <a:pt x="16" y="121"/>
                        </a:lnTo>
                        <a:lnTo>
                          <a:pt x="12" y="117"/>
                        </a:lnTo>
                        <a:lnTo>
                          <a:pt x="8" y="112"/>
                        </a:lnTo>
                        <a:lnTo>
                          <a:pt x="4" y="107"/>
                        </a:lnTo>
                        <a:lnTo>
                          <a:pt x="2" y="100"/>
                        </a:lnTo>
                        <a:lnTo>
                          <a:pt x="0" y="93"/>
                        </a:lnTo>
                        <a:lnTo>
                          <a:pt x="1" y="85"/>
                        </a:lnTo>
                        <a:lnTo>
                          <a:pt x="2" y="76"/>
                        </a:lnTo>
                        <a:lnTo>
                          <a:pt x="25" y="24"/>
                        </a:lnTo>
                        <a:lnTo>
                          <a:pt x="25" y="23"/>
                        </a:lnTo>
                        <a:lnTo>
                          <a:pt x="26" y="21"/>
                        </a:lnTo>
                        <a:lnTo>
                          <a:pt x="28" y="18"/>
                        </a:lnTo>
                        <a:lnTo>
                          <a:pt x="30" y="15"/>
                        </a:lnTo>
                        <a:lnTo>
                          <a:pt x="33" y="11"/>
                        </a:lnTo>
                        <a:lnTo>
                          <a:pt x="37" y="8"/>
                        </a:lnTo>
                        <a:lnTo>
                          <a:pt x="42" y="5"/>
                        </a:lnTo>
                        <a:lnTo>
                          <a:pt x="47" y="2"/>
                        </a:lnTo>
                        <a:lnTo>
                          <a:pt x="53" y="0"/>
                        </a:lnTo>
                        <a:lnTo>
                          <a:pt x="61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9" name="Freeform 10"/>
                  <p:cNvSpPr>
                    <a:spLocks/>
                  </p:cNvSpPr>
                  <p:nvPr/>
                </p:nvSpPr>
                <p:spPr bwMode="auto">
                  <a:xfrm>
                    <a:off x="1370013" y="2114550"/>
                    <a:ext cx="155575" cy="192088"/>
                  </a:xfrm>
                  <a:custGeom>
                    <a:avLst/>
                    <a:gdLst/>
                    <a:ahLst/>
                    <a:cxnLst>
                      <a:cxn ang="0">
                        <a:pos x="36" y="0"/>
                      </a:cxn>
                      <a:cxn ang="0">
                        <a:pos x="62" y="0"/>
                      </a:cxn>
                      <a:cxn ang="0">
                        <a:pos x="71" y="1"/>
                      </a:cxn>
                      <a:cxn ang="0">
                        <a:pos x="80" y="5"/>
                      </a:cxn>
                      <a:cxn ang="0">
                        <a:pos x="87" y="10"/>
                      </a:cxn>
                      <a:cxn ang="0">
                        <a:pos x="93" y="18"/>
                      </a:cxn>
                      <a:cxn ang="0">
                        <a:pos x="96" y="26"/>
                      </a:cxn>
                      <a:cxn ang="0">
                        <a:pos x="98" y="36"/>
                      </a:cxn>
                      <a:cxn ang="0">
                        <a:pos x="98" y="85"/>
                      </a:cxn>
                      <a:cxn ang="0">
                        <a:pos x="96" y="94"/>
                      </a:cxn>
                      <a:cxn ang="0">
                        <a:pos x="93" y="103"/>
                      </a:cxn>
                      <a:cxn ang="0">
                        <a:pos x="87" y="110"/>
                      </a:cxn>
                      <a:cxn ang="0">
                        <a:pos x="80" y="116"/>
                      </a:cxn>
                      <a:cxn ang="0">
                        <a:pos x="71" y="119"/>
                      </a:cxn>
                      <a:cxn ang="0">
                        <a:pos x="62" y="121"/>
                      </a:cxn>
                      <a:cxn ang="0">
                        <a:pos x="36" y="121"/>
                      </a:cxn>
                      <a:cxn ang="0">
                        <a:pos x="26" y="119"/>
                      </a:cxn>
                      <a:cxn ang="0">
                        <a:pos x="18" y="116"/>
                      </a:cxn>
                      <a:cxn ang="0">
                        <a:pos x="10" y="110"/>
                      </a:cxn>
                      <a:cxn ang="0">
                        <a:pos x="5" y="103"/>
                      </a:cxn>
                      <a:cxn ang="0">
                        <a:pos x="1" y="94"/>
                      </a:cxn>
                      <a:cxn ang="0">
                        <a:pos x="0" y="85"/>
                      </a:cxn>
                      <a:cxn ang="0">
                        <a:pos x="0" y="36"/>
                      </a:cxn>
                      <a:cxn ang="0">
                        <a:pos x="1" y="26"/>
                      </a:cxn>
                      <a:cxn ang="0">
                        <a:pos x="5" y="18"/>
                      </a:cxn>
                      <a:cxn ang="0">
                        <a:pos x="10" y="10"/>
                      </a:cxn>
                      <a:cxn ang="0">
                        <a:pos x="18" y="5"/>
                      </a:cxn>
                      <a:cxn ang="0">
                        <a:pos x="26" y="1"/>
                      </a:cxn>
                      <a:cxn ang="0">
                        <a:pos x="36" y="0"/>
                      </a:cxn>
                    </a:cxnLst>
                    <a:rect l="0" t="0" r="r" b="b"/>
                    <a:pathLst>
                      <a:path w="98" h="121">
                        <a:moveTo>
                          <a:pt x="36" y="0"/>
                        </a:moveTo>
                        <a:lnTo>
                          <a:pt x="62" y="0"/>
                        </a:lnTo>
                        <a:lnTo>
                          <a:pt x="71" y="1"/>
                        </a:lnTo>
                        <a:lnTo>
                          <a:pt x="80" y="5"/>
                        </a:lnTo>
                        <a:lnTo>
                          <a:pt x="87" y="10"/>
                        </a:lnTo>
                        <a:lnTo>
                          <a:pt x="93" y="18"/>
                        </a:lnTo>
                        <a:lnTo>
                          <a:pt x="96" y="26"/>
                        </a:lnTo>
                        <a:lnTo>
                          <a:pt x="98" y="36"/>
                        </a:lnTo>
                        <a:lnTo>
                          <a:pt x="98" y="85"/>
                        </a:lnTo>
                        <a:lnTo>
                          <a:pt x="96" y="94"/>
                        </a:lnTo>
                        <a:lnTo>
                          <a:pt x="93" y="103"/>
                        </a:lnTo>
                        <a:lnTo>
                          <a:pt x="87" y="110"/>
                        </a:lnTo>
                        <a:lnTo>
                          <a:pt x="80" y="116"/>
                        </a:lnTo>
                        <a:lnTo>
                          <a:pt x="71" y="119"/>
                        </a:lnTo>
                        <a:lnTo>
                          <a:pt x="62" y="121"/>
                        </a:lnTo>
                        <a:lnTo>
                          <a:pt x="36" y="121"/>
                        </a:lnTo>
                        <a:lnTo>
                          <a:pt x="26" y="119"/>
                        </a:lnTo>
                        <a:lnTo>
                          <a:pt x="18" y="116"/>
                        </a:lnTo>
                        <a:lnTo>
                          <a:pt x="10" y="110"/>
                        </a:lnTo>
                        <a:lnTo>
                          <a:pt x="5" y="103"/>
                        </a:lnTo>
                        <a:lnTo>
                          <a:pt x="1" y="94"/>
                        </a:lnTo>
                        <a:lnTo>
                          <a:pt x="0" y="85"/>
                        </a:lnTo>
                        <a:lnTo>
                          <a:pt x="0" y="36"/>
                        </a:lnTo>
                        <a:lnTo>
                          <a:pt x="1" y="26"/>
                        </a:lnTo>
                        <a:lnTo>
                          <a:pt x="5" y="18"/>
                        </a:lnTo>
                        <a:lnTo>
                          <a:pt x="10" y="10"/>
                        </a:lnTo>
                        <a:lnTo>
                          <a:pt x="18" y="5"/>
                        </a:lnTo>
                        <a:lnTo>
                          <a:pt x="26" y="1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0" name="Freeform 11"/>
                  <p:cNvSpPr>
                    <a:spLocks/>
                  </p:cNvSpPr>
                  <p:nvPr/>
                </p:nvSpPr>
                <p:spPr bwMode="auto">
                  <a:xfrm>
                    <a:off x="3595688" y="2114550"/>
                    <a:ext cx="155575" cy="192088"/>
                  </a:xfrm>
                  <a:custGeom>
                    <a:avLst/>
                    <a:gdLst/>
                    <a:ahLst/>
                    <a:cxnLst>
                      <a:cxn ang="0">
                        <a:pos x="36" y="0"/>
                      </a:cxn>
                      <a:cxn ang="0">
                        <a:pos x="62" y="0"/>
                      </a:cxn>
                      <a:cxn ang="0">
                        <a:pos x="72" y="1"/>
                      </a:cxn>
                      <a:cxn ang="0">
                        <a:pos x="80" y="5"/>
                      </a:cxn>
                      <a:cxn ang="0">
                        <a:pos x="87" y="10"/>
                      </a:cxn>
                      <a:cxn ang="0">
                        <a:pos x="93" y="18"/>
                      </a:cxn>
                      <a:cxn ang="0">
                        <a:pos x="96" y="26"/>
                      </a:cxn>
                      <a:cxn ang="0">
                        <a:pos x="98" y="36"/>
                      </a:cxn>
                      <a:cxn ang="0">
                        <a:pos x="98" y="85"/>
                      </a:cxn>
                      <a:cxn ang="0">
                        <a:pos x="96" y="94"/>
                      </a:cxn>
                      <a:cxn ang="0">
                        <a:pos x="93" y="103"/>
                      </a:cxn>
                      <a:cxn ang="0">
                        <a:pos x="87" y="110"/>
                      </a:cxn>
                      <a:cxn ang="0">
                        <a:pos x="80" y="116"/>
                      </a:cxn>
                      <a:cxn ang="0">
                        <a:pos x="72" y="119"/>
                      </a:cxn>
                      <a:cxn ang="0">
                        <a:pos x="62" y="121"/>
                      </a:cxn>
                      <a:cxn ang="0">
                        <a:pos x="36" y="121"/>
                      </a:cxn>
                      <a:cxn ang="0">
                        <a:pos x="26" y="119"/>
                      </a:cxn>
                      <a:cxn ang="0">
                        <a:pos x="18" y="116"/>
                      </a:cxn>
                      <a:cxn ang="0">
                        <a:pos x="10" y="110"/>
                      </a:cxn>
                      <a:cxn ang="0">
                        <a:pos x="5" y="103"/>
                      </a:cxn>
                      <a:cxn ang="0">
                        <a:pos x="1" y="94"/>
                      </a:cxn>
                      <a:cxn ang="0">
                        <a:pos x="0" y="85"/>
                      </a:cxn>
                      <a:cxn ang="0">
                        <a:pos x="0" y="36"/>
                      </a:cxn>
                      <a:cxn ang="0">
                        <a:pos x="1" y="26"/>
                      </a:cxn>
                      <a:cxn ang="0">
                        <a:pos x="5" y="18"/>
                      </a:cxn>
                      <a:cxn ang="0">
                        <a:pos x="10" y="10"/>
                      </a:cxn>
                      <a:cxn ang="0">
                        <a:pos x="18" y="5"/>
                      </a:cxn>
                      <a:cxn ang="0">
                        <a:pos x="26" y="1"/>
                      </a:cxn>
                      <a:cxn ang="0">
                        <a:pos x="36" y="0"/>
                      </a:cxn>
                    </a:cxnLst>
                    <a:rect l="0" t="0" r="r" b="b"/>
                    <a:pathLst>
                      <a:path w="98" h="121">
                        <a:moveTo>
                          <a:pt x="36" y="0"/>
                        </a:moveTo>
                        <a:lnTo>
                          <a:pt x="62" y="0"/>
                        </a:lnTo>
                        <a:lnTo>
                          <a:pt x="72" y="1"/>
                        </a:lnTo>
                        <a:lnTo>
                          <a:pt x="80" y="5"/>
                        </a:lnTo>
                        <a:lnTo>
                          <a:pt x="87" y="10"/>
                        </a:lnTo>
                        <a:lnTo>
                          <a:pt x="93" y="18"/>
                        </a:lnTo>
                        <a:lnTo>
                          <a:pt x="96" y="26"/>
                        </a:lnTo>
                        <a:lnTo>
                          <a:pt x="98" y="36"/>
                        </a:lnTo>
                        <a:lnTo>
                          <a:pt x="98" y="85"/>
                        </a:lnTo>
                        <a:lnTo>
                          <a:pt x="96" y="94"/>
                        </a:lnTo>
                        <a:lnTo>
                          <a:pt x="93" y="103"/>
                        </a:lnTo>
                        <a:lnTo>
                          <a:pt x="87" y="110"/>
                        </a:lnTo>
                        <a:lnTo>
                          <a:pt x="80" y="116"/>
                        </a:lnTo>
                        <a:lnTo>
                          <a:pt x="72" y="119"/>
                        </a:lnTo>
                        <a:lnTo>
                          <a:pt x="62" y="121"/>
                        </a:lnTo>
                        <a:lnTo>
                          <a:pt x="36" y="121"/>
                        </a:lnTo>
                        <a:lnTo>
                          <a:pt x="26" y="119"/>
                        </a:lnTo>
                        <a:lnTo>
                          <a:pt x="18" y="116"/>
                        </a:lnTo>
                        <a:lnTo>
                          <a:pt x="10" y="110"/>
                        </a:lnTo>
                        <a:lnTo>
                          <a:pt x="5" y="103"/>
                        </a:lnTo>
                        <a:lnTo>
                          <a:pt x="1" y="94"/>
                        </a:lnTo>
                        <a:lnTo>
                          <a:pt x="0" y="85"/>
                        </a:lnTo>
                        <a:lnTo>
                          <a:pt x="0" y="36"/>
                        </a:lnTo>
                        <a:lnTo>
                          <a:pt x="1" y="26"/>
                        </a:lnTo>
                        <a:lnTo>
                          <a:pt x="5" y="18"/>
                        </a:lnTo>
                        <a:lnTo>
                          <a:pt x="10" y="10"/>
                        </a:lnTo>
                        <a:lnTo>
                          <a:pt x="18" y="5"/>
                        </a:lnTo>
                        <a:lnTo>
                          <a:pt x="26" y="1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1" name="Freeform 9"/>
                  <p:cNvSpPr>
                    <a:spLocks/>
                  </p:cNvSpPr>
                  <p:nvPr/>
                </p:nvSpPr>
                <p:spPr bwMode="auto">
                  <a:xfrm>
                    <a:off x="1473200" y="2060575"/>
                    <a:ext cx="2174875" cy="300038"/>
                  </a:xfrm>
                  <a:custGeom>
                    <a:avLst/>
                    <a:gdLst/>
                    <a:ahLst/>
                    <a:cxnLst>
                      <a:cxn ang="0">
                        <a:pos x="36" y="0"/>
                      </a:cxn>
                      <a:cxn ang="0">
                        <a:pos x="1334" y="0"/>
                      </a:cxn>
                      <a:cxn ang="0">
                        <a:pos x="1344" y="1"/>
                      </a:cxn>
                      <a:cxn ang="0">
                        <a:pos x="1352" y="5"/>
                      </a:cxn>
                      <a:cxn ang="0">
                        <a:pos x="1359" y="10"/>
                      </a:cxn>
                      <a:cxn ang="0">
                        <a:pos x="1365" y="18"/>
                      </a:cxn>
                      <a:cxn ang="0">
                        <a:pos x="1369" y="26"/>
                      </a:cxn>
                      <a:cxn ang="0">
                        <a:pos x="1370" y="36"/>
                      </a:cxn>
                      <a:cxn ang="0">
                        <a:pos x="1370" y="153"/>
                      </a:cxn>
                      <a:cxn ang="0">
                        <a:pos x="1369" y="162"/>
                      </a:cxn>
                      <a:cxn ang="0">
                        <a:pos x="1365" y="171"/>
                      </a:cxn>
                      <a:cxn ang="0">
                        <a:pos x="1359" y="178"/>
                      </a:cxn>
                      <a:cxn ang="0">
                        <a:pos x="1352" y="184"/>
                      </a:cxn>
                      <a:cxn ang="0">
                        <a:pos x="1344" y="187"/>
                      </a:cxn>
                      <a:cxn ang="0">
                        <a:pos x="1334" y="189"/>
                      </a:cxn>
                      <a:cxn ang="0">
                        <a:pos x="36" y="189"/>
                      </a:cxn>
                      <a:cxn ang="0">
                        <a:pos x="26" y="187"/>
                      </a:cxn>
                      <a:cxn ang="0">
                        <a:pos x="18" y="184"/>
                      </a:cxn>
                      <a:cxn ang="0">
                        <a:pos x="10" y="178"/>
                      </a:cxn>
                      <a:cxn ang="0">
                        <a:pos x="5" y="171"/>
                      </a:cxn>
                      <a:cxn ang="0">
                        <a:pos x="1" y="162"/>
                      </a:cxn>
                      <a:cxn ang="0">
                        <a:pos x="0" y="153"/>
                      </a:cxn>
                      <a:cxn ang="0">
                        <a:pos x="0" y="36"/>
                      </a:cxn>
                      <a:cxn ang="0">
                        <a:pos x="1" y="26"/>
                      </a:cxn>
                      <a:cxn ang="0">
                        <a:pos x="5" y="18"/>
                      </a:cxn>
                      <a:cxn ang="0">
                        <a:pos x="10" y="10"/>
                      </a:cxn>
                      <a:cxn ang="0">
                        <a:pos x="18" y="5"/>
                      </a:cxn>
                      <a:cxn ang="0">
                        <a:pos x="26" y="1"/>
                      </a:cxn>
                      <a:cxn ang="0">
                        <a:pos x="36" y="0"/>
                      </a:cxn>
                    </a:cxnLst>
                    <a:rect l="0" t="0" r="r" b="b"/>
                    <a:pathLst>
                      <a:path w="1370" h="189">
                        <a:moveTo>
                          <a:pt x="36" y="0"/>
                        </a:moveTo>
                        <a:lnTo>
                          <a:pt x="1334" y="0"/>
                        </a:lnTo>
                        <a:lnTo>
                          <a:pt x="1344" y="1"/>
                        </a:lnTo>
                        <a:lnTo>
                          <a:pt x="1352" y="5"/>
                        </a:lnTo>
                        <a:lnTo>
                          <a:pt x="1359" y="10"/>
                        </a:lnTo>
                        <a:lnTo>
                          <a:pt x="1365" y="18"/>
                        </a:lnTo>
                        <a:lnTo>
                          <a:pt x="1369" y="26"/>
                        </a:lnTo>
                        <a:lnTo>
                          <a:pt x="1370" y="36"/>
                        </a:lnTo>
                        <a:lnTo>
                          <a:pt x="1370" y="153"/>
                        </a:lnTo>
                        <a:lnTo>
                          <a:pt x="1369" y="162"/>
                        </a:lnTo>
                        <a:lnTo>
                          <a:pt x="1365" y="171"/>
                        </a:lnTo>
                        <a:lnTo>
                          <a:pt x="1359" y="178"/>
                        </a:lnTo>
                        <a:lnTo>
                          <a:pt x="1352" y="184"/>
                        </a:lnTo>
                        <a:lnTo>
                          <a:pt x="1344" y="187"/>
                        </a:lnTo>
                        <a:lnTo>
                          <a:pt x="1334" y="189"/>
                        </a:lnTo>
                        <a:lnTo>
                          <a:pt x="36" y="189"/>
                        </a:lnTo>
                        <a:lnTo>
                          <a:pt x="26" y="187"/>
                        </a:lnTo>
                        <a:lnTo>
                          <a:pt x="18" y="184"/>
                        </a:lnTo>
                        <a:lnTo>
                          <a:pt x="10" y="178"/>
                        </a:lnTo>
                        <a:lnTo>
                          <a:pt x="5" y="171"/>
                        </a:lnTo>
                        <a:lnTo>
                          <a:pt x="1" y="162"/>
                        </a:lnTo>
                        <a:lnTo>
                          <a:pt x="0" y="153"/>
                        </a:lnTo>
                        <a:lnTo>
                          <a:pt x="0" y="36"/>
                        </a:lnTo>
                        <a:lnTo>
                          <a:pt x="1" y="26"/>
                        </a:lnTo>
                        <a:lnTo>
                          <a:pt x="5" y="18"/>
                        </a:lnTo>
                        <a:lnTo>
                          <a:pt x="10" y="10"/>
                        </a:lnTo>
                        <a:lnTo>
                          <a:pt x="18" y="5"/>
                        </a:lnTo>
                        <a:lnTo>
                          <a:pt x="26" y="1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39" name="Group 23"/>
                <p:cNvGrpSpPr/>
                <p:nvPr/>
              </p:nvGrpSpPr>
              <p:grpSpPr>
                <a:xfrm>
                  <a:off x="2371494" y="3409140"/>
                  <a:ext cx="1430042" cy="1239370"/>
                  <a:chOff x="1370013" y="2060575"/>
                  <a:chExt cx="2381250" cy="2063750"/>
                </a:xfrm>
                <a:grpFill/>
              </p:grpSpPr>
              <p:sp>
                <p:nvSpPr>
                  <p:cNvPr id="140" name="Freeform 7"/>
                  <p:cNvSpPr>
                    <a:spLocks/>
                  </p:cNvSpPr>
                  <p:nvPr/>
                </p:nvSpPr>
                <p:spPr bwMode="auto">
                  <a:xfrm>
                    <a:off x="1417638" y="2211388"/>
                    <a:ext cx="2284412" cy="1141413"/>
                  </a:xfrm>
                  <a:custGeom>
                    <a:avLst/>
                    <a:gdLst/>
                    <a:ahLst/>
                    <a:cxnLst>
                      <a:cxn ang="0">
                        <a:pos x="36" y="0"/>
                      </a:cxn>
                      <a:cxn ang="0">
                        <a:pos x="42" y="88"/>
                      </a:cxn>
                      <a:cxn ang="0">
                        <a:pos x="59" y="174"/>
                      </a:cxn>
                      <a:cxn ang="0">
                        <a:pos x="86" y="255"/>
                      </a:cxn>
                      <a:cxn ang="0">
                        <a:pos x="123" y="332"/>
                      </a:cxn>
                      <a:cxn ang="0">
                        <a:pos x="168" y="403"/>
                      </a:cxn>
                      <a:cxn ang="0">
                        <a:pos x="222" y="468"/>
                      </a:cxn>
                      <a:cxn ang="0">
                        <a:pos x="283" y="525"/>
                      </a:cxn>
                      <a:cxn ang="0">
                        <a:pos x="351" y="575"/>
                      </a:cxn>
                      <a:cxn ang="0">
                        <a:pos x="425" y="616"/>
                      </a:cxn>
                      <a:cxn ang="0">
                        <a:pos x="504" y="648"/>
                      </a:cxn>
                      <a:cxn ang="0">
                        <a:pos x="588" y="671"/>
                      </a:cxn>
                      <a:cxn ang="0">
                        <a:pos x="675" y="682"/>
                      </a:cxn>
                      <a:cxn ang="0">
                        <a:pos x="765" y="682"/>
                      </a:cxn>
                      <a:cxn ang="0">
                        <a:pos x="852" y="671"/>
                      </a:cxn>
                      <a:cxn ang="0">
                        <a:pos x="936" y="648"/>
                      </a:cxn>
                      <a:cxn ang="0">
                        <a:pos x="1015" y="616"/>
                      </a:cxn>
                      <a:cxn ang="0">
                        <a:pos x="1088" y="575"/>
                      </a:cxn>
                      <a:cxn ang="0">
                        <a:pos x="1156" y="525"/>
                      </a:cxn>
                      <a:cxn ang="0">
                        <a:pos x="1218" y="468"/>
                      </a:cxn>
                      <a:cxn ang="0">
                        <a:pos x="1271" y="403"/>
                      </a:cxn>
                      <a:cxn ang="0">
                        <a:pos x="1317" y="332"/>
                      </a:cxn>
                      <a:cxn ang="0">
                        <a:pos x="1354" y="255"/>
                      </a:cxn>
                      <a:cxn ang="0">
                        <a:pos x="1381" y="174"/>
                      </a:cxn>
                      <a:cxn ang="0">
                        <a:pos x="1397" y="88"/>
                      </a:cxn>
                      <a:cxn ang="0">
                        <a:pos x="1403" y="0"/>
                      </a:cxn>
                      <a:cxn ang="0">
                        <a:pos x="1438" y="45"/>
                      </a:cxn>
                      <a:cxn ang="0">
                        <a:pos x="1426" y="133"/>
                      </a:cxn>
                      <a:cxn ang="0">
                        <a:pos x="1405" y="219"/>
                      </a:cxn>
                      <a:cxn ang="0">
                        <a:pos x="1374" y="299"/>
                      </a:cxn>
                      <a:cxn ang="0">
                        <a:pos x="1334" y="375"/>
                      </a:cxn>
                      <a:cxn ang="0">
                        <a:pos x="1285" y="444"/>
                      </a:cxn>
                      <a:cxn ang="0">
                        <a:pos x="1228" y="508"/>
                      </a:cxn>
                      <a:cxn ang="0">
                        <a:pos x="1165" y="565"/>
                      </a:cxn>
                      <a:cxn ang="0">
                        <a:pos x="1095" y="613"/>
                      </a:cxn>
                      <a:cxn ang="0">
                        <a:pos x="1019" y="654"/>
                      </a:cxn>
                      <a:cxn ang="0">
                        <a:pos x="939" y="685"/>
                      </a:cxn>
                      <a:cxn ang="0">
                        <a:pos x="854" y="707"/>
                      </a:cxn>
                      <a:cxn ang="0">
                        <a:pos x="765" y="718"/>
                      </a:cxn>
                      <a:cxn ang="0">
                        <a:pos x="675" y="718"/>
                      </a:cxn>
                      <a:cxn ang="0">
                        <a:pos x="586" y="707"/>
                      </a:cxn>
                      <a:cxn ang="0">
                        <a:pos x="501" y="685"/>
                      </a:cxn>
                      <a:cxn ang="0">
                        <a:pos x="420" y="654"/>
                      </a:cxn>
                      <a:cxn ang="0">
                        <a:pos x="345" y="613"/>
                      </a:cxn>
                      <a:cxn ang="0">
                        <a:pos x="275" y="565"/>
                      </a:cxn>
                      <a:cxn ang="0">
                        <a:pos x="212" y="508"/>
                      </a:cxn>
                      <a:cxn ang="0">
                        <a:pos x="155" y="444"/>
                      </a:cxn>
                      <a:cxn ang="0">
                        <a:pos x="106" y="375"/>
                      </a:cxn>
                      <a:cxn ang="0">
                        <a:pos x="66" y="299"/>
                      </a:cxn>
                      <a:cxn ang="0">
                        <a:pos x="35" y="219"/>
                      </a:cxn>
                      <a:cxn ang="0">
                        <a:pos x="13" y="133"/>
                      </a:cxn>
                      <a:cxn ang="0">
                        <a:pos x="2" y="45"/>
                      </a:cxn>
                    </a:cxnLst>
                    <a:rect l="0" t="0" r="r" b="b"/>
                    <a:pathLst>
                      <a:path w="1439" h="719">
                        <a:moveTo>
                          <a:pt x="0" y="0"/>
                        </a:moveTo>
                        <a:lnTo>
                          <a:pt x="36" y="0"/>
                        </a:lnTo>
                        <a:lnTo>
                          <a:pt x="38" y="44"/>
                        </a:lnTo>
                        <a:lnTo>
                          <a:pt x="42" y="88"/>
                        </a:lnTo>
                        <a:lnTo>
                          <a:pt x="49" y="132"/>
                        </a:lnTo>
                        <a:lnTo>
                          <a:pt x="59" y="174"/>
                        </a:lnTo>
                        <a:lnTo>
                          <a:pt x="71" y="215"/>
                        </a:lnTo>
                        <a:lnTo>
                          <a:pt x="86" y="255"/>
                        </a:lnTo>
                        <a:lnTo>
                          <a:pt x="103" y="295"/>
                        </a:lnTo>
                        <a:lnTo>
                          <a:pt x="123" y="332"/>
                        </a:lnTo>
                        <a:lnTo>
                          <a:pt x="145" y="368"/>
                        </a:lnTo>
                        <a:lnTo>
                          <a:pt x="168" y="403"/>
                        </a:lnTo>
                        <a:lnTo>
                          <a:pt x="194" y="436"/>
                        </a:lnTo>
                        <a:lnTo>
                          <a:pt x="222" y="468"/>
                        </a:lnTo>
                        <a:lnTo>
                          <a:pt x="252" y="498"/>
                        </a:lnTo>
                        <a:lnTo>
                          <a:pt x="283" y="525"/>
                        </a:lnTo>
                        <a:lnTo>
                          <a:pt x="317" y="551"/>
                        </a:lnTo>
                        <a:lnTo>
                          <a:pt x="351" y="575"/>
                        </a:lnTo>
                        <a:lnTo>
                          <a:pt x="388" y="597"/>
                        </a:lnTo>
                        <a:lnTo>
                          <a:pt x="425" y="616"/>
                        </a:lnTo>
                        <a:lnTo>
                          <a:pt x="464" y="634"/>
                        </a:lnTo>
                        <a:lnTo>
                          <a:pt x="504" y="648"/>
                        </a:lnTo>
                        <a:lnTo>
                          <a:pt x="545" y="661"/>
                        </a:lnTo>
                        <a:lnTo>
                          <a:pt x="588" y="671"/>
                        </a:lnTo>
                        <a:lnTo>
                          <a:pt x="631" y="677"/>
                        </a:lnTo>
                        <a:lnTo>
                          <a:pt x="675" y="682"/>
                        </a:lnTo>
                        <a:lnTo>
                          <a:pt x="720" y="683"/>
                        </a:lnTo>
                        <a:lnTo>
                          <a:pt x="765" y="682"/>
                        </a:lnTo>
                        <a:lnTo>
                          <a:pt x="809" y="677"/>
                        </a:lnTo>
                        <a:lnTo>
                          <a:pt x="852" y="671"/>
                        </a:lnTo>
                        <a:lnTo>
                          <a:pt x="894" y="661"/>
                        </a:lnTo>
                        <a:lnTo>
                          <a:pt x="936" y="648"/>
                        </a:lnTo>
                        <a:lnTo>
                          <a:pt x="976" y="634"/>
                        </a:lnTo>
                        <a:lnTo>
                          <a:pt x="1015" y="616"/>
                        </a:lnTo>
                        <a:lnTo>
                          <a:pt x="1053" y="597"/>
                        </a:lnTo>
                        <a:lnTo>
                          <a:pt x="1088" y="575"/>
                        </a:lnTo>
                        <a:lnTo>
                          <a:pt x="1123" y="551"/>
                        </a:lnTo>
                        <a:lnTo>
                          <a:pt x="1156" y="525"/>
                        </a:lnTo>
                        <a:lnTo>
                          <a:pt x="1188" y="498"/>
                        </a:lnTo>
                        <a:lnTo>
                          <a:pt x="1218" y="468"/>
                        </a:lnTo>
                        <a:lnTo>
                          <a:pt x="1245" y="436"/>
                        </a:lnTo>
                        <a:lnTo>
                          <a:pt x="1271" y="403"/>
                        </a:lnTo>
                        <a:lnTo>
                          <a:pt x="1295" y="368"/>
                        </a:lnTo>
                        <a:lnTo>
                          <a:pt x="1317" y="332"/>
                        </a:lnTo>
                        <a:lnTo>
                          <a:pt x="1336" y="295"/>
                        </a:lnTo>
                        <a:lnTo>
                          <a:pt x="1354" y="255"/>
                        </a:lnTo>
                        <a:lnTo>
                          <a:pt x="1368" y="215"/>
                        </a:lnTo>
                        <a:lnTo>
                          <a:pt x="1381" y="174"/>
                        </a:lnTo>
                        <a:lnTo>
                          <a:pt x="1391" y="132"/>
                        </a:lnTo>
                        <a:lnTo>
                          <a:pt x="1397" y="88"/>
                        </a:lnTo>
                        <a:lnTo>
                          <a:pt x="1402" y="44"/>
                        </a:lnTo>
                        <a:lnTo>
                          <a:pt x="1403" y="0"/>
                        </a:lnTo>
                        <a:lnTo>
                          <a:pt x="1439" y="0"/>
                        </a:lnTo>
                        <a:lnTo>
                          <a:pt x="1438" y="45"/>
                        </a:lnTo>
                        <a:lnTo>
                          <a:pt x="1433" y="90"/>
                        </a:lnTo>
                        <a:lnTo>
                          <a:pt x="1426" y="133"/>
                        </a:lnTo>
                        <a:lnTo>
                          <a:pt x="1417" y="176"/>
                        </a:lnTo>
                        <a:lnTo>
                          <a:pt x="1405" y="219"/>
                        </a:lnTo>
                        <a:lnTo>
                          <a:pt x="1391" y="259"/>
                        </a:lnTo>
                        <a:lnTo>
                          <a:pt x="1374" y="299"/>
                        </a:lnTo>
                        <a:lnTo>
                          <a:pt x="1355" y="337"/>
                        </a:lnTo>
                        <a:lnTo>
                          <a:pt x="1334" y="375"/>
                        </a:lnTo>
                        <a:lnTo>
                          <a:pt x="1310" y="410"/>
                        </a:lnTo>
                        <a:lnTo>
                          <a:pt x="1285" y="444"/>
                        </a:lnTo>
                        <a:lnTo>
                          <a:pt x="1257" y="477"/>
                        </a:lnTo>
                        <a:lnTo>
                          <a:pt x="1228" y="508"/>
                        </a:lnTo>
                        <a:lnTo>
                          <a:pt x="1197" y="537"/>
                        </a:lnTo>
                        <a:lnTo>
                          <a:pt x="1165" y="565"/>
                        </a:lnTo>
                        <a:lnTo>
                          <a:pt x="1130" y="590"/>
                        </a:lnTo>
                        <a:lnTo>
                          <a:pt x="1095" y="613"/>
                        </a:lnTo>
                        <a:lnTo>
                          <a:pt x="1058" y="635"/>
                        </a:lnTo>
                        <a:lnTo>
                          <a:pt x="1019" y="654"/>
                        </a:lnTo>
                        <a:lnTo>
                          <a:pt x="980" y="671"/>
                        </a:lnTo>
                        <a:lnTo>
                          <a:pt x="939" y="685"/>
                        </a:lnTo>
                        <a:lnTo>
                          <a:pt x="897" y="697"/>
                        </a:lnTo>
                        <a:lnTo>
                          <a:pt x="854" y="707"/>
                        </a:lnTo>
                        <a:lnTo>
                          <a:pt x="810" y="713"/>
                        </a:lnTo>
                        <a:lnTo>
                          <a:pt x="765" y="718"/>
                        </a:lnTo>
                        <a:lnTo>
                          <a:pt x="720" y="719"/>
                        </a:lnTo>
                        <a:lnTo>
                          <a:pt x="675" y="718"/>
                        </a:lnTo>
                        <a:lnTo>
                          <a:pt x="630" y="713"/>
                        </a:lnTo>
                        <a:lnTo>
                          <a:pt x="586" y="707"/>
                        </a:lnTo>
                        <a:lnTo>
                          <a:pt x="543" y="697"/>
                        </a:lnTo>
                        <a:lnTo>
                          <a:pt x="501" y="685"/>
                        </a:lnTo>
                        <a:lnTo>
                          <a:pt x="460" y="671"/>
                        </a:lnTo>
                        <a:lnTo>
                          <a:pt x="420" y="654"/>
                        </a:lnTo>
                        <a:lnTo>
                          <a:pt x="382" y="635"/>
                        </a:lnTo>
                        <a:lnTo>
                          <a:pt x="345" y="613"/>
                        </a:lnTo>
                        <a:lnTo>
                          <a:pt x="309" y="590"/>
                        </a:lnTo>
                        <a:lnTo>
                          <a:pt x="275" y="565"/>
                        </a:lnTo>
                        <a:lnTo>
                          <a:pt x="242" y="537"/>
                        </a:lnTo>
                        <a:lnTo>
                          <a:pt x="212" y="508"/>
                        </a:lnTo>
                        <a:lnTo>
                          <a:pt x="182" y="477"/>
                        </a:lnTo>
                        <a:lnTo>
                          <a:pt x="155" y="444"/>
                        </a:lnTo>
                        <a:lnTo>
                          <a:pt x="130" y="410"/>
                        </a:lnTo>
                        <a:lnTo>
                          <a:pt x="106" y="375"/>
                        </a:lnTo>
                        <a:lnTo>
                          <a:pt x="85" y="337"/>
                        </a:lnTo>
                        <a:lnTo>
                          <a:pt x="66" y="299"/>
                        </a:lnTo>
                        <a:lnTo>
                          <a:pt x="49" y="259"/>
                        </a:lnTo>
                        <a:lnTo>
                          <a:pt x="35" y="219"/>
                        </a:lnTo>
                        <a:lnTo>
                          <a:pt x="23" y="176"/>
                        </a:lnTo>
                        <a:lnTo>
                          <a:pt x="13" y="133"/>
                        </a:lnTo>
                        <a:lnTo>
                          <a:pt x="6" y="90"/>
                        </a:lnTo>
                        <a:lnTo>
                          <a:pt x="2" y="4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1" name="Freeform 8"/>
                  <p:cNvSpPr>
                    <a:spLocks/>
                  </p:cNvSpPr>
                  <p:nvPr/>
                </p:nvSpPr>
                <p:spPr bwMode="auto">
                  <a:xfrm>
                    <a:off x="2101850" y="3155950"/>
                    <a:ext cx="915987" cy="266700"/>
                  </a:xfrm>
                  <a:custGeom>
                    <a:avLst/>
                    <a:gdLst/>
                    <a:ahLst/>
                    <a:cxnLst>
                      <a:cxn ang="0">
                        <a:pos x="69" y="1"/>
                      </a:cxn>
                      <a:cxn ang="0">
                        <a:pos x="93" y="9"/>
                      </a:cxn>
                      <a:cxn ang="0">
                        <a:pos x="126" y="21"/>
                      </a:cxn>
                      <a:cxn ang="0">
                        <a:pos x="165" y="32"/>
                      </a:cxn>
                      <a:cxn ang="0">
                        <a:pos x="210" y="41"/>
                      </a:cxn>
                      <a:cxn ang="0">
                        <a:pos x="261" y="45"/>
                      </a:cxn>
                      <a:cxn ang="0">
                        <a:pos x="316" y="44"/>
                      </a:cxn>
                      <a:cxn ang="0">
                        <a:pos x="366" y="40"/>
                      </a:cxn>
                      <a:cxn ang="0">
                        <a:pos x="410" y="33"/>
                      </a:cxn>
                      <a:cxn ang="0">
                        <a:pos x="446" y="26"/>
                      </a:cxn>
                      <a:cxn ang="0">
                        <a:pos x="474" y="19"/>
                      </a:cxn>
                      <a:cxn ang="0">
                        <a:pos x="493" y="12"/>
                      </a:cxn>
                      <a:cxn ang="0">
                        <a:pos x="510" y="6"/>
                      </a:cxn>
                      <a:cxn ang="0">
                        <a:pos x="524" y="3"/>
                      </a:cxn>
                      <a:cxn ang="0">
                        <a:pos x="538" y="5"/>
                      </a:cxn>
                      <a:cxn ang="0">
                        <a:pos x="552" y="15"/>
                      </a:cxn>
                      <a:cxn ang="0">
                        <a:pos x="565" y="32"/>
                      </a:cxn>
                      <a:cxn ang="0">
                        <a:pos x="572" y="52"/>
                      </a:cxn>
                      <a:cxn ang="0">
                        <a:pos x="576" y="70"/>
                      </a:cxn>
                      <a:cxn ang="0">
                        <a:pos x="577" y="81"/>
                      </a:cxn>
                      <a:cxn ang="0">
                        <a:pos x="577" y="83"/>
                      </a:cxn>
                      <a:cxn ang="0">
                        <a:pos x="577" y="89"/>
                      </a:cxn>
                      <a:cxn ang="0">
                        <a:pos x="577" y="99"/>
                      </a:cxn>
                      <a:cxn ang="0">
                        <a:pos x="573" y="109"/>
                      </a:cxn>
                      <a:cxn ang="0">
                        <a:pos x="564" y="119"/>
                      </a:cxn>
                      <a:cxn ang="0">
                        <a:pos x="538" y="130"/>
                      </a:cxn>
                      <a:cxn ang="0">
                        <a:pos x="501" y="143"/>
                      </a:cxn>
                      <a:cxn ang="0">
                        <a:pos x="462" y="153"/>
                      </a:cxn>
                      <a:cxn ang="0">
                        <a:pos x="421" y="161"/>
                      </a:cxn>
                      <a:cxn ang="0">
                        <a:pos x="373" y="166"/>
                      </a:cxn>
                      <a:cxn ang="0">
                        <a:pos x="319" y="168"/>
                      </a:cxn>
                      <a:cxn ang="0">
                        <a:pos x="287" y="168"/>
                      </a:cxn>
                      <a:cxn ang="0">
                        <a:pos x="275" y="168"/>
                      </a:cxn>
                      <a:cxn ang="0">
                        <a:pos x="252" y="168"/>
                      </a:cxn>
                      <a:cxn ang="0">
                        <a:pos x="222" y="166"/>
                      </a:cxn>
                      <a:cxn ang="0">
                        <a:pos x="186" y="163"/>
                      </a:cxn>
                      <a:cxn ang="0">
                        <a:pos x="146" y="158"/>
                      </a:cxn>
                      <a:cxn ang="0">
                        <a:pos x="104" y="151"/>
                      </a:cxn>
                      <a:cxn ang="0">
                        <a:pos x="64" y="141"/>
                      </a:cxn>
                      <a:cxn ang="0">
                        <a:pos x="26" y="128"/>
                      </a:cxn>
                      <a:cxn ang="0">
                        <a:pos x="23" y="126"/>
                      </a:cxn>
                      <a:cxn ang="0">
                        <a:pos x="16" y="121"/>
                      </a:cxn>
                      <a:cxn ang="0">
                        <a:pos x="8" y="112"/>
                      </a:cxn>
                      <a:cxn ang="0">
                        <a:pos x="2" y="100"/>
                      </a:cxn>
                      <a:cxn ang="0">
                        <a:pos x="1" y="85"/>
                      </a:cxn>
                      <a:cxn ang="0">
                        <a:pos x="25" y="24"/>
                      </a:cxn>
                      <a:cxn ang="0">
                        <a:pos x="26" y="21"/>
                      </a:cxn>
                      <a:cxn ang="0">
                        <a:pos x="30" y="15"/>
                      </a:cxn>
                      <a:cxn ang="0">
                        <a:pos x="37" y="8"/>
                      </a:cxn>
                      <a:cxn ang="0">
                        <a:pos x="47" y="2"/>
                      </a:cxn>
                      <a:cxn ang="0">
                        <a:pos x="61" y="0"/>
                      </a:cxn>
                    </a:cxnLst>
                    <a:rect l="0" t="0" r="r" b="b"/>
                    <a:pathLst>
                      <a:path w="577" h="168">
                        <a:moveTo>
                          <a:pt x="61" y="0"/>
                        </a:moveTo>
                        <a:lnTo>
                          <a:pt x="69" y="1"/>
                        </a:lnTo>
                        <a:lnTo>
                          <a:pt x="78" y="4"/>
                        </a:lnTo>
                        <a:lnTo>
                          <a:pt x="93" y="9"/>
                        </a:lnTo>
                        <a:lnTo>
                          <a:pt x="108" y="15"/>
                        </a:lnTo>
                        <a:lnTo>
                          <a:pt x="126" y="21"/>
                        </a:lnTo>
                        <a:lnTo>
                          <a:pt x="145" y="26"/>
                        </a:lnTo>
                        <a:lnTo>
                          <a:pt x="165" y="32"/>
                        </a:lnTo>
                        <a:lnTo>
                          <a:pt x="187" y="36"/>
                        </a:lnTo>
                        <a:lnTo>
                          <a:pt x="210" y="41"/>
                        </a:lnTo>
                        <a:lnTo>
                          <a:pt x="235" y="44"/>
                        </a:lnTo>
                        <a:lnTo>
                          <a:pt x="261" y="45"/>
                        </a:lnTo>
                        <a:lnTo>
                          <a:pt x="289" y="46"/>
                        </a:lnTo>
                        <a:lnTo>
                          <a:pt x="316" y="44"/>
                        </a:lnTo>
                        <a:lnTo>
                          <a:pt x="342" y="42"/>
                        </a:lnTo>
                        <a:lnTo>
                          <a:pt x="366" y="40"/>
                        </a:lnTo>
                        <a:lnTo>
                          <a:pt x="389" y="36"/>
                        </a:lnTo>
                        <a:lnTo>
                          <a:pt x="410" y="33"/>
                        </a:lnTo>
                        <a:lnTo>
                          <a:pt x="430" y="30"/>
                        </a:lnTo>
                        <a:lnTo>
                          <a:pt x="446" y="26"/>
                        </a:lnTo>
                        <a:lnTo>
                          <a:pt x="461" y="22"/>
                        </a:lnTo>
                        <a:lnTo>
                          <a:pt x="474" y="19"/>
                        </a:lnTo>
                        <a:lnTo>
                          <a:pt x="484" y="16"/>
                        </a:lnTo>
                        <a:lnTo>
                          <a:pt x="493" y="12"/>
                        </a:lnTo>
                        <a:lnTo>
                          <a:pt x="501" y="9"/>
                        </a:lnTo>
                        <a:lnTo>
                          <a:pt x="510" y="6"/>
                        </a:lnTo>
                        <a:lnTo>
                          <a:pt x="517" y="4"/>
                        </a:lnTo>
                        <a:lnTo>
                          <a:pt x="524" y="3"/>
                        </a:lnTo>
                        <a:lnTo>
                          <a:pt x="531" y="3"/>
                        </a:lnTo>
                        <a:lnTo>
                          <a:pt x="538" y="5"/>
                        </a:lnTo>
                        <a:lnTo>
                          <a:pt x="546" y="9"/>
                        </a:lnTo>
                        <a:lnTo>
                          <a:pt x="552" y="15"/>
                        </a:lnTo>
                        <a:lnTo>
                          <a:pt x="559" y="23"/>
                        </a:lnTo>
                        <a:lnTo>
                          <a:pt x="565" y="32"/>
                        </a:lnTo>
                        <a:lnTo>
                          <a:pt x="569" y="42"/>
                        </a:lnTo>
                        <a:lnTo>
                          <a:pt x="572" y="52"/>
                        </a:lnTo>
                        <a:lnTo>
                          <a:pt x="574" y="61"/>
                        </a:lnTo>
                        <a:lnTo>
                          <a:pt x="576" y="70"/>
                        </a:lnTo>
                        <a:lnTo>
                          <a:pt x="577" y="77"/>
                        </a:lnTo>
                        <a:lnTo>
                          <a:pt x="577" y="81"/>
                        </a:lnTo>
                        <a:lnTo>
                          <a:pt x="577" y="82"/>
                        </a:lnTo>
                        <a:lnTo>
                          <a:pt x="577" y="83"/>
                        </a:lnTo>
                        <a:lnTo>
                          <a:pt x="577" y="86"/>
                        </a:lnTo>
                        <a:lnTo>
                          <a:pt x="577" y="89"/>
                        </a:lnTo>
                        <a:lnTo>
                          <a:pt x="577" y="94"/>
                        </a:lnTo>
                        <a:lnTo>
                          <a:pt x="577" y="99"/>
                        </a:lnTo>
                        <a:lnTo>
                          <a:pt x="575" y="104"/>
                        </a:lnTo>
                        <a:lnTo>
                          <a:pt x="573" y="109"/>
                        </a:lnTo>
                        <a:lnTo>
                          <a:pt x="569" y="115"/>
                        </a:lnTo>
                        <a:lnTo>
                          <a:pt x="564" y="119"/>
                        </a:lnTo>
                        <a:lnTo>
                          <a:pt x="557" y="123"/>
                        </a:lnTo>
                        <a:lnTo>
                          <a:pt x="538" y="130"/>
                        </a:lnTo>
                        <a:lnTo>
                          <a:pt x="520" y="137"/>
                        </a:lnTo>
                        <a:lnTo>
                          <a:pt x="501" y="143"/>
                        </a:lnTo>
                        <a:lnTo>
                          <a:pt x="482" y="148"/>
                        </a:lnTo>
                        <a:lnTo>
                          <a:pt x="462" y="153"/>
                        </a:lnTo>
                        <a:lnTo>
                          <a:pt x="442" y="158"/>
                        </a:lnTo>
                        <a:lnTo>
                          <a:pt x="421" y="161"/>
                        </a:lnTo>
                        <a:lnTo>
                          <a:pt x="398" y="164"/>
                        </a:lnTo>
                        <a:lnTo>
                          <a:pt x="373" y="166"/>
                        </a:lnTo>
                        <a:lnTo>
                          <a:pt x="347" y="168"/>
                        </a:lnTo>
                        <a:lnTo>
                          <a:pt x="319" y="168"/>
                        </a:lnTo>
                        <a:lnTo>
                          <a:pt x="289" y="168"/>
                        </a:lnTo>
                        <a:lnTo>
                          <a:pt x="287" y="168"/>
                        </a:lnTo>
                        <a:lnTo>
                          <a:pt x="282" y="168"/>
                        </a:lnTo>
                        <a:lnTo>
                          <a:pt x="275" y="168"/>
                        </a:lnTo>
                        <a:lnTo>
                          <a:pt x="265" y="168"/>
                        </a:lnTo>
                        <a:lnTo>
                          <a:pt x="252" y="168"/>
                        </a:lnTo>
                        <a:lnTo>
                          <a:pt x="238" y="167"/>
                        </a:lnTo>
                        <a:lnTo>
                          <a:pt x="222" y="166"/>
                        </a:lnTo>
                        <a:lnTo>
                          <a:pt x="204" y="165"/>
                        </a:lnTo>
                        <a:lnTo>
                          <a:pt x="186" y="163"/>
                        </a:lnTo>
                        <a:lnTo>
                          <a:pt x="166" y="161"/>
                        </a:lnTo>
                        <a:lnTo>
                          <a:pt x="146" y="158"/>
                        </a:lnTo>
                        <a:lnTo>
                          <a:pt x="125" y="155"/>
                        </a:lnTo>
                        <a:lnTo>
                          <a:pt x="104" y="151"/>
                        </a:lnTo>
                        <a:lnTo>
                          <a:pt x="84" y="146"/>
                        </a:lnTo>
                        <a:lnTo>
                          <a:pt x="64" y="141"/>
                        </a:lnTo>
                        <a:lnTo>
                          <a:pt x="44" y="135"/>
                        </a:lnTo>
                        <a:lnTo>
                          <a:pt x="26" y="128"/>
                        </a:lnTo>
                        <a:lnTo>
                          <a:pt x="25" y="128"/>
                        </a:lnTo>
                        <a:lnTo>
                          <a:pt x="23" y="126"/>
                        </a:lnTo>
                        <a:lnTo>
                          <a:pt x="20" y="124"/>
                        </a:lnTo>
                        <a:lnTo>
                          <a:pt x="16" y="121"/>
                        </a:lnTo>
                        <a:lnTo>
                          <a:pt x="12" y="117"/>
                        </a:lnTo>
                        <a:lnTo>
                          <a:pt x="8" y="112"/>
                        </a:lnTo>
                        <a:lnTo>
                          <a:pt x="4" y="107"/>
                        </a:lnTo>
                        <a:lnTo>
                          <a:pt x="2" y="100"/>
                        </a:lnTo>
                        <a:lnTo>
                          <a:pt x="0" y="93"/>
                        </a:lnTo>
                        <a:lnTo>
                          <a:pt x="1" y="85"/>
                        </a:lnTo>
                        <a:lnTo>
                          <a:pt x="2" y="76"/>
                        </a:lnTo>
                        <a:lnTo>
                          <a:pt x="25" y="24"/>
                        </a:lnTo>
                        <a:lnTo>
                          <a:pt x="25" y="23"/>
                        </a:lnTo>
                        <a:lnTo>
                          <a:pt x="26" y="21"/>
                        </a:lnTo>
                        <a:lnTo>
                          <a:pt x="28" y="18"/>
                        </a:lnTo>
                        <a:lnTo>
                          <a:pt x="30" y="15"/>
                        </a:lnTo>
                        <a:lnTo>
                          <a:pt x="33" y="11"/>
                        </a:lnTo>
                        <a:lnTo>
                          <a:pt x="37" y="8"/>
                        </a:lnTo>
                        <a:lnTo>
                          <a:pt x="42" y="5"/>
                        </a:lnTo>
                        <a:lnTo>
                          <a:pt x="47" y="2"/>
                        </a:lnTo>
                        <a:lnTo>
                          <a:pt x="53" y="0"/>
                        </a:lnTo>
                        <a:lnTo>
                          <a:pt x="61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2" name="Freeform 10"/>
                  <p:cNvSpPr>
                    <a:spLocks/>
                  </p:cNvSpPr>
                  <p:nvPr/>
                </p:nvSpPr>
                <p:spPr bwMode="auto">
                  <a:xfrm>
                    <a:off x="1370013" y="2114550"/>
                    <a:ext cx="155575" cy="192088"/>
                  </a:xfrm>
                  <a:custGeom>
                    <a:avLst/>
                    <a:gdLst/>
                    <a:ahLst/>
                    <a:cxnLst>
                      <a:cxn ang="0">
                        <a:pos x="36" y="0"/>
                      </a:cxn>
                      <a:cxn ang="0">
                        <a:pos x="62" y="0"/>
                      </a:cxn>
                      <a:cxn ang="0">
                        <a:pos x="71" y="1"/>
                      </a:cxn>
                      <a:cxn ang="0">
                        <a:pos x="80" y="5"/>
                      </a:cxn>
                      <a:cxn ang="0">
                        <a:pos x="87" y="10"/>
                      </a:cxn>
                      <a:cxn ang="0">
                        <a:pos x="93" y="18"/>
                      </a:cxn>
                      <a:cxn ang="0">
                        <a:pos x="96" y="26"/>
                      </a:cxn>
                      <a:cxn ang="0">
                        <a:pos x="98" y="36"/>
                      </a:cxn>
                      <a:cxn ang="0">
                        <a:pos x="98" y="85"/>
                      </a:cxn>
                      <a:cxn ang="0">
                        <a:pos x="96" y="94"/>
                      </a:cxn>
                      <a:cxn ang="0">
                        <a:pos x="93" y="103"/>
                      </a:cxn>
                      <a:cxn ang="0">
                        <a:pos x="87" y="110"/>
                      </a:cxn>
                      <a:cxn ang="0">
                        <a:pos x="80" y="116"/>
                      </a:cxn>
                      <a:cxn ang="0">
                        <a:pos x="71" y="119"/>
                      </a:cxn>
                      <a:cxn ang="0">
                        <a:pos x="62" y="121"/>
                      </a:cxn>
                      <a:cxn ang="0">
                        <a:pos x="36" y="121"/>
                      </a:cxn>
                      <a:cxn ang="0">
                        <a:pos x="26" y="119"/>
                      </a:cxn>
                      <a:cxn ang="0">
                        <a:pos x="18" y="116"/>
                      </a:cxn>
                      <a:cxn ang="0">
                        <a:pos x="10" y="110"/>
                      </a:cxn>
                      <a:cxn ang="0">
                        <a:pos x="5" y="103"/>
                      </a:cxn>
                      <a:cxn ang="0">
                        <a:pos x="1" y="94"/>
                      </a:cxn>
                      <a:cxn ang="0">
                        <a:pos x="0" y="85"/>
                      </a:cxn>
                      <a:cxn ang="0">
                        <a:pos x="0" y="36"/>
                      </a:cxn>
                      <a:cxn ang="0">
                        <a:pos x="1" y="26"/>
                      </a:cxn>
                      <a:cxn ang="0">
                        <a:pos x="5" y="18"/>
                      </a:cxn>
                      <a:cxn ang="0">
                        <a:pos x="10" y="10"/>
                      </a:cxn>
                      <a:cxn ang="0">
                        <a:pos x="18" y="5"/>
                      </a:cxn>
                      <a:cxn ang="0">
                        <a:pos x="26" y="1"/>
                      </a:cxn>
                      <a:cxn ang="0">
                        <a:pos x="36" y="0"/>
                      </a:cxn>
                    </a:cxnLst>
                    <a:rect l="0" t="0" r="r" b="b"/>
                    <a:pathLst>
                      <a:path w="98" h="121">
                        <a:moveTo>
                          <a:pt x="36" y="0"/>
                        </a:moveTo>
                        <a:lnTo>
                          <a:pt x="62" y="0"/>
                        </a:lnTo>
                        <a:lnTo>
                          <a:pt x="71" y="1"/>
                        </a:lnTo>
                        <a:lnTo>
                          <a:pt x="80" y="5"/>
                        </a:lnTo>
                        <a:lnTo>
                          <a:pt x="87" y="10"/>
                        </a:lnTo>
                        <a:lnTo>
                          <a:pt x="93" y="18"/>
                        </a:lnTo>
                        <a:lnTo>
                          <a:pt x="96" y="26"/>
                        </a:lnTo>
                        <a:lnTo>
                          <a:pt x="98" y="36"/>
                        </a:lnTo>
                        <a:lnTo>
                          <a:pt x="98" y="85"/>
                        </a:lnTo>
                        <a:lnTo>
                          <a:pt x="96" y="94"/>
                        </a:lnTo>
                        <a:lnTo>
                          <a:pt x="93" y="103"/>
                        </a:lnTo>
                        <a:lnTo>
                          <a:pt x="87" y="110"/>
                        </a:lnTo>
                        <a:lnTo>
                          <a:pt x="80" y="116"/>
                        </a:lnTo>
                        <a:lnTo>
                          <a:pt x="71" y="119"/>
                        </a:lnTo>
                        <a:lnTo>
                          <a:pt x="62" y="121"/>
                        </a:lnTo>
                        <a:lnTo>
                          <a:pt x="36" y="121"/>
                        </a:lnTo>
                        <a:lnTo>
                          <a:pt x="26" y="119"/>
                        </a:lnTo>
                        <a:lnTo>
                          <a:pt x="18" y="116"/>
                        </a:lnTo>
                        <a:lnTo>
                          <a:pt x="10" y="110"/>
                        </a:lnTo>
                        <a:lnTo>
                          <a:pt x="5" y="103"/>
                        </a:lnTo>
                        <a:lnTo>
                          <a:pt x="1" y="94"/>
                        </a:lnTo>
                        <a:lnTo>
                          <a:pt x="0" y="85"/>
                        </a:lnTo>
                        <a:lnTo>
                          <a:pt x="0" y="36"/>
                        </a:lnTo>
                        <a:lnTo>
                          <a:pt x="1" y="26"/>
                        </a:lnTo>
                        <a:lnTo>
                          <a:pt x="5" y="18"/>
                        </a:lnTo>
                        <a:lnTo>
                          <a:pt x="10" y="10"/>
                        </a:lnTo>
                        <a:lnTo>
                          <a:pt x="18" y="5"/>
                        </a:lnTo>
                        <a:lnTo>
                          <a:pt x="26" y="1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3" name="Freeform 11"/>
                  <p:cNvSpPr>
                    <a:spLocks/>
                  </p:cNvSpPr>
                  <p:nvPr/>
                </p:nvSpPr>
                <p:spPr bwMode="auto">
                  <a:xfrm>
                    <a:off x="3595688" y="2114550"/>
                    <a:ext cx="155575" cy="192088"/>
                  </a:xfrm>
                  <a:custGeom>
                    <a:avLst/>
                    <a:gdLst/>
                    <a:ahLst/>
                    <a:cxnLst>
                      <a:cxn ang="0">
                        <a:pos x="36" y="0"/>
                      </a:cxn>
                      <a:cxn ang="0">
                        <a:pos x="62" y="0"/>
                      </a:cxn>
                      <a:cxn ang="0">
                        <a:pos x="72" y="1"/>
                      </a:cxn>
                      <a:cxn ang="0">
                        <a:pos x="80" y="5"/>
                      </a:cxn>
                      <a:cxn ang="0">
                        <a:pos x="87" y="10"/>
                      </a:cxn>
                      <a:cxn ang="0">
                        <a:pos x="93" y="18"/>
                      </a:cxn>
                      <a:cxn ang="0">
                        <a:pos x="96" y="26"/>
                      </a:cxn>
                      <a:cxn ang="0">
                        <a:pos x="98" y="36"/>
                      </a:cxn>
                      <a:cxn ang="0">
                        <a:pos x="98" y="85"/>
                      </a:cxn>
                      <a:cxn ang="0">
                        <a:pos x="96" y="94"/>
                      </a:cxn>
                      <a:cxn ang="0">
                        <a:pos x="93" y="103"/>
                      </a:cxn>
                      <a:cxn ang="0">
                        <a:pos x="87" y="110"/>
                      </a:cxn>
                      <a:cxn ang="0">
                        <a:pos x="80" y="116"/>
                      </a:cxn>
                      <a:cxn ang="0">
                        <a:pos x="72" y="119"/>
                      </a:cxn>
                      <a:cxn ang="0">
                        <a:pos x="62" y="121"/>
                      </a:cxn>
                      <a:cxn ang="0">
                        <a:pos x="36" y="121"/>
                      </a:cxn>
                      <a:cxn ang="0">
                        <a:pos x="26" y="119"/>
                      </a:cxn>
                      <a:cxn ang="0">
                        <a:pos x="18" y="116"/>
                      </a:cxn>
                      <a:cxn ang="0">
                        <a:pos x="10" y="110"/>
                      </a:cxn>
                      <a:cxn ang="0">
                        <a:pos x="5" y="103"/>
                      </a:cxn>
                      <a:cxn ang="0">
                        <a:pos x="1" y="94"/>
                      </a:cxn>
                      <a:cxn ang="0">
                        <a:pos x="0" y="85"/>
                      </a:cxn>
                      <a:cxn ang="0">
                        <a:pos x="0" y="36"/>
                      </a:cxn>
                      <a:cxn ang="0">
                        <a:pos x="1" y="26"/>
                      </a:cxn>
                      <a:cxn ang="0">
                        <a:pos x="5" y="18"/>
                      </a:cxn>
                      <a:cxn ang="0">
                        <a:pos x="10" y="10"/>
                      </a:cxn>
                      <a:cxn ang="0">
                        <a:pos x="18" y="5"/>
                      </a:cxn>
                      <a:cxn ang="0">
                        <a:pos x="26" y="1"/>
                      </a:cxn>
                      <a:cxn ang="0">
                        <a:pos x="36" y="0"/>
                      </a:cxn>
                    </a:cxnLst>
                    <a:rect l="0" t="0" r="r" b="b"/>
                    <a:pathLst>
                      <a:path w="98" h="121">
                        <a:moveTo>
                          <a:pt x="36" y="0"/>
                        </a:moveTo>
                        <a:lnTo>
                          <a:pt x="62" y="0"/>
                        </a:lnTo>
                        <a:lnTo>
                          <a:pt x="72" y="1"/>
                        </a:lnTo>
                        <a:lnTo>
                          <a:pt x="80" y="5"/>
                        </a:lnTo>
                        <a:lnTo>
                          <a:pt x="87" y="10"/>
                        </a:lnTo>
                        <a:lnTo>
                          <a:pt x="93" y="18"/>
                        </a:lnTo>
                        <a:lnTo>
                          <a:pt x="96" y="26"/>
                        </a:lnTo>
                        <a:lnTo>
                          <a:pt x="98" y="36"/>
                        </a:lnTo>
                        <a:lnTo>
                          <a:pt x="98" y="85"/>
                        </a:lnTo>
                        <a:lnTo>
                          <a:pt x="96" y="94"/>
                        </a:lnTo>
                        <a:lnTo>
                          <a:pt x="93" y="103"/>
                        </a:lnTo>
                        <a:lnTo>
                          <a:pt x="87" y="110"/>
                        </a:lnTo>
                        <a:lnTo>
                          <a:pt x="80" y="116"/>
                        </a:lnTo>
                        <a:lnTo>
                          <a:pt x="72" y="119"/>
                        </a:lnTo>
                        <a:lnTo>
                          <a:pt x="62" y="121"/>
                        </a:lnTo>
                        <a:lnTo>
                          <a:pt x="36" y="121"/>
                        </a:lnTo>
                        <a:lnTo>
                          <a:pt x="26" y="119"/>
                        </a:lnTo>
                        <a:lnTo>
                          <a:pt x="18" y="116"/>
                        </a:lnTo>
                        <a:lnTo>
                          <a:pt x="10" y="110"/>
                        </a:lnTo>
                        <a:lnTo>
                          <a:pt x="5" y="103"/>
                        </a:lnTo>
                        <a:lnTo>
                          <a:pt x="1" y="94"/>
                        </a:lnTo>
                        <a:lnTo>
                          <a:pt x="0" y="85"/>
                        </a:lnTo>
                        <a:lnTo>
                          <a:pt x="0" y="36"/>
                        </a:lnTo>
                        <a:lnTo>
                          <a:pt x="1" y="26"/>
                        </a:lnTo>
                        <a:lnTo>
                          <a:pt x="5" y="18"/>
                        </a:lnTo>
                        <a:lnTo>
                          <a:pt x="10" y="10"/>
                        </a:lnTo>
                        <a:lnTo>
                          <a:pt x="18" y="5"/>
                        </a:lnTo>
                        <a:lnTo>
                          <a:pt x="26" y="1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4" name="Freeform 9"/>
                  <p:cNvSpPr>
                    <a:spLocks/>
                  </p:cNvSpPr>
                  <p:nvPr/>
                </p:nvSpPr>
                <p:spPr bwMode="auto">
                  <a:xfrm>
                    <a:off x="1473200" y="2060575"/>
                    <a:ext cx="2174875" cy="300038"/>
                  </a:xfrm>
                  <a:custGeom>
                    <a:avLst/>
                    <a:gdLst/>
                    <a:ahLst/>
                    <a:cxnLst>
                      <a:cxn ang="0">
                        <a:pos x="36" y="0"/>
                      </a:cxn>
                      <a:cxn ang="0">
                        <a:pos x="1334" y="0"/>
                      </a:cxn>
                      <a:cxn ang="0">
                        <a:pos x="1344" y="1"/>
                      </a:cxn>
                      <a:cxn ang="0">
                        <a:pos x="1352" y="5"/>
                      </a:cxn>
                      <a:cxn ang="0">
                        <a:pos x="1359" y="10"/>
                      </a:cxn>
                      <a:cxn ang="0">
                        <a:pos x="1365" y="18"/>
                      </a:cxn>
                      <a:cxn ang="0">
                        <a:pos x="1369" y="26"/>
                      </a:cxn>
                      <a:cxn ang="0">
                        <a:pos x="1370" y="36"/>
                      </a:cxn>
                      <a:cxn ang="0">
                        <a:pos x="1370" y="153"/>
                      </a:cxn>
                      <a:cxn ang="0">
                        <a:pos x="1369" y="162"/>
                      </a:cxn>
                      <a:cxn ang="0">
                        <a:pos x="1365" y="171"/>
                      </a:cxn>
                      <a:cxn ang="0">
                        <a:pos x="1359" y="178"/>
                      </a:cxn>
                      <a:cxn ang="0">
                        <a:pos x="1352" y="184"/>
                      </a:cxn>
                      <a:cxn ang="0">
                        <a:pos x="1344" y="187"/>
                      </a:cxn>
                      <a:cxn ang="0">
                        <a:pos x="1334" y="189"/>
                      </a:cxn>
                      <a:cxn ang="0">
                        <a:pos x="36" y="189"/>
                      </a:cxn>
                      <a:cxn ang="0">
                        <a:pos x="26" y="187"/>
                      </a:cxn>
                      <a:cxn ang="0">
                        <a:pos x="18" y="184"/>
                      </a:cxn>
                      <a:cxn ang="0">
                        <a:pos x="10" y="178"/>
                      </a:cxn>
                      <a:cxn ang="0">
                        <a:pos x="5" y="171"/>
                      </a:cxn>
                      <a:cxn ang="0">
                        <a:pos x="1" y="162"/>
                      </a:cxn>
                      <a:cxn ang="0">
                        <a:pos x="0" y="153"/>
                      </a:cxn>
                      <a:cxn ang="0">
                        <a:pos x="0" y="36"/>
                      </a:cxn>
                      <a:cxn ang="0">
                        <a:pos x="1" y="26"/>
                      </a:cxn>
                      <a:cxn ang="0">
                        <a:pos x="5" y="18"/>
                      </a:cxn>
                      <a:cxn ang="0">
                        <a:pos x="10" y="10"/>
                      </a:cxn>
                      <a:cxn ang="0">
                        <a:pos x="18" y="5"/>
                      </a:cxn>
                      <a:cxn ang="0">
                        <a:pos x="26" y="1"/>
                      </a:cxn>
                      <a:cxn ang="0">
                        <a:pos x="36" y="0"/>
                      </a:cxn>
                    </a:cxnLst>
                    <a:rect l="0" t="0" r="r" b="b"/>
                    <a:pathLst>
                      <a:path w="1370" h="189">
                        <a:moveTo>
                          <a:pt x="36" y="0"/>
                        </a:moveTo>
                        <a:lnTo>
                          <a:pt x="1334" y="0"/>
                        </a:lnTo>
                        <a:lnTo>
                          <a:pt x="1344" y="1"/>
                        </a:lnTo>
                        <a:lnTo>
                          <a:pt x="1352" y="5"/>
                        </a:lnTo>
                        <a:lnTo>
                          <a:pt x="1359" y="10"/>
                        </a:lnTo>
                        <a:lnTo>
                          <a:pt x="1365" y="18"/>
                        </a:lnTo>
                        <a:lnTo>
                          <a:pt x="1369" y="26"/>
                        </a:lnTo>
                        <a:lnTo>
                          <a:pt x="1370" y="36"/>
                        </a:lnTo>
                        <a:lnTo>
                          <a:pt x="1370" y="153"/>
                        </a:lnTo>
                        <a:lnTo>
                          <a:pt x="1369" y="162"/>
                        </a:lnTo>
                        <a:lnTo>
                          <a:pt x="1365" y="171"/>
                        </a:lnTo>
                        <a:lnTo>
                          <a:pt x="1359" y="178"/>
                        </a:lnTo>
                        <a:lnTo>
                          <a:pt x="1352" y="184"/>
                        </a:lnTo>
                        <a:lnTo>
                          <a:pt x="1344" y="187"/>
                        </a:lnTo>
                        <a:lnTo>
                          <a:pt x="1334" y="189"/>
                        </a:lnTo>
                        <a:lnTo>
                          <a:pt x="36" y="189"/>
                        </a:lnTo>
                        <a:lnTo>
                          <a:pt x="26" y="187"/>
                        </a:lnTo>
                        <a:lnTo>
                          <a:pt x="18" y="184"/>
                        </a:lnTo>
                        <a:lnTo>
                          <a:pt x="10" y="178"/>
                        </a:lnTo>
                        <a:lnTo>
                          <a:pt x="5" y="171"/>
                        </a:lnTo>
                        <a:lnTo>
                          <a:pt x="1" y="162"/>
                        </a:lnTo>
                        <a:lnTo>
                          <a:pt x="0" y="153"/>
                        </a:lnTo>
                        <a:lnTo>
                          <a:pt x="0" y="36"/>
                        </a:lnTo>
                        <a:lnTo>
                          <a:pt x="1" y="26"/>
                        </a:lnTo>
                        <a:lnTo>
                          <a:pt x="5" y="18"/>
                        </a:lnTo>
                        <a:lnTo>
                          <a:pt x="10" y="10"/>
                        </a:lnTo>
                        <a:lnTo>
                          <a:pt x="18" y="5"/>
                        </a:lnTo>
                        <a:lnTo>
                          <a:pt x="26" y="1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5" name="Freeform 6"/>
                  <p:cNvSpPr>
                    <a:spLocks/>
                  </p:cNvSpPr>
                  <p:nvPr/>
                </p:nvSpPr>
                <p:spPr bwMode="auto">
                  <a:xfrm>
                    <a:off x="1524000" y="2232025"/>
                    <a:ext cx="2073275" cy="1892300"/>
                  </a:xfrm>
                  <a:custGeom>
                    <a:avLst/>
                    <a:gdLst/>
                    <a:ahLst/>
                    <a:cxnLst>
                      <a:cxn ang="0">
                        <a:pos x="1306" y="0"/>
                      </a:cxn>
                      <a:cxn ang="0">
                        <a:pos x="1180" y="1192"/>
                      </a:cxn>
                      <a:cxn ang="0">
                        <a:pos x="128" y="1192"/>
                      </a:cxn>
                      <a:cxn ang="0">
                        <a:pos x="0" y="36"/>
                      </a:cxn>
                      <a:cxn ang="0">
                        <a:pos x="1306" y="0"/>
                      </a:cxn>
                    </a:cxnLst>
                    <a:rect l="0" t="0" r="r" b="b"/>
                    <a:pathLst>
                      <a:path w="1306" h="1192">
                        <a:moveTo>
                          <a:pt x="1306" y="0"/>
                        </a:moveTo>
                        <a:lnTo>
                          <a:pt x="1180" y="1192"/>
                        </a:lnTo>
                        <a:lnTo>
                          <a:pt x="128" y="1192"/>
                        </a:lnTo>
                        <a:lnTo>
                          <a:pt x="0" y="36"/>
                        </a:lnTo>
                        <a:lnTo>
                          <a:pt x="1306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Emisiones al aire</a:t>
                    </a:r>
                  </a:p>
                </p:txBody>
              </p:sp>
            </p:grpSp>
          </p:grpSp>
          <p:sp>
            <p:nvSpPr>
              <p:cNvPr id="129" name="Freeform 6"/>
              <p:cNvSpPr>
                <a:spLocks/>
              </p:cNvSpPr>
              <p:nvPr/>
            </p:nvSpPr>
            <p:spPr bwMode="auto">
              <a:xfrm>
                <a:off x="2966049" y="3476929"/>
                <a:ext cx="933818" cy="876545"/>
              </a:xfrm>
              <a:custGeom>
                <a:avLst/>
                <a:gdLst/>
                <a:ahLst/>
                <a:cxnLst>
                  <a:cxn ang="0">
                    <a:pos x="1306" y="0"/>
                  </a:cxn>
                  <a:cxn ang="0">
                    <a:pos x="1180" y="1192"/>
                  </a:cxn>
                  <a:cxn ang="0">
                    <a:pos x="128" y="1192"/>
                  </a:cxn>
                  <a:cxn ang="0">
                    <a:pos x="0" y="36"/>
                  </a:cxn>
                  <a:cxn ang="0">
                    <a:pos x="1306" y="0"/>
                  </a:cxn>
                </a:cxnLst>
                <a:rect l="0" t="0" r="r" b="b"/>
                <a:pathLst>
                  <a:path w="1306" h="1192">
                    <a:moveTo>
                      <a:pt x="1306" y="0"/>
                    </a:moveTo>
                    <a:lnTo>
                      <a:pt x="1180" y="1192"/>
                    </a:lnTo>
                    <a:lnTo>
                      <a:pt x="128" y="1192"/>
                    </a:lnTo>
                    <a:lnTo>
                      <a:pt x="0" y="36"/>
                    </a:lnTo>
                    <a:lnTo>
                      <a:pt x="1306" y="0"/>
                    </a:lnTo>
                    <a:close/>
                  </a:path>
                </a:pathLst>
              </a:custGeom>
              <a:solidFill>
                <a:srgbClr val="1F497D">
                  <a:lumMod val="75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Emisiones al agua</a:t>
                </a:r>
              </a:p>
            </p:txBody>
          </p:sp>
          <p:sp>
            <p:nvSpPr>
              <p:cNvPr id="130" name="Freeform 6"/>
              <p:cNvSpPr>
                <a:spLocks/>
              </p:cNvSpPr>
              <p:nvPr/>
            </p:nvSpPr>
            <p:spPr bwMode="auto">
              <a:xfrm>
                <a:off x="4084360" y="3476928"/>
                <a:ext cx="933818" cy="876545"/>
              </a:xfrm>
              <a:custGeom>
                <a:avLst/>
                <a:gdLst/>
                <a:ahLst/>
                <a:cxnLst>
                  <a:cxn ang="0">
                    <a:pos x="1306" y="0"/>
                  </a:cxn>
                  <a:cxn ang="0">
                    <a:pos x="1180" y="1192"/>
                  </a:cxn>
                  <a:cxn ang="0">
                    <a:pos x="128" y="1192"/>
                  </a:cxn>
                  <a:cxn ang="0">
                    <a:pos x="0" y="36"/>
                  </a:cxn>
                  <a:cxn ang="0">
                    <a:pos x="1306" y="0"/>
                  </a:cxn>
                </a:cxnLst>
                <a:rect l="0" t="0" r="r" b="b"/>
                <a:pathLst>
                  <a:path w="1306" h="1192">
                    <a:moveTo>
                      <a:pt x="1306" y="0"/>
                    </a:moveTo>
                    <a:lnTo>
                      <a:pt x="1180" y="1192"/>
                    </a:lnTo>
                    <a:lnTo>
                      <a:pt x="128" y="1192"/>
                    </a:lnTo>
                    <a:lnTo>
                      <a:pt x="0" y="36"/>
                    </a:lnTo>
                    <a:lnTo>
                      <a:pt x="1306" y="0"/>
                    </a:lnTo>
                    <a:close/>
                  </a:path>
                </a:pathLst>
              </a:custGeom>
              <a:solidFill>
                <a:srgbClr val="1F497D">
                  <a:lumMod val="75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 Energía</a:t>
                </a:r>
              </a:p>
            </p:txBody>
          </p:sp>
          <p:sp>
            <p:nvSpPr>
              <p:cNvPr id="131" name="Freeform 6"/>
              <p:cNvSpPr>
                <a:spLocks/>
              </p:cNvSpPr>
              <p:nvPr/>
            </p:nvSpPr>
            <p:spPr bwMode="auto">
              <a:xfrm>
                <a:off x="5198724" y="3455073"/>
                <a:ext cx="933818" cy="876545"/>
              </a:xfrm>
              <a:custGeom>
                <a:avLst/>
                <a:gdLst/>
                <a:ahLst/>
                <a:cxnLst>
                  <a:cxn ang="0">
                    <a:pos x="1306" y="0"/>
                  </a:cxn>
                  <a:cxn ang="0">
                    <a:pos x="1180" y="1192"/>
                  </a:cxn>
                  <a:cxn ang="0">
                    <a:pos x="128" y="1192"/>
                  </a:cxn>
                  <a:cxn ang="0">
                    <a:pos x="0" y="36"/>
                  </a:cxn>
                  <a:cxn ang="0">
                    <a:pos x="1306" y="0"/>
                  </a:cxn>
                </a:cxnLst>
                <a:rect l="0" t="0" r="r" b="b"/>
                <a:pathLst>
                  <a:path w="1306" h="1192">
                    <a:moveTo>
                      <a:pt x="1306" y="0"/>
                    </a:moveTo>
                    <a:lnTo>
                      <a:pt x="1180" y="1192"/>
                    </a:lnTo>
                    <a:lnTo>
                      <a:pt x="128" y="1192"/>
                    </a:lnTo>
                    <a:lnTo>
                      <a:pt x="0" y="36"/>
                    </a:lnTo>
                    <a:lnTo>
                      <a:pt x="1306" y="0"/>
                    </a:lnTo>
                    <a:close/>
                  </a:path>
                </a:pathLst>
              </a:custGeom>
              <a:solidFill>
                <a:srgbClr val="1F497D">
                  <a:lumMod val="75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Residuos sólidos</a:t>
                </a:r>
              </a:p>
            </p:txBody>
          </p:sp>
          <p:sp>
            <p:nvSpPr>
              <p:cNvPr id="132" name="Freeform 6"/>
              <p:cNvSpPr>
                <a:spLocks/>
              </p:cNvSpPr>
              <p:nvPr/>
            </p:nvSpPr>
            <p:spPr bwMode="auto">
              <a:xfrm>
                <a:off x="6319551" y="3476927"/>
                <a:ext cx="1003175" cy="876545"/>
              </a:xfrm>
              <a:custGeom>
                <a:avLst/>
                <a:gdLst/>
                <a:ahLst/>
                <a:cxnLst>
                  <a:cxn ang="0">
                    <a:pos x="1306" y="0"/>
                  </a:cxn>
                  <a:cxn ang="0">
                    <a:pos x="1180" y="1192"/>
                  </a:cxn>
                  <a:cxn ang="0">
                    <a:pos x="128" y="1192"/>
                  </a:cxn>
                  <a:cxn ang="0">
                    <a:pos x="0" y="36"/>
                  </a:cxn>
                  <a:cxn ang="0">
                    <a:pos x="1306" y="0"/>
                  </a:cxn>
                </a:cxnLst>
                <a:rect l="0" t="0" r="r" b="b"/>
                <a:pathLst>
                  <a:path w="1306" h="1192">
                    <a:moveTo>
                      <a:pt x="1306" y="0"/>
                    </a:moveTo>
                    <a:lnTo>
                      <a:pt x="1180" y="1192"/>
                    </a:lnTo>
                    <a:lnTo>
                      <a:pt x="128" y="1192"/>
                    </a:lnTo>
                    <a:lnTo>
                      <a:pt x="0" y="36"/>
                    </a:lnTo>
                    <a:lnTo>
                      <a:pt x="1306" y="0"/>
                    </a:lnTo>
                    <a:close/>
                  </a:path>
                </a:pathLst>
              </a:custGeom>
              <a:solidFill>
                <a:srgbClr val="1F497D">
                  <a:lumMod val="75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Subcuenta del agua</a:t>
                </a:r>
              </a:p>
            </p:txBody>
          </p:sp>
          <p:pic>
            <p:nvPicPr>
              <p:cNvPr id="133" name="Picture 2" descr="C:\Users\cristian.zuniga\Downloads\retc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9670" y="1937803"/>
                <a:ext cx="646407" cy="4141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82" name="Freeform 6"/>
          <p:cNvSpPr>
            <a:spLocks/>
          </p:cNvSpPr>
          <p:nvPr/>
        </p:nvSpPr>
        <p:spPr bwMode="auto">
          <a:xfrm>
            <a:off x="7462335" y="3488559"/>
            <a:ext cx="854081" cy="843060"/>
          </a:xfrm>
          <a:custGeom>
            <a:avLst/>
            <a:gdLst/>
            <a:ahLst/>
            <a:cxnLst>
              <a:cxn ang="0">
                <a:pos x="1306" y="0"/>
              </a:cxn>
              <a:cxn ang="0">
                <a:pos x="1180" y="1192"/>
              </a:cxn>
              <a:cxn ang="0">
                <a:pos x="128" y="1192"/>
              </a:cxn>
              <a:cxn ang="0">
                <a:pos x="0" y="36"/>
              </a:cxn>
              <a:cxn ang="0">
                <a:pos x="1306" y="0"/>
              </a:cxn>
            </a:cxnLst>
            <a:rect l="0" t="0" r="r" b="b"/>
            <a:pathLst>
              <a:path w="1306" h="1192">
                <a:moveTo>
                  <a:pt x="1306" y="0"/>
                </a:moveTo>
                <a:lnTo>
                  <a:pt x="1180" y="1192"/>
                </a:lnTo>
                <a:lnTo>
                  <a:pt x="128" y="1192"/>
                </a:lnTo>
                <a:lnTo>
                  <a:pt x="0" y="36"/>
                </a:lnTo>
                <a:lnTo>
                  <a:pt x="1306" y="0"/>
                </a:lnTo>
                <a:close/>
              </a:path>
            </a:pathLst>
          </a:custGeom>
          <a:solidFill>
            <a:srgbClr val="1F497D">
              <a:lumMod val="75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GPA</a:t>
            </a:r>
          </a:p>
        </p:txBody>
      </p:sp>
      <p:sp>
        <p:nvSpPr>
          <p:cNvPr id="64" name="3 CuadroTexto">
            <a:extLst>
              <a:ext uri="{FF2B5EF4-FFF2-40B4-BE49-F238E27FC236}">
                <a16:creationId xmlns:a16="http://schemas.microsoft.com/office/drawing/2014/main" id="{78E350BB-2AB2-4F44-BA47-E791CDE8A361}"/>
              </a:ext>
            </a:extLst>
          </p:cNvPr>
          <p:cNvSpPr txBox="1"/>
          <p:nvPr/>
        </p:nvSpPr>
        <p:spPr>
          <a:xfrm>
            <a:off x="328555" y="240923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 algn="ctr">
              <a:defRPr sz="2600" b="1">
                <a:solidFill>
                  <a:schemeClr val="accent1"/>
                </a:solidFill>
                <a:latin typeface="Verdana" charset="0"/>
              </a:defRPr>
            </a:lvl1pPr>
          </a:lstStyle>
          <a:p>
            <a:pPr algn="l"/>
            <a:r>
              <a:rPr lang="es-CL" sz="2400" dirty="0">
                <a:solidFill>
                  <a:srgbClr val="558ED5"/>
                </a:solidFill>
                <a:latin typeface="Calibri" pitchFamily="34" charset="0"/>
                <a:ea typeface="ヒラギノ角ゴ Pro W3"/>
                <a:cs typeface="Verdana" pitchFamily="34" charset="0"/>
              </a:rPr>
              <a:t>Los datos del RETC y su relación con las Cuentas Ambientales</a:t>
            </a:r>
          </a:p>
        </p:txBody>
      </p:sp>
      <p:cxnSp>
        <p:nvCxnSpPr>
          <p:cNvPr id="65" name="3 Conector recto">
            <a:extLst>
              <a:ext uri="{FF2B5EF4-FFF2-40B4-BE49-F238E27FC236}">
                <a16:creationId xmlns:a16="http://schemas.microsoft.com/office/drawing/2014/main" id="{830E3280-8CBF-4616-9083-13ACFE853FD4}"/>
              </a:ext>
            </a:extLst>
          </p:cNvPr>
          <p:cNvCxnSpPr/>
          <p:nvPr/>
        </p:nvCxnSpPr>
        <p:spPr>
          <a:xfrm flipV="1">
            <a:off x="338071" y="786929"/>
            <a:ext cx="8533135" cy="7755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8355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127 Grupo"/>
          <p:cNvGrpSpPr/>
          <p:nvPr/>
        </p:nvGrpSpPr>
        <p:grpSpPr>
          <a:xfrm>
            <a:off x="395536" y="1546598"/>
            <a:ext cx="8424936" cy="3312369"/>
            <a:chOff x="395536" y="1556792"/>
            <a:chExt cx="8424936" cy="3312369"/>
          </a:xfrm>
        </p:grpSpPr>
        <p:sp>
          <p:nvSpPr>
            <p:cNvPr id="4" name="3 Rectángulo redondeado"/>
            <p:cNvSpPr/>
            <p:nvPr/>
          </p:nvSpPr>
          <p:spPr>
            <a:xfrm>
              <a:off x="395536" y="4122099"/>
              <a:ext cx="8424936" cy="747062"/>
            </a:xfrm>
            <a:prstGeom prst="round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Fuentes</a:t>
              </a:r>
            </a:p>
          </p:txBody>
        </p:sp>
        <p:sp>
          <p:nvSpPr>
            <p:cNvPr id="5" name="4 Rectángulo redondeado"/>
            <p:cNvSpPr/>
            <p:nvPr/>
          </p:nvSpPr>
          <p:spPr>
            <a:xfrm>
              <a:off x="395536" y="2641714"/>
              <a:ext cx="8424936" cy="1344069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Datos</a:t>
              </a:r>
            </a:p>
          </p:txBody>
        </p:sp>
        <p:sp>
          <p:nvSpPr>
            <p:cNvPr id="6" name="5 Rectángulo redondeado"/>
            <p:cNvSpPr/>
            <p:nvPr/>
          </p:nvSpPr>
          <p:spPr>
            <a:xfrm>
              <a:off x="395536" y="1556792"/>
              <a:ext cx="8424936" cy="1017163"/>
            </a:xfrm>
            <a:prstGeom prst="round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Cuentas</a:t>
              </a:r>
            </a:p>
          </p:txBody>
        </p:sp>
        <p:cxnSp>
          <p:nvCxnSpPr>
            <p:cNvPr id="7" name="6 Conector curvado"/>
            <p:cNvCxnSpPr>
              <a:cxnSpLocks/>
              <a:stCxn id="31" idx="0"/>
              <a:endCxn id="18" idx="2"/>
            </p:cNvCxnSpPr>
            <p:nvPr/>
          </p:nvCxnSpPr>
          <p:spPr>
            <a:xfrm rot="16200000" flipV="1">
              <a:off x="1155371" y="3556912"/>
              <a:ext cx="1226115" cy="284184"/>
            </a:xfrm>
            <a:prstGeom prst="curvedConnector3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40" name="39 Conector curvado"/>
            <p:cNvCxnSpPr>
              <a:cxnSpLocks/>
              <a:stCxn id="32" idx="0"/>
              <a:endCxn id="23" idx="2"/>
            </p:cNvCxnSpPr>
            <p:nvPr/>
          </p:nvCxnSpPr>
          <p:spPr>
            <a:xfrm rot="5400000" flipH="1" flipV="1">
              <a:off x="3610816" y="2416162"/>
              <a:ext cx="1091262" cy="2713168"/>
            </a:xfrm>
            <a:prstGeom prst="curved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9" name="8 Conector curvado"/>
            <p:cNvCxnSpPr>
              <a:stCxn id="26" idx="0"/>
              <a:endCxn id="15" idx="2"/>
            </p:cNvCxnSpPr>
            <p:nvPr/>
          </p:nvCxnSpPr>
          <p:spPr>
            <a:xfrm rot="5400000" flipH="1" flipV="1">
              <a:off x="6462132" y="2352261"/>
              <a:ext cx="1232422" cy="1216279"/>
            </a:xfrm>
            <a:prstGeom prst="curved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9BBB59">
                  <a:lumMod val="50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10" name="9 Conector curvado"/>
            <p:cNvCxnSpPr>
              <a:stCxn id="25" idx="0"/>
              <a:endCxn id="13" idx="2"/>
            </p:cNvCxnSpPr>
            <p:nvPr/>
          </p:nvCxnSpPr>
          <p:spPr>
            <a:xfrm rot="16200000" flipV="1">
              <a:off x="3262280" y="2596197"/>
              <a:ext cx="1241833" cy="757399"/>
            </a:xfrm>
            <a:prstGeom prst="curved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11" name="10 Conector curvado"/>
            <p:cNvCxnSpPr>
              <a:cxnSpLocks/>
              <a:stCxn id="27" idx="0"/>
              <a:endCxn id="12" idx="2"/>
            </p:cNvCxnSpPr>
            <p:nvPr/>
          </p:nvCxnSpPr>
          <p:spPr>
            <a:xfrm rot="16200000" flipV="1">
              <a:off x="3361929" y="1481044"/>
              <a:ext cx="1206896" cy="2964130"/>
            </a:xfrm>
            <a:prstGeom prst="curvedConnector3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  <p:sp>
          <p:nvSpPr>
            <p:cNvPr id="12" name="11 Rectángulo redondeado"/>
            <p:cNvSpPr/>
            <p:nvPr/>
          </p:nvSpPr>
          <p:spPr>
            <a:xfrm>
              <a:off x="2023343" y="1711589"/>
              <a:ext cx="919937" cy="648072"/>
            </a:xfrm>
            <a:prstGeom prst="round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Emisiones al aire</a:t>
              </a:r>
            </a:p>
          </p:txBody>
        </p:sp>
        <p:sp>
          <p:nvSpPr>
            <p:cNvPr id="13" name="12 Rectángulo redondeado"/>
            <p:cNvSpPr/>
            <p:nvPr/>
          </p:nvSpPr>
          <p:spPr>
            <a:xfrm>
              <a:off x="3044528" y="1698846"/>
              <a:ext cx="919937" cy="655133"/>
            </a:xfrm>
            <a:prstGeom prst="round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Emisiones al agua</a:t>
              </a:r>
            </a:p>
          </p:txBody>
        </p:sp>
        <p:sp>
          <p:nvSpPr>
            <p:cNvPr id="14" name="13 Rectángulo redondeado"/>
            <p:cNvSpPr/>
            <p:nvPr/>
          </p:nvSpPr>
          <p:spPr>
            <a:xfrm>
              <a:off x="6209713" y="1702377"/>
              <a:ext cx="919937" cy="648072"/>
            </a:xfrm>
            <a:prstGeom prst="round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Subcuenta de agua</a:t>
              </a:r>
            </a:p>
          </p:txBody>
        </p:sp>
        <p:sp>
          <p:nvSpPr>
            <p:cNvPr id="15" name="14 Rectángulo redondeado"/>
            <p:cNvSpPr/>
            <p:nvPr/>
          </p:nvSpPr>
          <p:spPr>
            <a:xfrm>
              <a:off x="7226514" y="1696117"/>
              <a:ext cx="919937" cy="648072"/>
            </a:xfrm>
            <a:prstGeom prst="round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Gasto en Protección Ambiental</a:t>
              </a:r>
            </a:p>
          </p:txBody>
        </p:sp>
        <p:sp>
          <p:nvSpPr>
            <p:cNvPr id="16" name="15 Rectángulo redondeado"/>
            <p:cNvSpPr/>
            <p:nvPr/>
          </p:nvSpPr>
          <p:spPr>
            <a:xfrm>
              <a:off x="4094369" y="1696118"/>
              <a:ext cx="919937" cy="648072"/>
            </a:xfrm>
            <a:prstGeom prst="round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Energía</a:t>
              </a:r>
              <a:endParaRPr kumimoji="0" lang="es-CL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16 Rectángulo redondeado"/>
            <p:cNvSpPr/>
            <p:nvPr/>
          </p:nvSpPr>
          <p:spPr>
            <a:xfrm>
              <a:off x="5174519" y="1702377"/>
              <a:ext cx="919937" cy="645344"/>
            </a:xfrm>
            <a:prstGeom prst="round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Residuos sólidos</a:t>
              </a:r>
            </a:p>
          </p:txBody>
        </p:sp>
        <p:sp>
          <p:nvSpPr>
            <p:cNvPr id="18" name="17 Rectángulo redondeado"/>
            <p:cNvSpPr/>
            <p:nvPr/>
          </p:nvSpPr>
          <p:spPr>
            <a:xfrm>
              <a:off x="1191491" y="2767660"/>
              <a:ext cx="869689" cy="318286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Emisión termoeléctricas</a:t>
              </a:r>
            </a:p>
          </p:txBody>
        </p:sp>
        <p:sp>
          <p:nvSpPr>
            <p:cNvPr id="19" name="18 Rectángulo redondeado"/>
            <p:cNvSpPr/>
            <p:nvPr/>
          </p:nvSpPr>
          <p:spPr>
            <a:xfrm>
              <a:off x="2083499" y="2767660"/>
              <a:ext cx="661282" cy="372533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Emisiones Fuentes Fijas</a:t>
              </a:r>
            </a:p>
          </p:txBody>
        </p:sp>
        <p:sp>
          <p:nvSpPr>
            <p:cNvPr id="20" name="19 Rectángulo redondeado"/>
            <p:cNvSpPr/>
            <p:nvPr/>
          </p:nvSpPr>
          <p:spPr>
            <a:xfrm>
              <a:off x="2790889" y="2768363"/>
              <a:ext cx="819308" cy="401215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RILES - Alcantarillado</a:t>
              </a:r>
            </a:p>
          </p:txBody>
        </p:sp>
        <p:sp>
          <p:nvSpPr>
            <p:cNvPr id="21" name="20 Rectángulo redondeado"/>
            <p:cNvSpPr/>
            <p:nvPr/>
          </p:nvSpPr>
          <p:spPr>
            <a:xfrm>
              <a:off x="3656306" y="2793930"/>
              <a:ext cx="686801" cy="375648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RILES – Aguas marinas</a:t>
              </a:r>
            </a:p>
          </p:txBody>
        </p:sp>
        <p:sp>
          <p:nvSpPr>
            <p:cNvPr id="22" name="21 Rectángulo redondeado"/>
            <p:cNvSpPr/>
            <p:nvPr/>
          </p:nvSpPr>
          <p:spPr>
            <a:xfrm>
              <a:off x="4371599" y="2793931"/>
              <a:ext cx="788053" cy="434420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RILES – Aguas subterráneas</a:t>
              </a:r>
            </a:p>
          </p:txBody>
        </p:sp>
        <p:sp>
          <p:nvSpPr>
            <p:cNvPr id="23" name="22 Rectángulo redondeado"/>
            <p:cNvSpPr/>
            <p:nvPr/>
          </p:nvSpPr>
          <p:spPr>
            <a:xfrm>
              <a:off x="5167393" y="2803451"/>
              <a:ext cx="691275" cy="423664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Residuos peligrosos</a:t>
              </a:r>
            </a:p>
          </p:txBody>
        </p:sp>
        <p:sp>
          <p:nvSpPr>
            <p:cNvPr id="24" name="23 Rectángulo redondeado"/>
            <p:cNvSpPr/>
            <p:nvPr/>
          </p:nvSpPr>
          <p:spPr>
            <a:xfrm>
              <a:off x="7300135" y="2834844"/>
              <a:ext cx="702307" cy="319844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Declaración de residuos</a:t>
              </a:r>
            </a:p>
          </p:txBody>
        </p:sp>
        <p:sp>
          <p:nvSpPr>
            <p:cNvPr id="25" name="24 Rectángulo redondeado"/>
            <p:cNvSpPr/>
            <p:nvPr/>
          </p:nvSpPr>
          <p:spPr>
            <a:xfrm>
              <a:off x="4020422" y="3595812"/>
              <a:ext cx="482946" cy="288032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Lodos</a:t>
              </a:r>
            </a:p>
          </p:txBody>
        </p:sp>
        <p:sp>
          <p:nvSpPr>
            <p:cNvPr id="26" name="25 Rectángulo redondeado"/>
            <p:cNvSpPr/>
            <p:nvPr/>
          </p:nvSpPr>
          <p:spPr>
            <a:xfrm>
              <a:off x="6168511" y="3576611"/>
              <a:ext cx="603386" cy="319844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GPA - Privado</a:t>
              </a:r>
            </a:p>
          </p:txBody>
        </p:sp>
        <p:sp>
          <p:nvSpPr>
            <p:cNvPr id="27" name="26 Rectángulo redondeado"/>
            <p:cNvSpPr/>
            <p:nvPr/>
          </p:nvSpPr>
          <p:spPr>
            <a:xfrm>
              <a:off x="5131423" y="3566557"/>
              <a:ext cx="632037" cy="329898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Emisiones Difusas</a:t>
              </a:r>
            </a:p>
          </p:txBody>
        </p:sp>
        <p:sp>
          <p:nvSpPr>
            <p:cNvPr id="28" name="27 Rectángulo redondeado"/>
            <p:cNvSpPr/>
            <p:nvPr/>
          </p:nvSpPr>
          <p:spPr>
            <a:xfrm>
              <a:off x="8073338" y="2818983"/>
              <a:ext cx="717251" cy="321913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Producción</a:t>
              </a:r>
            </a:p>
          </p:txBody>
        </p:sp>
        <p:sp>
          <p:nvSpPr>
            <p:cNvPr id="29" name="28 Rectángulo redondeado"/>
            <p:cNvSpPr/>
            <p:nvPr/>
          </p:nvSpPr>
          <p:spPr>
            <a:xfrm>
              <a:off x="5875591" y="2805264"/>
              <a:ext cx="676625" cy="344240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Consumo de agua</a:t>
              </a:r>
            </a:p>
          </p:txBody>
        </p:sp>
        <p:sp>
          <p:nvSpPr>
            <p:cNvPr id="30" name="29 Rectángulo redondeado"/>
            <p:cNvSpPr/>
            <p:nvPr/>
          </p:nvSpPr>
          <p:spPr>
            <a:xfrm>
              <a:off x="6571339" y="2830947"/>
              <a:ext cx="693348" cy="319844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Consumo de energía</a:t>
              </a:r>
            </a:p>
          </p:txBody>
        </p:sp>
        <p:sp>
          <p:nvSpPr>
            <p:cNvPr id="31" name="30 Rectángulo redondeado"/>
            <p:cNvSpPr/>
            <p:nvPr/>
          </p:nvSpPr>
          <p:spPr>
            <a:xfrm>
              <a:off x="1481287" y="4312061"/>
              <a:ext cx="858465" cy="432048"/>
            </a:xfrm>
            <a:prstGeom prst="round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SMA</a:t>
              </a:r>
              <a:endParaRPr kumimoji="0" lang="es-CL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31 Rectángulo redondeado"/>
            <p:cNvSpPr/>
            <p:nvPr/>
          </p:nvSpPr>
          <p:spPr>
            <a:xfrm>
              <a:off x="2387470" y="4318377"/>
              <a:ext cx="824785" cy="432048"/>
            </a:xfrm>
            <a:prstGeom prst="round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MINSAL</a:t>
              </a:r>
              <a:endParaRPr kumimoji="0" lang="es-CL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32 Rectángulo redondeado"/>
            <p:cNvSpPr/>
            <p:nvPr/>
          </p:nvSpPr>
          <p:spPr>
            <a:xfrm>
              <a:off x="3245856" y="4312061"/>
              <a:ext cx="862331" cy="432048"/>
            </a:xfrm>
            <a:prstGeom prst="round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SISS</a:t>
              </a:r>
              <a:endParaRPr kumimoji="0" lang="es-CL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33 Rectángulo redondeado"/>
            <p:cNvSpPr/>
            <p:nvPr/>
          </p:nvSpPr>
          <p:spPr>
            <a:xfrm>
              <a:off x="5944236" y="4300250"/>
              <a:ext cx="827661" cy="432048"/>
            </a:xfrm>
            <a:prstGeom prst="round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CONAF</a:t>
              </a:r>
              <a:endParaRPr kumimoji="0" lang="es-CL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34 Rectángulo redondeado"/>
            <p:cNvSpPr/>
            <p:nvPr/>
          </p:nvSpPr>
          <p:spPr>
            <a:xfrm>
              <a:off x="5064592" y="4297487"/>
              <a:ext cx="814952" cy="432048"/>
            </a:xfrm>
            <a:prstGeom prst="round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SECTRA</a:t>
              </a:r>
              <a:endParaRPr kumimoji="0" lang="es-CL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35 Rectángulo redondeado"/>
            <p:cNvSpPr/>
            <p:nvPr/>
          </p:nvSpPr>
          <p:spPr>
            <a:xfrm>
              <a:off x="4139953" y="4302308"/>
              <a:ext cx="874354" cy="432048"/>
            </a:xfrm>
            <a:prstGeom prst="round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SAG</a:t>
              </a:r>
              <a:endParaRPr kumimoji="0" lang="es-CL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36 Rectángulo redondeado"/>
            <p:cNvSpPr/>
            <p:nvPr/>
          </p:nvSpPr>
          <p:spPr>
            <a:xfrm>
              <a:off x="7847993" y="4293096"/>
              <a:ext cx="756455" cy="432048"/>
            </a:xfrm>
            <a:prstGeom prst="round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MMA</a:t>
              </a:r>
              <a:endParaRPr kumimoji="0" lang="es-CL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8" name="37 Conector curvado"/>
            <p:cNvCxnSpPr>
              <a:stCxn id="31" idx="0"/>
              <a:endCxn id="21" idx="2"/>
            </p:cNvCxnSpPr>
            <p:nvPr/>
          </p:nvCxnSpPr>
          <p:spPr>
            <a:xfrm rot="5400000" flipH="1" flipV="1">
              <a:off x="2383872" y="2696227"/>
              <a:ext cx="1142483" cy="2089187"/>
            </a:xfrm>
            <a:prstGeom prst="curved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39" name="38 Conector curvado"/>
            <p:cNvCxnSpPr>
              <a:cxnSpLocks/>
              <a:stCxn id="31" idx="0"/>
              <a:endCxn id="22" idx="2"/>
            </p:cNvCxnSpPr>
            <p:nvPr/>
          </p:nvCxnSpPr>
          <p:spPr>
            <a:xfrm rot="5400000" flipH="1" flipV="1">
              <a:off x="2796218" y="2342653"/>
              <a:ext cx="1083710" cy="2855106"/>
            </a:xfrm>
            <a:prstGeom prst="curved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41" name="40 Conector curvado"/>
            <p:cNvCxnSpPr>
              <a:cxnSpLocks/>
              <a:stCxn id="32" idx="0"/>
              <a:endCxn id="19" idx="2"/>
            </p:cNvCxnSpPr>
            <p:nvPr/>
          </p:nvCxnSpPr>
          <p:spPr>
            <a:xfrm rot="16200000" flipV="1">
              <a:off x="2017910" y="3536423"/>
              <a:ext cx="1178184" cy="385723"/>
            </a:xfrm>
            <a:prstGeom prst="curved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42" name="41 Conector curvado"/>
            <p:cNvCxnSpPr>
              <a:cxnSpLocks/>
              <a:stCxn id="33" idx="0"/>
              <a:endCxn id="20" idx="2"/>
            </p:cNvCxnSpPr>
            <p:nvPr/>
          </p:nvCxnSpPr>
          <p:spPr>
            <a:xfrm rot="16200000" flipV="1">
              <a:off x="2867542" y="3502580"/>
              <a:ext cx="1142483" cy="476479"/>
            </a:xfrm>
            <a:prstGeom prst="curvedConnector3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43" name="42 Conector curvado"/>
            <p:cNvCxnSpPr>
              <a:stCxn id="36" idx="0"/>
              <a:endCxn id="25" idx="2"/>
            </p:cNvCxnSpPr>
            <p:nvPr/>
          </p:nvCxnSpPr>
          <p:spPr>
            <a:xfrm rot="16200000" flipV="1">
              <a:off x="4210281" y="3935458"/>
              <a:ext cx="418464" cy="315235"/>
            </a:xfrm>
            <a:prstGeom prst="curvedConnector3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44" name="43 Conector curvado"/>
            <p:cNvCxnSpPr>
              <a:stCxn id="33" idx="0"/>
              <a:endCxn id="25" idx="2"/>
            </p:cNvCxnSpPr>
            <p:nvPr/>
          </p:nvCxnSpPr>
          <p:spPr>
            <a:xfrm rot="5400000" flipH="1" flipV="1">
              <a:off x="3755350" y="3805517"/>
              <a:ext cx="428217" cy="584873"/>
            </a:xfrm>
            <a:prstGeom prst="curvedConnector3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45" name="44 Conector curvado"/>
            <p:cNvCxnSpPr>
              <a:cxnSpLocks/>
              <a:stCxn id="34" idx="0"/>
              <a:endCxn id="27" idx="2"/>
            </p:cNvCxnSpPr>
            <p:nvPr/>
          </p:nvCxnSpPr>
          <p:spPr>
            <a:xfrm rot="16200000" flipV="1">
              <a:off x="5700858" y="3643040"/>
              <a:ext cx="403795" cy="910625"/>
            </a:xfrm>
            <a:prstGeom prst="curved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46" name="45 Conector curvado"/>
            <p:cNvCxnSpPr>
              <a:cxnSpLocks/>
              <a:stCxn id="35" idx="0"/>
              <a:endCxn id="27" idx="2"/>
            </p:cNvCxnSpPr>
            <p:nvPr/>
          </p:nvCxnSpPr>
          <p:spPr>
            <a:xfrm rot="16200000" flipV="1">
              <a:off x="5259239" y="4084658"/>
              <a:ext cx="401032" cy="24626"/>
            </a:xfrm>
            <a:prstGeom prst="curvedConnector3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47" name="46 Conector curvado"/>
            <p:cNvCxnSpPr>
              <a:stCxn id="37" idx="0"/>
              <a:endCxn id="26" idx="2"/>
            </p:cNvCxnSpPr>
            <p:nvPr/>
          </p:nvCxnSpPr>
          <p:spPr>
            <a:xfrm rot="16200000" flipV="1">
              <a:off x="7149893" y="3216767"/>
              <a:ext cx="396641" cy="1756017"/>
            </a:xfrm>
            <a:prstGeom prst="curvedConnector3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48" name="47 Conector curvado"/>
            <p:cNvCxnSpPr>
              <a:stCxn id="37" idx="0"/>
              <a:endCxn id="29" idx="2"/>
            </p:cNvCxnSpPr>
            <p:nvPr/>
          </p:nvCxnSpPr>
          <p:spPr>
            <a:xfrm rot="16200000" flipV="1">
              <a:off x="6648267" y="2715141"/>
              <a:ext cx="1143592" cy="2012317"/>
            </a:xfrm>
            <a:prstGeom prst="curved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49" name="48 Conector curvado"/>
            <p:cNvCxnSpPr>
              <a:stCxn id="37" idx="0"/>
              <a:endCxn id="30" idx="2"/>
            </p:cNvCxnSpPr>
            <p:nvPr/>
          </p:nvCxnSpPr>
          <p:spPr>
            <a:xfrm rot="16200000" flipV="1">
              <a:off x="7000965" y="3067840"/>
              <a:ext cx="1142305" cy="1308208"/>
            </a:xfrm>
            <a:prstGeom prst="curvedConnector3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50" name="49 Conector curvado"/>
            <p:cNvCxnSpPr>
              <a:cxnSpLocks/>
              <a:stCxn id="37" idx="0"/>
              <a:endCxn id="24" idx="2"/>
            </p:cNvCxnSpPr>
            <p:nvPr/>
          </p:nvCxnSpPr>
          <p:spPr>
            <a:xfrm rot="16200000" flipV="1">
              <a:off x="7369551" y="3436426"/>
              <a:ext cx="1138408" cy="574932"/>
            </a:xfrm>
            <a:prstGeom prst="curvedConnector3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51" name="50 Conector curvado"/>
            <p:cNvCxnSpPr>
              <a:stCxn id="37" idx="0"/>
              <a:endCxn id="28" idx="2"/>
            </p:cNvCxnSpPr>
            <p:nvPr/>
          </p:nvCxnSpPr>
          <p:spPr>
            <a:xfrm rot="5400000" flipH="1" flipV="1">
              <a:off x="7752992" y="3614125"/>
              <a:ext cx="1152200" cy="205743"/>
            </a:xfrm>
            <a:prstGeom prst="curvedConnector3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52" name="51 Conector curvado"/>
            <p:cNvCxnSpPr>
              <a:cxnSpLocks/>
              <a:stCxn id="18" idx="0"/>
              <a:endCxn id="12" idx="2"/>
            </p:cNvCxnSpPr>
            <p:nvPr/>
          </p:nvCxnSpPr>
          <p:spPr>
            <a:xfrm rot="5400000" flipH="1" flipV="1">
              <a:off x="1850825" y="2135173"/>
              <a:ext cx="407999" cy="856976"/>
            </a:xfrm>
            <a:prstGeom prst="curvedConnector3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  <p:cxnSp>
          <p:nvCxnSpPr>
            <p:cNvPr id="53" name="52 Conector curvado"/>
            <p:cNvCxnSpPr>
              <a:cxnSpLocks/>
              <a:stCxn id="19" idx="0"/>
              <a:endCxn id="12" idx="2"/>
            </p:cNvCxnSpPr>
            <p:nvPr/>
          </p:nvCxnSpPr>
          <p:spPr>
            <a:xfrm rot="5400000" flipH="1" flipV="1">
              <a:off x="2244727" y="2529075"/>
              <a:ext cx="407999" cy="69172"/>
            </a:xfrm>
            <a:prstGeom prst="curvedConnector3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  <p:cxnSp>
          <p:nvCxnSpPr>
            <p:cNvPr id="54" name="53 Conector curvado"/>
            <p:cNvCxnSpPr>
              <a:cxnSpLocks/>
              <a:stCxn id="20" idx="0"/>
              <a:endCxn id="13" idx="2"/>
            </p:cNvCxnSpPr>
            <p:nvPr/>
          </p:nvCxnSpPr>
          <p:spPr>
            <a:xfrm rot="5400000" flipH="1" flipV="1">
              <a:off x="3145328" y="2409194"/>
              <a:ext cx="414384" cy="303954"/>
            </a:xfrm>
            <a:prstGeom prst="curved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55" name="54 Conector curvado"/>
            <p:cNvCxnSpPr>
              <a:stCxn id="21" idx="0"/>
              <a:endCxn id="13" idx="2"/>
            </p:cNvCxnSpPr>
            <p:nvPr/>
          </p:nvCxnSpPr>
          <p:spPr>
            <a:xfrm rot="16200000" flipV="1">
              <a:off x="3532127" y="2326350"/>
              <a:ext cx="439951" cy="495210"/>
            </a:xfrm>
            <a:prstGeom prst="curved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56" name="55 Conector curvado"/>
            <p:cNvCxnSpPr>
              <a:cxnSpLocks/>
              <a:stCxn id="22" idx="0"/>
              <a:endCxn id="13" idx="2"/>
            </p:cNvCxnSpPr>
            <p:nvPr/>
          </p:nvCxnSpPr>
          <p:spPr>
            <a:xfrm rot="16200000" flipV="1">
              <a:off x="3915086" y="1943390"/>
              <a:ext cx="439952" cy="1261129"/>
            </a:xfrm>
            <a:prstGeom prst="curved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57" name="56 Conector curvado"/>
            <p:cNvCxnSpPr>
              <a:cxnSpLocks/>
              <a:stCxn id="23" idx="0"/>
              <a:endCxn id="17" idx="2"/>
            </p:cNvCxnSpPr>
            <p:nvPr/>
          </p:nvCxnSpPr>
          <p:spPr>
            <a:xfrm rot="5400000" flipH="1" flipV="1">
              <a:off x="5345894" y="2514858"/>
              <a:ext cx="455730" cy="121457"/>
            </a:xfrm>
            <a:prstGeom prst="curvedConnector3">
              <a:avLst/>
            </a:prstGeom>
            <a:noFill/>
            <a:ln w="9525" cap="flat" cmpd="sng" algn="ctr">
              <a:solidFill>
                <a:srgbClr val="8064A2"/>
              </a:solidFill>
              <a:prstDash val="solid"/>
              <a:tailEnd type="arrow"/>
            </a:ln>
            <a:effectLst/>
          </p:spPr>
        </p:cxnSp>
        <p:cxnSp>
          <p:nvCxnSpPr>
            <p:cNvPr id="58" name="57 Conector curvado"/>
            <p:cNvCxnSpPr>
              <a:stCxn id="29" idx="0"/>
              <a:endCxn id="14" idx="2"/>
            </p:cNvCxnSpPr>
            <p:nvPr/>
          </p:nvCxnSpPr>
          <p:spPr>
            <a:xfrm rot="5400000" flipH="1" flipV="1">
              <a:off x="6214386" y="2349968"/>
              <a:ext cx="454815" cy="455778"/>
            </a:xfrm>
            <a:prstGeom prst="curvedConnector3">
              <a:avLst/>
            </a:prstGeom>
            <a:noFill/>
            <a:ln w="9525" cap="flat" cmpd="sng" algn="ctr">
              <a:solidFill>
                <a:srgbClr val="00B0F0"/>
              </a:solidFill>
              <a:prstDash val="solid"/>
              <a:tailEnd type="arrow"/>
            </a:ln>
            <a:effectLst/>
          </p:spPr>
        </p:cxnSp>
        <p:cxnSp>
          <p:nvCxnSpPr>
            <p:cNvPr id="59" name="58 Conector curvado"/>
            <p:cNvCxnSpPr>
              <a:stCxn id="30" idx="0"/>
              <a:endCxn id="16" idx="2"/>
            </p:cNvCxnSpPr>
            <p:nvPr/>
          </p:nvCxnSpPr>
          <p:spPr>
            <a:xfrm rot="16200000" flipV="1">
              <a:off x="5492798" y="1405731"/>
              <a:ext cx="486757" cy="2363675"/>
            </a:xfrm>
            <a:prstGeom prst="curvedConnector3">
              <a:avLst/>
            </a:prstGeom>
            <a:noFill/>
            <a:ln w="9525" cap="flat" cmpd="sng" algn="ctr">
              <a:solidFill>
                <a:srgbClr val="FFC000"/>
              </a:solidFill>
              <a:prstDash val="solid"/>
              <a:tailEnd type="arrow"/>
            </a:ln>
            <a:effectLst/>
          </p:spPr>
        </p:cxnSp>
        <p:cxnSp>
          <p:nvCxnSpPr>
            <p:cNvPr id="60" name="59 Conector curvado"/>
            <p:cNvCxnSpPr>
              <a:stCxn id="28" idx="0"/>
              <a:endCxn id="16" idx="2"/>
            </p:cNvCxnSpPr>
            <p:nvPr/>
          </p:nvCxnSpPr>
          <p:spPr>
            <a:xfrm rot="16200000" flipV="1">
              <a:off x="6255755" y="642774"/>
              <a:ext cx="474793" cy="3877626"/>
            </a:xfrm>
            <a:prstGeom prst="curvedConnector3">
              <a:avLst/>
            </a:prstGeom>
            <a:noFill/>
            <a:ln w="9525" cap="flat" cmpd="sng" algn="ctr">
              <a:solidFill>
                <a:srgbClr val="FFC000"/>
              </a:solidFill>
              <a:prstDash val="solid"/>
              <a:tailEnd type="arrow"/>
            </a:ln>
            <a:effectLst/>
          </p:spPr>
        </p:cxnSp>
        <p:cxnSp>
          <p:nvCxnSpPr>
            <p:cNvPr id="61" name="60 Conector curvado"/>
            <p:cNvCxnSpPr>
              <a:cxnSpLocks/>
              <a:stCxn id="24" idx="0"/>
              <a:endCxn id="17" idx="2"/>
            </p:cNvCxnSpPr>
            <p:nvPr/>
          </p:nvCxnSpPr>
          <p:spPr>
            <a:xfrm rot="16200000" flipV="1">
              <a:off x="6399328" y="1582882"/>
              <a:ext cx="487123" cy="2016801"/>
            </a:xfrm>
            <a:prstGeom prst="curvedConnector3">
              <a:avLst/>
            </a:prstGeom>
            <a:noFill/>
            <a:ln w="9525" cap="flat" cmpd="sng" algn="ctr">
              <a:solidFill>
                <a:srgbClr val="8064A2"/>
              </a:solidFill>
              <a:prstDash val="solid"/>
              <a:tailEnd type="arrow"/>
            </a:ln>
            <a:effectLst/>
          </p:spPr>
        </p:cxnSp>
        <p:sp>
          <p:nvSpPr>
            <p:cNvPr id="104" name="103 Rectángulo redondeado"/>
            <p:cNvSpPr/>
            <p:nvPr/>
          </p:nvSpPr>
          <p:spPr>
            <a:xfrm>
              <a:off x="6824282" y="4293096"/>
              <a:ext cx="951703" cy="432048"/>
            </a:xfrm>
            <a:prstGeom prst="round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M.ENERGÍA</a:t>
              </a:r>
              <a:endParaRPr kumimoji="0" lang="es-CL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4" name="113 Conector curvado"/>
            <p:cNvCxnSpPr>
              <a:cxnSpLocks/>
              <a:stCxn id="37" idx="0"/>
              <a:endCxn id="27" idx="2"/>
            </p:cNvCxnSpPr>
            <p:nvPr/>
          </p:nvCxnSpPr>
          <p:spPr>
            <a:xfrm rot="16200000" flipV="1">
              <a:off x="6638512" y="2705386"/>
              <a:ext cx="396641" cy="2778779"/>
            </a:xfrm>
            <a:prstGeom prst="curvedConnector3">
              <a:avLst/>
            </a:prstGeom>
            <a:ln w="9525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115 Conector curvado"/>
            <p:cNvCxnSpPr>
              <a:cxnSpLocks/>
              <a:stCxn id="104" idx="0"/>
              <a:endCxn id="27" idx="2"/>
            </p:cNvCxnSpPr>
            <p:nvPr/>
          </p:nvCxnSpPr>
          <p:spPr>
            <a:xfrm rot="16200000" flipV="1">
              <a:off x="6175468" y="3168430"/>
              <a:ext cx="396641" cy="1852692"/>
            </a:xfrm>
            <a:prstGeom prst="curvedConnector3">
              <a:avLst>
                <a:gd name="adj1" fmla="val 50000"/>
              </a:avLst>
            </a:prstGeom>
            <a:ln w="9525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3 CuadroTexto">
            <a:extLst>
              <a:ext uri="{FF2B5EF4-FFF2-40B4-BE49-F238E27FC236}">
                <a16:creationId xmlns:a16="http://schemas.microsoft.com/office/drawing/2014/main" id="{D58668B8-47C0-41A3-BA45-392DEBFE35AB}"/>
              </a:ext>
            </a:extLst>
          </p:cNvPr>
          <p:cNvSpPr txBox="1"/>
          <p:nvPr/>
        </p:nvSpPr>
        <p:spPr>
          <a:xfrm>
            <a:off x="328555" y="240923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 algn="ctr">
              <a:defRPr sz="2600" b="1">
                <a:solidFill>
                  <a:schemeClr val="accent1"/>
                </a:solidFill>
                <a:latin typeface="Verdana" charset="0"/>
              </a:defRPr>
            </a:lvl1pPr>
          </a:lstStyle>
          <a:p>
            <a:pPr algn="l"/>
            <a:r>
              <a:rPr lang="es-CL" sz="2400" dirty="0">
                <a:solidFill>
                  <a:srgbClr val="558ED5"/>
                </a:solidFill>
                <a:latin typeface="Calibri" pitchFamily="34" charset="0"/>
                <a:ea typeface="ヒラギノ角ゴ Pro W3"/>
                <a:cs typeface="Verdana" pitchFamily="34" charset="0"/>
              </a:rPr>
              <a:t>Los datos del RETC y su relación con las Cuentas Ambientales</a:t>
            </a:r>
          </a:p>
        </p:txBody>
      </p:sp>
      <p:cxnSp>
        <p:nvCxnSpPr>
          <p:cNvPr id="67" name="3 Conector recto">
            <a:extLst>
              <a:ext uri="{FF2B5EF4-FFF2-40B4-BE49-F238E27FC236}">
                <a16:creationId xmlns:a16="http://schemas.microsoft.com/office/drawing/2014/main" id="{7A49B11E-E13A-4872-A063-A53929E2F972}"/>
              </a:ext>
            </a:extLst>
          </p:cNvPr>
          <p:cNvCxnSpPr/>
          <p:nvPr/>
        </p:nvCxnSpPr>
        <p:spPr>
          <a:xfrm flipV="1">
            <a:off x="338071" y="786929"/>
            <a:ext cx="8533135" cy="7755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4613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ia.herrera.MMA\Desktop\horizontal-icons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53777"/>
            <a:ext cx="8097017" cy="410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aria.herrera.MMA\AppData\Local\Microsoft\Windows\Temporary Internet Files\Content.Outlook\7S8TWEEB\ret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3" y="1373657"/>
            <a:ext cx="1615799" cy="113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nube"/>
          <p:cNvSpPr/>
          <p:nvPr/>
        </p:nvSpPr>
        <p:spPr>
          <a:xfrm>
            <a:off x="757214" y="1308290"/>
            <a:ext cx="4772052" cy="975044"/>
          </a:xfrm>
          <a:prstGeom prst="cloudCallou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8" name="7 CuadroTexto"/>
          <p:cNvSpPr txBox="1"/>
          <p:nvPr/>
        </p:nvSpPr>
        <p:spPr>
          <a:xfrm>
            <a:off x="1357290" y="1468464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/>
              <a:t>6/17 ODS contienen indicadores que serán construidos con datos del RETC  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3275856" y="2453778"/>
            <a:ext cx="1384212" cy="1312112"/>
          </a:xfrm>
          <a:prstGeom prst="roundRect">
            <a:avLst/>
          </a:prstGeom>
          <a:solidFill>
            <a:srgbClr val="00B0F0">
              <a:alpha val="39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0" name="9 Rectángulo redondeado"/>
          <p:cNvSpPr/>
          <p:nvPr/>
        </p:nvSpPr>
        <p:spPr>
          <a:xfrm>
            <a:off x="7315992" y="2485576"/>
            <a:ext cx="1368152" cy="1280314"/>
          </a:xfrm>
          <a:prstGeom prst="roundRect">
            <a:avLst/>
          </a:prstGeom>
          <a:solidFill>
            <a:srgbClr val="00B0F0">
              <a:alpha val="39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3319890" y="3832084"/>
            <a:ext cx="1296143" cy="1348433"/>
          </a:xfrm>
          <a:prstGeom prst="roundRect">
            <a:avLst/>
          </a:prstGeom>
          <a:solidFill>
            <a:srgbClr val="FFFF00">
              <a:alpha val="33000"/>
            </a:srgb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6011366" y="3832086"/>
            <a:ext cx="1303832" cy="1348433"/>
          </a:xfrm>
          <a:prstGeom prst="roundRect">
            <a:avLst/>
          </a:prstGeom>
          <a:solidFill>
            <a:schemeClr val="accent2">
              <a:lumMod val="75000"/>
              <a:alpha val="1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7395116" y="3832085"/>
            <a:ext cx="1313461" cy="1348432"/>
          </a:xfrm>
          <a:prstGeom prst="roundRect">
            <a:avLst/>
          </a:prstGeom>
          <a:solidFill>
            <a:schemeClr val="accent4">
              <a:lumMod val="75000"/>
              <a:alpha val="38000"/>
            </a:schemeClr>
          </a:solidFill>
          <a:ln>
            <a:solidFill>
              <a:srgbClr val="7030A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621507" y="5180517"/>
            <a:ext cx="1296144" cy="1327185"/>
          </a:xfrm>
          <a:prstGeom prst="roundRect">
            <a:avLst/>
          </a:prstGeom>
          <a:solidFill>
            <a:schemeClr val="tx1">
              <a:lumMod val="65000"/>
              <a:lumOff val="35000"/>
              <a:alpha val="39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5" name="3 CuadroTexto">
            <a:extLst>
              <a:ext uri="{FF2B5EF4-FFF2-40B4-BE49-F238E27FC236}">
                <a16:creationId xmlns:a16="http://schemas.microsoft.com/office/drawing/2014/main" id="{8A936CCA-2FA8-4207-B58C-45B0639395DE}"/>
              </a:ext>
            </a:extLst>
          </p:cNvPr>
          <p:cNvSpPr txBox="1"/>
          <p:nvPr/>
        </p:nvSpPr>
        <p:spPr>
          <a:xfrm>
            <a:off x="328555" y="240923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 algn="ctr">
              <a:defRPr sz="2600" b="1">
                <a:solidFill>
                  <a:schemeClr val="accent1"/>
                </a:solidFill>
                <a:latin typeface="Verdana" charset="0"/>
              </a:defRPr>
            </a:lvl1pPr>
          </a:lstStyle>
          <a:p>
            <a:pPr algn="l"/>
            <a:r>
              <a:rPr lang="es-CL" sz="2400" dirty="0">
                <a:solidFill>
                  <a:srgbClr val="558ED5"/>
                </a:solidFill>
                <a:latin typeface="Calibri" pitchFamily="34" charset="0"/>
                <a:ea typeface="ヒラギノ角ゴ Pro W3"/>
                <a:cs typeface="Verdana" pitchFamily="34" charset="0"/>
              </a:rPr>
              <a:t>Los datos del RETC y su relación con los ODS</a:t>
            </a:r>
          </a:p>
        </p:txBody>
      </p:sp>
      <p:cxnSp>
        <p:nvCxnSpPr>
          <p:cNvPr id="16" name="3 Conector recto">
            <a:extLst>
              <a:ext uri="{FF2B5EF4-FFF2-40B4-BE49-F238E27FC236}">
                <a16:creationId xmlns:a16="http://schemas.microsoft.com/office/drawing/2014/main" id="{5F373722-DC5F-4193-8F21-D54A1F0A70C5}"/>
              </a:ext>
            </a:extLst>
          </p:cNvPr>
          <p:cNvCxnSpPr/>
          <p:nvPr/>
        </p:nvCxnSpPr>
        <p:spPr>
          <a:xfrm flipV="1">
            <a:off x="338071" y="786929"/>
            <a:ext cx="8533135" cy="7755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60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152162278"/>
              </p:ext>
            </p:extLst>
          </p:nvPr>
        </p:nvGraphicFramePr>
        <p:xfrm>
          <a:off x="658557" y="1039973"/>
          <a:ext cx="7312896" cy="4960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3 CuadroTexto">
            <a:extLst>
              <a:ext uri="{FF2B5EF4-FFF2-40B4-BE49-F238E27FC236}">
                <a16:creationId xmlns:a16="http://schemas.microsoft.com/office/drawing/2014/main" id="{9E43B08E-5063-4342-9C3F-FB44BD2DA8DB}"/>
              </a:ext>
            </a:extLst>
          </p:cNvPr>
          <p:cNvSpPr txBox="1"/>
          <p:nvPr/>
        </p:nvSpPr>
        <p:spPr>
          <a:xfrm>
            <a:off x="328555" y="240923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 algn="ctr">
              <a:defRPr sz="2600" b="1">
                <a:solidFill>
                  <a:schemeClr val="accent1"/>
                </a:solidFill>
                <a:latin typeface="Verdana" charset="0"/>
              </a:defRPr>
            </a:lvl1pPr>
          </a:lstStyle>
          <a:p>
            <a:pPr algn="l"/>
            <a:r>
              <a:rPr lang="es-CL" sz="2400" dirty="0">
                <a:solidFill>
                  <a:srgbClr val="558ED5"/>
                </a:solidFill>
                <a:latin typeface="Calibri" pitchFamily="34" charset="0"/>
                <a:ea typeface="ヒラギノ角ゴ Pro W3"/>
                <a:cs typeface="Verdana" pitchFamily="34" charset="0"/>
              </a:rPr>
              <a:t>Los datos del RETC y su relación con los ODS</a:t>
            </a:r>
          </a:p>
        </p:txBody>
      </p:sp>
      <p:cxnSp>
        <p:nvCxnSpPr>
          <p:cNvPr id="6" name="3 Conector recto">
            <a:extLst>
              <a:ext uri="{FF2B5EF4-FFF2-40B4-BE49-F238E27FC236}">
                <a16:creationId xmlns:a16="http://schemas.microsoft.com/office/drawing/2014/main" id="{030E205A-B2D0-49EC-8DB7-25C3F9EB18E9}"/>
              </a:ext>
            </a:extLst>
          </p:cNvPr>
          <p:cNvCxnSpPr/>
          <p:nvPr/>
        </p:nvCxnSpPr>
        <p:spPr>
          <a:xfrm flipV="1">
            <a:off x="338071" y="786929"/>
            <a:ext cx="8533135" cy="7755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1509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604907863"/>
              </p:ext>
            </p:extLst>
          </p:nvPr>
        </p:nvGraphicFramePr>
        <p:xfrm>
          <a:off x="684683" y="839676"/>
          <a:ext cx="7384905" cy="5593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2452964" y="1968433"/>
            <a:ext cx="5239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i="1" dirty="0">
                <a:solidFill>
                  <a:schemeClr val="bg1"/>
                </a:solidFill>
                <a:latin typeface="+mj-lt"/>
              </a:rPr>
              <a:t>Se propone el RETC como fuente de datos complementaria a los inventarios GEI.</a:t>
            </a:r>
          </a:p>
        </p:txBody>
      </p:sp>
      <p:sp>
        <p:nvSpPr>
          <p:cNvPr id="5" name="3 CuadroTexto">
            <a:extLst>
              <a:ext uri="{FF2B5EF4-FFF2-40B4-BE49-F238E27FC236}">
                <a16:creationId xmlns:a16="http://schemas.microsoft.com/office/drawing/2014/main" id="{CE00D51E-1D50-4F97-86C9-664D3E470949}"/>
              </a:ext>
            </a:extLst>
          </p:cNvPr>
          <p:cNvSpPr txBox="1"/>
          <p:nvPr/>
        </p:nvSpPr>
        <p:spPr>
          <a:xfrm>
            <a:off x="328555" y="240923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 algn="ctr">
              <a:defRPr sz="2600" b="1">
                <a:solidFill>
                  <a:schemeClr val="accent1"/>
                </a:solidFill>
                <a:latin typeface="Verdana" charset="0"/>
              </a:defRPr>
            </a:lvl1pPr>
          </a:lstStyle>
          <a:p>
            <a:pPr algn="l"/>
            <a:r>
              <a:rPr lang="es-CL" sz="2400" dirty="0">
                <a:solidFill>
                  <a:srgbClr val="558ED5"/>
                </a:solidFill>
                <a:latin typeface="Calibri" pitchFamily="34" charset="0"/>
                <a:ea typeface="ヒラギノ角ゴ Pro W3"/>
                <a:cs typeface="Verdana" pitchFamily="34" charset="0"/>
              </a:rPr>
              <a:t>Los datos del RETC y su relación con los ODS</a:t>
            </a:r>
          </a:p>
        </p:txBody>
      </p:sp>
      <p:cxnSp>
        <p:nvCxnSpPr>
          <p:cNvPr id="6" name="3 Conector recto">
            <a:extLst>
              <a:ext uri="{FF2B5EF4-FFF2-40B4-BE49-F238E27FC236}">
                <a16:creationId xmlns:a16="http://schemas.microsoft.com/office/drawing/2014/main" id="{1FF78758-7911-45AC-88BF-6E1BDF05B6EB}"/>
              </a:ext>
            </a:extLst>
          </p:cNvPr>
          <p:cNvCxnSpPr/>
          <p:nvPr/>
        </p:nvCxnSpPr>
        <p:spPr>
          <a:xfrm flipV="1">
            <a:off x="338071" y="786929"/>
            <a:ext cx="8533135" cy="7755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4740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23928432"/>
              </p:ext>
            </p:extLst>
          </p:nvPr>
        </p:nvGraphicFramePr>
        <p:xfrm>
          <a:off x="571472" y="846075"/>
          <a:ext cx="7358114" cy="5449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2236912" y="2046841"/>
            <a:ext cx="54314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chemeClr val="bg1"/>
                </a:solidFill>
                <a:latin typeface="+mj-lt"/>
              </a:rPr>
              <a:t>RETC-  SIDREP- Cantidad de Residuos peligrosos generados</a:t>
            </a:r>
            <a:r>
              <a:rPr lang="es-CL" dirty="0"/>
              <a:t>	</a:t>
            </a:r>
          </a:p>
          <a:p>
            <a:endParaRPr lang="es-CL" dirty="0"/>
          </a:p>
        </p:txBody>
      </p:sp>
      <p:sp>
        <p:nvSpPr>
          <p:cNvPr id="6" name="5 CuadroTexto"/>
          <p:cNvSpPr txBox="1"/>
          <p:nvPr/>
        </p:nvSpPr>
        <p:spPr>
          <a:xfrm>
            <a:off x="2360340" y="3054953"/>
            <a:ext cx="51845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chemeClr val="bg1"/>
                </a:solidFill>
                <a:latin typeface="+mj-lt"/>
              </a:rPr>
              <a:t>RETC- SINADER- Cantidad de residuos valorizados-reciclados </a:t>
            </a:r>
          </a:p>
          <a:p>
            <a:endParaRPr lang="es-CL" dirty="0"/>
          </a:p>
        </p:txBody>
      </p:sp>
      <p:sp>
        <p:nvSpPr>
          <p:cNvPr id="7" name="3 CuadroTexto">
            <a:extLst>
              <a:ext uri="{FF2B5EF4-FFF2-40B4-BE49-F238E27FC236}">
                <a16:creationId xmlns:a16="http://schemas.microsoft.com/office/drawing/2014/main" id="{7BE1897B-A45A-4108-A345-39742C8E166E}"/>
              </a:ext>
            </a:extLst>
          </p:cNvPr>
          <p:cNvSpPr txBox="1"/>
          <p:nvPr/>
        </p:nvSpPr>
        <p:spPr>
          <a:xfrm>
            <a:off x="328555" y="240923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 algn="ctr">
              <a:defRPr sz="2600" b="1">
                <a:solidFill>
                  <a:schemeClr val="accent1"/>
                </a:solidFill>
                <a:latin typeface="Verdana" charset="0"/>
              </a:defRPr>
            </a:lvl1pPr>
          </a:lstStyle>
          <a:p>
            <a:pPr algn="l"/>
            <a:r>
              <a:rPr lang="es-CL" sz="2400" dirty="0">
                <a:solidFill>
                  <a:srgbClr val="558ED5"/>
                </a:solidFill>
                <a:latin typeface="Calibri" pitchFamily="34" charset="0"/>
                <a:ea typeface="ヒラギノ角ゴ Pro W3"/>
                <a:cs typeface="Verdana" pitchFamily="34" charset="0"/>
              </a:rPr>
              <a:t>Los datos del RETC y su relación con los ODS</a:t>
            </a:r>
          </a:p>
        </p:txBody>
      </p:sp>
      <p:cxnSp>
        <p:nvCxnSpPr>
          <p:cNvPr id="8" name="3 Conector recto">
            <a:extLst>
              <a:ext uri="{FF2B5EF4-FFF2-40B4-BE49-F238E27FC236}">
                <a16:creationId xmlns:a16="http://schemas.microsoft.com/office/drawing/2014/main" id="{DAA68647-05F4-4D7E-93C2-DE94CEA283DA}"/>
              </a:ext>
            </a:extLst>
          </p:cNvPr>
          <p:cNvCxnSpPr/>
          <p:nvPr/>
        </p:nvCxnSpPr>
        <p:spPr>
          <a:xfrm flipV="1">
            <a:off x="338071" y="786929"/>
            <a:ext cx="8533135" cy="7755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8800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977" y="1077368"/>
            <a:ext cx="4231331" cy="5488895"/>
          </a:xfrm>
        </p:spPr>
      </p:pic>
      <p:sp>
        <p:nvSpPr>
          <p:cNvPr id="5" name="Rectángulo 4"/>
          <p:cNvSpPr/>
          <p:nvPr/>
        </p:nvSpPr>
        <p:spPr>
          <a:xfrm>
            <a:off x="4472308" y="152338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EL OBJETIVO ES DESARROLLAR UN MANUAL EN INGLÉS Y ESPAÑOL, PARA DISEÑAR E IMPLEMENTAR REGISTROS DE EMISIONES Y TRANSFERENCIAS DE CONTAMINANTES (RETC), BASADO DE LA EXPERIENCIA DE CHILE COMO HERRAMIENTA LA GENERACIÓN Y EVALUACIÓN DE POLÍTICAS PÚBLICAS AMBIENTALES.</a:t>
            </a:r>
            <a:endParaRPr lang="es-ES" dirty="0">
              <a:solidFill>
                <a:srgbClr val="7030A0"/>
              </a:solidFill>
            </a:endParaRP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73FBDA1F-3248-472E-9BF4-6F1651A72BDA}"/>
              </a:ext>
            </a:extLst>
          </p:cNvPr>
          <p:cNvSpPr txBox="1"/>
          <p:nvPr/>
        </p:nvSpPr>
        <p:spPr>
          <a:xfrm>
            <a:off x="328555" y="240923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 algn="ctr">
              <a:defRPr sz="2600" b="1">
                <a:solidFill>
                  <a:schemeClr val="accent1"/>
                </a:solidFill>
                <a:latin typeface="Verdana" charset="0"/>
              </a:defRPr>
            </a:lvl1pPr>
          </a:lstStyle>
          <a:p>
            <a:pPr algn="l"/>
            <a:r>
              <a:rPr lang="es-CL" sz="2400" dirty="0">
                <a:solidFill>
                  <a:srgbClr val="558ED5"/>
                </a:solidFill>
                <a:latin typeface="Calibri" pitchFamily="34" charset="0"/>
                <a:ea typeface="ヒラギノ角ゴ Pro W3"/>
                <a:cs typeface="Verdana" pitchFamily="34" charset="0"/>
              </a:rPr>
              <a:t>Aporte de Chile a los países en vías de desarrollar un RETC</a:t>
            </a:r>
          </a:p>
        </p:txBody>
      </p:sp>
      <p:cxnSp>
        <p:nvCxnSpPr>
          <p:cNvPr id="7" name="3 Conector recto">
            <a:extLst>
              <a:ext uri="{FF2B5EF4-FFF2-40B4-BE49-F238E27FC236}">
                <a16:creationId xmlns:a16="http://schemas.microsoft.com/office/drawing/2014/main" id="{9E78388A-569E-4591-A2D5-D6CA8F71D0F9}"/>
              </a:ext>
            </a:extLst>
          </p:cNvPr>
          <p:cNvCxnSpPr/>
          <p:nvPr/>
        </p:nvCxnSpPr>
        <p:spPr>
          <a:xfrm flipV="1">
            <a:off x="338071" y="786929"/>
            <a:ext cx="8533135" cy="7755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8722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" t="13973" r="6824" b="6429"/>
          <a:stretch/>
        </p:blipFill>
        <p:spPr>
          <a:xfrm>
            <a:off x="7131725" y="146648"/>
            <a:ext cx="1770735" cy="1145549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274" y="155274"/>
            <a:ext cx="2165231" cy="1253555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515830" y="5250013"/>
            <a:ext cx="26851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b="1" dirty="0">
                <a:solidFill>
                  <a:srgbClr val="002060"/>
                </a:solidFill>
              </a:rPr>
              <a:t>Marcos J. Serrano Ulloa</a:t>
            </a:r>
          </a:p>
          <a:p>
            <a:r>
              <a:rPr lang="es-CL" sz="2000" b="1" dirty="0">
                <a:solidFill>
                  <a:srgbClr val="002060"/>
                </a:solidFill>
              </a:rPr>
              <a:t>mserrano@mma.gob.cl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099127" y="3048000"/>
            <a:ext cx="17977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>
                <a:solidFill>
                  <a:srgbClr val="002060"/>
                </a:solidFill>
              </a:rPr>
              <a:t>Thank You!</a:t>
            </a:r>
          </a:p>
          <a:p>
            <a:r>
              <a:rPr lang="es-CL" sz="2800" dirty="0">
                <a:solidFill>
                  <a:srgbClr val="002060"/>
                </a:solidFill>
              </a:rPr>
              <a:t>Gracias!</a:t>
            </a:r>
            <a:endParaRPr lang="es-ES" sz="2800" dirty="0">
              <a:solidFill>
                <a:srgbClr val="002060"/>
              </a:solidFill>
            </a:endParaRP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7CD96BA-1964-40F8-B0E3-8687211B9D0A}"/>
              </a:ext>
            </a:extLst>
          </p:cNvPr>
          <p:cNvSpPr txBox="1">
            <a:spLocks/>
          </p:cNvSpPr>
          <p:nvPr/>
        </p:nvSpPr>
        <p:spPr bwMode="auto">
          <a:xfrm>
            <a:off x="2165948" y="6080417"/>
            <a:ext cx="5214429" cy="70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050" dirty="0">
                <a:solidFill>
                  <a:schemeClr val="tx2"/>
                </a:solidFill>
                <a:latin typeface="Verdana" charset="0"/>
                <a:cs typeface="Verdana" charset="0"/>
              </a:rPr>
              <a:t>Jefe </a:t>
            </a:r>
            <a:r>
              <a:rPr lang="en-US" sz="1050" dirty="0" err="1">
                <a:solidFill>
                  <a:schemeClr val="tx2"/>
                </a:solidFill>
                <a:latin typeface="Verdana" charset="0"/>
                <a:cs typeface="Verdana" charset="0"/>
              </a:rPr>
              <a:t>Departamento</a:t>
            </a:r>
            <a:r>
              <a:rPr lang="en-US" sz="1050" dirty="0">
                <a:solidFill>
                  <a:schemeClr val="tx2"/>
                </a:solidFill>
                <a:latin typeface="Verdana" charset="0"/>
                <a:cs typeface="Verdana" charset="0"/>
              </a:rPr>
              <a:t> de </a:t>
            </a:r>
            <a:r>
              <a:rPr lang="en-US" sz="1050" dirty="0" err="1">
                <a:solidFill>
                  <a:schemeClr val="tx2"/>
                </a:solidFill>
                <a:latin typeface="Verdana" charset="0"/>
                <a:cs typeface="Verdana" charset="0"/>
              </a:rPr>
              <a:t>Información</a:t>
            </a:r>
            <a:r>
              <a:rPr lang="en-US" sz="1050" dirty="0">
                <a:solidFill>
                  <a:schemeClr val="tx2"/>
                </a:solidFill>
                <a:latin typeface="Verdana" charset="0"/>
                <a:cs typeface="Verdana" charset="0"/>
              </a:rPr>
              <a:t> Ambiental</a:t>
            </a:r>
          </a:p>
          <a:p>
            <a:pPr marL="0" indent="0" algn="r">
              <a:buNone/>
            </a:pPr>
            <a:r>
              <a:rPr lang="en-US" sz="1050" dirty="0">
                <a:solidFill>
                  <a:schemeClr val="tx2"/>
                </a:solidFill>
                <a:latin typeface="Verdana" charset="0"/>
                <a:cs typeface="Verdana" charset="0"/>
              </a:rPr>
              <a:t>División de </a:t>
            </a:r>
            <a:r>
              <a:rPr lang="en-US" sz="1050" dirty="0" err="1">
                <a:solidFill>
                  <a:schemeClr val="tx2"/>
                </a:solidFill>
                <a:latin typeface="Verdana" charset="0"/>
                <a:cs typeface="Verdana" charset="0"/>
              </a:rPr>
              <a:t>Información</a:t>
            </a:r>
            <a:r>
              <a:rPr lang="en-US" sz="1050" dirty="0">
                <a:solidFill>
                  <a:schemeClr val="tx2"/>
                </a:solidFill>
                <a:latin typeface="Verdana" charset="0"/>
                <a:cs typeface="Verdana" charset="0"/>
              </a:rPr>
              <a:t> y </a:t>
            </a:r>
            <a:r>
              <a:rPr lang="en-US" sz="1050" dirty="0" err="1">
                <a:solidFill>
                  <a:schemeClr val="tx2"/>
                </a:solidFill>
                <a:latin typeface="Verdana" charset="0"/>
                <a:cs typeface="Verdana" charset="0"/>
              </a:rPr>
              <a:t>Economía</a:t>
            </a:r>
            <a:r>
              <a:rPr lang="en-US" sz="1050" dirty="0">
                <a:solidFill>
                  <a:schemeClr val="tx2"/>
                </a:solidFill>
                <a:latin typeface="Verdana" charset="0"/>
                <a:cs typeface="Verdana" charset="0"/>
              </a:rPr>
              <a:t> Ambiental</a:t>
            </a:r>
          </a:p>
          <a:p>
            <a:pPr marL="0" indent="0" algn="r">
              <a:buNone/>
            </a:pPr>
            <a:r>
              <a:rPr lang="en-US" sz="1050" dirty="0" err="1">
                <a:solidFill>
                  <a:schemeClr val="tx2"/>
                </a:solidFill>
                <a:latin typeface="Verdana" charset="0"/>
                <a:cs typeface="Verdana" charset="0"/>
              </a:rPr>
              <a:t>Ministerio</a:t>
            </a:r>
            <a:r>
              <a:rPr lang="en-US" sz="1050" dirty="0">
                <a:solidFill>
                  <a:schemeClr val="tx2"/>
                </a:solidFill>
                <a:latin typeface="Verdana" charset="0"/>
                <a:cs typeface="Verdana" charset="0"/>
              </a:rPr>
              <a:t> del Medio </a:t>
            </a:r>
            <a:r>
              <a:rPr lang="en-US" sz="1050" dirty="0" err="1">
                <a:solidFill>
                  <a:schemeClr val="tx2"/>
                </a:solidFill>
                <a:latin typeface="Verdana" charset="0"/>
                <a:cs typeface="Verdana" charset="0"/>
              </a:rPr>
              <a:t>Ambiente</a:t>
            </a:r>
            <a:endParaRPr lang="en-US" sz="1050" dirty="0">
              <a:solidFill>
                <a:schemeClr val="tx2"/>
              </a:solidFill>
              <a:latin typeface="Verdana" charset="0"/>
              <a:cs typeface="Verdana" charset="0"/>
            </a:endParaRPr>
          </a:p>
          <a:p>
            <a:pPr algn="r"/>
            <a:endParaRPr lang="en-US" sz="1200" dirty="0">
              <a:solidFill>
                <a:schemeClr val="tx2"/>
              </a:solidFill>
              <a:latin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636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17651" y="190583"/>
            <a:ext cx="8812213" cy="387387"/>
          </a:xfrm>
          <a:prstGeom prst="rect">
            <a:avLst/>
          </a:prstGeom>
        </p:spPr>
        <p:txBody>
          <a:bodyPr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80000"/>
              </a:lnSpc>
              <a:spcBef>
                <a:spcPts val="1800"/>
              </a:spcBef>
              <a:buClr>
                <a:schemeClr val="accent1"/>
              </a:buClr>
              <a:buSzPct val="80000"/>
              <a:defRPr/>
            </a:pPr>
            <a:r>
              <a:rPr lang="es-ES_tradnl" altLang="es-CL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+mn-cs"/>
              </a:rPr>
              <a:t>Sistema Ventanilla Única del RETC: Funcionamiento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073145" y="5884079"/>
            <a:ext cx="3560265" cy="571500"/>
          </a:xfrm>
          <a:prstGeom prst="rect">
            <a:avLst/>
          </a:prstGeom>
        </p:spPr>
        <p:txBody>
          <a:bodyPr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80000"/>
              </a:lnSpc>
              <a:spcBef>
                <a:spcPts val="1800"/>
              </a:spcBef>
              <a:buClr>
                <a:schemeClr val="accent1"/>
              </a:buClr>
              <a:buSzPct val="80000"/>
              <a:defRPr/>
            </a:pPr>
            <a:r>
              <a:rPr lang="es-ES_tradnl" altLang="es-CL" sz="2800" b="1" dirty="0">
                <a:solidFill>
                  <a:srgbClr val="00B0F0"/>
                </a:solidFill>
                <a:latin typeface="Calibri" pitchFamily="34" charset="0"/>
                <a:cs typeface="+mn-cs"/>
              </a:rPr>
              <a:t>http://vu.mma.gob.cl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6844073" y="1593219"/>
            <a:ext cx="151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dirty="0">
                <a:solidFill>
                  <a:srgbClr val="FF0000"/>
                </a:solidFill>
              </a:rPr>
              <a:t>Clave Encargado de Establecimiento  </a:t>
            </a:r>
            <a:r>
              <a:rPr lang="es-MX" sz="700" b="1" dirty="0">
                <a:solidFill>
                  <a:srgbClr val="FF0000"/>
                </a:solidFill>
              </a:rPr>
              <a:t>ID_Establecimiento</a:t>
            </a:r>
            <a:endParaRPr lang="es-CL" sz="700" b="1" dirty="0">
              <a:solidFill>
                <a:srgbClr val="FF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339539" y="3329103"/>
            <a:ext cx="1042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dirty="0">
                <a:solidFill>
                  <a:srgbClr val="FF0000"/>
                </a:solidFill>
              </a:rPr>
              <a:t>Clave Delegado de Sistema Sectorial - </a:t>
            </a:r>
            <a:r>
              <a:rPr lang="es-MX" sz="700" b="1" dirty="0">
                <a:solidFill>
                  <a:srgbClr val="FF0000"/>
                </a:solidFill>
              </a:rPr>
              <a:t>RUT</a:t>
            </a:r>
            <a:endParaRPr lang="es-CL" sz="700" b="1" dirty="0">
              <a:solidFill>
                <a:srgbClr val="FF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381870" y="4683553"/>
            <a:ext cx="1042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dirty="0">
                <a:solidFill>
                  <a:srgbClr val="FF0000"/>
                </a:solidFill>
              </a:rPr>
              <a:t>Clave Delegado de Sistema Sectorial - </a:t>
            </a:r>
            <a:r>
              <a:rPr lang="es-MX" sz="700" b="1" dirty="0">
                <a:solidFill>
                  <a:srgbClr val="FF0000"/>
                </a:solidFill>
              </a:rPr>
              <a:t>RUT</a:t>
            </a:r>
            <a:endParaRPr lang="es-CL" sz="700" b="1" dirty="0">
              <a:solidFill>
                <a:srgbClr val="FF0000"/>
              </a:solidFill>
            </a:endParaRPr>
          </a:p>
        </p:txBody>
      </p:sp>
      <p:grpSp>
        <p:nvGrpSpPr>
          <p:cNvPr id="25" name="24 Grupo"/>
          <p:cNvGrpSpPr/>
          <p:nvPr/>
        </p:nvGrpSpPr>
        <p:grpSpPr>
          <a:xfrm>
            <a:off x="112143" y="1100037"/>
            <a:ext cx="9023231" cy="4765911"/>
            <a:chOff x="112143" y="1100037"/>
            <a:chExt cx="9023231" cy="4765911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18" t="11669" r="12662" b="12620"/>
            <a:stretch/>
          </p:blipFill>
          <p:spPr bwMode="auto">
            <a:xfrm>
              <a:off x="112143" y="1100037"/>
              <a:ext cx="9023231" cy="4765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2 Rectángulo"/>
            <p:cNvSpPr/>
            <p:nvPr/>
          </p:nvSpPr>
          <p:spPr>
            <a:xfrm>
              <a:off x="3873260" y="1449238"/>
              <a:ext cx="612476" cy="6814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0" name="Picture 2" descr="http://theglamping.com/wp-content/uploads/2013/04/persona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990390" y="1259651"/>
              <a:ext cx="433749" cy="946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19 Grupo"/>
            <p:cNvGrpSpPr/>
            <p:nvPr/>
          </p:nvGrpSpPr>
          <p:grpSpPr>
            <a:xfrm>
              <a:off x="2412517" y="1292151"/>
              <a:ext cx="925905" cy="881040"/>
              <a:chOff x="2412517" y="1292151"/>
              <a:chExt cx="925905" cy="881040"/>
            </a:xfrm>
          </p:grpSpPr>
          <p:sp>
            <p:nvSpPr>
              <p:cNvPr id="11" name="10 Rectángulo"/>
              <p:cNvSpPr/>
              <p:nvPr/>
            </p:nvSpPr>
            <p:spPr>
              <a:xfrm>
                <a:off x="2412517" y="1316960"/>
                <a:ext cx="925905" cy="8137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pic>
            <p:nvPicPr>
              <p:cNvPr id="12" name="11 Imagen"/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34949" y="1292151"/>
                <a:ext cx="881040" cy="881040"/>
              </a:xfrm>
              <a:prstGeom prst="rect">
                <a:avLst/>
              </a:prstGeom>
            </p:spPr>
          </p:pic>
        </p:grpSp>
        <p:sp>
          <p:nvSpPr>
            <p:cNvPr id="13" name="12 Rectángulo"/>
            <p:cNvSpPr/>
            <p:nvPr/>
          </p:nvSpPr>
          <p:spPr>
            <a:xfrm>
              <a:off x="8194524" y="1457863"/>
              <a:ext cx="612476" cy="6814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8379904" y="2829464"/>
              <a:ext cx="451127" cy="6360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8399214" y="4056136"/>
              <a:ext cx="451127" cy="6360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6" name="Picture 2" descr="http://theglamping.com/wp-content/uploads/2013/04/persona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299915" y="1242195"/>
              <a:ext cx="433749" cy="946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http://theglamping.com/wp-content/uploads/2013/04/persona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467527" y="2854708"/>
              <a:ext cx="292015" cy="636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http://theglamping.com/wp-content/uploads/2013/04/persona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483866" y="4195571"/>
              <a:ext cx="289805" cy="632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23 Grupo"/>
            <p:cNvGrpSpPr/>
            <p:nvPr/>
          </p:nvGrpSpPr>
          <p:grpSpPr>
            <a:xfrm>
              <a:off x="1141523" y="3277814"/>
              <a:ext cx="324966" cy="666376"/>
              <a:chOff x="1141523" y="3277814"/>
              <a:chExt cx="324966" cy="666376"/>
            </a:xfrm>
          </p:grpSpPr>
          <p:sp>
            <p:nvSpPr>
              <p:cNvPr id="21" name="20 Rectángulo"/>
              <p:cNvSpPr/>
              <p:nvPr/>
            </p:nvSpPr>
            <p:spPr>
              <a:xfrm>
                <a:off x="1141523" y="3329103"/>
                <a:ext cx="324966" cy="4103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pic>
            <p:nvPicPr>
              <p:cNvPr id="22" name="Picture 2" descr="http://theglamping.com/wp-content/uploads/2013/04/persona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146216" y="3277814"/>
                <a:ext cx="305526" cy="6663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26" name="25 Conector recto"/>
          <p:cNvCxnSpPr/>
          <p:nvPr/>
        </p:nvCxnSpPr>
        <p:spPr>
          <a:xfrm>
            <a:off x="333530" y="549104"/>
            <a:ext cx="8516811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05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6190" y="89641"/>
            <a:ext cx="8812213" cy="333055"/>
          </a:xfrm>
          <a:prstGeom prst="rect">
            <a:avLst/>
          </a:prstGeom>
        </p:spPr>
        <p:txBody>
          <a:bodyPr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80000"/>
              </a:lnSpc>
              <a:spcBef>
                <a:spcPts val="1800"/>
              </a:spcBef>
              <a:buClr>
                <a:schemeClr val="accent1"/>
              </a:buClr>
              <a:buSzPct val="80000"/>
              <a:defRPr/>
            </a:pPr>
            <a:r>
              <a:rPr lang="es-ES_tradnl" altLang="es-CL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+mn-cs"/>
              </a:rPr>
              <a:t>¿Cómo funciona la Ventanilla Única del RETC?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176886" y="469432"/>
            <a:ext cx="8659761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836"/>
            <a:ext cx="9144000" cy="650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8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74939"/>
              </p:ext>
            </p:extLst>
          </p:nvPr>
        </p:nvGraphicFramePr>
        <p:xfrm>
          <a:off x="449848" y="516169"/>
          <a:ext cx="8064895" cy="59715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0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6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313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55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N°</a:t>
                      </a:r>
                      <a:endParaRPr lang="es-C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Normativa Legal</a:t>
                      </a:r>
                      <a:endParaRPr lang="es-C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Ministerio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Detalle</a:t>
                      </a:r>
                      <a:endParaRPr lang="es-C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1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D.S. Nº 185/91</a:t>
                      </a:r>
                    </a:p>
                  </a:txBody>
                  <a:tcPr marL="38501" marR="385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Ministerio de Minería</a:t>
                      </a:r>
                    </a:p>
                  </a:txBody>
                  <a:tcPr marL="38501" marR="385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Reglamenta funcionamiento de establecimientos emisores de anhídrido sulfuroso, material particulado y arsénico en todo el territorio de la república</a:t>
                      </a:r>
                    </a:p>
                  </a:txBody>
                  <a:tcPr marL="38501" marR="3850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2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D.S. Nº 4/92</a:t>
                      </a:r>
                    </a:p>
                  </a:txBody>
                  <a:tcPr marL="38501" marR="385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Ministerio de Salud</a:t>
                      </a:r>
                    </a:p>
                  </a:txBody>
                  <a:tcPr marL="38501" marR="385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Establece norma de emisión de material particulado a fuentes estacionarias puntuales y grupales</a:t>
                      </a:r>
                    </a:p>
                  </a:txBody>
                  <a:tcPr marL="38501" marR="3850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3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Resolución N° 15.027/94</a:t>
                      </a:r>
                    </a:p>
                  </a:txBody>
                  <a:tcPr marL="38501" marR="385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Ministerio de Salud</a:t>
                      </a:r>
                    </a:p>
                  </a:txBody>
                  <a:tcPr marL="38501" marR="385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Establece procedimiento de declaración de emisiones para fuentes estacionarias que indica</a:t>
                      </a:r>
                    </a:p>
                  </a:txBody>
                  <a:tcPr marL="38501" marR="3850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4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D.S. Nº 165/98</a:t>
                      </a:r>
                    </a:p>
                  </a:txBody>
                  <a:tcPr marL="38501" marR="385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Ministerio Secretaría General de la Presidencia</a:t>
                      </a:r>
                    </a:p>
                  </a:txBody>
                  <a:tcPr marL="38501" marR="385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Establece norma de emisión para la regulación del contaminante arsénico emitido al aire</a:t>
                      </a:r>
                    </a:p>
                  </a:txBody>
                  <a:tcPr marL="38501" marR="3850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5</a:t>
                      </a:r>
                      <a:endParaRPr lang="es-C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D.S. Nº 37/2012</a:t>
                      </a:r>
                    </a:p>
                  </a:txBody>
                  <a:tcPr marL="38501" marR="385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Ministerio del Medio Ambiente</a:t>
                      </a:r>
                    </a:p>
                  </a:txBody>
                  <a:tcPr marL="38501" marR="385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Establece norma de emisión de compuestos TRS, generadores de olor, asociados a la fabricación de pulpa Kraft o al sulfato. </a:t>
                      </a:r>
                    </a:p>
                  </a:txBody>
                  <a:tcPr marL="38501" marR="38501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s-C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D.S. N° 137/1999</a:t>
                      </a:r>
                      <a:endParaRPr lang="es-CL" sz="1000" kern="12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8501" marR="38501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9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Ministerio Secretaría General de la Presidencia</a:t>
                      </a:r>
                    </a:p>
                  </a:txBody>
                  <a:tcPr marL="38501" marR="385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Establece Norma de emisión para olores molestos (compuestos sulfuro de hidrógeno y mercaptanos: gases TRS) asociados a la fabricación de pulpa sulfatada</a:t>
                      </a:r>
                    </a:p>
                  </a:txBody>
                  <a:tcPr marL="38501" marR="38501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7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s-C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D.S. Nº 609/98</a:t>
                      </a:r>
                    </a:p>
                  </a:txBody>
                  <a:tcPr marL="38501" marR="385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Ministerio de Obras Públicas</a:t>
                      </a:r>
                    </a:p>
                  </a:txBody>
                  <a:tcPr marL="38501" marR="385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Establece norma de emisión para la regulación de contaminantes asociados a las descargas de residuos industriales líquidos a sistemas de alcantarillado</a:t>
                      </a:r>
                    </a:p>
                  </a:txBody>
                  <a:tcPr marL="38501" marR="38501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1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s-C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D.S. Nº 90/00</a:t>
                      </a:r>
                    </a:p>
                  </a:txBody>
                  <a:tcPr marL="38501" marR="385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Ministerio Secretaría General de la Presidencia</a:t>
                      </a:r>
                    </a:p>
                  </a:txBody>
                  <a:tcPr marL="38501" marR="385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Establece norma de emisión para la regulación de contaminantes asociados a las descargas de residuos líquidos a aguas marinas y continentales superficiales; en</a:t>
                      </a:r>
                    </a:p>
                  </a:txBody>
                  <a:tcPr marL="38501" marR="38501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89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s-C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D.S. Nº 46/02</a:t>
                      </a:r>
                    </a:p>
                  </a:txBody>
                  <a:tcPr marL="38501" marR="385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Ministerio Secretaría General de la Presidencia</a:t>
                      </a:r>
                    </a:p>
                  </a:txBody>
                  <a:tcPr marL="38501" marR="385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Establece norma de emisión de residuos líquidos a aguas subterráneas</a:t>
                      </a:r>
                    </a:p>
                  </a:txBody>
                  <a:tcPr marL="38501" marR="38501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766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s-C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D.S. Nº 138/05</a:t>
                      </a:r>
                    </a:p>
                  </a:txBody>
                  <a:tcPr marL="38501" marR="385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Ministerio de Salud</a:t>
                      </a:r>
                    </a:p>
                  </a:txBody>
                  <a:tcPr marL="38501" marR="385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Establece obligación de declarar emisiones que indica: Calderas generadoras de vapor yo agua caliente, producción de celulosa, fundiciones primarias y secundarias, centrales termoeléctricas, producción de cemento, cal o yeso, producción de cerámica, siderurgia, petroquímica, asfaltos y equipos electrógenos.</a:t>
                      </a:r>
                    </a:p>
                  </a:txBody>
                  <a:tcPr marL="38501" marR="38501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62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11</a:t>
                      </a:r>
                      <a:endParaRPr lang="es-C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D.S. Nº 45/07</a:t>
                      </a:r>
                    </a:p>
                  </a:txBody>
                  <a:tcPr marL="38501" marR="385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Ministerio Secretaría General de la Presidencia</a:t>
                      </a:r>
                    </a:p>
                  </a:txBody>
                  <a:tcPr marL="38501" marR="385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Establece norma de emisión para incineración y Coincineración</a:t>
                      </a:r>
                    </a:p>
                  </a:txBody>
                  <a:tcPr marL="38501" marR="38501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81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12</a:t>
                      </a:r>
                      <a:endParaRPr lang="es-C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D.S. Nº 13/2011</a:t>
                      </a:r>
                    </a:p>
                  </a:txBody>
                  <a:tcPr marL="38501" marR="385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Ministerio del Medio Ambiente</a:t>
                      </a:r>
                    </a:p>
                  </a:txBody>
                  <a:tcPr marL="38501" marR="385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Establece norma de emisión para centrales termoeléctricas</a:t>
                      </a:r>
                    </a:p>
                  </a:txBody>
                  <a:tcPr marL="38501" marR="38501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55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13</a:t>
                      </a:r>
                      <a:endParaRPr lang="es-C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D.S. Nº 148/03</a:t>
                      </a:r>
                    </a:p>
                  </a:txBody>
                  <a:tcPr marL="38501" marR="385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Ministerio de Salud</a:t>
                      </a:r>
                    </a:p>
                  </a:txBody>
                  <a:tcPr marL="38501" marR="385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Aprueba reglamento sanitario sobre manejo de residuos peligrosos</a:t>
                      </a:r>
                    </a:p>
                  </a:txBody>
                  <a:tcPr marL="38501" marR="38501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0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14</a:t>
                      </a:r>
                      <a:endParaRPr lang="es-C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D.S. Nº 189/05</a:t>
                      </a:r>
                    </a:p>
                  </a:txBody>
                  <a:tcPr marL="38501" marR="385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Ministerio de Salud</a:t>
                      </a:r>
                    </a:p>
                  </a:txBody>
                  <a:tcPr marL="38501" marR="385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Aprueba reglamento sobre condiciones sanitarias y de seguridad básicas en los rellenos sanitarios</a:t>
                      </a:r>
                    </a:p>
                  </a:txBody>
                  <a:tcPr marL="38501" marR="38501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8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15</a:t>
                      </a:r>
                      <a:endParaRPr lang="es-C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D.S. Nº 4/09</a:t>
                      </a:r>
                    </a:p>
                  </a:txBody>
                  <a:tcPr marL="38501" marR="385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del Ministerio Secretaría General de la Presidencia</a:t>
                      </a:r>
                    </a:p>
                  </a:txBody>
                  <a:tcPr marL="38501" marR="385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Establece reglamento para el manejo de lodos generados en las plantas de tratamiento de aguas servidas</a:t>
                      </a:r>
                    </a:p>
                  </a:txBody>
                  <a:tcPr marL="38501" marR="38501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97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16</a:t>
                      </a:r>
                      <a:endParaRPr lang="es-C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01" marR="3850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D.S. Nº 6/09</a:t>
                      </a:r>
                    </a:p>
                  </a:txBody>
                  <a:tcPr marL="38501" marR="385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Ministerio de Salud</a:t>
                      </a:r>
                    </a:p>
                  </a:txBody>
                  <a:tcPr marL="38501" marR="385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aprueba reglamento sobre manejo de residuos de establecimientos de atención de salud (REAS)</a:t>
                      </a:r>
                    </a:p>
                  </a:txBody>
                  <a:tcPr marL="38501" marR="38501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1C9AA412-4DB2-4AF2-8C71-0744C5AE1656}"/>
              </a:ext>
            </a:extLst>
          </p:cNvPr>
          <p:cNvSpPr txBox="1">
            <a:spLocks noChangeArrowheads="1"/>
          </p:cNvSpPr>
          <p:nvPr/>
        </p:nvSpPr>
        <p:spPr>
          <a:xfrm>
            <a:off x="76190" y="89641"/>
            <a:ext cx="8812213" cy="333055"/>
          </a:xfrm>
          <a:prstGeom prst="rect">
            <a:avLst/>
          </a:prstGeom>
        </p:spPr>
        <p:txBody>
          <a:bodyPr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80000"/>
              </a:lnSpc>
              <a:spcBef>
                <a:spcPts val="1800"/>
              </a:spcBef>
              <a:buClr>
                <a:schemeClr val="accent1"/>
              </a:buClr>
              <a:buSzPct val="80000"/>
              <a:defRPr/>
            </a:pPr>
            <a:r>
              <a:rPr lang="es-ES_tradnl" altLang="es-CL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+mn-cs"/>
              </a:rPr>
              <a:t>Modificaciones a la normativa para el funcionamiento de la VU</a:t>
            </a:r>
          </a:p>
        </p:txBody>
      </p:sp>
      <p:cxnSp>
        <p:nvCxnSpPr>
          <p:cNvPr id="9" name="3 Conector recto">
            <a:extLst>
              <a:ext uri="{FF2B5EF4-FFF2-40B4-BE49-F238E27FC236}">
                <a16:creationId xmlns:a16="http://schemas.microsoft.com/office/drawing/2014/main" id="{30B8892B-918D-474B-AE2D-F8AA829549C3}"/>
              </a:ext>
            </a:extLst>
          </p:cNvPr>
          <p:cNvCxnSpPr/>
          <p:nvPr/>
        </p:nvCxnSpPr>
        <p:spPr>
          <a:xfrm>
            <a:off x="176886" y="469432"/>
            <a:ext cx="8659761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779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1 CuadroTexto"/>
          <p:cNvSpPr txBox="1">
            <a:spLocks noChangeArrowheads="1"/>
          </p:cNvSpPr>
          <p:nvPr/>
        </p:nvSpPr>
        <p:spPr bwMode="auto">
          <a:xfrm>
            <a:off x="330789" y="1136318"/>
            <a:ext cx="8135938" cy="3847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1" tIns="45646" rIns="91291" bIns="45646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CB7"/>
              </a:buClr>
              <a:buFont typeface="Arial" charset="0"/>
              <a:buChar char="–"/>
              <a:defRPr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CB7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9pPr>
          </a:lstStyle>
          <a:p>
            <a:pPr algn="just" defTabSz="456453" eaLnBrk="1" hangingPunct="1">
              <a:spcBef>
                <a:spcPct val="0"/>
              </a:spcBef>
              <a:buFontTx/>
              <a:buNone/>
              <a:defRPr/>
            </a:pPr>
            <a:r>
              <a:rPr lang="es-MX" altLang="es-MX" sz="24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n-ea"/>
                <a:cs typeface="+mn-cs"/>
              </a:rPr>
              <a:t>-     </a:t>
            </a:r>
            <a:r>
              <a:rPr lang="es-MX" altLang="es-MX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n-ea"/>
                <a:cs typeface="+mn-cs"/>
              </a:rPr>
              <a:t>Eliminación de declaración y mediciones de la Res. 	15.027/94 en 	papel.</a:t>
            </a:r>
          </a:p>
          <a:p>
            <a:pPr algn="just" defTabSz="456453" eaLnBrk="1" hangingPunct="1">
              <a:spcBef>
                <a:spcPct val="0"/>
              </a:spcBef>
              <a:buFontTx/>
              <a:buNone/>
              <a:defRPr/>
            </a:pPr>
            <a:endParaRPr lang="es-MX" altLang="es-MX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  <a:ea typeface="+mn-ea"/>
              <a:cs typeface="+mn-cs"/>
            </a:endParaRPr>
          </a:p>
          <a:p>
            <a:pPr marL="342339" indent="-342339" algn="just" defTabSz="456453" eaLnBrk="1" hangingPunct="1">
              <a:spcBef>
                <a:spcPct val="0"/>
              </a:spcBef>
              <a:buFontTx/>
              <a:buChar char="-"/>
              <a:defRPr/>
            </a:pPr>
            <a:r>
              <a:rPr lang="es-MX" altLang="es-MX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n-ea"/>
                <a:cs typeface="+mn-cs"/>
              </a:rPr>
              <a:t>Eliminación de declaración 5081 en papel.</a:t>
            </a:r>
          </a:p>
          <a:p>
            <a:pPr marL="342339" indent="-342339" algn="just" defTabSz="456453" eaLnBrk="1" hangingPunct="1">
              <a:spcBef>
                <a:spcPct val="0"/>
              </a:spcBef>
              <a:buFontTx/>
              <a:buChar char="-"/>
              <a:defRPr/>
            </a:pPr>
            <a:endParaRPr lang="es-MX" altLang="es-MX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  <a:ea typeface="+mn-ea"/>
              <a:cs typeface="+mn-cs"/>
            </a:endParaRPr>
          </a:p>
          <a:p>
            <a:pPr marL="342339" indent="-342339" algn="just" defTabSz="456453" eaLnBrk="1" hangingPunct="1">
              <a:spcBef>
                <a:spcPct val="0"/>
              </a:spcBef>
              <a:buFontTx/>
              <a:buChar char="-"/>
              <a:defRPr/>
            </a:pPr>
            <a:r>
              <a:rPr lang="es-MX" altLang="es-MX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n-ea"/>
                <a:cs typeface="+mn-cs"/>
              </a:rPr>
              <a:t>Declaración Sanitarias mediante protocolo especial para D.S 609/98.</a:t>
            </a:r>
          </a:p>
          <a:p>
            <a:pPr marL="342339" indent="-342339" algn="just" defTabSz="456453" eaLnBrk="1" hangingPunct="1">
              <a:spcBef>
                <a:spcPct val="0"/>
              </a:spcBef>
              <a:buFontTx/>
              <a:buChar char="-"/>
              <a:defRPr/>
            </a:pPr>
            <a:endParaRPr lang="es-MX" altLang="es-MX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  <a:ea typeface="+mn-ea"/>
              <a:cs typeface="+mn-cs"/>
            </a:endParaRPr>
          </a:p>
          <a:p>
            <a:pPr marL="342339" indent="-342339" algn="just" defTabSz="456453" eaLnBrk="1" hangingPunct="1">
              <a:spcBef>
                <a:spcPct val="0"/>
              </a:spcBef>
              <a:buFontTx/>
              <a:buChar char="-"/>
              <a:defRPr/>
            </a:pPr>
            <a:r>
              <a:rPr lang="es-MX" altLang="es-MX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n-ea"/>
                <a:cs typeface="+mn-cs"/>
              </a:rPr>
              <a:t>Declaraciones voluntarias que se realizaban como obligatorias.</a:t>
            </a:r>
          </a:p>
          <a:p>
            <a:pPr marL="342339" indent="-342339" algn="just" defTabSz="456453" eaLnBrk="1" hangingPunct="1">
              <a:spcBef>
                <a:spcPct val="0"/>
              </a:spcBef>
              <a:buFontTx/>
              <a:buChar char="-"/>
              <a:defRPr/>
            </a:pPr>
            <a:endParaRPr lang="es-MX" altLang="es-MX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  <a:ea typeface="+mn-ea"/>
              <a:cs typeface="+mn-cs"/>
            </a:endParaRPr>
          </a:p>
          <a:p>
            <a:pPr marL="342339" indent="-342339" algn="just" defTabSz="456453" eaLnBrk="1" hangingPunct="1">
              <a:spcBef>
                <a:spcPct val="0"/>
              </a:spcBef>
              <a:buFontTx/>
              <a:buChar char="-"/>
              <a:defRPr/>
            </a:pPr>
            <a:endParaRPr lang="es-MX" altLang="es-MX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  <a:ea typeface="+mn-ea"/>
              <a:cs typeface="+mn-cs"/>
            </a:endParaRPr>
          </a:p>
          <a:p>
            <a:pPr marL="342339" indent="-342339" algn="just" defTabSz="456453" eaLnBrk="1" hangingPunct="1">
              <a:spcBef>
                <a:spcPct val="0"/>
              </a:spcBef>
              <a:buFontTx/>
              <a:buChar char="-"/>
              <a:defRPr/>
            </a:pPr>
            <a:endParaRPr lang="es-MX" altLang="es-MX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  <a:ea typeface="+mn-ea"/>
              <a:cs typeface="+mn-cs"/>
            </a:endParaRPr>
          </a:p>
          <a:p>
            <a:pPr marL="342339" indent="-342339" algn="just" defTabSz="456453" eaLnBrk="1" hangingPunct="1">
              <a:spcBef>
                <a:spcPct val="0"/>
              </a:spcBef>
              <a:buFontTx/>
              <a:buChar char="-"/>
              <a:defRPr/>
            </a:pPr>
            <a:endParaRPr lang="es-MX" altLang="es-MX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4B76304-0A2B-476D-90C0-084AF2A19407}"/>
              </a:ext>
            </a:extLst>
          </p:cNvPr>
          <p:cNvSpPr txBox="1">
            <a:spLocks noChangeArrowheads="1"/>
          </p:cNvSpPr>
          <p:nvPr/>
        </p:nvSpPr>
        <p:spPr>
          <a:xfrm>
            <a:off x="76190" y="89641"/>
            <a:ext cx="8812213" cy="333055"/>
          </a:xfrm>
          <a:prstGeom prst="rect">
            <a:avLst/>
          </a:prstGeom>
        </p:spPr>
        <p:txBody>
          <a:bodyPr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80000"/>
              </a:lnSpc>
              <a:spcBef>
                <a:spcPts val="1800"/>
              </a:spcBef>
              <a:buClr>
                <a:schemeClr val="accent1"/>
              </a:buClr>
              <a:buSzPct val="80000"/>
              <a:defRPr/>
            </a:pPr>
            <a:r>
              <a:rPr lang="es-ES_tradnl" altLang="es-CL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+mn-cs"/>
              </a:rPr>
              <a:t>Impacto en servicios públicos integrados a la VU del RETC</a:t>
            </a:r>
          </a:p>
        </p:txBody>
      </p:sp>
      <p:cxnSp>
        <p:nvCxnSpPr>
          <p:cNvPr id="6" name="3 Conector recto">
            <a:extLst>
              <a:ext uri="{FF2B5EF4-FFF2-40B4-BE49-F238E27FC236}">
                <a16:creationId xmlns:a16="http://schemas.microsoft.com/office/drawing/2014/main" id="{1E7F902E-FD8C-4882-805B-293C7A107748}"/>
              </a:ext>
            </a:extLst>
          </p:cNvPr>
          <p:cNvCxnSpPr/>
          <p:nvPr/>
        </p:nvCxnSpPr>
        <p:spPr>
          <a:xfrm>
            <a:off x="176886" y="469432"/>
            <a:ext cx="8659761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055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4" name="10 Marcador de pie de página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1pPr>
            <a:lvl2pPr marL="741363" indent="-284163" eaLnBrk="0" hangingPunct="0">
              <a:spcBef>
                <a:spcPct val="20000"/>
              </a:spcBef>
              <a:buClr>
                <a:srgbClr val="006CB7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2pPr>
            <a:lvl3pPr marL="1139825" indent="-227013" eaLnBrk="0" hangingPunct="0">
              <a:spcBef>
                <a:spcPct val="20000"/>
              </a:spcBef>
              <a:buClr>
                <a:srgbClr val="006CB7"/>
              </a:buClr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3pPr>
            <a:lvl4pPr marL="1597025" indent="-227013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4pPr>
            <a:lvl5pPr marL="2052638" indent="-227013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5pPr>
            <a:lvl6pPr marL="2509838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6pPr>
            <a:lvl7pPr marL="2967038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7pPr>
            <a:lvl8pPr marL="3424238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8pPr>
            <a:lvl9pPr marL="3881438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9pPr>
          </a:lstStyle>
          <a:p>
            <a:pPr defTabSz="455613" eaLnBrk="1" hangingPunct="1">
              <a:spcBef>
                <a:spcPct val="0"/>
              </a:spcBef>
              <a:buFontTx/>
              <a:buNone/>
            </a:pPr>
            <a:r>
              <a:rPr lang="es-ES_tradnl" altLang="es-CL" sz="900">
                <a:solidFill>
                  <a:srgbClr val="898989"/>
                </a:solidFill>
              </a:rPr>
              <a:t>Gobierno de Chile | Ministerio del Medio Ambiente</a:t>
            </a:r>
          </a:p>
        </p:txBody>
      </p:sp>
      <p:sp>
        <p:nvSpPr>
          <p:cNvPr id="194566" name="8 CuadroTexto"/>
          <p:cNvSpPr txBox="1">
            <a:spLocks noChangeArrowheads="1"/>
          </p:cNvSpPr>
          <p:nvPr/>
        </p:nvSpPr>
        <p:spPr bwMode="auto">
          <a:xfrm>
            <a:off x="381000" y="1039813"/>
            <a:ext cx="7764463" cy="132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1" tIns="45646" rIns="91291" bIns="45646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CB7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CB7"/>
              </a:buClr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MX" altLang="es-CL" dirty="0">
                <a:solidFill>
                  <a:srgbClr val="006CB7"/>
                </a:solidFill>
                <a:latin typeface="Calibri" pitchFamily="34" charset="0"/>
              </a:rPr>
              <a:t>Anterior a Ventanilla Única, la industria debía entregar en papel los algunas mediciones e informes </a:t>
            </a:r>
            <a:r>
              <a:rPr lang="es-MX" altLang="es-CL" b="1" dirty="0">
                <a:solidFill>
                  <a:srgbClr val="006CB7"/>
                </a:solidFill>
                <a:latin typeface="Calibri" pitchFamily="34" charset="0"/>
              </a:rPr>
              <a:t>Planes de Descontaminación</a:t>
            </a:r>
            <a:r>
              <a:rPr lang="es-MX" altLang="es-CL" dirty="0">
                <a:solidFill>
                  <a:srgbClr val="006CB7"/>
                </a:solidFill>
                <a:latin typeface="Calibri" pitchFamily="34" charset="0"/>
              </a:rPr>
              <a:t> y </a:t>
            </a:r>
            <a:r>
              <a:rPr lang="es-MX" altLang="es-CL" b="1" dirty="0">
                <a:solidFill>
                  <a:srgbClr val="006CB7"/>
                </a:solidFill>
                <a:latin typeface="Calibri" pitchFamily="34" charset="0"/>
              </a:rPr>
              <a:t>Normas Atmosféricas, residuos domiciliarios no peligrosos </a:t>
            </a:r>
            <a:r>
              <a:rPr lang="es-MX" altLang="es-CL" dirty="0">
                <a:solidFill>
                  <a:srgbClr val="006CB7"/>
                </a:solidFill>
                <a:latin typeface="Calibri" pitchFamily="34" charset="0"/>
              </a:rPr>
              <a:t>a los diferentes servicios responsables.</a:t>
            </a:r>
            <a:endParaRPr lang="es-CL" altLang="es-CL" dirty="0">
              <a:solidFill>
                <a:srgbClr val="006CB7"/>
              </a:solidFill>
              <a:latin typeface="Calibri" pitchFamily="34" charset="0"/>
            </a:endParaRPr>
          </a:p>
        </p:txBody>
      </p:sp>
      <p:grpSp>
        <p:nvGrpSpPr>
          <p:cNvPr id="75786" name="75785 Grupo"/>
          <p:cNvGrpSpPr>
            <a:grpSpLocks/>
          </p:cNvGrpSpPr>
          <p:nvPr/>
        </p:nvGrpSpPr>
        <p:grpSpPr bwMode="auto">
          <a:xfrm>
            <a:off x="465138" y="4548188"/>
            <a:ext cx="8112125" cy="1760537"/>
            <a:chOff x="464186" y="4547537"/>
            <a:chExt cx="8112509" cy="1762153"/>
          </a:xfrm>
        </p:grpSpPr>
        <p:grpSp>
          <p:nvGrpSpPr>
            <p:cNvPr id="194600" name="74820 Grupo"/>
            <p:cNvGrpSpPr>
              <a:grpSpLocks/>
            </p:cNvGrpSpPr>
            <p:nvPr/>
          </p:nvGrpSpPr>
          <p:grpSpPr bwMode="auto">
            <a:xfrm>
              <a:off x="5643130" y="4571366"/>
              <a:ext cx="2933565" cy="885257"/>
              <a:chOff x="3491840" y="2664834"/>
              <a:chExt cx="2933565" cy="885257"/>
            </a:xfrm>
          </p:grpSpPr>
          <p:sp>
            <p:nvSpPr>
              <p:cNvPr id="84" name="83 Terminador"/>
              <p:cNvSpPr/>
              <p:nvPr/>
            </p:nvSpPr>
            <p:spPr bwMode="auto">
              <a:xfrm>
                <a:off x="5098192" y="3190784"/>
                <a:ext cx="1327213" cy="354337"/>
              </a:xfrm>
              <a:prstGeom prst="flowChartTerminator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defTabSz="456453">
                  <a:defRPr/>
                </a:pPr>
                <a:r>
                  <a:rPr lang="es-MX" sz="1200" b="1" dirty="0">
                    <a:solidFill>
                      <a:srgbClr val="1F497D">
                        <a:lumMod val="60000"/>
                        <a:lumOff val="40000"/>
                      </a:srgbClr>
                    </a:solidFill>
                  </a:rPr>
                  <a:t>SAG</a:t>
                </a:r>
                <a:endParaRPr lang="es-CL" sz="1200" b="1" dirty="0">
                  <a:solidFill>
                    <a:srgbClr val="1F497D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87" name="86 Terminador"/>
              <p:cNvSpPr/>
              <p:nvPr/>
            </p:nvSpPr>
            <p:spPr bwMode="auto">
              <a:xfrm>
                <a:off x="5088667" y="2664839"/>
                <a:ext cx="1314512" cy="354338"/>
              </a:xfrm>
              <a:prstGeom prst="flowChartTerminator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defTabSz="456453">
                  <a:defRPr/>
                </a:pPr>
                <a:r>
                  <a:rPr lang="es-MX" sz="1200" b="1" dirty="0">
                    <a:solidFill>
                      <a:srgbClr val="1F497D">
                        <a:lumMod val="60000"/>
                        <a:lumOff val="40000"/>
                      </a:srgbClr>
                    </a:solidFill>
                  </a:rPr>
                  <a:t>MINSAL</a:t>
                </a:r>
                <a:endParaRPr lang="es-CL" sz="1200" b="1" dirty="0">
                  <a:solidFill>
                    <a:srgbClr val="1F497D">
                      <a:lumMod val="60000"/>
                      <a:lumOff val="40000"/>
                    </a:srgbClr>
                  </a:solidFill>
                </a:endParaRPr>
              </a:p>
            </p:txBody>
          </p:sp>
          <p:cxnSp>
            <p:nvCxnSpPr>
              <p:cNvPr id="71" name="70 Conector recto de flecha"/>
              <p:cNvCxnSpPr>
                <a:stCxn id="202" idx="3"/>
                <a:endCxn id="87" idx="1"/>
              </p:cNvCxnSpPr>
              <p:nvPr/>
            </p:nvCxnSpPr>
            <p:spPr>
              <a:xfrm flipV="1">
                <a:off x="3491566" y="2841214"/>
                <a:ext cx="1597101" cy="35115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73 Conector recto de flecha"/>
              <p:cNvCxnSpPr>
                <a:stCxn id="202" idx="3"/>
                <a:endCxn id="84" idx="1"/>
              </p:cNvCxnSpPr>
              <p:nvPr/>
            </p:nvCxnSpPr>
            <p:spPr>
              <a:xfrm>
                <a:off x="3491566" y="3192373"/>
                <a:ext cx="1606626" cy="17637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4625" name="75 CuadroTexto"/>
              <p:cNvSpPr txBox="1">
                <a:spLocks noChangeArrowheads="1"/>
              </p:cNvSpPr>
              <p:nvPr/>
            </p:nvSpPr>
            <p:spPr bwMode="auto">
              <a:xfrm rot="-784301">
                <a:off x="3854477" y="2757921"/>
                <a:ext cx="983390" cy="2463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solidFill>
                      <a:srgbClr val="595959"/>
                    </a:solidFill>
                    <a:latin typeface="Verdana" pitchFamily="34" charset="0"/>
                    <a:ea typeface="ヒラギノ角ゴ Pro W3" charset="-128"/>
                    <a:cs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6CB7"/>
                  </a:buClr>
                  <a:buFont typeface="Arial" pitchFamily="34" charset="0"/>
                  <a:buChar char="–"/>
                  <a:defRPr>
                    <a:solidFill>
                      <a:srgbClr val="595959"/>
                    </a:solidFill>
                    <a:latin typeface="Verdana" pitchFamily="34" charset="0"/>
                    <a:ea typeface="ヒラギノ角ゴ Pro W3" charset="-128"/>
                    <a:cs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006CB7"/>
                  </a:buClr>
                  <a:buFont typeface="Arial" pitchFamily="34" charset="0"/>
                  <a:buChar char="•"/>
                  <a:defRPr sz="1600">
                    <a:solidFill>
                      <a:srgbClr val="595959"/>
                    </a:solidFill>
                    <a:latin typeface="Verdana" pitchFamily="34" charset="0"/>
                    <a:ea typeface="ヒラギノ角ゴ Pro W3" charset="-128"/>
                    <a:cs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1400">
                    <a:solidFill>
                      <a:srgbClr val="595959"/>
                    </a:solidFill>
                    <a:latin typeface="Verdana" pitchFamily="34" charset="0"/>
                    <a:ea typeface="ヒラギノ角ゴ Pro W3" charset="-128"/>
                    <a:cs typeface="Verdan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1400">
                    <a:solidFill>
                      <a:srgbClr val="595959"/>
                    </a:solidFill>
                    <a:latin typeface="Verdana" pitchFamily="34" charset="0"/>
                    <a:ea typeface="ヒラギノ角ゴ Pro W3" charset="-128"/>
                    <a:cs typeface="Verdana" pitchFamily="34" charset="0"/>
                  </a:defRPr>
                </a:lvl5pPr>
                <a:lvl6pPr marL="2514600" indent="-228600" defTabSz="4556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1400">
                    <a:solidFill>
                      <a:srgbClr val="595959"/>
                    </a:solidFill>
                    <a:latin typeface="Verdana" pitchFamily="34" charset="0"/>
                    <a:ea typeface="ヒラギノ角ゴ Pro W3" charset="-128"/>
                    <a:cs typeface="Verdana" pitchFamily="34" charset="0"/>
                  </a:defRPr>
                </a:lvl6pPr>
                <a:lvl7pPr marL="2971800" indent="-228600" defTabSz="4556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1400">
                    <a:solidFill>
                      <a:srgbClr val="595959"/>
                    </a:solidFill>
                    <a:latin typeface="Verdana" pitchFamily="34" charset="0"/>
                    <a:ea typeface="ヒラギノ角ゴ Pro W3" charset="-128"/>
                    <a:cs typeface="Verdana" pitchFamily="34" charset="0"/>
                  </a:defRPr>
                </a:lvl7pPr>
                <a:lvl8pPr marL="3429000" indent="-228600" defTabSz="4556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1400">
                    <a:solidFill>
                      <a:srgbClr val="595959"/>
                    </a:solidFill>
                    <a:latin typeface="Verdana" pitchFamily="34" charset="0"/>
                    <a:ea typeface="ヒラギノ角ゴ Pro W3" charset="-128"/>
                    <a:cs typeface="Verdana" pitchFamily="34" charset="0"/>
                  </a:defRPr>
                </a:lvl8pPr>
                <a:lvl9pPr marL="3886200" indent="-228600" defTabSz="4556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1400">
                    <a:solidFill>
                      <a:srgbClr val="595959"/>
                    </a:solidFill>
                    <a:latin typeface="Verdana" pitchFamily="34" charset="0"/>
                    <a:ea typeface="ヒラギノ角ゴ Pro W3" charset="-128"/>
                    <a:cs typeface="Verdan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MX" altLang="es-CL" sz="1000" b="1">
                    <a:solidFill>
                      <a:srgbClr val="4F81BD"/>
                    </a:solidFill>
                    <a:latin typeface="Arial" pitchFamily="34" charset="0"/>
                  </a:rPr>
                  <a:t>Distribuye</a:t>
                </a:r>
                <a:endParaRPr lang="es-CL" altLang="es-CL" sz="900" b="1">
                  <a:solidFill>
                    <a:srgbClr val="4F81BD"/>
                  </a:solidFill>
                  <a:latin typeface="Arial" pitchFamily="34" charset="0"/>
                </a:endParaRPr>
              </a:p>
            </p:txBody>
          </p:sp>
          <p:sp>
            <p:nvSpPr>
              <p:cNvPr id="194626" name="77 CuadroTexto"/>
              <p:cNvSpPr txBox="1">
                <a:spLocks noChangeArrowheads="1"/>
              </p:cNvSpPr>
              <p:nvPr/>
            </p:nvSpPr>
            <p:spPr bwMode="auto">
              <a:xfrm rot="423200">
                <a:off x="3865746" y="3303696"/>
                <a:ext cx="960851" cy="2463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solidFill>
                      <a:srgbClr val="595959"/>
                    </a:solidFill>
                    <a:latin typeface="Verdana" pitchFamily="34" charset="0"/>
                    <a:ea typeface="ヒラギノ角ゴ Pro W3" charset="-128"/>
                    <a:cs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6CB7"/>
                  </a:buClr>
                  <a:buFont typeface="Arial" pitchFamily="34" charset="0"/>
                  <a:buChar char="–"/>
                  <a:defRPr>
                    <a:solidFill>
                      <a:srgbClr val="595959"/>
                    </a:solidFill>
                    <a:latin typeface="Verdana" pitchFamily="34" charset="0"/>
                    <a:ea typeface="ヒラギノ角ゴ Pro W3" charset="-128"/>
                    <a:cs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006CB7"/>
                  </a:buClr>
                  <a:buFont typeface="Arial" pitchFamily="34" charset="0"/>
                  <a:buChar char="•"/>
                  <a:defRPr sz="1600">
                    <a:solidFill>
                      <a:srgbClr val="595959"/>
                    </a:solidFill>
                    <a:latin typeface="Verdana" pitchFamily="34" charset="0"/>
                    <a:ea typeface="ヒラギノ角ゴ Pro W3" charset="-128"/>
                    <a:cs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1400">
                    <a:solidFill>
                      <a:srgbClr val="595959"/>
                    </a:solidFill>
                    <a:latin typeface="Verdana" pitchFamily="34" charset="0"/>
                    <a:ea typeface="ヒラギノ角ゴ Pro W3" charset="-128"/>
                    <a:cs typeface="Verdan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1400">
                    <a:solidFill>
                      <a:srgbClr val="595959"/>
                    </a:solidFill>
                    <a:latin typeface="Verdana" pitchFamily="34" charset="0"/>
                    <a:ea typeface="ヒラギノ角ゴ Pro W3" charset="-128"/>
                    <a:cs typeface="Verdana" pitchFamily="34" charset="0"/>
                  </a:defRPr>
                </a:lvl5pPr>
                <a:lvl6pPr marL="2514600" indent="-228600" defTabSz="4556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1400">
                    <a:solidFill>
                      <a:srgbClr val="595959"/>
                    </a:solidFill>
                    <a:latin typeface="Verdana" pitchFamily="34" charset="0"/>
                    <a:ea typeface="ヒラギノ角ゴ Pro W3" charset="-128"/>
                    <a:cs typeface="Verdana" pitchFamily="34" charset="0"/>
                  </a:defRPr>
                </a:lvl6pPr>
                <a:lvl7pPr marL="2971800" indent="-228600" defTabSz="4556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1400">
                    <a:solidFill>
                      <a:srgbClr val="595959"/>
                    </a:solidFill>
                    <a:latin typeface="Verdana" pitchFamily="34" charset="0"/>
                    <a:ea typeface="ヒラギノ角ゴ Pro W3" charset="-128"/>
                    <a:cs typeface="Verdana" pitchFamily="34" charset="0"/>
                  </a:defRPr>
                </a:lvl7pPr>
                <a:lvl8pPr marL="3429000" indent="-228600" defTabSz="4556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1400">
                    <a:solidFill>
                      <a:srgbClr val="595959"/>
                    </a:solidFill>
                    <a:latin typeface="Verdana" pitchFamily="34" charset="0"/>
                    <a:ea typeface="ヒラギノ角ゴ Pro W3" charset="-128"/>
                    <a:cs typeface="Verdana" pitchFamily="34" charset="0"/>
                  </a:defRPr>
                </a:lvl8pPr>
                <a:lvl9pPr marL="3886200" indent="-228600" defTabSz="4556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1400">
                    <a:solidFill>
                      <a:srgbClr val="595959"/>
                    </a:solidFill>
                    <a:latin typeface="Verdana" pitchFamily="34" charset="0"/>
                    <a:ea typeface="ヒラギノ角ゴ Pro W3" charset="-128"/>
                    <a:cs typeface="Verdan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MX" altLang="es-CL" sz="1000" b="1">
                    <a:solidFill>
                      <a:srgbClr val="4F81BD"/>
                    </a:solidFill>
                    <a:latin typeface="Arial" pitchFamily="34" charset="0"/>
                  </a:rPr>
                  <a:t>Distribuye</a:t>
                </a:r>
                <a:endParaRPr lang="es-CL" altLang="es-CL" sz="900" b="1">
                  <a:solidFill>
                    <a:srgbClr val="4F81BD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178" name="177 Elipse"/>
            <p:cNvSpPr/>
            <p:nvPr/>
          </p:nvSpPr>
          <p:spPr bwMode="auto">
            <a:xfrm>
              <a:off x="2508983" y="4547537"/>
              <a:ext cx="1150991" cy="1107503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6453">
                <a:defRPr/>
              </a:pPr>
              <a:endParaRPr lang="es-MX" sz="1100" b="1" dirty="0">
                <a:solidFill>
                  <a:prstClr val="black"/>
                </a:solidFill>
              </a:endParaRPr>
            </a:p>
          </p:txBody>
        </p:sp>
        <p:cxnSp>
          <p:nvCxnSpPr>
            <p:cNvPr id="179" name="178 Conector recto de flecha"/>
            <p:cNvCxnSpPr>
              <a:stCxn id="194" idx="3"/>
              <a:endCxn id="178" idx="2"/>
            </p:cNvCxnSpPr>
            <p:nvPr/>
          </p:nvCxnSpPr>
          <p:spPr>
            <a:xfrm>
              <a:off x="1408793" y="5097316"/>
              <a:ext cx="1100190" cy="47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4603" name="179 CuadroTexto"/>
            <p:cNvSpPr txBox="1">
              <a:spLocks noChangeArrowheads="1"/>
            </p:cNvSpPr>
            <p:nvPr/>
          </p:nvSpPr>
          <p:spPr bwMode="auto">
            <a:xfrm>
              <a:off x="1669800" y="4831900"/>
              <a:ext cx="982618" cy="26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6CB7"/>
                </a:buClr>
                <a:buFont typeface="Arial" pitchFamily="34" charset="0"/>
                <a:buChar char="–"/>
                <a:defRPr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6CB7"/>
                </a:buClr>
                <a:buFont typeface="Arial" pitchFamily="34" charset="0"/>
                <a:buChar char="•"/>
                <a:defRPr sz="16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5pPr>
              <a:lvl6pPr marL="25146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6pPr>
              <a:lvl7pPr marL="29718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7pPr>
              <a:lvl8pPr marL="34290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8pPr>
              <a:lvl9pPr marL="38862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MX" altLang="es-CL" sz="1100" b="1">
                  <a:solidFill>
                    <a:srgbClr val="4F81BD"/>
                  </a:solidFill>
                  <a:latin typeface="Arial" pitchFamily="34" charset="0"/>
                </a:rPr>
                <a:t>Ingresa </a:t>
              </a:r>
              <a:endParaRPr lang="es-CL" altLang="es-CL" sz="1100" b="1">
                <a:solidFill>
                  <a:srgbClr val="4F81BD"/>
                </a:solidFill>
                <a:latin typeface="Arial" pitchFamily="34" charset="0"/>
              </a:endParaRPr>
            </a:p>
          </p:txBody>
        </p:sp>
        <p:pic>
          <p:nvPicPr>
            <p:cNvPr id="194604" name="67 Imagen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800" y="4790634"/>
              <a:ext cx="864095" cy="631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4605" name="182 Grupo"/>
            <p:cNvGrpSpPr>
              <a:grpSpLocks/>
            </p:cNvGrpSpPr>
            <p:nvPr/>
          </p:nvGrpSpPr>
          <p:grpSpPr bwMode="auto">
            <a:xfrm>
              <a:off x="464186" y="4608448"/>
              <a:ext cx="1162443" cy="1561290"/>
              <a:chOff x="470873" y="2494879"/>
              <a:chExt cx="1162443" cy="1561290"/>
            </a:xfrm>
          </p:grpSpPr>
          <p:grpSp>
            <p:nvGrpSpPr>
              <p:cNvPr id="194610" name="183 Grupo"/>
              <p:cNvGrpSpPr>
                <a:grpSpLocks/>
              </p:cNvGrpSpPr>
              <p:nvPr/>
            </p:nvGrpSpPr>
            <p:grpSpPr bwMode="auto">
              <a:xfrm>
                <a:off x="654629" y="2494879"/>
                <a:ext cx="762080" cy="1132467"/>
                <a:chOff x="501181" y="2095280"/>
                <a:chExt cx="762080" cy="1132467"/>
              </a:xfrm>
            </p:grpSpPr>
            <p:pic>
              <p:nvPicPr>
                <p:cNvPr id="186" name="Picture 2" descr="http://theglamping.com/wp-content/uploads/2013/04/persona.png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630800" y="2095280"/>
                  <a:ext cx="149237" cy="3256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7" name="Picture 2" descr="http://theglamping.com/wp-content/uploads/2013/04/persona.png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783200" y="2247680"/>
                  <a:ext cx="149237" cy="3256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8" name="Picture 2" descr="http://theglamping.com/wp-content/uploads/2013/04/persona.png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501181" y="2420888"/>
                  <a:ext cx="149237" cy="3256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9" name="Picture 2" descr="http://theglamping.com/wp-content/uploads/2013/04/persona.png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699636" y="2540983"/>
                  <a:ext cx="149237" cy="3256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90" name="Picture 2" descr="http://theglamping.com/wp-content/uploads/2013/04/persona.png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935600" y="2583692"/>
                  <a:ext cx="149237" cy="3256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91" name="Picture 2" descr="http://theglamping.com/wp-content/uploads/2013/04/persona.png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503866" y="2718580"/>
                  <a:ext cx="149237" cy="3256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92" name="Picture 2" descr="http://theglamping.com/wp-content/uploads/2013/04/persona.png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979036" y="2095280"/>
                  <a:ext cx="149237" cy="3256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93" name="Picture 2" descr="http://theglamping.com/wp-content/uploads/2013/04/persona.png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824017" y="2902139"/>
                  <a:ext cx="149237" cy="3256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94" name="Picture 2" descr="http://theglamping.com/wp-content/uploads/2013/04/persona.png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1114024" y="2420888"/>
                  <a:ext cx="149237" cy="3256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4611" name="184 Rectángulo"/>
              <p:cNvSpPr>
                <a:spLocks noChangeArrowheads="1"/>
              </p:cNvSpPr>
              <p:nvPr/>
            </p:nvSpPr>
            <p:spPr bwMode="auto">
              <a:xfrm>
                <a:off x="470873" y="3748175"/>
                <a:ext cx="1162443" cy="3079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solidFill>
                      <a:srgbClr val="595959"/>
                    </a:solidFill>
                    <a:latin typeface="Verdana" pitchFamily="34" charset="0"/>
                    <a:ea typeface="ヒラギノ角ゴ Pro W3" charset="-128"/>
                    <a:cs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6CB7"/>
                  </a:buClr>
                  <a:buFont typeface="Arial" pitchFamily="34" charset="0"/>
                  <a:buChar char="–"/>
                  <a:defRPr>
                    <a:solidFill>
                      <a:srgbClr val="595959"/>
                    </a:solidFill>
                    <a:latin typeface="Verdana" pitchFamily="34" charset="0"/>
                    <a:ea typeface="ヒラギノ角ゴ Pro W3" charset="-128"/>
                    <a:cs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006CB7"/>
                  </a:buClr>
                  <a:buFont typeface="Arial" pitchFamily="34" charset="0"/>
                  <a:buChar char="•"/>
                  <a:defRPr sz="1600">
                    <a:solidFill>
                      <a:srgbClr val="595959"/>
                    </a:solidFill>
                    <a:latin typeface="Verdana" pitchFamily="34" charset="0"/>
                    <a:ea typeface="ヒラギノ角ゴ Pro W3" charset="-128"/>
                    <a:cs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1400">
                    <a:solidFill>
                      <a:srgbClr val="595959"/>
                    </a:solidFill>
                    <a:latin typeface="Verdana" pitchFamily="34" charset="0"/>
                    <a:ea typeface="ヒラギノ角ゴ Pro W3" charset="-128"/>
                    <a:cs typeface="Verdan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1400">
                    <a:solidFill>
                      <a:srgbClr val="595959"/>
                    </a:solidFill>
                    <a:latin typeface="Verdana" pitchFamily="34" charset="0"/>
                    <a:ea typeface="ヒラギノ角ゴ Pro W3" charset="-128"/>
                    <a:cs typeface="Verdana" pitchFamily="34" charset="0"/>
                  </a:defRPr>
                </a:lvl5pPr>
                <a:lvl6pPr marL="2514600" indent="-228600" defTabSz="4556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1400">
                    <a:solidFill>
                      <a:srgbClr val="595959"/>
                    </a:solidFill>
                    <a:latin typeface="Verdana" pitchFamily="34" charset="0"/>
                    <a:ea typeface="ヒラギノ角ゴ Pro W3" charset="-128"/>
                    <a:cs typeface="Verdana" pitchFamily="34" charset="0"/>
                  </a:defRPr>
                </a:lvl6pPr>
                <a:lvl7pPr marL="2971800" indent="-228600" defTabSz="4556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1400">
                    <a:solidFill>
                      <a:srgbClr val="595959"/>
                    </a:solidFill>
                    <a:latin typeface="Verdana" pitchFamily="34" charset="0"/>
                    <a:ea typeface="ヒラギノ角ゴ Pro W3" charset="-128"/>
                    <a:cs typeface="Verdana" pitchFamily="34" charset="0"/>
                  </a:defRPr>
                </a:lvl7pPr>
                <a:lvl8pPr marL="3429000" indent="-228600" defTabSz="4556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1400">
                    <a:solidFill>
                      <a:srgbClr val="595959"/>
                    </a:solidFill>
                    <a:latin typeface="Verdana" pitchFamily="34" charset="0"/>
                    <a:ea typeface="ヒラギノ角ゴ Pro W3" charset="-128"/>
                    <a:cs typeface="Verdana" pitchFamily="34" charset="0"/>
                  </a:defRPr>
                </a:lvl8pPr>
                <a:lvl9pPr marL="3886200" indent="-228600" defTabSz="4556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1400">
                    <a:solidFill>
                      <a:srgbClr val="595959"/>
                    </a:solidFill>
                    <a:latin typeface="Verdana" pitchFamily="34" charset="0"/>
                    <a:ea typeface="ヒラギノ角ゴ Pro W3" charset="-128"/>
                    <a:cs typeface="Verdana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s-MX" altLang="es-CL" sz="1400" b="1">
                    <a:solidFill>
                      <a:schemeClr val="accent1"/>
                    </a:solidFill>
                    <a:latin typeface="Arial" pitchFamily="34" charset="0"/>
                  </a:rPr>
                  <a:t>INDUSTRIA</a:t>
                </a:r>
                <a:endParaRPr lang="es-CL" altLang="es-CL" b="1">
                  <a:solidFill>
                    <a:schemeClr val="accent1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194606" name="197 Rectángulo"/>
            <p:cNvSpPr>
              <a:spLocks noChangeArrowheads="1"/>
            </p:cNvSpPr>
            <p:nvPr/>
          </p:nvSpPr>
          <p:spPr bwMode="auto">
            <a:xfrm>
              <a:off x="2421081" y="5786100"/>
              <a:ext cx="1307796" cy="523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6CB7"/>
                </a:buClr>
                <a:buFont typeface="Arial" pitchFamily="34" charset="0"/>
                <a:buChar char="–"/>
                <a:defRPr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6CB7"/>
                </a:buClr>
                <a:buFont typeface="Arial" pitchFamily="34" charset="0"/>
                <a:buChar char="•"/>
                <a:defRPr sz="16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5pPr>
              <a:lvl6pPr marL="25146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6pPr>
              <a:lvl7pPr marL="29718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7pPr>
              <a:lvl8pPr marL="34290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8pPr>
              <a:lvl9pPr marL="38862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MX" altLang="es-CL" sz="1400" b="1">
                  <a:solidFill>
                    <a:schemeClr val="accent1"/>
                  </a:solidFill>
                  <a:latin typeface="Arial" pitchFamily="34" charset="0"/>
                </a:rPr>
                <a:t>VENTANILLA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MX" altLang="es-CL" sz="1400" b="1">
                  <a:solidFill>
                    <a:schemeClr val="accent1"/>
                  </a:solidFill>
                  <a:latin typeface="Arial" pitchFamily="34" charset="0"/>
                </a:rPr>
                <a:t>ÚNICA</a:t>
              </a:r>
              <a:endParaRPr lang="es-CL" altLang="es-CL" b="1">
                <a:solidFill>
                  <a:schemeClr val="accent1"/>
                </a:solidFill>
                <a:latin typeface="Arial" pitchFamily="34" charset="0"/>
              </a:endParaRPr>
            </a:p>
          </p:txBody>
        </p:sp>
        <p:cxnSp>
          <p:nvCxnSpPr>
            <p:cNvPr id="199" name="198 Conector recto de flecha"/>
            <p:cNvCxnSpPr>
              <a:stCxn id="178" idx="6"/>
              <a:endCxn id="202" idx="1"/>
            </p:cNvCxnSpPr>
            <p:nvPr/>
          </p:nvCxnSpPr>
          <p:spPr>
            <a:xfrm flipV="1">
              <a:off x="3659974" y="5098905"/>
              <a:ext cx="666782" cy="31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201 Terminador"/>
            <p:cNvSpPr/>
            <p:nvPr/>
          </p:nvSpPr>
          <p:spPr bwMode="auto">
            <a:xfrm>
              <a:off x="4326756" y="4922531"/>
              <a:ext cx="1316100" cy="352748"/>
            </a:xfrm>
            <a:prstGeom prst="flowChartTerminator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6453">
                <a:defRPr/>
              </a:pPr>
              <a:r>
                <a:rPr lang="es-MX" sz="1200" b="1" dirty="0">
                  <a:solidFill>
                    <a:srgbClr val="1F497D">
                      <a:lumMod val="60000"/>
                      <a:lumOff val="40000"/>
                    </a:srgbClr>
                  </a:solidFill>
                </a:rPr>
                <a:t>SMA</a:t>
              </a:r>
              <a:endParaRPr lang="es-CL" sz="1200" b="1" dirty="0">
                <a:solidFill>
                  <a:srgbClr val="1F497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194609" name="211 Rectángulo"/>
            <p:cNvSpPr>
              <a:spLocks noChangeArrowheads="1"/>
            </p:cNvSpPr>
            <p:nvPr/>
          </p:nvSpPr>
          <p:spPr bwMode="auto">
            <a:xfrm>
              <a:off x="4104112" y="5893821"/>
              <a:ext cx="1826567" cy="307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6CB7"/>
                </a:buClr>
                <a:buFont typeface="Arial" pitchFamily="34" charset="0"/>
                <a:buChar char="–"/>
                <a:defRPr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6CB7"/>
                </a:buClr>
                <a:buFont typeface="Arial" pitchFamily="34" charset="0"/>
                <a:buChar char="•"/>
                <a:defRPr sz="16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5pPr>
              <a:lvl6pPr marL="25146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6pPr>
              <a:lvl7pPr marL="29718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7pPr>
              <a:lvl8pPr marL="34290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8pPr>
              <a:lvl9pPr marL="38862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MX" altLang="es-CL" sz="1400" b="1">
                  <a:solidFill>
                    <a:schemeClr val="accent1"/>
                  </a:solidFill>
                  <a:latin typeface="Arial" pitchFamily="34" charset="0"/>
                </a:rPr>
                <a:t>FORMATO DIGITAL</a:t>
              </a:r>
              <a:endParaRPr lang="es-CL" altLang="es-CL" b="1">
                <a:solidFill>
                  <a:schemeClr val="accent1"/>
                </a:solidFill>
                <a:latin typeface="Arial" pitchFamily="34" charset="0"/>
              </a:endParaRPr>
            </a:p>
          </p:txBody>
        </p:sp>
      </p:grpSp>
      <p:grpSp>
        <p:nvGrpSpPr>
          <p:cNvPr id="194568" name="75784 Grupo"/>
          <p:cNvGrpSpPr>
            <a:grpSpLocks/>
          </p:cNvGrpSpPr>
          <p:nvPr/>
        </p:nvGrpSpPr>
        <p:grpSpPr bwMode="auto">
          <a:xfrm>
            <a:off x="471488" y="2055813"/>
            <a:ext cx="6778625" cy="2108200"/>
            <a:chOff x="470869" y="2055063"/>
            <a:chExt cx="6779130" cy="2108711"/>
          </a:xfrm>
        </p:grpSpPr>
        <p:cxnSp>
          <p:nvCxnSpPr>
            <p:cNvPr id="124" name="123 Conector recto de flecha"/>
            <p:cNvCxnSpPr>
              <a:stCxn id="41" idx="3"/>
              <a:endCxn id="43" idx="1"/>
            </p:cNvCxnSpPr>
            <p:nvPr/>
          </p:nvCxnSpPr>
          <p:spPr>
            <a:xfrm flipV="1">
              <a:off x="1415501" y="2231318"/>
              <a:ext cx="4518362" cy="75265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42 Terminador"/>
            <p:cNvSpPr/>
            <p:nvPr/>
          </p:nvSpPr>
          <p:spPr bwMode="auto">
            <a:xfrm>
              <a:off x="5933863" y="2055063"/>
              <a:ext cx="1316136" cy="354098"/>
            </a:xfrm>
            <a:prstGeom prst="flowChartTerminator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6453">
                <a:defRPr/>
              </a:pPr>
              <a:r>
                <a:rPr lang="es-MX" sz="1200" b="1" dirty="0">
                  <a:solidFill>
                    <a:srgbClr val="1F497D">
                      <a:lumMod val="60000"/>
                      <a:lumOff val="40000"/>
                    </a:srgbClr>
                  </a:solidFill>
                </a:rPr>
                <a:t>SMA</a:t>
              </a:r>
              <a:endParaRPr lang="es-CL" sz="1200" b="1" dirty="0">
                <a:solidFill>
                  <a:srgbClr val="1F497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44" name="43 Terminador"/>
            <p:cNvSpPr/>
            <p:nvPr/>
          </p:nvSpPr>
          <p:spPr bwMode="auto">
            <a:xfrm>
              <a:off x="5933863" y="2612410"/>
              <a:ext cx="1316136" cy="354099"/>
            </a:xfrm>
            <a:prstGeom prst="flowChartTerminator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6453">
                <a:defRPr/>
              </a:pPr>
              <a:r>
                <a:rPr lang="es-MX" sz="1200" b="1" dirty="0">
                  <a:solidFill>
                    <a:srgbClr val="1F497D">
                      <a:lumMod val="60000"/>
                      <a:lumOff val="40000"/>
                    </a:srgbClr>
                  </a:solidFill>
                </a:rPr>
                <a:t>SAG</a:t>
              </a:r>
              <a:endParaRPr lang="es-CL" sz="1200" b="1" dirty="0">
                <a:solidFill>
                  <a:srgbClr val="1F497D">
                    <a:lumMod val="60000"/>
                    <a:lumOff val="40000"/>
                  </a:srgbClr>
                </a:solidFill>
              </a:endParaRPr>
            </a:p>
          </p:txBody>
        </p:sp>
        <p:grpSp>
          <p:nvGrpSpPr>
            <p:cNvPr id="96" name="95 Grupo"/>
            <p:cNvGrpSpPr/>
            <p:nvPr/>
          </p:nvGrpSpPr>
          <p:grpSpPr>
            <a:xfrm>
              <a:off x="3166518" y="2347970"/>
              <a:ext cx="432048" cy="529214"/>
              <a:chOff x="2483768" y="2411470"/>
              <a:chExt cx="360040" cy="471617"/>
            </a:xfrm>
            <a:solidFill>
              <a:schemeClr val="bg1"/>
            </a:solidFill>
          </p:grpSpPr>
          <p:sp>
            <p:nvSpPr>
              <p:cNvPr id="97" name="96 Rectángulo"/>
              <p:cNvSpPr/>
              <p:nvPr/>
            </p:nvSpPr>
            <p:spPr>
              <a:xfrm>
                <a:off x="2483768" y="2411470"/>
                <a:ext cx="360040" cy="471617"/>
              </a:xfrm>
              <a:prstGeom prst="rect">
                <a:avLst/>
              </a:prstGeom>
              <a:grpFill/>
              <a:ln w="28575"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6453">
                  <a:defRPr/>
                </a:pPr>
                <a:endParaRPr lang="es-CL">
                  <a:noFill/>
                </a:endParaRPr>
              </a:p>
            </p:txBody>
          </p:sp>
          <p:cxnSp>
            <p:nvCxnSpPr>
              <p:cNvPr id="98" name="97 Conector recto"/>
              <p:cNvCxnSpPr/>
              <p:nvPr/>
            </p:nvCxnSpPr>
            <p:spPr>
              <a:xfrm>
                <a:off x="2555776" y="2492896"/>
                <a:ext cx="144016" cy="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98 Conector recto"/>
              <p:cNvCxnSpPr/>
              <p:nvPr/>
            </p:nvCxnSpPr>
            <p:spPr>
              <a:xfrm>
                <a:off x="2564160" y="2564904"/>
                <a:ext cx="207640" cy="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99 Conector recto"/>
              <p:cNvCxnSpPr/>
              <p:nvPr/>
            </p:nvCxnSpPr>
            <p:spPr>
              <a:xfrm>
                <a:off x="2564160" y="2647279"/>
                <a:ext cx="144016" cy="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100 Conector recto"/>
              <p:cNvCxnSpPr/>
              <p:nvPr/>
            </p:nvCxnSpPr>
            <p:spPr>
              <a:xfrm>
                <a:off x="2564160" y="2708920"/>
                <a:ext cx="207640" cy="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101 Conector recto"/>
              <p:cNvCxnSpPr/>
              <p:nvPr/>
            </p:nvCxnSpPr>
            <p:spPr>
              <a:xfrm>
                <a:off x="2563044" y="2780928"/>
                <a:ext cx="208756" cy="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4" name="143 Terminador"/>
            <p:cNvSpPr/>
            <p:nvPr/>
          </p:nvSpPr>
          <p:spPr bwMode="auto">
            <a:xfrm>
              <a:off x="5933863" y="3141176"/>
              <a:ext cx="1316136" cy="354098"/>
            </a:xfrm>
            <a:prstGeom prst="flowChartTerminator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6453">
                <a:defRPr/>
              </a:pPr>
              <a:r>
                <a:rPr lang="es-MX" sz="1200" b="1" dirty="0">
                  <a:solidFill>
                    <a:srgbClr val="1F497D">
                      <a:lumMod val="60000"/>
                      <a:lumOff val="40000"/>
                    </a:srgbClr>
                  </a:solidFill>
                </a:rPr>
                <a:t>MINSAL</a:t>
              </a:r>
              <a:endParaRPr lang="es-CL" sz="1200" b="1" dirty="0">
                <a:solidFill>
                  <a:srgbClr val="1F497D">
                    <a:lumMod val="60000"/>
                    <a:lumOff val="40000"/>
                  </a:srgbClr>
                </a:solidFill>
              </a:endParaRPr>
            </a:p>
          </p:txBody>
        </p:sp>
        <p:cxnSp>
          <p:nvCxnSpPr>
            <p:cNvPr id="152" name="151 Conector recto de flecha"/>
            <p:cNvCxnSpPr>
              <a:stCxn id="41" idx="3"/>
              <a:endCxn id="44" idx="1"/>
            </p:cNvCxnSpPr>
            <p:nvPr/>
          </p:nvCxnSpPr>
          <p:spPr>
            <a:xfrm flipV="1">
              <a:off x="1415501" y="2790253"/>
              <a:ext cx="4518362" cy="19372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154 Conector recto de flecha"/>
            <p:cNvCxnSpPr>
              <a:stCxn id="41" idx="3"/>
              <a:endCxn id="144" idx="1"/>
            </p:cNvCxnSpPr>
            <p:nvPr/>
          </p:nvCxnSpPr>
          <p:spPr>
            <a:xfrm>
              <a:off x="1415501" y="2983975"/>
              <a:ext cx="4518362" cy="33345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8" name="157 Grupo"/>
            <p:cNvGrpSpPr/>
            <p:nvPr/>
          </p:nvGrpSpPr>
          <p:grpSpPr>
            <a:xfrm>
              <a:off x="4261081" y="2611769"/>
              <a:ext cx="432048" cy="529214"/>
              <a:chOff x="2483768" y="2411470"/>
              <a:chExt cx="360040" cy="471617"/>
            </a:xfrm>
            <a:solidFill>
              <a:schemeClr val="bg1"/>
            </a:solidFill>
          </p:grpSpPr>
          <p:sp>
            <p:nvSpPr>
              <p:cNvPr id="159" name="158 Rectángulo"/>
              <p:cNvSpPr/>
              <p:nvPr/>
            </p:nvSpPr>
            <p:spPr>
              <a:xfrm>
                <a:off x="2483768" y="2411470"/>
                <a:ext cx="360040" cy="471617"/>
              </a:xfrm>
              <a:prstGeom prst="rect">
                <a:avLst/>
              </a:prstGeom>
              <a:grpFill/>
              <a:ln w="28575"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6453">
                  <a:defRPr/>
                </a:pPr>
                <a:endParaRPr lang="es-CL">
                  <a:noFill/>
                </a:endParaRPr>
              </a:p>
            </p:txBody>
          </p:sp>
          <p:cxnSp>
            <p:nvCxnSpPr>
              <p:cNvPr id="160" name="159 Conector recto"/>
              <p:cNvCxnSpPr/>
              <p:nvPr/>
            </p:nvCxnSpPr>
            <p:spPr>
              <a:xfrm>
                <a:off x="2555776" y="2492896"/>
                <a:ext cx="144016" cy="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160 Conector recto"/>
              <p:cNvCxnSpPr/>
              <p:nvPr/>
            </p:nvCxnSpPr>
            <p:spPr>
              <a:xfrm>
                <a:off x="2564160" y="2564904"/>
                <a:ext cx="207640" cy="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161 Conector recto"/>
              <p:cNvCxnSpPr/>
              <p:nvPr/>
            </p:nvCxnSpPr>
            <p:spPr>
              <a:xfrm>
                <a:off x="2564160" y="2647279"/>
                <a:ext cx="144016" cy="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162 Conector recto"/>
              <p:cNvCxnSpPr/>
              <p:nvPr/>
            </p:nvCxnSpPr>
            <p:spPr>
              <a:xfrm>
                <a:off x="2564160" y="2708920"/>
                <a:ext cx="207640" cy="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163 Conector recto"/>
              <p:cNvCxnSpPr/>
              <p:nvPr/>
            </p:nvCxnSpPr>
            <p:spPr>
              <a:xfrm>
                <a:off x="2563044" y="2780928"/>
                <a:ext cx="208756" cy="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5" name="164 Grupo"/>
            <p:cNvGrpSpPr/>
            <p:nvPr/>
          </p:nvGrpSpPr>
          <p:grpSpPr>
            <a:xfrm>
              <a:off x="3664556" y="2933142"/>
              <a:ext cx="432048" cy="529214"/>
              <a:chOff x="2483768" y="2411470"/>
              <a:chExt cx="360040" cy="471617"/>
            </a:xfrm>
            <a:solidFill>
              <a:schemeClr val="bg1"/>
            </a:solidFill>
          </p:grpSpPr>
          <p:sp>
            <p:nvSpPr>
              <p:cNvPr id="166" name="165 Rectángulo"/>
              <p:cNvSpPr/>
              <p:nvPr/>
            </p:nvSpPr>
            <p:spPr>
              <a:xfrm>
                <a:off x="2483768" y="2411470"/>
                <a:ext cx="360040" cy="471617"/>
              </a:xfrm>
              <a:prstGeom prst="rect">
                <a:avLst/>
              </a:prstGeom>
              <a:grpFill/>
              <a:ln w="28575"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6453">
                  <a:defRPr/>
                </a:pPr>
                <a:endParaRPr lang="es-CL">
                  <a:noFill/>
                </a:endParaRPr>
              </a:p>
            </p:txBody>
          </p:sp>
          <p:cxnSp>
            <p:nvCxnSpPr>
              <p:cNvPr id="167" name="166 Conector recto"/>
              <p:cNvCxnSpPr/>
              <p:nvPr/>
            </p:nvCxnSpPr>
            <p:spPr>
              <a:xfrm>
                <a:off x="2555776" y="2492896"/>
                <a:ext cx="144016" cy="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167 Conector recto"/>
              <p:cNvCxnSpPr/>
              <p:nvPr/>
            </p:nvCxnSpPr>
            <p:spPr>
              <a:xfrm>
                <a:off x="2564160" y="2564904"/>
                <a:ext cx="207640" cy="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168 Conector recto"/>
              <p:cNvCxnSpPr/>
              <p:nvPr/>
            </p:nvCxnSpPr>
            <p:spPr>
              <a:xfrm>
                <a:off x="2564160" y="2647279"/>
                <a:ext cx="144016" cy="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169 Conector recto"/>
              <p:cNvCxnSpPr/>
              <p:nvPr/>
            </p:nvCxnSpPr>
            <p:spPr>
              <a:xfrm>
                <a:off x="2564160" y="2708920"/>
                <a:ext cx="207640" cy="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170 Conector recto"/>
              <p:cNvCxnSpPr/>
              <p:nvPr/>
            </p:nvCxnSpPr>
            <p:spPr>
              <a:xfrm>
                <a:off x="2563044" y="2780928"/>
                <a:ext cx="208756" cy="0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4580" name="52 Grupo"/>
            <p:cNvGrpSpPr>
              <a:grpSpLocks/>
            </p:cNvGrpSpPr>
            <p:nvPr/>
          </p:nvGrpSpPr>
          <p:grpSpPr bwMode="auto">
            <a:xfrm>
              <a:off x="470869" y="2494879"/>
              <a:ext cx="1162452" cy="1561133"/>
              <a:chOff x="470869" y="2494879"/>
              <a:chExt cx="1162452" cy="1561133"/>
            </a:xfrm>
          </p:grpSpPr>
          <p:grpSp>
            <p:nvGrpSpPr>
              <p:cNvPr id="194589" name="1 Grupo"/>
              <p:cNvGrpSpPr>
                <a:grpSpLocks/>
              </p:cNvGrpSpPr>
              <p:nvPr/>
            </p:nvGrpSpPr>
            <p:grpSpPr bwMode="auto">
              <a:xfrm>
                <a:off x="654629" y="2494879"/>
                <a:ext cx="762080" cy="1132467"/>
                <a:chOff x="501181" y="2095280"/>
                <a:chExt cx="762080" cy="1132467"/>
              </a:xfrm>
            </p:grpSpPr>
            <p:pic>
              <p:nvPicPr>
                <p:cNvPr id="33" name="Picture 2" descr="http://theglamping.com/wp-content/uploads/2013/04/persona.png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630800" y="2095280"/>
                  <a:ext cx="149237" cy="3256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" name="Picture 2" descr="http://theglamping.com/wp-content/uploads/2013/04/persona.png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783200" y="2247680"/>
                  <a:ext cx="149237" cy="3256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" name="Picture 2" descr="http://theglamping.com/wp-content/uploads/2013/04/persona.png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501181" y="2420888"/>
                  <a:ext cx="149237" cy="3256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" name="Picture 2" descr="http://theglamping.com/wp-content/uploads/2013/04/persona.png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699636" y="2540983"/>
                  <a:ext cx="149237" cy="3256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7" name="Picture 2" descr="http://theglamping.com/wp-content/uploads/2013/04/persona.png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935600" y="2583692"/>
                  <a:ext cx="149237" cy="3256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8" name="Picture 2" descr="http://theglamping.com/wp-content/uploads/2013/04/persona.png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503866" y="2718580"/>
                  <a:ext cx="149237" cy="3256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9" name="Picture 2" descr="http://theglamping.com/wp-content/uploads/2013/04/persona.png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979036" y="2095280"/>
                  <a:ext cx="149237" cy="3256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0" name="Picture 2" descr="http://theglamping.com/wp-content/uploads/2013/04/persona.png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824017" y="2902139"/>
                  <a:ext cx="149237" cy="3256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1" name="Picture 2" descr="http://theglamping.com/wp-content/uploads/2013/04/persona.png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1114024" y="2420888"/>
                  <a:ext cx="149237" cy="3256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4590" name="171 Rectángulo"/>
              <p:cNvSpPr>
                <a:spLocks noChangeArrowheads="1"/>
              </p:cNvSpPr>
              <p:nvPr/>
            </p:nvSpPr>
            <p:spPr bwMode="auto">
              <a:xfrm>
                <a:off x="470869" y="3748175"/>
                <a:ext cx="1162452" cy="307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solidFill>
                      <a:srgbClr val="595959"/>
                    </a:solidFill>
                    <a:latin typeface="Verdana" pitchFamily="34" charset="0"/>
                    <a:ea typeface="ヒラギノ角ゴ Pro W3" charset="-128"/>
                    <a:cs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6CB7"/>
                  </a:buClr>
                  <a:buFont typeface="Arial" pitchFamily="34" charset="0"/>
                  <a:buChar char="–"/>
                  <a:defRPr>
                    <a:solidFill>
                      <a:srgbClr val="595959"/>
                    </a:solidFill>
                    <a:latin typeface="Verdana" pitchFamily="34" charset="0"/>
                    <a:ea typeface="ヒラギノ角ゴ Pro W3" charset="-128"/>
                    <a:cs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006CB7"/>
                  </a:buClr>
                  <a:buFont typeface="Arial" pitchFamily="34" charset="0"/>
                  <a:buChar char="•"/>
                  <a:defRPr sz="1600">
                    <a:solidFill>
                      <a:srgbClr val="595959"/>
                    </a:solidFill>
                    <a:latin typeface="Verdana" pitchFamily="34" charset="0"/>
                    <a:ea typeface="ヒラギノ角ゴ Pro W3" charset="-128"/>
                    <a:cs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1400">
                    <a:solidFill>
                      <a:srgbClr val="595959"/>
                    </a:solidFill>
                    <a:latin typeface="Verdana" pitchFamily="34" charset="0"/>
                    <a:ea typeface="ヒラギノ角ゴ Pro W3" charset="-128"/>
                    <a:cs typeface="Verdan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1400">
                    <a:solidFill>
                      <a:srgbClr val="595959"/>
                    </a:solidFill>
                    <a:latin typeface="Verdana" pitchFamily="34" charset="0"/>
                    <a:ea typeface="ヒラギノ角ゴ Pro W3" charset="-128"/>
                    <a:cs typeface="Verdana" pitchFamily="34" charset="0"/>
                  </a:defRPr>
                </a:lvl5pPr>
                <a:lvl6pPr marL="2514600" indent="-228600" defTabSz="4556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1400">
                    <a:solidFill>
                      <a:srgbClr val="595959"/>
                    </a:solidFill>
                    <a:latin typeface="Verdana" pitchFamily="34" charset="0"/>
                    <a:ea typeface="ヒラギノ角ゴ Pro W3" charset="-128"/>
                    <a:cs typeface="Verdana" pitchFamily="34" charset="0"/>
                  </a:defRPr>
                </a:lvl6pPr>
                <a:lvl7pPr marL="2971800" indent="-228600" defTabSz="4556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1400">
                    <a:solidFill>
                      <a:srgbClr val="595959"/>
                    </a:solidFill>
                    <a:latin typeface="Verdana" pitchFamily="34" charset="0"/>
                    <a:ea typeface="ヒラギノ角ゴ Pro W3" charset="-128"/>
                    <a:cs typeface="Verdana" pitchFamily="34" charset="0"/>
                  </a:defRPr>
                </a:lvl7pPr>
                <a:lvl8pPr marL="3429000" indent="-228600" defTabSz="4556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1400">
                    <a:solidFill>
                      <a:srgbClr val="595959"/>
                    </a:solidFill>
                    <a:latin typeface="Verdana" pitchFamily="34" charset="0"/>
                    <a:ea typeface="ヒラギノ角ゴ Pro W3" charset="-128"/>
                    <a:cs typeface="Verdana" pitchFamily="34" charset="0"/>
                  </a:defRPr>
                </a:lvl8pPr>
                <a:lvl9pPr marL="3886200" indent="-228600" defTabSz="4556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1400">
                    <a:solidFill>
                      <a:srgbClr val="595959"/>
                    </a:solidFill>
                    <a:latin typeface="Verdana" pitchFamily="34" charset="0"/>
                    <a:ea typeface="ヒラギノ角ゴ Pro W3" charset="-128"/>
                    <a:cs typeface="Verdana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s-MX" altLang="es-CL" sz="1400" b="1" dirty="0">
                    <a:solidFill>
                      <a:schemeClr val="accent1"/>
                    </a:solidFill>
                    <a:latin typeface="Arial" pitchFamily="34" charset="0"/>
                  </a:rPr>
                  <a:t>INDUSTRIA</a:t>
                </a:r>
                <a:endParaRPr lang="es-CL" altLang="es-CL" b="1" dirty="0">
                  <a:solidFill>
                    <a:schemeClr val="accent1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194581" name="172 Rectángulo"/>
            <p:cNvSpPr>
              <a:spLocks noChangeArrowheads="1"/>
            </p:cNvSpPr>
            <p:nvPr/>
          </p:nvSpPr>
          <p:spPr bwMode="auto">
            <a:xfrm>
              <a:off x="3105406" y="3640453"/>
              <a:ext cx="1777915" cy="523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6CB7"/>
                </a:buClr>
                <a:buFont typeface="Arial" pitchFamily="34" charset="0"/>
                <a:buChar char="–"/>
                <a:defRPr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6CB7"/>
                </a:buClr>
                <a:buFont typeface="Arial" pitchFamily="34" charset="0"/>
                <a:buChar char="•"/>
                <a:defRPr sz="16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5pPr>
              <a:lvl6pPr marL="25146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6pPr>
              <a:lvl7pPr marL="29718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7pPr>
              <a:lvl8pPr marL="34290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8pPr>
              <a:lvl9pPr marL="38862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MX" altLang="es-CL" sz="1400" b="1" dirty="0">
                  <a:solidFill>
                    <a:schemeClr val="accent1"/>
                  </a:solidFill>
                  <a:latin typeface="Arial" pitchFamily="34" charset="0"/>
                </a:rPr>
                <a:t>DOCUMENTOS EN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MX" altLang="es-CL" sz="1400" b="1" dirty="0">
                  <a:solidFill>
                    <a:schemeClr val="accent1"/>
                  </a:solidFill>
                  <a:latin typeface="Arial" pitchFamily="34" charset="0"/>
                </a:rPr>
                <a:t>PAPEL</a:t>
              </a:r>
              <a:endParaRPr lang="es-CL" altLang="es-CL" b="1" dirty="0">
                <a:solidFill>
                  <a:schemeClr val="accent1"/>
                </a:solidFill>
                <a:latin typeface="Arial" pitchFamily="34" charset="0"/>
              </a:endParaRPr>
            </a:p>
          </p:txBody>
        </p:sp>
        <p:sp>
          <p:nvSpPr>
            <p:cNvPr id="194582" name="208 Rectángulo"/>
            <p:cNvSpPr>
              <a:spLocks noChangeArrowheads="1"/>
            </p:cNvSpPr>
            <p:nvPr/>
          </p:nvSpPr>
          <p:spPr bwMode="auto">
            <a:xfrm>
              <a:off x="3746613" y="2147156"/>
              <a:ext cx="768129" cy="230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6CB7"/>
                </a:buClr>
                <a:buFont typeface="Arial" pitchFamily="34" charset="0"/>
                <a:buChar char="–"/>
                <a:defRPr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6CB7"/>
                </a:buClr>
                <a:buFont typeface="Arial" pitchFamily="34" charset="0"/>
                <a:buChar char="•"/>
                <a:defRPr sz="16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5pPr>
              <a:lvl6pPr marL="25146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6pPr>
              <a:lvl7pPr marL="29718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7pPr>
              <a:lvl8pPr marL="34290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8pPr>
              <a:lvl9pPr marL="38862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MX" altLang="es-CL" sz="900" b="1">
                  <a:solidFill>
                    <a:srgbClr val="FF0000"/>
                  </a:solidFill>
                  <a:latin typeface="Arial" pitchFamily="34" charset="0"/>
                </a:rPr>
                <a:t>DS N°252</a:t>
              </a:r>
              <a:endParaRPr lang="es-CL" altLang="es-CL" sz="1100" b="1">
                <a:solidFill>
                  <a:srgbClr val="FF0000"/>
                </a:solidFill>
                <a:latin typeface="Arial" pitchFamily="34" charset="0"/>
              </a:endParaRPr>
            </a:p>
          </p:txBody>
        </p:sp>
        <p:sp>
          <p:nvSpPr>
            <p:cNvPr id="194583" name="209 Rectángulo"/>
            <p:cNvSpPr>
              <a:spLocks noChangeArrowheads="1"/>
            </p:cNvSpPr>
            <p:nvPr/>
          </p:nvSpPr>
          <p:spPr bwMode="auto">
            <a:xfrm>
              <a:off x="2696548" y="3178094"/>
              <a:ext cx="830644" cy="246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6CB7"/>
                </a:buClr>
                <a:buFont typeface="Arial" pitchFamily="34" charset="0"/>
                <a:buChar char="–"/>
                <a:defRPr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6CB7"/>
                </a:buClr>
                <a:buFont typeface="Arial" pitchFamily="34" charset="0"/>
                <a:buChar char="•"/>
                <a:defRPr sz="16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5pPr>
              <a:lvl6pPr marL="25146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6pPr>
              <a:lvl7pPr marL="29718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7pPr>
              <a:lvl8pPr marL="34290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8pPr>
              <a:lvl9pPr marL="38862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MX" altLang="es-CL" sz="1000" b="1">
                  <a:solidFill>
                    <a:srgbClr val="FF0000"/>
                  </a:solidFill>
                  <a:latin typeface="Arial" pitchFamily="34" charset="0"/>
                </a:rPr>
                <a:t>DS N°179</a:t>
              </a:r>
              <a:endParaRPr lang="es-CL" altLang="es-CL" sz="1100" b="1">
                <a:solidFill>
                  <a:srgbClr val="FF0000"/>
                </a:solidFill>
                <a:latin typeface="Arial" pitchFamily="34" charset="0"/>
              </a:endParaRPr>
            </a:p>
          </p:txBody>
        </p:sp>
        <p:sp>
          <p:nvSpPr>
            <p:cNvPr id="194584" name="210 Rectángulo"/>
            <p:cNvSpPr>
              <a:spLocks noChangeArrowheads="1"/>
            </p:cNvSpPr>
            <p:nvPr/>
          </p:nvSpPr>
          <p:spPr bwMode="auto">
            <a:xfrm>
              <a:off x="4233863" y="3276087"/>
              <a:ext cx="573065" cy="369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6CB7"/>
                </a:buClr>
                <a:buFont typeface="Arial" pitchFamily="34" charset="0"/>
                <a:buChar char="–"/>
                <a:defRPr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6CB7"/>
                </a:buClr>
                <a:buFont typeface="Arial" pitchFamily="34" charset="0"/>
                <a:buChar char="•"/>
                <a:defRPr sz="16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5pPr>
              <a:lvl6pPr marL="25146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6pPr>
              <a:lvl7pPr marL="29718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7pPr>
              <a:lvl8pPr marL="34290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8pPr>
              <a:lvl9pPr marL="38862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MX" altLang="es-CL" sz="900" b="1">
                  <a:solidFill>
                    <a:srgbClr val="FF0000"/>
                  </a:solidFill>
                  <a:latin typeface="Arial" pitchFamily="34" charset="0"/>
                </a:rPr>
                <a:t>DS N°37</a:t>
              </a:r>
              <a:endParaRPr lang="es-CL" altLang="es-CL" sz="1100" b="1">
                <a:solidFill>
                  <a:srgbClr val="FF0000"/>
                </a:solidFill>
                <a:latin typeface="Arial" pitchFamily="34" charset="0"/>
              </a:endParaRPr>
            </a:p>
          </p:txBody>
        </p:sp>
        <p:sp>
          <p:nvSpPr>
            <p:cNvPr id="194585" name="212 Rectángulo"/>
            <p:cNvSpPr>
              <a:spLocks noChangeArrowheads="1"/>
            </p:cNvSpPr>
            <p:nvPr/>
          </p:nvSpPr>
          <p:spPr bwMode="auto">
            <a:xfrm>
              <a:off x="2448290" y="2414486"/>
              <a:ext cx="830644" cy="246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6CB7"/>
                </a:buClr>
                <a:buFont typeface="Arial" pitchFamily="34" charset="0"/>
                <a:buChar char="–"/>
                <a:defRPr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6CB7"/>
                </a:buClr>
                <a:buFont typeface="Arial" pitchFamily="34" charset="0"/>
                <a:buChar char="•"/>
                <a:defRPr sz="16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5pPr>
              <a:lvl6pPr marL="25146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6pPr>
              <a:lvl7pPr marL="29718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7pPr>
              <a:lvl8pPr marL="34290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8pPr>
              <a:lvl9pPr marL="38862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MX" altLang="es-CL" sz="1000" b="1">
                  <a:solidFill>
                    <a:srgbClr val="FF0000"/>
                  </a:solidFill>
                  <a:latin typeface="Arial" pitchFamily="34" charset="0"/>
                </a:rPr>
                <a:t>DS N°180</a:t>
              </a:r>
              <a:endParaRPr lang="es-CL" altLang="es-CL" sz="1100" b="1">
                <a:solidFill>
                  <a:srgbClr val="FF0000"/>
                </a:solidFill>
                <a:latin typeface="Arial" pitchFamily="34" charset="0"/>
              </a:endParaRPr>
            </a:p>
          </p:txBody>
        </p:sp>
        <p:sp>
          <p:nvSpPr>
            <p:cNvPr id="194586" name="213 Rectángulo"/>
            <p:cNvSpPr>
              <a:spLocks noChangeArrowheads="1"/>
            </p:cNvSpPr>
            <p:nvPr/>
          </p:nvSpPr>
          <p:spPr bwMode="auto">
            <a:xfrm>
              <a:off x="3583558" y="2630155"/>
              <a:ext cx="830644" cy="246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6CB7"/>
                </a:buClr>
                <a:buFont typeface="Arial" pitchFamily="34" charset="0"/>
                <a:buChar char="–"/>
                <a:defRPr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6CB7"/>
                </a:buClr>
                <a:buFont typeface="Arial" pitchFamily="34" charset="0"/>
                <a:buChar char="•"/>
                <a:defRPr sz="16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5pPr>
              <a:lvl6pPr marL="25146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6pPr>
              <a:lvl7pPr marL="29718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7pPr>
              <a:lvl8pPr marL="34290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8pPr>
              <a:lvl9pPr marL="38862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MX" altLang="es-CL" sz="1000" b="1">
                  <a:solidFill>
                    <a:srgbClr val="FF0000"/>
                  </a:solidFill>
                  <a:latin typeface="Arial" pitchFamily="34" charset="0"/>
                </a:rPr>
                <a:t>DS N°206</a:t>
              </a:r>
              <a:endParaRPr lang="es-CL" altLang="es-CL" sz="1100" b="1">
                <a:solidFill>
                  <a:srgbClr val="FF0000"/>
                </a:solidFill>
                <a:latin typeface="Arial" pitchFamily="34" charset="0"/>
              </a:endParaRPr>
            </a:p>
          </p:txBody>
        </p:sp>
        <p:sp>
          <p:nvSpPr>
            <p:cNvPr id="194587" name="214 Rectángulo"/>
            <p:cNvSpPr>
              <a:spLocks noChangeArrowheads="1"/>
            </p:cNvSpPr>
            <p:nvPr/>
          </p:nvSpPr>
          <p:spPr bwMode="auto">
            <a:xfrm>
              <a:off x="3007514" y="2097877"/>
              <a:ext cx="760114" cy="246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6CB7"/>
                </a:buClr>
                <a:buFont typeface="Arial" pitchFamily="34" charset="0"/>
                <a:buChar char="–"/>
                <a:defRPr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6CB7"/>
                </a:buClr>
                <a:buFont typeface="Arial" pitchFamily="34" charset="0"/>
                <a:buChar char="•"/>
                <a:defRPr sz="16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5pPr>
              <a:lvl6pPr marL="25146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6pPr>
              <a:lvl7pPr marL="29718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7pPr>
              <a:lvl8pPr marL="34290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8pPr>
              <a:lvl9pPr marL="38862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MX" altLang="es-CL" sz="1000" b="1">
                  <a:solidFill>
                    <a:srgbClr val="FF0000"/>
                  </a:solidFill>
                  <a:latin typeface="Arial" pitchFamily="34" charset="0"/>
                </a:rPr>
                <a:t>DS N°15</a:t>
              </a:r>
              <a:endParaRPr lang="es-CL" altLang="es-CL" sz="1100" b="1">
                <a:solidFill>
                  <a:srgbClr val="FF0000"/>
                </a:solidFill>
                <a:latin typeface="Arial" pitchFamily="34" charset="0"/>
              </a:endParaRPr>
            </a:p>
          </p:txBody>
        </p:sp>
        <p:sp>
          <p:nvSpPr>
            <p:cNvPr id="194588" name="215 Rectángulo"/>
            <p:cNvSpPr>
              <a:spLocks noChangeArrowheads="1"/>
            </p:cNvSpPr>
            <p:nvPr/>
          </p:nvSpPr>
          <p:spPr bwMode="auto">
            <a:xfrm>
              <a:off x="2984507" y="2926431"/>
              <a:ext cx="830644" cy="246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6CB7"/>
                </a:buClr>
                <a:buFont typeface="Arial" pitchFamily="34" charset="0"/>
                <a:buChar char="–"/>
                <a:defRPr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6CB7"/>
                </a:buClr>
                <a:buFont typeface="Arial" pitchFamily="34" charset="0"/>
                <a:buChar char="•"/>
                <a:defRPr sz="16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5pPr>
              <a:lvl6pPr marL="25146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6pPr>
              <a:lvl7pPr marL="29718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7pPr>
              <a:lvl8pPr marL="34290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8pPr>
              <a:lvl9pPr marL="38862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rgbClr val="595959"/>
                  </a:solidFill>
                  <a:latin typeface="Verdana" pitchFamily="34" charset="0"/>
                  <a:ea typeface="ヒラギノ角ゴ Pro W3" charset="-128"/>
                  <a:cs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MX" altLang="es-CL" sz="1000" b="1">
                  <a:solidFill>
                    <a:srgbClr val="FF0000"/>
                  </a:solidFill>
                  <a:latin typeface="Arial" pitchFamily="34" charset="0"/>
                </a:rPr>
                <a:t>DS N°164</a:t>
              </a:r>
              <a:endParaRPr lang="es-CL" altLang="es-CL" sz="1100" b="1">
                <a:solidFill>
                  <a:srgbClr val="FF0000"/>
                </a:solidFill>
                <a:latin typeface="Arial" pitchFamily="34" charset="0"/>
              </a:endParaRPr>
            </a:p>
          </p:txBody>
        </p:sp>
      </p:grpSp>
      <p:sp>
        <p:nvSpPr>
          <p:cNvPr id="75784" name="75783 Multiplicar"/>
          <p:cNvSpPr/>
          <p:nvPr/>
        </p:nvSpPr>
        <p:spPr>
          <a:xfrm>
            <a:off x="2711450" y="1885950"/>
            <a:ext cx="2424113" cy="2093913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91" tIns="45646" rIns="91291" bIns="45646" anchor="ctr"/>
          <a:lstStyle/>
          <a:p>
            <a:pPr algn="ctr" defTabSz="456453">
              <a:defRPr/>
            </a:pPr>
            <a:endParaRPr lang="es-CL"/>
          </a:p>
        </p:txBody>
      </p:sp>
      <p:sp>
        <p:nvSpPr>
          <p:cNvPr id="194570" name="219 Rectángulo"/>
          <p:cNvSpPr>
            <a:spLocks noChangeArrowheads="1"/>
          </p:cNvSpPr>
          <p:nvPr/>
        </p:nvSpPr>
        <p:spPr bwMode="auto">
          <a:xfrm>
            <a:off x="4605338" y="2938463"/>
            <a:ext cx="7604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1" tIns="45646" rIns="91291" bIns="45646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CB7"/>
              </a:buClr>
              <a:buFont typeface="Arial" pitchFamily="34" charset="0"/>
              <a:buChar char="–"/>
              <a:defRPr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CB7"/>
              </a:buClr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CL" sz="1000" b="1">
                <a:solidFill>
                  <a:srgbClr val="FF0000"/>
                </a:solidFill>
                <a:latin typeface="Arial" pitchFamily="34" charset="0"/>
              </a:rPr>
              <a:t>DS N°81</a:t>
            </a:r>
            <a:endParaRPr lang="es-CL" altLang="es-CL" sz="11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85" name="Rectangle 3">
            <a:extLst>
              <a:ext uri="{FF2B5EF4-FFF2-40B4-BE49-F238E27FC236}">
                <a16:creationId xmlns:a16="http://schemas.microsoft.com/office/drawing/2014/main" id="{BB075E39-8216-4FD1-BBC7-77C158C69383}"/>
              </a:ext>
            </a:extLst>
          </p:cNvPr>
          <p:cNvSpPr txBox="1">
            <a:spLocks noChangeArrowheads="1"/>
          </p:cNvSpPr>
          <p:nvPr/>
        </p:nvSpPr>
        <p:spPr>
          <a:xfrm>
            <a:off x="76190" y="89641"/>
            <a:ext cx="8812213" cy="333055"/>
          </a:xfrm>
          <a:prstGeom prst="rect">
            <a:avLst/>
          </a:prstGeom>
        </p:spPr>
        <p:txBody>
          <a:bodyPr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ct val="80000"/>
              </a:lnSpc>
              <a:spcBef>
                <a:spcPts val="1800"/>
              </a:spcBef>
              <a:buClr>
                <a:schemeClr val="accent1"/>
              </a:buClr>
              <a:buSzPct val="80000"/>
              <a:defRPr/>
            </a:pPr>
            <a:r>
              <a:rPr lang="es-ES_tradnl" altLang="es-CL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+mn-cs"/>
              </a:rPr>
              <a:t>Fin a las declaraciones y reportes en papel</a:t>
            </a:r>
          </a:p>
        </p:txBody>
      </p:sp>
      <p:cxnSp>
        <p:nvCxnSpPr>
          <p:cNvPr id="86" name="3 Conector recto">
            <a:extLst>
              <a:ext uri="{FF2B5EF4-FFF2-40B4-BE49-F238E27FC236}">
                <a16:creationId xmlns:a16="http://schemas.microsoft.com/office/drawing/2014/main" id="{D8F864C0-60F6-40E3-84A4-59005265B02E}"/>
              </a:ext>
            </a:extLst>
          </p:cNvPr>
          <p:cNvCxnSpPr/>
          <p:nvPr/>
        </p:nvCxnSpPr>
        <p:spPr>
          <a:xfrm>
            <a:off x="176886" y="469432"/>
            <a:ext cx="8659761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79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Presentacion-mma-2014.pot</Template>
  <TotalTime>1029</TotalTime>
  <Words>4043</Words>
  <Application>Microsoft Office PowerPoint</Application>
  <PresentationFormat>Presentación en pantalla (4:3)</PresentationFormat>
  <Paragraphs>630</Paragraphs>
  <Slides>49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49</vt:i4>
      </vt:variant>
    </vt:vector>
  </HeadingPairs>
  <TitlesOfParts>
    <vt:vector size="63" baseType="lpstr">
      <vt:lpstr>Arial Unicode MS</vt:lpstr>
      <vt:lpstr>MS PGothic</vt:lpstr>
      <vt:lpstr>Arial</vt:lpstr>
      <vt:lpstr>Arial Narrow</vt:lpstr>
      <vt:lpstr>Calibri</vt:lpstr>
      <vt:lpstr>Courier New</vt:lpstr>
      <vt:lpstr>gobCL</vt:lpstr>
      <vt:lpstr>Times New Roman</vt:lpstr>
      <vt:lpstr>Verdana</vt:lpstr>
      <vt:lpstr>Verdana </vt:lpstr>
      <vt:lpstr>Wingdings</vt:lpstr>
      <vt:lpstr>ヒラギノ角ゴ Pro W3</vt:lpstr>
      <vt:lpstr>Custom Design</vt:lpstr>
      <vt:lpstr>Diseño personalizado</vt:lpstr>
      <vt:lpstr>Presentación de PowerPoint</vt:lpstr>
      <vt:lpstr>ÍNDICE</vt:lpstr>
      <vt:lpstr>¿Por qué una Ventanilla Única del RETC?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Objetivos: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Francisca Farias Burgos</dc:creator>
  <cp:lastModifiedBy>Marcos Serrano Ulloa</cp:lastModifiedBy>
  <cp:revision>89</cp:revision>
  <cp:lastPrinted>2017-10-26T19:20:19Z</cp:lastPrinted>
  <dcterms:created xsi:type="dcterms:W3CDTF">2014-07-21T22:48:34Z</dcterms:created>
  <dcterms:modified xsi:type="dcterms:W3CDTF">2017-10-26T20:26:15Z</dcterms:modified>
</cp:coreProperties>
</file>