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687" r:id="rId3"/>
    <p:sldMasterId id="2147483700" r:id="rId4"/>
    <p:sldMasterId id="2147483712" r:id="rId5"/>
  </p:sldMasterIdLst>
  <p:notesMasterIdLst>
    <p:notesMasterId r:id="rId71"/>
  </p:notesMasterIdLst>
  <p:sldIdLst>
    <p:sldId id="298" r:id="rId6"/>
    <p:sldId id="325" r:id="rId7"/>
    <p:sldId id="326" r:id="rId8"/>
    <p:sldId id="328" r:id="rId9"/>
    <p:sldId id="329" r:id="rId10"/>
    <p:sldId id="330" r:id="rId11"/>
    <p:sldId id="327" r:id="rId12"/>
    <p:sldId id="269" r:id="rId13"/>
    <p:sldId id="264" r:id="rId14"/>
    <p:sldId id="258" r:id="rId15"/>
    <p:sldId id="265" r:id="rId16"/>
    <p:sldId id="257" r:id="rId17"/>
    <p:sldId id="286" r:id="rId18"/>
    <p:sldId id="259" r:id="rId19"/>
    <p:sldId id="261" r:id="rId20"/>
    <p:sldId id="260" r:id="rId21"/>
    <p:sldId id="262" r:id="rId22"/>
    <p:sldId id="266" r:id="rId23"/>
    <p:sldId id="320" r:id="rId24"/>
    <p:sldId id="321" r:id="rId25"/>
    <p:sldId id="322" r:id="rId26"/>
    <p:sldId id="323" r:id="rId27"/>
    <p:sldId id="324" r:id="rId28"/>
    <p:sldId id="352" r:id="rId29"/>
    <p:sldId id="353" r:id="rId30"/>
    <p:sldId id="354" r:id="rId31"/>
    <p:sldId id="355" r:id="rId32"/>
    <p:sldId id="356" r:id="rId33"/>
    <p:sldId id="357" r:id="rId34"/>
    <p:sldId id="276" r:id="rId35"/>
    <p:sldId id="279" r:id="rId36"/>
    <p:sldId id="280" r:id="rId37"/>
    <p:sldId id="282" r:id="rId38"/>
    <p:sldId id="283" r:id="rId39"/>
    <p:sldId id="277" r:id="rId40"/>
    <p:sldId id="284" r:id="rId41"/>
    <p:sldId id="285" r:id="rId42"/>
    <p:sldId id="287" r:id="rId43"/>
    <p:sldId id="288" r:id="rId44"/>
    <p:sldId id="289" r:id="rId45"/>
    <p:sldId id="295" r:id="rId46"/>
    <p:sldId id="294" r:id="rId47"/>
    <p:sldId id="296" r:id="rId48"/>
    <p:sldId id="299" r:id="rId49"/>
    <p:sldId id="351" r:id="rId50"/>
    <p:sldId id="339" r:id="rId51"/>
    <p:sldId id="341" r:id="rId52"/>
    <p:sldId id="342" r:id="rId53"/>
    <p:sldId id="343" r:id="rId54"/>
    <p:sldId id="344" r:id="rId55"/>
    <p:sldId id="345" r:id="rId56"/>
    <p:sldId id="346" r:id="rId57"/>
    <p:sldId id="347" r:id="rId58"/>
    <p:sldId id="348" r:id="rId59"/>
    <p:sldId id="349" r:id="rId60"/>
    <p:sldId id="358" r:id="rId61"/>
    <p:sldId id="331" r:id="rId62"/>
    <p:sldId id="332" r:id="rId63"/>
    <p:sldId id="333" r:id="rId64"/>
    <p:sldId id="334" r:id="rId65"/>
    <p:sldId id="335" r:id="rId66"/>
    <p:sldId id="336" r:id="rId67"/>
    <p:sldId id="337" r:id="rId68"/>
    <p:sldId id="338" r:id="rId69"/>
    <p:sldId id="303" r:id="rId70"/>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042" autoAdjust="0"/>
    <p:restoredTop sz="94660"/>
  </p:normalViewPr>
  <p:slideViewPr>
    <p:cSldViewPr>
      <p:cViewPr varScale="1">
        <p:scale>
          <a:sx n="96" d="100"/>
          <a:sy n="96" d="100"/>
        </p:scale>
        <p:origin x="-1026" y="-90"/>
      </p:cViewPr>
      <p:guideLst>
        <p:guide orient="horz" pos="2160"/>
        <p:guide pos="2880"/>
      </p:guideLst>
    </p:cSldViewPr>
  </p:slideViewPr>
  <p:notesTextViewPr>
    <p:cViewPr>
      <p:scale>
        <a:sx n="1" d="1"/>
        <a:sy n="1" d="1"/>
      </p:scale>
      <p:origin x="0" y="0"/>
    </p:cViewPr>
  </p:notesTextViewPr>
  <p:sorterViewPr>
    <p:cViewPr>
      <p:scale>
        <a:sx n="66" d="100"/>
        <a:sy n="66" d="100"/>
      </p:scale>
      <p:origin x="0" y="134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8E5588-A3C7-4853-B34A-2D374E8D5874}"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s-PE"/>
        </a:p>
      </dgm:t>
    </dgm:pt>
    <dgm:pt modelId="{313BDD01-8D47-4FEC-8742-4149824AF660}">
      <dgm:prSet phldrT="[Texto]" custT="1"/>
      <dgm:spPr/>
      <dgm:t>
        <a:bodyPr/>
        <a:lstStyle/>
        <a:p>
          <a:r>
            <a:rPr lang="es-ES" sz="2400" b="1" dirty="0" smtClean="0">
              <a:solidFill>
                <a:schemeClr val="bg1"/>
              </a:solidFill>
            </a:rPr>
            <a:t>Objetivo General:</a:t>
          </a:r>
          <a:endParaRPr lang="es-PE" sz="2400" b="1" dirty="0" smtClean="0">
            <a:solidFill>
              <a:schemeClr val="bg1"/>
            </a:solidFill>
          </a:endParaRPr>
        </a:p>
        <a:p>
          <a:r>
            <a:rPr lang="es-ES" sz="2000" dirty="0" smtClean="0">
              <a:solidFill>
                <a:srgbClr val="C00000"/>
              </a:solidFill>
            </a:rPr>
            <a:t>Disponer de información de recursos hídricos, de manera oportuna, consistente y confiable a los actores de la gestión integrada de los recursos hídricos y población en general.</a:t>
          </a:r>
          <a:endParaRPr lang="es-PE" sz="2000" dirty="0">
            <a:solidFill>
              <a:srgbClr val="C00000"/>
            </a:solidFill>
          </a:endParaRPr>
        </a:p>
      </dgm:t>
    </dgm:pt>
    <dgm:pt modelId="{F6ABF40E-337F-4F3C-99B9-D36F3A8103AD}" type="parTrans" cxnId="{51F6D6BA-8035-42B7-B0EF-B7C635635DA4}">
      <dgm:prSet/>
      <dgm:spPr/>
      <dgm:t>
        <a:bodyPr/>
        <a:lstStyle/>
        <a:p>
          <a:endParaRPr lang="es-PE"/>
        </a:p>
      </dgm:t>
    </dgm:pt>
    <dgm:pt modelId="{7A5772ED-93CA-4887-B890-CCB36637A487}" type="sibTrans" cxnId="{51F6D6BA-8035-42B7-B0EF-B7C635635DA4}">
      <dgm:prSet/>
      <dgm:spPr/>
      <dgm:t>
        <a:bodyPr/>
        <a:lstStyle/>
        <a:p>
          <a:endParaRPr lang="es-PE"/>
        </a:p>
      </dgm:t>
    </dgm:pt>
    <dgm:pt modelId="{9E080D0B-B634-402B-A0B6-50FBB5DC493C}">
      <dgm:prSet phldrT="[Texto]"/>
      <dgm:spPr/>
      <dgm:t>
        <a:bodyPr/>
        <a:lstStyle/>
        <a:p>
          <a:r>
            <a:rPr lang="es-ES" b="1" dirty="0" smtClean="0"/>
            <a:t>Objetivo Estratégico  Específico 1: Generación</a:t>
          </a:r>
          <a:endParaRPr lang="es-PE" b="1" dirty="0"/>
        </a:p>
      </dgm:t>
    </dgm:pt>
    <dgm:pt modelId="{724C59D5-93CF-49F0-B4E8-1829EA6FFD06}" type="parTrans" cxnId="{07A81D76-9D0E-4D6A-B6CB-DD64CF69875E}">
      <dgm:prSet/>
      <dgm:spPr/>
      <dgm:t>
        <a:bodyPr/>
        <a:lstStyle/>
        <a:p>
          <a:endParaRPr lang="es-PE"/>
        </a:p>
      </dgm:t>
    </dgm:pt>
    <dgm:pt modelId="{2693B3B8-FA63-48D4-BE8C-C2FC6B694977}" type="sibTrans" cxnId="{07A81D76-9D0E-4D6A-B6CB-DD64CF69875E}">
      <dgm:prSet/>
      <dgm:spPr/>
      <dgm:t>
        <a:bodyPr/>
        <a:lstStyle/>
        <a:p>
          <a:endParaRPr lang="es-PE"/>
        </a:p>
      </dgm:t>
    </dgm:pt>
    <dgm:pt modelId="{01F1795C-F32E-4F59-A944-FF28AE7FC65A}">
      <dgm:prSet phldrT="[Texto]"/>
      <dgm:spPr/>
      <dgm:t>
        <a:bodyPr/>
        <a:lstStyle/>
        <a:p>
          <a:r>
            <a:rPr lang="es-ES" b="1" dirty="0" smtClean="0"/>
            <a:t>Objetivo Estratégico  Específico 4: Difusión</a:t>
          </a:r>
          <a:endParaRPr lang="es-PE" b="1" dirty="0"/>
        </a:p>
      </dgm:t>
    </dgm:pt>
    <dgm:pt modelId="{4875E59B-B6AB-43F3-B69D-B866B5C6EC67}" type="parTrans" cxnId="{C10BEFDC-6ABE-44A6-80DC-339FB1DD1800}">
      <dgm:prSet/>
      <dgm:spPr/>
      <dgm:t>
        <a:bodyPr/>
        <a:lstStyle/>
        <a:p>
          <a:endParaRPr lang="es-PE"/>
        </a:p>
      </dgm:t>
    </dgm:pt>
    <dgm:pt modelId="{B129B09C-40B1-49B0-B734-6C2F1AE5C76F}" type="sibTrans" cxnId="{C10BEFDC-6ABE-44A6-80DC-339FB1DD1800}">
      <dgm:prSet/>
      <dgm:spPr/>
      <dgm:t>
        <a:bodyPr/>
        <a:lstStyle/>
        <a:p>
          <a:endParaRPr lang="es-PE"/>
        </a:p>
      </dgm:t>
    </dgm:pt>
    <dgm:pt modelId="{59ECB67C-95E5-4054-AB5B-75E896E846FB}">
      <dgm:prSet/>
      <dgm:spPr/>
      <dgm:t>
        <a:bodyPr/>
        <a:lstStyle/>
        <a:p>
          <a:r>
            <a:rPr lang="es-ES" b="1" dirty="0" smtClean="0"/>
            <a:t>Objetivo Estratégico Específico 2: Integración</a:t>
          </a:r>
          <a:endParaRPr lang="es-PE" b="1" dirty="0"/>
        </a:p>
      </dgm:t>
    </dgm:pt>
    <dgm:pt modelId="{41C38CB6-CAFB-4DBC-854F-E963EF29DCF8}" type="parTrans" cxnId="{8F1B2B90-7CB7-424E-9CE4-D5B2978AC32B}">
      <dgm:prSet/>
      <dgm:spPr/>
      <dgm:t>
        <a:bodyPr/>
        <a:lstStyle/>
        <a:p>
          <a:endParaRPr lang="es-PE"/>
        </a:p>
      </dgm:t>
    </dgm:pt>
    <dgm:pt modelId="{BA50437F-1DBC-4B0E-9076-0CDC4C48D820}" type="sibTrans" cxnId="{8F1B2B90-7CB7-424E-9CE4-D5B2978AC32B}">
      <dgm:prSet/>
      <dgm:spPr/>
      <dgm:t>
        <a:bodyPr/>
        <a:lstStyle/>
        <a:p>
          <a:endParaRPr lang="es-PE"/>
        </a:p>
      </dgm:t>
    </dgm:pt>
    <dgm:pt modelId="{1CD48262-7C7D-49B3-AAFF-F8FFA9AAD446}">
      <dgm:prSet/>
      <dgm:spPr/>
      <dgm:t>
        <a:bodyPr/>
        <a:lstStyle/>
        <a:p>
          <a:r>
            <a:rPr lang="es-ES" b="1" dirty="0" smtClean="0"/>
            <a:t>Objetivo Estratégico  Específico 3: Sistematización</a:t>
          </a:r>
          <a:endParaRPr lang="es-PE" b="1" dirty="0"/>
        </a:p>
      </dgm:t>
    </dgm:pt>
    <dgm:pt modelId="{D94CB9A9-D304-45AF-A329-651A1F7C2CD7}" type="parTrans" cxnId="{F642405D-CDBA-493A-AB6A-DA836D35FB53}">
      <dgm:prSet/>
      <dgm:spPr/>
      <dgm:t>
        <a:bodyPr/>
        <a:lstStyle/>
        <a:p>
          <a:endParaRPr lang="es-PE"/>
        </a:p>
      </dgm:t>
    </dgm:pt>
    <dgm:pt modelId="{98CB28BE-6BD4-44EE-A2F0-1D1E96AA33B0}" type="sibTrans" cxnId="{F642405D-CDBA-493A-AB6A-DA836D35FB53}">
      <dgm:prSet/>
      <dgm:spPr/>
      <dgm:t>
        <a:bodyPr/>
        <a:lstStyle/>
        <a:p>
          <a:endParaRPr lang="es-PE"/>
        </a:p>
      </dgm:t>
    </dgm:pt>
    <dgm:pt modelId="{D4D97733-A09E-44FB-AEED-09821AB950E0}" type="pres">
      <dgm:prSet presAssocID="{D48E5588-A3C7-4853-B34A-2D374E8D5874}" presName="hierChild1" presStyleCnt="0">
        <dgm:presLayoutVars>
          <dgm:chPref val="1"/>
          <dgm:dir/>
          <dgm:animOne val="branch"/>
          <dgm:animLvl val="lvl"/>
          <dgm:resizeHandles/>
        </dgm:presLayoutVars>
      </dgm:prSet>
      <dgm:spPr/>
      <dgm:t>
        <a:bodyPr/>
        <a:lstStyle/>
        <a:p>
          <a:endParaRPr lang="es-PE"/>
        </a:p>
      </dgm:t>
    </dgm:pt>
    <dgm:pt modelId="{670F8E9F-B4DB-4C78-9DBD-9B61C174E36E}" type="pres">
      <dgm:prSet presAssocID="{313BDD01-8D47-4FEC-8742-4149824AF660}" presName="hierRoot1" presStyleCnt="0"/>
      <dgm:spPr/>
    </dgm:pt>
    <dgm:pt modelId="{70640D47-EC9E-498E-9840-0997BD151FFC}" type="pres">
      <dgm:prSet presAssocID="{313BDD01-8D47-4FEC-8742-4149824AF660}" presName="composite" presStyleCnt="0"/>
      <dgm:spPr/>
    </dgm:pt>
    <dgm:pt modelId="{0FBA9119-217C-4B41-8D04-0A2047E16CAA}" type="pres">
      <dgm:prSet presAssocID="{313BDD01-8D47-4FEC-8742-4149824AF660}" presName="background" presStyleLbl="node0" presStyleIdx="0" presStyleCnt="1"/>
      <dgm:spPr>
        <a:solidFill>
          <a:srgbClr val="00B0F0"/>
        </a:solidFill>
      </dgm:spPr>
    </dgm:pt>
    <dgm:pt modelId="{A0554E0E-D130-4EED-B8E8-D8FBA39F23D0}" type="pres">
      <dgm:prSet presAssocID="{313BDD01-8D47-4FEC-8742-4149824AF660}" presName="text" presStyleLbl="fgAcc0" presStyleIdx="0" presStyleCnt="1" custScaleX="462869" custScaleY="159619">
        <dgm:presLayoutVars>
          <dgm:chPref val="3"/>
        </dgm:presLayoutVars>
      </dgm:prSet>
      <dgm:spPr/>
      <dgm:t>
        <a:bodyPr/>
        <a:lstStyle/>
        <a:p>
          <a:endParaRPr lang="es-PE"/>
        </a:p>
      </dgm:t>
    </dgm:pt>
    <dgm:pt modelId="{0DC78F97-4ADD-4915-BD4D-01FC8AF0DF21}" type="pres">
      <dgm:prSet presAssocID="{313BDD01-8D47-4FEC-8742-4149824AF660}" presName="hierChild2" presStyleCnt="0"/>
      <dgm:spPr/>
    </dgm:pt>
    <dgm:pt modelId="{0BA4987B-CBCE-44EB-86F0-BEB6647E4303}" type="pres">
      <dgm:prSet presAssocID="{724C59D5-93CF-49F0-B4E8-1829EA6FFD06}" presName="Name10" presStyleLbl="parChTrans1D2" presStyleIdx="0" presStyleCnt="4"/>
      <dgm:spPr/>
      <dgm:t>
        <a:bodyPr/>
        <a:lstStyle/>
        <a:p>
          <a:endParaRPr lang="es-PE"/>
        </a:p>
      </dgm:t>
    </dgm:pt>
    <dgm:pt modelId="{59AE458E-5612-479F-9DE8-599F8ACDD431}" type="pres">
      <dgm:prSet presAssocID="{9E080D0B-B634-402B-A0B6-50FBB5DC493C}" presName="hierRoot2" presStyleCnt="0"/>
      <dgm:spPr/>
    </dgm:pt>
    <dgm:pt modelId="{BEF123BE-3D08-43B8-AEEB-236EC7DB51A2}" type="pres">
      <dgm:prSet presAssocID="{9E080D0B-B634-402B-A0B6-50FBB5DC493C}" presName="composite2" presStyleCnt="0"/>
      <dgm:spPr/>
    </dgm:pt>
    <dgm:pt modelId="{8EB09A31-3FDA-4107-8C1D-7E694DC32701}" type="pres">
      <dgm:prSet presAssocID="{9E080D0B-B634-402B-A0B6-50FBB5DC493C}" presName="background2" presStyleLbl="node2" presStyleIdx="0" presStyleCnt="4"/>
      <dgm:spPr>
        <a:solidFill>
          <a:schemeClr val="accent1">
            <a:lumMod val="50000"/>
          </a:schemeClr>
        </a:solidFill>
      </dgm:spPr>
    </dgm:pt>
    <dgm:pt modelId="{3BF5A3F7-C607-4A52-A207-56CC2BCAD9D9}" type="pres">
      <dgm:prSet presAssocID="{9E080D0B-B634-402B-A0B6-50FBB5DC493C}" presName="text2" presStyleLbl="fgAcc2" presStyleIdx="0" presStyleCnt="4">
        <dgm:presLayoutVars>
          <dgm:chPref val="3"/>
        </dgm:presLayoutVars>
      </dgm:prSet>
      <dgm:spPr/>
      <dgm:t>
        <a:bodyPr/>
        <a:lstStyle/>
        <a:p>
          <a:endParaRPr lang="es-PE"/>
        </a:p>
      </dgm:t>
    </dgm:pt>
    <dgm:pt modelId="{BB56B47D-54EA-4099-ACBA-99485EEB0340}" type="pres">
      <dgm:prSet presAssocID="{9E080D0B-B634-402B-A0B6-50FBB5DC493C}" presName="hierChild3" presStyleCnt="0"/>
      <dgm:spPr/>
    </dgm:pt>
    <dgm:pt modelId="{6F62B8C0-3686-4077-BE01-99B7CE4E4235}" type="pres">
      <dgm:prSet presAssocID="{41C38CB6-CAFB-4DBC-854F-E963EF29DCF8}" presName="Name10" presStyleLbl="parChTrans1D2" presStyleIdx="1" presStyleCnt="4"/>
      <dgm:spPr/>
      <dgm:t>
        <a:bodyPr/>
        <a:lstStyle/>
        <a:p>
          <a:endParaRPr lang="es-PE"/>
        </a:p>
      </dgm:t>
    </dgm:pt>
    <dgm:pt modelId="{A225C16B-A04A-40B4-8F8D-47F51C91AD8C}" type="pres">
      <dgm:prSet presAssocID="{59ECB67C-95E5-4054-AB5B-75E896E846FB}" presName="hierRoot2" presStyleCnt="0"/>
      <dgm:spPr/>
    </dgm:pt>
    <dgm:pt modelId="{60D7AD4A-EB87-4BC8-A99C-34EE250D70F7}" type="pres">
      <dgm:prSet presAssocID="{59ECB67C-95E5-4054-AB5B-75E896E846FB}" presName="composite2" presStyleCnt="0"/>
      <dgm:spPr/>
    </dgm:pt>
    <dgm:pt modelId="{E032E41A-0BED-4941-AFAA-A002725DB6C5}" type="pres">
      <dgm:prSet presAssocID="{59ECB67C-95E5-4054-AB5B-75E896E846FB}" presName="background2" presStyleLbl="node2" presStyleIdx="1" presStyleCnt="4"/>
      <dgm:spPr>
        <a:solidFill>
          <a:schemeClr val="accent1">
            <a:lumMod val="50000"/>
          </a:schemeClr>
        </a:solidFill>
      </dgm:spPr>
    </dgm:pt>
    <dgm:pt modelId="{81523E23-9C64-4436-98C2-8F78EFCAD93D}" type="pres">
      <dgm:prSet presAssocID="{59ECB67C-95E5-4054-AB5B-75E896E846FB}" presName="text2" presStyleLbl="fgAcc2" presStyleIdx="1" presStyleCnt="4">
        <dgm:presLayoutVars>
          <dgm:chPref val="3"/>
        </dgm:presLayoutVars>
      </dgm:prSet>
      <dgm:spPr/>
      <dgm:t>
        <a:bodyPr/>
        <a:lstStyle/>
        <a:p>
          <a:endParaRPr lang="es-PE"/>
        </a:p>
      </dgm:t>
    </dgm:pt>
    <dgm:pt modelId="{92548709-C444-4863-829E-20794A5419AD}" type="pres">
      <dgm:prSet presAssocID="{59ECB67C-95E5-4054-AB5B-75E896E846FB}" presName="hierChild3" presStyleCnt="0"/>
      <dgm:spPr/>
    </dgm:pt>
    <dgm:pt modelId="{340834E5-D889-4FFF-8C04-E96FCED6C544}" type="pres">
      <dgm:prSet presAssocID="{D94CB9A9-D304-45AF-A329-651A1F7C2CD7}" presName="Name10" presStyleLbl="parChTrans1D2" presStyleIdx="2" presStyleCnt="4"/>
      <dgm:spPr/>
      <dgm:t>
        <a:bodyPr/>
        <a:lstStyle/>
        <a:p>
          <a:endParaRPr lang="es-PE"/>
        </a:p>
      </dgm:t>
    </dgm:pt>
    <dgm:pt modelId="{28B11F1D-FFAD-4653-BA68-1744D730072F}" type="pres">
      <dgm:prSet presAssocID="{1CD48262-7C7D-49B3-AAFF-F8FFA9AAD446}" presName="hierRoot2" presStyleCnt="0"/>
      <dgm:spPr/>
    </dgm:pt>
    <dgm:pt modelId="{98D485A8-9819-447B-8FC0-84684826F6AD}" type="pres">
      <dgm:prSet presAssocID="{1CD48262-7C7D-49B3-AAFF-F8FFA9AAD446}" presName="composite2" presStyleCnt="0"/>
      <dgm:spPr/>
    </dgm:pt>
    <dgm:pt modelId="{65013AF8-CB96-42D4-9B20-1FD4202872A2}" type="pres">
      <dgm:prSet presAssocID="{1CD48262-7C7D-49B3-AAFF-F8FFA9AAD446}" presName="background2" presStyleLbl="node2" presStyleIdx="2" presStyleCnt="4"/>
      <dgm:spPr>
        <a:solidFill>
          <a:schemeClr val="accent1">
            <a:lumMod val="50000"/>
          </a:schemeClr>
        </a:solidFill>
      </dgm:spPr>
    </dgm:pt>
    <dgm:pt modelId="{D9AD6872-BBBB-4E95-A231-55AD39733DCD}" type="pres">
      <dgm:prSet presAssocID="{1CD48262-7C7D-49B3-AAFF-F8FFA9AAD446}" presName="text2" presStyleLbl="fgAcc2" presStyleIdx="2" presStyleCnt="4">
        <dgm:presLayoutVars>
          <dgm:chPref val="3"/>
        </dgm:presLayoutVars>
      </dgm:prSet>
      <dgm:spPr/>
      <dgm:t>
        <a:bodyPr/>
        <a:lstStyle/>
        <a:p>
          <a:endParaRPr lang="es-PE"/>
        </a:p>
      </dgm:t>
    </dgm:pt>
    <dgm:pt modelId="{76AAA41D-227F-44B3-A9BE-0E43D486DBD4}" type="pres">
      <dgm:prSet presAssocID="{1CD48262-7C7D-49B3-AAFF-F8FFA9AAD446}" presName="hierChild3" presStyleCnt="0"/>
      <dgm:spPr/>
    </dgm:pt>
    <dgm:pt modelId="{3DE815F3-039C-4895-9750-70CE890BFC81}" type="pres">
      <dgm:prSet presAssocID="{4875E59B-B6AB-43F3-B69D-B866B5C6EC67}" presName="Name10" presStyleLbl="parChTrans1D2" presStyleIdx="3" presStyleCnt="4"/>
      <dgm:spPr/>
      <dgm:t>
        <a:bodyPr/>
        <a:lstStyle/>
        <a:p>
          <a:endParaRPr lang="es-PE"/>
        </a:p>
      </dgm:t>
    </dgm:pt>
    <dgm:pt modelId="{2CDB7C22-143F-4C0E-9A44-C61592800DCD}" type="pres">
      <dgm:prSet presAssocID="{01F1795C-F32E-4F59-A944-FF28AE7FC65A}" presName="hierRoot2" presStyleCnt="0"/>
      <dgm:spPr/>
    </dgm:pt>
    <dgm:pt modelId="{1C6D4CFB-0955-4DD4-8089-C9EE5FEA94A9}" type="pres">
      <dgm:prSet presAssocID="{01F1795C-F32E-4F59-A944-FF28AE7FC65A}" presName="composite2" presStyleCnt="0"/>
      <dgm:spPr/>
    </dgm:pt>
    <dgm:pt modelId="{C67FC7CF-9263-46A4-8042-CE2C202CC0EF}" type="pres">
      <dgm:prSet presAssocID="{01F1795C-F32E-4F59-A944-FF28AE7FC65A}" presName="background2" presStyleLbl="node2" presStyleIdx="3" presStyleCnt="4"/>
      <dgm:spPr>
        <a:solidFill>
          <a:schemeClr val="accent1">
            <a:lumMod val="50000"/>
          </a:schemeClr>
        </a:solidFill>
      </dgm:spPr>
    </dgm:pt>
    <dgm:pt modelId="{56BED739-E876-4999-8565-24CF951CD54A}" type="pres">
      <dgm:prSet presAssocID="{01F1795C-F32E-4F59-A944-FF28AE7FC65A}" presName="text2" presStyleLbl="fgAcc2" presStyleIdx="3" presStyleCnt="4">
        <dgm:presLayoutVars>
          <dgm:chPref val="3"/>
        </dgm:presLayoutVars>
      </dgm:prSet>
      <dgm:spPr/>
      <dgm:t>
        <a:bodyPr/>
        <a:lstStyle/>
        <a:p>
          <a:endParaRPr lang="es-PE"/>
        </a:p>
      </dgm:t>
    </dgm:pt>
    <dgm:pt modelId="{64C72858-D302-4C9F-9A46-BCE8B82BBA57}" type="pres">
      <dgm:prSet presAssocID="{01F1795C-F32E-4F59-A944-FF28AE7FC65A}" presName="hierChild3" presStyleCnt="0"/>
      <dgm:spPr/>
    </dgm:pt>
  </dgm:ptLst>
  <dgm:cxnLst>
    <dgm:cxn modelId="{2ECA54C8-E90B-4EB0-9379-172DA51A50DC}" type="presOf" srcId="{D94CB9A9-D304-45AF-A329-651A1F7C2CD7}" destId="{340834E5-D889-4FFF-8C04-E96FCED6C544}" srcOrd="0" destOrd="0" presId="urn:microsoft.com/office/officeart/2005/8/layout/hierarchy1"/>
    <dgm:cxn modelId="{D7050E6C-AC5A-4632-8203-FABAD0F1E465}" type="presOf" srcId="{01F1795C-F32E-4F59-A944-FF28AE7FC65A}" destId="{56BED739-E876-4999-8565-24CF951CD54A}" srcOrd="0" destOrd="0" presId="urn:microsoft.com/office/officeart/2005/8/layout/hierarchy1"/>
    <dgm:cxn modelId="{60E66A00-8AF6-46A8-B46D-30BC17E4768F}" type="presOf" srcId="{724C59D5-93CF-49F0-B4E8-1829EA6FFD06}" destId="{0BA4987B-CBCE-44EB-86F0-BEB6647E4303}" srcOrd="0" destOrd="0" presId="urn:microsoft.com/office/officeart/2005/8/layout/hierarchy1"/>
    <dgm:cxn modelId="{8899FBF0-0646-43DE-A895-FEDC6C33FED5}" type="presOf" srcId="{1CD48262-7C7D-49B3-AAFF-F8FFA9AAD446}" destId="{D9AD6872-BBBB-4E95-A231-55AD39733DCD}" srcOrd="0" destOrd="0" presId="urn:microsoft.com/office/officeart/2005/8/layout/hierarchy1"/>
    <dgm:cxn modelId="{51F6D6BA-8035-42B7-B0EF-B7C635635DA4}" srcId="{D48E5588-A3C7-4853-B34A-2D374E8D5874}" destId="{313BDD01-8D47-4FEC-8742-4149824AF660}" srcOrd="0" destOrd="0" parTransId="{F6ABF40E-337F-4F3C-99B9-D36F3A8103AD}" sibTransId="{7A5772ED-93CA-4887-B890-CCB36637A487}"/>
    <dgm:cxn modelId="{07A81D76-9D0E-4D6A-B6CB-DD64CF69875E}" srcId="{313BDD01-8D47-4FEC-8742-4149824AF660}" destId="{9E080D0B-B634-402B-A0B6-50FBB5DC493C}" srcOrd="0" destOrd="0" parTransId="{724C59D5-93CF-49F0-B4E8-1829EA6FFD06}" sibTransId="{2693B3B8-FA63-48D4-BE8C-C2FC6B694977}"/>
    <dgm:cxn modelId="{5E8658BA-F473-4023-A27A-8F26CE9D918C}" type="presOf" srcId="{313BDD01-8D47-4FEC-8742-4149824AF660}" destId="{A0554E0E-D130-4EED-B8E8-D8FBA39F23D0}" srcOrd="0" destOrd="0" presId="urn:microsoft.com/office/officeart/2005/8/layout/hierarchy1"/>
    <dgm:cxn modelId="{2375DFFF-713C-48B1-947B-9E094CD3E47D}" type="presOf" srcId="{9E080D0B-B634-402B-A0B6-50FBB5DC493C}" destId="{3BF5A3F7-C607-4A52-A207-56CC2BCAD9D9}" srcOrd="0" destOrd="0" presId="urn:microsoft.com/office/officeart/2005/8/layout/hierarchy1"/>
    <dgm:cxn modelId="{8F1B2B90-7CB7-424E-9CE4-D5B2978AC32B}" srcId="{313BDD01-8D47-4FEC-8742-4149824AF660}" destId="{59ECB67C-95E5-4054-AB5B-75E896E846FB}" srcOrd="1" destOrd="0" parTransId="{41C38CB6-CAFB-4DBC-854F-E963EF29DCF8}" sibTransId="{BA50437F-1DBC-4B0E-9076-0CDC4C48D820}"/>
    <dgm:cxn modelId="{558111EB-8029-4FF3-866A-81F9A267E3A6}" type="presOf" srcId="{59ECB67C-95E5-4054-AB5B-75E896E846FB}" destId="{81523E23-9C64-4436-98C2-8F78EFCAD93D}" srcOrd="0" destOrd="0" presId="urn:microsoft.com/office/officeart/2005/8/layout/hierarchy1"/>
    <dgm:cxn modelId="{3FFFF46D-3266-4D4B-B13C-F85A99A6C330}" type="presOf" srcId="{4875E59B-B6AB-43F3-B69D-B866B5C6EC67}" destId="{3DE815F3-039C-4895-9750-70CE890BFC81}" srcOrd="0" destOrd="0" presId="urn:microsoft.com/office/officeart/2005/8/layout/hierarchy1"/>
    <dgm:cxn modelId="{039B298F-6977-4EB0-A2FB-9F6E21BE3AA9}" type="presOf" srcId="{D48E5588-A3C7-4853-B34A-2D374E8D5874}" destId="{D4D97733-A09E-44FB-AEED-09821AB950E0}" srcOrd="0" destOrd="0" presId="urn:microsoft.com/office/officeart/2005/8/layout/hierarchy1"/>
    <dgm:cxn modelId="{C10BEFDC-6ABE-44A6-80DC-339FB1DD1800}" srcId="{313BDD01-8D47-4FEC-8742-4149824AF660}" destId="{01F1795C-F32E-4F59-A944-FF28AE7FC65A}" srcOrd="3" destOrd="0" parTransId="{4875E59B-B6AB-43F3-B69D-B866B5C6EC67}" sibTransId="{B129B09C-40B1-49B0-B734-6C2F1AE5C76F}"/>
    <dgm:cxn modelId="{F642405D-CDBA-493A-AB6A-DA836D35FB53}" srcId="{313BDD01-8D47-4FEC-8742-4149824AF660}" destId="{1CD48262-7C7D-49B3-AAFF-F8FFA9AAD446}" srcOrd="2" destOrd="0" parTransId="{D94CB9A9-D304-45AF-A329-651A1F7C2CD7}" sibTransId="{98CB28BE-6BD4-44EE-A2F0-1D1E96AA33B0}"/>
    <dgm:cxn modelId="{8E5F73EE-28EB-41E2-9922-F144C80185E4}" type="presOf" srcId="{41C38CB6-CAFB-4DBC-854F-E963EF29DCF8}" destId="{6F62B8C0-3686-4077-BE01-99B7CE4E4235}" srcOrd="0" destOrd="0" presId="urn:microsoft.com/office/officeart/2005/8/layout/hierarchy1"/>
    <dgm:cxn modelId="{A8E9EF68-810D-4850-9C29-37A821BE805C}" type="presParOf" srcId="{D4D97733-A09E-44FB-AEED-09821AB950E0}" destId="{670F8E9F-B4DB-4C78-9DBD-9B61C174E36E}" srcOrd="0" destOrd="0" presId="urn:microsoft.com/office/officeart/2005/8/layout/hierarchy1"/>
    <dgm:cxn modelId="{E89DD2A3-1C8D-46BC-B68E-3610240A03FD}" type="presParOf" srcId="{670F8E9F-B4DB-4C78-9DBD-9B61C174E36E}" destId="{70640D47-EC9E-498E-9840-0997BD151FFC}" srcOrd="0" destOrd="0" presId="urn:microsoft.com/office/officeart/2005/8/layout/hierarchy1"/>
    <dgm:cxn modelId="{0EB0903F-F9F3-4AF4-B052-F287CF1F628B}" type="presParOf" srcId="{70640D47-EC9E-498E-9840-0997BD151FFC}" destId="{0FBA9119-217C-4B41-8D04-0A2047E16CAA}" srcOrd="0" destOrd="0" presId="urn:microsoft.com/office/officeart/2005/8/layout/hierarchy1"/>
    <dgm:cxn modelId="{3622A137-F9B7-456F-9B1B-AAB77CA65719}" type="presParOf" srcId="{70640D47-EC9E-498E-9840-0997BD151FFC}" destId="{A0554E0E-D130-4EED-B8E8-D8FBA39F23D0}" srcOrd="1" destOrd="0" presId="urn:microsoft.com/office/officeart/2005/8/layout/hierarchy1"/>
    <dgm:cxn modelId="{D7A73126-4C79-45BC-81F0-2B0FE14AD7C7}" type="presParOf" srcId="{670F8E9F-B4DB-4C78-9DBD-9B61C174E36E}" destId="{0DC78F97-4ADD-4915-BD4D-01FC8AF0DF21}" srcOrd="1" destOrd="0" presId="urn:microsoft.com/office/officeart/2005/8/layout/hierarchy1"/>
    <dgm:cxn modelId="{4A06A095-869D-49CD-B9D4-68B475B77C0A}" type="presParOf" srcId="{0DC78F97-4ADD-4915-BD4D-01FC8AF0DF21}" destId="{0BA4987B-CBCE-44EB-86F0-BEB6647E4303}" srcOrd="0" destOrd="0" presId="urn:microsoft.com/office/officeart/2005/8/layout/hierarchy1"/>
    <dgm:cxn modelId="{F3BBAFCF-3A8B-41C7-96C3-5E3C10A35013}" type="presParOf" srcId="{0DC78F97-4ADD-4915-BD4D-01FC8AF0DF21}" destId="{59AE458E-5612-479F-9DE8-599F8ACDD431}" srcOrd="1" destOrd="0" presId="urn:microsoft.com/office/officeart/2005/8/layout/hierarchy1"/>
    <dgm:cxn modelId="{F16EADA9-7171-4560-86D3-1A8FED7E5EA4}" type="presParOf" srcId="{59AE458E-5612-479F-9DE8-599F8ACDD431}" destId="{BEF123BE-3D08-43B8-AEEB-236EC7DB51A2}" srcOrd="0" destOrd="0" presId="urn:microsoft.com/office/officeart/2005/8/layout/hierarchy1"/>
    <dgm:cxn modelId="{372C03D6-0044-4B2C-9A40-AA8E6F8AED61}" type="presParOf" srcId="{BEF123BE-3D08-43B8-AEEB-236EC7DB51A2}" destId="{8EB09A31-3FDA-4107-8C1D-7E694DC32701}" srcOrd="0" destOrd="0" presId="urn:microsoft.com/office/officeart/2005/8/layout/hierarchy1"/>
    <dgm:cxn modelId="{97912268-4B36-49A7-9AFC-866BC6A14765}" type="presParOf" srcId="{BEF123BE-3D08-43B8-AEEB-236EC7DB51A2}" destId="{3BF5A3F7-C607-4A52-A207-56CC2BCAD9D9}" srcOrd="1" destOrd="0" presId="urn:microsoft.com/office/officeart/2005/8/layout/hierarchy1"/>
    <dgm:cxn modelId="{37A45E5E-B5DF-4121-8788-A900713CCC5D}" type="presParOf" srcId="{59AE458E-5612-479F-9DE8-599F8ACDD431}" destId="{BB56B47D-54EA-4099-ACBA-99485EEB0340}" srcOrd="1" destOrd="0" presId="urn:microsoft.com/office/officeart/2005/8/layout/hierarchy1"/>
    <dgm:cxn modelId="{31C5AAC8-A8AA-4134-8C42-F2AAFA5F87B6}" type="presParOf" srcId="{0DC78F97-4ADD-4915-BD4D-01FC8AF0DF21}" destId="{6F62B8C0-3686-4077-BE01-99B7CE4E4235}" srcOrd="2" destOrd="0" presId="urn:microsoft.com/office/officeart/2005/8/layout/hierarchy1"/>
    <dgm:cxn modelId="{F4B462F4-2A5C-43C2-8D82-C6FE677BBFB4}" type="presParOf" srcId="{0DC78F97-4ADD-4915-BD4D-01FC8AF0DF21}" destId="{A225C16B-A04A-40B4-8F8D-47F51C91AD8C}" srcOrd="3" destOrd="0" presId="urn:microsoft.com/office/officeart/2005/8/layout/hierarchy1"/>
    <dgm:cxn modelId="{9A20C35F-1F5A-48C5-ADAA-B60AE2AF36E9}" type="presParOf" srcId="{A225C16B-A04A-40B4-8F8D-47F51C91AD8C}" destId="{60D7AD4A-EB87-4BC8-A99C-34EE250D70F7}" srcOrd="0" destOrd="0" presId="urn:microsoft.com/office/officeart/2005/8/layout/hierarchy1"/>
    <dgm:cxn modelId="{9F6BD4BF-19BE-4BAC-B244-B894AFA1D41B}" type="presParOf" srcId="{60D7AD4A-EB87-4BC8-A99C-34EE250D70F7}" destId="{E032E41A-0BED-4941-AFAA-A002725DB6C5}" srcOrd="0" destOrd="0" presId="urn:microsoft.com/office/officeart/2005/8/layout/hierarchy1"/>
    <dgm:cxn modelId="{1283BE38-1A5B-48C5-AC74-6879E48014E3}" type="presParOf" srcId="{60D7AD4A-EB87-4BC8-A99C-34EE250D70F7}" destId="{81523E23-9C64-4436-98C2-8F78EFCAD93D}" srcOrd="1" destOrd="0" presId="urn:microsoft.com/office/officeart/2005/8/layout/hierarchy1"/>
    <dgm:cxn modelId="{8755A62C-61B9-4DFE-AD99-FA60033EE664}" type="presParOf" srcId="{A225C16B-A04A-40B4-8F8D-47F51C91AD8C}" destId="{92548709-C444-4863-829E-20794A5419AD}" srcOrd="1" destOrd="0" presId="urn:microsoft.com/office/officeart/2005/8/layout/hierarchy1"/>
    <dgm:cxn modelId="{1603D8EB-B978-4189-B5D2-A5F96907BAEA}" type="presParOf" srcId="{0DC78F97-4ADD-4915-BD4D-01FC8AF0DF21}" destId="{340834E5-D889-4FFF-8C04-E96FCED6C544}" srcOrd="4" destOrd="0" presId="urn:microsoft.com/office/officeart/2005/8/layout/hierarchy1"/>
    <dgm:cxn modelId="{06A24AB3-34AC-4689-BEA2-BD5070C8E1B0}" type="presParOf" srcId="{0DC78F97-4ADD-4915-BD4D-01FC8AF0DF21}" destId="{28B11F1D-FFAD-4653-BA68-1744D730072F}" srcOrd="5" destOrd="0" presId="urn:microsoft.com/office/officeart/2005/8/layout/hierarchy1"/>
    <dgm:cxn modelId="{7769CF61-48E8-49C5-94C1-7863243CE543}" type="presParOf" srcId="{28B11F1D-FFAD-4653-BA68-1744D730072F}" destId="{98D485A8-9819-447B-8FC0-84684826F6AD}" srcOrd="0" destOrd="0" presId="urn:microsoft.com/office/officeart/2005/8/layout/hierarchy1"/>
    <dgm:cxn modelId="{10811A60-E7CE-4D21-AAD5-1C53A779AB26}" type="presParOf" srcId="{98D485A8-9819-447B-8FC0-84684826F6AD}" destId="{65013AF8-CB96-42D4-9B20-1FD4202872A2}" srcOrd="0" destOrd="0" presId="urn:microsoft.com/office/officeart/2005/8/layout/hierarchy1"/>
    <dgm:cxn modelId="{B18D042F-F8B0-46A3-9571-57A6E12998E7}" type="presParOf" srcId="{98D485A8-9819-447B-8FC0-84684826F6AD}" destId="{D9AD6872-BBBB-4E95-A231-55AD39733DCD}" srcOrd="1" destOrd="0" presId="urn:microsoft.com/office/officeart/2005/8/layout/hierarchy1"/>
    <dgm:cxn modelId="{2BB3BF70-5014-4196-B7C3-BB0282A15F5F}" type="presParOf" srcId="{28B11F1D-FFAD-4653-BA68-1744D730072F}" destId="{76AAA41D-227F-44B3-A9BE-0E43D486DBD4}" srcOrd="1" destOrd="0" presId="urn:microsoft.com/office/officeart/2005/8/layout/hierarchy1"/>
    <dgm:cxn modelId="{53798AF5-9B8E-4975-AC16-CB29A231D0EC}" type="presParOf" srcId="{0DC78F97-4ADD-4915-BD4D-01FC8AF0DF21}" destId="{3DE815F3-039C-4895-9750-70CE890BFC81}" srcOrd="6" destOrd="0" presId="urn:microsoft.com/office/officeart/2005/8/layout/hierarchy1"/>
    <dgm:cxn modelId="{B02098D7-6325-4481-8E17-1199B2FDFFAA}" type="presParOf" srcId="{0DC78F97-4ADD-4915-BD4D-01FC8AF0DF21}" destId="{2CDB7C22-143F-4C0E-9A44-C61592800DCD}" srcOrd="7" destOrd="0" presId="urn:microsoft.com/office/officeart/2005/8/layout/hierarchy1"/>
    <dgm:cxn modelId="{71C39C9E-57A4-4214-9D60-0EE3108FABC6}" type="presParOf" srcId="{2CDB7C22-143F-4C0E-9A44-C61592800DCD}" destId="{1C6D4CFB-0955-4DD4-8089-C9EE5FEA94A9}" srcOrd="0" destOrd="0" presId="urn:microsoft.com/office/officeart/2005/8/layout/hierarchy1"/>
    <dgm:cxn modelId="{EFA3568E-72EA-4229-AC1A-8619B95381B8}" type="presParOf" srcId="{1C6D4CFB-0955-4DD4-8089-C9EE5FEA94A9}" destId="{C67FC7CF-9263-46A4-8042-CE2C202CC0EF}" srcOrd="0" destOrd="0" presId="urn:microsoft.com/office/officeart/2005/8/layout/hierarchy1"/>
    <dgm:cxn modelId="{804D8158-0174-400F-8914-1639B718F890}" type="presParOf" srcId="{1C6D4CFB-0955-4DD4-8089-C9EE5FEA94A9}" destId="{56BED739-E876-4999-8565-24CF951CD54A}" srcOrd="1" destOrd="0" presId="urn:microsoft.com/office/officeart/2005/8/layout/hierarchy1"/>
    <dgm:cxn modelId="{CDE9ED2E-154E-4DE3-AD7A-9EF687CB8013}" type="presParOf" srcId="{2CDB7C22-143F-4C0E-9A44-C61592800DCD}" destId="{64C72858-D302-4C9F-9A46-BCE8B82BBA57}"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4CFECB-5B8D-4DCD-BB1D-50B5442C7599}"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PE"/>
        </a:p>
      </dgm:t>
    </dgm:pt>
    <dgm:pt modelId="{F4F2B2E6-73D8-467B-A618-221B76E16841}">
      <dgm:prSet phldrT="[Texto]" custT="1"/>
      <dgm:spPr/>
      <dgm:t>
        <a:bodyPr/>
        <a:lstStyle/>
        <a:p>
          <a:pPr algn="l"/>
          <a:r>
            <a:rPr lang="es-PE" sz="2000" b="1" dirty="0" smtClean="0"/>
            <a:t>Objetivo Estratégico Específico 1:</a:t>
          </a:r>
        </a:p>
        <a:p>
          <a:pPr algn="l"/>
          <a:r>
            <a:rPr lang="es-PE" sz="2000" dirty="0" smtClean="0"/>
            <a:t>Generar información, tabular, geoespacial y documentaria, sobre recursos hídricos superficiales y subterráneos, en lo referido a su cantidad, oportunidad y calidad de este recurso.</a:t>
          </a:r>
        </a:p>
        <a:p>
          <a:pPr algn="l"/>
          <a:endParaRPr lang="es-PE" sz="2000" dirty="0"/>
        </a:p>
      </dgm:t>
    </dgm:pt>
    <dgm:pt modelId="{CED8FDF4-5026-413B-8B03-0398EB7BC392}" type="parTrans" cxnId="{AD420AE3-26C8-4EBB-BF2E-B89028259E1A}">
      <dgm:prSet/>
      <dgm:spPr/>
      <dgm:t>
        <a:bodyPr/>
        <a:lstStyle/>
        <a:p>
          <a:endParaRPr lang="es-PE"/>
        </a:p>
      </dgm:t>
    </dgm:pt>
    <dgm:pt modelId="{1DDA22CD-F379-4CAE-94C7-A8B46A1B1351}" type="sibTrans" cxnId="{AD420AE3-26C8-4EBB-BF2E-B89028259E1A}">
      <dgm:prSet/>
      <dgm:spPr/>
      <dgm:t>
        <a:bodyPr/>
        <a:lstStyle/>
        <a:p>
          <a:endParaRPr lang="es-PE"/>
        </a:p>
      </dgm:t>
    </dgm:pt>
    <dgm:pt modelId="{E734E7A9-BA89-4F8C-8F62-BAAE667A907E}">
      <dgm:prSet phldrT="[Texto]" custT="1"/>
      <dgm:spPr/>
      <dgm:t>
        <a:bodyPr/>
        <a:lstStyle/>
        <a:p>
          <a:r>
            <a:rPr lang="es-ES" sz="1800" dirty="0" smtClean="0"/>
            <a:t>1.1. Mejorar la red de monitoreo de recursos hídricos.</a:t>
          </a:r>
          <a:endParaRPr lang="es-PE" sz="1800" dirty="0"/>
        </a:p>
      </dgm:t>
    </dgm:pt>
    <dgm:pt modelId="{3DDBB4CE-8800-4C46-9E3A-64250D99F5ED}" type="parTrans" cxnId="{2E304D1C-07BC-4543-AB66-BA1F49182661}">
      <dgm:prSet/>
      <dgm:spPr/>
      <dgm:t>
        <a:bodyPr/>
        <a:lstStyle/>
        <a:p>
          <a:endParaRPr lang="es-PE"/>
        </a:p>
      </dgm:t>
    </dgm:pt>
    <dgm:pt modelId="{CD0DDADB-B4F5-40E9-894E-912289AE6E71}" type="sibTrans" cxnId="{2E304D1C-07BC-4543-AB66-BA1F49182661}">
      <dgm:prSet/>
      <dgm:spPr/>
      <dgm:t>
        <a:bodyPr/>
        <a:lstStyle/>
        <a:p>
          <a:endParaRPr lang="es-PE"/>
        </a:p>
      </dgm:t>
    </dgm:pt>
    <dgm:pt modelId="{C71ECF8C-AA2C-4744-9170-90A7BC5B22C5}">
      <dgm:prSet phldrT="[Texto]" custT="1"/>
      <dgm:spPr/>
      <dgm:t>
        <a:bodyPr/>
        <a:lstStyle/>
        <a:p>
          <a:r>
            <a:rPr lang="es-ES" sz="1800" dirty="0" smtClean="0"/>
            <a:t>1.3. Generar estadísticas e indicadores sobre los recursos hídricos</a:t>
          </a:r>
          <a:endParaRPr lang="es-PE" sz="1800" dirty="0"/>
        </a:p>
      </dgm:t>
    </dgm:pt>
    <dgm:pt modelId="{35171008-FB95-4ADF-8EF0-6DD231DF9BF6}" type="parTrans" cxnId="{81BDD75F-5D51-4A8F-BC75-583189339528}">
      <dgm:prSet/>
      <dgm:spPr/>
      <dgm:t>
        <a:bodyPr/>
        <a:lstStyle/>
        <a:p>
          <a:endParaRPr lang="es-PE"/>
        </a:p>
      </dgm:t>
    </dgm:pt>
    <dgm:pt modelId="{8B9E0F5E-DBD4-4B1B-AAC4-3B00D745DA3E}" type="sibTrans" cxnId="{81BDD75F-5D51-4A8F-BC75-583189339528}">
      <dgm:prSet/>
      <dgm:spPr/>
      <dgm:t>
        <a:bodyPr/>
        <a:lstStyle/>
        <a:p>
          <a:endParaRPr lang="es-PE"/>
        </a:p>
      </dgm:t>
    </dgm:pt>
    <dgm:pt modelId="{3928E98C-3E2B-45B4-92EB-04FE6C4F50B8}">
      <dgm:prSet phldrT="[Texto]" custT="1"/>
      <dgm:spPr/>
      <dgm:t>
        <a:bodyPr/>
        <a:lstStyle/>
        <a:p>
          <a:r>
            <a:rPr lang="es-ES" sz="1800" dirty="0" smtClean="0"/>
            <a:t>1.2. Implementar el Catastro de Recursos Hídricos</a:t>
          </a:r>
          <a:endParaRPr lang="es-PE" sz="1800" dirty="0"/>
        </a:p>
      </dgm:t>
    </dgm:pt>
    <dgm:pt modelId="{7564A466-E8E7-459F-B53E-E4665F6C88C7}" type="parTrans" cxnId="{0DAF147F-1A2C-4258-8000-E4F189E066C3}">
      <dgm:prSet/>
      <dgm:spPr/>
      <dgm:t>
        <a:bodyPr/>
        <a:lstStyle/>
        <a:p>
          <a:endParaRPr lang="es-PE"/>
        </a:p>
      </dgm:t>
    </dgm:pt>
    <dgm:pt modelId="{7593706D-A018-4C55-95E3-CA727E41B724}" type="sibTrans" cxnId="{0DAF147F-1A2C-4258-8000-E4F189E066C3}">
      <dgm:prSet/>
      <dgm:spPr/>
      <dgm:t>
        <a:bodyPr/>
        <a:lstStyle/>
        <a:p>
          <a:endParaRPr lang="es-PE"/>
        </a:p>
      </dgm:t>
    </dgm:pt>
    <dgm:pt modelId="{CC4D7C13-9A57-4865-AA5A-0EC115EFC73F}">
      <dgm:prSet phldrT="[Texto]" custT="1"/>
      <dgm:spPr/>
      <dgm:t>
        <a:bodyPr/>
        <a:lstStyle/>
        <a:p>
          <a:endParaRPr lang="es-PE" sz="1800" dirty="0"/>
        </a:p>
      </dgm:t>
    </dgm:pt>
    <dgm:pt modelId="{7834A6C9-7FBA-450C-A88C-2CE6814D9558}" type="parTrans" cxnId="{57E823F3-7C2C-4114-98CA-AECE6FAC0E4B}">
      <dgm:prSet/>
      <dgm:spPr/>
      <dgm:t>
        <a:bodyPr/>
        <a:lstStyle/>
        <a:p>
          <a:endParaRPr lang="es-PE"/>
        </a:p>
      </dgm:t>
    </dgm:pt>
    <dgm:pt modelId="{008F5535-E0C0-4B18-82F1-F7563840E0AD}" type="sibTrans" cxnId="{57E823F3-7C2C-4114-98CA-AECE6FAC0E4B}">
      <dgm:prSet/>
      <dgm:spPr/>
      <dgm:t>
        <a:bodyPr/>
        <a:lstStyle/>
        <a:p>
          <a:endParaRPr lang="es-PE"/>
        </a:p>
      </dgm:t>
    </dgm:pt>
    <dgm:pt modelId="{104988D4-D709-41B6-B2D2-BA526031B98C}">
      <dgm:prSet phldrT="[Texto]" custT="1"/>
      <dgm:spPr/>
      <dgm:t>
        <a:bodyPr/>
        <a:lstStyle/>
        <a:p>
          <a:endParaRPr lang="es-PE" sz="1800" dirty="0"/>
        </a:p>
      </dgm:t>
    </dgm:pt>
    <dgm:pt modelId="{59C3CE0C-96D1-481A-B182-77E84951792B}" type="parTrans" cxnId="{B0F70560-D869-4C27-92F0-50D683C9545D}">
      <dgm:prSet/>
      <dgm:spPr/>
      <dgm:t>
        <a:bodyPr/>
        <a:lstStyle/>
        <a:p>
          <a:endParaRPr lang="es-PE"/>
        </a:p>
      </dgm:t>
    </dgm:pt>
    <dgm:pt modelId="{39FC7BAF-1409-42FA-B48D-DB4133E23D77}" type="sibTrans" cxnId="{B0F70560-D869-4C27-92F0-50D683C9545D}">
      <dgm:prSet/>
      <dgm:spPr/>
      <dgm:t>
        <a:bodyPr/>
        <a:lstStyle/>
        <a:p>
          <a:endParaRPr lang="es-PE"/>
        </a:p>
      </dgm:t>
    </dgm:pt>
    <dgm:pt modelId="{023B1E81-411F-4E3A-B461-B6B8CA0E2867}">
      <dgm:prSet phldrT="[Texto]" custT="1"/>
      <dgm:spPr/>
      <dgm:t>
        <a:bodyPr/>
        <a:lstStyle/>
        <a:p>
          <a:r>
            <a:rPr lang="es-ES" sz="1800" dirty="0" smtClean="0"/>
            <a:t>1.4. Sistematizar los estudios y documentación. </a:t>
          </a:r>
          <a:endParaRPr lang="es-PE" sz="1800" dirty="0"/>
        </a:p>
      </dgm:t>
    </dgm:pt>
    <dgm:pt modelId="{23C64CF5-3B17-4C85-9F98-A6D44CBD5B30}" type="parTrans" cxnId="{D0930BE2-19DC-4FFD-9C42-2675D563DB8A}">
      <dgm:prSet/>
      <dgm:spPr/>
      <dgm:t>
        <a:bodyPr/>
        <a:lstStyle/>
        <a:p>
          <a:endParaRPr lang="es-PE"/>
        </a:p>
      </dgm:t>
    </dgm:pt>
    <dgm:pt modelId="{86121319-17E7-4E27-8F40-B9AFB8EF5772}" type="sibTrans" cxnId="{D0930BE2-19DC-4FFD-9C42-2675D563DB8A}">
      <dgm:prSet/>
      <dgm:spPr/>
      <dgm:t>
        <a:bodyPr/>
        <a:lstStyle/>
        <a:p>
          <a:endParaRPr lang="es-PE"/>
        </a:p>
      </dgm:t>
    </dgm:pt>
    <dgm:pt modelId="{282F1063-6ABD-49D4-AACD-24C3349EFB7A}">
      <dgm:prSet phldrT="[Texto]" custT="1"/>
      <dgm:spPr/>
      <dgm:t>
        <a:bodyPr/>
        <a:lstStyle/>
        <a:p>
          <a:endParaRPr lang="es-PE" sz="1800" dirty="0"/>
        </a:p>
      </dgm:t>
    </dgm:pt>
    <dgm:pt modelId="{E3E3C45F-CA43-4482-9D20-044E19A8D69C}" type="parTrans" cxnId="{70DB846D-EDAE-4A2A-947E-081D999B8F7E}">
      <dgm:prSet/>
      <dgm:spPr/>
      <dgm:t>
        <a:bodyPr/>
        <a:lstStyle/>
        <a:p>
          <a:endParaRPr lang="es-PE"/>
        </a:p>
      </dgm:t>
    </dgm:pt>
    <dgm:pt modelId="{F9DB04AD-9040-47FF-AB68-350D9D750199}" type="sibTrans" cxnId="{70DB846D-EDAE-4A2A-947E-081D999B8F7E}">
      <dgm:prSet/>
      <dgm:spPr/>
      <dgm:t>
        <a:bodyPr/>
        <a:lstStyle/>
        <a:p>
          <a:endParaRPr lang="es-PE"/>
        </a:p>
      </dgm:t>
    </dgm:pt>
    <dgm:pt modelId="{6532EA47-064C-41DB-82D8-AB594D5F6592}" type="pres">
      <dgm:prSet presAssocID="{B34CFECB-5B8D-4DCD-BB1D-50B5442C7599}" presName="Name0" presStyleCnt="0">
        <dgm:presLayoutVars>
          <dgm:dir/>
          <dgm:animLvl val="lvl"/>
          <dgm:resizeHandles/>
        </dgm:presLayoutVars>
      </dgm:prSet>
      <dgm:spPr/>
      <dgm:t>
        <a:bodyPr/>
        <a:lstStyle/>
        <a:p>
          <a:endParaRPr lang="es-PE"/>
        </a:p>
      </dgm:t>
    </dgm:pt>
    <dgm:pt modelId="{6A22152C-E2C6-4560-8881-AF383D57A2A7}" type="pres">
      <dgm:prSet presAssocID="{F4F2B2E6-73D8-467B-A618-221B76E16841}" presName="linNode" presStyleCnt="0"/>
      <dgm:spPr/>
    </dgm:pt>
    <dgm:pt modelId="{46EF8919-1A6D-41DE-9984-5C8EACF3BD21}" type="pres">
      <dgm:prSet presAssocID="{F4F2B2E6-73D8-467B-A618-221B76E16841}" presName="parentShp" presStyleLbl="node1" presStyleIdx="0" presStyleCnt="1" custLinFactNeighborX="231" custLinFactNeighborY="632">
        <dgm:presLayoutVars>
          <dgm:bulletEnabled val="1"/>
        </dgm:presLayoutVars>
      </dgm:prSet>
      <dgm:spPr/>
      <dgm:t>
        <a:bodyPr/>
        <a:lstStyle/>
        <a:p>
          <a:endParaRPr lang="es-PE"/>
        </a:p>
      </dgm:t>
    </dgm:pt>
    <dgm:pt modelId="{09CAE679-577C-48E3-B498-4CEC18D769F8}" type="pres">
      <dgm:prSet presAssocID="{F4F2B2E6-73D8-467B-A618-221B76E16841}" presName="childShp" presStyleLbl="bgAccFollowNode1" presStyleIdx="0" presStyleCnt="1" custScaleY="100098">
        <dgm:presLayoutVars>
          <dgm:bulletEnabled val="1"/>
        </dgm:presLayoutVars>
      </dgm:prSet>
      <dgm:spPr/>
      <dgm:t>
        <a:bodyPr/>
        <a:lstStyle/>
        <a:p>
          <a:endParaRPr lang="es-PE"/>
        </a:p>
      </dgm:t>
    </dgm:pt>
  </dgm:ptLst>
  <dgm:cxnLst>
    <dgm:cxn modelId="{57E823F3-7C2C-4114-98CA-AECE6FAC0E4B}" srcId="{F4F2B2E6-73D8-467B-A618-221B76E16841}" destId="{CC4D7C13-9A57-4865-AA5A-0EC115EFC73F}" srcOrd="1" destOrd="0" parTransId="{7834A6C9-7FBA-450C-A88C-2CE6814D9558}" sibTransId="{008F5535-E0C0-4B18-82F1-F7563840E0AD}"/>
    <dgm:cxn modelId="{2E304D1C-07BC-4543-AB66-BA1F49182661}" srcId="{F4F2B2E6-73D8-467B-A618-221B76E16841}" destId="{E734E7A9-BA89-4F8C-8F62-BAAE667A907E}" srcOrd="0" destOrd="0" parTransId="{3DDBB4CE-8800-4C46-9E3A-64250D99F5ED}" sibTransId="{CD0DDADB-B4F5-40E9-894E-912289AE6E71}"/>
    <dgm:cxn modelId="{AD420AE3-26C8-4EBB-BF2E-B89028259E1A}" srcId="{B34CFECB-5B8D-4DCD-BB1D-50B5442C7599}" destId="{F4F2B2E6-73D8-467B-A618-221B76E16841}" srcOrd="0" destOrd="0" parTransId="{CED8FDF4-5026-413B-8B03-0398EB7BC392}" sibTransId="{1DDA22CD-F379-4CAE-94C7-A8B46A1B1351}"/>
    <dgm:cxn modelId="{B0F70560-D869-4C27-92F0-50D683C9545D}" srcId="{F4F2B2E6-73D8-467B-A618-221B76E16841}" destId="{104988D4-D709-41B6-B2D2-BA526031B98C}" srcOrd="3" destOrd="0" parTransId="{59C3CE0C-96D1-481A-B182-77E84951792B}" sibTransId="{39FC7BAF-1409-42FA-B48D-DB4133E23D77}"/>
    <dgm:cxn modelId="{70DB846D-EDAE-4A2A-947E-081D999B8F7E}" srcId="{F4F2B2E6-73D8-467B-A618-221B76E16841}" destId="{282F1063-6ABD-49D4-AACD-24C3349EFB7A}" srcOrd="5" destOrd="0" parTransId="{E3E3C45F-CA43-4482-9D20-044E19A8D69C}" sibTransId="{F9DB04AD-9040-47FF-AB68-350D9D750199}"/>
    <dgm:cxn modelId="{F1FD378B-F5DD-43EB-837E-0B3AECB6A950}" type="presOf" srcId="{3928E98C-3E2B-45B4-92EB-04FE6C4F50B8}" destId="{09CAE679-577C-48E3-B498-4CEC18D769F8}" srcOrd="0" destOrd="2" presId="urn:microsoft.com/office/officeart/2005/8/layout/vList6"/>
    <dgm:cxn modelId="{57CAE02A-EA54-4B63-B271-F43287ECFFA3}" type="presOf" srcId="{023B1E81-411F-4E3A-B461-B6B8CA0E2867}" destId="{09CAE679-577C-48E3-B498-4CEC18D769F8}" srcOrd="0" destOrd="6" presId="urn:microsoft.com/office/officeart/2005/8/layout/vList6"/>
    <dgm:cxn modelId="{EE2BABCC-EF15-453D-88C4-AB5BB0044ADC}" type="presOf" srcId="{E734E7A9-BA89-4F8C-8F62-BAAE667A907E}" destId="{09CAE679-577C-48E3-B498-4CEC18D769F8}" srcOrd="0" destOrd="0" presId="urn:microsoft.com/office/officeart/2005/8/layout/vList6"/>
    <dgm:cxn modelId="{38509B1D-FD77-468C-B44C-D74522DC4856}" type="presOf" srcId="{282F1063-6ABD-49D4-AACD-24C3349EFB7A}" destId="{09CAE679-577C-48E3-B498-4CEC18D769F8}" srcOrd="0" destOrd="5" presId="urn:microsoft.com/office/officeart/2005/8/layout/vList6"/>
    <dgm:cxn modelId="{2EA6FCE0-F4B8-4D44-AE56-CF8242BC8891}" type="presOf" srcId="{B34CFECB-5B8D-4DCD-BB1D-50B5442C7599}" destId="{6532EA47-064C-41DB-82D8-AB594D5F6592}" srcOrd="0" destOrd="0" presId="urn:microsoft.com/office/officeart/2005/8/layout/vList6"/>
    <dgm:cxn modelId="{2B21A412-AF64-4E15-9BFA-00624B4CDBF4}" type="presOf" srcId="{CC4D7C13-9A57-4865-AA5A-0EC115EFC73F}" destId="{09CAE679-577C-48E3-B498-4CEC18D769F8}" srcOrd="0" destOrd="1" presId="urn:microsoft.com/office/officeart/2005/8/layout/vList6"/>
    <dgm:cxn modelId="{81BDD75F-5D51-4A8F-BC75-583189339528}" srcId="{F4F2B2E6-73D8-467B-A618-221B76E16841}" destId="{C71ECF8C-AA2C-4744-9170-90A7BC5B22C5}" srcOrd="4" destOrd="0" parTransId="{35171008-FB95-4ADF-8EF0-6DD231DF9BF6}" sibTransId="{8B9E0F5E-DBD4-4B1B-AAC4-3B00D745DA3E}"/>
    <dgm:cxn modelId="{4537D01A-4E84-413F-8C67-DA0B655B6E54}" type="presOf" srcId="{C71ECF8C-AA2C-4744-9170-90A7BC5B22C5}" destId="{09CAE679-577C-48E3-B498-4CEC18D769F8}" srcOrd="0" destOrd="4" presId="urn:microsoft.com/office/officeart/2005/8/layout/vList6"/>
    <dgm:cxn modelId="{11C9F23D-B8F7-4B02-9BB3-5D5A751FE91C}" type="presOf" srcId="{F4F2B2E6-73D8-467B-A618-221B76E16841}" destId="{46EF8919-1A6D-41DE-9984-5C8EACF3BD21}" srcOrd="0" destOrd="0" presId="urn:microsoft.com/office/officeart/2005/8/layout/vList6"/>
    <dgm:cxn modelId="{0725B4F6-7A68-4A06-9A37-732AE61FE9D1}" type="presOf" srcId="{104988D4-D709-41B6-B2D2-BA526031B98C}" destId="{09CAE679-577C-48E3-B498-4CEC18D769F8}" srcOrd="0" destOrd="3" presId="urn:microsoft.com/office/officeart/2005/8/layout/vList6"/>
    <dgm:cxn modelId="{0DAF147F-1A2C-4258-8000-E4F189E066C3}" srcId="{F4F2B2E6-73D8-467B-A618-221B76E16841}" destId="{3928E98C-3E2B-45B4-92EB-04FE6C4F50B8}" srcOrd="2" destOrd="0" parTransId="{7564A466-E8E7-459F-B53E-E4665F6C88C7}" sibTransId="{7593706D-A018-4C55-95E3-CA727E41B724}"/>
    <dgm:cxn modelId="{D0930BE2-19DC-4FFD-9C42-2675D563DB8A}" srcId="{F4F2B2E6-73D8-467B-A618-221B76E16841}" destId="{023B1E81-411F-4E3A-B461-B6B8CA0E2867}" srcOrd="6" destOrd="0" parTransId="{23C64CF5-3B17-4C85-9F98-A6D44CBD5B30}" sibTransId="{86121319-17E7-4E27-8F40-B9AFB8EF5772}"/>
    <dgm:cxn modelId="{7B25DA12-C611-4788-9437-3CE272D24C49}" type="presParOf" srcId="{6532EA47-064C-41DB-82D8-AB594D5F6592}" destId="{6A22152C-E2C6-4560-8881-AF383D57A2A7}" srcOrd="0" destOrd="0" presId="urn:microsoft.com/office/officeart/2005/8/layout/vList6"/>
    <dgm:cxn modelId="{DDC19708-8A19-43CB-9E75-BFAA7B3CB5B2}" type="presParOf" srcId="{6A22152C-E2C6-4560-8881-AF383D57A2A7}" destId="{46EF8919-1A6D-41DE-9984-5C8EACF3BD21}" srcOrd="0" destOrd="0" presId="urn:microsoft.com/office/officeart/2005/8/layout/vList6"/>
    <dgm:cxn modelId="{D553DA36-4540-4409-A08C-294CA4A38EF1}" type="presParOf" srcId="{6A22152C-E2C6-4560-8881-AF383D57A2A7}" destId="{09CAE679-577C-48E3-B498-4CEC18D769F8}"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4CFECB-5B8D-4DCD-BB1D-50B5442C7599}"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PE"/>
        </a:p>
      </dgm:t>
    </dgm:pt>
    <dgm:pt modelId="{F4F2B2E6-73D8-467B-A618-221B76E16841}">
      <dgm:prSet phldrT="[Texto]" custT="1"/>
      <dgm:spPr>
        <a:solidFill>
          <a:schemeClr val="accent4">
            <a:lumMod val="40000"/>
            <a:lumOff val="60000"/>
          </a:schemeClr>
        </a:solidFill>
      </dgm:spPr>
      <dgm:t>
        <a:bodyPr/>
        <a:lstStyle/>
        <a:p>
          <a:pPr algn="l"/>
          <a:r>
            <a:rPr lang="es-PE" sz="2000" b="1" dirty="0" smtClean="0">
              <a:solidFill>
                <a:schemeClr val="bg1"/>
              </a:solidFill>
            </a:rPr>
            <a:t>Objetivo Estratégico Específico 2:</a:t>
          </a:r>
        </a:p>
        <a:p>
          <a:pPr algn="l"/>
          <a:r>
            <a:rPr lang="es-PE" sz="2000" b="0" dirty="0" smtClean="0">
              <a:solidFill>
                <a:schemeClr val="bg1"/>
              </a:solidFill>
            </a:rPr>
            <a:t>Integrar la información de recursos hídricos existente en los diferentes sectores productivos y en distintos ámbitos: internacional, nacional, regional y local.</a:t>
          </a:r>
          <a:endParaRPr lang="es-PE" sz="2000" b="0" dirty="0">
            <a:solidFill>
              <a:schemeClr val="bg1"/>
            </a:solidFill>
          </a:endParaRPr>
        </a:p>
      </dgm:t>
    </dgm:pt>
    <dgm:pt modelId="{CED8FDF4-5026-413B-8B03-0398EB7BC392}" type="parTrans" cxnId="{AD420AE3-26C8-4EBB-BF2E-B89028259E1A}">
      <dgm:prSet/>
      <dgm:spPr/>
      <dgm:t>
        <a:bodyPr/>
        <a:lstStyle/>
        <a:p>
          <a:endParaRPr lang="es-PE"/>
        </a:p>
      </dgm:t>
    </dgm:pt>
    <dgm:pt modelId="{1DDA22CD-F379-4CAE-94C7-A8B46A1B1351}" type="sibTrans" cxnId="{AD420AE3-26C8-4EBB-BF2E-B89028259E1A}">
      <dgm:prSet/>
      <dgm:spPr/>
      <dgm:t>
        <a:bodyPr/>
        <a:lstStyle/>
        <a:p>
          <a:endParaRPr lang="es-PE"/>
        </a:p>
      </dgm:t>
    </dgm:pt>
    <dgm:pt modelId="{E734E7A9-BA89-4F8C-8F62-BAAE667A907E}">
      <dgm:prSet phldrT="[Texto]" custT="1"/>
      <dgm:spPr/>
      <dgm:t>
        <a:bodyPr/>
        <a:lstStyle/>
        <a:p>
          <a:r>
            <a:rPr lang="es-PE" sz="1800" dirty="0" smtClean="0"/>
            <a:t>2.1. Articular los Sistemas de  información de los integrantes del Sistema Nacional de Gestión de Recursos Hídricos</a:t>
          </a:r>
          <a:endParaRPr lang="es-PE" sz="1800" dirty="0"/>
        </a:p>
      </dgm:t>
    </dgm:pt>
    <dgm:pt modelId="{3DDBB4CE-8800-4C46-9E3A-64250D99F5ED}" type="parTrans" cxnId="{2E304D1C-07BC-4543-AB66-BA1F49182661}">
      <dgm:prSet/>
      <dgm:spPr/>
      <dgm:t>
        <a:bodyPr/>
        <a:lstStyle/>
        <a:p>
          <a:endParaRPr lang="es-PE"/>
        </a:p>
      </dgm:t>
    </dgm:pt>
    <dgm:pt modelId="{CD0DDADB-B4F5-40E9-894E-912289AE6E71}" type="sibTrans" cxnId="{2E304D1C-07BC-4543-AB66-BA1F49182661}">
      <dgm:prSet/>
      <dgm:spPr/>
      <dgm:t>
        <a:bodyPr/>
        <a:lstStyle/>
        <a:p>
          <a:endParaRPr lang="es-PE"/>
        </a:p>
      </dgm:t>
    </dgm:pt>
    <dgm:pt modelId="{104988D4-D709-41B6-B2D2-BA526031B98C}">
      <dgm:prSet phldrT="[Texto]" custT="1"/>
      <dgm:spPr/>
      <dgm:t>
        <a:bodyPr/>
        <a:lstStyle/>
        <a:p>
          <a:endParaRPr lang="es-PE" sz="1000" dirty="0"/>
        </a:p>
      </dgm:t>
    </dgm:pt>
    <dgm:pt modelId="{59C3CE0C-96D1-481A-B182-77E84951792B}" type="parTrans" cxnId="{B0F70560-D869-4C27-92F0-50D683C9545D}">
      <dgm:prSet/>
      <dgm:spPr/>
      <dgm:t>
        <a:bodyPr/>
        <a:lstStyle/>
        <a:p>
          <a:endParaRPr lang="es-PE"/>
        </a:p>
      </dgm:t>
    </dgm:pt>
    <dgm:pt modelId="{39FC7BAF-1409-42FA-B48D-DB4133E23D77}" type="sibTrans" cxnId="{B0F70560-D869-4C27-92F0-50D683C9545D}">
      <dgm:prSet/>
      <dgm:spPr/>
      <dgm:t>
        <a:bodyPr/>
        <a:lstStyle/>
        <a:p>
          <a:endParaRPr lang="es-PE"/>
        </a:p>
      </dgm:t>
    </dgm:pt>
    <dgm:pt modelId="{023B1E81-411F-4E3A-B461-B6B8CA0E2867}">
      <dgm:prSet phldrT="[Texto]" custT="1"/>
      <dgm:spPr/>
      <dgm:t>
        <a:bodyPr/>
        <a:lstStyle/>
        <a:p>
          <a:r>
            <a:rPr lang="es-ES" sz="1800" dirty="0" smtClean="0"/>
            <a:t>2.3. Intercambio de información con las instituciones integrantes del Sistema Nacional de Información y otras instituciones.</a:t>
          </a:r>
          <a:endParaRPr lang="es-PE" sz="1800" dirty="0"/>
        </a:p>
      </dgm:t>
    </dgm:pt>
    <dgm:pt modelId="{23C64CF5-3B17-4C85-9F98-A6D44CBD5B30}" type="parTrans" cxnId="{D0930BE2-19DC-4FFD-9C42-2675D563DB8A}">
      <dgm:prSet/>
      <dgm:spPr/>
      <dgm:t>
        <a:bodyPr/>
        <a:lstStyle/>
        <a:p>
          <a:endParaRPr lang="es-PE"/>
        </a:p>
      </dgm:t>
    </dgm:pt>
    <dgm:pt modelId="{86121319-17E7-4E27-8F40-B9AFB8EF5772}" type="sibTrans" cxnId="{D0930BE2-19DC-4FFD-9C42-2675D563DB8A}">
      <dgm:prSet/>
      <dgm:spPr/>
      <dgm:t>
        <a:bodyPr/>
        <a:lstStyle/>
        <a:p>
          <a:endParaRPr lang="es-PE"/>
        </a:p>
      </dgm:t>
    </dgm:pt>
    <dgm:pt modelId="{282F1063-6ABD-49D4-AACD-24C3349EFB7A}">
      <dgm:prSet phldrT="[Texto]" custT="1"/>
      <dgm:spPr/>
      <dgm:t>
        <a:bodyPr/>
        <a:lstStyle/>
        <a:p>
          <a:endParaRPr lang="es-PE" sz="900" dirty="0"/>
        </a:p>
      </dgm:t>
    </dgm:pt>
    <dgm:pt modelId="{E3E3C45F-CA43-4482-9D20-044E19A8D69C}" type="parTrans" cxnId="{70DB846D-EDAE-4A2A-947E-081D999B8F7E}">
      <dgm:prSet/>
      <dgm:spPr/>
      <dgm:t>
        <a:bodyPr/>
        <a:lstStyle/>
        <a:p>
          <a:endParaRPr lang="es-PE"/>
        </a:p>
      </dgm:t>
    </dgm:pt>
    <dgm:pt modelId="{F9DB04AD-9040-47FF-AB68-350D9D750199}" type="sibTrans" cxnId="{70DB846D-EDAE-4A2A-947E-081D999B8F7E}">
      <dgm:prSet/>
      <dgm:spPr/>
      <dgm:t>
        <a:bodyPr/>
        <a:lstStyle/>
        <a:p>
          <a:endParaRPr lang="es-PE"/>
        </a:p>
      </dgm:t>
    </dgm:pt>
    <dgm:pt modelId="{74FDF460-6646-4574-A100-9430BE540A1F}">
      <dgm:prSet phldrT="[Texto]" custT="1"/>
      <dgm:spPr/>
      <dgm:t>
        <a:bodyPr/>
        <a:lstStyle/>
        <a:p>
          <a:r>
            <a:rPr lang="es-PE" sz="1800" dirty="0" smtClean="0"/>
            <a:t>2.2. Implementación del marco legal referido al Sistema Nacional de Información.</a:t>
          </a:r>
          <a:endParaRPr lang="es-PE" sz="1800" dirty="0"/>
        </a:p>
      </dgm:t>
    </dgm:pt>
    <dgm:pt modelId="{1C4D1E87-F47F-442C-A6A1-9CE89DE3E9FD}" type="parTrans" cxnId="{01903B77-CCA4-450E-B89E-858961D9281D}">
      <dgm:prSet/>
      <dgm:spPr/>
      <dgm:t>
        <a:bodyPr/>
        <a:lstStyle/>
        <a:p>
          <a:endParaRPr lang="es-PE"/>
        </a:p>
      </dgm:t>
    </dgm:pt>
    <dgm:pt modelId="{90FEC106-BBC2-4A66-ADC0-2B32F20C02B9}" type="sibTrans" cxnId="{01903B77-CCA4-450E-B89E-858961D9281D}">
      <dgm:prSet/>
      <dgm:spPr/>
      <dgm:t>
        <a:bodyPr/>
        <a:lstStyle/>
        <a:p>
          <a:endParaRPr lang="es-PE"/>
        </a:p>
      </dgm:t>
    </dgm:pt>
    <dgm:pt modelId="{8D202C33-01BB-458F-A81C-A54755560D01}">
      <dgm:prSet phldrT="[Texto]" custT="1"/>
      <dgm:spPr/>
      <dgm:t>
        <a:bodyPr/>
        <a:lstStyle/>
        <a:p>
          <a:endParaRPr lang="es-PE" sz="1800" dirty="0"/>
        </a:p>
      </dgm:t>
    </dgm:pt>
    <dgm:pt modelId="{8DAAF992-04E6-4BAD-B730-D8ED5E7D99A0}" type="parTrans" cxnId="{E370FCBE-CC1E-43F4-8FAC-06FEB8E95C52}">
      <dgm:prSet/>
      <dgm:spPr/>
      <dgm:t>
        <a:bodyPr/>
        <a:lstStyle/>
        <a:p>
          <a:endParaRPr lang="es-PE"/>
        </a:p>
      </dgm:t>
    </dgm:pt>
    <dgm:pt modelId="{46F34BA4-7087-4C8B-A319-C3BAA2380719}" type="sibTrans" cxnId="{E370FCBE-CC1E-43F4-8FAC-06FEB8E95C52}">
      <dgm:prSet/>
      <dgm:spPr/>
      <dgm:t>
        <a:bodyPr/>
        <a:lstStyle/>
        <a:p>
          <a:endParaRPr lang="es-PE"/>
        </a:p>
      </dgm:t>
    </dgm:pt>
    <dgm:pt modelId="{6532EA47-064C-41DB-82D8-AB594D5F6592}" type="pres">
      <dgm:prSet presAssocID="{B34CFECB-5B8D-4DCD-BB1D-50B5442C7599}" presName="Name0" presStyleCnt="0">
        <dgm:presLayoutVars>
          <dgm:dir/>
          <dgm:animLvl val="lvl"/>
          <dgm:resizeHandles/>
        </dgm:presLayoutVars>
      </dgm:prSet>
      <dgm:spPr/>
      <dgm:t>
        <a:bodyPr/>
        <a:lstStyle/>
        <a:p>
          <a:endParaRPr lang="es-PE"/>
        </a:p>
      </dgm:t>
    </dgm:pt>
    <dgm:pt modelId="{6A22152C-E2C6-4560-8881-AF383D57A2A7}" type="pres">
      <dgm:prSet presAssocID="{F4F2B2E6-73D8-467B-A618-221B76E16841}" presName="linNode" presStyleCnt="0"/>
      <dgm:spPr/>
    </dgm:pt>
    <dgm:pt modelId="{46EF8919-1A6D-41DE-9984-5C8EACF3BD21}" type="pres">
      <dgm:prSet presAssocID="{F4F2B2E6-73D8-467B-A618-221B76E16841}" presName="parentShp" presStyleLbl="node1" presStyleIdx="0" presStyleCnt="1" custLinFactNeighborX="231" custLinFactNeighborY="632">
        <dgm:presLayoutVars>
          <dgm:bulletEnabled val="1"/>
        </dgm:presLayoutVars>
      </dgm:prSet>
      <dgm:spPr/>
      <dgm:t>
        <a:bodyPr/>
        <a:lstStyle/>
        <a:p>
          <a:endParaRPr lang="es-PE"/>
        </a:p>
      </dgm:t>
    </dgm:pt>
    <dgm:pt modelId="{09CAE679-577C-48E3-B498-4CEC18D769F8}" type="pres">
      <dgm:prSet presAssocID="{F4F2B2E6-73D8-467B-A618-221B76E16841}" presName="childShp" presStyleLbl="bgAccFollowNode1" presStyleIdx="0" presStyleCnt="1">
        <dgm:presLayoutVars>
          <dgm:bulletEnabled val="1"/>
        </dgm:presLayoutVars>
      </dgm:prSet>
      <dgm:spPr/>
      <dgm:t>
        <a:bodyPr/>
        <a:lstStyle/>
        <a:p>
          <a:endParaRPr lang="es-PE"/>
        </a:p>
      </dgm:t>
    </dgm:pt>
  </dgm:ptLst>
  <dgm:cxnLst>
    <dgm:cxn modelId="{2E304D1C-07BC-4543-AB66-BA1F49182661}" srcId="{F4F2B2E6-73D8-467B-A618-221B76E16841}" destId="{E734E7A9-BA89-4F8C-8F62-BAAE667A907E}" srcOrd="0" destOrd="0" parTransId="{3DDBB4CE-8800-4C46-9E3A-64250D99F5ED}" sibTransId="{CD0DDADB-B4F5-40E9-894E-912289AE6E71}"/>
    <dgm:cxn modelId="{B0F70560-D869-4C27-92F0-50D683C9545D}" srcId="{F4F2B2E6-73D8-467B-A618-221B76E16841}" destId="{104988D4-D709-41B6-B2D2-BA526031B98C}" srcOrd="3" destOrd="0" parTransId="{59C3CE0C-96D1-481A-B182-77E84951792B}" sibTransId="{39FC7BAF-1409-42FA-B48D-DB4133E23D77}"/>
    <dgm:cxn modelId="{AD420AE3-26C8-4EBB-BF2E-B89028259E1A}" srcId="{B34CFECB-5B8D-4DCD-BB1D-50B5442C7599}" destId="{F4F2B2E6-73D8-467B-A618-221B76E16841}" srcOrd="0" destOrd="0" parTransId="{CED8FDF4-5026-413B-8B03-0398EB7BC392}" sibTransId="{1DDA22CD-F379-4CAE-94C7-A8B46A1B1351}"/>
    <dgm:cxn modelId="{8346D857-E13D-41ED-928B-41C053293480}" type="presOf" srcId="{E734E7A9-BA89-4F8C-8F62-BAAE667A907E}" destId="{09CAE679-577C-48E3-B498-4CEC18D769F8}" srcOrd="0" destOrd="0" presId="urn:microsoft.com/office/officeart/2005/8/layout/vList6"/>
    <dgm:cxn modelId="{70DB846D-EDAE-4A2A-947E-081D999B8F7E}" srcId="{F4F2B2E6-73D8-467B-A618-221B76E16841}" destId="{282F1063-6ABD-49D4-AACD-24C3349EFB7A}" srcOrd="4" destOrd="0" parTransId="{E3E3C45F-CA43-4482-9D20-044E19A8D69C}" sibTransId="{F9DB04AD-9040-47FF-AB68-350D9D750199}"/>
    <dgm:cxn modelId="{25AF835F-4A33-416C-BACF-6F8005812CCC}" type="presOf" srcId="{104988D4-D709-41B6-B2D2-BA526031B98C}" destId="{09CAE679-577C-48E3-B498-4CEC18D769F8}" srcOrd="0" destOrd="3" presId="urn:microsoft.com/office/officeart/2005/8/layout/vList6"/>
    <dgm:cxn modelId="{CFA63D4E-6662-4D1D-86BB-2F8C05C47ADE}" type="presOf" srcId="{023B1E81-411F-4E3A-B461-B6B8CA0E2867}" destId="{09CAE679-577C-48E3-B498-4CEC18D769F8}" srcOrd="0" destOrd="5" presId="urn:microsoft.com/office/officeart/2005/8/layout/vList6"/>
    <dgm:cxn modelId="{01903B77-CCA4-450E-B89E-858961D9281D}" srcId="{F4F2B2E6-73D8-467B-A618-221B76E16841}" destId="{74FDF460-6646-4574-A100-9430BE540A1F}" srcOrd="2" destOrd="0" parTransId="{1C4D1E87-F47F-442C-A6A1-9CE89DE3E9FD}" sibTransId="{90FEC106-BBC2-4A66-ADC0-2B32F20C02B9}"/>
    <dgm:cxn modelId="{F604A329-F0F1-4F8A-BD75-46AB8D7466EB}" type="presOf" srcId="{B34CFECB-5B8D-4DCD-BB1D-50B5442C7599}" destId="{6532EA47-064C-41DB-82D8-AB594D5F6592}" srcOrd="0" destOrd="0" presId="urn:microsoft.com/office/officeart/2005/8/layout/vList6"/>
    <dgm:cxn modelId="{8F5B53A4-2F1D-4971-81B5-A68593C9FA4D}" type="presOf" srcId="{282F1063-6ABD-49D4-AACD-24C3349EFB7A}" destId="{09CAE679-577C-48E3-B498-4CEC18D769F8}" srcOrd="0" destOrd="4" presId="urn:microsoft.com/office/officeart/2005/8/layout/vList6"/>
    <dgm:cxn modelId="{E370FCBE-CC1E-43F4-8FAC-06FEB8E95C52}" srcId="{F4F2B2E6-73D8-467B-A618-221B76E16841}" destId="{8D202C33-01BB-458F-A81C-A54755560D01}" srcOrd="1" destOrd="0" parTransId="{8DAAF992-04E6-4BAD-B730-D8ED5E7D99A0}" sibTransId="{46F34BA4-7087-4C8B-A319-C3BAA2380719}"/>
    <dgm:cxn modelId="{9A0753F0-07F2-461E-A22D-276BB8E33E95}" type="presOf" srcId="{74FDF460-6646-4574-A100-9430BE540A1F}" destId="{09CAE679-577C-48E3-B498-4CEC18D769F8}" srcOrd="0" destOrd="2" presId="urn:microsoft.com/office/officeart/2005/8/layout/vList6"/>
    <dgm:cxn modelId="{0FD3B9AF-1C0A-4ED5-864E-98F1F49810A0}" type="presOf" srcId="{F4F2B2E6-73D8-467B-A618-221B76E16841}" destId="{46EF8919-1A6D-41DE-9984-5C8EACF3BD21}" srcOrd="0" destOrd="0" presId="urn:microsoft.com/office/officeart/2005/8/layout/vList6"/>
    <dgm:cxn modelId="{D0930BE2-19DC-4FFD-9C42-2675D563DB8A}" srcId="{F4F2B2E6-73D8-467B-A618-221B76E16841}" destId="{023B1E81-411F-4E3A-B461-B6B8CA0E2867}" srcOrd="5" destOrd="0" parTransId="{23C64CF5-3B17-4C85-9F98-A6D44CBD5B30}" sibTransId="{86121319-17E7-4E27-8F40-B9AFB8EF5772}"/>
    <dgm:cxn modelId="{72244D17-B0FB-4971-90CB-367996139E3B}" type="presOf" srcId="{8D202C33-01BB-458F-A81C-A54755560D01}" destId="{09CAE679-577C-48E3-B498-4CEC18D769F8}" srcOrd="0" destOrd="1" presId="urn:microsoft.com/office/officeart/2005/8/layout/vList6"/>
    <dgm:cxn modelId="{B98CCFDA-B1F2-4353-ABC6-4F3AE7479686}" type="presParOf" srcId="{6532EA47-064C-41DB-82D8-AB594D5F6592}" destId="{6A22152C-E2C6-4560-8881-AF383D57A2A7}" srcOrd="0" destOrd="0" presId="urn:microsoft.com/office/officeart/2005/8/layout/vList6"/>
    <dgm:cxn modelId="{26DD8C34-F220-46B6-AA5D-2511154A1703}" type="presParOf" srcId="{6A22152C-E2C6-4560-8881-AF383D57A2A7}" destId="{46EF8919-1A6D-41DE-9984-5C8EACF3BD21}" srcOrd="0" destOrd="0" presId="urn:microsoft.com/office/officeart/2005/8/layout/vList6"/>
    <dgm:cxn modelId="{C8C2ADAC-1C08-4B33-A767-8C88F7233A71}" type="presParOf" srcId="{6A22152C-E2C6-4560-8881-AF383D57A2A7}" destId="{09CAE679-577C-48E3-B498-4CEC18D769F8}"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4CFECB-5B8D-4DCD-BB1D-50B5442C7599}"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PE"/>
        </a:p>
      </dgm:t>
    </dgm:pt>
    <dgm:pt modelId="{F4F2B2E6-73D8-467B-A618-221B76E16841}">
      <dgm:prSet phldrT="[Texto]" custT="1"/>
      <dgm:spPr/>
      <dgm:t>
        <a:bodyPr/>
        <a:lstStyle/>
        <a:p>
          <a:pPr algn="l"/>
          <a:r>
            <a:rPr lang="es-PE" sz="2000" b="1" dirty="0" smtClean="0"/>
            <a:t>Objetivo Estratégico Específico 3:</a:t>
          </a:r>
        </a:p>
        <a:p>
          <a:pPr algn="l"/>
          <a:r>
            <a:rPr lang="es-ES" sz="2000" dirty="0" smtClean="0"/>
            <a:t>Mejorar la oportunidad, calidad y automatización de la información sobre  recursos hídricos.</a:t>
          </a:r>
          <a:endParaRPr lang="es-PE" sz="2000" b="0" dirty="0"/>
        </a:p>
      </dgm:t>
    </dgm:pt>
    <dgm:pt modelId="{CED8FDF4-5026-413B-8B03-0398EB7BC392}" type="parTrans" cxnId="{AD420AE3-26C8-4EBB-BF2E-B89028259E1A}">
      <dgm:prSet/>
      <dgm:spPr/>
      <dgm:t>
        <a:bodyPr/>
        <a:lstStyle/>
        <a:p>
          <a:endParaRPr lang="es-PE"/>
        </a:p>
      </dgm:t>
    </dgm:pt>
    <dgm:pt modelId="{1DDA22CD-F379-4CAE-94C7-A8B46A1B1351}" type="sibTrans" cxnId="{AD420AE3-26C8-4EBB-BF2E-B89028259E1A}">
      <dgm:prSet/>
      <dgm:spPr/>
      <dgm:t>
        <a:bodyPr/>
        <a:lstStyle/>
        <a:p>
          <a:endParaRPr lang="es-PE"/>
        </a:p>
      </dgm:t>
    </dgm:pt>
    <dgm:pt modelId="{E734E7A9-BA89-4F8C-8F62-BAAE667A907E}">
      <dgm:prSet phldrT="[Texto]" custT="1"/>
      <dgm:spPr/>
      <dgm:t>
        <a:bodyPr/>
        <a:lstStyle/>
        <a:p>
          <a:r>
            <a:rPr lang="es-PE" sz="1600" dirty="0" smtClean="0"/>
            <a:t>3.1. </a:t>
          </a:r>
          <a:r>
            <a:rPr lang="es-ES" sz="1600" dirty="0" smtClean="0"/>
            <a:t>Desarrollar procedimientos y metodologías para la sistematización de la información.</a:t>
          </a:r>
          <a:endParaRPr lang="es-PE" sz="1600" dirty="0"/>
        </a:p>
      </dgm:t>
    </dgm:pt>
    <dgm:pt modelId="{3DDBB4CE-8800-4C46-9E3A-64250D99F5ED}" type="parTrans" cxnId="{2E304D1C-07BC-4543-AB66-BA1F49182661}">
      <dgm:prSet/>
      <dgm:spPr/>
      <dgm:t>
        <a:bodyPr/>
        <a:lstStyle/>
        <a:p>
          <a:endParaRPr lang="es-PE"/>
        </a:p>
      </dgm:t>
    </dgm:pt>
    <dgm:pt modelId="{CD0DDADB-B4F5-40E9-894E-912289AE6E71}" type="sibTrans" cxnId="{2E304D1C-07BC-4543-AB66-BA1F49182661}">
      <dgm:prSet/>
      <dgm:spPr/>
      <dgm:t>
        <a:bodyPr/>
        <a:lstStyle/>
        <a:p>
          <a:endParaRPr lang="es-PE"/>
        </a:p>
      </dgm:t>
    </dgm:pt>
    <dgm:pt modelId="{104988D4-D709-41B6-B2D2-BA526031B98C}">
      <dgm:prSet phldrT="[Texto]" custT="1"/>
      <dgm:spPr/>
      <dgm:t>
        <a:bodyPr/>
        <a:lstStyle/>
        <a:p>
          <a:endParaRPr lang="es-PE" sz="900" dirty="0"/>
        </a:p>
      </dgm:t>
    </dgm:pt>
    <dgm:pt modelId="{59C3CE0C-96D1-481A-B182-77E84951792B}" type="parTrans" cxnId="{B0F70560-D869-4C27-92F0-50D683C9545D}">
      <dgm:prSet/>
      <dgm:spPr/>
      <dgm:t>
        <a:bodyPr/>
        <a:lstStyle/>
        <a:p>
          <a:endParaRPr lang="es-PE"/>
        </a:p>
      </dgm:t>
    </dgm:pt>
    <dgm:pt modelId="{39FC7BAF-1409-42FA-B48D-DB4133E23D77}" type="sibTrans" cxnId="{B0F70560-D869-4C27-92F0-50D683C9545D}">
      <dgm:prSet/>
      <dgm:spPr/>
      <dgm:t>
        <a:bodyPr/>
        <a:lstStyle/>
        <a:p>
          <a:endParaRPr lang="es-PE"/>
        </a:p>
      </dgm:t>
    </dgm:pt>
    <dgm:pt modelId="{023B1E81-411F-4E3A-B461-B6B8CA0E2867}">
      <dgm:prSet phldrT="[Texto]" custT="1"/>
      <dgm:spPr/>
      <dgm:t>
        <a:bodyPr/>
        <a:lstStyle/>
        <a:p>
          <a:r>
            <a:rPr lang="es-ES" sz="1600" dirty="0" smtClean="0"/>
            <a:t>3.3. Sistematizar el  ordenamiento, procesamiento y automatización de la información.</a:t>
          </a:r>
          <a:endParaRPr lang="es-PE" sz="1600" dirty="0"/>
        </a:p>
      </dgm:t>
    </dgm:pt>
    <dgm:pt modelId="{23C64CF5-3B17-4C85-9F98-A6D44CBD5B30}" type="parTrans" cxnId="{D0930BE2-19DC-4FFD-9C42-2675D563DB8A}">
      <dgm:prSet/>
      <dgm:spPr/>
      <dgm:t>
        <a:bodyPr/>
        <a:lstStyle/>
        <a:p>
          <a:endParaRPr lang="es-PE"/>
        </a:p>
      </dgm:t>
    </dgm:pt>
    <dgm:pt modelId="{86121319-17E7-4E27-8F40-B9AFB8EF5772}" type="sibTrans" cxnId="{D0930BE2-19DC-4FFD-9C42-2675D563DB8A}">
      <dgm:prSet/>
      <dgm:spPr/>
      <dgm:t>
        <a:bodyPr/>
        <a:lstStyle/>
        <a:p>
          <a:endParaRPr lang="es-PE"/>
        </a:p>
      </dgm:t>
    </dgm:pt>
    <dgm:pt modelId="{282F1063-6ABD-49D4-AACD-24C3349EFB7A}">
      <dgm:prSet phldrT="[Texto]" custT="1"/>
      <dgm:spPr/>
      <dgm:t>
        <a:bodyPr/>
        <a:lstStyle/>
        <a:p>
          <a:endParaRPr lang="es-PE" sz="800" dirty="0"/>
        </a:p>
      </dgm:t>
    </dgm:pt>
    <dgm:pt modelId="{E3E3C45F-CA43-4482-9D20-044E19A8D69C}" type="parTrans" cxnId="{70DB846D-EDAE-4A2A-947E-081D999B8F7E}">
      <dgm:prSet/>
      <dgm:spPr/>
      <dgm:t>
        <a:bodyPr/>
        <a:lstStyle/>
        <a:p>
          <a:endParaRPr lang="es-PE"/>
        </a:p>
      </dgm:t>
    </dgm:pt>
    <dgm:pt modelId="{F9DB04AD-9040-47FF-AB68-350D9D750199}" type="sibTrans" cxnId="{70DB846D-EDAE-4A2A-947E-081D999B8F7E}">
      <dgm:prSet/>
      <dgm:spPr/>
      <dgm:t>
        <a:bodyPr/>
        <a:lstStyle/>
        <a:p>
          <a:endParaRPr lang="es-PE"/>
        </a:p>
      </dgm:t>
    </dgm:pt>
    <dgm:pt modelId="{74FDF460-6646-4574-A100-9430BE540A1F}">
      <dgm:prSet phldrT="[Texto]" custT="1"/>
      <dgm:spPr/>
      <dgm:t>
        <a:bodyPr/>
        <a:lstStyle/>
        <a:p>
          <a:r>
            <a:rPr lang="es-PE" sz="1600" dirty="0" smtClean="0"/>
            <a:t>3.2. </a:t>
          </a:r>
          <a:r>
            <a:rPr lang="es-ES" sz="1600" dirty="0" smtClean="0"/>
            <a:t>Calidad de la información</a:t>
          </a:r>
          <a:r>
            <a:rPr lang="es-PE" sz="1600" dirty="0" smtClean="0"/>
            <a:t>.</a:t>
          </a:r>
          <a:endParaRPr lang="es-PE" sz="1600" dirty="0"/>
        </a:p>
      </dgm:t>
    </dgm:pt>
    <dgm:pt modelId="{1C4D1E87-F47F-442C-A6A1-9CE89DE3E9FD}" type="parTrans" cxnId="{01903B77-CCA4-450E-B89E-858961D9281D}">
      <dgm:prSet/>
      <dgm:spPr/>
      <dgm:t>
        <a:bodyPr/>
        <a:lstStyle/>
        <a:p>
          <a:endParaRPr lang="es-PE"/>
        </a:p>
      </dgm:t>
    </dgm:pt>
    <dgm:pt modelId="{90FEC106-BBC2-4A66-ADC0-2B32F20C02B9}" type="sibTrans" cxnId="{01903B77-CCA4-450E-B89E-858961D9281D}">
      <dgm:prSet/>
      <dgm:spPr/>
      <dgm:t>
        <a:bodyPr/>
        <a:lstStyle/>
        <a:p>
          <a:endParaRPr lang="es-PE"/>
        </a:p>
      </dgm:t>
    </dgm:pt>
    <dgm:pt modelId="{8D202C33-01BB-458F-A81C-A54755560D01}">
      <dgm:prSet phldrT="[Texto]" custT="1"/>
      <dgm:spPr/>
      <dgm:t>
        <a:bodyPr/>
        <a:lstStyle/>
        <a:p>
          <a:endParaRPr lang="es-PE" sz="1600" dirty="0"/>
        </a:p>
      </dgm:t>
    </dgm:pt>
    <dgm:pt modelId="{8DAAF992-04E6-4BAD-B730-D8ED5E7D99A0}" type="parTrans" cxnId="{E370FCBE-CC1E-43F4-8FAC-06FEB8E95C52}">
      <dgm:prSet/>
      <dgm:spPr/>
      <dgm:t>
        <a:bodyPr/>
        <a:lstStyle/>
        <a:p>
          <a:endParaRPr lang="es-PE"/>
        </a:p>
      </dgm:t>
    </dgm:pt>
    <dgm:pt modelId="{46F34BA4-7087-4C8B-A319-C3BAA2380719}" type="sibTrans" cxnId="{E370FCBE-CC1E-43F4-8FAC-06FEB8E95C52}">
      <dgm:prSet/>
      <dgm:spPr/>
      <dgm:t>
        <a:bodyPr/>
        <a:lstStyle/>
        <a:p>
          <a:endParaRPr lang="es-PE"/>
        </a:p>
      </dgm:t>
    </dgm:pt>
    <dgm:pt modelId="{CFD4FFA6-A0E8-4CA3-8DFB-03C590C6C69B}">
      <dgm:prSet phldrT="[Texto]" custT="1"/>
      <dgm:spPr/>
      <dgm:t>
        <a:bodyPr/>
        <a:lstStyle/>
        <a:p>
          <a:r>
            <a:rPr lang="es-ES" sz="1600" dirty="0" smtClean="0"/>
            <a:t>3.4. Implementación de una plataforma informática sólida.</a:t>
          </a:r>
          <a:endParaRPr lang="es-PE" sz="1600" dirty="0"/>
        </a:p>
      </dgm:t>
    </dgm:pt>
    <dgm:pt modelId="{4F2A4950-2037-4C65-8D64-64CE86AB7A3A}" type="parTrans" cxnId="{93AB3B8E-8B0C-4BB5-95A7-EAF972BBC605}">
      <dgm:prSet/>
      <dgm:spPr/>
      <dgm:t>
        <a:bodyPr/>
        <a:lstStyle/>
        <a:p>
          <a:endParaRPr lang="es-PE"/>
        </a:p>
      </dgm:t>
    </dgm:pt>
    <dgm:pt modelId="{C3DE8221-3A3E-4867-B80A-DDBC43ACD16B}" type="sibTrans" cxnId="{93AB3B8E-8B0C-4BB5-95A7-EAF972BBC605}">
      <dgm:prSet/>
      <dgm:spPr/>
      <dgm:t>
        <a:bodyPr/>
        <a:lstStyle/>
        <a:p>
          <a:endParaRPr lang="es-PE"/>
        </a:p>
      </dgm:t>
    </dgm:pt>
    <dgm:pt modelId="{4C9D45AC-F906-4C95-B8B1-BCB3EF60D1D0}">
      <dgm:prSet phldrT="[Texto]" custT="1"/>
      <dgm:spPr/>
      <dgm:t>
        <a:bodyPr/>
        <a:lstStyle/>
        <a:p>
          <a:endParaRPr lang="es-PE" sz="1600" dirty="0"/>
        </a:p>
      </dgm:t>
    </dgm:pt>
    <dgm:pt modelId="{05D52674-4E6E-4D46-95DD-4A52F816966D}" type="parTrans" cxnId="{22EAE072-742A-4987-8E6A-BFFCC1EDFD08}">
      <dgm:prSet/>
      <dgm:spPr/>
      <dgm:t>
        <a:bodyPr/>
        <a:lstStyle/>
        <a:p>
          <a:endParaRPr lang="es-PE"/>
        </a:p>
      </dgm:t>
    </dgm:pt>
    <dgm:pt modelId="{87F4979C-933A-4288-B3EB-5F2211822961}" type="sibTrans" cxnId="{22EAE072-742A-4987-8E6A-BFFCC1EDFD08}">
      <dgm:prSet/>
      <dgm:spPr/>
      <dgm:t>
        <a:bodyPr/>
        <a:lstStyle/>
        <a:p>
          <a:endParaRPr lang="es-PE"/>
        </a:p>
      </dgm:t>
    </dgm:pt>
    <dgm:pt modelId="{5272F46C-5509-4ACE-BAB6-F658AD5E8A48}">
      <dgm:prSet phldrT="[Texto]" custT="1"/>
      <dgm:spPr/>
      <dgm:t>
        <a:bodyPr/>
        <a:lstStyle/>
        <a:p>
          <a:endParaRPr lang="es-PE" sz="1800" dirty="0"/>
        </a:p>
      </dgm:t>
    </dgm:pt>
    <dgm:pt modelId="{B2DE7D3F-2A1B-41F2-BBC4-D2717ECAD131}" type="parTrans" cxnId="{B739FBD3-F808-454B-BB16-721E802A2EE8}">
      <dgm:prSet/>
      <dgm:spPr/>
      <dgm:t>
        <a:bodyPr/>
        <a:lstStyle/>
        <a:p>
          <a:endParaRPr lang="es-PE"/>
        </a:p>
      </dgm:t>
    </dgm:pt>
    <dgm:pt modelId="{A46D492D-8D0D-438E-A1CF-C2D0D45468BA}" type="sibTrans" cxnId="{B739FBD3-F808-454B-BB16-721E802A2EE8}">
      <dgm:prSet/>
      <dgm:spPr/>
      <dgm:t>
        <a:bodyPr/>
        <a:lstStyle/>
        <a:p>
          <a:endParaRPr lang="es-PE"/>
        </a:p>
      </dgm:t>
    </dgm:pt>
    <dgm:pt modelId="{ABAF2AD9-1C47-4FC4-81C1-5D55B2D45629}">
      <dgm:prSet phldrT="[Texto]" custT="1"/>
      <dgm:spPr/>
      <dgm:t>
        <a:bodyPr/>
        <a:lstStyle/>
        <a:p>
          <a:r>
            <a:rPr lang="es-PE" sz="1600" dirty="0" smtClean="0"/>
            <a:t>3.5	Capacitación técnica en los órganos desconcentrados.</a:t>
          </a:r>
          <a:endParaRPr lang="es-PE" sz="1600" dirty="0"/>
        </a:p>
      </dgm:t>
    </dgm:pt>
    <dgm:pt modelId="{7F8BC280-51E0-40E5-A33C-782932E8D0F0}" type="parTrans" cxnId="{6C7AA257-0546-46E4-B393-25B3F8051F63}">
      <dgm:prSet/>
      <dgm:spPr/>
      <dgm:t>
        <a:bodyPr/>
        <a:lstStyle/>
        <a:p>
          <a:endParaRPr lang="es-PE"/>
        </a:p>
      </dgm:t>
    </dgm:pt>
    <dgm:pt modelId="{AD19ED4B-493C-4C69-AEB0-8F083FBAAA1A}" type="sibTrans" cxnId="{6C7AA257-0546-46E4-B393-25B3F8051F63}">
      <dgm:prSet/>
      <dgm:spPr/>
      <dgm:t>
        <a:bodyPr/>
        <a:lstStyle/>
        <a:p>
          <a:endParaRPr lang="es-PE"/>
        </a:p>
      </dgm:t>
    </dgm:pt>
    <dgm:pt modelId="{684E8968-8CCC-4BAF-B664-C23B47D3CD2F}">
      <dgm:prSet phldrT="[Texto]" custT="1"/>
      <dgm:spPr/>
      <dgm:t>
        <a:bodyPr/>
        <a:lstStyle/>
        <a:p>
          <a:endParaRPr lang="es-PE" sz="1600" dirty="0"/>
        </a:p>
      </dgm:t>
    </dgm:pt>
    <dgm:pt modelId="{1A49D144-7DCD-4938-9BA9-99C7FBEA00E9}" type="parTrans" cxnId="{81AC1461-848A-4D9C-ACF5-8739AA5B004A}">
      <dgm:prSet/>
      <dgm:spPr/>
      <dgm:t>
        <a:bodyPr/>
        <a:lstStyle/>
        <a:p>
          <a:endParaRPr lang="es-PE"/>
        </a:p>
      </dgm:t>
    </dgm:pt>
    <dgm:pt modelId="{52667E3D-C083-4B38-B702-44352B131E13}" type="sibTrans" cxnId="{81AC1461-848A-4D9C-ACF5-8739AA5B004A}">
      <dgm:prSet/>
      <dgm:spPr/>
      <dgm:t>
        <a:bodyPr/>
        <a:lstStyle/>
        <a:p>
          <a:endParaRPr lang="es-PE"/>
        </a:p>
      </dgm:t>
    </dgm:pt>
    <dgm:pt modelId="{6532EA47-064C-41DB-82D8-AB594D5F6592}" type="pres">
      <dgm:prSet presAssocID="{B34CFECB-5B8D-4DCD-BB1D-50B5442C7599}" presName="Name0" presStyleCnt="0">
        <dgm:presLayoutVars>
          <dgm:dir/>
          <dgm:animLvl val="lvl"/>
          <dgm:resizeHandles/>
        </dgm:presLayoutVars>
      </dgm:prSet>
      <dgm:spPr/>
      <dgm:t>
        <a:bodyPr/>
        <a:lstStyle/>
        <a:p>
          <a:endParaRPr lang="es-PE"/>
        </a:p>
      </dgm:t>
    </dgm:pt>
    <dgm:pt modelId="{6A22152C-E2C6-4560-8881-AF383D57A2A7}" type="pres">
      <dgm:prSet presAssocID="{F4F2B2E6-73D8-467B-A618-221B76E16841}" presName="linNode" presStyleCnt="0"/>
      <dgm:spPr/>
    </dgm:pt>
    <dgm:pt modelId="{46EF8919-1A6D-41DE-9984-5C8EACF3BD21}" type="pres">
      <dgm:prSet presAssocID="{F4F2B2E6-73D8-467B-A618-221B76E16841}" presName="parentShp" presStyleLbl="node1" presStyleIdx="0" presStyleCnt="1" custLinFactNeighborX="231" custLinFactNeighborY="632">
        <dgm:presLayoutVars>
          <dgm:bulletEnabled val="1"/>
        </dgm:presLayoutVars>
      </dgm:prSet>
      <dgm:spPr/>
      <dgm:t>
        <a:bodyPr/>
        <a:lstStyle/>
        <a:p>
          <a:endParaRPr lang="es-PE"/>
        </a:p>
      </dgm:t>
    </dgm:pt>
    <dgm:pt modelId="{09CAE679-577C-48E3-B498-4CEC18D769F8}" type="pres">
      <dgm:prSet presAssocID="{F4F2B2E6-73D8-467B-A618-221B76E16841}" presName="childShp" presStyleLbl="bgAccFollowNode1" presStyleIdx="0" presStyleCnt="1" custScaleY="100098">
        <dgm:presLayoutVars>
          <dgm:bulletEnabled val="1"/>
        </dgm:presLayoutVars>
      </dgm:prSet>
      <dgm:spPr/>
      <dgm:t>
        <a:bodyPr/>
        <a:lstStyle/>
        <a:p>
          <a:endParaRPr lang="es-PE"/>
        </a:p>
      </dgm:t>
    </dgm:pt>
  </dgm:ptLst>
  <dgm:cxnLst>
    <dgm:cxn modelId="{5A71A501-27D9-4885-A2C7-A3FFE14ED5D6}" type="presOf" srcId="{CFD4FFA6-A0E8-4CA3-8DFB-03C590C6C69B}" destId="{09CAE679-577C-48E3-B498-4CEC18D769F8}" srcOrd="0" destOrd="7" presId="urn:microsoft.com/office/officeart/2005/8/layout/vList6"/>
    <dgm:cxn modelId="{71077C95-05D6-4BFA-8AD6-1D0603E50EC0}" type="presOf" srcId="{684E8968-8CCC-4BAF-B664-C23B47D3CD2F}" destId="{09CAE679-577C-48E3-B498-4CEC18D769F8}" srcOrd="0" destOrd="8" presId="urn:microsoft.com/office/officeart/2005/8/layout/vList6"/>
    <dgm:cxn modelId="{81AC1461-848A-4D9C-ACF5-8739AA5B004A}" srcId="{F4F2B2E6-73D8-467B-A618-221B76E16841}" destId="{684E8968-8CCC-4BAF-B664-C23B47D3CD2F}" srcOrd="8" destOrd="0" parTransId="{1A49D144-7DCD-4938-9BA9-99C7FBEA00E9}" sibTransId="{52667E3D-C083-4B38-B702-44352B131E13}"/>
    <dgm:cxn modelId="{7707CBA8-8D6E-40B7-91B2-6B496B34A7BE}" type="presOf" srcId="{E734E7A9-BA89-4F8C-8F62-BAAE667A907E}" destId="{09CAE679-577C-48E3-B498-4CEC18D769F8}" srcOrd="0" destOrd="0" presId="urn:microsoft.com/office/officeart/2005/8/layout/vList6"/>
    <dgm:cxn modelId="{F23FC863-979E-4552-955A-0B6FF8F539AA}" type="presOf" srcId="{5272F46C-5509-4ACE-BAB6-F658AD5E8A48}" destId="{09CAE679-577C-48E3-B498-4CEC18D769F8}" srcOrd="0" destOrd="10" presId="urn:microsoft.com/office/officeart/2005/8/layout/vList6"/>
    <dgm:cxn modelId="{93AB3B8E-8B0C-4BB5-95A7-EAF972BBC605}" srcId="{F4F2B2E6-73D8-467B-A618-221B76E16841}" destId="{CFD4FFA6-A0E8-4CA3-8DFB-03C590C6C69B}" srcOrd="7" destOrd="0" parTransId="{4F2A4950-2037-4C65-8D64-64CE86AB7A3A}" sibTransId="{C3DE8221-3A3E-4867-B80A-DDBC43ACD16B}"/>
    <dgm:cxn modelId="{A6A8CCA5-8E3C-4C9F-80F5-83E719C77E37}" type="presOf" srcId="{023B1E81-411F-4E3A-B461-B6B8CA0E2867}" destId="{09CAE679-577C-48E3-B498-4CEC18D769F8}" srcOrd="0" destOrd="5" presId="urn:microsoft.com/office/officeart/2005/8/layout/vList6"/>
    <dgm:cxn modelId="{6C7AA257-0546-46E4-B393-25B3F8051F63}" srcId="{F4F2B2E6-73D8-467B-A618-221B76E16841}" destId="{ABAF2AD9-1C47-4FC4-81C1-5D55B2D45629}" srcOrd="9" destOrd="0" parTransId="{7F8BC280-51E0-40E5-A33C-782932E8D0F0}" sibTransId="{AD19ED4B-493C-4C69-AEB0-8F083FBAAA1A}"/>
    <dgm:cxn modelId="{22EAE072-742A-4987-8E6A-BFFCC1EDFD08}" srcId="{F4F2B2E6-73D8-467B-A618-221B76E16841}" destId="{4C9D45AC-F906-4C95-B8B1-BCB3EF60D1D0}" srcOrd="6" destOrd="0" parTransId="{05D52674-4E6E-4D46-95DD-4A52F816966D}" sibTransId="{87F4979C-933A-4288-B3EB-5F2211822961}"/>
    <dgm:cxn modelId="{AD420AE3-26C8-4EBB-BF2E-B89028259E1A}" srcId="{B34CFECB-5B8D-4DCD-BB1D-50B5442C7599}" destId="{F4F2B2E6-73D8-467B-A618-221B76E16841}" srcOrd="0" destOrd="0" parTransId="{CED8FDF4-5026-413B-8B03-0398EB7BC392}" sibTransId="{1DDA22CD-F379-4CAE-94C7-A8B46A1B1351}"/>
    <dgm:cxn modelId="{E30B634F-8085-49D5-BDAE-398F8B19DA11}" type="presOf" srcId="{B34CFECB-5B8D-4DCD-BB1D-50B5442C7599}" destId="{6532EA47-064C-41DB-82D8-AB594D5F6592}" srcOrd="0" destOrd="0" presId="urn:microsoft.com/office/officeart/2005/8/layout/vList6"/>
    <dgm:cxn modelId="{2E304D1C-07BC-4543-AB66-BA1F49182661}" srcId="{F4F2B2E6-73D8-467B-A618-221B76E16841}" destId="{E734E7A9-BA89-4F8C-8F62-BAAE667A907E}" srcOrd="0" destOrd="0" parTransId="{3DDBB4CE-8800-4C46-9E3A-64250D99F5ED}" sibTransId="{CD0DDADB-B4F5-40E9-894E-912289AE6E71}"/>
    <dgm:cxn modelId="{1AA55B46-C9BA-404C-99E2-9C4C66FDC55A}" type="presOf" srcId="{8D202C33-01BB-458F-A81C-A54755560D01}" destId="{09CAE679-577C-48E3-B498-4CEC18D769F8}" srcOrd="0" destOrd="1" presId="urn:microsoft.com/office/officeart/2005/8/layout/vList6"/>
    <dgm:cxn modelId="{23B6C4AD-5CE8-46A5-9440-6CBDF2DA875C}" type="presOf" srcId="{ABAF2AD9-1C47-4FC4-81C1-5D55B2D45629}" destId="{09CAE679-577C-48E3-B498-4CEC18D769F8}" srcOrd="0" destOrd="9" presId="urn:microsoft.com/office/officeart/2005/8/layout/vList6"/>
    <dgm:cxn modelId="{FAC6919B-541A-48D1-81CF-B1091618B12D}" type="presOf" srcId="{104988D4-D709-41B6-B2D2-BA526031B98C}" destId="{09CAE679-577C-48E3-B498-4CEC18D769F8}" srcOrd="0" destOrd="3" presId="urn:microsoft.com/office/officeart/2005/8/layout/vList6"/>
    <dgm:cxn modelId="{0E8AD0F1-5CF3-43BA-BE04-7AD4A289E765}" type="presOf" srcId="{4C9D45AC-F906-4C95-B8B1-BCB3EF60D1D0}" destId="{09CAE679-577C-48E3-B498-4CEC18D769F8}" srcOrd="0" destOrd="6" presId="urn:microsoft.com/office/officeart/2005/8/layout/vList6"/>
    <dgm:cxn modelId="{B0F70560-D869-4C27-92F0-50D683C9545D}" srcId="{F4F2B2E6-73D8-467B-A618-221B76E16841}" destId="{104988D4-D709-41B6-B2D2-BA526031B98C}" srcOrd="3" destOrd="0" parTransId="{59C3CE0C-96D1-481A-B182-77E84951792B}" sibTransId="{39FC7BAF-1409-42FA-B48D-DB4133E23D77}"/>
    <dgm:cxn modelId="{1ED358A0-0B2B-49D9-888E-D73FE6BA1909}" type="presOf" srcId="{74FDF460-6646-4574-A100-9430BE540A1F}" destId="{09CAE679-577C-48E3-B498-4CEC18D769F8}" srcOrd="0" destOrd="2" presId="urn:microsoft.com/office/officeart/2005/8/layout/vList6"/>
    <dgm:cxn modelId="{70DB846D-EDAE-4A2A-947E-081D999B8F7E}" srcId="{F4F2B2E6-73D8-467B-A618-221B76E16841}" destId="{282F1063-6ABD-49D4-AACD-24C3349EFB7A}" srcOrd="4" destOrd="0" parTransId="{E3E3C45F-CA43-4482-9D20-044E19A8D69C}" sibTransId="{F9DB04AD-9040-47FF-AB68-350D9D750199}"/>
    <dgm:cxn modelId="{B739FBD3-F808-454B-BB16-721E802A2EE8}" srcId="{F4F2B2E6-73D8-467B-A618-221B76E16841}" destId="{5272F46C-5509-4ACE-BAB6-F658AD5E8A48}" srcOrd="10" destOrd="0" parTransId="{B2DE7D3F-2A1B-41F2-BBC4-D2717ECAD131}" sibTransId="{A46D492D-8D0D-438E-A1CF-C2D0D45468BA}"/>
    <dgm:cxn modelId="{E370FCBE-CC1E-43F4-8FAC-06FEB8E95C52}" srcId="{F4F2B2E6-73D8-467B-A618-221B76E16841}" destId="{8D202C33-01BB-458F-A81C-A54755560D01}" srcOrd="1" destOrd="0" parTransId="{8DAAF992-04E6-4BAD-B730-D8ED5E7D99A0}" sibTransId="{46F34BA4-7087-4C8B-A319-C3BAA2380719}"/>
    <dgm:cxn modelId="{73440458-914F-4709-ACD4-037202967625}" type="presOf" srcId="{282F1063-6ABD-49D4-AACD-24C3349EFB7A}" destId="{09CAE679-577C-48E3-B498-4CEC18D769F8}" srcOrd="0" destOrd="4" presId="urn:microsoft.com/office/officeart/2005/8/layout/vList6"/>
    <dgm:cxn modelId="{082C389A-2F4F-44F0-8F27-CA8F1AA119C6}" type="presOf" srcId="{F4F2B2E6-73D8-467B-A618-221B76E16841}" destId="{46EF8919-1A6D-41DE-9984-5C8EACF3BD21}" srcOrd="0" destOrd="0" presId="urn:microsoft.com/office/officeart/2005/8/layout/vList6"/>
    <dgm:cxn modelId="{01903B77-CCA4-450E-B89E-858961D9281D}" srcId="{F4F2B2E6-73D8-467B-A618-221B76E16841}" destId="{74FDF460-6646-4574-A100-9430BE540A1F}" srcOrd="2" destOrd="0" parTransId="{1C4D1E87-F47F-442C-A6A1-9CE89DE3E9FD}" sibTransId="{90FEC106-BBC2-4A66-ADC0-2B32F20C02B9}"/>
    <dgm:cxn modelId="{D0930BE2-19DC-4FFD-9C42-2675D563DB8A}" srcId="{F4F2B2E6-73D8-467B-A618-221B76E16841}" destId="{023B1E81-411F-4E3A-B461-B6B8CA0E2867}" srcOrd="5" destOrd="0" parTransId="{23C64CF5-3B17-4C85-9F98-A6D44CBD5B30}" sibTransId="{86121319-17E7-4E27-8F40-B9AFB8EF5772}"/>
    <dgm:cxn modelId="{6E362D6F-B416-46BC-8BF0-6DF944474666}" type="presParOf" srcId="{6532EA47-064C-41DB-82D8-AB594D5F6592}" destId="{6A22152C-E2C6-4560-8881-AF383D57A2A7}" srcOrd="0" destOrd="0" presId="urn:microsoft.com/office/officeart/2005/8/layout/vList6"/>
    <dgm:cxn modelId="{C2ACA565-C8C7-4578-A164-5DBF641AB299}" type="presParOf" srcId="{6A22152C-E2C6-4560-8881-AF383D57A2A7}" destId="{46EF8919-1A6D-41DE-9984-5C8EACF3BD21}" srcOrd="0" destOrd="0" presId="urn:microsoft.com/office/officeart/2005/8/layout/vList6"/>
    <dgm:cxn modelId="{59D15307-14D6-40A8-BA7A-E676C9B13828}" type="presParOf" srcId="{6A22152C-E2C6-4560-8881-AF383D57A2A7}" destId="{09CAE679-577C-48E3-B498-4CEC18D769F8}"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4CFECB-5B8D-4DCD-BB1D-50B5442C7599}"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PE"/>
        </a:p>
      </dgm:t>
    </dgm:pt>
    <dgm:pt modelId="{F4F2B2E6-73D8-467B-A618-221B76E16841}">
      <dgm:prSet phldrT="[Texto]" custT="1"/>
      <dgm:spPr>
        <a:solidFill>
          <a:schemeClr val="accent4">
            <a:lumMod val="40000"/>
            <a:lumOff val="60000"/>
          </a:schemeClr>
        </a:solidFill>
      </dgm:spPr>
      <dgm:t>
        <a:bodyPr/>
        <a:lstStyle/>
        <a:p>
          <a:pPr algn="l"/>
          <a:r>
            <a:rPr lang="es-PE" sz="2000" b="1" dirty="0" smtClean="0">
              <a:solidFill>
                <a:schemeClr val="bg1"/>
              </a:solidFill>
            </a:rPr>
            <a:t>Objetivo Estratégico Específico 4:</a:t>
          </a:r>
        </a:p>
        <a:p>
          <a:pPr algn="l"/>
          <a:r>
            <a:rPr lang="es-ES" sz="2000" dirty="0" smtClean="0">
              <a:solidFill>
                <a:schemeClr val="bg1"/>
              </a:solidFill>
            </a:rPr>
            <a:t>Difundir la información de recursos hídricos de manera adecuada.</a:t>
          </a:r>
          <a:endParaRPr lang="es-PE" sz="2000" b="0" dirty="0">
            <a:solidFill>
              <a:schemeClr val="bg1"/>
            </a:solidFill>
          </a:endParaRPr>
        </a:p>
      </dgm:t>
    </dgm:pt>
    <dgm:pt modelId="{CED8FDF4-5026-413B-8B03-0398EB7BC392}" type="parTrans" cxnId="{AD420AE3-26C8-4EBB-BF2E-B89028259E1A}">
      <dgm:prSet/>
      <dgm:spPr/>
      <dgm:t>
        <a:bodyPr/>
        <a:lstStyle/>
        <a:p>
          <a:endParaRPr lang="es-PE"/>
        </a:p>
      </dgm:t>
    </dgm:pt>
    <dgm:pt modelId="{1DDA22CD-F379-4CAE-94C7-A8B46A1B1351}" type="sibTrans" cxnId="{AD420AE3-26C8-4EBB-BF2E-B89028259E1A}">
      <dgm:prSet/>
      <dgm:spPr/>
      <dgm:t>
        <a:bodyPr/>
        <a:lstStyle/>
        <a:p>
          <a:endParaRPr lang="es-PE"/>
        </a:p>
      </dgm:t>
    </dgm:pt>
    <dgm:pt modelId="{E734E7A9-BA89-4F8C-8F62-BAAE667A907E}">
      <dgm:prSet phldrT="[Texto]" custT="1"/>
      <dgm:spPr/>
      <dgm:t>
        <a:bodyPr anchor="ctr"/>
        <a:lstStyle/>
        <a:p>
          <a:r>
            <a:rPr lang="es-PE" sz="1800" dirty="0" smtClean="0"/>
            <a:t>4.1. Diseño de los instrumentos de difusión adecuados orientado al usuario de la información.</a:t>
          </a:r>
          <a:endParaRPr lang="es-PE" sz="1800" dirty="0"/>
        </a:p>
      </dgm:t>
    </dgm:pt>
    <dgm:pt modelId="{3DDBB4CE-8800-4C46-9E3A-64250D99F5ED}" type="parTrans" cxnId="{2E304D1C-07BC-4543-AB66-BA1F49182661}">
      <dgm:prSet/>
      <dgm:spPr/>
      <dgm:t>
        <a:bodyPr/>
        <a:lstStyle/>
        <a:p>
          <a:endParaRPr lang="es-PE"/>
        </a:p>
      </dgm:t>
    </dgm:pt>
    <dgm:pt modelId="{CD0DDADB-B4F5-40E9-894E-912289AE6E71}" type="sibTrans" cxnId="{2E304D1C-07BC-4543-AB66-BA1F49182661}">
      <dgm:prSet/>
      <dgm:spPr/>
      <dgm:t>
        <a:bodyPr/>
        <a:lstStyle/>
        <a:p>
          <a:endParaRPr lang="es-PE"/>
        </a:p>
      </dgm:t>
    </dgm:pt>
    <dgm:pt modelId="{8D202C33-01BB-458F-A81C-A54755560D01}">
      <dgm:prSet phldrT="[Texto]" custT="1"/>
      <dgm:spPr/>
      <dgm:t>
        <a:bodyPr anchor="ctr"/>
        <a:lstStyle/>
        <a:p>
          <a:r>
            <a:rPr lang="es-ES" sz="1800" dirty="0" smtClean="0"/>
            <a:t>4.2. Elaboración de publicaciones: boletines, anuarios, compendios, atlas, entre otros.</a:t>
          </a:r>
          <a:endParaRPr lang="es-PE" sz="1800" dirty="0"/>
        </a:p>
      </dgm:t>
    </dgm:pt>
    <dgm:pt modelId="{8DAAF992-04E6-4BAD-B730-D8ED5E7D99A0}" type="parTrans" cxnId="{E370FCBE-CC1E-43F4-8FAC-06FEB8E95C52}">
      <dgm:prSet/>
      <dgm:spPr/>
      <dgm:t>
        <a:bodyPr/>
        <a:lstStyle/>
        <a:p>
          <a:endParaRPr lang="es-PE"/>
        </a:p>
      </dgm:t>
    </dgm:pt>
    <dgm:pt modelId="{46F34BA4-7087-4C8B-A319-C3BAA2380719}" type="sibTrans" cxnId="{E370FCBE-CC1E-43F4-8FAC-06FEB8E95C52}">
      <dgm:prSet/>
      <dgm:spPr/>
      <dgm:t>
        <a:bodyPr/>
        <a:lstStyle/>
        <a:p>
          <a:endParaRPr lang="es-PE"/>
        </a:p>
      </dgm:t>
    </dgm:pt>
    <dgm:pt modelId="{2DAF29A8-7F51-4189-8FB1-E63CC2EEF973}">
      <dgm:prSet phldrT="[Texto]" custT="1"/>
      <dgm:spPr/>
      <dgm:t>
        <a:bodyPr anchor="ctr"/>
        <a:lstStyle/>
        <a:p>
          <a:endParaRPr lang="es-PE" sz="1800" dirty="0"/>
        </a:p>
      </dgm:t>
    </dgm:pt>
    <dgm:pt modelId="{38F8B44C-795D-44A3-AC7E-1F24923E991D}" type="parTrans" cxnId="{A70EE461-5DC1-4229-9EEF-786C52E8108A}">
      <dgm:prSet/>
      <dgm:spPr/>
    </dgm:pt>
    <dgm:pt modelId="{D90823C5-ACFD-4D6A-9B21-831DF54C013D}" type="sibTrans" cxnId="{A70EE461-5DC1-4229-9EEF-786C52E8108A}">
      <dgm:prSet/>
      <dgm:spPr/>
    </dgm:pt>
    <dgm:pt modelId="{5ABA542C-927B-4965-9C7D-53B7A8BC0E11}">
      <dgm:prSet phldrT="[Texto]" custT="1"/>
      <dgm:spPr/>
      <dgm:t>
        <a:bodyPr/>
        <a:lstStyle/>
        <a:p>
          <a:r>
            <a:rPr lang="es-ES" sz="1800" dirty="0" smtClean="0"/>
            <a:t>4.3 Campañas de difusión de cómo participar en la gestión de recursos hídricos</a:t>
          </a:r>
          <a:endParaRPr lang="es-PE" sz="1800" dirty="0"/>
        </a:p>
      </dgm:t>
    </dgm:pt>
    <dgm:pt modelId="{136E8219-30F4-48A0-9717-2A81E78D7CD4}" type="parTrans" cxnId="{A2C34FF7-5560-49E4-8F3B-28044331E64D}">
      <dgm:prSet/>
      <dgm:spPr/>
    </dgm:pt>
    <dgm:pt modelId="{6C355F43-3B2B-4147-95C8-0B8D6556F348}" type="sibTrans" cxnId="{A2C34FF7-5560-49E4-8F3B-28044331E64D}">
      <dgm:prSet/>
      <dgm:spPr/>
    </dgm:pt>
    <dgm:pt modelId="{23F4F6A0-947D-48C8-B837-E767D4E07F9E}">
      <dgm:prSet phldrT="[Texto]" custT="1"/>
      <dgm:spPr/>
      <dgm:t>
        <a:bodyPr anchor="ctr"/>
        <a:lstStyle/>
        <a:p>
          <a:endParaRPr lang="es-PE" sz="1800" dirty="0"/>
        </a:p>
      </dgm:t>
    </dgm:pt>
    <dgm:pt modelId="{3122865E-9392-452A-A58B-C9B3EC064E85}" type="parTrans" cxnId="{9D2AF247-5354-4BDF-9EB2-09974E13E2CE}">
      <dgm:prSet/>
      <dgm:spPr/>
    </dgm:pt>
    <dgm:pt modelId="{8B3AB9F6-359E-4571-9AFE-DA59BF80E0FA}" type="sibTrans" cxnId="{9D2AF247-5354-4BDF-9EB2-09974E13E2CE}">
      <dgm:prSet/>
      <dgm:spPr/>
    </dgm:pt>
    <dgm:pt modelId="{6532EA47-064C-41DB-82D8-AB594D5F6592}" type="pres">
      <dgm:prSet presAssocID="{B34CFECB-5B8D-4DCD-BB1D-50B5442C7599}" presName="Name0" presStyleCnt="0">
        <dgm:presLayoutVars>
          <dgm:dir/>
          <dgm:animLvl val="lvl"/>
          <dgm:resizeHandles/>
        </dgm:presLayoutVars>
      </dgm:prSet>
      <dgm:spPr/>
      <dgm:t>
        <a:bodyPr/>
        <a:lstStyle/>
        <a:p>
          <a:endParaRPr lang="es-PE"/>
        </a:p>
      </dgm:t>
    </dgm:pt>
    <dgm:pt modelId="{6A22152C-E2C6-4560-8881-AF383D57A2A7}" type="pres">
      <dgm:prSet presAssocID="{F4F2B2E6-73D8-467B-A618-221B76E16841}" presName="linNode" presStyleCnt="0"/>
      <dgm:spPr/>
    </dgm:pt>
    <dgm:pt modelId="{46EF8919-1A6D-41DE-9984-5C8EACF3BD21}" type="pres">
      <dgm:prSet presAssocID="{F4F2B2E6-73D8-467B-A618-221B76E16841}" presName="parentShp" presStyleLbl="node1" presStyleIdx="0" presStyleCnt="1" custLinFactNeighborX="231" custLinFactNeighborY="632">
        <dgm:presLayoutVars>
          <dgm:bulletEnabled val="1"/>
        </dgm:presLayoutVars>
      </dgm:prSet>
      <dgm:spPr/>
      <dgm:t>
        <a:bodyPr/>
        <a:lstStyle/>
        <a:p>
          <a:endParaRPr lang="es-PE"/>
        </a:p>
      </dgm:t>
    </dgm:pt>
    <dgm:pt modelId="{09CAE679-577C-48E3-B498-4CEC18D769F8}" type="pres">
      <dgm:prSet presAssocID="{F4F2B2E6-73D8-467B-A618-221B76E16841}" presName="childShp" presStyleLbl="bgAccFollowNode1" presStyleIdx="0" presStyleCnt="1">
        <dgm:presLayoutVars>
          <dgm:bulletEnabled val="1"/>
        </dgm:presLayoutVars>
      </dgm:prSet>
      <dgm:spPr/>
      <dgm:t>
        <a:bodyPr/>
        <a:lstStyle/>
        <a:p>
          <a:endParaRPr lang="es-PE"/>
        </a:p>
      </dgm:t>
    </dgm:pt>
  </dgm:ptLst>
  <dgm:cxnLst>
    <dgm:cxn modelId="{2E304D1C-07BC-4543-AB66-BA1F49182661}" srcId="{F4F2B2E6-73D8-467B-A618-221B76E16841}" destId="{E734E7A9-BA89-4F8C-8F62-BAAE667A907E}" srcOrd="0" destOrd="0" parTransId="{3DDBB4CE-8800-4C46-9E3A-64250D99F5ED}" sibTransId="{CD0DDADB-B4F5-40E9-894E-912289AE6E71}"/>
    <dgm:cxn modelId="{A13418AF-C474-4459-A8C6-936742452646}" type="presOf" srcId="{F4F2B2E6-73D8-467B-A618-221B76E16841}" destId="{46EF8919-1A6D-41DE-9984-5C8EACF3BD21}" srcOrd="0" destOrd="0" presId="urn:microsoft.com/office/officeart/2005/8/layout/vList6"/>
    <dgm:cxn modelId="{AD420AE3-26C8-4EBB-BF2E-B89028259E1A}" srcId="{B34CFECB-5B8D-4DCD-BB1D-50B5442C7599}" destId="{F4F2B2E6-73D8-467B-A618-221B76E16841}" srcOrd="0" destOrd="0" parTransId="{CED8FDF4-5026-413B-8B03-0398EB7BC392}" sibTransId="{1DDA22CD-F379-4CAE-94C7-A8B46A1B1351}"/>
    <dgm:cxn modelId="{8485CBF6-8AAA-48F2-AE7B-BC62B6A2C6D5}" type="presOf" srcId="{5ABA542C-927B-4965-9C7D-53B7A8BC0E11}" destId="{09CAE679-577C-48E3-B498-4CEC18D769F8}" srcOrd="0" destOrd="4" presId="urn:microsoft.com/office/officeart/2005/8/layout/vList6"/>
    <dgm:cxn modelId="{45F27E02-C322-4BE3-966D-6A054D6533D1}" type="presOf" srcId="{2DAF29A8-7F51-4189-8FB1-E63CC2EEF973}" destId="{09CAE679-577C-48E3-B498-4CEC18D769F8}" srcOrd="0" destOrd="1" presId="urn:microsoft.com/office/officeart/2005/8/layout/vList6"/>
    <dgm:cxn modelId="{3FB79C66-4337-48E1-9F6A-E0971DD14BCC}" type="presOf" srcId="{8D202C33-01BB-458F-A81C-A54755560D01}" destId="{09CAE679-577C-48E3-B498-4CEC18D769F8}" srcOrd="0" destOrd="2" presId="urn:microsoft.com/office/officeart/2005/8/layout/vList6"/>
    <dgm:cxn modelId="{9D2AF247-5354-4BDF-9EB2-09974E13E2CE}" srcId="{F4F2B2E6-73D8-467B-A618-221B76E16841}" destId="{23F4F6A0-947D-48C8-B837-E767D4E07F9E}" srcOrd="3" destOrd="0" parTransId="{3122865E-9392-452A-A58B-C9B3EC064E85}" sibTransId="{8B3AB9F6-359E-4571-9AFE-DA59BF80E0FA}"/>
    <dgm:cxn modelId="{E370FCBE-CC1E-43F4-8FAC-06FEB8E95C52}" srcId="{F4F2B2E6-73D8-467B-A618-221B76E16841}" destId="{8D202C33-01BB-458F-A81C-A54755560D01}" srcOrd="2" destOrd="0" parTransId="{8DAAF992-04E6-4BAD-B730-D8ED5E7D99A0}" sibTransId="{46F34BA4-7087-4C8B-A319-C3BAA2380719}"/>
    <dgm:cxn modelId="{A70EE461-5DC1-4229-9EEF-786C52E8108A}" srcId="{F4F2B2E6-73D8-467B-A618-221B76E16841}" destId="{2DAF29A8-7F51-4189-8FB1-E63CC2EEF973}" srcOrd="1" destOrd="0" parTransId="{38F8B44C-795D-44A3-AC7E-1F24923E991D}" sibTransId="{D90823C5-ACFD-4D6A-9B21-831DF54C013D}"/>
    <dgm:cxn modelId="{30BD96F4-8190-4B22-A4D5-2EE4BEDF86F9}" type="presOf" srcId="{B34CFECB-5B8D-4DCD-BB1D-50B5442C7599}" destId="{6532EA47-064C-41DB-82D8-AB594D5F6592}" srcOrd="0" destOrd="0" presId="urn:microsoft.com/office/officeart/2005/8/layout/vList6"/>
    <dgm:cxn modelId="{A2C34FF7-5560-49E4-8F3B-28044331E64D}" srcId="{F4F2B2E6-73D8-467B-A618-221B76E16841}" destId="{5ABA542C-927B-4965-9C7D-53B7A8BC0E11}" srcOrd="4" destOrd="0" parTransId="{136E8219-30F4-48A0-9717-2A81E78D7CD4}" sibTransId="{6C355F43-3B2B-4147-95C8-0B8D6556F348}"/>
    <dgm:cxn modelId="{30851FBA-B858-4FCC-917C-8B7E4CBEBAA3}" type="presOf" srcId="{23F4F6A0-947D-48C8-B837-E767D4E07F9E}" destId="{09CAE679-577C-48E3-B498-4CEC18D769F8}" srcOrd="0" destOrd="3" presId="urn:microsoft.com/office/officeart/2005/8/layout/vList6"/>
    <dgm:cxn modelId="{B147112B-87C9-42FB-BB92-1413CE08C3F2}" type="presOf" srcId="{E734E7A9-BA89-4F8C-8F62-BAAE667A907E}" destId="{09CAE679-577C-48E3-B498-4CEC18D769F8}" srcOrd="0" destOrd="0" presId="urn:microsoft.com/office/officeart/2005/8/layout/vList6"/>
    <dgm:cxn modelId="{E4017626-038E-4C82-9E66-AF0752D6DABD}" type="presParOf" srcId="{6532EA47-064C-41DB-82D8-AB594D5F6592}" destId="{6A22152C-E2C6-4560-8881-AF383D57A2A7}" srcOrd="0" destOrd="0" presId="urn:microsoft.com/office/officeart/2005/8/layout/vList6"/>
    <dgm:cxn modelId="{B4F4B278-43F3-4B2D-AB8D-A3029774661A}" type="presParOf" srcId="{6A22152C-E2C6-4560-8881-AF383D57A2A7}" destId="{46EF8919-1A6D-41DE-9984-5C8EACF3BD21}" srcOrd="0" destOrd="0" presId="urn:microsoft.com/office/officeart/2005/8/layout/vList6"/>
    <dgm:cxn modelId="{38EF3ED6-01B7-4848-A6D4-551A5A73D9AB}" type="presParOf" srcId="{6A22152C-E2C6-4560-8881-AF383D57A2A7}" destId="{09CAE679-577C-48E3-B498-4CEC18D769F8}"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E815F3-039C-4895-9750-70CE890BFC81}">
      <dsp:nvSpPr>
        <dsp:cNvPr id="0" name=""/>
        <dsp:cNvSpPr/>
      </dsp:nvSpPr>
      <dsp:spPr>
        <a:xfrm>
          <a:off x="3798056" y="1929731"/>
          <a:ext cx="2982396" cy="473116"/>
        </a:xfrm>
        <a:custGeom>
          <a:avLst/>
          <a:gdLst/>
          <a:ahLst/>
          <a:cxnLst/>
          <a:rect l="0" t="0" r="0" b="0"/>
          <a:pathLst>
            <a:path>
              <a:moveTo>
                <a:pt x="0" y="0"/>
              </a:moveTo>
              <a:lnTo>
                <a:pt x="0" y="322415"/>
              </a:lnTo>
              <a:lnTo>
                <a:pt x="2982396" y="322415"/>
              </a:lnTo>
              <a:lnTo>
                <a:pt x="2982396" y="473116"/>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0834E5-D889-4FFF-8C04-E96FCED6C544}">
      <dsp:nvSpPr>
        <dsp:cNvPr id="0" name=""/>
        <dsp:cNvSpPr/>
      </dsp:nvSpPr>
      <dsp:spPr>
        <a:xfrm>
          <a:off x="3798056" y="1929731"/>
          <a:ext cx="994132" cy="473116"/>
        </a:xfrm>
        <a:custGeom>
          <a:avLst/>
          <a:gdLst/>
          <a:ahLst/>
          <a:cxnLst/>
          <a:rect l="0" t="0" r="0" b="0"/>
          <a:pathLst>
            <a:path>
              <a:moveTo>
                <a:pt x="0" y="0"/>
              </a:moveTo>
              <a:lnTo>
                <a:pt x="0" y="322415"/>
              </a:lnTo>
              <a:lnTo>
                <a:pt x="994132" y="322415"/>
              </a:lnTo>
              <a:lnTo>
                <a:pt x="994132" y="473116"/>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62B8C0-3686-4077-BE01-99B7CE4E4235}">
      <dsp:nvSpPr>
        <dsp:cNvPr id="0" name=""/>
        <dsp:cNvSpPr/>
      </dsp:nvSpPr>
      <dsp:spPr>
        <a:xfrm>
          <a:off x="2803924" y="1929731"/>
          <a:ext cx="994132" cy="473116"/>
        </a:xfrm>
        <a:custGeom>
          <a:avLst/>
          <a:gdLst/>
          <a:ahLst/>
          <a:cxnLst/>
          <a:rect l="0" t="0" r="0" b="0"/>
          <a:pathLst>
            <a:path>
              <a:moveTo>
                <a:pt x="994132" y="0"/>
              </a:moveTo>
              <a:lnTo>
                <a:pt x="994132" y="322415"/>
              </a:lnTo>
              <a:lnTo>
                <a:pt x="0" y="322415"/>
              </a:lnTo>
              <a:lnTo>
                <a:pt x="0" y="473116"/>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A4987B-CBCE-44EB-86F0-BEB6647E4303}">
      <dsp:nvSpPr>
        <dsp:cNvPr id="0" name=""/>
        <dsp:cNvSpPr/>
      </dsp:nvSpPr>
      <dsp:spPr>
        <a:xfrm>
          <a:off x="815659" y="1929731"/>
          <a:ext cx="2982396" cy="473116"/>
        </a:xfrm>
        <a:custGeom>
          <a:avLst/>
          <a:gdLst/>
          <a:ahLst/>
          <a:cxnLst/>
          <a:rect l="0" t="0" r="0" b="0"/>
          <a:pathLst>
            <a:path>
              <a:moveTo>
                <a:pt x="2982396" y="0"/>
              </a:moveTo>
              <a:lnTo>
                <a:pt x="2982396" y="322415"/>
              </a:lnTo>
              <a:lnTo>
                <a:pt x="0" y="322415"/>
              </a:lnTo>
              <a:lnTo>
                <a:pt x="0" y="473116"/>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BA9119-217C-4B41-8D04-0A2047E16CAA}">
      <dsp:nvSpPr>
        <dsp:cNvPr id="0" name=""/>
        <dsp:cNvSpPr/>
      </dsp:nvSpPr>
      <dsp:spPr>
        <a:xfrm>
          <a:off x="33167" y="280876"/>
          <a:ext cx="7529776" cy="1648854"/>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554E0E-D130-4EED-B8E8-D8FBA39F23D0}">
      <dsp:nvSpPr>
        <dsp:cNvPr id="0" name=""/>
        <dsp:cNvSpPr/>
      </dsp:nvSpPr>
      <dsp:spPr>
        <a:xfrm>
          <a:off x="213919" y="452590"/>
          <a:ext cx="7529776" cy="164885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bg1"/>
              </a:solidFill>
            </a:rPr>
            <a:t>Objetivo General:</a:t>
          </a:r>
          <a:endParaRPr lang="es-PE" sz="2400" b="1" kern="1200" dirty="0" smtClean="0">
            <a:solidFill>
              <a:schemeClr val="bg1"/>
            </a:solidFill>
          </a:endParaRPr>
        </a:p>
        <a:p>
          <a:pPr lvl="0" algn="ctr" defTabSz="1066800">
            <a:lnSpc>
              <a:spcPct val="90000"/>
            </a:lnSpc>
            <a:spcBef>
              <a:spcPct val="0"/>
            </a:spcBef>
            <a:spcAft>
              <a:spcPct val="35000"/>
            </a:spcAft>
          </a:pPr>
          <a:r>
            <a:rPr lang="es-ES" sz="2000" kern="1200" dirty="0" smtClean="0">
              <a:solidFill>
                <a:srgbClr val="C00000"/>
              </a:solidFill>
            </a:rPr>
            <a:t>Disponer de información de recursos hídricos, de manera oportuna, consistente y confiable a los actores de la gestión integrada de los recursos hídricos y población en general.</a:t>
          </a:r>
          <a:endParaRPr lang="es-PE" sz="2000" kern="1200" dirty="0">
            <a:solidFill>
              <a:srgbClr val="C00000"/>
            </a:solidFill>
          </a:endParaRPr>
        </a:p>
      </dsp:txBody>
      <dsp:txXfrm>
        <a:off x="213919" y="452590"/>
        <a:ext cx="7529776" cy="1648854"/>
      </dsp:txXfrm>
    </dsp:sp>
    <dsp:sp modelId="{8EB09A31-3FDA-4107-8C1D-7E694DC32701}">
      <dsp:nvSpPr>
        <dsp:cNvPr id="0" name=""/>
        <dsp:cNvSpPr/>
      </dsp:nvSpPr>
      <dsp:spPr>
        <a:xfrm>
          <a:off x="2278" y="2402847"/>
          <a:ext cx="1626761" cy="1032993"/>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F5A3F7-C607-4A52-A207-56CC2BCAD9D9}">
      <dsp:nvSpPr>
        <dsp:cNvPr id="0" name=""/>
        <dsp:cNvSpPr/>
      </dsp:nvSpPr>
      <dsp:spPr>
        <a:xfrm>
          <a:off x="183029" y="2574561"/>
          <a:ext cx="1626761" cy="103299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b="1" kern="1200" dirty="0" smtClean="0"/>
            <a:t>Objetivo Estratégico  Específico 1: Generación</a:t>
          </a:r>
          <a:endParaRPr lang="es-PE" sz="1500" b="1" kern="1200" dirty="0"/>
        </a:p>
      </dsp:txBody>
      <dsp:txXfrm>
        <a:off x="183029" y="2574561"/>
        <a:ext cx="1626761" cy="1032993"/>
      </dsp:txXfrm>
    </dsp:sp>
    <dsp:sp modelId="{E032E41A-0BED-4941-AFAA-A002725DB6C5}">
      <dsp:nvSpPr>
        <dsp:cNvPr id="0" name=""/>
        <dsp:cNvSpPr/>
      </dsp:nvSpPr>
      <dsp:spPr>
        <a:xfrm>
          <a:off x="1990543" y="2402847"/>
          <a:ext cx="1626761" cy="1032993"/>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23E23-9C64-4436-98C2-8F78EFCAD93D}">
      <dsp:nvSpPr>
        <dsp:cNvPr id="0" name=""/>
        <dsp:cNvSpPr/>
      </dsp:nvSpPr>
      <dsp:spPr>
        <a:xfrm>
          <a:off x="2171294" y="2574561"/>
          <a:ext cx="1626761" cy="103299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b="1" kern="1200" dirty="0" smtClean="0"/>
            <a:t>Objetivo Estratégico Específico 2: Integración</a:t>
          </a:r>
          <a:endParaRPr lang="es-PE" sz="1500" b="1" kern="1200" dirty="0"/>
        </a:p>
      </dsp:txBody>
      <dsp:txXfrm>
        <a:off x="2171294" y="2574561"/>
        <a:ext cx="1626761" cy="1032993"/>
      </dsp:txXfrm>
    </dsp:sp>
    <dsp:sp modelId="{65013AF8-CB96-42D4-9B20-1FD4202872A2}">
      <dsp:nvSpPr>
        <dsp:cNvPr id="0" name=""/>
        <dsp:cNvSpPr/>
      </dsp:nvSpPr>
      <dsp:spPr>
        <a:xfrm>
          <a:off x="3978807" y="2402847"/>
          <a:ext cx="1626761" cy="1032993"/>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D6872-BBBB-4E95-A231-55AD39733DCD}">
      <dsp:nvSpPr>
        <dsp:cNvPr id="0" name=""/>
        <dsp:cNvSpPr/>
      </dsp:nvSpPr>
      <dsp:spPr>
        <a:xfrm>
          <a:off x="4159558" y="2574561"/>
          <a:ext cx="1626761" cy="103299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b="1" kern="1200" dirty="0" smtClean="0"/>
            <a:t>Objetivo Estratégico  Específico 3: Sistematización</a:t>
          </a:r>
          <a:endParaRPr lang="es-PE" sz="1500" b="1" kern="1200" dirty="0"/>
        </a:p>
      </dsp:txBody>
      <dsp:txXfrm>
        <a:off x="4159558" y="2574561"/>
        <a:ext cx="1626761" cy="1032993"/>
      </dsp:txXfrm>
    </dsp:sp>
    <dsp:sp modelId="{C67FC7CF-9263-46A4-8042-CE2C202CC0EF}">
      <dsp:nvSpPr>
        <dsp:cNvPr id="0" name=""/>
        <dsp:cNvSpPr/>
      </dsp:nvSpPr>
      <dsp:spPr>
        <a:xfrm>
          <a:off x="5967072" y="2402847"/>
          <a:ext cx="1626761" cy="1032993"/>
        </a:xfrm>
        <a:prstGeom prst="roundRect">
          <a:avLst>
            <a:gd name="adj" fmla="val 10000"/>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BED739-E876-4999-8565-24CF951CD54A}">
      <dsp:nvSpPr>
        <dsp:cNvPr id="0" name=""/>
        <dsp:cNvSpPr/>
      </dsp:nvSpPr>
      <dsp:spPr>
        <a:xfrm>
          <a:off x="6147823" y="2574561"/>
          <a:ext cx="1626761" cy="103299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b="1" kern="1200" dirty="0" smtClean="0"/>
            <a:t>Objetivo Estratégico  Específico 4: Difusión</a:t>
          </a:r>
          <a:endParaRPr lang="es-PE" sz="1500" b="1" kern="1200" dirty="0"/>
        </a:p>
      </dsp:txBody>
      <dsp:txXfrm>
        <a:off x="6147823" y="2574561"/>
        <a:ext cx="1626761" cy="103299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CAE679-577C-48E3-B498-4CEC18D769F8}">
      <dsp:nvSpPr>
        <dsp:cNvPr id="0" name=""/>
        <dsp:cNvSpPr/>
      </dsp:nvSpPr>
      <dsp:spPr>
        <a:xfrm>
          <a:off x="3346125" y="2330"/>
          <a:ext cx="5013062" cy="4776466"/>
        </a:xfrm>
        <a:prstGeom prst="rightArrow">
          <a:avLst>
            <a:gd name="adj1" fmla="val 75000"/>
            <a:gd name="adj2" fmla="val 5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1.1. Mejorar la red de monitoreo de recursos hídricos.</a:t>
          </a:r>
          <a:endParaRPr lang="es-PE" sz="1800" kern="1200" dirty="0"/>
        </a:p>
        <a:p>
          <a:pPr marL="171450" lvl="1" indent="-171450" algn="l" defTabSz="800100">
            <a:lnSpc>
              <a:spcPct val="90000"/>
            </a:lnSpc>
            <a:spcBef>
              <a:spcPct val="0"/>
            </a:spcBef>
            <a:spcAft>
              <a:spcPct val="15000"/>
            </a:spcAft>
            <a:buChar char="••"/>
          </a:pPr>
          <a:endParaRPr lang="es-PE" sz="1800" kern="1200" dirty="0"/>
        </a:p>
        <a:p>
          <a:pPr marL="171450" lvl="1" indent="-171450" algn="l" defTabSz="800100">
            <a:lnSpc>
              <a:spcPct val="90000"/>
            </a:lnSpc>
            <a:spcBef>
              <a:spcPct val="0"/>
            </a:spcBef>
            <a:spcAft>
              <a:spcPct val="15000"/>
            </a:spcAft>
            <a:buChar char="••"/>
          </a:pPr>
          <a:r>
            <a:rPr lang="es-ES" sz="1800" kern="1200" dirty="0" smtClean="0"/>
            <a:t>1.2. Implementar el Catastro de Recursos Hídricos</a:t>
          </a:r>
          <a:endParaRPr lang="es-PE" sz="1800" kern="1200" dirty="0"/>
        </a:p>
        <a:p>
          <a:pPr marL="171450" lvl="1" indent="-171450" algn="l" defTabSz="800100">
            <a:lnSpc>
              <a:spcPct val="90000"/>
            </a:lnSpc>
            <a:spcBef>
              <a:spcPct val="0"/>
            </a:spcBef>
            <a:spcAft>
              <a:spcPct val="15000"/>
            </a:spcAft>
            <a:buChar char="••"/>
          </a:pPr>
          <a:endParaRPr lang="es-PE" sz="1800" kern="1200" dirty="0"/>
        </a:p>
        <a:p>
          <a:pPr marL="171450" lvl="1" indent="-171450" algn="l" defTabSz="800100">
            <a:lnSpc>
              <a:spcPct val="90000"/>
            </a:lnSpc>
            <a:spcBef>
              <a:spcPct val="0"/>
            </a:spcBef>
            <a:spcAft>
              <a:spcPct val="15000"/>
            </a:spcAft>
            <a:buChar char="••"/>
          </a:pPr>
          <a:r>
            <a:rPr lang="es-ES" sz="1800" kern="1200" dirty="0" smtClean="0"/>
            <a:t>1.3. Generar estadísticas e indicadores sobre los recursos hídricos</a:t>
          </a:r>
          <a:endParaRPr lang="es-PE" sz="1800" kern="1200" dirty="0"/>
        </a:p>
        <a:p>
          <a:pPr marL="171450" lvl="1" indent="-171450" algn="l" defTabSz="800100">
            <a:lnSpc>
              <a:spcPct val="90000"/>
            </a:lnSpc>
            <a:spcBef>
              <a:spcPct val="0"/>
            </a:spcBef>
            <a:spcAft>
              <a:spcPct val="15000"/>
            </a:spcAft>
            <a:buChar char="••"/>
          </a:pPr>
          <a:endParaRPr lang="es-PE" sz="1800" kern="1200" dirty="0"/>
        </a:p>
        <a:p>
          <a:pPr marL="171450" lvl="1" indent="-171450" algn="l" defTabSz="800100">
            <a:lnSpc>
              <a:spcPct val="90000"/>
            </a:lnSpc>
            <a:spcBef>
              <a:spcPct val="0"/>
            </a:spcBef>
            <a:spcAft>
              <a:spcPct val="15000"/>
            </a:spcAft>
            <a:buChar char="••"/>
          </a:pPr>
          <a:r>
            <a:rPr lang="es-ES" sz="1800" kern="1200" dirty="0" smtClean="0"/>
            <a:t>1.4. Sistematizar los estudios y documentación. </a:t>
          </a:r>
          <a:endParaRPr lang="es-PE" sz="1800" kern="1200" dirty="0"/>
        </a:p>
      </dsp:txBody>
      <dsp:txXfrm>
        <a:off x="3346125" y="2330"/>
        <a:ext cx="5013062" cy="4776466"/>
      </dsp:txXfrm>
    </dsp:sp>
    <dsp:sp modelId="{46EF8919-1A6D-41DE-9984-5C8EACF3BD21}">
      <dsp:nvSpPr>
        <dsp:cNvPr id="0" name=""/>
        <dsp:cNvSpPr/>
      </dsp:nvSpPr>
      <dsp:spPr>
        <a:xfrm>
          <a:off x="15663" y="9338"/>
          <a:ext cx="3342041" cy="477178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s-PE" sz="2000" b="1" kern="1200" dirty="0" smtClean="0"/>
            <a:t>Objetivo Estratégico Específico 1:</a:t>
          </a:r>
        </a:p>
        <a:p>
          <a:pPr lvl="0" algn="l" defTabSz="889000">
            <a:lnSpc>
              <a:spcPct val="90000"/>
            </a:lnSpc>
            <a:spcBef>
              <a:spcPct val="0"/>
            </a:spcBef>
            <a:spcAft>
              <a:spcPct val="35000"/>
            </a:spcAft>
          </a:pPr>
          <a:r>
            <a:rPr lang="es-PE" sz="2000" kern="1200" dirty="0" smtClean="0"/>
            <a:t>Generar información, tabular, geoespacial y documentaria, sobre recursos hídricos superficiales y subterráneos, en lo referido a su cantidad, oportunidad y calidad de este recurso.</a:t>
          </a:r>
        </a:p>
        <a:p>
          <a:pPr lvl="0" algn="l" defTabSz="889000">
            <a:lnSpc>
              <a:spcPct val="90000"/>
            </a:lnSpc>
            <a:spcBef>
              <a:spcPct val="0"/>
            </a:spcBef>
            <a:spcAft>
              <a:spcPct val="35000"/>
            </a:spcAft>
          </a:pPr>
          <a:endParaRPr lang="es-PE" sz="2000" kern="1200" dirty="0"/>
        </a:p>
      </dsp:txBody>
      <dsp:txXfrm>
        <a:off x="15663" y="9338"/>
        <a:ext cx="3342041" cy="477178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CAE679-577C-48E3-B498-4CEC18D769F8}">
      <dsp:nvSpPr>
        <dsp:cNvPr id="0" name=""/>
        <dsp:cNvSpPr/>
      </dsp:nvSpPr>
      <dsp:spPr>
        <a:xfrm>
          <a:off x="3474720" y="0"/>
          <a:ext cx="5212080" cy="4752528"/>
        </a:xfrm>
        <a:prstGeom prst="rightArrow">
          <a:avLst>
            <a:gd name="adj1" fmla="val 75000"/>
            <a:gd name="adj2" fmla="val 5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PE" sz="1800" kern="1200" dirty="0" smtClean="0"/>
            <a:t>2.1. Articular los Sistemas de  información de los integrantes del Sistema Nacional de Gestión de Recursos Hídricos</a:t>
          </a:r>
          <a:endParaRPr lang="es-PE" sz="1800" kern="1200" dirty="0"/>
        </a:p>
        <a:p>
          <a:pPr marL="171450" lvl="1" indent="-171450" algn="l" defTabSz="800100">
            <a:lnSpc>
              <a:spcPct val="90000"/>
            </a:lnSpc>
            <a:spcBef>
              <a:spcPct val="0"/>
            </a:spcBef>
            <a:spcAft>
              <a:spcPct val="15000"/>
            </a:spcAft>
            <a:buChar char="••"/>
          </a:pPr>
          <a:endParaRPr lang="es-PE" sz="1800" kern="1200" dirty="0"/>
        </a:p>
        <a:p>
          <a:pPr marL="171450" lvl="1" indent="-171450" algn="l" defTabSz="800100">
            <a:lnSpc>
              <a:spcPct val="90000"/>
            </a:lnSpc>
            <a:spcBef>
              <a:spcPct val="0"/>
            </a:spcBef>
            <a:spcAft>
              <a:spcPct val="15000"/>
            </a:spcAft>
            <a:buChar char="••"/>
          </a:pPr>
          <a:r>
            <a:rPr lang="es-PE" sz="1800" kern="1200" dirty="0" smtClean="0"/>
            <a:t>2.2. Implementación del marco legal referido al Sistema Nacional de Información.</a:t>
          </a:r>
          <a:endParaRPr lang="es-PE" sz="1800" kern="1200" dirty="0"/>
        </a:p>
        <a:p>
          <a:pPr marL="57150" lvl="1" indent="-57150" algn="l" defTabSz="444500">
            <a:lnSpc>
              <a:spcPct val="90000"/>
            </a:lnSpc>
            <a:spcBef>
              <a:spcPct val="0"/>
            </a:spcBef>
            <a:spcAft>
              <a:spcPct val="15000"/>
            </a:spcAft>
            <a:buChar char="••"/>
          </a:pPr>
          <a:endParaRPr lang="es-PE" sz="1000" kern="1200" dirty="0"/>
        </a:p>
        <a:p>
          <a:pPr marL="57150" lvl="1" indent="-57150" algn="l" defTabSz="400050">
            <a:lnSpc>
              <a:spcPct val="90000"/>
            </a:lnSpc>
            <a:spcBef>
              <a:spcPct val="0"/>
            </a:spcBef>
            <a:spcAft>
              <a:spcPct val="15000"/>
            </a:spcAft>
            <a:buChar char="••"/>
          </a:pPr>
          <a:endParaRPr lang="es-PE" sz="900" kern="1200" dirty="0"/>
        </a:p>
        <a:p>
          <a:pPr marL="171450" lvl="1" indent="-171450" algn="l" defTabSz="800100">
            <a:lnSpc>
              <a:spcPct val="90000"/>
            </a:lnSpc>
            <a:spcBef>
              <a:spcPct val="0"/>
            </a:spcBef>
            <a:spcAft>
              <a:spcPct val="15000"/>
            </a:spcAft>
            <a:buChar char="••"/>
          </a:pPr>
          <a:r>
            <a:rPr lang="es-ES" sz="1800" kern="1200" dirty="0" smtClean="0"/>
            <a:t>2.3. Intercambio de información con las instituciones integrantes del Sistema Nacional de Información y otras instituciones.</a:t>
          </a:r>
          <a:endParaRPr lang="es-PE" sz="1800" kern="1200" dirty="0"/>
        </a:p>
      </dsp:txBody>
      <dsp:txXfrm>
        <a:off x="3474720" y="0"/>
        <a:ext cx="5212080" cy="4752528"/>
      </dsp:txXfrm>
    </dsp:sp>
    <dsp:sp modelId="{46EF8919-1A6D-41DE-9984-5C8EACF3BD21}">
      <dsp:nvSpPr>
        <dsp:cNvPr id="0" name=""/>
        <dsp:cNvSpPr/>
      </dsp:nvSpPr>
      <dsp:spPr>
        <a:xfrm>
          <a:off x="12039" y="0"/>
          <a:ext cx="3474720" cy="4752528"/>
        </a:xfrm>
        <a:prstGeom prst="roundRect">
          <a:avLst/>
        </a:prstGeom>
        <a:solidFill>
          <a:schemeClr val="accent4">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s-PE" sz="2000" b="1" kern="1200" dirty="0" smtClean="0">
              <a:solidFill>
                <a:schemeClr val="bg1"/>
              </a:solidFill>
            </a:rPr>
            <a:t>Objetivo Estratégico Específico 2:</a:t>
          </a:r>
        </a:p>
        <a:p>
          <a:pPr lvl="0" algn="l" defTabSz="889000">
            <a:lnSpc>
              <a:spcPct val="90000"/>
            </a:lnSpc>
            <a:spcBef>
              <a:spcPct val="0"/>
            </a:spcBef>
            <a:spcAft>
              <a:spcPct val="35000"/>
            </a:spcAft>
          </a:pPr>
          <a:r>
            <a:rPr lang="es-PE" sz="2000" b="0" kern="1200" dirty="0" smtClean="0">
              <a:solidFill>
                <a:schemeClr val="bg1"/>
              </a:solidFill>
            </a:rPr>
            <a:t>Integrar la información de recursos hídricos existente en los diferentes sectores productivos y en distintos ámbitos: internacional, nacional, regional y local.</a:t>
          </a:r>
          <a:endParaRPr lang="es-PE" sz="2000" b="0" kern="1200" dirty="0">
            <a:solidFill>
              <a:schemeClr val="bg1"/>
            </a:solidFill>
          </a:endParaRPr>
        </a:p>
      </dsp:txBody>
      <dsp:txXfrm>
        <a:off x="12039" y="0"/>
        <a:ext cx="3474720" cy="475252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CAE679-577C-48E3-B498-4CEC18D769F8}">
      <dsp:nvSpPr>
        <dsp:cNvPr id="0" name=""/>
        <dsp:cNvSpPr/>
      </dsp:nvSpPr>
      <dsp:spPr>
        <a:xfrm>
          <a:off x="3615480" y="2387"/>
          <a:ext cx="5416602" cy="4891769"/>
        </a:xfrm>
        <a:prstGeom prst="rightArrow">
          <a:avLst>
            <a:gd name="adj1" fmla="val 75000"/>
            <a:gd name="adj2" fmla="val 5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PE" sz="1600" kern="1200" dirty="0" smtClean="0"/>
            <a:t>3.1. </a:t>
          </a:r>
          <a:r>
            <a:rPr lang="es-ES" sz="1600" kern="1200" dirty="0" smtClean="0"/>
            <a:t>Desarrollar procedimientos y metodologías para la sistematización de la información.</a:t>
          </a:r>
          <a:endParaRPr lang="es-PE" sz="1600" kern="1200" dirty="0"/>
        </a:p>
        <a:p>
          <a:pPr marL="171450" lvl="1" indent="-171450" algn="l" defTabSz="711200">
            <a:lnSpc>
              <a:spcPct val="90000"/>
            </a:lnSpc>
            <a:spcBef>
              <a:spcPct val="0"/>
            </a:spcBef>
            <a:spcAft>
              <a:spcPct val="15000"/>
            </a:spcAft>
            <a:buChar char="••"/>
          </a:pPr>
          <a:endParaRPr lang="es-PE" sz="1600" kern="1200" dirty="0"/>
        </a:p>
        <a:p>
          <a:pPr marL="171450" lvl="1" indent="-171450" algn="l" defTabSz="711200">
            <a:lnSpc>
              <a:spcPct val="90000"/>
            </a:lnSpc>
            <a:spcBef>
              <a:spcPct val="0"/>
            </a:spcBef>
            <a:spcAft>
              <a:spcPct val="15000"/>
            </a:spcAft>
            <a:buChar char="••"/>
          </a:pPr>
          <a:r>
            <a:rPr lang="es-PE" sz="1600" kern="1200" dirty="0" smtClean="0"/>
            <a:t>3.2. </a:t>
          </a:r>
          <a:r>
            <a:rPr lang="es-ES" sz="1600" kern="1200" dirty="0" smtClean="0"/>
            <a:t>Calidad de la información</a:t>
          </a:r>
          <a:r>
            <a:rPr lang="es-PE" sz="1600" kern="1200" dirty="0" smtClean="0"/>
            <a:t>.</a:t>
          </a:r>
          <a:endParaRPr lang="es-PE" sz="1600" kern="1200" dirty="0"/>
        </a:p>
        <a:p>
          <a:pPr marL="57150" lvl="1" indent="-57150" algn="l" defTabSz="400050">
            <a:lnSpc>
              <a:spcPct val="90000"/>
            </a:lnSpc>
            <a:spcBef>
              <a:spcPct val="0"/>
            </a:spcBef>
            <a:spcAft>
              <a:spcPct val="15000"/>
            </a:spcAft>
            <a:buChar char="••"/>
          </a:pPr>
          <a:endParaRPr lang="es-PE" sz="900" kern="1200" dirty="0"/>
        </a:p>
        <a:p>
          <a:pPr marL="57150" lvl="1" indent="-57150" algn="l" defTabSz="355600">
            <a:lnSpc>
              <a:spcPct val="90000"/>
            </a:lnSpc>
            <a:spcBef>
              <a:spcPct val="0"/>
            </a:spcBef>
            <a:spcAft>
              <a:spcPct val="15000"/>
            </a:spcAft>
            <a:buChar char="••"/>
          </a:pPr>
          <a:endParaRPr lang="es-PE" sz="800" kern="1200" dirty="0"/>
        </a:p>
        <a:p>
          <a:pPr marL="171450" lvl="1" indent="-171450" algn="l" defTabSz="711200">
            <a:lnSpc>
              <a:spcPct val="90000"/>
            </a:lnSpc>
            <a:spcBef>
              <a:spcPct val="0"/>
            </a:spcBef>
            <a:spcAft>
              <a:spcPct val="15000"/>
            </a:spcAft>
            <a:buChar char="••"/>
          </a:pPr>
          <a:r>
            <a:rPr lang="es-ES" sz="1600" kern="1200" dirty="0" smtClean="0"/>
            <a:t>3.3. Sistematizar el  ordenamiento, procesamiento y automatización de la información.</a:t>
          </a:r>
          <a:endParaRPr lang="es-PE" sz="1600" kern="1200" dirty="0"/>
        </a:p>
        <a:p>
          <a:pPr marL="171450" lvl="1" indent="-171450" algn="l" defTabSz="711200">
            <a:lnSpc>
              <a:spcPct val="90000"/>
            </a:lnSpc>
            <a:spcBef>
              <a:spcPct val="0"/>
            </a:spcBef>
            <a:spcAft>
              <a:spcPct val="15000"/>
            </a:spcAft>
            <a:buChar char="••"/>
          </a:pPr>
          <a:endParaRPr lang="es-PE" sz="1600" kern="1200" dirty="0"/>
        </a:p>
        <a:p>
          <a:pPr marL="171450" lvl="1" indent="-171450" algn="l" defTabSz="711200">
            <a:lnSpc>
              <a:spcPct val="90000"/>
            </a:lnSpc>
            <a:spcBef>
              <a:spcPct val="0"/>
            </a:spcBef>
            <a:spcAft>
              <a:spcPct val="15000"/>
            </a:spcAft>
            <a:buChar char="••"/>
          </a:pPr>
          <a:r>
            <a:rPr lang="es-ES" sz="1600" kern="1200" dirty="0" smtClean="0"/>
            <a:t>3.4. Implementación de una plataforma informática sólida.</a:t>
          </a:r>
          <a:endParaRPr lang="es-PE" sz="1600" kern="1200" dirty="0"/>
        </a:p>
        <a:p>
          <a:pPr marL="171450" lvl="1" indent="-171450" algn="l" defTabSz="711200">
            <a:lnSpc>
              <a:spcPct val="90000"/>
            </a:lnSpc>
            <a:spcBef>
              <a:spcPct val="0"/>
            </a:spcBef>
            <a:spcAft>
              <a:spcPct val="15000"/>
            </a:spcAft>
            <a:buChar char="••"/>
          </a:pPr>
          <a:endParaRPr lang="es-PE" sz="1600" kern="1200" dirty="0"/>
        </a:p>
        <a:p>
          <a:pPr marL="171450" lvl="1" indent="-171450" algn="l" defTabSz="711200">
            <a:lnSpc>
              <a:spcPct val="90000"/>
            </a:lnSpc>
            <a:spcBef>
              <a:spcPct val="0"/>
            </a:spcBef>
            <a:spcAft>
              <a:spcPct val="15000"/>
            </a:spcAft>
            <a:buChar char="••"/>
          </a:pPr>
          <a:r>
            <a:rPr lang="es-PE" sz="1600" kern="1200" dirty="0" smtClean="0"/>
            <a:t>3.5	Capacitación técnica en los órganos desconcentrados.</a:t>
          </a:r>
          <a:endParaRPr lang="es-PE" sz="1600" kern="1200" dirty="0"/>
        </a:p>
        <a:p>
          <a:pPr marL="171450" lvl="1" indent="-171450" algn="l" defTabSz="800100">
            <a:lnSpc>
              <a:spcPct val="90000"/>
            </a:lnSpc>
            <a:spcBef>
              <a:spcPct val="0"/>
            </a:spcBef>
            <a:spcAft>
              <a:spcPct val="15000"/>
            </a:spcAft>
            <a:buChar char="••"/>
          </a:pPr>
          <a:endParaRPr lang="es-PE" sz="1800" kern="1200" dirty="0"/>
        </a:p>
      </dsp:txBody>
      <dsp:txXfrm>
        <a:off x="3615480" y="2387"/>
        <a:ext cx="5416602" cy="4891769"/>
      </dsp:txXfrm>
    </dsp:sp>
    <dsp:sp modelId="{46EF8919-1A6D-41DE-9984-5C8EACF3BD21}">
      <dsp:nvSpPr>
        <dsp:cNvPr id="0" name=""/>
        <dsp:cNvSpPr/>
      </dsp:nvSpPr>
      <dsp:spPr>
        <a:xfrm>
          <a:off x="16924" y="9563"/>
          <a:ext cx="3611068" cy="48869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s-PE" sz="2000" b="1" kern="1200" dirty="0" smtClean="0"/>
            <a:t>Objetivo Estratégico Específico 3:</a:t>
          </a:r>
        </a:p>
        <a:p>
          <a:pPr lvl="0" algn="l" defTabSz="889000">
            <a:lnSpc>
              <a:spcPct val="90000"/>
            </a:lnSpc>
            <a:spcBef>
              <a:spcPct val="0"/>
            </a:spcBef>
            <a:spcAft>
              <a:spcPct val="35000"/>
            </a:spcAft>
          </a:pPr>
          <a:r>
            <a:rPr lang="es-ES" sz="2000" kern="1200" dirty="0" smtClean="0"/>
            <a:t>Mejorar la oportunidad, calidad y automatización de la información sobre  recursos hídricos.</a:t>
          </a:r>
          <a:endParaRPr lang="es-PE" sz="2000" b="0" kern="1200" dirty="0"/>
        </a:p>
      </dsp:txBody>
      <dsp:txXfrm>
        <a:off x="16924" y="9563"/>
        <a:ext cx="3611068" cy="488698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CAE679-577C-48E3-B498-4CEC18D769F8}">
      <dsp:nvSpPr>
        <dsp:cNvPr id="0" name=""/>
        <dsp:cNvSpPr/>
      </dsp:nvSpPr>
      <dsp:spPr>
        <a:xfrm>
          <a:off x="3474720" y="0"/>
          <a:ext cx="5212080" cy="4525963"/>
        </a:xfrm>
        <a:prstGeom prst="rightArrow">
          <a:avLst>
            <a:gd name="adj1" fmla="val 75000"/>
            <a:gd name="adj2" fmla="val 5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PE" sz="1800" kern="1200" dirty="0" smtClean="0"/>
            <a:t>4.1. Diseño de los instrumentos de difusión adecuados orientado al usuario de la información.</a:t>
          </a:r>
          <a:endParaRPr lang="es-PE" sz="1800" kern="1200" dirty="0"/>
        </a:p>
        <a:p>
          <a:pPr marL="171450" lvl="1" indent="-171450" algn="l" defTabSz="800100">
            <a:lnSpc>
              <a:spcPct val="90000"/>
            </a:lnSpc>
            <a:spcBef>
              <a:spcPct val="0"/>
            </a:spcBef>
            <a:spcAft>
              <a:spcPct val="15000"/>
            </a:spcAft>
            <a:buChar char="••"/>
          </a:pPr>
          <a:endParaRPr lang="es-PE" sz="1800" kern="1200" dirty="0"/>
        </a:p>
        <a:p>
          <a:pPr marL="171450" lvl="1" indent="-171450" algn="l" defTabSz="800100">
            <a:lnSpc>
              <a:spcPct val="90000"/>
            </a:lnSpc>
            <a:spcBef>
              <a:spcPct val="0"/>
            </a:spcBef>
            <a:spcAft>
              <a:spcPct val="15000"/>
            </a:spcAft>
            <a:buChar char="••"/>
          </a:pPr>
          <a:r>
            <a:rPr lang="es-ES" sz="1800" kern="1200" dirty="0" smtClean="0"/>
            <a:t>4.2. Elaboración de publicaciones: boletines, anuarios, compendios, atlas, entre otros.</a:t>
          </a:r>
          <a:endParaRPr lang="es-PE" sz="1800" kern="1200" dirty="0"/>
        </a:p>
        <a:p>
          <a:pPr marL="171450" lvl="1" indent="-171450" algn="l" defTabSz="800100">
            <a:lnSpc>
              <a:spcPct val="90000"/>
            </a:lnSpc>
            <a:spcBef>
              <a:spcPct val="0"/>
            </a:spcBef>
            <a:spcAft>
              <a:spcPct val="15000"/>
            </a:spcAft>
            <a:buChar char="••"/>
          </a:pPr>
          <a:endParaRPr lang="es-PE" sz="1800" kern="1200" dirty="0"/>
        </a:p>
        <a:p>
          <a:pPr marL="171450" lvl="1" indent="-171450" algn="l" defTabSz="800100">
            <a:lnSpc>
              <a:spcPct val="90000"/>
            </a:lnSpc>
            <a:spcBef>
              <a:spcPct val="0"/>
            </a:spcBef>
            <a:spcAft>
              <a:spcPct val="15000"/>
            </a:spcAft>
            <a:buChar char="••"/>
          </a:pPr>
          <a:r>
            <a:rPr lang="es-ES" sz="1800" kern="1200" dirty="0" smtClean="0"/>
            <a:t>4.3 Campañas de difusión de cómo participar en la gestión de recursos hídricos</a:t>
          </a:r>
          <a:endParaRPr lang="es-PE" sz="1800" kern="1200" dirty="0"/>
        </a:p>
      </dsp:txBody>
      <dsp:txXfrm>
        <a:off x="3474720" y="0"/>
        <a:ext cx="5212080" cy="4525963"/>
      </dsp:txXfrm>
    </dsp:sp>
    <dsp:sp modelId="{46EF8919-1A6D-41DE-9984-5C8EACF3BD21}">
      <dsp:nvSpPr>
        <dsp:cNvPr id="0" name=""/>
        <dsp:cNvSpPr/>
      </dsp:nvSpPr>
      <dsp:spPr>
        <a:xfrm>
          <a:off x="12039" y="0"/>
          <a:ext cx="3474720" cy="4525963"/>
        </a:xfrm>
        <a:prstGeom prst="roundRect">
          <a:avLst/>
        </a:prstGeom>
        <a:solidFill>
          <a:schemeClr val="accent4">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s-PE" sz="2000" b="1" kern="1200" dirty="0" smtClean="0">
              <a:solidFill>
                <a:schemeClr val="bg1"/>
              </a:solidFill>
            </a:rPr>
            <a:t>Objetivo Estratégico Específico 4:</a:t>
          </a:r>
        </a:p>
        <a:p>
          <a:pPr lvl="0" algn="l" defTabSz="889000">
            <a:lnSpc>
              <a:spcPct val="90000"/>
            </a:lnSpc>
            <a:spcBef>
              <a:spcPct val="0"/>
            </a:spcBef>
            <a:spcAft>
              <a:spcPct val="35000"/>
            </a:spcAft>
          </a:pPr>
          <a:r>
            <a:rPr lang="es-ES" sz="2000" kern="1200" dirty="0" smtClean="0">
              <a:solidFill>
                <a:schemeClr val="bg1"/>
              </a:solidFill>
            </a:rPr>
            <a:t>Difundir la información de recursos hídricos de manera adecuada.</a:t>
          </a:r>
          <a:endParaRPr lang="es-PE" sz="2000" b="0" kern="1200" dirty="0">
            <a:solidFill>
              <a:schemeClr val="bg1"/>
            </a:solidFill>
          </a:endParaRPr>
        </a:p>
      </dsp:txBody>
      <dsp:txXfrm>
        <a:off x="12039" y="0"/>
        <a:ext cx="3474720" cy="45259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64713B-EFE8-4D96-8191-D2B17346840A}" type="datetimeFigureOut">
              <a:rPr lang="es-PE" smtClean="0"/>
              <a:pPr/>
              <a:t>16/11/2012</a:t>
            </a:fld>
            <a:endParaRPr lang="es-P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8236C6-69BE-4918-B019-061BBA87AEA0}" type="slidenum">
              <a:rPr lang="es-PE" smtClean="0"/>
              <a:pPr/>
              <a:t>‹Nº›</a:t>
            </a:fld>
            <a:endParaRPr lang="es-PE"/>
          </a:p>
        </p:txBody>
      </p:sp>
    </p:spTree>
    <p:extLst>
      <p:ext uri="{BB962C8B-B14F-4D97-AF65-F5344CB8AC3E}">
        <p14:creationId xmlns:p14="http://schemas.microsoft.com/office/powerpoint/2010/main" xmlns="" val="247923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58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PE" dirty="0" smtClean="0"/>
          </a:p>
        </p:txBody>
      </p:sp>
      <p:sp>
        <p:nvSpPr>
          <p:cNvPr id="2560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9DDA26-188B-4CAE-9DEF-B57E620BCEE9}" type="slidenum">
              <a:rPr lang="es-MX" smtClean="0"/>
              <a:pPr fontAlgn="base">
                <a:spcBef>
                  <a:spcPct val="0"/>
                </a:spcBef>
                <a:spcAft>
                  <a:spcPct val="0"/>
                </a:spcAft>
                <a:defRPr/>
              </a:pPr>
              <a:t>1</a:t>
            </a:fld>
            <a:endParaRPr lang="es-MX"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F28236C6-69BE-4918-B019-061BBA87AEA0}" type="slidenum">
              <a:rPr lang="es-PE" smtClean="0"/>
              <a:pPr/>
              <a:t>19</a:t>
            </a:fld>
            <a:endParaRPr lang="es-P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7" name="6 Rectángulo"/>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2362200" y="4038600"/>
            <a:ext cx="6477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F114A6B3-7C63-45D9-B6C7-6E2867C4A434}" type="datetimeFigureOut">
              <a:rPr lang="es-PE" smtClean="0"/>
              <a:pPr/>
              <a:t>16/11/2012</a:t>
            </a:fld>
            <a:endParaRPr lang="es-PE"/>
          </a:p>
        </p:txBody>
      </p:sp>
      <p:sp>
        <p:nvSpPr>
          <p:cNvPr id="17" name="16 Marcador de pie de página"/>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s-PE"/>
          </a:p>
        </p:txBody>
      </p:sp>
      <p:sp>
        <p:nvSpPr>
          <p:cNvPr id="29" name="28 Marcador de número de diapositiva"/>
          <p:cNvSpPr>
            <a:spLocks noGrp="1"/>
          </p:cNvSpPr>
          <p:nvPr>
            <p:ph type="sldNum" sz="quarter" idx="12"/>
          </p:nvPr>
        </p:nvSpPr>
        <p:spPr>
          <a:xfrm>
            <a:off x="8001000" y="228600"/>
            <a:ext cx="838200" cy="381000"/>
          </a:xfrm>
        </p:spPr>
        <p:txBody>
          <a:bodyPr/>
          <a:lstStyle>
            <a:lvl1pPr>
              <a:defRPr>
                <a:solidFill>
                  <a:schemeClr val="tx2"/>
                </a:solidFill>
              </a:defRPr>
            </a:lvl1pPr>
          </a:lstStyle>
          <a:p>
            <a:fld id="{98157365-49E1-4E9F-A978-36101C4CCB1D}" type="slidenum">
              <a:rPr lang="es-PE" smtClean="0"/>
              <a:pPr/>
              <a:t>‹Nº›</a:t>
            </a:fld>
            <a:endParaRPr lang="es-P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F114A6B3-7C63-45D9-B6C7-6E2867C4A434}" type="datetimeFigureOut">
              <a:rPr lang="es-PE" smtClean="0"/>
              <a:pPr/>
              <a:t>16/11/2012</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98157365-49E1-4E9F-A978-36101C4CCB1D}" type="slidenum">
              <a:rPr lang="es-PE" smtClean="0"/>
              <a:pPr/>
              <a:t>‹Nº›</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609600"/>
            <a:ext cx="20574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609600"/>
            <a:ext cx="55626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6553200" y="6248402"/>
            <a:ext cx="2209800" cy="365125"/>
          </a:xfrm>
        </p:spPr>
        <p:txBody>
          <a:bodyPr/>
          <a:lstStyle/>
          <a:p>
            <a:fld id="{F114A6B3-7C63-45D9-B6C7-6E2867C4A434}" type="datetimeFigureOut">
              <a:rPr lang="es-PE" smtClean="0"/>
              <a:pPr/>
              <a:t>16/11/2012</a:t>
            </a:fld>
            <a:endParaRPr lang="es-PE"/>
          </a:p>
        </p:txBody>
      </p:sp>
      <p:sp>
        <p:nvSpPr>
          <p:cNvPr id="5" name="4 Marcador de pie de página"/>
          <p:cNvSpPr>
            <a:spLocks noGrp="1"/>
          </p:cNvSpPr>
          <p:nvPr>
            <p:ph type="ftr" sz="quarter" idx="11"/>
          </p:nvPr>
        </p:nvSpPr>
        <p:spPr>
          <a:xfrm>
            <a:off x="457201" y="6248207"/>
            <a:ext cx="5573483" cy="365125"/>
          </a:xfrm>
        </p:spPr>
        <p:txBody>
          <a:bodyPr/>
          <a:lstStyle/>
          <a:p>
            <a:endParaRPr lang="es-PE"/>
          </a:p>
        </p:txBody>
      </p:sp>
      <p:sp>
        <p:nvSpPr>
          <p:cNvPr id="7" name="6 Rectángulo"/>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Rectángulo"/>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Rectángulo"/>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Marcador de número de diapositiva"/>
          <p:cNvSpPr>
            <a:spLocks noGrp="1"/>
          </p:cNvSpPr>
          <p:nvPr>
            <p:ph type="sldNum" sz="quarter" idx="12"/>
          </p:nvPr>
        </p:nvSpPr>
        <p:spPr>
          <a:xfrm rot="5400000">
            <a:off x="5989638" y="144462"/>
            <a:ext cx="533400" cy="244476"/>
          </a:xfrm>
        </p:spPr>
        <p:txBody>
          <a:bodyPr/>
          <a:lstStyle/>
          <a:p>
            <a:fld id="{98157365-49E1-4E9F-A978-36101C4CCB1D}" type="slidenum">
              <a:rPr lang="es-PE" smtClean="0"/>
              <a:pPr/>
              <a:t>‹Nº›</a:t>
            </a:fld>
            <a:endParaRPr lang="es-PE"/>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ítulo y texto">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s-ES" smtClean="0"/>
              <a:t>Haga clic para modificar el estilo de título del patrón</a:t>
            </a:r>
            <a:endParaRPr lang="es-ES"/>
          </a:p>
        </p:txBody>
      </p:sp>
      <p:sp>
        <p:nvSpPr>
          <p:cNvPr id="8" name="Date Placeholder 7"/>
          <p:cNvSpPr>
            <a:spLocks noGrp="1"/>
          </p:cNvSpPr>
          <p:nvPr>
            <p:ph type="dt" sz="half" idx="10"/>
          </p:nvPr>
        </p:nvSpPr>
        <p:spPr/>
        <p:txBody>
          <a:bodyPr/>
          <a:lstStyle/>
          <a:p>
            <a:fld id="{5C14FD69-4A85-4715-A222-ABB225B63BC6}" type="datetimeFigureOut">
              <a:rPr/>
              <a:pPr/>
              <a:t>5/9/2006</a:t>
            </a:fld>
            <a:endParaRPr lang="es-ES" dirty="0"/>
          </a:p>
        </p:txBody>
      </p:sp>
      <p:sp>
        <p:nvSpPr>
          <p:cNvPr id="10" name="Slide Number Placeholder 9"/>
          <p:cNvSpPr>
            <a:spLocks noGrp="1"/>
          </p:cNvSpPr>
          <p:nvPr>
            <p:ph type="sldNum" sz="quarter" idx="11"/>
          </p:nvPr>
        </p:nvSpPr>
        <p:spPr/>
        <p:txBody>
          <a:bodyPr/>
          <a:lstStyle/>
          <a:p>
            <a:pPr algn="r"/>
            <a:fld id="{D4C49B74-5DB2-4B03-B1D2-7F6A3C51C318}" type="slidenum">
              <a:rPr/>
              <a:pPr algn="r"/>
              <a:t>‹Nº›</a:t>
            </a:fld>
            <a:endParaRPr lang="es-ES" dirty="0"/>
          </a:p>
        </p:txBody>
      </p:sp>
      <p:sp>
        <p:nvSpPr>
          <p:cNvPr id="11" name="Footer Placeholder 10"/>
          <p:cNvSpPr>
            <a:spLocks noGrp="1"/>
          </p:cNvSpPr>
          <p:nvPr>
            <p:ph type="ftr" sz="quarter" idx="12"/>
          </p:nvPr>
        </p:nvSpPr>
        <p:spPr/>
        <p:txBody>
          <a:bodyPr/>
          <a:lstStyle/>
          <a:p>
            <a:endParaRPr lang="es-ES" dirty="0"/>
          </a:p>
        </p:txBody>
      </p:sp>
    </p:spTree>
    <p:extLst>
      <p:ext uri="{BB962C8B-B14F-4D97-AF65-F5344CB8AC3E}">
        <p14:creationId xmlns:p14="http://schemas.microsoft.com/office/powerpoint/2010/main" xmlns="" val="2625684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7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8 Título"/>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19" name="18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27" name="26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75309775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5" name="4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6" name="5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2189215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8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1 Título"/>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5" name="4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6" name="5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93658886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6" name="5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7" name="6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59559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8" name="7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9" name="8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1131381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320"/>
            <a:ext cx="7470648" cy="1143000"/>
          </a:xfrm>
        </p:spPr>
        <p:txBody>
          <a:bodyPr anchor="ctr"/>
          <a:lstStyle>
            <a:lvl1pPr algn="l">
              <a:defRPr sz="4600"/>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8" name="7 Marcador de número de diapositiva"/>
          <p:cNvSpPr>
            <a:spLocks noGrp="1"/>
          </p:cNvSpPr>
          <p:nvPr>
            <p:ph type="sldNum" sz="quarter" idx="11"/>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
        <p:nvSpPr>
          <p:cNvPr id="9" name="8 Marcador de pie de página"/>
          <p:cNvSpPr>
            <a:spLocks noGrp="1"/>
          </p:cNvSpPr>
          <p:nvPr>
            <p:ph type="ftr" sz="quarter" idx="12"/>
          </p:nvPr>
        </p:nvSpPr>
        <p:spPr/>
        <p:txBody>
          <a:bodyPr/>
          <a:lstStyle/>
          <a:p>
            <a:endParaRPr lang="es-PE">
              <a:solidFill>
                <a:srgbClr val="D4D2D0">
                  <a:shade val="50000"/>
                </a:srgbClr>
              </a:solidFill>
            </a:endParaRPr>
          </a:p>
        </p:txBody>
      </p:sp>
    </p:spTree>
    <p:extLst>
      <p:ext uri="{BB962C8B-B14F-4D97-AF65-F5344CB8AC3E}">
        <p14:creationId xmlns:p14="http://schemas.microsoft.com/office/powerpoint/2010/main" xmlns="" val="4269175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3" name="2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4" name="3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70076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F114A6B3-7C63-45D9-B6C7-6E2867C4A434}" type="datetimeFigureOut">
              <a:rPr lang="es-PE" smtClean="0"/>
              <a:pPr/>
              <a:t>16/11/2012</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98157365-49E1-4E9F-A978-36101C4CCB1D}" type="slidenum">
              <a:rPr lang="es-PE" smtClean="0"/>
              <a:pPr/>
              <a:t>‹Nº›</a:t>
            </a:fld>
            <a:endParaRPr lang="es-PE"/>
          </a:p>
        </p:txBody>
      </p:sp>
      <p:sp>
        <p:nvSpPr>
          <p:cNvPr id="8" name="7 Marcador de contenido"/>
          <p:cNvSpPr>
            <a:spLocks noGrp="1"/>
          </p:cNvSpPr>
          <p:nvPr>
            <p:ph sz="quarter" idx="1"/>
          </p:nvPr>
        </p:nvSpPr>
        <p:spPr>
          <a:xfrm>
            <a:off x="612648" y="1600200"/>
            <a:ext cx="81534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6" name="5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7" name="6 Marcador de número de diapositiva"/>
          <p:cNvSpPr>
            <a:spLocks noGrp="1"/>
          </p:cNvSpPr>
          <p:nvPr>
            <p:ph type="sldNum" sz="quarter" idx="12"/>
          </p:nvPr>
        </p:nvSpPr>
        <p:spPr>
          <a:xfrm>
            <a:off x="8156448" y="6422064"/>
            <a:ext cx="762000" cy="365125"/>
          </a:xfrm>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401982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457200" y="6422064"/>
            <a:ext cx="2133600" cy="365125"/>
          </a:xfrm>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6" name="5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7" name="6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2903364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5" name="4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6" name="5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81388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5" name="4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6" name="5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2231236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Slide-Image">
    <p:spTree>
      <p:nvGrpSpPr>
        <p:cNvPr id="1" name=""/>
        <p:cNvGrpSpPr/>
        <p:nvPr/>
      </p:nvGrpSpPr>
      <p:grpSpPr>
        <a:xfrm>
          <a:off x="0" y="0"/>
          <a:ext cx="0" cy="0"/>
          <a:chOff x="0" y="0"/>
          <a:chExt cx="0" cy="0"/>
        </a:xfrm>
      </p:grpSpPr>
      <p:sp>
        <p:nvSpPr>
          <p:cNvPr id="5" name="Rectangle 12"/>
          <p:cNvSpPr>
            <a:spLocks noGrp="1" noChangeArrowheads="1"/>
          </p:cNvSpPr>
          <p:nvPr>
            <p:ph type="dt" sz="half" idx="10"/>
          </p:nvPr>
        </p:nvSpPr>
        <p:spPr>
          <a:xfrm>
            <a:off x="5705475" y="7031038"/>
            <a:ext cx="1752600" cy="165100"/>
          </a:xfrm>
        </p:spPr>
        <p:txBody>
          <a:bodyPr/>
          <a:lstStyle>
            <a:lvl1pPr>
              <a:defRPr/>
            </a:lvl1pPr>
          </a:lstStyle>
          <a:p>
            <a:pPr>
              <a:defRPr/>
            </a:pPr>
            <a:endParaRPr lang="en-GB">
              <a:solidFill>
                <a:srgbClr val="D4D2D0">
                  <a:shade val="50000"/>
                </a:srgbClr>
              </a:solidFill>
            </a:endParaRPr>
          </a:p>
        </p:txBody>
      </p:sp>
      <p:sp>
        <p:nvSpPr>
          <p:cNvPr id="6" name="Rectangle 13"/>
          <p:cNvSpPr>
            <a:spLocks noGrp="1" noChangeArrowheads="1"/>
          </p:cNvSpPr>
          <p:nvPr>
            <p:ph type="ftr" sz="quarter" idx="11"/>
          </p:nvPr>
        </p:nvSpPr>
        <p:spPr>
          <a:xfrm>
            <a:off x="630238" y="7031038"/>
            <a:ext cx="2941637" cy="158750"/>
          </a:xfrm>
        </p:spPr>
        <p:txBody>
          <a:bodyPr/>
          <a:lstStyle>
            <a:lvl1pPr>
              <a:defRPr/>
            </a:lvl1pPr>
          </a:lstStyle>
          <a:p>
            <a:pPr>
              <a:defRPr/>
            </a:pPr>
            <a:r>
              <a:rPr lang="en-GB">
                <a:solidFill>
                  <a:srgbClr val="D4D2D0">
                    <a:shade val="50000"/>
                  </a:srgbClr>
                </a:solidFill>
              </a:rPr>
              <a:t>Client name - Event - Presentation title</a:t>
            </a:r>
          </a:p>
        </p:txBody>
      </p:sp>
      <p:sp>
        <p:nvSpPr>
          <p:cNvPr id="7" name="Rectangle 14"/>
          <p:cNvSpPr>
            <a:spLocks noGrp="1" noChangeArrowheads="1"/>
          </p:cNvSpPr>
          <p:nvPr>
            <p:ph type="sldNum" sz="quarter" idx="12"/>
          </p:nvPr>
        </p:nvSpPr>
        <p:spPr>
          <a:xfrm>
            <a:off x="3571875" y="7024688"/>
            <a:ext cx="2133600" cy="165100"/>
          </a:xfrm>
        </p:spPr>
        <p:txBody>
          <a:bodyPr/>
          <a:lstStyle>
            <a:lvl1pPr>
              <a:defRPr/>
            </a:lvl1pPr>
          </a:lstStyle>
          <a:p>
            <a:pPr>
              <a:defRPr/>
            </a:pPr>
            <a:r>
              <a:rPr lang="en-GB">
                <a:solidFill>
                  <a:srgbClr val="D4D2D0">
                    <a:shade val="50000"/>
                  </a:srgbClr>
                </a:solidFill>
              </a:rPr>
              <a:t>Page </a:t>
            </a:r>
            <a:fld id="{5D28D93D-1F55-4C4D-9D59-A7B280AF10B6}" type="slidenum">
              <a:rPr lang="en-GB">
                <a:solidFill>
                  <a:srgbClr val="D4D2D0">
                    <a:shade val="50000"/>
                  </a:srgbClr>
                </a:solidFill>
              </a:rPr>
              <a:pPr>
                <a:defRPr/>
              </a:pPr>
              <a:t>‹Nº›</a:t>
            </a:fld>
            <a:endParaRPr lang="en-GB">
              <a:solidFill>
                <a:srgbClr val="D4D2D0">
                  <a:shade val="50000"/>
                </a:srgbClr>
              </a:solidFill>
            </a:endParaRPr>
          </a:p>
        </p:txBody>
      </p:sp>
    </p:spTree>
    <p:extLst>
      <p:ext uri="{BB962C8B-B14F-4D97-AF65-F5344CB8AC3E}">
        <p14:creationId xmlns:p14="http://schemas.microsoft.com/office/powerpoint/2010/main" xmlns="" val="2052329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7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8 Título"/>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19" name="18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27" name="26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89868813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5" name="4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6" name="5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2712866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8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1 Título"/>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5" name="4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6" name="5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51378457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6" name="5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7" name="6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2138945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8" name="7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9" name="8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26895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F114A6B3-7C63-45D9-B6C7-6E2867C4A434}" type="datetimeFigureOut">
              <a:rPr lang="es-PE" smtClean="0"/>
              <a:pPr/>
              <a:t>16/11/2012</a:t>
            </a:fld>
            <a:endParaRPr lang="es-PE"/>
          </a:p>
        </p:txBody>
      </p:sp>
      <p:sp>
        <p:nvSpPr>
          <p:cNvPr id="13" name="12 Marcador de número de diapositiva"/>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8157365-49E1-4E9F-A978-36101C4CCB1D}" type="slidenum">
              <a:rPr lang="es-PE" smtClean="0"/>
              <a:pPr/>
              <a:t>‹Nº›</a:t>
            </a:fld>
            <a:endParaRPr lang="es-PE"/>
          </a:p>
        </p:txBody>
      </p:sp>
      <p:sp>
        <p:nvSpPr>
          <p:cNvPr id="14" name="13 Marcador de pie de página"/>
          <p:cNvSpPr>
            <a:spLocks noGrp="1"/>
          </p:cNvSpPr>
          <p:nvPr>
            <p:ph type="ftr" sz="quarter" idx="12"/>
          </p:nvPr>
        </p:nvSpPr>
        <p:spPr/>
        <p:txBody>
          <a:bodyPr/>
          <a:lstStyle/>
          <a:p>
            <a:endParaRPr lang="es-PE"/>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320"/>
            <a:ext cx="7470648" cy="1143000"/>
          </a:xfrm>
        </p:spPr>
        <p:txBody>
          <a:bodyPr anchor="ctr"/>
          <a:lstStyle>
            <a:lvl1pPr algn="l">
              <a:defRPr sz="4600"/>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8" name="7 Marcador de número de diapositiva"/>
          <p:cNvSpPr>
            <a:spLocks noGrp="1"/>
          </p:cNvSpPr>
          <p:nvPr>
            <p:ph type="sldNum" sz="quarter" idx="11"/>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
        <p:nvSpPr>
          <p:cNvPr id="9" name="8 Marcador de pie de página"/>
          <p:cNvSpPr>
            <a:spLocks noGrp="1"/>
          </p:cNvSpPr>
          <p:nvPr>
            <p:ph type="ftr" sz="quarter" idx="12"/>
          </p:nvPr>
        </p:nvSpPr>
        <p:spPr/>
        <p:txBody>
          <a:bodyPr/>
          <a:lstStyle/>
          <a:p>
            <a:endParaRPr lang="es-PE">
              <a:solidFill>
                <a:srgbClr val="D4D2D0">
                  <a:shade val="50000"/>
                </a:srgbClr>
              </a:solidFill>
            </a:endParaRPr>
          </a:p>
        </p:txBody>
      </p:sp>
    </p:spTree>
    <p:extLst>
      <p:ext uri="{BB962C8B-B14F-4D97-AF65-F5344CB8AC3E}">
        <p14:creationId xmlns:p14="http://schemas.microsoft.com/office/powerpoint/2010/main" xmlns="" val="1229093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3" name="2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4" name="3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017394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6" name="5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7" name="6 Marcador de número de diapositiva"/>
          <p:cNvSpPr>
            <a:spLocks noGrp="1"/>
          </p:cNvSpPr>
          <p:nvPr>
            <p:ph type="sldNum" sz="quarter" idx="12"/>
          </p:nvPr>
        </p:nvSpPr>
        <p:spPr>
          <a:xfrm>
            <a:off x="8156448" y="6422064"/>
            <a:ext cx="762000" cy="365125"/>
          </a:xfrm>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287455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457200" y="6422064"/>
            <a:ext cx="2133600" cy="365125"/>
          </a:xfrm>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6" name="5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7" name="6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414875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5" name="4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6" name="5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2646698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5" name="4 Marcador de pie de página"/>
          <p:cNvSpPr>
            <a:spLocks noGrp="1"/>
          </p:cNvSpPr>
          <p:nvPr>
            <p:ph type="ftr" sz="quarter" idx="11"/>
          </p:nvPr>
        </p:nvSpPr>
        <p:spPr/>
        <p:txBody>
          <a:bodyPr/>
          <a:lstStyle/>
          <a:p>
            <a:endParaRPr lang="es-PE">
              <a:solidFill>
                <a:srgbClr val="D4D2D0">
                  <a:shade val="50000"/>
                </a:srgbClr>
              </a:solidFill>
            </a:endParaRPr>
          </a:p>
        </p:txBody>
      </p:sp>
      <p:sp>
        <p:nvSpPr>
          <p:cNvPr id="6" name="5 Marcador de número de diapositiva"/>
          <p:cNvSpPr>
            <a:spLocks noGrp="1"/>
          </p:cNvSpPr>
          <p:nvPr>
            <p:ph type="sldNum" sz="quarter" idx="12"/>
          </p:nvPr>
        </p:nvSpPr>
        <p:spPr/>
        <p:txBody>
          <a:body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1507917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Title Slide-Image">
    <p:spTree>
      <p:nvGrpSpPr>
        <p:cNvPr id="1" name=""/>
        <p:cNvGrpSpPr/>
        <p:nvPr/>
      </p:nvGrpSpPr>
      <p:grpSpPr>
        <a:xfrm>
          <a:off x="0" y="0"/>
          <a:ext cx="0" cy="0"/>
          <a:chOff x="0" y="0"/>
          <a:chExt cx="0" cy="0"/>
        </a:xfrm>
      </p:grpSpPr>
      <p:sp>
        <p:nvSpPr>
          <p:cNvPr id="5" name="Rectangle 12"/>
          <p:cNvSpPr>
            <a:spLocks noGrp="1" noChangeArrowheads="1"/>
          </p:cNvSpPr>
          <p:nvPr>
            <p:ph type="dt" sz="half" idx="10"/>
          </p:nvPr>
        </p:nvSpPr>
        <p:spPr>
          <a:xfrm>
            <a:off x="5705475" y="7031038"/>
            <a:ext cx="1752600" cy="165100"/>
          </a:xfrm>
        </p:spPr>
        <p:txBody>
          <a:bodyPr/>
          <a:lstStyle>
            <a:lvl1pPr>
              <a:defRPr/>
            </a:lvl1pPr>
          </a:lstStyle>
          <a:p>
            <a:pPr>
              <a:defRPr/>
            </a:pPr>
            <a:endParaRPr lang="en-GB">
              <a:solidFill>
                <a:srgbClr val="D4D2D0">
                  <a:shade val="50000"/>
                </a:srgbClr>
              </a:solidFill>
            </a:endParaRPr>
          </a:p>
        </p:txBody>
      </p:sp>
      <p:sp>
        <p:nvSpPr>
          <p:cNvPr id="6" name="Rectangle 13"/>
          <p:cNvSpPr>
            <a:spLocks noGrp="1" noChangeArrowheads="1"/>
          </p:cNvSpPr>
          <p:nvPr>
            <p:ph type="ftr" sz="quarter" idx="11"/>
          </p:nvPr>
        </p:nvSpPr>
        <p:spPr>
          <a:xfrm>
            <a:off x="630238" y="7031038"/>
            <a:ext cx="2941637" cy="158750"/>
          </a:xfrm>
        </p:spPr>
        <p:txBody>
          <a:bodyPr/>
          <a:lstStyle>
            <a:lvl1pPr>
              <a:defRPr/>
            </a:lvl1pPr>
          </a:lstStyle>
          <a:p>
            <a:pPr>
              <a:defRPr/>
            </a:pPr>
            <a:r>
              <a:rPr lang="en-GB">
                <a:solidFill>
                  <a:srgbClr val="D4D2D0">
                    <a:shade val="50000"/>
                  </a:srgbClr>
                </a:solidFill>
              </a:rPr>
              <a:t>Client name - Event - Presentation title</a:t>
            </a:r>
          </a:p>
        </p:txBody>
      </p:sp>
      <p:sp>
        <p:nvSpPr>
          <p:cNvPr id="7" name="Rectangle 14"/>
          <p:cNvSpPr>
            <a:spLocks noGrp="1" noChangeArrowheads="1"/>
          </p:cNvSpPr>
          <p:nvPr>
            <p:ph type="sldNum" sz="quarter" idx="12"/>
          </p:nvPr>
        </p:nvSpPr>
        <p:spPr>
          <a:xfrm>
            <a:off x="3571875" y="7024688"/>
            <a:ext cx="2133600" cy="165100"/>
          </a:xfrm>
        </p:spPr>
        <p:txBody>
          <a:bodyPr/>
          <a:lstStyle>
            <a:lvl1pPr>
              <a:defRPr/>
            </a:lvl1pPr>
          </a:lstStyle>
          <a:p>
            <a:pPr>
              <a:defRPr/>
            </a:pPr>
            <a:r>
              <a:rPr lang="en-GB">
                <a:solidFill>
                  <a:srgbClr val="D4D2D0">
                    <a:shade val="50000"/>
                  </a:srgbClr>
                </a:solidFill>
              </a:rPr>
              <a:t>Page </a:t>
            </a:r>
            <a:fld id="{5D28D93D-1F55-4C4D-9D59-A7B280AF10B6}" type="slidenum">
              <a:rPr lang="en-GB">
                <a:solidFill>
                  <a:srgbClr val="D4D2D0">
                    <a:shade val="50000"/>
                  </a:srgbClr>
                </a:solidFill>
              </a:rPr>
              <a:pPr>
                <a:defRPr/>
              </a:pPr>
              <a:t>‹Nº›</a:t>
            </a:fld>
            <a:endParaRPr lang="en-GB">
              <a:solidFill>
                <a:srgbClr val="D4D2D0">
                  <a:shade val="50000"/>
                </a:srgbClr>
              </a:solidFill>
            </a:endParaRPr>
          </a:p>
        </p:txBody>
      </p:sp>
    </p:spTree>
    <p:extLst>
      <p:ext uri="{BB962C8B-B14F-4D97-AF65-F5344CB8AC3E}">
        <p14:creationId xmlns:p14="http://schemas.microsoft.com/office/powerpoint/2010/main" xmlns="" val="2883366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cstate="print"/>
                <a:srcRect/>
                <a:tile tx="0" ty="0" sx="100000" sy="100000" flip="none" algn="tl"/>
              </a:blip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grpSp>
      <p:sp>
        <p:nvSpPr>
          <p:cNvPr id="110612" name="Rectangle 20"/>
          <p:cNvSpPr>
            <a:spLocks noGrp="1" noChangeArrowheads="1"/>
          </p:cNvSpPr>
          <p:nvPr>
            <p:ph type="ctrTitle"/>
          </p:nvPr>
        </p:nvSpPr>
        <p:spPr>
          <a:xfrm>
            <a:off x="1828800" y="2133600"/>
            <a:ext cx="7315200" cy="1600200"/>
          </a:xfrm>
        </p:spPr>
        <p:txBody>
          <a:bodyPr/>
          <a:lstStyle>
            <a:lvl1pPr algn="l">
              <a:defRPr/>
            </a:lvl1pPr>
          </a:lstStyle>
          <a:p>
            <a:r>
              <a:rPr lang="es-ES"/>
              <a:t>Haga clic para modificar el estilo de título del patrón</a:t>
            </a:r>
          </a:p>
        </p:txBody>
      </p:sp>
      <p:sp>
        <p:nvSpPr>
          <p:cNvPr id="11061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s-ES"/>
              <a:t>Haga clic para modificar el estilo de subtítulo del patrón</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s-ES">
              <a:solidFill>
                <a:srgbClr val="000000"/>
              </a:solidFill>
            </a:endParaRPr>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s-ES">
              <a:solidFill>
                <a:srgbClr val="000000"/>
              </a:solidFill>
            </a:endParaRPr>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C25166FB-BEBE-428D-A66B-6ECF77B9FD6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228899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1047"/>
          <p:cNvSpPr>
            <a:spLocks noGrp="1" noChangeArrowheads="1"/>
          </p:cNvSpPr>
          <p:nvPr>
            <p:ph type="sldNum" sz="quarter" idx="12"/>
          </p:nvPr>
        </p:nvSpPr>
        <p:spPr>
          <a:ln/>
        </p:spPr>
        <p:txBody>
          <a:bodyPr/>
          <a:lstStyle>
            <a:lvl1pPr>
              <a:defRPr/>
            </a:lvl1pPr>
          </a:lstStyle>
          <a:p>
            <a:pPr>
              <a:defRPr/>
            </a:pPr>
            <a:fld id="{2CC2C3C6-1D12-40D9-BBF2-6BB1C83ECC3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1701743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1047"/>
          <p:cNvSpPr>
            <a:spLocks noGrp="1" noChangeArrowheads="1"/>
          </p:cNvSpPr>
          <p:nvPr>
            <p:ph type="sldNum" sz="quarter" idx="12"/>
          </p:nvPr>
        </p:nvSpPr>
        <p:spPr>
          <a:ln/>
        </p:spPr>
        <p:txBody>
          <a:bodyPr/>
          <a:lstStyle>
            <a:lvl1pPr>
              <a:defRPr/>
            </a:lvl1pPr>
          </a:lstStyle>
          <a:p>
            <a:pPr>
              <a:defRPr/>
            </a:pPr>
            <a:fld id="{D7C1A3F2-485D-4EDB-972E-0AE57750F76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402595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609600" y="1589567"/>
            <a:ext cx="38862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844901" y="1589567"/>
            <a:ext cx="38862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F114A6B3-7C63-45D9-B6C7-6E2867C4A434}" type="datetimeFigureOut">
              <a:rPr lang="es-PE" smtClean="0"/>
              <a:pPr/>
              <a:t>16/11/2012</a:t>
            </a:fld>
            <a:endParaRPr lang="es-PE"/>
          </a:p>
        </p:txBody>
      </p:sp>
      <p:sp>
        <p:nvSpPr>
          <p:cNvPr id="10" name="9 Marcador de número de diapositiva"/>
          <p:cNvSpPr>
            <a:spLocks noGrp="1"/>
          </p:cNvSpPr>
          <p:nvPr>
            <p:ph type="sldNum" sz="quarter" idx="16"/>
          </p:nvPr>
        </p:nvSpPr>
        <p:spPr/>
        <p:txBody>
          <a:bodyPr rtlCol="0"/>
          <a:lstStyle/>
          <a:p>
            <a:fld id="{98157365-49E1-4E9F-A978-36101C4CCB1D}" type="slidenum">
              <a:rPr lang="es-PE" smtClean="0"/>
              <a:pPr/>
              <a:t>‹Nº›</a:t>
            </a:fld>
            <a:endParaRPr lang="es-PE"/>
          </a:p>
        </p:txBody>
      </p:sp>
      <p:sp>
        <p:nvSpPr>
          <p:cNvPr id="12" name="11 Marcador de pie de página"/>
          <p:cNvSpPr>
            <a:spLocks noGrp="1"/>
          </p:cNvSpPr>
          <p:nvPr>
            <p:ph type="ftr" sz="quarter" idx="17"/>
          </p:nvPr>
        </p:nvSpPr>
        <p:spPr/>
        <p:txBody>
          <a:bodyPr rtlCol="0"/>
          <a:lstStyle/>
          <a:p>
            <a:endParaRPr lang="es-P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1047"/>
          <p:cNvSpPr>
            <a:spLocks noGrp="1" noChangeArrowheads="1"/>
          </p:cNvSpPr>
          <p:nvPr>
            <p:ph type="sldNum" sz="quarter" idx="12"/>
          </p:nvPr>
        </p:nvSpPr>
        <p:spPr>
          <a:ln/>
        </p:spPr>
        <p:txBody>
          <a:bodyPr/>
          <a:lstStyle>
            <a:lvl1pPr>
              <a:defRPr/>
            </a:lvl1pPr>
          </a:lstStyle>
          <a:p>
            <a:pPr>
              <a:defRPr/>
            </a:pPr>
            <a:fld id="{A8670AF2-2E44-419D-9A31-9B166C8C5F2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647098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1047"/>
          <p:cNvSpPr>
            <a:spLocks noGrp="1" noChangeArrowheads="1"/>
          </p:cNvSpPr>
          <p:nvPr>
            <p:ph type="sldNum" sz="quarter" idx="12"/>
          </p:nvPr>
        </p:nvSpPr>
        <p:spPr>
          <a:ln/>
        </p:spPr>
        <p:txBody>
          <a:bodyPr/>
          <a:lstStyle>
            <a:lvl1pPr>
              <a:defRPr/>
            </a:lvl1pPr>
          </a:lstStyle>
          <a:p>
            <a:pPr>
              <a:defRPr/>
            </a:pPr>
            <a:fld id="{0720C34F-860D-4842-8423-33BD1CE8A9F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508937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1047"/>
          <p:cNvSpPr>
            <a:spLocks noGrp="1" noChangeArrowheads="1"/>
          </p:cNvSpPr>
          <p:nvPr>
            <p:ph type="sldNum" sz="quarter" idx="12"/>
          </p:nvPr>
        </p:nvSpPr>
        <p:spPr>
          <a:ln/>
        </p:spPr>
        <p:txBody>
          <a:bodyPr/>
          <a:lstStyle>
            <a:lvl1pPr>
              <a:defRPr/>
            </a:lvl1pPr>
          </a:lstStyle>
          <a:p>
            <a:pPr>
              <a:defRPr/>
            </a:pPr>
            <a:fld id="{14B70FC3-2BDD-4320-B952-5A74549CAE0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1203281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1047"/>
          <p:cNvSpPr>
            <a:spLocks noGrp="1" noChangeArrowheads="1"/>
          </p:cNvSpPr>
          <p:nvPr>
            <p:ph type="sldNum" sz="quarter" idx="12"/>
          </p:nvPr>
        </p:nvSpPr>
        <p:spPr>
          <a:ln/>
        </p:spPr>
        <p:txBody>
          <a:bodyPr/>
          <a:lstStyle>
            <a:lvl1pPr>
              <a:defRPr/>
            </a:lvl1pPr>
          </a:lstStyle>
          <a:p>
            <a:pPr>
              <a:defRPr/>
            </a:pPr>
            <a:fld id="{FE12B1A2-73ED-4F49-8D4C-415FA50F9CA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1626486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1047"/>
          <p:cNvSpPr>
            <a:spLocks noGrp="1" noChangeArrowheads="1"/>
          </p:cNvSpPr>
          <p:nvPr>
            <p:ph type="sldNum" sz="quarter" idx="12"/>
          </p:nvPr>
        </p:nvSpPr>
        <p:spPr>
          <a:ln/>
        </p:spPr>
        <p:txBody>
          <a:bodyPr/>
          <a:lstStyle>
            <a:lvl1pPr>
              <a:defRPr/>
            </a:lvl1pPr>
          </a:lstStyle>
          <a:p>
            <a:pPr>
              <a:defRPr/>
            </a:pPr>
            <a:fld id="{2B1413A4-C8F3-4096-9FFA-DDA6810554A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776435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1047"/>
          <p:cNvSpPr>
            <a:spLocks noGrp="1" noChangeArrowheads="1"/>
          </p:cNvSpPr>
          <p:nvPr>
            <p:ph type="sldNum" sz="quarter" idx="12"/>
          </p:nvPr>
        </p:nvSpPr>
        <p:spPr>
          <a:ln/>
        </p:spPr>
        <p:txBody>
          <a:bodyPr/>
          <a:lstStyle>
            <a:lvl1pPr>
              <a:defRPr/>
            </a:lvl1pPr>
          </a:lstStyle>
          <a:p>
            <a:pPr>
              <a:defRPr/>
            </a:pPr>
            <a:fld id="{62C40F42-45FE-476C-9CC9-37EFE27A9CF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574035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1047"/>
          <p:cNvSpPr>
            <a:spLocks noGrp="1" noChangeArrowheads="1"/>
          </p:cNvSpPr>
          <p:nvPr>
            <p:ph type="sldNum" sz="quarter" idx="12"/>
          </p:nvPr>
        </p:nvSpPr>
        <p:spPr>
          <a:ln/>
        </p:spPr>
        <p:txBody>
          <a:bodyPr/>
          <a:lstStyle>
            <a:lvl1pPr>
              <a:defRPr/>
            </a:lvl1pPr>
          </a:lstStyle>
          <a:p>
            <a:pPr>
              <a:defRPr/>
            </a:pPr>
            <a:fld id="{49053D94-CA0B-4D20-96AB-E7B7DDE829C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1577376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67525" y="457200"/>
            <a:ext cx="2058988" cy="56388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457200"/>
            <a:ext cx="6029325"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1047"/>
          <p:cNvSpPr>
            <a:spLocks noGrp="1" noChangeArrowheads="1"/>
          </p:cNvSpPr>
          <p:nvPr>
            <p:ph type="sldNum" sz="quarter" idx="12"/>
          </p:nvPr>
        </p:nvSpPr>
        <p:spPr>
          <a:ln/>
        </p:spPr>
        <p:txBody>
          <a:bodyPr/>
          <a:lstStyle>
            <a:lvl1pPr>
              <a:defRPr/>
            </a:lvl1pPr>
          </a:lstStyle>
          <a:p>
            <a:pPr>
              <a:defRPr/>
            </a:pPr>
            <a:fld id="{02407AA8-D6DD-421E-869C-0522704945A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3709816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cstate="print"/>
                <a:srcRect/>
                <a:tile tx="0" ty="0" sx="100000" sy="100000" flip="none" algn="tl"/>
              </a:blip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grpSp>
      <p:sp>
        <p:nvSpPr>
          <p:cNvPr id="110612" name="Rectangle 20"/>
          <p:cNvSpPr>
            <a:spLocks noGrp="1" noChangeArrowheads="1"/>
          </p:cNvSpPr>
          <p:nvPr>
            <p:ph type="ctrTitle"/>
          </p:nvPr>
        </p:nvSpPr>
        <p:spPr>
          <a:xfrm>
            <a:off x="1828800" y="2133600"/>
            <a:ext cx="7315200" cy="1600200"/>
          </a:xfrm>
        </p:spPr>
        <p:txBody>
          <a:bodyPr/>
          <a:lstStyle>
            <a:lvl1pPr algn="l">
              <a:defRPr/>
            </a:lvl1pPr>
          </a:lstStyle>
          <a:p>
            <a:r>
              <a:rPr lang="es-ES"/>
              <a:t>Haga clic para modificar el estilo de título del patrón</a:t>
            </a:r>
          </a:p>
        </p:txBody>
      </p:sp>
      <p:sp>
        <p:nvSpPr>
          <p:cNvPr id="11061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s-ES"/>
              <a:t>Haga clic para modificar el estilo de subtítulo del patrón</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s-ES">
              <a:solidFill>
                <a:srgbClr val="000000"/>
              </a:solidFill>
            </a:endParaRPr>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s-ES">
              <a:solidFill>
                <a:srgbClr val="000000"/>
              </a:solidFill>
            </a:endParaRPr>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C25166FB-BEBE-428D-A66B-6ECF77B9FD6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22347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1047"/>
          <p:cNvSpPr>
            <a:spLocks noGrp="1" noChangeArrowheads="1"/>
          </p:cNvSpPr>
          <p:nvPr>
            <p:ph type="sldNum" sz="quarter" idx="12"/>
          </p:nvPr>
        </p:nvSpPr>
        <p:spPr>
          <a:ln/>
        </p:spPr>
        <p:txBody>
          <a:bodyPr/>
          <a:lstStyle>
            <a:lvl1pPr>
              <a:defRPr/>
            </a:lvl1pPr>
          </a:lstStyle>
          <a:p>
            <a:pPr>
              <a:defRPr/>
            </a:pPr>
            <a:fld id="{2CC2C3C6-1D12-40D9-BBF2-6BB1C83ECC3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249283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33400" y="273050"/>
            <a:ext cx="8153400" cy="869950"/>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609600" y="2438400"/>
            <a:ext cx="38862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800600" y="2438400"/>
            <a:ext cx="38862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F114A6B3-7C63-45D9-B6C7-6E2867C4A434}" type="datetimeFigureOut">
              <a:rPr lang="es-PE" smtClean="0"/>
              <a:pPr/>
              <a:t>16/11/2012</a:t>
            </a:fld>
            <a:endParaRPr lang="es-PE"/>
          </a:p>
        </p:txBody>
      </p:sp>
      <p:sp>
        <p:nvSpPr>
          <p:cNvPr id="12" name="11 Marcador de número de diapositiva"/>
          <p:cNvSpPr>
            <a:spLocks noGrp="1"/>
          </p:cNvSpPr>
          <p:nvPr>
            <p:ph type="sldNum" sz="quarter" idx="16"/>
          </p:nvPr>
        </p:nvSpPr>
        <p:spPr/>
        <p:txBody>
          <a:bodyPr rtlCol="0"/>
          <a:lstStyle/>
          <a:p>
            <a:fld id="{98157365-49E1-4E9F-A978-36101C4CCB1D}" type="slidenum">
              <a:rPr lang="es-PE" smtClean="0"/>
              <a:pPr/>
              <a:t>‹Nº›</a:t>
            </a:fld>
            <a:endParaRPr lang="es-PE"/>
          </a:p>
        </p:txBody>
      </p:sp>
      <p:sp>
        <p:nvSpPr>
          <p:cNvPr id="14" name="13 Marcador de pie de página"/>
          <p:cNvSpPr>
            <a:spLocks noGrp="1"/>
          </p:cNvSpPr>
          <p:nvPr>
            <p:ph type="ftr" sz="quarter" idx="17"/>
          </p:nvPr>
        </p:nvSpPr>
        <p:spPr/>
        <p:txBody>
          <a:bodyPr rtlCol="0"/>
          <a:lstStyle/>
          <a:p>
            <a:endParaRPr lang="es-PE"/>
          </a:p>
        </p:txBody>
      </p:sp>
      <p:sp>
        <p:nvSpPr>
          <p:cNvPr id="16" name="15 Marcador de texto"/>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1047"/>
          <p:cNvSpPr>
            <a:spLocks noGrp="1" noChangeArrowheads="1"/>
          </p:cNvSpPr>
          <p:nvPr>
            <p:ph type="sldNum" sz="quarter" idx="12"/>
          </p:nvPr>
        </p:nvSpPr>
        <p:spPr>
          <a:ln/>
        </p:spPr>
        <p:txBody>
          <a:bodyPr/>
          <a:lstStyle>
            <a:lvl1pPr>
              <a:defRPr/>
            </a:lvl1pPr>
          </a:lstStyle>
          <a:p>
            <a:pPr>
              <a:defRPr/>
            </a:pPr>
            <a:fld id="{D7C1A3F2-485D-4EDB-972E-0AE57750F76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589819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1047"/>
          <p:cNvSpPr>
            <a:spLocks noGrp="1" noChangeArrowheads="1"/>
          </p:cNvSpPr>
          <p:nvPr>
            <p:ph type="sldNum" sz="quarter" idx="12"/>
          </p:nvPr>
        </p:nvSpPr>
        <p:spPr>
          <a:ln/>
        </p:spPr>
        <p:txBody>
          <a:bodyPr/>
          <a:lstStyle>
            <a:lvl1pPr>
              <a:defRPr/>
            </a:lvl1pPr>
          </a:lstStyle>
          <a:p>
            <a:pPr>
              <a:defRPr/>
            </a:pPr>
            <a:fld id="{A8670AF2-2E44-419D-9A31-9B166C8C5F2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3995962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1047"/>
          <p:cNvSpPr>
            <a:spLocks noGrp="1" noChangeArrowheads="1"/>
          </p:cNvSpPr>
          <p:nvPr>
            <p:ph type="sldNum" sz="quarter" idx="12"/>
          </p:nvPr>
        </p:nvSpPr>
        <p:spPr>
          <a:ln/>
        </p:spPr>
        <p:txBody>
          <a:bodyPr/>
          <a:lstStyle>
            <a:lvl1pPr>
              <a:defRPr/>
            </a:lvl1pPr>
          </a:lstStyle>
          <a:p>
            <a:pPr>
              <a:defRPr/>
            </a:pPr>
            <a:fld id="{0720C34F-860D-4842-8423-33BD1CE8A9F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89311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1047"/>
          <p:cNvSpPr>
            <a:spLocks noGrp="1" noChangeArrowheads="1"/>
          </p:cNvSpPr>
          <p:nvPr>
            <p:ph type="sldNum" sz="quarter" idx="12"/>
          </p:nvPr>
        </p:nvSpPr>
        <p:spPr>
          <a:ln/>
        </p:spPr>
        <p:txBody>
          <a:bodyPr/>
          <a:lstStyle>
            <a:lvl1pPr>
              <a:defRPr/>
            </a:lvl1pPr>
          </a:lstStyle>
          <a:p>
            <a:pPr>
              <a:defRPr/>
            </a:pPr>
            <a:fld id="{14B70FC3-2BDD-4320-B952-5A74549CAE0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906956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1047"/>
          <p:cNvSpPr>
            <a:spLocks noGrp="1" noChangeArrowheads="1"/>
          </p:cNvSpPr>
          <p:nvPr>
            <p:ph type="sldNum" sz="quarter" idx="12"/>
          </p:nvPr>
        </p:nvSpPr>
        <p:spPr>
          <a:ln/>
        </p:spPr>
        <p:txBody>
          <a:bodyPr/>
          <a:lstStyle>
            <a:lvl1pPr>
              <a:defRPr/>
            </a:lvl1pPr>
          </a:lstStyle>
          <a:p>
            <a:pPr>
              <a:defRPr/>
            </a:pPr>
            <a:fld id="{FE12B1A2-73ED-4F49-8D4C-415FA50F9CA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1867684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1047"/>
          <p:cNvSpPr>
            <a:spLocks noGrp="1" noChangeArrowheads="1"/>
          </p:cNvSpPr>
          <p:nvPr>
            <p:ph type="sldNum" sz="quarter" idx="12"/>
          </p:nvPr>
        </p:nvSpPr>
        <p:spPr>
          <a:ln/>
        </p:spPr>
        <p:txBody>
          <a:bodyPr/>
          <a:lstStyle>
            <a:lvl1pPr>
              <a:defRPr/>
            </a:lvl1pPr>
          </a:lstStyle>
          <a:p>
            <a:pPr>
              <a:defRPr/>
            </a:pPr>
            <a:fld id="{2B1413A4-C8F3-4096-9FFA-DDA6810554A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1218200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1047"/>
          <p:cNvSpPr>
            <a:spLocks noGrp="1" noChangeArrowheads="1"/>
          </p:cNvSpPr>
          <p:nvPr>
            <p:ph type="sldNum" sz="quarter" idx="12"/>
          </p:nvPr>
        </p:nvSpPr>
        <p:spPr>
          <a:ln/>
        </p:spPr>
        <p:txBody>
          <a:bodyPr/>
          <a:lstStyle>
            <a:lvl1pPr>
              <a:defRPr/>
            </a:lvl1pPr>
          </a:lstStyle>
          <a:p>
            <a:pPr>
              <a:defRPr/>
            </a:pPr>
            <a:fld id="{62C40F42-45FE-476C-9CC9-37EFE27A9CF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3753782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1047"/>
          <p:cNvSpPr>
            <a:spLocks noGrp="1" noChangeArrowheads="1"/>
          </p:cNvSpPr>
          <p:nvPr>
            <p:ph type="sldNum" sz="quarter" idx="12"/>
          </p:nvPr>
        </p:nvSpPr>
        <p:spPr>
          <a:ln/>
        </p:spPr>
        <p:txBody>
          <a:bodyPr/>
          <a:lstStyle>
            <a:lvl1pPr>
              <a:defRPr/>
            </a:lvl1pPr>
          </a:lstStyle>
          <a:p>
            <a:pPr>
              <a:defRPr/>
            </a:pPr>
            <a:fld id="{49053D94-CA0B-4D20-96AB-E7B7DDE829C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3775427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67525" y="457200"/>
            <a:ext cx="2058988" cy="56388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457200"/>
            <a:ext cx="6029325"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045"/>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1046"/>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1047"/>
          <p:cNvSpPr>
            <a:spLocks noGrp="1" noChangeArrowheads="1"/>
          </p:cNvSpPr>
          <p:nvPr>
            <p:ph type="sldNum" sz="quarter" idx="12"/>
          </p:nvPr>
        </p:nvSpPr>
        <p:spPr>
          <a:ln/>
        </p:spPr>
        <p:txBody>
          <a:bodyPr/>
          <a:lstStyle>
            <a:lvl1pPr>
              <a:defRPr/>
            </a:lvl1pPr>
          </a:lstStyle>
          <a:p>
            <a:pPr>
              <a:defRPr/>
            </a:pPr>
            <a:fld id="{02407AA8-D6DD-421E-869C-0522704945A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xmlns="" val="407961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F114A6B3-7C63-45D9-B6C7-6E2867C4A434}" type="datetimeFigureOut">
              <a:rPr lang="es-PE" smtClean="0"/>
              <a:pPr/>
              <a:t>16/11/2012</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98157365-49E1-4E9F-A978-36101C4CCB1D}" type="slidenum">
              <a:rPr lang="es-PE" smtClean="0"/>
              <a:pPr/>
              <a:t>‹Nº›</a:t>
            </a:fld>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114A6B3-7C63-45D9-B6C7-6E2867C4A434}" type="datetimeFigureOut">
              <a:rPr lang="es-PE" smtClean="0"/>
              <a:pPr/>
              <a:t>16/11/2012</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a:xfrm>
            <a:off x="0" y="6248400"/>
            <a:ext cx="533400" cy="381000"/>
          </a:xfrm>
        </p:spPr>
        <p:txBody>
          <a:bodyPr/>
          <a:lstStyle>
            <a:lvl1pPr>
              <a:defRPr>
                <a:solidFill>
                  <a:schemeClr val="tx2"/>
                </a:solidFill>
              </a:defRPr>
            </a:lvl1pPr>
          </a:lstStyle>
          <a:p>
            <a:fld id="{98157365-49E1-4E9F-A978-36101C4CCB1D}" type="slidenum">
              <a:rPr lang="es-PE" smtClean="0"/>
              <a:pPr/>
              <a:t>‹Nº›</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8077200" cy="869950"/>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F114A6B3-7C63-45D9-B6C7-6E2867C4A434}" type="datetimeFigureOut">
              <a:rPr lang="es-PE" smtClean="0"/>
              <a:pPr/>
              <a:t>16/11/2012</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98157365-49E1-4E9F-A978-36101C4CCB1D}" type="slidenum">
              <a:rPr lang="es-PE" smtClean="0"/>
              <a:pPr/>
              <a:t>‹Nº›</a:t>
            </a:fld>
            <a:endParaRPr lang="es-PE"/>
          </a:p>
        </p:txBody>
      </p:sp>
      <p:sp>
        <p:nvSpPr>
          <p:cNvPr id="3" name="2 Marcador de texto"/>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2362200" y="1752600"/>
            <a:ext cx="64008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3">
        <a:schemeClr val="bg2"/>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fecha"/>
          <p:cNvSpPr>
            <a:spLocks noGrp="1"/>
          </p:cNvSpPr>
          <p:nvPr>
            <p:ph type="dt" sz="half" idx="10"/>
          </p:nvPr>
        </p:nvSpPr>
        <p:spPr>
          <a:xfrm>
            <a:off x="6248400" y="6248400"/>
            <a:ext cx="2667000" cy="365125"/>
          </a:xfrm>
        </p:spPr>
        <p:txBody>
          <a:bodyPr rtlCol="0"/>
          <a:lstStyle/>
          <a:p>
            <a:fld id="{F114A6B3-7C63-45D9-B6C7-6E2867C4A434}" type="datetimeFigureOut">
              <a:rPr lang="es-PE" smtClean="0"/>
              <a:pPr/>
              <a:t>16/11/2012</a:t>
            </a:fld>
            <a:endParaRPr lang="es-PE"/>
          </a:p>
        </p:txBody>
      </p:sp>
      <p:sp>
        <p:nvSpPr>
          <p:cNvPr id="13" name="12 Marcador de número de diapositiva"/>
          <p:cNvSpPr>
            <a:spLocks noGrp="1"/>
          </p:cNvSpPr>
          <p:nvPr>
            <p:ph type="sldNum" sz="quarter" idx="11"/>
          </p:nvPr>
        </p:nvSpPr>
        <p:spPr>
          <a:xfrm>
            <a:off x="0" y="4667249"/>
            <a:ext cx="1447800" cy="663578"/>
          </a:xfrm>
        </p:spPr>
        <p:txBody>
          <a:bodyPr rtlCol="0"/>
          <a:lstStyle>
            <a:lvl1pPr>
              <a:defRPr sz="2800"/>
            </a:lvl1pPr>
          </a:lstStyle>
          <a:p>
            <a:fld id="{98157365-49E1-4E9F-A978-36101C4CCB1D}" type="slidenum">
              <a:rPr lang="es-PE" smtClean="0"/>
              <a:pPr/>
              <a:t>‹Nº›</a:t>
            </a:fld>
            <a:endParaRPr lang="es-PE"/>
          </a:p>
        </p:txBody>
      </p:sp>
      <p:sp>
        <p:nvSpPr>
          <p:cNvPr id="14" name="13 Marcador de pie de página"/>
          <p:cNvSpPr>
            <a:spLocks noGrp="1"/>
          </p:cNvSpPr>
          <p:nvPr>
            <p:ph type="ftr" sz="quarter" idx="12"/>
          </p:nvPr>
        </p:nvSpPr>
        <p:spPr>
          <a:xfrm>
            <a:off x="1600200" y="6248206"/>
            <a:ext cx="4572000" cy="365125"/>
          </a:xfrm>
        </p:spPr>
        <p:txBody>
          <a:bodyPr rtlCol="0"/>
          <a:lstStyle/>
          <a:p>
            <a:endParaRPr lang="es-PE"/>
          </a:p>
        </p:txBody>
      </p:sp>
      <p:sp>
        <p:nvSpPr>
          <p:cNvPr id="3" name="2 Marcador de posición de imagen"/>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609600" y="228600"/>
            <a:ext cx="81534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F114A6B3-7C63-45D9-B6C7-6E2867C4A434}" type="datetimeFigureOut">
              <a:rPr lang="es-PE" smtClean="0"/>
              <a:pPr/>
              <a:t>16/11/2012</a:t>
            </a:fld>
            <a:endParaRPr lang="es-PE"/>
          </a:p>
        </p:txBody>
      </p:sp>
      <p:sp>
        <p:nvSpPr>
          <p:cNvPr id="3" name="2 Marcador de pie de página"/>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s-PE"/>
          </a:p>
        </p:txBody>
      </p:sp>
      <p:sp>
        <p:nvSpPr>
          <p:cNvPr id="7" name="6 Rectángulo"/>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Marcador de número de diapositiva"/>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8157365-49E1-4E9F-A978-36101C4CCB1D}" type="slidenum">
              <a:rPr lang="es-PE" smtClean="0"/>
              <a:pPr/>
              <a:t>‹Nº›</a:t>
            </a:fld>
            <a:endParaRPr lang="es-PE"/>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11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15 Forma libre"/>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8 Marcador de título"/>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22" name="21 Marcador de pie de página"/>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s-PE">
              <a:solidFill>
                <a:srgbClr val="D4D2D0">
                  <a:shade val="50000"/>
                </a:srgbClr>
              </a:solidFill>
            </a:endParaRPr>
          </a:p>
        </p:txBody>
      </p:sp>
      <p:sp>
        <p:nvSpPr>
          <p:cNvPr id="18" name="17 Marcador de número de diapositiva"/>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4158166848"/>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11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15 Forma libre"/>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8 Marcador de título"/>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4C76A0F-A6F6-47C4-A25B-6F9AA8F51A66}" type="datetimeFigureOut">
              <a:rPr lang="es-PE" smtClean="0">
                <a:solidFill>
                  <a:srgbClr val="D4D2D0">
                    <a:shade val="50000"/>
                  </a:srgbClr>
                </a:solidFill>
              </a:rPr>
              <a:pPr/>
              <a:t>16/11/2012</a:t>
            </a:fld>
            <a:endParaRPr lang="es-PE">
              <a:solidFill>
                <a:srgbClr val="D4D2D0">
                  <a:shade val="50000"/>
                </a:srgbClr>
              </a:solidFill>
            </a:endParaRPr>
          </a:p>
        </p:txBody>
      </p:sp>
      <p:sp>
        <p:nvSpPr>
          <p:cNvPr id="22" name="21 Marcador de pie de página"/>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s-PE">
              <a:solidFill>
                <a:srgbClr val="D4D2D0">
                  <a:shade val="50000"/>
                </a:srgbClr>
              </a:solidFill>
            </a:endParaRPr>
          </a:p>
        </p:txBody>
      </p:sp>
      <p:sp>
        <p:nvSpPr>
          <p:cNvPr id="18" name="17 Marcador de número de diapositiva"/>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CCF7BFD-6053-4FEC-A475-3C492BE9076D}" type="slidenum">
              <a:rPr lang="es-PE" smtClean="0">
                <a:solidFill>
                  <a:srgbClr val="D4D2D0">
                    <a:shade val="50000"/>
                  </a:srgbClr>
                </a:solidFill>
              </a:rPr>
              <a:pPr/>
              <a:t>‹Nº›</a:t>
            </a:fld>
            <a:endParaRPr lang="es-PE">
              <a:solidFill>
                <a:srgbClr val="D4D2D0">
                  <a:shade val="50000"/>
                </a:srgbClr>
              </a:solidFill>
            </a:endParaRPr>
          </a:p>
        </p:txBody>
      </p:sp>
    </p:spTree>
    <p:extLst>
      <p:ext uri="{BB962C8B-B14F-4D97-AF65-F5344CB8AC3E}">
        <p14:creationId xmlns:p14="http://schemas.microsoft.com/office/powerpoint/2010/main" xmlns="" val="3529391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23813" y="-141288"/>
            <a:ext cx="9167813" cy="6999288"/>
            <a:chOff x="-15" y="-89"/>
            <a:chExt cx="5775" cy="4409"/>
          </a:xfrm>
        </p:grpSpPr>
        <p:sp>
          <p:nvSpPr>
            <p:cNvPr id="109571" name="Rectangle 1027"/>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72" name="Rectangle 1028" descr="Cacback"/>
            <p:cNvSpPr>
              <a:spLocks noChangeArrowheads="1"/>
            </p:cNvSpPr>
            <p:nvPr userDrawn="1"/>
          </p:nvSpPr>
          <p:spPr bwMode="ltGray">
            <a:xfrm>
              <a:off x="0" y="0"/>
              <a:ext cx="1119" cy="4320"/>
            </a:xfrm>
            <a:prstGeom prst="rect">
              <a:avLst/>
            </a:prstGeom>
            <a:blipFill dpi="0" rotWithShape="0">
              <a:blip r:embed="rId13" cstate="print"/>
              <a:srcRect/>
              <a:tile tx="0" ty="0" sx="100000" sy="100000" flip="none" algn="tl"/>
            </a:blip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nvGrpSpPr>
            <p:cNvPr id="1034" name="Group 1029"/>
            <p:cNvGrpSpPr>
              <a:grpSpLocks/>
            </p:cNvGrpSpPr>
            <p:nvPr userDrawn="1"/>
          </p:nvGrpSpPr>
          <p:grpSpPr bwMode="auto">
            <a:xfrm>
              <a:off x="-15" y="-89"/>
              <a:ext cx="5295" cy="785"/>
              <a:chOff x="20" y="-89"/>
              <a:chExt cx="5295" cy="785"/>
            </a:xfrm>
          </p:grpSpPr>
          <p:sp>
            <p:nvSpPr>
              <p:cNvPr id="109574" name="Freeform 1030"/>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75" name="Freeform 1031"/>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nvGrpSpPr>
              <p:cNvPr id="1038" name="Group 1032"/>
              <p:cNvGrpSpPr>
                <a:grpSpLocks/>
              </p:cNvGrpSpPr>
              <p:nvPr userDrawn="1"/>
            </p:nvGrpSpPr>
            <p:grpSpPr bwMode="auto">
              <a:xfrm>
                <a:off x="1033" y="326"/>
                <a:ext cx="192" cy="192"/>
                <a:chOff x="1033" y="326"/>
                <a:chExt cx="192" cy="192"/>
              </a:xfrm>
            </p:grpSpPr>
            <p:sp>
              <p:nvSpPr>
                <p:cNvPr id="109577"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78"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79"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0"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1"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2"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3"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4"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5"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grpSp>
        <p:sp>
          <p:nvSpPr>
            <p:cNvPr id="109586" name="Rectangle 1042"/>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sp>
        <p:nvSpPr>
          <p:cNvPr id="1027" name="Rectangle 1043"/>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8" name="Rectangle 104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9589" name="Rectangle 104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s-ES">
              <a:solidFill>
                <a:srgbClr val="000000"/>
              </a:solidFill>
            </a:endParaRPr>
          </a:p>
        </p:txBody>
      </p:sp>
      <p:sp>
        <p:nvSpPr>
          <p:cNvPr id="109590" name="Rectangle 104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s-ES">
              <a:solidFill>
                <a:srgbClr val="000000"/>
              </a:solidFill>
            </a:endParaRPr>
          </a:p>
        </p:txBody>
      </p:sp>
      <p:sp>
        <p:nvSpPr>
          <p:cNvPr id="109591" name="Rectangle 104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99CF3934-F381-476E-93DD-640E066F1E27}"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xmlns="" val="17583619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Narrow" pitchFamily="34" charset="0"/>
        </a:defRPr>
      </a:lvl2pPr>
      <a:lvl3pPr algn="ctr" rtl="0" eaLnBrk="0" fontAlgn="base" hangingPunct="0">
        <a:spcBef>
          <a:spcPct val="0"/>
        </a:spcBef>
        <a:spcAft>
          <a:spcPct val="0"/>
        </a:spcAft>
        <a:defRPr sz="4400">
          <a:solidFill>
            <a:schemeClr val="tx2"/>
          </a:solidFill>
          <a:latin typeface="Arial Narrow" pitchFamily="34" charset="0"/>
        </a:defRPr>
      </a:lvl3pPr>
      <a:lvl4pPr algn="ctr" rtl="0" eaLnBrk="0" fontAlgn="base" hangingPunct="0">
        <a:spcBef>
          <a:spcPct val="0"/>
        </a:spcBef>
        <a:spcAft>
          <a:spcPct val="0"/>
        </a:spcAft>
        <a:defRPr sz="4400">
          <a:solidFill>
            <a:schemeClr val="tx2"/>
          </a:solidFill>
          <a:latin typeface="Arial Narrow" pitchFamily="34" charset="0"/>
        </a:defRPr>
      </a:lvl4pPr>
      <a:lvl5pPr algn="ctr" rtl="0" eaLnBrk="0" fontAlgn="base" hangingPunct="0">
        <a:spcBef>
          <a:spcPct val="0"/>
        </a:spcBef>
        <a:spcAft>
          <a:spcPct val="0"/>
        </a:spcAft>
        <a:defRPr sz="4400">
          <a:solidFill>
            <a:schemeClr val="tx2"/>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23813" y="-141288"/>
            <a:ext cx="9167813" cy="6999288"/>
            <a:chOff x="-15" y="-89"/>
            <a:chExt cx="5775" cy="4409"/>
          </a:xfrm>
        </p:grpSpPr>
        <p:sp>
          <p:nvSpPr>
            <p:cNvPr id="109571" name="Rectangle 1027"/>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72" name="Rectangle 1028" descr="Cacback"/>
            <p:cNvSpPr>
              <a:spLocks noChangeArrowheads="1"/>
            </p:cNvSpPr>
            <p:nvPr userDrawn="1"/>
          </p:nvSpPr>
          <p:spPr bwMode="ltGray">
            <a:xfrm>
              <a:off x="0" y="0"/>
              <a:ext cx="1119" cy="4320"/>
            </a:xfrm>
            <a:prstGeom prst="rect">
              <a:avLst/>
            </a:prstGeom>
            <a:blipFill dpi="0" rotWithShape="0">
              <a:blip r:embed="rId13" cstate="print"/>
              <a:srcRect/>
              <a:tile tx="0" ty="0" sx="100000" sy="100000" flip="none" algn="tl"/>
            </a:blip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nvGrpSpPr>
            <p:cNvPr id="1034" name="Group 1029"/>
            <p:cNvGrpSpPr>
              <a:grpSpLocks/>
            </p:cNvGrpSpPr>
            <p:nvPr userDrawn="1"/>
          </p:nvGrpSpPr>
          <p:grpSpPr bwMode="auto">
            <a:xfrm>
              <a:off x="-15" y="-89"/>
              <a:ext cx="5295" cy="785"/>
              <a:chOff x="20" y="-89"/>
              <a:chExt cx="5295" cy="785"/>
            </a:xfrm>
          </p:grpSpPr>
          <p:sp>
            <p:nvSpPr>
              <p:cNvPr id="109574" name="Freeform 1030"/>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75" name="Freeform 1031"/>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nvGrpSpPr>
              <p:cNvPr id="1038" name="Group 1032"/>
              <p:cNvGrpSpPr>
                <a:grpSpLocks/>
              </p:cNvGrpSpPr>
              <p:nvPr userDrawn="1"/>
            </p:nvGrpSpPr>
            <p:grpSpPr bwMode="auto">
              <a:xfrm>
                <a:off x="1033" y="326"/>
                <a:ext cx="192" cy="192"/>
                <a:chOff x="1033" y="326"/>
                <a:chExt cx="192" cy="192"/>
              </a:xfrm>
            </p:grpSpPr>
            <p:sp>
              <p:nvSpPr>
                <p:cNvPr id="109577"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78"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79"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0"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1"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2"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3"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4"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sp>
              <p:nvSpPr>
                <p:cNvPr id="109585"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grpSp>
        <p:sp>
          <p:nvSpPr>
            <p:cNvPr id="109586" name="Rectangle 1042"/>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defRPr/>
              </a:pPr>
              <a:endParaRPr lang="es-ES" sz="2400">
                <a:solidFill>
                  <a:srgbClr val="000000"/>
                </a:solidFill>
                <a:latin typeface="Times New Roman" pitchFamily="18" charset="0"/>
              </a:endParaRPr>
            </a:p>
          </p:txBody>
        </p:sp>
      </p:grpSp>
      <p:sp>
        <p:nvSpPr>
          <p:cNvPr id="1027" name="Rectangle 1043"/>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8" name="Rectangle 104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9589" name="Rectangle 104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s-ES">
              <a:solidFill>
                <a:srgbClr val="000000"/>
              </a:solidFill>
            </a:endParaRPr>
          </a:p>
        </p:txBody>
      </p:sp>
      <p:sp>
        <p:nvSpPr>
          <p:cNvPr id="109590" name="Rectangle 104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s-ES">
              <a:solidFill>
                <a:srgbClr val="000000"/>
              </a:solidFill>
            </a:endParaRPr>
          </a:p>
        </p:txBody>
      </p:sp>
      <p:sp>
        <p:nvSpPr>
          <p:cNvPr id="109591" name="Rectangle 104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99CF3934-F381-476E-93DD-640E066F1E27}"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xmlns="" val="265242779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Narrow" pitchFamily="34" charset="0"/>
        </a:defRPr>
      </a:lvl2pPr>
      <a:lvl3pPr algn="ctr" rtl="0" eaLnBrk="0" fontAlgn="base" hangingPunct="0">
        <a:spcBef>
          <a:spcPct val="0"/>
        </a:spcBef>
        <a:spcAft>
          <a:spcPct val="0"/>
        </a:spcAft>
        <a:defRPr sz="4400">
          <a:solidFill>
            <a:schemeClr val="tx2"/>
          </a:solidFill>
          <a:latin typeface="Arial Narrow" pitchFamily="34" charset="0"/>
        </a:defRPr>
      </a:lvl3pPr>
      <a:lvl4pPr algn="ctr" rtl="0" eaLnBrk="0" fontAlgn="base" hangingPunct="0">
        <a:spcBef>
          <a:spcPct val="0"/>
        </a:spcBef>
        <a:spcAft>
          <a:spcPct val="0"/>
        </a:spcAft>
        <a:defRPr sz="4400">
          <a:solidFill>
            <a:schemeClr val="tx2"/>
          </a:solidFill>
          <a:latin typeface="Arial Narrow" pitchFamily="34" charset="0"/>
        </a:defRPr>
      </a:lvl4pPr>
      <a:lvl5pPr algn="ctr" rtl="0" eaLnBrk="0" fontAlgn="base" hangingPunct="0">
        <a:spcBef>
          <a:spcPct val="0"/>
        </a:spcBef>
        <a:spcAft>
          <a:spcPct val="0"/>
        </a:spcAft>
        <a:defRPr sz="4400">
          <a:solidFill>
            <a:schemeClr val="tx2"/>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orbit-tecnologia.com/imagenes/mundoendedo.jpg" TargetMode="External"/><Relationship Id="rId1" Type="http://schemas.openxmlformats.org/officeDocument/2006/relationships/slideLayout" Target="../slideLayouts/slideLayout3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4.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insumos/PGS_v15.docx" TargetMode="Externa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a:spLocks noChangeArrowheads="1"/>
          </p:cNvSpPr>
          <p:nvPr/>
        </p:nvSpPr>
        <p:spPr bwMode="auto">
          <a:xfrm>
            <a:off x="-36124" y="5586930"/>
            <a:ext cx="3043205" cy="954107"/>
          </a:xfrm>
          <a:prstGeom prst="rect">
            <a:avLst/>
          </a:prstGeom>
          <a:noFill/>
          <a:ln w="9525">
            <a:noFill/>
            <a:miter lim="800000"/>
            <a:headEnd/>
            <a:tailEnd/>
          </a:ln>
        </p:spPr>
        <p:txBody>
          <a:bodyPr wrap="none">
            <a:spAutoFit/>
          </a:bodyPr>
          <a:lstStyle/>
          <a:p>
            <a:pPr algn="ctr"/>
            <a:r>
              <a:rPr lang="es-PE" sz="1400" dirty="0" smtClean="0">
                <a:solidFill>
                  <a:schemeClr val="tx1">
                    <a:lumMod val="95000"/>
                    <a:lumOff val="5000"/>
                  </a:schemeClr>
                </a:solidFill>
                <a:latin typeface="Calibri" pitchFamily="34" charset="0"/>
              </a:rPr>
              <a:t>SIGFREDO ERNESTO FONSECA SALAZAR</a:t>
            </a:r>
            <a:endParaRPr lang="es-PE" sz="1400" dirty="0">
              <a:solidFill>
                <a:schemeClr val="tx1">
                  <a:lumMod val="95000"/>
                  <a:lumOff val="5000"/>
                </a:schemeClr>
              </a:solidFill>
              <a:latin typeface="Calibri" pitchFamily="34" charset="0"/>
            </a:endParaRPr>
          </a:p>
          <a:p>
            <a:pPr algn="ctr"/>
            <a:r>
              <a:rPr lang="es-ES_tradnl" sz="1400" dirty="0" smtClean="0">
                <a:solidFill>
                  <a:schemeClr val="tx1">
                    <a:lumMod val="95000"/>
                    <a:lumOff val="5000"/>
                  </a:schemeClr>
                </a:solidFill>
                <a:latin typeface="Calibri" pitchFamily="34" charset="0"/>
              </a:rPr>
              <a:t>Coordinador SIG Recursos </a:t>
            </a:r>
            <a:r>
              <a:rPr lang="es-ES_tradnl" sz="1400" dirty="0" err="1" smtClean="0">
                <a:solidFill>
                  <a:schemeClr val="tx1">
                    <a:lumMod val="95000"/>
                    <a:lumOff val="5000"/>
                  </a:schemeClr>
                </a:solidFill>
                <a:latin typeface="Calibri" pitchFamily="34" charset="0"/>
              </a:rPr>
              <a:t>Hidricos</a:t>
            </a:r>
            <a:endParaRPr lang="es-PE" sz="1400" dirty="0" smtClean="0">
              <a:solidFill>
                <a:schemeClr val="tx1">
                  <a:lumMod val="95000"/>
                  <a:lumOff val="5000"/>
                </a:schemeClr>
              </a:solidFill>
              <a:latin typeface="Calibri" pitchFamily="34" charset="0"/>
            </a:endParaRPr>
          </a:p>
          <a:p>
            <a:pPr algn="ctr"/>
            <a:r>
              <a:rPr lang="es-PE" sz="1400" dirty="0" smtClean="0">
                <a:solidFill>
                  <a:schemeClr val="tx1">
                    <a:lumMod val="95000"/>
                    <a:lumOff val="5000"/>
                  </a:schemeClr>
                </a:solidFill>
                <a:latin typeface="Calibri" pitchFamily="34" charset="0"/>
              </a:rPr>
              <a:t>Oficina del Sistema Nacional de</a:t>
            </a:r>
            <a:endParaRPr lang="es-PE" sz="1400" dirty="0">
              <a:solidFill>
                <a:schemeClr val="tx1">
                  <a:lumMod val="95000"/>
                  <a:lumOff val="5000"/>
                </a:schemeClr>
              </a:solidFill>
              <a:latin typeface="Calibri" pitchFamily="34" charset="0"/>
            </a:endParaRPr>
          </a:p>
          <a:p>
            <a:pPr algn="ctr"/>
            <a:r>
              <a:rPr lang="es-PE" sz="1400" dirty="0" smtClean="0">
                <a:solidFill>
                  <a:schemeClr val="tx1">
                    <a:lumMod val="95000"/>
                    <a:lumOff val="5000"/>
                  </a:schemeClr>
                </a:solidFill>
                <a:latin typeface="Calibri" pitchFamily="34" charset="0"/>
              </a:rPr>
              <a:t>Información de Recursos Hídricos</a:t>
            </a:r>
            <a:endParaRPr lang="es-PE" sz="1400" dirty="0">
              <a:solidFill>
                <a:schemeClr val="tx1">
                  <a:lumMod val="95000"/>
                  <a:lumOff val="5000"/>
                </a:schemeClr>
              </a:solidFill>
              <a:latin typeface="Calibri" pitchFamily="34" charset="0"/>
            </a:endParaRPr>
          </a:p>
        </p:txBody>
      </p:sp>
      <p:grpSp>
        <p:nvGrpSpPr>
          <p:cNvPr id="2" name="1 Grupo"/>
          <p:cNvGrpSpPr/>
          <p:nvPr/>
        </p:nvGrpSpPr>
        <p:grpSpPr>
          <a:xfrm>
            <a:off x="4139952" y="1916832"/>
            <a:ext cx="4848260" cy="4834991"/>
            <a:chOff x="3672840" y="-777240"/>
            <a:chExt cx="8039586" cy="8997315"/>
          </a:xfrm>
        </p:grpSpPr>
        <p:pic>
          <p:nvPicPr>
            <p:cNvPr id="12" name="11 Imagen"/>
            <p:cNvPicPr>
              <a:picLocks noChangeAspect="1"/>
            </p:cNvPicPr>
            <p:nvPr/>
          </p:nvPicPr>
          <p:blipFill>
            <a:blip r:embed="rId3" cstate="print"/>
            <a:stretch>
              <a:fillRect/>
            </a:stretch>
          </p:blipFill>
          <p:spPr bwMode="auto">
            <a:xfrm>
              <a:off x="3672840" y="-777240"/>
              <a:ext cx="8039586" cy="8702040"/>
            </a:xfrm>
            <a:prstGeom prst="ellipse">
              <a:avLst/>
            </a:prstGeom>
            <a:ln w="762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12 Elipse"/>
            <p:cNvSpPr/>
            <p:nvPr/>
          </p:nvSpPr>
          <p:spPr>
            <a:xfrm>
              <a:off x="4675188" y="1209675"/>
              <a:ext cx="6105525" cy="7010400"/>
            </a:xfrm>
            <a:prstGeom prst="ellipse">
              <a:avLst/>
            </a:prstGeom>
            <a:gradFill>
              <a:gsLst>
                <a:gs pos="14000">
                  <a:schemeClr val="accent1">
                    <a:tint val="100000"/>
                    <a:shade val="100000"/>
                    <a:satMod val="130000"/>
                    <a:alpha val="8000"/>
                  </a:schemeClr>
                </a:gs>
                <a:gs pos="100000">
                  <a:schemeClr val="accent1">
                    <a:tint val="50000"/>
                    <a:shade val="100000"/>
                    <a:satMod val="350000"/>
                  </a:schemeClr>
                </a:gs>
              </a:gsLst>
            </a:gradFill>
            <a:ln w="73025">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PE" dirty="0"/>
            </a:p>
          </p:txBody>
        </p:sp>
      </p:grpSp>
      <p:sp>
        <p:nvSpPr>
          <p:cNvPr id="11" name="Text Box 4"/>
          <p:cNvSpPr txBox="1">
            <a:spLocks noChangeArrowheads="1"/>
          </p:cNvSpPr>
          <p:nvPr/>
        </p:nvSpPr>
        <p:spPr bwMode="auto">
          <a:xfrm>
            <a:off x="107504" y="1412776"/>
            <a:ext cx="3923928" cy="3970318"/>
          </a:xfrm>
          <a:prstGeom prst="rect">
            <a:avLst/>
          </a:prstGeom>
          <a:noFill/>
          <a:ln w="9525">
            <a:noFill/>
            <a:miter lim="800000"/>
            <a:headEnd/>
            <a:tailEnd/>
          </a:ln>
        </p:spPr>
        <p:txBody>
          <a:bodyPr wrap="square">
            <a:spAutoFit/>
          </a:bodyPr>
          <a:lstStyle/>
          <a:p>
            <a:pPr algn="just">
              <a:spcBef>
                <a:spcPct val="50000"/>
              </a:spcBef>
              <a:defRPr/>
            </a:pPr>
            <a:r>
              <a:rPr lang="es-ES" sz="3600" b="1" dirty="0" smtClean="0">
                <a:solidFill>
                  <a:schemeClr val="tx1">
                    <a:lumMod val="95000"/>
                    <a:lumOff val="5000"/>
                  </a:schemeClr>
                </a:solidFill>
                <a:effectLst>
                  <a:outerShdw blurRad="38100" dist="38100" dir="2700000" algn="tl">
                    <a:srgbClr val="000000">
                      <a:alpha val="43137"/>
                    </a:srgbClr>
                  </a:outerShdw>
                </a:effectLst>
                <a:latin typeface="+mn-lt"/>
                <a:cs typeface="+mn-cs"/>
              </a:rPr>
              <a:t>AVANCES EN LA IMPLEMENTACIÓN DEL SISTEMA NACIONAL DE INFORMACIÓN DE RECURSOS HÍDRICOS</a:t>
            </a:r>
            <a:endParaRPr lang="es-ES" sz="3600" b="1" dirty="0">
              <a:solidFill>
                <a:schemeClr val="tx1">
                  <a:lumMod val="95000"/>
                  <a:lumOff val="5000"/>
                </a:schemeClr>
              </a:solidFill>
              <a:effectLst>
                <a:outerShdw blurRad="38100" dist="38100" dir="2700000" algn="tl">
                  <a:srgbClr val="000000">
                    <a:alpha val="43137"/>
                  </a:srgbClr>
                </a:outerShdw>
              </a:effectLst>
              <a:latin typeface="+mn-lt"/>
              <a:cs typeface="+mn-cs"/>
            </a:endParaRPr>
          </a:p>
        </p:txBody>
      </p:sp>
      <p:pic>
        <p:nvPicPr>
          <p:cNvPr id="7" name="Picture 5" descr="NAAAAA"/>
          <p:cNvPicPr>
            <a:picLocks noChangeAspect="1" noChangeArrowheads="1"/>
          </p:cNvPicPr>
          <p:nvPr/>
        </p:nvPicPr>
        <p:blipFill>
          <a:blip r:embed="rId4" cstate="print"/>
          <a:srcRect/>
          <a:stretch>
            <a:fillRect/>
          </a:stretch>
        </p:blipFill>
        <p:spPr bwMode="auto">
          <a:xfrm>
            <a:off x="251520" y="260648"/>
            <a:ext cx="1094766" cy="936104"/>
          </a:xfrm>
          <a:prstGeom prst="rect">
            <a:avLst/>
          </a:prstGeom>
          <a:noFill/>
          <a:ln w="9525">
            <a:noFill/>
            <a:miter lim="800000"/>
            <a:headEnd/>
            <a:tailEnd/>
          </a:ln>
        </p:spPr>
      </p:pic>
      <p:sp>
        <p:nvSpPr>
          <p:cNvPr id="8" name="7 CuadroTexto"/>
          <p:cNvSpPr txBox="1"/>
          <p:nvPr/>
        </p:nvSpPr>
        <p:spPr>
          <a:xfrm>
            <a:off x="1765912" y="332656"/>
            <a:ext cx="7054560" cy="646331"/>
          </a:xfrm>
          <a:prstGeom prst="rect">
            <a:avLst/>
          </a:prstGeom>
          <a:noFill/>
        </p:spPr>
        <p:txBody>
          <a:bodyPr wrap="none" rtlCol="0">
            <a:spAutoFit/>
          </a:bodyPr>
          <a:lstStyle/>
          <a:p>
            <a:r>
              <a:rPr lang="es-ES_tradnl" sz="3600" b="1" i="1" dirty="0" smtClean="0"/>
              <a:t>AUTORIDAD  NACIONAL  DEL  AGUA</a:t>
            </a:r>
            <a:endParaRPr lang="es-PE" sz="3600" b="1" i="1" dirty="0"/>
          </a:p>
        </p:txBody>
      </p:sp>
    </p:spTree>
    <p:extLst>
      <p:ext uri="{BB962C8B-B14F-4D97-AF65-F5344CB8AC3E}">
        <p14:creationId xmlns:p14="http://schemas.microsoft.com/office/powerpoint/2010/main" xmlns="" val="394335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p:txBody>
          <a:bodyPr>
            <a:normAutofit/>
          </a:bodyPr>
          <a:lstStyle/>
          <a:p>
            <a:r>
              <a:rPr lang="es-PE" sz="1800" cap="all" dirty="0">
                <a:latin typeface="Copperplate Gothic Bold" pitchFamily="34" charset="0"/>
              </a:rPr>
              <a:t>INTEGRACIÓN DE LA INFORMACIÓN SOBRE RECURSOS HÍDRICOS</a:t>
            </a:r>
          </a:p>
        </p:txBody>
      </p:sp>
      <p:sp>
        <p:nvSpPr>
          <p:cNvPr id="3" name="2 Marcador de contenido"/>
          <p:cNvSpPr>
            <a:spLocks noGrp="1"/>
          </p:cNvSpPr>
          <p:nvPr>
            <p:ph sz="quarter" idx="1"/>
          </p:nvPr>
        </p:nvSpPr>
        <p:spPr/>
        <p:txBody>
          <a:bodyPr>
            <a:normAutofit fontScale="92500" lnSpcReduction="10000"/>
          </a:bodyPr>
          <a:lstStyle/>
          <a:p>
            <a:pPr marL="0" indent="0">
              <a:buNone/>
            </a:pPr>
            <a:r>
              <a:rPr lang="es-PE" sz="2400" b="1" i="1" dirty="0" smtClean="0">
                <a:solidFill>
                  <a:srgbClr val="0070C0"/>
                </a:solidFill>
              </a:rPr>
              <a:t>CONVENIOS CON AVANCES</a:t>
            </a:r>
          </a:p>
          <a:p>
            <a:pPr marL="623888">
              <a:buFont typeface="Wingdings" pitchFamily="2" charset="2"/>
              <a:buChar char="ü"/>
            </a:pPr>
            <a:r>
              <a:rPr lang="es-PE" sz="2000" dirty="0" smtClean="0"/>
              <a:t>INSTITUTO GEOGRAFICO NACIONAL, PROCESO DE FIRMA</a:t>
            </a:r>
          </a:p>
          <a:p>
            <a:pPr marL="623888" algn="just">
              <a:buFont typeface="Wingdings" pitchFamily="2" charset="2"/>
              <a:buChar char="ü"/>
            </a:pPr>
            <a:r>
              <a:rPr lang="es-PE" sz="2000" dirty="0" smtClean="0"/>
              <a:t>SERVICIO DE AGUA POTABLE Y ALCANTARILLADO SEDAPAL, SE HA DESIGNADO REPRESENTANTES.</a:t>
            </a:r>
          </a:p>
          <a:p>
            <a:pPr marL="623888" algn="just">
              <a:buFont typeface="Wingdings" pitchFamily="2" charset="2"/>
              <a:buChar char="ü"/>
            </a:pPr>
            <a:r>
              <a:rPr lang="es-PE" sz="2000" dirty="0" smtClean="0"/>
              <a:t>DIRECCIÓN GENERAL DE HIDRAULICA DEL MINSITERIO DE AGRICULTURA, REVISIÓN DEL CONVENIO.</a:t>
            </a:r>
          </a:p>
          <a:p>
            <a:pPr marL="0" indent="0" algn="just">
              <a:buNone/>
            </a:pPr>
            <a:r>
              <a:rPr lang="es-PE" sz="2400" b="1" i="1" dirty="0" smtClean="0">
                <a:solidFill>
                  <a:srgbClr val="0070C0"/>
                </a:solidFill>
              </a:rPr>
              <a:t>OTROS CONVENIOS POSIBLES, CON NEGOCIACIONES.</a:t>
            </a:r>
          </a:p>
          <a:p>
            <a:pPr marL="738188" indent="-457200" algn="just">
              <a:buFont typeface="Wingdings" pitchFamily="2" charset="2"/>
              <a:buChar char="ü"/>
            </a:pPr>
            <a:r>
              <a:rPr lang="es-PE" sz="2000" dirty="0" smtClean="0"/>
              <a:t>DIRECCIÓN DE HIDROGRAFIA Y NAVEGACIÓN.</a:t>
            </a:r>
          </a:p>
          <a:p>
            <a:pPr marL="738188" indent="-457200" algn="just">
              <a:buFont typeface="Wingdings" pitchFamily="2" charset="2"/>
              <a:buChar char="ü"/>
            </a:pPr>
            <a:r>
              <a:rPr lang="es-PE" sz="2000" dirty="0" smtClean="0"/>
              <a:t>INSTITUTO NACIONAL DE DEFENSA CIVIL.</a:t>
            </a:r>
          </a:p>
          <a:p>
            <a:pPr marL="738188" indent="-457200" algn="just">
              <a:buFont typeface="Wingdings" pitchFamily="2" charset="2"/>
              <a:buChar char="ü"/>
            </a:pPr>
            <a:r>
              <a:rPr lang="es-PE" sz="2000" dirty="0" smtClean="0"/>
              <a:t>SUPERINTENDENCIA DE SERVICIO Y SANEAMIENTO.</a:t>
            </a:r>
          </a:p>
          <a:p>
            <a:pPr marL="738188" indent="-457200" algn="just">
              <a:buFont typeface="Wingdings" pitchFamily="2" charset="2"/>
              <a:buChar char="ü"/>
            </a:pPr>
            <a:r>
              <a:rPr lang="es-PE" sz="2000" dirty="0" smtClean="0"/>
              <a:t>MINSTERIO DE VIVIENDA CONSTRUCCIÓN Y SANEAMIENTO.</a:t>
            </a:r>
          </a:p>
          <a:p>
            <a:pPr marL="738188" indent="-457200" algn="just">
              <a:buFont typeface="Wingdings" pitchFamily="2" charset="2"/>
              <a:buChar char="ü"/>
            </a:pPr>
            <a:r>
              <a:rPr lang="es-PE" sz="2000" dirty="0" smtClean="0"/>
              <a:t>DIRECCIÓN GENERAL DE SALUD AMBIENTAL  DIGESA</a:t>
            </a:r>
          </a:p>
          <a:p>
            <a:pPr marL="738188" indent="-457200" algn="just">
              <a:buFont typeface="Wingdings" pitchFamily="2" charset="2"/>
              <a:buChar char="ü"/>
            </a:pPr>
            <a:r>
              <a:rPr lang="es-PE" sz="2000" dirty="0" smtClean="0"/>
              <a:t>INSTITUTO INVESTIGACIÓN DE LA AMAZONIA PERUANA.</a:t>
            </a:r>
          </a:p>
          <a:p>
            <a:pPr marL="280988" indent="0" algn="just">
              <a:buNone/>
            </a:pPr>
            <a:endParaRPr lang="es-PE" sz="2000" dirty="0" smtClean="0"/>
          </a:p>
          <a:p>
            <a:pPr>
              <a:buFont typeface="Wingdings" pitchFamily="2" charset="2"/>
              <a:buChar char="ü"/>
            </a:pPr>
            <a:endParaRPr lang="es-PE" dirty="0"/>
          </a:p>
        </p:txBody>
      </p:sp>
    </p:spTree>
    <p:extLst>
      <p:ext uri="{BB962C8B-B14F-4D97-AF65-F5344CB8AC3E}">
        <p14:creationId xmlns:p14="http://schemas.microsoft.com/office/powerpoint/2010/main" xmlns="" val="2556018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404664"/>
            <a:ext cx="8229600" cy="792088"/>
          </a:xfrm>
        </p:spPr>
        <p:txBody>
          <a:bodyPr>
            <a:normAutofit fontScale="90000"/>
          </a:bodyPr>
          <a:lstStyle/>
          <a:p>
            <a:r>
              <a:rPr lang="es-PE" sz="2800" dirty="0" smtClean="0"/>
              <a:t>INTEGRACIÓN DE LA INFORMACIÓN SOBRE RECURSOS HÍDRICOS</a:t>
            </a:r>
            <a:br>
              <a:rPr lang="es-PE" sz="2800" dirty="0" smtClean="0"/>
            </a:br>
            <a:r>
              <a:rPr lang="es-ES" sz="2800" dirty="0" smtClean="0">
                <a:solidFill>
                  <a:schemeClr val="bg1"/>
                </a:solidFill>
                <a:latin typeface="Copperplate Gothic Bold" pitchFamily="34" charset="0"/>
              </a:rPr>
              <a:t>Inter Institucionales</a:t>
            </a:r>
            <a:endParaRPr lang="es-PE" sz="2800" dirty="0">
              <a:solidFill>
                <a:schemeClr val="bg1"/>
              </a:solidFill>
              <a:latin typeface="Copperplate Gothic Bold"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xmlns="" val="1455377743"/>
              </p:ext>
            </p:extLst>
          </p:nvPr>
        </p:nvGraphicFramePr>
        <p:xfrm>
          <a:off x="2339752" y="1576651"/>
          <a:ext cx="3816424" cy="4872584"/>
        </p:xfrm>
        <a:graphic>
          <a:graphicData uri="http://schemas.openxmlformats.org/drawingml/2006/table">
            <a:tbl>
              <a:tblPr/>
              <a:tblGrid>
                <a:gridCol w="588515"/>
                <a:gridCol w="3227909"/>
              </a:tblGrid>
              <a:tr h="167083">
                <a:tc>
                  <a:txBody>
                    <a:bodyPr/>
                    <a:lstStyle/>
                    <a:p>
                      <a:pPr algn="ctr" fontAlgn="ctr"/>
                      <a:r>
                        <a:rPr lang="es-PE" sz="1200" b="1" i="0" u="none" strike="noStrike" dirty="0" smtClean="0">
                          <a:solidFill>
                            <a:schemeClr val="bg1"/>
                          </a:solidFill>
                          <a:latin typeface="Arial Narrow"/>
                        </a:rPr>
                        <a:t>N°</a:t>
                      </a:r>
                      <a:endParaRPr lang="es-PE" sz="1200" b="1" i="0" u="none" strike="noStrike" dirty="0">
                        <a:solidFill>
                          <a:schemeClr val="bg1"/>
                        </a:solidFill>
                        <a:latin typeface="Arial Narrow"/>
                      </a:endParaRP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fontAlgn="ctr"/>
                      <a:r>
                        <a:rPr lang="es-PE" sz="1200" b="1" i="0" u="none" strike="noStrike" dirty="0" smtClean="0">
                          <a:solidFill>
                            <a:schemeClr val="bg1"/>
                          </a:solidFill>
                          <a:latin typeface="Arial Narrow"/>
                        </a:rPr>
                        <a:t>INSTITUCIÓN</a:t>
                      </a:r>
                      <a:endParaRPr lang="es-PE" sz="1200" b="1" i="0" u="none" strike="noStrike" dirty="0">
                        <a:solidFill>
                          <a:schemeClr val="bg1"/>
                        </a:solidFill>
                        <a:latin typeface="Arial Narrow"/>
                      </a:endParaRP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dirty="0">
                          <a:solidFill>
                            <a:schemeClr val="bg1"/>
                          </a:solidFill>
                          <a:latin typeface="Arial Narrow"/>
                        </a:rPr>
                        <a:t>1</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DIRECCIÓN GENERAL DE INFRAESTRUCTURA HIDRÁULICA MINAG</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2</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DIRECCIÓN DE INFORMACIÓN E INVESTIGACIÓN AMBIENTAL-MINAM</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Calibri"/>
                        </a:rPr>
                        <a:t>3</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DIRECCIÓN DE HIDROGRAFIA Y NAVEGACIÓN</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4</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INSTITUTO NACIONAL GEOGRAFICO</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95684">
                <a:tc>
                  <a:txBody>
                    <a:bodyPr/>
                    <a:lstStyle/>
                    <a:p>
                      <a:pPr algn="ctr" fontAlgn="ctr"/>
                      <a:r>
                        <a:rPr lang="es-PE" sz="900" b="0" i="0" u="none" strike="noStrike">
                          <a:solidFill>
                            <a:schemeClr val="bg1"/>
                          </a:solidFill>
                          <a:latin typeface="Arial Narrow"/>
                        </a:rPr>
                        <a:t>5</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INSTITUTO DEL MAR DEL PERÚ</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Calibri"/>
                        </a:rPr>
                        <a:t>6</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INSTITUTO NACIONAL DE DEFENSA CIVIL </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7</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INSITUTO NACIONAL GEOLOGICO MINERO Y METALURGICO</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247542">
                <a:tc>
                  <a:txBody>
                    <a:bodyPr/>
                    <a:lstStyle/>
                    <a:p>
                      <a:pPr algn="ctr" fontAlgn="ctr"/>
                      <a:r>
                        <a:rPr lang="es-PE" sz="900" b="0" i="0" u="none" strike="noStrike">
                          <a:solidFill>
                            <a:schemeClr val="bg1"/>
                          </a:solidFill>
                          <a:latin typeface="Arial Narrow"/>
                        </a:rPr>
                        <a:t>8</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MINISTERIO DE ENERGIA Y MINAS -DIRECCIÓN  GENERAL DE ASUNTOS AMBIENTALES MINEROS</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247542">
                <a:tc>
                  <a:txBody>
                    <a:bodyPr/>
                    <a:lstStyle/>
                    <a:p>
                      <a:pPr algn="ctr" fontAlgn="ctr"/>
                      <a:r>
                        <a:rPr lang="es-PE" sz="900" b="0" i="0" u="none" strike="noStrike">
                          <a:solidFill>
                            <a:schemeClr val="bg1"/>
                          </a:solidFill>
                          <a:latin typeface="Calibri"/>
                        </a:rPr>
                        <a:t>9</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MINISTERIO DE ENERGIA Y MINAS DIRECCIÓN GENERAL DE ELECTRICIDAD</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10</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OFICINA DE ESTUDIOS ECONÓMICOS y ESTADÍSTICOS -MINAG</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11</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ORGANISMO SUPERVISOR DE LA INVERSIÓN DE ENERGIA Y MINERIA</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Calibri"/>
                        </a:rPr>
                        <a:t>12</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l" fontAlgn="ctr"/>
                      <a:r>
                        <a:rPr lang="es-PE" sz="900" b="0" i="0" u="none" strike="noStrike" dirty="0">
                          <a:solidFill>
                            <a:schemeClr val="bg1"/>
                          </a:solidFill>
                          <a:latin typeface="Arial Narrow"/>
                        </a:rPr>
                        <a:t>SENAMHI</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dirty="0">
                          <a:solidFill>
                            <a:schemeClr val="bg1"/>
                          </a:solidFill>
                          <a:latin typeface="Arial Narrow"/>
                        </a:rPr>
                        <a:t>13</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SUNASS</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14</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MINISTERIO DE VIVIENDA</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Calibri"/>
                        </a:rPr>
                        <a:t>15</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COFOPRI</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16</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INEI</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17</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ONGEIN</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Calibri"/>
                        </a:rPr>
                        <a:t>18</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SEDAPAL</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19</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DIGESA</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20</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MINSA</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Calibri"/>
                        </a:rPr>
                        <a:t>21</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EDUCACIÓN</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22</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DICAPI</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23</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MEF</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247542">
                <a:tc>
                  <a:txBody>
                    <a:bodyPr/>
                    <a:lstStyle/>
                    <a:p>
                      <a:pPr algn="ctr" fontAlgn="ctr"/>
                      <a:r>
                        <a:rPr lang="es-PE" sz="900" b="0" i="0" u="none" strike="noStrike">
                          <a:solidFill>
                            <a:schemeClr val="bg1"/>
                          </a:solidFill>
                          <a:latin typeface="Calibri"/>
                        </a:rPr>
                        <a:t>24</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COMITÉ DE OPERACIÓN ECONÓMICA DEL SISTEMA INTERCONECTADO NACIONAL</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25</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JUNTA NACIONAL DE USUARIOS</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26</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l" fontAlgn="ctr"/>
                      <a:r>
                        <a:rPr lang="es-PE" sz="900" b="0" i="0" u="none" strike="noStrike" dirty="0">
                          <a:solidFill>
                            <a:schemeClr val="bg1"/>
                          </a:solidFill>
                          <a:latin typeface="Arial Narrow"/>
                        </a:rPr>
                        <a:t>PRODUCE</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27</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OEFA</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r h="151793">
                <a:tc>
                  <a:txBody>
                    <a:bodyPr/>
                    <a:lstStyle/>
                    <a:p>
                      <a:pPr algn="ctr" fontAlgn="ctr"/>
                      <a:r>
                        <a:rPr lang="es-PE" sz="900" b="0" i="0" u="none" strike="noStrike">
                          <a:solidFill>
                            <a:schemeClr val="bg1"/>
                          </a:solidFill>
                          <a:latin typeface="Arial Narrow"/>
                        </a:rPr>
                        <a:t>28</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just" fontAlgn="ctr"/>
                      <a:r>
                        <a:rPr lang="es-PE" sz="900" b="0" i="0" u="none" strike="noStrike" dirty="0">
                          <a:solidFill>
                            <a:schemeClr val="bg1"/>
                          </a:solidFill>
                          <a:latin typeface="Arial Narrow"/>
                        </a:rPr>
                        <a:t>IIAP</a:t>
                      </a:r>
                    </a:p>
                  </a:txBody>
                  <a:tcPr marL="7007" marR="7007" marT="70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r>
            </a:tbl>
          </a:graphicData>
        </a:graphic>
      </p:graphicFrame>
    </p:spTree>
    <p:extLst>
      <p:ext uri="{BB962C8B-B14F-4D97-AF65-F5344CB8AC3E}">
        <p14:creationId xmlns:p14="http://schemas.microsoft.com/office/powerpoint/2010/main" xmlns="" val="2077400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1800" cap="all" dirty="0">
                <a:latin typeface="Copperplate Gothic Bold" pitchFamily="34" charset="0"/>
              </a:rPr>
              <a:t>INTEGRACIÓN DE LA INFORMACIÓN SOBRE RECURSOS HÍDRICOS</a:t>
            </a:r>
          </a:p>
        </p:txBody>
      </p:sp>
      <p:sp>
        <p:nvSpPr>
          <p:cNvPr id="3" name="2 Marcador de contenido"/>
          <p:cNvSpPr>
            <a:spLocks noGrp="1"/>
          </p:cNvSpPr>
          <p:nvPr>
            <p:ph sz="quarter" idx="1"/>
          </p:nvPr>
        </p:nvSpPr>
        <p:spPr/>
        <p:txBody>
          <a:bodyPr/>
          <a:lstStyle/>
          <a:p>
            <a:pPr marL="0" indent="0">
              <a:buNone/>
            </a:pPr>
            <a:r>
              <a:rPr lang="es-PE" sz="2000" b="1" i="1" dirty="0" smtClean="0">
                <a:solidFill>
                  <a:srgbClr val="0070C0"/>
                </a:solidFill>
              </a:rPr>
              <a:t>ACCESO A LA DATA DE SENAMHI. </a:t>
            </a:r>
          </a:p>
          <a:p>
            <a:pPr lvl="1"/>
            <a:r>
              <a:rPr lang="es-PE" sz="2000" dirty="0" smtClean="0"/>
              <a:t>140 ESTACIONES HIDROMETRICAS ACOPIADAS Y PUBLICADAS, EN 106 CUENCAS.</a:t>
            </a:r>
          </a:p>
          <a:p>
            <a:pPr lvl="1"/>
            <a:r>
              <a:rPr lang="es-PE" sz="2000" dirty="0" smtClean="0"/>
              <a:t>722 ESTACIONES CON DATA DE PRECIPITACIÓN, EN 120 CUENCAS.</a:t>
            </a:r>
          </a:p>
          <a:p>
            <a:pPr lvl="1" algn="just"/>
            <a:r>
              <a:rPr lang="es-PE" sz="2000" dirty="0" smtClean="0"/>
              <a:t>ESTA ACOPIADA DATA DE TEMPERATURA, VELOCIDAD DE VIENTO, </a:t>
            </a:r>
          </a:p>
          <a:p>
            <a:pPr marL="0" lvl="1" indent="0">
              <a:buNone/>
            </a:pPr>
            <a:endParaRPr lang="es-PE" sz="2000" dirty="0" smtClean="0"/>
          </a:p>
          <a:p>
            <a:pPr marL="714375" lvl="1" indent="-342900">
              <a:tabLst>
                <a:tab pos="361950" algn="l"/>
              </a:tabLst>
            </a:pPr>
            <a:endParaRPr lang="es-PE" sz="2000" dirty="0" smtClean="0"/>
          </a:p>
          <a:p>
            <a:pPr marL="342900" lvl="1" indent="-342900"/>
            <a:endParaRPr lang="es-PE" sz="2000" dirty="0" smtClean="0"/>
          </a:p>
        </p:txBody>
      </p:sp>
      <p:pic>
        <p:nvPicPr>
          <p:cNvPr id="4" name="Picture 2"/>
          <p:cNvPicPr>
            <a:picLocks noChangeAspect="1" noChangeArrowheads="1"/>
          </p:cNvPicPr>
          <p:nvPr/>
        </p:nvPicPr>
        <p:blipFill>
          <a:blip r:embed="rId2" cstate="print"/>
          <a:srcRect l="13285" r="18794" b="4916"/>
          <a:stretch>
            <a:fillRect/>
          </a:stretch>
        </p:blipFill>
        <p:spPr bwMode="auto">
          <a:xfrm>
            <a:off x="1043608" y="3419602"/>
            <a:ext cx="7128792" cy="3419182"/>
          </a:xfrm>
          <a:prstGeom prst="rect">
            <a:avLst/>
          </a:prstGeom>
          <a:noFill/>
          <a:ln w="9525">
            <a:noFill/>
            <a:miter lim="800000"/>
            <a:headEnd/>
            <a:tailEnd/>
          </a:ln>
        </p:spPr>
      </p:pic>
    </p:spTree>
    <p:extLst>
      <p:ext uri="{BB962C8B-B14F-4D97-AF65-F5344CB8AC3E}">
        <p14:creationId xmlns:p14="http://schemas.microsoft.com/office/powerpoint/2010/main" xmlns="" val="598285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endParaRPr lang="es-PE"/>
          </a:p>
        </p:txBody>
      </p:sp>
      <p:sp>
        <p:nvSpPr>
          <p:cNvPr id="3" name="2 Título"/>
          <p:cNvSpPr>
            <a:spLocks noGrp="1"/>
          </p:cNvSpPr>
          <p:nvPr>
            <p:ph type="title"/>
          </p:nvPr>
        </p:nvSpPr>
        <p:spPr/>
        <p:txBody>
          <a:bodyPr/>
          <a:lstStyle/>
          <a:p>
            <a:endParaRPr lang="es-PE"/>
          </a:p>
        </p:txBody>
      </p:sp>
      <p:pic>
        <p:nvPicPr>
          <p:cNvPr id="4" name="Picture 3" descr="D:\Ofic_Infor_RRHH\presentaciones\SISTEMATIZACION.jpg"/>
          <p:cNvPicPr>
            <a:picLocks noChangeAspect="1" noChangeArrowheads="1"/>
          </p:cNvPicPr>
          <p:nvPr/>
        </p:nvPicPr>
        <p:blipFill>
          <a:blip r:embed="rId2" cstate="print"/>
          <a:srcRect/>
          <a:stretch>
            <a:fillRect/>
          </a:stretch>
        </p:blipFill>
        <p:spPr bwMode="auto">
          <a:xfrm>
            <a:off x="0" y="99392"/>
            <a:ext cx="9144000" cy="6858000"/>
          </a:xfrm>
          <a:prstGeom prst="rect">
            <a:avLst/>
          </a:prstGeom>
          <a:noFill/>
        </p:spPr>
      </p:pic>
      <p:sp>
        <p:nvSpPr>
          <p:cNvPr id="5" name="2 Rectángulo"/>
          <p:cNvSpPr>
            <a:spLocks noChangeArrowheads="1"/>
          </p:cNvSpPr>
          <p:nvPr/>
        </p:nvSpPr>
        <p:spPr bwMode="auto">
          <a:xfrm>
            <a:off x="0" y="0"/>
            <a:ext cx="9144000" cy="51982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762000" eaLnBrk="0" hangingPunct="0">
              <a:lnSpc>
                <a:spcPct val="125000"/>
              </a:lnSpc>
              <a:spcBef>
                <a:spcPct val="30000"/>
              </a:spcBef>
              <a:tabLst>
                <a:tab pos="4305300" algn="l"/>
              </a:tabLst>
            </a:pPr>
            <a:r>
              <a:rPr lang="es-PE" sz="2400" b="1" dirty="0" smtClean="0">
                <a:solidFill>
                  <a:schemeClr val="bg1"/>
                </a:solidFill>
              </a:rPr>
              <a:t>INTEGRACIÓN DE  LA INFORMACIÓN  HIDROMETEROLOGICA</a:t>
            </a:r>
            <a:endParaRPr lang="es-MX" sz="2400" b="1" dirty="0">
              <a:solidFill>
                <a:schemeClr val="bg1"/>
              </a:solidFill>
            </a:endParaRPr>
          </a:p>
        </p:txBody>
      </p:sp>
    </p:spTree>
    <p:extLst>
      <p:ext uri="{BB962C8B-B14F-4D97-AF65-F5344CB8AC3E}">
        <p14:creationId xmlns:p14="http://schemas.microsoft.com/office/powerpoint/2010/main" xmlns="" val="143378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1800" cap="all" dirty="0">
                <a:latin typeface="Copperplate Gothic Bold" pitchFamily="34" charset="0"/>
              </a:rPr>
              <a:t>INTEGRACIÓN DE LA INFORMACIÓN SOBRE RECURSOS HÍDRICOS</a:t>
            </a:r>
          </a:p>
        </p:txBody>
      </p:sp>
      <p:sp>
        <p:nvSpPr>
          <p:cNvPr id="3" name="2 Marcador de contenido"/>
          <p:cNvSpPr>
            <a:spLocks noGrp="1"/>
          </p:cNvSpPr>
          <p:nvPr>
            <p:ph sz="quarter" idx="1"/>
          </p:nvPr>
        </p:nvSpPr>
        <p:spPr/>
        <p:txBody>
          <a:bodyPr>
            <a:normAutofit fontScale="77500" lnSpcReduction="20000"/>
          </a:bodyPr>
          <a:lstStyle/>
          <a:p>
            <a:pPr marL="0" indent="0" algn="just">
              <a:buNone/>
            </a:pPr>
            <a:r>
              <a:rPr lang="es-PE" i="1" dirty="0" smtClean="0">
                <a:solidFill>
                  <a:srgbClr val="0070C0"/>
                </a:solidFill>
              </a:rPr>
              <a:t>INFORMACIÓN INTERCAMBIADA.</a:t>
            </a:r>
          </a:p>
          <a:p>
            <a:pPr lvl="0" algn="just">
              <a:buFont typeface="Wingdings" pitchFamily="2" charset="2"/>
              <a:buChar char="ü"/>
            </a:pPr>
            <a:r>
              <a:rPr lang="es-PE" sz="2200" dirty="0"/>
              <a:t>Estudios Geo </a:t>
            </a:r>
            <a:r>
              <a:rPr lang="es-PE" sz="2200" dirty="0" smtClean="0"/>
              <a:t>Ambientales, Peligros geológicos, fuentes minero medicinales, hidrogeológica, peligro de glaciales, zonas, zonas críticas por peligros geológicos, cartas geológicas 1/100000 y 1/50000, completas en formato digital. INGEMMET, catastro minero.</a:t>
            </a:r>
          </a:p>
          <a:p>
            <a:pPr algn="just">
              <a:buFont typeface="Wingdings" pitchFamily="2" charset="2"/>
              <a:buChar char="ü"/>
            </a:pPr>
            <a:r>
              <a:rPr lang="es-PE" sz="2200" dirty="0" smtClean="0"/>
              <a:t>Información </a:t>
            </a:r>
            <a:r>
              <a:rPr lang="es-PE" sz="2200" dirty="0"/>
              <a:t>espacial  del catastro Acuícolas Derechos Acuícolas, aéreas habilitadas  para la pesca Bancos naturales de especies, Banco de Sustratos Rocosos, banco natural de invertebrados zonas de </a:t>
            </a:r>
            <a:r>
              <a:rPr lang="es-PE" sz="2200" dirty="0" smtClean="0"/>
              <a:t>pesca. Ministerio de la Producción.</a:t>
            </a:r>
          </a:p>
          <a:p>
            <a:pPr algn="just">
              <a:buFont typeface="Wingdings" pitchFamily="2" charset="2"/>
              <a:buChar char="ü"/>
            </a:pPr>
            <a:r>
              <a:rPr lang="es-PE" sz="2200" dirty="0" smtClean="0"/>
              <a:t>Inventario de pasivos ambientales mineros, Ministerio de Energía y Minas , pasivos ambientales de hidrocarburos (OEFA), </a:t>
            </a:r>
          </a:p>
          <a:p>
            <a:pPr algn="just">
              <a:buFont typeface="Wingdings" pitchFamily="2" charset="2"/>
              <a:buChar char="ü"/>
            </a:pPr>
            <a:r>
              <a:rPr lang="es-PE" sz="2200" dirty="0" smtClean="0"/>
              <a:t>Peligros y emergencias de INDECI y OEFA .</a:t>
            </a:r>
          </a:p>
          <a:p>
            <a:pPr algn="just">
              <a:buFont typeface="Wingdings" pitchFamily="2" charset="2"/>
              <a:buChar char="ü"/>
            </a:pPr>
            <a:r>
              <a:rPr lang="es-PE" sz="2200" dirty="0" smtClean="0"/>
              <a:t>Centros de Salud y Centros Educativos.</a:t>
            </a:r>
          </a:p>
          <a:p>
            <a:pPr algn="just">
              <a:buFont typeface="Wingdings" pitchFamily="2" charset="2"/>
              <a:buChar char="ü"/>
            </a:pPr>
            <a:r>
              <a:rPr lang="es-PE" sz="2200" dirty="0" smtClean="0"/>
              <a:t>Puntos de Monitoreo ambiental OEFA.</a:t>
            </a:r>
          </a:p>
          <a:p>
            <a:pPr algn="just">
              <a:buFont typeface="Wingdings" pitchFamily="2" charset="2"/>
              <a:buChar char="ü"/>
            </a:pPr>
            <a:r>
              <a:rPr lang="es-PE" sz="2200" dirty="0" smtClean="0"/>
              <a:t>Información hidrométrica del Mantaro y Rímac   COES SINAC.</a:t>
            </a:r>
          </a:p>
          <a:p>
            <a:pPr algn="just">
              <a:buFont typeface="Wingdings" pitchFamily="2" charset="2"/>
              <a:buChar char="ü"/>
            </a:pPr>
            <a:r>
              <a:rPr lang="es-PE" sz="2200" dirty="0" smtClean="0"/>
              <a:t>Inventario de Centrales Hidroeléctricas,  Ministerio de Energía y Minas y OSINERMING.</a:t>
            </a:r>
          </a:p>
          <a:p>
            <a:pPr algn="just">
              <a:buFont typeface="Wingdings" pitchFamily="2" charset="2"/>
              <a:buChar char="ü"/>
            </a:pPr>
            <a:r>
              <a:rPr lang="es-PE" sz="2200" dirty="0" smtClean="0"/>
              <a:t>Otros.</a:t>
            </a:r>
          </a:p>
          <a:p>
            <a:pPr algn="just">
              <a:buFont typeface="Wingdings" pitchFamily="2" charset="2"/>
              <a:buChar char="ü"/>
            </a:pPr>
            <a:endParaRPr lang="es-PE" sz="2200" dirty="0" smtClean="0"/>
          </a:p>
          <a:p>
            <a:pPr algn="just">
              <a:buFont typeface="Wingdings" pitchFamily="2" charset="2"/>
              <a:buChar char="ü"/>
            </a:pPr>
            <a:endParaRPr lang="es-PE" sz="2200" dirty="0" smtClean="0"/>
          </a:p>
          <a:p>
            <a:pPr algn="just">
              <a:buFont typeface="Wingdings" pitchFamily="2" charset="2"/>
              <a:buChar char="ü"/>
            </a:pPr>
            <a:endParaRPr lang="es-PE" sz="2200" dirty="0"/>
          </a:p>
          <a:p>
            <a:pPr lvl="0" algn="just">
              <a:buFont typeface="Wingdings" pitchFamily="2" charset="2"/>
              <a:buChar char="ü"/>
            </a:pPr>
            <a:endParaRPr lang="es-PE" dirty="0" smtClean="0"/>
          </a:p>
          <a:p>
            <a:pPr lvl="0" algn="just">
              <a:buFont typeface="Wingdings" pitchFamily="2" charset="2"/>
              <a:buChar char="ü"/>
            </a:pPr>
            <a:endParaRPr lang="es-PE" dirty="0"/>
          </a:p>
          <a:p>
            <a:pPr marL="0" indent="0" algn="just">
              <a:buNone/>
            </a:pPr>
            <a:endParaRPr lang="es-PE" dirty="0" smtClean="0"/>
          </a:p>
          <a:p>
            <a:pPr marL="0" indent="0" algn="just">
              <a:buNone/>
            </a:pPr>
            <a:endParaRPr lang="es-PE" dirty="0"/>
          </a:p>
        </p:txBody>
      </p:sp>
    </p:spTree>
    <p:extLst>
      <p:ext uri="{BB962C8B-B14F-4D97-AF65-F5344CB8AC3E}">
        <p14:creationId xmlns:p14="http://schemas.microsoft.com/office/powerpoint/2010/main" xmlns="" val="2450478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a:bodyPr>
          <a:lstStyle/>
          <a:p>
            <a:r>
              <a:rPr lang="es-ES" sz="3200" dirty="0" smtClean="0">
                <a:latin typeface="Copperplate Gothic Bold" pitchFamily="34" charset="0"/>
              </a:rPr>
              <a:t>Información Espacial</a:t>
            </a:r>
            <a:endParaRPr lang="es-PE" sz="3200" dirty="0">
              <a:latin typeface="Copperplate Gothic Bold" pitchFamily="34" charset="0"/>
            </a:endParaRPr>
          </a:p>
        </p:txBody>
      </p:sp>
      <p:graphicFrame>
        <p:nvGraphicFramePr>
          <p:cNvPr id="4" name="4 Marcador de contenido"/>
          <p:cNvGraphicFramePr>
            <a:graphicFrameLocks noGrp="1"/>
          </p:cNvGraphicFramePr>
          <p:nvPr>
            <p:ph sz="quarter" idx="1"/>
            <p:extLst>
              <p:ext uri="{D42A27DB-BD31-4B8C-83A1-F6EECF244321}">
                <p14:modId xmlns:p14="http://schemas.microsoft.com/office/powerpoint/2010/main" xmlns="" val="429345149"/>
              </p:ext>
            </p:extLst>
          </p:nvPr>
        </p:nvGraphicFramePr>
        <p:xfrm>
          <a:off x="467544" y="4454258"/>
          <a:ext cx="8229600" cy="990966"/>
        </p:xfrm>
        <a:graphic>
          <a:graphicData uri="http://schemas.openxmlformats.org/drawingml/2006/table">
            <a:tbl>
              <a:tblPr>
                <a:tableStyleId>{3B4B98B0-60AC-42C2-AFA5-B58CD77FA1E5}</a:tableStyleId>
              </a:tblPr>
              <a:tblGrid>
                <a:gridCol w="1008112"/>
                <a:gridCol w="1261137"/>
                <a:gridCol w="1195709"/>
                <a:gridCol w="1333476"/>
                <a:gridCol w="1351672"/>
                <a:gridCol w="2079494"/>
              </a:tblGrid>
              <a:tr h="156061">
                <a:tc>
                  <a:txBody>
                    <a:bodyPr/>
                    <a:lstStyle/>
                    <a:p>
                      <a:pPr algn="ctr" fontAlgn="b"/>
                      <a:r>
                        <a:rPr lang="es-PE" sz="1400" b="1" u="none" strike="noStrike" dirty="0">
                          <a:solidFill>
                            <a:schemeClr val="bg1"/>
                          </a:solidFill>
                        </a:rPr>
                        <a:t>MTC</a:t>
                      </a:r>
                      <a:endParaRPr lang="es-PE" sz="1400" b="1" i="0" u="none" strike="noStrike" dirty="0">
                        <a:solidFill>
                          <a:schemeClr val="bg1"/>
                        </a:solidFill>
                        <a:latin typeface="Calibri"/>
                      </a:endParaRPr>
                    </a:p>
                  </a:txBody>
                  <a:tcPr marL="7803" marR="7803" marT="78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SENAMHI</a:t>
                      </a:r>
                      <a:endParaRPr lang="es-PE" sz="1400" b="1" i="0" u="none" strike="noStrike" dirty="0">
                        <a:solidFill>
                          <a:schemeClr val="bg1"/>
                        </a:solidFill>
                        <a:latin typeface="Calibri"/>
                      </a:endParaRPr>
                    </a:p>
                  </a:txBody>
                  <a:tcPr marL="7803" marR="7803" marT="78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IGN -MINEDU</a:t>
                      </a:r>
                      <a:endParaRPr lang="es-PE" sz="1400" b="1" i="0" u="none" strike="noStrike" dirty="0">
                        <a:solidFill>
                          <a:schemeClr val="bg1"/>
                        </a:solidFill>
                        <a:latin typeface="Calibri"/>
                      </a:endParaRPr>
                    </a:p>
                  </a:txBody>
                  <a:tcPr marL="7803" marR="7803" marT="78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COFOPRI</a:t>
                      </a:r>
                      <a:endParaRPr lang="es-PE" sz="1400" b="1" i="0" u="none" strike="noStrike" dirty="0">
                        <a:solidFill>
                          <a:schemeClr val="bg1"/>
                        </a:solidFill>
                        <a:latin typeface="Calibri"/>
                      </a:endParaRPr>
                    </a:p>
                  </a:txBody>
                  <a:tcPr marL="7803" marR="7803" marT="78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MINEDU</a:t>
                      </a:r>
                      <a:endParaRPr lang="es-PE" sz="1400" b="1" i="0" u="none" strike="noStrike" dirty="0">
                        <a:solidFill>
                          <a:schemeClr val="bg1"/>
                        </a:solidFill>
                        <a:latin typeface="Calibri"/>
                      </a:endParaRPr>
                    </a:p>
                  </a:txBody>
                  <a:tcPr marL="7803" marR="7803" marT="78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SERNANP</a:t>
                      </a:r>
                      <a:endParaRPr lang="es-PE" sz="1400" b="1" i="0" u="none" strike="noStrike" dirty="0">
                        <a:solidFill>
                          <a:schemeClr val="bg1"/>
                        </a:solidFill>
                        <a:latin typeface="Calibri"/>
                      </a:endParaRPr>
                    </a:p>
                  </a:txBody>
                  <a:tcPr marL="7803" marR="7803" marT="78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97955">
                <a:tc>
                  <a:txBody>
                    <a:bodyPr/>
                    <a:lstStyle/>
                    <a:p>
                      <a:pPr algn="l" fontAlgn="ctr"/>
                      <a:r>
                        <a:rPr lang="es-PE" sz="1000" u="none" strike="noStrike" dirty="0"/>
                        <a:t>Red </a:t>
                      </a:r>
                      <a:r>
                        <a:rPr lang="es-PE" sz="1000" u="none" strike="noStrike" dirty="0" smtClean="0"/>
                        <a:t>Vial</a:t>
                      </a:r>
                    </a:p>
                    <a:p>
                      <a:pPr algn="l" fontAlgn="ctr"/>
                      <a:r>
                        <a:rPr lang="es-ES" sz="1000" b="0" i="0" u="none" strike="noStrike" dirty="0" smtClean="0">
                          <a:solidFill>
                            <a:srgbClr val="000000"/>
                          </a:solidFill>
                          <a:latin typeface="Arial"/>
                        </a:rPr>
                        <a:t>Aeropuertos</a:t>
                      </a:r>
                    </a:p>
                    <a:p>
                      <a:pPr algn="l" fontAlgn="ctr"/>
                      <a:r>
                        <a:rPr lang="es-ES" sz="1000" b="0" i="0" u="none" strike="noStrike" dirty="0" smtClean="0">
                          <a:solidFill>
                            <a:srgbClr val="000000"/>
                          </a:solidFill>
                          <a:latin typeface="Arial"/>
                        </a:rPr>
                        <a:t>Puertos</a:t>
                      </a:r>
                    </a:p>
                    <a:p>
                      <a:pPr algn="l" fontAlgn="ctr"/>
                      <a:r>
                        <a:rPr lang="es-ES" sz="1000" b="0" i="0" u="none" strike="noStrike" dirty="0" smtClean="0">
                          <a:solidFill>
                            <a:srgbClr val="000000"/>
                          </a:solidFill>
                          <a:latin typeface="Arial"/>
                        </a:rPr>
                        <a:t>Red</a:t>
                      </a:r>
                      <a:r>
                        <a:rPr lang="es-ES" sz="1000" b="0" i="0" u="none" strike="noStrike" baseline="0" dirty="0" smtClean="0">
                          <a:solidFill>
                            <a:srgbClr val="000000"/>
                          </a:solidFill>
                          <a:latin typeface="Arial"/>
                        </a:rPr>
                        <a:t> ferroviaria</a:t>
                      </a:r>
                      <a:endParaRPr lang="es-PE" sz="1000" b="0" i="0" u="none" strike="noStrike" dirty="0">
                        <a:solidFill>
                          <a:srgbClr val="000000"/>
                        </a:solidFill>
                        <a:latin typeface="Arial"/>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a:t>Estaciones </a:t>
                      </a:r>
                      <a:r>
                        <a:rPr lang="es-PE" sz="1000" u="none" strike="noStrike" dirty="0" smtClean="0"/>
                        <a:t>Meteorológicas</a:t>
                      </a:r>
                    </a:p>
                    <a:p>
                      <a:pPr algn="l" fontAlgn="ctr"/>
                      <a:r>
                        <a:rPr lang="es-ES" sz="1000" b="0" i="0" u="none" strike="noStrike" dirty="0" smtClean="0">
                          <a:solidFill>
                            <a:srgbClr val="000000"/>
                          </a:solidFill>
                          <a:latin typeface="Arial"/>
                        </a:rPr>
                        <a:t>Estaciones Hidrométricas</a:t>
                      </a:r>
                      <a:endParaRPr lang="es-PE" sz="1000" b="0" i="0" u="none" strike="noStrike" dirty="0">
                        <a:solidFill>
                          <a:srgbClr val="000000"/>
                        </a:solidFill>
                        <a:latin typeface="Arial"/>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smtClean="0"/>
                        <a:t>Hidrografía</a:t>
                      </a:r>
                    </a:p>
                    <a:p>
                      <a:pPr algn="l" fontAlgn="ctr"/>
                      <a:r>
                        <a:rPr lang="es-ES" sz="1000" b="0" i="0" u="none" strike="noStrike" dirty="0" smtClean="0">
                          <a:solidFill>
                            <a:srgbClr val="000000"/>
                          </a:solidFill>
                          <a:latin typeface="Arial"/>
                        </a:rPr>
                        <a:t>Lagunas</a:t>
                      </a:r>
                    </a:p>
                    <a:p>
                      <a:pPr algn="l" fontAlgn="ctr"/>
                      <a:r>
                        <a:rPr lang="es-ES" sz="1000" b="0" i="0" u="none" strike="noStrike" dirty="0" smtClean="0">
                          <a:solidFill>
                            <a:srgbClr val="000000"/>
                          </a:solidFill>
                          <a:latin typeface="Arial"/>
                        </a:rPr>
                        <a:t>Nevados</a:t>
                      </a:r>
                      <a:endParaRPr lang="es-PE" sz="1000" b="0" i="0" u="none" strike="noStrike" dirty="0">
                        <a:solidFill>
                          <a:srgbClr val="000000"/>
                        </a:solidFill>
                        <a:latin typeface="Arial"/>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a:t>Comunidades </a:t>
                      </a:r>
                      <a:r>
                        <a:rPr lang="es-PE" sz="1000" u="none" strike="noStrike" dirty="0" smtClean="0"/>
                        <a:t>Campesinas</a:t>
                      </a:r>
                    </a:p>
                    <a:p>
                      <a:pPr algn="l" fontAlgn="ctr"/>
                      <a:r>
                        <a:rPr lang="es-ES" sz="1000" b="0" i="0" u="none" strike="noStrike" dirty="0" smtClean="0">
                          <a:solidFill>
                            <a:srgbClr val="000000"/>
                          </a:solidFill>
                          <a:latin typeface="Arial"/>
                        </a:rPr>
                        <a:t>Previos</a:t>
                      </a:r>
                      <a:r>
                        <a:rPr lang="es-ES" sz="1000" b="0" i="0" u="none" strike="noStrike" baseline="0" dirty="0" smtClean="0">
                          <a:solidFill>
                            <a:srgbClr val="000000"/>
                          </a:solidFill>
                          <a:latin typeface="Arial"/>
                        </a:rPr>
                        <a:t> rurales</a:t>
                      </a:r>
                      <a:endParaRPr lang="es-PE" sz="1000" b="0" i="0" u="none" strike="noStrike" dirty="0">
                        <a:solidFill>
                          <a:srgbClr val="000000"/>
                        </a:solidFill>
                        <a:latin typeface="Arial"/>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a:t>Centros Poblados con Servicios </a:t>
                      </a:r>
                      <a:r>
                        <a:rPr lang="es-PE" sz="1000" u="none" strike="noStrike" dirty="0" smtClean="0"/>
                        <a:t>Educativos</a:t>
                      </a:r>
                    </a:p>
                    <a:p>
                      <a:pPr marL="0" marR="0" indent="0" algn="l" defTabSz="914400" rtl="0" eaLnBrk="1" fontAlgn="ctr" latinLnBrk="0" hangingPunct="1">
                        <a:lnSpc>
                          <a:spcPct val="100000"/>
                        </a:lnSpc>
                        <a:spcBef>
                          <a:spcPts val="0"/>
                        </a:spcBef>
                        <a:spcAft>
                          <a:spcPts val="0"/>
                        </a:spcAft>
                        <a:buClrTx/>
                        <a:buSzTx/>
                        <a:buFontTx/>
                        <a:buNone/>
                        <a:tabLst/>
                        <a:defRPr/>
                      </a:pPr>
                      <a:r>
                        <a:rPr lang="es-PE" sz="1000" u="none" strike="noStrike" dirty="0" smtClean="0"/>
                        <a:t>Unidades Estadísticas Educativas</a:t>
                      </a:r>
                      <a:endParaRPr lang="es-PE" sz="1000" b="0" i="0" u="none" strike="noStrike" dirty="0" smtClean="0">
                        <a:solidFill>
                          <a:srgbClr val="000000"/>
                        </a:solidFill>
                        <a:latin typeface="Arial"/>
                      </a:endParaRPr>
                    </a:p>
                    <a:p>
                      <a:pPr algn="l" fontAlgn="ctr"/>
                      <a:endParaRPr lang="es-PE" sz="1000" b="0" i="0" u="none" strike="noStrike" dirty="0">
                        <a:solidFill>
                          <a:srgbClr val="000000"/>
                        </a:solidFill>
                        <a:latin typeface="Arial"/>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a:t>Áreas Naturales Protegidas </a:t>
                      </a:r>
                      <a:r>
                        <a:rPr lang="es-PE" sz="1000" u="none" strike="noStrike" dirty="0" smtClean="0"/>
                        <a:t>– Regional</a:t>
                      </a:r>
                    </a:p>
                    <a:p>
                      <a:pPr marL="0" marR="0" indent="0" algn="l" defTabSz="914400" rtl="0" eaLnBrk="1" fontAlgn="ctr" latinLnBrk="0" hangingPunct="1">
                        <a:lnSpc>
                          <a:spcPct val="100000"/>
                        </a:lnSpc>
                        <a:spcBef>
                          <a:spcPts val="0"/>
                        </a:spcBef>
                        <a:spcAft>
                          <a:spcPts val="0"/>
                        </a:spcAft>
                        <a:buClrTx/>
                        <a:buSzTx/>
                        <a:buFontTx/>
                        <a:buNone/>
                        <a:tabLst/>
                        <a:defRPr/>
                      </a:pPr>
                      <a:r>
                        <a:rPr lang="es-PE" sz="1000" u="none" strike="noStrike" dirty="0" smtClean="0"/>
                        <a:t>Áreas Naturales Protegidas - Nacional</a:t>
                      </a:r>
                      <a:endParaRPr lang="es-PE" sz="1000" b="0" i="0" u="none" strike="noStrike" dirty="0" smtClean="0">
                        <a:solidFill>
                          <a:srgbClr val="000000"/>
                        </a:solidFill>
                        <a:latin typeface="Arial"/>
                      </a:endParaRPr>
                    </a:p>
                    <a:p>
                      <a:pPr algn="l" fontAlgn="ctr"/>
                      <a:endParaRPr lang="es-PE" sz="1000" b="0" i="0" u="none" strike="noStrike" dirty="0">
                        <a:solidFill>
                          <a:srgbClr val="000000"/>
                        </a:solidFill>
                        <a:latin typeface="Arial"/>
                      </a:endParaRPr>
                    </a:p>
                  </a:txBody>
                  <a:tcPr marL="7803" marR="7803" marT="78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xmlns="" val="2260552208"/>
              </p:ext>
            </p:extLst>
          </p:nvPr>
        </p:nvGraphicFramePr>
        <p:xfrm>
          <a:off x="539552" y="1705526"/>
          <a:ext cx="8064894" cy="2515562"/>
        </p:xfrm>
        <a:graphic>
          <a:graphicData uri="http://schemas.openxmlformats.org/drawingml/2006/table">
            <a:tbl>
              <a:tblPr>
                <a:tableStyleId>{3B4B98B0-60AC-42C2-AFA5-B58CD77FA1E5}</a:tableStyleId>
              </a:tblPr>
              <a:tblGrid>
                <a:gridCol w="2520279"/>
                <a:gridCol w="1224136"/>
                <a:gridCol w="2088232"/>
                <a:gridCol w="1224136"/>
                <a:gridCol w="1008111"/>
              </a:tblGrid>
              <a:tr h="223474">
                <a:tc>
                  <a:txBody>
                    <a:bodyPr/>
                    <a:lstStyle/>
                    <a:p>
                      <a:pPr algn="ctr" fontAlgn="b"/>
                      <a:r>
                        <a:rPr lang="es-PE" sz="1400" b="1" u="none" strike="noStrike" dirty="0">
                          <a:solidFill>
                            <a:schemeClr val="bg1"/>
                          </a:solidFill>
                        </a:rPr>
                        <a:t>ANA</a:t>
                      </a:r>
                      <a:endParaRPr lang="es-PE" sz="1400" b="1" i="0" u="none" strike="noStrike" dirty="0">
                        <a:solidFill>
                          <a:schemeClr val="bg1"/>
                        </a:solidFill>
                        <a:latin typeface="Calibri"/>
                      </a:endParaRPr>
                    </a:p>
                  </a:txBody>
                  <a:tcPr marL="6088" marR="6088" marT="608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DGAA-MINAG</a:t>
                      </a:r>
                      <a:endParaRPr lang="es-PE" sz="1400" b="1" i="0" u="none" strike="noStrike" dirty="0">
                        <a:solidFill>
                          <a:schemeClr val="bg1"/>
                        </a:solidFill>
                        <a:latin typeface="Calibri"/>
                      </a:endParaRPr>
                    </a:p>
                  </a:txBody>
                  <a:tcPr marL="6088" marR="6088" marT="608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INEI</a:t>
                      </a:r>
                      <a:endParaRPr lang="es-PE" sz="1400" b="1" i="0" u="none" strike="noStrike" dirty="0">
                        <a:solidFill>
                          <a:schemeClr val="bg1"/>
                        </a:solidFill>
                        <a:latin typeface="Calibri"/>
                      </a:endParaRPr>
                    </a:p>
                  </a:txBody>
                  <a:tcPr marL="6088" marR="6088" marT="608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INADE</a:t>
                      </a:r>
                      <a:endParaRPr lang="es-PE" sz="1400" b="1" i="0" u="none" strike="noStrike" dirty="0">
                        <a:solidFill>
                          <a:schemeClr val="bg1"/>
                        </a:solidFill>
                        <a:latin typeface="Calibri"/>
                      </a:endParaRPr>
                    </a:p>
                  </a:txBody>
                  <a:tcPr marL="6088" marR="6088" marT="608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INGEMMET</a:t>
                      </a:r>
                      <a:endParaRPr lang="es-PE" sz="1400" b="1" i="0" u="none" strike="noStrike" dirty="0">
                        <a:solidFill>
                          <a:schemeClr val="bg1"/>
                        </a:solidFill>
                        <a:latin typeface="Calibri"/>
                      </a:endParaRPr>
                    </a:p>
                  </a:txBody>
                  <a:tcPr marL="6088" marR="6088" marT="608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569855">
                <a:tc>
                  <a:txBody>
                    <a:bodyPr/>
                    <a:lstStyle/>
                    <a:p>
                      <a:pPr algn="l" fontAlgn="ctr">
                        <a:buFont typeface="Wingdings" pitchFamily="2" charset="2"/>
                        <a:buChar char="ü"/>
                      </a:pPr>
                      <a:r>
                        <a:rPr lang="es-PE" sz="1000" u="none" strike="noStrike" dirty="0"/>
                        <a:t>Delimitación de </a:t>
                      </a:r>
                      <a:r>
                        <a:rPr lang="es-PE" sz="1000" u="none" strike="noStrike" dirty="0" smtClean="0"/>
                        <a:t>las </a:t>
                      </a:r>
                      <a:r>
                        <a:rPr lang="es-PE" sz="1000" u="none" strike="noStrike" dirty="0"/>
                        <a:t>Unidades </a:t>
                      </a:r>
                      <a:r>
                        <a:rPr lang="es-PE" sz="1000" u="none" strike="noStrike" dirty="0" smtClean="0"/>
                        <a:t>Hidrográficas</a:t>
                      </a: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Delimitación de las Autoridades Administrativas del Agua</a:t>
                      </a: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Delimitación de las Administraciones Locales de Agua (Propuesta</a:t>
                      </a: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Autorización de Vertimientos y Reúsos del Agua</a:t>
                      </a: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Derecho de Uso de Agua Agrario</a:t>
                      </a:r>
                      <a:endParaRPr lang="es-PE" sz="1000" b="0" i="0" u="none" strike="noStrike" dirty="0" smtClean="0">
                        <a:solidFill>
                          <a:srgbClr val="000000"/>
                        </a:solidFill>
                        <a:latin typeface="Arial"/>
                      </a:endParaRP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Derecho de Uso de Agua No Agrario</a:t>
                      </a: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Derecho de Uso de Agua Energético</a:t>
                      </a:r>
                      <a:endParaRPr lang="es-PE" sz="1000" b="0" i="0" u="none" strike="noStrike" dirty="0" smtClean="0">
                        <a:solidFill>
                          <a:srgbClr val="000000"/>
                        </a:solidFill>
                        <a:latin typeface="Arial"/>
                      </a:endParaRP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Delimitación de Acuíferos</a:t>
                      </a: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Eventos Extremos (huaycos, sequias, inundaciones y deslizamientos)</a:t>
                      </a:r>
                      <a:endParaRPr lang="es-PE" sz="1000" b="0" i="0" u="none" strike="noStrike" dirty="0" smtClean="0">
                        <a:solidFill>
                          <a:srgbClr val="000000"/>
                        </a:solidFill>
                        <a:latin typeface="Arial"/>
                      </a:endParaRP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Ámbito de Vedas subterráneas</a:t>
                      </a:r>
                      <a:endParaRPr lang="es-PE" sz="1000" b="0" i="0" u="none" strike="noStrike" dirty="0" smtClean="0">
                        <a:solidFill>
                          <a:srgbClr val="000000"/>
                        </a:solidFill>
                        <a:latin typeface="Arial"/>
                      </a:endParaRPr>
                    </a:p>
                    <a:p>
                      <a:pPr marL="0" marR="0" indent="0" algn="l" defTabSz="914400" rtl="0" eaLnBrk="1" fontAlgn="ctr" latinLnBrk="0" hangingPunct="1">
                        <a:lnSpc>
                          <a:spcPct val="100000"/>
                        </a:lnSpc>
                        <a:spcBef>
                          <a:spcPts val="0"/>
                        </a:spcBef>
                        <a:spcAft>
                          <a:spcPts val="0"/>
                        </a:spcAft>
                        <a:buClrTx/>
                        <a:buSzTx/>
                        <a:buFont typeface="Wingdings" pitchFamily="2" charset="2"/>
                        <a:buChar char="ü"/>
                        <a:tabLst/>
                        <a:defRPr/>
                      </a:pPr>
                      <a:r>
                        <a:rPr lang="es-PE" sz="1000" u="none" strike="noStrike" dirty="0" smtClean="0"/>
                        <a:t>Inventario de Fuentes de Agua Subterránea</a:t>
                      </a:r>
                      <a:endParaRPr lang="es-PE" sz="1000" b="0" i="0" u="none" strike="noStrike" dirty="0" smtClean="0">
                        <a:solidFill>
                          <a:srgbClr val="000000"/>
                        </a:solidFill>
                        <a:latin typeface="Arial"/>
                      </a:endParaRPr>
                    </a:p>
                  </a:txBody>
                  <a:tcPr marL="6088" marR="6088" marT="60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smtClean="0"/>
                        <a:t>Capacidad de Uso Mayor del Suelo</a:t>
                      </a:r>
                    </a:p>
                    <a:p>
                      <a:pPr marL="0" marR="0" indent="0" algn="l" defTabSz="914400" rtl="0" eaLnBrk="1" fontAlgn="ctr" latinLnBrk="0" hangingPunct="1">
                        <a:lnSpc>
                          <a:spcPct val="100000"/>
                        </a:lnSpc>
                        <a:spcBef>
                          <a:spcPts val="0"/>
                        </a:spcBef>
                        <a:spcAft>
                          <a:spcPts val="0"/>
                        </a:spcAft>
                        <a:buClrTx/>
                        <a:buSzTx/>
                        <a:buFontTx/>
                        <a:buNone/>
                        <a:tabLst/>
                        <a:defRPr/>
                      </a:pPr>
                      <a:r>
                        <a:rPr lang="es-PE" sz="1000" u="none" strike="noStrike" dirty="0" smtClean="0"/>
                        <a:t>Fisiografía</a:t>
                      </a:r>
                      <a:endParaRPr lang="es-PE" sz="1000" b="0" i="0" u="none" strike="noStrike" dirty="0" smtClean="0">
                        <a:solidFill>
                          <a:srgbClr val="000000"/>
                        </a:solidFill>
                        <a:latin typeface="Arial"/>
                      </a:endParaRPr>
                    </a:p>
                    <a:p>
                      <a:pPr marL="0" marR="0" indent="0" algn="l" defTabSz="914400" rtl="0" eaLnBrk="1" fontAlgn="ctr" latinLnBrk="0" hangingPunct="1">
                        <a:lnSpc>
                          <a:spcPct val="100000"/>
                        </a:lnSpc>
                        <a:spcBef>
                          <a:spcPts val="0"/>
                        </a:spcBef>
                        <a:spcAft>
                          <a:spcPts val="0"/>
                        </a:spcAft>
                        <a:buClrTx/>
                        <a:buSzTx/>
                        <a:buFontTx/>
                        <a:buNone/>
                        <a:tabLst/>
                        <a:defRPr/>
                      </a:pPr>
                      <a:r>
                        <a:rPr lang="es-PE" sz="1000" u="none" strike="noStrike" dirty="0" smtClean="0"/>
                        <a:t>Suelos</a:t>
                      </a:r>
                    </a:p>
                    <a:p>
                      <a:pPr marL="0" marR="0" indent="0" algn="l" defTabSz="914400" rtl="0" eaLnBrk="1" fontAlgn="ctr" latinLnBrk="0" hangingPunct="1">
                        <a:lnSpc>
                          <a:spcPct val="100000"/>
                        </a:lnSpc>
                        <a:spcBef>
                          <a:spcPts val="0"/>
                        </a:spcBef>
                        <a:spcAft>
                          <a:spcPts val="0"/>
                        </a:spcAft>
                        <a:buClrTx/>
                        <a:buSzTx/>
                        <a:buFontTx/>
                        <a:buNone/>
                        <a:tabLst/>
                        <a:defRPr/>
                      </a:pPr>
                      <a:r>
                        <a:rPr lang="es-ES" sz="1000" b="0" i="0" u="none" strike="noStrike" dirty="0" smtClean="0">
                          <a:solidFill>
                            <a:srgbClr val="000000"/>
                          </a:solidFill>
                          <a:latin typeface="Arial"/>
                        </a:rPr>
                        <a:t>Vegetación</a:t>
                      </a:r>
                    </a:p>
                    <a:p>
                      <a:pPr marL="0" marR="0" indent="0" algn="l" defTabSz="914400" rtl="0" eaLnBrk="1" fontAlgn="ctr" latinLnBrk="0" hangingPunct="1">
                        <a:lnSpc>
                          <a:spcPct val="100000"/>
                        </a:lnSpc>
                        <a:spcBef>
                          <a:spcPts val="0"/>
                        </a:spcBef>
                        <a:spcAft>
                          <a:spcPts val="0"/>
                        </a:spcAft>
                        <a:buClrTx/>
                        <a:buSzTx/>
                        <a:buFontTx/>
                        <a:buNone/>
                        <a:tabLst/>
                        <a:defRPr/>
                      </a:pPr>
                      <a:r>
                        <a:rPr lang="es-ES" sz="1000" b="0" i="0" u="none" strike="noStrike" dirty="0" smtClean="0">
                          <a:solidFill>
                            <a:srgbClr val="000000"/>
                          </a:solidFill>
                          <a:latin typeface="Arial"/>
                        </a:rPr>
                        <a:t>Pendiente</a:t>
                      </a:r>
                    </a:p>
                    <a:p>
                      <a:pPr marL="0" marR="0" indent="0" algn="l" defTabSz="914400" rtl="0" eaLnBrk="1" fontAlgn="ctr" latinLnBrk="0" hangingPunct="1">
                        <a:lnSpc>
                          <a:spcPct val="100000"/>
                        </a:lnSpc>
                        <a:spcBef>
                          <a:spcPts val="0"/>
                        </a:spcBef>
                        <a:spcAft>
                          <a:spcPts val="0"/>
                        </a:spcAft>
                        <a:buClrTx/>
                        <a:buSzTx/>
                        <a:buFontTx/>
                        <a:buNone/>
                        <a:tabLst/>
                        <a:defRPr/>
                      </a:pPr>
                      <a:r>
                        <a:rPr lang="es-ES" sz="1000" b="0" i="0" u="none" strike="noStrike" dirty="0" smtClean="0">
                          <a:solidFill>
                            <a:srgbClr val="000000"/>
                          </a:solidFill>
                          <a:latin typeface="Arial"/>
                        </a:rPr>
                        <a:t>Inventario de Humedales</a:t>
                      </a:r>
                      <a:endParaRPr lang="es-PE" sz="1000" b="0" i="0" u="none" strike="noStrike" dirty="0" smtClean="0">
                        <a:solidFill>
                          <a:srgbClr val="000000"/>
                        </a:solidFill>
                        <a:latin typeface="Arial"/>
                      </a:endParaRPr>
                    </a:p>
                    <a:p>
                      <a:pPr algn="l" fontAlgn="ctr"/>
                      <a:endParaRPr lang="es-PE" sz="1000" b="0" i="0" u="none" strike="noStrike" dirty="0">
                        <a:solidFill>
                          <a:srgbClr val="000000"/>
                        </a:solidFill>
                        <a:latin typeface="Arial"/>
                      </a:endParaRPr>
                    </a:p>
                  </a:txBody>
                  <a:tcPr marL="6088" marR="6088" marT="60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a:t>Centros </a:t>
                      </a:r>
                      <a:r>
                        <a:rPr lang="es-PE" sz="1000" u="none" strike="noStrike" dirty="0" smtClean="0"/>
                        <a:t>Poblados</a:t>
                      </a:r>
                    </a:p>
                    <a:p>
                      <a:pPr marL="0" marR="0" indent="0" algn="l" defTabSz="914400" rtl="0" eaLnBrk="1" fontAlgn="ctr" latinLnBrk="0" hangingPunct="1">
                        <a:lnSpc>
                          <a:spcPct val="100000"/>
                        </a:lnSpc>
                        <a:spcBef>
                          <a:spcPts val="0"/>
                        </a:spcBef>
                        <a:spcAft>
                          <a:spcPts val="0"/>
                        </a:spcAft>
                        <a:buClrTx/>
                        <a:buSzTx/>
                        <a:buFontTx/>
                        <a:buNone/>
                        <a:tabLst/>
                        <a:defRPr/>
                      </a:pPr>
                      <a:r>
                        <a:rPr lang="es-PE" sz="1000" u="none" strike="noStrike" dirty="0" smtClean="0"/>
                        <a:t>Límite Departamental</a:t>
                      </a:r>
                    </a:p>
                    <a:p>
                      <a:pPr marL="0" marR="0" indent="0" algn="l" defTabSz="914400" rtl="0" eaLnBrk="1" fontAlgn="ctr" latinLnBrk="0" hangingPunct="1">
                        <a:lnSpc>
                          <a:spcPct val="100000"/>
                        </a:lnSpc>
                        <a:spcBef>
                          <a:spcPts val="0"/>
                        </a:spcBef>
                        <a:spcAft>
                          <a:spcPts val="0"/>
                        </a:spcAft>
                        <a:buClrTx/>
                        <a:buSzTx/>
                        <a:buFontTx/>
                        <a:buNone/>
                        <a:tabLst/>
                        <a:defRPr/>
                      </a:pPr>
                      <a:r>
                        <a:rPr lang="es-PE" sz="1000" u="none" strike="noStrike" dirty="0" smtClean="0"/>
                        <a:t>Límite Provincial</a:t>
                      </a:r>
                      <a:endParaRPr lang="es-PE" sz="1000" b="0" i="0" u="none" strike="noStrike" dirty="0" smtClean="0">
                        <a:solidFill>
                          <a:srgbClr val="000000"/>
                        </a:solidFill>
                        <a:latin typeface="Arial"/>
                      </a:endParaRPr>
                    </a:p>
                    <a:p>
                      <a:pPr marL="0" marR="0" indent="0" algn="l" defTabSz="914400" rtl="0" eaLnBrk="1" fontAlgn="ctr" latinLnBrk="0" hangingPunct="1">
                        <a:lnSpc>
                          <a:spcPct val="100000"/>
                        </a:lnSpc>
                        <a:spcBef>
                          <a:spcPts val="0"/>
                        </a:spcBef>
                        <a:spcAft>
                          <a:spcPts val="0"/>
                        </a:spcAft>
                        <a:buClrTx/>
                        <a:buSzTx/>
                        <a:buFontTx/>
                        <a:buNone/>
                        <a:tabLst/>
                        <a:defRPr/>
                      </a:pPr>
                      <a:r>
                        <a:rPr lang="es-PE" sz="1000" u="none" strike="noStrike" dirty="0" smtClean="0"/>
                        <a:t>Centros Poblados con características socio-</a:t>
                      </a:r>
                      <a:r>
                        <a:rPr lang="es-PE" sz="1000" u="none" strike="noStrike" dirty="0" err="1" smtClean="0"/>
                        <a:t>demograficas</a:t>
                      </a:r>
                      <a:endParaRPr lang="es-PE" sz="1000" b="0" i="0" u="none" strike="noStrike" dirty="0" smtClean="0">
                        <a:solidFill>
                          <a:srgbClr val="000000"/>
                        </a:solidFill>
                        <a:latin typeface="Arial"/>
                      </a:endParaRPr>
                    </a:p>
                    <a:p>
                      <a:pPr algn="l" fontAlgn="ctr"/>
                      <a:r>
                        <a:rPr lang="es-PE" sz="1000" u="none" strike="noStrike" dirty="0" err="1" smtClean="0"/>
                        <a:t>apitales</a:t>
                      </a:r>
                      <a:r>
                        <a:rPr lang="es-PE" sz="1000" u="none" strike="noStrike" dirty="0" smtClean="0"/>
                        <a:t> de Departamentos, Provincias y Distritos</a:t>
                      </a:r>
                      <a:endParaRPr lang="es-PE" sz="1000" b="0" i="0" u="none" strike="noStrike" dirty="0">
                        <a:solidFill>
                          <a:srgbClr val="000000"/>
                        </a:solidFill>
                        <a:latin typeface="Arial"/>
                      </a:endParaRPr>
                    </a:p>
                  </a:txBody>
                  <a:tcPr marL="6088" marR="6088" marT="60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smtClean="0"/>
                        <a:t>Represas</a:t>
                      </a:r>
                    </a:p>
                    <a:p>
                      <a:pPr algn="l" fontAlgn="ctr"/>
                      <a:r>
                        <a:rPr lang="es-ES" sz="1000" b="0" i="0" u="none" strike="noStrike" dirty="0" smtClean="0">
                          <a:solidFill>
                            <a:srgbClr val="000000"/>
                          </a:solidFill>
                          <a:latin typeface="Arial"/>
                        </a:rPr>
                        <a:t>Bocatomas</a:t>
                      </a:r>
                    </a:p>
                    <a:p>
                      <a:pPr algn="l" fontAlgn="ctr"/>
                      <a:r>
                        <a:rPr lang="es-ES" sz="1000" b="0" i="0" u="none" strike="noStrike" dirty="0" smtClean="0">
                          <a:solidFill>
                            <a:srgbClr val="000000"/>
                          </a:solidFill>
                          <a:latin typeface="Arial"/>
                        </a:rPr>
                        <a:t>Canales</a:t>
                      </a:r>
                    </a:p>
                    <a:p>
                      <a:pPr algn="l" fontAlgn="ctr"/>
                      <a:endParaRPr lang="es-PE" sz="1000" b="0" i="0" u="none" strike="noStrike" dirty="0">
                        <a:solidFill>
                          <a:srgbClr val="000000"/>
                        </a:solidFill>
                        <a:latin typeface="Arial"/>
                      </a:endParaRPr>
                    </a:p>
                  </a:txBody>
                  <a:tcPr marL="6088" marR="6088" marT="60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000" u="none" strike="noStrike" dirty="0" smtClean="0"/>
                        <a:t>Hidrogeología</a:t>
                      </a:r>
                    </a:p>
                    <a:p>
                      <a:pPr algn="l" fontAlgn="ctr"/>
                      <a:r>
                        <a:rPr lang="es-ES" sz="1000" b="0" i="0" u="none" strike="noStrike" dirty="0" smtClean="0">
                          <a:solidFill>
                            <a:srgbClr val="000000"/>
                          </a:solidFill>
                          <a:latin typeface="Arial"/>
                        </a:rPr>
                        <a:t>Geología</a:t>
                      </a:r>
                    </a:p>
                    <a:p>
                      <a:pPr algn="l" fontAlgn="ctr"/>
                      <a:r>
                        <a:rPr lang="es-ES" sz="1000" b="0" i="0" u="none" strike="noStrike" dirty="0" smtClean="0">
                          <a:solidFill>
                            <a:srgbClr val="000000"/>
                          </a:solidFill>
                          <a:latin typeface="Arial"/>
                        </a:rPr>
                        <a:t>Cartas geológicas</a:t>
                      </a:r>
                    </a:p>
                    <a:p>
                      <a:pPr algn="l" fontAlgn="ctr"/>
                      <a:r>
                        <a:rPr lang="es-ES" sz="1000" b="0" i="0" u="none" strike="noStrike" dirty="0" smtClean="0">
                          <a:solidFill>
                            <a:srgbClr val="000000"/>
                          </a:solidFill>
                          <a:latin typeface="Arial"/>
                        </a:rPr>
                        <a:t>Catastro Minero</a:t>
                      </a:r>
                      <a:endParaRPr lang="es-PE" sz="1000" b="0" i="0" u="none" strike="noStrike" dirty="0">
                        <a:solidFill>
                          <a:srgbClr val="000000"/>
                        </a:solidFill>
                        <a:latin typeface="Arial"/>
                      </a:endParaRPr>
                    </a:p>
                  </a:txBody>
                  <a:tcPr marL="6088" marR="6088" marT="60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xmlns="" val="2367390266"/>
              </p:ext>
            </p:extLst>
          </p:nvPr>
        </p:nvGraphicFramePr>
        <p:xfrm>
          <a:off x="467544" y="5772896"/>
          <a:ext cx="8352931" cy="680440"/>
        </p:xfrm>
        <a:graphic>
          <a:graphicData uri="http://schemas.openxmlformats.org/drawingml/2006/table">
            <a:tbl>
              <a:tblPr>
                <a:tableStyleId>{3B4B98B0-60AC-42C2-AFA5-B58CD77FA1E5}</a:tableStyleId>
              </a:tblPr>
              <a:tblGrid>
                <a:gridCol w="2847923"/>
                <a:gridCol w="2271349"/>
                <a:gridCol w="1145424"/>
                <a:gridCol w="1207434"/>
                <a:gridCol w="880801"/>
              </a:tblGrid>
              <a:tr h="179646">
                <a:tc>
                  <a:txBody>
                    <a:bodyPr/>
                    <a:lstStyle/>
                    <a:p>
                      <a:pPr algn="ctr" fontAlgn="b"/>
                      <a:r>
                        <a:rPr lang="es-PE" sz="1400" b="1" u="none" strike="noStrike" dirty="0">
                          <a:solidFill>
                            <a:schemeClr val="bg1"/>
                          </a:solidFill>
                        </a:rPr>
                        <a:t>FONCODES</a:t>
                      </a:r>
                      <a:endParaRPr lang="es-PE" sz="1400" b="1" i="0" u="none" strike="noStrike" dirty="0">
                        <a:solidFill>
                          <a:schemeClr val="bg1"/>
                        </a:solidFill>
                        <a:latin typeface="Calibri"/>
                      </a:endParaRPr>
                    </a:p>
                  </a:txBody>
                  <a:tcPr marL="8982" marR="8982" marT="89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FONAM</a:t>
                      </a:r>
                      <a:endParaRPr lang="es-PE" sz="1400" b="1" i="0" u="none" strike="noStrike" dirty="0">
                        <a:solidFill>
                          <a:schemeClr val="bg1"/>
                        </a:solidFill>
                        <a:latin typeface="Calibri"/>
                      </a:endParaRPr>
                    </a:p>
                  </a:txBody>
                  <a:tcPr marL="8982" marR="8982" marT="89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IBC</a:t>
                      </a:r>
                      <a:endParaRPr lang="es-PE" sz="1400" b="1" i="0" u="none" strike="noStrike" dirty="0">
                        <a:solidFill>
                          <a:schemeClr val="bg1"/>
                        </a:solidFill>
                        <a:latin typeface="Calibri"/>
                      </a:endParaRPr>
                    </a:p>
                  </a:txBody>
                  <a:tcPr marL="8982" marR="8982" marT="89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PE" sz="1400" b="1" u="none" strike="noStrike" dirty="0">
                          <a:solidFill>
                            <a:schemeClr val="bg1"/>
                          </a:solidFill>
                        </a:rPr>
                        <a:t>MINEM</a:t>
                      </a:r>
                      <a:endParaRPr lang="es-PE" sz="1400" b="1" i="0" u="none" strike="noStrike" dirty="0">
                        <a:solidFill>
                          <a:schemeClr val="bg1"/>
                        </a:solidFill>
                        <a:latin typeface="Calibri"/>
                      </a:endParaRPr>
                    </a:p>
                  </a:txBody>
                  <a:tcPr marL="8982" marR="8982" marT="89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es-ES" sz="1400" b="1" i="0" u="none" strike="noStrike" dirty="0" smtClean="0">
                          <a:solidFill>
                            <a:schemeClr val="bg1"/>
                          </a:solidFill>
                          <a:latin typeface="Calibri"/>
                        </a:rPr>
                        <a:t>PRODUCE</a:t>
                      </a:r>
                      <a:endParaRPr lang="es-PE" sz="1400" b="1" i="0" u="none" strike="noStrike" dirty="0">
                        <a:solidFill>
                          <a:schemeClr val="bg1"/>
                        </a:solidFill>
                        <a:latin typeface="Calibri"/>
                      </a:endParaRPr>
                    </a:p>
                  </a:txBody>
                  <a:tcPr marL="8982" marR="8982" marT="89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458098">
                <a:tc>
                  <a:txBody>
                    <a:bodyPr/>
                    <a:lstStyle/>
                    <a:p>
                      <a:pPr algn="l" fontAlgn="ctr"/>
                      <a:r>
                        <a:rPr lang="es-PE" sz="1200" u="none" strike="noStrike" dirty="0"/>
                        <a:t>Pobreza a nivel de distritos, provincia y departamentos</a:t>
                      </a:r>
                      <a:endParaRPr lang="es-PE" sz="1200" b="0" i="0" u="none" strike="noStrike" dirty="0">
                        <a:solidFill>
                          <a:srgbClr val="000000"/>
                        </a:solidFill>
                        <a:latin typeface="Arial"/>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200" u="none" strike="noStrike" dirty="0"/>
                        <a:t>Pasivos Ambientales</a:t>
                      </a:r>
                      <a:endParaRPr lang="es-PE" sz="1200" b="0" i="0" u="none" strike="noStrike" dirty="0">
                        <a:solidFill>
                          <a:srgbClr val="000000"/>
                        </a:solidFill>
                        <a:latin typeface="Arial"/>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200" u="none" strike="noStrike" dirty="0"/>
                        <a:t>Comunidades Nativas</a:t>
                      </a:r>
                      <a:endParaRPr lang="es-PE" sz="1200" b="0" i="0" u="none" strike="noStrike" dirty="0">
                        <a:solidFill>
                          <a:srgbClr val="000000"/>
                        </a:solidFill>
                        <a:latin typeface="Arial"/>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PE" sz="1200" u="none" strike="noStrike" dirty="0"/>
                        <a:t>Centrales Hidroeléctricas</a:t>
                      </a:r>
                      <a:endParaRPr lang="es-PE" sz="1200" b="0" i="0" u="none" strike="noStrike" dirty="0">
                        <a:solidFill>
                          <a:srgbClr val="000000"/>
                        </a:solidFill>
                        <a:latin typeface="Arial"/>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ES" sz="1200" b="0" i="0" u="none" strike="noStrike" dirty="0" smtClean="0">
                          <a:solidFill>
                            <a:srgbClr val="000000"/>
                          </a:solidFill>
                          <a:latin typeface="Arial"/>
                        </a:rPr>
                        <a:t>Catastro piscícola</a:t>
                      </a:r>
                      <a:endParaRPr lang="es-PE" sz="1200" b="0" i="0" u="none" strike="noStrike" dirty="0">
                        <a:solidFill>
                          <a:srgbClr val="000000"/>
                        </a:solidFill>
                        <a:latin typeface="Arial"/>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244903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1800" cap="all" dirty="0">
                <a:latin typeface="Copperplate Gothic Bold" pitchFamily="34" charset="0"/>
              </a:rPr>
              <a:t>INTEGRACIÓN DE LA INFORMACIÓN SOBRE RECURSOS HÍDRICOS</a:t>
            </a:r>
          </a:p>
        </p:txBody>
      </p:sp>
      <p:sp>
        <p:nvSpPr>
          <p:cNvPr id="3" name="2 Marcador de contenido"/>
          <p:cNvSpPr>
            <a:spLocks noGrp="1"/>
          </p:cNvSpPr>
          <p:nvPr>
            <p:ph sz="quarter" idx="1"/>
          </p:nvPr>
        </p:nvSpPr>
        <p:spPr>
          <a:xfrm>
            <a:off x="442612" y="1556792"/>
            <a:ext cx="8229600" cy="864096"/>
          </a:xfrm>
        </p:spPr>
        <p:txBody>
          <a:bodyPr>
            <a:normAutofit fontScale="92500" lnSpcReduction="20000"/>
          </a:bodyPr>
          <a:lstStyle/>
          <a:p>
            <a:pPr marL="0" indent="0" algn="just">
              <a:buNone/>
            </a:pPr>
            <a:r>
              <a:rPr lang="es-PE" sz="2000" dirty="0"/>
              <a:t>Además se actualiza y publica la información de forma diaria de 30 estaciones de caudales medios diarios y 06 estaciones de </a:t>
            </a:r>
            <a:r>
              <a:rPr lang="es-PE" sz="2000" dirty="0" smtClean="0"/>
              <a:t>niveles de </a:t>
            </a:r>
            <a:r>
              <a:rPr lang="es-PE" sz="2000" dirty="0"/>
              <a:t>14 </a:t>
            </a:r>
            <a:r>
              <a:rPr lang="es-PE" sz="2000" dirty="0" smtClean="0"/>
              <a:t>embalses a nivel nacional.</a:t>
            </a:r>
            <a:endParaRPr lang="es-PE" sz="2000" dirty="0"/>
          </a:p>
        </p:txBody>
      </p:sp>
      <p:grpSp>
        <p:nvGrpSpPr>
          <p:cNvPr id="11" name="10 Grupo"/>
          <p:cNvGrpSpPr/>
          <p:nvPr/>
        </p:nvGrpSpPr>
        <p:grpSpPr>
          <a:xfrm>
            <a:off x="1808993" y="2276872"/>
            <a:ext cx="5993869" cy="4367213"/>
            <a:chOff x="107504" y="2174702"/>
            <a:chExt cx="9184920" cy="6153150"/>
          </a:xfrm>
        </p:grpSpPr>
        <p:pic>
          <p:nvPicPr>
            <p:cNvPr id="7" name="Picture 5" descr="http://www.ana.gob.pe/doc/images/6.condorcerro.jpg"/>
            <p:cNvPicPr>
              <a:picLocks noChangeAspect="1" noChangeArrowheads="1"/>
            </p:cNvPicPr>
            <p:nvPr/>
          </p:nvPicPr>
          <p:blipFill>
            <a:blip r:embed="rId2" cstate="print"/>
            <a:srcRect/>
            <a:stretch>
              <a:fillRect/>
            </a:stretch>
          </p:blipFill>
          <p:spPr bwMode="auto">
            <a:xfrm>
              <a:off x="4174679" y="2174702"/>
              <a:ext cx="5076825" cy="1785937"/>
            </a:xfrm>
            <a:prstGeom prst="rect">
              <a:avLst/>
            </a:prstGeom>
            <a:noFill/>
            <a:ln w="9525">
              <a:noFill/>
              <a:miter lim="800000"/>
              <a:headEnd/>
              <a:tailEnd/>
            </a:ln>
          </p:spPr>
        </p:pic>
        <p:pic>
          <p:nvPicPr>
            <p:cNvPr id="8" name="Picture 7" descr="http://www.ana.gob.pe/doc/images/6.condorcerro_A.jpg"/>
            <p:cNvPicPr>
              <a:picLocks noChangeAspect="1" noChangeArrowheads="1"/>
            </p:cNvPicPr>
            <p:nvPr/>
          </p:nvPicPr>
          <p:blipFill>
            <a:blip r:embed="rId3" cstate="print"/>
            <a:srcRect/>
            <a:stretch>
              <a:fillRect/>
            </a:stretch>
          </p:blipFill>
          <p:spPr bwMode="auto">
            <a:xfrm>
              <a:off x="4174679" y="3960639"/>
              <a:ext cx="5076825" cy="2233613"/>
            </a:xfrm>
            <a:prstGeom prst="rect">
              <a:avLst/>
            </a:prstGeom>
            <a:noFill/>
            <a:ln w="9525">
              <a:noFill/>
              <a:miter lim="800000"/>
              <a:headEnd/>
              <a:tailEnd/>
            </a:ln>
          </p:spPr>
        </p:pic>
        <p:pic>
          <p:nvPicPr>
            <p:cNvPr id="9" name="Picture 9" descr="http://www.ana.gob.pe/doc/images/1.EL%20TIGRE.jpg"/>
            <p:cNvPicPr>
              <a:picLocks noChangeAspect="1" noChangeArrowheads="1"/>
            </p:cNvPicPr>
            <p:nvPr/>
          </p:nvPicPr>
          <p:blipFill>
            <a:blip r:embed="rId4" cstate="print"/>
            <a:srcRect/>
            <a:stretch>
              <a:fillRect/>
            </a:stretch>
          </p:blipFill>
          <p:spPr bwMode="auto">
            <a:xfrm>
              <a:off x="4288624" y="6194252"/>
              <a:ext cx="5003800" cy="2133600"/>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l="45769" t="13815" r="20567" b="5861"/>
            <a:stretch>
              <a:fillRect/>
            </a:stretch>
          </p:blipFill>
          <p:spPr bwMode="auto">
            <a:xfrm>
              <a:off x="107504" y="2204864"/>
              <a:ext cx="4211638" cy="6121400"/>
            </a:xfrm>
            <a:prstGeom prst="rect">
              <a:avLst/>
            </a:prstGeom>
            <a:noFill/>
            <a:ln w="9525">
              <a:noFill/>
              <a:miter lim="800000"/>
              <a:headEnd/>
              <a:tailEnd/>
            </a:ln>
          </p:spPr>
        </p:pic>
      </p:grpSp>
    </p:spTree>
    <p:extLst>
      <p:ext uri="{BB962C8B-B14F-4D97-AF65-F5344CB8AC3E}">
        <p14:creationId xmlns:p14="http://schemas.microsoft.com/office/powerpoint/2010/main" xmlns="" val="2569349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844824"/>
            <a:ext cx="8229600" cy="504056"/>
          </a:xfrm>
        </p:spPr>
        <p:txBody>
          <a:bodyPr>
            <a:noAutofit/>
          </a:bodyPr>
          <a:lstStyle/>
          <a:p>
            <a:pPr algn="ctr"/>
            <a:r>
              <a:rPr lang="es-ES" sz="2400" dirty="0" smtClean="0">
                <a:latin typeface="Copperplate Gothic Bold" pitchFamily="34" charset="0"/>
              </a:rPr>
              <a:t>Información Sistematizada y Publicada</a:t>
            </a:r>
            <a:endParaRPr lang="es-PE" sz="2400" dirty="0">
              <a:latin typeface="Copperplate Gothic Bold"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xmlns="" val="3546768207"/>
              </p:ext>
            </p:extLst>
          </p:nvPr>
        </p:nvGraphicFramePr>
        <p:xfrm>
          <a:off x="899592" y="2564904"/>
          <a:ext cx="7632846" cy="2592000"/>
        </p:xfrm>
        <a:graphic>
          <a:graphicData uri="http://schemas.openxmlformats.org/drawingml/2006/table">
            <a:tbl>
              <a:tblPr firstRow="1" firstCol="1" lastRow="1" lastCol="1">
                <a:tableStyleId>{3B4B98B0-60AC-42C2-AFA5-B58CD77FA1E5}</a:tableStyleId>
              </a:tblPr>
              <a:tblGrid>
                <a:gridCol w="2319961"/>
                <a:gridCol w="1062577"/>
                <a:gridCol w="1062577"/>
                <a:gridCol w="1062577"/>
                <a:gridCol w="1062577"/>
                <a:gridCol w="1062577"/>
              </a:tblGrid>
              <a:tr h="208318">
                <a:tc>
                  <a:txBody>
                    <a:bodyPr/>
                    <a:lstStyle/>
                    <a:p>
                      <a:pPr algn="ctr" fontAlgn="b"/>
                      <a:r>
                        <a:rPr lang="es-PE" sz="1200" u="none" strike="noStrike" dirty="0">
                          <a:solidFill>
                            <a:schemeClr val="bg1"/>
                          </a:solidFill>
                        </a:rPr>
                        <a:t>Tipo de Información</a:t>
                      </a:r>
                      <a:endParaRPr lang="es-PE" sz="1200" b="0" i="0" u="none" strike="noStrike" dirty="0">
                        <a:solidFill>
                          <a:schemeClr val="bg1"/>
                        </a:solidFill>
                        <a:latin typeface="Calibri"/>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2009</a:t>
                      </a:r>
                      <a:endParaRPr lang="es-PE" sz="1200" b="0" i="0" u="none" strike="noStrike" dirty="0">
                        <a:solidFill>
                          <a:schemeClr val="bg1"/>
                        </a:solidFill>
                        <a:latin typeface="Calibri"/>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2010</a:t>
                      </a:r>
                      <a:endParaRPr lang="es-PE" sz="1200" b="0" i="0" u="none" strike="noStrike" dirty="0">
                        <a:solidFill>
                          <a:schemeClr val="bg1"/>
                        </a:solidFill>
                        <a:latin typeface="Calibri"/>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2011</a:t>
                      </a:r>
                      <a:endParaRPr lang="es-PE" sz="1200" b="0" i="0" u="none" strike="noStrike" dirty="0">
                        <a:solidFill>
                          <a:schemeClr val="bg1"/>
                        </a:solidFill>
                        <a:latin typeface="Calibri"/>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2012</a:t>
                      </a:r>
                      <a:endParaRPr lang="es-PE" sz="1200" b="0" i="0" u="none" strike="noStrike" dirty="0">
                        <a:solidFill>
                          <a:schemeClr val="bg1"/>
                        </a:solidFill>
                        <a:latin typeface="Calibri"/>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Total</a:t>
                      </a:r>
                      <a:endParaRPr lang="es-PE" sz="1200" b="0" i="0" u="none" strike="noStrike" dirty="0">
                        <a:solidFill>
                          <a:schemeClr val="bg1"/>
                        </a:solidFill>
                        <a:latin typeface="Calibri"/>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r>
              <a:tr h="208318">
                <a:tc>
                  <a:txBody>
                    <a:bodyPr/>
                    <a:lstStyle/>
                    <a:p>
                      <a:pPr algn="l" fontAlgn="b"/>
                      <a:r>
                        <a:rPr lang="es-PE" sz="1200" u="none" strike="noStrike" dirty="0" smtClean="0"/>
                        <a:t>Caudales</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60,000</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a:t>677,152</a:t>
                      </a:r>
                      <a:endParaRPr lang="es-PE" sz="1200" b="0" i="0" u="none" strike="noStrike">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1,275,477</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203,795</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2,216,424</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08318">
                <a:tc>
                  <a:txBody>
                    <a:bodyPr/>
                    <a:lstStyle/>
                    <a:p>
                      <a:pPr algn="l" fontAlgn="b"/>
                      <a:r>
                        <a:rPr lang="es-PE" sz="1200" u="none" strike="noStrike" dirty="0"/>
                        <a:t>Precipitación</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60,048</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881,818</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519,602</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4,581,261</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6,042,729</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08318">
                <a:tc>
                  <a:txBody>
                    <a:bodyPr/>
                    <a:lstStyle/>
                    <a:p>
                      <a:pPr algn="l" fontAlgn="b"/>
                      <a:r>
                        <a:rPr lang="es-PE" sz="1200" u="none" strike="noStrike" dirty="0"/>
                        <a:t>Repositorios digital</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100,000</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180,987</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280,987</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54410">
                <a:tc>
                  <a:txBody>
                    <a:bodyPr/>
                    <a:lstStyle/>
                    <a:p>
                      <a:pPr algn="l" fontAlgn="b"/>
                      <a:r>
                        <a:rPr lang="es-PE" sz="1200" u="none" strike="noStrike" dirty="0"/>
                        <a:t>Pozos de agua subterránea</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5,126</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15,521</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20,647</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54410">
                <a:tc>
                  <a:txBody>
                    <a:bodyPr/>
                    <a:lstStyle/>
                    <a:p>
                      <a:pPr algn="l" fontAlgn="b"/>
                      <a:r>
                        <a:rPr lang="es-PE" sz="1200" u="none" strike="noStrike" dirty="0" smtClean="0"/>
                        <a:t>Metadato Bibliográfica</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6,704</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6,704</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08318">
                <a:tc>
                  <a:txBody>
                    <a:bodyPr/>
                    <a:lstStyle/>
                    <a:p>
                      <a:pPr algn="l" fontAlgn="b"/>
                      <a:r>
                        <a:rPr lang="es-PE" sz="1200" u="none" strike="noStrike" dirty="0"/>
                        <a:t>Lagunas</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a:t>344</a:t>
                      </a:r>
                      <a:endParaRPr lang="es-PE" sz="1200" b="0" i="0" u="none" strike="noStrike">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5,042</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5,386</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16636">
                <a:tc>
                  <a:txBody>
                    <a:bodyPr/>
                    <a:lstStyle/>
                    <a:p>
                      <a:pPr algn="just" fontAlgn="b"/>
                      <a:r>
                        <a:rPr lang="es-PE" sz="1200" u="none" strike="noStrike" dirty="0"/>
                        <a:t>Imágenes de </a:t>
                      </a:r>
                      <a:r>
                        <a:rPr lang="es-PE" sz="1200" u="none" strike="noStrike" dirty="0" smtClean="0"/>
                        <a:t>Satélite </a:t>
                      </a:r>
                      <a:r>
                        <a:rPr lang="es-PE" sz="1200" u="none" strike="noStrike" dirty="0"/>
                        <a:t>y </a:t>
                      </a:r>
                      <a:r>
                        <a:rPr lang="es-PE" sz="1200" u="none" strike="noStrike" dirty="0" smtClean="0"/>
                        <a:t>fotografías aéreas</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a:t>3,624</a:t>
                      </a:r>
                      <a:endParaRPr lang="es-PE" sz="1200" b="0" i="0" u="none" strike="noStrike">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514</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4,138</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08318">
                <a:tc>
                  <a:txBody>
                    <a:bodyPr/>
                    <a:lstStyle/>
                    <a:p>
                      <a:pPr algn="l" fontAlgn="b"/>
                      <a:r>
                        <a:rPr lang="es-PE" sz="1200" u="none" strike="noStrike" dirty="0"/>
                        <a:t>Ríos</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a:t>282</a:t>
                      </a:r>
                      <a:endParaRPr lang="es-PE" sz="1200" b="0" i="0" u="none" strike="noStrike">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a:t> </a:t>
                      </a:r>
                      <a:endParaRPr lang="es-PE" sz="1200" b="0" i="0" u="none" strike="noStrike">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282</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08318">
                <a:tc>
                  <a:txBody>
                    <a:bodyPr/>
                    <a:lstStyle/>
                    <a:p>
                      <a:pPr algn="l" fontAlgn="b"/>
                      <a:r>
                        <a:rPr lang="es-PE" sz="1200" u="none" strike="noStrike" dirty="0"/>
                        <a:t>Disponibilidades</a:t>
                      </a:r>
                      <a:endParaRPr lang="es-PE" sz="1200" b="0" i="0" u="none" strike="noStrike" dirty="0">
                        <a:solidFill>
                          <a:srgbClr val="0070C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a:t>800</a:t>
                      </a:r>
                      <a:endParaRPr lang="es-PE" sz="1200" b="0" i="0" u="none" strike="noStrike">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PE" sz="1200" u="none" strike="noStrike" dirty="0"/>
                        <a:t> </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PE" sz="1200" u="none" strike="noStrike" dirty="0"/>
                        <a:t>800</a:t>
                      </a:r>
                      <a:endParaRPr lang="es-PE" sz="1200" b="0" i="0" u="none" strike="noStrike" dirty="0">
                        <a:solidFill>
                          <a:srgbClr val="000000"/>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08318">
                <a:tc>
                  <a:txBody>
                    <a:bodyPr/>
                    <a:lstStyle/>
                    <a:p>
                      <a:pPr algn="ctr" fontAlgn="b"/>
                      <a:r>
                        <a:rPr lang="es-PE" sz="1200" u="none" strike="noStrike" dirty="0">
                          <a:solidFill>
                            <a:schemeClr val="bg1"/>
                          </a:solidFill>
                        </a:rPr>
                        <a:t>Total</a:t>
                      </a:r>
                      <a:endParaRPr lang="es-PE" sz="1200" b="0" i="0" u="none" strike="noStrike" dirty="0">
                        <a:solidFill>
                          <a:schemeClr val="bg1"/>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130,224</a:t>
                      </a:r>
                      <a:endParaRPr lang="es-PE" sz="1200" b="0" i="0" u="none" strike="noStrike" dirty="0">
                        <a:solidFill>
                          <a:schemeClr val="bg1"/>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1,679,533</a:t>
                      </a:r>
                      <a:endParaRPr lang="es-PE" sz="1200" b="0" i="0" u="none" strike="noStrike" dirty="0">
                        <a:solidFill>
                          <a:schemeClr val="bg1"/>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1,982,770</a:t>
                      </a:r>
                      <a:endParaRPr lang="es-PE" sz="1200" b="0" i="0" u="none" strike="noStrike" dirty="0">
                        <a:solidFill>
                          <a:schemeClr val="bg1"/>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4,785,570</a:t>
                      </a:r>
                      <a:endParaRPr lang="es-PE" sz="1200" b="0" i="0" u="none" strike="noStrike" dirty="0">
                        <a:solidFill>
                          <a:schemeClr val="bg1"/>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b"/>
                      <a:r>
                        <a:rPr lang="es-PE" sz="1200" u="none" strike="noStrike" dirty="0">
                          <a:solidFill>
                            <a:schemeClr val="bg1"/>
                          </a:solidFill>
                        </a:rPr>
                        <a:t>8,578,097</a:t>
                      </a:r>
                      <a:endParaRPr lang="es-PE" sz="1200" b="0" i="0" u="none" strike="noStrike" dirty="0">
                        <a:solidFill>
                          <a:schemeClr val="bg1"/>
                        </a:solidFill>
                        <a:latin typeface="Arial" pitchFamily="34" charset="0"/>
                        <a:cs typeface="Arial" pitchFamily="34"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r>
            </a:tbl>
          </a:graphicData>
        </a:graphic>
      </p:graphicFrame>
      <p:sp>
        <p:nvSpPr>
          <p:cNvPr id="3" name="2 Rectángulo"/>
          <p:cNvSpPr/>
          <p:nvPr/>
        </p:nvSpPr>
        <p:spPr>
          <a:xfrm>
            <a:off x="971600" y="404664"/>
            <a:ext cx="7920880" cy="646331"/>
          </a:xfrm>
          <a:prstGeom prst="rect">
            <a:avLst/>
          </a:prstGeom>
        </p:spPr>
        <p:txBody>
          <a:bodyPr wrap="square">
            <a:spAutoFit/>
          </a:bodyPr>
          <a:lstStyle/>
          <a:p>
            <a:pPr algn="ctr">
              <a:spcBef>
                <a:spcPct val="0"/>
              </a:spcBef>
            </a:pPr>
            <a:r>
              <a:rPr lang="es-PE" cap="all" dirty="0">
                <a:latin typeface="Copperplate Gothic Bold" pitchFamily="34" charset="0"/>
                <a:ea typeface="+mj-ea"/>
                <a:cs typeface="+mj-cs"/>
              </a:rPr>
              <a:t>INTEGRACIÓN DE LA INFORMACIÓN SOBRE RECURSOS HÍDRICOS</a:t>
            </a:r>
          </a:p>
        </p:txBody>
      </p:sp>
    </p:spTree>
    <p:extLst>
      <p:ext uri="{BB962C8B-B14F-4D97-AF65-F5344CB8AC3E}">
        <p14:creationId xmlns:p14="http://schemas.microsoft.com/office/powerpoint/2010/main" xmlns="" val="3350113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42318" y="2276872"/>
            <a:ext cx="4240200"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GEO HIDRO.</a:t>
            </a:r>
            <a:endParaRPr lang="es-ES" sz="6000" b="1" cap="none" spc="50" dirty="0">
              <a:ln w="11430"/>
              <a:solidFill>
                <a:schemeClr val="accent1">
                  <a:lumMod val="5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796325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PANTABLA PRINCIPAL</a:t>
            </a:r>
            <a:endParaRPr lang="es-PE" dirty="0"/>
          </a:p>
        </p:txBody>
      </p:sp>
      <p:pic>
        <p:nvPicPr>
          <p:cNvPr id="62466" name="Picture 2"/>
          <p:cNvPicPr>
            <a:picLocks noChangeAspect="1" noChangeArrowheads="1"/>
          </p:cNvPicPr>
          <p:nvPr/>
        </p:nvPicPr>
        <p:blipFill>
          <a:blip r:embed="rId3" cstate="print"/>
          <a:srcRect/>
          <a:stretch>
            <a:fillRect/>
          </a:stretch>
        </p:blipFill>
        <p:spPr bwMode="auto">
          <a:xfrm>
            <a:off x="179513" y="1124744"/>
            <a:ext cx="8712968" cy="5733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1.bp.blogspot.com/_RM3wM3PA5Go/TNH5j9LjGEI/AAAAAAAAAZc/tVT3l54qaXY/s320/agua.jpg"/>
          <p:cNvPicPr>
            <a:picLocks noChangeAspect="1" noChangeArrowheads="1"/>
          </p:cNvPicPr>
          <p:nvPr/>
        </p:nvPicPr>
        <p:blipFill>
          <a:blip r:embed="rId2" cstate="print"/>
          <a:srcRect/>
          <a:stretch>
            <a:fillRect/>
          </a:stretch>
        </p:blipFill>
        <p:spPr bwMode="auto">
          <a:xfrm>
            <a:off x="-1" y="1"/>
            <a:ext cx="9144001" cy="6858000"/>
          </a:xfrm>
          <a:prstGeom prst="rect">
            <a:avLst/>
          </a:prstGeom>
          <a:noFill/>
        </p:spPr>
      </p:pic>
      <p:sp>
        <p:nvSpPr>
          <p:cNvPr id="3" name="2 Título"/>
          <p:cNvSpPr>
            <a:spLocks noGrp="1"/>
          </p:cNvSpPr>
          <p:nvPr>
            <p:ph type="title"/>
          </p:nvPr>
        </p:nvSpPr>
        <p:spPr>
          <a:xfrm>
            <a:off x="395536" y="0"/>
            <a:ext cx="8229600" cy="1143000"/>
          </a:xfrm>
        </p:spPr>
        <p:txBody>
          <a:bodyPr>
            <a:normAutofit/>
          </a:bodyPr>
          <a:lstStyle/>
          <a:p>
            <a:pPr algn="ctr">
              <a:defRPr/>
            </a:pPr>
            <a:r>
              <a:rPr lang="es-MX" sz="3100" b="1" dirty="0" smtClean="0">
                <a:solidFill>
                  <a:srgbClr val="FF0000"/>
                </a:solidFill>
                <a:effectLst>
                  <a:outerShdw blurRad="38100" dist="38100" dir="2700000" algn="tl">
                    <a:srgbClr val="000000"/>
                  </a:outerShdw>
                </a:effectLst>
              </a:rPr>
              <a:t>DEFINICIÓN DEL SISTEMA NACIONAL DE GESTION DE  RECURSOS HIDRICOS </a:t>
            </a:r>
            <a:r>
              <a:rPr lang="es-MX" sz="3100" dirty="0" smtClean="0">
                <a:solidFill>
                  <a:srgbClr val="FF0000"/>
                </a:solidFill>
                <a:latin typeface="Verdana" pitchFamily="34" charset="0"/>
              </a:rPr>
              <a:t> </a:t>
            </a:r>
            <a:endParaRPr lang="es-PE" sz="3100" dirty="0"/>
          </a:p>
        </p:txBody>
      </p:sp>
      <p:grpSp>
        <p:nvGrpSpPr>
          <p:cNvPr id="2" name="12 Grupo"/>
          <p:cNvGrpSpPr>
            <a:grpSpLocks/>
          </p:cNvGrpSpPr>
          <p:nvPr/>
        </p:nvGrpSpPr>
        <p:grpSpPr bwMode="auto">
          <a:xfrm>
            <a:off x="500063" y="1643063"/>
            <a:ext cx="8164512" cy="3786187"/>
            <a:chOff x="744498" y="1301778"/>
            <a:chExt cx="8164610" cy="3786214"/>
          </a:xfrm>
        </p:grpSpPr>
        <p:sp>
          <p:nvSpPr>
            <p:cNvPr id="7" name="6 Elipse"/>
            <p:cNvSpPr/>
            <p:nvPr/>
          </p:nvSpPr>
          <p:spPr>
            <a:xfrm>
              <a:off x="2676483" y="1301778"/>
              <a:ext cx="4068807" cy="3786214"/>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s-PE" sz="1600"/>
            </a:p>
          </p:txBody>
        </p:sp>
        <p:sp>
          <p:nvSpPr>
            <p:cNvPr id="8" name="7 Elipse"/>
            <p:cNvSpPr/>
            <p:nvPr/>
          </p:nvSpPr>
          <p:spPr>
            <a:xfrm>
              <a:off x="4714876" y="1714488"/>
              <a:ext cx="1901830" cy="1565293"/>
            </a:xfrm>
            <a:prstGeom prst="ellips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s-ES" sz="1600" dirty="0"/>
                <a:t>Reguladores</a:t>
              </a:r>
              <a:endParaRPr lang="es-PE" sz="1600" dirty="0"/>
            </a:p>
          </p:txBody>
        </p:sp>
        <p:sp>
          <p:nvSpPr>
            <p:cNvPr id="9" name="8 Elipse"/>
            <p:cNvSpPr/>
            <p:nvPr/>
          </p:nvSpPr>
          <p:spPr>
            <a:xfrm>
              <a:off x="2872245" y="1785926"/>
              <a:ext cx="1842631" cy="157163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s-ES" sz="1600" dirty="0"/>
                <a:t>Normativos</a:t>
              </a:r>
              <a:endParaRPr lang="es-PE" sz="1600" dirty="0"/>
            </a:p>
          </p:txBody>
        </p:sp>
        <p:sp>
          <p:nvSpPr>
            <p:cNvPr id="10" name="9 Elipse"/>
            <p:cNvSpPr/>
            <p:nvPr/>
          </p:nvSpPr>
          <p:spPr>
            <a:xfrm>
              <a:off x="4786314" y="3230604"/>
              <a:ext cx="1639912" cy="1500198"/>
            </a:xfrm>
            <a:prstGeom prst="ellipse">
              <a:avLst/>
            </a:prstGeom>
            <a:solidFill>
              <a:srgbClr val="525531"/>
            </a:solidFill>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s-ES" sz="1600" dirty="0"/>
                <a:t>Usuarios</a:t>
              </a:r>
              <a:endParaRPr lang="es-PE" sz="1600" dirty="0"/>
            </a:p>
          </p:txBody>
        </p:sp>
        <p:sp>
          <p:nvSpPr>
            <p:cNvPr id="11" name="10 Elipse"/>
            <p:cNvSpPr/>
            <p:nvPr/>
          </p:nvSpPr>
          <p:spPr>
            <a:xfrm>
              <a:off x="3173390" y="3357562"/>
              <a:ext cx="1714512" cy="1516116"/>
            </a:xfrm>
            <a:prstGeom prst="ellipse">
              <a:avLst/>
            </a:prstGeom>
            <a:solidFill>
              <a:schemeClr val="accent5">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sz="1600" dirty="0"/>
                <a:t>Operadores</a:t>
              </a:r>
              <a:endParaRPr lang="es-PE" sz="1600" dirty="0"/>
            </a:p>
          </p:txBody>
        </p:sp>
        <p:sp>
          <p:nvSpPr>
            <p:cNvPr id="12" name="11 Flecha derecha"/>
            <p:cNvSpPr/>
            <p:nvPr/>
          </p:nvSpPr>
          <p:spPr>
            <a:xfrm>
              <a:off x="744498" y="1976425"/>
              <a:ext cx="1898676" cy="2555910"/>
            </a:xfrm>
            <a:prstGeom prst="rightArrow">
              <a:avLst>
                <a:gd name="adj1" fmla="val 50000"/>
                <a:gd name="adj2" fmla="val 51637"/>
              </a:avLst>
            </a:prstGeom>
            <a:solidFill>
              <a:srgbClr val="1D2EAB"/>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s-ES" dirty="0"/>
                <a:t>Actores</a:t>
              </a:r>
              <a:endParaRPr lang="es-PE" dirty="0"/>
            </a:p>
          </p:txBody>
        </p:sp>
        <p:sp>
          <p:nvSpPr>
            <p:cNvPr id="13" name="12 Flecha izquierda"/>
            <p:cNvSpPr/>
            <p:nvPr/>
          </p:nvSpPr>
          <p:spPr>
            <a:xfrm>
              <a:off x="6864380" y="2036750"/>
              <a:ext cx="2044728" cy="2555910"/>
            </a:xfrm>
            <a:prstGeom prst="leftArrow">
              <a:avLst/>
            </a:prstGeom>
            <a:solidFill>
              <a:srgbClr val="1D2EAB"/>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s-ES" sz="1600" dirty="0"/>
                <a:t>Roles y</a:t>
              </a:r>
            </a:p>
            <a:p>
              <a:pPr algn="ctr" fontAlgn="auto">
                <a:spcBef>
                  <a:spcPts val="0"/>
                </a:spcBef>
                <a:spcAft>
                  <a:spcPts val="0"/>
                </a:spcAft>
                <a:defRPr/>
              </a:pPr>
              <a:r>
                <a:rPr lang="es-ES" sz="1600" dirty="0"/>
                <a:t>Competencias</a:t>
              </a:r>
              <a:endParaRPr lang="es-PE" sz="1600" dirty="0"/>
            </a:p>
          </p:txBody>
        </p:sp>
      </p:grpSp>
      <p:sp>
        <p:nvSpPr>
          <p:cNvPr id="14" name="Rectangle 23"/>
          <p:cNvSpPr>
            <a:spLocks noChangeArrowheads="1"/>
          </p:cNvSpPr>
          <p:nvPr/>
        </p:nvSpPr>
        <p:spPr bwMode="auto">
          <a:xfrm>
            <a:off x="322263" y="5711825"/>
            <a:ext cx="8497887" cy="885825"/>
          </a:xfrm>
          <a:prstGeom prst="rect">
            <a:avLst/>
          </a:prstGeom>
          <a:solidFill>
            <a:schemeClr val="bg1"/>
          </a:solidFill>
          <a:ln w="9525">
            <a:noFill/>
            <a:miter lim="800000"/>
            <a:headEnd/>
            <a:tailEnd/>
          </a:ln>
          <a:effectLst/>
        </p:spPr>
        <p:txBody>
          <a:bodyPr>
            <a:spAutoFit/>
          </a:bodyPr>
          <a:lstStyle/>
          <a:p>
            <a:pPr algn="ctr" fontAlgn="auto">
              <a:spcBef>
                <a:spcPts val="0"/>
              </a:spcBef>
              <a:spcAft>
                <a:spcPts val="0"/>
              </a:spcAft>
              <a:defRPr/>
            </a:pPr>
            <a:r>
              <a:rPr lang="es-MX" sz="2600" b="1" i="1" dirty="0">
                <a:solidFill>
                  <a:srgbClr val="000066"/>
                </a:solidFill>
                <a:effectLst>
                  <a:outerShdw blurRad="38100" dist="38100" dir="2700000" algn="tl">
                    <a:srgbClr val="C0C0C0"/>
                  </a:outerShdw>
                </a:effectLst>
                <a:latin typeface="Batang" pitchFamily="18" charset="-127"/>
                <a:cs typeface="+mn-cs"/>
              </a:rPr>
              <a:t>Se busca ordenar  los roles y competencias de los actores que intervienen en la gestión del agua  </a:t>
            </a:r>
            <a:endParaRPr lang="es-ES" sz="2600" b="1" i="1" dirty="0">
              <a:solidFill>
                <a:srgbClr val="000066"/>
              </a:solidFill>
              <a:effectLst>
                <a:outerShdw blurRad="38100" dist="38100" dir="2700000" algn="tl">
                  <a:srgbClr val="C0C0C0"/>
                </a:outerShdw>
              </a:effectLst>
              <a:latin typeface="Batang" pitchFamily="18" charset="-127"/>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CAJA DE HERRAMIENTAS</a:t>
            </a:r>
            <a:endParaRPr lang="es-PE" dirty="0"/>
          </a:p>
        </p:txBody>
      </p:sp>
      <p:pic>
        <p:nvPicPr>
          <p:cNvPr id="63490" name="Picture 2"/>
          <p:cNvPicPr>
            <a:picLocks noChangeAspect="1" noChangeArrowheads="1"/>
          </p:cNvPicPr>
          <p:nvPr/>
        </p:nvPicPr>
        <p:blipFill>
          <a:blip r:embed="rId2" cstate="print"/>
          <a:srcRect/>
          <a:stretch>
            <a:fillRect/>
          </a:stretch>
        </p:blipFill>
        <p:spPr bwMode="auto">
          <a:xfrm>
            <a:off x="179512" y="1457979"/>
            <a:ext cx="8964488" cy="54000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TABLA DE CONTENIDOS</a:t>
            </a:r>
            <a:endParaRPr lang="es-PE" dirty="0"/>
          </a:p>
        </p:txBody>
      </p:sp>
      <p:pic>
        <p:nvPicPr>
          <p:cNvPr id="64514" name="Picture 2"/>
          <p:cNvPicPr>
            <a:picLocks noChangeAspect="1" noChangeArrowheads="1"/>
          </p:cNvPicPr>
          <p:nvPr/>
        </p:nvPicPr>
        <p:blipFill>
          <a:blip r:embed="rId2" cstate="print"/>
          <a:srcRect/>
          <a:stretch>
            <a:fillRect/>
          </a:stretch>
        </p:blipFill>
        <p:spPr bwMode="auto">
          <a:xfrm>
            <a:off x="0" y="1052736"/>
            <a:ext cx="9144000" cy="58909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_tradnl" dirty="0" smtClean="0"/>
              <a:t>HERRAMIENTAS DIVERSAS DE CONSULTA</a:t>
            </a:r>
            <a:endParaRPr lang="es-PE" dirty="0"/>
          </a:p>
        </p:txBody>
      </p:sp>
      <p:pic>
        <p:nvPicPr>
          <p:cNvPr id="65538" name="Picture 2"/>
          <p:cNvPicPr>
            <a:picLocks noChangeAspect="1" noChangeArrowheads="1"/>
          </p:cNvPicPr>
          <p:nvPr/>
        </p:nvPicPr>
        <p:blipFill>
          <a:blip r:embed="rId2" cstate="print"/>
          <a:srcRect/>
          <a:stretch>
            <a:fillRect/>
          </a:stretch>
        </p:blipFill>
        <p:spPr bwMode="auto">
          <a:xfrm>
            <a:off x="251520" y="1197091"/>
            <a:ext cx="8892480" cy="5660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_tradnl" dirty="0" smtClean="0"/>
              <a:t>INDICADORES DE RECURSOS HIDRICOS</a:t>
            </a:r>
            <a:endParaRPr lang="es-PE" dirty="0"/>
          </a:p>
        </p:txBody>
      </p:sp>
      <p:pic>
        <p:nvPicPr>
          <p:cNvPr id="66562" name="Picture 2"/>
          <p:cNvPicPr>
            <a:picLocks noChangeAspect="1" noChangeArrowheads="1"/>
          </p:cNvPicPr>
          <p:nvPr/>
        </p:nvPicPr>
        <p:blipFill>
          <a:blip r:embed="rId2" cstate="print"/>
          <a:srcRect/>
          <a:stretch>
            <a:fillRect/>
          </a:stretch>
        </p:blipFill>
        <p:spPr bwMode="auto">
          <a:xfrm>
            <a:off x="223618" y="1484784"/>
            <a:ext cx="8920382"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752600" y="2286000"/>
            <a:ext cx="6059488" cy="1371600"/>
          </a:xfrm>
        </p:spPr>
        <p:txBody>
          <a:bodyPr/>
          <a:lstStyle/>
          <a:p>
            <a:pPr algn="ctr" eaLnBrk="1" hangingPunct="1"/>
            <a:r>
              <a:rPr lang="es-ES" sz="3600" b="1" smtClean="0"/>
              <a:t>AGRIDRUPAL</a:t>
            </a:r>
          </a:p>
        </p:txBody>
      </p:sp>
      <p:sp>
        <p:nvSpPr>
          <p:cNvPr id="8195" name="Rectangle 5"/>
          <p:cNvSpPr>
            <a:spLocks noChangeArrowheads="1"/>
          </p:cNvSpPr>
          <p:nvPr/>
        </p:nvSpPr>
        <p:spPr bwMode="auto">
          <a:xfrm>
            <a:off x="3033713" y="27098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endParaRPr lang="es-ES" sz="2400" smtClean="0">
              <a:solidFill>
                <a:srgbClr val="000000"/>
              </a:solidFill>
              <a:latin typeface="Times New Roman" pitchFamily="18" charset="0"/>
            </a:endParaRPr>
          </a:p>
        </p:txBody>
      </p:sp>
      <p:grpSp>
        <p:nvGrpSpPr>
          <p:cNvPr id="8196" name="Group 9"/>
          <p:cNvGrpSpPr>
            <a:grpSpLocks/>
          </p:cNvGrpSpPr>
          <p:nvPr/>
        </p:nvGrpSpPr>
        <p:grpSpPr bwMode="auto">
          <a:xfrm>
            <a:off x="0" y="2949575"/>
            <a:ext cx="9144000" cy="960438"/>
            <a:chOff x="0" y="43"/>
            <a:chExt cx="5760" cy="605"/>
          </a:xfrm>
        </p:grpSpPr>
        <p:sp>
          <p:nvSpPr>
            <p:cNvPr id="8199" name="Rectangle 6"/>
            <p:cNvSpPr>
              <a:spLocks noChangeArrowheads="1"/>
            </p:cNvSpPr>
            <p:nvPr/>
          </p:nvSpPr>
          <p:spPr bwMode="auto">
            <a:xfrm>
              <a:off x="0" y="43"/>
              <a:ext cx="576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endParaRPr lang="es-ES" sz="2400" smtClean="0">
                <a:solidFill>
                  <a:srgbClr val="000000"/>
                </a:solidFill>
                <a:latin typeface="Times New Roman" pitchFamily="18" charset="0"/>
              </a:endParaRPr>
            </a:p>
          </p:txBody>
        </p:sp>
        <p:sp>
          <p:nvSpPr>
            <p:cNvPr id="8200" name="Rectangle 7"/>
            <p:cNvSpPr>
              <a:spLocks noChangeArrowheads="1"/>
            </p:cNvSpPr>
            <p:nvPr/>
          </p:nvSpPr>
          <p:spPr bwMode="auto">
            <a:xfrm>
              <a:off x="0" y="43"/>
              <a:ext cx="5760" cy="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fontAlgn="base">
                <a:spcBef>
                  <a:spcPct val="0"/>
                </a:spcBef>
                <a:spcAft>
                  <a:spcPct val="0"/>
                </a:spcAft>
              </a:pPr>
              <a:r>
                <a:rPr lang="en-US" sz="1400" smtClean="0">
                  <a:solidFill>
                    <a:srgbClr val="000000"/>
                  </a:solidFill>
                  <a:latin typeface="Arial" charset="0"/>
                  <a:hlinkClick r:id="rId2"/>
                </a:rPr>
                <a:t>  </a:t>
              </a:r>
              <a:r>
                <a:rPr lang="en-US" sz="5700" smtClean="0">
                  <a:solidFill>
                    <a:srgbClr val="000000"/>
                  </a:solidFill>
                  <a:latin typeface="Arial" charset="0"/>
                </a:rPr>
                <a:t> </a:t>
              </a:r>
              <a:r>
                <a:rPr lang="en-US" sz="1400" smtClean="0">
                  <a:solidFill>
                    <a:srgbClr val="000000"/>
                  </a:solidFill>
                  <a:latin typeface="Arial" charset="0"/>
                </a:rPr>
                <a:t>                 </a:t>
              </a:r>
            </a:p>
          </p:txBody>
        </p:sp>
      </p:grpSp>
      <p:pic>
        <p:nvPicPr>
          <p:cNvPr id="8197" name="8 Imagen" descr="repo_digi.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825" y="4005263"/>
            <a:ext cx="3024188" cy="208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9 Imagen" descr="Rep_2.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03350" y="4005263"/>
            <a:ext cx="273685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35523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124075" y="457200"/>
            <a:ext cx="5327650" cy="1143000"/>
          </a:xfrm>
        </p:spPr>
        <p:txBody>
          <a:bodyPr/>
          <a:lstStyle/>
          <a:p>
            <a:pPr eaLnBrk="1" hangingPunct="1"/>
            <a:r>
              <a:rPr lang="es-ES" sz="3600" b="1" smtClean="0"/>
              <a:t>CONCEPTO</a:t>
            </a:r>
          </a:p>
        </p:txBody>
      </p:sp>
      <p:sp>
        <p:nvSpPr>
          <p:cNvPr id="16387" name="Rectangle 3"/>
          <p:cNvSpPr>
            <a:spLocks noGrp="1" noChangeArrowheads="1"/>
          </p:cNvSpPr>
          <p:nvPr>
            <p:ph idx="1"/>
          </p:nvPr>
        </p:nvSpPr>
        <p:spPr>
          <a:xfrm>
            <a:off x="971550" y="1700213"/>
            <a:ext cx="7129463" cy="2808287"/>
          </a:xfrm>
        </p:spPr>
        <p:txBody>
          <a:bodyPr/>
          <a:lstStyle/>
          <a:p>
            <a:pPr marL="341313" indent="-341313" algn="just">
              <a:spcBef>
                <a:spcPts val="8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800" dirty="0" smtClean="0">
                <a:solidFill>
                  <a:srgbClr val="000000"/>
                </a:solidFill>
                <a:latin typeface="+mj-lt"/>
              </a:rPr>
              <a:t>Drupal: es una plataforma abierta y libre de sistema de gestión para el manejo de contenido y la publicación web.</a:t>
            </a:r>
          </a:p>
          <a:p>
            <a:pPr marL="341313" indent="-341313" algn="just">
              <a:spcBef>
                <a:spcPts val="8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800" dirty="0" smtClean="0">
                <a:solidFill>
                  <a:srgbClr val="000000"/>
                </a:solidFill>
                <a:latin typeface="+mj-lt"/>
              </a:rPr>
              <a:t>AgriDrupal es una comunidad para el mantenimiento, las pruebas y la personalización de Drupal para el tema de agricultura.</a:t>
            </a:r>
          </a:p>
          <a:p>
            <a:pPr algn="just" eaLnBrk="1" hangingPunct="1">
              <a:buFontTx/>
              <a:buNone/>
              <a:defRPr/>
            </a:pPr>
            <a:endParaRPr lang="es-ES" sz="2800" dirty="0" smtClean="0">
              <a:latin typeface="+mj-lt"/>
            </a:endParaRPr>
          </a:p>
        </p:txBody>
      </p:sp>
      <p:sp>
        <p:nvSpPr>
          <p:cNvPr id="9220" name="Rectangle 5"/>
          <p:cNvSpPr>
            <a:spLocks noChangeArrowheads="1"/>
          </p:cNvSpPr>
          <p:nvPr/>
        </p:nvSpPr>
        <p:spPr bwMode="auto">
          <a:xfrm>
            <a:off x="3938588" y="28194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endParaRPr lang="es-ES" sz="2400" smtClean="0">
              <a:solidFill>
                <a:srgbClr val="000000"/>
              </a:solidFill>
              <a:latin typeface="Times New Roman" pitchFamily="18" charset="0"/>
            </a:endParaRPr>
          </a:p>
        </p:txBody>
      </p:sp>
      <p:pic>
        <p:nvPicPr>
          <p:cNvPr id="9221" name="5 Imagen" descr="logoFAO.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08400" y="4581525"/>
            <a:ext cx="1524000" cy="196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46480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35139" t="13407" r="32762" b="12766"/>
          <a:stretch>
            <a:fillRect/>
          </a:stretch>
        </p:blipFill>
        <p:spPr bwMode="auto">
          <a:xfrm>
            <a:off x="0" y="1124744"/>
            <a:ext cx="4433718" cy="5733256"/>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32372" t="19313" r="29722" b="27532"/>
          <a:stretch>
            <a:fillRect/>
          </a:stretch>
        </p:blipFill>
        <p:spPr bwMode="auto">
          <a:xfrm>
            <a:off x="4211960" y="1412776"/>
            <a:ext cx="4932040" cy="3888432"/>
          </a:xfrm>
          <a:prstGeom prst="rect">
            <a:avLst/>
          </a:prstGeom>
          <a:noFill/>
          <a:ln w="9525">
            <a:noFill/>
            <a:miter lim="800000"/>
            <a:headEnd/>
            <a:tailEnd/>
          </a:ln>
        </p:spPr>
      </p:pic>
      <p:sp>
        <p:nvSpPr>
          <p:cNvPr id="6" name="5 CuadroTexto"/>
          <p:cNvSpPr txBox="1"/>
          <p:nvPr/>
        </p:nvSpPr>
        <p:spPr>
          <a:xfrm>
            <a:off x="3995936" y="332656"/>
            <a:ext cx="1296144" cy="707886"/>
          </a:xfrm>
          <a:prstGeom prst="rect">
            <a:avLst/>
          </a:prstGeom>
          <a:noFill/>
        </p:spPr>
        <p:txBody>
          <a:bodyPr wrap="square" rtlCol="0">
            <a:spAutoFit/>
          </a:bodyPr>
          <a:lstStyle/>
          <a:p>
            <a:r>
              <a:rPr lang="es-ES_tradnl" sz="4000" dirty="0" smtClean="0"/>
              <a:t>RIOS</a:t>
            </a:r>
            <a:endParaRPr lang="es-PE" sz="4000" dirty="0"/>
          </a:p>
        </p:txBody>
      </p:sp>
    </p:spTree>
    <p:extLst>
      <p:ext uri="{BB962C8B-B14F-4D97-AF65-F5344CB8AC3E}">
        <p14:creationId xmlns:p14="http://schemas.microsoft.com/office/powerpoint/2010/main" xmlns="" val="18402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33479" t="14391" r="34422" b="14735"/>
          <a:stretch>
            <a:fillRect/>
          </a:stretch>
        </p:blipFill>
        <p:spPr bwMode="auto">
          <a:xfrm>
            <a:off x="1069611" y="0"/>
            <a:ext cx="6958773" cy="6858000"/>
          </a:xfrm>
          <a:prstGeom prst="rect">
            <a:avLst/>
          </a:prstGeom>
          <a:noFill/>
          <a:ln w="9525">
            <a:noFill/>
            <a:miter lim="800000"/>
            <a:headEnd/>
            <a:tailEnd/>
          </a:ln>
        </p:spPr>
      </p:pic>
    </p:spTree>
    <p:extLst>
      <p:ext uri="{BB962C8B-B14F-4D97-AF65-F5344CB8AC3E}">
        <p14:creationId xmlns:p14="http://schemas.microsoft.com/office/powerpoint/2010/main" xmlns="" val="2681223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9683" t="20680" r="35748" b="13801"/>
          <a:stretch>
            <a:fillRect/>
          </a:stretch>
        </p:blipFill>
        <p:spPr bwMode="auto">
          <a:xfrm>
            <a:off x="-1" y="0"/>
            <a:ext cx="9128835" cy="6858000"/>
          </a:xfrm>
          <a:prstGeom prst="rect">
            <a:avLst/>
          </a:prstGeom>
          <a:noFill/>
          <a:ln w="9525">
            <a:noFill/>
            <a:miter lim="800000"/>
            <a:headEnd/>
            <a:tailEnd/>
          </a:ln>
        </p:spPr>
      </p:pic>
    </p:spTree>
    <p:extLst>
      <p:ext uri="{BB962C8B-B14F-4D97-AF65-F5344CB8AC3E}">
        <p14:creationId xmlns:p14="http://schemas.microsoft.com/office/powerpoint/2010/main" xmlns="" val="1180491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descr="safuna-65"/>
          <p:cNvPicPr>
            <a:picLocks noChangeAspect="1" noChangeArrowheads="1"/>
          </p:cNvPicPr>
          <p:nvPr/>
        </p:nvPicPr>
        <p:blipFill>
          <a:blip r:embed="rId2" cstate="screen"/>
          <a:srcRect/>
          <a:stretch>
            <a:fillRect/>
          </a:stretch>
        </p:blipFill>
        <p:spPr bwMode="auto">
          <a:xfrm>
            <a:off x="251520" y="548680"/>
            <a:ext cx="4284663" cy="2825750"/>
          </a:xfrm>
          <a:prstGeom prst="rect">
            <a:avLst/>
          </a:prstGeom>
          <a:noFill/>
        </p:spPr>
      </p:pic>
      <p:pic>
        <p:nvPicPr>
          <p:cNvPr id="30727" name="Picture 7" descr="safuna-62"/>
          <p:cNvPicPr>
            <a:picLocks noChangeAspect="1" noChangeArrowheads="1"/>
          </p:cNvPicPr>
          <p:nvPr/>
        </p:nvPicPr>
        <p:blipFill>
          <a:blip r:embed="rId3" cstate="screen"/>
          <a:srcRect/>
          <a:stretch>
            <a:fillRect/>
          </a:stretch>
        </p:blipFill>
        <p:spPr bwMode="auto">
          <a:xfrm>
            <a:off x="4714876" y="500353"/>
            <a:ext cx="4143404" cy="2838138"/>
          </a:xfrm>
          <a:prstGeom prst="rect">
            <a:avLst/>
          </a:prstGeom>
          <a:noFill/>
        </p:spPr>
      </p:pic>
      <p:pic>
        <p:nvPicPr>
          <p:cNvPr id="30728" name="Picture 8" descr="safuna 2001"/>
          <p:cNvPicPr>
            <a:picLocks noChangeAspect="1" noChangeArrowheads="1"/>
          </p:cNvPicPr>
          <p:nvPr/>
        </p:nvPicPr>
        <p:blipFill>
          <a:blip r:embed="rId4" cstate="screen"/>
          <a:srcRect/>
          <a:stretch>
            <a:fillRect/>
          </a:stretch>
        </p:blipFill>
        <p:spPr bwMode="auto">
          <a:xfrm>
            <a:off x="285720" y="3714752"/>
            <a:ext cx="4321175" cy="2878137"/>
          </a:xfrm>
          <a:prstGeom prst="rect">
            <a:avLst/>
          </a:prstGeom>
          <a:noFill/>
        </p:spPr>
      </p:pic>
      <p:sp>
        <p:nvSpPr>
          <p:cNvPr id="30730" name="Text Box 10"/>
          <p:cNvSpPr txBox="1">
            <a:spLocks noChangeArrowheads="1"/>
          </p:cNvSpPr>
          <p:nvPr/>
        </p:nvSpPr>
        <p:spPr bwMode="auto">
          <a:xfrm>
            <a:off x="3500430" y="3286124"/>
            <a:ext cx="1170513" cy="369332"/>
          </a:xfrm>
          <a:prstGeom prst="rect">
            <a:avLst/>
          </a:prstGeom>
          <a:noFill/>
          <a:ln w="9525">
            <a:noFill/>
            <a:miter lim="800000"/>
            <a:headEnd/>
            <a:tailEnd/>
          </a:ln>
          <a:effectLst/>
        </p:spPr>
        <p:txBody>
          <a:bodyPr wrap="none">
            <a:spAutoFit/>
          </a:bodyPr>
          <a:lstStyle/>
          <a:p>
            <a:r>
              <a:rPr lang="es-ES_tradnl" b="1" dirty="0">
                <a:solidFill>
                  <a:schemeClr val="bg1"/>
                </a:solidFill>
              </a:rPr>
              <a:t>AÑO-1965</a:t>
            </a:r>
            <a:endParaRPr lang="es-PE" b="1" dirty="0">
              <a:solidFill>
                <a:schemeClr val="bg1"/>
              </a:solidFill>
            </a:endParaRPr>
          </a:p>
        </p:txBody>
      </p:sp>
      <p:sp>
        <p:nvSpPr>
          <p:cNvPr id="30731" name="Text Box 11"/>
          <p:cNvSpPr txBox="1">
            <a:spLocks noChangeArrowheads="1"/>
          </p:cNvSpPr>
          <p:nvPr/>
        </p:nvSpPr>
        <p:spPr bwMode="auto">
          <a:xfrm>
            <a:off x="7973487" y="3286124"/>
            <a:ext cx="1170513" cy="369332"/>
          </a:xfrm>
          <a:prstGeom prst="rect">
            <a:avLst/>
          </a:prstGeom>
          <a:noFill/>
          <a:ln w="9525">
            <a:noFill/>
            <a:miter lim="800000"/>
            <a:headEnd/>
            <a:tailEnd/>
          </a:ln>
          <a:effectLst/>
        </p:spPr>
        <p:txBody>
          <a:bodyPr wrap="none">
            <a:spAutoFit/>
          </a:bodyPr>
          <a:lstStyle/>
          <a:p>
            <a:r>
              <a:rPr lang="es-ES_tradnl" b="1" dirty="0">
                <a:solidFill>
                  <a:schemeClr val="bg1"/>
                </a:solidFill>
              </a:rPr>
              <a:t>AÑO-1967</a:t>
            </a:r>
            <a:endParaRPr lang="es-PE" b="1" dirty="0">
              <a:solidFill>
                <a:schemeClr val="bg1"/>
              </a:solidFill>
            </a:endParaRPr>
          </a:p>
        </p:txBody>
      </p:sp>
      <p:sp>
        <p:nvSpPr>
          <p:cNvPr id="30732" name="Text Box 12"/>
          <p:cNvSpPr txBox="1">
            <a:spLocks noChangeArrowheads="1"/>
          </p:cNvSpPr>
          <p:nvPr/>
        </p:nvSpPr>
        <p:spPr bwMode="auto">
          <a:xfrm>
            <a:off x="3214678" y="6488668"/>
            <a:ext cx="1170513" cy="369332"/>
          </a:xfrm>
          <a:prstGeom prst="rect">
            <a:avLst/>
          </a:prstGeom>
          <a:noFill/>
          <a:ln w="9525">
            <a:noFill/>
            <a:miter lim="800000"/>
            <a:headEnd/>
            <a:tailEnd/>
          </a:ln>
          <a:effectLst/>
        </p:spPr>
        <p:txBody>
          <a:bodyPr wrap="none">
            <a:spAutoFit/>
          </a:bodyPr>
          <a:lstStyle/>
          <a:p>
            <a:r>
              <a:rPr lang="es-ES_tradnl" b="1" dirty="0">
                <a:solidFill>
                  <a:schemeClr val="bg1"/>
                </a:solidFill>
              </a:rPr>
              <a:t>AÑO-2001</a:t>
            </a:r>
            <a:endParaRPr lang="es-PE" b="1" dirty="0">
              <a:solidFill>
                <a:schemeClr val="bg1"/>
              </a:solidFill>
            </a:endParaRPr>
          </a:p>
        </p:txBody>
      </p:sp>
      <p:sp>
        <p:nvSpPr>
          <p:cNvPr id="30733" name="Text Box 13"/>
          <p:cNvSpPr txBox="1">
            <a:spLocks noChangeArrowheads="1"/>
          </p:cNvSpPr>
          <p:nvPr/>
        </p:nvSpPr>
        <p:spPr bwMode="auto">
          <a:xfrm>
            <a:off x="7880350" y="6491288"/>
            <a:ext cx="1170513" cy="369332"/>
          </a:xfrm>
          <a:prstGeom prst="rect">
            <a:avLst/>
          </a:prstGeom>
          <a:noFill/>
          <a:ln w="9525">
            <a:noFill/>
            <a:miter lim="800000"/>
            <a:headEnd/>
            <a:tailEnd/>
          </a:ln>
          <a:effectLst/>
        </p:spPr>
        <p:txBody>
          <a:bodyPr wrap="none">
            <a:spAutoFit/>
          </a:bodyPr>
          <a:lstStyle/>
          <a:p>
            <a:r>
              <a:rPr lang="es-ES_tradnl" b="1" dirty="0" smtClean="0">
                <a:solidFill>
                  <a:schemeClr val="bg1"/>
                </a:solidFill>
              </a:rPr>
              <a:t>AÑO-2010</a:t>
            </a:r>
            <a:endParaRPr lang="es-PE" b="1" dirty="0">
              <a:solidFill>
                <a:schemeClr val="bg1"/>
              </a:solidFill>
            </a:endParaRPr>
          </a:p>
        </p:txBody>
      </p:sp>
      <p:pic>
        <p:nvPicPr>
          <p:cNvPr id="206850" name="Picture 2" descr="D:\Lagunas 2010\EXPOSICION\IMG_4605.JPG"/>
          <p:cNvPicPr>
            <a:picLocks noChangeAspect="1" noChangeArrowheads="1"/>
          </p:cNvPicPr>
          <p:nvPr/>
        </p:nvPicPr>
        <p:blipFill>
          <a:blip r:embed="rId5" cstate="screen"/>
          <a:srcRect/>
          <a:stretch>
            <a:fillRect/>
          </a:stretch>
        </p:blipFill>
        <p:spPr bwMode="auto">
          <a:xfrm>
            <a:off x="4857752" y="3714752"/>
            <a:ext cx="3786214" cy="2839889"/>
          </a:xfrm>
          <a:prstGeom prst="rect">
            <a:avLst/>
          </a:prstGeom>
          <a:noFill/>
        </p:spPr>
      </p:pic>
      <p:sp>
        <p:nvSpPr>
          <p:cNvPr id="10" name="Text Box 5"/>
          <p:cNvSpPr txBox="1">
            <a:spLocks noChangeArrowheads="1"/>
          </p:cNvSpPr>
          <p:nvPr/>
        </p:nvSpPr>
        <p:spPr bwMode="auto">
          <a:xfrm>
            <a:off x="3491880" y="0"/>
            <a:ext cx="1639038" cy="523220"/>
          </a:xfrm>
          <a:prstGeom prst="rect">
            <a:avLst/>
          </a:prstGeom>
          <a:noFill/>
          <a:ln w="9525">
            <a:noFill/>
            <a:miter lim="800000"/>
            <a:headEnd/>
            <a:tailEnd/>
          </a:ln>
          <a:effectLst/>
        </p:spPr>
        <p:txBody>
          <a:bodyPr wrap="none">
            <a:spAutoFit/>
          </a:bodyPr>
          <a:lstStyle/>
          <a:p>
            <a:r>
              <a:rPr lang="es-ES_tradnl" sz="2800" b="1" dirty="0" smtClean="0">
                <a:solidFill>
                  <a:srgbClr val="FF0000"/>
                </a:solidFill>
              </a:rPr>
              <a:t>LAGUNAS</a:t>
            </a:r>
            <a:endParaRPr lang="es-PE" sz="2800" b="1" dirty="0">
              <a:solidFill>
                <a:srgbClr val="FF0000"/>
              </a:solidFill>
            </a:endParaRPr>
          </a:p>
        </p:txBody>
      </p:sp>
    </p:spTree>
    <p:extLst>
      <p:ext uri="{BB962C8B-B14F-4D97-AF65-F5344CB8AC3E}">
        <p14:creationId xmlns:p14="http://schemas.microsoft.com/office/powerpoint/2010/main" xmlns="" val="3709698004"/>
      </p:ext>
    </p:extLst>
  </p:cSld>
  <p:clrMapOvr>
    <a:masterClrMapping/>
  </p:clrMapOvr>
  <p:transition>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http://1.bp.blogspot.com/_RM3wM3PA5Go/TNH5j9LjGEI/AAAAAAAAAZc/tVT3l54qaXY/s320/agua.jpg"/>
          <p:cNvPicPr>
            <a:picLocks noChangeAspect="1" noChangeArrowheads="1"/>
          </p:cNvPicPr>
          <p:nvPr/>
        </p:nvPicPr>
        <p:blipFill>
          <a:blip r:embed="rId2" cstate="print"/>
          <a:srcRect/>
          <a:stretch>
            <a:fillRect/>
          </a:stretch>
        </p:blipFill>
        <p:spPr bwMode="auto">
          <a:xfrm>
            <a:off x="-1" y="1"/>
            <a:ext cx="9144001" cy="6858000"/>
          </a:xfrm>
          <a:prstGeom prst="rect">
            <a:avLst/>
          </a:prstGeom>
          <a:noFill/>
        </p:spPr>
      </p:pic>
      <p:sp>
        <p:nvSpPr>
          <p:cNvPr id="4" name="2 Título"/>
          <p:cNvSpPr>
            <a:spLocks noGrp="1"/>
          </p:cNvSpPr>
          <p:nvPr>
            <p:ph type="title"/>
          </p:nvPr>
        </p:nvSpPr>
        <p:spPr>
          <a:xfrm>
            <a:off x="395536" y="476672"/>
            <a:ext cx="8229600" cy="882352"/>
          </a:xfrm>
        </p:spPr>
        <p:txBody>
          <a:bodyPr>
            <a:noAutofit/>
          </a:bodyPr>
          <a:lstStyle/>
          <a:p>
            <a:pPr algn="ctr">
              <a:defRPr/>
            </a:pPr>
            <a:r>
              <a:rPr lang="es-MX" sz="4400" b="1" dirty="0" smtClean="0">
                <a:solidFill>
                  <a:srgbClr val="FF0000"/>
                </a:solidFill>
                <a:effectLst>
                  <a:outerShdw blurRad="38100" dist="38100" dir="2700000" algn="tl">
                    <a:srgbClr val="000000"/>
                  </a:outerShdw>
                </a:effectLst>
              </a:rPr>
              <a:t>AUTORIDAD NACIONAL DEL AGUA</a:t>
            </a:r>
            <a:endParaRPr lang="es-PE" sz="4400" dirty="0"/>
          </a:p>
        </p:txBody>
      </p:sp>
      <p:sp>
        <p:nvSpPr>
          <p:cNvPr id="19457" name="Rectangle 1"/>
          <p:cNvSpPr>
            <a:spLocks noChangeArrowheads="1"/>
          </p:cNvSpPr>
          <p:nvPr/>
        </p:nvSpPr>
        <p:spPr bwMode="auto">
          <a:xfrm>
            <a:off x="0" y="2204864"/>
            <a:ext cx="9144000" cy="3416320"/>
          </a:xfrm>
          <a:prstGeom prst="rect">
            <a:avLst/>
          </a:prstGeom>
          <a:solidFill>
            <a:schemeClr val="tx2">
              <a:lumMod val="60000"/>
              <a:lumOff val="40000"/>
              <a:alpha val="7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3600" b="1" dirty="0" smtClean="0">
                <a:solidFill>
                  <a:schemeClr val="tx1">
                    <a:lumMod val="95000"/>
                    <a:lumOff val="5000"/>
                  </a:schemeClr>
                </a:solidFill>
                <a:latin typeface="+mj-lt"/>
              </a:rPr>
              <a:t>La Autoridad Nacional es el ente rector y la máxima autoridad técnico-normativa del Sistema Nacional de Gestión de Recursos Hídricos. Es responsable del funcionamiento de dicho sistema en el marco de lo establecido en la Ley.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781378" y="2276872"/>
            <a:ext cx="5762090"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GENERACIÓN DE </a:t>
            </a:r>
          </a:p>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INFORMACIÓN.</a:t>
            </a:r>
            <a:endParaRPr lang="es-ES" sz="6000" b="1" cap="none" spc="50" dirty="0">
              <a:ln w="11430"/>
              <a:solidFill>
                <a:schemeClr val="accent1">
                  <a:lumMod val="5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268201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1921" y="116632"/>
            <a:ext cx="8229600" cy="548680"/>
          </a:xfrm>
        </p:spPr>
        <p:txBody>
          <a:bodyPr>
            <a:normAutofit/>
          </a:bodyPr>
          <a:lstStyle/>
          <a:p>
            <a:pPr algn="l"/>
            <a:r>
              <a:rPr lang="es-ES" sz="2800" dirty="0" smtClean="0">
                <a:solidFill>
                  <a:schemeClr val="tx1">
                    <a:lumMod val="95000"/>
                    <a:lumOff val="5000"/>
                  </a:schemeClr>
                </a:solidFill>
                <a:latin typeface="Copperplate Gothic Bold" pitchFamily="34" charset="0"/>
              </a:rPr>
              <a:t>Documentos Generados</a:t>
            </a:r>
            <a:endParaRPr lang="es-PE" sz="2800" dirty="0">
              <a:solidFill>
                <a:schemeClr val="tx1">
                  <a:lumMod val="95000"/>
                  <a:lumOff val="5000"/>
                </a:schemeClr>
              </a:solidFill>
              <a:latin typeface="Copperplate Gothic Bold" pitchFamily="34" charset="0"/>
            </a:endParaRPr>
          </a:p>
        </p:txBody>
      </p:sp>
      <p:sp>
        <p:nvSpPr>
          <p:cNvPr id="4" name="3 CuadroTexto"/>
          <p:cNvSpPr txBox="1"/>
          <p:nvPr/>
        </p:nvSpPr>
        <p:spPr>
          <a:xfrm>
            <a:off x="539552" y="764704"/>
            <a:ext cx="6168099" cy="369332"/>
          </a:xfrm>
          <a:prstGeom prst="rect">
            <a:avLst/>
          </a:prstGeom>
          <a:noFill/>
        </p:spPr>
        <p:txBody>
          <a:bodyPr wrap="none" rtlCol="0">
            <a:spAutoFit/>
          </a:bodyPr>
          <a:lstStyle/>
          <a:p>
            <a:r>
              <a:rPr lang="es-ES" dirty="0" smtClean="0">
                <a:solidFill>
                  <a:schemeClr val="tx1">
                    <a:lumMod val="95000"/>
                    <a:lumOff val="5000"/>
                  </a:schemeClr>
                </a:solidFill>
              </a:rPr>
              <a:t>Publicados en la pagina WEB de la Autoridad Nacional del Agua</a:t>
            </a:r>
            <a:endParaRPr lang="es-PE" dirty="0">
              <a:solidFill>
                <a:schemeClr val="tx1">
                  <a:lumMod val="95000"/>
                  <a:lumOff val="5000"/>
                </a:schemeClr>
              </a:solidFill>
            </a:endParaRPr>
          </a:p>
        </p:txBody>
      </p:sp>
      <p:pic>
        <p:nvPicPr>
          <p:cNvPr id="20482" name="Picture 2"/>
          <p:cNvPicPr>
            <a:picLocks noChangeAspect="1" noChangeArrowheads="1"/>
          </p:cNvPicPr>
          <p:nvPr/>
        </p:nvPicPr>
        <p:blipFill>
          <a:blip r:embed="rId2" cstate="print"/>
          <a:srcRect l="38091" t="22700" r="22338" b="15350"/>
          <a:stretch>
            <a:fillRect/>
          </a:stretch>
        </p:blipFill>
        <p:spPr bwMode="auto">
          <a:xfrm>
            <a:off x="554340" y="1567225"/>
            <a:ext cx="2315643" cy="2224525"/>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l="37006" t="21650" r="22832" b="14301"/>
          <a:stretch>
            <a:fillRect/>
          </a:stretch>
        </p:blipFill>
        <p:spPr bwMode="auto">
          <a:xfrm>
            <a:off x="3455634" y="1567227"/>
            <a:ext cx="2479797" cy="2224524"/>
          </a:xfrm>
          <a:prstGeom prst="rect">
            <a:avLst/>
          </a:prstGeom>
          <a:noFill/>
          <a:ln w="9525">
            <a:noFill/>
            <a:miter lim="800000"/>
            <a:headEnd/>
            <a:tailEnd/>
          </a:ln>
        </p:spPr>
      </p:pic>
      <p:pic>
        <p:nvPicPr>
          <p:cNvPr id="20485" name="Picture 5"/>
          <p:cNvPicPr>
            <a:picLocks noChangeAspect="1" noChangeArrowheads="1"/>
          </p:cNvPicPr>
          <p:nvPr/>
        </p:nvPicPr>
        <p:blipFill>
          <a:blip r:embed="rId4" cstate="print"/>
          <a:srcRect l="36408" t="22706" r="23425" b="12180"/>
          <a:stretch>
            <a:fillRect/>
          </a:stretch>
        </p:blipFill>
        <p:spPr bwMode="auto">
          <a:xfrm>
            <a:off x="6444208" y="1567227"/>
            <a:ext cx="2304256" cy="2224524"/>
          </a:xfrm>
          <a:prstGeom prst="rect">
            <a:avLst/>
          </a:prstGeom>
          <a:noFill/>
          <a:ln w="9525">
            <a:noFill/>
            <a:miter lim="800000"/>
            <a:headEnd/>
            <a:tailEnd/>
          </a:ln>
        </p:spPr>
      </p:pic>
      <p:pic>
        <p:nvPicPr>
          <p:cNvPr id="20486" name="Picture 6"/>
          <p:cNvPicPr>
            <a:picLocks noChangeAspect="1" noChangeArrowheads="1"/>
          </p:cNvPicPr>
          <p:nvPr/>
        </p:nvPicPr>
        <p:blipFill>
          <a:blip r:embed="rId5" cstate="print"/>
          <a:srcRect l="35825" t="8001" r="22241" b="4851"/>
          <a:stretch>
            <a:fillRect/>
          </a:stretch>
        </p:blipFill>
        <p:spPr bwMode="auto">
          <a:xfrm>
            <a:off x="554340" y="4298479"/>
            <a:ext cx="1853770" cy="2167083"/>
          </a:xfrm>
          <a:prstGeom prst="rect">
            <a:avLst/>
          </a:prstGeom>
          <a:noFill/>
          <a:ln w="9525">
            <a:noFill/>
            <a:miter lim="800000"/>
            <a:headEnd/>
            <a:tailEnd/>
          </a:ln>
        </p:spPr>
      </p:pic>
      <p:pic>
        <p:nvPicPr>
          <p:cNvPr id="20487" name="Picture 7"/>
          <p:cNvPicPr>
            <a:picLocks noChangeAspect="1" noChangeArrowheads="1"/>
          </p:cNvPicPr>
          <p:nvPr/>
        </p:nvPicPr>
        <p:blipFill>
          <a:blip r:embed="rId6" cstate="print"/>
          <a:srcRect l="37500" t="11151" r="23519" b="23750"/>
          <a:stretch>
            <a:fillRect/>
          </a:stretch>
        </p:blipFill>
        <p:spPr bwMode="auto">
          <a:xfrm>
            <a:off x="3419871" y="4362612"/>
            <a:ext cx="2302263" cy="2162732"/>
          </a:xfrm>
          <a:prstGeom prst="rect">
            <a:avLst/>
          </a:prstGeom>
          <a:noFill/>
          <a:ln w="9525">
            <a:noFill/>
            <a:miter lim="800000"/>
            <a:headEnd/>
            <a:tailEnd/>
          </a:ln>
        </p:spPr>
      </p:pic>
      <p:pic>
        <p:nvPicPr>
          <p:cNvPr id="168962" name="Picture 2"/>
          <p:cNvPicPr>
            <a:picLocks noChangeAspect="1" noChangeArrowheads="1"/>
          </p:cNvPicPr>
          <p:nvPr/>
        </p:nvPicPr>
        <p:blipFill>
          <a:blip r:embed="rId7" cstate="print"/>
          <a:srcRect l="30945" t="8080" r="32440" b="9601"/>
          <a:stretch>
            <a:fillRect/>
          </a:stretch>
        </p:blipFill>
        <p:spPr bwMode="auto">
          <a:xfrm>
            <a:off x="6876255" y="4307708"/>
            <a:ext cx="1791978" cy="2266192"/>
          </a:xfrm>
          <a:prstGeom prst="rect">
            <a:avLst/>
          </a:prstGeom>
          <a:noFill/>
          <a:ln w="9525">
            <a:noFill/>
            <a:miter lim="800000"/>
            <a:headEnd/>
            <a:tailEnd/>
          </a:ln>
        </p:spPr>
      </p:pic>
    </p:spTree>
    <p:extLst>
      <p:ext uri="{BB962C8B-B14F-4D97-AF65-F5344CB8AC3E}">
        <p14:creationId xmlns:p14="http://schemas.microsoft.com/office/powerpoint/2010/main" xmlns="" val="3548494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l="14408" t="18160" r="50628" b="7081"/>
          <a:stretch>
            <a:fillRect/>
          </a:stretch>
        </p:blipFill>
        <p:spPr bwMode="auto">
          <a:xfrm>
            <a:off x="0" y="1052736"/>
            <a:ext cx="3059832" cy="4176464"/>
          </a:xfrm>
          <a:prstGeom prst="rect">
            <a:avLst/>
          </a:prstGeom>
          <a:noFill/>
          <a:ln w="9525">
            <a:noFill/>
            <a:miter lim="800000"/>
            <a:headEnd/>
            <a:tailEnd/>
          </a:ln>
        </p:spPr>
      </p:pic>
      <p:pic>
        <p:nvPicPr>
          <p:cNvPr id="172035" name="Picture 3"/>
          <p:cNvPicPr>
            <a:picLocks noChangeAspect="1" noChangeArrowheads="1"/>
          </p:cNvPicPr>
          <p:nvPr/>
        </p:nvPicPr>
        <p:blipFill>
          <a:blip r:embed="rId3" cstate="print"/>
          <a:srcRect l="18188" t="19840" r="50628" b="6241"/>
          <a:stretch>
            <a:fillRect/>
          </a:stretch>
        </p:blipFill>
        <p:spPr bwMode="auto">
          <a:xfrm>
            <a:off x="2987824" y="0"/>
            <a:ext cx="3024336" cy="4149080"/>
          </a:xfrm>
          <a:prstGeom prst="rect">
            <a:avLst/>
          </a:prstGeom>
          <a:noFill/>
          <a:ln w="9525">
            <a:noFill/>
            <a:miter lim="800000"/>
            <a:headEnd/>
            <a:tailEnd/>
          </a:ln>
        </p:spPr>
      </p:pic>
      <p:pic>
        <p:nvPicPr>
          <p:cNvPr id="172036" name="Picture 4"/>
          <p:cNvPicPr>
            <a:picLocks noChangeAspect="1" noChangeArrowheads="1"/>
          </p:cNvPicPr>
          <p:nvPr/>
        </p:nvPicPr>
        <p:blipFill>
          <a:blip r:embed="rId4" cstate="print"/>
          <a:srcRect l="17398" t="21440" r="50945" b="7161"/>
          <a:stretch>
            <a:fillRect/>
          </a:stretch>
        </p:blipFill>
        <p:spPr bwMode="auto">
          <a:xfrm>
            <a:off x="6012160" y="980728"/>
            <a:ext cx="3131840" cy="4149080"/>
          </a:xfrm>
          <a:prstGeom prst="rect">
            <a:avLst/>
          </a:prstGeom>
          <a:noFill/>
          <a:ln w="9525">
            <a:noFill/>
            <a:miter lim="800000"/>
            <a:headEnd/>
            <a:tailEnd/>
          </a:ln>
        </p:spPr>
      </p:pic>
      <p:pic>
        <p:nvPicPr>
          <p:cNvPr id="172038" name="Picture 6"/>
          <p:cNvPicPr>
            <a:picLocks noChangeAspect="1" noChangeArrowheads="1"/>
          </p:cNvPicPr>
          <p:nvPr/>
        </p:nvPicPr>
        <p:blipFill>
          <a:blip r:embed="rId5" cstate="print"/>
          <a:srcRect l="20000" t="20600" r="50472" b="10000"/>
          <a:stretch>
            <a:fillRect/>
          </a:stretch>
        </p:blipFill>
        <p:spPr bwMode="auto">
          <a:xfrm>
            <a:off x="2987824" y="3716424"/>
            <a:ext cx="3096344" cy="3141575"/>
          </a:xfrm>
          <a:prstGeom prst="rect">
            <a:avLst/>
          </a:prstGeom>
          <a:noFill/>
          <a:ln w="9525">
            <a:noFill/>
            <a:miter lim="800000"/>
            <a:headEnd/>
            <a:tailEnd/>
          </a:ln>
        </p:spPr>
      </p:pic>
      <p:sp>
        <p:nvSpPr>
          <p:cNvPr id="6" name="5 CuadroTexto"/>
          <p:cNvSpPr txBox="1"/>
          <p:nvPr/>
        </p:nvSpPr>
        <p:spPr>
          <a:xfrm>
            <a:off x="515691" y="476672"/>
            <a:ext cx="2553071" cy="369332"/>
          </a:xfrm>
          <a:prstGeom prst="rect">
            <a:avLst/>
          </a:prstGeom>
          <a:noFill/>
        </p:spPr>
        <p:txBody>
          <a:bodyPr wrap="none" rtlCol="0">
            <a:spAutoFit/>
          </a:bodyPr>
          <a:lstStyle/>
          <a:p>
            <a:r>
              <a:rPr lang="es-ES" dirty="0" smtClean="0">
                <a:solidFill>
                  <a:schemeClr val="tx1">
                    <a:lumMod val="95000"/>
                    <a:lumOff val="5000"/>
                  </a:schemeClr>
                </a:solidFill>
              </a:rPr>
              <a:t>Huella Hídrica de cultivos</a:t>
            </a:r>
            <a:endParaRPr lang="es-PE" dirty="0">
              <a:solidFill>
                <a:schemeClr val="tx1">
                  <a:lumMod val="95000"/>
                  <a:lumOff val="5000"/>
                </a:schemeClr>
              </a:solidFill>
            </a:endParaRPr>
          </a:p>
        </p:txBody>
      </p:sp>
    </p:spTree>
    <p:extLst>
      <p:ext uri="{BB962C8B-B14F-4D97-AF65-F5344CB8AC3E}">
        <p14:creationId xmlns:p14="http://schemas.microsoft.com/office/powerpoint/2010/main" xmlns="" val="2891719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solidFill>
                  <a:schemeClr val="tx1">
                    <a:lumMod val="95000"/>
                    <a:lumOff val="5000"/>
                  </a:schemeClr>
                </a:solidFill>
              </a:rPr>
              <a:t>Metodología para la disponibilidad hídrica</a:t>
            </a:r>
            <a:endParaRPr lang="es-PE" dirty="0">
              <a:solidFill>
                <a:schemeClr val="tx1">
                  <a:lumMod val="95000"/>
                  <a:lumOff val="5000"/>
                </a:schemeClr>
              </a:solidFill>
            </a:endParaRPr>
          </a:p>
        </p:txBody>
      </p:sp>
      <p:sp>
        <p:nvSpPr>
          <p:cNvPr id="3" name="2 Marcador de contenido"/>
          <p:cNvSpPr>
            <a:spLocks noGrp="1"/>
          </p:cNvSpPr>
          <p:nvPr>
            <p:ph sz="quarter" idx="1"/>
          </p:nvPr>
        </p:nvSpPr>
        <p:spPr/>
        <p:txBody>
          <a:bodyPr>
            <a:normAutofit/>
          </a:bodyPr>
          <a:lstStyle/>
          <a:p>
            <a:pPr marL="0">
              <a:buNone/>
            </a:pPr>
            <a:r>
              <a:rPr lang="es-ES" sz="1800" dirty="0" smtClean="0">
                <a:solidFill>
                  <a:schemeClr val="tx1">
                    <a:lumMod val="95000"/>
                    <a:lumOff val="5000"/>
                  </a:schemeClr>
                </a:solidFill>
              </a:rPr>
              <a:t>AMBITOS SIN INFORMACIÓN</a:t>
            </a:r>
            <a:endParaRPr lang="es-PE" sz="1800" dirty="0" smtClean="0">
              <a:solidFill>
                <a:schemeClr val="tx1">
                  <a:lumMod val="95000"/>
                  <a:lumOff val="5000"/>
                </a:schemeClr>
              </a:solidFill>
            </a:endParaRPr>
          </a:p>
        </p:txBody>
      </p:sp>
      <p:pic>
        <p:nvPicPr>
          <p:cNvPr id="4" name="3 Imagen"/>
          <p:cNvPicPr/>
          <p:nvPr/>
        </p:nvPicPr>
        <p:blipFill>
          <a:blip r:embed="rId2" cstate="screen"/>
          <a:stretch>
            <a:fillRect/>
          </a:stretch>
        </p:blipFill>
        <p:spPr bwMode="auto">
          <a:xfrm>
            <a:off x="611560" y="2132856"/>
            <a:ext cx="3243064"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screen"/>
          <a:srcRect/>
          <a:stretch>
            <a:fillRect/>
          </a:stretch>
        </p:blipFill>
        <p:spPr bwMode="auto">
          <a:xfrm>
            <a:off x="4139952" y="1412776"/>
            <a:ext cx="4149189" cy="3840092"/>
          </a:xfrm>
          <a:prstGeom prst="rect">
            <a:avLst/>
          </a:prstGeom>
          <a:noFill/>
          <a:ln w="9525">
            <a:noFill/>
            <a:miter lim="800000"/>
            <a:headEnd/>
            <a:tailEnd/>
          </a:ln>
        </p:spPr>
      </p:pic>
      <p:pic>
        <p:nvPicPr>
          <p:cNvPr id="76802" name="Picture 2"/>
          <p:cNvPicPr>
            <a:picLocks noChangeAspect="1" noChangeArrowheads="1"/>
          </p:cNvPicPr>
          <p:nvPr/>
        </p:nvPicPr>
        <p:blipFill>
          <a:blip r:embed="rId4" cstate="screen"/>
          <a:srcRect/>
          <a:stretch>
            <a:fillRect/>
          </a:stretch>
        </p:blipFill>
        <p:spPr bwMode="auto">
          <a:xfrm>
            <a:off x="4211960" y="5301208"/>
            <a:ext cx="4320480" cy="1440160"/>
          </a:xfrm>
          <a:prstGeom prst="rect">
            <a:avLst/>
          </a:prstGeom>
          <a:noFill/>
          <a:ln w="9525">
            <a:noFill/>
            <a:miter lim="800000"/>
            <a:headEnd/>
            <a:tailEnd/>
          </a:ln>
        </p:spPr>
      </p:pic>
    </p:spTree>
    <p:extLst>
      <p:ext uri="{BB962C8B-B14F-4D97-AF65-F5344CB8AC3E}">
        <p14:creationId xmlns:p14="http://schemas.microsoft.com/office/powerpoint/2010/main" xmlns="" val="22970090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67544" y="260648"/>
            <a:ext cx="7467600" cy="652934"/>
          </a:xfrm>
        </p:spPr>
        <p:txBody>
          <a:bodyPr>
            <a:normAutofit fontScale="90000"/>
          </a:bodyPr>
          <a:lstStyle/>
          <a:p>
            <a:pPr algn="ctr"/>
            <a:r>
              <a:rPr lang="es-ES" sz="3200" dirty="0" smtClean="0">
                <a:solidFill>
                  <a:schemeClr val="tx1">
                    <a:lumMod val="95000"/>
                    <a:lumOff val="5000"/>
                  </a:schemeClr>
                </a:solidFill>
              </a:rPr>
              <a:t>DISPONIBILIDAD  PERCAPITA DEPARTAMENTOS</a:t>
            </a:r>
            <a:endParaRPr lang="es-PE" sz="3200" dirty="0">
              <a:solidFill>
                <a:schemeClr val="tx1">
                  <a:lumMod val="95000"/>
                  <a:lumOff val="5000"/>
                </a:schemeClr>
              </a:solidFill>
            </a:endParaRPr>
          </a:p>
        </p:txBody>
      </p:sp>
      <p:pic>
        <p:nvPicPr>
          <p:cNvPr id="79875" name="Picture 3" descr="D:\indicador\MapaNº01.jpg"/>
          <p:cNvPicPr>
            <a:picLocks noChangeAspect="1" noChangeArrowheads="1"/>
          </p:cNvPicPr>
          <p:nvPr/>
        </p:nvPicPr>
        <p:blipFill>
          <a:blip r:embed="rId2" cstate="screen"/>
          <a:srcRect/>
          <a:stretch>
            <a:fillRect/>
          </a:stretch>
        </p:blipFill>
        <p:spPr bwMode="auto">
          <a:xfrm>
            <a:off x="4499992" y="1124744"/>
            <a:ext cx="3751518" cy="5301263"/>
          </a:xfrm>
          <a:prstGeom prst="rect">
            <a:avLst/>
          </a:prstGeom>
          <a:noFill/>
        </p:spPr>
      </p:pic>
      <p:pic>
        <p:nvPicPr>
          <p:cNvPr id="1026" name="Picture 2"/>
          <p:cNvPicPr>
            <a:picLocks noChangeAspect="1" noChangeArrowheads="1"/>
          </p:cNvPicPr>
          <p:nvPr/>
        </p:nvPicPr>
        <p:blipFill>
          <a:blip r:embed="rId3" cstate="screen"/>
          <a:srcRect/>
          <a:stretch>
            <a:fillRect/>
          </a:stretch>
        </p:blipFill>
        <p:spPr bwMode="auto">
          <a:xfrm>
            <a:off x="467544" y="1124744"/>
            <a:ext cx="3495675" cy="5238750"/>
          </a:xfrm>
          <a:prstGeom prst="rect">
            <a:avLst/>
          </a:prstGeom>
          <a:noFill/>
          <a:ln w="9525">
            <a:noFill/>
            <a:miter lim="800000"/>
            <a:headEnd/>
            <a:tailEnd/>
          </a:ln>
        </p:spPr>
      </p:pic>
    </p:spTree>
    <p:extLst>
      <p:ext uri="{BB962C8B-B14F-4D97-AF65-F5344CB8AC3E}">
        <p14:creationId xmlns:p14="http://schemas.microsoft.com/office/powerpoint/2010/main" xmlns="" val="534344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171" t="17715" r="24112" b="18736"/>
          <a:stretch/>
        </p:blipFill>
        <p:spPr bwMode="auto">
          <a:xfrm>
            <a:off x="467544" y="1556792"/>
            <a:ext cx="8280920" cy="514797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1 Título"/>
          <p:cNvSpPr txBox="1">
            <a:spLocks/>
          </p:cNvSpPr>
          <p:nvPr/>
        </p:nvSpPr>
        <p:spPr>
          <a:xfrm>
            <a:off x="3059832" y="328742"/>
            <a:ext cx="4392488" cy="57606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sz="3200" dirty="0" smtClean="0"/>
              <a:t>MAPAS DE RUTAS</a:t>
            </a:r>
            <a:endParaRPr lang="es-PE" sz="3200" dirty="0"/>
          </a:p>
        </p:txBody>
      </p:sp>
    </p:spTree>
    <p:extLst>
      <p:ext uri="{BB962C8B-B14F-4D97-AF65-F5344CB8AC3E}">
        <p14:creationId xmlns:p14="http://schemas.microsoft.com/office/powerpoint/2010/main" xmlns="" val="35624544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normAutofit fontScale="90000"/>
          </a:bodyPr>
          <a:lstStyle/>
          <a:p>
            <a:r>
              <a:rPr lang="es-PE" sz="2400" b="1" dirty="0" smtClean="0"/>
              <a:t>GENERACIÓN DE ISOYETAS, POR REGIÓN, AAA, ALA Y CUENCAS</a:t>
            </a:r>
            <a:endParaRPr lang="es-PE" sz="2400" b="1"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346" t="7335" r="31618" b="3681"/>
          <a:stretch/>
        </p:blipFill>
        <p:spPr bwMode="auto">
          <a:xfrm>
            <a:off x="467544" y="1628800"/>
            <a:ext cx="3805614" cy="4738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788" t="7286" r="30780" b="4579"/>
          <a:stretch/>
        </p:blipFill>
        <p:spPr bwMode="auto">
          <a:xfrm>
            <a:off x="4428601" y="1600715"/>
            <a:ext cx="4081659" cy="47277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56259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39" t="10908" r="66612" b="7530"/>
          <a:stretch/>
        </p:blipFill>
        <p:spPr bwMode="auto">
          <a:xfrm>
            <a:off x="395537" y="1504005"/>
            <a:ext cx="3456383" cy="5242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6865" t="8681" r="35791" b="18298"/>
          <a:stretch/>
        </p:blipFill>
        <p:spPr bwMode="auto">
          <a:xfrm>
            <a:off x="4981678" y="1504004"/>
            <a:ext cx="3478753" cy="5322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a:spLocks noGrp="1"/>
          </p:cNvSpPr>
          <p:nvPr>
            <p:ph type="title"/>
          </p:nvPr>
        </p:nvSpPr>
        <p:spPr>
          <a:xfrm>
            <a:off x="395537" y="202630"/>
            <a:ext cx="8229600" cy="778098"/>
          </a:xfrm>
        </p:spPr>
        <p:txBody>
          <a:bodyPr>
            <a:normAutofit/>
          </a:bodyPr>
          <a:lstStyle/>
          <a:p>
            <a:pPr algn="ctr"/>
            <a:r>
              <a:rPr lang="es-PE" sz="2400" dirty="0" smtClean="0"/>
              <a:t>BOCATOMAS, DERECHOS Y PELIGROS</a:t>
            </a:r>
            <a:endParaRPr lang="es-PE" sz="2400" dirty="0"/>
          </a:p>
        </p:txBody>
      </p:sp>
    </p:spTree>
    <p:extLst>
      <p:ext uri="{BB962C8B-B14F-4D97-AF65-F5344CB8AC3E}">
        <p14:creationId xmlns:p14="http://schemas.microsoft.com/office/powerpoint/2010/main" xmlns="" val="41202318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378" t="24643" r="8143" b="24163"/>
          <a:stretch/>
        </p:blipFill>
        <p:spPr bwMode="auto">
          <a:xfrm>
            <a:off x="281438" y="1916832"/>
            <a:ext cx="8618060" cy="4372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a:spLocks noGrp="1"/>
          </p:cNvSpPr>
          <p:nvPr>
            <p:ph type="title"/>
          </p:nvPr>
        </p:nvSpPr>
        <p:spPr>
          <a:xfrm>
            <a:off x="395537" y="202630"/>
            <a:ext cx="8229600" cy="778098"/>
          </a:xfrm>
        </p:spPr>
        <p:txBody>
          <a:bodyPr>
            <a:normAutofit/>
          </a:bodyPr>
          <a:lstStyle/>
          <a:p>
            <a:pPr algn="ctr"/>
            <a:r>
              <a:rPr lang="es-PE" sz="2400" dirty="0" smtClean="0"/>
              <a:t>SIMULACIÓN DE INUNDACIONES CON HEC-RAS</a:t>
            </a:r>
            <a:endParaRPr lang="es-PE" sz="2400" dirty="0"/>
          </a:p>
        </p:txBody>
      </p:sp>
    </p:spTree>
    <p:extLst>
      <p:ext uri="{BB962C8B-B14F-4D97-AF65-F5344CB8AC3E}">
        <p14:creationId xmlns:p14="http://schemas.microsoft.com/office/powerpoint/2010/main" xmlns="" val="398658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07047" y="2276872"/>
            <a:ext cx="9110763"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DISEÑO Y DESARROLLO DEL</a:t>
            </a:r>
          </a:p>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SNIRH.</a:t>
            </a:r>
            <a:endParaRPr lang="es-ES" sz="6000" b="1" cap="none" spc="50" dirty="0">
              <a:ln w="11430"/>
              <a:solidFill>
                <a:schemeClr val="accent1">
                  <a:lumMod val="5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85515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p:cNvSpPr>
            <a:spLocks noChangeArrowheads="1"/>
          </p:cNvSpPr>
          <p:nvPr/>
        </p:nvSpPr>
        <p:spPr bwMode="auto">
          <a:xfrm>
            <a:off x="395536" y="0"/>
            <a:ext cx="8136904" cy="70788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762000" eaLnBrk="0" hangingPunct="0">
              <a:lnSpc>
                <a:spcPct val="125000"/>
              </a:lnSpc>
              <a:spcBef>
                <a:spcPct val="30000"/>
              </a:spcBef>
              <a:tabLst>
                <a:tab pos="4305300" algn="l"/>
              </a:tabLst>
            </a:pPr>
            <a:r>
              <a:rPr lang="es-PE" sz="3200" b="1" dirty="0"/>
              <a:t>LEY DE RECURSOS HÍDRICOS </a:t>
            </a:r>
            <a:endParaRPr lang="es-MX" sz="3200" b="1" dirty="0"/>
          </a:p>
        </p:txBody>
      </p:sp>
      <p:sp>
        <p:nvSpPr>
          <p:cNvPr id="5" name="4 Rectángulo"/>
          <p:cNvSpPr/>
          <p:nvPr/>
        </p:nvSpPr>
        <p:spPr>
          <a:xfrm>
            <a:off x="0" y="764704"/>
            <a:ext cx="9144000" cy="1969770"/>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defRPr/>
            </a:pPr>
            <a:r>
              <a:rPr lang="es-PE" sz="2400" b="1" u="sng" dirty="0">
                <a:solidFill>
                  <a:schemeClr val="bg1">
                    <a:lumMod val="95000"/>
                  </a:schemeClr>
                </a:solidFill>
                <a:latin typeface="Arial" charset="0"/>
                <a:cs typeface="Arial" charset="0"/>
              </a:rPr>
              <a:t>ARTÍCULO </a:t>
            </a:r>
            <a:r>
              <a:rPr lang="es-PE" sz="2400" b="1" u="sng" dirty="0" smtClean="0">
                <a:solidFill>
                  <a:schemeClr val="bg1">
                    <a:lumMod val="95000"/>
                  </a:schemeClr>
                </a:solidFill>
                <a:latin typeface="Arial" charset="0"/>
                <a:cs typeface="Arial" charset="0"/>
              </a:rPr>
              <a:t>15º</a:t>
            </a:r>
            <a:endParaRPr lang="es-PE" sz="2400" b="1" dirty="0" smtClean="0">
              <a:solidFill>
                <a:schemeClr val="bg1">
                  <a:lumMod val="95000"/>
                </a:schemeClr>
              </a:solidFill>
              <a:latin typeface="Arial" charset="0"/>
              <a:cs typeface="Arial" charset="0"/>
            </a:endParaRPr>
          </a:p>
          <a:p>
            <a:pPr>
              <a:defRPr/>
            </a:pPr>
            <a:endParaRPr lang="es-PE" dirty="0">
              <a:solidFill>
                <a:schemeClr val="tx1"/>
              </a:solidFill>
              <a:latin typeface="Arial" charset="0"/>
              <a:cs typeface="Arial" charset="0"/>
            </a:endParaRPr>
          </a:p>
          <a:p>
            <a:pPr algn="just">
              <a:defRPr/>
            </a:pPr>
            <a:r>
              <a:rPr lang="es-PE" sz="2400" dirty="0">
                <a:solidFill>
                  <a:schemeClr val="tx1"/>
                </a:solidFill>
                <a:latin typeface="Arial" charset="0"/>
                <a:cs typeface="Arial" charset="0"/>
              </a:rPr>
              <a:t>La ANA  es la encargada de </a:t>
            </a:r>
            <a:r>
              <a:rPr lang="es-PE" sz="2800" b="1" i="1" u="sng" dirty="0">
                <a:solidFill>
                  <a:schemeClr val="bg1">
                    <a:lumMod val="95000"/>
                  </a:schemeClr>
                </a:solidFill>
                <a:latin typeface="Arial" charset="0"/>
                <a:cs typeface="Arial" charset="0"/>
              </a:rPr>
              <a:t>conducir, organizar y administrar</a:t>
            </a:r>
            <a:r>
              <a:rPr lang="es-PE" sz="2400" b="1" i="1" dirty="0">
                <a:solidFill>
                  <a:schemeClr val="bg1">
                    <a:lumMod val="95000"/>
                  </a:schemeClr>
                </a:solidFill>
                <a:latin typeface="Arial" charset="0"/>
                <a:cs typeface="Arial" charset="0"/>
              </a:rPr>
              <a:t> </a:t>
            </a:r>
            <a:r>
              <a:rPr lang="es-PE" sz="2400" dirty="0">
                <a:solidFill>
                  <a:schemeClr val="tx1"/>
                </a:solidFill>
                <a:latin typeface="Arial" charset="0"/>
                <a:cs typeface="Arial" charset="0"/>
              </a:rPr>
              <a:t>el Sistema Nacional de Información de Recursos Hídricos</a:t>
            </a:r>
          </a:p>
        </p:txBody>
      </p:sp>
      <p:sp>
        <p:nvSpPr>
          <p:cNvPr id="6" name="Rectangle 1"/>
          <p:cNvSpPr>
            <a:spLocks noChangeArrowheads="1"/>
          </p:cNvSpPr>
          <p:nvPr/>
        </p:nvSpPr>
        <p:spPr bwMode="auto">
          <a:xfrm>
            <a:off x="0" y="2806855"/>
            <a:ext cx="9144000" cy="406265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nchor="ctr">
            <a:spAutoFit/>
          </a:bodyPr>
          <a:lstStyle/>
          <a:p>
            <a:pPr algn="just" eaLnBrk="0" hangingPunct="0">
              <a:defRPr/>
            </a:pPr>
            <a:r>
              <a:rPr lang="es-PE" sz="2400" b="1" u="sng" dirty="0">
                <a:solidFill>
                  <a:schemeClr val="bg1">
                    <a:lumMod val="95000"/>
                  </a:schemeClr>
                </a:solidFill>
                <a:latin typeface="Arial" charset="0"/>
                <a:cs typeface="Arial" charset="0"/>
              </a:rPr>
              <a:t>ARTÍCULO </a:t>
            </a:r>
            <a:r>
              <a:rPr lang="es-PE" sz="2400" b="1" u="sng" dirty="0" smtClean="0">
                <a:solidFill>
                  <a:schemeClr val="bg1">
                    <a:lumMod val="95000"/>
                  </a:schemeClr>
                </a:solidFill>
                <a:latin typeface="Arial" charset="0"/>
                <a:cs typeface="Arial" charset="0"/>
              </a:rPr>
              <a:t>18º</a:t>
            </a:r>
            <a:endParaRPr lang="es-PE" sz="2400" b="1" u="sng" dirty="0">
              <a:solidFill>
                <a:schemeClr val="bg1">
                  <a:lumMod val="95000"/>
                </a:schemeClr>
              </a:solidFill>
              <a:latin typeface="Arial" charset="0"/>
              <a:cs typeface="Arial" charset="0"/>
            </a:endParaRPr>
          </a:p>
          <a:p>
            <a:pPr algn="just" eaLnBrk="0" hangingPunct="0">
              <a:defRPr/>
            </a:pPr>
            <a:endParaRPr lang="es-PE" dirty="0">
              <a:solidFill>
                <a:schemeClr val="tx1"/>
              </a:solidFill>
              <a:latin typeface="Arial" charset="0"/>
              <a:cs typeface="Arial" charset="0"/>
            </a:endParaRPr>
          </a:p>
          <a:p>
            <a:pPr algn="just" eaLnBrk="0" hangingPunct="0">
              <a:defRPr/>
            </a:pPr>
            <a:r>
              <a:rPr lang="es-PE" sz="2400" dirty="0">
                <a:solidFill>
                  <a:schemeClr val="tx1"/>
                </a:solidFill>
                <a:latin typeface="Arial" charset="0"/>
                <a:cs typeface="Arial" charset="0"/>
              </a:rPr>
              <a:t>Los integrantes del Sistema Nacional de Gestión de Recursos Hídricos </a:t>
            </a:r>
            <a:r>
              <a:rPr lang="es-PE" sz="2400" b="1" i="1" u="sng" dirty="0">
                <a:solidFill>
                  <a:schemeClr val="bg1">
                    <a:lumMod val="95000"/>
                  </a:schemeClr>
                </a:solidFill>
                <a:latin typeface="Arial" charset="0"/>
                <a:cs typeface="Arial" charset="0"/>
              </a:rPr>
              <a:t>proporcionan la información que, en materia de recursos hídricos</a:t>
            </a:r>
            <a:r>
              <a:rPr lang="es-PE" dirty="0">
                <a:solidFill>
                  <a:schemeClr val="bg1">
                    <a:lumMod val="95000"/>
                  </a:schemeClr>
                </a:solidFill>
                <a:latin typeface="Arial" charset="0"/>
                <a:cs typeface="Arial" charset="0"/>
              </a:rPr>
              <a:t>,</a:t>
            </a:r>
            <a:r>
              <a:rPr lang="es-PE" dirty="0">
                <a:solidFill>
                  <a:schemeClr val="tx1"/>
                </a:solidFill>
                <a:latin typeface="Arial" charset="0"/>
                <a:cs typeface="Arial" charset="0"/>
              </a:rPr>
              <a:t> </a:t>
            </a:r>
            <a:r>
              <a:rPr lang="es-PE" sz="2400" dirty="0">
                <a:solidFill>
                  <a:schemeClr val="tx1"/>
                </a:solidFill>
                <a:latin typeface="Arial" charset="0"/>
                <a:cs typeface="Arial" charset="0"/>
              </a:rPr>
              <a:t>sea solicitada por el ente rector, en el ámbito de su competencia, para el cumplimiento de sus funciones al amparo de lo establecido en la presente norma. </a:t>
            </a:r>
          </a:p>
          <a:p>
            <a:pPr algn="just" eaLnBrk="0" hangingPunct="0">
              <a:defRPr/>
            </a:pPr>
            <a:endParaRPr lang="es-PE" sz="2400" dirty="0">
              <a:solidFill>
                <a:schemeClr val="tx1"/>
              </a:solidFill>
              <a:latin typeface="Arial" charset="0"/>
              <a:cs typeface="Arial" charset="0"/>
            </a:endParaRPr>
          </a:p>
          <a:p>
            <a:pPr algn="just" eaLnBrk="0" hangingPunct="0">
              <a:defRPr/>
            </a:pPr>
            <a:r>
              <a:rPr lang="es-PE" sz="2400" i="1" u="sng" dirty="0">
                <a:solidFill>
                  <a:schemeClr val="bg1"/>
                </a:solidFill>
                <a:latin typeface="Arial" charset="0"/>
                <a:cs typeface="Arial" charset="0"/>
              </a:rPr>
              <a:t>La Autoridad Nacional del Agua dispone la difusión</a:t>
            </a:r>
            <a:r>
              <a:rPr lang="es-PE" sz="2400" dirty="0">
                <a:solidFill>
                  <a:schemeClr val="tx1"/>
                </a:solidFill>
                <a:latin typeface="Arial" charset="0"/>
                <a:cs typeface="Arial" charset="0"/>
              </a:rPr>
              <a:t> de la información en materia de recursos hídricos a fin de asegurar el aprovechamiento eficiente de dichos recursos.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116" t="17153" r="50266" b="7014"/>
          <a:stretch/>
        </p:blipFill>
        <p:spPr bwMode="auto">
          <a:xfrm>
            <a:off x="323528" y="1772816"/>
            <a:ext cx="3825958" cy="471438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Rectángulo"/>
          <p:cNvSpPr/>
          <p:nvPr/>
        </p:nvSpPr>
        <p:spPr>
          <a:xfrm>
            <a:off x="4283968" y="1869389"/>
            <a:ext cx="4572000" cy="3970318"/>
          </a:xfrm>
          <a:prstGeom prst="rect">
            <a:avLst/>
          </a:prstGeom>
        </p:spPr>
        <p:txBody>
          <a:bodyPr>
            <a:spAutoFit/>
          </a:bodyPr>
          <a:lstStyle/>
          <a:p>
            <a:r>
              <a:rPr lang="es-PE" sz="1400" u="sng" cap="all" dirty="0"/>
              <a:t>Objetivo de la consultoría</a:t>
            </a:r>
            <a:endParaRPr lang="es-PE" sz="1400" b="1" cap="small" dirty="0"/>
          </a:p>
          <a:p>
            <a:r>
              <a:rPr lang="es-PE" sz="1400" dirty="0"/>
              <a:t> </a:t>
            </a:r>
          </a:p>
          <a:p>
            <a:pPr algn="just"/>
            <a:r>
              <a:rPr lang="es-ES_tradnl" sz="1400" dirty="0" smtClean="0"/>
              <a:t>Diseñar </a:t>
            </a:r>
            <a:r>
              <a:rPr lang="es-ES_tradnl" sz="1400" dirty="0"/>
              <a:t>el Sistema Nacional de Información de Recursos Hídricos (SNIRH) completo y desarrollar e </a:t>
            </a:r>
            <a:r>
              <a:rPr lang="es-ES_tradnl" sz="1400" dirty="0" smtClean="0"/>
              <a:t>implementar, </a:t>
            </a:r>
            <a:r>
              <a:rPr lang="es-ES_tradnl" sz="1400" dirty="0"/>
              <a:t>los sub sistemas  siguientes: (1) Cantidad y Calidad de los Recursos Hídricos (2) Regulación de Uso de Agua y (3) Portal de Recursos Hídricos utilizando para ello las informaciones de las seis cuencas piloto, teniendo como referencia los sistemas de información desarrollados por la Oficina del Sistema Nacional de Información de Recursos Hídricos (OSNIRH) y la integración de información de las instituciones del Sistema Nacional de Gestión de Recursos Hídricos, a nivel regional y nacional, </a:t>
            </a:r>
            <a:r>
              <a:rPr lang="es-PE" sz="1400" dirty="0"/>
              <a:t>en el marco del Proyecto "Modernización de la Gestión de los Recursos Hídricos" ejecutado por la Autoridad Nacional del Agua del Gobierno Peruano, financiado parcialmente por el Préstamo Nº  7701-PE del Banco Internacional de Reconstrucción y Fomento (Banco Mundial).</a:t>
            </a:r>
          </a:p>
        </p:txBody>
      </p:sp>
      <p:sp>
        <p:nvSpPr>
          <p:cNvPr id="6" name="1 Título"/>
          <p:cNvSpPr>
            <a:spLocks noGrp="1"/>
          </p:cNvSpPr>
          <p:nvPr>
            <p:ph type="title"/>
          </p:nvPr>
        </p:nvSpPr>
        <p:spPr>
          <a:xfrm>
            <a:off x="467544" y="404664"/>
            <a:ext cx="8229600" cy="778098"/>
          </a:xfrm>
        </p:spPr>
        <p:txBody>
          <a:bodyPr>
            <a:normAutofit fontScale="90000"/>
          </a:bodyPr>
          <a:lstStyle/>
          <a:p>
            <a:pPr lvl="1" algn="ctr" rtl="0">
              <a:spcBef>
                <a:spcPct val="0"/>
              </a:spcBef>
            </a:pPr>
            <a:r>
              <a:rPr lang="es-PE" b="1" cap="all" dirty="0" smtClean="0"/>
              <a:t>SISTEMA NACIONAL DE INFORMACION DE RECURSOS HÍDRICOS</a:t>
            </a:r>
            <a:r>
              <a:rPr lang="es-PE" sz="3200" dirty="0" smtClean="0"/>
              <a:t/>
            </a:r>
            <a:br>
              <a:rPr lang="es-PE" sz="3200" dirty="0" smtClean="0"/>
            </a:br>
            <a:endParaRPr lang="es-PE" dirty="0"/>
          </a:p>
        </p:txBody>
      </p:sp>
    </p:spTree>
    <p:extLst>
      <p:ext uri="{BB962C8B-B14F-4D97-AF65-F5344CB8AC3E}">
        <p14:creationId xmlns:p14="http://schemas.microsoft.com/office/powerpoint/2010/main" xmlns="" val="1063559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836712"/>
          <a:ext cx="5332617" cy="6021288"/>
        </p:xfrm>
        <a:graphic>
          <a:graphicData uri="http://schemas.openxmlformats.org/presentationml/2006/ole">
            <p:oleObj spid="_x0000_s9230" name="Visio" r:id="rId3" imgW="4842662" imgH="5761025" progId="">
              <p:embed/>
            </p:oleObj>
          </a:graphicData>
        </a:graphic>
      </p:graphicFrame>
      <p:sp>
        <p:nvSpPr>
          <p:cNvPr id="2051" name="4 CuadroTexto"/>
          <p:cNvSpPr txBox="1">
            <a:spLocks noChangeArrowheads="1"/>
          </p:cNvSpPr>
          <p:nvPr/>
        </p:nvSpPr>
        <p:spPr bwMode="auto">
          <a:xfrm>
            <a:off x="5148262" y="908720"/>
            <a:ext cx="3995738" cy="1200329"/>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just"/>
            <a:r>
              <a:rPr lang="es-ES" sz="2400" dirty="0">
                <a:solidFill>
                  <a:schemeClr val="bg1"/>
                </a:solidFill>
              </a:rPr>
              <a:t>CCRH: </a:t>
            </a:r>
            <a:endParaRPr lang="es-ES" sz="2400" dirty="0" smtClean="0">
              <a:solidFill>
                <a:schemeClr val="bg1"/>
              </a:solidFill>
            </a:endParaRPr>
          </a:p>
          <a:p>
            <a:pPr algn="just"/>
            <a:r>
              <a:rPr lang="es-ES" sz="2400" dirty="0" smtClean="0">
                <a:solidFill>
                  <a:schemeClr val="bg1"/>
                </a:solidFill>
              </a:rPr>
              <a:t>CANTIDAD </a:t>
            </a:r>
            <a:r>
              <a:rPr lang="es-ES" sz="2400" dirty="0">
                <a:solidFill>
                  <a:schemeClr val="bg1"/>
                </a:solidFill>
              </a:rPr>
              <a:t>Y CALIDAD DE</a:t>
            </a:r>
          </a:p>
          <a:p>
            <a:pPr algn="just"/>
            <a:r>
              <a:rPr lang="es-ES" sz="2400" dirty="0">
                <a:solidFill>
                  <a:schemeClr val="bg1"/>
                </a:solidFill>
              </a:rPr>
              <a:t> LOS RECURSOS HÍDRICOS</a:t>
            </a:r>
            <a:endParaRPr lang="es-PE" sz="2400" dirty="0">
              <a:solidFill>
                <a:schemeClr val="bg1"/>
              </a:solidFill>
            </a:endParaRPr>
          </a:p>
        </p:txBody>
      </p:sp>
      <p:sp>
        <p:nvSpPr>
          <p:cNvPr id="2052" name="5 CuadroTexto"/>
          <p:cNvSpPr txBox="1">
            <a:spLocks noChangeArrowheads="1"/>
          </p:cNvSpPr>
          <p:nvPr/>
        </p:nvSpPr>
        <p:spPr bwMode="auto">
          <a:xfrm>
            <a:off x="5148262" y="4869160"/>
            <a:ext cx="3995738" cy="1200329"/>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just"/>
            <a:r>
              <a:rPr lang="es-ES" sz="2400" dirty="0">
                <a:solidFill>
                  <a:schemeClr val="bg1"/>
                </a:solidFill>
              </a:rPr>
              <a:t>PERH: </a:t>
            </a:r>
            <a:endParaRPr lang="es-ES" sz="2400" dirty="0" smtClean="0">
              <a:solidFill>
                <a:schemeClr val="bg1"/>
              </a:solidFill>
            </a:endParaRPr>
          </a:p>
          <a:p>
            <a:pPr algn="just"/>
            <a:r>
              <a:rPr lang="es-ES" sz="2400" dirty="0" smtClean="0">
                <a:solidFill>
                  <a:schemeClr val="bg1"/>
                </a:solidFill>
              </a:rPr>
              <a:t>PORTAL </a:t>
            </a:r>
            <a:r>
              <a:rPr lang="es-ES" sz="2400" dirty="0">
                <a:solidFill>
                  <a:schemeClr val="bg1"/>
                </a:solidFill>
              </a:rPr>
              <a:t>ESPECIALIZADO DE RECURSOS HÍDRICOS</a:t>
            </a:r>
            <a:endParaRPr lang="es-PE" sz="2400" dirty="0">
              <a:solidFill>
                <a:schemeClr val="bg1"/>
              </a:solidFill>
            </a:endParaRPr>
          </a:p>
        </p:txBody>
      </p:sp>
      <p:sp>
        <p:nvSpPr>
          <p:cNvPr id="2053" name="6 CuadroTexto"/>
          <p:cNvSpPr txBox="1">
            <a:spLocks noChangeArrowheads="1"/>
          </p:cNvSpPr>
          <p:nvPr/>
        </p:nvSpPr>
        <p:spPr bwMode="auto">
          <a:xfrm>
            <a:off x="5148262" y="2924944"/>
            <a:ext cx="3995738" cy="1200329"/>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just"/>
            <a:r>
              <a:rPr lang="es-ES" sz="2400" dirty="0">
                <a:solidFill>
                  <a:schemeClr val="bg1"/>
                </a:solidFill>
              </a:rPr>
              <a:t>RUA</a:t>
            </a:r>
            <a:r>
              <a:rPr lang="es-ES" sz="2400" dirty="0" smtClean="0">
                <a:solidFill>
                  <a:schemeClr val="bg1"/>
                </a:solidFill>
              </a:rPr>
              <a:t>:</a:t>
            </a:r>
          </a:p>
          <a:p>
            <a:pPr algn="just"/>
            <a:r>
              <a:rPr lang="es-ES" sz="2400" dirty="0" smtClean="0">
                <a:solidFill>
                  <a:schemeClr val="bg1"/>
                </a:solidFill>
              </a:rPr>
              <a:t> </a:t>
            </a:r>
            <a:r>
              <a:rPr lang="es-ES" sz="2400" dirty="0">
                <a:solidFill>
                  <a:schemeClr val="bg1"/>
                </a:solidFill>
              </a:rPr>
              <a:t>SUB SISTEMA DE REGULACIÓN DE USOS</a:t>
            </a:r>
            <a:endParaRPr lang="es-PE" sz="2400" dirty="0">
              <a:solidFill>
                <a:schemeClr val="bg1"/>
              </a:solidFill>
            </a:endParaRPr>
          </a:p>
        </p:txBody>
      </p:sp>
      <p:sp>
        <p:nvSpPr>
          <p:cNvPr id="11" name="1 Título"/>
          <p:cNvSpPr txBox="1">
            <a:spLocks/>
          </p:cNvSpPr>
          <p:nvPr/>
        </p:nvSpPr>
        <p:spPr>
          <a:xfrm>
            <a:off x="2195736" y="0"/>
            <a:ext cx="4968551" cy="58477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marL="0" lvl="1" algn="ctr" fontAlgn="auto">
              <a:spcAft>
                <a:spcPts val="0"/>
              </a:spcAft>
              <a:defRPr/>
            </a:pPr>
            <a:r>
              <a:rPr lang="es-ES" sz="3200" b="1" kern="0" dirty="0">
                <a:solidFill>
                  <a:schemeClr val="bg1"/>
                </a:solidFill>
                <a:latin typeface="Franklin Gothic Medium" pitchFamily="34" charset="0"/>
              </a:rPr>
              <a:t>SUB  SISTEMAS  </a:t>
            </a:r>
            <a:endParaRPr lang="es-PE" sz="3200" b="1" cap="small" dirty="0">
              <a:solidFill>
                <a:schemeClr val="bg1"/>
              </a:solidFill>
              <a:latin typeface="Franklin Gothic Medium" pitchFamily="34" charset="0"/>
            </a:endParaRPr>
          </a:p>
        </p:txBody>
      </p:sp>
    </p:spTree>
    <p:extLst>
      <p:ext uri="{BB962C8B-B14F-4D97-AF65-F5344CB8AC3E}">
        <p14:creationId xmlns:p14="http://schemas.microsoft.com/office/powerpoint/2010/main" xmlns="" val="1273712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454154" y="1556792"/>
            <a:ext cx="6416565" cy="286232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IMPLEMENTACIÓN </a:t>
            </a:r>
          </a:p>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TECNOLOGICA DEL </a:t>
            </a:r>
          </a:p>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SNIRH.</a:t>
            </a:r>
            <a:endParaRPr lang="es-ES" sz="6000" b="1" cap="none" spc="50" dirty="0">
              <a:ln w="11430"/>
              <a:solidFill>
                <a:schemeClr val="accent1">
                  <a:lumMod val="5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37515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1 Rectángulo"/>
          <p:cNvSpPr>
            <a:spLocks noChangeArrowheads="1"/>
          </p:cNvSpPr>
          <p:nvPr/>
        </p:nvSpPr>
        <p:spPr bwMode="auto">
          <a:xfrm>
            <a:off x="0" y="0"/>
            <a:ext cx="9144000" cy="95410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s-ES" sz="2400" b="1" dirty="0" smtClean="0">
                <a:solidFill>
                  <a:schemeClr val="bg1"/>
                </a:solidFill>
              </a:rPr>
              <a:t>INFRAESTRUCTURA  </a:t>
            </a:r>
            <a:r>
              <a:rPr lang="es-ES" sz="2400" b="1" dirty="0">
                <a:solidFill>
                  <a:schemeClr val="bg1"/>
                </a:solidFill>
              </a:rPr>
              <a:t>INFORMÁTICA NODO </a:t>
            </a:r>
            <a:r>
              <a:rPr lang="es-ES" sz="2400" b="1" dirty="0" smtClean="0">
                <a:solidFill>
                  <a:schemeClr val="bg1"/>
                </a:solidFill>
              </a:rPr>
              <a:t>CENTRAL</a:t>
            </a:r>
          </a:p>
          <a:p>
            <a:pPr algn="ctr"/>
            <a:r>
              <a:rPr lang="es-ES" sz="3200" b="1" dirty="0" smtClean="0">
                <a:solidFill>
                  <a:schemeClr val="bg1"/>
                </a:solidFill>
              </a:rPr>
              <a:t>NUBE ANA</a:t>
            </a:r>
            <a:endParaRPr lang="es-PE" sz="3200" b="1" dirty="0">
              <a:solidFill>
                <a:schemeClr val="bg1"/>
              </a:solidFill>
            </a:endParaRPr>
          </a:p>
        </p:txBody>
      </p:sp>
      <p:sp>
        <p:nvSpPr>
          <p:cNvPr id="61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PE"/>
          </a:p>
        </p:txBody>
      </p:sp>
      <p:sp>
        <p:nvSpPr>
          <p:cNvPr id="419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41987" name="Object 3"/>
          <p:cNvGraphicFramePr>
            <a:graphicFrameLocks noChangeAspect="1"/>
          </p:cNvGraphicFramePr>
          <p:nvPr/>
        </p:nvGraphicFramePr>
        <p:xfrm>
          <a:off x="539552" y="1268760"/>
          <a:ext cx="8086725" cy="4562475"/>
        </p:xfrm>
        <a:graphic>
          <a:graphicData uri="http://schemas.openxmlformats.org/presentationml/2006/ole">
            <p:oleObj spid="_x0000_s10254" name="Visio" r:id="rId3" imgW="9537854" imgH="5378400" progId="">
              <p:embed/>
            </p:oleObj>
          </a:graphicData>
        </a:graphic>
      </p:graphicFrame>
    </p:spTree>
    <p:extLst>
      <p:ext uri="{BB962C8B-B14F-4D97-AF65-F5344CB8AC3E}">
        <p14:creationId xmlns:p14="http://schemas.microsoft.com/office/powerpoint/2010/main" xmlns="" val="16063702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983390" y="1556792"/>
            <a:ext cx="7358104"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PLAN DE GESTION DE</a:t>
            </a:r>
          </a:p>
          <a:p>
            <a:pPr algn="ctr"/>
            <a:r>
              <a:rPr lang="es-ES" sz="6000" b="1" cap="none" spc="50" dirty="0" smtClean="0">
                <a:ln w="11430"/>
                <a:solidFill>
                  <a:schemeClr val="accent1">
                    <a:lumMod val="50000"/>
                  </a:schemeClr>
                </a:solidFill>
                <a:effectLst>
                  <a:outerShdw blurRad="76200" dist="50800" dir="5400000" algn="tl" rotWithShape="0">
                    <a:srgbClr val="000000">
                      <a:alpha val="65000"/>
                    </a:srgbClr>
                  </a:outerShdw>
                </a:effectLst>
              </a:rPr>
              <a:t>SNIRH.</a:t>
            </a:r>
            <a:endParaRPr lang="es-ES" sz="6000" b="1" cap="none" spc="50" dirty="0">
              <a:ln w="11430"/>
              <a:solidFill>
                <a:schemeClr val="accent1">
                  <a:lumMod val="5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2700999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tx1">
              <a:lumMod val="65000"/>
            </a:schemeClr>
          </a:solidFill>
        </p:spPr>
        <p:txBody>
          <a:bodyPr>
            <a:normAutofit/>
          </a:bodyPr>
          <a:lstStyle/>
          <a:p>
            <a:pPr algn="ctr"/>
            <a:r>
              <a:rPr lang="es-PE" sz="3200" b="1" dirty="0" smtClean="0"/>
              <a:t>Árbol de Problemas</a:t>
            </a:r>
            <a:endParaRPr lang="es-PE" sz="3200" b="1" dirty="0"/>
          </a:p>
        </p:txBody>
      </p:sp>
      <p:pic>
        <p:nvPicPr>
          <p:cNvPr id="1026" name="Picture 2"/>
          <p:cNvPicPr>
            <a:picLocks noChangeAspect="1" noChangeArrowheads="1"/>
          </p:cNvPicPr>
          <p:nvPr/>
        </p:nvPicPr>
        <p:blipFill>
          <a:blip r:embed="rId2" cstate="print"/>
          <a:srcRect l="2353" r="3524" b="-8379"/>
          <a:stretch>
            <a:fillRect/>
          </a:stretch>
        </p:blipFill>
        <p:spPr bwMode="auto">
          <a:xfrm>
            <a:off x="0" y="692696"/>
            <a:ext cx="9144000" cy="6336704"/>
          </a:xfrm>
          <a:prstGeom prst="rect">
            <a:avLst/>
          </a:prstGeom>
          <a:noFill/>
          <a:ln w="9525">
            <a:noFill/>
            <a:miter lim="800000"/>
            <a:headEnd/>
            <a:tailEnd/>
          </a:ln>
          <a:effectLst/>
        </p:spPr>
      </p:pic>
    </p:spTree>
    <p:extLst>
      <p:ext uri="{BB962C8B-B14F-4D97-AF65-F5344CB8AC3E}">
        <p14:creationId xmlns:p14="http://schemas.microsoft.com/office/powerpoint/2010/main" xmlns="" val="29873223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b="1" dirty="0" smtClean="0">
                <a:solidFill>
                  <a:srgbClr val="0066FF"/>
                </a:solidFill>
              </a:rPr>
              <a:t>Perspectiva Institucional. Visión:</a:t>
            </a:r>
            <a:endParaRPr lang="es-PE" sz="3200" b="1" dirty="0">
              <a:solidFill>
                <a:srgbClr val="0066FF"/>
              </a:solidFill>
            </a:endParaRPr>
          </a:p>
        </p:txBody>
      </p:sp>
      <p:sp>
        <p:nvSpPr>
          <p:cNvPr id="3" name="2 Marcador de contenido"/>
          <p:cNvSpPr>
            <a:spLocks noGrp="1"/>
          </p:cNvSpPr>
          <p:nvPr>
            <p:ph idx="1"/>
          </p:nvPr>
        </p:nvSpPr>
        <p:spPr>
          <a:xfrm>
            <a:off x="467544" y="1916832"/>
            <a:ext cx="5904656" cy="2664296"/>
          </a:xfrm>
          <a:solidFill>
            <a:srgbClr val="008000"/>
          </a:solidFill>
        </p:spPr>
        <p:txBody>
          <a:bodyPr>
            <a:normAutofit/>
          </a:bodyPr>
          <a:lstStyle/>
          <a:p>
            <a:pPr algn="just">
              <a:lnSpc>
                <a:spcPct val="150000"/>
              </a:lnSpc>
              <a:buNone/>
            </a:pPr>
            <a:r>
              <a:rPr lang="es-ES" sz="2400" dirty="0" smtClean="0">
                <a:solidFill>
                  <a:schemeClr val="bg1"/>
                </a:solidFill>
              </a:rPr>
              <a:t>	</a:t>
            </a:r>
            <a:r>
              <a:rPr lang="es-PE" sz="2000" b="1" dirty="0" smtClean="0"/>
              <a:t>El Perú cuenta con un Sistema Nacional de Información sobre los recursos hídricos eficiente e integrado que permitirá a las autoridades, funcionarios y  usuarios del agua la toma de decisiones en la gestión de los recursos hídricos.</a:t>
            </a:r>
            <a:endParaRPr lang="es-PE" dirty="0"/>
          </a:p>
        </p:txBody>
      </p:sp>
      <p:grpSp>
        <p:nvGrpSpPr>
          <p:cNvPr id="4" name="Group 17"/>
          <p:cNvGrpSpPr>
            <a:grpSpLocks/>
          </p:cNvGrpSpPr>
          <p:nvPr/>
        </p:nvGrpSpPr>
        <p:grpSpPr bwMode="auto">
          <a:xfrm>
            <a:off x="8060878" y="0"/>
            <a:ext cx="1263650" cy="6858000"/>
            <a:chOff x="21532" y="360"/>
            <a:chExt cx="2157" cy="15120"/>
          </a:xfrm>
        </p:grpSpPr>
        <p:sp>
          <p:nvSpPr>
            <p:cNvPr id="5" name="Freeform 18"/>
            <p:cNvSpPr>
              <a:spLocks/>
            </p:cNvSpPr>
            <p:nvPr/>
          </p:nvSpPr>
          <p:spPr bwMode="auto">
            <a:xfrm>
              <a:off x="21532" y="360"/>
              <a:ext cx="1855" cy="15120"/>
            </a:xfrm>
            <a:custGeom>
              <a:avLst/>
              <a:gdLst>
                <a:gd name="T0" fmla="*/ 2147483647 w 387"/>
                <a:gd name="T1" fmla="*/ 0 h 3172"/>
                <a:gd name="T2" fmla="*/ 0 w 387"/>
                <a:gd name="T3" fmla="*/ 2147483647 h 3172"/>
                <a:gd name="T4" fmla="*/ 0 60000 65536"/>
                <a:gd name="T5" fmla="*/ 0 60000 65536"/>
                <a:gd name="T6" fmla="*/ 0 w 387"/>
                <a:gd name="T7" fmla="*/ 0 h 3172"/>
                <a:gd name="T8" fmla="*/ 387 w 387"/>
                <a:gd name="T9" fmla="*/ 3172 h 3172"/>
              </a:gdLst>
              <a:ahLst/>
              <a:cxnLst>
                <a:cxn ang="T4">
                  <a:pos x="T0" y="T1"/>
                </a:cxn>
                <a:cxn ang="T5">
                  <a:pos x="T2" y="T3"/>
                </a:cxn>
              </a:cxnLst>
              <a:rect l="T6" t="T7" r="T8" b="T9"/>
              <a:pathLst>
                <a:path w="387" h="3172">
                  <a:moveTo>
                    <a:pt x="101" y="0"/>
                  </a:moveTo>
                  <a:cubicBezTo>
                    <a:pt x="387" y="1404"/>
                    <a:pt x="122" y="2697"/>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6" name="Freeform 19"/>
            <p:cNvSpPr>
              <a:spLocks/>
            </p:cNvSpPr>
            <p:nvPr/>
          </p:nvSpPr>
          <p:spPr bwMode="auto">
            <a:xfrm>
              <a:off x="21887" y="360"/>
              <a:ext cx="1600" cy="15120"/>
            </a:xfrm>
            <a:custGeom>
              <a:avLst/>
              <a:gdLst>
                <a:gd name="T0" fmla="*/ 0 w 334"/>
                <a:gd name="T1" fmla="*/ 0 h 3172"/>
                <a:gd name="T2" fmla="*/ 2147483647 w 334"/>
                <a:gd name="T3" fmla="*/ 2147483647 h 3172"/>
                <a:gd name="T4" fmla="*/ 0 60000 65536"/>
                <a:gd name="T5" fmla="*/ 0 60000 65536"/>
                <a:gd name="T6" fmla="*/ 0 w 334"/>
                <a:gd name="T7" fmla="*/ 0 h 3172"/>
                <a:gd name="T8" fmla="*/ 334 w 334"/>
                <a:gd name="T9" fmla="*/ 3172 h 3172"/>
              </a:gdLst>
              <a:ahLst/>
              <a:cxnLst>
                <a:cxn ang="T4">
                  <a:pos x="T0" y="T1"/>
                </a:cxn>
                <a:cxn ang="T5">
                  <a:pos x="T2" y="T3"/>
                </a:cxn>
              </a:cxnLst>
              <a:rect l="T6" t="T7" r="T8" b="T9"/>
              <a:pathLst>
                <a:path w="334" h="3172">
                  <a:moveTo>
                    <a:pt x="0" y="0"/>
                  </a:moveTo>
                  <a:cubicBezTo>
                    <a:pt x="334" y="1375"/>
                    <a:pt x="126" y="2664"/>
                    <a:pt x="16"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7" name="Freeform 20"/>
            <p:cNvSpPr>
              <a:spLocks/>
            </p:cNvSpPr>
            <p:nvPr/>
          </p:nvSpPr>
          <p:spPr bwMode="auto">
            <a:xfrm>
              <a:off x="22064" y="360"/>
              <a:ext cx="1625" cy="15120"/>
            </a:xfrm>
            <a:custGeom>
              <a:avLst/>
              <a:gdLst>
                <a:gd name="T0" fmla="*/ 2147483647 w 339"/>
                <a:gd name="T1" fmla="*/ 0 h 3172"/>
                <a:gd name="T2" fmla="*/ 0 w 339"/>
                <a:gd name="T3" fmla="*/ 2147483647 h 3172"/>
                <a:gd name="T4" fmla="*/ 0 60000 65536"/>
                <a:gd name="T5" fmla="*/ 0 60000 65536"/>
                <a:gd name="T6" fmla="*/ 0 w 339"/>
                <a:gd name="T7" fmla="*/ 0 h 3172"/>
                <a:gd name="T8" fmla="*/ 339 w 339"/>
                <a:gd name="T9" fmla="*/ 3172 h 3172"/>
              </a:gdLst>
              <a:ahLst/>
              <a:cxnLst>
                <a:cxn ang="T4">
                  <a:pos x="T0" y="T1"/>
                </a:cxn>
                <a:cxn ang="T5">
                  <a:pos x="T2" y="T3"/>
                </a:cxn>
              </a:cxnLst>
              <a:rect l="T6" t="T7" r="T8" b="T9"/>
              <a:pathLst>
                <a:path w="339" h="3172">
                  <a:moveTo>
                    <a:pt x="21" y="0"/>
                  </a:moveTo>
                  <a:cubicBezTo>
                    <a:pt x="339" y="1377"/>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sp>
          <p:nvSpPr>
            <p:cNvPr id="8" name="Freeform 21"/>
            <p:cNvSpPr>
              <a:spLocks/>
            </p:cNvSpPr>
            <p:nvPr/>
          </p:nvSpPr>
          <p:spPr bwMode="auto">
            <a:xfrm>
              <a:off x="21863" y="360"/>
              <a:ext cx="1644" cy="15120"/>
            </a:xfrm>
            <a:custGeom>
              <a:avLst/>
              <a:gdLst>
                <a:gd name="T0" fmla="*/ 2147483647 w 343"/>
                <a:gd name="T1" fmla="*/ 0 h 3172"/>
                <a:gd name="T2" fmla="*/ 0 w 343"/>
                <a:gd name="T3" fmla="*/ 2147483647 h 3172"/>
                <a:gd name="T4" fmla="*/ 0 60000 65536"/>
                <a:gd name="T5" fmla="*/ 0 60000 65536"/>
                <a:gd name="T6" fmla="*/ 0 w 343"/>
                <a:gd name="T7" fmla="*/ 0 h 3172"/>
                <a:gd name="T8" fmla="*/ 343 w 343"/>
                <a:gd name="T9" fmla="*/ 3172 h 3172"/>
              </a:gdLst>
              <a:ahLst/>
              <a:cxnLst>
                <a:cxn ang="T4">
                  <a:pos x="T0" y="T1"/>
                </a:cxn>
                <a:cxn ang="T5">
                  <a:pos x="T2" y="T3"/>
                </a:cxn>
              </a:cxnLst>
              <a:rect l="T6" t="T7" r="T8" b="T9"/>
              <a:pathLst>
                <a:path w="343" h="3172">
                  <a:moveTo>
                    <a:pt x="28" y="0"/>
                  </a:moveTo>
                  <a:cubicBezTo>
                    <a:pt x="343" y="1379"/>
                    <a:pt x="117" y="2666"/>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9" name="Freeform 22"/>
            <p:cNvSpPr>
              <a:spLocks/>
            </p:cNvSpPr>
            <p:nvPr/>
          </p:nvSpPr>
          <p:spPr bwMode="auto">
            <a:xfrm>
              <a:off x="21704" y="360"/>
              <a:ext cx="1620" cy="15120"/>
            </a:xfrm>
            <a:custGeom>
              <a:avLst/>
              <a:gdLst>
                <a:gd name="T0" fmla="*/ 2147483647 w 338"/>
                <a:gd name="T1" fmla="*/ 0 h 3172"/>
                <a:gd name="T2" fmla="*/ 0 w 338"/>
                <a:gd name="T3" fmla="*/ 2147483647 h 3172"/>
                <a:gd name="T4" fmla="*/ 0 60000 65536"/>
                <a:gd name="T5" fmla="*/ 0 60000 65536"/>
                <a:gd name="T6" fmla="*/ 0 w 338"/>
                <a:gd name="T7" fmla="*/ 0 h 3172"/>
                <a:gd name="T8" fmla="*/ 338 w 338"/>
                <a:gd name="T9" fmla="*/ 3172 h 3172"/>
              </a:gdLst>
              <a:ahLst/>
              <a:cxnLst>
                <a:cxn ang="T4">
                  <a:pos x="T0" y="T1"/>
                </a:cxn>
                <a:cxn ang="T5">
                  <a:pos x="T2" y="T3"/>
                </a:cxn>
              </a:cxnLst>
              <a:rect l="T6" t="T7" r="T8" b="T9"/>
              <a:pathLst>
                <a:path w="338" h="3172">
                  <a:moveTo>
                    <a:pt x="20" y="0"/>
                  </a:moveTo>
                  <a:cubicBezTo>
                    <a:pt x="338" y="1378"/>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grpSp>
      <p:pic>
        <p:nvPicPr>
          <p:cNvPr id="13" name="12 Imagen" descr="images3.jpg"/>
          <p:cNvPicPr>
            <a:picLocks noChangeAspect="1"/>
          </p:cNvPicPr>
          <p:nvPr/>
        </p:nvPicPr>
        <p:blipFill>
          <a:blip r:embed="rId2" cstate="print"/>
          <a:stretch>
            <a:fillRect/>
          </a:stretch>
        </p:blipFill>
        <p:spPr>
          <a:xfrm>
            <a:off x="6444208" y="2348880"/>
            <a:ext cx="1872208" cy="1872208"/>
          </a:xfrm>
          <a:prstGeom prst="rect">
            <a:avLst/>
          </a:prstGeom>
        </p:spPr>
      </p:pic>
    </p:spTree>
    <p:extLst>
      <p:ext uri="{BB962C8B-B14F-4D97-AF65-F5344CB8AC3E}">
        <p14:creationId xmlns:p14="http://schemas.microsoft.com/office/powerpoint/2010/main" xmlns="" val="38297815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b="1" dirty="0" smtClean="0">
                <a:solidFill>
                  <a:srgbClr val="0066FF"/>
                </a:solidFill>
              </a:rPr>
              <a:t>Perspectiva Institucional: Objetivo General</a:t>
            </a:r>
            <a:endParaRPr lang="es-PE" sz="3200" b="1" dirty="0">
              <a:solidFill>
                <a:srgbClr val="0066FF"/>
              </a:solidFill>
            </a:endParaRPr>
          </a:p>
        </p:txBody>
      </p:sp>
      <p:grpSp>
        <p:nvGrpSpPr>
          <p:cNvPr id="5" name="Group 17"/>
          <p:cNvGrpSpPr>
            <a:grpSpLocks/>
          </p:cNvGrpSpPr>
          <p:nvPr/>
        </p:nvGrpSpPr>
        <p:grpSpPr bwMode="auto">
          <a:xfrm>
            <a:off x="8060878" y="0"/>
            <a:ext cx="1263650" cy="6858000"/>
            <a:chOff x="21532" y="360"/>
            <a:chExt cx="2157" cy="15120"/>
          </a:xfrm>
        </p:grpSpPr>
        <p:sp>
          <p:nvSpPr>
            <p:cNvPr id="6" name="Freeform 18"/>
            <p:cNvSpPr>
              <a:spLocks/>
            </p:cNvSpPr>
            <p:nvPr/>
          </p:nvSpPr>
          <p:spPr bwMode="auto">
            <a:xfrm>
              <a:off x="21532" y="360"/>
              <a:ext cx="1855" cy="15120"/>
            </a:xfrm>
            <a:custGeom>
              <a:avLst/>
              <a:gdLst>
                <a:gd name="T0" fmla="*/ 2147483647 w 387"/>
                <a:gd name="T1" fmla="*/ 0 h 3172"/>
                <a:gd name="T2" fmla="*/ 0 w 387"/>
                <a:gd name="T3" fmla="*/ 2147483647 h 3172"/>
                <a:gd name="T4" fmla="*/ 0 60000 65536"/>
                <a:gd name="T5" fmla="*/ 0 60000 65536"/>
                <a:gd name="T6" fmla="*/ 0 w 387"/>
                <a:gd name="T7" fmla="*/ 0 h 3172"/>
                <a:gd name="T8" fmla="*/ 387 w 387"/>
                <a:gd name="T9" fmla="*/ 3172 h 3172"/>
              </a:gdLst>
              <a:ahLst/>
              <a:cxnLst>
                <a:cxn ang="T4">
                  <a:pos x="T0" y="T1"/>
                </a:cxn>
                <a:cxn ang="T5">
                  <a:pos x="T2" y="T3"/>
                </a:cxn>
              </a:cxnLst>
              <a:rect l="T6" t="T7" r="T8" b="T9"/>
              <a:pathLst>
                <a:path w="387" h="3172">
                  <a:moveTo>
                    <a:pt x="101" y="0"/>
                  </a:moveTo>
                  <a:cubicBezTo>
                    <a:pt x="387" y="1404"/>
                    <a:pt x="122" y="2697"/>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7" name="Freeform 19"/>
            <p:cNvSpPr>
              <a:spLocks/>
            </p:cNvSpPr>
            <p:nvPr/>
          </p:nvSpPr>
          <p:spPr bwMode="auto">
            <a:xfrm>
              <a:off x="21887" y="360"/>
              <a:ext cx="1600" cy="15120"/>
            </a:xfrm>
            <a:custGeom>
              <a:avLst/>
              <a:gdLst>
                <a:gd name="T0" fmla="*/ 0 w 334"/>
                <a:gd name="T1" fmla="*/ 0 h 3172"/>
                <a:gd name="T2" fmla="*/ 2147483647 w 334"/>
                <a:gd name="T3" fmla="*/ 2147483647 h 3172"/>
                <a:gd name="T4" fmla="*/ 0 60000 65536"/>
                <a:gd name="T5" fmla="*/ 0 60000 65536"/>
                <a:gd name="T6" fmla="*/ 0 w 334"/>
                <a:gd name="T7" fmla="*/ 0 h 3172"/>
                <a:gd name="T8" fmla="*/ 334 w 334"/>
                <a:gd name="T9" fmla="*/ 3172 h 3172"/>
              </a:gdLst>
              <a:ahLst/>
              <a:cxnLst>
                <a:cxn ang="T4">
                  <a:pos x="T0" y="T1"/>
                </a:cxn>
                <a:cxn ang="T5">
                  <a:pos x="T2" y="T3"/>
                </a:cxn>
              </a:cxnLst>
              <a:rect l="T6" t="T7" r="T8" b="T9"/>
              <a:pathLst>
                <a:path w="334" h="3172">
                  <a:moveTo>
                    <a:pt x="0" y="0"/>
                  </a:moveTo>
                  <a:cubicBezTo>
                    <a:pt x="334" y="1375"/>
                    <a:pt x="126" y="2664"/>
                    <a:pt x="16"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8" name="Freeform 20"/>
            <p:cNvSpPr>
              <a:spLocks/>
            </p:cNvSpPr>
            <p:nvPr/>
          </p:nvSpPr>
          <p:spPr bwMode="auto">
            <a:xfrm>
              <a:off x="22064" y="360"/>
              <a:ext cx="1625" cy="15120"/>
            </a:xfrm>
            <a:custGeom>
              <a:avLst/>
              <a:gdLst>
                <a:gd name="T0" fmla="*/ 2147483647 w 339"/>
                <a:gd name="T1" fmla="*/ 0 h 3172"/>
                <a:gd name="T2" fmla="*/ 0 w 339"/>
                <a:gd name="T3" fmla="*/ 2147483647 h 3172"/>
                <a:gd name="T4" fmla="*/ 0 60000 65536"/>
                <a:gd name="T5" fmla="*/ 0 60000 65536"/>
                <a:gd name="T6" fmla="*/ 0 w 339"/>
                <a:gd name="T7" fmla="*/ 0 h 3172"/>
                <a:gd name="T8" fmla="*/ 339 w 339"/>
                <a:gd name="T9" fmla="*/ 3172 h 3172"/>
              </a:gdLst>
              <a:ahLst/>
              <a:cxnLst>
                <a:cxn ang="T4">
                  <a:pos x="T0" y="T1"/>
                </a:cxn>
                <a:cxn ang="T5">
                  <a:pos x="T2" y="T3"/>
                </a:cxn>
              </a:cxnLst>
              <a:rect l="T6" t="T7" r="T8" b="T9"/>
              <a:pathLst>
                <a:path w="339" h="3172">
                  <a:moveTo>
                    <a:pt x="21" y="0"/>
                  </a:moveTo>
                  <a:cubicBezTo>
                    <a:pt x="339" y="1377"/>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sp>
          <p:nvSpPr>
            <p:cNvPr id="9" name="Freeform 21"/>
            <p:cNvSpPr>
              <a:spLocks/>
            </p:cNvSpPr>
            <p:nvPr/>
          </p:nvSpPr>
          <p:spPr bwMode="auto">
            <a:xfrm>
              <a:off x="21863" y="360"/>
              <a:ext cx="1644" cy="15120"/>
            </a:xfrm>
            <a:custGeom>
              <a:avLst/>
              <a:gdLst>
                <a:gd name="T0" fmla="*/ 2147483647 w 343"/>
                <a:gd name="T1" fmla="*/ 0 h 3172"/>
                <a:gd name="T2" fmla="*/ 0 w 343"/>
                <a:gd name="T3" fmla="*/ 2147483647 h 3172"/>
                <a:gd name="T4" fmla="*/ 0 60000 65536"/>
                <a:gd name="T5" fmla="*/ 0 60000 65536"/>
                <a:gd name="T6" fmla="*/ 0 w 343"/>
                <a:gd name="T7" fmla="*/ 0 h 3172"/>
                <a:gd name="T8" fmla="*/ 343 w 343"/>
                <a:gd name="T9" fmla="*/ 3172 h 3172"/>
              </a:gdLst>
              <a:ahLst/>
              <a:cxnLst>
                <a:cxn ang="T4">
                  <a:pos x="T0" y="T1"/>
                </a:cxn>
                <a:cxn ang="T5">
                  <a:pos x="T2" y="T3"/>
                </a:cxn>
              </a:cxnLst>
              <a:rect l="T6" t="T7" r="T8" b="T9"/>
              <a:pathLst>
                <a:path w="343" h="3172">
                  <a:moveTo>
                    <a:pt x="28" y="0"/>
                  </a:moveTo>
                  <a:cubicBezTo>
                    <a:pt x="343" y="1379"/>
                    <a:pt x="117" y="2666"/>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10" name="Freeform 22"/>
            <p:cNvSpPr>
              <a:spLocks/>
            </p:cNvSpPr>
            <p:nvPr/>
          </p:nvSpPr>
          <p:spPr bwMode="auto">
            <a:xfrm>
              <a:off x="21704" y="360"/>
              <a:ext cx="1620" cy="15120"/>
            </a:xfrm>
            <a:custGeom>
              <a:avLst/>
              <a:gdLst>
                <a:gd name="T0" fmla="*/ 2147483647 w 338"/>
                <a:gd name="T1" fmla="*/ 0 h 3172"/>
                <a:gd name="T2" fmla="*/ 0 w 338"/>
                <a:gd name="T3" fmla="*/ 2147483647 h 3172"/>
                <a:gd name="T4" fmla="*/ 0 60000 65536"/>
                <a:gd name="T5" fmla="*/ 0 60000 65536"/>
                <a:gd name="T6" fmla="*/ 0 w 338"/>
                <a:gd name="T7" fmla="*/ 0 h 3172"/>
                <a:gd name="T8" fmla="*/ 338 w 338"/>
                <a:gd name="T9" fmla="*/ 3172 h 3172"/>
              </a:gdLst>
              <a:ahLst/>
              <a:cxnLst>
                <a:cxn ang="T4">
                  <a:pos x="T0" y="T1"/>
                </a:cxn>
                <a:cxn ang="T5">
                  <a:pos x="T2" y="T3"/>
                </a:cxn>
              </a:cxnLst>
              <a:rect l="T6" t="T7" r="T8" b="T9"/>
              <a:pathLst>
                <a:path w="338" h="3172">
                  <a:moveTo>
                    <a:pt x="20" y="0"/>
                  </a:moveTo>
                  <a:cubicBezTo>
                    <a:pt x="338" y="1378"/>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grpSp>
      <p:graphicFrame>
        <p:nvGraphicFramePr>
          <p:cNvPr id="11" name="10 Diagrama"/>
          <p:cNvGraphicFramePr/>
          <p:nvPr/>
        </p:nvGraphicFramePr>
        <p:xfrm>
          <a:off x="539552" y="1844824"/>
          <a:ext cx="7776864"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222256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b="1" dirty="0" smtClean="0">
                <a:solidFill>
                  <a:srgbClr val="0066FF"/>
                </a:solidFill>
              </a:rPr>
              <a:t>Perspectiva Institucional: Objetivos Específicos</a:t>
            </a:r>
            <a:endParaRPr lang="es-PE" sz="3200" b="1" dirty="0">
              <a:solidFill>
                <a:srgbClr val="0066FF"/>
              </a:solidFill>
            </a:endParaRPr>
          </a:p>
        </p:txBody>
      </p:sp>
      <p:sp>
        <p:nvSpPr>
          <p:cNvPr id="4" name="3 Marcador de contenido"/>
          <p:cNvSpPr>
            <a:spLocks noGrp="1"/>
          </p:cNvSpPr>
          <p:nvPr>
            <p:ph idx="1"/>
          </p:nvPr>
        </p:nvSpPr>
        <p:spPr>
          <a:xfrm>
            <a:off x="457200" y="1528192"/>
            <a:ext cx="8003232" cy="4997152"/>
          </a:xfrm>
        </p:spPr>
        <p:txBody>
          <a:bodyPr>
            <a:noAutofit/>
          </a:bodyPr>
          <a:lstStyle/>
          <a:p>
            <a:pPr lvl="0"/>
            <a:r>
              <a:rPr lang="es-ES" sz="1800" b="1" dirty="0" smtClean="0">
                <a:solidFill>
                  <a:schemeClr val="bg1"/>
                </a:solidFill>
              </a:rPr>
              <a:t>Objetivo </a:t>
            </a:r>
            <a:r>
              <a:rPr lang="es-ES" sz="1800" b="1" dirty="0">
                <a:solidFill>
                  <a:schemeClr val="bg1"/>
                </a:solidFill>
              </a:rPr>
              <a:t>Estratégico Específico 1:</a:t>
            </a:r>
            <a:endParaRPr lang="es-PE" sz="1800" b="1" dirty="0">
              <a:solidFill>
                <a:schemeClr val="bg1"/>
              </a:solidFill>
            </a:endParaRPr>
          </a:p>
          <a:p>
            <a:pPr>
              <a:buNone/>
            </a:pPr>
            <a:r>
              <a:rPr lang="es-ES" sz="1800" dirty="0" smtClean="0">
                <a:solidFill>
                  <a:schemeClr val="bg1"/>
                </a:solidFill>
              </a:rPr>
              <a:t>	</a:t>
            </a:r>
            <a:r>
              <a:rPr lang="es-PE" sz="1800" dirty="0" smtClean="0">
                <a:solidFill>
                  <a:schemeClr val="bg1"/>
                </a:solidFill>
              </a:rPr>
              <a:t>Generar información en una base de datos cualitativa y cuantitativamente de los recursos hídricos superficiales y subterráneos.</a:t>
            </a:r>
            <a:endParaRPr lang="es-PE" sz="1800" dirty="0">
              <a:solidFill>
                <a:schemeClr val="bg1"/>
              </a:solidFill>
            </a:endParaRPr>
          </a:p>
          <a:p>
            <a:endParaRPr lang="es-PE" sz="1800" dirty="0">
              <a:solidFill>
                <a:schemeClr val="bg1"/>
              </a:solidFill>
            </a:endParaRPr>
          </a:p>
          <a:p>
            <a:pPr lvl="0"/>
            <a:r>
              <a:rPr lang="es-ES" sz="1800" b="1" dirty="0">
                <a:solidFill>
                  <a:schemeClr val="bg1"/>
                </a:solidFill>
              </a:rPr>
              <a:t>Objetivo Estratégico Específico 2:</a:t>
            </a:r>
            <a:endParaRPr lang="es-PE" sz="1800" b="1" dirty="0">
              <a:solidFill>
                <a:schemeClr val="bg1"/>
              </a:solidFill>
            </a:endParaRPr>
          </a:p>
          <a:p>
            <a:pPr>
              <a:buNone/>
            </a:pPr>
            <a:r>
              <a:rPr lang="es-ES" sz="1800" dirty="0" smtClean="0">
                <a:solidFill>
                  <a:schemeClr val="bg1"/>
                </a:solidFill>
              </a:rPr>
              <a:t>	</a:t>
            </a:r>
            <a:r>
              <a:rPr lang="es-PE" sz="1800" dirty="0" smtClean="0">
                <a:solidFill>
                  <a:schemeClr val="bg1"/>
                </a:solidFill>
              </a:rPr>
              <a:t>Integrar la información general y complementaria de los recursos hídricos existentes en los sectores públicos y privados en el ámbito nacional e internacional.</a:t>
            </a:r>
            <a:endParaRPr lang="es-PE" sz="1800" dirty="0">
              <a:solidFill>
                <a:schemeClr val="bg1"/>
              </a:solidFill>
            </a:endParaRPr>
          </a:p>
          <a:p>
            <a:pPr>
              <a:buNone/>
            </a:pPr>
            <a:r>
              <a:rPr lang="es-ES" sz="1800" dirty="0">
                <a:solidFill>
                  <a:schemeClr val="bg1"/>
                </a:solidFill>
              </a:rPr>
              <a:t> </a:t>
            </a:r>
            <a:endParaRPr lang="es-PE" sz="1800" dirty="0">
              <a:solidFill>
                <a:schemeClr val="bg1"/>
              </a:solidFill>
            </a:endParaRPr>
          </a:p>
          <a:p>
            <a:pPr lvl="0"/>
            <a:r>
              <a:rPr lang="es-ES" sz="1800" b="1" dirty="0">
                <a:solidFill>
                  <a:schemeClr val="bg1"/>
                </a:solidFill>
              </a:rPr>
              <a:t>Objetivo Estratégico Específico 3:</a:t>
            </a:r>
            <a:endParaRPr lang="es-PE" sz="1800" b="1" dirty="0">
              <a:solidFill>
                <a:schemeClr val="bg1"/>
              </a:solidFill>
            </a:endParaRPr>
          </a:p>
          <a:p>
            <a:pPr>
              <a:buNone/>
            </a:pPr>
            <a:r>
              <a:rPr lang="es-ES" sz="1800" dirty="0" smtClean="0">
                <a:solidFill>
                  <a:schemeClr val="bg1"/>
                </a:solidFill>
              </a:rPr>
              <a:t>	</a:t>
            </a:r>
            <a:r>
              <a:rPr lang="es-PE" sz="1800" dirty="0" smtClean="0">
                <a:solidFill>
                  <a:schemeClr val="bg1"/>
                </a:solidFill>
              </a:rPr>
              <a:t>Mejorar la sistematización información sobre recursos hídricos, en términos de oportunidad, calidad y automatización.</a:t>
            </a:r>
            <a:endParaRPr lang="es-PE" sz="1800" dirty="0">
              <a:solidFill>
                <a:schemeClr val="bg1"/>
              </a:solidFill>
            </a:endParaRPr>
          </a:p>
          <a:p>
            <a:pPr>
              <a:buNone/>
            </a:pPr>
            <a:r>
              <a:rPr lang="es-ES" sz="1800" dirty="0">
                <a:solidFill>
                  <a:schemeClr val="bg1"/>
                </a:solidFill>
              </a:rPr>
              <a:t> </a:t>
            </a:r>
            <a:endParaRPr lang="es-PE" sz="1800" dirty="0">
              <a:solidFill>
                <a:schemeClr val="bg1"/>
              </a:solidFill>
            </a:endParaRPr>
          </a:p>
          <a:p>
            <a:pPr lvl="0"/>
            <a:r>
              <a:rPr lang="es-ES" sz="1800" b="1" dirty="0">
                <a:solidFill>
                  <a:schemeClr val="bg1"/>
                </a:solidFill>
              </a:rPr>
              <a:t>Objetivo Estratégico Específico 4:</a:t>
            </a:r>
            <a:endParaRPr lang="es-PE" sz="1800" b="1" dirty="0">
              <a:solidFill>
                <a:schemeClr val="bg1"/>
              </a:solidFill>
            </a:endParaRPr>
          </a:p>
          <a:p>
            <a:pPr>
              <a:buNone/>
            </a:pPr>
            <a:r>
              <a:rPr lang="es-ES" sz="1800" dirty="0" smtClean="0">
                <a:solidFill>
                  <a:schemeClr val="bg1"/>
                </a:solidFill>
              </a:rPr>
              <a:t>	</a:t>
            </a:r>
            <a:r>
              <a:rPr lang="es-ES" sz="1800" u="sng" dirty="0" smtClean="0">
                <a:solidFill>
                  <a:schemeClr val="bg1"/>
                </a:solidFill>
              </a:rPr>
              <a:t>Difundir </a:t>
            </a:r>
            <a:r>
              <a:rPr lang="es-ES" sz="1800" dirty="0">
                <a:solidFill>
                  <a:schemeClr val="bg1"/>
                </a:solidFill>
              </a:rPr>
              <a:t>la información de recursos hídricos de manera adecuada.</a:t>
            </a:r>
            <a:endParaRPr lang="es-PE" sz="1800" dirty="0">
              <a:solidFill>
                <a:schemeClr val="bg1"/>
              </a:solidFill>
            </a:endParaRPr>
          </a:p>
          <a:p>
            <a:pPr>
              <a:buNone/>
            </a:pPr>
            <a:r>
              <a:rPr lang="es-ES" sz="1600" dirty="0">
                <a:solidFill>
                  <a:schemeClr val="bg1"/>
                </a:solidFill>
              </a:rPr>
              <a:t> </a:t>
            </a:r>
            <a:endParaRPr lang="es-PE" sz="1200" dirty="0">
              <a:solidFill>
                <a:schemeClr val="bg1"/>
              </a:solidFill>
            </a:endParaRPr>
          </a:p>
          <a:p>
            <a:endParaRPr lang="es-PE" sz="1200" dirty="0">
              <a:solidFill>
                <a:schemeClr val="bg1"/>
              </a:solidFill>
            </a:endParaRPr>
          </a:p>
        </p:txBody>
      </p:sp>
      <p:grpSp>
        <p:nvGrpSpPr>
          <p:cNvPr id="5" name="Group 17"/>
          <p:cNvGrpSpPr>
            <a:grpSpLocks/>
          </p:cNvGrpSpPr>
          <p:nvPr/>
        </p:nvGrpSpPr>
        <p:grpSpPr bwMode="auto">
          <a:xfrm>
            <a:off x="8060878" y="0"/>
            <a:ext cx="1263650" cy="6858000"/>
            <a:chOff x="21532" y="360"/>
            <a:chExt cx="2157" cy="15120"/>
          </a:xfrm>
        </p:grpSpPr>
        <p:sp>
          <p:nvSpPr>
            <p:cNvPr id="6" name="Freeform 18"/>
            <p:cNvSpPr>
              <a:spLocks/>
            </p:cNvSpPr>
            <p:nvPr/>
          </p:nvSpPr>
          <p:spPr bwMode="auto">
            <a:xfrm>
              <a:off x="21532" y="360"/>
              <a:ext cx="1855" cy="15120"/>
            </a:xfrm>
            <a:custGeom>
              <a:avLst/>
              <a:gdLst>
                <a:gd name="T0" fmla="*/ 2147483647 w 387"/>
                <a:gd name="T1" fmla="*/ 0 h 3172"/>
                <a:gd name="T2" fmla="*/ 0 w 387"/>
                <a:gd name="T3" fmla="*/ 2147483647 h 3172"/>
                <a:gd name="T4" fmla="*/ 0 60000 65536"/>
                <a:gd name="T5" fmla="*/ 0 60000 65536"/>
                <a:gd name="T6" fmla="*/ 0 w 387"/>
                <a:gd name="T7" fmla="*/ 0 h 3172"/>
                <a:gd name="T8" fmla="*/ 387 w 387"/>
                <a:gd name="T9" fmla="*/ 3172 h 3172"/>
              </a:gdLst>
              <a:ahLst/>
              <a:cxnLst>
                <a:cxn ang="T4">
                  <a:pos x="T0" y="T1"/>
                </a:cxn>
                <a:cxn ang="T5">
                  <a:pos x="T2" y="T3"/>
                </a:cxn>
              </a:cxnLst>
              <a:rect l="T6" t="T7" r="T8" b="T9"/>
              <a:pathLst>
                <a:path w="387" h="3172">
                  <a:moveTo>
                    <a:pt x="101" y="0"/>
                  </a:moveTo>
                  <a:cubicBezTo>
                    <a:pt x="387" y="1404"/>
                    <a:pt x="122" y="2697"/>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7" name="Freeform 19"/>
            <p:cNvSpPr>
              <a:spLocks/>
            </p:cNvSpPr>
            <p:nvPr/>
          </p:nvSpPr>
          <p:spPr bwMode="auto">
            <a:xfrm>
              <a:off x="21887" y="360"/>
              <a:ext cx="1600" cy="15120"/>
            </a:xfrm>
            <a:custGeom>
              <a:avLst/>
              <a:gdLst>
                <a:gd name="T0" fmla="*/ 0 w 334"/>
                <a:gd name="T1" fmla="*/ 0 h 3172"/>
                <a:gd name="T2" fmla="*/ 2147483647 w 334"/>
                <a:gd name="T3" fmla="*/ 2147483647 h 3172"/>
                <a:gd name="T4" fmla="*/ 0 60000 65536"/>
                <a:gd name="T5" fmla="*/ 0 60000 65536"/>
                <a:gd name="T6" fmla="*/ 0 w 334"/>
                <a:gd name="T7" fmla="*/ 0 h 3172"/>
                <a:gd name="T8" fmla="*/ 334 w 334"/>
                <a:gd name="T9" fmla="*/ 3172 h 3172"/>
              </a:gdLst>
              <a:ahLst/>
              <a:cxnLst>
                <a:cxn ang="T4">
                  <a:pos x="T0" y="T1"/>
                </a:cxn>
                <a:cxn ang="T5">
                  <a:pos x="T2" y="T3"/>
                </a:cxn>
              </a:cxnLst>
              <a:rect l="T6" t="T7" r="T8" b="T9"/>
              <a:pathLst>
                <a:path w="334" h="3172">
                  <a:moveTo>
                    <a:pt x="0" y="0"/>
                  </a:moveTo>
                  <a:cubicBezTo>
                    <a:pt x="334" y="1375"/>
                    <a:pt x="126" y="2664"/>
                    <a:pt x="16"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8" name="Freeform 20"/>
            <p:cNvSpPr>
              <a:spLocks/>
            </p:cNvSpPr>
            <p:nvPr/>
          </p:nvSpPr>
          <p:spPr bwMode="auto">
            <a:xfrm>
              <a:off x="22064" y="360"/>
              <a:ext cx="1625" cy="15120"/>
            </a:xfrm>
            <a:custGeom>
              <a:avLst/>
              <a:gdLst>
                <a:gd name="T0" fmla="*/ 2147483647 w 339"/>
                <a:gd name="T1" fmla="*/ 0 h 3172"/>
                <a:gd name="T2" fmla="*/ 0 w 339"/>
                <a:gd name="T3" fmla="*/ 2147483647 h 3172"/>
                <a:gd name="T4" fmla="*/ 0 60000 65536"/>
                <a:gd name="T5" fmla="*/ 0 60000 65536"/>
                <a:gd name="T6" fmla="*/ 0 w 339"/>
                <a:gd name="T7" fmla="*/ 0 h 3172"/>
                <a:gd name="T8" fmla="*/ 339 w 339"/>
                <a:gd name="T9" fmla="*/ 3172 h 3172"/>
              </a:gdLst>
              <a:ahLst/>
              <a:cxnLst>
                <a:cxn ang="T4">
                  <a:pos x="T0" y="T1"/>
                </a:cxn>
                <a:cxn ang="T5">
                  <a:pos x="T2" y="T3"/>
                </a:cxn>
              </a:cxnLst>
              <a:rect l="T6" t="T7" r="T8" b="T9"/>
              <a:pathLst>
                <a:path w="339" h="3172">
                  <a:moveTo>
                    <a:pt x="21" y="0"/>
                  </a:moveTo>
                  <a:cubicBezTo>
                    <a:pt x="339" y="1377"/>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sp>
          <p:nvSpPr>
            <p:cNvPr id="9" name="Freeform 21"/>
            <p:cNvSpPr>
              <a:spLocks/>
            </p:cNvSpPr>
            <p:nvPr/>
          </p:nvSpPr>
          <p:spPr bwMode="auto">
            <a:xfrm>
              <a:off x="21863" y="360"/>
              <a:ext cx="1644" cy="15120"/>
            </a:xfrm>
            <a:custGeom>
              <a:avLst/>
              <a:gdLst>
                <a:gd name="T0" fmla="*/ 2147483647 w 343"/>
                <a:gd name="T1" fmla="*/ 0 h 3172"/>
                <a:gd name="T2" fmla="*/ 0 w 343"/>
                <a:gd name="T3" fmla="*/ 2147483647 h 3172"/>
                <a:gd name="T4" fmla="*/ 0 60000 65536"/>
                <a:gd name="T5" fmla="*/ 0 60000 65536"/>
                <a:gd name="T6" fmla="*/ 0 w 343"/>
                <a:gd name="T7" fmla="*/ 0 h 3172"/>
                <a:gd name="T8" fmla="*/ 343 w 343"/>
                <a:gd name="T9" fmla="*/ 3172 h 3172"/>
              </a:gdLst>
              <a:ahLst/>
              <a:cxnLst>
                <a:cxn ang="T4">
                  <a:pos x="T0" y="T1"/>
                </a:cxn>
                <a:cxn ang="T5">
                  <a:pos x="T2" y="T3"/>
                </a:cxn>
              </a:cxnLst>
              <a:rect l="T6" t="T7" r="T8" b="T9"/>
              <a:pathLst>
                <a:path w="343" h="3172">
                  <a:moveTo>
                    <a:pt x="28" y="0"/>
                  </a:moveTo>
                  <a:cubicBezTo>
                    <a:pt x="343" y="1379"/>
                    <a:pt x="117" y="2666"/>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10" name="Freeform 22"/>
            <p:cNvSpPr>
              <a:spLocks/>
            </p:cNvSpPr>
            <p:nvPr/>
          </p:nvSpPr>
          <p:spPr bwMode="auto">
            <a:xfrm>
              <a:off x="21704" y="360"/>
              <a:ext cx="1620" cy="15120"/>
            </a:xfrm>
            <a:custGeom>
              <a:avLst/>
              <a:gdLst>
                <a:gd name="T0" fmla="*/ 2147483647 w 338"/>
                <a:gd name="T1" fmla="*/ 0 h 3172"/>
                <a:gd name="T2" fmla="*/ 0 w 338"/>
                <a:gd name="T3" fmla="*/ 2147483647 h 3172"/>
                <a:gd name="T4" fmla="*/ 0 60000 65536"/>
                <a:gd name="T5" fmla="*/ 0 60000 65536"/>
                <a:gd name="T6" fmla="*/ 0 w 338"/>
                <a:gd name="T7" fmla="*/ 0 h 3172"/>
                <a:gd name="T8" fmla="*/ 338 w 338"/>
                <a:gd name="T9" fmla="*/ 3172 h 3172"/>
              </a:gdLst>
              <a:ahLst/>
              <a:cxnLst>
                <a:cxn ang="T4">
                  <a:pos x="T0" y="T1"/>
                </a:cxn>
                <a:cxn ang="T5">
                  <a:pos x="T2" y="T3"/>
                </a:cxn>
              </a:cxnLst>
              <a:rect l="T6" t="T7" r="T8" b="T9"/>
              <a:pathLst>
                <a:path w="338" h="3172">
                  <a:moveTo>
                    <a:pt x="20" y="0"/>
                  </a:moveTo>
                  <a:cubicBezTo>
                    <a:pt x="338" y="1378"/>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grpSp>
    </p:spTree>
    <p:extLst>
      <p:ext uri="{BB962C8B-B14F-4D97-AF65-F5344CB8AC3E}">
        <p14:creationId xmlns:p14="http://schemas.microsoft.com/office/powerpoint/2010/main" xmlns="" val="1854238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b="1" dirty="0" smtClean="0">
                <a:solidFill>
                  <a:srgbClr val="0066FF"/>
                </a:solidFill>
              </a:rPr>
              <a:t>Perspectiva Institucional: Estrategias.</a:t>
            </a:r>
            <a:endParaRPr lang="es-PE" sz="3200" b="1" dirty="0">
              <a:solidFill>
                <a:srgbClr val="0066FF"/>
              </a:solidFill>
            </a:endParaRPr>
          </a:p>
        </p:txBody>
      </p:sp>
      <p:sp>
        <p:nvSpPr>
          <p:cNvPr id="4" name="3 Marcador de contenido"/>
          <p:cNvSpPr>
            <a:spLocks noGrp="1"/>
          </p:cNvSpPr>
          <p:nvPr>
            <p:ph idx="1"/>
          </p:nvPr>
        </p:nvSpPr>
        <p:spPr>
          <a:xfrm>
            <a:off x="251520" y="1672208"/>
            <a:ext cx="8075240" cy="4781128"/>
          </a:xfrm>
        </p:spPr>
        <p:txBody>
          <a:bodyPr>
            <a:normAutofit fontScale="32500" lnSpcReduction="20000"/>
          </a:bodyPr>
          <a:lstStyle/>
          <a:p>
            <a:pPr>
              <a:lnSpc>
                <a:spcPct val="120000"/>
              </a:lnSpc>
              <a:buNone/>
            </a:pPr>
            <a:r>
              <a:rPr lang="es-ES" sz="6400" b="1" i="1" dirty="0">
                <a:solidFill>
                  <a:schemeClr val="bg1"/>
                </a:solidFill>
              </a:rPr>
              <a:t>	</a:t>
            </a:r>
            <a:r>
              <a:rPr lang="es-ES" sz="6200" b="1" i="1" dirty="0" smtClean="0">
                <a:solidFill>
                  <a:schemeClr val="bg1"/>
                </a:solidFill>
              </a:rPr>
              <a:t>Eje </a:t>
            </a:r>
            <a:r>
              <a:rPr lang="es-ES" sz="6200" b="1" i="1" dirty="0">
                <a:solidFill>
                  <a:schemeClr val="bg1"/>
                </a:solidFill>
              </a:rPr>
              <a:t>Estratégico 1: Generación de Información</a:t>
            </a:r>
            <a:endParaRPr lang="es-PE" sz="6200" b="1" dirty="0">
              <a:solidFill>
                <a:schemeClr val="bg1"/>
              </a:solidFill>
            </a:endParaRPr>
          </a:p>
          <a:p>
            <a:pPr lvl="0">
              <a:lnSpc>
                <a:spcPct val="120000"/>
              </a:lnSpc>
            </a:pPr>
            <a:r>
              <a:rPr lang="es-ES" sz="5500" dirty="0" smtClean="0">
                <a:solidFill>
                  <a:schemeClr val="bg1"/>
                </a:solidFill>
              </a:rPr>
              <a:t>Desarrollar </a:t>
            </a:r>
            <a:r>
              <a:rPr lang="es-ES" sz="5500" dirty="0">
                <a:solidFill>
                  <a:schemeClr val="bg1"/>
                </a:solidFill>
              </a:rPr>
              <a:t>redes de medición de recursos hídricos y capacidades del personal técnico responsable de su operación, mediante nuevos financiamientos, alianzas estratégicas y convenios con proyectos de investigación del exterior e instituciones del país.</a:t>
            </a:r>
            <a:endParaRPr lang="es-PE" sz="5500" dirty="0">
              <a:solidFill>
                <a:schemeClr val="bg1"/>
              </a:solidFill>
            </a:endParaRPr>
          </a:p>
          <a:p>
            <a:pPr>
              <a:lnSpc>
                <a:spcPct val="120000"/>
              </a:lnSpc>
              <a:buNone/>
            </a:pPr>
            <a:r>
              <a:rPr lang="es-ES" sz="5500" dirty="0">
                <a:solidFill>
                  <a:schemeClr val="bg1"/>
                </a:solidFill>
              </a:rPr>
              <a:t> </a:t>
            </a:r>
            <a:endParaRPr lang="es-PE" sz="5500" dirty="0">
              <a:solidFill>
                <a:schemeClr val="bg1"/>
              </a:solidFill>
            </a:endParaRPr>
          </a:p>
          <a:p>
            <a:pPr lvl="0">
              <a:lnSpc>
                <a:spcPct val="120000"/>
              </a:lnSpc>
            </a:pPr>
            <a:r>
              <a:rPr lang="es-ES" sz="5500" dirty="0">
                <a:solidFill>
                  <a:schemeClr val="bg1"/>
                </a:solidFill>
              </a:rPr>
              <a:t>Diseñar, establecer e implementar protocolos, estándares, procesos y controles para la calidad y oportunidad de la información, considerando las experiencias y conocimientos generados en sistemas de información de similar naturaleza en el exterior.</a:t>
            </a:r>
            <a:endParaRPr lang="es-PE" sz="5500" dirty="0">
              <a:solidFill>
                <a:schemeClr val="bg1"/>
              </a:solidFill>
            </a:endParaRPr>
          </a:p>
          <a:p>
            <a:pPr>
              <a:lnSpc>
                <a:spcPct val="120000"/>
              </a:lnSpc>
              <a:buNone/>
            </a:pPr>
            <a:r>
              <a:rPr lang="es-ES" sz="6200" dirty="0">
                <a:solidFill>
                  <a:schemeClr val="bg1"/>
                </a:solidFill>
              </a:rPr>
              <a:t> </a:t>
            </a:r>
            <a:endParaRPr lang="es-PE" sz="6400" dirty="0">
              <a:solidFill>
                <a:schemeClr val="bg1"/>
              </a:solidFill>
            </a:endParaRPr>
          </a:p>
          <a:p>
            <a:pPr>
              <a:lnSpc>
                <a:spcPct val="120000"/>
              </a:lnSpc>
              <a:buNone/>
            </a:pPr>
            <a:r>
              <a:rPr lang="es-ES" sz="6400" b="1" i="1" dirty="0" smtClean="0">
                <a:solidFill>
                  <a:schemeClr val="bg1"/>
                </a:solidFill>
              </a:rPr>
              <a:t>	</a:t>
            </a:r>
            <a:r>
              <a:rPr lang="es-ES" sz="5600" dirty="0">
                <a:solidFill>
                  <a:schemeClr val="bg1"/>
                </a:solidFill>
              </a:rPr>
              <a:t> </a:t>
            </a:r>
            <a:endParaRPr lang="es-PE" sz="5600" dirty="0">
              <a:solidFill>
                <a:schemeClr val="bg1"/>
              </a:solidFill>
            </a:endParaRPr>
          </a:p>
          <a:p>
            <a:pPr>
              <a:lnSpc>
                <a:spcPct val="120000"/>
              </a:lnSpc>
              <a:buNone/>
            </a:pPr>
            <a:endParaRPr lang="es-PE" dirty="0"/>
          </a:p>
        </p:txBody>
      </p:sp>
      <p:grpSp>
        <p:nvGrpSpPr>
          <p:cNvPr id="5" name="Group 17"/>
          <p:cNvGrpSpPr>
            <a:grpSpLocks/>
          </p:cNvGrpSpPr>
          <p:nvPr/>
        </p:nvGrpSpPr>
        <p:grpSpPr bwMode="auto">
          <a:xfrm>
            <a:off x="8060878" y="0"/>
            <a:ext cx="1263650" cy="6858000"/>
            <a:chOff x="21532" y="360"/>
            <a:chExt cx="2157" cy="15120"/>
          </a:xfrm>
        </p:grpSpPr>
        <p:sp>
          <p:nvSpPr>
            <p:cNvPr id="6" name="Freeform 18"/>
            <p:cNvSpPr>
              <a:spLocks/>
            </p:cNvSpPr>
            <p:nvPr/>
          </p:nvSpPr>
          <p:spPr bwMode="auto">
            <a:xfrm>
              <a:off x="21532" y="360"/>
              <a:ext cx="1855" cy="15120"/>
            </a:xfrm>
            <a:custGeom>
              <a:avLst/>
              <a:gdLst>
                <a:gd name="T0" fmla="*/ 2147483647 w 387"/>
                <a:gd name="T1" fmla="*/ 0 h 3172"/>
                <a:gd name="T2" fmla="*/ 0 w 387"/>
                <a:gd name="T3" fmla="*/ 2147483647 h 3172"/>
                <a:gd name="T4" fmla="*/ 0 60000 65536"/>
                <a:gd name="T5" fmla="*/ 0 60000 65536"/>
                <a:gd name="T6" fmla="*/ 0 w 387"/>
                <a:gd name="T7" fmla="*/ 0 h 3172"/>
                <a:gd name="T8" fmla="*/ 387 w 387"/>
                <a:gd name="T9" fmla="*/ 3172 h 3172"/>
              </a:gdLst>
              <a:ahLst/>
              <a:cxnLst>
                <a:cxn ang="T4">
                  <a:pos x="T0" y="T1"/>
                </a:cxn>
                <a:cxn ang="T5">
                  <a:pos x="T2" y="T3"/>
                </a:cxn>
              </a:cxnLst>
              <a:rect l="T6" t="T7" r="T8" b="T9"/>
              <a:pathLst>
                <a:path w="387" h="3172">
                  <a:moveTo>
                    <a:pt x="101" y="0"/>
                  </a:moveTo>
                  <a:cubicBezTo>
                    <a:pt x="387" y="1404"/>
                    <a:pt x="122" y="2697"/>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7" name="Freeform 19"/>
            <p:cNvSpPr>
              <a:spLocks/>
            </p:cNvSpPr>
            <p:nvPr/>
          </p:nvSpPr>
          <p:spPr bwMode="auto">
            <a:xfrm>
              <a:off x="21887" y="360"/>
              <a:ext cx="1600" cy="15120"/>
            </a:xfrm>
            <a:custGeom>
              <a:avLst/>
              <a:gdLst>
                <a:gd name="T0" fmla="*/ 0 w 334"/>
                <a:gd name="T1" fmla="*/ 0 h 3172"/>
                <a:gd name="T2" fmla="*/ 2147483647 w 334"/>
                <a:gd name="T3" fmla="*/ 2147483647 h 3172"/>
                <a:gd name="T4" fmla="*/ 0 60000 65536"/>
                <a:gd name="T5" fmla="*/ 0 60000 65536"/>
                <a:gd name="T6" fmla="*/ 0 w 334"/>
                <a:gd name="T7" fmla="*/ 0 h 3172"/>
                <a:gd name="T8" fmla="*/ 334 w 334"/>
                <a:gd name="T9" fmla="*/ 3172 h 3172"/>
              </a:gdLst>
              <a:ahLst/>
              <a:cxnLst>
                <a:cxn ang="T4">
                  <a:pos x="T0" y="T1"/>
                </a:cxn>
                <a:cxn ang="T5">
                  <a:pos x="T2" y="T3"/>
                </a:cxn>
              </a:cxnLst>
              <a:rect l="T6" t="T7" r="T8" b="T9"/>
              <a:pathLst>
                <a:path w="334" h="3172">
                  <a:moveTo>
                    <a:pt x="0" y="0"/>
                  </a:moveTo>
                  <a:cubicBezTo>
                    <a:pt x="334" y="1375"/>
                    <a:pt x="126" y="2664"/>
                    <a:pt x="16"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8" name="Freeform 20"/>
            <p:cNvSpPr>
              <a:spLocks/>
            </p:cNvSpPr>
            <p:nvPr/>
          </p:nvSpPr>
          <p:spPr bwMode="auto">
            <a:xfrm>
              <a:off x="22064" y="360"/>
              <a:ext cx="1625" cy="15120"/>
            </a:xfrm>
            <a:custGeom>
              <a:avLst/>
              <a:gdLst>
                <a:gd name="T0" fmla="*/ 2147483647 w 339"/>
                <a:gd name="T1" fmla="*/ 0 h 3172"/>
                <a:gd name="T2" fmla="*/ 0 w 339"/>
                <a:gd name="T3" fmla="*/ 2147483647 h 3172"/>
                <a:gd name="T4" fmla="*/ 0 60000 65536"/>
                <a:gd name="T5" fmla="*/ 0 60000 65536"/>
                <a:gd name="T6" fmla="*/ 0 w 339"/>
                <a:gd name="T7" fmla="*/ 0 h 3172"/>
                <a:gd name="T8" fmla="*/ 339 w 339"/>
                <a:gd name="T9" fmla="*/ 3172 h 3172"/>
              </a:gdLst>
              <a:ahLst/>
              <a:cxnLst>
                <a:cxn ang="T4">
                  <a:pos x="T0" y="T1"/>
                </a:cxn>
                <a:cxn ang="T5">
                  <a:pos x="T2" y="T3"/>
                </a:cxn>
              </a:cxnLst>
              <a:rect l="T6" t="T7" r="T8" b="T9"/>
              <a:pathLst>
                <a:path w="339" h="3172">
                  <a:moveTo>
                    <a:pt x="21" y="0"/>
                  </a:moveTo>
                  <a:cubicBezTo>
                    <a:pt x="339" y="1377"/>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sp>
          <p:nvSpPr>
            <p:cNvPr id="9" name="Freeform 21"/>
            <p:cNvSpPr>
              <a:spLocks/>
            </p:cNvSpPr>
            <p:nvPr/>
          </p:nvSpPr>
          <p:spPr bwMode="auto">
            <a:xfrm>
              <a:off x="21863" y="360"/>
              <a:ext cx="1644" cy="15120"/>
            </a:xfrm>
            <a:custGeom>
              <a:avLst/>
              <a:gdLst>
                <a:gd name="T0" fmla="*/ 2147483647 w 343"/>
                <a:gd name="T1" fmla="*/ 0 h 3172"/>
                <a:gd name="T2" fmla="*/ 0 w 343"/>
                <a:gd name="T3" fmla="*/ 2147483647 h 3172"/>
                <a:gd name="T4" fmla="*/ 0 60000 65536"/>
                <a:gd name="T5" fmla="*/ 0 60000 65536"/>
                <a:gd name="T6" fmla="*/ 0 w 343"/>
                <a:gd name="T7" fmla="*/ 0 h 3172"/>
                <a:gd name="T8" fmla="*/ 343 w 343"/>
                <a:gd name="T9" fmla="*/ 3172 h 3172"/>
              </a:gdLst>
              <a:ahLst/>
              <a:cxnLst>
                <a:cxn ang="T4">
                  <a:pos x="T0" y="T1"/>
                </a:cxn>
                <a:cxn ang="T5">
                  <a:pos x="T2" y="T3"/>
                </a:cxn>
              </a:cxnLst>
              <a:rect l="T6" t="T7" r="T8" b="T9"/>
              <a:pathLst>
                <a:path w="343" h="3172">
                  <a:moveTo>
                    <a:pt x="28" y="0"/>
                  </a:moveTo>
                  <a:cubicBezTo>
                    <a:pt x="343" y="1379"/>
                    <a:pt x="117" y="2666"/>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10" name="Freeform 22"/>
            <p:cNvSpPr>
              <a:spLocks/>
            </p:cNvSpPr>
            <p:nvPr/>
          </p:nvSpPr>
          <p:spPr bwMode="auto">
            <a:xfrm>
              <a:off x="21704" y="360"/>
              <a:ext cx="1620" cy="15120"/>
            </a:xfrm>
            <a:custGeom>
              <a:avLst/>
              <a:gdLst>
                <a:gd name="T0" fmla="*/ 2147483647 w 338"/>
                <a:gd name="T1" fmla="*/ 0 h 3172"/>
                <a:gd name="T2" fmla="*/ 0 w 338"/>
                <a:gd name="T3" fmla="*/ 2147483647 h 3172"/>
                <a:gd name="T4" fmla="*/ 0 60000 65536"/>
                <a:gd name="T5" fmla="*/ 0 60000 65536"/>
                <a:gd name="T6" fmla="*/ 0 w 338"/>
                <a:gd name="T7" fmla="*/ 0 h 3172"/>
                <a:gd name="T8" fmla="*/ 338 w 338"/>
                <a:gd name="T9" fmla="*/ 3172 h 3172"/>
              </a:gdLst>
              <a:ahLst/>
              <a:cxnLst>
                <a:cxn ang="T4">
                  <a:pos x="T0" y="T1"/>
                </a:cxn>
                <a:cxn ang="T5">
                  <a:pos x="T2" y="T3"/>
                </a:cxn>
              </a:cxnLst>
              <a:rect l="T6" t="T7" r="T8" b="T9"/>
              <a:pathLst>
                <a:path w="338" h="3172">
                  <a:moveTo>
                    <a:pt x="20" y="0"/>
                  </a:moveTo>
                  <a:cubicBezTo>
                    <a:pt x="338" y="1378"/>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grpSp>
    </p:spTree>
    <p:extLst>
      <p:ext uri="{BB962C8B-B14F-4D97-AF65-F5344CB8AC3E}">
        <p14:creationId xmlns:p14="http://schemas.microsoft.com/office/powerpoint/2010/main" xmlns="" val="185025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Rectángulo"/>
          <p:cNvSpPr>
            <a:spLocks noChangeArrowheads="1"/>
          </p:cNvSpPr>
          <p:nvPr/>
        </p:nvSpPr>
        <p:spPr bwMode="auto">
          <a:xfrm>
            <a:off x="611560" y="-27384"/>
            <a:ext cx="8136904" cy="101566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762000" eaLnBrk="0" hangingPunct="0">
              <a:lnSpc>
                <a:spcPct val="125000"/>
              </a:lnSpc>
              <a:spcBef>
                <a:spcPct val="30000"/>
              </a:spcBef>
              <a:tabLst>
                <a:tab pos="4305300" algn="l"/>
              </a:tabLst>
            </a:pPr>
            <a:r>
              <a:rPr lang="es-PE" sz="2400" b="1" dirty="0" smtClean="0">
                <a:solidFill>
                  <a:schemeClr val="bg1"/>
                </a:solidFill>
              </a:rPr>
              <a:t>SISTEMA NACIONAL DE INFORMACIÓN DE RECURSOS HÍDRICOS</a:t>
            </a:r>
            <a:endParaRPr lang="es-MX" sz="2400" b="1" dirty="0">
              <a:solidFill>
                <a:schemeClr val="bg1"/>
              </a:solidFill>
            </a:endParaRPr>
          </a:p>
        </p:txBody>
      </p:sp>
      <p:pic>
        <p:nvPicPr>
          <p:cNvPr id="24582" name="Picture 6" descr="http://3.bp.blogspot.com/-uFl4u-ucbZ8/TcPgQ_IOV2I/AAAAAAAAAQo/BLDSpH3p9yc/s1600/Creciendo%2Ben%2Bla%2Bred.jpg"/>
          <p:cNvPicPr>
            <a:picLocks noChangeAspect="1" noChangeArrowheads="1"/>
          </p:cNvPicPr>
          <p:nvPr/>
        </p:nvPicPr>
        <p:blipFill>
          <a:blip r:embed="rId2" cstate="print"/>
          <a:srcRect l="17169" r="1445" b="5819"/>
          <a:stretch>
            <a:fillRect/>
          </a:stretch>
        </p:blipFill>
        <p:spPr bwMode="auto">
          <a:xfrm>
            <a:off x="-1" y="1484784"/>
            <a:ext cx="5652121" cy="5328592"/>
          </a:xfrm>
          <a:prstGeom prst="rect">
            <a:avLst/>
          </a:prstGeom>
          <a:noFill/>
        </p:spPr>
      </p:pic>
      <p:sp>
        <p:nvSpPr>
          <p:cNvPr id="111617" name="Rectangle 1"/>
          <p:cNvSpPr>
            <a:spLocks noChangeArrowheads="1"/>
          </p:cNvSpPr>
          <p:nvPr/>
        </p:nvSpPr>
        <p:spPr bwMode="auto">
          <a:xfrm>
            <a:off x="4716016" y="980728"/>
            <a:ext cx="4355976" cy="2092881"/>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nchor="ctr">
            <a:spAutoFit/>
          </a:bodyPr>
          <a:lstStyle/>
          <a:p>
            <a:pPr algn="just" eaLnBrk="0" hangingPunct="0">
              <a:defRPr/>
            </a:pPr>
            <a:r>
              <a:rPr lang="es-PE" sz="2000" i="1" dirty="0" smtClean="0">
                <a:solidFill>
                  <a:schemeClr val="tx1">
                    <a:lumMod val="95000"/>
                    <a:lumOff val="5000"/>
                  </a:schemeClr>
                </a:solidFill>
                <a:latin typeface="Arial" charset="0"/>
                <a:cs typeface="Arial" charset="0"/>
              </a:rPr>
              <a:t>Constituye </a:t>
            </a:r>
            <a:r>
              <a:rPr lang="es-PE" sz="2000" i="1" dirty="0">
                <a:solidFill>
                  <a:schemeClr val="tx1">
                    <a:lumMod val="95000"/>
                    <a:lumOff val="5000"/>
                  </a:schemeClr>
                </a:solidFill>
                <a:latin typeface="Arial" charset="0"/>
                <a:cs typeface="Arial" charset="0"/>
              </a:rPr>
              <a:t>una Red de </a:t>
            </a:r>
            <a:r>
              <a:rPr lang="es-PE" sz="2000" i="1" dirty="0" smtClean="0">
                <a:solidFill>
                  <a:schemeClr val="tx1">
                    <a:lumMod val="95000"/>
                    <a:lumOff val="5000"/>
                  </a:schemeClr>
                </a:solidFill>
                <a:latin typeface="Arial" charset="0"/>
                <a:cs typeface="Arial" charset="0"/>
              </a:rPr>
              <a:t>integración </a:t>
            </a:r>
            <a:r>
              <a:rPr lang="es-PE" sz="2000" dirty="0">
                <a:solidFill>
                  <a:schemeClr val="tx1">
                    <a:lumMod val="95000"/>
                    <a:lumOff val="5000"/>
                  </a:schemeClr>
                </a:solidFill>
                <a:latin typeface="Arial" charset="0"/>
                <a:cs typeface="Arial" charset="0"/>
              </a:rPr>
              <a:t>tecnológica e institucional para facilitar la sistematización, acceso, distribución, uso e intercambio de la información necesaria para la gestión de los recursos </a:t>
            </a:r>
            <a:r>
              <a:rPr lang="es-PE" sz="2000" dirty="0" smtClean="0">
                <a:solidFill>
                  <a:schemeClr val="tx1">
                    <a:lumMod val="95000"/>
                    <a:lumOff val="5000"/>
                  </a:schemeClr>
                </a:solidFill>
                <a:latin typeface="Arial" charset="0"/>
                <a:cs typeface="Arial" charset="0"/>
              </a:rPr>
              <a:t>hídricos</a:t>
            </a:r>
            <a:r>
              <a:rPr lang="es-ES" sz="3000" dirty="0" smtClean="0">
                <a:solidFill>
                  <a:schemeClr val="tx1">
                    <a:lumMod val="95000"/>
                    <a:lumOff val="5000"/>
                  </a:schemeClr>
                </a:solidFill>
                <a:latin typeface="Arial" charset="0"/>
                <a:cs typeface="Arial" charset="0"/>
              </a:rPr>
              <a:t>.</a:t>
            </a:r>
            <a:endParaRPr lang="es-PE" sz="3000" dirty="0" smtClean="0">
              <a:solidFill>
                <a:schemeClr val="tx1">
                  <a:lumMod val="95000"/>
                  <a:lumOff val="5000"/>
                </a:schemeClr>
              </a:solidFill>
              <a:latin typeface="Arial" charset="0"/>
              <a:cs typeface="Arial" charset="0"/>
            </a:endParaRPr>
          </a:p>
        </p:txBody>
      </p:sp>
      <p:sp>
        <p:nvSpPr>
          <p:cNvPr id="7" name="Rectangle 1"/>
          <p:cNvSpPr>
            <a:spLocks noChangeArrowheads="1"/>
          </p:cNvSpPr>
          <p:nvPr/>
        </p:nvSpPr>
        <p:spPr bwMode="auto">
          <a:xfrm>
            <a:off x="4716016" y="3290208"/>
            <a:ext cx="4355976" cy="1938992"/>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nchor="ctr">
            <a:spAutoFit/>
          </a:bodyPr>
          <a:lstStyle/>
          <a:p>
            <a:pPr algn="just" eaLnBrk="0" hangingPunct="0">
              <a:defRPr/>
            </a:pPr>
            <a:r>
              <a:rPr lang="es-ES" sz="2000" b="1" i="1" u="sng" dirty="0" smtClean="0">
                <a:solidFill>
                  <a:srgbClr val="FF0000"/>
                </a:solidFill>
                <a:latin typeface="Arial" charset="0"/>
                <a:cs typeface="Arial" charset="0"/>
              </a:rPr>
              <a:t>El objeto </a:t>
            </a:r>
            <a:r>
              <a:rPr lang="es-ES" sz="2000" i="1" dirty="0" smtClean="0">
                <a:solidFill>
                  <a:schemeClr val="tx1">
                    <a:lumMod val="95000"/>
                    <a:lumOff val="5000"/>
                  </a:schemeClr>
                </a:solidFill>
                <a:latin typeface="Arial" charset="0"/>
                <a:cs typeface="Arial" charset="0"/>
              </a:rPr>
              <a:t>es </a:t>
            </a:r>
            <a:r>
              <a:rPr lang="es-ES" sz="1600" i="1" dirty="0" smtClean="0">
                <a:solidFill>
                  <a:schemeClr val="tx1">
                    <a:lumMod val="95000"/>
                    <a:lumOff val="5000"/>
                  </a:schemeClr>
                </a:solidFill>
                <a:latin typeface="Arial" charset="0"/>
                <a:cs typeface="Arial" charset="0"/>
              </a:rPr>
              <a:t>poner</a:t>
            </a:r>
            <a:r>
              <a:rPr lang="es-ES" sz="2000" i="1" dirty="0" smtClean="0">
                <a:solidFill>
                  <a:schemeClr val="tx1">
                    <a:lumMod val="95000"/>
                    <a:lumOff val="5000"/>
                  </a:schemeClr>
                </a:solidFill>
                <a:latin typeface="Arial" charset="0"/>
                <a:cs typeface="Arial" charset="0"/>
              </a:rPr>
              <a:t> a disposición la información oficial relacionada a los recursos hídricos  para su utilización en las diversas actividades relacionadas a la gestión  y planificación de dichos recursos.</a:t>
            </a:r>
          </a:p>
        </p:txBody>
      </p:sp>
      <p:sp>
        <p:nvSpPr>
          <p:cNvPr id="8" name="7 Rectángulo"/>
          <p:cNvSpPr/>
          <p:nvPr/>
        </p:nvSpPr>
        <p:spPr>
          <a:xfrm>
            <a:off x="4716016" y="5445224"/>
            <a:ext cx="4427984" cy="92333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just" eaLnBrk="0" hangingPunct="0">
              <a:defRPr/>
            </a:pPr>
            <a:r>
              <a:rPr lang="es-PE" dirty="0" smtClean="0">
                <a:solidFill>
                  <a:schemeClr val="tx1"/>
                </a:solidFill>
                <a:latin typeface="Arial" charset="0"/>
                <a:cs typeface="Arial" charset="0"/>
              </a:rPr>
              <a:t>La Autoridad Nacional del Agua promueve la óptima calidad de la información.  </a:t>
            </a:r>
            <a:endParaRPr lang="es-PE" dirty="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b="1" dirty="0" smtClean="0">
                <a:solidFill>
                  <a:srgbClr val="0066FF"/>
                </a:solidFill>
              </a:rPr>
              <a:t>Perspectiva Institucional: Estrategias.</a:t>
            </a:r>
            <a:endParaRPr lang="es-PE" sz="3200" b="1" dirty="0">
              <a:solidFill>
                <a:srgbClr val="0066FF"/>
              </a:solidFill>
            </a:endParaRPr>
          </a:p>
        </p:txBody>
      </p:sp>
      <p:sp>
        <p:nvSpPr>
          <p:cNvPr id="4" name="3 Marcador de contenido"/>
          <p:cNvSpPr>
            <a:spLocks noGrp="1"/>
          </p:cNvSpPr>
          <p:nvPr>
            <p:ph idx="1"/>
          </p:nvPr>
        </p:nvSpPr>
        <p:spPr>
          <a:xfrm>
            <a:off x="251520" y="1340768"/>
            <a:ext cx="8075240" cy="4781128"/>
          </a:xfrm>
        </p:spPr>
        <p:txBody>
          <a:bodyPr>
            <a:normAutofit fontScale="25000" lnSpcReduction="20000"/>
          </a:bodyPr>
          <a:lstStyle/>
          <a:p>
            <a:pPr>
              <a:lnSpc>
                <a:spcPct val="120000"/>
              </a:lnSpc>
              <a:buNone/>
            </a:pPr>
            <a:r>
              <a:rPr lang="es-ES" sz="6400" dirty="0">
                <a:solidFill>
                  <a:schemeClr val="bg1"/>
                </a:solidFill>
              </a:rPr>
              <a:t> </a:t>
            </a:r>
            <a:endParaRPr lang="es-PE" sz="6400" dirty="0">
              <a:solidFill>
                <a:schemeClr val="bg1"/>
              </a:solidFill>
            </a:endParaRPr>
          </a:p>
          <a:p>
            <a:pPr>
              <a:lnSpc>
                <a:spcPct val="120000"/>
              </a:lnSpc>
              <a:buNone/>
            </a:pPr>
            <a:r>
              <a:rPr lang="es-ES" sz="7200" b="1" i="1" dirty="0" smtClean="0">
                <a:solidFill>
                  <a:schemeClr val="bg1"/>
                </a:solidFill>
              </a:rPr>
              <a:t>	Eje </a:t>
            </a:r>
            <a:r>
              <a:rPr lang="es-ES" sz="7200" b="1" i="1" dirty="0">
                <a:solidFill>
                  <a:schemeClr val="bg1"/>
                </a:solidFill>
              </a:rPr>
              <a:t>Estratégico 2: Integración Técnica - Institucional</a:t>
            </a:r>
            <a:endParaRPr lang="es-PE" sz="7200" b="1" dirty="0">
              <a:solidFill>
                <a:schemeClr val="bg1"/>
              </a:solidFill>
            </a:endParaRPr>
          </a:p>
          <a:p>
            <a:pPr lvl="0">
              <a:lnSpc>
                <a:spcPct val="120000"/>
              </a:lnSpc>
            </a:pPr>
            <a:r>
              <a:rPr lang="es-ES" sz="7200" dirty="0">
                <a:solidFill>
                  <a:schemeClr val="bg1"/>
                </a:solidFill>
              </a:rPr>
              <a:t>Implementar el marco legal para posicionar al SNIRH entre las autoridades políticas e instituciones del país como herramienta oficial en la toma de decisiones relacionadas a recursos hídricos, y la concertación de alianzas, contratos y convenios para lograr nuevos recursos financieros.</a:t>
            </a:r>
            <a:endParaRPr lang="es-PE" sz="7200" dirty="0">
              <a:solidFill>
                <a:schemeClr val="bg1"/>
              </a:solidFill>
            </a:endParaRPr>
          </a:p>
          <a:p>
            <a:pPr>
              <a:lnSpc>
                <a:spcPct val="120000"/>
              </a:lnSpc>
              <a:buNone/>
            </a:pPr>
            <a:r>
              <a:rPr lang="es-ES" sz="7200" dirty="0">
                <a:solidFill>
                  <a:schemeClr val="bg1"/>
                </a:solidFill>
              </a:rPr>
              <a:t> </a:t>
            </a:r>
            <a:endParaRPr lang="es-PE" sz="7200" dirty="0">
              <a:solidFill>
                <a:schemeClr val="bg1"/>
              </a:solidFill>
            </a:endParaRPr>
          </a:p>
          <a:p>
            <a:pPr lvl="0">
              <a:lnSpc>
                <a:spcPct val="120000"/>
              </a:lnSpc>
            </a:pPr>
            <a:r>
              <a:rPr lang="es-ES" sz="7200" dirty="0">
                <a:solidFill>
                  <a:schemeClr val="bg1"/>
                </a:solidFill>
              </a:rPr>
              <a:t>Intensificar el uso de  nuevas tecnologías de comunicación para integrar información, mejorar la integración institucional del Sistema Nacional de Información de acuerdo a la expectativa y fuerza de cada integrante, y mejorar la comunicación entre las direcciones, oficinas y proyectos del ente rector</a:t>
            </a:r>
            <a:r>
              <a:rPr lang="es-ES" sz="7200" dirty="0" smtClean="0">
                <a:solidFill>
                  <a:schemeClr val="bg1"/>
                </a:solidFill>
              </a:rPr>
              <a:t>.</a:t>
            </a:r>
          </a:p>
          <a:p>
            <a:pPr lvl="0">
              <a:lnSpc>
                <a:spcPct val="120000"/>
              </a:lnSpc>
            </a:pPr>
            <a:endParaRPr lang="es-ES" sz="7200" dirty="0" smtClean="0">
              <a:solidFill>
                <a:schemeClr val="bg1"/>
              </a:solidFill>
            </a:endParaRPr>
          </a:p>
          <a:p>
            <a:pPr>
              <a:lnSpc>
                <a:spcPct val="120000"/>
              </a:lnSpc>
            </a:pPr>
            <a:r>
              <a:rPr lang="es-ES" sz="7200" dirty="0" smtClean="0">
                <a:solidFill>
                  <a:schemeClr val="bg1"/>
                </a:solidFill>
              </a:rPr>
              <a:t>Elaborar mecanismos y difundir el marco legal vigente en la materia entre los integrantes del SNIRH.</a:t>
            </a:r>
            <a:endParaRPr lang="es-PE" sz="7200" dirty="0" smtClean="0">
              <a:solidFill>
                <a:schemeClr val="bg1"/>
              </a:solidFill>
            </a:endParaRPr>
          </a:p>
          <a:p>
            <a:pPr lvl="0">
              <a:lnSpc>
                <a:spcPct val="120000"/>
              </a:lnSpc>
            </a:pPr>
            <a:endParaRPr lang="es-PE" sz="6400" dirty="0">
              <a:solidFill>
                <a:schemeClr val="bg1"/>
              </a:solidFill>
            </a:endParaRPr>
          </a:p>
          <a:p>
            <a:pPr>
              <a:lnSpc>
                <a:spcPct val="120000"/>
              </a:lnSpc>
              <a:buNone/>
            </a:pPr>
            <a:r>
              <a:rPr lang="es-ES" sz="5600" dirty="0">
                <a:solidFill>
                  <a:schemeClr val="bg1"/>
                </a:solidFill>
              </a:rPr>
              <a:t> </a:t>
            </a:r>
            <a:endParaRPr lang="es-PE" sz="5600" dirty="0">
              <a:solidFill>
                <a:schemeClr val="bg1"/>
              </a:solidFill>
            </a:endParaRPr>
          </a:p>
          <a:p>
            <a:pPr>
              <a:lnSpc>
                <a:spcPct val="120000"/>
              </a:lnSpc>
              <a:buNone/>
            </a:pPr>
            <a:r>
              <a:rPr lang="es-ES" sz="5600" dirty="0">
                <a:solidFill>
                  <a:schemeClr val="bg1"/>
                </a:solidFill>
              </a:rPr>
              <a:t> </a:t>
            </a:r>
            <a:endParaRPr lang="es-PE" sz="5600" dirty="0">
              <a:solidFill>
                <a:schemeClr val="bg1"/>
              </a:solidFill>
            </a:endParaRPr>
          </a:p>
          <a:p>
            <a:pPr>
              <a:lnSpc>
                <a:spcPct val="120000"/>
              </a:lnSpc>
              <a:buNone/>
            </a:pPr>
            <a:endParaRPr lang="es-PE" dirty="0"/>
          </a:p>
        </p:txBody>
      </p:sp>
      <p:grpSp>
        <p:nvGrpSpPr>
          <p:cNvPr id="5" name="Group 17"/>
          <p:cNvGrpSpPr>
            <a:grpSpLocks/>
          </p:cNvGrpSpPr>
          <p:nvPr/>
        </p:nvGrpSpPr>
        <p:grpSpPr bwMode="auto">
          <a:xfrm>
            <a:off x="8060878" y="0"/>
            <a:ext cx="1263650" cy="6858000"/>
            <a:chOff x="21532" y="360"/>
            <a:chExt cx="2157" cy="15120"/>
          </a:xfrm>
        </p:grpSpPr>
        <p:sp>
          <p:nvSpPr>
            <p:cNvPr id="6" name="Freeform 18"/>
            <p:cNvSpPr>
              <a:spLocks/>
            </p:cNvSpPr>
            <p:nvPr/>
          </p:nvSpPr>
          <p:spPr bwMode="auto">
            <a:xfrm>
              <a:off x="21532" y="360"/>
              <a:ext cx="1855" cy="15120"/>
            </a:xfrm>
            <a:custGeom>
              <a:avLst/>
              <a:gdLst>
                <a:gd name="T0" fmla="*/ 2147483647 w 387"/>
                <a:gd name="T1" fmla="*/ 0 h 3172"/>
                <a:gd name="T2" fmla="*/ 0 w 387"/>
                <a:gd name="T3" fmla="*/ 2147483647 h 3172"/>
                <a:gd name="T4" fmla="*/ 0 60000 65536"/>
                <a:gd name="T5" fmla="*/ 0 60000 65536"/>
                <a:gd name="T6" fmla="*/ 0 w 387"/>
                <a:gd name="T7" fmla="*/ 0 h 3172"/>
                <a:gd name="T8" fmla="*/ 387 w 387"/>
                <a:gd name="T9" fmla="*/ 3172 h 3172"/>
              </a:gdLst>
              <a:ahLst/>
              <a:cxnLst>
                <a:cxn ang="T4">
                  <a:pos x="T0" y="T1"/>
                </a:cxn>
                <a:cxn ang="T5">
                  <a:pos x="T2" y="T3"/>
                </a:cxn>
              </a:cxnLst>
              <a:rect l="T6" t="T7" r="T8" b="T9"/>
              <a:pathLst>
                <a:path w="387" h="3172">
                  <a:moveTo>
                    <a:pt x="101" y="0"/>
                  </a:moveTo>
                  <a:cubicBezTo>
                    <a:pt x="387" y="1404"/>
                    <a:pt x="122" y="2697"/>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7" name="Freeform 19"/>
            <p:cNvSpPr>
              <a:spLocks/>
            </p:cNvSpPr>
            <p:nvPr/>
          </p:nvSpPr>
          <p:spPr bwMode="auto">
            <a:xfrm>
              <a:off x="21887" y="360"/>
              <a:ext cx="1600" cy="15120"/>
            </a:xfrm>
            <a:custGeom>
              <a:avLst/>
              <a:gdLst>
                <a:gd name="T0" fmla="*/ 0 w 334"/>
                <a:gd name="T1" fmla="*/ 0 h 3172"/>
                <a:gd name="T2" fmla="*/ 2147483647 w 334"/>
                <a:gd name="T3" fmla="*/ 2147483647 h 3172"/>
                <a:gd name="T4" fmla="*/ 0 60000 65536"/>
                <a:gd name="T5" fmla="*/ 0 60000 65536"/>
                <a:gd name="T6" fmla="*/ 0 w 334"/>
                <a:gd name="T7" fmla="*/ 0 h 3172"/>
                <a:gd name="T8" fmla="*/ 334 w 334"/>
                <a:gd name="T9" fmla="*/ 3172 h 3172"/>
              </a:gdLst>
              <a:ahLst/>
              <a:cxnLst>
                <a:cxn ang="T4">
                  <a:pos x="T0" y="T1"/>
                </a:cxn>
                <a:cxn ang="T5">
                  <a:pos x="T2" y="T3"/>
                </a:cxn>
              </a:cxnLst>
              <a:rect l="T6" t="T7" r="T8" b="T9"/>
              <a:pathLst>
                <a:path w="334" h="3172">
                  <a:moveTo>
                    <a:pt x="0" y="0"/>
                  </a:moveTo>
                  <a:cubicBezTo>
                    <a:pt x="334" y="1375"/>
                    <a:pt x="126" y="2664"/>
                    <a:pt x="16"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8" name="Freeform 20"/>
            <p:cNvSpPr>
              <a:spLocks/>
            </p:cNvSpPr>
            <p:nvPr/>
          </p:nvSpPr>
          <p:spPr bwMode="auto">
            <a:xfrm>
              <a:off x="22064" y="360"/>
              <a:ext cx="1625" cy="15120"/>
            </a:xfrm>
            <a:custGeom>
              <a:avLst/>
              <a:gdLst>
                <a:gd name="T0" fmla="*/ 2147483647 w 339"/>
                <a:gd name="T1" fmla="*/ 0 h 3172"/>
                <a:gd name="T2" fmla="*/ 0 w 339"/>
                <a:gd name="T3" fmla="*/ 2147483647 h 3172"/>
                <a:gd name="T4" fmla="*/ 0 60000 65536"/>
                <a:gd name="T5" fmla="*/ 0 60000 65536"/>
                <a:gd name="T6" fmla="*/ 0 w 339"/>
                <a:gd name="T7" fmla="*/ 0 h 3172"/>
                <a:gd name="T8" fmla="*/ 339 w 339"/>
                <a:gd name="T9" fmla="*/ 3172 h 3172"/>
              </a:gdLst>
              <a:ahLst/>
              <a:cxnLst>
                <a:cxn ang="T4">
                  <a:pos x="T0" y="T1"/>
                </a:cxn>
                <a:cxn ang="T5">
                  <a:pos x="T2" y="T3"/>
                </a:cxn>
              </a:cxnLst>
              <a:rect l="T6" t="T7" r="T8" b="T9"/>
              <a:pathLst>
                <a:path w="339" h="3172">
                  <a:moveTo>
                    <a:pt x="21" y="0"/>
                  </a:moveTo>
                  <a:cubicBezTo>
                    <a:pt x="339" y="1377"/>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sp>
          <p:nvSpPr>
            <p:cNvPr id="9" name="Freeform 21"/>
            <p:cNvSpPr>
              <a:spLocks/>
            </p:cNvSpPr>
            <p:nvPr/>
          </p:nvSpPr>
          <p:spPr bwMode="auto">
            <a:xfrm>
              <a:off x="21863" y="360"/>
              <a:ext cx="1644" cy="15120"/>
            </a:xfrm>
            <a:custGeom>
              <a:avLst/>
              <a:gdLst>
                <a:gd name="T0" fmla="*/ 2147483647 w 343"/>
                <a:gd name="T1" fmla="*/ 0 h 3172"/>
                <a:gd name="T2" fmla="*/ 0 w 343"/>
                <a:gd name="T3" fmla="*/ 2147483647 h 3172"/>
                <a:gd name="T4" fmla="*/ 0 60000 65536"/>
                <a:gd name="T5" fmla="*/ 0 60000 65536"/>
                <a:gd name="T6" fmla="*/ 0 w 343"/>
                <a:gd name="T7" fmla="*/ 0 h 3172"/>
                <a:gd name="T8" fmla="*/ 343 w 343"/>
                <a:gd name="T9" fmla="*/ 3172 h 3172"/>
              </a:gdLst>
              <a:ahLst/>
              <a:cxnLst>
                <a:cxn ang="T4">
                  <a:pos x="T0" y="T1"/>
                </a:cxn>
                <a:cxn ang="T5">
                  <a:pos x="T2" y="T3"/>
                </a:cxn>
              </a:cxnLst>
              <a:rect l="T6" t="T7" r="T8" b="T9"/>
              <a:pathLst>
                <a:path w="343" h="3172">
                  <a:moveTo>
                    <a:pt x="28" y="0"/>
                  </a:moveTo>
                  <a:cubicBezTo>
                    <a:pt x="343" y="1379"/>
                    <a:pt x="117" y="2666"/>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10" name="Freeform 22"/>
            <p:cNvSpPr>
              <a:spLocks/>
            </p:cNvSpPr>
            <p:nvPr/>
          </p:nvSpPr>
          <p:spPr bwMode="auto">
            <a:xfrm>
              <a:off x="21704" y="360"/>
              <a:ext cx="1620" cy="15120"/>
            </a:xfrm>
            <a:custGeom>
              <a:avLst/>
              <a:gdLst>
                <a:gd name="T0" fmla="*/ 2147483647 w 338"/>
                <a:gd name="T1" fmla="*/ 0 h 3172"/>
                <a:gd name="T2" fmla="*/ 0 w 338"/>
                <a:gd name="T3" fmla="*/ 2147483647 h 3172"/>
                <a:gd name="T4" fmla="*/ 0 60000 65536"/>
                <a:gd name="T5" fmla="*/ 0 60000 65536"/>
                <a:gd name="T6" fmla="*/ 0 w 338"/>
                <a:gd name="T7" fmla="*/ 0 h 3172"/>
                <a:gd name="T8" fmla="*/ 338 w 338"/>
                <a:gd name="T9" fmla="*/ 3172 h 3172"/>
              </a:gdLst>
              <a:ahLst/>
              <a:cxnLst>
                <a:cxn ang="T4">
                  <a:pos x="T0" y="T1"/>
                </a:cxn>
                <a:cxn ang="T5">
                  <a:pos x="T2" y="T3"/>
                </a:cxn>
              </a:cxnLst>
              <a:rect l="T6" t="T7" r="T8" b="T9"/>
              <a:pathLst>
                <a:path w="338" h="3172">
                  <a:moveTo>
                    <a:pt x="20" y="0"/>
                  </a:moveTo>
                  <a:cubicBezTo>
                    <a:pt x="338" y="1378"/>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grpSp>
    </p:spTree>
    <p:extLst>
      <p:ext uri="{BB962C8B-B14F-4D97-AF65-F5344CB8AC3E}">
        <p14:creationId xmlns:p14="http://schemas.microsoft.com/office/powerpoint/2010/main" xmlns="" val="13277425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b="1" dirty="0" smtClean="0">
                <a:solidFill>
                  <a:srgbClr val="0066FF"/>
                </a:solidFill>
              </a:rPr>
              <a:t>Perspectiva Institucional: Estrategias.</a:t>
            </a:r>
            <a:endParaRPr lang="es-PE" sz="3200" b="1" dirty="0">
              <a:solidFill>
                <a:srgbClr val="0066FF"/>
              </a:solidFill>
            </a:endParaRPr>
          </a:p>
        </p:txBody>
      </p:sp>
      <p:sp>
        <p:nvSpPr>
          <p:cNvPr id="4" name="3 Marcador de contenido"/>
          <p:cNvSpPr>
            <a:spLocks noGrp="1"/>
          </p:cNvSpPr>
          <p:nvPr>
            <p:ph idx="1"/>
          </p:nvPr>
        </p:nvSpPr>
        <p:spPr/>
        <p:txBody>
          <a:bodyPr>
            <a:normAutofit/>
          </a:bodyPr>
          <a:lstStyle/>
          <a:p>
            <a:pPr>
              <a:buNone/>
            </a:pPr>
            <a:r>
              <a:rPr lang="es-ES" sz="2000" b="1" i="1" dirty="0" smtClean="0">
                <a:solidFill>
                  <a:schemeClr val="bg1"/>
                </a:solidFill>
              </a:rPr>
              <a:t>	Eje </a:t>
            </a:r>
            <a:r>
              <a:rPr lang="es-ES" sz="2000" b="1" i="1" dirty="0">
                <a:solidFill>
                  <a:schemeClr val="bg1"/>
                </a:solidFill>
              </a:rPr>
              <a:t>Estratégico 3: Sistematización e Informática</a:t>
            </a:r>
            <a:endParaRPr lang="es-PE" sz="2000" b="1" dirty="0">
              <a:solidFill>
                <a:schemeClr val="bg1"/>
              </a:solidFill>
            </a:endParaRPr>
          </a:p>
          <a:p>
            <a:pPr lvl="0"/>
            <a:r>
              <a:rPr lang="es-ES" sz="1800" dirty="0">
                <a:solidFill>
                  <a:schemeClr val="bg1"/>
                </a:solidFill>
              </a:rPr>
              <a:t>Aprovechar las tecnologías informáticas para mejorar la integración tecnológica, sistematizar la información, potenciar la plataforma informática y el de desarrollo aplicativos.</a:t>
            </a:r>
            <a:endParaRPr lang="es-PE" sz="1800" dirty="0">
              <a:solidFill>
                <a:schemeClr val="bg1"/>
              </a:solidFill>
            </a:endParaRPr>
          </a:p>
          <a:p>
            <a:pPr>
              <a:buNone/>
            </a:pPr>
            <a:r>
              <a:rPr lang="es-ES" sz="1800" dirty="0">
                <a:solidFill>
                  <a:schemeClr val="bg1"/>
                </a:solidFill>
              </a:rPr>
              <a:t> </a:t>
            </a:r>
            <a:endParaRPr lang="es-PE" sz="1800" dirty="0">
              <a:solidFill>
                <a:schemeClr val="bg1"/>
              </a:solidFill>
            </a:endParaRPr>
          </a:p>
          <a:p>
            <a:pPr>
              <a:buNone/>
            </a:pPr>
            <a:r>
              <a:rPr lang="es-ES" sz="2000" b="1" i="1" dirty="0" smtClean="0">
                <a:solidFill>
                  <a:schemeClr val="bg1"/>
                </a:solidFill>
              </a:rPr>
              <a:t>	Eje </a:t>
            </a:r>
            <a:r>
              <a:rPr lang="es-ES" sz="2000" b="1" i="1" dirty="0">
                <a:solidFill>
                  <a:schemeClr val="bg1"/>
                </a:solidFill>
              </a:rPr>
              <a:t>Estratégico 4: Difusión de Información</a:t>
            </a:r>
            <a:endParaRPr lang="es-PE" sz="2000" b="1" dirty="0">
              <a:solidFill>
                <a:schemeClr val="bg1"/>
              </a:solidFill>
            </a:endParaRPr>
          </a:p>
          <a:p>
            <a:pPr lvl="0"/>
            <a:r>
              <a:rPr lang="es-ES" sz="1800" dirty="0">
                <a:solidFill>
                  <a:schemeClr val="bg1"/>
                </a:solidFill>
              </a:rPr>
              <a:t>Intensificar las tecnologías en comunicación para difundir masivamente la información de recursos hídricos, mejorando su presentación y acceso hacia la población.</a:t>
            </a:r>
            <a:endParaRPr lang="es-PE" sz="1800" dirty="0">
              <a:solidFill>
                <a:schemeClr val="bg1"/>
              </a:solidFill>
            </a:endParaRPr>
          </a:p>
          <a:p>
            <a:pPr>
              <a:buNone/>
            </a:pPr>
            <a:endParaRPr lang="es-ES" dirty="0" smtClean="0"/>
          </a:p>
          <a:p>
            <a:pPr>
              <a:buNone/>
            </a:pPr>
            <a:endParaRPr lang="es-PE" dirty="0"/>
          </a:p>
        </p:txBody>
      </p:sp>
      <p:grpSp>
        <p:nvGrpSpPr>
          <p:cNvPr id="5" name="Group 17"/>
          <p:cNvGrpSpPr>
            <a:grpSpLocks/>
          </p:cNvGrpSpPr>
          <p:nvPr/>
        </p:nvGrpSpPr>
        <p:grpSpPr bwMode="auto">
          <a:xfrm>
            <a:off x="8060878" y="0"/>
            <a:ext cx="1263650" cy="6858000"/>
            <a:chOff x="21532" y="360"/>
            <a:chExt cx="2157" cy="15120"/>
          </a:xfrm>
        </p:grpSpPr>
        <p:sp>
          <p:nvSpPr>
            <p:cNvPr id="6" name="Freeform 18"/>
            <p:cNvSpPr>
              <a:spLocks/>
            </p:cNvSpPr>
            <p:nvPr/>
          </p:nvSpPr>
          <p:spPr bwMode="auto">
            <a:xfrm>
              <a:off x="21532" y="360"/>
              <a:ext cx="1855" cy="15120"/>
            </a:xfrm>
            <a:custGeom>
              <a:avLst/>
              <a:gdLst>
                <a:gd name="T0" fmla="*/ 2147483647 w 387"/>
                <a:gd name="T1" fmla="*/ 0 h 3172"/>
                <a:gd name="T2" fmla="*/ 0 w 387"/>
                <a:gd name="T3" fmla="*/ 2147483647 h 3172"/>
                <a:gd name="T4" fmla="*/ 0 60000 65536"/>
                <a:gd name="T5" fmla="*/ 0 60000 65536"/>
                <a:gd name="T6" fmla="*/ 0 w 387"/>
                <a:gd name="T7" fmla="*/ 0 h 3172"/>
                <a:gd name="T8" fmla="*/ 387 w 387"/>
                <a:gd name="T9" fmla="*/ 3172 h 3172"/>
              </a:gdLst>
              <a:ahLst/>
              <a:cxnLst>
                <a:cxn ang="T4">
                  <a:pos x="T0" y="T1"/>
                </a:cxn>
                <a:cxn ang="T5">
                  <a:pos x="T2" y="T3"/>
                </a:cxn>
              </a:cxnLst>
              <a:rect l="T6" t="T7" r="T8" b="T9"/>
              <a:pathLst>
                <a:path w="387" h="3172">
                  <a:moveTo>
                    <a:pt x="101" y="0"/>
                  </a:moveTo>
                  <a:cubicBezTo>
                    <a:pt x="387" y="1404"/>
                    <a:pt x="122" y="2697"/>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7" name="Freeform 19"/>
            <p:cNvSpPr>
              <a:spLocks/>
            </p:cNvSpPr>
            <p:nvPr/>
          </p:nvSpPr>
          <p:spPr bwMode="auto">
            <a:xfrm>
              <a:off x="21887" y="360"/>
              <a:ext cx="1600" cy="15120"/>
            </a:xfrm>
            <a:custGeom>
              <a:avLst/>
              <a:gdLst>
                <a:gd name="T0" fmla="*/ 0 w 334"/>
                <a:gd name="T1" fmla="*/ 0 h 3172"/>
                <a:gd name="T2" fmla="*/ 2147483647 w 334"/>
                <a:gd name="T3" fmla="*/ 2147483647 h 3172"/>
                <a:gd name="T4" fmla="*/ 0 60000 65536"/>
                <a:gd name="T5" fmla="*/ 0 60000 65536"/>
                <a:gd name="T6" fmla="*/ 0 w 334"/>
                <a:gd name="T7" fmla="*/ 0 h 3172"/>
                <a:gd name="T8" fmla="*/ 334 w 334"/>
                <a:gd name="T9" fmla="*/ 3172 h 3172"/>
              </a:gdLst>
              <a:ahLst/>
              <a:cxnLst>
                <a:cxn ang="T4">
                  <a:pos x="T0" y="T1"/>
                </a:cxn>
                <a:cxn ang="T5">
                  <a:pos x="T2" y="T3"/>
                </a:cxn>
              </a:cxnLst>
              <a:rect l="T6" t="T7" r="T8" b="T9"/>
              <a:pathLst>
                <a:path w="334" h="3172">
                  <a:moveTo>
                    <a:pt x="0" y="0"/>
                  </a:moveTo>
                  <a:cubicBezTo>
                    <a:pt x="334" y="1375"/>
                    <a:pt x="126" y="2664"/>
                    <a:pt x="16"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8" name="Freeform 20"/>
            <p:cNvSpPr>
              <a:spLocks/>
            </p:cNvSpPr>
            <p:nvPr/>
          </p:nvSpPr>
          <p:spPr bwMode="auto">
            <a:xfrm>
              <a:off x="22064" y="360"/>
              <a:ext cx="1625" cy="15120"/>
            </a:xfrm>
            <a:custGeom>
              <a:avLst/>
              <a:gdLst>
                <a:gd name="T0" fmla="*/ 2147483647 w 339"/>
                <a:gd name="T1" fmla="*/ 0 h 3172"/>
                <a:gd name="T2" fmla="*/ 0 w 339"/>
                <a:gd name="T3" fmla="*/ 2147483647 h 3172"/>
                <a:gd name="T4" fmla="*/ 0 60000 65536"/>
                <a:gd name="T5" fmla="*/ 0 60000 65536"/>
                <a:gd name="T6" fmla="*/ 0 w 339"/>
                <a:gd name="T7" fmla="*/ 0 h 3172"/>
                <a:gd name="T8" fmla="*/ 339 w 339"/>
                <a:gd name="T9" fmla="*/ 3172 h 3172"/>
              </a:gdLst>
              <a:ahLst/>
              <a:cxnLst>
                <a:cxn ang="T4">
                  <a:pos x="T0" y="T1"/>
                </a:cxn>
                <a:cxn ang="T5">
                  <a:pos x="T2" y="T3"/>
                </a:cxn>
              </a:cxnLst>
              <a:rect l="T6" t="T7" r="T8" b="T9"/>
              <a:pathLst>
                <a:path w="339" h="3172">
                  <a:moveTo>
                    <a:pt x="21" y="0"/>
                  </a:moveTo>
                  <a:cubicBezTo>
                    <a:pt x="339" y="1377"/>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sp>
          <p:nvSpPr>
            <p:cNvPr id="9" name="Freeform 21"/>
            <p:cNvSpPr>
              <a:spLocks/>
            </p:cNvSpPr>
            <p:nvPr/>
          </p:nvSpPr>
          <p:spPr bwMode="auto">
            <a:xfrm>
              <a:off x="21863" y="360"/>
              <a:ext cx="1644" cy="15120"/>
            </a:xfrm>
            <a:custGeom>
              <a:avLst/>
              <a:gdLst>
                <a:gd name="T0" fmla="*/ 2147483647 w 343"/>
                <a:gd name="T1" fmla="*/ 0 h 3172"/>
                <a:gd name="T2" fmla="*/ 0 w 343"/>
                <a:gd name="T3" fmla="*/ 2147483647 h 3172"/>
                <a:gd name="T4" fmla="*/ 0 60000 65536"/>
                <a:gd name="T5" fmla="*/ 0 60000 65536"/>
                <a:gd name="T6" fmla="*/ 0 w 343"/>
                <a:gd name="T7" fmla="*/ 0 h 3172"/>
                <a:gd name="T8" fmla="*/ 343 w 343"/>
                <a:gd name="T9" fmla="*/ 3172 h 3172"/>
              </a:gdLst>
              <a:ahLst/>
              <a:cxnLst>
                <a:cxn ang="T4">
                  <a:pos x="T0" y="T1"/>
                </a:cxn>
                <a:cxn ang="T5">
                  <a:pos x="T2" y="T3"/>
                </a:cxn>
              </a:cxnLst>
              <a:rect l="T6" t="T7" r="T8" b="T9"/>
              <a:pathLst>
                <a:path w="343" h="3172">
                  <a:moveTo>
                    <a:pt x="28" y="0"/>
                  </a:moveTo>
                  <a:cubicBezTo>
                    <a:pt x="343" y="1379"/>
                    <a:pt x="117" y="2666"/>
                    <a:pt x="0" y="3172"/>
                  </a:cubicBezTo>
                </a:path>
              </a:pathLst>
            </a:custGeom>
            <a:noFill/>
            <a:ln w="6350">
              <a:solidFill>
                <a:srgbClr val="FFFFFE"/>
              </a:solidFill>
              <a:miter lim="800000"/>
              <a:headEnd/>
              <a:tailEnd/>
            </a:ln>
          </p:spPr>
          <p:txBody>
            <a:bodyPr/>
            <a:lstStyle/>
            <a:p>
              <a:endParaRPr lang="es-PE">
                <a:solidFill>
                  <a:prstClr val="white"/>
                </a:solidFill>
              </a:endParaRPr>
            </a:p>
          </p:txBody>
        </p:sp>
        <p:sp>
          <p:nvSpPr>
            <p:cNvPr id="10" name="Freeform 22"/>
            <p:cNvSpPr>
              <a:spLocks/>
            </p:cNvSpPr>
            <p:nvPr/>
          </p:nvSpPr>
          <p:spPr bwMode="auto">
            <a:xfrm>
              <a:off x="21704" y="360"/>
              <a:ext cx="1620" cy="15120"/>
            </a:xfrm>
            <a:custGeom>
              <a:avLst/>
              <a:gdLst>
                <a:gd name="T0" fmla="*/ 2147483647 w 338"/>
                <a:gd name="T1" fmla="*/ 0 h 3172"/>
                <a:gd name="T2" fmla="*/ 0 w 338"/>
                <a:gd name="T3" fmla="*/ 2147483647 h 3172"/>
                <a:gd name="T4" fmla="*/ 0 60000 65536"/>
                <a:gd name="T5" fmla="*/ 0 60000 65536"/>
                <a:gd name="T6" fmla="*/ 0 w 338"/>
                <a:gd name="T7" fmla="*/ 0 h 3172"/>
                <a:gd name="T8" fmla="*/ 338 w 338"/>
                <a:gd name="T9" fmla="*/ 3172 h 3172"/>
              </a:gdLst>
              <a:ahLst/>
              <a:cxnLst>
                <a:cxn ang="T4">
                  <a:pos x="T0" y="T1"/>
                </a:cxn>
                <a:cxn ang="T5">
                  <a:pos x="T2" y="T3"/>
                </a:cxn>
              </a:cxnLst>
              <a:rect l="T6" t="T7" r="T8" b="T9"/>
              <a:pathLst>
                <a:path w="338" h="3172">
                  <a:moveTo>
                    <a:pt x="20" y="0"/>
                  </a:moveTo>
                  <a:cubicBezTo>
                    <a:pt x="338" y="1378"/>
                    <a:pt x="116" y="2664"/>
                    <a:pt x="0" y="3172"/>
                  </a:cubicBezTo>
                </a:path>
              </a:pathLst>
            </a:custGeom>
            <a:noFill/>
            <a:ln w="6350">
              <a:solidFill>
                <a:srgbClr val="EFB32F"/>
              </a:solidFill>
              <a:miter lim="800000"/>
              <a:headEnd/>
              <a:tailEnd/>
            </a:ln>
          </p:spPr>
          <p:txBody>
            <a:bodyPr/>
            <a:lstStyle/>
            <a:p>
              <a:endParaRPr lang="es-PE">
                <a:solidFill>
                  <a:prstClr val="white"/>
                </a:solidFill>
              </a:endParaRPr>
            </a:p>
          </p:txBody>
        </p:sp>
      </p:grpSp>
    </p:spTree>
    <p:extLst>
      <p:ext uri="{BB962C8B-B14F-4D97-AF65-F5344CB8AC3E}">
        <p14:creationId xmlns:p14="http://schemas.microsoft.com/office/powerpoint/2010/main" xmlns="" val="39868219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1600200"/>
          <a:ext cx="8363272" cy="4781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3851920" y="1700808"/>
            <a:ext cx="2448272" cy="400110"/>
          </a:xfrm>
          <a:prstGeom prst="rect">
            <a:avLst/>
          </a:prstGeom>
          <a:noFill/>
        </p:spPr>
        <p:txBody>
          <a:bodyPr wrap="square" rtlCol="0">
            <a:spAutoFit/>
          </a:bodyPr>
          <a:lstStyle/>
          <a:p>
            <a:pPr algn="ctr"/>
            <a:r>
              <a:rPr lang="es-ES" sz="2000" b="1" dirty="0" smtClean="0">
                <a:solidFill>
                  <a:srgbClr val="FF0000"/>
                </a:solidFill>
              </a:rPr>
              <a:t>Actividades</a:t>
            </a:r>
            <a:endParaRPr lang="es-PE" sz="2000" b="1" dirty="0">
              <a:solidFill>
                <a:srgbClr val="FF0000"/>
              </a:solidFill>
            </a:endParaRPr>
          </a:p>
        </p:txBody>
      </p:sp>
      <p:sp>
        <p:nvSpPr>
          <p:cNvPr id="3" name="2 Título"/>
          <p:cNvSpPr>
            <a:spLocks noGrp="1"/>
          </p:cNvSpPr>
          <p:nvPr>
            <p:ph type="title"/>
          </p:nvPr>
        </p:nvSpPr>
        <p:spPr/>
        <p:txBody>
          <a:bodyPr/>
          <a:lstStyle/>
          <a:p>
            <a:endParaRPr lang="es-PE"/>
          </a:p>
        </p:txBody>
      </p:sp>
    </p:spTree>
    <p:extLst>
      <p:ext uri="{BB962C8B-B14F-4D97-AF65-F5344CB8AC3E}">
        <p14:creationId xmlns:p14="http://schemas.microsoft.com/office/powerpoint/2010/main" xmlns="" val="22097694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a:hlinkClick r:id="rId2"/>
          </p:cNvPr>
          <p:cNvGraphicFramePr>
            <a:graphicFrameLocks noGrp="1"/>
          </p:cNvGraphicFramePr>
          <p:nvPr>
            <p:ph idx="1"/>
          </p:nvPr>
        </p:nvGraphicFramePr>
        <p:xfrm>
          <a:off x="251520" y="1556792"/>
          <a:ext cx="8686800"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3851920" y="1700808"/>
            <a:ext cx="2448272" cy="400110"/>
          </a:xfrm>
          <a:prstGeom prst="rect">
            <a:avLst/>
          </a:prstGeom>
          <a:noFill/>
        </p:spPr>
        <p:txBody>
          <a:bodyPr wrap="square" rtlCol="0">
            <a:spAutoFit/>
          </a:bodyPr>
          <a:lstStyle/>
          <a:p>
            <a:pPr algn="ctr"/>
            <a:r>
              <a:rPr lang="es-ES" sz="2000" b="1" dirty="0" smtClean="0">
                <a:solidFill>
                  <a:srgbClr val="FF0000"/>
                </a:solidFill>
              </a:rPr>
              <a:t>Actividades</a:t>
            </a:r>
            <a:endParaRPr lang="es-PE" sz="2000" b="1" dirty="0">
              <a:solidFill>
                <a:srgbClr val="FF0000"/>
              </a:solidFill>
            </a:endParaRPr>
          </a:p>
        </p:txBody>
      </p:sp>
      <p:sp>
        <p:nvSpPr>
          <p:cNvPr id="3" name="2 Título"/>
          <p:cNvSpPr>
            <a:spLocks noGrp="1"/>
          </p:cNvSpPr>
          <p:nvPr>
            <p:ph type="title"/>
          </p:nvPr>
        </p:nvSpPr>
        <p:spPr/>
        <p:txBody>
          <a:bodyPr/>
          <a:lstStyle/>
          <a:p>
            <a:endParaRPr lang="es-PE"/>
          </a:p>
        </p:txBody>
      </p:sp>
    </p:spTree>
    <p:extLst>
      <p:ext uri="{BB962C8B-B14F-4D97-AF65-F5344CB8AC3E}">
        <p14:creationId xmlns:p14="http://schemas.microsoft.com/office/powerpoint/2010/main" xmlns="" val="4588402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1484784"/>
          <a:ext cx="903649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3851920" y="1700808"/>
            <a:ext cx="2448272" cy="400110"/>
          </a:xfrm>
          <a:prstGeom prst="rect">
            <a:avLst/>
          </a:prstGeom>
          <a:noFill/>
        </p:spPr>
        <p:txBody>
          <a:bodyPr wrap="square" rtlCol="0">
            <a:spAutoFit/>
          </a:bodyPr>
          <a:lstStyle/>
          <a:p>
            <a:pPr algn="ctr"/>
            <a:r>
              <a:rPr lang="es-ES" sz="2000" b="1" dirty="0" smtClean="0">
                <a:solidFill>
                  <a:srgbClr val="FF0000"/>
                </a:solidFill>
              </a:rPr>
              <a:t>Actividades</a:t>
            </a:r>
            <a:endParaRPr lang="es-PE" sz="2000" b="1" dirty="0">
              <a:solidFill>
                <a:srgbClr val="FF0000"/>
              </a:solidFill>
            </a:endParaRPr>
          </a:p>
        </p:txBody>
      </p:sp>
      <p:sp>
        <p:nvSpPr>
          <p:cNvPr id="3" name="2 Título"/>
          <p:cNvSpPr>
            <a:spLocks noGrp="1"/>
          </p:cNvSpPr>
          <p:nvPr>
            <p:ph type="title"/>
          </p:nvPr>
        </p:nvSpPr>
        <p:spPr/>
        <p:txBody>
          <a:bodyPr/>
          <a:lstStyle/>
          <a:p>
            <a:endParaRPr lang="es-PE"/>
          </a:p>
        </p:txBody>
      </p:sp>
    </p:spTree>
    <p:extLst>
      <p:ext uri="{BB962C8B-B14F-4D97-AF65-F5344CB8AC3E}">
        <p14:creationId xmlns:p14="http://schemas.microsoft.com/office/powerpoint/2010/main" xmlns="" val="37882682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251520" y="155679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3851920" y="1700808"/>
            <a:ext cx="2448272" cy="400110"/>
          </a:xfrm>
          <a:prstGeom prst="rect">
            <a:avLst/>
          </a:prstGeom>
          <a:noFill/>
        </p:spPr>
        <p:txBody>
          <a:bodyPr wrap="square" rtlCol="0">
            <a:spAutoFit/>
          </a:bodyPr>
          <a:lstStyle/>
          <a:p>
            <a:pPr algn="ctr"/>
            <a:r>
              <a:rPr lang="es-ES" sz="2000" b="1" dirty="0" smtClean="0">
                <a:solidFill>
                  <a:srgbClr val="FF0000"/>
                </a:solidFill>
              </a:rPr>
              <a:t>Actividades</a:t>
            </a:r>
            <a:endParaRPr lang="es-PE" sz="2000" b="1" dirty="0">
              <a:solidFill>
                <a:srgbClr val="FF0000"/>
              </a:solidFill>
            </a:endParaRPr>
          </a:p>
        </p:txBody>
      </p:sp>
      <p:sp>
        <p:nvSpPr>
          <p:cNvPr id="3" name="2 Título"/>
          <p:cNvSpPr>
            <a:spLocks noGrp="1"/>
          </p:cNvSpPr>
          <p:nvPr>
            <p:ph type="title"/>
          </p:nvPr>
        </p:nvSpPr>
        <p:spPr/>
        <p:txBody>
          <a:bodyPr/>
          <a:lstStyle/>
          <a:p>
            <a:endParaRPr lang="es-PE"/>
          </a:p>
        </p:txBody>
      </p:sp>
    </p:spTree>
    <p:extLst>
      <p:ext uri="{BB962C8B-B14F-4D97-AF65-F5344CB8AC3E}">
        <p14:creationId xmlns:p14="http://schemas.microsoft.com/office/powerpoint/2010/main" xmlns="" val="23783877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67544" y="2276872"/>
            <a:ext cx="6497292"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QUE   VISIONAMOS</a:t>
            </a:r>
          </a:p>
          <a:p>
            <a:pPr algn="ctr"/>
            <a:endParaRPr lang="es-ES" sz="6000" b="1" cap="none" spc="50" dirty="0">
              <a:ln w="11430"/>
              <a:solidFill>
                <a:schemeClr val="accent1">
                  <a:lumMod val="5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370331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75656" y="548680"/>
            <a:ext cx="6048672" cy="532656"/>
          </a:xfrm>
        </p:spPr>
        <p:txBody>
          <a:bodyPr>
            <a:normAutofit lnSpcReduction="10000"/>
          </a:bodyPr>
          <a:lstStyle/>
          <a:p>
            <a:pPr algn="ctr">
              <a:buNone/>
            </a:pPr>
            <a:r>
              <a:rPr lang="es-PE" dirty="0" smtClean="0">
                <a:solidFill>
                  <a:schemeClr val="tx1">
                    <a:lumMod val="95000"/>
                    <a:lumOff val="5000"/>
                  </a:schemeClr>
                </a:solidFill>
              </a:rPr>
              <a:t>QUE VISIONAMOS</a:t>
            </a:r>
            <a:endParaRPr lang="es-PE" dirty="0">
              <a:solidFill>
                <a:schemeClr val="tx1">
                  <a:lumMod val="95000"/>
                  <a:lumOff val="5000"/>
                </a:schemeClr>
              </a:solidFill>
            </a:endParaRPr>
          </a:p>
        </p:txBody>
      </p:sp>
      <p:sp>
        <p:nvSpPr>
          <p:cNvPr id="5" name="4 CuadroTexto"/>
          <p:cNvSpPr txBox="1"/>
          <p:nvPr/>
        </p:nvSpPr>
        <p:spPr>
          <a:xfrm>
            <a:off x="251520" y="3140968"/>
            <a:ext cx="1800200" cy="13234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sz="1600" dirty="0" smtClean="0"/>
              <a:t>SISTEMA NACIONAL DE INFORMACION DE RECURSOS HÍDRICOS</a:t>
            </a:r>
            <a:endParaRPr lang="es-PE" sz="1600" dirty="0"/>
          </a:p>
        </p:txBody>
      </p:sp>
      <p:sp>
        <p:nvSpPr>
          <p:cNvPr id="6" name="5 CuadroTexto"/>
          <p:cNvSpPr txBox="1"/>
          <p:nvPr/>
        </p:nvSpPr>
        <p:spPr>
          <a:xfrm>
            <a:off x="2483768" y="1556792"/>
            <a:ext cx="2448272"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a:t>SISTEMAS DE INFORMACIÓN  DEL AGUA</a:t>
            </a:r>
          </a:p>
        </p:txBody>
      </p:sp>
      <p:sp>
        <p:nvSpPr>
          <p:cNvPr id="7" name="6 CuadroTexto"/>
          <p:cNvSpPr txBox="1"/>
          <p:nvPr/>
        </p:nvSpPr>
        <p:spPr>
          <a:xfrm>
            <a:off x="2483768" y="5013176"/>
            <a:ext cx="2520280"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a:t>SISTEMA DEL CONOCIMIENTO DEL AGUA</a:t>
            </a:r>
          </a:p>
        </p:txBody>
      </p:sp>
      <p:sp>
        <p:nvSpPr>
          <p:cNvPr id="8" name="7 CuadroTexto"/>
          <p:cNvSpPr txBox="1"/>
          <p:nvPr/>
        </p:nvSpPr>
        <p:spPr>
          <a:xfrm>
            <a:off x="2483768" y="3212976"/>
            <a:ext cx="2016224"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a:t>SISTEMA </a:t>
            </a:r>
            <a:r>
              <a:rPr lang="es-PE" dirty="0" smtClean="0"/>
              <a:t>DE </a:t>
            </a:r>
            <a:r>
              <a:rPr lang="es-PE" dirty="0"/>
              <a:t>CATASTRO DEL AGUA</a:t>
            </a:r>
          </a:p>
        </p:txBody>
      </p:sp>
      <p:sp>
        <p:nvSpPr>
          <p:cNvPr id="9" name="8 CuadroTexto"/>
          <p:cNvSpPr txBox="1"/>
          <p:nvPr/>
        </p:nvSpPr>
        <p:spPr>
          <a:xfrm>
            <a:off x="5724128" y="1412776"/>
            <a:ext cx="1944216"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a:t>SISTEMAS </a:t>
            </a:r>
            <a:r>
              <a:rPr lang="es-PE" dirty="0" smtClean="0"/>
              <a:t>DE EXPERTO</a:t>
            </a:r>
            <a:endParaRPr lang="es-PE" dirty="0"/>
          </a:p>
        </p:txBody>
      </p:sp>
      <p:sp>
        <p:nvSpPr>
          <p:cNvPr id="10" name="9 CuadroTexto"/>
          <p:cNvSpPr txBox="1"/>
          <p:nvPr/>
        </p:nvSpPr>
        <p:spPr>
          <a:xfrm>
            <a:off x="5724128" y="4869160"/>
            <a:ext cx="1872208"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a:t>TABLERO DE CONTROL DEL AGUA</a:t>
            </a:r>
          </a:p>
        </p:txBody>
      </p:sp>
      <p:cxnSp>
        <p:nvCxnSpPr>
          <p:cNvPr id="12" name="11 Conector angular"/>
          <p:cNvCxnSpPr>
            <a:stCxn id="5" idx="3"/>
            <a:endCxn id="6" idx="1"/>
          </p:cNvCxnSpPr>
          <p:nvPr/>
        </p:nvCxnSpPr>
        <p:spPr>
          <a:xfrm flipV="1">
            <a:off x="2051720" y="2018457"/>
            <a:ext cx="432048" cy="178423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angular"/>
          <p:cNvCxnSpPr>
            <a:stCxn id="5" idx="3"/>
            <a:endCxn id="8" idx="1"/>
          </p:cNvCxnSpPr>
          <p:nvPr/>
        </p:nvCxnSpPr>
        <p:spPr>
          <a:xfrm flipV="1">
            <a:off x="2051720" y="3674641"/>
            <a:ext cx="432048" cy="12804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a:stCxn id="5" idx="3"/>
            <a:endCxn id="7" idx="1"/>
          </p:cNvCxnSpPr>
          <p:nvPr/>
        </p:nvCxnSpPr>
        <p:spPr>
          <a:xfrm>
            <a:off x="2051720" y="3802688"/>
            <a:ext cx="432048" cy="167215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23 Medio marco"/>
          <p:cNvSpPr/>
          <p:nvPr/>
        </p:nvSpPr>
        <p:spPr>
          <a:xfrm rot="10800000">
            <a:off x="4716016" y="1484784"/>
            <a:ext cx="576064" cy="4752528"/>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cxnSp>
        <p:nvCxnSpPr>
          <p:cNvPr id="26" name="25 Conector angular"/>
          <p:cNvCxnSpPr>
            <a:stCxn id="24" idx="2"/>
            <a:endCxn id="9" idx="1"/>
          </p:cNvCxnSpPr>
          <p:nvPr/>
        </p:nvCxnSpPr>
        <p:spPr>
          <a:xfrm flipV="1">
            <a:off x="5292080" y="1735942"/>
            <a:ext cx="432048" cy="212510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29 Conector angular"/>
          <p:cNvCxnSpPr>
            <a:stCxn id="24" idx="2"/>
            <a:endCxn id="10" idx="1"/>
          </p:cNvCxnSpPr>
          <p:nvPr/>
        </p:nvCxnSpPr>
        <p:spPr>
          <a:xfrm>
            <a:off x="5292080" y="3861048"/>
            <a:ext cx="432048" cy="146977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39 CuadroTexto"/>
          <p:cNvSpPr txBox="1"/>
          <p:nvPr/>
        </p:nvSpPr>
        <p:spPr>
          <a:xfrm>
            <a:off x="7236296" y="3284984"/>
            <a:ext cx="1656184" cy="147732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a:t>SISTEMAS </a:t>
            </a:r>
            <a:r>
              <a:rPr lang="es-PE" dirty="0" smtClean="0"/>
              <a:t>DE SOPORTE A LAS DESICIONES</a:t>
            </a:r>
            <a:endParaRPr lang="es-PE" dirty="0"/>
          </a:p>
        </p:txBody>
      </p:sp>
      <p:cxnSp>
        <p:nvCxnSpPr>
          <p:cNvPr id="68" name="67 Forma"/>
          <p:cNvCxnSpPr>
            <a:stCxn id="9" idx="2"/>
            <a:endCxn id="40" idx="1"/>
          </p:cNvCxnSpPr>
          <p:nvPr/>
        </p:nvCxnSpPr>
        <p:spPr>
          <a:xfrm rot="16200000" flipH="1">
            <a:off x="5983996" y="2771347"/>
            <a:ext cx="1964541" cy="54006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69 Forma"/>
          <p:cNvCxnSpPr>
            <a:stCxn id="10" idx="0"/>
            <a:endCxn id="40" idx="1"/>
          </p:cNvCxnSpPr>
          <p:nvPr/>
        </p:nvCxnSpPr>
        <p:spPr>
          <a:xfrm rot="5400000" flipH="1" flipV="1">
            <a:off x="6525508" y="4158372"/>
            <a:ext cx="845512" cy="5760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71 CuadroTexto"/>
          <p:cNvSpPr txBox="1"/>
          <p:nvPr/>
        </p:nvSpPr>
        <p:spPr>
          <a:xfrm>
            <a:off x="2699792" y="2564904"/>
            <a:ext cx="2267293" cy="338554"/>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r>
              <a:rPr lang="es-PE" sz="1600" dirty="0" smtClean="0"/>
              <a:t>SIG CORPORATIVO</a:t>
            </a:r>
            <a:endParaRPr lang="es-PE" sz="1600" dirty="0"/>
          </a:p>
        </p:txBody>
      </p:sp>
      <p:sp>
        <p:nvSpPr>
          <p:cNvPr id="73" name="72 CuadroTexto"/>
          <p:cNvSpPr txBox="1"/>
          <p:nvPr/>
        </p:nvSpPr>
        <p:spPr>
          <a:xfrm>
            <a:off x="2771800" y="4221088"/>
            <a:ext cx="2304256" cy="338554"/>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r>
              <a:rPr lang="es-PE" sz="1600" dirty="0" smtClean="0"/>
              <a:t>SIG CORPORATIVO</a:t>
            </a:r>
            <a:endParaRPr lang="es-PE" sz="1600" dirty="0"/>
          </a:p>
        </p:txBody>
      </p:sp>
      <p:sp>
        <p:nvSpPr>
          <p:cNvPr id="74" name="73 CuadroTexto"/>
          <p:cNvSpPr txBox="1"/>
          <p:nvPr/>
        </p:nvSpPr>
        <p:spPr>
          <a:xfrm>
            <a:off x="5868144" y="2204864"/>
            <a:ext cx="2324547" cy="923330"/>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pPr algn="ctr"/>
            <a:r>
              <a:rPr lang="es-PE" dirty="0" smtClean="0"/>
              <a:t>SIG COORPORATIVO + MODELAMIENTO</a:t>
            </a:r>
            <a:endParaRPr lang="es-PE" dirty="0"/>
          </a:p>
        </p:txBody>
      </p:sp>
      <p:sp>
        <p:nvSpPr>
          <p:cNvPr id="75" name="74 CuadroTexto"/>
          <p:cNvSpPr txBox="1"/>
          <p:nvPr/>
        </p:nvSpPr>
        <p:spPr>
          <a:xfrm>
            <a:off x="5364088" y="5923637"/>
            <a:ext cx="3419872" cy="584775"/>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pPr algn="ctr"/>
            <a:r>
              <a:rPr lang="es-PE" sz="1600" dirty="0" smtClean="0"/>
              <a:t>SIG COORPORATIVO + INDICADORES + ESTADISTICAS</a:t>
            </a:r>
            <a:endParaRPr lang="es-PE" sz="1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txBox="1">
            <a:spLocks noGrp="1"/>
          </p:cNvSpPr>
          <p:nvPr>
            <p:ph idx="1"/>
          </p:nvPr>
        </p:nvSpPr>
        <p:spPr>
          <a:xfrm>
            <a:off x="899592" y="1412776"/>
            <a:ext cx="7128792"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buNone/>
            </a:pPr>
            <a:r>
              <a:rPr lang="es-PE" dirty="0"/>
              <a:t>SISTEMAS DE INFORMACIÓN  DEL AGUA</a:t>
            </a:r>
          </a:p>
        </p:txBody>
      </p:sp>
      <p:sp>
        <p:nvSpPr>
          <p:cNvPr id="8" name="7 CuadroTexto"/>
          <p:cNvSpPr txBox="1"/>
          <p:nvPr/>
        </p:nvSpPr>
        <p:spPr>
          <a:xfrm>
            <a:off x="179512" y="2780928"/>
            <a:ext cx="2016224"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SISTEMA INFORMACION HIDROLOGICA</a:t>
            </a:r>
            <a:endParaRPr lang="es-PE" dirty="0"/>
          </a:p>
        </p:txBody>
      </p:sp>
      <p:sp>
        <p:nvSpPr>
          <p:cNvPr id="9" name="8 CuadroTexto"/>
          <p:cNvSpPr txBox="1"/>
          <p:nvPr/>
        </p:nvSpPr>
        <p:spPr>
          <a:xfrm>
            <a:off x="2411760" y="2780928"/>
            <a:ext cx="2016224" cy="120032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SISTEMA DE INFORMACION DE USOS DEL AGUA</a:t>
            </a:r>
            <a:endParaRPr lang="es-PE" dirty="0"/>
          </a:p>
        </p:txBody>
      </p:sp>
      <p:sp>
        <p:nvSpPr>
          <p:cNvPr id="10" name="9 CuadroTexto"/>
          <p:cNvSpPr txBox="1"/>
          <p:nvPr/>
        </p:nvSpPr>
        <p:spPr>
          <a:xfrm>
            <a:off x="4716016" y="2780928"/>
            <a:ext cx="2016224" cy="120032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SISTEMAS DE INFORMACION DE CUENCAS   (MEDIO FISICO)</a:t>
            </a:r>
            <a:endParaRPr lang="es-PE" dirty="0"/>
          </a:p>
        </p:txBody>
      </p:sp>
      <p:sp>
        <p:nvSpPr>
          <p:cNvPr id="11" name="10 CuadroTexto"/>
          <p:cNvSpPr txBox="1"/>
          <p:nvPr/>
        </p:nvSpPr>
        <p:spPr>
          <a:xfrm>
            <a:off x="6876256" y="2780928"/>
            <a:ext cx="2016224"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sz="1600" dirty="0" smtClean="0"/>
              <a:t>SISTEMA DE FACTORES SOCIO DEMOGRAFICOS Y ECONOMICOS</a:t>
            </a:r>
            <a:endParaRPr lang="es-PE" sz="1600" dirty="0"/>
          </a:p>
        </p:txBody>
      </p:sp>
      <p:sp>
        <p:nvSpPr>
          <p:cNvPr id="12" name="11 CuadroTexto"/>
          <p:cNvSpPr txBox="1"/>
          <p:nvPr/>
        </p:nvSpPr>
        <p:spPr>
          <a:xfrm>
            <a:off x="323528" y="4365104"/>
            <a:ext cx="1737976" cy="1384995"/>
          </a:xfrm>
          <a:prstGeom prst="rect">
            <a:avLst/>
          </a:prstGeom>
          <a:noFill/>
        </p:spPr>
        <p:txBody>
          <a:bodyPr wrap="none" rtlCol="0">
            <a:spAutoFit/>
          </a:bodyPr>
          <a:lstStyle/>
          <a:p>
            <a:r>
              <a:rPr lang="es-PE" sz="1400" dirty="0" smtClean="0">
                <a:solidFill>
                  <a:schemeClr val="tx1">
                    <a:lumMod val="95000"/>
                    <a:lumOff val="5000"/>
                  </a:schemeClr>
                </a:solidFill>
              </a:rPr>
              <a:t>ATMOSFERICO</a:t>
            </a:r>
          </a:p>
          <a:p>
            <a:r>
              <a:rPr lang="es-PE" sz="1400" dirty="0" smtClean="0">
                <a:solidFill>
                  <a:schemeClr val="tx1">
                    <a:lumMod val="95000"/>
                    <a:lumOff val="5000"/>
                  </a:schemeClr>
                </a:solidFill>
              </a:rPr>
              <a:t>SUPERFICIAL</a:t>
            </a:r>
          </a:p>
          <a:p>
            <a:r>
              <a:rPr lang="es-PE" sz="1400" dirty="0" smtClean="0">
                <a:solidFill>
                  <a:schemeClr val="tx1">
                    <a:lumMod val="95000"/>
                    <a:lumOff val="5000"/>
                  </a:schemeClr>
                </a:solidFill>
              </a:rPr>
              <a:t>SUBTERRANEO</a:t>
            </a:r>
          </a:p>
          <a:p>
            <a:r>
              <a:rPr lang="es-PE" sz="1400" dirty="0" smtClean="0">
                <a:solidFill>
                  <a:schemeClr val="tx1">
                    <a:lumMod val="95000"/>
                    <a:lumOff val="5000"/>
                  </a:schemeClr>
                </a:solidFill>
              </a:rPr>
              <a:t>GLACIALES</a:t>
            </a:r>
          </a:p>
          <a:p>
            <a:r>
              <a:rPr lang="es-PE" sz="1400" dirty="0" smtClean="0">
                <a:solidFill>
                  <a:schemeClr val="tx1">
                    <a:lumMod val="95000"/>
                    <a:lumOff val="5000"/>
                  </a:schemeClr>
                </a:solidFill>
              </a:rPr>
              <a:t>CALIDAD DEL AGUA</a:t>
            </a:r>
          </a:p>
          <a:p>
            <a:r>
              <a:rPr lang="es-PE" sz="1400" dirty="0" smtClean="0">
                <a:solidFill>
                  <a:schemeClr val="tx1">
                    <a:lumMod val="95000"/>
                    <a:lumOff val="5000"/>
                  </a:schemeClr>
                </a:solidFill>
              </a:rPr>
              <a:t>OCEONOGRAFICOS</a:t>
            </a:r>
            <a:endParaRPr lang="es-PE" sz="1400" dirty="0">
              <a:solidFill>
                <a:schemeClr val="tx1">
                  <a:lumMod val="95000"/>
                  <a:lumOff val="5000"/>
                </a:schemeClr>
              </a:solidFill>
            </a:endParaRPr>
          </a:p>
        </p:txBody>
      </p:sp>
      <p:sp>
        <p:nvSpPr>
          <p:cNvPr id="13" name="12 CuadroTexto"/>
          <p:cNvSpPr txBox="1"/>
          <p:nvPr/>
        </p:nvSpPr>
        <p:spPr>
          <a:xfrm>
            <a:off x="2411760" y="4365104"/>
            <a:ext cx="1814343" cy="1169551"/>
          </a:xfrm>
          <a:prstGeom prst="rect">
            <a:avLst/>
          </a:prstGeom>
          <a:noFill/>
        </p:spPr>
        <p:txBody>
          <a:bodyPr wrap="none" rtlCol="0">
            <a:spAutoFit/>
          </a:bodyPr>
          <a:lstStyle/>
          <a:p>
            <a:r>
              <a:rPr lang="es-PE" sz="1400" dirty="0" smtClean="0">
                <a:solidFill>
                  <a:schemeClr val="tx1">
                    <a:lumMod val="95000"/>
                    <a:lumOff val="5000"/>
                  </a:schemeClr>
                </a:solidFill>
              </a:rPr>
              <a:t>USO PRODUCTIVOS</a:t>
            </a:r>
          </a:p>
          <a:p>
            <a:r>
              <a:rPr lang="es-PE" sz="1400" dirty="0" smtClean="0">
                <a:solidFill>
                  <a:schemeClr val="tx1">
                    <a:lumMod val="95000"/>
                    <a:lumOff val="5000"/>
                  </a:schemeClr>
                </a:solidFill>
              </a:rPr>
              <a:t>VERTIMIENTO</a:t>
            </a:r>
          </a:p>
          <a:p>
            <a:r>
              <a:rPr lang="es-PE" sz="1400" dirty="0" smtClean="0">
                <a:solidFill>
                  <a:schemeClr val="tx1">
                    <a:lumMod val="95000"/>
                    <a:lumOff val="5000"/>
                  </a:schemeClr>
                </a:solidFill>
              </a:rPr>
              <a:t>REUSOS</a:t>
            </a:r>
          </a:p>
          <a:p>
            <a:r>
              <a:rPr lang="es-PE" sz="1400" dirty="0" smtClean="0">
                <a:solidFill>
                  <a:schemeClr val="tx1">
                    <a:lumMod val="95000"/>
                    <a:lumOff val="5000"/>
                  </a:schemeClr>
                </a:solidFill>
              </a:rPr>
              <a:t>DESALACION</a:t>
            </a:r>
          </a:p>
          <a:p>
            <a:r>
              <a:rPr lang="es-PE" sz="1400" dirty="0" smtClean="0">
                <a:solidFill>
                  <a:schemeClr val="tx1">
                    <a:lumMod val="95000"/>
                    <a:lumOff val="5000"/>
                  </a:schemeClr>
                </a:solidFill>
              </a:rPr>
              <a:t>VALOR ECONOMICO</a:t>
            </a:r>
            <a:r>
              <a:rPr lang="es-PE" sz="1400" dirty="0" smtClean="0">
                <a:solidFill>
                  <a:schemeClr val="bg1"/>
                </a:solidFill>
              </a:rPr>
              <a:t> </a:t>
            </a:r>
          </a:p>
        </p:txBody>
      </p:sp>
      <p:sp>
        <p:nvSpPr>
          <p:cNvPr id="14" name="13 CuadroTexto"/>
          <p:cNvSpPr txBox="1"/>
          <p:nvPr/>
        </p:nvSpPr>
        <p:spPr>
          <a:xfrm>
            <a:off x="4355976" y="4293096"/>
            <a:ext cx="2437334" cy="1815882"/>
          </a:xfrm>
          <a:prstGeom prst="rect">
            <a:avLst/>
          </a:prstGeom>
          <a:noFill/>
        </p:spPr>
        <p:txBody>
          <a:bodyPr wrap="none" rtlCol="0">
            <a:spAutoFit/>
          </a:bodyPr>
          <a:lstStyle/>
          <a:p>
            <a:r>
              <a:rPr lang="es-PE" sz="1400" dirty="0" smtClean="0">
                <a:solidFill>
                  <a:schemeClr val="tx1">
                    <a:lumMod val="95000"/>
                    <a:lumOff val="5000"/>
                  </a:schemeClr>
                </a:solidFill>
              </a:rPr>
              <a:t>UNIDADES HIDROGRAFICAS</a:t>
            </a:r>
          </a:p>
          <a:p>
            <a:r>
              <a:rPr lang="es-PE" sz="1400" dirty="0" smtClean="0">
                <a:solidFill>
                  <a:schemeClr val="tx1">
                    <a:lumMod val="95000"/>
                    <a:lumOff val="5000"/>
                  </a:schemeClr>
                </a:solidFill>
              </a:rPr>
              <a:t>AMBITOS ADMINISTRATIVOS</a:t>
            </a:r>
          </a:p>
          <a:p>
            <a:r>
              <a:rPr lang="es-PE" sz="1400" dirty="0" smtClean="0">
                <a:solidFill>
                  <a:schemeClr val="tx1">
                    <a:lumMod val="95000"/>
                    <a:lumOff val="5000"/>
                  </a:schemeClr>
                </a:solidFill>
              </a:rPr>
              <a:t>PARAMETROS FISICOS</a:t>
            </a:r>
          </a:p>
          <a:p>
            <a:r>
              <a:rPr lang="es-PE" sz="1400" dirty="0" smtClean="0">
                <a:solidFill>
                  <a:schemeClr val="tx1">
                    <a:lumMod val="95000"/>
                    <a:lumOff val="5000"/>
                  </a:schemeClr>
                </a:solidFill>
              </a:rPr>
              <a:t>SUELOS</a:t>
            </a:r>
          </a:p>
          <a:p>
            <a:r>
              <a:rPr lang="es-PE" sz="1400" dirty="0" smtClean="0">
                <a:solidFill>
                  <a:schemeClr val="tx1">
                    <a:lumMod val="95000"/>
                    <a:lumOff val="5000"/>
                  </a:schemeClr>
                </a:solidFill>
              </a:rPr>
              <a:t>HIDROGEOLOGIA</a:t>
            </a:r>
          </a:p>
          <a:p>
            <a:r>
              <a:rPr lang="es-PE" sz="1400" dirty="0" smtClean="0">
                <a:solidFill>
                  <a:schemeClr val="tx1">
                    <a:lumMod val="95000"/>
                    <a:lumOff val="5000"/>
                  </a:schemeClr>
                </a:solidFill>
              </a:rPr>
              <a:t>GEOLOGIA</a:t>
            </a:r>
          </a:p>
          <a:p>
            <a:r>
              <a:rPr lang="es-PE" sz="1400" dirty="0" smtClean="0">
                <a:solidFill>
                  <a:schemeClr val="tx1">
                    <a:lumMod val="95000"/>
                    <a:lumOff val="5000"/>
                  </a:schemeClr>
                </a:solidFill>
              </a:rPr>
              <a:t>ECOLOGIA</a:t>
            </a:r>
          </a:p>
          <a:p>
            <a:r>
              <a:rPr lang="es-PE" sz="1400" dirty="0" smtClean="0">
                <a:solidFill>
                  <a:schemeClr val="tx1">
                    <a:lumMod val="95000"/>
                    <a:lumOff val="5000"/>
                  </a:schemeClr>
                </a:solidFill>
              </a:rPr>
              <a:t>RESERVAS, ETC</a:t>
            </a:r>
          </a:p>
        </p:txBody>
      </p:sp>
      <p:sp>
        <p:nvSpPr>
          <p:cNvPr id="15" name="14 CuadroTexto"/>
          <p:cNvSpPr txBox="1"/>
          <p:nvPr/>
        </p:nvSpPr>
        <p:spPr>
          <a:xfrm>
            <a:off x="6933651" y="4437112"/>
            <a:ext cx="1958829" cy="1600438"/>
          </a:xfrm>
          <a:prstGeom prst="rect">
            <a:avLst/>
          </a:prstGeom>
          <a:noFill/>
        </p:spPr>
        <p:txBody>
          <a:bodyPr wrap="square" rtlCol="0">
            <a:spAutoFit/>
          </a:bodyPr>
          <a:lstStyle/>
          <a:p>
            <a:r>
              <a:rPr lang="es-PE" sz="1400" dirty="0" smtClean="0">
                <a:solidFill>
                  <a:schemeClr val="tx1">
                    <a:lumMod val="95000"/>
                    <a:lumOff val="5000"/>
                  </a:schemeClr>
                </a:solidFill>
              </a:rPr>
              <a:t>HABITANTES</a:t>
            </a:r>
          </a:p>
          <a:p>
            <a:r>
              <a:rPr lang="es-PE" sz="1400" dirty="0" smtClean="0">
                <a:solidFill>
                  <a:schemeClr val="tx1">
                    <a:lumMod val="95000"/>
                    <a:lumOff val="5000"/>
                  </a:schemeClr>
                </a:solidFill>
              </a:rPr>
              <a:t>POBREZA</a:t>
            </a:r>
          </a:p>
          <a:p>
            <a:r>
              <a:rPr lang="es-PE" sz="1400" dirty="0" smtClean="0">
                <a:solidFill>
                  <a:schemeClr val="tx1">
                    <a:lumMod val="95000"/>
                    <a:lumOff val="5000"/>
                  </a:schemeClr>
                </a:solidFill>
              </a:rPr>
              <a:t>SALUD</a:t>
            </a:r>
          </a:p>
          <a:p>
            <a:r>
              <a:rPr lang="es-PE" sz="1400" dirty="0" smtClean="0">
                <a:solidFill>
                  <a:schemeClr val="tx1">
                    <a:lumMod val="95000"/>
                    <a:lumOff val="5000"/>
                  </a:schemeClr>
                </a:solidFill>
              </a:rPr>
              <a:t>EDUCACION</a:t>
            </a:r>
          </a:p>
          <a:p>
            <a:r>
              <a:rPr lang="es-PE" sz="1400" dirty="0" smtClean="0">
                <a:solidFill>
                  <a:schemeClr val="tx1">
                    <a:lumMod val="95000"/>
                    <a:lumOff val="5000"/>
                  </a:schemeClr>
                </a:solidFill>
              </a:rPr>
              <a:t>ACTIVIDADES ECONOMICAS</a:t>
            </a:r>
          </a:p>
          <a:p>
            <a:r>
              <a:rPr lang="es-PE" sz="1400" dirty="0" smtClean="0">
                <a:solidFill>
                  <a:schemeClr val="tx1">
                    <a:lumMod val="95000"/>
                    <a:lumOff val="5000"/>
                  </a:schemeClr>
                </a:solidFill>
              </a:rPr>
              <a:t>ENTRE OTRAS</a:t>
            </a:r>
          </a:p>
        </p:txBody>
      </p:sp>
      <p:cxnSp>
        <p:nvCxnSpPr>
          <p:cNvPr id="17" name="16 Conector angular"/>
          <p:cNvCxnSpPr>
            <a:stCxn id="8" idx="2"/>
            <a:endCxn id="12" idx="0"/>
          </p:cNvCxnSpPr>
          <p:nvPr/>
        </p:nvCxnSpPr>
        <p:spPr>
          <a:xfrm rot="16200000" flipH="1">
            <a:off x="859647" y="4032235"/>
            <a:ext cx="660846" cy="489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angular"/>
          <p:cNvCxnSpPr>
            <a:stCxn id="9" idx="2"/>
            <a:endCxn id="13" idx="0"/>
          </p:cNvCxnSpPr>
          <p:nvPr/>
        </p:nvCxnSpPr>
        <p:spPr>
          <a:xfrm rot="5400000">
            <a:off x="3177479" y="4122710"/>
            <a:ext cx="383847" cy="10094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angular"/>
          <p:cNvCxnSpPr>
            <a:stCxn id="10" idx="2"/>
            <a:endCxn id="14" idx="0"/>
          </p:cNvCxnSpPr>
          <p:nvPr/>
        </p:nvCxnSpPr>
        <p:spPr>
          <a:xfrm rot="5400000">
            <a:off x="5493467" y="4062434"/>
            <a:ext cx="311839" cy="1494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angular"/>
          <p:cNvCxnSpPr>
            <a:stCxn id="11" idx="2"/>
            <a:endCxn id="15" idx="0"/>
          </p:cNvCxnSpPr>
          <p:nvPr/>
        </p:nvCxnSpPr>
        <p:spPr>
          <a:xfrm rot="16200000" flipH="1">
            <a:off x="7609234" y="4133280"/>
            <a:ext cx="578966" cy="2869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angular"/>
          <p:cNvCxnSpPr>
            <a:stCxn id="7" idx="2"/>
            <a:endCxn id="8" idx="0"/>
          </p:cNvCxnSpPr>
          <p:nvPr/>
        </p:nvCxnSpPr>
        <p:spPr>
          <a:xfrm rot="5400000">
            <a:off x="2434118" y="751057"/>
            <a:ext cx="783377" cy="327636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Conector angular"/>
          <p:cNvCxnSpPr>
            <a:stCxn id="7" idx="2"/>
            <a:endCxn id="9" idx="0"/>
          </p:cNvCxnSpPr>
          <p:nvPr/>
        </p:nvCxnSpPr>
        <p:spPr>
          <a:xfrm rot="5400000">
            <a:off x="3550242" y="1867181"/>
            <a:ext cx="783377" cy="10441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28 Conector angular"/>
          <p:cNvCxnSpPr>
            <a:stCxn id="7" idx="2"/>
            <a:endCxn id="10" idx="0"/>
          </p:cNvCxnSpPr>
          <p:nvPr/>
        </p:nvCxnSpPr>
        <p:spPr>
          <a:xfrm rot="16200000" flipH="1">
            <a:off x="4702370" y="1759169"/>
            <a:ext cx="783377" cy="126014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angular"/>
          <p:cNvCxnSpPr>
            <a:stCxn id="7" idx="2"/>
            <a:endCxn id="11" idx="0"/>
          </p:cNvCxnSpPr>
          <p:nvPr/>
        </p:nvCxnSpPr>
        <p:spPr>
          <a:xfrm rot="16200000" flipH="1">
            <a:off x="5782490" y="679049"/>
            <a:ext cx="783377" cy="342038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259632" y="1700808"/>
            <a:ext cx="7200800"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marL="342900" indent="-342900" algn="ctr">
              <a:spcBef>
                <a:spcPct val="20000"/>
              </a:spcBef>
            </a:pPr>
            <a:r>
              <a:rPr lang="es-PE" sz="2800" dirty="0"/>
              <a:t>SISTEMA DEL CATASTRO DEL AGUA</a:t>
            </a:r>
          </a:p>
        </p:txBody>
      </p:sp>
      <p:sp>
        <p:nvSpPr>
          <p:cNvPr id="6" name="5 CuadroTexto"/>
          <p:cNvSpPr txBox="1"/>
          <p:nvPr/>
        </p:nvSpPr>
        <p:spPr>
          <a:xfrm>
            <a:off x="755576" y="3068960"/>
            <a:ext cx="280831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REGISTROS DE RECURSOS HIDRICOS</a:t>
            </a:r>
            <a:endParaRPr lang="es-PE" dirty="0"/>
          </a:p>
        </p:txBody>
      </p:sp>
      <p:sp>
        <p:nvSpPr>
          <p:cNvPr id="7" name="6 CuadroTexto"/>
          <p:cNvSpPr txBox="1"/>
          <p:nvPr/>
        </p:nvSpPr>
        <p:spPr>
          <a:xfrm>
            <a:off x="5436096" y="3068960"/>
            <a:ext cx="280831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INVENTARIO DE RECURSOS HIDRICOS</a:t>
            </a:r>
            <a:endParaRPr lang="es-PE" dirty="0"/>
          </a:p>
        </p:txBody>
      </p:sp>
      <p:cxnSp>
        <p:nvCxnSpPr>
          <p:cNvPr id="9" name="8 Conector angular"/>
          <p:cNvCxnSpPr>
            <a:stCxn id="5" idx="2"/>
            <a:endCxn id="6" idx="0"/>
          </p:cNvCxnSpPr>
          <p:nvPr/>
        </p:nvCxnSpPr>
        <p:spPr>
          <a:xfrm rot="5400000">
            <a:off x="3087416" y="1296344"/>
            <a:ext cx="844932" cy="27003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angular"/>
          <p:cNvCxnSpPr>
            <a:stCxn id="5" idx="2"/>
            <a:endCxn id="7" idx="0"/>
          </p:cNvCxnSpPr>
          <p:nvPr/>
        </p:nvCxnSpPr>
        <p:spPr>
          <a:xfrm rot="16200000" flipH="1">
            <a:off x="5427676" y="1656384"/>
            <a:ext cx="844932" cy="198022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827584" y="4293096"/>
            <a:ext cx="2769733" cy="1384995"/>
          </a:xfrm>
          <a:prstGeom prst="rect">
            <a:avLst/>
          </a:prstGeom>
          <a:noFill/>
        </p:spPr>
        <p:txBody>
          <a:bodyPr wrap="none" rtlCol="0">
            <a:spAutoFit/>
          </a:bodyPr>
          <a:lstStyle/>
          <a:p>
            <a:r>
              <a:rPr lang="es-PE" sz="1400" dirty="0" smtClean="0">
                <a:solidFill>
                  <a:schemeClr val="tx1">
                    <a:lumMod val="95000"/>
                    <a:lumOff val="5000"/>
                  </a:schemeClr>
                </a:solidFill>
              </a:rPr>
              <a:t>DERECHOS DE USO DE AGUA</a:t>
            </a:r>
          </a:p>
          <a:p>
            <a:r>
              <a:rPr lang="es-PE" sz="1400" dirty="0" smtClean="0">
                <a:solidFill>
                  <a:schemeClr val="tx1">
                    <a:lumMod val="95000"/>
                    <a:lumOff val="5000"/>
                  </a:schemeClr>
                </a:solidFill>
              </a:rPr>
              <a:t>DERECHOS DE VERTIMIENTOS</a:t>
            </a:r>
          </a:p>
          <a:p>
            <a:r>
              <a:rPr lang="es-PE" sz="1400" dirty="0" smtClean="0">
                <a:solidFill>
                  <a:schemeClr val="tx1">
                    <a:lumMod val="95000"/>
                    <a:lumOff val="5000"/>
                  </a:schemeClr>
                </a:solidFill>
              </a:rPr>
              <a:t>DERECHOS DE REUSO DE AGUA</a:t>
            </a:r>
          </a:p>
          <a:p>
            <a:r>
              <a:rPr lang="es-PE" sz="1400" dirty="0" smtClean="0">
                <a:solidFill>
                  <a:schemeClr val="tx1">
                    <a:lumMod val="95000"/>
                    <a:lumOff val="5000"/>
                  </a:schemeClr>
                </a:solidFill>
              </a:rPr>
              <a:t>OPERADORES HIDRAULICOS</a:t>
            </a:r>
          </a:p>
          <a:p>
            <a:r>
              <a:rPr lang="es-PE" sz="1400" dirty="0" smtClean="0">
                <a:solidFill>
                  <a:schemeClr val="tx1">
                    <a:lumMod val="95000"/>
                    <a:lumOff val="5000"/>
                  </a:schemeClr>
                </a:solidFill>
              </a:rPr>
              <a:t>ORGANIZACIONES DE USUARIOS</a:t>
            </a:r>
          </a:p>
          <a:p>
            <a:r>
              <a:rPr lang="es-PE" sz="1400" dirty="0" smtClean="0">
                <a:solidFill>
                  <a:schemeClr val="tx1">
                    <a:lumMod val="95000"/>
                    <a:lumOff val="5000"/>
                  </a:schemeClr>
                </a:solidFill>
              </a:rPr>
              <a:t>CONSULTORES</a:t>
            </a:r>
            <a:endParaRPr lang="es-PE" sz="1400" dirty="0">
              <a:solidFill>
                <a:schemeClr val="tx1">
                  <a:lumMod val="95000"/>
                  <a:lumOff val="5000"/>
                </a:schemeClr>
              </a:solidFill>
            </a:endParaRPr>
          </a:p>
        </p:txBody>
      </p:sp>
      <p:sp>
        <p:nvSpPr>
          <p:cNvPr id="14" name="13 CuadroTexto"/>
          <p:cNvSpPr txBox="1"/>
          <p:nvPr/>
        </p:nvSpPr>
        <p:spPr>
          <a:xfrm>
            <a:off x="5436096" y="4293096"/>
            <a:ext cx="2751074" cy="523220"/>
          </a:xfrm>
          <a:prstGeom prst="rect">
            <a:avLst/>
          </a:prstGeom>
          <a:noFill/>
        </p:spPr>
        <p:txBody>
          <a:bodyPr wrap="none" rtlCol="0">
            <a:spAutoFit/>
          </a:bodyPr>
          <a:lstStyle/>
          <a:p>
            <a:r>
              <a:rPr lang="es-PE" sz="1400" dirty="0" smtClean="0">
                <a:solidFill>
                  <a:schemeClr val="tx1">
                    <a:lumMod val="95000"/>
                    <a:lumOff val="5000"/>
                  </a:schemeClr>
                </a:solidFill>
              </a:rPr>
              <a:t>INFRAESTRUCTURA HIDRAULICA</a:t>
            </a:r>
          </a:p>
          <a:p>
            <a:r>
              <a:rPr lang="es-PE" sz="1400" dirty="0" smtClean="0">
                <a:solidFill>
                  <a:schemeClr val="tx1">
                    <a:lumMod val="95000"/>
                    <a:lumOff val="5000"/>
                  </a:schemeClr>
                </a:solidFill>
              </a:rPr>
              <a:t>FUENTES DE AGUA</a:t>
            </a:r>
          </a:p>
        </p:txBody>
      </p:sp>
      <p:cxnSp>
        <p:nvCxnSpPr>
          <p:cNvPr id="16" name="15 Conector angular"/>
          <p:cNvCxnSpPr>
            <a:stCxn id="6" idx="2"/>
            <a:endCxn id="13" idx="0"/>
          </p:cNvCxnSpPr>
          <p:nvPr/>
        </p:nvCxnSpPr>
        <p:spPr>
          <a:xfrm rot="16200000" flipH="1">
            <a:off x="1897189" y="3977833"/>
            <a:ext cx="577805" cy="5271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7" idx="2"/>
            <a:endCxn id="14" idx="0"/>
          </p:cNvCxnSpPr>
          <p:nvPr/>
        </p:nvCxnSpPr>
        <p:spPr>
          <a:xfrm rot="5400000">
            <a:off x="6537041" y="3989884"/>
            <a:ext cx="577805" cy="2861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717" y="1883727"/>
            <a:ext cx="8640763" cy="452431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just" eaLnBrk="0" hangingPunct="0">
              <a:defRPr/>
            </a:pPr>
            <a:r>
              <a:rPr lang="es-PE" sz="3200" b="1" u="sng" dirty="0">
                <a:solidFill>
                  <a:schemeClr val="tx1">
                    <a:lumMod val="95000"/>
                    <a:lumOff val="5000"/>
                  </a:schemeClr>
                </a:solidFill>
                <a:latin typeface="Arial" charset="0"/>
                <a:cs typeface="Arial" charset="0"/>
              </a:rPr>
              <a:t>ARTÍCULO </a:t>
            </a:r>
            <a:r>
              <a:rPr lang="es-PE" sz="3200" b="1" u="sng" dirty="0" smtClean="0">
                <a:solidFill>
                  <a:schemeClr val="tx1">
                    <a:lumMod val="95000"/>
                    <a:lumOff val="5000"/>
                  </a:schemeClr>
                </a:solidFill>
                <a:latin typeface="Arial" charset="0"/>
                <a:cs typeface="Arial" charset="0"/>
              </a:rPr>
              <a:t>53º</a:t>
            </a:r>
          </a:p>
          <a:p>
            <a:pPr algn="just" eaLnBrk="0" hangingPunct="0">
              <a:defRPr/>
            </a:pPr>
            <a:endParaRPr lang="es-PE" sz="3200" dirty="0">
              <a:solidFill>
                <a:schemeClr val="tx1">
                  <a:lumMod val="95000"/>
                  <a:lumOff val="5000"/>
                </a:schemeClr>
              </a:solidFill>
              <a:latin typeface="Arial" charset="0"/>
              <a:cs typeface="Arial" charset="0"/>
            </a:endParaRPr>
          </a:p>
          <a:p>
            <a:pPr algn="just" eaLnBrk="0" hangingPunct="0">
              <a:defRPr/>
            </a:pPr>
            <a:r>
              <a:rPr lang="es-PE" sz="3200" i="1" dirty="0">
                <a:solidFill>
                  <a:schemeClr val="tx1">
                    <a:lumMod val="95000"/>
                    <a:lumOff val="5000"/>
                  </a:schemeClr>
                </a:solidFill>
                <a:latin typeface="Arial" charset="0"/>
                <a:cs typeface="Arial" charset="0"/>
              </a:rPr>
              <a:t>Los integrantes del Sistema Nacional de Gestión de Recursos Hídricos, generadores de información, a nivel nacional, regional y local, </a:t>
            </a:r>
            <a:r>
              <a:rPr lang="es-PE" sz="3200" i="1" u="sng" dirty="0">
                <a:solidFill>
                  <a:schemeClr val="bg1"/>
                </a:solidFill>
                <a:latin typeface="Arial" charset="0"/>
                <a:cs typeface="Arial" charset="0"/>
              </a:rPr>
              <a:t>están obligados a proporcionar, sin costo alguno</a:t>
            </a:r>
            <a:r>
              <a:rPr lang="es-PE" sz="3200" i="1" u="sng" dirty="0">
                <a:solidFill>
                  <a:schemeClr val="tx1">
                    <a:lumMod val="95000"/>
                    <a:lumOff val="5000"/>
                  </a:schemeClr>
                </a:solidFill>
                <a:latin typeface="Arial" charset="0"/>
                <a:cs typeface="Arial" charset="0"/>
              </a:rPr>
              <a:t>,</a:t>
            </a:r>
            <a:r>
              <a:rPr lang="es-PE" sz="3200" i="1" dirty="0">
                <a:solidFill>
                  <a:schemeClr val="tx1">
                    <a:lumMod val="95000"/>
                    <a:lumOff val="5000"/>
                  </a:schemeClr>
                </a:solidFill>
                <a:latin typeface="Arial" charset="0"/>
                <a:cs typeface="Arial" charset="0"/>
              </a:rPr>
              <a:t> a la Autoridad Nacional del Agua, la información para el cumplimiento de los fines de dicho sistema</a:t>
            </a:r>
            <a:r>
              <a:rPr lang="es-PE" sz="3200" dirty="0">
                <a:solidFill>
                  <a:schemeClr val="tx1">
                    <a:lumMod val="95000"/>
                    <a:lumOff val="5000"/>
                  </a:schemeClr>
                </a:solidFill>
                <a:latin typeface="Arial" charset="0"/>
                <a:cs typeface="Arial" charset="0"/>
              </a:rPr>
              <a:t>. </a:t>
            </a:r>
          </a:p>
        </p:txBody>
      </p:sp>
      <p:sp>
        <p:nvSpPr>
          <p:cNvPr id="25603" name="2 Rectángulo"/>
          <p:cNvSpPr>
            <a:spLocks noChangeArrowheads="1"/>
          </p:cNvSpPr>
          <p:nvPr/>
        </p:nvSpPr>
        <p:spPr bwMode="auto">
          <a:xfrm>
            <a:off x="611560" y="260350"/>
            <a:ext cx="7848872" cy="112966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762000" eaLnBrk="0" hangingPunct="0">
              <a:lnSpc>
                <a:spcPct val="125000"/>
              </a:lnSpc>
              <a:spcBef>
                <a:spcPct val="30000"/>
              </a:spcBef>
              <a:tabLst>
                <a:tab pos="4305300" algn="l"/>
              </a:tabLst>
            </a:pPr>
            <a:r>
              <a:rPr lang="es-PE" sz="2800" b="1" dirty="0">
                <a:solidFill>
                  <a:schemeClr val="bg1"/>
                </a:solidFill>
              </a:rPr>
              <a:t>REGLAMENTO DE LA LEY DE RECURSOS HÍDRICOS </a:t>
            </a:r>
            <a:endParaRPr lang="es-MX" sz="2800" b="1"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txBox="1">
            <a:spLocks noGrp="1"/>
          </p:cNvSpPr>
          <p:nvPr>
            <p:ph idx="1"/>
          </p:nvPr>
        </p:nvSpPr>
        <p:spPr>
          <a:xfrm>
            <a:off x="467544" y="1412776"/>
            <a:ext cx="82296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buNone/>
            </a:pPr>
            <a:r>
              <a:rPr lang="es-PE" dirty="0"/>
              <a:t>SISTEMA DEL CONOCIMIENTO DEL AGUA</a:t>
            </a:r>
          </a:p>
        </p:txBody>
      </p:sp>
      <p:sp>
        <p:nvSpPr>
          <p:cNvPr id="7" name="6 CuadroTexto"/>
          <p:cNvSpPr txBox="1"/>
          <p:nvPr/>
        </p:nvSpPr>
        <p:spPr>
          <a:xfrm>
            <a:off x="611560" y="2852936"/>
            <a:ext cx="280831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CENTRO DOCUMENTARIO</a:t>
            </a:r>
            <a:endParaRPr lang="es-PE" dirty="0"/>
          </a:p>
        </p:txBody>
      </p:sp>
      <p:sp>
        <p:nvSpPr>
          <p:cNvPr id="8" name="7 CuadroTexto"/>
          <p:cNvSpPr txBox="1"/>
          <p:nvPr/>
        </p:nvSpPr>
        <p:spPr>
          <a:xfrm>
            <a:off x="4932040" y="2852936"/>
            <a:ext cx="280831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COMPEDIO NORMATIVO</a:t>
            </a:r>
            <a:endParaRPr lang="es-PE" dirty="0"/>
          </a:p>
        </p:txBody>
      </p:sp>
      <p:cxnSp>
        <p:nvCxnSpPr>
          <p:cNvPr id="10" name="9 Conector angular"/>
          <p:cNvCxnSpPr>
            <a:stCxn id="5" idx="2"/>
            <a:endCxn id="7" idx="0"/>
          </p:cNvCxnSpPr>
          <p:nvPr/>
        </p:nvCxnSpPr>
        <p:spPr>
          <a:xfrm rot="5400000">
            <a:off x="2871338" y="1141929"/>
            <a:ext cx="855385" cy="25666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angular"/>
          <p:cNvCxnSpPr>
            <a:stCxn id="5" idx="2"/>
            <a:endCxn id="8" idx="0"/>
          </p:cNvCxnSpPr>
          <p:nvPr/>
        </p:nvCxnSpPr>
        <p:spPr>
          <a:xfrm rot="16200000" flipH="1">
            <a:off x="5031578" y="1548317"/>
            <a:ext cx="855385" cy="175385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899592" y="4005064"/>
            <a:ext cx="1860317" cy="954107"/>
          </a:xfrm>
          <a:prstGeom prst="rect">
            <a:avLst/>
          </a:prstGeom>
          <a:noFill/>
        </p:spPr>
        <p:txBody>
          <a:bodyPr wrap="none" rtlCol="0">
            <a:spAutoFit/>
          </a:bodyPr>
          <a:lstStyle/>
          <a:p>
            <a:pPr>
              <a:buFont typeface="Arial" pitchFamily="34" charset="0"/>
              <a:buChar char="•"/>
            </a:pPr>
            <a:r>
              <a:rPr lang="es-PE" sz="1400" dirty="0" smtClean="0">
                <a:solidFill>
                  <a:schemeClr val="tx1">
                    <a:lumMod val="95000"/>
                    <a:lumOff val="5000"/>
                  </a:schemeClr>
                </a:solidFill>
              </a:rPr>
              <a:t>ESTUDIOS</a:t>
            </a:r>
          </a:p>
          <a:p>
            <a:pPr>
              <a:buFont typeface="Arial" pitchFamily="34" charset="0"/>
              <a:buChar char="•"/>
            </a:pPr>
            <a:r>
              <a:rPr lang="es-PE" sz="1400" dirty="0" smtClean="0">
                <a:solidFill>
                  <a:schemeClr val="tx1">
                    <a:lumMod val="95000"/>
                    <a:lumOff val="5000"/>
                  </a:schemeClr>
                </a:solidFill>
              </a:rPr>
              <a:t>PROYECTOS</a:t>
            </a:r>
          </a:p>
          <a:p>
            <a:pPr>
              <a:buFont typeface="Arial" pitchFamily="34" charset="0"/>
              <a:buChar char="•"/>
            </a:pPr>
            <a:r>
              <a:rPr lang="es-PE" sz="1400" dirty="0" smtClean="0">
                <a:solidFill>
                  <a:schemeClr val="tx1">
                    <a:lumMod val="95000"/>
                    <a:lumOff val="5000"/>
                  </a:schemeClr>
                </a:solidFill>
              </a:rPr>
              <a:t>INVESTIGACION</a:t>
            </a:r>
          </a:p>
          <a:p>
            <a:pPr>
              <a:buFont typeface="Arial" pitchFamily="34" charset="0"/>
              <a:buChar char="•"/>
            </a:pPr>
            <a:r>
              <a:rPr lang="es-PE" sz="1400" dirty="0" smtClean="0">
                <a:solidFill>
                  <a:schemeClr val="tx1">
                    <a:lumMod val="95000"/>
                    <a:lumOff val="5000"/>
                  </a:schemeClr>
                </a:solidFill>
              </a:rPr>
              <a:t>CULTURA  DEL AGUA</a:t>
            </a:r>
            <a:endParaRPr lang="es-PE" sz="1400" dirty="0">
              <a:solidFill>
                <a:schemeClr val="tx1">
                  <a:lumMod val="95000"/>
                  <a:lumOff val="5000"/>
                </a:schemeClr>
              </a:solidFill>
            </a:endParaRPr>
          </a:p>
        </p:txBody>
      </p:sp>
      <p:cxnSp>
        <p:nvCxnSpPr>
          <p:cNvPr id="15" name="14 Conector angular"/>
          <p:cNvCxnSpPr>
            <a:stCxn id="7" idx="2"/>
            <a:endCxn id="13" idx="0"/>
          </p:cNvCxnSpPr>
          <p:nvPr/>
        </p:nvCxnSpPr>
        <p:spPr>
          <a:xfrm rot="5400000">
            <a:off x="1669836" y="3659183"/>
            <a:ext cx="505797" cy="18596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355976" y="4077072"/>
            <a:ext cx="4192302" cy="738664"/>
          </a:xfrm>
          <a:prstGeom prst="rect">
            <a:avLst/>
          </a:prstGeom>
          <a:noFill/>
        </p:spPr>
        <p:txBody>
          <a:bodyPr wrap="none" rtlCol="0">
            <a:spAutoFit/>
          </a:bodyPr>
          <a:lstStyle/>
          <a:p>
            <a:pPr>
              <a:buFont typeface="Arial" pitchFamily="34" charset="0"/>
              <a:buChar char="•"/>
            </a:pPr>
            <a:r>
              <a:rPr lang="es-PE" sz="1400" b="1" dirty="0" smtClean="0">
                <a:solidFill>
                  <a:schemeClr val="tx1">
                    <a:lumMod val="95000"/>
                    <a:lumOff val="5000"/>
                  </a:schemeClr>
                </a:solidFill>
              </a:rPr>
              <a:t>DIRECTIVAS</a:t>
            </a:r>
          </a:p>
          <a:p>
            <a:pPr>
              <a:buFont typeface="Arial" pitchFamily="34" charset="0"/>
              <a:buChar char="•"/>
            </a:pPr>
            <a:r>
              <a:rPr lang="es-PE" sz="1400" b="1" dirty="0" smtClean="0">
                <a:solidFill>
                  <a:schemeClr val="tx1">
                    <a:lumMod val="95000"/>
                    <a:lumOff val="5000"/>
                  </a:schemeClr>
                </a:solidFill>
              </a:rPr>
              <a:t>CONVENIOS</a:t>
            </a:r>
          </a:p>
          <a:p>
            <a:pPr>
              <a:buFont typeface="Arial" pitchFamily="34" charset="0"/>
              <a:buChar char="•"/>
            </a:pPr>
            <a:r>
              <a:rPr lang="es-PE" sz="1400" b="1" dirty="0" smtClean="0">
                <a:solidFill>
                  <a:schemeClr val="tx1">
                    <a:lumMod val="95000"/>
                    <a:lumOff val="5000"/>
                  </a:schemeClr>
                </a:solidFill>
              </a:rPr>
              <a:t>RESOLUCIONES JEFATURAS Y ADMINISTRATIVAS</a:t>
            </a:r>
          </a:p>
        </p:txBody>
      </p:sp>
      <p:cxnSp>
        <p:nvCxnSpPr>
          <p:cNvPr id="19" name="18 Conector angular"/>
          <p:cNvCxnSpPr>
            <a:stCxn id="8" idx="2"/>
            <a:endCxn id="17" idx="0"/>
          </p:cNvCxnSpPr>
          <p:nvPr/>
        </p:nvCxnSpPr>
        <p:spPr>
          <a:xfrm rot="16200000" flipH="1">
            <a:off x="6105259" y="3730203"/>
            <a:ext cx="577805" cy="11593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txBox="1">
            <a:spLocks noGrp="1"/>
          </p:cNvSpPr>
          <p:nvPr>
            <p:ph idx="1"/>
          </p:nvPr>
        </p:nvSpPr>
        <p:spPr>
          <a:xfrm>
            <a:off x="539552" y="1340768"/>
            <a:ext cx="82296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buNone/>
            </a:pPr>
            <a:r>
              <a:rPr lang="es-PE" dirty="0"/>
              <a:t>SISTEMAS </a:t>
            </a:r>
            <a:r>
              <a:rPr lang="es-PE" dirty="0" smtClean="0"/>
              <a:t>DE EXPERTO</a:t>
            </a:r>
            <a:endParaRPr lang="es-PE" dirty="0"/>
          </a:p>
        </p:txBody>
      </p:sp>
      <p:sp>
        <p:nvSpPr>
          <p:cNvPr id="5" name="4 Disco magnético"/>
          <p:cNvSpPr/>
          <p:nvPr/>
        </p:nvSpPr>
        <p:spPr>
          <a:xfrm>
            <a:off x="683568" y="2132856"/>
            <a:ext cx="1224136" cy="1368152"/>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5 Cinta perforada"/>
          <p:cNvSpPr/>
          <p:nvPr/>
        </p:nvSpPr>
        <p:spPr>
          <a:xfrm>
            <a:off x="4139952" y="3140968"/>
            <a:ext cx="1224136" cy="129614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Disco magnético"/>
          <p:cNvSpPr/>
          <p:nvPr/>
        </p:nvSpPr>
        <p:spPr>
          <a:xfrm>
            <a:off x="683568" y="3645024"/>
            <a:ext cx="1224136" cy="1368152"/>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7 Disco magnético"/>
          <p:cNvSpPr/>
          <p:nvPr/>
        </p:nvSpPr>
        <p:spPr>
          <a:xfrm>
            <a:off x="683568" y="5157192"/>
            <a:ext cx="1224136" cy="1368152"/>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8 CuadroTexto"/>
          <p:cNvSpPr txBox="1"/>
          <p:nvPr/>
        </p:nvSpPr>
        <p:spPr>
          <a:xfrm>
            <a:off x="827584" y="2708920"/>
            <a:ext cx="1095172" cy="646331"/>
          </a:xfrm>
          <a:prstGeom prst="rect">
            <a:avLst/>
          </a:prstGeom>
          <a:noFill/>
        </p:spPr>
        <p:txBody>
          <a:bodyPr wrap="none" rtlCol="0">
            <a:spAutoFit/>
          </a:bodyPr>
          <a:lstStyle/>
          <a:p>
            <a:r>
              <a:rPr lang="es-PE" dirty="0" smtClean="0">
                <a:solidFill>
                  <a:schemeClr val="tx1">
                    <a:lumMod val="95000"/>
                    <a:lumOff val="5000"/>
                  </a:schemeClr>
                </a:solidFill>
              </a:rPr>
              <a:t>BASE DE </a:t>
            </a:r>
          </a:p>
          <a:p>
            <a:r>
              <a:rPr lang="es-PE" dirty="0" smtClean="0">
                <a:solidFill>
                  <a:schemeClr val="tx1">
                    <a:lumMod val="95000"/>
                    <a:lumOff val="5000"/>
                  </a:schemeClr>
                </a:solidFill>
              </a:rPr>
              <a:t>DATOS</a:t>
            </a:r>
            <a:endParaRPr lang="es-PE" dirty="0">
              <a:solidFill>
                <a:schemeClr val="tx1">
                  <a:lumMod val="95000"/>
                  <a:lumOff val="5000"/>
                </a:schemeClr>
              </a:solidFill>
            </a:endParaRPr>
          </a:p>
        </p:txBody>
      </p:sp>
      <p:sp>
        <p:nvSpPr>
          <p:cNvPr id="10" name="9 CuadroTexto"/>
          <p:cNvSpPr txBox="1"/>
          <p:nvPr/>
        </p:nvSpPr>
        <p:spPr>
          <a:xfrm>
            <a:off x="755576" y="4149080"/>
            <a:ext cx="1095172" cy="646331"/>
          </a:xfrm>
          <a:prstGeom prst="rect">
            <a:avLst/>
          </a:prstGeom>
          <a:noFill/>
        </p:spPr>
        <p:txBody>
          <a:bodyPr wrap="none" rtlCol="0">
            <a:spAutoFit/>
          </a:bodyPr>
          <a:lstStyle/>
          <a:p>
            <a:r>
              <a:rPr lang="es-PE" dirty="0" smtClean="0">
                <a:solidFill>
                  <a:schemeClr val="tx1">
                    <a:lumMod val="95000"/>
                    <a:lumOff val="5000"/>
                  </a:schemeClr>
                </a:solidFill>
              </a:rPr>
              <a:t>BASE DE </a:t>
            </a:r>
          </a:p>
          <a:p>
            <a:r>
              <a:rPr lang="es-PE" dirty="0" smtClean="0">
                <a:solidFill>
                  <a:schemeClr val="tx1">
                    <a:lumMod val="95000"/>
                    <a:lumOff val="5000"/>
                  </a:schemeClr>
                </a:solidFill>
              </a:rPr>
              <a:t>DATOS</a:t>
            </a:r>
            <a:endParaRPr lang="es-PE" dirty="0">
              <a:solidFill>
                <a:schemeClr val="tx1">
                  <a:lumMod val="95000"/>
                  <a:lumOff val="5000"/>
                </a:schemeClr>
              </a:solidFill>
            </a:endParaRPr>
          </a:p>
        </p:txBody>
      </p:sp>
      <p:sp>
        <p:nvSpPr>
          <p:cNvPr id="11" name="10 CuadroTexto"/>
          <p:cNvSpPr txBox="1"/>
          <p:nvPr/>
        </p:nvSpPr>
        <p:spPr>
          <a:xfrm>
            <a:off x="827584" y="5733256"/>
            <a:ext cx="1095172" cy="646331"/>
          </a:xfrm>
          <a:prstGeom prst="rect">
            <a:avLst/>
          </a:prstGeom>
          <a:noFill/>
        </p:spPr>
        <p:txBody>
          <a:bodyPr wrap="none" rtlCol="0">
            <a:spAutoFit/>
          </a:bodyPr>
          <a:lstStyle/>
          <a:p>
            <a:r>
              <a:rPr lang="es-PE" dirty="0" smtClean="0">
                <a:solidFill>
                  <a:schemeClr val="tx1">
                    <a:lumMod val="95000"/>
                    <a:lumOff val="5000"/>
                  </a:schemeClr>
                </a:solidFill>
              </a:rPr>
              <a:t>BASE DE </a:t>
            </a:r>
          </a:p>
          <a:p>
            <a:r>
              <a:rPr lang="es-PE" dirty="0" smtClean="0">
                <a:solidFill>
                  <a:schemeClr val="tx1">
                    <a:lumMod val="95000"/>
                    <a:lumOff val="5000"/>
                  </a:schemeClr>
                </a:solidFill>
              </a:rPr>
              <a:t>DATOS</a:t>
            </a:r>
            <a:endParaRPr lang="es-PE" dirty="0">
              <a:solidFill>
                <a:schemeClr val="tx1">
                  <a:lumMod val="95000"/>
                  <a:lumOff val="5000"/>
                </a:schemeClr>
              </a:solidFill>
            </a:endParaRPr>
          </a:p>
        </p:txBody>
      </p:sp>
      <p:sp>
        <p:nvSpPr>
          <p:cNvPr id="12" name="11 CuadroTexto"/>
          <p:cNvSpPr txBox="1"/>
          <p:nvPr/>
        </p:nvSpPr>
        <p:spPr>
          <a:xfrm>
            <a:off x="2422373" y="3573016"/>
            <a:ext cx="1713995" cy="646331"/>
          </a:xfrm>
          <a:prstGeom prst="rect">
            <a:avLst/>
          </a:prstGeom>
          <a:noFill/>
        </p:spPr>
        <p:txBody>
          <a:bodyPr wrap="none" rtlCol="0">
            <a:spAutoFit/>
          </a:bodyPr>
          <a:lstStyle/>
          <a:p>
            <a:pPr algn="ctr"/>
            <a:r>
              <a:rPr lang="es-PE" dirty="0" smtClean="0">
                <a:solidFill>
                  <a:schemeClr val="tx1">
                    <a:lumMod val="95000"/>
                    <a:lumOff val="5000"/>
                  </a:schemeClr>
                </a:solidFill>
              </a:rPr>
              <a:t>PRE </a:t>
            </a:r>
          </a:p>
          <a:p>
            <a:pPr algn="ctr"/>
            <a:r>
              <a:rPr lang="es-PE" dirty="0" smtClean="0">
                <a:solidFill>
                  <a:schemeClr val="tx1">
                    <a:lumMod val="95000"/>
                    <a:lumOff val="5000"/>
                  </a:schemeClr>
                </a:solidFill>
              </a:rPr>
              <a:t>TRATAMIENTO </a:t>
            </a:r>
            <a:endParaRPr lang="es-PE" dirty="0">
              <a:solidFill>
                <a:schemeClr val="tx1">
                  <a:lumMod val="95000"/>
                  <a:lumOff val="5000"/>
                </a:schemeClr>
              </a:solidFill>
            </a:endParaRPr>
          </a:p>
        </p:txBody>
      </p:sp>
      <p:cxnSp>
        <p:nvCxnSpPr>
          <p:cNvPr id="14" name="13 Conector angular"/>
          <p:cNvCxnSpPr>
            <a:stCxn id="5" idx="4"/>
            <a:endCxn id="12" idx="1"/>
          </p:cNvCxnSpPr>
          <p:nvPr/>
        </p:nvCxnSpPr>
        <p:spPr>
          <a:xfrm>
            <a:off x="1907704" y="2816932"/>
            <a:ext cx="514669" cy="107925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a:stCxn id="7" idx="4"/>
            <a:endCxn id="12" idx="1"/>
          </p:cNvCxnSpPr>
          <p:nvPr/>
        </p:nvCxnSpPr>
        <p:spPr>
          <a:xfrm flipV="1">
            <a:off x="1907704" y="3896182"/>
            <a:ext cx="514669" cy="4329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8" idx="4"/>
            <a:endCxn id="12" idx="1"/>
          </p:cNvCxnSpPr>
          <p:nvPr/>
        </p:nvCxnSpPr>
        <p:spPr>
          <a:xfrm flipV="1">
            <a:off x="1907704" y="3896182"/>
            <a:ext cx="514669" cy="194508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angular"/>
          <p:cNvCxnSpPr/>
          <p:nvPr/>
        </p:nvCxnSpPr>
        <p:spPr>
          <a:xfrm flipV="1">
            <a:off x="3851920" y="3861048"/>
            <a:ext cx="208995" cy="10714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47864" y="2276872"/>
            <a:ext cx="2442656" cy="646331"/>
          </a:xfrm>
          <a:prstGeom prst="rect">
            <a:avLst/>
          </a:prstGeom>
          <a:noFill/>
        </p:spPr>
        <p:txBody>
          <a:bodyPr wrap="none" rtlCol="0">
            <a:spAutoFit/>
          </a:bodyPr>
          <a:lstStyle/>
          <a:p>
            <a:r>
              <a:rPr lang="es-PE" dirty="0" smtClean="0">
                <a:solidFill>
                  <a:schemeClr val="tx1">
                    <a:lumMod val="95000"/>
                    <a:lumOff val="5000"/>
                  </a:schemeClr>
                </a:solidFill>
              </a:rPr>
              <a:t>ARCHIVO DE LECTURA</a:t>
            </a:r>
          </a:p>
          <a:p>
            <a:r>
              <a:rPr lang="es-PE" dirty="0" smtClean="0">
                <a:solidFill>
                  <a:schemeClr val="tx1">
                    <a:lumMod val="95000"/>
                    <a:lumOff val="5000"/>
                  </a:schemeClr>
                </a:solidFill>
              </a:rPr>
              <a:t>FORMATO DEFINIDOS</a:t>
            </a:r>
            <a:endParaRPr lang="es-PE" dirty="0">
              <a:solidFill>
                <a:schemeClr val="tx1">
                  <a:lumMod val="95000"/>
                  <a:lumOff val="5000"/>
                </a:schemeClr>
              </a:solidFill>
            </a:endParaRPr>
          </a:p>
        </p:txBody>
      </p:sp>
      <p:sp>
        <p:nvSpPr>
          <p:cNvPr id="7172" name="AutoShape 4" descr="data:image/jpeg;base64,/9j/4AAQSkZJRgABAQAAAQABAAD/2wCEAAkGBhMSERUUExQUFBQUFxwWFxgUFxgaFhgYFxkXGBYWGR0YHCYeGBojGRkWHy8gIycpLiwsFx4yNTAqNSYrLCkBCQoKDgwOGg8PGi0kHCQwLDUsLywwNSksLC0sLSwsLyw0LCwsLSktKiw0NCwsLCwsLCwsLy0pLCkvLCo0NCksLP/AABEIAMIBAwMBIgACEQEDEQH/xAAbAAEAAgMBAQAAAAAAAAAAAAAAAwQCBQYBB//EAEUQAAECAwQFBgsHBAMAAwEAAAECEQADIQQSMUEFIlFhkRMUMlJxgQYVFlNicpKhsdHSFyM0QpOywTPC4fAHgvFjc6JD/8QAGQEBAQEBAQEAAAAAAAAAAAAAAAIBAwQF/8QAMhEAAgECBAIJAwQDAQAAAAAAAAECAxESITFRQeEEFSJhcZGhsdETgcEFMkLxI1LwFP/aAAwDAQACEQMRAD8Aytui5q7MiTzOUtaBLvJ5SWCQgJvAm89Wd9/fGmt3grMUgoTo6TKWUrdQtEknW6CgD0Ak0cY1qDUdtMkIWu+UTCbwWGJAcBIyFQyE4xLabDyxKjLm3VJCSBQG6SQXuu4JOfvAI9VLpVSkrLPO+fKxwpUFTVk2/E+cWHwLtSH5WxyVFV0IabJDFKClxfJvEnXu4FQrSkXleCs0BN7RspgQFffyU8pqrSUviklSkq1c0hhHezrIpSUJEuYkIZmbABgDTDsaIJWhghmlTgzEaxyvbvSVXfRo6vp9R8F6/J0wI4mf4JTip0aNlJBenLyTTlRMYOKEC/Lp+UpH5Y1Ns8ALXMWqYizICCXSBOk3UgYp1SAQ1HNaOY+q2OzGUm6iVMZ3rWvD3RRRolBdJRNUpmLKYszMyQAAxZgI2P6hVjol6/IwI5A+BRWslejikFSlfd2mWAkGqJaUpKQQBRzXAuWN6hN8BrQZS5aLEgFS76V84lKWhP3bId3I1Znt7q/SLHo/kiVJlTHOLqJxL593CIlaHBJKpU0kvgopZy7arf8AlMhGL9Qqrb1+RgRwcjwKmiSiXM0clS0vemJtUtKl6y7vY19Kc3ZLuwEZ+Rs51Po9AQSSwnyQQkolpGsXUGKVqoa8odgMd1bpAmKTeQsGXs3lJZ2p0UxlZbK0pUtCJrF6mpD4YhsvdV4f++psvX5GBHzXS/8Ax/aZgRyFjEm6C72mWu+ColJJcVDkPnTYI1Z/4y0h5tFP/mlbvS3jjH1yVo0SyF8nMdP5iadpDNU7Ng2CIbVZpc1RUpKzeDapbIDEBzgKR0j+p1krJL1+RgR8q+y/SPmk/qy/qh9mGkfNJ/Vl/VH2Gz2m4kJCFsKV7zs7YkFvPUV7/lG9aVtl5cxgR8a+zDSPmk/qy/qh9mGkfNJ/Vl/VH2/kp3mJvsn5RCbQsKucmu8Py57cGh1pW2XlzGBHxb7MNI+aT+rL+qH2YaR80n9WX9Ufa+UmeaX/AL3R4JqyHEpbGo3g4GHWlbZeXMYEfFfsw0j5pP6sv6ofZhpHzSf1Zf1R9mm20pLKQQcWJq22MPGfonjDrStsvLmMCPjn2YaR80n9WX9UPsw0j5pP6sv6o+x+M/RPGHjP0Txh1pW2XlzGBHxz7MNI+aT+rL+qH2YaR80n9WX9UfY/GfonjDxn6J4w60rbLy5jAj459mGkfNJ/Vl/VD7MNI+aT+rL+qPsfjP0Txh4z9E8YdaVtl5cxgR8c+zDSPmk/qy/qh9mGkfNJ/Vl/VH2Pxn6J4w8Z+ieMOtK2y8uYwI+OfZhpHzSf1Zf1Q+zDSPmk/qy/qj7H4z9E8YeM/RPGHWlbZeXMYEcr4P6LtEiyy5C7ChZSFX1XrOVEmYVBipbtdIFYzlaMtAVeNlUo3ZovE2QlKpipJSUpvXWSJa2BoL7VDv0/jMdU8YeMx1TxjxSrylJyfHx4/cqx8v8ACDwCt9otC5qJISlQTQzJILpQlJLJUwcgmm2PY+ojSXonjCO0em1IpJJevyZhRUtkm0pmyp0qYTIEsCfIYKKma6qUDgtiXAIe6BUmN3bJZWiWApSQWvFIN67fLtgQW276ZRrZU43R96U0FMcyGDbgOMeTHOM4lhTpcPeY8RRe5AgLSFE1WEKV0mBAS5A3ODixGMULHOmImcnMSppl5SFJR92GWo3FMtd1XJlFSWVdOJqqXQ9l5VSgpSwweit+942viFPXm+3/AIgDUW+cuUTMuKWlKnVyaLy7hJqPvHUEpIdAlvqlQJNDJZf66+w/uTGz8Qp6832/8R4PB9GN+Y59IP8AtgCrKC9e/dZ9S673fSfONDpRFq5ybnK8neT0Sbrat7+Y6nxCnrzfb/xDxCjrzfb/AMRxqUccVG7RyqUsatdlBU9AJSZKpmuTeSEaqaDFRDn0Rj8bHLoWhXIoKAJgBBABLBTqu4pemQO6LKNDABhMmjPpD6Y9XocEMZk1vWH0xfbbzlltb8jBLE3fLw/JqrZe5MuG73Dd4GbRhotSABylUuqlccQ4GOBDbSI2h0Ag4rmntUPlGUvQiUhguYBuKfpikrHRKxSSRTFr+Bxustgd7NFhJDioe+WbqinduGO+J/FA85N4p+mPRokecm8U/TFXysLG3tqJ65ksSyESk1mE4qdmShgSGYuS2NNo5zSv4yd6v9iIu+LD560fqH5RCvQKSSTMnOaFV/Wy/Mz5CNcrpIWNUJmsMMszufExGlQAk3iUo5FGBI1uTlsCRudo2vkyjztp/WVDyZRlNtAAAAAmqAAAAAAG4CJNOdtP9UVJ+6TVXSOvMxhHQp8F5buVzlEhnUu8WDkDWBapPGM/JuX1l8U/TAHNwjpPJuX1l8U/TDybl9ZfFP0wBzcI6Tybl9ZfFP0w8m5fWXxT9MAc3COk8m5fWXxT9MPJuX1l8U/TAHNwjpPJuX1l8U/TDybl9ZfFP0wBzcI6Tybl9ZfFP0w8m5fWXxT9MAc3COk8m5fWXxT9MUNK2OVZwCQVkkAAzEIOOsQVFILCrfOANYI8j2yqCkv6SmbBgohPuaPIAtaN0emYlWpLKzNuhS0BTasvvbHCLfk6oJvGXZroIcclUhwKFse6NdLWeRUkIWsKmF7juLqJZGDYkNiM4jQ4utInpCTeuJTqdIAkArYKIAqA7bXrzlKadlG63vY4VMeLsrLxN/oiWEz5oSAAEpYAMBhgBG5jUaL/ABE71U/xG3jodxCEIAQhCAEI9jBc5IdyA1S5wfB4AyhEHPkYuW23VXcWxZmfOPLXbUoBBIvNROZOQLYOaQBPfFKiuFcezbEa7WgG6VAGnc+DnAPvinKsSJQN5IUySei+ZJAdyW1QM+MYJ0vJSCBLmBLsRyRCR20bjG2IxriXUW1BLAmpYFjdJdqKZjWEu3IUQArHB3D+q41u6PNIJdBSw1iEh8iSA+Iwx7o1Vu5C+JS560nVF2+oJuhKbpUySEOfzEiJbS1dvETmoK7NtMtgBuh1KzCW1QM1OQB3x4NIIZ37mN4HYzO8UbElISU2dfKIvM6iCKpqAS1M+wkuaRZvzG1UyylRd71CDhxjMSMU7q6LcqaFYZFi4IIIyINRGUVkhYL3RWpAIxDjF8WCRx2RLJnXnooEYhQYh/j3Rqdy0ySEIRpohCEAIQhACEIQAhCEAIzsx1z6v8mMIzs/TPq/yYA4/TX4ib65hDTX4ib65hAE+hOgv/7D+2XHo0hfnGVLA1D94oigp0Utiqvc0V7FMIkTbovKvqZN66SbsvPLtiaxWgpuyxJKEBw5WgtmCwLlzjm5zjpBxim2rvh88iJJvLgbDRn4id6qf4jbxqNF/iJ3qp/iNvHMsQhCAEeLUwJ2B6Y0j2MZs0JBUcBWmNIAqypF8BajUsU3FFkimGRO0tV2wjGfZbrFKL6ncqUSVPqsXcbPcGEWLHKKUJBxz3OSW3s7PuiSalwez/w8YWuZLQrrnLqDLvAlsQzO1Xx1axGDqkCVdBNRQPTczZB8ouoLgdkV7cpwEZzDd3AYq/8Ay7DM+6cL3Mt3i3XmNwAqKVAA4EgXhvZxGrFstd1QuIWVEpUQhSSBV0gFWtlUl9xjcLWApzhdNdl1yfd8I8siCEB8SLx7VayveTCpTcrNSa8DjKljbd2jy2lgDsWkvs1g54E8Yq6RTKEtU0kAMCVXiEkAgVYszU74vTMm2jDZjGk0imclaliWFyUFUwJKrpvgB1HVLgaxG8k4hMdY04zaUvUqs+y+zexbVLUm+QtIQC7CjBzsRTPB3wwrHq5dpDa8kNQAJNTVuzIU39kV9D2cmSCpV1CmupSpwJdCmWSpILg3k0y3xs5k8YnopqVNTZjs39kdneMnFLTuMjO8E9zXydJGW4nzZV+mqKXSbyqlqhikd2+LUu1IUpK0KCkq+7UU4XqFHxI/7CKC9KnlP6N6WFPeKrq1AgVQCn4kPk0WLLaFzZZWlAlOtykjIJTg6cXYu2IxMeOVeMpOK/dxViYVlKTSNpCKsrlDW8kpIdLZk9F6YNHjzQlyUAh3xYAVcU7eAjcXcd8XcW4RVSqa/wD/AD25u2z4V38ZpVpSokA1GINFDexy3xqdzU7kkIQjTRCEIAQhCAEZ2fpn1f5MYRnZumfV/kwBx+mvxE31zCGmvxE31jCAJNFzwiVMUSQBMJLY9GXQDMk0AzJEW5M6YFXZrArF9DHAfmlkvVSXBfMGmBjV2WStaCE8nd5RV5MxN4HUlXaNkXOIyiWVYJqSCBZUmtUyiDUZHLE/6Y6RccLTWZzkpuSaeXHvNtoz8RO9VP8AEbeNNod+Xm3mvXUu2DsHZ8njcxzOghCEAR2ieEipZ6Cj1OEUUKQzKmqOBIUaEskmpDtgbrsHwi7aUEgMApiCxaozxo7RGJiXCVIKXoLwSQaAsCHD0w9HdEu/Al34GfPUOz1du0nIbYi0nMSEOtZlpcOoKukCuZ2lh3xZMsULCmFBSILRKEzU/Kkgk7wxCRvzJypmaLSs7GSTcWjX2Ncs8mpNqUslQAQVveqxBSQCGG3ZGxtJZUvPWIbOqTrDsr3ExBJ0XLviYxcdE3i7DM1qNxphFgn73clH7z/AQeMI4/52v3EUcWHtEelKy7vXUE9jnWPshUSzZqSCCcQXbeGyirajMWocmySlN4FQB6RYUr+VK/aiNfOQFOqWl1C6QxoSoAVGNU8N5MepR7KTfqVm3dGPi1IUEpC3brAXUm+HKgCX11MHJN2uEec6k2azKWtREtlKIUQVEpSykJwvHVNB8MPZ+khJrMN+coBKUIDnBxQbVOfgC1dJMkqnSlJtEpIdPJoClXRLSGIOsOmSAVVDsAwaOkIyk06jtH38L+5znVUMoq7IPBPwqdcuzzJbKWlSpBExKgpDqVeLdBw7Gr3FCOwlpBOsoLUMgQyTuS5Y7y57MI5vQeiLLZ5oUVKXOlSggXlJUiSggKKUEJTeDLOsXN164xsUiygFIU143sVYg4uK1v0fGmTR36X9OdRypJpPu56cyqUcEUjboGs6cCMtru/ftjO9vzbvGXbGp8WyVJC0BS0k1uqOG4ZgHLYTtYl6KQsk3TeB1QpSgSBdDnqu1HBz2mPE1G+bflzOiyLKkKSTLSUhJSVAl3QCSCA2NTTBq4tEvi9LM6xRiy1MdoYkisQ2KxgBTJWml0X1EmtVYkuHar5Ui5KW4rQih7flHNpcBfOxjyDYUNatt27YjmoUaggLQ7bC4BY7BhFmMJOfrF+PyaF7rMyyTyMZVoCiQxSoVZWylQRQiuRiWIp8i8xBuqTgWfGhDZg7NwhZZ15NWvA3VAZKFD3ZjcRElksIQgBCEIARTt6yGYkYYdqouRR0jl3f3QBy9jLpJNTfXjj01QhYOgfXX+9UeQBlM0guRY7RNQm8pCiQP+stydwDnuij4N6cnm0iSuYqelcnl7xShPJhQBQn7uhoWL5mlBXbWFMwy1cmUpImkm8kkEcmmlN7Huj2z6OmyweT5uh6qCJJSCXx1WLtt3x7KVenCjKEoJt6Pb+vXiS07p3Nroz8RO7E/wARt41GjPxE71U/xEkvRCwlhOW7kuXNSkgUJqA4IGGqN7+WKT1dijZwjXiwztZ55q13VDhikuWZywIbCvaIx8UrvA8vMYZZdEjbtL54CKwR/wBvcw2UUrdNuqBIJCUlSUjNSW+CXI7CYsWaUUhiX403ByTxJjmbb4aSFTUoTyhZV1MwpIkKUolAZYOSgQ+BAWxi6VGdR9hXS1MlKyubhWllEACUsFVA2CS5AclNKB8NxrSMU28IvAImMCUnfdKnUlgbxPSPacxWNFtlpDmegE1LrqXzoSwyatBEidJgJKUX5gZwoMAqtQCqlPg+6Ozp20j7nCNTG9PUllaXTqpuTQ5uh0bGAfvOT4GPNK25FnactTIohdCXGsRdAclWLACr8ILVp8pSq5LWtQllaQB0jdKggB3csQ+yuYf5rpLS9otfNkzJzievlkC4EJkmWVINZZvlN69vCWOLt6Oi9AfSJXeUVrvxeWWyep0lUUFmdX9oMsXeby1WhS9YpGopMtLJFFtlrPUAFzRyLVk8IF25LylJlSnqrpLBSQWTdJJIIxFDkUxQs3/H5XMVajPTys1SqS2XLEtaShSEqmCqrpIdgBgzRvNDSxZZHIypEwIQWDKvKN6+VLJu1LgCgzpg0da66LFf4VeXfzydskst78CFGTik8lZaa+F/ixYstklyRqImqWrpLKTfOaqrus9MNrl8YrTJtnMw35C6FV9YQ4GYBZTqo1QC3w2At10oBlTLykuWchOOqVHN/wDaRGbenFVnWTUkiWCCwcMSAS9AHAx7W+XWVWecNe/P8mSpO3ZsvsLNbEzGVLQbh1RQOkAJDUBp351wiVKuktUtTAAXWSXNMNVyzbWrhAWxKkXUJUhSgWAQxxulVARjn2RfSgAMMBQdgjz2mspPM6xi0s2VedkYS1Mz0G565f8AnZGdmnuSLqgcSVDs/wDO6JBVXYPean3NEkbZriarvM9aIlUUDkaHty/kcI1Glp0gzGWla1AJ/phSrodT3rpAHZjsEZWMySVCzFqpBJvMSCvo3gf8Y7IxVI3w3z24nJ1Viw8TcxChAJJ30IJyAHxiPk5r9JJFMqs9cs/92wliYCkFSSGrQuaVbLGNUnwTOjztdE/JkYE99Yq2sBOspdwkXQpIqc2KWN5sex8ImtsxkKYsbpZjWgLkdzxguypvGhOqXclRUnqgqJodgxcReb1NyWhPJUSkEhiQCRsLVHGM4hsSnloJLukVxyiaJLEIQgBFHSOXd/dF6KOkcu7+6AOXsHQPrr/eqPIWDoH11/vVCAJ5M9aLLPXLTfWkrUlO1QloIG+uUaTwb0rMNqSjnRtImISuZLUkkyXkpXfCwkICeUNy6OsBiDG7sFnmKSSiYUNMU7JvAumW2NKV4xLK0XNQVFMxCSouops6AVGtVMzmuceujXhCnOEo3b0e3p7WOcoNyTT09TaaM/ETuxP8Rt402iQeXmvU3UvRqsHLZRuY8h0EIQgBHAyv+O0hQlqWgypM02hEu6q8q/d1Sq90BcaiX31jvorWxLFK+oSSNygxPcK8d0eih0mrQv8ATdr6kyipFKXZZYKuTRJSVAOCAClVWWGSXBfc90b2upSuWw1lp7r42bLw94O3KRUpKgClhmCGavZRQOz/AAYhvrSWCKEPQlnwpSj4/wCSI4zknmYuyZi+oh3lpFcUlRJyzAA+PZXUo0cEqUrm0u8VOVJSApaSlZN/rl2F1yNd8Y2abVMq8shu/bs7BxiSadeXvvAjcwPxCR3mFOra9jU7mmslnShSjLkTkKDEgLVdNRq0cKplXDARe8YTRVUq6gJvKLuwCAopx6V5xnhwuTpZ6QqWYjrDZ25jvGZjKyrdCSNnwofeI7SqYu01fzJjFR7McignSxmAGTdWGJUMVDC6yXBrXFsIyTaJ5CTdQ97WZ6hx0dZwWJxGTx7bNBSlm8xlrxC5ZuqfbSh7cd8a+2Wm0WVC5irs+UhJUo0TMZIJJO2j7cnIjpGMJ5QtfZ/Onsc8c4/uV+9fGvv4m4kIclZL1UkDIAKbtJN0YxYjiNBeHRXaEImS0JTazek8ksqIZwVLCkhnKSk4G8g6tXjoZlrWoOqVMu1om9UXSoEgpBJJATdNA4fdNXolWlLDNW8jspJq6Lcy0uppeuoUU3RGwKOAL5Y40j0WVSv6in9FDpT3npK9w3RXlaSYKCZM3UIBF3apIIDPVjebYImlW1ZUxlKAZzwQQkXmDuo+zENSWnMlR3JFaOln8goGG4bBsjORZEIcpSlJOJAqWwc4mMOeMRfSUPgVFLPscEse3ZFiPPbO5ShFO6SEV5051XALxxNWCdhJYsTkMY9mTzeCUXSSCS5NAGAw2k+4x5KllIujHpKU2anq2Z/gCKRrtbMjVIeiykAtqIALgMWJKXLnY1IsJLqwIDM5pmMPfGSJYGHHM9serNDlTHFt8bfYm25Do/8ApI9UDvFCeLxPFawnVu0Nxkgh6i6CDV61rUxZiSxCEIARS0jl3f3RdijpHLu/ugDlrB0D66/3qhHtg6B9df71R5AEyZ0xFltCpSb0xJUUBndQQjLPa2bNHPeCGkrSbUhBnqtMuZJ5WZeYiSouyXBN1V4AXaY4Ujp9HSb8qYl1JeZikgEMJZo/Y3fFiVo5SS5mzTUFjcALYuwDvHro9IhTpSg4Jt8dv61XeS07p3LmjPxE71U/xG3jUaM/ETvVT/EbePIUIQhACEIQBXsqWK2om8wFWdgVNsDni8Zz7MFNkRgcx2f77qRhNsYJJClJvdIJNFYcCwZwxaHM2qhSkVdqFLsBUEO1MHEanbNGNXKMhExZIFqTRIUrVlOlwC6g7gb6RcuKVLQXClpuqfByOl2OLw741kvwclvyahgLwUgJGYx1XBeuJdo2tllcmEyw5ATR2ejBqACOVNzl+5JHCnjT7a9bhVqI6SFAUq6SA9HNX90amfMs/KqSqctCryr7KmJQC5NSBdSWYs9Y3q0AgghwaERrZdlS6wrWuu+spzRKgVB8SCQ+d2Klj/hb7lVlJpYbfcsaMKLmopS03ixWSVNTG8AcXxixPa6QQC9GOBejHdtipZp6JaQlKChLmgqxcAjtc4bjsjJekEEOHLHIZspvhGQmssTzNTtG18zVWfwUs8ibLUEqNDLReWo8k7q+6BOoMRQuARk8XzJ5M6zqBreSShW9wkhKsq0Nc4mRMvzAQCChwbwoQchvoCIsL6Sdzn3EfEx6fryqu83fxDSSvEhlSJS6gBWRdyRuN6o7DFqIZ1jSpj0VDBSaK7N43GkRlcxGI5RO1IZY7Uih7uAiMKejLu1qi0Q+PviunR6A1HZgCSSQBgAXcDsiWTOCgFJLg5j4bjujOIasUYSpKUhkgAbg0YcoAo7DicgRlwjOacAKE57Bmf8AdsZJSBQUilksyHdvLgeCaDmP97Yx5Qno8Th3bYzUkHEP2x7C6Ns9ytIQy1jclXebzn3DhFmILMKzD6bP2JTTuqOMTxJqVhCEIGiKOkcu7+6L0UdI5d390AcvYOgfXX+9UeQsHQPrr/eqEASgTeaWjkP6zr5P1riGbfs3tHOeB6pxtaOTRPRKTJu2nlwoBU0Oyw4qsqIriwL7+nsk5AlrQsq1yrogUCkpTiTjQxnZJkqWokLnlwzLZSRUmgemJ7o9dLpP06cqdr3/AO9NVs8yJQvJPY2mjPxE71U/xG3jS6FnBU6aoOxSGfHIRuo8hYhCEAIQhACEIQBDPkE6ySyhhsI6qhmPeMowVNVS9KLZsQojewxD7K7oswgCqJ7JcVDsKG87kXWLMQaY5RCZCppc6oGBKWXvaoKBlWprQDG3zRN681XfEs7M7OztnEsViJwIhNl2KWn/ALEjgp+EQptChQpJUHDJBAU5SQp2ZIYl3NC+MXIRJtinKE1AqBMepYkEEuWF4sRkMOyJuUBurFQfgpm97RMYp2fPIcqWGxjXscgqbYqKjqZLQuQgTEfLPgCfcO1zlGJNmuSRHaLKC6g6Vt0k4lhmGIV3g7migsLvhPOQhSiEhGpraqTqhZdy++NhOlkgucBQAZ79vZFedoeVMUVkVWA9ElwAwxSTCpKaisOfieeak32V+DySVpfXE8gkXgAG6Lp1aYvFhU9fUJFcMSxASz7XJ7ox0fo5ElJSh2JepwoAwpgwETGU1U03ZH5dsRFNrtZM6RUksz2SskORdOwxFaUOpDuxKhQkVZwaH0SO+JBaBnTtBp2xhNDrQMgCrtIYDuZRMXZrUtNPRksqUEhgGH+vGUIRhQhCEAIo6Ry7v7ovRVtdlXMLIKAQATfvNicLsAclYegfXX+9UIkVJMkqlqZRSpTkUDlRNHrnCAITCBhAG48Gemv1R8Y6GOe8Gemv1R8Y6GAEIQgBCEIAQhCAEIQgBCEIAQhCAEQzLIkm8HSraktxGB7xE0IArSyb11dSHKTkoA5jAKAKeNIsxFPlklJSzpJoXAIIYhw7ZHDKIxbCH5RJRgxqpLHaoBhXbugLFmIxqlsjhuOJHxMSRHaOiTsqO0YRUdiZaX2JIQJisLQtQBQkAEO6yzuzMEuc89kSUWYpWg8mQr8ofKl1TFTNgQQ+8AxKJMxh945zdAY7cGPviKdyi03bt13BU4u51DG9sLNsilsTJcUXRCAEIkoQhCAEZ2bpn1f5MYRnZ+mfV/kwBx+mvxE31zCGmvxE31zCAKZhAwgDceDPTX6o+MdDHPeDPTX6o+MdDACEIQAhCEAIQhACEIQAhCEAIQhACEIQAgUvCEAVpKighChQkhCndxUhJcu7U7olnGoBoMS+DDbuf4RlMlhQYgEbDEHi9L5s73X1Xxw2PVnZ8o1OxjV8jFSuVYAPLfWJwUw6IzUCTU4UOMWwIQjDRCEIAQhCAEIQgBGdm6Z9X+TGERTLfLkm9MWlCSAHUWDlRYVzMAcvpr8RN9cwjC2zRNmrWjolamehoSD7xCAKxhEUuwzFuUhShfILLUGbIALA2Zbe6YaImF9WYnFnWo9Vn+99bblAF3Rtt5IKUxJKkIYFIopTFWtkkVLZAx02iwqbJRMKmvh6BLYkUpuji7XoVV6kpS0v+aYqgKRUOt3vOGYUArEsvRswADk1tcwE+YAFAVSNbB2Y74A7rmR6x9lPyhzI9Y+yn5RwKLFPcvKWBkeczD2vrDf/ALWM12Gay2lzHBIQ9oma2wnWp2PkYA7vmR6x9lPyjW6QtnJKulQwepSDnu3RykmxzidaVMSHx5xMJZ6lr2LO1TEVo0Wu8SbOpYvMDyqyq7RjVROL7G7qgdP45HWT7SPlDxyOsn2kfKOZVoIgfh3Lkf1VBxkRWPFaCUQWs4BYM81ZDuHDAhqOcYA6fxyOsn2kfKHjkdZPtI+UcvM0Kq6CLNVy45VRoMKuKn/dhlsegQo/eSLgY4TFKrRs9l7LIQB0fjkdZPtI+UPHI6yfaR8o0/k3J6ivaX84eTcnqK9pfzgDceOR1k+0j5Q8cjrJ9pHyjT+TcnqK9pfzh5Nyeor2l/OANx45HWT7SPlDxyOsn2kfKNP5Nyeor2l/OHk3J6ivaX84A3HjkdZPtI+UPHI6yfaR8o0/k3J6ivaX84eTcnqK9pfzgDceOR1k+0j5Q8cjrJ9pHyjT+TcnqK9pfziorQKOXuiW6EhN6qnDpfa5JL7cBAHR+OR1k+0j5Q8cjrJ9pHyjlzoQgB7PeNMJisTjngKVMTDwdGv91lqay8WNFV6zcYA6LxyOsn2kfKHjkdZPtI+Ucz4hPmGxqJiiMFXR0hndr24ZE6EYqeQyUpWbxWXolRSbt4ihCXqc4A6bxyOsn2kfKL+ilGdLv3m1lpoEkMhakAu2d144iToAlP8ASDkaqr62yZw+w+7uiYaOmJDCUtgwF2fMAODlrwu4kwB3vMj1j7KflDmR6x9lPyjhJVhmFaqLKOUWHE6YGCZqk4XsAARQZcXi+bRkTDg5M+YNjgALO/PIbWgDt58i6kqKyAA9QkCm0tHFWzTK55AdUsBCFFP3ZUFKK6KoRS6Gbbwim2CYpQTcU11ygzZhcFakuTeqaChyGEE6GUl7sosQNUTVpY0ck3qjHhxAWcXUsCTiXOJJJJPEwjK1IuqKQGZqO7UD1NTXOEAecsoUCiBuJjznK+sriYQgBzlfWVxMOcr6yuJhCAHOV9ZXEx7zlfWVxMeQgBzlfWVxMOcr6yuJhCAHOV9ZXEw5yvrK4mEIAc5X1lcTDnK+sriYQgBzlfWVxMOcr6yuJhCAHOV9ZXEw5yvrK4mEIAc5X1lcTDnK+sriYQgBzlfWVxMOcr6yuJhCAHOV9ZXEx7zhXWVxMIQB5zlfWVxMe85X1lcTHkIAc5X1lcTDnCusriYQgD02lfWVxMec5X1lcTCEAOcKH5lcTDnK+sriYQgD3nCusriYc5X1lcTHkIAzFamphCE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7174" name="AutoShape 6" descr="data:image/jpeg;base64,/9j/4AAQSkZJRgABAQAAAQABAAD/2wCEAAkGBhMSERUUExQUFBQUFxwWFxgUFxgaFhgYFxkXGBYWGR0YHCYeGBojGRkWHy8gIycpLiwsFx4yNTAqNSYrLCkBCQoKDgwOGg8PGi0kHCQwLDUsLywwNSksLC0sLSwsLyw0LCwsLSktKiw0NCwsLCwsLCwsLy0pLCkvLCo0NCksLP/AABEIAMIBAwMBIgACEQEDEQH/xAAbAAEAAgMBAQAAAAAAAAAAAAAAAwQCBQYBB//EAEUQAAECAwQFBgsHBAMAAwEAAAECEQADIQQSMUEFIlFhkRMUMlJxgQYVFlNicpKhsdHSFyM0QpOywTPC4fAHgvFjc6JD/8QAGQEBAQEBAQEAAAAAAAAAAAAAAAIBAwQF/8QAMhEAAgECBAIJAwQDAQAAAAAAAAECAxESITFRQeEEFSJhcZGhsdETgcEFMkLxI1LwFP/aAAwDAQACEQMRAD8Aytui5q7MiTzOUtaBLvJ5SWCQgJvAm89Wd9/fGmt3grMUgoTo6TKWUrdQtEknW6CgD0Ak0cY1qDUdtMkIWu+UTCbwWGJAcBIyFQyE4xLabDyxKjLm3VJCSBQG6SQXuu4JOfvAI9VLpVSkrLPO+fKxwpUFTVk2/E+cWHwLtSH5WxyVFV0IabJDFKClxfJvEnXu4FQrSkXleCs0BN7RspgQFffyU8pqrSUviklSkq1c0hhHezrIpSUJEuYkIZmbABgDTDsaIJWhghmlTgzEaxyvbvSVXfRo6vp9R8F6/J0wI4mf4JTip0aNlJBenLyTTlRMYOKEC/Lp+UpH5Y1Ns8ALXMWqYizICCXSBOk3UgYp1SAQ1HNaOY+q2OzGUm6iVMZ3rWvD3RRRolBdJRNUpmLKYszMyQAAxZgI2P6hVjol6/IwI5A+BRWslejikFSlfd2mWAkGqJaUpKQQBRzXAuWN6hN8BrQZS5aLEgFS76V84lKWhP3bId3I1Znt7q/SLHo/kiVJlTHOLqJxL593CIlaHBJKpU0kvgopZy7arf8AlMhGL9Qqrb1+RgRwcjwKmiSiXM0clS0vemJtUtKl6y7vY19Kc3ZLuwEZ+Rs51Po9AQSSwnyQQkolpGsXUGKVqoa8odgMd1bpAmKTeQsGXs3lJZ2p0UxlZbK0pUtCJrF6mpD4YhsvdV4f++psvX5GBHzXS/8Ax/aZgRyFjEm6C72mWu+ColJJcVDkPnTYI1Z/4y0h5tFP/mlbvS3jjH1yVo0SyF8nMdP5iadpDNU7Ng2CIbVZpc1RUpKzeDapbIDEBzgKR0j+p1krJL1+RgR8q+y/SPmk/qy/qh9mGkfNJ/Vl/VH2Gz2m4kJCFsKV7zs7YkFvPUV7/lG9aVtl5cxgR8a+zDSPmk/qy/qh9mGkfNJ/Vl/VH2/kp3mJvsn5RCbQsKucmu8Py57cGh1pW2XlzGBHxb7MNI+aT+rL+qH2YaR80n9WX9Ufa+UmeaX/AL3R4JqyHEpbGo3g4GHWlbZeXMYEfFfsw0j5pP6sv6ofZhpHzSf1Zf1R9mm20pLKQQcWJq22MPGfonjDrStsvLmMCPjn2YaR80n9WX9UPsw0j5pP6sv6o+x+M/RPGHjP0Txh1pW2XlzGBHxz7MNI+aT+rL+qH2YaR80n9WX9UfY/GfonjDxn6J4w60rbLy5jAj459mGkfNJ/Vl/VD7MNI+aT+rL+qPsfjP0Txh4z9E8YdaVtl5cxgR8c+zDSPmk/qy/qh9mGkfNJ/Vl/VH2Pxn6J4w8Z+ieMOtK2y8uYwI+OfZhpHzSf1Zf1Q+zDSPmk/qy/qj7H4z9E8YeM/RPGHWlbZeXMYEcr4P6LtEiyy5C7ChZSFX1XrOVEmYVBipbtdIFYzlaMtAVeNlUo3ZovE2QlKpipJSUpvXWSJa2BoL7VDv0/jMdU8YeMx1TxjxSrylJyfHx4/cqx8v8ACDwCt9otC5qJISlQTQzJILpQlJLJUwcgmm2PY+ojSXonjCO0em1IpJJevyZhRUtkm0pmyp0qYTIEsCfIYKKma6qUDgtiXAIe6BUmN3bJZWiWApSQWvFIN67fLtgQW276ZRrZU43R96U0FMcyGDbgOMeTHOM4lhTpcPeY8RRe5AgLSFE1WEKV0mBAS5A3ODixGMULHOmImcnMSppl5SFJR92GWo3FMtd1XJlFSWVdOJqqXQ9l5VSgpSwweit+942viFPXm+3/AIgDUW+cuUTMuKWlKnVyaLy7hJqPvHUEpIdAlvqlQJNDJZf66+w/uTGz8Qp6832/8R4PB9GN+Y59IP8AtgCrKC9e/dZ9S673fSfONDpRFq5ybnK8neT0Sbrat7+Y6nxCnrzfb/xDxCjrzfb/AMRxqUccVG7RyqUsatdlBU9AJSZKpmuTeSEaqaDFRDn0Rj8bHLoWhXIoKAJgBBABLBTqu4pemQO6LKNDABhMmjPpD6Y9XocEMZk1vWH0xfbbzlltb8jBLE3fLw/JqrZe5MuG73Dd4GbRhotSABylUuqlccQ4GOBDbSI2h0Ag4rmntUPlGUvQiUhguYBuKfpikrHRKxSSRTFr+Bxustgd7NFhJDioe+WbqinduGO+J/FA85N4p+mPRokecm8U/TFXysLG3tqJ65ksSyESk1mE4qdmShgSGYuS2NNo5zSv4yd6v9iIu+LD560fqH5RCvQKSSTMnOaFV/Wy/Mz5CNcrpIWNUJmsMMszufExGlQAk3iUo5FGBI1uTlsCRudo2vkyjztp/WVDyZRlNtAAAAAmqAAAAAAG4CJNOdtP9UVJ+6TVXSOvMxhHQp8F5buVzlEhnUu8WDkDWBapPGM/JuX1l8U/TAHNwjpPJuX1l8U/TDybl9ZfFP0wBzcI6Tybl9ZfFP0w8m5fWXxT9MAc3COk8m5fWXxT9MPJuX1l8U/TAHNwjpPJuX1l8U/TDybl9ZfFP0wBzcI6Tybl9ZfFP0w8m5fWXxT9MAc3COk8m5fWXxT9MUNK2OVZwCQVkkAAzEIOOsQVFILCrfOANYI8j2yqCkv6SmbBgohPuaPIAtaN0emYlWpLKzNuhS0BTasvvbHCLfk6oJvGXZroIcclUhwKFse6NdLWeRUkIWsKmF7juLqJZGDYkNiM4jQ4utInpCTeuJTqdIAkArYKIAqA7bXrzlKadlG63vY4VMeLsrLxN/oiWEz5oSAAEpYAMBhgBG5jUaL/ABE71U/xG3jodxCEIAQhCAEI9jBc5IdyA1S5wfB4AyhEHPkYuW23VXcWxZmfOPLXbUoBBIvNROZOQLYOaQBPfFKiuFcezbEa7WgG6VAGnc+DnAPvinKsSJQN5IUySei+ZJAdyW1QM+MYJ0vJSCBLmBLsRyRCR20bjG2IxriXUW1BLAmpYFjdJdqKZjWEu3IUQArHB3D+q41u6PNIJdBSw1iEh8iSA+Iwx7o1Vu5C+JS560nVF2+oJuhKbpUySEOfzEiJbS1dvETmoK7NtMtgBuh1KzCW1QM1OQB3x4NIIZ37mN4HYzO8UbElISU2dfKIvM6iCKpqAS1M+wkuaRZvzG1UyylRd71CDhxjMSMU7q6LcqaFYZFi4IIIyINRGUVkhYL3RWpAIxDjF8WCRx2RLJnXnooEYhQYh/j3Rqdy0ySEIRpohCEAIQhACEIQAhCEAIzsx1z6v8mMIzs/TPq/yYA4/TX4ib65hDTX4ib65hAE+hOgv/7D+2XHo0hfnGVLA1D94oigp0Utiqvc0V7FMIkTbovKvqZN66SbsvPLtiaxWgpuyxJKEBw5WgtmCwLlzjm5zjpBxim2rvh88iJJvLgbDRn4id6qf4jbxqNF/iJ3qp/iNvHMsQhCAEeLUwJ2B6Y0j2MZs0JBUcBWmNIAqypF8BajUsU3FFkimGRO0tV2wjGfZbrFKL6ncqUSVPqsXcbPcGEWLHKKUJBxz3OSW3s7PuiSalwez/w8YWuZLQrrnLqDLvAlsQzO1Xx1axGDqkCVdBNRQPTczZB8ouoLgdkV7cpwEZzDd3AYq/8Ay7DM+6cL3Mt3i3XmNwAqKVAA4EgXhvZxGrFstd1QuIWVEpUQhSSBV0gFWtlUl9xjcLWApzhdNdl1yfd8I8siCEB8SLx7VayveTCpTcrNSa8DjKljbd2jy2lgDsWkvs1g54E8Yq6RTKEtU0kAMCVXiEkAgVYszU74vTMm2jDZjGk0imclaliWFyUFUwJKrpvgB1HVLgaxG8k4hMdY04zaUvUqs+y+zexbVLUm+QtIQC7CjBzsRTPB3wwrHq5dpDa8kNQAJNTVuzIU39kV9D2cmSCpV1CmupSpwJdCmWSpILg3k0y3xs5k8YnopqVNTZjs39kdneMnFLTuMjO8E9zXydJGW4nzZV+mqKXSbyqlqhikd2+LUu1IUpK0KCkq+7UU4XqFHxI/7CKC9KnlP6N6WFPeKrq1AgVQCn4kPk0WLLaFzZZWlAlOtykjIJTg6cXYu2IxMeOVeMpOK/dxViYVlKTSNpCKsrlDW8kpIdLZk9F6YNHjzQlyUAh3xYAVcU7eAjcXcd8XcW4RVSqa/wD/AD25u2z4V38ZpVpSokA1GINFDexy3xqdzU7kkIQjTRCEIAQhCAEZ2fpn1f5MYRnZumfV/kwBx+mvxE31zCGmvxE31jCAJNFzwiVMUSQBMJLY9GXQDMk0AzJEW5M6YFXZrArF9DHAfmlkvVSXBfMGmBjV2WStaCE8nd5RV5MxN4HUlXaNkXOIyiWVYJqSCBZUmtUyiDUZHLE/6Y6RccLTWZzkpuSaeXHvNtoz8RO9VP8AEbeNNod+Xm3mvXUu2DsHZ8njcxzOghCEAR2ieEipZ6Cj1OEUUKQzKmqOBIUaEskmpDtgbrsHwi7aUEgMApiCxaozxo7RGJiXCVIKXoLwSQaAsCHD0w9HdEu/Al34GfPUOz1du0nIbYi0nMSEOtZlpcOoKukCuZ2lh3xZMsULCmFBSILRKEzU/Kkgk7wxCRvzJypmaLSs7GSTcWjX2Ncs8mpNqUslQAQVveqxBSQCGG3ZGxtJZUvPWIbOqTrDsr3ExBJ0XLviYxcdE3i7DM1qNxphFgn73clH7z/AQeMI4/52v3EUcWHtEelKy7vXUE9jnWPshUSzZqSCCcQXbeGyirajMWocmySlN4FQB6RYUr+VK/aiNfOQFOqWl1C6QxoSoAVGNU8N5MepR7KTfqVm3dGPi1IUEpC3brAXUm+HKgCX11MHJN2uEec6k2azKWtREtlKIUQVEpSykJwvHVNB8MPZ+khJrMN+coBKUIDnBxQbVOfgC1dJMkqnSlJtEpIdPJoClXRLSGIOsOmSAVVDsAwaOkIyk06jtH38L+5znVUMoq7IPBPwqdcuzzJbKWlSpBExKgpDqVeLdBw7Gr3FCOwlpBOsoLUMgQyTuS5Y7y57MI5vQeiLLZ5oUVKXOlSggXlJUiSggKKUEJTeDLOsXN164xsUiygFIU143sVYg4uK1v0fGmTR36X9OdRypJpPu56cyqUcEUjboGs6cCMtru/ftjO9vzbvGXbGp8WyVJC0BS0k1uqOG4ZgHLYTtYl6KQsk3TeB1QpSgSBdDnqu1HBz2mPE1G+bflzOiyLKkKSTLSUhJSVAl3QCSCA2NTTBq4tEvi9LM6xRiy1MdoYkisQ2KxgBTJWml0X1EmtVYkuHar5Ui5KW4rQih7flHNpcBfOxjyDYUNatt27YjmoUaggLQ7bC4BY7BhFmMJOfrF+PyaF7rMyyTyMZVoCiQxSoVZWylQRQiuRiWIp8i8xBuqTgWfGhDZg7NwhZZ15NWvA3VAZKFD3ZjcRElksIQgBCEIARTt6yGYkYYdqouRR0jl3f3QBy9jLpJNTfXjj01QhYOgfXX+9UeQBlM0guRY7RNQm8pCiQP+stydwDnuij4N6cnm0iSuYqelcnl7xShPJhQBQn7uhoWL5mlBXbWFMwy1cmUpImkm8kkEcmmlN7Huj2z6OmyweT5uh6qCJJSCXx1WLtt3x7KVenCjKEoJt6Pb+vXiS07p3Nroz8RO7E/wARt41GjPxE71U/xEkvRCwlhOW7kuXNSkgUJqA4IGGqN7+WKT1dijZwjXiwztZ55q13VDhikuWZywIbCvaIx8UrvA8vMYZZdEjbtL54CKwR/wBvcw2UUrdNuqBIJCUlSUjNSW+CXI7CYsWaUUhiX403ByTxJjmbb4aSFTUoTyhZV1MwpIkKUolAZYOSgQ+BAWxi6VGdR9hXS1MlKyubhWllEACUsFVA2CS5AclNKB8NxrSMU28IvAImMCUnfdKnUlgbxPSPacxWNFtlpDmegE1LrqXzoSwyatBEidJgJKUX5gZwoMAqtQCqlPg+6Ozp20j7nCNTG9PUllaXTqpuTQ5uh0bGAfvOT4GPNK25FnactTIohdCXGsRdAclWLACr8ILVp8pSq5LWtQllaQB0jdKggB3csQ+yuYf5rpLS9otfNkzJzievlkC4EJkmWVINZZvlN69vCWOLt6Oi9AfSJXeUVrvxeWWyep0lUUFmdX9oMsXeby1WhS9YpGopMtLJFFtlrPUAFzRyLVk8IF25LylJlSnqrpLBSQWTdJJIIxFDkUxQs3/H5XMVajPTys1SqS2XLEtaShSEqmCqrpIdgBgzRvNDSxZZHIypEwIQWDKvKN6+VLJu1LgCgzpg0da66LFf4VeXfzydskst78CFGTik8lZaa+F/ixYstklyRqImqWrpLKTfOaqrus9MNrl8YrTJtnMw35C6FV9YQ4GYBZTqo1QC3w2At10oBlTLykuWchOOqVHN/wDaRGbenFVnWTUkiWCCwcMSAS9AHAx7W+XWVWecNe/P8mSpO3ZsvsLNbEzGVLQbh1RQOkAJDUBp351wiVKuktUtTAAXWSXNMNVyzbWrhAWxKkXUJUhSgWAQxxulVARjn2RfSgAMMBQdgjz2mspPM6xi0s2VedkYS1Mz0G565f8AnZGdmnuSLqgcSVDs/wDO6JBVXYPean3NEkbZriarvM9aIlUUDkaHty/kcI1Glp0gzGWla1AJ/phSrodT3rpAHZjsEZWMySVCzFqpBJvMSCvo3gf8Y7IxVI3w3z24nJ1Viw8TcxChAJJ30IJyAHxiPk5r9JJFMqs9cs/92wliYCkFSSGrQuaVbLGNUnwTOjztdE/JkYE99Yq2sBOspdwkXQpIqc2KWN5sex8ImtsxkKYsbpZjWgLkdzxguypvGhOqXclRUnqgqJodgxcReb1NyWhPJUSkEhiQCRsLVHGM4hsSnloJLukVxyiaJLEIQgBFHSOXd/dF6KOkcu7+6AOXsHQPrr/eqPIWDoH11/vVCAJ5M9aLLPXLTfWkrUlO1QloIG+uUaTwb0rMNqSjnRtImISuZLUkkyXkpXfCwkICeUNy6OsBiDG7sFnmKSSiYUNMU7JvAumW2NKV4xLK0XNQVFMxCSouops6AVGtVMzmuceujXhCnOEo3b0e3p7WOcoNyTT09TaaM/ETuxP8Rt402iQeXmvU3UvRqsHLZRuY8h0EIQgBHAyv+O0hQlqWgypM02hEu6q8q/d1Sq90BcaiX31jvorWxLFK+oSSNygxPcK8d0eih0mrQv8ATdr6kyipFKXZZYKuTRJSVAOCAClVWWGSXBfc90b2upSuWw1lp7r42bLw94O3KRUpKgClhmCGavZRQOz/AAYhvrSWCKEPQlnwpSj4/wCSI4zknmYuyZi+oh3lpFcUlRJyzAA+PZXUo0cEqUrm0u8VOVJSApaSlZN/rl2F1yNd8Y2abVMq8shu/bs7BxiSadeXvvAjcwPxCR3mFOra9jU7mmslnShSjLkTkKDEgLVdNRq0cKplXDARe8YTRVUq6gJvKLuwCAopx6V5xnhwuTpZ6QqWYjrDZ25jvGZjKyrdCSNnwofeI7SqYu01fzJjFR7McignSxmAGTdWGJUMVDC6yXBrXFsIyTaJ5CTdQ97WZ6hx0dZwWJxGTx7bNBSlm8xlrxC5ZuqfbSh7cd8a+2Wm0WVC5irs+UhJUo0TMZIJJO2j7cnIjpGMJ5QtfZ/Onsc8c4/uV+9fGvv4m4kIclZL1UkDIAKbtJN0YxYjiNBeHRXaEImS0JTazek8ksqIZwVLCkhnKSk4G8g6tXjoZlrWoOqVMu1om9UXSoEgpBJJATdNA4fdNXolWlLDNW8jspJq6Lcy0uppeuoUU3RGwKOAL5Y40j0WVSv6in9FDpT3npK9w3RXlaSYKCZM3UIBF3apIIDPVjebYImlW1ZUxlKAZzwQQkXmDuo+zENSWnMlR3JFaOln8goGG4bBsjORZEIcpSlJOJAqWwc4mMOeMRfSUPgVFLPscEse3ZFiPPbO5ShFO6SEV5051XALxxNWCdhJYsTkMY9mTzeCUXSSCS5NAGAw2k+4x5KllIujHpKU2anq2Z/gCKRrtbMjVIeiykAtqIALgMWJKXLnY1IsJLqwIDM5pmMPfGSJYGHHM9serNDlTHFt8bfYm25Do/8ApI9UDvFCeLxPFawnVu0Nxkgh6i6CDV61rUxZiSxCEIARS0jl3f3RdijpHLu/ugDlrB0D66/3qhHtg6B9df71R5AEyZ0xFltCpSb0xJUUBndQQjLPa2bNHPeCGkrSbUhBnqtMuZJ5WZeYiSouyXBN1V4AXaY4Ujp9HSb8qYl1JeZikgEMJZo/Y3fFiVo5SS5mzTUFjcALYuwDvHro9IhTpSg4Jt8dv61XeS07p3LmjPxE71U/xG3jUaM/ETvVT/EbePIUIQhACEIQBXsqWK2om8wFWdgVNsDni8Zz7MFNkRgcx2f77qRhNsYJJClJvdIJNFYcCwZwxaHM2qhSkVdqFLsBUEO1MHEanbNGNXKMhExZIFqTRIUrVlOlwC6g7gb6RcuKVLQXClpuqfByOl2OLw741kvwclvyahgLwUgJGYx1XBeuJdo2tllcmEyw5ATR2ejBqACOVNzl+5JHCnjT7a9bhVqI6SFAUq6SA9HNX90amfMs/KqSqctCryr7KmJQC5NSBdSWYs9Y3q0AgghwaERrZdlS6wrWuu+spzRKgVB8SCQ+d2Klj/hb7lVlJpYbfcsaMKLmopS03ixWSVNTG8AcXxixPa6QQC9GOBejHdtipZp6JaQlKChLmgqxcAjtc4bjsjJekEEOHLHIZspvhGQmssTzNTtG18zVWfwUs8ibLUEqNDLReWo8k7q+6BOoMRQuARk8XzJ5M6zqBreSShW9wkhKsq0Nc4mRMvzAQCChwbwoQchvoCIsL6Sdzn3EfEx6fryqu83fxDSSvEhlSJS6gBWRdyRuN6o7DFqIZ1jSpj0VDBSaK7N43GkRlcxGI5RO1IZY7Uih7uAiMKejLu1qi0Q+PviunR6A1HZgCSSQBgAXcDsiWTOCgFJLg5j4bjujOIasUYSpKUhkgAbg0YcoAo7DicgRlwjOacAKE57Bmf8AdsZJSBQUilksyHdvLgeCaDmP97Yx5Qno8Th3bYzUkHEP2x7C6Ns9ytIQy1jclXebzn3DhFmILMKzD6bP2JTTuqOMTxJqVhCEIGiKOkcu7+6L0UdI5d390AcvYOgfXX+9UeQsHQPrr/eqEASgTeaWjkP6zr5P1riGbfs3tHOeB6pxtaOTRPRKTJu2nlwoBU0Oyw4qsqIriwL7+nsk5AlrQsq1yrogUCkpTiTjQxnZJkqWokLnlwzLZSRUmgemJ7o9dLpP06cqdr3/AO9NVs8yJQvJPY2mjPxE71U/xG3jS6FnBU6aoOxSGfHIRuo8hYhCEAIQhACEIQBDPkE6ySyhhsI6qhmPeMowVNVS9KLZsQojewxD7K7oswgCqJ7JcVDsKG87kXWLMQaY5RCZCppc6oGBKWXvaoKBlWprQDG3zRN681XfEs7M7OztnEsViJwIhNl2KWn/ALEjgp+EQptChQpJUHDJBAU5SQp2ZIYl3NC+MXIRJtinKE1AqBMepYkEEuWF4sRkMOyJuUBurFQfgpm97RMYp2fPIcqWGxjXscgqbYqKjqZLQuQgTEfLPgCfcO1zlGJNmuSRHaLKC6g6Vt0k4lhmGIV3g7migsLvhPOQhSiEhGpraqTqhZdy++NhOlkgucBQAZ79vZFedoeVMUVkVWA9ElwAwxSTCpKaisOfieeak32V+DySVpfXE8gkXgAG6Lp1aYvFhU9fUJFcMSxASz7XJ7ox0fo5ElJSh2JepwoAwpgwETGU1U03ZH5dsRFNrtZM6RUksz2SskORdOwxFaUOpDuxKhQkVZwaH0SO+JBaBnTtBp2xhNDrQMgCrtIYDuZRMXZrUtNPRksqUEhgGH+vGUIRhQhCEAIo6Ry7v7ovRVtdlXMLIKAQATfvNicLsAclYegfXX+9UIkVJMkqlqZRSpTkUDlRNHrnCAITCBhAG48Gemv1R8Y6GOe8Gemv1R8Y6GAEIQgBCEIAQhCAEIQgBCEIAQhCAEQzLIkm8HSraktxGB7xE0IArSyb11dSHKTkoA5jAKAKeNIsxFPlklJSzpJoXAIIYhw7ZHDKIxbCH5RJRgxqpLHaoBhXbugLFmIxqlsjhuOJHxMSRHaOiTsqO0YRUdiZaX2JIQJisLQtQBQkAEO6yzuzMEuc89kSUWYpWg8mQr8ofKl1TFTNgQQ+8AxKJMxh945zdAY7cGPviKdyi03bt13BU4u51DG9sLNsilsTJcUXRCAEIkoQhCAEZ2bpn1f5MYRnZ+mfV/kwBx+mvxE31zCGmvxE31zCAKZhAwgDceDPTX6o+MdDHPeDPTX6o+MdDACEIQAhCEAIQhACEIQAhCEAIQhACEIQAgUvCEAVpKighChQkhCndxUhJcu7U7olnGoBoMS+DDbuf4RlMlhQYgEbDEHi9L5s73X1Xxw2PVnZ8o1OxjV8jFSuVYAPLfWJwUw6IzUCTU4UOMWwIQjDRCEIAQhCAEIQgBGdm6Z9X+TGERTLfLkm9MWlCSAHUWDlRYVzMAcvpr8RN9cwjC2zRNmrWjolamehoSD7xCAKxhEUuwzFuUhShfILLUGbIALA2Zbe6YaImF9WYnFnWo9Vn+99bblAF3Rtt5IKUxJKkIYFIopTFWtkkVLZAx02iwqbJRMKmvh6BLYkUpuji7XoVV6kpS0v+aYqgKRUOt3vOGYUArEsvRswADk1tcwE+YAFAVSNbB2Y74A7rmR6x9lPyhzI9Y+yn5RwKLFPcvKWBkeczD2vrDf/ALWM12Gay2lzHBIQ9oma2wnWp2PkYA7vmR6x9lPyjW6QtnJKulQwepSDnu3RykmxzidaVMSHx5xMJZ6lr2LO1TEVo0Wu8SbOpYvMDyqyq7RjVROL7G7qgdP45HWT7SPlDxyOsn2kfKOZVoIgfh3Lkf1VBxkRWPFaCUQWs4BYM81ZDuHDAhqOcYA6fxyOsn2kfKHjkdZPtI+UcvM0Kq6CLNVy45VRoMKuKn/dhlsegQo/eSLgY4TFKrRs9l7LIQB0fjkdZPtI+UPHI6yfaR8o0/k3J6ivaX84eTcnqK9pfzgDceOR1k+0j5Q8cjrJ9pHyjT+TcnqK9pfzh5Nyeor2l/OANx45HWT7SPlDxyOsn2kfKNP5Nyeor2l/OHk3J6ivaX84A3HjkdZPtI+UPHI6yfaR8o0/k3J6ivaX84eTcnqK9pfzgDceOR1k+0j5Q8cjrJ9pHyjT+TcnqK9pfziorQKOXuiW6EhN6qnDpfa5JL7cBAHR+OR1k+0j5Q8cjrJ9pHyjlzoQgB7PeNMJisTjngKVMTDwdGv91lqay8WNFV6zcYA6LxyOsn2kfKHjkdZPtI+Ucz4hPmGxqJiiMFXR0hndr24ZE6EYqeQyUpWbxWXolRSbt4ihCXqc4A6bxyOsn2kfKL+ilGdLv3m1lpoEkMhakAu2d144iToAlP8ASDkaqr62yZw+w+7uiYaOmJDCUtgwF2fMAODlrwu4kwB3vMj1j7KflDmR6x9lPyjhJVhmFaqLKOUWHE6YGCZqk4XsAARQZcXi+bRkTDg5M+YNjgALO/PIbWgDt58i6kqKyAA9QkCm0tHFWzTK55AdUsBCFFP3ZUFKK6KoRS6Gbbwim2CYpQTcU11ygzZhcFakuTeqaChyGEE6GUl7sosQNUTVpY0ck3qjHhxAWcXUsCTiXOJJJJPEwjK1IuqKQGZqO7UD1NTXOEAecsoUCiBuJjznK+sriYQgBzlfWVxMOcr6yuJhCAHOV9ZXEx7zlfWVxMeQgBzlfWVxMOcr6yuJhCAHOV9ZXEw5yvrK4mEIAc5X1lcTDnK+sriYQgBzlfWVxMOcr6yuJhCAHOV9ZXEw5yvrK4mEIAc5X1lcTDnK+sriYQgBzlfWVxMOcr6yuJhCAHOV9ZXEx7zhXWVxMIQB5zlfWVxMe85X1lcTHkIAc5X1lcTDnCusriYQgD02lfWVxMec5X1lcTCEAOcKH5lcTDnK+sriYQgD3nCusriYc5X1lcTHkIAzFamphCE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7176" name="Picture 8" descr="http://t1.gstatic.com/images?q=tbn:ANd9GcQ2bnhBGv0bGp60e57RLzQG2nkH0muI1VoI1xR74mqfSVEZGt4r6KIEpCc7nw"/>
          <p:cNvPicPr>
            <a:picLocks noChangeAspect="1" noChangeArrowheads="1"/>
          </p:cNvPicPr>
          <p:nvPr/>
        </p:nvPicPr>
        <p:blipFill>
          <a:blip r:embed="rId2" cstate="print"/>
          <a:srcRect/>
          <a:stretch>
            <a:fillRect/>
          </a:stretch>
        </p:blipFill>
        <p:spPr bwMode="auto">
          <a:xfrm>
            <a:off x="6948264" y="3501008"/>
            <a:ext cx="1818903" cy="1362422"/>
          </a:xfrm>
          <a:prstGeom prst="rect">
            <a:avLst/>
          </a:prstGeom>
          <a:noFill/>
        </p:spPr>
      </p:pic>
      <p:sp>
        <p:nvSpPr>
          <p:cNvPr id="7178" name="AutoShape 10" descr="data:image/jpeg;base64,/9j/4AAQSkZJRgABAQAAAQABAAD/2wCEAAkGBhAQEBUQEBQQERUVEBQUFRYUFBUVFxUQFBAVFBUQFBQXGyYeFxkkGRQUHy8gJCcpLywsFR4xNTAqNSYtLCkBCQoKDgwOGg8PGiwlHyQsLCwsLCksKSwsKiwsLCwsLCwsLCwsLCwsLCksLywsLCksKSwsKSwsLCwsLCosKSwsLP/AABEIAMcA/QMBIgACEQEDEQH/xAAcAAACAgMBAQAAAAAAAAAAAAAABAMFAQIHBgj/xABLEAABAgMEBAkGDAUCBwEAAAABAAIDERIEBSExE0FRcQYHIjJhgZGxwVJzobLR8AgUIzM1QmJydIKSwhVE0uHxk8MWJENTY6KzNP/EABoBAQACAwEAAAAAAAAAAAAAAAABBAIDBQb/xAAuEQEAAgIBAwIDCAIDAAAAAAAAAQIDERIEITFBUTJhcQUiM1KhwdHwcpETFCP/2gAMAwEAAhEDEQA/ALalFKmoRQghpRSpqEUIIqUUqUtWhe0Zub2hBrSilZ0zPKb2hZrb/gE+CDWlFK3Dp+V+l3sWaTqbEP5HexTqRHSilSiG7yH9ku8rYQIhyY7tYP3JqRBSilMfFI2qG49bfapG3ZaDlCPafAFOMhOlFKfFy2n/ALcut39K2FxWk6mDeSnGRXUopVmOD1o+wPT3uWw4NxvLYOoeL1PGRVUopVwODMTyx1U+AK3HBZ2uI7sHgxOKNqSlFKvhwUnm8+kftCkHBNvlvO4u/snE287SihekHBaFrLj1u/rWf+E4H2v1HxcnEeaoRSvUDgxZ/JnvDVI3g3Zx9Rn/AKj9icUvIlzRmW9oQ0g5EHcZr1z7iZkwMYJa2B5nPVOUhJUl7XeYTmTM6qzkBTINmAB0ul+VRMJhXUopU1KKVCENKKVNSilBLQihT0IoQQUIoU9CKEEDbPU5rZAzdKRwEy10gZg65K0Zd8MYckGTjLSa5tIlJuQB9IzmlrI35aF50eq5X1otj4UbROLMZFpAGU384OI8nVtU8tQa2ShQmjk0sLpNBq0h5ZdQDlKnBx9gxUoa2ZwZIAn5t05AA55T5Qw3q4sloa92jm6qkEy0QGOqkEn3zU14waYTzU7m6zh6BNZckaebiWqE2bXxrIxwnmGNlIyPOfn0JZvCSx4n41ZGTGAc6ziU8ji+eGxfPPDf6StWR/5mJ6ypJKNynT6dPDS72yqt1mG0VQccZ/VBlhhhsWG8Yt1MEnW6A7HOp05TykxoC+ZFsyG53NBMhPAE4bcFGzT6Tica10D+badwjHwULuN25x/MT3QI39C47b+K284QDhCbFaWhwMOI0mRA+q4h2vYtbFxYXjF+pDh/fiMx3BpK1489MkbpaJ+iLTWvxOvO447oGUWIfu2d/iEvE477rGXxp26C0d7gvCWPiXjkHTR4TDLAMa5+PSTSvIcJuDEewRjDiibfqRAJNe3aNh2jUt2p8tdctLTxiXYnce93DKHbHfkhD/cUDuP6xjKz2s73Qx4lcNQsdtrtT/hBQPq2SMd8Zg/al3/CDH1bGeuP7GLjqEHWn/CCi6rHCG+M49zEvE4/rWebZrMN7oh8QuWoRLpUTj6vE5QrGPyxT/uJaJx5XochZW7oJ/c8rnyEHun8dN7nKLBbugQ/EFLu4374P8wBuhQR+1eNQg9a7jWvg/zTxuZDH7V6/i+4R2u3aQ2qM+MWOk2qXJDmgkCQGwdi5GumcTwmI33h6iDodCKFPQihQhBQihT0IoQT0IoTGjRo0C9CKExo0aNBDZ2/Kw/OjucrW+wfjTXDVD8oYGUWU2l7RmRrSENsokPzre4q94QtPyRBI5eMpiYplIkHadf9jjbwyp3nRu7LSHAtJbUNXJnSMJmT3T3zW19ulZ4hqokwmqYFMhzpkECWeIOSku8zhjGeJxxP1jtJ71BwhMrLGOXyT8ZylyTjPVvWTF8l8MXTvC0kEu+XfyiZl2POJ1k5zV7xfcAvjx01om2AJgAGToj/ALJ1NGs7cNqoeFONvjzxnHOsnXtOJ611XgZesmNhuoYxjGhsg4dWeCpdbktTH9zz7uh0fTxl5WnxVYWXieuxlbyyJFDpUtfEdJks6S2RMztmm7u4N2axNLLMygEzJxLjvccSOheqs7gYcwZjtVXbAvNxny37XtMqHV1iO0FmFTtHv/lLwiUy1d7pO9e7j28t2nV770vbLJDitpiNa8bHAEb8Uw5uue4yUMhrGPb1hdzErXc34UcVjXudGsjhDnjoiOTVrpd9UHOUta57edw2izS00NzQZyOBbNpkRUMJhfQ7xP37yq3RTacjJ7vWPtVienrfvHZawdXeO1u757QusXxwAskWpzGmE50zUwmQdPWw4SPRJedtPFqQORGBOxzJTPUVXnpskeO7o1zVs8ShWV7cH49llpQ2RMgWmYn3hVq0WrNZ1LbE7CEIUJCEIQC6fxNDCN95vqrmC6lxKNnp949UIOmUIoU9CKFCEFCKFPQihAxQihM6NGjQLUI0aZ0aNGgULOVD863uKdvSwhjw5pcQ93Km53IkHu0gLngSMqZAT5QOQUEVmLPOt8VY3lZflA8AgnkkzmHgB5awCc2kEkzA9iSH7rhFsMZifKkTOU+mZ39aze3zL8ZcnPEy6ZDHsUN2wXDlSABG2eAyzE9Z7VLe4nAeBnThnn1YoPknhgQbytJGI+MvkZkzFWczid5xXu+Dh5B3NXhOGDZXlaQcxaXg56ndOPavSXfHm2QIIIbkQZETnh1qj1teVIh2fs68Vpk38v3dOhXnoINYFUyBKqU8cgmYtqDhqx615KxsDrO0Ey+WG3ycl6CyPh80PBIOTiAZ6gBNcbF0vPtXy851maYyzHochhMtChhuwnIjf7VvVPCfYfFeg6XprVjUuda8Sy+MBlju98FHEdPYNm30LWK8M2H32nNJx7YdU12ceLTRq1pTRKgOccfeYmoKw0Tw9p2qDSk7Oxau25dkt8lZrXTbXH7s19B9+lLxRjq71u+Nqy6du4qIADD2LLcLVKzCKLZmkYCfQQCCqG8uCNljDmBjvKh8k9YlI9a9E5ssiNxyklznl7zUWrFvKxWZcuvzgjGs03TERm0YEDpafCaol2K9rEI0J0MzbNpHaFze08ELW1xa2G54Bwc2UiNRXPz4OPekLFbb8qVCfi3Bam86BGH5Ce5IESzVWYmPLMLqvEeJmPvHqhcqXWeIkTMfq9UKEuq6NGjTNCKFCC2jRo0zQihBPo0aNM6NGjQLaNZ0aY0aNGgr7Uzmeeb4pu+LW0vZCk8uqqMmOIALIgzkRn761Hbm8zzzPFT3xFmWNaZ8rlAAOkKHzmC0qYJPWFzQ2lsxjPFpbi4lxlMY61tb/mz1esFFY7vhANdS0ukDUWNa7WRgAJZlS2/5s9XrBQPkjh79KWz8XF9cpC572NnfOQc0yqGUwDqO3FP8PvpS2fi4vrlUKi1YtGpZVmazuHX7utodAY9jmuYXBxImZapO1NPQU4y3tZaHOpa4tExMfZEjmvHcX0UaGLDLgAYgqbrIk33mvS2mHDY5/KAk2mRLfIEszPYq/QYq16jjLidfe05O3q9L/wAQwywEuZVrE9WwTSpvwE8kiUvcrn0WzurJGvbslsOeSas0SI0a8+rs1L03Dv2XK4MVa7jz83tXXqCc5rItXSO5eXg3liC9s93fkrIW0ETbLrnKexYTPCPvMZmKxPL9O61daQMpT6NiVfHc7IhVMW0POcxuwWrLQ4Ga1Wy/lVqdbg5atuPnpbtaZbD1HvCzjvUFmtodgcD37lDEhWhpNDg4E4B2YVaubJNpiZiPq6EWraN17/Q5OX91GXHoSZtNpZzmB24f0qwhOqaDKUxOR1dC3WzzSNzET9JI7tAJ+3Ja37YLRZ4cKOHsMOIQJUycHFpMjPMYHEEbkwE1w5h1XbZhMj5VuI83EXOy9fkjqcNadotbUx7xqWzhE1tM+jyDb1inN2s5ADsKSe6p9Tg1xnm5rSdmZC0s7XAiZBEzq6FoHOryEqvFek1Hsqbn3UvCuE0OYQ1rZgzpAGzYvfcQgm60dXcF4HhYTUzc7vC6F8H4TfaOruC4nVRrLOv72W8fww6/o0UJnRo0aqthahFCZ0aNGgnoRQpqEUIIaEUKahFCCtvJvJZ55neVX2t4FoNLWMBk1wcyTjIxJRGtoNUyZTOzttb1byW+eh95Tz7FDc6tzGF0pVFoJljhM6sT2oCy1SxEMCQpoJlKXcsW/wCbPV6wUzGAAAAAASAGAA2AKG3/ADZ6vWCD5I4ffSls/FxfXKoVfcPvpS2fi4vrlUKlJ25YjhaIdJLZvDTjLAmRB6F0hzjW+uQOjkcZjmAYdS5ldrw2MwuIAD2kk6hPNdHY9sapwk75OYIxFQaBOa29PH/tWXD+04+/X++qhjxC1xa0uAwwBOwKWy3m5mB5QnrUcWzvc4zlv1ZLBsTujtXb1O9w6HKutTKzEVrsW5dvvqTsOZFQw2yl2Kqsk2sO0E+1bQr/AHA4saduoyWOWnKse6vkx2t3xzqYW4inWJ7vYgkf5GKzCiMiiph6tYOwrD4ZB99qoTXTkZeUz3r3+X8I05DvNwEiAfQlXCS1WM1i3lpx5smGZ4zo/wDxQ+TL0qeDbQ7PA+/YqlC1zhrPhfxfad69rxv9J/j9F+E7w0+j7L51v/ziLzcG3PbhmNh9qseFl8V2CztDDNsRpzmCNG8bxmubnw2jqenn0i/7S6mDrMWatqxPfXq8mGzHWVA1rq8xKfoxRCD34EUtmd56FK0cqXT7V67yw8KLhYOUzc7vC6H8Hocu0bh3Bc94Xc5m53eF0X4Ow+UtG4eC4fV/jT/fRcxfBDtWjRo1PSilVWxBo0UKelFKDeSJLZCDWSJLZCCvvcchvnmd5Viq++eY3zzO9WCDKXt/zZ6vWCYS9v8Amz1esEHyRw++lLZ+Li+uVQq+4ffSls/FxfXKoVKQrG4r0dAickuk/kkAyBmRiRkVXIWVbTWYmGN6xeOMvfOizKK14UWh/lO/UfapYV5xmiQe7rM+9dSPtCvrVWnp/m9fGe4AyBxOfRKSS0bth7E5dNs0sEOIlqO8LdXYiLxyhr5ceyCyviQzNvWDkVfWK8Q8hrhJ0xLGc8RgqiaAZZYLG2CtoarVra3KY7ruMeUZbvao1Vw47gZzPT0707DtjT0H31qnfBanzcjqOnvFptHeJToQhaVMJy+jKywT9oeq5Jpu/f8A8sL7w9Ryr5PxsX+X7SudF8aihHLee5aDn/m9qzB53aq2137ChuIxcQ44AawdpXdvetI3adO1ETbwU4Xc5m53eF0f4Ofzlp3DwXI7yvF0d9RwAwA2D2rrnwcvnLT90ftXBz3i+SbQu0jVdS7lJElsiS0M2skSW0kSQbIQhAIQhBXX2eQ3zrO9JC94mGDxMjnBuGWzPPbqTl/WQxYVAq5zZ0EBwE8S0nXiqiLdbzORtTNxac3F2ueGMtwCCy/iEXVj0yksPtznAtJacpy3/wBlTG6IobSI1rGQmWNccAzE8mX1HZeWehTw4EQUziRjI8qqHzmguNJk0Szbj9gbVI+auH30pbPxcX1yqFfRV58VV12mLEjxtMIkR7nuLXuaKnEk4GarXcSF1E4RbS3ZKIzxYUS4MsruL+Ii7yeTarSB0uhOM8djAl4nEDZyeRbInXDY4z3AiaDiyF2GN8H3Ki2F2OuCBLDP5xRn4PcTVbIf+kf60HLbLesWEKWkS2ETCmN/x9rf0roz/g+Wn6tqs53sePalYnEFbxzY1lO8xB+0rbGbJEai0sJrWfR4L+PR/KH6Qtm8II21p/KvZv4iL0GTrI7dEf4w0tE4kr3GUOC7dGb4gKf+fL+af9nCvs85B4Su+u0H7swfSnofCCCcy5u8exOROJ++G/y4O6NBPormlonFbe7f5SIdxhnucttesy19d/VhOKsp4F6Q3c2IN05HsMk9DtrhrqHSqGJxeXs3OxWn9E+5QO4I3kzOy2xu6FE8Atv/AHYn46w036Sl/L1gvJo5/J6Tkmr+viB8ThOERjhpA00kOkaHZgZZLwMW4LaMXwLV+aDF8WpR9git50OIN7HDvCqZckWvW9Y1xnfu1Y+gpjtyiV/G4QQm82px6MB2lecjxanOdlNxPaZrUiWeC1WWXqL5fiXaUivhldn+Dl85afuj9q4vNdo+Dl85afuj9q0NjuyEIUICEIQCEIQCEIQRxhMdneoS37w/ymH+I70UoF9H9p3vJbAHaVNQFhzcEFXFvYtcW0zkSM1r/GRrZ6f7Ja1s+Ud94qGhA/8AxOHrh+hqw63QDgYYl0tafQkaFihA8Y1lP/Tb+gZLP/KH6oHUR3JChFCCw0dlOvXPnPHithZ7PqeRjP5w+KrKEUpsWgskLVFf/qBZFgbqiu7WnvCqaUUoLf8Ahx1RXdjO1Au9+qJ2t9hCqKVmZ2ntU7Ft8QieW39J9qPicXbDPU4dyqxEeNbu0rYWiJ5Tu0oLB1lj/wDiPW4eC1dZ43kMP55ftSXx2L5TlsLwi+UfQgnfZop50Jhx8sHwUTrBPnWZpz1Qz3lAvSLtHYFuL3ifZ7E2E33FZzzrFCOE8YME+1T3JdMKDaJwbO2zjRPqLYbWBzi6HTOkYyDT2qcX0/Y30p27rYYhMwBIaumSB9CEKAIQhAIQhAIQhBh3s71lYKygFh2SysFBS2lnLd94qPRp2ND5R3rTRoFNGsaNN6NZbBmUCejRo1YaIdCNEFlxRsrDg4IMEbE0WrFKzQV+LjYsfFwmqFkQ07BQWcLOiGxNaNZoUbhjMlRC6FnRFM0IoTaNyV0AOaIlkbSJYJmhZiNwCwnvMETO1a6zLTRqxoUL4BUzHs2QToVnczZVdSV0SeutsprFKwQhCAQhCAQhCAQhCDBRNZQgFgrKECz2YnetdGmSxYoQLiGt6FLQs0oiUFKKVNSsULLZpDQsaNMUopUbEAhLNCmpWKUEJailTUooRjpBQihT0rFKGkNKy5uClpQ5mChMQX0axo1PSilZbSViQlPYmymtnQ1vBbJRKUqEIUAQhCAQhCAQhCAQhCAQhCAQhCAQhCAQhCAQhCAQhCDEkSWUIMSRJZQgxJBCyhBilYpWyEGpastCyhAIQhAIQhAIQhAIQhAIQhAIQhAIQhAIQhAIQhAIQhAIQhAIQhAIQhAIQhAIQhAIQhAIQhAIQh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7180" name="AutoShape 12" descr="data:image/jpeg;base64,/9j/4AAQSkZJRgABAQAAAQABAAD/2wCEAAkGBhAQEBUQEBQQERUVEBQUFRYUFBUVFxUQFBAVFBUQFBQXGyYeFxkkGRQUHy8gJCcpLywsFR4xNTAqNSYtLCkBCQoKDgwOGg8PGiwlHyQsLCwsLCksKSwsKiwsLCwsLCwsLCwsLCwsLCksLywsLCksKSwsKSwsLCwsLCosKSwsLP/AABEIAMcA/QMBIgACEQEDEQH/xAAcAAACAgMBAQAAAAAAAAAAAAAABAMFAQIHBgj/xABLEAABAgMEBAkGDAUCBwEAAAABAAIDERIEBSExE0FRcQYHIjJhgZGxwVJzobLR8AgUIzM1QmJydIKSwhVE0uHxk8MWJENTY6KzNP/EABoBAQACAwEAAAAAAAAAAAAAAAABBAIDBQb/xAAuEQEAAgIBAwIDCAIDAAAAAAAAAQIDERIEITFBUTJhcQUiM1KhwdHwcpETFCP/2gAMAwEAAhEDEQA/ALalFKmoRQghpRSpqEUIIqUUqUtWhe0Zub2hBrSilZ0zPKb2hZrb/gE+CDWlFK3Dp+V+l3sWaTqbEP5HexTqRHSilSiG7yH9ku8rYQIhyY7tYP3JqRBSilMfFI2qG49bfapG3ZaDlCPafAFOMhOlFKfFy2n/ALcut39K2FxWk6mDeSnGRXUopVmOD1o+wPT3uWw4NxvLYOoeL1PGRVUopVwODMTyx1U+AK3HBZ2uI7sHgxOKNqSlFKvhwUnm8+kftCkHBNvlvO4u/snE287SihekHBaFrLj1u/rWf+E4H2v1HxcnEeaoRSvUDgxZ/JnvDVI3g3Zx9Rn/AKj9icUvIlzRmW9oQ0g5EHcZr1z7iZkwMYJa2B5nPVOUhJUl7XeYTmTM6qzkBTINmAB0ul+VRMJhXUopU1KKVCENKKVNSilBLQihT0IoQQUIoU9CKEEDbPU5rZAzdKRwEy10gZg65K0Zd8MYckGTjLSa5tIlJuQB9IzmlrI35aF50eq5X1otj4UbROLMZFpAGU384OI8nVtU8tQa2ShQmjk0sLpNBq0h5ZdQDlKnBx9gxUoa2ZwZIAn5t05AA55T5Qw3q4sloa92jm6qkEy0QGOqkEn3zU14waYTzU7m6zh6BNZckaebiWqE2bXxrIxwnmGNlIyPOfn0JZvCSx4n41ZGTGAc6ziU8ji+eGxfPPDf6StWR/5mJ6ypJKNynT6dPDS72yqt1mG0VQccZ/VBlhhhsWG8Yt1MEnW6A7HOp05TykxoC+ZFsyG53NBMhPAE4bcFGzT6Tica10D+badwjHwULuN25x/MT3QI39C47b+K284QDhCbFaWhwMOI0mRA+q4h2vYtbFxYXjF+pDh/fiMx3BpK1489MkbpaJ+iLTWvxOvO447oGUWIfu2d/iEvE477rGXxp26C0d7gvCWPiXjkHTR4TDLAMa5+PSTSvIcJuDEewRjDiibfqRAJNe3aNh2jUt2p8tdctLTxiXYnce93DKHbHfkhD/cUDuP6xjKz2s73Qx4lcNQsdtrtT/hBQPq2SMd8Zg/al3/CDH1bGeuP7GLjqEHWn/CCi6rHCG+M49zEvE4/rWebZrMN7oh8QuWoRLpUTj6vE5QrGPyxT/uJaJx5XochZW7oJ/c8rnyEHun8dN7nKLBbugQ/EFLu4374P8wBuhQR+1eNQg9a7jWvg/zTxuZDH7V6/i+4R2u3aQ2qM+MWOk2qXJDmgkCQGwdi5GumcTwmI33h6iDodCKFPQihQhBQihT0IoQT0IoTGjRo0C9CKExo0aNBDZ2/Kw/OjucrW+wfjTXDVD8oYGUWU2l7RmRrSENsokPzre4q94QtPyRBI5eMpiYplIkHadf9jjbwyp3nRu7LSHAtJbUNXJnSMJmT3T3zW19ulZ4hqokwmqYFMhzpkECWeIOSku8zhjGeJxxP1jtJ71BwhMrLGOXyT8ZylyTjPVvWTF8l8MXTvC0kEu+XfyiZl2POJ1k5zV7xfcAvjx01om2AJgAGToj/ALJ1NGs7cNqoeFONvjzxnHOsnXtOJ611XgZesmNhuoYxjGhsg4dWeCpdbktTH9zz7uh0fTxl5WnxVYWXieuxlbyyJFDpUtfEdJks6S2RMztmm7u4N2axNLLMygEzJxLjvccSOheqs7gYcwZjtVXbAvNxny37XtMqHV1iO0FmFTtHv/lLwiUy1d7pO9e7j28t2nV770vbLJDitpiNa8bHAEb8Uw5uue4yUMhrGPb1hdzErXc34UcVjXudGsjhDnjoiOTVrpd9UHOUta57edw2izS00NzQZyOBbNpkRUMJhfQ7xP37yq3RTacjJ7vWPtVienrfvHZawdXeO1u757QusXxwAskWpzGmE50zUwmQdPWw4SPRJedtPFqQORGBOxzJTPUVXnpskeO7o1zVs8ShWV7cH49llpQ2RMgWmYn3hVq0WrNZ1LbE7CEIUJCEIQC6fxNDCN95vqrmC6lxKNnp949UIOmUIoU9CKFCEFCKFPQihAxQihM6NGjQLUI0aZ0aNGgULOVD863uKdvSwhjw5pcQ93Km53IkHu0gLngSMqZAT5QOQUEVmLPOt8VY3lZflA8AgnkkzmHgB5awCc2kEkzA9iSH7rhFsMZifKkTOU+mZ39aze3zL8ZcnPEy6ZDHsUN2wXDlSABG2eAyzE9Z7VLe4nAeBnThnn1YoPknhgQbytJGI+MvkZkzFWczid5xXu+Dh5B3NXhOGDZXlaQcxaXg56ndOPavSXfHm2QIIIbkQZETnh1qj1teVIh2fs68Vpk38v3dOhXnoINYFUyBKqU8cgmYtqDhqx615KxsDrO0Ey+WG3ycl6CyPh80PBIOTiAZ6gBNcbF0vPtXy851maYyzHochhMtChhuwnIjf7VvVPCfYfFeg6XprVjUuda8Sy+MBlju98FHEdPYNm30LWK8M2H32nNJx7YdU12ceLTRq1pTRKgOccfeYmoKw0Tw9p2qDSk7Oxau25dkt8lZrXTbXH7s19B9+lLxRjq71u+Nqy6du4qIADD2LLcLVKzCKLZmkYCfQQCCqG8uCNljDmBjvKh8k9YlI9a9E5ssiNxyklznl7zUWrFvKxWZcuvzgjGs03TERm0YEDpafCaol2K9rEI0J0MzbNpHaFze08ELW1xa2G54Bwc2UiNRXPz4OPekLFbb8qVCfi3Bam86BGH5Ce5IESzVWYmPLMLqvEeJmPvHqhcqXWeIkTMfq9UKEuq6NGjTNCKFCC2jRo0zQihBPo0aNM6NGjQLaNZ0aY0aNGgr7Uzmeeb4pu+LW0vZCk8uqqMmOIALIgzkRn761Hbm8zzzPFT3xFmWNaZ8rlAAOkKHzmC0qYJPWFzQ2lsxjPFpbi4lxlMY61tb/mz1esFFY7vhANdS0ukDUWNa7WRgAJZlS2/5s9XrBQPkjh79KWz8XF9cpC572NnfOQc0yqGUwDqO3FP8PvpS2fi4vrlUKi1YtGpZVmazuHX7utodAY9jmuYXBxImZapO1NPQU4y3tZaHOpa4tExMfZEjmvHcX0UaGLDLgAYgqbrIk33mvS2mHDY5/KAk2mRLfIEszPYq/QYq16jjLidfe05O3q9L/wAQwywEuZVrE9WwTSpvwE8kiUvcrn0WzurJGvbslsOeSas0SI0a8+rs1L03Dv2XK4MVa7jz83tXXqCc5rItXSO5eXg3liC9s93fkrIW0ETbLrnKexYTPCPvMZmKxPL9O61daQMpT6NiVfHc7IhVMW0POcxuwWrLQ4Ga1Wy/lVqdbg5atuPnpbtaZbD1HvCzjvUFmtodgcD37lDEhWhpNDg4E4B2YVaubJNpiZiPq6EWraN17/Q5OX91GXHoSZtNpZzmB24f0qwhOqaDKUxOR1dC3WzzSNzET9JI7tAJ+3Ja37YLRZ4cKOHsMOIQJUycHFpMjPMYHEEbkwE1w5h1XbZhMj5VuI83EXOy9fkjqcNadotbUx7xqWzhE1tM+jyDb1inN2s5ADsKSe6p9Tg1xnm5rSdmZC0s7XAiZBEzq6FoHOryEqvFek1Hsqbn3UvCuE0OYQ1rZgzpAGzYvfcQgm60dXcF4HhYTUzc7vC6F8H4TfaOruC4nVRrLOv72W8fww6/o0UJnRo0aqthahFCZ0aNGgnoRQpqEUIIaEUKahFCCtvJvJZ55neVX2t4FoNLWMBk1wcyTjIxJRGtoNUyZTOzttb1byW+eh95Tz7FDc6tzGF0pVFoJljhM6sT2oCy1SxEMCQpoJlKXcsW/wCbPV6wUzGAAAAAASAGAA2AKG3/ADZ6vWCD5I4ffSls/FxfXKoVfcPvpS2fi4vrlUKlJ25YjhaIdJLZvDTjLAmRB6F0hzjW+uQOjkcZjmAYdS5ldrw2MwuIAD2kk6hPNdHY9sapwk75OYIxFQaBOa29PH/tWXD+04+/X++qhjxC1xa0uAwwBOwKWy3m5mB5QnrUcWzvc4zlv1ZLBsTujtXb1O9w6HKutTKzEVrsW5dvvqTsOZFQw2yl2Kqsk2sO0E+1bQr/AHA4saduoyWOWnKse6vkx2t3xzqYW4inWJ7vYgkf5GKzCiMiiph6tYOwrD4ZB99qoTXTkZeUz3r3+X8I05DvNwEiAfQlXCS1WM1i3lpx5smGZ4zo/wDxQ+TL0qeDbQ7PA+/YqlC1zhrPhfxfad69rxv9J/j9F+E7w0+j7L51v/ziLzcG3PbhmNh9qseFl8V2CztDDNsRpzmCNG8bxmubnw2jqenn0i/7S6mDrMWatqxPfXq8mGzHWVA1rq8xKfoxRCD34EUtmd56FK0cqXT7V67yw8KLhYOUzc7vC6H8Hocu0bh3Bc94Xc5m53eF0X4Ow+UtG4eC4fV/jT/fRcxfBDtWjRo1PSilVWxBo0UKelFKDeSJLZCDWSJLZCCvvcchvnmd5Viq++eY3zzO9WCDKXt/zZ6vWCYS9v8Amz1esEHyRw++lLZ+Li+uVQq+4ffSls/FxfXKoVKQrG4r0dAickuk/kkAyBmRiRkVXIWVbTWYmGN6xeOMvfOizKK14UWh/lO/UfapYV5xmiQe7rM+9dSPtCvrVWnp/m9fGe4AyBxOfRKSS0bth7E5dNs0sEOIlqO8LdXYiLxyhr5ceyCyviQzNvWDkVfWK8Q8hrhJ0xLGc8RgqiaAZZYLG2CtoarVra3KY7ruMeUZbvao1Vw47gZzPT0707DtjT0H31qnfBanzcjqOnvFptHeJToQhaVMJy+jKywT9oeq5Jpu/f8A8sL7w9Ryr5PxsX+X7SudF8aihHLee5aDn/m9qzB53aq2137ChuIxcQ44AawdpXdvetI3adO1ETbwU4Xc5m53eF0f4Ofzlp3DwXI7yvF0d9RwAwA2D2rrnwcvnLT90ftXBz3i+SbQu0jVdS7lJElsiS0M2skSW0kSQbIQhAIQhBXX2eQ3zrO9JC94mGDxMjnBuGWzPPbqTl/WQxYVAq5zZ0EBwE8S0nXiqiLdbzORtTNxac3F2ueGMtwCCy/iEXVj0yksPtznAtJacpy3/wBlTG6IobSI1rGQmWNccAzE8mX1HZeWehTw4EQUziRjI8qqHzmguNJk0Szbj9gbVI+auH30pbPxcX1yqFfRV58VV12mLEjxtMIkR7nuLXuaKnEk4GarXcSF1E4RbS3ZKIzxYUS4MsruL+Ii7yeTarSB0uhOM8djAl4nEDZyeRbInXDY4z3AiaDiyF2GN8H3Ki2F2OuCBLDP5xRn4PcTVbIf+kf60HLbLesWEKWkS2ETCmN/x9rf0roz/g+Wn6tqs53sePalYnEFbxzY1lO8xB+0rbGbJEai0sJrWfR4L+PR/KH6Qtm8II21p/KvZv4iL0GTrI7dEf4w0tE4kr3GUOC7dGb4gKf+fL+af9nCvs85B4Su+u0H7swfSnofCCCcy5u8exOROJ++G/y4O6NBPormlonFbe7f5SIdxhnucttesy19d/VhOKsp4F6Q3c2IN05HsMk9DtrhrqHSqGJxeXs3OxWn9E+5QO4I3kzOy2xu6FE8Atv/AHYn46w036Sl/L1gvJo5/J6Tkmr+viB8ThOERjhpA00kOkaHZgZZLwMW4LaMXwLV+aDF8WpR9git50OIN7HDvCqZckWvW9Y1xnfu1Y+gpjtyiV/G4QQm82px6MB2lecjxanOdlNxPaZrUiWeC1WWXqL5fiXaUivhldn+Dl85afuj9q4vNdo+Dl85afuj9q0NjuyEIUICEIQCEIQCEIQRxhMdneoS37w/ymH+I70UoF9H9p3vJbAHaVNQFhzcEFXFvYtcW0zkSM1r/GRrZ6f7Ja1s+Ud94qGhA/8AxOHrh+hqw63QDgYYl0tafQkaFihA8Y1lP/Tb+gZLP/KH6oHUR3JChFCCw0dlOvXPnPHithZ7PqeRjP5w+KrKEUpsWgskLVFf/qBZFgbqiu7WnvCqaUUoLf8Ahx1RXdjO1Au9+qJ2t9hCqKVmZ2ntU7Ft8QieW39J9qPicXbDPU4dyqxEeNbu0rYWiJ5Tu0oLB1lj/wDiPW4eC1dZ43kMP55ftSXx2L5TlsLwi+UfQgnfZop50Jhx8sHwUTrBPnWZpz1Qz3lAvSLtHYFuL3ifZ7E2E33FZzzrFCOE8YME+1T3JdMKDaJwbO2zjRPqLYbWBzi6HTOkYyDT2qcX0/Y30p27rYYhMwBIaumSB9CEKAIQhAIQhAIQhBh3s71lYKygFh2SysFBS2lnLd94qPRp2ND5R3rTRoFNGsaNN6NZbBmUCejRo1YaIdCNEFlxRsrDg4IMEbE0WrFKzQV+LjYsfFwmqFkQ07BQWcLOiGxNaNZoUbhjMlRC6FnRFM0IoTaNyV0AOaIlkbSJYJmhZiNwCwnvMETO1a6zLTRqxoUL4BUzHs2QToVnczZVdSV0SeutsprFKwQhCAQhCAQhCAQhCDBRNZQgFgrKECz2YnetdGmSxYoQLiGt6FLQs0oiUFKKVNSsULLZpDQsaNMUopUbEAhLNCmpWKUEJailTUooRjpBQihT0rFKGkNKy5uClpQ5mChMQX0axo1PSilZbSViQlPYmymtnQ1vBbJRKUqEIUAQhCAQhCAQhCAQhCAQhCAQhCAQhCAQhCAQhCAQhCDEkSWUIMSRJZQgxJBCyhBilYpWyEGpastCyhAIQhAIQhAIQhAIQhAIQhAIQhAIQhAIQhAIQhAIQhAIQhAIQhAIQhAIQhAIQhAIQhAIQhAIQh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7182" name="Picture 14" descr="http://4.bp.blogspot.com/-CrPsMOOzXGs/Tb8TQucsdJI/AAAAAAAAAUY/IRns-kGkZqU/s1600/Aquaveo%2BGMS.jpeg"/>
          <p:cNvPicPr>
            <a:picLocks noChangeAspect="1" noChangeArrowheads="1"/>
          </p:cNvPicPr>
          <p:nvPr/>
        </p:nvPicPr>
        <p:blipFill>
          <a:blip r:embed="rId3" cstate="print"/>
          <a:srcRect l="10500" t="5343" r="8666" b="27874"/>
          <a:stretch>
            <a:fillRect/>
          </a:stretch>
        </p:blipFill>
        <p:spPr bwMode="auto">
          <a:xfrm>
            <a:off x="6660232" y="2060848"/>
            <a:ext cx="2195736" cy="1426064"/>
          </a:xfrm>
          <a:prstGeom prst="rect">
            <a:avLst/>
          </a:prstGeom>
          <a:noFill/>
        </p:spPr>
      </p:pic>
      <p:pic>
        <p:nvPicPr>
          <p:cNvPr id="7184" name="Picture 16" descr="http://2.bp.blogspot.com/_1kfg_RxkYUg/TBZpiwQu-iI/AAAAAAAAANw/bHhTMaQldXg/s1600/RIVERDCA.jpg"/>
          <p:cNvPicPr>
            <a:picLocks noChangeAspect="1" noChangeArrowheads="1"/>
          </p:cNvPicPr>
          <p:nvPr/>
        </p:nvPicPr>
        <p:blipFill>
          <a:blip r:embed="rId4" cstate="print"/>
          <a:srcRect/>
          <a:stretch>
            <a:fillRect/>
          </a:stretch>
        </p:blipFill>
        <p:spPr bwMode="auto">
          <a:xfrm>
            <a:off x="6839744" y="5013176"/>
            <a:ext cx="2052736" cy="1653303"/>
          </a:xfrm>
          <a:prstGeom prst="rect">
            <a:avLst/>
          </a:prstGeom>
          <a:noFill/>
        </p:spPr>
      </p:pic>
      <p:cxnSp>
        <p:nvCxnSpPr>
          <p:cNvPr id="34" name="33 Forma"/>
          <p:cNvCxnSpPr>
            <a:endCxn id="7182" idx="1"/>
          </p:cNvCxnSpPr>
          <p:nvPr/>
        </p:nvCxnSpPr>
        <p:spPr>
          <a:xfrm rot="5400000" flipH="1" flipV="1">
            <a:off x="5756608" y="2885416"/>
            <a:ext cx="1015160" cy="79208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35 Conector angular"/>
          <p:cNvCxnSpPr>
            <a:endCxn id="7176" idx="1"/>
          </p:cNvCxnSpPr>
          <p:nvPr/>
        </p:nvCxnSpPr>
        <p:spPr>
          <a:xfrm>
            <a:off x="5868144" y="3789040"/>
            <a:ext cx="1080120" cy="39317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37 Forma"/>
          <p:cNvCxnSpPr>
            <a:endCxn id="7184" idx="1"/>
          </p:cNvCxnSpPr>
          <p:nvPr/>
        </p:nvCxnSpPr>
        <p:spPr>
          <a:xfrm rot="16200000" flipH="1">
            <a:off x="5328550" y="4328634"/>
            <a:ext cx="2050788" cy="9716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26011" t="15491" r="24179" b="27157"/>
          <a:stretch>
            <a:fillRect/>
          </a:stretch>
        </p:blipFill>
        <p:spPr bwMode="auto">
          <a:xfrm>
            <a:off x="249079" y="476672"/>
            <a:ext cx="8787417" cy="56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l="25731" t="46875" r="25014" b="25563"/>
          <a:stretch>
            <a:fillRect/>
          </a:stretch>
        </p:blipFill>
        <p:spPr bwMode="auto">
          <a:xfrm>
            <a:off x="128078" y="1124744"/>
            <a:ext cx="8926420" cy="2808312"/>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835696" y="1196752"/>
            <a:ext cx="5328592"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sz="2400" dirty="0"/>
              <a:t>TABLERO DE CONTROL DEL AGUA</a:t>
            </a:r>
          </a:p>
        </p:txBody>
      </p:sp>
      <p:sp>
        <p:nvSpPr>
          <p:cNvPr id="6" name="5 CuadroTexto"/>
          <p:cNvSpPr txBox="1"/>
          <p:nvPr/>
        </p:nvSpPr>
        <p:spPr>
          <a:xfrm>
            <a:off x="683568" y="2636912"/>
            <a:ext cx="280831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INDICADORES DE RECURSOS HÍDRICOS</a:t>
            </a:r>
            <a:endParaRPr lang="es-PE" dirty="0"/>
          </a:p>
        </p:txBody>
      </p:sp>
      <p:sp>
        <p:nvSpPr>
          <p:cNvPr id="7" name="6 CuadroTexto"/>
          <p:cNvSpPr txBox="1"/>
          <p:nvPr/>
        </p:nvSpPr>
        <p:spPr>
          <a:xfrm>
            <a:off x="4788024" y="2636912"/>
            <a:ext cx="280831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gradFill>
              <a:gsLst>
                <a:gs pos="0">
                  <a:srgbClr val="FF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PE" dirty="0" smtClean="0"/>
              <a:t>ESTADISTICAS DE RECURSOS HÍDRICOS</a:t>
            </a:r>
            <a:endParaRPr lang="es-PE" dirty="0"/>
          </a:p>
        </p:txBody>
      </p:sp>
      <p:pic>
        <p:nvPicPr>
          <p:cNvPr id="23554" name="Picture 2" descr="http://t0.gstatic.com/images?q=tbn:ANd9GcQE3cGMsALJmSLXVFH0QWn_LLQJwqvRGKNHbV4RvbrxH1s-35HSy5tu9Yhd"/>
          <p:cNvPicPr>
            <a:picLocks noChangeAspect="1" noChangeArrowheads="1"/>
          </p:cNvPicPr>
          <p:nvPr/>
        </p:nvPicPr>
        <p:blipFill>
          <a:blip r:embed="rId2" cstate="print"/>
          <a:srcRect/>
          <a:stretch>
            <a:fillRect/>
          </a:stretch>
        </p:blipFill>
        <p:spPr bwMode="auto">
          <a:xfrm>
            <a:off x="755576" y="3933056"/>
            <a:ext cx="2880320" cy="1934229"/>
          </a:xfrm>
          <a:prstGeom prst="rect">
            <a:avLst/>
          </a:prstGeom>
          <a:noFill/>
        </p:spPr>
      </p:pic>
      <p:cxnSp>
        <p:nvCxnSpPr>
          <p:cNvPr id="10" name="9 Conector angular"/>
          <p:cNvCxnSpPr>
            <a:stCxn id="4" idx="2"/>
            <a:endCxn id="6" idx="0"/>
          </p:cNvCxnSpPr>
          <p:nvPr/>
        </p:nvCxnSpPr>
        <p:spPr>
          <a:xfrm rot="5400000">
            <a:off x="2804611" y="941530"/>
            <a:ext cx="978495" cy="241226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angular"/>
          <p:cNvCxnSpPr>
            <a:stCxn id="4" idx="2"/>
            <a:endCxn id="7" idx="0"/>
          </p:cNvCxnSpPr>
          <p:nvPr/>
        </p:nvCxnSpPr>
        <p:spPr>
          <a:xfrm rot="16200000" flipH="1">
            <a:off x="4856839" y="1301570"/>
            <a:ext cx="978495" cy="169218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23556" name="Picture 4" descr="http://www.marm.es/es/agua/temas/planificacion-hidrologica/indicadores_grafico_tcm7-13629.jpg"/>
          <p:cNvPicPr>
            <a:picLocks noChangeAspect="1" noChangeArrowheads="1"/>
          </p:cNvPicPr>
          <p:nvPr/>
        </p:nvPicPr>
        <p:blipFill>
          <a:blip r:embed="rId3" cstate="print"/>
          <a:srcRect/>
          <a:stretch>
            <a:fillRect/>
          </a:stretch>
        </p:blipFill>
        <p:spPr bwMode="auto">
          <a:xfrm>
            <a:off x="5364088" y="3933056"/>
            <a:ext cx="2592288" cy="2585808"/>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92896"/>
            <a:ext cx="8153400" cy="990600"/>
          </a:xfrm>
        </p:spPr>
        <p:txBody>
          <a:bodyPr/>
          <a:lstStyle/>
          <a:p>
            <a:pPr algn="ctr"/>
            <a:r>
              <a:rPr lang="es-PE" dirty="0" smtClean="0"/>
              <a:t>MUCHAS GRACIAS</a:t>
            </a:r>
            <a:endParaRPr lang="es-PE" dirty="0"/>
          </a:p>
        </p:txBody>
      </p:sp>
    </p:spTree>
    <p:extLst>
      <p:ext uri="{BB962C8B-B14F-4D97-AF65-F5344CB8AC3E}">
        <p14:creationId xmlns:p14="http://schemas.microsoft.com/office/powerpoint/2010/main" xmlns="" val="1652218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692696"/>
            <a:ext cx="8229600" cy="576063"/>
          </a:xfrm>
        </p:spPr>
        <p:txBody>
          <a:bodyPr>
            <a:normAutofit/>
          </a:bodyPr>
          <a:lstStyle/>
          <a:p>
            <a:pPr algn="ctr">
              <a:buNone/>
            </a:pPr>
            <a:r>
              <a:rPr lang="es-PE" dirty="0" smtClean="0">
                <a:solidFill>
                  <a:schemeClr val="tx1">
                    <a:lumMod val="95000"/>
                    <a:lumOff val="5000"/>
                  </a:schemeClr>
                </a:solidFill>
              </a:rPr>
              <a:t>EL MUNDO REAL    PROCESOS DEL AGUA</a:t>
            </a:r>
            <a:endParaRPr lang="es-PE" dirty="0">
              <a:solidFill>
                <a:schemeClr val="tx1">
                  <a:lumMod val="95000"/>
                  <a:lumOff val="5000"/>
                </a:schemeClr>
              </a:solidFill>
            </a:endParaRPr>
          </a:p>
        </p:txBody>
      </p:sp>
      <p:pic>
        <p:nvPicPr>
          <p:cNvPr id="6146" name="Picture 2" descr="http://3.bp.blogspot.com/_9N9OFoJ_KbQ/SjuMEnMH3NI/AAAAAAAAACQ/zOFNgYbHHQM/s320/CICLO+AGUA.png"/>
          <p:cNvPicPr>
            <a:picLocks noChangeAspect="1" noChangeArrowheads="1"/>
          </p:cNvPicPr>
          <p:nvPr/>
        </p:nvPicPr>
        <p:blipFill>
          <a:blip r:embed="rId2" cstate="print"/>
          <a:srcRect/>
          <a:stretch>
            <a:fillRect/>
          </a:stretch>
        </p:blipFill>
        <p:spPr bwMode="auto">
          <a:xfrm>
            <a:off x="323528" y="1412776"/>
            <a:ext cx="2102128" cy="1872208"/>
          </a:xfrm>
          <a:prstGeom prst="rect">
            <a:avLst/>
          </a:prstGeom>
          <a:noFill/>
        </p:spPr>
      </p:pic>
      <p:pic>
        <p:nvPicPr>
          <p:cNvPr id="6148" name="Picture 4" descr="http://www.educambiente.org.ar/cd-interactivo/imagenes/usos/usos.jpg"/>
          <p:cNvPicPr>
            <a:picLocks noChangeAspect="1" noChangeArrowheads="1"/>
          </p:cNvPicPr>
          <p:nvPr/>
        </p:nvPicPr>
        <p:blipFill>
          <a:blip r:embed="rId3" cstate="print"/>
          <a:srcRect/>
          <a:stretch>
            <a:fillRect/>
          </a:stretch>
        </p:blipFill>
        <p:spPr bwMode="auto">
          <a:xfrm>
            <a:off x="179512" y="3573016"/>
            <a:ext cx="2160240" cy="1573889"/>
          </a:xfrm>
          <a:prstGeom prst="rect">
            <a:avLst/>
          </a:prstGeom>
          <a:noFill/>
        </p:spPr>
      </p:pic>
      <p:pic>
        <p:nvPicPr>
          <p:cNvPr id="6152" name="Picture 8" descr="http://www.asocam.org/fotos/ASO_Presentacion_Agua.jpg"/>
          <p:cNvPicPr>
            <a:picLocks noChangeAspect="1" noChangeArrowheads="1"/>
          </p:cNvPicPr>
          <p:nvPr/>
        </p:nvPicPr>
        <p:blipFill>
          <a:blip r:embed="rId4" cstate="print"/>
          <a:srcRect/>
          <a:stretch>
            <a:fillRect/>
          </a:stretch>
        </p:blipFill>
        <p:spPr bwMode="auto">
          <a:xfrm>
            <a:off x="2771800" y="4941168"/>
            <a:ext cx="2420512" cy="1916832"/>
          </a:xfrm>
          <a:prstGeom prst="rect">
            <a:avLst/>
          </a:prstGeom>
          <a:noFill/>
        </p:spPr>
      </p:pic>
      <p:pic>
        <p:nvPicPr>
          <p:cNvPr id="6154" name="Picture 10" descr="http://2.bp.blogspot.com/-BNZtI9MdKWM/TV2hfkNRXOI/AAAAAAAAAAM/WFnV_d_2Cg8/s1600/grafico2-conc_bas_ecol.jpg"/>
          <p:cNvPicPr>
            <a:picLocks noChangeAspect="1" noChangeArrowheads="1"/>
          </p:cNvPicPr>
          <p:nvPr/>
        </p:nvPicPr>
        <p:blipFill>
          <a:blip r:embed="rId5" cstate="print"/>
          <a:srcRect/>
          <a:stretch>
            <a:fillRect/>
          </a:stretch>
        </p:blipFill>
        <p:spPr bwMode="auto">
          <a:xfrm>
            <a:off x="251520" y="5229200"/>
            <a:ext cx="2232248" cy="1424839"/>
          </a:xfrm>
          <a:prstGeom prst="rect">
            <a:avLst/>
          </a:prstGeom>
          <a:noFill/>
        </p:spPr>
      </p:pic>
      <p:pic>
        <p:nvPicPr>
          <p:cNvPr id="6156" name="Picture 12" descr="http://3.bp.blogspot.com/_AgAUjfC6ItM/TI8lUtxH9WI/AAAAAAAABMw/G3onWURstT8/s1600/Densidad+poblacional+del+Per%C3%BA.gif"/>
          <p:cNvPicPr>
            <a:picLocks noChangeAspect="1" noChangeArrowheads="1"/>
          </p:cNvPicPr>
          <p:nvPr/>
        </p:nvPicPr>
        <p:blipFill>
          <a:blip r:embed="rId6" cstate="print"/>
          <a:srcRect/>
          <a:stretch>
            <a:fillRect/>
          </a:stretch>
        </p:blipFill>
        <p:spPr bwMode="auto">
          <a:xfrm>
            <a:off x="2771800" y="1340768"/>
            <a:ext cx="2582310" cy="1728192"/>
          </a:xfrm>
          <a:prstGeom prst="rect">
            <a:avLst/>
          </a:prstGeom>
          <a:noFill/>
        </p:spPr>
      </p:pic>
      <p:pic>
        <p:nvPicPr>
          <p:cNvPr id="6158" name="Picture 14" descr="http://t2.gstatic.com/images?q=tbn:ANd9GcRh0Lxpzo3woKslTHdgnNjyy4LEVSHBUVHYyoNqcar0CHCeBd3msw"/>
          <p:cNvPicPr>
            <a:picLocks noChangeAspect="1" noChangeArrowheads="1"/>
          </p:cNvPicPr>
          <p:nvPr/>
        </p:nvPicPr>
        <p:blipFill>
          <a:blip r:embed="rId7" cstate="print"/>
          <a:srcRect/>
          <a:stretch>
            <a:fillRect/>
          </a:stretch>
        </p:blipFill>
        <p:spPr bwMode="auto">
          <a:xfrm>
            <a:off x="2771800" y="3140968"/>
            <a:ext cx="2448272" cy="1728192"/>
          </a:xfrm>
          <a:prstGeom prst="rect">
            <a:avLst/>
          </a:prstGeom>
          <a:noFill/>
        </p:spPr>
      </p:pic>
      <p:pic>
        <p:nvPicPr>
          <p:cNvPr id="6160" name="Picture 16" descr="http://www.ana.gob.pe/doc/noticias/nota_lineamientos_220710.jpg"/>
          <p:cNvPicPr>
            <a:picLocks noChangeAspect="1" noChangeArrowheads="1"/>
          </p:cNvPicPr>
          <p:nvPr/>
        </p:nvPicPr>
        <p:blipFill>
          <a:blip r:embed="rId8" cstate="print"/>
          <a:srcRect l="4320" t="30857" r="4961"/>
          <a:stretch>
            <a:fillRect/>
          </a:stretch>
        </p:blipFill>
        <p:spPr bwMode="auto">
          <a:xfrm>
            <a:off x="5868144" y="1556792"/>
            <a:ext cx="2808312" cy="2097609"/>
          </a:xfrm>
          <a:prstGeom prst="rect">
            <a:avLst/>
          </a:prstGeom>
          <a:noFill/>
        </p:spPr>
      </p:pic>
      <p:pic>
        <p:nvPicPr>
          <p:cNvPr id="6162" name="Picture 18" descr="http://redaccion.lamula.pe/files/2011/11/CARLIN.jpg"/>
          <p:cNvPicPr>
            <a:picLocks noChangeAspect="1" noChangeArrowheads="1"/>
          </p:cNvPicPr>
          <p:nvPr/>
        </p:nvPicPr>
        <p:blipFill>
          <a:blip r:embed="rId9" cstate="print"/>
          <a:srcRect/>
          <a:stretch>
            <a:fillRect/>
          </a:stretch>
        </p:blipFill>
        <p:spPr bwMode="auto">
          <a:xfrm>
            <a:off x="5436096" y="4005064"/>
            <a:ext cx="3204864" cy="2473087"/>
          </a:xfrm>
          <a:prstGeom prst="rect">
            <a:avLst/>
          </a:prstGeom>
          <a:noFill/>
        </p:spPr>
      </p:pic>
      <p:sp>
        <p:nvSpPr>
          <p:cNvPr id="13" name="2 Marcador de contenido"/>
          <p:cNvSpPr txBox="1">
            <a:spLocks/>
          </p:cNvSpPr>
          <p:nvPr/>
        </p:nvSpPr>
        <p:spPr>
          <a:xfrm>
            <a:off x="1331640" y="3068960"/>
            <a:ext cx="7056784" cy="1252735"/>
          </a:xfrm>
          <a:prstGeom prst="rect">
            <a:avLst/>
          </a:prstGeom>
        </p:spPr>
        <p:txBody>
          <a:bodyPr vert="horz" lIns="91440" tIns="45720" rIns="91440" bIns="45720" rtlCol="0">
            <a:normAutofit fontScale="925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PE" sz="3200" b="0" i="0" u="none" strike="noStrike" kern="1200" cap="none" spc="0" normalizeH="0" baseline="0" noProof="0" dirty="0" smtClean="0">
                <a:ln>
                  <a:noFill/>
                </a:ln>
                <a:solidFill>
                  <a:srgbClr val="FF0000"/>
                </a:solidFill>
                <a:effectLst/>
                <a:uLnTx/>
                <a:uFillTx/>
                <a:latin typeface="+mn-lt"/>
                <a:ea typeface="+mn-ea"/>
                <a:cs typeface="+mn-cs"/>
              </a:rPr>
              <a:t>LO QUE NO MEDIMOS NO CONOCEMOS</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PE" sz="3200" b="0" i="0" u="none" strike="noStrike" kern="1200" cap="none" spc="0" normalizeH="0" baseline="0" noProof="0" dirty="0" smtClean="0">
                <a:ln>
                  <a:noFill/>
                </a:ln>
                <a:solidFill>
                  <a:srgbClr val="FF0000"/>
                </a:solidFill>
                <a:effectLst/>
                <a:uLnTx/>
                <a:uFillTx/>
                <a:latin typeface="+mn-lt"/>
                <a:ea typeface="+mn-ea"/>
                <a:cs typeface="+mn-cs"/>
              </a:rPr>
              <a:t>Y NO GESTIONAMOS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185092" y="2276872"/>
            <a:ext cx="6954661"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cap="none" spc="50" dirty="0" smtClean="0">
                <a:ln w="11430"/>
                <a:solidFill>
                  <a:schemeClr val="accent1">
                    <a:lumMod val="50000"/>
                  </a:schemeClr>
                </a:solidFill>
                <a:effectLst>
                  <a:outerShdw blurRad="76200" dist="50800" dir="5400000" algn="tl" rotWithShape="0">
                    <a:srgbClr val="000000">
                      <a:alpha val="65000"/>
                    </a:srgbClr>
                  </a:outerShdw>
                </a:effectLst>
              </a:rPr>
              <a:t>INTEGRACIÓN DE LA </a:t>
            </a:r>
          </a:p>
          <a:p>
            <a:pPr algn="ctr"/>
            <a:r>
              <a:rPr lang="es-ES" sz="6000" b="1" cap="none" spc="50" dirty="0" smtClean="0">
                <a:ln w="11430"/>
                <a:solidFill>
                  <a:schemeClr val="accent1">
                    <a:lumMod val="50000"/>
                  </a:schemeClr>
                </a:solidFill>
                <a:effectLst>
                  <a:outerShdw blurRad="76200" dist="50800" dir="5400000" algn="tl" rotWithShape="0">
                    <a:srgbClr val="000000">
                      <a:alpha val="65000"/>
                    </a:srgbClr>
                  </a:outerShdw>
                </a:effectLst>
              </a:rPr>
              <a:t>INFORMACIÓN</a:t>
            </a:r>
            <a:r>
              <a:rPr lang="es-ES" sz="6000" b="1" spc="50" dirty="0" smtClean="0">
                <a:ln w="11430"/>
                <a:solidFill>
                  <a:schemeClr val="accent1">
                    <a:lumMod val="50000"/>
                  </a:schemeClr>
                </a:solidFill>
                <a:effectLst>
                  <a:outerShdw blurRad="76200" dist="50800" dir="5400000" algn="tl" rotWithShape="0">
                    <a:srgbClr val="000000">
                      <a:alpha val="65000"/>
                    </a:srgbClr>
                  </a:outerShdw>
                </a:effectLst>
              </a:rPr>
              <a:t>.</a:t>
            </a:r>
            <a:endParaRPr lang="es-ES" sz="6000" b="1" cap="none" spc="50" dirty="0">
              <a:ln w="11430"/>
              <a:solidFill>
                <a:schemeClr val="accent1">
                  <a:lumMod val="5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376964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1800" cap="all" dirty="0">
                <a:latin typeface="Copperplate Gothic Bold" pitchFamily="34" charset="0"/>
              </a:rPr>
              <a:t>INTEGRACIÓN DE LA INFORMACIÓN SOBRE RECURSOS HÍDRICOS</a:t>
            </a:r>
          </a:p>
        </p:txBody>
      </p:sp>
      <p:sp>
        <p:nvSpPr>
          <p:cNvPr id="3" name="2 Marcador de contenido"/>
          <p:cNvSpPr>
            <a:spLocks noGrp="1"/>
          </p:cNvSpPr>
          <p:nvPr>
            <p:ph sz="quarter" idx="1"/>
          </p:nvPr>
        </p:nvSpPr>
        <p:spPr>
          <a:xfrm>
            <a:off x="179512" y="1628800"/>
            <a:ext cx="4104456" cy="4525963"/>
          </a:xfrm>
        </p:spPr>
        <p:txBody>
          <a:bodyPr>
            <a:normAutofit lnSpcReduction="10000"/>
          </a:bodyPr>
          <a:lstStyle/>
          <a:p>
            <a:pPr marL="0" lvl="1" indent="0" algn="just">
              <a:buNone/>
            </a:pPr>
            <a:r>
              <a:rPr lang="es-PE" sz="2000" b="1" i="1" dirty="0" smtClean="0">
                <a:solidFill>
                  <a:srgbClr val="0070C0"/>
                </a:solidFill>
              </a:rPr>
              <a:t>CONVENIOS DE INTERCAMBIO DE INFORMACIÓN VIGENTES.</a:t>
            </a:r>
          </a:p>
          <a:p>
            <a:pPr marL="714375" lvl="1" indent="-342900" algn="just">
              <a:tabLst>
                <a:tab pos="361950" algn="l"/>
              </a:tabLst>
            </a:pPr>
            <a:r>
              <a:rPr lang="es-PE" sz="2000" dirty="0" smtClean="0"/>
              <a:t>INSTITUTO GEOLOGICO, MINERO Y METALURGICO  INGEMMET.</a:t>
            </a:r>
          </a:p>
          <a:p>
            <a:pPr marL="714375" lvl="1" indent="-342900" algn="just">
              <a:tabLst>
                <a:tab pos="361950" algn="l"/>
              </a:tabLst>
            </a:pPr>
            <a:r>
              <a:rPr lang="es-PE" sz="2000" dirty="0" smtClean="0"/>
              <a:t>SERVICIO NACIONAL DE METEROLOGIA Y HIDROLOGIA  SENAMHI.</a:t>
            </a:r>
          </a:p>
          <a:p>
            <a:pPr marL="714375" lvl="1" indent="-342900" algn="just">
              <a:tabLst>
                <a:tab pos="361950" algn="l"/>
              </a:tabLst>
            </a:pPr>
            <a:r>
              <a:rPr lang="es-PE" sz="2000" dirty="0" smtClean="0"/>
              <a:t>OFICINA DE ESTUDIOS ECONÓMICOS Y ESTADISTICOS DEL MINSITERIO DE AGRICULTURA MINAG.</a:t>
            </a:r>
          </a:p>
          <a:p>
            <a:pPr marL="714375" lvl="1" indent="-342900" algn="just">
              <a:tabLst>
                <a:tab pos="361950" algn="l"/>
              </a:tabLst>
            </a:pPr>
            <a:r>
              <a:rPr lang="es-PE" sz="2000" dirty="0" smtClean="0"/>
              <a:t>INSTITUTO DEL MAR DEL PERÚ  IMARPE</a:t>
            </a:r>
          </a:p>
          <a:p>
            <a:pPr marL="0" indent="0">
              <a:buNone/>
            </a:pPr>
            <a:endParaRPr lang="es-PE" dirty="0"/>
          </a:p>
        </p:txBody>
      </p:sp>
      <p:pic>
        <p:nvPicPr>
          <p:cNvPr id="4" name="Picture 3"/>
          <p:cNvPicPr>
            <a:picLocks noChangeAspect="1" noChangeArrowheads="1"/>
          </p:cNvPicPr>
          <p:nvPr/>
        </p:nvPicPr>
        <p:blipFill>
          <a:blip r:embed="rId2" cstate="print"/>
          <a:srcRect l="10200" t="19696" r="37903" b="14995"/>
          <a:stretch>
            <a:fillRect/>
          </a:stretch>
        </p:blipFill>
        <p:spPr bwMode="auto">
          <a:xfrm>
            <a:off x="4499992" y="2197532"/>
            <a:ext cx="4572000" cy="3812215"/>
          </a:xfrm>
          <a:prstGeom prst="rect">
            <a:avLst/>
          </a:prstGeom>
          <a:noFill/>
          <a:ln w="9525">
            <a:noFill/>
            <a:miter lim="800000"/>
            <a:headEnd/>
            <a:tailEnd/>
          </a:ln>
        </p:spPr>
      </p:pic>
    </p:spTree>
    <p:extLst>
      <p:ext uri="{BB962C8B-B14F-4D97-AF65-F5344CB8AC3E}">
        <p14:creationId xmlns:p14="http://schemas.microsoft.com/office/powerpoint/2010/main" xmlns="" val="14405061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rmedio">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écnico">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1_Técnico">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1017</TotalTime>
  <Words>1925</Words>
  <Application>Microsoft Office PowerPoint</Application>
  <PresentationFormat>Presentación en pantalla (4:3)</PresentationFormat>
  <Paragraphs>480</Paragraphs>
  <Slides>65</Slides>
  <Notes>2</Notes>
  <HiddenSlides>0</HiddenSlides>
  <MMClips>0</MMClips>
  <ScaleCrop>false</ScaleCrop>
  <HeadingPairs>
    <vt:vector size="6" baseType="variant">
      <vt:variant>
        <vt:lpstr>Tema</vt:lpstr>
      </vt:variant>
      <vt:variant>
        <vt:i4>5</vt:i4>
      </vt:variant>
      <vt:variant>
        <vt:lpstr>Servidores OLE incrustados</vt:lpstr>
      </vt:variant>
      <vt:variant>
        <vt:i4>1</vt:i4>
      </vt:variant>
      <vt:variant>
        <vt:lpstr>Títulos de diapositiva</vt:lpstr>
      </vt:variant>
      <vt:variant>
        <vt:i4>65</vt:i4>
      </vt:variant>
    </vt:vector>
  </HeadingPairs>
  <TitlesOfParts>
    <vt:vector size="71" baseType="lpstr">
      <vt:lpstr>Intermedio</vt:lpstr>
      <vt:lpstr>Técnico</vt:lpstr>
      <vt:lpstr>1_Técnico</vt:lpstr>
      <vt:lpstr>Cactus</vt:lpstr>
      <vt:lpstr>1_Cactus</vt:lpstr>
      <vt:lpstr>Visio</vt:lpstr>
      <vt:lpstr>Diapositiva 1</vt:lpstr>
      <vt:lpstr>DEFINICIÓN DEL SISTEMA NACIONAL DE GESTION DE  RECURSOS HIDRICOS  </vt:lpstr>
      <vt:lpstr>AUTORIDAD NACIONAL DEL AGUA</vt:lpstr>
      <vt:lpstr>Diapositiva 4</vt:lpstr>
      <vt:lpstr>Diapositiva 5</vt:lpstr>
      <vt:lpstr>Diapositiva 6</vt:lpstr>
      <vt:lpstr>Diapositiva 7</vt:lpstr>
      <vt:lpstr>Diapositiva 8</vt:lpstr>
      <vt:lpstr>INTEGRACIÓN DE LA INFORMACIÓN SOBRE RECURSOS HÍDRICOS</vt:lpstr>
      <vt:lpstr>INTEGRACIÓN DE LA INFORMACIÓN SOBRE RECURSOS HÍDRICOS</vt:lpstr>
      <vt:lpstr>INTEGRACIÓN DE LA INFORMACIÓN SOBRE RECURSOS HÍDRICOS Inter Institucionales</vt:lpstr>
      <vt:lpstr>INTEGRACIÓN DE LA INFORMACIÓN SOBRE RECURSOS HÍDRICOS</vt:lpstr>
      <vt:lpstr>Diapositiva 13</vt:lpstr>
      <vt:lpstr>INTEGRACIÓN DE LA INFORMACIÓN SOBRE RECURSOS HÍDRICOS</vt:lpstr>
      <vt:lpstr>Información Espacial</vt:lpstr>
      <vt:lpstr>INTEGRACIÓN DE LA INFORMACIÓN SOBRE RECURSOS HÍDRICOS</vt:lpstr>
      <vt:lpstr>Información Sistematizada y Publicada</vt:lpstr>
      <vt:lpstr>Diapositiva 18</vt:lpstr>
      <vt:lpstr>PANTABLA PRINCIPAL</vt:lpstr>
      <vt:lpstr>CAJA DE HERRAMIENTAS</vt:lpstr>
      <vt:lpstr>TABLA DE CONTENIDOS</vt:lpstr>
      <vt:lpstr>HERRAMIENTAS DIVERSAS DE CONSULTA</vt:lpstr>
      <vt:lpstr>INDICADORES DE RECURSOS HIDRICOS</vt:lpstr>
      <vt:lpstr>AGRIDRUPAL</vt:lpstr>
      <vt:lpstr>CONCEPTO</vt:lpstr>
      <vt:lpstr>Diapositiva 26</vt:lpstr>
      <vt:lpstr>Diapositiva 27</vt:lpstr>
      <vt:lpstr>Diapositiva 28</vt:lpstr>
      <vt:lpstr>Diapositiva 29</vt:lpstr>
      <vt:lpstr>Diapositiva 30</vt:lpstr>
      <vt:lpstr>Documentos Generados</vt:lpstr>
      <vt:lpstr>Diapositiva 32</vt:lpstr>
      <vt:lpstr>Metodología para la disponibilidad hídrica</vt:lpstr>
      <vt:lpstr>DISPONIBILIDAD  PERCAPITA DEPARTAMENTOS</vt:lpstr>
      <vt:lpstr>Diapositiva 35</vt:lpstr>
      <vt:lpstr>GENERACIÓN DE ISOYETAS, POR REGIÓN, AAA, ALA Y CUENCAS</vt:lpstr>
      <vt:lpstr>BOCATOMAS, DERECHOS Y PELIGROS</vt:lpstr>
      <vt:lpstr>SIMULACIÓN DE INUNDACIONES CON HEC-RAS</vt:lpstr>
      <vt:lpstr>Diapositiva 39</vt:lpstr>
      <vt:lpstr>SISTEMA NACIONAL DE INFORMACION DE RECURSOS HÍDRICOS </vt:lpstr>
      <vt:lpstr>Diapositiva 41</vt:lpstr>
      <vt:lpstr>Diapositiva 42</vt:lpstr>
      <vt:lpstr>Diapositiva 43</vt:lpstr>
      <vt:lpstr>Diapositiva 44</vt:lpstr>
      <vt:lpstr>Árbol de Problemas</vt:lpstr>
      <vt:lpstr>Perspectiva Institucional. Visión:</vt:lpstr>
      <vt:lpstr>Perspectiva Institucional: Objetivo General</vt:lpstr>
      <vt:lpstr>Perspectiva Institucional: Objetivos Específicos</vt:lpstr>
      <vt:lpstr>Perspectiva Institucional: Estrategias.</vt:lpstr>
      <vt:lpstr>Perspectiva Institucional: Estrategias.</vt:lpstr>
      <vt:lpstr>Perspectiva Institucional: Estrategias.</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MUCHAS GRACIAS</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Sigfredo Ernesto Fonseca Salazar</dc:creator>
  <cp:lastModifiedBy>Administrador</cp:lastModifiedBy>
  <cp:revision>27</cp:revision>
  <dcterms:created xsi:type="dcterms:W3CDTF">2012-10-09T14:17:00Z</dcterms:created>
  <dcterms:modified xsi:type="dcterms:W3CDTF">2012-11-16T16:50:15Z</dcterms:modified>
</cp:coreProperties>
</file>