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6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2" r:id="rId12"/>
    <p:sldId id="258" r:id="rId13"/>
    <p:sldId id="267" r:id="rId14"/>
    <p:sldId id="259" r:id="rId15"/>
    <p:sldId id="264" r:id="rId16"/>
    <p:sldId id="256" r:id="rId17"/>
    <p:sldId id="260" r:id="rId18"/>
    <p:sldId id="261" r:id="rId19"/>
    <p:sldId id="257" r:id="rId20"/>
    <p:sldId id="263" r:id="rId21"/>
    <p:sldId id="265" r:id="rId22"/>
    <p:sldId id="266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is%20documentos\2012\DGIIA\Talleres%20y%20Eventos\V%20Reunion%20Tecnica%20SIAR%20SIAL\evaluacionSI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Otro personal directamente relacionado al SIAL/SIAR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strRef>
              <c:f>Evaluación!$A$5:$A$17</c:f>
              <c:strCache>
                <c:ptCount val="13"/>
                <c:pt idx="0">
                  <c:v>SIAR AYACUCHO</c:v>
                </c:pt>
                <c:pt idx="1">
                  <c:v>SIAR CUSCO</c:v>
                </c:pt>
                <c:pt idx="2">
                  <c:v>SIAR CAJAMARCA</c:v>
                </c:pt>
                <c:pt idx="3">
                  <c:v>SIAR CALLAO</c:v>
                </c:pt>
                <c:pt idx="4">
                  <c:v>SIAR JUNIN</c:v>
                </c:pt>
                <c:pt idx="5">
                  <c:v>SIAL CAJAMARCA</c:v>
                </c:pt>
                <c:pt idx="6">
                  <c:v>SIAR LORETO</c:v>
                </c:pt>
                <c:pt idx="7">
                  <c:v>SIAL TRUJILLO</c:v>
                </c:pt>
                <c:pt idx="8">
                  <c:v>SIAR PIURA</c:v>
                </c:pt>
                <c:pt idx="9">
                  <c:v>SIAR APURIMAC</c:v>
                </c:pt>
                <c:pt idx="10">
                  <c:v>SIAR TUMBES</c:v>
                </c:pt>
                <c:pt idx="11">
                  <c:v>SIAR AMAZONAS</c:v>
                </c:pt>
                <c:pt idx="12">
                  <c:v>SIAR MOQUEGUA</c:v>
                </c:pt>
              </c:strCache>
            </c:strRef>
          </c:cat>
          <c:val>
            <c:numRef>
              <c:f>Evaluación!$E$5:$E$17</c:f>
              <c:numCache>
                <c:formatCode>General</c:formatCode>
                <c:ptCount val="13"/>
                <c:pt idx="0">
                  <c:v>0</c:v>
                </c:pt>
                <c:pt idx="1">
                  <c:v>11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7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</c:ser>
        <c:shape val="box"/>
        <c:axId val="83725312"/>
        <c:axId val="70513408"/>
        <c:axId val="0"/>
      </c:bar3DChart>
      <c:catAx>
        <c:axId val="83725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0513408"/>
        <c:crosses val="autoZero"/>
        <c:auto val="1"/>
        <c:lblAlgn val="ctr"/>
        <c:lblOffset val="100"/>
      </c:catAx>
      <c:valAx>
        <c:axId val="705134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8372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FF86-5A04-4C5A-8541-D5B7974C6DDF}" type="datetimeFigureOut">
              <a:rPr lang="es-ES" smtClean="0"/>
              <a:pPr/>
              <a:t>15/11/2012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9ECF-1431-444F-A0C5-1E42BBBCE16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15616" y="3356992"/>
            <a:ext cx="7269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Evaluación del desempeño los SIAR y SIAL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31640" y="908720"/>
            <a:ext cx="655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 REUNION TECNICA DE DIRIGIDA A ADMINISTRADORES DE LOS SISTEMAS DE INFORMACION AMBIENTAL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3 Imagen" descr="sin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2209524" cy="619048"/>
          </a:xfrm>
          <a:prstGeom prst="rect">
            <a:avLst/>
          </a:prstGeom>
        </p:spPr>
      </p:pic>
      <p:pic>
        <p:nvPicPr>
          <p:cNvPr id="5" name="4 Imagen" descr="NeedleLeftYellow-2-256x2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2132856"/>
            <a:ext cx="1435224" cy="143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32" y="980728"/>
            <a:ext cx="4309368" cy="259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248472" cy="25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861048"/>
            <a:ext cx="430462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483768" y="260648"/>
            <a:ext cx="365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Gestión de la información ambiental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221088"/>
            <a:ext cx="74888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74663"/>
            <a:ext cx="7084555" cy="336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Conector recto"/>
          <p:cNvCxnSpPr/>
          <p:nvPr/>
        </p:nvCxnSpPr>
        <p:spPr>
          <a:xfrm>
            <a:off x="6084168" y="3356992"/>
            <a:ext cx="0" cy="201622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6588224" y="3356992"/>
            <a:ext cx="0" cy="187220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932040" y="3356992"/>
            <a:ext cx="0" cy="13681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267744" y="3356992"/>
            <a:ext cx="0" cy="158417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123728" y="692696"/>
            <a:ext cx="4803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VISITAS RECIBIDAS EN EL MES DE OCTUBRE 2012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0"/>
            <a:ext cx="9144000" cy="68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38065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Ayacucho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-1" y="0"/>
            <a:ext cx="9216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68214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 San Martin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0"/>
            <a:ext cx="9144000" cy="6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0" y="0"/>
            <a:ext cx="1720343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Puno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0"/>
            <a:ext cx="9144000" cy="6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867819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Callao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0"/>
            <a:ext cx="9144000" cy="680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246016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SIAL Cajamarca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-1"/>
            <a:ext cx="9144000" cy="6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11231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Tumbes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6009"/>
          <a:stretch>
            <a:fillRect/>
          </a:stretch>
        </p:blipFill>
        <p:spPr bwMode="auto">
          <a:xfrm>
            <a:off x="0" y="0"/>
            <a:ext cx="9144000" cy="68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482026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Amazonas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534"/>
          <a:stretch>
            <a:fillRect/>
          </a:stretch>
        </p:blipFill>
        <p:spPr bwMode="auto">
          <a:xfrm>
            <a:off x="0" y="0"/>
            <a:ext cx="9144000" cy="684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392001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Apurimac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268760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Objetivo de la presentación:</a:t>
            </a:r>
          </a:p>
          <a:p>
            <a:endParaRPr lang="es-ES" dirty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Conocer los avances y logros alcanzados por las Regiones y Localidades en cuanto a la implementación de sistemas de información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Identificar fortalezas y debilidades con un enfoque de mejora continua </a:t>
            </a:r>
          </a:p>
          <a:p>
            <a:endParaRPr lang="es-ES" dirty="0"/>
          </a:p>
        </p:txBody>
      </p:sp>
      <p:pic>
        <p:nvPicPr>
          <p:cNvPr id="4" name="3 Imagen" descr="APQKWXSC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717032"/>
            <a:ext cx="2286000" cy="1885950"/>
          </a:xfrm>
          <a:prstGeom prst="rect">
            <a:avLst/>
          </a:prstGeom>
        </p:spPr>
      </p:pic>
      <p:pic>
        <p:nvPicPr>
          <p:cNvPr id="5" name="4 Imagen" descr="networking_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17032"/>
            <a:ext cx="2376264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6534"/>
          <a:stretch>
            <a:fillRect/>
          </a:stretch>
        </p:blipFill>
        <p:spPr bwMode="auto">
          <a:xfrm>
            <a:off x="0" y="0"/>
            <a:ext cx="9144000" cy="68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250985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Cajamarca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551"/>
          <a:stretch>
            <a:fillRect/>
          </a:stretch>
        </p:blipFill>
        <p:spPr bwMode="auto">
          <a:xfrm>
            <a:off x="-12707" y="0"/>
            <a:ext cx="91567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913922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SIAR Loreto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6534"/>
          <a:stretch>
            <a:fillRect/>
          </a:stretch>
        </p:blipFill>
        <p:spPr bwMode="auto">
          <a:xfrm>
            <a:off x="0" y="0"/>
            <a:ext cx="9144000" cy="684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193117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b="1" dirty="0" smtClean="0"/>
              <a:t>SIAL Trujillo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83671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980728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Conclusiones</a:t>
            </a:r>
            <a:endParaRPr lang="es-ES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772816"/>
            <a:ext cx="813690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Hay un importante preocupación de los gobiernos regionales y locales para impulsar procesos de creación e implementación de Sistema de Información Ambiental. Esto es notorio evidenciar que en lo que va de los últimos 02 años se aprueben 05 ordenanzas regionales sobre SIAR.</a:t>
            </a:r>
          </a:p>
          <a:p>
            <a:pPr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Lamentablemente existe una evidente debilidad institucional de las Unidades Ambientales para disponer de recursos suficientes (Humanos y financieros) para garantizar la sostenibilidad de los Sistemas de información impulsados.</a:t>
            </a:r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La mayoría de los SIAR y SIAL evaluados, actualizan sus aplicativos web con nueva información con frecuencias variables</a:t>
            </a:r>
            <a:endParaRPr lang="es-ES" dirty="0"/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Hay una correlación directa entre el numero de documentos registrados en los SIAR y SIAL y el numero de visitas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772816"/>
            <a:ext cx="7704855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Las Regiones que cuentan con recursos de Proyectos de Inversión Publica, muestran importantes avances tanto en los aspectos tecnológicos, institucionales y de equipamiento; pero tienen como gran reto el poder mantener el mismo ritmo de avance en la etapa de post-</a:t>
            </a:r>
            <a:r>
              <a:rPr lang="es-ES" dirty="0" err="1" smtClean="0"/>
              <a:t>inversion</a:t>
            </a:r>
            <a:r>
              <a:rPr lang="es-E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endParaRPr lang="es-ES" dirty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Finalmente casi el 70% de la muestra evaluada maneja indicadores ambientales, lo cual es un incremento significativo si lo comparamos con los datos del 2009 y 2010 los cuales arrojaban 0%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980728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Conclusiones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812360" y="580526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Fin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4499992" y="3789040"/>
            <a:ext cx="3888432" cy="1440160"/>
          </a:xfrm>
          <a:prstGeom prst="roundRect">
            <a:avLst>
              <a:gd name="adj" fmla="val 620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4427984" y="1988840"/>
            <a:ext cx="3888432" cy="1224136"/>
          </a:xfrm>
          <a:prstGeom prst="roundRect">
            <a:avLst>
              <a:gd name="adj" fmla="val 620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83568" y="1772816"/>
            <a:ext cx="2880320" cy="4032448"/>
          </a:xfrm>
          <a:prstGeom prst="roundRect">
            <a:avLst>
              <a:gd name="adj" fmla="val 6209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192131" y="2780928"/>
          <a:ext cx="2664296" cy="2476500"/>
        </p:xfrm>
        <a:graphic>
          <a:graphicData uri="http://schemas.openxmlformats.org/drawingml/2006/table">
            <a:tbl>
              <a:tblPr/>
              <a:tblGrid>
                <a:gridCol w="2664296"/>
              </a:tblGrid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AYACUCHO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CUSCO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CAJAMARCA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CALLAO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JUNIN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SIAL CAJAMARCA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LORETO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SIAL TRUJILLO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PIURA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APURIMAC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TUMBES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AMAZONAS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Font typeface="Arial" pitchFamily="34" charset="0"/>
                        <a:buChar char="•"/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SIAR MOQUEGUA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43608" y="2420888"/>
            <a:ext cx="2179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13 sistemas de información</a:t>
            </a:r>
            <a:endParaRPr lang="es-ES" sz="1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403648" y="1988840"/>
            <a:ext cx="1337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+mj-lt"/>
              </a:rPr>
              <a:t>Marco </a:t>
            </a:r>
            <a:r>
              <a:rPr lang="es-ES" sz="1400" dirty="0" err="1" smtClean="0">
                <a:latin typeface="+mj-lt"/>
              </a:rPr>
              <a:t>muestral</a:t>
            </a:r>
            <a:endParaRPr lang="es-ES" sz="1400" dirty="0"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31840" y="980728"/>
            <a:ext cx="1825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i="1" u="sng" dirty="0" smtClean="0"/>
              <a:t>Ficha Técnica</a:t>
            </a:r>
            <a:endParaRPr lang="es-ES" sz="2400" i="1" u="sng" dirty="0"/>
          </a:p>
        </p:txBody>
      </p:sp>
      <p:sp>
        <p:nvSpPr>
          <p:cNvPr id="7" name="6 CuadroTexto"/>
          <p:cNvSpPr txBox="1"/>
          <p:nvPr/>
        </p:nvSpPr>
        <p:spPr>
          <a:xfrm>
            <a:off x="4644008" y="2276872"/>
            <a:ext cx="2202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Fecha de captura de Datos: </a:t>
            </a:r>
          </a:p>
          <a:p>
            <a:endParaRPr lang="es-ES" sz="1400" dirty="0" smtClean="0"/>
          </a:p>
          <a:p>
            <a:r>
              <a:rPr lang="es-ES" sz="1400" dirty="0" smtClean="0"/>
              <a:t>Set – </a:t>
            </a:r>
            <a:r>
              <a:rPr lang="es-ES" sz="1400" dirty="0" err="1" smtClean="0"/>
              <a:t>Nov</a:t>
            </a:r>
            <a:r>
              <a:rPr lang="es-ES" sz="1400" dirty="0" smtClean="0"/>
              <a:t> 2012</a:t>
            </a:r>
            <a:endParaRPr lang="es-ES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4005064"/>
            <a:ext cx="24104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Modalidad de recojo de datos:</a:t>
            </a:r>
          </a:p>
          <a:p>
            <a:endParaRPr lang="es-ES" sz="1400" dirty="0" smtClean="0"/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 Encuesta cerrada 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 Google </a:t>
            </a:r>
            <a:r>
              <a:rPr lang="es-ES" sz="1400" dirty="0" err="1" smtClean="0"/>
              <a:t>Analityc</a:t>
            </a:r>
            <a:endParaRPr lang="es-ES" sz="1400" dirty="0"/>
          </a:p>
        </p:txBody>
      </p:sp>
      <p:pic>
        <p:nvPicPr>
          <p:cNvPr id="12" name="11 Imagen" descr="estadistica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260648"/>
            <a:ext cx="2017190" cy="1512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6212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73744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040" y="3890069"/>
            <a:ext cx="4333960" cy="296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2483768" y="260648"/>
            <a:ext cx="590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Capacidades humanas para la administración del SIAR - SIAL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/>
        </p:nvGraphicFramePr>
        <p:xfrm>
          <a:off x="539552" y="1412776"/>
          <a:ext cx="79208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483768" y="260648"/>
            <a:ext cx="5905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Capacidades humanas para la administración del SIAR - SIAL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83768" y="260648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Institucionalidad del SIAR - SIAL</a:t>
            </a:r>
            <a:endParaRPr lang="es-ES" b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536504" cy="292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3816424" cy="229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456384" cy="227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980728"/>
            <a:ext cx="346761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Flecha derecha"/>
          <p:cNvSpPr/>
          <p:nvPr/>
        </p:nvSpPr>
        <p:spPr>
          <a:xfrm>
            <a:off x="4644008" y="2060848"/>
            <a:ext cx="288032" cy="2880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2683292">
            <a:off x="4747848" y="3166623"/>
            <a:ext cx="288032" cy="31785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4932040" y="4437112"/>
            <a:ext cx="288032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73" y="1124744"/>
            <a:ext cx="4956119" cy="298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2595" y="3645024"/>
            <a:ext cx="4830415" cy="29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10 Imagen" descr="application-256x2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556792"/>
            <a:ext cx="998240" cy="99824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2483768" y="260648"/>
            <a:ext cx="320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Institucionalidad del SIAR - SIAL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312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483768" y="260648"/>
            <a:ext cx="365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Gestión de la información ambiental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9431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89040"/>
            <a:ext cx="4104456" cy="24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7658094" y="1916832"/>
            <a:ext cx="1306393" cy="1081286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" name="Picture 18" descr="CLIPART_OF_11154_SM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045" y="3069556"/>
            <a:ext cx="793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332" y="2637756"/>
            <a:ext cx="4222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8" descr="CLIPART_OF_11154_SM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8232" y="4006181"/>
            <a:ext cx="793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 descr="CLIPART_OF_11154_SM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732" y="4733256"/>
            <a:ext cx="793750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14 Conector recto"/>
          <p:cNvCxnSpPr/>
          <p:nvPr/>
        </p:nvCxnSpPr>
        <p:spPr>
          <a:xfrm rot="10800000">
            <a:off x="6577007" y="2132931"/>
            <a:ext cx="2089150" cy="158432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10800000" flipV="1">
            <a:off x="6145207" y="2132931"/>
            <a:ext cx="431800" cy="28892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 descr="ad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3417" y="2133501"/>
            <a:ext cx="152283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Left"/>
            <a:lightRig rig="threePt" dir="t"/>
          </a:scene3d>
        </p:spPr>
      </p:pic>
      <p:cxnSp>
        <p:nvCxnSpPr>
          <p:cNvPr id="18" name="17 Conector recto"/>
          <p:cNvCxnSpPr>
            <a:stCxn id="7" idx="0"/>
          </p:cNvCxnSpPr>
          <p:nvPr/>
        </p:nvCxnSpPr>
        <p:spPr>
          <a:xfrm flipH="1">
            <a:off x="7226296" y="2998118"/>
            <a:ext cx="431798" cy="35877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ad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61529" y="2997597"/>
            <a:ext cx="152283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Left"/>
            <a:lightRig rig="threePt" dir="t"/>
          </a:scene3d>
        </p:spPr>
      </p:pic>
      <p:cxnSp>
        <p:nvCxnSpPr>
          <p:cNvPr id="20" name="19 Conector recto"/>
          <p:cNvCxnSpPr/>
          <p:nvPr/>
        </p:nvCxnSpPr>
        <p:spPr>
          <a:xfrm rot="10800000" flipV="1">
            <a:off x="8234357" y="3717256"/>
            <a:ext cx="431800" cy="28892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20 Imagen" descr="adm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41649" y="3789685"/>
            <a:ext cx="1522839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391</Words>
  <Application>Microsoft Office PowerPoint</Application>
  <PresentationFormat>Presentación en pantalla (4:3)</PresentationFormat>
  <Paragraphs>62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dnunez</dc:creator>
  <cp:lastModifiedBy>Administrador</cp:lastModifiedBy>
  <cp:revision>55</cp:revision>
  <dcterms:created xsi:type="dcterms:W3CDTF">2012-11-14T17:10:05Z</dcterms:created>
  <dcterms:modified xsi:type="dcterms:W3CDTF">2012-11-15T16:00:36Z</dcterms:modified>
</cp:coreProperties>
</file>