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57" r:id="rId14"/>
    <p:sldId id="258" r:id="rId15"/>
    <p:sldId id="259" r:id="rId16"/>
    <p:sldId id="260" r:id="rId17"/>
    <p:sldId id="261" r:id="rId18"/>
    <p:sldId id="262" r:id="rId19"/>
    <p:sldId id="263" r:id="rId20"/>
    <p:sldId id="264" r:id="rId21"/>
    <p:sldId id="271" r:id="rId22"/>
    <p:sldId id="272" r:id="rId23"/>
    <p:sldId id="273" r:id="rId24"/>
    <p:sldId id="265" r:id="rId25"/>
    <p:sldId id="266" r:id="rId26"/>
    <p:sldId id="267" r:id="rId27"/>
    <p:sldId id="268" r:id="rId28"/>
    <p:sldId id="269" r:id="rId29"/>
    <p:sldId id="270" r:id="rId30"/>
    <p:sldId id="286" r:id="rId31"/>
    <p:sldId id="343"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341" r:id="rId87"/>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84807"/>
    <a:srgbClr val="953735"/>
    <a:srgbClr val="008000"/>
    <a:srgbClr val="7793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4" autoAdjust="0"/>
    <p:restoredTop sz="94714" autoAdjust="0"/>
  </p:normalViewPr>
  <p:slideViewPr>
    <p:cSldViewPr>
      <p:cViewPr varScale="1">
        <p:scale>
          <a:sx n="84" d="100"/>
          <a:sy n="84" d="100"/>
        </p:scale>
        <p:origin x="-14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Office_Excel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6.0282480314960703E-2"/>
          <c:y val="2.1896005851408832E-2"/>
          <c:w val="0.9244397419072603"/>
          <c:h val="0.76540838943521927"/>
        </c:manualLayout>
      </c:layout>
      <c:barChart>
        <c:barDir val="col"/>
        <c:grouping val="clustered"/>
        <c:ser>
          <c:idx val="0"/>
          <c:order val="0"/>
          <c:tx>
            <c:strRef>
              <c:f>'IDAD Final'!$B$1</c:f>
              <c:strCache>
                <c:ptCount val="1"/>
                <c:pt idx="0">
                  <c:v>IDAD Final</c:v>
                </c:pt>
              </c:strCache>
            </c:strRef>
          </c:tx>
          <c:spPr>
            <a:solidFill>
              <a:srgbClr val="4F81BD"/>
            </a:solidFill>
            <a:ln w="25398">
              <a:noFill/>
            </a:ln>
          </c:spPr>
          <c:dPt>
            <c:idx val="0"/>
            <c:spPr>
              <a:solidFill>
                <a:srgbClr val="FFFF00"/>
              </a:solidFill>
              <a:ln w="25398">
                <a:solidFill>
                  <a:schemeClr val="accent3">
                    <a:lumMod val="75000"/>
                  </a:schemeClr>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984807"/>
                </a:solidFill>
                <a:prstDash val="solid"/>
              </a:ln>
            </c:spPr>
          </c:dPt>
          <c:dPt>
            <c:idx val="4"/>
            <c:spPr>
              <a:solidFill>
                <a:srgbClr val="FFFF00"/>
              </a:solidFill>
              <a:ln w="25398">
                <a:solidFill>
                  <a:srgbClr val="984807"/>
                </a:solidFill>
                <a:prstDash val="solid"/>
              </a:ln>
            </c:spPr>
          </c:dPt>
          <c:dPt>
            <c:idx val="5"/>
            <c:spPr>
              <a:solidFill>
                <a:srgbClr val="FF6600"/>
              </a:solidFill>
              <a:ln w="25398">
                <a:solidFill>
                  <a:srgbClr val="984807"/>
                </a:solidFill>
                <a:prstDash val="solid"/>
              </a:ln>
            </c:spPr>
          </c:dPt>
          <c:dPt>
            <c:idx val="6"/>
            <c:spPr>
              <a:solidFill>
                <a:srgbClr val="FF6600"/>
              </a:solidFill>
              <a:ln w="25398">
                <a:solidFill>
                  <a:srgbClr val="984807"/>
                </a:solidFill>
                <a:prstDash val="solid"/>
              </a:ln>
            </c:spPr>
          </c:dPt>
          <c:dPt>
            <c:idx val="7"/>
            <c:spPr>
              <a:solidFill>
                <a:srgbClr val="FF6600"/>
              </a:solidFill>
              <a:ln w="25398">
                <a:solidFill>
                  <a:srgbClr val="984807"/>
                </a:solidFill>
                <a:prstDash val="solid"/>
              </a:ln>
            </c:spPr>
          </c:dPt>
          <c:dPt>
            <c:idx val="8"/>
            <c:spPr>
              <a:solidFill>
                <a:srgbClr val="FF6600"/>
              </a:solidFill>
              <a:ln w="25398">
                <a:solidFill>
                  <a:srgbClr val="984807"/>
                </a:solidFill>
                <a:prstDash val="solid"/>
              </a:ln>
            </c:spPr>
          </c:dPt>
          <c:dPt>
            <c:idx val="9"/>
            <c:spPr>
              <a:solidFill>
                <a:srgbClr val="FF6600"/>
              </a:solidFill>
              <a:ln w="25398">
                <a:solidFill>
                  <a:srgbClr val="984807"/>
                </a:solidFill>
                <a:prstDash val="solid"/>
              </a:ln>
            </c:spPr>
          </c:dPt>
          <c:dPt>
            <c:idx val="10"/>
            <c:spPr>
              <a:solidFill>
                <a:srgbClr val="FF6600"/>
              </a:solidFill>
              <a:ln w="25398">
                <a:solidFill>
                  <a:srgbClr val="984807"/>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rgbClr val="984807"/>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6600"/>
              </a:solidFill>
              <a:ln w="25398">
                <a:solidFill>
                  <a:srgbClr val="984807"/>
                </a:solidFill>
                <a:prstDash val="solid"/>
              </a:ln>
            </c:spPr>
          </c:dPt>
          <c:dPt>
            <c:idx val="23"/>
            <c:spPr>
              <a:solidFill>
                <a:srgbClr val="FF6600"/>
              </a:solidFill>
              <a:ln w="25398">
                <a:solidFill>
                  <a:schemeClr val="accent6">
                    <a:lumMod val="50000"/>
                  </a:schemeClr>
                </a:solidFill>
                <a:prstDash val="solid"/>
              </a:ln>
            </c:spPr>
          </c:dPt>
          <c:dLbls>
            <c:numFmt formatCode="#,##0.0000" sourceLinked="0"/>
            <c:txPr>
              <a:bodyPr rot="-5400000" vert="horz"/>
              <a:lstStyle/>
              <a:p>
                <a:pPr>
                  <a:defRPr sz="1100"/>
                </a:pPr>
                <a:endParaRPr lang="es-ES"/>
              </a:p>
            </c:txPr>
            <c:showVal val="1"/>
          </c:dLbls>
          <c:cat>
            <c:strRef>
              <c:f>'IDAD Final'!$A$2:$A$25</c:f>
              <c:strCache>
                <c:ptCount val="24"/>
                <c:pt idx="0">
                  <c:v>Ucayali</c:v>
                </c:pt>
                <c:pt idx="1">
                  <c:v>Loreto</c:v>
                </c:pt>
                <c:pt idx="2">
                  <c:v>Tumbes</c:v>
                </c:pt>
                <c:pt idx="3">
                  <c:v>Lambayeque</c:v>
                </c:pt>
                <c:pt idx="4">
                  <c:v>Moquegua</c:v>
                </c:pt>
                <c:pt idx="5">
                  <c:v>Pasco</c:v>
                </c:pt>
                <c:pt idx="6">
                  <c:v>Madre de Dios</c:v>
                </c:pt>
                <c:pt idx="7">
                  <c:v>San Martín</c:v>
                </c:pt>
                <c:pt idx="8">
                  <c:v>Junín</c:v>
                </c:pt>
                <c:pt idx="9">
                  <c:v>Arequipa</c:v>
                </c:pt>
                <c:pt idx="10">
                  <c:v>Ica</c:v>
                </c:pt>
                <c:pt idx="11">
                  <c:v>Amazonas</c:v>
                </c:pt>
                <c:pt idx="12">
                  <c:v>Áncash</c:v>
                </c:pt>
                <c:pt idx="13">
                  <c:v>Huánuco</c:v>
                </c:pt>
                <c:pt idx="14">
                  <c:v>Tacna</c:v>
                </c:pt>
                <c:pt idx="15">
                  <c:v>Huancavelica</c:v>
                </c:pt>
                <c:pt idx="16">
                  <c:v>Cusco</c:v>
                </c:pt>
                <c:pt idx="17">
                  <c:v>Lima</c:v>
                </c:pt>
                <c:pt idx="18">
                  <c:v>La Libertad</c:v>
                </c:pt>
                <c:pt idx="19">
                  <c:v>Piura</c:v>
                </c:pt>
                <c:pt idx="20">
                  <c:v>Apurímac</c:v>
                </c:pt>
                <c:pt idx="21">
                  <c:v>Puno</c:v>
                </c:pt>
                <c:pt idx="22">
                  <c:v>Cajamarca</c:v>
                </c:pt>
                <c:pt idx="23">
                  <c:v>Ayacucho</c:v>
                </c:pt>
              </c:strCache>
            </c:strRef>
          </c:cat>
          <c:val>
            <c:numRef>
              <c:f>'IDAD Final'!$B$2:$B$25</c:f>
              <c:numCache>
                <c:formatCode>0.0000</c:formatCode>
                <c:ptCount val="24"/>
                <c:pt idx="0">
                  <c:v>0.55770604391661482</c:v>
                </c:pt>
                <c:pt idx="1">
                  <c:v>0.52656392205092051</c:v>
                </c:pt>
                <c:pt idx="2">
                  <c:v>0.52117326821610699</c:v>
                </c:pt>
                <c:pt idx="3">
                  <c:v>0.50586161967236098</c:v>
                </c:pt>
                <c:pt idx="4">
                  <c:v>0.50207430294280297</c:v>
                </c:pt>
                <c:pt idx="5">
                  <c:v>0.49727756811090118</c:v>
                </c:pt>
                <c:pt idx="6">
                  <c:v>0.49131008452726321</c:v>
                </c:pt>
                <c:pt idx="7">
                  <c:v>0.48866991463432202</c:v>
                </c:pt>
                <c:pt idx="8">
                  <c:v>0.46421454500631787</c:v>
                </c:pt>
                <c:pt idx="9">
                  <c:v>0.4561638321815219</c:v>
                </c:pt>
                <c:pt idx="10">
                  <c:v>0.45193598395857598</c:v>
                </c:pt>
                <c:pt idx="11">
                  <c:v>0.45048490157185828</c:v>
                </c:pt>
                <c:pt idx="12">
                  <c:v>0.44043835415318799</c:v>
                </c:pt>
                <c:pt idx="13">
                  <c:v>0.42821523283479801</c:v>
                </c:pt>
                <c:pt idx="14">
                  <c:v>0.42695890395165836</c:v>
                </c:pt>
                <c:pt idx="15">
                  <c:v>0.42399083069372895</c:v>
                </c:pt>
                <c:pt idx="16">
                  <c:v>0.42255028566835917</c:v>
                </c:pt>
                <c:pt idx="17">
                  <c:v>0.41856874003613093</c:v>
                </c:pt>
                <c:pt idx="18">
                  <c:v>0.41732269419822715</c:v>
                </c:pt>
                <c:pt idx="19">
                  <c:v>0.39093922973398698</c:v>
                </c:pt>
                <c:pt idx="20">
                  <c:v>0.38708116561377415</c:v>
                </c:pt>
                <c:pt idx="21">
                  <c:v>0.35912652261224315</c:v>
                </c:pt>
                <c:pt idx="22">
                  <c:v>0.35401613065189402</c:v>
                </c:pt>
                <c:pt idx="23">
                  <c:v>0.31794622781941623</c:v>
                </c:pt>
              </c:numCache>
            </c:numRef>
          </c:val>
        </c:ser>
        <c:gapWidth val="20"/>
        <c:axId val="102888192"/>
        <c:axId val="104764928"/>
      </c:barChart>
      <c:catAx>
        <c:axId val="102888192"/>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04764928"/>
        <c:crossesAt val="0"/>
        <c:auto val="1"/>
        <c:lblAlgn val="ctr"/>
        <c:lblOffset val="100"/>
      </c:catAx>
      <c:valAx>
        <c:axId val="104764928"/>
        <c:scaling>
          <c:orientation val="minMax"/>
          <c:max val="1"/>
          <c:min val="0"/>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a:lstStyle/>
          <a:p>
            <a:pPr>
              <a:defRPr lang="en-US" sz="1100"/>
            </a:pPr>
            <a:endParaRPr lang="es-ES"/>
          </a:p>
        </c:txPr>
        <c:crossAx val="102888192"/>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764"/>
          <c:y val="5.4739643103417834E-2"/>
          <c:w val="0.63043313981114757"/>
          <c:h val="0.91677714192656956"/>
        </c:manualLayout>
      </c:layout>
      <c:radarChart>
        <c:radarStyle val="marker"/>
        <c:ser>
          <c:idx val="0"/>
          <c:order val="0"/>
          <c:tx>
            <c:strRef>
              <c:f>Ancash!$B$1</c:f>
              <c:strCache>
                <c:ptCount val="1"/>
                <c:pt idx="0">
                  <c:v>Ancash</c:v>
                </c:pt>
              </c:strCache>
            </c:strRef>
          </c:tx>
          <c:spPr>
            <a:ln w="38057">
              <a:solidFill>
                <a:srgbClr val="AC0000"/>
              </a:solidFill>
            </a:ln>
          </c:spPr>
          <c:marker>
            <c:symbol val="circle"/>
            <c:size val="2"/>
            <c:spPr>
              <a:solidFill>
                <a:srgbClr val="FF3B3B"/>
              </a:solidFill>
              <a:ln>
                <a:solidFill>
                  <a:srgbClr val="C00000"/>
                </a:solidFill>
              </a:ln>
            </c:spPr>
          </c:marker>
          <c:cat>
            <c:strRef>
              <c:f>Ancash!$A$2:$A$5</c:f>
              <c:strCache>
                <c:ptCount val="4"/>
                <c:pt idx="0">
                  <c:v>RRNN</c:v>
                </c:pt>
                <c:pt idx="1">
                  <c:v>Calidad Ambiental</c:v>
                </c:pt>
                <c:pt idx="2">
                  <c:v>Gestión Ambiental</c:v>
                </c:pt>
                <c:pt idx="3">
                  <c:v>Gobernanza Ambiental</c:v>
                </c:pt>
              </c:strCache>
            </c:strRef>
          </c:cat>
          <c:val>
            <c:numRef>
              <c:f>Ancash!$B$2:$B$5</c:f>
              <c:numCache>
                <c:formatCode>General</c:formatCode>
                <c:ptCount val="4"/>
                <c:pt idx="0" formatCode="0.00000000">
                  <c:v>0.50025879917184279</c:v>
                </c:pt>
                <c:pt idx="1">
                  <c:v>0.49313005834745011</c:v>
                </c:pt>
                <c:pt idx="2">
                  <c:v>0.34906478384739315</c:v>
                </c:pt>
                <c:pt idx="3">
                  <c:v>0.42209951174145505</c:v>
                </c:pt>
              </c:numCache>
            </c:numRef>
          </c:val>
        </c:ser>
        <c:ser>
          <c:idx val="1"/>
          <c:order val="1"/>
          <c:tx>
            <c:strRef>
              <c:f>Ancash!$C$1</c:f>
              <c:strCache>
                <c:ptCount val="1"/>
                <c:pt idx="0">
                  <c:v>Serie 2</c:v>
                </c:pt>
              </c:strCache>
            </c:strRef>
          </c:tx>
          <c:spPr>
            <a:ln w="9525">
              <a:solidFill>
                <a:srgbClr val="D07C00"/>
              </a:solidFill>
              <a:prstDash val="sysDash"/>
            </a:ln>
          </c:spPr>
          <c:marker>
            <c:symbol val="none"/>
          </c:marker>
          <c:cat>
            <c:strRef>
              <c:f>Ancash!$A$2:$A$5</c:f>
              <c:strCache>
                <c:ptCount val="4"/>
                <c:pt idx="0">
                  <c:v>RRNN</c:v>
                </c:pt>
                <c:pt idx="1">
                  <c:v>Calidad Ambiental</c:v>
                </c:pt>
                <c:pt idx="2">
                  <c:v>Gestión Ambiental</c:v>
                </c:pt>
                <c:pt idx="3">
                  <c:v>Gobernanza Ambiental</c:v>
                </c:pt>
              </c:strCache>
            </c:strRef>
          </c:cat>
          <c:val>
            <c:numRef>
              <c:f>Ancash!$C$2:$C$5</c:f>
              <c:numCache>
                <c:formatCode>General</c:formatCode>
                <c:ptCount val="4"/>
              </c:numCache>
            </c:numRef>
          </c:val>
        </c:ser>
        <c:ser>
          <c:idx val="2"/>
          <c:order val="2"/>
          <c:tx>
            <c:strRef>
              <c:f>Ancash!$D$1</c:f>
              <c:strCache>
                <c:ptCount val="1"/>
                <c:pt idx="0">
                  <c:v>max</c:v>
                </c:pt>
              </c:strCache>
            </c:strRef>
          </c:tx>
          <c:spPr>
            <a:ln w="22213">
              <a:solidFill>
                <a:srgbClr val="0070C0"/>
              </a:solidFill>
              <a:prstDash val="sysDash"/>
            </a:ln>
          </c:spPr>
          <c:marker>
            <c:symbol val="none"/>
          </c:marker>
          <c:cat>
            <c:strRef>
              <c:f>Ancash!$A$2:$A$5</c:f>
              <c:strCache>
                <c:ptCount val="4"/>
                <c:pt idx="0">
                  <c:v>RRNN</c:v>
                </c:pt>
                <c:pt idx="1">
                  <c:v>Calidad Ambiental</c:v>
                </c:pt>
                <c:pt idx="2">
                  <c:v>Gestión Ambiental</c:v>
                </c:pt>
                <c:pt idx="3">
                  <c:v>Gobernanza Ambiental</c:v>
                </c:pt>
              </c:strCache>
            </c:strRef>
          </c:cat>
          <c:val>
            <c:numRef>
              <c:f>Ancash!$D$2:$D$5</c:f>
              <c:numCache>
                <c:formatCode>General</c:formatCode>
                <c:ptCount val="4"/>
                <c:pt idx="0">
                  <c:v>0.68202992650000038</c:v>
                </c:pt>
                <c:pt idx="1">
                  <c:v>0.59391011550000006</c:v>
                </c:pt>
                <c:pt idx="2">
                  <c:v>0.68516453999999971</c:v>
                </c:pt>
                <c:pt idx="3">
                  <c:v>0.88046965799999999</c:v>
                </c:pt>
              </c:numCache>
            </c:numRef>
          </c:val>
        </c:ser>
        <c:ser>
          <c:idx val="3"/>
          <c:order val="3"/>
          <c:tx>
            <c:strRef>
              <c:f>Ancash!$E$1</c:f>
              <c:strCache>
                <c:ptCount val="1"/>
                <c:pt idx="0">
                  <c:v>min</c:v>
                </c:pt>
              </c:strCache>
            </c:strRef>
          </c:tx>
          <c:spPr>
            <a:ln w="22225">
              <a:prstDash val="sysDash"/>
            </a:ln>
          </c:spPr>
          <c:marker>
            <c:symbol val="none"/>
          </c:marker>
          <c:cat>
            <c:strRef>
              <c:f>Ancash!$A$2:$A$5</c:f>
              <c:strCache>
                <c:ptCount val="4"/>
                <c:pt idx="0">
                  <c:v>RRNN</c:v>
                </c:pt>
                <c:pt idx="1">
                  <c:v>Calidad Ambiental</c:v>
                </c:pt>
                <c:pt idx="2">
                  <c:v>Gestión Ambiental</c:v>
                </c:pt>
                <c:pt idx="3">
                  <c:v>Gobernanza Ambiental</c:v>
                </c:pt>
              </c:strCache>
            </c:strRef>
          </c:cat>
          <c:val>
            <c:numRef>
              <c:f>Ancash!$E$2:$E$5</c:f>
              <c:numCache>
                <c:formatCode>General</c:formatCode>
                <c:ptCount val="4"/>
                <c:pt idx="0">
                  <c:v>0.16226708075000007</c:v>
                </c:pt>
                <c:pt idx="1">
                  <c:v>0.32342838320000034</c:v>
                </c:pt>
                <c:pt idx="2">
                  <c:v>0.17325240515000007</c:v>
                </c:pt>
                <c:pt idx="3">
                  <c:v>0.15942028985000012</c:v>
                </c:pt>
              </c:numCache>
            </c:numRef>
          </c:val>
        </c:ser>
        <c:axId val="115735168"/>
        <c:axId val="115810688"/>
      </c:radarChart>
      <c:catAx>
        <c:axId val="115735168"/>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5810688"/>
        <c:crosses val="autoZero"/>
        <c:lblAlgn val="ctr"/>
        <c:lblOffset val="100"/>
      </c:catAx>
      <c:valAx>
        <c:axId val="115810688"/>
        <c:scaling>
          <c:orientation val="minMax"/>
          <c:max val="1"/>
        </c:scaling>
        <c:axPos val="l"/>
        <c:majorGridlines/>
        <c:numFmt formatCode="#,##0.00" sourceLinked="0"/>
        <c:majorTickMark val="cross"/>
        <c:tickLblPos val="nextTo"/>
        <c:txPr>
          <a:bodyPr/>
          <a:lstStyle/>
          <a:p>
            <a:pPr>
              <a:defRPr sz="800" b="1"/>
            </a:pPr>
            <a:endParaRPr lang="es-ES"/>
          </a:p>
        </c:txPr>
        <c:crossAx val="115735168"/>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775"/>
          <c:y val="5.4739643103417834E-2"/>
          <c:w val="0.63043313981114757"/>
          <c:h val="0.91677714192656956"/>
        </c:manualLayout>
      </c:layout>
      <c:radarChart>
        <c:radarStyle val="marker"/>
        <c:ser>
          <c:idx val="0"/>
          <c:order val="0"/>
          <c:tx>
            <c:strRef>
              <c:f>Apurimac!$B$1</c:f>
              <c:strCache>
                <c:ptCount val="1"/>
                <c:pt idx="0">
                  <c:v>Apurimac</c:v>
                </c:pt>
              </c:strCache>
            </c:strRef>
          </c:tx>
          <c:spPr>
            <a:ln w="38057">
              <a:solidFill>
                <a:srgbClr val="AC0000"/>
              </a:solidFill>
            </a:ln>
          </c:spPr>
          <c:marker>
            <c:symbol val="circle"/>
            <c:size val="2"/>
            <c:spPr>
              <a:solidFill>
                <a:srgbClr val="FF3B3B"/>
              </a:solidFill>
              <a:ln>
                <a:solidFill>
                  <a:srgbClr val="C00000"/>
                </a:solidFill>
              </a:ln>
            </c:spPr>
          </c:marker>
          <c:cat>
            <c:strRef>
              <c:f>Apurimac!$A$2:$A$5</c:f>
              <c:strCache>
                <c:ptCount val="4"/>
                <c:pt idx="0">
                  <c:v>Biodiversidad</c:v>
                </c:pt>
                <c:pt idx="1">
                  <c:v>Calidad Ambiental</c:v>
                </c:pt>
                <c:pt idx="2">
                  <c:v>Gestión Ambiental</c:v>
                </c:pt>
                <c:pt idx="3">
                  <c:v>Gobernanza Ambiental</c:v>
                </c:pt>
              </c:strCache>
            </c:strRef>
          </c:cat>
          <c:val>
            <c:numRef>
              <c:f>Apurimac!$B$2:$B$5</c:f>
              <c:numCache>
                <c:formatCode>General</c:formatCode>
                <c:ptCount val="4"/>
                <c:pt idx="0">
                  <c:v>0.40346790890269163</c:v>
                </c:pt>
                <c:pt idx="1">
                  <c:v>0.45557542296672693</c:v>
                </c:pt>
                <c:pt idx="2">
                  <c:v>0.49659358355010508</c:v>
                </c:pt>
                <c:pt idx="3">
                  <c:v>0.19532279314887993</c:v>
                </c:pt>
              </c:numCache>
            </c:numRef>
          </c:val>
        </c:ser>
        <c:ser>
          <c:idx val="1"/>
          <c:order val="1"/>
          <c:tx>
            <c:strRef>
              <c:f>Apurimac!$C$1</c:f>
              <c:strCache>
                <c:ptCount val="1"/>
                <c:pt idx="0">
                  <c:v>Serie 2</c:v>
                </c:pt>
              </c:strCache>
            </c:strRef>
          </c:tx>
          <c:spPr>
            <a:ln w="9525">
              <a:solidFill>
                <a:srgbClr val="D07C00"/>
              </a:solidFill>
              <a:prstDash val="sysDash"/>
            </a:ln>
          </c:spPr>
          <c:marker>
            <c:symbol val="none"/>
          </c:marker>
          <c:cat>
            <c:strRef>
              <c:f>Apurimac!$A$2:$A$5</c:f>
              <c:strCache>
                <c:ptCount val="4"/>
                <c:pt idx="0">
                  <c:v>Biodiversidad</c:v>
                </c:pt>
                <c:pt idx="1">
                  <c:v>Calidad Ambiental</c:v>
                </c:pt>
                <c:pt idx="2">
                  <c:v>Gestión Ambiental</c:v>
                </c:pt>
                <c:pt idx="3">
                  <c:v>Gobernanza Ambiental</c:v>
                </c:pt>
              </c:strCache>
            </c:strRef>
          </c:cat>
          <c:val>
            <c:numRef>
              <c:f>Apurimac!$C$2:$C$5</c:f>
              <c:numCache>
                <c:formatCode>General</c:formatCode>
                <c:ptCount val="4"/>
              </c:numCache>
            </c:numRef>
          </c:val>
        </c:ser>
        <c:ser>
          <c:idx val="2"/>
          <c:order val="2"/>
          <c:tx>
            <c:strRef>
              <c:f>Apurimac!$D$1</c:f>
              <c:strCache>
                <c:ptCount val="1"/>
                <c:pt idx="0">
                  <c:v>max</c:v>
                </c:pt>
              </c:strCache>
            </c:strRef>
          </c:tx>
          <c:spPr>
            <a:ln w="22225">
              <a:solidFill>
                <a:srgbClr val="0070C0"/>
              </a:solidFill>
              <a:prstDash val="sysDash"/>
            </a:ln>
          </c:spPr>
          <c:marker>
            <c:symbol val="none"/>
          </c:marker>
          <c:cat>
            <c:strRef>
              <c:f>Apurimac!$A$2:$A$5</c:f>
              <c:strCache>
                <c:ptCount val="4"/>
                <c:pt idx="0">
                  <c:v>Biodiversidad</c:v>
                </c:pt>
                <c:pt idx="1">
                  <c:v>Calidad Ambiental</c:v>
                </c:pt>
                <c:pt idx="2">
                  <c:v>Gestión Ambiental</c:v>
                </c:pt>
                <c:pt idx="3">
                  <c:v>Gobernanza Ambiental</c:v>
                </c:pt>
              </c:strCache>
            </c:strRef>
          </c:cat>
          <c:val>
            <c:numRef>
              <c:f>Apurimac!$D$2:$D$5</c:f>
              <c:numCache>
                <c:formatCode>General</c:formatCode>
                <c:ptCount val="4"/>
                <c:pt idx="0">
                  <c:v>0.68202992650000038</c:v>
                </c:pt>
                <c:pt idx="1">
                  <c:v>0.59391011550000006</c:v>
                </c:pt>
                <c:pt idx="2">
                  <c:v>0.68516453999999971</c:v>
                </c:pt>
                <c:pt idx="3">
                  <c:v>0.88046965799999999</c:v>
                </c:pt>
              </c:numCache>
            </c:numRef>
          </c:val>
        </c:ser>
        <c:ser>
          <c:idx val="3"/>
          <c:order val="3"/>
          <c:tx>
            <c:strRef>
              <c:f>Apurimac!$E$1</c:f>
              <c:strCache>
                <c:ptCount val="1"/>
                <c:pt idx="0">
                  <c:v>min</c:v>
                </c:pt>
              </c:strCache>
            </c:strRef>
          </c:tx>
          <c:spPr>
            <a:ln w="22225">
              <a:prstDash val="sysDash"/>
            </a:ln>
          </c:spPr>
          <c:marker>
            <c:symbol val="none"/>
          </c:marker>
          <c:cat>
            <c:strRef>
              <c:f>Apurimac!$A$2:$A$5</c:f>
              <c:strCache>
                <c:ptCount val="4"/>
                <c:pt idx="0">
                  <c:v>Biodiversidad</c:v>
                </c:pt>
                <c:pt idx="1">
                  <c:v>Calidad Ambiental</c:v>
                </c:pt>
                <c:pt idx="2">
                  <c:v>Gestión Ambiental</c:v>
                </c:pt>
                <c:pt idx="3">
                  <c:v>Gobernanza Ambiental</c:v>
                </c:pt>
              </c:strCache>
            </c:strRef>
          </c:cat>
          <c:val>
            <c:numRef>
              <c:f>Apurimac!$E$2:$E$5</c:f>
              <c:numCache>
                <c:formatCode>General</c:formatCode>
                <c:ptCount val="4"/>
                <c:pt idx="0">
                  <c:v>0.16226708075000007</c:v>
                </c:pt>
                <c:pt idx="1">
                  <c:v>0.32342838320000034</c:v>
                </c:pt>
                <c:pt idx="2">
                  <c:v>0.17325240515000007</c:v>
                </c:pt>
                <c:pt idx="3">
                  <c:v>0.15942028985000012</c:v>
                </c:pt>
              </c:numCache>
            </c:numRef>
          </c:val>
        </c:ser>
        <c:axId val="115712384"/>
        <c:axId val="115713920"/>
      </c:radarChart>
      <c:catAx>
        <c:axId val="115712384"/>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5713920"/>
        <c:crosses val="autoZero"/>
        <c:lblAlgn val="ctr"/>
        <c:lblOffset val="100"/>
      </c:catAx>
      <c:valAx>
        <c:axId val="115713920"/>
        <c:scaling>
          <c:orientation val="minMax"/>
          <c:max val="1"/>
        </c:scaling>
        <c:axPos val="l"/>
        <c:majorGridlines/>
        <c:numFmt formatCode="#,##0.00" sourceLinked="0"/>
        <c:majorTickMark val="cross"/>
        <c:tickLblPos val="nextTo"/>
        <c:txPr>
          <a:bodyPr/>
          <a:lstStyle/>
          <a:p>
            <a:pPr>
              <a:defRPr sz="800" b="1"/>
            </a:pPr>
            <a:endParaRPr lang="es-ES"/>
          </a:p>
        </c:txPr>
        <c:crossAx val="115712384"/>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786"/>
          <c:y val="5.4739643103417834E-2"/>
          <c:w val="0.63043313981114757"/>
          <c:h val="0.91677714192656956"/>
        </c:manualLayout>
      </c:layout>
      <c:radarChart>
        <c:radarStyle val="marker"/>
        <c:ser>
          <c:idx val="0"/>
          <c:order val="0"/>
          <c:tx>
            <c:strRef>
              <c:f>Arequipa!$B$1</c:f>
              <c:strCache>
                <c:ptCount val="1"/>
                <c:pt idx="0">
                  <c:v>Arequipa</c:v>
                </c:pt>
              </c:strCache>
            </c:strRef>
          </c:tx>
          <c:spPr>
            <a:ln w="38057">
              <a:solidFill>
                <a:srgbClr val="AC0000"/>
              </a:solidFill>
            </a:ln>
          </c:spPr>
          <c:marker>
            <c:symbol val="circle"/>
            <c:size val="2"/>
            <c:spPr>
              <a:solidFill>
                <a:srgbClr val="FF3B3B"/>
              </a:solidFill>
              <a:ln>
                <a:solidFill>
                  <a:srgbClr val="C00000"/>
                </a:solidFill>
              </a:ln>
            </c:spPr>
          </c:marker>
          <c:cat>
            <c:strRef>
              <c:f>Arequipa!$A$2:$A$5</c:f>
              <c:strCache>
                <c:ptCount val="4"/>
                <c:pt idx="0">
                  <c:v>Biodiversidad</c:v>
                </c:pt>
                <c:pt idx="1">
                  <c:v>Calidad Ambiental</c:v>
                </c:pt>
                <c:pt idx="2">
                  <c:v>Gestión Ambiental</c:v>
                </c:pt>
                <c:pt idx="3">
                  <c:v>Gobernanza Ambiental</c:v>
                </c:pt>
              </c:strCache>
            </c:strRef>
          </c:cat>
          <c:val>
            <c:numRef>
              <c:f>Arequipa!$B$2:$B$5</c:f>
              <c:numCache>
                <c:formatCode>0</c:formatCode>
                <c:ptCount val="4"/>
                <c:pt idx="0" formatCode="General">
                  <c:v>0.296928916494134</c:v>
                </c:pt>
                <c:pt idx="1">
                  <c:v>0.33734864169646822</c:v>
                </c:pt>
                <c:pt idx="2">
                  <c:v>0.64110822081836605</c:v>
                </c:pt>
                <c:pt idx="3">
                  <c:v>0.54910485933503805</c:v>
                </c:pt>
              </c:numCache>
            </c:numRef>
          </c:val>
        </c:ser>
        <c:ser>
          <c:idx val="1"/>
          <c:order val="1"/>
          <c:tx>
            <c:strRef>
              <c:f>Arequipa!$C$1</c:f>
              <c:strCache>
                <c:ptCount val="1"/>
                <c:pt idx="0">
                  <c:v>Serie 2</c:v>
                </c:pt>
              </c:strCache>
            </c:strRef>
          </c:tx>
          <c:spPr>
            <a:ln w="9525">
              <a:solidFill>
                <a:srgbClr val="D07C00"/>
              </a:solidFill>
              <a:prstDash val="sysDash"/>
            </a:ln>
          </c:spPr>
          <c:marker>
            <c:symbol val="none"/>
          </c:marker>
          <c:cat>
            <c:strRef>
              <c:f>Arequipa!$A$2:$A$5</c:f>
              <c:strCache>
                <c:ptCount val="4"/>
                <c:pt idx="0">
                  <c:v>Biodiversidad</c:v>
                </c:pt>
                <c:pt idx="1">
                  <c:v>Calidad Ambiental</c:v>
                </c:pt>
                <c:pt idx="2">
                  <c:v>Gestión Ambiental</c:v>
                </c:pt>
                <c:pt idx="3">
                  <c:v>Gobernanza Ambiental</c:v>
                </c:pt>
              </c:strCache>
            </c:strRef>
          </c:cat>
          <c:val>
            <c:numRef>
              <c:f>Arequipa!$C$2:$C$5</c:f>
              <c:numCache>
                <c:formatCode>General</c:formatCode>
                <c:ptCount val="4"/>
              </c:numCache>
            </c:numRef>
          </c:val>
        </c:ser>
        <c:ser>
          <c:idx val="2"/>
          <c:order val="2"/>
          <c:tx>
            <c:strRef>
              <c:f>Arequipa!$D$1</c:f>
              <c:strCache>
                <c:ptCount val="1"/>
                <c:pt idx="0">
                  <c:v>max</c:v>
                </c:pt>
              </c:strCache>
            </c:strRef>
          </c:tx>
          <c:spPr>
            <a:ln w="22225">
              <a:solidFill>
                <a:srgbClr val="0070C0"/>
              </a:solidFill>
              <a:prstDash val="sysDash"/>
            </a:ln>
          </c:spPr>
          <c:marker>
            <c:symbol val="none"/>
          </c:marker>
          <c:cat>
            <c:strRef>
              <c:f>Arequipa!$A$2:$A$5</c:f>
              <c:strCache>
                <c:ptCount val="4"/>
                <c:pt idx="0">
                  <c:v>Biodiversidad</c:v>
                </c:pt>
                <c:pt idx="1">
                  <c:v>Calidad Ambiental</c:v>
                </c:pt>
                <c:pt idx="2">
                  <c:v>Gestión Ambiental</c:v>
                </c:pt>
                <c:pt idx="3">
                  <c:v>Gobernanza Ambiental</c:v>
                </c:pt>
              </c:strCache>
            </c:strRef>
          </c:cat>
          <c:val>
            <c:numRef>
              <c:f>Arequipa!$D$2:$D$5</c:f>
              <c:numCache>
                <c:formatCode>0.00</c:formatCode>
                <c:ptCount val="4"/>
                <c:pt idx="0">
                  <c:v>0.68202992650000038</c:v>
                </c:pt>
                <c:pt idx="1">
                  <c:v>0.59391011550000006</c:v>
                </c:pt>
                <c:pt idx="2">
                  <c:v>0.68516453999999971</c:v>
                </c:pt>
                <c:pt idx="3">
                  <c:v>0.88046965799999999</c:v>
                </c:pt>
              </c:numCache>
            </c:numRef>
          </c:val>
        </c:ser>
        <c:ser>
          <c:idx val="3"/>
          <c:order val="3"/>
          <c:tx>
            <c:strRef>
              <c:f>Arequipa!$E$1</c:f>
              <c:strCache>
                <c:ptCount val="1"/>
                <c:pt idx="0">
                  <c:v>min</c:v>
                </c:pt>
              </c:strCache>
            </c:strRef>
          </c:tx>
          <c:spPr>
            <a:ln w="22225">
              <a:prstDash val="sysDash"/>
            </a:ln>
          </c:spPr>
          <c:marker>
            <c:symbol val="none"/>
          </c:marker>
          <c:cat>
            <c:strRef>
              <c:f>Arequipa!$A$2:$A$5</c:f>
              <c:strCache>
                <c:ptCount val="4"/>
                <c:pt idx="0">
                  <c:v>Biodiversidad</c:v>
                </c:pt>
                <c:pt idx="1">
                  <c:v>Calidad Ambiental</c:v>
                </c:pt>
                <c:pt idx="2">
                  <c:v>Gestión Ambiental</c:v>
                </c:pt>
                <c:pt idx="3">
                  <c:v>Gobernanza Ambiental</c:v>
                </c:pt>
              </c:strCache>
            </c:strRef>
          </c:cat>
          <c:val>
            <c:numRef>
              <c:f>Arequipa!$E$2:$E$5</c:f>
              <c:numCache>
                <c:formatCode>0.00</c:formatCode>
                <c:ptCount val="4"/>
                <c:pt idx="0">
                  <c:v>0.16226708075000007</c:v>
                </c:pt>
                <c:pt idx="1">
                  <c:v>0.32342838320000034</c:v>
                </c:pt>
                <c:pt idx="2">
                  <c:v>0.17325240515000007</c:v>
                </c:pt>
                <c:pt idx="3">
                  <c:v>0.15942028985000012</c:v>
                </c:pt>
              </c:numCache>
            </c:numRef>
          </c:val>
        </c:ser>
        <c:axId val="116223360"/>
        <c:axId val="116233344"/>
      </c:radarChart>
      <c:catAx>
        <c:axId val="11622336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6233344"/>
        <c:crosses val="autoZero"/>
        <c:lblAlgn val="ctr"/>
        <c:lblOffset val="100"/>
      </c:catAx>
      <c:valAx>
        <c:axId val="116233344"/>
        <c:scaling>
          <c:orientation val="minMax"/>
          <c:max val="1"/>
        </c:scaling>
        <c:axPos val="l"/>
        <c:majorGridlines/>
        <c:numFmt formatCode="#,##0.00" sourceLinked="0"/>
        <c:majorTickMark val="cross"/>
        <c:tickLblPos val="nextTo"/>
        <c:txPr>
          <a:bodyPr/>
          <a:lstStyle/>
          <a:p>
            <a:pPr>
              <a:defRPr sz="800" b="1"/>
            </a:pPr>
            <a:endParaRPr lang="es-ES"/>
          </a:p>
        </c:txPr>
        <c:crossAx val="11622336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797"/>
          <c:y val="5.4739643103417834E-2"/>
          <c:w val="0.63043313981114757"/>
          <c:h val="0.91677714192656956"/>
        </c:manualLayout>
      </c:layout>
      <c:radarChart>
        <c:radarStyle val="marker"/>
        <c:ser>
          <c:idx val="0"/>
          <c:order val="0"/>
          <c:tx>
            <c:strRef>
              <c:f>Ayacucho!$B$1</c:f>
              <c:strCache>
                <c:ptCount val="1"/>
                <c:pt idx="0">
                  <c:v>Ayacucho</c:v>
                </c:pt>
              </c:strCache>
            </c:strRef>
          </c:tx>
          <c:spPr>
            <a:ln w="38057">
              <a:solidFill>
                <a:srgbClr val="AC0000"/>
              </a:solidFill>
            </a:ln>
          </c:spPr>
          <c:marker>
            <c:symbol val="circle"/>
            <c:size val="2"/>
            <c:spPr>
              <a:solidFill>
                <a:srgbClr val="FF3B3B"/>
              </a:solidFill>
              <a:ln>
                <a:solidFill>
                  <a:srgbClr val="C00000"/>
                </a:solidFill>
              </a:ln>
            </c:spPr>
          </c:marker>
          <c:cat>
            <c:strRef>
              <c:f>Ayacucho!$A$2:$A$5</c:f>
              <c:strCache>
                <c:ptCount val="4"/>
                <c:pt idx="0">
                  <c:v>Biodiversidad</c:v>
                </c:pt>
                <c:pt idx="1">
                  <c:v>Calidad Ambiental</c:v>
                </c:pt>
                <c:pt idx="2">
                  <c:v>Gestión Ambiental</c:v>
                </c:pt>
                <c:pt idx="3">
                  <c:v>Gobernanza Ambiental</c:v>
                </c:pt>
              </c:strCache>
            </c:strRef>
          </c:cat>
          <c:val>
            <c:numRef>
              <c:f>Ayacucho!$B$2:$B$5</c:f>
              <c:numCache>
                <c:formatCode>0.000000000</c:formatCode>
                <c:ptCount val="4"/>
                <c:pt idx="0">
                  <c:v>0.28856107660455488</c:v>
                </c:pt>
                <c:pt idx="1">
                  <c:v>0.47503764351590394</c:v>
                </c:pt>
                <c:pt idx="2">
                  <c:v>0.20762624385812806</c:v>
                </c:pt>
                <c:pt idx="3">
                  <c:v>0.30204216073781315</c:v>
                </c:pt>
              </c:numCache>
            </c:numRef>
          </c:val>
        </c:ser>
        <c:ser>
          <c:idx val="1"/>
          <c:order val="1"/>
          <c:tx>
            <c:strRef>
              <c:f>Ayacucho!$C$1</c:f>
              <c:strCache>
                <c:ptCount val="1"/>
                <c:pt idx="0">
                  <c:v>Serie 2</c:v>
                </c:pt>
              </c:strCache>
            </c:strRef>
          </c:tx>
          <c:spPr>
            <a:ln w="9525">
              <a:solidFill>
                <a:srgbClr val="D07C00"/>
              </a:solidFill>
              <a:prstDash val="sysDash"/>
            </a:ln>
          </c:spPr>
          <c:marker>
            <c:symbol val="none"/>
          </c:marker>
          <c:cat>
            <c:strRef>
              <c:f>Ayacucho!$A$2:$A$5</c:f>
              <c:strCache>
                <c:ptCount val="4"/>
                <c:pt idx="0">
                  <c:v>Biodiversidad</c:v>
                </c:pt>
                <c:pt idx="1">
                  <c:v>Calidad Ambiental</c:v>
                </c:pt>
                <c:pt idx="2">
                  <c:v>Gestión Ambiental</c:v>
                </c:pt>
                <c:pt idx="3">
                  <c:v>Gobernanza Ambiental</c:v>
                </c:pt>
              </c:strCache>
            </c:strRef>
          </c:cat>
          <c:val>
            <c:numRef>
              <c:f>Ayacucho!$C$2:$C$5</c:f>
              <c:numCache>
                <c:formatCode>General</c:formatCode>
                <c:ptCount val="4"/>
              </c:numCache>
            </c:numRef>
          </c:val>
        </c:ser>
        <c:ser>
          <c:idx val="2"/>
          <c:order val="2"/>
          <c:tx>
            <c:strRef>
              <c:f>Ayacucho!$D$1</c:f>
              <c:strCache>
                <c:ptCount val="1"/>
                <c:pt idx="0">
                  <c:v>max</c:v>
                </c:pt>
              </c:strCache>
            </c:strRef>
          </c:tx>
          <c:spPr>
            <a:ln w="22225">
              <a:solidFill>
                <a:srgbClr val="0070C0"/>
              </a:solidFill>
              <a:prstDash val="sysDash"/>
            </a:ln>
          </c:spPr>
          <c:marker>
            <c:symbol val="none"/>
          </c:marker>
          <c:cat>
            <c:strRef>
              <c:f>Ayacucho!$A$2:$A$5</c:f>
              <c:strCache>
                <c:ptCount val="4"/>
                <c:pt idx="0">
                  <c:v>Biodiversidad</c:v>
                </c:pt>
                <c:pt idx="1">
                  <c:v>Calidad Ambiental</c:v>
                </c:pt>
                <c:pt idx="2">
                  <c:v>Gestión Ambiental</c:v>
                </c:pt>
                <c:pt idx="3">
                  <c:v>Gobernanza Ambiental</c:v>
                </c:pt>
              </c:strCache>
            </c:strRef>
          </c:cat>
          <c:val>
            <c:numRef>
              <c:f>Ayacucho!$D$2:$D$5</c:f>
              <c:numCache>
                <c:formatCode>0.0000</c:formatCode>
                <c:ptCount val="4"/>
                <c:pt idx="0">
                  <c:v>0.68202992650000038</c:v>
                </c:pt>
                <c:pt idx="1">
                  <c:v>0.59391011550000006</c:v>
                </c:pt>
                <c:pt idx="2">
                  <c:v>0.68516453999999971</c:v>
                </c:pt>
                <c:pt idx="3">
                  <c:v>0.88046965799999999</c:v>
                </c:pt>
              </c:numCache>
            </c:numRef>
          </c:val>
        </c:ser>
        <c:ser>
          <c:idx val="3"/>
          <c:order val="3"/>
          <c:tx>
            <c:strRef>
              <c:f>Ayacucho!$E$1</c:f>
              <c:strCache>
                <c:ptCount val="1"/>
                <c:pt idx="0">
                  <c:v>min</c:v>
                </c:pt>
              </c:strCache>
            </c:strRef>
          </c:tx>
          <c:spPr>
            <a:ln w="22225">
              <a:prstDash val="sysDash"/>
            </a:ln>
          </c:spPr>
          <c:marker>
            <c:symbol val="none"/>
          </c:marker>
          <c:cat>
            <c:strRef>
              <c:f>Ayacucho!$A$2:$A$5</c:f>
              <c:strCache>
                <c:ptCount val="4"/>
                <c:pt idx="0">
                  <c:v>Biodiversidad</c:v>
                </c:pt>
                <c:pt idx="1">
                  <c:v>Calidad Ambiental</c:v>
                </c:pt>
                <c:pt idx="2">
                  <c:v>Gestión Ambiental</c:v>
                </c:pt>
                <c:pt idx="3">
                  <c:v>Gobernanza Ambiental</c:v>
                </c:pt>
              </c:strCache>
            </c:strRef>
          </c:cat>
          <c:val>
            <c:numRef>
              <c:f>Ayacucho!$E$2:$E$5</c:f>
              <c:numCache>
                <c:formatCode>0.0000</c:formatCode>
                <c:ptCount val="4"/>
                <c:pt idx="0">
                  <c:v>0.16226708075000007</c:v>
                </c:pt>
                <c:pt idx="1">
                  <c:v>0.32342838320000034</c:v>
                </c:pt>
                <c:pt idx="2">
                  <c:v>0.17325240515000007</c:v>
                </c:pt>
                <c:pt idx="3">
                  <c:v>0.15942028985000012</c:v>
                </c:pt>
              </c:numCache>
            </c:numRef>
          </c:val>
        </c:ser>
        <c:axId val="116316800"/>
        <c:axId val="116457856"/>
      </c:radarChart>
      <c:catAx>
        <c:axId val="11631680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6457856"/>
        <c:crosses val="autoZero"/>
        <c:lblAlgn val="ctr"/>
        <c:lblOffset val="100"/>
      </c:catAx>
      <c:valAx>
        <c:axId val="116457856"/>
        <c:scaling>
          <c:orientation val="minMax"/>
          <c:max val="1"/>
        </c:scaling>
        <c:axPos val="l"/>
        <c:majorGridlines/>
        <c:numFmt formatCode="#,##0.00" sourceLinked="0"/>
        <c:majorTickMark val="cross"/>
        <c:tickLblPos val="nextTo"/>
        <c:txPr>
          <a:bodyPr/>
          <a:lstStyle/>
          <a:p>
            <a:pPr>
              <a:defRPr sz="800" b="1"/>
            </a:pPr>
            <a:endParaRPr lang="es-ES"/>
          </a:p>
        </c:txPr>
        <c:crossAx val="11631680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809"/>
          <c:y val="5.4739643103417834E-2"/>
          <c:w val="0.63043313981114757"/>
          <c:h val="0.91677714192656956"/>
        </c:manualLayout>
      </c:layout>
      <c:radarChart>
        <c:radarStyle val="marker"/>
        <c:ser>
          <c:idx val="0"/>
          <c:order val="0"/>
          <c:tx>
            <c:strRef>
              <c:f>Cajamarca!$B$1</c:f>
              <c:strCache>
                <c:ptCount val="1"/>
                <c:pt idx="0">
                  <c:v>Cajamarca</c:v>
                </c:pt>
              </c:strCache>
            </c:strRef>
          </c:tx>
          <c:spPr>
            <a:ln w="38057">
              <a:solidFill>
                <a:srgbClr val="AC0000"/>
              </a:solidFill>
            </a:ln>
          </c:spPr>
          <c:marker>
            <c:symbol val="circle"/>
            <c:size val="2"/>
            <c:spPr>
              <a:solidFill>
                <a:srgbClr val="FF3B3B"/>
              </a:solidFill>
              <a:ln>
                <a:solidFill>
                  <a:srgbClr val="C00000"/>
                </a:solidFill>
              </a:ln>
            </c:spPr>
          </c:marker>
          <c:cat>
            <c:strRef>
              <c:f>Cajamarca!$A$2:$A$5</c:f>
              <c:strCache>
                <c:ptCount val="4"/>
                <c:pt idx="0">
                  <c:v>Biodiversidad</c:v>
                </c:pt>
                <c:pt idx="1">
                  <c:v>Calidad Ambiental</c:v>
                </c:pt>
                <c:pt idx="2">
                  <c:v>Gestión Ambiental</c:v>
                </c:pt>
                <c:pt idx="3">
                  <c:v>Gobernanza Ambiental</c:v>
                </c:pt>
              </c:strCache>
            </c:strRef>
          </c:cat>
          <c:val>
            <c:numRef>
              <c:f>Cajamarca!$B$2:$B$5</c:f>
              <c:numCache>
                <c:formatCode>0.0000</c:formatCode>
                <c:ptCount val="4"/>
                <c:pt idx="0">
                  <c:v>0.40338164251207731</c:v>
                </c:pt>
                <c:pt idx="1">
                  <c:v>0.37617897400506123</c:v>
                </c:pt>
                <c:pt idx="2">
                  <c:v>0.351335728147322</c:v>
                </c:pt>
                <c:pt idx="3">
                  <c:v>0.287638533674339</c:v>
                </c:pt>
              </c:numCache>
            </c:numRef>
          </c:val>
        </c:ser>
        <c:ser>
          <c:idx val="1"/>
          <c:order val="1"/>
          <c:tx>
            <c:strRef>
              <c:f>Cajamarca!$C$1</c:f>
              <c:strCache>
                <c:ptCount val="1"/>
                <c:pt idx="0">
                  <c:v>Serie 2</c:v>
                </c:pt>
              </c:strCache>
            </c:strRef>
          </c:tx>
          <c:spPr>
            <a:ln w="9514">
              <a:solidFill>
                <a:srgbClr val="D07C00"/>
              </a:solidFill>
              <a:prstDash val="sysDash"/>
            </a:ln>
          </c:spPr>
          <c:marker>
            <c:symbol val="none"/>
          </c:marker>
          <c:cat>
            <c:strRef>
              <c:f>Cajamarca!$A$2:$A$5</c:f>
              <c:strCache>
                <c:ptCount val="4"/>
                <c:pt idx="0">
                  <c:v>Biodiversidad</c:v>
                </c:pt>
                <c:pt idx="1">
                  <c:v>Calidad Ambiental</c:v>
                </c:pt>
                <c:pt idx="2">
                  <c:v>Gestión Ambiental</c:v>
                </c:pt>
                <c:pt idx="3">
                  <c:v>Gobernanza Ambiental</c:v>
                </c:pt>
              </c:strCache>
            </c:strRef>
          </c:cat>
          <c:val>
            <c:numRef>
              <c:f>Cajamarca!$C$2:$C$5</c:f>
              <c:numCache>
                <c:formatCode>General</c:formatCode>
                <c:ptCount val="4"/>
              </c:numCache>
            </c:numRef>
          </c:val>
        </c:ser>
        <c:ser>
          <c:idx val="2"/>
          <c:order val="2"/>
          <c:tx>
            <c:strRef>
              <c:f>Cajamarca!$D$1</c:f>
              <c:strCache>
                <c:ptCount val="1"/>
                <c:pt idx="0">
                  <c:v>max</c:v>
                </c:pt>
              </c:strCache>
            </c:strRef>
          </c:tx>
          <c:spPr>
            <a:ln w="22225">
              <a:solidFill>
                <a:srgbClr val="0070C0"/>
              </a:solidFill>
              <a:prstDash val="sysDash"/>
            </a:ln>
          </c:spPr>
          <c:marker>
            <c:symbol val="none"/>
          </c:marker>
          <c:cat>
            <c:strRef>
              <c:f>Cajamarca!$A$2:$A$5</c:f>
              <c:strCache>
                <c:ptCount val="4"/>
                <c:pt idx="0">
                  <c:v>Biodiversidad</c:v>
                </c:pt>
                <c:pt idx="1">
                  <c:v>Calidad Ambiental</c:v>
                </c:pt>
                <c:pt idx="2">
                  <c:v>Gestión Ambiental</c:v>
                </c:pt>
                <c:pt idx="3">
                  <c:v>Gobernanza Ambiental</c:v>
                </c:pt>
              </c:strCache>
            </c:strRef>
          </c:cat>
          <c:val>
            <c:numRef>
              <c:f>Cajamarca!$D$2:$D$5</c:f>
              <c:numCache>
                <c:formatCode>0.0000</c:formatCode>
                <c:ptCount val="4"/>
                <c:pt idx="0">
                  <c:v>0.68202992650000038</c:v>
                </c:pt>
                <c:pt idx="1">
                  <c:v>0.59391011550000006</c:v>
                </c:pt>
                <c:pt idx="2">
                  <c:v>0.68516453999999971</c:v>
                </c:pt>
                <c:pt idx="3">
                  <c:v>0.88046965799999999</c:v>
                </c:pt>
              </c:numCache>
            </c:numRef>
          </c:val>
        </c:ser>
        <c:ser>
          <c:idx val="3"/>
          <c:order val="3"/>
          <c:tx>
            <c:strRef>
              <c:f>Cajamarca!$E$1</c:f>
              <c:strCache>
                <c:ptCount val="1"/>
                <c:pt idx="0">
                  <c:v>min</c:v>
                </c:pt>
              </c:strCache>
            </c:strRef>
          </c:tx>
          <c:spPr>
            <a:ln w="22225">
              <a:prstDash val="sysDash"/>
            </a:ln>
          </c:spPr>
          <c:marker>
            <c:symbol val="none"/>
          </c:marker>
          <c:cat>
            <c:strRef>
              <c:f>Cajamarca!$A$2:$A$5</c:f>
              <c:strCache>
                <c:ptCount val="4"/>
                <c:pt idx="0">
                  <c:v>Biodiversidad</c:v>
                </c:pt>
                <c:pt idx="1">
                  <c:v>Calidad Ambiental</c:v>
                </c:pt>
                <c:pt idx="2">
                  <c:v>Gestión Ambiental</c:v>
                </c:pt>
                <c:pt idx="3">
                  <c:v>Gobernanza Ambiental</c:v>
                </c:pt>
              </c:strCache>
            </c:strRef>
          </c:cat>
          <c:val>
            <c:numRef>
              <c:f>Cajamarca!$E$2:$E$5</c:f>
              <c:numCache>
                <c:formatCode>0.0000</c:formatCode>
                <c:ptCount val="4"/>
                <c:pt idx="0">
                  <c:v>0.16226708075000007</c:v>
                </c:pt>
                <c:pt idx="1">
                  <c:v>0.32342838320000034</c:v>
                </c:pt>
                <c:pt idx="2">
                  <c:v>0.17325240515000007</c:v>
                </c:pt>
                <c:pt idx="3">
                  <c:v>0.15942028985000012</c:v>
                </c:pt>
              </c:numCache>
            </c:numRef>
          </c:val>
        </c:ser>
        <c:axId val="116627328"/>
        <c:axId val="116628864"/>
      </c:radarChart>
      <c:catAx>
        <c:axId val="116627328"/>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6628864"/>
        <c:crosses val="autoZero"/>
        <c:lblAlgn val="ctr"/>
        <c:lblOffset val="100"/>
      </c:catAx>
      <c:valAx>
        <c:axId val="116628864"/>
        <c:scaling>
          <c:orientation val="minMax"/>
          <c:max val="1"/>
        </c:scaling>
        <c:axPos val="l"/>
        <c:majorGridlines/>
        <c:numFmt formatCode="#,##0.00" sourceLinked="0"/>
        <c:majorTickMark val="cross"/>
        <c:tickLblPos val="nextTo"/>
        <c:txPr>
          <a:bodyPr/>
          <a:lstStyle/>
          <a:p>
            <a:pPr>
              <a:defRPr sz="800" b="1"/>
            </a:pPr>
            <a:endParaRPr lang="es-ES"/>
          </a:p>
        </c:txPr>
        <c:crossAx val="116627328"/>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82"/>
          <c:y val="5.4739643103417834E-2"/>
          <c:w val="0.63043313981114757"/>
          <c:h val="0.91677714192656956"/>
        </c:manualLayout>
      </c:layout>
      <c:radarChart>
        <c:radarStyle val="marker"/>
        <c:ser>
          <c:idx val="0"/>
          <c:order val="0"/>
          <c:tx>
            <c:strRef>
              <c:f>Cusco!$B$1</c:f>
              <c:strCache>
                <c:ptCount val="1"/>
                <c:pt idx="0">
                  <c:v>Cusco</c:v>
                </c:pt>
              </c:strCache>
            </c:strRef>
          </c:tx>
          <c:spPr>
            <a:ln w="38057">
              <a:solidFill>
                <a:srgbClr val="AC0000"/>
              </a:solidFill>
            </a:ln>
          </c:spPr>
          <c:marker>
            <c:symbol val="circle"/>
            <c:size val="2"/>
            <c:spPr>
              <a:solidFill>
                <a:srgbClr val="FF3B3B"/>
              </a:solidFill>
              <a:ln>
                <a:solidFill>
                  <a:srgbClr val="C00000"/>
                </a:solidFill>
              </a:ln>
            </c:spPr>
          </c:marker>
          <c:cat>
            <c:strRef>
              <c:f>Cusco!$A$2:$A$5</c:f>
              <c:strCache>
                <c:ptCount val="4"/>
                <c:pt idx="0">
                  <c:v>Biodiversidad</c:v>
                </c:pt>
                <c:pt idx="1">
                  <c:v>Calidad Ambiental</c:v>
                </c:pt>
                <c:pt idx="2">
                  <c:v>Gestión Ambiental</c:v>
                </c:pt>
                <c:pt idx="3">
                  <c:v>Gobernanza Ambiental</c:v>
                </c:pt>
              </c:strCache>
            </c:strRef>
          </c:cat>
          <c:val>
            <c:numRef>
              <c:f>Cusco!$B$2:$B$5</c:f>
              <c:numCache>
                <c:formatCode>0.0000</c:formatCode>
                <c:ptCount val="4"/>
                <c:pt idx="0">
                  <c:v>0.46264665286404416</c:v>
                </c:pt>
                <c:pt idx="1">
                  <c:v>0.36890906999602702</c:v>
                </c:pt>
                <c:pt idx="2">
                  <c:v>0.53005904455179798</c:v>
                </c:pt>
                <c:pt idx="3">
                  <c:v>0.32990389831822098</c:v>
                </c:pt>
              </c:numCache>
            </c:numRef>
          </c:val>
        </c:ser>
        <c:ser>
          <c:idx val="1"/>
          <c:order val="1"/>
          <c:tx>
            <c:strRef>
              <c:f>Cusco!$C$1</c:f>
              <c:strCache>
                <c:ptCount val="1"/>
                <c:pt idx="0">
                  <c:v>Serie 2</c:v>
                </c:pt>
              </c:strCache>
            </c:strRef>
          </c:tx>
          <c:spPr>
            <a:ln w="9514">
              <a:solidFill>
                <a:srgbClr val="D07C00"/>
              </a:solidFill>
              <a:prstDash val="sysDash"/>
            </a:ln>
          </c:spPr>
          <c:marker>
            <c:symbol val="none"/>
          </c:marker>
          <c:cat>
            <c:strRef>
              <c:f>Cusco!$A$2:$A$5</c:f>
              <c:strCache>
                <c:ptCount val="4"/>
                <c:pt idx="0">
                  <c:v>Biodiversidad</c:v>
                </c:pt>
                <c:pt idx="1">
                  <c:v>Calidad Ambiental</c:v>
                </c:pt>
                <c:pt idx="2">
                  <c:v>Gestión Ambiental</c:v>
                </c:pt>
                <c:pt idx="3">
                  <c:v>Gobernanza Ambiental</c:v>
                </c:pt>
              </c:strCache>
            </c:strRef>
          </c:cat>
          <c:val>
            <c:numRef>
              <c:f>Cusco!$C$2:$C$5</c:f>
              <c:numCache>
                <c:formatCode>General</c:formatCode>
                <c:ptCount val="4"/>
              </c:numCache>
            </c:numRef>
          </c:val>
        </c:ser>
        <c:ser>
          <c:idx val="2"/>
          <c:order val="2"/>
          <c:tx>
            <c:strRef>
              <c:f>Cusco!$D$1</c:f>
              <c:strCache>
                <c:ptCount val="1"/>
                <c:pt idx="0">
                  <c:v>max</c:v>
                </c:pt>
              </c:strCache>
            </c:strRef>
          </c:tx>
          <c:spPr>
            <a:ln w="22225">
              <a:solidFill>
                <a:srgbClr val="0070C0"/>
              </a:solidFill>
              <a:prstDash val="sysDash"/>
            </a:ln>
          </c:spPr>
          <c:marker>
            <c:symbol val="none"/>
          </c:marker>
          <c:cat>
            <c:strRef>
              <c:f>Cusco!$A$2:$A$5</c:f>
              <c:strCache>
                <c:ptCount val="4"/>
                <c:pt idx="0">
                  <c:v>Biodiversidad</c:v>
                </c:pt>
                <c:pt idx="1">
                  <c:v>Calidad Ambiental</c:v>
                </c:pt>
                <c:pt idx="2">
                  <c:v>Gestión Ambiental</c:v>
                </c:pt>
                <c:pt idx="3">
                  <c:v>Gobernanza Ambiental</c:v>
                </c:pt>
              </c:strCache>
            </c:strRef>
          </c:cat>
          <c:val>
            <c:numRef>
              <c:f>Cusco!$D$2:$D$5</c:f>
              <c:numCache>
                <c:formatCode>General</c:formatCode>
                <c:ptCount val="4"/>
                <c:pt idx="0">
                  <c:v>0.68202992650000005</c:v>
                </c:pt>
                <c:pt idx="1">
                  <c:v>0.59391011550000006</c:v>
                </c:pt>
                <c:pt idx="2">
                  <c:v>0.68516453999999993</c:v>
                </c:pt>
                <c:pt idx="3">
                  <c:v>0.88046965799999999</c:v>
                </c:pt>
              </c:numCache>
            </c:numRef>
          </c:val>
        </c:ser>
        <c:ser>
          <c:idx val="3"/>
          <c:order val="3"/>
          <c:tx>
            <c:strRef>
              <c:f>Cusco!$E$1</c:f>
              <c:strCache>
                <c:ptCount val="1"/>
                <c:pt idx="0">
                  <c:v>min</c:v>
                </c:pt>
              </c:strCache>
            </c:strRef>
          </c:tx>
          <c:spPr>
            <a:ln w="22225">
              <a:prstDash val="sysDash"/>
            </a:ln>
          </c:spPr>
          <c:marker>
            <c:symbol val="none"/>
          </c:marker>
          <c:cat>
            <c:strRef>
              <c:f>Cusco!$A$2:$A$5</c:f>
              <c:strCache>
                <c:ptCount val="4"/>
                <c:pt idx="0">
                  <c:v>Biodiversidad</c:v>
                </c:pt>
                <c:pt idx="1">
                  <c:v>Calidad Ambiental</c:v>
                </c:pt>
                <c:pt idx="2">
                  <c:v>Gestión Ambiental</c:v>
                </c:pt>
                <c:pt idx="3">
                  <c:v>Gobernanza Ambiental</c:v>
                </c:pt>
              </c:strCache>
            </c:strRef>
          </c:cat>
          <c:val>
            <c:numRef>
              <c:f>Cusco!$E$2:$E$5</c:f>
              <c:numCache>
                <c:formatCode>General</c:formatCode>
                <c:ptCount val="4"/>
                <c:pt idx="0">
                  <c:v>0.16226708075000001</c:v>
                </c:pt>
                <c:pt idx="1">
                  <c:v>0.3234283832</c:v>
                </c:pt>
                <c:pt idx="2">
                  <c:v>0.17325240515000001</c:v>
                </c:pt>
                <c:pt idx="3">
                  <c:v>0.15942028985000001</c:v>
                </c:pt>
              </c:numCache>
            </c:numRef>
          </c:val>
        </c:ser>
        <c:axId val="116778112"/>
        <c:axId val="116779648"/>
      </c:radarChart>
      <c:catAx>
        <c:axId val="116778112"/>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6779648"/>
        <c:crosses val="autoZero"/>
        <c:lblAlgn val="ctr"/>
        <c:lblOffset val="100"/>
      </c:catAx>
      <c:valAx>
        <c:axId val="116779648"/>
        <c:scaling>
          <c:orientation val="minMax"/>
          <c:max val="1"/>
        </c:scaling>
        <c:axPos val="l"/>
        <c:majorGridlines/>
        <c:numFmt formatCode="#,##0.00" sourceLinked="0"/>
        <c:majorTickMark val="cross"/>
        <c:tickLblPos val="nextTo"/>
        <c:txPr>
          <a:bodyPr/>
          <a:lstStyle/>
          <a:p>
            <a:pPr>
              <a:defRPr sz="800" b="1"/>
            </a:pPr>
            <a:endParaRPr lang="es-ES"/>
          </a:p>
        </c:txPr>
        <c:crossAx val="116778112"/>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831"/>
          <c:y val="5.4739643103417834E-2"/>
          <c:w val="0.63043313981114757"/>
          <c:h val="0.91677714192656956"/>
        </c:manualLayout>
      </c:layout>
      <c:radarChart>
        <c:radarStyle val="marker"/>
        <c:ser>
          <c:idx val="0"/>
          <c:order val="0"/>
          <c:tx>
            <c:strRef>
              <c:f>Huancavelica!$B$1</c:f>
              <c:strCache>
                <c:ptCount val="1"/>
                <c:pt idx="0">
                  <c:v>Huancavelica</c:v>
                </c:pt>
              </c:strCache>
            </c:strRef>
          </c:tx>
          <c:spPr>
            <a:ln w="38057">
              <a:solidFill>
                <a:srgbClr val="AC0000"/>
              </a:solidFill>
            </a:ln>
          </c:spPr>
          <c:marker>
            <c:symbol val="circle"/>
            <c:size val="2"/>
            <c:spPr>
              <a:solidFill>
                <a:srgbClr val="FF3B3B"/>
              </a:solidFill>
              <a:ln>
                <a:solidFill>
                  <a:srgbClr val="C00000"/>
                </a:solidFill>
              </a:ln>
            </c:spPr>
          </c:marker>
          <c:cat>
            <c:strRef>
              <c:f>Huancavelica!$A$2:$A$5</c:f>
              <c:strCache>
                <c:ptCount val="4"/>
                <c:pt idx="0">
                  <c:v>Biodiversidad</c:v>
                </c:pt>
                <c:pt idx="1">
                  <c:v>Calidad Ambiental</c:v>
                </c:pt>
                <c:pt idx="2">
                  <c:v>Gestión Ambiental</c:v>
                </c:pt>
                <c:pt idx="3">
                  <c:v>Gobernanza Ambiental</c:v>
                </c:pt>
              </c:strCache>
            </c:strRef>
          </c:cat>
          <c:val>
            <c:numRef>
              <c:f>Huancavelica!$B$2:$B$5</c:f>
              <c:numCache>
                <c:formatCode>General</c:formatCode>
                <c:ptCount val="4"/>
                <c:pt idx="0">
                  <c:v>0.4133022774327122</c:v>
                </c:pt>
                <c:pt idx="1">
                  <c:v>0.57568699416525504</c:v>
                </c:pt>
                <c:pt idx="2">
                  <c:v>0.55051818819934795</c:v>
                </c:pt>
                <c:pt idx="3">
                  <c:v>0.15942028985507201</c:v>
                </c:pt>
              </c:numCache>
            </c:numRef>
          </c:val>
        </c:ser>
        <c:ser>
          <c:idx val="2"/>
          <c:order val="1"/>
          <c:tx>
            <c:strRef>
              <c:f>Huancavelica!$D$1</c:f>
              <c:strCache>
                <c:ptCount val="1"/>
                <c:pt idx="0">
                  <c:v>max</c:v>
                </c:pt>
              </c:strCache>
            </c:strRef>
          </c:tx>
          <c:spPr>
            <a:ln w="22225">
              <a:solidFill>
                <a:srgbClr val="0070C0"/>
              </a:solidFill>
              <a:prstDash val="sysDash"/>
            </a:ln>
          </c:spPr>
          <c:marker>
            <c:symbol val="none"/>
          </c:marker>
          <c:cat>
            <c:strRef>
              <c:f>Huancavelica!$A$2:$A$5</c:f>
              <c:strCache>
                <c:ptCount val="4"/>
                <c:pt idx="0">
                  <c:v>Biodiversidad</c:v>
                </c:pt>
                <c:pt idx="1">
                  <c:v>Calidad Ambiental</c:v>
                </c:pt>
                <c:pt idx="2">
                  <c:v>Gestión Ambiental</c:v>
                </c:pt>
                <c:pt idx="3">
                  <c:v>Gobernanza Ambiental</c:v>
                </c:pt>
              </c:strCache>
            </c:strRef>
          </c:cat>
          <c:val>
            <c:numRef>
              <c:f>Huancavelica!$D$2:$D$5</c:f>
              <c:numCache>
                <c:formatCode>General</c:formatCode>
                <c:ptCount val="4"/>
                <c:pt idx="0">
                  <c:v>0.68202992699999998</c:v>
                </c:pt>
                <c:pt idx="1">
                  <c:v>0.59391011599999999</c:v>
                </c:pt>
                <c:pt idx="2">
                  <c:v>0.68516454000000004</c:v>
                </c:pt>
                <c:pt idx="3">
                  <c:v>0.88046965799999999</c:v>
                </c:pt>
              </c:numCache>
            </c:numRef>
          </c:val>
        </c:ser>
        <c:ser>
          <c:idx val="3"/>
          <c:order val="2"/>
          <c:tx>
            <c:strRef>
              <c:f>Huancavelica!$E$1</c:f>
              <c:strCache>
                <c:ptCount val="1"/>
                <c:pt idx="0">
                  <c:v>min</c:v>
                </c:pt>
              </c:strCache>
            </c:strRef>
          </c:tx>
          <c:spPr>
            <a:ln w="22225">
              <a:prstDash val="sysDash"/>
            </a:ln>
          </c:spPr>
          <c:marker>
            <c:symbol val="none"/>
          </c:marker>
          <c:cat>
            <c:strRef>
              <c:f>Huancavelica!$A$2:$A$5</c:f>
              <c:strCache>
                <c:ptCount val="4"/>
                <c:pt idx="0">
                  <c:v>Biodiversidad</c:v>
                </c:pt>
                <c:pt idx="1">
                  <c:v>Calidad Ambiental</c:v>
                </c:pt>
                <c:pt idx="2">
                  <c:v>Gestión Ambiental</c:v>
                </c:pt>
                <c:pt idx="3">
                  <c:v>Gobernanza Ambiental</c:v>
                </c:pt>
              </c:strCache>
            </c:strRef>
          </c:cat>
          <c:val>
            <c:numRef>
              <c:f>Huancavelica!$E$2:$E$5</c:f>
              <c:numCache>
                <c:formatCode>General</c:formatCode>
                <c:ptCount val="4"/>
                <c:pt idx="0">
                  <c:v>0.16226708100000001</c:v>
                </c:pt>
                <c:pt idx="1">
                  <c:v>0.32342838299999999</c:v>
                </c:pt>
                <c:pt idx="2">
                  <c:v>0.173252405</c:v>
                </c:pt>
                <c:pt idx="3">
                  <c:v>0.15942028999999999</c:v>
                </c:pt>
              </c:numCache>
            </c:numRef>
          </c:val>
        </c:ser>
        <c:axId val="116964736"/>
        <c:axId val="117048448"/>
      </c:radarChart>
      <c:catAx>
        <c:axId val="116964736"/>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048448"/>
        <c:crosses val="autoZero"/>
        <c:lblAlgn val="ctr"/>
        <c:lblOffset val="100"/>
      </c:catAx>
      <c:valAx>
        <c:axId val="117048448"/>
        <c:scaling>
          <c:orientation val="minMax"/>
          <c:max val="1"/>
        </c:scaling>
        <c:axPos val="l"/>
        <c:majorGridlines/>
        <c:numFmt formatCode="#,##0.00" sourceLinked="0"/>
        <c:majorTickMark val="cross"/>
        <c:tickLblPos val="nextTo"/>
        <c:txPr>
          <a:bodyPr/>
          <a:lstStyle/>
          <a:p>
            <a:pPr>
              <a:defRPr sz="800" b="1"/>
            </a:pPr>
            <a:endParaRPr lang="es-ES"/>
          </a:p>
        </c:txPr>
        <c:crossAx val="116964736"/>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842"/>
          <c:y val="5.4739643103417834E-2"/>
          <c:w val="0.63043313981114757"/>
          <c:h val="0.91677714192656956"/>
        </c:manualLayout>
      </c:layout>
      <c:radarChart>
        <c:radarStyle val="marker"/>
        <c:ser>
          <c:idx val="0"/>
          <c:order val="0"/>
          <c:tx>
            <c:strRef>
              <c:f>Huanuco!$B$1</c:f>
              <c:strCache>
                <c:ptCount val="1"/>
                <c:pt idx="0">
                  <c:v>Huanuco</c:v>
                </c:pt>
              </c:strCache>
            </c:strRef>
          </c:tx>
          <c:spPr>
            <a:ln w="38057">
              <a:solidFill>
                <a:srgbClr val="AC0000"/>
              </a:solidFill>
            </a:ln>
          </c:spPr>
          <c:marker>
            <c:symbol val="circle"/>
            <c:size val="2"/>
            <c:spPr>
              <a:solidFill>
                <a:srgbClr val="FF3B3B"/>
              </a:solidFill>
              <a:ln>
                <a:solidFill>
                  <a:srgbClr val="C00000"/>
                </a:solidFill>
              </a:ln>
            </c:spPr>
          </c:marker>
          <c:cat>
            <c:strRef>
              <c:f>Huanuco!$A$2:$A$5</c:f>
              <c:strCache>
                <c:ptCount val="4"/>
                <c:pt idx="0">
                  <c:v>Biodiversidad</c:v>
                </c:pt>
                <c:pt idx="1">
                  <c:v>Calidad Ambiental</c:v>
                </c:pt>
                <c:pt idx="2">
                  <c:v>Gestión Ambiental</c:v>
                </c:pt>
                <c:pt idx="3">
                  <c:v>Gobernanza Ambiental</c:v>
                </c:pt>
              </c:strCache>
            </c:strRef>
          </c:cat>
          <c:val>
            <c:numRef>
              <c:f>Huanuco!$B$2:$B$5</c:f>
              <c:numCache>
                <c:formatCode>0.0000</c:formatCode>
                <c:ptCount val="4"/>
                <c:pt idx="0">
                  <c:v>0.47463768115942029</c:v>
                </c:pt>
                <c:pt idx="1">
                  <c:v>0.54588064914151901</c:v>
                </c:pt>
                <c:pt idx="2">
                  <c:v>0.47850860894339198</c:v>
                </c:pt>
                <c:pt idx="3">
                  <c:v>0.21449275362318804</c:v>
                </c:pt>
              </c:numCache>
            </c:numRef>
          </c:val>
        </c:ser>
        <c:ser>
          <c:idx val="1"/>
          <c:order val="1"/>
          <c:tx>
            <c:strRef>
              <c:f>Huanuco!$C$1</c:f>
              <c:strCache>
                <c:ptCount val="1"/>
                <c:pt idx="0">
                  <c:v>Serie 2</c:v>
                </c:pt>
              </c:strCache>
            </c:strRef>
          </c:tx>
          <c:spPr>
            <a:ln w="9514">
              <a:solidFill>
                <a:srgbClr val="D07C00"/>
              </a:solidFill>
              <a:prstDash val="sysDash"/>
            </a:ln>
          </c:spPr>
          <c:marker>
            <c:symbol val="none"/>
          </c:marker>
          <c:cat>
            <c:strRef>
              <c:f>Huanuco!$A$2:$A$5</c:f>
              <c:strCache>
                <c:ptCount val="4"/>
                <c:pt idx="0">
                  <c:v>Biodiversidad</c:v>
                </c:pt>
                <c:pt idx="1">
                  <c:v>Calidad Ambiental</c:v>
                </c:pt>
                <c:pt idx="2">
                  <c:v>Gestión Ambiental</c:v>
                </c:pt>
                <c:pt idx="3">
                  <c:v>Gobernanza Ambiental</c:v>
                </c:pt>
              </c:strCache>
            </c:strRef>
          </c:cat>
          <c:val>
            <c:numRef>
              <c:f>Huanuco!$C$2:$C$5</c:f>
              <c:numCache>
                <c:formatCode>General</c:formatCode>
                <c:ptCount val="4"/>
              </c:numCache>
            </c:numRef>
          </c:val>
        </c:ser>
        <c:ser>
          <c:idx val="2"/>
          <c:order val="2"/>
          <c:tx>
            <c:strRef>
              <c:f>Huanuco!$D$1</c:f>
              <c:strCache>
                <c:ptCount val="1"/>
                <c:pt idx="0">
                  <c:v>max</c:v>
                </c:pt>
              </c:strCache>
            </c:strRef>
          </c:tx>
          <c:spPr>
            <a:ln w="22225">
              <a:solidFill>
                <a:srgbClr val="0070C0"/>
              </a:solidFill>
              <a:prstDash val="sysDash"/>
            </a:ln>
          </c:spPr>
          <c:marker>
            <c:symbol val="none"/>
          </c:marker>
          <c:cat>
            <c:strRef>
              <c:f>Huanuco!$A$2:$A$5</c:f>
              <c:strCache>
                <c:ptCount val="4"/>
                <c:pt idx="0">
                  <c:v>Biodiversidad</c:v>
                </c:pt>
                <c:pt idx="1">
                  <c:v>Calidad Ambiental</c:v>
                </c:pt>
                <c:pt idx="2">
                  <c:v>Gestión Ambiental</c:v>
                </c:pt>
                <c:pt idx="3">
                  <c:v>Gobernanza Ambiental</c:v>
                </c:pt>
              </c:strCache>
            </c:strRef>
          </c:cat>
          <c:val>
            <c:numRef>
              <c:f>Huanuco!$D$2:$D$5</c:f>
              <c:numCache>
                <c:formatCode>General</c:formatCode>
                <c:ptCount val="4"/>
                <c:pt idx="0">
                  <c:v>0.68202992650000005</c:v>
                </c:pt>
                <c:pt idx="1">
                  <c:v>0.59391011550000006</c:v>
                </c:pt>
                <c:pt idx="2">
                  <c:v>0.68516453999999993</c:v>
                </c:pt>
                <c:pt idx="3">
                  <c:v>0.88046965799999999</c:v>
                </c:pt>
              </c:numCache>
            </c:numRef>
          </c:val>
        </c:ser>
        <c:ser>
          <c:idx val="3"/>
          <c:order val="3"/>
          <c:tx>
            <c:strRef>
              <c:f>Huanuco!$E$1</c:f>
              <c:strCache>
                <c:ptCount val="1"/>
                <c:pt idx="0">
                  <c:v>min</c:v>
                </c:pt>
              </c:strCache>
            </c:strRef>
          </c:tx>
          <c:spPr>
            <a:ln w="22225">
              <a:prstDash val="sysDash"/>
            </a:ln>
          </c:spPr>
          <c:marker>
            <c:symbol val="none"/>
          </c:marker>
          <c:cat>
            <c:strRef>
              <c:f>Huanuco!$A$2:$A$5</c:f>
              <c:strCache>
                <c:ptCount val="4"/>
                <c:pt idx="0">
                  <c:v>Biodiversidad</c:v>
                </c:pt>
                <c:pt idx="1">
                  <c:v>Calidad Ambiental</c:v>
                </c:pt>
                <c:pt idx="2">
                  <c:v>Gestión Ambiental</c:v>
                </c:pt>
                <c:pt idx="3">
                  <c:v>Gobernanza Ambiental</c:v>
                </c:pt>
              </c:strCache>
            </c:strRef>
          </c:cat>
          <c:val>
            <c:numRef>
              <c:f>Huanuco!$E$2:$E$5</c:f>
              <c:numCache>
                <c:formatCode>General</c:formatCode>
                <c:ptCount val="4"/>
                <c:pt idx="0">
                  <c:v>0.16226708075000001</c:v>
                </c:pt>
                <c:pt idx="1">
                  <c:v>0.3234283832</c:v>
                </c:pt>
                <c:pt idx="2">
                  <c:v>0.17325240515000001</c:v>
                </c:pt>
                <c:pt idx="3">
                  <c:v>0.15942028985000001</c:v>
                </c:pt>
              </c:numCache>
            </c:numRef>
          </c:val>
        </c:ser>
        <c:axId val="117152384"/>
        <c:axId val="117158272"/>
      </c:radarChart>
      <c:catAx>
        <c:axId val="117152384"/>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158272"/>
        <c:crosses val="autoZero"/>
        <c:lblAlgn val="ctr"/>
        <c:lblOffset val="100"/>
      </c:catAx>
      <c:valAx>
        <c:axId val="117158272"/>
        <c:scaling>
          <c:orientation val="minMax"/>
          <c:max val="1"/>
        </c:scaling>
        <c:axPos val="l"/>
        <c:majorGridlines/>
        <c:numFmt formatCode="#,##0.00" sourceLinked="0"/>
        <c:majorTickMark val="cross"/>
        <c:tickLblPos val="nextTo"/>
        <c:txPr>
          <a:bodyPr/>
          <a:lstStyle/>
          <a:p>
            <a:pPr>
              <a:defRPr sz="800" b="1"/>
            </a:pPr>
            <a:endParaRPr lang="es-ES"/>
          </a:p>
        </c:txPr>
        <c:crossAx val="117152384"/>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853"/>
          <c:y val="5.4739643103417834E-2"/>
          <c:w val="0.63043313981114757"/>
          <c:h val="0.91677714192656956"/>
        </c:manualLayout>
      </c:layout>
      <c:radarChart>
        <c:radarStyle val="marker"/>
        <c:ser>
          <c:idx val="0"/>
          <c:order val="0"/>
          <c:tx>
            <c:strRef>
              <c:f>ICA!$B$1</c:f>
              <c:strCache>
                <c:ptCount val="1"/>
                <c:pt idx="0">
                  <c:v>Ica</c:v>
                </c:pt>
              </c:strCache>
            </c:strRef>
          </c:tx>
          <c:spPr>
            <a:ln w="38057">
              <a:solidFill>
                <a:srgbClr val="AC0000"/>
              </a:solidFill>
            </a:ln>
          </c:spPr>
          <c:marker>
            <c:symbol val="circle"/>
            <c:size val="2"/>
            <c:spPr>
              <a:solidFill>
                <a:srgbClr val="FF3B3B"/>
              </a:solidFill>
              <a:ln>
                <a:solidFill>
                  <a:srgbClr val="C00000"/>
                </a:solidFill>
              </a:ln>
            </c:spPr>
          </c:marker>
          <c:cat>
            <c:strRef>
              <c:f>ICA!$A$2:$A$5</c:f>
              <c:strCache>
                <c:ptCount val="4"/>
                <c:pt idx="0">
                  <c:v>Biodiversidad</c:v>
                </c:pt>
                <c:pt idx="1">
                  <c:v>Calidad Ambiental</c:v>
                </c:pt>
                <c:pt idx="2">
                  <c:v>Gestión Ambiental</c:v>
                </c:pt>
                <c:pt idx="3">
                  <c:v>Gobernanza Ambiental</c:v>
                </c:pt>
              </c:strCache>
            </c:strRef>
          </c:cat>
          <c:val>
            <c:numRef>
              <c:f>ICA!$B$2:$B$5</c:f>
              <c:numCache>
                <c:formatCode>0.0000</c:formatCode>
                <c:ptCount val="4"/>
                <c:pt idx="0">
                  <c:v>0.3617149758454109</c:v>
                </c:pt>
                <c:pt idx="1">
                  <c:v>0.47794455946629899</c:v>
                </c:pt>
                <c:pt idx="2">
                  <c:v>0.51379082538502818</c:v>
                </c:pt>
                <c:pt idx="3">
                  <c:v>0.45396419437340213</c:v>
                </c:pt>
              </c:numCache>
            </c:numRef>
          </c:val>
        </c:ser>
        <c:ser>
          <c:idx val="1"/>
          <c:order val="1"/>
          <c:tx>
            <c:strRef>
              <c:f>ICA!$C$1</c:f>
              <c:strCache>
                <c:ptCount val="1"/>
                <c:pt idx="0">
                  <c:v>Serie 2</c:v>
                </c:pt>
              </c:strCache>
            </c:strRef>
          </c:tx>
          <c:spPr>
            <a:ln w="9514">
              <a:solidFill>
                <a:srgbClr val="D07C00"/>
              </a:solidFill>
              <a:prstDash val="sysDash"/>
            </a:ln>
          </c:spPr>
          <c:marker>
            <c:symbol val="none"/>
          </c:marker>
          <c:cat>
            <c:strRef>
              <c:f>ICA!$A$2:$A$5</c:f>
              <c:strCache>
                <c:ptCount val="4"/>
                <c:pt idx="0">
                  <c:v>Biodiversidad</c:v>
                </c:pt>
                <c:pt idx="1">
                  <c:v>Calidad Ambiental</c:v>
                </c:pt>
                <c:pt idx="2">
                  <c:v>Gestión Ambiental</c:v>
                </c:pt>
                <c:pt idx="3">
                  <c:v>Gobernanza Ambiental</c:v>
                </c:pt>
              </c:strCache>
            </c:strRef>
          </c:cat>
          <c:val>
            <c:numRef>
              <c:f>ICA!$C$2:$C$5</c:f>
              <c:numCache>
                <c:formatCode>General</c:formatCode>
                <c:ptCount val="4"/>
                <c:pt idx="0">
                  <c:v>11</c:v>
                </c:pt>
                <c:pt idx="1">
                  <c:v>11</c:v>
                </c:pt>
                <c:pt idx="2">
                  <c:v>11</c:v>
                </c:pt>
                <c:pt idx="3">
                  <c:v>11</c:v>
                </c:pt>
              </c:numCache>
            </c:numRef>
          </c:val>
        </c:ser>
        <c:ser>
          <c:idx val="2"/>
          <c:order val="2"/>
          <c:tx>
            <c:strRef>
              <c:f>ICA!$D$1</c:f>
              <c:strCache>
                <c:ptCount val="1"/>
                <c:pt idx="0">
                  <c:v>max</c:v>
                </c:pt>
              </c:strCache>
            </c:strRef>
          </c:tx>
          <c:spPr>
            <a:ln w="22225">
              <a:solidFill>
                <a:srgbClr val="0070C0"/>
              </a:solidFill>
              <a:prstDash val="sysDash"/>
            </a:ln>
          </c:spPr>
          <c:marker>
            <c:symbol val="none"/>
          </c:marker>
          <c:cat>
            <c:strRef>
              <c:f>ICA!$A$2:$A$5</c:f>
              <c:strCache>
                <c:ptCount val="4"/>
                <c:pt idx="0">
                  <c:v>Biodiversidad</c:v>
                </c:pt>
                <c:pt idx="1">
                  <c:v>Calidad Ambiental</c:v>
                </c:pt>
                <c:pt idx="2">
                  <c:v>Gestión Ambiental</c:v>
                </c:pt>
                <c:pt idx="3">
                  <c:v>Gobernanza Ambiental</c:v>
                </c:pt>
              </c:strCache>
            </c:strRef>
          </c:cat>
          <c:val>
            <c:numRef>
              <c:f>ICA!$D$2:$D$5</c:f>
              <c:numCache>
                <c:formatCode>General</c:formatCode>
                <c:ptCount val="4"/>
                <c:pt idx="0">
                  <c:v>0.68202992650000038</c:v>
                </c:pt>
                <c:pt idx="1">
                  <c:v>0.59391011550000006</c:v>
                </c:pt>
                <c:pt idx="2">
                  <c:v>0.68516453999999971</c:v>
                </c:pt>
                <c:pt idx="3">
                  <c:v>0.88046965799999999</c:v>
                </c:pt>
              </c:numCache>
            </c:numRef>
          </c:val>
        </c:ser>
        <c:ser>
          <c:idx val="3"/>
          <c:order val="3"/>
          <c:tx>
            <c:strRef>
              <c:f>ICA!$E$1</c:f>
              <c:strCache>
                <c:ptCount val="1"/>
                <c:pt idx="0">
                  <c:v>min</c:v>
                </c:pt>
              </c:strCache>
            </c:strRef>
          </c:tx>
          <c:spPr>
            <a:ln w="22225">
              <a:prstDash val="sysDash"/>
            </a:ln>
          </c:spPr>
          <c:marker>
            <c:symbol val="none"/>
          </c:marker>
          <c:cat>
            <c:strRef>
              <c:f>ICA!$A$2:$A$5</c:f>
              <c:strCache>
                <c:ptCount val="4"/>
                <c:pt idx="0">
                  <c:v>Biodiversidad</c:v>
                </c:pt>
                <c:pt idx="1">
                  <c:v>Calidad Ambiental</c:v>
                </c:pt>
                <c:pt idx="2">
                  <c:v>Gestión Ambiental</c:v>
                </c:pt>
                <c:pt idx="3">
                  <c:v>Gobernanza Ambiental</c:v>
                </c:pt>
              </c:strCache>
            </c:strRef>
          </c:cat>
          <c:val>
            <c:numRef>
              <c:f>ICA!$E$2:$E$5</c:f>
              <c:numCache>
                <c:formatCode>General</c:formatCode>
                <c:ptCount val="4"/>
                <c:pt idx="0">
                  <c:v>0.16226708075000007</c:v>
                </c:pt>
                <c:pt idx="1">
                  <c:v>0.32342838320000034</c:v>
                </c:pt>
                <c:pt idx="2">
                  <c:v>0.17325240515000007</c:v>
                </c:pt>
                <c:pt idx="3">
                  <c:v>0.15942028985000012</c:v>
                </c:pt>
              </c:numCache>
            </c:numRef>
          </c:val>
        </c:ser>
        <c:axId val="117319552"/>
        <c:axId val="117321088"/>
      </c:radarChart>
      <c:catAx>
        <c:axId val="117319552"/>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321088"/>
        <c:crosses val="autoZero"/>
        <c:lblAlgn val="ctr"/>
        <c:lblOffset val="100"/>
      </c:catAx>
      <c:valAx>
        <c:axId val="117321088"/>
        <c:scaling>
          <c:orientation val="minMax"/>
          <c:max val="1"/>
        </c:scaling>
        <c:axPos val="l"/>
        <c:majorGridlines/>
        <c:numFmt formatCode="#,##0.00" sourceLinked="0"/>
        <c:majorTickMark val="cross"/>
        <c:tickLblPos val="nextTo"/>
        <c:txPr>
          <a:bodyPr/>
          <a:lstStyle/>
          <a:p>
            <a:pPr>
              <a:defRPr sz="800" b="1"/>
            </a:pPr>
            <a:endParaRPr lang="es-ES"/>
          </a:p>
        </c:txPr>
        <c:crossAx val="117319552"/>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864"/>
          <c:y val="5.4739643103417834E-2"/>
          <c:w val="0.63043313981114757"/>
          <c:h val="0.91677714192656956"/>
        </c:manualLayout>
      </c:layout>
      <c:radarChart>
        <c:radarStyle val="marker"/>
        <c:ser>
          <c:idx val="0"/>
          <c:order val="0"/>
          <c:tx>
            <c:strRef>
              <c:f>Junin!$B$1</c:f>
              <c:strCache>
                <c:ptCount val="1"/>
                <c:pt idx="0">
                  <c:v>Junin</c:v>
                </c:pt>
              </c:strCache>
            </c:strRef>
          </c:tx>
          <c:spPr>
            <a:ln w="38057">
              <a:solidFill>
                <a:srgbClr val="AC0000"/>
              </a:solidFill>
            </a:ln>
          </c:spPr>
          <c:marker>
            <c:symbol val="circle"/>
            <c:size val="2"/>
            <c:spPr>
              <a:solidFill>
                <a:srgbClr val="FF3B3B"/>
              </a:solidFill>
              <a:ln>
                <a:solidFill>
                  <a:srgbClr val="C00000"/>
                </a:solidFill>
              </a:ln>
            </c:spPr>
          </c:marker>
          <c:cat>
            <c:strRef>
              <c:f>Junin!$A$2:$A$5</c:f>
              <c:strCache>
                <c:ptCount val="4"/>
                <c:pt idx="0">
                  <c:v>Biodiversidad</c:v>
                </c:pt>
                <c:pt idx="1">
                  <c:v>Calidad Ambiental</c:v>
                </c:pt>
                <c:pt idx="2">
                  <c:v>Gestión Ambiental</c:v>
                </c:pt>
                <c:pt idx="3">
                  <c:v>Gobernanza Ambiental</c:v>
                </c:pt>
              </c:strCache>
            </c:strRef>
          </c:cat>
          <c:val>
            <c:numRef>
              <c:f>Junin!$B$2:$B$5</c:f>
              <c:numCache>
                <c:formatCode>General</c:formatCode>
                <c:ptCount val="4"/>
                <c:pt idx="0">
                  <c:v>0.44884403036576948</c:v>
                </c:pt>
                <c:pt idx="1">
                  <c:v>0.43453688018905423</c:v>
                </c:pt>
                <c:pt idx="2">
                  <c:v>0.6200090837772001</c:v>
                </c:pt>
                <c:pt idx="3">
                  <c:v>0.35511508951406612</c:v>
                </c:pt>
              </c:numCache>
            </c:numRef>
          </c:val>
        </c:ser>
        <c:ser>
          <c:idx val="1"/>
          <c:order val="1"/>
          <c:tx>
            <c:strRef>
              <c:f>Junin!$C$1</c:f>
              <c:strCache>
                <c:ptCount val="1"/>
                <c:pt idx="0">
                  <c:v>Serie 2</c:v>
                </c:pt>
              </c:strCache>
            </c:strRef>
          </c:tx>
          <c:spPr>
            <a:ln w="9514">
              <a:solidFill>
                <a:srgbClr val="D07C00"/>
              </a:solidFill>
              <a:prstDash val="sysDash"/>
            </a:ln>
          </c:spPr>
          <c:marker>
            <c:symbol val="none"/>
          </c:marker>
          <c:cat>
            <c:strRef>
              <c:f>Junin!$A$2:$A$5</c:f>
              <c:strCache>
                <c:ptCount val="4"/>
                <c:pt idx="0">
                  <c:v>Biodiversidad</c:v>
                </c:pt>
                <c:pt idx="1">
                  <c:v>Calidad Ambiental</c:v>
                </c:pt>
                <c:pt idx="2">
                  <c:v>Gestión Ambiental</c:v>
                </c:pt>
                <c:pt idx="3">
                  <c:v>Gobernanza Ambiental</c:v>
                </c:pt>
              </c:strCache>
            </c:strRef>
          </c:cat>
          <c:val>
            <c:numRef>
              <c:f>Junin!$C$2:$C$5</c:f>
              <c:numCache>
                <c:formatCode>General</c:formatCode>
                <c:ptCount val="4"/>
              </c:numCache>
            </c:numRef>
          </c:val>
        </c:ser>
        <c:ser>
          <c:idx val="2"/>
          <c:order val="2"/>
          <c:tx>
            <c:strRef>
              <c:f>Junin!$D$1</c:f>
              <c:strCache>
                <c:ptCount val="1"/>
                <c:pt idx="0">
                  <c:v>max</c:v>
                </c:pt>
              </c:strCache>
            </c:strRef>
          </c:tx>
          <c:spPr>
            <a:ln w="22225">
              <a:solidFill>
                <a:srgbClr val="0070C0"/>
              </a:solidFill>
              <a:prstDash val="sysDash"/>
            </a:ln>
          </c:spPr>
          <c:marker>
            <c:symbol val="none"/>
          </c:marker>
          <c:cat>
            <c:strRef>
              <c:f>Junin!$A$2:$A$5</c:f>
              <c:strCache>
                <c:ptCount val="4"/>
                <c:pt idx="0">
                  <c:v>Biodiversidad</c:v>
                </c:pt>
                <c:pt idx="1">
                  <c:v>Calidad Ambiental</c:v>
                </c:pt>
                <c:pt idx="2">
                  <c:v>Gestión Ambiental</c:v>
                </c:pt>
                <c:pt idx="3">
                  <c:v>Gobernanza Ambiental</c:v>
                </c:pt>
              </c:strCache>
            </c:strRef>
          </c:cat>
          <c:val>
            <c:numRef>
              <c:f>Junin!$D$2:$D$5</c:f>
              <c:numCache>
                <c:formatCode>General</c:formatCode>
                <c:ptCount val="4"/>
                <c:pt idx="0">
                  <c:v>0.68202992650000038</c:v>
                </c:pt>
                <c:pt idx="1">
                  <c:v>0.59391011550000006</c:v>
                </c:pt>
                <c:pt idx="2">
                  <c:v>0.68516453999999971</c:v>
                </c:pt>
                <c:pt idx="3">
                  <c:v>0.88046965799999999</c:v>
                </c:pt>
              </c:numCache>
            </c:numRef>
          </c:val>
        </c:ser>
        <c:ser>
          <c:idx val="3"/>
          <c:order val="3"/>
          <c:tx>
            <c:strRef>
              <c:f>Junin!$E$1</c:f>
              <c:strCache>
                <c:ptCount val="1"/>
                <c:pt idx="0">
                  <c:v>min</c:v>
                </c:pt>
              </c:strCache>
            </c:strRef>
          </c:tx>
          <c:spPr>
            <a:ln w="22225">
              <a:prstDash val="sysDash"/>
            </a:ln>
          </c:spPr>
          <c:marker>
            <c:symbol val="none"/>
          </c:marker>
          <c:cat>
            <c:strRef>
              <c:f>Junin!$A$2:$A$5</c:f>
              <c:strCache>
                <c:ptCount val="4"/>
                <c:pt idx="0">
                  <c:v>Biodiversidad</c:v>
                </c:pt>
                <c:pt idx="1">
                  <c:v>Calidad Ambiental</c:v>
                </c:pt>
                <c:pt idx="2">
                  <c:v>Gestión Ambiental</c:v>
                </c:pt>
                <c:pt idx="3">
                  <c:v>Gobernanza Ambiental</c:v>
                </c:pt>
              </c:strCache>
            </c:strRef>
          </c:cat>
          <c:val>
            <c:numRef>
              <c:f>Junin!$E$2:$E$5</c:f>
              <c:numCache>
                <c:formatCode>General</c:formatCode>
                <c:ptCount val="4"/>
                <c:pt idx="0">
                  <c:v>0.16226708075000007</c:v>
                </c:pt>
                <c:pt idx="1">
                  <c:v>0.32342838320000034</c:v>
                </c:pt>
                <c:pt idx="2">
                  <c:v>0.17325240515000007</c:v>
                </c:pt>
                <c:pt idx="3">
                  <c:v>0.15942028985000012</c:v>
                </c:pt>
              </c:numCache>
            </c:numRef>
          </c:val>
        </c:ser>
        <c:axId val="117507200"/>
        <c:axId val="117508736"/>
      </c:radarChart>
      <c:catAx>
        <c:axId val="11750720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508736"/>
        <c:crosses val="autoZero"/>
        <c:lblAlgn val="ctr"/>
        <c:lblOffset val="100"/>
      </c:catAx>
      <c:valAx>
        <c:axId val="117508736"/>
        <c:scaling>
          <c:orientation val="minMax"/>
          <c:max val="1"/>
        </c:scaling>
        <c:axPos val="l"/>
        <c:majorGridlines/>
        <c:numFmt formatCode="#,##0.00" sourceLinked="0"/>
        <c:majorTickMark val="cross"/>
        <c:tickLblPos val="nextTo"/>
        <c:txPr>
          <a:bodyPr/>
          <a:lstStyle/>
          <a:p>
            <a:pPr>
              <a:defRPr sz="800" b="1"/>
            </a:pPr>
            <a:endParaRPr lang="es-ES"/>
          </a:p>
        </c:txPr>
        <c:crossAx val="11750720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'Calidad Ambiental'!$B$1</c:f>
              <c:strCache>
                <c:ptCount val="1"/>
                <c:pt idx="0">
                  <c:v>Calidad Ambiental</c:v>
                </c:pt>
              </c:strCache>
            </c:strRef>
          </c:tx>
          <c:spPr>
            <a:solidFill>
              <a:srgbClr val="4F81BD"/>
            </a:solidFill>
            <a:ln w="25398">
              <a:noFill/>
            </a:ln>
          </c:spPr>
          <c:dPt>
            <c:idx val="0"/>
            <c:spPr>
              <a:solidFill>
                <a:srgbClr val="FFFF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FF00"/>
              </a:solidFill>
              <a:ln w="25398">
                <a:solidFill>
                  <a:srgbClr val="77933C"/>
                </a:solidFill>
                <a:prstDash val="solid"/>
              </a:ln>
            </c:spPr>
          </c:dPt>
          <c:dPt>
            <c:idx val="6"/>
            <c:spPr>
              <a:solidFill>
                <a:srgbClr val="FFFF00"/>
              </a:solidFill>
              <a:ln w="25398">
                <a:solidFill>
                  <a:srgbClr val="77933C"/>
                </a:solidFill>
                <a:prstDash val="solid"/>
              </a:ln>
            </c:spPr>
          </c:dPt>
          <c:dPt>
            <c:idx val="7"/>
            <c:spPr>
              <a:solidFill>
                <a:srgbClr val="FFFF00"/>
              </a:solidFill>
              <a:ln w="25398">
                <a:solidFill>
                  <a:srgbClr val="77933C"/>
                </a:solidFill>
                <a:prstDash val="solid"/>
              </a:ln>
            </c:spPr>
          </c:dPt>
          <c:dPt>
            <c:idx val="8"/>
            <c:spPr>
              <a:solidFill>
                <a:srgbClr val="FFFF00"/>
              </a:solidFill>
              <a:ln w="25398">
                <a:solidFill>
                  <a:srgbClr val="77933C"/>
                </a:solidFill>
                <a:prstDash val="solid"/>
              </a:ln>
            </c:spPr>
          </c:dPt>
          <c:dPt>
            <c:idx val="9"/>
            <c:spPr>
              <a:solidFill>
                <a:srgbClr val="FFFF00"/>
              </a:solidFill>
              <a:ln w="25398">
                <a:solidFill>
                  <a:srgbClr val="77933C"/>
                </a:solidFill>
                <a:prstDash val="solid"/>
              </a:ln>
            </c:spPr>
          </c:dPt>
          <c:dPt>
            <c:idx val="10"/>
            <c:spPr>
              <a:solidFill>
                <a:srgbClr val="FF6600"/>
              </a:solidFill>
              <a:ln w="25398">
                <a:solidFill>
                  <a:srgbClr val="984807"/>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rgbClr val="984807"/>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6600"/>
              </a:solidFill>
              <a:ln w="25398">
                <a:solidFill>
                  <a:srgbClr val="984807"/>
                </a:solidFill>
                <a:prstDash val="solid"/>
              </a:ln>
            </c:spPr>
          </c:dPt>
          <c:dPt>
            <c:idx val="23"/>
            <c:spPr>
              <a:solidFill>
                <a:srgbClr val="FF6600"/>
              </a:solidFill>
              <a:ln w="25398">
                <a:solidFill>
                  <a:schemeClr val="accent6">
                    <a:lumMod val="50000"/>
                  </a:schemeClr>
                </a:solidFill>
                <a:prstDash val="solid"/>
              </a:ln>
            </c:spPr>
          </c:dPt>
          <c:dLbls>
            <c:dLbl>
              <c:idx val="0"/>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2"/>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3"/>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4"/>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5"/>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6"/>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7"/>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8"/>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9"/>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0"/>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1"/>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2"/>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3"/>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4"/>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5"/>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6"/>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7"/>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8"/>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19"/>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20"/>
              <c:numFmt formatCode="#,##0.0000" sourceLinked="0"/>
              <c:spPr/>
              <c:txPr>
                <a:bodyPr rot="-5400000" vert="horz"/>
                <a:lstStyle/>
                <a:p>
                  <a:pPr>
                    <a:defRPr sz="1100" baseline="0"/>
                  </a:pPr>
                  <a:endParaRPr lang="es-ES"/>
                </a:p>
              </c:txPr>
            </c:dLbl>
            <c:dLbl>
              <c:idx val="21"/>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22"/>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dLbl>
              <c:idx val="23"/>
              <c:numFmt formatCode="#,##0.0000" sourceLinked="0"/>
              <c:spPr/>
              <c:txPr>
                <a:bodyPr rot="-5400000" vert="horz"/>
                <a:lstStyle/>
                <a:p>
                  <a:pPr algn="ctr">
                    <a:defRPr lang="es-PE" sz="1100" b="0" i="0" u="none" strike="noStrike" kern="1200" baseline="0">
                      <a:solidFill>
                        <a:prstClr val="black"/>
                      </a:solidFill>
                      <a:latin typeface="+mn-lt"/>
                      <a:ea typeface="+mn-ea"/>
                      <a:cs typeface="+mn-cs"/>
                    </a:defRPr>
                  </a:pPr>
                  <a:endParaRPr lang="es-ES"/>
                </a:p>
              </c:txPr>
            </c:dLbl>
            <c:numFmt formatCode="#,##0.0000" sourceLinked="0"/>
            <c:txPr>
              <a:bodyPr rot="-5400000" vert="horz"/>
              <a:lstStyle/>
              <a:p>
                <a:pPr>
                  <a:defRPr sz="1200"/>
                </a:pPr>
                <a:endParaRPr lang="es-ES"/>
              </a:p>
            </c:txPr>
            <c:showVal val="1"/>
          </c:dLbls>
          <c:cat>
            <c:strRef>
              <c:f>'Calidad Ambiental'!$A$2:$A$25</c:f>
              <c:strCache>
                <c:ptCount val="24"/>
                <c:pt idx="0">
                  <c:v>Moquegua</c:v>
                </c:pt>
                <c:pt idx="1">
                  <c:v>Huancavelica</c:v>
                </c:pt>
                <c:pt idx="2">
                  <c:v>Madre de Dios</c:v>
                </c:pt>
                <c:pt idx="3">
                  <c:v>Ucayali</c:v>
                </c:pt>
                <c:pt idx="4">
                  <c:v>Huánuco</c:v>
                </c:pt>
                <c:pt idx="5">
                  <c:v>Tumbes</c:v>
                </c:pt>
                <c:pt idx="6">
                  <c:v>Amazonas</c:v>
                </c:pt>
                <c:pt idx="7">
                  <c:v>Loreto</c:v>
                </c:pt>
                <c:pt idx="8">
                  <c:v>Lambayeque</c:v>
                </c:pt>
                <c:pt idx="9">
                  <c:v>Puno</c:v>
                </c:pt>
                <c:pt idx="10">
                  <c:v>Pasco</c:v>
                </c:pt>
                <c:pt idx="11">
                  <c:v>Áncash</c:v>
                </c:pt>
                <c:pt idx="12">
                  <c:v>Ica</c:v>
                </c:pt>
                <c:pt idx="13">
                  <c:v>San Martín</c:v>
                </c:pt>
                <c:pt idx="14">
                  <c:v>Ayacucho</c:v>
                </c:pt>
                <c:pt idx="15">
                  <c:v>Tacna</c:v>
                </c:pt>
                <c:pt idx="16">
                  <c:v>Apurímac</c:v>
                </c:pt>
                <c:pt idx="17">
                  <c:v>Junín</c:v>
                </c:pt>
                <c:pt idx="18">
                  <c:v>Lima</c:v>
                </c:pt>
                <c:pt idx="19">
                  <c:v>Cajamarca</c:v>
                </c:pt>
                <c:pt idx="20">
                  <c:v>Cusco</c:v>
                </c:pt>
                <c:pt idx="21">
                  <c:v>Arequipa</c:v>
                </c:pt>
                <c:pt idx="22">
                  <c:v>La Libertad</c:v>
                </c:pt>
                <c:pt idx="23">
                  <c:v>Piura</c:v>
                </c:pt>
              </c:strCache>
            </c:strRef>
          </c:cat>
          <c:val>
            <c:numRef>
              <c:f>'Calidad Ambiental'!$B$2:$B$25</c:f>
              <c:numCache>
                <c:formatCode>0.00</c:formatCode>
                <c:ptCount val="24"/>
                <c:pt idx="0">
                  <c:v>0.59391011564924578</c:v>
                </c:pt>
                <c:pt idx="1">
                  <c:v>0.57568699416525482</c:v>
                </c:pt>
                <c:pt idx="2">
                  <c:v>0.553432879519836</c:v>
                </c:pt>
                <c:pt idx="3">
                  <c:v>0.55251531881966676</c:v>
                </c:pt>
                <c:pt idx="4">
                  <c:v>0.54588064914151901</c:v>
                </c:pt>
                <c:pt idx="5">
                  <c:v>0.54258684149988501</c:v>
                </c:pt>
                <c:pt idx="6">
                  <c:v>0.541886253842776</c:v>
                </c:pt>
                <c:pt idx="7">
                  <c:v>0.53874668005102799</c:v>
                </c:pt>
                <c:pt idx="8">
                  <c:v>0.52980895915678505</c:v>
                </c:pt>
                <c:pt idx="9">
                  <c:v>0.51609521718217444</c:v>
                </c:pt>
                <c:pt idx="10">
                  <c:v>0.49325030846770002</c:v>
                </c:pt>
                <c:pt idx="11">
                  <c:v>0.49313005834745011</c:v>
                </c:pt>
                <c:pt idx="12">
                  <c:v>0.47794455946629899</c:v>
                </c:pt>
                <c:pt idx="13">
                  <c:v>0.47595520421607401</c:v>
                </c:pt>
                <c:pt idx="14">
                  <c:v>0.47503764351590394</c:v>
                </c:pt>
                <c:pt idx="15">
                  <c:v>0.46875849593240915</c:v>
                </c:pt>
                <c:pt idx="16">
                  <c:v>0.45557542296672693</c:v>
                </c:pt>
                <c:pt idx="17">
                  <c:v>0.43453688018905423</c:v>
                </c:pt>
                <c:pt idx="18">
                  <c:v>0.42230273752012898</c:v>
                </c:pt>
                <c:pt idx="19">
                  <c:v>0.37617897400506123</c:v>
                </c:pt>
                <c:pt idx="20">
                  <c:v>0.36890906999602713</c:v>
                </c:pt>
                <c:pt idx="21">
                  <c:v>0.33734864169646822</c:v>
                </c:pt>
                <c:pt idx="22">
                  <c:v>0.32796913231695812</c:v>
                </c:pt>
                <c:pt idx="23">
                  <c:v>0.32342838321099232</c:v>
                </c:pt>
              </c:numCache>
            </c:numRef>
          </c:val>
        </c:ser>
        <c:gapWidth val="20"/>
        <c:axId val="109496576"/>
        <c:axId val="109498368"/>
      </c:barChart>
      <c:catAx>
        <c:axId val="109496576"/>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09498368"/>
        <c:crossesAt val="0"/>
        <c:auto val="1"/>
        <c:lblAlgn val="ctr"/>
        <c:lblOffset val="100"/>
      </c:catAx>
      <c:valAx>
        <c:axId val="109498368"/>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09496576"/>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875"/>
          <c:y val="5.4739643103417834E-2"/>
          <c:w val="0.63043313981114757"/>
          <c:h val="0.91677714192656956"/>
        </c:manualLayout>
      </c:layout>
      <c:radarChart>
        <c:radarStyle val="marker"/>
        <c:ser>
          <c:idx val="0"/>
          <c:order val="0"/>
          <c:tx>
            <c:strRef>
              <c:f>'La Libertad'!$B$1</c:f>
              <c:strCache>
                <c:ptCount val="1"/>
                <c:pt idx="0">
                  <c:v>La Libertad</c:v>
                </c:pt>
              </c:strCache>
            </c:strRef>
          </c:tx>
          <c:spPr>
            <a:ln w="38057">
              <a:solidFill>
                <a:srgbClr val="AC0000"/>
              </a:solidFill>
            </a:ln>
          </c:spPr>
          <c:marker>
            <c:symbol val="circle"/>
            <c:size val="2"/>
            <c:spPr>
              <a:solidFill>
                <a:srgbClr val="FF3B3B"/>
              </a:solidFill>
              <a:ln>
                <a:solidFill>
                  <a:srgbClr val="C00000"/>
                </a:solidFill>
              </a:ln>
            </c:spPr>
          </c:marker>
          <c:cat>
            <c:strRef>
              <c:f>'La Libertad'!$A$2:$A$5</c:f>
              <c:strCache>
                <c:ptCount val="4"/>
                <c:pt idx="0">
                  <c:v>Biodiversidad</c:v>
                </c:pt>
                <c:pt idx="1">
                  <c:v>Calidad Ambiental</c:v>
                </c:pt>
                <c:pt idx="2">
                  <c:v>Gestión Ambiental</c:v>
                </c:pt>
                <c:pt idx="3">
                  <c:v>Gobernanza Ambiental</c:v>
                </c:pt>
              </c:strCache>
            </c:strRef>
          </c:cat>
          <c:val>
            <c:numRef>
              <c:f>'La Libertad'!$B$2:$B$5</c:f>
              <c:numCache>
                <c:formatCode>General</c:formatCode>
                <c:ptCount val="4"/>
                <c:pt idx="0">
                  <c:v>0.36266390614216715</c:v>
                </c:pt>
                <c:pt idx="1">
                  <c:v>0.32796913231695812</c:v>
                </c:pt>
                <c:pt idx="2">
                  <c:v>0.55163301540113119</c:v>
                </c:pt>
                <c:pt idx="3">
                  <c:v>0.42933038828179515</c:v>
                </c:pt>
              </c:numCache>
            </c:numRef>
          </c:val>
        </c:ser>
        <c:ser>
          <c:idx val="1"/>
          <c:order val="1"/>
          <c:tx>
            <c:strRef>
              <c:f>'La Libertad'!$C$1</c:f>
              <c:strCache>
                <c:ptCount val="1"/>
                <c:pt idx="0">
                  <c:v>Serie 2</c:v>
                </c:pt>
              </c:strCache>
            </c:strRef>
          </c:tx>
          <c:spPr>
            <a:ln w="9514">
              <a:solidFill>
                <a:srgbClr val="D07C00"/>
              </a:solidFill>
              <a:prstDash val="sysDash"/>
            </a:ln>
          </c:spPr>
          <c:marker>
            <c:symbol val="none"/>
          </c:marker>
          <c:cat>
            <c:strRef>
              <c:f>'La Libertad'!$A$2:$A$5</c:f>
              <c:strCache>
                <c:ptCount val="4"/>
                <c:pt idx="0">
                  <c:v>Biodiversidad</c:v>
                </c:pt>
                <c:pt idx="1">
                  <c:v>Calidad Ambiental</c:v>
                </c:pt>
                <c:pt idx="2">
                  <c:v>Gestión Ambiental</c:v>
                </c:pt>
                <c:pt idx="3">
                  <c:v>Gobernanza Ambiental</c:v>
                </c:pt>
              </c:strCache>
            </c:strRef>
          </c:cat>
          <c:val>
            <c:numRef>
              <c:f>'La Libertad'!$C$2:$C$5</c:f>
              <c:numCache>
                <c:formatCode>General</c:formatCode>
                <c:ptCount val="4"/>
                <c:pt idx="0">
                  <c:v>11</c:v>
                </c:pt>
                <c:pt idx="1">
                  <c:v>11</c:v>
                </c:pt>
                <c:pt idx="2">
                  <c:v>11</c:v>
                </c:pt>
                <c:pt idx="3">
                  <c:v>11</c:v>
                </c:pt>
              </c:numCache>
            </c:numRef>
          </c:val>
        </c:ser>
        <c:ser>
          <c:idx val="2"/>
          <c:order val="2"/>
          <c:tx>
            <c:strRef>
              <c:f>'La Libertad'!$D$1</c:f>
              <c:strCache>
                <c:ptCount val="1"/>
                <c:pt idx="0">
                  <c:v>max</c:v>
                </c:pt>
              </c:strCache>
            </c:strRef>
          </c:tx>
          <c:spPr>
            <a:ln w="22225">
              <a:solidFill>
                <a:srgbClr val="0070C0"/>
              </a:solidFill>
              <a:prstDash val="sysDash"/>
            </a:ln>
          </c:spPr>
          <c:marker>
            <c:symbol val="none"/>
          </c:marker>
          <c:cat>
            <c:strRef>
              <c:f>'La Libertad'!$A$2:$A$5</c:f>
              <c:strCache>
                <c:ptCount val="4"/>
                <c:pt idx="0">
                  <c:v>Biodiversidad</c:v>
                </c:pt>
                <c:pt idx="1">
                  <c:v>Calidad Ambiental</c:v>
                </c:pt>
                <c:pt idx="2">
                  <c:v>Gestión Ambiental</c:v>
                </c:pt>
                <c:pt idx="3">
                  <c:v>Gobernanza Ambiental</c:v>
                </c:pt>
              </c:strCache>
            </c:strRef>
          </c:cat>
          <c:val>
            <c:numRef>
              <c:f>'La Libertad'!$D$2:$D$5</c:f>
              <c:numCache>
                <c:formatCode>General</c:formatCode>
                <c:ptCount val="4"/>
                <c:pt idx="0">
                  <c:v>0.68202992650000038</c:v>
                </c:pt>
                <c:pt idx="1">
                  <c:v>0.59391011550000006</c:v>
                </c:pt>
                <c:pt idx="2">
                  <c:v>0.68516453999999971</c:v>
                </c:pt>
                <c:pt idx="3">
                  <c:v>0.88046965799999999</c:v>
                </c:pt>
              </c:numCache>
            </c:numRef>
          </c:val>
        </c:ser>
        <c:ser>
          <c:idx val="3"/>
          <c:order val="3"/>
          <c:tx>
            <c:strRef>
              <c:f>'La Libertad'!$E$1</c:f>
              <c:strCache>
                <c:ptCount val="1"/>
                <c:pt idx="0">
                  <c:v>min</c:v>
                </c:pt>
              </c:strCache>
            </c:strRef>
          </c:tx>
          <c:spPr>
            <a:ln w="22225">
              <a:prstDash val="sysDash"/>
            </a:ln>
          </c:spPr>
          <c:marker>
            <c:symbol val="none"/>
          </c:marker>
          <c:cat>
            <c:strRef>
              <c:f>'La Libertad'!$A$2:$A$5</c:f>
              <c:strCache>
                <c:ptCount val="4"/>
                <c:pt idx="0">
                  <c:v>Biodiversidad</c:v>
                </c:pt>
                <c:pt idx="1">
                  <c:v>Calidad Ambiental</c:v>
                </c:pt>
                <c:pt idx="2">
                  <c:v>Gestión Ambiental</c:v>
                </c:pt>
                <c:pt idx="3">
                  <c:v>Gobernanza Ambiental</c:v>
                </c:pt>
              </c:strCache>
            </c:strRef>
          </c:cat>
          <c:val>
            <c:numRef>
              <c:f>'La Libertad'!$E$2:$E$5</c:f>
              <c:numCache>
                <c:formatCode>General</c:formatCode>
                <c:ptCount val="4"/>
                <c:pt idx="0">
                  <c:v>0.16226708075000007</c:v>
                </c:pt>
                <c:pt idx="1">
                  <c:v>0.32342838320000034</c:v>
                </c:pt>
                <c:pt idx="2">
                  <c:v>0.17325240515000007</c:v>
                </c:pt>
                <c:pt idx="3">
                  <c:v>0.15942028985000012</c:v>
                </c:pt>
              </c:numCache>
            </c:numRef>
          </c:val>
        </c:ser>
        <c:axId val="117666176"/>
        <c:axId val="117667712"/>
      </c:radarChart>
      <c:catAx>
        <c:axId val="117666176"/>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667712"/>
        <c:crosses val="autoZero"/>
        <c:lblAlgn val="ctr"/>
        <c:lblOffset val="100"/>
      </c:catAx>
      <c:valAx>
        <c:axId val="117667712"/>
        <c:scaling>
          <c:orientation val="minMax"/>
          <c:max val="1"/>
        </c:scaling>
        <c:axPos val="l"/>
        <c:majorGridlines/>
        <c:numFmt formatCode="#,##0.00" sourceLinked="0"/>
        <c:majorTickMark val="cross"/>
        <c:tickLblPos val="nextTo"/>
        <c:txPr>
          <a:bodyPr/>
          <a:lstStyle/>
          <a:p>
            <a:pPr>
              <a:defRPr sz="800" b="1"/>
            </a:pPr>
            <a:endParaRPr lang="es-ES"/>
          </a:p>
        </c:txPr>
        <c:crossAx val="117666176"/>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886"/>
          <c:y val="5.4739643103417834E-2"/>
          <c:w val="0.63043313981114757"/>
          <c:h val="0.91677714192656956"/>
        </c:manualLayout>
      </c:layout>
      <c:radarChart>
        <c:radarStyle val="marker"/>
        <c:ser>
          <c:idx val="0"/>
          <c:order val="0"/>
          <c:tx>
            <c:strRef>
              <c:f>Lambayeque!$B$1</c:f>
              <c:strCache>
                <c:ptCount val="1"/>
                <c:pt idx="0">
                  <c:v>Lambayeque</c:v>
                </c:pt>
              </c:strCache>
            </c:strRef>
          </c:tx>
          <c:spPr>
            <a:ln w="38057">
              <a:solidFill>
                <a:srgbClr val="AC0000"/>
              </a:solidFill>
            </a:ln>
          </c:spPr>
          <c:marker>
            <c:symbol val="circle"/>
            <c:size val="2"/>
            <c:spPr>
              <a:solidFill>
                <a:srgbClr val="FF3B3B"/>
              </a:solidFill>
              <a:ln>
                <a:solidFill>
                  <a:srgbClr val="C00000"/>
                </a:solidFill>
              </a:ln>
            </c:spPr>
          </c:marker>
          <c:cat>
            <c:strRef>
              <c:f>Lambayeque!$A$2:$A$5</c:f>
              <c:strCache>
                <c:ptCount val="4"/>
                <c:pt idx="0">
                  <c:v>Biodiversidad</c:v>
                </c:pt>
                <c:pt idx="1">
                  <c:v>Calidad Ambiental</c:v>
                </c:pt>
                <c:pt idx="2">
                  <c:v>Gestión Ambiental</c:v>
                </c:pt>
                <c:pt idx="3">
                  <c:v>Gobernanza Ambiental</c:v>
                </c:pt>
              </c:strCache>
            </c:strRef>
          </c:cat>
          <c:val>
            <c:numRef>
              <c:f>Lambayeque!$B$2:$B$5</c:f>
              <c:numCache>
                <c:formatCode>0.0000</c:formatCode>
                <c:ptCount val="4"/>
                <c:pt idx="0">
                  <c:v>0.50483091787439638</c:v>
                </c:pt>
                <c:pt idx="1">
                  <c:v>0.52980895915678505</c:v>
                </c:pt>
                <c:pt idx="2">
                  <c:v>0.45676947850860899</c:v>
                </c:pt>
                <c:pt idx="3">
                  <c:v>0.53154305200341023</c:v>
                </c:pt>
              </c:numCache>
            </c:numRef>
          </c:val>
        </c:ser>
        <c:ser>
          <c:idx val="1"/>
          <c:order val="1"/>
          <c:tx>
            <c:strRef>
              <c:f>Lambayeque!$C$1</c:f>
              <c:strCache>
                <c:ptCount val="1"/>
                <c:pt idx="0">
                  <c:v>Serie 2</c:v>
                </c:pt>
              </c:strCache>
            </c:strRef>
          </c:tx>
          <c:spPr>
            <a:ln w="9514">
              <a:solidFill>
                <a:srgbClr val="D07C00"/>
              </a:solidFill>
              <a:prstDash val="sysDash"/>
            </a:ln>
          </c:spPr>
          <c:marker>
            <c:symbol val="none"/>
          </c:marker>
          <c:cat>
            <c:strRef>
              <c:f>Lambayeque!$A$2:$A$5</c:f>
              <c:strCache>
                <c:ptCount val="4"/>
                <c:pt idx="0">
                  <c:v>Biodiversidad</c:v>
                </c:pt>
                <c:pt idx="1">
                  <c:v>Calidad Ambiental</c:v>
                </c:pt>
                <c:pt idx="2">
                  <c:v>Gestión Ambiental</c:v>
                </c:pt>
                <c:pt idx="3">
                  <c:v>Gobernanza Ambiental</c:v>
                </c:pt>
              </c:strCache>
            </c:strRef>
          </c:cat>
          <c:val>
            <c:numRef>
              <c:f>Lambayeque!$C$2:$C$5</c:f>
              <c:numCache>
                <c:formatCode>General</c:formatCode>
                <c:ptCount val="4"/>
              </c:numCache>
            </c:numRef>
          </c:val>
        </c:ser>
        <c:ser>
          <c:idx val="2"/>
          <c:order val="2"/>
          <c:tx>
            <c:strRef>
              <c:f>Lambayeque!$D$1</c:f>
              <c:strCache>
                <c:ptCount val="1"/>
                <c:pt idx="0">
                  <c:v>max</c:v>
                </c:pt>
              </c:strCache>
            </c:strRef>
          </c:tx>
          <c:spPr>
            <a:ln w="22225">
              <a:solidFill>
                <a:srgbClr val="0070C0"/>
              </a:solidFill>
              <a:prstDash val="sysDash"/>
            </a:ln>
          </c:spPr>
          <c:marker>
            <c:symbol val="none"/>
          </c:marker>
          <c:cat>
            <c:strRef>
              <c:f>Lambayeque!$A$2:$A$5</c:f>
              <c:strCache>
                <c:ptCount val="4"/>
                <c:pt idx="0">
                  <c:v>Biodiversidad</c:v>
                </c:pt>
                <c:pt idx="1">
                  <c:v>Calidad Ambiental</c:v>
                </c:pt>
                <c:pt idx="2">
                  <c:v>Gestión Ambiental</c:v>
                </c:pt>
                <c:pt idx="3">
                  <c:v>Gobernanza Ambiental</c:v>
                </c:pt>
              </c:strCache>
            </c:strRef>
          </c:cat>
          <c:val>
            <c:numRef>
              <c:f>Lambayeque!$D$2:$D$5</c:f>
              <c:numCache>
                <c:formatCode>General</c:formatCode>
                <c:ptCount val="4"/>
                <c:pt idx="0">
                  <c:v>0.68202992650000038</c:v>
                </c:pt>
                <c:pt idx="1">
                  <c:v>0.59391011550000006</c:v>
                </c:pt>
                <c:pt idx="2">
                  <c:v>0.68516453999999971</c:v>
                </c:pt>
                <c:pt idx="3">
                  <c:v>0.88046965799999999</c:v>
                </c:pt>
              </c:numCache>
            </c:numRef>
          </c:val>
        </c:ser>
        <c:ser>
          <c:idx val="3"/>
          <c:order val="3"/>
          <c:tx>
            <c:strRef>
              <c:f>Lambayeque!$E$1</c:f>
              <c:strCache>
                <c:ptCount val="1"/>
                <c:pt idx="0">
                  <c:v>min</c:v>
                </c:pt>
              </c:strCache>
            </c:strRef>
          </c:tx>
          <c:spPr>
            <a:ln w="22225">
              <a:prstDash val="sysDash"/>
            </a:ln>
          </c:spPr>
          <c:marker>
            <c:symbol val="none"/>
          </c:marker>
          <c:cat>
            <c:strRef>
              <c:f>Lambayeque!$A$2:$A$5</c:f>
              <c:strCache>
                <c:ptCount val="4"/>
                <c:pt idx="0">
                  <c:v>Biodiversidad</c:v>
                </c:pt>
                <c:pt idx="1">
                  <c:v>Calidad Ambiental</c:v>
                </c:pt>
                <c:pt idx="2">
                  <c:v>Gestión Ambiental</c:v>
                </c:pt>
                <c:pt idx="3">
                  <c:v>Gobernanza Ambiental</c:v>
                </c:pt>
              </c:strCache>
            </c:strRef>
          </c:cat>
          <c:val>
            <c:numRef>
              <c:f>Lambayeque!$E$2:$E$5</c:f>
              <c:numCache>
                <c:formatCode>General</c:formatCode>
                <c:ptCount val="4"/>
                <c:pt idx="0">
                  <c:v>0.16226708075000007</c:v>
                </c:pt>
                <c:pt idx="1">
                  <c:v>0.32342838320000034</c:v>
                </c:pt>
                <c:pt idx="2">
                  <c:v>0.17325240515000007</c:v>
                </c:pt>
                <c:pt idx="3">
                  <c:v>0.15942028985000012</c:v>
                </c:pt>
              </c:numCache>
            </c:numRef>
          </c:val>
        </c:ser>
        <c:axId val="117861760"/>
        <c:axId val="117871744"/>
      </c:radarChart>
      <c:catAx>
        <c:axId val="11786176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7871744"/>
        <c:crosses val="autoZero"/>
        <c:lblAlgn val="ctr"/>
        <c:lblOffset val="100"/>
      </c:catAx>
      <c:valAx>
        <c:axId val="117871744"/>
        <c:scaling>
          <c:orientation val="minMax"/>
          <c:max val="1"/>
        </c:scaling>
        <c:axPos val="l"/>
        <c:majorGridlines/>
        <c:numFmt formatCode="#,##0.00" sourceLinked="0"/>
        <c:majorTickMark val="cross"/>
        <c:tickLblPos val="nextTo"/>
        <c:txPr>
          <a:bodyPr/>
          <a:lstStyle/>
          <a:p>
            <a:pPr>
              <a:defRPr sz="800" b="1"/>
            </a:pPr>
            <a:endParaRPr lang="es-ES"/>
          </a:p>
        </c:txPr>
        <c:crossAx val="11786176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897"/>
          <c:y val="5.4739643103417834E-2"/>
          <c:w val="0.63043313981114757"/>
          <c:h val="0.91677714192656956"/>
        </c:manualLayout>
      </c:layout>
      <c:radarChart>
        <c:radarStyle val="marker"/>
        <c:ser>
          <c:idx val="0"/>
          <c:order val="0"/>
          <c:tx>
            <c:strRef>
              <c:f>Lima!$B$1</c:f>
              <c:strCache>
                <c:ptCount val="1"/>
                <c:pt idx="0">
                  <c:v>Lima</c:v>
                </c:pt>
              </c:strCache>
            </c:strRef>
          </c:tx>
          <c:spPr>
            <a:ln w="38057">
              <a:solidFill>
                <a:srgbClr val="AC0000"/>
              </a:solidFill>
            </a:ln>
          </c:spPr>
          <c:marker>
            <c:symbol val="circle"/>
            <c:size val="2"/>
            <c:spPr>
              <a:solidFill>
                <a:srgbClr val="FF3B3B"/>
              </a:solidFill>
              <a:ln>
                <a:solidFill>
                  <a:srgbClr val="C00000"/>
                </a:solidFill>
              </a:ln>
            </c:spPr>
          </c:marker>
          <c:cat>
            <c:strRef>
              <c:f>Lima!$A$2:$A$5</c:f>
              <c:strCache>
                <c:ptCount val="4"/>
                <c:pt idx="0">
                  <c:v>Biodiversidad</c:v>
                </c:pt>
                <c:pt idx="1">
                  <c:v>Calidad Ambiental</c:v>
                </c:pt>
                <c:pt idx="2">
                  <c:v>Gestión Ambiental</c:v>
                </c:pt>
                <c:pt idx="3">
                  <c:v>Gobernanza Ambiental</c:v>
                </c:pt>
              </c:strCache>
            </c:strRef>
          </c:cat>
          <c:val>
            <c:numRef>
              <c:f>Lima!$B$2:$B$5</c:f>
              <c:numCache>
                <c:formatCode>0.0000</c:formatCode>
                <c:ptCount val="4"/>
                <c:pt idx="0">
                  <c:v>0.47515527950310554</c:v>
                </c:pt>
                <c:pt idx="1">
                  <c:v>0.42230273752012898</c:v>
                </c:pt>
                <c:pt idx="2">
                  <c:v>0.49318716710021121</c:v>
                </c:pt>
                <c:pt idx="3">
                  <c:v>0.28577075098814197</c:v>
                </c:pt>
              </c:numCache>
            </c:numRef>
          </c:val>
        </c:ser>
        <c:ser>
          <c:idx val="1"/>
          <c:order val="1"/>
          <c:tx>
            <c:strRef>
              <c:f>Lima!$C$1</c:f>
              <c:strCache>
                <c:ptCount val="1"/>
                <c:pt idx="0">
                  <c:v>Serie 2</c:v>
                </c:pt>
              </c:strCache>
            </c:strRef>
          </c:tx>
          <c:spPr>
            <a:ln w="9514">
              <a:solidFill>
                <a:srgbClr val="D07C00"/>
              </a:solidFill>
              <a:prstDash val="sysDash"/>
            </a:ln>
          </c:spPr>
          <c:marker>
            <c:symbol val="none"/>
          </c:marker>
          <c:cat>
            <c:strRef>
              <c:f>Lima!$A$2:$A$5</c:f>
              <c:strCache>
                <c:ptCount val="4"/>
                <c:pt idx="0">
                  <c:v>Biodiversidad</c:v>
                </c:pt>
                <c:pt idx="1">
                  <c:v>Calidad Ambiental</c:v>
                </c:pt>
                <c:pt idx="2">
                  <c:v>Gestión Ambiental</c:v>
                </c:pt>
                <c:pt idx="3">
                  <c:v>Gobernanza Ambiental</c:v>
                </c:pt>
              </c:strCache>
            </c:strRef>
          </c:cat>
          <c:val>
            <c:numRef>
              <c:f>Lima!$C$2:$C$5</c:f>
              <c:numCache>
                <c:formatCode>General</c:formatCode>
                <c:ptCount val="4"/>
              </c:numCache>
            </c:numRef>
          </c:val>
        </c:ser>
        <c:ser>
          <c:idx val="2"/>
          <c:order val="2"/>
          <c:tx>
            <c:strRef>
              <c:f>Lima!$D$1</c:f>
              <c:strCache>
                <c:ptCount val="1"/>
                <c:pt idx="0">
                  <c:v>max</c:v>
                </c:pt>
              </c:strCache>
            </c:strRef>
          </c:tx>
          <c:spPr>
            <a:ln w="22225">
              <a:solidFill>
                <a:srgbClr val="0070C0"/>
              </a:solidFill>
              <a:prstDash val="sysDash"/>
            </a:ln>
          </c:spPr>
          <c:marker>
            <c:symbol val="none"/>
          </c:marker>
          <c:cat>
            <c:strRef>
              <c:f>Lima!$A$2:$A$5</c:f>
              <c:strCache>
                <c:ptCount val="4"/>
                <c:pt idx="0">
                  <c:v>Biodiversidad</c:v>
                </c:pt>
                <c:pt idx="1">
                  <c:v>Calidad Ambiental</c:v>
                </c:pt>
                <c:pt idx="2">
                  <c:v>Gestión Ambiental</c:v>
                </c:pt>
                <c:pt idx="3">
                  <c:v>Gobernanza Ambiental</c:v>
                </c:pt>
              </c:strCache>
            </c:strRef>
          </c:cat>
          <c:val>
            <c:numRef>
              <c:f>Lima!$D$2:$D$5</c:f>
              <c:numCache>
                <c:formatCode>General</c:formatCode>
                <c:ptCount val="4"/>
                <c:pt idx="0">
                  <c:v>0.68202992650000038</c:v>
                </c:pt>
                <c:pt idx="1">
                  <c:v>0.59391011550000006</c:v>
                </c:pt>
                <c:pt idx="2">
                  <c:v>0.68516453999999971</c:v>
                </c:pt>
                <c:pt idx="3">
                  <c:v>0.88046965799999999</c:v>
                </c:pt>
              </c:numCache>
            </c:numRef>
          </c:val>
        </c:ser>
        <c:ser>
          <c:idx val="3"/>
          <c:order val="3"/>
          <c:tx>
            <c:strRef>
              <c:f>Lima!$E$1</c:f>
              <c:strCache>
                <c:ptCount val="1"/>
                <c:pt idx="0">
                  <c:v>min</c:v>
                </c:pt>
              </c:strCache>
            </c:strRef>
          </c:tx>
          <c:spPr>
            <a:ln w="22225">
              <a:prstDash val="sysDash"/>
            </a:ln>
          </c:spPr>
          <c:marker>
            <c:symbol val="none"/>
          </c:marker>
          <c:cat>
            <c:strRef>
              <c:f>Lima!$A$2:$A$5</c:f>
              <c:strCache>
                <c:ptCount val="4"/>
                <c:pt idx="0">
                  <c:v>Biodiversidad</c:v>
                </c:pt>
                <c:pt idx="1">
                  <c:v>Calidad Ambiental</c:v>
                </c:pt>
                <c:pt idx="2">
                  <c:v>Gestión Ambiental</c:v>
                </c:pt>
                <c:pt idx="3">
                  <c:v>Gobernanza Ambiental</c:v>
                </c:pt>
              </c:strCache>
            </c:strRef>
          </c:cat>
          <c:val>
            <c:numRef>
              <c:f>Lima!$E$2:$E$5</c:f>
              <c:numCache>
                <c:formatCode>General</c:formatCode>
                <c:ptCount val="4"/>
                <c:pt idx="0">
                  <c:v>0.16226708075000007</c:v>
                </c:pt>
                <c:pt idx="1">
                  <c:v>0.32342838320000034</c:v>
                </c:pt>
                <c:pt idx="2">
                  <c:v>0.17325240515000007</c:v>
                </c:pt>
                <c:pt idx="3">
                  <c:v>0.15942028985000012</c:v>
                </c:pt>
              </c:numCache>
            </c:numRef>
          </c:val>
        </c:ser>
        <c:axId val="118000256"/>
        <c:axId val="118010240"/>
      </c:radarChart>
      <c:catAx>
        <c:axId val="118000256"/>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8010240"/>
        <c:crosses val="autoZero"/>
        <c:lblAlgn val="ctr"/>
        <c:lblOffset val="100"/>
      </c:catAx>
      <c:valAx>
        <c:axId val="118010240"/>
        <c:scaling>
          <c:orientation val="minMax"/>
          <c:max val="1"/>
        </c:scaling>
        <c:axPos val="l"/>
        <c:majorGridlines/>
        <c:numFmt formatCode="0.00" sourceLinked="0"/>
        <c:majorTickMark val="cross"/>
        <c:tickLblPos val="nextTo"/>
        <c:txPr>
          <a:bodyPr/>
          <a:lstStyle/>
          <a:p>
            <a:pPr>
              <a:defRPr sz="800" b="1"/>
            </a:pPr>
            <a:endParaRPr lang="es-ES"/>
          </a:p>
        </c:txPr>
        <c:crossAx val="118000256"/>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08"/>
          <c:y val="5.4739643103417834E-2"/>
          <c:w val="0.63043313981114757"/>
          <c:h val="0.91677714192656956"/>
        </c:manualLayout>
      </c:layout>
      <c:radarChart>
        <c:radarStyle val="marker"/>
        <c:ser>
          <c:idx val="0"/>
          <c:order val="0"/>
          <c:tx>
            <c:strRef>
              <c:f>Loreto!$B$1</c:f>
              <c:strCache>
                <c:ptCount val="1"/>
                <c:pt idx="0">
                  <c:v>Loreto</c:v>
                </c:pt>
              </c:strCache>
            </c:strRef>
          </c:tx>
          <c:spPr>
            <a:ln w="38057">
              <a:solidFill>
                <a:srgbClr val="AC0000"/>
              </a:solidFill>
            </a:ln>
          </c:spPr>
          <c:marker>
            <c:symbol val="circle"/>
            <c:size val="2"/>
            <c:spPr>
              <a:solidFill>
                <a:srgbClr val="FF3B3B"/>
              </a:solidFill>
              <a:ln>
                <a:solidFill>
                  <a:srgbClr val="C00000"/>
                </a:solidFill>
              </a:ln>
            </c:spPr>
          </c:marker>
          <c:cat>
            <c:strRef>
              <c:f>Loreto!$A$2:$A$5</c:f>
              <c:strCache>
                <c:ptCount val="4"/>
                <c:pt idx="0">
                  <c:v>Biodiversidad</c:v>
                </c:pt>
                <c:pt idx="1">
                  <c:v>Calidad Ambiental</c:v>
                </c:pt>
                <c:pt idx="2">
                  <c:v>Gestión Ambiental</c:v>
                </c:pt>
                <c:pt idx="3">
                  <c:v>Gobernanza Ambiental</c:v>
                </c:pt>
              </c:strCache>
            </c:strRef>
          </c:cat>
          <c:val>
            <c:numRef>
              <c:f>Loreto!$B$2:$B$5</c:f>
              <c:numCache>
                <c:formatCode>0.0000</c:formatCode>
                <c:ptCount val="4"/>
                <c:pt idx="0">
                  <c:v>0.66062801932367221</c:v>
                </c:pt>
                <c:pt idx="1">
                  <c:v>0.53874668005102799</c:v>
                </c:pt>
                <c:pt idx="2">
                  <c:v>0.59465708741071099</c:v>
                </c:pt>
                <c:pt idx="3">
                  <c:v>0.31271797256452011</c:v>
                </c:pt>
              </c:numCache>
            </c:numRef>
          </c:val>
        </c:ser>
        <c:ser>
          <c:idx val="1"/>
          <c:order val="1"/>
          <c:tx>
            <c:strRef>
              <c:f>Loreto!$C$1</c:f>
              <c:strCache>
                <c:ptCount val="1"/>
                <c:pt idx="0">
                  <c:v>Serie 2</c:v>
                </c:pt>
              </c:strCache>
            </c:strRef>
          </c:tx>
          <c:spPr>
            <a:ln w="9514">
              <a:solidFill>
                <a:srgbClr val="D07C00"/>
              </a:solidFill>
              <a:prstDash val="sysDash"/>
            </a:ln>
          </c:spPr>
          <c:marker>
            <c:symbol val="none"/>
          </c:marker>
          <c:cat>
            <c:strRef>
              <c:f>Loreto!$A$2:$A$5</c:f>
              <c:strCache>
                <c:ptCount val="4"/>
                <c:pt idx="0">
                  <c:v>Biodiversidad</c:v>
                </c:pt>
                <c:pt idx="1">
                  <c:v>Calidad Ambiental</c:v>
                </c:pt>
                <c:pt idx="2">
                  <c:v>Gestión Ambiental</c:v>
                </c:pt>
                <c:pt idx="3">
                  <c:v>Gobernanza Ambiental</c:v>
                </c:pt>
              </c:strCache>
            </c:strRef>
          </c:cat>
          <c:val>
            <c:numRef>
              <c:f>Loreto!$C$2:$C$5</c:f>
              <c:numCache>
                <c:formatCode>General</c:formatCode>
                <c:ptCount val="4"/>
              </c:numCache>
            </c:numRef>
          </c:val>
        </c:ser>
        <c:ser>
          <c:idx val="2"/>
          <c:order val="2"/>
          <c:tx>
            <c:strRef>
              <c:f>Loreto!$D$1</c:f>
              <c:strCache>
                <c:ptCount val="1"/>
                <c:pt idx="0">
                  <c:v>max</c:v>
                </c:pt>
              </c:strCache>
            </c:strRef>
          </c:tx>
          <c:spPr>
            <a:ln w="22225">
              <a:solidFill>
                <a:srgbClr val="0070C0"/>
              </a:solidFill>
              <a:prstDash val="sysDash"/>
            </a:ln>
          </c:spPr>
          <c:marker>
            <c:symbol val="none"/>
          </c:marker>
          <c:cat>
            <c:strRef>
              <c:f>Loreto!$A$2:$A$5</c:f>
              <c:strCache>
                <c:ptCount val="4"/>
                <c:pt idx="0">
                  <c:v>Biodiversidad</c:v>
                </c:pt>
                <c:pt idx="1">
                  <c:v>Calidad Ambiental</c:v>
                </c:pt>
                <c:pt idx="2">
                  <c:v>Gestión Ambiental</c:v>
                </c:pt>
                <c:pt idx="3">
                  <c:v>Gobernanza Ambiental</c:v>
                </c:pt>
              </c:strCache>
            </c:strRef>
          </c:cat>
          <c:val>
            <c:numRef>
              <c:f>Loreto!$D$2:$D$5</c:f>
              <c:numCache>
                <c:formatCode>General</c:formatCode>
                <c:ptCount val="4"/>
                <c:pt idx="0">
                  <c:v>0.68202992650000038</c:v>
                </c:pt>
                <c:pt idx="1">
                  <c:v>0.59391011550000006</c:v>
                </c:pt>
                <c:pt idx="2">
                  <c:v>0.68516453999999971</c:v>
                </c:pt>
                <c:pt idx="3">
                  <c:v>0.88046965799999999</c:v>
                </c:pt>
              </c:numCache>
            </c:numRef>
          </c:val>
        </c:ser>
        <c:ser>
          <c:idx val="3"/>
          <c:order val="3"/>
          <c:tx>
            <c:strRef>
              <c:f>Loreto!$E$1</c:f>
              <c:strCache>
                <c:ptCount val="1"/>
                <c:pt idx="0">
                  <c:v>min</c:v>
                </c:pt>
              </c:strCache>
            </c:strRef>
          </c:tx>
          <c:spPr>
            <a:ln w="22225">
              <a:prstDash val="sysDash"/>
            </a:ln>
          </c:spPr>
          <c:marker>
            <c:symbol val="none"/>
          </c:marker>
          <c:cat>
            <c:strRef>
              <c:f>Loreto!$A$2:$A$5</c:f>
              <c:strCache>
                <c:ptCount val="4"/>
                <c:pt idx="0">
                  <c:v>Biodiversidad</c:v>
                </c:pt>
                <c:pt idx="1">
                  <c:v>Calidad Ambiental</c:v>
                </c:pt>
                <c:pt idx="2">
                  <c:v>Gestión Ambiental</c:v>
                </c:pt>
                <c:pt idx="3">
                  <c:v>Gobernanza Ambiental</c:v>
                </c:pt>
              </c:strCache>
            </c:strRef>
          </c:cat>
          <c:val>
            <c:numRef>
              <c:f>Loreto!$E$2:$E$5</c:f>
              <c:numCache>
                <c:formatCode>General</c:formatCode>
                <c:ptCount val="4"/>
                <c:pt idx="0">
                  <c:v>0.16226708075000007</c:v>
                </c:pt>
                <c:pt idx="1">
                  <c:v>0.32342838320000034</c:v>
                </c:pt>
                <c:pt idx="2">
                  <c:v>0.17325240515000007</c:v>
                </c:pt>
                <c:pt idx="3">
                  <c:v>0.15942028985000012</c:v>
                </c:pt>
              </c:numCache>
            </c:numRef>
          </c:val>
        </c:ser>
        <c:axId val="118171520"/>
        <c:axId val="118173056"/>
      </c:radarChart>
      <c:catAx>
        <c:axId val="11817152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8173056"/>
        <c:crosses val="autoZero"/>
        <c:lblAlgn val="ctr"/>
        <c:lblOffset val="100"/>
      </c:catAx>
      <c:valAx>
        <c:axId val="118173056"/>
        <c:scaling>
          <c:orientation val="minMax"/>
          <c:max val="1"/>
        </c:scaling>
        <c:axPos val="l"/>
        <c:majorGridlines/>
        <c:numFmt formatCode="#,##0.00" sourceLinked="0"/>
        <c:majorTickMark val="cross"/>
        <c:tickLblPos val="nextTo"/>
        <c:txPr>
          <a:bodyPr/>
          <a:lstStyle/>
          <a:p>
            <a:pPr>
              <a:defRPr sz="800" b="1"/>
            </a:pPr>
            <a:endParaRPr lang="es-ES"/>
          </a:p>
        </c:txPr>
        <c:crossAx val="11817152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2"/>
          <c:y val="5.4739643103417834E-2"/>
          <c:w val="0.63043313981114757"/>
          <c:h val="0.91677714192656956"/>
        </c:manualLayout>
      </c:layout>
      <c:radarChart>
        <c:radarStyle val="marker"/>
        <c:ser>
          <c:idx val="0"/>
          <c:order val="0"/>
          <c:tx>
            <c:strRef>
              <c:f>'Madre de Dios'!$B$1</c:f>
              <c:strCache>
                <c:ptCount val="1"/>
                <c:pt idx="0">
                  <c:v>Madre de Dios</c:v>
                </c:pt>
              </c:strCache>
            </c:strRef>
          </c:tx>
          <c:spPr>
            <a:ln w="38057">
              <a:solidFill>
                <a:srgbClr val="AC0000"/>
              </a:solidFill>
            </a:ln>
          </c:spPr>
          <c:marker>
            <c:symbol val="circle"/>
            <c:size val="2"/>
            <c:spPr>
              <a:solidFill>
                <a:srgbClr val="FF3B3B"/>
              </a:solidFill>
              <a:ln>
                <a:solidFill>
                  <a:srgbClr val="C00000"/>
                </a:solidFill>
              </a:ln>
            </c:spPr>
          </c:marker>
          <c:cat>
            <c:strRef>
              <c:f>'Madre de Dios'!$A$2:$A$5</c:f>
              <c:strCache>
                <c:ptCount val="4"/>
                <c:pt idx="0">
                  <c:v>Biodiversidad</c:v>
                </c:pt>
                <c:pt idx="1">
                  <c:v>Calidad Ambiental</c:v>
                </c:pt>
                <c:pt idx="2">
                  <c:v>Gestión Ambiental</c:v>
                </c:pt>
                <c:pt idx="3">
                  <c:v>Gobernanza Ambiental</c:v>
                </c:pt>
              </c:strCache>
            </c:strRef>
          </c:cat>
          <c:val>
            <c:numRef>
              <c:f>'Madre de Dios'!$B$2:$B$5</c:f>
              <c:numCache>
                <c:formatCode>0.0000</c:formatCode>
                <c:ptCount val="4"/>
                <c:pt idx="0">
                  <c:v>0.65096618357487945</c:v>
                </c:pt>
                <c:pt idx="1">
                  <c:v>0.553432879519836</c:v>
                </c:pt>
                <c:pt idx="2">
                  <c:v>0.39541269251414229</c:v>
                </c:pt>
                <c:pt idx="3">
                  <c:v>0.36658141517476622</c:v>
                </c:pt>
              </c:numCache>
            </c:numRef>
          </c:val>
        </c:ser>
        <c:ser>
          <c:idx val="1"/>
          <c:order val="1"/>
          <c:tx>
            <c:strRef>
              <c:f>'Madre de Dios'!$C$1</c:f>
              <c:strCache>
                <c:ptCount val="1"/>
                <c:pt idx="0">
                  <c:v>Serie 2</c:v>
                </c:pt>
              </c:strCache>
            </c:strRef>
          </c:tx>
          <c:spPr>
            <a:ln w="9514">
              <a:solidFill>
                <a:srgbClr val="D07C00"/>
              </a:solidFill>
              <a:prstDash val="sysDash"/>
            </a:ln>
          </c:spPr>
          <c:marker>
            <c:symbol val="none"/>
          </c:marker>
          <c:cat>
            <c:strRef>
              <c:f>'Madre de Dios'!$A$2:$A$5</c:f>
              <c:strCache>
                <c:ptCount val="4"/>
                <c:pt idx="0">
                  <c:v>Biodiversidad</c:v>
                </c:pt>
                <c:pt idx="1">
                  <c:v>Calidad Ambiental</c:v>
                </c:pt>
                <c:pt idx="2">
                  <c:v>Gestión Ambiental</c:v>
                </c:pt>
                <c:pt idx="3">
                  <c:v>Gobernanza Ambiental</c:v>
                </c:pt>
              </c:strCache>
            </c:strRef>
          </c:cat>
          <c:val>
            <c:numRef>
              <c:f>'Madre de Dios'!$C$2:$C$5</c:f>
              <c:numCache>
                <c:formatCode>General</c:formatCode>
                <c:ptCount val="4"/>
              </c:numCache>
            </c:numRef>
          </c:val>
        </c:ser>
        <c:ser>
          <c:idx val="2"/>
          <c:order val="2"/>
          <c:tx>
            <c:strRef>
              <c:f>'Madre de Dios'!$D$1</c:f>
              <c:strCache>
                <c:ptCount val="1"/>
                <c:pt idx="0">
                  <c:v>max</c:v>
                </c:pt>
              </c:strCache>
            </c:strRef>
          </c:tx>
          <c:spPr>
            <a:ln w="22225">
              <a:solidFill>
                <a:srgbClr val="0070C0"/>
              </a:solidFill>
              <a:prstDash val="sysDash"/>
            </a:ln>
          </c:spPr>
          <c:marker>
            <c:symbol val="none"/>
          </c:marker>
          <c:cat>
            <c:strRef>
              <c:f>'Madre de Dios'!$A$2:$A$5</c:f>
              <c:strCache>
                <c:ptCount val="4"/>
                <c:pt idx="0">
                  <c:v>Biodiversidad</c:v>
                </c:pt>
                <c:pt idx="1">
                  <c:v>Calidad Ambiental</c:v>
                </c:pt>
                <c:pt idx="2">
                  <c:v>Gestión Ambiental</c:v>
                </c:pt>
                <c:pt idx="3">
                  <c:v>Gobernanza Ambiental</c:v>
                </c:pt>
              </c:strCache>
            </c:strRef>
          </c:cat>
          <c:val>
            <c:numRef>
              <c:f>'Madre de Dios'!$D$2:$D$5</c:f>
              <c:numCache>
                <c:formatCode>0.00</c:formatCode>
                <c:ptCount val="4"/>
                <c:pt idx="0">
                  <c:v>0.68202992650000038</c:v>
                </c:pt>
                <c:pt idx="1">
                  <c:v>0.59391011550000006</c:v>
                </c:pt>
                <c:pt idx="2">
                  <c:v>0.68516453999999971</c:v>
                </c:pt>
                <c:pt idx="3">
                  <c:v>0.88046965799999999</c:v>
                </c:pt>
              </c:numCache>
            </c:numRef>
          </c:val>
        </c:ser>
        <c:ser>
          <c:idx val="3"/>
          <c:order val="3"/>
          <c:tx>
            <c:strRef>
              <c:f>'Madre de Dios'!$E$1</c:f>
              <c:strCache>
                <c:ptCount val="1"/>
                <c:pt idx="0">
                  <c:v>min</c:v>
                </c:pt>
              </c:strCache>
            </c:strRef>
          </c:tx>
          <c:spPr>
            <a:ln w="22225">
              <a:prstDash val="sysDash"/>
            </a:ln>
          </c:spPr>
          <c:marker>
            <c:symbol val="none"/>
          </c:marker>
          <c:cat>
            <c:strRef>
              <c:f>'Madre de Dios'!$A$2:$A$5</c:f>
              <c:strCache>
                <c:ptCount val="4"/>
                <c:pt idx="0">
                  <c:v>Biodiversidad</c:v>
                </c:pt>
                <c:pt idx="1">
                  <c:v>Calidad Ambiental</c:v>
                </c:pt>
                <c:pt idx="2">
                  <c:v>Gestión Ambiental</c:v>
                </c:pt>
                <c:pt idx="3">
                  <c:v>Gobernanza Ambiental</c:v>
                </c:pt>
              </c:strCache>
            </c:strRef>
          </c:cat>
          <c:val>
            <c:numRef>
              <c:f>'Madre de Dios'!$E$2:$E$5</c:f>
              <c:numCache>
                <c:formatCode>0.00</c:formatCode>
                <c:ptCount val="4"/>
                <c:pt idx="0">
                  <c:v>0.16226708075000007</c:v>
                </c:pt>
                <c:pt idx="1">
                  <c:v>0.32342838320000034</c:v>
                </c:pt>
                <c:pt idx="2">
                  <c:v>0.17325240515000007</c:v>
                </c:pt>
                <c:pt idx="3">
                  <c:v>0.15942028985000012</c:v>
                </c:pt>
              </c:numCache>
            </c:numRef>
          </c:val>
        </c:ser>
        <c:axId val="118465664"/>
        <c:axId val="118467200"/>
      </c:radarChart>
      <c:catAx>
        <c:axId val="118465664"/>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8467200"/>
        <c:crosses val="autoZero"/>
        <c:lblAlgn val="ctr"/>
        <c:lblOffset val="100"/>
      </c:catAx>
      <c:valAx>
        <c:axId val="118467200"/>
        <c:scaling>
          <c:orientation val="minMax"/>
          <c:max val="1"/>
        </c:scaling>
        <c:axPos val="l"/>
        <c:majorGridlines/>
        <c:numFmt formatCode="0.00" sourceLinked="0"/>
        <c:majorTickMark val="cross"/>
        <c:tickLblPos val="nextTo"/>
        <c:txPr>
          <a:bodyPr/>
          <a:lstStyle/>
          <a:p>
            <a:pPr>
              <a:defRPr sz="800" b="1"/>
            </a:pPr>
            <a:endParaRPr lang="es-ES"/>
          </a:p>
        </c:txPr>
        <c:crossAx val="118465664"/>
        <c:crosses val="autoZero"/>
        <c:crossBetween val="between"/>
        <c:majorUnit val="0.25"/>
      </c:valAx>
      <c:spPr>
        <a:noFill/>
        <a:ln w="25386">
          <a:noFill/>
        </a:ln>
      </c:spPr>
    </c:plotArea>
    <c:plotVisOnly val="1"/>
    <c:dispBlanksAs val="gap"/>
  </c:chart>
  <c:txPr>
    <a:bodyPr/>
    <a:lstStyle/>
    <a:p>
      <a:pPr>
        <a:defRPr sz="1798"/>
      </a:pPr>
      <a:endParaRPr lang="es-E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31"/>
          <c:y val="5.4739643103417834E-2"/>
          <c:w val="0.63043313981114757"/>
          <c:h val="0.91677714192656956"/>
        </c:manualLayout>
      </c:layout>
      <c:radarChart>
        <c:radarStyle val="marker"/>
        <c:ser>
          <c:idx val="0"/>
          <c:order val="0"/>
          <c:tx>
            <c:strRef>
              <c:f>Moquegua!$B$1</c:f>
              <c:strCache>
                <c:ptCount val="1"/>
                <c:pt idx="0">
                  <c:v>Moquegua</c:v>
                </c:pt>
              </c:strCache>
            </c:strRef>
          </c:tx>
          <c:spPr>
            <a:ln w="38057">
              <a:solidFill>
                <a:srgbClr val="AC0000"/>
              </a:solidFill>
            </a:ln>
          </c:spPr>
          <c:marker>
            <c:symbol val="circle"/>
            <c:size val="2"/>
            <c:spPr>
              <a:solidFill>
                <a:srgbClr val="FF3B3B"/>
              </a:solidFill>
              <a:ln>
                <a:solidFill>
                  <a:srgbClr val="C00000"/>
                </a:solidFill>
              </a:ln>
            </c:spPr>
          </c:marker>
          <c:cat>
            <c:strRef>
              <c:f>Moquegua!$A$2:$A$5</c:f>
              <c:strCache>
                <c:ptCount val="4"/>
                <c:pt idx="0">
                  <c:v>Biodiversidad</c:v>
                </c:pt>
                <c:pt idx="1">
                  <c:v>Calidad Ambiental</c:v>
                </c:pt>
                <c:pt idx="2">
                  <c:v>Gestión Ambiental</c:v>
                </c:pt>
                <c:pt idx="3">
                  <c:v>Gobernanza Ambiental</c:v>
                </c:pt>
              </c:strCache>
            </c:strRef>
          </c:cat>
          <c:val>
            <c:numRef>
              <c:f>Moquegua!$B$2:$B$5</c:f>
              <c:numCache>
                <c:formatCode>General</c:formatCode>
                <c:ptCount val="4"/>
                <c:pt idx="0">
                  <c:v>0.16226708074534207</c:v>
                </c:pt>
                <c:pt idx="1">
                  <c:v>0.59391011564924578</c:v>
                </c:pt>
                <c:pt idx="2">
                  <c:v>0.37165035715760425</c:v>
                </c:pt>
                <c:pt idx="3">
                  <c:v>0.8804696582190189</c:v>
                </c:pt>
              </c:numCache>
            </c:numRef>
          </c:val>
        </c:ser>
        <c:ser>
          <c:idx val="1"/>
          <c:order val="1"/>
          <c:tx>
            <c:strRef>
              <c:f>Moquegua!$C$1</c:f>
              <c:strCache>
                <c:ptCount val="1"/>
                <c:pt idx="0">
                  <c:v>Serie 2</c:v>
                </c:pt>
              </c:strCache>
            </c:strRef>
          </c:tx>
          <c:spPr>
            <a:ln w="9514">
              <a:solidFill>
                <a:srgbClr val="D07C00"/>
              </a:solidFill>
              <a:prstDash val="sysDash"/>
            </a:ln>
          </c:spPr>
          <c:marker>
            <c:symbol val="none"/>
          </c:marker>
          <c:cat>
            <c:strRef>
              <c:f>Moquegua!$A$2:$A$5</c:f>
              <c:strCache>
                <c:ptCount val="4"/>
                <c:pt idx="0">
                  <c:v>Biodiversidad</c:v>
                </c:pt>
                <c:pt idx="1">
                  <c:v>Calidad Ambiental</c:v>
                </c:pt>
                <c:pt idx="2">
                  <c:v>Gestión Ambiental</c:v>
                </c:pt>
                <c:pt idx="3">
                  <c:v>Gobernanza Ambiental</c:v>
                </c:pt>
              </c:strCache>
            </c:strRef>
          </c:cat>
          <c:val>
            <c:numRef>
              <c:f>Moquegua!$C$2:$C$5</c:f>
              <c:numCache>
                <c:formatCode>General</c:formatCode>
                <c:ptCount val="4"/>
              </c:numCache>
            </c:numRef>
          </c:val>
        </c:ser>
        <c:ser>
          <c:idx val="2"/>
          <c:order val="2"/>
          <c:tx>
            <c:strRef>
              <c:f>Moquegua!$D$1</c:f>
              <c:strCache>
                <c:ptCount val="1"/>
                <c:pt idx="0">
                  <c:v>max</c:v>
                </c:pt>
              </c:strCache>
            </c:strRef>
          </c:tx>
          <c:spPr>
            <a:ln w="22225">
              <a:solidFill>
                <a:srgbClr val="0070C0"/>
              </a:solidFill>
              <a:prstDash val="sysDash"/>
            </a:ln>
          </c:spPr>
          <c:marker>
            <c:symbol val="none"/>
          </c:marker>
          <c:cat>
            <c:strRef>
              <c:f>Moquegua!$A$2:$A$5</c:f>
              <c:strCache>
                <c:ptCount val="4"/>
                <c:pt idx="0">
                  <c:v>Biodiversidad</c:v>
                </c:pt>
                <c:pt idx="1">
                  <c:v>Calidad Ambiental</c:v>
                </c:pt>
                <c:pt idx="2">
                  <c:v>Gestión Ambiental</c:v>
                </c:pt>
                <c:pt idx="3">
                  <c:v>Gobernanza Ambiental</c:v>
                </c:pt>
              </c:strCache>
            </c:strRef>
          </c:cat>
          <c:val>
            <c:numRef>
              <c:f>Moquegua!$D$2:$D$5</c:f>
              <c:numCache>
                <c:formatCode>General</c:formatCode>
                <c:ptCount val="4"/>
                <c:pt idx="0">
                  <c:v>0.68202992650000038</c:v>
                </c:pt>
                <c:pt idx="1">
                  <c:v>0.59391011550000006</c:v>
                </c:pt>
                <c:pt idx="2">
                  <c:v>0.68516453999999971</c:v>
                </c:pt>
                <c:pt idx="3">
                  <c:v>0.88046965799999999</c:v>
                </c:pt>
              </c:numCache>
            </c:numRef>
          </c:val>
        </c:ser>
        <c:ser>
          <c:idx val="3"/>
          <c:order val="3"/>
          <c:tx>
            <c:strRef>
              <c:f>Moquegua!$E$1</c:f>
              <c:strCache>
                <c:ptCount val="1"/>
                <c:pt idx="0">
                  <c:v>min</c:v>
                </c:pt>
              </c:strCache>
            </c:strRef>
          </c:tx>
          <c:spPr>
            <a:ln w="22225">
              <a:prstDash val="sysDash"/>
            </a:ln>
          </c:spPr>
          <c:marker>
            <c:symbol val="none"/>
          </c:marker>
          <c:cat>
            <c:strRef>
              <c:f>Moquegua!$A$2:$A$5</c:f>
              <c:strCache>
                <c:ptCount val="4"/>
                <c:pt idx="0">
                  <c:v>Biodiversidad</c:v>
                </c:pt>
                <c:pt idx="1">
                  <c:v>Calidad Ambiental</c:v>
                </c:pt>
                <c:pt idx="2">
                  <c:v>Gestión Ambiental</c:v>
                </c:pt>
                <c:pt idx="3">
                  <c:v>Gobernanza Ambiental</c:v>
                </c:pt>
              </c:strCache>
            </c:strRef>
          </c:cat>
          <c:val>
            <c:numRef>
              <c:f>Moquegua!$E$2:$E$5</c:f>
              <c:numCache>
                <c:formatCode>General</c:formatCode>
                <c:ptCount val="4"/>
                <c:pt idx="0">
                  <c:v>0.16226708075000007</c:v>
                </c:pt>
                <c:pt idx="1">
                  <c:v>0.32342838320000034</c:v>
                </c:pt>
                <c:pt idx="2">
                  <c:v>0.17325240515000007</c:v>
                </c:pt>
                <c:pt idx="3">
                  <c:v>0.15942028985000012</c:v>
                </c:pt>
              </c:numCache>
            </c:numRef>
          </c:val>
        </c:ser>
        <c:axId val="118620544"/>
        <c:axId val="118622080"/>
      </c:radarChart>
      <c:catAx>
        <c:axId val="118620544"/>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8622080"/>
        <c:crosses val="autoZero"/>
        <c:lblAlgn val="ctr"/>
        <c:lblOffset val="100"/>
      </c:catAx>
      <c:valAx>
        <c:axId val="118622080"/>
        <c:scaling>
          <c:orientation val="minMax"/>
          <c:max val="1"/>
        </c:scaling>
        <c:axPos val="l"/>
        <c:majorGridlines/>
        <c:numFmt formatCode="#,##0.00" sourceLinked="0"/>
        <c:majorTickMark val="cross"/>
        <c:tickLblPos val="nextTo"/>
        <c:txPr>
          <a:bodyPr/>
          <a:lstStyle/>
          <a:p>
            <a:pPr>
              <a:defRPr sz="800" b="1"/>
            </a:pPr>
            <a:endParaRPr lang="es-ES"/>
          </a:p>
        </c:txPr>
        <c:crossAx val="118620544"/>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42"/>
          <c:y val="5.4739643103417834E-2"/>
          <c:w val="0.63043313981114757"/>
          <c:h val="0.91677714192656956"/>
        </c:manualLayout>
      </c:layout>
      <c:radarChart>
        <c:radarStyle val="marker"/>
        <c:ser>
          <c:idx val="0"/>
          <c:order val="0"/>
          <c:tx>
            <c:strRef>
              <c:f>Pasco!$B$1</c:f>
              <c:strCache>
                <c:ptCount val="1"/>
                <c:pt idx="0">
                  <c:v>Pasco</c:v>
                </c:pt>
              </c:strCache>
            </c:strRef>
          </c:tx>
          <c:spPr>
            <a:ln w="38057">
              <a:solidFill>
                <a:srgbClr val="AC0000"/>
              </a:solidFill>
            </a:ln>
          </c:spPr>
          <c:marker>
            <c:symbol val="circle"/>
            <c:size val="2"/>
            <c:spPr>
              <a:solidFill>
                <a:srgbClr val="FF3B3B"/>
              </a:solidFill>
              <a:ln>
                <a:solidFill>
                  <a:srgbClr val="C00000"/>
                </a:solidFill>
              </a:ln>
            </c:spPr>
          </c:marker>
          <c:cat>
            <c:strRef>
              <c:f>Pasco!$A$2:$A$5</c:f>
              <c:strCache>
                <c:ptCount val="4"/>
                <c:pt idx="0">
                  <c:v>Biodiversidad</c:v>
                </c:pt>
                <c:pt idx="1">
                  <c:v>Calidad Ambiental</c:v>
                </c:pt>
                <c:pt idx="2">
                  <c:v>Gestión Ambiental</c:v>
                </c:pt>
                <c:pt idx="3">
                  <c:v>Gobernanza Ambiental</c:v>
                </c:pt>
              </c:strCache>
            </c:strRef>
          </c:cat>
          <c:val>
            <c:numRef>
              <c:f>Pasco!$B$2:$B$5</c:f>
              <c:numCache>
                <c:formatCode>0.0000</c:formatCode>
                <c:ptCount val="4"/>
                <c:pt idx="0">
                  <c:v>0.46204278812974486</c:v>
                </c:pt>
                <c:pt idx="1">
                  <c:v>0.49325030846770002</c:v>
                </c:pt>
                <c:pt idx="2">
                  <c:v>0.62973285437053639</c:v>
                </c:pt>
                <c:pt idx="3">
                  <c:v>0.40507246376811612</c:v>
                </c:pt>
              </c:numCache>
            </c:numRef>
          </c:val>
        </c:ser>
        <c:ser>
          <c:idx val="1"/>
          <c:order val="1"/>
          <c:tx>
            <c:strRef>
              <c:f>Pasco!$C$1</c:f>
              <c:strCache>
                <c:ptCount val="1"/>
                <c:pt idx="0">
                  <c:v>Serie 2</c:v>
                </c:pt>
              </c:strCache>
            </c:strRef>
          </c:tx>
          <c:spPr>
            <a:ln w="9514">
              <a:solidFill>
                <a:srgbClr val="D07C00"/>
              </a:solidFill>
              <a:prstDash val="sysDash"/>
            </a:ln>
          </c:spPr>
          <c:marker>
            <c:symbol val="none"/>
          </c:marker>
          <c:cat>
            <c:strRef>
              <c:f>Pasco!$A$2:$A$5</c:f>
              <c:strCache>
                <c:ptCount val="4"/>
                <c:pt idx="0">
                  <c:v>Biodiversidad</c:v>
                </c:pt>
                <c:pt idx="1">
                  <c:v>Calidad Ambiental</c:v>
                </c:pt>
                <c:pt idx="2">
                  <c:v>Gestión Ambiental</c:v>
                </c:pt>
                <c:pt idx="3">
                  <c:v>Gobernanza Ambiental</c:v>
                </c:pt>
              </c:strCache>
            </c:strRef>
          </c:cat>
          <c:val>
            <c:numRef>
              <c:f>Pasco!$C$2:$C$5</c:f>
              <c:numCache>
                <c:formatCode>General</c:formatCode>
                <c:ptCount val="4"/>
              </c:numCache>
            </c:numRef>
          </c:val>
        </c:ser>
        <c:ser>
          <c:idx val="2"/>
          <c:order val="2"/>
          <c:tx>
            <c:strRef>
              <c:f>Pasco!$D$1</c:f>
              <c:strCache>
                <c:ptCount val="1"/>
                <c:pt idx="0">
                  <c:v>max</c:v>
                </c:pt>
              </c:strCache>
            </c:strRef>
          </c:tx>
          <c:spPr>
            <a:ln w="22225">
              <a:solidFill>
                <a:srgbClr val="0070C0"/>
              </a:solidFill>
              <a:prstDash val="sysDash"/>
            </a:ln>
          </c:spPr>
          <c:marker>
            <c:symbol val="none"/>
          </c:marker>
          <c:cat>
            <c:strRef>
              <c:f>Pasco!$A$2:$A$5</c:f>
              <c:strCache>
                <c:ptCount val="4"/>
                <c:pt idx="0">
                  <c:v>Biodiversidad</c:v>
                </c:pt>
                <c:pt idx="1">
                  <c:v>Calidad Ambiental</c:v>
                </c:pt>
                <c:pt idx="2">
                  <c:v>Gestión Ambiental</c:v>
                </c:pt>
                <c:pt idx="3">
                  <c:v>Gobernanza Ambiental</c:v>
                </c:pt>
              </c:strCache>
            </c:strRef>
          </c:cat>
          <c:val>
            <c:numRef>
              <c:f>Pasco!$D$2:$D$5</c:f>
              <c:numCache>
                <c:formatCode>General</c:formatCode>
                <c:ptCount val="4"/>
                <c:pt idx="0">
                  <c:v>0.68202992650000038</c:v>
                </c:pt>
                <c:pt idx="1">
                  <c:v>0.59391011550000006</c:v>
                </c:pt>
                <c:pt idx="2">
                  <c:v>0.68516453999999971</c:v>
                </c:pt>
                <c:pt idx="3">
                  <c:v>0.88046965799999999</c:v>
                </c:pt>
              </c:numCache>
            </c:numRef>
          </c:val>
        </c:ser>
        <c:ser>
          <c:idx val="3"/>
          <c:order val="3"/>
          <c:tx>
            <c:strRef>
              <c:f>Pasco!$E$1</c:f>
              <c:strCache>
                <c:ptCount val="1"/>
                <c:pt idx="0">
                  <c:v>min</c:v>
                </c:pt>
              </c:strCache>
            </c:strRef>
          </c:tx>
          <c:spPr>
            <a:ln w="22225">
              <a:prstDash val="sysDash"/>
            </a:ln>
          </c:spPr>
          <c:marker>
            <c:symbol val="none"/>
          </c:marker>
          <c:cat>
            <c:strRef>
              <c:f>Pasco!$A$2:$A$5</c:f>
              <c:strCache>
                <c:ptCount val="4"/>
                <c:pt idx="0">
                  <c:v>Biodiversidad</c:v>
                </c:pt>
                <c:pt idx="1">
                  <c:v>Calidad Ambiental</c:v>
                </c:pt>
                <c:pt idx="2">
                  <c:v>Gestión Ambiental</c:v>
                </c:pt>
                <c:pt idx="3">
                  <c:v>Gobernanza Ambiental</c:v>
                </c:pt>
              </c:strCache>
            </c:strRef>
          </c:cat>
          <c:val>
            <c:numRef>
              <c:f>Pasco!$E$2:$E$5</c:f>
              <c:numCache>
                <c:formatCode>General</c:formatCode>
                <c:ptCount val="4"/>
                <c:pt idx="0">
                  <c:v>0.16226708075000007</c:v>
                </c:pt>
                <c:pt idx="1">
                  <c:v>0.32342838320000034</c:v>
                </c:pt>
                <c:pt idx="2">
                  <c:v>0.17325240515000007</c:v>
                </c:pt>
                <c:pt idx="3">
                  <c:v>0.15942028985000012</c:v>
                </c:pt>
              </c:numCache>
            </c:numRef>
          </c:val>
        </c:ser>
        <c:axId val="118332800"/>
        <c:axId val="118342784"/>
      </c:radarChart>
      <c:catAx>
        <c:axId val="11833280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8342784"/>
        <c:crosses val="autoZero"/>
        <c:lblAlgn val="ctr"/>
        <c:lblOffset val="100"/>
      </c:catAx>
      <c:valAx>
        <c:axId val="118342784"/>
        <c:scaling>
          <c:orientation val="minMax"/>
          <c:max val="1"/>
        </c:scaling>
        <c:axPos val="l"/>
        <c:majorGridlines/>
        <c:numFmt formatCode="#,##0.00" sourceLinked="0"/>
        <c:majorTickMark val="cross"/>
        <c:tickLblPos val="nextTo"/>
        <c:txPr>
          <a:bodyPr/>
          <a:lstStyle/>
          <a:p>
            <a:pPr>
              <a:defRPr sz="800" b="1"/>
            </a:pPr>
            <a:endParaRPr lang="es-ES"/>
          </a:p>
        </c:txPr>
        <c:crossAx val="11833280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53"/>
          <c:y val="5.4739643103417834E-2"/>
          <c:w val="0.63043313981114757"/>
          <c:h val="0.91677714192656956"/>
        </c:manualLayout>
      </c:layout>
      <c:radarChart>
        <c:radarStyle val="marker"/>
        <c:ser>
          <c:idx val="0"/>
          <c:order val="0"/>
          <c:tx>
            <c:strRef>
              <c:f>Piura!$B$1</c:f>
              <c:strCache>
                <c:ptCount val="1"/>
                <c:pt idx="0">
                  <c:v>Piura</c:v>
                </c:pt>
              </c:strCache>
            </c:strRef>
          </c:tx>
          <c:spPr>
            <a:ln w="38057">
              <a:solidFill>
                <a:srgbClr val="AC0000"/>
              </a:solidFill>
            </a:ln>
          </c:spPr>
          <c:marker>
            <c:symbol val="circle"/>
            <c:size val="2"/>
            <c:spPr>
              <a:solidFill>
                <a:srgbClr val="FF3B3B"/>
              </a:solidFill>
              <a:ln>
                <a:solidFill>
                  <a:srgbClr val="C00000"/>
                </a:solidFill>
              </a:ln>
            </c:spPr>
          </c:marker>
          <c:cat>
            <c:strRef>
              <c:f>Piura!$A$2:$A$5</c:f>
              <c:strCache>
                <c:ptCount val="4"/>
                <c:pt idx="0">
                  <c:v>Biodiversidad</c:v>
                </c:pt>
                <c:pt idx="1">
                  <c:v>Calidad Ambiental</c:v>
                </c:pt>
                <c:pt idx="2">
                  <c:v>Gestión Ambiental</c:v>
                </c:pt>
                <c:pt idx="3">
                  <c:v>Gobernanza Ambiental</c:v>
                </c:pt>
              </c:strCache>
            </c:strRef>
          </c:cat>
          <c:val>
            <c:numRef>
              <c:f>Piura!$B$2:$B$5</c:f>
              <c:numCache>
                <c:formatCode>0.0000</c:formatCode>
                <c:ptCount val="4"/>
                <c:pt idx="0">
                  <c:v>0.44522084195997247</c:v>
                </c:pt>
                <c:pt idx="1">
                  <c:v>0.32342838321099232</c:v>
                </c:pt>
                <c:pt idx="2">
                  <c:v>0.58336430075560441</c:v>
                </c:pt>
                <c:pt idx="3">
                  <c:v>0.21355498721227606</c:v>
                </c:pt>
              </c:numCache>
            </c:numRef>
          </c:val>
        </c:ser>
        <c:ser>
          <c:idx val="1"/>
          <c:order val="1"/>
          <c:tx>
            <c:strRef>
              <c:f>Piura!$C$1</c:f>
              <c:strCache>
                <c:ptCount val="1"/>
                <c:pt idx="0">
                  <c:v>Serie 2</c:v>
                </c:pt>
              </c:strCache>
            </c:strRef>
          </c:tx>
          <c:spPr>
            <a:ln w="9514">
              <a:solidFill>
                <a:srgbClr val="D07C00"/>
              </a:solidFill>
              <a:prstDash val="sysDash"/>
            </a:ln>
          </c:spPr>
          <c:marker>
            <c:symbol val="none"/>
          </c:marker>
          <c:cat>
            <c:strRef>
              <c:f>Piura!$A$2:$A$5</c:f>
              <c:strCache>
                <c:ptCount val="4"/>
                <c:pt idx="0">
                  <c:v>Biodiversidad</c:v>
                </c:pt>
                <c:pt idx="1">
                  <c:v>Calidad Ambiental</c:v>
                </c:pt>
                <c:pt idx="2">
                  <c:v>Gestión Ambiental</c:v>
                </c:pt>
                <c:pt idx="3">
                  <c:v>Gobernanza Ambiental</c:v>
                </c:pt>
              </c:strCache>
            </c:strRef>
          </c:cat>
          <c:val>
            <c:numRef>
              <c:f>Piura!$C$2:$C$5</c:f>
              <c:numCache>
                <c:formatCode>General</c:formatCode>
                <c:ptCount val="4"/>
              </c:numCache>
            </c:numRef>
          </c:val>
        </c:ser>
        <c:ser>
          <c:idx val="2"/>
          <c:order val="2"/>
          <c:tx>
            <c:strRef>
              <c:f>Piura!$D$1</c:f>
              <c:strCache>
                <c:ptCount val="1"/>
                <c:pt idx="0">
                  <c:v>max</c:v>
                </c:pt>
              </c:strCache>
            </c:strRef>
          </c:tx>
          <c:spPr>
            <a:ln w="22225">
              <a:solidFill>
                <a:srgbClr val="0070C0"/>
              </a:solidFill>
              <a:prstDash val="sysDash"/>
            </a:ln>
          </c:spPr>
          <c:marker>
            <c:symbol val="none"/>
          </c:marker>
          <c:cat>
            <c:strRef>
              <c:f>Piura!$A$2:$A$5</c:f>
              <c:strCache>
                <c:ptCount val="4"/>
                <c:pt idx="0">
                  <c:v>Biodiversidad</c:v>
                </c:pt>
                <c:pt idx="1">
                  <c:v>Calidad Ambiental</c:v>
                </c:pt>
                <c:pt idx="2">
                  <c:v>Gestión Ambiental</c:v>
                </c:pt>
                <c:pt idx="3">
                  <c:v>Gobernanza Ambiental</c:v>
                </c:pt>
              </c:strCache>
            </c:strRef>
          </c:cat>
          <c:val>
            <c:numRef>
              <c:f>Piura!$D$2:$D$5</c:f>
              <c:numCache>
                <c:formatCode>0.00000000</c:formatCode>
                <c:ptCount val="4"/>
                <c:pt idx="0">
                  <c:v>0.68202992650000038</c:v>
                </c:pt>
                <c:pt idx="1">
                  <c:v>0.59391011550000006</c:v>
                </c:pt>
                <c:pt idx="2">
                  <c:v>0.68516453999999971</c:v>
                </c:pt>
                <c:pt idx="3">
                  <c:v>0.88046965799999999</c:v>
                </c:pt>
              </c:numCache>
            </c:numRef>
          </c:val>
        </c:ser>
        <c:ser>
          <c:idx val="3"/>
          <c:order val="3"/>
          <c:tx>
            <c:strRef>
              <c:f>Piura!$E$1</c:f>
              <c:strCache>
                <c:ptCount val="1"/>
                <c:pt idx="0">
                  <c:v>min</c:v>
                </c:pt>
              </c:strCache>
            </c:strRef>
          </c:tx>
          <c:spPr>
            <a:ln w="22225">
              <a:prstDash val="sysDash"/>
            </a:ln>
          </c:spPr>
          <c:marker>
            <c:symbol val="none"/>
          </c:marker>
          <c:cat>
            <c:strRef>
              <c:f>Piura!$A$2:$A$5</c:f>
              <c:strCache>
                <c:ptCount val="4"/>
                <c:pt idx="0">
                  <c:v>Biodiversidad</c:v>
                </c:pt>
                <c:pt idx="1">
                  <c:v>Calidad Ambiental</c:v>
                </c:pt>
                <c:pt idx="2">
                  <c:v>Gestión Ambiental</c:v>
                </c:pt>
                <c:pt idx="3">
                  <c:v>Gobernanza Ambiental</c:v>
                </c:pt>
              </c:strCache>
            </c:strRef>
          </c:cat>
          <c:val>
            <c:numRef>
              <c:f>Piura!$E$2:$E$5</c:f>
              <c:numCache>
                <c:formatCode>0.00000000</c:formatCode>
                <c:ptCount val="4"/>
                <c:pt idx="0">
                  <c:v>0.16226708075000007</c:v>
                </c:pt>
                <c:pt idx="1">
                  <c:v>0.32342838320000034</c:v>
                </c:pt>
                <c:pt idx="2">
                  <c:v>0.17325240515000007</c:v>
                </c:pt>
                <c:pt idx="3">
                  <c:v>0.15942028985000012</c:v>
                </c:pt>
              </c:numCache>
            </c:numRef>
          </c:val>
        </c:ser>
        <c:axId val="119011968"/>
        <c:axId val="119017856"/>
      </c:radarChart>
      <c:catAx>
        <c:axId val="119011968"/>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017856"/>
        <c:crosses val="autoZero"/>
        <c:lblAlgn val="ctr"/>
        <c:lblOffset val="100"/>
      </c:catAx>
      <c:valAx>
        <c:axId val="119017856"/>
        <c:scaling>
          <c:orientation val="minMax"/>
          <c:max val="1"/>
        </c:scaling>
        <c:axPos val="l"/>
        <c:majorGridlines/>
        <c:numFmt formatCode="#,##0.00" sourceLinked="0"/>
        <c:majorTickMark val="cross"/>
        <c:tickLblPos val="nextTo"/>
        <c:txPr>
          <a:bodyPr/>
          <a:lstStyle/>
          <a:p>
            <a:pPr>
              <a:defRPr sz="800" b="1"/>
            </a:pPr>
            <a:endParaRPr lang="es-ES"/>
          </a:p>
        </c:txPr>
        <c:crossAx val="119011968"/>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64"/>
          <c:y val="5.4739643103417834E-2"/>
          <c:w val="0.63043313981114757"/>
          <c:h val="0.91677714192656956"/>
        </c:manualLayout>
      </c:layout>
      <c:radarChart>
        <c:radarStyle val="marker"/>
        <c:ser>
          <c:idx val="0"/>
          <c:order val="0"/>
          <c:tx>
            <c:strRef>
              <c:f>Puno!$B$1</c:f>
              <c:strCache>
                <c:ptCount val="1"/>
                <c:pt idx="0">
                  <c:v>Puno</c:v>
                </c:pt>
              </c:strCache>
            </c:strRef>
          </c:tx>
          <c:spPr>
            <a:ln w="38057">
              <a:solidFill>
                <a:srgbClr val="AC0000"/>
              </a:solidFill>
            </a:ln>
          </c:spPr>
          <c:marker>
            <c:symbol val="circle"/>
            <c:size val="2"/>
            <c:spPr>
              <a:solidFill>
                <a:srgbClr val="FF3B3B"/>
              </a:solidFill>
              <a:ln>
                <a:solidFill>
                  <a:srgbClr val="C00000"/>
                </a:solidFill>
              </a:ln>
            </c:spPr>
          </c:marker>
          <c:cat>
            <c:strRef>
              <c:f>Puno!$A$2:$A$5</c:f>
              <c:strCache>
                <c:ptCount val="4"/>
                <c:pt idx="0">
                  <c:v>Biodiversidad</c:v>
                </c:pt>
                <c:pt idx="1">
                  <c:v>Calidad Ambiental</c:v>
                </c:pt>
                <c:pt idx="2">
                  <c:v>Gestión Ambiental</c:v>
                </c:pt>
                <c:pt idx="3">
                  <c:v>Gobernanza Ambiental</c:v>
                </c:pt>
              </c:strCache>
            </c:strRef>
          </c:cat>
          <c:val>
            <c:numRef>
              <c:f>Puno!$B$2:$B$5</c:f>
              <c:numCache>
                <c:formatCode>0.0000</c:formatCode>
                <c:ptCount val="4"/>
                <c:pt idx="0">
                  <c:v>0.43090062111801264</c:v>
                </c:pt>
                <c:pt idx="1">
                  <c:v>0.51609521718217444</c:v>
                </c:pt>
                <c:pt idx="2">
                  <c:v>0.17325240513646312</c:v>
                </c:pt>
                <c:pt idx="3">
                  <c:v>0.31708129892273113</c:v>
                </c:pt>
              </c:numCache>
            </c:numRef>
          </c:val>
        </c:ser>
        <c:ser>
          <c:idx val="1"/>
          <c:order val="1"/>
          <c:tx>
            <c:strRef>
              <c:f>Puno!$C$1</c:f>
              <c:strCache>
                <c:ptCount val="1"/>
                <c:pt idx="0">
                  <c:v>Serie 2</c:v>
                </c:pt>
              </c:strCache>
            </c:strRef>
          </c:tx>
          <c:spPr>
            <a:ln w="9514">
              <a:solidFill>
                <a:srgbClr val="D07C00"/>
              </a:solidFill>
              <a:prstDash val="sysDash"/>
            </a:ln>
          </c:spPr>
          <c:marker>
            <c:symbol val="none"/>
          </c:marker>
          <c:cat>
            <c:strRef>
              <c:f>Puno!$A$2:$A$5</c:f>
              <c:strCache>
                <c:ptCount val="4"/>
                <c:pt idx="0">
                  <c:v>Biodiversidad</c:v>
                </c:pt>
                <c:pt idx="1">
                  <c:v>Calidad Ambiental</c:v>
                </c:pt>
                <c:pt idx="2">
                  <c:v>Gestión Ambiental</c:v>
                </c:pt>
                <c:pt idx="3">
                  <c:v>Gobernanza Ambiental</c:v>
                </c:pt>
              </c:strCache>
            </c:strRef>
          </c:cat>
          <c:val>
            <c:numRef>
              <c:f>Puno!$C$2:$C$5</c:f>
              <c:numCache>
                <c:formatCode>General</c:formatCode>
                <c:ptCount val="4"/>
              </c:numCache>
            </c:numRef>
          </c:val>
        </c:ser>
        <c:ser>
          <c:idx val="2"/>
          <c:order val="2"/>
          <c:tx>
            <c:strRef>
              <c:f>Puno!$D$1</c:f>
              <c:strCache>
                <c:ptCount val="1"/>
                <c:pt idx="0">
                  <c:v>max</c:v>
                </c:pt>
              </c:strCache>
            </c:strRef>
          </c:tx>
          <c:spPr>
            <a:ln w="22225">
              <a:solidFill>
                <a:srgbClr val="0070C0"/>
              </a:solidFill>
              <a:prstDash val="sysDash"/>
            </a:ln>
          </c:spPr>
          <c:marker>
            <c:symbol val="none"/>
          </c:marker>
          <c:cat>
            <c:strRef>
              <c:f>Puno!$A$2:$A$5</c:f>
              <c:strCache>
                <c:ptCount val="4"/>
                <c:pt idx="0">
                  <c:v>Biodiversidad</c:v>
                </c:pt>
                <c:pt idx="1">
                  <c:v>Calidad Ambiental</c:v>
                </c:pt>
                <c:pt idx="2">
                  <c:v>Gestión Ambiental</c:v>
                </c:pt>
                <c:pt idx="3">
                  <c:v>Gobernanza Ambiental</c:v>
                </c:pt>
              </c:strCache>
            </c:strRef>
          </c:cat>
          <c:val>
            <c:numRef>
              <c:f>Puno!$D$2:$D$5</c:f>
              <c:numCache>
                <c:formatCode>General</c:formatCode>
                <c:ptCount val="4"/>
                <c:pt idx="0">
                  <c:v>0.68202992650000038</c:v>
                </c:pt>
                <c:pt idx="1">
                  <c:v>0.59391011550000006</c:v>
                </c:pt>
                <c:pt idx="2">
                  <c:v>0.68516453999999971</c:v>
                </c:pt>
                <c:pt idx="3">
                  <c:v>0.88046965799999999</c:v>
                </c:pt>
              </c:numCache>
            </c:numRef>
          </c:val>
        </c:ser>
        <c:ser>
          <c:idx val="3"/>
          <c:order val="3"/>
          <c:tx>
            <c:strRef>
              <c:f>Puno!$E$1</c:f>
              <c:strCache>
                <c:ptCount val="1"/>
                <c:pt idx="0">
                  <c:v>min</c:v>
                </c:pt>
              </c:strCache>
            </c:strRef>
          </c:tx>
          <c:spPr>
            <a:ln w="22225">
              <a:prstDash val="sysDash"/>
            </a:ln>
          </c:spPr>
          <c:marker>
            <c:symbol val="none"/>
          </c:marker>
          <c:cat>
            <c:strRef>
              <c:f>Puno!$A$2:$A$5</c:f>
              <c:strCache>
                <c:ptCount val="4"/>
                <c:pt idx="0">
                  <c:v>Biodiversidad</c:v>
                </c:pt>
                <c:pt idx="1">
                  <c:v>Calidad Ambiental</c:v>
                </c:pt>
                <c:pt idx="2">
                  <c:v>Gestión Ambiental</c:v>
                </c:pt>
                <c:pt idx="3">
                  <c:v>Gobernanza Ambiental</c:v>
                </c:pt>
              </c:strCache>
            </c:strRef>
          </c:cat>
          <c:val>
            <c:numRef>
              <c:f>Puno!$E$2:$E$5</c:f>
              <c:numCache>
                <c:formatCode>General</c:formatCode>
                <c:ptCount val="4"/>
                <c:pt idx="0">
                  <c:v>0.16226708075000007</c:v>
                </c:pt>
                <c:pt idx="1">
                  <c:v>0.32342838320000034</c:v>
                </c:pt>
                <c:pt idx="2">
                  <c:v>0.17325240515000007</c:v>
                </c:pt>
                <c:pt idx="3">
                  <c:v>0.15942028985000012</c:v>
                </c:pt>
              </c:numCache>
            </c:numRef>
          </c:val>
        </c:ser>
        <c:axId val="119277440"/>
        <c:axId val="119278976"/>
      </c:radarChart>
      <c:catAx>
        <c:axId val="11927744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278976"/>
        <c:crosses val="autoZero"/>
        <c:lblAlgn val="ctr"/>
        <c:lblOffset val="100"/>
      </c:catAx>
      <c:valAx>
        <c:axId val="119278976"/>
        <c:scaling>
          <c:orientation val="minMax"/>
          <c:max val="1"/>
        </c:scaling>
        <c:axPos val="l"/>
        <c:majorGridlines/>
        <c:numFmt formatCode="#,##0.00" sourceLinked="0"/>
        <c:majorTickMark val="cross"/>
        <c:tickLblPos val="nextTo"/>
        <c:txPr>
          <a:bodyPr/>
          <a:lstStyle/>
          <a:p>
            <a:pPr>
              <a:defRPr sz="800" b="1"/>
            </a:pPr>
            <a:endParaRPr lang="es-ES"/>
          </a:p>
        </c:txPr>
        <c:crossAx val="11927744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975"/>
          <c:y val="5.4739643103417834E-2"/>
          <c:w val="0.63043313981114757"/>
          <c:h val="0.91677714192656956"/>
        </c:manualLayout>
      </c:layout>
      <c:radarChart>
        <c:radarStyle val="marker"/>
        <c:ser>
          <c:idx val="0"/>
          <c:order val="0"/>
          <c:tx>
            <c:strRef>
              <c:f>'San Martín'!$B$1</c:f>
              <c:strCache>
                <c:ptCount val="1"/>
                <c:pt idx="0">
                  <c:v>San Martín</c:v>
                </c:pt>
              </c:strCache>
            </c:strRef>
          </c:tx>
          <c:spPr>
            <a:ln w="38057">
              <a:solidFill>
                <a:srgbClr val="AC0000"/>
              </a:solidFill>
            </a:ln>
          </c:spPr>
          <c:marker>
            <c:symbol val="circle"/>
            <c:size val="2"/>
            <c:spPr>
              <a:solidFill>
                <a:srgbClr val="FF3B3B"/>
              </a:solidFill>
              <a:ln>
                <a:solidFill>
                  <a:srgbClr val="C00000"/>
                </a:solidFill>
              </a:ln>
            </c:spPr>
          </c:marker>
          <c:cat>
            <c:strRef>
              <c:f>'San Martín'!$A$2:$A$5</c:f>
              <c:strCache>
                <c:ptCount val="4"/>
                <c:pt idx="0">
                  <c:v>Biodiversidad</c:v>
                </c:pt>
                <c:pt idx="1">
                  <c:v>Calidad Ambiental</c:v>
                </c:pt>
                <c:pt idx="2">
                  <c:v>Gestión Ambiental</c:v>
                </c:pt>
                <c:pt idx="3">
                  <c:v>Gobernanza Ambiental</c:v>
                </c:pt>
              </c:strCache>
            </c:strRef>
          </c:cat>
          <c:val>
            <c:numRef>
              <c:f>'San Martín'!$B$2:$B$5</c:f>
              <c:numCache>
                <c:formatCode>0.0000</c:formatCode>
                <c:ptCount val="4"/>
                <c:pt idx="0">
                  <c:v>0.58203933747412029</c:v>
                </c:pt>
                <c:pt idx="1">
                  <c:v>0.47595520421607401</c:v>
                </c:pt>
                <c:pt idx="2">
                  <c:v>0.68516454023700379</c:v>
                </c:pt>
                <c:pt idx="3">
                  <c:v>0.21184995737425399</c:v>
                </c:pt>
              </c:numCache>
            </c:numRef>
          </c:val>
        </c:ser>
        <c:ser>
          <c:idx val="1"/>
          <c:order val="1"/>
          <c:tx>
            <c:strRef>
              <c:f>'San Martín'!$C$1</c:f>
              <c:strCache>
                <c:ptCount val="1"/>
                <c:pt idx="0">
                  <c:v>Serie 2</c:v>
                </c:pt>
              </c:strCache>
            </c:strRef>
          </c:tx>
          <c:spPr>
            <a:ln w="9514">
              <a:solidFill>
                <a:srgbClr val="D07C00"/>
              </a:solidFill>
              <a:prstDash val="sysDash"/>
            </a:ln>
          </c:spPr>
          <c:marker>
            <c:symbol val="none"/>
          </c:marker>
          <c:cat>
            <c:strRef>
              <c:f>'San Martín'!$A$2:$A$5</c:f>
              <c:strCache>
                <c:ptCount val="4"/>
                <c:pt idx="0">
                  <c:v>Biodiversidad</c:v>
                </c:pt>
                <c:pt idx="1">
                  <c:v>Calidad Ambiental</c:v>
                </c:pt>
                <c:pt idx="2">
                  <c:v>Gestión Ambiental</c:v>
                </c:pt>
                <c:pt idx="3">
                  <c:v>Gobernanza Ambiental</c:v>
                </c:pt>
              </c:strCache>
            </c:strRef>
          </c:cat>
          <c:val>
            <c:numRef>
              <c:f>'San Martín'!$C$2:$C$5</c:f>
              <c:numCache>
                <c:formatCode>General</c:formatCode>
                <c:ptCount val="4"/>
              </c:numCache>
            </c:numRef>
          </c:val>
        </c:ser>
        <c:ser>
          <c:idx val="2"/>
          <c:order val="2"/>
          <c:tx>
            <c:strRef>
              <c:f>'San Martín'!$D$1</c:f>
              <c:strCache>
                <c:ptCount val="1"/>
                <c:pt idx="0">
                  <c:v>max</c:v>
                </c:pt>
              </c:strCache>
            </c:strRef>
          </c:tx>
          <c:spPr>
            <a:ln w="22225">
              <a:solidFill>
                <a:srgbClr val="0070C0"/>
              </a:solidFill>
              <a:prstDash val="sysDash"/>
            </a:ln>
          </c:spPr>
          <c:marker>
            <c:symbol val="none"/>
          </c:marker>
          <c:cat>
            <c:strRef>
              <c:f>'San Martín'!$A$2:$A$5</c:f>
              <c:strCache>
                <c:ptCount val="4"/>
                <c:pt idx="0">
                  <c:v>Biodiversidad</c:v>
                </c:pt>
                <c:pt idx="1">
                  <c:v>Calidad Ambiental</c:v>
                </c:pt>
                <c:pt idx="2">
                  <c:v>Gestión Ambiental</c:v>
                </c:pt>
                <c:pt idx="3">
                  <c:v>Gobernanza Ambiental</c:v>
                </c:pt>
              </c:strCache>
            </c:strRef>
          </c:cat>
          <c:val>
            <c:numRef>
              <c:f>'San Martín'!$D$2:$D$5</c:f>
              <c:numCache>
                <c:formatCode>0.00000</c:formatCode>
                <c:ptCount val="4"/>
                <c:pt idx="0">
                  <c:v>0.68202992650000038</c:v>
                </c:pt>
                <c:pt idx="1">
                  <c:v>0.59391011550000006</c:v>
                </c:pt>
                <c:pt idx="2">
                  <c:v>0.68516453999999971</c:v>
                </c:pt>
                <c:pt idx="3">
                  <c:v>0.88046965799999999</c:v>
                </c:pt>
              </c:numCache>
            </c:numRef>
          </c:val>
        </c:ser>
        <c:ser>
          <c:idx val="3"/>
          <c:order val="3"/>
          <c:tx>
            <c:strRef>
              <c:f>'San Martín'!$E$1</c:f>
              <c:strCache>
                <c:ptCount val="1"/>
                <c:pt idx="0">
                  <c:v>min</c:v>
                </c:pt>
              </c:strCache>
            </c:strRef>
          </c:tx>
          <c:spPr>
            <a:ln w="22225">
              <a:prstDash val="sysDash"/>
            </a:ln>
          </c:spPr>
          <c:marker>
            <c:symbol val="none"/>
          </c:marker>
          <c:cat>
            <c:strRef>
              <c:f>'San Martín'!$A$2:$A$5</c:f>
              <c:strCache>
                <c:ptCount val="4"/>
                <c:pt idx="0">
                  <c:v>Biodiversidad</c:v>
                </c:pt>
                <c:pt idx="1">
                  <c:v>Calidad Ambiental</c:v>
                </c:pt>
                <c:pt idx="2">
                  <c:v>Gestión Ambiental</c:v>
                </c:pt>
                <c:pt idx="3">
                  <c:v>Gobernanza Ambiental</c:v>
                </c:pt>
              </c:strCache>
            </c:strRef>
          </c:cat>
          <c:val>
            <c:numRef>
              <c:f>'San Martín'!$E$2:$E$5</c:f>
              <c:numCache>
                <c:formatCode>0.00000</c:formatCode>
                <c:ptCount val="4"/>
                <c:pt idx="0">
                  <c:v>0.16226708075000007</c:v>
                </c:pt>
                <c:pt idx="1">
                  <c:v>0.32342838320000034</c:v>
                </c:pt>
                <c:pt idx="2">
                  <c:v>0.17325240515000007</c:v>
                </c:pt>
                <c:pt idx="3">
                  <c:v>0.15942028985000012</c:v>
                </c:pt>
              </c:numCache>
            </c:numRef>
          </c:val>
        </c:ser>
        <c:axId val="119366784"/>
        <c:axId val="119368320"/>
      </c:radarChart>
      <c:catAx>
        <c:axId val="119366784"/>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368320"/>
        <c:crosses val="autoZero"/>
        <c:lblAlgn val="ctr"/>
        <c:lblOffset val="100"/>
      </c:catAx>
      <c:valAx>
        <c:axId val="119368320"/>
        <c:scaling>
          <c:orientation val="minMax"/>
          <c:max val="1"/>
        </c:scaling>
        <c:axPos val="l"/>
        <c:majorGridlines/>
        <c:numFmt formatCode="#,##0.00" sourceLinked="0"/>
        <c:majorTickMark val="cross"/>
        <c:tickLblPos val="nextTo"/>
        <c:txPr>
          <a:bodyPr/>
          <a:lstStyle/>
          <a:p>
            <a:pPr>
              <a:defRPr sz="800" b="1"/>
            </a:pPr>
            <a:endParaRPr lang="es-ES"/>
          </a:p>
        </c:txPr>
        <c:crossAx val="119366784"/>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'Calidad Agua'!$B$1</c:f>
              <c:strCache>
                <c:ptCount val="1"/>
                <c:pt idx="0">
                  <c:v>Calidad Agua</c:v>
                </c:pt>
              </c:strCache>
            </c:strRef>
          </c:tx>
          <c:spPr>
            <a:solidFill>
              <a:srgbClr val="4F81BD"/>
            </a:solidFill>
            <a:ln w="25398">
              <a:noFill/>
            </a:ln>
          </c:spPr>
          <c:dPt>
            <c:idx val="0"/>
            <c:spPr>
              <a:solidFill>
                <a:srgbClr val="008000"/>
              </a:solidFill>
              <a:ln w="25398">
                <a:solidFill>
                  <a:srgbClr val="77933C"/>
                </a:solidFill>
                <a:prstDash val="solid"/>
              </a:ln>
            </c:spPr>
          </c:dPt>
          <c:dPt>
            <c:idx val="1"/>
            <c:spPr>
              <a:solidFill>
                <a:srgbClr val="008000"/>
              </a:solidFill>
              <a:ln w="25398">
                <a:solidFill>
                  <a:srgbClr val="77933C"/>
                </a:solidFill>
                <a:prstDash val="solid"/>
              </a:ln>
            </c:spPr>
          </c:dPt>
          <c:dPt>
            <c:idx val="2"/>
            <c:spPr>
              <a:solidFill>
                <a:srgbClr val="0080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FF00"/>
              </a:solidFill>
              <a:ln w="25398">
                <a:solidFill>
                  <a:srgbClr val="77933C"/>
                </a:solidFill>
                <a:prstDash val="solid"/>
              </a:ln>
            </c:spPr>
          </c:dPt>
          <c:dPt>
            <c:idx val="6"/>
            <c:spPr>
              <a:solidFill>
                <a:srgbClr val="FFFF00"/>
              </a:solidFill>
              <a:ln w="25398">
                <a:solidFill>
                  <a:srgbClr val="77933C"/>
                </a:solidFill>
                <a:prstDash val="solid"/>
              </a:ln>
            </c:spPr>
          </c:dPt>
          <c:dPt>
            <c:idx val="7"/>
            <c:spPr>
              <a:solidFill>
                <a:srgbClr val="FFFF00"/>
              </a:solidFill>
              <a:ln w="25398">
                <a:solidFill>
                  <a:srgbClr val="77933C"/>
                </a:solidFill>
                <a:prstDash val="solid"/>
              </a:ln>
            </c:spPr>
          </c:dPt>
          <c:dPt>
            <c:idx val="8"/>
            <c:spPr>
              <a:solidFill>
                <a:srgbClr val="FFFF00"/>
              </a:solidFill>
              <a:ln w="25398">
                <a:solidFill>
                  <a:srgbClr val="77933C"/>
                </a:solidFill>
                <a:prstDash val="solid"/>
              </a:ln>
            </c:spPr>
          </c:dPt>
          <c:dPt>
            <c:idx val="9"/>
            <c:spPr>
              <a:solidFill>
                <a:srgbClr val="FFFF00"/>
              </a:solidFill>
              <a:ln w="25398">
                <a:solidFill>
                  <a:srgbClr val="77933C"/>
                </a:solidFill>
                <a:prstDash val="solid"/>
              </a:ln>
            </c:spPr>
          </c:dPt>
          <c:dPt>
            <c:idx val="10"/>
            <c:spPr>
              <a:solidFill>
                <a:srgbClr val="FFFF00"/>
              </a:solidFill>
              <a:ln w="25398">
                <a:solidFill>
                  <a:srgbClr val="77933C"/>
                </a:solidFill>
                <a:prstDash val="solid"/>
              </a:ln>
            </c:spPr>
          </c:dPt>
          <c:dPt>
            <c:idx val="11"/>
            <c:spPr>
              <a:solidFill>
                <a:srgbClr val="FFFF00"/>
              </a:solidFill>
              <a:ln w="25398">
                <a:solidFill>
                  <a:srgbClr val="77933C"/>
                </a:solidFill>
                <a:prstDash val="solid"/>
              </a:ln>
            </c:spPr>
          </c:dPt>
          <c:dPt>
            <c:idx val="12"/>
            <c:spPr>
              <a:solidFill>
                <a:srgbClr val="FFFF00"/>
              </a:solidFill>
              <a:ln w="25398">
                <a:solidFill>
                  <a:srgbClr val="77933C"/>
                </a:solidFill>
                <a:prstDash val="solid"/>
              </a:ln>
            </c:spPr>
          </c:dPt>
          <c:dPt>
            <c:idx val="13"/>
            <c:spPr>
              <a:solidFill>
                <a:srgbClr val="FFFF00"/>
              </a:solidFill>
              <a:ln w="25398">
                <a:solidFill>
                  <a:srgbClr val="77933C"/>
                </a:solidFill>
                <a:prstDash val="solid"/>
              </a:ln>
            </c:spPr>
          </c:dPt>
          <c:dPt>
            <c:idx val="14"/>
            <c:spPr>
              <a:solidFill>
                <a:srgbClr val="FFFF00"/>
              </a:solidFill>
              <a:ln w="25398">
                <a:solidFill>
                  <a:srgbClr val="77933C"/>
                </a:solidFill>
                <a:prstDash val="solid"/>
              </a:ln>
            </c:spPr>
          </c:dPt>
          <c:dPt>
            <c:idx val="15"/>
            <c:spPr>
              <a:solidFill>
                <a:srgbClr val="FFFF00"/>
              </a:solidFill>
              <a:ln w="25398">
                <a:solidFill>
                  <a:srgbClr val="77933C"/>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rgbClr val="984807"/>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6600"/>
              </a:solidFill>
              <a:ln w="25398">
                <a:solidFill>
                  <a:srgbClr val="984807"/>
                </a:solidFill>
                <a:prstDash val="solid"/>
              </a:ln>
            </c:spPr>
          </c:dPt>
          <c:dPt>
            <c:idx val="23"/>
            <c:spPr>
              <a:solidFill>
                <a:srgbClr val="FF6600"/>
              </a:solidFill>
              <a:ln w="25398">
                <a:solidFill>
                  <a:schemeClr val="accent6">
                    <a:lumMod val="50000"/>
                  </a:schemeClr>
                </a:solidFill>
                <a:prstDash val="solid"/>
              </a:ln>
            </c:spPr>
          </c:dPt>
          <c:cat>
            <c:strRef>
              <c:f>'Calidad Agua'!$A$2:$A$25</c:f>
              <c:strCache>
                <c:ptCount val="24"/>
                <c:pt idx="0">
                  <c:v>Lambayeque</c:v>
                </c:pt>
                <c:pt idx="1">
                  <c:v>Ica</c:v>
                </c:pt>
                <c:pt idx="2">
                  <c:v>Ayacucho</c:v>
                </c:pt>
                <c:pt idx="3">
                  <c:v>Huancavelica</c:v>
                </c:pt>
                <c:pt idx="4">
                  <c:v>San Martín</c:v>
                </c:pt>
                <c:pt idx="5">
                  <c:v>Amazonas</c:v>
                </c:pt>
                <c:pt idx="6">
                  <c:v>Apurímac</c:v>
                </c:pt>
                <c:pt idx="7">
                  <c:v>Moquegua</c:v>
                </c:pt>
                <c:pt idx="8">
                  <c:v>Ucayali</c:v>
                </c:pt>
                <c:pt idx="9">
                  <c:v>Loreto</c:v>
                </c:pt>
                <c:pt idx="10">
                  <c:v>Tumbes</c:v>
                </c:pt>
                <c:pt idx="11">
                  <c:v>Puno</c:v>
                </c:pt>
                <c:pt idx="12">
                  <c:v>Huánuco</c:v>
                </c:pt>
                <c:pt idx="13">
                  <c:v>Áncash</c:v>
                </c:pt>
                <c:pt idx="14">
                  <c:v>Cusco</c:v>
                </c:pt>
                <c:pt idx="15">
                  <c:v>Cajamarca</c:v>
                </c:pt>
                <c:pt idx="16">
                  <c:v>Madre de Dios</c:v>
                </c:pt>
                <c:pt idx="17">
                  <c:v>Junín</c:v>
                </c:pt>
                <c:pt idx="18">
                  <c:v>Tacna</c:v>
                </c:pt>
                <c:pt idx="19">
                  <c:v>La Libertad</c:v>
                </c:pt>
                <c:pt idx="20">
                  <c:v>Arequipa</c:v>
                </c:pt>
                <c:pt idx="21">
                  <c:v>Piura</c:v>
                </c:pt>
                <c:pt idx="22">
                  <c:v>Pasco</c:v>
                </c:pt>
                <c:pt idx="23">
                  <c:v>Lima</c:v>
                </c:pt>
              </c:strCache>
            </c:strRef>
          </c:cat>
          <c:val>
            <c:numRef>
              <c:f>'Calidad Agua'!$B$2:$B$25</c:f>
              <c:numCache>
                <c:formatCode>0.00</c:formatCode>
                <c:ptCount val="24"/>
                <c:pt idx="0">
                  <c:v>0.83695652173912993</c:v>
                </c:pt>
                <c:pt idx="1">
                  <c:v>0.80422234770060863</c:v>
                </c:pt>
                <c:pt idx="2">
                  <c:v>0.75992847731978264</c:v>
                </c:pt>
                <c:pt idx="3">
                  <c:v>0.6837474120082826</c:v>
                </c:pt>
                <c:pt idx="4">
                  <c:v>0.67457180500658842</c:v>
                </c:pt>
                <c:pt idx="5">
                  <c:v>0.64657444005270104</c:v>
                </c:pt>
                <c:pt idx="6">
                  <c:v>0.62265512265512346</c:v>
                </c:pt>
                <c:pt idx="7">
                  <c:v>0.61572244180939795</c:v>
                </c:pt>
                <c:pt idx="8">
                  <c:v>0.58590564025346603</c:v>
                </c:pt>
                <c:pt idx="9">
                  <c:v>0.58198444068009303</c:v>
                </c:pt>
                <c:pt idx="10">
                  <c:v>0.58082376560637383</c:v>
                </c:pt>
                <c:pt idx="11">
                  <c:v>0.56458999937260779</c:v>
                </c:pt>
                <c:pt idx="12">
                  <c:v>0.55710835058661101</c:v>
                </c:pt>
                <c:pt idx="13">
                  <c:v>0.55339105339105321</c:v>
                </c:pt>
                <c:pt idx="14">
                  <c:v>0.53541627454670881</c:v>
                </c:pt>
                <c:pt idx="15">
                  <c:v>0.50501913545391797</c:v>
                </c:pt>
                <c:pt idx="16">
                  <c:v>0.48078612209047011</c:v>
                </c:pt>
                <c:pt idx="17">
                  <c:v>0.48059790451094808</c:v>
                </c:pt>
                <c:pt idx="18">
                  <c:v>0.46572871572871605</c:v>
                </c:pt>
                <c:pt idx="19">
                  <c:v>0.45887445887445921</c:v>
                </c:pt>
                <c:pt idx="20">
                  <c:v>0.45539243365330301</c:v>
                </c:pt>
                <c:pt idx="21">
                  <c:v>0.43619424054206701</c:v>
                </c:pt>
                <c:pt idx="22">
                  <c:v>0.40004078047556302</c:v>
                </c:pt>
                <c:pt idx="23">
                  <c:v>0.39306104523495822</c:v>
                </c:pt>
              </c:numCache>
            </c:numRef>
          </c:val>
        </c:ser>
        <c:gapWidth val="20"/>
        <c:axId val="109822720"/>
        <c:axId val="109824256"/>
      </c:barChart>
      <c:catAx>
        <c:axId val="109822720"/>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09824256"/>
        <c:crossesAt val="0"/>
        <c:auto val="1"/>
        <c:lblAlgn val="ctr"/>
        <c:lblOffset val="100"/>
      </c:catAx>
      <c:valAx>
        <c:axId val="109824256"/>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09822720"/>
        <c:crosses val="autoZero"/>
        <c:crossBetween val="between"/>
        <c:majorUnit val="0.25"/>
      </c:valAx>
      <c:spPr>
        <a:solidFill>
          <a:schemeClr val="bg1"/>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986"/>
          <c:y val="5.4739643103417834E-2"/>
          <c:w val="0.63043313981114757"/>
          <c:h val="0.91677714192656956"/>
        </c:manualLayout>
      </c:layout>
      <c:radarChart>
        <c:radarStyle val="marker"/>
        <c:ser>
          <c:idx val="0"/>
          <c:order val="0"/>
          <c:tx>
            <c:strRef>
              <c:f>Tacna!$B$1</c:f>
              <c:strCache>
                <c:ptCount val="1"/>
                <c:pt idx="0">
                  <c:v>Tacna</c:v>
                </c:pt>
              </c:strCache>
            </c:strRef>
          </c:tx>
          <c:spPr>
            <a:ln w="38057">
              <a:solidFill>
                <a:srgbClr val="AC0000"/>
              </a:solidFill>
            </a:ln>
          </c:spPr>
          <c:marker>
            <c:symbol val="circle"/>
            <c:size val="2"/>
            <c:spPr>
              <a:solidFill>
                <a:srgbClr val="FF3B3B"/>
              </a:solidFill>
              <a:ln>
                <a:solidFill>
                  <a:srgbClr val="C00000"/>
                </a:solidFill>
              </a:ln>
            </c:spPr>
          </c:marker>
          <c:cat>
            <c:strRef>
              <c:f>Tacna!$A$2:$A$5</c:f>
              <c:strCache>
                <c:ptCount val="4"/>
                <c:pt idx="0">
                  <c:v>Biodiversidad</c:v>
                </c:pt>
                <c:pt idx="1">
                  <c:v>Calidad Ambiental</c:v>
                </c:pt>
                <c:pt idx="2">
                  <c:v>Gestión Ambiental</c:v>
                </c:pt>
                <c:pt idx="3">
                  <c:v>Gobernanza Ambiental</c:v>
                </c:pt>
              </c:strCache>
            </c:strRef>
          </c:cat>
          <c:val>
            <c:numRef>
              <c:f>Tacna!$B$2:$B$5</c:f>
              <c:numCache>
                <c:formatCode>0.0000</c:formatCode>
                <c:ptCount val="4"/>
                <c:pt idx="0">
                  <c:v>0.28528295376121476</c:v>
                </c:pt>
                <c:pt idx="1">
                  <c:v>0.46875849593240915</c:v>
                </c:pt>
                <c:pt idx="2">
                  <c:v>0.44279284858994999</c:v>
                </c:pt>
                <c:pt idx="3">
                  <c:v>0.51034255599472977</c:v>
                </c:pt>
              </c:numCache>
            </c:numRef>
          </c:val>
        </c:ser>
        <c:ser>
          <c:idx val="1"/>
          <c:order val="1"/>
          <c:tx>
            <c:strRef>
              <c:f>Tacna!$C$1</c:f>
              <c:strCache>
                <c:ptCount val="1"/>
                <c:pt idx="0">
                  <c:v>Serie 2</c:v>
                </c:pt>
              </c:strCache>
            </c:strRef>
          </c:tx>
          <c:spPr>
            <a:ln w="9514">
              <a:solidFill>
                <a:srgbClr val="D07C00"/>
              </a:solidFill>
              <a:prstDash val="sysDash"/>
            </a:ln>
          </c:spPr>
          <c:marker>
            <c:symbol val="none"/>
          </c:marker>
          <c:cat>
            <c:strRef>
              <c:f>Tacna!$A$2:$A$5</c:f>
              <c:strCache>
                <c:ptCount val="4"/>
                <c:pt idx="0">
                  <c:v>Biodiversidad</c:v>
                </c:pt>
                <c:pt idx="1">
                  <c:v>Calidad Ambiental</c:v>
                </c:pt>
                <c:pt idx="2">
                  <c:v>Gestión Ambiental</c:v>
                </c:pt>
                <c:pt idx="3">
                  <c:v>Gobernanza Ambiental</c:v>
                </c:pt>
              </c:strCache>
            </c:strRef>
          </c:cat>
          <c:val>
            <c:numRef>
              <c:f>Tacna!$C$2:$C$5</c:f>
              <c:numCache>
                <c:formatCode>General</c:formatCode>
                <c:ptCount val="4"/>
              </c:numCache>
            </c:numRef>
          </c:val>
        </c:ser>
        <c:ser>
          <c:idx val="2"/>
          <c:order val="2"/>
          <c:tx>
            <c:strRef>
              <c:f>Tacna!$D$1</c:f>
              <c:strCache>
                <c:ptCount val="1"/>
                <c:pt idx="0">
                  <c:v>max</c:v>
                </c:pt>
              </c:strCache>
            </c:strRef>
          </c:tx>
          <c:spPr>
            <a:ln w="22225">
              <a:solidFill>
                <a:srgbClr val="0070C0"/>
              </a:solidFill>
              <a:prstDash val="sysDash"/>
            </a:ln>
          </c:spPr>
          <c:marker>
            <c:symbol val="none"/>
          </c:marker>
          <c:cat>
            <c:strRef>
              <c:f>Tacna!$A$2:$A$5</c:f>
              <c:strCache>
                <c:ptCount val="4"/>
                <c:pt idx="0">
                  <c:v>Biodiversidad</c:v>
                </c:pt>
                <c:pt idx="1">
                  <c:v>Calidad Ambiental</c:v>
                </c:pt>
                <c:pt idx="2">
                  <c:v>Gestión Ambiental</c:v>
                </c:pt>
                <c:pt idx="3">
                  <c:v>Gobernanza Ambiental</c:v>
                </c:pt>
              </c:strCache>
            </c:strRef>
          </c:cat>
          <c:val>
            <c:numRef>
              <c:f>Tacna!$D$2:$D$5</c:f>
              <c:numCache>
                <c:formatCode>General</c:formatCode>
                <c:ptCount val="4"/>
                <c:pt idx="0">
                  <c:v>0.68202992650000038</c:v>
                </c:pt>
                <c:pt idx="1">
                  <c:v>0.59391011550000006</c:v>
                </c:pt>
                <c:pt idx="2">
                  <c:v>0.68516453999999971</c:v>
                </c:pt>
                <c:pt idx="3">
                  <c:v>0.88046965799999999</c:v>
                </c:pt>
              </c:numCache>
            </c:numRef>
          </c:val>
        </c:ser>
        <c:ser>
          <c:idx val="3"/>
          <c:order val="3"/>
          <c:tx>
            <c:strRef>
              <c:f>Tacna!$E$1</c:f>
              <c:strCache>
                <c:ptCount val="1"/>
                <c:pt idx="0">
                  <c:v>min</c:v>
                </c:pt>
              </c:strCache>
            </c:strRef>
          </c:tx>
          <c:spPr>
            <a:ln w="22225">
              <a:prstDash val="sysDash"/>
            </a:ln>
          </c:spPr>
          <c:marker>
            <c:symbol val="none"/>
          </c:marker>
          <c:cat>
            <c:strRef>
              <c:f>Tacna!$A$2:$A$5</c:f>
              <c:strCache>
                <c:ptCount val="4"/>
                <c:pt idx="0">
                  <c:v>Biodiversidad</c:v>
                </c:pt>
                <c:pt idx="1">
                  <c:v>Calidad Ambiental</c:v>
                </c:pt>
                <c:pt idx="2">
                  <c:v>Gestión Ambiental</c:v>
                </c:pt>
                <c:pt idx="3">
                  <c:v>Gobernanza Ambiental</c:v>
                </c:pt>
              </c:strCache>
            </c:strRef>
          </c:cat>
          <c:val>
            <c:numRef>
              <c:f>Tacna!$E$2:$E$5</c:f>
              <c:numCache>
                <c:formatCode>General</c:formatCode>
                <c:ptCount val="4"/>
                <c:pt idx="0">
                  <c:v>0.16226708075000007</c:v>
                </c:pt>
                <c:pt idx="1">
                  <c:v>0.32342838320000034</c:v>
                </c:pt>
                <c:pt idx="2">
                  <c:v>0.17325240515000007</c:v>
                </c:pt>
                <c:pt idx="3">
                  <c:v>0.15942028985000012</c:v>
                </c:pt>
              </c:numCache>
            </c:numRef>
          </c:val>
        </c:ser>
        <c:axId val="119550336"/>
        <c:axId val="119551872"/>
      </c:radarChart>
      <c:catAx>
        <c:axId val="119550336"/>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551872"/>
        <c:crosses val="autoZero"/>
        <c:lblAlgn val="ctr"/>
        <c:lblOffset val="100"/>
      </c:catAx>
      <c:valAx>
        <c:axId val="119551872"/>
        <c:scaling>
          <c:orientation val="minMax"/>
          <c:max val="1"/>
        </c:scaling>
        <c:axPos val="l"/>
        <c:majorGridlines/>
        <c:numFmt formatCode="#,##0.00" sourceLinked="0"/>
        <c:majorTickMark val="cross"/>
        <c:tickLblPos val="nextTo"/>
        <c:txPr>
          <a:bodyPr/>
          <a:lstStyle/>
          <a:p>
            <a:pPr>
              <a:defRPr sz="800" b="1"/>
            </a:pPr>
            <a:endParaRPr lang="es-ES"/>
          </a:p>
        </c:txPr>
        <c:crossAx val="119550336"/>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408893089336997"/>
          <c:y val="5.4739643103417834E-2"/>
          <c:w val="0.63043313981114757"/>
          <c:h val="0.91677714192656956"/>
        </c:manualLayout>
      </c:layout>
      <c:radarChart>
        <c:radarStyle val="marker"/>
        <c:ser>
          <c:idx val="0"/>
          <c:order val="0"/>
          <c:tx>
            <c:strRef>
              <c:f>Tumbes!$B$1</c:f>
              <c:strCache>
                <c:ptCount val="1"/>
                <c:pt idx="0">
                  <c:v>Tumbes</c:v>
                </c:pt>
              </c:strCache>
            </c:strRef>
          </c:tx>
          <c:spPr>
            <a:ln w="38057">
              <a:solidFill>
                <a:srgbClr val="AC0000"/>
              </a:solidFill>
            </a:ln>
          </c:spPr>
          <c:marker>
            <c:symbol val="circle"/>
            <c:size val="2"/>
            <c:spPr>
              <a:solidFill>
                <a:srgbClr val="FF3B3B"/>
              </a:solidFill>
              <a:ln>
                <a:solidFill>
                  <a:srgbClr val="C00000"/>
                </a:solidFill>
              </a:ln>
            </c:spPr>
          </c:marker>
          <c:cat>
            <c:strRef>
              <c:f>Tumbes!$A$2:$A$5</c:f>
              <c:strCache>
                <c:ptCount val="4"/>
                <c:pt idx="0">
                  <c:v>Biodiversidad</c:v>
                </c:pt>
                <c:pt idx="1">
                  <c:v>Calidad Ambiental</c:v>
                </c:pt>
                <c:pt idx="2">
                  <c:v>Gestión Ambiental</c:v>
                </c:pt>
                <c:pt idx="3">
                  <c:v>Gobernanza Ambiental</c:v>
                </c:pt>
              </c:strCache>
            </c:strRef>
          </c:cat>
          <c:val>
            <c:numRef>
              <c:f>Tumbes!$B$2:$B$5</c:f>
              <c:numCache>
                <c:formatCode>0.0000</c:formatCode>
                <c:ptCount val="4"/>
                <c:pt idx="0">
                  <c:v>0.4615251897860595</c:v>
                </c:pt>
                <c:pt idx="1">
                  <c:v>0.54258684149988501</c:v>
                </c:pt>
                <c:pt idx="2">
                  <c:v>0.46469713861018186</c:v>
                </c:pt>
                <c:pt idx="3">
                  <c:v>0.6178601875532822</c:v>
                </c:pt>
              </c:numCache>
            </c:numRef>
          </c:val>
        </c:ser>
        <c:ser>
          <c:idx val="1"/>
          <c:order val="1"/>
          <c:tx>
            <c:strRef>
              <c:f>Tumbes!$C$1</c:f>
              <c:strCache>
                <c:ptCount val="1"/>
                <c:pt idx="0">
                  <c:v>Serie 2</c:v>
                </c:pt>
              </c:strCache>
            </c:strRef>
          </c:tx>
          <c:spPr>
            <a:ln w="9514">
              <a:solidFill>
                <a:srgbClr val="D07C00"/>
              </a:solidFill>
              <a:prstDash val="sysDash"/>
            </a:ln>
          </c:spPr>
          <c:marker>
            <c:symbol val="none"/>
          </c:marker>
          <c:cat>
            <c:strRef>
              <c:f>Tumbes!$A$2:$A$5</c:f>
              <c:strCache>
                <c:ptCount val="4"/>
                <c:pt idx="0">
                  <c:v>Biodiversidad</c:v>
                </c:pt>
                <c:pt idx="1">
                  <c:v>Calidad Ambiental</c:v>
                </c:pt>
                <c:pt idx="2">
                  <c:v>Gestión Ambiental</c:v>
                </c:pt>
                <c:pt idx="3">
                  <c:v>Gobernanza Ambiental</c:v>
                </c:pt>
              </c:strCache>
            </c:strRef>
          </c:cat>
          <c:val>
            <c:numRef>
              <c:f>Tumbes!$C$2:$C$5</c:f>
              <c:numCache>
                <c:formatCode>General</c:formatCode>
                <c:ptCount val="4"/>
              </c:numCache>
            </c:numRef>
          </c:val>
        </c:ser>
        <c:ser>
          <c:idx val="2"/>
          <c:order val="2"/>
          <c:tx>
            <c:strRef>
              <c:f>Tumbes!$D$1</c:f>
              <c:strCache>
                <c:ptCount val="1"/>
                <c:pt idx="0">
                  <c:v>max</c:v>
                </c:pt>
              </c:strCache>
            </c:strRef>
          </c:tx>
          <c:spPr>
            <a:ln w="22225">
              <a:solidFill>
                <a:srgbClr val="0070C0"/>
              </a:solidFill>
              <a:prstDash val="sysDash"/>
            </a:ln>
          </c:spPr>
          <c:marker>
            <c:symbol val="none"/>
          </c:marker>
          <c:cat>
            <c:strRef>
              <c:f>Tumbes!$A$2:$A$5</c:f>
              <c:strCache>
                <c:ptCount val="4"/>
                <c:pt idx="0">
                  <c:v>Biodiversidad</c:v>
                </c:pt>
                <c:pt idx="1">
                  <c:v>Calidad Ambiental</c:v>
                </c:pt>
                <c:pt idx="2">
                  <c:v>Gestión Ambiental</c:v>
                </c:pt>
                <c:pt idx="3">
                  <c:v>Gobernanza Ambiental</c:v>
                </c:pt>
              </c:strCache>
            </c:strRef>
          </c:cat>
          <c:val>
            <c:numRef>
              <c:f>Tumbes!$D$2:$D$5</c:f>
              <c:numCache>
                <c:formatCode>General</c:formatCode>
                <c:ptCount val="4"/>
                <c:pt idx="0">
                  <c:v>0.68202992650000038</c:v>
                </c:pt>
                <c:pt idx="1">
                  <c:v>0.59391011550000006</c:v>
                </c:pt>
                <c:pt idx="2">
                  <c:v>0.68516453999999971</c:v>
                </c:pt>
                <c:pt idx="3">
                  <c:v>0.88046965799999999</c:v>
                </c:pt>
              </c:numCache>
            </c:numRef>
          </c:val>
        </c:ser>
        <c:ser>
          <c:idx val="3"/>
          <c:order val="3"/>
          <c:tx>
            <c:strRef>
              <c:f>Tumbes!$E$1</c:f>
              <c:strCache>
                <c:ptCount val="1"/>
                <c:pt idx="0">
                  <c:v>min</c:v>
                </c:pt>
              </c:strCache>
            </c:strRef>
          </c:tx>
          <c:spPr>
            <a:ln w="22225">
              <a:prstDash val="sysDash"/>
            </a:ln>
          </c:spPr>
          <c:marker>
            <c:symbol val="none"/>
          </c:marker>
          <c:cat>
            <c:strRef>
              <c:f>Tumbes!$A$2:$A$5</c:f>
              <c:strCache>
                <c:ptCount val="4"/>
                <c:pt idx="0">
                  <c:v>Biodiversidad</c:v>
                </c:pt>
                <c:pt idx="1">
                  <c:v>Calidad Ambiental</c:v>
                </c:pt>
                <c:pt idx="2">
                  <c:v>Gestión Ambiental</c:v>
                </c:pt>
                <c:pt idx="3">
                  <c:v>Gobernanza Ambiental</c:v>
                </c:pt>
              </c:strCache>
            </c:strRef>
          </c:cat>
          <c:val>
            <c:numRef>
              <c:f>Tumbes!$E$2:$E$5</c:f>
              <c:numCache>
                <c:formatCode>General</c:formatCode>
                <c:ptCount val="4"/>
                <c:pt idx="0">
                  <c:v>0.16226708075000007</c:v>
                </c:pt>
                <c:pt idx="1">
                  <c:v>0.32342838320000034</c:v>
                </c:pt>
                <c:pt idx="2">
                  <c:v>0.17325240515000007</c:v>
                </c:pt>
                <c:pt idx="3">
                  <c:v>0.15942028985000012</c:v>
                </c:pt>
              </c:numCache>
            </c:numRef>
          </c:val>
        </c:ser>
        <c:axId val="119713152"/>
        <c:axId val="119723136"/>
      </c:radarChart>
      <c:catAx>
        <c:axId val="119713152"/>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723136"/>
        <c:crosses val="autoZero"/>
        <c:lblAlgn val="ctr"/>
        <c:lblOffset val="100"/>
      </c:catAx>
      <c:valAx>
        <c:axId val="119723136"/>
        <c:scaling>
          <c:orientation val="minMax"/>
          <c:max val="1"/>
        </c:scaling>
        <c:axPos val="l"/>
        <c:majorGridlines/>
        <c:numFmt formatCode="#,##0.00" sourceLinked="0"/>
        <c:majorTickMark val="cross"/>
        <c:tickLblPos val="nextTo"/>
        <c:txPr>
          <a:bodyPr/>
          <a:lstStyle/>
          <a:p>
            <a:pPr>
              <a:defRPr sz="800" b="1"/>
            </a:pPr>
            <a:endParaRPr lang="es-ES"/>
          </a:p>
        </c:txPr>
        <c:crossAx val="119713152"/>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7008"/>
          <c:y val="5.4739643103417834E-2"/>
          <c:w val="0.63043313981114757"/>
          <c:h val="0.91677714192656956"/>
        </c:manualLayout>
      </c:layout>
      <c:radarChart>
        <c:radarStyle val="marker"/>
        <c:ser>
          <c:idx val="0"/>
          <c:order val="0"/>
          <c:tx>
            <c:strRef>
              <c:f>Ucayali!$B$1</c:f>
              <c:strCache>
                <c:ptCount val="1"/>
                <c:pt idx="0">
                  <c:v>Ucayali</c:v>
                </c:pt>
              </c:strCache>
            </c:strRef>
          </c:tx>
          <c:spPr>
            <a:ln w="38057">
              <a:solidFill>
                <a:srgbClr val="AC0000"/>
              </a:solidFill>
            </a:ln>
          </c:spPr>
          <c:marker>
            <c:symbol val="circle"/>
            <c:size val="2"/>
            <c:spPr>
              <a:solidFill>
                <a:srgbClr val="FF3B3B"/>
              </a:solidFill>
              <a:ln>
                <a:solidFill>
                  <a:srgbClr val="C00000"/>
                </a:solidFill>
              </a:ln>
            </c:spPr>
          </c:marker>
          <c:cat>
            <c:strRef>
              <c:f>Ucayali!$A$2:$A$5</c:f>
              <c:strCache>
                <c:ptCount val="4"/>
                <c:pt idx="0">
                  <c:v>Biodiversidad</c:v>
                </c:pt>
                <c:pt idx="1">
                  <c:v>Calidad Ambiental</c:v>
                </c:pt>
                <c:pt idx="2">
                  <c:v>Gestión Ambiental</c:v>
                </c:pt>
                <c:pt idx="3">
                  <c:v>Gobernanza Ambiental</c:v>
                </c:pt>
              </c:strCache>
            </c:strRef>
          </c:cat>
          <c:val>
            <c:numRef>
              <c:f>Ucayali!$B$2:$B$5</c:f>
              <c:numCache>
                <c:formatCode>0.0000</c:formatCode>
                <c:ptCount val="4"/>
                <c:pt idx="0">
                  <c:v>0.68219461697722572</c:v>
                </c:pt>
                <c:pt idx="1">
                  <c:v>0.55251531881966676</c:v>
                </c:pt>
                <c:pt idx="2">
                  <c:v>0.5432098765432104</c:v>
                </c:pt>
                <c:pt idx="3">
                  <c:v>0.45306905370843986</c:v>
                </c:pt>
              </c:numCache>
            </c:numRef>
          </c:val>
        </c:ser>
        <c:ser>
          <c:idx val="1"/>
          <c:order val="1"/>
          <c:tx>
            <c:strRef>
              <c:f>Ucayali!$C$1</c:f>
              <c:strCache>
                <c:ptCount val="1"/>
                <c:pt idx="0">
                  <c:v>Serie 2</c:v>
                </c:pt>
              </c:strCache>
            </c:strRef>
          </c:tx>
          <c:spPr>
            <a:ln w="9514">
              <a:solidFill>
                <a:srgbClr val="D07C00"/>
              </a:solidFill>
              <a:prstDash val="sysDash"/>
            </a:ln>
          </c:spPr>
          <c:marker>
            <c:symbol val="none"/>
          </c:marker>
          <c:cat>
            <c:strRef>
              <c:f>Ucayali!$A$2:$A$5</c:f>
              <c:strCache>
                <c:ptCount val="4"/>
                <c:pt idx="0">
                  <c:v>Biodiversidad</c:v>
                </c:pt>
                <c:pt idx="1">
                  <c:v>Calidad Ambiental</c:v>
                </c:pt>
                <c:pt idx="2">
                  <c:v>Gestión Ambiental</c:v>
                </c:pt>
                <c:pt idx="3">
                  <c:v>Gobernanza Ambiental</c:v>
                </c:pt>
              </c:strCache>
            </c:strRef>
          </c:cat>
          <c:val>
            <c:numRef>
              <c:f>Ucayali!$C$2:$C$5</c:f>
              <c:numCache>
                <c:formatCode>General</c:formatCode>
                <c:ptCount val="4"/>
              </c:numCache>
            </c:numRef>
          </c:val>
        </c:ser>
        <c:ser>
          <c:idx val="2"/>
          <c:order val="2"/>
          <c:tx>
            <c:strRef>
              <c:f>Ucayali!$D$1</c:f>
              <c:strCache>
                <c:ptCount val="1"/>
                <c:pt idx="0">
                  <c:v>max</c:v>
                </c:pt>
              </c:strCache>
            </c:strRef>
          </c:tx>
          <c:spPr>
            <a:ln w="22225">
              <a:solidFill>
                <a:srgbClr val="0070C0"/>
              </a:solidFill>
              <a:prstDash val="sysDash"/>
            </a:ln>
          </c:spPr>
          <c:marker>
            <c:symbol val="none"/>
          </c:marker>
          <c:cat>
            <c:strRef>
              <c:f>Ucayali!$A$2:$A$5</c:f>
              <c:strCache>
                <c:ptCount val="4"/>
                <c:pt idx="0">
                  <c:v>Biodiversidad</c:v>
                </c:pt>
                <c:pt idx="1">
                  <c:v>Calidad Ambiental</c:v>
                </c:pt>
                <c:pt idx="2">
                  <c:v>Gestión Ambiental</c:v>
                </c:pt>
                <c:pt idx="3">
                  <c:v>Gobernanza Ambiental</c:v>
                </c:pt>
              </c:strCache>
            </c:strRef>
          </c:cat>
          <c:val>
            <c:numRef>
              <c:f>Ucayali!$D$2:$D$5</c:f>
              <c:numCache>
                <c:formatCode>General</c:formatCode>
                <c:ptCount val="4"/>
                <c:pt idx="0">
                  <c:v>0.68202992650000038</c:v>
                </c:pt>
                <c:pt idx="1">
                  <c:v>0.59391011550000006</c:v>
                </c:pt>
                <c:pt idx="2">
                  <c:v>0.68516453999999971</c:v>
                </c:pt>
                <c:pt idx="3">
                  <c:v>0.88046965799999999</c:v>
                </c:pt>
              </c:numCache>
            </c:numRef>
          </c:val>
        </c:ser>
        <c:ser>
          <c:idx val="3"/>
          <c:order val="3"/>
          <c:tx>
            <c:strRef>
              <c:f>Ucayali!$E$1</c:f>
              <c:strCache>
                <c:ptCount val="1"/>
                <c:pt idx="0">
                  <c:v>min</c:v>
                </c:pt>
              </c:strCache>
            </c:strRef>
          </c:tx>
          <c:spPr>
            <a:ln w="22225">
              <a:prstDash val="sysDash"/>
            </a:ln>
          </c:spPr>
          <c:marker>
            <c:symbol val="none"/>
          </c:marker>
          <c:cat>
            <c:strRef>
              <c:f>Ucayali!$A$2:$A$5</c:f>
              <c:strCache>
                <c:ptCount val="4"/>
                <c:pt idx="0">
                  <c:v>Biodiversidad</c:v>
                </c:pt>
                <c:pt idx="1">
                  <c:v>Calidad Ambiental</c:v>
                </c:pt>
                <c:pt idx="2">
                  <c:v>Gestión Ambiental</c:v>
                </c:pt>
                <c:pt idx="3">
                  <c:v>Gobernanza Ambiental</c:v>
                </c:pt>
              </c:strCache>
            </c:strRef>
          </c:cat>
          <c:val>
            <c:numRef>
              <c:f>Ucayali!$E$2:$E$5</c:f>
              <c:numCache>
                <c:formatCode>General</c:formatCode>
                <c:ptCount val="4"/>
                <c:pt idx="0">
                  <c:v>0.16226708075000007</c:v>
                </c:pt>
                <c:pt idx="1">
                  <c:v>0.32342838320000034</c:v>
                </c:pt>
                <c:pt idx="2">
                  <c:v>0.17325240515000007</c:v>
                </c:pt>
                <c:pt idx="3">
                  <c:v>0.15942028985000012</c:v>
                </c:pt>
              </c:numCache>
            </c:numRef>
          </c:val>
        </c:ser>
        <c:axId val="119872128"/>
        <c:axId val="119882112"/>
      </c:radarChart>
      <c:catAx>
        <c:axId val="119872128"/>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9882112"/>
        <c:crosses val="autoZero"/>
        <c:lblAlgn val="ctr"/>
        <c:lblOffset val="100"/>
      </c:catAx>
      <c:valAx>
        <c:axId val="119882112"/>
        <c:scaling>
          <c:orientation val="minMax"/>
          <c:max val="1"/>
        </c:scaling>
        <c:axPos val="l"/>
        <c:majorGridlines/>
        <c:numFmt formatCode="#,##0.00" sourceLinked="0"/>
        <c:majorTickMark val="cross"/>
        <c:tickLblPos val="nextTo"/>
        <c:txPr>
          <a:bodyPr/>
          <a:lstStyle/>
          <a:p>
            <a:pPr>
              <a:defRPr sz="800" b="1"/>
            </a:pPr>
            <a:endParaRPr lang="es-ES"/>
          </a:p>
        </c:txPr>
        <c:crossAx val="119872128"/>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6.1671369203849448E-2"/>
          <c:y val="3.363654113107023E-2"/>
          <c:w val="0.92443974190726008"/>
          <c:h val="0.76540838943521927"/>
        </c:manualLayout>
      </c:layout>
      <c:barChart>
        <c:barDir val="col"/>
        <c:grouping val="clustered"/>
        <c:ser>
          <c:idx val="0"/>
          <c:order val="0"/>
          <c:tx>
            <c:strRef>
              <c:f>'Calidad Aire'!$B$1</c:f>
              <c:strCache>
                <c:ptCount val="1"/>
                <c:pt idx="0">
                  <c:v>Calidad Atmosférica</c:v>
                </c:pt>
              </c:strCache>
            </c:strRef>
          </c:tx>
          <c:spPr>
            <a:solidFill>
              <a:srgbClr val="4F81BD"/>
            </a:solidFill>
            <a:ln w="25398">
              <a:noFill/>
            </a:ln>
          </c:spPr>
          <c:dPt>
            <c:idx val="0"/>
            <c:spPr>
              <a:solidFill>
                <a:srgbClr val="FFFF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FF00"/>
              </a:solidFill>
              <a:ln w="25398">
                <a:solidFill>
                  <a:srgbClr val="77933C"/>
                </a:solidFill>
                <a:prstDash val="solid"/>
              </a:ln>
            </c:spPr>
          </c:dPt>
          <c:dPt>
            <c:idx val="6"/>
            <c:spPr>
              <a:solidFill>
                <a:srgbClr val="FFFF00"/>
              </a:solidFill>
              <a:ln w="25398">
                <a:solidFill>
                  <a:srgbClr val="77933C"/>
                </a:solidFill>
                <a:prstDash val="solid"/>
              </a:ln>
            </c:spPr>
          </c:dPt>
          <c:dPt>
            <c:idx val="7"/>
            <c:spPr>
              <a:solidFill>
                <a:srgbClr val="FFFF00"/>
              </a:solidFill>
              <a:ln w="25398">
                <a:solidFill>
                  <a:srgbClr val="77933C"/>
                </a:solidFill>
                <a:prstDash val="solid"/>
              </a:ln>
            </c:spPr>
          </c:dPt>
          <c:dPt>
            <c:idx val="8"/>
            <c:spPr>
              <a:solidFill>
                <a:srgbClr val="FFFF00"/>
              </a:solidFill>
              <a:ln w="25398">
                <a:solidFill>
                  <a:srgbClr val="77933C"/>
                </a:solidFill>
                <a:prstDash val="solid"/>
              </a:ln>
            </c:spPr>
          </c:dPt>
          <c:dPt>
            <c:idx val="9"/>
            <c:spPr>
              <a:solidFill>
                <a:srgbClr val="FFFF00"/>
              </a:solidFill>
              <a:ln w="25398">
                <a:solidFill>
                  <a:srgbClr val="77933C"/>
                </a:solidFill>
                <a:prstDash val="solid"/>
              </a:ln>
            </c:spPr>
          </c:dPt>
          <c:dPt>
            <c:idx val="10"/>
            <c:spPr>
              <a:solidFill>
                <a:srgbClr val="FFFF00"/>
              </a:solidFill>
              <a:ln w="25398">
                <a:solidFill>
                  <a:srgbClr val="77933C"/>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rgbClr val="984807"/>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6600"/>
              </a:solidFill>
              <a:ln w="25398">
                <a:solidFill>
                  <a:srgbClr val="984807"/>
                </a:solidFill>
                <a:prstDash val="solid"/>
              </a:ln>
            </c:spPr>
          </c:dPt>
          <c:dPt>
            <c:idx val="23"/>
            <c:spPr>
              <a:solidFill>
                <a:srgbClr val="FF6600"/>
              </a:solidFill>
              <a:ln w="25398">
                <a:solidFill>
                  <a:schemeClr val="accent6">
                    <a:lumMod val="50000"/>
                  </a:schemeClr>
                </a:solidFill>
                <a:prstDash val="solid"/>
              </a:ln>
            </c:spPr>
          </c:dPt>
          <c:cat>
            <c:strRef>
              <c:f>'Calidad Aire'!$A$2:$A$25</c:f>
              <c:strCache>
                <c:ptCount val="24"/>
                <c:pt idx="0">
                  <c:v>Tumbes</c:v>
                </c:pt>
                <c:pt idx="1">
                  <c:v>Moquegua</c:v>
                </c:pt>
                <c:pt idx="2">
                  <c:v>Pasco</c:v>
                </c:pt>
                <c:pt idx="3">
                  <c:v>Tacna</c:v>
                </c:pt>
                <c:pt idx="4">
                  <c:v>Puno</c:v>
                </c:pt>
                <c:pt idx="5">
                  <c:v>Ucayali</c:v>
                </c:pt>
                <c:pt idx="6">
                  <c:v>Huánuco</c:v>
                </c:pt>
                <c:pt idx="7">
                  <c:v>Loreto</c:v>
                </c:pt>
                <c:pt idx="8">
                  <c:v>Madre de Dios</c:v>
                </c:pt>
                <c:pt idx="9">
                  <c:v>Huancavelica</c:v>
                </c:pt>
                <c:pt idx="10">
                  <c:v>Piura</c:v>
                </c:pt>
                <c:pt idx="11">
                  <c:v>Amazonas</c:v>
                </c:pt>
                <c:pt idx="12">
                  <c:v>San Martín</c:v>
                </c:pt>
                <c:pt idx="13">
                  <c:v>Áncash</c:v>
                </c:pt>
                <c:pt idx="14">
                  <c:v>Junín</c:v>
                </c:pt>
                <c:pt idx="15">
                  <c:v>Ayacucho</c:v>
                </c:pt>
                <c:pt idx="16">
                  <c:v>Ica</c:v>
                </c:pt>
                <c:pt idx="17">
                  <c:v>Lambayeque</c:v>
                </c:pt>
                <c:pt idx="18">
                  <c:v>Arequipa</c:v>
                </c:pt>
                <c:pt idx="19">
                  <c:v>La Libertad</c:v>
                </c:pt>
                <c:pt idx="20">
                  <c:v>Apurímac</c:v>
                </c:pt>
                <c:pt idx="21">
                  <c:v>Cajamarca</c:v>
                </c:pt>
                <c:pt idx="22">
                  <c:v>Lima</c:v>
                </c:pt>
                <c:pt idx="23">
                  <c:v>Cusco</c:v>
                </c:pt>
              </c:strCache>
            </c:strRef>
          </c:cat>
          <c:val>
            <c:numRef>
              <c:f>'Calidad Aire'!$B$2:$B$25</c:f>
              <c:numCache>
                <c:formatCode>0.00</c:formatCode>
                <c:ptCount val="24"/>
                <c:pt idx="0">
                  <c:v>0.74258893280632399</c:v>
                </c:pt>
                <c:pt idx="1">
                  <c:v>0.69565217391304301</c:v>
                </c:pt>
                <c:pt idx="2">
                  <c:v>0.63833992094861702</c:v>
                </c:pt>
                <c:pt idx="3">
                  <c:v>0.63290513833992124</c:v>
                </c:pt>
                <c:pt idx="4">
                  <c:v>0.62598814229249022</c:v>
                </c:pt>
                <c:pt idx="5">
                  <c:v>0.58152173913043481</c:v>
                </c:pt>
                <c:pt idx="6">
                  <c:v>0.57460474308300424</c:v>
                </c:pt>
                <c:pt idx="7">
                  <c:v>0.57114624505928901</c:v>
                </c:pt>
                <c:pt idx="8">
                  <c:v>0.51284584980237202</c:v>
                </c:pt>
                <c:pt idx="9">
                  <c:v>0.51037549407114602</c:v>
                </c:pt>
                <c:pt idx="10">
                  <c:v>0.50444664031620579</c:v>
                </c:pt>
                <c:pt idx="11">
                  <c:v>0.47579051383399201</c:v>
                </c:pt>
                <c:pt idx="12">
                  <c:v>0.45750988142292498</c:v>
                </c:pt>
                <c:pt idx="13">
                  <c:v>0.45454545454545481</c:v>
                </c:pt>
                <c:pt idx="14">
                  <c:v>0.43873517786561317</c:v>
                </c:pt>
                <c:pt idx="15">
                  <c:v>0.4313241106719371</c:v>
                </c:pt>
                <c:pt idx="16">
                  <c:v>0.42539525691699587</c:v>
                </c:pt>
                <c:pt idx="17">
                  <c:v>0.42440711462450598</c:v>
                </c:pt>
                <c:pt idx="18">
                  <c:v>0.407114624505929</c:v>
                </c:pt>
                <c:pt idx="19">
                  <c:v>0.40513833992094911</c:v>
                </c:pt>
                <c:pt idx="20">
                  <c:v>0.37648221343873511</c:v>
                </c:pt>
                <c:pt idx="21">
                  <c:v>0.36857707509881421</c:v>
                </c:pt>
                <c:pt idx="22">
                  <c:v>0.35869565217391303</c:v>
                </c:pt>
                <c:pt idx="23">
                  <c:v>0.31768774703557312</c:v>
                </c:pt>
              </c:numCache>
            </c:numRef>
          </c:val>
        </c:ser>
        <c:gapWidth val="20"/>
        <c:axId val="110192896"/>
        <c:axId val="110194688"/>
      </c:barChart>
      <c:catAx>
        <c:axId val="110192896"/>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10194688"/>
        <c:crossesAt val="0"/>
        <c:auto val="1"/>
        <c:lblAlgn val="ctr"/>
        <c:lblOffset val="100"/>
      </c:catAx>
      <c:valAx>
        <c:axId val="110194688"/>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10192896"/>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'Cont. RRSS'!$B$1</c:f>
              <c:strCache>
                <c:ptCount val="1"/>
                <c:pt idx="0">
                  <c:v>Cont. RRSS</c:v>
                </c:pt>
              </c:strCache>
            </c:strRef>
          </c:tx>
          <c:spPr>
            <a:solidFill>
              <a:srgbClr val="4F81BD"/>
            </a:solidFill>
            <a:ln w="25398">
              <a:noFill/>
            </a:ln>
          </c:spPr>
          <c:dPt>
            <c:idx val="0"/>
            <c:spPr>
              <a:solidFill>
                <a:srgbClr val="FFFF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6600"/>
              </a:solidFill>
              <a:ln w="25398">
                <a:solidFill>
                  <a:srgbClr val="984807"/>
                </a:solidFill>
                <a:prstDash val="solid"/>
              </a:ln>
            </c:spPr>
          </c:dPt>
          <c:dPt>
            <c:idx val="6"/>
            <c:spPr>
              <a:solidFill>
                <a:srgbClr val="FF6600"/>
              </a:solidFill>
              <a:ln w="25398">
                <a:solidFill>
                  <a:srgbClr val="984807"/>
                </a:solidFill>
                <a:prstDash val="solid"/>
              </a:ln>
            </c:spPr>
          </c:dPt>
          <c:dPt>
            <c:idx val="7"/>
            <c:spPr>
              <a:solidFill>
                <a:srgbClr val="FF6600"/>
              </a:solidFill>
              <a:ln w="25398">
                <a:solidFill>
                  <a:srgbClr val="984807"/>
                </a:solidFill>
                <a:prstDash val="solid"/>
              </a:ln>
            </c:spPr>
          </c:dPt>
          <c:dPt>
            <c:idx val="8"/>
            <c:spPr>
              <a:solidFill>
                <a:srgbClr val="FF6600"/>
              </a:solidFill>
              <a:ln w="25398">
                <a:solidFill>
                  <a:srgbClr val="984807"/>
                </a:solidFill>
                <a:prstDash val="solid"/>
              </a:ln>
            </c:spPr>
          </c:dPt>
          <c:dPt>
            <c:idx val="9"/>
            <c:spPr>
              <a:solidFill>
                <a:srgbClr val="FF6600"/>
              </a:solidFill>
              <a:ln w="25398">
                <a:solidFill>
                  <a:srgbClr val="984807"/>
                </a:solidFill>
                <a:prstDash val="solid"/>
              </a:ln>
            </c:spPr>
          </c:dPt>
          <c:dPt>
            <c:idx val="10"/>
            <c:spPr>
              <a:solidFill>
                <a:srgbClr val="FF6600"/>
              </a:solidFill>
              <a:ln w="25398">
                <a:solidFill>
                  <a:srgbClr val="984807"/>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rgbClr val="984807"/>
                </a:solidFill>
                <a:prstDash val="solid"/>
              </a:ln>
            </c:spPr>
          </c:dPt>
          <c:dPt>
            <c:idx val="19"/>
            <c:spPr>
              <a:solidFill>
                <a:srgbClr val="FF0000"/>
              </a:solidFill>
              <a:ln w="25398">
                <a:solidFill>
                  <a:srgbClr val="984807"/>
                </a:solidFill>
                <a:prstDash val="solid"/>
              </a:ln>
            </c:spPr>
          </c:dPt>
          <c:dPt>
            <c:idx val="20"/>
            <c:spPr>
              <a:solidFill>
                <a:srgbClr val="FF0000"/>
              </a:solidFill>
              <a:ln w="25398">
                <a:solidFill>
                  <a:srgbClr val="953735"/>
                </a:solidFill>
                <a:prstDash val="solid"/>
              </a:ln>
            </c:spPr>
          </c:dPt>
          <c:dPt>
            <c:idx val="21"/>
            <c:spPr>
              <a:solidFill>
                <a:srgbClr val="FF0000"/>
              </a:solidFill>
              <a:ln w="25398">
                <a:solidFill>
                  <a:srgbClr val="953735"/>
                </a:solidFill>
                <a:prstDash val="solid"/>
              </a:ln>
            </c:spPr>
          </c:dPt>
          <c:dPt>
            <c:idx val="22"/>
            <c:spPr>
              <a:solidFill>
                <a:srgbClr val="FF0000"/>
              </a:solidFill>
              <a:ln w="25398">
                <a:solidFill>
                  <a:srgbClr val="953735"/>
                </a:solidFill>
                <a:prstDash val="solid"/>
              </a:ln>
            </c:spPr>
          </c:dPt>
          <c:dPt>
            <c:idx val="23"/>
            <c:spPr>
              <a:solidFill>
                <a:srgbClr val="FF0000"/>
              </a:solidFill>
              <a:ln w="25398">
                <a:solidFill>
                  <a:srgbClr val="953735"/>
                </a:solidFill>
                <a:prstDash val="solid"/>
              </a:ln>
            </c:spPr>
          </c:dPt>
          <c:cat>
            <c:strRef>
              <c:f>'Cont. RRSS'!$A$2:$A$25</c:f>
              <c:strCache>
                <c:ptCount val="24"/>
                <c:pt idx="0">
                  <c:v>Madre de Dios</c:v>
                </c:pt>
                <c:pt idx="1">
                  <c:v>Huancavelica</c:v>
                </c:pt>
                <c:pt idx="2">
                  <c:v>Lima</c:v>
                </c:pt>
                <c:pt idx="3">
                  <c:v>Huánuco</c:v>
                </c:pt>
                <c:pt idx="4">
                  <c:v>Amazonas</c:v>
                </c:pt>
                <c:pt idx="5">
                  <c:v>Ucayali</c:v>
                </c:pt>
                <c:pt idx="6">
                  <c:v>Áncash</c:v>
                </c:pt>
                <c:pt idx="7">
                  <c:v>Moquegua</c:v>
                </c:pt>
                <c:pt idx="8">
                  <c:v>Loreto</c:v>
                </c:pt>
                <c:pt idx="9">
                  <c:v>Pasco</c:v>
                </c:pt>
                <c:pt idx="10">
                  <c:v>Junín</c:v>
                </c:pt>
                <c:pt idx="11">
                  <c:v>Apurímac</c:v>
                </c:pt>
                <c:pt idx="12">
                  <c:v>Puno</c:v>
                </c:pt>
                <c:pt idx="13">
                  <c:v>Lambayeque</c:v>
                </c:pt>
                <c:pt idx="14">
                  <c:v>Tacna</c:v>
                </c:pt>
                <c:pt idx="15">
                  <c:v>Tumbes</c:v>
                </c:pt>
                <c:pt idx="16">
                  <c:v>San Martín</c:v>
                </c:pt>
                <c:pt idx="17">
                  <c:v>Cajamarca</c:v>
                </c:pt>
                <c:pt idx="18">
                  <c:v>Cusco</c:v>
                </c:pt>
                <c:pt idx="19">
                  <c:v>Ayacucho</c:v>
                </c:pt>
                <c:pt idx="20">
                  <c:v>Ica</c:v>
                </c:pt>
                <c:pt idx="21">
                  <c:v>Arequipa</c:v>
                </c:pt>
                <c:pt idx="22">
                  <c:v>La Libertad</c:v>
                </c:pt>
                <c:pt idx="23">
                  <c:v>Piura</c:v>
                </c:pt>
              </c:strCache>
            </c:strRef>
          </c:cat>
          <c:val>
            <c:numRef>
              <c:f>'Cont. RRSS'!$B$2:$B$25</c:f>
              <c:numCache>
                <c:formatCode>0.00</c:formatCode>
                <c:ptCount val="24"/>
                <c:pt idx="0">
                  <c:v>0.66666666666666718</c:v>
                </c:pt>
                <c:pt idx="1">
                  <c:v>0.53293807641633695</c:v>
                </c:pt>
                <c:pt idx="2">
                  <c:v>0.51515151515151503</c:v>
                </c:pt>
                <c:pt idx="3">
                  <c:v>0.50592885375494101</c:v>
                </c:pt>
                <c:pt idx="4">
                  <c:v>0.50329380764163401</c:v>
                </c:pt>
                <c:pt idx="5">
                  <c:v>0.49011857707509915</c:v>
                </c:pt>
                <c:pt idx="6">
                  <c:v>0.4714536671058413</c:v>
                </c:pt>
                <c:pt idx="7">
                  <c:v>0.47035573122529617</c:v>
                </c:pt>
                <c:pt idx="8">
                  <c:v>0.46310935441370188</c:v>
                </c:pt>
                <c:pt idx="9">
                  <c:v>0.44137022397892012</c:v>
                </c:pt>
                <c:pt idx="10">
                  <c:v>0.38427755819060211</c:v>
                </c:pt>
                <c:pt idx="11">
                  <c:v>0.3675889328063241</c:v>
                </c:pt>
                <c:pt idx="12">
                  <c:v>0.35770750988142302</c:v>
                </c:pt>
                <c:pt idx="13">
                  <c:v>0.32806324110671897</c:v>
                </c:pt>
                <c:pt idx="14">
                  <c:v>0.30764163372858999</c:v>
                </c:pt>
                <c:pt idx="15">
                  <c:v>0.3043478260869561</c:v>
                </c:pt>
                <c:pt idx="16">
                  <c:v>0.29578392621870908</c:v>
                </c:pt>
                <c:pt idx="17">
                  <c:v>0.25494071146245112</c:v>
                </c:pt>
                <c:pt idx="18">
                  <c:v>0.2536231884057969</c:v>
                </c:pt>
                <c:pt idx="19">
                  <c:v>0.23386034255599511</c:v>
                </c:pt>
                <c:pt idx="20">
                  <c:v>0.20421607378129109</c:v>
                </c:pt>
                <c:pt idx="21">
                  <c:v>0.14953886693017099</c:v>
                </c:pt>
                <c:pt idx="22">
                  <c:v>0.11989459815546799</c:v>
                </c:pt>
                <c:pt idx="23">
                  <c:v>2.9644268774703615E-2</c:v>
                </c:pt>
              </c:numCache>
            </c:numRef>
          </c:val>
        </c:ser>
        <c:gapWidth val="20"/>
        <c:axId val="110183168"/>
        <c:axId val="110184704"/>
      </c:barChart>
      <c:catAx>
        <c:axId val="110183168"/>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10184704"/>
        <c:crossesAt val="0"/>
        <c:auto val="1"/>
        <c:lblAlgn val="ctr"/>
        <c:lblOffset val="100"/>
      </c:catAx>
      <c:valAx>
        <c:axId val="110184704"/>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10183168"/>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'Conservacion RRNN'!$B$1</c:f>
              <c:strCache>
                <c:ptCount val="1"/>
                <c:pt idx="0">
                  <c:v>Conservacion RRNN</c:v>
                </c:pt>
              </c:strCache>
            </c:strRef>
          </c:tx>
          <c:spPr>
            <a:solidFill>
              <a:srgbClr val="4F81BD"/>
            </a:solidFill>
            <a:ln w="25398">
              <a:noFill/>
            </a:ln>
          </c:spPr>
          <c:dPt>
            <c:idx val="0"/>
            <c:spPr>
              <a:solidFill>
                <a:srgbClr val="FFFF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6600"/>
              </a:solidFill>
              <a:ln w="25398">
                <a:solidFill>
                  <a:srgbClr val="77933C"/>
                </a:solidFill>
                <a:prstDash val="solid"/>
              </a:ln>
            </c:spPr>
          </c:dPt>
          <c:dPt>
            <c:idx val="6"/>
            <c:spPr>
              <a:solidFill>
                <a:srgbClr val="FF6600"/>
              </a:solidFill>
              <a:ln w="25398">
                <a:solidFill>
                  <a:srgbClr val="984807"/>
                </a:solidFill>
                <a:prstDash val="solid"/>
              </a:ln>
            </c:spPr>
          </c:dPt>
          <c:dPt>
            <c:idx val="7"/>
            <c:spPr>
              <a:solidFill>
                <a:srgbClr val="FF6600"/>
              </a:solidFill>
              <a:ln w="25398">
                <a:solidFill>
                  <a:srgbClr val="984807"/>
                </a:solidFill>
                <a:prstDash val="solid"/>
              </a:ln>
            </c:spPr>
          </c:dPt>
          <c:dPt>
            <c:idx val="8"/>
            <c:spPr>
              <a:solidFill>
                <a:srgbClr val="FF6600"/>
              </a:solidFill>
              <a:ln w="25398">
                <a:solidFill>
                  <a:srgbClr val="984807"/>
                </a:solidFill>
                <a:prstDash val="solid"/>
              </a:ln>
            </c:spPr>
          </c:dPt>
          <c:dPt>
            <c:idx val="9"/>
            <c:spPr>
              <a:solidFill>
                <a:srgbClr val="FF6600"/>
              </a:solidFill>
              <a:ln w="25398">
                <a:solidFill>
                  <a:srgbClr val="984807"/>
                </a:solidFill>
                <a:prstDash val="solid"/>
              </a:ln>
            </c:spPr>
          </c:dPt>
          <c:dPt>
            <c:idx val="10"/>
            <c:spPr>
              <a:solidFill>
                <a:srgbClr val="FF6600"/>
              </a:solidFill>
              <a:ln w="25398">
                <a:solidFill>
                  <a:srgbClr val="984807"/>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chemeClr val="accent6">
                    <a:lumMod val="50000"/>
                  </a:schemeClr>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6600"/>
              </a:solidFill>
              <a:ln w="25398">
                <a:solidFill>
                  <a:srgbClr val="984807"/>
                </a:solidFill>
                <a:prstDash val="solid"/>
              </a:ln>
            </c:spPr>
          </c:dPt>
          <c:dPt>
            <c:idx val="23"/>
            <c:spPr>
              <a:solidFill>
                <a:srgbClr val="FF0000"/>
              </a:solidFill>
              <a:ln w="25398">
                <a:solidFill>
                  <a:schemeClr val="accent2">
                    <a:lumMod val="75000"/>
                  </a:schemeClr>
                </a:solidFill>
                <a:prstDash val="solid"/>
              </a:ln>
            </c:spPr>
          </c:dPt>
          <c:dLbls>
            <c:numFmt formatCode="#,##0.0000" sourceLinked="0"/>
            <c:txPr>
              <a:bodyPr rot="-5400000" vert="horz"/>
              <a:lstStyle/>
              <a:p>
                <a:pPr>
                  <a:defRPr sz="1100" baseline="0"/>
                </a:pPr>
                <a:endParaRPr lang="es-ES"/>
              </a:p>
            </c:txPr>
            <c:showVal val="1"/>
          </c:dLbls>
          <c:cat>
            <c:strRef>
              <c:f>'Conservacion RRNN'!$A$2:$A$25</c:f>
              <c:strCache>
                <c:ptCount val="24"/>
                <c:pt idx="0">
                  <c:v>Ucayali</c:v>
                </c:pt>
                <c:pt idx="1">
                  <c:v>Loreto</c:v>
                </c:pt>
                <c:pt idx="2">
                  <c:v>Madre de Dios</c:v>
                </c:pt>
                <c:pt idx="3">
                  <c:v>San Martín</c:v>
                </c:pt>
                <c:pt idx="4">
                  <c:v>Lambayeque</c:v>
                </c:pt>
                <c:pt idx="5">
                  <c:v>Áncash</c:v>
                </c:pt>
                <c:pt idx="6">
                  <c:v>Huánuco</c:v>
                </c:pt>
                <c:pt idx="7">
                  <c:v>Lima</c:v>
                </c:pt>
                <c:pt idx="8">
                  <c:v>Cusco</c:v>
                </c:pt>
                <c:pt idx="9">
                  <c:v>Amazonas</c:v>
                </c:pt>
                <c:pt idx="10">
                  <c:v>Pasco</c:v>
                </c:pt>
                <c:pt idx="11">
                  <c:v>Tumbes</c:v>
                </c:pt>
                <c:pt idx="12">
                  <c:v>Junín</c:v>
                </c:pt>
                <c:pt idx="13">
                  <c:v>Piura</c:v>
                </c:pt>
                <c:pt idx="14">
                  <c:v>Puno</c:v>
                </c:pt>
                <c:pt idx="15">
                  <c:v>Huancavelica</c:v>
                </c:pt>
                <c:pt idx="16">
                  <c:v>Cajamarca</c:v>
                </c:pt>
                <c:pt idx="17">
                  <c:v>Apurímac</c:v>
                </c:pt>
                <c:pt idx="18">
                  <c:v>Ica</c:v>
                </c:pt>
                <c:pt idx="19">
                  <c:v>La Libertad</c:v>
                </c:pt>
                <c:pt idx="20">
                  <c:v>Arequipa</c:v>
                </c:pt>
                <c:pt idx="21">
                  <c:v>Ayacucho</c:v>
                </c:pt>
                <c:pt idx="22">
                  <c:v>Tacna</c:v>
                </c:pt>
                <c:pt idx="23">
                  <c:v>Moquegua</c:v>
                </c:pt>
              </c:strCache>
            </c:strRef>
          </c:cat>
          <c:val>
            <c:numRef>
              <c:f>'Conservacion RRNN'!$B$2:$B$25</c:f>
              <c:numCache>
                <c:formatCode>General</c:formatCode>
                <c:ptCount val="24"/>
                <c:pt idx="0">
                  <c:v>0.68202992659514439</c:v>
                </c:pt>
                <c:pt idx="1">
                  <c:v>0.66013394817742599</c:v>
                </c:pt>
                <c:pt idx="2">
                  <c:v>0.64981335090030701</c:v>
                </c:pt>
                <c:pt idx="3">
                  <c:v>0.58170995670995673</c:v>
                </c:pt>
                <c:pt idx="4">
                  <c:v>0.5053249890206406</c:v>
                </c:pt>
                <c:pt idx="5">
                  <c:v>0.49745906267645412</c:v>
                </c:pt>
                <c:pt idx="6">
                  <c:v>0.47397891963109412</c:v>
                </c:pt>
                <c:pt idx="7">
                  <c:v>0.47301430453604398</c:v>
                </c:pt>
                <c:pt idx="8">
                  <c:v>0.4613291298073911</c:v>
                </c:pt>
                <c:pt idx="9">
                  <c:v>0.46109385783298801</c:v>
                </c:pt>
                <c:pt idx="10">
                  <c:v>0.46105464583725514</c:v>
                </c:pt>
                <c:pt idx="11">
                  <c:v>0.45954890520107911</c:v>
                </c:pt>
                <c:pt idx="12">
                  <c:v>0.44719712654495303</c:v>
                </c:pt>
                <c:pt idx="13">
                  <c:v>0.44340924775707402</c:v>
                </c:pt>
                <c:pt idx="14">
                  <c:v>0.43007716920760436</c:v>
                </c:pt>
                <c:pt idx="15">
                  <c:v>0.41033785055524208</c:v>
                </c:pt>
                <c:pt idx="16">
                  <c:v>0.40091128678085225</c:v>
                </c:pt>
                <c:pt idx="17">
                  <c:v>0.40083286278938512</c:v>
                </c:pt>
                <c:pt idx="18">
                  <c:v>0.36204435660957401</c:v>
                </c:pt>
                <c:pt idx="19">
                  <c:v>0.36035824079302298</c:v>
                </c:pt>
                <c:pt idx="20">
                  <c:v>0.297093606876216</c:v>
                </c:pt>
                <c:pt idx="21">
                  <c:v>0.28707886316582032</c:v>
                </c:pt>
                <c:pt idx="22">
                  <c:v>0.28594171528954121</c:v>
                </c:pt>
                <c:pt idx="23">
                  <c:v>0.16226708074534207</c:v>
                </c:pt>
              </c:numCache>
            </c:numRef>
          </c:val>
        </c:ser>
        <c:gapWidth val="20"/>
        <c:axId val="110752128"/>
        <c:axId val="110753664"/>
      </c:barChart>
      <c:catAx>
        <c:axId val="110752128"/>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10753664"/>
        <c:crossesAt val="0"/>
        <c:auto val="1"/>
        <c:lblAlgn val="ctr"/>
        <c:lblOffset val="100"/>
      </c:catAx>
      <c:valAx>
        <c:axId val="110753664"/>
        <c:scaling>
          <c:orientation val="minMax"/>
          <c:max val="1"/>
          <c:min val="0"/>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a:lstStyle/>
          <a:p>
            <a:pPr>
              <a:defRPr lang="en-US" sz="1100"/>
            </a:pPr>
            <a:endParaRPr lang="es-ES"/>
          </a:p>
        </c:txPr>
        <c:crossAx val="110752128"/>
        <c:crosses val="autoZero"/>
        <c:crossBetween val="between"/>
        <c:min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autoTitleDeleted val="1"/>
    <c:plotArea>
      <c:layout/>
      <c:barChart>
        <c:barDir val="col"/>
        <c:grouping val="clustered"/>
        <c:ser>
          <c:idx val="0"/>
          <c:order val="0"/>
          <c:tx>
            <c:strRef>
              <c:f>'Gestion Ambiental'!$B$1</c:f>
              <c:strCache>
                <c:ptCount val="1"/>
                <c:pt idx="0">
                  <c:v>Gestion Ambiental</c:v>
                </c:pt>
              </c:strCache>
            </c:strRef>
          </c:tx>
          <c:spPr>
            <a:solidFill>
              <a:srgbClr val="4F81BD"/>
            </a:solidFill>
            <a:ln w="25398">
              <a:noFill/>
            </a:ln>
          </c:spPr>
          <c:dPt>
            <c:idx val="0"/>
            <c:spPr>
              <a:solidFill>
                <a:srgbClr val="FFFF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FF00"/>
              </a:solidFill>
              <a:ln w="25398">
                <a:solidFill>
                  <a:srgbClr val="77933C"/>
                </a:solidFill>
                <a:prstDash val="solid"/>
              </a:ln>
            </c:spPr>
          </c:dPt>
          <c:dPt>
            <c:idx val="6"/>
            <c:spPr>
              <a:solidFill>
                <a:srgbClr val="FFFF00"/>
              </a:solidFill>
              <a:ln w="25398">
                <a:solidFill>
                  <a:srgbClr val="77933C"/>
                </a:solidFill>
                <a:prstDash val="solid"/>
              </a:ln>
            </c:spPr>
          </c:dPt>
          <c:dPt>
            <c:idx val="7"/>
            <c:spPr>
              <a:solidFill>
                <a:srgbClr val="FFFF00"/>
              </a:solidFill>
              <a:ln w="25398">
                <a:solidFill>
                  <a:srgbClr val="77933C"/>
                </a:solidFill>
                <a:prstDash val="solid"/>
              </a:ln>
            </c:spPr>
          </c:dPt>
          <c:dPt>
            <c:idx val="8"/>
            <c:spPr>
              <a:solidFill>
                <a:srgbClr val="FFFF00"/>
              </a:solidFill>
              <a:ln w="25398">
                <a:solidFill>
                  <a:srgbClr val="77933C"/>
                </a:solidFill>
                <a:prstDash val="solid"/>
              </a:ln>
            </c:spPr>
          </c:dPt>
          <c:dPt>
            <c:idx val="9"/>
            <c:spPr>
              <a:solidFill>
                <a:srgbClr val="FFFF00"/>
              </a:solidFill>
              <a:ln w="25398">
                <a:solidFill>
                  <a:srgbClr val="77933C"/>
                </a:solidFill>
                <a:prstDash val="solid"/>
              </a:ln>
            </c:spPr>
          </c:dPt>
          <c:dPt>
            <c:idx val="10"/>
            <c:spPr>
              <a:solidFill>
                <a:srgbClr val="FFFF00"/>
              </a:solidFill>
              <a:ln w="25398">
                <a:solidFill>
                  <a:srgbClr val="77933C"/>
                </a:solidFill>
                <a:prstDash val="solid"/>
              </a:ln>
            </c:spPr>
          </c:dPt>
          <c:dPt>
            <c:idx val="11"/>
            <c:spPr>
              <a:solidFill>
                <a:srgbClr val="FFFF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6600"/>
              </a:solidFill>
              <a:ln w="25398">
                <a:solidFill>
                  <a:schemeClr val="accent6">
                    <a:lumMod val="50000"/>
                  </a:schemeClr>
                </a:solidFill>
                <a:prstDash val="solid"/>
              </a:ln>
            </c:spPr>
          </c:dPt>
          <c:dPt>
            <c:idx val="19"/>
            <c:spPr>
              <a:solidFill>
                <a:srgbClr val="FF6600"/>
              </a:solidFill>
              <a:ln w="25398">
                <a:solidFill>
                  <a:srgbClr val="984807"/>
                </a:solidFill>
                <a:prstDash val="solid"/>
              </a:ln>
            </c:spPr>
          </c:dPt>
          <c:dPt>
            <c:idx val="20"/>
            <c:spPr>
              <a:solidFill>
                <a:srgbClr val="FF6600"/>
              </a:solidFill>
              <a:ln w="25398">
                <a:solidFill>
                  <a:srgbClr val="984807"/>
                </a:solidFill>
                <a:prstDash val="solid"/>
              </a:ln>
            </c:spPr>
          </c:dPt>
          <c:dPt>
            <c:idx val="21"/>
            <c:spPr>
              <a:solidFill>
                <a:srgbClr val="FF6600"/>
              </a:solidFill>
              <a:ln w="25398">
                <a:solidFill>
                  <a:srgbClr val="984807"/>
                </a:solidFill>
                <a:prstDash val="solid"/>
              </a:ln>
            </c:spPr>
          </c:dPt>
          <c:dPt>
            <c:idx val="22"/>
            <c:spPr>
              <a:solidFill>
                <a:srgbClr val="FF0000"/>
              </a:solidFill>
              <a:ln w="25398">
                <a:solidFill>
                  <a:srgbClr val="953735"/>
                </a:solidFill>
                <a:prstDash val="solid"/>
              </a:ln>
            </c:spPr>
          </c:dPt>
          <c:dPt>
            <c:idx val="23"/>
            <c:spPr>
              <a:solidFill>
                <a:srgbClr val="FF0000"/>
              </a:solidFill>
              <a:ln w="25398">
                <a:solidFill>
                  <a:schemeClr val="accent2">
                    <a:lumMod val="75000"/>
                  </a:schemeClr>
                </a:solidFill>
                <a:prstDash val="solid"/>
              </a:ln>
            </c:spPr>
          </c:dPt>
          <c:dLbls>
            <c:numFmt formatCode="#,##0.0000" sourceLinked="0"/>
            <c:txPr>
              <a:bodyPr rot="-5400000" vert="horz"/>
              <a:lstStyle/>
              <a:p>
                <a:pPr>
                  <a:defRPr sz="1100" baseline="0"/>
                </a:pPr>
                <a:endParaRPr lang="es-ES"/>
              </a:p>
            </c:txPr>
            <c:showVal val="1"/>
          </c:dLbls>
          <c:cat>
            <c:strRef>
              <c:f>'Gestion Ambiental'!$A$2:$A$25</c:f>
              <c:strCache>
                <c:ptCount val="24"/>
                <c:pt idx="0">
                  <c:v>San Martín</c:v>
                </c:pt>
                <c:pt idx="1">
                  <c:v>Arequipa</c:v>
                </c:pt>
                <c:pt idx="2">
                  <c:v>Pasco</c:v>
                </c:pt>
                <c:pt idx="3">
                  <c:v>Junín</c:v>
                </c:pt>
                <c:pt idx="4">
                  <c:v>Amazonas</c:v>
                </c:pt>
                <c:pt idx="5">
                  <c:v>Loreto</c:v>
                </c:pt>
                <c:pt idx="6">
                  <c:v>Piura</c:v>
                </c:pt>
                <c:pt idx="7">
                  <c:v>La Libertad</c:v>
                </c:pt>
                <c:pt idx="8">
                  <c:v>Huancavelica</c:v>
                </c:pt>
                <c:pt idx="9">
                  <c:v>Ucayali</c:v>
                </c:pt>
                <c:pt idx="10">
                  <c:v>Cusco</c:v>
                </c:pt>
                <c:pt idx="11">
                  <c:v>Ica</c:v>
                </c:pt>
                <c:pt idx="12">
                  <c:v>Apurímac</c:v>
                </c:pt>
                <c:pt idx="13">
                  <c:v>Lima</c:v>
                </c:pt>
                <c:pt idx="14">
                  <c:v>Huánuco</c:v>
                </c:pt>
                <c:pt idx="15">
                  <c:v>Tumbes</c:v>
                </c:pt>
                <c:pt idx="16">
                  <c:v>Lambayeque</c:v>
                </c:pt>
                <c:pt idx="17">
                  <c:v>Tacna</c:v>
                </c:pt>
                <c:pt idx="18">
                  <c:v>Madre de Dios</c:v>
                </c:pt>
                <c:pt idx="19">
                  <c:v>Moquegua</c:v>
                </c:pt>
                <c:pt idx="20">
                  <c:v>Cajamarca</c:v>
                </c:pt>
                <c:pt idx="21">
                  <c:v>Áncash</c:v>
                </c:pt>
                <c:pt idx="22">
                  <c:v>Ayacucho</c:v>
                </c:pt>
                <c:pt idx="23">
                  <c:v>Puno</c:v>
                </c:pt>
              </c:strCache>
            </c:strRef>
          </c:cat>
          <c:val>
            <c:numRef>
              <c:f>'Gestion Ambiental'!$B$2:$B$25</c:f>
              <c:numCache>
                <c:formatCode>0.00</c:formatCode>
                <c:ptCount val="24"/>
                <c:pt idx="0">
                  <c:v>0.68516454023700379</c:v>
                </c:pt>
                <c:pt idx="1">
                  <c:v>0.64110822081836605</c:v>
                </c:pt>
                <c:pt idx="2">
                  <c:v>0.62973285437053639</c:v>
                </c:pt>
                <c:pt idx="3">
                  <c:v>0.6200090837772001</c:v>
                </c:pt>
                <c:pt idx="4">
                  <c:v>0.60330732069862503</c:v>
                </c:pt>
                <c:pt idx="5">
                  <c:v>0.59465708741071099</c:v>
                </c:pt>
                <c:pt idx="6">
                  <c:v>0.58336430075560441</c:v>
                </c:pt>
                <c:pt idx="7">
                  <c:v>0.55163301540113119</c:v>
                </c:pt>
                <c:pt idx="8">
                  <c:v>0.5505181881993475</c:v>
                </c:pt>
                <c:pt idx="9">
                  <c:v>0.5432098765432104</c:v>
                </c:pt>
                <c:pt idx="10">
                  <c:v>0.5300590445517982</c:v>
                </c:pt>
                <c:pt idx="11">
                  <c:v>0.51379082538502818</c:v>
                </c:pt>
                <c:pt idx="12">
                  <c:v>0.49659358355010508</c:v>
                </c:pt>
                <c:pt idx="13">
                  <c:v>0.49318716710021121</c:v>
                </c:pt>
                <c:pt idx="14">
                  <c:v>0.47850860894339198</c:v>
                </c:pt>
                <c:pt idx="15">
                  <c:v>0.46469713861018186</c:v>
                </c:pt>
                <c:pt idx="16">
                  <c:v>0.45676947850860899</c:v>
                </c:pt>
                <c:pt idx="17">
                  <c:v>0.44279284858994999</c:v>
                </c:pt>
                <c:pt idx="18">
                  <c:v>0.39541269251414229</c:v>
                </c:pt>
                <c:pt idx="19">
                  <c:v>0.37165035715760425</c:v>
                </c:pt>
                <c:pt idx="20">
                  <c:v>0.351335728147322</c:v>
                </c:pt>
                <c:pt idx="21">
                  <c:v>0.34906478384739315</c:v>
                </c:pt>
                <c:pt idx="22">
                  <c:v>0.20762624385812806</c:v>
                </c:pt>
                <c:pt idx="23">
                  <c:v>0.17325240513646312</c:v>
                </c:pt>
              </c:numCache>
            </c:numRef>
          </c:val>
        </c:ser>
        <c:gapWidth val="20"/>
        <c:axId val="115273088"/>
        <c:axId val="115004544"/>
      </c:barChart>
      <c:catAx>
        <c:axId val="115273088"/>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15004544"/>
        <c:crossesAt val="0"/>
        <c:auto val="1"/>
        <c:lblAlgn val="ctr"/>
        <c:lblOffset val="100"/>
      </c:catAx>
      <c:valAx>
        <c:axId val="115004544"/>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15273088"/>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'Gobernanza Ambiental'!$B$1</c:f>
              <c:strCache>
                <c:ptCount val="1"/>
                <c:pt idx="0">
                  <c:v>Gobernanza Ambiental</c:v>
                </c:pt>
              </c:strCache>
            </c:strRef>
          </c:tx>
          <c:spPr>
            <a:solidFill>
              <a:srgbClr val="4F81BD"/>
            </a:solidFill>
            <a:ln w="25398">
              <a:noFill/>
            </a:ln>
          </c:spPr>
          <c:dPt>
            <c:idx val="0"/>
            <c:spPr>
              <a:solidFill>
                <a:srgbClr val="008000"/>
              </a:solidFill>
              <a:ln w="25398">
                <a:solidFill>
                  <a:srgbClr val="77933C"/>
                </a:solidFill>
                <a:prstDash val="solid"/>
              </a:ln>
            </c:spPr>
          </c:dPt>
          <c:dPt>
            <c:idx val="1"/>
            <c:spPr>
              <a:solidFill>
                <a:srgbClr val="FFFF00"/>
              </a:solidFill>
              <a:ln w="25398">
                <a:solidFill>
                  <a:srgbClr val="77933C"/>
                </a:solidFill>
                <a:prstDash val="solid"/>
              </a:ln>
            </c:spPr>
          </c:dPt>
          <c:dPt>
            <c:idx val="2"/>
            <c:spPr>
              <a:solidFill>
                <a:srgbClr val="FFFF00"/>
              </a:solidFill>
              <a:ln w="25398">
                <a:solidFill>
                  <a:srgbClr val="77933C"/>
                </a:solidFill>
                <a:prstDash val="solid"/>
              </a:ln>
            </c:spPr>
          </c:dPt>
          <c:dPt>
            <c:idx val="3"/>
            <c:spPr>
              <a:solidFill>
                <a:srgbClr val="FFFF00"/>
              </a:solidFill>
              <a:ln w="25398">
                <a:solidFill>
                  <a:srgbClr val="77933C"/>
                </a:solidFill>
                <a:prstDash val="solid"/>
              </a:ln>
            </c:spPr>
          </c:dPt>
          <c:dPt>
            <c:idx val="4"/>
            <c:spPr>
              <a:solidFill>
                <a:srgbClr val="FFFF00"/>
              </a:solidFill>
              <a:ln w="25398">
                <a:solidFill>
                  <a:srgbClr val="77933C"/>
                </a:solidFill>
                <a:prstDash val="solid"/>
              </a:ln>
            </c:spPr>
          </c:dPt>
          <c:dPt>
            <c:idx val="5"/>
            <c:spPr>
              <a:solidFill>
                <a:srgbClr val="FF6600"/>
              </a:solidFill>
              <a:ln w="25398">
                <a:solidFill>
                  <a:srgbClr val="984807"/>
                </a:solidFill>
                <a:prstDash val="solid"/>
              </a:ln>
            </c:spPr>
          </c:dPt>
          <c:dPt>
            <c:idx val="6"/>
            <c:spPr>
              <a:solidFill>
                <a:srgbClr val="FF6600"/>
              </a:solidFill>
              <a:ln w="25398">
                <a:solidFill>
                  <a:srgbClr val="984807"/>
                </a:solidFill>
                <a:prstDash val="solid"/>
              </a:ln>
            </c:spPr>
          </c:dPt>
          <c:dPt>
            <c:idx val="7"/>
            <c:spPr>
              <a:solidFill>
                <a:srgbClr val="FF6600"/>
              </a:solidFill>
              <a:ln w="25398">
                <a:solidFill>
                  <a:srgbClr val="984807"/>
                </a:solidFill>
                <a:prstDash val="solid"/>
              </a:ln>
            </c:spPr>
          </c:dPt>
          <c:dPt>
            <c:idx val="8"/>
            <c:spPr>
              <a:solidFill>
                <a:srgbClr val="FF6600"/>
              </a:solidFill>
              <a:ln w="25398">
                <a:solidFill>
                  <a:schemeClr val="accent6">
                    <a:lumMod val="50000"/>
                  </a:schemeClr>
                </a:solidFill>
                <a:prstDash val="solid"/>
              </a:ln>
            </c:spPr>
          </c:dPt>
          <c:dPt>
            <c:idx val="9"/>
            <c:spPr>
              <a:solidFill>
                <a:srgbClr val="FF6600"/>
              </a:solidFill>
              <a:ln w="25398">
                <a:solidFill>
                  <a:srgbClr val="984807"/>
                </a:solidFill>
                <a:prstDash val="solid"/>
              </a:ln>
            </c:spPr>
          </c:dPt>
          <c:dPt>
            <c:idx val="10"/>
            <c:spPr>
              <a:solidFill>
                <a:srgbClr val="FF6600"/>
              </a:solidFill>
              <a:ln w="25398">
                <a:solidFill>
                  <a:srgbClr val="984807"/>
                </a:solidFill>
                <a:prstDash val="solid"/>
              </a:ln>
            </c:spPr>
          </c:dPt>
          <c:dPt>
            <c:idx val="11"/>
            <c:spPr>
              <a:solidFill>
                <a:srgbClr val="FF6600"/>
              </a:solidFill>
              <a:ln w="25398">
                <a:solidFill>
                  <a:srgbClr val="984807"/>
                </a:solidFill>
                <a:prstDash val="solid"/>
              </a:ln>
            </c:spPr>
          </c:dPt>
          <c:dPt>
            <c:idx val="12"/>
            <c:spPr>
              <a:solidFill>
                <a:srgbClr val="FF6600"/>
              </a:solidFill>
              <a:ln w="25398">
                <a:solidFill>
                  <a:srgbClr val="984807"/>
                </a:solidFill>
                <a:prstDash val="solid"/>
              </a:ln>
            </c:spPr>
          </c:dPt>
          <c:dPt>
            <c:idx val="13"/>
            <c:spPr>
              <a:solidFill>
                <a:srgbClr val="FF6600"/>
              </a:solidFill>
              <a:ln w="25398">
                <a:solidFill>
                  <a:srgbClr val="984807"/>
                </a:solidFill>
                <a:prstDash val="solid"/>
              </a:ln>
            </c:spPr>
          </c:dPt>
          <c:dPt>
            <c:idx val="14"/>
            <c:spPr>
              <a:solidFill>
                <a:srgbClr val="FF6600"/>
              </a:solidFill>
              <a:ln w="25398">
                <a:solidFill>
                  <a:srgbClr val="984807"/>
                </a:solidFill>
                <a:prstDash val="solid"/>
              </a:ln>
            </c:spPr>
          </c:dPt>
          <c:dPt>
            <c:idx val="15"/>
            <c:spPr>
              <a:solidFill>
                <a:srgbClr val="FF6600"/>
              </a:solidFill>
              <a:ln w="25398">
                <a:solidFill>
                  <a:srgbClr val="984807"/>
                </a:solidFill>
                <a:prstDash val="solid"/>
              </a:ln>
            </c:spPr>
          </c:dPt>
          <c:dPt>
            <c:idx val="16"/>
            <c:spPr>
              <a:solidFill>
                <a:srgbClr val="FF6600"/>
              </a:solidFill>
              <a:ln w="25398">
                <a:solidFill>
                  <a:srgbClr val="984807"/>
                </a:solidFill>
                <a:prstDash val="solid"/>
              </a:ln>
            </c:spPr>
          </c:dPt>
          <c:dPt>
            <c:idx val="17"/>
            <c:spPr>
              <a:solidFill>
                <a:srgbClr val="FF6600"/>
              </a:solidFill>
              <a:ln w="25398">
                <a:solidFill>
                  <a:srgbClr val="984807"/>
                </a:solidFill>
                <a:prstDash val="solid"/>
              </a:ln>
            </c:spPr>
          </c:dPt>
          <c:dPt>
            <c:idx val="18"/>
            <c:spPr>
              <a:solidFill>
                <a:srgbClr val="FF0000"/>
              </a:solidFill>
              <a:ln w="25398">
                <a:solidFill>
                  <a:srgbClr val="953735"/>
                </a:solidFill>
                <a:prstDash val="solid"/>
              </a:ln>
            </c:spPr>
          </c:dPt>
          <c:dPt>
            <c:idx val="19"/>
            <c:spPr>
              <a:solidFill>
                <a:srgbClr val="FF0000"/>
              </a:solidFill>
              <a:ln w="25398">
                <a:solidFill>
                  <a:srgbClr val="953735"/>
                </a:solidFill>
                <a:prstDash val="solid"/>
              </a:ln>
            </c:spPr>
          </c:dPt>
          <c:dPt>
            <c:idx val="20"/>
            <c:spPr>
              <a:solidFill>
                <a:srgbClr val="FF0000"/>
              </a:solidFill>
              <a:ln w="25398">
                <a:solidFill>
                  <a:srgbClr val="953735"/>
                </a:solidFill>
                <a:prstDash val="solid"/>
              </a:ln>
            </c:spPr>
          </c:dPt>
          <c:dPt>
            <c:idx val="21"/>
            <c:spPr>
              <a:solidFill>
                <a:srgbClr val="FF0000"/>
              </a:solidFill>
              <a:ln w="25398">
                <a:solidFill>
                  <a:srgbClr val="953735"/>
                </a:solidFill>
                <a:prstDash val="solid"/>
              </a:ln>
            </c:spPr>
          </c:dPt>
          <c:dPt>
            <c:idx val="22"/>
            <c:spPr>
              <a:solidFill>
                <a:srgbClr val="FF0000"/>
              </a:solidFill>
              <a:ln w="25398">
                <a:solidFill>
                  <a:srgbClr val="953735"/>
                </a:solidFill>
                <a:prstDash val="solid"/>
              </a:ln>
            </c:spPr>
          </c:dPt>
          <c:dPt>
            <c:idx val="23"/>
            <c:spPr>
              <a:solidFill>
                <a:srgbClr val="FF0000"/>
              </a:solidFill>
              <a:ln w="25398">
                <a:solidFill>
                  <a:schemeClr val="accent2">
                    <a:lumMod val="75000"/>
                  </a:schemeClr>
                </a:solidFill>
                <a:prstDash val="solid"/>
              </a:ln>
            </c:spPr>
          </c:dPt>
          <c:dLbls>
            <c:numFmt formatCode="#,##0.0000" sourceLinked="0"/>
            <c:txPr>
              <a:bodyPr rot="-5400000" vert="horz"/>
              <a:lstStyle/>
              <a:p>
                <a:pPr>
                  <a:defRPr sz="1100"/>
                </a:pPr>
                <a:endParaRPr lang="es-ES"/>
              </a:p>
            </c:txPr>
            <c:showVal val="1"/>
          </c:dLbls>
          <c:cat>
            <c:strRef>
              <c:f>'Gobernanza Ambiental'!$A$2:$A$25</c:f>
              <c:strCache>
                <c:ptCount val="24"/>
                <c:pt idx="0">
                  <c:v>Moquegua</c:v>
                </c:pt>
                <c:pt idx="1">
                  <c:v>Tumbes</c:v>
                </c:pt>
                <c:pt idx="2">
                  <c:v>Arequipa</c:v>
                </c:pt>
                <c:pt idx="3">
                  <c:v>Lambayeque</c:v>
                </c:pt>
                <c:pt idx="4">
                  <c:v>Tacna</c:v>
                </c:pt>
                <c:pt idx="5">
                  <c:v>Ica</c:v>
                </c:pt>
                <c:pt idx="6">
                  <c:v>Ucayali</c:v>
                </c:pt>
                <c:pt idx="7">
                  <c:v>La Libertad</c:v>
                </c:pt>
                <c:pt idx="8">
                  <c:v>Áncash</c:v>
                </c:pt>
                <c:pt idx="9">
                  <c:v>Pasco</c:v>
                </c:pt>
                <c:pt idx="10">
                  <c:v>Madre de Dios</c:v>
                </c:pt>
                <c:pt idx="11">
                  <c:v>Junín</c:v>
                </c:pt>
                <c:pt idx="12">
                  <c:v>Cusco</c:v>
                </c:pt>
                <c:pt idx="13">
                  <c:v>Puno</c:v>
                </c:pt>
                <c:pt idx="14">
                  <c:v>Loreto</c:v>
                </c:pt>
                <c:pt idx="15">
                  <c:v>Ayacucho</c:v>
                </c:pt>
                <c:pt idx="16">
                  <c:v>Cajamarca</c:v>
                </c:pt>
                <c:pt idx="17">
                  <c:v>Lima</c:v>
                </c:pt>
                <c:pt idx="18">
                  <c:v>Huánuco</c:v>
                </c:pt>
                <c:pt idx="19">
                  <c:v>Piura</c:v>
                </c:pt>
                <c:pt idx="20">
                  <c:v>San Martín</c:v>
                </c:pt>
                <c:pt idx="21">
                  <c:v>Amazonas</c:v>
                </c:pt>
                <c:pt idx="22">
                  <c:v>Apurímac</c:v>
                </c:pt>
                <c:pt idx="23">
                  <c:v>Huancavelica</c:v>
                </c:pt>
              </c:strCache>
            </c:strRef>
          </c:cat>
          <c:val>
            <c:numRef>
              <c:f>'Gobernanza Ambiental'!$B$2:$B$25</c:f>
              <c:numCache>
                <c:formatCode>0.00</c:formatCode>
                <c:ptCount val="24"/>
                <c:pt idx="0">
                  <c:v>0.8804696582190189</c:v>
                </c:pt>
                <c:pt idx="1">
                  <c:v>0.6178601875532822</c:v>
                </c:pt>
                <c:pt idx="2">
                  <c:v>0.54910485933503805</c:v>
                </c:pt>
                <c:pt idx="3">
                  <c:v>0.53154305200341023</c:v>
                </c:pt>
                <c:pt idx="4">
                  <c:v>0.51034255599472977</c:v>
                </c:pt>
                <c:pt idx="5">
                  <c:v>0.45396419437340213</c:v>
                </c:pt>
                <c:pt idx="6">
                  <c:v>0.45306905370843986</c:v>
                </c:pt>
                <c:pt idx="7">
                  <c:v>0.42933038828179515</c:v>
                </c:pt>
                <c:pt idx="8">
                  <c:v>0.42209951174145505</c:v>
                </c:pt>
                <c:pt idx="9">
                  <c:v>0.40507246376811612</c:v>
                </c:pt>
                <c:pt idx="10">
                  <c:v>0.36658141517476622</c:v>
                </c:pt>
                <c:pt idx="11">
                  <c:v>0.35511508951406612</c:v>
                </c:pt>
                <c:pt idx="12">
                  <c:v>0.32990389831822114</c:v>
                </c:pt>
                <c:pt idx="13">
                  <c:v>0.31708129892273113</c:v>
                </c:pt>
                <c:pt idx="14">
                  <c:v>0.31271797256452011</c:v>
                </c:pt>
                <c:pt idx="15">
                  <c:v>0.30204216073781315</c:v>
                </c:pt>
                <c:pt idx="16">
                  <c:v>0.287638533674339</c:v>
                </c:pt>
                <c:pt idx="17">
                  <c:v>0.28577075098814197</c:v>
                </c:pt>
                <c:pt idx="18">
                  <c:v>0.21449275362318804</c:v>
                </c:pt>
                <c:pt idx="19">
                  <c:v>0.21355498721227606</c:v>
                </c:pt>
                <c:pt idx="20">
                  <c:v>0.21184995737425399</c:v>
                </c:pt>
                <c:pt idx="21">
                  <c:v>0.19565217391304288</c:v>
                </c:pt>
                <c:pt idx="22">
                  <c:v>0.19532279314887993</c:v>
                </c:pt>
                <c:pt idx="23">
                  <c:v>0.15942028985507212</c:v>
                </c:pt>
              </c:numCache>
            </c:numRef>
          </c:val>
        </c:ser>
        <c:gapWidth val="20"/>
        <c:axId val="115334144"/>
        <c:axId val="115340032"/>
      </c:barChart>
      <c:catAx>
        <c:axId val="115334144"/>
        <c:scaling>
          <c:orientation val="minMax"/>
        </c:scaling>
        <c:axPos val="b"/>
        <c:numFmt formatCode="General" sourceLinked="1"/>
        <c:tickLblPos val="nextTo"/>
        <c:spPr>
          <a:ln w="3175">
            <a:solidFill>
              <a:srgbClr val="808080"/>
            </a:solidFill>
            <a:prstDash val="solid"/>
          </a:ln>
        </c:spPr>
        <c:txPr>
          <a:bodyPr rot="-5400000" vert="horz"/>
          <a:lstStyle/>
          <a:p>
            <a:pPr>
              <a:defRPr lang="en-US" sz="1100" b="0" i="0" u="none" strike="noStrike" baseline="0">
                <a:solidFill>
                  <a:srgbClr val="000000"/>
                </a:solidFill>
                <a:latin typeface="Calibri"/>
                <a:ea typeface="Calibri"/>
                <a:cs typeface="Calibri"/>
              </a:defRPr>
            </a:pPr>
            <a:endParaRPr lang="es-ES"/>
          </a:p>
        </c:txPr>
        <c:crossAx val="115340032"/>
        <c:crossesAt val="0"/>
        <c:auto val="1"/>
        <c:lblAlgn val="ctr"/>
        <c:lblOffset val="100"/>
      </c:catAx>
      <c:valAx>
        <c:axId val="115340032"/>
        <c:scaling>
          <c:orientation val="minMax"/>
          <c:max val="1"/>
          <c:min val="0"/>
        </c:scaling>
        <c:axPos val="l"/>
        <c:majorGridlines>
          <c:spPr>
            <a:ln w="3175">
              <a:solidFill>
                <a:srgbClr val="808080"/>
              </a:solidFill>
              <a:prstDash val="solid"/>
            </a:ln>
          </c:spPr>
        </c:majorGridlines>
        <c:numFmt formatCode="0.00" sourceLinked="1"/>
        <c:tickLblPos val="nextTo"/>
        <c:spPr>
          <a:ln w="3175">
            <a:solidFill>
              <a:srgbClr val="808080"/>
            </a:solidFill>
            <a:prstDash val="solid"/>
          </a:ln>
        </c:spPr>
        <c:txPr>
          <a:bodyPr/>
          <a:lstStyle/>
          <a:p>
            <a:pPr>
              <a:defRPr lang="en-US" sz="1100"/>
            </a:pPr>
            <a:endParaRPr lang="es-ES"/>
          </a:p>
        </c:txPr>
        <c:crossAx val="115334144"/>
        <c:crosses val="autoZero"/>
        <c:crossBetween val="between"/>
        <c:majorUnit val="0.25"/>
      </c:valAx>
      <c:spPr>
        <a:solidFill>
          <a:srgbClr val="FFFFFF"/>
        </a:solidFill>
        <a:ln w="25398">
          <a:noFill/>
        </a:ln>
      </c:spPr>
    </c:plotArea>
    <c:plotVisOnly val="1"/>
    <c:dispBlanksAs val="gap"/>
  </c:chart>
  <c:spPr>
    <a:solidFill>
      <a:srgbClr val="FFFFFF"/>
    </a:solidFill>
    <a:ln w="3175">
      <a:noFill/>
      <a:prstDash val="solid"/>
    </a:ln>
  </c:spPr>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408893089336753"/>
          <c:y val="5.4739643103417834E-2"/>
          <c:w val="0.63043313981114757"/>
          <c:h val="0.91677714192656956"/>
        </c:manualLayout>
      </c:layout>
      <c:radarChart>
        <c:radarStyle val="marker"/>
        <c:ser>
          <c:idx val="0"/>
          <c:order val="0"/>
          <c:tx>
            <c:strRef>
              <c:f>Amazonas!$B$1</c:f>
              <c:strCache>
                <c:ptCount val="1"/>
                <c:pt idx="0">
                  <c:v>Amazonas</c:v>
                </c:pt>
              </c:strCache>
            </c:strRef>
          </c:tx>
          <c:spPr>
            <a:ln w="38057">
              <a:solidFill>
                <a:srgbClr val="AC0000"/>
              </a:solidFill>
            </a:ln>
          </c:spPr>
          <c:marker>
            <c:symbol val="circle"/>
            <c:size val="2"/>
            <c:spPr>
              <a:solidFill>
                <a:srgbClr val="FF3B3B"/>
              </a:solidFill>
              <a:ln>
                <a:solidFill>
                  <a:srgbClr val="C00000"/>
                </a:solidFill>
              </a:ln>
            </c:spPr>
          </c:marker>
          <c:cat>
            <c:strRef>
              <c:f>Amazonas!$A$2:$A$5</c:f>
              <c:strCache>
                <c:ptCount val="4"/>
                <c:pt idx="0">
                  <c:v>RRNN</c:v>
                </c:pt>
                <c:pt idx="1">
                  <c:v>Calidad Ambiental</c:v>
                </c:pt>
                <c:pt idx="2">
                  <c:v>Gestión Ambiental</c:v>
                </c:pt>
                <c:pt idx="3">
                  <c:v>Gobernanza Ambiental</c:v>
                </c:pt>
              </c:strCache>
            </c:strRef>
          </c:cat>
          <c:val>
            <c:numRef>
              <c:f>Amazonas!$B$2:$B$5</c:f>
              <c:numCache>
                <c:formatCode>General</c:formatCode>
                <c:ptCount val="4"/>
                <c:pt idx="0">
                  <c:v>0.46109385783298801</c:v>
                </c:pt>
                <c:pt idx="1">
                  <c:v>0.541886253842776</c:v>
                </c:pt>
                <c:pt idx="2">
                  <c:v>0.60330732069862503</c:v>
                </c:pt>
                <c:pt idx="3">
                  <c:v>0.19565217391304285</c:v>
                </c:pt>
              </c:numCache>
            </c:numRef>
          </c:val>
        </c:ser>
        <c:ser>
          <c:idx val="1"/>
          <c:order val="1"/>
          <c:tx>
            <c:strRef>
              <c:f>Amazonas!$C$1</c:f>
              <c:strCache>
                <c:ptCount val="1"/>
                <c:pt idx="0">
                  <c:v>Serie 2</c:v>
                </c:pt>
              </c:strCache>
            </c:strRef>
          </c:tx>
          <c:spPr>
            <a:ln w="9525">
              <a:solidFill>
                <a:srgbClr val="D07C00"/>
              </a:solidFill>
              <a:prstDash val="sysDash"/>
            </a:ln>
          </c:spPr>
          <c:marker>
            <c:symbol val="none"/>
          </c:marker>
          <c:cat>
            <c:strRef>
              <c:f>Amazonas!$A$2:$A$5</c:f>
              <c:strCache>
                <c:ptCount val="4"/>
                <c:pt idx="0">
                  <c:v>RRNN</c:v>
                </c:pt>
                <c:pt idx="1">
                  <c:v>Calidad Ambiental</c:v>
                </c:pt>
                <c:pt idx="2">
                  <c:v>Gestión Ambiental</c:v>
                </c:pt>
                <c:pt idx="3">
                  <c:v>Gobernanza Ambiental</c:v>
                </c:pt>
              </c:strCache>
            </c:strRef>
          </c:cat>
          <c:val>
            <c:numRef>
              <c:f>Amazonas!$C$2:$C$5</c:f>
              <c:numCache>
                <c:formatCode>General</c:formatCode>
                <c:ptCount val="4"/>
              </c:numCache>
            </c:numRef>
          </c:val>
        </c:ser>
        <c:ser>
          <c:idx val="2"/>
          <c:order val="2"/>
          <c:tx>
            <c:strRef>
              <c:f>Amazonas!$D$1</c:f>
              <c:strCache>
                <c:ptCount val="1"/>
                <c:pt idx="0">
                  <c:v>max</c:v>
                </c:pt>
              </c:strCache>
            </c:strRef>
          </c:tx>
          <c:spPr>
            <a:ln w="22213">
              <a:solidFill>
                <a:srgbClr val="0070C0"/>
              </a:solidFill>
              <a:prstDash val="sysDash"/>
            </a:ln>
          </c:spPr>
          <c:marker>
            <c:symbol val="none"/>
          </c:marker>
          <c:cat>
            <c:strRef>
              <c:f>Amazonas!$A$2:$A$5</c:f>
              <c:strCache>
                <c:ptCount val="4"/>
                <c:pt idx="0">
                  <c:v>RRNN</c:v>
                </c:pt>
                <c:pt idx="1">
                  <c:v>Calidad Ambiental</c:v>
                </c:pt>
                <c:pt idx="2">
                  <c:v>Gestión Ambiental</c:v>
                </c:pt>
                <c:pt idx="3">
                  <c:v>Gobernanza Ambiental</c:v>
                </c:pt>
              </c:strCache>
            </c:strRef>
          </c:cat>
          <c:val>
            <c:numRef>
              <c:f>Amazonas!$D$2:$D$5</c:f>
              <c:numCache>
                <c:formatCode>General</c:formatCode>
                <c:ptCount val="4"/>
                <c:pt idx="0">
                  <c:v>0.68202992659514461</c:v>
                </c:pt>
                <c:pt idx="1">
                  <c:v>0.59391011564924567</c:v>
                </c:pt>
                <c:pt idx="2">
                  <c:v>0.68516454023700368</c:v>
                </c:pt>
                <c:pt idx="3">
                  <c:v>0.8804696582190189</c:v>
                </c:pt>
              </c:numCache>
            </c:numRef>
          </c:val>
        </c:ser>
        <c:ser>
          <c:idx val="3"/>
          <c:order val="3"/>
          <c:tx>
            <c:strRef>
              <c:f>Amazonas!$E$1</c:f>
              <c:strCache>
                <c:ptCount val="1"/>
                <c:pt idx="0">
                  <c:v>min</c:v>
                </c:pt>
              </c:strCache>
            </c:strRef>
          </c:tx>
          <c:spPr>
            <a:ln w="22225">
              <a:prstDash val="sysDash"/>
            </a:ln>
          </c:spPr>
          <c:marker>
            <c:symbol val="none"/>
          </c:marker>
          <c:cat>
            <c:strRef>
              <c:f>Amazonas!$A$2:$A$5</c:f>
              <c:strCache>
                <c:ptCount val="4"/>
                <c:pt idx="0">
                  <c:v>RRNN</c:v>
                </c:pt>
                <c:pt idx="1">
                  <c:v>Calidad Ambiental</c:v>
                </c:pt>
                <c:pt idx="2">
                  <c:v>Gestión Ambiental</c:v>
                </c:pt>
                <c:pt idx="3">
                  <c:v>Gobernanza Ambiental</c:v>
                </c:pt>
              </c:strCache>
            </c:strRef>
          </c:cat>
          <c:val>
            <c:numRef>
              <c:f>Amazonas!$E$2:$E$5</c:f>
              <c:numCache>
                <c:formatCode>General</c:formatCode>
                <c:ptCount val="4"/>
                <c:pt idx="0">
                  <c:v>0.16226708074534213</c:v>
                </c:pt>
                <c:pt idx="1">
                  <c:v>0.32342838321099243</c:v>
                </c:pt>
                <c:pt idx="2">
                  <c:v>0.1732524051364632</c:v>
                </c:pt>
                <c:pt idx="3">
                  <c:v>0.1594202898550722</c:v>
                </c:pt>
              </c:numCache>
            </c:numRef>
          </c:val>
        </c:ser>
        <c:axId val="115550080"/>
        <c:axId val="115551616"/>
      </c:radarChart>
      <c:catAx>
        <c:axId val="115550080"/>
        <c:scaling>
          <c:orientation val="minMax"/>
        </c:scaling>
        <c:axPos val="b"/>
        <c:majorGridlines/>
        <c:numFmt formatCode="General" sourceLinked="1"/>
        <c:tickLblPos val="none"/>
        <c:txPr>
          <a:bodyPr rot="0" vert="horz"/>
          <a:lstStyle/>
          <a:p>
            <a:pPr>
              <a:defRPr sz="1799" b="0" i="0" u="none" strike="noStrike" baseline="0">
                <a:solidFill>
                  <a:srgbClr val="000000"/>
                </a:solidFill>
                <a:latin typeface="Calibri"/>
                <a:ea typeface="Calibri"/>
                <a:cs typeface="Calibri"/>
              </a:defRPr>
            </a:pPr>
            <a:endParaRPr lang="es-ES"/>
          </a:p>
        </c:txPr>
        <c:crossAx val="115551616"/>
        <c:crosses val="autoZero"/>
        <c:lblAlgn val="ctr"/>
        <c:lblOffset val="100"/>
      </c:catAx>
      <c:valAx>
        <c:axId val="115551616"/>
        <c:scaling>
          <c:orientation val="minMax"/>
          <c:max val="1"/>
        </c:scaling>
        <c:axPos val="l"/>
        <c:majorGridlines/>
        <c:numFmt formatCode="#,##0.00" sourceLinked="0"/>
        <c:majorTickMark val="cross"/>
        <c:tickLblPos val="nextTo"/>
        <c:txPr>
          <a:bodyPr/>
          <a:lstStyle/>
          <a:p>
            <a:pPr>
              <a:defRPr sz="800" b="1"/>
            </a:pPr>
            <a:endParaRPr lang="es-ES"/>
          </a:p>
        </c:txPr>
        <c:crossAx val="115550080"/>
        <c:crosses val="autoZero"/>
        <c:crossBetween val="between"/>
        <c:minorUnit val="0.25"/>
      </c:valAx>
      <c:spPr>
        <a:noFill/>
        <a:ln w="25386">
          <a:noFill/>
        </a:ln>
      </c:spPr>
    </c:plotArea>
    <c:plotVisOnly val="1"/>
    <c:dispBlanksAs val="gap"/>
  </c:chart>
  <c:txPr>
    <a:bodyPr/>
    <a:lstStyle/>
    <a:p>
      <a:pPr>
        <a:defRPr sz="1798"/>
      </a:pPr>
      <a:endParaRPr lang="es-E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E608B5-7F1D-402D-A6CD-E32124D8B86C}" type="datetimeFigureOut">
              <a:rPr lang="es-PE" smtClean="0"/>
              <a:pPr/>
              <a:t>10/02/2012</a:t>
            </a:fld>
            <a:endParaRPr lang="es-PE"/>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72C3535-7271-4A15-B851-AD4024C4CCAA}" type="slidenum">
              <a:rPr lang="es-PE" smtClean="0"/>
              <a:pPr/>
              <a:t>‹Nº›</a:t>
            </a:fld>
            <a:endParaRPr lang="es-P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1A45715-25D6-4343-A6E5-4296F39B5569}" type="datetimeFigureOut">
              <a:rPr lang="es-ES" smtClean="0"/>
              <a:pPr/>
              <a:t>10/02/2012</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2D95CE2-6ABE-46D3-AC30-91B9E46000C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1859" name="2 Marcador de notas"/>
          <p:cNvSpPr>
            <a:spLocks noGrp="1"/>
          </p:cNvSpPr>
          <p:nvPr>
            <p:ph type="body" idx="1"/>
          </p:nvPr>
        </p:nvSpPr>
        <p:spPr bwMode="auto">
          <a:noFill/>
        </p:spPr>
        <p:txBody>
          <a:bodyPr/>
          <a:lstStyle/>
          <a:p>
            <a:pPr eaLnBrk="1" hangingPunct="1">
              <a:spcBef>
                <a:spcPct val="0"/>
              </a:spcBef>
            </a:pPr>
            <a:endParaRPr lang="en-US"/>
          </a:p>
        </p:txBody>
      </p:sp>
      <p:sp>
        <p:nvSpPr>
          <p:cNvPr id="8196" name="3 Marcador de número de diapositiva"/>
          <p:cNvSpPr>
            <a:spLocks noGrp="1"/>
          </p:cNvSpPr>
          <p:nvPr>
            <p:ph type="sldNum" sz="quarter" idx="5"/>
          </p:nvPr>
        </p:nvSpPr>
        <p:spPr bwMode="auto">
          <a:ln>
            <a:miter lim="800000"/>
            <a:headEnd/>
            <a:tailEnd/>
          </a:ln>
        </p:spPr>
        <p:txBody>
          <a:bodyPr/>
          <a:lstStyle/>
          <a:p>
            <a:fld id="{88C96546-D2B1-9D46-9A0C-376CA59D228E}" type="slidenum">
              <a:rPr lang="es-ES"/>
              <a:pPr/>
              <a:t>13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972BBE-F506-4C16-B5C1-8998F4BDFEE2}" type="slidenum">
              <a:rPr lang="es-ES"/>
              <a:pPr fontAlgn="base">
                <a:spcBef>
                  <a:spcPct val="0"/>
                </a:spcBef>
                <a:spcAft>
                  <a:spcPct val="0"/>
                </a:spcAft>
              </a:pPr>
              <a:t>39</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B45454-283C-4D42-B368-F19690468A5F}" type="slidenum">
              <a:rPr lang="es-ES"/>
              <a:pPr fontAlgn="base">
                <a:spcBef>
                  <a:spcPct val="0"/>
                </a:spcBef>
                <a:spcAft>
                  <a:spcPct val="0"/>
                </a:spcAft>
              </a:pPr>
              <a:t>40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5BB30-9D30-4AD1-BAFF-E9C3366265F2}" type="slidenum">
              <a:rPr lang="es-ES"/>
              <a:pPr fontAlgn="base">
                <a:spcBef>
                  <a:spcPct val="0"/>
                </a:spcBef>
                <a:spcAft>
                  <a:spcPct val="0"/>
                </a:spcAft>
              </a:pPr>
              <a:t>41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BFF97-D82C-482C-B77B-FD41D0DFE6AC}" type="slidenum">
              <a:rPr lang="es-ES"/>
              <a:pPr fontAlgn="base">
                <a:spcBef>
                  <a:spcPct val="0"/>
                </a:spcBef>
                <a:spcAft>
                  <a:spcPct val="0"/>
                </a:spcAft>
              </a:pPr>
              <a:t>42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2458F6-A297-44E8-B009-9AFC762C8950}" type="slidenum">
              <a:rPr lang="es-ES"/>
              <a:pPr fontAlgn="base">
                <a:spcBef>
                  <a:spcPct val="0"/>
                </a:spcBef>
                <a:spcAft>
                  <a:spcPct val="0"/>
                </a:spcAft>
              </a:pPr>
              <a:t>43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53AB8-101D-4176-9AFD-41EA27500EBE}" type="slidenum">
              <a:rPr lang="es-ES"/>
              <a:pPr fontAlgn="base">
                <a:spcBef>
                  <a:spcPct val="0"/>
                </a:spcBef>
                <a:spcAft>
                  <a:spcPct val="0"/>
                </a:spcAft>
              </a:pPr>
              <a:t>44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937EF-A959-478F-AAE3-7DBA24B724D3}" type="slidenum">
              <a:rPr lang="es-ES"/>
              <a:pPr fontAlgn="base">
                <a:spcBef>
                  <a:spcPct val="0"/>
                </a:spcBef>
                <a:spcAft>
                  <a:spcPct val="0"/>
                </a:spcAft>
              </a:pPr>
              <a:t>45</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8E217-E0ED-4841-9878-2796CD01DD73}" type="slidenum">
              <a:rPr lang="es-ES"/>
              <a:pPr fontAlgn="base">
                <a:spcBef>
                  <a:spcPct val="0"/>
                </a:spcBef>
                <a:spcAft>
                  <a:spcPct val="0"/>
                </a:spcAft>
              </a:pPr>
              <a:t>46</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9AA97-C487-416E-AC31-1AC98E1A8253}" type="slidenum">
              <a:rPr lang="es-ES"/>
              <a:pPr fontAlgn="base">
                <a:spcBef>
                  <a:spcPct val="0"/>
                </a:spcBef>
                <a:spcAft>
                  <a:spcPct val="0"/>
                </a:spcAft>
              </a:pPr>
              <a:t>47</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E9D302-9D77-455A-B1CB-49AAFEDF00FC}" type="slidenum">
              <a:rPr lang="es-ES"/>
              <a:pPr fontAlgn="base">
                <a:spcBef>
                  <a:spcPct val="0"/>
                </a:spcBef>
                <a:spcAft>
                  <a:spcPct val="0"/>
                </a:spcAft>
              </a:pPr>
              <a:t>48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77D44A-1767-466A-B009-914D20D129F3}" type="slidenum">
              <a:rPr lang="es-ES"/>
              <a:pPr fontAlgn="base">
                <a:spcBef>
                  <a:spcPct val="0"/>
                </a:spcBef>
                <a:spcAft>
                  <a:spcPct val="0"/>
                </a:spcAft>
              </a:pPr>
              <a:t>30</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8B5542-3512-48F8-85D4-4F2B65E64FB1}" type="slidenum">
              <a:rPr lang="es-ES"/>
              <a:pPr fontAlgn="base">
                <a:spcBef>
                  <a:spcPct val="0"/>
                </a:spcBef>
                <a:spcAft>
                  <a:spcPct val="0"/>
                </a:spcAft>
              </a:pPr>
              <a:t>49</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4804C-90E7-4703-AFAE-228732CB10A7}" type="slidenum">
              <a:rPr lang="es-ES"/>
              <a:pPr fontAlgn="base">
                <a:spcBef>
                  <a:spcPct val="0"/>
                </a:spcBef>
                <a:spcAft>
                  <a:spcPct val="0"/>
                </a:spcAft>
              </a:pPr>
              <a:t>50</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C40A3A-D653-4915-9E95-0F6D16B647E4}" type="slidenum">
              <a:rPr lang="es-ES"/>
              <a:pPr fontAlgn="base">
                <a:spcBef>
                  <a:spcPct val="0"/>
                </a:spcBef>
                <a:spcAft>
                  <a:spcPct val="0"/>
                </a:spcAft>
              </a:pPr>
              <a:t>51</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E96D4-286C-451C-81D7-08B8F5393FDA}" type="slidenum">
              <a:rPr lang="es-ES"/>
              <a:pPr fontAlgn="base">
                <a:spcBef>
                  <a:spcPct val="0"/>
                </a:spcBef>
                <a:spcAft>
                  <a:spcPct val="0"/>
                </a:spcAft>
              </a:pPr>
              <a:t>52</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7A52F8-882F-4384-A389-286121D719FA}" type="slidenum">
              <a:rPr lang="es-ES"/>
              <a:pPr fontAlgn="base">
                <a:spcBef>
                  <a:spcPct val="0"/>
                </a:spcBef>
                <a:spcAft>
                  <a:spcPct val="0"/>
                </a:spcAft>
              </a:pPr>
              <a:t>53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32F7B0-E44A-4FD7-BA11-87ECECAC3607}" type="slidenum">
              <a:rPr lang="es-ES"/>
              <a:pPr fontAlgn="base">
                <a:spcBef>
                  <a:spcPct val="0"/>
                </a:spcBef>
                <a:spcAft>
                  <a:spcPct val="0"/>
                </a:spcAft>
              </a:pPr>
              <a:t>32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A890EA-D7CA-4778-B3ED-6005B0203BE2}" type="slidenum">
              <a:rPr lang="es-ES"/>
              <a:pPr fontAlgn="base">
                <a:spcBef>
                  <a:spcPct val="0"/>
                </a:spcBef>
                <a:spcAft>
                  <a:spcPct val="0"/>
                </a:spcAft>
              </a:pPr>
              <a:t>33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F6E58C-DD6D-43A6-B046-47A6B0F1C88E}" type="slidenum">
              <a:rPr lang="es-ES"/>
              <a:pPr fontAlgn="base">
                <a:spcBef>
                  <a:spcPct val="0"/>
                </a:spcBef>
                <a:spcAft>
                  <a:spcPct val="0"/>
                </a:spcAft>
              </a:pPr>
              <a:t>34</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237FD4-810A-4BE9-8DE4-08EBC679B788}" type="slidenum">
              <a:rPr lang="es-ES"/>
              <a:pPr fontAlgn="base">
                <a:spcBef>
                  <a:spcPct val="0"/>
                </a:spcBef>
                <a:spcAft>
                  <a:spcPct val="0"/>
                </a:spcAft>
              </a:pPr>
              <a:t>35</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145B06-894E-4096-BDA7-A67FF98FD553}" type="slidenum">
              <a:rPr lang="es-ES"/>
              <a:pPr fontAlgn="base">
                <a:spcBef>
                  <a:spcPct val="0"/>
                </a:spcBef>
                <a:spcAft>
                  <a:spcPct val="0"/>
                </a:spcAft>
              </a:pPr>
              <a:t>36</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517956-ABDC-4D72-9AD8-96CB29A48D44}" type="slidenum">
              <a:rPr lang="es-ES"/>
              <a:pPr fontAlgn="base">
                <a:spcBef>
                  <a:spcPct val="0"/>
                </a:spcBef>
                <a:spcAft>
                  <a:spcPct val="0"/>
                </a:spcAft>
              </a:pPr>
              <a:t>37</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C39708-0820-4932-9341-162A71BF8D2C}" type="slidenum">
              <a:rPr lang="es-ES"/>
              <a:pPr fontAlgn="base">
                <a:spcBef>
                  <a:spcPct val="0"/>
                </a:spcBef>
                <a:spcAft>
                  <a:spcPct val="0"/>
                </a:spcAft>
              </a:pPr>
              <a:t>38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3"/>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8"/>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A2B855-AFA4-42E9-A165-4120CFB9B0BD}" type="datetimeFigureOut">
              <a:rPr lang="es-ES" smtClean="0"/>
              <a:pPr/>
              <a:t>10/02/2012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5C3430-5FBF-477B-888E-BA020D7FD6C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2B855-AFA4-42E9-A165-4120CFB9B0BD}" type="datetimeFigureOut">
              <a:rPr lang="es-ES" smtClean="0"/>
              <a:pPr/>
              <a:t>10/02/2012</a:t>
            </a:fld>
            <a:endParaRPr lang="es-ES"/>
          </a:p>
        </p:txBody>
      </p:sp>
      <p:sp>
        <p:nvSpPr>
          <p:cNvPr id="5" name="4 Marcador de pie de página"/>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C3430-5FBF-477B-888E-BA020D7FD6C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8398" r="8398"/>
          <a:stretch>
            <a:fillRect/>
          </a:stretch>
        </p:blipFill>
        <p:spPr bwMode="auto">
          <a:xfrm>
            <a:off x="0" y="-24"/>
            <a:ext cx="9144032" cy="6858025"/>
          </a:xfrm>
          <a:prstGeom prst="rect">
            <a:avLst/>
          </a:prstGeom>
          <a:noFill/>
          <a:ln w="9525">
            <a:noFill/>
            <a:miter lim="800000"/>
            <a:headEnd/>
            <a:tailEnd/>
          </a:ln>
        </p:spPr>
      </p:pic>
      <p:pic>
        <p:nvPicPr>
          <p:cNvPr id="3" name="Picture 2" descr="ff.tiff"/>
          <p:cNvPicPr>
            <a:picLocks noChangeAspect="1"/>
          </p:cNvPicPr>
          <p:nvPr/>
        </p:nvPicPr>
        <p:blipFill>
          <a:blip r:embed="rId3" cstate="print"/>
          <a:stretch>
            <a:fillRect/>
          </a:stretch>
        </p:blipFill>
        <p:spPr>
          <a:xfrm>
            <a:off x="7271240" y="6207131"/>
            <a:ext cx="1863969" cy="4445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0 Grupo"/>
          <p:cNvGrpSpPr>
            <a:grpSpLocks/>
          </p:cNvGrpSpPr>
          <p:nvPr/>
        </p:nvGrpSpPr>
        <p:grpSpPr bwMode="auto">
          <a:xfrm>
            <a:off x="857253" y="2836847"/>
            <a:ext cx="1177925" cy="3086326"/>
            <a:chOff x="500034" y="2357430"/>
            <a:chExt cx="1250165" cy="3516257"/>
          </a:xfrm>
        </p:grpSpPr>
        <p:sp>
          <p:nvSpPr>
            <p:cNvPr id="6" name="5 Elipse"/>
            <p:cNvSpPr/>
            <p:nvPr/>
          </p:nvSpPr>
          <p:spPr>
            <a:xfrm>
              <a:off x="500034" y="2357430"/>
              <a:ext cx="1250165" cy="35069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302" name="6 CuadroTexto"/>
            <p:cNvSpPr txBox="1">
              <a:spLocks noChangeArrowheads="1"/>
            </p:cNvSpPr>
            <p:nvPr/>
          </p:nvSpPr>
          <p:spPr bwMode="auto">
            <a:xfrm>
              <a:off x="928662" y="2420062"/>
              <a:ext cx="370575" cy="596105"/>
            </a:xfrm>
            <a:prstGeom prst="rect">
              <a:avLst/>
            </a:prstGeom>
            <a:noFill/>
            <a:ln w="9525">
              <a:noFill/>
              <a:miter lim="800000"/>
              <a:headEnd/>
              <a:tailEnd/>
            </a:ln>
          </p:spPr>
          <p:txBody>
            <a:bodyPr>
              <a:prstTxWarp prst="textNoShape">
                <a:avLst/>
              </a:prstTxWarp>
              <a:spAutoFit/>
            </a:bodyPr>
            <a:lstStyle/>
            <a:p>
              <a:r>
                <a:rPr lang="es-ES" sz="2800"/>
                <a:t>A</a:t>
              </a:r>
            </a:p>
          </p:txBody>
        </p:sp>
        <p:sp>
          <p:nvSpPr>
            <p:cNvPr id="53303" name="7 CuadroTexto"/>
            <p:cNvSpPr txBox="1">
              <a:spLocks noChangeArrowheads="1"/>
            </p:cNvSpPr>
            <p:nvPr/>
          </p:nvSpPr>
          <p:spPr bwMode="auto">
            <a:xfrm>
              <a:off x="928662" y="3050861"/>
              <a:ext cx="370575" cy="596105"/>
            </a:xfrm>
            <a:prstGeom prst="rect">
              <a:avLst/>
            </a:prstGeom>
            <a:noFill/>
            <a:ln w="9525">
              <a:noFill/>
              <a:miter lim="800000"/>
              <a:headEnd/>
              <a:tailEnd/>
            </a:ln>
          </p:spPr>
          <p:txBody>
            <a:bodyPr>
              <a:prstTxWarp prst="textNoShape">
                <a:avLst/>
              </a:prstTxWarp>
              <a:spAutoFit/>
            </a:bodyPr>
            <a:lstStyle/>
            <a:p>
              <a:r>
                <a:rPr lang="es-ES" sz="2800"/>
                <a:t>B</a:t>
              </a:r>
            </a:p>
          </p:txBody>
        </p:sp>
        <p:sp>
          <p:nvSpPr>
            <p:cNvPr id="53304" name="8 CuadroTexto"/>
            <p:cNvSpPr txBox="1">
              <a:spLocks noChangeArrowheads="1"/>
            </p:cNvSpPr>
            <p:nvPr/>
          </p:nvSpPr>
          <p:spPr bwMode="auto">
            <a:xfrm>
              <a:off x="928662" y="4468611"/>
              <a:ext cx="375050" cy="596105"/>
            </a:xfrm>
            <a:prstGeom prst="rect">
              <a:avLst/>
            </a:prstGeom>
            <a:noFill/>
            <a:ln w="9525">
              <a:noFill/>
              <a:miter lim="800000"/>
              <a:headEnd/>
              <a:tailEnd/>
            </a:ln>
          </p:spPr>
          <p:txBody>
            <a:bodyPr>
              <a:prstTxWarp prst="textNoShape">
                <a:avLst/>
              </a:prstTxWarp>
              <a:spAutoFit/>
            </a:bodyPr>
            <a:lstStyle/>
            <a:p>
              <a:r>
                <a:rPr lang="es-ES" sz="2800"/>
                <a:t>D</a:t>
              </a:r>
            </a:p>
          </p:txBody>
        </p:sp>
        <p:sp>
          <p:nvSpPr>
            <p:cNvPr id="53305" name="10 CuadroTexto"/>
            <p:cNvSpPr txBox="1">
              <a:spLocks noChangeArrowheads="1"/>
            </p:cNvSpPr>
            <p:nvPr/>
          </p:nvSpPr>
          <p:spPr bwMode="auto">
            <a:xfrm>
              <a:off x="928662" y="3693805"/>
              <a:ext cx="388808" cy="596105"/>
            </a:xfrm>
            <a:prstGeom prst="rect">
              <a:avLst/>
            </a:prstGeom>
            <a:noFill/>
            <a:ln w="9525">
              <a:noFill/>
              <a:miter lim="800000"/>
              <a:headEnd/>
              <a:tailEnd/>
            </a:ln>
          </p:spPr>
          <p:txBody>
            <a:bodyPr>
              <a:prstTxWarp prst="textNoShape">
                <a:avLst/>
              </a:prstTxWarp>
              <a:spAutoFit/>
            </a:bodyPr>
            <a:lstStyle/>
            <a:p>
              <a:r>
                <a:rPr lang="es-ES" sz="2800"/>
                <a:t>C</a:t>
              </a:r>
            </a:p>
          </p:txBody>
        </p:sp>
        <p:sp>
          <p:nvSpPr>
            <p:cNvPr id="53306" name="11 CuadroTexto"/>
            <p:cNvSpPr txBox="1">
              <a:spLocks noChangeArrowheads="1"/>
            </p:cNvSpPr>
            <p:nvPr/>
          </p:nvSpPr>
          <p:spPr bwMode="auto">
            <a:xfrm>
              <a:off x="928662" y="5277582"/>
              <a:ext cx="370575" cy="596105"/>
            </a:xfrm>
            <a:prstGeom prst="rect">
              <a:avLst/>
            </a:prstGeom>
            <a:noFill/>
            <a:ln w="9525">
              <a:noFill/>
              <a:miter lim="800000"/>
              <a:headEnd/>
              <a:tailEnd/>
            </a:ln>
          </p:spPr>
          <p:txBody>
            <a:bodyPr>
              <a:prstTxWarp prst="textNoShape">
                <a:avLst/>
              </a:prstTxWarp>
              <a:spAutoFit/>
            </a:bodyPr>
            <a:lstStyle/>
            <a:p>
              <a:r>
                <a:rPr lang="es-ES" sz="2800"/>
                <a:t>E</a:t>
              </a:r>
            </a:p>
          </p:txBody>
        </p:sp>
      </p:grpSp>
      <p:cxnSp>
        <p:nvCxnSpPr>
          <p:cNvPr id="20" name="19 Conector recto de flecha"/>
          <p:cNvCxnSpPr/>
          <p:nvPr/>
        </p:nvCxnSpPr>
        <p:spPr>
          <a:xfrm flipV="1">
            <a:off x="2143125" y="2547921"/>
            <a:ext cx="1071563"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2301878" y="3622659"/>
            <a:ext cx="2698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279651" y="4775184"/>
            <a:ext cx="1149350" cy="201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166938" y="5656252"/>
            <a:ext cx="404812"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103 Grupo"/>
          <p:cNvGrpSpPr>
            <a:grpSpLocks/>
          </p:cNvGrpSpPr>
          <p:nvPr/>
        </p:nvGrpSpPr>
        <p:grpSpPr bwMode="auto">
          <a:xfrm>
            <a:off x="2760663" y="3262299"/>
            <a:ext cx="766762" cy="923925"/>
            <a:chOff x="2428860" y="3083438"/>
            <a:chExt cx="812607" cy="1052087"/>
          </a:xfrm>
        </p:grpSpPr>
        <p:sp>
          <p:nvSpPr>
            <p:cNvPr id="16" name="15 Elipse"/>
            <p:cNvSpPr/>
            <p:nvPr/>
          </p:nvSpPr>
          <p:spPr>
            <a:xfrm>
              <a:off x="2428860" y="3083438"/>
              <a:ext cx="812607" cy="1052087"/>
            </a:xfrm>
            <a:prstGeom prst="ellipse">
              <a:avLst/>
            </a:prstGeom>
            <a:solidFill>
              <a:srgbClr val="FFFF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296" name="26 CuadroTexto"/>
            <p:cNvSpPr txBox="1">
              <a:spLocks noChangeArrowheads="1"/>
            </p:cNvSpPr>
            <p:nvPr/>
          </p:nvSpPr>
          <p:spPr bwMode="auto">
            <a:xfrm>
              <a:off x="2786050" y="3714751"/>
              <a:ext cx="296235" cy="420564"/>
            </a:xfrm>
            <a:prstGeom prst="rect">
              <a:avLst/>
            </a:prstGeom>
            <a:noFill/>
            <a:ln w="9525">
              <a:noFill/>
              <a:miter lim="800000"/>
              <a:headEnd/>
              <a:tailEnd/>
            </a:ln>
          </p:spPr>
          <p:txBody>
            <a:bodyPr>
              <a:prstTxWarp prst="textNoShape">
                <a:avLst/>
              </a:prstTxWarp>
              <a:spAutoFit/>
            </a:bodyPr>
            <a:lstStyle/>
            <a:p>
              <a:r>
                <a:rPr lang="es-ES"/>
                <a:t>A</a:t>
              </a:r>
            </a:p>
          </p:txBody>
        </p:sp>
        <p:sp>
          <p:nvSpPr>
            <p:cNvPr id="53297" name="27 CuadroTexto"/>
            <p:cNvSpPr txBox="1">
              <a:spLocks noChangeArrowheads="1"/>
            </p:cNvSpPr>
            <p:nvPr/>
          </p:nvSpPr>
          <p:spPr bwMode="auto">
            <a:xfrm>
              <a:off x="2643174" y="3131106"/>
              <a:ext cx="296235" cy="420564"/>
            </a:xfrm>
            <a:prstGeom prst="rect">
              <a:avLst/>
            </a:prstGeom>
            <a:noFill/>
            <a:ln w="9525">
              <a:noFill/>
              <a:miter lim="800000"/>
              <a:headEnd/>
              <a:tailEnd/>
            </a:ln>
          </p:spPr>
          <p:txBody>
            <a:bodyPr>
              <a:prstTxWarp prst="textNoShape">
                <a:avLst/>
              </a:prstTxWarp>
              <a:spAutoFit/>
            </a:bodyPr>
            <a:lstStyle/>
            <a:p>
              <a:r>
                <a:rPr lang="es-ES"/>
                <a:t>A</a:t>
              </a:r>
            </a:p>
          </p:txBody>
        </p:sp>
        <p:sp>
          <p:nvSpPr>
            <p:cNvPr id="53298" name="28 CuadroTexto"/>
            <p:cNvSpPr txBox="1">
              <a:spLocks noChangeArrowheads="1"/>
            </p:cNvSpPr>
            <p:nvPr/>
          </p:nvSpPr>
          <p:spPr bwMode="auto">
            <a:xfrm>
              <a:off x="2857488" y="3273983"/>
              <a:ext cx="296235" cy="420564"/>
            </a:xfrm>
            <a:prstGeom prst="rect">
              <a:avLst/>
            </a:prstGeom>
            <a:noFill/>
            <a:ln w="9525">
              <a:noFill/>
              <a:miter lim="800000"/>
              <a:headEnd/>
              <a:tailEnd/>
            </a:ln>
          </p:spPr>
          <p:txBody>
            <a:bodyPr>
              <a:prstTxWarp prst="textNoShape">
                <a:avLst/>
              </a:prstTxWarp>
              <a:spAutoFit/>
            </a:bodyPr>
            <a:lstStyle/>
            <a:p>
              <a:r>
                <a:rPr lang="es-ES"/>
                <a:t>B</a:t>
              </a:r>
            </a:p>
          </p:txBody>
        </p:sp>
        <p:sp>
          <p:nvSpPr>
            <p:cNvPr id="53299" name="30 CuadroTexto"/>
            <p:cNvSpPr txBox="1">
              <a:spLocks noChangeArrowheads="1"/>
            </p:cNvSpPr>
            <p:nvPr/>
          </p:nvSpPr>
          <p:spPr bwMode="auto">
            <a:xfrm>
              <a:off x="2428860" y="3273983"/>
              <a:ext cx="307456" cy="420564"/>
            </a:xfrm>
            <a:prstGeom prst="rect">
              <a:avLst/>
            </a:prstGeom>
            <a:noFill/>
            <a:ln w="9525">
              <a:noFill/>
              <a:miter lim="800000"/>
              <a:headEnd/>
              <a:tailEnd/>
            </a:ln>
          </p:spPr>
          <p:txBody>
            <a:bodyPr>
              <a:prstTxWarp prst="textNoShape">
                <a:avLst/>
              </a:prstTxWarp>
              <a:spAutoFit/>
            </a:bodyPr>
            <a:lstStyle/>
            <a:p>
              <a:r>
                <a:rPr lang="es-ES"/>
                <a:t>C</a:t>
              </a:r>
            </a:p>
          </p:txBody>
        </p:sp>
        <p:sp>
          <p:nvSpPr>
            <p:cNvPr id="53300" name="34 CuadroTexto"/>
            <p:cNvSpPr txBox="1">
              <a:spLocks noChangeArrowheads="1"/>
            </p:cNvSpPr>
            <p:nvPr/>
          </p:nvSpPr>
          <p:spPr bwMode="auto">
            <a:xfrm>
              <a:off x="2571736" y="3488296"/>
              <a:ext cx="250033" cy="420564"/>
            </a:xfrm>
            <a:prstGeom prst="rect">
              <a:avLst/>
            </a:prstGeom>
            <a:noFill/>
            <a:ln w="9525">
              <a:noFill/>
              <a:miter lim="800000"/>
              <a:headEnd/>
              <a:tailEnd/>
            </a:ln>
          </p:spPr>
          <p:txBody>
            <a:bodyPr>
              <a:prstTxWarp prst="textNoShape">
                <a:avLst/>
              </a:prstTxWarp>
              <a:spAutoFit/>
            </a:bodyPr>
            <a:lstStyle/>
            <a:p>
              <a:r>
                <a:rPr lang="es-ES"/>
                <a:t>D</a:t>
              </a:r>
            </a:p>
          </p:txBody>
        </p:sp>
      </p:grpSp>
      <p:grpSp>
        <p:nvGrpSpPr>
          <p:cNvPr id="4" name="101 Grupo"/>
          <p:cNvGrpSpPr>
            <a:grpSpLocks/>
          </p:cNvGrpSpPr>
          <p:nvPr/>
        </p:nvGrpSpPr>
        <p:grpSpPr bwMode="auto">
          <a:xfrm>
            <a:off x="2786065" y="5548295"/>
            <a:ext cx="766762" cy="1048276"/>
            <a:chOff x="2455378" y="5358413"/>
            <a:chExt cx="812607" cy="1193634"/>
          </a:xfrm>
        </p:grpSpPr>
        <p:sp>
          <p:nvSpPr>
            <p:cNvPr id="18" name="17 Elipse"/>
            <p:cNvSpPr/>
            <p:nvPr/>
          </p:nvSpPr>
          <p:spPr>
            <a:xfrm>
              <a:off x="2455378" y="5358413"/>
              <a:ext cx="812607" cy="1052040"/>
            </a:xfrm>
            <a:prstGeom prst="ellipse">
              <a:avLst/>
            </a:prstGeom>
            <a:solidFill>
              <a:srgbClr val="FFFF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290" name="31 CuadroTexto"/>
            <p:cNvSpPr txBox="1">
              <a:spLocks noChangeArrowheads="1"/>
            </p:cNvSpPr>
            <p:nvPr/>
          </p:nvSpPr>
          <p:spPr bwMode="auto">
            <a:xfrm>
              <a:off x="2643174" y="6131502"/>
              <a:ext cx="307456" cy="420545"/>
            </a:xfrm>
            <a:prstGeom prst="rect">
              <a:avLst/>
            </a:prstGeom>
            <a:noFill/>
            <a:ln w="9525">
              <a:noFill/>
              <a:miter lim="800000"/>
              <a:headEnd/>
              <a:tailEnd/>
            </a:ln>
          </p:spPr>
          <p:txBody>
            <a:bodyPr>
              <a:prstTxWarp prst="textNoShape">
                <a:avLst/>
              </a:prstTxWarp>
              <a:spAutoFit/>
            </a:bodyPr>
            <a:lstStyle/>
            <a:p>
              <a:r>
                <a:rPr lang="es-ES"/>
                <a:t>C</a:t>
              </a:r>
            </a:p>
          </p:txBody>
        </p:sp>
        <p:sp>
          <p:nvSpPr>
            <p:cNvPr id="53291" name="35 CuadroTexto"/>
            <p:cNvSpPr txBox="1">
              <a:spLocks noChangeArrowheads="1"/>
            </p:cNvSpPr>
            <p:nvPr/>
          </p:nvSpPr>
          <p:spPr bwMode="auto">
            <a:xfrm>
              <a:off x="2571736" y="5774312"/>
              <a:ext cx="250033" cy="420545"/>
            </a:xfrm>
            <a:prstGeom prst="rect">
              <a:avLst/>
            </a:prstGeom>
            <a:noFill/>
            <a:ln w="9525">
              <a:noFill/>
              <a:miter lim="800000"/>
              <a:headEnd/>
              <a:tailEnd/>
            </a:ln>
          </p:spPr>
          <p:txBody>
            <a:bodyPr>
              <a:prstTxWarp prst="textNoShape">
                <a:avLst/>
              </a:prstTxWarp>
              <a:spAutoFit/>
            </a:bodyPr>
            <a:lstStyle/>
            <a:p>
              <a:r>
                <a:rPr lang="es-ES"/>
                <a:t>D</a:t>
              </a:r>
            </a:p>
          </p:txBody>
        </p:sp>
        <p:sp>
          <p:nvSpPr>
            <p:cNvPr id="53292" name="37 CuadroTexto"/>
            <p:cNvSpPr txBox="1">
              <a:spLocks noChangeArrowheads="1"/>
            </p:cNvSpPr>
            <p:nvPr/>
          </p:nvSpPr>
          <p:spPr bwMode="auto">
            <a:xfrm>
              <a:off x="2857488" y="5845750"/>
              <a:ext cx="296235" cy="420545"/>
            </a:xfrm>
            <a:prstGeom prst="rect">
              <a:avLst/>
            </a:prstGeom>
            <a:noFill/>
            <a:ln w="9525">
              <a:noFill/>
              <a:miter lim="800000"/>
              <a:headEnd/>
              <a:tailEnd/>
            </a:ln>
          </p:spPr>
          <p:txBody>
            <a:bodyPr>
              <a:prstTxWarp prst="textNoShape">
                <a:avLst/>
              </a:prstTxWarp>
              <a:spAutoFit/>
            </a:bodyPr>
            <a:lstStyle/>
            <a:p>
              <a:r>
                <a:rPr lang="es-ES"/>
                <a:t>E</a:t>
              </a:r>
            </a:p>
          </p:txBody>
        </p:sp>
        <p:sp>
          <p:nvSpPr>
            <p:cNvPr id="53293" name="38 CuadroTexto"/>
            <p:cNvSpPr txBox="1">
              <a:spLocks noChangeArrowheads="1"/>
            </p:cNvSpPr>
            <p:nvPr/>
          </p:nvSpPr>
          <p:spPr bwMode="auto">
            <a:xfrm>
              <a:off x="2500298" y="5488562"/>
              <a:ext cx="296235" cy="420545"/>
            </a:xfrm>
            <a:prstGeom prst="rect">
              <a:avLst/>
            </a:prstGeom>
            <a:noFill/>
            <a:ln w="9525">
              <a:noFill/>
              <a:miter lim="800000"/>
              <a:headEnd/>
              <a:tailEnd/>
            </a:ln>
          </p:spPr>
          <p:txBody>
            <a:bodyPr>
              <a:prstTxWarp prst="textNoShape">
                <a:avLst/>
              </a:prstTxWarp>
              <a:spAutoFit/>
            </a:bodyPr>
            <a:lstStyle/>
            <a:p>
              <a:r>
                <a:rPr lang="es-ES"/>
                <a:t>E</a:t>
              </a:r>
            </a:p>
          </p:txBody>
        </p:sp>
        <p:sp>
          <p:nvSpPr>
            <p:cNvPr id="53294" name="40 CuadroTexto"/>
            <p:cNvSpPr txBox="1">
              <a:spLocks noChangeArrowheads="1"/>
            </p:cNvSpPr>
            <p:nvPr/>
          </p:nvSpPr>
          <p:spPr bwMode="auto">
            <a:xfrm>
              <a:off x="2786050" y="5488562"/>
              <a:ext cx="250033" cy="420545"/>
            </a:xfrm>
            <a:prstGeom prst="rect">
              <a:avLst/>
            </a:prstGeom>
            <a:noFill/>
            <a:ln w="9525">
              <a:noFill/>
              <a:miter lim="800000"/>
              <a:headEnd/>
              <a:tailEnd/>
            </a:ln>
          </p:spPr>
          <p:txBody>
            <a:bodyPr>
              <a:prstTxWarp prst="textNoShape">
                <a:avLst/>
              </a:prstTxWarp>
              <a:spAutoFit/>
            </a:bodyPr>
            <a:lstStyle/>
            <a:p>
              <a:r>
                <a:rPr lang="es-ES"/>
                <a:t>D</a:t>
              </a:r>
            </a:p>
          </p:txBody>
        </p:sp>
      </p:grpSp>
      <p:grpSp>
        <p:nvGrpSpPr>
          <p:cNvPr id="5" name="102 Grupo"/>
          <p:cNvGrpSpPr>
            <a:grpSpLocks/>
          </p:cNvGrpSpPr>
          <p:nvPr/>
        </p:nvGrpSpPr>
        <p:grpSpPr bwMode="auto">
          <a:xfrm>
            <a:off x="3714751" y="4476734"/>
            <a:ext cx="766763" cy="984706"/>
            <a:chOff x="3379743" y="4287937"/>
            <a:chExt cx="812607" cy="1121011"/>
          </a:xfrm>
        </p:grpSpPr>
        <p:sp>
          <p:nvSpPr>
            <p:cNvPr id="17" name="16 Elipse"/>
            <p:cNvSpPr/>
            <p:nvPr/>
          </p:nvSpPr>
          <p:spPr>
            <a:xfrm>
              <a:off x="3379743" y="4287937"/>
              <a:ext cx="812607" cy="1051817"/>
            </a:xfrm>
            <a:prstGeom prst="ellipse">
              <a:avLst/>
            </a:prstGeom>
            <a:solidFill>
              <a:srgbClr val="FFFF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284" name="29 CuadroTexto"/>
            <p:cNvSpPr txBox="1">
              <a:spLocks noChangeArrowheads="1"/>
            </p:cNvSpPr>
            <p:nvPr/>
          </p:nvSpPr>
          <p:spPr bwMode="auto">
            <a:xfrm>
              <a:off x="3632823" y="4416990"/>
              <a:ext cx="296235" cy="420456"/>
            </a:xfrm>
            <a:prstGeom prst="rect">
              <a:avLst/>
            </a:prstGeom>
            <a:noFill/>
            <a:ln w="9525">
              <a:noFill/>
              <a:miter lim="800000"/>
              <a:headEnd/>
              <a:tailEnd/>
            </a:ln>
          </p:spPr>
          <p:txBody>
            <a:bodyPr>
              <a:prstTxWarp prst="textNoShape">
                <a:avLst/>
              </a:prstTxWarp>
              <a:spAutoFit/>
            </a:bodyPr>
            <a:lstStyle/>
            <a:p>
              <a:r>
                <a:rPr lang="es-ES"/>
                <a:t>B</a:t>
              </a:r>
            </a:p>
          </p:txBody>
        </p:sp>
        <p:sp>
          <p:nvSpPr>
            <p:cNvPr id="53285" name="32 CuadroTexto"/>
            <p:cNvSpPr txBox="1">
              <a:spLocks noChangeArrowheads="1"/>
            </p:cNvSpPr>
            <p:nvPr/>
          </p:nvSpPr>
          <p:spPr bwMode="auto">
            <a:xfrm>
              <a:off x="3500430" y="4702742"/>
              <a:ext cx="307456" cy="420456"/>
            </a:xfrm>
            <a:prstGeom prst="rect">
              <a:avLst/>
            </a:prstGeom>
            <a:noFill/>
            <a:ln w="9525">
              <a:noFill/>
              <a:miter lim="800000"/>
              <a:headEnd/>
              <a:tailEnd/>
            </a:ln>
          </p:spPr>
          <p:txBody>
            <a:bodyPr>
              <a:prstTxWarp prst="textNoShape">
                <a:avLst/>
              </a:prstTxWarp>
              <a:spAutoFit/>
            </a:bodyPr>
            <a:lstStyle/>
            <a:p>
              <a:r>
                <a:rPr lang="es-ES"/>
                <a:t>C</a:t>
              </a:r>
            </a:p>
          </p:txBody>
        </p:sp>
        <p:sp>
          <p:nvSpPr>
            <p:cNvPr id="53286" name="39 CuadroTexto"/>
            <p:cNvSpPr txBox="1">
              <a:spLocks noChangeArrowheads="1"/>
            </p:cNvSpPr>
            <p:nvPr/>
          </p:nvSpPr>
          <p:spPr bwMode="auto">
            <a:xfrm>
              <a:off x="3571868" y="4988492"/>
              <a:ext cx="250033" cy="420456"/>
            </a:xfrm>
            <a:prstGeom prst="rect">
              <a:avLst/>
            </a:prstGeom>
            <a:noFill/>
            <a:ln w="9525">
              <a:noFill/>
              <a:miter lim="800000"/>
              <a:headEnd/>
              <a:tailEnd/>
            </a:ln>
          </p:spPr>
          <p:txBody>
            <a:bodyPr>
              <a:prstTxWarp prst="textNoShape">
                <a:avLst/>
              </a:prstTxWarp>
              <a:spAutoFit/>
            </a:bodyPr>
            <a:lstStyle/>
            <a:p>
              <a:r>
                <a:rPr lang="es-ES"/>
                <a:t>D</a:t>
              </a:r>
            </a:p>
          </p:txBody>
        </p:sp>
        <p:sp>
          <p:nvSpPr>
            <p:cNvPr id="53287" name="41 CuadroTexto"/>
            <p:cNvSpPr txBox="1">
              <a:spLocks noChangeArrowheads="1"/>
            </p:cNvSpPr>
            <p:nvPr/>
          </p:nvSpPr>
          <p:spPr bwMode="auto">
            <a:xfrm>
              <a:off x="3857620" y="4559866"/>
              <a:ext cx="296235" cy="420456"/>
            </a:xfrm>
            <a:prstGeom prst="rect">
              <a:avLst/>
            </a:prstGeom>
            <a:noFill/>
            <a:ln w="9525">
              <a:noFill/>
              <a:miter lim="800000"/>
              <a:headEnd/>
              <a:tailEnd/>
            </a:ln>
          </p:spPr>
          <p:txBody>
            <a:bodyPr>
              <a:prstTxWarp prst="textNoShape">
                <a:avLst/>
              </a:prstTxWarp>
              <a:spAutoFit/>
            </a:bodyPr>
            <a:lstStyle/>
            <a:p>
              <a:r>
                <a:rPr lang="es-ES"/>
                <a:t>A</a:t>
              </a:r>
            </a:p>
          </p:txBody>
        </p:sp>
        <p:sp>
          <p:nvSpPr>
            <p:cNvPr id="53288" name="42 CuadroTexto"/>
            <p:cNvSpPr txBox="1">
              <a:spLocks noChangeArrowheads="1"/>
            </p:cNvSpPr>
            <p:nvPr/>
          </p:nvSpPr>
          <p:spPr bwMode="auto">
            <a:xfrm>
              <a:off x="3793529" y="4861979"/>
              <a:ext cx="296235" cy="420456"/>
            </a:xfrm>
            <a:prstGeom prst="rect">
              <a:avLst/>
            </a:prstGeom>
            <a:noFill/>
            <a:ln w="9525">
              <a:noFill/>
              <a:miter lim="800000"/>
              <a:headEnd/>
              <a:tailEnd/>
            </a:ln>
          </p:spPr>
          <p:txBody>
            <a:bodyPr>
              <a:prstTxWarp prst="textNoShape">
                <a:avLst/>
              </a:prstTxWarp>
              <a:spAutoFit/>
            </a:bodyPr>
            <a:lstStyle/>
            <a:p>
              <a:r>
                <a:rPr lang="es-ES"/>
                <a:t>A</a:t>
              </a:r>
            </a:p>
          </p:txBody>
        </p:sp>
      </p:grpSp>
      <p:grpSp>
        <p:nvGrpSpPr>
          <p:cNvPr id="7" name="104 Grupo"/>
          <p:cNvGrpSpPr>
            <a:grpSpLocks/>
          </p:cNvGrpSpPr>
          <p:nvPr/>
        </p:nvGrpSpPr>
        <p:grpSpPr bwMode="auto">
          <a:xfrm>
            <a:off x="3500438" y="2047864"/>
            <a:ext cx="766762" cy="923925"/>
            <a:chOff x="3330765" y="1797554"/>
            <a:chExt cx="812607" cy="1052087"/>
          </a:xfrm>
        </p:grpSpPr>
        <p:sp>
          <p:nvSpPr>
            <p:cNvPr id="15" name="14 Elipse"/>
            <p:cNvSpPr/>
            <p:nvPr/>
          </p:nvSpPr>
          <p:spPr>
            <a:xfrm>
              <a:off x="3330765" y="1797554"/>
              <a:ext cx="812607" cy="1052087"/>
            </a:xfrm>
            <a:prstGeom prst="ellipse">
              <a:avLst/>
            </a:prstGeom>
            <a:solidFill>
              <a:srgbClr val="FFFF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278" name="33 CuadroTexto"/>
            <p:cNvSpPr txBox="1">
              <a:spLocks noChangeArrowheads="1"/>
            </p:cNvSpPr>
            <p:nvPr/>
          </p:nvSpPr>
          <p:spPr bwMode="auto">
            <a:xfrm>
              <a:off x="3402203" y="1845222"/>
              <a:ext cx="250033" cy="420564"/>
            </a:xfrm>
            <a:prstGeom prst="rect">
              <a:avLst/>
            </a:prstGeom>
            <a:noFill/>
            <a:ln w="9525">
              <a:noFill/>
              <a:miter lim="800000"/>
              <a:headEnd/>
              <a:tailEnd/>
            </a:ln>
          </p:spPr>
          <p:txBody>
            <a:bodyPr>
              <a:prstTxWarp prst="textNoShape">
                <a:avLst/>
              </a:prstTxWarp>
              <a:spAutoFit/>
            </a:bodyPr>
            <a:lstStyle/>
            <a:p>
              <a:r>
                <a:rPr lang="es-ES"/>
                <a:t>D</a:t>
              </a:r>
            </a:p>
          </p:txBody>
        </p:sp>
        <p:sp>
          <p:nvSpPr>
            <p:cNvPr id="53279" name="36 CuadroTexto"/>
            <p:cNvSpPr txBox="1">
              <a:spLocks noChangeArrowheads="1"/>
            </p:cNvSpPr>
            <p:nvPr/>
          </p:nvSpPr>
          <p:spPr bwMode="auto">
            <a:xfrm>
              <a:off x="3473641" y="2202411"/>
              <a:ext cx="250033" cy="420564"/>
            </a:xfrm>
            <a:prstGeom prst="rect">
              <a:avLst/>
            </a:prstGeom>
            <a:noFill/>
            <a:ln w="9525">
              <a:noFill/>
              <a:miter lim="800000"/>
              <a:headEnd/>
              <a:tailEnd/>
            </a:ln>
          </p:spPr>
          <p:txBody>
            <a:bodyPr>
              <a:prstTxWarp prst="textNoShape">
                <a:avLst/>
              </a:prstTxWarp>
              <a:spAutoFit/>
            </a:bodyPr>
            <a:lstStyle/>
            <a:p>
              <a:r>
                <a:rPr lang="es-ES"/>
                <a:t>D</a:t>
              </a:r>
            </a:p>
          </p:txBody>
        </p:sp>
        <p:sp>
          <p:nvSpPr>
            <p:cNvPr id="53280" name="43 CuadroTexto"/>
            <p:cNvSpPr txBox="1">
              <a:spLocks noChangeArrowheads="1"/>
            </p:cNvSpPr>
            <p:nvPr/>
          </p:nvSpPr>
          <p:spPr bwMode="auto">
            <a:xfrm>
              <a:off x="3687955" y="1845222"/>
              <a:ext cx="307456" cy="420564"/>
            </a:xfrm>
            <a:prstGeom prst="rect">
              <a:avLst/>
            </a:prstGeom>
            <a:noFill/>
            <a:ln w="9525">
              <a:noFill/>
              <a:miter lim="800000"/>
              <a:headEnd/>
              <a:tailEnd/>
            </a:ln>
          </p:spPr>
          <p:txBody>
            <a:bodyPr>
              <a:prstTxWarp prst="textNoShape">
                <a:avLst/>
              </a:prstTxWarp>
              <a:spAutoFit/>
            </a:bodyPr>
            <a:lstStyle/>
            <a:p>
              <a:r>
                <a:rPr lang="es-ES"/>
                <a:t>C</a:t>
              </a:r>
            </a:p>
          </p:txBody>
        </p:sp>
        <p:sp>
          <p:nvSpPr>
            <p:cNvPr id="53281" name="44 CuadroTexto"/>
            <p:cNvSpPr txBox="1">
              <a:spLocks noChangeArrowheads="1"/>
            </p:cNvSpPr>
            <p:nvPr/>
          </p:nvSpPr>
          <p:spPr bwMode="auto">
            <a:xfrm>
              <a:off x="3830831" y="2130974"/>
              <a:ext cx="296235" cy="420564"/>
            </a:xfrm>
            <a:prstGeom prst="rect">
              <a:avLst/>
            </a:prstGeom>
            <a:noFill/>
            <a:ln w="9525">
              <a:noFill/>
              <a:miter lim="800000"/>
              <a:headEnd/>
              <a:tailEnd/>
            </a:ln>
          </p:spPr>
          <p:txBody>
            <a:bodyPr>
              <a:prstTxWarp prst="textNoShape">
                <a:avLst/>
              </a:prstTxWarp>
              <a:spAutoFit/>
            </a:bodyPr>
            <a:lstStyle/>
            <a:p>
              <a:r>
                <a:rPr lang="es-ES"/>
                <a:t>B</a:t>
              </a:r>
            </a:p>
          </p:txBody>
        </p:sp>
        <p:sp>
          <p:nvSpPr>
            <p:cNvPr id="53282" name="46 CuadroTexto"/>
            <p:cNvSpPr txBox="1">
              <a:spLocks noChangeArrowheads="1"/>
            </p:cNvSpPr>
            <p:nvPr/>
          </p:nvSpPr>
          <p:spPr bwMode="auto">
            <a:xfrm>
              <a:off x="3687955" y="2416727"/>
              <a:ext cx="296235" cy="420564"/>
            </a:xfrm>
            <a:prstGeom prst="rect">
              <a:avLst/>
            </a:prstGeom>
            <a:noFill/>
            <a:ln w="9525">
              <a:noFill/>
              <a:miter lim="800000"/>
              <a:headEnd/>
              <a:tailEnd/>
            </a:ln>
          </p:spPr>
          <p:txBody>
            <a:bodyPr>
              <a:prstTxWarp prst="textNoShape">
                <a:avLst/>
              </a:prstTxWarp>
              <a:spAutoFit/>
            </a:bodyPr>
            <a:lstStyle/>
            <a:p>
              <a:r>
                <a:rPr lang="es-ES"/>
                <a:t>E</a:t>
              </a:r>
            </a:p>
          </p:txBody>
        </p:sp>
      </p:grpSp>
      <p:sp>
        <p:nvSpPr>
          <p:cNvPr id="48" name="47 Rectángulo"/>
          <p:cNvSpPr/>
          <p:nvPr/>
        </p:nvSpPr>
        <p:spPr>
          <a:xfrm>
            <a:off x="5429250" y="2262171"/>
            <a:ext cx="942975" cy="565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a:r>
              <a:rPr lang="es-ES">
                <a:solidFill>
                  <a:srgbClr val="FFFFFF"/>
                </a:solidFill>
                <a:ea typeface="ＭＳ Ｐゴシック" charset="-128"/>
                <a:cs typeface="ＭＳ Ｐゴシック" charset="-128"/>
              </a:rPr>
              <a:t>ÍNDICE 1</a:t>
            </a:r>
          </a:p>
        </p:txBody>
      </p:sp>
      <p:sp>
        <p:nvSpPr>
          <p:cNvPr id="49" name="48 Rectángulo"/>
          <p:cNvSpPr/>
          <p:nvPr/>
        </p:nvSpPr>
        <p:spPr>
          <a:xfrm>
            <a:off x="5429250" y="4548171"/>
            <a:ext cx="942975" cy="565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a:r>
              <a:rPr lang="es-ES">
                <a:solidFill>
                  <a:srgbClr val="FFFFFF"/>
                </a:solidFill>
                <a:ea typeface="ＭＳ Ｐゴシック" charset="-128"/>
                <a:cs typeface="ＭＳ Ｐゴシック" charset="-128"/>
              </a:rPr>
              <a:t>ÍNDICE 3</a:t>
            </a:r>
          </a:p>
        </p:txBody>
      </p:sp>
      <p:sp>
        <p:nvSpPr>
          <p:cNvPr id="50" name="49 Rectángulo"/>
          <p:cNvSpPr/>
          <p:nvPr/>
        </p:nvSpPr>
        <p:spPr>
          <a:xfrm>
            <a:off x="5429250" y="3262296"/>
            <a:ext cx="942975" cy="565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a:r>
              <a:rPr lang="es-ES">
                <a:solidFill>
                  <a:srgbClr val="FFFFFF"/>
                </a:solidFill>
                <a:ea typeface="ＭＳ Ｐゴシック" charset="-128"/>
                <a:cs typeface="ＭＳ Ｐゴシック" charset="-128"/>
              </a:rPr>
              <a:t>ÍNDICE 2</a:t>
            </a:r>
          </a:p>
        </p:txBody>
      </p:sp>
      <p:sp>
        <p:nvSpPr>
          <p:cNvPr id="51" name="50 Rectángulo"/>
          <p:cNvSpPr/>
          <p:nvPr/>
        </p:nvSpPr>
        <p:spPr>
          <a:xfrm>
            <a:off x="5429250" y="5834046"/>
            <a:ext cx="942975" cy="565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a:r>
              <a:rPr lang="es-ES">
                <a:solidFill>
                  <a:srgbClr val="FFFFFF"/>
                </a:solidFill>
                <a:ea typeface="ＭＳ Ｐゴシック" charset="-128"/>
                <a:cs typeface="ＭＳ Ｐゴシック" charset="-128"/>
              </a:rPr>
              <a:t>ÍNDICE 4</a:t>
            </a:r>
          </a:p>
        </p:txBody>
      </p:sp>
      <p:cxnSp>
        <p:nvCxnSpPr>
          <p:cNvPr id="53" name="52 Conector recto de flecha"/>
          <p:cNvCxnSpPr/>
          <p:nvPr/>
        </p:nvCxnSpPr>
        <p:spPr>
          <a:xfrm>
            <a:off x="4572000" y="2619359"/>
            <a:ext cx="647700" cy="0"/>
          </a:xfrm>
          <a:prstGeom prst="straightConnector1">
            <a:avLst/>
          </a:prstGeom>
          <a:ln>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a:off x="4572000" y="3690921"/>
            <a:ext cx="647700" cy="0"/>
          </a:xfrm>
          <a:prstGeom prst="straightConnector1">
            <a:avLst/>
          </a:prstGeom>
          <a:ln>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a:off x="4638675" y="4905359"/>
            <a:ext cx="647700" cy="0"/>
          </a:xfrm>
          <a:prstGeom prst="straightConnector1">
            <a:avLst/>
          </a:prstGeom>
          <a:ln>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4572000" y="6119796"/>
            <a:ext cx="647700" cy="0"/>
          </a:xfrm>
          <a:prstGeom prst="straightConnector1">
            <a:avLst/>
          </a:prstGeom>
          <a:ln>
            <a:solidFill>
              <a:srgbClr val="28A913"/>
            </a:solidFill>
            <a:tailEnd type="arrow"/>
          </a:ln>
        </p:spPr>
        <p:style>
          <a:lnRef idx="1">
            <a:schemeClr val="accent1"/>
          </a:lnRef>
          <a:fillRef idx="0">
            <a:schemeClr val="accent1"/>
          </a:fillRef>
          <a:effectRef idx="0">
            <a:schemeClr val="accent1"/>
          </a:effectRef>
          <a:fontRef idx="minor">
            <a:schemeClr val="tx1"/>
          </a:fontRef>
        </p:style>
      </p:cxnSp>
      <p:sp>
        <p:nvSpPr>
          <p:cNvPr id="24595" name="84 CuadroTexto"/>
          <p:cNvSpPr txBox="1">
            <a:spLocks noChangeArrowheads="1"/>
          </p:cNvSpPr>
          <p:nvPr/>
        </p:nvSpPr>
        <p:spPr bwMode="auto">
          <a:xfrm>
            <a:off x="906482" y="1285860"/>
            <a:ext cx="1011816" cy="584775"/>
          </a:xfrm>
          <a:prstGeom prst="rect">
            <a:avLst/>
          </a:prstGeom>
          <a:noFill/>
          <a:ln w="9525">
            <a:noFill/>
            <a:miter lim="800000"/>
            <a:headEnd/>
            <a:tailEnd/>
          </a:ln>
        </p:spPr>
        <p:txBody>
          <a:bodyPr wrap="none">
            <a:spAutoFit/>
          </a:bodyPr>
          <a:lstStyle/>
          <a:p>
            <a:pPr algn="ctr">
              <a:defRPr/>
            </a:pPr>
            <a:r>
              <a:rPr lang="es-ES" sz="1600" b="1">
                <a:latin typeface="+mn-lt"/>
              </a:rPr>
              <a:t>Variables</a:t>
            </a:r>
            <a:br>
              <a:rPr lang="es-ES" sz="1600" b="1">
                <a:latin typeface="+mn-lt"/>
              </a:rPr>
            </a:br>
            <a:r>
              <a:rPr lang="es-ES" sz="1600" b="1">
                <a:latin typeface="+mn-lt"/>
              </a:rPr>
              <a:t>originales</a:t>
            </a:r>
          </a:p>
        </p:txBody>
      </p:sp>
      <p:sp>
        <p:nvSpPr>
          <p:cNvPr id="24596" name="85 CuadroTexto"/>
          <p:cNvSpPr txBox="1">
            <a:spLocks noChangeArrowheads="1"/>
          </p:cNvSpPr>
          <p:nvPr/>
        </p:nvSpPr>
        <p:spPr bwMode="auto">
          <a:xfrm>
            <a:off x="3409663" y="1285860"/>
            <a:ext cx="1017844" cy="584775"/>
          </a:xfrm>
          <a:prstGeom prst="rect">
            <a:avLst/>
          </a:prstGeom>
          <a:noFill/>
          <a:ln w="9525">
            <a:noFill/>
            <a:miter lim="800000"/>
            <a:headEnd/>
            <a:tailEnd/>
          </a:ln>
        </p:spPr>
        <p:txBody>
          <a:bodyPr wrap="none">
            <a:spAutoFit/>
          </a:bodyPr>
          <a:lstStyle/>
          <a:p>
            <a:pPr algn="ctr">
              <a:defRPr/>
            </a:pPr>
            <a:r>
              <a:rPr lang="es-ES" sz="1600" b="1" dirty="0">
                <a:latin typeface="+mn-lt"/>
              </a:rPr>
              <a:t>Variables</a:t>
            </a:r>
            <a:br>
              <a:rPr lang="es-ES" sz="1600" b="1" dirty="0">
                <a:latin typeface="+mn-lt"/>
              </a:rPr>
            </a:br>
            <a:r>
              <a:rPr lang="es-ES" sz="1600" b="1" dirty="0" err="1">
                <a:latin typeface="+mn-lt"/>
              </a:rPr>
              <a:t>bootstrap</a:t>
            </a:r>
            <a:endParaRPr lang="es-ES" sz="1600" b="1" dirty="0">
              <a:latin typeface="+mn-lt"/>
            </a:endParaRPr>
          </a:p>
        </p:txBody>
      </p:sp>
      <p:sp>
        <p:nvSpPr>
          <p:cNvPr id="24597" name="86 CuadroTexto"/>
          <p:cNvSpPr txBox="1">
            <a:spLocks noChangeArrowheads="1"/>
          </p:cNvSpPr>
          <p:nvPr/>
        </p:nvSpPr>
        <p:spPr bwMode="auto">
          <a:xfrm>
            <a:off x="5349631" y="1289038"/>
            <a:ext cx="1047082" cy="584775"/>
          </a:xfrm>
          <a:prstGeom prst="rect">
            <a:avLst/>
          </a:prstGeom>
          <a:noFill/>
          <a:ln w="9525">
            <a:noFill/>
            <a:miter lim="800000"/>
            <a:headEnd/>
            <a:tailEnd/>
          </a:ln>
        </p:spPr>
        <p:txBody>
          <a:bodyPr wrap="none">
            <a:prstTxWarp prst="textNoShape">
              <a:avLst/>
            </a:prstTxWarp>
            <a:spAutoFit/>
          </a:bodyPr>
          <a:lstStyle/>
          <a:p>
            <a:pPr algn="ctr"/>
            <a:r>
              <a:rPr lang="es-ES" sz="1600" b="1">
                <a:latin typeface="Calibri" charset="0"/>
              </a:rPr>
              <a:t>Índices</a:t>
            </a:r>
            <a:br>
              <a:rPr lang="es-ES" sz="1600" b="1">
                <a:latin typeface="Calibri" charset="0"/>
              </a:rPr>
            </a:br>
            <a:r>
              <a:rPr lang="es-ES" sz="1600" b="1">
                <a:latin typeface="Calibri" charset="0"/>
              </a:rPr>
              <a:t>simulados</a:t>
            </a:r>
          </a:p>
        </p:txBody>
      </p:sp>
      <p:sp>
        <p:nvSpPr>
          <p:cNvPr id="92" name="91 Elipse"/>
          <p:cNvSpPr>
            <a:spLocks noChangeArrowheads="1"/>
          </p:cNvSpPr>
          <p:nvPr/>
        </p:nvSpPr>
        <p:spPr bwMode="auto">
          <a:xfrm>
            <a:off x="7000878" y="3424223"/>
            <a:ext cx="1819275" cy="163036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r>
              <a:rPr lang="es-ES">
                <a:solidFill>
                  <a:srgbClr val="FFFFFF"/>
                </a:solidFill>
                <a:ea typeface="ＭＳ Ｐゴシック" charset="-128"/>
                <a:cs typeface="ＭＳ Ｐゴシック" charset="-128"/>
              </a:rPr>
              <a:t>Evaluación de similaridad</a:t>
            </a:r>
          </a:p>
        </p:txBody>
      </p:sp>
      <p:sp>
        <p:nvSpPr>
          <p:cNvPr id="56" name="1 Título"/>
          <p:cNvSpPr txBox="1">
            <a:spLocks/>
          </p:cNvSpPr>
          <p:nvPr/>
        </p:nvSpPr>
        <p:spPr bwMode="auto">
          <a:xfrm>
            <a:off x="468313" y="700094"/>
            <a:ext cx="5694362" cy="300037"/>
          </a:xfrm>
          <a:prstGeom prst="rect">
            <a:avLst/>
          </a:prstGeom>
          <a:noFill/>
          <a:ln w="9525">
            <a:noFill/>
            <a:miter lim="800000"/>
            <a:headEnd/>
            <a:tailEnd/>
          </a:ln>
        </p:spPr>
        <p:txBody>
          <a:bodyPr anchor="ctr">
            <a:prstTxWarp prst="textNoShape">
              <a:avLst/>
            </a:prstTxWarp>
          </a:bodyPr>
          <a:lstStyle/>
          <a:p>
            <a:pPr eaLnBrk="0" hangingPunct="0"/>
            <a:r>
              <a:rPr lang="es-ES" sz="2800" b="1">
                <a:latin typeface="Calibri" charset="0"/>
              </a:rPr>
              <a:t>Análisis de sensibilidad</a:t>
            </a:r>
          </a:p>
        </p:txBody>
      </p:sp>
      <p:sp>
        <p:nvSpPr>
          <p:cNvPr id="53272"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4</a:t>
            </a:r>
          </a:p>
        </p:txBody>
      </p:sp>
      <p:sp>
        <p:nvSpPr>
          <p:cNvPr id="62"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3"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59" name="5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0" name="5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6 CuadroTexto"/>
          <p:cNvSpPr txBox="1">
            <a:spLocks noChangeArrowheads="1"/>
          </p:cNvSpPr>
          <p:nvPr/>
        </p:nvSpPr>
        <p:spPr bwMode="auto">
          <a:xfrm>
            <a:off x="2649540" y="1160490"/>
            <a:ext cx="4139275" cy="553998"/>
          </a:xfrm>
          <a:prstGeom prst="rect">
            <a:avLst/>
          </a:prstGeom>
          <a:noFill/>
          <a:ln w="9525">
            <a:noFill/>
            <a:miter lim="800000"/>
            <a:headEnd/>
            <a:tailEnd/>
          </a:ln>
        </p:spPr>
        <p:txBody>
          <a:bodyPr wrap="none">
            <a:prstTxWarp prst="textNoShape">
              <a:avLst/>
            </a:prstTxWarp>
            <a:spAutoFit/>
          </a:bodyPr>
          <a:lstStyle/>
          <a:p>
            <a:pPr algn="ctr"/>
            <a:r>
              <a:rPr lang="es-ES" dirty="0">
                <a:latin typeface="+mj-lt"/>
              </a:rPr>
              <a:t>Intervalos de</a:t>
            </a:r>
            <a:r>
              <a:rPr lang="es-ES" dirty="0" smtClean="0">
                <a:latin typeface="+mj-lt"/>
              </a:rPr>
              <a:t> Confianza Según Indicadores</a:t>
            </a:r>
          </a:p>
          <a:p>
            <a:pPr algn="ctr"/>
            <a:r>
              <a:rPr lang="en-US" sz="1200" b="1" dirty="0" err="1" smtClean="0">
                <a:solidFill>
                  <a:srgbClr val="000000"/>
                </a:solidFill>
                <a:latin typeface="+mj-lt"/>
                <a:ea typeface="Verdana"/>
                <a:cs typeface="Verdana"/>
              </a:rPr>
              <a:t>Bootstraping</a:t>
            </a:r>
            <a:r>
              <a:rPr lang="en-US" sz="1200" b="1" dirty="0" smtClean="0">
                <a:solidFill>
                  <a:srgbClr val="000000"/>
                </a:solidFill>
                <a:latin typeface="+mj-lt"/>
                <a:ea typeface="Verdana"/>
                <a:cs typeface="Verdana"/>
              </a:rPr>
              <a:t>: 200 </a:t>
            </a:r>
            <a:r>
              <a:rPr lang="en-US" sz="1200" b="1" dirty="0" err="1" smtClean="0">
                <a:solidFill>
                  <a:srgbClr val="000000"/>
                </a:solidFill>
                <a:latin typeface="+mj-lt"/>
                <a:ea typeface="Verdana"/>
                <a:cs typeface="Verdana"/>
              </a:rPr>
              <a:t>remuesteros</a:t>
            </a:r>
            <a:r>
              <a:rPr lang="en-US" sz="1200" b="1" dirty="0" smtClean="0">
                <a:solidFill>
                  <a:srgbClr val="000000"/>
                </a:solidFill>
                <a:latin typeface="+mj-lt"/>
                <a:ea typeface="Verdana"/>
                <a:cs typeface="Verdana"/>
              </a:rPr>
              <a:t>; </a:t>
            </a:r>
            <a:r>
              <a:rPr lang="en-US" sz="1200" b="1" dirty="0" err="1" smtClean="0">
                <a:solidFill>
                  <a:srgbClr val="000000"/>
                </a:solidFill>
                <a:latin typeface="+mj-lt"/>
                <a:ea typeface="Verdana"/>
                <a:cs typeface="Verdana"/>
              </a:rPr>
              <a:t>alfa</a:t>
            </a:r>
            <a:r>
              <a:rPr lang="en-US" sz="1200" b="1" dirty="0" smtClean="0">
                <a:solidFill>
                  <a:srgbClr val="000000"/>
                </a:solidFill>
                <a:latin typeface="+mj-lt"/>
                <a:ea typeface="Verdana"/>
                <a:cs typeface="Verdana"/>
              </a:rPr>
              <a:t>=0,10</a:t>
            </a:r>
            <a:endParaRPr lang="es-ES" sz="1200" b="1" dirty="0">
              <a:latin typeface="+mj-lt"/>
            </a:endParaRPr>
          </a:p>
        </p:txBody>
      </p:sp>
      <p:sp>
        <p:nvSpPr>
          <p:cNvPr id="7" name="1 Título"/>
          <p:cNvSpPr txBox="1">
            <a:spLocks/>
          </p:cNvSpPr>
          <p:nvPr/>
        </p:nvSpPr>
        <p:spPr bwMode="auto">
          <a:xfrm>
            <a:off x="468313" y="700094"/>
            <a:ext cx="5694362" cy="300037"/>
          </a:xfrm>
          <a:prstGeom prst="rect">
            <a:avLst/>
          </a:prstGeom>
          <a:noFill/>
          <a:ln w="9525">
            <a:noFill/>
            <a:miter lim="800000"/>
            <a:headEnd/>
            <a:tailEnd/>
          </a:ln>
        </p:spPr>
        <p:txBody>
          <a:bodyPr anchor="ctr">
            <a:prstTxWarp prst="textNoShape">
              <a:avLst/>
            </a:prstTxWarp>
          </a:bodyPr>
          <a:lstStyle/>
          <a:p>
            <a:pPr eaLnBrk="0" hangingPunct="0"/>
            <a:r>
              <a:rPr lang="es-ES" sz="2800" b="1" dirty="0">
                <a:latin typeface="Calibri" charset="0"/>
              </a:rPr>
              <a:t>Análisis de </a:t>
            </a:r>
            <a:r>
              <a:rPr lang="es-ES" sz="2800" b="1" dirty="0" smtClean="0">
                <a:latin typeface="Calibri" charset="0"/>
              </a:rPr>
              <a:t>sensibilidad</a:t>
            </a:r>
            <a:endParaRPr lang="es-ES" sz="2800" b="1" dirty="0">
              <a:latin typeface="Calibri" charset="0"/>
            </a:endParaRPr>
          </a:p>
        </p:txBody>
      </p:sp>
      <p:sp>
        <p:nvSpPr>
          <p:cNvPr id="54277"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4</a:t>
            </a:r>
          </a:p>
        </p:txBody>
      </p:sp>
      <p:sp>
        <p:nvSpPr>
          <p:cNvPr id="10"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pic>
        <p:nvPicPr>
          <p:cNvPr id="1026" name="Picture 2"/>
          <p:cNvPicPr>
            <a:picLocks noChangeAspect="1" noChangeArrowheads="1"/>
          </p:cNvPicPr>
          <p:nvPr/>
        </p:nvPicPr>
        <p:blipFill>
          <a:blip r:embed="rId2" cstate="print"/>
          <a:srcRect/>
          <a:stretch>
            <a:fillRect/>
          </a:stretch>
        </p:blipFill>
        <p:spPr bwMode="auto">
          <a:xfrm>
            <a:off x="1461889" y="1785926"/>
            <a:ext cx="6753449" cy="4286280"/>
          </a:xfrm>
          <a:prstGeom prst="rect">
            <a:avLst/>
          </a:prstGeom>
          <a:noFill/>
          <a:ln w="9525">
            <a:noFill/>
            <a:miter lim="800000"/>
            <a:headEnd/>
            <a:tailEnd/>
          </a:ln>
          <a:effectLst/>
        </p:spPr>
      </p:pic>
      <p:sp>
        <p:nvSpPr>
          <p:cNvPr id="11" name="10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232028" y="1071546"/>
          <a:ext cx="4678363" cy="5715000"/>
        </p:xfrm>
        <a:graphic>
          <a:graphicData uri="http://schemas.openxmlformats.org/drawingml/2006/table">
            <a:tbl>
              <a:tblPr/>
              <a:tblGrid>
                <a:gridCol w="1603375"/>
                <a:gridCol w="1289050"/>
                <a:gridCol w="892175"/>
                <a:gridCol w="893763"/>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rgbClr val="FFFFFF"/>
                          </a:solidFill>
                          <a:effectLst/>
                          <a:latin typeface="Calibri" charset="0"/>
                          <a:ea typeface="ＭＳ Ｐゴシック" charset="-128"/>
                          <a:cs typeface="ＭＳ Ｐゴシック" charset="-128"/>
                        </a:rPr>
                        <a:t>Departamento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rgbClr val="FFFFFF"/>
                          </a:solidFill>
                          <a:effectLst/>
                          <a:latin typeface="Calibri" charset="0"/>
                          <a:ea typeface="ＭＳ Ｐゴシック" charset="-128"/>
                          <a:cs typeface="ＭＳ Ｐゴシック" charset="-128"/>
                        </a:rPr>
                        <a:t>Amplitud del Intervalo</a:t>
                      </a:r>
                      <a:endParaRPr kumimoji="0" lang="es-ES" sz="9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rgbClr val="FFFFFF"/>
                          </a:solidFill>
                          <a:effectLst/>
                          <a:latin typeface="Calibri" charset="0"/>
                          <a:ea typeface="ＭＳ Ｐゴシック" charset="-128"/>
                          <a:cs typeface="ＭＳ Ｐゴシック" charset="-128"/>
                        </a:rPr>
                        <a:t>Posición</a:t>
                      </a:r>
                      <a:endParaRPr kumimoji="0" lang="es-ES" sz="9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FFFFFF"/>
                          </a:solidFill>
                          <a:effectLst/>
                          <a:latin typeface="Calibri" charset="0"/>
                          <a:ea typeface="ＭＳ Ｐゴシック" charset="-128"/>
                          <a:cs typeface="ＭＳ Ｐゴシック" charset="-128"/>
                        </a:rPr>
                        <a:t>Confiable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563">
                <a:tc>
                  <a:txBody>
                    <a:bodyPr/>
                    <a:lstStyle/>
                    <a:p>
                      <a:pPr algn="l" fontAlgn="b"/>
                      <a:r>
                        <a:rPr lang="es-ES" sz="1100" b="1" i="0" u="none" strike="noStrike">
                          <a:solidFill>
                            <a:srgbClr val="000000"/>
                          </a:solidFill>
                          <a:latin typeface="Calibri"/>
                        </a:rPr>
                        <a:t>Ayacucho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Ucayali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1" i="0" u="none" strike="noStrike" cap="none" normalizeH="0" baseline="0" dirty="0" smtClean="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Loreto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Pasco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Puno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Cajamarca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La Libertad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Moquegua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San Martín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Apurímac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Madre De Dios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Huancavelica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Ica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Piura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1" i="0" u="none" strike="noStrike" cap="none" normalizeH="0" baseline="0" dirty="0" smtClean="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Amazonas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Áncash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Huánuco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Tacna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Arequipa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Junín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Tumbes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Lambayeque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19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a:solidFill>
                            <a:srgbClr val="000000"/>
                          </a:solidFill>
                          <a:latin typeface="Calibri"/>
                        </a:rPr>
                        <a:t>Cusco</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a:solidFill>
                            <a:srgbClr val="000000"/>
                          </a:solidFill>
                          <a:latin typeface="Calibri"/>
                        </a:rPr>
                        <a:t>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a:solidFill>
                            <a:srgbClr val="000000"/>
                          </a:solidFill>
                          <a:latin typeface="Calibri"/>
                        </a:rPr>
                        <a:t>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2563">
                <a:tc>
                  <a:txBody>
                    <a:bodyPr/>
                    <a:lstStyle/>
                    <a:p>
                      <a:pPr algn="l" fontAlgn="b"/>
                      <a:r>
                        <a:rPr lang="es-ES" sz="1100" b="1" i="0" u="none" strike="noStrike" dirty="0">
                          <a:solidFill>
                            <a:srgbClr val="000000"/>
                          </a:solidFill>
                          <a:latin typeface="Calibri"/>
                        </a:rPr>
                        <a:t>Lima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algn="ctr" fontAlgn="b"/>
                      <a:r>
                        <a:rPr lang="es-ES" sz="1100" b="1" i="0" u="none" strike="noStrike" dirty="0">
                          <a:solidFill>
                            <a:srgbClr val="000000"/>
                          </a:solidFill>
                          <a:latin typeface="Calibri"/>
                        </a:rPr>
                        <a:t>22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algn="ctr" fontAlgn="b"/>
                      <a:r>
                        <a:rPr lang="es-ES" sz="1100" b="1" i="0" u="none" strike="noStrike" dirty="0">
                          <a:solidFill>
                            <a:srgbClr val="000000"/>
                          </a:solidFill>
                          <a:latin typeface="Calibri"/>
                        </a:rPr>
                        <a:t>18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rgbClr val="000000"/>
                          </a:solidFill>
                          <a:effectLst/>
                          <a:latin typeface="Calibri" charset="0"/>
                          <a:ea typeface="ＭＳ Ｐゴシック" charset="-128"/>
                          <a:cs typeface="ＭＳ Ｐゴシック" charset="-128"/>
                        </a:rPr>
                        <a:t>Si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
        <p:nvSpPr>
          <p:cNvPr id="7" name="1 Título"/>
          <p:cNvSpPr txBox="1">
            <a:spLocks/>
          </p:cNvSpPr>
          <p:nvPr/>
        </p:nvSpPr>
        <p:spPr bwMode="auto">
          <a:xfrm>
            <a:off x="468313" y="700094"/>
            <a:ext cx="5694362" cy="300037"/>
          </a:xfrm>
          <a:prstGeom prst="rect">
            <a:avLst/>
          </a:prstGeom>
          <a:noFill/>
          <a:ln w="9525">
            <a:noFill/>
            <a:miter lim="800000"/>
            <a:headEnd/>
            <a:tailEnd/>
          </a:ln>
        </p:spPr>
        <p:txBody>
          <a:bodyPr anchor="ctr">
            <a:prstTxWarp prst="textNoShape">
              <a:avLst/>
            </a:prstTxWarp>
          </a:bodyPr>
          <a:lstStyle/>
          <a:p>
            <a:pPr eaLnBrk="0" hangingPunct="0"/>
            <a:r>
              <a:rPr lang="es-ES" sz="2800" b="1" dirty="0">
                <a:latin typeface="Calibri" charset="0"/>
              </a:rPr>
              <a:t>Análisis de sensibilidad por variables</a:t>
            </a:r>
          </a:p>
        </p:txBody>
      </p:sp>
      <p:sp>
        <p:nvSpPr>
          <p:cNvPr id="55431"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4</a:t>
            </a:r>
          </a:p>
        </p:txBody>
      </p:sp>
      <p:sp>
        <p:nvSpPr>
          <p:cNvPr id="9"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11" name="10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57188" y="2952750"/>
            <a:ext cx="1857375" cy="928688"/>
          </a:xfrm>
          <a:prstGeom prst="rect">
            <a:avLst/>
          </a:prstGeom>
          <a:solidFill>
            <a:srgbClr val="C4BD97"/>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Índice de Desempeño Ambiental</a:t>
            </a:r>
          </a:p>
        </p:txBody>
      </p:sp>
      <p:sp>
        <p:nvSpPr>
          <p:cNvPr id="5" name="4 Rectángulo"/>
          <p:cNvSpPr>
            <a:spLocks noChangeArrowheads="1"/>
          </p:cNvSpPr>
          <p:nvPr/>
        </p:nvSpPr>
        <p:spPr bwMode="auto">
          <a:xfrm>
            <a:off x="3509968" y="523875"/>
            <a:ext cx="1635125" cy="742950"/>
          </a:xfrm>
          <a:prstGeom prst="rect">
            <a:avLst/>
          </a:prstGeom>
          <a:solidFill>
            <a:srgbClr val="71B8FF"/>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6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Calidad Ambiental</a:t>
            </a:r>
          </a:p>
        </p:txBody>
      </p:sp>
      <p:sp>
        <p:nvSpPr>
          <p:cNvPr id="8" name="7 Rectángulo"/>
          <p:cNvSpPr>
            <a:spLocks noChangeArrowheads="1"/>
          </p:cNvSpPr>
          <p:nvPr/>
        </p:nvSpPr>
        <p:spPr bwMode="auto">
          <a:xfrm>
            <a:off x="5653091" y="36514"/>
            <a:ext cx="1225550" cy="496887"/>
          </a:xfrm>
          <a:prstGeom prst="rect">
            <a:avLst/>
          </a:prstGeom>
          <a:solidFill>
            <a:srgbClr val="BDDEFF"/>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2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Calidad del Aire</a:t>
            </a:r>
          </a:p>
        </p:txBody>
      </p:sp>
      <p:sp>
        <p:nvSpPr>
          <p:cNvPr id="9" name="8 Rectángulo"/>
          <p:cNvSpPr>
            <a:spLocks noChangeArrowheads="1"/>
          </p:cNvSpPr>
          <p:nvPr/>
        </p:nvSpPr>
        <p:spPr bwMode="auto">
          <a:xfrm>
            <a:off x="5653091" y="646113"/>
            <a:ext cx="1225550" cy="496887"/>
          </a:xfrm>
          <a:prstGeom prst="rect">
            <a:avLst/>
          </a:prstGeom>
          <a:solidFill>
            <a:srgbClr val="BDDEFF"/>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2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Calidad del Agua</a:t>
            </a:r>
          </a:p>
        </p:txBody>
      </p:sp>
      <p:sp>
        <p:nvSpPr>
          <p:cNvPr id="10" name="9 Rectángulo"/>
          <p:cNvSpPr>
            <a:spLocks noChangeArrowheads="1"/>
          </p:cNvSpPr>
          <p:nvPr/>
        </p:nvSpPr>
        <p:spPr bwMode="auto">
          <a:xfrm>
            <a:off x="5653091" y="1262073"/>
            <a:ext cx="1225550" cy="496887"/>
          </a:xfrm>
          <a:prstGeom prst="rect">
            <a:avLst/>
          </a:prstGeom>
          <a:solidFill>
            <a:srgbClr val="BDDEFF"/>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2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RRSS</a:t>
            </a:r>
          </a:p>
        </p:txBody>
      </p:sp>
      <p:sp>
        <p:nvSpPr>
          <p:cNvPr id="18" name="17 Rectángulo"/>
          <p:cNvSpPr>
            <a:spLocks noChangeArrowheads="1"/>
          </p:cNvSpPr>
          <p:nvPr/>
        </p:nvSpPr>
        <p:spPr bwMode="auto">
          <a:xfrm>
            <a:off x="3503618" y="3673475"/>
            <a:ext cx="1635125" cy="742950"/>
          </a:xfrm>
          <a:prstGeom prst="rect">
            <a:avLst/>
          </a:prstGeom>
          <a:solidFill>
            <a:srgbClr val="FFCDCD"/>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6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Gobernanza Ambiental</a:t>
            </a:r>
          </a:p>
        </p:txBody>
      </p:sp>
      <p:sp>
        <p:nvSpPr>
          <p:cNvPr id="19" name="18 Rectángulo"/>
          <p:cNvSpPr>
            <a:spLocks noChangeArrowheads="1"/>
          </p:cNvSpPr>
          <p:nvPr/>
        </p:nvSpPr>
        <p:spPr bwMode="auto">
          <a:xfrm>
            <a:off x="5645150" y="3394075"/>
            <a:ext cx="1227138" cy="496888"/>
          </a:xfrm>
          <a:prstGeom prst="rect">
            <a:avLst/>
          </a:prstGeom>
          <a:solidFill>
            <a:srgbClr val="FFE5E5"/>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Educación Ambiental</a:t>
            </a:r>
          </a:p>
        </p:txBody>
      </p:sp>
      <p:sp>
        <p:nvSpPr>
          <p:cNvPr id="20" name="19 Rectángulo"/>
          <p:cNvSpPr>
            <a:spLocks noChangeArrowheads="1"/>
          </p:cNvSpPr>
          <p:nvPr/>
        </p:nvSpPr>
        <p:spPr bwMode="auto">
          <a:xfrm>
            <a:off x="5645150" y="4160838"/>
            <a:ext cx="1225550" cy="495300"/>
          </a:xfrm>
          <a:prstGeom prst="rect">
            <a:avLst/>
          </a:prstGeom>
          <a:solidFill>
            <a:srgbClr val="FFE5E5"/>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Participación Ciudadana</a:t>
            </a:r>
          </a:p>
        </p:txBody>
      </p:sp>
      <p:cxnSp>
        <p:nvCxnSpPr>
          <p:cNvPr id="24" name="23 Conector angular"/>
          <p:cNvCxnSpPr>
            <a:stCxn id="5" idx="3"/>
            <a:endCxn id="8" idx="1"/>
          </p:cNvCxnSpPr>
          <p:nvPr/>
        </p:nvCxnSpPr>
        <p:spPr>
          <a:xfrm flipV="1">
            <a:off x="5145093" y="285750"/>
            <a:ext cx="508000" cy="609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5" idx="3"/>
            <a:endCxn id="10" idx="1"/>
          </p:cNvCxnSpPr>
          <p:nvPr/>
        </p:nvCxnSpPr>
        <p:spPr>
          <a:xfrm>
            <a:off x="5145093" y="895350"/>
            <a:ext cx="508000" cy="6159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5" idx="3"/>
            <a:endCxn id="9" idx="1"/>
          </p:cNvCxnSpPr>
          <p:nvPr/>
        </p:nvCxnSpPr>
        <p:spPr>
          <a:xfrm flipV="1">
            <a:off x="5145093" y="895350"/>
            <a:ext cx="508000" cy="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62 Conector angular"/>
          <p:cNvCxnSpPr>
            <a:stCxn id="18" idx="3"/>
            <a:endCxn id="19" idx="1"/>
          </p:cNvCxnSpPr>
          <p:nvPr/>
        </p:nvCxnSpPr>
        <p:spPr>
          <a:xfrm flipV="1">
            <a:off x="5138738" y="3641729"/>
            <a:ext cx="506412" cy="4032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7" name="66 Conector angular"/>
          <p:cNvCxnSpPr>
            <a:stCxn id="18" idx="3"/>
            <a:endCxn id="20" idx="1"/>
          </p:cNvCxnSpPr>
          <p:nvPr/>
        </p:nvCxnSpPr>
        <p:spPr>
          <a:xfrm>
            <a:off x="5138738" y="4044950"/>
            <a:ext cx="506412" cy="3635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8" name="67 Rectángulo"/>
          <p:cNvSpPr>
            <a:spLocks noChangeArrowheads="1"/>
          </p:cNvSpPr>
          <p:nvPr/>
        </p:nvSpPr>
        <p:spPr bwMode="auto">
          <a:xfrm>
            <a:off x="3503618" y="1973263"/>
            <a:ext cx="1635125" cy="742950"/>
          </a:xfrm>
          <a:prstGeom prst="rect">
            <a:avLst/>
          </a:prstGeom>
          <a:solidFill>
            <a:srgbClr val="B5CD85"/>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600" b="1" dirty="0" smtClean="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Conservación de los RR.NN.</a:t>
            </a:r>
            <a:endParaRPr lang="es-ES" sz="16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endParaRPr>
          </a:p>
        </p:txBody>
      </p:sp>
      <p:cxnSp>
        <p:nvCxnSpPr>
          <p:cNvPr id="79" name="78 Conector angular"/>
          <p:cNvCxnSpPr>
            <a:stCxn id="4" idx="3"/>
            <a:endCxn id="5" idx="1"/>
          </p:cNvCxnSpPr>
          <p:nvPr/>
        </p:nvCxnSpPr>
        <p:spPr>
          <a:xfrm flipV="1">
            <a:off x="2214563" y="895350"/>
            <a:ext cx="1295400" cy="25225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88 Conector angular"/>
          <p:cNvCxnSpPr>
            <a:stCxn id="4" idx="3"/>
            <a:endCxn id="18" idx="1"/>
          </p:cNvCxnSpPr>
          <p:nvPr/>
        </p:nvCxnSpPr>
        <p:spPr>
          <a:xfrm>
            <a:off x="2214565" y="3417888"/>
            <a:ext cx="1289050" cy="6270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1" name="90 Conector angular"/>
          <p:cNvCxnSpPr>
            <a:stCxn id="4" idx="3"/>
            <a:endCxn id="68" idx="1"/>
          </p:cNvCxnSpPr>
          <p:nvPr/>
        </p:nvCxnSpPr>
        <p:spPr>
          <a:xfrm flipV="1">
            <a:off x="2214565" y="2344738"/>
            <a:ext cx="1289050" cy="10731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9" name="28 Rectángulo"/>
          <p:cNvSpPr>
            <a:spLocks noChangeArrowheads="1"/>
          </p:cNvSpPr>
          <p:nvPr/>
        </p:nvSpPr>
        <p:spPr bwMode="auto">
          <a:xfrm>
            <a:off x="7759703" y="1778000"/>
            <a:ext cx="1225550" cy="496888"/>
          </a:xfrm>
          <a:prstGeom prst="rect">
            <a:avLst/>
          </a:prstGeom>
          <a:solidFill>
            <a:srgbClr val="DCE7C7"/>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a:solidFill>
                  <a:srgbClr val="262626"/>
                </a:solidFill>
                <a:effectLst>
                  <a:outerShdw blurRad="38100" dist="38100" dir="2700000" algn="tl">
                    <a:srgbClr val="000000">
                      <a:alpha val="43137"/>
                    </a:srgbClr>
                  </a:outerShdw>
                </a:effectLst>
                <a:latin typeface="Century Gothic" charset="0"/>
                <a:ea typeface="Tahoma" charset="0"/>
                <a:cs typeface="Tahoma" charset="0"/>
              </a:rPr>
              <a:t>Conservación Ecosistemas</a:t>
            </a:r>
          </a:p>
        </p:txBody>
      </p:sp>
      <p:sp>
        <p:nvSpPr>
          <p:cNvPr id="30" name="29 Rectángulo"/>
          <p:cNvSpPr>
            <a:spLocks noChangeArrowheads="1"/>
          </p:cNvSpPr>
          <p:nvPr/>
        </p:nvSpPr>
        <p:spPr bwMode="auto">
          <a:xfrm>
            <a:off x="7759703" y="2389198"/>
            <a:ext cx="1225550" cy="496887"/>
          </a:xfrm>
          <a:prstGeom prst="rect">
            <a:avLst/>
          </a:prstGeom>
          <a:solidFill>
            <a:srgbClr val="DCE7C7"/>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dirty="0" smtClean="0">
                <a:solidFill>
                  <a:srgbClr val="262626"/>
                </a:solidFill>
                <a:effectLst>
                  <a:outerShdw blurRad="38100" dist="38100" dir="2700000" algn="tl">
                    <a:srgbClr val="000000">
                      <a:alpha val="43137"/>
                    </a:srgbClr>
                  </a:outerShdw>
                </a:effectLst>
                <a:latin typeface="Century Gothic" charset="0"/>
                <a:ea typeface="Tahoma" charset="0"/>
                <a:cs typeface="Tahoma" charset="0"/>
              </a:rPr>
              <a:t>Reforestación</a:t>
            </a:r>
            <a:endPar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endParaRPr>
          </a:p>
        </p:txBody>
      </p:sp>
      <p:sp>
        <p:nvSpPr>
          <p:cNvPr id="31" name="30 Rectángulo"/>
          <p:cNvSpPr>
            <a:spLocks noChangeArrowheads="1"/>
          </p:cNvSpPr>
          <p:nvPr/>
        </p:nvSpPr>
        <p:spPr bwMode="auto">
          <a:xfrm>
            <a:off x="7759703" y="2997200"/>
            <a:ext cx="1225550" cy="496888"/>
          </a:xfrm>
          <a:prstGeom prst="rect">
            <a:avLst/>
          </a:prstGeom>
          <a:solidFill>
            <a:srgbClr val="DCE7C7"/>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a:solidFill>
                  <a:srgbClr val="262626"/>
                </a:solidFill>
                <a:effectLst>
                  <a:outerShdw blurRad="38100" dist="38100" dir="2700000" algn="tl">
                    <a:srgbClr val="000000">
                      <a:alpha val="43137"/>
                    </a:srgbClr>
                  </a:outerShdw>
                </a:effectLst>
                <a:latin typeface="Century Gothic" charset="0"/>
                <a:ea typeface="Tahoma" charset="0"/>
                <a:cs typeface="Tahoma" charset="0"/>
              </a:rPr>
              <a:t>Conservación Especies</a:t>
            </a:r>
          </a:p>
        </p:txBody>
      </p:sp>
      <p:sp>
        <p:nvSpPr>
          <p:cNvPr id="33" name="32 Rectángulo"/>
          <p:cNvSpPr>
            <a:spLocks noChangeArrowheads="1"/>
          </p:cNvSpPr>
          <p:nvPr/>
        </p:nvSpPr>
        <p:spPr bwMode="auto">
          <a:xfrm>
            <a:off x="7758118" y="1182688"/>
            <a:ext cx="1225550" cy="495300"/>
          </a:xfrm>
          <a:prstGeom prst="rect">
            <a:avLst/>
          </a:prstGeom>
          <a:solidFill>
            <a:srgbClr val="DCE7C7"/>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a:solidFill>
                  <a:srgbClr val="262626"/>
                </a:solidFill>
                <a:effectLst>
                  <a:outerShdw blurRad="38100" dist="38100" dir="2700000" algn="tl">
                    <a:srgbClr val="000000">
                      <a:alpha val="43137"/>
                    </a:srgbClr>
                  </a:outerShdw>
                </a:effectLst>
                <a:latin typeface="Century Gothic" charset="0"/>
                <a:ea typeface="Tahoma" charset="0"/>
                <a:cs typeface="Tahoma" charset="0"/>
              </a:rPr>
              <a:t>Conservación Ex Situ</a:t>
            </a:r>
          </a:p>
        </p:txBody>
      </p:sp>
      <p:cxnSp>
        <p:nvCxnSpPr>
          <p:cNvPr id="35" name="34 Conector angular"/>
          <p:cNvCxnSpPr>
            <a:stCxn id="68" idx="3"/>
            <a:endCxn id="33" idx="1"/>
          </p:cNvCxnSpPr>
          <p:nvPr/>
        </p:nvCxnSpPr>
        <p:spPr>
          <a:xfrm flipV="1">
            <a:off x="5138741" y="1430338"/>
            <a:ext cx="2619375" cy="914400"/>
          </a:xfrm>
          <a:prstGeom prst="bentConnector3">
            <a:avLst>
              <a:gd name="adj1" fmla="val 75090"/>
            </a:avLst>
          </a:prstGeom>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68" idx="3"/>
            <a:endCxn id="29" idx="1"/>
          </p:cNvCxnSpPr>
          <p:nvPr/>
        </p:nvCxnSpPr>
        <p:spPr>
          <a:xfrm flipV="1">
            <a:off x="5138738" y="2025650"/>
            <a:ext cx="2620962" cy="319088"/>
          </a:xfrm>
          <a:prstGeom prst="bentConnector3">
            <a:avLst>
              <a:gd name="adj1" fmla="val 74999"/>
            </a:avLst>
          </a:prstGeom>
        </p:spPr>
        <p:style>
          <a:lnRef idx="1">
            <a:schemeClr val="accent1"/>
          </a:lnRef>
          <a:fillRef idx="0">
            <a:schemeClr val="accent1"/>
          </a:fillRef>
          <a:effectRef idx="0">
            <a:schemeClr val="accent1"/>
          </a:effectRef>
          <a:fontRef idx="minor">
            <a:schemeClr val="tx1"/>
          </a:fontRef>
        </p:style>
      </p:cxnSp>
      <p:cxnSp>
        <p:nvCxnSpPr>
          <p:cNvPr id="39" name="38 Conector angular"/>
          <p:cNvCxnSpPr>
            <a:stCxn id="68" idx="3"/>
            <a:endCxn id="30" idx="1"/>
          </p:cNvCxnSpPr>
          <p:nvPr/>
        </p:nvCxnSpPr>
        <p:spPr>
          <a:xfrm>
            <a:off x="5138738" y="2344738"/>
            <a:ext cx="2620962" cy="292100"/>
          </a:xfrm>
          <a:prstGeom prst="bentConnector3">
            <a:avLst>
              <a:gd name="adj1" fmla="val 75007"/>
            </a:avLst>
          </a:prstGeom>
        </p:spPr>
        <p:style>
          <a:lnRef idx="1">
            <a:schemeClr val="accent1"/>
          </a:lnRef>
          <a:fillRef idx="0">
            <a:schemeClr val="accent1"/>
          </a:fillRef>
          <a:effectRef idx="0">
            <a:schemeClr val="accent1"/>
          </a:effectRef>
          <a:fontRef idx="minor">
            <a:schemeClr val="tx1"/>
          </a:fontRef>
        </p:style>
      </p:cxnSp>
      <p:cxnSp>
        <p:nvCxnSpPr>
          <p:cNvPr id="41" name="40 Conector angular"/>
          <p:cNvCxnSpPr>
            <a:stCxn id="68" idx="3"/>
            <a:endCxn id="31" idx="1"/>
          </p:cNvCxnSpPr>
          <p:nvPr/>
        </p:nvCxnSpPr>
        <p:spPr>
          <a:xfrm>
            <a:off x="5138738" y="2344738"/>
            <a:ext cx="2620962" cy="901700"/>
          </a:xfrm>
          <a:prstGeom prst="bentConnector3">
            <a:avLst>
              <a:gd name="adj1" fmla="val 74995"/>
            </a:avLst>
          </a:prstGeom>
        </p:spPr>
        <p:style>
          <a:lnRef idx="1">
            <a:schemeClr val="accent1"/>
          </a:lnRef>
          <a:fillRef idx="0">
            <a:schemeClr val="accent1"/>
          </a:fillRef>
          <a:effectRef idx="0">
            <a:schemeClr val="accent1"/>
          </a:effectRef>
          <a:fontRef idx="minor">
            <a:schemeClr val="tx1"/>
          </a:fontRef>
        </p:style>
      </p:cxnSp>
      <p:sp>
        <p:nvSpPr>
          <p:cNvPr id="42" name="41 Rectángulo"/>
          <p:cNvSpPr>
            <a:spLocks noChangeArrowheads="1"/>
          </p:cNvSpPr>
          <p:nvPr/>
        </p:nvSpPr>
        <p:spPr bwMode="auto">
          <a:xfrm>
            <a:off x="3495675" y="5441950"/>
            <a:ext cx="1633538" cy="742950"/>
          </a:xfrm>
          <a:prstGeom prst="rect">
            <a:avLst/>
          </a:prstGeom>
          <a:solidFill>
            <a:srgbClr val="F3C571"/>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600" b="1">
                <a:solidFill>
                  <a:srgbClr val="262626"/>
                </a:solidFill>
                <a:effectLst>
                  <a:outerShdw blurRad="38100" dist="38100" dir="2700000" algn="tl">
                    <a:srgbClr val="000000"/>
                  </a:outerShdw>
                </a:effectLst>
                <a:latin typeface="Century Gothic" charset="0"/>
                <a:ea typeface="Tahoma" charset="0"/>
                <a:cs typeface="Tahoma" charset="0"/>
              </a:rPr>
              <a:t>Gestión Ambiental</a:t>
            </a:r>
          </a:p>
        </p:txBody>
      </p:sp>
      <p:sp>
        <p:nvSpPr>
          <p:cNvPr id="44" name="43 Rectángulo"/>
          <p:cNvSpPr>
            <a:spLocks noChangeArrowheads="1"/>
          </p:cNvSpPr>
          <p:nvPr/>
        </p:nvSpPr>
        <p:spPr bwMode="auto">
          <a:xfrm>
            <a:off x="7759703" y="5565775"/>
            <a:ext cx="1225550" cy="495300"/>
          </a:xfrm>
          <a:prstGeom prst="rect">
            <a:avLst/>
          </a:prstGeom>
          <a:solidFill>
            <a:srgbClr val="F9DFB1"/>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fontAlgn="auto">
              <a:spcBef>
                <a:spcPts val="0"/>
              </a:spcBef>
              <a:spcAft>
                <a:spcPts val="0"/>
              </a:spcAft>
              <a:defRPr/>
            </a:pPr>
            <a:r>
              <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Conflictos</a:t>
            </a:r>
            <a:r>
              <a:rPr lang="es-ES" sz="1200" b="1" dirty="0">
                <a:solidFill>
                  <a:schemeClr val="tx1">
                    <a:lumMod val="85000"/>
                    <a:lumOff val="15000"/>
                  </a:schemeClr>
                </a:solidFill>
                <a:effectLst>
                  <a:outerShdw blurRad="38100" dist="38100" dir="2700000" algn="tl">
                    <a:srgbClr val="000000">
                      <a:alpha val="43137"/>
                    </a:srgbClr>
                  </a:outerShdw>
                </a:effectLst>
                <a:latin typeface="Century Gothic" pitchFamily="34" charset="0"/>
                <a:cs typeface="Tahoma" pitchFamily="34" charset="0"/>
              </a:rPr>
              <a:t> y </a:t>
            </a:r>
            <a:r>
              <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Denuncias</a:t>
            </a:r>
          </a:p>
        </p:txBody>
      </p:sp>
      <p:sp>
        <p:nvSpPr>
          <p:cNvPr id="45" name="44 Rectángulo"/>
          <p:cNvSpPr>
            <a:spLocks noChangeArrowheads="1"/>
          </p:cNvSpPr>
          <p:nvPr/>
        </p:nvSpPr>
        <p:spPr bwMode="auto">
          <a:xfrm>
            <a:off x="7764467" y="6175375"/>
            <a:ext cx="1225550" cy="496888"/>
          </a:xfrm>
          <a:prstGeom prst="rect">
            <a:avLst/>
          </a:prstGeom>
          <a:solidFill>
            <a:srgbClr val="F9DFB1"/>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a:solidFill>
                  <a:srgbClr val="262626"/>
                </a:solidFill>
                <a:effectLst>
                  <a:outerShdw blurRad="38100" dist="38100" dir="2700000" algn="tl">
                    <a:srgbClr val="000000">
                      <a:alpha val="43137"/>
                    </a:srgbClr>
                  </a:outerShdw>
                </a:effectLst>
                <a:latin typeface="Century Gothic" charset="0"/>
                <a:ea typeface="Tahoma" charset="0"/>
                <a:cs typeface="Tahoma" charset="0"/>
              </a:rPr>
              <a:t>Gasto Público</a:t>
            </a:r>
          </a:p>
        </p:txBody>
      </p:sp>
      <p:cxnSp>
        <p:nvCxnSpPr>
          <p:cNvPr id="47" name="46 Conector angular"/>
          <p:cNvCxnSpPr>
            <a:stCxn id="42" idx="3"/>
            <a:endCxn id="45" idx="1"/>
          </p:cNvCxnSpPr>
          <p:nvPr/>
        </p:nvCxnSpPr>
        <p:spPr>
          <a:xfrm>
            <a:off x="5129213" y="5813425"/>
            <a:ext cx="2635250" cy="609600"/>
          </a:xfrm>
          <a:prstGeom prst="bentConnector3">
            <a:avLst>
              <a:gd name="adj1" fmla="val 75215"/>
            </a:avLst>
          </a:prstGeom>
        </p:spPr>
        <p:style>
          <a:lnRef idx="1">
            <a:schemeClr val="accent1"/>
          </a:lnRef>
          <a:fillRef idx="0">
            <a:schemeClr val="accent1"/>
          </a:fillRef>
          <a:effectRef idx="0">
            <a:schemeClr val="accent1"/>
          </a:effectRef>
          <a:fontRef idx="minor">
            <a:schemeClr val="tx1"/>
          </a:fontRef>
        </p:style>
      </p:cxnSp>
      <p:cxnSp>
        <p:nvCxnSpPr>
          <p:cNvPr id="48" name="47 Conector angular"/>
          <p:cNvCxnSpPr>
            <a:stCxn id="42" idx="3"/>
            <a:endCxn id="44" idx="1"/>
          </p:cNvCxnSpPr>
          <p:nvPr/>
        </p:nvCxnSpPr>
        <p:spPr>
          <a:xfrm flipV="1">
            <a:off x="5129213" y="5813425"/>
            <a:ext cx="2630487" cy="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6" name="85 Conector angular"/>
          <p:cNvCxnSpPr>
            <a:stCxn id="4" idx="3"/>
            <a:endCxn id="42" idx="1"/>
          </p:cNvCxnSpPr>
          <p:nvPr/>
        </p:nvCxnSpPr>
        <p:spPr>
          <a:xfrm>
            <a:off x="2214563" y="3417889"/>
            <a:ext cx="1281112" cy="23955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475" name="99 CuadroTexto"/>
          <p:cNvSpPr txBox="1">
            <a:spLocks noChangeArrowheads="1"/>
          </p:cNvSpPr>
          <p:nvPr/>
        </p:nvSpPr>
        <p:spPr bwMode="auto">
          <a:xfrm>
            <a:off x="3074988" y="628650"/>
            <a:ext cx="431528" cy="261610"/>
          </a:xfrm>
          <a:prstGeom prst="rect">
            <a:avLst/>
          </a:prstGeom>
          <a:noFill/>
          <a:ln w="9525">
            <a:noFill/>
            <a:miter lim="800000"/>
            <a:headEnd/>
            <a:tailEnd/>
          </a:ln>
        </p:spPr>
        <p:txBody>
          <a:bodyPr wrap="none">
            <a:prstTxWarp prst="textNoShape">
              <a:avLst/>
            </a:prstTxWarp>
            <a:spAutoFit/>
          </a:bodyPr>
          <a:lstStyle/>
          <a:p>
            <a:r>
              <a:rPr lang="es-ES" sz="1100" b="1">
                <a:latin typeface="Calibri" charset="0"/>
              </a:rPr>
              <a:t>25%</a:t>
            </a:r>
          </a:p>
        </p:txBody>
      </p:sp>
      <p:sp>
        <p:nvSpPr>
          <p:cNvPr id="61476" name="100 CuadroTexto"/>
          <p:cNvSpPr txBox="1">
            <a:spLocks noChangeArrowheads="1"/>
          </p:cNvSpPr>
          <p:nvPr/>
        </p:nvSpPr>
        <p:spPr bwMode="auto">
          <a:xfrm>
            <a:off x="3062289" y="2076450"/>
            <a:ext cx="431528" cy="261610"/>
          </a:xfrm>
          <a:prstGeom prst="rect">
            <a:avLst/>
          </a:prstGeom>
          <a:noFill/>
          <a:ln w="9525">
            <a:noFill/>
            <a:miter lim="800000"/>
            <a:headEnd/>
            <a:tailEnd/>
          </a:ln>
        </p:spPr>
        <p:txBody>
          <a:bodyPr wrap="none">
            <a:prstTxWarp prst="textNoShape">
              <a:avLst/>
            </a:prstTxWarp>
            <a:spAutoFit/>
          </a:bodyPr>
          <a:lstStyle/>
          <a:p>
            <a:r>
              <a:rPr lang="es-ES" sz="1100" b="1">
                <a:latin typeface="Calibri" charset="0"/>
              </a:rPr>
              <a:t>25%</a:t>
            </a:r>
          </a:p>
        </p:txBody>
      </p:sp>
      <p:sp>
        <p:nvSpPr>
          <p:cNvPr id="61477" name="101 CuadroTexto"/>
          <p:cNvSpPr txBox="1">
            <a:spLocks noChangeArrowheads="1"/>
          </p:cNvSpPr>
          <p:nvPr/>
        </p:nvSpPr>
        <p:spPr bwMode="auto">
          <a:xfrm>
            <a:off x="3086101" y="3786188"/>
            <a:ext cx="431528" cy="261610"/>
          </a:xfrm>
          <a:prstGeom prst="rect">
            <a:avLst/>
          </a:prstGeom>
          <a:noFill/>
          <a:ln w="9525">
            <a:noFill/>
            <a:miter lim="800000"/>
            <a:headEnd/>
            <a:tailEnd/>
          </a:ln>
        </p:spPr>
        <p:txBody>
          <a:bodyPr wrap="none">
            <a:prstTxWarp prst="textNoShape">
              <a:avLst/>
            </a:prstTxWarp>
            <a:spAutoFit/>
          </a:bodyPr>
          <a:lstStyle/>
          <a:p>
            <a:r>
              <a:rPr lang="es-ES" sz="1100" b="1">
                <a:latin typeface="Calibri" charset="0"/>
              </a:rPr>
              <a:t>25%</a:t>
            </a:r>
          </a:p>
        </p:txBody>
      </p:sp>
      <p:sp>
        <p:nvSpPr>
          <p:cNvPr id="61478" name="102 CuadroTexto"/>
          <p:cNvSpPr txBox="1">
            <a:spLocks noChangeArrowheads="1"/>
          </p:cNvSpPr>
          <p:nvPr/>
        </p:nvSpPr>
        <p:spPr bwMode="auto">
          <a:xfrm>
            <a:off x="3049587" y="5556250"/>
            <a:ext cx="431528" cy="261610"/>
          </a:xfrm>
          <a:prstGeom prst="rect">
            <a:avLst/>
          </a:prstGeom>
          <a:noFill/>
          <a:ln w="9525">
            <a:noFill/>
            <a:miter lim="800000"/>
            <a:headEnd/>
            <a:tailEnd/>
          </a:ln>
        </p:spPr>
        <p:txBody>
          <a:bodyPr wrap="none">
            <a:prstTxWarp prst="textNoShape">
              <a:avLst/>
            </a:prstTxWarp>
            <a:spAutoFit/>
          </a:bodyPr>
          <a:lstStyle/>
          <a:p>
            <a:r>
              <a:rPr lang="es-ES" sz="1100" b="1">
                <a:latin typeface="Calibri" charset="0"/>
              </a:rPr>
              <a:t>25%</a:t>
            </a:r>
          </a:p>
        </p:txBody>
      </p:sp>
      <p:sp>
        <p:nvSpPr>
          <p:cNvPr id="61479" name="103 CuadroTexto"/>
          <p:cNvSpPr txBox="1">
            <a:spLocks noChangeArrowheads="1"/>
          </p:cNvSpPr>
          <p:nvPr/>
        </p:nvSpPr>
        <p:spPr bwMode="auto">
          <a:xfrm>
            <a:off x="5330825" y="106364"/>
            <a:ext cx="413896" cy="230832"/>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8.3%</a:t>
            </a:r>
          </a:p>
        </p:txBody>
      </p:sp>
      <p:sp>
        <p:nvSpPr>
          <p:cNvPr id="61480" name="104 CuadroTexto"/>
          <p:cNvSpPr txBox="1">
            <a:spLocks noChangeArrowheads="1"/>
          </p:cNvSpPr>
          <p:nvPr/>
        </p:nvSpPr>
        <p:spPr bwMode="auto">
          <a:xfrm>
            <a:off x="5327650" y="698510"/>
            <a:ext cx="423514" cy="246221"/>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8.3</a:t>
            </a:r>
            <a:r>
              <a:rPr lang="es-ES" sz="1000" b="1">
                <a:latin typeface="Calibri" charset="0"/>
              </a:rPr>
              <a:t>%</a:t>
            </a:r>
          </a:p>
        </p:txBody>
      </p:sp>
      <p:sp>
        <p:nvSpPr>
          <p:cNvPr id="61481" name="105 CuadroTexto"/>
          <p:cNvSpPr txBox="1">
            <a:spLocks noChangeArrowheads="1"/>
          </p:cNvSpPr>
          <p:nvPr/>
        </p:nvSpPr>
        <p:spPr bwMode="auto">
          <a:xfrm>
            <a:off x="5326063" y="1314460"/>
            <a:ext cx="423514" cy="246221"/>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8.3</a:t>
            </a:r>
            <a:r>
              <a:rPr lang="es-ES" sz="1000" b="1">
                <a:latin typeface="Calibri" charset="0"/>
              </a:rPr>
              <a:t>%</a:t>
            </a:r>
          </a:p>
        </p:txBody>
      </p:sp>
      <p:sp>
        <p:nvSpPr>
          <p:cNvPr id="61482" name="106 CuadroTexto"/>
          <p:cNvSpPr txBox="1">
            <a:spLocks noChangeArrowheads="1"/>
          </p:cNvSpPr>
          <p:nvPr/>
        </p:nvSpPr>
        <p:spPr bwMode="auto">
          <a:xfrm>
            <a:off x="5316539" y="3465514"/>
            <a:ext cx="471604" cy="230832"/>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12.5%</a:t>
            </a:r>
          </a:p>
        </p:txBody>
      </p:sp>
      <p:sp>
        <p:nvSpPr>
          <p:cNvPr id="61483" name="107 CuadroTexto"/>
          <p:cNvSpPr txBox="1">
            <a:spLocks noChangeArrowheads="1"/>
          </p:cNvSpPr>
          <p:nvPr/>
        </p:nvSpPr>
        <p:spPr bwMode="auto">
          <a:xfrm>
            <a:off x="5314950" y="4235451"/>
            <a:ext cx="471604" cy="230832"/>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12.5%</a:t>
            </a:r>
            <a:endParaRPr lang="es-ES" sz="1000" b="1">
              <a:latin typeface="Calibri" charset="0"/>
            </a:endParaRPr>
          </a:p>
        </p:txBody>
      </p:sp>
      <p:sp>
        <p:nvSpPr>
          <p:cNvPr id="61485" name="110 CuadroTexto"/>
          <p:cNvSpPr txBox="1">
            <a:spLocks noChangeArrowheads="1"/>
          </p:cNvSpPr>
          <p:nvPr/>
        </p:nvSpPr>
        <p:spPr bwMode="auto">
          <a:xfrm>
            <a:off x="7413626" y="5621188"/>
            <a:ext cx="423514" cy="246221"/>
          </a:xfrm>
          <a:prstGeom prst="rect">
            <a:avLst/>
          </a:prstGeom>
          <a:noFill/>
          <a:ln w="9525">
            <a:noFill/>
            <a:miter lim="800000"/>
            <a:headEnd/>
            <a:tailEnd/>
          </a:ln>
        </p:spPr>
        <p:txBody>
          <a:bodyPr wrap="none">
            <a:prstTxWarp prst="textNoShape">
              <a:avLst/>
            </a:prstTxWarp>
            <a:spAutoFit/>
          </a:bodyPr>
          <a:lstStyle/>
          <a:p>
            <a:r>
              <a:rPr lang="es-ES" sz="900" b="1" dirty="0" smtClean="0">
                <a:latin typeface="Calibri" charset="0"/>
              </a:rPr>
              <a:t>8.3</a:t>
            </a:r>
            <a:r>
              <a:rPr lang="es-ES" sz="1000" b="1" dirty="0" smtClean="0">
                <a:latin typeface="Calibri" charset="0"/>
              </a:rPr>
              <a:t>%</a:t>
            </a:r>
            <a:endParaRPr lang="es-ES" sz="1000" b="1" dirty="0">
              <a:latin typeface="Calibri" charset="0"/>
            </a:endParaRPr>
          </a:p>
        </p:txBody>
      </p:sp>
      <p:sp>
        <p:nvSpPr>
          <p:cNvPr id="61486" name="111 CuadroTexto"/>
          <p:cNvSpPr txBox="1">
            <a:spLocks noChangeArrowheads="1"/>
          </p:cNvSpPr>
          <p:nvPr/>
        </p:nvSpPr>
        <p:spPr bwMode="auto">
          <a:xfrm>
            <a:off x="7412038" y="6230788"/>
            <a:ext cx="423514" cy="246221"/>
          </a:xfrm>
          <a:prstGeom prst="rect">
            <a:avLst/>
          </a:prstGeom>
          <a:noFill/>
          <a:ln w="9525">
            <a:noFill/>
            <a:miter lim="800000"/>
            <a:headEnd/>
            <a:tailEnd/>
          </a:ln>
        </p:spPr>
        <p:txBody>
          <a:bodyPr wrap="none">
            <a:prstTxWarp prst="textNoShape">
              <a:avLst/>
            </a:prstTxWarp>
            <a:spAutoFit/>
          </a:bodyPr>
          <a:lstStyle/>
          <a:p>
            <a:r>
              <a:rPr lang="es-ES" sz="900" b="1" dirty="0" smtClean="0">
                <a:latin typeface="Calibri" charset="0"/>
              </a:rPr>
              <a:t>8.3</a:t>
            </a:r>
            <a:r>
              <a:rPr lang="es-ES" sz="1000" b="1" dirty="0" smtClean="0">
                <a:latin typeface="Calibri" charset="0"/>
              </a:rPr>
              <a:t>%</a:t>
            </a:r>
            <a:endParaRPr lang="es-ES" sz="1000" b="1" dirty="0">
              <a:latin typeface="Calibri" charset="0"/>
            </a:endParaRPr>
          </a:p>
        </p:txBody>
      </p:sp>
      <p:sp>
        <p:nvSpPr>
          <p:cNvPr id="61487" name="112 CuadroTexto"/>
          <p:cNvSpPr txBox="1">
            <a:spLocks noChangeArrowheads="1"/>
          </p:cNvSpPr>
          <p:nvPr/>
        </p:nvSpPr>
        <p:spPr bwMode="auto">
          <a:xfrm>
            <a:off x="7416801" y="1243014"/>
            <a:ext cx="413896" cy="230832"/>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6.2%</a:t>
            </a:r>
          </a:p>
        </p:txBody>
      </p:sp>
      <p:sp>
        <p:nvSpPr>
          <p:cNvPr id="61488" name="113 CuadroTexto"/>
          <p:cNvSpPr txBox="1">
            <a:spLocks noChangeArrowheads="1"/>
          </p:cNvSpPr>
          <p:nvPr/>
        </p:nvSpPr>
        <p:spPr bwMode="auto">
          <a:xfrm>
            <a:off x="7413626" y="1858964"/>
            <a:ext cx="423514" cy="246221"/>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6.2</a:t>
            </a:r>
            <a:r>
              <a:rPr lang="es-ES" sz="1000" b="1">
                <a:latin typeface="Calibri" charset="0"/>
              </a:rPr>
              <a:t>%</a:t>
            </a:r>
          </a:p>
        </p:txBody>
      </p:sp>
      <p:sp>
        <p:nvSpPr>
          <p:cNvPr id="61489" name="114 CuadroTexto"/>
          <p:cNvSpPr txBox="1">
            <a:spLocks noChangeArrowheads="1"/>
          </p:cNvSpPr>
          <p:nvPr/>
        </p:nvSpPr>
        <p:spPr bwMode="auto">
          <a:xfrm>
            <a:off x="7412038" y="2449522"/>
            <a:ext cx="423514" cy="246221"/>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6.2</a:t>
            </a:r>
            <a:r>
              <a:rPr lang="es-ES" sz="1000" b="1">
                <a:latin typeface="Calibri" charset="0"/>
              </a:rPr>
              <a:t>%</a:t>
            </a:r>
          </a:p>
        </p:txBody>
      </p:sp>
      <p:sp>
        <p:nvSpPr>
          <p:cNvPr id="61490" name="115 CuadroTexto"/>
          <p:cNvSpPr txBox="1">
            <a:spLocks noChangeArrowheads="1"/>
          </p:cNvSpPr>
          <p:nvPr/>
        </p:nvSpPr>
        <p:spPr bwMode="auto">
          <a:xfrm>
            <a:off x="7410451" y="3054360"/>
            <a:ext cx="423514" cy="246221"/>
          </a:xfrm>
          <a:prstGeom prst="rect">
            <a:avLst/>
          </a:prstGeom>
          <a:noFill/>
          <a:ln w="9525">
            <a:noFill/>
            <a:miter lim="800000"/>
            <a:headEnd/>
            <a:tailEnd/>
          </a:ln>
        </p:spPr>
        <p:txBody>
          <a:bodyPr wrap="none">
            <a:prstTxWarp prst="textNoShape">
              <a:avLst/>
            </a:prstTxWarp>
            <a:spAutoFit/>
          </a:bodyPr>
          <a:lstStyle/>
          <a:p>
            <a:r>
              <a:rPr lang="es-ES" sz="900" b="1">
                <a:latin typeface="Calibri" charset="0"/>
              </a:rPr>
              <a:t>6.2</a:t>
            </a:r>
            <a:r>
              <a:rPr lang="es-ES" sz="1000" b="1">
                <a:latin typeface="Calibri" charset="0"/>
              </a:rPr>
              <a:t>%</a:t>
            </a:r>
          </a:p>
        </p:txBody>
      </p:sp>
      <p:sp>
        <p:nvSpPr>
          <p:cNvPr id="117" name="116 Rectángulo"/>
          <p:cNvSpPr>
            <a:spLocks noChangeArrowheads="1"/>
          </p:cNvSpPr>
          <p:nvPr/>
        </p:nvSpPr>
        <p:spPr bwMode="auto">
          <a:xfrm>
            <a:off x="7751763" y="4914900"/>
            <a:ext cx="1225550" cy="495300"/>
          </a:xfrm>
          <a:prstGeom prst="rect">
            <a:avLst/>
          </a:prstGeom>
          <a:solidFill>
            <a:srgbClr val="F9DFB1"/>
          </a:solidFill>
          <a:ln w="9525">
            <a:noFill/>
            <a:miter lim="800000"/>
            <a:headEnd/>
            <a:tailEnd/>
          </a:ln>
          <a:effectLst>
            <a:outerShdw blurRad="63500" dist="38100" dir="2700000" sx="102000" sy="102000" algn="tl" rotWithShape="0">
              <a:srgbClr val="000000">
                <a:alpha val="45000"/>
              </a:srgbClr>
            </a:outerShdw>
          </a:effectLst>
        </p:spPr>
        <p:txBody>
          <a:bodyPr anchor="ctr">
            <a:prstTxWarp prst="textNoShape">
              <a:avLst/>
            </a:prstTxWarp>
          </a:bodyPr>
          <a:lstStyle/>
          <a:p>
            <a:pPr algn="ctr"/>
            <a:r>
              <a:rPr lang="es-ES" sz="1200" b="1" dirty="0">
                <a:solidFill>
                  <a:srgbClr val="262626"/>
                </a:solidFill>
                <a:effectLst>
                  <a:outerShdw blurRad="38100" dist="38100" dir="2700000" algn="tl">
                    <a:srgbClr val="000000">
                      <a:alpha val="43137"/>
                    </a:srgbClr>
                  </a:outerShdw>
                </a:effectLst>
                <a:latin typeface="Century Gothic" charset="0"/>
                <a:ea typeface="Tahoma" charset="0"/>
                <a:cs typeface="Tahoma" charset="0"/>
              </a:rPr>
              <a:t>Instrumentos de Gestión</a:t>
            </a:r>
          </a:p>
        </p:txBody>
      </p:sp>
      <p:cxnSp>
        <p:nvCxnSpPr>
          <p:cNvPr id="119" name="118 Conector angular"/>
          <p:cNvCxnSpPr>
            <a:stCxn id="117" idx="1"/>
            <a:endCxn id="42" idx="3"/>
          </p:cNvCxnSpPr>
          <p:nvPr/>
        </p:nvCxnSpPr>
        <p:spPr>
          <a:xfrm rot="10800000" flipV="1">
            <a:off x="5129213" y="5162558"/>
            <a:ext cx="2622550" cy="650875"/>
          </a:xfrm>
          <a:prstGeom prst="bentConnector3">
            <a:avLst>
              <a:gd name="adj1" fmla="val 24520"/>
            </a:avLst>
          </a:prstGeom>
        </p:spPr>
        <p:style>
          <a:lnRef idx="1">
            <a:schemeClr val="accent1"/>
          </a:lnRef>
          <a:fillRef idx="0">
            <a:schemeClr val="accent1"/>
          </a:fillRef>
          <a:effectRef idx="0">
            <a:schemeClr val="accent1"/>
          </a:effectRef>
          <a:fontRef idx="minor">
            <a:schemeClr val="tx1"/>
          </a:fontRef>
        </p:style>
      </p:cxnSp>
      <p:sp>
        <p:nvSpPr>
          <p:cNvPr id="61493" name="123 CuadroTexto"/>
          <p:cNvSpPr txBox="1">
            <a:spLocks noChangeArrowheads="1"/>
          </p:cNvSpPr>
          <p:nvPr/>
        </p:nvSpPr>
        <p:spPr bwMode="auto">
          <a:xfrm>
            <a:off x="7439026" y="4982631"/>
            <a:ext cx="413896" cy="230832"/>
          </a:xfrm>
          <a:prstGeom prst="rect">
            <a:avLst/>
          </a:prstGeom>
          <a:noFill/>
          <a:ln w="9525">
            <a:noFill/>
            <a:miter lim="800000"/>
            <a:headEnd/>
            <a:tailEnd/>
          </a:ln>
        </p:spPr>
        <p:txBody>
          <a:bodyPr wrap="none">
            <a:prstTxWarp prst="textNoShape">
              <a:avLst/>
            </a:prstTxWarp>
            <a:spAutoFit/>
          </a:bodyPr>
          <a:lstStyle/>
          <a:p>
            <a:r>
              <a:rPr lang="es-ES" sz="900" b="1" dirty="0" smtClean="0">
                <a:latin typeface="Calibri" charset="0"/>
              </a:rPr>
              <a:t>8.3%</a:t>
            </a:r>
            <a:endParaRPr lang="es-ES" sz="900" b="1" dirty="0">
              <a:latin typeface="Calibri"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13951" y="1373366"/>
          <a:ext cx="8748215" cy="4698840"/>
        </p:xfrm>
        <a:graphic>
          <a:graphicData uri="http://schemas.openxmlformats.org/drawingml/2006/table">
            <a:tbl>
              <a:tblPr firstCol="1" bandCol="1">
                <a:tableStyleId>{5C22544A-7EE6-4342-B048-85BDC9FD1C3A}</a:tableStyleId>
              </a:tblPr>
              <a:tblGrid>
                <a:gridCol w="1579902"/>
                <a:gridCol w="1762700"/>
                <a:gridCol w="5405613"/>
              </a:tblGrid>
              <a:tr h="288000">
                <a:tc rowSpan="13">
                  <a:txBody>
                    <a:bodyPr/>
                    <a:lstStyle/>
                    <a:p>
                      <a:pPr algn="l" fontAlgn="ctr"/>
                      <a:r>
                        <a:rPr lang="es-ES" sz="2000" u="none" strike="noStrike" noProof="0" dirty="0"/>
                        <a:t>Calidad </a:t>
                      </a:r>
                      <a:r>
                        <a:rPr lang="es-ES" sz="2000" u="none" strike="noStrike" noProof="0" dirty="0" smtClean="0"/>
                        <a:t>Ambiental</a:t>
                      </a:r>
                      <a:endParaRPr lang="es-ES" sz="2000" b="1" i="0" u="none" strike="noStrike" noProof="0" dirty="0">
                        <a:solidFill>
                          <a:srgbClr val="002060"/>
                        </a:solidFill>
                        <a:latin typeface="Calibri"/>
                      </a:endParaRPr>
                    </a:p>
                  </a:txBody>
                  <a:tcPr marL="108000" marR="72000" marT="5916" marB="0" anchor="ctr">
                    <a:lnR w="38100" cap="flat" cmpd="sng" algn="ctr">
                      <a:solidFill>
                        <a:schemeClr val="bg1">
                          <a:lumMod val="95000"/>
                        </a:schemeClr>
                      </a:solidFill>
                      <a:prstDash val="solid"/>
                      <a:round/>
                      <a:headEnd type="none" w="med" len="med"/>
                      <a:tailEnd type="none" w="med" len="med"/>
                    </a:lnR>
                  </a:tcPr>
                </a:tc>
                <a:tc rowSpan="6">
                  <a:txBody>
                    <a:bodyPr/>
                    <a:lstStyle/>
                    <a:p>
                      <a:pPr algn="l" fontAlgn="ctr"/>
                      <a:r>
                        <a:rPr lang="es-ES" sz="1800" u="none" strike="noStrike" noProof="0" dirty="0" smtClean="0"/>
                        <a:t>Calidad </a:t>
                      </a:r>
                      <a:r>
                        <a:rPr lang="es-ES" sz="1800" u="none" strike="noStrike" noProof="0" dirty="0"/>
                        <a:t>del </a:t>
                      </a:r>
                      <a:r>
                        <a:rPr lang="es-ES" sz="1800" u="none" strike="noStrike" noProof="0" dirty="0" smtClean="0"/>
                        <a:t>agua</a:t>
                      </a:r>
                    </a:p>
                    <a:p>
                      <a:pPr algn="l" fontAlgn="ctr"/>
                      <a:r>
                        <a:rPr lang="es-ES" sz="1200" u="sng" strike="noStrike" baseline="0" noProof="0" dirty="0" smtClean="0"/>
                        <a:t>6 variables</a:t>
                      </a:r>
                      <a:endParaRPr lang="es-ES" sz="1200" u="sng" strike="noStrike" noProof="0" dirty="0" smtClean="0"/>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Número de ríos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smtClean="0"/>
                        <a:t>Número </a:t>
                      </a:r>
                      <a:r>
                        <a:rPr lang="es-ES" sz="1300" u="none" strike="noStrike" noProof="0" dirty="0"/>
                        <a:t>de bahías, esteros y lagunas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Volumen de aguas residuales volcadas sin recibir tratamiento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aguas servidas como fuente contaminante</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fuentes de relaves mineros contaminantes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417168">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Casos de </a:t>
                      </a:r>
                      <a:r>
                        <a:rPr lang="es-ES" sz="1300" u="none" strike="noStrike" noProof="0" dirty="0" smtClean="0"/>
                        <a:t>enfermedades diarreicas agudas (EDA) </a:t>
                      </a:r>
                      <a:r>
                        <a:rPr lang="es-ES" sz="1300" u="none" strike="noStrike" noProof="0" dirty="0"/>
                        <a:t>con respecto a la población total</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34680">
                <a:tc vMerge="1">
                  <a:txBody>
                    <a:bodyPr/>
                    <a:lstStyle/>
                    <a:p>
                      <a:endParaRPr lang="es-ES"/>
                    </a:p>
                  </a:txBody>
                  <a:tcPr/>
                </a:tc>
                <a:tc rowSpan="4">
                  <a:txBody>
                    <a:bodyPr/>
                    <a:lstStyle/>
                    <a:p>
                      <a:pPr algn="l" fontAlgn="ctr"/>
                      <a:r>
                        <a:rPr lang="es-ES" sz="1800" u="none" strike="noStrike" noProof="0" dirty="0" smtClean="0"/>
                        <a:t>Calidad atmosférica</a:t>
                      </a:r>
                    </a:p>
                    <a:p>
                      <a:pPr algn="l" fontAlgn="ctr"/>
                      <a:r>
                        <a:rPr lang="es-ES" sz="1200" u="sng" strike="noStrike" kern="1200" baseline="0" noProof="0" dirty="0" smtClean="0">
                          <a:solidFill>
                            <a:schemeClr val="dk1"/>
                          </a:solidFill>
                          <a:latin typeface="+mn-lt"/>
                          <a:ea typeface="+mn-ea"/>
                          <a:cs typeface="+mn-cs"/>
                        </a:rPr>
                        <a:t>4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Proporción </a:t>
                      </a:r>
                      <a:r>
                        <a:rPr lang="es-ES" sz="1300" u="none" strike="noStrike" noProof="0" dirty="0" smtClean="0"/>
                        <a:t>de hogares que utiliza </a:t>
                      </a:r>
                      <a:r>
                        <a:rPr lang="es-ES" sz="1300" u="none" strike="noStrike" noProof="0" dirty="0"/>
                        <a:t>combustibles sólidos para </a:t>
                      </a:r>
                      <a:r>
                        <a:rPr lang="es-ES" sz="1300" u="none" strike="noStrike" noProof="0" dirty="0" smtClean="0"/>
                        <a:t>cocinar</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288000">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smtClean="0">
                          <a:solidFill>
                            <a:schemeClr val="dk1"/>
                          </a:solidFill>
                          <a:latin typeface="+mn-lt"/>
                          <a:ea typeface="+mn-ea"/>
                          <a:cs typeface="+mn-cs"/>
                        </a:rPr>
                        <a:t>Demanda de combustible líquido</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300" u="none" strike="noStrike" kern="1200" noProof="0" dirty="0" smtClean="0">
                          <a:solidFill>
                            <a:schemeClr val="dk1"/>
                          </a:solidFill>
                          <a:latin typeface="+mn-lt"/>
                          <a:ea typeface="+mn-ea"/>
                          <a:cs typeface="+mn-cs"/>
                        </a:rPr>
                        <a:t>Casos de infecciones respiratorias agudas (IRA) respecto a la población total</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380824">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a:solidFill>
                            <a:schemeClr val="dk1"/>
                          </a:solidFill>
                          <a:latin typeface="+mn-lt"/>
                          <a:ea typeface="+mn-ea"/>
                          <a:cs typeface="+mn-cs"/>
                        </a:rPr>
                        <a:t>Proporción de </a:t>
                      </a:r>
                      <a:r>
                        <a:rPr lang="es-ES" sz="1300" u="none" strike="noStrike" kern="1200" noProof="0" dirty="0" smtClean="0">
                          <a:solidFill>
                            <a:schemeClr val="dk1"/>
                          </a:solidFill>
                          <a:latin typeface="+mn-lt"/>
                          <a:ea typeface="+mn-ea"/>
                          <a:cs typeface="+mn-cs"/>
                        </a:rPr>
                        <a:t>distritos </a:t>
                      </a:r>
                      <a:r>
                        <a:rPr lang="es-ES" sz="1300" u="none" strike="noStrike" kern="1200" noProof="0" dirty="0">
                          <a:solidFill>
                            <a:schemeClr val="dk1"/>
                          </a:solidFill>
                          <a:latin typeface="+mn-lt"/>
                          <a:ea typeface="+mn-ea"/>
                          <a:cs typeface="+mn-cs"/>
                        </a:rPr>
                        <a:t>que informaron que existen fuentes de contaminación sonora</a:t>
                      </a: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88000">
                <a:tc vMerge="1">
                  <a:txBody>
                    <a:bodyPr/>
                    <a:lstStyle/>
                    <a:p>
                      <a:endParaRPr lang="es-ES"/>
                    </a:p>
                  </a:txBody>
                  <a:tcPr/>
                </a:tc>
                <a:tc rowSpan="3">
                  <a:txBody>
                    <a:bodyPr/>
                    <a:lstStyle/>
                    <a:p>
                      <a:pPr algn="l" fontAlgn="ctr"/>
                      <a:r>
                        <a:rPr lang="es-ES" sz="1800" u="none" strike="noStrike" noProof="0" dirty="0" smtClean="0"/>
                        <a:t>Contaminación </a:t>
                      </a:r>
                      <a:r>
                        <a:rPr lang="es-ES" sz="1800" u="none" strike="noStrike" noProof="0" dirty="0"/>
                        <a:t>por residuos </a:t>
                      </a:r>
                      <a:r>
                        <a:rPr lang="es-ES" sz="1800" u="none" strike="noStrike" noProof="0" dirty="0" smtClean="0"/>
                        <a:t>sólidos</a:t>
                      </a:r>
                    </a:p>
                    <a:p>
                      <a:pPr algn="l" fontAlgn="ctr"/>
                      <a:r>
                        <a:rPr lang="es-ES" sz="1200" u="sng" strike="noStrike" kern="1200" baseline="0" noProof="0" dirty="0" smtClean="0">
                          <a:solidFill>
                            <a:schemeClr val="dk1"/>
                          </a:solidFill>
                          <a:latin typeface="+mn-lt"/>
                          <a:ea typeface="+mn-ea"/>
                          <a:cs typeface="+mn-cs"/>
                        </a:rPr>
                        <a:t>3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C1CCE1"/>
                    </a:solidFill>
                  </a:tcPr>
                </a:tc>
                <a:tc>
                  <a:txBody>
                    <a:bodyPr/>
                    <a:lstStyle/>
                    <a:p>
                      <a:pPr algn="l" fontAlgn="b"/>
                      <a:r>
                        <a:rPr lang="es-ES" sz="1300" u="none" strike="noStrike" noProof="0" dirty="0"/>
                        <a:t>Disposición de </a:t>
                      </a:r>
                      <a:r>
                        <a:rPr lang="es-ES" sz="1300" u="none" strike="noStrike" noProof="0" dirty="0" smtClean="0"/>
                        <a:t>residuos sólidos </a:t>
                      </a:r>
                      <a:r>
                        <a:rPr lang="es-ES" sz="1300" u="none" strike="noStrike" noProof="0" dirty="0"/>
                        <a:t>en rellenos </a:t>
                      </a:r>
                      <a:r>
                        <a:rPr lang="es-ES" sz="1300" u="none" strike="noStrike" noProof="0" dirty="0" smtClean="0"/>
                        <a:t>sanitarios</a:t>
                      </a:r>
                      <a:endParaRPr lang="es-ES" sz="1300" b="0" i="0" u="none" strike="noStrike" noProof="0" dirty="0">
                        <a:solidFill>
                          <a:srgbClr val="002060"/>
                        </a:solidFill>
                        <a:latin typeface="Calibri"/>
                      </a:endParaRPr>
                    </a:p>
                  </a:txBody>
                  <a:tcPr marL="72000" marR="36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355076">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 acumulación y quema clandestina de basura y restrojos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Intensidad de consumo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958934"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Componentes</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1952094" y="755628"/>
            <a:ext cx="577273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3993" y="1890713"/>
          <a:ext cx="8799614" cy="4015920"/>
        </p:xfrm>
        <a:graphic>
          <a:graphicData uri="http://schemas.openxmlformats.org/drawingml/2006/table">
            <a:tbl>
              <a:tblPr firstCol="1" lastCol="1" bandCol="1">
                <a:tableStyleId>{F5AB1C69-6EDB-4FF4-983F-18BD219EF322}</a:tableStyleId>
              </a:tblPr>
              <a:tblGrid>
                <a:gridCol w="2108565"/>
                <a:gridCol w="2534686"/>
                <a:gridCol w="4156363"/>
              </a:tblGrid>
              <a:tr h="468000">
                <a:tc rowSpan="7">
                  <a:txBody>
                    <a:bodyPr/>
                    <a:lstStyle/>
                    <a:p>
                      <a:pPr algn="l" fontAlgn="ctr"/>
                      <a:r>
                        <a:rPr lang="es-ES" sz="2000" u="none" strike="noStrike" dirty="0"/>
                        <a:t>Conservación de </a:t>
                      </a:r>
                      <a:r>
                        <a:rPr lang="es-ES" sz="2000" u="none" strike="noStrike" dirty="0" smtClean="0"/>
                        <a:t>los Recursos</a:t>
                      </a:r>
                      <a:r>
                        <a:rPr lang="es-ES" sz="2000" u="none" strike="noStrike" baseline="0" dirty="0" smtClean="0"/>
                        <a:t> Naturales</a:t>
                      </a:r>
                      <a:endParaRPr lang="es-ES" sz="2000" b="1" i="0" u="none" strike="noStrike" dirty="0">
                        <a:solidFill>
                          <a:srgbClr val="002060"/>
                        </a:solidFill>
                        <a:latin typeface="Calibri"/>
                      </a:endParaRPr>
                    </a:p>
                  </a:txBody>
                  <a:tcPr marL="72000" marR="72000" marT="72000" marB="72000" anchor="ctr">
                    <a:lnR w="38100" cap="flat" cmpd="sng" algn="ctr">
                      <a:solidFill>
                        <a:schemeClr val="bg1">
                          <a:lumMod val="95000"/>
                        </a:schemeClr>
                      </a:solidFill>
                      <a:prstDash val="solid"/>
                      <a:round/>
                      <a:headEnd type="none" w="med" len="med"/>
                      <a:tailEnd type="none" w="med" len="med"/>
                    </a:lnR>
                    <a:solidFill>
                      <a:srgbClr val="6D9A4C"/>
                    </a:solidFill>
                  </a:tcPr>
                </a:tc>
                <a:tc rowSpan="2">
                  <a:txBody>
                    <a:bodyPr/>
                    <a:lstStyle/>
                    <a:p>
                      <a:pPr algn="l" fontAlgn="ctr"/>
                      <a:r>
                        <a:rPr lang="es-ES" sz="1800" u="none" strike="noStrike" dirty="0"/>
                        <a:t>Conservación de </a:t>
                      </a:r>
                      <a:r>
                        <a:rPr lang="es-ES" sz="1800" u="none" strike="noStrike" dirty="0" smtClean="0"/>
                        <a:t>ecosistemas</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Proporción de zonas prioritarias para la conservación protegidas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468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ecosistemas frágiles protegidos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a:txBody>
                    <a:bodyPr/>
                    <a:lstStyle/>
                    <a:p>
                      <a:pPr algn="l" fontAlgn="ctr"/>
                      <a:r>
                        <a:rPr lang="es-ES" sz="1800" u="none" strike="noStrike" dirty="0" smtClean="0"/>
                        <a:t>Reforestación</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Superficie reforestada en relación a la superficie por reforestar</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rowSpan="3">
                  <a:txBody>
                    <a:bodyPr/>
                    <a:lstStyle/>
                    <a:p>
                      <a:pPr algn="l" fontAlgn="ctr"/>
                      <a:r>
                        <a:rPr lang="es-ES" sz="1800" u="none" strike="noStrike" dirty="0"/>
                        <a:t>Conservación de </a:t>
                      </a:r>
                      <a:r>
                        <a:rPr lang="es-ES" sz="1800" u="none" strike="noStrike" dirty="0" smtClean="0"/>
                        <a:t>especies</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a:solidFill>
                            <a:schemeClr val="tx1">
                              <a:lumMod val="95000"/>
                              <a:lumOff val="5000"/>
                            </a:schemeClr>
                          </a:solidFill>
                        </a:rPr>
                        <a:t>Proporción de especies de aves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mamíferos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anfibios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576000">
                <a:tc vMerge="1">
                  <a:txBody>
                    <a:bodyPr/>
                    <a:lstStyle/>
                    <a:p>
                      <a:endParaRPr lang="es-ES"/>
                    </a:p>
                  </a:txBody>
                  <a:tcPr/>
                </a:tc>
                <a:tc>
                  <a:txBody>
                    <a:bodyPr/>
                    <a:lstStyle/>
                    <a:p>
                      <a:pPr algn="l" fontAlgn="ctr"/>
                      <a:r>
                        <a:rPr lang="es-ES" sz="1800" u="none" strike="noStrike" dirty="0"/>
                        <a:t>Conservación ex </a:t>
                      </a:r>
                      <a:r>
                        <a:rPr lang="es-ES" sz="1800" u="none" strike="noStrike" dirty="0" smtClean="0"/>
                        <a:t>situ</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A3C589"/>
                    </a:solidFill>
                  </a:tcPr>
                </a:tc>
                <a:tc>
                  <a:txBody>
                    <a:bodyPr/>
                    <a:lstStyle/>
                    <a:p>
                      <a:pPr algn="l" fontAlgn="b"/>
                      <a:r>
                        <a:rPr lang="es-ES" sz="1400" b="0" u="none" strike="noStrike" dirty="0">
                          <a:solidFill>
                            <a:schemeClr val="tx1">
                              <a:lumMod val="95000"/>
                              <a:lumOff val="5000"/>
                            </a:schemeClr>
                          </a:solidFill>
                        </a:rPr>
                        <a:t>Centros de conservación </a:t>
                      </a:r>
                      <a:r>
                        <a:rPr lang="es-ES" sz="1400" b="0" u="none" strike="noStrike" dirty="0" smtClean="0">
                          <a:solidFill>
                            <a:schemeClr val="tx1">
                              <a:lumMod val="95000"/>
                              <a:lumOff val="5000"/>
                            </a:schemeClr>
                          </a:solidFill>
                        </a:rPr>
                        <a:t>Ex Situ</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958934"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Componentes</a:t>
            </a:r>
          </a:p>
        </p:txBody>
      </p:sp>
      <p:sp>
        <p:nvSpPr>
          <p:cNvPr id="9" name="3 CuadroTexto"/>
          <p:cNvSpPr txBox="1"/>
          <p:nvPr/>
        </p:nvSpPr>
        <p:spPr>
          <a:xfrm>
            <a:off x="683571" y="755630"/>
            <a:ext cx="7781297" cy="954107"/>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Conservación de los Recursos</a:t>
            </a:r>
          </a:p>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Naturales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66692" y="1881188"/>
          <a:ext cx="8811492" cy="3455996"/>
        </p:xfrm>
        <a:graphic>
          <a:graphicData uri="http://schemas.openxmlformats.org/drawingml/2006/table">
            <a:tbl>
              <a:tblPr firstCol="1" lastCol="1" bandCol="1">
                <a:tableStyleId>{93296810-A885-4BE3-A3E7-6D5BEEA58F35}</a:tableStyleId>
              </a:tblPr>
              <a:tblGrid>
                <a:gridCol w="1769423"/>
                <a:gridCol w="2375065"/>
                <a:gridCol w="4667004"/>
              </a:tblGrid>
              <a:tr h="792000">
                <a:tc rowSpan="5">
                  <a:txBody>
                    <a:bodyPr/>
                    <a:lstStyle/>
                    <a:p>
                      <a:pPr algn="l" fontAlgn="ctr"/>
                      <a:r>
                        <a:rPr lang="es-ES" sz="2000" u="none" strike="noStrike" dirty="0"/>
                        <a:t>Gestión </a:t>
                      </a: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solidFill>
                      <a:srgbClr val="CA7A5A"/>
                    </a:solidFill>
                  </a:tcPr>
                </a:tc>
                <a:tc>
                  <a:txBody>
                    <a:bodyPr/>
                    <a:lstStyle/>
                    <a:p>
                      <a:pPr algn="l" fontAlgn="ctr"/>
                      <a:r>
                        <a:rPr lang="es-ES" sz="1800" u="none" strike="noStrike" dirty="0"/>
                        <a:t>Instrumentos </a:t>
                      </a:r>
                      <a:r>
                        <a:rPr lang="es-ES" sz="1800" u="none" strike="noStrike" dirty="0" smtClean="0"/>
                        <a:t>ambientales</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a:solidFill>
                            <a:schemeClr val="tx1"/>
                          </a:solidFill>
                        </a:rPr>
                        <a:t>Número de instrumentos de gestión ambiental vigentes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F9EDDB"/>
                    </a:solidFill>
                  </a:tcPr>
                </a:tc>
              </a:tr>
              <a:tr h="866526">
                <a:tc vMerge="1">
                  <a:txBody>
                    <a:bodyPr/>
                    <a:lstStyle/>
                    <a:p>
                      <a:endParaRPr lang="es-ES"/>
                    </a:p>
                  </a:txBody>
                  <a:tcPr/>
                </a:tc>
                <a:tc>
                  <a:txBody>
                    <a:bodyPr/>
                    <a:lstStyle/>
                    <a:p>
                      <a:pPr algn="l" fontAlgn="ctr"/>
                      <a:r>
                        <a:rPr lang="es-ES" sz="1800" u="none" strike="noStrike" dirty="0"/>
                        <a:t>Conflictos </a:t>
                      </a:r>
                      <a:r>
                        <a:rPr lang="es-ES" sz="1800" u="none" strike="noStrike" dirty="0" smtClean="0"/>
                        <a:t>ambientales</a:t>
                      </a:r>
                    </a:p>
                    <a:p>
                      <a:pPr algn="l" fontAlgn="ctr"/>
                      <a:r>
                        <a:rPr lang="es-ES" sz="1200" b="0" i="0" u="sng" strike="noStrike" kern="1200" dirty="0" smtClean="0">
                          <a:solidFill>
                            <a:schemeClr val="tx1"/>
                          </a:solidFill>
                          <a:latin typeface="Calibri"/>
                          <a:ea typeface="+mn-ea"/>
                          <a:cs typeface="+mn-cs"/>
                        </a:rPr>
                        <a:t>1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smtClean="0">
                          <a:solidFill>
                            <a:schemeClr val="tx1"/>
                          </a:solidFill>
                        </a:rPr>
                        <a:t>Número</a:t>
                      </a:r>
                      <a:r>
                        <a:rPr lang="es-ES" sz="1300" b="0" u="none" strike="noStrike" baseline="0" dirty="0" smtClean="0">
                          <a:solidFill>
                            <a:schemeClr val="tx1"/>
                          </a:solidFill>
                        </a:rPr>
                        <a:t> de </a:t>
                      </a:r>
                      <a:r>
                        <a:rPr lang="es-ES" sz="1300" b="0" u="none" strike="noStrike" dirty="0" smtClean="0">
                          <a:solidFill>
                            <a:schemeClr val="tx1"/>
                          </a:solidFill>
                        </a:rPr>
                        <a:t>conflictos </a:t>
                      </a:r>
                      <a:r>
                        <a:rPr lang="es-ES" sz="1300" b="0" u="none" strike="noStrike" dirty="0" err="1">
                          <a:solidFill>
                            <a:schemeClr val="tx1"/>
                          </a:solidFill>
                        </a:rPr>
                        <a:t>socioambientales</a:t>
                      </a:r>
                      <a:r>
                        <a:rPr lang="es-ES" sz="1300" b="0" u="none" strike="noStrike" dirty="0">
                          <a:solidFill>
                            <a:schemeClr val="tx1"/>
                          </a:solidFill>
                        </a:rPr>
                        <a:t> </a:t>
                      </a:r>
                      <a:r>
                        <a:rPr lang="es-ES" sz="1300" b="0" u="none" strike="noStrike" dirty="0" smtClean="0">
                          <a:solidFill>
                            <a:schemeClr val="tx1"/>
                          </a:solidFill>
                        </a:rPr>
                        <a:t>por departamento</a:t>
                      </a:r>
                      <a:r>
                        <a:rPr lang="es-ES" sz="1300" b="0" u="none" strike="noStrike" baseline="0" dirty="0" smtClean="0">
                          <a:solidFill>
                            <a:schemeClr val="tx1"/>
                          </a:solidFill>
                        </a:rPr>
                        <a:t> </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F9EDDB"/>
                    </a:solidFill>
                  </a:tcPr>
                </a:tc>
              </a:tr>
              <a:tr h="612000">
                <a:tc vMerge="1">
                  <a:txBody>
                    <a:bodyPr/>
                    <a:lstStyle/>
                    <a:p>
                      <a:endParaRPr lang="es-ES"/>
                    </a:p>
                  </a:txBody>
                  <a:tcPr/>
                </a:tc>
                <a:tc rowSpan="3">
                  <a:txBody>
                    <a:bodyPr/>
                    <a:lstStyle/>
                    <a:p>
                      <a:pPr algn="l" fontAlgn="ctr"/>
                      <a:r>
                        <a:rPr lang="es-ES" sz="1800" u="none" strike="noStrike" dirty="0"/>
                        <a:t>Gasto </a:t>
                      </a:r>
                      <a:r>
                        <a:rPr lang="es-ES" sz="1800" u="none" strike="noStrike" dirty="0" smtClean="0"/>
                        <a:t>ambiental</a:t>
                      </a:r>
                    </a:p>
                    <a:p>
                      <a:pPr algn="l" fontAlgn="ctr"/>
                      <a:r>
                        <a:rPr lang="es-ES" sz="1200" b="0" i="0" u="sng" strike="noStrike" kern="1200" dirty="0" smtClean="0">
                          <a:solidFill>
                            <a:schemeClr val="tx1"/>
                          </a:solidFill>
                          <a:latin typeface="Calibri"/>
                          <a:ea typeface="+mn-ea"/>
                          <a:cs typeface="+mn-cs"/>
                        </a:rPr>
                        <a:t>3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EAC082"/>
                    </a:solidFill>
                  </a:tcPr>
                </a:tc>
                <a:tc>
                  <a:txBody>
                    <a:bodyPr/>
                    <a:lstStyle/>
                    <a:p>
                      <a:pPr algn="l" fontAlgn="b"/>
                      <a:r>
                        <a:rPr lang="es-ES" sz="1300" b="0" u="none" strike="noStrike" dirty="0">
                          <a:solidFill>
                            <a:schemeClr val="tx1"/>
                          </a:solidFill>
                        </a:rPr>
                        <a:t>Proporción del gasto público ambiental con respecto al gasto público total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F9EDDB"/>
                    </a:solidFill>
                  </a:tcPr>
                </a:tc>
              </a:tr>
              <a:tr h="61200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Número de </a:t>
                      </a:r>
                      <a:r>
                        <a:rPr lang="es-ES" sz="1300" b="0" u="none" strike="noStrike" dirty="0" smtClean="0">
                          <a:solidFill>
                            <a:schemeClr val="tx1"/>
                          </a:solidFill>
                        </a:rPr>
                        <a:t>proyectos</a:t>
                      </a:r>
                      <a:r>
                        <a:rPr lang="es-ES" sz="1300" b="0" u="none" strike="noStrike" baseline="0" dirty="0" smtClean="0">
                          <a:solidFill>
                            <a:schemeClr val="tx1"/>
                          </a:solidFill>
                        </a:rPr>
                        <a:t> </a:t>
                      </a:r>
                      <a:r>
                        <a:rPr lang="es-ES" sz="1300" b="0" u="none" strike="noStrike" dirty="0" smtClean="0">
                          <a:solidFill>
                            <a:schemeClr val="tx1"/>
                          </a:solidFill>
                        </a:rPr>
                        <a:t>ejecutados con fondos de la cooperación </a:t>
                      </a:r>
                      <a:r>
                        <a:rPr lang="es-ES" sz="1300" b="0" u="none" strike="noStrike" dirty="0">
                          <a:solidFill>
                            <a:schemeClr val="tx1"/>
                          </a:solidFill>
                        </a:rPr>
                        <a:t>técnica internacional no reembolsables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r h="56195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Monto de inversión pública ambiental y de desarrollo sostenible en relación al </a:t>
                      </a:r>
                      <a:r>
                        <a:rPr lang="es-ES" sz="1300" b="0" u="none" strike="noStrike" dirty="0" smtClean="0">
                          <a:solidFill>
                            <a:schemeClr val="tx1"/>
                          </a:solidFill>
                        </a:rPr>
                        <a:t>monto de </a:t>
                      </a:r>
                      <a:r>
                        <a:rPr lang="es-ES" sz="1300" b="0" u="none" strike="noStrike" dirty="0">
                          <a:solidFill>
                            <a:schemeClr val="tx1"/>
                          </a:solidFill>
                        </a:rPr>
                        <a:t>PIP </a:t>
                      </a:r>
                      <a:r>
                        <a:rPr lang="es-ES" sz="1300" b="0" u="none" strike="noStrike" dirty="0" smtClean="0">
                          <a:solidFill>
                            <a:schemeClr val="tx1"/>
                          </a:solidFill>
                        </a:rPr>
                        <a:t>departamental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958934"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Componentes</a:t>
            </a:r>
          </a:p>
        </p:txBody>
      </p:sp>
      <p:sp>
        <p:nvSpPr>
          <p:cNvPr id="9" name="3 CuadroTexto"/>
          <p:cNvSpPr txBox="1"/>
          <p:nvPr/>
        </p:nvSpPr>
        <p:spPr>
          <a:xfrm>
            <a:off x="1979311" y="755628"/>
            <a:ext cx="571342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Gestión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6" y="2184400"/>
          <a:ext cx="8784976" cy="2556240"/>
        </p:xfrm>
        <a:graphic>
          <a:graphicData uri="http://schemas.openxmlformats.org/drawingml/2006/table">
            <a:tbl>
              <a:tblPr firstCol="1" bandCol="1">
                <a:tableStyleId>{21E4AEA4-8DFA-4A89-87EB-49C32662AFE0}</a:tableStyleId>
              </a:tblPr>
              <a:tblGrid>
                <a:gridCol w="1834762"/>
                <a:gridCol w="2454447"/>
                <a:gridCol w="4495767"/>
              </a:tblGrid>
              <a:tr h="360000">
                <a:tc rowSpan="5">
                  <a:txBody>
                    <a:bodyPr/>
                    <a:lstStyle/>
                    <a:p>
                      <a:pPr algn="l" fontAlgn="ctr"/>
                      <a:r>
                        <a:rPr lang="es-ES" sz="2000" u="none" strike="noStrike" dirty="0" smtClean="0"/>
                        <a:t>Gobernanza</a:t>
                      </a:r>
                      <a:r>
                        <a:rPr lang="es-ES" sz="2000" u="none" strike="noStrike" dirty="0"/>
                        <a:t/>
                      </a:r>
                      <a:br>
                        <a:rPr lang="es-ES" sz="2000" u="none" strike="noStrike" dirty="0"/>
                      </a:b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tcPr>
                </a:tc>
                <a:tc rowSpan="2">
                  <a:txBody>
                    <a:bodyPr/>
                    <a:lstStyle/>
                    <a:p>
                      <a:pPr algn="l" fontAlgn="ctr"/>
                      <a:r>
                        <a:rPr lang="es-ES" sz="1800" u="none" strike="noStrike" dirty="0"/>
                        <a:t>Educación </a:t>
                      </a:r>
                      <a:r>
                        <a:rPr lang="es-ES" sz="1800" u="none" strike="noStrike" dirty="0" smtClean="0"/>
                        <a:t>ambiental</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pPr algn="l" fontAlgn="b"/>
                      <a:r>
                        <a:rPr lang="es-ES" sz="1300" u="none" strike="noStrike" dirty="0"/>
                        <a:t>Proporción de </a:t>
                      </a:r>
                      <a:r>
                        <a:rPr lang="es-ES" sz="1300" u="none" strike="noStrike" dirty="0" smtClean="0"/>
                        <a:t>Instituciones</a:t>
                      </a:r>
                      <a:r>
                        <a:rPr lang="es-ES" sz="1300" u="none" strike="noStrike" baseline="0" dirty="0" smtClean="0"/>
                        <a:t> Educativas </a:t>
                      </a:r>
                      <a:r>
                        <a:rPr lang="es-ES" sz="1300" u="none" strike="noStrike" dirty="0" smtClean="0"/>
                        <a:t>reconocidas </a:t>
                      </a:r>
                      <a:r>
                        <a:rPr lang="es-ES" sz="1300" u="none" strike="noStrike" dirty="0"/>
                        <a:t>por el SIGAE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r h="720000">
                <a:tc vMerge="1">
                  <a:txBody>
                    <a:bodyPr/>
                    <a:lstStyle/>
                    <a:p>
                      <a:endParaRPr lang="es-ES"/>
                    </a:p>
                  </a:txBody>
                  <a:tcPr/>
                </a:tc>
                <a:tc vMerge="1">
                  <a:txBody>
                    <a:bodyPr/>
                    <a:lstStyle/>
                    <a:p>
                      <a:endParaRPr lang="es-ES"/>
                    </a:p>
                  </a:txBody>
                  <a:tcPr/>
                </a:tc>
                <a:tc>
                  <a:txBody>
                    <a:bodyPr/>
                    <a:lstStyle/>
                    <a:p>
                      <a:pPr algn="l" fontAlgn="b"/>
                      <a:r>
                        <a:rPr lang="es-ES" sz="1300" u="none" strike="noStrike" dirty="0"/>
                        <a:t>Puntaje de </a:t>
                      </a:r>
                      <a:r>
                        <a:rPr lang="es-ES" sz="1300" u="none" strike="noStrike" dirty="0" smtClean="0"/>
                        <a:t>Instituciones</a:t>
                      </a:r>
                      <a:r>
                        <a:rPr lang="es-ES" sz="1300" u="none" strike="noStrike" baseline="0" dirty="0" smtClean="0"/>
                        <a:t> Educativas </a:t>
                      </a:r>
                      <a:r>
                        <a:rPr lang="es-ES" sz="1300" u="none" strike="noStrike" dirty="0" smtClean="0"/>
                        <a:t> </a:t>
                      </a:r>
                      <a:r>
                        <a:rPr lang="es-ES" sz="1300" u="none" strike="noStrike" dirty="0"/>
                        <a:t>reconocidas por el programa Escuelas Limpias y Saludables en relación al número de estudiantes del departamento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r h="504000">
                <a:tc vMerge="1">
                  <a:txBody>
                    <a:bodyPr/>
                    <a:lstStyle/>
                    <a:p>
                      <a:endParaRPr lang="es-ES"/>
                    </a:p>
                  </a:txBody>
                  <a:tcPr/>
                </a:tc>
                <a:tc rowSpan="3">
                  <a:txBody>
                    <a:bodyPr/>
                    <a:lstStyle/>
                    <a:p>
                      <a:pPr algn="l" fontAlgn="ctr"/>
                      <a:r>
                        <a:rPr lang="es-ES" sz="1800" u="none" strike="noStrike" dirty="0"/>
                        <a:t>Participación </a:t>
                      </a:r>
                      <a:r>
                        <a:rPr lang="es-ES" sz="1800" u="none" strike="noStrike" dirty="0" smtClean="0"/>
                        <a:t>y responsabilidad</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a:t>Organizaciones y redes ambientales juveniles con respecto a la población total</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60000">
                <a:tc vMerge="1">
                  <a:txBody>
                    <a:bodyPr/>
                    <a:lstStyle/>
                    <a:p>
                      <a:endParaRPr lang="es-ES"/>
                    </a:p>
                  </a:txBody>
                  <a:tcPr/>
                </a:tc>
                <a:tc vMerge="1">
                  <a:txBody>
                    <a:bodyPr/>
                    <a:lstStyle/>
                    <a:p>
                      <a:pPr algn="l" fontAlgn="ct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smtClean="0"/>
                        <a:t>Intensidad </a:t>
                      </a:r>
                      <a:r>
                        <a:rPr lang="es-ES" sz="1300" u="none" strike="noStrike" dirty="0"/>
                        <a:t>de </a:t>
                      </a:r>
                      <a:r>
                        <a:rPr lang="es-ES" sz="1300" u="none" strike="noStrike" dirty="0" smtClean="0"/>
                        <a:t>consumo per cápita</a:t>
                      </a:r>
                      <a:r>
                        <a:rPr lang="es-ES" sz="1300" u="none" strike="noStrike" baseline="0" dirty="0" smtClean="0"/>
                        <a:t> en relación al Índice de Desarrollo Humano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175" cap="flat" cmpd="sng" algn="ctr">
                      <a:solidFill>
                        <a:schemeClr val="bg1"/>
                      </a:solidFill>
                      <a:prstDash val="solid"/>
                      <a:round/>
                      <a:headEnd type="none" w="med" len="med"/>
                      <a:tailEnd type="none" w="med" len="med"/>
                    </a:lnT>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dirty="0" smtClean="0"/>
                        <a:t>Empresas con alguna certificación de calidad o de desarrollo sostenible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958934"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Componentes</a:t>
            </a:r>
          </a:p>
        </p:txBody>
      </p:sp>
      <p:sp>
        <p:nvSpPr>
          <p:cNvPr id="9" name="3 CuadroTexto"/>
          <p:cNvSpPr txBox="1"/>
          <p:nvPr/>
        </p:nvSpPr>
        <p:spPr>
          <a:xfrm>
            <a:off x="1626697" y="755628"/>
            <a:ext cx="6481262"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Gobernanza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nvGraphicFramePr>
        <p:xfrm>
          <a:off x="107504" y="1449388"/>
          <a:ext cx="8928992" cy="5408612"/>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4" name="3 CuadroTexto"/>
          <p:cNvSpPr txBox="1"/>
          <p:nvPr/>
        </p:nvSpPr>
        <p:spPr>
          <a:xfrm>
            <a:off x="827584" y="585406"/>
            <a:ext cx="7576113" cy="892552"/>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Índice de Desempeño Ambiental Departamental</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2008</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13951" y="1875596"/>
          <a:ext cx="8748215" cy="4698840"/>
        </p:xfrm>
        <a:graphic>
          <a:graphicData uri="http://schemas.openxmlformats.org/drawingml/2006/table">
            <a:tbl>
              <a:tblPr firstCol="1" bandCol="1">
                <a:tableStyleId>{5C22544A-7EE6-4342-B048-85BDC9FD1C3A}</a:tableStyleId>
              </a:tblPr>
              <a:tblGrid>
                <a:gridCol w="1579902"/>
                <a:gridCol w="1762700"/>
                <a:gridCol w="5405613"/>
              </a:tblGrid>
              <a:tr h="288000">
                <a:tc rowSpan="13">
                  <a:txBody>
                    <a:bodyPr/>
                    <a:lstStyle/>
                    <a:p>
                      <a:pPr algn="l" fontAlgn="ctr"/>
                      <a:r>
                        <a:rPr lang="es-ES" sz="2000" u="none" strike="noStrike" noProof="0" dirty="0"/>
                        <a:t>Calidad </a:t>
                      </a:r>
                      <a:r>
                        <a:rPr lang="es-ES" sz="2000" u="none" strike="noStrike" noProof="0" dirty="0" smtClean="0"/>
                        <a:t>Ambiental</a:t>
                      </a:r>
                      <a:endParaRPr lang="es-ES" sz="2000" b="1" i="0" u="none" strike="noStrike" noProof="0" dirty="0">
                        <a:solidFill>
                          <a:srgbClr val="002060"/>
                        </a:solidFill>
                        <a:latin typeface="Calibri"/>
                      </a:endParaRPr>
                    </a:p>
                  </a:txBody>
                  <a:tcPr marL="108000" marR="72000" marT="5916" marB="0" anchor="ctr">
                    <a:lnR w="38100" cap="flat" cmpd="sng" algn="ctr">
                      <a:solidFill>
                        <a:schemeClr val="bg1">
                          <a:lumMod val="95000"/>
                        </a:schemeClr>
                      </a:solidFill>
                      <a:prstDash val="solid"/>
                      <a:round/>
                      <a:headEnd type="none" w="med" len="med"/>
                      <a:tailEnd type="none" w="med" len="med"/>
                    </a:lnR>
                  </a:tcPr>
                </a:tc>
                <a:tc rowSpan="6">
                  <a:txBody>
                    <a:bodyPr/>
                    <a:lstStyle/>
                    <a:p>
                      <a:pPr algn="l" fontAlgn="ctr"/>
                      <a:r>
                        <a:rPr lang="es-ES" sz="1800" u="none" strike="noStrike" noProof="0" dirty="0" smtClean="0"/>
                        <a:t>Calidad </a:t>
                      </a:r>
                      <a:r>
                        <a:rPr lang="es-ES" sz="1800" u="none" strike="noStrike" noProof="0" dirty="0"/>
                        <a:t>del </a:t>
                      </a:r>
                      <a:r>
                        <a:rPr lang="es-ES" sz="1800" u="none" strike="noStrike" noProof="0" dirty="0" smtClean="0"/>
                        <a:t>agua</a:t>
                      </a:r>
                    </a:p>
                    <a:p>
                      <a:pPr algn="l" fontAlgn="ctr"/>
                      <a:r>
                        <a:rPr lang="es-ES" sz="1200" u="sng" strike="noStrike" baseline="0" noProof="0" dirty="0" smtClean="0"/>
                        <a:t>6 variables</a:t>
                      </a:r>
                      <a:endParaRPr lang="es-ES" sz="1200" u="sng" strike="noStrike" noProof="0" dirty="0" smtClean="0"/>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Número de ríos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smtClean="0"/>
                        <a:t>Número </a:t>
                      </a:r>
                      <a:r>
                        <a:rPr lang="es-ES" sz="1300" u="none" strike="noStrike" noProof="0" dirty="0"/>
                        <a:t>de bahías, esteros y lagunas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Volumen de aguas residuales volcadas sin recibir tratamiento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aguas servidas como fuente contaminante</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fuentes de relaves mineros contaminantes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417168">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Casos de </a:t>
                      </a:r>
                      <a:r>
                        <a:rPr lang="es-ES" sz="1300" u="none" strike="noStrike" noProof="0" dirty="0" smtClean="0"/>
                        <a:t>enfermedades diarreicas agudas (EDA) </a:t>
                      </a:r>
                      <a:r>
                        <a:rPr lang="es-ES" sz="1300" u="none" strike="noStrike" noProof="0" dirty="0"/>
                        <a:t>con respecto a la población total</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34680">
                <a:tc vMerge="1">
                  <a:txBody>
                    <a:bodyPr/>
                    <a:lstStyle/>
                    <a:p>
                      <a:endParaRPr lang="es-ES"/>
                    </a:p>
                  </a:txBody>
                  <a:tcPr/>
                </a:tc>
                <a:tc rowSpan="4">
                  <a:txBody>
                    <a:bodyPr/>
                    <a:lstStyle/>
                    <a:p>
                      <a:pPr algn="l" fontAlgn="ctr"/>
                      <a:r>
                        <a:rPr lang="es-ES" sz="1800" u="none" strike="noStrike" noProof="0" dirty="0" smtClean="0"/>
                        <a:t>Calidad </a:t>
                      </a:r>
                      <a:r>
                        <a:rPr lang="es-ES" sz="1800" u="none" strike="noStrike" noProof="0" dirty="0"/>
                        <a:t>del </a:t>
                      </a:r>
                      <a:r>
                        <a:rPr lang="es-ES" sz="1800" u="none" strike="noStrike" noProof="0" dirty="0" smtClean="0"/>
                        <a:t>aire</a:t>
                      </a:r>
                    </a:p>
                    <a:p>
                      <a:pPr algn="l" fontAlgn="ctr"/>
                      <a:r>
                        <a:rPr lang="es-ES" sz="1200" u="sng" strike="noStrike" kern="1200" baseline="0" noProof="0" dirty="0" smtClean="0">
                          <a:solidFill>
                            <a:schemeClr val="dk1"/>
                          </a:solidFill>
                          <a:latin typeface="+mn-lt"/>
                          <a:ea typeface="+mn-ea"/>
                          <a:cs typeface="+mn-cs"/>
                        </a:rPr>
                        <a:t>4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Proporción </a:t>
                      </a:r>
                      <a:r>
                        <a:rPr lang="es-ES" sz="1300" u="none" strike="noStrike" noProof="0" dirty="0" smtClean="0"/>
                        <a:t>de hogares que utiliza </a:t>
                      </a:r>
                      <a:r>
                        <a:rPr lang="es-ES" sz="1300" u="none" strike="noStrike" noProof="0" dirty="0"/>
                        <a:t>combustibles sólidos para </a:t>
                      </a:r>
                      <a:r>
                        <a:rPr lang="es-ES" sz="1300" u="none" strike="noStrike" noProof="0" dirty="0" smtClean="0"/>
                        <a:t>cocinar</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288000">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smtClean="0">
                          <a:solidFill>
                            <a:schemeClr val="dk1"/>
                          </a:solidFill>
                          <a:latin typeface="+mn-lt"/>
                          <a:ea typeface="+mn-ea"/>
                          <a:cs typeface="+mn-cs"/>
                        </a:rPr>
                        <a:t>Demanda de combustible líquido</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300" u="none" strike="noStrike" kern="1200" noProof="0" dirty="0" smtClean="0">
                          <a:solidFill>
                            <a:schemeClr val="dk1"/>
                          </a:solidFill>
                          <a:latin typeface="+mn-lt"/>
                          <a:ea typeface="+mn-ea"/>
                          <a:cs typeface="+mn-cs"/>
                        </a:rPr>
                        <a:t>Casos de infecciones respiratorias agudas (IRA) respecto a la población total</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380824">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a:solidFill>
                            <a:schemeClr val="dk1"/>
                          </a:solidFill>
                          <a:latin typeface="+mn-lt"/>
                          <a:ea typeface="+mn-ea"/>
                          <a:cs typeface="+mn-cs"/>
                        </a:rPr>
                        <a:t>Proporción de </a:t>
                      </a:r>
                      <a:r>
                        <a:rPr lang="es-ES" sz="1300" u="none" strike="noStrike" kern="1200" noProof="0" dirty="0" smtClean="0">
                          <a:solidFill>
                            <a:schemeClr val="dk1"/>
                          </a:solidFill>
                          <a:latin typeface="+mn-lt"/>
                          <a:ea typeface="+mn-ea"/>
                          <a:cs typeface="+mn-cs"/>
                        </a:rPr>
                        <a:t>distritos </a:t>
                      </a:r>
                      <a:r>
                        <a:rPr lang="es-ES" sz="1300" u="none" strike="noStrike" kern="1200" noProof="0" dirty="0">
                          <a:solidFill>
                            <a:schemeClr val="dk1"/>
                          </a:solidFill>
                          <a:latin typeface="+mn-lt"/>
                          <a:ea typeface="+mn-ea"/>
                          <a:cs typeface="+mn-cs"/>
                        </a:rPr>
                        <a:t>que informaron que existen fuentes de contaminación sonora</a:t>
                      </a: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88000">
                <a:tc vMerge="1">
                  <a:txBody>
                    <a:bodyPr/>
                    <a:lstStyle/>
                    <a:p>
                      <a:endParaRPr lang="es-ES"/>
                    </a:p>
                  </a:txBody>
                  <a:tcPr/>
                </a:tc>
                <a:tc rowSpan="3">
                  <a:txBody>
                    <a:bodyPr/>
                    <a:lstStyle/>
                    <a:p>
                      <a:pPr algn="l" fontAlgn="ctr"/>
                      <a:r>
                        <a:rPr lang="es-ES" sz="1800" u="none" strike="noStrike" noProof="0" dirty="0" smtClean="0"/>
                        <a:t>Contaminación </a:t>
                      </a:r>
                      <a:r>
                        <a:rPr lang="es-ES" sz="1800" u="none" strike="noStrike" noProof="0" dirty="0"/>
                        <a:t>por residuos </a:t>
                      </a:r>
                      <a:r>
                        <a:rPr lang="es-ES" sz="1800" u="none" strike="noStrike" noProof="0" dirty="0" smtClean="0"/>
                        <a:t>sólidos</a:t>
                      </a:r>
                    </a:p>
                    <a:p>
                      <a:pPr algn="l" fontAlgn="ctr"/>
                      <a:r>
                        <a:rPr lang="es-ES" sz="1200" u="sng" strike="noStrike" kern="1200" baseline="0" noProof="0" dirty="0" smtClean="0">
                          <a:solidFill>
                            <a:schemeClr val="dk1"/>
                          </a:solidFill>
                          <a:latin typeface="+mn-lt"/>
                          <a:ea typeface="+mn-ea"/>
                          <a:cs typeface="+mn-cs"/>
                        </a:rPr>
                        <a:t>3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C1CCE1"/>
                    </a:solidFill>
                  </a:tcPr>
                </a:tc>
                <a:tc>
                  <a:txBody>
                    <a:bodyPr/>
                    <a:lstStyle/>
                    <a:p>
                      <a:pPr algn="l" fontAlgn="b"/>
                      <a:r>
                        <a:rPr lang="es-ES" sz="1300" u="none" strike="noStrike" noProof="0" dirty="0"/>
                        <a:t>Disposición de </a:t>
                      </a:r>
                      <a:r>
                        <a:rPr lang="es-ES" sz="1300" u="none" strike="noStrike" noProof="0" dirty="0" smtClean="0"/>
                        <a:t>residuos sólidos </a:t>
                      </a:r>
                      <a:r>
                        <a:rPr lang="es-ES" sz="1300" u="none" strike="noStrike" noProof="0" dirty="0"/>
                        <a:t>en rellenos </a:t>
                      </a:r>
                      <a:r>
                        <a:rPr lang="es-ES" sz="1300" u="none" strike="noStrike" noProof="0" dirty="0" smtClean="0"/>
                        <a:t>sanitarios</a:t>
                      </a:r>
                      <a:endParaRPr lang="es-ES" sz="1300" b="0" i="0" u="none" strike="noStrike" noProof="0" dirty="0">
                        <a:solidFill>
                          <a:srgbClr val="002060"/>
                        </a:solidFill>
                        <a:latin typeface="Calibri"/>
                      </a:endParaRPr>
                    </a:p>
                  </a:txBody>
                  <a:tcPr marL="72000" marR="36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355076">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 acumulación y quema clandestina de basura y restrojos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Intensidad de consumo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1952094" y="755628"/>
            <a:ext cx="577273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contenido"/>
          <p:cNvSpPr>
            <a:spLocks noGrp="1"/>
          </p:cNvSpPr>
          <p:nvPr>
            <p:ph idx="1"/>
          </p:nvPr>
        </p:nvSpPr>
        <p:spPr>
          <a:xfrm>
            <a:off x="357158" y="1428736"/>
            <a:ext cx="8358246" cy="4286280"/>
          </a:xfrm>
          <a:solidFill>
            <a:schemeClr val="accent3">
              <a:lumMod val="60000"/>
              <a:lumOff val="40000"/>
              <a:alpha val="76000"/>
            </a:schemeClr>
          </a:solidFill>
          <a:ln>
            <a:solidFill>
              <a:schemeClr val="accent1"/>
            </a:solidFill>
          </a:ln>
        </p:spPr>
        <p:txBody>
          <a:bodyPr>
            <a:normAutofit fontScale="92500"/>
          </a:bodyPr>
          <a:lstStyle/>
          <a:p>
            <a:pPr marL="361950" indent="-361950" algn="just">
              <a:lnSpc>
                <a:spcPct val="114000"/>
              </a:lnSpc>
              <a:spcBef>
                <a:spcPts val="600"/>
              </a:spcBef>
              <a:spcAft>
                <a:spcPts val="600"/>
              </a:spcAft>
            </a:pPr>
            <a:r>
              <a:rPr lang="es-ES" sz="1800" dirty="0"/>
              <a:t>El Índice Desempeño Ambiental Departamental (IDAD) ofrece una base métrica para medir los cambios en el desempeño ambiental, a lo largo del tiempo y en los distintos ámbitos departamentales del país</a:t>
            </a:r>
            <a:r>
              <a:rPr lang="es-ES" sz="1800" dirty="0" smtClean="0"/>
              <a:t>.</a:t>
            </a:r>
          </a:p>
          <a:p>
            <a:pPr marL="361950" indent="-361950" algn="just">
              <a:lnSpc>
                <a:spcPct val="114000"/>
              </a:lnSpc>
              <a:spcBef>
                <a:spcPts val="600"/>
              </a:spcBef>
              <a:spcAft>
                <a:spcPts val="600"/>
              </a:spcAft>
            </a:pPr>
            <a:endParaRPr lang="es-ES" sz="1800" dirty="0"/>
          </a:p>
          <a:p>
            <a:pPr marL="361950" indent="-361950" algn="just">
              <a:lnSpc>
                <a:spcPct val="114000"/>
              </a:lnSpc>
              <a:spcBef>
                <a:spcPts val="600"/>
              </a:spcBef>
              <a:spcAft>
                <a:spcPts val="600"/>
              </a:spcAft>
            </a:pPr>
            <a:r>
              <a:rPr lang="es-ES" sz="1800" dirty="0"/>
              <a:t>De esa manera, ofrece una primera lectura sobre la situación ambiental de cada departamento, lo cual también permite efectuar comparaciones y conocer que departamentos están logrando alcanzar resultados alentadores en cuanto al tema ambiental</a:t>
            </a:r>
            <a:r>
              <a:rPr lang="es-ES" sz="1800" dirty="0" smtClean="0"/>
              <a:t>.</a:t>
            </a:r>
          </a:p>
          <a:p>
            <a:pPr marL="361950" indent="-361950" algn="just">
              <a:lnSpc>
                <a:spcPct val="114000"/>
              </a:lnSpc>
              <a:spcBef>
                <a:spcPts val="600"/>
              </a:spcBef>
              <a:spcAft>
                <a:spcPts val="600"/>
              </a:spcAft>
            </a:pPr>
            <a:endParaRPr lang="es-ES" sz="1800" dirty="0"/>
          </a:p>
          <a:p>
            <a:pPr marL="361950" indent="-361950" algn="just">
              <a:lnSpc>
                <a:spcPct val="114000"/>
              </a:lnSpc>
              <a:spcBef>
                <a:spcPts val="600"/>
              </a:spcBef>
              <a:spcAft>
                <a:spcPts val="600"/>
              </a:spcAft>
            </a:pPr>
            <a:r>
              <a:rPr lang="es-ES" sz="1800" dirty="0"/>
              <a:t>El Índice Desempeño Ambiental Departamental es un indicador compuesto (producto de varios indicadores y variables) que se ha construido en base a la información disponible y uniformemente comparable para cada uno de los 24 departamentos.</a:t>
            </a:r>
          </a:p>
        </p:txBody>
      </p:sp>
      <p:sp>
        <p:nvSpPr>
          <p:cNvPr id="4" name="3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p:nvPr/>
        </p:nvSpPr>
        <p:spPr>
          <a:xfrm>
            <a:off x="4" y="58739"/>
            <a:ext cx="1840825"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Presentación</a:t>
            </a:r>
          </a:p>
        </p:txBody>
      </p:sp>
      <p:sp>
        <p:nvSpPr>
          <p:cNvPr id="8" name="7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4" name="3 CuadroTexto"/>
          <p:cNvSpPr txBox="1"/>
          <p:nvPr/>
        </p:nvSpPr>
        <p:spPr>
          <a:xfrm>
            <a:off x="1763689" y="755628"/>
            <a:ext cx="577273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1763688" y="664240"/>
            <a:ext cx="5772734" cy="892552"/>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Sub Componente de Calidad del agua</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0" name="3 CuadroTexto"/>
          <p:cNvSpPr txBox="1"/>
          <p:nvPr/>
        </p:nvSpPr>
        <p:spPr>
          <a:xfrm>
            <a:off x="1763688" y="664240"/>
            <a:ext cx="5838458" cy="892552"/>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Sub Componente de Calidad atmosférica</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0" name="3 CuadroTexto"/>
          <p:cNvSpPr txBox="1"/>
          <p:nvPr/>
        </p:nvSpPr>
        <p:spPr>
          <a:xfrm>
            <a:off x="1403648" y="664240"/>
            <a:ext cx="6505307" cy="892552"/>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Calidad Ambiental</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Sub Componente de Contaminación por RRSS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3993" y="1890713"/>
          <a:ext cx="8799614" cy="4015920"/>
        </p:xfrm>
        <a:graphic>
          <a:graphicData uri="http://schemas.openxmlformats.org/drawingml/2006/table">
            <a:tbl>
              <a:tblPr firstCol="1" lastCol="1" bandCol="1">
                <a:tableStyleId>{F5AB1C69-6EDB-4FF4-983F-18BD219EF322}</a:tableStyleId>
              </a:tblPr>
              <a:tblGrid>
                <a:gridCol w="2108565"/>
                <a:gridCol w="2534686"/>
                <a:gridCol w="4156363"/>
              </a:tblGrid>
              <a:tr h="468000">
                <a:tc rowSpan="7">
                  <a:txBody>
                    <a:bodyPr/>
                    <a:lstStyle/>
                    <a:p>
                      <a:pPr algn="l" fontAlgn="ctr"/>
                      <a:r>
                        <a:rPr lang="es-ES" sz="2000" u="none" strike="noStrike" dirty="0"/>
                        <a:t>Conservación de </a:t>
                      </a:r>
                      <a:r>
                        <a:rPr lang="es-ES" sz="2000" u="none" strike="noStrike" dirty="0" smtClean="0"/>
                        <a:t>los Recursos</a:t>
                      </a:r>
                      <a:r>
                        <a:rPr lang="es-ES" sz="2000" u="none" strike="noStrike" baseline="0" dirty="0" smtClean="0"/>
                        <a:t> Naturales</a:t>
                      </a:r>
                      <a:endParaRPr lang="es-ES" sz="2000" b="1" i="0" u="none" strike="noStrike" dirty="0">
                        <a:solidFill>
                          <a:srgbClr val="002060"/>
                        </a:solidFill>
                        <a:latin typeface="Calibri"/>
                      </a:endParaRPr>
                    </a:p>
                  </a:txBody>
                  <a:tcPr marL="72000" marR="72000" marT="72000" marB="72000" anchor="ctr">
                    <a:lnR w="38100" cap="flat" cmpd="sng" algn="ctr">
                      <a:solidFill>
                        <a:schemeClr val="bg1">
                          <a:lumMod val="95000"/>
                        </a:schemeClr>
                      </a:solidFill>
                      <a:prstDash val="solid"/>
                      <a:round/>
                      <a:headEnd type="none" w="med" len="med"/>
                      <a:tailEnd type="none" w="med" len="med"/>
                    </a:lnR>
                    <a:solidFill>
                      <a:srgbClr val="6D9A4C"/>
                    </a:solidFill>
                  </a:tcPr>
                </a:tc>
                <a:tc rowSpan="2">
                  <a:txBody>
                    <a:bodyPr/>
                    <a:lstStyle/>
                    <a:p>
                      <a:pPr algn="l" fontAlgn="ctr"/>
                      <a:r>
                        <a:rPr lang="es-ES" sz="1800" u="none" strike="noStrike" dirty="0"/>
                        <a:t>Conservación de </a:t>
                      </a:r>
                      <a:r>
                        <a:rPr lang="es-ES" sz="1800" u="none" strike="noStrike" dirty="0" smtClean="0"/>
                        <a:t>ecosistemas</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Proporción de zonas prioritarias para la conservación protegidas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468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ecosistemas frágiles protegidos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a:txBody>
                    <a:bodyPr/>
                    <a:lstStyle/>
                    <a:p>
                      <a:pPr algn="l" fontAlgn="ctr"/>
                      <a:r>
                        <a:rPr lang="es-ES" sz="1800" u="none" strike="noStrike" dirty="0" smtClean="0"/>
                        <a:t>Reforestación</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Superficie reforestada en relación a la superficie por reforestar</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rowSpan="3">
                  <a:txBody>
                    <a:bodyPr/>
                    <a:lstStyle/>
                    <a:p>
                      <a:pPr algn="l" fontAlgn="ctr"/>
                      <a:r>
                        <a:rPr lang="es-ES" sz="1800" u="none" strike="noStrike" dirty="0"/>
                        <a:t>Conservación de </a:t>
                      </a:r>
                      <a:r>
                        <a:rPr lang="es-ES" sz="1800" u="none" strike="noStrike" dirty="0" smtClean="0"/>
                        <a:t>especies</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a:solidFill>
                            <a:schemeClr val="tx1">
                              <a:lumMod val="95000"/>
                              <a:lumOff val="5000"/>
                            </a:schemeClr>
                          </a:solidFill>
                        </a:rPr>
                        <a:t>Proporción de especies de aves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mamíferos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anfibios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576000">
                <a:tc vMerge="1">
                  <a:txBody>
                    <a:bodyPr/>
                    <a:lstStyle/>
                    <a:p>
                      <a:endParaRPr lang="es-ES"/>
                    </a:p>
                  </a:txBody>
                  <a:tcPr/>
                </a:tc>
                <a:tc>
                  <a:txBody>
                    <a:bodyPr/>
                    <a:lstStyle/>
                    <a:p>
                      <a:pPr algn="l" fontAlgn="ctr"/>
                      <a:r>
                        <a:rPr lang="es-ES" sz="1800" u="none" strike="noStrike" dirty="0"/>
                        <a:t>Conservación ex </a:t>
                      </a:r>
                      <a:r>
                        <a:rPr lang="es-ES" sz="1800" u="none" strike="noStrike" dirty="0" smtClean="0"/>
                        <a:t>situ</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A3C589"/>
                    </a:solidFill>
                  </a:tcPr>
                </a:tc>
                <a:tc>
                  <a:txBody>
                    <a:bodyPr/>
                    <a:lstStyle/>
                    <a:p>
                      <a:pPr algn="l" fontAlgn="b"/>
                      <a:r>
                        <a:rPr lang="es-ES" sz="1400" b="0" u="none" strike="noStrike" dirty="0">
                          <a:solidFill>
                            <a:schemeClr val="tx1">
                              <a:lumMod val="95000"/>
                              <a:lumOff val="5000"/>
                            </a:schemeClr>
                          </a:solidFill>
                        </a:rPr>
                        <a:t>Centros de conservación </a:t>
                      </a:r>
                      <a:r>
                        <a:rPr lang="es-ES" sz="1400" b="0" u="none" strike="noStrike" dirty="0" smtClean="0">
                          <a:solidFill>
                            <a:schemeClr val="tx1">
                              <a:lumMod val="95000"/>
                              <a:lumOff val="5000"/>
                            </a:schemeClr>
                          </a:solidFill>
                        </a:rPr>
                        <a:t>Ex Situ</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0" name="3 CuadroTexto"/>
          <p:cNvSpPr txBox="1"/>
          <p:nvPr/>
        </p:nvSpPr>
        <p:spPr>
          <a:xfrm>
            <a:off x="683571" y="755630"/>
            <a:ext cx="7781297" cy="954107"/>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Conservación de los Recursos</a:t>
            </a:r>
          </a:p>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Naturales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683571" y="620692"/>
            <a:ext cx="7781297" cy="954107"/>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Conservación de los Recursos</a:t>
            </a:r>
          </a:p>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Naturales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66692" y="1881188"/>
          <a:ext cx="8811492" cy="3455996"/>
        </p:xfrm>
        <a:graphic>
          <a:graphicData uri="http://schemas.openxmlformats.org/drawingml/2006/table">
            <a:tbl>
              <a:tblPr firstCol="1" lastCol="1" bandCol="1">
                <a:tableStyleId>{93296810-A885-4BE3-A3E7-6D5BEEA58F35}</a:tableStyleId>
              </a:tblPr>
              <a:tblGrid>
                <a:gridCol w="1769423"/>
                <a:gridCol w="2375065"/>
                <a:gridCol w="4667004"/>
              </a:tblGrid>
              <a:tr h="792000">
                <a:tc rowSpan="5">
                  <a:txBody>
                    <a:bodyPr/>
                    <a:lstStyle/>
                    <a:p>
                      <a:pPr algn="l" fontAlgn="ctr"/>
                      <a:r>
                        <a:rPr lang="es-ES" sz="2000" u="none" strike="noStrike" dirty="0"/>
                        <a:t>Gestión </a:t>
                      </a: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solidFill>
                      <a:srgbClr val="CA7A5A"/>
                    </a:solidFill>
                  </a:tcPr>
                </a:tc>
                <a:tc>
                  <a:txBody>
                    <a:bodyPr/>
                    <a:lstStyle/>
                    <a:p>
                      <a:pPr algn="l" fontAlgn="ctr"/>
                      <a:r>
                        <a:rPr lang="es-ES" sz="1800" u="none" strike="noStrike" dirty="0"/>
                        <a:t>Instrumentos </a:t>
                      </a:r>
                      <a:r>
                        <a:rPr lang="es-ES" sz="1800" u="none" strike="noStrike" dirty="0" smtClean="0"/>
                        <a:t>ambientales</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a:solidFill>
                            <a:schemeClr val="tx1"/>
                          </a:solidFill>
                        </a:rPr>
                        <a:t>Número de instrumentos de gestión ambiental vigentes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F9EDDB"/>
                    </a:solidFill>
                  </a:tcPr>
                </a:tc>
              </a:tr>
              <a:tr h="866526">
                <a:tc vMerge="1">
                  <a:txBody>
                    <a:bodyPr/>
                    <a:lstStyle/>
                    <a:p>
                      <a:endParaRPr lang="es-ES"/>
                    </a:p>
                  </a:txBody>
                  <a:tcPr/>
                </a:tc>
                <a:tc>
                  <a:txBody>
                    <a:bodyPr/>
                    <a:lstStyle/>
                    <a:p>
                      <a:pPr algn="l" fontAlgn="ctr"/>
                      <a:r>
                        <a:rPr lang="es-ES" sz="1800" u="none" strike="noStrike" dirty="0"/>
                        <a:t>Conflictos </a:t>
                      </a:r>
                      <a:r>
                        <a:rPr lang="es-ES" sz="1800" u="none" strike="noStrike" dirty="0" smtClean="0"/>
                        <a:t>ambientales</a:t>
                      </a:r>
                    </a:p>
                    <a:p>
                      <a:pPr algn="l" fontAlgn="ctr"/>
                      <a:r>
                        <a:rPr lang="es-ES" sz="1200" b="0" i="0" u="sng" strike="noStrike" kern="1200" dirty="0" smtClean="0">
                          <a:solidFill>
                            <a:schemeClr val="tx1"/>
                          </a:solidFill>
                          <a:latin typeface="Calibri"/>
                          <a:ea typeface="+mn-ea"/>
                          <a:cs typeface="+mn-cs"/>
                        </a:rPr>
                        <a:t>1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smtClean="0">
                          <a:solidFill>
                            <a:schemeClr val="tx1"/>
                          </a:solidFill>
                        </a:rPr>
                        <a:t>Número</a:t>
                      </a:r>
                      <a:r>
                        <a:rPr lang="es-ES" sz="1300" b="0" u="none" strike="noStrike" baseline="0" dirty="0" smtClean="0">
                          <a:solidFill>
                            <a:schemeClr val="tx1"/>
                          </a:solidFill>
                        </a:rPr>
                        <a:t> de </a:t>
                      </a:r>
                      <a:r>
                        <a:rPr lang="es-ES" sz="1300" b="0" u="none" strike="noStrike" dirty="0" smtClean="0">
                          <a:solidFill>
                            <a:schemeClr val="tx1"/>
                          </a:solidFill>
                        </a:rPr>
                        <a:t>conflictos </a:t>
                      </a:r>
                      <a:r>
                        <a:rPr lang="es-ES" sz="1300" b="0" u="none" strike="noStrike" dirty="0" err="1">
                          <a:solidFill>
                            <a:schemeClr val="tx1"/>
                          </a:solidFill>
                        </a:rPr>
                        <a:t>socioambientales</a:t>
                      </a:r>
                      <a:r>
                        <a:rPr lang="es-ES" sz="1300" b="0" u="none" strike="noStrike" dirty="0">
                          <a:solidFill>
                            <a:schemeClr val="tx1"/>
                          </a:solidFill>
                        </a:rPr>
                        <a:t> </a:t>
                      </a:r>
                      <a:r>
                        <a:rPr lang="es-ES" sz="1300" b="0" u="none" strike="noStrike" dirty="0" smtClean="0">
                          <a:solidFill>
                            <a:schemeClr val="tx1"/>
                          </a:solidFill>
                        </a:rPr>
                        <a:t>por departamento</a:t>
                      </a:r>
                      <a:r>
                        <a:rPr lang="es-ES" sz="1300" b="0" u="none" strike="noStrike" baseline="0" dirty="0" smtClean="0">
                          <a:solidFill>
                            <a:schemeClr val="tx1"/>
                          </a:solidFill>
                        </a:rPr>
                        <a:t> </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F9EDDB"/>
                    </a:solidFill>
                  </a:tcPr>
                </a:tc>
              </a:tr>
              <a:tr h="612000">
                <a:tc vMerge="1">
                  <a:txBody>
                    <a:bodyPr/>
                    <a:lstStyle/>
                    <a:p>
                      <a:endParaRPr lang="es-ES"/>
                    </a:p>
                  </a:txBody>
                  <a:tcPr/>
                </a:tc>
                <a:tc rowSpan="3">
                  <a:txBody>
                    <a:bodyPr/>
                    <a:lstStyle/>
                    <a:p>
                      <a:pPr algn="l" fontAlgn="ctr"/>
                      <a:r>
                        <a:rPr lang="es-ES" sz="1800" u="none" strike="noStrike" dirty="0"/>
                        <a:t>Gasto </a:t>
                      </a:r>
                      <a:r>
                        <a:rPr lang="es-ES" sz="1800" u="none" strike="noStrike" dirty="0" smtClean="0"/>
                        <a:t>ambiental</a:t>
                      </a:r>
                    </a:p>
                    <a:p>
                      <a:pPr algn="l" fontAlgn="ctr"/>
                      <a:r>
                        <a:rPr lang="es-ES" sz="1200" b="0" i="0" u="sng" strike="noStrike" kern="1200" dirty="0" smtClean="0">
                          <a:solidFill>
                            <a:schemeClr val="tx1"/>
                          </a:solidFill>
                          <a:latin typeface="Calibri"/>
                          <a:ea typeface="+mn-ea"/>
                          <a:cs typeface="+mn-cs"/>
                        </a:rPr>
                        <a:t>3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EAC082"/>
                    </a:solidFill>
                  </a:tcPr>
                </a:tc>
                <a:tc>
                  <a:txBody>
                    <a:bodyPr/>
                    <a:lstStyle/>
                    <a:p>
                      <a:pPr algn="l" fontAlgn="b"/>
                      <a:r>
                        <a:rPr lang="es-ES" sz="1300" b="0" u="none" strike="noStrike" dirty="0">
                          <a:solidFill>
                            <a:schemeClr val="tx1"/>
                          </a:solidFill>
                        </a:rPr>
                        <a:t>Proporción del gasto público ambiental con respecto al gasto público total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F9EDDB"/>
                    </a:solidFill>
                  </a:tcPr>
                </a:tc>
              </a:tr>
              <a:tr h="61200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Número de </a:t>
                      </a:r>
                      <a:r>
                        <a:rPr lang="es-ES" sz="1300" b="0" u="none" strike="noStrike" dirty="0" smtClean="0">
                          <a:solidFill>
                            <a:schemeClr val="tx1"/>
                          </a:solidFill>
                        </a:rPr>
                        <a:t>proyectos</a:t>
                      </a:r>
                      <a:r>
                        <a:rPr lang="es-ES" sz="1300" b="0" u="none" strike="noStrike" baseline="0" dirty="0" smtClean="0">
                          <a:solidFill>
                            <a:schemeClr val="tx1"/>
                          </a:solidFill>
                        </a:rPr>
                        <a:t> </a:t>
                      </a:r>
                      <a:r>
                        <a:rPr lang="es-ES" sz="1300" b="0" u="none" strike="noStrike" dirty="0" smtClean="0">
                          <a:solidFill>
                            <a:schemeClr val="tx1"/>
                          </a:solidFill>
                        </a:rPr>
                        <a:t>ejecutados con fondos de la cooperación </a:t>
                      </a:r>
                      <a:r>
                        <a:rPr lang="es-ES" sz="1300" b="0" u="none" strike="noStrike" dirty="0">
                          <a:solidFill>
                            <a:schemeClr val="tx1"/>
                          </a:solidFill>
                        </a:rPr>
                        <a:t>técnica internacional no reembolsables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r h="56195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Monto de inversión pública ambiental y de desarrollo sostenible en relación al </a:t>
                      </a:r>
                      <a:r>
                        <a:rPr lang="es-ES" sz="1300" b="0" u="none" strike="noStrike" dirty="0" smtClean="0">
                          <a:solidFill>
                            <a:schemeClr val="tx1"/>
                          </a:solidFill>
                        </a:rPr>
                        <a:t>monto de </a:t>
                      </a:r>
                      <a:r>
                        <a:rPr lang="es-ES" sz="1300" b="0" u="none" strike="noStrike" dirty="0">
                          <a:solidFill>
                            <a:schemeClr val="tx1"/>
                          </a:solidFill>
                        </a:rPr>
                        <a:t>PIP </a:t>
                      </a:r>
                      <a:r>
                        <a:rPr lang="es-ES" sz="1300" b="0" u="none" strike="noStrike" dirty="0" smtClean="0">
                          <a:solidFill>
                            <a:schemeClr val="tx1"/>
                          </a:solidFill>
                        </a:rPr>
                        <a:t>departamental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1979311" y="755628"/>
            <a:ext cx="571342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Gestión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4" name="3 CuadroTexto"/>
          <p:cNvSpPr txBox="1"/>
          <p:nvPr/>
        </p:nvSpPr>
        <p:spPr>
          <a:xfrm>
            <a:off x="1763688" y="755628"/>
            <a:ext cx="5713424"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Gestión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44487" y="2184400"/>
          <a:ext cx="8585862" cy="2664480"/>
        </p:xfrm>
        <a:graphic>
          <a:graphicData uri="http://schemas.openxmlformats.org/drawingml/2006/table">
            <a:tbl>
              <a:tblPr firstCol="1" bandCol="1">
                <a:tableStyleId>{21E4AEA4-8DFA-4A89-87EB-49C32662AFE0}</a:tableStyleId>
              </a:tblPr>
              <a:tblGrid>
                <a:gridCol w="1793177"/>
                <a:gridCol w="2398816"/>
                <a:gridCol w="4393869"/>
              </a:tblGrid>
              <a:tr h="360000">
                <a:tc rowSpan="5">
                  <a:txBody>
                    <a:bodyPr/>
                    <a:lstStyle/>
                    <a:p>
                      <a:pPr algn="l" fontAlgn="ctr"/>
                      <a:r>
                        <a:rPr lang="es-ES" sz="2000" u="none" strike="noStrike" dirty="0" smtClean="0"/>
                        <a:t>Gobernanza</a:t>
                      </a:r>
                      <a:r>
                        <a:rPr lang="es-ES" sz="2000" u="none" strike="noStrike" dirty="0"/>
                        <a:t/>
                      </a:r>
                      <a:br>
                        <a:rPr lang="es-ES" sz="2000" u="none" strike="noStrike" dirty="0"/>
                      </a:b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tcPr>
                </a:tc>
                <a:tc rowSpan="2">
                  <a:txBody>
                    <a:bodyPr/>
                    <a:lstStyle/>
                    <a:p>
                      <a:pPr algn="l" fontAlgn="ctr"/>
                      <a:r>
                        <a:rPr lang="es-ES" sz="1800" u="none" strike="noStrike" dirty="0"/>
                        <a:t>Educación </a:t>
                      </a:r>
                      <a:r>
                        <a:rPr lang="es-ES" sz="1800" u="none" strike="noStrike" dirty="0" smtClean="0"/>
                        <a:t>ambiental</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pPr algn="l" fontAlgn="b"/>
                      <a:r>
                        <a:rPr lang="es-ES" sz="1300" u="none" strike="noStrike" dirty="0"/>
                        <a:t>Proporción de </a:t>
                      </a:r>
                      <a:r>
                        <a:rPr lang="es-ES" sz="1300" u="none" strike="noStrike" dirty="0" smtClean="0"/>
                        <a:t>Instituciones</a:t>
                      </a:r>
                      <a:r>
                        <a:rPr lang="es-ES" sz="1300" u="none" strike="noStrike" baseline="0" dirty="0" smtClean="0"/>
                        <a:t> Educativas </a:t>
                      </a:r>
                      <a:r>
                        <a:rPr lang="es-ES" sz="1300" u="none" strike="noStrike" dirty="0" smtClean="0"/>
                        <a:t>reconocidas </a:t>
                      </a:r>
                      <a:r>
                        <a:rPr lang="es-ES" sz="1300" u="none" strike="noStrike" dirty="0"/>
                        <a:t>por el SIGAE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r h="720000">
                <a:tc vMerge="1">
                  <a:txBody>
                    <a:bodyPr/>
                    <a:lstStyle/>
                    <a:p>
                      <a:endParaRPr lang="es-ES"/>
                    </a:p>
                  </a:txBody>
                  <a:tcPr/>
                </a:tc>
                <a:tc vMerge="1">
                  <a:txBody>
                    <a:bodyPr/>
                    <a:lstStyle/>
                    <a:p>
                      <a:endParaRPr lang="es-ES"/>
                    </a:p>
                  </a:txBody>
                  <a:tcPr/>
                </a:tc>
                <a:tc>
                  <a:txBody>
                    <a:bodyPr/>
                    <a:lstStyle/>
                    <a:p>
                      <a:pPr algn="l" fontAlgn="b"/>
                      <a:r>
                        <a:rPr lang="es-ES" sz="1300" u="none" strike="noStrike" dirty="0"/>
                        <a:t>Puntaje de </a:t>
                      </a:r>
                      <a:r>
                        <a:rPr lang="es-ES" sz="1300" u="none" strike="noStrike" dirty="0" smtClean="0"/>
                        <a:t>Instituciones</a:t>
                      </a:r>
                      <a:r>
                        <a:rPr lang="es-ES" sz="1300" u="none" strike="noStrike" baseline="0" dirty="0" smtClean="0"/>
                        <a:t> Educativas </a:t>
                      </a:r>
                      <a:r>
                        <a:rPr lang="es-ES" sz="1300" u="none" strike="noStrike" dirty="0" smtClean="0"/>
                        <a:t> </a:t>
                      </a:r>
                      <a:r>
                        <a:rPr lang="es-ES" sz="1300" u="none" strike="noStrike" dirty="0"/>
                        <a:t>reconocidas por el programa Escuelas Limpias y Saludables en relación al número de estudiantes del departamento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r h="504000">
                <a:tc vMerge="1">
                  <a:txBody>
                    <a:bodyPr/>
                    <a:lstStyle/>
                    <a:p>
                      <a:endParaRPr lang="es-ES"/>
                    </a:p>
                  </a:txBody>
                  <a:tcPr/>
                </a:tc>
                <a:tc rowSpan="3">
                  <a:txBody>
                    <a:bodyPr/>
                    <a:lstStyle/>
                    <a:p>
                      <a:pPr algn="l" fontAlgn="ctr"/>
                      <a:r>
                        <a:rPr lang="es-ES" sz="1800" u="none" strike="noStrike" dirty="0"/>
                        <a:t>Participación </a:t>
                      </a:r>
                      <a:r>
                        <a:rPr lang="es-ES" sz="1800" u="none" strike="noStrike" dirty="0" smtClean="0"/>
                        <a:t>y responsabilidad</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a:t>Organizaciones y redes ambientales juveniles con respecto a la población total</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60000">
                <a:tc vMerge="1">
                  <a:txBody>
                    <a:bodyPr/>
                    <a:lstStyle/>
                    <a:p>
                      <a:endParaRPr lang="es-ES"/>
                    </a:p>
                  </a:txBody>
                  <a:tcPr/>
                </a:tc>
                <a:tc vMerge="1">
                  <a:txBody>
                    <a:bodyPr/>
                    <a:lstStyle/>
                    <a:p>
                      <a:pPr algn="l" fontAlgn="ct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smtClean="0"/>
                        <a:t>Intensidad </a:t>
                      </a:r>
                      <a:r>
                        <a:rPr lang="es-ES" sz="1300" u="none" strike="noStrike" dirty="0"/>
                        <a:t>de </a:t>
                      </a:r>
                      <a:r>
                        <a:rPr lang="es-ES" sz="1300" u="none" strike="noStrike" dirty="0" smtClean="0"/>
                        <a:t>consumo per cápita</a:t>
                      </a:r>
                      <a:r>
                        <a:rPr lang="es-ES" sz="1300" u="none" strike="noStrike" baseline="0" dirty="0" smtClean="0"/>
                        <a:t> en relación al Índice de Desarrollo Humano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175" cap="flat" cmpd="sng" algn="ctr">
                      <a:solidFill>
                        <a:schemeClr val="bg1"/>
                      </a:solidFill>
                      <a:prstDash val="solid"/>
                      <a:round/>
                      <a:headEnd type="none" w="med" len="med"/>
                      <a:tailEnd type="none" w="med" len="med"/>
                    </a:lnT>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dirty="0" smtClean="0"/>
                        <a:t>Empresas con alguna certificación de calidad o de desarrollo sostenible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bl>
          </a:graphicData>
        </a:graphic>
      </p:graphicFrame>
      <p:sp>
        <p:nvSpPr>
          <p:cNvPr id="5"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9" name="3 CuadroTexto"/>
          <p:cNvSpPr txBox="1"/>
          <p:nvPr/>
        </p:nvSpPr>
        <p:spPr>
          <a:xfrm>
            <a:off x="1475656" y="755628"/>
            <a:ext cx="6481262"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Gobernanza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nvGraphicFramePr>
        <p:xfrm>
          <a:off x="107504" y="1449388"/>
          <a:ext cx="8928992" cy="529198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CuadroTexto"/>
          <p:cNvSpPr txBox="1"/>
          <p:nvPr/>
        </p:nvSpPr>
        <p:spPr>
          <a:xfrm>
            <a:off x="0" y="58739"/>
            <a:ext cx="1459567" cy="461665"/>
          </a:xfrm>
          <a:prstGeom prst="rect">
            <a:avLst/>
          </a:prstGeom>
          <a:noFill/>
        </p:spPr>
        <p:txBody>
          <a:bodyPr wrap="none">
            <a:spAutoFit/>
          </a:bodyPr>
          <a:lstStyle/>
          <a:p>
            <a:pPr>
              <a:defRPr/>
            </a:pPr>
            <a:r>
              <a:rPr lang="es-ES" sz="2400" b="1" dirty="0" smtClean="0">
                <a:solidFill>
                  <a:schemeClr val="bg1">
                    <a:lumMod val="95000"/>
                  </a:schemeClr>
                </a:solidFill>
                <a:effectLst>
                  <a:outerShdw blurRad="38100" dist="38100" dir="2700000" algn="tl">
                    <a:srgbClr val="000000">
                      <a:alpha val="43137"/>
                    </a:srgbClr>
                  </a:outerShdw>
                </a:effectLst>
              </a:rPr>
              <a:t>Resultado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15" name="3 CuadroTexto"/>
          <p:cNvSpPr txBox="1"/>
          <p:nvPr/>
        </p:nvSpPr>
        <p:spPr>
          <a:xfrm>
            <a:off x="1475656" y="755628"/>
            <a:ext cx="6481262" cy="523220"/>
          </a:xfrm>
          <a:prstGeom prst="rect">
            <a:avLst/>
          </a:prstGeom>
          <a:noFill/>
        </p:spPr>
        <p:txBody>
          <a:bodyPr wrap="none">
            <a:spAutoFit/>
          </a:bodyPr>
          <a:lstStyle/>
          <a:p>
            <a:pPr algn="ctr">
              <a:defRPr/>
            </a:pP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Componente de Gobernanza Ambiental</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14957"/>
          </a:xfrm>
          <a:solidFill>
            <a:schemeClr val="accent3">
              <a:lumMod val="60000"/>
              <a:lumOff val="40000"/>
              <a:alpha val="76000"/>
            </a:schemeClr>
          </a:solidFill>
          <a:ln>
            <a:solidFill>
              <a:schemeClr val="accent1"/>
            </a:solidFill>
          </a:ln>
        </p:spPr>
        <p:txBody>
          <a:bodyPr vert="horz" lIns="91440" tIns="45720" rIns="91440" bIns="45720" rtlCol="0">
            <a:normAutofit lnSpcReduction="10000"/>
          </a:bodyPr>
          <a:lstStyle/>
          <a:p>
            <a:pPr marL="361950" indent="-361950" algn="just">
              <a:lnSpc>
                <a:spcPct val="124000"/>
              </a:lnSpc>
              <a:spcBef>
                <a:spcPts val="600"/>
              </a:spcBef>
              <a:spcAft>
                <a:spcPts val="600"/>
              </a:spcAft>
            </a:pPr>
            <a:r>
              <a:rPr lang="es-ES" sz="1800" dirty="0"/>
              <a:t>En su elaboración se han utilizado</a:t>
            </a:r>
            <a:r>
              <a:rPr lang="es-ES" sz="1800" dirty="0" smtClean="0"/>
              <a:t> entre 30 indicadores, los </a:t>
            </a:r>
            <a:r>
              <a:rPr lang="es-ES" sz="1800" dirty="0"/>
              <a:t>cuales estan  </a:t>
            </a:r>
            <a:r>
              <a:rPr lang="es-ES" sz="1800" dirty="0" smtClean="0"/>
              <a:t>agrupados </a:t>
            </a:r>
            <a:r>
              <a:rPr lang="es-ES" sz="1800" dirty="0"/>
              <a:t>en cuatro componentes, los mismos que guardan relación con los Ejes de la Política Nacional del Ambiente:</a:t>
            </a:r>
            <a:r>
              <a:rPr lang="es-ES" sz="1800" dirty="0" smtClean="0"/>
              <a:t> Conservación de los Recursos Naturales, </a:t>
            </a:r>
            <a:r>
              <a:rPr lang="es-ES" sz="1800" dirty="0"/>
              <a:t>Calidad Ambiental, Gestión Ambiental y Gobernanza Ambiental.</a:t>
            </a:r>
          </a:p>
          <a:p>
            <a:pPr marL="361950" indent="-361950" algn="just">
              <a:lnSpc>
                <a:spcPct val="124000"/>
              </a:lnSpc>
              <a:spcBef>
                <a:spcPts val="600"/>
              </a:spcBef>
              <a:spcAft>
                <a:spcPts val="600"/>
              </a:spcAft>
            </a:pPr>
            <a:r>
              <a:rPr lang="es-ES" sz="1800" dirty="0"/>
              <a:t>La selección de </a:t>
            </a:r>
            <a:r>
              <a:rPr lang="es-ES" sz="1800" dirty="0" smtClean="0"/>
              <a:t>variables e indincadores ha </a:t>
            </a:r>
            <a:r>
              <a:rPr lang="es-ES" sz="1800" dirty="0"/>
              <a:t>significado un intenso trabajo de evaluación de la información ambiental generada por diferentes entidades. Si bien se conoce de distintas iniciativas, estudios y monitoreos ambientales, no todos los datos han podido ser considerados debido a las siguientes limitaciones:</a:t>
            </a:r>
          </a:p>
          <a:p>
            <a:pPr marL="361950" indent="-361950" algn="just">
              <a:lnSpc>
                <a:spcPct val="124000"/>
              </a:lnSpc>
              <a:spcBef>
                <a:spcPts val="600"/>
              </a:spcBef>
              <a:spcAft>
                <a:spcPts val="600"/>
              </a:spcAft>
              <a:buSzPct val="140000"/>
            </a:pPr>
            <a:r>
              <a:rPr lang="es-ES" sz="1800" dirty="0"/>
              <a:t>Mucha información ambiental es generada a partir de estudios localizados, y por tanto, no permite un trabajo comparativo entre departamentos.</a:t>
            </a:r>
          </a:p>
          <a:p>
            <a:pPr marL="361950" indent="-361950" algn="just">
              <a:lnSpc>
                <a:spcPct val="124000"/>
              </a:lnSpc>
              <a:spcBef>
                <a:spcPts val="600"/>
              </a:spcBef>
              <a:spcAft>
                <a:spcPts val="600"/>
              </a:spcAft>
              <a:buSzPct val="140000"/>
            </a:pPr>
            <a:r>
              <a:rPr lang="es-ES" sz="1800" dirty="0"/>
              <a:t>La información puede no responder a estudios con rigor técnico, que permitan ponderar la data y hacerla comparable entre los distintos ámbitos evaluados.</a:t>
            </a:r>
          </a:p>
          <a:p>
            <a:pPr marL="361950" indent="-361950" algn="just">
              <a:lnSpc>
                <a:spcPct val="124000"/>
              </a:lnSpc>
              <a:spcBef>
                <a:spcPts val="600"/>
              </a:spcBef>
              <a:spcAft>
                <a:spcPts val="600"/>
              </a:spcAft>
              <a:buSzPct val="140000"/>
            </a:pPr>
            <a:r>
              <a:rPr lang="es-ES" sz="1800" dirty="0"/>
              <a:t>No se levanta información que mida directamente la situación del ambiente para muchos componentes, y si la hay, su generación no es continua en el tiempo.</a:t>
            </a:r>
          </a:p>
          <a:p>
            <a:pPr marL="0" indent="0" algn="just">
              <a:lnSpc>
                <a:spcPct val="124000"/>
              </a:lnSpc>
              <a:spcBef>
                <a:spcPts val="600"/>
              </a:spcBef>
              <a:spcAft>
                <a:spcPts val="600"/>
              </a:spcAft>
            </a:pPr>
            <a:endParaRPr lang="es-ES" sz="1800" dirty="0"/>
          </a:p>
        </p:txBody>
      </p:sp>
      <p:sp>
        <p:nvSpPr>
          <p:cNvPr id="8" name="3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4 CuadroTexto"/>
          <p:cNvSpPr txBox="1"/>
          <p:nvPr/>
        </p:nvSpPr>
        <p:spPr>
          <a:xfrm>
            <a:off x="4" y="58739"/>
            <a:ext cx="1840825"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Presentación</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2055"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(0,4611/Posición 12 </a:t>
            </a:r>
            <a:r>
              <a:rPr lang="es-ES" sz="900" dirty="0">
                <a:latin typeface="Calibri" pitchFamily="34" charset="0"/>
              </a:rPr>
              <a:t>de 24)</a:t>
            </a:r>
          </a:p>
        </p:txBody>
      </p:sp>
      <p:sp>
        <p:nvSpPr>
          <p:cNvPr id="2056"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(0,5419/Posición 7 </a:t>
            </a:r>
            <a:r>
              <a:rPr lang="es-ES" sz="900" dirty="0">
                <a:latin typeface="Calibri" pitchFamily="34" charset="0"/>
              </a:rPr>
              <a:t>de 24)</a:t>
            </a:r>
          </a:p>
        </p:txBody>
      </p:sp>
      <p:sp>
        <p:nvSpPr>
          <p:cNvPr id="2057"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(0,6033/Posición 5 </a:t>
            </a:r>
            <a:r>
              <a:rPr lang="es-ES" sz="900" dirty="0">
                <a:latin typeface="Calibri" pitchFamily="34" charset="0"/>
              </a:rPr>
              <a:t>de 24)</a:t>
            </a:r>
          </a:p>
        </p:txBody>
      </p:sp>
      <p:sp>
        <p:nvSpPr>
          <p:cNvPr id="2058"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(0,1957/Posición 22 </a:t>
            </a:r>
            <a:r>
              <a:rPr lang="es-ES" sz="900" dirty="0">
                <a:latin typeface="Calibri" pitchFamily="34" charset="0"/>
              </a:rPr>
              <a:t>de 24)</a:t>
            </a:r>
          </a:p>
        </p:txBody>
      </p:sp>
      <p:sp>
        <p:nvSpPr>
          <p:cNvPr id="2059"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0,4505</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12 de </a:t>
            </a:r>
            <a:r>
              <a:rPr lang="es-ES" sz="1600" dirty="0">
                <a:latin typeface="Calibri" pitchFamily="34" charset="0"/>
              </a:rPr>
              <a:t>24</a:t>
            </a:r>
          </a:p>
        </p:txBody>
      </p:sp>
      <p:cxnSp>
        <p:nvCxnSpPr>
          <p:cNvPr id="13" name="12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339069"/>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7" name="16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8" name="17 CuadroTexto"/>
          <p:cNvSpPr txBox="1"/>
          <p:nvPr/>
        </p:nvSpPr>
        <p:spPr>
          <a:xfrm>
            <a:off x="7215206" y="6237312"/>
            <a:ext cx="1582484" cy="246221"/>
          </a:xfrm>
          <a:prstGeom prst="rect">
            <a:avLst/>
          </a:prstGeom>
          <a:noFill/>
        </p:spPr>
        <p:txBody>
          <a:bodyPr wrap="none" rtlCol="0">
            <a:spAutoFit/>
          </a:bodyPr>
          <a:lstStyle/>
          <a:p>
            <a:r>
              <a:rPr lang="es-ES" sz="1000" dirty="0" smtClean="0"/>
              <a:t>Desempeño de </a:t>
            </a:r>
            <a:r>
              <a:rPr lang="es-ES" sz="1000" dirty="0" smtClean="0"/>
              <a:t>Amazonas</a:t>
            </a:r>
            <a:endParaRPr lang="es-ES" sz="1000" dirty="0"/>
          </a:p>
        </p:txBody>
      </p:sp>
      <p:sp>
        <p:nvSpPr>
          <p:cNvPr id="19" name="18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CuadroTexto"/>
          <p:cNvSpPr txBox="1"/>
          <p:nvPr/>
        </p:nvSpPr>
        <p:spPr>
          <a:xfrm>
            <a:off x="2" y="58739"/>
            <a:ext cx="1495474" cy="461665"/>
          </a:xfrm>
          <a:prstGeom prst="rect">
            <a:avLst/>
          </a:prstGeom>
          <a:noFill/>
        </p:spPr>
        <p:txBody>
          <a:bodyPr wrap="none">
            <a:spAutoFit/>
          </a:bodyPr>
          <a:lstStyle/>
          <a:p>
            <a:pPr fontAlgn="auto">
              <a:spcBef>
                <a:spcPts val="0"/>
              </a:spcBef>
              <a:spcAft>
                <a:spcPts val="0"/>
              </a:spcAft>
              <a:defRPr/>
            </a:pPr>
            <a:r>
              <a:rPr lang="es-ES" sz="2400" b="1" dirty="0" smtClean="0">
                <a:solidFill>
                  <a:schemeClr val="bg1">
                    <a:lumMod val="95000"/>
                  </a:schemeClr>
                </a:solidFill>
                <a:effectLst>
                  <a:outerShdw blurRad="38100" dist="38100" dir="2700000" algn="tl">
                    <a:srgbClr val="000000">
                      <a:alpha val="43137"/>
                    </a:srgbClr>
                  </a:outerShdw>
                </a:effectLst>
              </a:rPr>
              <a:t>Amazonas</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21" name="20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CuadroTexto"/>
          <p:cNvSpPr txBox="1"/>
          <p:nvPr/>
        </p:nvSpPr>
        <p:spPr>
          <a:xfrm>
            <a:off x="2" y="58739"/>
            <a:ext cx="1102994" cy="461665"/>
          </a:xfrm>
          <a:prstGeom prst="rect">
            <a:avLst/>
          </a:prstGeom>
          <a:noFill/>
        </p:spPr>
        <p:txBody>
          <a:bodyPr wrap="none">
            <a:spAutoFit/>
          </a:bodyPr>
          <a:lstStyle/>
          <a:p>
            <a:pPr fontAlgn="auto">
              <a:spcBef>
                <a:spcPts val="0"/>
              </a:spcBef>
              <a:spcAft>
                <a:spcPts val="0"/>
              </a:spcAft>
              <a:defRPr/>
            </a:pPr>
            <a:r>
              <a:rPr lang="es-ES" sz="2400" b="1" dirty="0" smtClean="0">
                <a:solidFill>
                  <a:schemeClr val="bg1">
                    <a:lumMod val="95000"/>
                  </a:schemeClr>
                </a:solidFill>
                <a:effectLst>
                  <a:outerShdw blurRad="38100" dist="38100" dir="2700000" algn="tl">
                    <a:srgbClr val="000000">
                      <a:alpha val="43137"/>
                    </a:srgbClr>
                  </a:outerShdw>
                </a:effectLst>
              </a:rPr>
              <a:t>Áncash</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6" name="5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graphicFrame>
        <p:nvGraphicFramePr>
          <p:cNvPr id="8"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339069"/>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237312"/>
            <a:ext cx="1422184" cy="246221"/>
          </a:xfrm>
          <a:prstGeom prst="rect">
            <a:avLst/>
          </a:prstGeom>
          <a:noFill/>
        </p:spPr>
        <p:txBody>
          <a:bodyPr wrap="none" rtlCol="0">
            <a:spAutoFit/>
          </a:bodyPr>
          <a:lstStyle/>
          <a:p>
            <a:r>
              <a:rPr lang="es-ES" sz="1000" dirty="0" smtClean="0"/>
              <a:t>Desempeño de </a:t>
            </a:r>
            <a:r>
              <a:rPr lang="es-ES" sz="1000" dirty="0" smtClean="0"/>
              <a:t>Áncash</a:t>
            </a:r>
            <a:endParaRPr lang="es-ES" sz="1000" dirty="0"/>
          </a:p>
        </p:txBody>
      </p:sp>
      <p:sp>
        <p:nvSpPr>
          <p:cNvPr id="20"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0,4411</a:t>
            </a:r>
          </a:p>
          <a:p>
            <a:r>
              <a:rPr lang="es-ES" sz="1600" dirty="0" smtClean="0">
                <a:latin typeface="Calibri" pitchFamily="34" charset="0"/>
              </a:rPr>
              <a:t>Posición: 	13 de 24</a:t>
            </a:r>
            <a:endParaRPr lang="es-ES" sz="1600" dirty="0">
              <a:latin typeface="Calibri" pitchFamily="34" charset="0"/>
            </a:endParaRPr>
          </a:p>
        </p:txBody>
      </p:sp>
      <p:sp>
        <p:nvSpPr>
          <p:cNvPr id="21"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(0,4931/Posición 12 </a:t>
            </a:r>
            <a:r>
              <a:rPr lang="es-ES" sz="900" dirty="0">
                <a:latin typeface="Calibri" pitchFamily="34" charset="0"/>
              </a:rPr>
              <a:t>de 24)</a:t>
            </a:r>
          </a:p>
        </p:txBody>
      </p:sp>
      <p:sp>
        <p:nvSpPr>
          <p:cNvPr id="22"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(0,3491/Posición 22 </a:t>
            </a:r>
            <a:r>
              <a:rPr lang="es-ES" sz="900" dirty="0">
                <a:latin typeface="Calibri" pitchFamily="34" charset="0"/>
              </a:rPr>
              <a:t>de 24)</a:t>
            </a:r>
          </a:p>
        </p:txBody>
      </p:sp>
      <p:sp>
        <p:nvSpPr>
          <p:cNvPr id="23"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(0,4221/Posición 9 de </a:t>
            </a:r>
            <a:r>
              <a:rPr lang="es-ES" sz="900" dirty="0">
                <a:latin typeface="Calibri" pitchFamily="34" charset="0"/>
              </a:rPr>
              <a:t>24)</a:t>
            </a:r>
          </a:p>
        </p:txBody>
      </p:sp>
      <p:sp>
        <p:nvSpPr>
          <p:cNvPr id="24" name="23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(0,5003/Posición 6 </a:t>
            </a:r>
            <a:r>
              <a:rPr lang="es-ES" sz="900" dirty="0">
                <a:latin typeface="Calibri" pitchFamily="34" charset="0"/>
              </a:rPr>
              <a:t>de 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415772"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Apurímac</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4104"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(0,4556/Posición 17 </a:t>
            </a:r>
            <a:r>
              <a:rPr lang="es-ES" sz="900" dirty="0">
                <a:latin typeface="Calibri" pitchFamily="34" charset="0"/>
              </a:rPr>
              <a:t>de 24)</a:t>
            </a:r>
          </a:p>
        </p:txBody>
      </p:sp>
      <p:sp>
        <p:nvSpPr>
          <p:cNvPr id="4105"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(0,4966/Posición 13 </a:t>
            </a:r>
            <a:r>
              <a:rPr lang="es-ES" sz="900" dirty="0">
                <a:latin typeface="Calibri" pitchFamily="34" charset="0"/>
              </a:rPr>
              <a:t>de 24)</a:t>
            </a:r>
          </a:p>
        </p:txBody>
      </p:sp>
      <p:sp>
        <p:nvSpPr>
          <p:cNvPr id="4106"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(0,1953/Posición 23 </a:t>
            </a:r>
            <a:r>
              <a:rPr lang="es-ES" sz="900" dirty="0">
                <a:latin typeface="Calibri" pitchFamily="34" charset="0"/>
              </a:rPr>
              <a:t>de 24)</a:t>
            </a:r>
          </a:p>
        </p:txBody>
      </p:sp>
      <p:sp>
        <p:nvSpPr>
          <p:cNvPr id="4107"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0,3877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21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(0,4035/Posición 17 de </a:t>
            </a:r>
            <a:r>
              <a:rPr lang="es-ES" sz="900" dirty="0">
                <a:latin typeface="Calibri" pitchFamily="34" charset="0"/>
              </a:rPr>
              <a:t>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349543"/>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207115"/>
            <a:ext cx="1548822" cy="246221"/>
          </a:xfrm>
          <a:prstGeom prst="rect">
            <a:avLst/>
          </a:prstGeom>
          <a:noFill/>
        </p:spPr>
        <p:txBody>
          <a:bodyPr wrap="none" rtlCol="0">
            <a:spAutoFit/>
          </a:bodyPr>
          <a:lstStyle/>
          <a:p>
            <a:r>
              <a:rPr lang="es-ES" sz="1000" dirty="0" smtClean="0"/>
              <a:t>Desempeño de </a:t>
            </a:r>
            <a:r>
              <a:rPr lang="es-ES" sz="1000" dirty="0" smtClean="0"/>
              <a:t>Apurímac</a:t>
            </a:r>
            <a:endParaRPr lang="es-E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1354602"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Arequipa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5128"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(0,3373/Posición 22 </a:t>
            </a:r>
            <a:r>
              <a:rPr lang="es-ES" sz="900" dirty="0">
                <a:latin typeface="Calibri" pitchFamily="34" charset="0"/>
              </a:rPr>
              <a:t>de 24)</a:t>
            </a:r>
          </a:p>
        </p:txBody>
      </p:sp>
      <p:sp>
        <p:nvSpPr>
          <p:cNvPr id="5129"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(0,6411/Posición 2 </a:t>
            </a:r>
            <a:r>
              <a:rPr lang="es-ES" sz="900" dirty="0">
                <a:latin typeface="Calibri" pitchFamily="34" charset="0"/>
              </a:rPr>
              <a:t>de 24)</a:t>
            </a:r>
          </a:p>
        </p:txBody>
      </p:sp>
      <p:sp>
        <p:nvSpPr>
          <p:cNvPr id="5130"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(0,5491/Posición 3 </a:t>
            </a:r>
            <a:r>
              <a:rPr lang="es-ES" sz="900" dirty="0">
                <a:latin typeface="Calibri" pitchFamily="34" charset="0"/>
              </a:rPr>
              <a:t>de 24)</a:t>
            </a:r>
          </a:p>
        </p:txBody>
      </p:sp>
      <p:sp>
        <p:nvSpPr>
          <p:cNvPr id="5131"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0,4561</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10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(0,2971/Posición 21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33167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207115"/>
            <a:ext cx="1473480" cy="246221"/>
          </a:xfrm>
          <a:prstGeom prst="rect">
            <a:avLst/>
          </a:prstGeom>
          <a:noFill/>
        </p:spPr>
        <p:txBody>
          <a:bodyPr wrap="none" rtlCol="0">
            <a:spAutoFit/>
          </a:bodyPr>
          <a:lstStyle/>
          <a:p>
            <a:r>
              <a:rPr lang="es-ES" sz="1000" dirty="0" smtClean="0"/>
              <a:t>Desempeño de </a:t>
            </a:r>
            <a:r>
              <a:rPr lang="es-ES" sz="1000" dirty="0" smtClean="0"/>
              <a:t>Arequipa</a:t>
            </a:r>
            <a:endParaRPr lang="es-ES"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406732"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Ayacucho</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6152"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(0,4750/Posición 15 </a:t>
            </a:r>
            <a:r>
              <a:rPr lang="es-ES" sz="900" dirty="0">
                <a:latin typeface="Calibri" pitchFamily="34" charset="0"/>
              </a:rPr>
              <a:t>de 24)</a:t>
            </a:r>
          </a:p>
        </p:txBody>
      </p:sp>
      <p:sp>
        <p:nvSpPr>
          <p:cNvPr id="6153" name="15 CuadroTexto"/>
          <p:cNvSpPr txBox="1">
            <a:spLocks noChangeArrowheads="1"/>
          </p:cNvSpPr>
          <p:nvPr/>
        </p:nvSpPr>
        <p:spPr bwMode="auto">
          <a:xfrm>
            <a:off x="1939927" y="6524630"/>
            <a:ext cx="2918812"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(0,2076/Posición 23 </a:t>
            </a:r>
            <a:r>
              <a:rPr lang="es-ES" sz="900" dirty="0">
                <a:latin typeface="Calibri" pitchFamily="34" charset="0"/>
              </a:rPr>
              <a:t>de 24)</a:t>
            </a:r>
          </a:p>
        </p:txBody>
      </p:sp>
      <p:sp>
        <p:nvSpPr>
          <p:cNvPr id="6154"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(0,3020/Posición 16 </a:t>
            </a:r>
            <a:r>
              <a:rPr lang="es-ES" sz="900" dirty="0">
                <a:latin typeface="Calibri" pitchFamily="34" charset="0"/>
              </a:rPr>
              <a:t>de 24)</a:t>
            </a:r>
          </a:p>
        </p:txBody>
      </p:sp>
      <p:sp>
        <p:nvSpPr>
          <p:cNvPr id="6155"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0,3183</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24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(0,2886/Posición 22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9170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351131"/>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207115"/>
            <a:ext cx="1552028" cy="246221"/>
          </a:xfrm>
          <a:prstGeom prst="rect">
            <a:avLst/>
          </a:prstGeom>
          <a:noFill/>
        </p:spPr>
        <p:txBody>
          <a:bodyPr wrap="none" rtlCol="0">
            <a:spAutoFit/>
          </a:bodyPr>
          <a:lstStyle/>
          <a:p>
            <a:r>
              <a:rPr lang="es-ES" sz="1000" dirty="0" smtClean="0"/>
              <a:t>Desempeño de </a:t>
            </a:r>
            <a:r>
              <a:rPr lang="es-ES" sz="1000" dirty="0" smtClean="0"/>
              <a:t>Ayacucho</a:t>
            </a:r>
            <a:endParaRPr lang="es-E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0" y="58739"/>
            <a:ext cx="1517018"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Cajamarca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7176"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(0,3762/Posición 20 </a:t>
            </a:r>
            <a:r>
              <a:rPr lang="es-ES" sz="900" dirty="0">
                <a:latin typeface="Calibri" pitchFamily="34" charset="0"/>
              </a:rPr>
              <a:t>de 24)</a:t>
            </a:r>
          </a:p>
        </p:txBody>
      </p:sp>
      <p:sp>
        <p:nvSpPr>
          <p:cNvPr id="7177"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(0,3513/Posición 21 </a:t>
            </a:r>
            <a:r>
              <a:rPr lang="es-ES" sz="900" dirty="0">
                <a:latin typeface="Calibri" pitchFamily="34" charset="0"/>
              </a:rPr>
              <a:t>de 24)</a:t>
            </a:r>
          </a:p>
        </p:txBody>
      </p:sp>
      <p:sp>
        <p:nvSpPr>
          <p:cNvPr id="7178"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(0,2876/Posición 17 </a:t>
            </a:r>
            <a:r>
              <a:rPr lang="es-ES" sz="900" dirty="0">
                <a:latin typeface="Calibri" pitchFamily="34" charset="0"/>
              </a:rPr>
              <a:t>de 24)</a:t>
            </a:r>
          </a:p>
        </p:txBody>
      </p:sp>
      <p:sp>
        <p:nvSpPr>
          <p:cNvPr id="7179"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0,3546</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23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(0,4034/Posición 18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593706" cy="246221"/>
          </a:xfrm>
          <a:prstGeom prst="rect">
            <a:avLst/>
          </a:prstGeom>
          <a:noFill/>
        </p:spPr>
        <p:txBody>
          <a:bodyPr wrap="none" rtlCol="0">
            <a:spAutoFit/>
          </a:bodyPr>
          <a:lstStyle/>
          <a:p>
            <a:r>
              <a:rPr lang="es-ES" sz="1000" dirty="0" smtClean="0"/>
              <a:t>Desempeño de </a:t>
            </a:r>
            <a:r>
              <a:rPr lang="es-ES" sz="1000" dirty="0" smtClean="0"/>
              <a:t>Cajamarca</a:t>
            </a:r>
            <a:endParaRPr lang="es-E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928588"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Cusco</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8200"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(0,3689/Posición 21 </a:t>
            </a:r>
            <a:r>
              <a:rPr lang="es-ES" sz="900" dirty="0">
                <a:latin typeface="Calibri" pitchFamily="34" charset="0"/>
              </a:rPr>
              <a:t>de 24)</a:t>
            </a:r>
          </a:p>
        </p:txBody>
      </p:sp>
      <p:sp>
        <p:nvSpPr>
          <p:cNvPr id="8201"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(0,5301/Posición 11 </a:t>
            </a:r>
            <a:r>
              <a:rPr lang="es-ES" sz="900" dirty="0">
                <a:latin typeface="Calibri" pitchFamily="34" charset="0"/>
              </a:rPr>
              <a:t>de 24)</a:t>
            </a:r>
          </a:p>
        </p:txBody>
      </p:sp>
      <p:sp>
        <p:nvSpPr>
          <p:cNvPr id="8202"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(0,3299/Posición 13 </a:t>
            </a:r>
            <a:r>
              <a:rPr lang="es-ES" sz="900" dirty="0">
                <a:latin typeface="Calibri" pitchFamily="34" charset="0"/>
              </a:rPr>
              <a:t>de 24)</a:t>
            </a:r>
          </a:p>
        </p:txBody>
      </p:sp>
      <p:sp>
        <p:nvSpPr>
          <p:cNvPr id="8203"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0,4229</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17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(0,4626/Posición 9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356462" cy="246221"/>
          </a:xfrm>
          <a:prstGeom prst="rect">
            <a:avLst/>
          </a:prstGeom>
          <a:noFill/>
        </p:spPr>
        <p:txBody>
          <a:bodyPr wrap="none" rtlCol="0">
            <a:spAutoFit/>
          </a:bodyPr>
          <a:lstStyle/>
          <a:p>
            <a:r>
              <a:rPr lang="es-ES" sz="1000" dirty="0" smtClean="0"/>
              <a:t>Desempeño de </a:t>
            </a:r>
            <a:r>
              <a:rPr lang="es-ES" sz="1000" dirty="0" smtClean="0"/>
              <a:t>Cusco</a:t>
            </a:r>
            <a:endParaRPr lang="es-E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1863395"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Huancavelica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9224"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(0,5757/Posición 2 </a:t>
            </a:r>
            <a:r>
              <a:rPr lang="es-ES" sz="900" dirty="0">
                <a:latin typeface="Calibri" pitchFamily="34" charset="0"/>
              </a:rPr>
              <a:t>de 24)</a:t>
            </a:r>
          </a:p>
        </p:txBody>
      </p:sp>
      <p:sp>
        <p:nvSpPr>
          <p:cNvPr id="9225"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(0,5505/Posición 9 </a:t>
            </a:r>
            <a:r>
              <a:rPr lang="es-ES" sz="900" dirty="0">
                <a:latin typeface="Calibri" pitchFamily="34" charset="0"/>
              </a:rPr>
              <a:t>de 24)</a:t>
            </a:r>
          </a:p>
        </p:txBody>
      </p:sp>
      <p:sp>
        <p:nvSpPr>
          <p:cNvPr id="9226"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(0,1594/Posición </a:t>
            </a:r>
            <a:r>
              <a:rPr lang="es-ES" sz="900" dirty="0">
                <a:latin typeface="Calibri" pitchFamily="34" charset="0"/>
              </a:rPr>
              <a:t>24 de 24)</a:t>
            </a:r>
          </a:p>
        </p:txBody>
      </p:sp>
      <p:sp>
        <p:nvSpPr>
          <p:cNvPr id="9227"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0,4247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16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(0,4133/Posición 16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685077" cy="246221"/>
          </a:xfrm>
          <a:prstGeom prst="rect">
            <a:avLst/>
          </a:prstGeom>
          <a:noFill/>
        </p:spPr>
        <p:txBody>
          <a:bodyPr wrap="none" rtlCol="0">
            <a:spAutoFit/>
          </a:bodyPr>
          <a:lstStyle/>
          <a:p>
            <a:r>
              <a:rPr lang="es-ES" sz="1000" dirty="0" smtClean="0"/>
              <a:t>Desempeño de </a:t>
            </a:r>
            <a:r>
              <a:rPr lang="es-ES" sz="1000" dirty="0" smtClean="0"/>
              <a:t>Huancavelica</a:t>
            </a:r>
            <a:endParaRPr lang="es-ES"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0" y="58739"/>
            <a:ext cx="1318118"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Huánuco</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0248"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(0,5459/Posición 5 </a:t>
            </a:r>
            <a:r>
              <a:rPr lang="es-ES" sz="900" dirty="0">
                <a:latin typeface="Calibri" pitchFamily="34" charset="0"/>
              </a:rPr>
              <a:t>de 24)</a:t>
            </a:r>
          </a:p>
        </p:txBody>
      </p:sp>
      <p:sp>
        <p:nvSpPr>
          <p:cNvPr id="10249"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(0,4785/Posición 15 de </a:t>
            </a:r>
            <a:r>
              <a:rPr lang="es-ES" sz="900" dirty="0">
                <a:latin typeface="Calibri" pitchFamily="34" charset="0"/>
              </a:rPr>
              <a:t>24)</a:t>
            </a:r>
          </a:p>
        </p:txBody>
      </p:sp>
      <p:sp>
        <p:nvSpPr>
          <p:cNvPr id="10250"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(0,2145/Posición 19 </a:t>
            </a:r>
            <a:r>
              <a:rPr lang="es-ES" sz="900" dirty="0">
                <a:latin typeface="Calibri" pitchFamily="34" charset="0"/>
              </a:rPr>
              <a:t>de 24)</a:t>
            </a:r>
          </a:p>
        </p:txBody>
      </p:sp>
      <p:sp>
        <p:nvSpPr>
          <p:cNvPr id="10251"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0,4284</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14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(0,4746/Posición 8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33167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207115"/>
            <a:ext cx="1513556" cy="246221"/>
          </a:xfrm>
          <a:prstGeom prst="rect">
            <a:avLst/>
          </a:prstGeom>
          <a:noFill/>
        </p:spPr>
        <p:txBody>
          <a:bodyPr wrap="none" rtlCol="0">
            <a:spAutoFit/>
          </a:bodyPr>
          <a:lstStyle/>
          <a:p>
            <a:r>
              <a:rPr lang="es-ES" sz="1000" dirty="0" smtClean="0"/>
              <a:t>Desempeño de </a:t>
            </a:r>
            <a:r>
              <a:rPr lang="es-ES" sz="1000" dirty="0" smtClean="0"/>
              <a:t>Huánuco</a:t>
            </a:r>
            <a:endParaRPr lang="es-E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545149"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Ica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1272"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(0,4779/Posición 13 </a:t>
            </a:r>
            <a:r>
              <a:rPr lang="es-ES" sz="900" dirty="0">
                <a:latin typeface="Calibri" pitchFamily="34" charset="0"/>
              </a:rPr>
              <a:t>de 24)</a:t>
            </a:r>
          </a:p>
        </p:txBody>
      </p:sp>
      <p:sp>
        <p:nvSpPr>
          <p:cNvPr id="11273"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(0,5138/Posición 12 </a:t>
            </a:r>
            <a:r>
              <a:rPr lang="es-ES" sz="900" dirty="0">
                <a:latin typeface="Calibri" pitchFamily="34" charset="0"/>
              </a:rPr>
              <a:t>de 24)</a:t>
            </a:r>
          </a:p>
        </p:txBody>
      </p:sp>
      <p:sp>
        <p:nvSpPr>
          <p:cNvPr id="11274"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(0,4540/Posición 6 </a:t>
            </a:r>
            <a:r>
              <a:rPr lang="es-ES" sz="900" dirty="0">
                <a:latin typeface="Calibri" pitchFamily="34" charset="0"/>
              </a:rPr>
              <a:t>de 24)</a:t>
            </a:r>
          </a:p>
        </p:txBody>
      </p:sp>
      <p:sp>
        <p:nvSpPr>
          <p:cNvPr id="11275"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0,4519</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11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(0,3617/Posición 20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146468" cy="246221"/>
          </a:xfrm>
          <a:prstGeom prst="rect">
            <a:avLst/>
          </a:prstGeom>
          <a:noFill/>
        </p:spPr>
        <p:txBody>
          <a:bodyPr wrap="none" rtlCol="0">
            <a:spAutoFit/>
          </a:bodyPr>
          <a:lstStyle/>
          <a:p>
            <a:r>
              <a:rPr lang="es-ES" sz="1000" dirty="0" smtClean="0"/>
              <a:t>Desempeño de </a:t>
            </a:r>
            <a:r>
              <a:rPr lang="es-ES" sz="1000" dirty="0" smtClean="0"/>
              <a:t>Ica</a:t>
            </a:r>
            <a:endParaRPr lang="es-E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arcador de contenido"/>
          <p:cNvSpPr>
            <a:spLocks noGrp="1"/>
          </p:cNvSpPr>
          <p:nvPr>
            <p:ph idx="1"/>
          </p:nvPr>
        </p:nvSpPr>
        <p:spPr>
          <a:xfrm>
            <a:off x="500034" y="1428736"/>
            <a:ext cx="8229600" cy="4113212"/>
          </a:xfrm>
          <a:solidFill>
            <a:schemeClr val="accent3">
              <a:lumMod val="60000"/>
              <a:lumOff val="40000"/>
              <a:alpha val="76000"/>
            </a:schemeClr>
          </a:solidFill>
          <a:ln>
            <a:solidFill>
              <a:schemeClr val="accent1"/>
            </a:solidFill>
          </a:ln>
        </p:spPr>
        <p:txBody>
          <a:bodyPr vert="horz" lIns="91440" tIns="45720" rIns="91440" bIns="45720" rtlCol="0">
            <a:normAutofit lnSpcReduction="10000"/>
          </a:bodyPr>
          <a:lstStyle/>
          <a:p>
            <a:pPr marL="361950" indent="-361950" algn="just">
              <a:lnSpc>
                <a:spcPct val="124000"/>
              </a:lnSpc>
              <a:spcBef>
                <a:spcPts val="600"/>
              </a:spcBef>
              <a:spcAft>
                <a:spcPts val="600"/>
              </a:spcAft>
            </a:pPr>
            <a:r>
              <a:rPr lang="es-ES" sz="1800" dirty="0"/>
              <a:t>Esta propuesta plantea una primera aproximación a la construcción de un índice ambiental departamental, y por tanto, no se le debe ver como un ejercicio final, sino más bien como una herramienta de apoyo a la gestión, que tiene como característica inherente la mejora continua de su metodología y fuentes de información</a:t>
            </a:r>
            <a:r>
              <a:rPr lang="es-ES" sz="1800" dirty="0" smtClean="0"/>
              <a:t>.</a:t>
            </a:r>
          </a:p>
          <a:p>
            <a:pPr marL="361950" indent="-361950" algn="just">
              <a:lnSpc>
                <a:spcPct val="124000"/>
              </a:lnSpc>
              <a:spcBef>
                <a:spcPts val="600"/>
              </a:spcBef>
              <a:spcAft>
                <a:spcPts val="600"/>
              </a:spcAft>
              <a:buNone/>
            </a:pPr>
            <a:endParaRPr lang="es-ES" sz="1800" dirty="0"/>
          </a:p>
          <a:p>
            <a:pPr marL="361950" indent="-361950" algn="just">
              <a:lnSpc>
                <a:spcPct val="124000"/>
              </a:lnSpc>
              <a:spcBef>
                <a:spcPts val="600"/>
              </a:spcBef>
              <a:spcAft>
                <a:spcPts val="600"/>
              </a:spcAft>
            </a:pPr>
            <a:r>
              <a:rPr lang="es-ES" sz="1800" dirty="0"/>
              <a:t>En tal sentido, este índice se ha desarrollado con el propósito de ser actualizado y mejorado cada año, con lo cual se busca asegurar su vigencia, de forma tal que se ofrezca a los tomadores de decisiones en materia de política ambiental, una herramienta práctica y sencilla que informa periódicamente sobre la situación y las variaciones del desempeño ambiental departamental.</a:t>
            </a:r>
          </a:p>
        </p:txBody>
      </p:sp>
      <p:sp>
        <p:nvSpPr>
          <p:cNvPr id="8" name="3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4 CuadroTexto"/>
          <p:cNvSpPr txBox="1"/>
          <p:nvPr/>
        </p:nvSpPr>
        <p:spPr>
          <a:xfrm>
            <a:off x="4" y="58739"/>
            <a:ext cx="1840825"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Presentación</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857927"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Junín</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2296"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(0,4345/Posición 18 </a:t>
            </a:r>
            <a:r>
              <a:rPr lang="es-ES" sz="900" dirty="0">
                <a:latin typeface="Calibri" pitchFamily="34" charset="0"/>
              </a:rPr>
              <a:t>de 24)</a:t>
            </a:r>
          </a:p>
        </p:txBody>
      </p:sp>
      <p:sp>
        <p:nvSpPr>
          <p:cNvPr id="12297"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(0,6200/Posición 4 </a:t>
            </a:r>
            <a:r>
              <a:rPr lang="es-ES" sz="900" dirty="0">
                <a:latin typeface="Calibri" pitchFamily="34" charset="0"/>
              </a:rPr>
              <a:t>de 24)</a:t>
            </a:r>
          </a:p>
        </p:txBody>
      </p:sp>
      <p:sp>
        <p:nvSpPr>
          <p:cNvPr id="12298"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(0,3551/Posición 12 </a:t>
            </a:r>
            <a:r>
              <a:rPr lang="es-ES" sz="900" dirty="0">
                <a:latin typeface="Calibri" pitchFamily="34" charset="0"/>
              </a:rPr>
              <a:t>de 24)</a:t>
            </a:r>
          </a:p>
        </p:txBody>
      </p:sp>
      <p:sp>
        <p:nvSpPr>
          <p:cNvPr id="12299"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0,4646</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9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(0,4488/Posición 13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271502" cy="246221"/>
          </a:xfrm>
          <a:prstGeom prst="rect">
            <a:avLst/>
          </a:prstGeom>
          <a:noFill/>
        </p:spPr>
        <p:txBody>
          <a:bodyPr wrap="none" rtlCol="0">
            <a:spAutoFit/>
          </a:bodyPr>
          <a:lstStyle/>
          <a:p>
            <a:r>
              <a:rPr lang="es-ES" sz="1000" dirty="0" smtClean="0"/>
              <a:t>Desempeño de </a:t>
            </a:r>
            <a:r>
              <a:rPr lang="es-ES" sz="1000" dirty="0" smtClean="0"/>
              <a:t>Junín</a:t>
            </a:r>
            <a:endParaRPr lang="es-ES"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592295"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La Libertad</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3320"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(0,3280/Posición 23 </a:t>
            </a:r>
            <a:r>
              <a:rPr lang="es-ES" sz="900" dirty="0">
                <a:latin typeface="Calibri" pitchFamily="34" charset="0"/>
              </a:rPr>
              <a:t>de 24)</a:t>
            </a:r>
          </a:p>
        </p:txBody>
      </p:sp>
      <p:sp>
        <p:nvSpPr>
          <p:cNvPr id="13321"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(0,5516/Posición 8 </a:t>
            </a:r>
            <a:r>
              <a:rPr lang="es-ES" sz="900" dirty="0">
                <a:latin typeface="Calibri" pitchFamily="34" charset="0"/>
              </a:rPr>
              <a:t>de 24)</a:t>
            </a:r>
          </a:p>
        </p:txBody>
      </p:sp>
      <p:sp>
        <p:nvSpPr>
          <p:cNvPr id="13322"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(0,4293/Posición 8 </a:t>
            </a:r>
            <a:r>
              <a:rPr lang="es-ES" sz="900" dirty="0">
                <a:latin typeface="Calibri" pitchFamily="34" charset="0"/>
              </a:rPr>
              <a:t>de 24)</a:t>
            </a:r>
          </a:p>
        </p:txBody>
      </p:sp>
      <p:sp>
        <p:nvSpPr>
          <p:cNvPr id="13323"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0,4179</a:t>
            </a:r>
          </a:p>
          <a:p>
            <a:r>
              <a:rPr lang="es-ES" sz="1600" dirty="0" smtClean="0">
                <a:latin typeface="Calibri" pitchFamily="34" charset="0"/>
              </a:rPr>
              <a:t>Posición: 	19 de 24</a:t>
            </a:r>
            <a:endParaRPr lang="es-ES" sz="1600" dirty="0">
              <a:latin typeface="Calibri" pitchFamily="34" charset="0"/>
            </a:endParaRP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(0,3627/Posición 19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624163" cy="246221"/>
          </a:xfrm>
          <a:prstGeom prst="rect">
            <a:avLst/>
          </a:prstGeom>
          <a:noFill/>
        </p:spPr>
        <p:txBody>
          <a:bodyPr wrap="none" rtlCol="0">
            <a:spAutoFit/>
          </a:bodyPr>
          <a:lstStyle/>
          <a:p>
            <a:r>
              <a:rPr lang="es-ES" sz="1000" dirty="0" smtClean="0"/>
              <a:t>Desempeño de </a:t>
            </a:r>
            <a:r>
              <a:rPr lang="es-ES" sz="1000" dirty="0" smtClean="0"/>
              <a:t>La Libertad</a:t>
            </a:r>
            <a:endParaRPr lang="es-E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3" y="58739"/>
            <a:ext cx="1812291"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Lambayeque</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4344"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(0,5298/Posición 9 </a:t>
            </a:r>
            <a:r>
              <a:rPr lang="es-ES" sz="900" dirty="0">
                <a:latin typeface="Calibri" pitchFamily="34" charset="0"/>
              </a:rPr>
              <a:t>de 24)</a:t>
            </a:r>
          </a:p>
        </p:txBody>
      </p:sp>
      <p:sp>
        <p:nvSpPr>
          <p:cNvPr id="14345"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(0,4568/Posición 17 </a:t>
            </a:r>
            <a:r>
              <a:rPr lang="es-ES" sz="900" dirty="0">
                <a:latin typeface="Calibri" pitchFamily="34" charset="0"/>
              </a:rPr>
              <a:t>de 24)</a:t>
            </a:r>
          </a:p>
        </p:txBody>
      </p:sp>
      <p:sp>
        <p:nvSpPr>
          <p:cNvPr id="14346"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smtClean="0">
                <a:latin typeface="Calibri" pitchFamily="34" charset="0"/>
              </a:rPr>
              <a:t>(0,5315/Posición 4 </a:t>
            </a:r>
            <a:r>
              <a:rPr lang="es-ES" sz="900" dirty="0">
                <a:latin typeface="Calibri" pitchFamily="34" charset="0"/>
              </a:rPr>
              <a:t>de 24)</a:t>
            </a:r>
          </a:p>
        </p:txBody>
      </p:sp>
      <p:sp>
        <p:nvSpPr>
          <p:cNvPr id="14347"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0,5057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4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(0,5048/Posición 5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726755" cy="246221"/>
          </a:xfrm>
          <a:prstGeom prst="rect">
            <a:avLst/>
          </a:prstGeom>
          <a:noFill/>
        </p:spPr>
        <p:txBody>
          <a:bodyPr wrap="none" rtlCol="0">
            <a:spAutoFit/>
          </a:bodyPr>
          <a:lstStyle/>
          <a:p>
            <a:r>
              <a:rPr lang="es-ES" sz="1000" dirty="0" smtClean="0"/>
              <a:t>Desempeño de </a:t>
            </a:r>
            <a:r>
              <a:rPr lang="es-ES" sz="1000" dirty="0" smtClean="0"/>
              <a:t>Lambayeque</a:t>
            </a:r>
            <a:endParaRPr lang="es-E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859805" cy="461665"/>
          </a:xfrm>
          <a:prstGeom prst="rect">
            <a:avLst/>
          </a:prstGeom>
          <a:noFill/>
        </p:spPr>
        <p:txBody>
          <a:bodyPr wrap="none">
            <a:spAutoFit/>
          </a:bodyPr>
          <a:lstStyle/>
          <a:p>
            <a:pPr fontAlgn="auto">
              <a:spcBef>
                <a:spcPts val="0"/>
              </a:spcBef>
              <a:spcAft>
                <a:spcPts val="0"/>
              </a:spcAft>
              <a:defRPr/>
            </a:pPr>
            <a:r>
              <a:rPr lang="es-ES" sz="2400" b="1" dirty="0" smtClean="0">
                <a:solidFill>
                  <a:schemeClr val="bg1">
                    <a:lumMod val="95000"/>
                  </a:schemeClr>
                </a:solidFill>
                <a:effectLst>
                  <a:outerShdw blurRad="38100" dist="38100" dir="2700000" algn="tl">
                    <a:srgbClr val="000000">
                      <a:alpha val="43137"/>
                    </a:srgbClr>
                  </a:outerShdw>
                </a:effectLst>
              </a:rPr>
              <a:t>Lima y Callao</a:t>
            </a:r>
            <a:endParaRPr lang="es-ES" sz="2400" b="1" dirty="0">
              <a:solidFill>
                <a:schemeClr val="bg1">
                  <a:lumMod val="95000"/>
                </a:schemeClr>
              </a:solidFill>
              <a:effectLst>
                <a:outerShdw blurRad="38100" dist="38100" dir="2700000" algn="tl">
                  <a:srgbClr val="000000">
                    <a:alpha val="43137"/>
                  </a:srgbClr>
                </a:outerShdw>
              </a:effectLst>
            </a:endParaRP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5368"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(0,4223/Posición 19 </a:t>
            </a:r>
            <a:r>
              <a:rPr lang="es-ES" sz="900" dirty="0">
                <a:latin typeface="Calibri" pitchFamily="34" charset="0"/>
              </a:rPr>
              <a:t>de 24)</a:t>
            </a:r>
          </a:p>
        </p:txBody>
      </p:sp>
      <p:sp>
        <p:nvSpPr>
          <p:cNvPr id="15369"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(0,4932/Posición 14 </a:t>
            </a:r>
            <a:r>
              <a:rPr lang="es-ES" sz="900" dirty="0">
                <a:latin typeface="Calibri" pitchFamily="34" charset="0"/>
              </a:rPr>
              <a:t>de 24)</a:t>
            </a:r>
          </a:p>
        </p:txBody>
      </p:sp>
      <p:sp>
        <p:nvSpPr>
          <p:cNvPr id="15370"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(0,2858/Posición 18 </a:t>
            </a:r>
            <a:r>
              <a:rPr lang="es-ES" sz="900" dirty="0">
                <a:latin typeface="Calibri" pitchFamily="34" charset="0"/>
              </a:rPr>
              <a:t>de 24)</a:t>
            </a:r>
          </a:p>
        </p:txBody>
      </p:sp>
      <p:sp>
        <p:nvSpPr>
          <p:cNvPr id="15371"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0,4191</a:t>
            </a:r>
          </a:p>
          <a:p>
            <a:r>
              <a:rPr lang="es-ES" sz="1600" dirty="0" smtClean="0">
                <a:latin typeface="Calibri" pitchFamily="34" charset="0"/>
              </a:rPr>
              <a:t>Posición: 	18 de 24</a:t>
            </a:r>
            <a:endParaRPr lang="es-ES" sz="1600" dirty="0">
              <a:latin typeface="Calibri" pitchFamily="34" charset="0"/>
            </a:endParaRP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(0,4752/Posición 7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726755" cy="246221"/>
          </a:xfrm>
          <a:prstGeom prst="rect">
            <a:avLst/>
          </a:prstGeom>
          <a:noFill/>
        </p:spPr>
        <p:txBody>
          <a:bodyPr wrap="none" rtlCol="0">
            <a:spAutoFit/>
          </a:bodyPr>
          <a:lstStyle/>
          <a:p>
            <a:r>
              <a:rPr lang="es-ES" sz="1000" dirty="0" smtClean="0"/>
              <a:t>Desempeño de </a:t>
            </a:r>
            <a:r>
              <a:rPr lang="es-ES" sz="1000" dirty="0" smtClean="0"/>
              <a:t>Lima y Callao</a:t>
            </a:r>
            <a:endParaRPr lang="es-E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6392"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(0,5387/Posición 8 </a:t>
            </a:r>
            <a:r>
              <a:rPr lang="es-ES" sz="900" dirty="0">
                <a:latin typeface="Calibri" pitchFamily="34" charset="0"/>
              </a:rPr>
              <a:t>de 24)</a:t>
            </a:r>
          </a:p>
        </p:txBody>
      </p:sp>
      <p:sp>
        <p:nvSpPr>
          <p:cNvPr id="16393"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(0,5947/Posición 6 de </a:t>
            </a:r>
            <a:r>
              <a:rPr lang="es-ES" sz="900" dirty="0">
                <a:latin typeface="Calibri" pitchFamily="34" charset="0"/>
              </a:rPr>
              <a:t>24)</a:t>
            </a:r>
          </a:p>
        </p:txBody>
      </p:sp>
      <p:sp>
        <p:nvSpPr>
          <p:cNvPr id="16394"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(0,3127/Posición 15 de </a:t>
            </a:r>
            <a:r>
              <a:rPr lang="es-ES" sz="900" dirty="0">
                <a:latin typeface="Calibri" pitchFamily="34" charset="0"/>
              </a:rPr>
              <a:t>24)</a:t>
            </a:r>
          </a:p>
        </p:txBody>
      </p:sp>
      <p:sp>
        <p:nvSpPr>
          <p:cNvPr id="16395"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0,5267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2 </a:t>
            </a:r>
            <a:r>
              <a:rPr lang="es-ES" sz="1600" dirty="0">
                <a:latin typeface="Calibri" pitchFamily="34" charset="0"/>
              </a:rPr>
              <a:t>de 24</a:t>
            </a:r>
          </a:p>
        </p:txBody>
      </p:sp>
      <p:sp>
        <p:nvSpPr>
          <p:cNvPr id="13" name="12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3" y="58739"/>
            <a:ext cx="1008033"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Loreto</a:t>
            </a:r>
          </a:p>
        </p:txBody>
      </p:sp>
      <p:sp>
        <p:nvSpPr>
          <p:cNvPr id="14"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(0,6606/Posición 2 </a:t>
            </a:r>
            <a:r>
              <a:rPr lang="es-ES" sz="900" dirty="0">
                <a:latin typeface="Calibri" pitchFamily="34" charset="0"/>
              </a:rPr>
              <a:t>de 24)</a:t>
            </a:r>
          </a:p>
        </p:txBody>
      </p:sp>
      <p:cxnSp>
        <p:nvCxnSpPr>
          <p:cNvPr id="15" name="14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9" name="18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20" name="19 CuadroTexto"/>
          <p:cNvSpPr txBox="1"/>
          <p:nvPr/>
        </p:nvSpPr>
        <p:spPr>
          <a:xfrm>
            <a:off x="7215206" y="6183175"/>
            <a:ext cx="1340432" cy="246221"/>
          </a:xfrm>
          <a:prstGeom prst="rect">
            <a:avLst/>
          </a:prstGeom>
          <a:noFill/>
        </p:spPr>
        <p:txBody>
          <a:bodyPr wrap="none" rtlCol="0">
            <a:spAutoFit/>
          </a:bodyPr>
          <a:lstStyle/>
          <a:p>
            <a:r>
              <a:rPr lang="es-ES" sz="1000" dirty="0" smtClean="0"/>
              <a:t>Desempeño de </a:t>
            </a:r>
            <a:r>
              <a:rPr lang="es-ES" sz="1000" dirty="0" smtClean="0"/>
              <a:t>Loreto</a:t>
            </a:r>
            <a:endParaRPr lang="es-E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2048702"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Madre de Dios</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7416" name="13 CuadroTexto"/>
          <p:cNvSpPr txBox="1">
            <a:spLocks noChangeArrowheads="1"/>
          </p:cNvSpPr>
          <p:nvPr/>
        </p:nvSpPr>
        <p:spPr bwMode="auto">
          <a:xfrm>
            <a:off x="7369179" y="3765550"/>
            <a:ext cx="1577676"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(0,5534/Posición 3 </a:t>
            </a:r>
            <a:r>
              <a:rPr lang="es-ES" sz="900" dirty="0">
                <a:latin typeface="Calibri" pitchFamily="34" charset="0"/>
              </a:rPr>
              <a:t>de 24)</a:t>
            </a:r>
          </a:p>
        </p:txBody>
      </p:sp>
      <p:sp>
        <p:nvSpPr>
          <p:cNvPr id="17417"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(0,3954/Posición 19 </a:t>
            </a:r>
            <a:r>
              <a:rPr lang="es-ES" sz="900" dirty="0">
                <a:latin typeface="Calibri" pitchFamily="34" charset="0"/>
              </a:rPr>
              <a:t>de 24)</a:t>
            </a:r>
          </a:p>
        </p:txBody>
      </p:sp>
      <p:sp>
        <p:nvSpPr>
          <p:cNvPr id="17418"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(0,3666/Posición 11 </a:t>
            </a:r>
            <a:r>
              <a:rPr lang="es-ES" sz="900" dirty="0">
                <a:latin typeface="Calibri" pitchFamily="34" charset="0"/>
              </a:rPr>
              <a:t>de 24)</a:t>
            </a:r>
          </a:p>
        </p:txBody>
      </p:sp>
      <p:sp>
        <p:nvSpPr>
          <p:cNvPr id="17419"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0,4916</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7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(0,6510/Posición 3 </a:t>
            </a:r>
            <a:r>
              <a:rPr lang="es-ES" sz="900" dirty="0">
                <a:latin typeface="Calibri" pitchFamily="34" charset="0"/>
              </a:rPr>
              <a:t>de 24)</a:t>
            </a:r>
          </a:p>
        </p:txBody>
      </p:sp>
      <p:cxnSp>
        <p:nvCxnSpPr>
          <p:cNvPr id="15" name="14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9" name="18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20" name="19 CuadroTexto"/>
          <p:cNvSpPr txBox="1"/>
          <p:nvPr/>
        </p:nvSpPr>
        <p:spPr>
          <a:xfrm>
            <a:off x="7215206" y="6183175"/>
            <a:ext cx="1762021" cy="246221"/>
          </a:xfrm>
          <a:prstGeom prst="rect">
            <a:avLst/>
          </a:prstGeom>
          <a:noFill/>
        </p:spPr>
        <p:txBody>
          <a:bodyPr wrap="none" rtlCol="0">
            <a:spAutoFit/>
          </a:bodyPr>
          <a:lstStyle/>
          <a:p>
            <a:r>
              <a:rPr lang="es-ES" sz="1000" dirty="0" smtClean="0"/>
              <a:t>Desempeño de Madre de Dios</a:t>
            </a:r>
            <a:endParaRPr lang="es-E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1568058"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Moquegua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8440"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(0,5939/Posición 1 </a:t>
            </a:r>
            <a:r>
              <a:rPr lang="es-ES" sz="900" dirty="0">
                <a:latin typeface="Calibri" pitchFamily="34" charset="0"/>
              </a:rPr>
              <a:t>de 24)</a:t>
            </a:r>
          </a:p>
        </p:txBody>
      </p:sp>
      <p:sp>
        <p:nvSpPr>
          <p:cNvPr id="18441"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(0,3717/Posición 20 </a:t>
            </a:r>
            <a:r>
              <a:rPr lang="es-ES" sz="900" dirty="0">
                <a:latin typeface="Calibri" pitchFamily="34" charset="0"/>
              </a:rPr>
              <a:t>de 24)</a:t>
            </a:r>
          </a:p>
        </p:txBody>
      </p:sp>
      <p:sp>
        <p:nvSpPr>
          <p:cNvPr id="18442"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(0,8805/Posición 1 </a:t>
            </a:r>
            <a:r>
              <a:rPr lang="es-ES" sz="900" dirty="0">
                <a:latin typeface="Calibri" pitchFamily="34" charset="0"/>
              </a:rPr>
              <a:t>de 24)</a:t>
            </a:r>
          </a:p>
        </p:txBody>
      </p:sp>
      <p:sp>
        <p:nvSpPr>
          <p:cNvPr id="18443"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0,5021</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5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(0,1623/Posición 24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612942" cy="246221"/>
          </a:xfrm>
          <a:prstGeom prst="rect">
            <a:avLst/>
          </a:prstGeom>
          <a:noFill/>
        </p:spPr>
        <p:txBody>
          <a:bodyPr wrap="none" rtlCol="0">
            <a:spAutoFit/>
          </a:bodyPr>
          <a:lstStyle/>
          <a:p>
            <a:r>
              <a:rPr lang="es-ES" sz="1000" dirty="0" smtClean="0"/>
              <a:t>Desempeño de </a:t>
            </a:r>
            <a:r>
              <a:rPr lang="es-ES" sz="1000" dirty="0" smtClean="0"/>
              <a:t>Moquegua</a:t>
            </a:r>
            <a:endParaRPr lang="es-E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0" y="58739"/>
            <a:ext cx="909736"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Pasco</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19464"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(0,4933/Posición 11 </a:t>
            </a:r>
            <a:r>
              <a:rPr lang="es-ES" sz="900" dirty="0">
                <a:latin typeface="Calibri" pitchFamily="34" charset="0"/>
              </a:rPr>
              <a:t>de 24)</a:t>
            </a:r>
          </a:p>
        </p:txBody>
      </p:sp>
      <p:sp>
        <p:nvSpPr>
          <p:cNvPr id="19465"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(0,6297/Posición 3 </a:t>
            </a:r>
            <a:r>
              <a:rPr lang="es-ES" sz="900" dirty="0">
                <a:latin typeface="Calibri" pitchFamily="34" charset="0"/>
              </a:rPr>
              <a:t>de 24)</a:t>
            </a:r>
          </a:p>
        </p:txBody>
      </p:sp>
      <p:sp>
        <p:nvSpPr>
          <p:cNvPr id="19466"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(0,4051/Posición 10 </a:t>
            </a:r>
            <a:r>
              <a:rPr lang="es-ES" sz="900" dirty="0">
                <a:latin typeface="Calibri" pitchFamily="34" charset="0"/>
              </a:rPr>
              <a:t>de 24)</a:t>
            </a:r>
          </a:p>
        </p:txBody>
      </p:sp>
      <p:sp>
        <p:nvSpPr>
          <p:cNvPr id="19467"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0,4975</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6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(0,4620/Posición 10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297150" cy="246221"/>
          </a:xfrm>
          <a:prstGeom prst="rect">
            <a:avLst/>
          </a:prstGeom>
          <a:noFill/>
        </p:spPr>
        <p:txBody>
          <a:bodyPr wrap="none" rtlCol="0">
            <a:spAutoFit/>
          </a:bodyPr>
          <a:lstStyle/>
          <a:p>
            <a:r>
              <a:rPr lang="es-ES" sz="1000" dirty="0" smtClean="0"/>
              <a:t>Desempeño de </a:t>
            </a:r>
            <a:r>
              <a:rPr lang="es-ES" sz="1000" dirty="0" smtClean="0"/>
              <a:t>Pasco</a:t>
            </a:r>
            <a:endParaRPr lang="es-ES"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843180"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Piura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0488"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(0,3234/Posición 24 </a:t>
            </a:r>
            <a:r>
              <a:rPr lang="es-ES" sz="900" dirty="0">
                <a:latin typeface="Calibri" pitchFamily="34" charset="0"/>
              </a:rPr>
              <a:t>de 24)</a:t>
            </a:r>
          </a:p>
        </p:txBody>
      </p:sp>
      <p:sp>
        <p:nvSpPr>
          <p:cNvPr id="20489" name="15 CuadroTexto"/>
          <p:cNvSpPr txBox="1">
            <a:spLocks noChangeArrowheads="1"/>
          </p:cNvSpPr>
          <p:nvPr/>
        </p:nvSpPr>
        <p:spPr bwMode="auto">
          <a:xfrm>
            <a:off x="1939927" y="6524630"/>
            <a:ext cx="2803396"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(0,5834/Posición 7 </a:t>
            </a:r>
            <a:r>
              <a:rPr lang="es-ES" sz="900" dirty="0">
                <a:latin typeface="Calibri" pitchFamily="34" charset="0"/>
              </a:rPr>
              <a:t>de 24)</a:t>
            </a:r>
          </a:p>
        </p:txBody>
      </p:sp>
      <p:sp>
        <p:nvSpPr>
          <p:cNvPr id="20490"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(0,2136/Posición 20 </a:t>
            </a:r>
            <a:r>
              <a:rPr lang="es-ES" sz="900" dirty="0">
                <a:latin typeface="Calibri" pitchFamily="34" charset="0"/>
              </a:rPr>
              <a:t>de 24)</a:t>
            </a:r>
          </a:p>
        </p:txBody>
      </p:sp>
      <p:sp>
        <p:nvSpPr>
          <p:cNvPr id="20491"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0,3914</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20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(0,4452/Posición 14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266693" cy="246221"/>
          </a:xfrm>
          <a:prstGeom prst="rect">
            <a:avLst/>
          </a:prstGeom>
          <a:noFill/>
        </p:spPr>
        <p:txBody>
          <a:bodyPr wrap="none" rtlCol="0">
            <a:spAutoFit/>
          </a:bodyPr>
          <a:lstStyle/>
          <a:p>
            <a:r>
              <a:rPr lang="es-ES" sz="1000" dirty="0" smtClean="0"/>
              <a:t>Desempeño de </a:t>
            </a:r>
            <a:r>
              <a:rPr lang="es-ES" sz="1000" dirty="0" smtClean="0"/>
              <a:t>Piura</a:t>
            </a:r>
            <a:endParaRPr lang="es-E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843501"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Puno</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1512"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(0,5161/Posición 10 </a:t>
            </a:r>
            <a:r>
              <a:rPr lang="es-ES" sz="900" dirty="0">
                <a:latin typeface="Calibri" pitchFamily="34" charset="0"/>
              </a:rPr>
              <a:t>de 24)</a:t>
            </a:r>
          </a:p>
        </p:txBody>
      </p:sp>
      <p:sp>
        <p:nvSpPr>
          <p:cNvPr id="21513"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(0,1733/Posición 24 </a:t>
            </a:r>
            <a:r>
              <a:rPr lang="es-ES" sz="900" dirty="0">
                <a:latin typeface="Calibri" pitchFamily="34" charset="0"/>
              </a:rPr>
              <a:t>de 24)</a:t>
            </a:r>
          </a:p>
        </p:txBody>
      </p:sp>
      <p:sp>
        <p:nvSpPr>
          <p:cNvPr id="21514"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(0,3171/Posición 14 </a:t>
            </a:r>
            <a:r>
              <a:rPr lang="es-ES" sz="900" dirty="0">
                <a:latin typeface="Calibri" pitchFamily="34" charset="0"/>
              </a:rPr>
              <a:t>de 24)</a:t>
            </a:r>
          </a:p>
        </p:txBody>
      </p:sp>
      <p:sp>
        <p:nvSpPr>
          <p:cNvPr id="21515"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0,3593</a:t>
            </a:r>
          </a:p>
          <a:p>
            <a:r>
              <a:rPr lang="es-ES" sz="1600" dirty="0" smtClean="0">
                <a:latin typeface="Calibri" pitchFamily="34" charset="0"/>
              </a:rPr>
              <a:t>Posición: 	22 de 24</a:t>
            </a:r>
            <a:endParaRPr lang="es-ES" sz="1600" dirty="0">
              <a:latin typeface="Calibri" pitchFamily="34" charset="0"/>
            </a:endParaRP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(0,4309/Posición 15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266693" cy="246221"/>
          </a:xfrm>
          <a:prstGeom prst="rect">
            <a:avLst/>
          </a:prstGeom>
          <a:noFill/>
        </p:spPr>
        <p:txBody>
          <a:bodyPr wrap="none" rtlCol="0">
            <a:spAutoFit/>
          </a:bodyPr>
          <a:lstStyle/>
          <a:p>
            <a:r>
              <a:rPr lang="es-ES" sz="1000" dirty="0" smtClean="0"/>
              <a:t>Desempeño de </a:t>
            </a:r>
            <a:r>
              <a:rPr lang="es-ES" sz="1000" dirty="0" smtClean="0"/>
              <a:t>Puno</a:t>
            </a:r>
            <a:endParaRPr lang="es-E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468313" y="700094"/>
            <a:ext cx="2298700" cy="300037"/>
          </a:xfrm>
        </p:spPr>
        <p:txBody>
          <a:bodyPr>
            <a:normAutofit fontScale="90000"/>
          </a:bodyPr>
          <a:lstStyle/>
          <a:p>
            <a:pPr algn="l"/>
            <a:r>
              <a:rPr lang="es-ES" sz="2800" b="1"/>
              <a:t>Jerarquización</a:t>
            </a:r>
          </a:p>
        </p:txBody>
      </p:sp>
      <p:sp>
        <p:nvSpPr>
          <p:cNvPr id="48131" name="2 Marcador de contenido"/>
          <p:cNvSpPr>
            <a:spLocks noGrp="1"/>
          </p:cNvSpPr>
          <p:nvPr>
            <p:ph idx="1"/>
          </p:nvPr>
        </p:nvSpPr>
        <p:spPr>
          <a:xfrm>
            <a:off x="454028" y="1111256"/>
            <a:ext cx="8689975" cy="714375"/>
          </a:xfrm>
        </p:spPr>
        <p:txBody>
          <a:bodyPr/>
          <a:lstStyle/>
          <a:p>
            <a:pPr marL="0" indent="0">
              <a:buFont typeface="Arial" charset="0"/>
              <a:buNone/>
            </a:pPr>
            <a:r>
              <a:rPr lang="es-ES" sz="1800"/>
              <a:t>Para cada una de las variables, se ordenan y jerarquizan los departamentos de acuerdo a su mejor desempeño. </a:t>
            </a:r>
          </a:p>
        </p:txBody>
      </p:sp>
      <p:graphicFrame>
        <p:nvGraphicFramePr>
          <p:cNvPr id="9" name="8 Tabla"/>
          <p:cNvGraphicFramePr>
            <a:graphicFrameLocks noGrp="1"/>
          </p:cNvGraphicFramePr>
          <p:nvPr/>
        </p:nvGraphicFramePr>
        <p:xfrm>
          <a:off x="1857356" y="1785926"/>
          <a:ext cx="2143125" cy="4719320"/>
        </p:xfrm>
        <a:graphic>
          <a:graphicData uri="http://schemas.openxmlformats.org/drawingml/2006/table">
            <a:tbl>
              <a:tblPr/>
              <a:tblGrid>
                <a:gridCol w="1071563"/>
                <a:gridCol w="1071562"/>
              </a:tblGrid>
              <a:tr h="255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Calibri" charset="0"/>
                          <a:ea typeface="ＭＳ Ｐゴシック" charset="-128"/>
                          <a:cs typeface="ＭＳ Ｐゴシック" charset="-128"/>
                        </a:rPr>
                        <a:t>Casos de EDA por mil habitantes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E357"/>
                    </a:solidFill>
                  </a:tcPr>
                </a:tc>
                <a:tc hMerge="1">
                  <a:txBody>
                    <a:bodyPr/>
                    <a:lstStyle/>
                    <a:p>
                      <a:endParaRPr lang="en-US"/>
                    </a:p>
                  </a:txBody>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AMAZONAS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9,567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ÁNCASH</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2,341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APURÍMAC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5,350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AREQUIPA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6,856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AYACUCHO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5,527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CAJAMARCA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3,639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CUSCO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3,484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HUANCAVELICA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4,870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HUÁNUCO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5,343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ICA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3,269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JUNÍN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3,892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LA LIBERTAD</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2,842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LAMBAYEQUE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2,282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LIMA y CALLAO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2,537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LORETO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1,686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87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MADRE DE DIOS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9,636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MOQUEGUA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4,503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PASCO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6,036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PIURA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4,662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PUNO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1,535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SAN MARTÍN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3,545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TACNA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6,127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TUMBES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0,999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r h="176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UCAYALI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Arial Narrow" charset="0"/>
                          <a:ea typeface="ＭＳ Ｐゴシック" charset="-128"/>
                          <a:cs typeface="ＭＳ Ｐゴシック" charset="-128"/>
                        </a:rPr>
                        <a:t>9,408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r>
            </a:tbl>
          </a:graphicData>
        </a:graphic>
      </p:graphicFrame>
      <p:graphicFrame>
        <p:nvGraphicFramePr>
          <p:cNvPr id="10" name="9 Tabla"/>
          <p:cNvGraphicFramePr>
            <a:graphicFrameLocks noGrp="1"/>
          </p:cNvGraphicFramePr>
          <p:nvPr/>
        </p:nvGraphicFramePr>
        <p:xfrm>
          <a:off x="5143481" y="1785926"/>
          <a:ext cx="2143125" cy="4719320"/>
        </p:xfrm>
        <a:graphic>
          <a:graphicData uri="http://schemas.openxmlformats.org/drawingml/2006/table">
            <a:tbl>
              <a:tblPr/>
              <a:tblGrid>
                <a:gridCol w="1071563"/>
                <a:gridCol w="1071562"/>
              </a:tblGrid>
              <a:tr h="255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FFFFFF"/>
                          </a:solidFill>
                          <a:effectLst/>
                          <a:latin typeface="Calibri" charset="0"/>
                          <a:ea typeface="ＭＳ Ｐゴシック" charset="-128"/>
                          <a:cs typeface="ＭＳ Ｐゴシック" charset="-128"/>
                        </a:rPr>
                        <a:t>Casos de EDA por mil habitantes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TUMBES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0,999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PUNO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1,535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LORETO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1,686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LAMBAYEQUE</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2,282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ÁNCASH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2,341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LIMA y CALLAO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2,537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LA LIBERTAD</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2,842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ICA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3,269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CUSCO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3,484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SAN MARTÍN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3,545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CAJAMARCA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3,639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JUNÍN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3,892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MOQUEGUA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4,503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PIURA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4,662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HUANCAVELICA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4,870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87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HUÁNUCO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5,343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APURÍMAC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5,350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AYACUCHO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5,527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PASCO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6,036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TACNA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6,127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AREQUIPA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6,856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UCAYALI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9,408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AMAZONAS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9,567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MADRE DE DIOS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9,636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
        <p:nvSpPr>
          <p:cNvPr id="48290" name="19 CuadroTexto"/>
          <p:cNvSpPr txBox="1">
            <a:spLocks noChangeArrowheads="1"/>
          </p:cNvSpPr>
          <p:nvPr/>
        </p:nvSpPr>
        <p:spPr bwMode="auto">
          <a:xfrm>
            <a:off x="4429106" y="4718038"/>
            <a:ext cx="571500" cy="584200"/>
          </a:xfrm>
          <a:prstGeom prst="rect">
            <a:avLst/>
          </a:prstGeom>
          <a:noFill/>
          <a:ln w="9525">
            <a:noFill/>
            <a:miter lim="800000"/>
            <a:headEnd/>
            <a:tailEnd/>
          </a:ln>
        </p:spPr>
        <p:txBody>
          <a:bodyPr>
            <a:prstTxWarp prst="textNoShape">
              <a:avLst/>
            </a:prstTxWarp>
            <a:spAutoFit/>
          </a:bodyPr>
          <a:lstStyle/>
          <a:p>
            <a:r>
              <a:rPr lang="es-ES" sz="3200">
                <a:solidFill>
                  <a:srgbClr val="376092"/>
                </a:solidFill>
              </a:rPr>
              <a:t>…</a:t>
            </a:r>
          </a:p>
        </p:txBody>
      </p:sp>
      <p:cxnSp>
        <p:nvCxnSpPr>
          <p:cNvPr id="30" name="29 Conector recto de flecha"/>
          <p:cNvCxnSpPr/>
          <p:nvPr/>
        </p:nvCxnSpPr>
        <p:spPr>
          <a:xfrm rot="5400000" flipH="1" flipV="1">
            <a:off x="2643168" y="3717914"/>
            <a:ext cx="385762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flipH="1" flipV="1">
            <a:off x="2964637" y="3539320"/>
            <a:ext cx="3214687"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flipH="1" flipV="1">
            <a:off x="3500418" y="3146414"/>
            <a:ext cx="214312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rot="5400000" flipH="1" flipV="1">
            <a:off x="3750449" y="3110695"/>
            <a:ext cx="164306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295"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1</a:t>
            </a:r>
          </a:p>
        </p:txBody>
      </p:sp>
      <p:sp>
        <p:nvSpPr>
          <p:cNvPr id="12"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16" name="15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0" y="58739"/>
            <a:ext cx="1595309"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San Martín</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2536" name="13 CuadroTexto"/>
          <p:cNvSpPr txBox="1">
            <a:spLocks noChangeArrowheads="1"/>
          </p:cNvSpPr>
          <p:nvPr/>
        </p:nvSpPr>
        <p:spPr bwMode="auto">
          <a:xfrm>
            <a:off x="7369179" y="3765550"/>
            <a:ext cx="1577676"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(0,4760/Posición 14 </a:t>
            </a:r>
            <a:r>
              <a:rPr lang="es-ES" sz="900" dirty="0">
                <a:latin typeface="Calibri" pitchFamily="34" charset="0"/>
              </a:rPr>
              <a:t>de 24)</a:t>
            </a:r>
          </a:p>
        </p:txBody>
      </p:sp>
      <p:sp>
        <p:nvSpPr>
          <p:cNvPr id="22537"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(0,6852/Posición 1 </a:t>
            </a:r>
            <a:r>
              <a:rPr lang="es-ES" sz="900" dirty="0">
                <a:latin typeface="Calibri" pitchFamily="34" charset="0"/>
              </a:rPr>
              <a:t>de 24)</a:t>
            </a:r>
          </a:p>
        </p:txBody>
      </p:sp>
      <p:sp>
        <p:nvSpPr>
          <p:cNvPr id="22538"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(0,2118/Posición 21 </a:t>
            </a:r>
            <a:r>
              <a:rPr lang="es-ES" sz="900" dirty="0">
                <a:latin typeface="Calibri" pitchFamily="34" charset="0"/>
              </a:rPr>
              <a:t>de 24)</a:t>
            </a:r>
          </a:p>
        </p:txBody>
      </p:sp>
      <p:sp>
        <p:nvSpPr>
          <p:cNvPr id="22539"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PE" sz="1600" dirty="0" smtClean="0">
                <a:latin typeface="Calibri" pitchFamily="34" charset="0"/>
              </a:rPr>
              <a:t>0,4888</a:t>
            </a:r>
            <a:endParaRPr lang="es-ES" sz="1600" dirty="0" smtClean="0">
              <a:latin typeface="Calibri" pitchFamily="34" charset="0"/>
            </a:endParaRPr>
          </a:p>
          <a:p>
            <a:r>
              <a:rPr lang="es-ES" sz="1600" dirty="0" smtClean="0">
                <a:latin typeface="Calibri" pitchFamily="34" charset="0"/>
              </a:rPr>
              <a:t>Posición: 	8 de 24</a:t>
            </a:r>
            <a:endParaRPr lang="es-ES" sz="1600" dirty="0">
              <a:latin typeface="Calibri" pitchFamily="34" charset="0"/>
            </a:endParaRP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(0,5820/Posición 4 de </a:t>
            </a:r>
            <a:r>
              <a:rPr lang="es-ES" sz="900" dirty="0">
                <a:latin typeface="Calibri" pitchFamily="34" charset="0"/>
              </a:rPr>
              <a:t>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569660" cy="246221"/>
          </a:xfrm>
          <a:prstGeom prst="rect">
            <a:avLst/>
          </a:prstGeom>
          <a:noFill/>
        </p:spPr>
        <p:txBody>
          <a:bodyPr wrap="none" rtlCol="0">
            <a:spAutoFit/>
          </a:bodyPr>
          <a:lstStyle/>
          <a:p>
            <a:r>
              <a:rPr lang="es-ES" sz="1000" dirty="0" smtClean="0"/>
              <a:t>Desempeño de </a:t>
            </a:r>
            <a:r>
              <a:rPr lang="es-ES" sz="1000" dirty="0" smtClean="0"/>
              <a:t>San Martín</a:t>
            </a:r>
            <a:endParaRPr lang="es-E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1" y="58739"/>
            <a:ext cx="911596"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Tacna</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3560"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(0,4688/Posición 16 </a:t>
            </a:r>
            <a:r>
              <a:rPr lang="es-ES" sz="900" dirty="0">
                <a:latin typeface="Calibri" pitchFamily="34" charset="0"/>
              </a:rPr>
              <a:t>de 24)</a:t>
            </a:r>
          </a:p>
        </p:txBody>
      </p:sp>
      <p:sp>
        <p:nvSpPr>
          <p:cNvPr id="23561"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(0,4428/Posición 18 </a:t>
            </a:r>
            <a:r>
              <a:rPr lang="es-ES" sz="900" dirty="0">
                <a:latin typeface="Calibri" pitchFamily="34" charset="0"/>
              </a:rPr>
              <a:t>de 24)</a:t>
            </a:r>
          </a:p>
        </p:txBody>
      </p:sp>
      <p:sp>
        <p:nvSpPr>
          <p:cNvPr id="23562"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(0,5103/Posición 5 </a:t>
            </a:r>
            <a:r>
              <a:rPr lang="es-ES" sz="900" dirty="0">
                <a:latin typeface="Calibri" pitchFamily="34" charset="0"/>
              </a:rPr>
              <a:t>de 24)</a:t>
            </a:r>
          </a:p>
        </p:txBody>
      </p:sp>
      <p:sp>
        <p:nvSpPr>
          <p:cNvPr id="23563" name="12 CuadroTexto"/>
          <p:cNvSpPr txBox="1">
            <a:spLocks noChangeArrowheads="1"/>
          </p:cNvSpPr>
          <p:nvPr/>
        </p:nvSpPr>
        <p:spPr bwMode="auto">
          <a:xfrm>
            <a:off x="3" y="890588"/>
            <a:ext cx="2384425" cy="584200"/>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0,4268</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15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(0,2853/Posición 23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305165" cy="246221"/>
          </a:xfrm>
          <a:prstGeom prst="rect">
            <a:avLst/>
          </a:prstGeom>
          <a:noFill/>
        </p:spPr>
        <p:txBody>
          <a:bodyPr wrap="none" rtlCol="0">
            <a:spAutoFit/>
          </a:bodyPr>
          <a:lstStyle/>
          <a:p>
            <a:r>
              <a:rPr lang="es-ES" sz="1000" dirty="0" smtClean="0"/>
              <a:t>Desempeño de </a:t>
            </a:r>
            <a:r>
              <a:rPr lang="es-ES" sz="1000" dirty="0" smtClean="0"/>
              <a:t>Tacna</a:t>
            </a:r>
            <a:endParaRPr lang="es-ES"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180388"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Tumbes</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4584"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(0,5426/Posición 6 </a:t>
            </a:r>
            <a:r>
              <a:rPr lang="es-ES" sz="900" dirty="0">
                <a:latin typeface="Calibri" pitchFamily="34" charset="0"/>
              </a:rPr>
              <a:t>de 24)</a:t>
            </a:r>
          </a:p>
        </p:txBody>
      </p:sp>
      <p:sp>
        <p:nvSpPr>
          <p:cNvPr id="24585"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(0,4647/Posición 16 </a:t>
            </a:r>
            <a:r>
              <a:rPr lang="es-ES" sz="900" dirty="0">
                <a:latin typeface="Calibri" pitchFamily="34" charset="0"/>
              </a:rPr>
              <a:t>de 24)</a:t>
            </a:r>
          </a:p>
        </p:txBody>
      </p:sp>
      <p:sp>
        <p:nvSpPr>
          <p:cNvPr id="24586"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(0,6179/Posición </a:t>
            </a:r>
            <a:r>
              <a:rPr lang="es-ES" sz="900" dirty="0">
                <a:latin typeface="Calibri" pitchFamily="34" charset="0"/>
              </a:rPr>
              <a:t>2 de 24)</a:t>
            </a:r>
          </a:p>
        </p:txBody>
      </p:sp>
      <p:sp>
        <p:nvSpPr>
          <p:cNvPr id="24587"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0,5217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3 </a:t>
            </a:r>
            <a:r>
              <a:rPr lang="es-ES" sz="1600" dirty="0">
                <a:latin typeface="Calibri" pitchFamily="34" charset="0"/>
              </a:rPr>
              <a:t>de 24</a:t>
            </a:r>
          </a:p>
        </p:txBody>
      </p:sp>
      <p:sp>
        <p:nvSpPr>
          <p:cNvPr id="13"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(0,4615/Posición 11 </a:t>
            </a:r>
            <a:r>
              <a:rPr lang="es-ES" sz="900" dirty="0">
                <a:latin typeface="Calibri" pitchFamily="34" charset="0"/>
              </a:rPr>
              <a:t>de 24)</a:t>
            </a:r>
          </a:p>
        </p:txBody>
      </p:sp>
      <p:cxnSp>
        <p:nvCxnSpPr>
          <p:cNvPr id="14" name="13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412566" cy="246221"/>
          </a:xfrm>
          <a:prstGeom prst="rect">
            <a:avLst/>
          </a:prstGeom>
          <a:noFill/>
        </p:spPr>
        <p:txBody>
          <a:bodyPr wrap="none" rtlCol="0">
            <a:spAutoFit/>
          </a:bodyPr>
          <a:lstStyle/>
          <a:p>
            <a:r>
              <a:rPr lang="es-ES" sz="1000" dirty="0" smtClean="0"/>
              <a:t>Desempeño de </a:t>
            </a:r>
            <a:r>
              <a:rPr lang="es-ES" sz="1000" dirty="0" smtClean="0"/>
              <a:t>Tumbes</a:t>
            </a:r>
            <a:endParaRPr lang="es-ES" sz="1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3 Gráfico"/>
          <p:cNvGraphicFramePr>
            <a:graphicFrameLocks/>
          </p:cNvGraphicFramePr>
          <p:nvPr/>
        </p:nvGraphicFramePr>
        <p:xfrm>
          <a:off x="101603" y="671517"/>
          <a:ext cx="8940800" cy="6084887"/>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 y="58739"/>
            <a:ext cx="1102353" cy="461665"/>
          </a:xfrm>
          <a:prstGeom prst="rect">
            <a:avLst/>
          </a:prstGeom>
          <a:noFill/>
        </p:spPr>
        <p:txBody>
          <a:bodyPr wrap="none">
            <a:spAutoFit/>
          </a:bodyPr>
          <a:lstStyle/>
          <a:p>
            <a:pPr fontAlgn="auto">
              <a:spcBef>
                <a:spcPts val="0"/>
              </a:spcBef>
              <a:spcAft>
                <a:spcPts val="0"/>
              </a:spcAft>
              <a:defRPr/>
            </a:pPr>
            <a:r>
              <a:rPr lang="es-ES" sz="2400" b="1" dirty="0">
                <a:solidFill>
                  <a:schemeClr val="bg1">
                    <a:lumMod val="95000"/>
                  </a:schemeClr>
                </a:solidFill>
                <a:effectLst>
                  <a:outerShdw blurRad="38100" dist="38100" dir="2700000" algn="tl">
                    <a:srgbClr val="000000">
                      <a:alpha val="43137"/>
                    </a:srgbClr>
                  </a:outerShdw>
                </a:effectLst>
              </a:rPr>
              <a:t>Ucayali</a:t>
            </a:r>
          </a:p>
        </p:txBody>
      </p:sp>
      <p:sp>
        <p:nvSpPr>
          <p:cNvPr id="7" name="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
        <p:nvSpPr>
          <p:cNvPr id="25608" name="13 CuadroTexto"/>
          <p:cNvSpPr txBox="1">
            <a:spLocks noChangeArrowheads="1"/>
          </p:cNvSpPr>
          <p:nvPr/>
        </p:nvSpPr>
        <p:spPr bwMode="auto">
          <a:xfrm>
            <a:off x="7369179" y="3765550"/>
            <a:ext cx="1551835" cy="446276"/>
          </a:xfrm>
          <a:prstGeom prst="rect">
            <a:avLst/>
          </a:prstGeom>
          <a:noFill/>
          <a:ln w="9525">
            <a:noFill/>
            <a:miter lim="800000"/>
            <a:headEnd/>
            <a:tailEnd/>
          </a:ln>
        </p:spPr>
        <p:txBody>
          <a:bodyPr wrap="none">
            <a:spAutoFit/>
          </a:bodyPr>
          <a:lstStyle/>
          <a:p>
            <a:r>
              <a:rPr lang="es-ES" sz="1400" b="1" dirty="0">
                <a:latin typeface="Calibri" pitchFamily="34" charset="0"/>
              </a:rPr>
              <a:t>Calidad Ambiental</a:t>
            </a:r>
          </a:p>
          <a:p>
            <a:r>
              <a:rPr lang="es-ES" sz="900" dirty="0" smtClean="0">
                <a:latin typeface="Calibri" pitchFamily="34" charset="0"/>
              </a:rPr>
              <a:t>(0,5525/Posición 4 </a:t>
            </a:r>
            <a:r>
              <a:rPr lang="es-ES" sz="900" dirty="0">
                <a:latin typeface="Calibri" pitchFamily="34" charset="0"/>
              </a:rPr>
              <a:t>de 24)</a:t>
            </a:r>
          </a:p>
        </p:txBody>
      </p:sp>
      <p:sp>
        <p:nvSpPr>
          <p:cNvPr id="25609" name="15 CuadroTexto"/>
          <p:cNvSpPr txBox="1">
            <a:spLocks noChangeArrowheads="1"/>
          </p:cNvSpPr>
          <p:nvPr/>
        </p:nvSpPr>
        <p:spPr bwMode="auto">
          <a:xfrm>
            <a:off x="1939927" y="6524630"/>
            <a:ext cx="2861104" cy="307777"/>
          </a:xfrm>
          <a:prstGeom prst="rect">
            <a:avLst/>
          </a:prstGeom>
          <a:noFill/>
          <a:ln w="9525">
            <a:noFill/>
            <a:miter lim="800000"/>
            <a:headEnd/>
            <a:tailEnd/>
          </a:ln>
        </p:spPr>
        <p:txBody>
          <a:bodyPr wrap="none">
            <a:spAutoFit/>
          </a:bodyPr>
          <a:lstStyle/>
          <a:p>
            <a:r>
              <a:rPr lang="es-ES" sz="1400" b="1" dirty="0">
                <a:latin typeface="Calibri" pitchFamily="34" charset="0"/>
              </a:rPr>
              <a:t>Gestión Ambiental </a:t>
            </a:r>
            <a:r>
              <a:rPr lang="es-ES" sz="900" dirty="0" smtClean="0">
                <a:latin typeface="Calibri" pitchFamily="34" charset="0"/>
              </a:rPr>
              <a:t>(0,5432/Posición 10 </a:t>
            </a:r>
            <a:r>
              <a:rPr lang="es-ES" sz="900" dirty="0">
                <a:latin typeface="Calibri" pitchFamily="34" charset="0"/>
              </a:rPr>
              <a:t>de 24)</a:t>
            </a:r>
          </a:p>
        </p:txBody>
      </p:sp>
      <p:sp>
        <p:nvSpPr>
          <p:cNvPr id="25610" name="16 CuadroTexto"/>
          <p:cNvSpPr txBox="1">
            <a:spLocks noChangeArrowheads="1"/>
          </p:cNvSpPr>
          <p:nvPr/>
        </p:nvSpPr>
        <p:spPr bwMode="auto">
          <a:xfrm>
            <a:off x="47626" y="3357564"/>
            <a:ext cx="1897379" cy="446276"/>
          </a:xfrm>
          <a:prstGeom prst="rect">
            <a:avLst/>
          </a:prstGeom>
          <a:noFill/>
          <a:ln w="9525">
            <a:noFill/>
            <a:miter lim="800000"/>
            <a:headEnd/>
            <a:tailEnd/>
          </a:ln>
        </p:spPr>
        <p:txBody>
          <a:bodyPr wrap="none">
            <a:spAutoFit/>
          </a:bodyPr>
          <a:lstStyle/>
          <a:p>
            <a:r>
              <a:rPr lang="es-ES" sz="1400" b="1" dirty="0">
                <a:latin typeface="Calibri" pitchFamily="34" charset="0"/>
              </a:rPr>
              <a:t>Gobernanza Ambiental</a:t>
            </a:r>
          </a:p>
          <a:p>
            <a:r>
              <a:rPr lang="es-ES" sz="900" dirty="0">
                <a:latin typeface="Calibri" pitchFamily="34" charset="0"/>
              </a:rPr>
              <a:t> </a:t>
            </a:r>
            <a:r>
              <a:rPr lang="es-ES" sz="900" dirty="0" smtClean="0">
                <a:latin typeface="Calibri" pitchFamily="34" charset="0"/>
              </a:rPr>
              <a:t>(0,4531/Posición 7 </a:t>
            </a:r>
            <a:r>
              <a:rPr lang="es-ES" sz="900" dirty="0">
                <a:latin typeface="Calibri" pitchFamily="34" charset="0"/>
              </a:rPr>
              <a:t>de 24)</a:t>
            </a:r>
          </a:p>
        </p:txBody>
      </p:sp>
      <p:sp>
        <p:nvSpPr>
          <p:cNvPr id="25611" name="12 CuadroTexto"/>
          <p:cNvSpPr txBox="1">
            <a:spLocks noChangeArrowheads="1"/>
          </p:cNvSpPr>
          <p:nvPr/>
        </p:nvSpPr>
        <p:spPr bwMode="auto">
          <a:xfrm>
            <a:off x="3" y="890592"/>
            <a:ext cx="2384425" cy="584775"/>
          </a:xfrm>
          <a:prstGeom prst="rect">
            <a:avLst/>
          </a:prstGeom>
          <a:noFill/>
          <a:ln w="9525">
            <a:noFill/>
            <a:miter lim="800000"/>
            <a:headEnd/>
            <a:tailEnd/>
          </a:ln>
        </p:spPr>
        <p:txBody>
          <a:bodyPr>
            <a:spAutoFit/>
          </a:bodyPr>
          <a:lstStyle/>
          <a:p>
            <a:r>
              <a:rPr lang="es-ES" sz="1600" dirty="0">
                <a:latin typeface="Calibri" pitchFamily="34" charset="0"/>
              </a:rPr>
              <a:t>IDAD: 	</a:t>
            </a:r>
            <a:r>
              <a:rPr lang="es-ES" sz="1600" dirty="0" smtClean="0">
                <a:latin typeface="Calibri" pitchFamily="34" charset="0"/>
              </a:rPr>
              <a:t>0,5577</a:t>
            </a:r>
            <a:endParaRPr lang="es-ES" sz="1600" dirty="0">
              <a:latin typeface="Calibri" pitchFamily="34" charset="0"/>
            </a:endParaRPr>
          </a:p>
          <a:p>
            <a:r>
              <a:rPr lang="es-ES" sz="1600" dirty="0">
                <a:latin typeface="Calibri" pitchFamily="34" charset="0"/>
              </a:rPr>
              <a:t>Posición: 	</a:t>
            </a:r>
            <a:r>
              <a:rPr lang="es-ES" sz="1600" dirty="0" smtClean="0">
                <a:latin typeface="Calibri" pitchFamily="34" charset="0"/>
              </a:rPr>
              <a:t>1 </a:t>
            </a:r>
            <a:r>
              <a:rPr lang="es-ES" sz="1600" dirty="0">
                <a:latin typeface="Calibri" pitchFamily="34" charset="0"/>
              </a:rPr>
              <a:t>de 24</a:t>
            </a:r>
          </a:p>
        </p:txBody>
      </p:sp>
      <p:sp>
        <p:nvSpPr>
          <p:cNvPr id="14" name="12 CuadroTexto"/>
          <p:cNvSpPr txBox="1">
            <a:spLocks noChangeArrowheads="1"/>
          </p:cNvSpPr>
          <p:nvPr/>
        </p:nvSpPr>
        <p:spPr bwMode="auto">
          <a:xfrm>
            <a:off x="4704939" y="666752"/>
            <a:ext cx="2858163" cy="661720"/>
          </a:xfrm>
          <a:prstGeom prst="rect">
            <a:avLst/>
          </a:prstGeom>
          <a:noFill/>
          <a:ln w="9525">
            <a:noFill/>
            <a:miter lim="800000"/>
            <a:headEnd/>
            <a:tailEnd/>
          </a:ln>
        </p:spPr>
        <p:txBody>
          <a:bodyPr wrap="square">
            <a:spAutoFit/>
          </a:bodyPr>
          <a:lstStyle/>
          <a:p>
            <a:r>
              <a:rPr lang="es-ES" sz="1400" b="1" dirty="0" smtClean="0">
                <a:latin typeface="Calibri" pitchFamily="34" charset="0"/>
              </a:rPr>
              <a:t>Conservación de los Recursos Naturales</a:t>
            </a:r>
          </a:p>
          <a:p>
            <a:r>
              <a:rPr lang="es-ES" sz="900" dirty="0" smtClean="0">
                <a:latin typeface="Calibri" pitchFamily="34" charset="0"/>
              </a:rPr>
              <a:t>(0,6822/Posición 1 </a:t>
            </a:r>
            <a:r>
              <a:rPr lang="es-ES" sz="900" dirty="0">
                <a:latin typeface="Calibri" pitchFamily="34" charset="0"/>
              </a:rPr>
              <a:t>de 24)</a:t>
            </a:r>
          </a:p>
        </p:txBody>
      </p:sp>
      <p:cxnSp>
        <p:nvCxnSpPr>
          <p:cNvPr id="13" name="12 Conector recto"/>
          <p:cNvCxnSpPr/>
          <p:nvPr/>
        </p:nvCxnSpPr>
        <p:spPr>
          <a:xfrm>
            <a:off x="7000892" y="5857892"/>
            <a:ext cx="214314"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000892" y="6070618"/>
            <a:ext cx="214314" cy="1588"/>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00892" y="6284932"/>
            <a:ext cx="214314" cy="1588"/>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214184" y="5715016"/>
            <a:ext cx="1715534" cy="246221"/>
          </a:xfrm>
          <a:prstGeom prst="rect">
            <a:avLst/>
          </a:prstGeom>
          <a:noFill/>
        </p:spPr>
        <p:txBody>
          <a:bodyPr wrap="none" rtlCol="0">
            <a:spAutoFit/>
          </a:bodyPr>
          <a:lstStyle/>
          <a:p>
            <a:r>
              <a:rPr lang="es-ES" sz="1000" dirty="0" smtClean="0"/>
              <a:t>Mayor desempeño alcanzado</a:t>
            </a:r>
            <a:endParaRPr lang="es-ES" sz="1000" dirty="0"/>
          </a:p>
        </p:txBody>
      </p:sp>
      <p:sp>
        <p:nvSpPr>
          <p:cNvPr id="18" name="17 CuadroTexto"/>
          <p:cNvSpPr txBox="1"/>
          <p:nvPr/>
        </p:nvSpPr>
        <p:spPr>
          <a:xfrm>
            <a:off x="7215206" y="5968861"/>
            <a:ext cx="1728358" cy="246221"/>
          </a:xfrm>
          <a:prstGeom prst="rect">
            <a:avLst/>
          </a:prstGeom>
          <a:noFill/>
        </p:spPr>
        <p:txBody>
          <a:bodyPr wrap="none" rtlCol="0">
            <a:spAutoFit/>
          </a:bodyPr>
          <a:lstStyle/>
          <a:p>
            <a:r>
              <a:rPr lang="es-ES" sz="1000" dirty="0" smtClean="0"/>
              <a:t>Menor desempeño alcanzado</a:t>
            </a:r>
            <a:endParaRPr lang="es-ES" sz="1000" dirty="0"/>
          </a:p>
        </p:txBody>
      </p:sp>
      <p:sp>
        <p:nvSpPr>
          <p:cNvPr id="19" name="18 CuadroTexto"/>
          <p:cNvSpPr txBox="1"/>
          <p:nvPr/>
        </p:nvSpPr>
        <p:spPr>
          <a:xfrm>
            <a:off x="7215206" y="6183175"/>
            <a:ext cx="1372492" cy="246221"/>
          </a:xfrm>
          <a:prstGeom prst="rect">
            <a:avLst/>
          </a:prstGeom>
          <a:noFill/>
        </p:spPr>
        <p:txBody>
          <a:bodyPr wrap="none" rtlCol="0">
            <a:spAutoFit/>
          </a:bodyPr>
          <a:lstStyle/>
          <a:p>
            <a:r>
              <a:rPr lang="es-ES" sz="1000" dirty="0" smtClean="0"/>
              <a:t>Desempeño de </a:t>
            </a:r>
            <a:r>
              <a:rPr lang="es-ES" sz="1000" dirty="0" smtClean="0"/>
              <a:t>Ucayali</a:t>
            </a:r>
            <a:endParaRPr lang="es-ES"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90500" y="1100896"/>
          <a:ext cx="8748215" cy="4698840"/>
        </p:xfrm>
        <a:graphic>
          <a:graphicData uri="http://schemas.openxmlformats.org/drawingml/2006/table">
            <a:tbl>
              <a:tblPr firstCol="1" bandCol="1">
                <a:tableStyleId>{5C22544A-7EE6-4342-B048-85BDC9FD1C3A}</a:tableStyleId>
              </a:tblPr>
              <a:tblGrid>
                <a:gridCol w="1579902"/>
                <a:gridCol w="1762700"/>
                <a:gridCol w="5405613"/>
              </a:tblGrid>
              <a:tr h="288000">
                <a:tc rowSpan="13">
                  <a:txBody>
                    <a:bodyPr/>
                    <a:lstStyle/>
                    <a:p>
                      <a:pPr algn="l" fontAlgn="ctr"/>
                      <a:r>
                        <a:rPr lang="es-ES" sz="2000" u="none" strike="noStrike" noProof="0" dirty="0"/>
                        <a:t>Calidad </a:t>
                      </a:r>
                      <a:r>
                        <a:rPr lang="es-ES" sz="2000" u="none" strike="noStrike" noProof="0" dirty="0" smtClean="0"/>
                        <a:t>Ambiental</a:t>
                      </a:r>
                      <a:endParaRPr lang="es-ES" sz="2000" b="1" i="0" u="none" strike="noStrike" noProof="0" dirty="0">
                        <a:solidFill>
                          <a:srgbClr val="002060"/>
                        </a:solidFill>
                        <a:latin typeface="Calibri"/>
                      </a:endParaRPr>
                    </a:p>
                  </a:txBody>
                  <a:tcPr marL="108000" marR="72000" marT="5916" marB="0" anchor="ctr">
                    <a:lnR w="38100" cap="flat" cmpd="sng" algn="ctr">
                      <a:solidFill>
                        <a:schemeClr val="bg1">
                          <a:lumMod val="95000"/>
                        </a:schemeClr>
                      </a:solidFill>
                      <a:prstDash val="solid"/>
                      <a:round/>
                      <a:headEnd type="none" w="med" len="med"/>
                      <a:tailEnd type="none" w="med" len="med"/>
                    </a:lnR>
                  </a:tcPr>
                </a:tc>
                <a:tc rowSpan="6">
                  <a:txBody>
                    <a:bodyPr/>
                    <a:lstStyle/>
                    <a:p>
                      <a:pPr algn="l" fontAlgn="ctr"/>
                      <a:r>
                        <a:rPr lang="es-ES" sz="1800" u="none" strike="noStrike" noProof="0" dirty="0" smtClean="0"/>
                        <a:t>Calidad </a:t>
                      </a:r>
                      <a:r>
                        <a:rPr lang="es-ES" sz="1800" u="none" strike="noStrike" noProof="0" dirty="0"/>
                        <a:t>del </a:t>
                      </a:r>
                      <a:r>
                        <a:rPr lang="es-ES" sz="1800" u="none" strike="noStrike" noProof="0" dirty="0" smtClean="0"/>
                        <a:t>agua</a:t>
                      </a:r>
                      <a:r>
                        <a:rPr lang="es-ES" sz="1800" u="none" strike="noStrike" baseline="0" noProof="0" dirty="0" smtClean="0"/>
                        <a:t> </a:t>
                      </a:r>
                    </a:p>
                    <a:p>
                      <a:pPr algn="l" fontAlgn="ctr"/>
                      <a:r>
                        <a:rPr lang="es-ES" sz="1200" u="sng" strike="noStrike" baseline="0" noProof="0" dirty="0" smtClean="0"/>
                        <a:t>6 variables</a:t>
                      </a:r>
                      <a:endParaRPr lang="es-ES" sz="1200" u="sng" strike="noStrike" noProof="0" dirty="0" smtClean="0"/>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Número de ríos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smtClean="0"/>
                        <a:t>Número </a:t>
                      </a:r>
                      <a:r>
                        <a:rPr lang="es-ES" sz="1300" u="none" strike="noStrike" noProof="0" dirty="0"/>
                        <a:t>de bahías, esteros y lagunas con algún parámetro crítico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Volumen de aguas residuales volcadas sin recibir tratamiento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aguas servidas como fuente contaminante</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existen fuentes de relaves mineros contaminantes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417168">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Casos de </a:t>
                      </a:r>
                      <a:r>
                        <a:rPr lang="es-ES" sz="1300" u="none" strike="noStrike" noProof="0" dirty="0" smtClean="0"/>
                        <a:t>enfermedades diarreicas agudas (EDA) </a:t>
                      </a:r>
                      <a:r>
                        <a:rPr lang="es-ES" sz="1300" u="none" strike="noStrike" noProof="0" dirty="0"/>
                        <a:t>con respecto a la población total</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34680">
                <a:tc vMerge="1">
                  <a:txBody>
                    <a:bodyPr/>
                    <a:lstStyle/>
                    <a:p>
                      <a:endParaRPr lang="es-ES"/>
                    </a:p>
                  </a:txBody>
                  <a:tcPr/>
                </a:tc>
                <a:tc rowSpan="4">
                  <a:txBody>
                    <a:bodyPr/>
                    <a:lstStyle/>
                    <a:p>
                      <a:pPr algn="l" fontAlgn="ctr"/>
                      <a:r>
                        <a:rPr lang="es-ES" sz="1800" u="none" strike="noStrike" noProof="0" dirty="0" smtClean="0"/>
                        <a:t>Calidad </a:t>
                      </a:r>
                      <a:r>
                        <a:rPr lang="es-ES" sz="1800" u="none" strike="noStrike" noProof="0" dirty="0"/>
                        <a:t>del </a:t>
                      </a:r>
                      <a:r>
                        <a:rPr lang="es-ES" sz="1800" u="none" strike="noStrike" noProof="0" dirty="0" smtClean="0"/>
                        <a:t>aire</a:t>
                      </a:r>
                    </a:p>
                    <a:p>
                      <a:pPr algn="l" fontAlgn="ctr"/>
                      <a:r>
                        <a:rPr lang="es-ES" sz="1200" u="sng" strike="noStrike" kern="1200" baseline="0" noProof="0" dirty="0" smtClean="0">
                          <a:solidFill>
                            <a:schemeClr val="dk1"/>
                          </a:solidFill>
                          <a:latin typeface="+mn-lt"/>
                          <a:ea typeface="+mn-ea"/>
                          <a:cs typeface="+mn-cs"/>
                        </a:rPr>
                        <a:t>4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C1CCE1"/>
                    </a:solidFill>
                  </a:tcPr>
                </a:tc>
                <a:tc>
                  <a:txBody>
                    <a:bodyPr/>
                    <a:lstStyle/>
                    <a:p>
                      <a:pPr algn="l" fontAlgn="b"/>
                      <a:r>
                        <a:rPr lang="es-ES" sz="1300" u="none" strike="noStrike" noProof="0" dirty="0"/>
                        <a:t>Proporción </a:t>
                      </a:r>
                      <a:r>
                        <a:rPr lang="es-ES" sz="1300" u="none" strike="noStrike" noProof="0" dirty="0" smtClean="0"/>
                        <a:t>de hogares que utiliza </a:t>
                      </a:r>
                      <a:r>
                        <a:rPr lang="es-ES" sz="1300" u="none" strike="noStrike" noProof="0" dirty="0"/>
                        <a:t>combustibles sólidos para </a:t>
                      </a:r>
                      <a:r>
                        <a:rPr lang="es-ES" sz="1300" u="none" strike="noStrike" noProof="0" dirty="0" smtClean="0"/>
                        <a:t>cocinar</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288000">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smtClean="0">
                          <a:solidFill>
                            <a:schemeClr val="dk1"/>
                          </a:solidFill>
                          <a:latin typeface="+mn-lt"/>
                          <a:ea typeface="+mn-ea"/>
                          <a:cs typeface="+mn-cs"/>
                        </a:rPr>
                        <a:t>Demanda de combustible líquido</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300" u="none" strike="noStrike" kern="1200" noProof="0" dirty="0" smtClean="0">
                          <a:solidFill>
                            <a:schemeClr val="dk1"/>
                          </a:solidFill>
                          <a:latin typeface="+mn-lt"/>
                          <a:ea typeface="+mn-ea"/>
                          <a:cs typeface="+mn-cs"/>
                        </a:rPr>
                        <a:t>Casos de infecciones respiratorias agudas (IRA) respecto a la población total</a:t>
                      </a:r>
                      <a:endParaRPr lang="es-ES" sz="1300" u="none" strike="noStrike" kern="1200" noProof="0" dirty="0">
                        <a:solidFill>
                          <a:schemeClr val="dk1"/>
                        </a:solidFill>
                        <a:latin typeface="+mn-lt"/>
                        <a:ea typeface="+mn-ea"/>
                        <a:cs typeface="+mn-cs"/>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380824">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300" u="none" strike="noStrike" kern="1200" noProof="0" dirty="0">
                          <a:solidFill>
                            <a:schemeClr val="dk1"/>
                          </a:solidFill>
                          <a:latin typeface="+mn-lt"/>
                          <a:ea typeface="+mn-ea"/>
                          <a:cs typeface="+mn-cs"/>
                        </a:rPr>
                        <a:t>Proporción de </a:t>
                      </a:r>
                      <a:r>
                        <a:rPr lang="es-ES" sz="1300" u="none" strike="noStrike" kern="1200" noProof="0" dirty="0" smtClean="0">
                          <a:solidFill>
                            <a:schemeClr val="dk1"/>
                          </a:solidFill>
                          <a:latin typeface="+mn-lt"/>
                          <a:ea typeface="+mn-ea"/>
                          <a:cs typeface="+mn-cs"/>
                        </a:rPr>
                        <a:t>distritos </a:t>
                      </a:r>
                      <a:r>
                        <a:rPr lang="es-ES" sz="1300" u="none" strike="noStrike" kern="1200" noProof="0" dirty="0">
                          <a:solidFill>
                            <a:schemeClr val="dk1"/>
                          </a:solidFill>
                          <a:latin typeface="+mn-lt"/>
                          <a:ea typeface="+mn-ea"/>
                          <a:cs typeface="+mn-cs"/>
                        </a:rPr>
                        <a:t>que informaron que existen fuentes de contaminación sonora</a:t>
                      </a:r>
                    </a:p>
                  </a:txBody>
                  <a:tcPr marL="72000" marR="36000" marT="36000" marB="36000" anchor="b">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6DDEA"/>
                    </a:solidFill>
                  </a:tcPr>
                </a:tc>
              </a:tr>
              <a:tr h="288000">
                <a:tc vMerge="1">
                  <a:txBody>
                    <a:bodyPr/>
                    <a:lstStyle/>
                    <a:p>
                      <a:endParaRPr lang="es-ES"/>
                    </a:p>
                  </a:txBody>
                  <a:tcPr/>
                </a:tc>
                <a:tc rowSpan="3">
                  <a:txBody>
                    <a:bodyPr/>
                    <a:lstStyle/>
                    <a:p>
                      <a:pPr algn="l" fontAlgn="ctr"/>
                      <a:r>
                        <a:rPr lang="es-ES" sz="1800" u="none" strike="noStrike" noProof="0" dirty="0" smtClean="0"/>
                        <a:t>Contaminación </a:t>
                      </a:r>
                      <a:r>
                        <a:rPr lang="es-ES" sz="1800" u="none" strike="noStrike" noProof="0" dirty="0"/>
                        <a:t>por residuos </a:t>
                      </a:r>
                      <a:r>
                        <a:rPr lang="es-ES" sz="1800" u="none" strike="noStrike" noProof="0" dirty="0" smtClean="0"/>
                        <a:t>sólidos</a:t>
                      </a:r>
                    </a:p>
                    <a:p>
                      <a:pPr algn="l" fontAlgn="ctr"/>
                      <a:r>
                        <a:rPr lang="es-ES" sz="1200" u="sng" strike="noStrike" kern="1200" baseline="0" noProof="0" dirty="0" smtClean="0">
                          <a:solidFill>
                            <a:schemeClr val="dk1"/>
                          </a:solidFill>
                          <a:latin typeface="+mn-lt"/>
                          <a:ea typeface="+mn-ea"/>
                          <a:cs typeface="+mn-cs"/>
                        </a:rPr>
                        <a:t>3 variables</a:t>
                      </a:r>
                    </a:p>
                  </a:txBody>
                  <a:tcPr marL="108000" marR="72000" marT="5916"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C1CCE1"/>
                    </a:solidFill>
                  </a:tcPr>
                </a:tc>
                <a:tc>
                  <a:txBody>
                    <a:bodyPr/>
                    <a:lstStyle/>
                    <a:p>
                      <a:pPr algn="l" fontAlgn="b"/>
                      <a:r>
                        <a:rPr lang="es-ES" sz="1300" u="none" strike="noStrike" noProof="0" dirty="0"/>
                        <a:t>Disposición de </a:t>
                      </a:r>
                      <a:r>
                        <a:rPr lang="es-ES" sz="1300" u="none" strike="noStrike" noProof="0" dirty="0" smtClean="0"/>
                        <a:t>residuos sólidos </a:t>
                      </a:r>
                      <a:r>
                        <a:rPr lang="es-ES" sz="1300" u="none" strike="noStrike" noProof="0" dirty="0"/>
                        <a:t>en rellenos </a:t>
                      </a:r>
                      <a:r>
                        <a:rPr lang="es-ES" sz="1300" u="none" strike="noStrike" noProof="0" dirty="0" smtClean="0"/>
                        <a:t>sanitarios</a:t>
                      </a:r>
                      <a:endParaRPr lang="es-ES" sz="1300" b="0" i="0" u="none" strike="noStrike" noProof="0" dirty="0">
                        <a:solidFill>
                          <a:srgbClr val="002060"/>
                        </a:solidFill>
                        <a:latin typeface="Calibri"/>
                      </a:endParaRPr>
                    </a:p>
                  </a:txBody>
                  <a:tcPr marL="72000" marR="36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6DDEA"/>
                    </a:solidFill>
                  </a:tcPr>
                </a:tc>
              </a:tr>
              <a:tr h="355076">
                <a:tc vMerge="1">
                  <a:txBody>
                    <a:bodyPr/>
                    <a:lstStyle/>
                    <a:p>
                      <a:endParaRPr lang="es-ES"/>
                    </a:p>
                  </a:txBody>
                  <a:tcPr/>
                </a:tc>
                <a:tc vMerge="1">
                  <a:txBody>
                    <a:bodyPr/>
                    <a:lstStyle/>
                    <a:p>
                      <a:endParaRPr lang="es-ES"/>
                    </a:p>
                  </a:txBody>
                  <a:tcPr/>
                </a:tc>
                <a:tc>
                  <a:txBody>
                    <a:bodyPr/>
                    <a:lstStyle/>
                    <a:p>
                      <a:pPr algn="l" fontAlgn="b"/>
                      <a:r>
                        <a:rPr lang="es-ES" sz="1300" u="none" strike="noStrike" noProof="0"/>
                        <a:t>Proporción de </a:t>
                      </a:r>
                      <a:r>
                        <a:rPr lang="es-ES" sz="1300" u="none" strike="noStrike" noProof="0" smtClean="0"/>
                        <a:t>distritos </a:t>
                      </a:r>
                      <a:r>
                        <a:rPr lang="es-ES" sz="1300" u="none" strike="noStrike" noProof="0"/>
                        <a:t>que informaron que existe acumulación y quema clandestina de basura y restrojos</a:t>
                      </a:r>
                      <a:endParaRPr lang="es-ES" sz="1300" b="0" i="0" u="none" strike="noStrike" noProof="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r h="288000">
                <a:tc vMerge="1">
                  <a:txBody>
                    <a:bodyPr/>
                    <a:lstStyle/>
                    <a:p>
                      <a:endParaRPr lang="es-ES"/>
                    </a:p>
                  </a:txBody>
                  <a:tcPr/>
                </a:tc>
                <a:tc vMerge="1">
                  <a:txBody>
                    <a:bodyPr/>
                    <a:lstStyle/>
                    <a:p>
                      <a:endParaRPr lang="es-ES"/>
                    </a:p>
                  </a:txBody>
                  <a:tcPr/>
                </a:tc>
                <a:tc>
                  <a:txBody>
                    <a:bodyPr/>
                    <a:lstStyle/>
                    <a:p>
                      <a:pPr algn="l" fontAlgn="b"/>
                      <a:r>
                        <a:rPr lang="es-ES" sz="1300" u="none" strike="noStrike" noProof="0" dirty="0"/>
                        <a:t>Intensidad de consumo</a:t>
                      </a:r>
                      <a:endParaRPr lang="es-ES" sz="1300" b="0" i="0" u="none" strike="noStrike" noProof="0" dirty="0">
                        <a:solidFill>
                          <a:srgbClr val="002060"/>
                        </a:solidFill>
                        <a:latin typeface="Calibri"/>
                      </a:endParaRPr>
                    </a:p>
                  </a:txBody>
                  <a:tcPr marL="72000" marR="36000" marT="36000" marB="36000" anchor="b">
                    <a:lnL w="38100" cap="flat" cmpd="sng" algn="ctr">
                      <a:solidFill>
                        <a:schemeClr val="bg1">
                          <a:lumMod val="95000"/>
                        </a:schemeClr>
                      </a:solidFill>
                      <a:prstDash val="solid"/>
                      <a:round/>
                      <a:headEnd type="none" w="med" len="med"/>
                      <a:tailEnd type="none" w="med" len="med"/>
                    </a:lnL>
                    <a:solidFill>
                      <a:srgbClr val="D6DDEA"/>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Marcador de contenido"/>
          <p:cNvSpPr>
            <a:spLocks noGrp="1"/>
          </p:cNvSpPr>
          <p:nvPr>
            <p:ph idx="1"/>
          </p:nvPr>
        </p:nvSpPr>
        <p:spPr>
          <a:xfrm>
            <a:off x="468313" y="2268538"/>
            <a:ext cx="8229600" cy="4227512"/>
          </a:xfrm>
          <a:solidFill>
            <a:schemeClr val="bg1"/>
          </a:solidFill>
        </p:spPr>
        <p:txBody>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al número de ríos principales y tributarios monitoreados por DIGESA y que han reportado algún parámetro por encima de los ECA.</a:t>
            </a:r>
            <a:endParaRPr lang="es-ES" sz="1800" b="1" dirty="0" smtClean="0"/>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No se realiza el monitoreo en el departamento de San Martín.</a:t>
            </a:r>
          </a:p>
          <a:p>
            <a:pPr algn="just">
              <a:lnSpc>
                <a:spcPct val="114000"/>
              </a:lnSpc>
              <a:spcBef>
                <a:spcPts val="600"/>
              </a:spcBef>
              <a:spcAft>
                <a:spcPts val="600"/>
              </a:spcAft>
            </a:pPr>
            <a:r>
              <a:rPr lang="es-ES" sz="1800" dirty="0" smtClean="0"/>
              <a:t>El monitoreo no considera los mismos parámetros para cada cuerpo de agua.</a:t>
            </a:r>
            <a:endParaRPr lang="es-ES" sz="1800" b="1" dirty="0" smtClean="0"/>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DIGESA</a:t>
            </a:r>
          </a:p>
        </p:txBody>
      </p:sp>
      <p:sp>
        <p:nvSpPr>
          <p:cNvPr id="4" name="3 CuadroTexto"/>
          <p:cNvSpPr txBox="1"/>
          <p:nvPr/>
        </p:nvSpPr>
        <p:spPr>
          <a:xfrm>
            <a:off x="1623512" y="650876"/>
            <a:ext cx="6481262" cy="1261884"/>
          </a:xfrm>
          <a:prstGeom prst="rect">
            <a:avLst/>
          </a:prstGeom>
          <a:noFill/>
        </p:spPr>
        <p:txBody>
          <a:bodyPr wrap="none">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Número de ríos con algún parámetro crítico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Marcador de contenido"/>
          <p:cNvSpPr>
            <a:spLocks noGrp="1"/>
          </p:cNvSpPr>
          <p:nvPr>
            <p:ph idx="1"/>
          </p:nvPr>
        </p:nvSpPr>
        <p:spPr>
          <a:xfrm>
            <a:off x="500034" y="2786060"/>
            <a:ext cx="8229600" cy="3686175"/>
          </a:xfrm>
        </p:spPr>
        <p:txBody>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al número de bahías, esteros y lagunas monitoreados por DIGESA y que han reportado algún parámetro por encima de los ECA.</a:t>
            </a:r>
            <a:endParaRPr lang="es-ES" sz="1800" b="1" dirty="0" smtClean="0"/>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No se realiza el monitoreo en el departamento de San Martín.</a:t>
            </a:r>
          </a:p>
          <a:p>
            <a:pPr algn="just">
              <a:lnSpc>
                <a:spcPct val="114000"/>
              </a:lnSpc>
              <a:spcBef>
                <a:spcPts val="600"/>
              </a:spcBef>
              <a:spcAft>
                <a:spcPts val="600"/>
              </a:spcAft>
            </a:pPr>
            <a:r>
              <a:rPr lang="es-ES" sz="1800" dirty="0" smtClean="0"/>
              <a:t>El monitoreo no considera los mismos parámetros para cada cuerpo de agua.</a:t>
            </a:r>
            <a:endParaRPr lang="es-ES" sz="1800" b="1" dirty="0" smtClean="0"/>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DIGESA</a:t>
            </a:r>
          </a:p>
        </p:txBody>
      </p:sp>
      <p:sp>
        <p:nvSpPr>
          <p:cNvPr id="4" name="3 CuadroTexto"/>
          <p:cNvSpPr txBox="1"/>
          <p:nvPr/>
        </p:nvSpPr>
        <p:spPr>
          <a:xfrm>
            <a:off x="2180695" y="687388"/>
            <a:ext cx="5229317" cy="1631216"/>
          </a:xfrm>
          <a:prstGeom prst="rect">
            <a:avLst/>
          </a:prstGeom>
          <a:noFill/>
        </p:spPr>
        <p:txBody>
          <a:bodyPr wrap="none">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Número de bahías, esteros y lagunas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 algún parámetro crítico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Marcador de contenido"/>
          <p:cNvSpPr>
            <a:spLocks noGrp="1"/>
          </p:cNvSpPr>
          <p:nvPr>
            <p:ph idx="1"/>
          </p:nvPr>
        </p:nvSpPr>
        <p:spPr>
          <a:xfrm>
            <a:off x="457200" y="2517777"/>
            <a:ext cx="8229600" cy="3597275"/>
          </a:xfrm>
        </p:spPr>
        <p:txBody>
          <a:bodyPr>
            <a:normAutofit lnSpcReduction="10000"/>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al volumen total de aguas residuales liberadas al ambiente sin recibir algún tratamiento previo.</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La información proviene de los reportes que las Empresas Prestadoras de Servicios de Saneamiento emiten a la SUNASS, y no considera a otras entidades administradoras como lo son algunas municipalidades a lo largo del país.</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SUNASS.</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Volumen de aguas residuales volcadas sin recibir tratamiento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Marcador de contenido"/>
          <p:cNvSpPr>
            <a:spLocks noGrp="1"/>
          </p:cNvSpPr>
          <p:nvPr>
            <p:ph idx="1"/>
          </p:nvPr>
        </p:nvSpPr>
        <p:spPr>
          <a:xfrm>
            <a:off x="433388" y="2671765"/>
            <a:ext cx="8229600" cy="4073525"/>
          </a:xfrm>
        </p:spPr>
        <p:txBody>
          <a:bodyPr>
            <a:normAutofit lnSpcReduction="10000"/>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distritos que reportan la existencia de aguas servidas como fuente contaminante en sus ámbitos, con respecto al total de distritos informantes</a:t>
            </a:r>
            <a:endParaRPr lang="es-ES" sz="1800" b="1" smtClean="0"/>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La información proviene del Registro Nacional de Municipalidades (RENAMU) administrado por el INEI.</a:t>
            </a:r>
          </a:p>
          <a:p>
            <a:pPr algn="just">
              <a:lnSpc>
                <a:spcPct val="114000"/>
              </a:lnSpc>
              <a:spcBef>
                <a:spcPts val="600"/>
              </a:spcBef>
              <a:spcAft>
                <a:spcPts val="600"/>
              </a:spcAft>
            </a:pPr>
            <a:r>
              <a:rPr lang="es-ES" sz="1800" smtClean="0"/>
              <a:t>La cobertura del RENAMU es de 1834 distritos (el 100%).</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INEI</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Distritos que informaron que existen aguas servidas como fuente contaminante</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Marcador de contenido"/>
          <p:cNvSpPr>
            <a:spLocks noGrp="1"/>
          </p:cNvSpPr>
          <p:nvPr>
            <p:ph idx="1"/>
          </p:nvPr>
        </p:nvSpPr>
        <p:spPr>
          <a:xfrm>
            <a:off x="457200" y="2671765"/>
            <a:ext cx="8229600" cy="3971925"/>
          </a:xfrm>
        </p:spPr>
        <p:txBody>
          <a:bodyPr>
            <a:normAutofit lnSpcReduction="10000"/>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distritos que reportan la existencia de relaves mineros como fuente contaminante en sus ámbitos, con respecto al total de distritos informantes.</a:t>
            </a:r>
            <a:endParaRPr lang="es-ES" sz="1800" b="1" smtClean="0"/>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La información proviene del Registro Nacional de Municipalidades (RENAMU) administrado por el INEI.</a:t>
            </a:r>
          </a:p>
          <a:p>
            <a:pPr algn="just">
              <a:lnSpc>
                <a:spcPct val="114000"/>
              </a:lnSpc>
              <a:spcBef>
                <a:spcPts val="600"/>
              </a:spcBef>
              <a:spcAft>
                <a:spcPts val="600"/>
              </a:spcAft>
            </a:pPr>
            <a:r>
              <a:rPr lang="es-ES" sz="1800" smtClean="0"/>
              <a:t>La cobertura del RENAMU es de 1834 distritos (el 100%).</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INEI.</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Distritos que informaron que existen fuentes de relaves mineros contaminantes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831122" y="1615127"/>
          <a:ext cx="2143125" cy="2456815"/>
        </p:xfrm>
        <a:graphic>
          <a:graphicData uri="http://schemas.openxmlformats.org/drawingml/2006/table">
            <a:tbl>
              <a:tblPr/>
              <a:tblGrid>
                <a:gridCol w="1071562"/>
                <a:gridCol w="1071563"/>
              </a:tblGrid>
              <a:tr h="382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Calibri" charset="0"/>
                          <a:ea typeface="ＭＳ Ｐゴシック" charset="-128"/>
                          <a:cs typeface="ＭＳ Ｐゴシック" charset="-128"/>
                        </a:rPr>
                        <a:t>Casos de EDA por mil  habitantes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TUMBES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0,999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PUNO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1,535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LORETO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1,686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LAMBAYEQUE</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2,282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ÁNCASH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2,341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460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Calibri" charset="0"/>
                          <a:ea typeface="ＭＳ Ｐゴシック" charset="-128"/>
                          <a:cs typeface="ＭＳ Ｐゴシック" charset="-128"/>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Calibri" charset="0"/>
                          <a:ea typeface="ＭＳ Ｐゴシック" charset="-128"/>
                          <a:cs typeface="ＭＳ Ｐゴシック" charset="-128"/>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UCAYALI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9,408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AMAZONAS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9,567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charset="0"/>
                          <a:ea typeface="ＭＳ Ｐゴシック" charset="-128"/>
                          <a:cs typeface="ＭＳ Ｐゴシック" charset="-128"/>
                        </a:rPr>
                        <a:t>MADRE DE DIOS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9,636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cxnSp>
        <p:nvCxnSpPr>
          <p:cNvPr id="9" name="8 Conector recto de flecha"/>
          <p:cNvCxnSpPr/>
          <p:nvPr/>
        </p:nvCxnSpPr>
        <p:spPr>
          <a:xfrm>
            <a:off x="3974244" y="2400938"/>
            <a:ext cx="500062"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189" name="12 CuadroTexto"/>
          <p:cNvSpPr txBox="1">
            <a:spLocks noChangeArrowheads="1"/>
          </p:cNvSpPr>
          <p:nvPr/>
        </p:nvSpPr>
        <p:spPr bwMode="auto">
          <a:xfrm>
            <a:off x="3571872" y="4447771"/>
            <a:ext cx="3406574" cy="338554"/>
          </a:xfrm>
          <a:prstGeom prst="rect">
            <a:avLst/>
          </a:prstGeom>
          <a:noFill/>
          <a:ln w="9525">
            <a:noFill/>
            <a:miter lim="800000"/>
            <a:headEnd/>
            <a:tailEnd/>
          </a:ln>
        </p:spPr>
        <p:txBody>
          <a:bodyPr wrap="none">
            <a:prstTxWarp prst="textNoShape">
              <a:avLst/>
            </a:prstTxWarp>
            <a:spAutoFit/>
          </a:bodyPr>
          <a:lstStyle/>
          <a:p>
            <a:r>
              <a:rPr lang="es-ES" sz="1600"/>
              <a:t>Número de departamentos por debajo</a:t>
            </a:r>
          </a:p>
        </p:txBody>
      </p:sp>
      <p:sp>
        <p:nvSpPr>
          <p:cNvPr id="49190" name="13 CuadroTexto"/>
          <p:cNvSpPr txBox="1">
            <a:spLocks noChangeArrowheads="1"/>
          </p:cNvSpPr>
          <p:nvPr/>
        </p:nvSpPr>
        <p:spPr bwMode="auto">
          <a:xfrm>
            <a:off x="3929059" y="4876396"/>
            <a:ext cx="2710870" cy="338554"/>
          </a:xfrm>
          <a:prstGeom prst="rect">
            <a:avLst/>
          </a:prstGeom>
          <a:noFill/>
          <a:ln w="9525">
            <a:noFill/>
            <a:miter lim="800000"/>
            <a:headEnd/>
            <a:tailEnd/>
          </a:ln>
        </p:spPr>
        <p:txBody>
          <a:bodyPr wrap="none">
            <a:prstTxWarp prst="textNoShape">
              <a:avLst/>
            </a:prstTxWarp>
            <a:spAutoFit/>
          </a:bodyPr>
          <a:lstStyle/>
          <a:p>
            <a:r>
              <a:rPr lang="es-ES" sz="1600"/>
              <a:t>Número de departamentos - 1</a:t>
            </a:r>
          </a:p>
        </p:txBody>
      </p:sp>
      <p:cxnSp>
        <p:nvCxnSpPr>
          <p:cNvPr id="16" name="15 Conector recto"/>
          <p:cNvCxnSpPr/>
          <p:nvPr/>
        </p:nvCxnSpPr>
        <p:spPr>
          <a:xfrm>
            <a:off x="3571868" y="4793857"/>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92" name="20 CuadroTexto"/>
          <p:cNvSpPr txBox="1">
            <a:spLocks noChangeArrowheads="1"/>
          </p:cNvSpPr>
          <p:nvPr/>
        </p:nvSpPr>
        <p:spPr bwMode="auto">
          <a:xfrm>
            <a:off x="4560033" y="2186629"/>
            <a:ext cx="3012363" cy="584775"/>
          </a:xfrm>
          <a:prstGeom prst="rect">
            <a:avLst/>
          </a:prstGeom>
          <a:noFill/>
          <a:ln w="9525">
            <a:noFill/>
            <a:miter lim="800000"/>
            <a:headEnd/>
            <a:tailEnd/>
          </a:ln>
        </p:spPr>
        <p:txBody>
          <a:bodyPr wrap="none">
            <a:prstTxWarp prst="textNoShape">
              <a:avLst/>
            </a:prstTxWarp>
            <a:spAutoFit/>
          </a:bodyPr>
          <a:lstStyle/>
          <a:p>
            <a:r>
              <a:rPr lang="es-ES" sz="1600" b="1"/>
              <a:t>Puno</a:t>
            </a:r>
            <a:r>
              <a:rPr lang="es-ES" sz="1600"/>
              <a:t>: </a:t>
            </a:r>
          </a:p>
          <a:p>
            <a:r>
              <a:rPr lang="es-ES" sz="1600"/>
              <a:t>por encima de 22 departamentos.</a:t>
            </a:r>
          </a:p>
        </p:txBody>
      </p:sp>
      <p:sp>
        <p:nvSpPr>
          <p:cNvPr id="49193" name="21 CuadroTexto"/>
          <p:cNvSpPr txBox="1">
            <a:spLocks noChangeArrowheads="1"/>
          </p:cNvSpPr>
          <p:nvPr/>
        </p:nvSpPr>
        <p:spPr bwMode="auto">
          <a:xfrm>
            <a:off x="1912939" y="4590646"/>
            <a:ext cx="1529393" cy="338554"/>
          </a:xfrm>
          <a:prstGeom prst="rect">
            <a:avLst/>
          </a:prstGeom>
          <a:noFill/>
          <a:ln w="9525">
            <a:noFill/>
            <a:miter lim="800000"/>
            <a:headEnd/>
            <a:tailEnd/>
          </a:ln>
        </p:spPr>
        <p:txBody>
          <a:bodyPr wrap="none">
            <a:prstTxWarp prst="textNoShape">
              <a:avLst/>
            </a:prstTxWarp>
            <a:spAutoFit/>
          </a:bodyPr>
          <a:lstStyle/>
          <a:p>
            <a:r>
              <a:rPr lang="es-ES" sz="1600"/>
              <a:t>Rankeo </a:t>
            </a:r>
            <a:r>
              <a:rPr lang="es-ES" sz="1600" b="1"/>
              <a:t>Puno</a:t>
            </a:r>
            <a:r>
              <a:rPr lang="es-ES" sz="1600"/>
              <a:t>  = </a:t>
            </a:r>
          </a:p>
        </p:txBody>
      </p:sp>
      <p:cxnSp>
        <p:nvCxnSpPr>
          <p:cNvPr id="24" name="23 Conector recto"/>
          <p:cNvCxnSpPr/>
          <p:nvPr/>
        </p:nvCxnSpPr>
        <p:spPr>
          <a:xfrm>
            <a:off x="1357313" y="4284668"/>
            <a:ext cx="6929437"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357313" y="5356238"/>
            <a:ext cx="6929437"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196" name="25 CuadroTexto"/>
          <p:cNvSpPr txBox="1">
            <a:spLocks noChangeArrowheads="1"/>
          </p:cNvSpPr>
          <p:nvPr/>
        </p:nvSpPr>
        <p:spPr bwMode="auto">
          <a:xfrm>
            <a:off x="3722688" y="5429264"/>
            <a:ext cx="393056" cy="338554"/>
          </a:xfrm>
          <a:prstGeom prst="rect">
            <a:avLst/>
          </a:prstGeom>
          <a:noFill/>
          <a:ln w="9525">
            <a:noFill/>
            <a:miter lim="800000"/>
            <a:headEnd/>
            <a:tailEnd/>
          </a:ln>
        </p:spPr>
        <p:txBody>
          <a:bodyPr wrap="none">
            <a:prstTxWarp prst="textNoShape">
              <a:avLst/>
            </a:prstTxWarp>
            <a:spAutoFit/>
          </a:bodyPr>
          <a:lstStyle/>
          <a:p>
            <a:r>
              <a:rPr lang="es-ES" sz="1600"/>
              <a:t>22</a:t>
            </a:r>
          </a:p>
        </p:txBody>
      </p:sp>
      <p:sp>
        <p:nvSpPr>
          <p:cNvPr id="49197" name="26 CuadroTexto"/>
          <p:cNvSpPr txBox="1">
            <a:spLocks noChangeArrowheads="1"/>
          </p:cNvSpPr>
          <p:nvPr/>
        </p:nvSpPr>
        <p:spPr bwMode="auto">
          <a:xfrm>
            <a:off x="3611567" y="5857889"/>
            <a:ext cx="559769" cy="338554"/>
          </a:xfrm>
          <a:prstGeom prst="rect">
            <a:avLst/>
          </a:prstGeom>
          <a:noFill/>
          <a:ln w="9525">
            <a:noFill/>
            <a:miter lim="800000"/>
            <a:headEnd/>
            <a:tailEnd/>
          </a:ln>
        </p:spPr>
        <p:txBody>
          <a:bodyPr wrap="none">
            <a:prstTxWarp prst="textNoShape">
              <a:avLst/>
            </a:prstTxWarp>
            <a:spAutoFit/>
          </a:bodyPr>
          <a:lstStyle/>
          <a:p>
            <a:r>
              <a:rPr lang="es-ES" sz="1600"/>
              <a:t>24-1</a:t>
            </a:r>
          </a:p>
        </p:txBody>
      </p:sp>
      <p:sp>
        <p:nvSpPr>
          <p:cNvPr id="49198" name="28 CuadroTexto"/>
          <p:cNvSpPr txBox="1">
            <a:spLocks noChangeArrowheads="1"/>
          </p:cNvSpPr>
          <p:nvPr/>
        </p:nvSpPr>
        <p:spPr bwMode="auto">
          <a:xfrm>
            <a:off x="1905003" y="5572139"/>
            <a:ext cx="1529393" cy="338554"/>
          </a:xfrm>
          <a:prstGeom prst="rect">
            <a:avLst/>
          </a:prstGeom>
          <a:noFill/>
          <a:ln w="9525">
            <a:noFill/>
            <a:miter lim="800000"/>
            <a:headEnd/>
            <a:tailEnd/>
          </a:ln>
        </p:spPr>
        <p:txBody>
          <a:bodyPr wrap="none">
            <a:prstTxWarp prst="textNoShape">
              <a:avLst/>
            </a:prstTxWarp>
            <a:spAutoFit/>
          </a:bodyPr>
          <a:lstStyle/>
          <a:p>
            <a:r>
              <a:rPr lang="es-ES" sz="1600"/>
              <a:t>Rankeo </a:t>
            </a:r>
            <a:r>
              <a:rPr lang="es-ES" sz="1600" b="1"/>
              <a:t>Puno</a:t>
            </a:r>
            <a:r>
              <a:rPr lang="es-ES" sz="1600"/>
              <a:t>  = </a:t>
            </a:r>
          </a:p>
        </p:txBody>
      </p:sp>
      <p:cxnSp>
        <p:nvCxnSpPr>
          <p:cNvPr id="33" name="32 Conector recto"/>
          <p:cNvCxnSpPr/>
          <p:nvPr/>
        </p:nvCxnSpPr>
        <p:spPr>
          <a:xfrm>
            <a:off x="3635376" y="5784869"/>
            <a:ext cx="500063" cy="158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200" name="35 CuadroTexto"/>
          <p:cNvSpPr txBox="1">
            <a:spLocks noChangeArrowheads="1"/>
          </p:cNvSpPr>
          <p:nvPr/>
        </p:nvSpPr>
        <p:spPr bwMode="auto">
          <a:xfrm>
            <a:off x="4200525" y="5572139"/>
            <a:ext cx="333746" cy="338554"/>
          </a:xfrm>
          <a:prstGeom prst="rect">
            <a:avLst/>
          </a:prstGeom>
          <a:noFill/>
          <a:ln w="9525">
            <a:noFill/>
            <a:miter lim="800000"/>
            <a:headEnd/>
            <a:tailEnd/>
          </a:ln>
        </p:spPr>
        <p:txBody>
          <a:bodyPr wrap="none">
            <a:prstTxWarp prst="textNoShape">
              <a:avLst/>
            </a:prstTxWarp>
            <a:spAutoFit/>
          </a:bodyPr>
          <a:lstStyle/>
          <a:p>
            <a:r>
              <a:rPr lang="es-ES" sz="1600"/>
              <a:t> =</a:t>
            </a:r>
          </a:p>
        </p:txBody>
      </p:sp>
      <p:sp>
        <p:nvSpPr>
          <p:cNvPr id="49201" name="36 CuadroTexto"/>
          <p:cNvSpPr txBox="1">
            <a:spLocks noChangeArrowheads="1"/>
          </p:cNvSpPr>
          <p:nvPr/>
        </p:nvSpPr>
        <p:spPr bwMode="auto">
          <a:xfrm>
            <a:off x="4559302" y="5500706"/>
            <a:ext cx="732893" cy="461665"/>
          </a:xfrm>
          <a:prstGeom prst="rect">
            <a:avLst/>
          </a:prstGeom>
          <a:noFill/>
          <a:ln w="9525">
            <a:noFill/>
            <a:miter lim="800000"/>
            <a:headEnd/>
            <a:tailEnd/>
          </a:ln>
        </p:spPr>
        <p:txBody>
          <a:bodyPr wrap="none">
            <a:prstTxWarp prst="textNoShape">
              <a:avLst/>
            </a:prstTxWarp>
            <a:spAutoFit/>
          </a:bodyPr>
          <a:lstStyle/>
          <a:p>
            <a:r>
              <a:rPr lang="es-ES" sz="2400" b="1"/>
              <a:t>0.96</a:t>
            </a:r>
          </a:p>
        </p:txBody>
      </p:sp>
      <p:sp>
        <p:nvSpPr>
          <p:cNvPr id="20" name="1 Título"/>
          <p:cNvSpPr txBox="1">
            <a:spLocks/>
          </p:cNvSpPr>
          <p:nvPr/>
        </p:nvSpPr>
        <p:spPr bwMode="auto">
          <a:xfrm>
            <a:off x="468316" y="700094"/>
            <a:ext cx="3735387" cy="300037"/>
          </a:xfrm>
          <a:prstGeom prst="rect">
            <a:avLst/>
          </a:prstGeom>
          <a:noFill/>
          <a:ln w="9525">
            <a:noFill/>
            <a:miter lim="800000"/>
            <a:headEnd/>
            <a:tailEnd/>
          </a:ln>
        </p:spPr>
        <p:txBody>
          <a:bodyPr anchor="ctr">
            <a:prstTxWarp prst="textNoShape">
              <a:avLst/>
            </a:prstTxWarp>
          </a:bodyPr>
          <a:lstStyle/>
          <a:p>
            <a:pPr eaLnBrk="0" hangingPunct="0"/>
            <a:r>
              <a:rPr lang="es-ES" sz="2800" b="1">
                <a:latin typeface="Calibri" charset="0"/>
              </a:rPr>
              <a:t>Asignación de puntos</a:t>
            </a:r>
          </a:p>
        </p:txBody>
      </p:sp>
      <p:sp>
        <p:nvSpPr>
          <p:cNvPr id="21" name="2 Marcador de contenido"/>
          <p:cNvSpPr txBox="1">
            <a:spLocks/>
          </p:cNvSpPr>
          <p:nvPr/>
        </p:nvSpPr>
        <p:spPr bwMode="auto">
          <a:xfrm>
            <a:off x="454028" y="1111256"/>
            <a:ext cx="8689975" cy="714375"/>
          </a:xfrm>
          <a:prstGeom prst="rect">
            <a:avLst/>
          </a:prstGeom>
          <a:noFill/>
          <a:ln w="9525">
            <a:noFill/>
            <a:miter lim="800000"/>
            <a:headEnd/>
            <a:tailEnd/>
          </a:ln>
        </p:spPr>
        <p:txBody>
          <a:bodyPr/>
          <a:lstStyle/>
          <a:p>
            <a:pPr>
              <a:buFont typeface="Arial" charset="0"/>
              <a:buNone/>
              <a:defRPr/>
            </a:pPr>
            <a:r>
              <a:rPr lang="es-ES" sz="1400" dirty="0">
                <a:latin typeface="+mn-lt"/>
              </a:rPr>
              <a:t>Para cada departamento: se asignan las puntuaciones de acuerdo al porcentaje de departamentos que se encuentra por debajo.</a:t>
            </a:r>
          </a:p>
        </p:txBody>
      </p:sp>
      <p:sp>
        <p:nvSpPr>
          <p:cNvPr id="49204"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2</a:t>
            </a:r>
          </a:p>
        </p:txBody>
      </p:sp>
      <p:sp>
        <p:nvSpPr>
          <p:cNvPr id="29"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26" name="25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7" name="26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Marcador de contenido"/>
          <p:cNvSpPr>
            <a:spLocks noGrp="1"/>
          </p:cNvSpPr>
          <p:nvPr>
            <p:ph idx="1"/>
          </p:nvPr>
        </p:nvSpPr>
        <p:spPr>
          <a:xfrm>
            <a:off x="457200" y="2814640"/>
            <a:ext cx="8229600" cy="3894137"/>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al número de casos de EDA registrados con respecto a la población total departamental.</a:t>
            </a:r>
            <a:endParaRPr lang="es-ES" sz="1800" b="1" smtClean="0"/>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Este indicador nos alerta sobre la importancia de las EDA al interior de cada departamento. Ya que es ponderado en función al tamaño poblacional.</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MINSA.</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Agua</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Casos de enfermedades diarreicas agudas (EDA) respecto de la población total</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Marcador de contenido"/>
          <p:cNvSpPr>
            <a:spLocks noGrp="1"/>
          </p:cNvSpPr>
          <p:nvPr>
            <p:ph idx="1"/>
          </p:nvPr>
        </p:nvSpPr>
        <p:spPr>
          <a:xfrm>
            <a:off x="428625" y="2981327"/>
            <a:ext cx="8229600" cy="3395663"/>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al número de personas que utilizan combustibles sólidos para cocinar con respecto a la población total del departamento.</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Este indicador mide contaminación al interior del hogar.</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INEI (Encuesta Nacional de Hogares).</a:t>
            </a:r>
          </a:p>
        </p:txBody>
      </p:sp>
      <p:sp>
        <p:nvSpPr>
          <p:cNvPr id="4" name="3 CuadroTexto"/>
          <p:cNvSpPr txBox="1"/>
          <p:nvPr/>
        </p:nvSpPr>
        <p:spPr>
          <a:xfrm>
            <a:off x="0" y="722313"/>
            <a:ext cx="9144000" cy="1631216"/>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Aire</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a:t>
            </a: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hogares </a:t>
            </a: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que utilizan combustibles sólidos para </a:t>
            </a: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cocinar</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Marcador de contenido"/>
          <p:cNvSpPr>
            <a:spLocks noGrp="1"/>
          </p:cNvSpPr>
          <p:nvPr>
            <p:ph idx="1"/>
          </p:nvPr>
        </p:nvSpPr>
        <p:spPr>
          <a:xfrm>
            <a:off x="428625" y="2981327"/>
            <a:ext cx="8229600" cy="3395663"/>
          </a:xfrm>
        </p:spPr>
        <p:txBody>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al volumen (galones) demandados diariamente a lo largo del año; considerando gasolinas, diesel y petróleo industrial.</a:t>
            </a:r>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Este indicador busca aproximarnos a la contaminación del aire debido al uso de combustibles por fuentes fijas y móviles.</a:t>
            </a:r>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OSINERGMIN</a:t>
            </a:r>
          </a:p>
        </p:txBody>
      </p:sp>
      <p:sp>
        <p:nvSpPr>
          <p:cNvPr id="4" name="3 CuadroTexto"/>
          <p:cNvSpPr txBox="1"/>
          <p:nvPr/>
        </p:nvSpPr>
        <p:spPr>
          <a:xfrm>
            <a:off x="0" y="722313"/>
            <a:ext cx="9144000" cy="1261884"/>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Aire</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Demanda de combustible líquido</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Marcador de contenido"/>
          <p:cNvSpPr>
            <a:spLocks noGrp="1"/>
          </p:cNvSpPr>
          <p:nvPr>
            <p:ph idx="1"/>
          </p:nvPr>
        </p:nvSpPr>
        <p:spPr>
          <a:xfrm>
            <a:off x="457200" y="2825752"/>
            <a:ext cx="8229600" cy="3789363"/>
          </a:xfrm>
        </p:spPr>
        <p:txBody>
          <a:bodyPr/>
          <a:lstStyle/>
          <a:p>
            <a:pPr algn="just">
              <a:lnSpc>
                <a:spcPct val="114000"/>
              </a:lnSpc>
              <a:spcBef>
                <a:spcPts val="600"/>
              </a:spcBef>
              <a:spcAft>
                <a:spcPts val="600"/>
              </a:spcAft>
              <a:buFont typeface="Arial" pitchFamily="34" charset="0"/>
              <a:buNone/>
            </a:pPr>
            <a:r>
              <a:rPr lang="es-ES" sz="2000" b="1" dirty="0" smtClean="0"/>
              <a:t>Definición:</a:t>
            </a:r>
          </a:p>
          <a:p>
            <a:pPr algn="just">
              <a:lnSpc>
                <a:spcPct val="114000"/>
              </a:lnSpc>
              <a:spcBef>
                <a:spcPts val="600"/>
              </a:spcBef>
              <a:spcAft>
                <a:spcPts val="600"/>
              </a:spcAft>
            </a:pPr>
            <a:r>
              <a:rPr lang="es-ES" sz="1800" dirty="0" smtClean="0"/>
              <a:t>Se refiere al número de casos de IRA registrados con respecto a la población total departamental.</a:t>
            </a:r>
            <a:endParaRPr lang="es-ES" sz="1800" b="1" dirty="0" smtClean="0"/>
          </a:p>
          <a:p>
            <a:pPr algn="just">
              <a:lnSpc>
                <a:spcPct val="114000"/>
              </a:lnSpc>
              <a:spcBef>
                <a:spcPts val="600"/>
              </a:spcBef>
              <a:spcAft>
                <a:spcPts val="600"/>
              </a:spcAft>
              <a:buFont typeface="Arial" pitchFamily="34" charset="0"/>
              <a:buNone/>
            </a:pPr>
            <a:r>
              <a:rPr lang="es-ES" sz="2000" b="1" dirty="0" smtClean="0"/>
              <a:t>Consideraciones:</a:t>
            </a:r>
          </a:p>
          <a:p>
            <a:pPr algn="just">
              <a:lnSpc>
                <a:spcPct val="114000"/>
              </a:lnSpc>
              <a:spcBef>
                <a:spcPts val="600"/>
              </a:spcBef>
              <a:spcAft>
                <a:spcPts val="600"/>
              </a:spcAft>
            </a:pPr>
            <a:r>
              <a:rPr lang="es-ES" sz="1800" dirty="0" smtClean="0"/>
              <a:t>Este indicador nos alerta sobre la importancia de las IRA al interior de cada departamento. Ya que es relativizado en función al tamaño poblacional.</a:t>
            </a:r>
            <a:endParaRPr lang="es-ES" sz="1800" b="1" dirty="0" smtClean="0"/>
          </a:p>
          <a:p>
            <a:pPr algn="just">
              <a:lnSpc>
                <a:spcPct val="114000"/>
              </a:lnSpc>
              <a:spcBef>
                <a:spcPts val="600"/>
              </a:spcBef>
              <a:spcAft>
                <a:spcPts val="600"/>
              </a:spcAft>
              <a:buFont typeface="Arial" pitchFamily="34" charset="0"/>
              <a:buNone/>
            </a:pPr>
            <a:r>
              <a:rPr lang="es-ES" sz="2000" b="1" dirty="0" smtClean="0"/>
              <a:t>Fuente:</a:t>
            </a:r>
          </a:p>
          <a:p>
            <a:pPr algn="just">
              <a:lnSpc>
                <a:spcPct val="114000"/>
              </a:lnSpc>
              <a:spcBef>
                <a:spcPts val="600"/>
              </a:spcBef>
              <a:spcAft>
                <a:spcPts val="600"/>
              </a:spcAft>
            </a:pPr>
            <a:r>
              <a:rPr lang="es-ES" sz="1800" dirty="0" smtClean="0"/>
              <a:t>MINSA.</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Aire</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Casos de infecciones respiratorias agudas (IRA) respecto de la población total</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Marcador de contenido"/>
          <p:cNvSpPr>
            <a:spLocks noGrp="1"/>
          </p:cNvSpPr>
          <p:nvPr>
            <p:ph idx="1"/>
          </p:nvPr>
        </p:nvSpPr>
        <p:spPr>
          <a:xfrm>
            <a:off x="457200" y="2743202"/>
            <a:ext cx="8229600" cy="3954463"/>
          </a:xfrm>
        </p:spPr>
        <p:txBody>
          <a:bodyPr>
            <a:normAutofit lnSpcReduction="10000"/>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distritos que reportan la existencia de fuentes de contaminación sonora (ruidos) en sus ámbitos, con respecto al total de distritos informantes.</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La información proviene del Registro Nacional de Municipalidades (RENAMU) administrado por el INEI.</a:t>
            </a:r>
          </a:p>
          <a:p>
            <a:pPr algn="just">
              <a:lnSpc>
                <a:spcPct val="114000"/>
              </a:lnSpc>
              <a:spcBef>
                <a:spcPts val="600"/>
              </a:spcBef>
              <a:spcAft>
                <a:spcPts val="600"/>
              </a:spcAft>
            </a:pPr>
            <a:r>
              <a:rPr lang="es-ES" sz="1800" smtClean="0"/>
              <a:t>La cobertura del RENAMU es de 1834 distritos (el 100%).</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INEI.</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del Aire</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Distritos que informaron que existen fuentes de contaminación sonora</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2 Marcador de contenido"/>
          <p:cNvSpPr>
            <a:spLocks noGrp="1"/>
          </p:cNvSpPr>
          <p:nvPr>
            <p:ph idx="1"/>
          </p:nvPr>
        </p:nvSpPr>
        <p:spPr>
          <a:xfrm>
            <a:off x="468313" y="2778125"/>
            <a:ext cx="8229600" cy="3087688"/>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al volumen total de residuos sólidos dispuesto en rellenos sanitarios.</a:t>
            </a:r>
            <a:endParaRPr lang="es-ES" sz="1800" b="1" smtClean="0"/>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Únicamente tres departamentos cuentan con rellenos sanitarios autorizados (al 2008): Lima, Junín y Áncash.</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DIGESA.</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Contaminación por residuos sólidos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Disposición de residuos sólidos en rellenos sanitarios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457200" y="2862264"/>
            <a:ext cx="8229600" cy="3906837"/>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distritos que reportan la existencia de fuentes de contaminación por acumulación y quema clandestina de basura y restrojos.</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La información proviene del Registro Nacional de Municipalidades (RENAMU) administrado por el INEI.</a:t>
            </a:r>
          </a:p>
          <a:p>
            <a:pPr algn="just">
              <a:lnSpc>
                <a:spcPct val="114000"/>
              </a:lnSpc>
              <a:spcBef>
                <a:spcPts val="600"/>
              </a:spcBef>
              <a:spcAft>
                <a:spcPts val="600"/>
              </a:spcAft>
            </a:pPr>
            <a:r>
              <a:rPr lang="es-ES" sz="1800" smtClean="0"/>
              <a:t>La cobertura del RENAMU es de 1834 distritos (el 100%).</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INEI.</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Contaminación por residuos sólidos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Distritos que informaron que existe acumulación y quema clandestina de basura y restrojos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Marcador de contenido"/>
          <p:cNvSpPr>
            <a:spLocks noGrp="1"/>
          </p:cNvSpPr>
          <p:nvPr>
            <p:ph idx="1"/>
          </p:nvPr>
        </p:nvSpPr>
        <p:spPr>
          <a:xfrm>
            <a:off x="457200" y="2125663"/>
            <a:ext cx="8229600" cy="4673600"/>
          </a:xfrm>
        </p:spPr>
        <p:txBody>
          <a:bodyPr>
            <a:normAutofit/>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 la Huella Ecológica total de cada departamento, la cual se mide en una unidad de superficie estandarizada denominada hectáreas globales.</a:t>
            </a:r>
            <a:endParaRPr lang="es-ES" sz="1800" b="1" dirty="0" smtClean="0"/>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Este indicador se utiliza como indicador proxy de la generación total de residuos sólidos.</a:t>
            </a:r>
          </a:p>
          <a:p>
            <a:pPr algn="just">
              <a:lnSpc>
                <a:spcPct val="114000"/>
              </a:lnSpc>
              <a:spcBef>
                <a:spcPts val="600"/>
              </a:spcBef>
              <a:spcAft>
                <a:spcPts val="600"/>
              </a:spcAft>
            </a:pPr>
            <a:r>
              <a:rPr lang="es-ES" sz="1800" dirty="0" smtClean="0"/>
              <a:t>La Huella Ecológica mide el consumo de productos provenientes de los siguientes tipos de superficies: superficie marina y aguas continentales, pastizales, zonas agrícolas y bosques.</a:t>
            </a:r>
            <a:endParaRPr lang="es-ES" sz="1800" b="1" dirty="0" smtClean="0"/>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MINAM.</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Calidad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Contaminación por residuos sólidos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Intensidad de consumo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3989" y="1484313"/>
          <a:ext cx="8799615" cy="4015920"/>
        </p:xfrm>
        <a:graphic>
          <a:graphicData uri="http://schemas.openxmlformats.org/drawingml/2006/table">
            <a:tbl>
              <a:tblPr firstCol="1" lastCol="1" bandCol="1">
                <a:tableStyleId>{F5AB1C69-6EDB-4FF4-983F-18BD219EF322}</a:tableStyleId>
              </a:tblPr>
              <a:tblGrid>
                <a:gridCol w="2090057"/>
                <a:gridCol w="2553195"/>
                <a:gridCol w="4156363"/>
              </a:tblGrid>
              <a:tr h="468000">
                <a:tc rowSpan="7">
                  <a:txBody>
                    <a:bodyPr/>
                    <a:lstStyle/>
                    <a:p>
                      <a:pPr algn="l" fontAlgn="ctr"/>
                      <a:r>
                        <a:rPr lang="es-ES" sz="2000" u="none" strike="noStrike" dirty="0"/>
                        <a:t>Conservación de </a:t>
                      </a:r>
                      <a:r>
                        <a:rPr lang="es-ES" sz="2000" u="none" strike="noStrike" dirty="0" smtClean="0"/>
                        <a:t>los Recursos</a:t>
                      </a:r>
                      <a:r>
                        <a:rPr lang="es-ES" sz="2000" u="none" strike="noStrike" baseline="0" dirty="0" smtClean="0"/>
                        <a:t> Naturales</a:t>
                      </a:r>
                      <a:endParaRPr lang="es-ES" sz="2000" b="1" i="0" u="none" strike="noStrike" dirty="0">
                        <a:solidFill>
                          <a:srgbClr val="002060"/>
                        </a:solidFill>
                        <a:latin typeface="Calibri"/>
                      </a:endParaRPr>
                    </a:p>
                  </a:txBody>
                  <a:tcPr marL="72000" marR="72000" marT="72000" marB="72000" anchor="ctr">
                    <a:lnR w="38100" cap="flat" cmpd="sng" algn="ctr">
                      <a:solidFill>
                        <a:schemeClr val="bg1">
                          <a:lumMod val="95000"/>
                        </a:schemeClr>
                      </a:solidFill>
                      <a:prstDash val="solid"/>
                      <a:round/>
                      <a:headEnd type="none" w="med" len="med"/>
                      <a:tailEnd type="none" w="med" len="med"/>
                    </a:lnR>
                    <a:solidFill>
                      <a:srgbClr val="6D9A4C"/>
                    </a:solidFill>
                  </a:tcPr>
                </a:tc>
                <a:tc rowSpan="2">
                  <a:txBody>
                    <a:bodyPr/>
                    <a:lstStyle/>
                    <a:p>
                      <a:pPr algn="l" fontAlgn="ctr"/>
                      <a:r>
                        <a:rPr lang="es-ES" sz="1800" u="none" strike="noStrike" dirty="0"/>
                        <a:t>Conservación de </a:t>
                      </a:r>
                      <a:r>
                        <a:rPr lang="es-ES" sz="1800" u="none" strike="noStrike" dirty="0" smtClean="0"/>
                        <a:t>ecosistemas</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Proporción de zonas prioritarias para la conservación protegidas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468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ecosistemas frágiles protegidos</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a:txBody>
                    <a:bodyPr/>
                    <a:lstStyle/>
                    <a:p>
                      <a:pPr algn="l" fontAlgn="ctr"/>
                      <a:r>
                        <a:rPr lang="es-ES" sz="1800" u="none" strike="noStrike" dirty="0" smtClean="0"/>
                        <a:t>Reforestación</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smtClean="0">
                          <a:solidFill>
                            <a:schemeClr val="tx1">
                              <a:lumMod val="95000"/>
                              <a:lumOff val="5000"/>
                            </a:schemeClr>
                          </a:solidFill>
                        </a:rPr>
                        <a:t>Superficie reforestada en relación a la superficie por reforestar</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D5E5C9"/>
                    </a:solidFill>
                  </a:tcPr>
                </a:tc>
              </a:tr>
              <a:tr h="612000">
                <a:tc vMerge="1">
                  <a:txBody>
                    <a:bodyPr/>
                    <a:lstStyle/>
                    <a:p>
                      <a:endParaRPr lang="es-ES"/>
                    </a:p>
                  </a:txBody>
                  <a:tcPr/>
                </a:tc>
                <a:tc rowSpan="3">
                  <a:txBody>
                    <a:bodyPr/>
                    <a:lstStyle/>
                    <a:p>
                      <a:pPr algn="l" fontAlgn="ctr"/>
                      <a:r>
                        <a:rPr lang="es-ES" sz="1800" u="none" strike="noStrike" dirty="0"/>
                        <a:t>Conservación de </a:t>
                      </a:r>
                      <a:r>
                        <a:rPr lang="es-ES" sz="1800" u="none" strike="noStrike" dirty="0" smtClean="0"/>
                        <a:t>especies</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A3C589"/>
                    </a:solidFill>
                  </a:tcPr>
                </a:tc>
                <a:tc>
                  <a:txBody>
                    <a:bodyPr/>
                    <a:lstStyle/>
                    <a:p>
                      <a:pPr algn="l" fontAlgn="b"/>
                      <a:r>
                        <a:rPr lang="es-ES" sz="1400" b="0" u="none" strike="noStrike" dirty="0">
                          <a:solidFill>
                            <a:schemeClr val="tx1">
                              <a:lumMod val="95000"/>
                              <a:lumOff val="5000"/>
                            </a:schemeClr>
                          </a:solidFill>
                        </a:rPr>
                        <a:t>Proporción de especies de aves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mamíferos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D5E5C9"/>
                    </a:solidFill>
                  </a:tcPr>
                </a:tc>
              </a:tr>
              <a:tr h="612000">
                <a:tc vMerge="1">
                  <a:txBody>
                    <a:bodyPr/>
                    <a:lstStyle/>
                    <a:p>
                      <a:endParaRPr lang="es-ES"/>
                    </a:p>
                  </a:txBody>
                  <a:tcPr/>
                </a:tc>
                <a:tc vMerge="1">
                  <a:txBody>
                    <a:bodyPr/>
                    <a:lstStyle/>
                    <a:p>
                      <a:endParaRPr lang="es-ES"/>
                    </a:p>
                  </a:txBody>
                  <a:tcPr/>
                </a:tc>
                <a:tc>
                  <a:txBody>
                    <a:bodyPr/>
                    <a:lstStyle/>
                    <a:p>
                      <a:pPr algn="l" fontAlgn="b"/>
                      <a:r>
                        <a:rPr lang="es-ES" sz="1400" b="0" u="none" strike="noStrike" dirty="0">
                          <a:solidFill>
                            <a:schemeClr val="tx1">
                              <a:lumMod val="95000"/>
                              <a:lumOff val="5000"/>
                            </a:schemeClr>
                          </a:solidFill>
                        </a:rPr>
                        <a:t>Proporción de especies de anfibios en alguna categoría de amenaza</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D5E5C9"/>
                    </a:solidFill>
                  </a:tcPr>
                </a:tc>
              </a:tr>
              <a:tr h="576000">
                <a:tc vMerge="1">
                  <a:txBody>
                    <a:bodyPr/>
                    <a:lstStyle/>
                    <a:p>
                      <a:endParaRPr lang="es-ES"/>
                    </a:p>
                  </a:txBody>
                  <a:tcPr/>
                </a:tc>
                <a:tc>
                  <a:txBody>
                    <a:bodyPr/>
                    <a:lstStyle/>
                    <a:p>
                      <a:pPr algn="l" fontAlgn="ctr"/>
                      <a:r>
                        <a:rPr lang="es-ES" sz="1800" u="none" strike="noStrike" dirty="0"/>
                        <a:t>Conservación ex </a:t>
                      </a:r>
                      <a:r>
                        <a:rPr lang="es-ES" sz="1800" u="none" strike="noStrike" dirty="0" smtClean="0"/>
                        <a:t>situ</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72000" marB="72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A3C589"/>
                    </a:solidFill>
                  </a:tcPr>
                </a:tc>
                <a:tc>
                  <a:txBody>
                    <a:bodyPr/>
                    <a:lstStyle/>
                    <a:p>
                      <a:pPr algn="l" fontAlgn="b"/>
                      <a:r>
                        <a:rPr lang="es-ES" sz="1400" b="0" u="none" strike="noStrike" dirty="0">
                          <a:solidFill>
                            <a:schemeClr val="tx1">
                              <a:lumMod val="95000"/>
                              <a:lumOff val="5000"/>
                            </a:schemeClr>
                          </a:solidFill>
                        </a:rPr>
                        <a:t>Centros de conservación </a:t>
                      </a:r>
                      <a:r>
                        <a:rPr lang="es-ES" sz="1400" b="0" u="none" strike="noStrike" dirty="0" smtClean="0">
                          <a:solidFill>
                            <a:schemeClr val="tx1">
                              <a:lumMod val="95000"/>
                              <a:lumOff val="5000"/>
                            </a:schemeClr>
                          </a:solidFill>
                        </a:rPr>
                        <a:t>Ex Situ</a:t>
                      </a:r>
                      <a:endParaRPr lang="es-ES" sz="1400" b="0" i="0" u="none" strike="noStrike" dirty="0">
                        <a:solidFill>
                          <a:schemeClr val="tx1">
                            <a:lumMod val="95000"/>
                            <a:lumOff val="5000"/>
                          </a:schemeClr>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D5E5C9"/>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Marcador de contenido"/>
          <p:cNvSpPr>
            <a:spLocks noGrp="1"/>
          </p:cNvSpPr>
          <p:nvPr>
            <p:ph idx="1"/>
          </p:nvPr>
        </p:nvSpPr>
        <p:spPr>
          <a:xfrm>
            <a:off x="428596" y="2714622"/>
            <a:ext cx="8286750" cy="3478213"/>
          </a:xfrm>
        </p:spPr>
        <p:txBody>
          <a:bodyPr>
            <a:normAutofit fontScale="92500" lnSpcReduction="20000"/>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Considera la proporción de la superficie de zonas prioritarias para la conservación dentro de ANP, con relación a la superficie total de zonas prioritarias de cada departamento.</a:t>
            </a:r>
            <a:endParaRPr lang="es-ES" sz="1800" b="1" dirty="0" smtClean="0"/>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No se incluye superficie marina, únicamente superficie terrestre.</a:t>
            </a:r>
            <a:endParaRPr lang="es-ES" sz="1800" b="1" dirty="0" smtClean="0"/>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SERNANP (superficie de ANP y zonas prioritarias para la conservación).</a:t>
            </a:r>
          </a:p>
          <a:p>
            <a:pPr algn="just">
              <a:lnSpc>
                <a:spcPct val="114000"/>
              </a:lnSpc>
              <a:spcBef>
                <a:spcPts val="600"/>
              </a:spcBef>
              <a:spcAft>
                <a:spcPts val="600"/>
              </a:spcAft>
            </a:pPr>
            <a:r>
              <a:rPr lang="es-ES" sz="1800" dirty="0" smtClean="0"/>
              <a:t>INEI (Límites departamentales).</a:t>
            </a:r>
          </a:p>
          <a:p>
            <a:pPr algn="just">
              <a:lnSpc>
                <a:spcPct val="114000"/>
              </a:lnSpc>
              <a:spcBef>
                <a:spcPts val="600"/>
              </a:spcBef>
              <a:spcAft>
                <a:spcPts val="600"/>
              </a:spcAft>
            </a:pPr>
            <a:endParaRPr lang="es-ES" sz="1800" b="1" dirty="0" smtClean="0"/>
          </a:p>
        </p:txBody>
      </p:sp>
      <p:sp>
        <p:nvSpPr>
          <p:cNvPr id="4" name="3 CuadroTexto"/>
          <p:cNvSpPr txBox="1"/>
          <p:nvPr/>
        </p:nvSpPr>
        <p:spPr>
          <a:xfrm>
            <a:off x="0" y="722313"/>
            <a:ext cx="9144000" cy="1631216"/>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a:t>
            </a: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los Recursos Naturales</a:t>
            </a:r>
            <a:endPar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Ecosistemas</a:t>
            </a: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zonas prioritarias para la conservación protegidas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1406" y="1214422"/>
          <a:ext cx="3960813" cy="5351463"/>
        </p:xfrm>
        <a:graphic>
          <a:graphicData uri="http://schemas.openxmlformats.org/drawingml/2006/table">
            <a:tbl>
              <a:tblPr/>
              <a:tblGrid>
                <a:gridCol w="1358900"/>
                <a:gridCol w="1357313"/>
                <a:gridCol w="1244600"/>
              </a:tblGrid>
              <a:tr h="295275">
                <a:tc gridSpan="3">
                  <a:txBody>
                    <a:bodyPr/>
                    <a:lstStyle/>
                    <a:p>
                      <a:pPr marL="87313"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FFFFFF"/>
                          </a:solidFill>
                          <a:effectLst/>
                          <a:latin typeface="Calibri" charset="0"/>
                          <a:ea typeface="ＭＳ Ｐゴシック" charset="-128"/>
                          <a:cs typeface="ＭＳ Ｐゴシック" charset="-128"/>
                        </a:rPr>
                        <a:t>Casos de EDA por mil habitantes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473075">
                <a:tc>
                  <a:txBody>
                    <a:bodyPr/>
                    <a:lstStyle/>
                    <a:p>
                      <a:pPr marL="87313"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a:ln>
                            <a:noFill/>
                          </a:ln>
                          <a:solidFill>
                            <a:srgbClr val="000000"/>
                          </a:solidFill>
                          <a:effectLst/>
                          <a:latin typeface="Calibri" charset="0"/>
                          <a:ea typeface="ＭＳ Ｐゴシック" charset="-128"/>
                          <a:cs typeface="ＭＳ Ｐゴシック" charset="-128"/>
                        </a:rPr>
                        <a:t>Departamentos </a:t>
                      </a:r>
                    </a:p>
                    <a:p>
                      <a:pPr marL="87313"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a:ln>
                            <a:noFill/>
                          </a:ln>
                          <a:solidFill>
                            <a:srgbClr val="000000"/>
                          </a:solidFill>
                          <a:effectLst/>
                          <a:latin typeface="Calibri" charset="0"/>
                          <a:ea typeface="ＭＳ Ｐゴシック" charset="-128"/>
                          <a:cs typeface="ＭＳ Ｐゴシック" charset="-128"/>
                        </a:rPr>
                        <a:t>por jerarquía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E357"/>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Calibri" charset="0"/>
                          <a:ea typeface="ＭＳ Ｐゴシック" charset="-128"/>
                          <a:cs typeface="ＭＳ Ｐゴシック" charset="-128"/>
                        </a:rPr>
                        <a:t>Valores del </a:t>
                      </a:r>
                    </a:p>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Calibri" charset="0"/>
                          <a:ea typeface="ＭＳ Ｐゴシック" charset="-128"/>
                          <a:cs typeface="ＭＳ Ｐゴシック" charset="-128"/>
                        </a:rPr>
                        <a:t>indicador</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Calibri" charset="0"/>
                          <a:ea typeface="ＭＳ Ｐゴシック" charset="-128"/>
                          <a:cs typeface="ＭＳ Ｐゴシック" charset="-128"/>
                        </a:rPr>
                        <a:t>Puntuación </a:t>
                      </a:r>
                    </a:p>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Calibri" charset="0"/>
                          <a:ea typeface="ＭＳ Ｐゴシック" charset="-128"/>
                          <a:cs typeface="ＭＳ Ｐゴシック" charset="-128"/>
                        </a:rPr>
                        <a:t>porcentual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TUMBES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0,999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1,0000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PUNO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1,535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0,9565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LORETO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1,686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0,9130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LAMBAYEQUE</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2,282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0,8696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ÁNCASH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2,341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0,8261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LIMA y CALLAO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2,537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0,7826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LA LIBERTAD</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2,842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0,7391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ICA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3,269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0,6957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CUSCO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3,484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0,6522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SAN MARTÍN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3,545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0,6087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CAJAMARCA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3,639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0,5652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JUNÍN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3,892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0,5217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MOQUEGUA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4,503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0,4783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PIURA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4,662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0,4348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HUANCAVELICA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4,870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0,3913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201613">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HUÁNUCO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5,343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0,3478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APURÍMAC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5,350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0,3043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AYACUCHO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5,527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0,2609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PASCO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6,036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0,2174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TACNA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6,127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0,1739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AREQUIPA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6,856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0,1304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UCAYALI</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9,408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0,0870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AMAZONAS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9,567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0,0435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r h="190500">
                <a:tc>
                  <a:txBody>
                    <a:bodyPr/>
                    <a:lstStyle/>
                    <a:p>
                      <a:pPr marL="87313" marR="0" lvl="0" indent="0" algn="l"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a:ln>
                            <a:noFill/>
                          </a:ln>
                          <a:solidFill>
                            <a:srgbClr val="000000"/>
                          </a:solidFill>
                          <a:effectLst/>
                          <a:latin typeface="Calibri" charset="0"/>
                          <a:ea typeface="ＭＳ Ｐゴシック" charset="-128"/>
                          <a:cs typeface="ＭＳ Ｐゴシック" charset="-128"/>
                        </a:rPr>
                        <a:t>MADRE DE DIOS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FB3"/>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9,636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charset="0"/>
                          <a:ea typeface="ＭＳ Ｐゴシック" charset="-128"/>
                          <a:cs typeface="ＭＳ Ｐゴシック" charset="-128"/>
                        </a:rPr>
                        <a:t>0,0000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r>
            </a:tbl>
          </a:graphicData>
        </a:graphic>
      </p:graphicFrame>
      <p:sp>
        <p:nvSpPr>
          <p:cNvPr id="9" name="8 CuadroTexto"/>
          <p:cNvSpPr txBox="1"/>
          <p:nvPr/>
        </p:nvSpPr>
        <p:spPr>
          <a:xfrm>
            <a:off x="4414805" y="1819258"/>
            <a:ext cx="4648200" cy="523875"/>
          </a:xfrm>
          <a:prstGeom prst="rect">
            <a:avLst/>
          </a:prstGeom>
          <a:solidFill>
            <a:schemeClr val="bg1">
              <a:lumMod val="95000"/>
            </a:schemeClr>
          </a:solidFill>
          <a:ln>
            <a:solidFill>
              <a:schemeClr val="tx1"/>
            </a:solidFill>
          </a:ln>
        </p:spPr>
        <p:txBody>
          <a:bodyPr lIns="0" rIns="0">
            <a:prstTxWarp prst="textNoShape">
              <a:avLst/>
            </a:prstTxWarp>
            <a:spAutoFit/>
          </a:bodyPr>
          <a:lstStyle/>
          <a:p>
            <a:r>
              <a:rPr lang="es-ES" sz="1400" b="1"/>
              <a:t>Tumbes </a:t>
            </a:r>
            <a:r>
              <a:rPr lang="es-ES" sz="1400"/>
              <a:t>representa el máximo desempeño alcanzado con respecto a la proporción de casos de EDA.</a:t>
            </a:r>
          </a:p>
        </p:txBody>
      </p:sp>
      <p:sp>
        <p:nvSpPr>
          <p:cNvPr id="12" name="11 CuadroTexto"/>
          <p:cNvSpPr txBox="1"/>
          <p:nvPr/>
        </p:nvSpPr>
        <p:spPr>
          <a:xfrm>
            <a:off x="4414808" y="6088050"/>
            <a:ext cx="4645025" cy="523875"/>
          </a:xfrm>
          <a:prstGeom prst="rect">
            <a:avLst/>
          </a:prstGeom>
          <a:solidFill>
            <a:schemeClr val="bg1">
              <a:lumMod val="95000"/>
            </a:schemeClr>
          </a:solidFill>
          <a:ln>
            <a:solidFill>
              <a:schemeClr val="tx1"/>
            </a:solidFill>
          </a:ln>
        </p:spPr>
        <p:txBody>
          <a:bodyPr lIns="0" rIns="0">
            <a:prstTxWarp prst="textNoShape">
              <a:avLst/>
            </a:prstTxWarp>
            <a:spAutoFit/>
          </a:bodyPr>
          <a:lstStyle/>
          <a:p>
            <a:r>
              <a:rPr lang="es-ES" sz="1400" b="1"/>
              <a:t>Madre de Dios </a:t>
            </a:r>
            <a:r>
              <a:rPr lang="es-ES" sz="1400"/>
              <a:t>representa el menor desempeño alcanzado con respecto a la proporción de casos de EDA.</a:t>
            </a:r>
          </a:p>
        </p:txBody>
      </p:sp>
      <p:sp>
        <p:nvSpPr>
          <p:cNvPr id="13" name="12 Flecha derecha"/>
          <p:cNvSpPr/>
          <p:nvPr/>
        </p:nvSpPr>
        <p:spPr>
          <a:xfrm>
            <a:off x="4033805" y="2043094"/>
            <a:ext cx="357188" cy="71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derecha"/>
          <p:cNvSpPr/>
          <p:nvPr/>
        </p:nvSpPr>
        <p:spPr>
          <a:xfrm>
            <a:off x="4033805" y="6423013"/>
            <a:ext cx="357188" cy="714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50290" name="Picture 3"/>
          <p:cNvPicPr>
            <a:picLocks noChangeAspect="1" noChangeArrowheads="1"/>
          </p:cNvPicPr>
          <p:nvPr/>
        </p:nvPicPr>
        <p:blipFill>
          <a:blip r:embed="rId2" cstate="print"/>
          <a:srcRect/>
          <a:stretch>
            <a:fillRect/>
          </a:stretch>
        </p:blipFill>
        <p:spPr bwMode="auto">
          <a:xfrm>
            <a:off x="4033805" y="2412984"/>
            <a:ext cx="5100638" cy="3622675"/>
          </a:xfrm>
          <a:prstGeom prst="rect">
            <a:avLst/>
          </a:prstGeom>
          <a:noFill/>
          <a:ln w="9525">
            <a:noFill/>
            <a:miter lim="800000"/>
            <a:headEnd/>
            <a:tailEnd/>
          </a:ln>
        </p:spPr>
      </p:pic>
      <p:sp>
        <p:nvSpPr>
          <p:cNvPr id="11" name="1 Título"/>
          <p:cNvSpPr txBox="1">
            <a:spLocks/>
          </p:cNvSpPr>
          <p:nvPr/>
        </p:nvSpPr>
        <p:spPr bwMode="auto">
          <a:xfrm>
            <a:off x="468316" y="700094"/>
            <a:ext cx="3735387" cy="300037"/>
          </a:xfrm>
          <a:prstGeom prst="rect">
            <a:avLst/>
          </a:prstGeom>
          <a:noFill/>
          <a:ln w="9525">
            <a:noFill/>
            <a:miter lim="800000"/>
            <a:headEnd/>
            <a:tailEnd/>
          </a:ln>
        </p:spPr>
        <p:txBody>
          <a:bodyPr anchor="ctr">
            <a:prstTxWarp prst="textNoShape">
              <a:avLst/>
            </a:prstTxWarp>
          </a:bodyPr>
          <a:lstStyle/>
          <a:p>
            <a:pPr eaLnBrk="0" hangingPunct="0"/>
            <a:r>
              <a:rPr lang="es-ES" sz="2800" b="1">
                <a:latin typeface="Calibri" charset="0"/>
              </a:rPr>
              <a:t>Asignación de puntos</a:t>
            </a:r>
          </a:p>
        </p:txBody>
      </p:sp>
      <p:sp>
        <p:nvSpPr>
          <p:cNvPr id="50292"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2</a:t>
            </a:r>
          </a:p>
        </p:txBody>
      </p:sp>
      <p:sp>
        <p:nvSpPr>
          <p:cNvPr id="15"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17" name="16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 name="17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428596" y="2143116"/>
            <a:ext cx="8286750" cy="4589462"/>
          </a:xfrm>
          <a:prstGeom prst="rect">
            <a:avLst/>
          </a:prstGeom>
          <a:noFill/>
          <a:ln w="9525">
            <a:noFill/>
            <a:miter lim="800000"/>
            <a:headEnd/>
            <a:tailEnd/>
          </a:ln>
        </p:spPr>
        <p:txBody>
          <a:bodyPr/>
          <a:lstStyle/>
          <a:p>
            <a:pPr marL="342900" indent="-342900" algn="just" eaLnBrk="0" hangingPunct="0">
              <a:lnSpc>
                <a:spcPct val="114000"/>
              </a:lnSpc>
              <a:spcBef>
                <a:spcPts val="600"/>
              </a:spcBef>
              <a:spcAft>
                <a:spcPts val="600"/>
              </a:spcAft>
              <a:buFont typeface="Arial" charset="0"/>
              <a:buNone/>
              <a:defRPr/>
            </a:pPr>
            <a:r>
              <a:rPr lang="es-ES" b="1" dirty="0">
                <a:latin typeface="+mn-lt"/>
              </a:rPr>
              <a:t>Definición:</a:t>
            </a:r>
          </a:p>
          <a:p>
            <a:pPr marL="342900" indent="-342900" algn="just" eaLnBrk="0" hangingPunct="0">
              <a:lnSpc>
                <a:spcPct val="114000"/>
              </a:lnSpc>
              <a:spcBef>
                <a:spcPts val="600"/>
              </a:spcBef>
              <a:spcAft>
                <a:spcPts val="600"/>
              </a:spcAft>
              <a:buFont typeface="Arial" charset="0"/>
              <a:buChar char="•"/>
              <a:defRPr/>
            </a:pPr>
            <a:r>
              <a:rPr lang="es-ES" dirty="0">
                <a:latin typeface="+mn-lt"/>
              </a:rPr>
              <a:t>Considera la proporción de la superficie de ecosistemas frágiles dentro de ANP, con relación a la superficie total de ecosistemas frágiles de cada departamento.</a:t>
            </a:r>
            <a:endParaRPr lang="es-ES" b="1" dirty="0">
              <a:latin typeface="+mn-lt"/>
            </a:endParaRPr>
          </a:p>
          <a:p>
            <a:pPr marL="342900" indent="-342900" algn="just" eaLnBrk="0" hangingPunct="0">
              <a:lnSpc>
                <a:spcPct val="114000"/>
              </a:lnSpc>
              <a:spcBef>
                <a:spcPts val="600"/>
              </a:spcBef>
              <a:spcAft>
                <a:spcPts val="600"/>
              </a:spcAft>
              <a:buFont typeface="Arial" charset="0"/>
              <a:buNone/>
              <a:defRPr/>
            </a:pPr>
            <a:r>
              <a:rPr lang="es-ES" b="1" dirty="0">
                <a:latin typeface="+mn-lt"/>
              </a:rPr>
              <a:t>Consideraciones:</a:t>
            </a:r>
          </a:p>
          <a:p>
            <a:pPr marL="342900" indent="-342900" algn="just" eaLnBrk="0" hangingPunct="0">
              <a:lnSpc>
                <a:spcPct val="114000"/>
              </a:lnSpc>
              <a:spcBef>
                <a:spcPts val="600"/>
              </a:spcBef>
              <a:spcAft>
                <a:spcPts val="600"/>
              </a:spcAft>
              <a:buFont typeface="Arial" charset="0"/>
              <a:buChar char="•"/>
              <a:defRPr/>
            </a:pPr>
            <a:r>
              <a:rPr lang="es-ES" dirty="0">
                <a:latin typeface="+mn-lt"/>
              </a:rPr>
              <a:t>La superficie de ecosistemas frágiles fue extraída del mapa de Patrimonio Forestal (como una primera aproximación), incorporando las categorías </a:t>
            </a:r>
            <a:r>
              <a:rPr lang="es-ES" dirty="0" err="1">
                <a:latin typeface="+mn-lt"/>
              </a:rPr>
              <a:t>queñoales</a:t>
            </a:r>
            <a:r>
              <a:rPr lang="es-ES" dirty="0">
                <a:latin typeface="+mn-lt"/>
              </a:rPr>
              <a:t> y bosques relictos.</a:t>
            </a:r>
            <a:endParaRPr lang="es-ES" b="1" dirty="0">
              <a:latin typeface="+mn-lt"/>
            </a:endParaRPr>
          </a:p>
          <a:p>
            <a:pPr marL="342900" indent="-342900" algn="just" eaLnBrk="0" hangingPunct="0">
              <a:lnSpc>
                <a:spcPct val="114000"/>
              </a:lnSpc>
              <a:spcBef>
                <a:spcPts val="600"/>
              </a:spcBef>
              <a:spcAft>
                <a:spcPts val="600"/>
              </a:spcAft>
              <a:buFont typeface="Arial" charset="0"/>
              <a:buNone/>
              <a:defRPr/>
            </a:pPr>
            <a:r>
              <a:rPr lang="es-ES" b="1" dirty="0">
                <a:latin typeface="+mn-lt"/>
              </a:rPr>
              <a:t>Fuente:</a:t>
            </a:r>
          </a:p>
          <a:p>
            <a:pPr marL="342900" indent="-342900" algn="just" eaLnBrk="0" hangingPunct="0">
              <a:lnSpc>
                <a:spcPct val="114000"/>
              </a:lnSpc>
              <a:spcBef>
                <a:spcPts val="600"/>
              </a:spcBef>
              <a:spcAft>
                <a:spcPts val="600"/>
              </a:spcAft>
              <a:buFont typeface="Arial" charset="0"/>
              <a:buChar char="•"/>
              <a:defRPr/>
            </a:pPr>
            <a:r>
              <a:rPr lang="es-ES" dirty="0">
                <a:latin typeface="+mn-lt"/>
              </a:rPr>
              <a:t>MINAM (Superficie de ecosistemas frágiles).</a:t>
            </a:r>
          </a:p>
          <a:p>
            <a:pPr marL="342900" indent="-342900" algn="just" eaLnBrk="0" hangingPunct="0">
              <a:lnSpc>
                <a:spcPct val="114000"/>
              </a:lnSpc>
              <a:spcBef>
                <a:spcPts val="600"/>
              </a:spcBef>
              <a:spcAft>
                <a:spcPts val="600"/>
              </a:spcAft>
              <a:buFont typeface="Arial" charset="0"/>
              <a:buChar char="•"/>
              <a:defRPr/>
            </a:pPr>
            <a:r>
              <a:rPr lang="es-ES" dirty="0">
                <a:latin typeface="+mn-lt"/>
              </a:rPr>
              <a:t>SERNANP (Superficie de ANP).</a:t>
            </a:r>
          </a:p>
          <a:p>
            <a:pPr marL="342900" indent="-342900" algn="just" eaLnBrk="0" hangingPunct="0">
              <a:lnSpc>
                <a:spcPct val="114000"/>
              </a:lnSpc>
              <a:spcBef>
                <a:spcPts val="600"/>
              </a:spcBef>
              <a:spcAft>
                <a:spcPts val="600"/>
              </a:spcAft>
              <a:buFont typeface="Arial" charset="0"/>
              <a:buChar char="•"/>
              <a:defRPr/>
            </a:pPr>
            <a:r>
              <a:rPr lang="es-ES" dirty="0">
                <a:latin typeface="+mn-lt"/>
              </a:rPr>
              <a:t>INEI (Límites departamentales)</a:t>
            </a:r>
          </a:p>
          <a:p>
            <a:pPr marL="342900" indent="-342900" algn="just" eaLnBrk="0" hangingPunct="0">
              <a:spcBef>
                <a:spcPct val="20000"/>
              </a:spcBef>
              <a:buFont typeface="Arial" charset="0"/>
              <a:buChar char="•"/>
              <a:defRPr/>
            </a:pPr>
            <a:endParaRPr lang="es-ES" b="1" dirty="0">
              <a:latin typeface="+mn-lt"/>
            </a:endParaRP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la </a:t>
            </a: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Recursos Naturales</a:t>
            </a:r>
            <a:endPar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Ecosistemas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ecosistemas frágiles protegidos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2 Marcador de contenido"/>
          <p:cNvSpPr>
            <a:spLocks noGrp="1"/>
          </p:cNvSpPr>
          <p:nvPr>
            <p:ph idx="1"/>
          </p:nvPr>
        </p:nvSpPr>
        <p:spPr>
          <a:xfrm>
            <a:off x="457200" y="2232025"/>
            <a:ext cx="8229600" cy="4394200"/>
          </a:xfrm>
        </p:spPr>
        <p:txBody>
          <a:bodyPr>
            <a:normAutofit lnSpcReduction="10000"/>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 la superficie reforestada dividida por la superficie por reforestar considerada para cada departamento.</a:t>
            </a:r>
            <a:endParaRPr lang="es-ES" sz="1800" b="1" dirty="0" smtClean="0"/>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La información proviene de los datos reportados por AGRORURAL (antes PRONAMACHCS) para los departamentos de su ámbito de trabajo. Para el resto de departamentos los datos son estimaciones reportadas por la Dirección General Forestal y de Fauna Silvestre.</a:t>
            </a:r>
            <a:endParaRPr lang="es-ES" sz="1800" b="1" dirty="0" smtClean="0"/>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AGRORURAL (superficie reforestada y por reforestar).</a:t>
            </a:r>
          </a:p>
          <a:p>
            <a:pPr algn="just">
              <a:lnSpc>
                <a:spcPct val="114000"/>
              </a:lnSpc>
              <a:spcBef>
                <a:spcPts val="600"/>
              </a:spcBef>
              <a:spcAft>
                <a:spcPts val="600"/>
              </a:spcAft>
            </a:pPr>
            <a:r>
              <a:rPr lang="es-ES" sz="1800" dirty="0" smtClean="0"/>
              <a:t>DGFFA (superficie reforestada y por reforestar).</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la </a:t>
            </a: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Recursos Naturales</a:t>
            </a:r>
            <a:endPar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Reforestación</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Superficie reforestada en relación a la superficie por reforestar</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2 Marcador de contenido"/>
          <p:cNvSpPr>
            <a:spLocks noGrp="1"/>
          </p:cNvSpPr>
          <p:nvPr>
            <p:ph idx="1"/>
          </p:nvPr>
        </p:nvSpPr>
        <p:spPr>
          <a:xfrm>
            <a:off x="428625" y="2671763"/>
            <a:ext cx="8229600" cy="4186237"/>
          </a:xfrm>
        </p:spPr>
        <p:txBody>
          <a:bodyPr/>
          <a:lstStyle/>
          <a:p>
            <a:pPr algn="just">
              <a:spcBef>
                <a:spcPts val="600"/>
              </a:spcBef>
              <a:spcAft>
                <a:spcPts val="600"/>
              </a:spcAft>
              <a:buFont typeface="Arial" pitchFamily="34" charset="0"/>
              <a:buNone/>
            </a:pPr>
            <a:r>
              <a:rPr lang="es-ES" sz="1600" b="1" dirty="0" smtClean="0"/>
              <a:t>Definición:</a:t>
            </a:r>
          </a:p>
          <a:p>
            <a:pPr algn="just">
              <a:spcBef>
                <a:spcPts val="600"/>
              </a:spcBef>
              <a:spcAft>
                <a:spcPts val="600"/>
              </a:spcAft>
            </a:pPr>
            <a:r>
              <a:rPr lang="es-ES" sz="1600" dirty="0" smtClean="0"/>
              <a:t>Se refiere a la proporción del número de especies en alguna categoría de amenaza con respecto al total de especies por departamento.</a:t>
            </a:r>
            <a:endParaRPr lang="es-ES" sz="1600" b="1" dirty="0" smtClean="0"/>
          </a:p>
          <a:p>
            <a:pPr algn="just">
              <a:spcBef>
                <a:spcPts val="600"/>
              </a:spcBef>
              <a:spcAft>
                <a:spcPts val="600"/>
              </a:spcAft>
              <a:buFont typeface="Arial" pitchFamily="34" charset="0"/>
              <a:buNone/>
            </a:pPr>
            <a:r>
              <a:rPr lang="es-ES" sz="1600" b="1" dirty="0" smtClean="0"/>
              <a:t>Consideraciones:</a:t>
            </a:r>
          </a:p>
          <a:p>
            <a:pPr algn="just">
              <a:spcBef>
                <a:spcPts val="600"/>
              </a:spcBef>
              <a:spcAft>
                <a:spcPts val="600"/>
              </a:spcAft>
            </a:pPr>
            <a:r>
              <a:rPr lang="es-ES" sz="1600" dirty="0" smtClean="0"/>
              <a:t>La información proviene de archivos tipo </a:t>
            </a:r>
            <a:r>
              <a:rPr lang="es-ES" sz="1600" i="1" dirty="0" smtClean="0"/>
              <a:t>shapefile</a:t>
            </a:r>
            <a:r>
              <a:rPr lang="es-ES" sz="1600" dirty="0" smtClean="0"/>
              <a:t> de libre disposición vía internet, y difundidos a través de la iniciativa </a:t>
            </a:r>
            <a:r>
              <a:rPr lang="es-ES" sz="1600" dirty="0" err="1" smtClean="0"/>
              <a:t>NatureServer</a:t>
            </a:r>
            <a:r>
              <a:rPr lang="es-ES" sz="1600" dirty="0" smtClean="0"/>
              <a:t> </a:t>
            </a:r>
            <a:r>
              <a:rPr lang="es-ES" sz="1600" dirty="0" err="1" smtClean="0"/>
              <a:t>Infonatura</a:t>
            </a:r>
            <a:r>
              <a:rPr lang="es-ES" sz="1600" dirty="0" smtClean="0"/>
              <a:t>, quienes han sistematizado información de diversas publicaciones, con el respaldo de instituciones como: </a:t>
            </a:r>
            <a:r>
              <a:rPr lang="es-ES" sz="1600" dirty="0" err="1" smtClean="0"/>
              <a:t>Conservation</a:t>
            </a:r>
            <a:r>
              <a:rPr lang="es-ES" sz="1600" dirty="0" smtClean="0"/>
              <a:t> International, </a:t>
            </a:r>
            <a:r>
              <a:rPr lang="es-ES" sz="1600" dirty="0" err="1" smtClean="0"/>
              <a:t>NaturServe</a:t>
            </a:r>
            <a:r>
              <a:rPr lang="es-ES" sz="1600" dirty="0" smtClean="0"/>
              <a:t>, </a:t>
            </a:r>
            <a:r>
              <a:rPr lang="es-ES" sz="1600" dirty="0" err="1" smtClean="0"/>
              <a:t>The</a:t>
            </a:r>
            <a:r>
              <a:rPr lang="es-ES" sz="1600" dirty="0" smtClean="0"/>
              <a:t> </a:t>
            </a:r>
            <a:r>
              <a:rPr lang="es-ES" sz="1600" dirty="0" err="1" smtClean="0"/>
              <a:t>Nature</a:t>
            </a:r>
            <a:r>
              <a:rPr lang="es-ES" sz="1600" dirty="0" smtClean="0"/>
              <a:t> </a:t>
            </a:r>
            <a:r>
              <a:rPr lang="es-ES" sz="1600" dirty="0" err="1" smtClean="0"/>
              <a:t>Conservancy</a:t>
            </a:r>
            <a:r>
              <a:rPr lang="es-ES" sz="1600" dirty="0" smtClean="0"/>
              <a:t>,  </a:t>
            </a:r>
            <a:r>
              <a:rPr lang="es-ES" sz="1600" dirty="0" err="1" smtClean="0"/>
              <a:t>Wildspace</a:t>
            </a:r>
            <a:r>
              <a:rPr lang="es-ES" sz="1600" dirty="0" smtClean="0"/>
              <a:t>, WWF.</a:t>
            </a:r>
          </a:p>
          <a:p>
            <a:pPr algn="just">
              <a:spcBef>
                <a:spcPts val="600"/>
              </a:spcBef>
              <a:spcAft>
                <a:spcPts val="600"/>
              </a:spcAft>
            </a:pPr>
            <a:r>
              <a:rPr lang="es-ES" sz="1600" dirty="0" smtClean="0"/>
              <a:t>La base de datos cuenta con registros de 2 000 aves, 515 mamíferos y 84 anfibios.</a:t>
            </a:r>
            <a:endParaRPr lang="es-ES" sz="1600" b="1" dirty="0" smtClean="0"/>
          </a:p>
          <a:p>
            <a:pPr algn="just">
              <a:spcBef>
                <a:spcPts val="600"/>
              </a:spcBef>
              <a:spcAft>
                <a:spcPts val="600"/>
              </a:spcAft>
              <a:buFont typeface="Arial" pitchFamily="34" charset="0"/>
              <a:buNone/>
            </a:pPr>
            <a:r>
              <a:rPr lang="es-ES" sz="1600" b="1" dirty="0" smtClean="0"/>
              <a:t>Fuente:</a:t>
            </a:r>
          </a:p>
          <a:p>
            <a:pPr algn="just">
              <a:spcBef>
                <a:spcPts val="600"/>
              </a:spcBef>
              <a:spcAft>
                <a:spcPts val="600"/>
              </a:spcAft>
            </a:pPr>
            <a:r>
              <a:rPr lang="es-ES" sz="1600" dirty="0" smtClean="0"/>
              <a:t>MINAG (Listado de especies amenazadas en el Perú).</a:t>
            </a:r>
          </a:p>
          <a:p>
            <a:pPr algn="just">
              <a:spcBef>
                <a:spcPts val="600"/>
              </a:spcBef>
              <a:spcAft>
                <a:spcPts val="600"/>
              </a:spcAft>
            </a:pPr>
            <a:r>
              <a:rPr lang="es-ES" sz="1600" dirty="0" smtClean="0"/>
              <a:t>INFOMATURA </a:t>
            </a:r>
            <a:r>
              <a:rPr lang="es-ES" sz="1600" dirty="0" err="1" smtClean="0"/>
              <a:t>NatureServer</a:t>
            </a:r>
            <a:r>
              <a:rPr lang="es-ES" sz="1600" dirty="0" smtClean="0"/>
              <a:t> (Mapas de distribución de especies).</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la </a:t>
            </a: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Recursos Naturales</a:t>
            </a:r>
            <a:endPar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a:t>
            </a: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Especies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especies de aves/mamíferos/anfibios en alguna categoría de amenaza</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2 Marcador de contenido"/>
          <p:cNvSpPr>
            <a:spLocks noGrp="1"/>
          </p:cNvSpPr>
          <p:nvPr>
            <p:ph idx="1"/>
          </p:nvPr>
        </p:nvSpPr>
        <p:spPr>
          <a:xfrm>
            <a:off x="457200" y="2387602"/>
            <a:ext cx="8229600" cy="2970213"/>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al número de centros de conservación ex situ en cada departamento.</a:t>
            </a:r>
            <a:endParaRPr lang="es-ES" sz="1800" b="1" smtClean="0"/>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Considera: Zoológicos; zoocriaderos; centros de rescate y custodia temporal.</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DGFFS (Listado de centros de conservación).</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de la </a:t>
            </a:r>
            <a:r>
              <a:rPr lang="es-ES" sz="28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Recursos Naturales</a:t>
            </a:r>
            <a:endPar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Conservación Ex Situ</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Centros de conservación Ex Situ</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66689" y="1258888"/>
          <a:ext cx="8811492" cy="3455996"/>
        </p:xfrm>
        <a:graphic>
          <a:graphicData uri="http://schemas.openxmlformats.org/drawingml/2006/table">
            <a:tbl>
              <a:tblPr firstCol="1" lastCol="1" bandCol="1">
                <a:tableStyleId>{93296810-A885-4BE3-A3E7-6D5BEEA58F35}</a:tableStyleId>
              </a:tblPr>
              <a:tblGrid>
                <a:gridCol w="1769423"/>
                <a:gridCol w="2375065"/>
                <a:gridCol w="4667004"/>
              </a:tblGrid>
              <a:tr h="792000">
                <a:tc rowSpan="5">
                  <a:txBody>
                    <a:bodyPr/>
                    <a:lstStyle/>
                    <a:p>
                      <a:pPr algn="l" fontAlgn="ctr"/>
                      <a:r>
                        <a:rPr lang="es-ES" sz="2000" u="none" strike="noStrike" dirty="0"/>
                        <a:t>Gestión </a:t>
                      </a: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solidFill>
                      <a:srgbClr val="CA7A5A"/>
                    </a:solidFill>
                  </a:tcPr>
                </a:tc>
                <a:tc>
                  <a:txBody>
                    <a:bodyPr/>
                    <a:lstStyle/>
                    <a:p>
                      <a:pPr algn="l" fontAlgn="ctr"/>
                      <a:r>
                        <a:rPr lang="es-ES" sz="1800" u="none" strike="noStrike" dirty="0"/>
                        <a:t>Instrumentos </a:t>
                      </a:r>
                      <a:r>
                        <a:rPr lang="es-ES" sz="1800" u="none" strike="noStrike" dirty="0" smtClean="0"/>
                        <a:t>ambientales</a:t>
                      </a:r>
                    </a:p>
                    <a:p>
                      <a:pPr algn="l" fontAlgn="ctr"/>
                      <a:r>
                        <a:rPr lang="es-ES" sz="1200" b="0" i="0" u="sng" strike="noStrike" dirty="0" smtClean="0">
                          <a:solidFill>
                            <a:schemeClr val="tx1"/>
                          </a:solidFill>
                          <a:latin typeface="Calibri"/>
                        </a:rPr>
                        <a:t>1 variable</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a:solidFill>
                            <a:schemeClr val="tx1"/>
                          </a:solidFill>
                        </a:rPr>
                        <a:t>Número de instrumentos de gestión ambiental vigentes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solidFill>
                      <a:srgbClr val="F9EDDB"/>
                    </a:solidFill>
                  </a:tcPr>
                </a:tc>
              </a:tr>
              <a:tr h="866526">
                <a:tc vMerge="1">
                  <a:txBody>
                    <a:bodyPr/>
                    <a:lstStyle/>
                    <a:p>
                      <a:endParaRPr lang="es-ES"/>
                    </a:p>
                  </a:txBody>
                  <a:tcPr/>
                </a:tc>
                <a:tc>
                  <a:txBody>
                    <a:bodyPr/>
                    <a:lstStyle/>
                    <a:p>
                      <a:pPr algn="l" fontAlgn="ctr"/>
                      <a:r>
                        <a:rPr lang="es-ES" sz="1800" u="none" strike="noStrike" dirty="0"/>
                        <a:t>Conflictos </a:t>
                      </a:r>
                      <a:r>
                        <a:rPr lang="es-ES" sz="1800" u="none" strike="noStrike" dirty="0" smtClean="0"/>
                        <a:t>ambientales</a:t>
                      </a:r>
                    </a:p>
                    <a:p>
                      <a:pPr algn="l" fontAlgn="ctr"/>
                      <a:r>
                        <a:rPr lang="es-ES" sz="1200" b="0" i="0" u="sng" strike="noStrike" kern="1200" dirty="0" smtClean="0">
                          <a:solidFill>
                            <a:schemeClr val="tx1"/>
                          </a:solidFill>
                          <a:latin typeface="Calibri"/>
                          <a:ea typeface="+mn-ea"/>
                          <a:cs typeface="+mn-cs"/>
                        </a:rPr>
                        <a:t>1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EAC082"/>
                    </a:solidFill>
                  </a:tcPr>
                </a:tc>
                <a:tc>
                  <a:txBody>
                    <a:bodyPr/>
                    <a:lstStyle/>
                    <a:p>
                      <a:pPr algn="l" fontAlgn="b"/>
                      <a:r>
                        <a:rPr lang="es-ES" sz="1300" b="0" u="none" strike="noStrike" dirty="0" smtClean="0">
                          <a:solidFill>
                            <a:schemeClr val="tx1"/>
                          </a:solidFill>
                        </a:rPr>
                        <a:t>Número</a:t>
                      </a:r>
                      <a:r>
                        <a:rPr lang="es-ES" sz="1300" b="0" u="none" strike="noStrike" baseline="0" dirty="0" smtClean="0">
                          <a:solidFill>
                            <a:schemeClr val="tx1"/>
                          </a:solidFill>
                        </a:rPr>
                        <a:t> de </a:t>
                      </a:r>
                      <a:r>
                        <a:rPr lang="es-ES" sz="1300" b="0" u="none" strike="noStrike" dirty="0" smtClean="0">
                          <a:solidFill>
                            <a:schemeClr val="tx1"/>
                          </a:solidFill>
                        </a:rPr>
                        <a:t>conflictos </a:t>
                      </a:r>
                      <a:r>
                        <a:rPr lang="es-ES" sz="1300" b="0" u="none" strike="noStrike" dirty="0" err="1">
                          <a:solidFill>
                            <a:schemeClr val="tx1"/>
                          </a:solidFill>
                        </a:rPr>
                        <a:t>socioambientales</a:t>
                      </a:r>
                      <a:r>
                        <a:rPr lang="es-ES" sz="1300" b="0" u="none" strike="noStrike" dirty="0">
                          <a:solidFill>
                            <a:schemeClr val="tx1"/>
                          </a:solidFill>
                        </a:rPr>
                        <a:t> </a:t>
                      </a:r>
                      <a:r>
                        <a:rPr lang="es-ES" sz="1300" b="0" u="none" strike="noStrike" dirty="0" smtClean="0">
                          <a:solidFill>
                            <a:schemeClr val="tx1"/>
                          </a:solidFill>
                        </a:rPr>
                        <a:t>por departamento</a:t>
                      </a:r>
                      <a:r>
                        <a:rPr lang="es-ES" sz="1300" b="0" u="none" strike="noStrike" baseline="0" dirty="0" smtClean="0">
                          <a:solidFill>
                            <a:schemeClr val="tx1"/>
                          </a:solidFill>
                        </a:rPr>
                        <a:t> </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rgbClr val="F9EDDB"/>
                    </a:solidFill>
                  </a:tcPr>
                </a:tc>
              </a:tr>
              <a:tr h="612000">
                <a:tc vMerge="1">
                  <a:txBody>
                    <a:bodyPr/>
                    <a:lstStyle/>
                    <a:p>
                      <a:endParaRPr lang="es-ES"/>
                    </a:p>
                  </a:txBody>
                  <a:tcPr/>
                </a:tc>
                <a:tc rowSpan="3">
                  <a:txBody>
                    <a:bodyPr/>
                    <a:lstStyle/>
                    <a:p>
                      <a:pPr algn="l" fontAlgn="ctr"/>
                      <a:r>
                        <a:rPr lang="es-ES" sz="1800" u="none" strike="noStrike" dirty="0"/>
                        <a:t>Gasto </a:t>
                      </a:r>
                      <a:r>
                        <a:rPr lang="es-ES" sz="1800" u="none" strike="noStrike" dirty="0" smtClean="0"/>
                        <a:t>ambiental</a:t>
                      </a:r>
                    </a:p>
                    <a:p>
                      <a:pPr algn="l" fontAlgn="ctr"/>
                      <a:r>
                        <a:rPr lang="es-ES" sz="1200" b="0" i="0" u="sng" strike="noStrike" kern="1200" dirty="0" smtClean="0">
                          <a:solidFill>
                            <a:schemeClr val="tx1"/>
                          </a:solidFill>
                          <a:latin typeface="Calibri"/>
                          <a:ea typeface="+mn-ea"/>
                          <a:cs typeface="+mn-cs"/>
                        </a:rPr>
                        <a:t>3 variables</a:t>
                      </a: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solidFill>
                      <a:srgbClr val="EAC082"/>
                    </a:solidFill>
                  </a:tcPr>
                </a:tc>
                <a:tc>
                  <a:txBody>
                    <a:bodyPr/>
                    <a:lstStyle/>
                    <a:p>
                      <a:pPr algn="l" fontAlgn="b"/>
                      <a:r>
                        <a:rPr lang="es-ES" sz="1300" b="0" u="none" strike="noStrike" dirty="0">
                          <a:solidFill>
                            <a:schemeClr val="tx1"/>
                          </a:solidFill>
                        </a:rPr>
                        <a:t>Proporción del gasto público ambiental con respecto al gasto público total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solidFill>
                      <a:srgbClr val="F9EDDB"/>
                    </a:solidFill>
                  </a:tcPr>
                </a:tc>
              </a:tr>
              <a:tr h="61200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Número de </a:t>
                      </a:r>
                      <a:r>
                        <a:rPr lang="es-ES" sz="1300" b="0" u="none" strike="noStrike" dirty="0" smtClean="0">
                          <a:solidFill>
                            <a:schemeClr val="tx1"/>
                          </a:solidFill>
                        </a:rPr>
                        <a:t>proyectos</a:t>
                      </a:r>
                      <a:r>
                        <a:rPr lang="es-ES" sz="1300" b="0" u="none" strike="noStrike" baseline="0" dirty="0" smtClean="0">
                          <a:solidFill>
                            <a:schemeClr val="tx1"/>
                          </a:solidFill>
                        </a:rPr>
                        <a:t> </a:t>
                      </a:r>
                      <a:r>
                        <a:rPr lang="es-ES" sz="1300" b="0" u="none" strike="noStrike" dirty="0" smtClean="0">
                          <a:solidFill>
                            <a:schemeClr val="tx1"/>
                          </a:solidFill>
                        </a:rPr>
                        <a:t>ejecutados con fondos de la cooperación </a:t>
                      </a:r>
                      <a:r>
                        <a:rPr lang="es-ES" sz="1300" b="0" u="none" strike="noStrike" dirty="0">
                          <a:solidFill>
                            <a:schemeClr val="tx1"/>
                          </a:solidFill>
                        </a:rPr>
                        <a:t>técnica internacional no reembolsables</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r h="561950">
                <a:tc vMerge="1">
                  <a:txBody>
                    <a:bodyPr/>
                    <a:lstStyle/>
                    <a:p>
                      <a:endParaRPr lang="es-ES"/>
                    </a:p>
                  </a:txBody>
                  <a:tcPr/>
                </a:tc>
                <a:tc vMerge="1">
                  <a:txBody>
                    <a:bodyPr/>
                    <a:lstStyle/>
                    <a:p>
                      <a:endParaRPr lang="es-ES"/>
                    </a:p>
                  </a:txBody>
                  <a:tcPr/>
                </a:tc>
                <a:tc>
                  <a:txBody>
                    <a:bodyPr/>
                    <a:lstStyle/>
                    <a:p>
                      <a:pPr algn="l" fontAlgn="b"/>
                      <a:r>
                        <a:rPr lang="es-ES" sz="1300" b="0" u="none" strike="noStrike" dirty="0">
                          <a:solidFill>
                            <a:schemeClr val="tx1"/>
                          </a:solidFill>
                        </a:rPr>
                        <a:t>Monto de inversión pública ambiental y de desarrollo sostenible en relación al </a:t>
                      </a:r>
                      <a:r>
                        <a:rPr lang="es-ES" sz="1300" b="0" u="none" strike="noStrike" dirty="0" smtClean="0">
                          <a:solidFill>
                            <a:schemeClr val="tx1"/>
                          </a:solidFill>
                        </a:rPr>
                        <a:t>monto de </a:t>
                      </a:r>
                      <a:r>
                        <a:rPr lang="es-ES" sz="1300" b="0" u="none" strike="noStrike" dirty="0">
                          <a:solidFill>
                            <a:schemeClr val="tx1"/>
                          </a:solidFill>
                        </a:rPr>
                        <a:t>PIP </a:t>
                      </a:r>
                      <a:r>
                        <a:rPr lang="es-ES" sz="1300" b="0" u="none" strike="noStrike" dirty="0" smtClean="0">
                          <a:solidFill>
                            <a:schemeClr val="tx1"/>
                          </a:solidFill>
                        </a:rPr>
                        <a:t>departamental</a:t>
                      </a:r>
                      <a:endParaRPr lang="es-ES" sz="1300" b="0" i="0" u="none"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solidFill>
                      <a:srgbClr val="F9EDDB"/>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2 Marcador de contenido"/>
          <p:cNvSpPr>
            <a:spLocks noGrp="1"/>
          </p:cNvSpPr>
          <p:nvPr>
            <p:ph idx="1"/>
          </p:nvPr>
        </p:nvSpPr>
        <p:spPr>
          <a:xfrm>
            <a:off x="433388" y="2695575"/>
            <a:ext cx="8229600" cy="3098800"/>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existencia en el departamento de los siguientes instrumentos de gestión ambiental: Sistema Regional de Gestión Ambiental; Política Ambiental Regional; Plan de Acción Ambiental Regional; Agenda Ambiental Regional; Plan de Gestión del Aire; Plan de Gestión de Residuos Sólidos (este último como porcentaje municipal); Zonificación Ecológica Económica.</a:t>
            </a:r>
            <a:endParaRPr lang="es-ES" sz="1800" b="1" smtClean="0"/>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MINAM.</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Gestión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Instrumentos Ambientales</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Número de instrumentos de gestión ambiental vigentes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Marcador de contenido"/>
          <p:cNvSpPr>
            <a:spLocks noGrp="1"/>
          </p:cNvSpPr>
          <p:nvPr>
            <p:ph idx="1"/>
          </p:nvPr>
        </p:nvSpPr>
        <p:spPr>
          <a:xfrm>
            <a:off x="457200" y="2909889"/>
            <a:ext cx="8229600" cy="2232025"/>
          </a:xfrm>
        </p:spPr>
        <p:txBody>
          <a:bodyPr/>
          <a:lstStyle/>
          <a:p>
            <a:pPr>
              <a:lnSpc>
                <a:spcPct val="114000"/>
              </a:lnSpc>
              <a:spcBef>
                <a:spcPts val="600"/>
              </a:spcBef>
              <a:spcAft>
                <a:spcPts val="600"/>
              </a:spcAft>
              <a:buFont typeface="Arial" pitchFamily="34" charset="0"/>
              <a:buNone/>
            </a:pPr>
            <a:r>
              <a:rPr lang="es-ES" sz="1800" b="1" smtClean="0"/>
              <a:t>Definición:</a:t>
            </a:r>
          </a:p>
          <a:p>
            <a:pPr>
              <a:lnSpc>
                <a:spcPct val="114000"/>
              </a:lnSpc>
              <a:spcBef>
                <a:spcPts val="600"/>
              </a:spcBef>
              <a:spcAft>
                <a:spcPts val="600"/>
              </a:spcAft>
            </a:pPr>
            <a:r>
              <a:rPr lang="es-ES" sz="1800" smtClean="0"/>
              <a:t>Se refiere al total de conflictos socioambientales registrados al término de cada año.</a:t>
            </a:r>
          </a:p>
          <a:p>
            <a:pPr>
              <a:lnSpc>
                <a:spcPct val="114000"/>
              </a:lnSpc>
              <a:spcBef>
                <a:spcPts val="600"/>
              </a:spcBef>
              <a:spcAft>
                <a:spcPts val="600"/>
              </a:spcAft>
              <a:buFont typeface="Arial" pitchFamily="34" charset="0"/>
              <a:buNone/>
            </a:pPr>
            <a:r>
              <a:rPr lang="es-ES" sz="1800" b="1" smtClean="0"/>
              <a:t>Fuente:</a:t>
            </a:r>
          </a:p>
          <a:p>
            <a:pPr>
              <a:lnSpc>
                <a:spcPct val="114000"/>
              </a:lnSpc>
              <a:spcBef>
                <a:spcPts val="600"/>
              </a:spcBef>
              <a:spcAft>
                <a:spcPts val="600"/>
              </a:spcAft>
            </a:pPr>
            <a:r>
              <a:rPr lang="es-ES" sz="1800" smtClean="0"/>
              <a:t>Defensoría del Pueblo.</a:t>
            </a:r>
          </a:p>
        </p:txBody>
      </p:sp>
      <p:sp>
        <p:nvSpPr>
          <p:cNvPr id="4" name="3 CuadroTexto"/>
          <p:cNvSpPr txBox="1"/>
          <p:nvPr/>
        </p:nvSpPr>
        <p:spPr>
          <a:xfrm>
            <a:off x="0" y="722313"/>
            <a:ext cx="9144000" cy="1262062"/>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Gestión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Conflictos </a:t>
            </a: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Ambientales</a:t>
            </a:r>
            <a:endPar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endParaRP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Número conflictos </a:t>
            </a:r>
            <a:r>
              <a:rPr lang="es-ES" sz="2400" b="1" cap="small" dirty="0" err="1">
                <a:solidFill>
                  <a:schemeClr val="tx1">
                    <a:lumMod val="75000"/>
                    <a:lumOff val="25000"/>
                  </a:schemeClr>
                </a:solidFill>
                <a:effectLst>
                  <a:outerShdw blurRad="38100" dist="38100" dir="2700000" algn="tl">
                    <a:srgbClr val="000000">
                      <a:alpha val="43137"/>
                    </a:srgbClr>
                  </a:outerShdw>
                </a:effectLst>
                <a:latin typeface="Century Gothic" pitchFamily="34" charset="0"/>
              </a:rPr>
              <a:t>socioambientales</a:t>
            </a: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 en el departamento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2 Marcador de contenido"/>
          <p:cNvSpPr>
            <a:spLocks noGrp="1"/>
          </p:cNvSpPr>
          <p:nvPr>
            <p:ph idx="1"/>
          </p:nvPr>
        </p:nvSpPr>
        <p:spPr>
          <a:xfrm>
            <a:off x="457200" y="2992440"/>
            <a:ext cx="8229600" cy="3336925"/>
          </a:xfrm>
        </p:spPr>
        <p:txBody>
          <a:bodyPr>
            <a:normAutofit lnSpcReduction="10000"/>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del gasto público ambiental con respecto al gasto público total.</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Se tomó en cuenta el clasificador elaborado por la DGEVFPN, para la recopilación de la data correspondiente al año 2008.</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MEF (SIAF).</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Gestión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Gasto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del gasto público ambiental con respecto al gasto público total</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2 Marcador de contenido"/>
          <p:cNvSpPr>
            <a:spLocks noGrp="1"/>
          </p:cNvSpPr>
          <p:nvPr>
            <p:ph idx="1"/>
          </p:nvPr>
        </p:nvSpPr>
        <p:spPr>
          <a:xfrm>
            <a:off x="457200" y="2897188"/>
            <a:ext cx="8229600" cy="3721100"/>
          </a:xfrm>
        </p:spPr>
        <p:txBody>
          <a:bodyPr/>
          <a:lstStyle/>
          <a:p>
            <a:pPr algn="just">
              <a:buFont typeface="Arial" pitchFamily="34" charset="0"/>
              <a:buNone/>
            </a:pPr>
            <a:r>
              <a:rPr lang="es-ES" sz="1800" b="1" smtClean="0"/>
              <a:t>Definición:</a:t>
            </a:r>
          </a:p>
          <a:p>
            <a:pPr algn="just"/>
            <a:r>
              <a:rPr lang="es-ES" sz="1800" smtClean="0"/>
              <a:t>Se refiere a la suma de proyectos ambientales de cooperación técnica que ejecutaron gasto en el año de evaluación.</a:t>
            </a:r>
          </a:p>
          <a:p>
            <a:pPr algn="just">
              <a:buFont typeface="Arial" pitchFamily="34" charset="0"/>
              <a:buNone/>
            </a:pPr>
            <a:r>
              <a:rPr lang="es-ES" sz="1800" b="1" smtClean="0"/>
              <a:t>Consideraciones:</a:t>
            </a:r>
          </a:p>
          <a:p>
            <a:pPr algn="just"/>
            <a:r>
              <a:rPr lang="es-ES" sz="1800" smtClean="0"/>
              <a:t>En muchos de los casos los proyectos abarcan un ámbito mayor al departamental, y no se cuenta con información sobre los montos ejecutados específicamente por departamento. </a:t>
            </a:r>
          </a:p>
          <a:p>
            <a:pPr algn="just"/>
            <a:r>
              <a:rPr lang="es-ES" sz="1800" smtClean="0"/>
              <a:t>Únicamente se ha realizado el conteo de proyectos que en su ámbito consideren al departamento evaluado.</a:t>
            </a:r>
          </a:p>
          <a:p>
            <a:pPr algn="just">
              <a:buFont typeface="Arial" pitchFamily="34" charset="0"/>
              <a:buNone/>
            </a:pPr>
            <a:r>
              <a:rPr lang="es-ES" sz="1800" b="1" smtClean="0"/>
              <a:t>Fuente:</a:t>
            </a:r>
          </a:p>
          <a:p>
            <a:pPr algn="just"/>
            <a:r>
              <a:rPr lang="es-ES" sz="1800" smtClean="0"/>
              <a:t>APCI.</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Gestión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Gasto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Número de proyectos ejecutados con fondos de la cooperación técnica internacional no reembolsables</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2 Marcador de contenido"/>
          <p:cNvSpPr>
            <a:spLocks noGrp="1"/>
          </p:cNvSpPr>
          <p:nvPr>
            <p:ph idx="1"/>
          </p:nvPr>
        </p:nvSpPr>
        <p:spPr>
          <a:xfrm>
            <a:off x="457200" y="3254377"/>
            <a:ext cx="8229600" cy="3395663"/>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del monto en inversión pública ambiental con respecto al monto total de PIP.</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Se tomó en cuenta el clasificador elaborado por la DGEVFPN, para la recopilación de la data correspondiente al año 2008.</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MEF (Banco de Proyectos de Inversión Pública - DGPM)</a:t>
            </a:r>
          </a:p>
        </p:txBody>
      </p:sp>
      <p:sp>
        <p:nvSpPr>
          <p:cNvPr id="4" name="3 CuadroTexto"/>
          <p:cNvSpPr txBox="1"/>
          <p:nvPr/>
        </p:nvSpPr>
        <p:spPr>
          <a:xfrm>
            <a:off x="0" y="722315"/>
            <a:ext cx="9144000" cy="2001837"/>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Gestión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Gasto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Monto de inversión pública ambiental y de desarrollo sostenible en relación al monto total de proyectos de inversión pública (PIP) departamental</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contenido"/>
          <p:cNvSpPr>
            <a:spLocks noGrp="1"/>
          </p:cNvSpPr>
          <p:nvPr>
            <p:ph idx="1"/>
          </p:nvPr>
        </p:nvSpPr>
        <p:spPr>
          <a:xfrm>
            <a:off x="454025" y="1119188"/>
            <a:ext cx="7215188" cy="1071562"/>
          </a:xfrm>
        </p:spPr>
        <p:txBody>
          <a:bodyPr/>
          <a:lstStyle/>
          <a:p>
            <a:pPr marL="0" indent="0">
              <a:buFont typeface="Arial" charset="0"/>
              <a:buNone/>
            </a:pPr>
            <a:r>
              <a:rPr lang="es-ES" sz="1800"/>
              <a:t>Paso 1: Las variables se agrupan en subcomponentes.</a:t>
            </a:r>
          </a:p>
          <a:p>
            <a:pPr marL="0" indent="0">
              <a:buFont typeface="Arial" charset="0"/>
              <a:buNone/>
            </a:pPr>
            <a:r>
              <a:rPr lang="es-ES" sz="1800"/>
              <a:t>Paso 2: Los subcomponentes se agrupan en componentes.</a:t>
            </a:r>
          </a:p>
          <a:p>
            <a:pPr marL="0" indent="0">
              <a:buFont typeface="Arial" charset="0"/>
              <a:buNone/>
            </a:pPr>
            <a:r>
              <a:rPr lang="es-ES" sz="1800"/>
              <a:t>Paso 3: Los componentes generan el índice de desempeño ambiental.</a:t>
            </a:r>
          </a:p>
        </p:txBody>
      </p:sp>
      <p:grpSp>
        <p:nvGrpSpPr>
          <p:cNvPr id="2" name="78 Grupo"/>
          <p:cNvGrpSpPr>
            <a:grpSpLocks/>
          </p:cNvGrpSpPr>
          <p:nvPr/>
        </p:nvGrpSpPr>
        <p:grpSpPr bwMode="auto">
          <a:xfrm>
            <a:off x="474664" y="2398713"/>
            <a:ext cx="8455025" cy="4387850"/>
            <a:chOff x="1071563" y="2000250"/>
            <a:chExt cx="7858125" cy="4786313"/>
          </a:xfrm>
        </p:grpSpPr>
        <p:sp>
          <p:nvSpPr>
            <p:cNvPr id="39" name="38 Elipse"/>
            <p:cNvSpPr/>
            <p:nvPr/>
          </p:nvSpPr>
          <p:spPr>
            <a:xfrm>
              <a:off x="5643911" y="2356972"/>
              <a:ext cx="857224" cy="857172"/>
            </a:xfrm>
            <a:prstGeom prst="ellipse">
              <a:avLst/>
            </a:prstGeom>
            <a:solidFill>
              <a:schemeClr val="tx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0" name="39 Elipse"/>
            <p:cNvSpPr/>
            <p:nvPr/>
          </p:nvSpPr>
          <p:spPr>
            <a:xfrm>
              <a:off x="5643911" y="4215045"/>
              <a:ext cx="857224" cy="857173"/>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1" name="40 Elipse"/>
            <p:cNvSpPr/>
            <p:nvPr/>
          </p:nvSpPr>
          <p:spPr>
            <a:xfrm>
              <a:off x="5643911" y="5929390"/>
              <a:ext cx="857224" cy="857173"/>
            </a:xfrm>
            <a:prstGeom prst="ellipse">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3" name="42 CuadroTexto"/>
            <p:cNvSpPr txBox="1"/>
            <p:nvPr/>
          </p:nvSpPr>
          <p:spPr>
            <a:xfrm>
              <a:off x="7429178" y="4144047"/>
              <a:ext cx="1500510" cy="1007178"/>
            </a:xfrm>
            <a:prstGeom prst="rect">
              <a:avLst/>
            </a:prstGeom>
            <a:solidFill>
              <a:srgbClr val="92D050"/>
            </a:solidFill>
            <a:ln>
              <a:solidFill>
                <a:srgbClr val="28A913"/>
              </a:solidFill>
            </a:ln>
          </p:spPr>
          <p:style>
            <a:lnRef idx="2">
              <a:schemeClr val="accent3">
                <a:shade val="50000"/>
              </a:schemeClr>
            </a:lnRef>
            <a:fillRef idx="1">
              <a:schemeClr val="accent3"/>
            </a:fillRef>
            <a:effectRef idx="0">
              <a:schemeClr val="accent3"/>
            </a:effectRef>
            <a:fontRef idx="minor">
              <a:schemeClr val="lt1"/>
            </a:fontRef>
          </p:style>
          <p:txBody>
            <a:bodyPr>
              <a:prstTxWarp prst="textNoShape">
                <a:avLst/>
              </a:prstTxWarp>
              <a:spAutoFit/>
            </a:bodyPr>
            <a:lstStyle/>
            <a:p>
              <a:pPr algn="ctr"/>
              <a:r>
                <a:rPr lang="es-ES" b="1">
                  <a:solidFill>
                    <a:srgbClr val="FFFFFF"/>
                  </a:solidFill>
                  <a:ea typeface="ＭＳ Ｐゴシック" charset="-128"/>
                  <a:cs typeface="ＭＳ Ｐゴシック" charset="-128"/>
                </a:rPr>
                <a:t>ÍNDICE DE </a:t>
              </a:r>
            </a:p>
            <a:p>
              <a:pPr algn="ctr"/>
              <a:r>
                <a:rPr lang="es-ES" b="1">
                  <a:solidFill>
                    <a:srgbClr val="FFFFFF"/>
                  </a:solidFill>
                  <a:ea typeface="ＭＳ Ｐゴシック" charset="-128"/>
                  <a:cs typeface="ＭＳ Ｐゴシック" charset="-128"/>
                </a:rPr>
                <a:t>DESEMPEÑO</a:t>
              </a:r>
            </a:p>
            <a:p>
              <a:pPr algn="ctr"/>
              <a:r>
                <a:rPr lang="es-ES" b="1">
                  <a:solidFill>
                    <a:srgbClr val="FFFFFF"/>
                  </a:solidFill>
                  <a:ea typeface="ＭＳ Ｐゴシック" charset="-128"/>
                  <a:cs typeface="ＭＳ Ｐゴシック" charset="-128"/>
                </a:rPr>
                <a:t>AMBIENTAL</a:t>
              </a:r>
            </a:p>
          </p:txBody>
        </p:sp>
        <p:sp>
          <p:nvSpPr>
            <p:cNvPr id="45" name="44 Elipse"/>
            <p:cNvSpPr/>
            <p:nvPr/>
          </p:nvSpPr>
          <p:spPr>
            <a:xfrm>
              <a:off x="1071563" y="2000250"/>
              <a:ext cx="429349" cy="42945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6" name="45 Elipse"/>
            <p:cNvSpPr/>
            <p:nvPr/>
          </p:nvSpPr>
          <p:spPr>
            <a:xfrm>
              <a:off x="1071563" y="2500700"/>
              <a:ext cx="429349" cy="4277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7" name="46 Elipse"/>
            <p:cNvSpPr/>
            <p:nvPr/>
          </p:nvSpPr>
          <p:spPr>
            <a:xfrm>
              <a:off x="1071563" y="3072148"/>
              <a:ext cx="429349" cy="42772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8" name="47 Elipse"/>
            <p:cNvSpPr/>
            <p:nvPr/>
          </p:nvSpPr>
          <p:spPr>
            <a:xfrm>
              <a:off x="1571732" y="2000250"/>
              <a:ext cx="427874" cy="42945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9" name="48 Elipse"/>
            <p:cNvSpPr/>
            <p:nvPr/>
          </p:nvSpPr>
          <p:spPr>
            <a:xfrm>
              <a:off x="1571732" y="2500700"/>
              <a:ext cx="427874" cy="4277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0" name="49 Elipse"/>
            <p:cNvSpPr/>
            <p:nvPr/>
          </p:nvSpPr>
          <p:spPr>
            <a:xfrm>
              <a:off x="1571732" y="3072148"/>
              <a:ext cx="427874" cy="42772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1" name="50 Elipse"/>
            <p:cNvSpPr/>
            <p:nvPr/>
          </p:nvSpPr>
          <p:spPr>
            <a:xfrm>
              <a:off x="1071563" y="3714595"/>
              <a:ext cx="429349" cy="429452"/>
            </a:xfrm>
            <a:prstGeom prst="ellipse">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2" name="51 Elipse"/>
            <p:cNvSpPr/>
            <p:nvPr/>
          </p:nvSpPr>
          <p:spPr>
            <a:xfrm>
              <a:off x="1071563" y="4215045"/>
              <a:ext cx="429349" cy="427721"/>
            </a:xfrm>
            <a:prstGeom prst="ellipse">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3" name="52 Elipse"/>
            <p:cNvSpPr/>
            <p:nvPr/>
          </p:nvSpPr>
          <p:spPr>
            <a:xfrm>
              <a:off x="1071563" y="4857492"/>
              <a:ext cx="429349" cy="429452"/>
            </a:xfrm>
            <a:prstGeom prst="ellipse">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4" name="53 Elipse"/>
            <p:cNvSpPr/>
            <p:nvPr/>
          </p:nvSpPr>
          <p:spPr>
            <a:xfrm>
              <a:off x="1071563" y="5357942"/>
              <a:ext cx="429349" cy="427721"/>
            </a:xfrm>
            <a:prstGeom prst="ellipse">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5" name="54 Elipse"/>
            <p:cNvSpPr/>
            <p:nvPr/>
          </p:nvSpPr>
          <p:spPr>
            <a:xfrm>
              <a:off x="1571732" y="3714595"/>
              <a:ext cx="427874" cy="429452"/>
            </a:xfrm>
            <a:prstGeom prst="ellipse">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6" name="55 Elipse"/>
            <p:cNvSpPr/>
            <p:nvPr/>
          </p:nvSpPr>
          <p:spPr>
            <a:xfrm>
              <a:off x="1571732" y="4215045"/>
              <a:ext cx="427874" cy="427721"/>
            </a:xfrm>
            <a:prstGeom prst="ellipse">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7" name="56 Elipse"/>
            <p:cNvSpPr/>
            <p:nvPr/>
          </p:nvSpPr>
          <p:spPr>
            <a:xfrm>
              <a:off x="1571732" y="4857492"/>
              <a:ext cx="427874" cy="429452"/>
            </a:xfrm>
            <a:prstGeom prst="ellipse">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9" name="58 Elipse"/>
            <p:cNvSpPr/>
            <p:nvPr/>
          </p:nvSpPr>
          <p:spPr>
            <a:xfrm>
              <a:off x="1571732" y="6215115"/>
              <a:ext cx="427874" cy="427720"/>
            </a:xfrm>
            <a:prstGeom prst="ellipse">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0" name="59 Elipse"/>
            <p:cNvSpPr/>
            <p:nvPr/>
          </p:nvSpPr>
          <p:spPr>
            <a:xfrm>
              <a:off x="1071563" y="6215115"/>
              <a:ext cx="429349" cy="427720"/>
            </a:xfrm>
            <a:prstGeom prst="ellipse">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1" name="60 Rombo"/>
            <p:cNvSpPr/>
            <p:nvPr/>
          </p:nvSpPr>
          <p:spPr>
            <a:xfrm>
              <a:off x="3286179" y="2214976"/>
              <a:ext cx="500170" cy="500450"/>
            </a:xfrm>
            <a:prstGeom prst="diamon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2" name="61 Rombo"/>
            <p:cNvSpPr/>
            <p:nvPr/>
          </p:nvSpPr>
          <p:spPr>
            <a:xfrm>
              <a:off x="3286179" y="3025394"/>
              <a:ext cx="500170" cy="500450"/>
            </a:xfrm>
            <a:prstGeom prst="diamon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3" name="62 Rombo"/>
            <p:cNvSpPr/>
            <p:nvPr/>
          </p:nvSpPr>
          <p:spPr>
            <a:xfrm>
              <a:off x="3286179" y="3929321"/>
              <a:ext cx="500170" cy="500450"/>
            </a:xfrm>
            <a:prstGeom prst="diamond">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4" name="63 Rombo"/>
            <p:cNvSpPr/>
            <p:nvPr/>
          </p:nvSpPr>
          <p:spPr>
            <a:xfrm>
              <a:off x="3286179" y="5001219"/>
              <a:ext cx="500170" cy="498719"/>
            </a:xfrm>
            <a:prstGeom prst="diamond">
              <a:avLst/>
            </a:prstGeom>
            <a:solidFill>
              <a:schemeClr val="accent6">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2" name="71 Rombo"/>
            <p:cNvSpPr/>
            <p:nvPr/>
          </p:nvSpPr>
          <p:spPr>
            <a:xfrm>
              <a:off x="3286179" y="6144116"/>
              <a:ext cx="500170" cy="498719"/>
            </a:xfrm>
            <a:prstGeom prst="diamond">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74" name="73 Conector recto de flecha"/>
            <p:cNvCxnSpPr>
              <a:stCxn id="39" idx="6"/>
              <a:endCxn id="43" idx="1"/>
            </p:cNvCxnSpPr>
            <p:nvPr/>
          </p:nvCxnSpPr>
          <p:spPr>
            <a:xfrm>
              <a:off x="6501135" y="2785558"/>
              <a:ext cx="928043" cy="1862078"/>
            </a:xfrm>
            <a:prstGeom prst="straightConnector1">
              <a:avLst/>
            </a:prstGeom>
            <a:ln w="28575">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a:stCxn id="40" idx="6"/>
              <a:endCxn id="43" idx="1"/>
            </p:cNvCxnSpPr>
            <p:nvPr/>
          </p:nvCxnSpPr>
          <p:spPr>
            <a:xfrm>
              <a:off x="6501135" y="4643632"/>
              <a:ext cx="928043" cy="4004"/>
            </a:xfrm>
            <a:prstGeom prst="straightConnector1">
              <a:avLst/>
            </a:prstGeom>
            <a:ln w="28575">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41" idx="6"/>
              <a:endCxn id="43" idx="1"/>
            </p:cNvCxnSpPr>
            <p:nvPr/>
          </p:nvCxnSpPr>
          <p:spPr>
            <a:xfrm flipV="1">
              <a:off x="6501135" y="4647636"/>
              <a:ext cx="928043" cy="1710341"/>
            </a:xfrm>
            <a:prstGeom prst="straightConnector1">
              <a:avLst/>
            </a:prstGeom>
            <a:ln w="28575">
              <a:solidFill>
                <a:srgbClr val="28A913"/>
              </a:solidFill>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a:stCxn id="61" idx="3"/>
              <a:endCxn id="39" idx="2"/>
            </p:cNvCxnSpPr>
            <p:nvPr/>
          </p:nvCxnSpPr>
          <p:spPr>
            <a:xfrm>
              <a:off x="3786349" y="2464335"/>
              <a:ext cx="1857562" cy="322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62" idx="3"/>
              <a:endCxn id="39" idx="2"/>
            </p:cNvCxnSpPr>
            <p:nvPr/>
          </p:nvCxnSpPr>
          <p:spPr>
            <a:xfrm flipV="1">
              <a:off x="3786349" y="2786424"/>
              <a:ext cx="1857562" cy="49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a:stCxn id="63" idx="3"/>
              <a:endCxn id="40" idx="2"/>
            </p:cNvCxnSpPr>
            <p:nvPr/>
          </p:nvCxnSpPr>
          <p:spPr>
            <a:xfrm>
              <a:off x="3786349" y="4180412"/>
              <a:ext cx="1857562" cy="46235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96 Conector recto de flecha"/>
            <p:cNvCxnSpPr>
              <a:stCxn id="64" idx="3"/>
              <a:endCxn id="40" idx="2"/>
            </p:cNvCxnSpPr>
            <p:nvPr/>
          </p:nvCxnSpPr>
          <p:spPr>
            <a:xfrm flipV="1">
              <a:off x="3786349" y="4642766"/>
              <a:ext cx="1857562" cy="60954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98 Conector recto de flecha"/>
            <p:cNvCxnSpPr>
              <a:stCxn id="72" idx="3"/>
              <a:endCxn id="41" idx="2"/>
            </p:cNvCxnSpPr>
            <p:nvPr/>
          </p:nvCxnSpPr>
          <p:spPr>
            <a:xfrm flipV="1">
              <a:off x="3786349" y="6357111"/>
              <a:ext cx="1857562" cy="38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100 Conector recto de flecha"/>
            <p:cNvCxnSpPr>
              <a:stCxn id="48" idx="6"/>
              <a:endCxn id="61" idx="1"/>
            </p:cNvCxnSpPr>
            <p:nvPr/>
          </p:nvCxnSpPr>
          <p:spPr>
            <a:xfrm>
              <a:off x="1999606" y="2214976"/>
              <a:ext cx="1286572" cy="249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a:stCxn id="49" idx="6"/>
              <a:endCxn id="61" idx="1"/>
            </p:cNvCxnSpPr>
            <p:nvPr/>
          </p:nvCxnSpPr>
          <p:spPr>
            <a:xfrm flipV="1">
              <a:off x="1999606" y="2464335"/>
              <a:ext cx="1286572" cy="251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104 Conector recto de flecha"/>
            <p:cNvCxnSpPr>
              <a:stCxn id="55" idx="6"/>
              <a:endCxn id="63" idx="1"/>
            </p:cNvCxnSpPr>
            <p:nvPr/>
          </p:nvCxnSpPr>
          <p:spPr>
            <a:xfrm>
              <a:off x="1999606" y="3929321"/>
              <a:ext cx="1286572" cy="25109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a:stCxn id="56" idx="6"/>
              <a:endCxn id="63" idx="1"/>
            </p:cNvCxnSpPr>
            <p:nvPr/>
          </p:nvCxnSpPr>
          <p:spPr>
            <a:xfrm flipV="1">
              <a:off x="1999606" y="4180412"/>
              <a:ext cx="1286572" cy="249359"/>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110 Conector recto de flecha"/>
            <p:cNvCxnSpPr>
              <a:stCxn id="54" idx="6"/>
              <a:endCxn id="64" idx="1"/>
            </p:cNvCxnSpPr>
            <p:nvPr/>
          </p:nvCxnSpPr>
          <p:spPr>
            <a:xfrm flipV="1">
              <a:off x="1500912" y="5252311"/>
              <a:ext cx="1785267" cy="320357"/>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3" name="112 Conector recto de flecha"/>
            <p:cNvCxnSpPr>
              <a:stCxn id="57" idx="6"/>
              <a:endCxn id="64" idx="1"/>
            </p:cNvCxnSpPr>
            <p:nvPr/>
          </p:nvCxnSpPr>
          <p:spPr>
            <a:xfrm>
              <a:off x="1999606" y="5072218"/>
              <a:ext cx="1286572" cy="18009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116 Conector recto de flecha"/>
            <p:cNvCxnSpPr>
              <a:stCxn id="59" idx="6"/>
              <a:endCxn id="72" idx="1"/>
            </p:cNvCxnSpPr>
            <p:nvPr/>
          </p:nvCxnSpPr>
          <p:spPr>
            <a:xfrm flipV="1">
              <a:off x="1999606" y="6395207"/>
              <a:ext cx="1286572" cy="346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118 Conector recto de flecha"/>
            <p:cNvCxnSpPr>
              <a:stCxn id="50" idx="6"/>
              <a:endCxn id="62" idx="1"/>
            </p:cNvCxnSpPr>
            <p:nvPr/>
          </p:nvCxnSpPr>
          <p:spPr>
            <a:xfrm flipV="1">
              <a:off x="1999606" y="3276484"/>
              <a:ext cx="1286572" cy="10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0" name="1 Título"/>
          <p:cNvSpPr txBox="1">
            <a:spLocks/>
          </p:cNvSpPr>
          <p:nvPr/>
        </p:nvSpPr>
        <p:spPr bwMode="auto">
          <a:xfrm>
            <a:off x="468313" y="700094"/>
            <a:ext cx="5694362" cy="300037"/>
          </a:xfrm>
          <a:prstGeom prst="rect">
            <a:avLst/>
          </a:prstGeom>
          <a:noFill/>
          <a:ln w="9525">
            <a:noFill/>
            <a:miter lim="800000"/>
            <a:headEnd/>
            <a:tailEnd/>
          </a:ln>
        </p:spPr>
        <p:txBody>
          <a:bodyPr anchor="ctr">
            <a:prstTxWarp prst="textNoShape">
              <a:avLst/>
            </a:prstTxWarp>
          </a:bodyPr>
          <a:lstStyle/>
          <a:p>
            <a:pPr eaLnBrk="0" hangingPunct="0"/>
            <a:r>
              <a:rPr lang="es-ES" sz="2800" b="1">
                <a:latin typeface="Calibri" charset="0"/>
              </a:rPr>
              <a:t>Agregación de promedios</a:t>
            </a:r>
          </a:p>
        </p:txBody>
      </p:sp>
      <p:sp>
        <p:nvSpPr>
          <p:cNvPr id="51205"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3</a:t>
            </a:r>
          </a:p>
        </p:txBody>
      </p:sp>
      <p:sp>
        <p:nvSpPr>
          <p:cNvPr id="58"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5"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68" name="67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9" name="68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44487" y="2184400"/>
          <a:ext cx="8585862" cy="2664480"/>
        </p:xfrm>
        <a:graphic>
          <a:graphicData uri="http://schemas.openxmlformats.org/drawingml/2006/table">
            <a:tbl>
              <a:tblPr firstCol="1" bandCol="1">
                <a:tableStyleId>{21E4AEA4-8DFA-4A89-87EB-49C32662AFE0}</a:tableStyleId>
              </a:tblPr>
              <a:tblGrid>
                <a:gridCol w="1793177"/>
                <a:gridCol w="2398816"/>
                <a:gridCol w="4393869"/>
              </a:tblGrid>
              <a:tr h="360000">
                <a:tc rowSpan="5">
                  <a:txBody>
                    <a:bodyPr/>
                    <a:lstStyle/>
                    <a:p>
                      <a:pPr algn="l" fontAlgn="ctr"/>
                      <a:r>
                        <a:rPr lang="es-ES" sz="2000" u="none" strike="noStrike" dirty="0" smtClean="0"/>
                        <a:t>Gobernanza</a:t>
                      </a:r>
                      <a:r>
                        <a:rPr lang="es-ES" sz="2000" u="none" strike="noStrike" dirty="0"/>
                        <a:t/>
                      </a:r>
                      <a:br>
                        <a:rPr lang="es-ES" sz="2000" u="none" strike="noStrike" dirty="0"/>
                      </a:br>
                      <a:r>
                        <a:rPr lang="es-ES" sz="2000" u="none" strike="noStrike" dirty="0" smtClean="0"/>
                        <a:t>Ambiental</a:t>
                      </a:r>
                      <a:endParaRPr lang="es-ES" sz="2000" b="1" i="0" u="none" strike="noStrike" dirty="0">
                        <a:solidFill>
                          <a:srgbClr val="002060"/>
                        </a:solidFill>
                        <a:latin typeface="Calibri"/>
                      </a:endParaRPr>
                    </a:p>
                  </a:txBody>
                  <a:tcPr marL="72000" marR="72000" marT="36000" marB="36000" anchor="ctr">
                    <a:lnR w="38100" cap="flat" cmpd="sng" algn="ctr">
                      <a:solidFill>
                        <a:schemeClr val="bg1">
                          <a:lumMod val="95000"/>
                        </a:schemeClr>
                      </a:solidFill>
                      <a:prstDash val="solid"/>
                      <a:round/>
                      <a:headEnd type="none" w="med" len="med"/>
                      <a:tailEnd type="none" w="med" len="med"/>
                    </a:lnR>
                  </a:tcPr>
                </a:tc>
                <a:tc rowSpan="2">
                  <a:txBody>
                    <a:bodyPr/>
                    <a:lstStyle/>
                    <a:p>
                      <a:pPr algn="l" fontAlgn="ctr"/>
                      <a:r>
                        <a:rPr lang="es-ES" sz="1800" u="none" strike="noStrike" dirty="0"/>
                        <a:t>Educación </a:t>
                      </a:r>
                      <a:r>
                        <a:rPr lang="es-ES" sz="1800" u="none" strike="noStrike" dirty="0" smtClean="0"/>
                        <a:t>ambiental</a:t>
                      </a:r>
                    </a:p>
                    <a:p>
                      <a:pPr algn="l" fontAlgn="ctr"/>
                      <a:r>
                        <a:rPr lang="es-ES" sz="1200" b="0" i="0" u="sng" strike="noStrike" dirty="0" smtClean="0">
                          <a:solidFill>
                            <a:schemeClr val="tx1"/>
                          </a:solidFill>
                          <a:latin typeface="Calibri"/>
                        </a:rPr>
                        <a:t>2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pPr algn="l" fontAlgn="b"/>
                      <a:r>
                        <a:rPr lang="es-ES" sz="1300" u="none" strike="noStrike" dirty="0"/>
                        <a:t>Proporción de </a:t>
                      </a:r>
                      <a:r>
                        <a:rPr lang="es-ES" sz="1300" u="none" strike="noStrike" dirty="0" smtClean="0"/>
                        <a:t>Instituciones</a:t>
                      </a:r>
                      <a:r>
                        <a:rPr lang="es-ES" sz="1300" u="none" strike="noStrike" baseline="0" dirty="0" smtClean="0"/>
                        <a:t> Educativas </a:t>
                      </a:r>
                      <a:r>
                        <a:rPr lang="es-ES" sz="1300" u="none" strike="noStrike" dirty="0" smtClean="0"/>
                        <a:t>reconocidas </a:t>
                      </a:r>
                      <a:r>
                        <a:rPr lang="es-ES" sz="1300" u="none" strike="noStrike" dirty="0"/>
                        <a:t>por el SIGAE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r h="720000">
                <a:tc vMerge="1">
                  <a:txBody>
                    <a:bodyPr/>
                    <a:lstStyle/>
                    <a:p>
                      <a:endParaRPr lang="es-ES"/>
                    </a:p>
                  </a:txBody>
                  <a:tcPr/>
                </a:tc>
                <a:tc vMerge="1">
                  <a:txBody>
                    <a:bodyPr/>
                    <a:lstStyle/>
                    <a:p>
                      <a:endParaRPr lang="es-ES"/>
                    </a:p>
                  </a:txBody>
                  <a:tcPr/>
                </a:tc>
                <a:tc>
                  <a:txBody>
                    <a:bodyPr/>
                    <a:lstStyle/>
                    <a:p>
                      <a:pPr algn="l" fontAlgn="b"/>
                      <a:r>
                        <a:rPr lang="es-ES" sz="1300" u="none" strike="noStrike" dirty="0"/>
                        <a:t>Puntaje de </a:t>
                      </a:r>
                      <a:r>
                        <a:rPr lang="es-ES" sz="1300" u="none" strike="noStrike" dirty="0" smtClean="0"/>
                        <a:t>Instituciones</a:t>
                      </a:r>
                      <a:r>
                        <a:rPr lang="es-ES" sz="1300" u="none" strike="noStrike" baseline="0" dirty="0" smtClean="0"/>
                        <a:t> Educativas </a:t>
                      </a:r>
                      <a:r>
                        <a:rPr lang="es-ES" sz="1300" u="none" strike="noStrike" dirty="0" smtClean="0"/>
                        <a:t> </a:t>
                      </a:r>
                      <a:r>
                        <a:rPr lang="es-ES" sz="1300" u="none" strike="noStrike" dirty="0"/>
                        <a:t>reconocidas por el programa Escuelas Limpias y Saludables en relación al número de estudiantes del departamento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r h="504000">
                <a:tc vMerge="1">
                  <a:txBody>
                    <a:bodyPr/>
                    <a:lstStyle/>
                    <a:p>
                      <a:endParaRPr lang="es-ES"/>
                    </a:p>
                  </a:txBody>
                  <a:tcPr/>
                </a:tc>
                <a:tc rowSpan="3">
                  <a:txBody>
                    <a:bodyPr/>
                    <a:lstStyle/>
                    <a:p>
                      <a:pPr algn="l" fontAlgn="ctr"/>
                      <a:r>
                        <a:rPr lang="es-ES" sz="1800" u="none" strike="noStrike" dirty="0"/>
                        <a:t>Participación </a:t>
                      </a:r>
                      <a:r>
                        <a:rPr lang="es-ES" sz="1800" u="none" strike="noStrike" dirty="0" smtClean="0"/>
                        <a:t>y responsabilidad</a:t>
                      </a:r>
                    </a:p>
                    <a:p>
                      <a:pPr algn="l" fontAlgn="ctr"/>
                      <a:r>
                        <a:rPr lang="es-ES" sz="1200" b="0" i="0" u="sng" strike="noStrike" dirty="0" smtClean="0">
                          <a:solidFill>
                            <a:schemeClr val="tx1"/>
                          </a:solidFill>
                          <a:latin typeface="Calibri"/>
                        </a:rPr>
                        <a:t>3 variables</a:t>
                      </a: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a:t>Organizaciones y redes ambientales juveniles con respecto a la población total</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360000">
                <a:tc vMerge="1">
                  <a:txBody>
                    <a:bodyPr/>
                    <a:lstStyle/>
                    <a:p>
                      <a:endParaRPr lang="es-ES"/>
                    </a:p>
                  </a:txBody>
                  <a:tcPr/>
                </a:tc>
                <a:tc vMerge="1">
                  <a:txBody>
                    <a:bodyPr/>
                    <a:lstStyle/>
                    <a:p>
                      <a:pPr algn="l" fontAlgn="ctr"/>
                      <a:endParaRPr lang="es-ES" sz="1200" b="0" i="0" u="sng" strike="noStrike" dirty="0">
                        <a:solidFill>
                          <a:schemeClr val="tx1"/>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tcPr>
                </a:tc>
                <a:tc>
                  <a:txBody>
                    <a:bodyPr/>
                    <a:lstStyle/>
                    <a:p>
                      <a:pPr algn="l" fontAlgn="b"/>
                      <a:r>
                        <a:rPr lang="es-ES" sz="1300" u="none" strike="noStrike" dirty="0" smtClean="0"/>
                        <a:t>Intensidad </a:t>
                      </a:r>
                      <a:r>
                        <a:rPr lang="es-ES" sz="1300" u="none" strike="noStrike" dirty="0"/>
                        <a:t>de </a:t>
                      </a:r>
                      <a:r>
                        <a:rPr lang="es-ES" sz="1300" u="none" strike="noStrike" dirty="0" smtClean="0"/>
                        <a:t>consumo per cápita</a:t>
                      </a:r>
                      <a:r>
                        <a:rPr lang="es-ES" sz="1300" u="none" strike="noStrike" baseline="0" dirty="0" smtClean="0"/>
                        <a:t> en relación al Índice de Desarrollo Humano</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lnT w="3175" cap="flat" cmpd="sng" algn="ctr">
                      <a:solidFill>
                        <a:schemeClr val="bg1"/>
                      </a:solidFill>
                      <a:prstDash val="solid"/>
                      <a:round/>
                      <a:headEnd type="none" w="med" len="med"/>
                      <a:tailEnd type="none" w="med" len="med"/>
                    </a:lnT>
                  </a:tcPr>
                </a:tc>
              </a:tr>
              <a:tr h="504000">
                <a:tc vMerge="1">
                  <a:txBody>
                    <a:bodyPr/>
                    <a:lstStyle/>
                    <a:p>
                      <a:endParaRPr lang="es-ES"/>
                    </a:p>
                  </a:txBody>
                  <a:tcPr/>
                </a:tc>
                <a:tc vMerge="1">
                  <a:txBody>
                    <a:bodyPr/>
                    <a:lstStyle/>
                    <a:p>
                      <a:endParaRPr lang="es-ES"/>
                    </a:p>
                  </a:txBody>
                  <a:tcPr/>
                </a:tc>
                <a:tc>
                  <a:txBody>
                    <a:bodyPr/>
                    <a:lstStyle/>
                    <a:p>
                      <a:pPr algn="l" fontAlgn="b"/>
                      <a:r>
                        <a:rPr lang="es-ES" sz="1300" u="none" strike="noStrike" dirty="0" smtClean="0"/>
                        <a:t>Empresas con alguna certificación de calidad o de desarrollo sostenible</a:t>
                      </a:r>
                      <a:endParaRPr lang="es-ES" sz="1300" b="0" i="0" u="none" strike="noStrike" dirty="0">
                        <a:solidFill>
                          <a:srgbClr val="002060"/>
                        </a:solidFill>
                        <a:latin typeface="Calibri"/>
                      </a:endParaRPr>
                    </a:p>
                  </a:txBody>
                  <a:tcPr marL="72000" marR="72000" marT="36000" marB="36000" anchor="ctr">
                    <a:lnL w="38100" cap="flat" cmpd="sng" algn="ctr">
                      <a:solidFill>
                        <a:schemeClr val="bg1">
                          <a:lumMod val="95000"/>
                        </a:schemeClr>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2 Marcador de contenido"/>
          <p:cNvSpPr>
            <a:spLocks noGrp="1"/>
          </p:cNvSpPr>
          <p:nvPr>
            <p:ph idx="1"/>
          </p:nvPr>
        </p:nvSpPr>
        <p:spPr>
          <a:xfrm>
            <a:off x="457200" y="2944813"/>
            <a:ext cx="8229600" cy="3670300"/>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instituciones educativas que implementaron el Sistema de Gestión Ambiental Escolar, con respecto a la totalidad de instituciones educativas en el departamento.</a:t>
            </a:r>
          </a:p>
          <a:p>
            <a:pPr algn="just">
              <a:lnSpc>
                <a:spcPct val="114000"/>
              </a:lnSpc>
              <a:spcBef>
                <a:spcPts val="600"/>
              </a:spcBef>
              <a:spcAft>
                <a:spcPts val="600"/>
              </a:spcAft>
              <a:buFont typeface="Arial" pitchFamily="34" charset="0"/>
              <a:buNone/>
            </a:pPr>
            <a:r>
              <a:rPr lang="es-ES" sz="1800" b="1" smtClean="0"/>
              <a:t>Consideraciones:</a:t>
            </a:r>
          </a:p>
          <a:p>
            <a:pPr algn="just">
              <a:lnSpc>
                <a:spcPct val="114000"/>
              </a:lnSpc>
              <a:spcBef>
                <a:spcPts val="600"/>
              </a:spcBef>
              <a:spcAft>
                <a:spcPts val="600"/>
              </a:spcAft>
            </a:pPr>
            <a:r>
              <a:rPr lang="es-ES" sz="1800" smtClean="0"/>
              <a:t>El SIGAE fue un programa de reconocimiento escolar iniciado por el CONAM, el mismo que dejó de funcionar en el año 2008.</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MINAM.</a:t>
            </a:r>
          </a:p>
        </p:txBody>
      </p:sp>
      <p:sp>
        <p:nvSpPr>
          <p:cNvPr id="4" name="3 CuadroTexto"/>
          <p:cNvSpPr txBox="1"/>
          <p:nvPr/>
        </p:nvSpPr>
        <p:spPr>
          <a:xfrm>
            <a:off x="0" y="722313"/>
            <a:ext cx="9144000" cy="1631216"/>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Gobernanza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Educación Ambiental</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Proporción de Instituciones Educativas reconocidas por el SIGAE</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2 Marcador de contenido"/>
          <p:cNvSpPr>
            <a:spLocks noGrp="1"/>
          </p:cNvSpPr>
          <p:nvPr>
            <p:ph idx="1"/>
          </p:nvPr>
        </p:nvSpPr>
        <p:spPr>
          <a:xfrm>
            <a:off x="457200" y="3455988"/>
            <a:ext cx="8229600" cy="2743200"/>
          </a:xfrm>
        </p:spPr>
        <p:txBody>
          <a:bodyPr/>
          <a:lstStyle/>
          <a:p>
            <a:pPr algn="just">
              <a:lnSpc>
                <a:spcPct val="114000"/>
              </a:lnSpc>
              <a:spcBef>
                <a:spcPts val="600"/>
              </a:spcBef>
              <a:spcAft>
                <a:spcPts val="600"/>
              </a:spcAft>
              <a:buFont typeface="Arial" pitchFamily="34" charset="0"/>
              <a:buNone/>
            </a:pPr>
            <a:r>
              <a:rPr lang="es-ES" sz="1800" b="1" smtClean="0"/>
              <a:t>Definición:</a:t>
            </a:r>
          </a:p>
          <a:p>
            <a:pPr algn="just">
              <a:lnSpc>
                <a:spcPct val="114000"/>
              </a:lnSpc>
              <a:spcBef>
                <a:spcPts val="600"/>
              </a:spcBef>
              <a:spcAft>
                <a:spcPts val="600"/>
              </a:spcAft>
            </a:pPr>
            <a:r>
              <a:rPr lang="es-ES" sz="1800" smtClean="0"/>
              <a:t>Se refiere a la proporción de la suma de puntos obtenidos por las IE de un departamento, con respecto al total de alumnos matriculados en el año de evaluación.</a:t>
            </a:r>
          </a:p>
          <a:p>
            <a:pPr algn="just">
              <a:lnSpc>
                <a:spcPct val="114000"/>
              </a:lnSpc>
              <a:spcBef>
                <a:spcPts val="600"/>
              </a:spcBef>
              <a:spcAft>
                <a:spcPts val="600"/>
              </a:spcAft>
              <a:buFont typeface="Arial" pitchFamily="34" charset="0"/>
              <a:buNone/>
            </a:pPr>
            <a:r>
              <a:rPr lang="es-ES" sz="1800" b="1" smtClean="0"/>
              <a:t>Fuente:</a:t>
            </a:r>
          </a:p>
          <a:p>
            <a:pPr algn="just">
              <a:lnSpc>
                <a:spcPct val="114000"/>
              </a:lnSpc>
              <a:spcBef>
                <a:spcPts val="600"/>
              </a:spcBef>
              <a:spcAft>
                <a:spcPts val="600"/>
              </a:spcAft>
            </a:pPr>
            <a:r>
              <a:rPr lang="es-ES" sz="1800" smtClean="0"/>
              <a:t>MINEDU.</a:t>
            </a:r>
          </a:p>
        </p:txBody>
      </p:sp>
      <p:sp>
        <p:nvSpPr>
          <p:cNvPr id="4" name="3 CuadroTexto"/>
          <p:cNvSpPr txBox="1"/>
          <p:nvPr/>
        </p:nvSpPr>
        <p:spPr>
          <a:xfrm>
            <a:off x="0" y="722315"/>
            <a:ext cx="9144000" cy="2001837"/>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Gobernanza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Educación Ambiental</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Puntaje de Instituciones </a:t>
            </a:r>
            <a:r>
              <a:rPr lang="es-ES" sz="2400" b="1" cap="small"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Educativas </a:t>
            </a: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reconocidas por el programa Escuelas Limpias y Saludables en relación al número de estudiantes del departamento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Marcador de contenido"/>
          <p:cNvSpPr>
            <a:spLocks noGrp="1"/>
          </p:cNvSpPr>
          <p:nvPr>
            <p:ph idx="1"/>
          </p:nvPr>
        </p:nvSpPr>
        <p:spPr>
          <a:xfrm>
            <a:off x="468313" y="3111500"/>
            <a:ext cx="8229600" cy="2173288"/>
          </a:xfrm>
        </p:spPr>
        <p:txBody>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al número de organizaciones y redes ambientales juveniles en cada departamento con respecto a la población total.</a:t>
            </a:r>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MINAM.</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Gobernanza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Participación y responsabilidad</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Organizaciones y redes ambientales juveniles con respecto a la población total</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2 Marcador de contenido"/>
          <p:cNvSpPr>
            <a:spLocks noGrp="1"/>
          </p:cNvSpPr>
          <p:nvPr>
            <p:ph idx="1"/>
          </p:nvPr>
        </p:nvSpPr>
        <p:spPr>
          <a:xfrm>
            <a:off x="457200" y="2285992"/>
            <a:ext cx="8229600" cy="4149725"/>
          </a:xfrm>
        </p:spPr>
        <p:txBody>
          <a:bodyPr/>
          <a:lstStyle/>
          <a:p>
            <a:pPr algn="just">
              <a:lnSpc>
                <a:spcPct val="114000"/>
              </a:lnSpc>
              <a:spcBef>
                <a:spcPts val="600"/>
              </a:spcBef>
              <a:spcAft>
                <a:spcPts val="600"/>
              </a:spcAft>
              <a:buFont typeface="Arial" pitchFamily="34" charset="0"/>
              <a:buNone/>
            </a:pPr>
            <a:r>
              <a:rPr lang="es-ES" sz="1600" b="1" dirty="0" smtClean="0"/>
              <a:t>Definición:</a:t>
            </a:r>
          </a:p>
          <a:p>
            <a:pPr algn="just">
              <a:lnSpc>
                <a:spcPct val="114000"/>
              </a:lnSpc>
              <a:spcBef>
                <a:spcPts val="600"/>
              </a:spcBef>
              <a:spcAft>
                <a:spcPts val="600"/>
              </a:spcAft>
            </a:pPr>
            <a:r>
              <a:rPr lang="es-ES" sz="1600" dirty="0" smtClean="0"/>
              <a:t>Se refiere a la relación entre el desarrollo humano (IDH) y la intensidad de consumo por persona (HE) de cada departamento. Intenta jerarquizar a los departamentos considerando el alcance de un mayor desarrollo humano de la mano a una menor intensidad de consumo.</a:t>
            </a:r>
          </a:p>
          <a:p>
            <a:pPr algn="just">
              <a:lnSpc>
                <a:spcPct val="114000"/>
              </a:lnSpc>
              <a:spcBef>
                <a:spcPts val="600"/>
              </a:spcBef>
              <a:spcAft>
                <a:spcPts val="600"/>
              </a:spcAft>
              <a:buFont typeface="Arial" pitchFamily="34" charset="0"/>
              <a:buNone/>
            </a:pPr>
            <a:r>
              <a:rPr lang="es-ES" sz="1600" b="1" dirty="0" smtClean="0"/>
              <a:t>Consideraciones:</a:t>
            </a:r>
          </a:p>
          <a:p>
            <a:pPr algn="just">
              <a:lnSpc>
                <a:spcPct val="114000"/>
              </a:lnSpc>
              <a:spcBef>
                <a:spcPts val="600"/>
              </a:spcBef>
              <a:spcAft>
                <a:spcPts val="600"/>
              </a:spcAft>
            </a:pPr>
            <a:r>
              <a:rPr lang="es-ES" sz="1600" dirty="0" smtClean="0"/>
              <a:t>Este es un indicador compuesto de dos índices de desarrollo; y busca premiar a aquellos departamentos que hayan alcanzado un mayor desarrollo humano en base a una menor demanda de recursos naturales.</a:t>
            </a:r>
          </a:p>
          <a:p>
            <a:pPr algn="just">
              <a:lnSpc>
                <a:spcPct val="114000"/>
              </a:lnSpc>
              <a:spcBef>
                <a:spcPts val="600"/>
              </a:spcBef>
              <a:spcAft>
                <a:spcPts val="600"/>
              </a:spcAft>
              <a:buFont typeface="Arial" pitchFamily="34" charset="0"/>
              <a:buNone/>
            </a:pPr>
            <a:r>
              <a:rPr lang="es-ES" sz="1600" b="1" dirty="0" smtClean="0"/>
              <a:t>Fuente:</a:t>
            </a:r>
          </a:p>
          <a:p>
            <a:pPr algn="just">
              <a:lnSpc>
                <a:spcPct val="114000"/>
              </a:lnSpc>
              <a:spcBef>
                <a:spcPts val="600"/>
              </a:spcBef>
              <a:spcAft>
                <a:spcPts val="600"/>
              </a:spcAft>
            </a:pPr>
            <a:r>
              <a:rPr lang="es-ES" sz="1600" dirty="0" smtClean="0"/>
              <a:t>PNUD (Índice de Desarrollo Humano).</a:t>
            </a:r>
          </a:p>
          <a:p>
            <a:pPr algn="just">
              <a:lnSpc>
                <a:spcPct val="114000"/>
              </a:lnSpc>
              <a:spcBef>
                <a:spcPts val="600"/>
              </a:spcBef>
              <a:spcAft>
                <a:spcPts val="600"/>
              </a:spcAft>
            </a:pPr>
            <a:r>
              <a:rPr lang="es-ES" sz="1600" dirty="0" smtClean="0"/>
              <a:t>MINAM (Huella Ecológica departamental per cápita).</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Gobernanza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Participación y responsabilidad</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Intensidad de consumo per cápita en relación al Índice de Desarrollo Humano</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pic>
        <p:nvPicPr>
          <p:cNvPr id="9" name="Picture 2"/>
          <p:cNvPicPr>
            <a:picLocks noChangeAspect="1" noChangeArrowheads="1"/>
          </p:cNvPicPr>
          <p:nvPr/>
        </p:nvPicPr>
        <p:blipFill>
          <a:blip r:embed="rId2" cstate="print"/>
          <a:srcRect/>
          <a:stretch>
            <a:fillRect/>
          </a:stretch>
        </p:blipFill>
        <p:spPr bwMode="auto">
          <a:xfrm>
            <a:off x="292607" y="865576"/>
            <a:ext cx="8379333" cy="5483408"/>
          </a:xfrm>
          <a:prstGeom prst="rect">
            <a:avLst/>
          </a:prstGeom>
          <a:noFill/>
          <a:ln w="9525">
            <a:noFill/>
            <a:miter lim="800000"/>
            <a:headEnd/>
            <a:tailEnd/>
          </a:ln>
          <a:effectLst/>
        </p:spPr>
      </p:pic>
      <p:sp>
        <p:nvSpPr>
          <p:cNvPr id="10" name="9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Marcador de contenido"/>
          <p:cNvSpPr>
            <a:spLocks noGrp="1"/>
          </p:cNvSpPr>
          <p:nvPr>
            <p:ph idx="1"/>
          </p:nvPr>
        </p:nvSpPr>
        <p:spPr>
          <a:xfrm>
            <a:off x="457200" y="2435227"/>
            <a:ext cx="8229600" cy="4137025"/>
          </a:xfrm>
        </p:spPr>
        <p:txBody>
          <a:bodyPr>
            <a:normAutofit fontScale="92500" lnSpcReduction="10000"/>
          </a:bodyPr>
          <a:lstStyle/>
          <a:p>
            <a:pPr algn="just">
              <a:lnSpc>
                <a:spcPct val="114000"/>
              </a:lnSpc>
              <a:spcBef>
                <a:spcPts val="600"/>
              </a:spcBef>
              <a:spcAft>
                <a:spcPts val="600"/>
              </a:spcAft>
              <a:buFont typeface="Arial" pitchFamily="34" charset="0"/>
              <a:buNone/>
            </a:pPr>
            <a:r>
              <a:rPr lang="es-ES" sz="1800" b="1" dirty="0" smtClean="0"/>
              <a:t>Definición:</a:t>
            </a:r>
          </a:p>
          <a:p>
            <a:pPr algn="just">
              <a:lnSpc>
                <a:spcPct val="114000"/>
              </a:lnSpc>
              <a:spcBef>
                <a:spcPts val="600"/>
              </a:spcBef>
              <a:spcAft>
                <a:spcPts val="600"/>
              </a:spcAft>
            </a:pPr>
            <a:r>
              <a:rPr lang="es-ES" sz="1800" dirty="0" smtClean="0"/>
              <a:t>Se refiere a la proporción de empresas con alguna certificación de calidad o de desarrollo sostenible en relación al número total de empresas registradas en el departamento.</a:t>
            </a:r>
          </a:p>
          <a:p>
            <a:pPr algn="just">
              <a:lnSpc>
                <a:spcPct val="114000"/>
              </a:lnSpc>
              <a:spcBef>
                <a:spcPts val="600"/>
              </a:spcBef>
              <a:spcAft>
                <a:spcPts val="600"/>
              </a:spcAft>
              <a:buFont typeface="Arial" pitchFamily="34" charset="0"/>
              <a:buNone/>
            </a:pPr>
            <a:r>
              <a:rPr lang="es-ES" sz="1800" b="1" dirty="0" smtClean="0"/>
              <a:t>Consideraciones:</a:t>
            </a:r>
          </a:p>
          <a:p>
            <a:pPr algn="just">
              <a:lnSpc>
                <a:spcPct val="114000"/>
              </a:lnSpc>
              <a:spcBef>
                <a:spcPts val="600"/>
              </a:spcBef>
              <a:spcAft>
                <a:spcPts val="600"/>
              </a:spcAft>
            </a:pPr>
            <a:r>
              <a:rPr lang="es-ES" sz="1800" dirty="0" smtClean="0"/>
              <a:t>Este es un indicador fue construido para el año 2009. Antes de esa fecha no existen registros relacionados.</a:t>
            </a:r>
          </a:p>
          <a:p>
            <a:pPr algn="just">
              <a:lnSpc>
                <a:spcPct val="114000"/>
              </a:lnSpc>
              <a:spcBef>
                <a:spcPts val="600"/>
              </a:spcBef>
              <a:spcAft>
                <a:spcPts val="600"/>
              </a:spcAft>
            </a:pPr>
            <a:r>
              <a:rPr lang="es-ES" sz="1800" dirty="0" smtClean="0"/>
              <a:t>Una debilidad del indicador es que las empresas no están necesariamente registradas en los departamentos donde realizan sus principales actividades.</a:t>
            </a:r>
          </a:p>
          <a:p>
            <a:pPr algn="just">
              <a:lnSpc>
                <a:spcPct val="114000"/>
              </a:lnSpc>
              <a:spcBef>
                <a:spcPts val="600"/>
              </a:spcBef>
              <a:spcAft>
                <a:spcPts val="600"/>
              </a:spcAft>
              <a:buFont typeface="Arial" pitchFamily="34" charset="0"/>
              <a:buNone/>
            </a:pPr>
            <a:r>
              <a:rPr lang="es-ES" sz="1800" b="1" dirty="0" smtClean="0"/>
              <a:t>Fuente:</a:t>
            </a:r>
          </a:p>
          <a:p>
            <a:pPr algn="just">
              <a:lnSpc>
                <a:spcPct val="114000"/>
              </a:lnSpc>
              <a:spcBef>
                <a:spcPts val="600"/>
              </a:spcBef>
              <a:spcAft>
                <a:spcPts val="600"/>
              </a:spcAft>
            </a:pPr>
            <a:r>
              <a:rPr lang="es-ES" sz="1800" dirty="0" smtClean="0"/>
              <a:t>MINAM.</a:t>
            </a:r>
          </a:p>
        </p:txBody>
      </p:sp>
      <p:sp>
        <p:nvSpPr>
          <p:cNvPr id="4" name="3 CuadroTexto"/>
          <p:cNvSpPr txBox="1"/>
          <p:nvPr/>
        </p:nvSpPr>
        <p:spPr>
          <a:xfrm>
            <a:off x="0" y="722313"/>
            <a:ext cx="9144000" cy="1631950"/>
          </a:xfrm>
          <a:prstGeom prst="rect">
            <a:avLst/>
          </a:prstGeom>
          <a:noFill/>
        </p:spPr>
        <p:txBody>
          <a:bodyPr>
            <a:spAutoFit/>
          </a:bodyPr>
          <a:lstStyle/>
          <a:p>
            <a:pPr algn="ctr">
              <a:defRPr/>
            </a:pPr>
            <a:r>
              <a:rPr lang="es-ES" sz="28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Gobernanza Ambiental</a:t>
            </a:r>
          </a:p>
          <a:p>
            <a:pPr algn="ctr">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Participación y responsabilidad</a:t>
            </a:r>
          </a:p>
          <a:p>
            <a:pPr algn="ctr" fontAlgn="b">
              <a:defRPr/>
            </a:pPr>
            <a:r>
              <a:rPr lang="es-ES" sz="2400" b="1" cap="small" dirty="0">
                <a:solidFill>
                  <a:schemeClr val="tx1">
                    <a:lumMod val="75000"/>
                    <a:lumOff val="25000"/>
                  </a:schemeClr>
                </a:solidFill>
                <a:effectLst>
                  <a:outerShdw blurRad="38100" dist="38100" dir="2700000" algn="tl">
                    <a:srgbClr val="000000">
                      <a:alpha val="43137"/>
                    </a:srgbClr>
                  </a:outerShdw>
                </a:effectLst>
                <a:latin typeface="Century Gothic" pitchFamily="34" charset="0"/>
              </a:rPr>
              <a:t>Empresas con alguna certificación de calidad o de desarrollo sostenible</a:t>
            </a:r>
          </a:p>
        </p:txBody>
      </p:sp>
      <p:sp>
        <p:nvSpPr>
          <p:cNvPr id="5" name="4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0" y="58739"/>
            <a:ext cx="1536639" cy="461665"/>
          </a:xfrm>
          <a:prstGeom prst="rect">
            <a:avLst/>
          </a:prstGeom>
          <a:noFill/>
        </p:spPr>
        <p:txBody>
          <a:bodyPr wrap="none">
            <a:spAutoFit/>
          </a:bodyPr>
          <a:lstStyle/>
          <a:p>
            <a:pPr>
              <a:defRPr/>
            </a:pPr>
            <a:r>
              <a:rPr lang="es-ES" sz="2400" b="1" dirty="0">
                <a:solidFill>
                  <a:schemeClr val="bg1">
                    <a:lumMod val="95000"/>
                  </a:schemeClr>
                </a:solidFill>
                <a:effectLst>
                  <a:outerShdw blurRad="38100" dist="38100" dir="2700000" algn="tl">
                    <a:srgbClr val="000000">
                      <a:alpha val="43137"/>
                    </a:srgbClr>
                  </a:outerShdw>
                </a:effectLst>
                <a:latin typeface="Arial" charset="0"/>
              </a:rPr>
              <a:t>Variables</a:t>
            </a:r>
          </a:p>
        </p:txBody>
      </p:sp>
      <p:sp>
        <p:nvSpPr>
          <p:cNvPr id="9" name="8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http://www.mpifr-bonn.mpg.de/staff/gsiringo/laboca/sensitivity/sensitivity.jpg"/>
          <p:cNvPicPr>
            <a:picLocks noChangeAspect="1" noChangeArrowheads="1"/>
          </p:cNvPicPr>
          <p:nvPr/>
        </p:nvPicPr>
        <p:blipFill>
          <a:blip r:embed="rId2" cstate="print"/>
          <a:srcRect/>
          <a:stretch>
            <a:fillRect/>
          </a:stretch>
        </p:blipFill>
        <p:spPr bwMode="auto">
          <a:xfrm>
            <a:off x="5286375" y="3071810"/>
            <a:ext cx="3582988" cy="1890712"/>
          </a:xfrm>
          <a:prstGeom prst="rect">
            <a:avLst/>
          </a:prstGeom>
          <a:noFill/>
          <a:ln w="9525">
            <a:noFill/>
            <a:miter lim="800000"/>
            <a:headEnd/>
            <a:tailEnd/>
          </a:ln>
        </p:spPr>
      </p:pic>
      <p:sp>
        <p:nvSpPr>
          <p:cNvPr id="23555" name="5 CuadroTexto"/>
          <p:cNvSpPr txBox="1">
            <a:spLocks noChangeArrowheads="1"/>
          </p:cNvSpPr>
          <p:nvPr/>
        </p:nvSpPr>
        <p:spPr bwMode="auto">
          <a:xfrm>
            <a:off x="466728" y="1304929"/>
            <a:ext cx="8439150" cy="1477963"/>
          </a:xfrm>
          <a:prstGeom prst="rect">
            <a:avLst/>
          </a:prstGeom>
          <a:noFill/>
          <a:ln w="9525">
            <a:noFill/>
            <a:miter lim="800000"/>
            <a:headEnd/>
            <a:tailEnd/>
          </a:ln>
        </p:spPr>
        <p:txBody>
          <a:bodyPr>
            <a:prstTxWarp prst="textNoShape">
              <a:avLst/>
            </a:prstTxWarp>
            <a:spAutoFit/>
          </a:bodyPr>
          <a:lstStyle/>
          <a:p>
            <a:pPr algn="just"/>
            <a:r>
              <a:rPr lang="es-ES">
                <a:latin typeface="Calibri" charset="0"/>
              </a:rPr>
              <a:t>Consiste en evaluar la variación del índice cuando se alteran las variables originales, a partir de pruebas estadísticas.</a:t>
            </a:r>
          </a:p>
          <a:p>
            <a:pPr algn="just"/>
            <a:endParaRPr lang="es-ES">
              <a:latin typeface="Calibri" charset="0"/>
            </a:endParaRPr>
          </a:p>
          <a:p>
            <a:pPr algn="just"/>
            <a:r>
              <a:rPr lang="es-ES">
                <a:latin typeface="Calibri" charset="0"/>
              </a:rPr>
              <a:t>El análisis de sensibilidad permite conocer el </a:t>
            </a:r>
            <a:r>
              <a:rPr lang="es-ES" b="1">
                <a:latin typeface="Calibri" charset="0"/>
              </a:rPr>
              <a:t>grado de confianza del valor obtenido y de la metodología</a:t>
            </a:r>
            <a:r>
              <a:rPr lang="es-ES">
                <a:latin typeface="Calibri" charset="0"/>
              </a:rPr>
              <a:t> a partir de la cual se construye el índice.</a:t>
            </a:r>
          </a:p>
        </p:txBody>
      </p:sp>
      <p:pic>
        <p:nvPicPr>
          <p:cNvPr id="52228" name="Picture 2" descr="http://www.hallogram.com/precisiontree/ptree3.gif"/>
          <p:cNvPicPr>
            <a:picLocks noChangeAspect="1" noChangeArrowheads="1"/>
          </p:cNvPicPr>
          <p:nvPr/>
        </p:nvPicPr>
        <p:blipFill>
          <a:blip r:embed="rId3" cstate="print"/>
          <a:srcRect/>
          <a:stretch>
            <a:fillRect/>
          </a:stretch>
        </p:blipFill>
        <p:spPr bwMode="auto">
          <a:xfrm>
            <a:off x="3429000" y="3857622"/>
            <a:ext cx="2928938" cy="2108200"/>
          </a:xfrm>
          <a:prstGeom prst="rect">
            <a:avLst/>
          </a:prstGeom>
          <a:noFill/>
          <a:ln w="9525">
            <a:noFill/>
            <a:miter lim="800000"/>
            <a:headEnd/>
            <a:tailEnd/>
          </a:ln>
        </p:spPr>
      </p:pic>
      <p:pic>
        <p:nvPicPr>
          <p:cNvPr id="52229" name="Picture 4" descr="http://www.autodiff.org/images/applicationAdmin_SAotMACM.gif"/>
          <p:cNvPicPr>
            <a:picLocks noChangeAspect="1" noChangeArrowheads="1"/>
          </p:cNvPicPr>
          <p:nvPr/>
        </p:nvPicPr>
        <p:blipFill>
          <a:blip r:embed="rId4" cstate="print"/>
          <a:srcRect/>
          <a:stretch>
            <a:fillRect/>
          </a:stretch>
        </p:blipFill>
        <p:spPr bwMode="auto">
          <a:xfrm>
            <a:off x="357188" y="3929060"/>
            <a:ext cx="2360612" cy="1922462"/>
          </a:xfrm>
          <a:prstGeom prst="rect">
            <a:avLst/>
          </a:prstGeom>
          <a:noFill/>
          <a:ln w="9525">
            <a:noFill/>
            <a:miter lim="800000"/>
            <a:headEnd/>
            <a:tailEnd/>
          </a:ln>
        </p:spPr>
      </p:pic>
      <p:pic>
        <p:nvPicPr>
          <p:cNvPr id="52230" name="Picture 6" descr="http://parts.mit.edu/wiki/images/thumb/e/e3/ETH_Sens_XOR_5h.png/700px-ETH_Sens_XOR_5h.png"/>
          <p:cNvPicPr>
            <a:picLocks noChangeAspect="1" noChangeArrowheads="1"/>
          </p:cNvPicPr>
          <p:nvPr/>
        </p:nvPicPr>
        <p:blipFill>
          <a:blip r:embed="rId5" cstate="print"/>
          <a:srcRect/>
          <a:stretch>
            <a:fillRect/>
          </a:stretch>
        </p:blipFill>
        <p:spPr bwMode="auto">
          <a:xfrm>
            <a:off x="2000253" y="3214685"/>
            <a:ext cx="2786063" cy="1708150"/>
          </a:xfrm>
          <a:prstGeom prst="rect">
            <a:avLst/>
          </a:prstGeom>
          <a:noFill/>
          <a:ln w="9525">
            <a:noFill/>
            <a:miter lim="800000"/>
            <a:headEnd/>
            <a:tailEnd/>
          </a:ln>
        </p:spPr>
      </p:pic>
      <p:sp>
        <p:nvSpPr>
          <p:cNvPr id="10" name="1 Título"/>
          <p:cNvSpPr txBox="1">
            <a:spLocks/>
          </p:cNvSpPr>
          <p:nvPr/>
        </p:nvSpPr>
        <p:spPr bwMode="auto">
          <a:xfrm>
            <a:off x="468313" y="700094"/>
            <a:ext cx="5694362" cy="300037"/>
          </a:xfrm>
          <a:prstGeom prst="rect">
            <a:avLst/>
          </a:prstGeom>
          <a:noFill/>
          <a:ln w="9525">
            <a:noFill/>
            <a:miter lim="800000"/>
            <a:headEnd/>
            <a:tailEnd/>
          </a:ln>
        </p:spPr>
        <p:txBody>
          <a:bodyPr anchor="ctr">
            <a:prstTxWarp prst="textNoShape">
              <a:avLst/>
            </a:prstTxWarp>
          </a:bodyPr>
          <a:lstStyle/>
          <a:p>
            <a:pPr eaLnBrk="0" hangingPunct="0"/>
            <a:r>
              <a:rPr lang="es-ES" sz="2800" b="1">
                <a:latin typeface="Calibri" charset="0"/>
              </a:rPr>
              <a:t>Análisis de sensibilidad</a:t>
            </a:r>
          </a:p>
        </p:txBody>
      </p:sp>
      <p:sp>
        <p:nvSpPr>
          <p:cNvPr id="52232" name="39 CuadroTexto"/>
          <p:cNvSpPr txBox="1">
            <a:spLocks noChangeArrowheads="1"/>
          </p:cNvSpPr>
          <p:nvPr/>
        </p:nvSpPr>
        <p:spPr bwMode="auto">
          <a:xfrm>
            <a:off x="3" y="582616"/>
            <a:ext cx="392113" cy="584775"/>
          </a:xfrm>
          <a:prstGeom prst="rect">
            <a:avLst/>
          </a:prstGeom>
          <a:noFill/>
          <a:ln w="9525">
            <a:noFill/>
            <a:miter lim="800000"/>
            <a:headEnd/>
            <a:tailEnd/>
          </a:ln>
        </p:spPr>
        <p:txBody>
          <a:bodyPr>
            <a:prstTxWarp prst="textNoShape">
              <a:avLst/>
            </a:prstTxWarp>
            <a:spAutoFit/>
          </a:bodyPr>
          <a:lstStyle/>
          <a:p>
            <a:r>
              <a:rPr lang="es-ES" sz="3200">
                <a:latin typeface="Arial Black" charset="0"/>
              </a:rPr>
              <a:t>4</a:t>
            </a:r>
          </a:p>
        </p:txBody>
      </p:sp>
      <p:sp>
        <p:nvSpPr>
          <p:cNvPr id="16" name="11 Rectángulo"/>
          <p:cNvSpPr/>
          <p:nvPr/>
        </p:nvSpPr>
        <p:spPr>
          <a:xfrm>
            <a:off x="0" y="0"/>
            <a:ext cx="2286000" cy="571500"/>
          </a:xfrm>
          <a:prstGeom prst="rect">
            <a:avLst/>
          </a:prstGeom>
          <a:solidFill>
            <a:schemeClr val="accent3">
              <a:lumMod val="75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2 CuadroTexto"/>
          <p:cNvSpPr txBox="1"/>
          <p:nvPr/>
        </p:nvSpPr>
        <p:spPr>
          <a:xfrm>
            <a:off x="1" y="58739"/>
            <a:ext cx="1207062" cy="461665"/>
          </a:xfrm>
          <a:prstGeom prst="rect">
            <a:avLst/>
          </a:prstGeom>
          <a:noFill/>
        </p:spPr>
        <p:txBody>
          <a:bodyPr wrap="none">
            <a:prstTxWarp prst="textNoShape">
              <a:avLst/>
            </a:prstTxWarp>
            <a:spAutoFit/>
          </a:bodyPr>
          <a:lstStyle/>
          <a:p>
            <a:r>
              <a:rPr lang="es-ES" sz="2400" b="1" dirty="0">
                <a:solidFill>
                  <a:schemeClr val="bg1">
                    <a:lumMod val="95000"/>
                  </a:schemeClr>
                </a:solidFill>
                <a:effectLst>
                  <a:outerShdw blurRad="38100" dist="38100" dir="2700000" algn="tl">
                    <a:srgbClr val="000000">
                      <a:alpha val="43137"/>
                    </a:srgbClr>
                  </a:outerShdw>
                </a:effectLst>
              </a:rPr>
              <a:t>Método</a:t>
            </a:r>
          </a:p>
        </p:txBody>
      </p:sp>
      <p:sp>
        <p:nvSpPr>
          <p:cNvPr id="13" name="12 Rectángulo"/>
          <p:cNvSpPr/>
          <p:nvPr/>
        </p:nvSpPr>
        <p:spPr>
          <a:xfrm>
            <a:off x="2357440" y="0"/>
            <a:ext cx="6786563" cy="571500"/>
          </a:xfrm>
          <a:prstGeom prst="rect">
            <a:avLst/>
          </a:prstGeom>
          <a:solidFill>
            <a:srgbClr val="E2C914"/>
          </a:solidFill>
          <a:ln w="3175">
            <a:solidFill>
              <a:srgbClr val="8A7B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CuadroTexto"/>
          <p:cNvSpPr txBox="1"/>
          <p:nvPr/>
        </p:nvSpPr>
        <p:spPr>
          <a:xfrm>
            <a:off x="2357441" y="98427"/>
            <a:ext cx="5826531" cy="430887"/>
          </a:xfrm>
          <a:prstGeom prst="rect">
            <a:avLst/>
          </a:prstGeom>
          <a:noFill/>
        </p:spPr>
        <p:txBody>
          <a:bodyPr wrap="none">
            <a:spAutoFit/>
          </a:bodyPr>
          <a:lstStyle/>
          <a:p>
            <a:pPr fontAlgn="auto">
              <a:spcBef>
                <a:spcPts val="0"/>
              </a:spcBef>
              <a:spcAft>
                <a:spcPts val="0"/>
              </a:spcAft>
              <a:defRPr/>
            </a:pPr>
            <a:r>
              <a:rPr lang="es-ES" sz="2200" b="1" dirty="0">
                <a:solidFill>
                  <a:schemeClr val="bg2">
                    <a:lumMod val="25000"/>
                  </a:schemeClr>
                </a:solidFill>
                <a:effectLst>
                  <a:outerShdw blurRad="38100" dist="38100" dir="2700000" algn="tl">
                    <a:srgbClr val="000000">
                      <a:alpha val="43137"/>
                    </a:srgbClr>
                  </a:outerShdw>
                </a:effectLst>
              </a:rPr>
              <a:t>Índice</a:t>
            </a:r>
            <a:r>
              <a:rPr lang="es-ES" sz="2200" b="1" dirty="0">
                <a:solidFill>
                  <a:schemeClr val="bg2">
                    <a:lumMod val="25000"/>
                  </a:schemeClr>
                </a:solidFill>
                <a:effectLst>
                  <a:outerShdw blurRad="38100" dist="38100" dir="2700000" algn="tl">
                    <a:srgbClr val="C0C0C0"/>
                  </a:outerShdw>
                </a:effectLst>
              </a:rPr>
              <a:t> </a:t>
            </a:r>
            <a:r>
              <a:rPr lang="es-ES" sz="2200" b="1" dirty="0">
                <a:solidFill>
                  <a:schemeClr val="bg2">
                    <a:lumMod val="25000"/>
                  </a:schemeClr>
                </a:solidFill>
                <a:effectLst>
                  <a:outerShdw blurRad="38100" dist="38100" dir="2700000" algn="tl">
                    <a:srgbClr val="000000">
                      <a:alpha val="43137"/>
                    </a:srgbClr>
                  </a:outerShdw>
                </a:effectLst>
              </a:rPr>
              <a:t>de Desempeño Ambiental Departamental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TotalTime>
  <Words>6035</Words>
  <Application>Microsoft Office PowerPoint</Application>
  <PresentationFormat>Presentación en pantalla (4:3)</PresentationFormat>
  <Paragraphs>1347</Paragraphs>
  <Slides>86</Slides>
  <Notes>24</Notes>
  <HiddenSlides>0</HiddenSlides>
  <MMClips>0</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Tema de Office</vt:lpstr>
      <vt:lpstr>Diapositiva 1</vt:lpstr>
      <vt:lpstr>Diapositiva 2</vt:lpstr>
      <vt:lpstr>Diapositiva 3</vt:lpstr>
      <vt:lpstr>Diapositiva 4</vt:lpstr>
      <vt:lpstr>Jerarquización</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DGIIA</dc:creator>
  <cp:lastModifiedBy>oruiz</cp:lastModifiedBy>
  <cp:revision>127</cp:revision>
  <dcterms:created xsi:type="dcterms:W3CDTF">2011-03-09T19:13:11Z</dcterms:created>
  <dcterms:modified xsi:type="dcterms:W3CDTF">2012-02-10T15:14:53Z</dcterms:modified>
</cp:coreProperties>
</file>