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5"/>
  </p:notesMasterIdLst>
  <p:sldIdLst>
    <p:sldId id="545" r:id="rId2"/>
    <p:sldId id="558" r:id="rId3"/>
    <p:sldId id="561" r:id="rId4"/>
    <p:sldId id="624" r:id="rId5"/>
    <p:sldId id="551" r:id="rId6"/>
    <p:sldId id="552" r:id="rId7"/>
    <p:sldId id="553" r:id="rId8"/>
    <p:sldId id="555" r:id="rId9"/>
    <p:sldId id="568" r:id="rId10"/>
    <p:sldId id="591" r:id="rId11"/>
    <p:sldId id="637" r:id="rId12"/>
    <p:sldId id="608" r:id="rId13"/>
    <p:sldId id="635" r:id="rId14"/>
    <p:sldId id="636" r:id="rId15"/>
    <p:sldId id="610" r:id="rId16"/>
    <p:sldId id="634" r:id="rId17"/>
    <p:sldId id="609" r:id="rId18"/>
    <p:sldId id="606" r:id="rId19"/>
    <p:sldId id="611" r:id="rId20"/>
    <p:sldId id="607" r:id="rId21"/>
    <p:sldId id="627" r:id="rId22"/>
    <p:sldId id="631" r:id="rId23"/>
    <p:sldId id="632" r:id="rId24"/>
    <p:sldId id="638" r:id="rId25"/>
    <p:sldId id="639" r:id="rId26"/>
    <p:sldId id="633" r:id="rId27"/>
    <p:sldId id="640" r:id="rId28"/>
    <p:sldId id="625" r:id="rId29"/>
    <p:sldId id="629" r:id="rId30"/>
    <p:sldId id="642" r:id="rId31"/>
    <p:sldId id="630" r:id="rId32"/>
    <p:sldId id="641" r:id="rId33"/>
    <p:sldId id="546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66"/>
    <a:srgbClr val="33CCCC"/>
    <a:srgbClr val="FF9900"/>
    <a:srgbClr val="FFFF00"/>
    <a:srgbClr val="080808"/>
    <a:srgbClr val="CCCC00"/>
    <a:srgbClr val="CC99FF"/>
    <a:srgbClr val="CC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590" autoAdjust="0"/>
  </p:normalViewPr>
  <p:slideViewPr>
    <p:cSldViewPr>
      <p:cViewPr>
        <p:scale>
          <a:sx n="70" d="100"/>
          <a:sy n="70" d="100"/>
        </p:scale>
        <p:origin x="-136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1CD19-24C0-459F-8A02-29B51F7776C3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2EFDF57C-AFB8-4737-943D-710FA01B34A9}">
      <dgm:prSet phldrT="[Texto]" custT="1"/>
      <dgm:spPr/>
      <dgm:t>
        <a:bodyPr/>
        <a:lstStyle/>
        <a:p>
          <a:r>
            <a:rPr lang="es-PE" sz="145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Conflictos ambientales, sociales y económicos. </a:t>
          </a:r>
        </a:p>
        <a:p>
          <a:r>
            <a:rPr lang="es-PE" sz="145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Sectores desarticulados.</a:t>
          </a:r>
        </a:p>
        <a:p>
          <a:r>
            <a:rPr lang="es-PE" sz="145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Normativa no se ajusta a realidad regional.</a:t>
          </a:r>
        </a:p>
      </dgm:t>
    </dgm:pt>
    <dgm:pt modelId="{0FE1116C-E232-47AF-B9D1-3723E4F50B39}" type="parTrans" cxnId="{78B58785-BC1F-4EA2-B79C-23F3D9B3DA3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7B402F0-AA51-49D7-A588-DDC034DF166D}" type="sibTrans" cxnId="{78B58785-BC1F-4EA2-B79C-23F3D9B3DA3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7FA6882-708A-464E-9DE4-60A54070749F}">
      <dgm:prSet phldrT="[Texto]" custT="1"/>
      <dgm:spPr/>
      <dgm:t>
        <a:bodyPr/>
        <a:lstStyle/>
        <a:p>
          <a:endParaRPr lang="es-PE" sz="1600" b="1" kern="1200" dirty="0" smtClean="0">
            <a:solidFill>
              <a:srgbClr val="7030A0"/>
            </a:solidFill>
            <a:latin typeface="Maiandra GD" pitchFamily="34" charset="0"/>
          </a:endParaRPr>
        </a:p>
        <a:p>
          <a:r>
            <a:rPr lang="es-PE" sz="1500" b="1" u="sng" kern="1200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rPr>
            <a:t>Esfuerzos de contingencia </a:t>
          </a: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endParaRPr lang="es-PE" sz="1000" b="1" kern="1200" dirty="0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Institucionalización de la       ZEE.</a:t>
          </a: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Categorización.</a:t>
          </a: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Aplicación y articulación de  diversas herramientas jurídicas</a:t>
          </a:r>
          <a:r>
            <a:rPr lang="es-PE" sz="1550" b="1" kern="1200" dirty="0" smtClean="0">
              <a:latin typeface="Maiandra GD" pitchFamily="34" charset="0"/>
            </a:rPr>
            <a:t>.</a:t>
          </a:r>
        </a:p>
      </dgm:t>
    </dgm:pt>
    <dgm:pt modelId="{5E23C676-4187-4D00-8DF0-C49F4E49F405}" type="parTrans" cxnId="{3F9543A5-4F36-42D2-A723-ABFCDC9E78F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C5FB3EF-4F3B-45A3-B2FA-4213816249F8}" type="sibTrans" cxnId="{3F9543A5-4F36-42D2-A723-ABFCDC9E78F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3A11B8F-C79B-46DE-8606-A87D7729550D}">
      <dgm:prSet phldrT="[Texto]" custT="1"/>
      <dgm:spPr/>
      <dgm:t>
        <a:bodyPr/>
        <a:lstStyle/>
        <a:p>
          <a:pPr marL="0" indent="0">
            <a:lnSpc>
              <a:spcPct val="90000"/>
            </a:lnSpc>
          </a:pPr>
          <a:endParaRPr lang="es-PE" sz="1500" b="1" kern="1200" dirty="0" smtClean="0">
            <a:latin typeface="Maiandra GD" pitchFamily="34" charset="0"/>
          </a:endParaRPr>
        </a:p>
        <a:p>
          <a:pPr marL="0" indent="0">
            <a:lnSpc>
              <a:spcPct val="90000"/>
            </a:lnSpc>
          </a:pPr>
          <a:endParaRPr lang="es-PE" sz="1500" b="1" kern="1200" dirty="0" smtClean="0">
            <a:latin typeface="Maiandra GD" pitchFamily="34" charset="0"/>
          </a:endParaRPr>
        </a:p>
        <a:p>
          <a:pPr marL="0" indent="0">
            <a:lnSpc>
              <a:spcPct val="100000"/>
            </a:lnSpc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Se hace necesario tener una política territorial como una herramienta de gestión macro en la Región</a:t>
          </a:r>
          <a:r>
            <a:rPr lang="es-PE" sz="1500" b="1" kern="1200" dirty="0" smtClean="0">
              <a:latin typeface="Maiandra GD" pitchFamily="34" charset="0"/>
            </a:rPr>
            <a:t>.</a:t>
          </a:r>
          <a:endParaRPr lang="es-PE" sz="1500" b="0" kern="1200" dirty="0" smtClean="0">
            <a:latin typeface="Maiandra GD" pitchFamily="34" charset="0"/>
          </a:endParaRPr>
        </a:p>
      </dgm:t>
    </dgm:pt>
    <dgm:pt modelId="{1E36F22D-E211-4711-B0FB-FD4C6493FC87}" type="parTrans" cxnId="{09476D2F-081C-4EE8-9112-3D0F52B2DA1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0B68A06-4B8E-46D7-842A-493DAE3D3BC4}" type="sibTrans" cxnId="{09476D2F-081C-4EE8-9112-3D0F52B2DA1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FEBAC9D-2833-4B8E-A0F3-0B75FD0C717D}" type="pres">
      <dgm:prSet presAssocID="{2AC1CD19-24C0-459F-8A02-29B51F7776C3}" presName="arrowDiagram" presStyleCnt="0">
        <dgm:presLayoutVars>
          <dgm:chMax val="5"/>
          <dgm:dir/>
          <dgm:resizeHandles val="exact"/>
        </dgm:presLayoutVars>
      </dgm:prSet>
      <dgm:spPr/>
    </dgm:pt>
    <dgm:pt modelId="{E80BECE3-2C52-47E3-B1B7-B3406B5220DA}" type="pres">
      <dgm:prSet presAssocID="{2AC1CD19-24C0-459F-8A02-29B51F7776C3}" presName="arrow" presStyleLbl="bgShp" presStyleIdx="0" presStyleCnt="1" custScaleX="96498" custScaleY="83161" custLinFactNeighborX="-1415" custLinFactNeighborY="1493"/>
      <dgm:spPr/>
    </dgm:pt>
    <dgm:pt modelId="{C842B47D-5ADB-4AC8-AF3A-FAB22BCC7D97}" type="pres">
      <dgm:prSet presAssocID="{2AC1CD19-24C0-459F-8A02-29B51F7776C3}" presName="arrowDiagram3" presStyleCnt="0"/>
      <dgm:spPr/>
    </dgm:pt>
    <dgm:pt modelId="{3B1E4A09-76EE-4A32-9D99-D04F04F09C48}" type="pres">
      <dgm:prSet presAssocID="{2EFDF57C-AFB8-4737-943D-710FA01B34A9}" presName="bullet3a" presStyleLbl="node1" presStyleIdx="0" presStyleCnt="3" custLinFactY="-42178" custLinFactNeighborX="68665" custLinFactNeighborY="-100000"/>
      <dgm:spPr/>
    </dgm:pt>
    <dgm:pt modelId="{082BDDD0-6625-41F3-8C01-25CD1B60B727}" type="pres">
      <dgm:prSet presAssocID="{2EFDF57C-AFB8-4737-943D-710FA01B34A9}" presName="textBox3a" presStyleLbl="revTx" presStyleIdx="0" presStyleCnt="3" custScaleX="104040" custScaleY="107922" custLinFactNeighborX="-5204" custLinFactNeighborY="47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817C9D-3EA9-4DCD-8698-AE30D7448175}" type="pres">
      <dgm:prSet presAssocID="{77FA6882-708A-464E-9DE4-60A54070749F}" presName="bullet3b" presStyleLbl="node1" presStyleIdx="1" presStyleCnt="3" custLinFactX="63826" custLinFactNeighborX="100000" custLinFactNeighborY="-41218"/>
      <dgm:spPr/>
    </dgm:pt>
    <dgm:pt modelId="{E7C3A14D-8901-4700-985C-85753B88B97A}" type="pres">
      <dgm:prSet presAssocID="{77FA6882-708A-464E-9DE4-60A54070749F}" presName="textBox3b" presStyleLbl="revTx" presStyleIdx="1" presStyleCnt="3" custScaleX="120495" custScaleY="95881" custLinFactNeighborX="7551" custLinFactNeighborY="430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BCA7C-EF4C-49FE-AED4-C13E6EAA287D}" type="pres">
      <dgm:prSet presAssocID="{73A11B8F-C79B-46DE-8606-A87D7729550D}" presName="bullet3c" presStyleLbl="node1" presStyleIdx="2" presStyleCnt="3" custLinFactX="64036" custLinFactNeighborX="100000" custLinFactNeighborY="11687"/>
      <dgm:spPr/>
    </dgm:pt>
    <dgm:pt modelId="{61FC61AE-3724-4965-B037-128EC3D70B54}" type="pres">
      <dgm:prSet presAssocID="{73A11B8F-C79B-46DE-8606-A87D7729550D}" presName="textBox3c" presStyleLbl="revTx" presStyleIdx="2" presStyleCnt="3" custScaleX="113272" custScaleY="70075" custLinFactNeighborX="9144" custLinFactNeighborY="-28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F9543A5-4F36-42D2-A723-ABFCDC9E78FB}" srcId="{2AC1CD19-24C0-459F-8A02-29B51F7776C3}" destId="{77FA6882-708A-464E-9DE4-60A54070749F}" srcOrd="1" destOrd="0" parTransId="{5E23C676-4187-4D00-8DF0-C49F4E49F405}" sibTransId="{1C5FB3EF-4F3B-45A3-B2FA-4213816249F8}"/>
    <dgm:cxn modelId="{78B58785-BC1F-4EA2-B79C-23F3D9B3DA3D}" srcId="{2AC1CD19-24C0-459F-8A02-29B51F7776C3}" destId="{2EFDF57C-AFB8-4737-943D-710FA01B34A9}" srcOrd="0" destOrd="0" parTransId="{0FE1116C-E232-47AF-B9D1-3723E4F50B39}" sibTransId="{37B402F0-AA51-49D7-A588-DDC034DF166D}"/>
    <dgm:cxn modelId="{09476D2F-081C-4EE8-9112-3D0F52B2DA11}" srcId="{2AC1CD19-24C0-459F-8A02-29B51F7776C3}" destId="{73A11B8F-C79B-46DE-8606-A87D7729550D}" srcOrd="2" destOrd="0" parTransId="{1E36F22D-E211-4711-B0FB-FD4C6493FC87}" sibTransId="{A0B68A06-4B8E-46D7-842A-493DAE3D3BC4}"/>
    <dgm:cxn modelId="{493D33EC-1DE8-4BB0-BF2D-A7B3E7617119}" type="presOf" srcId="{73A11B8F-C79B-46DE-8606-A87D7729550D}" destId="{61FC61AE-3724-4965-B037-128EC3D70B54}" srcOrd="0" destOrd="0" presId="urn:microsoft.com/office/officeart/2005/8/layout/arrow2"/>
    <dgm:cxn modelId="{6035D3E2-E695-4D3B-8647-5BA138FBD45E}" type="presOf" srcId="{77FA6882-708A-464E-9DE4-60A54070749F}" destId="{E7C3A14D-8901-4700-985C-85753B88B97A}" srcOrd="0" destOrd="0" presId="urn:microsoft.com/office/officeart/2005/8/layout/arrow2"/>
    <dgm:cxn modelId="{5CF05059-585F-460D-8B6F-A6F19E125307}" type="presOf" srcId="{2AC1CD19-24C0-459F-8A02-29B51F7776C3}" destId="{DFEBAC9D-2833-4B8E-A0F3-0B75FD0C717D}" srcOrd="0" destOrd="0" presId="urn:microsoft.com/office/officeart/2005/8/layout/arrow2"/>
    <dgm:cxn modelId="{35DA24DC-2CFB-4977-B6F1-1F25D991D7B9}" type="presOf" srcId="{2EFDF57C-AFB8-4737-943D-710FA01B34A9}" destId="{082BDDD0-6625-41F3-8C01-25CD1B60B727}" srcOrd="0" destOrd="0" presId="urn:microsoft.com/office/officeart/2005/8/layout/arrow2"/>
    <dgm:cxn modelId="{D1566AD5-3F50-4DF3-B508-B2698C3EF5A4}" type="presParOf" srcId="{DFEBAC9D-2833-4B8E-A0F3-0B75FD0C717D}" destId="{E80BECE3-2C52-47E3-B1B7-B3406B5220DA}" srcOrd="0" destOrd="0" presId="urn:microsoft.com/office/officeart/2005/8/layout/arrow2"/>
    <dgm:cxn modelId="{2357CD39-B5B2-4F79-AA92-D0ED4B694E6D}" type="presParOf" srcId="{DFEBAC9D-2833-4B8E-A0F3-0B75FD0C717D}" destId="{C842B47D-5ADB-4AC8-AF3A-FAB22BCC7D97}" srcOrd="1" destOrd="0" presId="urn:microsoft.com/office/officeart/2005/8/layout/arrow2"/>
    <dgm:cxn modelId="{B42102C1-504F-4248-9F7E-7BB2D1B0B85C}" type="presParOf" srcId="{C842B47D-5ADB-4AC8-AF3A-FAB22BCC7D97}" destId="{3B1E4A09-76EE-4A32-9D99-D04F04F09C48}" srcOrd="0" destOrd="0" presId="urn:microsoft.com/office/officeart/2005/8/layout/arrow2"/>
    <dgm:cxn modelId="{3EB1562B-E746-4941-87CE-A0ED39B812E1}" type="presParOf" srcId="{C842B47D-5ADB-4AC8-AF3A-FAB22BCC7D97}" destId="{082BDDD0-6625-41F3-8C01-25CD1B60B727}" srcOrd="1" destOrd="0" presId="urn:microsoft.com/office/officeart/2005/8/layout/arrow2"/>
    <dgm:cxn modelId="{1B29CCB7-4FC7-41A1-9EE5-42634212F63D}" type="presParOf" srcId="{C842B47D-5ADB-4AC8-AF3A-FAB22BCC7D97}" destId="{FC817C9D-3EA9-4DCD-8698-AE30D7448175}" srcOrd="2" destOrd="0" presId="urn:microsoft.com/office/officeart/2005/8/layout/arrow2"/>
    <dgm:cxn modelId="{C1565AEC-C4C6-4807-BEFC-54FC19CD51AF}" type="presParOf" srcId="{C842B47D-5ADB-4AC8-AF3A-FAB22BCC7D97}" destId="{E7C3A14D-8901-4700-985C-85753B88B97A}" srcOrd="3" destOrd="0" presId="urn:microsoft.com/office/officeart/2005/8/layout/arrow2"/>
    <dgm:cxn modelId="{B8FFEFC6-CE95-4A8E-94AD-0FF9B1F246C4}" type="presParOf" srcId="{C842B47D-5ADB-4AC8-AF3A-FAB22BCC7D97}" destId="{401BCA7C-EF4C-49FE-AED4-C13E6EAA287D}" srcOrd="4" destOrd="0" presId="urn:microsoft.com/office/officeart/2005/8/layout/arrow2"/>
    <dgm:cxn modelId="{6F6289B3-6696-4C9D-A2B6-C01EBE81F893}" type="presParOf" srcId="{C842B47D-5ADB-4AC8-AF3A-FAB22BCC7D97}" destId="{61FC61AE-3724-4965-B037-128EC3D70B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BECE3-2C52-47E3-B1B7-B3406B5220DA}">
      <dsp:nvSpPr>
        <dsp:cNvPr id="0" name=""/>
        <dsp:cNvSpPr/>
      </dsp:nvSpPr>
      <dsp:spPr>
        <a:xfrm>
          <a:off x="312035" y="271972"/>
          <a:ext cx="8184895" cy="440853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1E4A09-76EE-4A32-9D99-D04F04F09C48}">
      <dsp:nvSpPr>
        <dsp:cNvPr id="0" name=""/>
        <dsp:cNvSpPr/>
      </dsp:nvSpPr>
      <dsp:spPr>
        <a:xfrm>
          <a:off x="1512168" y="3091838"/>
          <a:ext cx="220530" cy="220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BDDD0-6625-41F3-8C01-25CD1B60B727}">
      <dsp:nvSpPr>
        <dsp:cNvPr id="0" name=""/>
        <dsp:cNvSpPr/>
      </dsp:nvSpPr>
      <dsp:spPr>
        <a:xfrm>
          <a:off x="1328239" y="3528395"/>
          <a:ext cx="2056132" cy="1653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54" tIns="0" rIns="0" bIns="0" numCol="1" spcCol="1270" anchor="t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5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Conflictos ambientales, sociales y económicos. 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5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Sectores desarticulados.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5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Normativa no se ajusta a realidad regional.</a:t>
          </a:r>
        </a:p>
      </dsp:txBody>
      <dsp:txXfrm>
        <a:off x="1328239" y="3528395"/>
        <a:ext cx="2056132" cy="1653418"/>
      </dsp:txXfrm>
    </dsp:sp>
    <dsp:sp modelId="{FC817C9D-3EA9-4DCD-8698-AE30D7448175}">
      <dsp:nvSpPr>
        <dsp:cNvPr id="0" name=""/>
        <dsp:cNvSpPr/>
      </dsp:nvSpPr>
      <dsp:spPr>
        <a:xfrm>
          <a:off x="3960438" y="1800199"/>
          <a:ext cx="398650" cy="398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3A14D-8901-4700-985C-85753B88B97A}">
      <dsp:nvSpPr>
        <dsp:cNvPr id="0" name=""/>
        <dsp:cNvSpPr/>
      </dsp:nvSpPr>
      <dsp:spPr>
        <a:xfrm>
          <a:off x="3451778" y="2347499"/>
          <a:ext cx="2452873" cy="276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2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b="1" kern="1200" dirty="0" smtClean="0">
            <a:solidFill>
              <a:srgbClr val="7030A0"/>
            </a:solidFill>
            <a:latin typeface="Maiandra GD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u="sng" kern="1200" dirty="0" smtClean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rPr>
            <a:t>Esfuerzos de contingencia </a:t>
          </a: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b="1" kern="1200" dirty="0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Institucionalización de la       ZEE.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Categorización.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Aplicación y articulación de  diversas herramientas jurídicas</a:t>
          </a:r>
          <a:r>
            <a:rPr lang="es-PE" sz="1550" b="1" kern="1200" dirty="0" smtClean="0">
              <a:latin typeface="Maiandra GD" pitchFamily="34" charset="0"/>
            </a:rPr>
            <a:t>.</a:t>
          </a:r>
        </a:p>
      </dsp:txBody>
      <dsp:txXfrm>
        <a:off x="3451778" y="2347499"/>
        <a:ext cx="2452873" cy="2765071"/>
      </dsp:txXfrm>
    </dsp:sp>
    <dsp:sp modelId="{401BCA7C-EF4C-49FE-AED4-C13E6EAA287D}">
      <dsp:nvSpPr>
        <dsp:cNvPr id="0" name=""/>
        <dsp:cNvSpPr/>
      </dsp:nvSpPr>
      <dsp:spPr>
        <a:xfrm>
          <a:off x="6552731" y="1152129"/>
          <a:ext cx="551325" cy="551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C61AE-3724-4965-B037-128EC3D70B54}">
      <dsp:nvSpPr>
        <dsp:cNvPr id="0" name=""/>
        <dsp:cNvSpPr/>
      </dsp:nvSpPr>
      <dsp:spPr>
        <a:xfrm>
          <a:off x="5975075" y="1810692"/>
          <a:ext cx="2305837" cy="258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3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b="1" kern="1200" dirty="0" smtClean="0">
            <a:latin typeface="Maiandra GD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b="1" kern="1200" dirty="0" smtClean="0">
            <a:latin typeface="Maiandra GD" pitchFamily="34" charset="0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Se hace necesario tener una política territorial como una herramienta de gestión macro en la Región</a:t>
          </a:r>
          <a:r>
            <a:rPr lang="es-PE" sz="1500" b="1" kern="1200" dirty="0" smtClean="0">
              <a:latin typeface="Maiandra GD" pitchFamily="34" charset="0"/>
            </a:rPr>
            <a:t>.</a:t>
          </a:r>
          <a:endParaRPr lang="es-PE" sz="1500" b="0" kern="1200" dirty="0" smtClean="0">
            <a:latin typeface="Maiandra GD" pitchFamily="34" charset="0"/>
          </a:endParaRPr>
        </a:p>
      </dsp:txBody>
      <dsp:txXfrm>
        <a:off x="5975075" y="1810692"/>
        <a:ext cx="2305837" cy="25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4CAE35-6C76-42C0-812B-D5CF743C2D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71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867A3E-130E-47A3-969D-2400499DB44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051617-C576-4075-ACA8-8D53B21CE2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5BAA29-A45B-4780-A82C-48D8CD9FB9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08CD80-0EAB-456C-82CD-447AB25ADE2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ABA864-54E1-4518-986A-88E961DAD3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45D487-EAF3-432D-A348-EC7ACCBAB3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1168E-9C12-4FCE-A638-E60A9EA552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66630-7FD6-47DE-97D7-7515660E0D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2F301-46FB-4351-B1FE-84FEC0BC5F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7A9D07-1565-403D-809C-7136B5D3FFD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65423A-6FF2-4F2E-B47B-36BD2D15645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1EEAF9-DD85-40B9-A627-1E4E3F7DF9F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POT%20SAN%20MARTIN%2097.ppt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9638" y="1727200"/>
            <a:ext cx="8040687" cy="3862388"/>
          </a:xfrm>
        </p:spPr>
        <p:txBody>
          <a:bodyPr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4000" dirty="0" smtClean="0">
                <a:solidFill>
                  <a:schemeClr val="tx1"/>
                </a:solidFill>
              </a:rPr>
              <a:t>EL ORDENAMIENTO TERRITORIAL EN SAN MARTÍN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5508625" y="6464300"/>
            <a:ext cx="34559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00" b="1" dirty="0" smtClean="0">
                <a:solidFill>
                  <a:srgbClr val="002060"/>
                </a:solidFill>
              </a:rPr>
              <a:t>Moyobamba, 26 </a:t>
            </a:r>
            <a:r>
              <a:rPr lang="en-US" sz="1300" b="1" dirty="0">
                <a:solidFill>
                  <a:srgbClr val="002060"/>
                </a:solidFill>
              </a:rPr>
              <a:t>de </a:t>
            </a:r>
            <a:r>
              <a:rPr lang="es-PE" sz="1300" b="1" dirty="0" smtClean="0">
                <a:solidFill>
                  <a:srgbClr val="002060"/>
                </a:solidFill>
              </a:rPr>
              <a:t>Octubre </a:t>
            </a:r>
            <a:r>
              <a:rPr lang="en-US" sz="1300" b="1" dirty="0" smtClean="0">
                <a:solidFill>
                  <a:srgbClr val="002060"/>
                </a:solidFill>
              </a:rPr>
              <a:t>de </a:t>
            </a:r>
            <a:r>
              <a:rPr lang="en-US" sz="1300" b="1" dirty="0">
                <a:solidFill>
                  <a:srgbClr val="002060"/>
                </a:solidFill>
              </a:rPr>
              <a:t>2012</a:t>
            </a:r>
            <a:endParaRPr lang="es-ES" sz="1300" b="1" dirty="0">
              <a:solidFill>
                <a:srgbClr val="002060"/>
              </a:solidFill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571736" y="5715016"/>
            <a:ext cx="4603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DEGT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7" name="6 Imagen" descr="C:\Documents and Settings\cprada\Escritorio\MEMBRETADOS\AUTORIDAD REGIONAL AMBIENTA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13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0430" y="1695472"/>
            <a:ext cx="2743200" cy="4902200"/>
            <a:chOff x="2160" y="1056"/>
            <a:chExt cx="1728" cy="3088"/>
          </a:xfrm>
        </p:grpSpPr>
        <p:sp>
          <p:nvSpPr>
            <p:cNvPr id="23586" name="Text Box 4"/>
            <p:cNvSpPr txBox="1">
              <a:spLocks noChangeArrowheads="1"/>
            </p:cNvSpPr>
            <p:nvPr/>
          </p:nvSpPr>
          <p:spPr bwMode="auto">
            <a:xfrm>
              <a:off x="2331" y="1056"/>
              <a:ext cx="132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ORDENAMIENTO </a:t>
              </a:r>
              <a:r>
                <a:rPr lang="es-MX" sz="1400" b="1" dirty="0" smtClean="0">
                  <a:solidFill>
                    <a:schemeClr val="accent2"/>
                  </a:solidFill>
                  <a:latin typeface="Arial Narrow" pitchFamily="34" charset="0"/>
                </a:rPr>
                <a:t>(</a:t>
              </a:r>
              <a:r>
                <a:rPr lang="es-MX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OT + ) </a:t>
              </a:r>
              <a:r>
                <a:rPr lang="es-MX" sz="1400" b="1" dirty="0">
                  <a:latin typeface="Arial Narrow" pitchFamily="34" charset="0"/>
                </a:rPr>
                <a:t>TERRITORIAL</a:t>
              </a:r>
            </a:p>
            <a:p>
              <a:pPr algn="ctr"/>
              <a:r>
                <a:rPr lang="es-MX" sz="1400" b="1" dirty="0">
                  <a:latin typeface="Arial Narrow" pitchFamily="34" charset="0"/>
                </a:rPr>
                <a:t> (ESCENARIO DESARROLLISTA)</a:t>
              </a:r>
              <a:endParaRPr lang="es-ES" sz="1400" b="1" dirty="0">
                <a:latin typeface="Arial Narrow" pitchFamily="34" charset="0"/>
              </a:endParaRPr>
            </a:p>
          </p:txBody>
        </p:sp>
        <p:grpSp>
          <p:nvGrpSpPr>
            <p:cNvPr id="23587" name="Group 5"/>
            <p:cNvGrpSpPr>
              <a:grpSpLocks/>
            </p:cNvGrpSpPr>
            <p:nvPr/>
          </p:nvGrpSpPr>
          <p:grpSpPr bwMode="auto">
            <a:xfrm>
              <a:off x="2160" y="1642"/>
              <a:ext cx="1728" cy="2502"/>
              <a:chOff x="2160" y="1642"/>
              <a:chExt cx="1728" cy="2502"/>
            </a:xfrm>
          </p:grpSpPr>
          <p:sp>
            <p:nvSpPr>
              <p:cNvPr id="23588" name="Rectangle 6"/>
              <p:cNvSpPr>
                <a:spLocks noChangeArrowheads="1"/>
              </p:cNvSpPr>
              <p:nvPr/>
            </p:nvSpPr>
            <p:spPr bwMode="auto">
              <a:xfrm>
                <a:off x="2246" y="1696"/>
                <a:ext cx="1632" cy="2448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89" name="Freeform 7"/>
              <p:cNvSpPr>
                <a:spLocks/>
              </p:cNvSpPr>
              <p:nvPr/>
            </p:nvSpPr>
            <p:spPr bwMode="auto">
              <a:xfrm>
                <a:off x="2160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90" name="Freeform 8"/>
              <p:cNvSpPr>
                <a:spLocks/>
              </p:cNvSpPr>
              <p:nvPr/>
            </p:nvSpPr>
            <p:spPr bwMode="auto">
              <a:xfrm>
                <a:off x="2784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91" name="Freeform 9"/>
              <p:cNvSpPr>
                <a:spLocks/>
              </p:cNvSpPr>
              <p:nvPr/>
            </p:nvSpPr>
            <p:spPr bwMode="auto">
              <a:xfrm>
                <a:off x="2688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92" name="Text Box 10"/>
              <p:cNvSpPr txBox="1">
                <a:spLocks noChangeArrowheads="1"/>
              </p:cNvSpPr>
              <p:nvPr/>
            </p:nvSpPr>
            <p:spPr bwMode="auto">
              <a:xfrm>
                <a:off x="2208" y="1766"/>
                <a:ext cx="576" cy="252"/>
              </a:xfrm>
              <a:prstGeom prst="rect">
                <a:avLst/>
              </a:prstGeom>
              <a:solidFill>
                <a:srgbClr val="99D7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ZONA DE USO TURISTICO</a:t>
                </a:r>
              </a:p>
            </p:txBody>
          </p:sp>
          <p:sp>
            <p:nvSpPr>
              <p:cNvPr id="23593" name="Text Box 11"/>
              <p:cNvSpPr txBox="1">
                <a:spLocks noChangeArrowheads="1"/>
              </p:cNvSpPr>
              <p:nvPr/>
            </p:nvSpPr>
            <p:spPr bwMode="auto">
              <a:xfrm>
                <a:off x="3216" y="2458"/>
                <a:ext cx="576" cy="68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PROYECTOS AGRÍCOLAS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</p:txBody>
          </p:sp>
          <p:sp>
            <p:nvSpPr>
              <p:cNvPr id="23594" name="Text Box 12"/>
              <p:cNvSpPr txBox="1">
                <a:spLocks noChangeArrowheads="1"/>
              </p:cNvSpPr>
              <p:nvPr/>
            </p:nvSpPr>
            <p:spPr bwMode="auto">
              <a:xfrm>
                <a:off x="3120" y="1642"/>
                <a:ext cx="624" cy="53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 dirty="0">
                    <a:solidFill>
                      <a:schemeClr val="bg1"/>
                    </a:solidFill>
                    <a:latin typeface="Arial Narrow" pitchFamily="34" charset="0"/>
                  </a:rPr>
                  <a:t>PROYECTOS GANADEROS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595" name="Text Box 13"/>
              <p:cNvSpPr txBox="1">
                <a:spLocks noChangeArrowheads="1"/>
              </p:cNvSpPr>
              <p:nvPr/>
            </p:nvSpPr>
            <p:spPr bwMode="auto">
              <a:xfrm>
                <a:off x="3072" y="3130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96" name="Text Box 14"/>
              <p:cNvSpPr txBox="1">
                <a:spLocks noChangeArrowheads="1"/>
              </p:cNvSpPr>
              <p:nvPr/>
            </p:nvSpPr>
            <p:spPr bwMode="auto">
              <a:xfrm>
                <a:off x="3312" y="3802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>
                    <a:solidFill>
                      <a:srgbClr val="FFFFCC"/>
                    </a:solidFill>
                    <a:latin typeface="Arial Narrow" pitchFamily="34" charset="0"/>
                  </a:rPr>
                  <a:t>PROYECTOS PESQUEROS</a:t>
                </a:r>
              </a:p>
            </p:txBody>
          </p:sp>
          <p:grpSp>
            <p:nvGrpSpPr>
              <p:cNvPr id="23597" name="Group 15"/>
              <p:cNvGrpSpPr>
                <a:grpSpLocks/>
              </p:cNvGrpSpPr>
              <p:nvPr/>
            </p:nvGrpSpPr>
            <p:grpSpPr bwMode="auto">
              <a:xfrm>
                <a:off x="2246" y="1978"/>
                <a:ext cx="1562" cy="1984"/>
                <a:chOff x="2246" y="1968"/>
                <a:chExt cx="1562" cy="1984"/>
              </a:xfrm>
            </p:grpSpPr>
            <p:sp>
              <p:nvSpPr>
                <p:cNvPr id="23604" name="Freeform 16"/>
                <p:cNvSpPr>
                  <a:spLocks/>
                </p:cNvSpPr>
                <p:nvPr/>
              </p:nvSpPr>
              <p:spPr bwMode="auto">
                <a:xfrm>
                  <a:off x="2640" y="2704"/>
                  <a:ext cx="672" cy="1248"/>
                </a:xfrm>
                <a:custGeom>
                  <a:avLst/>
                  <a:gdLst>
                    <a:gd name="T0" fmla="*/ 0 w 672"/>
                    <a:gd name="T1" fmla="*/ 32 h 1248"/>
                    <a:gd name="T2" fmla="*/ 480 w 672"/>
                    <a:gd name="T3" fmla="*/ 176 h 1248"/>
                    <a:gd name="T4" fmla="*/ 480 w 672"/>
                    <a:gd name="T5" fmla="*/ 1088 h 1248"/>
                    <a:gd name="T6" fmla="*/ 672 w 672"/>
                    <a:gd name="T7" fmla="*/ 1136 h 1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1248"/>
                    <a:gd name="T14" fmla="*/ 672 w 672"/>
                    <a:gd name="T15" fmla="*/ 1248 h 1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1248">
                      <a:moveTo>
                        <a:pt x="0" y="32"/>
                      </a:moveTo>
                      <a:cubicBezTo>
                        <a:pt x="200" y="16"/>
                        <a:pt x="400" y="0"/>
                        <a:pt x="480" y="176"/>
                      </a:cubicBezTo>
                      <a:cubicBezTo>
                        <a:pt x="560" y="352"/>
                        <a:pt x="448" y="928"/>
                        <a:pt x="480" y="1088"/>
                      </a:cubicBezTo>
                      <a:cubicBezTo>
                        <a:pt x="512" y="1248"/>
                        <a:pt x="592" y="1192"/>
                        <a:pt x="672" y="1136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  <p:sp>
              <p:nvSpPr>
                <p:cNvPr id="23605" name="Freeform 17"/>
                <p:cNvSpPr>
                  <a:spLocks/>
                </p:cNvSpPr>
                <p:nvPr/>
              </p:nvSpPr>
              <p:spPr bwMode="auto">
                <a:xfrm>
                  <a:off x="2246" y="1968"/>
                  <a:ext cx="1562" cy="1617"/>
                </a:xfrm>
                <a:custGeom>
                  <a:avLst/>
                  <a:gdLst>
                    <a:gd name="T0" fmla="*/ 0 w 1648"/>
                    <a:gd name="T1" fmla="*/ 1632 h 1632"/>
                    <a:gd name="T2" fmla="*/ 192 w 1648"/>
                    <a:gd name="T3" fmla="*/ 1344 h 1632"/>
                    <a:gd name="T4" fmla="*/ 384 w 1648"/>
                    <a:gd name="T5" fmla="*/ 624 h 1632"/>
                    <a:gd name="T6" fmla="*/ 1440 w 1648"/>
                    <a:gd name="T7" fmla="*/ 96 h 1632"/>
                    <a:gd name="T8" fmla="*/ 1632 w 1648"/>
                    <a:gd name="T9" fmla="*/ 48 h 16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8"/>
                    <a:gd name="T16" fmla="*/ 0 h 1632"/>
                    <a:gd name="T17" fmla="*/ 1648 w 1648"/>
                    <a:gd name="T18" fmla="*/ 1632 h 16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8" h="1632">
                      <a:moveTo>
                        <a:pt x="0" y="1632"/>
                      </a:moveTo>
                      <a:cubicBezTo>
                        <a:pt x="64" y="1572"/>
                        <a:pt x="128" y="1512"/>
                        <a:pt x="192" y="1344"/>
                      </a:cubicBezTo>
                      <a:cubicBezTo>
                        <a:pt x="256" y="1176"/>
                        <a:pt x="176" y="832"/>
                        <a:pt x="384" y="624"/>
                      </a:cubicBezTo>
                      <a:cubicBezTo>
                        <a:pt x="592" y="416"/>
                        <a:pt x="1232" y="192"/>
                        <a:pt x="1440" y="96"/>
                      </a:cubicBezTo>
                      <a:cubicBezTo>
                        <a:pt x="1648" y="0"/>
                        <a:pt x="1640" y="24"/>
                        <a:pt x="1632" y="48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  <p:sp>
              <p:nvSpPr>
                <p:cNvPr id="23606" name="Freeform 18"/>
                <p:cNvSpPr>
                  <a:spLocks/>
                </p:cNvSpPr>
                <p:nvPr/>
              </p:nvSpPr>
              <p:spPr bwMode="auto">
                <a:xfrm>
                  <a:off x="2520" y="2160"/>
                  <a:ext cx="168" cy="384"/>
                </a:xfrm>
                <a:custGeom>
                  <a:avLst/>
                  <a:gdLst>
                    <a:gd name="T0" fmla="*/ 24 w 168"/>
                    <a:gd name="T1" fmla="*/ 384 h 384"/>
                    <a:gd name="T2" fmla="*/ 24 w 168"/>
                    <a:gd name="T3" fmla="*/ 192 h 384"/>
                    <a:gd name="T4" fmla="*/ 168 w 168"/>
                    <a:gd name="T5" fmla="*/ 0 h 384"/>
                    <a:gd name="T6" fmla="*/ 0 60000 65536"/>
                    <a:gd name="T7" fmla="*/ 0 60000 65536"/>
                    <a:gd name="T8" fmla="*/ 0 60000 65536"/>
                    <a:gd name="T9" fmla="*/ 0 w 168"/>
                    <a:gd name="T10" fmla="*/ 0 h 384"/>
                    <a:gd name="T11" fmla="*/ 168 w 16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" h="384">
                      <a:moveTo>
                        <a:pt x="24" y="384"/>
                      </a:moveTo>
                      <a:cubicBezTo>
                        <a:pt x="12" y="320"/>
                        <a:pt x="0" y="256"/>
                        <a:pt x="24" y="192"/>
                      </a:cubicBezTo>
                      <a:cubicBezTo>
                        <a:pt x="48" y="128"/>
                        <a:pt x="144" y="32"/>
                        <a:pt x="168" y="0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</p:grpSp>
          <p:sp>
            <p:nvSpPr>
              <p:cNvPr id="23598" name="Oval 19"/>
              <p:cNvSpPr>
                <a:spLocks noChangeArrowheads="1"/>
              </p:cNvSpPr>
              <p:nvPr/>
            </p:nvSpPr>
            <p:spPr bwMode="auto">
              <a:xfrm>
                <a:off x="2400" y="2410"/>
                <a:ext cx="384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000">
                    <a:latin typeface="Arial Narrow" pitchFamily="34" charset="0"/>
                  </a:rPr>
                  <a:t>  CENTROS </a:t>
                </a:r>
              </a:p>
              <a:p>
                <a:pPr algn="ctr"/>
                <a:r>
                  <a:rPr lang="es-MX" sz="1000">
                    <a:latin typeface="Arial Narrow" pitchFamily="34" charset="0"/>
                  </a:rPr>
                  <a:t>URBANOS</a:t>
                </a:r>
              </a:p>
              <a:p>
                <a:pPr algn="ctr"/>
                <a:endParaRPr lang="es-ES" sz="1000">
                  <a:latin typeface="Arial Narrow" pitchFamily="34" charset="0"/>
                </a:endParaRPr>
              </a:p>
            </p:txBody>
          </p:sp>
          <p:sp>
            <p:nvSpPr>
              <p:cNvPr id="23599" name="Oval 20"/>
              <p:cNvSpPr>
                <a:spLocks noChangeArrowheads="1"/>
              </p:cNvSpPr>
              <p:nvPr/>
            </p:nvSpPr>
            <p:spPr bwMode="auto">
              <a:xfrm>
                <a:off x="3024" y="2842"/>
                <a:ext cx="144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0" name="Oval 21"/>
              <p:cNvSpPr>
                <a:spLocks noChangeArrowheads="1"/>
              </p:cNvSpPr>
              <p:nvPr/>
            </p:nvSpPr>
            <p:spPr bwMode="auto">
              <a:xfrm>
                <a:off x="2304" y="3178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1" name="Oval 22"/>
              <p:cNvSpPr>
                <a:spLocks noChangeArrowheads="1"/>
              </p:cNvSpPr>
              <p:nvPr/>
            </p:nvSpPr>
            <p:spPr bwMode="auto">
              <a:xfrm>
                <a:off x="3216" y="375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2" name="Oval 23"/>
              <p:cNvSpPr>
                <a:spLocks noChangeArrowheads="1"/>
              </p:cNvSpPr>
              <p:nvPr/>
            </p:nvSpPr>
            <p:spPr bwMode="auto">
              <a:xfrm>
                <a:off x="3648" y="197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3" name="Oval 24"/>
              <p:cNvSpPr>
                <a:spLocks noChangeArrowheads="1"/>
              </p:cNvSpPr>
              <p:nvPr/>
            </p:nvSpPr>
            <p:spPr bwMode="auto">
              <a:xfrm>
                <a:off x="2688" y="212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444208" y="1844824"/>
            <a:ext cx="2743200" cy="4800600"/>
            <a:chOff x="4032" y="1056"/>
            <a:chExt cx="1728" cy="3024"/>
          </a:xfrm>
        </p:grpSpPr>
        <p:grpSp>
          <p:nvGrpSpPr>
            <p:cNvPr id="23573" name="Group 26"/>
            <p:cNvGrpSpPr>
              <a:grpSpLocks/>
            </p:cNvGrpSpPr>
            <p:nvPr/>
          </p:nvGrpSpPr>
          <p:grpSpPr bwMode="auto">
            <a:xfrm>
              <a:off x="4032" y="1622"/>
              <a:ext cx="1728" cy="2458"/>
              <a:chOff x="4032" y="1622"/>
              <a:chExt cx="1728" cy="2458"/>
            </a:xfrm>
          </p:grpSpPr>
          <p:sp>
            <p:nvSpPr>
              <p:cNvPr id="23575" name="Rectangle 27"/>
              <p:cNvSpPr>
                <a:spLocks noChangeArrowheads="1"/>
              </p:cNvSpPr>
              <p:nvPr/>
            </p:nvSpPr>
            <p:spPr bwMode="auto">
              <a:xfrm>
                <a:off x="4032" y="1622"/>
                <a:ext cx="1632" cy="2448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6" name="Freeform 28"/>
              <p:cNvSpPr>
                <a:spLocks/>
              </p:cNvSpPr>
              <p:nvPr/>
            </p:nvSpPr>
            <p:spPr bwMode="auto">
              <a:xfrm>
                <a:off x="4032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7" name="Freeform 29"/>
              <p:cNvSpPr>
                <a:spLocks/>
              </p:cNvSpPr>
              <p:nvPr/>
            </p:nvSpPr>
            <p:spPr bwMode="auto">
              <a:xfrm>
                <a:off x="4656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8" name="Freeform 30"/>
              <p:cNvSpPr>
                <a:spLocks/>
              </p:cNvSpPr>
              <p:nvPr/>
            </p:nvSpPr>
            <p:spPr bwMode="auto">
              <a:xfrm>
                <a:off x="4560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9" name="Text Box 31"/>
              <p:cNvSpPr txBox="1">
                <a:spLocks noChangeArrowheads="1"/>
              </p:cNvSpPr>
              <p:nvPr/>
            </p:nvSpPr>
            <p:spPr bwMode="auto">
              <a:xfrm>
                <a:off x="4080" y="1680"/>
                <a:ext cx="672" cy="538"/>
              </a:xfrm>
              <a:prstGeom prst="rect">
                <a:avLst/>
              </a:prstGeom>
              <a:solidFill>
                <a:srgbClr val="99D7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RESERVA NACIONAL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</p:txBody>
          </p:sp>
          <p:sp>
            <p:nvSpPr>
              <p:cNvPr id="23580" name="Text Box 32"/>
              <p:cNvSpPr txBox="1">
                <a:spLocks noChangeArrowheads="1"/>
              </p:cNvSpPr>
              <p:nvPr/>
            </p:nvSpPr>
            <p:spPr bwMode="auto">
              <a:xfrm>
                <a:off x="4752" y="3188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81" name="Text Box 33"/>
              <p:cNvSpPr txBox="1">
                <a:spLocks noChangeArrowheads="1"/>
              </p:cNvSpPr>
              <p:nvPr/>
            </p:nvSpPr>
            <p:spPr bwMode="auto">
              <a:xfrm>
                <a:off x="5088" y="3782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>
                    <a:solidFill>
                      <a:srgbClr val="FFFFCC"/>
                    </a:solidFill>
                    <a:latin typeface="Arial Narrow" pitchFamily="34" charset="0"/>
                  </a:rPr>
                  <a:t>ZONA RESERVADA</a:t>
                </a:r>
              </a:p>
            </p:txBody>
          </p:sp>
          <p:sp>
            <p:nvSpPr>
              <p:cNvPr id="23582" name="Text Box 34"/>
              <p:cNvSpPr txBox="1">
                <a:spLocks noChangeArrowheads="1"/>
              </p:cNvSpPr>
              <p:nvPr/>
            </p:nvSpPr>
            <p:spPr bwMode="auto">
              <a:xfrm>
                <a:off x="4992" y="2544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83" name="Text Box 35"/>
              <p:cNvSpPr txBox="1">
                <a:spLocks noChangeArrowheads="1"/>
              </p:cNvSpPr>
              <p:nvPr/>
            </p:nvSpPr>
            <p:spPr bwMode="auto">
              <a:xfrm>
                <a:off x="4992" y="1680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84" name="Oval 36"/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85" name="Freeform 37"/>
              <p:cNvSpPr>
                <a:spLocks/>
              </p:cNvSpPr>
              <p:nvPr/>
            </p:nvSpPr>
            <p:spPr bwMode="auto">
              <a:xfrm>
                <a:off x="4032" y="1968"/>
                <a:ext cx="1632" cy="1392"/>
              </a:xfrm>
              <a:custGeom>
                <a:avLst/>
                <a:gdLst>
                  <a:gd name="T0" fmla="*/ 0 w 1632"/>
                  <a:gd name="T1" fmla="*/ 1392 h 1392"/>
                  <a:gd name="T2" fmla="*/ 480 w 1632"/>
                  <a:gd name="T3" fmla="*/ 672 h 1392"/>
                  <a:gd name="T4" fmla="*/ 1632 w 1632"/>
                  <a:gd name="T5" fmla="*/ 0 h 1392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392"/>
                  <a:gd name="T11" fmla="*/ 1632 w 1632"/>
                  <a:gd name="T12" fmla="*/ 1392 h 1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392">
                    <a:moveTo>
                      <a:pt x="0" y="1392"/>
                    </a:moveTo>
                    <a:cubicBezTo>
                      <a:pt x="104" y="1148"/>
                      <a:pt x="208" y="904"/>
                      <a:pt x="480" y="672"/>
                    </a:cubicBezTo>
                    <a:cubicBezTo>
                      <a:pt x="752" y="440"/>
                      <a:pt x="1192" y="220"/>
                      <a:pt x="1632" y="0"/>
                    </a:cubicBezTo>
                  </a:path>
                </a:pathLst>
              </a:cu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s-PE"/>
              </a:p>
            </p:txBody>
          </p:sp>
        </p:grpSp>
        <p:sp>
          <p:nvSpPr>
            <p:cNvPr id="23574" name="Text Box 38"/>
            <p:cNvSpPr txBox="1">
              <a:spLocks noChangeArrowheads="1"/>
            </p:cNvSpPr>
            <p:nvPr/>
          </p:nvSpPr>
          <p:spPr bwMode="auto">
            <a:xfrm>
              <a:off x="4080" y="1056"/>
              <a:ext cx="134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ORDENAMIENTO </a:t>
              </a:r>
              <a:r>
                <a:rPr lang="es-MX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(OT + + </a:t>
              </a:r>
              <a:r>
                <a:rPr lang="es-MX" sz="1400" b="1" dirty="0" smtClean="0">
                  <a:latin typeface="Arial Narrow" pitchFamily="34" charset="0"/>
                </a:rPr>
                <a:t>) </a:t>
              </a:r>
              <a:r>
                <a:rPr lang="es-MX" sz="1400" b="1" dirty="0">
                  <a:latin typeface="Arial Narrow" pitchFamily="34" charset="0"/>
                </a:rPr>
                <a:t>TERRITORIAL</a:t>
              </a:r>
            </a:p>
            <a:p>
              <a:pPr algn="ctr"/>
              <a:r>
                <a:rPr lang="es-MX" sz="1400" b="1" dirty="0">
                  <a:latin typeface="Arial Narrow" pitchFamily="34" charset="0"/>
                </a:rPr>
                <a:t> (ESCENARIO PROTECCIONISTA</a:t>
              </a:r>
              <a:r>
                <a:rPr lang="es-MX" sz="1200" b="1" dirty="0">
                  <a:latin typeface="Arial Narrow" pitchFamily="34" charset="0"/>
                </a:rPr>
                <a:t>)</a:t>
              </a:r>
              <a:endParaRPr lang="es-ES" sz="1200" b="1" dirty="0">
                <a:latin typeface="Arial Narrow" pitchFamily="34" charset="0"/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85862" y="1771672"/>
            <a:ext cx="2895600" cy="4800600"/>
            <a:chOff x="240" y="1104"/>
            <a:chExt cx="1824" cy="3024"/>
          </a:xfrm>
        </p:grpSpPr>
        <p:grpSp>
          <p:nvGrpSpPr>
            <p:cNvPr id="23559" name="Group 40"/>
            <p:cNvGrpSpPr>
              <a:grpSpLocks/>
            </p:cNvGrpSpPr>
            <p:nvPr/>
          </p:nvGrpSpPr>
          <p:grpSpPr bwMode="auto">
            <a:xfrm>
              <a:off x="336" y="1622"/>
              <a:ext cx="1632" cy="2458"/>
              <a:chOff x="288" y="1622"/>
              <a:chExt cx="1632" cy="2458"/>
            </a:xfrm>
          </p:grpSpPr>
          <p:sp>
            <p:nvSpPr>
              <p:cNvPr id="23569" name="Rectangle 41"/>
              <p:cNvSpPr>
                <a:spLocks noChangeArrowheads="1"/>
              </p:cNvSpPr>
              <p:nvPr/>
            </p:nvSpPr>
            <p:spPr bwMode="auto">
              <a:xfrm>
                <a:off x="288" y="1622"/>
                <a:ext cx="1632" cy="2448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0" name="Freeform 42"/>
              <p:cNvSpPr>
                <a:spLocks/>
              </p:cNvSpPr>
              <p:nvPr/>
            </p:nvSpPr>
            <p:spPr bwMode="auto">
              <a:xfrm>
                <a:off x="288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1" name="Freeform 43"/>
              <p:cNvSpPr>
                <a:spLocks/>
              </p:cNvSpPr>
              <p:nvPr/>
            </p:nvSpPr>
            <p:spPr bwMode="auto">
              <a:xfrm>
                <a:off x="912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2" name="Freeform 44"/>
              <p:cNvSpPr>
                <a:spLocks/>
              </p:cNvSpPr>
              <p:nvPr/>
            </p:nvSpPr>
            <p:spPr bwMode="auto">
              <a:xfrm>
                <a:off x="816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23560" name="Text Box 45"/>
            <p:cNvSpPr txBox="1">
              <a:spLocks noChangeArrowheads="1"/>
            </p:cNvSpPr>
            <p:nvPr/>
          </p:nvSpPr>
          <p:spPr bwMode="auto">
            <a:xfrm>
              <a:off x="576" y="2294"/>
              <a:ext cx="528" cy="4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latin typeface="Arial Narrow" pitchFamily="34" charset="0"/>
                </a:rPr>
                <a:t>ZONA DE APTITUD URBANO INDUSTRIAL</a:t>
              </a:r>
            </a:p>
          </p:txBody>
        </p:sp>
        <p:sp>
          <p:nvSpPr>
            <p:cNvPr id="23561" name="Text Box 46"/>
            <p:cNvSpPr txBox="1">
              <a:spLocks noChangeArrowheads="1"/>
            </p:cNvSpPr>
            <p:nvPr/>
          </p:nvSpPr>
          <p:spPr bwMode="auto">
            <a:xfrm>
              <a:off x="384" y="1766"/>
              <a:ext cx="576" cy="346"/>
            </a:xfrm>
            <a:prstGeom prst="rect">
              <a:avLst/>
            </a:prstGeom>
            <a:solidFill>
              <a:srgbClr val="99D72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>
                  <a:latin typeface="Arial Narrow" pitchFamily="34" charset="0"/>
                </a:rPr>
                <a:t>ZONA DE ALTO VALOR BIOLOGICO</a:t>
              </a:r>
            </a:p>
          </p:txBody>
        </p:sp>
        <p:sp>
          <p:nvSpPr>
            <p:cNvPr id="23562" name="Text Box 47"/>
            <p:cNvSpPr txBox="1">
              <a:spLocks noChangeArrowheads="1"/>
            </p:cNvSpPr>
            <p:nvPr/>
          </p:nvSpPr>
          <p:spPr bwMode="auto">
            <a:xfrm>
              <a:off x="1344" y="2534"/>
              <a:ext cx="624" cy="68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>
                  <a:latin typeface="Arial Narrow" pitchFamily="34" charset="0"/>
                </a:rPr>
                <a:t>ZONA CON ALTO POTENCIAL PARA AGRICULTURA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s-ES_tradnl" sz="1000" b="1">
                <a:latin typeface="Arial Narrow" pitchFamily="34" charset="0"/>
              </a:endParaRPr>
            </a:p>
          </p:txBody>
        </p:sp>
        <p:sp>
          <p:nvSpPr>
            <p:cNvPr id="23563" name="Text Box 48"/>
            <p:cNvSpPr txBox="1">
              <a:spLocks noChangeArrowheads="1"/>
            </p:cNvSpPr>
            <p:nvPr/>
          </p:nvSpPr>
          <p:spPr bwMode="auto">
            <a:xfrm>
              <a:off x="1296" y="1632"/>
              <a:ext cx="624" cy="5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solidFill>
                    <a:schemeClr val="bg1"/>
                  </a:solidFill>
                  <a:latin typeface="Arial Narrow" pitchFamily="34" charset="0"/>
                </a:rPr>
                <a:t>ZONA CON ALTO POTENCIAL PARA PASTURAS</a:t>
              </a:r>
            </a:p>
          </p:txBody>
        </p:sp>
        <p:sp>
          <p:nvSpPr>
            <p:cNvPr id="23564" name="Text Box 49"/>
            <p:cNvSpPr txBox="1">
              <a:spLocks noChangeArrowheads="1"/>
            </p:cNvSpPr>
            <p:nvPr/>
          </p:nvSpPr>
          <p:spPr bwMode="auto">
            <a:xfrm>
              <a:off x="1008" y="3284"/>
              <a:ext cx="76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400" b="1">
                  <a:solidFill>
                    <a:srgbClr val="FFFFCC"/>
                  </a:solidFill>
                  <a:latin typeface="Times New Roman" pitchFamily="18" charset="0"/>
                </a:rPr>
                <a:t>ZONA  DE APTITUD FORESTAL</a:t>
              </a:r>
            </a:p>
          </p:txBody>
        </p:sp>
        <p:sp>
          <p:nvSpPr>
            <p:cNvPr id="23565" name="Text Box 50"/>
            <p:cNvSpPr txBox="1">
              <a:spLocks noChangeArrowheads="1"/>
            </p:cNvSpPr>
            <p:nvPr/>
          </p:nvSpPr>
          <p:spPr bwMode="auto">
            <a:xfrm>
              <a:off x="1392" y="3782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>
                  <a:solidFill>
                    <a:srgbClr val="FFFFCC"/>
                  </a:solidFill>
                  <a:latin typeface="Arial Narrow" pitchFamily="34" charset="0"/>
                </a:rPr>
                <a:t>ZONA PESQUERA</a:t>
              </a:r>
            </a:p>
          </p:txBody>
        </p:sp>
        <p:grpSp>
          <p:nvGrpSpPr>
            <p:cNvPr id="23566" name="Group 51"/>
            <p:cNvGrpSpPr>
              <a:grpSpLocks/>
            </p:cNvGrpSpPr>
            <p:nvPr/>
          </p:nvGrpSpPr>
          <p:grpSpPr bwMode="auto">
            <a:xfrm>
              <a:off x="240" y="1104"/>
              <a:ext cx="1824" cy="3024"/>
              <a:chOff x="240" y="1104"/>
              <a:chExt cx="1824" cy="3024"/>
            </a:xfrm>
          </p:grpSpPr>
          <p:sp>
            <p:nvSpPr>
              <p:cNvPr id="23567" name="Text Box 52"/>
              <p:cNvSpPr txBox="1">
                <a:spLocks noChangeArrowheads="1"/>
              </p:cNvSpPr>
              <p:nvPr/>
            </p:nvSpPr>
            <p:spPr bwMode="auto">
              <a:xfrm>
                <a:off x="288" y="1104"/>
                <a:ext cx="158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1600" b="1">
                    <a:latin typeface="Arial Narrow" pitchFamily="34" charset="0"/>
                  </a:rPr>
                  <a:t>ZONIFICACICIÓN ECOLÓGICA ECONÓMICA (ZEE)</a:t>
                </a:r>
                <a:endParaRPr lang="es-ES" sz="1600" b="1">
                  <a:latin typeface="Arial Narrow" pitchFamily="34" charset="0"/>
                </a:endParaRPr>
              </a:p>
            </p:txBody>
          </p:sp>
          <p:sp>
            <p:nvSpPr>
              <p:cNvPr id="23568" name="Rectangle 53"/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1824" cy="30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</p:grpSp>
      <p:sp>
        <p:nvSpPr>
          <p:cNvPr id="3" name="2 Rectángulo"/>
          <p:cNvSpPr/>
          <p:nvPr/>
        </p:nvSpPr>
        <p:spPr>
          <a:xfrm>
            <a:off x="179512" y="188640"/>
            <a:ext cx="2995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IDENTIFICACIÓN DE POTENCIALIDADES Y LIMITACIONES DEL TERRITORIO</a:t>
            </a:r>
            <a:endParaRPr lang="es-PE" sz="2000" b="1" dirty="0">
              <a:solidFill>
                <a:srgbClr val="0070C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182930" y="557637"/>
            <a:ext cx="78740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4321394" y="339043"/>
            <a:ext cx="415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7030A0"/>
                </a:solidFill>
              </a:rPr>
              <a:t>DECISIONES DE GESTIÓN EN EL TERRITORIO DE FORMA PARTICIPATIVA Y CONSENSUADA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8" name="7 Cerrar llave"/>
          <p:cNvSpPr/>
          <p:nvPr/>
        </p:nvSpPr>
        <p:spPr>
          <a:xfrm rot="16200000">
            <a:off x="5943213" y="-829060"/>
            <a:ext cx="513116" cy="483465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124744"/>
            <a:ext cx="4572000" cy="4078039"/>
          </a:xfrm>
          <a:prstGeom prst="rect">
            <a:avLst/>
          </a:prstGeom>
          <a:ln w="38100">
            <a:solidFill>
              <a:srgbClr val="00B050"/>
            </a:solidFill>
            <a:prstDash val="lgDashDot"/>
          </a:ln>
        </p:spPr>
        <p:txBody>
          <a:bodyPr>
            <a:spAutoFit/>
          </a:bodyPr>
          <a:lstStyle/>
          <a:p>
            <a:pPr algn="just"/>
            <a:r>
              <a:rPr lang="es-ES" sz="1850" dirty="0">
                <a:latin typeface="Times New Roman"/>
                <a:ea typeface="Calibri"/>
              </a:rPr>
              <a:t>El </a:t>
            </a:r>
            <a:r>
              <a:rPr lang="es-ES" sz="1850" dirty="0" smtClean="0">
                <a:latin typeface="Times New Roman"/>
                <a:ea typeface="Calibri"/>
              </a:rPr>
              <a:t>Ordenamiento </a:t>
            </a:r>
            <a:r>
              <a:rPr lang="es-ES" sz="1850" dirty="0">
                <a:latin typeface="Times New Roman"/>
                <a:ea typeface="Calibri"/>
              </a:rPr>
              <a:t>T</a:t>
            </a:r>
            <a:r>
              <a:rPr lang="es-ES" sz="1850" dirty="0" smtClean="0">
                <a:latin typeface="Times New Roman"/>
                <a:ea typeface="Calibri"/>
              </a:rPr>
              <a:t>erritorial </a:t>
            </a:r>
            <a:r>
              <a:rPr lang="es-ES" sz="1850" dirty="0">
                <a:latin typeface="Times New Roman"/>
                <a:ea typeface="Calibri"/>
              </a:rPr>
              <a:t>es un </a:t>
            </a:r>
            <a:r>
              <a:rPr lang="es-ES" sz="1850" b="1" dirty="0">
                <a:latin typeface="Times New Roman"/>
                <a:ea typeface="Calibri"/>
              </a:rPr>
              <a:t>proceso político - participativo de concertación y conciliación de intereses</a:t>
            </a:r>
            <a:r>
              <a:rPr lang="es-ES" sz="1850" dirty="0">
                <a:latin typeface="Times New Roman"/>
                <a:ea typeface="Calibri"/>
              </a:rPr>
              <a:t>, que integra en una misma visión de desarrollo los intereses e iniciativas de los actores sociales, políticos, económicos y técnicos, sobre la base de las potencialidades y limitaciones identificadas en el territorio, que permitirá en la toma de decisiones aprovechar de manera sostenible los recursos naturales, así mismo asegurar la ocupación ordenada con la asignación planificada y regulada de las actividades de asentamiento, económicas y productivas a implementarse en </a:t>
            </a:r>
            <a:r>
              <a:rPr lang="es-ES" sz="1850" dirty="0" smtClean="0">
                <a:latin typeface="Times New Roman"/>
                <a:ea typeface="Calibri"/>
              </a:rPr>
              <a:t>él.</a:t>
            </a:r>
            <a:endParaRPr lang="es-PE" sz="185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7444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84376" y="5575896"/>
            <a:ext cx="572412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dirty="0" smtClean="0"/>
              <a:t>01 de octubre Día Mundial del Hábitat Natural, Ecosistemas y el </a:t>
            </a:r>
            <a:r>
              <a:rPr lang="es-P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Ordenamiento </a:t>
            </a:r>
            <a:r>
              <a:rPr lang="es-P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P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erritorial</a:t>
            </a:r>
            <a:r>
              <a:rPr lang="es-PE" dirty="0" smtClean="0"/>
              <a:t> instituido en la Asamblea </a:t>
            </a:r>
            <a:r>
              <a:rPr lang="es-PE" dirty="0"/>
              <a:t>G</a:t>
            </a:r>
            <a:r>
              <a:rPr lang="es-PE" dirty="0" smtClean="0"/>
              <a:t>eneral de las Naciones Unidas.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178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689897"/>
              </p:ext>
            </p:extLst>
          </p:nvPr>
        </p:nvGraphicFramePr>
        <p:xfrm>
          <a:off x="-180528" y="836712"/>
          <a:ext cx="9049005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8388424" y="0"/>
            <a:ext cx="75302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DESARROLLO TERRITORIAL SOSTENIBLE</a:t>
            </a:r>
            <a:endParaRPr lang="es-ES" sz="1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757557" y="686120"/>
            <a:ext cx="1584176" cy="43204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Acuerdos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7" name="16 Pentágono"/>
          <p:cNvSpPr/>
          <p:nvPr/>
        </p:nvSpPr>
        <p:spPr>
          <a:xfrm>
            <a:off x="755576" y="1268760"/>
            <a:ext cx="1584176" cy="43204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Convenios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8" name="17 Pentágono"/>
          <p:cNvSpPr/>
          <p:nvPr/>
        </p:nvSpPr>
        <p:spPr>
          <a:xfrm>
            <a:off x="755576" y="1844824"/>
            <a:ext cx="1584176" cy="43204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Actas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9" name="18 Cerrar llave"/>
          <p:cNvSpPr/>
          <p:nvPr/>
        </p:nvSpPr>
        <p:spPr>
          <a:xfrm>
            <a:off x="2555776" y="686120"/>
            <a:ext cx="360040" cy="156909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CuadroTexto"/>
          <p:cNvSpPr txBox="1"/>
          <p:nvPr/>
        </p:nvSpPr>
        <p:spPr>
          <a:xfrm>
            <a:off x="3059832" y="1127269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Orientar el asentamiento, actividades económicas y productivas entre otros. </a:t>
            </a:r>
            <a:endParaRPr lang="es-PE" sz="1400" b="1" dirty="0"/>
          </a:p>
        </p:txBody>
      </p:sp>
      <p:sp>
        <p:nvSpPr>
          <p:cNvPr id="21" name="20 Flecha derecha"/>
          <p:cNvSpPr/>
          <p:nvPr/>
        </p:nvSpPr>
        <p:spPr>
          <a:xfrm>
            <a:off x="3374332" y="188640"/>
            <a:ext cx="1413691" cy="948836"/>
          </a:xfrm>
          <a:prstGeom prst="rightArrow">
            <a:avLst>
              <a:gd name="adj1" fmla="val 50000"/>
              <a:gd name="adj2" fmla="val 4439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00" b="1" dirty="0" smtClean="0">
                <a:solidFill>
                  <a:srgbClr val="080808"/>
                </a:solidFill>
              </a:rPr>
              <a:t>Esfuerzos aislados</a:t>
            </a:r>
            <a:endParaRPr lang="es-PE" sz="1300" b="1" dirty="0">
              <a:solidFill>
                <a:srgbClr val="080808"/>
              </a:solidFill>
            </a:endParaRPr>
          </a:p>
        </p:txBody>
      </p:sp>
      <p:sp>
        <p:nvSpPr>
          <p:cNvPr id="22" name="4 CuadroTexto"/>
          <p:cNvSpPr txBox="1">
            <a:spLocks noChangeArrowheads="1"/>
          </p:cNvSpPr>
          <p:nvPr/>
        </p:nvSpPr>
        <p:spPr bwMode="auto">
          <a:xfrm>
            <a:off x="5652120" y="5534561"/>
            <a:ext cx="3629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600" b="1" u="sng" dirty="0">
                <a:latin typeface="Maiandra GD" pitchFamily="34" charset="0"/>
              </a:rPr>
              <a:t>Principios</a:t>
            </a:r>
            <a:r>
              <a:rPr lang="es-PE" sz="1600" b="1" dirty="0">
                <a:latin typeface="Maiandra GD" pitchFamily="34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 smtClean="0">
                <a:latin typeface="Maiandra GD" pitchFamily="34" charset="0"/>
              </a:rPr>
              <a:t>Constitucionales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>
                <a:latin typeface="Maiandra GD" pitchFamily="34" charset="0"/>
              </a:rPr>
              <a:t>Ambientales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 smtClean="0">
                <a:latin typeface="Maiandra GD" pitchFamily="34" charset="0"/>
              </a:rPr>
              <a:t>Ordenamiento Territorial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>
                <a:latin typeface="Maiandra GD" pitchFamily="34" charset="0"/>
              </a:rPr>
              <a:t>D</a:t>
            </a:r>
            <a:r>
              <a:rPr lang="es-PE" sz="1600" b="1" dirty="0" smtClean="0">
                <a:latin typeface="Maiandra GD" pitchFamily="34" charset="0"/>
              </a:rPr>
              <a:t>esarrollo </a:t>
            </a:r>
            <a:r>
              <a:rPr lang="es-PE" sz="1600" b="1" dirty="0">
                <a:latin typeface="Maiandra GD" pitchFamily="34" charset="0"/>
              </a:rPr>
              <a:t>sostenible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es-PE" sz="4000" dirty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ACCIONES DE OT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PE" b="1" dirty="0" smtClean="0"/>
              <a:t>Articular y generar normas</a:t>
            </a:r>
            <a:endParaRPr lang="es-PE" b="1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PE" b="1" dirty="0" smtClean="0">
                <a:solidFill>
                  <a:srgbClr val="33CCCC"/>
                </a:solidFill>
              </a:rPr>
              <a:t>POTESTAD</a:t>
            </a:r>
          </a:p>
          <a:p>
            <a:r>
              <a:rPr lang="es-PE" b="1" dirty="0" smtClean="0"/>
              <a:t>Constitución</a:t>
            </a:r>
          </a:p>
          <a:p>
            <a:r>
              <a:rPr lang="es-PE" b="1" dirty="0" smtClean="0"/>
              <a:t>Ley de Descentralización</a:t>
            </a:r>
          </a:p>
          <a:p>
            <a:r>
              <a:rPr lang="es-PE" b="1" dirty="0" smtClean="0"/>
              <a:t>Ley Orgánica de Gobiernos Regionales</a:t>
            </a:r>
          </a:p>
          <a:p>
            <a:r>
              <a:rPr lang="es-PE" b="1" dirty="0" smtClean="0"/>
              <a:t>Sentencias del TC.</a:t>
            </a:r>
            <a:endParaRPr lang="es-PE" b="1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s-PE" b="1" dirty="0" smtClean="0"/>
              <a:t>Conciliación de derechos e intereses</a:t>
            </a:r>
            <a:endParaRPr lang="es-PE" b="1" dirty="0"/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</a:rPr>
              <a:t>PRINCIPIOS</a:t>
            </a:r>
          </a:p>
          <a:p>
            <a:r>
              <a:rPr lang="es-PE" b="1" dirty="0"/>
              <a:t>Precautorio</a:t>
            </a:r>
          </a:p>
          <a:p>
            <a:r>
              <a:rPr lang="es-PE" b="1" dirty="0"/>
              <a:t>Prevención</a:t>
            </a:r>
          </a:p>
          <a:p>
            <a:r>
              <a:rPr lang="es-PE" b="1" dirty="0"/>
              <a:t>Dominio Latente</a:t>
            </a:r>
          </a:p>
          <a:p>
            <a:r>
              <a:rPr lang="es-PE" b="1" dirty="0"/>
              <a:t>Inclusión Social</a:t>
            </a:r>
          </a:p>
          <a:p>
            <a:r>
              <a:rPr lang="es-PE" b="1" dirty="0"/>
              <a:t>Cooperación Público-Privado</a:t>
            </a:r>
          </a:p>
          <a:p>
            <a:r>
              <a:rPr lang="es-PE" b="1" dirty="0"/>
              <a:t>Responsabilidad Ambiental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66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9082" y="2673342"/>
            <a:ext cx="4572000" cy="192360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</a:ln>
        </p:spPr>
        <p:txBody>
          <a:bodyPr>
            <a:spAutoFit/>
          </a:bodyPr>
          <a:lstStyle/>
          <a:p>
            <a:pPr algn="just"/>
            <a:r>
              <a:rPr lang="es-PE" sz="1700" i="1" dirty="0">
                <a:latin typeface="Bodoni MT" pitchFamily="18" charset="0"/>
              </a:rPr>
              <a:t>E</a:t>
            </a:r>
            <a:r>
              <a:rPr lang="es-PE" sz="1700" i="1" dirty="0" smtClean="0">
                <a:latin typeface="Bodoni MT" pitchFamily="18" charset="0"/>
              </a:rPr>
              <a:t>l </a:t>
            </a:r>
            <a:r>
              <a:rPr lang="es-PE" sz="1700" i="1" dirty="0">
                <a:latin typeface="Bodoni MT" pitchFamily="18" charset="0"/>
              </a:rPr>
              <a:t>establecimiento de normas y reglas de comportamiento que se establecen dentro de un </a:t>
            </a:r>
            <a:r>
              <a:rPr lang="es-PE" sz="1700" b="1" i="1" dirty="0">
                <a:latin typeface="Bodoni MT" pitchFamily="18" charset="0"/>
              </a:rPr>
              <a:t>ordenamiento </a:t>
            </a:r>
            <a:r>
              <a:rPr lang="es-PE" sz="1700" b="1" i="1" dirty="0" smtClean="0">
                <a:latin typeface="Bodoni MT" pitchFamily="18" charset="0"/>
              </a:rPr>
              <a:t>jurídico(1)</a:t>
            </a:r>
            <a:r>
              <a:rPr lang="es-PE" sz="1700" i="1" dirty="0" smtClean="0">
                <a:latin typeface="Bodoni MT" pitchFamily="18" charset="0"/>
              </a:rPr>
              <a:t> en </a:t>
            </a:r>
            <a:r>
              <a:rPr lang="es-PE" sz="1700" i="1" dirty="0">
                <a:latin typeface="Bodoni MT" pitchFamily="18" charset="0"/>
              </a:rPr>
              <a:t>la aplicación de </a:t>
            </a:r>
            <a:r>
              <a:rPr lang="es-PE" sz="1700" b="1" i="1" dirty="0">
                <a:latin typeface="Bodoni MT" pitchFamily="18" charset="0"/>
              </a:rPr>
              <a:t>políticas </a:t>
            </a:r>
            <a:r>
              <a:rPr lang="es-PE" sz="1700" b="1" i="1" dirty="0" smtClean="0">
                <a:latin typeface="Bodoni MT" pitchFamily="18" charset="0"/>
              </a:rPr>
              <a:t>públicas(2), </a:t>
            </a:r>
            <a:r>
              <a:rPr lang="es-PE" sz="1700" i="1" dirty="0">
                <a:latin typeface="Bodoni MT" pitchFamily="18" charset="0"/>
              </a:rPr>
              <a:t>conforman parte del conjunto de instrumentos necesarios para forjar y fortalecer una </a:t>
            </a:r>
            <a:r>
              <a:rPr lang="es-PE" sz="1700" b="1" i="1" dirty="0" smtClean="0">
                <a:latin typeface="Bodoni MT" pitchFamily="18" charset="0"/>
              </a:rPr>
              <a:t>institucionalidad(3) </a:t>
            </a:r>
            <a:r>
              <a:rPr lang="es-PE" sz="1700" i="1" dirty="0">
                <a:latin typeface="Bodoni MT" pitchFamily="18" charset="0"/>
              </a:rPr>
              <a:t>con la cual una sociedad anhela lograr el bienestar </a:t>
            </a:r>
            <a:r>
              <a:rPr lang="es-PE" sz="1700" i="1" dirty="0" smtClean="0">
                <a:latin typeface="Bodoni MT" pitchFamily="18" charset="0"/>
              </a:rPr>
              <a:t>común</a:t>
            </a:r>
            <a:r>
              <a:rPr lang="es-PE" sz="1700" i="1" dirty="0" smtClean="0"/>
              <a:t>.</a:t>
            </a:r>
            <a:endParaRPr lang="es-PE" sz="1700" i="1" dirty="0"/>
          </a:p>
        </p:txBody>
      </p:sp>
      <p:sp>
        <p:nvSpPr>
          <p:cNvPr id="5" name="4 Rectángulo"/>
          <p:cNvSpPr/>
          <p:nvPr/>
        </p:nvSpPr>
        <p:spPr>
          <a:xfrm>
            <a:off x="5508104" y="25457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Conjunto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de normas relacionadas y organizadas orientadas a un 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propósito.</a:t>
            </a:r>
            <a:endParaRPr lang="es-PE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4820082" y="2992016"/>
            <a:ext cx="622166" cy="60176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88024" y="3611084"/>
            <a:ext cx="654224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474430" y="3064179"/>
            <a:ext cx="3654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las acciones de gobierno, es la acción emitida por éste, que busca cómo 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dar respuesta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a diversas demandas de la 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sociedad</a:t>
            </a:r>
            <a:endParaRPr lang="es-PE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4788024" y="3595900"/>
            <a:ext cx="654224" cy="84121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5488026" y="3789040"/>
            <a:ext cx="3620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PE" sz="1400" dirty="0" smtClean="0">
                <a:latin typeface="Times New Roman" pitchFamily="18" charset="0"/>
                <a:cs typeface="Times New Roman" pitchFamily="18" charset="0"/>
              </a:rPr>
              <a:t>onjunto </a:t>
            </a:r>
            <a:r>
              <a:rPr lang="es-PE" sz="1400" dirty="0">
                <a:latin typeface="Times New Roman" pitchFamily="18" charset="0"/>
                <a:cs typeface="Times New Roman" pitchFamily="18" charset="0"/>
              </a:rPr>
              <a:t>de creencias, ideas, valores, principios, representaciones colectivas, estructuras y relaciones que condicionan las conductas de los integrantes de una sociedad, caracterizándola y estructurándola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70314" y="5157192"/>
            <a:ext cx="8344301" cy="151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s-PE" sz="1850" i="1" dirty="0">
                <a:latin typeface="Bodoni MT" pitchFamily="18" charset="0"/>
              </a:rPr>
              <a:t>San Martín no </a:t>
            </a:r>
            <a:r>
              <a:rPr lang="es-PE" sz="1850" i="1" dirty="0" smtClean="0">
                <a:latin typeface="Bodoni MT" pitchFamily="18" charset="0"/>
              </a:rPr>
              <a:t>contaba </a:t>
            </a:r>
            <a:r>
              <a:rPr lang="es-PE" sz="1850" i="1" dirty="0">
                <a:latin typeface="Bodoni MT" pitchFamily="18" charset="0"/>
              </a:rPr>
              <a:t>dentro de su ordenamiento jurídico regional, con una </a:t>
            </a:r>
            <a:r>
              <a:rPr lang="es-PE" sz="1850" i="1" dirty="0" smtClean="0">
                <a:latin typeface="Bodoni MT" pitchFamily="18" charset="0"/>
              </a:rPr>
              <a:t>norma que </a:t>
            </a:r>
            <a:r>
              <a:rPr lang="es-PE" sz="1850" i="1" dirty="0">
                <a:latin typeface="Bodoni MT" pitchFamily="18" charset="0"/>
              </a:rPr>
              <a:t>exprese como un </a:t>
            </a:r>
            <a:r>
              <a:rPr lang="es-PE" sz="1850" i="1" dirty="0" smtClean="0">
                <a:latin typeface="Bodoni MT" pitchFamily="18" charset="0"/>
              </a:rPr>
              <a:t>todo una misma visión del desarrollo en el territorio; solucionándose </a:t>
            </a:r>
            <a:r>
              <a:rPr lang="es-PE" sz="1850" i="1" dirty="0">
                <a:latin typeface="Bodoni MT" pitchFamily="18" charset="0"/>
              </a:rPr>
              <a:t>mediante la creación de un dispositivo legal que genere certidumbre </a:t>
            </a:r>
            <a:r>
              <a:rPr lang="es-PE" sz="1850" i="1" dirty="0" smtClean="0">
                <a:latin typeface="Bodoni MT" pitchFamily="18" charset="0"/>
              </a:rPr>
              <a:t>de que </a:t>
            </a:r>
            <a:r>
              <a:rPr lang="es-PE" sz="1850" i="1" dirty="0">
                <a:latin typeface="Bodoni MT" pitchFamily="18" charset="0"/>
              </a:rPr>
              <a:t>se está trabajando </a:t>
            </a:r>
            <a:r>
              <a:rPr lang="es-PE" sz="1850" i="1" dirty="0" smtClean="0">
                <a:latin typeface="Bodoni MT" pitchFamily="18" charset="0"/>
              </a:rPr>
              <a:t>diversos mecanismos, proceso, planes y proyectos que coadyuven conjuntamente con sostenibilidad el gran cambio de la Amazonía Sanmartinense.</a:t>
            </a:r>
            <a:endParaRPr lang="es-PE" sz="1850" i="1" dirty="0">
              <a:latin typeface="Bodoni MT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2573" y="274205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solidFill>
                  <a:srgbClr val="00B050"/>
                </a:solidFill>
              </a:rPr>
              <a:t>SE HACE NECESARIO…</a:t>
            </a:r>
            <a:endParaRPr lang="es-PE" sz="2000" b="1" dirty="0">
              <a:solidFill>
                <a:srgbClr val="00B05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209006" y="764704"/>
            <a:ext cx="48112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700" dirty="0" smtClean="0">
                <a:solidFill>
                  <a:schemeClr val="bg2">
                    <a:lumMod val="50000"/>
                  </a:schemeClr>
                </a:solidFill>
                <a:latin typeface="Cambria"/>
                <a:ea typeface="Calibri"/>
                <a:cs typeface="Calibri"/>
              </a:rPr>
              <a:t>La Ley Orgánica de Gobiernos Regionales, establece que el </a:t>
            </a:r>
            <a:r>
              <a:rPr lang="es-PE" sz="1700" dirty="0">
                <a:solidFill>
                  <a:schemeClr val="bg2">
                    <a:lumMod val="50000"/>
                  </a:schemeClr>
                </a:solidFill>
                <a:latin typeface="Cambria"/>
                <a:ea typeface="Calibri"/>
                <a:cs typeface="Calibri"/>
              </a:rPr>
              <a:t>Gobierno Regional de San Martín tiene la competencia y responsabilidad formular, aprobar, ejecutar, evaluar, dirigir, controlar y administrar los planes y políticas en materia ambiental y de ordenamiento territorial</a:t>
            </a:r>
            <a:endParaRPr lang="es-PE" sz="17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7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150" y="188640"/>
            <a:ext cx="74168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39653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DESARROLLO TERRITORIAL SOSTENIBLE </a:t>
            </a:r>
            <a:endParaRPr lang="es-PE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5013176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500" b="1" dirty="0" smtClean="0"/>
              <a:t>Desarrollo </a:t>
            </a:r>
            <a:r>
              <a:rPr lang="es-PE" sz="1500" b="1" dirty="0"/>
              <a:t>Territorial Sostenible no es un </a:t>
            </a:r>
            <a:r>
              <a:rPr lang="es-PE" sz="1500" b="1" dirty="0" smtClean="0"/>
              <a:t>paradigma, se construye desde lo identificado en el territorio y se empodera en la toma de </a:t>
            </a:r>
            <a:r>
              <a:rPr lang="es-PE" sz="1500" b="1" u="sng" dirty="0" smtClean="0"/>
              <a:t>decisión</a:t>
            </a:r>
            <a:r>
              <a:rPr lang="es-PE" sz="1500" b="1" dirty="0" smtClean="0"/>
              <a:t>. </a:t>
            </a:r>
            <a:endParaRPr lang="es-PE" sz="1500" dirty="0"/>
          </a:p>
        </p:txBody>
      </p:sp>
      <p:sp>
        <p:nvSpPr>
          <p:cNvPr id="6" name="5 Rectángulo"/>
          <p:cNvSpPr/>
          <p:nvPr/>
        </p:nvSpPr>
        <p:spPr>
          <a:xfrm>
            <a:off x="654958" y="3258188"/>
            <a:ext cx="3131084" cy="142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>
                <a:solidFill>
                  <a:srgbClr val="080808"/>
                </a:solidFill>
              </a:rPr>
              <a:t>LA TOMA DE DECISIONES A NIVEL DE </a:t>
            </a:r>
            <a:r>
              <a:rPr lang="es-PE" sz="2000" b="1" dirty="0" smtClean="0">
                <a:solidFill>
                  <a:srgbClr val="080808"/>
                </a:solidFill>
              </a:rPr>
              <a:t>GESTIÓN </a:t>
            </a:r>
            <a:r>
              <a:rPr lang="es-PE" sz="2000" b="1" dirty="0">
                <a:solidFill>
                  <a:srgbClr val="080808"/>
                </a:solidFill>
              </a:rPr>
              <a:t>MACRO DEL TERRITORIO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949610" y="3028310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949610" y="389240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949610" y="3892406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949610" y="3892406"/>
            <a:ext cx="79208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957722" y="2708920"/>
            <a:ext cx="10567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SOCIAL</a:t>
            </a:r>
            <a:endParaRPr lang="es-PE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957722" y="3710377"/>
            <a:ext cx="15268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AMBIENTAL</a:t>
            </a:r>
            <a:endParaRPr lang="es-PE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042675" y="4643844"/>
            <a:ext cx="16337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ECONÓMICO</a:t>
            </a:r>
            <a:endParaRPr lang="es-PE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57722" y="5579948"/>
            <a:ext cx="1274708" cy="369332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POLÍTICO</a:t>
            </a:r>
            <a:endParaRPr lang="es-PE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86042" y="3778980"/>
            <a:ext cx="20104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900" b="1" dirty="0" smtClean="0"/>
              <a:t>EN EQUILIBRIO</a:t>
            </a:r>
            <a:endParaRPr lang="es-PE" sz="1900" b="1" dirty="0"/>
          </a:p>
        </p:txBody>
      </p:sp>
      <p:cxnSp>
        <p:nvCxnSpPr>
          <p:cNvPr id="16" name="15 Conector recto de flecha"/>
          <p:cNvCxnSpPr>
            <a:stCxn id="11" idx="2"/>
          </p:cNvCxnSpPr>
          <p:nvPr/>
        </p:nvCxnSpPr>
        <p:spPr>
          <a:xfrm>
            <a:off x="7486072" y="3078252"/>
            <a:ext cx="0" cy="632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524328" y="4079709"/>
            <a:ext cx="0" cy="5641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7524328" y="5025105"/>
            <a:ext cx="0" cy="5641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259632" y="836712"/>
            <a:ext cx="7416824" cy="147732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1500" b="1" dirty="0"/>
              <a:t>Desarrollo Territorial Sostenible.-</a:t>
            </a:r>
            <a:r>
              <a:rPr lang="es-PE" sz="1500" dirty="0"/>
              <a:t> Proceso de cambio socio – económico de forma progresiva en el territorio, que se produce a través del uso sostenible de los recursos naturales y la dotación de servicios básicos que permiten en forma sostenible el desarrollo humano; se gesta en la toma de decisión de la autoridad competente que equilibra y articula sobre la bases de 4 ejes o pilares fundamentales (económico – social – ambiental – político institucional) en un mismo nivel de </a:t>
            </a:r>
            <a:r>
              <a:rPr lang="es-PE" sz="1500" dirty="0" smtClean="0"/>
              <a:t>desarrollo.</a:t>
            </a:r>
            <a:endParaRPr lang="es-PE" sz="1500" dirty="0"/>
          </a:p>
        </p:txBody>
      </p:sp>
    </p:spTree>
    <p:extLst>
      <p:ext uri="{BB962C8B-B14F-4D97-AF65-F5344CB8AC3E}">
        <p14:creationId xmlns:p14="http://schemas.microsoft.com/office/powerpoint/2010/main" val="28054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09" r="6135" b="5354"/>
          <a:stretch/>
        </p:blipFill>
        <p:spPr bwMode="auto">
          <a:xfrm>
            <a:off x="1835696" y="0"/>
            <a:ext cx="54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348880"/>
            <a:ext cx="9144001" cy="1376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 TERRITORIAL REGIONAL DE SAN MARTÍN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0321" y="620688"/>
            <a:ext cx="7842456" cy="202363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PE" sz="175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PE" sz="1750" b="1" u="sng" dirty="0">
                <a:solidFill>
                  <a:schemeClr val="accent1">
                    <a:lumMod val="75000"/>
                  </a:schemeClr>
                </a:solidFill>
              </a:rPr>
              <a:t>San Martín Región Verde</a:t>
            </a:r>
            <a:r>
              <a:rPr lang="es-PE" sz="175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s-PE" sz="175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PE" i="1" dirty="0"/>
              <a:t>E</a:t>
            </a:r>
            <a:r>
              <a:rPr lang="es-PE" i="1" dirty="0" smtClean="0"/>
              <a:t>s </a:t>
            </a:r>
            <a:r>
              <a:rPr lang="es-PE" i="1" dirty="0"/>
              <a:t>el compromiso asumido por el </a:t>
            </a:r>
            <a:r>
              <a:rPr lang="es-PE" i="1" dirty="0" smtClean="0"/>
              <a:t>Gobierno </a:t>
            </a:r>
            <a:r>
              <a:rPr lang="es-PE" i="1" dirty="0"/>
              <a:t>R</a:t>
            </a:r>
            <a:r>
              <a:rPr lang="es-PE" i="1" dirty="0" smtClean="0"/>
              <a:t>egional </a:t>
            </a:r>
            <a:r>
              <a:rPr lang="es-PE" i="1" dirty="0"/>
              <a:t>para asegurar el bienestar humano de sus integrantes, basado en sus potencialidades, inclusión, equidad social y economías verdes, que fundamentan su identidad en la conservación y gestión participativa de su patrimonio natural y cultural en un territorio ordenado, contribuyendo a la adaptación y mitigación al cambio </a:t>
            </a:r>
            <a:r>
              <a:rPr lang="es-PE" i="1" dirty="0" smtClean="0"/>
              <a:t>climático</a:t>
            </a:r>
            <a:r>
              <a:rPr lang="es-PE" sz="1650" dirty="0" smtClean="0"/>
              <a:t>.</a:t>
            </a:r>
            <a:endParaRPr lang="es-PE" sz="165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5376" y="14034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B050"/>
                </a:solidFill>
                <a:latin typeface="Goudy Stout" pitchFamily="18" charset="0"/>
              </a:rPr>
              <a:t>VISIÓN</a:t>
            </a:r>
            <a:endParaRPr lang="es-PE" b="1" dirty="0">
              <a:solidFill>
                <a:srgbClr val="00B050"/>
              </a:solidFill>
              <a:latin typeface="Goudy Stout" pitchFamily="18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467295" y="4316217"/>
            <a:ext cx="8497887" cy="1588"/>
          </a:xfrm>
          <a:prstGeom prst="straightConnector1">
            <a:avLst/>
          </a:prstGeom>
          <a:ln w="127000" cmpd="tri">
            <a:solidFill>
              <a:srgbClr val="00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1043508" y="4317011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>
            <a:hlinkClick r:id="rId2" action="ppaction://hlinkpres?slideindex=10&amp;slidetitle=Diapositiva 10"/>
          </p:cNvPr>
          <p:cNvCxnSpPr/>
          <p:nvPr/>
        </p:nvCxnSpPr>
        <p:spPr>
          <a:xfrm rot="5400000">
            <a:off x="252189" y="3967761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2855409" y="4316217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3635796" y="4316217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4931940" y="4321886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11172" y="363573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2011</a:t>
            </a:r>
            <a:endParaRPr lang="es-PE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-36512" y="33477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2006-2010</a:t>
            </a:r>
            <a:endParaRPr lang="es-PE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67543" y="468741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Lineamientos de Política para el OT</a:t>
            </a:r>
            <a:endParaRPr lang="es-PE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202414" y="470534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MINAM</a:t>
            </a:r>
            <a:endParaRPr lang="es-PE" sz="1400" dirty="0"/>
          </a:p>
        </p:txBody>
      </p:sp>
      <p:cxnSp>
        <p:nvCxnSpPr>
          <p:cNvPr id="40" name="39 Conector recto de flecha"/>
          <p:cNvCxnSpPr/>
          <p:nvPr/>
        </p:nvCxnSpPr>
        <p:spPr>
          <a:xfrm flipH="1">
            <a:off x="2555773" y="5001509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1979711" y="5335491"/>
            <a:ext cx="121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Políticas con los 4 ejes</a:t>
            </a:r>
            <a:endParaRPr lang="es-PE" sz="1400" dirty="0"/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1187623" y="5145525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67543" y="5479507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Proteccionista</a:t>
            </a:r>
            <a:endParaRPr lang="es-PE" sz="1400" dirty="0"/>
          </a:p>
        </p:txBody>
      </p:sp>
      <p:cxnSp>
        <p:nvCxnSpPr>
          <p:cNvPr id="44" name="43 Conector recto"/>
          <p:cNvCxnSpPr/>
          <p:nvPr/>
        </p:nvCxnSpPr>
        <p:spPr>
          <a:xfrm rot="5400000">
            <a:off x="6228084" y="4327478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783025" y="364502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2012</a:t>
            </a:r>
            <a:endParaRPr lang="es-PE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716015" y="469183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Validación con la CAR</a:t>
            </a:r>
            <a:endParaRPr lang="es-PE" sz="1400" dirty="0"/>
          </a:p>
        </p:txBody>
      </p:sp>
      <p:cxnSp>
        <p:nvCxnSpPr>
          <p:cNvPr id="47" name="46 Conector recto de flecha"/>
          <p:cNvCxnSpPr/>
          <p:nvPr/>
        </p:nvCxnSpPr>
        <p:spPr>
          <a:xfrm flipH="1">
            <a:off x="5220071" y="5217533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4788023" y="5604359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GT-OT</a:t>
            </a:r>
          </a:p>
          <a:p>
            <a:r>
              <a:rPr lang="es-PE" sz="1300" dirty="0" smtClean="0"/>
              <a:t>GT-CC y GR</a:t>
            </a:r>
          </a:p>
          <a:p>
            <a:r>
              <a:rPr lang="es-PE" sz="1300" dirty="0" smtClean="0"/>
              <a:t>GT-B y REDD</a:t>
            </a:r>
          </a:p>
          <a:p>
            <a:r>
              <a:rPr lang="es-PE" sz="1300" dirty="0" smtClean="0"/>
              <a:t>GT-EA</a:t>
            </a:r>
            <a:endParaRPr lang="es-PE" sz="1300" dirty="0"/>
          </a:p>
        </p:txBody>
      </p:sp>
      <p:cxnSp>
        <p:nvCxnSpPr>
          <p:cNvPr id="49" name="48 Conector recto"/>
          <p:cNvCxnSpPr/>
          <p:nvPr/>
        </p:nvCxnSpPr>
        <p:spPr>
          <a:xfrm rot="5400000">
            <a:off x="7524228" y="4327478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5940151" y="4740263"/>
            <a:ext cx="1512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Levantamiento de observaciones por los sectores del GRSM</a:t>
            </a:r>
            <a:endParaRPr lang="es-PE" sz="13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7452319" y="4759427"/>
            <a:ext cx="1217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Consejo aprueba con unanimidad</a:t>
            </a:r>
            <a:endParaRPr lang="es-PE" sz="14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7873072" y="3325634"/>
            <a:ext cx="1163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Proceso de Publicación</a:t>
            </a:r>
            <a:endParaRPr lang="es-PE" sz="1300" b="1" dirty="0"/>
          </a:p>
        </p:txBody>
      </p:sp>
      <p:cxnSp>
        <p:nvCxnSpPr>
          <p:cNvPr id="36" name="35 Conector recto"/>
          <p:cNvCxnSpPr/>
          <p:nvPr/>
        </p:nvCxnSpPr>
        <p:spPr>
          <a:xfrm rot="5400000">
            <a:off x="2267644" y="4317011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3131839" y="4687419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Consejo Regional</a:t>
            </a:r>
            <a:endParaRPr lang="es-PE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131839" y="5329178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Se recoge aportes de las 10 Provincias</a:t>
            </a:r>
            <a:endParaRPr lang="es-PE" sz="1300" dirty="0"/>
          </a:p>
        </p:txBody>
      </p:sp>
      <p:cxnSp>
        <p:nvCxnSpPr>
          <p:cNvPr id="53" name="52 Conector recto de flecha"/>
          <p:cNvCxnSpPr/>
          <p:nvPr/>
        </p:nvCxnSpPr>
        <p:spPr>
          <a:xfrm flipH="1">
            <a:off x="3923927" y="4995196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31839" y="5976863"/>
            <a:ext cx="1584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300" dirty="0" smtClean="0"/>
              <a:t>Política Territorial Regional de San Martín</a:t>
            </a:r>
            <a:endParaRPr lang="es-PE" sz="1300" dirty="0"/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3923928" y="5805264"/>
            <a:ext cx="0" cy="240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52483" y="3212976"/>
            <a:ext cx="975675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089747" y="2966754"/>
            <a:ext cx="2225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Utilización de la ZEE y su reglamento de aplicación</a:t>
            </a:r>
            <a:endParaRPr lang="es-PE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3000" y="523126"/>
            <a:ext cx="82794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i="1" dirty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La Política Territorial Regional de San Martin, es el conjunto de directrices que establecen el marco de referencia para el desempeño de actividades y servicios de los ejes social, económico, ambiental y político institucional sobre el territorio, tomando en cuenta sus potencialidades e identidad Amazónica, para lograr el desarrollo humano sostenible en el Departamento</a:t>
            </a:r>
            <a:r>
              <a:rPr lang="es-PE" sz="1600" i="1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PE" sz="1600" i="1" dirty="0"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ES" sz="800" i="1" dirty="0" smtClean="0"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600" i="1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s-ES" sz="1600" i="1" dirty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desarrolla bajo los ejes Social, Económico, Ambiental y Político – Institucional INTEGRADOS entre sí, donde todos tienen la misma jerarquía, siendo el Territorio y su Zonificación, la columna </a:t>
            </a:r>
            <a:r>
              <a:rPr lang="es-ES" sz="1600" i="1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vertebral</a:t>
            </a:r>
            <a:r>
              <a:rPr lang="es-ES" sz="1600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PE" sz="1600" dirty="0"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0846" y="210126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00B050"/>
                </a:solidFill>
                <a:latin typeface="Goudy Stout" pitchFamily="18" charset="0"/>
              </a:rPr>
              <a:t>DEFINICIÓN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1520" y="2597499"/>
            <a:ext cx="5454352" cy="140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500" b="1" u="sng" dirty="0">
                <a:solidFill>
                  <a:srgbClr val="00B050"/>
                </a:solidFill>
                <a:latin typeface="Bodoni MT" pitchFamily="18" charset="0"/>
                <a:ea typeface="Calibri"/>
                <a:cs typeface="Times New Roman"/>
              </a:rPr>
              <a:t>POLÍTICA I: El Territorio y sus potencialidades</a:t>
            </a:r>
            <a:r>
              <a:rPr lang="es-ES" sz="1500" b="1" dirty="0">
                <a:latin typeface="Bodoni MT" pitchFamily="18" charset="0"/>
                <a:ea typeface="Calibri"/>
                <a:cs typeface="Times New Roman"/>
              </a:rPr>
              <a:t>.-.</a:t>
            </a:r>
            <a:endParaRPr lang="es-PE" sz="1500" dirty="0">
              <a:latin typeface="Bodoni MT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500" b="1" dirty="0">
                <a:latin typeface="Bodoni MT" pitchFamily="18" charset="0"/>
                <a:ea typeface="Calibri"/>
                <a:cs typeface="Times New Roman"/>
              </a:rPr>
              <a:t>Impulsar</a:t>
            </a:r>
            <a:r>
              <a:rPr lang="es-ES" sz="1500" b="1" i="1" dirty="0">
                <a:latin typeface="Bodoni MT" pitchFamily="18" charset="0"/>
                <a:ea typeface="Times New Roman"/>
                <a:cs typeface="Calibri"/>
              </a:rPr>
              <a:t> </a:t>
            </a:r>
            <a:r>
              <a:rPr lang="es-ES" sz="1500" b="1" dirty="0">
                <a:latin typeface="Bodoni MT" pitchFamily="18" charset="0"/>
                <a:ea typeface="Calibri"/>
                <a:cs typeface="Times New Roman"/>
              </a:rPr>
              <a:t>e implementar el ordenamiento espacial, jurídico y político institucional en base a las potencialidades y limitaciones del territorio identificadas en la ZEE, según las siguientes zonas de intervención</a:t>
            </a:r>
            <a:r>
              <a:rPr lang="es-ES" sz="1500" dirty="0">
                <a:latin typeface="Bodoni MT" pitchFamily="18" charset="0"/>
                <a:ea typeface="Calibri"/>
                <a:cs typeface="Times New Roman"/>
              </a:rPr>
              <a:t>:</a:t>
            </a:r>
            <a:endParaRPr lang="es-PE" sz="1500" dirty="0">
              <a:effectLst/>
              <a:latin typeface="Bodoni MT" pitchFamily="18" charset="0"/>
              <a:ea typeface="Calibri"/>
              <a:cs typeface="Times New Roman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30256" y="4077072"/>
            <a:ext cx="4896544" cy="276999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</a:rPr>
              <a:t>Zona Productiva Agropecuaria y Acuícola</a:t>
            </a:r>
            <a:r>
              <a:rPr lang="es-ES" sz="1200" dirty="0">
                <a:solidFill>
                  <a:schemeClr val="tx1"/>
                </a:solidFill>
              </a:rPr>
              <a:t>: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0256" y="4624737"/>
            <a:ext cx="4896544" cy="276999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</a:rPr>
              <a:t>Zona Urbana, Industrial y de Expansión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03848" y="5210093"/>
            <a:ext cx="4922951" cy="46166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/>
              <a:t>Zona de Conservación y Aprovechamiento de Recursos Naturales</a:t>
            </a:r>
            <a:endParaRPr lang="es-PE" sz="1200" dirty="0"/>
          </a:p>
        </p:txBody>
      </p:sp>
      <p:sp>
        <p:nvSpPr>
          <p:cNvPr id="21" name="20 Rectángulo"/>
          <p:cNvSpPr/>
          <p:nvPr/>
        </p:nvSpPr>
        <p:spPr>
          <a:xfrm>
            <a:off x="3203848" y="5960313"/>
            <a:ext cx="4922951" cy="276999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/>
              <a:t>Zonas de Tratamiento Especial </a:t>
            </a:r>
            <a:endParaRPr lang="es-PE" sz="1200" dirty="0"/>
          </a:p>
        </p:txBody>
      </p:sp>
      <p:sp>
        <p:nvSpPr>
          <p:cNvPr id="3" name="2 Abrir llave"/>
          <p:cNvSpPr/>
          <p:nvPr/>
        </p:nvSpPr>
        <p:spPr>
          <a:xfrm>
            <a:off x="2483768" y="4005064"/>
            <a:ext cx="432048" cy="2232248"/>
          </a:xfrm>
          <a:prstGeom prst="leftBrace">
            <a:avLst>
              <a:gd name="adj1" fmla="val 65192"/>
              <a:gd name="adj2" fmla="val 48777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1403648" y="4215571"/>
            <a:ext cx="279424" cy="90561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Flecha derecha"/>
          <p:cNvSpPr/>
          <p:nvPr/>
        </p:nvSpPr>
        <p:spPr>
          <a:xfrm>
            <a:off x="1403648" y="4763236"/>
            <a:ext cx="792088" cy="53797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2979738"/>
            <a:ext cx="8172450" cy="16732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dirty="0" smtClean="0">
                <a:solidFill>
                  <a:srgbClr val="00B050"/>
                </a:solidFill>
                <a:effectLst/>
                <a:latin typeface="Impact" pitchFamily="34" charset="0"/>
              </a:rPr>
              <a:t>¿Cómo se percibe al territorio en el Dpto. de San Martín?</a:t>
            </a:r>
            <a:endParaRPr lang="es-ES" dirty="0" smtClean="0">
              <a:solidFill>
                <a:srgbClr val="00B050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5822941" cy="369332"/>
          </a:xfrm>
          <a:prstGeom prst="rect">
            <a:avLst/>
          </a:prstGeom>
          <a:solidFill>
            <a:srgbClr val="FFFF00"/>
          </a:solidFill>
          <a:ln>
            <a:solidFill>
              <a:srgbClr val="CC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/>
              <a:t>ZONA PRODUCTIVA AGROPECUARIA Y </a:t>
            </a:r>
            <a:r>
              <a:rPr lang="es-PE" b="1" dirty="0" smtClean="0"/>
              <a:t>ACUÍCOLA</a:t>
            </a:r>
            <a:endParaRPr lang="es-PE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83671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Incentivar la inversión pública y privada para la producción agropecuaria y acuícola con criterio de conciencia espacial y desarrollo sostenible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03649" y="3861048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Priorizar </a:t>
            </a:r>
            <a:r>
              <a:rPr lang="es-PE" dirty="0">
                <a:latin typeface="Bodoni MT" pitchFamily="18" charset="0"/>
              </a:rPr>
              <a:t>la inserción del producto y productor al mercado competitivo regional, nacional e </a:t>
            </a:r>
            <a:r>
              <a:rPr lang="es-PE" dirty="0" smtClean="0">
                <a:latin typeface="Bodoni MT" pitchFamily="18" charset="0"/>
              </a:rPr>
              <a:t>internacional.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2555776" y="2852936"/>
            <a:ext cx="1512168" cy="0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067944" y="243366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Promoción de la agricultura </a:t>
            </a:r>
            <a:r>
              <a:rPr lang="es-PE" dirty="0">
                <a:latin typeface="Bodoni MT" pitchFamily="18" charset="0"/>
              </a:rPr>
              <a:t>ecológica y el consumo de productos agropecuarios generados en la </a:t>
            </a:r>
            <a:r>
              <a:rPr lang="es-PE" dirty="0" smtClean="0">
                <a:latin typeface="Bodoni MT" pitchFamily="18" charset="0"/>
              </a:rPr>
              <a:t>región.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311515" y="1341159"/>
            <a:ext cx="782381" cy="0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074461" y="975211"/>
            <a:ext cx="296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I</a:t>
            </a:r>
            <a:r>
              <a:rPr lang="es-PE" dirty="0" smtClean="0">
                <a:latin typeface="Bodoni MT" pitchFamily="18" charset="0"/>
              </a:rPr>
              <a:t>mpulsar </a:t>
            </a:r>
            <a:r>
              <a:rPr lang="es-PE" dirty="0">
                <a:latin typeface="Bodoni MT" pitchFamily="18" charset="0"/>
              </a:rPr>
              <a:t>la actividad acuícola </a:t>
            </a:r>
            <a:r>
              <a:rPr lang="es-PE" dirty="0" smtClean="0">
                <a:latin typeface="Bodoni MT" pitchFamily="18" charset="0"/>
              </a:rPr>
              <a:t>con sostenibilidad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34714" y="3881969"/>
            <a:ext cx="15183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34714" y="4280029"/>
            <a:ext cx="3168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Elevar la competitividad, inversión y oferta exportable.</a:t>
            </a:r>
            <a:endParaRPr lang="es-PE" sz="15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34714" y="4872952"/>
            <a:ext cx="37737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/>
              <a:t>Aprovechamiento sostenible del </a:t>
            </a:r>
            <a:r>
              <a:rPr lang="es-PE" sz="1500" dirty="0" smtClean="0"/>
              <a:t>suelo.</a:t>
            </a:r>
            <a:endParaRPr lang="es-PE" sz="1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334714" y="5299174"/>
            <a:ext cx="3294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Fortalecimiento del sector agropecuario y acuícola.</a:t>
            </a:r>
            <a:endParaRPr lang="es-PE" sz="15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334714" y="5864205"/>
            <a:ext cx="31726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Orientación en el gasto público.</a:t>
            </a:r>
            <a:endParaRPr lang="es-PE" sz="15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334714" y="6187370"/>
            <a:ext cx="3619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Direccionamiento de las </a:t>
            </a:r>
            <a:r>
              <a:rPr lang="es-PE" sz="1500" dirty="0"/>
              <a:t>actividades </a:t>
            </a:r>
            <a:r>
              <a:rPr lang="es-PE" sz="1500" dirty="0" smtClean="0"/>
              <a:t>para la descentralización productiva.</a:t>
            </a:r>
            <a:endParaRPr lang="es-PE" sz="1500" dirty="0"/>
          </a:p>
        </p:txBody>
      </p:sp>
      <p:cxnSp>
        <p:nvCxnSpPr>
          <p:cNvPr id="17" name="16 Conector angular"/>
          <p:cNvCxnSpPr/>
          <p:nvPr/>
        </p:nvCxnSpPr>
        <p:spPr>
          <a:xfrm rot="5400000">
            <a:off x="252081" y="3659598"/>
            <a:ext cx="1329433" cy="766613"/>
          </a:xfrm>
          <a:prstGeom prst="bentConnector3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179515" y="4990659"/>
            <a:ext cx="36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Implementación de planes y estrategias en la conservación y recuperación de suelos; así como la dotación de infraestructura.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37" name="36 Conector angular"/>
          <p:cNvCxnSpPr>
            <a:endCxn id="11" idx="0"/>
          </p:cNvCxnSpPr>
          <p:nvPr/>
        </p:nvCxnSpPr>
        <p:spPr>
          <a:xfrm>
            <a:off x="1300102" y="3378186"/>
            <a:ext cx="1903747" cy="482862"/>
          </a:xfrm>
          <a:prstGeom prst="bentConnector2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5" idx="3"/>
          </p:cNvCxnSpPr>
          <p:nvPr/>
        </p:nvCxnSpPr>
        <p:spPr>
          <a:xfrm>
            <a:off x="5292080" y="1298377"/>
            <a:ext cx="0" cy="906487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3491880" y="2204864"/>
            <a:ext cx="181963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491880" y="2204864"/>
            <a:ext cx="0" cy="648072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V="1">
            <a:off x="2555776" y="1760042"/>
            <a:ext cx="0" cy="1618144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51356"/>
            <a:ext cx="53444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 smtClean="0"/>
              <a:t>ZONA URBANA INDUSTRIAL Y DE EXPANSIÓN</a:t>
            </a:r>
            <a:endParaRPr lang="es-PE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76470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Promover el desarrollo y crecimiento eco- urbano, con identidad Amazónica, articulación espacial, seguridad física y sostenibilidad, en sinergia con los diferentes niveles de gobierno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921869" y="2996658"/>
            <a:ext cx="2074067" cy="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092881" y="2684819"/>
            <a:ext cx="357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la ocupación ordenada del territorio ejecutando acciones de demarcación y organización </a:t>
            </a:r>
            <a:r>
              <a:rPr lang="es-PE" dirty="0" smtClean="0">
                <a:latin typeface="Bodoni MT" pitchFamily="18" charset="0"/>
              </a:rPr>
              <a:t>territorial.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206855" y="1957269"/>
            <a:ext cx="3030564" cy="31571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380653" y="1021378"/>
            <a:ext cx="2511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A</a:t>
            </a:r>
            <a:r>
              <a:rPr lang="es-PE" dirty="0" smtClean="0">
                <a:latin typeface="Bodoni MT" pitchFamily="18" charset="0"/>
              </a:rPr>
              <a:t>cciones </a:t>
            </a:r>
            <a:r>
              <a:rPr lang="es-PE" dirty="0">
                <a:latin typeface="Bodoni MT" pitchFamily="18" charset="0"/>
              </a:rPr>
              <a:t>sostenibles </a:t>
            </a:r>
            <a:r>
              <a:rPr lang="es-PE" dirty="0" smtClean="0">
                <a:latin typeface="Bodoni MT" pitchFamily="18" charset="0"/>
              </a:rPr>
              <a:t>en la dotación </a:t>
            </a:r>
            <a:r>
              <a:rPr lang="es-PE" dirty="0">
                <a:latin typeface="Bodoni MT" pitchFamily="18" charset="0"/>
              </a:rPr>
              <a:t>de servicios</a:t>
            </a:r>
            <a:r>
              <a:rPr lang="es-PE" dirty="0" smtClean="0">
                <a:latin typeface="Bodoni MT" pitchFamily="18" charset="0"/>
              </a:rPr>
              <a:t>, orientación de </a:t>
            </a:r>
            <a:r>
              <a:rPr lang="es-PE" dirty="0">
                <a:latin typeface="Bodoni MT" pitchFamily="18" charset="0"/>
              </a:rPr>
              <a:t>actividades económicas, industriales y </a:t>
            </a:r>
            <a:r>
              <a:rPr lang="es-PE" dirty="0" smtClean="0">
                <a:latin typeface="Bodoni MT" pitchFamily="18" charset="0"/>
              </a:rPr>
              <a:t>sociales.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00600" y="4067780"/>
            <a:ext cx="15183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56584" y="4659526"/>
            <a:ext cx="37513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Orientar la inversión pública y privada.</a:t>
            </a:r>
            <a:endParaRPr lang="es-PE" sz="145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56584" y="5035242"/>
            <a:ext cx="4139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Orientar la ocupación evitando presión socioeconómica en nuestras zonas prioritarias.</a:t>
            </a:r>
            <a:endParaRPr lang="es-PE" sz="145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56584" y="5755322"/>
            <a:ext cx="413995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Frenar la migración no planificada a consolidarse en zonas con gran potencial para la inversión.</a:t>
            </a:r>
            <a:endParaRPr lang="es-PE" sz="145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56584" y="6418203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Elevar la calidad de vida de la población.</a:t>
            </a:r>
            <a:endParaRPr lang="es-PE" sz="145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1921869" y="1988840"/>
            <a:ext cx="0" cy="165618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39552" y="3645024"/>
            <a:ext cx="1382317" cy="0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39552" y="3645024"/>
            <a:ext cx="0" cy="510446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07504" y="416185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Restricción al reconocimiento legal de asentamientos nuevos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33" name="32 Conector recto"/>
          <p:cNvCxnSpPr/>
          <p:nvPr/>
        </p:nvCxnSpPr>
        <p:spPr>
          <a:xfrm>
            <a:off x="1913283" y="3645024"/>
            <a:ext cx="1284986" cy="0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3198269" y="3645024"/>
            <a:ext cx="8586" cy="1638385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1691680" y="531398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Priorizar y orientar la inversión pública privada a Centros Poblados y Núcleos Funcionales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3206855" y="1988840"/>
            <a:ext cx="0" cy="1007818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79348"/>
            <a:ext cx="900361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 smtClean="0"/>
              <a:t>ZONA DE CONSERVACIÓN Y APROVECHAMIENTO DE RECURSOS NATURALES</a:t>
            </a:r>
            <a:endParaRPr lang="es-PE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764704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Promover la recuperación, conservación, puesta en valor y aprovechamiento sostenible de la biodiversidad y  el patrimonio natural, generando condiciones que garanticen  el equilibrio entre la satisfacción de las necesidades de la población y el mantenimiento de los recursos naturales, ecosistemas, servicios y procesos ecológicos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7" name="6 Conector recto de flecha"/>
          <p:cNvCxnSpPr>
            <a:endCxn id="8" idx="0"/>
          </p:cNvCxnSpPr>
          <p:nvPr/>
        </p:nvCxnSpPr>
        <p:spPr>
          <a:xfrm>
            <a:off x="1673932" y="2841413"/>
            <a:ext cx="0" cy="122043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44016" y="4061843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Establecer el sistema de información regional que facilite la toma de decisiones y optimice la capacidad de negociación entre los actores públicos y privados 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7317957" y="2166249"/>
            <a:ext cx="0" cy="5831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796136" y="2948751"/>
            <a:ext cx="304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la protección y recuperación de nuestro patrimonio natural con enfoque </a:t>
            </a:r>
            <a:r>
              <a:rPr lang="es-PE" dirty="0" smtClean="0">
                <a:latin typeface="Bodoni MT" pitchFamily="18" charset="0"/>
              </a:rPr>
              <a:t>ecosistémico.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96136" y="965919"/>
            <a:ext cx="318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el uso y aprovechamiento sostenible de los recursos naturales y la </a:t>
            </a:r>
            <a:r>
              <a:rPr lang="es-PE" dirty="0" smtClean="0">
                <a:latin typeface="Bodoni MT" pitchFamily="18" charset="0"/>
              </a:rPr>
              <a:t>biodiversidad.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9906" y="4293096"/>
            <a:ext cx="15183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12419" y="4725161"/>
            <a:ext cx="33233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Diversificar la economía regional.</a:t>
            </a:r>
            <a:endParaRPr lang="es-PE" sz="145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312419" y="5054987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Institucionalizar documentos de gestión de los RRNN.</a:t>
            </a:r>
            <a:endParaRPr lang="es-PE" sz="145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283968" y="5616243"/>
            <a:ext cx="41399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Desarrollar e impulsar alianzas estratégicas para el monitoreo de la conservación y el aprovechamiento</a:t>
            </a:r>
            <a:r>
              <a:rPr lang="es-PE" sz="1450" dirty="0"/>
              <a:t> </a:t>
            </a:r>
            <a:r>
              <a:rPr lang="es-PE" sz="1450" dirty="0" smtClean="0"/>
              <a:t>RRNN</a:t>
            </a:r>
            <a:endParaRPr lang="es-PE" sz="145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312419" y="6365940"/>
            <a:ext cx="4292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Formalización de actividades ilegales (ZEE).</a:t>
            </a:r>
            <a:endParaRPr lang="es-PE" sz="1450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1673932" y="3429000"/>
            <a:ext cx="402122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4609313" y="2796029"/>
            <a:ext cx="0" cy="65559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4609313" y="2749423"/>
            <a:ext cx="2708644" cy="315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323364"/>
            <a:ext cx="413876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/>
              <a:t>ZONA </a:t>
            </a:r>
            <a:r>
              <a:rPr lang="es-PE" b="1" dirty="0" smtClean="0"/>
              <a:t>DE TRATAMIENTO ESPECIAL</a:t>
            </a:r>
            <a:endParaRPr lang="es-PE" sz="1600" dirty="0"/>
          </a:p>
        </p:txBody>
      </p:sp>
      <p:sp>
        <p:nvSpPr>
          <p:cNvPr id="3" name="2 Rectángulo"/>
          <p:cNvSpPr/>
          <p:nvPr/>
        </p:nvSpPr>
        <p:spPr>
          <a:xfrm>
            <a:off x="323528" y="1668434"/>
            <a:ext cx="3400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latin typeface="Bodoni MT" pitchFamily="18" charset="0"/>
              </a:rPr>
              <a:t>Promover la protección, recuperación y el desarrollo integral de los pueblos indígenas u originarios, reafirmando su cosmovisión y revalorándolos como patrimonio cultural</a:t>
            </a:r>
            <a:r>
              <a:rPr lang="es-ES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86010" y="4725144"/>
            <a:ext cx="1446230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700" b="1" u="sng" dirty="0" smtClean="0"/>
              <a:t>Lograremos</a:t>
            </a:r>
            <a:endParaRPr lang="es-PE" sz="1700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29307" y="5205430"/>
            <a:ext cx="3730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Reforzar nuestra identidad amazónica</a:t>
            </a:r>
            <a:endParaRPr lang="es-PE" sz="145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9307" y="5626115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Promoción del turismo.</a:t>
            </a:r>
            <a:endParaRPr lang="es-PE" sz="145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20072" y="6021288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Orientación de la inversión pública-privada.</a:t>
            </a:r>
            <a:endParaRPr lang="es-PE" sz="145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29306" y="6418203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Conservación de nuestras etnias.</a:t>
            </a:r>
            <a:endParaRPr lang="es-PE" sz="145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347146" y="3494768"/>
            <a:ext cx="7753" cy="8896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10849" y="4543015"/>
            <a:ext cx="246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Bodoni MT" pitchFamily="18" charset="0"/>
              </a:rPr>
              <a:t>Etnozonificación.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354899" y="3806607"/>
            <a:ext cx="21524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507386" y="3806607"/>
            <a:ext cx="0" cy="12724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180230" y="5213374"/>
            <a:ext cx="246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(</a:t>
            </a:r>
            <a:r>
              <a:rPr lang="es-PE" dirty="0" smtClean="0">
                <a:latin typeface="Bodoni MT" pitchFamily="18" charset="0"/>
              </a:rPr>
              <a:t>POT</a:t>
            </a:r>
            <a:r>
              <a:rPr lang="es-PE" dirty="0">
                <a:latin typeface="Bodoni MT" pitchFamily="18" charset="0"/>
              </a:rPr>
              <a:t>-</a:t>
            </a:r>
            <a:r>
              <a:rPr lang="es-PE" dirty="0" smtClean="0">
                <a:latin typeface="Bodoni MT" pitchFamily="18" charset="0"/>
              </a:rPr>
              <a:t> nivel comunal)</a:t>
            </a:r>
            <a:endParaRPr lang="es-PE" dirty="0">
              <a:latin typeface="Bodoni MT" pitchFamily="18" charset="0"/>
            </a:endParaRPr>
          </a:p>
          <a:p>
            <a:r>
              <a:rPr lang="es-PE" dirty="0" smtClean="0">
                <a:latin typeface="Bodoni MT" pitchFamily="18" charset="0"/>
              </a:rPr>
              <a:t>Plan de vida sostenible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227324" y="3933056"/>
            <a:ext cx="28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Bodoni MT" pitchFamily="18" charset="0"/>
              </a:rPr>
              <a:t>Zonificación Arqueológica.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6516216" y="3284261"/>
            <a:ext cx="0" cy="54638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572000" y="1806933"/>
            <a:ext cx="365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Promover la recuperación y puesta en valor de zonas arqueológicas, para impulsar la investigación, el turismo y nuestra identidad amazónica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3059832" y="836712"/>
            <a:ext cx="0" cy="31416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347146" y="1150878"/>
            <a:ext cx="55658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351022" y="1150878"/>
            <a:ext cx="3877" cy="4779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6912997" y="1150878"/>
            <a:ext cx="0" cy="4779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4266" y="786236"/>
            <a:ext cx="4507126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La Etnozonificación es un instrumento de planificación de los Pueblos Indígenas para la gestión sostenible de sus territorios comunales.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35095" y="5311224"/>
            <a:ext cx="2733249" cy="3693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La construcción ameritará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4888" y="138164"/>
            <a:ext cx="58881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ETNOZONIFICACIÓN  DE LOS  PUEBLOS INDÍGENAS</a:t>
            </a:r>
            <a:endParaRPr lang="es-PE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855408" y="1386400"/>
            <a:ext cx="648072" cy="0"/>
          </a:xfrm>
          <a:prstGeom prst="straightConnector1">
            <a:avLst/>
          </a:prstGeom>
          <a:ln>
            <a:solidFill>
              <a:srgbClr val="CC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647496" y="714228"/>
            <a:ext cx="34007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Se materializa en un mapa donde se identifican su zonas de actividad, el cual contiene sus categorías de utilización con su respectiva iconografía</a:t>
            </a:r>
            <a:r>
              <a:rPr lang="es-PE" dirty="0" smtClean="0">
                <a:latin typeface="Bodoni MT" pitchFamily="18" charset="0"/>
              </a:rPr>
              <a:t>. 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528451" y="2128815"/>
            <a:ext cx="0" cy="796129"/>
          </a:xfrm>
          <a:prstGeom prst="straightConnector1">
            <a:avLst/>
          </a:prstGeom>
          <a:ln>
            <a:solidFill>
              <a:srgbClr val="CCCC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528451" y="2442420"/>
            <a:ext cx="3528392" cy="0"/>
          </a:xfrm>
          <a:prstGeom prst="straightConnector1">
            <a:avLst/>
          </a:prstGeom>
          <a:ln>
            <a:solidFill>
              <a:srgbClr val="CCCC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977146" y="2996952"/>
            <a:ext cx="1102610" cy="369332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s-PE" u="sng" dirty="0">
                <a:latin typeface="Bodoni MT" pitchFamily="18" charset="0"/>
              </a:rPr>
              <a:t>Objetivos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15448" y="2289112"/>
            <a:ext cx="16017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u="sng" dirty="0" smtClean="0">
                <a:latin typeface="Bodoni MT" pitchFamily="18" charset="0"/>
              </a:rPr>
              <a:t>Características</a:t>
            </a:r>
            <a:endParaRPr lang="es-PE" u="sng" dirty="0">
              <a:latin typeface="Bodoni MT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3389798"/>
            <a:ext cx="43924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sz="1650" dirty="0" smtClean="0">
                <a:latin typeface="Bodoni MT" pitchFamily="18" charset="0"/>
              </a:rPr>
              <a:t>Permitirá al P.I. establecer el mecanismo de protección detectando las zonas que deben cuidar.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650" dirty="0" smtClean="0">
                <a:latin typeface="Bodoni MT" pitchFamily="18" charset="0"/>
              </a:rPr>
              <a:t>Permitirá fortalecer su organización,  orientar sus actividades para la planificación y gestión de sus recursos.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650" dirty="0" smtClean="0">
                <a:latin typeface="Bodoni MT" pitchFamily="18" charset="0"/>
              </a:rPr>
              <a:t>Quedará plasmada sus actividades y conocimientos ancestrales (no olvidar el pasado) y utilizarlo para planificar su futuro.</a:t>
            </a:r>
            <a:endParaRPr lang="es-PE" sz="1650" dirty="0">
              <a:latin typeface="Bodoni MT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89846" y="2801150"/>
            <a:ext cx="40420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PE" sz="1650" dirty="0" smtClean="0">
                <a:latin typeface="Bodoni MT" pitchFamily="18" charset="0"/>
              </a:rPr>
              <a:t>Se trabaja conjuntamente con la comunidad en la identificación de espacios.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PE" sz="1650" dirty="0" smtClean="0">
                <a:latin typeface="Bodoni MT" pitchFamily="18" charset="0"/>
              </a:rPr>
              <a:t>Las comunidades participarán activamente en la contrastación de mapas con sus zonas de actividad.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PE" sz="1650" dirty="0">
                <a:latin typeface="Bodoni MT" pitchFamily="18" charset="0"/>
              </a:rPr>
              <a:t>Se validará los datos obtenidos </a:t>
            </a:r>
            <a:r>
              <a:rPr lang="es-PE" sz="1650" dirty="0" smtClean="0">
                <a:latin typeface="Bodoni MT" pitchFamily="18" charset="0"/>
              </a:rPr>
              <a:t>y mapas con la comunidad al finalizar.</a:t>
            </a:r>
            <a:endParaRPr lang="es-PE" sz="1650" dirty="0">
              <a:latin typeface="Bodoni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56929" y="5743272"/>
            <a:ext cx="432048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50" dirty="0" smtClean="0">
                <a:solidFill>
                  <a:srgbClr val="009900"/>
                </a:solidFill>
                <a:latin typeface="Bodoni MT" pitchFamily="18" charset="0"/>
              </a:rPr>
              <a:t>Conocer los intereses de la comunidad indígena; a su vez éstos deben reflejar la conciliación de intereses de sus integrantes. </a:t>
            </a:r>
            <a:endParaRPr lang="es-PE" sz="1650" dirty="0">
              <a:solidFill>
                <a:srgbClr val="0099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4888" y="138164"/>
            <a:ext cx="657904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PLAN  DE  VIDA  COMUNAL  DE  LOS  PUEBLOS INDÍGENAS</a:t>
            </a:r>
            <a:endParaRPr lang="es-PE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4266" y="692696"/>
            <a:ext cx="4507126" cy="1477328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Es el plan de gestión de vida, es el que regula como deben vivir en armonía con su medio sobre la base de su Etnozonificación que es el reflejo su cosmovisión y sus intereses a futuro.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339752" y="2244562"/>
            <a:ext cx="0" cy="586842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18654" y="2831404"/>
            <a:ext cx="34007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Representa una nueva visión de desarrollo, que considera la gestión territorial conjuntamente con la concepción cultural del P. I</a:t>
            </a:r>
            <a:r>
              <a:rPr lang="es-PE" dirty="0" smtClean="0">
                <a:latin typeface="Bodoni MT" pitchFamily="18" charset="0"/>
              </a:rPr>
              <a:t>. 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851920" y="3335460"/>
            <a:ext cx="1307147" cy="0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292080" y="2111324"/>
            <a:ext cx="361049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Por lo tanto, sus acciones de gestión en el territorio comunal, </a:t>
            </a:r>
            <a:r>
              <a:rPr lang="es-PE" dirty="0" smtClean="0">
                <a:latin typeface="Bodoni MT" pitchFamily="18" charset="0"/>
              </a:rPr>
              <a:t>actuarán en forma articulada con temas de salud, conservación, uso sostenible de los recursos, fiscalización y vigilancia de sus tierras y el fortalecimiento cultural de sus integrantes. 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868144" y="692696"/>
            <a:ext cx="2880320" cy="1130596"/>
          </a:xfrm>
          <a:prstGeom prst="ellipse">
            <a:avLst/>
          </a:prstGeom>
          <a:noFill/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 territorio no es un espacio vacío </a:t>
            </a:r>
            <a:endParaRPr lang="es-PE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2103116" cy="17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Decágono"/>
          <p:cNvSpPr/>
          <p:nvPr/>
        </p:nvSpPr>
        <p:spPr>
          <a:xfrm>
            <a:off x="251520" y="4496617"/>
            <a:ext cx="1593641" cy="1163161"/>
          </a:xfrm>
          <a:prstGeom prst="decagon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CuadroTexto"/>
          <p:cNvSpPr txBox="1"/>
          <p:nvPr/>
        </p:nvSpPr>
        <p:spPr>
          <a:xfrm>
            <a:off x="289287" y="4699508"/>
            <a:ext cx="1555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Se materializa en un documento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917169" y="5072681"/>
            <a:ext cx="422583" cy="0"/>
          </a:xfrm>
          <a:prstGeom prst="straightConnector1">
            <a:avLst/>
          </a:prstGeom>
          <a:ln w="28575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339752" y="4551058"/>
            <a:ext cx="3352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latin typeface="Batang" pitchFamily="18" charset="-127"/>
                <a:ea typeface="Batang" pitchFamily="18" charset="-127"/>
              </a:rPr>
              <a:t>Contexto sociocultural e </a:t>
            </a:r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histórico.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1758" y="5770131"/>
            <a:ext cx="37128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solidFill>
                  <a:srgbClr val="CC00FF"/>
                </a:solidFill>
                <a:latin typeface="Batang" pitchFamily="18" charset="-127"/>
                <a:ea typeface="Batang" pitchFamily="18" charset="-127"/>
              </a:rPr>
              <a:t>Se trabaja partiendo de un diagnóstico</a:t>
            </a:r>
            <a:endParaRPr lang="es-PE" sz="1500" dirty="0">
              <a:solidFill>
                <a:srgbClr val="CC00FF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9752" y="4821524"/>
            <a:ext cx="40062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Situación acerca de los servicios básicos.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86328" y="5109556"/>
            <a:ext cx="4746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Influencia de las autoridades y población mestiza.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80296" y="5397588"/>
            <a:ext cx="52325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Información de los proyectos en el territorio indígena. 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6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2536" y="260648"/>
            <a:ext cx="9001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1700" b="1" u="sng" dirty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  <a:ea typeface="Calibri"/>
                <a:cs typeface="Times New Roman"/>
              </a:rPr>
              <a:t>POLITICA II: Gobernanza de la Gestión Territorial para el Desarrollo Humano Sostenible</a:t>
            </a:r>
            <a:r>
              <a:rPr lang="es-ES" sz="1700" b="1" dirty="0">
                <a:latin typeface="Bodoni MT" pitchFamily="18" charset="0"/>
                <a:ea typeface="Calibri"/>
                <a:cs typeface="Times New Roman"/>
              </a:rPr>
              <a:t>.-</a:t>
            </a:r>
            <a:endParaRPr lang="es-PE" sz="1700" dirty="0">
              <a:latin typeface="Bodoni MT" pitchFamily="18" charset="0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ES" sz="1700" b="1" dirty="0">
                <a:latin typeface="Bodoni MT" pitchFamily="18" charset="0"/>
                <a:ea typeface="Calibri"/>
                <a:cs typeface="Times New Roman"/>
              </a:rPr>
              <a:t>Impulsar e implementar la articulación e integración de las Políticas Sectoriales, reforzándose mutuamente y generando sinergias para el Desarrollo Humano Sostenible, según los siguientes ejes</a:t>
            </a:r>
            <a:r>
              <a:rPr lang="es-ES" sz="1700" dirty="0">
                <a:latin typeface="Bodoni MT" pitchFamily="18" charset="0"/>
                <a:ea typeface="Calibri"/>
                <a:cs typeface="Times New Roman"/>
              </a:rPr>
              <a:t>:</a:t>
            </a:r>
            <a:endParaRPr lang="es-PE" sz="1700" dirty="0">
              <a:effectLst/>
              <a:latin typeface="Bodoni MT" pitchFamily="18" charset="0"/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490008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 </a:t>
            </a:r>
            <a:endParaRPr lang="es-PE" sz="1600" dirty="0"/>
          </a:p>
          <a:p>
            <a:pPr algn="just"/>
            <a:r>
              <a:rPr lang="es-ES" sz="16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Social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s-PE" sz="1600" b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es-ES" sz="1600" dirty="0" smtClean="0"/>
              <a:t>- </a:t>
            </a:r>
            <a:r>
              <a:rPr lang="es-ES" sz="1600" dirty="0" smtClean="0">
                <a:latin typeface="Bodoni MT" pitchFamily="18" charset="0"/>
              </a:rPr>
              <a:t>Asegurar </a:t>
            </a:r>
            <a:r>
              <a:rPr lang="es-ES" sz="1600" dirty="0">
                <a:latin typeface="Bodoni MT" pitchFamily="18" charset="0"/>
              </a:rPr>
              <a:t>la prestación y cobertura planificada de servicios de salud, para combatir la desnutrición infantil, preservar la salud y mejorar la calidad de vida de la población.</a:t>
            </a:r>
            <a:endParaRPr lang="es-PE" sz="1600" dirty="0">
              <a:latin typeface="Bodoni MT" pitchFamily="18" charset="0"/>
            </a:endParaRPr>
          </a:p>
          <a:p>
            <a:pPr lvl="0" algn="just"/>
            <a:r>
              <a:rPr lang="es-ES" sz="1600" dirty="0" smtClean="0">
                <a:latin typeface="Bodoni MT" pitchFamily="18" charset="0"/>
              </a:rPr>
              <a:t>- Convertir </a:t>
            </a:r>
            <a:r>
              <a:rPr lang="es-ES" sz="1600" dirty="0">
                <a:latin typeface="Bodoni MT" pitchFamily="18" charset="0"/>
              </a:rPr>
              <a:t>la Educación en un medio para el desarrollo sostenible, formando personas competitivas, integrando ciencia y tecnología con su identidad amazónica, valores humanos fundamentales, con enfoque de género, en un ambiente inclusivo y de paz social.</a:t>
            </a:r>
            <a:endParaRPr lang="es-PE" sz="1600" dirty="0">
              <a:latin typeface="Bodoni MT" pitchFamily="18" charset="0"/>
            </a:endParaRPr>
          </a:p>
          <a:p>
            <a:pPr lvl="0" algn="just"/>
            <a:r>
              <a:rPr lang="es-ES" sz="1600" dirty="0" smtClean="0">
                <a:latin typeface="Bodoni MT" pitchFamily="18" charset="0"/>
              </a:rPr>
              <a:t>- Dotar </a:t>
            </a:r>
            <a:r>
              <a:rPr lang="es-ES" sz="1600" dirty="0">
                <a:latin typeface="Bodoni MT" pitchFamily="18" charset="0"/>
              </a:rPr>
              <a:t>de infraestructura vial necesaria para la adecuada integración territorial, garantizando la  transitabilidad de las vías, articulando a los nodos de desarrollo sostenible a nivel local, de cuenca amazónica y resto del país</a:t>
            </a:r>
            <a:r>
              <a:rPr lang="es-ES" sz="1600" dirty="0"/>
              <a:t>.</a:t>
            </a:r>
            <a:endParaRPr lang="es-PE" sz="1600" dirty="0"/>
          </a:p>
          <a:p>
            <a:pPr algn="just"/>
            <a:r>
              <a:rPr lang="es-ES" sz="1600" dirty="0"/>
              <a:t> </a:t>
            </a:r>
            <a:endParaRPr lang="es-PE" sz="1600" dirty="0"/>
          </a:p>
          <a:p>
            <a:pPr algn="just"/>
            <a:r>
              <a:rPr lang="es-ES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Económico</a:t>
            </a:r>
            <a:r>
              <a:rPr lang="es-ES" sz="1600" dirty="0">
                <a:solidFill>
                  <a:srgbClr val="FFC000"/>
                </a:solidFill>
              </a:rPr>
              <a:t>:</a:t>
            </a:r>
            <a:endParaRPr lang="es-PE" sz="1600" dirty="0">
              <a:solidFill>
                <a:srgbClr val="FFC000"/>
              </a:solidFill>
            </a:endParaRPr>
          </a:p>
          <a:p>
            <a:pPr lvl="0" algn="just"/>
            <a:r>
              <a:rPr lang="es-ES" sz="1600" dirty="0" smtClean="0"/>
              <a:t>- </a:t>
            </a:r>
            <a:r>
              <a:rPr lang="es-ES" sz="1600" dirty="0" smtClean="0">
                <a:latin typeface="Bodoni MT" pitchFamily="18" charset="0"/>
              </a:rPr>
              <a:t>Promover </a:t>
            </a:r>
            <a:r>
              <a:rPr lang="es-ES" sz="1600" dirty="0">
                <a:latin typeface="Bodoni MT" pitchFamily="18" charset="0"/>
              </a:rPr>
              <a:t>la inversión privada competitiva, con énfasis en economías verdes y bajas en carbono, que generen condiciones para insertarnos en los mercados mundiales emergentes, tomando en cuenta las condiciones de fragilidad propias del territorio y generando valor compartido.</a:t>
            </a:r>
            <a:endParaRPr lang="es-PE" sz="1600" dirty="0">
              <a:latin typeface="Bodoni MT" pitchFamily="18" charset="0"/>
            </a:endParaRPr>
          </a:p>
          <a:p>
            <a:pPr lvl="0" algn="just"/>
            <a:r>
              <a:rPr lang="es-ES" sz="1600" dirty="0" smtClean="0">
                <a:latin typeface="Bodoni MT" pitchFamily="18" charset="0"/>
              </a:rPr>
              <a:t>- Proveer </a:t>
            </a:r>
            <a:r>
              <a:rPr lang="es-ES" sz="1600" dirty="0">
                <a:latin typeface="Bodoni MT" pitchFamily="18" charset="0"/>
              </a:rPr>
              <a:t>la base energética necesaria de manera segura, eficiente, sustentable y equitativa para el desarrollo integral de la sociedad</a:t>
            </a:r>
            <a:r>
              <a:rPr lang="es-ES" sz="1600" dirty="0"/>
              <a:t>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420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2068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Ambiental, Recursos Naturales y Ordenamiento Territorial</a:t>
            </a:r>
            <a:r>
              <a:rPr lang="es-ES" dirty="0"/>
              <a:t>:</a:t>
            </a:r>
            <a:endParaRPr lang="es-PE" dirty="0"/>
          </a:p>
          <a:p>
            <a:pPr lvl="0" algn="just"/>
            <a:r>
              <a:rPr lang="es-ES" dirty="0" smtClean="0">
                <a:latin typeface="Bodoni MT" pitchFamily="18" charset="0"/>
              </a:rPr>
              <a:t>- Garantizar </a:t>
            </a:r>
            <a:r>
              <a:rPr lang="es-ES" dirty="0">
                <a:latin typeface="Bodoni MT" pitchFamily="18" charset="0"/>
              </a:rPr>
              <a:t>la conservación y protección del ambiente articulando esfuerzos con los diferentes niveles de gobierno.</a:t>
            </a:r>
            <a:endParaRPr lang="es-PE" dirty="0">
              <a:latin typeface="Bodoni MT" pitchFamily="18" charset="0"/>
            </a:endParaRPr>
          </a:p>
          <a:p>
            <a:pPr lvl="0" algn="just"/>
            <a:r>
              <a:rPr lang="es-ES" dirty="0" smtClean="0">
                <a:latin typeface="Bodoni MT" pitchFamily="18" charset="0"/>
              </a:rPr>
              <a:t>- Promover </a:t>
            </a:r>
            <a:r>
              <a:rPr lang="es-ES" dirty="0">
                <a:latin typeface="Bodoni MT" pitchFamily="18" charset="0"/>
              </a:rPr>
              <a:t>la recuperación, conservación, investigación y uso racional de los recursos naturales, garantizando los procesos ecológicos y la prestación de los servicios ambientales.</a:t>
            </a:r>
            <a:endParaRPr lang="es-PE" dirty="0">
              <a:latin typeface="Bodoni MT" pitchFamily="18" charset="0"/>
            </a:endParaRPr>
          </a:p>
          <a:p>
            <a:pPr lvl="0" algn="just"/>
            <a:r>
              <a:rPr lang="es-ES" dirty="0" smtClean="0">
                <a:latin typeface="Bodoni MT" pitchFamily="18" charset="0"/>
              </a:rPr>
              <a:t>- Implementar </a:t>
            </a:r>
            <a:r>
              <a:rPr lang="es-ES" dirty="0">
                <a:latin typeface="Bodoni MT" pitchFamily="18" charset="0"/>
              </a:rPr>
              <a:t>el Ordenamiento territorial para orientar el uso y ocupación del territorio, que permita controlar el flujo migratorio, la deforestación y conflictos socio-ambientales.</a:t>
            </a:r>
            <a:endParaRPr lang="es-PE" dirty="0">
              <a:latin typeface="Bodoni MT" pitchFamily="18" charset="0"/>
            </a:endParaRPr>
          </a:p>
          <a:p>
            <a:pPr algn="just"/>
            <a:r>
              <a:rPr lang="es-ES" dirty="0"/>
              <a:t> </a:t>
            </a:r>
            <a:endParaRPr lang="es-PE" dirty="0"/>
          </a:p>
          <a:p>
            <a:pPr algn="just"/>
            <a:r>
              <a:rPr lang="es-ES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Político-Institucional</a:t>
            </a:r>
            <a:r>
              <a:rPr lang="es-ES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s-ES" dirty="0" smtClean="0">
                <a:latin typeface="Bodoni MT" pitchFamily="18" charset="0"/>
              </a:rPr>
              <a:t>- Modernizar </a:t>
            </a:r>
            <a:r>
              <a:rPr lang="es-ES" dirty="0">
                <a:latin typeface="Bodoni MT" pitchFamily="18" charset="0"/>
              </a:rPr>
              <a:t>la gestión institucional para mejorar la prestación de servicios con eficiencia, eficacia y transparencia, que responda al proceso de descentralización e integración regional, que brinde las condiciones para el desarrollo humano sostenible.</a:t>
            </a:r>
            <a:endParaRPr lang="es-PE" dirty="0">
              <a:latin typeface="Bodoni MT" pitchFamily="18" charset="0"/>
            </a:endParaRPr>
          </a:p>
          <a:p>
            <a:pPr algn="just"/>
            <a:r>
              <a:rPr lang="es-ES" dirty="0" smtClean="0">
                <a:latin typeface="Bodoni MT" pitchFamily="18" charset="0"/>
              </a:rPr>
              <a:t>- Incrementar </a:t>
            </a:r>
            <a:r>
              <a:rPr lang="es-ES" dirty="0">
                <a:latin typeface="Bodoni MT" pitchFamily="18" charset="0"/>
              </a:rPr>
              <a:t>la capacidad de gestión en el marco de la cooperación internacional para diseñar estrategias y mecanismos de intervención en el territorio</a:t>
            </a:r>
            <a:endParaRPr lang="es-PE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87648" y="3114937"/>
            <a:ext cx="2833594" cy="674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POLITICA TERRITORIAL REGIONAL DE SAN MARTÍN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87824" y="4509120"/>
            <a:ext cx="67197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PDC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910651" y="5651956"/>
            <a:ext cx="251733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PLANES REGIONALES SECTORIALES</a:t>
            </a:r>
            <a:endParaRPr lang="es-PE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26 Triángulo isósceles"/>
          <p:cNvSpPr/>
          <p:nvPr/>
        </p:nvSpPr>
        <p:spPr>
          <a:xfrm>
            <a:off x="2570042" y="1389334"/>
            <a:ext cx="1472824" cy="11743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GR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8" name="27 Triángulo isósceles"/>
          <p:cNvSpPr/>
          <p:nvPr/>
        </p:nvSpPr>
        <p:spPr>
          <a:xfrm>
            <a:off x="107504" y="5285022"/>
            <a:ext cx="1224136" cy="9361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GL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4" name="3 Conector recto de flecha"/>
          <p:cNvCxnSpPr>
            <a:stCxn id="27" idx="3"/>
          </p:cNvCxnSpPr>
          <p:nvPr/>
        </p:nvCxnSpPr>
        <p:spPr>
          <a:xfrm>
            <a:off x="3306454" y="2563712"/>
            <a:ext cx="0" cy="50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9" y="2471157"/>
            <a:ext cx="1211196" cy="10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1691680" y="4067964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1043608" y="54361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3306454" y="3861048"/>
            <a:ext cx="0" cy="526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691680" y="4067964"/>
            <a:ext cx="16147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H="1">
            <a:off x="3304906" y="4958672"/>
            <a:ext cx="18908" cy="645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 flipH="1">
            <a:off x="3691198" y="1877122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056236" y="404664"/>
            <a:ext cx="1902523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INVERSIÓN PÚBLICA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093565" y="1157042"/>
            <a:ext cx="1902523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GRAN INVERSIÓN PRIVADA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101042" y="1877122"/>
            <a:ext cx="1902523" cy="504056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PLANES Y ESTRATEGIAS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101042" y="2597202"/>
            <a:ext cx="1902523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NORMA NACIONAL </a:t>
            </a:r>
            <a:endParaRPr lang="es-PE" sz="1600" dirty="0">
              <a:solidFill>
                <a:schemeClr val="tx1"/>
              </a:solidFill>
            </a:endParaRPr>
          </a:p>
        </p:txBody>
      </p:sp>
      <p:cxnSp>
        <p:nvCxnSpPr>
          <p:cNvPr id="31" name="30 Conector angular"/>
          <p:cNvCxnSpPr>
            <a:stCxn id="12" idx="1"/>
          </p:cNvCxnSpPr>
          <p:nvPr/>
        </p:nvCxnSpPr>
        <p:spPr>
          <a:xfrm rot="10800000" flipV="1">
            <a:off x="4627302" y="656692"/>
            <a:ext cx="428935" cy="122043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26" idx="1"/>
          </p:cNvCxnSpPr>
          <p:nvPr/>
        </p:nvCxnSpPr>
        <p:spPr>
          <a:xfrm rot="10800000" flipV="1">
            <a:off x="4627303" y="1409070"/>
            <a:ext cx="466263" cy="4680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30" idx="1"/>
          </p:cNvCxnSpPr>
          <p:nvPr/>
        </p:nvCxnSpPr>
        <p:spPr>
          <a:xfrm rot="10800000">
            <a:off x="4627302" y="1877122"/>
            <a:ext cx="473741" cy="9721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stCxn id="29" idx="1"/>
          </p:cNvCxnSpPr>
          <p:nvPr/>
        </p:nvCxnSpPr>
        <p:spPr>
          <a:xfrm rot="10800000" flipV="1">
            <a:off x="4627302" y="2129150"/>
            <a:ext cx="473741" cy="27245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12" idx="3"/>
            <a:endCxn id="30" idx="3"/>
          </p:cNvCxnSpPr>
          <p:nvPr/>
        </p:nvCxnSpPr>
        <p:spPr>
          <a:xfrm>
            <a:off x="6958759" y="656692"/>
            <a:ext cx="44806" cy="2192538"/>
          </a:xfrm>
          <a:prstGeom prst="bentConnector3">
            <a:avLst>
              <a:gd name="adj1" fmla="val 6102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26" idx="3"/>
            <a:endCxn id="29" idx="3"/>
          </p:cNvCxnSpPr>
          <p:nvPr/>
        </p:nvCxnSpPr>
        <p:spPr>
          <a:xfrm>
            <a:off x="6996088" y="1409070"/>
            <a:ext cx="7477" cy="720080"/>
          </a:xfrm>
          <a:prstGeom prst="bentConnector3">
            <a:avLst>
              <a:gd name="adj1" fmla="val 315737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53 Triángulo isósceles"/>
          <p:cNvSpPr/>
          <p:nvPr/>
        </p:nvSpPr>
        <p:spPr>
          <a:xfrm>
            <a:off x="7629206" y="44624"/>
            <a:ext cx="1440160" cy="110833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900" b="1" dirty="0" smtClean="0"/>
              <a:t>GN</a:t>
            </a:r>
            <a:endParaRPr lang="es-PE" sz="1900" b="1" dirty="0"/>
          </a:p>
        </p:txBody>
      </p:sp>
      <p:cxnSp>
        <p:nvCxnSpPr>
          <p:cNvPr id="58" name="57 Conector angular"/>
          <p:cNvCxnSpPr>
            <a:stCxn id="54" idx="3"/>
          </p:cNvCxnSpPr>
          <p:nvPr/>
        </p:nvCxnSpPr>
        <p:spPr>
          <a:xfrm rot="5400000">
            <a:off x="7497789" y="917612"/>
            <a:ext cx="616153" cy="1086843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7534539" y="3017564"/>
            <a:ext cx="164597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b="1" dirty="0" smtClean="0">
                <a:latin typeface="Aharoni" pitchFamily="2" charset="-79"/>
                <a:cs typeface="Aharoni" pitchFamily="2" charset="-79"/>
              </a:rPr>
              <a:t>Alcanzar las metas e índices nacionales de desarrollo sin un alto costo…</a:t>
            </a:r>
            <a:endParaRPr lang="es-PE" sz="17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8100392" y="5120130"/>
            <a:ext cx="0" cy="74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733532" y="6021288"/>
            <a:ext cx="145745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ESTRATEGIAS</a:t>
            </a:r>
            <a:endParaRPr lang="es-PE" sz="16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37839" y="5517232"/>
            <a:ext cx="1625766" cy="3539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7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PROGRAMAS</a:t>
            </a:r>
            <a:endParaRPr lang="es-PE" sz="17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56521" y="6474822"/>
            <a:ext cx="137088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PROYECTOS</a:t>
            </a:r>
            <a:endParaRPr lang="es-PE" sz="1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004048" y="4869160"/>
            <a:ext cx="1902523" cy="50405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b="1" dirty="0" smtClean="0">
                <a:solidFill>
                  <a:prstClr val="white"/>
                </a:solidFill>
              </a:rPr>
              <a:t>SECTORES</a:t>
            </a:r>
            <a:endParaRPr lang="es-PE" sz="1700" b="1" dirty="0">
              <a:solidFill>
                <a:prstClr val="white"/>
              </a:solidFill>
            </a:endParaRPr>
          </a:p>
        </p:txBody>
      </p:sp>
      <p:cxnSp>
        <p:nvCxnSpPr>
          <p:cNvPr id="40" name="39 Conector recto"/>
          <p:cNvCxnSpPr/>
          <p:nvPr/>
        </p:nvCxnSpPr>
        <p:spPr>
          <a:xfrm>
            <a:off x="5333325" y="5373216"/>
            <a:ext cx="0" cy="1270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5381282" y="5694203"/>
            <a:ext cx="352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endCxn id="36" idx="1"/>
          </p:cNvCxnSpPr>
          <p:nvPr/>
        </p:nvCxnSpPr>
        <p:spPr>
          <a:xfrm>
            <a:off x="5381282" y="6190565"/>
            <a:ext cx="352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5381282" y="6644099"/>
            <a:ext cx="352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V="1">
            <a:off x="4668059" y="5085184"/>
            <a:ext cx="0" cy="8671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4668059" y="50851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7375998" y="5877272"/>
            <a:ext cx="1693368" cy="482570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</a:t>
            </a:r>
            <a:endParaRPr lang="es-PE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50 Conector recto"/>
          <p:cNvCxnSpPr>
            <a:stCxn id="39" idx="3"/>
          </p:cNvCxnSpPr>
          <p:nvPr/>
        </p:nvCxnSpPr>
        <p:spPr>
          <a:xfrm flipV="1">
            <a:off x="6906571" y="5120130"/>
            <a:ext cx="1167519" cy="1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4427984" y="5949280"/>
            <a:ext cx="2149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2"/>
            <a:ext cx="3452093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200" b="1" dirty="0" smtClean="0">
                <a:latin typeface="Aharoni" pitchFamily="2" charset="-79"/>
                <a:cs typeface="Aharoni" pitchFamily="2" charset="-79"/>
              </a:rPr>
              <a:t>VISIÓN  INTEGRADORA</a:t>
            </a:r>
            <a:endParaRPr lang="es-PE" sz="2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7599306" y="300060"/>
            <a:ext cx="1293174" cy="1303723"/>
          </a:xfrm>
          <a:prstGeom prst="triangle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GR SM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80028" y="920914"/>
            <a:ext cx="246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Aharoni" pitchFamily="2" charset="-79"/>
                <a:cs typeface="Aharoni" pitchFamily="2" charset="-79"/>
              </a:rPr>
              <a:t>Gerencias Regionales</a:t>
            </a:r>
            <a:endParaRPr lang="es-PE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156176" y="1415539"/>
            <a:ext cx="132382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Política Territorial Regional</a:t>
            </a:r>
            <a:endParaRPr lang="es-PE" sz="16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707904" y="2420888"/>
            <a:ext cx="1800200" cy="61555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700" b="1" dirty="0" smtClean="0"/>
              <a:t>Direcciones Regionales </a:t>
            </a:r>
            <a:endParaRPr lang="es-PE" sz="17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2267744" y="3345382"/>
            <a:ext cx="2024913" cy="3231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chemeClr val="tx1"/>
                </a:solidFill>
              </a:rPr>
              <a:t>Planes y </a:t>
            </a:r>
            <a:r>
              <a:rPr lang="es-PE" sz="1500" b="1" dirty="0">
                <a:solidFill>
                  <a:schemeClr val="tx1"/>
                </a:solidFill>
              </a:rPr>
              <a:t>P</a:t>
            </a:r>
            <a:r>
              <a:rPr lang="es-PE" sz="1500" b="1" dirty="0" smtClean="0">
                <a:solidFill>
                  <a:schemeClr val="tx1"/>
                </a:solidFill>
              </a:rPr>
              <a:t>rogramas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2290574" y="3811106"/>
            <a:ext cx="1993394" cy="553998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500" b="1" dirty="0" smtClean="0"/>
              <a:t>Asistencia Técnica y Económica</a:t>
            </a:r>
            <a:endParaRPr lang="es-PE" sz="1500" b="1" dirty="0"/>
          </a:p>
        </p:txBody>
      </p:sp>
      <p:sp>
        <p:nvSpPr>
          <p:cNvPr id="119" name="118 CuadroTexto"/>
          <p:cNvSpPr txBox="1"/>
          <p:nvPr/>
        </p:nvSpPr>
        <p:spPr>
          <a:xfrm>
            <a:off x="72813" y="1233627"/>
            <a:ext cx="31686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Optimización del recurso público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47212" y="1593667"/>
            <a:ext cx="30126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700" dirty="0" smtClean="0">
                <a:latin typeface="Bodoni MT" pitchFamily="18" charset="0"/>
              </a:rPr>
              <a:t>Confianza con el sector privado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6" name="125 CuadroTexto"/>
          <p:cNvSpPr txBox="1"/>
          <p:nvPr/>
        </p:nvSpPr>
        <p:spPr>
          <a:xfrm>
            <a:off x="5436096" y="3177843"/>
            <a:ext cx="37239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700" dirty="0" smtClean="0">
                <a:latin typeface="Bodoni MT" pitchFamily="18" charset="0"/>
              </a:rPr>
              <a:t>Exportación competitiva y sostenible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72813" y="836712"/>
            <a:ext cx="39985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Sostenibilidad en el tiempo de la inversión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72813" y="2021359"/>
            <a:ext cx="32348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Credibilidad </a:t>
            </a:r>
            <a:r>
              <a:rPr lang="es-PE" sz="1700" dirty="0">
                <a:latin typeface="Bodoni MT" pitchFamily="18" charset="0"/>
              </a:rPr>
              <a:t>en la estrategia regional para </a:t>
            </a:r>
            <a:r>
              <a:rPr lang="es-PE" sz="1700" dirty="0" smtClean="0">
                <a:latin typeface="Bodoni MT" pitchFamily="18" charset="0"/>
              </a:rPr>
              <a:t>el </a:t>
            </a:r>
            <a:r>
              <a:rPr lang="es-PE" sz="1700" dirty="0">
                <a:latin typeface="Bodoni MT" pitchFamily="18" charset="0"/>
              </a:rPr>
              <a:t>desarrollo</a:t>
            </a:r>
          </a:p>
        </p:txBody>
      </p:sp>
      <p:sp>
        <p:nvSpPr>
          <p:cNvPr id="130" name="129 CuadroTexto"/>
          <p:cNvSpPr txBox="1"/>
          <p:nvPr/>
        </p:nvSpPr>
        <p:spPr>
          <a:xfrm>
            <a:off x="6762990" y="3933056"/>
            <a:ext cx="23678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Conservación de RRNN</a:t>
            </a:r>
            <a:endParaRPr lang="es-PE" sz="1700" dirty="0">
              <a:latin typeface="Bodoni MT" pitchFamily="18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36" y="488880"/>
            <a:ext cx="664743" cy="61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101 CuadroTexto"/>
          <p:cNvSpPr txBox="1"/>
          <p:nvPr/>
        </p:nvSpPr>
        <p:spPr>
          <a:xfrm>
            <a:off x="6876256" y="4293096"/>
            <a:ext cx="22098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Elevar calidad de vida</a:t>
            </a:r>
            <a:endParaRPr lang="es-PE" sz="1700" dirty="0">
              <a:latin typeface="Bodoni MT" pitchFamily="18" charset="0"/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H="1">
            <a:off x="5904147" y="1196752"/>
            <a:ext cx="1731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angular"/>
          <p:cNvCxnSpPr/>
          <p:nvPr/>
        </p:nvCxnSpPr>
        <p:spPr>
          <a:xfrm rot="5400000">
            <a:off x="4518923" y="1675780"/>
            <a:ext cx="726177" cy="7640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58" idx="2"/>
            <a:endCxn id="94" idx="3"/>
          </p:cNvCxnSpPr>
          <p:nvPr/>
        </p:nvCxnSpPr>
        <p:spPr>
          <a:xfrm rot="5400000">
            <a:off x="3920154" y="3400255"/>
            <a:ext cx="1051664" cy="3240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68 Conector angular"/>
          <p:cNvCxnSpPr>
            <a:stCxn id="58" idx="2"/>
            <a:endCxn id="93" idx="3"/>
          </p:cNvCxnSpPr>
          <p:nvPr/>
        </p:nvCxnSpPr>
        <p:spPr>
          <a:xfrm rot="5400000">
            <a:off x="4215069" y="3114030"/>
            <a:ext cx="470524" cy="3153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9" name="138 Elipse"/>
          <p:cNvSpPr/>
          <p:nvPr/>
        </p:nvSpPr>
        <p:spPr>
          <a:xfrm>
            <a:off x="430671" y="3140968"/>
            <a:ext cx="252897" cy="235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40" name="139 Elipse"/>
          <p:cNvSpPr/>
          <p:nvPr/>
        </p:nvSpPr>
        <p:spPr>
          <a:xfrm>
            <a:off x="323528" y="4005064"/>
            <a:ext cx="252897" cy="2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1" name="140 Elipse"/>
          <p:cNvSpPr/>
          <p:nvPr/>
        </p:nvSpPr>
        <p:spPr>
          <a:xfrm>
            <a:off x="683568" y="4221088"/>
            <a:ext cx="252897" cy="235262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P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42" name="141 Elipse"/>
          <p:cNvSpPr/>
          <p:nvPr/>
        </p:nvSpPr>
        <p:spPr>
          <a:xfrm>
            <a:off x="214647" y="3573016"/>
            <a:ext cx="252897" cy="235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29" name="28 Triángulo isósceles"/>
          <p:cNvSpPr/>
          <p:nvPr/>
        </p:nvSpPr>
        <p:spPr>
          <a:xfrm>
            <a:off x="1331640" y="4941168"/>
            <a:ext cx="1224136" cy="9361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GL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83568" y="4725144"/>
            <a:ext cx="0" cy="6840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83568" y="5373216"/>
            <a:ext cx="8149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16" idx="1"/>
          </p:cNvCxnSpPr>
          <p:nvPr/>
        </p:nvCxnSpPr>
        <p:spPr>
          <a:xfrm>
            <a:off x="2411760" y="5373216"/>
            <a:ext cx="79208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203848" y="5013176"/>
            <a:ext cx="1960124" cy="792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ORIENTAR LA GESTIÓN LOCAL DEL TERRITORIO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1600" y="3861048"/>
            <a:ext cx="130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EQUILIBRIO</a:t>
            </a:r>
            <a:endParaRPr lang="es-PE" sz="1400" b="1" dirty="0"/>
          </a:p>
        </p:txBody>
      </p:sp>
      <p:sp>
        <p:nvSpPr>
          <p:cNvPr id="32" name="31 Rectángulo"/>
          <p:cNvSpPr/>
          <p:nvPr/>
        </p:nvSpPr>
        <p:spPr>
          <a:xfrm>
            <a:off x="611560" y="3356992"/>
            <a:ext cx="1702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Toma de Decisión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683568" y="3811106"/>
            <a:ext cx="14752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6" idx="3"/>
          </p:cNvCxnSpPr>
          <p:nvPr/>
        </p:nvCxnSpPr>
        <p:spPr>
          <a:xfrm>
            <a:off x="5163972" y="5409220"/>
            <a:ext cx="1352244" cy="1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5148064" y="5085184"/>
            <a:ext cx="130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EQUILIBRIO</a:t>
            </a:r>
            <a:endParaRPr lang="es-PE" sz="1400" b="1" dirty="0"/>
          </a:p>
        </p:txBody>
      </p:sp>
      <p:sp>
        <p:nvSpPr>
          <p:cNvPr id="72" name="71 Elipse"/>
          <p:cNvSpPr/>
          <p:nvPr/>
        </p:nvSpPr>
        <p:spPr>
          <a:xfrm>
            <a:off x="6372200" y="4725144"/>
            <a:ext cx="252897" cy="235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6623359" y="5517232"/>
            <a:ext cx="252897" cy="2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4" name="73 Elipse"/>
          <p:cNvSpPr/>
          <p:nvPr/>
        </p:nvSpPr>
        <p:spPr>
          <a:xfrm>
            <a:off x="6335327" y="5786026"/>
            <a:ext cx="252897" cy="235262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P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6660232" y="5085184"/>
            <a:ext cx="252897" cy="235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04029" y="3573016"/>
            <a:ext cx="30930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>
                <a:latin typeface="Bodoni MT" pitchFamily="18" charset="0"/>
              </a:rPr>
              <a:t>Mitigación del cambio climático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09" r="6135" b="5354"/>
          <a:stretch/>
        </p:blipFill>
        <p:spPr bwMode="auto">
          <a:xfrm>
            <a:off x="7437002" y="4882378"/>
            <a:ext cx="1167446" cy="15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214422"/>
            <a:ext cx="8421688" cy="4835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400" b="1" dirty="0" smtClean="0"/>
              <a:t>	</a:t>
            </a:r>
            <a:endParaRPr lang="es-ES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44624"/>
            <a:ext cx="86707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Una Dpto. lleno de oportunidades de desarrollo.</a:t>
            </a:r>
          </a:p>
          <a:p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Pueblos Indígenas que están perdiendo su cosmovisión.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Recursos Naturales de fácil aprovechamiento.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Superposición de derechos e intereses.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Visiones encontradas en la gestión de sus autoridades.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Diseminación de los recursos públicos.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Altos índices de pobreza y pobreza extrema.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Escasa accesibilidad a servicios básicos.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Pérdida de ecosistemas y disminución del caudal hídrico por presión socioeconómica no planificada.</a:t>
            </a:r>
          </a:p>
          <a:p>
            <a:endParaRPr lang="es-PE" sz="1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Débil desarrollo institucional.</a:t>
            </a:r>
          </a:p>
          <a:p>
            <a:endParaRPr lang="es-PE" sz="2000" dirty="0"/>
          </a:p>
        </p:txBody>
      </p:sp>
      <p:pic>
        <p:nvPicPr>
          <p:cNvPr id="5" name="Picture 3" descr="buch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72008"/>
            <a:ext cx="151268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b="9357"/>
          <a:stretch>
            <a:fillRect/>
          </a:stretch>
        </p:blipFill>
        <p:spPr bwMode="auto">
          <a:xfrm>
            <a:off x="5148064" y="5445224"/>
            <a:ext cx="38884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Pentágono"/>
          <p:cNvSpPr/>
          <p:nvPr/>
        </p:nvSpPr>
        <p:spPr>
          <a:xfrm rot="10800000">
            <a:off x="5940152" y="3140968"/>
            <a:ext cx="3096344" cy="92333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PE" b="1" dirty="0">
              <a:solidFill>
                <a:schemeClr val="accent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89378" y="3140968"/>
            <a:ext cx="25471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b="1" dirty="0">
                <a:solidFill>
                  <a:schemeClr val="accent2"/>
                </a:solidFill>
              </a:rPr>
              <a:t>Débil base productiva y estancamiento económico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0040" y="-97682"/>
            <a:ext cx="9756576" cy="7457537"/>
            <a:chOff x="0" y="44624"/>
            <a:chExt cx="9756576" cy="7457537"/>
          </a:xfrm>
        </p:grpSpPr>
        <p:sp>
          <p:nvSpPr>
            <p:cNvPr id="3" name="2 Rectángulo"/>
            <p:cNvSpPr/>
            <p:nvPr/>
          </p:nvSpPr>
          <p:spPr>
            <a:xfrm>
              <a:off x="49411" y="44624"/>
              <a:ext cx="9707165" cy="74575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782" tIns="50891" rIns="101782" bIns="50891" anchor="ctr"/>
            <a:lstStyle/>
            <a:p>
              <a:pPr algn="ctr">
                <a:defRPr/>
              </a:pPr>
              <a:endParaRPr lang="es-MX" sz="1700" dirty="0"/>
            </a:p>
          </p:txBody>
        </p:sp>
        <p:pic>
          <p:nvPicPr>
            <p:cNvPr id="4" name="Picture 2" descr="casit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296" y="3434061"/>
              <a:ext cx="4275341" cy="304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8630538" y="1988840"/>
              <a:ext cx="1011273" cy="5000263"/>
            </a:xfrm>
            <a:prstGeom prst="rect">
              <a:avLst/>
            </a:prstGeom>
            <a:solidFill>
              <a:srgbClr val="FFF099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F5E167"/>
              </a:outerShdw>
            </a:effectLst>
          </p:spPr>
          <p:txBody>
            <a:bodyPr lIns="46793" tIns="45712" rIns="46793" bIns="45712" anchor="ctr"/>
            <a:lstStyle/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Gobierno Nacional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Gobierno</a:t>
              </a:r>
              <a:r>
                <a:rPr lang="es-ES_tradnl" sz="1500" dirty="0"/>
                <a:t/>
              </a:r>
              <a:br>
                <a:rPr lang="es-ES_tradnl" sz="1500" dirty="0"/>
              </a:br>
              <a:r>
                <a:rPr lang="es-ES_tradnl" sz="1500" dirty="0" smtClean="0"/>
                <a:t>Regional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GRDE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GRDS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GRTC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GRSC</a:t>
              </a:r>
              <a:endParaRPr lang="es-ES_tradnl" sz="1500" dirty="0"/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/>
                <a:t>Gobierno</a:t>
              </a:r>
              <a:br>
                <a:rPr lang="es-ES_tradnl" sz="1500" dirty="0"/>
              </a:br>
              <a:r>
                <a:rPr lang="es-ES_tradnl" sz="1500" dirty="0" smtClean="0"/>
                <a:t>Local</a:t>
              </a:r>
              <a:endParaRPr lang="es-ES_tradnl" sz="1500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16533" y="2673471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Manejo integral</a:t>
              </a:r>
              <a:b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de microcuencas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310172" y="2564731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dirty="0" smtClean="0">
                  <a:solidFill>
                    <a:schemeClr val="bg1"/>
                  </a:solidFill>
                  <a:latin typeface="Calibri" pitchFamily="34" charset="0"/>
                </a:rPr>
                <a:t>Acuicultura</a:t>
              </a:r>
              <a:endParaRPr lang="es-ES_tradnl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704889" y="3067855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Infraestructura </a:t>
              </a: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urbana </a:t>
              </a: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y productiva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72174" y="3723928"/>
              <a:ext cx="2006244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Conservación y restauración</a:t>
              </a:r>
              <a:b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del suelo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34415" y="5942849"/>
              <a:ext cx="1762390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44648" eaLnBrk="0" hangingPunct="0">
                <a:spcBef>
                  <a:spcPct val="50000"/>
                </a:spcBef>
              </a:pPr>
              <a:r>
                <a:rPr lang="es-ES_tradnl" dirty="0" smtClean="0">
                  <a:solidFill>
                    <a:schemeClr val="bg1"/>
                  </a:solidFill>
                  <a:latin typeface="Calibri" pitchFamily="34" charset="0"/>
                </a:rPr>
                <a:t>Ganadería sostenible</a:t>
              </a:r>
              <a:endParaRPr lang="es-ES_tradnl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292539" y="6307610"/>
              <a:ext cx="2006244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  <a:t>Infraestructura</a:t>
              </a:r>
              <a:b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  <a:t>de riego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232552" y="6451626"/>
              <a:ext cx="2859728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  <a:t>Agricultura </a:t>
              </a:r>
              <a:r>
                <a:rPr lang="es-ES_tradnl" sz="1600" dirty="0" smtClean="0">
                  <a:solidFill>
                    <a:schemeClr val="bg1"/>
                  </a:solidFill>
                  <a:latin typeface="Calibri" pitchFamily="34" charset="0"/>
                </a:rPr>
                <a:t>sostenible y diversificada</a:t>
              </a:r>
              <a:endParaRPr lang="es-ES_tradnl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085106" y="4232683"/>
              <a:ext cx="682471" cy="21550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5183936" y="3149558"/>
              <a:ext cx="1126236" cy="158384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4411207" y="3025244"/>
              <a:ext cx="541543" cy="88418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6634385" y="3814357"/>
              <a:ext cx="608049" cy="50389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743079" y="5105778"/>
              <a:ext cx="1219264" cy="95707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3470633" y="5463888"/>
              <a:ext cx="1274686" cy="125339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5402215" y="6235602"/>
              <a:ext cx="264438" cy="58787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776897" y="4831648"/>
              <a:ext cx="1578592" cy="14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C.P categorizado o </a:t>
              </a: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úcleo </a:t>
              </a: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F</a:t>
              </a: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uncional, con delimitación de zonas comunales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891834" y="2503923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dirty="0" smtClean="0">
                  <a:solidFill>
                    <a:schemeClr val="bg1"/>
                  </a:solidFill>
                  <a:latin typeface="Calibri" pitchFamily="34" charset="0"/>
                </a:rPr>
                <a:t>Reforestación </a:t>
              </a:r>
              <a:endParaRPr lang="es-ES_tradnl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34415" y="2780355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Manejo de </a:t>
              </a:r>
              <a:b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vida silvestre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214113" y="3358003"/>
              <a:ext cx="256520" cy="4278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16533" y="3396032"/>
              <a:ext cx="560545" cy="38029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8140016" y="4448184"/>
              <a:ext cx="430947" cy="346079"/>
            </a:xfrm>
            <a:prstGeom prst="leftArrow">
              <a:avLst>
                <a:gd name="adj1" fmla="val 45000"/>
                <a:gd name="adj2" fmla="val 62905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0870" tIns="76174" rIns="380870" bIns="76174" anchor="ctr"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24 CuadroTexto"/>
            <p:cNvSpPr txBox="1">
              <a:spLocks noChangeArrowheads="1"/>
            </p:cNvSpPr>
            <p:nvPr/>
          </p:nvSpPr>
          <p:spPr bwMode="auto">
            <a:xfrm>
              <a:off x="5223778" y="1917856"/>
              <a:ext cx="1508118" cy="87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s-MX" sz="1700" dirty="0">
                  <a:solidFill>
                    <a:schemeClr val="bg1"/>
                  </a:solidFill>
                </a:rPr>
                <a:t>Manejo forestal comunitario 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>
              <a:off x="5366603" y="2780354"/>
              <a:ext cx="502773" cy="98148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8" name="28 CuadroTexto"/>
            <p:cNvSpPr txBox="1">
              <a:spLocks noChangeArrowheads="1"/>
            </p:cNvSpPr>
            <p:nvPr/>
          </p:nvSpPr>
          <p:spPr bwMode="auto">
            <a:xfrm>
              <a:off x="2022488" y="176970"/>
              <a:ext cx="5159445" cy="51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sz="2700" b="1" dirty="0" smtClean="0">
                  <a:solidFill>
                    <a:schemeClr val="bg1"/>
                  </a:solidFill>
                </a:rPr>
                <a:t>Acción Regional</a:t>
              </a:r>
              <a:endParaRPr lang="es-MX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28 Cerrar llave"/>
            <p:cNvSpPr/>
            <p:nvPr/>
          </p:nvSpPr>
          <p:spPr>
            <a:xfrm rot="5400000">
              <a:off x="4501285" y="-59111"/>
              <a:ext cx="569447" cy="3094966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1772" tIns="50885" rIns="101772" bIns="50885" anchor="ctr"/>
            <a:lstStyle/>
            <a:p>
              <a:pPr algn="ctr" defTabSz="1017550">
                <a:defRPr/>
              </a:pPr>
              <a:endParaRPr lang="es-MX" dirty="0"/>
            </a:p>
          </p:txBody>
        </p:sp>
        <p:sp>
          <p:nvSpPr>
            <p:cNvPr id="30" name="32 CuadroTexto"/>
            <p:cNvSpPr txBox="1">
              <a:spLocks noChangeArrowheads="1"/>
            </p:cNvSpPr>
            <p:nvPr/>
          </p:nvSpPr>
          <p:spPr bwMode="auto">
            <a:xfrm>
              <a:off x="3398496" y="773363"/>
              <a:ext cx="3152397" cy="6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dirty="0" smtClean="0">
                  <a:solidFill>
                    <a:srgbClr val="FFFF00"/>
                  </a:solidFill>
                </a:rPr>
                <a:t>VISIÓN Y ENFOQUE TERRITORIAL</a:t>
              </a:r>
              <a:endParaRPr lang="es-MX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769883" y="4879861"/>
              <a:ext cx="1425853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Proyectos de Carbono / Mercado voluntario</a:t>
              </a:r>
              <a:endParaRPr lang="es-ES_tradnl" sz="17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2" name="31 CuadroTexto"/>
            <p:cNvSpPr txBox="1">
              <a:spLocks noChangeArrowheads="1"/>
            </p:cNvSpPr>
            <p:nvPr/>
          </p:nvSpPr>
          <p:spPr bwMode="auto">
            <a:xfrm>
              <a:off x="0" y="943708"/>
              <a:ext cx="3213937" cy="77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sz="2200" b="1" dirty="0" smtClean="0">
                  <a:solidFill>
                    <a:srgbClr val="FFFF00"/>
                  </a:solidFill>
                </a:rPr>
                <a:t>SINERGIA INTERINSTITUCIONAL</a:t>
              </a:r>
              <a:endParaRPr lang="es-MX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30 CuadroTexto"/>
            <p:cNvSpPr txBox="1">
              <a:spLocks noChangeArrowheads="1"/>
            </p:cNvSpPr>
            <p:nvPr/>
          </p:nvSpPr>
          <p:spPr bwMode="auto">
            <a:xfrm>
              <a:off x="6863514" y="780752"/>
              <a:ext cx="2778297" cy="6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sz="1800" b="1" dirty="0" smtClean="0">
                  <a:solidFill>
                    <a:srgbClr val="FFFF00"/>
                  </a:solidFill>
                  <a:latin typeface="Arial" pitchFamily="34" charset="0"/>
                </a:rPr>
                <a:t>ARTICULACIÓN INTERSECTORIAL </a:t>
              </a:r>
              <a:endParaRPr lang="es-MX" sz="18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34" name="Line 14"/>
          <p:cNvSpPr>
            <a:spLocks noChangeShapeType="1"/>
          </p:cNvSpPr>
          <p:nvPr/>
        </p:nvSpPr>
        <p:spPr bwMode="auto">
          <a:xfrm flipH="1" flipV="1">
            <a:off x="6097558" y="4565787"/>
            <a:ext cx="809552" cy="361001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80870" tIns="76174" rIns="380870" bIns="76174"/>
          <a:lstStyle/>
          <a:p>
            <a:endParaRPr lang="es-MX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732240" y="6093296"/>
            <a:ext cx="1762390" cy="8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44648" eaLnBrk="0" hangingPunct="0">
              <a:spcBef>
                <a:spcPct val="50000"/>
              </a:spcBef>
            </a:pPr>
            <a:r>
              <a:rPr lang="es-ES_tradnl" sz="1700" dirty="0" smtClean="0">
                <a:solidFill>
                  <a:schemeClr val="bg1"/>
                </a:solidFill>
                <a:latin typeface="Calibri" pitchFamily="34" charset="0"/>
              </a:rPr>
              <a:t>Orientación de la inversión publico-privada</a:t>
            </a:r>
            <a:endParaRPr lang="es-ES_tradnl" sz="17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 flipV="1">
            <a:off x="5973452" y="5800543"/>
            <a:ext cx="758788" cy="66460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80870" tIns="76174" rIns="380870" bIns="76174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2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16632"/>
            <a:ext cx="85689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FACTORES DE ÉXITO DE LA POLITICA TERRITORIAL REGIONAL DE SAN MARTIN</a:t>
            </a:r>
            <a:endParaRPr lang="es-PE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7524" y="623985"/>
            <a:ext cx="8640960" cy="563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sz="1716" u="sng" dirty="0">
                <a:latin typeface="Bodoni MT" pitchFamily="18" charset="0"/>
              </a:rPr>
              <a:t>C</a:t>
            </a:r>
            <a:r>
              <a:rPr lang="es-PE" sz="1716" u="sng" dirty="0" smtClean="0">
                <a:latin typeface="Bodoni MT" pitchFamily="18" charset="0"/>
              </a:rPr>
              <a:t>ompromiso</a:t>
            </a:r>
            <a:r>
              <a:rPr lang="es-PE" sz="1716" dirty="0" smtClean="0">
                <a:latin typeface="Bodoni MT" pitchFamily="18" charset="0"/>
              </a:rPr>
              <a:t> </a:t>
            </a:r>
            <a:r>
              <a:rPr lang="es-PE" sz="1716" dirty="0">
                <a:latin typeface="Bodoni MT" pitchFamily="18" charset="0"/>
              </a:rPr>
              <a:t>de los sectores en equilibrar los 4 ejes </a:t>
            </a:r>
            <a:r>
              <a:rPr lang="es-PE" sz="1716" dirty="0" smtClean="0">
                <a:latin typeface="Bodoni MT" pitchFamily="18" charset="0"/>
              </a:rPr>
              <a:t>del DTS (social-económico-ambiental-político).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Poder </a:t>
            </a:r>
            <a:r>
              <a:rPr lang="es-PE" sz="1716" u="sng" dirty="0">
                <a:latin typeface="Bodoni MT" pitchFamily="18" charset="0"/>
              </a:rPr>
              <a:t>de decisión </a:t>
            </a:r>
            <a:r>
              <a:rPr lang="es-PE" sz="1716" dirty="0">
                <a:latin typeface="Bodoni MT" pitchFamily="18" charset="0"/>
              </a:rPr>
              <a:t>de los sectores en priorizar la implementación de </a:t>
            </a:r>
            <a:r>
              <a:rPr lang="es-PE" sz="1716" dirty="0" smtClean="0">
                <a:latin typeface="Bodoni MT" pitchFamily="18" charset="0"/>
              </a:rPr>
              <a:t>la PTRSM.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Fortalecimiento</a:t>
            </a:r>
            <a:r>
              <a:rPr lang="es-PE" sz="1716" dirty="0" smtClean="0">
                <a:latin typeface="Bodoni MT" pitchFamily="18" charset="0"/>
              </a:rPr>
              <a:t> en competitividad </a:t>
            </a:r>
            <a:r>
              <a:rPr lang="es-PE" sz="1716" dirty="0">
                <a:latin typeface="Bodoni MT" pitchFamily="18" charset="0"/>
              </a:rPr>
              <a:t>regional</a:t>
            </a:r>
            <a:r>
              <a:rPr lang="es-PE" sz="1716" dirty="0" smtClean="0">
                <a:latin typeface="Bodoni MT" pitchFamily="18" charset="0"/>
              </a:rPr>
              <a:t>: infraestructura</a:t>
            </a:r>
            <a:r>
              <a:rPr lang="es-PE" sz="1716" dirty="0">
                <a:latin typeface="Bodoni MT" pitchFamily="18" charset="0"/>
              </a:rPr>
              <a:t>, </a:t>
            </a:r>
            <a:r>
              <a:rPr lang="es-PE" sz="1716" dirty="0" smtClean="0">
                <a:latin typeface="Bodoni MT" pitchFamily="18" charset="0"/>
              </a:rPr>
              <a:t>competencias </a:t>
            </a:r>
            <a:r>
              <a:rPr lang="es-PE" sz="1716" dirty="0">
                <a:latin typeface="Bodoni MT" pitchFamily="18" charset="0"/>
              </a:rPr>
              <a:t>laborales y de gerencia, financiamiento, conocimiento de ciencia y tecnología, </a:t>
            </a:r>
            <a:r>
              <a:rPr lang="es-PE" sz="1716" dirty="0" smtClean="0">
                <a:latin typeface="Bodoni MT" pitchFamily="18" charset="0"/>
              </a:rPr>
              <a:t>etc.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dirty="0" smtClean="0">
                <a:latin typeface="Bodoni MT" pitchFamily="18" charset="0"/>
              </a:rPr>
              <a:t>Sobre </a:t>
            </a:r>
            <a:r>
              <a:rPr lang="es-PE" sz="1716" dirty="0">
                <a:latin typeface="Bodoni MT" pitchFamily="18" charset="0"/>
              </a:rPr>
              <a:t>la base </a:t>
            </a:r>
            <a:r>
              <a:rPr lang="es-PE" sz="1716" dirty="0" smtClean="0">
                <a:latin typeface="Bodoni MT" pitchFamily="18" charset="0"/>
              </a:rPr>
              <a:t>de la </a:t>
            </a:r>
            <a:r>
              <a:rPr lang="es-PE" sz="1716" dirty="0">
                <a:latin typeface="Bodoni MT" pitchFamily="18" charset="0"/>
              </a:rPr>
              <a:t>política de descentralización y las competencias regionales, poder diseñar nuestra propia orientación de gestión en el territorio, sin comprometer las metas de desarrollo nacional, pero siguiendo un criterio acorde con nuestra realidad natural y </a:t>
            </a:r>
            <a:r>
              <a:rPr lang="es-PE" sz="1716" dirty="0" smtClean="0">
                <a:latin typeface="Bodoni MT" pitchFamily="18" charset="0"/>
              </a:rPr>
              <a:t>cultural.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Asignación</a:t>
            </a:r>
            <a:r>
              <a:rPr lang="es-PE" sz="1716" dirty="0" smtClean="0">
                <a:latin typeface="Bodoni MT" pitchFamily="18" charset="0"/>
              </a:rPr>
              <a:t> </a:t>
            </a:r>
            <a:r>
              <a:rPr lang="es-PE" sz="1716" dirty="0">
                <a:latin typeface="Bodoni MT" pitchFamily="18" charset="0"/>
              </a:rPr>
              <a:t>de </a:t>
            </a:r>
            <a:r>
              <a:rPr lang="es-PE" sz="1716" dirty="0" smtClean="0">
                <a:latin typeface="Bodoni MT" pitchFamily="18" charset="0"/>
              </a:rPr>
              <a:t>recursos </a:t>
            </a:r>
            <a:r>
              <a:rPr lang="es-PE" sz="1716" dirty="0">
                <a:latin typeface="Bodoni MT" pitchFamily="18" charset="0"/>
              </a:rPr>
              <a:t>para implementar </a:t>
            </a:r>
            <a:r>
              <a:rPr lang="es-PE" sz="1716" dirty="0" smtClean="0">
                <a:latin typeface="Bodoni MT" pitchFamily="18" charset="0"/>
              </a:rPr>
              <a:t>la </a:t>
            </a:r>
            <a:r>
              <a:rPr lang="es-PE" sz="1716" dirty="0">
                <a:latin typeface="Bodoni MT" pitchFamily="18" charset="0"/>
              </a:rPr>
              <a:t>PTRSM, para la creación de instrumentos y herramientas que </a:t>
            </a:r>
            <a:r>
              <a:rPr lang="es-PE" sz="1716" dirty="0" smtClean="0">
                <a:latin typeface="Bodoni MT" pitchFamily="18" charset="0"/>
              </a:rPr>
              <a:t>permitan la articulación y </a:t>
            </a:r>
            <a:r>
              <a:rPr lang="es-PE" sz="1716" dirty="0">
                <a:latin typeface="Bodoni MT" pitchFamily="18" charset="0"/>
              </a:rPr>
              <a:t>difundirla con el colectivo. </a:t>
            </a:r>
            <a:r>
              <a:rPr lang="es-PE" sz="1716" b="1" u="sng" dirty="0" smtClean="0">
                <a:latin typeface="Bodoni MT" pitchFamily="18" charset="0"/>
              </a:rPr>
              <a:t>Con </a:t>
            </a:r>
            <a:r>
              <a:rPr lang="es-PE" sz="1716" b="1" u="sng" dirty="0">
                <a:latin typeface="Bodoni MT" pitchFamily="18" charset="0"/>
              </a:rPr>
              <a:t>la finalidad</a:t>
            </a:r>
            <a:r>
              <a:rPr lang="es-PE" sz="1716" dirty="0">
                <a:latin typeface="Bodoni MT" pitchFamily="18" charset="0"/>
              </a:rPr>
              <a:t> de evitar la duplicación de esfuerzos, de proyectos y la mejor aplicación de los recursos, siempre escasos, para las </a:t>
            </a:r>
            <a:r>
              <a:rPr lang="es-PE" sz="1716" dirty="0" smtClean="0">
                <a:latin typeface="Bodoni MT" pitchFamily="18" charset="0"/>
              </a:rPr>
              <a:t>regiones.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Sinergia</a:t>
            </a:r>
            <a:r>
              <a:rPr lang="es-PE" sz="1716" dirty="0" smtClean="0">
                <a:latin typeface="Bodoni MT" pitchFamily="18" charset="0"/>
              </a:rPr>
              <a:t> </a:t>
            </a:r>
            <a:r>
              <a:rPr lang="es-PE" sz="1716" dirty="0">
                <a:latin typeface="Bodoni MT" pitchFamily="18" charset="0"/>
              </a:rPr>
              <a:t>con los Gobiernos </a:t>
            </a:r>
            <a:r>
              <a:rPr lang="es-PE" sz="1716" dirty="0" smtClean="0">
                <a:latin typeface="Bodoni MT" pitchFamily="18" charset="0"/>
              </a:rPr>
              <a:t>Locales y Pueblos Indígenas </a:t>
            </a:r>
            <a:r>
              <a:rPr lang="es-PE" sz="1716" dirty="0">
                <a:latin typeface="Bodoni MT" pitchFamily="18" charset="0"/>
              </a:rPr>
              <a:t>para orientar su </a:t>
            </a:r>
            <a:r>
              <a:rPr lang="es-PE" sz="1716" dirty="0" smtClean="0">
                <a:latin typeface="Bodoni MT" pitchFamily="18" charset="0"/>
              </a:rPr>
              <a:t>gestión.</a:t>
            </a:r>
            <a:endParaRPr lang="es-PE" sz="1716" dirty="0">
              <a:latin typeface="Bodoni MT" pitchFamily="18" charset="0"/>
            </a:endParaRPr>
          </a:p>
          <a:p>
            <a:endParaRPr lang="es-PE" sz="1716" dirty="0">
              <a:latin typeface="Bodoni MT" pitchFamily="18" charset="0"/>
            </a:endParaRPr>
          </a:p>
          <a:p>
            <a:endParaRPr lang="es-PE" sz="1716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53003" y="86042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Lecciones aprendidas del proceso </a:t>
            </a:r>
            <a:endParaRPr lang="es-P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2613025"/>
          </a:xfrm>
          <a:prstGeom prst="rect">
            <a:avLst/>
          </a:prstGeom>
          <a:solidFill>
            <a:srgbClr val="355E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PE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0000"/>
          <a:stretch/>
        </p:blipFill>
        <p:spPr bwMode="auto">
          <a:xfrm>
            <a:off x="4044" y="404664"/>
            <a:ext cx="4571207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201663" y="997873"/>
            <a:ext cx="344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LECCIONES APRENDIDAS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9663" y="3068960"/>
            <a:ext cx="4572000" cy="124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682" marR="0" lvl="0" indent="-381682" defTabSz="508909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Altos costos·        </a:t>
            </a:r>
          </a:p>
          <a:p>
            <a:pPr marL="381682" marR="0" lvl="0" indent="-381682" defTabSz="508909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Flexibilidad·        </a:t>
            </a:r>
          </a:p>
          <a:p>
            <a:pPr marL="381682" marR="0" lvl="0" indent="-381682" defTabSz="508909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MX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 hay receta. </a:t>
            </a: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7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11960" y="5589240"/>
            <a:ext cx="4492625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… </a:t>
            </a:r>
            <a:endParaRPr lang="es-E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Picture 4" descr="http://ecuatur.files.wordpress.com/2008/09/morona-choz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gu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729" y="2564904"/>
            <a:ext cx="2882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 rot="21022596">
            <a:off x="2767629" y="604116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Ganadería?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rot="1452452">
            <a:off x="4914227" y="771806"/>
            <a:ext cx="114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Cacao?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190275">
            <a:off x="2616817" y="1221648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Arroz?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-911150">
            <a:off x="4820267" y="2029686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Protección?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599462">
            <a:off x="3718542" y="1115286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ahoma" pitchFamily="34" charset="0"/>
              </a:rPr>
              <a:t>Vivienda?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-1038404">
            <a:off x="4258292" y="1615348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ahoma" pitchFamily="34" charset="0"/>
              </a:rPr>
              <a:t>Turismo?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21008248">
            <a:off x="4536120" y="56409"/>
            <a:ext cx="1018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Agua?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278192">
            <a:off x="2015008" y="2245049"/>
            <a:ext cx="204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>
                <a:latin typeface="Tahoma" pitchFamily="34" charset="0"/>
              </a:rPr>
              <a:t>Cobertura </a:t>
            </a:r>
            <a:r>
              <a:rPr lang="es-PE" sz="2400" dirty="0" smtClean="0">
                <a:latin typeface="Tahoma" pitchFamily="34" charset="0"/>
              </a:rPr>
              <a:t>de </a:t>
            </a:r>
          </a:p>
          <a:p>
            <a:r>
              <a:rPr lang="es-PE" sz="2400" dirty="0" smtClean="0">
                <a:latin typeface="Tahoma" pitchFamily="34" charset="0"/>
              </a:rPr>
              <a:t>Servicios?</a:t>
            </a:r>
            <a:endParaRPr lang="es-PE" sz="2400" dirty="0">
              <a:latin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1151395">
            <a:off x="1884278" y="1828444"/>
            <a:ext cx="93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Tahoma" pitchFamily="34" charset="0"/>
              </a:rPr>
              <a:t>Café?</a:t>
            </a:r>
            <a:endParaRPr lang="es-PE" sz="2400" dirty="0">
              <a:latin typeface="Tahoma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182467">
            <a:off x="5886561" y="1599880"/>
            <a:ext cx="250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Biocombustibles?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73532" y="5718855"/>
            <a:ext cx="2385819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GESTIÓN DEL GRSM</a:t>
            </a:r>
            <a:endParaRPr lang="es-PE" b="1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17247">
            <a:off x="6064088" y="659761"/>
            <a:ext cx="1919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Exportación?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21022596">
            <a:off x="1078040" y="801002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Minería?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20278192">
            <a:off x="342411" y="1607900"/>
            <a:ext cx="228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Tahoma" pitchFamily="34" charset="0"/>
              </a:rPr>
              <a:t>Inclusión Social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138906" y="611579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236296" y="5877272"/>
            <a:ext cx="8595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PDC</a:t>
            </a:r>
            <a:endParaRPr lang="es-PE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2351008" y="5229200"/>
            <a:ext cx="1261965" cy="629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08073" y="4581128"/>
            <a:ext cx="20477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ESTRATÉGICOS SECTORIALES</a:t>
            </a:r>
            <a:endParaRPr lang="es-PE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2813317" y="6021288"/>
            <a:ext cx="750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187624" y="5805264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60232" y="31409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2">
                    <a:lumMod val="50000"/>
                  </a:schemeClr>
                </a:solidFill>
              </a:rPr>
              <a:t>… SIN UNA VISIÓN INTEGRAL PROSPECTIVA DE DESARROLLO …</a:t>
            </a:r>
            <a:endParaRPr lang="es-PE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04813"/>
            <a:ext cx="9144000" cy="1376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endParaRPr lang="es-MX" dirty="0" smtClean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2620963"/>
            <a:ext cx="8172450" cy="20224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4000" b="0" dirty="0" smtClean="0">
                <a:solidFill>
                  <a:schemeClr val="tx1"/>
                </a:solidFill>
                <a:effectLst/>
                <a:latin typeface="Impact" pitchFamily="34" charset="0"/>
              </a:rPr>
              <a:t>¿Estamos preparados para afrontar los grandes cambios o procesos globales?</a:t>
            </a:r>
            <a:endParaRPr lang="es-ES" sz="4000" b="0" dirty="0" smtClean="0"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5330825" y="214313"/>
            <a:ext cx="3824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2000" b="1" dirty="0"/>
              <a:t>El proceso de globalización implica que San Martín </a:t>
            </a:r>
            <a:r>
              <a:rPr lang="es-ES_tradnl" sz="2000" b="1" dirty="0" smtClean="0"/>
              <a:t>deberá </a:t>
            </a:r>
            <a:r>
              <a:rPr lang="es-ES_tradnl" sz="2000" b="1" dirty="0"/>
              <a:t>competir con otras </a:t>
            </a:r>
            <a:r>
              <a:rPr lang="es-ES_tradnl" sz="2000" b="1" dirty="0" smtClean="0"/>
              <a:t>departamentos...</a:t>
            </a:r>
            <a:endParaRPr lang="es-MX" sz="20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6350" y="284163"/>
            <a:ext cx="5519738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Proceso global 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GLOBALIZACION E INTEGRACIÓN 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ECONÓMICA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01613" y="1989138"/>
            <a:ext cx="6674643" cy="4654550"/>
            <a:chOff x="0" y="354"/>
            <a:chExt cx="5760" cy="3140"/>
          </a:xfrm>
        </p:grpSpPr>
        <p:pic>
          <p:nvPicPr>
            <p:cNvPr id="6150" name="Picture 5" descr="Imagen mundo"/>
            <p:cNvPicPr>
              <a:picLocks noChangeAspect="1" noChangeArrowheads="1"/>
            </p:cNvPicPr>
            <p:nvPr/>
          </p:nvPicPr>
          <p:blipFill>
            <a:blip r:embed="rId2" cstate="print"/>
            <a:srcRect b="16756"/>
            <a:stretch>
              <a:fillRect/>
            </a:stretch>
          </p:blipFill>
          <p:spPr bwMode="auto">
            <a:xfrm>
              <a:off x="0" y="354"/>
              <a:ext cx="5760" cy="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Freeform 6"/>
            <p:cNvSpPr>
              <a:spLocks/>
            </p:cNvSpPr>
            <p:nvPr/>
          </p:nvSpPr>
          <p:spPr bwMode="auto">
            <a:xfrm>
              <a:off x="1824" y="1016"/>
              <a:ext cx="1360" cy="1144"/>
            </a:xfrm>
            <a:custGeom>
              <a:avLst/>
              <a:gdLst>
                <a:gd name="T0" fmla="*/ 0 w 1360"/>
                <a:gd name="T1" fmla="*/ 1144 h 1144"/>
                <a:gd name="T2" fmla="*/ 480 w 1360"/>
                <a:gd name="T3" fmla="*/ 1048 h 1144"/>
                <a:gd name="T4" fmla="*/ 672 w 1360"/>
                <a:gd name="T5" fmla="*/ 568 h 1144"/>
                <a:gd name="T6" fmla="*/ 1248 w 1360"/>
                <a:gd name="T7" fmla="*/ 88 h 1144"/>
                <a:gd name="T8" fmla="*/ 1344 w 1360"/>
                <a:gd name="T9" fmla="*/ 4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0"/>
                <a:gd name="T16" fmla="*/ 0 h 1144"/>
                <a:gd name="T17" fmla="*/ 1360 w 1360"/>
                <a:gd name="T18" fmla="*/ 1144 h 1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0" h="1144">
                  <a:moveTo>
                    <a:pt x="0" y="1144"/>
                  </a:moveTo>
                  <a:cubicBezTo>
                    <a:pt x="184" y="1144"/>
                    <a:pt x="368" y="1144"/>
                    <a:pt x="480" y="1048"/>
                  </a:cubicBezTo>
                  <a:cubicBezTo>
                    <a:pt x="592" y="952"/>
                    <a:pt x="544" y="728"/>
                    <a:pt x="672" y="568"/>
                  </a:cubicBezTo>
                  <a:cubicBezTo>
                    <a:pt x="800" y="408"/>
                    <a:pt x="1136" y="176"/>
                    <a:pt x="1248" y="88"/>
                  </a:cubicBezTo>
                  <a:cubicBezTo>
                    <a:pt x="1360" y="0"/>
                    <a:pt x="1352" y="20"/>
                    <a:pt x="1344" y="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2" name="Freeform 7"/>
            <p:cNvSpPr>
              <a:spLocks/>
            </p:cNvSpPr>
            <p:nvPr/>
          </p:nvSpPr>
          <p:spPr bwMode="auto">
            <a:xfrm>
              <a:off x="1680" y="1344"/>
              <a:ext cx="664" cy="768"/>
            </a:xfrm>
            <a:custGeom>
              <a:avLst/>
              <a:gdLst>
                <a:gd name="T0" fmla="*/ 528 w 664"/>
                <a:gd name="T1" fmla="*/ 768 h 768"/>
                <a:gd name="T2" fmla="*/ 576 w 664"/>
                <a:gd name="T3" fmla="*/ 432 h 768"/>
                <a:gd name="T4" fmla="*/ 0 w 664"/>
                <a:gd name="T5" fmla="*/ 0 h 768"/>
                <a:gd name="T6" fmla="*/ 0 60000 65536"/>
                <a:gd name="T7" fmla="*/ 0 60000 65536"/>
                <a:gd name="T8" fmla="*/ 0 60000 65536"/>
                <a:gd name="T9" fmla="*/ 0 w 664"/>
                <a:gd name="T10" fmla="*/ 0 h 768"/>
                <a:gd name="T11" fmla="*/ 664 w 66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4" h="768">
                  <a:moveTo>
                    <a:pt x="528" y="768"/>
                  </a:moveTo>
                  <a:cubicBezTo>
                    <a:pt x="596" y="664"/>
                    <a:pt x="664" y="560"/>
                    <a:pt x="576" y="432"/>
                  </a:cubicBezTo>
                  <a:cubicBezTo>
                    <a:pt x="488" y="304"/>
                    <a:pt x="96" y="72"/>
                    <a:pt x="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3" name="Freeform 8"/>
            <p:cNvSpPr>
              <a:spLocks/>
            </p:cNvSpPr>
            <p:nvPr/>
          </p:nvSpPr>
          <p:spPr bwMode="auto">
            <a:xfrm>
              <a:off x="1111" y="1480"/>
              <a:ext cx="704" cy="736"/>
            </a:xfrm>
            <a:custGeom>
              <a:avLst/>
              <a:gdLst>
                <a:gd name="T0" fmla="*/ 704 w 704"/>
                <a:gd name="T1" fmla="*/ 672 h 736"/>
                <a:gd name="T2" fmla="*/ 512 w 704"/>
                <a:gd name="T3" fmla="*/ 720 h 736"/>
                <a:gd name="T4" fmla="*/ 224 w 704"/>
                <a:gd name="T5" fmla="*/ 576 h 736"/>
                <a:gd name="T6" fmla="*/ 32 w 704"/>
                <a:gd name="T7" fmla="*/ 384 h 736"/>
                <a:gd name="T8" fmla="*/ 32 w 704"/>
                <a:gd name="T9" fmla="*/ 192 h 736"/>
                <a:gd name="T10" fmla="*/ 80 w 704"/>
                <a:gd name="T11" fmla="*/ 0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736"/>
                <a:gd name="T20" fmla="*/ 704 w 704"/>
                <a:gd name="T21" fmla="*/ 736 h 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736">
                  <a:moveTo>
                    <a:pt x="704" y="672"/>
                  </a:moveTo>
                  <a:cubicBezTo>
                    <a:pt x="648" y="704"/>
                    <a:pt x="592" y="736"/>
                    <a:pt x="512" y="720"/>
                  </a:cubicBezTo>
                  <a:cubicBezTo>
                    <a:pt x="432" y="704"/>
                    <a:pt x="304" y="632"/>
                    <a:pt x="224" y="576"/>
                  </a:cubicBezTo>
                  <a:cubicBezTo>
                    <a:pt x="144" y="520"/>
                    <a:pt x="64" y="448"/>
                    <a:pt x="32" y="384"/>
                  </a:cubicBezTo>
                  <a:cubicBezTo>
                    <a:pt x="0" y="320"/>
                    <a:pt x="24" y="256"/>
                    <a:pt x="32" y="192"/>
                  </a:cubicBezTo>
                  <a:cubicBezTo>
                    <a:pt x="40" y="128"/>
                    <a:pt x="72" y="32"/>
                    <a:pt x="8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4" name="Freeform 9"/>
            <p:cNvSpPr>
              <a:spLocks/>
            </p:cNvSpPr>
            <p:nvPr/>
          </p:nvSpPr>
          <p:spPr bwMode="auto">
            <a:xfrm>
              <a:off x="2256" y="2112"/>
              <a:ext cx="144" cy="1"/>
            </a:xfrm>
            <a:custGeom>
              <a:avLst/>
              <a:gdLst>
                <a:gd name="T0" fmla="*/ 0 w 144"/>
                <a:gd name="T1" fmla="*/ 0 h 1"/>
                <a:gd name="T2" fmla="*/ 144 w 144"/>
                <a:gd name="T3" fmla="*/ 0 h 1"/>
                <a:gd name="T4" fmla="*/ 0 60000 65536"/>
                <a:gd name="T5" fmla="*/ 0 60000 65536"/>
                <a:gd name="T6" fmla="*/ 0 w 144"/>
                <a:gd name="T7" fmla="*/ 0 h 1"/>
                <a:gd name="T8" fmla="*/ 144 w 1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">
                  <a:moveTo>
                    <a:pt x="0" y="0"/>
                  </a:moveTo>
                  <a:cubicBezTo>
                    <a:pt x="0" y="0"/>
                    <a:pt x="72" y="0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5" name="Freeform 10"/>
            <p:cNvSpPr>
              <a:spLocks/>
            </p:cNvSpPr>
            <p:nvPr/>
          </p:nvSpPr>
          <p:spPr bwMode="auto">
            <a:xfrm>
              <a:off x="2064" y="2119"/>
              <a:ext cx="392" cy="576"/>
            </a:xfrm>
            <a:custGeom>
              <a:avLst/>
              <a:gdLst>
                <a:gd name="T0" fmla="*/ 144 w 392"/>
                <a:gd name="T1" fmla="*/ 0 h 576"/>
                <a:gd name="T2" fmla="*/ 336 w 392"/>
                <a:gd name="T3" fmla="*/ 48 h 576"/>
                <a:gd name="T4" fmla="*/ 384 w 392"/>
                <a:gd name="T5" fmla="*/ 144 h 576"/>
                <a:gd name="T6" fmla="*/ 384 w 392"/>
                <a:gd name="T7" fmla="*/ 288 h 576"/>
                <a:gd name="T8" fmla="*/ 336 w 392"/>
                <a:gd name="T9" fmla="*/ 432 h 576"/>
                <a:gd name="T10" fmla="*/ 240 w 392"/>
                <a:gd name="T11" fmla="*/ 528 h 576"/>
                <a:gd name="T12" fmla="*/ 0 w 392"/>
                <a:gd name="T13" fmla="*/ 576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2"/>
                <a:gd name="T22" fmla="*/ 0 h 576"/>
                <a:gd name="T23" fmla="*/ 392 w 39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2" h="576">
                  <a:moveTo>
                    <a:pt x="144" y="0"/>
                  </a:moveTo>
                  <a:cubicBezTo>
                    <a:pt x="220" y="12"/>
                    <a:pt x="296" y="24"/>
                    <a:pt x="336" y="48"/>
                  </a:cubicBezTo>
                  <a:cubicBezTo>
                    <a:pt x="376" y="72"/>
                    <a:pt x="376" y="104"/>
                    <a:pt x="384" y="144"/>
                  </a:cubicBezTo>
                  <a:cubicBezTo>
                    <a:pt x="392" y="184"/>
                    <a:pt x="392" y="240"/>
                    <a:pt x="384" y="288"/>
                  </a:cubicBezTo>
                  <a:cubicBezTo>
                    <a:pt x="376" y="336"/>
                    <a:pt x="360" y="392"/>
                    <a:pt x="336" y="432"/>
                  </a:cubicBezTo>
                  <a:cubicBezTo>
                    <a:pt x="312" y="472"/>
                    <a:pt x="296" y="504"/>
                    <a:pt x="240" y="528"/>
                  </a:cubicBezTo>
                  <a:cubicBezTo>
                    <a:pt x="184" y="552"/>
                    <a:pt x="40" y="568"/>
                    <a:pt x="0" y="57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 flipH="1" flipV="1">
              <a:off x="192" y="1776"/>
              <a:ext cx="1536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 flipH="1" flipV="1">
              <a:off x="5012" y="1434"/>
              <a:ext cx="62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49" y="1888"/>
              <a:ext cx="57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ASIA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2245" y="2704"/>
              <a:ext cx="96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MERCOSUR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930" y="1161"/>
              <a:ext cx="1296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NORTEAMERICA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2880" y="816"/>
              <a:ext cx="129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UNION EUROPEA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4848" y="1206"/>
              <a:ext cx="624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ASIA</a:t>
              </a:r>
              <a:endParaRPr lang="es-ES" sz="1600" b="1">
                <a:latin typeface="Times New Roman" pitchFamily="18" charset="0"/>
              </a:endParaRPr>
            </a:p>
          </p:txBody>
        </p:sp>
      </p:grpSp>
      <p:pic>
        <p:nvPicPr>
          <p:cNvPr id="6149" name="Picture 2" descr="la globaliz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46613"/>
            <a:ext cx="18732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7076370" y="4431294"/>
            <a:ext cx="1944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/>
              <a:t>San Martín </a:t>
            </a:r>
            <a:r>
              <a:rPr lang="es-ES" b="1" dirty="0" smtClean="0"/>
              <a:t>debe </a:t>
            </a:r>
            <a:r>
              <a:rPr lang="es-ES" b="1" dirty="0"/>
              <a:t>estar preparado para beneficiarse con sostenibilidad </a:t>
            </a:r>
            <a:r>
              <a:rPr lang="es-ES" b="1" dirty="0" smtClean="0"/>
              <a:t>…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4.bp.blogspot.com/_tR2iQ29E220/SOO92ei5IMI/AAAAAAAAAmY/qnusqJONgWw/s400/Eje+6+del+Amazonas+II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619224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0" y="188913"/>
            <a:ext cx="5003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PROYECTOS DE INTEGRACIÓN VIAL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093597" y="5059224"/>
            <a:ext cx="2050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/>
              <a:t>Cada departamento  deberá </a:t>
            </a:r>
            <a:r>
              <a:rPr lang="es-PE" b="1" dirty="0"/>
              <a:t>plantear sus propias necesidades de </a:t>
            </a:r>
            <a:r>
              <a:rPr lang="es-PE" b="1" dirty="0" smtClean="0"/>
              <a:t>desarrollo.</a:t>
            </a:r>
            <a:endParaRPr lang="es-PE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84312"/>
            <a:ext cx="2798027" cy="34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5429250" y="45187"/>
            <a:ext cx="37147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III: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TRATADOS DE LIBRE COMERCIO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ambio climatico2"/>
          <p:cNvPicPr>
            <a:picLocks noChangeAspect="1" noChangeArrowheads="1"/>
          </p:cNvPicPr>
          <p:nvPr/>
        </p:nvPicPr>
        <p:blipFill>
          <a:blip r:embed="rId2" cstate="print"/>
          <a:srcRect b="5981"/>
          <a:stretch>
            <a:fillRect/>
          </a:stretch>
        </p:blipFill>
        <p:spPr bwMode="auto">
          <a:xfrm>
            <a:off x="179512" y="1019175"/>
            <a:ext cx="3960812" cy="40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4925" y="188913"/>
            <a:ext cx="454342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IV: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EL CAMBIO CLIMÁTICO</a:t>
            </a: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198234" y="5159921"/>
            <a:ext cx="396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000" b="1" dirty="0"/>
              <a:t>Modificación del clima con respecto al historial climático a </a:t>
            </a:r>
            <a:r>
              <a:rPr lang="es-ES" sz="2000" b="1" dirty="0" smtClean="0"/>
              <a:t>nivel regional</a:t>
            </a:r>
            <a:r>
              <a:rPr lang="es-ES" sz="2000" b="1" dirty="0"/>
              <a:t>…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283968" y="14742"/>
            <a:ext cx="54006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V:</a:t>
            </a:r>
          </a:p>
          <a:p>
            <a:pPr eaLnBrk="1" hangingPunct="1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PROTECCIÓN Y CONSERVACIÓN DE ECOSISTEMAS CLAVE</a:t>
            </a:r>
          </a:p>
        </p:txBody>
      </p:sp>
      <p:pic>
        <p:nvPicPr>
          <p:cNvPr id="6" name="3 Imagen" descr="DSC02116.JPG"/>
          <p:cNvPicPr>
            <a:picLocks noChangeAspect="1"/>
          </p:cNvPicPr>
          <p:nvPr/>
        </p:nvPicPr>
        <p:blipFill>
          <a:blip r:embed="rId3" cstate="print"/>
          <a:srcRect t="7388"/>
          <a:stretch>
            <a:fillRect/>
          </a:stretch>
        </p:blipFill>
        <p:spPr bwMode="auto">
          <a:xfrm>
            <a:off x="4283968" y="1030404"/>
            <a:ext cx="4787900" cy="27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6804248" y="3789040"/>
            <a:ext cx="2016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b="1" dirty="0"/>
              <a:t>La Amazonía constituye  una región natural de gran valor ecológico mundial…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968143" y="5667921"/>
            <a:ext cx="4032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b="1" dirty="0"/>
              <a:t>¿</a:t>
            </a:r>
            <a:r>
              <a:rPr lang="es-ES" b="1" dirty="0" smtClean="0"/>
              <a:t>Es posible que </a:t>
            </a:r>
            <a:r>
              <a:rPr lang="es-ES" b="1" dirty="0"/>
              <a:t>nuestra amazonia </a:t>
            </a:r>
            <a:r>
              <a:rPr lang="es-ES" b="1" dirty="0" smtClean="0"/>
              <a:t>se pueda generar desarrollo </a:t>
            </a:r>
            <a:r>
              <a:rPr lang="es-ES" b="1" dirty="0"/>
              <a:t>sin </a:t>
            </a:r>
            <a:r>
              <a:rPr lang="es-ES" b="1" dirty="0" smtClean="0"/>
              <a:t>degradación?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304800"/>
            <a:ext cx="8964612" cy="1323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25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DISYUNTIVA PARA EL DESARROLLO DEL GOBIERNO REGIONAL DE SAN MARTÍN</a:t>
            </a:r>
            <a:br>
              <a:rPr lang="es-MX" sz="25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es-MX" sz="25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¿QUÉ RUMBO ELIGIR?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5050" y="1785926"/>
            <a:ext cx="2503488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MX" sz="300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cs typeface="+mn-cs"/>
              </a:rPr>
              <a:t>¿PROTECCIONISTA?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s-ES" sz="300" b="1" dirty="0" smtClean="0">
              <a:cs typeface="+mn-cs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803650" y="3233726"/>
            <a:ext cx="2057400" cy="1905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48180" y="3243251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72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s-ES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6013450" y="3995726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2240" y="3569358"/>
            <a:ext cx="2045022" cy="900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MX" sz="300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_tradnl" b="1" dirty="0" smtClean="0">
                <a:cs typeface="+mn-cs"/>
              </a:rPr>
              <a:t>¿CRECIMIENTO ECONÓMICO?</a:t>
            </a:r>
            <a:endParaRPr lang="es-MX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s-ES" sz="300" b="1" dirty="0" smtClean="0">
              <a:cs typeface="+mn-cs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641850" y="2547926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041650" y="3995726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641850" y="5291126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79838" y="5976926"/>
            <a:ext cx="2009775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¿DESARROLLO SOSTENIBLE?</a:t>
            </a:r>
            <a:endParaRPr lang="es-ES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0450" y="3767126"/>
            <a:ext cx="1828800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¿EXTRACTIVO MERCANTIL?</a:t>
            </a:r>
            <a:endParaRPr lang="es-ES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95738" y="4219564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>
                <a:latin typeface="Times New Roman" pitchFamily="18" charset="0"/>
              </a:rPr>
              <a:t>  San Martín</a:t>
            </a:r>
            <a:endParaRPr lang="es-E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 autoUpdateAnimBg="0"/>
      <p:bldP spid="11" grpId="0" animBg="1" autoUpdateAnimBg="0"/>
      <p:bldP spid="12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2622</Words>
  <Application>Microsoft Office PowerPoint</Application>
  <PresentationFormat>Presentación en pantalla (4:3)</PresentationFormat>
  <Paragraphs>368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Concurrencia</vt:lpstr>
      <vt:lpstr>EL ORDENAMIENTO TERRITORIAL EN SAN MARTÍN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DE OT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IIAP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POA</dc:creator>
  <cp:lastModifiedBy>Carmen Catunta Alva</cp:lastModifiedBy>
  <cp:revision>365</cp:revision>
  <dcterms:created xsi:type="dcterms:W3CDTF">2006-07-10T21:57:49Z</dcterms:created>
  <dcterms:modified xsi:type="dcterms:W3CDTF">2013-01-22T21:49:49Z</dcterms:modified>
</cp:coreProperties>
</file>