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35"/>
  </p:notesMasterIdLst>
  <p:handoutMasterIdLst>
    <p:handoutMasterId r:id="rId36"/>
  </p:handoutMasterIdLst>
  <p:sldIdLst>
    <p:sldId id="545" r:id="rId2"/>
    <p:sldId id="558" r:id="rId3"/>
    <p:sldId id="561" r:id="rId4"/>
    <p:sldId id="624" r:id="rId5"/>
    <p:sldId id="551" r:id="rId6"/>
    <p:sldId id="552" r:id="rId7"/>
    <p:sldId id="553" r:id="rId8"/>
    <p:sldId id="555" r:id="rId9"/>
    <p:sldId id="568" r:id="rId10"/>
    <p:sldId id="643" r:id="rId11"/>
    <p:sldId id="644" r:id="rId12"/>
    <p:sldId id="608" r:id="rId13"/>
    <p:sldId id="645" r:id="rId14"/>
    <p:sldId id="646" r:id="rId15"/>
    <p:sldId id="647" r:id="rId16"/>
    <p:sldId id="649" r:id="rId17"/>
    <p:sldId id="635" r:id="rId18"/>
    <p:sldId id="634" r:id="rId19"/>
    <p:sldId id="610" r:id="rId20"/>
    <p:sldId id="609" r:id="rId21"/>
    <p:sldId id="606" r:id="rId22"/>
    <p:sldId id="611" r:id="rId23"/>
    <p:sldId id="607" r:id="rId24"/>
    <p:sldId id="627" r:id="rId25"/>
    <p:sldId id="631" r:id="rId26"/>
    <p:sldId id="632" r:id="rId27"/>
    <p:sldId id="633" r:id="rId28"/>
    <p:sldId id="640" r:id="rId29"/>
    <p:sldId id="625" r:id="rId30"/>
    <p:sldId id="629" r:id="rId31"/>
    <p:sldId id="642" r:id="rId32"/>
    <p:sldId id="630" r:id="rId33"/>
    <p:sldId id="546" r:id="rId34"/>
  </p:sldIdLst>
  <p:sldSz cx="9144000" cy="6858000" type="screen4x3"/>
  <p:notesSz cx="6954838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FF7C80"/>
    <a:srgbClr val="009900"/>
    <a:srgbClr val="66FF33"/>
    <a:srgbClr val="33CCCC"/>
    <a:srgbClr val="FFFF00"/>
    <a:srgbClr val="080808"/>
    <a:srgbClr val="CCCC00"/>
    <a:srgbClr val="CC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590" autoAdjust="0"/>
  </p:normalViewPr>
  <p:slideViewPr>
    <p:cSldViewPr>
      <p:cViewPr>
        <p:scale>
          <a:sx n="70" d="100"/>
          <a:sy n="70" d="100"/>
        </p:scale>
        <p:origin x="-12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Exposici&#243;n%20DEGT%20-%20ARA%20-%20Desarrollo%20Territorial%20e%20Invesri&#243;n%20P&#250;blica%20Multisectorial-MEF.pptx#18. Presentaci&#243;n de PowerPoint" TargetMode="External"/><Relationship Id="rId2" Type="http://schemas.openxmlformats.org/officeDocument/2006/relationships/slide" Target="../slides/slide12.xml"/><Relationship Id="rId1" Type="http://schemas.openxmlformats.org/officeDocument/2006/relationships/hyperlink" Target="Exposici&#243;n%20DEGT%20-%20ARA%20-%20Desarrollo%20Territorial%20e%20Invesri&#243;n%20P&#250;blica%20Multisectorial-MEF.pptx#11. Presentaci&#243;n de PowerPoin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EC624-4557-447D-9BC7-55EA43771107}" type="doc">
      <dgm:prSet loTypeId="urn:microsoft.com/office/officeart/2008/layout/IncreasingCircle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67E644FF-65CD-468E-AE6B-6E6231A025FA}">
      <dgm:prSet phldrT="[Texto]" custT="1"/>
      <dgm:spPr/>
      <dgm:t>
        <a:bodyPr/>
        <a:lstStyle/>
        <a:p>
          <a:r>
            <a:rPr lang="es-PE" sz="1400" b="1" dirty="0" smtClean="0"/>
            <a:t>PLANIFICAR</a:t>
          </a:r>
          <a:endParaRPr lang="es-PE" sz="1400" b="1" dirty="0"/>
        </a:p>
      </dgm:t>
    </dgm:pt>
    <dgm:pt modelId="{AFED53DD-639D-4AC4-8BEA-3E396212F73A}" type="parTrans" cxnId="{B84B2E26-21E8-49F5-BFCC-8855639AB34C}">
      <dgm:prSet/>
      <dgm:spPr/>
      <dgm:t>
        <a:bodyPr/>
        <a:lstStyle/>
        <a:p>
          <a:endParaRPr lang="es-PE"/>
        </a:p>
      </dgm:t>
    </dgm:pt>
    <dgm:pt modelId="{442C55F6-145D-4545-9188-0EF68D70E8B0}" type="sibTrans" cxnId="{B84B2E26-21E8-49F5-BFCC-8855639AB34C}">
      <dgm:prSet/>
      <dgm:spPr/>
      <dgm:t>
        <a:bodyPr/>
        <a:lstStyle/>
        <a:p>
          <a:endParaRPr lang="es-PE"/>
        </a:p>
      </dgm:t>
    </dgm:pt>
    <dgm:pt modelId="{2349C20D-0CBB-485A-A413-FA165F05CE15}">
      <dgm:prSet phldrT="[Texto]" custT="1"/>
      <dgm:spPr/>
      <dgm:t>
        <a:bodyPr/>
        <a:lstStyle/>
        <a:p>
          <a:r>
            <a:rPr lang="es-PE" sz="1400" b="1" dirty="0" smtClean="0"/>
            <a:t>DESARROLLO TERRITORIAL</a:t>
          </a:r>
          <a:endParaRPr lang="es-PE" sz="1400" b="1" dirty="0"/>
        </a:p>
      </dgm:t>
    </dgm:pt>
    <dgm:pt modelId="{9FE60B90-3D69-44DB-99FA-A56593891F99}" type="parTrans" cxnId="{48DE0603-A1B1-4014-9917-2E7C885DEE4B}">
      <dgm:prSet/>
      <dgm:spPr/>
      <dgm:t>
        <a:bodyPr/>
        <a:lstStyle/>
        <a:p>
          <a:endParaRPr lang="es-PE"/>
        </a:p>
      </dgm:t>
    </dgm:pt>
    <dgm:pt modelId="{AF290372-23FE-4D5C-8DAB-2DB00816E067}" type="sibTrans" cxnId="{48DE0603-A1B1-4014-9917-2E7C885DEE4B}">
      <dgm:prSet/>
      <dgm:spPr/>
      <dgm:t>
        <a:bodyPr/>
        <a:lstStyle/>
        <a:p>
          <a:endParaRPr lang="es-PE"/>
        </a:p>
      </dgm:t>
    </dgm:pt>
    <dgm:pt modelId="{91060769-B02F-4DF5-A665-E603A0171AC5}">
      <dgm:prSet phldrT="[Texto]" custT="1"/>
      <dgm:spPr/>
      <dgm:t>
        <a:bodyPr/>
        <a:lstStyle/>
        <a:p>
          <a:r>
            <a:rPr lang="es-PE" sz="1400" b="1" dirty="0" smtClean="0"/>
            <a:t>IDENTIFICAR</a:t>
          </a:r>
          <a:endParaRPr lang="es-PE" sz="1400" b="1" dirty="0"/>
        </a:p>
      </dgm:t>
    </dgm:pt>
    <dgm:pt modelId="{A8CBFB04-189E-4B47-8363-16AFFD002E54}" type="sibTrans" cxnId="{D33A11DD-CC16-4648-8067-D3371BC3747A}">
      <dgm:prSet/>
      <dgm:spPr/>
      <dgm:t>
        <a:bodyPr/>
        <a:lstStyle/>
        <a:p>
          <a:endParaRPr lang="es-PE"/>
        </a:p>
      </dgm:t>
    </dgm:pt>
    <dgm:pt modelId="{A6CC6605-6890-4D23-838D-6A5F6B75E3D2}" type="parTrans" cxnId="{D33A11DD-CC16-4648-8067-D3371BC3747A}">
      <dgm:prSet/>
      <dgm:spPr/>
      <dgm:t>
        <a:bodyPr/>
        <a:lstStyle/>
        <a:p>
          <a:endParaRPr lang="es-PE"/>
        </a:p>
      </dgm:t>
    </dgm:pt>
    <dgm:pt modelId="{771B0DFE-894C-48DE-9203-2B1D658E44A2}" type="pres">
      <dgm:prSet presAssocID="{D5AEC624-4557-447D-9BC7-55EA4377110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s-PE"/>
        </a:p>
      </dgm:t>
    </dgm:pt>
    <dgm:pt modelId="{7931C337-5237-4007-8F3E-3A39967E2400}" type="pres">
      <dgm:prSet presAssocID="{91060769-B02F-4DF5-A665-E603A0171AC5}" presName="composite" presStyleCnt="0"/>
      <dgm:spPr/>
    </dgm:pt>
    <dgm:pt modelId="{C8AF92AF-B314-47BE-BD51-E365AD6E704A}" type="pres">
      <dgm:prSet presAssocID="{91060769-B02F-4DF5-A665-E603A0171AC5}" presName="BackAccent" presStyleLbl="bgShp" presStyleIdx="0" presStyleCnt="3" custLinFactNeighborX="410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pres?slideindex=11&amp;slidetitle=Presentación de PowerPoint"/>
          </dgm14:cNvPr>
        </a:ext>
      </dgm:extLst>
    </dgm:pt>
    <dgm:pt modelId="{F5C6D2AD-2922-449E-9264-51509A276043}" type="pres">
      <dgm:prSet presAssocID="{91060769-B02F-4DF5-A665-E603A0171AC5}" presName="Accent" presStyleLbl="alignNode1" presStyleIdx="0" presStyleCnt="3" custLinFactNeighborX="1708"/>
      <dgm:spPr/>
    </dgm:pt>
    <dgm:pt modelId="{C9BA9467-4A2C-442C-9731-6B3494DB18C0}" type="pres">
      <dgm:prSet presAssocID="{91060769-B02F-4DF5-A665-E603A0171AC5}" presName="Child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F2B6B75-1B79-43B3-A2CD-5D866F5005F9}" type="pres">
      <dgm:prSet presAssocID="{91060769-B02F-4DF5-A665-E603A0171AC5}" presName="Parent" presStyleLbl="revTx" presStyleIdx="0" presStyleCnt="3" custScaleX="53564" custScaleY="101624" custLinFactNeighborX="-64158" custLinFactNeighborY="458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A9A5F5-3E82-427F-B371-BBF947B15E18}" type="pres">
      <dgm:prSet presAssocID="{A8CBFB04-189E-4B47-8363-16AFFD002E54}" presName="sibTrans" presStyleCnt="0"/>
      <dgm:spPr/>
    </dgm:pt>
    <dgm:pt modelId="{E1D17F8B-5C9F-4347-A392-F5AAC5CB3DD4}" type="pres">
      <dgm:prSet presAssocID="{67E644FF-65CD-468E-AE6B-6E6231A025FA}" presName="composite" presStyleCnt="0"/>
      <dgm:spPr/>
    </dgm:pt>
    <dgm:pt modelId="{3A319DC5-EFE9-409A-BB89-6F771617B4B9}" type="pres">
      <dgm:prSet presAssocID="{67E644FF-65CD-468E-AE6B-6E6231A025FA}" presName="BackAccent" presStyleLbl="bgShp" presStyleIdx="1" presStyleCnt="3" custLinFactX="-7038" custLinFactNeighborX="-100000"/>
      <dgm:spPr/>
    </dgm:pt>
    <dgm:pt modelId="{C1D93871-B1A1-4EC2-A3E3-75287D77DF14}" type="pres">
      <dgm:prSet presAssocID="{67E644FF-65CD-468E-AE6B-6E6231A025FA}" presName="Accent" presStyleLbl="alignNode1" presStyleIdx="1" presStyleCnt="3" custLinFactX="-31741" custLinFactNeighborX="-100000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B8672A92-FB7F-471E-A048-959ED05CB17D}" type="pres">
      <dgm:prSet presAssocID="{67E644FF-65CD-468E-AE6B-6E6231A025FA}" presName="Child" presStyleLbl="revTx" presStyleIdx="0" presStyleCnt="3" custLinFactNeighborX="-49420" custLinFactNeighborY="25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B2D0D-D7D8-41D9-83E3-54CD1E87ED1B}" type="pres">
      <dgm:prSet presAssocID="{67E644FF-65CD-468E-AE6B-6E6231A025FA}" presName="Parent" presStyleLbl="revTx" presStyleIdx="1" presStyleCnt="3" custLinFactNeighborX="-83497" custLinFactNeighborY="553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328D889C-3BA4-46FD-AC9A-38D1B9AC6866}" type="pres">
      <dgm:prSet presAssocID="{442C55F6-145D-4545-9188-0EF68D70E8B0}" presName="sibTrans" presStyleCnt="0"/>
      <dgm:spPr/>
    </dgm:pt>
    <dgm:pt modelId="{69C3E0C1-DFE4-446F-9F33-8C80DEE09618}" type="pres">
      <dgm:prSet presAssocID="{2349C20D-0CBB-485A-A413-FA165F05CE15}" presName="composite" presStyleCnt="0"/>
      <dgm:spPr/>
    </dgm:pt>
    <dgm:pt modelId="{9734D70D-6814-4EB4-9B31-3F7903BEED43}" type="pres">
      <dgm:prSet presAssocID="{2349C20D-0CBB-485A-A413-FA165F05CE15}" presName="BackAccent" presStyleLbl="bgShp" presStyleIdx="2" presStyleCnt="3" custLinFactX="-97090" custLinFactNeighborX="-100000"/>
      <dgm:spPr/>
    </dgm:pt>
    <dgm:pt modelId="{2BA083D3-31AC-42F9-A1F4-14AB6AB8D403}" type="pres">
      <dgm:prSet presAssocID="{2349C20D-0CBB-485A-A413-FA165F05CE15}" presName="Accent" presStyleLbl="alignNode1" presStyleIdx="2" presStyleCnt="3" custLinFactX="-100000" custLinFactNeighborX="-146371"/>
      <dgm:spPr/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pres?slideindex=18&amp;slidetitle=Presentación de PowerPoint"/>
          </dgm14:cNvPr>
        </a:ext>
      </dgm:extLst>
    </dgm:pt>
    <dgm:pt modelId="{5C2116B7-69A0-43F7-9AD2-6073A5B63DB7}" type="pres">
      <dgm:prSet presAssocID="{2349C20D-0CBB-485A-A413-FA165F05CE15}" presName="Child" presStyleLbl="revTx" presStyleIdx="1" presStyleCnt="3" custLinFactNeighborX="-640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CCA3BE2-0B40-4222-802A-9E74A078717A}" type="pres">
      <dgm:prSet presAssocID="{2349C20D-0CBB-485A-A413-FA165F05CE15}" presName="Parent" presStyleLbl="revTx" presStyleIdx="2" presStyleCnt="3" custLinFactX="-11431" custLinFactNeighborX="-100000" custLinFactNeighborY="72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48DE0603-A1B1-4014-9917-2E7C885DEE4B}" srcId="{D5AEC624-4557-447D-9BC7-55EA43771107}" destId="{2349C20D-0CBB-485A-A413-FA165F05CE15}" srcOrd="2" destOrd="0" parTransId="{9FE60B90-3D69-44DB-99FA-A56593891F99}" sibTransId="{AF290372-23FE-4D5C-8DAB-2DB00816E067}"/>
    <dgm:cxn modelId="{511DD9CE-AC7E-4690-B303-B1B2BD10E911}" type="presOf" srcId="{2349C20D-0CBB-485A-A413-FA165F05CE15}" destId="{BCCA3BE2-0B40-4222-802A-9E74A078717A}" srcOrd="0" destOrd="0" presId="urn:microsoft.com/office/officeart/2008/layout/IncreasingCircleProcess"/>
    <dgm:cxn modelId="{D33A11DD-CC16-4648-8067-D3371BC3747A}" srcId="{D5AEC624-4557-447D-9BC7-55EA43771107}" destId="{91060769-B02F-4DF5-A665-E603A0171AC5}" srcOrd="0" destOrd="0" parTransId="{A6CC6605-6890-4D23-838D-6A5F6B75E3D2}" sibTransId="{A8CBFB04-189E-4B47-8363-16AFFD002E54}"/>
    <dgm:cxn modelId="{B84B2E26-21E8-49F5-BFCC-8855639AB34C}" srcId="{D5AEC624-4557-447D-9BC7-55EA43771107}" destId="{67E644FF-65CD-468E-AE6B-6E6231A025FA}" srcOrd="1" destOrd="0" parTransId="{AFED53DD-639D-4AC4-8BEA-3E396212F73A}" sibTransId="{442C55F6-145D-4545-9188-0EF68D70E8B0}"/>
    <dgm:cxn modelId="{5EEAAAE1-68BF-48F6-9A5F-8E4524821877}" type="presOf" srcId="{D5AEC624-4557-447D-9BC7-55EA43771107}" destId="{771B0DFE-894C-48DE-9203-2B1D658E44A2}" srcOrd="0" destOrd="0" presId="urn:microsoft.com/office/officeart/2008/layout/IncreasingCircleProcess"/>
    <dgm:cxn modelId="{87B9F88D-A496-444D-BD6B-3E757CF02FB3}" type="presOf" srcId="{91060769-B02F-4DF5-A665-E603A0171AC5}" destId="{4F2B6B75-1B79-43B3-A2CD-5D866F5005F9}" srcOrd="0" destOrd="0" presId="urn:microsoft.com/office/officeart/2008/layout/IncreasingCircleProcess"/>
    <dgm:cxn modelId="{DF3762D1-F205-4E36-ADB1-5F0B3EB096B9}" type="presOf" srcId="{67E644FF-65CD-468E-AE6B-6E6231A025FA}" destId="{401B2D0D-D7D8-41D9-83E3-54CD1E87ED1B}" srcOrd="0" destOrd="0" presId="urn:microsoft.com/office/officeart/2008/layout/IncreasingCircleProcess"/>
    <dgm:cxn modelId="{7996BCEC-D3D5-4CD3-A08A-E20D20E900E1}" type="presParOf" srcId="{771B0DFE-894C-48DE-9203-2B1D658E44A2}" destId="{7931C337-5237-4007-8F3E-3A39967E2400}" srcOrd="0" destOrd="0" presId="urn:microsoft.com/office/officeart/2008/layout/IncreasingCircleProcess"/>
    <dgm:cxn modelId="{FE8BABFD-ED7D-4906-BF32-D5B172612ADA}" type="presParOf" srcId="{7931C337-5237-4007-8F3E-3A39967E2400}" destId="{C8AF92AF-B314-47BE-BD51-E365AD6E704A}" srcOrd="0" destOrd="0" presId="urn:microsoft.com/office/officeart/2008/layout/IncreasingCircleProcess"/>
    <dgm:cxn modelId="{68D850AD-783A-4CCE-8BC6-6E30BD00070C}" type="presParOf" srcId="{7931C337-5237-4007-8F3E-3A39967E2400}" destId="{F5C6D2AD-2922-449E-9264-51509A276043}" srcOrd="1" destOrd="0" presId="urn:microsoft.com/office/officeart/2008/layout/IncreasingCircleProcess"/>
    <dgm:cxn modelId="{B9F666C3-049E-4509-96D2-B7FD48D2227D}" type="presParOf" srcId="{7931C337-5237-4007-8F3E-3A39967E2400}" destId="{C9BA9467-4A2C-442C-9731-6B3494DB18C0}" srcOrd="2" destOrd="0" presId="urn:microsoft.com/office/officeart/2008/layout/IncreasingCircleProcess"/>
    <dgm:cxn modelId="{5BDED935-E702-4077-B1E8-C6BF2091D3B5}" type="presParOf" srcId="{7931C337-5237-4007-8F3E-3A39967E2400}" destId="{4F2B6B75-1B79-43B3-A2CD-5D866F5005F9}" srcOrd="3" destOrd="0" presId="urn:microsoft.com/office/officeart/2008/layout/IncreasingCircleProcess"/>
    <dgm:cxn modelId="{49F134D3-086D-4511-941B-05FA26BA724E}" type="presParOf" srcId="{771B0DFE-894C-48DE-9203-2B1D658E44A2}" destId="{2FA9A5F5-3E82-427F-B371-BBF947B15E18}" srcOrd="1" destOrd="0" presId="urn:microsoft.com/office/officeart/2008/layout/IncreasingCircleProcess"/>
    <dgm:cxn modelId="{A6DE2623-6A42-4890-836F-195DE59CD946}" type="presParOf" srcId="{771B0DFE-894C-48DE-9203-2B1D658E44A2}" destId="{E1D17F8B-5C9F-4347-A392-F5AAC5CB3DD4}" srcOrd="2" destOrd="0" presId="urn:microsoft.com/office/officeart/2008/layout/IncreasingCircleProcess"/>
    <dgm:cxn modelId="{B4AD1DA7-E80C-4FDF-BDC6-3FCC6FE22152}" type="presParOf" srcId="{E1D17F8B-5C9F-4347-A392-F5AAC5CB3DD4}" destId="{3A319DC5-EFE9-409A-BB89-6F771617B4B9}" srcOrd="0" destOrd="0" presId="urn:microsoft.com/office/officeart/2008/layout/IncreasingCircleProcess"/>
    <dgm:cxn modelId="{74CEBFA2-86BD-40C2-85B9-887CE675D953}" type="presParOf" srcId="{E1D17F8B-5C9F-4347-A392-F5AAC5CB3DD4}" destId="{C1D93871-B1A1-4EC2-A3E3-75287D77DF14}" srcOrd="1" destOrd="0" presId="urn:microsoft.com/office/officeart/2008/layout/IncreasingCircleProcess"/>
    <dgm:cxn modelId="{1E12734C-2A82-4ECF-BE05-0AB071B7181A}" type="presParOf" srcId="{E1D17F8B-5C9F-4347-A392-F5AAC5CB3DD4}" destId="{B8672A92-FB7F-471E-A048-959ED05CB17D}" srcOrd="2" destOrd="0" presId="urn:microsoft.com/office/officeart/2008/layout/IncreasingCircleProcess"/>
    <dgm:cxn modelId="{B5FF9398-7888-4746-B182-E81B1D404049}" type="presParOf" srcId="{E1D17F8B-5C9F-4347-A392-F5AAC5CB3DD4}" destId="{401B2D0D-D7D8-41D9-83E3-54CD1E87ED1B}" srcOrd="3" destOrd="0" presId="urn:microsoft.com/office/officeart/2008/layout/IncreasingCircleProcess"/>
    <dgm:cxn modelId="{204F055E-5FBF-4FED-832E-C869A8C396C6}" type="presParOf" srcId="{771B0DFE-894C-48DE-9203-2B1D658E44A2}" destId="{328D889C-3BA4-46FD-AC9A-38D1B9AC6866}" srcOrd="3" destOrd="0" presId="urn:microsoft.com/office/officeart/2008/layout/IncreasingCircleProcess"/>
    <dgm:cxn modelId="{44DB20C8-7A21-4F2E-A7DF-A3D6B95EAD28}" type="presParOf" srcId="{771B0DFE-894C-48DE-9203-2B1D658E44A2}" destId="{69C3E0C1-DFE4-446F-9F33-8C80DEE09618}" srcOrd="4" destOrd="0" presId="urn:microsoft.com/office/officeart/2008/layout/IncreasingCircleProcess"/>
    <dgm:cxn modelId="{F0C138BC-F7D6-41ED-90B6-E7E1CCA580B9}" type="presParOf" srcId="{69C3E0C1-DFE4-446F-9F33-8C80DEE09618}" destId="{9734D70D-6814-4EB4-9B31-3F7903BEED43}" srcOrd="0" destOrd="0" presId="urn:microsoft.com/office/officeart/2008/layout/IncreasingCircleProcess"/>
    <dgm:cxn modelId="{E289985B-F75D-43AF-8E41-B0F19890AF05}" type="presParOf" srcId="{69C3E0C1-DFE4-446F-9F33-8C80DEE09618}" destId="{2BA083D3-31AC-42F9-A1F4-14AB6AB8D403}" srcOrd="1" destOrd="0" presId="urn:microsoft.com/office/officeart/2008/layout/IncreasingCircleProcess"/>
    <dgm:cxn modelId="{71C1539C-CF19-4A66-AA7A-62C24C6EC297}" type="presParOf" srcId="{69C3E0C1-DFE4-446F-9F33-8C80DEE09618}" destId="{5C2116B7-69A0-43F7-9AD2-6073A5B63DB7}" srcOrd="2" destOrd="0" presId="urn:microsoft.com/office/officeart/2008/layout/IncreasingCircleProcess"/>
    <dgm:cxn modelId="{AC0BF2CE-9127-41DC-AC23-CAFB6A508201}" type="presParOf" srcId="{69C3E0C1-DFE4-446F-9F33-8C80DEE09618}" destId="{BCCA3BE2-0B40-4222-802A-9E74A078717A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C1CD19-24C0-459F-8A02-29B51F7776C3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</dgm:pt>
    <dgm:pt modelId="{2EFDF57C-AFB8-4737-943D-710FA01B34A9}">
      <dgm:prSet phldrT="[Texto]" custT="1"/>
      <dgm:spPr/>
      <dgm:t>
        <a:bodyPr/>
        <a:lstStyle/>
        <a:p>
          <a:pPr algn="ctr"/>
          <a:r>
            <a:rPr lang="es-PE" sz="1500" b="1" kern="1200" dirty="0" smtClean="0">
              <a:latin typeface="Arial" pitchFamily="34" charset="0"/>
              <a:ea typeface="+mn-ea"/>
              <a:cs typeface="Arial" pitchFamily="34" charset="0"/>
            </a:rPr>
            <a:t>* </a:t>
          </a: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Conflictos ambientales, sociales económicos. </a:t>
          </a:r>
        </a:p>
        <a:p>
          <a:pPr algn="ctr"/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pPr algn="ctr"/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Normativa no se ajusta a realidad regional.</a:t>
          </a:r>
        </a:p>
      </dgm:t>
    </dgm:pt>
    <dgm:pt modelId="{0FE1116C-E232-47AF-B9D1-3723E4F50B39}" type="par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37B402F0-AA51-49D7-A588-DDC034DF166D}" type="sibTrans" cxnId="{78B58785-BC1F-4EA2-B79C-23F3D9B3DA3D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7FA6882-708A-464E-9DE4-60A54070749F}">
      <dgm:prSet phldrT="[Texto]" custT="1"/>
      <dgm:spPr/>
      <dgm:t>
        <a:bodyPr/>
        <a:lstStyle/>
        <a:p>
          <a:pPr algn="ctr"/>
          <a:endParaRPr lang="es-PE" sz="1600" b="1" kern="1200" dirty="0" smtClean="0">
            <a:latin typeface="Maiandra GD" pitchFamily="34" charset="0"/>
          </a:endParaRPr>
        </a:p>
        <a:p>
          <a:pPr algn="ctr"/>
          <a:r>
            <a:rPr lang="es-PE" sz="1500" b="1" u="sng" kern="1200" dirty="0" smtClean="0"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u="sng" kern="1200" dirty="0" smtClean="0"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pPr algn="ctr"/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pPr algn="ctr"/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pPr algn="ctr"/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i="1" kern="1200" dirty="0" smtClean="0">
              <a:latin typeface="Maiandra GD" pitchFamily="34" charset="0"/>
            </a:rPr>
            <a:t>.</a:t>
          </a:r>
        </a:p>
      </dgm:t>
    </dgm:pt>
    <dgm:pt modelId="{5E23C676-4187-4D00-8DF0-C49F4E49F405}" type="par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C5FB3EF-4F3B-45A3-B2FA-4213816249F8}" type="sibTrans" cxnId="{3F9543A5-4F36-42D2-A723-ABFCDC9E78FB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73A11B8F-C79B-46DE-8606-A87D7729550D}">
      <dgm:prSet phldrT="[Texto]" custT="1"/>
      <dgm:spPr/>
      <dgm:t>
        <a:bodyPr/>
        <a:lstStyle/>
        <a:p>
          <a:pPr marL="0" indent="0" algn="ctr">
            <a:lnSpc>
              <a:spcPct val="90000"/>
            </a:lnSpc>
          </a:pPr>
          <a:endParaRPr lang="es-PE" sz="1500" b="1" i="1" kern="1200" dirty="0" smtClean="0">
            <a:solidFill>
              <a:schemeClr val="tx1"/>
            </a:solidFill>
            <a:latin typeface="Maiandra GD" pitchFamily="34" charset="0"/>
          </a:endParaRPr>
        </a:p>
        <a:p>
          <a:pPr marL="0" indent="0" algn="ctr">
            <a:lnSpc>
              <a:spcPct val="90000"/>
            </a:lnSpc>
          </a:pPr>
          <a:endParaRPr lang="es-PE" sz="1500" b="1" i="1" kern="1200" dirty="0" smtClean="0">
            <a:solidFill>
              <a:schemeClr val="tx1"/>
            </a:solidFill>
            <a:latin typeface="Maiandra GD" pitchFamily="34" charset="0"/>
          </a:endParaRPr>
        </a:p>
        <a:p>
          <a:pPr marL="0" indent="0" algn="ctr">
            <a:lnSpc>
              <a:spcPct val="100000"/>
            </a:lnSpc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Se hace necesario la creación de una sola política regional macro que genere la certidumbre de que se esta trabajando diversos procesos, planes y proyectos de los sectores regionales que coadyuven conjuntamente con sostenibilidad al gran cambio de la Amazonia Sanmartinense</a:t>
          </a:r>
          <a:r>
            <a:rPr lang="es-PE" sz="1500" b="1" i="1" kern="1200" dirty="0" smtClean="0">
              <a:solidFill>
                <a:schemeClr val="tx1"/>
              </a:solidFill>
              <a:latin typeface="Maiandra GD" pitchFamily="34" charset="0"/>
            </a:rPr>
            <a:t>.</a:t>
          </a:r>
        </a:p>
      </dgm:t>
    </dgm:pt>
    <dgm:pt modelId="{A0B68A06-4B8E-46D7-842A-493DAE3D3BC4}" type="sib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1E36F22D-E211-4711-B0FB-FD4C6493FC87}" type="parTrans" cxnId="{09476D2F-081C-4EE8-9112-3D0F52B2DA11}">
      <dgm:prSet/>
      <dgm:spPr/>
      <dgm:t>
        <a:bodyPr/>
        <a:lstStyle/>
        <a:p>
          <a:endParaRPr lang="es-PE">
            <a:solidFill>
              <a:schemeClr val="tx1"/>
            </a:solidFill>
          </a:endParaRPr>
        </a:p>
      </dgm:t>
    </dgm:pt>
    <dgm:pt modelId="{DFEBAC9D-2833-4B8E-A0F3-0B75FD0C717D}" type="pres">
      <dgm:prSet presAssocID="{2AC1CD19-24C0-459F-8A02-29B51F7776C3}" presName="arrowDiagram" presStyleCnt="0">
        <dgm:presLayoutVars>
          <dgm:chMax val="5"/>
          <dgm:dir/>
          <dgm:resizeHandles val="exact"/>
        </dgm:presLayoutVars>
      </dgm:prSet>
      <dgm:spPr/>
    </dgm:pt>
    <dgm:pt modelId="{E80BECE3-2C52-47E3-B1B7-B3406B5220DA}" type="pres">
      <dgm:prSet presAssocID="{2AC1CD19-24C0-459F-8A02-29B51F7776C3}" presName="arrow" presStyleLbl="bgShp" presStyleIdx="0" presStyleCnt="1" custScaleX="89037" custScaleY="83161" custLinFactNeighborX="-1415" custLinFactNeighborY="1493"/>
      <dgm:spPr/>
    </dgm:pt>
    <dgm:pt modelId="{C842B47D-5ADB-4AC8-AF3A-FAB22BCC7D97}" type="pres">
      <dgm:prSet presAssocID="{2AC1CD19-24C0-459F-8A02-29B51F7776C3}" presName="arrowDiagram3" presStyleCnt="0"/>
      <dgm:spPr/>
    </dgm:pt>
    <dgm:pt modelId="{3B1E4A09-76EE-4A32-9D99-D04F04F09C48}" type="pres">
      <dgm:prSet presAssocID="{2EFDF57C-AFB8-4737-943D-710FA01B34A9}" presName="bullet3a" presStyleLbl="node1" presStyleIdx="0" presStyleCnt="3" custLinFactX="100000" custLinFactY="-22272" custLinFactNeighborX="115477" custLinFactNeighborY="-100000"/>
      <dgm:spPr/>
    </dgm:pt>
    <dgm:pt modelId="{082BDDD0-6625-41F3-8C01-25CD1B60B727}" type="pres">
      <dgm:prSet presAssocID="{2EFDF57C-AFB8-4737-943D-710FA01B34A9}" presName="textBox3a" presStyleLbl="revTx" presStyleIdx="0" presStyleCnt="3" custScaleX="104040" custScaleY="155284" custLinFactNeighborX="-6837" custLinFactNeighborY="2818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C817C9D-3EA9-4DCD-8698-AE30D7448175}" type="pres">
      <dgm:prSet presAssocID="{77FA6882-708A-464E-9DE4-60A54070749F}" presName="bullet3b" presStyleLbl="node1" presStyleIdx="1" presStyleCnt="3" custLinFactX="89624" custLinFactNeighborX="100000" custLinFactNeighborY="-44823"/>
      <dgm:spPr/>
    </dgm:pt>
    <dgm:pt modelId="{E7C3A14D-8901-4700-985C-85753B88B97A}" type="pres">
      <dgm:prSet presAssocID="{77FA6882-708A-464E-9DE4-60A54070749F}" presName="textBox3b" presStyleLbl="revTx" presStyleIdx="1" presStyleCnt="3" custScaleX="120495" custScaleY="95881" custLinFactNeighborX="-8827" custLinFactNeighborY="129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01BCA7C-EF4C-49FE-AED4-C13E6EAA287D}" type="pres">
      <dgm:prSet presAssocID="{73A11B8F-C79B-46DE-8606-A87D7729550D}" presName="bullet3c" presStyleLbl="node1" presStyleIdx="2" presStyleCnt="3" custLinFactX="28739" custLinFactNeighborX="100000" custLinFactNeighborY="16394"/>
      <dgm:spPr/>
    </dgm:pt>
    <dgm:pt modelId="{61FC61AE-3724-4965-B037-128EC3D70B54}" type="pres">
      <dgm:prSet presAssocID="{73A11B8F-C79B-46DE-8606-A87D7729550D}" presName="textBox3c" presStyleLbl="revTx" presStyleIdx="2" presStyleCnt="3" custScaleX="135603" custScaleY="70075" custLinFactNeighborX="-6954" custLinFactNeighborY="2000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3F9543A5-4F36-42D2-A723-ABFCDC9E78FB}" srcId="{2AC1CD19-24C0-459F-8A02-29B51F7776C3}" destId="{77FA6882-708A-464E-9DE4-60A54070749F}" srcOrd="1" destOrd="0" parTransId="{5E23C676-4187-4D00-8DF0-C49F4E49F405}" sibTransId="{1C5FB3EF-4F3B-45A3-B2FA-4213816249F8}"/>
    <dgm:cxn modelId="{78B58785-BC1F-4EA2-B79C-23F3D9B3DA3D}" srcId="{2AC1CD19-24C0-459F-8A02-29B51F7776C3}" destId="{2EFDF57C-AFB8-4737-943D-710FA01B34A9}" srcOrd="0" destOrd="0" parTransId="{0FE1116C-E232-47AF-B9D1-3723E4F50B39}" sibTransId="{37B402F0-AA51-49D7-A588-DDC034DF166D}"/>
    <dgm:cxn modelId="{09476D2F-081C-4EE8-9112-3D0F52B2DA11}" srcId="{2AC1CD19-24C0-459F-8A02-29B51F7776C3}" destId="{73A11B8F-C79B-46DE-8606-A87D7729550D}" srcOrd="2" destOrd="0" parTransId="{1E36F22D-E211-4711-B0FB-FD4C6493FC87}" sibTransId="{A0B68A06-4B8E-46D7-842A-493DAE3D3BC4}"/>
    <dgm:cxn modelId="{493D33EC-1DE8-4BB0-BF2D-A7B3E7617119}" type="presOf" srcId="{73A11B8F-C79B-46DE-8606-A87D7729550D}" destId="{61FC61AE-3724-4965-B037-128EC3D70B54}" srcOrd="0" destOrd="0" presId="urn:microsoft.com/office/officeart/2005/8/layout/arrow2"/>
    <dgm:cxn modelId="{6035D3E2-E695-4D3B-8647-5BA138FBD45E}" type="presOf" srcId="{77FA6882-708A-464E-9DE4-60A54070749F}" destId="{E7C3A14D-8901-4700-985C-85753B88B97A}" srcOrd="0" destOrd="0" presId="urn:microsoft.com/office/officeart/2005/8/layout/arrow2"/>
    <dgm:cxn modelId="{5CF05059-585F-460D-8B6F-A6F19E125307}" type="presOf" srcId="{2AC1CD19-24C0-459F-8A02-29B51F7776C3}" destId="{DFEBAC9D-2833-4B8E-A0F3-0B75FD0C717D}" srcOrd="0" destOrd="0" presId="urn:microsoft.com/office/officeart/2005/8/layout/arrow2"/>
    <dgm:cxn modelId="{35DA24DC-2CFB-4977-B6F1-1F25D991D7B9}" type="presOf" srcId="{2EFDF57C-AFB8-4737-943D-710FA01B34A9}" destId="{082BDDD0-6625-41F3-8C01-25CD1B60B727}" srcOrd="0" destOrd="0" presId="urn:microsoft.com/office/officeart/2005/8/layout/arrow2"/>
    <dgm:cxn modelId="{D1566AD5-3F50-4DF3-B508-B2698C3EF5A4}" type="presParOf" srcId="{DFEBAC9D-2833-4B8E-A0F3-0B75FD0C717D}" destId="{E80BECE3-2C52-47E3-B1B7-B3406B5220DA}" srcOrd="0" destOrd="0" presId="urn:microsoft.com/office/officeart/2005/8/layout/arrow2"/>
    <dgm:cxn modelId="{2357CD39-B5B2-4F79-AA92-D0ED4B694E6D}" type="presParOf" srcId="{DFEBAC9D-2833-4B8E-A0F3-0B75FD0C717D}" destId="{C842B47D-5ADB-4AC8-AF3A-FAB22BCC7D97}" srcOrd="1" destOrd="0" presId="urn:microsoft.com/office/officeart/2005/8/layout/arrow2"/>
    <dgm:cxn modelId="{B42102C1-504F-4248-9F7E-7BB2D1B0B85C}" type="presParOf" srcId="{C842B47D-5ADB-4AC8-AF3A-FAB22BCC7D97}" destId="{3B1E4A09-76EE-4A32-9D99-D04F04F09C48}" srcOrd="0" destOrd="0" presId="urn:microsoft.com/office/officeart/2005/8/layout/arrow2"/>
    <dgm:cxn modelId="{3EB1562B-E746-4941-87CE-A0ED39B812E1}" type="presParOf" srcId="{C842B47D-5ADB-4AC8-AF3A-FAB22BCC7D97}" destId="{082BDDD0-6625-41F3-8C01-25CD1B60B727}" srcOrd="1" destOrd="0" presId="urn:microsoft.com/office/officeart/2005/8/layout/arrow2"/>
    <dgm:cxn modelId="{1B29CCB7-4FC7-41A1-9EE5-42634212F63D}" type="presParOf" srcId="{C842B47D-5ADB-4AC8-AF3A-FAB22BCC7D97}" destId="{FC817C9D-3EA9-4DCD-8698-AE30D7448175}" srcOrd="2" destOrd="0" presId="urn:microsoft.com/office/officeart/2005/8/layout/arrow2"/>
    <dgm:cxn modelId="{C1565AEC-C4C6-4807-BEFC-54FC19CD51AF}" type="presParOf" srcId="{C842B47D-5ADB-4AC8-AF3A-FAB22BCC7D97}" destId="{E7C3A14D-8901-4700-985C-85753B88B97A}" srcOrd="3" destOrd="0" presId="urn:microsoft.com/office/officeart/2005/8/layout/arrow2"/>
    <dgm:cxn modelId="{B8FFEFC6-CE95-4A8E-94AD-0FF9B1F246C4}" type="presParOf" srcId="{C842B47D-5ADB-4AC8-AF3A-FAB22BCC7D97}" destId="{401BCA7C-EF4C-49FE-AED4-C13E6EAA287D}" srcOrd="4" destOrd="0" presId="urn:microsoft.com/office/officeart/2005/8/layout/arrow2"/>
    <dgm:cxn modelId="{6F6289B3-6696-4C9D-A2B6-C01EBE81F893}" type="presParOf" srcId="{C842B47D-5ADB-4AC8-AF3A-FAB22BCC7D97}" destId="{61FC61AE-3724-4965-B037-128EC3D70B54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F92AF-B314-47BE-BD51-E365AD6E704A}">
      <dsp:nvSpPr>
        <dsp:cNvPr id="0" name=""/>
        <dsp:cNvSpPr/>
      </dsp:nvSpPr>
      <dsp:spPr>
        <a:xfrm>
          <a:off x="34432" y="6379"/>
          <a:ext cx="785706" cy="7857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6D2AD-2922-449E-9264-51509A276043}">
      <dsp:nvSpPr>
        <dsp:cNvPr id="0" name=""/>
        <dsp:cNvSpPr/>
      </dsp:nvSpPr>
      <dsp:spPr>
        <a:xfrm>
          <a:off x="91517" y="84950"/>
          <a:ext cx="628565" cy="628565"/>
        </a:xfrm>
        <a:prstGeom prst="chord">
          <a:avLst>
            <a:gd name="adj1" fmla="val 1168272"/>
            <a:gd name="adj2" fmla="val 9631728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B6B75-1B79-43B3-A2CD-5D866F5005F9}">
      <dsp:nvSpPr>
        <dsp:cNvPr id="0" name=""/>
        <dsp:cNvSpPr/>
      </dsp:nvSpPr>
      <dsp:spPr>
        <a:xfrm>
          <a:off x="4" y="360042"/>
          <a:ext cx="1245031" cy="798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IDENTIFICAR</a:t>
          </a:r>
          <a:endParaRPr lang="es-PE" sz="1400" b="1" kern="1200" dirty="0"/>
        </a:p>
      </dsp:txBody>
      <dsp:txXfrm>
        <a:off x="4" y="360042"/>
        <a:ext cx="1245031" cy="798466"/>
      </dsp:txXfrm>
    </dsp:sp>
    <dsp:sp modelId="{3A319DC5-EFE9-409A-BB89-6F771617B4B9}">
      <dsp:nvSpPr>
        <dsp:cNvPr id="0" name=""/>
        <dsp:cNvSpPr/>
      </dsp:nvSpPr>
      <dsp:spPr>
        <a:xfrm>
          <a:off x="2598671" y="3189"/>
          <a:ext cx="785706" cy="7857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1D93871-B1A1-4EC2-A3E3-75287D77DF14}">
      <dsp:nvSpPr>
        <dsp:cNvPr id="0" name=""/>
        <dsp:cNvSpPr/>
      </dsp:nvSpPr>
      <dsp:spPr>
        <a:xfrm>
          <a:off x="2690168" y="81760"/>
          <a:ext cx="628565" cy="628565"/>
        </a:xfrm>
        <a:prstGeom prst="chord">
          <a:avLst>
            <a:gd name="adj1" fmla="val 20431728"/>
            <a:gd name="adj2" fmla="val 11968272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B2D0D-D7D8-41D9-83E3-54CD1E87ED1B}">
      <dsp:nvSpPr>
        <dsp:cNvPr id="0" name=""/>
        <dsp:cNvSpPr/>
      </dsp:nvSpPr>
      <dsp:spPr>
        <a:xfrm>
          <a:off x="2448282" y="438431"/>
          <a:ext cx="2324381" cy="78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PLANIFICAR</a:t>
          </a:r>
          <a:endParaRPr lang="es-PE" sz="1400" b="1" kern="1200" dirty="0"/>
        </a:p>
      </dsp:txBody>
      <dsp:txXfrm>
        <a:off x="2448282" y="438431"/>
        <a:ext cx="2324381" cy="785706"/>
      </dsp:txXfrm>
    </dsp:sp>
    <dsp:sp modelId="{9734D70D-6814-4EB4-9B31-3F7903BEED43}">
      <dsp:nvSpPr>
        <dsp:cNvPr id="0" name=""/>
        <dsp:cNvSpPr/>
      </dsp:nvSpPr>
      <dsp:spPr>
        <a:xfrm>
          <a:off x="5328592" y="3189"/>
          <a:ext cx="785706" cy="785706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BA083D3-31AC-42F9-A1F4-14AB6AB8D403}">
      <dsp:nvSpPr>
        <dsp:cNvPr id="0" name=""/>
        <dsp:cNvSpPr/>
      </dsp:nvSpPr>
      <dsp:spPr>
        <a:xfrm>
          <a:off x="5407109" y="81760"/>
          <a:ext cx="628565" cy="628565"/>
        </a:xfrm>
        <a:prstGeom prst="chord">
          <a:avLst>
            <a:gd name="adj1" fmla="val 162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CA3BE2-0B40-4222-802A-9E74A078717A}">
      <dsp:nvSpPr>
        <dsp:cNvPr id="0" name=""/>
        <dsp:cNvSpPr/>
      </dsp:nvSpPr>
      <dsp:spPr>
        <a:xfrm>
          <a:off x="5236454" y="576064"/>
          <a:ext cx="2324381" cy="78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/>
            <a:t>DESARROLLO TERRITORIAL</a:t>
          </a:r>
          <a:endParaRPr lang="es-PE" sz="1400" b="1" kern="1200" dirty="0"/>
        </a:p>
      </dsp:txBody>
      <dsp:txXfrm>
        <a:off x="5236454" y="576064"/>
        <a:ext cx="2324381" cy="785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BECE3-2C52-47E3-B1B7-B3406B5220DA}">
      <dsp:nvSpPr>
        <dsp:cNvPr id="0" name=""/>
        <dsp:cNvSpPr/>
      </dsp:nvSpPr>
      <dsp:spPr>
        <a:xfrm>
          <a:off x="356491" y="545175"/>
          <a:ext cx="8056962" cy="4703276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tint val="40000"/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B1E4A09-76EE-4A32-9D99-D04F04F09C48}">
      <dsp:nvSpPr>
        <dsp:cNvPr id="0" name=""/>
        <dsp:cNvSpPr/>
      </dsp:nvSpPr>
      <dsp:spPr>
        <a:xfrm>
          <a:off x="1644699" y="3600401"/>
          <a:ext cx="235274" cy="23527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2BDDD0-6625-41F3-8C01-25CD1B60B727}">
      <dsp:nvSpPr>
        <dsp:cNvPr id="0" name=""/>
        <dsp:cNvSpPr/>
      </dsp:nvSpPr>
      <dsp:spPr>
        <a:xfrm>
          <a:off x="1068632" y="4014647"/>
          <a:ext cx="2193598" cy="2538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667" tIns="0" rIns="0" bIns="0" numCol="1" spcCol="1270" anchor="t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latin typeface="Arial" pitchFamily="34" charset="0"/>
              <a:ea typeface="+mn-ea"/>
              <a:cs typeface="Arial" pitchFamily="34" charset="0"/>
            </a:rPr>
            <a:t>* </a:t>
          </a: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Conflictos ambientales, sociales económicos.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Sectores desarticulados.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Normativa no se ajusta a realidad regional.</a:t>
          </a:r>
        </a:p>
      </dsp:txBody>
      <dsp:txXfrm>
        <a:off x="1068632" y="4014647"/>
        <a:ext cx="2193598" cy="2538080"/>
      </dsp:txXfrm>
    </dsp:sp>
    <dsp:sp modelId="{FC817C9D-3EA9-4DCD-8698-AE30D7448175}">
      <dsp:nvSpPr>
        <dsp:cNvPr id="0" name=""/>
        <dsp:cNvSpPr/>
      </dsp:nvSpPr>
      <dsp:spPr>
        <a:xfrm>
          <a:off x="4020961" y="2160242"/>
          <a:ext cx="425303" cy="425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7C3A14D-8901-4700-985C-85753B88B97A}">
      <dsp:nvSpPr>
        <dsp:cNvPr id="0" name=""/>
        <dsp:cNvSpPr/>
      </dsp:nvSpPr>
      <dsp:spPr>
        <a:xfrm>
          <a:off x="3012883" y="2666703"/>
          <a:ext cx="2616863" cy="2949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359" tIns="0" rIns="0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b="1" kern="1200" dirty="0" smtClean="0">
            <a:latin typeface="Maiandra GD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u="sng" kern="1200" dirty="0" smtClean="0">
              <a:latin typeface="Arial" pitchFamily="34" charset="0"/>
              <a:ea typeface="+mn-ea"/>
              <a:cs typeface="Arial" pitchFamily="34" charset="0"/>
            </a:rPr>
            <a:t>Esfuerzos de contingencia </a:t>
          </a:r>
          <a:r>
            <a:rPr lang="es-PE" sz="1400" b="1" u="sng" kern="1200" dirty="0" smtClean="0">
              <a:latin typeface="Arial" pitchFamily="34" charset="0"/>
              <a:ea typeface="+mn-ea"/>
              <a:cs typeface="Arial" pitchFamily="34" charset="0"/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Institucionalización de la       ZEE.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Categorización.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* Aplicación y articulación de  diversas herramientas jurídicas</a:t>
          </a:r>
          <a:r>
            <a:rPr lang="es-PE" sz="1550" b="1" i="1" kern="1200" dirty="0" smtClean="0">
              <a:latin typeface="Maiandra GD" pitchFamily="34" charset="0"/>
            </a:rPr>
            <a:t>.</a:t>
          </a:r>
        </a:p>
      </dsp:txBody>
      <dsp:txXfrm>
        <a:off x="3012883" y="2666703"/>
        <a:ext cx="2616863" cy="2949934"/>
      </dsp:txXfrm>
    </dsp:sp>
    <dsp:sp modelId="{401BCA7C-EF4C-49FE-AED4-C13E6EAA287D}">
      <dsp:nvSpPr>
        <dsp:cNvPr id="0" name=""/>
        <dsp:cNvSpPr/>
      </dsp:nvSpPr>
      <dsp:spPr>
        <a:xfrm>
          <a:off x="6469233" y="1511862"/>
          <a:ext cx="588185" cy="5881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C61AE-3724-4965-B037-128EC3D70B54}">
      <dsp:nvSpPr>
        <dsp:cNvPr id="0" name=""/>
        <dsp:cNvSpPr/>
      </dsp:nvSpPr>
      <dsp:spPr>
        <a:xfrm>
          <a:off x="5468472" y="2376266"/>
          <a:ext cx="2944973" cy="27544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667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i="1" kern="1200" dirty="0" smtClean="0">
            <a:solidFill>
              <a:schemeClr val="tx1"/>
            </a:solidFill>
            <a:latin typeface="Maiandra GD" pitchFamily="34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500" b="1" i="1" kern="1200" dirty="0" smtClean="0">
            <a:solidFill>
              <a:schemeClr val="tx1"/>
            </a:solidFill>
            <a:latin typeface="Maiandra GD" pitchFamily="34" charset="0"/>
          </a:endParaRPr>
        </a:p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i="1" kern="1200" dirty="0" smtClean="0">
              <a:latin typeface="Arial" pitchFamily="34" charset="0"/>
              <a:ea typeface="+mn-ea"/>
              <a:cs typeface="Arial" pitchFamily="34" charset="0"/>
            </a:rPr>
            <a:t>Se hace necesario la creación de una sola política regional macro que genere la certidumbre de que se esta trabajando diversos procesos, planes y proyectos de los sectores regionales que coadyuven conjuntamente con sostenibilidad al gran cambio de la Amazonia Sanmartinense</a:t>
          </a:r>
          <a:r>
            <a:rPr lang="es-PE" sz="1500" b="1" i="1" kern="1200" dirty="0" smtClean="0">
              <a:solidFill>
                <a:schemeClr val="tx1"/>
              </a:solidFill>
              <a:latin typeface="Maiandra GD" pitchFamily="34" charset="0"/>
            </a:rPr>
            <a:t>.</a:t>
          </a:r>
        </a:p>
      </dsp:txBody>
      <dsp:txXfrm>
        <a:off x="5468472" y="2376266"/>
        <a:ext cx="2944973" cy="275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66DD81A9-EBCF-4E1C-A47B-DA196D07635B}" type="datetimeFigureOut">
              <a:rPr lang="es-PE" smtClean="0"/>
              <a:t>30/10/2012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3DDA72D3-71C2-45ED-89B3-F5B62A15FDA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20727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9466" y="0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0938" y="698500"/>
            <a:ext cx="4652962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484" y="4421823"/>
            <a:ext cx="556387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81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1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9466" y="8842029"/>
            <a:ext cx="301376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30" tIns="46465" rIns="92930" bIns="4646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34CAE35-6C76-42C0-812B-D5CF743C2D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714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7867A3E-130E-47A3-969D-2400499DB44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051617-C576-4075-ACA8-8D53B21CE2A3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5BAA29-A45B-4780-A82C-48D8CD9FB9F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08CD80-0EAB-456C-82CD-447AB25ADE2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ABA864-54E1-4518-986A-88E961DAD39D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45D487-EAF3-432D-A348-EC7ACCBAB310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11168E-9C12-4FCE-A638-E60A9EA552C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7C66630-7FD6-47DE-97D7-7515660E0DDB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4F2F301-46FB-4351-B1FE-84FEC0BC5F0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7A9D07-1565-403D-809C-7136B5D3FFDC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765423A-6FF2-4F2E-B47B-36BD2D15645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1EEAF9-DD85-40B9-A627-1E4E3F7DF9F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1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Exposici&#243;n%20DEGT%20-%20ARA%20-%20Desarrollo%20Territorial%20e%20Invesri&#243;n%20P&#250;blica%20Multisectorial-MEF.pptx#10. Presentaci&#243;n de PowerPoint" TargetMode="Externa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POT%20SAN%20MARTIN%2097.pptx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9638" y="1727200"/>
            <a:ext cx="8040687" cy="3862388"/>
          </a:xfrm>
        </p:spPr>
        <p:txBody>
          <a:bodyPr anchor="ctr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chemeClr val="tx1"/>
                </a:solidFill>
              </a:rPr>
              <a:t>EL ORDENAMIENTO TERRITORIAL Y LA INVERSIÓN PÚBLICA EN SAN MARTÍN</a:t>
            </a:r>
          </a:p>
        </p:txBody>
      </p:sp>
      <p:sp>
        <p:nvSpPr>
          <p:cNvPr id="3075" name="Text Box 11"/>
          <p:cNvSpPr txBox="1">
            <a:spLocks noChangeArrowheads="1"/>
          </p:cNvSpPr>
          <p:nvPr/>
        </p:nvSpPr>
        <p:spPr bwMode="auto">
          <a:xfrm>
            <a:off x="5508625" y="6464300"/>
            <a:ext cx="345598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300" b="1" dirty="0" smtClean="0">
                <a:solidFill>
                  <a:srgbClr val="002060"/>
                </a:solidFill>
              </a:rPr>
              <a:t>Moyobamba, 30  </a:t>
            </a:r>
            <a:r>
              <a:rPr lang="en-US" sz="1300" b="1" dirty="0">
                <a:solidFill>
                  <a:srgbClr val="002060"/>
                </a:solidFill>
              </a:rPr>
              <a:t>de </a:t>
            </a:r>
            <a:r>
              <a:rPr lang="es-PE" sz="1300" b="1" dirty="0" smtClean="0">
                <a:solidFill>
                  <a:srgbClr val="002060"/>
                </a:solidFill>
              </a:rPr>
              <a:t>Octubre </a:t>
            </a:r>
            <a:r>
              <a:rPr lang="en-US" sz="1300" b="1" dirty="0" smtClean="0">
                <a:solidFill>
                  <a:srgbClr val="002060"/>
                </a:solidFill>
              </a:rPr>
              <a:t>de </a:t>
            </a:r>
            <a:r>
              <a:rPr lang="en-US" sz="1300" b="1" dirty="0">
                <a:solidFill>
                  <a:srgbClr val="002060"/>
                </a:solidFill>
              </a:rPr>
              <a:t>2012</a:t>
            </a:r>
            <a:endParaRPr lang="es-ES" sz="1300" b="1" dirty="0">
              <a:solidFill>
                <a:srgbClr val="002060"/>
              </a:solidFill>
            </a:endParaRPr>
          </a:p>
        </p:txBody>
      </p:sp>
      <p:sp>
        <p:nvSpPr>
          <p:cNvPr id="3076" name="Text Box 12"/>
          <p:cNvSpPr txBox="1">
            <a:spLocks noChangeArrowheads="1"/>
          </p:cNvSpPr>
          <p:nvPr/>
        </p:nvSpPr>
        <p:spPr bwMode="auto">
          <a:xfrm>
            <a:off x="2571736" y="5715016"/>
            <a:ext cx="4603750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b="1" dirty="0" smtClean="0">
              <a:solidFill>
                <a:srgbClr val="00206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2060"/>
                </a:solidFill>
              </a:rPr>
              <a:t>DEGT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7" name="6 Imagen" descr="C:\Documents and Settings\cprada\Escritorio\MEMBRETADOS\AUTORIDAD REGIONAL AMBIENTA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5"/>
            <a:ext cx="9144000" cy="134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673518691"/>
              </p:ext>
            </p:extLst>
          </p:nvPr>
        </p:nvGraphicFramePr>
        <p:xfrm>
          <a:off x="1115616" y="1484784"/>
          <a:ext cx="1015312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Cerrar llave"/>
          <p:cNvSpPr/>
          <p:nvPr/>
        </p:nvSpPr>
        <p:spPr>
          <a:xfrm rot="16200000">
            <a:off x="3851920" y="-2187624"/>
            <a:ext cx="792088" cy="6408711"/>
          </a:xfrm>
          <a:prstGeom prst="rightBrace">
            <a:avLst>
              <a:gd name="adj1" fmla="val 10246"/>
              <a:gd name="adj2" fmla="val 49466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5 CuadroTexto"/>
          <p:cNvSpPr txBox="1"/>
          <p:nvPr/>
        </p:nvSpPr>
        <p:spPr>
          <a:xfrm>
            <a:off x="3763765" y="-10254"/>
            <a:ext cx="808235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500" b="1" dirty="0" smtClean="0"/>
              <a:t>OT</a:t>
            </a:r>
            <a:endParaRPr lang="es-PE" sz="3500" b="1" dirty="0"/>
          </a:p>
        </p:txBody>
      </p:sp>
      <p:sp>
        <p:nvSpPr>
          <p:cNvPr id="13" name="12 Flecha derecha"/>
          <p:cNvSpPr/>
          <p:nvPr/>
        </p:nvSpPr>
        <p:spPr>
          <a:xfrm>
            <a:off x="2357390" y="1412776"/>
            <a:ext cx="846458" cy="576064"/>
          </a:xfrm>
          <a:prstGeom prst="rightArrow">
            <a:avLst/>
          </a:prstGeom>
          <a:solidFill>
            <a:srgbClr val="66FF3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Flecha derecha"/>
          <p:cNvSpPr/>
          <p:nvPr/>
        </p:nvSpPr>
        <p:spPr>
          <a:xfrm>
            <a:off x="5004048" y="1412776"/>
            <a:ext cx="846458" cy="576064"/>
          </a:xfrm>
          <a:prstGeom prst="rightArrow">
            <a:avLst/>
          </a:prstGeom>
          <a:solidFill>
            <a:srgbClr val="66FF33"/>
          </a:solidFill>
          <a:ln>
            <a:solidFill>
              <a:srgbClr val="0099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35496" y="3171560"/>
            <a:ext cx="2780619" cy="3713824"/>
            <a:chOff x="240" y="1104"/>
            <a:chExt cx="1824" cy="3024"/>
          </a:xfrm>
        </p:grpSpPr>
        <p:grpSp>
          <p:nvGrpSpPr>
            <p:cNvPr id="16" name="Group 40"/>
            <p:cNvGrpSpPr>
              <a:grpSpLocks/>
            </p:cNvGrpSpPr>
            <p:nvPr/>
          </p:nvGrpSpPr>
          <p:grpSpPr bwMode="auto">
            <a:xfrm>
              <a:off x="336" y="1369"/>
              <a:ext cx="1632" cy="2711"/>
              <a:chOff x="288" y="1369"/>
              <a:chExt cx="1632" cy="2711"/>
            </a:xfrm>
          </p:grpSpPr>
          <p:sp>
            <p:nvSpPr>
              <p:cNvPr id="26" name="Rectangle 41"/>
              <p:cNvSpPr>
                <a:spLocks noChangeArrowheads="1"/>
              </p:cNvSpPr>
              <p:nvPr/>
            </p:nvSpPr>
            <p:spPr bwMode="auto">
              <a:xfrm>
                <a:off x="288" y="1369"/>
                <a:ext cx="1632" cy="2701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288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912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29" name="Freeform 44"/>
              <p:cNvSpPr>
                <a:spLocks/>
              </p:cNvSpPr>
              <p:nvPr/>
            </p:nvSpPr>
            <p:spPr bwMode="auto">
              <a:xfrm>
                <a:off x="816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  <p:sp>
          <p:nvSpPr>
            <p:cNvPr id="17" name="Text Box 45"/>
            <p:cNvSpPr txBox="1">
              <a:spLocks noChangeArrowheads="1"/>
            </p:cNvSpPr>
            <p:nvPr/>
          </p:nvSpPr>
          <p:spPr bwMode="auto">
            <a:xfrm>
              <a:off x="404" y="2165"/>
              <a:ext cx="676" cy="55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latin typeface="Arial Narrow" pitchFamily="34" charset="0"/>
                </a:rPr>
                <a:t>ZONA DE APTITUD URBANO INDUSTRIAL</a:t>
              </a:r>
            </a:p>
          </p:txBody>
        </p:sp>
        <p:sp>
          <p:nvSpPr>
            <p:cNvPr id="18" name="Text Box 46"/>
            <p:cNvSpPr txBox="1">
              <a:spLocks noChangeArrowheads="1"/>
            </p:cNvSpPr>
            <p:nvPr/>
          </p:nvSpPr>
          <p:spPr bwMode="auto">
            <a:xfrm>
              <a:off x="428" y="1499"/>
              <a:ext cx="624" cy="434"/>
            </a:xfrm>
            <a:prstGeom prst="rect">
              <a:avLst/>
            </a:prstGeom>
            <a:solidFill>
              <a:srgbClr val="99D729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latin typeface="Arial Narrow" pitchFamily="34" charset="0"/>
                </a:rPr>
                <a:t>ZONA DE ALTO VALOR BIOLOGICO</a:t>
              </a:r>
            </a:p>
          </p:txBody>
        </p:sp>
        <p:sp>
          <p:nvSpPr>
            <p:cNvPr id="19" name="Text Box 47"/>
            <p:cNvSpPr txBox="1">
              <a:spLocks noChangeArrowheads="1"/>
            </p:cNvSpPr>
            <p:nvPr/>
          </p:nvSpPr>
          <p:spPr bwMode="auto">
            <a:xfrm>
              <a:off x="1344" y="2534"/>
              <a:ext cx="624" cy="682"/>
            </a:xfrm>
            <a:prstGeom prst="rect">
              <a:avLst/>
            </a:prstGeom>
            <a:solidFill>
              <a:srgbClr val="FF9999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latin typeface="Arial Narrow" pitchFamily="34" charset="0"/>
                </a:rPr>
                <a:t>ZONA CON ALTO POTENCIAL PARA AGRICULTURA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s-ES_tradnl" sz="1000" b="1" dirty="0">
                <a:latin typeface="Arial Narrow" pitchFamily="34" charset="0"/>
              </a:endParaRPr>
            </a:p>
          </p:txBody>
        </p:sp>
        <p:sp>
          <p:nvSpPr>
            <p:cNvPr id="20" name="Text Box 48"/>
            <p:cNvSpPr txBox="1">
              <a:spLocks noChangeArrowheads="1"/>
            </p:cNvSpPr>
            <p:nvPr/>
          </p:nvSpPr>
          <p:spPr bwMode="auto">
            <a:xfrm>
              <a:off x="1184" y="1442"/>
              <a:ext cx="730" cy="43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 b="1" dirty="0">
                  <a:solidFill>
                    <a:schemeClr val="bg1"/>
                  </a:solidFill>
                  <a:latin typeface="Arial Narrow" pitchFamily="34" charset="0"/>
                </a:rPr>
                <a:t>ZONA CON ALTO POTENCIAL PARA PASTURAS</a:t>
              </a:r>
            </a:p>
          </p:txBody>
        </p:sp>
        <p:sp>
          <p:nvSpPr>
            <p:cNvPr id="21" name="Text Box 49"/>
            <p:cNvSpPr txBox="1">
              <a:spLocks noChangeArrowheads="1"/>
            </p:cNvSpPr>
            <p:nvPr/>
          </p:nvSpPr>
          <p:spPr bwMode="auto">
            <a:xfrm>
              <a:off x="1008" y="3284"/>
              <a:ext cx="768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ES_tradnl" sz="1400" b="1" dirty="0">
                  <a:solidFill>
                    <a:srgbClr val="FFFFCC"/>
                  </a:solidFill>
                  <a:latin typeface="Times New Roman" pitchFamily="18" charset="0"/>
                </a:rPr>
                <a:t>ZONA  DE APTITUD FORESTAL</a:t>
              </a:r>
            </a:p>
          </p:txBody>
        </p:sp>
        <p:sp>
          <p:nvSpPr>
            <p:cNvPr id="22" name="Text Box 50"/>
            <p:cNvSpPr txBox="1">
              <a:spLocks noChangeArrowheads="1"/>
            </p:cNvSpPr>
            <p:nvPr/>
          </p:nvSpPr>
          <p:spPr bwMode="auto">
            <a:xfrm>
              <a:off x="1392" y="378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s-ES_tradnl" sz="1000">
                  <a:solidFill>
                    <a:srgbClr val="FFFFCC"/>
                  </a:solidFill>
                  <a:latin typeface="Arial Narrow" pitchFamily="34" charset="0"/>
                </a:rPr>
                <a:t>ZONA PESQUERA</a:t>
              </a:r>
            </a:p>
          </p:txBody>
        </p: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240" y="1104"/>
              <a:ext cx="1824" cy="3024"/>
              <a:chOff x="240" y="1104"/>
              <a:chExt cx="1824" cy="3024"/>
            </a:xfrm>
          </p:grpSpPr>
          <p:sp>
            <p:nvSpPr>
              <p:cNvPr id="24" name="Text Box 52"/>
              <p:cNvSpPr txBox="1">
                <a:spLocks noChangeArrowheads="1"/>
              </p:cNvSpPr>
              <p:nvPr/>
            </p:nvSpPr>
            <p:spPr bwMode="auto">
              <a:xfrm>
                <a:off x="288" y="1104"/>
                <a:ext cx="1584" cy="2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MX" sz="1600" b="1" dirty="0" smtClean="0">
                    <a:solidFill>
                      <a:schemeClr val="bg2">
                        <a:lumMod val="50000"/>
                      </a:schemeClr>
                    </a:solidFill>
                    <a:latin typeface="Arial Narrow" pitchFamily="34" charset="0"/>
                  </a:rPr>
                  <a:t>(</a:t>
                </a:r>
                <a:r>
                  <a:rPr lang="es-MX" sz="1600" b="1" dirty="0">
                    <a:solidFill>
                      <a:schemeClr val="bg2">
                        <a:lumMod val="50000"/>
                      </a:schemeClr>
                    </a:solidFill>
                    <a:latin typeface="Arial Narrow" pitchFamily="34" charset="0"/>
                  </a:rPr>
                  <a:t>ZEE)</a:t>
                </a:r>
                <a:endParaRPr lang="es-ES" sz="1600" b="1" dirty="0">
                  <a:solidFill>
                    <a:schemeClr val="bg2">
                      <a:lumMod val="50000"/>
                    </a:schemeClr>
                  </a:solidFill>
                  <a:latin typeface="Arial Narrow" pitchFamily="34" charset="0"/>
                </a:endParaRPr>
              </a:p>
            </p:txBody>
          </p:sp>
          <p:sp>
            <p:nvSpPr>
              <p:cNvPr id="25" name="Rectangle 53"/>
              <p:cNvSpPr>
                <a:spLocks noChangeArrowheads="1"/>
              </p:cNvSpPr>
              <p:nvPr/>
            </p:nvSpPr>
            <p:spPr bwMode="auto">
              <a:xfrm>
                <a:off x="240" y="1104"/>
                <a:ext cx="1824" cy="302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3628472" y="3171561"/>
            <a:ext cx="2608263" cy="3713824"/>
            <a:chOff x="2245" y="1180"/>
            <a:chExt cx="1643" cy="2964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416" y="1180"/>
              <a:ext cx="1326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 </a:t>
              </a:r>
              <a:r>
                <a:rPr lang="es-MX" sz="1500" b="1" dirty="0" smtClean="0">
                  <a:solidFill>
                    <a:schemeClr val="accent2"/>
                  </a:solidFill>
                  <a:latin typeface="Arial Narrow" pitchFamily="34" charset="0"/>
                </a:rPr>
                <a:t>(</a:t>
              </a:r>
              <a:r>
                <a:rPr lang="es-MX" sz="15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OT + )</a:t>
              </a:r>
              <a:endParaRPr lang="es-ES" sz="1400" b="1" dirty="0">
                <a:latin typeface="Arial Narrow" pitchFamily="34" charset="0"/>
              </a:endParaRPr>
            </a:p>
          </p:txBody>
        </p:sp>
        <p:grpSp>
          <p:nvGrpSpPr>
            <p:cNvPr id="32" name="Group 5"/>
            <p:cNvGrpSpPr>
              <a:grpSpLocks/>
            </p:cNvGrpSpPr>
            <p:nvPr/>
          </p:nvGrpSpPr>
          <p:grpSpPr bwMode="auto">
            <a:xfrm>
              <a:off x="2245" y="1414"/>
              <a:ext cx="1643" cy="2730"/>
              <a:chOff x="2245" y="1414"/>
              <a:chExt cx="1643" cy="2730"/>
            </a:xfrm>
          </p:grpSpPr>
          <p:sp>
            <p:nvSpPr>
              <p:cNvPr id="33" name="Rectangle 6"/>
              <p:cNvSpPr>
                <a:spLocks noChangeArrowheads="1"/>
              </p:cNvSpPr>
              <p:nvPr/>
            </p:nvSpPr>
            <p:spPr bwMode="auto">
              <a:xfrm>
                <a:off x="2246" y="1414"/>
                <a:ext cx="1632" cy="2730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4" name="Freeform 7"/>
              <p:cNvSpPr>
                <a:spLocks/>
              </p:cNvSpPr>
              <p:nvPr/>
            </p:nvSpPr>
            <p:spPr bwMode="auto">
              <a:xfrm>
                <a:off x="2246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5" name="Freeform 8"/>
              <p:cNvSpPr>
                <a:spLocks/>
              </p:cNvSpPr>
              <p:nvPr/>
            </p:nvSpPr>
            <p:spPr bwMode="auto">
              <a:xfrm>
                <a:off x="2784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6" name="Freeform 9"/>
              <p:cNvSpPr>
                <a:spLocks/>
              </p:cNvSpPr>
              <p:nvPr/>
            </p:nvSpPr>
            <p:spPr bwMode="auto">
              <a:xfrm>
                <a:off x="2688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37" name="Text Box 10"/>
              <p:cNvSpPr txBox="1">
                <a:spLocks noChangeArrowheads="1"/>
              </p:cNvSpPr>
              <p:nvPr/>
            </p:nvSpPr>
            <p:spPr bwMode="auto">
              <a:xfrm>
                <a:off x="2245" y="1766"/>
                <a:ext cx="576" cy="252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 dirty="0">
                    <a:latin typeface="Arial Narrow" pitchFamily="34" charset="0"/>
                  </a:rPr>
                  <a:t>ZONA DE USO TURISTICO</a:t>
                </a:r>
              </a:p>
            </p:txBody>
          </p:sp>
          <p:sp>
            <p:nvSpPr>
              <p:cNvPr id="38" name="Text Box 11"/>
              <p:cNvSpPr txBox="1">
                <a:spLocks noChangeArrowheads="1"/>
              </p:cNvSpPr>
              <p:nvPr/>
            </p:nvSpPr>
            <p:spPr bwMode="auto">
              <a:xfrm>
                <a:off x="3216" y="2458"/>
                <a:ext cx="576" cy="682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PROYECTOS AGRÍCOLAS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39" name="Text Box 12"/>
              <p:cNvSpPr txBox="1">
                <a:spLocks noChangeArrowheads="1"/>
              </p:cNvSpPr>
              <p:nvPr/>
            </p:nvSpPr>
            <p:spPr bwMode="auto">
              <a:xfrm>
                <a:off x="3120" y="1642"/>
                <a:ext cx="624" cy="538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 dirty="0">
                    <a:solidFill>
                      <a:schemeClr val="bg1"/>
                    </a:solidFill>
                    <a:latin typeface="Arial Narrow" pitchFamily="34" charset="0"/>
                  </a:rPr>
                  <a:t>PROYECTOS GANADEROS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 dirty="0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40" name="Text Box 13"/>
              <p:cNvSpPr txBox="1">
                <a:spLocks noChangeArrowheads="1"/>
              </p:cNvSpPr>
              <p:nvPr/>
            </p:nvSpPr>
            <p:spPr bwMode="auto">
              <a:xfrm>
                <a:off x="3072" y="313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41" name="Text Box 14"/>
              <p:cNvSpPr txBox="1">
                <a:spLocks noChangeArrowheads="1"/>
              </p:cNvSpPr>
              <p:nvPr/>
            </p:nvSpPr>
            <p:spPr bwMode="auto">
              <a:xfrm>
                <a:off x="3312" y="380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PROYECTOS PESQUEROS</a:t>
                </a:r>
              </a:p>
            </p:txBody>
          </p:sp>
          <p:grpSp>
            <p:nvGrpSpPr>
              <p:cNvPr id="42" name="Group 15"/>
              <p:cNvGrpSpPr>
                <a:grpSpLocks/>
              </p:cNvGrpSpPr>
              <p:nvPr/>
            </p:nvGrpSpPr>
            <p:grpSpPr bwMode="auto">
              <a:xfrm>
                <a:off x="2246" y="1978"/>
                <a:ext cx="1562" cy="1984"/>
                <a:chOff x="2246" y="1968"/>
                <a:chExt cx="1562" cy="1984"/>
              </a:xfrm>
            </p:grpSpPr>
            <p:sp>
              <p:nvSpPr>
                <p:cNvPr id="49" name="Freeform 16"/>
                <p:cNvSpPr>
                  <a:spLocks/>
                </p:cNvSpPr>
                <p:nvPr/>
              </p:nvSpPr>
              <p:spPr bwMode="auto">
                <a:xfrm>
                  <a:off x="2640" y="2704"/>
                  <a:ext cx="672" cy="1248"/>
                </a:xfrm>
                <a:custGeom>
                  <a:avLst/>
                  <a:gdLst>
                    <a:gd name="T0" fmla="*/ 0 w 672"/>
                    <a:gd name="T1" fmla="*/ 32 h 1248"/>
                    <a:gd name="T2" fmla="*/ 480 w 672"/>
                    <a:gd name="T3" fmla="*/ 176 h 1248"/>
                    <a:gd name="T4" fmla="*/ 480 w 672"/>
                    <a:gd name="T5" fmla="*/ 1088 h 1248"/>
                    <a:gd name="T6" fmla="*/ 672 w 672"/>
                    <a:gd name="T7" fmla="*/ 1136 h 124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72"/>
                    <a:gd name="T13" fmla="*/ 0 h 1248"/>
                    <a:gd name="T14" fmla="*/ 672 w 672"/>
                    <a:gd name="T15" fmla="*/ 1248 h 124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72" h="1248">
                      <a:moveTo>
                        <a:pt x="0" y="32"/>
                      </a:moveTo>
                      <a:cubicBezTo>
                        <a:pt x="200" y="16"/>
                        <a:pt x="400" y="0"/>
                        <a:pt x="480" y="176"/>
                      </a:cubicBezTo>
                      <a:cubicBezTo>
                        <a:pt x="560" y="352"/>
                        <a:pt x="448" y="928"/>
                        <a:pt x="480" y="1088"/>
                      </a:cubicBezTo>
                      <a:cubicBezTo>
                        <a:pt x="512" y="1248"/>
                        <a:pt x="592" y="1192"/>
                        <a:pt x="672" y="1136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50" name="Freeform 17"/>
                <p:cNvSpPr>
                  <a:spLocks/>
                </p:cNvSpPr>
                <p:nvPr/>
              </p:nvSpPr>
              <p:spPr bwMode="auto">
                <a:xfrm>
                  <a:off x="2246" y="1968"/>
                  <a:ext cx="1562" cy="1617"/>
                </a:xfrm>
                <a:custGeom>
                  <a:avLst/>
                  <a:gdLst>
                    <a:gd name="T0" fmla="*/ 0 w 1648"/>
                    <a:gd name="T1" fmla="*/ 1632 h 1632"/>
                    <a:gd name="T2" fmla="*/ 192 w 1648"/>
                    <a:gd name="T3" fmla="*/ 1344 h 1632"/>
                    <a:gd name="T4" fmla="*/ 384 w 1648"/>
                    <a:gd name="T5" fmla="*/ 624 h 1632"/>
                    <a:gd name="T6" fmla="*/ 1440 w 1648"/>
                    <a:gd name="T7" fmla="*/ 96 h 1632"/>
                    <a:gd name="T8" fmla="*/ 1632 w 1648"/>
                    <a:gd name="T9" fmla="*/ 48 h 16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48"/>
                    <a:gd name="T16" fmla="*/ 0 h 1632"/>
                    <a:gd name="T17" fmla="*/ 1648 w 1648"/>
                    <a:gd name="T18" fmla="*/ 1632 h 16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48" h="1632">
                      <a:moveTo>
                        <a:pt x="0" y="1632"/>
                      </a:moveTo>
                      <a:cubicBezTo>
                        <a:pt x="64" y="1572"/>
                        <a:pt x="128" y="1512"/>
                        <a:pt x="192" y="1344"/>
                      </a:cubicBezTo>
                      <a:cubicBezTo>
                        <a:pt x="256" y="1176"/>
                        <a:pt x="176" y="832"/>
                        <a:pt x="384" y="624"/>
                      </a:cubicBezTo>
                      <a:cubicBezTo>
                        <a:pt x="592" y="416"/>
                        <a:pt x="1232" y="192"/>
                        <a:pt x="1440" y="96"/>
                      </a:cubicBezTo>
                      <a:cubicBezTo>
                        <a:pt x="1648" y="0"/>
                        <a:pt x="1640" y="24"/>
                        <a:pt x="1632" y="48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  <p:sp>
              <p:nvSpPr>
                <p:cNvPr id="51" name="Freeform 18"/>
                <p:cNvSpPr>
                  <a:spLocks/>
                </p:cNvSpPr>
                <p:nvPr/>
              </p:nvSpPr>
              <p:spPr bwMode="auto">
                <a:xfrm>
                  <a:off x="2520" y="2160"/>
                  <a:ext cx="168" cy="384"/>
                </a:xfrm>
                <a:custGeom>
                  <a:avLst/>
                  <a:gdLst>
                    <a:gd name="T0" fmla="*/ 24 w 168"/>
                    <a:gd name="T1" fmla="*/ 384 h 384"/>
                    <a:gd name="T2" fmla="*/ 24 w 168"/>
                    <a:gd name="T3" fmla="*/ 192 h 384"/>
                    <a:gd name="T4" fmla="*/ 168 w 168"/>
                    <a:gd name="T5" fmla="*/ 0 h 384"/>
                    <a:gd name="T6" fmla="*/ 0 60000 65536"/>
                    <a:gd name="T7" fmla="*/ 0 60000 65536"/>
                    <a:gd name="T8" fmla="*/ 0 60000 65536"/>
                    <a:gd name="T9" fmla="*/ 0 w 168"/>
                    <a:gd name="T10" fmla="*/ 0 h 384"/>
                    <a:gd name="T11" fmla="*/ 168 w 168"/>
                    <a:gd name="T12" fmla="*/ 384 h 38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8" h="384">
                      <a:moveTo>
                        <a:pt x="24" y="384"/>
                      </a:moveTo>
                      <a:cubicBezTo>
                        <a:pt x="12" y="320"/>
                        <a:pt x="0" y="256"/>
                        <a:pt x="24" y="192"/>
                      </a:cubicBezTo>
                      <a:cubicBezTo>
                        <a:pt x="48" y="128"/>
                        <a:pt x="144" y="32"/>
                        <a:pt x="168" y="0"/>
                      </a:cubicBezTo>
                    </a:path>
                  </a:pathLst>
                </a:custGeom>
                <a:noFill/>
                <a:ln w="28575">
                  <a:solidFill>
                    <a:schemeClr val="hlink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s-PE"/>
                </a:p>
              </p:txBody>
            </p:sp>
          </p:grpSp>
          <p:sp>
            <p:nvSpPr>
              <p:cNvPr id="43" name="Oval 19"/>
              <p:cNvSpPr>
                <a:spLocks noChangeArrowheads="1"/>
              </p:cNvSpPr>
              <p:nvPr/>
            </p:nvSpPr>
            <p:spPr bwMode="auto">
              <a:xfrm>
                <a:off x="2400" y="2410"/>
                <a:ext cx="384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MX" sz="1000">
                    <a:latin typeface="Arial Narrow" pitchFamily="34" charset="0"/>
                  </a:rPr>
                  <a:t>  CENTROS </a:t>
                </a:r>
              </a:p>
              <a:p>
                <a:pPr algn="ctr"/>
                <a:r>
                  <a:rPr lang="es-MX" sz="1000">
                    <a:latin typeface="Arial Narrow" pitchFamily="34" charset="0"/>
                  </a:rPr>
                  <a:t>URBANOS</a:t>
                </a:r>
              </a:p>
              <a:p>
                <a:pPr algn="ctr"/>
                <a:endParaRPr lang="es-ES" sz="1000">
                  <a:latin typeface="Arial Narrow" pitchFamily="34" charset="0"/>
                </a:endParaRPr>
              </a:p>
            </p:txBody>
          </p:sp>
          <p:sp>
            <p:nvSpPr>
              <p:cNvPr id="44" name="Oval 20"/>
              <p:cNvSpPr>
                <a:spLocks noChangeArrowheads="1"/>
              </p:cNvSpPr>
              <p:nvPr/>
            </p:nvSpPr>
            <p:spPr bwMode="auto">
              <a:xfrm>
                <a:off x="3024" y="2842"/>
                <a:ext cx="144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45" name="Oval 21"/>
              <p:cNvSpPr>
                <a:spLocks noChangeArrowheads="1"/>
              </p:cNvSpPr>
              <p:nvPr/>
            </p:nvSpPr>
            <p:spPr bwMode="auto">
              <a:xfrm>
                <a:off x="2304" y="3178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46" name="Oval 22"/>
              <p:cNvSpPr>
                <a:spLocks noChangeArrowheads="1"/>
              </p:cNvSpPr>
              <p:nvPr/>
            </p:nvSpPr>
            <p:spPr bwMode="auto">
              <a:xfrm>
                <a:off x="3216" y="3754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47" name="Oval 23"/>
              <p:cNvSpPr>
                <a:spLocks noChangeArrowheads="1"/>
              </p:cNvSpPr>
              <p:nvPr/>
            </p:nvSpPr>
            <p:spPr bwMode="auto">
              <a:xfrm>
                <a:off x="3648" y="1978"/>
                <a:ext cx="96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48" name="Oval 24"/>
              <p:cNvSpPr>
                <a:spLocks noChangeArrowheads="1"/>
              </p:cNvSpPr>
              <p:nvPr/>
            </p:nvSpPr>
            <p:spPr bwMode="auto">
              <a:xfrm>
                <a:off x="2688" y="2122"/>
                <a:ext cx="144" cy="144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</p:grpSp>
      </p:grpSp>
      <p:grpSp>
        <p:nvGrpSpPr>
          <p:cNvPr id="52" name="Group 25"/>
          <p:cNvGrpSpPr>
            <a:grpSpLocks/>
          </p:cNvGrpSpPr>
          <p:nvPr/>
        </p:nvGrpSpPr>
        <p:grpSpPr bwMode="auto">
          <a:xfrm>
            <a:off x="6437312" y="3044495"/>
            <a:ext cx="2743200" cy="3840889"/>
            <a:chOff x="4032" y="1680"/>
            <a:chExt cx="1728" cy="2400"/>
          </a:xfrm>
        </p:grpSpPr>
        <p:grpSp>
          <p:nvGrpSpPr>
            <p:cNvPr id="53" name="Group 26"/>
            <p:cNvGrpSpPr>
              <a:grpSpLocks/>
            </p:cNvGrpSpPr>
            <p:nvPr/>
          </p:nvGrpSpPr>
          <p:grpSpPr bwMode="auto">
            <a:xfrm>
              <a:off x="4032" y="1680"/>
              <a:ext cx="1728" cy="2400"/>
              <a:chOff x="4032" y="1680"/>
              <a:chExt cx="1728" cy="2400"/>
            </a:xfrm>
          </p:grpSpPr>
          <p:sp>
            <p:nvSpPr>
              <p:cNvPr id="55" name="Rectangle 27"/>
              <p:cNvSpPr>
                <a:spLocks noChangeArrowheads="1"/>
              </p:cNvSpPr>
              <p:nvPr/>
            </p:nvSpPr>
            <p:spPr bwMode="auto">
              <a:xfrm>
                <a:off x="4032" y="1968"/>
                <a:ext cx="1632" cy="2102"/>
              </a:xfrm>
              <a:prstGeom prst="rect">
                <a:avLst/>
              </a:prstGeom>
              <a:solidFill>
                <a:srgbClr val="146A2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56" name="Freeform 28"/>
              <p:cNvSpPr>
                <a:spLocks/>
              </p:cNvSpPr>
              <p:nvPr/>
            </p:nvSpPr>
            <p:spPr bwMode="auto">
              <a:xfrm>
                <a:off x="4032" y="2102"/>
                <a:ext cx="1632" cy="1792"/>
              </a:xfrm>
              <a:custGeom>
                <a:avLst/>
                <a:gdLst>
                  <a:gd name="T0" fmla="*/ 0 w 3928"/>
                  <a:gd name="T1" fmla="*/ 2 h 2288"/>
                  <a:gd name="T2" fmla="*/ 0 w 3928"/>
                  <a:gd name="T3" fmla="*/ 2 h 2288"/>
                  <a:gd name="T4" fmla="*/ 0 w 3928"/>
                  <a:gd name="T5" fmla="*/ 2 h 2288"/>
                  <a:gd name="T6" fmla="*/ 0 w 3928"/>
                  <a:gd name="T7" fmla="*/ 2 h 2288"/>
                  <a:gd name="T8" fmla="*/ 0 w 3928"/>
                  <a:gd name="T9" fmla="*/ 4 h 2288"/>
                  <a:gd name="T10" fmla="*/ 0 w 3928"/>
                  <a:gd name="T11" fmla="*/ 5 h 2288"/>
                  <a:gd name="T12" fmla="*/ 0 w 3928"/>
                  <a:gd name="T13" fmla="*/ 5 h 2288"/>
                  <a:gd name="T14" fmla="*/ 0 w 3928"/>
                  <a:gd name="T15" fmla="*/ 5 h 2288"/>
                  <a:gd name="T16" fmla="*/ 0 w 3928"/>
                  <a:gd name="T17" fmla="*/ 5 h 2288"/>
                  <a:gd name="T18" fmla="*/ 0 w 3928"/>
                  <a:gd name="T19" fmla="*/ 7 h 2288"/>
                  <a:gd name="T20" fmla="*/ 0 w 3928"/>
                  <a:gd name="T21" fmla="*/ 8 h 2288"/>
                  <a:gd name="T22" fmla="*/ 0 w 3928"/>
                  <a:gd name="T23" fmla="*/ 8 h 2288"/>
                  <a:gd name="T24" fmla="*/ 0 w 3928"/>
                  <a:gd name="T25" fmla="*/ 9 h 2288"/>
                  <a:gd name="T26" fmla="*/ 0 w 3928"/>
                  <a:gd name="T27" fmla="*/ 11 h 2288"/>
                  <a:gd name="T28" fmla="*/ 0 w 3928"/>
                  <a:gd name="T29" fmla="*/ 12 h 2288"/>
                  <a:gd name="T30" fmla="*/ 0 w 3928"/>
                  <a:gd name="T31" fmla="*/ 12 h 2288"/>
                  <a:gd name="T32" fmla="*/ 0 w 3928"/>
                  <a:gd name="T33" fmla="*/ 13 h 2288"/>
                  <a:gd name="T34" fmla="*/ 0 w 3928"/>
                  <a:gd name="T35" fmla="*/ 13 h 2288"/>
                  <a:gd name="T36" fmla="*/ 0 w 3928"/>
                  <a:gd name="T37" fmla="*/ 13 h 2288"/>
                  <a:gd name="T38" fmla="*/ 0 w 3928"/>
                  <a:gd name="T39" fmla="*/ 13 h 2288"/>
                  <a:gd name="T40" fmla="*/ 0 w 3928"/>
                  <a:gd name="T41" fmla="*/ 13 h 2288"/>
                  <a:gd name="T42" fmla="*/ 0 w 3928"/>
                  <a:gd name="T43" fmla="*/ 13 h 2288"/>
                  <a:gd name="T44" fmla="*/ 0 w 3928"/>
                  <a:gd name="T45" fmla="*/ 13 h 2288"/>
                  <a:gd name="T46" fmla="*/ 0 w 3928"/>
                  <a:gd name="T47" fmla="*/ 13 h 2288"/>
                  <a:gd name="T48" fmla="*/ 0 w 3928"/>
                  <a:gd name="T49" fmla="*/ 13 h 2288"/>
                  <a:gd name="T50" fmla="*/ 0 w 3928"/>
                  <a:gd name="T51" fmla="*/ 13 h 2288"/>
                  <a:gd name="T52" fmla="*/ 0 w 3928"/>
                  <a:gd name="T53" fmla="*/ 13 h 2288"/>
                  <a:gd name="T54" fmla="*/ 0 w 3928"/>
                  <a:gd name="T55" fmla="*/ 13 h 2288"/>
                  <a:gd name="T56" fmla="*/ 0 w 3928"/>
                  <a:gd name="T57" fmla="*/ 13 h 2288"/>
                  <a:gd name="T58" fmla="*/ 0 w 3928"/>
                  <a:gd name="T59" fmla="*/ 11 h 2288"/>
                  <a:gd name="T60" fmla="*/ 0 w 3928"/>
                  <a:gd name="T61" fmla="*/ 10 h 2288"/>
                  <a:gd name="T62" fmla="*/ 0 w 3928"/>
                  <a:gd name="T63" fmla="*/ 10 h 2288"/>
                  <a:gd name="T64" fmla="*/ 0 w 3928"/>
                  <a:gd name="T65" fmla="*/ 9 h 2288"/>
                  <a:gd name="T66" fmla="*/ 0 w 3928"/>
                  <a:gd name="T67" fmla="*/ 8 h 2288"/>
                  <a:gd name="T68" fmla="*/ 0 w 3928"/>
                  <a:gd name="T69" fmla="*/ 8 h 2288"/>
                  <a:gd name="T70" fmla="*/ 0 w 3928"/>
                  <a:gd name="T71" fmla="*/ 8 h 2288"/>
                  <a:gd name="T72" fmla="*/ 0 w 3928"/>
                  <a:gd name="T73" fmla="*/ 6 h 2288"/>
                  <a:gd name="T74" fmla="*/ 0 w 3928"/>
                  <a:gd name="T75" fmla="*/ 6 h 2288"/>
                  <a:gd name="T76" fmla="*/ 0 w 3928"/>
                  <a:gd name="T77" fmla="*/ 6 h 2288"/>
                  <a:gd name="T78" fmla="*/ 0 w 3928"/>
                  <a:gd name="T79" fmla="*/ 6 h 2288"/>
                  <a:gd name="T80" fmla="*/ 0 w 3928"/>
                  <a:gd name="T81" fmla="*/ 6 h 2288"/>
                  <a:gd name="T82" fmla="*/ 0 w 3928"/>
                  <a:gd name="T83" fmla="*/ 6 h 2288"/>
                  <a:gd name="T84" fmla="*/ 0 w 3928"/>
                  <a:gd name="T85" fmla="*/ 6 h 2288"/>
                  <a:gd name="T86" fmla="*/ 0 w 3928"/>
                  <a:gd name="T87" fmla="*/ 5 h 2288"/>
                  <a:gd name="T88" fmla="*/ 0 w 3928"/>
                  <a:gd name="T89" fmla="*/ 4 h 2288"/>
                  <a:gd name="T90" fmla="*/ 0 w 3928"/>
                  <a:gd name="T91" fmla="*/ 4 h 2288"/>
                  <a:gd name="T92" fmla="*/ 0 w 3928"/>
                  <a:gd name="T93" fmla="*/ 2 h 2288"/>
                  <a:gd name="T94" fmla="*/ 0 w 3928"/>
                  <a:gd name="T95" fmla="*/ 2 h 2288"/>
                  <a:gd name="T96" fmla="*/ 0 w 3928"/>
                  <a:gd name="T97" fmla="*/ 2 h 2288"/>
                  <a:gd name="T98" fmla="*/ 0 w 3928"/>
                  <a:gd name="T99" fmla="*/ 2 h 2288"/>
                  <a:gd name="T100" fmla="*/ 0 w 3928"/>
                  <a:gd name="T101" fmla="*/ 2 h 2288"/>
                  <a:gd name="T102" fmla="*/ 0 w 3928"/>
                  <a:gd name="T103" fmla="*/ 2 h 2288"/>
                  <a:gd name="T104" fmla="*/ 0 w 3928"/>
                  <a:gd name="T105" fmla="*/ 2 h 2288"/>
                  <a:gd name="T106" fmla="*/ 0 w 3928"/>
                  <a:gd name="T107" fmla="*/ 2 h 2288"/>
                  <a:gd name="T108" fmla="*/ 0 w 3928"/>
                  <a:gd name="T109" fmla="*/ 2 h 2288"/>
                  <a:gd name="T110" fmla="*/ 0 w 3928"/>
                  <a:gd name="T111" fmla="*/ 2 h 2288"/>
                  <a:gd name="T112" fmla="*/ 0 w 3928"/>
                  <a:gd name="T113" fmla="*/ 2 h 2288"/>
                  <a:gd name="T114" fmla="*/ 0 w 3928"/>
                  <a:gd name="T115" fmla="*/ 2 h 2288"/>
                  <a:gd name="T116" fmla="*/ 0 w 3928"/>
                  <a:gd name="T117" fmla="*/ 2 h 2288"/>
                  <a:gd name="T118" fmla="*/ 0 w 3928"/>
                  <a:gd name="T119" fmla="*/ 2 h 228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928"/>
                  <a:gd name="T181" fmla="*/ 0 h 2288"/>
                  <a:gd name="T182" fmla="*/ 3928 w 3928"/>
                  <a:gd name="T183" fmla="*/ 2288 h 228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928" h="2288">
                    <a:moveTo>
                      <a:pt x="3280" y="112"/>
                    </a:moveTo>
                    <a:cubicBezTo>
                      <a:pt x="3160" y="120"/>
                      <a:pt x="3040" y="128"/>
                      <a:pt x="2944" y="160"/>
                    </a:cubicBezTo>
                    <a:cubicBezTo>
                      <a:pt x="2848" y="192"/>
                      <a:pt x="2784" y="256"/>
                      <a:pt x="2704" y="304"/>
                    </a:cubicBezTo>
                    <a:cubicBezTo>
                      <a:pt x="2624" y="352"/>
                      <a:pt x="2544" y="384"/>
                      <a:pt x="2464" y="448"/>
                    </a:cubicBezTo>
                    <a:cubicBezTo>
                      <a:pt x="2384" y="512"/>
                      <a:pt x="2312" y="624"/>
                      <a:pt x="2224" y="688"/>
                    </a:cubicBezTo>
                    <a:cubicBezTo>
                      <a:pt x="2136" y="752"/>
                      <a:pt x="2008" y="800"/>
                      <a:pt x="1936" y="832"/>
                    </a:cubicBezTo>
                    <a:cubicBezTo>
                      <a:pt x="1864" y="864"/>
                      <a:pt x="1888" y="880"/>
                      <a:pt x="1792" y="880"/>
                    </a:cubicBezTo>
                    <a:cubicBezTo>
                      <a:pt x="1696" y="880"/>
                      <a:pt x="1472" y="824"/>
                      <a:pt x="1360" y="832"/>
                    </a:cubicBezTo>
                    <a:cubicBezTo>
                      <a:pt x="1248" y="840"/>
                      <a:pt x="1192" y="872"/>
                      <a:pt x="1120" y="928"/>
                    </a:cubicBezTo>
                    <a:cubicBezTo>
                      <a:pt x="1048" y="984"/>
                      <a:pt x="968" y="1112"/>
                      <a:pt x="928" y="1168"/>
                    </a:cubicBezTo>
                    <a:cubicBezTo>
                      <a:pt x="888" y="1224"/>
                      <a:pt x="864" y="1224"/>
                      <a:pt x="880" y="1264"/>
                    </a:cubicBezTo>
                    <a:cubicBezTo>
                      <a:pt x="896" y="1304"/>
                      <a:pt x="976" y="1360"/>
                      <a:pt x="1024" y="1408"/>
                    </a:cubicBezTo>
                    <a:cubicBezTo>
                      <a:pt x="1072" y="1456"/>
                      <a:pt x="1136" y="1472"/>
                      <a:pt x="1168" y="1552"/>
                    </a:cubicBezTo>
                    <a:cubicBezTo>
                      <a:pt x="1200" y="1632"/>
                      <a:pt x="1224" y="1816"/>
                      <a:pt x="1216" y="1888"/>
                    </a:cubicBezTo>
                    <a:cubicBezTo>
                      <a:pt x="1208" y="1960"/>
                      <a:pt x="1152" y="1968"/>
                      <a:pt x="1120" y="1984"/>
                    </a:cubicBezTo>
                    <a:cubicBezTo>
                      <a:pt x="1088" y="2000"/>
                      <a:pt x="1072" y="1976"/>
                      <a:pt x="1024" y="1984"/>
                    </a:cubicBezTo>
                    <a:cubicBezTo>
                      <a:pt x="976" y="1992"/>
                      <a:pt x="920" y="2024"/>
                      <a:pt x="832" y="2032"/>
                    </a:cubicBezTo>
                    <a:cubicBezTo>
                      <a:pt x="744" y="2040"/>
                      <a:pt x="576" y="2024"/>
                      <a:pt x="496" y="2032"/>
                    </a:cubicBezTo>
                    <a:cubicBezTo>
                      <a:pt x="416" y="2040"/>
                      <a:pt x="400" y="2064"/>
                      <a:pt x="352" y="2080"/>
                    </a:cubicBezTo>
                    <a:cubicBezTo>
                      <a:pt x="304" y="2096"/>
                      <a:pt x="240" y="2112"/>
                      <a:pt x="208" y="2128"/>
                    </a:cubicBezTo>
                    <a:cubicBezTo>
                      <a:pt x="176" y="2144"/>
                      <a:pt x="192" y="2152"/>
                      <a:pt x="160" y="2176"/>
                    </a:cubicBezTo>
                    <a:cubicBezTo>
                      <a:pt x="128" y="2200"/>
                      <a:pt x="0" y="2256"/>
                      <a:pt x="16" y="2272"/>
                    </a:cubicBezTo>
                    <a:cubicBezTo>
                      <a:pt x="32" y="2288"/>
                      <a:pt x="200" y="2280"/>
                      <a:pt x="256" y="2272"/>
                    </a:cubicBezTo>
                    <a:cubicBezTo>
                      <a:pt x="312" y="2264"/>
                      <a:pt x="320" y="2240"/>
                      <a:pt x="352" y="2224"/>
                    </a:cubicBezTo>
                    <a:cubicBezTo>
                      <a:pt x="384" y="2208"/>
                      <a:pt x="408" y="2184"/>
                      <a:pt x="448" y="2176"/>
                    </a:cubicBezTo>
                    <a:cubicBezTo>
                      <a:pt x="488" y="2168"/>
                      <a:pt x="544" y="2176"/>
                      <a:pt x="592" y="2176"/>
                    </a:cubicBezTo>
                    <a:cubicBezTo>
                      <a:pt x="640" y="2176"/>
                      <a:pt x="656" y="2184"/>
                      <a:pt x="736" y="2176"/>
                    </a:cubicBezTo>
                    <a:cubicBezTo>
                      <a:pt x="816" y="2168"/>
                      <a:pt x="984" y="2144"/>
                      <a:pt x="1072" y="2128"/>
                    </a:cubicBezTo>
                    <a:cubicBezTo>
                      <a:pt x="1160" y="2112"/>
                      <a:pt x="1224" y="2112"/>
                      <a:pt x="1264" y="2080"/>
                    </a:cubicBezTo>
                    <a:cubicBezTo>
                      <a:pt x="1304" y="2048"/>
                      <a:pt x="1304" y="1992"/>
                      <a:pt x="1312" y="1936"/>
                    </a:cubicBezTo>
                    <a:cubicBezTo>
                      <a:pt x="1320" y="1880"/>
                      <a:pt x="1320" y="1792"/>
                      <a:pt x="1312" y="1744"/>
                    </a:cubicBezTo>
                    <a:cubicBezTo>
                      <a:pt x="1304" y="1696"/>
                      <a:pt x="1280" y="1688"/>
                      <a:pt x="1264" y="1648"/>
                    </a:cubicBezTo>
                    <a:cubicBezTo>
                      <a:pt x="1248" y="1608"/>
                      <a:pt x="1232" y="1544"/>
                      <a:pt x="1216" y="1504"/>
                    </a:cubicBezTo>
                    <a:cubicBezTo>
                      <a:pt x="1200" y="1464"/>
                      <a:pt x="1200" y="1440"/>
                      <a:pt x="1168" y="1408"/>
                    </a:cubicBezTo>
                    <a:cubicBezTo>
                      <a:pt x="1136" y="1376"/>
                      <a:pt x="1048" y="1336"/>
                      <a:pt x="1024" y="1312"/>
                    </a:cubicBezTo>
                    <a:cubicBezTo>
                      <a:pt x="1000" y="1288"/>
                      <a:pt x="1008" y="1304"/>
                      <a:pt x="1024" y="1264"/>
                    </a:cubicBezTo>
                    <a:cubicBezTo>
                      <a:pt x="1040" y="1224"/>
                      <a:pt x="1104" y="1112"/>
                      <a:pt x="1120" y="1072"/>
                    </a:cubicBezTo>
                    <a:cubicBezTo>
                      <a:pt x="1136" y="1032"/>
                      <a:pt x="1088" y="1040"/>
                      <a:pt x="1120" y="1024"/>
                    </a:cubicBezTo>
                    <a:cubicBezTo>
                      <a:pt x="1152" y="1008"/>
                      <a:pt x="1264" y="984"/>
                      <a:pt x="1312" y="976"/>
                    </a:cubicBezTo>
                    <a:cubicBezTo>
                      <a:pt x="1360" y="968"/>
                      <a:pt x="1360" y="976"/>
                      <a:pt x="1408" y="976"/>
                    </a:cubicBezTo>
                    <a:cubicBezTo>
                      <a:pt x="1456" y="976"/>
                      <a:pt x="1544" y="968"/>
                      <a:pt x="1600" y="976"/>
                    </a:cubicBezTo>
                    <a:cubicBezTo>
                      <a:pt x="1656" y="984"/>
                      <a:pt x="1680" y="1024"/>
                      <a:pt x="1744" y="1024"/>
                    </a:cubicBezTo>
                    <a:cubicBezTo>
                      <a:pt x="1808" y="1024"/>
                      <a:pt x="1920" y="1000"/>
                      <a:pt x="1984" y="976"/>
                    </a:cubicBezTo>
                    <a:cubicBezTo>
                      <a:pt x="2048" y="952"/>
                      <a:pt x="2072" y="920"/>
                      <a:pt x="2128" y="880"/>
                    </a:cubicBezTo>
                    <a:cubicBezTo>
                      <a:pt x="2184" y="840"/>
                      <a:pt x="2256" y="784"/>
                      <a:pt x="2320" y="736"/>
                    </a:cubicBezTo>
                    <a:cubicBezTo>
                      <a:pt x="2384" y="688"/>
                      <a:pt x="2456" y="640"/>
                      <a:pt x="2512" y="592"/>
                    </a:cubicBezTo>
                    <a:cubicBezTo>
                      <a:pt x="2568" y="544"/>
                      <a:pt x="2608" y="488"/>
                      <a:pt x="2656" y="448"/>
                    </a:cubicBezTo>
                    <a:cubicBezTo>
                      <a:pt x="2704" y="408"/>
                      <a:pt x="2744" y="384"/>
                      <a:pt x="2800" y="352"/>
                    </a:cubicBezTo>
                    <a:cubicBezTo>
                      <a:pt x="2856" y="320"/>
                      <a:pt x="2936" y="280"/>
                      <a:pt x="2992" y="256"/>
                    </a:cubicBezTo>
                    <a:cubicBezTo>
                      <a:pt x="3048" y="232"/>
                      <a:pt x="3096" y="224"/>
                      <a:pt x="3136" y="208"/>
                    </a:cubicBezTo>
                    <a:cubicBezTo>
                      <a:pt x="3176" y="192"/>
                      <a:pt x="3176" y="160"/>
                      <a:pt x="3232" y="160"/>
                    </a:cubicBezTo>
                    <a:cubicBezTo>
                      <a:pt x="3288" y="160"/>
                      <a:pt x="3400" y="200"/>
                      <a:pt x="3472" y="208"/>
                    </a:cubicBezTo>
                    <a:cubicBezTo>
                      <a:pt x="3544" y="216"/>
                      <a:pt x="3616" y="208"/>
                      <a:pt x="3664" y="208"/>
                    </a:cubicBezTo>
                    <a:cubicBezTo>
                      <a:pt x="3712" y="208"/>
                      <a:pt x="3720" y="216"/>
                      <a:pt x="3760" y="208"/>
                    </a:cubicBezTo>
                    <a:cubicBezTo>
                      <a:pt x="3800" y="200"/>
                      <a:pt x="3880" y="192"/>
                      <a:pt x="3904" y="160"/>
                    </a:cubicBezTo>
                    <a:cubicBezTo>
                      <a:pt x="3928" y="128"/>
                      <a:pt x="3920" y="32"/>
                      <a:pt x="3904" y="16"/>
                    </a:cubicBezTo>
                    <a:cubicBezTo>
                      <a:pt x="3888" y="0"/>
                      <a:pt x="3848" y="48"/>
                      <a:pt x="3808" y="64"/>
                    </a:cubicBezTo>
                    <a:cubicBezTo>
                      <a:pt x="3768" y="80"/>
                      <a:pt x="3736" y="96"/>
                      <a:pt x="3664" y="112"/>
                    </a:cubicBezTo>
                    <a:cubicBezTo>
                      <a:pt x="3592" y="128"/>
                      <a:pt x="3448" y="160"/>
                      <a:pt x="3376" y="160"/>
                    </a:cubicBezTo>
                    <a:cubicBezTo>
                      <a:pt x="3304" y="160"/>
                      <a:pt x="3256" y="120"/>
                      <a:pt x="3232" y="112"/>
                    </a:cubicBezTo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57" name="Freeform 29"/>
              <p:cNvSpPr>
                <a:spLocks/>
              </p:cNvSpPr>
              <p:nvPr/>
            </p:nvSpPr>
            <p:spPr bwMode="auto">
              <a:xfrm>
                <a:off x="4656" y="2966"/>
                <a:ext cx="224" cy="192"/>
              </a:xfrm>
              <a:custGeom>
                <a:avLst/>
                <a:gdLst>
                  <a:gd name="T0" fmla="*/ 1 w 336"/>
                  <a:gd name="T1" fmla="*/ 1 h 344"/>
                  <a:gd name="T2" fmla="*/ 1 w 336"/>
                  <a:gd name="T3" fmla="*/ 1 h 344"/>
                  <a:gd name="T4" fmla="*/ 1 w 336"/>
                  <a:gd name="T5" fmla="*/ 1 h 344"/>
                  <a:gd name="T6" fmla="*/ 1 w 336"/>
                  <a:gd name="T7" fmla="*/ 1 h 344"/>
                  <a:gd name="T8" fmla="*/ 1 w 336"/>
                  <a:gd name="T9" fmla="*/ 1 h 344"/>
                  <a:gd name="T10" fmla="*/ 1 w 336"/>
                  <a:gd name="T11" fmla="*/ 1 h 344"/>
                  <a:gd name="T12" fmla="*/ 1 w 336"/>
                  <a:gd name="T13" fmla="*/ 1 h 344"/>
                  <a:gd name="T14" fmla="*/ 1 w 336"/>
                  <a:gd name="T15" fmla="*/ 1 h 344"/>
                  <a:gd name="T16" fmla="*/ 1 w 336"/>
                  <a:gd name="T17" fmla="*/ 1 h 3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6"/>
                  <a:gd name="T28" fmla="*/ 0 h 344"/>
                  <a:gd name="T29" fmla="*/ 336 w 336"/>
                  <a:gd name="T30" fmla="*/ 344 h 34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6" h="344">
                    <a:moveTo>
                      <a:pt x="160" y="56"/>
                    </a:moveTo>
                    <a:cubicBezTo>
                      <a:pt x="112" y="80"/>
                      <a:pt x="32" y="112"/>
                      <a:pt x="16" y="152"/>
                    </a:cubicBezTo>
                    <a:cubicBezTo>
                      <a:pt x="0" y="192"/>
                      <a:pt x="40" y="264"/>
                      <a:pt x="64" y="296"/>
                    </a:cubicBezTo>
                    <a:cubicBezTo>
                      <a:pt x="88" y="328"/>
                      <a:pt x="144" y="344"/>
                      <a:pt x="160" y="344"/>
                    </a:cubicBezTo>
                    <a:cubicBezTo>
                      <a:pt x="176" y="344"/>
                      <a:pt x="168" y="320"/>
                      <a:pt x="160" y="296"/>
                    </a:cubicBezTo>
                    <a:cubicBezTo>
                      <a:pt x="152" y="272"/>
                      <a:pt x="88" y="232"/>
                      <a:pt x="112" y="200"/>
                    </a:cubicBezTo>
                    <a:cubicBezTo>
                      <a:pt x="136" y="168"/>
                      <a:pt x="272" y="136"/>
                      <a:pt x="304" y="104"/>
                    </a:cubicBezTo>
                    <a:cubicBezTo>
                      <a:pt x="336" y="72"/>
                      <a:pt x="328" y="16"/>
                      <a:pt x="304" y="8"/>
                    </a:cubicBezTo>
                    <a:cubicBezTo>
                      <a:pt x="280" y="0"/>
                      <a:pt x="208" y="32"/>
                      <a:pt x="160" y="56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58" name="Freeform 30"/>
              <p:cNvSpPr>
                <a:spLocks/>
              </p:cNvSpPr>
              <p:nvPr/>
            </p:nvSpPr>
            <p:spPr bwMode="auto">
              <a:xfrm>
                <a:off x="4560" y="3686"/>
                <a:ext cx="1104" cy="394"/>
              </a:xfrm>
              <a:custGeom>
                <a:avLst/>
                <a:gdLst>
                  <a:gd name="T0" fmla="*/ 1 w 1592"/>
                  <a:gd name="T1" fmla="*/ 0 h 970"/>
                  <a:gd name="T2" fmla="*/ 1 w 1592"/>
                  <a:gd name="T3" fmla="*/ 0 h 970"/>
                  <a:gd name="T4" fmla="*/ 1 w 1592"/>
                  <a:gd name="T5" fmla="*/ 0 h 970"/>
                  <a:gd name="T6" fmla="*/ 1 w 1592"/>
                  <a:gd name="T7" fmla="*/ 0 h 970"/>
                  <a:gd name="T8" fmla="*/ 1 w 1592"/>
                  <a:gd name="T9" fmla="*/ 0 h 970"/>
                  <a:gd name="T10" fmla="*/ 1 w 1592"/>
                  <a:gd name="T11" fmla="*/ 0 h 970"/>
                  <a:gd name="T12" fmla="*/ 1 w 1592"/>
                  <a:gd name="T13" fmla="*/ 0 h 970"/>
                  <a:gd name="T14" fmla="*/ 1 w 1592"/>
                  <a:gd name="T15" fmla="*/ 0 h 970"/>
                  <a:gd name="T16" fmla="*/ 1 w 1592"/>
                  <a:gd name="T17" fmla="*/ 0 h 970"/>
                  <a:gd name="T18" fmla="*/ 1 w 1592"/>
                  <a:gd name="T19" fmla="*/ 0 h 970"/>
                  <a:gd name="T20" fmla="*/ 1 w 1592"/>
                  <a:gd name="T21" fmla="*/ 0 h 970"/>
                  <a:gd name="T22" fmla="*/ 1 w 1592"/>
                  <a:gd name="T23" fmla="*/ 0 h 970"/>
                  <a:gd name="T24" fmla="*/ 1 w 1592"/>
                  <a:gd name="T25" fmla="*/ 0 h 970"/>
                  <a:gd name="T26" fmla="*/ 1 w 1592"/>
                  <a:gd name="T27" fmla="*/ 0 h 970"/>
                  <a:gd name="T28" fmla="*/ 1 w 1592"/>
                  <a:gd name="T29" fmla="*/ 0 h 970"/>
                  <a:gd name="T30" fmla="*/ 1 w 1592"/>
                  <a:gd name="T31" fmla="*/ 0 h 970"/>
                  <a:gd name="T32" fmla="*/ 1 w 1592"/>
                  <a:gd name="T33" fmla="*/ 0 h 970"/>
                  <a:gd name="T34" fmla="*/ 1 w 1592"/>
                  <a:gd name="T35" fmla="*/ 0 h 970"/>
                  <a:gd name="T36" fmla="*/ 1 w 1592"/>
                  <a:gd name="T37" fmla="*/ 0 h 970"/>
                  <a:gd name="T38" fmla="*/ 1 w 1592"/>
                  <a:gd name="T39" fmla="*/ 0 h 970"/>
                  <a:gd name="T40" fmla="*/ 1 w 1592"/>
                  <a:gd name="T41" fmla="*/ 0 h 970"/>
                  <a:gd name="T42" fmla="*/ 1 w 1592"/>
                  <a:gd name="T43" fmla="*/ 0 h 970"/>
                  <a:gd name="T44" fmla="*/ 1 w 1592"/>
                  <a:gd name="T45" fmla="*/ 0 h 970"/>
                  <a:gd name="T46" fmla="*/ 1 w 1592"/>
                  <a:gd name="T47" fmla="*/ 0 h 970"/>
                  <a:gd name="T48" fmla="*/ 1 w 1592"/>
                  <a:gd name="T49" fmla="*/ 0 h 970"/>
                  <a:gd name="T50" fmla="*/ 1 w 1592"/>
                  <a:gd name="T51" fmla="*/ 0 h 970"/>
                  <a:gd name="T52" fmla="*/ 1 w 1592"/>
                  <a:gd name="T53" fmla="*/ 0 h 970"/>
                  <a:gd name="T54" fmla="*/ 1 w 1592"/>
                  <a:gd name="T55" fmla="*/ 0 h 970"/>
                  <a:gd name="T56" fmla="*/ 1 w 1592"/>
                  <a:gd name="T57" fmla="*/ 0 h 970"/>
                  <a:gd name="T58" fmla="*/ 1 w 1592"/>
                  <a:gd name="T59" fmla="*/ 0 h 970"/>
                  <a:gd name="T60" fmla="*/ 1 w 1592"/>
                  <a:gd name="T61" fmla="*/ 0 h 970"/>
                  <a:gd name="T62" fmla="*/ 1 w 1592"/>
                  <a:gd name="T63" fmla="*/ 0 h 9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592"/>
                  <a:gd name="T97" fmla="*/ 0 h 970"/>
                  <a:gd name="T98" fmla="*/ 1592 w 1592"/>
                  <a:gd name="T99" fmla="*/ 970 h 9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592" h="970">
                    <a:moveTo>
                      <a:pt x="1549" y="0"/>
                    </a:moveTo>
                    <a:cubicBezTo>
                      <a:pt x="1503" y="4"/>
                      <a:pt x="1445" y="3"/>
                      <a:pt x="1401" y="25"/>
                    </a:cubicBezTo>
                    <a:cubicBezTo>
                      <a:pt x="1376" y="38"/>
                      <a:pt x="1359" y="59"/>
                      <a:pt x="1335" y="74"/>
                    </a:cubicBezTo>
                    <a:cubicBezTo>
                      <a:pt x="1330" y="82"/>
                      <a:pt x="1327" y="94"/>
                      <a:pt x="1319" y="99"/>
                    </a:cubicBezTo>
                    <a:cubicBezTo>
                      <a:pt x="1304" y="108"/>
                      <a:pt x="1270" y="115"/>
                      <a:pt x="1270" y="115"/>
                    </a:cubicBezTo>
                    <a:cubicBezTo>
                      <a:pt x="1217" y="151"/>
                      <a:pt x="1151" y="162"/>
                      <a:pt x="1097" y="197"/>
                    </a:cubicBezTo>
                    <a:cubicBezTo>
                      <a:pt x="1059" y="255"/>
                      <a:pt x="1075" y="230"/>
                      <a:pt x="1048" y="271"/>
                    </a:cubicBezTo>
                    <a:cubicBezTo>
                      <a:pt x="1043" y="278"/>
                      <a:pt x="1045" y="289"/>
                      <a:pt x="1039" y="296"/>
                    </a:cubicBezTo>
                    <a:cubicBezTo>
                      <a:pt x="1028" y="310"/>
                      <a:pt x="1009" y="315"/>
                      <a:pt x="998" y="329"/>
                    </a:cubicBezTo>
                    <a:cubicBezTo>
                      <a:pt x="981" y="350"/>
                      <a:pt x="964" y="373"/>
                      <a:pt x="949" y="395"/>
                    </a:cubicBezTo>
                    <a:cubicBezTo>
                      <a:pt x="931" y="451"/>
                      <a:pt x="946" y="432"/>
                      <a:pt x="916" y="460"/>
                    </a:cubicBezTo>
                    <a:cubicBezTo>
                      <a:pt x="887" y="552"/>
                      <a:pt x="875" y="603"/>
                      <a:pt x="768" y="616"/>
                    </a:cubicBezTo>
                    <a:cubicBezTo>
                      <a:pt x="735" y="620"/>
                      <a:pt x="703" y="622"/>
                      <a:pt x="670" y="625"/>
                    </a:cubicBezTo>
                    <a:cubicBezTo>
                      <a:pt x="635" y="634"/>
                      <a:pt x="598" y="653"/>
                      <a:pt x="563" y="657"/>
                    </a:cubicBezTo>
                    <a:cubicBezTo>
                      <a:pt x="511" y="663"/>
                      <a:pt x="458" y="668"/>
                      <a:pt x="407" y="682"/>
                    </a:cubicBezTo>
                    <a:cubicBezTo>
                      <a:pt x="365" y="694"/>
                      <a:pt x="271" y="716"/>
                      <a:pt x="234" y="740"/>
                    </a:cubicBezTo>
                    <a:cubicBezTo>
                      <a:pt x="202" y="761"/>
                      <a:pt x="218" y="753"/>
                      <a:pt x="185" y="764"/>
                    </a:cubicBezTo>
                    <a:cubicBezTo>
                      <a:pt x="177" y="770"/>
                      <a:pt x="169" y="777"/>
                      <a:pt x="160" y="781"/>
                    </a:cubicBezTo>
                    <a:cubicBezTo>
                      <a:pt x="144" y="788"/>
                      <a:pt x="111" y="797"/>
                      <a:pt x="111" y="797"/>
                    </a:cubicBezTo>
                    <a:cubicBezTo>
                      <a:pt x="97" y="840"/>
                      <a:pt x="53" y="873"/>
                      <a:pt x="20" y="904"/>
                    </a:cubicBezTo>
                    <a:cubicBezTo>
                      <a:pt x="0" y="965"/>
                      <a:pt x="30" y="955"/>
                      <a:pt x="78" y="970"/>
                    </a:cubicBezTo>
                    <a:cubicBezTo>
                      <a:pt x="511" y="945"/>
                      <a:pt x="468" y="951"/>
                      <a:pt x="1204" y="945"/>
                    </a:cubicBezTo>
                    <a:cubicBezTo>
                      <a:pt x="1265" y="939"/>
                      <a:pt x="1318" y="931"/>
                      <a:pt x="1376" y="912"/>
                    </a:cubicBezTo>
                    <a:cubicBezTo>
                      <a:pt x="1433" y="859"/>
                      <a:pt x="1399" y="763"/>
                      <a:pt x="1483" y="731"/>
                    </a:cubicBezTo>
                    <a:cubicBezTo>
                      <a:pt x="1511" y="705"/>
                      <a:pt x="1538" y="685"/>
                      <a:pt x="1574" y="674"/>
                    </a:cubicBezTo>
                    <a:cubicBezTo>
                      <a:pt x="1579" y="668"/>
                      <a:pt x="1592" y="665"/>
                      <a:pt x="1590" y="657"/>
                    </a:cubicBezTo>
                    <a:cubicBezTo>
                      <a:pt x="1585" y="638"/>
                      <a:pt x="1557" y="608"/>
                      <a:pt x="1557" y="608"/>
                    </a:cubicBezTo>
                    <a:cubicBezTo>
                      <a:pt x="1530" y="526"/>
                      <a:pt x="1532" y="553"/>
                      <a:pt x="1549" y="427"/>
                    </a:cubicBezTo>
                    <a:cubicBezTo>
                      <a:pt x="1551" y="410"/>
                      <a:pt x="1565" y="378"/>
                      <a:pt x="1565" y="378"/>
                    </a:cubicBezTo>
                    <a:cubicBezTo>
                      <a:pt x="1562" y="348"/>
                      <a:pt x="1562" y="318"/>
                      <a:pt x="1557" y="288"/>
                    </a:cubicBezTo>
                    <a:cubicBezTo>
                      <a:pt x="1554" y="271"/>
                      <a:pt x="1541" y="238"/>
                      <a:pt x="1541" y="238"/>
                    </a:cubicBezTo>
                    <a:cubicBezTo>
                      <a:pt x="1554" y="159"/>
                      <a:pt x="1541" y="81"/>
                      <a:pt x="1549" y="0"/>
                    </a:cubicBezTo>
                    <a:close/>
                  </a:path>
                </a:pathLst>
              </a:custGeom>
              <a:solidFill>
                <a:srgbClr val="100CA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59" name="Text Box 31"/>
              <p:cNvSpPr txBox="1">
                <a:spLocks noChangeArrowheads="1"/>
              </p:cNvSpPr>
              <p:nvPr/>
            </p:nvSpPr>
            <p:spPr bwMode="auto">
              <a:xfrm>
                <a:off x="4043" y="1985"/>
                <a:ext cx="624" cy="512"/>
              </a:xfrm>
              <a:prstGeom prst="rect">
                <a:avLst/>
              </a:prstGeom>
              <a:solidFill>
                <a:srgbClr val="99D72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 b="1">
                    <a:latin typeface="Arial Narrow" pitchFamily="34" charset="0"/>
                  </a:rPr>
                  <a:t>RESERVA NACIONAL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endParaRPr lang="es-ES_tradnl" sz="1000" b="1">
                  <a:latin typeface="Arial Narrow" pitchFamily="34" charset="0"/>
                </a:endParaRPr>
              </a:p>
            </p:txBody>
          </p:sp>
          <p:sp>
            <p:nvSpPr>
              <p:cNvPr id="60" name="Text Box 32"/>
              <p:cNvSpPr txBox="1">
                <a:spLocks noChangeArrowheads="1"/>
              </p:cNvSpPr>
              <p:nvPr/>
            </p:nvSpPr>
            <p:spPr bwMode="auto">
              <a:xfrm>
                <a:off x="4752" y="3188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61" name="Text Box 33"/>
              <p:cNvSpPr txBox="1">
                <a:spLocks noChangeArrowheads="1"/>
              </p:cNvSpPr>
              <p:nvPr/>
            </p:nvSpPr>
            <p:spPr bwMode="auto">
              <a:xfrm>
                <a:off x="5088" y="3782"/>
                <a:ext cx="57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000">
                    <a:solidFill>
                      <a:srgbClr val="FFFFCC"/>
                    </a:solidFill>
                    <a:latin typeface="Arial Narrow" pitchFamily="34" charset="0"/>
                  </a:rPr>
                  <a:t>ZONA RESERVADA</a:t>
                </a:r>
              </a:p>
            </p:txBody>
          </p:sp>
          <p:sp>
            <p:nvSpPr>
              <p:cNvPr id="62" name="Text Box 34"/>
              <p:cNvSpPr txBox="1">
                <a:spLocks noChangeArrowheads="1"/>
              </p:cNvSpPr>
              <p:nvPr/>
            </p:nvSpPr>
            <p:spPr bwMode="auto">
              <a:xfrm>
                <a:off x="4992" y="2544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63" name="Text Box 35"/>
              <p:cNvSpPr txBox="1">
                <a:spLocks noChangeArrowheads="1"/>
              </p:cNvSpPr>
              <p:nvPr/>
            </p:nvSpPr>
            <p:spPr bwMode="auto">
              <a:xfrm>
                <a:off x="4992" y="1680"/>
                <a:ext cx="76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s-ES_tradnl" sz="1400" b="1">
                    <a:solidFill>
                      <a:srgbClr val="FFFFCC"/>
                    </a:solidFill>
                    <a:latin typeface="Times New Roman" pitchFamily="18" charset="0"/>
                  </a:rPr>
                  <a:t>ZONA  DE MANEJO FORESTAL</a:t>
                </a:r>
              </a:p>
            </p:txBody>
          </p:sp>
          <p:sp>
            <p:nvSpPr>
              <p:cNvPr id="64" name="Oval 36"/>
              <p:cNvSpPr>
                <a:spLocks noChangeArrowheads="1"/>
              </p:cNvSpPr>
              <p:nvPr/>
            </p:nvSpPr>
            <p:spPr bwMode="auto">
              <a:xfrm>
                <a:off x="4464" y="2544"/>
                <a:ext cx="192" cy="192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E"/>
              </a:p>
            </p:txBody>
          </p:sp>
          <p:sp>
            <p:nvSpPr>
              <p:cNvPr id="65" name="Freeform 37"/>
              <p:cNvSpPr>
                <a:spLocks/>
              </p:cNvSpPr>
              <p:nvPr/>
            </p:nvSpPr>
            <p:spPr bwMode="auto">
              <a:xfrm>
                <a:off x="4032" y="1968"/>
                <a:ext cx="1632" cy="1392"/>
              </a:xfrm>
              <a:custGeom>
                <a:avLst/>
                <a:gdLst>
                  <a:gd name="T0" fmla="*/ 0 w 1632"/>
                  <a:gd name="T1" fmla="*/ 1392 h 1392"/>
                  <a:gd name="T2" fmla="*/ 480 w 1632"/>
                  <a:gd name="T3" fmla="*/ 672 h 1392"/>
                  <a:gd name="T4" fmla="*/ 1632 w 1632"/>
                  <a:gd name="T5" fmla="*/ 0 h 1392"/>
                  <a:gd name="T6" fmla="*/ 0 60000 65536"/>
                  <a:gd name="T7" fmla="*/ 0 60000 65536"/>
                  <a:gd name="T8" fmla="*/ 0 60000 65536"/>
                  <a:gd name="T9" fmla="*/ 0 w 1632"/>
                  <a:gd name="T10" fmla="*/ 0 h 1392"/>
                  <a:gd name="T11" fmla="*/ 1632 w 1632"/>
                  <a:gd name="T12" fmla="*/ 1392 h 13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2" h="1392">
                    <a:moveTo>
                      <a:pt x="0" y="1392"/>
                    </a:moveTo>
                    <a:cubicBezTo>
                      <a:pt x="104" y="1148"/>
                      <a:pt x="208" y="904"/>
                      <a:pt x="480" y="672"/>
                    </a:cubicBezTo>
                    <a:cubicBezTo>
                      <a:pt x="752" y="440"/>
                      <a:pt x="1192" y="220"/>
                      <a:pt x="1632" y="0"/>
                    </a:cubicBezTo>
                  </a:path>
                </a:pathLst>
              </a:cu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s-PE"/>
              </a:p>
            </p:txBody>
          </p:sp>
        </p:grpSp>
        <p:sp>
          <p:nvSpPr>
            <p:cNvPr id="54" name="Text Box 38"/>
            <p:cNvSpPr txBox="1">
              <a:spLocks noChangeArrowheads="1"/>
            </p:cNvSpPr>
            <p:nvPr/>
          </p:nvSpPr>
          <p:spPr bwMode="auto">
            <a:xfrm>
              <a:off x="4208" y="1777"/>
              <a:ext cx="13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MX" sz="1400" b="1" dirty="0" smtClean="0">
                  <a:latin typeface="Arial Narrow" pitchFamily="34" charset="0"/>
                </a:rPr>
                <a:t> </a:t>
              </a:r>
              <a:r>
                <a:rPr lang="es-MX" sz="1500" b="1" dirty="0" smtClean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(OT + + )</a:t>
              </a:r>
              <a:endParaRPr lang="es-ES" sz="1200" b="1" dirty="0">
                <a:latin typeface="Arial Narrow" pitchFamily="34" charset="0"/>
              </a:endParaRPr>
            </a:p>
          </p:txBody>
        </p:sp>
      </p:grpSp>
      <p:sp>
        <p:nvSpPr>
          <p:cNvPr id="66" name="65 Cerrar llave"/>
          <p:cNvSpPr/>
          <p:nvPr/>
        </p:nvSpPr>
        <p:spPr>
          <a:xfrm rot="16200000">
            <a:off x="5940681" y="620161"/>
            <a:ext cx="513116" cy="4834652"/>
          </a:xfrm>
          <a:prstGeom prst="rightBrace">
            <a:avLst>
              <a:gd name="adj1" fmla="val 8333"/>
              <a:gd name="adj2" fmla="val 35039"/>
            </a:avLst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754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laptopppat15\Escritorio\JPG\z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4157071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1 Título"/>
          <p:cNvSpPr txBox="1">
            <a:spLocks/>
          </p:cNvSpPr>
          <p:nvPr/>
        </p:nvSpPr>
        <p:spPr>
          <a:xfrm>
            <a:off x="0" y="71438"/>
            <a:ext cx="9144000" cy="1143000"/>
          </a:xfrm>
          <a:prstGeom prst="rect">
            <a:avLst/>
          </a:prstGeom>
          <a:solidFill>
            <a:srgbClr val="66FF33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200" b="1" dirty="0">
                <a:solidFill>
                  <a:schemeClr val="tx1"/>
                </a:solidFill>
              </a:rPr>
              <a:t>2006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 smtClean="0">
                <a:solidFill>
                  <a:schemeClr val="tx1"/>
                </a:solidFill>
              </a:rPr>
              <a:t>ZONIFICACIÓN </a:t>
            </a:r>
            <a:r>
              <a:rPr lang="es-ES" sz="2000" b="1" dirty="0">
                <a:solidFill>
                  <a:schemeClr val="tx1"/>
                </a:solidFill>
              </a:rPr>
              <a:t>ECOLÓGICA ECONÓMICA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tx1"/>
                </a:solidFill>
              </a:rPr>
              <a:t>aprobada con Ordenanza Regional </a:t>
            </a:r>
            <a:r>
              <a:rPr lang="es-PR" sz="2000" b="1" dirty="0">
                <a:solidFill>
                  <a:schemeClr val="tx1"/>
                </a:solidFill>
              </a:rPr>
              <a:t>Nº 012</a:t>
            </a:r>
            <a:r>
              <a:rPr lang="es-ES" sz="2000" b="1" dirty="0">
                <a:solidFill>
                  <a:schemeClr val="tx1"/>
                </a:solidFill>
              </a:rPr>
              <a:t>-2006-GRSM/CR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274210"/>
            <a:ext cx="48371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7643813" y="5085184"/>
            <a:ext cx="1214437" cy="6298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902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9850376"/>
              </p:ext>
            </p:extLst>
          </p:nvPr>
        </p:nvGraphicFramePr>
        <p:xfrm>
          <a:off x="-180528" y="116632"/>
          <a:ext cx="9049005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Rectángulo"/>
          <p:cNvSpPr/>
          <p:nvPr/>
        </p:nvSpPr>
        <p:spPr>
          <a:xfrm>
            <a:off x="8388424" y="0"/>
            <a:ext cx="753027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wordArtVert"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1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DESARROLLO TERRITORIAL SOSTENIBLE</a:t>
            </a:r>
            <a:endParaRPr lang="es-ES" sz="1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13 Pentágono"/>
          <p:cNvSpPr/>
          <p:nvPr/>
        </p:nvSpPr>
        <p:spPr>
          <a:xfrm>
            <a:off x="469525" y="548680"/>
            <a:ext cx="1584176" cy="432048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Acuerdos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7" name="16 Pentágono"/>
          <p:cNvSpPr/>
          <p:nvPr/>
        </p:nvSpPr>
        <p:spPr>
          <a:xfrm>
            <a:off x="467544" y="1131320"/>
            <a:ext cx="1584176" cy="432048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Convenios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467544" y="1707384"/>
            <a:ext cx="1584176" cy="432048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rgbClr val="080808"/>
                </a:solidFill>
              </a:rPr>
              <a:t>Actas</a:t>
            </a:r>
            <a:endParaRPr lang="es-PE" dirty="0">
              <a:solidFill>
                <a:srgbClr val="080808"/>
              </a:solidFill>
            </a:endParaRPr>
          </a:p>
        </p:txBody>
      </p:sp>
      <p:sp>
        <p:nvSpPr>
          <p:cNvPr id="19" name="18 Cerrar llave"/>
          <p:cNvSpPr/>
          <p:nvPr/>
        </p:nvSpPr>
        <p:spPr>
          <a:xfrm>
            <a:off x="2267744" y="548680"/>
            <a:ext cx="360040" cy="1569090"/>
          </a:xfrm>
          <a:prstGeom prst="rightBrac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19 CuadroTexto"/>
          <p:cNvSpPr txBox="1"/>
          <p:nvPr/>
        </p:nvSpPr>
        <p:spPr>
          <a:xfrm>
            <a:off x="2699792" y="908720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Orientar el asentamiento, actividades económicas, productivas, entre otros. </a:t>
            </a:r>
            <a:endParaRPr lang="es-PE" sz="1400" b="1" dirty="0"/>
          </a:p>
        </p:txBody>
      </p:sp>
      <p:sp>
        <p:nvSpPr>
          <p:cNvPr id="21" name="20 Flecha derecha">
            <a:hlinkClick r:id="rId7" action="ppaction://hlinksldjump"/>
          </p:cNvPr>
          <p:cNvSpPr/>
          <p:nvPr/>
        </p:nvSpPr>
        <p:spPr>
          <a:xfrm>
            <a:off x="6516216" y="5733256"/>
            <a:ext cx="1413691" cy="948836"/>
          </a:xfrm>
          <a:prstGeom prst="rightArrow">
            <a:avLst>
              <a:gd name="adj1" fmla="val 50000"/>
              <a:gd name="adj2" fmla="val 4439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 smtClean="0">
                <a:solidFill>
                  <a:srgbClr val="080808"/>
                </a:solidFill>
              </a:rPr>
              <a:t>Esfuerzos aislados</a:t>
            </a:r>
            <a:endParaRPr lang="es-PE" sz="1300" b="1" dirty="0">
              <a:solidFill>
                <a:srgbClr val="080808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358635" y="6084004"/>
            <a:ext cx="19663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00" b="1" dirty="0" smtClean="0">
                <a:latin typeface="Bodoni MT" pitchFamily="18" charset="0"/>
              </a:rPr>
              <a:t>Mientras tanto….</a:t>
            </a:r>
            <a:endParaRPr lang="es-PE" sz="1900" b="1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467544" y="836712"/>
            <a:ext cx="82296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2200" u="sng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Decreto Regional N° 002-2009-GRSM/PGR</a:t>
            </a:r>
            <a:endParaRPr lang="es-PE" sz="2200" u="sng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97160" y="1408212"/>
            <a:ext cx="4762872" cy="4176464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just">
              <a:buNone/>
            </a:pPr>
            <a:r>
              <a:rPr lang="es-PE" sz="1900" b="1" u="sng" dirty="0" smtClean="0"/>
              <a:t>Articulo 1. Objetivo</a:t>
            </a:r>
          </a:p>
          <a:p>
            <a:pPr marL="109728" indent="0" algn="just">
              <a:buNone/>
            </a:pPr>
            <a:r>
              <a:rPr lang="es-PE" sz="1900" dirty="0" smtClean="0">
                <a:solidFill>
                  <a:srgbClr val="009900"/>
                </a:solidFill>
              </a:rPr>
              <a:t>Reglamentar</a:t>
            </a:r>
            <a:r>
              <a:rPr lang="es-PE" sz="1900" dirty="0" smtClean="0"/>
              <a:t> la OR N° 012-2006-GRSM/CR, que aprueba </a:t>
            </a:r>
            <a:r>
              <a:rPr lang="es-PE" sz="1900" dirty="0" smtClean="0">
                <a:solidFill>
                  <a:srgbClr val="009900"/>
                </a:solidFill>
              </a:rPr>
              <a:t>la ZEE San Martín, estableciendo las directrices administrativas sobre la aplicación </a:t>
            </a:r>
            <a:r>
              <a:rPr lang="es-PE" sz="1900" dirty="0" smtClean="0"/>
              <a:t>del contenido de dicho instrumento, en las políticas y actuaciones públicas vinculadas al uso y ocupación del territorio.</a:t>
            </a:r>
          </a:p>
          <a:p>
            <a:pPr algn="just"/>
            <a:endParaRPr lang="es-PE" sz="2200" dirty="0"/>
          </a:p>
        </p:txBody>
      </p:sp>
      <p:sp>
        <p:nvSpPr>
          <p:cNvPr id="4" name="3 Rectángulo"/>
          <p:cNvSpPr/>
          <p:nvPr/>
        </p:nvSpPr>
        <p:spPr>
          <a:xfrm>
            <a:off x="5220072" y="1268760"/>
            <a:ext cx="3816424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9250" lvl="0" algn="just"/>
            <a:endParaRPr lang="es-PE" sz="1900" dirty="0">
              <a:solidFill>
                <a:prstClr val="black"/>
              </a:solidFill>
            </a:endParaRPr>
          </a:p>
          <a:p>
            <a:pPr lvl="0" algn="just"/>
            <a:r>
              <a:rPr lang="es-PE" sz="1900" b="1" u="sng" dirty="0">
                <a:latin typeface="+mn-lt"/>
                <a:cs typeface="+mn-cs"/>
              </a:rPr>
              <a:t>Articulo 4. Finalidad</a:t>
            </a:r>
          </a:p>
          <a:p>
            <a:pPr lvl="0" algn="just"/>
            <a:r>
              <a:rPr lang="es-PE" sz="1900" dirty="0">
                <a:latin typeface="+mn-lt"/>
                <a:cs typeface="+mn-cs"/>
              </a:rPr>
              <a:t>La finalidad de la ZEE es </a:t>
            </a:r>
            <a:r>
              <a:rPr lang="es-PE" sz="1900" dirty="0">
                <a:solidFill>
                  <a:srgbClr val="009900"/>
                </a:solidFill>
                <a:latin typeface="+mn-lt"/>
                <a:cs typeface="+mn-cs"/>
              </a:rPr>
              <a:t>orientar la toma de decisiones sobre los mejores usos del territorio</a:t>
            </a:r>
            <a:r>
              <a:rPr lang="es-PE" sz="1900" dirty="0">
                <a:latin typeface="+mn-lt"/>
                <a:cs typeface="+mn-cs"/>
              </a:rPr>
              <a:t>, considerando las necesidades de la población que la habita y en armonía con el ambiente</a:t>
            </a:r>
            <a:r>
              <a:rPr lang="es-PE" sz="19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5" name="10 Título"/>
          <p:cNvSpPr txBox="1">
            <a:spLocks/>
          </p:cNvSpPr>
          <p:nvPr/>
        </p:nvSpPr>
        <p:spPr>
          <a:xfrm>
            <a:off x="467544" y="260648"/>
            <a:ext cx="8229600" cy="79208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s-PE" sz="3000" dirty="0" smtClean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INSTITUCIONALIZACIÓN DE LA ZEE</a:t>
            </a:r>
            <a:endParaRPr lang="es-PE" sz="3000" dirty="0">
              <a:solidFill>
                <a:srgbClr val="66FF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5004048" y="1408212"/>
            <a:ext cx="0" cy="2584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2771800" y="393305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1500" b="1" u="sng" dirty="0" smtClean="0">
                <a:solidFill>
                  <a:schemeClr val="bg1"/>
                </a:solidFill>
                <a:latin typeface="+mn-lt"/>
              </a:rPr>
              <a:t>Articulo 5. De los Usuarios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500" dirty="0" smtClean="0">
                <a:latin typeface="+mn-lt"/>
              </a:rPr>
              <a:t>   </a:t>
            </a:r>
            <a:r>
              <a:rPr lang="es-ES" sz="1400" dirty="0" smtClean="0">
                <a:latin typeface="+mn-lt"/>
              </a:rPr>
              <a:t>El Gobierno Central.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 smtClean="0">
                <a:latin typeface="+mn-lt"/>
              </a:rPr>
              <a:t>   </a:t>
            </a:r>
            <a:r>
              <a:rPr lang="es-ES" sz="1400" dirty="0">
                <a:latin typeface="+mn-lt"/>
              </a:rPr>
              <a:t>Los Gobiernos Regionales y Locales.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>
                <a:latin typeface="+mn-lt"/>
              </a:rPr>
              <a:t>   Las Comunidades Nativas y Campesinas.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>
                <a:latin typeface="+mn-lt"/>
              </a:rPr>
              <a:t>   Los Empresarios.</a:t>
            </a:r>
          </a:p>
          <a:p>
            <a:pPr marL="811213" lvl="1" indent="-354013" algn="just" eaLnBrk="0" hangingPunct="0">
              <a:buBlip>
                <a:blip r:embed="rId2"/>
              </a:buBlip>
            </a:pPr>
            <a:r>
              <a:rPr lang="es-ES" sz="1400" dirty="0" smtClean="0">
                <a:latin typeface="+mn-lt"/>
              </a:rPr>
              <a:t>  Las </a:t>
            </a:r>
            <a:r>
              <a:rPr lang="es-ES" sz="1400" dirty="0">
                <a:latin typeface="+mn-lt"/>
              </a:rPr>
              <a:t>organizaciones de productores agrarios.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>
                <a:latin typeface="+mn-lt"/>
              </a:rPr>
              <a:t>   Sociedad civil.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>
                <a:latin typeface="+mn-lt"/>
              </a:rPr>
              <a:t>   Las Organizaciones No Gubernamentales.</a:t>
            </a:r>
          </a:p>
          <a:p>
            <a:pPr marL="742950" lvl="1" indent="-285750" algn="just" eaLnBrk="0" hangingPunct="0">
              <a:buBlip>
                <a:blip r:embed="rId2"/>
              </a:buBlip>
            </a:pPr>
            <a:r>
              <a:rPr lang="es-ES" sz="1400" dirty="0">
                <a:latin typeface="+mn-lt"/>
              </a:rPr>
              <a:t>   Los Organismos de Cooperación Técnica</a:t>
            </a:r>
            <a:endParaRPr lang="es-PE" sz="1400" dirty="0">
              <a:latin typeface="+mn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7504" y="4856387"/>
            <a:ext cx="267733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es-ES" sz="1500" b="1" u="sng" dirty="0">
                <a:solidFill>
                  <a:prstClr val="black"/>
                </a:solidFill>
                <a:latin typeface="Lucida Sans Unicode"/>
              </a:rPr>
              <a:t>Articulo 5. De los Usuarios</a:t>
            </a:r>
          </a:p>
        </p:txBody>
      </p:sp>
      <p:sp>
        <p:nvSpPr>
          <p:cNvPr id="10" name="9 Abrir llave"/>
          <p:cNvSpPr/>
          <p:nvPr/>
        </p:nvSpPr>
        <p:spPr>
          <a:xfrm>
            <a:off x="2843808" y="4166649"/>
            <a:ext cx="432048" cy="1872208"/>
          </a:xfrm>
          <a:prstGeom prst="leftBrace">
            <a:avLst>
              <a:gd name="adj1" fmla="val 68351"/>
              <a:gd name="adj2" fmla="val 50000"/>
            </a:avLst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Decágono"/>
          <p:cNvSpPr/>
          <p:nvPr/>
        </p:nvSpPr>
        <p:spPr>
          <a:xfrm>
            <a:off x="7236296" y="5373216"/>
            <a:ext cx="1800200" cy="1512168"/>
          </a:xfrm>
          <a:prstGeom prst="decagon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u="sng" dirty="0" smtClean="0">
                <a:solidFill>
                  <a:schemeClr val="tx1"/>
                </a:solidFill>
              </a:rPr>
              <a:t>Art. 8</a:t>
            </a:r>
            <a:r>
              <a:rPr lang="es-PE" sz="1500" dirty="0" smtClean="0">
                <a:solidFill>
                  <a:schemeClr val="tx1"/>
                </a:solidFill>
              </a:rPr>
              <a:t>° </a:t>
            </a:r>
            <a:r>
              <a:rPr lang="es-PE" sz="1400" b="1" dirty="0" smtClean="0">
                <a:solidFill>
                  <a:schemeClr val="tx1"/>
                </a:solidFill>
              </a:rPr>
              <a:t>ZEE</a:t>
            </a:r>
            <a:r>
              <a:rPr lang="es-PE" sz="1400" dirty="0" smtClean="0">
                <a:solidFill>
                  <a:schemeClr val="tx1"/>
                </a:solidFill>
              </a:rPr>
              <a:t> cumplimiento obligatorio</a:t>
            </a:r>
            <a:endParaRPr lang="es-P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04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689356"/>
            <a:ext cx="802838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700" b="1" u="sng" dirty="0">
                <a:solidFill>
                  <a:prstClr val="black"/>
                </a:solidFill>
                <a:latin typeface="+mn-lt"/>
                <a:cs typeface="+mn-cs"/>
              </a:rPr>
              <a:t>Artículo </a:t>
            </a:r>
            <a:r>
              <a:rPr lang="es-ES" sz="1700" b="1" u="sng" dirty="0" smtClean="0">
                <a:solidFill>
                  <a:prstClr val="black"/>
                </a:solidFill>
                <a:latin typeface="+mn-lt"/>
                <a:cs typeface="+mn-cs"/>
              </a:rPr>
              <a:t>10°. </a:t>
            </a:r>
            <a:r>
              <a:rPr lang="es-ES" sz="1700" b="1" u="sng" dirty="0">
                <a:solidFill>
                  <a:prstClr val="black"/>
                </a:solidFill>
                <a:latin typeface="+mn-lt"/>
                <a:cs typeface="+mn-cs"/>
              </a:rPr>
              <a:t>Validez de los Actos </a:t>
            </a:r>
            <a:r>
              <a:rPr lang="es-ES" sz="1700" b="1" u="sng" dirty="0" smtClean="0">
                <a:solidFill>
                  <a:prstClr val="black"/>
                </a:solidFill>
                <a:latin typeface="+mn-lt"/>
                <a:cs typeface="+mn-cs"/>
              </a:rPr>
              <a:t>Administrativos</a:t>
            </a:r>
            <a:r>
              <a:rPr lang="es-ES" sz="1700" b="1" dirty="0" smtClean="0">
                <a:solidFill>
                  <a:prstClr val="black"/>
                </a:solidFill>
                <a:latin typeface="+mn-lt"/>
                <a:cs typeface="+mn-cs"/>
              </a:rPr>
              <a:t>.-</a:t>
            </a:r>
            <a:r>
              <a:rPr lang="es-ES" sz="1700" dirty="0" smtClean="0">
                <a:solidFill>
                  <a:srgbClr val="009900"/>
                </a:solidFill>
                <a:latin typeface="+mn-lt"/>
                <a:cs typeface="+mn-cs"/>
              </a:rPr>
              <a:t>Todo </a:t>
            </a:r>
            <a:r>
              <a:rPr lang="es-ES" sz="1700" dirty="0">
                <a:solidFill>
                  <a:srgbClr val="009900"/>
                </a:solidFill>
                <a:latin typeface="+mn-lt"/>
                <a:cs typeface="+mn-cs"/>
              </a:rPr>
              <a:t>acto administrativo debe contar con un informe de validación</a:t>
            </a:r>
            <a:r>
              <a:rPr lang="es-ES" sz="1700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s-ES" sz="1700" dirty="0">
                <a:solidFill>
                  <a:prstClr val="black"/>
                </a:solidFill>
                <a:latin typeface="+mn-lt"/>
                <a:cs typeface="+mn-cs"/>
              </a:rPr>
              <a:t>de la ZEE. Dichos actos administrativos se </a:t>
            </a:r>
            <a:r>
              <a:rPr lang="es-ES" sz="1700" dirty="0">
                <a:solidFill>
                  <a:srgbClr val="009900"/>
                </a:solidFill>
                <a:latin typeface="+mn-lt"/>
                <a:cs typeface="+mn-cs"/>
              </a:rPr>
              <a:t>relacionan al uso y la ocupación del territorio en sus diversas modalidades</a:t>
            </a:r>
            <a:r>
              <a:rPr lang="es-ES" sz="1700" dirty="0">
                <a:solidFill>
                  <a:prstClr val="black"/>
                </a:solidFill>
                <a:latin typeface="+mn-lt"/>
                <a:cs typeface="+mn-cs"/>
              </a:rPr>
              <a:t>: adjudicaciones, concesiones, certificados de posesión, construcción de carreteras, oleoductos, canales de irrigación, escuelas, centros de producción, puesto de salud, etc.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23528" y="273289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>
                <a:latin typeface="Bodoni MT" pitchFamily="18" charset="0"/>
              </a:rPr>
              <a:t>Este </a:t>
            </a:r>
            <a:r>
              <a:rPr lang="es-ES" u="sng" dirty="0" smtClean="0">
                <a:latin typeface="Bodoni MT" pitchFamily="18" charset="0"/>
              </a:rPr>
              <a:t>Informe </a:t>
            </a:r>
            <a:r>
              <a:rPr lang="es-ES" u="sng" dirty="0">
                <a:latin typeface="Bodoni MT" pitchFamily="18" charset="0"/>
              </a:rPr>
              <a:t>de </a:t>
            </a:r>
            <a:r>
              <a:rPr lang="es-ES" u="sng" dirty="0" smtClean="0">
                <a:latin typeface="Bodoni MT" pitchFamily="18" charset="0"/>
              </a:rPr>
              <a:t>Validación </a:t>
            </a:r>
            <a:r>
              <a:rPr lang="es-ES" u="sng" dirty="0">
                <a:latin typeface="Bodoni MT" pitchFamily="18" charset="0"/>
              </a:rPr>
              <a:t>de la ZEE</a:t>
            </a:r>
            <a:r>
              <a:rPr lang="es-ES" dirty="0">
                <a:latin typeface="Bodoni MT" pitchFamily="18" charset="0"/>
              </a:rPr>
              <a:t>, será elaborado por la Gerencia de Planeamiento, Presupuesto y Acondicionamiento Territorial, a través de la Subgerencia de Administración Territorial y por cada Dirección Regional, Proyectos Especiales, en el cumplimiento de sus funciones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5" name="4 Flecha derecha"/>
          <p:cNvSpPr/>
          <p:nvPr/>
        </p:nvSpPr>
        <p:spPr>
          <a:xfrm>
            <a:off x="5004048" y="3371649"/>
            <a:ext cx="864096" cy="432048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6" name="5 Elipse"/>
          <p:cNvSpPr/>
          <p:nvPr/>
        </p:nvSpPr>
        <p:spPr>
          <a:xfrm>
            <a:off x="6084168" y="2889125"/>
            <a:ext cx="2880320" cy="1346620"/>
          </a:xfrm>
          <a:prstGeom prst="ellipse">
            <a:avLst/>
          </a:prstGeom>
          <a:noFill/>
          <a:ln>
            <a:solidFill>
              <a:schemeClr val="accent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Ahora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D</a:t>
            </a:r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irección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E</a:t>
            </a:r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jecutiva de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G</a:t>
            </a:r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estión </a:t>
            </a:r>
            <a:r>
              <a:rPr lang="es-PE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T</a:t>
            </a:r>
            <a:r>
              <a:rPr lang="es-P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erritorial</a:t>
            </a:r>
            <a:endParaRPr lang="es-PE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915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9862" t="2453" r="17497" b="7701"/>
          <a:stretch>
            <a:fillRect/>
          </a:stretch>
        </p:blipFill>
        <p:spPr bwMode="auto">
          <a:xfrm>
            <a:off x="1115616" y="332656"/>
            <a:ext cx="2581419" cy="233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 l="18388" t="3696" r="16655" b="8755"/>
          <a:stretch>
            <a:fillRect/>
          </a:stretch>
        </p:blipFill>
        <p:spPr bwMode="auto">
          <a:xfrm>
            <a:off x="5436096" y="362900"/>
            <a:ext cx="2376264" cy="205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4283968" y="980728"/>
            <a:ext cx="677378" cy="87866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hlink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2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es-ES"/>
          </a:p>
        </p:txBody>
      </p:sp>
      <p:sp>
        <p:nvSpPr>
          <p:cNvPr id="5" name="4 CuadroTexto"/>
          <p:cNvSpPr txBox="1"/>
          <p:nvPr/>
        </p:nvSpPr>
        <p:spPr>
          <a:xfrm>
            <a:off x="7380312" y="188640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600" b="1" dirty="0" smtClean="0"/>
              <a:t>CENTROS DE ATRACCIÓN</a:t>
            </a:r>
            <a:endParaRPr lang="es-PE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23528" y="217858"/>
            <a:ext cx="210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/>
              <a:t>DISEMINACIÓN DE LA INVERSIÓN</a:t>
            </a:r>
            <a:endParaRPr lang="es-PE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050874"/>
              </p:ext>
            </p:extLst>
          </p:nvPr>
        </p:nvGraphicFramePr>
        <p:xfrm>
          <a:off x="260052" y="2708920"/>
          <a:ext cx="8704436" cy="32625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01634"/>
                <a:gridCol w="918626"/>
                <a:gridCol w="1584176"/>
              </a:tblGrid>
              <a:tr h="329850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PE" sz="1600" b="1" u="sng" strike="noStrike" dirty="0">
                          <a:effectLst/>
                          <a:latin typeface="Arial Narrow" pitchFamily="34" charset="0"/>
                        </a:rPr>
                        <a:t>ALGUNOS PROYECTOS EVALUADOS EL 2012</a:t>
                      </a:r>
                      <a:endParaRPr lang="es-PE" sz="1600" b="1" i="0" u="sng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</a:tr>
              <a:tr h="80663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PUESTA EN VALOR EL ATRACTIVO </a:t>
                      </a:r>
                      <a:r>
                        <a:rPr lang="es-PE" sz="1600" u="none" strike="noStrike" dirty="0" smtClean="0">
                          <a:effectLst/>
                          <a:latin typeface="Arial Narrow" pitchFamily="34" charset="0"/>
                        </a:rPr>
                        <a:t>TURÍSTICO </a:t>
                      </a:r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PUERTO TAHUISHCO </a:t>
                      </a:r>
                      <a:r>
                        <a:rPr lang="es-PE" sz="1600" u="none" strike="noStrike" dirty="0" smtClean="0">
                          <a:effectLst/>
                          <a:latin typeface="Arial Narrow" pitchFamily="34" charset="0"/>
                        </a:rPr>
                        <a:t>– </a:t>
                      </a:r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MOYOBAMBA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136566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SUB GERENCIA DE ESTUDIOS Y OBRAS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97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 smtClean="0">
                          <a:effectLst/>
                          <a:latin typeface="Arial Narrow" pitchFamily="34" charset="0"/>
                        </a:rPr>
                        <a:t>CONSTRUCCIÓN </a:t>
                      </a:r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DEL CAMINO VECINAL: CRUCE SANTA ROSA, PUENTE EL OBRERO, DISTRITO SORITOR, MOYOBAMBA, SAN MARTIN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  <a:latin typeface="Arial Narrow" pitchFamily="34" charset="0"/>
                        </a:rPr>
                        <a:t>120951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  <a:latin typeface="Arial Narrow" pitchFamily="34" charset="0"/>
                        </a:rPr>
                        <a:t>PEAM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06634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 smtClean="0">
                          <a:effectLst/>
                          <a:latin typeface="Arial Narrow" pitchFamily="34" charset="0"/>
                        </a:rPr>
                        <a:t>INSTALACIÓN </a:t>
                      </a:r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DE LA DEFENSA RIBEREÑA RIO HUALLAGA Y QDA HUICUNGUILLO LOCALIDAD CAMPANILLA, DISTRITO CAMPANILLA, PROV MARISCAL CACERES, SAN MARTIN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  <a:latin typeface="Arial Narrow" pitchFamily="34" charset="0"/>
                        </a:rPr>
                        <a:t>186891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>
                          <a:effectLst/>
                          <a:latin typeface="Arial Narrow" pitchFamily="34" charset="0"/>
                        </a:rPr>
                        <a:t>PEHCBM</a:t>
                      </a:r>
                      <a:endParaRPr lang="es-PE" sz="1600" b="0" i="0" u="none" strike="noStrike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59700">
                <a:tc>
                  <a:txBody>
                    <a:bodyPr/>
                    <a:lstStyle/>
                    <a:p>
                      <a:pPr algn="l" fontAlgn="ctr"/>
                      <a:r>
                        <a:rPr lang="es-PE" sz="1600" u="none" strike="noStrike" dirty="0" smtClean="0">
                          <a:effectLst/>
                          <a:latin typeface="Arial Narrow" pitchFamily="34" charset="0"/>
                        </a:rPr>
                        <a:t>INSTALACIÓN </a:t>
                      </a:r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DEL SISTEMA DE SANEAMIENTO EN LA LOCALIDAD DE TINGO DE PONASA DISTRITO TINGO DE PONASA, PICOTA, SAN MARTIN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125478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600" u="none" strike="noStrike" dirty="0">
                          <a:effectLst/>
                          <a:latin typeface="Arial Narrow" pitchFamily="34" charset="0"/>
                        </a:rPr>
                        <a:t>MD TINGO DE PONASA</a:t>
                      </a:r>
                      <a:endParaRPr lang="es-PE" sz="16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55" y="1988840"/>
            <a:ext cx="2016224" cy="593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Flecha derecha"/>
          <p:cNvSpPr/>
          <p:nvPr/>
        </p:nvSpPr>
        <p:spPr>
          <a:xfrm>
            <a:off x="6975267" y="6165304"/>
            <a:ext cx="1674186" cy="576064"/>
          </a:xfrm>
          <a:prstGeom prst="rightArrow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TRÁMITE</a:t>
            </a:r>
            <a:endParaRPr lang="es-PE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257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uadroTexto"/>
          <p:cNvSpPr txBox="1"/>
          <p:nvPr/>
        </p:nvSpPr>
        <p:spPr>
          <a:xfrm>
            <a:off x="323528" y="188640"/>
            <a:ext cx="1512168" cy="7848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Solicitud de Evaluación del PIP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1115616" y="1909281"/>
            <a:ext cx="151216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Revisión de la información entregada por el solicitante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995936" y="980728"/>
            <a:ext cx="216024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Análisis con el Estudio de la ZEE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995936" y="1613992"/>
            <a:ext cx="2160240" cy="7848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Análisis con la información de Gestión de Riesgo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3995936" y="3356992"/>
            <a:ext cx="2160240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Análisis enmarcado en las acciones de OT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115616" y="4725144"/>
            <a:ext cx="1512168" cy="7848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Del análisis realizado al PIP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6012160" y="5229200"/>
            <a:ext cx="3046454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Emisión del Informe de Validez del Acto (recomendaciones)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3995936" y="2478088"/>
            <a:ext cx="2160240" cy="78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Análisis en marcado en la opinión previa vinculante de la ANP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995936" y="5337901"/>
            <a:ext cx="151216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Positiva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995936" y="4653136"/>
            <a:ext cx="1512168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Negativa</a:t>
            </a:r>
          </a:p>
        </p:txBody>
      </p:sp>
      <p:sp>
        <p:nvSpPr>
          <p:cNvPr id="20" name="19 CuadroTexto"/>
          <p:cNvSpPr txBox="1"/>
          <p:nvPr/>
        </p:nvSpPr>
        <p:spPr>
          <a:xfrm>
            <a:off x="6035024" y="4531186"/>
            <a:ext cx="3059832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PE" sz="1500" dirty="0" smtClean="0"/>
              <a:t>Emisión Informe técnico con observaciones realizadas al PIP</a:t>
            </a:r>
          </a:p>
        </p:txBody>
      </p:sp>
      <p:sp>
        <p:nvSpPr>
          <p:cNvPr id="22" name="21 Flecha doblada"/>
          <p:cNvSpPr/>
          <p:nvPr/>
        </p:nvSpPr>
        <p:spPr>
          <a:xfrm>
            <a:off x="2087724" y="1121887"/>
            <a:ext cx="1908212" cy="48484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4" name="23 Flecha doblada"/>
          <p:cNvSpPr/>
          <p:nvPr/>
        </p:nvSpPr>
        <p:spPr>
          <a:xfrm flipV="1">
            <a:off x="2123728" y="3255367"/>
            <a:ext cx="1872208" cy="51160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25" name="24 Flecha derecha"/>
          <p:cNvSpPr/>
          <p:nvPr/>
        </p:nvSpPr>
        <p:spPr>
          <a:xfrm>
            <a:off x="2699792" y="1881766"/>
            <a:ext cx="1152128" cy="22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25 Flecha derecha"/>
          <p:cNvSpPr/>
          <p:nvPr/>
        </p:nvSpPr>
        <p:spPr>
          <a:xfrm>
            <a:off x="2699792" y="2745862"/>
            <a:ext cx="1152128" cy="22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29 Flecha doblada"/>
          <p:cNvSpPr/>
          <p:nvPr/>
        </p:nvSpPr>
        <p:spPr>
          <a:xfrm rot="10800000" flipH="1">
            <a:off x="575555" y="1004270"/>
            <a:ext cx="396044" cy="15606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1" name="30 Flecha doblada"/>
          <p:cNvSpPr/>
          <p:nvPr/>
        </p:nvSpPr>
        <p:spPr>
          <a:xfrm rot="10800000" flipH="1">
            <a:off x="575555" y="2564904"/>
            <a:ext cx="396044" cy="266429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32" name="31 Flecha derecha"/>
          <p:cNvSpPr/>
          <p:nvPr/>
        </p:nvSpPr>
        <p:spPr>
          <a:xfrm>
            <a:off x="2715262" y="4729641"/>
            <a:ext cx="1152128" cy="22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32 Flecha derecha"/>
          <p:cNvSpPr/>
          <p:nvPr/>
        </p:nvSpPr>
        <p:spPr>
          <a:xfrm>
            <a:off x="2699792" y="5360216"/>
            <a:ext cx="1152128" cy="229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33 Flecha derecha"/>
          <p:cNvSpPr/>
          <p:nvPr/>
        </p:nvSpPr>
        <p:spPr>
          <a:xfrm>
            <a:off x="5508104" y="4750151"/>
            <a:ext cx="504056" cy="1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34 Flecha derecha"/>
          <p:cNvSpPr/>
          <p:nvPr/>
        </p:nvSpPr>
        <p:spPr>
          <a:xfrm>
            <a:off x="5508104" y="5445224"/>
            <a:ext cx="504056" cy="119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7" name="36 Flecha doblada"/>
          <p:cNvSpPr/>
          <p:nvPr/>
        </p:nvSpPr>
        <p:spPr>
          <a:xfrm rot="10800000" flipV="1">
            <a:off x="2087724" y="407521"/>
            <a:ext cx="5796644" cy="7892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chemeClr val="tx1"/>
              </a:solidFill>
            </a:endParaRPr>
          </a:p>
        </p:txBody>
      </p:sp>
      <p:sp>
        <p:nvSpPr>
          <p:cNvPr id="40" name="39 Flecha derecha"/>
          <p:cNvSpPr/>
          <p:nvPr/>
        </p:nvSpPr>
        <p:spPr>
          <a:xfrm rot="16200000">
            <a:off x="6206969" y="2710788"/>
            <a:ext cx="3179385" cy="319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3576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792088"/>
          </a:xfrm>
        </p:spPr>
        <p:txBody>
          <a:bodyPr>
            <a:noAutofit/>
          </a:bodyPr>
          <a:lstStyle/>
          <a:p>
            <a:pPr algn="just"/>
            <a:r>
              <a:rPr lang="es-PE" sz="2900" dirty="0" smtClean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ESTAS ACCIONES </a:t>
            </a:r>
            <a:r>
              <a:rPr lang="es-PE" sz="2900" dirty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DE </a:t>
            </a:r>
            <a:r>
              <a:rPr lang="es-PE" sz="2900" dirty="0" smtClean="0">
                <a:solidFill>
                  <a:srgbClr val="66FF33"/>
                </a:solidFill>
                <a:latin typeface="Arial" pitchFamily="34" charset="0"/>
                <a:ea typeface="+mn-ea"/>
                <a:cs typeface="Arial" pitchFamily="34" charset="0"/>
              </a:rPr>
              <a:t>OT ESTAN ENMARCADAS</a:t>
            </a:r>
            <a:endParaRPr lang="es-PE" sz="2900" dirty="0">
              <a:solidFill>
                <a:srgbClr val="66FF33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1 Marcador de texto"/>
          <p:cNvSpPr>
            <a:spLocks noGrp="1"/>
          </p:cNvSpPr>
          <p:nvPr>
            <p:ph type="body" idx="1"/>
          </p:nvPr>
        </p:nvSpPr>
        <p:spPr>
          <a:xfrm>
            <a:off x="457200" y="5162658"/>
            <a:ext cx="4040188" cy="899120"/>
          </a:xfrm>
          <a:solidFill>
            <a:srgbClr val="CC99FF"/>
          </a:solidFill>
          <a:ln>
            <a:solidFill>
              <a:srgbClr val="CC99FF"/>
            </a:solidFill>
          </a:ln>
        </p:spPr>
        <p:txBody>
          <a:bodyPr>
            <a:normAutofit fontScale="92500"/>
          </a:bodyPr>
          <a:lstStyle/>
          <a:p>
            <a:r>
              <a:rPr lang="es-PE" b="1" dirty="0" smtClean="0">
                <a:solidFill>
                  <a:schemeClr val="tx1"/>
                </a:solidFill>
                <a:latin typeface="Batang" pitchFamily="18" charset="-127"/>
                <a:ea typeface="Batang" pitchFamily="18" charset="-127"/>
              </a:rPr>
              <a:t>Articular y generar políticas y normas regionales.</a:t>
            </a:r>
            <a:endParaRPr lang="es-PE" b="1" dirty="0">
              <a:solidFill>
                <a:schemeClr val="tx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2"/>
          </p:nvPr>
        </p:nvSpPr>
        <p:spPr>
          <a:xfrm>
            <a:off x="457200" y="1196752"/>
            <a:ext cx="4040188" cy="3941763"/>
          </a:xfrm>
        </p:spPr>
        <p:txBody>
          <a:bodyPr/>
          <a:lstStyle/>
          <a:p>
            <a:pPr marL="109728" indent="0">
              <a:buNone/>
            </a:pPr>
            <a:r>
              <a:rPr lang="es-PE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POTESTAD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Constitución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Ley de Descentralización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Ley Orgánica de Gobiernos Regionales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Sentencias del TC</a:t>
            </a:r>
            <a:r>
              <a:rPr lang="es-PE" b="1" dirty="0" smtClean="0"/>
              <a:t>.</a:t>
            </a:r>
            <a:endParaRPr lang="es-PE" b="1" dirty="0"/>
          </a:p>
        </p:txBody>
      </p:sp>
      <p:sp>
        <p:nvSpPr>
          <p:cNvPr id="14" name="1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162658"/>
            <a:ext cx="4041775" cy="899120"/>
          </a:xfrm>
          <a:solidFill>
            <a:schemeClr val="bg2">
              <a:lumMod val="50000"/>
            </a:schemeClr>
          </a:solidFill>
        </p:spPr>
        <p:txBody>
          <a:bodyPr>
            <a:normAutofit fontScale="85000" lnSpcReduction="20000"/>
          </a:bodyPr>
          <a:lstStyle/>
          <a:p>
            <a:pPr algn="just"/>
            <a:r>
              <a:rPr lang="es-PE" b="1" dirty="0" smtClean="0">
                <a:latin typeface="Batang" pitchFamily="18" charset="-127"/>
                <a:ea typeface="Batang" pitchFamily="18" charset="-127"/>
              </a:rPr>
              <a:t>Concertación y Conciliación de derechos e intereses con los actores.</a:t>
            </a:r>
            <a:endParaRPr lang="es-PE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5" name="14 Marcador de contenido"/>
          <p:cNvSpPr>
            <a:spLocks noGrp="1"/>
          </p:cNvSpPr>
          <p:nvPr>
            <p:ph sz="quarter" idx="4"/>
          </p:nvPr>
        </p:nvSpPr>
        <p:spPr>
          <a:xfrm>
            <a:off x="4645025" y="1196752"/>
            <a:ext cx="4041775" cy="39417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s-PE" b="1" dirty="0">
                <a:solidFill>
                  <a:schemeClr val="bg2">
                    <a:lumMod val="50000"/>
                  </a:schemeClr>
                </a:solidFill>
              </a:rPr>
              <a:t>PRINCIPIOS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Precautorio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Prevención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Dominio Latente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Inclusión Social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Cooperación Público-Privado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Responsabilidad Socio ambiental de la propiedad privada</a:t>
            </a:r>
          </a:p>
          <a:p>
            <a:r>
              <a:rPr lang="es-PE" sz="2200" b="1" dirty="0">
                <a:latin typeface="Batang" pitchFamily="18" charset="-127"/>
                <a:ea typeface="Batang" pitchFamily="18" charset="-127"/>
              </a:rPr>
              <a:t>Otros.</a:t>
            </a:r>
          </a:p>
          <a:p>
            <a:endParaRPr lang="es-PE" dirty="0"/>
          </a:p>
        </p:txBody>
      </p:sp>
      <p:sp>
        <p:nvSpPr>
          <p:cNvPr id="7" name="6 Flecha derecha">
            <a:hlinkClick r:id="rId2" action="ppaction://hlinkpres?slideindex=10&amp;slidetitle=Presentación de PowerPoint"/>
          </p:cNvPr>
          <p:cNvSpPr/>
          <p:nvPr/>
        </p:nvSpPr>
        <p:spPr>
          <a:xfrm>
            <a:off x="7812360" y="6231488"/>
            <a:ext cx="100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6673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7504" y="476672"/>
            <a:ext cx="5544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DESARROLLO TERRITORIAL SOSTENIBLE </a:t>
            </a:r>
            <a:endParaRPr lang="es-PE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08691" y="4437112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500" b="1" dirty="0" smtClean="0"/>
              <a:t>Desarrollo </a:t>
            </a:r>
            <a:r>
              <a:rPr lang="es-PE" sz="1500" b="1" dirty="0"/>
              <a:t>Territorial Sostenible no es un </a:t>
            </a:r>
            <a:r>
              <a:rPr lang="es-PE" sz="1500" b="1" dirty="0" smtClean="0"/>
              <a:t>paradigma, se construye desde lo identificado en el territorio y se empodera en la toma de </a:t>
            </a:r>
            <a:r>
              <a:rPr lang="es-PE" sz="1500" b="1" u="sng" dirty="0" smtClean="0"/>
              <a:t>decisión</a:t>
            </a:r>
            <a:r>
              <a:rPr lang="es-PE" sz="1500" b="1" dirty="0" smtClean="0"/>
              <a:t>. </a:t>
            </a:r>
            <a:endParaRPr lang="es-PE" sz="1500" dirty="0"/>
          </a:p>
        </p:txBody>
      </p:sp>
      <p:sp>
        <p:nvSpPr>
          <p:cNvPr id="6" name="5 Rectángulo"/>
          <p:cNvSpPr/>
          <p:nvPr/>
        </p:nvSpPr>
        <p:spPr>
          <a:xfrm>
            <a:off x="798974" y="3325634"/>
            <a:ext cx="2980938" cy="110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b="1" dirty="0">
                <a:solidFill>
                  <a:srgbClr val="080808"/>
                </a:solidFill>
              </a:rPr>
              <a:t>LA TOMA DE DECISIONES A NIVEL DE </a:t>
            </a:r>
            <a:r>
              <a:rPr lang="es-PE" b="1" dirty="0" smtClean="0">
                <a:solidFill>
                  <a:srgbClr val="080808"/>
                </a:solidFill>
              </a:rPr>
              <a:t>GESTIÓN </a:t>
            </a:r>
            <a:r>
              <a:rPr lang="es-PE" b="1" dirty="0">
                <a:solidFill>
                  <a:srgbClr val="080808"/>
                </a:solidFill>
              </a:rPr>
              <a:t>MACRO DEL TERRITORIO</a:t>
            </a:r>
          </a:p>
        </p:txBody>
      </p:sp>
      <p:cxnSp>
        <p:nvCxnSpPr>
          <p:cNvPr id="7" name="6 Conector recto de flecha"/>
          <p:cNvCxnSpPr>
            <a:stCxn id="15" idx="3"/>
          </p:cNvCxnSpPr>
          <p:nvPr/>
        </p:nvCxnSpPr>
        <p:spPr>
          <a:xfrm flipV="1">
            <a:off x="5790399" y="3325634"/>
            <a:ext cx="797825" cy="5265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821286" y="3877428"/>
            <a:ext cx="1198986" cy="167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5796136" y="3849579"/>
            <a:ext cx="1429876" cy="111742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5796136" y="3849579"/>
            <a:ext cx="792088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697662" y="3140968"/>
            <a:ext cx="1056700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SOCIAL</a:t>
            </a:r>
            <a:endParaRPr lang="es-PE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023102" y="3892898"/>
            <a:ext cx="1526893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AMBIENTAL</a:t>
            </a:r>
            <a:endParaRPr lang="es-PE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258699" y="4554030"/>
            <a:ext cx="163378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ECONÓMICO</a:t>
            </a:r>
            <a:endParaRPr lang="es-PE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819852" y="5221929"/>
            <a:ext cx="1274708" cy="369332"/>
          </a:xfrm>
          <a:prstGeom prst="rect">
            <a:avLst/>
          </a:prstGeom>
          <a:solidFill>
            <a:srgbClr val="CC99FF"/>
          </a:solidFill>
        </p:spPr>
        <p:txBody>
          <a:bodyPr wrap="none" rtlCol="0">
            <a:spAutoFit/>
          </a:bodyPr>
          <a:lstStyle/>
          <a:p>
            <a:r>
              <a:rPr lang="es-PE" b="1" dirty="0" smtClean="0"/>
              <a:t>POLÍTICO</a:t>
            </a:r>
            <a:endParaRPr lang="es-PE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779912" y="3659835"/>
            <a:ext cx="201048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900" b="1" dirty="0" smtClean="0"/>
              <a:t>EN EQUILIBRIO</a:t>
            </a:r>
            <a:endParaRPr lang="es-PE" sz="1900" b="1" dirty="0"/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7956376" y="3325634"/>
            <a:ext cx="0" cy="45557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8676456" y="4077564"/>
            <a:ext cx="0" cy="41612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8244408" y="4967002"/>
            <a:ext cx="0" cy="435377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1115616" y="1132876"/>
            <a:ext cx="7416824" cy="1477328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PE" sz="1500" b="1" dirty="0"/>
              <a:t>Desarrollo Territorial Sostenible.-</a:t>
            </a:r>
            <a:r>
              <a:rPr lang="es-PE" sz="1500" dirty="0"/>
              <a:t> Proceso de cambio socio – económico de forma progresiva en el territorio, que se produce a través del uso sostenible de los recursos naturales y la dotación de servicios básicos que permiten en forma sostenible el desarrollo humano; se gesta en la toma de decisión de la autoridad competente que equilibra y articula sobre la bases de 4 ejes o pilares fundamentales (económico – social – ambiental – político institucional) en un mismo nivel de </a:t>
            </a:r>
            <a:r>
              <a:rPr lang="es-PE" sz="1500" dirty="0" smtClean="0"/>
              <a:t>desarrollo.</a:t>
            </a:r>
            <a:endParaRPr lang="es-PE" sz="1500" dirty="0"/>
          </a:p>
        </p:txBody>
      </p:sp>
    </p:spTree>
    <p:extLst>
      <p:ext uri="{BB962C8B-B14F-4D97-AF65-F5344CB8AC3E}">
        <p14:creationId xmlns:p14="http://schemas.microsoft.com/office/powerpoint/2010/main" val="280540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7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150" y="188640"/>
            <a:ext cx="7416824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979738"/>
            <a:ext cx="8172450" cy="16732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dirty="0" smtClean="0">
                <a:solidFill>
                  <a:srgbClr val="00B050"/>
                </a:solidFill>
                <a:effectLst/>
                <a:latin typeface="Impact" pitchFamily="34" charset="0"/>
              </a:rPr>
              <a:t>¿Cómo se percibe al territorio en el Dpto. de San Martín?</a:t>
            </a:r>
            <a:endParaRPr lang="es-ES" dirty="0" smtClean="0">
              <a:solidFill>
                <a:srgbClr val="00B050"/>
              </a:solidFill>
              <a:effectLst/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1835696" y="0"/>
            <a:ext cx="5400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0" y="2348880"/>
            <a:ext cx="9144001" cy="1376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4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POLITICA TERRITORIAL REGIONAL DE SAN MARTÍN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950526" y="548680"/>
            <a:ext cx="7293882" cy="1923604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es-PE" sz="17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s-PE" sz="1700" b="1" u="sng" dirty="0">
                <a:solidFill>
                  <a:schemeClr val="accent1">
                    <a:lumMod val="75000"/>
                  </a:schemeClr>
                </a:solidFill>
              </a:rPr>
              <a:t>San Martín Región Verde</a:t>
            </a:r>
            <a:r>
              <a:rPr lang="es-PE" sz="1700" b="1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endParaRPr lang="es-PE" sz="17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s-PE" sz="1700" i="1" dirty="0"/>
              <a:t>E</a:t>
            </a:r>
            <a:r>
              <a:rPr lang="es-PE" sz="1700" i="1" dirty="0" smtClean="0"/>
              <a:t>s </a:t>
            </a:r>
            <a:r>
              <a:rPr lang="es-PE" sz="1700" i="1" dirty="0"/>
              <a:t>el compromiso asumido por el </a:t>
            </a:r>
            <a:r>
              <a:rPr lang="es-PE" sz="1700" i="1" dirty="0" smtClean="0"/>
              <a:t>Gobierno </a:t>
            </a:r>
            <a:r>
              <a:rPr lang="es-PE" sz="1700" i="1" dirty="0"/>
              <a:t>R</a:t>
            </a:r>
            <a:r>
              <a:rPr lang="es-PE" sz="1700" i="1" dirty="0" smtClean="0"/>
              <a:t>egional </a:t>
            </a:r>
            <a:r>
              <a:rPr lang="es-PE" sz="1700" i="1" dirty="0"/>
              <a:t>para asegurar el bienestar humano de sus integrantes, basado en sus potencialidades, inclusión, equidad social y economías verdes, que fundamentan su identidad en la conservación y gestión participativa de su patrimonio natural y cultural en un territorio ordenado, contribuyendo a la adaptación y mitigación al cambio </a:t>
            </a:r>
            <a:r>
              <a:rPr lang="es-PE" sz="1700" i="1" dirty="0" smtClean="0"/>
              <a:t>climático</a:t>
            </a:r>
            <a:r>
              <a:rPr lang="es-PE" sz="1700" dirty="0" smtClean="0"/>
              <a:t>.</a:t>
            </a:r>
            <a:endParaRPr lang="es-PE" sz="1700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40346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rgbClr val="00B050"/>
                </a:solidFill>
                <a:latin typeface="Goudy Stout" pitchFamily="18" charset="0"/>
              </a:rPr>
              <a:t>VISIÓN</a:t>
            </a:r>
            <a:endParaRPr lang="es-PE" b="1" dirty="0">
              <a:solidFill>
                <a:srgbClr val="00B050"/>
              </a:solidFill>
              <a:latin typeface="Goudy Stout" pitchFamily="18" charset="0"/>
            </a:endParaRPr>
          </a:p>
        </p:txBody>
      </p:sp>
      <p:cxnSp>
        <p:nvCxnSpPr>
          <p:cNvPr id="23" name="22 Conector recto de flecha"/>
          <p:cNvCxnSpPr/>
          <p:nvPr/>
        </p:nvCxnSpPr>
        <p:spPr>
          <a:xfrm>
            <a:off x="395288" y="3783705"/>
            <a:ext cx="8497887" cy="1588"/>
          </a:xfrm>
          <a:prstGeom prst="straightConnector1">
            <a:avLst/>
          </a:prstGeom>
          <a:ln w="127000" cmpd="tri">
            <a:solidFill>
              <a:srgbClr val="0066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/>
          <p:nvPr/>
        </p:nvCxnSpPr>
        <p:spPr>
          <a:xfrm rot="5400000">
            <a:off x="971501" y="3784499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 rot="5400000">
            <a:off x="2051621" y="3784499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>
            <a:hlinkClick r:id="rId2" action="ppaction://hlinkpres?slideindex=10&amp;slidetitle=Diapositiva 10"/>
          </p:cNvPr>
          <p:cNvCxnSpPr/>
          <p:nvPr/>
        </p:nvCxnSpPr>
        <p:spPr>
          <a:xfrm rot="5400000">
            <a:off x="180182" y="3435249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 flipH="1">
            <a:off x="2987824" y="3372111"/>
            <a:ext cx="11227" cy="700519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 rot="5400000">
            <a:off x="3491781" y="3784499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rot="5400000">
            <a:off x="4859933" y="3789374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939165" y="3065495"/>
            <a:ext cx="680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2011</a:t>
            </a:r>
            <a:endParaRPr lang="es-PE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26653" y="260845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2006-2010</a:t>
            </a:r>
            <a:endParaRPr lang="es-PE" b="1" dirty="0"/>
          </a:p>
        </p:txBody>
      </p:sp>
      <p:sp>
        <p:nvSpPr>
          <p:cNvPr id="32" name="31 CuadroTexto"/>
          <p:cNvSpPr txBox="1"/>
          <p:nvPr/>
        </p:nvSpPr>
        <p:spPr>
          <a:xfrm>
            <a:off x="179512" y="4082899"/>
            <a:ext cx="1755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Lineamientos de Política para el OT</a:t>
            </a:r>
            <a:endParaRPr lang="es-PE" sz="1400" dirty="0"/>
          </a:p>
        </p:txBody>
      </p:sp>
      <p:sp>
        <p:nvSpPr>
          <p:cNvPr id="33" name="32 CuadroTexto"/>
          <p:cNvSpPr txBox="1"/>
          <p:nvPr/>
        </p:nvSpPr>
        <p:spPr>
          <a:xfrm>
            <a:off x="3117500" y="4082899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Consejo Regional</a:t>
            </a:r>
            <a:endParaRPr lang="es-PE" sz="1400" dirty="0"/>
          </a:p>
        </p:txBody>
      </p:sp>
      <p:sp>
        <p:nvSpPr>
          <p:cNvPr id="34" name="33 CuadroTexto"/>
          <p:cNvSpPr txBox="1"/>
          <p:nvPr/>
        </p:nvSpPr>
        <p:spPr>
          <a:xfrm>
            <a:off x="3117500" y="4724658"/>
            <a:ext cx="159851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dirty="0" smtClean="0"/>
              <a:t>Se recoge aportes de las 10 Provincias</a:t>
            </a:r>
            <a:endParaRPr lang="es-PE" sz="1300" dirty="0"/>
          </a:p>
        </p:txBody>
      </p:sp>
      <p:sp>
        <p:nvSpPr>
          <p:cNvPr id="35" name="34 CuadroTexto"/>
          <p:cNvSpPr txBox="1"/>
          <p:nvPr/>
        </p:nvSpPr>
        <p:spPr>
          <a:xfrm>
            <a:off x="1979712" y="4172833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MINAM</a:t>
            </a:r>
            <a:endParaRPr lang="es-PE" sz="1400" dirty="0"/>
          </a:p>
        </p:txBody>
      </p:sp>
      <p:cxnSp>
        <p:nvCxnSpPr>
          <p:cNvPr id="37" name="36 Conector recto de flecha"/>
          <p:cNvCxnSpPr/>
          <p:nvPr/>
        </p:nvCxnSpPr>
        <p:spPr>
          <a:xfrm flipH="1">
            <a:off x="3909588" y="4390676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>
            <a:off x="2333071" y="4468997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/>
        </p:nvSpPr>
        <p:spPr>
          <a:xfrm>
            <a:off x="1979713" y="4802979"/>
            <a:ext cx="1217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Políticas con los 4 ejes</a:t>
            </a:r>
            <a:endParaRPr lang="es-PE" sz="1400" dirty="0"/>
          </a:p>
        </p:txBody>
      </p:sp>
      <p:cxnSp>
        <p:nvCxnSpPr>
          <p:cNvPr id="42" name="41 Conector recto de flecha"/>
          <p:cNvCxnSpPr/>
          <p:nvPr/>
        </p:nvCxnSpPr>
        <p:spPr>
          <a:xfrm flipH="1">
            <a:off x="899592" y="4586955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42 CuadroTexto"/>
          <p:cNvSpPr txBox="1"/>
          <p:nvPr/>
        </p:nvSpPr>
        <p:spPr>
          <a:xfrm>
            <a:off x="251520" y="4946995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400" dirty="0" smtClean="0"/>
              <a:t>Proteccionista</a:t>
            </a:r>
            <a:endParaRPr lang="es-PE" sz="1400" dirty="0"/>
          </a:p>
        </p:txBody>
      </p:sp>
      <p:cxnSp>
        <p:nvCxnSpPr>
          <p:cNvPr id="44" name="43 Conector recto"/>
          <p:cNvCxnSpPr/>
          <p:nvPr/>
        </p:nvCxnSpPr>
        <p:spPr>
          <a:xfrm rot="5400000">
            <a:off x="6156077" y="3794966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/>
          <p:nvPr/>
        </p:nvSpPr>
        <p:spPr>
          <a:xfrm>
            <a:off x="2650237" y="293077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/>
              <a:t>2012</a:t>
            </a:r>
            <a:endParaRPr lang="es-PE" b="1" dirty="0"/>
          </a:p>
        </p:txBody>
      </p:sp>
      <p:sp>
        <p:nvSpPr>
          <p:cNvPr id="46" name="45 CuadroTexto"/>
          <p:cNvSpPr txBox="1"/>
          <p:nvPr/>
        </p:nvSpPr>
        <p:spPr>
          <a:xfrm>
            <a:off x="4644008" y="412062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/>
              <a:t>Validación con la CAR</a:t>
            </a:r>
            <a:endParaRPr lang="es-PE" sz="1400" dirty="0"/>
          </a:p>
        </p:txBody>
      </p:sp>
      <p:cxnSp>
        <p:nvCxnSpPr>
          <p:cNvPr id="47" name="46 Conector recto de flecha"/>
          <p:cNvCxnSpPr/>
          <p:nvPr/>
        </p:nvCxnSpPr>
        <p:spPr>
          <a:xfrm flipH="1">
            <a:off x="5148064" y="4624680"/>
            <a:ext cx="1" cy="33398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4716016" y="4912712"/>
            <a:ext cx="13681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GT-OT</a:t>
            </a:r>
          </a:p>
          <a:p>
            <a:r>
              <a:rPr lang="es-PE" sz="1300" dirty="0" smtClean="0"/>
              <a:t>GT-CC y GR</a:t>
            </a:r>
          </a:p>
          <a:p>
            <a:r>
              <a:rPr lang="es-PE" sz="1300" dirty="0" smtClean="0"/>
              <a:t>GT-B y REDD</a:t>
            </a:r>
          </a:p>
          <a:p>
            <a:r>
              <a:rPr lang="es-PE" sz="1300" dirty="0" smtClean="0"/>
              <a:t>GT-EA</a:t>
            </a:r>
            <a:endParaRPr lang="es-PE" sz="1300" dirty="0"/>
          </a:p>
        </p:txBody>
      </p:sp>
      <p:cxnSp>
        <p:nvCxnSpPr>
          <p:cNvPr id="49" name="48 Conector recto"/>
          <p:cNvCxnSpPr/>
          <p:nvPr/>
        </p:nvCxnSpPr>
        <p:spPr>
          <a:xfrm rot="5400000">
            <a:off x="7452221" y="3794966"/>
            <a:ext cx="576262" cy="0"/>
          </a:xfrm>
          <a:prstGeom prst="line">
            <a:avLst/>
          </a:prstGeom>
          <a:ln w="127000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/>
        </p:nvSpPr>
        <p:spPr>
          <a:xfrm>
            <a:off x="5868144" y="4207751"/>
            <a:ext cx="15121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dirty="0" smtClean="0"/>
              <a:t>Levantamiento de observaciones por los sectores del GRSM</a:t>
            </a:r>
            <a:endParaRPr lang="es-PE" sz="1300" dirty="0"/>
          </a:p>
        </p:txBody>
      </p:sp>
      <p:sp>
        <p:nvSpPr>
          <p:cNvPr id="51" name="50 CuadroTexto"/>
          <p:cNvSpPr txBox="1"/>
          <p:nvPr/>
        </p:nvSpPr>
        <p:spPr>
          <a:xfrm>
            <a:off x="7380312" y="4226915"/>
            <a:ext cx="12174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 smtClean="0"/>
              <a:t>Consejo aprueba con unanimidad</a:t>
            </a:r>
            <a:endParaRPr lang="es-PE" sz="1400" dirty="0"/>
          </a:p>
        </p:txBody>
      </p:sp>
      <p:sp>
        <p:nvSpPr>
          <p:cNvPr id="52" name="51 CuadroTexto"/>
          <p:cNvSpPr txBox="1"/>
          <p:nvPr/>
        </p:nvSpPr>
        <p:spPr>
          <a:xfrm>
            <a:off x="7801065" y="2793122"/>
            <a:ext cx="11634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smtClean="0"/>
              <a:t>Proceso de Publicación</a:t>
            </a:r>
            <a:endParaRPr lang="es-PE" sz="1300" b="1" dirty="0"/>
          </a:p>
        </p:txBody>
      </p:sp>
      <p:sp>
        <p:nvSpPr>
          <p:cNvPr id="36" name="35 Rectángulo"/>
          <p:cNvSpPr/>
          <p:nvPr/>
        </p:nvSpPr>
        <p:spPr>
          <a:xfrm>
            <a:off x="4159316" y="6021288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1400" b="1" i="1" dirty="0" smtClean="0">
                <a:solidFill>
                  <a:sysClr val="windowText" lastClr="000000"/>
                </a:solidFill>
              </a:rPr>
              <a:t>Una </a:t>
            </a:r>
            <a:r>
              <a:rPr lang="es-PE" sz="1400" b="1" i="1" dirty="0">
                <a:solidFill>
                  <a:sysClr val="windowText" lastClr="000000"/>
                </a:solidFill>
              </a:rPr>
              <a:t>sola política regional macro que genere la </a:t>
            </a:r>
            <a:r>
              <a:rPr lang="es-PE" sz="1400" b="1" i="1" dirty="0" smtClean="0">
                <a:solidFill>
                  <a:sysClr val="windowText" lastClr="000000"/>
                </a:solidFill>
              </a:rPr>
              <a:t>certidumbre que todos los proyectos, planes y programas del GRSM hablan en mismo idioma (OT)…</a:t>
            </a:r>
            <a:endParaRPr lang="es-PE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53000" y="459973"/>
            <a:ext cx="8279439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i="1" dirty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La Política Territorial Regional de San Martin, es el conjunto de directrices que establecen el marco de referencia para el desempeño de actividades y servicios de los ejes social, económico, ambiental y político institucional sobre el territorio, tomando en cuenta sus potencialidades e identidad Amazónica, para lograr el desarrollo humano sostenible en el Departamento</a:t>
            </a:r>
            <a:r>
              <a:rPr lang="es-PE" sz="17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PE" sz="1700" i="1" dirty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ES" sz="800" i="1" dirty="0" smtClean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7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Se </a:t>
            </a:r>
            <a:r>
              <a:rPr lang="es-ES" sz="1700" i="1" dirty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desarrolla bajo los ejes Social, Económico, Ambiental y Político – Institucional INTEGRADOS entre sí, donde todos tienen la misma jerarquía, siendo el Territorio y su Zonificación, la columna </a:t>
            </a:r>
            <a:r>
              <a:rPr lang="es-ES" sz="1700" i="1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vertebral</a:t>
            </a:r>
            <a:r>
              <a:rPr lang="es-ES" sz="1700" dirty="0" smtClean="0"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s-PE" sz="1700" dirty="0"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90290" y="136808"/>
            <a:ext cx="2321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500" b="1" u="sng" dirty="0">
                <a:solidFill>
                  <a:srgbClr val="00B050"/>
                </a:solidFill>
                <a:latin typeface="Goudy Stout" pitchFamily="18" charset="0"/>
              </a:rPr>
              <a:t>DEFINICIÓN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23528" y="2669507"/>
            <a:ext cx="5454352" cy="1407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500" b="1" u="sng" dirty="0">
                <a:latin typeface="Bodoni MT" pitchFamily="18" charset="0"/>
                <a:ea typeface="Calibri"/>
                <a:cs typeface="Times New Roman"/>
              </a:rPr>
              <a:t>POLÍTICA I: El Territorio y sus potencialidades</a:t>
            </a: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.-.</a:t>
            </a:r>
            <a:endParaRPr lang="es-PE" sz="1500" dirty="0">
              <a:latin typeface="Bodoni MT" pitchFamily="18" charset="0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Impulsar</a:t>
            </a:r>
            <a:r>
              <a:rPr lang="es-ES" sz="1500" b="1" i="1" dirty="0">
                <a:latin typeface="Bodoni MT" pitchFamily="18" charset="0"/>
                <a:ea typeface="Times New Roman"/>
                <a:cs typeface="Calibri"/>
              </a:rPr>
              <a:t> </a:t>
            </a:r>
            <a:r>
              <a:rPr lang="es-ES" sz="1500" b="1" dirty="0">
                <a:latin typeface="Bodoni MT" pitchFamily="18" charset="0"/>
                <a:ea typeface="Calibri"/>
                <a:cs typeface="Times New Roman"/>
              </a:rPr>
              <a:t>e implementar el ordenamiento espacial, jurídico y político institucional en base a las potencialidades y limitaciones del territorio identificadas en la ZEE, según las siguientes zonas de intervención</a:t>
            </a:r>
            <a:r>
              <a:rPr lang="es-ES" sz="1500" dirty="0">
                <a:latin typeface="Bodoni MT" pitchFamily="18" charset="0"/>
                <a:ea typeface="Calibri"/>
                <a:cs typeface="Times New Roman"/>
              </a:rPr>
              <a:t>:</a:t>
            </a:r>
            <a:endParaRPr lang="es-PE" sz="1500" dirty="0">
              <a:effectLst/>
              <a:latin typeface="Bodoni MT" pitchFamily="18" charset="0"/>
              <a:ea typeface="Calibri"/>
              <a:cs typeface="Times New Roman"/>
            </a:endParaRPr>
          </a:p>
        </p:txBody>
      </p:sp>
      <p:cxnSp>
        <p:nvCxnSpPr>
          <p:cNvPr id="15" name="14 Conector recto"/>
          <p:cNvCxnSpPr/>
          <p:nvPr/>
        </p:nvCxnSpPr>
        <p:spPr>
          <a:xfrm flipH="1">
            <a:off x="1590281" y="3900461"/>
            <a:ext cx="2983" cy="96869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1593264" y="4869160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2555776" y="4077072"/>
            <a:ext cx="4896544" cy="276999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</a:rPr>
              <a:t>Zona Productiva Agropecuaria y Acuícola</a:t>
            </a:r>
            <a:r>
              <a:rPr lang="es-ES" sz="1200" dirty="0">
                <a:solidFill>
                  <a:schemeClr val="tx1"/>
                </a:solidFill>
              </a:rPr>
              <a:t>: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2555776" y="4624737"/>
            <a:ext cx="4896544" cy="27699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tx1"/>
                </a:solidFill>
              </a:rPr>
              <a:t>Zona Urbana, Industrial y de Expansión</a:t>
            </a:r>
            <a:endParaRPr lang="es-PE" sz="1200" dirty="0">
              <a:solidFill>
                <a:schemeClr val="tx1"/>
              </a:solidFill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2529368" y="5210093"/>
            <a:ext cx="4922951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/>
              <a:t>Zona de Conservación y Aprovechamiento de Recursos Naturales</a:t>
            </a:r>
            <a:endParaRPr lang="es-PE" sz="1200" dirty="0"/>
          </a:p>
        </p:txBody>
      </p:sp>
      <p:sp>
        <p:nvSpPr>
          <p:cNvPr id="21" name="20 Rectángulo"/>
          <p:cNvSpPr/>
          <p:nvPr/>
        </p:nvSpPr>
        <p:spPr>
          <a:xfrm>
            <a:off x="2529368" y="5960313"/>
            <a:ext cx="4922951" cy="27699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b="1" dirty="0"/>
              <a:t>Zonas de Tratamiento Especial </a:t>
            </a:r>
            <a:endParaRPr lang="es-P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5822941" cy="369332"/>
          </a:xfrm>
          <a:prstGeom prst="rect">
            <a:avLst/>
          </a:prstGeom>
          <a:solidFill>
            <a:srgbClr val="FFFF00"/>
          </a:solidFill>
          <a:ln>
            <a:solidFill>
              <a:srgbClr val="CCCC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/>
              <a:t>ZONA PRODUCTIVA AGROPECUARIA Y </a:t>
            </a:r>
            <a:r>
              <a:rPr lang="es-PE" b="1" dirty="0" smtClean="0"/>
              <a:t>ACUÍCOLA</a:t>
            </a:r>
            <a:endParaRPr lang="es-PE" sz="1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51520" y="83671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Incentivar la inversión pública y privada para la producción agropecuaria y acuícola con criterio de conciencia espacial y desarrollo sostenible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403649" y="3861048"/>
            <a:ext cx="3600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Priorizar </a:t>
            </a:r>
            <a:r>
              <a:rPr lang="es-PE" dirty="0">
                <a:latin typeface="Bodoni MT" pitchFamily="18" charset="0"/>
              </a:rPr>
              <a:t>la inserción del producto y productor al mercado competitivo regional, nacional e </a:t>
            </a:r>
            <a:r>
              <a:rPr lang="es-PE" dirty="0" smtClean="0">
                <a:latin typeface="Bodoni MT" pitchFamily="18" charset="0"/>
              </a:rPr>
              <a:t>internacional.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>
            <a:off x="2555776" y="2852936"/>
            <a:ext cx="1512168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4067944" y="2433662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Promoción de la agricultura </a:t>
            </a:r>
            <a:r>
              <a:rPr lang="es-PE" dirty="0">
                <a:latin typeface="Bodoni MT" pitchFamily="18" charset="0"/>
              </a:rPr>
              <a:t>ecológica y el consumo de productos agropecuarios generados en la </a:t>
            </a:r>
            <a:r>
              <a:rPr lang="es-PE" dirty="0" smtClean="0">
                <a:latin typeface="Bodoni MT" pitchFamily="18" charset="0"/>
              </a:rPr>
              <a:t>región.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5311515" y="1341159"/>
            <a:ext cx="782381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6074461" y="975211"/>
            <a:ext cx="296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I</a:t>
            </a:r>
            <a:r>
              <a:rPr lang="es-PE" dirty="0" smtClean="0">
                <a:latin typeface="Bodoni MT" pitchFamily="18" charset="0"/>
              </a:rPr>
              <a:t>mpulsar </a:t>
            </a:r>
            <a:r>
              <a:rPr lang="es-PE" dirty="0">
                <a:latin typeface="Bodoni MT" pitchFamily="18" charset="0"/>
              </a:rPr>
              <a:t>la actividad acuícola </a:t>
            </a:r>
            <a:r>
              <a:rPr lang="es-PE" dirty="0" smtClean="0">
                <a:latin typeface="Bodoni MT" pitchFamily="18" charset="0"/>
              </a:rPr>
              <a:t>con sostenibilidad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334714" y="3881969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26" name="25 CuadroTexto"/>
          <p:cNvSpPr txBox="1"/>
          <p:nvPr/>
        </p:nvSpPr>
        <p:spPr>
          <a:xfrm>
            <a:off x="5334714" y="4280029"/>
            <a:ext cx="31683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Elevar la competitividad, inversión y oferta exportable.</a:t>
            </a:r>
            <a:endParaRPr lang="es-PE" sz="15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5334714" y="4872952"/>
            <a:ext cx="37737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/>
              <a:t>Aprovechamiento sostenible del </a:t>
            </a:r>
            <a:r>
              <a:rPr lang="es-PE" sz="1500" dirty="0" smtClean="0"/>
              <a:t>suelo.</a:t>
            </a:r>
            <a:endParaRPr lang="es-PE" sz="15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5334714" y="5299174"/>
            <a:ext cx="3294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Fortalecimiento del sector agropecuario y acuícola.</a:t>
            </a:r>
            <a:endParaRPr lang="es-PE" sz="15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5334714" y="5864205"/>
            <a:ext cx="31726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Orientación en el gasto público.</a:t>
            </a:r>
            <a:endParaRPr lang="es-PE" sz="15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5334714" y="6187370"/>
            <a:ext cx="36199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Direccionamiento de las </a:t>
            </a:r>
            <a:r>
              <a:rPr lang="es-PE" sz="1500" dirty="0"/>
              <a:t>actividades </a:t>
            </a:r>
            <a:r>
              <a:rPr lang="es-PE" sz="1500" dirty="0" smtClean="0"/>
              <a:t>para la descentralización productiva.</a:t>
            </a:r>
            <a:endParaRPr lang="es-PE" sz="1500" dirty="0"/>
          </a:p>
        </p:txBody>
      </p:sp>
      <p:cxnSp>
        <p:nvCxnSpPr>
          <p:cNvPr id="17" name="16 Conector angular"/>
          <p:cNvCxnSpPr/>
          <p:nvPr/>
        </p:nvCxnSpPr>
        <p:spPr>
          <a:xfrm rot="5400000">
            <a:off x="252081" y="3659598"/>
            <a:ext cx="1329433" cy="766613"/>
          </a:xfrm>
          <a:prstGeom prst="bentConnector3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31 CuadroTexto"/>
          <p:cNvSpPr txBox="1"/>
          <p:nvPr/>
        </p:nvSpPr>
        <p:spPr>
          <a:xfrm>
            <a:off x="179515" y="4990659"/>
            <a:ext cx="36724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 smtClean="0">
                <a:latin typeface="Bodoni MT" pitchFamily="18" charset="0"/>
              </a:rPr>
              <a:t>Implementación de planes y estrategias en la conservación y recuperación de suelos; así como la dotación de infraestructura.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7" name="36 Conector angular"/>
          <p:cNvCxnSpPr>
            <a:endCxn id="11" idx="0"/>
          </p:cNvCxnSpPr>
          <p:nvPr/>
        </p:nvCxnSpPr>
        <p:spPr>
          <a:xfrm>
            <a:off x="1300102" y="3378186"/>
            <a:ext cx="1903747" cy="482862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>
            <a:stCxn id="5" idx="3"/>
          </p:cNvCxnSpPr>
          <p:nvPr/>
        </p:nvCxnSpPr>
        <p:spPr>
          <a:xfrm>
            <a:off x="5292080" y="1298377"/>
            <a:ext cx="0" cy="90648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 flipH="1">
            <a:off x="3491880" y="2204864"/>
            <a:ext cx="181963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491880" y="2204864"/>
            <a:ext cx="0" cy="64807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 flipV="1">
            <a:off x="2555776" y="1760042"/>
            <a:ext cx="0" cy="16181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251356"/>
            <a:ext cx="534441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 smtClean="0"/>
              <a:t>ZONA URBANA INDUSTRIAL Y DE EXPANSIÓN</a:t>
            </a:r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764704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el desarrollo y crecimiento eco- urbano, con identidad Amazónica, articulación espacial, seguridad física y sostenibilidad, en sinergia con los diferentes niveles de gobierno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921869" y="2996658"/>
            <a:ext cx="2074067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4092881" y="2684819"/>
            <a:ext cx="3772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ocupación ordenada del territorio ejecutando acciones de demarcación y organización </a:t>
            </a:r>
            <a:r>
              <a:rPr lang="es-PE" dirty="0" smtClean="0">
                <a:latin typeface="Bodoni MT" pitchFamily="18" charset="0"/>
              </a:rPr>
              <a:t>territorial.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3206855" y="1957269"/>
            <a:ext cx="3030564" cy="31571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6380653" y="1021378"/>
            <a:ext cx="25838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A</a:t>
            </a:r>
            <a:r>
              <a:rPr lang="es-PE" dirty="0" smtClean="0">
                <a:latin typeface="Bodoni MT" pitchFamily="18" charset="0"/>
              </a:rPr>
              <a:t>cciones </a:t>
            </a:r>
            <a:r>
              <a:rPr lang="es-PE" dirty="0">
                <a:latin typeface="Bodoni MT" pitchFamily="18" charset="0"/>
              </a:rPr>
              <a:t>sostenibles </a:t>
            </a:r>
            <a:r>
              <a:rPr lang="es-PE" dirty="0" smtClean="0">
                <a:latin typeface="Bodoni MT" pitchFamily="18" charset="0"/>
              </a:rPr>
              <a:t>en la dotación </a:t>
            </a:r>
            <a:r>
              <a:rPr lang="es-PE" dirty="0">
                <a:latin typeface="Bodoni MT" pitchFamily="18" charset="0"/>
              </a:rPr>
              <a:t>de servicios</a:t>
            </a:r>
            <a:r>
              <a:rPr lang="es-PE" dirty="0" smtClean="0">
                <a:latin typeface="Bodoni MT" pitchFamily="18" charset="0"/>
              </a:rPr>
              <a:t>, orientación de </a:t>
            </a:r>
            <a:r>
              <a:rPr lang="es-PE" dirty="0">
                <a:latin typeface="Bodoni MT" pitchFamily="18" charset="0"/>
              </a:rPr>
              <a:t>actividades económicas, industriales y </a:t>
            </a:r>
            <a:r>
              <a:rPr lang="es-PE" dirty="0" smtClean="0">
                <a:latin typeface="Bodoni MT" pitchFamily="18" charset="0"/>
              </a:rPr>
              <a:t>sociales.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5400600" y="4067780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56584" y="4659526"/>
            <a:ext cx="37513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Orientar la inversión pública y privada.</a:t>
            </a:r>
            <a:endParaRPr lang="es-PE" sz="145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256584" y="5035242"/>
            <a:ext cx="41399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Orientar la ocupación evitando presión socioeconómica en nuestras zonas prioritarias.</a:t>
            </a:r>
            <a:endParaRPr lang="es-PE" sz="145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5256584" y="5755322"/>
            <a:ext cx="4139951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Frenar la migración no planificada a consolidarse en zonas con gran potencial para la inversión.</a:t>
            </a:r>
            <a:endParaRPr lang="es-PE" sz="145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5256584" y="6418203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Elevar la calidad de vida de la población.</a:t>
            </a:r>
            <a:endParaRPr lang="es-PE" sz="1450" dirty="0"/>
          </a:p>
        </p:txBody>
      </p:sp>
      <p:cxnSp>
        <p:nvCxnSpPr>
          <p:cNvPr id="11" name="10 Conector recto"/>
          <p:cNvCxnSpPr/>
          <p:nvPr/>
        </p:nvCxnSpPr>
        <p:spPr>
          <a:xfrm>
            <a:off x="1921869" y="1988840"/>
            <a:ext cx="0" cy="176764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/>
        </p:nvCxnSpPr>
        <p:spPr>
          <a:xfrm>
            <a:off x="539552" y="3789040"/>
            <a:ext cx="138231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539552" y="3789040"/>
            <a:ext cx="0" cy="3664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07504" y="4161854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Restricción al reconocimiento legal de asentamientos nuevos.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33" name="32 Conector recto"/>
          <p:cNvCxnSpPr/>
          <p:nvPr/>
        </p:nvCxnSpPr>
        <p:spPr>
          <a:xfrm>
            <a:off x="1921869" y="3603176"/>
            <a:ext cx="1284986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>
            <a:off x="3203848" y="3590814"/>
            <a:ext cx="3007" cy="169259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1691680" y="5313982"/>
            <a:ext cx="331236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1700" dirty="0" smtClean="0">
                <a:latin typeface="Bodoni MT" pitchFamily="18" charset="0"/>
              </a:rPr>
              <a:t>Priorizar y orientar la inversión pública privada a Centros Poblados y Núcleos Funcionales</a:t>
            </a:r>
            <a:endParaRPr lang="es-PE" sz="1700" dirty="0">
              <a:latin typeface="Bodoni MT" pitchFamily="18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3206855" y="1988840"/>
            <a:ext cx="0" cy="10078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2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79348"/>
            <a:ext cx="900361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 smtClean="0"/>
              <a:t>ZONA DE CONSERVACIÓN Y APROVECHAMIENTO DE RECURSOS NATURALES</a:t>
            </a:r>
            <a:endParaRPr lang="es-PE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11967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504" y="764704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la recuperación, conservación, puesta en valor y aprovechamiento sostenible de la biodiversidad y  el patrimonio natural, generando condiciones que garanticen  el equilibrio entre la satisfacción de las necesidades de la población y el mantenimiento de los recursos naturales, ecosistemas, servicios y procesos ecológicos</a:t>
            </a:r>
            <a:r>
              <a:rPr lang="es-PE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7" name="6 Conector recto de flecha"/>
          <p:cNvCxnSpPr>
            <a:endCxn id="8" idx="0"/>
          </p:cNvCxnSpPr>
          <p:nvPr/>
        </p:nvCxnSpPr>
        <p:spPr>
          <a:xfrm>
            <a:off x="1673932" y="2841413"/>
            <a:ext cx="0" cy="122043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7 Rectángulo"/>
          <p:cNvSpPr/>
          <p:nvPr/>
        </p:nvSpPr>
        <p:spPr>
          <a:xfrm>
            <a:off x="144016" y="4061843"/>
            <a:ext cx="3059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Establecer el sistema de información regional que facilite la toma de decisiones y optimice la capacidad de negociación entre los actores públicos y privados </a:t>
            </a:r>
          </a:p>
        </p:txBody>
      </p:sp>
      <p:cxnSp>
        <p:nvCxnSpPr>
          <p:cNvPr id="10" name="9 Conector recto de flecha"/>
          <p:cNvCxnSpPr/>
          <p:nvPr/>
        </p:nvCxnSpPr>
        <p:spPr>
          <a:xfrm flipV="1">
            <a:off x="7317957" y="2166248"/>
            <a:ext cx="0" cy="383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5796136" y="2948751"/>
            <a:ext cx="30436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la protección y recuperación de nuestro patrimonio natural con enfoque </a:t>
            </a:r>
            <a:r>
              <a:rPr lang="es-PE" dirty="0" smtClean="0">
                <a:latin typeface="Bodoni MT" pitchFamily="18" charset="0"/>
              </a:rPr>
              <a:t>ecosistémico.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796136" y="965919"/>
            <a:ext cx="3185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PE" dirty="0">
                <a:latin typeface="Bodoni MT" pitchFamily="18" charset="0"/>
              </a:rPr>
              <a:t>Promover el uso y aprovechamiento sostenible de los recursos naturales y la </a:t>
            </a:r>
            <a:r>
              <a:rPr lang="es-PE" dirty="0" smtClean="0">
                <a:latin typeface="Bodoni MT" pitchFamily="18" charset="0"/>
              </a:rPr>
              <a:t>biodiversidad.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503922" y="4293096"/>
            <a:ext cx="151836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b="1" u="sng" dirty="0" smtClean="0"/>
              <a:t>Lograremos</a:t>
            </a:r>
            <a:endParaRPr lang="es-PE" b="1" u="sng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456435" y="4725161"/>
            <a:ext cx="33233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Diversificar la economía regional.</a:t>
            </a:r>
            <a:endParaRPr lang="es-PE" sz="15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4456435" y="5054987"/>
            <a:ext cx="4139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Institucionalizar documentos de gestión de los RRNN.</a:t>
            </a:r>
            <a:endParaRPr lang="es-PE" sz="1500" dirty="0"/>
          </a:p>
        </p:txBody>
      </p:sp>
      <p:sp>
        <p:nvSpPr>
          <p:cNvPr id="18" name="17 CuadroTexto"/>
          <p:cNvSpPr txBox="1"/>
          <p:nvPr/>
        </p:nvSpPr>
        <p:spPr>
          <a:xfrm>
            <a:off x="4427984" y="5616243"/>
            <a:ext cx="41399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Desarrollar e impulsar alianzas estratégicas para el monitoreo de la conservación y el aprovechamiento</a:t>
            </a:r>
            <a:r>
              <a:rPr lang="es-PE" sz="1500" dirty="0"/>
              <a:t> </a:t>
            </a:r>
            <a:r>
              <a:rPr lang="es-PE" sz="1500" dirty="0" smtClean="0"/>
              <a:t>RRNN</a:t>
            </a:r>
            <a:endParaRPr lang="es-PE" sz="1500" dirty="0"/>
          </a:p>
        </p:txBody>
      </p:sp>
      <p:sp>
        <p:nvSpPr>
          <p:cNvPr id="19" name="18 CuadroTexto"/>
          <p:cNvSpPr txBox="1"/>
          <p:nvPr/>
        </p:nvSpPr>
        <p:spPr>
          <a:xfrm>
            <a:off x="4456435" y="6365940"/>
            <a:ext cx="429202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500" dirty="0" smtClean="0"/>
              <a:t>Formalización de actividades ilegales (ZEE).</a:t>
            </a:r>
            <a:endParaRPr lang="es-PE" sz="1500" dirty="0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1673932" y="3573016"/>
            <a:ext cx="402122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 flipV="1">
            <a:off x="4609313" y="2948751"/>
            <a:ext cx="0" cy="62426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4609313" y="2948751"/>
            <a:ext cx="89879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 flipV="1">
            <a:off x="5508104" y="2550095"/>
            <a:ext cx="0" cy="3986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31 Conector recto"/>
          <p:cNvCxnSpPr/>
          <p:nvPr/>
        </p:nvCxnSpPr>
        <p:spPr>
          <a:xfrm>
            <a:off x="5508104" y="2550095"/>
            <a:ext cx="180985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95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505246" y="188640"/>
            <a:ext cx="4138762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marL="0" lvl="1"/>
            <a:r>
              <a:rPr lang="es-PE" b="1" dirty="0"/>
              <a:t>ZONA </a:t>
            </a:r>
            <a:r>
              <a:rPr lang="es-PE" b="1" dirty="0" smtClean="0"/>
              <a:t>DE TRATAMIENTO ESPECIAL</a:t>
            </a:r>
            <a:endParaRPr lang="es-PE" sz="1600" dirty="0"/>
          </a:p>
        </p:txBody>
      </p:sp>
      <p:sp>
        <p:nvSpPr>
          <p:cNvPr id="3" name="2 Rectángulo"/>
          <p:cNvSpPr/>
          <p:nvPr/>
        </p:nvSpPr>
        <p:spPr>
          <a:xfrm>
            <a:off x="323528" y="1668434"/>
            <a:ext cx="34004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dirty="0">
                <a:latin typeface="Bodoni MT" pitchFamily="18" charset="0"/>
              </a:rPr>
              <a:t>Promover la protección, recuperación y el desarrollo integral de los pueblos indígenas u originarios, reafirmando su cosmovisión y revalorándolos como patrimonio cultural</a:t>
            </a:r>
            <a:r>
              <a:rPr lang="es-ES" dirty="0" smtClean="0">
                <a:latin typeface="Bodoni MT" pitchFamily="18" charset="0"/>
              </a:rPr>
              <a:t>.</a:t>
            </a:r>
            <a:endParaRPr lang="es-PE" dirty="0">
              <a:latin typeface="Bodoni MT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466767" y="4725144"/>
            <a:ext cx="1446230" cy="35394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700" b="1" u="sng" dirty="0" smtClean="0"/>
              <a:t>Lograremos</a:t>
            </a:r>
            <a:endParaRPr lang="es-PE" sz="1700" b="1" u="sng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256585" y="5277438"/>
            <a:ext cx="373050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Reforzar nuestra identidad amazónica</a:t>
            </a:r>
            <a:endParaRPr lang="es-PE" sz="145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256585" y="5698123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Promoción del turismo.</a:t>
            </a:r>
            <a:endParaRPr lang="es-PE" sz="145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247350" y="6093296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Orientación de la inversión pública-privada.</a:t>
            </a:r>
            <a:endParaRPr lang="es-PE" sz="145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256584" y="6490211"/>
            <a:ext cx="41399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1450" dirty="0" smtClean="0"/>
              <a:t>Conservación de nuestras etnias.</a:t>
            </a:r>
            <a:endParaRPr lang="es-PE" sz="1450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1347146" y="3494768"/>
            <a:ext cx="7753" cy="88964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14 CuadroTexto"/>
          <p:cNvSpPr txBox="1"/>
          <p:nvPr/>
        </p:nvSpPr>
        <p:spPr>
          <a:xfrm>
            <a:off x="110849" y="4543015"/>
            <a:ext cx="2463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Etnozonificación.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1354899" y="3806607"/>
            <a:ext cx="2152487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3507386" y="3806607"/>
            <a:ext cx="0" cy="12724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2180230" y="5213374"/>
            <a:ext cx="2463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>
                <a:latin typeface="Bodoni MT" pitchFamily="18" charset="0"/>
              </a:rPr>
              <a:t>(</a:t>
            </a:r>
            <a:r>
              <a:rPr lang="es-PE" dirty="0" smtClean="0">
                <a:latin typeface="Bodoni MT" pitchFamily="18" charset="0"/>
              </a:rPr>
              <a:t>POT</a:t>
            </a:r>
            <a:r>
              <a:rPr lang="es-PE" dirty="0">
                <a:latin typeface="Bodoni MT" pitchFamily="18" charset="0"/>
              </a:rPr>
              <a:t>-</a:t>
            </a:r>
            <a:r>
              <a:rPr lang="es-PE" dirty="0" smtClean="0">
                <a:latin typeface="Bodoni MT" pitchFamily="18" charset="0"/>
              </a:rPr>
              <a:t> nivel comunal)</a:t>
            </a:r>
            <a:endParaRPr lang="es-PE" dirty="0">
              <a:latin typeface="Bodoni MT" pitchFamily="18" charset="0"/>
            </a:endParaRPr>
          </a:p>
          <a:p>
            <a:r>
              <a:rPr lang="es-PE" dirty="0" smtClean="0">
                <a:latin typeface="Bodoni MT" pitchFamily="18" charset="0"/>
              </a:rPr>
              <a:t>Plan de vida sostenible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5227324" y="4073515"/>
            <a:ext cx="28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latin typeface="Bodoni MT" pitchFamily="18" charset="0"/>
              </a:rPr>
              <a:t>Zonificación Arqueológica.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>
            <a:off x="6516216" y="3284261"/>
            <a:ext cx="0" cy="546383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3 Rectángulo"/>
          <p:cNvSpPr/>
          <p:nvPr/>
        </p:nvSpPr>
        <p:spPr>
          <a:xfrm>
            <a:off x="4572000" y="1806933"/>
            <a:ext cx="36541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latin typeface="Bodoni MT" pitchFamily="18" charset="0"/>
              </a:rPr>
              <a:t>Promover la recuperación y puesta en valor de zonas arqueológicas, para impulsar la investigación, el turismo y nuestra identidad amazónica</a:t>
            </a:r>
            <a:endParaRPr lang="es-PE" dirty="0">
              <a:latin typeface="Bodoni MT" pitchFamily="18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>
            <a:off x="3059832" y="696895"/>
            <a:ext cx="0" cy="4539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1347146" y="1150878"/>
            <a:ext cx="5565851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351022" y="1150878"/>
            <a:ext cx="3877" cy="4779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6912997" y="1150878"/>
            <a:ext cx="0" cy="47792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6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252536" y="260648"/>
            <a:ext cx="9001000" cy="1295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es-ES" sz="1700" b="1" u="sng" dirty="0">
                <a:latin typeface="Bodoni MT" pitchFamily="18" charset="0"/>
                <a:ea typeface="Calibri"/>
                <a:cs typeface="Times New Roman"/>
              </a:rPr>
              <a:t>POLITICA II: Gobernanza de la Gestión Territorial para el Desarrollo Humano Sostenible</a:t>
            </a:r>
            <a:r>
              <a:rPr lang="es-ES" sz="1700" b="1" dirty="0">
                <a:latin typeface="Bodoni MT" pitchFamily="18" charset="0"/>
                <a:ea typeface="Calibri"/>
                <a:cs typeface="Times New Roman"/>
              </a:rPr>
              <a:t>.-</a:t>
            </a:r>
            <a:endParaRPr lang="es-PE" sz="1700" dirty="0">
              <a:latin typeface="Bodoni MT" pitchFamily="18" charset="0"/>
              <a:ea typeface="Calibri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es-ES" sz="1700" b="1" dirty="0">
                <a:latin typeface="Bodoni MT" pitchFamily="18" charset="0"/>
                <a:ea typeface="Calibri"/>
                <a:cs typeface="Times New Roman"/>
              </a:rPr>
              <a:t>Impulsar e implementar la articulación e integración de las Políticas Sectoriales, reforzándose mutuamente y generando sinergias para el Desarrollo Humano Sostenible, según los siguientes ejes</a:t>
            </a:r>
            <a:r>
              <a:rPr lang="es-ES" sz="1700" dirty="0">
                <a:latin typeface="Bodoni MT" pitchFamily="18" charset="0"/>
                <a:ea typeface="Calibri"/>
                <a:cs typeface="Times New Roman"/>
              </a:rPr>
              <a:t>:</a:t>
            </a:r>
            <a:endParaRPr lang="es-PE" sz="1700" dirty="0">
              <a:effectLst/>
              <a:latin typeface="Bodoni MT" pitchFamily="18" charset="0"/>
              <a:ea typeface="Calibri"/>
              <a:cs typeface="Times New Roman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490008"/>
            <a:ext cx="864096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/>
              <a:t> </a:t>
            </a:r>
            <a:endParaRPr lang="es-PE" sz="1600" dirty="0"/>
          </a:p>
          <a:p>
            <a:pPr algn="just"/>
            <a:r>
              <a:rPr lang="es-ES" sz="1600" b="1" dirty="0">
                <a:solidFill>
                  <a:srgbClr val="FFC000"/>
                </a:solidFill>
              </a:rPr>
              <a:t>Eje Social</a:t>
            </a:r>
            <a:r>
              <a:rPr lang="es-ES" sz="1600" dirty="0">
                <a:solidFill>
                  <a:srgbClr val="FFC000"/>
                </a:solidFill>
              </a:rPr>
              <a:t>:</a:t>
            </a:r>
            <a:endParaRPr lang="es-PE" sz="1600" dirty="0">
              <a:solidFill>
                <a:srgbClr val="FFC000"/>
              </a:solidFill>
            </a:endParaRPr>
          </a:p>
          <a:p>
            <a:pPr lvl="0" algn="just"/>
            <a:r>
              <a:rPr lang="es-ES" sz="1600" dirty="0" smtClean="0"/>
              <a:t>- </a:t>
            </a:r>
            <a:r>
              <a:rPr lang="es-ES" sz="1600" dirty="0" smtClean="0">
                <a:latin typeface="Bodoni MT" pitchFamily="18" charset="0"/>
              </a:rPr>
              <a:t>Asegurar </a:t>
            </a:r>
            <a:r>
              <a:rPr lang="es-ES" sz="1600" dirty="0">
                <a:latin typeface="Bodoni MT" pitchFamily="18" charset="0"/>
              </a:rPr>
              <a:t>la prestación y cobertura planificada de servicios de salud, para combatir la desnutrición infantil, preservar la salud y mejorar la calidad de vida de la población.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Convertir </a:t>
            </a:r>
            <a:r>
              <a:rPr lang="es-ES" sz="1600" dirty="0">
                <a:latin typeface="Bodoni MT" pitchFamily="18" charset="0"/>
              </a:rPr>
              <a:t>la Educación en un medio para el desarrollo sostenible, formando personas competitivas, integrando ciencia y tecnología con su identidad amazónica, valores humanos fundamentales, con enfoque de género, en un ambiente inclusivo y de paz social.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Dotar </a:t>
            </a:r>
            <a:r>
              <a:rPr lang="es-ES" sz="1600" dirty="0">
                <a:latin typeface="Bodoni MT" pitchFamily="18" charset="0"/>
              </a:rPr>
              <a:t>de infraestructura vial necesaria para la adecuada integración territorial, garantizando la  transitabilidad de las vías, articulando a los nodos de desarrollo sostenible a nivel local, de cuenca amazónica y resto del país</a:t>
            </a:r>
            <a:r>
              <a:rPr lang="es-ES" sz="1600" dirty="0"/>
              <a:t>.</a:t>
            </a:r>
            <a:endParaRPr lang="es-PE" sz="1600" dirty="0"/>
          </a:p>
          <a:p>
            <a:pPr algn="just"/>
            <a:r>
              <a:rPr lang="es-ES" sz="1600" dirty="0"/>
              <a:t> </a:t>
            </a:r>
            <a:endParaRPr lang="es-PE" sz="1600" dirty="0"/>
          </a:p>
          <a:p>
            <a:pPr algn="just"/>
            <a:r>
              <a:rPr lang="es-ES" sz="1600" b="1" dirty="0">
                <a:solidFill>
                  <a:schemeClr val="bg2">
                    <a:lumMod val="50000"/>
                  </a:schemeClr>
                </a:solidFill>
              </a:rPr>
              <a:t>Eje Económico</a:t>
            </a: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:</a:t>
            </a:r>
            <a:endParaRPr lang="es-PE" sz="1600" dirty="0">
              <a:solidFill>
                <a:schemeClr val="bg2">
                  <a:lumMod val="50000"/>
                </a:schemeClr>
              </a:solidFill>
            </a:endParaRPr>
          </a:p>
          <a:p>
            <a:pPr lvl="0" algn="just"/>
            <a:r>
              <a:rPr lang="es-ES" sz="1600" dirty="0" smtClean="0"/>
              <a:t>- </a:t>
            </a:r>
            <a:r>
              <a:rPr lang="es-ES" sz="1600" dirty="0" smtClean="0">
                <a:latin typeface="Bodoni MT" pitchFamily="18" charset="0"/>
              </a:rPr>
              <a:t>Promover </a:t>
            </a:r>
            <a:r>
              <a:rPr lang="es-ES" sz="1600" dirty="0">
                <a:latin typeface="Bodoni MT" pitchFamily="18" charset="0"/>
              </a:rPr>
              <a:t>la inversión privada competitiva, con énfasis en economías verdes y bajas en carbono, que generen condiciones para insertarnos en los mercados mundiales emergentes, tomando en cuenta las condiciones de fragilidad propias del territorio y generando valor compartido.</a:t>
            </a:r>
            <a:endParaRPr lang="es-PE" sz="1600" dirty="0">
              <a:latin typeface="Bodoni MT" pitchFamily="18" charset="0"/>
            </a:endParaRPr>
          </a:p>
          <a:p>
            <a:pPr lvl="0" algn="just"/>
            <a:r>
              <a:rPr lang="es-ES" sz="1600" dirty="0" smtClean="0">
                <a:latin typeface="Bodoni MT" pitchFamily="18" charset="0"/>
              </a:rPr>
              <a:t>- Proveer </a:t>
            </a:r>
            <a:r>
              <a:rPr lang="es-ES" sz="1600" dirty="0">
                <a:latin typeface="Bodoni MT" pitchFamily="18" charset="0"/>
              </a:rPr>
              <a:t>la base energética necesaria de manera segura, eficiente, sustentable y equitativa para el desarrollo integral de la sociedad</a:t>
            </a:r>
            <a:r>
              <a:rPr lang="es-ES" sz="1600" dirty="0"/>
              <a:t>.</a:t>
            </a:r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14200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620688"/>
            <a:ext cx="83529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600" b="1" dirty="0">
                <a:solidFill>
                  <a:srgbClr val="00B050"/>
                </a:solidFill>
              </a:rPr>
              <a:t>Eje Ambiental, Recursos Naturales y Ordenamiento Territorial</a:t>
            </a:r>
            <a:r>
              <a:rPr lang="es-ES" dirty="0"/>
              <a:t>:</a:t>
            </a:r>
            <a:endParaRPr lang="es-PE" dirty="0"/>
          </a:p>
          <a:p>
            <a:pPr lvl="0" algn="just"/>
            <a:r>
              <a:rPr lang="es-ES" dirty="0" smtClean="0">
                <a:latin typeface="Bodoni MT" pitchFamily="18" charset="0"/>
              </a:rPr>
              <a:t>- Garantizar </a:t>
            </a:r>
            <a:r>
              <a:rPr lang="es-ES" dirty="0">
                <a:latin typeface="Bodoni MT" pitchFamily="18" charset="0"/>
              </a:rPr>
              <a:t>la conservación y protección del ambiente articulando esfuerzos con los diferentes niveles de gobierno.</a:t>
            </a:r>
            <a:endParaRPr lang="es-PE" dirty="0">
              <a:latin typeface="Bodoni MT" pitchFamily="18" charset="0"/>
            </a:endParaRPr>
          </a:p>
          <a:p>
            <a:pPr lvl="0" algn="just"/>
            <a:r>
              <a:rPr lang="es-ES" dirty="0" smtClean="0">
                <a:latin typeface="Bodoni MT" pitchFamily="18" charset="0"/>
              </a:rPr>
              <a:t>- Promover </a:t>
            </a:r>
            <a:r>
              <a:rPr lang="es-ES" dirty="0">
                <a:latin typeface="Bodoni MT" pitchFamily="18" charset="0"/>
              </a:rPr>
              <a:t>la recuperación, conservación, investigación y uso racional de los recursos naturales, garantizando los procesos ecológicos y la prestación de los servicios ambientales.</a:t>
            </a:r>
            <a:endParaRPr lang="es-PE" dirty="0">
              <a:latin typeface="Bodoni MT" pitchFamily="18" charset="0"/>
            </a:endParaRPr>
          </a:p>
          <a:p>
            <a:pPr lvl="0" algn="just"/>
            <a:r>
              <a:rPr lang="es-ES" dirty="0" smtClean="0">
                <a:latin typeface="Bodoni MT" pitchFamily="18" charset="0"/>
              </a:rPr>
              <a:t>- Implementar </a:t>
            </a:r>
            <a:r>
              <a:rPr lang="es-ES" dirty="0">
                <a:latin typeface="Bodoni MT" pitchFamily="18" charset="0"/>
              </a:rPr>
              <a:t>el Ordenamiento territorial para orientar el uso y ocupación del territorio, que permita controlar el flujo migratorio, la deforestación y conflictos socio-ambientales.</a:t>
            </a:r>
            <a:endParaRPr lang="es-PE" dirty="0">
              <a:latin typeface="Bodoni MT" pitchFamily="18" charset="0"/>
            </a:endParaRPr>
          </a:p>
          <a:p>
            <a:pPr algn="just"/>
            <a:r>
              <a:rPr lang="es-ES" dirty="0"/>
              <a:t> </a:t>
            </a:r>
            <a:endParaRPr lang="es-ES" dirty="0" smtClean="0"/>
          </a:p>
          <a:p>
            <a:pPr algn="just"/>
            <a:endParaRPr lang="es-PE" dirty="0"/>
          </a:p>
          <a:p>
            <a:pPr algn="just"/>
            <a:r>
              <a:rPr lang="es-ES" sz="1600" b="1" dirty="0">
                <a:solidFill>
                  <a:srgbClr val="7030A0"/>
                </a:solidFill>
              </a:rPr>
              <a:t>Eje Político-Institucional</a:t>
            </a:r>
            <a:r>
              <a:rPr lang="es-ES" dirty="0"/>
              <a:t>:</a:t>
            </a:r>
            <a:endParaRPr lang="es-PE" dirty="0"/>
          </a:p>
          <a:p>
            <a:pPr lvl="0" algn="just"/>
            <a:r>
              <a:rPr lang="es-ES" dirty="0" smtClean="0">
                <a:latin typeface="Bodoni MT" pitchFamily="18" charset="0"/>
              </a:rPr>
              <a:t>- Modernizar </a:t>
            </a:r>
            <a:r>
              <a:rPr lang="es-ES" dirty="0">
                <a:latin typeface="Bodoni MT" pitchFamily="18" charset="0"/>
              </a:rPr>
              <a:t>la gestión institucional para mejorar la prestación de servicios con eficiencia, eficacia y transparencia, que responda al proceso de descentralización e integración regional, que brinde las condiciones para el desarrollo humano sostenible.</a:t>
            </a:r>
            <a:endParaRPr lang="es-PE" dirty="0">
              <a:latin typeface="Bodoni MT" pitchFamily="18" charset="0"/>
            </a:endParaRPr>
          </a:p>
          <a:p>
            <a:pPr algn="just"/>
            <a:r>
              <a:rPr lang="es-ES" dirty="0" smtClean="0">
                <a:latin typeface="Bodoni MT" pitchFamily="18" charset="0"/>
              </a:rPr>
              <a:t>- Incrementar </a:t>
            </a:r>
            <a:r>
              <a:rPr lang="es-ES" dirty="0">
                <a:latin typeface="Bodoni MT" pitchFamily="18" charset="0"/>
              </a:rPr>
              <a:t>la capacidad de gestión en el marco de la cooperación internacional para diseñar estrategias y mecanismos de intervención en el territorio</a:t>
            </a:r>
            <a:endParaRPr lang="es-PE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2187648" y="3042929"/>
            <a:ext cx="2833594" cy="67410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POLITICA TERRITORIAL REGIONAL DE SAN MARTÍN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7" name="6 Conector recto de flecha"/>
          <p:cNvCxnSpPr/>
          <p:nvPr/>
        </p:nvCxnSpPr>
        <p:spPr>
          <a:xfrm>
            <a:off x="7524328" y="5120130"/>
            <a:ext cx="0" cy="7463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627784" y="4365104"/>
            <a:ext cx="671979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b="1" dirty="0" smtClean="0">
                <a:solidFill>
                  <a:schemeClr val="tx1"/>
                </a:solidFill>
              </a:rPr>
              <a:t>PDC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67644" y="5467893"/>
            <a:ext cx="2460225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PLANES REGIONALES MULTI-SECTORIALES</a:t>
            </a:r>
            <a:endParaRPr lang="es-PE" b="1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085460" y="6021288"/>
            <a:ext cx="1457450" cy="3385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ESTRATEGIAS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089767" y="5517232"/>
            <a:ext cx="1625766" cy="3539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s-PE" sz="1700" b="1" dirty="0" smtClean="0">
                <a:latin typeface="Aharoni" pitchFamily="2" charset="-79"/>
                <a:cs typeface="Aharoni" pitchFamily="2" charset="-79"/>
              </a:rPr>
              <a:t>PROGRAMAS</a:t>
            </a:r>
            <a:endParaRPr lang="es-PE" sz="17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7" name="26 Triángulo isósceles"/>
          <p:cNvSpPr/>
          <p:nvPr/>
        </p:nvSpPr>
        <p:spPr>
          <a:xfrm>
            <a:off x="2570042" y="1317326"/>
            <a:ext cx="1472824" cy="11743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28" name="27 Triángulo isósceles"/>
          <p:cNvSpPr/>
          <p:nvPr/>
        </p:nvSpPr>
        <p:spPr>
          <a:xfrm>
            <a:off x="35496" y="4581128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4" name="3 Conector recto de flecha"/>
          <p:cNvCxnSpPr>
            <a:stCxn id="27" idx="3"/>
          </p:cNvCxnSpPr>
          <p:nvPr/>
        </p:nvCxnSpPr>
        <p:spPr>
          <a:xfrm>
            <a:off x="3306454" y="2491704"/>
            <a:ext cx="0" cy="5052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19" y="2399149"/>
            <a:ext cx="1211196" cy="105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15 Conector recto"/>
          <p:cNvCxnSpPr/>
          <p:nvPr/>
        </p:nvCxnSpPr>
        <p:spPr>
          <a:xfrm>
            <a:off x="1691680" y="3933056"/>
            <a:ext cx="0" cy="1041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H="1">
            <a:off x="1043608" y="5013176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2987824" y="3789040"/>
            <a:ext cx="0" cy="5263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/>
          <p:nvPr/>
        </p:nvCxnSpPr>
        <p:spPr>
          <a:xfrm>
            <a:off x="1691680" y="3933056"/>
            <a:ext cx="129614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52 Conector recto de flecha"/>
          <p:cNvCxnSpPr/>
          <p:nvPr/>
        </p:nvCxnSpPr>
        <p:spPr>
          <a:xfrm flipH="1">
            <a:off x="2968916" y="4797152"/>
            <a:ext cx="18908" cy="645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/>
        </p:nvSpPr>
        <p:spPr>
          <a:xfrm>
            <a:off x="5108449" y="6474822"/>
            <a:ext cx="1370888" cy="3385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600" b="1" dirty="0" smtClean="0">
                <a:latin typeface="Aharoni" pitchFamily="2" charset="-79"/>
                <a:cs typeface="Aharoni" pitchFamily="2" charset="-79"/>
              </a:rPr>
              <a:t>PROYECTOS</a:t>
            </a:r>
            <a:endParaRPr lang="es-PE" sz="1600" b="1" dirty="0">
              <a:latin typeface="Aharoni" pitchFamily="2" charset="-79"/>
              <a:cs typeface="Aharoni" pitchFamily="2" charset="-79"/>
            </a:endParaRPr>
          </a:p>
        </p:txBody>
      </p:sp>
      <p:cxnSp>
        <p:nvCxnSpPr>
          <p:cNvPr id="3" name="2 Conector recto de flecha"/>
          <p:cNvCxnSpPr/>
          <p:nvPr/>
        </p:nvCxnSpPr>
        <p:spPr>
          <a:xfrm flipH="1">
            <a:off x="3691198" y="1805114"/>
            <a:ext cx="9361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11 Rectángulo"/>
          <p:cNvSpPr/>
          <p:nvPr/>
        </p:nvSpPr>
        <p:spPr>
          <a:xfrm>
            <a:off x="5056236" y="332656"/>
            <a:ext cx="1902523" cy="50405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INVERSIÓN PÚBLICA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093565" y="1085034"/>
            <a:ext cx="1902523" cy="50405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GRAN INVERSIÓN PRIVADA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101042" y="1805114"/>
            <a:ext cx="1902523" cy="504056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PLANES Y ESTRATEGIAS 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101042" y="2525194"/>
            <a:ext cx="1902523" cy="50405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NORMA NACIONAL </a:t>
            </a:r>
            <a:endParaRPr lang="es-PE" sz="1600" dirty="0">
              <a:solidFill>
                <a:schemeClr val="tx1"/>
              </a:solidFill>
            </a:endParaRPr>
          </a:p>
        </p:txBody>
      </p:sp>
      <p:cxnSp>
        <p:nvCxnSpPr>
          <p:cNvPr id="31" name="30 Conector angular"/>
          <p:cNvCxnSpPr>
            <a:stCxn id="12" idx="1"/>
          </p:cNvCxnSpPr>
          <p:nvPr/>
        </p:nvCxnSpPr>
        <p:spPr>
          <a:xfrm rot="10800000" flipV="1">
            <a:off x="4627302" y="584684"/>
            <a:ext cx="428935" cy="122043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26" idx="1"/>
          </p:cNvCxnSpPr>
          <p:nvPr/>
        </p:nvCxnSpPr>
        <p:spPr>
          <a:xfrm rot="10800000" flipV="1">
            <a:off x="4627303" y="1337062"/>
            <a:ext cx="466263" cy="468052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34 Conector angular"/>
          <p:cNvCxnSpPr>
            <a:stCxn id="30" idx="1"/>
          </p:cNvCxnSpPr>
          <p:nvPr/>
        </p:nvCxnSpPr>
        <p:spPr>
          <a:xfrm rot="10800000">
            <a:off x="4627302" y="1805114"/>
            <a:ext cx="473741" cy="97210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40 Conector angular"/>
          <p:cNvCxnSpPr>
            <a:stCxn id="29" idx="1"/>
          </p:cNvCxnSpPr>
          <p:nvPr/>
        </p:nvCxnSpPr>
        <p:spPr>
          <a:xfrm rot="10800000" flipV="1">
            <a:off x="4627302" y="2057142"/>
            <a:ext cx="473741" cy="272452"/>
          </a:xfrm>
          <a:prstGeom prst="bentConnector3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49 Conector angular"/>
          <p:cNvCxnSpPr>
            <a:stCxn id="12" idx="3"/>
            <a:endCxn id="30" idx="3"/>
          </p:cNvCxnSpPr>
          <p:nvPr/>
        </p:nvCxnSpPr>
        <p:spPr>
          <a:xfrm>
            <a:off x="6958759" y="584684"/>
            <a:ext cx="44806" cy="2192538"/>
          </a:xfrm>
          <a:prstGeom prst="bentConnector3">
            <a:avLst>
              <a:gd name="adj1" fmla="val 6102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51 Conector angular"/>
          <p:cNvCxnSpPr>
            <a:stCxn id="26" idx="3"/>
            <a:endCxn id="29" idx="3"/>
          </p:cNvCxnSpPr>
          <p:nvPr/>
        </p:nvCxnSpPr>
        <p:spPr>
          <a:xfrm>
            <a:off x="6996088" y="1337062"/>
            <a:ext cx="7477" cy="720080"/>
          </a:xfrm>
          <a:prstGeom prst="bentConnector3">
            <a:avLst>
              <a:gd name="adj1" fmla="val 3157376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53 Triángulo isósceles"/>
          <p:cNvSpPr/>
          <p:nvPr/>
        </p:nvSpPr>
        <p:spPr>
          <a:xfrm>
            <a:off x="7629206" y="-27384"/>
            <a:ext cx="1440160" cy="1108333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sz="1900" b="1" dirty="0" smtClean="0"/>
              <a:t>GN</a:t>
            </a:r>
            <a:endParaRPr lang="es-PE" sz="1900" b="1" dirty="0"/>
          </a:p>
        </p:txBody>
      </p:sp>
      <p:cxnSp>
        <p:nvCxnSpPr>
          <p:cNvPr id="58" name="57 Conector angular"/>
          <p:cNvCxnSpPr>
            <a:stCxn id="54" idx="3"/>
          </p:cNvCxnSpPr>
          <p:nvPr/>
        </p:nvCxnSpPr>
        <p:spPr>
          <a:xfrm rot="5400000">
            <a:off x="7497789" y="845604"/>
            <a:ext cx="616153" cy="1086843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/>
        </p:nvSpPr>
        <p:spPr>
          <a:xfrm>
            <a:off x="7498026" y="3017564"/>
            <a:ext cx="164597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b="1" dirty="0" smtClean="0">
                <a:latin typeface="Aharoni" pitchFamily="2" charset="-79"/>
                <a:cs typeface="Aharoni" pitchFamily="2" charset="-79"/>
              </a:rPr>
              <a:t>Alcanzar las metas e índices nacionales de desarrollo sin un alto costo…</a:t>
            </a:r>
            <a:endParaRPr lang="es-PE" sz="17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4427984" y="4869160"/>
            <a:ext cx="1902523" cy="504056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700" b="1" dirty="0" smtClean="0">
                <a:solidFill>
                  <a:schemeClr val="bg1"/>
                </a:solidFill>
              </a:rPr>
              <a:t>SECTORES</a:t>
            </a:r>
            <a:endParaRPr lang="es-PE" sz="1700" b="1" dirty="0">
              <a:solidFill>
                <a:schemeClr val="bg1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>
            <a:off x="4733210" y="5373216"/>
            <a:ext cx="0" cy="12708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>
            <a:off x="4733210" y="5694203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endCxn id="21" idx="1"/>
          </p:cNvCxnSpPr>
          <p:nvPr/>
        </p:nvCxnSpPr>
        <p:spPr>
          <a:xfrm>
            <a:off x="4733210" y="6190565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 de flecha"/>
          <p:cNvCxnSpPr/>
          <p:nvPr/>
        </p:nvCxnSpPr>
        <p:spPr>
          <a:xfrm>
            <a:off x="4733210" y="6644099"/>
            <a:ext cx="3522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 flipV="1">
            <a:off x="4067944" y="5085184"/>
            <a:ext cx="0" cy="8671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 de flecha"/>
          <p:cNvCxnSpPr/>
          <p:nvPr/>
        </p:nvCxnSpPr>
        <p:spPr>
          <a:xfrm>
            <a:off x="4067944" y="5085184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62 Rectángulo"/>
          <p:cNvSpPr/>
          <p:nvPr/>
        </p:nvSpPr>
        <p:spPr>
          <a:xfrm>
            <a:off x="6804248" y="5877272"/>
            <a:ext cx="1804514" cy="421305"/>
          </a:xfrm>
          <a:prstGeom prst="rect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ORGANIZACIÓN</a:t>
            </a:r>
            <a:endParaRPr lang="es-PE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31" name="1030 Conector recto"/>
          <p:cNvCxnSpPr>
            <a:stCxn id="38" idx="3"/>
          </p:cNvCxnSpPr>
          <p:nvPr/>
        </p:nvCxnSpPr>
        <p:spPr>
          <a:xfrm flipV="1">
            <a:off x="6330507" y="5120130"/>
            <a:ext cx="1167519" cy="1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7" name="1036 Conector recto"/>
          <p:cNvCxnSpPr/>
          <p:nvPr/>
        </p:nvCxnSpPr>
        <p:spPr>
          <a:xfrm>
            <a:off x="3827869" y="5949280"/>
            <a:ext cx="21499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214422"/>
            <a:ext cx="8421688" cy="48355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s-MX" sz="2400" b="1" dirty="0" smtClean="0"/>
              <a:t>	</a:t>
            </a:r>
            <a:endParaRPr lang="es-ES" sz="2400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179512" y="44624"/>
            <a:ext cx="867077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Una Dpto. lleno de oportunidades de desarrollo.</a:t>
            </a:r>
          </a:p>
          <a:p>
            <a:endParaRPr lang="es-PE" sz="2000" dirty="0"/>
          </a:p>
          <a:p>
            <a:pPr marL="285750" indent="-285750">
              <a:buBlip>
                <a:blip r:embed="rId2"/>
              </a:buBlip>
            </a:pPr>
            <a:r>
              <a:rPr lang="es-PE" sz="2000" dirty="0"/>
              <a:t>Pueblos Indígenas que están perdiendo su cosmovisión.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Recursos Naturales de fácil aprovechamiento.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Superposición de derechos e intereses.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Visiones encontradas en la gestión de sus autoridades.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Diseminación de los recursos públicos.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Altos índices de pobreza y pobreza extrema.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Escasa accesibilidad a servicios básicos.</a:t>
            </a:r>
          </a:p>
          <a:p>
            <a:endParaRPr lang="es-PE" sz="2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Pérdida de ecosistemas y disminución del caudal hídrico por presión socioeconómica no planificada.</a:t>
            </a:r>
          </a:p>
          <a:p>
            <a:endParaRPr lang="es-PE" sz="1000" dirty="0" smtClean="0"/>
          </a:p>
          <a:p>
            <a:pPr marL="285750" indent="-285750">
              <a:buBlip>
                <a:blip r:embed="rId2"/>
              </a:buBlip>
            </a:pPr>
            <a:r>
              <a:rPr lang="es-PE" sz="2000" dirty="0" smtClean="0"/>
              <a:t>Débil desarrollo institucional.</a:t>
            </a:r>
          </a:p>
          <a:p>
            <a:endParaRPr lang="es-PE" sz="2000" dirty="0"/>
          </a:p>
        </p:txBody>
      </p:sp>
      <p:pic>
        <p:nvPicPr>
          <p:cNvPr id="5" name="Picture 3" descr="buchi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72008"/>
            <a:ext cx="1512689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 b="9357"/>
          <a:stretch>
            <a:fillRect/>
          </a:stretch>
        </p:blipFill>
        <p:spPr bwMode="auto">
          <a:xfrm>
            <a:off x="5148064" y="5445224"/>
            <a:ext cx="388843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Pentágono"/>
          <p:cNvSpPr/>
          <p:nvPr/>
        </p:nvSpPr>
        <p:spPr>
          <a:xfrm rot="10800000">
            <a:off x="5940152" y="3140968"/>
            <a:ext cx="3096344" cy="923330"/>
          </a:xfrm>
          <a:prstGeom prst="homePlat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PE" b="1" dirty="0">
              <a:solidFill>
                <a:schemeClr val="accent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89378" y="3140968"/>
            <a:ext cx="254711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700" b="1" dirty="0">
                <a:solidFill>
                  <a:schemeClr val="accent2"/>
                </a:solidFill>
              </a:rPr>
              <a:t>Débil base productiva y estancamiento económico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116632"/>
            <a:ext cx="3452093" cy="43088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PE" sz="2200" b="1" dirty="0" smtClean="0">
                <a:latin typeface="Aharoni" pitchFamily="2" charset="-79"/>
                <a:cs typeface="Aharoni" pitchFamily="2" charset="-79"/>
              </a:rPr>
              <a:t>VISIÓN  INTEGRADORA</a:t>
            </a:r>
            <a:endParaRPr lang="es-PE" sz="22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7599306" y="300060"/>
            <a:ext cx="1293174" cy="1303723"/>
          </a:xfrm>
          <a:prstGeom prst="triangle">
            <a:avLst/>
          </a:prstGeom>
          <a:solidFill>
            <a:srgbClr val="CC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GR SM</a:t>
            </a:r>
            <a:endParaRPr lang="es-PE" b="1" dirty="0">
              <a:solidFill>
                <a:schemeClr val="tx1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980028" y="920914"/>
            <a:ext cx="2464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 smtClean="0">
                <a:latin typeface="Aharoni" pitchFamily="2" charset="-79"/>
                <a:cs typeface="Aharoni" pitchFamily="2" charset="-79"/>
              </a:rPr>
              <a:t>Gerencias Regionales</a:t>
            </a:r>
            <a:endParaRPr lang="es-PE" sz="20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6156176" y="1415539"/>
            <a:ext cx="132382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sz="1600" b="1" dirty="0" smtClean="0"/>
              <a:t>Política Territorial Regional</a:t>
            </a:r>
            <a:endParaRPr lang="es-PE" sz="1600" b="1" dirty="0"/>
          </a:p>
        </p:txBody>
      </p:sp>
      <p:sp>
        <p:nvSpPr>
          <p:cNvPr id="58" name="57 CuadroTexto"/>
          <p:cNvSpPr txBox="1"/>
          <p:nvPr/>
        </p:nvSpPr>
        <p:spPr>
          <a:xfrm>
            <a:off x="3707904" y="2420888"/>
            <a:ext cx="1800200" cy="615553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1700" b="1" dirty="0" smtClean="0"/>
              <a:t>Direcciones Regionales </a:t>
            </a:r>
            <a:endParaRPr lang="es-PE" sz="1700" b="1" dirty="0"/>
          </a:p>
        </p:txBody>
      </p:sp>
      <p:sp>
        <p:nvSpPr>
          <p:cNvPr id="93" name="92 CuadroTexto"/>
          <p:cNvSpPr txBox="1"/>
          <p:nvPr/>
        </p:nvSpPr>
        <p:spPr>
          <a:xfrm>
            <a:off x="2267744" y="3345382"/>
            <a:ext cx="2024913" cy="3231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PE" sz="1500" b="1" dirty="0" smtClean="0">
                <a:solidFill>
                  <a:schemeClr val="tx1"/>
                </a:solidFill>
              </a:rPr>
              <a:t>Planes y </a:t>
            </a:r>
            <a:r>
              <a:rPr lang="es-PE" sz="1500" b="1" dirty="0">
                <a:solidFill>
                  <a:schemeClr val="tx1"/>
                </a:solidFill>
              </a:rPr>
              <a:t>P</a:t>
            </a:r>
            <a:r>
              <a:rPr lang="es-PE" sz="1500" b="1" dirty="0" smtClean="0">
                <a:solidFill>
                  <a:schemeClr val="tx1"/>
                </a:solidFill>
              </a:rPr>
              <a:t>rogramas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94" name="93 CuadroTexto"/>
          <p:cNvSpPr txBox="1"/>
          <p:nvPr/>
        </p:nvSpPr>
        <p:spPr>
          <a:xfrm>
            <a:off x="2290574" y="3811106"/>
            <a:ext cx="1993394" cy="553998"/>
          </a:xfrm>
          <a:prstGeom prst="rect">
            <a:avLst/>
          </a:prstGeom>
          <a:solidFill>
            <a:srgbClr val="CCCC00"/>
          </a:solidFill>
          <a:ln>
            <a:solidFill>
              <a:srgbClr val="CCCC00"/>
            </a:solidFill>
          </a:ln>
        </p:spPr>
        <p:txBody>
          <a:bodyPr wrap="square" rtlCol="0">
            <a:spAutoFit/>
          </a:bodyPr>
          <a:lstStyle/>
          <a:p>
            <a:r>
              <a:rPr lang="es-PE" sz="1500" b="1" dirty="0" smtClean="0"/>
              <a:t>Asistencia Técnica y Económica</a:t>
            </a:r>
            <a:endParaRPr lang="es-PE" sz="1500" b="1" dirty="0"/>
          </a:p>
        </p:txBody>
      </p:sp>
      <p:sp>
        <p:nvSpPr>
          <p:cNvPr id="119" name="118 CuadroTexto"/>
          <p:cNvSpPr txBox="1"/>
          <p:nvPr/>
        </p:nvSpPr>
        <p:spPr>
          <a:xfrm>
            <a:off x="72813" y="1233627"/>
            <a:ext cx="31686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Optimización del recurso público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5" name="124 CuadroTexto"/>
          <p:cNvSpPr txBox="1"/>
          <p:nvPr/>
        </p:nvSpPr>
        <p:spPr>
          <a:xfrm>
            <a:off x="47212" y="1593667"/>
            <a:ext cx="301262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Confianza con el sector privado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6" name="125 CuadroTexto"/>
          <p:cNvSpPr txBox="1"/>
          <p:nvPr/>
        </p:nvSpPr>
        <p:spPr>
          <a:xfrm>
            <a:off x="5436096" y="3177843"/>
            <a:ext cx="372394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sz="1700" dirty="0" smtClean="0">
                <a:latin typeface="Bodoni MT" pitchFamily="18" charset="0"/>
              </a:rPr>
              <a:t>Exportación competitiva y sostenible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7" name="126 CuadroTexto"/>
          <p:cNvSpPr txBox="1"/>
          <p:nvPr/>
        </p:nvSpPr>
        <p:spPr>
          <a:xfrm>
            <a:off x="72813" y="836712"/>
            <a:ext cx="3998595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Sostenibilidad en el tiempo de la inversión</a:t>
            </a:r>
            <a:endParaRPr lang="es-PE" sz="1700" dirty="0">
              <a:latin typeface="Bodoni MT" pitchFamily="18" charset="0"/>
            </a:endParaRPr>
          </a:p>
        </p:txBody>
      </p:sp>
      <p:sp>
        <p:nvSpPr>
          <p:cNvPr id="129" name="128 CuadroTexto"/>
          <p:cNvSpPr txBox="1"/>
          <p:nvPr/>
        </p:nvSpPr>
        <p:spPr>
          <a:xfrm>
            <a:off x="72813" y="2021359"/>
            <a:ext cx="323480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Credibilidad </a:t>
            </a:r>
            <a:r>
              <a:rPr lang="es-PE" sz="1700" dirty="0">
                <a:latin typeface="Bodoni MT" pitchFamily="18" charset="0"/>
              </a:rPr>
              <a:t>en la estrategia regional para </a:t>
            </a:r>
            <a:r>
              <a:rPr lang="es-PE" sz="1700" dirty="0" smtClean="0">
                <a:latin typeface="Bodoni MT" pitchFamily="18" charset="0"/>
              </a:rPr>
              <a:t>el </a:t>
            </a:r>
            <a:r>
              <a:rPr lang="es-PE" sz="1700" dirty="0">
                <a:latin typeface="Bodoni MT" pitchFamily="18" charset="0"/>
              </a:rPr>
              <a:t>desarrollo</a:t>
            </a:r>
          </a:p>
        </p:txBody>
      </p:sp>
      <p:sp>
        <p:nvSpPr>
          <p:cNvPr id="130" name="129 CuadroTexto"/>
          <p:cNvSpPr txBox="1"/>
          <p:nvPr/>
        </p:nvSpPr>
        <p:spPr>
          <a:xfrm>
            <a:off x="6762990" y="3933056"/>
            <a:ext cx="2367892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Conservación de RRNN</a:t>
            </a:r>
            <a:endParaRPr lang="es-PE" sz="1700" dirty="0">
              <a:latin typeface="Bodoni MT" pitchFamily="18" charset="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36" y="488880"/>
            <a:ext cx="664743" cy="61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" name="101 CuadroTexto"/>
          <p:cNvSpPr txBox="1"/>
          <p:nvPr/>
        </p:nvSpPr>
        <p:spPr>
          <a:xfrm>
            <a:off x="6876256" y="4293096"/>
            <a:ext cx="22098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 smtClean="0">
                <a:latin typeface="Bodoni MT" pitchFamily="18" charset="0"/>
              </a:rPr>
              <a:t>Elevar calidad de vida</a:t>
            </a:r>
            <a:endParaRPr lang="es-PE" sz="1700" dirty="0">
              <a:latin typeface="Bodoni MT" pitchFamily="18" charset="0"/>
            </a:endParaRPr>
          </a:p>
        </p:txBody>
      </p:sp>
      <p:cxnSp>
        <p:nvCxnSpPr>
          <p:cNvPr id="53" name="52 Conector recto de flecha"/>
          <p:cNvCxnSpPr/>
          <p:nvPr/>
        </p:nvCxnSpPr>
        <p:spPr>
          <a:xfrm flipH="1">
            <a:off x="5904147" y="1196752"/>
            <a:ext cx="173171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5" name="64 Conector angular"/>
          <p:cNvCxnSpPr/>
          <p:nvPr/>
        </p:nvCxnSpPr>
        <p:spPr>
          <a:xfrm rot="5400000">
            <a:off x="4518923" y="1675780"/>
            <a:ext cx="726177" cy="7640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66 Conector angular"/>
          <p:cNvCxnSpPr>
            <a:stCxn id="58" idx="2"/>
            <a:endCxn id="94" idx="3"/>
          </p:cNvCxnSpPr>
          <p:nvPr/>
        </p:nvCxnSpPr>
        <p:spPr>
          <a:xfrm rot="5400000">
            <a:off x="3920154" y="3400255"/>
            <a:ext cx="1051664" cy="3240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68 Conector angular"/>
          <p:cNvCxnSpPr>
            <a:stCxn id="58" idx="2"/>
            <a:endCxn id="93" idx="3"/>
          </p:cNvCxnSpPr>
          <p:nvPr/>
        </p:nvCxnSpPr>
        <p:spPr>
          <a:xfrm rot="5400000">
            <a:off x="4215069" y="3114030"/>
            <a:ext cx="470524" cy="31534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9" name="138 Elipse"/>
          <p:cNvSpPr/>
          <p:nvPr/>
        </p:nvSpPr>
        <p:spPr>
          <a:xfrm>
            <a:off x="430671" y="3140968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0" name="139 Elipse"/>
          <p:cNvSpPr/>
          <p:nvPr/>
        </p:nvSpPr>
        <p:spPr>
          <a:xfrm>
            <a:off x="323528" y="4005064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41" name="140 Elipse"/>
          <p:cNvSpPr/>
          <p:nvPr/>
        </p:nvSpPr>
        <p:spPr>
          <a:xfrm>
            <a:off x="683568" y="4221088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142" name="141 Elipse"/>
          <p:cNvSpPr/>
          <p:nvPr/>
        </p:nvSpPr>
        <p:spPr>
          <a:xfrm>
            <a:off x="214647" y="3573016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29" name="28 Triángulo isósceles"/>
          <p:cNvSpPr/>
          <p:nvPr/>
        </p:nvSpPr>
        <p:spPr>
          <a:xfrm>
            <a:off x="1331640" y="4941168"/>
            <a:ext cx="1224136" cy="936104"/>
          </a:xfrm>
          <a:prstGeom prst="triangle">
            <a:avLst/>
          </a:prstGeom>
          <a:solidFill>
            <a:schemeClr val="accent3">
              <a:lumMod val="5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PE" b="1" dirty="0" smtClean="0">
                <a:solidFill>
                  <a:schemeClr val="tx1"/>
                </a:solidFill>
              </a:rPr>
              <a:t>GL</a:t>
            </a:r>
            <a:endParaRPr lang="es-PE" b="1" dirty="0">
              <a:solidFill>
                <a:schemeClr val="tx1"/>
              </a:solidFill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683568" y="4725144"/>
            <a:ext cx="0" cy="68407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683568" y="5373216"/>
            <a:ext cx="81491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V="1">
            <a:off x="2339752" y="5373216"/>
            <a:ext cx="792088" cy="1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15 Rectángulo"/>
          <p:cNvSpPr/>
          <p:nvPr/>
        </p:nvSpPr>
        <p:spPr>
          <a:xfrm>
            <a:off x="3203848" y="5013176"/>
            <a:ext cx="1960124" cy="7920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 smtClean="0">
                <a:solidFill>
                  <a:schemeClr val="tx1"/>
                </a:solidFill>
              </a:rPr>
              <a:t>ORIENTAR LA GESTIÓN LOCAL DEL TERRITORIO</a:t>
            </a:r>
            <a:endParaRPr lang="es-PE" sz="1600" dirty="0">
              <a:solidFill>
                <a:schemeClr val="tx1"/>
              </a:solidFill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71600" y="3861048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32" name="31 Rectángulo"/>
          <p:cNvSpPr/>
          <p:nvPr/>
        </p:nvSpPr>
        <p:spPr>
          <a:xfrm>
            <a:off x="611560" y="3356992"/>
            <a:ext cx="17021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Toma de Decisión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 flipH="1">
            <a:off x="683568" y="3811106"/>
            <a:ext cx="147529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>
            <a:stCxn id="16" idx="3"/>
          </p:cNvCxnSpPr>
          <p:nvPr/>
        </p:nvCxnSpPr>
        <p:spPr>
          <a:xfrm>
            <a:off x="5163972" y="5409220"/>
            <a:ext cx="1352244" cy="15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70 CuadroTexto"/>
          <p:cNvSpPr txBox="1"/>
          <p:nvPr/>
        </p:nvSpPr>
        <p:spPr>
          <a:xfrm>
            <a:off x="5148064" y="5085184"/>
            <a:ext cx="13097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b="1" dirty="0" smtClean="0"/>
              <a:t>EQUILIBRIO</a:t>
            </a:r>
            <a:endParaRPr lang="es-PE" sz="1400" b="1" dirty="0"/>
          </a:p>
        </p:txBody>
      </p:sp>
      <p:sp>
        <p:nvSpPr>
          <p:cNvPr id="72" name="71 Elipse"/>
          <p:cNvSpPr/>
          <p:nvPr/>
        </p:nvSpPr>
        <p:spPr>
          <a:xfrm>
            <a:off x="6372200" y="4725144"/>
            <a:ext cx="252897" cy="235262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S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3" name="72 Elipse"/>
          <p:cNvSpPr/>
          <p:nvPr/>
        </p:nvSpPr>
        <p:spPr>
          <a:xfrm>
            <a:off x="6623359" y="5517232"/>
            <a:ext cx="252897" cy="235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4" name="73 Elipse"/>
          <p:cNvSpPr/>
          <p:nvPr/>
        </p:nvSpPr>
        <p:spPr>
          <a:xfrm>
            <a:off x="6335327" y="5786026"/>
            <a:ext cx="252897" cy="235262"/>
          </a:xfrm>
          <a:prstGeom prst="ellipse">
            <a:avLst/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P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75" name="74 Elipse"/>
          <p:cNvSpPr/>
          <p:nvPr/>
        </p:nvSpPr>
        <p:spPr>
          <a:xfrm>
            <a:off x="6660232" y="5085184"/>
            <a:ext cx="252897" cy="23526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500" b="1" dirty="0" smtClean="0">
                <a:solidFill>
                  <a:schemeClr val="tx1"/>
                </a:solidFill>
              </a:rPr>
              <a:t>E</a:t>
            </a:r>
            <a:endParaRPr lang="es-PE" sz="1500" b="1" dirty="0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104029" y="3573016"/>
            <a:ext cx="309302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700" dirty="0">
                <a:latin typeface="Bodoni MT" pitchFamily="18" charset="0"/>
              </a:rPr>
              <a:t>Mitigación del cambio climático</a:t>
            </a: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t="4909" r="6135" b="5354"/>
          <a:stretch/>
        </p:blipFill>
        <p:spPr bwMode="auto">
          <a:xfrm>
            <a:off x="7437002" y="4882378"/>
            <a:ext cx="1167446" cy="157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12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-360040" y="-97682"/>
            <a:ext cx="9756576" cy="7457537"/>
            <a:chOff x="0" y="44624"/>
            <a:chExt cx="9756576" cy="7457537"/>
          </a:xfrm>
        </p:grpSpPr>
        <p:sp>
          <p:nvSpPr>
            <p:cNvPr id="3" name="2 Rectángulo"/>
            <p:cNvSpPr/>
            <p:nvPr/>
          </p:nvSpPr>
          <p:spPr>
            <a:xfrm>
              <a:off x="49411" y="44624"/>
              <a:ext cx="9707165" cy="74575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782" tIns="50891" rIns="101782" bIns="50891" anchor="ctr"/>
            <a:lstStyle/>
            <a:p>
              <a:pPr algn="ctr">
                <a:defRPr/>
              </a:pPr>
              <a:endParaRPr lang="es-MX" sz="1700" dirty="0"/>
            </a:p>
          </p:txBody>
        </p:sp>
        <p:pic>
          <p:nvPicPr>
            <p:cNvPr id="4" name="Picture 2" descr="casit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296" y="3434061"/>
              <a:ext cx="4275341" cy="30487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8630538" y="1988840"/>
              <a:ext cx="1011273" cy="5000263"/>
            </a:xfrm>
            <a:prstGeom prst="rect">
              <a:avLst/>
            </a:prstGeom>
            <a:solidFill>
              <a:srgbClr val="FFF099"/>
            </a:solidFill>
            <a:ln w="9525">
              <a:noFill/>
              <a:miter lim="800000"/>
              <a:headEnd/>
              <a:tailEnd/>
            </a:ln>
            <a:effectLst>
              <a:outerShdw dist="71842" dir="2700000" algn="ctr" rotWithShape="0">
                <a:srgbClr val="F5E167"/>
              </a:outerShdw>
            </a:effectLst>
          </p:spPr>
          <p:txBody>
            <a:bodyPr lIns="46793" tIns="45712" rIns="46793" bIns="45712" anchor="ctr"/>
            <a:lstStyle/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Gobierno Nacional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Gobierno</a:t>
              </a:r>
              <a:r>
                <a:rPr lang="es-ES_tradnl" sz="1500" dirty="0"/>
                <a:t/>
              </a:r>
              <a:br>
                <a:rPr lang="es-ES_tradnl" sz="1500" dirty="0"/>
              </a:br>
              <a:r>
                <a:rPr lang="es-ES_tradnl" sz="1500" dirty="0" smtClean="0"/>
                <a:t>Regional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GRDE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GRDS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GRTC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GRSC</a:t>
              </a:r>
              <a:endParaRPr lang="es-ES_tradnl" sz="1500" dirty="0"/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/>
                <a:t>Gobierno</a:t>
              </a:r>
              <a:br>
                <a:rPr lang="es-ES_tradnl" sz="1500" dirty="0"/>
              </a:br>
              <a:r>
                <a:rPr lang="es-ES_tradnl" sz="1500" dirty="0" smtClean="0"/>
                <a:t>Local</a:t>
              </a:r>
            </a:p>
            <a:p>
              <a:pPr defTabSz="1017550" eaLnBrk="0" hangingPunct="0">
                <a:spcBef>
                  <a:spcPct val="100000"/>
                </a:spcBef>
                <a:tabLst>
                  <a:tab pos="8046782" algn="r"/>
                </a:tabLst>
                <a:defRPr/>
              </a:pPr>
              <a:r>
                <a:rPr lang="es-ES_tradnl" sz="1500" dirty="0" smtClean="0"/>
                <a:t>Cop. Inter.</a:t>
              </a:r>
              <a:endParaRPr lang="es-ES_tradnl" sz="1500" dirty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216533" y="2673471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Manejo integral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de microcuencas</a:t>
              </a: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6310172" y="2564731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Acuicultura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6704889" y="3067855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Infraestructura 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urbana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y productiva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672174" y="3723928"/>
              <a:ext cx="2006244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Conservación y restauración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del suelo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34415" y="5942849"/>
              <a:ext cx="1762390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Ganadería sostenible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292539" y="6307610"/>
              <a:ext cx="2006244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Infraestructura</a:t>
              </a:r>
              <a:b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de riego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232552" y="6451626"/>
              <a:ext cx="2859728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600" dirty="0">
                  <a:solidFill>
                    <a:schemeClr val="bg1"/>
                  </a:solidFill>
                  <a:latin typeface="Calibri" pitchFamily="34" charset="0"/>
                </a:rPr>
                <a:t>Agricultura </a:t>
              </a:r>
              <a:r>
                <a:rPr lang="es-ES_tradnl" sz="1600" dirty="0" smtClean="0">
                  <a:solidFill>
                    <a:schemeClr val="bg1"/>
                  </a:solidFill>
                  <a:latin typeface="Calibri" pitchFamily="34" charset="0"/>
                </a:rPr>
                <a:t>sostenible y diversificada</a:t>
              </a:r>
              <a:endParaRPr lang="es-ES_tradnl" sz="16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085106" y="4232683"/>
              <a:ext cx="682471" cy="21550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H="1">
              <a:off x="5183936" y="3149558"/>
              <a:ext cx="1126236" cy="1583846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4411207" y="3025244"/>
              <a:ext cx="541543" cy="88418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6634385" y="3814357"/>
              <a:ext cx="608049" cy="50389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1743079" y="5105778"/>
              <a:ext cx="1219264" cy="957077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3470633" y="5463888"/>
              <a:ext cx="1274686" cy="1253391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 flipV="1">
              <a:off x="5402215" y="6235602"/>
              <a:ext cx="264438" cy="587873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6776897" y="4831648"/>
              <a:ext cx="1578592" cy="1430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C.P categorizado o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N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úcleo </a:t>
              </a: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F</a:t>
              </a: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uncional, con delimitación de zonas comunales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891834" y="2503923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dirty="0" smtClean="0">
                  <a:solidFill>
                    <a:schemeClr val="bg1"/>
                  </a:solidFill>
                  <a:latin typeface="Calibri" pitchFamily="34" charset="0"/>
                </a:rPr>
                <a:t>Reforestación </a:t>
              </a:r>
              <a:endParaRPr lang="es-ES_tradnl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34415" y="2780355"/>
              <a:ext cx="2006244" cy="738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Manejo de </a:t>
              </a:r>
              <a:b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</a:br>
              <a:r>
                <a:rPr lang="es-ES_tradnl" sz="1700" dirty="0">
                  <a:solidFill>
                    <a:schemeClr val="bg1"/>
                  </a:solidFill>
                  <a:latin typeface="Calibri" pitchFamily="34" charset="0"/>
                </a:rPr>
                <a:t>vida silvestre</a:t>
              </a: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3214113" y="3358003"/>
              <a:ext cx="256520" cy="427832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>
              <a:off x="2216533" y="3396032"/>
              <a:ext cx="560545" cy="380295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>
              <a:off x="8140016" y="4448184"/>
              <a:ext cx="430947" cy="346079"/>
            </a:xfrm>
            <a:prstGeom prst="leftArrow">
              <a:avLst>
                <a:gd name="adj1" fmla="val 45000"/>
                <a:gd name="adj2" fmla="val 62905"/>
              </a:avLst>
            </a:prstGeom>
            <a:ln/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380870" tIns="76174" rIns="380870" bIns="76174" anchor="ctr"/>
            <a:lstStyle/>
            <a:p>
              <a:endParaRPr lang="en-US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26" name="24 CuadroTexto"/>
            <p:cNvSpPr txBox="1">
              <a:spLocks noChangeArrowheads="1"/>
            </p:cNvSpPr>
            <p:nvPr/>
          </p:nvSpPr>
          <p:spPr bwMode="auto">
            <a:xfrm>
              <a:off x="5223778" y="1917856"/>
              <a:ext cx="1508118" cy="8771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6" tIns="45712" rIns="91426" bIns="45712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es-MX" sz="1700" dirty="0">
                  <a:solidFill>
                    <a:schemeClr val="bg1"/>
                  </a:solidFill>
                </a:rPr>
                <a:t>Manejo forestal comunitario </a:t>
              </a: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H="1">
              <a:off x="5366603" y="2780354"/>
              <a:ext cx="502773" cy="981489"/>
            </a:xfrm>
            <a:prstGeom prst="lin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380870" tIns="76174" rIns="380870" bIns="76174"/>
            <a:lstStyle/>
            <a:p>
              <a:endParaRPr lang="es-MX"/>
            </a:p>
          </p:txBody>
        </p:sp>
        <p:sp>
          <p:nvSpPr>
            <p:cNvPr id="28" name="28 CuadroTexto"/>
            <p:cNvSpPr txBox="1">
              <a:spLocks noChangeArrowheads="1"/>
            </p:cNvSpPr>
            <p:nvPr/>
          </p:nvSpPr>
          <p:spPr bwMode="auto">
            <a:xfrm>
              <a:off x="2389009" y="170691"/>
              <a:ext cx="5159445" cy="53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2800" b="1" dirty="0" smtClean="0">
                  <a:solidFill>
                    <a:schemeClr val="bg1"/>
                  </a:solidFill>
                </a:rPr>
                <a:t>Acción Regional</a:t>
              </a:r>
              <a:endParaRPr lang="es-MX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28 Cerrar llave"/>
            <p:cNvSpPr/>
            <p:nvPr/>
          </p:nvSpPr>
          <p:spPr>
            <a:xfrm rot="5400000">
              <a:off x="4684009" y="4291"/>
              <a:ext cx="569447" cy="3094966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101772" tIns="50885" rIns="101772" bIns="50885" anchor="ctr"/>
            <a:lstStyle/>
            <a:p>
              <a:pPr algn="ctr" defTabSz="1017550">
                <a:defRPr/>
              </a:pPr>
              <a:endParaRPr lang="es-MX" dirty="0"/>
            </a:p>
          </p:txBody>
        </p:sp>
        <p:sp>
          <p:nvSpPr>
            <p:cNvPr id="30" name="32 CuadroTexto"/>
            <p:cNvSpPr txBox="1">
              <a:spLocks noChangeArrowheads="1"/>
            </p:cNvSpPr>
            <p:nvPr/>
          </p:nvSpPr>
          <p:spPr bwMode="auto">
            <a:xfrm>
              <a:off x="3398496" y="773363"/>
              <a:ext cx="3152397" cy="6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dirty="0" smtClean="0">
                  <a:solidFill>
                    <a:srgbClr val="FFFF00"/>
                  </a:solidFill>
                </a:rPr>
                <a:t>ENFOQUE TERRITORIAL AL INYECTAR </a:t>
              </a:r>
              <a:r>
                <a:rPr lang="es-MX" u="sng" dirty="0" smtClean="0">
                  <a:solidFill>
                    <a:srgbClr val="FFFF00"/>
                  </a:solidFill>
                </a:rPr>
                <a:t>INVERSIÓN PÚBLICA</a:t>
              </a:r>
              <a:endParaRPr lang="es-MX" u="sng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7"/>
            <p:cNvSpPr>
              <a:spLocks noChangeArrowheads="1"/>
            </p:cNvSpPr>
            <p:nvPr/>
          </p:nvSpPr>
          <p:spPr bwMode="auto">
            <a:xfrm>
              <a:off x="769883" y="4879861"/>
              <a:ext cx="1425853" cy="814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defTabSz="844648" eaLnBrk="0" hangingPunct="0">
                <a:spcBef>
                  <a:spcPct val="50000"/>
                </a:spcBef>
              </a:pPr>
              <a:r>
                <a:rPr lang="es-ES_tradnl" sz="1700" dirty="0" smtClean="0">
                  <a:solidFill>
                    <a:schemeClr val="bg1"/>
                  </a:solidFill>
                  <a:latin typeface="Calibri" pitchFamily="34" charset="0"/>
                </a:rPr>
                <a:t>Proyectos de Carbono / Mercado voluntario</a:t>
              </a:r>
              <a:endParaRPr lang="es-ES_tradnl" sz="17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  <p:sp>
          <p:nvSpPr>
            <p:cNvPr id="32" name="31 CuadroTexto"/>
            <p:cNvSpPr txBox="1">
              <a:spLocks noChangeArrowheads="1"/>
            </p:cNvSpPr>
            <p:nvPr/>
          </p:nvSpPr>
          <p:spPr bwMode="auto">
            <a:xfrm>
              <a:off x="0" y="943708"/>
              <a:ext cx="3213937" cy="779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2200" b="1" dirty="0" smtClean="0">
                  <a:solidFill>
                    <a:srgbClr val="FFFF00"/>
                  </a:solidFill>
                </a:rPr>
                <a:t>SINERGIA INTERINSTITUCIONAL</a:t>
              </a:r>
              <a:endParaRPr lang="es-MX" sz="2200" b="1" dirty="0">
                <a:solidFill>
                  <a:srgbClr val="FFFF00"/>
                </a:solidFill>
              </a:endParaRPr>
            </a:p>
          </p:txBody>
        </p:sp>
        <p:sp>
          <p:nvSpPr>
            <p:cNvPr id="33" name="30 CuadroTexto"/>
            <p:cNvSpPr txBox="1">
              <a:spLocks noChangeArrowheads="1"/>
            </p:cNvSpPr>
            <p:nvPr/>
          </p:nvSpPr>
          <p:spPr bwMode="auto">
            <a:xfrm>
              <a:off x="6863514" y="780752"/>
              <a:ext cx="2778297" cy="656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772" tIns="50885" rIns="101772" bIns="50885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s-MX" sz="1800" b="1" dirty="0" smtClean="0">
                  <a:solidFill>
                    <a:srgbClr val="FFFF00"/>
                  </a:solidFill>
                  <a:latin typeface="Arial" pitchFamily="34" charset="0"/>
                </a:rPr>
                <a:t>ARTICULACIÓN INTERSECTORIAL </a:t>
              </a:r>
              <a:endParaRPr lang="es-MX" sz="1800" b="1" dirty="0">
                <a:solidFill>
                  <a:srgbClr val="FFFF00"/>
                </a:solidFill>
                <a:latin typeface="Arial" pitchFamily="34" charset="0"/>
              </a:endParaRPr>
            </a:p>
          </p:txBody>
        </p:sp>
      </p:grpSp>
      <p:sp>
        <p:nvSpPr>
          <p:cNvPr id="34" name="Line 14"/>
          <p:cNvSpPr>
            <a:spLocks noChangeShapeType="1"/>
          </p:cNvSpPr>
          <p:nvPr/>
        </p:nvSpPr>
        <p:spPr bwMode="auto">
          <a:xfrm flipH="1" flipV="1">
            <a:off x="6097558" y="4565787"/>
            <a:ext cx="809552" cy="361001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80870" tIns="76174" rIns="380870" bIns="76174"/>
          <a:lstStyle/>
          <a:p>
            <a:endParaRPr lang="es-MX"/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6732240" y="6093296"/>
            <a:ext cx="1762390" cy="8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844648" eaLnBrk="0" hangingPunct="0">
              <a:spcBef>
                <a:spcPct val="50000"/>
              </a:spcBef>
            </a:pPr>
            <a:r>
              <a:rPr lang="es-ES_tradnl" sz="1700" dirty="0" smtClean="0">
                <a:solidFill>
                  <a:schemeClr val="bg1"/>
                </a:solidFill>
                <a:latin typeface="Calibri" pitchFamily="34" charset="0"/>
              </a:rPr>
              <a:t>Orientación de la inversión publico-privada</a:t>
            </a:r>
            <a:endParaRPr lang="es-ES_tradnl" sz="17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H="1" flipV="1">
            <a:off x="5973452" y="5800543"/>
            <a:ext cx="758788" cy="66460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380870" tIns="76174" rIns="380870" bIns="76174"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21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23528" y="908720"/>
            <a:ext cx="8568952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7030A0"/>
                </a:solidFill>
                <a:latin typeface="Aharoni" pitchFamily="2" charset="-79"/>
                <a:cs typeface="Aharoni" pitchFamily="2" charset="-79"/>
              </a:rPr>
              <a:t>FACTORES DE ÉXITO PARA EL DESARROLLO TERRITORIAL SOSTENIBLE DE SAN MARTIN</a:t>
            </a:r>
            <a:endParaRPr lang="es-PE" b="1" dirty="0">
              <a:solidFill>
                <a:srgbClr val="7030A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87524" y="1750164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Blip>
                <a:blip r:embed="rId2"/>
              </a:buBlip>
            </a:pPr>
            <a:r>
              <a:rPr lang="es-PE" u="sng" dirty="0">
                <a:latin typeface="Bodoni MT" pitchFamily="18" charset="0"/>
              </a:rPr>
              <a:t>C</a:t>
            </a:r>
            <a:r>
              <a:rPr lang="es-PE" u="sng" dirty="0" smtClean="0">
                <a:latin typeface="Bodoni MT" pitchFamily="18" charset="0"/>
              </a:rPr>
              <a:t>ompromiso</a:t>
            </a:r>
            <a:r>
              <a:rPr lang="es-PE" dirty="0" smtClean="0">
                <a:latin typeface="Bodoni MT" pitchFamily="18" charset="0"/>
              </a:rPr>
              <a:t> del GRSM en </a:t>
            </a:r>
            <a:r>
              <a:rPr lang="es-PE" dirty="0">
                <a:latin typeface="Bodoni MT" pitchFamily="18" charset="0"/>
              </a:rPr>
              <a:t>equilibrar los 4 ejes </a:t>
            </a:r>
            <a:r>
              <a:rPr lang="es-PE" dirty="0" smtClean="0">
                <a:latin typeface="Bodoni MT" pitchFamily="18" charset="0"/>
              </a:rPr>
              <a:t>del DTS (social-económico-ambiental-político) para la </a:t>
            </a:r>
            <a:r>
              <a:rPr lang="es-PE" b="1" u="sng" dirty="0" smtClean="0">
                <a:latin typeface="Bodoni MT" pitchFamily="18" charset="0"/>
              </a:rPr>
              <a:t>Inversión </a:t>
            </a:r>
            <a:r>
              <a:rPr lang="es-PE" b="1" u="sng" dirty="0">
                <a:latin typeface="Bodoni MT" pitchFamily="18" charset="0"/>
              </a:rPr>
              <a:t>P</a:t>
            </a:r>
            <a:r>
              <a:rPr lang="es-PE" b="1" u="sng" dirty="0" smtClean="0">
                <a:latin typeface="Bodoni MT" pitchFamily="18" charset="0"/>
              </a:rPr>
              <a:t>ública</a:t>
            </a:r>
            <a:r>
              <a:rPr lang="es-PE" dirty="0" smtClean="0">
                <a:latin typeface="Bodoni MT" pitchFamily="18" charset="0"/>
              </a:rPr>
              <a:t> en: Proyectos sociales, infraestructura, servicios, etc.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u="sng" dirty="0" smtClean="0">
                <a:latin typeface="Bodoni MT" pitchFamily="18" charset="0"/>
              </a:rPr>
              <a:t>Fortalecimiento</a:t>
            </a:r>
            <a:r>
              <a:rPr lang="es-PE" dirty="0" smtClean="0">
                <a:latin typeface="Bodoni MT" pitchFamily="18" charset="0"/>
              </a:rPr>
              <a:t> en competitividad </a:t>
            </a:r>
            <a:r>
              <a:rPr lang="es-PE" dirty="0">
                <a:latin typeface="Bodoni MT" pitchFamily="18" charset="0"/>
              </a:rPr>
              <a:t>regional</a:t>
            </a:r>
            <a:r>
              <a:rPr lang="es-PE" dirty="0" smtClean="0">
                <a:latin typeface="Bodoni MT" pitchFamily="18" charset="0"/>
              </a:rPr>
              <a:t>: capacitación y mejora laboral.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u="sng" dirty="0" smtClean="0">
                <a:latin typeface="Bodoni MT" pitchFamily="18" charset="0"/>
              </a:rPr>
              <a:t>Asignación</a:t>
            </a:r>
            <a:r>
              <a:rPr lang="es-PE" dirty="0" smtClean="0">
                <a:latin typeface="Bodoni MT" pitchFamily="18" charset="0"/>
              </a:rPr>
              <a:t> </a:t>
            </a:r>
            <a:r>
              <a:rPr lang="es-PE" dirty="0">
                <a:latin typeface="Bodoni MT" pitchFamily="18" charset="0"/>
              </a:rPr>
              <a:t>de </a:t>
            </a:r>
            <a:r>
              <a:rPr lang="es-PE" dirty="0" smtClean="0">
                <a:latin typeface="Bodoni MT" pitchFamily="18" charset="0"/>
              </a:rPr>
              <a:t>recursos </a:t>
            </a:r>
            <a:r>
              <a:rPr lang="es-PE" dirty="0">
                <a:latin typeface="Bodoni MT" pitchFamily="18" charset="0"/>
              </a:rPr>
              <a:t>para </a:t>
            </a:r>
            <a:r>
              <a:rPr lang="es-PE" dirty="0" smtClean="0">
                <a:latin typeface="Bodoni MT" pitchFamily="18" charset="0"/>
              </a:rPr>
              <a:t>la </a:t>
            </a:r>
            <a:r>
              <a:rPr lang="es-PE" dirty="0">
                <a:latin typeface="Bodoni MT" pitchFamily="18" charset="0"/>
              </a:rPr>
              <a:t>creación de instrumentos y herramientas que </a:t>
            </a:r>
            <a:r>
              <a:rPr lang="es-PE" dirty="0" smtClean="0">
                <a:latin typeface="Bodoni MT" pitchFamily="18" charset="0"/>
              </a:rPr>
              <a:t>permitan la articulación y </a:t>
            </a:r>
            <a:r>
              <a:rPr lang="es-PE" dirty="0">
                <a:latin typeface="Bodoni MT" pitchFamily="18" charset="0"/>
              </a:rPr>
              <a:t>difundirla con el colectivo. </a:t>
            </a:r>
            <a:r>
              <a:rPr lang="es-PE" b="1" u="sng" dirty="0" smtClean="0">
                <a:latin typeface="Bodoni MT" pitchFamily="18" charset="0"/>
              </a:rPr>
              <a:t>Con </a:t>
            </a:r>
            <a:r>
              <a:rPr lang="es-PE" b="1" u="sng" dirty="0">
                <a:latin typeface="Bodoni MT" pitchFamily="18" charset="0"/>
              </a:rPr>
              <a:t>la finalidad</a:t>
            </a:r>
            <a:r>
              <a:rPr lang="es-PE" dirty="0">
                <a:latin typeface="Bodoni MT" pitchFamily="18" charset="0"/>
              </a:rPr>
              <a:t> de evitar la duplicación de esfuerzos, de proyectos y la mejor aplicación de los recursos, siempre escasos, para las </a:t>
            </a:r>
            <a:r>
              <a:rPr lang="es-PE" dirty="0" smtClean="0">
                <a:latin typeface="Bodoni MT" pitchFamily="18" charset="0"/>
              </a:rPr>
              <a:t>regiones.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u="sng" dirty="0" smtClean="0">
                <a:latin typeface="Bodoni MT" pitchFamily="18" charset="0"/>
              </a:rPr>
              <a:t>Orientar</a:t>
            </a:r>
            <a:r>
              <a:rPr lang="es-PE" dirty="0" smtClean="0">
                <a:latin typeface="Bodoni MT" pitchFamily="18" charset="0"/>
              </a:rPr>
              <a:t> la Inversión Privada y la Cooperación Internacional bajo nuestro propio enfoque de Desarrollo </a:t>
            </a:r>
            <a:r>
              <a:rPr lang="es-PE" dirty="0">
                <a:latin typeface="Bodoni MT" pitchFamily="18" charset="0"/>
              </a:rPr>
              <a:t>T</a:t>
            </a:r>
            <a:r>
              <a:rPr lang="es-PE" dirty="0" smtClean="0">
                <a:latin typeface="Bodoni MT" pitchFamily="18" charset="0"/>
              </a:rPr>
              <a:t>erritorial </a:t>
            </a:r>
            <a:r>
              <a:rPr lang="es-PE" dirty="0">
                <a:latin typeface="Bodoni MT" pitchFamily="18" charset="0"/>
              </a:rPr>
              <a:t>S</a:t>
            </a:r>
            <a:r>
              <a:rPr lang="es-PE" dirty="0" smtClean="0">
                <a:latin typeface="Bodoni MT" pitchFamily="18" charset="0"/>
              </a:rPr>
              <a:t>ostenible.</a:t>
            </a:r>
          </a:p>
          <a:p>
            <a:pPr marL="285750" indent="-285750" algn="just">
              <a:buBlip>
                <a:blip r:embed="rId2"/>
              </a:buBlip>
            </a:pPr>
            <a:r>
              <a:rPr lang="es-PE" u="sng" dirty="0" smtClean="0">
                <a:latin typeface="Bodoni MT" pitchFamily="18" charset="0"/>
              </a:rPr>
              <a:t>Sinergia</a:t>
            </a:r>
            <a:r>
              <a:rPr lang="es-PE" dirty="0" smtClean="0">
                <a:latin typeface="Bodoni MT" pitchFamily="18" charset="0"/>
              </a:rPr>
              <a:t> </a:t>
            </a:r>
            <a:r>
              <a:rPr lang="es-PE" dirty="0">
                <a:latin typeface="Bodoni MT" pitchFamily="18" charset="0"/>
              </a:rPr>
              <a:t>con los Gobiernos </a:t>
            </a:r>
            <a:r>
              <a:rPr lang="es-PE" dirty="0" smtClean="0">
                <a:latin typeface="Bodoni MT" pitchFamily="18" charset="0"/>
              </a:rPr>
              <a:t>Locales y Pueblos Indígenas </a:t>
            </a:r>
            <a:r>
              <a:rPr lang="es-PE" dirty="0">
                <a:latin typeface="Bodoni MT" pitchFamily="18" charset="0"/>
              </a:rPr>
              <a:t>para orientar su </a:t>
            </a:r>
            <a:r>
              <a:rPr lang="es-PE" dirty="0" smtClean="0">
                <a:latin typeface="Bodoni MT" pitchFamily="18" charset="0"/>
              </a:rPr>
              <a:t>gestión.</a:t>
            </a:r>
            <a:endParaRPr lang="es-PE" dirty="0">
              <a:latin typeface="Bodoni MT" pitchFamily="18" charset="0"/>
            </a:endParaRPr>
          </a:p>
          <a:p>
            <a:endParaRPr lang="es-PE" dirty="0">
              <a:latin typeface="Bodoni MT" pitchFamily="18" charset="0"/>
            </a:endParaRPr>
          </a:p>
          <a:p>
            <a:endParaRPr lang="es-PE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4211960" y="5589240"/>
            <a:ext cx="4492625" cy="99060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/>
          <a:p>
            <a:pPr algn="ctr"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… </a:t>
            </a:r>
            <a:endParaRPr lang="es-ES" sz="4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3" name="Picture 4" descr="http://ecuatur.files.wordpress.com/2008/09/morona-choz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416824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egun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6729" y="2564904"/>
            <a:ext cx="28829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 rot="21022596">
            <a:off x="2767629" y="604116"/>
            <a:ext cx="1690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Ganadería?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 rot="1452452">
            <a:off x="4914227" y="771806"/>
            <a:ext cx="11493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Cacao?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190275">
            <a:off x="2616817" y="1221648"/>
            <a:ext cx="1030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Arroz?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 rot="-911150">
            <a:off x="4820267" y="2029686"/>
            <a:ext cx="1720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Protección?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 rot="599462">
            <a:off x="3718542" y="1115286"/>
            <a:ext cx="1462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ahoma" pitchFamily="34" charset="0"/>
              </a:rPr>
              <a:t>Vivienda?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-1038404">
            <a:off x="4258292" y="1615348"/>
            <a:ext cx="1412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Tahoma" pitchFamily="34" charset="0"/>
              </a:rPr>
              <a:t>Turismo?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21008248">
            <a:off x="4536120" y="56409"/>
            <a:ext cx="1018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Agua?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 rot="20278192">
            <a:off x="2164879" y="2122626"/>
            <a:ext cx="20437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>
                <a:latin typeface="Tahoma" pitchFamily="34" charset="0"/>
              </a:rPr>
              <a:t>Cobertura </a:t>
            </a:r>
            <a:r>
              <a:rPr lang="es-PE" sz="2400" dirty="0" smtClean="0">
                <a:latin typeface="Tahoma" pitchFamily="34" charset="0"/>
              </a:rPr>
              <a:t>de </a:t>
            </a:r>
          </a:p>
          <a:p>
            <a:r>
              <a:rPr lang="es-PE" sz="2400" dirty="0" smtClean="0">
                <a:latin typeface="Tahoma" pitchFamily="34" charset="0"/>
              </a:rPr>
              <a:t>Servicios?</a:t>
            </a:r>
            <a:endParaRPr lang="es-PE" sz="2400" dirty="0">
              <a:latin typeface="Tahoma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 rot="21151395">
            <a:off x="1884278" y="1828444"/>
            <a:ext cx="933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Tahoma" pitchFamily="34" charset="0"/>
              </a:rPr>
              <a:t>Café?</a:t>
            </a:r>
            <a:endParaRPr lang="es-PE" sz="2400" dirty="0">
              <a:latin typeface="Tahoma" pitchFamily="34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 rot="1182467">
            <a:off x="5886561" y="1599880"/>
            <a:ext cx="2509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>
                <a:latin typeface="Tahoma" pitchFamily="34" charset="0"/>
              </a:rPr>
              <a:t>Biocombustibles?</a:t>
            </a:r>
          </a:p>
        </p:txBody>
      </p:sp>
      <p:sp>
        <p:nvSpPr>
          <p:cNvPr id="13" name="12 Rectángulo redondeado"/>
          <p:cNvSpPr/>
          <p:nvPr/>
        </p:nvSpPr>
        <p:spPr>
          <a:xfrm>
            <a:off x="3698349" y="5517232"/>
            <a:ext cx="2385819" cy="7920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b="1" dirty="0" smtClean="0"/>
              <a:t>GESTIÓN DEL GRSM</a:t>
            </a:r>
            <a:endParaRPr lang="es-PE" b="1" dirty="0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 rot="717247">
            <a:off x="6064088" y="659761"/>
            <a:ext cx="19191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Exportación?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 rot="21022596">
            <a:off x="1078040" y="801002"/>
            <a:ext cx="1314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dirty="0" smtClean="0">
                <a:latin typeface="Tahoma" pitchFamily="34" charset="0"/>
              </a:rPr>
              <a:t>Minería?</a:t>
            </a:r>
            <a:endParaRPr lang="es-ES" sz="2400" dirty="0">
              <a:latin typeface="Tahoma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 rot="20278192">
            <a:off x="342411" y="1607900"/>
            <a:ext cx="2282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400" dirty="0" smtClean="0">
                <a:latin typeface="Tahoma" pitchFamily="34" charset="0"/>
              </a:rPr>
              <a:t>Inclusión Social</a:t>
            </a:r>
          </a:p>
        </p:txBody>
      </p:sp>
      <p:cxnSp>
        <p:nvCxnSpPr>
          <p:cNvPr id="16" name="15 Conector recto de flecha"/>
          <p:cNvCxnSpPr/>
          <p:nvPr/>
        </p:nvCxnSpPr>
        <p:spPr>
          <a:xfrm>
            <a:off x="6156176" y="5949280"/>
            <a:ext cx="86409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7092280" y="5661248"/>
            <a:ext cx="85953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PDC</a:t>
            </a:r>
            <a:endParaRPr lang="es-PE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2351009" y="5229201"/>
            <a:ext cx="1212879" cy="6290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508073" y="4581128"/>
            <a:ext cx="204770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ESTRATÉGICOS SECTORIALES</a:t>
            </a:r>
            <a:endParaRPr lang="es-PE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2813317" y="6021288"/>
            <a:ext cx="75057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1187624" y="5805264"/>
            <a:ext cx="162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PROYECTOS</a:t>
            </a:r>
            <a:endParaRPr lang="es-P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60232" y="3140968"/>
            <a:ext cx="24482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chemeClr val="bg2">
                    <a:lumMod val="50000"/>
                  </a:schemeClr>
                </a:solidFill>
              </a:rPr>
              <a:t>… SIN UNA VISIÓN INTEGRAL PROSPECTIVA DE DESARROLLO…</a:t>
            </a:r>
          </a:p>
          <a:p>
            <a:endParaRPr lang="es-PE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s-PE" sz="1400" b="1" dirty="0" smtClean="0"/>
              <a:t>PARA </a:t>
            </a:r>
            <a:r>
              <a:rPr lang="es-PE" sz="1400" b="1" dirty="0"/>
              <a:t>LA</a:t>
            </a:r>
            <a:r>
              <a:rPr lang="es-PE" sz="1400" b="1" dirty="0">
                <a:solidFill>
                  <a:srgbClr val="7030A0"/>
                </a:solidFill>
              </a:rPr>
              <a:t> </a:t>
            </a:r>
            <a:r>
              <a:rPr lang="es-PE" b="1" dirty="0" smtClean="0">
                <a:solidFill>
                  <a:srgbClr val="7030A0"/>
                </a:solidFill>
              </a:rPr>
              <a:t>INVERSIÓN</a:t>
            </a:r>
            <a:endParaRPr lang="es-PE" b="1" dirty="0">
              <a:solidFill>
                <a:srgbClr val="7030A0"/>
              </a:solidFill>
            </a:endParaRPr>
          </a:p>
          <a:p>
            <a:endParaRPr lang="es-PE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3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04813"/>
            <a:ext cx="9144000" cy="13763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endParaRPr lang="es-MX" dirty="0" smtClean="0">
              <a:solidFill>
                <a:srgbClr val="0070C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27088" y="2276872"/>
            <a:ext cx="8172450" cy="202248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r" eaLnBrk="1" hangingPunct="1">
              <a:defRPr/>
            </a:pPr>
            <a:r>
              <a:rPr lang="es-MX" sz="4000" b="0" dirty="0" smtClean="0">
                <a:solidFill>
                  <a:schemeClr val="tx1"/>
                </a:solidFill>
                <a:effectLst/>
                <a:latin typeface="Impact" pitchFamily="34" charset="0"/>
              </a:rPr>
              <a:t>¿Estamos preparados para afrontar los grandes cambios o procesos globales?</a:t>
            </a:r>
            <a:endParaRPr lang="es-ES" sz="4000" b="0" dirty="0" smtClean="0">
              <a:solidFill>
                <a:schemeClr val="tx1"/>
              </a:solidFill>
              <a:effectLst/>
              <a:latin typeface="Impact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19"/>
            <a:ext cx="3779912" cy="23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5"/>
          <p:cNvSpPr txBox="1">
            <a:spLocks noChangeArrowheads="1"/>
          </p:cNvSpPr>
          <p:nvPr/>
        </p:nvSpPr>
        <p:spPr bwMode="auto">
          <a:xfrm>
            <a:off x="5330825" y="214313"/>
            <a:ext cx="38242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2000" b="1" dirty="0"/>
              <a:t>El proceso de globalización implica que San Martín </a:t>
            </a:r>
            <a:r>
              <a:rPr lang="es-ES_tradnl" sz="2000" b="1" dirty="0" smtClean="0"/>
              <a:t>deberá </a:t>
            </a:r>
            <a:r>
              <a:rPr lang="es-ES_tradnl" sz="2000" b="1" dirty="0"/>
              <a:t>competir con otras </a:t>
            </a:r>
            <a:r>
              <a:rPr lang="es-ES_tradnl" sz="2000" b="1" dirty="0" smtClean="0"/>
              <a:t>departamentos...</a:t>
            </a:r>
            <a:endParaRPr lang="es-MX" sz="2000" b="1" dirty="0"/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-6350" y="284163"/>
            <a:ext cx="5519738" cy="12001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Proceso global 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GLOBALIZACION E INTEGRACIÓN 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ECONÓMICA</a:t>
            </a:r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201613" y="1989138"/>
            <a:ext cx="6674643" cy="4654550"/>
            <a:chOff x="0" y="354"/>
            <a:chExt cx="5760" cy="3140"/>
          </a:xfrm>
        </p:grpSpPr>
        <p:pic>
          <p:nvPicPr>
            <p:cNvPr id="6150" name="Picture 5" descr="Imagen mundo"/>
            <p:cNvPicPr>
              <a:picLocks noChangeAspect="1" noChangeArrowheads="1"/>
            </p:cNvPicPr>
            <p:nvPr/>
          </p:nvPicPr>
          <p:blipFill>
            <a:blip r:embed="rId2" cstate="print"/>
            <a:srcRect b="16756"/>
            <a:stretch>
              <a:fillRect/>
            </a:stretch>
          </p:blipFill>
          <p:spPr bwMode="auto">
            <a:xfrm>
              <a:off x="0" y="354"/>
              <a:ext cx="5760" cy="3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1" name="Freeform 6"/>
            <p:cNvSpPr>
              <a:spLocks/>
            </p:cNvSpPr>
            <p:nvPr/>
          </p:nvSpPr>
          <p:spPr bwMode="auto">
            <a:xfrm>
              <a:off x="1824" y="1016"/>
              <a:ext cx="1360" cy="1144"/>
            </a:xfrm>
            <a:custGeom>
              <a:avLst/>
              <a:gdLst>
                <a:gd name="T0" fmla="*/ 0 w 1360"/>
                <a:gd name="T1" fmla="*/ 1144 h 1144"/>
                <a:gd name="T2" fmla="*/ 480 w 1360"/>
                <a:gd name="T3" fmla="*/ 1048 h 1144"/>
                <a:gd name="T4" fmla="*/ 672 w 1360"/>
                <a:gd name="T5" fmla="*/ 568 h 1144"/>
                <a:gd name="T6" fmla="*/ 1248 w 1360"/>
                <a:gd name="T7" fmla="*/ 88 h 1144"/>
                <a:gd name="T8" fmla="*/ 1344 w 1360"/>
                <a:gd name="T9" fmla="*/ 40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0"/>
                <a:gd name="T16" fmla="*/ 0 h 1144"/>
                <a:gd name="T17" fmla="*/ 1360 w 1360"/>
                <a:gd name="T18" fmla="*/ 1144 h 1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0" h="1144">
                  <a:moveTo>
                    <a:pt x="0" y="1144"/>
                  </a:moveTo>
                  <a:cubicBezTo>
                    <a:pt x="184" y="1144"/>
                    <a:pt x="368" y="1144"/>
                    <a:pt x="480" y="1048"/>
                  </a:cubicBezTo>
                  <a:cubicBezTo>
                    <a:pt x="592" y="952"/>
                    <a:pt x="544" y="728"/>
                    <a:pt x="672" y="568"/>
                  </a:cubicBezTo>
                  <a:cubicBezTo>
                    <a:pt x="800" y="408"/>
                    <a:pt x="1136" y="176"/>
                    <a:pt x="1248" y="88"/>
                  </a:cubicBezTo>
                  <a:cubicBezTo>
                    <a:pt x="1360" y="0"/>
                    <a:pt x="1352" y="20"/>
                    <a:pt x="1344" y="4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2" name="Freeform 7"/>
            <p:cNvSpPr>
              <a:spLocks/>
            </p:cNvSpPr>
            <p:nvPr/>
          </p:nvSpPr>
          <p:spPr bwMode="auto">
            <a:xfrm>
              <a:off x="1680" y="1344"/>
              <a:ext cx="664" cy="768"/>
            </a:xfrm>
            <a:custGeom>
              <a:avLst/>
              <a:gdLst>
                <a:gd name="T0" fmla="*/ 528 w 664"/>
                <a:gd name="T1" fmla="*/ 768 h 768"/>
                <a:gd name="T2" fmla="*/ 576 w 664"/>
                <a:gd name="T3" fmla="*/ 432 h 768"/>
                <a:gd name="T4" fmla="*/ 0 w 664"/>
                <a:gd name="T5" fmla="*/ 0 h 768"/>
                <a:gd name="T6" fmla="*/ 0 60000 65536"/>
                <a:gd name="T7" fmla="*/ 0 60000 65536"/>
                <a:gd name="T8" fmla="*/ 0 60000 65536"/>
                <a:gd name="T9" fmla="*/ 0 w 664"/>
                <a:gd name="T10" fmla="*/ 0 h 768"/>
                <a:gd name="T11" fmla="*/ 664 w 664"/>
                <a:gd name="T12" fmla="*/ 768 h 7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64" h="768">
                  <a:moveTo>
                    <a:pt x="528" y="768"/>
                  </a:moveTo>
                  <a:cubicBezTo>
                    <a:pt x="596" y="664"/>
                    <a:pt x="664" y="560"/>
                    <a:pt x="576" y="432"/>
                  </a:cubicBezTo>
                  <a:cubicBezTo>
                    <a:pt x="488" y="304"/>
                    <a:pt x="96" y="72"/>
                    <a:pt x="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3" name="Freeform 8"/>
            <p:cNvSpPr>
              <a:spLocks/>
            </p:cNvSpPr>
            <p:nvPr/>
          </p:nvSpPr>
          <p:spPr bwMode="auto">
            <a:xfrm>
              <a:off x="1111" y="1480"/>
              <a:ext cx="704" cy="736"/>
            </a:xfrm>
            <a:custGeom>
              <a:avLst/>
              <a:gdLst>
                <a:gd name="T0" fmla="*/ 704 w 704"/>
                <a:gd name="T1" fmla="*/ 672 h 736"/>
                <a:gd name="T2" fmla="*/ 512 w 704"/>
                <a:gd name="T3" fmla="*/ 720 h 736"/>
                <a:gd name="T4" fmla="*/ 224 w 704"/>
                <a:gd name="T5" fmla="*/ 576 h 736"/>
                <a:gd name="T6" fmla="*/ 32 w 704"/>
                <a:gd name="T7" fmla="*/ 384 h 736"/>
                <a:gd name="T8" fmla="*/ 32 w 704"/>
                <a:gd name="T9" fmla="*/ 192 h 736"/>
                <a:gd name="T10" fmla="*/ 80 w 704"/>
                <a:gd name="T11" fmla="*/ 0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4"/>
                <a:gd name="T19" fmla="*/ 0 h 736"/>
                <a:gd name="T20" fmla="*/ 704 w 704"/>
                <a:gd name="T21" fmla="*/ 736 h 7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4" h="736">
                  <a:moveTo>
                    <a:pt x="704" y="672"/>
                  </a:moveTo>
                  <a:cubicBezTo>
                    <a:pt x="648" y="704"/>
                    <a:pt x="592" y="736"/>
                    <a:pt x="512" y="720"/>
                  </a:cubicBezTo>
                  <a:cubicBezTo>
                    <a:pt x="432" y="704"/>
                    <a:pt x="304" y="632"/>
                    <a:pt x="224" y="576"/>
                  </a:cubicBezTo>
                  <a:cubicBezTo>
                    <a:pt x="144" y="520"/>
                    <a:pt x="64" y="448"/>
                    <a:pt x="32" y="384"/>
                  </a:cubicBezTo>
                  <a:cubicBezTo>
                    <a:pt x="0" y="320"/>
                    <a:pt x="24" y="256"/>
                    <a:pt x="32" y="192"/>
                  </a:cubicBezTo>
                  <a:cubicBezTo>
                    <a:pt x="40" y="128"/>
                    <a:pt x="72" y="32"/>
                    <a:pt x="80" y="0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4" name="Freeform 9"/>
            <p:cNvSpPr>
              <a:spLocks/>
            </p:cNvSpPr>
            <p:nvPr/>
          </p:nvSpPr>
          <p:spPr bwMode="auto">
            <a:xfrm>
              <a:off x="2256" y="2112"/>
              <a:ext cx="144" cy="1"/>
            </a:xfrm>
            <a:custGeom>
              <a:avLst/>
              <a:gdLst>
                <a:gd name="T0" fmla="*/ 0 w 144"/>
                <a:gd name="T1" fmla="*/ 0 h 1"/>
                <a:gd name="T2" fmla="*/ 144 w 144"/>
                <a:gd name="T3" fmla="*/ 0 h 1"/>
                <a:gd name="T4" fmla="*/ 0 60000 65536"/>
                <a:gd name="T5" fmla="*/ 0 60000 65536"/>
                <a:gd name="T6" fmla="*/ 0 w 144"/>
                <a:gd name="T7" fmla="*/ 0 h 1"/>
                <a:gd name="T8" fmla="*/ 144 w 14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4" h="1">
                  <a:moveTo>
                    <a:pt x="0" y="0"/>
                  </a:moveTo>
                  <a:cubicBezTo>
                    <a:pt x="0" y="0"/>
                    <a:pt x="72" y="0"/>
                    <a:pt x="144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5" name="Freeform 10"/>
            <p:cNvSpPr>
              <a:spLocks/>
            </p:cNvSpPr>
            <p:nvPr/>
          </p:nvSpPr>
          <p:spPr bwMode="auto">
            <a:xfrm>
              <a:off x="2064" y="2119"/>
              <a:ext cx="392" cy="576"/>
            </a:xfrm>
            <a:custGeom>
              <a:avLst/>
              <a:gdLst>
                <a:gd name="T0" fmla="*/ 144 w 392"/>
                <a:gd name="T1" fmla="*/ 0 h 576"/>
                <a:gd name="T2" fmla="*/ 336 w 392"/>
                <a:gd name="T3" fmla="*/ 48 h 576"/>
                <a:gd name="T4" fmla="*/ 384 w 392"/>
                <a:gd name="T5" fmla="*/ 144 h 576"/>
                <a:gd name="T6" fmla="*/ 384 w 392"/>
                <a:gd name="T7" fmla="*/ 288 h 576"/>
                <a:gd name="T8" fmla="*/ 336 w 392"/>
                <a:gd name="T9" fmla="*/ 432 h 576"/>
                <a:gd name="T10" fmla="*/ 240 w 392"/>
                <a:gd name="T11" fmla="*/ 528 h 576"/>
                <a:gd name="T12" fmla="*/ 0 w 392"/>
                <a:gd name="T13" fmla="*/ 576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2"/>
                <a:gd name="T22" fmla="*/ 0 h 576"/>
                <a:gd name="T23" fmla="*/ 392 w 392"/>
                <a:gd name="T24" fmla="*/ 576 h 5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2" h="576">
                  <a:moveTo>
                    <a:pt x="144" y="0"/>
                  </a:moveTo>
                  <a:cubicBezTo>
                    <a:pt x="220" y="12"/>
                    <a:pt x="296" y="24"/>
                    <a:pt x="336" y="48"/>
                  </a:cubicBezTo>
                  <a:cubicBezTo>
                    <a:pt x="376" y="72"/>
                    <a:pt x="376" y="104"/>
                    <a:pt x="384" y="144"/>
                  </a:cubicBezTo>
                  <a:cubicBezTo>
                    <a:pt x="392" y="184"/>
                    <a:pt x="392" y="240"/>
                    <a:pt x="384" y="288"/>
                  </a:cubicBezTo>
                  <a:cubicBezTo>
                    <a:pt x="376" y="336"/>
                    <a:pt x="360" y="392"/>
                    <a:pt x="336" y="432"/>
                  </a:cubicBezTo>
                  <a:cubicBezTo>
                    <a:pt x="312" y="472"/>
                    <a:pt x="296" y="504"/>
                    <a:pt x="240" y="528"/>
                  </a:cubicBezTo>
                  <a:cubicBezTo>
                    <a:pt x="184" y="552"/>
                    <a:pt x="40" y="568"/>
                    <a:pt x="0" y="576"/>
                  </a:cubicBezTo>
                </a:path>
              </a:pathLst>
            </a:cu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 flipH="1" flipV="1">
              <a:off x="192" y="1776"/>
              <a:ext cx="1536" cy="43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 flipH="1" flipV="1">
              <a:off x="5012" y="1434"/>
              <a:ext cx="624" cy="24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PE"/>
            </a:p>
          </p:txBody>
        </p:sp>
        <p:sp>
          <p:nvSpPr>
            <p:cNvPr id="6158" name="Text Box 13"/>
            <p:cNvSpPr txBox="1">
              <a:spLocks noChangeArrowheads="1"/>
            </p:cNvSpPr>
            <p:nvPr/>
          </p:nvSpPr>
          <p:spPr bwMode="auto">
            <a:xfrm>
              <a:off x="249" y="1888"/>
              <a:ext cx="57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59" name="Text Box 14"/>
            <p:cNvSpPr txBox="1">
              <a:spLocks noChangeArrowheads="1"/>
            </p:cNvSpPr>
            <p:nvPr/>
          </p:nvSpPr>
          <p:spPr bwMode="auto">
            <a:xfrm>
              <a:off x="2245" y="2704"/>
              <a:ext cx="960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MERCOSUR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930" y="1161"/>
              <a:ext cx="1296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NORTEAMERICA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2880" y="816"/>
              <a:ext cx="1296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UNION EUROPEA</a:t>
              </a:r>
              <a:endParaRPr lang="es-ES" sz="1600" b="1">
                <a:latin typeface="Times New Roman" pitchFamily="18" charset="0"/>
              </a:endParaRPr>
            </a:p>
          </p:txBody>
        </p:sp>
        <p:sp>
          <p:nvSpPr>
            <p:cNvPr id="6162" name="Text Box 17"/>
            <p:cNvSpPr txBox="1">
              <a:spLocks noChangeArrowheads="1"/>
            </p:cNvSpPr>
            <p:nvPr/>
          </p:nvSpPr>
          <p:spPr bwMode="auto">
            <a:xfrm>
              <a:off x="4848" y="1206"/>
              <a:ext cx="624" cy="2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s-MX" sz="1600" b="1">
                  <a:latin typeface="Times New Roman" pitchFamily="18" charset="0"/>
                </a:rPr>
                <a:t>ASIA</a:t>
              </a:r>
              <a:endParaRPr lang="es-ES" sz="1600" b="1">
                <a:latin typeface="Times New Roman" pitchFamily="18" charset="0"/>
              </a:endParaRPr>
            </a:p>
          </p:txBody>
        </p:sp>
      </p:grpSp>
      <p:pic>
        <p:nvPicPr>
          <p:cNvPr id="6149" name="Picture 2" descr="la globalizac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646613"/>
            <a:ext cx="187325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7076370" y="4431294"/>
            <a:ext cx="19442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b="1" dirty="0"/>
              <a:t>San Martín </a:t>
            </a:r>
            <a:r>
              <a:rPr lang="es-ES" b="1" dirty="0" smtClean="0"/>
              <a:t>debe </a:t>
            </a:r>
            <a:r>
              <a:rPr lang="es-ES" b="1" dirty="0"/>
              <a:t>estar preparado para beneficiarse con sostenibilidad </a:t>
            </a:r>
            <a:r>
              <a:rPr lang="es-ES" b="1" dirty="0" smtClean="0"/>
              <a:t>…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ttp://4.bp.blogspot.com/_tR2iQ29E220/SOO92ei5IMI/AAAAAAAAAmY/qnusqJONgWw/s400/Eje+6+del+Amazonas+IIRS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484313"/>
            <a:ext cx="6192242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CuadroTexto"/>
          <p:cNvSpPr txBox="1">
            <a:spLocks noChangeArrowheads="1"/>
          </p:cNvSpPr>
          <p:nvPr/>
        </p:nvSpPr>
        <p:spPr bwMode="auto">
          <a:xfrm>
            <a:off x="0" y="188913"/>
            <a:ext cx="500380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PROYECTOS DE INTEGRACIÓN VIAL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093597" y="5059224"/>
            <a:ext cx="20504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b="1" dirty="0" smtClean="0"/>
              <a:t>Cada departamento  deberá </a:t>
            </a:r>
            <a:r>
              <a:rPr lang="es-PE" b="1" dirty="0"/>
              <a:t>plantear sus propias </a:t>
            </a:r>
            <a:r>
              <a:rPr lang="es-PE" b="1" dirty="0" smtClean="0"/>
              <a:t>modelos </a:t>
            </a:r>
            <a:r>
              <a:rPr lang="es-PE" b="1" dirty="0"/>
              <a:t>de </a:t>
            </a:r>
            <a:r>
              <a:rPr lang="es-PE" b="1" dirty="0" smtClean="0"/>
              <a:t>desarrollo.</a:t>
            </a:r>
            <a:endParaRPr lang="es-P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484312"/>
            <a:ext cx="2798027" cy="345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CuadroTexto"/>
          <p:cNvSpPr txBox="1">
            <a:spLocks noChangeArrowheads="1"/>
          </p:cNvSpPr>
          <p:nvPr/>
        </p:nvSpPr>
        <p:spPr bwMode="auto">
          <a:xfrm>
            <a:off x="5429250" y="45187"/>
            <a:ext cx="3714750" cy="12001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III: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TRATADOS DE LIBRE COMERCIO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ambio climatico2"/>
          <p:cNvPicPr>
            <a:picLocks noChangeAspect="1" noChangeArrowheads="1"/>
          </p:cNvPicPr>
          <p:nvPr/>
        </p:nvPicPr>
        <p:blipFill>
          <a:blip r:embed="rId2" cstate="print"/>
          <a:srcRect b="5981"/>
          <a:stretch>
            <a:fillRect/>
          </a:stretch>
        </p:blipFill>
        <p:spPr bwMode="auto">
          <a:xfrm>
            <a:off x="179512" y="1019175"/>
            <a:ext cx="3960812" cy="403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34925" y="188913"/>
            <a:ext cx="4543425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IV:</a:t>
            </a:r>
          </a:p>
          <a:p>
            <a:pPr eaLnBrk="1" hangingPunct="1">
              <a:defRPr/>
            </a:pPr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EL CAMBIO CLIMÁTICO</a:t>
            </a:r>
          </a:p>
        </p:txBody>
      </p:sp>
      <p:sp>
        <p:nvSpPr>
          <p:cNvPr id="9220" name="4 Rectángulo"/>
          <p:cNvSpPr>
            <a:spLocks noChangeArrowheads="1"/>
          </p:cNvSpPr>
          <p:nvPr/>
        </p:nvSpPr>
        <p:spPr bwMode="auto">
          <a:xfrm>
            <a:off x="198234" y="5159921"/>
            <a:ext cx="39608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sz="2000" b="1" dirty="0"/>
              <a:t>Modificación del clima con respecto al historial climático a </a:t>
            </a:r>
            <a:r>
              <a:rPr lang="es-ES" sz="2000" b="1" dirty="0" smtClean="0"/>
              <a:t>nivel regional</a:t>
            </a:r>
            <a:r>
              <a:rPr lang="es-ES" sz="2000" b="1" dirty="0"/>
              <a:t>…</a:t>
            </a:r>
          </a:p>
        </p:txBody>
      </p:sp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283968" y="14742"/>
            <a:ext cx="5400600" cy="101566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Proceso global V:</a:t>
            </a:r>
          </a:p>
          <a:p>
            <a:pPr eaLnBrk="1" hangingPunct="1"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PROTECCIÓN Y CONSERVACIÓN DE ECOSISTEMAS CLAVE</a:t>
            </a:r>
          </a:p>
        </p:txBody>
      </p:sp>
      <p:pic>
        <p:nvPicPr>
          <p:cNvPr id="6" name="3 Imagen" descr="DSC02116.JPG"/>
          <p:cNvPicPr>
            <a:picLocks noChangeAspect="1"/>
          </p:cNvPicPr>
          <p:nvPr/>
        </p:nvPicPr>
        <p:blipFill>
          <a:blip r:embed="rId3" cstate="print"/>
          <a:srcRect t="7388"/>
          <a:stretch>
            <a:fillRect/>
          </a:stretch>
        </p:blipFill>
        <p:spPr bwMode="auto">
          <a:xfrm>
            <a:off x="4283968" y="1030404"/>
            <a:ext cx="4787900" cy="2758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4 Rectángulo"/>
          <p:cNvSpPr>
            <a:spLocks noChangeArrowheads="1"/>
          </p:cNvSpPr>
          <p:nvPr/>
        </p:nvSpPr>
        <p:spPr bwMode="auto">
          <a:xfrm>
            <a:off x="6804248" y="3789040"/>
            <a:ext cx="20162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s-ES" b="1" dirty="0"/>
              <a:t>La Amazonía constituye  una región natural de gran valor ecológico mundial…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968143" y="5667921"/>
            <a:ext cx="40322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b="1" dirty="0"/>
              <a:t>¿</a:t>
            </a:r>
            <a:r>
              <a:rPr lang="es-ES" b="1" dirty="0" smtClean="0"/>
              <a:t>Es posible que </a:t>
            </a:r>
            <a:r>
              <a:rPr lang="es-ES" b="1" dirty="0"/>
              <a:t>nuestra amazonia </a:t>
            </a:r>
            <a:r>
              <a:rPr lang="es-ES" b="1" dirty="0" smtClean="0"/>
              <a:t>se pueda generar desarrollo </a:t>
            </a:r>
            <a:r>
              <a:rPr lang="es-ES" b="1" dirty="0"/>
              <a:t>sin </a:t>
            </a:r>
            <a:r>
              <a:rPr lang="es-ES" b="1" dirty="0" smtClean="0"/>
              <a:t>degradación?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79388" y="304800"/>
            <a:ext cx="8964612" cy="13239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pPr algn="ctr" eaLnBrk="1" hangingPunct="1">
              <a:defRPr/>
            </a:pPr>
            <a: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DISYUNTIVA PARA EL DESARROLLO DEL GOBIERNO REGIONAL DE SAN MARTÍN</a:t>
            </a:r>
            <a:b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es-MX" sz="2500" dirty="0" smtClean="0">
                <a:solidFill>
                  <a:schemeClr val="tx1"/>
                </a:solidFill>
                <a:effectLst/>
                <a:latin typeface="Tahoma" pitchFamily="34" charset="0"/>
                <a:cs typeface="Tahoma" pitchFamily="34" charset="0"/>
              </a:rPr>
              <a:t>¿QUÉ RUMBO ELIGIR?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575050" y="1785926"/>
            <a:ext cx="2503488" cy="63023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MX" b="1" dirty="0" smtClean="0">
                <a:cs typeface="+mn-cs"/>
              </a:rPr>
              <a:t>¿PROTECCIONISTA?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803650" y="3233726"/>
            <a:ext cx="2057400" cy="19050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4448180" y="3243251"/>
            <a:ext cx="83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7200" b="1" dirty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s-ES" sz="7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6013450" y="3995726"/>
            <a:ext cx="6096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732240" y="3569358"/>
            <a:ext cx="2045022" cy="900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endParaRPr lang="es-MX" sz="300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s-ES_tradnl" b="1" dirty="0" smtClean="0">
                <a:cs typeface="+mn-cs"/>
              </a:rPr>
              <a:t>¿CRECIMIENTO ECONÓMICO?</a:t>
            </a:r>
            <a:endParaRPr lang="es-MX" b="1" dirty="0" smtClean="0">
              <a:cs typeface="+mn-cs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s-ES" sz="300" b="1" dirty="0" smtClean="0">
              <a:cs typeface="+mn-cs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4641850" y="2547926"/>
            <a:ext cx="304800" cy="533400"/>
          </a:xfrm>
          <a:prstGeom prst="up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041650" y="3995726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4641850" y="5291126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PE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779838" y="5976926"/>
            <a:ext cx="2009775" cy="6461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¿DESARROLLO SOSTENIBLE?</a:t>
            </a:r>
            <a:endParaRPr lang="es-ES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060450" y="3767126"/>
            <a:ext cx="1828800" cy="6508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b="1" dirty="0"/>
              <a:t>¿EXTRACTIVO MERCANTIL?</a:t>
            </a:r>
            <a:endParaRPr lang="es-ES" b="1" dirty="0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3995738" y="4219564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b="1">
                <a:latin typeface="Times New Roman" pitchFamily="18" charset="0"/>
              </a:rPr>
              <a:t>  San Martín</a:t>
            </a:r>
            <a:endParaRPr lang="es-ES" sz="2000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7" grpId="0" animBg="1" autoUpdateAnimBg="0"/>
      <p:bldP spid="11" grpId="0" animBg="1" autoUpdateAnimBg="0"/>
      <p:bldP spid="12" grpId="0" animBg="1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5808</TotalTime>
  <Words>2383</Words>
  <Application>Microsoft Office PowerPoint</Application>
  <PresentationFormat>Presentación en pantalla (4:3)</PresentationFormat>
  <Paragraphs>374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Concurrencia</vt:lpstr>
      <vt:lpstr>EL ORDENAMIENTO TERRITORIAL Y LA INVERSIÓN PÚBLICA EN SAN MARTÍN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ESTAS ACCIONES DE OT ESTAN ENMARCADAS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IIAP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POA</dc:creator>
  <cp:lastModifiedBy>Astrid Domy Gutierrez Ruiz</cp:lastModifiedBy>
  <cp:revision>398</cp:revision>
  <cp:lastPrinted>2012-10-30T19:12:52Z</cp:lastPrinted>
  <dcterms:created xsi:type="dcterms:W3CDTF">2006-07-10T21:57:49Z</dcterms:created>
  <dcterms:modified xsi:type="dcterms:W3CDTF">2012-10-30T19:15:40Z</dcterms:modified>
</cp:coreProperties>
</file>