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7"/>
  </p:notesMasterIdLst>
  <p:sldIdLst>
    <p:sldId id="545" r:id="rId2"/>
    <p:sldId id="551" r:id="rId3"/>
    <p:sldId id="552" r:id="rId4"/>
    <p:sldId id="553" r:id="rId5"/>
    <p:sldId id="555" r:id="rId6"/>
    <p:sldId id="568" r:id="rId7"/>
    <p:sldId id="634" r:id="rId8"/>
    <p:sldId id="636" r:id="rId9"/>
    <p:sldId id="608" r:id="rId10"/>
    <p:sldId id="591" r:id="rId11"/>
    <p:sldId id="610" r:id="rId12"/>
    <p:sldId id="609" r:id="rId13"/>
    <p:sldId id="606" r:id="rId14"/>
    <p:sldId id="611" r:id="rId15"/>
    <p:sldId id="607" r:id="rId16"/>
    <p:sldId id="632" r:id="rId17"/>
    <p:sldId id="624" r:id="rId18"/>
    <p:sldId id="627" r:id="rId19"/>
    <p:sldId id="633" r:id="rId20"/>
    <p:sldId id="637" r:id="rId21"/>
    <p:sldId id="631" r:id="rId22"/>
    <p:sldId id="625" r:id="rId23"/>
    <p:sldId id="629" r:id="rId24"/>
    <p:sldId id="630" r:id="rId25"/>
    <p:sldId id="546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66FF"/>
    <a:srgbClr val="CC99FF"/>
    <a:srgbClr val="FFFF99"/>
    <a:srgbClr val="FFFF00"/>
    <a:srgbClr val="FFCC66"/>
    <a:srgbClr val="FFCC00"/>
    <a:srgbClr val="009900"/>
    <a:srgbClr val="996633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9290" autoAdjust="0"/>
  </p:normalViewPr>
  <p:slideViewPr>
    <p:cSldViewPr>
      <p:cViewPr>
        <p:scale>
          <a:sx n="70" d="100"/>
          <a:sy n="70" d="100"/>
        </p:scale>
        <p:origin x="-145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1CD19-24C0-459F-8A02-29B51F7776C3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2EFDF57C-AFB8-4737-943D-710FA01B34A9}">
      <dgm:prSet phldrT="[Texto]" custT="1"/>
      <dgm:spPr/>
      <dgm:t>
        <a:bodyPr/>
        <a:lstStyle/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Conflictos ambientales, sociales y económicos. </a:t>
          </a: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Sectores desarticulados.</a:t>
          </a: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Normativa no se ajusta a realidad.</a:t>
          </a:r>
        </a:p>
      </dgm:t>
    </dgm:pt>
    <dgm:pt modelId="{0FE1116C-E232-47AF-B9D1-3723E4F50B39}" type="parTrans" cxnId="{78B58785-BC1F-4EA2-B79C-23F3D9B3DA3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7B402F0-AA51-49D7-A588-DDC034DF166D}" type="sibTrans" cxnId="{78B58785-BC1F-4EA2-B79C-23F3D9B3DA3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7FA6882-708A-464E-9DE4-60A54070749F}">
      <dgm:prSet phldrT="[Texto]" custT="1"/>
      <dgm:spPr/>
      <dgm:t>
        <a:bodyPr/>
        <a:lstStyle/>
        <a:p>
          <a:endParaRPr lang="es-PE" sz="1600" b="1" kern="1200" dirty="0" smtClean="0">
            <a:solidFill>
              <a:srgbClr val="7030A0"/>
            </a:solidFill>
            <a:latin typeface="Maiandra GD" pitchFamily="34" charset="0"/>
          </a:endParaRPr>
        </a:p>
        <a:p>
          <a:r>
            <a:rPr lang="es-PE" sz="1500" b="1" u="sng" kern="1200" dirty="0" smtClean="0">
              <a:solidFill>
                <a:srgbClr val="7030A0"/>
              </a:solidFill>
              <a:latin typeface="Arial" pitchFamily="34" charset="0"/>
              <a:ea typeface="+mn-ea"/>
              <a:cs typeface="Arial" pitchFamily="34" charset="0"/>
            </a:rPr>
            <a:t>Esfuerzos de contingencia </a:t>
          </a: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endParaRPr lang="es-PE" sz="1000" b="1" kern="1200" dirty="0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Institucionalización de la       ZEE.</a:t>
          </a: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Categorización.</a:t>
          </a:r>
        </a:p>
        <a:p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Aplicación y articulación de  diversas herramientas jurídicas</a:t>
          </a:r>
          <a:r>
            <a:rPr lang="es-PE" sz="1550" b="1" kern="1200" dirty="0" smtClean="0">
              <a:latin typeface="Maiandra GD" pitchFamily="34" charset="0"/>
            </a:rPr>
            <a:t>.</a:t>
          </a:r>
        </a:p>
      </dgm:t>
    </dgm:pt>
    <dgm:pt modelId="{5E23C676-4187-4D00-8DF0-C49F4E49F405}" type="parTrans" cxnId="{3F9543A5-4F36-42D2-A723-ABFCDC9E78F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C5FB3EF-4F3B-45A3-B2FA-4213816249F8}" type="sibTrans" cxnId="{3F9543A5-4F36-42D2-A723-ABFCDC9E78F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3A11B8F-C79B-46DE-8606-A87D7729550D}">
      <dgm:prSet phldrT="[Texto]" custT="1"/>
      <dgm:spPr/>
      <dgm:t>
        <a:bodyPr/>
        <a:lstStyle/>
        <a:p>
          <a:pPr marL="0" indent="0">
            <a:lnSpc>
              <a:spcPct val="90000"/>
            </a:lnSpc>
          </a:pPr>
          <a:endParaRPr lang="es-PE" sz="1500" b="1" kern="1200" dirty="0" smtClean="0">
            <a:latin typeface="Maiandra GD" pitchFamily="34" charset="0"/>
          </a:endParaRPr>
        </a:p>
        <a:p>
          <a:pPr marL="0" indent="0">
            <a:lnSpc>
              <a:spcPct val="90000"/>
            </a:lnSpc>
          </a:pPr>
          <a:endParaRPr lang="es-PE" sz="1500" b="1" kern="1200" dirty="0" smtClean="0">
            <a:latin typeface="Maiandra GD" pitchFamily="34" charset="0"/>
          </a:endParaRPr>
        </a:p>
        <a:p>
          <a:pPr marL="0" indent="0">
            <a:lnSpc>
              <a:spcPct val="100000"/>
            </a:lnSpc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Se hace necesario elaborar, aprobar e institucionalizar la Política Territorial Regional.</a:t>
          </a:r>
        </a:p>
        <a:p>
          <a:pPr marL="0" indent="0">
            <a:lnSpc>
              <a:spcPct val="100000"/>
            </a:lnSpc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Como una herramienta de gestión macro en la Región</a:t>
          </a:r>
          <a:r>
            <a:rPr lang="es-PE" sz="1500" b="1" kern="1200" dirty="0" smtClean="0">
              <a:latin typeface="Maiandra GD" pitchFamily="34" charset="0"/>
            </a:rPr>
            <a:t>.</a:t>
          </a:r>
          <a:endParaRPr lang="es-PE" sz="1500" b="0" kern="1200" dirty="0" smtClean="0">
            <a:latin typeface="Maiandra GD" pitchFamily="34" charset="0"/>
          </a:endParaRPr>
        </a:p>
      </dgm:t>
    </dgm:pt>
    <dgm:pt modelId="{1E36F22D-E211-4711-B0FB-FD4C6493FC87}" type="parTrans" cxnId="{09476D2F-081C-4EE8-9112-3D0F52B2DA1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A0B68A06-4B8E-46D7-842A-493DAE3D3BC4}" type="sibTrans" cxnId="{09476D2F-081C-4EE8-9112-3D0F52B2DA1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FEBAC9D-2833-4B8E-A0F3-0B75FD0C717D}" type="pres">
      <dgm:prSet presAssocID="{2AC1CD19-24C0-459F-8A02-29B51F7776C3}" presName="arrowDiagram" presStyleCnt="0">
        <dgm:presLayoutVars>
          <dgm:chMax val="5"/>
          <dgm:dir/>
          <dgm:resizeHandles val="exact"/>
        </dgm:presLayoutVars>
      </dgm:prSet>
      <dgm:spPr/>
    </dgm:pt>
    <dgm:pt modelId="{E80BECE3-2C52-47E3-B1B7-B3406B5220DA}" type="pres">
      <dgm:prSet presAssocID="{2AC1CD19-24C0-459F-8A02-29B51F7776C3}" presName="arrow" presStyleLbl="bgShp" presStyleIdx="0" presStyleCnt="1" custScaleX="96498" custScaleY="83161" custLinFactNeighborX="-1415" custLinFactNeighborY="135"/>
      <dgm:spPr/>
    </dgm:pt>
    <dgm:pt modelId="{C842B47D-5ADB-4AC8-AF3A-FAB22BCC7D97}" type="pres">
      <dgm:prSet presAssocID="{2AC1CD19-24C0-459F-8A02-29B51F7776C3}" presName="arrowDiagram3" presStyleCnt="0"/>
      <dgm:spPr/>
    </dgm:pt>
    <dgm:pt modelId="{3B1E4A09-76EE-4A32-9D99-D04F04F09C48}" type="pres">
      <dgm:prSet presAssocID="{2EFDF57C-AFB8-4737-943D-710FA01B34A9}" presName="bullet3a" presStyleLbl="node1" presStyleIdx="0" presStyleCnt="3" custLinFactY="-42178" custLinFactNeighborX="68665" custLinFactNeighborY="-100000"/>
      <dgm:spPr/>
    </dgm:pt>
    <dgm:pt modelId="{082BDDD0-6625-41F3-8C01-25CD1B60B727}" type="pres">
      <dgm:prSet presAssocID="{2EFDF57C-AFB8-4737-943D-710FA01B34A9}" presName="textBox3a" presStyleLbl="revTx" presStyleIdx="0" presStyleCnt="3" custScaleX="104040" custScaleY="107922" custLinFactNeighborX="-5204" custLinFactNeighborY="47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817C9D-3EA9-4DCD-8698-AE30D7448175}" type="pres">
      <dgm:prSet presAssocID="{77FA6882-708A-464E-9DE4-60A54070749F}" presName="bullet3b" presStyleLbl="node1" presStyleIdx="1" presStyleCnt="3" custLinFactNeighborX="55449" custLinFactNeighborY="-14777"/>
      <dgm:spPr/>
    </dgm:pt>
    <dgm:pt modelId="{E7C3A14D-8901-4700-985C-85753B88B97A}" type="pres">
      <dgm:prSet presAssocID="{77FA6882-708A-464E-9DE4-60A54070749F}" presName="textBox3b" presStyleLbl="revTx" presStyleIdx="1" presStyleCnt="3" custScaleX="120495" custScaleY="95881" custLinFactNeighborX="7551" custLinFactNeighborY="430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BCA7C-EF4C-49FE-AED4-C13E6EAA287D}" type="pres">
      <dgm:prSet presAssocID="{73A11B8F-C79B-46DE-8606-A87D7729550D}" presName="bullet3c" presStyleLbl="node1" presStyleIdx="2" presStyleCnt="3" custLinFactNeighborX="46488" custLinFactNeighborY="29235"/>
      <dgm:spPr/>
    </dgm:pt>
    <dgm:pt modelId="{61FC61AE-3724-4965-B037-128EC3D70B54}" type="pres">
      <dgm:prSet presAssocID="{73A11B8F-C79B-46DE-8606-A87D7729550D}" presName="textBox3c" presStyleLbl="revTx" presStyleIdx="2" presStyleCnt="3" custScaleX="113272" custScaleY="70075" custLinFactNeighborX="9144" custLinFactNeighborY="-28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F9543A5-4F36-42D2-A723-ABFCDC9E78FB}" srcId="{2AC1CD19-24C0-459F-8A02-29B51F7776C3}" destId="{77FA6882-708A-464E-9DE4-60A54070749F}" srcOrd="1" destOrd="0" parTransId="{5E23C676-4187-4D00-8DF0-C49F4E49F405}" sibTransId="{1C5FB3EF-4F3B-45A3-B2FA-4213816249F8}"/>
    <dgm:cxn modelId="{78B58785-BC1F-4EA2-B79C-23F3D9B3DA3D}" srcId="{2AC1CD19-24C0-459F-8A02-29B51F7776C3}" destId="{2EFDF57C-AFB8-4737-943D-710FA01B34A9}" srcOrd="0" destOrd="0" parTransId="{0FE1116C-E232-47AF-B9D1-3723E4F50B39}" sibTransId="{37B402F0-AA51-49D7-A588-DDC034DF166D}"/>
    <dgm:cxn modelId="{09476D2F-081C-4EE8-9112-3D0F52B2DA11}" srcId="{2AC1CD19-24C0-459F-8A02-29B51F7776C3}" destId="{73A11B8F-C79B-46DE-8606-A87D7729550D}" srcOrd="2" destOrd="0" parTransId="{1E36F22D-E211-4711-B0FB-FD4C6493FC87}" sibTransId="{A0B68A06-4B8E-46D7-842A-493DAE3D3BC4}"/>
    <dgm:cxn modelId="{493D33EC-1DE8-4BB0-BF2D-A7B3E7617119}" type="presOf" srcId="{73A11B8F-C79B-46DE-8606-A87D7729550D}" destId="{61FC61AE-3724-4965-B037-128EC3D70B54}" srcOrd="0" destOrd="0" presId="urn:microsoft.com/office/officeart/2005/8/layout/arrow2"/>
    <dgm:cxn modelId="{6035D3E2-E695-4D3B-8647-5BA138FBD45E}" type="presOf" srcId="{77FA6882-708A-464E-9DE4-60A54070749F}" destId="{E7C3A14D-8901-4700-985C-85753B88B97A}" srcOrd="0" destOrd="0" presId="urn:microsoft.com/office/officeart/2005/8/layout/arrow2"/>
    <dgm:cxn modelId="{5CF05059-585F-460D-8B6F-A6F19E125307}" type="presOf" srcId="{2AC1CD19-24C0-459F-8A02-29B51F7776C3}" destId="{DFEBAC9D-2833-4B8E-A0F3-0B75FD0C717D}" srcOrd="0" destOrd="0" presId="urn:microsoft.com/office/officeart/2005/8/layout/arrow2"/>
    <dgm:cxn modelId="{35DA24DC-2CFB-4977-B6F1-1F25D991D7B9}" type="presOf" srcId="{2EFDF57C-AFB8-4737-943D-710FA01B34A9}" destId="{082BDDD0-6625-41F3-8C01-25CD1B60B727}" srcOrd="0" destOrd="0" presId="urn:microsoft.com/office/officeart/2005/8/layout/arrow2"/>
    <dgm:cxn modelId="{D1566AD5-3F50-4DF3-B508-B2698C3EF5A4}" type="presParOf" srcId="{DFEBAC9D-2833-4B8E-A0F3-0B75FD0C717D}" destId="{E80BECE3-2C52-47E3-B1B7-B3406B5220DA}" srcOrd="0" destOrd="0" presId="urn:microsoft.com/office/officeart/2005/8/layout/arrow2"/>
    <dgm:cxn modelId="{2357CD39-B5B2-4F79-AA92-D0ED4B694E6D}" type="presParOf" srcId="{DFEBAC9D-2833-4B8E-A0F3-0B75FD0C717D}" destId="{C842B47D-5ADB-4AC8-AF3A-FAB22BCC7D97}" srcOrd="1" destOrd="0" presId="urn:microsoft.com/office/officeart/2005/8/layout/arrow2"/>
    <dgm:cxn modelId="{B42102C1-504F-4248-9F7E-7BB2D1B0B85C}" type="presParOf" srcId="{C842B47D-5ADB-4AC8-AF3A-FAB22BCC7D97}" destId="{3B1E4A09-76EE-4A32-9D99-D04F04F09C48}" srcOrd="0" destOrd="0" presId="urn:microsoft.com/office/officeart/2005/8/layout/arrow2"/>
    <dgm:cxn modelId="{3EB1562B-E746-4941-87CE-A0ED39B812E1}" type="presParOf" srcId="{C842B47D-5ADB-4AC8-AF3A-FAB22BCC7D97}" destId="{082BDDD0-6625-41F3-8C01-25CD1B60B727}" srcOrd="1" destOrd="0" presId="urn:microsoft.com/office/officeart/2005/8/layout/arrow2"/>
    <dgm:cxn modelId="{1B29CCB7-4FC7-41A1-9EE5-42634212F63D}" type="presParOf" srcId="{C842B47D-5ADB-4AC8-AF3A-FAB22BCC7D97}" destId="{FC817C9D-3EA9-4DCD-8698-AE30D7448175}" srcOrd="2" destOrd="0" presId="urn:microsoft.com/office/officeart/2005/8/layout/arrow2"/>
    <dgm:cxn modelId="{C1565AEC-C4C6-4807-BEFC-54FC19CD51AF}" type="presParOf" srcId="{C842B47D-5ADB-4AC8-AF3A-FAB22BCC7D97}" destId="{E7C3A14D-8901-4700-985C-85753B88B97A}" srcOrd="3" destOrd="0" presId="urn:microsoft.com/office/officeart/2005/8/layout/arrow2"/>
    <dgm:cxn modelId="{B8FFEFC6-CE95-4A8E-94AD-0FF9B1F246C4}" type="presParOf" srcId="{C842B47D-5ADB-4AC8-AF3A-FAB22BCC7D97}" destId="{401BCA7C-EF4C-49FE-AED4-C13E6EAA287D}" srcOrd="4" destOrd="0" presId="urn:microsoft.com/office/officeart/2005/8/layout/arrow2"/>
    <dgm:cxn modelId="{6F6289B3-6696-4C9D-A2B6-C01EBE81F893}" type="presParOf" srcId="{C842B47D-5ADB-4AC8-AF3A-FAB22BCC7D97}" destId="{61FC61AE-3724-4965-B037-128EC3D70B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2C368-2D3A-4932-AF24-E0996CEE8A69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</dgm:pt>
    <dgm:pt modelId="{111FD5F6-84D6-4C49-B379-98B333D1250C}">
      <dgm:prSet phldrT="[Texto]" custT="1"/>
      <dgm:spPr/>
      <dgm:t>
        <a:bodyPr/>
        <a:lstStyle/>
        <a:p>
          <a:pPr algn="ctr"/>
          <a:r>
            <a:rPr lang="es-PE" sz="2000" b="1" dirty="0" smtClean="0">
              <a:latin typeface="Maiandra GD" pitchFamily="34" charset="0"/>
            </a:rPr>
            <a:t>ZONA ESTRATÉGICA</a:t>
          </a:r>
        </a:p>
        <a:p>
          <a:pPr algn="ctr"/>
          <a:r>
            <a:rPr lang="es-PE" sz="2000" b="1" dirty="0" smtClean="0">
              <a:latin typeface="Maiandra GD" pitchFamily="34" charset="0"/>
            </a:rPr>
            <a:t>(ZEE)</a:t>
          </a:r>
          <a:endParaRPr lang="es-PE" sz="2000" b="1" dirty="0">
            <a:latin typeface="Maiandra GD" pitchFamily="34" charset="0"/>
          </a:endParaRPr>
        </a:p>
      </dgm:t>
    </dgm:pt>
    <dgm:pt modelId="{38283B54-ED8A-44E5-B4C2-BC194D67FA28}" type="parTrans" cxnId="{2CACC4E4-9189-49AB-87B6-EFF86B17B1CC}">
      <dgm:prSet/>
      <dgm:spPr/>
      <dgm:t>
        <a:bodyPr/>
        <a:lstStyle/>
        <a:p>
          <a:endParaRPr lang="es-PE"/>
        </a:p>
      </dgm:t>
    </dgm:pt>
    <dgm:pt modelId="{99C73ACC-382C-410D-8FE6-7C29BB2AC9F2}" type="sibTrans" cxnId="{2CACC4E4-9189-49AB-87B6-EFF86B17B1CC}">
      <dgm:prSet/>
      <dgm:spPr/>
      <dgm:t>
        <a:bodyPr/>
        <a:lstStyle/>
        <a:p>
          <a:endParaRPr lang="es-PE"/>
        </a:p>
      </dgm:t>
    </dgm:pt>
    <dgm:pt modelId="{E022752D-B2FD-40F6-AA0C-E165EF861DED}">
      <dgm:prSet phldrT="[Texto]" custT="1"/>
      <dgm:spPr/>
      <dgm:t>
        <a:bodyPr/>
        <a:lstStyle/>
        <a:p>
          <a:r>
            <a:rPr lang="es-PE" sz="2400" b="1" dirty="0" smtClean="0">
              <a:latin typeface="Maiandra GD" pitchFamily="34" charset="0"/>
            </a:rPr>
            <a:t>OBJETIVOS DE POLITICA POR ZONA</a:t>
          </a:r>
          <a:endParaRPr lang="es-PE" sz="2400" b="1" dirty="0">
            <a:latin typeface="Maiandra GD" pitchFamily="34" charset="0"/>
          </a:endParaRPr>
        </a:p>
      </dgm:t>
    </dgm:pt>
    <dgm:pt modelId="{8A8524DE-9525-42FF-9CFD-5266DB9046C3}" type="parTrans" cxnId="{3CDAF2F2-BB2E-4D63-87AA-54D3C675D054}">
      <dgm:prSet/>
      <dgm:spPr/>
      <dgm:t>
        <a:bodyPr/>
        <a:lstStyle/>
        <a:p>
          <a:endParaRPr lang="es-PE"/>
        </a:p>
      </dgm:t>
    </dgm:pt>
    <dgm:pt modelId="{DA5BA1A0-5B2F-4DE7-B57C-40EBBBF587DA}" type="sibTrans" cxnId="{3CDAF2F2-BB2E-4D63-87AA-54D3C675D054}">
      <dgm:prSet/>
      <dgm:spPr/>
      <dgm:t>
        <a:bodyPr/>
        <a:lstStyle/>
        <a:p>
          <a:endParaRPr lang="es-PE"/>
        </a:p>
      </dgm:t>
    </dgm:pt>
    <dgm:pt modelId="{C3EC22AE-43EC-48B6-AAAB-611F80CC416E}">
      <dgm:prSet phldrT="[Texto]"/>
      <dgm:spPr/>
      <dgm:t>
        <a:bodyPr/>
        <a:lstStyle/>
        <a:p>
          <a:r>
            <a:rPr lang="es-PE" b="1" dirty="0" smtClean="0">
              <a:latin typeface="Maiandra GD" pitchFamily="34" charset="0"/>
            </a:rPr>
            <a:t>INICIATIVAS DE GESTIÓN</a:t>
          </a:r>
          <a:endParaRPr lang="es-PE" b="1" dirty="0">
            <a:latin typeface="Maiandra GD" pitchFamily="34" charset="0"/>
          </a:endParaRPr>
        </a:p>
      </dgm:t>
    </dgm:pt>
    <dgm:pt modelId="{D4464A88-7A56-4A47-B60A-45DB30C5BD3D}" type="parTrans" cxnId="{7BB48117-3ED0-47B5-A80B-687B0C870817}">
      <dgm:prSet/>
      <dgm:spPr/>
      <dgm:t>
        <a:bodyPr/>
        <a:lstStyle/>
        <a:p>
          <a:endParaRPr lang="es-PE"/>
        </a:p>
      </dgm:t>
    </dgm:pt>
    <dgm:pt modelId="{A3CB0BC7-3107-4818-B4DE-36C0AA7B6759}" type="sibTrans" cxnId="{7BB48117-3ED0-47B5-A80B-687B0C870817}">
      <dgm:prSet/>
      <dgm:spPr/>
      <dgm:t>
        <a:bodyPr/>
        <a:lstStyle/>
        <a:p>
          <a:endParaRPr lang="es-PE"/>
        </a:p>
      </dgm:t>
    </dgm:pt>
    <dgm:pt modelId="{76426390-249D-46E1-BB54-A9398F893804}">
      <dgm:prSet/>
      <dgm:spPr/>
      <dgm:t>
        <a:bodyPr/>
        <a:lstStyle/>
        <a:p>
          <a:r>
            <a:rPr lang="es-PE" b="1" dirty="0" smtClean="0">
              <a:latin typeface="Maiandra GD" pitchFamily="34" charset="0"/>
            </a:rPr>
            <a:t>POLÍTICAS POR ZONA</a:t>
          </a:r>
          <a:endParaRPr lang="es-PE" b="1" dirty="0">
            <a:latin typeface="Maiandra GD" pitchFamily="34" charset="0"/>
          </a:endParaRPr>
        </a:p>
      </dgm:t>
    </dgm:pt>
    <dgm:pt modelId="{AC7EA054-5E26-4F18-ABA0-09896CAC49DC}" type="parTrans" cxnId="{272BEB37-2B2C-4D33-9F93-1753BE40A923}">
      <dgm:prSet/>
      <dgm:spPr/>
      <dgm:t>
        <a:bodyPr/>
        <a:lstStyle/>
        <a:p>
          <a:endParaRPr lang="es-PE"/>
        </a:p>
      </dgm:t>
    </dgm:pt>
    <dgm:pt modelId="{C8735CB5-4B82-44CF-962A-4F8A3BF83151}" type="sibTrans" cxnId="{272BEB37-2B2C-4D33-9F93-1753BE40A923}">
      <dgm:prSet/>
      <dgm:spPr/>
      <dgm:t>
        <a:bodyPr/>
        <a:lstStyle/>
        <a:p>
          <a:endParaRPr lang="es-PE"/>
        </a:p>
      </dgm:t>
    </dgm:pt>
    <dgm:pt modelId="{ADA1AAB6-72B7-4A04-9709-744A626FE648}" type="pres">
      <dgm:prSet presAssocID="{2F72C368-2D3A-4932-AF24-E0996CEE8A69}" presName="CompostProcess" presStyleCnt="0">
        <dgm:presLayoutVars>
          <dgm:dir/>
          <dgm:resizeHandles val="exact"/>
        </dgm:presLayoutVars>
      </dgm:prSet>
      <dgm:spPr/>
    </dgm:pt>
    <dgm:pt modelId="{B1D29E8F-2C1E-40FB-9505-02ED86F743BE}" type="pres">
      <dgm:prSet presAssocID="{2F72C368-2D3A-4932-AF24-E0996CEE8A69}" presName="arrow" presStyleLbl="bgShp" presStyleIdx="0" presStyleCnt="1" custScaleX="108597"/>
      <dgm:spPr/>
    </dgm:pt>
    <dgm:pt modelId="{4FA4AFE3-42D1-45FA-BDD8-85CCBA9E2C03}" type="pres">
      <dgm:prSet presAssocID="{2F72C368-2D3A-4932-AF24-E0996CEE8A69}" presName="linearProcess" presStyleCnt="0"/>
      <dgm:spPr/>
    </dgm:pt>
    <dgm:pt modelId="{2F342F6F-F530-4EE8-AA5D-E350CC956BAB}" type="pres">
      <dgm:prSet presAssocID="{111FD5F6-84D6-4C49-B379-98B333D1250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617E90-4629-4E3A-B290-B2D0B10A23B6}" type="pres">
      <dgm:prSet presAssocID="{99C73ACC-382C-410D-8FE6-7C29BB2AC9F2}" presName="sibTrans" presStyleCnt="0"/>
      <dgm:spPr/>
    </dgm:pt>
    <dgm:pt modelId="{35923AEC-C3BD-4FF2-A450-06957DAEC6AD}" type="pres">
      <dgm:prSet presAssocID="{E022752D-B2FD-40F6-AA0C-E165EF861DE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FD87B1-4956-4643-8088-948B273BBCD0}" type="pres">
      <dgm:prSet presAssocID="{DA5BA1A0-5B2F-4DE7-B57C-40EBBBF587DA}" presName="sibTrans" presStyleCnt="0"/>
      <dgm:spPr/>
    </dgm:pt>
    <dgm:pt modelId="{02E45A30-795F-45CC-AC65-D5F321B23635}" type="pres">
      <dgm:prSet presAssocID="{76426390-249D-46E1-BB54-A9398F89380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415463-24AA-4BDA-B0BB-BCCE7AAF7D03}" type="pres">
      <dgm:prSet presAssocID="{C8735CB5-4B82-44CF-962A-4F8A3BF83151}" presName="sibTrans" presStyleCnt="0"/>
      <dgm:spPr/>
    </dgm:pt>
    <dgm:pt modelId="{01571532-EE50-489F-95CB-8763BB9E60F5}" type="pres">
      <dgm:prSet presAssocID="{C3EC22AE-43EC-48B6-AAAB-611F80CC416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CACC4E4-9189-49AB-87B6-EFF86B17B1CC}" srcId="{2F72C368-2D3A-4932-AF24-E0996CEE8A69}" destId="{111FD5F6-84D6-4C49-B379-98B333D1250C}" srcOrd="0" destOrd="0" parTransId="{38283B54-ED8A-44E5-B4C2-BC194D67FA28}" sibTransId="{99C73ACC-382C-410D-8FE6-7C29BB2AC9F2}"/>
    <dgm:cxn modelId="{272BEB37-2B2C-4D33-9F93-1753BE40A923}" srcId="{2F72C368-2D3A-4932-AF24-E0996CEE8A69}" destId="{76426390-249D-46E1-BB54-A9398F893804}" srcOrd="2" destOrd="0" parTransId="{AC7EA054-5E26-4F18-ABA0-09896CAC49DC}" sibTransId="{C8735CB5-4B82-44CF-962A-4F8A3BF83151}"/>
    <dgm:cxn modelId="{9F0524D9-8A59-4C2C-B182-E3FAA95EF108}" type="presOf" srcId="{C3EC22AE-43EC-48B6-AAAB-611F80CC416E}" destId="{01571532-EE50-489F-95CB-8763BB9E60F5}" srcOrd="0" destOrd="0" presId="urn:microsoft.com/office/officeart/2005/8/layout/hProcess9"/>
    <dgm:cxn modelId="{54D5FFA9-D190-4979-B97F-387F5E243F30}" type="presOf" srcId="{111FD5F6-84D6-4C49-B379-98B333D1250C}" destId="{2F342F6F-F530-4EE8-AA5D-E350CC956BAB}" srcOrd="0" destOrd="0" presId="urn:microsoft.com/office/officeart/2005/8/layout/hProcess9"/>
    <dgm:cxn modelId="{7BB48117-3ED0-47B5-A80B-687B0C870817}" srcId="{2F72C368-2D3A-4932-AF24-E0996CEE8A69}" destId="{C3EC22AE-43EC-48B6-AAAB-611F80CC416E}" srcOrd="3" destOrd="0" parTransId="{D4464A88-7A56-4A47-B60A-45DB30C5BD3D}" sibTransId="{A3CB0BC7-3107-4818-B4DE-36C0AA7B6759}"/>
    <dgm:cxn modelId="{3CDAF2F2-BB2E-4D63-87AA-54D3C675D054}" srcId="{2F72C368-2D3A-4932-AF24-E0996CEE8A69}" destId="{E022752D-B2FD-40F6-AA0C-E165EF861DED}" srcOrd="1" destOrd="0" parTransId="{8A8524DE-9525-42FF-9CFD-5266DB9046C3}" sibTransId="{DA5BA1A0-5B2F-4DE7-B57C-40EBBBF587DA}"/>
    <dgm:cxn modelId="{4265A0D6-556D-4B9D-AFE7-B6F5D1FA5050}" type="presOf" srcId="{76426390-249D-46E1-BB54-A9398F893804}" destId="{02E45A30-795F-45CC-AC65-D5F321B23635}" srcOrd="0" destOrd="0" presId="urn:microsoft.com/office/officeart/2005/8/layout/hProcess9"/>
    <dgm:cxn modelId="{C1E5C08D-7BAD-4D69-B97A-8DC657B9F3AF}" type="presOf" srcId="{E022752D-B2FD-40F6-AA0C-E165EF861DED}" destId="{35923AEC-C3BD-4FF2-A450-06957DAEC6AD}" srcOrd="0" destOrd="0" presId="urn:microsoft.com/office/officeart/2005/8/layout/hProcess9"/>
    <dgm:cxn modelId="{914F9795-A498-43B0-A44F-E9C7AC7868AB}" type="presOf" srcId="{2F72C368-2D3A-4932-AF24-E0996CEE8A69}" destId="{ADA1AAB6-72B7-4A04-9709-744A626FE648}" srcOrd="0" destOrd="0" presId="urn:microsoft.com/office/officeart/2005/8/layout/hProcess9"/>
    <dgm:cxn modelId="{9C275162-D83F-4ABF-8F50-4669CB2474CC}" type="presParOf" srcId="{ADA1AAB6-72B7-4A04-9709-744A626FE648}" destId="{B1D29E8F-2C1E-40FB-9505-02ED86F743BE}" srcOrd="0" destOrd="0" presId="urn:microsoft.com/office/officeart/2005/8/layout/hProcess9"/>
    <dgm:cxn modelId="{2F318684-3EFF-45D9-9D13-D0FCBB18F7BE}" type="presParOf" srcId="{ADA1AAB6-72B7-4A04-9709-744A626FE648}" destId="{4FA4AFE3-42D1-45FA-BDD8-85CCBA9E2C03}" srcOrd="1" destOrd="0" presId="urn:microsoft.com/office/officeart/2005/8/layout/hProcess9"/>
    <dgm:cxn modelId="{8E5558E2-283E-4FB1-A04D-911DFD5B1B08}" type="presParOf" srcId="{4FA4AFE3-42D1-45FA-BDD8-85CCBA9E2C03}" destId="{2F342F6F-F530-4EE8-AA5D-E350CC956BAB}" srcOrd="0" destOrd="0" presId="urn:microsoft.com/office/officeart/2005/8/layout/hProcess9"/>
    <dgm:cxn modelId="{0F0139CA-5BB4-41CC-9895-BC91CA3A7C94}" type="presParOf" srcId="{4FA4AFE3-42D1-45FA-BDD8-85CCBA9E2C03}" destId="{32617E90-4629-4E3A-B290-B2D0B10A23B6}" srcOrd="1" destOrd="0" presId="urn:microsoft.com/office/officeart/2005/8/layout/hProcess9"/>
    <dgm:cxn modelId="{60228B9E-8373-4C01-A05F-755C2C9800BC}" type="presParOf" srcId="{4FA4AFE3-42D1-45FA-BDD8-85CCBA9E2C03}" destId="{35923AEC-C3BD-4FF2-A450-06957DAEC6AD}" srcOrd="2" destOrd="0" presId="urn:microsoft.com/office/officeart/2005/8/layout/hProcess9"/>
    <dgm:cxn modelId="{440B6A69-F43E-49A7-AE12-B347B21C2A59}" type="presParOf" srcId="{4FA4AFE3-42D1-45FA-BDD8-85CCBA9E2C03}" destId="{1DFD87B1-4956-4643-8088-948B273BBCD0}" srcOrd="3" destOrd="0" presId="urn:microsoft.com/office/officeart/2005/8/layout/hProcess9"/>
    <dgm:cxn modelId="{86A70B71-F70C-443F-8B7A-ADFBA0CCE17F}" type="presParOf" srcId="{4FA4AFE3-42D1-45FA-BDD8-85CCBA9E2C03}" destId="{02E45A30-795F-45CC-AC65-D5F321B23635}" srcOrd="4" destOrd="0" presId="urn:microsoft.com/office/officeart/2005/8/layout/hProcess9"/>
    <dgm:cxn modelId="{85ADD74C-12D1-4F8F-AF30-05622122416A}" type="presParOf" srcId="{4FA4AFE3-42D1-45FA-BDD8-85CCBA9E2C03}" destId="{4F415463-24AA-4BDA-B0BB-BCCE7AAF7D03}" srcOrd="5" destOrd="0" presId="urn:microsoft.com/office/officeart/2005/8/layout/hProcess9"/>
    <dgm:cxn modelId="{7A8C0064-B6CD-4782-B233-0D4F124C3B58}" type="presParOf" srcId="{4FA4AFE3-42D1-45FA-BDD8-85CCBA9E2C03}" destId="{01571532-EE50-489F-95CB-8763BB9E60F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BECE3-2C52-47E3-B1B7-B3406B5220DA}">
      <dsp:nvSpPr>
        <dsp:cNvPr id="0" name=""/>
        <dsp:cNvSpPr/>
      </dsp:nvSpPr>
      <dsp:spPr>
        <a:xfrm>
          <a:off x="312035" y="199982"/>
          <a:ext cx="8184895" cy="4408537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1E4A09-76EE-4A32-9D99-D04F04F09C48}">
      <dsp:nvSpPr>
        <dsp:cNvPr id="0" name=""/>
        <dsp:cNvSpPr/>
      </dsp:nvSpPr>
      <dsp:spPr>
        <a:xfrm>
          <a:off x="1512168" y="3091838"/>
          <a:ext cx="220530" cy="2205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BDDD0-6625-41F3-8C01-25CD1B60B727}">
      <dsp:nvSpPr>
        <dsp:cNvPr id="0" name=""/>
        <dsp:cNvSpPr/>
      </dsp:nvSpPr>
      <dsp:spPr>
        <a:xfrm>
          <a:off x="1328239" y="3528395"/>
          <a:ext cx="2056132" cy="1653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5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Conflictos ambientales, sociales y económicos.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Sectores desarticulados.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Normativa no se ajusta a realidad.</a:t>
          </a:r>
        </a:p>
      </dsp:txBody>
      <dsp:txXfrm>
        <a:off x="1328239" y="3528395"/>
        <a:ext cx="2056132" cy="1653418"/>
      </dsp:txXfrm>
    </dsp:sp>
    <dsp:sp modelId="{FC817C9D-3EA9-4DCD-8698-AE30D7448175}">
      <dsp:nvSpPr>
        <dsp:cNvPr id="0" name=""/>
        <dsp:cNvSpPr/>
      </dsp:nvSpPr>
      <dsp:spPr>
        <a:xfrm>
          <a:off x="3528393" y="1905606"/>
          <a:ext cx="398650" cy="3986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3A14D-8901-4700-985C-85753B88B97A}">
      <dsp:nvSpPr>
        <dsp:cNvPr id="0" name=""/>
        <dsp:cNvSpPr/>
      </dsp:nvSpPr>
      <dsp:spPr>
        <a:xfrm>
          <a:off x="3451778" y="2347499"/>
          <a:ext cx="2452873" cy="276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2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b="1" kern="1200" dirty="0" smtClean="0">
            <a:solidFill>
              <a:srgbClr val="7030A0"/>
            </a:solidFill>
            <a:latin typeface="Maiandra GD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u="sng" kern="1200" dirty="0" smtClean="0">
              <a:solidFill>
                <a:srgbClr val="7030A0"/>
              </a:solidFill>
              <a:latin typeface="Arial" pitchFamily="34" charset="0"/>
              <a:ea typeface="+mn-ea"/>
              <a:cs typeface="Arial" pitchFamily="34" charset="0"/>
            </a:rPr>
            <a:t>Esfuerzos de contingencia </a:t>
          </a: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000" b="1" kern="1200" dirty="0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Institucionalización de la       ZEE.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Categorización.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* Aplicación y articulación de  diversas herramientas jurídicas</a:t>
          </a:r>
          <a:r>
            <a:rPr lang="es-PE" sz="1550" b="1" kern="1200" dirty="0" smtClean="0">
              <a:latin typeface="Maiandra GD" pitchFamily="34" charset="0"/>
            </a:rPr>
            <a:t>.</a:t>
          </a:r>
        </a:p>
      </dsp:txBody>
      <dsp:txXfrm>
        <a:off x="3451778" y="2347499"/>
        <a:ext cx="2452873" cy="2765071"/>
      </dsp:txXfrm>
    </dsp:sp>
    <dsp:sp modelId="{401BCA7C-EF4C-49FE-AED4-C13E6EAA287D}">
      <dsp:nvSpPr>
        <dsp:cNvPr id="0" name=""/>
        <dsp:cNvSpPr/>
      </dsp:nvSpPr>
      <dsp:spPr>
        <a:xfrm>
          <a:off x="5904658" y="1248875"/>
          <a:ext cx="551325" cy="5513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C61AE-3724-4965-B037-128EC3D70B54}">
      <dsp:nvSpPr>
        <dsp:cNvPr id="0" name=""/>
        <dsp:cNvSpPr/>
      </dsp:nvSpPr>
      <dsp:spPr>
        <a:xfrm>
          <a:off x="5975075" y="1810692"/>
          <a:ext cx="2305837" cy="2581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3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b="1" kern="1200" dirty="0" smtClean="0">
            <a:latin typeface="Maiandra GD" pitchFamily="34" charset="0"/>
          </a:endParaRP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b="1" kern="1200" dirty="0" smtClean="0">
            <a:latin typeface="Maiandra GD" pitchFamily="34" charset="0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Se hace necesario elaborar, aprobar e institucionalizar la Política Territorial Regional.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Como una herramienta de gestión macro en la Región</a:t>
          </a:r>
          <a:r>
            <a:rPr lang="es-PE" sz="1500" b="1" kern="1200" dirty="0" smtClean="0">
              <a:latin typeface="Maiandra GD" pitchFamily="34" charset="0"/>
            </a:rPr>
            <a:t>.</a:t>
          </a:r>
          <a:endParaRPr lang="es-PE" sz="1500" b="0" kern="1200" dirty="0" smtClean="0">
            <a:latin typeface="Maiandra GD" pitchFamily="34" charset="0"/>
          </a:endParaRPr>
        </a:p>
      </dsp:txBody>
      <dsp:txXfrm>
        <a:off x="5975075" y="1810692"/>
        <a:ext cx="2305837" cy="258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9E8F-2C1E-40FB-9505-02ED86F743BE}">
      <dsp:nvSpPr>
        <dsp:cNvPr id="0" name=""/>
        <dsp:cNvSpPr/>
      </dsp:nvSpPr>
      <dsp:spPr>
        <a:xfrm>
          <a:off x="329010" y="0"/>
          <a:ext cx="7895972" cy="4568056"/>
        </a:xfrm>
        <a:prstGeom prst="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F342F6F-F530-4EE8-AA5D-E350CC956BAB}">
      <dsp:nvSpPr>
        <dsp:cNvPr id="0" name=""/>
        <dsp:cNvSpPr/>
      </dsp:nvSpPr>
      <dsp:spPr>
        <a:xfrm>
          <a:off x="4281" y="1370416"/>
          <a:ext cx="2059139" cy="18272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latin typeface="Maiandra GD" pitchFamily="34" charset="0"/>
            </a:rPr>
            <a:t>ZONA ESTRATÉGICA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latin typeface="Maiandra GD" pitchFamily="34" charset="0"/>
            </a:rPr>
            <a:t>(ZEE)</a:t>
          </a:r>
          <a:endParaRPr lang="es-PE" sz="2000" b="1" kern="1200" dirty="0">
            <a:latin typeface="Maiandra GD" pitchFamily="34" charset="0"/>
          </a:endParaRPr>
        </a:p>
      </dsp:txBody>
      <dsp:txXfrm>
        <a:off x="93479" y="1459614"/>
        <a:ext cx="1880743" cy="1648826"/>
      </dsp:txXfrm>
    </dsp:sp>
    <dsp:sp modelId="{35923AEC-C3BD-4FF2-A450-06957DAEC6AD}">
      <dsp:nvSpPr>
        <dsp:cNvPr id="0" name=""/>
        <dsp:cNvSpPr/>
      </dsp:nvSpPr>
      <dsp:spPr>
        <a:xfrm>
          <a:off x="2166378" y="1370416"/>
          <a:ext cx="2059139" cy="1827222"/>
        </a:xfrm>
        <a:prstGeom prst="roundRect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shade val="15000"/>
                <a:satMod val="180000"/>
              </a:schemeClr>
            </a:gs>
            <a:gs pos="50000">
              <a:schemeClr val="accent3">
                <a:hueOff val="3000641"/>
                <a:satOff val="271"/>
                <a:lumOff val="-2877"/>
                <a:alphaOff val="0"/>
                <a:shade val="45000"/>
                <a:satMod val="170000"/>
              </a:schemeClr>
            </a:gs>
            <a:gs pos="70000">
              <a:schemeClr val="accent3">
                <a:hueOff val="3000641"/>
                <a:satOff val="271"/>
                <a:lumOff val="-28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Maiandra GD" pitchFamily="34" charset="0"/>
            </a:rPr>
            <a:t>OBJETIVOS DE POLITICA POR ZONA</a:t>
          </a:r>
          <a:endParaRPr lang="es-PE" sz="2400" b="1" kern="1200" dirty="0">
            <a:latin typeface="Maiandra GD" pitchFamily="34" charset="0"/>
          </a:endParaRPr>
        </a:p>
      </dsp:txBody>
      <dsp:txXfrm>
        <a:off x="2255576" y="1459614"/>
        <a:ext cx="1880743" cy="1648826"/>
      </dsp:txXfrm>
    </dsp:sp>
    <dsp:sp modelId="{02E45A30-795F-45CC-AC65-D5F321B23635}">
      <dsp:nvSpPr>
        <dsp:cNvPr id="0" name=""/>
        <dsp:cNvSpPr/>
      </dsp:nvSpPr>
      <dsp:spPr>
        <a:xfrm>
          <a:off x="4328474" y="1370416"/>
          <a:ext cx="2059139" cy="1827222"/>
        </a:xfrm>
        <a:prstGeom prst="roundRect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shade val="15000"/>
                <a:satMod val="180000"/>
              </a:schemeClr>
            </a:gs>
            <a:gs pos="50000">
              <a:schemeClr val="accent3">
                <a:hueOff val="6001281"/>
                <a:satOff val="542"/>
                <a:lumOff val="-5754"/>
                <a:alphaOff val="0"/>
                <a:shade val="45000"/>
                <a:satMod val="170000"/>
              </a:schemeClr>
            </a:gs>
            <a:gs pos="70000">
              <a:schemeClr val="accent3">
                <a:hueOff val="6001281"/>
                <a:satOff val="542"/>
                <a:lumOff val="-575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Maiandra GD" pitchFamily="34" charset="0"/>
            </a:rPr>
            <a:t>POLÍTICAS POR ZONA</a:t>
          </a:r>
          <a:endParaRPr lang="es-PE" sz="2400" b="1" kern="1200" dirty="0">
            <a:latin typeface="Maiandra GD" pitchFamily="34" charset="0"/>
          </a:endParaRPr>
        </a:p>
      </dsp:txBody>
      <dsp:txXfrm>
        <a:off x="4417672" y="1459614"/>
        <a:ext cx="1880743" cy="1648826"/>
      </dsp:txXfrm>
    </dsp:sp>
    <dsp:sp modelId="{01571532-EE50-489F-95CB-8763BB9E60F5}">
      <dsp:nvSpPr>
        <dsp:cNvPr id="0" name=""/>
        <dsp:cNvSpPr/>
      </dsp:nvSpPr>
      <dsp:spPr>
        <a:xfrm>
          <a:off x="6490571" y="1370416"/>
          <a:ext cx="2059139" cy="1827222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shade val="15000"/>
                <a:satMod val="180000"/>
              </a:schemeClr>
            </a:gs>
            <a:gs pos="50000">
              <a:schemeClr val="accent3">
                <a:hueOff val="9001922"/>
                <a:satOff val="813"/>
                <a:lumOff val="-8631"/>
                <a:alphaOff val="0"/>
                <a:shade val="45000"/>
                <a:satMod val="170000"/>
              </a:schemeClr>
            </a:gs>
            <a:gs pos="70000">
              <a:schemeClr val="accent3">
                <a:hueOff val="9001922"/>
                <a:satOff val="813"/>
                <a:lumOff val="-863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latin typeface="Maiandra GD" pitchFamily="34" charset="0"/>
            </a:rPr>
            <a:t>INICIATIVAS DE GESTIÓN</a:t>
          </a:r>
          <a:endParaRPr lang="es-PE" sz="2400" b="1" kern="1200" dirty="0">
            <a:latin typeface="Maiandra GD" pitchFamily="34" charset="0"/>
          </a:endParaRPr>
        </a:p>
      </dsp:txBody>
      <dsp:txXfrm>
        <a:off x="6579769" y="1459614"/>
        <a:ext cx="1880743" cy="1648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4CAE35-6C76-42C0-812B-D5CF743C2D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71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867A3E-130E-47A3-969D-2400499DB44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051617-C576-4075-ACA8-8D53B21CE2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5BAA29-A45B-4780-A82C-48D8CD9FB9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08CD80-0EAB-456C-82CD-447AB25ADE2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ABA864-54E1-4518-986A-88E961DAD3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45D487-EAF3-432D-A348-EC7ACCBAB3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1168E-9C12-4FCE-A638-E60A9EA552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66630-7FD6-47DE-97D7-7515660E0D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2F301-46FB-4351-B1FE-84FEC0BC5F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7A9D07-1565-403D-809C-7136B5D3FFD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65423A-6FF2-4F2E-B47B-36BD2D15645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1EEAF9-DD85-40B9-A627-1E4E3F7DF9F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9638" y="1727200"/>
            <a:ext cx="8040687" cy="3862388"/>
          </a:xfrm>
        </p:spPr>
        <p:txBody>
          <a:bodyPr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3100" dirty="0" smtClean="0">
                <a:solidFill>
                  <a:schemeClr val="tx1"/>
                </a:solidFill>
              </a:rPr>
              <a:t>PROPUESTA DE LA POLÍTICA TERRITORIAL REGIONAL DE SAN MARTÍN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5508625" y="6464300"/>
            <a:ext cx="34559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00" b="1" dirty="0" smtClean="0">
                <a:solidFill>
                  <a:srgbClr val="002060"/>
                </a:solidFill>
              </a:rPr>
              <a:t>Moyobamba, 15 </a:t>
            </a:r>
            <a:r>
              <a:rPr lang="en-US" sz="1300" b="1" dirty="0">
                <a:solidFill>
                  <a:srgbClr val="002060"/>
                </a:solidFill>
              </a:rPr>
              <a:t>de </a:t>
            </a:r>
            <a:r>
              <a:rPr lang="es-PE" sz="1300" b="1" dirty="0" smtClean="0">
                <a:solidFill>
                  <a:srgbClr val="002060"/>
                </a:solidFill>
              </a:rPr>
              <a:t>Agosto </a:t>
            </a:r>
            <a:r>
              <a:rPr lang="en-US" sz="1300" b="1" dirty="0" smtClean="0">
                <a:solidFill>
                  <a:srgbClr val="002060"/>
                </a:solidFill>
              </a:rPr>
              <a:t>de </a:t>
            </a:r>
            <a:r>
              <a:rPr lang="en-US" sz="1300" b="1" dirty="0">
                <a:solidFill>
                  <a:srgbClr val="002060"/>
                </a:solidFill>
              </a:rPr>
              <a:t>2012</a:t>
            </a:r>
            <a:endParaRPr lang="es-ES" sz="1300" b="1" dirty="0">
              <a:solidFill>
                <a:srgbClr val="002060"/>
              </a:solidFill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571736" y="5715016"/>
            <a:ext cx="460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 DEGT - ARA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7" name="6 Imagen" descr="C:\Documents and Settings\cprada\Escritorio\MEMBRETADOS\AUTORIDAD REGIONAL AMBIENTA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121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00430" y="1695472"/>
            <a:ext cx="2743200" cy="4902200"/>
            <a:chOff x="2160" y="1056"/>
            <a:chExt cx="1728" cy="3088"/>
          </a:xfrm>
        </p:grpSpPr>
        <p:sp>
          <p:nvSpPr>
            <p:cNvPr id="23586" name="Text Box 4"/>
            <p:cNvSpPr txBox="1">
              <a:spLocks noChangeArrowheads="1"/>
            </p:cNvSpPr>
            <p:nvPr/>
          </p:nvSpPr>
          <p:spPr bwMode="auto">
            <a:xfrm>
              <a:off x="2331" y="1056"/>
              <a:ext cx="132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ORDENAMIENTO </a:t>
              </a:r>
              <a:r>
                <a:rPr lang="es-MX" sz="1400" b="1" dirty="0" smtClean="0">
                  <a:solidFill>
                    <a:schemeClr val="accent2"/>
                  </a:solidFill>
                  <a:latin typeface="Arial Narrow" pitchFamily="34" charset="0"/>
                </a:rPr>
                <a:t>(</a:t>
              </a:r>
              <a:r>
                <a:rPr lang="es-MX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OT + ) </a:t>
              </a:r>
              <a:r>
                <a:rPr lang="es-MX" sz="1400" b="1" dirty="0">
                  <a:latin typeface="Arial Narrow" pitchFamily="34" charset="0"/>
                </a:rPr>
                <a:t>TERRITORIAL</a:t>
              </a:r>
            </a:p>
            <a:p>
              <a:pPr algn="ctr"/>
              <a:r>
                <a:rPr lang="es-MX" sz="1400" b="1" dirty="0">
                  <a:latin typeface="Arial Narrow" pitchFamily="34" charset="0"/>
                </a:rPr>
                <a:t> (ESCENARIO DESARROLLISTA)</a:t>
              </a:r>
              <a:endParaRPr lang="es-ES" sz="1400" b="1" dirty="0">
                <a:latin typeface="Arial Narrow" pitchFamily="34" charset="0"/>
              </a:endParaRPr>
            </a:p>
          </p:txBody>
        </p:sp>
        <p:grpSp>
          <p:nvGrpSpPr>
            <p:cNvPr id="23587" name="Group 5"/>
            <p:cNvGrpSpPr>
              <a:grpSpLocks/>
            </p:cNvGrpSpPr>
            <p:nvPr/>
          </p:nvGrpSpPr>
          <p:grpSpPr bwMode="auto">
            <a:xfrm>
              <a:off x="2160" y="1642"/>
              <a:ext cx="1728" cy="2502"/>
              <a:chOff x="2160" y="1642"/>
              <a:chExt cx="1728" cy="2502"/>
            </a:xfrm>
          </p:grpSpPr>
          <p:sp>
            <p:nvSpPr>
              <p:cNvPr id="23588" name="Rectangle 6"/>
              <p:cNvSpPr>
                <a:spLocks noChangeArrowheads="1"/>
              </p:cNvSpPr>
              <p:nvPr/>
            </p:nvSpPr>
            <p:spPr bwMode="auto">
              <a:xfrm>
                <a:off x="2246" y="1696"/>
                <a:ext cx="1632" cy="2448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89" name="Freeform 7"/>
              <p:cNvSpPr>
                <a:spLocks/>
              </p:cNvSpPr>
              <p:nvPr/>
            </p:nvSpPr>
            <p:spPr bwMode="auto">
              <a:xfrm>
                <a:off x="2160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90" name="Freeform 8"/>
              <p:cNvSpPr>
                <a:spLocks/>
              </p:cNvSpPr>
              <p:nvPr/>
            </p:nvSpPr>
            <p:spPr bwMode="auto">
              <a:xfrm>
                <a:off x="2784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91" name="Freeform 9"/>
              <p:cNvSpPr>
                <a:spLocks/>
              </p:cNvSpPr>
              <p:nvPr/>
            </p:nvSpPr>
            <p:spPr bwMode="auto">
              <a:xfrm>
                <a:off x="2688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92" name="Text Box 10"/>
              <p:cNvSpPr txBox="1">
                <a:spLocks noChangeArrowheads="1"/>
              </p:cNvSpPr>
              <p:nvPr/>
            </p:nvSpPr>
            <p:spPr bwMode="auto">
              <a:xfrm>
                <a:off x="2208" y="1766"/>
                <a:ext cx="576" cy="252"/>
              </a:xfrm>
              <a:prstGeom prst="rect">
                <a:avLst/>
              </a:prstGeom>
              <a:solidFill>
                <a:srgbClr val="99D7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ZONA DE USO TURISTICO</a:t>
                </a:r>
              </a:p>
            </p:txBody>
          </p:sp>
          <p:sp>
            <p:nvSpPr>
              <p:cNvPr id="23593" name="Text Box 11"/>
              <p:cNvSpPr txBox="1">
                <a:spLocks noChangeArrowheads="1"/>
              </p:cNvSpPr>
              <p:nvPr/>
            </p:nvSpPr>
            <p:spPr bwMode="auto">
              <a:xfrm>
                <a:off x="3216" y="2458"/>
                <a:ext cx="576" cy="68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PROYECTOS AGRÍCOLAS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</p:txBody>
          </p:sp>
          <p:sp>
            <p:nvSpPr>
              <p:cNvPr id="23594" name="Text Box 12"/>
              <p:cNvSpPr txBox="1">
                <a:spLocks noChangeArrowheads="1"/>
              </p:cNvSpPr>
              <p:nvPr/>
            </p:nvSpPr>
            <p:spPr bwMode="auto">
              <a:xfrm>
                <a:off x="3120" y="1642"/>
                <a:ext cx="624" cy="53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 dirty="0">
                    <a:solidFill>
                      <a:schemeClr val="bg1"/>
                    </a:solidFill>
                    <a:latin typeface="Arial Narrow" pitchFamily="34" charset="0"/>
                  </a:rPr>
                  <a:t>PROYECTOS GANADEROS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3595" name="Text Box 13"/>
              <p:cNvSpPr txBox="1">
                <a:spLocks noChangeArrowheads="1"/>
              </p:cNvSpPr>
              <p:nvPr/>
            </p:nvSpPr>
            <p:spPr bwMode="auto">
              <a:xfrm>
                <a:off x="3072" y="3130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96" name="Text Box 14"/>
              <p:cNvSpPr txBox="1">
                <a:spLocks noChangeArrowheads="1"/>
              </p:cNvSpPr>
              <p:nvPr/>
            </p:nvSpPr>
            <p:spPr bwMode="auto">
              <a:xfrm>
                <a:off x="3312" y="3802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>
                    <a:solidFill>
                      <a:srgbClr val="FFFFCC"/>
                    </a:solidFill>
                    <a:latin typeface="Arial Narrow" pitchFamily="34" charset="0"/>
                  </a:rPr>
                  <a:t>PROYECTOS PESQUEROS</a:t>
                </a:r>
              </a:p>
            </p:txBody>
          </p:sp>
          <p:grpSp>
            <p:nvGrpSpPr>
              <p:cNvPr id="23597" name="Group 15"/>
              <p:cNvGrpSpPr>
                <a:grpSpLocks/>
              </p:cNvGrpSpPr>
              <p:nvPr/>
            </p:nvGrpSpPr>
            <p:grpSpPr bwMode="auto">
              <a:xfrm>
                <a:off x="2246" y="1978"/>
                <a:ext cx="1562" cy="1984"/>
                <a:chOff x="2246" y="1968"/>
                <a:chExt cx="1562" cy="1984"/>
              </a:xfrm>
            </p:grpSpPr>
            <p:sp>
              <p:nvSpPr>
                <p:cNvPr id="23604" name="Freeform 16"/>
                <p:cNvSpPr>
                  <a:spLocks/>
                </p:cNvSpPr>
                <p:nvPr/>
              </p:nvSpPr>
              <p:spPr bwMode="auto">
                <a:xfrm>
                  <a:off x="2640" y="2704"/>
                  <a:ext cx="672" cy="1248"/>
                </a:xfrm>
                <a:custGeom>
                  <a:avLst/>
                  <a:gdLst>
                    <a:gd name="T0" fmla="*/ 0 w 672"/>
                    <a:gd name="T1" fmla="*/ 32 h 1248"/>
                    <a:gd name="T2" fmla="*/ 480 w 672"/>
                    <a:gd name="T3" fmla="*/ 176 h 1248"/>
                    <a:gd name="T4" fmla="*/ 480 w 672"/>
                    <a:gd name="T5" fmla="*/ 1088 h 1248"/>
                    <a:gd name="T6" fmla="*/ 672 w 672"/>
                    <a:gd name="T7" fmla="*/ 1136 h 1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1248"/>
                    <a:gd name="T14" fmla="*/ 672 w 672"/>
                    <a:gd name="T15" fmla="*/ 1248 h 1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1248">
                      <a:moveTo>
                        <a:pt x="0" y="32"/>
                      </a:moveTo>
                      <a:cubicBezTo>
                        <a:pt x="200" y="16"/>
                        <a:pt x="400" y="0"/>
                        <a:pt x="480" y="176"/>
                      </a:cubicBezTo>
                      <a:cubicBezTo>
                        <a:pt x="560" y="352"/>
                        <a:pt x="448" y="928"/>
                        <a:pt x="480" y="1088"/>
                      </a:cubicBezTo>
                      <a:cubicBezTo>
                        <a:pt x="512" y="1248"/>
                        <a:pt x="592" y="1192"/>
                        <a:pt x="672" y="1136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  <p:sp>
              <p:nvSpPr>
                <p:cNvPr id="23605" name="Freeform 17"/>
                <p:cNvSpPr>
                  <a:spLocks/>
                </p:cNvSpPr>
                <p:nvPr/>
              </p:nvSpPr>
              <p:spPr bwMode="auto">
                <a:xfrm>
                  <a:off x="2246" y="1968"/>
                  <a:ext cx="1562" cy="1617"/>
                </a:xfrm>
                <a:custGeom>
                  <a:avLst/>
                  <a:gdLst>
                    <a:gd name="T0" fmla="*/ 0 w 1648"/>
                    <a:gd name="T1" fmla="*/ 1632 h 1632"/>
                    <a:gd name="T2" fmla="*/ 192 w 1648"/>
                    <a:gd name="T3" fmla="*/ 1344 h 1632"/>
                    <a:gd name="T4" fmla="*/ 384 w 1648"/>
                    <a:gd name="T5" fmla="*/ 624 h 1632"/>
                    <a:gd name="T6" fmla="*/ 1440 w 1648"/>
                    <a:gd name="T7" fmla="*/ 96 h 1632"/>
                    <a:gd name="T8" fmla="*/ 1632 w 1648"/>
                    <a:gd name="T9" fmla="*/ 48 h 16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8"/>
                    <a:gd name="T16" fmla="*/ 0 h 1632"/>
                    <a:gd name="T17" fmla="*/ 1648 w 1648"/>
                    <a:gd name="T18" fmla="*/ 1632 h 16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8" h="1632">
                      <a:moveTo>
                        <a:pt x="0" y="1632"/>
                      </a:moveTo>
                      <a:cubicBezTo>
                        <a:pt x="64" y="1572"/>
                        <a:pt x="128" y="1512"/>
                        <a:pt x="192" y="1344"/>
                      </a:cubicBezTo>
                      <a:cubicBezTo>
                        <a:pt x="256" y="1176"/>
                        <a:pt x="176" y="832"/>
                        <a:pt x="384" y="624"/>
                      </a:cubicBezTo>
                      <a:cubicBezTo>
                        <a:pt x="592" y="416"/>
                        <a:pt x="1232" y="192"/>
                        <a:pt x="1440" y="96"/>
                      </a:cubicBezTo>
                      <a:cubicBezTo>
                        <a:pt x="1648" y="0"/>
                        <a:pt x="1640" y="24"/>
                        <a:pt x="1632" y="48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  <p:sp>
              <p:nvSpPr>
                <p:cNvPr id="23606" name="Freeform 18"/>
                <p:cNvSpPr>
                  <a:spLocks/>
                </p:cNvSpPr>
                <p:nvPr/>
              </p:nvSpPr>
              <p:spPr bwMode="auto">
                <a:xfrm>
                  <a:off x="2520" y="2160"/>
                  <a:ext cx="168" cy="384"/>
                </a:xfrm>
                <a:custGeom>
                  <a:avLst/>
                  <a:gdLst>
                    <a:gd name="T0" fmla="*/ 24 w 168"/>
                    <a:gd name="T1" fmla="*/ 384 h 384"/>
                    <a:gd name="T2" fmla="*/ 24 w 168"/>
                    <a:gd name="T3" fmla="*/ 192 h 384"/>
                    <a:gd name="T4" fmla="*/ 168 w 168"/>
                    <a:gd name="T5" fmla="*/ 0 h 384"/>
                    <a:gd name="T6" fmla="*/ 0 60000 65536"/>
                    <a:gd name="T7" fmla="*/ 0 60000 65536"/>
                    <a:gd name="T8" fmla="*/ 0 60000 65536"/>
                    <a:gd name="T9" fmla="*/ 0 w 168"/>
                    <a:gd name="T10" fmla="*/ 0 h 384"/>
                    <a:gd name="T11" fmla="*/ 168 w 16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" h="384">
                      <a:moveTo>
                        <a:pt x="24" y="384"/>
                      </a:moveTo>
                      <a:cubicBezTo>
                        <a:pt x="12" y="320"/>
                        <a:pt x="0" y="256"/>
                        <a:pt x="24" y="192"/>
                      </a:cubicBezTo>
                      <a:cubicBezTo>
                        <a:pt x="48" y="128"/>
                        <a:pt x="144" y="32"/>
                        <a:pt x="168" y="0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</p:grpSp>
          <p:sp>
            <p:nvSpPr>
              <p:cNvPr id="23598" name="Oval 19"/>
              <p:cNvSpPr>
                <a:spLocks noChangeArrowheads="1"/>
              </p:cNvSpPr>
              <p:nvPr/>
            </p:nvSpPr>
            <p:spPr bwMode="auto">
              <a:xfrm>
                <a:off x="2400" y="2410"/>
                <a:ext cx="384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000">
                    <a:latin typeface="Arial Narrow" pitchFamily="34" charset="0"/>
                  </a:rPr>
                  <a:t>  CENTROS </a:t>
                </a:r>
              </a:p>
              <a:p>
                <a:pPr algn="ctr"/>
                <a:r>
                  <a:rPr lang="es-MX" sz="1000">
                    <a:latin typeface="Arial Narrow" pitchFamily="34" charset="0"/>
                  </a:rPr>
                  <a:t>URBANOS</a:t>
                </a:r>
              </a:p>
              <a:p>
                <a:pPr algn="ctr"/>
                <a:endParaRPr lang="es-ES" sz="1000">
                  <a:latin typeface="Arial Narrow" pitchFamily="34" charset="0"/>
                </a:endParaRPr>
              </a:p>
            </p:txBody>
          </p:sp>
          <p:sp>
            <p:nvSpPr>
              <p:cNvPr id="23599" name="Oval 20"/>
              <p:cNvSpPr>
                <a:spLocks noChangeArrowheads="1"/>
              </p:cNvSpPr>
              <p:nvPr/>
            </p:nvSpPr>
            <p:spPr bwMode="auto">
              <a:xfrm>
                <a:off x="3024" y="2842"/>
                <a:ext cx="144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0" name="Oval 21"/>
              <p:cNvSpPr>
                <a:spLocks noChangeArrowheads="1"/>
              </p:cNvSpPr>
              <p:nvPr/>
            </p:nvSpPr>
            <p:spPr bwMode="auto">
              <a:xfrm>
                <a:off x="2304" y="3178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1" name="Oval 22"/>
              <p:cNvSpPr>
                <a:spLocks noChangeArrowheads="1"/>
              </p:cNvSpPr>
              <p:nvPr/>
            </p:nvSpPr>
            <p:spPr bwMode="auto">
              <a:xfrm>
                <a:off x="3216" y="375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2" name="Oval 23"/>
              <p:cNvSpPr>
                <a:spLocks noChangeArrowheads="1"/>
              </p:cNvSpPr>
              <p:nvPr/>
            </p:nvSpPr>
            <p:spPr bwMode="auto">
              <a:xfrm>
                <a:off x="3648" y="197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603" name="Oval 24"/>
              <p:cNvSpPr>
                <a:spLocks noChangeArrowheads="1"/>
              </p:cNvSpPr>
              <p:nvPr/>
            </p:nvSpPr>
            <p:spPr bwMode="auto">
              <a:xfrm>
                <a:off x="2688" y="212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444208" y="1844824"/>
            <a:ext cx="2743200" cy="4800600"/>
            <a:chOff x="4032" y="1056"/>
            <a:chExt cx="1728" cy="3024"/>
          </a:xfrm>
        </p:grpSpPr>
        <p:grpSp>
          <p:nvGrpSpPr>
            <p:cNvPr id="23573" name="Group 26"/>
            <p:cNvGrpSpPr>
              <a:grpSpLocks/>
            </p:cNvGrpSpPr>
            <p:nvPr/>
          </p:nvGrpSpPr>
          <p:grpSpPr bwMode="auto">
            <a:xfrm>
              <a:off x="4032" y="1622"/>
              <a:ext cx="1728" cy="2458"/>
              <a:chOff x="4032" y="1622"/>
              <a:chExt cx="1728" cy="2458"/>
            </a:xfrm>
          </p:grpSpPr>
          <p:sp>
            <p:nvSpPr>
              <p:cNvPr id="23575" name="Rectangle 27"/>
              <p:cNvSpPr>
                <a:spLocks noChangeArrowheads="1"/>
              </p:cNvSpPr>
              <p:nvPr/>
            </p:nvSpPr>
            <p:spPr bwMode="auto">
              <a:xfrm>
                <a:off x="4032" y="1622"/>
                <a:ext cx="1632" cy="2448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6" name="Freeform 28"/>
              <p:cNvSpPr>
                <a:spLocks/>
              </p:cNvSpPr>
              <p:nvPr/>
            </p:nvSpPr>
            <p:spPr bwMode="auto">
              <a:xfrm>
                <a:off x="4032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7" name="Freeform 29"/>
              <p:cNvSpPr>
                <a:spLocks/>
              </p:cNvSpPr>
              <p:nvPr/>
            </p:nvSpPr>
            <p:spPr bwMode="auto">
              <a:xfrm>
                <a:off x="4656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8" name="Freeform 30"/>
              <p:cNvSpPr>
                <a:spLocks/>
              </p:cNvSpPr>
              <p:nvPr/>
            </p:nvSpPr>
            <p:spPr bwMode="auto">
              <a:xfrm>
                <a:off x="4560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9" name="Text Box 31"/>
              <p:cNvSpPr txBox="1">
                <a:spLocks noChangeArrowheads="1"/>
              </p:cNvSpPr>
              <p:nvPr/>
            </p:nvSpPr>
            <p:spPr bwMode="auto">
              <a:xfrm>
                <a:off x="4080" y="1680"/>
                <a:ext cx="672" cy="538"/>
              </a:xfrm>
              <a:prstGeom prst="rect">
                <a:avLst/>
              </a:prstGeom>
              <a:solidFill>
                <a:srgbClr val="99D7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RESERVA NACIONAL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</p:txBody>
          </p:sp>
          <p:sp>
            <p:nvSpPr>
              <p:cNvPr id="23580" name="Text Box 32"/>
              <p:cNvSpPr txBox="1">
                <a:spLocks noChangeArrowheads="1"/>
              </p:cNvSpPr>
              <p:nvPr/>
            </p:nvSpPr>
            <p:spPr bwMode="auto">
              <a:xfrm>
                <a:off x="4752" y="3188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81" name="Text Box 33"/>
              <p:cNvSpPr txBox="1">
                <a:spLocks noChangeArrowheads="1"/>
              </p:cNvSpPr>
              <p:nvPr/>
            </p:nvSpPr>
            <p:spPr bwMode="auto">
              <a:xfrm>
                <a:off x="5088" y="3782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>
                    <a:solidFill>
                      <a:srgbClr val="FFFFCC"/>
                    </a:solidFill>
                    <a:latin typeface="Arial Narrow" pitchFamily="34" charset="0"/>
                  </a:rPr>
                  <a:t>ZONA RESERVADA</a:t>
                </a:r>
              </a:p>
            </p:txBody>
          </p:sp>
          <p:sp>
            <p:nvSpPr>
              <p:cNvPr id="23582" name="Text Box 34"/>
              <p:cNvSpPr txBox="1">
                <a:spLocks noChangeArrowheads="1"/>
              </p:cNvSpPr>
              <p:nvPr/>
            </p:nvSpPr>
            <p:spPr bwMode="auto">
              <a:xfrm>
                <a:off x="4992" y="2544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83" name="Text Box 35"/>
              <p:cNvSpPr txBox="1">
                <a:spLocks noChangeArrowheads="1"/>
              </p:cNvSpPr>
              <p:nvPr/>
            </p:nvSpPr>
            <p:spPr bwMode="auto">
              <a:xfrm>
                <a:off x="4992" y="1680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23584" name="Oval 36"/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85" name="Freeform 37"/>
              <p:cNvSpPr>
                <a:spLocks/>
              </p:cNvSpPr>
              <p:nvPr/>
            </p:nvSpPr>
            <p:spPr bwMode="auto">
              <a:xfrm>
                <a:off x="4032" y="1968"/>
                <a:ext cx="1632" cy="1392"/>
              </a:xfrm>
              <a:custGeom>
                <a:avLst/>
                <a:gdLst>
                  <a:gd name="T0" fmla="*/ 0 w 1632"/>
                  <a:gd name="T1" fmla="*/ 1392 h 1392"/>
                  <a:gd name="T2" fmla="*/ 480 w 1632"/>
                  <a:gd name="T3" fmla="*/ 672 h 1392"/>
                  <a:gd name="T4" fmla="*/ 1632 w 1632"/>
                  <a:gd name="T5" fmla="*/ 0 h 1392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392"/>
                  <a:gd name="T11" fmla="*/ 1632 w 1632"/>
                  <a:gd name="T12" fmla="*/ 1392 h 1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392">
                    <a:moveTo>
                      <a:pt x="0" y="1392"/>
                    </a:moveTo>
                    <a:cubicBezTo>
                      <a:pt x="104" y="1148"/>
                      <a:pt x="208" y="904"/>
                      <a:pt x="480" y="672"/>
                    </a:cubicBezTo>
                    <a:cubicBezTo>
                      <a:pt x="752" y="440"/>
                      <a:pt x="1192" y="220"/>
                      <a:pt x="1632" y="0"/>
                    </a:cubicBezTo>
                  </a:path>
                </a:pathLst>
              </a:cu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s-PE"/>
              </a:p>
            </p:txBody>
          </p:sp>
        </p:grpSp>
        <p:sp>
          <p:nvSpPr>
            <p:cNvPr id="23574" name="Text Box 38"/>
            <p:cNvSpPr txBox="1">
              <a:spLocks noChangeArrowheads="1"/>
            </p:cNvSpPr>
            <p:nvPr/>
          </p:nvSpPr>
          <p:spPr bwMode="auto">
            <a:xfrm>
              <a:off x="4080" y="1056"/>
              <a:ext cx="134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ORDENAMIENTO </a:t>
              </a:r>
              <a:r>
                <a:rPr lang="es-MX" sz="1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(OT + + </a:t>
              </a:r>
              <a:r>
                <a:rPr lang="es-MX" sz="1400" b="1" dirty="0" smtClean="0">
                  <a:latin typeface="Arial Narrow" pitchFamily="34" charset="0"/>
                </a:rPr>
                <a:t>) </a:t>
              </a:r>
              <a:r>
                <a:rPr lang="es-MX" sz="1400" b="1" dirty="0">
                  <a:latin typeface="Arial Narrow" pitchFamily="34" charset="0"/>
                </a:rPr>
                <a:t>TERRITORIAL</a:t>
              </a:r>
            </a:p>
            <a:p>
              <a:pPr algn="ctr"/>
              <a:r>
                <a:rPr lang="es-MX" sz="1400" b="1" dirty="0">
                  <a:latin typeface="Arial Narrow" pitchFamily="34" charset="0"/>
                </a:rPr>
                <a:t> (ESCENARIO PROTECCIONISTA</a:t>
              </a:r>
              <a:r>
                <a:rPr lang="es-MX" sz="1200" b="1" dirty="0">
                  <a:latin typeface="Arial Narrow" pitchFamily="34" charset="0"/>
                </a:rPr>
                <a:t>)</a:t>
              </a:r>
              <a:endParaRPr lang="es-ES" sz="1200" b="1" dirty="0">
                <a:latin typeface="Arial Narrow" pitchFamily="34" charset="0"/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85862" y="1771672"/>
            <a:ext cx="2895600" cy="4800600"/>
            <a:chOff x="240" y="1104"/>
            <a:chExt cx="1824" cy="3024"/>
          </a:xfrm>
        </p:grpSpPr>
        <p:grpSp>
          <p:nvGrpSpPr>
            <p:cNvPr id="23559" name="Group 40"/>
            <p:cNvGrpSpPr>
              <a:grpSpLocks/>
            </p:cNvGrpSpPr>
            <p:nvPr/>
          </p:nvGrpSpPr>
          <p:grpSpPr bwMode="auto">
            <a:xfrm>
              <a:off x="336" y="1622"/>
              <a:ext cx="1632" cy="2458"/>
              <a:chOff x="288" y="1622"/>
              <a:chExt cx="1632" cy="2458"/>
            </a:xfrm>
          </p:grpSpPr>
          <p:sp>
            <p:nvSpPr>
              <p:cNvPr id="23569" name="Rectangle 41"/>
              <p:cNvSpPr>
                <a:spLocks noChangeArrowheads="1"/>
              </p:cNvSpPr>
              <p:nvPr/>
            </p:nvSpPr>
            <p:spPr bwMode="auto">
              <a:xfrm>
                <a:off x="288" y="1622"/>
                <a:ext cx="1632" cy="2448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0" name="Freeform 42"/>
              <p:cNvSpPr>
                <a:spLocks/>
              </p:cNvSpPr>
              <p:nvPr/>
            </p:nvSpPr>
            <p:spPr bwMode="auto">
              <a:xfrm>
                <a:off x="288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1" name="Freeform 43"/>
              <p:cNvSpPr>
                <a:spLocks/>
              </p:cNvSpPr>
              <p:nvPr/>
            </p:nvSpPr>
            <p:spPr bwMode="auto">
              <a:xfrm>
                <a:off x="912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3572" name="Freeform 44"/>
              <p:cNvSpPr>
                <a:spLocks/>
              </p:cNvSpPr>
              <p:nvPr/>
            </p:nvSpPr>
            <p:spPr bwMode="auto">
              <a:xfrm>
                <a:off x="816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23560" name="Text Box 45"/>
            <p:cNvSpPr txBox="1">
              <a:spLocks noChangeArrowheads="1"/>
            </p:cNvSpPr>
            <p:nvPr/>
          </p:nvSpPr>
          <p:spPr bwMode="auto">
            <a:xfrm>
              <a:off x="576" y="2294"/>
              <a:ext cx="528" cy="44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latin typeface="Arial Narrow" pitchFamily="34" charset="0"/>
                </a:rPr>
                <a:t>ZONA DE APTITUD URBANO INDUSTRIAL</a:t>
              </a:r>
            </a:p>
          </p:txBody>
        </p:sp>
        <p:sp>
          <p:nvSpPr>
            <p:cNvPr id="23561" name="Text Box 46"/>
            <p:cNvSpPr txBox="1">
              <a:spLocks noChangeArrowheads="1"/>
            </p:cNvSpPr>
            <p:nvPr/>
          </p:nvSpPr>
          <p:spPr bwMode="auto">
            <a:xfrm>
              <a:off x="384" y="1766"/>
              <a:ext cx="576" cy="346"/>
            </a:xfrm>
            <a:prstGeom prst="rect">
              <a:avLst/>
            </a:prstGeom>
            <a:solidFill>
              <a:srgbClr val="99D72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>
                  <a:latin typeface="Arial Narrow" pitchFamily="34" charset="0"/>
                </a:rPr>
                <a:t>ZONA DE ALTO VALOR BIOLOGICO</a:t>
              </a:r>
            </a:p>
          </p:txBody>
        </p:sp>
        <p:sp>
          <p:nvSpPr>
            <p:cNvPr id="23562" name="Text Box 47"/>
            <p:cNvSpPr txBox="1">
              <a:spLocks noChangeArrowheads="1"/>
            </p:cNvSpPr>
            <p:nvPr/>
          </p:nvSpPr>
          <p:spPr bwMode="auto">
            <a:xfrm>
              <a:off x="1344" y="2534"/>
              <a:ext cx="624" cy="68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>
                  <a:latin typeface="Arial Narrow" pitchFamily="34" charset="0"/>
                </a:rPr>
                <a:t>ZONA CON ALTO POTENCIAL PARA AGRICULTURA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s-ES_tradnl" sz="1000" b="1">
                <a:latin typeface="Arial Narrow" pitchFamily="34" charset="0"/>
              </a:endParaRPr>
            </a:p>
          </p:txBody>
        </p:sp>
        <p:sp>
          <p:nvSpPr>
            <p:cNvPr id="23563" name="Text Box 48"/>
            <p:cNvSpPr txBox="1">
              <a:spLocks noChangeArrowheads="1"/>
            </p:cNvSpPr>
            <p:nvPr/>
          </p:nvSpPr>
          <p:spPr bwMode="auto">
            <a:xfrm>
              <a:off x="1296" y="1632"/>
              <a:ext cx="624" cy="53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solidFill>
                    <a:schemeClr val="bg1"/>
                  </a:solidFill>
                  <a:latin typeface="Arial Narrow" pitchFamily="34" charset="0"/>
                </a:rPr>
                <a:t>ZONA CON ALTO POTENCIAL PARA PASTURAS</a:t>
              </a:r>
            </a:p>
          </p:txBody>
        </p:sp>
        <p:sp>
          <p:nvSpPr>
            <p:cNvPr id="23564" name="Text Box 49"/>
            <p:cNvSpPr txBox="1">
              <a:spLocks noChangeArrowheads="1"/>
            </p:cNvSpPr>
            <p:nvPr/>
          </p:nvSpPr>
          <p:spPr bwMode="auto">
            <a:xfrm>
              <a:off x="1008" y="3284"/>
              <a:ext cx="76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400" b="1">
                  <a:solidFill>
                    <a:srgbClr val="FFFFCC"/>
                  </a:solidFill>
                  <a:latin typeface="Times New Roman" pitchFamily="18" charset="0"/>
                </a:rPr>
                <a:t>ZONA  DE APTITUD FORESTAL</a:t>
              </a:r>
            </a:p>
          </p:txBody>
        </p:sp>
        <p:sp>
          <p:nvSpPr>
            <p:cNvPr id="23565" name="Text Box 50"/>
            <p:cNvSpPr txBox="1">
              <a:spLocks noChangeArrowheads="1"/>
            </p:cNvSpPr>
            <p:nvPr/>
          </p:nvSpPr>
          <p:spPr bwMode="auto">
            <a:xfrm>
              <a:off x="1392" y="3782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>
                  <a:solidFill>
                    <a:srgbClr val="FFFFCC"/>
                  </a:solidFill>
                  <a:latin typeface="Arial Narrow" pitchFamily="34" charset="0"/>
                </a:rPr>
                <a:t>ZONA PESQUERA</a:t>
              </a:r>
            </a:p>
          </p:txBody>
        </p:sp>
        <p:grpSp>
          <p:nvGrpSpPr>
            <p:cNvPr id="23566" name="Group 51"/>
            <p:cNvGrpSpPr>
              <a:grpSpLocks/>
            </p:cNvGrpSpPr>
            <p:nvPr/>
          </p:nvGrpSpPr>
          <p:grpSpPr bwMode="auto">
            <a:xfrm>
              <a:off x="240" y="1104"/>
              <a:ext cx="1824" cy="3024"/>
              <a:chOff x="240" y="1104"/>
              <a:chExt cx="1824" cy="3024"/>
            </a:xfrm>
          </p:grpSpPr>
          <p:sp>
            <p:nvSpPr>
              <p:cNvPr id="23567" name="Text Box 52"/>
              <p:cNvSpPr txBox="1">
                <a:spLocks noChangeArrowheads="1"/>
              </p:cNvSpPr>
              <p:nvPr/>
            </p:nvSpPr>
            <p:spPr bwMode="auto">
              <a:xfrm>
                <a:off x="288" y="1104"/>
                <a:ext cx="158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1600" b="1">
                    <a:latin typeface="Arial Narrow" pitchFamily="34" charset="0"/>
                  </a:rPr>
                  <a:t>ZONIFICACICIÓN ECOLÓGICA ECONÓMICA (ZEE)</a:t>
                </a:r>
                <a:endParaRPr lang="es-ES" sz="1600" b="1">
                  <a:latin typeface="Arial Narrow" pitchFamily="34" charset="0"/>
                </a:endParaRPr>
              </a:p>
            </p:txBody>
          </p:sp>
          <p:sp>
            <p:nvSpPr>
              <p:cNvPr id="23568" name="Rectangle 53"/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1824" cy="30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</p:grpSp>
      <p:sp>
        <p:nvSpPr>
          <p:cNvPr id="3" name="2 Rectángulo"/>
          <p:cNvSpPr/>
          <p:nvPr/>
        </p:nvSpPr>
        <p:spPr>
          <a:xfrm>
            <a:off x="179512" y="188640"/>
            <a:ext cx="2995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0070C0"/>
                </a:solidFill>
              </a:rPr>
              <a:t>IDENTIFICACIÓN DE POTENCIALIDADES Y LIMITACIONES DEL TERRITORIO</a:t>
            </a:r>
            <a:endParaRPr lang="es-PE" sz="2000" b="1" dirty="0">
              <a:solidFill>
                <a:srgbClr val="0070C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182930" y="557637"/>
            <a:ext cx="78740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Rectángulo"/>
          <p:cNvSpPr/>
          <p:nvPr/>
        </p:nvSpPr>
        <p:spPr>
          <a:xfrm>
            <a:off x="4321394" y="339043"/>
            <a:ext cx="415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 smtClean="0">
                <a:solidFill>
                  <a:srgbClr val="7030A0"/>
                </a:solidFill>
              </a:rPr>
              <a:t>DECISIONES DE GESTIÓN EN EL TERRITORIO DE FORMA PARTICIPATIVA Y CONSENSUADA</a:t>
            </a:r>
            <a:endParaRPr lang="es-PE" b="1" dirty="0">
              <a:solidFill>
                <a:srgbClr val="7030A0"/>
              </a:solidFill>
            </a:endParaRPr>
          </a:p>
        </p:txBody>
      </p:sp>
      <p:sp>
        <p:nvSpPr>
          <p:cNvPr id="8" name="7 Cerrar llave"/>
          <p:cNvSpPr/>
          <p:nvPr/>
        </p:nvSpPr>
        <p:spPr>
          <a:xfrm rot="16200000">
            <a:off x="5943213" y="-829060"/>
            <a:ext cx="513116" cy="483465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7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2" cy="58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09" r="6135" b="5354"/>
          <a:stretch/>
        </p:blipFill>
        <p:spPr bwMode="auto">
          <a:xfrm>
            <a:off x="1835696" y="0"/>
            <a:ext cx="54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348880"/>
            <a:ext cx="9144001" cy="1376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 TERRITORIAL REGIONAL DE SAN MARTÍN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812866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DESARROLLO TERRITORIAL SOSTENIBLE </a:t>
            </a:r>
            <a:endParaRPr lang="es-PE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50260" y="476672"/>
            <a:ext cx="7293882" cy="203132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PE" b="1" u="sng" dirty="0">
                <a:solidFill>
                  <a:schemeClr val="accent1">
                    <a:lumMod val="75000"/>
                  </a:schemeClr>
                </a:solidFill>
              </a:rPr>
              <a:t>San Martín Región Verde</a:t>
            </a:r>
            <a:r>
              <a:rPr lang="es-PE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s-PE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PE" i="1" dirty="0"/>
              <a:t>E</a:t>
            </a:r>
            <a:r>
              <a:rPr lang="es-PE" i="1" dirty="0" smtClean="0"/>
              <a:t>s </a:t>
            </a:r>
            <a:r>
              <a:rPr lang="es-PE" i="1" dirty="0"/>
              <a:t>el compromiso asumido por el </a:t>
            </a:r>
            <a:r>
              <a:rPr lang="es-PE" i="1" dirty="0" smtClean="0"/>
              <a:t>Gobierno </a:t>
            </a:r>
            <a:r>
              <a:rPr lang="es-PE" i="1" dirty="0"/>
              <a:t>R</a:t>
            </a:r>
            <a:r>
              <a:rPr lang="es-PE" i="1" dirty="0" smtClean="0"/>
              <a:t>egional </a:t>
            </a:r>
            <a:r>
              <a:rPr lang="es-PE" i="1" dirty="0"/>
              <a:t>para asegurar el bienestar humano de sus integrantes, basado en sus potencialidades, inclusión, equidad social y economías verdes, que fundamentan su identidad en la conservación y gestión participativa de su patrimonio natural y cultural en un territorio ordenado, contribuyendo a la adaptación y mitigación al cambio </a:t>
            </a:r>
            <a:r>
              <a:rPr lang="es-PE" i="1" dirty="0" smtClean="0"/>
              <a:t>climático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1151620" y="503376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500" b="1" dirty="0" smtClean="0"/>
              <a:t>Desarrollo </a:t>
            </a:r>
            <a:r>
              <a:rPr lang="es-PE" sz="1500" b="1" dirty="0"/>
              <a:t>Territorial Sostenible no es un </a:t>
            </a:r>
            <a:r>
              <a:rPr lang="es-PE" sz="1500" b="1" dirty="0" smtClean="0"/>
              <a:t>paradigma, se construye desde lo identificado en el territorio y se empodera en la toma de </a:t>
            </a:r>
            <a:r>
              <a:rPr lang="es-PE" sz="1500" b="1" u="sng" dirty="0" smtClean="0"/>
              <a:t>decisión</a:t>
            </a:r>
            <a:r>
              <a:rPr lang="es-PE" sz="1500" b="1" dirty="0" smtClean="0"/>
              <a:t>. </a:t>
            </a:r>
            <a:endParaRPr lang="es-PE" sz="1500" dirty="0"/>
          </a:p>
        </p:txBody>
      </p:sp>
      <p:sp>
        <p:nvSpPr>
          <p:cNvPr id="7" name="6 Rectángulo"/>
          <p:cNvSpPr/>
          <p:nvPr/>
        </p:nvSpPr>
        <p:spPr>
          <a:xfrm>
            <a:off x="730294" y="3356992"/>
            <a:ext cx="3131084" cy="142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LA TOMA DE DECISIONES A NIVEL DE </a:t>
            </a:r>
            <a:r>
              <a:rPr lang="es-PE" sz="2000" b="1" dirty="0" smtClean="0"/>
              <a:t>GESTIÓN </a:t>
            </a:r>
            <a:r>
              <a:rPr lang="es-PE" sz="2000" b="1" dirty="0"/>
              <a:t>MACRO DEL TERRITORIO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5949610" y="324433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949610" y="410843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949610" y="410843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949610" y="4108430"/>
            <a:ext cx="79208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957722" y="3001414"/>
            <a:ext cx="10567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SOCIAL</a:t>
            </a:r>
            <a:endParaRPr lang="es-PE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957722" y="3926401"/>
            <a:ext cx="15268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AMBIENTAL</a:t>
            </a:r>
            <a:endParaRPr lang="es-PE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42675" y="4661348"/>
            <a:ext cx="16337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ECONÓMICO</a:t>
            </a:r>
            <a:endParaRPr lang="es-PE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57722" y="5507940"/>
            <a:ext cx="1274708" cy="369332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POLÍTICO</a:t>
            </a:r>
            <a:endParaRPr lang="es-PE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33386" y="3923764"/>
            <a:ext cx="20104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900" b="1" dirty="0" smtClean="0"/>
              <a:t>EN EQUILIBRIO</a:t>
            </a:r>
            <a:endParaRPr lang="es-PE" sz="1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31781665"/>
              </p:ext>
            </p:extLst>
          </p:nvPr>
        </p:nvGraphicFramePr>
        <p:xfrm>
          <a:off x="194471" y="764704"/>
          <a:ext cx="8553993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548680"/>
            <a:ext cx="3834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u="sng" dirty="0" smtClean="0"/>
              <a:t>ESTRUCTURA DE LA PTR-SM</a:t>
            </a:r>
            <a:endParaRPr lang="es-MX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79512" y="188640"/>
            <a:ext cx="4680520" cy="307777"/>
          </a:xfrm>
          <a:prstGeom prst="rect">
            <a:avLst/>
          </a:prstGeom>
          <a:solidFill>
            <a:srgbClr val="FFFF00"/>
          </a:solidFill>
          <a:ln>
            <a:solidFill>
              <a:srgbClr val="CC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s-PE" sz="1400" b="1" dirty="0"/>
              <a:t>ZONA PRODUCTIVA AGROPECUARIA Y </a:t>
            </a:r>
            <a:r>
              <a:rPr lang="es-PE" sz="1400" b="1" dirty="0" smtClean="0"/>
              <a:t>ACUÍCOLA</a:t>
            </a:r>
            <a:endParaRPr lang="es-PE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548680"/>
            <a:ext cx="5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u="sng" dirty="0" smtClean="0">
                <a:latin typeface="Bodoni MT" pitchFamily="18" charset="0"/>
              </a:rPr>
              <a:t>OBJETIVO</a:t>
            </a:r>
            <a:r>
              <a:rPr lang="es-PE" sz="1400" b="1" dirty="0" smtClean="0">
                <a:latin typeface="Bodoni MT" pitchFamily="18" charset="0"/>
              </a:rPr>
              <a:t>: </a:t>
            </a:r>
          </a:p>
          <a:p>
            <a:pPr algn="just"/>
            <a:r>
              <a:rPr lang="es-PE" sz="1400" dirty="0" smtClean="0">
                <a:latin typeface="Bodoni MT" pitchFamily="18" charset="0"/>
              </a:rPr>
              <a:t>Promover </a:t>
            </a:r>
            <a:r>
              <a:rPr lang="es-PE" sz="1400" dirty="0">
                <a:latin typeface="Bodoni MT" pitchFamily="18" charset="0"/>
              </a:rPr>
              <a:t>la producción agropecuaria y acuícola con criterios de conciencia espacial y desarrollo </a:t>
            </a:r>
            <a:r>
              <a:rPr lang="es-PE" sz="1400" dirty="0" smtClean="0">
                <a:latin typeface="Bodoni MT" pitchFamily="18" charset="0"/>
              </a:rPr>
              <a:t>sostenible.</a:t>
            </a:r>
            <a:endParaRPr lang="es-PE" sz="1400" dirty="0">
              <a:latin typeface="Bodoni MT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79511" y="1609055"/>
            <a:ext cx="4248473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s-PE" sz="1400" b="1" dirty="0" smtClean="0"/>
              <a:t>ZONA URBANA INDUSTRIAL Y DE EXPANSIÓN</a:t>
            </a:r>
            <a:endParaRPr lang="es-PE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79511" y="1916832"/>
            <a:ext cx="6192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u="sng" dirty="0" smtClean="0">
                <a:latin typeface="Bodoni MT" pitchFamily="18" charset="0"/>
              </a:rPr>
              <a:t>OBJETIVO</a:t>
            </a:r>
            <a:r>
              <a:rPr lang="es-PE" sz="1400" b="1" dirty="0" smtClean="0">
                <a:latin typeface="Bodoni MT" pitchFamily="18" charset="0"/>
              </a:rPr>
              <a:t>: </a:t>
            </a:r>
          </a:p>
          <a:p>
            <a:pPr algn="just"/>
            <a:r>
              <a:rPr lang="es-PE" sz="1400" dirty="0">
                <a:latin typeface="Bodoni MT" pitchFamily="18" charset="0"/>
              </a:rPr>
              <a:t>Promover el proceso de ocupación ordenada del territorio y desarrollo urbano regional, con criterios de articulación espacial, seguridad física y </a:t>
            </a:r>
            <a:r>
              <a:rPr lang="es-PE" sz="1400" dirty="0" smtClean="0">
                <a:latin typeface="Bodoni MT" pitchFamily="18" charset="0"/>
              </a:rPr>
              <a:t>sostenibilidad.</a:t>
            </a:r>
            <a:endParaRPr lang="es-PE" sz="1400" dirty="0">
              <a:latin typeface="Bodoni MT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9512" y="3031212"/>
            <a:ext cx="72008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s-PE" sz="1400" b="1" dirty="0" smtClean="0"/>
              <a:t>ZONA DE CONSERVACIÓN Y APROVECHAMIENTO DE RECURSOS NATURALES</a:t>
            </a:r>
            <a:endParaRPr lang="es-PE" sz="14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51520" y="5166484"/>
            <a:ext cx="202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75174" y="3338989"/>
            <a:ext cx="7421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400" b="1" u="sng" dirty="0" smtClean="0">
                <a:latin typeface="Bodoni MT" pitchFamily="18" charset="0"/>
              </a:rPr>
              <a:t>OBJETIVO</a:t>
            </a:r>
            <a:r>
              <a:rPr lang="es-PE" sz="1400" b="1" dirty="0" smtClean="0">
                <a:latin typeface="Bodoni MT" pitchFamily="18" charset="0"/>
              </a:rPr>
              <a:t>: </a:t>
            </a:r>
          </a:p>
          <a:p>
            <a:pPr algn="just"/>
            <a:r>
              <a:rPr lang="es-PE" sz="1400" dirty="0">
                <a:latin typeface="Bodoni MT" pitchFamily="18" charset="0"/>
              </a:rPr>
              <a:t>Promover la conservación y el aprovechamiento sostenible de nuestro patrimonio natural que proporcionan servicios ambientales, para generar desarrollo territorial sostenible que contribuya a revertir los procesos de cambio climático, exclusión social y pobreza.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528"/>
            <a:ext cx="1882553" cy="18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33 CuadroTexto"/>
          <p:cNvSpPr txBox="1"/>
          <p:nvPr/>
        </p:nvSpPr>
        <p:spPr>
          <a:xfrm>
            <a:off x="179513" y="4633391"/>
            <a:ext cx="8352927" cy="307777"/>
          </a:xfrm>
          <a:prstGeom prst="rect">
            <a:avLst/>
          </a:prstGeom>
          <a:solidFill>
            <a:srgbClr val="CCCCFF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s-PE" sz="1400" b="1" dirty="0"/>
              <a:t>ZONA TRANSVERSAL: GOBERNANZA DE LA </a:t>
            </a:r>
            <a:r>
              <a:rPr lang="es-ES" sz="1400" b="1" dirty="0" smtClean="0"/>
              <a:t>GESTIÓN </a:t>
            </a:r>
            <a:r>
              <a:rPr lang="es-ES" sz="1400" b="1" dirty="0"/>
              <a:t>TERRITORIAL SOSTENIBLE </a:t>
            </a:r>
            <a:r>
              <a:rPr lang="es-ES" sz="1400" b="1" dirty="0" smtClean="0"/>
              <a:t>REGIONAL</a:t>
            </a:r>
            <a:endParaRPr lang="es-PE" sz="1400" dirty="0"/>
          </a:p>
        </p:txBody>
      </p:sp>
      <p:sp>
        <p:nvSpPr>
          <p:cNvPr id="35" name="34 Rectángulo"/>
          <p:cNvSpPr/>
          <p:nvPr/>
        </p:nvSpPr>
        <p:spPr>
          <a:xfrm>
            <a:off x="216471" y="4923165"/>
            <a:ext cx="7379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400" b="1" u="sng" dirty="0" smtClean="0">
                <a:latin typeface="Bodoni MT" pitchFamily="18" charset="0"/>
              </a:rPr>
              <a:t>OBJETIVO</a:t>
            </a:r>
            <a:r>
              <a:rPr lang="es-PE" sz="1400" b="1" dirty="0" smtClean="0">
                <a:latin typeface="Bodoni MT" pitchFamily="18" charset="0"/>
              </a:rPr>
              <a:t>: </a:t>
            </a:r>
            <a:endParaRPr lang="es-PE" sz="1400" b="1" dirty="0">
              <a:latin typeface="Bodoni MT" pitchFamily="18" charset="0"/>
            </a:endParaRPr>
          </a:p>
          <a:p>
            <a:pPr algn="just"/>
            <a:r>
              <a:rPr lang="es-PE" sz="1400" dirty="0">
                <a:latin typeface="Bodoni MT" pitchFamily="18" charset="0"/>
              </a:rPr>
              <a:t>Consolidar la gestión territorial sostenible articulando e integrando el desarrollo de procesos y la implementación de instrumentos de gestión entre los niveles de gobierno, la sociedad civil organizada y el sector privado.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6014" y="301298"/>
            <a:ext cx="4138762" cy="369332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/>
              <a:t>ZONA </a:t>
            </a:r>
            <a:r>
              <a:rPr lang="es-PE" b="1" dirty="0" smtClean="0"/>
              <a:t>DE TRATAMIENTO ESPECIAL</a:t>
            </a:r>
            <a:endParaRPr lang="es-PE" sz="1600" dirty="0"/>
          </a:p>
        </p:txBody>
      </p:sp>
      <p:sp>
        <p:nvSpPr>
          <p:cNvPr id="3" name="2 Rectángulo"/>
          <p:cNvSpPr/>
          <p:nvPr/>
        </p:nvSpPr>
        <p:spPr>
          <a:xfrm>
            <a:off x="216024" y="10765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b="1" u="sng" dirty="0" smtClean="0">
                <a:latin typeface="Bodoni MT" pitchFamily="18" charset="0"/>
              </a:rPr>
              <a:t>OBJETIVO</a:t>
            </a:r>
            <a:r>
              <a:rPr lang="es-PE" b="1" dirty="0" smtClean="0">
                <a:latin typeface="Bodoni MT" pitchFamily="18" charset="0"/>
              </a:rPr>
              <a:t>: </a:t>
            </a:r>
            <a:endParaRPr lang="es-PE" b="1" dirty="0">
              <a:latin typeface="Bodoni MT" pitchFamily="18" charset="0"/>
            </a:endParaRPr>
          </a:p>
          <a:p>
            <a:pPr algn="just"/>
            <a:r>
              <a:rPr lang="es-PE" dirty="0">
                <a:latin typeface="Bodoni MT" pitchFamily="18" charset="0"/>
              </a:rPr>
              <a:t>Promover la recuperación, conservación y puesta en valor del patrimonio cultural material e inmaterial del departamento.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899592" y="234888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860032" y="16529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524046" y="2996952"/>
            <a:ext cx="303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la protección, la recuperación y el desarrollo integral de los </a:t>
            </a:r>
            <a:r>
              <a:rPr lang="es-PE" u="sng" dirty="0">
                <a:latin typeface="Bodoni MT" pitchFamily="18" charset="0"/>
              </a:rPr>
              <a:t>pueblos indígenas u </a:t>
            </a:r>
            <a:r>
              <a:rPr lang="es-PE" u="sng" dirty="0" smtClean="0">
                <a:latin typeface="Bodoni MT" pitchFamily="18" charset="0"/>
              </a:rPr>
              <a:t>originarios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825938"/>
            <a:ext cx="3240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la puesta en valor de zonas arqueológicas, con miras a promocionar e impulsar el turismo sostenible que genere desarrollo en las zonas </a:t>
            </a:r>
            <a:r>
              <a:rPr lang="es-PE" dirty="0" smtClean="0">
                <a:latin typeface="Bodoni MT" pitchFamily="18" charset="0"/>
              </a:rPr>
              <a:t>aledañas.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220072" y="4365104"/>
            <a:ext cx="151836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29307" y="4917398"/>
            <a:ext cx="3682418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Reforzar nuestra identidad amazónica.</a:t>
            </a:r>
            <a:endParaRPr lang="es-PE" sz="145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29307" y="5338083"/>
            <a:ext cx="4139951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Promoción del turismo.</a:t>
            </a:r>
            <a:endParaRPr lang="es-PE" sz="145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20072" y="5733256"/>
            <a:ext cx="4139951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Orientación de la inversión pública-privada.</a:t>
            </a:r>
            <a:endParaRPr lang="es-PE" sz="145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29306" y="6130171"/>
            <a:ext cx="41399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Conservación de nuestras etnias (pueblos indígenas).</a:t>
            </a:r>
            <a:endParaRPr lang="es-PE" sz="145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403648" y="4197281"/>
            <a:ext cx="0" cy="1043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11560" y="5230941"/>
            <a:ext cx="1981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latin typeface="Bodoni MT" pitchFamily="18" charset="0"/>
              </a:rPr>
              <a:t>Etnozonificación</a:t>
            </a:r>
            <a:endParaRPr lang="es-PE" sz="2000" dirty="0">
              <a:latin typeface="Bodoni MT" pitchFamily="18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411401" y="4725144"/>
            <a:ext cx="2152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563888" y="4725144"/>
            <a:ext cx="0" cy="774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756294" y="5590981"/>
            <a:ext cx="246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(</a:t>
            </a:r>
            <a:r>
              <a:rPr lang="es-PE" dirty="0" smtClean="0">
                <a:latin typeface="Bodoni MT" pitchFamily="18" charset="0"/>
              </a:rPr>
              <a:t>POT</a:t>
            </a:r>
            <a:r>
              <a:rPr lang="es-PE" dirty="0">
                <a:latin typeface="Bodoni MT" pitchFamily="18" charset="0"/>
              </a:rPr>
              <a:t>-</a:t>
            </a:r>
            <a:r>
              <a:rPr lang="es-PE" dirty="0" smtClean="0">
                <a:latin typeface="Bodoni MT" pitchFamily="18" charset="0"/>
              </a:rPr>
              <a:t> nivel comunal)</a:t>
            </a:r>
            <a:endParaRPr lang="es-PE" dirty="0">
              <a:latin typeface="Bodoni MT" pitchFamily="18" charset="0"/>
            </a:endParaRPr>
          </a:p>
          <a:p>
            <a:r>
              <a:rPr lang="es-PE" dirty="0" smtClean="0">
                <a:latin typeface="Bodoni MT" pitchFamily="18" charset="0"/>
              </a:rPr>
              <a:t>Plan de vida sostenible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6026253" y="3131676"/>
            <a:ext cx="28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Bodoni MT" pitchFamily="18" charset="0"/>
              </a:rPr>
              <a:t>Zonificación Arqueológica.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7308304" y="2564904"/>
            <a:ext cx="0" cy="546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Elipse"/>
          <p:cNvSpPr/>
          <p:nvPr/>
        </p:nvSpPr>
        <p:spPr>
          <a:xfrm>
            <a:off x="35496" y="2757288"/>
            <a:ext cx="3888432" cy="1751832"/>
          </a:xfrm>
          <a:prstGeom prst="ellipse">
            <a:avLst/>
          </a:prstGeom>
          <a:noFill/>
          <a:ln w="76200">
            <a:solidFill>
              <a:srgbClr val="CC99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56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gu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729" y="2564904"/>
            <a:ext cx="2882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 rot="21022596">
            <a:off x="2767629" y="758789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Ganadería?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rot="1452452">
            <a:off x="4962647" y="1095523"/>
            <a:ext cx="114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Cacao?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404578">
            <a:off x="2363030" y="1376321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Arroz?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-911150">
            <a:off x="5272837" y="2118323"/>
            <a:ext cx="974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Caza?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20745426">
            <a:off x="3572276" y="1323147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Vivienda?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21252232">
            <a:off x="4258292" y="1770021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Turismo?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21008248">
            <a:off x="3103859" y="2196195"/>
            <a:ext cx="1018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Agua?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1151395">
            <a:off x="2028294" y="1983117"/>
            <a:ext cx="93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Tahoma" pitchFamily="34" charset="0"/>
              </a:rPr>
              <a:t>Café?</a:t>
            </a:r>
            <a:endParaRPr lang="es-PE" sz="2400" dirty="0">
              <a:latin typeface="Tahoma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74551">
            <a:off x="6186002" y="1641787"/>
            <a:ext cx="1335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REDD+?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482325" y="5661248"/>
            <a:ext cx="2385819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PUEBLOS INDÍGENAS</a:t>
            </a:r>
            <a:endParaRPr lang="es-PE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588224" y="4028871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>
                <a:solidFill>
                  <a:schemeClr val="bg2">
                    <a:lumMod val="50000"/>
                  </a:schemeClr>
                </a:solidFill>
              </a:rPr>
              <a:t>… SIN UNA VISIÓN INTEGRAL DE LA CAPACIDAD DE SUS TERRITORIOS COMUNALES…</a:t>
            </a:r>
            <a:endParaRPr lang="es-P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188640"/>
            <a:ext cx="2088232" cy="73208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900" b="1" dirty="0" smtClean="0"/>
              <a:t>PANORAMA ACTUAL</a:t>
            </a:r>
            <a:endParaRPr lang="es-PE" sz="1900" b="1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rot="992554">
            <a:off x="5338936" y="756555"/>
            <a:ext cx="212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Biodiversidad?</a:t>
            </a:r>
            <a:endParaRPr lang="es-ES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4266" y="786236"/>
            <a:ext cx="4507126" cy="1200329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La Etnozonificación es un instrumento de planificación de los Pueblos Indígenas para la gestión sostenible de sus territorios comunales.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35095" y="5311224"/>
            <a:ext cx="2733249" cy="3693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La construcción ameritará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174888" y="138164"/>
            <a:ext cx="5888150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ETNOZONIFICACIÓN  DE LOS  PUEBLOS INDÍGENAS</a:t>
            </a:r>
            <a:endParaRPr lang="es-PE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4855408" y="1386400"/>
            <a:ext cx="648072" cy="0"/>
          </a:xfrm>
          <a:prstGeom prst="straightConnector1">
            <a:avLst/>
          </a:prstGeom>
          <a:ln>
            <a:solidFill>
              <a:srgbClr val="CC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5647496" y="714228"/>
            <a:ext cx="34007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Se materializa en un mapa donde se identifican su zonas de actividad, el cual contiene sus categorías de utilización con su respectiva iconografía</a:t>
            </a:r>
            <a:r>
              <a:rPr lang="es-PE" dirty="0" smtClean="0">
                <a:latin typeface="Bodoni MT" pitchFamily="18" charset="0"/>
              </a:rPr>
              <a:t>. 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37" name="36 Conector recto de flecha"/>
          <p:cNvCxnSpPr/>
          <p:nvPr/>
        </p:nvCxnSpPr>
        <p:spPr>
          <a:xfrm>
            <a:off x="1528451" y="2128815"/>
            <a:ext cx="0" cy="796129"/>
          </a:xfrm>
          <a:prstGeom prst="straightConnector1">
            <a:avLst/>
          </a:prstGeom>
          <a:ln>
            <a:solidFill>
              <a:srgbClr val="CCCC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1528451" y="2442420"/>
            <a:ext cx="3528392" cy="0"/>
          </a:xfrm>
          <a:prstGeom prst="straightConnector1">
            <a:avLst/>
          </a:prstGeom>
          <a:ln>
            <a:solidFill>
              <a:srgbClr val="CCCC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977146" y="2996952"/>
            <a:ext cx="1102610" cy="369332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s-PE" u="sng" dirty="0">
                <a:latin typeface="Bodoni MT" pitchFamily="18" charset="0"/>
              </a:rPr>
              <a:t>Objetivos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5215448" y="2289112"/>
            <a:ext cx="16017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u="sng" dirty="0" smtClean="0">
                <a:latin typeface="Bodoni MT" pitchFamily="18" charset="0"/>
              </a:rPr>
              <a:t>Características</a:t>
            </a:r>
            <a:endParaRPr lang="es-PE" u="sng" dirty="0">
              <a:latin typeface="Bodoni MT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07504" y="3389798"/>
            <a:ext cx="43924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sz="1650" dirty="0" smtClean="0">
                <a:latin typeface="Bodoni MT" pitchFamily="18" charset="0"/>
              </a:rPr>
              <a:t>Permitirá al P.I. establecer el mecanismo de protección detectando las zonas que deben cuidar.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650" dirty="0" smtClean="0">
                <a:latin typeface="Bodoni MT" pitchFamily="18" charset="0"/>
              </a:rPr>
              <a:t>Permitirá fortalecer su organización,  orientar sus actividades para la planificación y gestión de sus recursos.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sz="1650" dirty="0" smtClean="0">
                <a:latin typeface="Bodoni MT" pitchFamily="18" charset="0"/>
              </a:rPr>
              <a:t>Quedará plasmada sus actividades y conocimientos ancestrales (no olvidar el pasado) y utilizarlo para planificar su futuro.</a:t>
            </a:r>
            <a:endParaRPr lang="es-PE" sz="1650" dirty="0">
              <a:latin typeface="Bodoni MT" pitchFamily="18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989846" y="2801150"/>
            <a:ext cx="40420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3"/>
              </a:buBlip>
            </a:pPr>
            <a:r>
              <a:rPr lang="es-PE" sz="1650" dirty="0" smtClean="0">
                <a:latin typeface="Bodoni MT" pitchFamily="18" charset="0"/>
              </a:rPr>
              <a:t>Se trabaja conjuntamente con la comunidad en la identificación de espacios.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PE" sz="1650" dirty="0" smtClean="0">
                <a:latin typeface="Bodoni MT" pitchFamily="18" charset="0"/>
              </a:rPr>
              <a:t>Las comunidades participarán activamente en la contrastación de mapas con sus zonas de actividad.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es-PE" sz="1650" dirty="0">
                <a:latin typeface="Bodoni MT" pitchFamily="18" charset="0"/>
              </a:rPr>
              <a:t>Se validará los datos obtenidos </a:t>
            </a:r>
            <a:r>
              <a:rPr lang="es-PE" sz="1650" dirty="0" smtClean="0">
                <a:latin typeface="Bodoni MT" pitchFamily="18" charset="0"/>
              </a:rPr>
              <a:t>y mapas con la comunidad al finalizar.</a:t>
            </a:r>
            <a:endParaRPr lang="es-PE" sz="1650" dirty="0">
              <a:latin typeface="Bodoni MT" pitchFamily="18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56929" y="5743272"/>
            <a:ext cx="432048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50" dirty="0" smtClean="0">
                <a:solidFill>
                  <a:srgbClr val="009900"/>
                </a:solidFill>
                <a:latin typeface="Bodoni MT" pitchFamily="18" charset="0"/>
              </a:rPr>
              <a:t>Conocer los intereses de la comunidad indígena; a su vez éstos deben reflejar la conciliación de intereses de sus integrantes. </a:t>
            </a:r>
            <a:endParaRPr lang="es-PE" sz="1650" dirty="0">
              <a:solidFill>
                <a:srgbClr val="0099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174888" y="138164"/>
            <a:ext cx="657904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bg1">
                    <a:lumMod val="95000"/>
                  </a:schemeClr>
                </a:solidFill>
                <a:latin typeface="Aharoni" pitchFamily="2" charset="-79"/>
                <a:cs typeface="Aharoni" pitchFamily="2" charset="-79"/>
              </a:rPr>
              <a:t>PLAN  DE  VIDA  COMUNAL  DE  LOS  PUEBLOS INDÍGENAS</a:t>
            </a:r>
            <a:endParaRPr lang="es-PE" b="1" dirty="0">
              <a:solidFill>
                <a:schemeClr val="bg1">
                  <a:lumMod val="9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04266" y="692696"/>
            <a:ext cx="4507126" cy="1477328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Es el plan de gestión de vida, es el que regula como deben vivir en armonía con su medio sobre la base de su Etnozonificación que es el reflejo su cosmovisión y sus intereses a futuro.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2339752" y="2244562"/>
            <a:ext cx="0" cy="586842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418654" y="2831404"/>
            <a:ext cx="340077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Representa una nueva visión de desarrollo, que considera la gestión territorial conjuntamente con la concepción cultural del P. I</a:t>
            </a:r>
            <a:r>
              <a:rPr lang="es-PE" dirty="0" smtClean="0">
                <a:latin typeface="Bodoni MT" pitchFamily="18" charset="0"/>
              </a:rPr>
              <a:t>. 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>
            <a:off x="3851920" y="3335460"/>
            <a:ext cx="1307147" cy="0"/>
          </a:xfrm>
          <a:prstGeom prst="straightConnector1">
            <a:avLst/>
          </a:prstGeom>
          <a:ln>
            <a:solidFill>
              <a:srgbClr val="CC99FF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5292080" y="2111324"/>
            <a:ext cx="361049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Por lo tanto, sus acciones de gestión en el territorio comunal, </a:t>
            </a:r>
            <a:r>
              <a:rPr lang="es-PE" dirty="0" smtClean="0">
                <a:latin typeface="Bodoni MT" pitchFamily="18" charset="0"/>
              </a:rPr>
              <a:t>actuarán en forma articulada con temas de salud, conservación, uso sostenible de los recursos, fiscalización y vigilancia de sus tierras y el fortalecimiento cultural de sus integrantes. 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39" name="38 Elipse"/>
          <p:cNvSpPr/>
          <p:nvPr/>
        </p:nvSpPr>
        <p:spPr>
          <a:xfrm>
            <a:off x="5868144" y="692696"/>
            <a:ext cx="2880320" cy="1130596"/>
          </a:xfrm>
          <a:prstGeom prst="ellipse">
            <a:avLst/>
          </a:prstGeom>
          <a:noFill/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 territorio no es un espacio vacío </a:t>
            </a:r>
            <a:endParaRPr lang="es-PE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2103116" cy="178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47 Decágono"/>
          <p:cNvSpPr/>
          <p:nvPr/>
        </p:nvSpPr>
        <p:spPr>
          <a:xfrm>
            <a:off x="251520" y="4496617"/>
            <a:ext cx="1593641" cy="1163161"/>
          </a:xfrm>
          <a:prstGeom prst="decagon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48 CuadroTexto"/>
          <p:cNvSpPr txBox="1"/>
          <p:nvPr/>
        </p:nvSpPr>
        <p:spPr>
          <a:xfrm>
            <a:off x="289287" y="4699508"/>
            <a:ext cx="15558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Se materializa en un documento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1917169" y="5072681"/>
            <a:ext cx="422583" cy="0"/>
          </a:xfrm>
          <a:prstGeom prst="straightConnector1">
            <a:avLst/>
          </a:prstGeom>
          <a:ln w="28575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2339752" y="4551058"/>
            <a:ext cx="33522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>
                <a:latin typeface="Batang" pitchFamily="18" charset="-127"/>
                <a:ea typeface="Batang" pitchFamily="18" charset="-127"/>
              </a:rPr>
              <a:t>Contexto sociocultural e </a:t>
            </a:r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histórico.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891758" y="5770131"/>
            <a:ext cx="37128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solidFill>
                  <a:srgbClr val="CC00FF"/>
                </a:solidFill>
                <a:latin typeface="Batang" pitchFamily="18" charset="-127"/>
                <a:ea typeface="Batang" pitchFamily="18" charset="-127"/>
              </a:rPr>
              <a:t>Se trabaja partiendo de un diagnóstico</a:t>
            </a:r>
            <a:endParaRPr lang="es-PE" sz="1500" dirty="0">
              <a:solidFill>
                <a:srgbClr val="CC00FF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339752" y="4821524"/>
            <a:ext cx="40062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Situación acerca de los servicios básicos.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2386328" y="5109556"/>
            <a:ext cx="47468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Influencia de las autoridades y población mestiza.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2380296" y="5397588"/>
            <a:ext cx="52325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>
                <a:latin typeface="Batang" pitchFamily="18" charset="-127"/>
                <a:ea typeface="Batang" pitchFamily="18" charset="-127"/>
              </a:rPr>
              <a:t>Información de los proyectos en el territorio indígena. </a:t>
            </a:r>
            <a:endParaRPr lang="es-PE" sz="1500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0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04813"/>
            <a:ext cx="9144000" cy="1376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dirty="0" smtClean="0">
                <a:solidFill>
                  <a:srgbClr val="0070C0"/>
                </a:solidFill>
              </a:rPr>
              <a:t>Contexto Internacional, Nacional y Regional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2620963"/>
            <a:ext cx="8172450" cy="20224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4000" b="0" dirty="0" smtClean="0">
                <a:solidFill>
                  <a:schemeClr val="tx1"/>
                </a:solidFill>
                <a:effectLst/>
                <a:latin typeface="Impact" pitchFamily="34" charset="0"/>
              </a:rPr>
              <a:t>¿Estamos preparados para afrontar los grandes cambios o procesos globales?</a:t>
            </a:r>
            <a:endParaRPr lang="es-ES" sz="4000" b="0" dirty="0" smtClean="0"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16348" y="476672"/>
            <a:ext cx="3400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Representa un cambio de paradigma entre el Estado y los Pueblos Indígenas, en el cual el protagonismo es ejercido por estos.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65431" y="2564904"/>
            <a:ext cx="1102610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es-PE" u="sng" dirty="0">
                <a:latin typeface="Bodoni MT" pitchFamily="18" charset="0"/>
              </a:rPr>
              <a:t>Objetivos</a:t>
            </a: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016736" y="1778856"/>
            <a:ext cx="0" cy="642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00360" y="3140968"/>
            <a:ext cx="9114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dirty="0" smtClean="0">
                <a:latin typeface="Bodoni MT" pitchFamily="18" charset="0"/>
              </a:rPr>
              <a:t>Permitirá la toma de decisiones de las autoridades de los P. I. con sostenibilidad.</a:t>
            </a:r>
          </a:p>
          <a:p>
            <a:pPr marL="285750" indent="-285750">
              <a:buBlip>
                <a:blip r:embed="rId2"/>
              </a:buBlip>
            </a:pPr>
            <a:r>
              <a:rPr lang="es-PE" dirty="0" smtClean="0">
                <a:latin typeface="Bodoni MT" pitchFamily="18" charset="0"/>
              </a:rPr>
              <a:t>Servirá para minimizar los impactos de sus integrantes en sus actividades productivas.</a:t>
            </a:r>
          </a:p>
          <a:p>
            <a:pPr marL="285750" indent="-285750">
              <a:buBlip>
                <a:blip r:embed="rId2"/>
              </a:buBlip>
            </a:pPr>
            <a:r>
              <a:rPr lang="es-PE" dirty="0" smtClean="0">
                <a:latin typeface="Bodoni MT" pitchFamily="18" charset="0"/>
              </a:rPr>
              <a:t>Fortalecimiento en la vigilancia y fiscalización pudiendo determinar el tamaño y utilización de sus recursos.</a:t>
            </a:r>
          </a:p>
          <a:p>
            <a:pPr marL="285750" indent="-285750">
              <a:buBlip>
                <a:blip r:embed="rId2"/>
              </a:buBlip>
            </a:pPr>
            <a:r>
              <a:rPr lang="es-PE" dirty="0">
                <a:latin typeface="Bodoni MT" pitchFamily="18" charset="0"/>
              </a:rPr>
              <a:t>Permitirá orientar el asentamiento de sus </a:t>
            </a:r>
            <a:r>
              <a:rPr lang="es-PE" dirty="0" smtClean="0">
                <a:latin typeface="Bodoni MT" pitchFamily="18" charset="0"/>
              </a:rPr>
              <a:t>integrantes.</a:t>
            </a:r>
          </a:p>
          <a:p>
            <a:pPr marL="285750" indent="-285750">
              <a:buBlip>
                <a:blip r:embed="rId2"/>
              </a:buBlip>
            </a:pPr>
            <a:r>
              <a:rPr lang="es-PE" dirty="0" smtClean="0">
                <a:latin typeface="Bodoni MT" pitchFamily="18" charset="0"/>
              </a:rPr>
              <a:t>Servirá para recibir financiamiento, salud, educación y la orientación de la inversión publica o privada por parte del gobierno regional.</a:t>
            </a:r>
          </a:p>
        </p:txBody>
      </p:sp>
      <p:sp>
        <p:nvSpPr>
          <p:cNvPr id="16" name="15 Flecha derecha"/>
          <p:cNvSpPr/>
          <p:nvPr/>
        </p:nvSpPr>
        <p:spPr>
          <a:xfrm>
            <a:off x="2771800" y="5589240"/>
            <a:ext cx="648072" cy="288032"/>
          </a:xfrm>
          <a:prstGeom prst="right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CuadroTexto"/>
          <p:cNvSpPr txBox="1"/>
          <p:nvPr/>
        </p:nvSpPr>
        <p:spPr>
          <a:xfrm>
            <a:off x="3743633" y="5548590"/>
            <a:ext cx="5220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atang" pitchFamily="18" charset="-127"/>
                <a:ea typeface="Batang" pitchFamily="18" charset="-127"/>
              </a:rPr>
              <a:t>El GRSM tras la aprobación de la PTR articulará en su gestión los Planes de Vida sobre la base de la Etnozonificación de P.I.</a:t>
            </a:r>
            <a:endParaRPr lang="es-PE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04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750"/>
            <a:ext cx="9180512" cy="691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6197242"/>
            <a:ext cx="2751074" cy="400110"/>
          </a:xfrm>
          <a:prstGeom prst="rect">
            <a:avLst/>
          </a:prstGeom>
          <a:solidFill>
            <a:srgbClr val="CCCC00"/>
          </a:solidFill>
        </p:spPr>
        <p:txBody>
          <a:bodyPr wrap="none" rtlCol="0">
            <a:spAutoFit/>
          </a:bodyPr>
          <a:lstStyle/>
          <a:p>
            <a:r>
              <a:rPr lang="es-PE" sz="2000" b="1" dirty="0" smtClean="0"/>
              <a:t>ETNOZONIFICACIÓN</a:t>
            </a:r>
            <a:endParaRPr lang="es-PE" sz="2000" b="1" dirty="0"/>
          </a:p>
        </p:txBody>
      </p:sp>
      <p:cxnSp>
        <p:nvCxnSpPr>
          <p:cNvPr id="9" name="8 Conector recto de flecha"/>
          <p:cNvCxnSpPr/>
          <p:nvPr/>
        </p:nvCxnSpPr>
        <p:spPr>
          <a:xfrm flipH="1" flipV="1">
            <a:off x="1563611" y="692696"/>
            <a:ext cx="344093" cy="1152128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7797" y="319182"/>
            <a:ext cx="2839239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PE" sz="1600" dirty="0" smtClean="0"/>
              <a:t>Zona </a:t>
            </a:r>
            <a:r>
              <a:rPr lang="es-PE" sz="1600" dirty="0"/>
              <a:t>C</a:t>
            </a:r>
            <a:r>
              <a:rPr lang="es-PE" sz="1600" dirty="0" smtClean="0"/>
              <a:t>omunal de Protección</a:t>
            </a:r>
            <a:endParaRPr lang="es-PE" sz="1600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2803694" y="2708920"/>
            <a:ext cx="270678" cy="1382519"/>
          </a:xfrm>
          <a:prstGeom prst="straightConnector1">
            <a:avLst/>
          </a:prstGeom>
          <a:ln>
            <a:solidFill>
              <a:srgbClr val="99FF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3707904" y="692696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725930" y="40640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781653" y="47667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781653" y="5486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635896" y="1052736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563888" y="980728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781653" y="76644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635896" y="910461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139951" y="1244079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923928" y="982469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563888" y="119675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3923928" y="112648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563888" y="155679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3779912" y="148652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779912" y="1340768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707904" y="1772816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3419872" y="170254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709645" y="1628800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3491880" y="19168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3347864" y="1846565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3709645" y="1916832"/>
            <a:ext cx="5693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…</a:t>
            </a:r>
            <a:endParaRPr lang="es-PE" sz="3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971600" y="4221088"/>
            <a:ext cx="3122971" cy="338554"/>
          </a:xfrm>
          <a:prstGeom prst="rect">
            <a:avLst/>
          </a:prstGeom>
          <a:solidFill>
            <a:srgbClr val="99FF33"/>
          </a:solidFill>
        </p:spPr>
        <p:txBody>
          <a:bodyPr wrap="none" rtlCol="0">
            <a:spAutoFit/>
          </a:bodyPr>
          <a:lstStyle/>
          <a:p>
            <a:r>
              <a:rPr lang="es-PE" sz="1600" dirty="0" smtClean="0"/>
              <a:t>Zona </a:t>
            </a:r>
            <a:r>
              <a:rPr lang="es-PE" sz="1600" dirty="0"/>
              <a:t>C</a:t>
            </a:r>
            <a:r>
              <a:rPr lang="es-PE" sz="1600" dirty="0" smtClean="0"/>
              <a:t>omunal de Conservación</a:t>
            </a:r>
            <a:endParaRPr lang="es-PE" sz="1600" dirty="0"/>
          </a:p>
        </p:txBody>
      </p:sp>
      <p:cxnSp>
        <p:nvCxnSpPr>
          <p:cNvPr id="51" name="50 Conector recto de flecha"/>
          <p:cNvCxnSpPr/>
          <p:nvPr/>
        </p:nvCxnSpPr>
        <p:spPr>
          <a:xfrm flipV="1">
            <a:off x="4277291" y="657736"/>
            <a:ext cx="1662861" cy="816015"/>
          </a:xfrm>
          <a:prstGeom prst="straightConnector1">
            <a:avLst/>
          </a:prstGeom>
          <a:ln>
            <a:solidFill>
              <a:srgbClr val="FF6699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5724128" y="237128"/>
            <a:ext cx="3134191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600" dirty="0" smtClean="0"/>
              <a:t>Zona </a:t>
            </a:r>
            <a:r>
              <a:rPr lang="es-PE" sz="1600" dirty="0"/>
              <a:t>C</a:t>
            </a:r>
            <a:r>
              <a:rPr lang="es-PE" sz="1600" dirty="0" smtClean="0"/>
              <a:t>omunal de Recuperación</a:t>
            </a:r>
            <a:endParaRPr lang="es-PE" sz="1600" dirty="0"/>
          </a:p>
        </p:txBody>
      </p:sp>
      <p:cxnSp>
        <p:nvCxnSpPr>
          <p:cNvPr id="54" name="53 Conector recto de flecha"/>
          <p:cNvCxnSpPr/>
          <p:nvPr/>
        </p:nvCxnSpPr>
        <p:spPr>
          <a:xfrm flipH="1">
            <a:off x="4424644" y="4653136"/>
            <a:ext cx="507396" cy="7920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1930394" y="5466710"/>
            <a:ext cx="302185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PE" sz="1600" dirty="0" smtClean="0"/>
              <a:t>Zona Comunal para Agricultura</a:t>
            </a:r>
            <a:endParaRPr lang="es-PE" sz="1600" dirty="0"/>
          </a:p>
        </p:txBody>
      </p:sp>
      <p:sp>
        <p:nvSpPr>
          <p:cNvPr id="63" name="62 CuadroTexto"/>
          <p:cNvSpPr txBox="1"/>
          <p:nvPr/>
        </p:nvSpPr>
        <p:spPr>
          <a:xfrm>
            <a:off x="7164288" y="4679848"/>
            <a:ext cx="7200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dirty="0" smtClean="0"/>
              <a:t>Pesca</a:t>
            </a:r>
            <a:endParaRPr lang="es-PE" sz="1500" dirty="0"/>
          </a:p>
        </p:txBody>
      </p:sp>
      <p:sp>
        <p:nvSpPr>
          <p:cNvPr id="3072" name="3071 CuadroTexto"/>
          <p:cNvSpPr txBox="1"/>
          <p:nvPr/>
        </p:nvSpPr>
        <p:spPr>
          <a:xfrm>
            <a:off x="7559566" y="2708920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Recolección</a:t>
            </a:r>
          </a:p>
        </p:txBody>
      </p:sp>
      <p:sp>
        <p:nvSpPr>
          <p:cNvPr id="3073" name="3072 CuadroTexto"/>
          <p:cNvSpPr txBox="1"/>
          <p:nvPr/>
        </p:nvSpPr>
        <p:spPr>
          <a:xfrm>
            <a:off x="5425047" y="2224609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Caza</a:t>
            </a:r>
            <a:endParaRPr lang="es-PE" sz="1600" dirty="0"/>
          </a:p>
        </p:txBody>
      </p:sp>
      <p:sp>
        <p:nvSpPr>
          <p:cNvPr id="3075" name="3074 CuadroTexto"/>
          <p:cNvSpPr txBox="1"/>
          <p:nvPr/>
        </p:nvSpPr>
        <p:spPr>
          <a:xfrm>
            <a:off x="3463405" y="6258798"/>
            <a:ext cx="2682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Comercio de sus productos</a:t>
            </a:r>
            <a:endParaRPr lang="es-PE" sz="1600" dirty="0"/>
          </a:p>
        </p:txBody>
      </p:sp>
      <p:sp>
        <p:nvSpPr>
          <p:cNvPr id="3076" name="3075 CuadroTexto"/>
          <p:cNvSpPr txBox="1"/>
          <p:nvPr/>
        </p:nvSpPr>
        <p:spPr>
          <a:xfrm>
            <a:off x="2039829" y="1387515"/>
            <a:ext cx="2064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 smtClean="0"/>
              <a:t>Santuarios sagrados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426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87648" y="3114937"/>
            <a:ext cx="2833594" cy="674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POLITICA TERRITORIAL REGIONAL DE SAN MARTÍN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4632990" y="5382510"/>
            <a:ext cx="936104" cy="657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632991" y="594323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788678" y="5945505"/>
            <a:ext cx="780416" cy="554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987824" y="4509120"/>
            <a:ext cx="67197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PDC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910651" y="5651956"/>
            <a:ext cx="279160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PLANES REGIONALES SECTORIALES</a:t>
            </a:r>
            <a:endParaRPr lang="es-PE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652120" y="5744870"/>
            <a:ext cx="145745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ESTRATEGIAS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56975" y="5040759"/>
            <a:ext cx="1625766" cy="3539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700" b="1" dirty="0" smtClean="0">
                <a:latin typeface="Aharoni" pitchFamily="2" charset="-79"/>
                <a:cs typeface="Aharoni" pitchFamily="2" charset="-79"/>
              </a:rPr>
              <a:t>PROGRAMAS</a:t>
            </a:r>
            <a:endParaRPr lang="es-PE" sz="17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26 Triángulo isósceles"/>
          <p:cNvSpPr/>
          <p:nvPr/>
        </p:nvSpPr>
        <p:spPr>
          <a:xfrm>
            <a:off x="2570042" y="1389334"/>
            <a:ext cx="1472824" cy="11743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GR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8" name="27 Triángulo isósceles"/>
          <p:cNvSpPr/>
          <p:nvPr/>
        </p:nvSpPr>
        <p:spPr>
          <a:xfrm>
            <a:off x="107504" y="5285022"/>
            <a:ext cx="1224136" cy="9361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GL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4" name="3 Conector recto de flecha"/>
          <p:cNvCxnSpPr>
            <a:stCxn id="27" idx="3"/>
          </p:cNvCxnSpPr>
          <p:nvPr/>
        </p:nvCxnSpPr>
        <p:spPr>
          <a:xfrm>
            <a:off x="3306454" y="2563712"/>
            <a:ext cx="0" cy="50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9" y="2471157"/>
            <a:ext cx="1211196" cy="10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1691680" y="4067964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1043608" y="54361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3306454" y="3861048"/>
            <a:ext cx="0" cy="526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691680" y="4067964"/>
            <a:ext cx="16147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H="1">
            <a:off x="3304906" y="4958672"/>
            <a:ext cx="18908" cy="645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5656295" y="6330806"/>
            <a:ext cx="137088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PROYECTOS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3691198" y="1877122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056236" y="404664"/>
            <a:ext cx="1902523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INVERSIÓN PÚBLICA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093565" y="1157042"/>
            <a:ext cx="1902523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GRAN INVERSIÓN PRIVADA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101042" y="1877122"/>
            <a:ext cx="1902523" cy="504056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PLANES Y ESTRATEGIAS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101042" y="2597202"/>
            <a:ext cx="1902523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NORMA NACIONAL </a:t>
            </a:r>
            <a:endParaRPr lang="es-PE" sz="1600" dirty="0">
              <a:solidFill>
                <a:schemeClr val="tx1"/>
              </a:solidFill>
            </a:endParaRPr>
          </a:p>
        </p:txBody>
      </p:sp>
      <p:cxnSp>
        <p:nvCxnSpPr>
          <p:cNvPr id="31" name="30 Conector angular"/>
          <p:cNvCxnSpPr>
            <a:stCxn id="12" idx="1"/>
          </p:cNvCxnSpPr>
          <p:nvPr/>
        </p:nvCxnSpPr>
        <p:spPr>
          <a:xfrm rot="10800000" flipV="1">
            <a:off x="4627302" y="656692"/>
            <a:ext cx="428935" cy="122043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26" idx="1"/>
          </p:cNvCxnSpPr>
          <p:nvPr/>
        </p:nvCxnSpPr>
        <p:spPr>
          <a:xfrm rot="10800000" flipV="1">
            <a:off x="4627303" y="1409070"/>
            <a:ext cx="466263" cy="4680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30" idx="1"/>
          </p:cNvCxnSpPr>
          <p:nvPr/>
        </p:nvCxnSpPr>
        <p:spPr>
          <a:xfrm rot="10800000">
            <a:off x="4627302" y="1877122"/>
            <a:ext cx="473741" cy="9721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stCxn id="29" idx="1"/>
          </p:cNvCxnSpPr>
          <p:nvPr/>
        </p:nvCxnSpPr>
        <p:spPr>
          <a:xfrm rot="10800000" flipV="1">
            <a:off x="4627302" y="2129150"/>
            <a:ext cx="473741" cy="27245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12" idx="3"/>
            <a:endCxn id="30" idx="3"/>
          </p:cNvCxnSpPr>
          <p:nvPr/>
        </p:nvCxnSpPr>
        <p:spPr>
          <a:xfrm>
            <a:off x="6958759" y="656692"/>
            <a:ext cx="44806" cy="2192538"/>
          </a:xfrm>
          <a:prstGeom prst="bentConnector3">
            <a:avLst>
              <a:gd name="adj1" fmla="val 6102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26" idx="3"/>
            <a:endCxn id="29" idx="3"/>
          </p:cNvCxnSpPr>
          <p:nvPr/>
        </p:nvCxnSpPr>
        <p:spPr>
          <a:xfrm>
            <a:off x="6996088" y="1409070"/>
            <a:ext cx="7477" cy="720080"/>
          </a:xfrm>
          <a:prstGeom prst="bentConnector3">
            <a:avLst>
              <a:gd name="adj1" fmla="val 315737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53 Triángulo isósceles"/>
          <p:cNvSpPr/>
          <p:nvPr/>
        </p:nvSpPr>
        <p:spPr>
          <a:xfrm>
            <a:off x="7629206" y="44624"/>
            <a:ext cx="1440160" cy="110833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900" b="1" dirty="0" smtClean="0"/>
              <a:t>GN</a:t>
            </a:r>
            <a:endParaRPr lang="es-PE" sz="1900" b="1" dirty="0"/>
          </a:p>
        </p:txBody>
      </p:sp>
      <p:cxnSp>
        <p:nvCxnSpPr>
          <p:cNvPr id="58" name="57 Conector angular"/>
          <p:cNvCxnSpPr>
            <a:stCxn id="54" idx="3"/>
          </p:cNvCxnSpPr>
          <p:nvPr/>
        </p:nvCxnSpPr>
        <p:spPr>
          <a:xfrm rot="5400000">
            <a:off x="7497789" y="917612"/>
            <a:ext cx="616153" cy="1086843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7462531" y="3212976"/>
            <a:ext cx="164597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b="1" dirty="0" smtClean="0">
                <a:latin typeface="Aharoni" pitchFamily="2" charset="-79"/>
                <a:cs typeface="Aharoni" pitchFamily="2" charset="-79"/>
              </a:rPr>
              <a:t>Alcanzar las metas e índices nacionales de desarrollo sin un alto costo…</a:t>
            </a:r>
            <a:endParaRPr lang="es-PE" sz="17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308304" y="5589240"/>
            <a:ext cx="1782910" cy="1169551"/>
          </a:xfrm>
          <a:prstGeom prst="rect">
            <a:avLst/>
          </a:prstGeom>
          <a:noFill/>
          <a:ln w="38100">
            <a:solidFill>
              <a:srgbClr val="CC00FF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PE" sz="1400" b="1" i="1" dirty="0" smtClean="0"/>
              <a:t>En la salvaguarda y desarrollo sostenible de nuestros Pueblos Indígenas.</a:t>
            </a:r>
            <a:endParaRPr lang="es-PE" sz="1400" b="1" i="1" dirty="0"/>
          </a:p>
        </p:txBody>
      </p:sp>
    </p:spTree>
    <p:extLst>
      <p:ext uri="{BB962C8B-B14F-4D97-AF65-F5344CB8AC3E}">
        <p14:creationId xmlns:p14="http://schemas.microsoft.com/office/powerpoint/2010/main" val="4013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2"/>
            <a:ext cx="3452093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200" b="1" dirty="0" smtClean="0">
                <a:latin typeface="Aharoni" pitchFamily="2" charset="-79"/>
                <a:cs typeface="Aharoni" pitchFamily="2" charset="-79"/>
              </a:rPr>
              <a:t>VISIÓN  INTEGRADORA</a:t>
            </a:r>
            <a:endParaRPr lang="es-PE" sz="2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7599306" y="300060"/>
            <a:ext cx="1293174" cy="1303723"/>
          </a:xfrm>
          <a:prstGeom prst="triangle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GR SM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80028" y="920914"/>
            <a:ext cx="246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Aharoni" pitchFamily="2" charset="-79"/>
                <a:cs typeface="Aharoni" pitchFamily="2" charset="-79"/>
              </a:rPr>
              <a:t>Gerencias Regionales</a:t>
            </a:r>
            <a:endParaRPr lang="es-PE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156176" y="1415539"/>
            <a:ext cx="132382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Política Territorial Regional</a:t>
            </a:r>
            <a:endParaRPr lang="es-PE" sz="16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707904" y="2420888"/>
            <a:ext cx="1800200" cy="61555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700" b="1" dirty="0" smtClean="0"/>
              <a:t>Direcciones Regionales </a:t>
            </a:r>
            <a:endParaRPr lang="es-PE" sz="17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2267744" y="3345382"/>
            <a:ext cx="2024913" cy="3231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chemeClr val="tx1"/>
                </a:solidFill>
              </a:rPr>
              <a:t>Planes y </a:t>
            </a:r>
            <a:r>
              <a:rPr lang="es-PE" sz="1500" b="1" dirty="0">
                <a:solidFill>
                  <a:schemeClr val="tx1"/>
                </a:solidFill>
              </a:rPr>
              <a:t>P</a:t>
            </a:r>
            <a:r>
              <a:rPr lang="es-PE" sz="1500" b="1" dirty="0" smtClean="0">
                <a:solidFill>
                  <a:schemeClr val="tx1"/>
                </a:solidFill>
              </a:rPr>
              <a:t>rogramas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2290574" y="3811106"/>
            <a:ext cx="1993394" cy="553998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500" b="1" dirty="0" smtClean="0"/>
              <a:t>Asistencia Técnica y Económica</a:t>
            </a:r>
            <a:endParaRPr lang="es-PE" sz="1500" b="1" dirty="0"/>
          </a:p>
        </p:txBody>
      </p:sp>
      <p:sp>
        <p:nvSpPr>
          <p:cNvPr id="119" name="118 CuadroTexto"/>
          <p:cNvSpPr txBox="1"/>
          <p:nvPr/>
        </p:nvSpPr>
        <p:spPr>
          <a:xfrm>
            <a:off x="72813" y="1202849"/>
            <a:ext cx="31686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Optimización del recurso público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119220" y="2282969"/>
            <a:ext cx="30126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700" dirty="0" smtClean="0">
                <a:latin typeface="Bodoni MT" pitchFamily="18" charset="0"/>
              </a:rPr>
              <a:t>Confianza con el sector privado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6" name="125 CuadroTexto"/>
          <p:cNvSpPr txBox="1"/>
          <p:nvPr/>
        </p:nvSpPr>
        <p:spPr>
          <a:xfrm>
            <a:off x="5436096" y="3177843"/>
            <a:ext cx="37239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700" dirty="0" smtClean="0">
                <a:latin typeface="Bodoni MT" pitchFamily="18" charset="0"/>
              </a:rPr>
              <a:t>Exportación competitiva y sostenible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72813" y="836712"/>
            <a:ext cx="39985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Sostenibilidad en el tiempo de la inversión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35496" y="1589311"/>
            <a:ext cx="37388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Credibilidad </a:t>
            </a:r>
            <a:r>
              <a:rPr lang="es-PE" sz="1700" dirty="0">
                <a:latin typeface="Bodoni MT" pitchFamily="18" charset="0"/>
              </a:rPr>
              <a:t>en la estrategia regional para </a:t>
            </a:r>
            <a:r>
              <a:rPr lang="es-PE" sz="1700" dirty="0" smtClean="0">
                <a:latin typeface="Bodoni MT" pitchFamily="18" charset="0"/>
              </a:rPr>
              <a:t>el </a:t>
            </a:r>
            <a:r>
              <a:rPr lang="es-PE" sz="1700" dirty="0">
                <a:latin typeface="Bodoni MT" pitchFamily="18" charset="0"/>
              </a:rPr>
              <a:t>desarrollo</a:t>
            </a:r>
          </a:p>
        </p:txBody>
      </p:sp>
      <p:sp>
        <p:nvSpPr>
          <p:cNvPr id="130" name="129 CuadroTexto"/>
          <p:cNvSpPr txBox="1"/>
          <p:nvPr/>
        </p:nvSpPr>
        <p:spPr>
          <a:xfrm>
            <a:off x="6762990" y="3933056"/>
            <a:ext cx="23678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Conservación de RRNN</a:t>
            </a:r>
            <a:endParaRPr lang="es-PE" sz="1700" dirty="0">
              <a:latin typeface="Bodoni MT" pitchFamily="18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36" y="488880"/>
            <a:ext cx="664743" cy="61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101 CuadroTexto"/>
          <p:cNvSpPr txBox="1"/>
          <p:nvPr/>
        </p:nvSpPr>
        <p:spPr>
          <a:xfrm>
            <a:off x="6876256" y="4293096"/>
            <a:ext cx="22098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Elevar calidad de vida</a:t>
            </a:r>
            <a:endParaRPr lang="es-PE" sz="1700" dirty="0">
              <a:latin typeface="Bodoni MT" pitchFamily="18" charset="0"/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H="1">
            <a:off x="5904147" y="1196752"/>
            <a:ext cx="1731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angular"/>
          <p:cNvCxnSpPr/>
          <p:nvPr/>
        </p:nvCxnSpPr>
        <p:spPr>
          <a:xfrm rot="5400000">
            <a:off x="4518923" y="1675780"/>
            <a:ext cx="726177" cy="7640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58" idx="2"/>
            <a:endCxn id="94" idx="3"/>
          </p:cNvCxnSpPr>
          <p:nvPr/>
        </p:nvCxnSpPr>
        <p:spPr>
          <a:xfrm rot="5400000">
            <a:off x="3920154" y="3400255"/>
            <a:ext cx="1051664" cy="3240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68 Conector angular"/>
          <p:cNvCxnSpPr>
            <a:stCxn id="58" idx="2"/>
            <a:endCxn id="93" idx="3"/>
          </p:cNvCxnSpPr>
          <p:nvPr/>
        </p:nvCxnSpPr>
        <p:spPr>
          <a:xfrm rot="5400000">
            <a:off x="4215069" y="3114030"/>
            <a:ext cx="470524" cy="3153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9" name="138 Elipse"/>
          <p:cNvSpPr/>
          <p:nvPr/>
        </p:nvSpPr>
        <p:spPr>
          <a:xfrm>
            <a:off x="430671" y="3140968"/>
            <a:ext cx="252897" cy="235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40" name="139 Elipse"/>
          <p:cNvSpPr/>
          <p:nvPr/>
        </p:nvSpPr>
        <p:spPr>
          <a:xfrm>
            <a:off x="323528" y="4005064"/>
            <a:ext cx="252897" cy="2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1" name="140 Elipse"/>
          <p:cNvSpPr/>
          <p:nvPr/>
        </p:nvSpPr>
        <p:spPr>
          <a:xfrm>
            <a:off x="683568" y="4221088"/>
            <a:ext cx="252897" cy="235262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P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42" name="141 Elipse"/>
          <p:cNvSpPr/>
          <p:nvPr/>
        </p:nvSpPr>
        <p:spPr>
          <a:xfrm>
            <a:off x="214647" y="3573016"/>
            <a:ext cx="252897" cy="235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29" name="28 Triángulo isósceles"/>
          <p:cNvSpPr/>
          <p:nvPr/>
        </p:nvSpPr>
        <p:spPr>
          <a:xfrm>
            <a:off x="1187624" y="4725144"/>
            <a:ext cx="1224136" cy="9361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GL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539552" y="4509120"/>
            <a:ext cx="0" cy="16741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39552" y="5157192"/>
            <a:ext cx="8149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123728" y="5157192"/>
            <a:ext cx="79208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2987824" y="4797152"/>
            <a:ext cx="2032132" cy="792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ORIENTAR LA GESTIÓN LOCAL EN EL TERRITORIO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1600" y="3861048"/>
            <a:ext cx="130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EQUILIBRIO</a:t>
            </a:r>
            <a:endParaRPr lang="es-PE" sz="1400" b="1" dirty="0"/>
          </a:p>
        </p:txBody>
      </p:sp>
      <p:sp>
        <p:nvSpPr>
          <p:cNvPr id="32" name="31 Rectángulo"/>
          <p:cNvSpPr/>
          <p:nvPr/>
        </p:nvSpPr>
        <p:spPr>
          <a:xfrm>
            <a:off x="611560" y="3356992"/>
            <a:ext cx="1702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Toma de Decisión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683568" y="3811106"/>
            <a:ext cx="14752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5055091" y="5769260"/>
            <a:ext cx="1459387" cy="1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5039183" y="5445224"/>
            <a:ext cx="130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EQUILIBRIO</a:t>
            </a:r>
            <a:endParaRPr lang="es-PE" sz="1400" b="1" dirty="0"/>
          </a:p>
        </p:txBody>
      </p:sp>
      <p:sp>
        <p:nvSpPr>
          <p:cNvPr id="72" name="71 Elipse"/>
          <p:cNvSpPr/>
          <p:nvPr/>
        </p:nvSpPr>
        <p:spPr>
          <a:xfrm>
            <a:off x="6263319" y="5085184"/>
            <a:ext cx="252897" cy="235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6514478" y="5877272"/>
            <a:ext cx="252897" cy="2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4" name="73 Elipse"/>
          <p:cNvSpPr/>
          <p:nvPr/>
        </p:nvSpPr>
        <p:spPr>
          <a:xfrm>
            <a:off x="6226446" y="6146066"/>
            <a:ext cx="252897" cy="235262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P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6551351" y="5445224"/>
            <a:ext cx="252897" cy="235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04029" y="3573016"/>
            <a:ext cx="30930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>
                <a:latin typeface="Bodoni MT" pitchFamily="18" charset="0"/>
              </a:rPr>
              <a:t>Mitigación del cambio climático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09" r="6135" b="5354"/>
          <a:stretch/>
        </p:blipFill>
        <p:spPr bwMode="auto">
          <a:xfrm>
            <a:off x="7437002" y="4882378"/>
            <a:ext cx="1167446" cy="15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42 Conector recto de flecha"/>
          <p:cNvCxnSpPr/>
          <p:nvPr/>
        </p:nvCxnSpPr>
        <p:spPr>
          <a:xfrm>
            <a:off x="539552" y="6165304"/>
            <a:ext cx="28809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3491880" y="5877272"/>
            <a:ext cx="1444451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Pueblos Indígenas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9001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16632"/>
            <a:ext cx="85689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FACTORES DE ÉXITO DE LA POLITICA TERRITORIAL REGIONAL DE SAN MARTIN</a:t>
            </a:r>
            <a:endParaRPr lang="es-PE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7524" y="623985"/>
            <a:ext cx="8640960" cy="590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sz="1716" u="sng" dirty="0">
                <a:latin typeface="Bodoni MT" pitchFamily="18" charset="0"/>
              </a:rPr>
              <a:t>C</a:t>
            </a:r>
            <a:r>
              <a:rPr lang="es-PE" sz="1716" u="sng" dirty="0" smtClean="0">
                <a:latin typeface="Bodoni MT" pitchFamily="18" charset="0"/>
              </a:rPr>
              <a:t>ompromiso</a:t>
            </a:r>
            <a:r>
              <a:rPr lang="es-PE" sz="1716" dirty="0" smtClean="0">
                <a:latin typeface="Bodoni MT" pitchFamily="18" charset="0"/>
              </a:rPr>
              <a:t> </a:t>
            </a:r>
            <a:r>
              <a:rPr lang="es-PE" sz="1716" dirty="0">
                <a:latin typeface="Bodoni MT" pitchFamily="18" charset="0"/>
              </a:rPr>
              <a:t>de los sectores en equilibrar los 4 ejes </a:t>
            </a:r>
            <a:r>
              <a:rPr lang="es-PE" sz="1716" dirty="0" smtClean="0">
                <a:latin typeface="Bodoni MT" pitchFamily="18" charset="0"/>
              </a:rPr>
              <a:t>del DTS (social-económico-ambiental-político).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Poder </a:t>
            </a:r>
            <a:r>
              <a:rPr lang="es-PE" sz="1716" u="sng" dirty="0">
                <a:latin typeface="Bodoni MT" pitchFamily="18" charset="0"/>
              </a:rPr>
              <a:t>de decisión </a:t>
            </a:r>
            <a:r>
              <a:rPr lang="es-PE" sz="1716" dirty="0">
                <a:latin typeface="Bodoni MT" pitchFamily="18" charset="0"/>
              </a:rPr>
              <a:t>de los sectores en priorizar la implementación de </a:t>
            </a:r>
            <a:r>
              <a:rPr lang="es-PE" sz="1716" dirty="0" smtClean="0">
                <a:latin typeface="Bodoni MT" pitchFamily="18" charset="0"/>
              </a:rPr>
              <a:t>la PTRSM.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Fortalecimiento</a:t>
            </a:r>
            <a:r>
              <a:rPr lang="es-PE" sz="1716" dirty="0" smtClean="0">
                <a:latin typeface="Bodoni MT" pitchFamily="18" charset="0"/>
              </a:rPr>
              <a:t> en competitividad </a:t>
            </a:r>
            <a:r>
              <a:rPr lang="es-PE" sz="1716" dirty="0">
                <a:latin typeface="Bodoni MT" pitchFamily="18" charset="0"/>
              </a:rPr>
              <a:t>regional: coherencia y sinergia entre los sectores, </a:t>
            </a:r>
            <a:r>
              <a:rPr lang="es-PE" sz="1716" dirty="0" smtClean="0">
                <a:latin typeface="Bodoni MT" pitchFamily="18" charset="0"/>
              </a:rPr>
              <a:t>infraestructura</a:t>
            </a:r>
            <a:r>
              <a:rPr lang="es-PE" sz="1716" dirty="0">
                <a:latin typeface="Bodoni MT" pitchFamily="18" charset="0"/>
              </a:rPr>
              <a:t>, competencias laborales y de gerencia, financiamiento, conocimiento de ciencia y tecnología, </a:t>
            </a:r>
            <a:r>
              <a:rPr lang="es-PE" sz="1716" dirty="0" smtClean="0">
                <a:latin typeface="Bodoni MT" pitchFamily="18" charset="0"/>
              </a:rPr>
              <a:t>etc.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dirty="0" smtClean="0">
                <a:latin typeface="Bodoni MT" pitchFamily="18" charset="0"/>
              </a:rPr>
              <a:t>Sobre </a:t>
            </a:r>
            <a:r>
              <a:rPr lang="es-PE" sz="1716" dirty="0">
                <a:latin typeface="Bodoni MT" pitchFamily="18" charset="0"/>
              </a:rPr>
              <a:t>la base </a:t>
            </a:r>
            <a:r>
              <a:rPr lang="es-PE" sz="1716" dirty="0" smtClean="0">
                <a:latin typeface="Bodoni MT" pitchFamily="18" charset="0"/>
              </a:rPr>
              <a:t>de la </a:t>
            </a:r>
            <a:r>
              <a:rPr lang="es-PE" sz="1716" dirty="0">
                <a:latin typeface="Bodoni MT" pitchFamily="18" charset="0"/>
              </a:rPr>
              <a:t>política de descentralización y las competencias regionales, poder diseñar nuestra propia orientación de gestión en el territorio, sin comprometer las metas de desarrollo nacional, pero siguiendo un criterio acorde con nuestra realidad natural y </a:t>
            </a:r>
            <a:r>
              <a:rPr lang="es-PE" sz="1716" dirty="0" smtClean="0">
                <a:latin typeface="Bodoni MT" pitchFamily="18" charset="0"/>
              </a:rPr>
              <a:t>cultural.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latin typeface="Bodoni MT" pitchFamily="18" charset="0"/>
              </a:rPr>
              <a:t>Asignación</a:t>
            </a:r>
            <a:r>
              <a:rPr lang="es-PE" sz="1716" dirty="0" smtClean="0">
                <a:latin typeface="Bodoni MT" pitchFamily="18" charset="0"/>
              </a:rPr>
              <a:t> </a:t>
            </a:r>
            <a:r>
              <a:rPr lang="es-PE" sz="1716" dirty="0">
                <a:latin typeface="Bodoni MT" pitchFamily="18" charset="0"/>
              </a:rPr>
              <a:t>de los recursos para implementar </a:t>
            </a:r>
            <a:r>
              <a:rPr lang="es-PE" sz="1716" dirty="0" smtClean="0">
                <a:latin typeface="Bodoni MT" pitchFamily="18" charset="0"/>
              </a:rPr>
              <a:t>la </a:t>
            </a:r>
            <a:r>
              <a:rPr lang="es-PE" sz="1716" dirty="0">
                <a:latin typeface="Bodoni MT" pitchFamily="18" charset="0"/>
              </a:rPr>
              <a:t>PTRSM, para la creación de instrumentos y herramientas que </a:t>
            </a:r>
            <a:r>
              <a:rPr lang="es-PE" sz="1716" dirty="0" smtClean="0">
                <a:latin typeface="Bodoni MT" pitchFamily="18" charset="0"/>
              </a:rPr>
              <a:t>permitan la articulación y </a:t>
            </a:r>
            <a:r>
              <a:rPr lang="es-PE" sz="1716" dirty="0">
                <a:latin typeface="Bodoni MT" pitchFamily="18" charset="0"/>
              </a:rPr>
              <a:t>difundirla con el colectivo. </a:t>
            </a:r>
            <a:r>
              <a:rPr lang="es-PE" sz="1716" b="1" u="sng" dirty="0" smtClean="0">
                <a:latin typeface="Bodoni MT" pitchFamily="18" charset="0"/>
              </a:rPr>
              <a:t>Con </a:t>
            </a:r>
            <a:r>
              <a:rPr lang="es-PE" sz="1716" b="1" u="sng" dirty="0">
                <a:latin typeface="Bodoni MT" pitchFamily="18" charset="0"/>
              </a:rPr>
              <a:t>la finalidad</a:t>
            </a:r>
            <a:r>
              <a:rPr lang="es-PE" sz="1716" dirty="0">
                <a:latin typeface="Bodoni MT" pitchFamily="18" charset="0"/>
              </a:rPr>
              <a:t> de evitar la duplicación de esfuerzos, de proyectos y la mejor aplicación de los recursos, siempre escasos, para las </a:t>
            </a:r>
            <a:r>
              <a:rPr lang="es-PE" sz="1716" dirty="0" smtClean="0">
                <a:latin typeface="Bodoni MT" pitchFamily="18" charset="0"/>
              </a:rPr>
              <a:t>regiones.</a:t>
            </a:r>
          </a:p>
          <a:p>
            <a:pPr algn="just"/>
            <a:endParaRPr lang="es-PE" sz="1716" dirty="0" smtClean="0">
              <a:latin typeface="Bodoni MT" pitchFamily="18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es-PE" sz="1716" u="sng" dirty="0" smtClean="0">
                <a:solidFill>
                  <a:srgbClr val="CC00FF"/>
                </a:solidFill>
                <a:latin typeface="Bodoni MT" pitchFamily="18" charset="0"/>
              </a:rPr>
              <a:t>Sinergia</a:t>
            </a:r>
            <a:r>
              <a:rPr lang="es-PE" sz="1716" dirty="0" smtClean="0">
                <a:solidFill>
                  <a:srgbClr val="CC00FF"/>
                </a:solidFill>
                <a:latin typeface="Bodoni MT" pitchFamily="18" charset="0"/>
              </a:rPr>
              <a:t> </a:t>
            </a:r>
            <a:r>
              <a:rPr lang="es-PE" sz="1716" dirty="0">
                <a:solidFill>
                  <a:srgbClr val="CC00FF"/>
                </a:solidFill>
                <a:latin typeface="Bodoni MT" pitchFamily="18" charset="0"/>
              </a:rPr>
              <a:t>con los Gobiernos Locales </a:t>
            </a:r>
            <a:r>
              <a:rPr lang="es-PE" sz="1716" dirty="0" smtClean="0">
                <a:solidFill>
                  <a:srgbClr val="CC00FF"/>
                </a:solidFill>
                <a:latin typeface="Bodoni MT" pitchFamily="18" charset="0"/>
              </a:rPr>
              <a:t> y </a:t>
            </a:r>
            <a:r>
              <a:rPr lang="es-PE" sz="1716" dirty="0">
                <a:solidFill>
                  <a:srgbClr val="CC00FF"/>
                </a:solidFill>
                <a:latin typeface="Bodoni MT" pitchFamily="18" charset="0"/>
              </a:rPr>
              <a:t> </a:t>
            </a:r>
            <a:r>
              <a:rPr lang="es-PE" sz="1716" dirty="0" smtClean="0">
                <a:solidFill>
                  <a:srgbClr val="CC00FF"/>
                </a:solidFill>
                <a:latin typeface="Bodoni MT" pitchFamily="18" charset="0"/>
              </a:rPr>
              <a:t>los Pueblos Indígenas para </a:t>
            </a:r>
            <a:r>
              <a:rPr lang="es-PE" sz="1716" dirty="0">
                <a:solidFill>
                  <a:srgbClr val="CC00FF"/>
                </a:solidFill>
                <a:latin typeface="Bodoni MT" pitchFamily="18" charset="0"/>
              </a:rPr>
              <a:t>orientar su </a:t>
            </a:r>
            <a:r>
              <a:rPr lang="es-PE" sz="1716" dirty="0" smtClean="0">
                <a:solidFill>
                  <a:srgbClr val="CC00FF"/>
                </a:solidFill>
                <a:latin typeface="Bodoni MT" pitchFamily="18" charset="0"/>
              </a:rPr>
              <a:t>gestión.</a:t>
            </a:r>
            <a:endParaRPr lang="es-PE" sz="1716" dirty="0">
              <a:solidFill>
                <a:srgbClr val="CC00FF"/>
              </a:solidFill>
              <a:latin typeface="Bodoni MT" pitchFamily="18" charset="0"/>
            </a:endParaRPr>
          </a:p>
          <a:p>
            <a:endParaRPr lang="es-PE" sz="1716" dirty="0">
              <a:latin typeface="Bodoni MT" pitchFamily="18" charset="0"/>
            </a:endParaRPr>
          </a:p>
          <a:p>
            <a:endParaRPr lang="es-PE" sz="1716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45223" y="5589240"/>
            <a:ext cx="4492625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… </a:t>
            </a:r>
            <a:endParaRPr lang="es-E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100" name="Picture 4" descr="http://ecuatur.files.wordpress.com/2008/09/morona-choz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5330825" y="214313"/>
            <a:ext cx="382428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2000" b="1" dirty="0"/>
              <a:t>El proceso de globalización implica que </a:t>
            </a:r>
            <a:r>
              <a:rPr lang="es-ES_tradnl" sz="2000" b="1" dirty="0" smtClean="0"/>
              <a:t>la región deberá </a:t>
            </a:r>
            <a:r>
              <a:rPr lang="es-ES_tradnl" sz="2000" b="1" dirty="0"/>
              <a:t>competir con otras regiones no solo del país sino también del mundo...</a:t>
            </a:r>
            <a:endParaRPr lang="es-MX" sz="20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6350" y="284163"/>
            <a:ext cx="5519738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Proceso global 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GLOBALIZACION E INTEGRACIÓN 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ECONÓMICA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01613" y="1989138"/>
            <a:ext cx="6674643" cy="4654550"/>
            <a:chOff x="0" y="354"/>
            <a:chExt cx="5760" cy="3140"/>
          </a:xfrm>
        </p:grpSpPr>
        <p:pic>
          <p:nvPicPr>
            <p:cNvPr id="6150" name="Picture 5" descr="Imagen mundo"/>
            <p:cNvPicPr>
              <a:picLocks noChangeAspect="1" noChangeArrowheads="1"/>
            </p:cNvPicPr>
            <p:nvPr/>
          </p:nvPicPr>
          <p:blipFill>
            <a:blip r:embed="rId2" cstate="print"/>
            <a:srcRect b="16756"/>
            <a:stretch>
              <a:fillRect/>
            </a:stretch>
          </p:blipFill>
          <p:spPr bwMode="auto">
            <a:xfrm>
              <a:off x="0" y="354"/>
              <a:ext cx="5760" cy="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Freeform 6"/>
            <p:cNvSpPr>
              <a:spLocks/>
            </p:cNvSpPr>
            <p:nvPr/>
          </p:nvSpPr>
          <p:spPr bwMode="auto">
            <a:xfrm>
              <a:off x="1824" y="1016"/>
              <a:ext cx="1360" cy="1144"/>
            </a:xfrm>
            <a:custGeom>
              <a:avLst/>
              <a:gdLst>
                <a:gd name="T0" fmla="*/ 0 w 1360"/>
                <a:gd name="T1" fmla="*/ 1144 h 1144"/>
                <a:gd name="T2" fmla="*/ 480 w 1360"/>
                <a:gd name="T3" fmla="*/ 1048 h 1144"/>
                <a:gd name="T4" fmla="*/ 672 w 1360"/>
                <a:gd name="T5" fmla="*/ 568 h 1144"/>
                <a:gd name="T6" fmla="*/ 1248 w 1360"/>
                <a:gd name="T7" fmla="*/ 88 h 1144"/>
                <a:gd name="T8" fmla="*/ 1344 w 1360"/>
                <a:gd name="T9" fmla="*/ 4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0"/>
                <a:gd name="T16" fmla="*/ 0 h 1144"/>
                <a:gd name="T17" fmla="*/ 1360 w 1360"/>
                <a:gd name="T18" fmla="*/ 1144 h 1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0" h="1144">
                  <a:moveTo>
                    <a:pt x="0" y="1144"/>
                  </a:moveTo>
                  <a:cubicBezTo>
                    <a:pt x="184" y="1144"/>
                    <a:pt x="368" y="1144"/>
                    <a:pt x="480" y="1048"/>
                  </a:cubicBezTo>
                  <a:cubicBezTo>
                    <a:pt x="592" y="952"/>
                    <a:pt x="544" y="728"/>
                    <a:pt x="672" y="568"/>
                  </a:cubicBezTo>
                  <a:cubicBezTo>
                    <a:pt x="800" y="408"/>
                    <a:pt x="1136" y="176"/>
                    <a:pt x="1248" y="88"/>
                  </a:cubicBezTo>
                  <a:cubicBezTo>
                    <a:pt x="1360" y="0"/>
                    <a:pt x="1352" y="20"/>
                    <a:pt x="1344" y="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2" name="Freeform 7"/>
            <p:cNvSpPr>
              <a:spLocks/>
            </p:cNvSpPr>
            <p:nvPr/>
          </p:nvSpPr>
          <p:spPr bwMode="auto">
            <a:xfrm>
              <a:off x="1680" y="1344"/>
              <a:ext cx="664" cy="768"/>
            </a:xfrm>
            <a:custGeom>
              <a:avLst/>
              <a:gdLst>
                <a:gd name="T0" fmla="*/ 528 w 664"/>
                <a:gd name="T1" fmla="*/ 768 h 768"/>
                <a:gd name="T2" fmla="*/ 576 w 664"/>
                <a:gd name="T3" fmla="*/ 432 h 768"/>
                <a:gd name="T4" fmla="*/ 0 w 664"/>
                <a:gd name="T5" fmla="*/ 0 h 768"/>
                <a:gd name="T6" fmla="*/ 0 60000 65536"/>
                <a:gd name="T7" fmla="*/ 0 60000 65536"/>
                <a:gd name="T8" fmla="*/ 0 60000 65536"/>
                <a:gd name="T9" fmla="*/ 0 w 664"/>
                <a:gd name="T10" fmla="*/ 0 h 768"/>
                <a:gd name="T11" fmla="*/ 664 w 66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4" h="768">
                  <a:moveTo>
                    <a:pt x="528" y="768"/>
                  </a:moveTo>
                  <a:cubicBezTo>
                    <a:pt x="596" y="664"/>
                    <a:pt x="664" y="560"/>
                    <a:pt x="576" y="432"/>
                  </a:cubicBezTo>
                  <a:cubicBezTo>
                    <a:pt x="488" y="304"/>
                    <a:pt x="96" y="72"/>
                    <a:pt x="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3" name="Freeform 8"/>
            <p:cNvSpPr>
              <a:spLocks/>
            </p:cNvSpPr>
            <p:nvPr/>
          </p:nvSpPr>
          <p:spPr bwMode="auto">
            <a:xfrm>
              <a:off x="1111" y="1480"/>
              <a:ext cx="704" cy="736"/>
            </a:xfrm>
            <a:custGeom>
              <a:avLst/>
              <a:gdLst>
                <a:gd name="T0" fmla="*/ 704 w 704"/>
                <a:gd name="T1" fmla="*/ 672 h 736"/>
                <a:gd name="T2" fmla="*/ 512 w 704"/>
                <a:gd name="T3" fmla="*/ 720 h 736"/>
                <a:gd name="T4" fmla="*/ 224 w 704"/>
                <a:gd name="T5" fmla="*/ 576 h 736"/>
                <a:gd name="T6" fmla="*/ 32 w 704"/>
                <a:gd name="T7" fmla="*/ 384 h 736"/>
                <a:gd name="T8" fmla="*/ 32 w 704"/>
                <a:gd name="T9" fmla="*/ 192 h 736"/>
                <a:gd name="T10" fmla="*/ 80 w 704"/>
                <a:gd name="T11" fmla="*/ 0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736"/>
                <a:gd name="T20" fmla="*/ 704 w 704"/>
                <a:gd name="T21" fmla="*/ 736 h 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736">
                  <a:moveTo>
                    <a:pt x="704" y="672"/>
                  </a:moveTo>
                  <a:cubicBezTo>
                    <a:pt x="648" y="704"/>
                    <a:pt x="592" y="736"/>
                    <a:pt x="512" y="720"/>
                  </a:cubicBezTo>
                  <a:cubicBezTo>
                    <a:pt x="432" y="704"/>
                    <a:pt x="304" y="632"/>
                    <a:pt x="224" y="576"/>
                  </a:cubicBezTo>
                  <a:cubicBezTo>
                    <a:pt x="144" y="520"/>
                    <a:pt x="64" y="448"/>
                    <a:pt x="32" y="384"/>
                  </a:cubicBezTo>
                  <a:cubicBezTo>
                    <a:pt x="0" y="320"/>
                    <a:pt x="24" y="256"/>
                    <a:pt x="32" y="192"/>
                  </a:cubicBezTo>
                  <a:cubicBezTo>
                    <a:pt x="40" y="128"/>
                    <a:pt x="72" y="32"/>
                    <a:pt x="8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4" name="Freeform 9"/>
            <p:cNvSpPr>
              <a:spLocks/>
            </p:cNvSpPr>
            <p:nvPr/>
          </p:nvSpPr>
          <p:spPr bwMode="auto">
            <a:xfrm>
              <a:off x="2256" y="2112"/>
              <a:ext cx="144" cy="1"/>
            </a:xfrm>
            <a:custGeom>
              <a:avLst/>
              <a:gdLst>
                <a:gd name="T0" fmla="*/ 0 w 144"/>
                <a:gd name="T1" fmla="*/ 0 h 1"/>
                <a:gd name="T2" fmla="*/ 144 w 144"/>
                <a:gd name="T3" fmla="*/ 0 h 1"/>
                <a:gd name="T4" fmla="*/ 0 60000 65536"/>
                <a:gd name="T5" fmla="*/ 0 60000 65536"/>
                <a:gd name="T6" fmla="*/ 0 w 144"/>
                <a:gd name="T7" fmla="*/ 0 h 1"/>
                <a:gd name="T8" fmla="*/ 144 w 1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">
                  <a:moveTo>
                    <a:pt x="0" y="0"/>
                  </a:moveTo>
                  <a:cubicBezTo>
                    <a:pt x="0" y="0"/>
                    <a:pt x="72" y="0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5" name="Freeform 10"/>
            <p:cNvSpPr>
              <a:spLocks/>
            </p:cNvSpPr>
            <p:nvPr/>
          </p:nvSpPr>
          <p:spPr bwMode="auto">
            <a:xfrm>
              <a:off x="2064" y="2119"/>
              <a:ext cx="392" cy="576"/>
            </a:xfrm>
            <a:custGeom>
              <a:avLst/>
              <a:gdLst>
                <a:gd name="T0" fmla="*/ 144 w 392"/>
                <a:gd name="T1" fmla="*/ 0 h 576"/>
                <a:gd name="T2" fmla="*/ 336 w 392"/>
                <a:gd name="T3" fmla="*/ 48 h 576"/>
                <a:gd name="T4" fmla="*/ 384 w 392"/>
                <a:gd name="T5" fmla="*/ 144 h 576"/>
                <a:gd name="T6" fmla="*/ 384 w 392"/>
                <a:gd name="T7" fmla="*/ 288 h 576"/>
                <a:gd name="T8" fmla="*/ 336 w 392"/>
                <a:gd name="T9" fmla="*/ 432 h 576"/>
                <a:gd name="T10" fmla="*/ 240 w 392"/>
                <a:gd name="T11" fmla="*/ 528 h 576"/>
                <a:gd name="T12" fmla="*/ 0 w 392"/>
                <a:gd name="T13" fmla="*/ 576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2"/>
                <a:gd name="T22" fmla="*/ 0 h 576"/>
                <a:gd name="T23" fmla="*/ 392 w 39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2" h="576">
                  <a:moveTo>
                    <a:pt x="144" y="0"/>
                  </a:moveTo>
                  <a:cubicBezTo>
                    <a:pt x="220" y="12"/>
                    <a:pt x="296" y="24"/>
                    <a:pt x="336" y="48"/>
                  </a:cubicBezTo>
                  <a:cubicBezTo>
                    <a:pt x="376" y="72"/>
                    <a:pt x="376" y="104"/>
                    <a:pt x="384" y="144"/>
                  </a:cubicBezTo>
                  <a:cubicBezTo>
                    <a:pt x="392" y="184"/>
                    <a:pt x="392" y="240"/>
                    <a:pt x="384" y="288"/>
                  </a:cubicBezTo>
                  <a:cubicBezTo>
                    <a:pt x="376" y="336"/>
                    <a:pt x="360" y="392"/>
                    <a:pt x="336" y="432"/>
                  </a:cubicBezTo>
                  <a:cubicBezTo>
                    <a:pt x="312" y="472"/>
                    <a:pt x="296" y="504"/>
                    <a:pt x="240" y="528"/>
                  </a:cubicBezTo>
                  <a:cubicBezTo>
                    <a:pt x="184" y="552"/>
                    <a:pt x="40" y="568"/>
                    <a:pt x="0" y="57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 flipH="1" flipV="1">
              <a:off x="192" y="1776"/>
              <a:ext cx="1536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 flipH="1" flipV="1">
              <a:off x="5012" y="1434"/>
              <a:ext cx="62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49" y="1888"/>
              <a:ext cx="57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ASIA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2245" y="2704"/>
              <a:ext cx="96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MERCOSUR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434" y="1275"/>
              <a:ext cx="1950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 dirty="0">
                  <a:latin typeface="Times New Roman" pitchFamily="18" charset="0"/>
                </a:rPr>
                <a:t>NORTEAMERICA</a:t>
              </a:r>
              <a:endParaRPr lang="es-ES" sz="1600" b="1" dirty="0">
                <a:latin typeface="Times New Roman" pitchFamily="18" charset="0"/>
              </a:endParaRP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2778" y="929"/>
              <a:ext cx="1824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 dirty="0">
                  <a:latin typeface="Times New Roman" pitchFamily="18" charset="0"/>
                </a:rPr>
                <a:t>UNION EUROPEA</a:t>
              </a:r>
              <a:endParaRPr lang="es-ES" sz="1600" b="1" dirty="0">
                <a:latin typeface="Times New Roman" pitchFamily="18" charset="0"/>
              </a:endParaRP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4848" y="1206"/>
              <a:ext cx="624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ASIA</a:t>
              </a:r>
              <a:endParaRPr lang="es-ES" sz="1600" b="1">
                <a:latin typeface="Times New Roman" pitchFamily="18" charset="0"/>
              </a:endParaRPr>
            </a:p>
          </p:txBody>
        </p:sp>
      </p:grpSp>
      <p:pic>
        <p:nvPicPr>
          <p:cNvPr id="6149" name="Picture 2" descr="la globaliz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46613"/>
            <a:ext cx="18732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7318977" y="3838693"/>
            <a:ext cx="18161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b="1" dirty="0"/>
              <a:t>San Martín debe estar preparado para beneficiarse con sostenibilidad de estos </a:t>
            </a:r>
            <a:r>
              <a:rPr lang="es-ES" sz="1600" b="1" dirty="0" smtClean="0"/>
              <a:t>tratados y salvaguardar la permanencia de sus pueblos indígenas…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4.bp.blogspot.com/_tR2iQ29E220/SOO92ei5IMI/AAAAAAAAAmY/qnusqJONgWw/s400/Eje+6+del+Amazonas+II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35" y="1340769"/>
            <a:ext cx="633625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0" y="188913"/>
            <a:ext cx="5003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PROYECTOS DE INTEGRACIÓN VIAL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742525" y="4581128"/>
            <a:ext cx="2355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b="1" dirty="0" smtClean="0"/>
              <a:t>San Martín deberá plantear e implementar acciones según  </a:t>
            </a:r>
            <a:r>
              <a:rPr lang="es-PE" sz="1600" b="1" dirty="0"/>
              <a:t>sus propias necesidades de </a:t>
            </a:r>
            <a:r>
              <a:rPr lang="es-PE" sz="1600" b="1" dirty="0" smtClean="0"/>
              <a:t>desarrollo.</a:t>
            </a:r>
          </a:p>
          <a:p>
            <a:pPr algn="r"/>
            <a:endParaRPr lang="es-PE" sz="1600" b="1" dirty="0" smtClean="0"/>
          </a:p>
          <a:p>
            <a:pPr algn="r"/>
            <a:r>
              <a:rPr lang="es-PE" sz="1600" b="1" dirty="0" smtClean="0"/>
              <a:t>Sus P. I. deben sumarse al reto…</a:t>
            </a:r>
            <a:endParaRPr lang="es-PE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737" y="1340768"/>
            <a:ext cx="2483767" cy="31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5429250" y="45187"/>
            <a:ext cx="37147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III: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TRATADOS DE LIBRE COMERCIO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ambio climatico2"/>
          <p:cNvPicPr>
            <a:picLocks noChangeAspect="1" noChangeArrowheads="1"/>
          </p:cNvPicPr>
          <p:nvPr/>
        </p:nvPicPr>
        <p:blipFill>
          <a:blip r:embed="rId2" cstate="print"/>
          <a:srcRect b="5981"/>
          <a:stretch>
            <a:fillRect/>
          </a:stretch>
        </p:blipFill>
        <p:spPr bwMode="auto">
          <a:xfrm>
            <a:off x="179512" y="1019175"/>
            <a:ext cx="3960812" cy="40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4925" y="188913"/>
            <a:ext cx="454342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IV: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EL CAMBIO CLIMÁTICO</a:t>
            </a: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179513" y="5229200"/>
            <a:ext cx="396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000" b="1" dirty="0"/>
              <a:t>Modificación del clima con respecto al historial climático a </a:t>
            </a:r>
            <a:r>
              <a:rPr lang="es-ES" sz="2000" b="1" dirty="0" smtClean="0"/>
              <a:t>nivel regional</a:t>
            </a:r>
            <a:r>
              <a:rPr lang="es-ES" sz="2000" b="1" dirty="0"/>
              <a:t>…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283968" y="14742"/>
            <a:ext cx="54006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V:</a:t>
            </a:r>
          </a:p>
          <a:p>
            <a:pPr eaLnBrk="1" hangingPunct="1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PROTECCIÓN Y CONSERVACIÓN DE ECOSISTEMAS CLAVE</a:t>
            </a:r>
          </a:p>
        </p:txBody>
      </p:sp>
      <p:pic>
        <p:nvPicPr>
          <p:cNvPr id="6" name="3 Imagen" descr="DSC02116.JPG"/>
          <p:cNvPicPr>
            <a:picLocks noChangeAspect="1"/>
          </p:cNvPicPr>
          <p:nvPr/>
        </p:nvPicPr>
        <p:blipFill>
          <a:blip r:embed="rId3" cstate="print"/>
          <a:srcRect t="7388"/>
          <a:stretch>
            <a:fillRect/>
          </a:stretch>
        </p:blipFill>
        <p:spPr bwMode="auto">
          <a:xfrm>
            <a:off x="4283968" y="1030405"/>
            <a:ext cx="47879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6804248" y="3645024"/>
            <a:ext cx="2016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b="1" dirty="0"/>
              <a:t>La Amazonía constituye  una región natural de gran valor ecológico mundial…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968143" y="5667921"/>
            <a:ext cx="4032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b="1" dirty="0">
                <a:solidFill>
                  <a:schemeClr val="accent2"/>
                </a:solidFill>
              </a:rPr>
              <a:t>En nuestra amazonia es posible el </a:t>
            </a:r>
            <a:r>
              <a:rPr lang="es-ES" b="1" dirty="0" smtClean="0">
                <a:solidFill>
                  <a:schemeClr val="accent2"/>
                </a:solidFill>
              </a:rPr>
              <a:t>desarrollo de nuestros pueblos indígenas </a:t>
            </a:r>
            <a:r>
              <a:rPr lang="es-ES" b="1" dirty="0">
                <a:solidFill>
                  <a:schemeClr val="accent2"/>
                </a:solidFill>
              </a:rPr>
              <a:t>sin degradar…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304800"/>
            <a:ext cx="8964612" cy="1323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2500" dirty="0" smtClean="0">
                <a:solidFill>
                  <a:schemeClr val="accent1"/>
                </a:solidFill>
                <a:effectLst/>
                <a:latin typeface="Tahoma" pitchFamily="34" charset="0"/>
                <a:cs typeface="Tahoma" pitchFamily="34" charset="0"/>
              </a:rPr>
              <a:t>DISYUNTIVA PARA EL DESARROLLO DEL GOBIERNO REGIONAL DE SAN MARTÍN</a:t>
            </a:r>
            <a:br>
              <a:rPr lang="es-MX" sz="2500" dirty="0" smtClean="0">
                <a:solidFill>
                  <a:schemeClr val="accent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es-MX" sz="2500" dirty="0" smtClean="0">
                <a:solidFill>
                  <a:schemeClr val="accent1"/>
                </a:solidFill>
                <a:effectLst/>
                <a:latin typeface="Tahoma" pitchFamily="34" charset="0"/>
                <a:cs typeface="Tahoma" pitchFamily="34" charset="0"/>
              </a:rPr>
              <a:t>¿QUÉ RUMBO ELIGIR?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10136" y="1700808"/>
            <a:ext cx="2503488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MX" sz="300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cs typeface="+mn-cs"/>
              </a:rPr>
              <a:t>¿PROTECCIONISTA?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s-ES" sz="300" b="1" dirty="0" smtClean="0">
              <a:cs typeface="+mn-cs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138736" y="3148608"/>
            <a:ext cx="2057400" cy="1905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83266" y="3158133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72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s-ES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48536" y="3910608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67326" y="3484240"/>
            <a:ext cx="2045022" cy="900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MX" sz="300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_tradnl" b="1" dirty="0" smtClean="0">
                <a:cs typeface="+mn-cs"/>
              </a:rPr>
              <a:t>¿CRECIMIENTO ECONÓMICO?</a:t>
            </a:r>
            <a:endParaRPr lang="es-MX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s-ES" sz="300" b="1" dirty="0" smtClean="0">
              <a:cs typeface="+mn-cs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3976936" y="2462808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376736" y="3910608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976936" y="5206008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14924" y="5891808"/>
            <a:ext cx="2009775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¿DESARROLLO SOSTENIBLE?</a:t>
            </a:r>
            <a:endParaRPr lang="es-ES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5536" y="3682008"/>
            <a:ext cx="1828800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¿EXTRACTIVO MERCANTIL?</a:t>
            </a:r>
            <a:endParaRPr lang="es-ES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30824" y="4134446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>
                <a:latin typeface="Times New Roman" pitchFamily="18" charset="0"/>
              </a:rPr>
              <a:t>  San Martín</a:t>
            </a:r>
            <a:endParaRPr lang="es-ES" sz="2000" b="1">
              <a:latin typeface="Times New Roman" pitchFamily="18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225896" y="6053335"/>
            <a:ext cx="609600" cy="32305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CuadroTexto"/>
          <p:cNvSpPr txBox="1"/>
          <p:nvPr/>
        </p:nvSpPr>
        <p:spPr>
          <a:xfrm>
            <a:off x="6067326" y="5430087"/>
            <a:ext cx="268113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500" dirty="0" smtClean="0"/>
              <a:t>Los pueblos indígenas se desarrollan generando su propio modelo de vida y conservan sus tradiciones sin alterar su medio. </a:t>
            </a:r>
            <a:endParaRPr lang="es-P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 autoUpdateAnimBg="0"/>
      <p:bldP spid="11" grpId="0" animBg="1" autoUpdateAnimBg="0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20999" y="2636912"/>
            <a:ext cx="8172450" cy="16732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4000" dirty="0" smtClean="0">
                <a:solidFill>
                  <a:srgbClr val="00B050"/>
                </a:solidFill>
                <a:effectLst/>
                <a:latin typeface="Impact" pitchFamily="34" charset="0"/>
              </a:rPr>
              <a:t>¿Cómo se percibe al territorio en el Dpto. de San Martín?</a:t>
            </a:r>
            <a:endParaRPr lang="es-ES" sz="4000" dirty="0" smtClean="0">
              <a:solidFill>
                <a:srgbClr val="00B050"/>
              </a:solidFill>
              <a:effectLst/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214422"/>
            <a:ext cx="8421688" cy="4835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400" b="1" dirty="0" smtClean="0"/>
              <a:t>	</a:t>
            </a:r>
            <a:endParaRPr lang="es-ES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49699" y="188640"/>
            <a:ext cx="86707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Una región llena de oportunidades de desarrollo.</a:t>
            </a:r>
          </a:p>
          <a:p>
            <a:endParaRPr lang="es-PE" sz="1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>
                <a:solidFill>
                  <a:srgbClr val="0070C0"/>
                </a:solidFill>
              </a:rPr>
              <a:t>Pueblos Indígenas que están perdiendo su cosmovisión</a:t>
            </a:r>
            <a:r>
              <a:rPr lang="es-PE" sz="2000" dirty="0" smtClean="0"/>
              <a:t>.</a:t>
            </a:r>
          </a:p>
          <a:p>
            <a:endParaRPr lang="es-PE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Recursos Naturales de fácil aprovechamiento.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Superposición de derechos e intereses.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Visiones encontradas en la gestión de sus autoridades.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Diseminación de los recursos públicos.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Altos índices de pobreza y pobreza extrema.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Escasa accesibilidad a servicios básicos.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Pérdida de ecosistemas y disminución del caudal hídrico por presión socioeconómica no planificada.</a:t>
            </a:r>
          </a:p>
          <a:p>
            <a:endParaRPr lang="es-PE" sz="1400" dirty="0" smtClean="0"/>
          </a:p>
          <a:p>
            <a:pPr marL="12700" indent="-12700">
              <a:buBlip>
                <a:blip r:embed="rId2"/>
              </a:buBlip>
            </a:pPr>
            <a:r>
              <a:rPr lang="es-PE" sz="2000" dirty="0" smtClean="0"/>
              <a:t>Débil desarrollo institucional.</a:t>
            </a:r>
          </a:p>
          <a:p>
            <a:endParaRPr lang="es-PE" sz="2000" dirty="0"/>
          </a:p>
        </p:txBody>
      </p:sp>
      <p:pic>
        <p:nvPicPr>
          <p:cNvPr id="5" name="Picture 3" descr="buch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72008"/>
            <a:ext cx="151268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b="9357"/>
          <a:stretch>
            <a:fillRect/>
          </a:stretch>
        </p:blipFill>
        <p:spPr bwMode="auto">
          <a:xfrm>
            <a:off x="6012160" y="5445224"/>
            <a:ext cx="30243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Pentágono"/>
          <p:cNvSpPr/>
          <p:nvPr/>
        </p:nvSpPr>
        <p:spPr>
          <a:xfrm rot="10800000">
            <a:off x="5940152" y="3140968"/>
            <a:ext cx="3096344" cy="92333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PE" b="1" dirty="0">
              <a:solidFill>
                <a:schemeClr val="accent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89378" y="3140968"/>
            <a:ext cx="25471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b="1" dirty="0">
                <a:solidFill>
                  <a:schemeClr val="accent2"/>
                </a:solidFill>
              </a:rPr>
              <a:t>Débil base productiva y estancamiento económico</a:t>
            </a:r>
          </a:p>
        </p:txBody>
      </p:sp>
    </p:spTree>
    <p:extLst>
      <p:ext uri="{BB962C8B-B14F-4D97-AF65-F5344CB8AC3E}">
        <p14:creationId xmlns:p14="http://schemas.microsoft.com/office/powerpoint/2010/main" val="34720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485434"/>
              </p:ext>
            </p:extLst>
          </p:nvPr>
        </p:nvGraphicFramePr>
        <p:xfrm>
          <a:off x="-108520" y="980728"/>
          <a:ext cx="9049005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5318549" y="5808166"/>
            <a:ext cx="36290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600" b="1" u="sng" dirty="0">
                <a:latin typeface="Maiandra GD" pitchFamily="34" charset="0"/>
              </a:rPr>
              <a:t>Principios</a:t>
            </a:r>
            <a:r>
              <a:rPr lang="es-PE" sz="1600" b="1" dirty="0">
                <a:latin typeface="Maiandra GD" pitchFamily="34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 smtClean="0">
                <a:latin typeface="Maiandra GD" pitchFamily="34" charset="0"/>
              </a:rPr>
              <a:t>Ambientales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>
                <a:latin typeface="Maiandra GD" pitchFamily="34" charset="0"/>
              </a:rPr>
              <a:t>O</a:t>
            </a:r>
            <a:r>
              <a:rPr lang="es-PE" sz="1600" b="1" dirty="0" smtClean="0">
                <a:latin typeface="Maiandra GD" pitchFamily="34" charset="0"/>
              </a:rPr>
              <a:t>rdenamiento Territorial</a:t>
            </a:r>
          </a:p>
          <a:p>
            <a:pPr marL="285750" indent="-285750">
              <a:buFont typeface="Arial" charset="0"/>
              <a:buChar char="•"/>
            </a:pPr>
            <a:r>
              <a:rPr lang="es-PE" sz="1600" b="1" dirty="0">
                <a:latin typeface="Maiandra GD" pitchFamily="34" charset="0"/>
              </a:rPr>
              <a:t>D</a:t>
            </a:r>
            <a:r>
              <a:rPr lang="es-PE" sz="1600" b="1" dirty="0" smtClean="0">
                <a:latin typeface="Maiandra GD" pitchFamily="34" charset="0"/>
              </a:rPr>
              <a:t>esarrollo </a:t>
            </a:r>
            <a:r>
              <a:rPr lang="es-PE" sz="1600" b="1" dirty="0">
                <a:latin typeface="Maiandra GD" pitchFamily="34" charset="0"/>
              </a:rPr>
              <a:t>sostenible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388424" y="0"/>
            <a:ext cx="75302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DESARROLLO TERRITORIAL SOSTENIBLE</a:t>
            </a:r>
            <a:endParaRPr lang="es-ES" sz="1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1405629" y="686120"/>
            <a:ext cx="1584176" cy="43204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Acuerdos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1403648" y="1268760"/>
            <a:ext cx="1584176" cy="43204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Convenios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1403648" y="1844824"/>
            <a:ext cx="1584176" cy="43204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Actas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>
            <a:off x="3203848" y="686120"/>
            <a:ext cx="360040" cy="156909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CuadroTexto"/>
          <p:cNvSpPr txBox="1"/>
          <p:nvPr/>
        </p:nvSpPr>
        <p:spPr>
          <a:xfrm>
            <a:off x="3707904" y="1127269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Orientar el asentamiento, actividades económicas y productivas entre otros. </a:t>
            </a:r>
            <a:endParaRPr lang="es-PE" sz="1400" b="1" dirty="0"/>
          </a:p>
        </p:txBody>
      </p:sp>
      <p:sp>
        <p:nvSpPr>
          <p:cNvPr id="23" name="22 Flecha derecha"/>
          <p:cNvSpPr/>
          <p:nvPr/>
        </p:nvSpPr>
        <p:spPr>
          <a:xfrm>
            <a:off x="4022405" y="266804"/>
            <a:ext cx="1296144" cy="870672"/>
          </a:xfrm>
          <a:prstGeom prst="rightArrow">
            <a:avLst>
              <a:gd name="adj1" fmla="val 50000"/>
              <a:gd name="adj2" fmla="val 4439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 smtClean="0">
                <a:solidFill>
                  <a:srgbClr val="080808"/>
                </a:solidFill>
              </a:rPr>
              <a:t>Esfuerzos aislados</a:t>
            </a:r>
            <a:endParaRPr lang="es-PE" sz="1200" b="1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5115</TotalTime>
  <Words>1772</Words>
  <Application>Microsoft Office PowerPoint</Application>
  <PresentationFormat>Presentación en pantalla (4:3)</PresentationFormat>
  <Paragraphs>288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PROPUESTA DE LA POLÍTICA TERRITORIAL REGIONAL DE SAN MARTÍN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IIAP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POA</dc:creator>
  <cp:lastModifiedBy>Rocio</cp:lastModifiedBy>
  <cp:revision>350</cp:revision>
  <dcterms:created xsi:type="dcterms:W3CDTF">2006-07-10T21:57:49Z</dcterms:created>
  <dcterms:modified xsi:type="dcterms:W3CDTF">2012-10-04T03:20:07Z</dcterms:modified>
</cp:coreProperties>
</file>