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72" r:id="rId3"/>
    <p:sldId id="258" r:id="rId4"/>
    <p:sldId id="259" r:id="rId5"/>
    <p:sldId id="298" r:id="rId6"/>
    <p:sldId id="301" r:id="rId7"/>
    <p:sldId id="261" r:id="rId8"/>
    <p:sldId id="262" r:id="rId9"/>
    <p:sldId id="263" r:id="rId10"/>
    <p:sldId id="264" r:id="rId11"/>
    <p:sldId id="302" r:id="rId12"/>
    <p:sldId id="265" r:id="rId13"/>
    <p:sldId id="266" r:id="rId14"/>
    <p:sldId id="299" r:id="rId15"/>
    <p:sldId id="267" r:id="rId16"/>
    <p:sldId id="274" r:id="rId17"/>
    <p:sldId id="270" r:id="rId18"/>
    <p:sldId id="273" r:id="rId19"/>
    <p:sldId id="304" r:id="rId2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265" autoAdjust="0"/>
  </p:normalViewPr>
  <p:slideViewPr>
    <p:cSldViewPr>
      <p:cViewPr varScale="1">
        <p:scale>
          <a:sx n="75" d="100"/>
          <a:sy n="75" d="100"/>
        </p:scale>
        <p:origin x="150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71F1B1-3B06-4E20-8557-900E6DB959F3}" type="doc">
      <dgm:prSet loTypeId="urn:microsoft.com/office/officeart/2005/8/layout/venn2" loCatId="relationship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C8E30DF5-EBC8-4F1D-9797-3564AD1C450B}">
      <dgm:prSet phldrT="[Texto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s-ES" sz="1100" dirty="0" smtClean="0">
              <a:solidFill>
                <a:schemeClr val="tx1"/>
              </a:solidFill>
              <a:latin typeface="Cambria" pitchFamily="18" charset="0"/>
            </a:rPr>
            <a:t>Acuerdo Nacional</a:t>
          </a:r>
          <a:endParaRPr lang="es-ES" sz="1100" dirty="0">
            <a:solidFill>
              <a:schemeClr val="tx1"/>
            </a:solidFill>
            <a:latin typeface="Cambria" pitchFamily="18" charset="0"/>
          </a:endParaRPr>
        </a:p>
      </dgm:t>
    </dgm:pt>
    <dgm:pt modelId="{B1242DAA-64B0-41FB-A605-DF90D503F843}" type="parTrans" cxnId="{F6CDCD6D-8646-4ABF-ADE7-B021A373A7DA}">
      <dgm:prSet/>
      <dgm:spPr/>
      <dgm:t>
        <a:bodyPr/>
        <a:lstStyle/>
        <a:p>
          <a:endParaRPr lang="es-ES" sz="3200">
            <a:solidFill>
              <a:schemeClr val="tx1"/>
            </a:solidFill>
            <a:latin typeface="Cambria" pitchFamily="18" charset="0"/>
          </a:endParaRPr>
        </a:p>
      </dgm:t>
    </dgm:pt>
    <dgm:pt modelId="{E62B69E5-5D3A-4D10-8A9C-651EB47CB1F2}" type="sibTrans" cxnId="{F6CDCD6D-8646-4ABF-ADE7-B021A373A7DA}">
      <dgm:prSet/>
      <dgm:spPr/>
      <dgm:t>
        <a:bodyPr/>
        <a:lstStyle/>
        <a:p>
          <a:endParaRPr lang="es-ES" sz="3200">
            <a:solidFill>
              <a:schemeClr val="tx1"/>
            </a:solidFill>
            <a:latin typeface="Cambria" pitchFamily="18" charset="0"/>
          </a:endParaRPr>
        </a:p>
      </dgm:t>
    </dgm:pt>
    <dgm:pt modelId="{5E13950F-0AE1-4AEA-A2C6-180BB23B33CF}">
      <dgm:prSet phldrT="[Texto]" custT="1"/>
      <dgm:spPr/>
      <dgm:t>
        <a:bodyPr/>
        <a:lstStyle/>
        <a:p>
          <a:r>
            <a:rPr lang="es-ES" sz="1100" dirty="0" smtClean="0">
              <a:solidFill>
                <a:schemeClr val="tx1"/>
              </a:solidFill>
              <a:latin typeface="Cambria" pitchFamily="18" charset="0"/>
            </a:rPr>
            <a:t>Políticas Nacionales</a:t>
          </a:r>
          <a:endParaRPr lang="es-ES" sz="1100" dirty="0">
            <a:solidFill>
              <a:schemeClr val="tx1"/>
            </a:solidFill>
            <a:latin typeface="Cambria" pitchFamily="18" charset="0"/>
          </a:endParaRPr>
        </a:p>
      </dgm:t>
    </dgm:pt>
    <dgm:pt modelId="{C46673A1-33DD-42AA-A4EF-D82BC956EF93}" type="parTrans" cxnId="{77DB0F39-3A2B-46A7-B09F-AC4B5A4A1999}">
      <dgm:prSet/>
      <dgm:spPr/>
      <dgm:t>
        <a:bodyPr/>
        <a:lstStyle/>
        <a:p>
          <a:endParaRPr lang="es-ES" sz="3200">
            <a:solidFill>
              <a:schemeClr val="tx1"/>
            </a:solidFill>
            <a:latin typeface="Cambria" pitchFamily="18" charset="0"/>
          </a:endParaRPr>
        </a:p>
      </dgm:t>
    </dgm:pt>
    <dgm:pt modelId="{409A87E8-3848-40DB-B7D5-FCA60C80E3FB}" type="sibTrans" cxnId="{77DB0F39-3A2B-46A7-B09F-AC4B5A4A1999}">
      <dgm:prSet/>
      <dgm:spPr/>
      <dgm:t>
        <a:bodyPr/>
        <a:lstStyle/>
        <a:p>
          <a:endParaRPr lang="es-ES" sz="3200">
            <a:solidFill>
              <a:schemeClr val="tx1"/>
            </a:solidFill>
            <a:latin typeface="Cambria" pitchFamily="18" charset="0"/>
          </a:endParaRPr>
        </a:p>
      </dgm:t>
    </dgm:pt>
    <dgm:pt modelId="{ECD9B394-226C-4030-968A-632DEEFF10CB}">
      <dgm:prSet phldrT="[Texto]" custT="1"/>
      <dgm:spPr>
        <a:solidFill>
          <a:srgbClr val="FFFFCC"/>
        </a:solidFill>
      </dgm:spPr>
      <dgm:t>
        <a:bodyPr/>
        <a:lstStyle/>
        <a:p>
          <a:r>
            <a:rPr lang="es-ES" sz="1100" dirty="0" smtClean="0">
              <a:solidFill>
                <a:schemeClr val="tx1"/>
              </a:solidFill>
              <a:latin typeface="Cambria" pitchFamily="18" charset="0"/>
            </a:rPr>
            <a:t>Planes Sectoriales</a:t>
          </a:r>
          <a:endParaRPr lang="es-ES" sz="1000" dirty="0">
            <a:solidFill>
              <a:schemeClr val="tx1"/>
            </a:solidFill>
            <a:latin typeface="Cambria" pitchFamily="18" charset="0"/>
          </a:endParaRPr>
        </a:p>
      </dgm:t>
    </dgm:pt>
    <dgm:pt modelId="{46615980-73D2-46AD-BAF3-8D3249D5D84D}" type="parTrans" cxnId="{12F4F3AC-C127-4E24-97C8-4E8694733389}">
      <dgm:prSet/>
      <dgm:spPr/>
      <dgm:t>
        <a:bodyPr/>
        <a:lstStyle/>
        <a:p>
          <a:endParaRPr lang="es-ES" sz="3200">
            <a:solidFill>
              <a:schemeClr val="tx1"/>
            </a:solidFill>
            <a:latin typeface="Cambria" pitchFamily="18" charset="0"/>
          </a:endParaRPr>
        </a:p>
      </dgm:t>
    </dgm:pt>
    <dgm:pt modelId="{889167B3-8805-4968-82D0-207F26D4EEEF}" type="sibTrans" cxnId="{12F4F3AC-C127-4E24-97C8-4E8694733389}">
      <dgm:prSet/>
      <dgm:spPr/>
      <dgm:t>
        <a:bodyPr/>
        <a:lstStyle/>
        <a:p>
          <a:endParaRPr lang="es-ES" sz="3200">
            <a:solidFill>
              <a:schemeClr val="tx1"/>
            </a:solidFill>
            <a:latin typeface="Cambria" pitchFamily="18" charset="0"/>
          </a:endParaRPr>
        </a:p>
      </dgm:t>
    </dgm:pt>
    <dgm:pt modelId="{97C8DD05-5E4E-45D2-A870-8D416A515D59}">
      <dgm:prSet phldrT="[Texto]" custT="1"/>
      <dgm:spPr>
        <a:solidFill>
          <a:schemeClr val="bg1">
            <a:lumMod val="95000"/>
          </a:schemeClr>
        </a:solidFill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r>
            <a:rPr lang="es-ES" sz="1100" dirty="0" smtClean="0">
              <a:solidFill>
                <a:schemeClr val="tx1"/>
              </a:solidFill>
              <a:latin typeface="Cambria" pitchFamily="18" charset="0"/>
            </a:rPr>
            <a:t>Plan de Desarrollo</a:t>
          </a:r>
          <a:endParaRPr lang="es-ES" sz="1100" dirty="0">
            <a:solidFill>
              <a:schemeClr val="tx1"/>
            </a:solidFill>
            <a:latin typeface="Cambria" pitchFamily="18" charset="0"/>
          </a:endParaRPr>
        </a:p>
      </dgm:t>
    </dgm:pt>
    <dgm:pt modelId="{5E2D9D45-42E5-409B-A31E-E9788C09DEDA}" type="parTrans" cxnId="{AC6CA57D-CE82-49EE-BF05-9DFE40A0F098}">
      <dgm:prSet/>
      <dgm:spPr/>
      <dgm:t>
        <a:bodyPr/>
        <a:lstStyle/>
        <a:p>
          <a:endParaRPr lang="es-ES" sz="3200">
            <a:solidFill>
              <a:schemeClr val="tx1"/>
            </a:solidFill>
            <a:latin typeface="Cambria" pitchFamily="18" charset="0"/>
          </a:endParaRPr>
        </a:p>
      </dgm:t>
    </dgm:pt>
    <dgm:pt modelId="{ABA48C4A-C797-4FA5-8D8E-0F153B2996D2}" type="sibTrans" cxnId="{AC6CA57D-CE82-49EE-BF05-9DFE40A0F098}">
      <dgm:prSet/>
      <dgm:spPr/>
      <dgm:t>
        <a:bodyPr/>
        <a:lstStyle/>
        <a:p>
          <a:endParaRPr lang="es-ES" sz="3200">
            <a:solidFill>
              <a:schemeClr val="tx1"/>
            </a:solidFill>
            <a:latin typeface="Cambria" pitchFamily="18" charset="0"/>
          </a:endParaRPr>
        </a:p>
      </dgm:t>
    </dgm:pt>
    <dgm:pt modelId="{24D208A7-1738-426C-B0B2-80ABC77D5388}">
      <dgm:prSet phldrT="[Texto]" custT="1"/>
      <dgm:spPr>
        <a:solidFill>
          <a:srgbClr val="E5FFF2"/>
        </a:solidFill>
        <a:ln>
          <a:solidFill>
            <a:srgbClr val="99CCFF"/>
          </a:solidFill>
        </a:ln>
      </dgm:spPr>
      <dgm:t>
        <a:bodyPr/>
        <a:lstStyle/>
        <a:p>
          <a:r>
            <a:rPr lang="es-ES" sz="900" dirty="0" smtClean="0">
              <a:solidFill>
                <a:schemeClr val="tx1"/>
              </a:solidFill>
              <a:latin typeface="Cambria" pitchFamily="18" charset="0"/>
            </a:rPr>
            <a:t>Proyectos</a:t>
          </a:r>
          <a:endParaRPr lang="es-ES" sz="900" dirty="0">
            <a:solidFill>
              <a:schemeClr val="tx1"/>
            </a:solidFill>
            <a:latin typeface="Cambria" pitchFamily="18" charset="0"/>
          </a:endParaRPr>
        </a:p>
      </dgm:t>
    </dgm:pt>
    <dgm:pt modelId="{97F8C0FE-2AED-4E90-82E8-9629BC79FB9B}" type="parTrans" cxnId="{44224664-764A-4C94-882A-1A96E489A6F6}">
      <dgm:prSet/>
      <dgm:spPr/>
      <dgm:t>
        <a:bodyPr/>
        <a:lstStyle/>
        <a:p>
          <a:endParaRPr lang="es-ES" sz="3200">
            <a:solidFill>
              <a:schemeClr val="tx1"/>
            </a:solidFill>
            <a:latin typeface="Cambria" pitchFamily="18" charset="0"/>
          </a:endParaRPr>
        </a:p>
      </dgm:t>
    </dgm:pt>
    <dgm:pt modelId="{022E40C0-357F-4003-9E59-693B1165AC1F}" type="sibTrans" cxnId="{44224664-764A-4C94-882A-1A96E489A6F6}">
      <dgm:prSet/>
      <dgm:spPr/>
      <dgm:t>
        <a:bodyPr/>
        <a:lstStyle/>
        <a:p>
          <a:endParaRPr lang="es-ES" sz="3200">
            <a:solidFill>
              <a:schemeClr val="tx1"/>
            </a:solidFill>
            <a:latin typeface="Cambria" pitchFamily="18" charset="0"/>
          </a:endParaRPr>
        </a:p>
      </dgm:t>
    </dgm:pt>
    <dgm:pt modelId="{B5AD30FC-9DE8-401D-B1B6-58A3DD5996A2}">
      <dgm:prSet phldrT="[Texto]" custT="1"/>
      <dgm:spPr>
        <a:solidFill>
          <a:srgbClr val="99CCFF"/>
        </a:solidFill>
        <a:ln>
          <a:solidFill>
            <a:srgbClr val="99CCFF"/>
          </a:solidFill>
        </a:ln>
      </dgm:spPr>
      <dgm:t>
        <a:bodyPr/>
        <a:lstStyle/>
        <a:p>
          <a:r>
            <a:rPr lang="es-ES" sz="900" dirty="0" smtClean="0">
              <a:solidFill>
                <a:schemeClr val="tx1"/>
              </a:solidFill>
              <a:latin typeface="Cambria" pitchFamily="18" charset="0"/>
            </a:rPr>
            <a:t>Programas</a:t>
          </a:r>
          <a:endParaRPr lang="es-ES" sz="900" dirty="0">
            <a:solidFill>
              <a:schemeClr val="tx1"/>
            </a:solidFill>
            <a:latin typeface="Cambria" pitchFamily="18" charset="0"/>
          </a:endParaRPr>
        </a:p>
      </dgm:t>
    </dgm:pt>
    <dgm:pt modelId="{FD6B0FCA-B111-4DCF-9950-B29471817369}" type="parTrans" cxnId="{449974E1-90B1-4681-8CB7-EB45BECF0D2C}">
      <dgm:prSet/>
      <dgm:spPr/>
      <dgm:t>
        <a:bodyPr/>
        <a:lstStyle/>
        <a:p>
          <a:endParaRPr lang="es-ES" sz="1800"/>
        </a:p>
      </dgm:t>
    </dgm:pt>
    <dgm:pt modelId="{0B0D8840-8DF8-4411-971C-9E40AC62E260}" type="sibTrans" cxnId="{449974E1-90B1-4681-8CB7-EB45BECF0D2C}">
      <dgm:prSet/>
      <dgm:spPr/>
      <dgm:t>
        <a:bodyPr/>
        <a:lstStyle/>
        <a:p>
          <a:endParaRPr lang="es-ES" sz="1800"/>
        </a:p>
      </dgm:t>
    </dgm:pt>
    <dgm:pt modelId="{DEE792B6-7743-4342-9B16-F0529BF75013}">
      <dgm:prSet phldrT="[Texto]" custT="1"/>
      <dgm:spPr>
        <a:solidFill>
          <a:srgbClr val="FFCCCC"/>
        </a:solidFill>
      </dgm:spPr>
      <dgm:t>
        <a:bodyPr/>
        <a:lstStyle/>
        <a:p>
          <a:r>
            <a:rPr lang="es-ES" sz="1100" dirty="0" smtClean="0">
              <a:solidFill>
                <a:schemeClr val="tx1"/>
              </a:solidFill>
              <a:latin typeface="Cambria" pitchFamily="18" charset="0"/>
            </a:rPr>
            <a:t>Acuerdos Internacionales</a:t>
          </a:r>
          <a:endParaRPr lang="es-ES" sz="1100" dirty="0">
            <a:solidFill>
              <a:schemeClr val="tx1"/>
            </a:solidFill>
            <a:latin typeface="Cambria" pitchFamily="18" charset="0"/>
          </a:endParaRPr>
        </a:p>
      </dgm:t>
    </dgm:pt>
    <dgm:pt modelId="{EB7D7EE7-0B17-49E9-936D-217C9835CA55}" type="parTrans" cxnId="{4297FE6E-27DC-4F03-A7EF-785338FF5D9E}">
      <dgm:prSet/>
      <dgm:spPr/>
      <dgm:t>
        <a:bodyPr/>
        <a:lstStyle/>
        <a:p>
          <a:endParaRPr lang="es-ES" sz="1800"/>
        </a:p>
      </dgm:t>
    </dgm:pt>
    <dgm:pt modelId="{8BF4F89A-44A5-4C4A-9B0D-3383A7F40A39}" type="sibTrans" cxnId="{4297FE6E-27DC-4F03-A7EF-785338FF5D9E}">
      <dgm:prSet/>
      <dgm:spPr/>
      <dgm:t>
        <a:bodyPr/>
        <a:lstStyle/>
        <a:p>
          <a:endParaRPr lang="es-ES" sz="1800"/>
        </a:p>
      </dgm:t>
    </dgm:pt>
    <dgm:pt modelId="{FEA65D50-657C-4C19-8915-245DC732FD0F}" type="pres">
      <dgm:prSet presAssocID="{A371F1B1-3B06-4E20-8557-900E6DB959F3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3693A497-C5F1-4231-AF8F-FAC8B3764148}" type="pres">
      <dgm:prSet presAssocID="{A371F1B1-3B06-4E20-8557-900E6DB959F3}" presName="comp1" presStyleCnt="0"/>
      <dgm:spPr/>
    </dgm:pt>
    <dgm:pt modelId="{0797C42F-3098-4A06-9D18-38E07E22476F}" type="pres">
      <dgm:prSet presAssocID="{A371F1B1-3B06-4E20-8557-900E6DB959F3}" presName="circle1" presStyleLbl="node1" presStyleIdx="0" presStyleCnt="7"/>
      <dgm:spPr/>
      <dgm:t>
        <a:bodyPr/>
        <a:lstStyle/>
        <a:p>
          <a:endParaRPr lang="es-ES"/>
        </a:p>
      </dgm:t>
    </dgm:pt>
    <dgm:pt modelId="{6B077AB1-D67E-4E1D-9516-6382DFF9B1B0}" type="pres">
      <dgm:prSet presAssocID="{A371F1B1-3B06-4E20-8557-900E6DB959F3}" presName="c1text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8D37A32-5B0A-4DE3-9CBD-6F53E646C1D0}" type="pres">
      <dgm:prSet presAssocID="{A371F1B1-3B06-4E20-8557-900E6DB959F3}" presName="comp2" presStyleCnt="0"/>
      <dgm:spPr/>
    </dgm:pt>
    <dgm:pt modelId="{EBEFBE6A-1C38-48CE-B7EC-5A09557B9862}" type="pres">
      <dgm:prSet presAssocID="{A371F1B1-3B06-4E20-8557-900E6DB959F3}" presName="circle2" presStyleLbl="node1" presStyleIdx="1" presStyleCnt="7"/>
      <dgm:spPr/>
      <dgm:t>
        <a:bodyPr/>
        <a:lstStyle/>
        <a:p>
          <a:endParaRPr lang="es-ES"/>
        </a:p>
      </dgm:t>
    </dgm:pt>
    <dgm:pt modelId="{F4703038-F5A3-4025-B990-3CEF266A6034}" type="pres">
      <dgm:prSet presAssocID="{A371F1B1-3B06-4E20-8557-900E6DB959F3}" presName="c2text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581860A-0182-46D6-9760-097FA01700D8}" type="pres">
      <dgm:prSet presAssocID="{A371F1B1-3B06-4E20-8557-900E6DB959F3}" presName="comp3" presStyleCnt="0"/>
      <dgm:spPr/>
    </dgm:pt>
    <dgm:pt modelId="{6634EB12-3C55-4A93-A20F-6421BA123A73}" type="pres">
      <dgm:prSet presAssocID="{A371F1B1-3B06-4E20-8557-900E6DB959F3}" presName="circle3" presStyleLbl="node1" presStyleIdx="2" presStyleCnt="7"/>
      <dgm:spPr/>
      <dgm:t>
        <a:bodyPr/>
        <a:lstStyle/>
        <a:p>
          <a:endParaRPr lang="es-ES"/>
        </a:p>
      </dgm:t>
    </dgm:pt>
    <dgm:pt modelId="{41FFDDF1-049F-4996-B142-775D6EF70B2F}" type="pres">
      <dgm:prSet presAssocID="{A371F1B1-3B06-4E20-8557-900E6DB959F3}" presName="c3text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F17CE3F-E61F-4373-A8AA-1DCA8A11BAEE}" type="pres">
      <dgm:prSet presAssocID="{A371F1B1-3B06-4E20-8557-900E6DB959F3}" presName="comp4" presStyleCnt="0"/>
      <dgm:spPr/>
    </dgm:pt>
    <dgm:pt modelId="{B2763801-A0BB-46AC-807C-D872CA794578}" type="pres">
      <dgm:prSet presAssocID="{A371F1B1-3B06-4E20-8557-900E6DB959F3}" presName="circle4" presStyleLbl="node1" presStyleIdx="3" presStyleCnt="7"/>
      <dgm:spPr/>
      <dgm:t>
        <a:bodyPr/>
        <a:lstStyle/>
        <a:p>
          <a:endParaRPr lang="es-ES"/>
        </a:p>
      </dgm:t>
    </dgm:pt>
    <dgm:pt modelId="{8968E404-3370-4B6F-999B-CDC90D5A0535}" type="pres">
      <dgm:prSet presAssocID="{A371F1B1-3B06-4E20-8557-900E6DB959F3}" presName="c4text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E558654-169C-4011-89CB-99345BFDC44C}" type="pres">
      <dgm:prSet presAssocID="{A371F1B1-3B06-4E20-8557-900E6DB959F3}" presName="comp5" presStyleCnt="0"/>
      <dgm:spPr/>
    </dgm:pt>
    <dgm:pt modelId="{8FB44C88-E77A-4A93-8093-89B4F4A8C930}" type="pres">
      <dgm:prSet presAssocID="{A371F1B1-3B06-4E20-8557-900E6DB959F3}" presName="circle5" presStyleLbl="node1" presStyleIdx="4" presStyleCnt="7"/>
      <dgm:spPr/>
      <dgm:t>
        <a:bodyPr/>
        <a:lstStyle/>
        <a:p>
          <a:endParaRPr lang="es-ES"/>
        </a:p>
      </dgm:t>
    </dgm:pt>
    <dgm:pt modelId="{0EB76BD1-F38A-41E7-892E-AF1B8FF36E7C}" type="pres">
      <dgm:prSet presAssocID="{A371F1B1-3B06-4E20-8557-900E6DB959F3}" presName="c5text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7541BB4-0469-4EE2-B3B1-7A75B586E454}" type="pres">
      <dgm:prSet presAssocID="{A371F1B1-3B06-4E20-8557-900E6DB959F3}" presName="comp6" presStyleCnt="0"/>
      <dgm:spPr/>
    </dgm:pt>
    <dgm:pt modelId="{250C7BCC-80D0-4546-9E94-6115D16A72B2}" type="pres">
      <dgm:prSet presAssocID="{A371F1B1-3B06-4E20-8557-900E6DB959F3}" presName="circle6" presStyleLbl="node1" presStyleIdx="5" presStyleCnt="7"/>
      <dgm:spPr/>
      <dgm:t>
        <a:bodyPr/>
        <a:lstStyle/>
        <a:p>
          <a:endParaRPr lang="es-ES"/>
        </a:p>
      </dgm:t>
    </dgm:pt>
    <dgm:pt modelId="{AC379318-788C-4B86-AA6A-7200F772F8AD}" type="pres">
      <dgm:prSet presAssocID="{A371F1B1-3B06-4E20-8557-900E6DB959F3}" presName="c6text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E889323-457C-4A9D-AF61-2F50BB9A899B}" type="pres">
      <dgm:prSet presAssocID="{A371F1B1-3B06-4E20-8557-900E6DB959F3}" presName="comp7" presStyleCnt="0"/>
      <dgm:spPr/>
    </dgm:pt>
    <dgm:pt modelId="{794482A6-2CE9-408E-8D5F-ECEA823592C4}" type="pres">
      <dgm:prSet presAssocID="{A371F1B1-3B06-4E20-8557-900E6DB959F3}" presName="circle7" presStyleLbl="node1" presStyleIdx="6" presStyleCnt="7" custScaleX="132099" custScaleY="116390" custLinFactNeighborY="-8195"/>
      <dgm:spPr/>
      <dgm:t>
        <a:bodyPr/>
        <a:lstStyle/>
        <a:p>
          <a:endParaRPr lang="es-ES"/>
        </a:p>
      </dgm:t>
    </dgm:pt>
    <dgm:pt modelId="{7391B507-C797-4B50-9B54-50E9BB9BA26E}" type="pres">
      <dgm:prSet presAssocID="{A371F1B1-3B06-4E20-8557-900E6DB959F3}" presName="c7text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8A6F637F-60A5-4F2F-A1F1-5D99A9582782}" type="presOf" srcId="{24D208A7-1738-426C-B0B2-80ABC77D5388}" destId="{794482A6-2CE9-408E-8D5F-ECEA823592C4}" srcOrd="0" destOrd="0" presId="urn:microsoft.com/office/officeart/2005/8/layout/venn2"/>
    <dgm:cxn modelId="{12F4F3AC-C127-4E24-97C8-4E8694733389}" srcId="{A371F1B1-3B06-4E20-8557-900E6DB959F3}" destId="{ECD9B394-226C-4030-968A-632DEEFF10CB}" srcOrd="3" destOrd="0" parTransId="{46615980-73D2-46AD-BAF3-8D3249D5D84D}" sibTransId="{889167B3-8805-4968-82D0-207F26D4EEEF}"/>
    <dgm:cxn modelId="{0F48D688-6580-4048-8ACB-B372F114EDC4}" type="presOf" srcId="{5E13950F-0AE1-4AEA-A2C6-180BB23B33CF}" destId="{6634EB12-3C55-4A93-A20F-6421BA123A73}" srcOrd="0" destOrd="0" presId="urn:microsoft.com/office/officeart/2005/8/layout/venn2"/>
    <dgm:cxn modelId="{63FD97B0-FC1C-41D6-90C7-E33803CE94FA}" type="presOf" srcId="{ECD9B394-226C-4030-968A-632DEEFF10CB}" destId="{8968E404-3370-4B6F-999B-CDC90D5A0535}" srcOrd="1" destOrd="0" presId="urn:microsoft.com/office/officeart/2005/8/layout/venn2"/>
    <dgm:cxn modelId="{F99AD32D-0F2E-4558-A684-EF5DB69795D7}" type="presOf" srcId="{B5AD30FC-9DE8-401D-B1B6-58A3DD5996A2}" destId="{AC379318-788C-4B86-AA6A-7200F772F8AD}" srcOrd="1" destOrd="0" presId="urn:microsoft.com/office/officeart/2005/8/layout/venn2"/>
    <dgm:cxn modelId="{AC6CA57D-CE82-49EE-BF05-9DFE40A0F098}" srcId="{A371F1B1-3B06-4E20-8557-900E6DB959F3}" destId="{97C8DD05-5E4E-45D2-A870-8D416A515D59}" srcOrd="4" destOrd="0" parTransId="{5E2D9D45-42E5-409B-A31E-E9788C09DEDA}" sibTransId="{ABA48C4A-C797-4FA5-8D8E-0F153B2996D2}"/>
    <dgm:cxn modelId="{F6CDCD6D-8646-4ABF-ADE7-B021A373A7DA}" srcId="{A371F1B1-3B06-4E20-8557-900E6DB959F3}" destId="{C8E30DF5-EBC8-4F1D-9797-3564AD1C450B}" srcOrd="1" destOrd="0" parTransId="{B1242DAA-64B0-41FB-A605-DF90D503F843}" sibTransId="{E62B69E5-5D3A-4D10-8A9C-651EB47CB1F2}"/>
    <dgm:cxn modelId="{2614E70D-638E-4E92-B367-F67865694AE7}" type="presOf" srcId="{B5AD30FC-9DE8-401D-B1B6-58A3DD5996A2}" destId="{250C7BCC-80D0-4546-9E94-6115D16A72B2}" srcOrd="0" destOrd="0" presId="urn:microsoft.com/office/officeart/2005/8/layout/venn2"/>
    <dgm:cxn modelId="{449974E1-90B1-4681-8CB7-EB45BECF0D2C}" srcId="{A371F1B1-3B06-4E20-8557-900E6DB959F3}" destId="{B5AD30FC-9DE8-401D-B1B6-58A3DD5996A2}" srcOrd="5" destOrd="0" parTransId="{FD6B0FCA-B111-4DCF-9950-B29471817369}" sibTransId="{0B0D8840-8DF8-4411-971C-9E40AC62E260}"/>
    <dgm:cxn modelId="{AFBF4061-62DA-4B39-B7BB-AC05E49F5D68}" type="presOf" srcId="{A371F1B1-3B06-4E20-8557-900E6DB959F3}" destId="{FEA65D50-657C-4C19-8915-245DC732FD0F}" srcOrd="0" destOrd="0" presId="urn:microsoft.com/office/officeart/2005/8/layout/venn2"/>
    <dgm:cxn modelId="{99462A12-6049-49A8-B003-0EB514BCEA85}" type="presOf" srcId="{97C8DD05-5E4E-45D2-A870-8D416A515D59}" destId="{0EB76BD1-F38A-41E7-892E-AF1B8FF36E7C}" srcOrd="1" destOrd="0" presId="urn:microsoft.com/office/officeart/2005/8/layout/venn2"/>
    <dgm:cxn modelId="{4297FE6E-27DC-4F03-A7EF-785338FF5D9E}" srcId="{A371F1B1-3B06-4E20-8557-900E6DB959F3}" destId="{DEE792B6-7743-4342-9B16-F0529BF75013}" srcOrd="0" destOrd="0" parTransId="{EB7D7EE7-0B17-49E9-936D-217C9835CA55}" sibTransId="{8BF4F89A-44A5-4C4A-9B0D-3383A7F40A39}"/>
    <dgm:cxn modelId="{3B08A99D-05A6-4E6E-B049-5613E53C5CBF}" type="presOf" srcId="{ECD9B394-226C-4030-968A-632DEEFF10CB}" destId="{B2763801-A0BB-46AC-807C-D872CA794578}" srcOrd="0" destOrd="0" presId="urn:microsoft.com/office/officeart/2005/8/layout/venn2"/>
    <dgm:cxn modelId="{44224664-764A-4C94-882A-1A96E489A6F6}" srcId="{A371F1B1-3B06-4E20-8557-900E6DB959F3}" destId="{24D208A7-1738-426C-B0B2-80ABC77D5388}" srcOrd="6" destOrd="0" parTransId="{97F8C0FE-2AED-4E90-82E8-9629BC79FB9B}" sibTransId="{022E40C0-357F-4003-9E59-693B1165AC1F}"/>
    <dgm:cxn modelId="{708A648C-AB3B-4820-8B7F-549B5085D9DE}" type="presOf" srcId="{24D208A7-1738-426C-B0B2-80ABC77D5388}" destId="{7391B507-C797-4B50-9B54-50E9BB9BA26E}" srcOrd="1" destOrd="0" presId="urn:microsoft.com/office/officeart/2005/8/layout/venn2"/>
    <dgm:cxn modelId="{968D72F6-1C9C-4B3D-88F7-068AB952B0F8}" type="presOf" srcId="{DEE792B6-7743-4342-9B16-F0529BF75013}" destId="{6B077AB1-D67E-4E1D-9516-6382DFF9B1B0}" srcOrd="1" destOrd="0" presId="urn:microsoft.com/office/officeart/2005/8/layout/venn2"/>
    <dgm:cxn modelId="{A781F028-07A4-4119-A735-A980912B4F5F}" type="presOf" srcId="{DEE792B6-7743-4342-9B16-F0529BF75013}" destId="{0797C42F-3098-4A06-9D18-38E07E22476F}" srcOrd="0" destOrd="0" presId="urn:microsoft.com/office/officeart/2005/8/layout/venn2"/>
    <dgm:cxn modelId="{D14AF381-CB99-4C5C-BA6D-D37585018A5E}" type="presOf" srcId="{5E13950F-0AE1-4AEA-A2C6-180BB23B33CF}" destId="{41FFDDF1-049F-4996-B142-775D6EF70B2F}" srcOrd="1" destOrd="0" presId="urn:microsoft.com/office/officeart/2005/8/layout/venn2"/>
    <dgm:cxn modelId="{77DB0F39-3A2B-46A7-B09F-AC4B5A4A1999}" srcId="{A371F1B1-3B06-4E20-8557-900E6DB959F3}" destId="{5E13950F-0AE1-4AEA-A2C6-180BB23B33CF}" srcOrd="2" destOrd="0" parTransId="{C46673A1-33DD-42AA-A4EF-D82BC956EF93}" sibTransId="{409A87E8-3848-40DB-B7D5-FCA60C80E3FB}"/>
    <dgm:cxn modelId="{9AB43B19-B859-474F-982F-D43EF689EC7F}" type="presOf" srcId="{97C8DD05-5E4E-45D2-A870-8D416A515D59}" destId="{8FB44C88-E77A-4A93-8093-89B4F4A8C930}" srcOrd="0" destOrd="0" presId="urn:microsoft.com/office/officeart/2005/8/layout/venn2"/>
    <dgm:cxn modelId="{D5E78B6E-2A8E-46AC-8B59-12B6A714F84E}" type="presOf" srcId="{C8E30DF5-EBC8-4F1D-9797-3564AD1C450B}" destId="{F4703038-F5A3-4025-B990-3CEF266A6034}" srcOrd="1" destOrd="0" presId="urn:microsoft.com/office/officeart/2005/8/layout/venn2"/>
    <dgm:cxn modelId="{A0D008A2-A854-49AD-9640-84E348D7D97B}" type="presOf" srcId="{C8E30DF5-EBC8-4F1D-9797-3564AD1C450B}" destId="{EBEFBE6A-1C38-48CE-B7EC-5A09557B9862}" srcOrd="0" destOrd="0" presId="urn:microsoft.com/office/officeart/2005/8/layout/venn2"/>
    <dgm:cxn modelId="{7B75AC05-5229-491F-B917-6ED759A203A3}" type="presParOf" srcId="{FEA65D50-657C-4C19-8915-245DC732FD0F}" destId="{3693A497-C5F1-4231-AF8F-FAC8B3764148}" srcOrd="0" destOrd="0" presId="urn:microsoft.com/office/officeart/2005/8/layout/venn2"/>
    <dgm:cxn modelId="{657A2F61-2E99-4DAB-842D-9BAC12693F2B}" type="presParOf" srcId="{3693A497-C5F1-4231-AF8F-FAC8B3764148}" destId="{0797C42F-3098-4A06-9D18-38E07E22476F}" srcOrd="0" destOrd="0" presId="urn:microsoft.com/office/officeart/2005/8/layout/venn2"/>
    <dgm:cxn modelId="{D56CECBC-1B63-45E5-AC87-4D991C6F28C4}" type="presParOf" srcId="{3693A497-C5F1-4231-AF8F-FAC8B3764148}" destId="{6B077AB1-D67E-4E1D-9516-6382DFF9B1B0}" srcOrd="1" destOrd="0" presId="urn:microsoft.com/office/officeart/2005/8/layout/venn2"/>
    <dgm:cxn modelId="{1112145D-9EE2-436D-9499-63AC101573DE}" type="presParOf" srcId="{FEA65D50-657C-4C19-8915-245DC732FD0F}" destId="{E8D37A32-5B0A-4DE3-9CBD-6F53E646C1D0}" srcOrd="1" destOrd="0" presId="urn:microsoft.com/office/officeart/2005/8/layout/venn2"/>
    <dgm:cxn modelId="{CB5D033D-C1EA-45AA-A67E-431F2368ABA6}" type="presParOf" srcId="{E8D37A32-5B0A-4DE3-9CBD-6F53E646C1D0}" destId="{EBEFBE6A-1C38-48CE-B7EC-5A09557B9862}" srcOrd="0" destOrd="0" presId="urn:microsoft.com/office/officeart/2005/8/layout/venn2"/>
    <dgm:cxn modelId="{56924357-DA67-4969-B6BA-50DF457B0EBA}" type="presParOf" srcId="{E8D37A32-5B0A-4DE3-9CBD-6F53E646C1D0}" destId="{F4703038-F5A3-4025-B990-3CEF266A6034}" srcOrd="1" destOrd="0" presId="urn:microsoft.com/office/officeart/2005/8/layout/venn2"/>
    <dgm:cxn modelId="{F32A98A4-E174-416A-96D2-E723926609F1}" type="presParOf" srcId="{FEA65D50-657C-4C19-8915-245DC732FD0F}" destId="{D581860A-0182-46D6-9760-097FA01700D8}" srcOrd="2" destOrd="0" presId="urn:microsoft.com/office/officeart/2005/8/layout/venn2"/>
    <dgm:cxn modelId="{3EE0C61C-2336-4C5F-9285-2F8AC892ACC4}" type="presParOf" srcId="{D581860A-0182-46D6-9760-097FA01700D8}" destId="{6634EB12-3C55-4A93-A20F-6421BA123A73}" srcOrd="0" destOrd="0" presId="urn:microsoft.com/office/officeart/2005/8/layout/venn2"/>
    <dgm:cxn modelId="{008ECBC5-0A5D-48EE-8424-A39BEF1CCACD}" type="presParOf" srcId="{D581860A-0182-46D6-9760-097FA01700D8}" destId="{41FFDDF1-049F-4996-B142-775D6EF70B2F}" srcOrd="1" destOrd="0" presId="urn:microsoft.com/office/officeart/2005/8/layout/venn2"/>
    <dgm:cxn modelId="{8A4B46FB-0C01-480B-A7CE-D9D97FB2938B}" type="presParOf" srcId="{FEA65D50-657C-4C19-8915-245DC732FD0F}" destId="{EF17CE3F-E61F-4373-A8AA-1DCA8A11BAEE}" srcOrd="3" destOrd="0" presId="urn:microsoft.com/office/officeart/2005/8/layout/venn2"/>
    <dgm:cxn modelId="{6F87682C-AAAB-4FAE-BB5F-1E05A650886E}" type="presParOf" srcId="{EF17CE3F-E61F-4373-A8AA-1DCA8A11BAEE}" destId="{B2763801-A0BB-46AC-807C-D872CA794578}" srcOrd="0" destOrd="0" presId="urn:microsoft.com/office/officeart/2005/8/layout/venn2"/>
    <dgm:cxn modelId="{ECF4B0CF-59AF-4F4E-98D7-C592DAB7A665}" type="presParOf" srcId="{EF17CE3F-E61F-4373-A8AA-1DCA8A11BAEE}" destId="{8968E404-3370-4B6F-999B-CDC90D5A0535}" srcOrd="1" destOrd="0" presId="urn:microsoft.com/office/officeart/2005/8/layout/venn2"/>
    <dgm:cxn modelId="{81750DF9-64BA-450F-A92C-CDB7A47BCB9A}" type="presParOf" srcId="{FEA65D50-657C-4C19-8915-245DC732FD0F}" destId="{AE558654-169C-4011-89CB-99345BFDC44C}" srcOrd="4" destOrd="0" presId="urn:microsoft.com/office/officeart/2005/8/layout/venn2"/>
    <dgm:cxn modelId="{C35D1261-2BEA-48E6-B146-2666294D3C41}" type="presParOf" srcId="{AE558654-169C-4011-89CB-99345BFDC44C}" destId="{8FB44C88-E77A-4A93-8093-89B4F4A8C930}" srcOrd="0" destOrd="0" presId="urn:microsoft.com/office/officeart/2005/8/layout/venn2"/>
    <dgm:cxn modelId="{4CDD80F2-034E-48FA-A3E2-5EB6003A8E75}" type="presParOf" srcId="{AE558654-169C-4011-89CB-99345BFDC44C}" destId="{0EB76BD1-F38A-41E7-892E-AF1B8FF36E7C}" srcOrd="1" destOrd="0" presId="urn:microsoft.com/office/officeart/2005/8/layout/venn2"/>
    <dgm:cxn modelId="{D8803C02-F9BC-4726-9B81-0A7A323C7641}" type="presParOf" srcId="{FEA65D50-657C-4C19-8915-245DC732FD0F}" destId="{37541BB4-0469-4EE2-B3B1-7A75B586E454}" srcOrd="5" destOrd="0" presId="urn:microsoft.com/office/officeart/2005/8/layout/venn2"/>
    <dgm:cxn modelId="{724EB2BC-06AE-406B-A27E-C1F7DE6E7731}" type="presParOf" srcId="{37541BB4-0469-4EE2-B3B1-7A75B586E454}" destId="{250C7BCC-80D0-4546-9E94-6115D16A72B2}" srcOrd="0" destOrd="0" presId="urn:microsoft.com/office/officeart/2005/8/layout/venn2"/>
    <dgm:cxn modelId="{ABE01475-6FF4-41AF-BE7B-89D76AC6E95D}" type="presParOf" srcId="{37541BB4-0469-4EE2-B3B1-7A75B586E454}" destId="{AC379318-788C-4B86-AA6A-7200F772F8AD}" srcOrd="1" destOrd="0" presId="urn:microsoft.com/office/officeart/2005/8/layout/venn2"/>
    <dgm:cxn modelId="{560DEEDC-E473-4C2D-A681-C158E8B83CCE}" type="presParOf" srcId="{FEA65D50-657C-4C19-8915-245DC732FD0F}" destId="{AE889323-457C-4A9D-AF61-2F50BB9A899B}" srcOrd="6" destOrd="0" presId="urn:microsoft.com/office/officeart/2005/8/layout/venn2"/>
    <dgm:cxn modelId="{2345BB24-F20B-4034-9D50-F439C75BA82A}" type="presParOf" srcId="{AE889323-457C-4A9D-AF61-2F50BB9A899B}" destId="{794482A6-2CE9-408E-8D5F-ECEA823592C4}" srcOrd="0" destOrd="0" presId="urn:microsoft.com/office/officeart/2005/8/layout/venn2"/>
    <dgm:cxn modelId="{0CF643B8-7A29-47FB-A355-882D6C3A9B60}" type="presParOf" srcId="{AE889323-457C-4A9D-AF61-2F50BB9A899B}" destId="{7391B507-C797-4B50-9B54-50E9BB9BA26E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89CAFA-8B90-49E8-9AA7-0414DD6595FB}" type="datetimeFigureOut">
              <a:rPr lang="es-ES" smtClean="0"/>
              <a:pPr/>
              <a:t>18/11/2014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127ED7-60DA-4FEA-B30F-A18435CF16E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6541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8A90F1-FBC6-477F-ADDB-0DC23B825D93}" type="slidenum">
              <a:rPr lang="es-ES" smtClean="0">
                <a:latin typeface="Arial" pitchFamily="34" charset="0"/>
              </a:rPr>
              <a:pPr/>
              <a:t>3</a:t>
            </a:fld>
            <a:endParaRPr lang="es-ES" smtClean="0">
              <a:latin typeface="Arial" pitchFamily="34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2000" cy="3429000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676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5FF239-EEAD-4E42-A4F0-F6CBC1FB86E1}" type="slidenum">
              <a:rPr lang="es-ES" smtClean="0">
                <a:latin typeface="Arial" pitchFamily="34" charset="0"/>
              </a:rPr>
              <a:pPr/>
              <a:t>4</a:t>
            </a:fld>
            <a:endParaRPr lang="es-ES" smtClean="0">
              <a:latin typeface="Arial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2000" cy="3429000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5857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561D0E-9DE1-46AE-8FF8-ED5318FA15C8}" type="slidenum">
              <a:rPr lang="es-ES" smtClean="0">
                <a:latin typeface="Arial" pitchFamily="34" charset="0"/>
              </a:rPr>
              <a:pPr/>
              <a:t>8</a:t>
            </a:fld>
            <a:endParaRPr lang="es-ES" smtClean="0">
              <a:latin typeface="Arial" pitchFamily="34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701675"/>
            <a:ext cx="4587875" cy="3440113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351338"/>
            <a:ext cx="4997450" cy="4141787"/>
          </a:xfrm>
          <a:noFill/>
          <a:ln/>
        </p:spPr>
        <p:txBody>
          <a:bodyPr/>
          <a:lstStyle/>
          <a:p>
            <a:endParaRPr lang="es-ES_tradnl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432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4C6994-57C7-401F-A38A-7C3DFDDDBF70}" type="slidenum">
              <a:rPr lang="es-ES" smtClean="0">
                <a:latin typeface="Arial" pitchFamily="34" charset="0"/>
              </a:rPr>
              <a:pPr/>
              <a:t>9</a:t>
            </a:fld>
            <a:endParaRPr lang="es-ES" smtClean="0">
              <a:latin typeface="Arial" pitchFamily="34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701675"/>
            <a:ext cx="4587875" cy="3440113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351338"/>
            <a:ext cx="4997450" cy="4141787"/>
          </a:xfrm>
          <a:noFill/>
          <a:ln/>
        </p:spPr>
        <p:txBody>
          <a:bodyPr/>
          <a:lstStyle/>
          <a:p>
            <a:pPr marL="304800" indent="-304800"/>
            <a:endParaRPr lang="es-ES_tradnl" smtClean="0">
              <a:solidFill>
                <a:srgbClr val="0066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1139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Se presentan 04 enunciados de indicadores</a:t>
            </a:r>
            <a:r>
              <a:rPr lang="es-ES" baseline="0" dirty="0" smtClean="0"/>
              <a:t> y se pregunta a los asistentes en base a cada uno de ellos si esta bien o no el enunciado del indicador</a:t>
            </a:r>
          </a:p>
          <a:p>
            <a:endParaRPr lang="es-ES" baseline="0" dirty="0" smtClean="0"/>
          </a:p>
          <a:p>
            <a:r>
              <a:rPr lang="es-ES" baseline="0" dirty="0" smtClean="0"/>
              <a:t>En los indicadores de ejemplo tenemos que el correcto el denominado: Hogares con acceso a saneamiento en Ayacucho, 2012 (%)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27ED7-60DA-4FEA-B30F-A18435CF16ED}" type="slidenum">
              <a:rPr lang="es-ES" smtClean="0"/>
              <a:pPr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87828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Hacer</a:t>
            </a:r>
            <a:r>
              <a:rPr lang="es-ES" baseline="0" dirty="0" smtClean="0"/>
              <a:t> </a:t>
            </a:r>
            <a:r>
              <a:rPr lang="es-ES" baseline="0" dirty="0" err="1" smtClean="0"/>
              <a:t>enfasis</a:t>
            </a:r>
            <a:r>
              <a:rPr lang="es-ES" baseline="0" dirty="0" smtClean="0"/>
              <a:t> en la importancia de un indicador bien enunciado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27ED7-60DA-4FEA-B30F-A18435CF16ED}" type="slidenum">
              <a:rPr lang="es-ES" smtClean="0"/>
              <a:pPr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97456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072507-FA18-4173-88F7-EF7A16280487}" type="slidenum">
              <a:rPr lang="es-ES" smtClean="0">
                <a:latin typeface="Arial" pitchFamily="34" charset="0"/>
              </a:rPr>
              <a:pPr/>
              <a:t>13</a:t>
            </a:fld>
            <a:endParaRPr lang="es-ES" smtClean="0">
              <a:latin typeface="Arial" pitchFamily="34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0300" y="701675"/>
            <a:ext cx="4586288" cy="3440113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351338"/>
            <a:ext cx="4997450" cy="4141787"/>
          </a:xfrm>
          <a:noFill/>
          <a:ln/>
        </p:spPr>
        <p:txBody>
          <a:bodyPr/>
          <a:lstStyle/>
          <a:p>
            <a:pPr eaLnBrk="1" hangingPunct="1"/>
            <a:endParaRPr lang="es-E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8606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De las 4 afirmaciones</a:t>
            </a:r>
            <a:r>
              <a:rPr lang="es-ES" baseline="0" dirty="0" smtClean="0"/>
              <a:t> planteadas la dos y la cuatro son correctas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27ED7-60DA-4FEA-B30F-A18435CF16ED}" type="slidenum">
              <a:rPr lang="es-ES" smtClean="0"/>
              <a:pPr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19238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80AAD1-09AD-4793-8F0F-32AA6E6768EB}" type="slidenum">
              <a:rPr lang="es-ES" smtClean="0">
                <a:latin typeface="Arial" pitchFamily="34" charset="0"/>
              </a:rPr>
              <a:pPr/>
              <a:t>15</a:t>
            </a:fld>
            <a:endParaRPr lang="es-ES" smtClean="0">
              <a:latin typeface="Arial" pitchFamily="34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701675"/>
            <a:ext cx="4587875" cy="3440113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351338"/>
            <a:ext cx="4997450" cy="4141787"/>
          </a:xfrm>
          <a:noFill/>
          <a:ln/>
        </p:spPr>
        <p:txBody>
          <a:bodyPr/>
          <a:lstStyle/>
          <a:p>
            <a:endParaRPr lang="es-E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239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354D9-72B2-4A9B-895E-CF24E28AE71C}" type="datetimeFigureOut">
              <a:rPr lang="es-ES" smtClean="0"/>
              <a:pPr/>
              <a:t>18/11/2014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26F17-1FDB-4F6A-9B3A-2F551D6732E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354D9-72B2-4A9B-895E-CF24E28AE71C}" type="datetimeFigureOut">
              <a:rPr lang="es-ES" smtClean="0"/>
              <a:pPr/>
              <a:t>18/11/2014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26F17-1FDB-4F6A-9B3A-2F551D6732E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354D9-72B2-4A9B-895E-CF24E28AE71C}" type="datetimeFigureOut">
              <a:rPr lang="es-ES" smtClean="0"/>
              <a:pPr/>
              <a:t>18/11/2014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26F17-1FDB-4F6A-9B3A-2F551D6732E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DBE6B5-1D5A-4954-A5A9-F8E55720200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354D9-72B2-4A9B-895E-CF24E28AE71C}" type="datetimeFigureOut">
              <a:rPr lang="es-ES" smtClean="0"/>
              <a:pPr/>
              <a:t>18/11/2014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26F17-1FDB-4F6A-9B3A-2F551D6732E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354D9-72B2-4A9B-895E-CF24E28AE71C}" type="datetimeFigureOut">
              <a:rPr lang="es-ES" smtClean="0"/>
              <a:pPr/>
              <a:t>18/11/2014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26F17-1FDB-4F6A-9B3A-2F551D6732E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354D9-72B2-4A9B-895E-CF24E28AE71C}" type="datetimeFigureOut">
              <a:rPr lang="es-ES" smtClean="0"/>
              <a:pPr/>
              <a:t>18/11/2014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26F17-1FDB-4F6A-9B3A-2F551D6732E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354D9-72B2-4A9B-895E-CF24E28AE71C}" type="datetimeFigureOut">
              <a:rPr lang="es-ES" smtClean="0"/>
              <a:pPr/>
              <a:t>18/11/2014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26F17-1FDB-4F6A-9B3A-2F551D6732E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354D9-72B2-4A9B-895E-CF24E28AE71C}" type="datetimeFigureOut">
              <a:rPr lang="es-ES" smtClean="0"/>
              <a:pPr/>
              <a:t>18/11/2014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26F17-1FDB-4F6A-9B3A-2F551D6732E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354D9-72B2-4A9B-895E-CF24E28AE71C}" type="datetimeFigureOut">
              <a:rPr lang="es-ES" smtClean="0"/>
              <a:pPr/>
              <a:t>18/11/2014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26F17-1FDB-4F6A-9B3A-2F551D6732E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354D9-72B2-4A9B-895E-CF24E28AE71C}" type="datetimeFigureOut">
              <a:rPr lang="es-ES" smtClean="0"/>
              <a:pPr/>
              <a:t>18/11/2014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26F17-1FDB-4F6A-9B3A-2F551D6732E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354D9-72B2-4A9B-895E-CF24E28AE71C}" type="datetimeFigureOut">
              <a:rPr lang="es-ES" smtClean="0"/>
              <a:pPr/>
              <a:t>18/11/2014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26F17-1FDB-4F6A-9B3A-2F551D6732E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354D9-72B2-4A9B-895E-CF24E28AE71C}" type="datetimeFigureOut">
              <a:rPr lang="es-ES" smtClean="0"/>
              <a:pPr/>
              <a:t>18/11/2014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26F17-1FDB-4F6A-9B3A-2F551D6732E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49" name="Rectangle 141"/>
          <p:cNvSpPr>
            <a:spLocks noChangeArrowheads="1"/>
          </p:cNvSpPr>
          <p:nvPr/>
        </p:nvSpPr>
        <p:spPr bwMode="auto">
          <a:xfrm>
            <a:off x="1500166" y="3130138"/>
            <a:ext cx="525658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" sz="4800" spc="3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itchFamily="34" charset="0"/>
              </a:rPr>
              <a:t>INDICADORES </a:t>
            </a:r>
          </a:p>
          <a:p>
            <a:pPr>
              <a:defRPr/>
            </a:pPr>
            <a:r>
              <a:rPr lang="es-ES" sz="4800" spc="3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itchFamily="34" charset="0"/>
              </a:rPr>
              <a:t>AMBIENTALES</a:t>
            </a: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572174" y="2626082"/>
            <a:ext cx="36724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Módulo Nº 02:</a:t>
            </a:r>
            <a:endParaRPr kumimoji="0" lang="es-ES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" name="4 Imagen" descr="chart-128x12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92654" y="2914114"/>
            <a:ext cx="1872208" cy="1872208"/>
          </a:xfrm>
          <a:prstGeom prst="rect">
            <a:avLst/>
          </a:prstGeom>
        </p:spPr>
      </p:pic>
      <p:sp>
        <p:nvSpPr>
          <p:cNvPr id="7" name="4 CuadroTexto"/>
          <p:cNvSpPr txBox="1">
            <a:spLocks noChangeArrowheads="1"/>
          </p:cNvSpPr>
          <p:nvPr/>
        </p:nvSpPr>
        <p:spPr bwMode="auto">
          <a:xfrm>
            <a:off x="642938" y="1000125"/>
            <a:ext cx="77866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b="1" dirty="0">
                <a:solidFill>
                  <a:srgbClr val="CC3300"/>
                </a:solidFill>
                <a:cs typeface="Arial" charset="0"/>
              </a:rPr>
              <a:t>I CURSO INTRODUCTORIO PARA LA CONSTRUCCION DE INDICADORES AMBIENTALES </a:t>
            </a:r>
          </a:p>
        </p:txBody>
      </p:sp>
      <p:pic>
        <p:nvPicPr>
          <p:cNvPr id="8" name="5 Imagen" descr="logo_sinia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38" y="214313"/>
            <a:ext cx="21907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Grp="1" noChangeArrowheads="1"/>
          </p:cNvSpPr>
          <p:nvPr>
            <p:ph type="title"/>
          </p:nvPr>
        </p:nvSpPr>
        <p:spPr>
          <a:xfrm>
            <a:off x="1547664" y="764704"/>
            <a:ext cx="6265391" cy="936625"/>
          </a:xfrm>
          <a:noFill/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s-E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Formas de definir un indicador</a:t>
            </a:r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31353" y="2276873"/>
            <a:ext cx="8317111" cy="3168351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es-ES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es-E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Superficie forestal del departamento de </a:t>
            </a:r>
            <a:r>
              <a:rPr lang="es-E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Pasco,  </a:t>
            </a:r>
            <a:r>
              <a:rPr lang="es-E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2002-2013  (Ha)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endParaRPr lang="es-ES" sz="20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es-E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Producción agroecológica en la provincia de </a:t>
            </a:r>
            <a:r>
              <a:rPr lang="es-E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Oxapampa, </a:t>
            </a:r>
            <a:r>
              <a:rPr lang="es-E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2013 (Ha)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endParaRPr lang="es-ES" sz="20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es-E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Residuos sólidos recolectados que reciben tratamiento adecuado en el distrito de </a:t>
            </a:r>
            <a:r>
              <a:rPr lang="es-ES" sz="20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Juanjuí</a:t>
            </a:r>
            <a:r>
              <a:rPr lang="es-E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2012 (Ton)</a:t>
            </a:r>
          </a:p>
          <a:p>
            <a:pPr algn="just" eaLnBrk="1" hangingPunct="1">
              <a:lnSpc>
                <a:spcPct val="80000"/>
              </a:lnSpc>
              <a:buNone/>
              <a:defRPr/>
            </a:pPr>
            <a:endParaRPr lang="es-ES" sz="20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es-E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Gasto público en medio ambiente en la provincia </a:t>
            </a:r>
            <a:r>
              <a:rPr lang="es-E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de Daniel Carrión, </a:t>
            </a:r>
            <a:r>
              <a:rPr lang="es-E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2012 (S/.)</a:t>
            </a:r>
          </a:p>
          <a:p>
            <a:pPr algn="just" eaLnBrk="1" hangingPunct="1">
              <a:lnSpc>
                <a:spcPct val="80000"/>
              </a:lnSpc>
              <a:buNone/>
              <a:defRPr/>
            </a:pPr>
            <a:endParaRPr lang="es-ES" sz="20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116" name="Rectangle 12"/>
          <p:cNvSpPr>
            <a:spLocks noChangeArrowheads="1"/>
          </p:cNvSpPr>
          <p:nvPr/>
        </p:nvSpPr>
        <p:spPr bwMode="auto">
          <a:xfrm>
            <a:off x="7956376" y="1916833"/>
            <a:ext cx="936104" cy="3603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s-ES" sz="9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Unidad de </a:t>
            </a:r>
          </a:p>
          <a:p>
            <a:pPr algn="ctr">
              <a:defRPr/>
            </a:pPr>
            <a:r>
              <a:rPr lang="es-ES" sz="9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medida</a:t>
            </a:r>
            <a:endParaRPr lang="es-ES" sz="900" b="1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47117" name="Rectangle 13"/>
          <p:cNvSpPr>
            <a:spLocks noChangeArrowheads="1"/>
          </p:cNvSpPr>
          <p:nvPr/>
        </p:nvSpPr>
        <p:spPr bwMode="auto">
          <a:xfrm>
            <a:off x="6660232" y="1916833"/>
            <a:ext cx="1124845" cy="36036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s-ES" sz="9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Periodo de </a:t>
            </a:r>
          </a:p>
          <a:p>
            <a:pPr algn="ctr">
              <a:defRPr/>
            </a:pPr>
            <a:r>
              <a:rPr lang="es-ES" sz="9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tiempo</a:t>
            </a:r>
          </a:p>
        </p:txBody>
      </p:sp>
      <p:sp>
        <p:nvSpPr>
          <p:cNvPr id="47119" name="Rectangle 15"/>
          <p:cNvSpPr>
            <a:spLocks noChangeArrowheads="1"/>
          </p:cNvSpPr>
          <p:nvPr/>
        </p:nvSpPr>
        <p:spPr bwMode="auto">
          <a:xfrm>
            <a:off x="4355976" y="1916833"/>
            <a:ext cx="1126802" cy="360363"/>
          </a:xfrm>
          <a:prstGeom prst="rect">
            <a:avLst/>
          </a:prstGeom>
          <a:solidFill>
            <a:srgbClr val="FDDEB5"/>
          </a:solidFill>
          <a:ln w="9525">
            <a:solidFill>
              <a:srgbClr val="FF99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s-ES" sz="9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Espacio </a:t>
            </a:r>
          </a:p>
          <a:p>
            <a:pPr algn="ctr">
              <a:defRPr/>
            </a:pPr>
            <a:r>
              <a:rPr lang="es-ES" sz="9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geográfico</a:t>
            </a:r>
          </a:p>
        </p:txBody>
      </p:sp>
      <p:sp>
        <p:nvSpPr>
          <p:cNvPr id="15" name="14 Abrir llave"/>
          <p:cNvSpPr/>
          <p:nvPr/>
        </p:nvSpPr>
        <p:spPr>
          <a:xfrm rot="5400000">
            <a:off x="4766252" y="858485"/>
            <a:ext cx="288032" cy="3124808"/>
          </a:xfrm>
          <a:prstGeom prst="leftBrace">
            <a:avLst>
              <a:gd name="adj1" fmla="val 15663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Abrir llave"/>
          <p:cNvSpPr/>
          <p:nvPr/>
        </p:nvSpPr>
        <p:spPr>
          <a:xfrm rot="5400000">
            <a:off x="7092280" y="1772817"/>
            <a:ext cx="288032" cy="1296144"/>
          </a:xfrm>
          <a:prstGeom prst="leftBrace">
            <a:avLst>
              <a:gd name="adj1" fmla="val 15663"/>
              <a:gd name="adj2" fmla="val 50000"/>
            </a:avLst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Abrir llave"/>
          <p:cNvSpPr/>
          <p:nvPr/>
        </p:nvSpPr>
        <p:spPr>
          <a:xfrm rot="5400000">
            <a:off x="8100392" y="2132857"/>
            <a:ext cx="288032" cy="576064"/>
          </a:xfrm>
          <a:prstGeom prst="leftBrace">
            <a:avLst>
              <a:gd name="adj1" fmla="val 15663"/>
              <a:gd name="adj2" fmla="val 50000"/>
            </a:avLst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 txBox="1">
            <a:spLocks noChangeArrowheads="1"/>
          </p:cNvSpPr>
          <p:nvPr/>
        </p:nvSpPr>
        <p:spPr>
          <a:xfrm>
            <a:off x="575369" y="2204865"/>
            <a:ext cx="8173095" cy="316835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1" i="0" u="none" strike="noStrike" kern="1200" cap="none" spc="0" normalizeH="0" baseline="0" noProof="0" dirty="0" smtClean="0">
              <a:ln>
                <a:noFill/>
              </a:ln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ahoma" pitchFamily="34" charset="0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Superficie de bosque tropical,  2005-2013  (Ha)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0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Planes</a:t>
            </a:r>
            <a:r>
              <a:rPr kumimoji="0" lang="es-ES" sz="20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de gestión ambiental aprobados en </a:t>
            </a:r>
            <a:r>
              <a:rPr kumimoji="0" lang="es-ES" sz="20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Pasco</a:t>
            </a:r>
            <a:endParaRPr kumimoji="0" lang="es-ES" sz="20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0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s-E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Hogares</a:t>
            </a:r>
            <a:r>
              <a:rPr lang="es-ES" sz="2000" noProof="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con acceso a saneamiento básico en </a:t>
            </a:r>
            <a:r>
              <a:rPr lang="es-ES" sz="2000" noProof="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Oxapampa, </a:t>
            </a:r>
            <a:r>
              <a:rPr lang="es-ES" sz="2000" noProof="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2012 (%)</a:t>
            </a:r>
            <a:endParaRPr kumimoji="0" lang="es-ES" sz="20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20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lvl="0" indent="-342900" algn="just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Calidad de agua en </a:t>
            </a:r>
            <a:r>
              <a:rPr lang="es-ES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el río  </a:t>
            </a:r>
            <a:r>
              <a:rPr lang="es-ES" sz="20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Shilcayo</a:t>
            </a:r>
            <a:r>
              <a:rPr lang="es-E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durante el 2013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20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Rectangle 4"/>
          <p:cNvSpPr txBox="1">
            <a:spLocks noChangeArrowheads="1"/>
          </p:cNvSpPr>
          <p:nvPr/>
        </p:nvSpPr>
        <p:spPr>
          <a:xfrm>
            <a:off x="611560" y="1052736"/>
            <a:ext cx="7201495" cy="936625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Maiandra GD" pitchFamily="34" charset="0"/>
                <a:ea typeface="+mj-ea"/>
                <a:cs typeface="+mj-cs"/>
              </a:rPr>
              <a:t>Definición</a:t>
            </a:r>
            <a:r>
              <a:rPr kumimoji="0" lang="es-E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Maiandra GD" pitchFamily="34" charset="0"/>
                <a:ea typeface="+mj-ea"/>
                <a:cs typeface="+mj-cs"/>
              </a:rPr>
              <a:t> correcta e incorrecta de un indicador</a:t>
            </a:r>
            <a:endParaRPr kumimoji="0" lang="es-E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Maiandra GD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980728"/>
            <a:ext cx="8820472" cy="4835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455613" y="1422400"/>
            <a:ext cx="8293100" cy="1703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es-ES" dirty="0">
                <a:latin typeface="Arial" pitchFamily="34" charset="0"/>
                <a:cs typeface="Arial" pitchFamily="34" charset="0"/>
              </a:rPr>
              <a:t>El </a:t>
            </a:r>
            <a:r>
              <a:rPr lang="es-ES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Indicador</a:t>
            </a:r>
            <a:r>
              <a:rPr lang="es-ES" u="sng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>
                <a:latin typeface="Arial" pitchFamily="34" charset="0"/>
                <a:cs typeface="Arial" pitchFamily="34" charset="0"/>
              </a:rPr>
              <a:t> debe indicar algo acerca de un tema de estudio más allá de su simple expresión numérica o cualitativa.</a:t>
            </a:r>
            <a:r>
              <a:rPr lang="es-MX" dirty="0">
                <a:latin typeface="Arial" pitchFamily="34" charset="0"/>
                <a:cs typeface="Arial" pitchFamily="34" charset="0"/>
              </a:rPr>
              <a:t> Un </a:t>
            </a:r>
            <a:r>
              <a:rPr lang="es-MX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dato</a:t>
            </a:r>
            <a:r>
              <a:rPr lang="es-MX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MX" dirty="0">
                <a:latin typeface="Arial" pitchFamily="34" charset="0"/>
                <a:cs typeface="Arial" pitchFamily="34" charset="0"/>
              </a:rPr>
              <a:t>puede o no dar evidencia clara de algo u orientar la toma de decisiones. </a:t>
            </a:r>
            <a:r>
              <a:rPr lang="es-ES" dirty="0">
                <a:latin typeface="Arial" pitchFamily="34" charset="0"/>
                <a:cs typeface="Arial" pitchFamily="34" charset="0"/>
              </a:rPr>
              <a:t>Es una simple expresión numérica o cualitativa.</a:t>
            </a:r>
            <a:r>
              <a:rPr lang="es-MX" dirty="0">
                <a:latin typeface="Arial" pitchFamily="34" charset="0"/>
                <a:cs typeface="Arial" pitchFamily="34" charset="0"/>
              </a:rPr>
              <a:t> Es el registro de una característica.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611560" y="4149080"/>
            <a:ext cx="7776864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just"/>
            <a:r>
              <a:rPr lang="es-ES_tradnl" sz="1600" dirty="0">
                <a:latin typeface="Tahoma" pitchFamily="34" charset="0"/>
              </a:rPr>
              <a:t>Ejemplo: La medición de la concentraciones de Pb en el aire en la ciudad de Lima es de: 4.5 </a:t>
            </a:r>
            <a:r>
              <a:rPr lang="es-ES_tradnl" sz="1600" dirty="0" err="1">
                <a:latin typeface="Tahoma" pitchFamily="34" charset="0"/>
              </a:rPr>
              <a:t>ug</a:t>
            </a:r>
            <a:r>
              <a:rPr lang="es-ES_tradnl" sz="1600" dirty="0">
                <a:latin typeface="Tahoma" pitchFamily="34" charset="0"/>
              </a:rPr>
              <a:t>/m</a:t>
            </a:r>
            <a:r>
              <a:rPr lang="es-ES_tradnl" sz="1600" baseline="30000" dirty="0">
                <a:latin typeface="Tahoma" pitchFamily="34" charset="0"/>
              </a:rPr>
              <a:t>3</a:t>
            </a:r>
            <a:r>
              <a:rPr lang="es-ES_tradnl" sz="1600" dirty="0">
                <a:latin typeface="Tahoma" pitchFamily="34" charset="0"/>
              </a:rPr>
              <a:t> promedio mensual (</a:t>
            </a:r>
            <a:r>
              <a:rPr lang="es-ES_tradnl" sz="1600" i="1" dirty="0">
                <a:latin typeface="Tahoma" pitchFamily="34" charset="0"/>
              </a:rPr>
              <a:t>dato</a:t>
            </a:r>
            <a:r>
              <a:rPr lang="es-ES_tradnl" sz="1600" dirty="0">
                <a:latin typeface="Tahoma" pitchFamily="34" charset="0"/>
              </a:rPr>
              <a:t>). Pero no nos dice nada hasta el momento.</a:t>
            </a:r>
          </a:p>
          <a:p>
            <a:pPr algn="just"/>
            <a:r>
              <a:rPr lang="es-ES_tradnl" sz="1600" dirty="0">
                <a:latin typeface="Tahoma" pitchFamily="34" charset="0"/>
              </a:rPr>
              <a:t>Pero si el dato es comparado con los estándares de calidad del aire cuyo </a:t>
            </a:r>
            <a:r>
              <a:rPr lang="es-ES" sz="1600" dirty="0">
                <a:latin typeface="Tahoma" pitchFamily="34" charset="0"/>
                <a:cs typeface="Times New Roman" pitchFamily="18" charset="0"/>
              </a:rPr>
              <a:t>valor establecido en el D.S. 074-2001-PCM es de 0.5 </a:t>
            </a:r>
            <a:r>
              <a:rPr lang="es-ES" sz="1600" dirty="0" err="1">
                <a:latin typeface="Tahoma" pitchFamily="34" charset="0"/>
                <a:cs typeface="Times New Roman" pitchFamily="18" charset="0"/>
              </a:rPr>
              <a:t>ug</a:t>
            </a:r>
            <a:r>
              <a:rPr lang="es-ES" sz="1600" dirty="0">
                <a:latin typeface="Tahoma" pitchFamily="34" charset="0"/>
                <a:cs typeface="Times New Roman" pitchFamily="18" charset="0"/>
              </a:rPr>
              <a:t>/m</a:t>
            </a:r>
            <a:r>
              <a:rPr lang="es-ES" sz="1600" baseline="30000" dirty="0">
                <a:latin typeface="Tahoma" pitchFamily="34" charset="0"/>
                <a:cs typeface="Times New Roman" pitchFamily="18" charset="0"/>
              </a:rPr>
              <a:t>3</a:t>
            </a:r>
            <a:r>
              <a:rPr lang="es-ES" sz="1600" dirty="0">
                <a:latin typeface="Tahoma" pitchFamily="34" charset="0"/>
                <a:cs typeface="Times New Roman" pitchFamily="18" charset="0"/>
              </a:rPr>
              <a:t> promedio anual y 1.5 </a:t>
            </a:r>
            <a:r>
              <a:rPr lang="es-ES" sz="1600" dirty="0" err="1">
                <a:latin typeface="Tahoma" pitchFamily="34" charset="0"/>
                <a:cs typeface="Times New Roman" pitchFamily="18" charset="0"/>
              </a:rPr>
              <a:t>ug</a:t>
            </a:r>
            <a:r>
              <a:rPr lang="es-ES" sz="1600" dirty="0">
                <a:latin typeface="Tahoma" pitchFamily="34" charset="0"/>
                <a:cs typeface="Times New Roman" pitchFamily="18" charset="0"/>
              </a:rPr>
              <a:t>/m</a:t>
            </a:r>
            <a:r>
              <a:rPr lang="es-ES" sz="1600" baseline="30000" dirty="0">
                <a:latin typeface="Tahoma" pitchFamily="34" charset="0"/>
                <a:cs typeface="Times New Roman" pitchFamily="18" charset="0"/>
              </a:rPr>
              <a:t>3</a:t>
            </a:r>
            <a:r>
              <a:rPr lang="es-ES" sz="1600" dirty="0">
                <a:latin typeface="Tahoma" pitchFamily="34" charset="0"/>
                <a:cs typeface="Times New Roman" pitchFamily="18" charset="0"/>
              </a:rPr>
              <a:t> </a:t>
            </a:r>
            <a:r>
              <a:rPr lang="es-ES" sz="1600" dirty="0">
                <a:latin typeface="Tahoma" pitchFamily="34" charset="0"/>
              </a:rPr>
              <a:t>promedio mensual.</a:t>
            </a:r>
            <a:r>
              <a:rPr lang="es-ES_tradnl" sz="1600" dirty="0">
                <a:latin typeface="Tahoma" pitchFamily="34" charset="0"/>
              </a:rPr>
              <a:t> Nos indicará que la medición está por encima de estos estándares y que hay una contaminación por causa del Plomo en Lima (indicador).</a:t>
            </a:r>
            <a:endParaRPr lang="es-ES" sz="1600" dirty="0">
              <a:latin typeface="Tahoma" pitchFamily="34" charset="0"/>
            </a:endParaRPr>
          </a:p>
        </p:txBody>
      </p:sp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3203848" y="0"/>
            <a:ext cx="5689327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s-MX" sz="24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INDICADOR vs. DATO</a:t>
            </a:r>
            <a:endParaRPr lang="es-ES" sz="2400" b="1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28625" y="1785938"/>
            <a:ext cx="8143875" cy="378565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s-E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7500</a:t>
            </a:r>
            <a:r>
              <a:rPr lang="es-E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personas cuentan con saneamiento mejorado en el distrito de San </a:t>
            </a:r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José de Sisa en el 2012. </a:t>
            </a:r>
            <a:r>
              <a:rPr lang="es-ES" dirty="0">
                <a:solidFill>
                  <a:srgbClr val="00B0F0"/>
                </a:solidFill>
              </a:rPr>
              <a:t>Indicador o dato?</a:t>
            </a:r>
          </a:p>
          <a:p>
            <a:pPr>
              <a:defRPr/>
            </a:pPr>
            <a:endParaRPr lang="es-E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defRPr/>
            </a:pPr>
            <a:r>
              <a:rPr lang="es-E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47% </a:t>
            </a:r>
            <a:r>
              <a:rPr lang="es-E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 la población de las zonas rurales de la prov. d</a:t>
            </a:r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 Rioja cuentan </a:t>
            </a:r>
            <a:r>
              <a:rPr lang="es-E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 agua </a:t>
            </a:r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potable en el 2009</a:t>
            </a:r>
            <a:r>
              <a:rPr lang="es-E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es-ES" dirty="0">
                <a:solidFill>
                  <a:srgbClr val="00B0F0"/>
                </a:solidFill>
              </a:rPr>
              <a:t>Indicador o dato?</a:t>
            </a:r>
            <a:endParaRPr lang="es-E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defRPr/>
            </a:pPr>
            <a:endParaRPr lang="es-E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defRPr/>
            </a:pPr>
            <a:r>
              <a:rPr lang="es-E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 recogen </a:t>
            </a:r>
            <a:r>
              <a:rPr lang="es-E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86 </a:t>
            </a:r>
            <a:r>
              <a:rPr lang="es-E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toneladas de residuos </a:t>
            </a:r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semanales </a:t>
            </a:r>
            <a:r>
              <a:rPr lang="es-E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en el distrito de </a:t>
            </a:r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Bellavista  en lo va del presente año. </a:t>
            </a:r>
            <a:r>
              <a:rPr lang="es-ES" dirty="0">
                <a:solidFill>
                  <a:srgbClr val="00B0F0"/>
                </a:solidFill>
              </a:rPr>
              <a:t>Indicador o dato?</a:t>
            </a:r>
          </a:p>
          <a:p>
            <a:pPr>
              <a:defRPr/>
            </a:pPr>
            <a:endParaRPr lang="es-E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defRPr/>
            </a:pPr>
            <a:r>
              <a:rPr lang="es-E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 ha incrementado en </a:t>
            </a:r>
            <a:r>
              <a:rPr lang="es-E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30% </a:t>
            </a:r>
            <a:r>
              <a:rPr lang="es-E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el </a:t>
            </a:r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número </a:t>
            </a:r>
            <a:r>
              <a:rPr lang="es-E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 atenciones de madres gestantes en </a:t>
            </a:r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los establecimientos </a:t>
            </a:r>
            <a:r>
              <a:rPr lang="es-E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 salud de </a:t>
            </a:r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Moyobamba entre el 2012 y 2013. </a:t>
            </a:r>
            <a:r>
              <a:rPr lang="es-ES" dirty="0">
                <a:solidFill>
                  <a:srgbClr val="00B0F0"/>
                </a:solidFill>
              </a:rPr>
              <a:t>Indicador o dato?</a:t>
            </a:r>
            <a:endParaRPr lang="es-E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defRPr/>
            </a:pPr>
            <a:endParaRPr lang="es-E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467544" y="1052736"/>
            <a:ext cx="2909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Esta afirmación nos revela….</a:t>
            </a:r>
            <a:endParaRPr lang="es-E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3"/>
          <p:cNvSpPr txBox="1">
            <a:spLocks noChangeArrowheads="1"/>
          </p:cNvSpPr>
          <p:nvPr/>
        </p:nvSpPr>
        <p:spPr bwMode="auto">
          <a:xfrm>
            <a:off x="611560" y="1844824"/>
            <a:ext cx="7774831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s-ES_tradnl" sz="2000" dirty="0">
                <a:latin typeface="Tahoma" pitchFamily="34" charset="0"/>
              </a:rPr>
              <a:t>La Estadística es la ciencia de la recopilación, clasificación, presentación e interpretación de los datos.</a:t>
            </a:r>
          </a:p>
          <a:p>
            <a:pPr algn="just"/>
            <a:endParaRPr lang="es-ES_tradnl" sz="2000" dirty="0">
              <a:latin typeface="Tahoma" pitchFamily="34" charset="0"/>
            </a:endParaRPr>
          </a:p>
          <a:p>
            <a:pPr algn="just"/>
            <a:r>
              <a:rPr lang="es-ES_tradnl" sz="2000" dirty="0">
                <a:latin typeface="Tahoma" pitchFamily="34" charset="0"/>
              </a:rPr>
              <a:t>Un indicador es un dato estadístico, pero no cualquier dato, sólo aquellos que puede compararse  y permiten elaborar un juicio sobre el funcionamiento de un sistema o un proceso y ayudar a la toma de decisiones. </a:t>
            </a:r>
          </a:p>
          <a:p>
            <a:pPr algn="just"/>
            <a:endParaRPr lang="es-ES" sz="2400" dirty="0">
              <a:latin typeface="Tahoma" pitchFamily="34" charset="0"/>
            </a:endParaRPr>
          </a:p>
        </p:txBody>
      </p:sp>
      <p:sp>
        <p:nvSpPr>
          <p:cNvPr id="556038" name="Rectangle 6"/>
          <p:cNvSpPr>
            <a:spLocks noChangeArrowheads="1"/>
          </p:cNvSpPr>
          <p:nvPr/>
        </p:nvSpPr>
        <p:spPr bwMode="auto">
          <a:xfrm>
            <a:off x="3203848" y="188641"/>
            <a:ext cx="3960439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s-MX" sz="24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Indicador Vs Estadística</a:t>
            </a:r>
            <a:endParaRPr lang="es-ES" sz="2400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555776" y="188640"/>
            <a:ext cx="5544616" cy="64807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sz="2000" b="1" kern="0" dirty="0" smtClean="0">
                <a:latin typeface="Cambria" pitchFamily="18" charset="0"/>
                <a:ea typeface="+mj-ea"/>
                <a:cs typeface="+mj-cs"/>
              </a:rPr>
              <a:t>CONCORDANCIA DE INDICADORES AMBIENTALES</a:t>
            </a:r>
            <a:endParaRPr kumimoji="0" lang="es-ES" sz="20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graphicFrame>
        <p:nvGraphicFramePr>
          <p:cNvPr id="6" name="5 Diagrama"/>
          <p:cNvGraphicFramePr/>
          <p:nvPr/>
        </p:nvGraphicFramePr>
        <p:xfrm>
          <a:off x="1524000" y="1397000"/>
          <a:ext cx="6072336" cy="4480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8" name="7 Conector recto de flecha"/>
          <p:cNvCxnSpPr/>
          <p:nvPr/>
        </p:nvCxnSpPr>
        <p:spPr>
          <a:xfrm flipH="1" flipV="1">
            <a:off x="7524328" y="1772816"/>
            <a:ext cx="72008" cy="3744416"/>
          </a:xfrm>
          <a:prstGeom prst="straightConnector1">
            <a:avLst/>
          </a:prstGeom>
          <a:ln w="762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539552" y="1124744"/>
            <a:ext cx="7920880" cy="424731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endParaRPr lang="es-ES" dirty="0"/>
          </a:p>
          <a:p>
            <a:pPr algn="just"/>
            <a:r>
              <a:rPr lang="es-ES" dirty="0" smtClean="0"/>
              <a:t>Los </a:t>
            </a:r>
            <a:r>
              <a:rPr lang="es-ES" dirty="0"/>
              <a:t>indicadores ambientales corresponden a aquellos que se ocupan de describir </a:t>
            </a:r>
            <a:r>
              <a:rPr lang="es-ES" dirty="0" smtClean="0"/>
              <a:t>y mostrar </a:t>
            </a:r>
            <a:r>
              <a:rPr lang="es-ES" dirty="0"/>
              <a:t>los estados y las principales </a:t>
            </a:r>
            <a:r>
              <a:rPr lang="es-ES" b="1" u="sng" dirty="0">
                <a:solidFill>
                  <a:srgbClr val="00B0F0"/>
                </a:solidFill>
              </a:rPr>
              <a:t>dinámicas ambientales</a:t>
            </a:r>
            <a:r>
              <a:rPr lang="es-ES" dirty="0"/>
              <a:t>, es decir el estatus y la tendencia por </a:t>
            </a:r>
            <a:r>
              <a:rPr lang="es-ES" dirty="0" smtClean="0"/>
              <a:t>ejemplo de</a:t>
            </a:r>
            <a:r>
              <a:rPr lang="es-ES" dirty="0"/>
              <a:t>: </a:t>
            </a:r>
            <a:r>
              <a:rPr lang="es-ES" i="1" dirty="0"/>
              <a:t>la biota y biodiversidad, la cantidad y calidad de agua, la calidad del aire respirable, la </a:t>
            </a:r>
            <a:r>
              <a:rPr lang="es-ES" i="1" dirty="0" smtClean="0"/>
              <a:t>carga contaminante </a:t>
            </a:r>
            <a:r>
              <a:rPr lang="es-ES" i="1" dirty="0"/>
              <a:t>y </a:t>
            </a:r>
            <a:r>
              <a:rPr lang="es-ES" i="1" dirty="0" err="1"/>
              <a:t>renovabilidad</a:t>
            </a:r>
            <a:r>
              <a:rPr lang="es-ES" i="1" dirty="0"/>
              <a:t> de la oferta energética, la disponibilidad y extracción de algunos </a:t>
            </a:r>
            <a:r>
              <a:rPr lang="es-ES" i="1" dirty="0" smtClean="0"/>
              <a:t>recursos naturales </a:t>
            </a:r>
            <a:r>
              <a:rPr lang="es-ES" i="1" dirty="0"/>
              <a:t>(bosques, pesca, agricultura), la contaminación urbana, la producción de desechos sólidos, </a:t>
            </a:r>
            <a:r>
              <a:rPr lang="es-ES" i="1" dirty="0" smtClean="0"/>
              <a:t>el uso </a:t>
            </a:r>
            <a:r>
              <a:rPr lang="es-ES" i="1" dirty="0"/>
              <a:t>de </a:t>
            </a:r>
            <a:r>
              <a:rPr lang="es-ES" i="1" dirty="0" err="1"/>
              <a:t>agrotóxicos</a:t>
            </a:r>
            <a:r>
              <a:rPr lang="es-ES" i="1" dirty="0"/>
              <a:t>, la frecuencia e intensidad de los desastres naturales, </a:t>
            </a:r>
            <a:r>
              <a:rPr lang="es-ES" i="1" dirty="0" smtClean="0"/>
              <a:t>etc. </a:t>
            </a:r>
          </a:p>
          <a:p>
            <a:pPr algn="just"/>
            <a:endParaRPr lang="es-ES" dirty="0" smtClean="0"/>
          </a:p>
          <a:p>
            <a:pPr algn="just"/>
            <a:r>
              <a:rPr lang="es-ES" dirty="0" smtClean="0"/>
              <a:t>Por </a:t>
            </a:r>
            <a:r>
              <a:rPr lang="es-ES" dirty="0"/>
              <a:t>su parte, los indicadores de desarrollo sostenible intentan mostrar las </a:t>
            </a:r>
            <a:r>
              <a:rPr lang="es-ES" b="1" i="1" u="sng" dirty="0">
                <a:solidFill>
                  <a:srgbClr val="00B0F0"/>
                </a:solidFill>
              </a:rPr>
              <a:t>dinámicas </a:t>
            </a:r>
            <a:r>
              <a:rPr lang="es-ES" b="1" i="1" u="sng" dirty="0" smtClean="0">
                <a:solidFill>
                  <a:srgbClr val="00B0F0"/>
                </a:solidFill>
              </a:rPr>
              <a:t>económicas, sociales </a:t>
            </a:r>
            <a:r>
              <a:rPr lang="es-ES" b="1" i="1" u="sng" dirty="0">
                <a:solidFill>
                  <a:srgbClr val="00B0F0"/>
                </a:solidFill>
              </a:rPr>
              <a:t>y ambientales </a:t>
            </a:r>
            <a:r>
              <a:rPr lang="es-ES" dirty="0"/>
              <a:t>y sus interrelaciones. Sin embargo, hasta el momento la producción efectiva </a:t>
            </a:r>
            <a:r>
              <a:rPr lang="es-ES" dirty="0" smtClean="0"/>
              <a:t>de indicadores </a:t>
            </a:r>
            <a:r>
              <a:rPr lang="es-ES" dirty="0"/>
              <a:t>de desarrollo sostenible en la región, ha consistido en construir conjuntos de indicadores </a:t>
            </a:r>
            <a:r>
              <a:rPr lang="es-ES" dirty="0" smtClean="0"/>
              <a:t>que incorporan </a:t>
            </a:r>
            <a:r>
              <a:rPr lang="es-ES" dirty="0"/>
              <a:t>los principales indicadores provenientes de la economía, lo social y lo ambiental, sin </a:t>
            </a:r>
            <a:r>
              <a:rPr lang="es-ES" dirty="0" smtClean="0"/>
              <a:t>integrar ni </a:t>
            </a:r>
            <a:r>
              <a:rPr lang="es-ES" dirty="0"/>
              <a:t>capturar adecuadamente sus interrelaciones</a:t>
            </a:r>
          </a:p>
        </p:txBody>
      </p:sp>
      <p:sp>
        <p:nvSpPr>
          <p:cNvPr id="6" name="5 Rectángulo"/>
          <p:cNvSpPr/>
          <p:nvPr/>
        </p:nvSpPr>
        <p:spPr>
          <a:xfrm>
            <a:off x="3059832" y="188640"/>
            <a:ext cx="56166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>
                <a:solidFill>
                  <a:srgbClr val="C00000"/>
                </a:solidFill>
                <a:latin typeface="Maiandra GD" pitchFamily="34" charset="0"/>
              </a:rPr>
              <a:t>Indicadores ambientales e </a:t>
            </a:r>
          </a:p>
          <a:p>
            <a:r>
              <a:rPr lang="es-ES" b="1" dirty="0" smtClean="0">
                <a:solidFill>
                  <a:srgbClr val="C00000"/>
                </a:solidFill>
                <a:latin typeface="Maiandra GD" pitchFamily="34" charset="0"/>
              </a:rPr>
              <a:t>Indicadores del desarrollo Sostenible</a:t>
            </a:r>
            <a:endParaRPr lang="es-ES" b="1" dirty="0">
              <a:solidFill>
                <a:srgbClr val="C00000"/>
              </a:solidFill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3707904" y="6093296"/>
            <a:ext cx="5184576" cy="4308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s-ES" sz="1100" i="1" dirty="0"/>
              <a:t>Guía metodológica para desarrollar indicadores ambientales y de desarrollo </a:t>
            </a:r>
            <a:r>
              <a:rPr lang="es-ES" sz="1100" i="1" dirty="0" smtClean="0"/>
              <a:t>sostenible</a:t>
            </a:r>
          </a:p>
          <a:p>
            <a:pPr algn="r"/>
            <a:r>
              <a:rPr lang="es-ES" sz="1100" i="1" dirty="0" smtClean="0"/>
              <a:t>CEPAL, 2009.</a:t>
            </a:r>
            <a:endParaRPr lang="es-ES" sz="1100" i="1" dirty="0"/>
          </a:p>
        </p:txBody>
      </p:sp>
      <p:sp>
        <p:nvSpPr>
          <p:cNvPr id="4" name="3 Rectángulo"/>
          <p:cNvSpPr/>
          <p:nvPr/>
        </p:nvSpPr>
        <p:spPr>
          <a:xfrm>
            <a:off x="3347864" y="260648"/>
            <a:ext cx="56166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aiandra GD" pitchFamily="34" charset="0"/>
              </a:rPr>
              <a:t>Indicadores ambientales e Indicadores del desarrollo Sostenible</a:t>
            </a:r>
            <a:endParaRPr lang="es-ES" b="1" dirty="0">
              <a:solidFill>
                <a:schemeClr val="tx1">
                  <a:lumMod val="50000"/>
                  <a:lumOff val="50000"/>
                </a:schemeClr>
              </a:solidFill>
              <a:latin typeface="Maiandra GD" pitchFamily="34" charset="0"/>
            </a:endParaRPr>
          </a:p>
        </p:txBody>
      </p:sp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38238" y="1162050"/>
            <a:ext cx="6867525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3 CuadroTexto"/>
          <p:cNvSpPr txBox="1">
            <a:spLocks noChangeArrowheads="1"/>
          </p:cNvSpPr>
          <p:nvPr/>
        </p:nvSpPr>
        <p:spPr bwMode="auto">
          <a:xfrm>
            <a:off x="3571868" y="4500570"/>
            <a:ext cx="528641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2000" dirty="0" smtClean="0">
                <a:solidFill>
                  <a:srgbClr val="0070C0"/>
                </a:solidFill>
                <a:latin typeface="Calibri" pitchFamily="34" charset="0"/>
              </a:rPr>
              <a:t>Siguiente sección:</a:t>
            </a:r>
          </a:p>
          <a:p>
            <a:r>
              <a:rPr lang="es-ES" sz="2000" b="1" dirty="0" smtClean="0">
                <a:solidFill>
                  <a:srgbClr val="0070C0"/>
                </a:solidFill>
                <a:latin typeface="Calibri" pitchFamily="34" charset="0"/>
              </a:rPr>
              <a:t>METODOLOGIA DE CONSTRUCCION DE INDICADORES AMBIENTALES</a:t>
            </a:r>
          </a:p>
          <a:p>
            <a:endParaRPr lang="es-ES" sz="2000" dirty="0">
              <a:solidFill>
                <a:srgbClr val="0070C0"/>
              </a:solidFill>
              <a:latin typeface="Calibri" pitchFamily="34" charset="0"/>
            </a:endParaRPr>
          </a:p>
        </p:txBody>
      </p:sp>
      <p:pic>
        <p:nvPicPr>
          <p:cNvPr id="23558" name="5 Imagen" descr="logo_sinia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38" y="214313"/>
            <a:ext cx="21907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67544" y="1772816"/>
            <a:ext cx="51122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>
                <a:solidFill>
                  <a:srgbClr val="C00000"/>
                </a:solidFill>
                <a:latin typeface="Impact" pitchFamily="34" charset="0"/>
              </a:rPr>
              <a:t>Contenidos del  presente módulo:</a:t>
            </a:r>
            <a:endParaRPr lang="es-ES" sz="2800" dirty="0">
              <a:solidFill>
                <a:srgbClr val="C00000"/>
              </a:solidFill>
              <a:latin typeface="Impact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403648" y="2420888"/>
            <a:ext cx="6222024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s-ES" dirty="0" smtClean="0"/>
              <a:t>Presentación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s-ES" dirty="0" smtClean="0"/>
              <a:t>Definición de Indicadores Ambientales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s-ES" dirty="0" smtClean="0"/>
              <a:t>Diferencia entre indicadores datos y estadísticas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s-ES" dirty="0" smtClean="0"/>
              <a:t>Indicadores ambientales e Indicadores del desarrollo Sostenible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s-ES" dirty="0" smtClean="0"/>
              <a:t>Indicadores compuestos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755576" y="1196752"/>
            <a:ext cx="7560840" cy="2880320"/>
          </a:xfrm>
        </p:spPr>
        <p:txBody>
          <a:bodyPr>
            <a:normAutofit/>
          </a:bodyPr>
          <a:lstStyle/>
          <a:p>
            <a:pPr algn="just" eaLnBrk="1" hangingPunct="1">
              <a:spcBef>
                <a:spcPts val="1200"/>
              </a:spcBef>
            </a:pPr>
            <a:r>
              <a:rPr lang="es-MX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Desde que comenzó la preocupación por el cuidado del ambiente surge la </a:t>
            </a:r>
            <a:r>
              <a:rPr lang="es-MX" sz="18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necesidad de conocer la situación en la que se encuentran los recursos </a:t>
            </a:r>
            <a:r>
              <a:rPr lang="es-MX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con los que contamos para vivir.</a:t>
            </a:r>
          </a:p>
          <a:p>
            <a:pPr algn="just" eaLnBrk="1" hangingPunct="1">
              <a:spcBef>
                <a:spcPts val="1200"/>
              </a:spcBef>
            </a:pPr>
            <a:r>
              <a:rPr lang="es-MX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Esto </a:t>
            </a:r>
            <a:r>
              <a:rPr lang="es-E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implica entre sus </a:t>
            </a:r>
            <a:r>
              <a:rPr lang="es-ES" sz="18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demandas la producción de información </a:t>
            </a:r>
            <a:r>
              <a:rPr lang="es-PE" sz="18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de calidad</a:t>
            </a:r>
            <a:r>
              <a:rPr lang="es-PE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(oportuna, precisa, pertinente y espacial y temporalmente relevante).</a:t>
            </a:r>
            <a:endParaRPr lang="es-ES" sz="1800" b="1" u="sng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ts val="1200"/>
              </a:spcBef>
            </a:pPr>
            <a:r>
              <a:rPr lang="es-E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Es importante usar ciertos</a:t>
            </a:r>
            <a:r>
              <a:rPr lang="es-ES" sz="1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8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parámetros que permitan evaluar su estado</a:t>
            </a:r>
            <a:r>
              <a:rPr lang="es-ES" sz="1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eaLnBrk="1" hangingPunct="1">
              <a:buFontTx/>
              <a:buNone/>
            </a:pPr>
            <a:endParaRPr lang="es-ES" sz="18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9" name="Picture 7" descr="contamin ai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6250" y="4696134"/>
            <a:ext cx="1245430" cy="1253146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</p:pic>
      <p:pic>
        <p:nvPicPr>
          <p:cNvPr id="3080" name="Picture 8" descr="DSCN285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34570" y="4705595"/>
            <a:ext cx="2333374" cy="1241904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</p:pic>
      <p:pic>
        <p:nvPicPr>
          <p:cNvPr id="3081" name="Picture 9" descr="DSCN29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10834" y="4726122"/>
            <a:ext cx="2333374" cy="1243045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</p:pic>
      <p:pic>
        <p:nvPicPr>
          <p:cNvPr id="3082" name="Picture 10" descr="DSCN172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87486" y="4756913"/>
            <a:ext cx="2222490" cy="1183744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xfrm>
            <a:off x="2627784" y="188640"/>
            <a:ext cx="6336829" cy="1079500"/>
          </a:xfrm>
          <a:noFill/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s-E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¿QUÉ SON LOS INDICADORES AMBIENTALES?</a:t>
            </a: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7544" y="1556792"/>
            <a:ext cx="8174682" cy="3816424"/>
          </a:xfrm>
        </p:spPr>
        <p:txBody>
          <a:bodyPr>
            <a:noAutofit/>
          </a:bodyPr>
          <a:lstStyle/>
          <a:p>
            <a:pPr algn="just" eaLnBrk="1" hangingPunct="1">
              <a:defRPr/>
            </a:pPr>
            <a:r>
              <a:rPr lang="es-ES" sz="1800" dirty="0" smtClean="0">
                <a:latin typeface="Arial" pitchFamily="34" charset="0"/>
                <a:cs typeface="Arial" pitchFamily="34" charset="0"/>
              </a:rPr>
              <a:t>Es una </a:t>
            </a:r>
            <a:r>
              <a:rPr lang="es-ES" sz="18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señal o signo que nos refleja la situación del ambiente 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y nos permite realizar una evaluación y seguimiento a las medidas de protección ambiental del ámbito de estudio.</a:t>
            </a:r>
          </a:p>
          <a:p>
            <a:pPr algn="just" eaLnBrk="1" hangingPunct="1">
              <a:defRPr/>
            </a:pPr>
            <a:endParaRPr lang="es-ES" sz="1800" dirty="0" smtClean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defRPr/>
            </a:pPr>
            <a:r>
              <a:rPr lang="es-ES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Un indicador es básicamente un parámetro o un valor derivado de varios parámetros, el cual describe el estado de algo (un fenómeno, un lugar, una situación, etc.)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 eaLnBrk="1" hangingPunct="1">
              <a:defRPr/>
            </a:pPr>
            <a:endParaRPr lang="es-ES" sz="1800" dirty="0" smtClean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defRPr/>
            </a:pPr>
            <a:r>
              <a:rPr lang="es-ES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Requiere de un parámetro que ayude a su comparación. Podría ser </a:t>
            </a:r>
            <a:r>
              <a:rPr lang="es-ES" sz="18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información histórica</a:t>
            </a:r>
            <a:r>
              <a:rPr lang="es-ES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o 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una comparación entre </a:t>
            </a:r>
            <a:r>
              <a:rPr lang="es-ES" sz="18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espacios geográficos</a:t>
            </a:r>
            <a:r>
              <a:rPr lang="es-ES" sz="1800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con las mismas </a:t>
            </a:r>
            <a:r>
              <a:rPr lang="es-ES" sz="18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características</a:t>
            </a:r>
            <a:r>
              <a:rPr lang="es-ES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o </a:t>
            </a:r>
            <a:r>
              <a:rPr lang="es-ES" sz="18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mandatos legales</a:t>
            </a:r>
            <a:r>
              <a:rPr lang="es-ES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>
            <a:spLocks noChangeArrowheads="1"/>
          </p:cNvSpPr>
          <p:nvPr/>
        </p:nvSpPr>
        <p:spPr bwMode="auto">
          <a:xfrm>
            <a:off x="755576" y="1844824"/>
            <a:ext cx="7869560" cy="3404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s-PE" sz="2000" dirty="0" smtClean="0"/>
              <a:t>Los </a:t>
            </a:r>
            <a:r>
              <a:rPr lang="es-PE" sz="2000" dirty="0"/>
              <a:t>indicadores ambientales, al igual que los económicos y sociales, permiten contar con una base común de evidencias e información. De esa manera, se hace posible el análisis objetivo de los procesos a la hora de tomar decisiones.</a:t>
            </a:r>
          </a:p>
          <a:p>
            <a:pPr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s-PE" sz="2000" dirty="0"/>
              <a:t>En tal sentido, el enorme esfuerzo institucional que implica la </a:t>
            </a:r>
            <a:r>
              <a:rPr lang="es-PE" sz="2000" b="1" dirty="0" smtClean="0">
                <a:solidFill>
                  <a:srgbClr val="0070C0"/>
                </a:solidFill>
              </a:rPr>
              <a:t>construcción </a:t>
            </a:r>
            <a:r>
              <a:rPr lang="es-PE" sz="2000" b="1" dirty="0">
                <a:solidFill>
                  <a:srgbClr val="0070C0"/>
                </a:solidFill>
              </a:rPr>
              <a:t>y mantenimiento de indicadores ambientales</a:t>
            </a:r>
            <a:r>
              <a:rPr lang="es-PE" sz="2000" dirty="0"/>
              <a:t>, se ve justificado por el hecho de que proveen las evidencias necesarias para llevar a cabo las tareas de monitoreo, seguimiento y </a:t>
            </a:r>
            <a:r>
              <a:rPr lang="es-PE" sz="2000" dirty="0" smtClean="0"/>
              <a:t>evaluación </a:t>
            </a:r>
            <a:r>
              <a:rPr lang="es-PE" sz="2000" dirty="0"/>
              <a:t>de </a:t>
            </a:r>
            <a:r>
              <a:rPr lang="es-PE" sz="2000" dirty="0" smtClean="0"/>
              <a:t>políticas, </a:t>
            </a:r>
            <a:r>
              <a:rPr lang="es-PE" sz="2000" dirty="0"/>
              <a:t>planes, programas y proyectos.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547664" y="836712"/>
            <a:ext cx="6336829" cy="1079500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Maiandra GD" pitchFamily="34" charset="0"/>
                <a:ea typeface="+mj-ea"/>
                <a:cs typeface="+mj-cs"/>
              </a:rPr>
              <a:t>¿QUÉ SON LOS INDICADORES AMBIENTALES?</a:t>
            </a:r>
          </a:p>
        </p:txBody>
      </p:sp>
      <p:pic>
        <p:nvPicPr>
          <p:cNvPr id="4" name="3 Imagen" descr="bot_static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08304" y="5085184"/>
            <a:ext cx="1498413" cy="13714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ChangeArrowheads="1"/>
          </p:cNvSpPr>
          <p:nvPr/>
        </p:nvSpPr>
        <p:spPr bwMode="auto">
          <a:xfrm>
            <a:off x="395536" y="1628800"/>
            <a:ext cx="8229600" cy="4189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s-PE" dirty="0"/>
              <a:t>Los indicadores se diseñan y producen con el propósito de </a:t>
            </a:r>
            <a:r>
              <a:rPr lang="es-PE" b="1" u="sng" dirty="0">
                <a:solidFill>
                  <a:srgbClr val="0070C0"/>
                </a:solidFill>
              </a:rPr>
              <a:t>seguir y monitorear algunos fenómenos o conjuntos de dinámicas </a:t>
            </a:r>
            <a:r>
              <a:rPr lang="es-PE" dirty="0"/>
              <a:t>que requieren algún tipo de intervención o programa.</a:t>
            </a:r>
          </a:p>
          <a:p>
            <a:pPr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s-PE" dirty="0"/>
              <a:t>Así, los indicadores son generados con una </a:t>
            </a:r>
            <a:r>
              <a:rPr lang="es-PE" b="1" u="sng" dirty="0">
                <a:solidFill>
                  <a:srgbClr val="0070C0"/>
                </a:solidFill>
              </a:rPr>
              <a:t>clara intencionalidad</a:t>
            </a:r>
            <a:r>
              <a:rPr lang="es-PE" dirty="0"/>
              <a:t> desde su origen, y requieren de un cuidadoso proceso de producción en el que se calibran varios criterios como la disponibilidad y calidad de información, la relevancia del indicador, el aporte del indicador al Sistema de Indicadores, entre otros.</a:t>
            </a:r>
          </a:p>
          <a:p>
            <a:pPr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s-PE" dirty="0"/>
              <a:t>Un indicador adquiere </a:t>
            </a:r>
            <a:r>
              <a:rPr lang="es-PE" b="1" u="sng" dirty="0">
                <a:solidFill>
                  <a:srgbClr val="0070C0"/>
                </a:solidFill>
              </a:rPr>
              <a:t>distintos valores en el tiempo y en el espacio </a:t>
            </a:r>
            <a:r>
              <a:rPr lang="es-PE" dirty="0"/>
              <a:t>y son estas variaciones las que entregan información importante sobre un determinado fenómeno o problema. De ahí que los indicadores requieran de </a:t>
            </a:r>
            <a:r>
              <a:rPr lang="es-PE" b="1" u="sng" dirty="0">
                <a:solidFill>
                  <a:srgbClr val="0070C0"/>
                </a:solidFill>
              </a:rPr>
              <a:t>más de un punto de observación</a:t>
            </a:r>
            <a:r>
              <a:rPr lang="es-PE" dirty="0"/>
              <a:t> en el tiempo o en el espacio para que puedan entregar su potencia como señal.</a:t>
            </a:r>
          </a:p>
        </p:txBody>
      </p:sp>
      <p:sp>
        <p:nvSpPr>
          <p:cNvPr id="19459" name="TextBox 2"/>
          <p:cNvSpPr txBox="1">
            <a:spLocks noChangeArrowheads="1"/>
          </p:cNvSpPr>
          <p:nvPr/>
        </p:nvSpPr>
        <p:spPr bwMode="auto">
          <a:xfrm>
            <a:off x="467544" y="692696"/>
            <a:ext cx="8229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PE" sz="3200" b="1" dirty="0"/>
              <a:t>Los Indicadores Ambientales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2843808" y="188640"/>
            <a:ext cx="6049367" cy="981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s-MX" sz="20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OBJETIVOS ESPECÍFICOS DE LOS INDICADORES AMBIENTALES</a:t>
            </a:r>
            <a:endParaRPr lang="es-ES" sz="2000" b="1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aiandra GD" pitchFamily="34" charset="0"/>
            </a:endParaRPr>
          </a:p>
        </p:txBody>
      </p:sp>
      <p:sp>
        <p:nvSpPr>
          <p:cNvPr id="6147" name="Text Box 6"/>
          <p:cNvSpPr txBox="1">
            <a:spLocks noChangeArrowheads="1"/>
          </p:cNvSpPr>
          <p:nvPr/>
        </p:nvSpPr>
        <p:spPr bwMode="auto">
          <a:xfrm>
            <a:off x="467544" y="1772816"/>
            <a:ext cx="8388424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SzPct val="70000"/>
              <a:buFont typeface="Wingdings" pitchFamily="2" charset="2"/>
              <a:buChar char="q"/>
            </a:pPr>
            <a:r>
              <a:rPr lang="es-PE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Mostrar el </a:t>
            </a:r>
            <a:r>
              <a:rPr lang="es-PE" b="1" u="sng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estado actual </a:t>
            </a:r>
            <a:r>
              <a:rPr lang="es-PE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del ambiente y sus tendencias.</a:t>
            </a:r>
          </a:p>
          <a:p>
            <a:pPr marL="457200" indent="-457200" algn="just">
              <a:lnSpc>
                <a:spcPct val="150000"/>
              </a:lnSpc>
              <a:buSzPct val="70000"/>
              <a:buFont typeface="Wingdings" pitchFamily="2" charset="2"/>
              <a:buChar char="q"/>
            </a:pPr>
            <a:r>
              <a:rPr lang="es-PE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Sustentar </a:t>
            </a:r>
            <a:r>
              <a:rPr lang="es-PE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la </a:t>
            </a:r>
            <a:r>
              <a:rPr lang="es-P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Política y Plan Ambiental</a:t>
            </a:r>
            <a:r>
              <a:rPr lang="es-PE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457200" indent="-457200" algn="just">
              <a:lnSpc>
                <a:spcPct val="150000"/>
              </a:lnSpc>
              <a:buSzPct val="70000"/>
              <a:buFont typeface="Wingdings" pitchFamily="2" charset="2"/>
              <a:buChar char="q"/>
            </a:pPr>
            <a:r>
              <a:rPr lang="es-PE" u="sng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Suministrar información </a:t>
            </a:r>
            <a:r>
              <a:rPr lang="es-PE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ambiental que sirva para supervisar y/o tomar decisiones.</a:t>
            </a:r>
          </a:p>
          <a:p>
            <a:pPr marL="457200" indent="-457200" algn="just">
              <a:lnSpc>
                <a:spcPct val="150000"/>
              </a:lnSpc>
              <a:buSzPct val="70000"/>
              <a:buFont typeface="Wingdings" pitchFamily="2" charset="2"/>
              <a:buChar char="q"/>
            </a:pPr>
            <a:r>
              <a:rPr lang="es-PE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Sistematizar la información ambiental para  que contribuya con las funciones de </a:t>
            </a:r>
            <a:r>
              <a:rPr lang="es-PE" u="sng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planificación y promoción</a:t>
            </a:r>
            <a:r>
              <a:rPr lang="es-PE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en </a:t>
            </a:r>
            <a:r>
              <a:rPr lang="es-P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los países, regiones y localidades.</a:t>
            </a:r>
            <a:endParaRPr lang="es-PE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lnSpc>
                <a:spcPct val="150000"/>
              </a:lnSpc>
              <a:buSzPct val="70000"/>
              <a:buFont typeface="Wingdings" pitchFamily="2" charset="2"/>
              <a:buChar char="q"/>
            </a:pPr>
            <a:r>
              <a:rPr lang="es-ES_tradn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Permitir una alerta temprana</a:t>
            </a:r>
            <a:r>
              <a:rPr lang="es-E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3851920" y="219075"/>
            <a:ext cx="504125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_tradnl" sz="20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CRITERIOS PARA SELECCIONAR INDICADORES AMBIENTALES	</a:t>
            </a:r>
            <a:endParaRPr lang="es-ES" sz="2000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</p:txBody>
      </p:sp>
      <p:sp>
        <p:nvSpPr>
          <p:cNvPr id="7171" name="Text Box 7"/>
          <p:cNvSpPr txBox="1">
            <a:spLocks noChangeArrowheads="1"/>
          </p:cNvSpPr>
          <p:nvPr/>
        </p:nvSpPr>
        <p:spPr bwMode="auto">
          <a:xfrm>
            <a:off x="755575" y="1357313"/>
            <a:ext cx="8137599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00050" indent="-400050" algn="l">
              <a:buAutoNum type="romanUcPeriod"/>
            </a:pPr>
            <a:r>
              <a:rPr lang="es-ES_tradnl" b="1" u="sng" dirty="0" smtClean="0">
                <a:solidFill>
                  <a:srgbClr val="0070C0"/>
                </a:solidFill>
                <a:latin typeface="Tahoma" pitchFamily="34" charset="0"/>
                <a:cs typeface="Arial" pitchFamily="34" charset="0"/>
              </a:rPr>
              <a:t>RELEVANCIA </a:t>
            </a:r>
            <a:r>
              <a:rPr lang="es-ES_tradnl" b="1" u="sng" dirty="0">
                <a:solidFill>
                  <a:srgbClr val="0070C0"/>
                </a:solidFill>
                <a:latin typeface="Tahoma" pitchFamily="34" charset="0"/>
                <a:cs typeface="Arial" pitchFamily="34" charset="0"/>
              </a:rPr>
              <a:t>POLITICA/ UTILIDAD PARA EL USUARIO</a:t>
            </a:r>
            <a:r>
              <a:rPr lang="es-ES_tradnl" b="1" dirty="0">
                <a:latin typeface="Tahoma" pitchFamily="34" charset="0"/>
                <a:cs typeface="Arial" pitchFamily="34" charset="0"/>
              </a:rPr>
              <a:t>:</a:t>
            </a:r>
            <a:r>
              <a:rPr lang="es-ES_tradnl" dirty="0">
                <a:latin typeface="Tahoma" pitchFamily="34" charset="0"/>
                <a:cs typeface="Arial" pitchFamily="34" charset="0"/>
              </a:rPr>
              <a:t> </a:t>
            </a:r>
            <a:endParaRPr lang="es-ES_tradnl" dirty="0" smtClean="0">
              <a:latin typeface="Tahoma" pitchFamily="34" charset="0"/>
              <a:cs typeface="Arial" pitchFamily="34" charset="0"/>
            </a:endParaRPr>
          </a:p>
          <a:p>
            <a:pPr indent="-400050" algn="l"/>
            <a:r>
              <a:rPr lang="es-ES_tradnl" dirty="0" smtClean="0">
                <a:latin typeface="Tahoma" pitchFamily="34" charset="0"/>
                <a:cs typeface="Arial" pitchFamily="34" charset="0"/>
              </a:rPr>
              <a:t>Ser </a:t>
            </a:r>
            <a:r>
              <a:rPr lang="es-ES_tradnl" dirty="0">
                <a:latin typeface="Tahoma" pitchFamily="34" charset="0"/>
                <a:cs typeface="Arial" pitchFamily="34" charset="0"/>
              </a:rPr>
              <a:t>indicadores representativos de las condiciones ambientales, de </a:t>
            </a:r>
            <a:r>
              <a:rPr lang="es-ES_tradnl" dirty="0" smtClean="0">
                <a:latin typeface="Tahoma" pitchFamily="34" charset="0"/>
                <a:cs typeface="Arial" pitchFamily="34" charset="0"/>
              </a:rPr>
              <a:t>las presiones </a:t>
            </a:r>
            <a:r>
              <a:rPr lang="es-ES_tradnl" dirty="0">
                <a:latin typeface="Tahoma" pitchFamily="34" charset="0"/>
                <a:cs typeface="Arial" pitchFamily="34" charset="0"/>
              </a:rPr>
              <a:t>sobre el ambiente y de las respuestas de la sociedad.</a:t>
            </a:r>
          </a:p>
          <a:p>
            <a:pPr algn="l"/>
            <a:endParaRPr lang="es-ES_tradnl" dirty="0">
              <a:latin typeface="Tahoma" pitchFamily="34" charset="0"/>
              <a:cs typeface="Arial" pitchFamily="34" charset="0"/>
            </a:endParaRPr>
          </a:p>
          <a:p>
            <a:pPr algn="l"/>
            <a:r>
              <a:rPr lang="es-ES_tradnl" b="1" dirty="0">
                <a:solidFill>
                  <a:srgbClr val="0070C0"/>
                </a:solidFill>
                <a:latin typeface="Tahoma" pitchFamily="34" charset="0"/>
              </a:rPr>
              <a:t>II. </a:t>
            </a:r>
            <a:r>
              <a:rPr lang="es-ES_tradnl" b="1" u="sng" dirty="0">
                <a:solidFill>
                  <a:srgbClr val="0070C0"/>
                </a:solidFill>
                <a:latin typeface="Tahoma" pitchFamily="34" charset="0"/>
              </a:rPr>
              <a:t>DE FÁCIL COMPRENSIÓN:</a:t>
            </a:r>
            <a:r>
              <a:rPr lang="es-ES_tradnl" dirty="0">
                <a:solidFill>
                  <a:srgbClr val="0070C0"/>
                </a:solidFill>
                <a:latin typeface="Tahoma" pitchFamily="34" charset="0"/>
              </a:rPr>
              <a:t> </a:t>
            </a:r>
          </a:p>
          <a:p>
            <a:pPr algn="l"/>
            <a:r>
              <a:rPr lang="es-ES_tradnl" dirty="0">
                <a:latin typeface="Tahoma" pitchFamily="34" charset="0"/>
              </a:rPr>
              <a:t>Permitir interpretaciones y percepciones semejantes por parte de todos los usuarios.</a:t>
            </a:r>
          </a:p>
          <a:p>
            <a:pPr algn="l"/>
            <a:r>
              <a:rPr lang="es-ES_tradnl" dirty="0">
                <a:latin typeface="Tahoma" pitchFamily="34" charset="0"/>
              </a:rPr>
              <a:t>Ser transparente, de fácil asimilación para usuarios con distintos grados de conocimiento.</a:t>
            </a:r>
          </a:p>
          <a:p>
            <a:pPr algn="l"/>
            <a:endParaRPr lang="es-ES_tradnl" dirty="0">
              <a:latin typeface="Tahoma" pitchFamily="34" charset="0"/>
            </a:endParaRPr>
          </a:p>
          <a:p>
            <a:pPr algn="just"/>
            <a:r>
              <a:rPr lang="es-ES_tradnl" b="1" dirty="0">
                <a:solidFill>
                  <a:srgbClr val="0070C0"/>
                </a:solidFill>
                <a:latin typeface="Tahoma" pitchFamily="34" charset="0"/>
                <a:cs typeface="Arial" pitchFamily="34" charset="0"/>
              </a:rPr>
              <a:t>III</a:t>
            </a:r>
            <a:r>
              <a:rPr lang="es-ES_tradnl" b="1" dirty="0" smtClean="0">
                <a:solidFill>
                  <a:srgbClr val="0070C0"/>
                </a:solidFill>
                <a:latin typeface="Tahoma" pitchFamily="34" charset="0"/>
                <a:cs typeface="Arial" pitchFamily="34" charset="0"/>
              </a:rPr>
              <a:t>. </a:t>
            </a:r>
            <a:r>
              <a:rPr lang="es-ES" b="1" u="sng" dirty="0" smtClean="0">
                <a:solidFill>
                  <a:srgbClr val="0070C0"/>
                </a:solidFill>
                <a:latin typeface="Tahoma" pitchFamily="34" charset="0"/>
                <a:cs typeface="Arial" pitchFamily="34" charset="0"/>
              </a:rPr>
              <a:t>DISPONIBILIDAD</a:t>
            </a:r>
            <a:r>
              <a:rPr lang="es-ES_tradnl" b="1" u="sng" dirty="0" smtClean="0">
                <a:solidFill>
                  <a:srgbClr val="0070C0"/>
                </a:solidFill>
                <a:latin typeface="Tahoma" pitchFamily="34" charset="0"/>
                <a:cs typeface="Arial" pitchFamily="34" charset="0"/>
              </a:rPr>
              <a:t>:</a:t>
            </a:r>
          </a:p>
          <a:p>
            <a:pPr algn="just"/>
            <a:r>
              <a:rPr lang="es-ES_tradnl" dirty="0" smtClean="0">
                <a:latin typeface="Tahoma" pitchFamily="34" charset="0"/>
                <a:cs typeface="Arial" pitchFamily="34" charset="0"/>
              </a:rPr>
              <a:t>Estar  </a:t>
            </a:r>
            <a:r>
              <a:rPr lang="es-ES_tradnl" dirty="0">
                <a:latin typeface="Tahoma" pitchFamily="34" charset="0"/>
                <a:cs typeface="Arial" pitchFamily="34" charset="0"/>
              </a:rPr>
              <a:t>disponible y presentar series históricas en las mismas escalas territoriales para comprender el comportamiento del fenómeno en el tiempo.</a:t>
            </a:r>
          </a:p>
          <a:p>
            <a:pPr algn="just"/>
            <a:r>
              <a:rPr lang="es-ES_tradnl" dirty="0">
                <a:latin typeface="Tahoma" pitchFamily="34" charset="0"/>
                <a:cs typeface="Arial" pitchFamily="34" charset="0"/>
              </a:rPr>
              <a:t>La información  debe ser accesible gratuitamente.</a:t>
            </a:r>
          </a:p>
          <a:p>
            <a:pPr algn="l"/>
            <a:endParaRPr lang="es-ES_tradnl" dirty="0">
              <a:latin typeface="Tahoma" pitchFamily="34" charset="0"/>
            </a:endParaRPr>
          </a:p>
          <a:p>
            <a:pPr algn="l"/>
            <a:endParaRPr lang="es-ES_tradnl" dirty="0">
              <a:latin typeface="Tahoma" pitchFamily="34" charset="0"/>
              <a:cs typeface="Arial" pitchFamily="34" charset="0"/>
            </a:endParaRPr>
          </a:p>
          <a:p>
            <a:pPr>
              <a:buFontTx/>
              <a:buChar char="•"/>
            </a:pPr>
            <a:endParaRPr lang="es-ES_tradnl" dirty="0">
              <a:latin typeface="Tahoma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7"/>
          <p:cNvSpPr txBox="1">
            <a:spLocks noChangeArrowheads="1"/>
          </p:cNvSpPr>
          <p:nvPr/>
        </p:nvSpPr>
        <p:spPr bwMode="auto">
          <a:xfrm>
            <a:off x="611560" y="1628800"/>
            <a:ext cx="8065021" cy="344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defRPr/>
            </a:pPr>
            <a:endParaRPr lang="es-ES_tradnl" sz="900" dirty="0">
              <a:latin typeface="Tahoma" pitchFamily="34" charset="0"/>
              <a:cs typeface="Arial" charset="0"/>
            </a:endParaRPr>
          </a:p>
          <a:p>
            <a:pPr algn="l">
              <a:defRPr/>
            </a:pPr>
            <a:r>
              <a:rPr lang="es-ES" b="1" dirty="0">
                <a:solidFill>
                  <a:srgbClr val="0070C0"/>
                </a:solidFill>
                <a:latin typeface="Tahoma" pitchFamily="34" charset="0"/>
              </a:rPr>
              <a:t>IV</a:t>
            </a:r>
            <a:r>
              <a:rPr lang="es-ES" b="1" u="sng" dirty="0">
                <a:solidFill>
                  <a:srgbClr val="0070C0"/>
                </a:solidFill>
                <a:latin typeface="Tahoma" pitchFamily="34" charset="0"/>
              </a:rPr>
              <a:t>. ACTUALIZACIÓN</a:t>
            </a:r>
            <a:r>
              <a:rPr lang="es-ES_tradnl" b="1" u="sng" dirty="0">
                <a:solidFill>
                  <a:srgbClr val="0070C0"/>
                </a:solidFill>
                <a:latin typeface="Tahoma" pitchFamily="34" charset="0"/>
              </a:rPr>
              <a:t>:</a:t>
            </a:r>
            <a:endParaRPr lang="es-ES_tradnl" dirty="0">
              <a:solidFill>
                <a:srgbClr val="0070C0"/>
              </a:solidFill>
              <a:latin typeface="Tahoma" pitchFamily="34" charset="0"/>
            </a:endParaRPr>
          </a:p>
          <a:p>
            <a:pPr algn="l">
              <a:defRPr/>
            </a:pPr>
            <a:r>
              <a:rPr lang="es-ES_tradnl" dirty="0">
                <a:latin typeface="Tahoma" pitchFamily="34" charset="0"/>
              </a:rPr>
              <a:t>La información debe actualizarse periódicamente de acuerdo con los procedimientos adecuados</a:t>
            </a:r>
          </a:p>
          <a:p>
            <a:pPr algn="l">
              <a:defRPr/>
            </a:pPr>
            <a:endParaRPr lang="es-ES_tradnl" sz="1000" dirty="0">
              <a:latin typeface="Tahoma" pitchFamily="34" charset="0"/>
            </a:endParaRPr>
          </a:p>
          <a:p>
            <a:pPr algn="l">
              <a:defRPr/>
            </a:pPr>
            <a:endParaRPr lang="es-ES_tradnl" sz="1000" dirty="0">
              <a:latin typeface="Tahoma" pitchFamily="34" charset="0"/>
            </a:endParaRPr>
          </a:p>
          <a:p>
            <a:pPr algn="l">
              <a:defRPr/>
            </a:pPr>
            <a:r>
              <a:rPr lang="es-ES_tradnl" b="1" dirty="0">
                <a:solidFill>
                  <a:srgbClr val="0070C0"/>
                </a:solidFill>
                <a:latin typeface="Tahoma" pitchFamily="34" charset="0"/>
              </a:rPr>
              <a:t>V</a:t>
            </a:r>
            <a:r>
              <a:rPr lang="es-ES" b="1" dirty="0">
                <a:solidFill>
                  <a:srgbClr val="0070C0"/>
                </a:solidFill>
                <a:latin typeface="Tahoma" pitchFamily="34" charset="0"/>
              </a:rPr>
              <a:t>. </a:t>
            </a:r>
            <a:r>
              <a:rPr lang="es-ES" b="1" u="sng" dirty="0" smtClean="0">
                <a:solidFill>
                  <a:srgbClr val="0070C0"/>
                </a:solidFill>
                <a:latin typeface="Tahoma" pitchFamily="34" charset="0"/>
              </a:rPr>
              <a:t>RIGUROSIDAD CIENTIFICA</a:t>
            </a:r>
            <a:r>
              <a:rPr lang="es-ES_tradnl" b="1" u="sng" dirty="0" smtClean="0">
                <a:solidFill>
                  <a:srgbClr val="0070C0"/>
                </a:solidFill>
                <a:latin typeface="Tahoma" pitchFamily="34" charset="0"/>
              </a:rPr>
              <a:t>:</a:t>
            </a:r>
            <a:endParaRPr lang="es-ES" b="1" u="sng" dirty="0">
              <a:solidFill>
                <a:srgbClr val="0070C0"/>
              </a:solidFill>
              <a:latin typeface="Tahoma" pitchFamily="34" charset="0"/>
            </a:endParaRPr>
          </a:p>
          <a:p>
            <a:pPr algn="l">
              <a:defRPr/>
            </a:pPr>
            <a:r>
              <a:rPr lang="es-ES_tradnl" dirty="0">
                <a:latin typeface="Tahoma" pitchFamily="34" charset="0"/>
              </a:rPr>
              <a:t>Tener credibilidad técnico científica.</a:t>
            </a:r>
          </a:p>
          <a:p>
            <a:pPr algn="l">
              <a:defRPr/>
            </a:pPr>
            <a:r>
              <a:rPr lang="es-ES_tradnl" dirty="0">
                <a:latin typeface="Tahoma" pitchFamily="34" charset="0"/>
              </a:rPr>
              <a:t> </a:t>
            </a:r>
          </a:p>
          <a:p>
            <a:pPr algn="l">
              <a:defRPr/>
            </a:pPr>
            <a:endParaRPr lang="es-ES_tradnl" sz="900" dirty="0">
              <a:solidFill>
                <a:srgbClr val="FF0000"/>
              </a:solidFill>
              <a:latin typeface="Tahoma" pitchFamily="34" charset="0"/>
            </a:endParaRPr>
          </a:p>
          <a:p>
            <a:pPr algn="l">
              <a:defRPr/>
            </a:pPr>
            <a:r>
              <a:rPr lang="es-ES" b="1" dirty="0">
                <a:solidFill>
                  <a:srgbClr val="0070C0"/>
                </a:solidFill>
                <a:latin typeface="Tahoma" pitchFamily="34" charset="0"/>
              </a:rPr>
              <a:t>VI. </a:t>
            </a:r>
            <a:r>
              <a:rPr lang="es-ES" b="1" u="sng" dirty="0" smtClean="0">
                <a:solidFill>
                  <a:srgbClr val="0070C0"/>
                </a:solidFill>
                <a:latin typeface="Tahoma" pitchFamily="34" charset="0"/>
              </a:rPr>
              <a:t>REPRESENTATIVIDAD:</a:t>
            </a:r>
            <a:r>
              <a:rPr lang="es-ES" dirty="0" smtClean="0">
                <a:solidFill>
                  <a:srgbClr val="0070C0"/>
                </a:solidFill>
                <a:latin typeface="Tahoma" pitchFamily="34" charset="0"/>
              </a:rPr>
              <a:t>  </a:t>
            </a:r>
            <a:endParaRPr lang="es-ES" dirty="0">
              <a:solidFill>
                <a:srgbClr val="0070C0"/>
              </a:solidFill>
              <a:latin typeface="Tahoma" pitchFamily="34" charset="0"/>
            </a:endParaRPr>
          </a:p>
          <a:p>
            <a:pPr algn="l">
              <a:defRPr/>
            </a:pPr>
            <a:r>
              <a:rPr lang="es-ES" dirty="0">
                <a:latin typeface="Tahoma" pitchFamily="34" charset="0"/>
              </a:rPr>
              <a:t>Es importante que el indicador sea medido a diferentes escalas nacional,  regionales y locales.</a:t>
            </a:r>
            <a:endParaRPr lang="es-ES_tradnl" dirty="0">
              <a:latin typeface="Tahoma" pitchFamily="34" charset="0"/>
            </a:endParaRPr>
          </a:p>
          <a:p>
            <a:pPr algn="l">
              <a:defRPr/>
            </a:pPr>
            <a:endParaRPr lang="es-ES_tradnl" dirty="0">
              <a:latin typeface="Tahoma" pitchFamily="34" charset="0"/>
              <a:cs typeface="Arial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2987824" y="219075"/>
            <a:ext cx="590535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_tradnl" sz="20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CRITERIOS PARA SELECCIONAR INDICADORES AMBIENTALES	</a:t>
            </a:r>
            <a:endParaRPr lang="es-ES" sz="2000" b="1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</TotalTime>
  <Words>1367</Words>
  <Application>Microsoft Office PowerPoint</Application>
  <PresentationFormat>Presentación en pantalla (4:3)</PresentationFormat>
  <Paragraphs>129</Paragraphs>
  <Slides>19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8" baseType="lpstr">
      <vt:lpstr>Arial</vt:lpstr>
      <vt:lpstr>Calibri</vt:lpstr>
      <vt:lpstr>Cambria</vt:lpstr>
      <vt:lpstr>Impact</vt:lpstr>
      <vt:lpstr>Maiandra GD</vt:lpstr>
      <vt:lpstr>Tahoma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¿QUÉ SON LOS INDICADORES AMBIENTALES?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Formas de definir un indicador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dnunez</dc:creator>
  <cp:lastModifiedBy>Freddy Chile Mendoza</cp:lastModifiedBy>
  <cp:revision>41</cp:revision>
  <dcterms:created xsi:type="dcterms:W3CDTF">2012-05-22T03:24:12Z</dcterms:created>
  <dcterms:modified xsi:type="dcterms:W3CDTF">2014-11-18T14:14:48Z</dcterms:modified>
</cp:coreProperties>
</file>