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4" r:id="rId3"/>
    <p:sldId id="315" r:id="rId4"/>
    <p:sldId id="257" r:id="rId5"/>
    <p:sldId id="258" r:id="rId6"/>
    <p:sldId id="266" r:id="rId7"/>
    <p:sldId id="270" r:id="rId8"/>
    <p:sldId id="272" r:id="rId9"/>
    <p:sldId id="310" r:id="rId10"/>
    <p:sldId id="293" r:id="rId11"/>
    <p:sldId id="311" r:id="rId12"/>
    <p:sldId id="312" r:id="rId13"/>
    <p:sldId id="313" r:id="rId14"/>
    <p:sldId id="316" r:id="rId15"/>
    <p:sldId id="295" r:id="rId16"/>
    <p:sldId id="303" r:id="rId17"/>
    <p:sldId id="30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DA5C-73C7-47A3-B6BD-E68DA3D81ED8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A723-B640-49C5-8BB3-218F1284A7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A82C-92B7-4F51-9AEF-37FD953665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46FCE6-C635-4919-8FF0-B5CBFA9685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EE3A-A5ED-4AA0-87A1-D2769F5D7B7B}" type="datetimeFigureOut">
              <a:rPr lang="es-ES" smtClean="0"/>
              <a:pPr/>
              <a:t>14/01/2013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7D4D-B6A6-4974-9251-9B0DED98F1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http://mpilim.mpil-ploen.mpg.de/mpiltg2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EXPOSICION%20DESARROLLO%20-%20POWER%20POINT\cusco.wm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www.google.com.pe/imgres?imgurl=http://farm1.static.flickr.com/121/268005009_d62e171bda.jpg?v=1160684817&amp;imgrefurl=http://flickr.com/photos/63315403@N00/268005009/&amp;usg=__8-lJwtM6LBU5X86pVHBpwKlWbks=&amp;h=500&amp;w=375&amp;sz=112&amp;hl=es&amp;start=2&amp;tbnid=CUIrG9Aor5Bc8M:&amp;tbnh=130&amp;tbnw=98&amp;prev=/images?q=ceja+de+selva&amp;hl=es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3.bp.blogspot.com/_tTFdYezGXMQ/SZIYGagBZSI/AAAAAAAACw4/zEL-a1Y7m9s/s400/AMAZONAS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atlas.drpez.org/Nanay-fotos/aa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wi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5720" y="164305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57290" y="5000636"/>
            <a:ext cx="612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Blgo</a:t>
            </a:r>
            <a:r>
              <a:rPr lang="es-PE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VICTOR HUGO MONTREUIL FRIAS, </a:t>
            </a:r>
            <a:r>
              <a:rPr lang="es-PE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M.Sc.</a:t>
            </a:r>
            <a:endParaRPr lang="es-PE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271462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CONSERVACION DE LOS ECOSISTEMAS AMAZONICOS Y LA  BIOSEGURIDAD</a:t>
            </a:r>
            <a:endParaRPr lang="es-ES" sz="2800" dirty="0" smtClean="0">
              <a:solidFill>
                <a:srgbClr val="C00000"/>
              </a:solidFill>
            </a:endParaRPr>
          </a:p>
          <a:p>
            <a:endParaRPr lang="es-PE" sz="2800" dirty="0"/>
          </a:p>
        </p:txBody>
      </p:sp>
      <p:pic>
        <p:nvPicPr>
          <p:cNvPr id="8" name="Picture 5" descr="gorel gi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12609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3643338" cy="38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Toda esta rica diversidad biológica puede ser destruida.</a:t>
            </a:r>
          </a:p>
        </p:txBody>
      </p:sp>
      <p:pic>
        <p:nvPicPr>
          <p:cNvPr id="76803" name="Imagen 19" descr="Deforestacion en la Selva Amazo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736" y="714356"/>
            <a:ext cx="34430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Imagen 22" descr="Cria de ganado en la Selva Amazo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984" y="3643314"/>
            <a:ext cx="3634679" cy="24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Los procesos ecológicos y evolutivos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8215370" cy="4525963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Los procesos responsables de generación de  patrones de la biodiversidad son:</a:t>
            </a:r>
          </a:p>
          <a:p>
            <a:pPr marL="177800" indent="-177800"/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Los procesos ecológicos son los procesos físicos (ciclo hidrológico de ríos) y actividades de  plantas y animales (dispersión de semillas, migración de aves y peces) que influyen en salud de ecosistemas y contribuyen al mantenimiento de su diversidad, integridad genética, y el mantenimiento de su potencial evolutivo . </a:t>
            </a:r>
          </a:p>
          <a:p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Los procesos evolutivos se representan en la diversidad genética de las poblaciones de plantas y animales que pueden originarse por aislamientos históricos (nuevos cauces de río separando poblaciones) o adaptaciones a gradientes medioambientales.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814393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 Las cabeceras de cuenca tienen tres funciones principales: </a:t>
            </a:r>
          </a:p>
          <a:p>
            <a:pPr marL="355600" indent="-177800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Conectar las áreas de conservación para proteger pantanos y segmentos entre ríos que garanticen la conectividad de las poblaciones, </a:t>
            </a:r>
          </a:p>
          <a:p>
            <a:pPr marL="355600" indent="-177800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Permitir el uso sostenible de los recursos por las comunidades que viven a lo largo de los ríos mediante planes de manejo integrales, y </a:t>
            </a:r>
          </a:p>
          <a:p>
            <a:pPr marL="355600" indent="-177800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Recuperar poblaciones de peces y otros recursos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hidrobiológicos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afectados por la sobre‐pesca. </a:t>
            </a:r>
          </a:p>
          <a:p>
            <a:pPr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 txBox="1">
            <a:spLocks noGrp="1"/>
          </p:cNvSpPr>
          <p:nvPr>
            <p:ph sz="half" idx="1"/>
          </p:nvPr>
        </p:nvSpPr>
        <p:spPr>
          <a:xfrm>
            <a:off x="214282" y="1285860"/>
            <a:ext cx="4786346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inundación estacional o ‘pulso de inundación’ tiene un efecto profundo en la preservación de la diversidad genética de muchas especies. </a:t>
            </a: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Durante la ‘</a:t>
            </a:r>
            <a:r>
              <a:rPr lang="es-ES" sz="2400" i="1" dirty="0" smtClean="0">
                <a:latin typeface="Times New Roman" pitchFamily="18" charset="0"/>
                <a:cs typeface="Times New Roman" pitchFamily="18" charset="0"/>
              </a:rPr>
              <a:t>creciente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’ los ríos y lagos se convierten en corredores biológicos naturales, a través de los cuales se promueve el flujo de genes entre poblaciones de peces y otros animales acuáticos. </a:t>
            </a:r>
          </a:p>
          <a:p>
            <a:endParaRPr lang="es-ES" sz="2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37403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http://mpilim.mpil-ploen.mpg.de/mpiltg2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214942" y="3571876"/>
            <a:ext cx="36387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http://www.moncomunicacio.com/SalvemosAmazonia/abrasilsoja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moncomunicacio.com/SalvemosAmazonia/acamposso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939688" cy="23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scdn.bbc.co.uk/worldservice/assets/images/2012/05/03/120503150617_plantacion_304x171_ap_nocredi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4586036" cy="25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00628" y="2786058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err="1" smtClean="0"/>
              <a:t>Destruccion</a:t>
            </a:r>
            <a:r>
              <a:rPr lang="es-PE" sz="2000" b="1" dirty="0" smtClean="0"/>
              <a:t> y </a:t>
            </a:r>
            <a:r>
              <a:rPr lang="es-PE" sz="2000" b="1" dirty="0" err="1" smtClean="0"/>
              <a:t>fragmentacion</a:t>
            </a:r>
            <a:r>
              <a:rPr lang="es-PE" sz="2000" b="1" dirty="0" smtClean="0"/>
              <a:t> del </a:t>
            </a:r>
            <a:r>
              <a:rPr lang="es-PE" sz="2000" b="1" dirty="0" err="1" smtClean="0"/>
              <a:t>habitat</a:t>
            </a:r>
            <a:endParaRPr lang="es-PE" sz="2000" b="1" dirty="0" smtClean="0"/>
          </a:p>
          <a:p>
            <a:endParaRPr lang="es-PE" sz="2000" b="1" dirty="0" smtClean="0"/>
          </a:p>
          <a:p>
            <a:r>
              <a:rPr lang="es-PE" sz="2000" b="1" dirty="0" err="1" smtClean="0"/>
              <a:t>Destruccion</a:t>
            </a:r>
            <a:r>
              <a:rPr lang="es-PE" sz="2000" b="1" dirty="0" smtClean="0"/>
              <a:t> de la capacidad de almacenamiento de agua</a:t>
            </a:r>
          </a:p>
          <a:p>
            <a:endParaRPr lang="es-PE" sz="2000" b="1" dirty="0" smtClean="0"/>
          </a:p>
          <a:p>
            <a:r>
              <a:rPr lang="es-PE" sz="2000" b="1" dirty="0" err="1" smtClean="0"/>
              <a:t>Destruccion</a:t>
            </a:r>
            <a:r>
              <a:rPr lang="es-PE" sz="2000" b="1" dirty="0" smtClean="0"/>
              <a:t> de la diversidad </a:t>
            </a:r>
            <a:r>
              <a:rPr lang="es-PE" sz="2000" b="1" dirty="0" err="1" smtClean="0"/>
              <a:t>biologica</a:t>
            </a:r>
            <a:endParaRPr lang="es-PE" sz="2000" b="1" dirty="0" smtClean="0"/>
          </a:p>
          <a:p>
            <a:endParaRPr lang="es-PE" sz="2000" b="1" dirty="0" smtClean="0"/>
          </a:p>
          <a:p>
            <a:r>
              <a:rPr lang="es-PE" sz="2000" b="1" dirty="0" err="1" smtClean="0"/>
              <a:t>Destruccion</a:t>
            </a:r>
            <a:r>
              <a:rPr lang="es-PE" sz="2000" b="1" dirty="0" smtClean="0"/>
              <a:t> de las fuentes alimenticias tradicionales para los pueblos </a:t>
            </a:r>
            <a:r>
              <a:rPr lang="es-PE" sz="2000" b="1" dirty="0" err="1" smtClean="0"/>
              <a:t>indigenas</a:t>
            </a:r>
            <a:r>
              <a:rPr lang="es-PE" sz="2000" b="1" dirty="0" smtClean="0"/>
              <a:t> </a:t>
            </a:r>
            <a:endParaRPr lang="es-P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4038600" cy="38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Las poblaciones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bosquecinas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tienen en la extracción de los recursos forestales y de fauna silvestre la única fuente de alimento, plantas medicinales, agua e ingresos económicos, para aliviar su situación de pobreza. </a:t>
            </a:r>
          </a:p>
          <a:p>
            <a:pPr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64 Etnias y 13 Familias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linguisticas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podrían desaparecer rápidamente.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78850" name="Imagen 10" descr="iquitos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367" y="2071678"/>
            <a:ext cx="4284733" cy="285752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643042" y="2857496"/>
            <a:ext cx="66436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/>
              <a:t>Perú país de los incas y </a:t>
            </a:r>
          </a:p>
          <a:p>
            <a:pPr>
              <a:defRPr/>
            </a:pPr>
            <a:r>
              <a:rPr lang="es-ES" sz="3600" dirty="0"/>
              <a:t>del Río </a:t>
            </a:r>
            <a:r>
              <a:rPr lang="es-ES" sz="3600" dirty="0" smtClean="0"/>
              <a:t>Amazonas (maravilla natural del mundo)</a:t>
            </a:r>
            <a:endParaRPr lang="es-ES" sz="3600" dirty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0"/>
            <a:ext cx="971550" cy="6884988"/>
            <a:chOff x="0" y="0"/>
            <a:chExt cx="612" cy="4337"/>
          </a:xfrm>
        </p:grpSpPr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12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568"/>
              <a:ext cx="612" cy="993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</p:pic>
        <p:pic>
          <p:nvPicPr>
            <p:cNvPr id="53256" name="Picture 22" descr="D:\Pucacuro\Categorización Pucacuro\Categorización Pucacuro 2008\Categoriza Pucacuro\Fotos Reunión Categ\pucacuro fotos\DSC0168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21"/>
              <a:ext cx="61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8" descr="SH100825_1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845"/>
              <a:ext cx="612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8" name="Picture 12" descr="Thuis &amp; Iquitos - aug-sept 2006 124_renamed_32308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0" y="1706"/>
              <a:ext cx="612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2" name="Picture 3" descr="wind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4292600"/>
            <a:ext cx="3240087" cy="206533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51" name="cusc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350" y="26035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0"/>
            <a:ext cx="971550" cy="6884988"/>
            <a:chOff x="0" y="0"/>
            <a:chExt cx="612" cy="4337"/>
          </a:xfrm>
        </p:grpSpPr>
        <p:pic>
          <p:nvPicPr>
            <p:cNvPr id="5427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12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568"/>
              <a:ext cx="612" cy="993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</p:pic>
        <p:pic>
          <p:nvPicPr>
            <p:cNvPr id="54281" name="Picture 22" descr="D:\Pucacuro\Categorización Pucacuro\Categorización Pucacuro 2008\Categoriza Pucacuro\Fotos Reunión Categ\pucacuro fotos\DSC016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521"/>
              <a:ext cx="61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8" descr="SH100825_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845"/>
              <a:ext cx="612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12" descr="Thuis &amp; Iquitos - aug-sept 2006 124_renamed_32308"/>
            <p:cNvPicPr>
              <a:picLocks noChangeAspect="1" noChangeArrowheads="1"/>
            </p:cNvPicPr>
            <p:nvPr/>
          </p:nvPicPr>
          <p:blipFill>
            <a:blip r:embed="rId6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0" y="1706"/>
              <a:ext cx="612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75" name="Picture 7" descr="663px-Blue_morpho_butterfl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51702">
            <a:off x="8148638" y="28575"/>
            <a:ext cx="10429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2357438" y="3000375"/>
            <a:ext cx="65611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¡MUCHAS GRACIAS!</a:t>
            </a:r>
            <a:endParaRPr lang="es-PE" sz="5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4277" name="Picture 20" descr="ATARDECER RIO AMAZONA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4000" b="1" smtClean="0">
                <a:solidFill>
                  <a:schemeClr val="bg1"/>
                </a:solidFill>
              </a:rPr>
              <a:t>MUCHAS GRACIAS</a:t>
            </a:r>
            <a:r>
              <a:rPr lang="es-ES" sz="4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BIOSEGURIDAD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 smtClean="0"/>
              <a:t>La </a:t>
            </a:r>
            <a:r>
              <a:rPr lang="es-ES" sz="4000" b="1" dirty="0" smtClean="0"/>
              <a:t>bioseguridad</a:t>
            </a:r>
            <a:r>
              <a:rPr lang="es-ES" sz="4000" dirty="0" smtClean="0"/>
              <a:t> pretende preservar el mantenimiento ecológico de plantas y animales. Esto engloba hábitats naturales, paisajes, actividades empresariales (en especial la agricultura) (Enciclopedia </a:t>
            </a:r>
            <a:r>
              <a:rPr lang="es-ES" sz="4000" dirty="0" err="1" smtClean="0"/>
              <a:t>Wikileaks</a:t>
            </a:r>
            <a:r>
              <a:rPr lang="es-ES" sz="4000" dirty="0" smtClean="0"/>
              <a:t>).</a:t>
            </a:r>
            <a:endParaRPr lang="es-P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3600" b="1" dirty="0" smtClean="0"/>
              <a:t>El protocolo de Bioseguridad establece las reglas para el movimiento transfronterizo de organismos  vivos modificados  genéticamente que puedan afectar en forma negativa la conservación y utilización sostenible de la biodiversidad.</a:t>
            </a:r>
            <a:endParaRPr lang="es-PE" sz="3600" dirty="0" smtClean="0"/>
          </a:p>
          <a:p>
            <a:endParaRPr lang="es-P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1846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786050" y="214290"/>
            <a:ext cx="208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latin typeface="Times New Roman" pitchFamily="18" charset="0"/>
                <a:cs typeface="Times New Roman" pitchFamily="18" charset="0"/>
              </a:rPr>
              <a:t>LA AMAZONIA 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14876" y="856357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El Amazonas transporta una quinta parte del agua fluvial del planeta.  Es el más caudaloso del mundo, con un caudal, en época de lluvias, de  300.000 m³/segundo.</a:t>
            </a:r>
          </a:p>
          <a:p>
            <a:pPr algn="just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7158" y="6211669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Mapa de la Amazonía - © Robert </a:t>
            </a:r>
            <a:r>
              <a:rPr lang="es-E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Simmon</a:t>
            </a:r>
            <a:r>
              <a:rPr lang="es-E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45598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Mapa loreto bionegocio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590" y="2928934"/>
            <a:ext cx="278341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llic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357298"/>
            <a:ext cx="1316292" cy="17144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285860"/>
            <a:ext cx="1214445" cy="1737314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Morpho-butterf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143512"/>
            <a:ext cx="1800225" cy="12382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green b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143248"/>
            <a:ext cx="1714512" cy="1277109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57158" y="857232"/>
            <a:ext cx="46683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/>
              <a:t>UNA ALTA DIVERSIDAD BIOLOGICA:</a:t>
            </a:r>
          </a:p>
          <a:p>
            <a:endParaRPr lang="es-PE" sz="2400" b="1" dirty="0" smtClean="0"/>
          </a:p>
          <a:p>
            <a:r>
              <a:rPr lang="es-PE" sz="2400" b="1" dirty="0" smtClean="0"/>
              <a:t>GENES</a:t>
            </a:r>
          </a:p>
          <a:p>
            <a:endParaRPr lang="es-PE" sz="2400" b="1" dirty="0" smtClean="0"/>
          </a:p>
          <a:p>
            <a:r>
              <a:rPr lang="es-PE" sz="2400" b="1" dirty="0" smtClean="0"/>
              <a:t>ESPECIES</a:t>
            </a:r>
          </a:p>
          <a:p>
            <a:endParaRPr lang="es-PE" sz="2400" b="1" dirty="0" smtClean="0"/>
          </a:p>
          <a:p>
            <a:r>
              <a:rPr lang="es-PE" sz="2400" b="1" dirty="0" smtClean="0"/>
              <a:t>ECOSISTEMAS</a:t>
            </a:r>
            <a:endParaRPr lang="es-PE" sz="2400" b="1" dirty="0"/>
          </a:p>
        </p:txBody>
      </p:sp>
      <p:pic>
        <p:nvPicPr>
          <p:cNvPr id="10" name="Imagen 1" descr="wind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14752"/>
            <a:ext cx="2006411" cy="12858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contenido-fotografia" descr="http://www.consumer.es/fotografias/uploaded/medio-ambiente/2008/04/09/08883120012077088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143512"/>
            <a:ext cx="1991127" cy="1500198"/>
          </a:xfrm>
          <a:prstGeom prst="rect">
            <a:avLst/>
          </a:prstGeom>
          <a:noFill/>
        </p:spPr>
      </p:pic>
      <p:pic>
        <p:nvPicPr>
          <p:cNvPr id="12" name="Imagen 10" descr="http://t3.gstatic.com/images?q=tbn:CUIrG9Aor5Bc8M:http://farm1.static.flickr.com/121/268005009_d62e171bda.jpg%3Fv%3D116068481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3857628"/>
            <a:ext cx="1714512" cy="2278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4357694"/>
            <a:ext cx="750095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3328982" cy="50006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s-ES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 bosques y los ríos desarrollan un singular vínculo en las grandes llanuras inundables de la Amazonía, en el cual los bosques proporcionan condiciones apropiadas para el almacenamiento de agua y el mantenimiento del ciclo del agua, y el agua es la vía a través de las cuales viajan las semillas, y sus consumidores/dispersores, para colonizar otras áreas. </a:t>
            </a:r>
          </a:p>
          <a:p>
            <a:pPr marL="0" lvl="0" indent="0">
              <a:buNone/>
            </a:pPr>
            <a:endParaRPr lang="es-ES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También, los organismos animales y vegetales (y los microorganismos) se han adaptado a la vida bajo estas condiciones de un ambiente cambiante que promueve la gran diversidad biológica que caracteriza a la Amazonía.</a:t>
            </a:r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t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2643206" cy="2000264"/>
          </a:xfrm>
          <a:prstGeom prst="rect">
            <a:avLst/>
          </a:prstGeom>
          <a:noFill/>
        </p:spPr>
      </p:pic>
      <p:pic>
        <p:nvPicPr>
          <p:cNvPr id="8" name="Objeto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185738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643050"/>
            <a:ext cx="4572032" cy="428628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existencia de los bosques amazónicos es particularmente importante para el ciclo del agua pues por su elevada capacidad de esponja, y la evapotranspiración, almacenan una inmensa cantidad de agua, que luego liberan poco a poco para alimentar los ríos y las nubes. </a:t>
            </a:r>
          </a:p>
          <a:p>
            <a:pPr marL="0" indent="0"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1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144013" cy="225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Río Nanay (Perú).&#10;&#10;Alberto Barboza;&#10;Plantation, Florida, EE UU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2989542" cy="19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714488"/>
            <a:ext cx="4643470" cy="3500462"/>
          </a:xfrm>
        </p:spPr>
        <p:txBody>
          <a:bodyPr>
            <a:noAutofit/>
          </a:bodyPr>
          <a:lstStyle/>
          <a:p>
            <a:pPr marL="177800" indent="-177800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Las cabeceras de cuenca de la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amazonía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son parte de los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“corredores biológicos”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 de una alta complejidad florística y estructural, contienen un amplio número de especies endémicas y amenazadas, y albergan una rica diversidad faunística.</a:t>
            </a:r>
          </a:p>
          <a:p>
            <a:pPr marL="177800" indent="-177800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1" descr="or_zonas_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634" y="223555"/>
            <a:ext cx="3175110" cy="59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1536-AA71-4F1F-A56B-30443F63C424}" type="slidenum">
              <a:rPr lang="en-US"/>
              <a:pPr/>
              <a:t>9</a:t>
            </a:fld>
            <a:endParaRPr lang="en-US"/>
          </a:p>
        </p:txBody>
      </p:sp>
      <p:pic>
        <p:nvPicPr>
          <p:cNvPr id="120838" name="Picture 6" descr="Indígena candosh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00306"/>
            <a:ext cx="3810909" cy="2857520"/>
          </a:xfrm>
          <a:noFill/>
          <a:ln/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PUEBLOS 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ABORÍGENES (A.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 pitchFamily="66" charset="0"/>
              </a:rPr>
              <a:t>Brack</a:t>
            </a:r>
            <a:r>
              <a:rPr lang="en-US" sz="32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1934" y="2357430"/>
            <a:ext cx="4643470" cy="3098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err="1">
                <a:latin typeface="Comic Sans MS" pitchFamily="66" charset="0"/>
              </a:rPr>
              <a:t>Año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1,500 </a:t>
            </a:r>
            <a:r>
              <a:rPr lang="en-US" sz="2800" b="1" dirty="0">
                <a:latin typeface="Comic Sans MS" pitchFamily="66" charset="0"/>
              </a:rPr>
              <a:t>= </a:t>
            </a:r>
            <a:r>
              <a:rPr lang="en-US" sz="2800" b="1" dirty="0" smtClean="0">
                <a:latin typeface="Comic Sans MS" pitchFamily="66" charset="0"/>
              </a:rPr>
              <a:t>2,000 </a:t>
            </a:r>
            <a:r>
              <a:rPr lang="en-US" sz="2800" b="1" dirty="0">
                <a:latin typeface="Comic Sans MS" pitchFamily="66" charset="0"/>
              </a:rPr>
              <a:t>pueblos en la </a:t>
            </a:r>
            <a:r>
              <a:rPr lang="en-US" sz="2800" b="1" dirty="0" err="1">
                <a:latin typeface="Comic Sans MS" pitchFamily="66" charset="0"/>
              </a:rPr>
              <a:t>Amazonía</a:t>
            </a:r>
            <a:endParaRPr lang="en-US" sz="2800" b="1" dirty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err="1" smtClean="0">
                <a:latin typeface="Comic Sans MS" pitchFamily="66" charset="0"/>
              </a:rPr>
              <a:t>Año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2 000 = 400 pueblos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En </a:t>
            </a:r>
            <a:r>
              <a:rPr lang="en-US" sz="2800" b="1" dirty="0">
                <a:latin typeface="Comic Sans MS" pitchFamily="66" charset="0"/>
              </a:rPr>
              <a:t>el </a:t>
            </a:r>
            <a:r>
              <a:rPr lang="en-US" sz="2800" b="1" dirty="0" err="1">
                <a:latin typeface="Comic Sans MS" pitchFamily="66" charset="0"/>
              </a:rPr>
              <a:t>Perú</a:t>
            </a:r>
            <a:r>
              <a:rPr lang="en-US" sz="2800" b="1" dirty="0">
                <a:latin typeface="Comic Sans MS" pitchFamily="66" charset="0"/>
              </a:rPr>
              <a:t> entre 1950 y 1997 </a:t>
            </a:r>
            <a:r>
              <a:rPr lang="en-US" sz="2800" b="1" dirty="0" err="1">
                <a:latin typeface="Comic Sans MS" pitchFamily="66" charset="0"/>
              </a:rPr>
              <a:t>desaparecieron</a:t>
            </a:r>
            <a:r>
              <a:rPr lang="en-US" sz="2800" b="1" dirty="0">
                <a:latin typeface="Comic Sans MS" pitchFamily="66" charset="0"/>
              </a:rPr>
              <a:t> 11 pueblos </a:t>
            </a:r>
            <a:r>
              <a:rPr lang="en-US" sz="2800" b="1" dirty="0" err="1">
                <a:latin typeface="Comic Sans MS" pitchFamily="66" charset="0"/>
              </a:rPr>
              <a:t>aborígenes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amazónicos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581</Words>
  <Application>Microsoft Office PowerPoint</Application>
  <PresentationFormat>Presentación en pantalla (4:3)</PresentationFormat>
  <Paragraphs>60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BIOSEGURIDAD</vt:lpstr>
      <vt:lpstr>Diapositiva 3</vt:lpstr>
      <vt:lpstr>Diapositiva 4</vt:lpstr>
      <vt:lpstr>Diapositiva 5</vt:lpstr>
      <vt:lpstr>Diapositiva 6</vt:lpstr>
      <vt:lpstr>Diapositiva 7</vt:lpstr>
      <vt:lpstr>Diapositiva 8</vt:lpstr>
      <vt:lpstr>PUEBLOS ABORÍGENES (A. Brack)</vt:lpstr>
      <vt:lpstr>Diapositiva 10</vt:lpstr>
      <vt:lpstr>Los procesos ecológicos y evolutivos </vt:lpstr>
      <vt:lpstr>Diapositiva 12</vt:lpstr>
      <vt:lpstr>Diapositiva 13</vt:lpstr>
      <vt:lpstr>Diapositiva 14</vt:lpstr>
      <vt:lpstr>Diapositiva 15</vt:lpstr>
      <vt:lpstr>Diapositiva 16</vt:lpstr>
      <vt:lpstr>         MUCHAS GRACIAS </vt:lpstr>
    </vt:vector>
  </TitlesOfParts>
  <Company>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AA</dc:creator>
  <cp:lastModifiedBy> </cp:lastModifiedBy>
  <cp:revision>113</cp:revision>
  <dcterms:created xsi:type="dcterms:W3CDTF">2011-05-23T03:55:24Z</dcterms:created>
  <dcterms:modified xsi:type="dcterms:W3CDTF">2013-01-15T01:26:29Z</dcterms:modified>
</cp:coreProperties>
</file>