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6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4" r:id="rId15"/>
    <p:sldId id="270" r:id="rId16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FFFF99"/>
    <a:srgbClr val="FFCCFF"/>
    <a:srgbClr val="FF99FF"/>
    <a:srgbClr val="66CCFF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3C44C-DDEF-4641-BB2E-23303DFDF151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32FF55BF-80AD-47F1-A975-9B7CE6136FB5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rgbClr val="66CCFF">
                <a:tint val="66000"/>
                <a:satMod val="160000"/>
              </a:srgbClr>
            </a:gs>
            <a:gs pos="50000">
              <a:srgbClr val="66CCFF">
                <a:tint val="44500"/>
                <a:satMod val="160000"/>
              </a:srgbClr>
            </a:gs>
            <a:gs pos="100000">
              <a:srgbClr val="66CCFF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2000" b="1" dirty="0" smtClean="0"/>
            <a:t>Son todas aquellas sustancias o productos en estado sólido o semisólidos que ya no necesitas, </a:t>
          </a:r>
          <a:r>
            <a:rPr lang="es-MX" sz="2000" b="1" dirty="0" smtClean="0"/>
            <a:t>que se desechan como inútiles e indeseados por considerarlos sin valor. P</a:t>
          </a:r>
          <a:r>
            <a:rPr lang="es-PE" sz="2000" b="1" dirty="0" smtClean="0"/>
            <a:t>ero que pueden ser reaprovechados.</a:t>
          </a:r>
          <a:endParaRPr lang="es-PE" sz="2000" b="1" dirty="0"/>
        </a:p>
      </dgm:t>
    </dgm:pt>
    <dgm:pt modelId="{23A2FB22-ACD2-4F31-95A8-81223FC77AD3}" type="parTrans" cxnId="{02E3D114-FCB6-474A-A925-4B154610CB11}">
      <dgm:prSet/>
      <dgm:spPr/>
      <dgm:t>
        <a:bodyPr/>
        <a:lstStyle/>
        <a:p>
          <a:endParaRPr lang="es-PE"/>
        </a:p>
      </dgm:t>
    </dgm:pt>
    <dgm:pt modelId="{15D0DAB6-6FE3-4CBE-AEBD-8B0C1FB06F5E}" type="sibTrans" cxnId="{02E3D114-FCB6-474A-A925-4B154610CB11}">
      <dgm:prSet/>
      <dgm:spPr/>
      <dgm:t>
        <a:bodyPr/>
        <a:lstStyle/>
        <a:p>
          <a:endParaRPr lang="es-PE"/>
        </a:p>
      </dgm:t>
    </dgm:pt>
    <dgm:pt modelId="{7D83B36E-2899-4C86-B9E4-97982CB7866A}">
      <dgm:prSet phldrT="[Texto]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FF6600"/>
          </a:solidFill>
        </a:ln>
      </dgm:spPr>
      <dgm:t>
        <a:bodyPr/>
        <a:lstStyle/>
        <a:p>
          <a:r>
            <a:rPr lang="es-PE" dirty="0" smtClean="0">
              <a:solidFill>
                <a:srgbClr val="FF6600"/>
              </a:solidFill>
              <a:effectLst>
                <a:glow rad="558800">
                  <a:schemeClr val="accent3">
                    <a:satMod val="175000"/>
                    <a:alpha val="34000"/>
                  </a:schemeClr>
                </a:glow>
              </a:effectLst>
            </a:rPr>
            <a:t>RESIDUOS INORGÁNICOS</a:t>
          </a:r>
        </a:p>
        <a:p>
          <a:r>
            <a:rPr lang="es-PE" dirty="0" smtClean="0">
              <a:solidFill>
                <a:schemeClr val="tx1"/>
              </a:solidFill>
              <a:effectLst/>
            </a:rPr>
            <a:t>Difícil de degradarse: botellas de plástico, bolsas, vidrio, cartón, son los que se deterioran mas lento.</a:t>
          </a:r>
        </a:p>
      </dgm:t>
    </dgm:pt>
    <dgm:pt modelId="{C6452C5A-E309-4BB9-B4F1-41D28DDA24E8}" type="parTrans" cxnId="{E0CCA02F-78AC-4FDD-AC3E-692D610F5073}">
      <dgm:prSet/>
      <dgm:spPr/>
      <dgm:t>
        <a:bodyPr/>
        <a:lstStyle/>
        <a:p>
          <a:endParaRPr lang="es-PE"/>
        </a:p>
      </dgm:t>
    </dgm:pt>
    <dgm:pt modelId="{640DB0AF-4327-41A9-89CF-A484BD08DFC2}" type="sibTrans" cxnId="{E0CCA02F-78AC-4FDD-AC3E-692D610F5073}">
      <dgm:prSet/>
      <dgm:spPr/>
      <dgm:t>
        <a:bodyPr/>
        <a:lstStyle/>
        <a:p>
          <a:endParaRPr lang="es-PE"/>
        </a:p>
      </dgm:t>
    </dgm:pt>
    <dgm:pt modelId="{9AB18833-15BB-49E2-8C55-A4E6811A3BBA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8100000" scaled="1"/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s-PE" dirty="0" smtClean="0">
              <a:solidFill>
                <a:srgbClr val="006600"/>
              </a:solidFill>
              <a:effectLst>
                <a:glow rad="596900">
                  <a:schemeClr val="accent3">
                    <a:satMod val="175000"/>
                    <a:alpha val="32000"/>
                  </a:schemeClr>
                </a:glow>
              </a:effectLst>
            </a:rPr>
            <a:t>RESIDUOS ORGÁNICOS</a:t>
          </a:r>
        </a:p>
        <a:p>
          <a:r>
            <a:rPr lang="es-PE" dirty="0" smtClean="0">
              <a:solidFill>
                <a:schemeClr val="tx1"/>
              </a:solidFill>
            </a:rPr>
            <a:t>Fácil de degradarse: cascara de naranja, plátano, huevo y demás residuos de rápida descomposición.</a:t>
          </a:r>
          <a:endParaRPr lang="es-PE" dirty="0">
            <a:solidFill>
              <a:schemeClr val="tx1"/>
            </a:solidFill>
          </a:endParaRPr>
        </a:p>
      </dgm:t>
    </dgm:pt>
    <dgm:pt modelId="{77113FC1-1726-4013-9DF3-A9D092E15386}" type="parTrans" cxnId="{901ACAF8-58CE-4658-A922-B69B62B25203}">
      <dgm:prSet/>
      <dgm:spPr/>
      <dgm:t>
        <a:bodyPr/>
        <a:lstStyle/>
        <a:p>
          <a:endParaRPr lang="es-PE"/>
        </a:p>
      </dgm:t>
    </dgm:pt>
    <dgm:pt modelId="{DA4B10C6-83C1-4387-B045-D8B8CF5BF846}" type="sibTrans" cxnId="{901ACAF8-58CE-4658-A922-B69B62B25203}">
      <dgm:prSet/>
      <dgm:spPr/>
      <dgm:t>
        <a:bodyPr/>
        <a:lstStyle/>
        <a:p>
          <a:endParaRPr lang="es-PE"/>
        </a:p>
      </dgm:t>
    </dgm:pt>
    <dgm:pt modelId="{E1DE5250-3AA0-49CB-A042-9AF60871C390}" type="pres">
      <dgm:prSet presAssocID="{2F03C44C-DDEF-4641-BB2E-23303DFDF15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9BC71B88-9E4F-49EC-8F04-8501EB04307D}" type="pres">
      <dgm:prSet presAssocID="{32FF55BF-80AD-47F1-A975-9B7CE6136FB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PE"/>
        </a:p>
      </dgm:t>
    </dgm:pt>
    <dgm:pt modelId="{7E4BFFF5-408D-4256-A24F-5358AC6EABA9}" type="pres">
      <dgm:prSet presAssocID="{32FF55BF-80AD-47F1-A975-9B7CE6136FB5}" presName="rootComposite" presStyleCnt="0">
        <dgm:presLayoutVars/>
      </dgm:prSet>
      <dgm:spPr/>
      <dgm:t>
        <a:bodyPr/>
        <a:lstStyle/>
        <a:p>
          <a:endParaRPr lang="es-PE"/>
        </a:p>
      </dgm:t>
    </dgm:pt>
    <dgm:pt modelId="{EF71F367-22A0-46DC-B189-62D054B233AA}" type="pres">
      <dgm:prSet presAssocID="{32FF55BF-80AD-47F1-A975-9B7CE6136FB5}" presName="rootText" presStyleLbl="node0" presStyleIdx="0" presStyleCnt="1" custScaleX="67697" custScaleY="88041" custLinFactNeighborX="-10119" custLinFactNeighborY="-18953">
        <dgm:presLayoutVars>
          <dgm:chMax/>
          <dgm:chPref val="4"/>
        </dgm:presLayoutVars>
      </dgm:prSet>
      <dgm:spPr/>
      <dgm:t>
        <a:bodyPr/>
        <a:lstStyle/>
        <a:p>
          <a:endParaRPr lang="es-PE"/>
        </a:p>
      </dgm:t>
    </dgm:pt>
    <dgm:pt modelId="{07FF651A-06CD-489F-AE7E-70202327CF62}" type="pres">
      <dgm:prSet presAssocID="{32FF55BF-80AD-47F1-A975-9B7CE6136FB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  <dgm:pt modelId="{7AEEDB87-927C-4318-9693-6D6600B72008}" type="pres">
      <dgm:prSet presAssocID="{7D83B36E-2899-4C86-B9E4-97982CB7866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PE"/>
        </a:p>
      </dgm:t>
    </dgm:pt>
    <dgm:pt modelId="{C976A2AD-84B8-4557-8FAE-7A7CC90928A3}" type="pres">
      <dgm:prSet presAssocID="{7D83B36E-2899-4C86-B9E4-97982CB7866A}" presName="Image" presStyleLbl="node1" presStyleIdx="0" presStyleCnt="2" custScaleX="130539" custScaleY="113474" custLinFactY="9984" custLinFactNeighborX="13343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1177BC56-6B4A-4290-9C59-752E4A50E1F7}" type="pres">
      <dgm:prSet presAssocID="{7D83B36E-2899-4C86-B9E4-97982CB7866A}" presName="childText" presStyleLbl="lnNode1" presStyleIdx="0" presStyleCnt="2" custScaleX="69807" custLinFactY="7699" custLinFactNeighborX="-626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51DE463-B823-4801-AE43-815B478CA3FC}" type="pres">
      <dgm:prSet presAssocID="{9AB18833-15BB-49E2-8C55-A4E6811A3BBA}" presName="childComposite" presStyleCnt="0">
        <dgm:presLayoutVars>
          <dgm:chMax val="0"/>
          <dgm:chPref val="0"/>
        </dgm:presLayoutVars>
      </dgm:prSet>
      <dgm:spPr/>
    </dgm:pt>
    <dgm:pt modelId="{283B22A1-50F3-4A29-B623-AC455C6F2544}" type="pres">
      <dgm:prSet presAssocID="{9AB18833-15BB-49E2-8C55-A4E6811A3BBA}" presName="Image" presStyleLbl="node1" presStyleIdx="1" presStyleCnt="2" custScaleX="134351" custScaleY="96306" custLinFactY="-23247" custLinFactNeighborX="5988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61466CF0-014C-4009-AE45-25951D5D2F71}" type="pres">
      <dgm:prSet presAssocID="{9AB18833-15BB-49E2-8C55-A4E6811A3BBA}" presName="childText" presStyleLbl="lnNode1" presStyleIdx="1" presStyleCnt="2" custScaleX="67850" custLinFactY="-16471" custLinFactNeighborX="-823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9C66BFF-49B4-442C-965E-984B9E78F959}" type="presOf" srcId="{2F03C44C-DDEF-4641-BB2E-23303DFDF151}" destId="{E1DE5250-3AA0-49CB-A042-9AF60871C390}" srcOrd="0" destOrd="0" presId="urn:microsoft.com/office/officeart/2008/layout/PictureAccentList"/>
    <dgm:cxn modelId="{E1237EFA-52EF-4147-B75B-03971F4009E8}" type="presOf" srcId="{9AB18833-15BB-49E2-8C55-A4E6811A3BBA}" destId="{61466CF0-014C-4009-AE45-25951D5D2F71}" srcOrd="0" destOrd="0" presId="urn:microsoft.com/office/officeart/2008/layout/PictureAccentList"/>
    <dgm:cxn modelId="{02E3D114-FCB6-474A-A925-4B154610CB11}" srcId="{2F03C44C-DDEF-4641-BB2E-23303DFDF151}" destId="{32FF55BF-80AD-47F1-A975-9B7CE6136FB5}" srcOrd="0" destOrd="0" parTransId="{23A2FB22-ACD2-4F31-95A8-81223FC77AD3}" sibTransId="{15D0DAB6-6FE3-4CBE-AEBD-8B0C1FB06F5E}"/>
    <dgm:cxn modelId="{8074650B-4B9A-4BF1-8957-7E30AEAB67FE}" type="presOf" srcId="{7D83B36E-2899-4C86-B9E4-97982CB7866A}" destId="{1177BC56-6B4A-4290-9C59-752E4A50E1F7}" srcOrd="0" destOrd="0" presId="urn:microsoft.com/office/officeart/2008/layout/PictureAccentList"/>
    <dgm:cxn modelId="{901ACAF8-58CE-4658-A922-B69B62B25203}" srcId="{32FF55BF-80AD-47F1-A975-9B7CE6136FB5}" destId="{9AB18833-15BB-49E2-8C55-A4E6811A3BBA}" srcOrd="1" destOrd="0" parTransId="{77113FC1-1726-4013-9DF3-A9D092E15386}" sibTransId="{DA4B10C6-83C1-4387-B045-D8B8CF5BF846}"/>
    <dgm:cxn modelId="{DD14FCAC-1E0D-495A-A9DD-AF8741CA1ABD}" type="presOf" srcId="{32FF55BF-80AD-47F1-A975-9B7CE6136FB5}" destId="{EF71F367-22A0-46DC-B189-62D054B233AA}" srcOrd="0" destOrd="0" presId="urn:microsoft.com/office/officeart/2008/layout/PictureAccentList"/>
    <dgm:cxn modelId="{E0CCA02F-78AC-4FDD-AC3E-692D610F5073}" srcId="{32FF55BF-80AD-47F1-A975-9B7CE6136FB5}" destId="{7D83B36E-2899-4C86-B9E4-97982CB7866A}" srcOrd="0" destOrd="0" parTransId="{C6452C5A-E309-4BB9-B4F1-41D28DDA24E8}" sibTransId="{640DB0AF-4327-41A9-89CF-A484BD08DFC2}"/>
    <dgm:cxn modelId="{174DDC78-DDDB-4781-A1A6-75B0BFA0C065}" type="presParOf" srcId="{E1DE5250-3AA0-49CB-A042-9AF60871C390}" destId="{9BC71B88-9E4F-49EC-8F04-8501EB04307D}" srcOrd="0" destOrd="0" presId="urn:microsoft.com/office/officeart/2008/layout/PictureAccentList"/>
    <dgm:cxn modelId="{752E3197-EEA8-4143-940E-64A5C26CFF9D}" type="presParOf" srcId="{9BC71B88-9E4F-49EC-8F04-8501EB04307D}" destId="{7E4BFFF5-408D-4256-A24F-5358AC6EABA9}" srcOrd="0" destOrd="0" presId="urn:microsoft.com/office/officeart/2008/layout/PictureAccentList"/>
    <dgm:cxn modelId="{9C187C53-A328-406A-B213-791DBCF873AE}" type="presParOf" srcId="{7E4BFFF5-408D-4256-A24F-5358AC6EABA9}" destId="{EF71F367-22A0-46DC-B189-62D054B233AA}" srcOrd="0" destOrd="0" presId="urn:microsoft.com/office/officeart/2008/layout/PictureAccentList"/>
    <dgm:cxn modelId="{77A6E82E-D351-4471-9786-CD200D727871}" type="presParOf" srcId="{9BC71B88-9E4F-49EC-8F04-8501EB04307D}" destId="{07FF651A-06CD-489F-AE7E-70202327CF62}" srcOrd="1" destOrd="0" presId="urn:microsoft.com/office/officeart/2008/layout/PictureAccentList"/>
    <dgm:cxn modelId="{16617CB5-0B0E-4B54-A70A-B5EC1E6C037E}" type="presParOf" srcId="{07FF651A-06CD-489F-AE7E-70202327CF62}" destId="{7AEEDB87-927C-4318-9693-6D6600B72008}" srcOrd="0" destOrd="0" presId="urn:microsoft.com/office/officeart/2008/layout/PictureAccentList"/>
    <dgm:cxn modelId="{55109DB5-A4A1-4E35-B784-E178886021B3}" type="presParOf" srcId="{7AEEDB87-927C-4318-9693-6D6600B72008}" destId="{C976A2AD-84B8-4557-8FAE-7A7CC90928A3}" srcOrd="0" destOrd="0" presId="urn:microsoft.com/office/officeart/2008/layout/PictureAccentList"/>
    <dgm:cxn modelId="{65AF2DA6-A313-4E6C-BB11-4F240DE54FE0}" type="presParOf" srcId="{7AEEDB87-927C-4318-9693-6D6600B72008}" destId="{1177BC56-6B4A-4290-9C59-752E4A50E1F7}" srcOrd="1" destOrd="0" presId="urn:microsoft.com/office/officeart/2008/layout/PictureAccentList"/>
    <dgm:cxn modelId="{FD7AC394-8040-4FB5-83B5-CC5FEE62CD62}" type="presParOf" srcId="{07FF651A-06CD-489F-AE7E-70202327CF62}" destId="{A51DE463-B823-4801-AE43-815B478CA3FC}" srcOrd="1" destOrd="0" presId="urn:microsoft.com/office/officeart/2008/layout/PictureAccentList"/>
    <dgm:cxn modelId="{23084243-146A-4B85-BB7D-9E60E7B0BB41}" type="presParOf" srcId="{A51DE463-B823-4801-AE43-815B478CA3FC}" destId="{283B22A1-50F3-4A29-B623-AC455C6F2544}" srcOrd="0" destOrd="0" presId="urn:microsoft.com/office/officeart/2008/layout/PictureAccentList"/>
    <dgm:cxn modelId="{78A5D9DA-93CC-44E3-BE8D-5333E641AFCB}" type="presParOf" srcId="{A51DE463-B823-4801-AE43-815B478CA3FC}" destId="{61466CF0-014C-4009-AE45-25951D5D2F71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0DA0-56C3-4F15-B36B-1847FE2C68CD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5645-642A-49AB-A342-ADAF05761D1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E24C-5C20-44C7-98CA-F9F04B64EF3D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2028-1386-4000-B522-DD06206B27A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F6B9-EA7A-470A-8C84-BC1126D8226F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26E2-3DFB-423D-9FCF-64C0DC8F6BF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4DB0-868F-44E0-8A8A-B00E5BABE133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6CFE-9312-488D-8DAC-C6FA83F7F8A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5828-8774-4F0A-893A-02F1958B8121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8871-A82D-43AA-8308-4FD34A48C46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36EE-AAF0-4074-94C6-37EA7515A0D5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C079-31D4-435F-B9CD-5F2CCD88070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2BAC-FF6B-49E4-A923-31CB319E4E5B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1CB7-1C64-411D-88D2-3A535801ED9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DC82-8C90-4811-8D1E-8CED2CF34120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5E9-4A25-4963-91CC-BD5CE2A945F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30568-0C22-4BA4-BA21-0DB8F1CE2291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68B5-88BB-4C48-8166-9F821F0DEFE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6342A-D42E-4CA0-86F9-1FBD7DFD4442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C3C4-5E15-4305-A5F5-D1A93187455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ACA2-9189-4D3A-8AE7-3D8160FD9242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0851-234E-4237-AEA9-7D6FA2722EF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F6AD8E-6D97-46C8-8356-4CE784A86B88}" type="datetimeFigureOut">
              <a:rPr lang="es-PE"/>
              <a:pPr>
                <a:defRPr/>
              </a:pPr>
              <a:t>26/06/2013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E7446A1-5640-4BA7-AA08-67E9E7CB744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30" r:id="rId5"/>
    <p:sldLayoutId id="2147483723" r:id="rId6"/>
    <p:sldLayoutId id="2147483724" r:id="rId7"/>
    <p:sldLayoutId id="2147483731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6864" cy="165618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60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rgbClr val="0066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92D05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MANEJO DE RESIDUOS SÓLIDOS</a:t>
            </a:r>
            <a:endParaRPr lang="es-PE" sz="6000" dirty="0">
              <a:ln>
                <a:solidFill>
                  <a:schemeClr val="tx1"/>
                </a:solidFill>
                <a:prstDash val="solid"/>
              </a:ln>
              <a:solidFill>
                <a:srgbClr val="0066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92D05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388" y="3357563"/>
            <a:ext cx="5834062" cy="2017712"/>
          </a:xfrm>
        </p:spPr>
        <p:txBody>
          <a:bodyPr/>
          <a:lstStyle/>
          <a:p>
            <a:pPr algn="ctr" eaLnBrk="1" hangingPunct="1"/>
            <a:r>
              <a:rPr lang="es-PE" smtClean="0">
                <a:solidFill>
                  <a:schemeClr val="tx1"/>
                </a:solidFill>
              </a:rPr>
              <a:t>PROGRAMA DE CAPACITACION PARA EL APROVECHAMIENTO DE RESIDUOS SÓLIDOS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749300" y="6132513"/>
            <a:ext cx="5400675" cy="431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dirty="0"/>
              <a:t>GOBIERNO REGIONAL DE LORETO</a:t>
            </a:r>
          </a:p>
        </p:txBody>
      </p:sp>
      <p:pic>
        <p:nvPicPr>
          <p:cNvPr id="1027" name="Picture 3" descr="I:\Reciclaje en c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213100"/>
            <a:ext cx="27368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1786" y="116632"/>
            <a:ext cx="871296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es RECICLAR?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331640" y="1556792"/>
            <a:ext cx="6480720" cy="10156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latin typeface="+mn-lt"/>
                <a:cs typeface="+mn-cs"/>
              </a:rPr>
              <a:t>Es usar el mismo material una y otra vez para transformarlo al mismo producto o uno parecido. Junta y aplasta todos los envases de plástico para facilitar su clasificación y reciclaje.</a:t>
            </a:r>
          </a:p>
        </p:txBody>
      </p:sp>
      <p:pic>
        <p:nvPicPr>
          <p:cNvPr id="15366" name="Picture 2" descr="I:\ima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4005263"/>
            <a:ext cx="2381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843213" y="2997200"/>
            <a:ext cx="2935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>
                <a:latin typeface="Times New Roman" pitchFamily="18" charset="0"/>
              </a:rPr>
              <a:t>Reciclar el vidrio significa:</a:t>
            </a:r>
          </a:p>
          <a:p>
            <a:r>
              <a:rPr lang="es-PE">
                <a:latin typeface="Times New Roman" pitchFamily="18" charset="0"/>
              </a:rPr>
              <a:t>- Ahorrar agua</a:t>
            </a:r>
          </a:p>
          <a:p>
            <a:r>
              <a:rPr lang="es-PE">
                <a:latin typeface="Times New Roman" pitchFamily="18" charset="0"/>
              </a:rPr>
              <a:t>- Ahorrar energía (30%)</a:t>
            </a:r>
          </a:p>
          <a:p>
            <a:r>
              <a:rPr lang="es-PE">
                <a:latin typeface="Times New Roman" pitchFamily="18" charset="0"/>
              </a:rPr>
              <a:t>- Contaminar menos (20%)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427288" y="4398963"/>
            <a:ext cx="41862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>
                <a:latin typeface="Times New Roman" pitchFamily="18" charset="0"/>
              </a:rPr>
              <a:t>- No necesitar talar árboles nuevos (“ahorrando” 17 árboles por tonelada).</a:t>
            </a:r>
          </a:p>
          <a:p>
            <a:r>
              <a:rPr lang="es-PE">
                <a:latin typeface="Times New Roman" pitchFamily="18" charset="0"/>
              </a:rPr>
              <a:t>- Ahorrar agua (86%).</a:t>
            </a:r>
          </a:p>
          <a:p>
            <a:r>
              <a:rPr lang="es-PE">
                <a:latin typeface="Times New Roman" pitchFamily="18" charset="0"/>
              </a:rPr>
              <a:t>- Ahorrar energía (62,5%).</a:t>
            </a:r>
          </a:p>
          <a:p>
            <a:r>
              <a:rPr lang="es-PE">
                <a:latin typeface="Times New Roman" pitchFamily="18" charset="0"/>
              </a:rPr>
              <a:t>- Contaminar menos (4 kilos por tonelada).</a:t>
            </a:r>
          </a:p>
        </p:txBody>
      </p:sp>
      <p:pic>
        <p:nvPicPr>
          <p:cNvPr id="15369" name="Picture 3" descr="I:\35CACT28FOCAVRTCL0CAC754BYCABDBMV2CAHQJPN4CA31KIUACARLI9OECAQ2591HCAW57ILPCA1C0NRLCAOIAUM0CAYCGQGYCA2ID00JCAG7KT04CAXL1C1ICAZSXX4FCA6GD3JACAFER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27813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figuras\Imágenes con movimiento\Caricaturas-dibujos animados\2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5876925"/>
            <a:ext cx="3095626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1786" y="116632"/>
            <a:ext cx="8712968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¿CÓMO PUEDO APORTAR CON MI PARTICIPACIÓN EN EL MANEJO Y GESTIÓN DE LOS RESIDUOS SÓLIDOS?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140200" y="1773238"/>
            <a:ext cx="44275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000">
                <a:latin typeface="Times New Roman" pitchFamily="18" charset="0"/>
              </a:rPr>
              <a:t>Durante nuestras actividades generamos residuos sólidos. Pero, como personas responsables, debemos contribuir no sólo a crear menos residuos sino, además, a contribuir en la generación segregada y adecuadamente almacenada de los mismos.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7813" y="1735138"/>
            <a:ext cx="35020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000">
                <a:latin typeface="Times New Roman" pitchFamily="18" charset="0"/>
              </a:rPr>
              <a:t>Cuando compremos productos, escojamos aquellos que luego de ser utilizados no dejaran muchos o ningún residuo, llevemos con nosotros bolsas de tela y así podremos evitar el uso de más bolsas plásticas.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Además podemos minimizar a través de: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1. Reducir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2. Reusar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3. Reciclar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4365625"/>
            <a:ext cx="1962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MCj025014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787775"/>
            <a:ext cx="25114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I:\figuras\Imágenes con movimiento\Casa - objetos y artefactos\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3787775"/>
            <a:ext cx="20510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6700" y="1412875"/>
            <a:ext cx="5329238" cy="5016500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+mn-lt"/>
                <a:cs typeface="+mn-cs"/>
              </a:rPr>
              <a:t>Ley General del Ambiente, Ley Nº 28611</a:t>
            </a:r>
            <a:r>
              <a:rPr lang="es-ES" sz="2000" b="1" dirty="0" smtClean="0">
                <a:latin typeface="+mn-lt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dirty="0">
                <a:latin typeface="+mn-lt"/>
                <a:cs typeface="+mn-cs"/>
              </a:rPr>
              <a:t>Toda persona tiene el derecho irrenunciable a vivir en un ambiente saludable, equilibrado y adecuado </a:t>
            </a:r>
            <a:r>
              <a:rPr lang="es-PE" sz="2000" b="1" dirty="0" smtClean="0">
                <a:latin typeface="+mn-lt"/>
                <a:cs typeface="+mn-cs"/>
              </a:rPr>
              <a:t>para el </a:t>
            </a:r>
            <a:r>
              <a:rPr lang="es-PE" sz="2000" b="1" dirty="0">
                <a:latin typeface="+mn-lt"/>
                <a:cs typeface="+mn-cs"/>
              </a:rPr>
              <a:t>pleno desarrollo de la vida, y el deber de contribuir a una efectiva gestión ambiental y de proteger el </a:t>
            </a:r>
            <a:r>
              <a:rPr lang="es-PE" sz="2000" b="1" dirty="0" smtClean="0">
                <a:latin typeface="+mn-lt"/>
                <a:cs typeface="+mn-cs"/>
              </a:rPr>
              <a:t>ambiente.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+mn-lt"/>
                <a:cs typeface="+mn-cs"/>
              </a:rPr>
              <a:t>Ley General de Residuos Sólidos, Ley Nº 27314: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+mn-lt"/>
                <a:cs typeface="Arial" pitchFamily="34" charset="0"/>
              </a:rPr>
              <a:t>Las municipalidades provinciales son responsables por la gestión de los residuos sólidos de origen domiciliario, comercial y de aquellas actividades que generen residuos similares a estos, en todo el ámbito de su jurisdicción”.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81786" y="50130"/>
            <a:ext cx="871296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2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NORMAS LEGALES PARA EL MANEJO DE LOS RESIDUOS SÓLIDOS</a:t>
            </a:r>
          </a:p>
        </p:txBody>
      </p:sp>
      <p:pic>
        <p:nvPicPr>
          <p:cNvPr id="17412" name="Picture 2" descr="I:\figuras\Imágenes con movimiento\Caricaturas-dibujos animados\ani_wile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8" y="6132513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I:\figuras\Profesiones\j043487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105275"/>
            <a:ext cx="2286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490663"/>
            <a:ext cx="25749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1786" y="116631"/>
            <a:ext cx="8712968" cy="18002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36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¿CUÁLES SON MIS OBLIGACIONES RESPECTO DE LOS RESIDUOS SÓLIDOS?</a:t>
            </a: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68313" y="2060575"/>
            <a:ext cx="45720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000">
                <a:latin typeface="Times New Roman" pitchFamily="18" charset="0"/>
              </a:rPr>
              <a:t>1. Sacar los residuos sólidos a la hora indicada por la municipalidad o de lo contrario, minutos próximos al paso del camión municipal.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2. Almacenar los residuos sólidos según las disposiciones sanitarias y ambientales, para evitar daños a terceros y facilitar su recolección.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3. Denunciar cualquier hecho que viole las normas de residuos sólidos</a:t>
            </a:r>
          </a:p>
          <a:p>
            <a:pPr algn="just"/>
            <a:r>
              <a:rPr lang="es-PE" sz="2000">
                <a:latin typeface="Times New Roman" pitchFamily="18" charset="0"/>
              </a:rPr>
              <a:t>4. Pagar oportunamente por los servicios de recojo y disposición de los residuos sólidos.</a:t>
            </a:r>
          </a:p>
          <a:p>
            <a:r>
              <a:rPr lang="es-PE" sz="2000">
                <a:latin typeface="Times New Roman" pitchFamily="18" charset="0"/>
              </a:rPr>
              <a:t>.</a:t>
            </a:r>
          </a:p>
        </p:txBody>
      </p:sp>
      <p:pic>
        <p:nvPicPr>
          <p:cNvPr id="18436" name="Picture 6" descr="MCj031863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438" y="1887538"/>
            <a:ext cx="1879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260850"/>
            <a:ext cx="26987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:\fig de RR.NN\mundo_reciclad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2267744" y="908720"/>
            <a:ext cx="5040560" cy="44644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¡...RECUERDEN SIEMPRE AMIGOS HAY QUE TRATAR DE HACER TODO LO POSIBLE PARA MANEJAR ADECUADAMENTE  NUESTROS RESIDUOS SÓLIDOS….!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I:\fig de RR.NN\inorgani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de nube"/>
          <p:cNvSpPr/>
          <p:nvPr/>
        </p:nvSpPr>
        <p:spPr>
          <a:xfrm flipH="1">
            <a:off x="250825" y="333375"/>
            <a:ext cx="5329238" cy="2016125"/>
          </a:xfrm>
          <a:prstGeom prst="cloudCallout">
            <a:avLst>
              <a:gd name="adj1" fmla="val -79503"/>
              <a:gd name="adj2" fmla="val 6269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¡...MUCHAS GRACIAS POR SU ATENCION…!</a:t>
            </a: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2112" y="116632"/>
            <a:ext cx="8712968" cy="6480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son Residuos Sólidos? 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251520" y="908720"/>
          <a:ext cx="871296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10 Rectángulo"/>
          <p:cNvSpPr>
            <a:spLocks noChangeArrowheads="1"/>
          </p:cNvSpPr>
          <p:nvPr/>
        </p:nvSpPr>
        <p:spPr bwMode="auto">
          <a:xfrm>
            <a:off x="2411413" y="2251075"/>
            <a:ext cx="4752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E" sz="3200">
                <a:solidFill>
                  <a:srgbClr val="000000"/>
                </a:solidFill>
                <a:latin typeface="Times New Roman" pitchFamily="18" charset="0"/>
              </a:rPr>
              <a:t>Y se dividen en:</a:t>
            </a:r>
          </a:p>
        </p:txBody>
      </p:sp>
      <p:pic>
        <p:nvPicPr>
          <p:cNvPr id="7173" name="Picture 2" descr="I:\89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3075" y="781050"/>
            <a:ext cx="21621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251520" y="116632"/>
            <a:ext cx="8712968" cy="12241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debemos hacer con los Residuos Sólidos?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95288" y="1535113"/>
            <a:ext cx="2160587" cy="3838575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7" name="6 Rectángulo redondeado"/>
          <p:cNvSpPr/>
          <p:nvPr/>
        </p:nvSpPr>
        <p:spPr>
          <a:xfrm>
            <a:off x="6804025" y="1557338"/>
            <a:ext cx="2160588" cy="3816350"/>
          </a:xfrm>
          <a:prstGeom prst="roundRect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099" name="Picture 3" descr="I:\ORGAN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1844675"/>
            <a:ext cx="19256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:\residuosinorganic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844675"/>
            <a:ext cx="19177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303588"/>
            <a:ext cx="191770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763" y="3429000"/>
            <a:ext cx="192563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1284288" y="5424488"/>
            <a:ext cx="3895725" cy="1057275"/>
          </a:xfrm>
          <a:prstGeom prst="round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Pañales, papel higiénico y toallas femeninas, estos son colocados en una bolsa aparte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987675" y="1535113"/>
            <a:ext cx="3240088" cy="598487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>
                <a:solidFill>
                  <a:schemeClr val="tx1"/>
                </a:solidFill>
              </a:rPr>
              <a:t>Separar los residuos sólidos en orgánicos e inorgánicos. 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180013" y="5953125"/>
            <a:ext cx="10001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8075" y="5449888"/>
            <a:ext cx="140493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pmi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5"/>
            <a:ext cx="2619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de nube"/>
          <p:cNvSpPr>
            <a:spLocks noChangeArrowheads="1"/>
          </p:cNvSpPr>
          <p:nvPr/>
        </p:nvSpPr>
        <p:spPr bwMode="auto">
          <a:xfrm rot="-1103295">
            <a:off x="-66675" y="363538"/>
            <a:ext cx="4071938" cy="250031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220" name="5 CuadroTexto"/>
          <p:cNvSpPr txBox="1">
            <a:spLocks noChangeArrowheads="1"/>
          </p:cNvSpPr>
          <p:nvPr/>
        </p:nvSpPr>
        <p:spPr bwMode="auto">
          <a:xfrm rot="-1858209">
            <a:off x="244475" y="658813"/>
            <a:ext cx="32908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solidFill>
                  <a:schemeClr val="bg1"/>
                </a:solidFill>
                <a:latin typeface="Comic Sans MS" pitchFamily="66" charset="0"/>
              </a:rPr>
              <a:t>Hola!!! </a:t>
            </a:r>
          </a:p>
          <a:p>
            <a:pPr algn="ctr"/>
            <a:r>
              <a:rPr lang="es-ES" sz="2000" b="1">
                <a:solidFill>
                  <a:schemeClr val="bg1"/>
                </a:solidFill>
                <a:latin typeface="Comic Sans MS" pitchFamily="66" charset="0"/>
              </a:rPr>
              <a:t>¿Sabes cuantos años demoran en descomponerse algunos  residuos  inorgánicos</a:t>
            </a:r>
            <a:r>
              <a:rPr lang="es-ES" sz="2000" b="1">
                <a:latin typeface="Comic Sans MS" pitchFamily="66" charset="0"/>
              </a:rPr>
              <a:t>?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929063" y="214313"/>
            <a:ext cx="478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 lata de cerveza o gaseosa? 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7786688" y="214313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10 años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429125" y="890588"/>
            <a:ext cx="271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 chicle?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7929563" y="785813"/>
            <a:ext cx="1500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5 años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4357688" y="1457325"/>
            <a:ext cx="357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</a:t>
            </a:r>
            <a:r>
              <a:rPr lang="es-ES" sz="2000" b="1">
                <a:solidFill>
                  <a:schemeClr val="bg1"/>
                </a:solidFill>
              </a:rPr>
              <a:t> </a:t>
            </a:r>
            <a:r>
              <a:rPr lang="es-ES" sz="2000" b="1"/>
              <a:t>botella de plástico?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7643813" y="1385888"/>
            <a:ext cx="178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100</a:t>
            </a:r>
            <a:r>
              <a:rPr lang="es-ES" sz="2400" b="1">
                <a:solidFill>
                  <a:schemeClr val="bg1"/>
                </a:solidFill>
              </a:rPr>
              <a:t> </a:t>
            </a:r>
            <a:r>
              <a:rPr lang="es-ES" sz="2400" b="1"/>
              <a:t>años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284663" y="2060575"/>
            <a:ext cx="2071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 zapatilla?</a:t>
            </a: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7524750" y="1989138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200 años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571875" y="255905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 muñeca de plástico?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7358063" y="2538413"/>
            <a:ext cx="2071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300 años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3429000" y="3252788"/>
            <a:ext cx="292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 botella de vidrio?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7143750" y="3252788"/>
            <a:ext cx="178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4000 años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3429000" y="4029075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 pila o batería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7143750" y="3924300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1000 años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3429000" y="4814888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Corcho plástico</a:t>
            </a: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7286625" y="4714875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100 años</a:t>
            </a: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3286125" y="5572125"/>
            <a:ext cx="442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/>
              <a:t>Una tapa de botella metálica</a:t>
            </a: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7358063" y="5538788"/>
            <a:ext cx="164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30 años</a:t>
            </a:r>
          </a:p>
        </p:txBody>
      </p:sp>
      <p:sp>
        <p:nvSpPr>
          <p:cNvPr id="25" name="24 Cheurón"/>
          <p:cNvSpPr/>
          <p:nvPr/>
        </p:nvSpPr>
        <p:spPr>
          <a:xfrm>
            <a:off x="2786063" y="5643563"/>
            <a:ext cx="285750" cy="2143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Cheurón"/>
          <p:cNvSpPr/>
          <p:nvPr/>
        </p:nvSpPr>
        <p:spPr>
          <a:xfrm>
            <a:off x="2786063" y="4857750"/>
            <a:ext cx="285750" cy="214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26 Cheurón"/>
          <p:cNvSpPr/>
          <p:nvPr/>
        </p:nvSpPr>
        <p:spPr>
          <a:xfrm>
            <a:off x="2786063" y="4100513"/>
            <a:ext cx="285750" cy="2143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27 Cheurón"/>
          <p:cNvSpPr/>
          <p:nvPr/>
        </p:nvSpPr>
        <p:spPr>
          <a:xfrm>
            <a:off x="2857500" y="3357563"/>
            <a:ext cx="285750" cy="2143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heurón"/>
          <p:cNvSpPr/>
          <p:nvPr/>
        </p:nvSpPr>
        <p:spPr>
          <a:xfrm>
            <a:off x="2857500" y="2714625"/>
            <a:ext cx="285750" cy="214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3" name="32 Cheurón"/>
          <p:cNvSpPr/>
          <p:nvPr/>
        </p:nvSpPr>
        <p:spPr>
          <a:xfrm>
            <a:off x="3714750" y="2143125"/>
            <a:ext cx="285750" cy="214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4" name="33 Cheurón"/>
          <p:cNvSpPr/>
          <p:nvPr/>
        </p:nvSpPr>
        <p:spPr>
          <a:xfrm>
            <a:off x="4000500" y="1571625"/>
            <a:ext cx="285750" cy="214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5" name="34 Cheurón"/>
          <p:cNvSpPr/>
          <p:nvPr/>
        </p:nvSpPr>
        <p:spPr>
          <a:xfrm>
            <a:off x="4152900" y="1000125"/>
            <a:ext cx="285750" cy="214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35 Cheurón"/>
          <p:cNvSpPr/>
          <p:nvPr/>
        </p:nvSpPr>
        <p:spPr>
          <a:xfrm>
            <a:off x="3643313" y="285750"/>
            <a:ext cx="285750" cy="21431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51520" y="116632"/>
            <a:ext cx="8712968" cy="12241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¿Por qué debemos separar los Residuos Sólidos?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1430795"/>
            <a:ext cx="8511927" cy="1631216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solidFill>
                  <a:prstClr val="black"/>
                </a:solidFill>
                <a:latin typeface="+mn-lt"/>
                <a:cs typeface="+mn-cs"/>
              </a:rPr>
              <a:t>Porque es muy importante para tu distrito y para tu salud separar los residuos sólidos para aprovecharlos de forma adecuada, el manejo que requieren, los procesos que sufren, quiénes tienen la responsabilidad de recogerla y disponerla en un lugar seguro y, además, cómo podemos contribuir todos a lograr una distrito más saludable y libre de basura.</a:t>
            </a:r>
          </a:p>
        </p:txBody>
      </p:sp>
      <p:pic>
        <p:nvPicPr>
          <p:cNvPr id="6146" name="Picture 2" descr="I:\queharemosconlabasur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5" y="3071813"/>
            <a:ext cx="431323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I:\00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3071813"/>
            <a:ext cx="42243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81786" y="116632"/>
            <a:ext cx="871296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podemos hacer con los Residuos Sólidos orgánicos? </a:t>
            </a:r>
          </a:p>
        </p:txBody>
      </p:sp>
      <p:pic>
        <p:nvPicPr>
          <p:cNvPr id="7170" name="Picture 2" descr="I:\Compost_Bin_cartoon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89363"/>
            <a:ext cx="338296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I:\compo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3382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284663" y="1743075"/>
            <a:ext cx="4248150" cy="40925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FF00"/>
            </a:solidFill>
          </a:ln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000" dirty="0">
                <a:latin typeface="+mn-lt"/>
                <a:cs typeface="+mn-cs"/>
              </a:rPr>
              <a:t>Todos los restos de verduras, frutas, plantas, árboles, flores, hojas de árboles y plantas, cáscaras de frutas, papas, nueces, huevos, maní y huesos se pueden reciclar haciendo “compost”: abono ecológico súper nutritivo.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PE" sz="20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000" dirty="0">
                <a:latin typeface="+mn-lt"/>
                <a:cs typeface="+mn-cs"/>
              </a:rPr>
              <a:t>Para ello (en el patio del hogar, del colegio, de la junta de vecinos) se puede preparar una gran cantidad construyendo las llamadas “composteras”.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81786" y="116632"/>
            <a:ext cx="871296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podemos hacer con los Residuos Sólidos inorgánicos? </a:t>
            </a:r>
          </a:p>
        </p:txBody>
      </p:sp>
      <p:pic>
        <p:nvPicPr>
          <p:cNvPr id="5124" name="Picture 4" descr="I:\JICAV1V3YOCAJ89WZBCAGBOMOACADGHSNKCAKIVU13CAGK4LMICALK3W95CAIAQE4ZCA1BXM2FCAS84OH6CAWY3X7GCA3PXJ1ACAU4SZEKCATIPZ7MCAU39UHDCASLESMACAWXLDC1CAOH64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275" y="1412875"/>
            <a:ext cx="17684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I:\diy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789363"/>
            <a:ext cx="26939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47900" y="1435100"/>
            <a:ext cx="4052888" cy="504666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1900" dirty="0">
                <a:latin typeface="+mn-lt"/>
                <a:cs typeface="+mn-cs"/>
              </a:rPr>
              <a:t>El vidrio es un producto 100% reciclable. Está hecho sólo con materias primas naturales: arena rica en sílice, carbonato de calcio (permite dar forma) y carbonato de sodio (para bajar la temperatura de fusión). Todas las botellas y frascos intactos tienen un valor especial por unidad, mientras que el vidrio roto generalmente se comercializa por peso.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1900" dirty="0">
                <a:latin typeface="+mn-lt"/>
                <a:cs typeface="+mn-cs"/>
              </a:rPr>
              <a:t>Todo papel seco y limpio sirve para ser reciclado. Un ingreso extra para usted, su organización, la escuela, el cartonero o una organización de caridad.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latin typeface="+mn-lt"/>
              <a:cs typeface="+mn-cs"/>
            </a:endParaRPr>
          </a:p>
        </p:txBody>
      </p:sp>
      <p:pic>
        <p:nvPicPr>
          <p:cNvPr id="5126" name="Picture 6" descr="I:\imag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2205038"/>
            <a:ext cx="2381251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1786" y="116632"/>
            <a:ext cx="871296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es REDUCIR? </a:t>
            </a:r>
          </a:p>
        </p:txBody>
      </p:sp>
      <p:pic>
        <p:nvPicPr>
          <p:cNvPr id="8194" name="Picture 2" descr="I:\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868144" y="1622608"/>
            <a:ext cx="2777504" cy="23197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5 Rectángulo"/>
          <p:cNvSpPr/>
          <p:nvPr/>
        </p:nvSpPr>
        <p:spPr>
          <a:xfrm>
            <a:off x="395536" y="1598724"/>
            <a:ext cx="3960440" cy="447814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900" dirty="0">
                <a:latin typeface="+mn-lt"/>
                <a:cs typeface="+mn-cs"/>
              </a:rPr>
              <a:t>Consiste en realizar cambios en la conducta cotidiana para generar una menor cantidad de residuos.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9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>
                <a:latin typeface="+mn-lt"/>
                <a:cs typeface="+mn-cs"/>
              </a:rPr>
              <a:t>Compra productos a granel.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>
                <a:latin typeface="+mn-lt"/>
                <a:cs typeface="+mn-cs"/>
              </a:rPr>
              <a:t>Consume la mayor cantidad de productos reciclables.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>
                <a:latin typeface="+mn-lt"/>
                <a:cs typeface="+mn-cs"/>
              </a:rPr>
              <a:t>Al consumir usa productos cuyos envases sean reciclables.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>
                <a:latin typeface="+mn-lt"/>
                <a:cs typeface="+mn-cs"/>
              </a:rPr>
              <a:t>Utiliza bolsas de tela o yute para tus compras.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PE" sz="1900" dirty="0">
                <a:latin typeface="+mn-lt"/>
                <a:cs typeface="+mn-cs"/>
              </a:rPr>
              <a:t>Evita la compra de productos de corta vida o desechables: pilas de corta duración, platos de plástico o pañales desechables.</a:t>
            </a:r>
          </a:p>
        </p:txBody>
      </p:sp>
      <p:pic>
        <p:nvPicPr>
          <p:cNvPr id="8195" name="Picture 3" descr="I:\35CACT28FOCAVRTCL0CAC754BYCABDBMV2CAHQJPN4CA31KIUACARLI9OECAQ2591HCAW57ILPCA1C0NRLCAOIAUM0CAYCGQGYCA2ID00JCAG7KT04CAXL1C1ICAZSXX4FCA6GD3JACAFERLED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139506" y="4149080"/>
            <a:ext cx="267285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1786" y="116632"/>
            <a:ext cx="8712968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unset" dir="t"/>
            </a:scene3d>
            <a:sp3d prstMaterial="metal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400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</a:rPr>
              <a:t>¿Qué es REHUSAR?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1560" y="1479735"/>
            <a:ext cx="3205824" cy="409342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dirty="0">
                <a:latin typeface="+mn-lt"/>
                <a:cs typeface="+mn-cs"/>
              </a:rPr>
              <a:t>Es darle la máxima utilidad a las cosas sin la necesidad de destruirlas o desecharlas. De este modo, al asignarle otros usos a los objetos que adquirimos, alargamos su tiempo de vida.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0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000" dirty="0">
                <a:latin typeface="+mn-lt"/>
                <a:cs typeface="+mn-cs"/>
              </a:rPr>
              <a:t>Usa productos cuyos envases sean retornables.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20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PE" sz="2000" dirty="0">
                <a:latin typeface="+mn-lt"/>
                <a:cs typeface="+mn-cs"/>
              </a:rPr>
              <a:t>Usemos por ejemplo el papel por sus dos caras.</a:t>
            </a:r>
          </a:p>
        </p:txBody>
      </p:sp>
      <p:pic>
        <p:nvPicPr>
          <p:cNvPr id="5" name="Picture 5" descr="I:\diy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4149725"/>
            <a:ext cx="29527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I:\residuosSolid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398588"/>
            <a:ext cx="27670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I:\residuo_inorganic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7938" y="1844675"/>
            <a:ext cx="2149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639</TotalTime>
  <Words>1024</Words>
  <Application>Microsoft Office PowerPoint</Application>
  <PresentationFormat>Presentación en pantalla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Impact</vt:lpstr>
      <vt:lpstr>Times New Roman</vt:lpstr>
      <vt:lpstr>Calibri</vt:lpstr>
      <vt:lpstr>Comic Sans MS</vt:lpstr>
      <vt:lpstr>Wingdings</vt:lpstr>
      <vt:lpstr>NewsPrint</vt:lpstr>
      <vt:lpstr>MANEJO DE RESIDUOS SÓLIDOS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MANEJOS DE RESIDUOS SOLIDOS</dc:title>
  <dc:creator>RAY</dc:creator>
  <cp:lastModifiedBy>Cliente</cp:lastModifiedBy>
  <cp:revision>42</cp:revision>
  <dcterms:created xsi:type="dcterms:W3CDTF">2011-08-07T13:05:15Z</dcterms:created>
  <dcterms:modified xsi:type="dcterms:W3CDTF">2013-06-26T16:32:34Z</dcterms:modified>
</cp:coreProperties>
</file>