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8" r:id="rId2"/>
    <p:sldId id="270" r:id="rId3"/>
    <p:sldId id="266" r:id="rId4"/>
    <p:sldId id="257" r:id="rId5"/>
    <p:sldId id="260" r:id="rId6"/>
    <p:sldId id="261" r:id="rId7"/>
    <p:sldId id="272" r:id="rId8"/>
    <p:sldId id="273" r:id="rId9"/>
    <p:sldId id="271" r:id="rId10"/>
    <p:sldId id="274" r:id="rId11"/>
    <p:sldId id="264" r:id="rId12"/>
    <p:sldId id="268" r:id="rId13"/>
    <p:sldId id="265" r:id="rId14"/>
    <p:sldId id="275" r:id="rId15"/>
  </p:sldIdLst>
  <p:sldSz cx="9144000" cy="6858000" type="screen4x3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144722"/>
    <a:srgbClr val="D43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60" d="100"/>
          <a:sy n="60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1FDB6-36AB-4CD8-9049-FA8DB7FE02C3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A900-6BDE-4D84-8BD8-49A02542E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131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165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867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050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31726" y="6381328"/>
            <a:ext cx="2133600" cy="365125"/>
          </a:xfrm>
        </p:spPr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21339" b="21179"/>
          <a:stretch/>
        </p:blipFill>
        <p:spPr>
          <a:xfrm>
            <a:off x="222632" y="145049"/>
            <a:ext cx="3456384" cy="56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3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19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756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patrón1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75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08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996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885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960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E384A-0CB6-4819-AB3A-7B942EDE7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563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7" b="861"/>
          <a:stretch/>
        </p:blipFill>
        <p:spPr>
          <a:xfrm>
            <a:off x="0" y="1268759"/>
            <a:ext cx="9144000" cy="5589241"/>
          </a:xfrm>
          <a:prstGeom prst="rect">
            <a:avLst/>
          </a:prstGeom>
        </p:spPr>
      </p:pic>
      <p:sp>
        <p:nvSpPr>
          <p:cNvPr id="7" name="6 Rectángulo"/>
          <p:cNvSpPr/>
          <p:nvPr userDrawn="1"/>
        </p:nvSpPr>
        <p:spPr>
          <a:xfrm>
            <a:off x="0" y="-9546"/>
            <a:ext cx="6300192" cy="91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903858"/>
            <a:ext cx="849694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FFEC-9C0C-42E4-9F74-FB7532285FAD}" type="datetimeFigureOut">
              <a:rPr lang="es-PE" smtClean="0"/>
              <a:t>07/07/2014</a:t>
            </a:fld>
            <a:endParaRPr lang="es-PE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9" t="93398" r="53137" b="2918"/>
          <a:stretch/>
        </p:blipFill>
        <p:spPr>
          <a:xfrm>
            <a:off x="4060965" y="6506624"/>
            <a:ext cx="4903523" cy="237175"/>
          </a:xfrm>
          <a:prstGeom prst="rect">
            <a:avLst/>
          </a:prstGeom>
        </p:spPr>
      </p:pic>
      <p:sp>
        <p:nvSpPr>
          <p:cNvPr id="13" name="1 Marcador de título"/>
          <p:cNvSpPr txBox="1">
            <a:spLocks/>
          </p:cNvSpPr>
          <p:nvPr userDrawn="1"/>
        </p:nvSpPr>
        <p:spPr>
          <a:xfrm>
            <a:off x="4211960" y="6453336"/>
            <a:ext cx="4778242" cy="290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D43118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s-ES" sz="1400" b="0" smtClean="0">
                <a:solidFill>
                  <a:schemeClr val="bg1"/>
                </a:solidFill>
                <a:latin typeface="Myriad Pro" pitchFamily="34" charset="0"/>
              </a:rPr>
              <a:t>Construyendo</a:t>
            </a:r>
            <a:r>
              <a:rPr lang="es-ES" sz="1400" b="0" baseline="0" smtClean="0">
                <a:solidFill>
                  <a:schemeClr val="bg1"/>
                </a:solidFill>
                <a:latin typeface="Myriad Pro" pitchFamily="34" charset="0"/>
              </a:rPr>
              <a:t> conocimiento para mejores políticas</a:t>
            </a:r>
            <a:endParaRPr lang="es-PE" sz="1400" b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D43118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3933056"/>
            <a:ext cx="7772400" cy="1470025"/>
          </a:xfrm>
        </p:spPr>
        <p:txBody>
          <a:bodyPr/>
          <a:lstStyle/>
          <a:p>
            <a:r>
              <a:rPr lang="es-PE"/>
              <a:t>CONVOCATORIA AL XVI CONCURSO ANUAL DE INVESTIGACIÓN CIES </a:t>
            </a:r>
            <a:r>
              <a:rPr lang="es-PE" smtClean="0"/>
              <a:t>2014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79762" y="5301208"/>
            <a:ext cx="6400800" cy="576064"/>
          </a:xfrm>
        </p:spPr>
        <p:txBody>
          <a:bodyPr/>
          <a:lstStyle/>
          <a:p>
            <a:r>
              <a:rPr lang="es-PE"/>
              <a:t>Lima, 7</a:t>
            </a:r>
            <a:r>
              <a:rPr lang="es-PE" smtClean="0"/>
              <a:t> </a:t>
            </a:r>
            <a:r>
              <a:rPr lang="es-PE"/>
              <a:t>de </a:t>
            </a:r>
            <a:r>
              <a:rPr lang="es-PE" smtClean="0"/>
              <a:t>julio 2014</a:t>
            </a:r>
            <a:endParaRPr lang="es-PE"/>
          </a:p>
        </p:txBody>
      </p:sp>
      <p:pic>
        <p:nvPicPr>
          <p:cNvPr id="10" name="9 Imagen" descr="D:\Dropbox\Requerimiento SP\insumos\logos\Logo Fundación MJBustamant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48" b="12647"/>
          <a:stretch/>
        </p:blipFill>
        <p:spPr bwMode="auto">
          <a:xfrm>
            <a:off x="658187" y="2669690"/>
            <a:ext cx="970517" cy="70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6" y="1460945"/>
            <a:ext cx="1930353" cy="449242"/>
          </a:xfrm>
          <a:prstGeom prst="rect">
            <a:avLst/>
          </a:prstGeom>
          <a:noFill/>
        </p:spPr>
      </p:pic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74" y="1387582"/>
            <a:ext cx="2088232" cy="59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D:\Dropbox\Requerimiento SP\insumos\logos\10. UNICE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32" y="2765204"/>
            <a:ext cx="1729916" cy="51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D:\Dropbox\Requerimiento SP\insumos\logos\Logo Fundación MJBustamant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26943" y="2592061"/>
            <a:ext cx="2196995" cy="86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21339" b="21179"/>
          <a:stretch/>
        </p:blipFill>
        <p:spPr>
          <a:xfrm>
            <a:off x="0" y="6221994"/>
            <a:ext cx="3456384" cy="56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</a:t>
            </a:r>
            <a:r>
              <a:rPr lang="es-ES" dirty="0"/>
              <a:t>í</a:t>
            </a:r>
            <a:r>
              <a:rPr lang="en-US" dirty="0" smtClean="0"/>
              <a:t>a de G</a:t>
            </a:r>
            <a:r>
              <a:rPr lang="es-ES" dirty="0"/>
              <a:t>é</a:t>
            </a:r>
            <a:r>
              <a:rPr lang="en-US" dirty="0" err="1" smtClean="0"/>
              <a:t>nero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Lineamientos </a:t>
            </a:r>
            <a:r>
              <a:rPr lang="es-ES" dirty="0"/>
              <a:t>que permitan que las propuestas de investigación </a:t>
            </a:r>
            <a:r>
              <a:rPr lang="es-ES" dirty="0" smtClean="0"/>
              <a:t>consideren </a:t>
            </a:r>
            <a:r>
              <a:rPr lang="es-ES" dirty="0"/>
              <a:t>el análisis de </a:t>
            </a:r>
            <a:r>
              <a:rPr lang="es-ES" dirty="0" smtClean="0"/>
              <a:t>género.</a:t>
            </a:r>
          </a:p>
          <a:p>
            <a:r>
              <a:rPr lang="es-ES" dirty="0" smtClean="0"/>
              <a:t>Se incorpora, como ejemplos, estudios </a:t>
            </a:r>
            <a:r>
              <a:rPr lang="es-ES" dirty="0"/>
              <a:t>en las diversas etapas de investigación y sugiere </a:t>
            </a:r>
            <a:r>
              <a:rPr lang="es-ES" dirty="0" smtClean="0"/>
              <a:t>dimensiones </a:t>
            </a:r>
            <a:r>
              <a:rPr lang="es-ES" dirty="0"/>
              <a:t>a considerar en los temas </a:t>
            </a:r>
            <a:r>
              <a:rPr lang="es-ES" dirty="0" smtClean="0"/>
              <a:t>priorizados.</a:t>
            </a:r>
          </a:p>
          <a:p>
            <a:r>
              <a:rPr lang="es-ES" dirty="0" smtClean="0"/>
              <a:t>Objetivo: Evidenciar </a:t>
            </a:r>
            <a:r>
              <a:rPr lang="es-ES" dirty="0"/>
              <a:t>que, prácticamente, todos los temas priorizados en el Concurso 2014 son susceptibles de estudio desde esta perspectiva.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534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9531" y="836712"/>
            <a:ext cx="8496944" cy="580926"/>
          </a:xfrm>
        </p:spPr>
        <p:txBody>
          <a:bodyPr/>
          <a:lstStyle/>
          <a:p>
            <a:r>
              <a:rPr lang="es-PE"/>
              <a:t>Criterios de calificación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3855"/>
            <a:ext cx="8568952" cy="44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580926"/>
          </a:xfrm>
        </p:spPr>
        <p:txBody>
          <a:bodyPr/>
          <a:lstStyle/>
          <a:p>
            <a:r>
              <a:rPr lang="es-PE" sz="2400" smtClean="0"/>
              <a:t>Postulación</a:t>
            </a:r>
            <a:endParaRPr lang="es-PE" sz="24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3285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PE" dirty="0" smtClean="0"/>
              <a:t>Investigadores(as) </a:t>
            </a:r>
            <a:r>
              <a:rPr lang="es-PE" dirty="0"/>
              <a:t>de </a:t>
            </a:r>
            <a:r>
              <a:rPr lang="es-PE" dirty="0" smtClean="0"/>
              <a:t>instituciones </a:t>
            </a:r>
            <a:r>
              <a:rPr lang="es-PE" dirty="0"/>
              <a:t>asociadas al </a:t>
            </a:r>
            <a:r>
              <a:rPr lang="es-PE" dirty="0" smtClean="0"/>
              <a:t>CIES que </a:t>
            </a:r>
            <a:r>
              <a:rPr lang="es-PE" dirty="0"/>
              <a:t>se encuentren al día en el pago de su cuota anual. </a:t>
            </a:r>
          </a:p>
          <a:p>
            <a:pPr algn="just"/>
            <a:endParaRPr lang="es-PE" dirty="0"/>
          </a:p>
          <a:p>
            <a:pPr algn="just"/>
            <a:r>
              <a:rPr lang="es-PE" dirty="0" smtClean="0"/>
              <a:t>Propuestas </a:t>
            </a:r>
            <a:r>
              <a:rPr lang="es-PE" dirty="0"/>
              <a:t>serán canalizadas a través del representante de la institución en el </a:t>
            </a:r>
            <a:r>
              <a:rPr lang="es-PE" dirty="0" smtClean="0"/>
              <a:t>CIES.</a:t>
            </a:r>
          </a:p>
          <a:p>
            <a:pPr marL="0" indent="0" algn="just">
              <a:buNone/>
            </a:pPr>
            <a:r>
              <a:rPr lang="es-PE" dirty="0"/>
              <a:t> </a:t>
            </a:r>
          </a:p>
          <a:p>
            <a:pPr algn="just"/>
            <a:r>
              <a:rPr lang="es-PE" dirty="0" smtClean="0"/>
              <a:t>Un(a) mismo(a) investigador(a</a:t>
            </a:r>
            <a:r>
              <a:rPr lang="es-PE" dirty="0"/>
              <a:t>) </a:t>
            </a:r>
            <a:r>
              <a:rPr lang="es-PE" dirty="0" smtClean="0"/>
              <a:t>recibirá </a:t>
            </a:r>
            <a:r>
              <a:rPr lang="es-PE" dirty="0"/>
              <a:t>financiamiento para </a:t>
            </a:r>
            <a:r>
              <a:rPr lang="es-PE" dirty="0" smtClean="0"/>
              <a:t>máximo un proyecto </a:t>
            </a:r>
            <a:r>
              <a:rPr lang="es-PE" dirty="0" err="1"/>
              <a:t>concursable</a:t>
            </a:r>
            <a:r>
              <a:rPr lang="es-PE" dirty="0"/>
              <a:t> (PM o PB). </a:t>
            </a:r>
            <a:endParaRPr lang="es-PE" dirty="0" smtClean="0"/>
          </a:p>
          <a:p>
            <a:pPr algn="just"/>
            <a:endParaRPr lang="es-PE" dirty="0"/>
          </a:p>
          <a:p>
            <a:pPr algn="just"/>
            <a:r>
              <a:rPr lang="es-PE" dirty="0" smtClean="0"/>
              <a:t>Una misma  </a:t>
            </a:r>
            <a:r>
              <a:rPr lang="es-PE" dirty="0"/>
              <a:t>institución </a:t>
            </a:r>
            <a:r>
              <a:rPr lang="es-PE" dirty="0" smtClean="0"/>
              <a:t>recibirá </a:t>
            </a:r>
            <a:r>
              <a:rPr lang="es-PE" dirty="0"/>
              <a:t>financiamiento </a:t>
            </a:r>
            <a:r>
              <a:rPr lang="es-PE" dirty="0" smtClean="0"/>
              <a:t>para </a:t>
            </a:r>
            <a:r>
              <a:rPr lang="es-PE" dirty="0"/>
              <a:t>máximo </a:t>
            </a:r>
            <a:r>
              <a:rPr lang="es-PE" dirty="0" smtClean="0"/>
              <a:t>2 </a:t>
            </a:r>
            <a:r>
              <a:rPr lang="es-PE" dirty="0"/>
              <a:t>PM y 3 PB. </a:t>
            </a:r>
          </a:p>
          <a:p>
            <a:pPr marL="0" indent="0" algn="just">
              <a:buNone/>
            </a:pPr>
            <a:r>
              <a:rPr lang="es-PE" dirty="0"/>
              <a:t> </a:t>
            </a:r>
          </a:p>
          <a:p>
            <a:pPr algn="just"/>
            <a:r>
              <a:rPr lang="es-PE" dirty="0"/>
              <a:t>Toda institución que gane un PM se obligará, </a:t>
            </a:r>
            <a:r>
              <a:rPr lang="es-PE" dirty="0" smtClean="0"/>
              <a:t>a </a:t>
            </a:r>
            <a:r>
              <a:rPr lang="es-PE" dirty="0"/>
              <a:t>considerar </a:t>
            </a:r>
            <a:r>
              <a:rPr lang="es-PE" dirty="0" smtClean="0"/>
              <a:t>una </a:t>
            </a:r>
            <a:r>
              <a:rPr lang="es-PE" dirty="0"/>
              <a:t>contrapartida equivalente a por lo menos $ 750 CAD, para financiar actividades </a:t>
            </a:r>
            <a:r>
              <a:rPr lang="es-PE" dirty="0" smtClean="0"/>
              <a:t>de incidencia.</a:t>
            </a:r>
            <a:endParaRPr lang="es-PE" dirty="0"/>
          </a:p>
          <a:p>
            <a:pPr marL="0" indent="0" algn="just">
              <a:buNone/>
            </a:pPr>
            <a:r>
              <a:rPr lang="es-PE" dirty="0"/>
              <a:t> </a:t>
            </a:r>
          </a:p>
          <a:p>
            <a:pPr algn="just"/>
            <a:r>
              <a:rPr lang="es-PE" dirty="0"/>
              <a:t>No podrán presentarse en el presente Concurso:</a:t>
            </a:r>
          </a:p>
          <a:p>
            <a:pPr lvl="1" algn="just"/>
            <a:r>
              <a:rPr lang="es-PE" dirty="0" smtClean="0"/>
              <a:t>Los(as</a:t>
            </a:r>
            <a:r>
              <a:rPr lang="es-PE" dirty="0"/>
              <a:t>) investigadores(as) que no hayan cumplido con entregar el informe final aprobado del Concurso 2012, o de años anteriores, y aquellos que hayan sido desaprobados en el Concurso 2013</a:t>
            </a:r>
          </a:p>
          <a:p>
            <a:pPr lvl="1" algn="just"/>
            <a:r>
              <a:rPr lang="es-PE" dirty="0" smtClean="0"/>
              <a:t>Los(as) </a:t>
            </a:r>
            <a:r>
              <a:rPr lang="es-PE" dirty="0"/>
              <a:t>miembros del Consejo Directivo.</a:t>
            </a:r>
          </a:p>
          <a:p>
            <a:pPr lvl="1" algn="just"/>
            <a:r>
              <a:rPr lang="es-PE" dirty="0" smtClean="0"/>
              <a:t>Los(as) </a:t>
            </a:r>
            <a:r>
              <a:rPr lang="es-PE" dirty="0"/>
              <a:t>miembros de la Oficina Ejecutiva del CIES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309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Calendario de Actividades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2513"/>
            <a:ext cx="7992888" cy="23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4800" b="1" dirty="0" smtClean="0"/>
              <a:t>Consultas a las bases en</a:t>
            </a:r>
            <a:endParaRPr lang="es-PE" sz="4800" b="1" dirty="0"/>
          </a:p>
          <a:p>
            <a:pPr marL="0" indent="0" algn="ctr">
              <a:buNone/>
            </a:pPr>
            <a:r>
              <a:rPr lang="es-PE" sz="4800" b="1" dirty="0" smtClean="0"/>
              <a:t>     www.cies.org.pe</a:t>
            </a:r>
            <a:endParaRPr lang="es-PE" sz="4800" b="1" dirty="0"/>
          </a:p>
        </p:txBody>
      </p:sp>
    </p:spTree>
    <p:extLst>
      <p:ext uri="{BB962C8B-B14F-4D97-AF65-F5344CB8AC3E}">
        <p14:creationId xmlns:p14="http://schemas.microsoft.com/office/powerpoint/2010/main" val="14119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Comparación Concurso 2013-2014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581128"/>
            <a:ext cx="8301608" cy="19442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PE" sz="1600" dirty="0"/>
              <a:t>Incremento en el monto a financiar para los PM, de $10 mil CAD a $15 mil CAD.</a:t>
            </a:r>
          </a:p>
          <a:p>
            <a:pPr lvl="0"/>
            <a:r>
              <a:rPr lang="es-PE" sz="1600" dirty="0"/>
              <a:t>Reducción de 3 a 2 PB para cada región en Área de estudio I (DFATD).</a:t>
            </a:r>
          </a:p>
          <a:p>
            <a:pPr lvl="0"/>
            <a:r>
              <a:rPr lang="es-PE" sz="1600" dirty="0"/>
              <a:t>Aporte de UNICEF, lo que implica una cuarta Área de estudio.</a:t>
            </a:r>
          </a:p>
          <a:p>
            <a:pPr lvl="0"/>
            <a:r>
              <a:rPr lang="es-PE" sz="1600" dirty="0"/>
              <a:t>Incorporación, para la selección de propuestas, de un criterio referido al análisis de género.</a:t>
            </a:r>
          </a:p>
          <a:p>
            <a:pPr lvl="0"/>
            <a:r>
              <a:rPr lang="es-PE" sz="1600" dirty="0"/>
              <a:t>Adelanto de Cronograma.</a:t>
            </a:r>
          </a:p>
          <a:p>
            <a:pPr lvl="0"/>
            <a:r>
              <a:rPr lang="es-PE" sz="1600" dirty="0"/>
              <a:t>Ampliación de plazo de Convocatoria </a:t>
            </a:r>
          </a:p>
          <a:p>
            <a:pPr lvl="0"/>
            <a:r>
              <a:rPr lang="es-PE" sz="1600" dirty="0"/>
              <a:t>Promoción del Concurso en regiones.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9966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smtClean="0"/>
              <a:t>Objetivos</a:t>
            </a:r>
            <a:endParaRPr lang="es-PE" sz="24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PE" dirty="0"/>
              <a:t>Promover </a:t>
            </a:r>
            <a:r>
              <a:rPr lang="es-PE" dirty="0" smtClean="0"/>
              <a:t>investigación aplicada a política pública </a:t>
            </a:r>
            <a:r>
              <a:rPr lang="es-PE" dirty="0"/>
              <a:t>del gobierno central y </a:t>
            </a:r>
            <a:r>
              <a:rPr lang="es-PE" dirty="0" smtClean="0"/>
              <a:t>5 gobiernos regionales, </a:t>
            </a:r>
            <a:r>
              <a:rPr lang="es-PE" dirty="0"/>
              <a:t>en cuatro áreas de estudio: (i) Gestión de recursos naturales y crecimiento económico; (ii) Desarrollo económico inclusivo; (iii) Articulación entre los programas de alivio a la pobreza y de desarrollo productivo; e (iv) Inversión </a:t>
            </a:r>
            <a:r>
              <a:rPr lang="es-PE" dirty="0" smtClean="0"/>
              <a:t>en </a:t>
            </a:r>
            <a:r>
              <a:rPr lang="es-PE" dirty="0"/>
              <a:t>infancia y adolescencia peruana. </a:t>
            </a:r>
            <a:endParaRPr lang="es-PE" dirty="0" smtClean="0"/>
          </a:p>
          <a:p>
            <a:pPr lvl="0" algn="just"/>
            <a:endParaRPr lang="es-PE" dirty="0"/>
          </a:p>
          <a:p>
            <a:pPr lvl="0" algn="just"/>
            <a:r>
              <a:rPr lang="es-PE" dirty="0" smtClean="0"/>
              <a:t>Promover </a:t>
            </a:r>
            <a:r>
              <a:rPr lang="es-PE" dirty="0" smtClean="0"/>
              <a:t>el </a:t>
            </a:r>
            <a:r>
              <a:rPr lang="es-PE" dirty="0" smtClean="0"/>
              <a:t>análisis intercultural y </a:t>
            </a:r>
            <a:r>
              <a:rPr lang="es-PE" dirty="0" smtClean="0"/>
              <a:t>de </a:t>
            </a:r>
            <a:r>
              <a:rPr lang="es-PE" dirty="0" smtClean="0"/>
              <a:t>género.</a:t>
            </a:r>
          </a:p>
          <a:p>
            <a:pPr lvl="0" algn="just"/>
            <a:endParaRPr lang="es-PE" dirty="0"/>
          </a:p>
          <a:p>
            <a:pPr lvl="0" algn="just"/>
            <a:r>
              <a:rPr lang="es-PE" dirty="0"/>
              <a:t>D</a:t>
            </a:r>
            <a:r>
              <a:rPr lang="es-PE" dirty="0" smtClean="0"/>
              <a:t>iálogo </a:t>
            </a:r>
            <a:r>
              <a:rPr lang="es-PE" dirty="0"/>
              <a:t>y la articulación entre la academia, el sector público, el sector privado y la sociedad civil</a:t>
            </a:r>
            <a:r>
              <a:rPr lang="es-PE" dirty="0" smtClean="0"/>
              <a:t>.</a:t>
            </a:r>
          </a:p>
          <a:p>
            <a:pPr lvl="0" algn="just"/>
            <a:endParaRPr lang="es-PE" dirty="0"/>
          </a:p>
          <a:p>
            <a:pPr lvl="0" algn="just"/>
            <a:r>
              <a:rPr lang="es-PE" dirty="0"/>
              <a:t>Promover </a:t>
            </a:r>
            <a:r>
              <a:rPr lang="es-PE" dirty="0" smtClean="0"/>
              <a:t>investigadores </a:t>
            </a:r>
            <a:r>
              <a:rPr lang="es-PE" dirty="0"/>
              <a:t>jóvenes de regiones. </a:t>
            </a:r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910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96944" cy="580926"/>
          </a:xfrm>
        </p:spPr>
        <p:txBody>
          <a:bodyPr/>
          <a:lstStyle/>
          <a:p>
            <a:r>
              <a:rPr lang="es-PE"/>
              <a:t>Categorías de los Proyectos </a:t>
            </a:r>
            <a:r>
              <a:rPr lang="es-PE" smtClean="0"/>
              <a:t>Concursables</a:t>
            </a:r>
            <a:endParaRPr lang="es-PE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34481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8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000"/>
              <a:t>Nº de proyectos de investigación a financiar, por </a:t>
            </a:r>
            <a:r>
              <a:rPr lang="es-PE" sz="2000" smtClean="0"/>
              <a:t>categoría</a:t>
            </a:r>
            <a:endParaRPr lang="es-PE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3336"/>
            <a:ext cx="7704856" cy="38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9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/>
              <a:t>Áreas de estudio y temas </a:t>
            </a:r>
            <a:r>
              <a:rPr lang="es-PE" sz="2400" smtClean="0"/>
              <a:t>priorizados</a:t>
            </a:r>
            <a:endParaRPr lang="es-PE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41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5955" y="1268760"/>
            <a:ext cx="8496944" cy="580926"/>
          </a:xfrm>
        </p:spPr>
        <p:txBody>
          <a:bodyPr/>
          <a:lstStyle/>
          <a:p>
            <a:r>
              <a:rPr lang="es-PE" sz="2000" dirty="0" smtClean="0"/>
              <a:t>Tema1: Aprovechamiento </a:t>
            </a:r>
            <a:r>
              <a:rPr lang="es-PE" sz="2000" dirty="0"/>
              <a:t>sostenible de los recursos naturales y de la diversidad biológica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6" y="2204864"/>
            <a:ext cx="8633099" cy="39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5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Tema3: </a:t>
            </a:r>
            <a:r>
              <a:rPr lang="en-US" sz="2000" dirty="0" err="1" smtClean="0"/>
              <a:t>Cambio</a:t>
            </a:r>
            <a:r>
              <a:rPr lang="en-US" sz="2000" dirty="0" smtClean="0"/>
              <a:t> </a:t>
            </a:r>
            <a:r>
              <a:rPr lang="en-US" sz="2000" dirty="0" err="1" smtClean="0"/>
              <a:t>climatico</a:t>
            </a:r>
            <a:endParaRPr lang="es-PE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8496057" cy="421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/>
              <a:t>Áreas de estudio y temas </a:t>
            </a:r>
            <a:r>
              <a:rPr lang="es-PE" sz="2400" smtClean="0"/>
              <a:t>priorizados</a:t>
            </a:r>
            <a:endParaRPr lang="es-PE" sz="240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8982"/>
            <a:ext cx="8496944" cy="45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2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361</Words>
  <Application>Microsoft Office PowerPoint</Application>
  <PresentationFormat>Presentación en pantalla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CONVOCATORIA AL XVI CONCURSO ANUAL DE INVESTIGACIÓN CIES 2014</vt:lpstr>
      <vt:lpstr>Comparación Concurso 2013-2014</vt:lpstr>
      <vt:lpstr>Objetivos</vt:lpstr>
      <vt:lpstr>Categorías de los Proyectos Concursables</vt:lpstr>
      <vt:lpstr>Nº de proyectos de investigación a financiar, por categoría</vt:lpstr>
      <vt:lpstr>Áreas de estudio y temas priorizados</vt:lpstr>
      <vt:lpstr>Tema1: Aprovechamiento sostenible de los recursos naturales y de la diversidad biológica</vt:lpstr>
      <vt:lpstr>Tema3: Cambio climatico</vt:lpstr>
      <vt:lpstr>Áreas de estudio y temas priorizados</vt:lpstr>
      <vt:lpstr>Guía de Género</vt:lpstr>
      <vt:lpstr>Criterios de calificación </vt:lpstr>
      <vt:lpstr>Postulación</vt:lpstr>
      <vt:lpstr>Calendario de Actividades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MARIA AMELIA</cp:lastModifiedBy>
  <cp:revision>81</cp:revision>
  <cp:lastPrinted>2014-06-11T16:23:37Z</cp:lastPrinted>
  <dcterms:created xsi:type="dcterms:W3CDTF">2014-02-07T00:34:07Z</dcterms:created>
  <dcterms:modified xsi:type="dcterms:W3CDTF">2014-07-07T21:15:18Z</dcterms:modified>
</cp:coreProperties>
</file>