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68120-0962-482C-9919-676DB3B43D69}" type="datetimeFigureOut">
              <a:rPr lang="es-PE" smtClean="0"/>
              <a:pPr/>
              <a:t>21/10/2013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0569CF-6472-464D-9840-83B06EE65CC1}" type="slidenum">
              <a:rPr lang="es-PE" smtClean="0"/>
              <a:pPr/>
              <a:t>‹Nº›</a:t>
            </a:fld>
            <a:endParaRPr lang="es-PE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928670"/>
            <a:ext cx="785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GOBIERNO REGIONAL DE LORETO</a:t>
            </a:r>
          </a:p>
          <a:p>
            <a:pPr algn="ctr"/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GERENCIA REGIONAL DE RECURSOS NATURALES Y GESTION DEL MEDIO AMBIENTE</a:t>
            </a:r>
            <a:endParaRPr lang="es-PE" sz="2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85852" y="242886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LEGISLACION EDUCACION AMBIENTAL</a:t>
            </a:r>
            <a:endParaRPr lang="es-P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9058" y="5786454"/>
            <a:ext cx="521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EXPOSITOR: JOSE LUIS LOPEZ VASQUEZ</a:t>
            </a:r>
            <a:endParaRPr lang="es-PE" dirty="0"/>
          </a:p>
        </p:txBody>
      </p:sp>
      <p:pic>
        <p:nvPicPr>
          <p:cNvPr id="1026" name="Picture 2" descr="Logo GO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31775"/>
            <a:ext cx="1047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357166"/>
            <a:ext cx="82153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Ley N° 28245, Ley Marco del Sistema Nacional de Gestión Ambiental, Art.36º, dispone que el Ministerio de Educación, en coordinación con el Consejo Nacional del Ambiente-CONAM, elabore la Política Nacional de Educación Ambiental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El Reglamento de la Ley Marco del Sistema Nacional de Gestión Ambiental, aprobado por Decreto Supremo N" 008-2005-PCM, en su articulo 8º establece que el Ministerio de Educación y la Autoridad Ambiental Nacional tienen la obligación de articular y coordinar con las diferentes entidades del Estado y la sociedad civil, la Política Nacional de Educación Ambiental.</a:t>
            </a:r>
          </a:p>
          <a:p>
            <a:pPr algn="just"/>
            <a:endParaRPr lang="es-P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Ley Orgánica de los Gobiernos Regionales, Ley N° 26867 y sus modificatorias establece que, es función de los Gobiernos Regionales: “formular, coordinar, conducir y supervisar la aplicación de las estrategias regionales respecto a la diversidad biológica y sobre cambio climático, dentro del marco de las estrategias nacionales respectivas.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357166"/>
            <a:ext cx="807249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Decreto N° 024 – 2003 CD/CONAM del 6 de junio del 2003 se aprobó por unanimidad  la designación de un Grupo Técnico Regional de Educación y Difusión Ambiental de Loreto.</a:t>
            </a:r>
          </a:p>
          <a:p>
            <a:pPr algn="just"/>
            <a:endParaRPr lang="es-PE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Decreto Supremo N° 017-2012-ED, que aprueba la Política  nacional de educación ambiental establece que es de cumplimiento obligatorio  para todos los procesos  de educación, comunicación e interpretación  de las entidades que tengan su ámbito  de acción en el territorio nacional.</a:t>
            </a:r>
          </a:p>
          <a:p>
            <a:pPr algn="just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00" dirty="0" smtClean="0">
                <a:latin typeface="Arial" pitchFamily="34" charset="0"/>
                <a:cs typeface="Arial" pitchFamily="34" charset="0"/>
              </a:rPr>
              <a:t>la Política Nacional de Educación Ambiental forma parte del Plan Bicentenario; el Perú hacia el 2021, aprobado por Decreto Supremo N° 054-2011-PCM, a través del cual se establece como acción estratégica. La introducción de la educación ambiental con relevancia suficiente en los programas de estudio a todo nivel, con énfasis en la educación básica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80728"/>
            <a:ext cx="777686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50" dirty="0" smtClean="0">
                <a:latin typeface="Arial" pitchFamily="34" charset="0"/>
                <a:cs typeface="Arial" pitchFamily="34" charset="0"/>
              </a:rPr>
              <a:t>Existe la necesidad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de desarrollar un programa de Educación Ambiental, que</a:t>
            </a:r>
            <a:r>
              <a:rPr lang="es-PE" sz="22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prepare a las comunidades para que se apropien de su papel como participante</a:t>
            </a:r>
            <a:r>
              <a:rPr lang="es-PE" sz="22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activo en</a:t>
            </a:r>
            <a:r>
              <a:rPr lang="es-PE" sz="22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la búsqueda del bien colectivo e individual a partir del conocimiento de los mecanismos de organización y participación comunitaria, planeación y gestión ambiental, identificación, formulación, seguimiento y evaluación de proyectos, tratando específicamente a los que se orienten a mejorar, mitigar, recuperar y conservar el medio ambiente tanto urbano como rural; todo esto en el marco de la recuperación de la identidad regional para fortalecer e impulsar con elementos prácticos la competitividad y por consiguiente la capacitación humanística que logre  asumir con responsabilidad y convicción el mejoramiento de la calidad de vida</a:t>
            </a:r>
            <a:endParaRPr lang="es-ES" sz="22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332656"/>
            <a:ext cx="72728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50" dirty="0" smtClean="0"/>
              <a:t>QUE SE BUSCA CON LA EDUCACION AMBIENTAL</a:t>
            </a:r>
            <a:endParaRPr lang="es-MX" sz="2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78809" y="2967335"/>
            <a:ext cx="318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64291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1137" y="0"/>
            <a:ext cx="8932863" cy="45720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S_tradnl" sz="2000" dirty="0">
                <a:solidFill>
                  <a:srgbClr val="0000FF"/>
                </a:solidFill>
                <a:latin typeface="Gill Sans MT" pitchFamily="34" charset="0"/>
              </a:rPr>
              <a:t>Problemas ambientales </a:t>
            </a:r>
            <a:r>
              <a:rPr lang="es-ES_tradnl" sz="2000" dirty="0" smtClean="0">
                <a:solidFill>
                  <a:srgbClr val="0000FF"/>
                </a:solidFill>
                <a:latin typeface="Gill Sans MT" pitchFamily="34" charset="0"/>
              </a:rPr>
              <a:t>de Loreto</a:t>
            </a:r>
            <a:endParaRPr lang="es-ES_tradnl" sz="2000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896938"/>
            <a:ext cx="1692275" cy="118745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16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EROSION DE SUELOS</a:t>
            </a:r>
          </a:p>
          <a:p>
            <a:pPr>
              <a:lnSpc>
                <a:spcPct val="90000"/>
              </a:lnSpc>
              <a:defRPr/>
            </a:pPr>
            <a:r>
              <a:rPr lang="es-ES_tradnl" sz="1400" dirty="0" smtClean="0">
                <a:latin typeface="Times New Roman" pitchFamily="18" charset="0"/>
              </a:rPr>
              <a:t>C</a:t>
            </a:r>
            <a:r>
              <a:rPr lang="es-ES" sz="1400" dirty="0" smtClean="0">
                <a:latin typeface="Times New Roman" pitchFamily="18" charset="0"/>
              </a:rPr>
              <a:t>osta y sierra</a:t>
            </a:r>
            <a:r>
              <a:rPr lang="es-ES_tradnl" sz="1400" dirty="0" smtClean="0">
                <a:latin typeface="Times New Roman" pitchFamily="18" charset="0"/>
              </a:rPr>
              <a:t>:</a:t>
            </a:r>
            <a:r>
              <a:rPr lang="es-ES" sz="1400" dirty="0" smtClean="0">
                <a:latin typeface="Times New Roman" pitchFamily="18" charset="0"/>
              </a:rPr>
              <a:t> 60%</a:t>
            </a:r>
            <a:r>
              <a:rPr lang="es-ES_tradnl" sz="1400" dirty="0" smtClean="0">
                <a:latin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s-ES_tradnl" sz="1400" dirty="0" smtClean="0">
                <a:latin typeface="Times New Roman" pitchFamily="18" charset="0"/>
              </a:rPr>
              <a:t>Selva: 42 </a:t>
            </a:r>
            <a:r>
              <a:rPr lang="es-ES" sz="1400" dirty="0" smtClean="0">
                <a:latin typeface="Times New Roman" pitchFamily="18" charset="0"/>
              </a:rPr>
              <a:t>%</a:t>
            </a:r>
            <a:r>
              <a:rPr lang="es-ES_tradnl" sz="1400" dirty="0" smtClean="0">
                <a:latin typeface="Times New Roman" pitchFamily="18" charset="0"/>
              </a:rPr>
              <a:t>.</a:t>
            </a:r>
            <a:endParaRPr lang="es-ES" sz="1600" dirty="0" smtClean="0">
              <a:latin typeface="Times New Roman" pitchFamily="18" charset="0"/>
            </a:endParaRPr>
          </a:p>
        </p:txBody>
      </p:sp>
      <p:pic>
        <p:nvPicPr>
          <p:cNvPr id="8" name="Picture 14" descr="tac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81038"/>
            <a:ext cx="12842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ajamar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20748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71802" y="2071678"/>
            <a:ext cx="2667000" cy="566737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CONTAMINACION  AIRE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600" b="0" dirty="0" smtClean="0">
                <a:solidFill>
                  <a:schemeClr val="bg2"/>
                </a:solidFill>
                <a:latin typeface="Times New Roman" pitchFamily="18" charset="0"/>
              </a:rPr>
              <a:t>Industria, transporte y minería</a:t>
            </a: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639763"/>
            <a:ext cx="2324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372225" y="2049463"/>
            <a:ext cx="2300288" cy="542925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E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VULNERABILIDAD Y PELIGROS</a:t>
            </a:r>
            <a:endParaRPr lang="es-ES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3352800" y="3070225"/>
            <a:ext cx="2209800" cy="124777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900" dirty="0" smtClean="0">
                <a:latin typeface="Arial" pitchFamily="34" charset="0"/>
              </a:rPr>
              <a:t>PROBLEMAS </a:t>
            </a:r>
            <a:endParaRPr lang="es-ES_tradnl" sz="1900" dirty="0">
              <a:latin typeface="Arial" pitchFamily="34" charset="0"/>
            </a:endParaRPr>
          </a:p>
          <a:p>
            <a:pPr algn="ctr" eaLnBrk="0" hangingPunct="0"/>
            <a:r>
              <a:rPr lang="es-ES_tradnl" sz="1900" dirty="0">
                <a:latin typeface="Arial" pitchFamily="34" charset="0"/>
              </a:rPr>
              <a:t>AMBIENTALES </a:t>
            </a:r>
          </a:p>
          <a:p>
            <a:pPr algn="ctr" eaLnBrk="0" hangingPunct="0"/>
            <a:r>
              <a:rPr lang="es-ES_tradnl" sz="1900" dirty="0">
                <a:latin typeface="Arial" pitchFamily="34" charset="0"/>
              </a:rPr>
              <a:t>EN EL PERU</a:t>
            </a:r>
          </a:p>
        </p:txBody>
      </p:sp>
      <p:pic>
        <p:nvPicPr>
          <p:cNvPr id="15" name="Picture 12" descr="L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19446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4282" y="4000504"/>
            <a:ext cx="2479706" cy="75713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_tradnl" sz="1600" u="sng" dirty="0">
                <a:solidFill>
                  <a:srgbClr val="FF3300"/>
                </a:solidFill>
                <a:latin typeface="Arial" pitchFamily="34" charset="0"/>
              </a:rPr>
              <a:t>ESCASEZ Y CONTAMINACION DE AGUAS</a:t>
            </a:r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72074"/>
            <a:ext cx="2152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85720" y="6143644"/>
            <a:ext cx="2300288" cy="322263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s-ES" sz="1600" b="0" u="sng" dirty="0">
                <a:solidFill>
                  <a:srgbClr val="FF3300"/>
                </a:solidFill>
                <a:latin typeface="Times New Roman" pitchFamily="18" charset="0"/>
              </a:rPr>
              <a:t>RESIDUOS SÓLIDOS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643446"/>
            <a:ext cx="2019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16238" y="5899150"/>
            <a:ext cx="2951162" cy="77098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ES_tradnl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CRECIMIENTO URBANO NO PLANIFICADO</a:t>
            </a:r>
            <a:r>
              <a:rPr lang="es-ES_tradnl" sz="16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s-ES_tradnl" sz="14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r>
              <a:rPr lang="es-ES" sz="17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4730750"/>
            <a:ext cx="13525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885113" y="5073650"/>
            <a:ext cx="1258887" cy="156845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ES_tradnl" sz="16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PASIVOS ambientales mineros y otras actividades</a:t>
            </a:r>
            <a:endParaRPr lang="es-ES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3" name="Picture 13" descr="Ucayal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14620"/>
            <a:ext cx="19446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443663" y="3921125"/>
            <a:ext cx="2654300" cy="763588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marL="9334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marL="15811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marL="22288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marL="2876550" indent="-457200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marL="33337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marL="37909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marL="42481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marL="4705350" indent="-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ES" sz="16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DEFORESTACION</a:t>
            </a:r>
            <a:r>
              <a:rPr lang="es-ES" sz="1600" b="0" u="sng" dirty="0" smtClean="0">
                <a:latin typeface="Times New Roman" pitchFamily="18" charset="0"/>
              </a:rPr>
              <a:t> </a:t>
            </a:r>
            <a:endParaRPr lang="es-ES_tradnl" sz="1600" b="0" u="sng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_tradnl" sz="1600" b="0" dirty="0" smtClean="0">
                <a:latin typeface="Times New Roman" pitchFamily="18" charset="0"/>
              </a:rPr>
              <a:t>9.5</a:t>
            </a:r>
            <a:r>
              <a:rPr lang="es-ES" sz="1600" b="0" dirty="0" smtClean="0">
                <a:latin typeface="Times New Roman" pitchFamily="18" charset="0"/>
              </a:rPr>
              <a:t> millones de Ha </a:t>
            </a:r>
            <a:r>
              <a:rPr lang="es-ES_tradnl" sz="1600" b="0" dirty="0" smtClean="0">
                <a:latin typeface="Times New Roman" pitchFamily="18" charset="0"/>
              </a:rPr>
              <a:t>Deforestado. </a:t>
            </a:r>
            <a:endParaRPr lang="es-ES" sz="1600" dirty="0" smtClean="0">
              <a:latin typeface="Times New Roman" pitchFamily="18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19310100">
            <a:off x="5580063" y="2836863"/>
            <a:ext cx="976312" cy="233362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1260598 h 21600"/>
              <a:gd name="T4" fmla="*/ 33096705 w 21600"/>
              <a:gd name="T5" fmla="*/ 2521195 h 21600"/>
              <a:gd name="T6" fmla="*/ 44128936 w 21600"/>
              <a:gd name="T7" fmla="*/ 1260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 rot="1576579">
            <a:off x="5651500" y="3778250"/>
            <a:ext cx="660400" cy="225425"/>
          </a:xfrm>
          <a:custGeom>
            <a:avLst/>
            <a:gdLst>
              <a:gd name="T0" fmla="*/ 15143337 w 21600"/>
              <a:gd name="T1" fmla="*/ 0 h 21600"/>
              <a:gd name="T2" fmla="*/ 0 w 21600"/>
              <a:gd name="T3" fmla="*/ 1176311 h 21600"/>
              <a:gd name="T4" fmla="*/ 15143337 w 21600"/>
              <a:gd name="T5" fmla="*/ 2352612 h 21600"/>
              <a:gd name="T6" fmla="*/ 20191119 w 21600"/>
              <a:gd name="T7" fmla="*/ 11763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 rot="2565498">
            <a:off x="5364163" y="4552950"/>
            <a:ext cx="976312" cy="233363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1260614 h 21600"/>
              <a:gd name="T4" fmla="*/ 33096705 w 21600"/>
              <a:gd name="T5" fmla="*/ 2521217 h 21600"/>
              <a:gd name="T6" fmla="*/ 44128936 w 21600"/>
              <a:gd name="T7" fmla="*/ 126061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 rot="5249804">
            <a:off x="4298951" y="4348162"/>
            <a:ext cx="228600" cy="193675"/>
          </a:xfrm>
          <a:custGeom>
            <a:avLst/>
            <a:gdLst>
              <a:gd name="T0" fmla="*/ 1814513 w 21600"/>
              <a:gd name="T1" fmla="*/ 0 h 21600"/>
              <a:gd name="T2" fmla="*/ 0 w 21600"/>
              <a:gd name="T3" fmla="*/ 868292 h 21600"/>
              <a:gd name="T4" fmla="*/ 1814513 w 21600"/>
              <a:gd name="T5" fmla="*/ 1736574 h 21600"/>
              <a:gd name="T6" fmla="*/ 2419350 w 21600"/>
              <a:gd name="T7" fmla="*/ 8682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8088741">
            <a:off x="2653277" y="4455242"/>
            <a:ext cx="976313" cy="233362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1260598 h 21600"/>
              <a:gd name="T4" fmla="*/ 33096784 w 21600"/>
              <a:gd name="T5" fmla="*/ 2521195 h 21600"/>
              <a:gd name="T6" fmla="*/ 44129027 w 21600"/>
              <a:gd name="T7" fmla="*/ 1260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 rot="11686170">
            <a:off x="2339975" y="3255963"/>
            <a:ext cx="976313" cy="233362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1260598 h 21600"/>
              <a:gd name="T4" fmla="*/ 33096784 w 21600"/>
              <a:gd name="T5" fmla="*/ 2521195 h 21600"/>
              <a:gd name="T6" fmla="*/ 44129027 w 21600"/>
              <a:gd name="T7" fmla="*/ 1260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 rot="13149079">
            <a:off x="2916238" y="2841625"/>
            <a:ext cx="660400" cy="225425"/>
          </a:xfrm>
          <a:custGeom>
            <a:avLst/>
            <a:gdLst>
              <a:gd name="T0" fmla="*/ 15143337 w 21600"/>
              <a:gd name="T1" fmla="*/ 0 h 21600"/>
              <a:gd name="T2" fmla="*/ 0 w 21600"/>
              <a:gd name="T3" fmla="*/ 1176311 h 21600"/>
              <a:gd name="T4" fmla="*/ 15143337 w 21600"/>
              <a:gd name="T5" fmla="*/ 2352612 h 21600"/>
              <a:gd name="T6" fmla="*/ 20191119 w 21600"/>
              <a:gd name="T7" fmla="*/ 11763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 rot="16323734">
            <a:off x="4360863" y="2747963"/>
            <a:ext cx="254000" cy="152400"/>
          </a:xfrm>
          <a:custGeom>
            <a:avLst/>
            <a:gdLst>
              <a:gd name="T0" fmla="*/ 2240139 w 21600"/>
              <a:gd name="T1" fmla="*/ 0 h 21600"/>
              <a:gd name="T2" fmla="*/ 0 w 21600"/>
              <a:gd name="T3" fmla="*/ 537633 h 21600"/>
              <a:gd name="T4" fmla="*/ 2240139 w 21600"/>
              <a:gd name="T5" fmla="*/ 1075267 h 21600"/>
              <a:gd name="T6" fmla="*/ 2986852 w 21600"/>
              <a:gd name="T7" fmla="*/ 5376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8150" y="695325"/>
            <a:ext cx="8459788" cy="4643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I. MARCO LEGAL AMBIENTAL BÁSICO </a:t>
            </a:r>
            <a:br>
              <a:rPr kumimoji="0" lang="es-P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s-PE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9125" y="150813"/>
            <a:ext cx="7839075" cy="8366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I. MARCO LEGAL AMBIENTAL BÁSICO </a:t>
            </a:r>
            <a:b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7328" y="1096789"/>
            <a:ext cx="7912100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1.1	Base Constitucional. Ambiente, recursos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naturales, inversión, propiedad, patrimonio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cultural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1.2	Ley General del Ambiente. Ley N° 28611 (13-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10-2005)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1.3	Normativa ambiental básica de desarrollo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constitucional: Diversidad Biológica, Áreas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Naturales Protegidas y Amazonía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1.4	Normativas básica sobre recursos naturales: </a:t>
            </a:r>
          </a:p>
          <a:p>
            <a:pPr lvl="1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          agua – tierra – forestal y fauna silvestre </a:t>
            </a:r>
          </a:p>
          <a:p>
            <a:pPr lvl="1" indent="-6350">
              <a:tabLst>
                <a:tab pos="696913" algn="l"/>
              </a:tabLst>
            </a:pP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1.5. Normativa sobre Educación Ambiental</a:t>
            </a:r>
            <a:endParaRPr lang="es-PE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996602" y="0"/>
            <a:ext cx="7704138" cy="528637"/>
          </a:xfrm>
          <a:prstGeom prst="rect">
            <a:avLst/>
          </a:prstGeom>
          <a:solidFill>
            <a:srgbClr val="FFFFCC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Perú: evolución normativa ambiental</a:t>
            </a:r>
            <a:r>
              <a:rPr lang="es-ES" sz="2800">
                <a:latin typeface="Arial" pitchFamily="34" charset="0"/>
              </a:rPr>
              <a:t> </a:t>
            </a: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 rot="16200000">
            <a:off x="206375" y="1312863"/>
            <a:ext cx="1368425" cy="558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ESTOCOLMO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1972</a:t>
            </a:r>
            <a:endParaRPr lang="es-E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 rot="16200000">
            <a:off x="1790700" y="1241426"/>
            <a:ext cx="1368425" cy="558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BRUNTLAND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1987</a:t>
            </a:r>
            <a:endParaRPr lang="es-E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 rot="16200000">
            <a:off x="2825750" y="1287463"/>
            <a:ext cx="1368425" cy="466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CNUMAD - RIO 1992</a:t>
            </a:r>
            <a:endParaRPr lang="es-E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Oval 54"/>
          <p:cNvSpPr>
            <a:spLocks noChangeArrowheads="1"/>
          </p:cNvSpPr>
          <p:nvPr/>
        </p:nvSpPr>
        <p:spPr bwMode="auto">
          <a:xfrm>
            <a:off x="2555875" y="1989138"/>
            <a:ext cx="985838" cy="10080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PE" dirty="0">
                <a:latin typeface="Arial" pitchFamily="34" charset="0"/>
              </a:rPr>
              <a:t>1990</a:t>
            </a:r>
            <a:endParaRPr lang="es-ES" dirty="0">
              <a:latin typeface="Arial" pitchFamily="34" charset="0"/>
            </a:endParaRP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 rot="16200000">
            <a:off x="5192720" y="1165206"/>
            <a:ext cx="1368425" cy="466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OBJETIVOS DEL MILENIO</a:t>
            </a:r>
            <a:endParaRPr lang="es-E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 rot="16200000">
            <a:off x="6457194" y="1329492"/>
            <a:ext cx="1487506" cy="40011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2002 - RIO +10 JOHANNESBURGO</a:t>
            </a:r>
            <a:endParaRPr lang="es-ES" sz="1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 rot="16200000">
            <a:off x="8097866" y="1474770"/>
            <a:ext cx="1438275" cy="34607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RIO + 20</a:t>
            </a:r>
            <a:r>
              <a:rPr lang="en-US" sz="1600" dirty="0">
                <a:latin typeface="Arial" pitchFamily="34" charset="0"/>
              </a:rPr>
              <a:t> </a:t>
            </a:r>
            <a:endParaRPr lang="es-ES" sz="1600" dirty="0">
              <a:latin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41275" y="2590800"/>
            <a:ext cx="773113" cy="40957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1969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1838" y="2590800"/>
            <a:ext cx="1073150" cy="457200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s-ES_tradnl" sz="2000" dirty="0">
                <a:solidFill>
                  <a:schemeClr val="tx2"/>
                </a:solidFill>
                <a:latin typeface="Book Antiqua" pitchFamily="18" charset="0"/>
              </a:rPr>
              <a:t>1975</a:t>
            </a:r>
            <a:r>
              <a:rPr lang="es-ES_tradnl" sz="2400" b="0" dirty="0">
                <a:latin typeface="Book Antiqua" pitchFamily="18" charset="0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04988" y="2590800"/>
            <a:ext cx="1143000" cy="457200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s-ES_tradnl" sz="2000" b="0" dirty="0">
                <a:latin typeface="Book Antiqua" pitchFamily="18" charset="0"/>
              </a:rPr>
              <a:t> </a:t>
            </a:r>
            <a:r>
              <a:rPr lang="es-ES_tradnl" sz="2000" dirty="0">
                <a:solidFill>
                  <a:schemeClr val="tx2"/>
                </a:solidFill>
                <a:latin typeface="Book Antiqua" pitchFamily="18" charset="0"/>
              </a:rPr>
              <a:t>1979</a:t>
            </a:r>
            <a:r>
              <a:rPr lang="es-ES_tradnl" sz="2000" b="0" dirty="0">
                <a:latin typeface="Book Antiqua" pitchFamily="18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92500" y="2636838"/>
            <a:ext cx="76200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1993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286248" y="2643182"/>
            <a:ext cx="90329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1994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286380" y="1857364"/>
            <a:ext cx="304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1997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786446" y="2214554"/>
            <a:ext cx="285752" cy="95410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2000</a:t>
            </a: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6215074" y="2143116"/>
            <a:ext cx="309563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dirty="0" smtClean="0">
                <a:solidFill>
                  <a:schemeClr val="tx2"/>
                </a:solidFill>
                <a:latin typeface="Book Antiqua" pitchFamily="18" charset="0"/>
              </a:rPr>
              <a:t>2001</a:t>
            </a:r>
            <a:endParaRPr lang="es-ES_tradnl" sz="1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643702" y="2071678"/>
            <a:ext cx="309563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dirty="0">
                <a:solidFill>
                  <a:schemeClr val="tx2"/>
                </a:solidFill>
                <a:latin typeface="Book Antiqua" pitchFamily="18" charset="0"/>
              </a:rPr>
              <a:t>2002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000892" y="2786058"/>
            <a:ext cx="684213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>
                <a:solidFill>
                  <a:schemeClr val="tx2"/>
                </a:solidFill>
                <a:latin typeface="Book Antiqua" pitchFamily="18" charset="0"/>
              </a:rPr>
              <a:t>2004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7572396" y="2714620"/>
            <a:ext cx="612775" cy="346075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>
                <a:solidFill>
                  <a:schemeClr val="tx2"/>
                </a:solidFill>
                <a:latin typeface="Book Antiqua" pitchFamily="18" charset="0"/>
              </a:rPr>
              <a:t>2005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8143900" y="2714620"/>
            <a:ext cx="576262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dirty="0">
                <a:solidFill>
                  <a:schemeClr val="tx2"/>
                </a:solidFill>
                <a:latin typeface="Book Antiqua" pitchFamily="18" charset="0"/>
              </a:rPr>
              <a:t>2008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 rot="16200000">
            <a:off x="8542338" y="2767006"/>
            <a:ext cx="79692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solidFill>
                  <a:schemeClr val="tx2"/>
                </a:solidFill>
                <a:latin typeface="Book Antiqua" pitchFamily="18" charset="0"/>
              </a:rPr>
              <a:t>2012</a:t>
            </a:r>
            <a:endParaRPr lang="es-ES_tradnl" sz="2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-14288" y="3048000"/>
            <a:ext cx="8978901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323850" y="3068638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1331913" y="3068638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2339975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3000364" y="3143248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786182" y="3143248"/>
            <a:ext cx="0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643438" y="3071810"/>
            <a:ext cx="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5429256" y="314324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000760" y="321468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6429388" y="3214686"/>
            <a:ext cx="0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6858016" y="3071810"/>
            <a:ext cx="0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7358082" y="314324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7858148" y="307181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8504238" y="3049588"/>
            <a:ext cx="28575" cy="247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8" name="37 Rectángulo"/>
          <p:cNvSpPr/>
          <p:nvPr/>
        </p:nvSpPr>
        <p:spPr>
          <a:xfrm>
            <a:off x="44091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0" y="4114800"/>
            <a:ext cx="900113" cy="13239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>
              <a:buFontTx/>
              <a:buChar char="•"/>
            </a:pPr>
            <a:r>
              <a:rPr lang="es-MX" sz="1600" dirty="0" err="1">
                <a:latin typeface="Book Antiqua" pitchFamily="18" charset="0"/>
              </a:rPr>
              <a:t>Sanit</a:t>
            </a:r>
            <a:endParaRPr lang="es-MX" sz="1600" dirty="0">
              <a:latin typeface="Book Antiqua" pitchFamily="18" charset="0"/>
            </a:endParaRPr>
          </a:p>
          <a:p>
            <a:pPr marL="173038" indent="-173038" eaLnBrk="0" hangingPunct="0">
              <a:buFontTx/>
              <a:buChar char="•"/>
            </a:pPr>
            <a:r>
              <a:rPr lang="es-MX" sz="1600" dirty="0">
                <a:latin typeface="Book Antiqua" pitchFamily="18" charset="0"/>
              </a:rPr>
              <a:t>Ley Agua</a:t>
            </a:r>
          </a:p>
          <a:p>
            <a:pPr marL="173038" indent="-173038" eaLnBrk="0" hangingPunct="0">
              <a:buFontTx/>
              <a:buChar char="•"/>
            </a:pPr>
            <a:r>
              <a:rPr lang="es-MX" sz="1600" dirty="0" err="1">
                <a:latin typeface="Book Antiqua" pitchFamily="18" charset="0"/>
              </a:rPr>
              <a:t>Regl</a:t>
            </a:r>
            <a:r>
              <a:rPr lang="es-MX" sz="1600" dirty="0">
                <a:latin typeface="Book Antiqua" pitchFamily="18" charset="0"/>
              </a:rPr>
              <a:t>. Agua</a:t>
            </a:r>
            <a:endParaRPr lang="es-ES" sz="1600" dirty="0">
              <a:latin typeface="Book Antiqua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900421" y="4169391"/>
            <a:ext cx="1160463" cy="9525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>
              <a:buFontTx/>
              <a:buChar char="•"/>
            </a:pPr>
            <a:r>
              <a:rPr lang="es-MX" sz="1400" dirty="0">
                <a:latin typeface="Book Antiqua" pitchFamily="18" charset="0"/>
              </a:rPr>
              <a:t>Ley Forestal y de Fauna Silvestre</a:t>
            </a:r>
            <a:endParaRPr lang="es-ES" sz="1400" dirty="0">
              <a:latin typeface="Book Antiqua" pitchFamily="18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2033588" y="4114800"/>
            <a:ext cx="809625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Constitución</a:t>
            </a:r>
            <a:r>
              <a:rPr lang="es-MX" sz="1600" b="0" dirty="0">
                <a:latin typeface="Book Antiqua" pitchFamily="18" charset="0"/>
              </a:rPr>
              <a:t> </a:t>
            </a:r>
            <a:endParaRPr lang="es-ES" sz="1600" b="0" dirty="0">
              <a:latin typeface="Book Antiqua" pitchFamily="18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627313" y="5059363"/>
            <a:ext cx="931862" cy="3143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CMARN</a:t>
            </a:r>
            <a:endParaRPr lang="es-E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143240" y="3929066"/>
            <a:ext cx="935038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Constitución</a:t>
            </a:r>
            <a:r>
              <a:rPr lang="es-MX" sz="1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endParaRPr lang="es-ES" sz="1400" b="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4071934" y="4143380"/>
            <a:ext cx="1071570" cy="32316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square">
            <a:spAutoFit/>
          </a:bodyPr>
          <a:lstStyle>
            <a:lvl1pPr marL="173038" indent="-173038"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3pPr>
            <a:lvl4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4pPr>
            <a:lvl5pPr eaLnBrk="0" hangingPunct="0"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heSansCorrespondence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PE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CONAM</a:t>
            </a:r>
            <a:endParaRPr lang="es-ES" sz="15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4289425" y="4538663"/>
            <a:ext cx="930275" cy="835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/>
            <a:r>
              <a:rPr lang="es-MX" sz="1600" dirty="0" err="1">
                <a:latin typeface="Book Antiqua" pitchFamily="18" charset="0"/>
              </a:rPr>
              <a:t>Rgtos</a:t>
            </a:r>
            <a:endParaRPr lang="es-MX" sz="1600" dirty="0">
              <a:latin typeface="Book Antiqua" pitchFamily="18" charset="0"/>
            </a:endParaRPr>
          </a:p>
          <a:p>
            <a:pPr marL="173038" indent="-173038" eaLnBrk="0" hangingPunct="0"/>
            <a:r>
              <a:rPr lang="es-MX" sz="1600" dirty="0" err="1">
                <a:latin typeface="Book Antiqua" pitchFamily="18" charset="0"/>
              </a:rPr>
              <a:t>ambien</a:t>
            </a:r>
            <a:r>
              <a:rPr lang="es-MX" sz="1600" dirty="0">
                <a:latin typeface="Book Antiqua" pitchFamily="18" charset="0"/>
              </a:rPr>
              <a:t>-tales</a:t>
            </a:r>
            <a:endParaRPr lang="es-ES" sz="1600" dirty="0">
              <a:latin typeface="Book Antiqua" pitchFamily="18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5143504" y="4071942"/>
            <a:ext cx="642942" cy="83099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eaLnBrk="0" hangingPunct="0"/>
            <a:r>
              <a:rPr lang="es-MX" sz="1600" dirty="0">
                <a:latin typeface="Book Antiqua" pitchFamily="18" charset="0"/>
              </a:rPr>
              <a:t>RN</a:t>
            </a:r>
          </a:p>
          <a:p>
            <a:pPr marL="173038" indent="-173038" eaLnBrk="0" hangingPunct="0"/>
            <a:r>
              <a:rPr lang="es-MX" sz="1600" dirty="0">
                <a:latin typeface="Book Antiqua" pitchFamily="18" charset="0"/>
              </a:rPr>
              <a:t>ANP</a:t>
            </a:r>
          </a:p>
          <a:p>
            <a:pPr marL="173038" indent="-173038" eaLnBrk="0" hangingPunct="0"/>
            <a:r>
              <a:rPr lang="es-MX" sz="1600" dirty="0">
                <a:latin typeface="Book Antiqua" pitchFamily="18" charset="0"/>
              </a:rPr>
              <a:t>DB</a:t>
            </a:r>
            <a:endParaRPr lang="es-ES" sz="1600" dirty="0">
              <a:latin typeface="Book Antiqua" pitchFamily="18" charset="0"/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715008" y="4000504"/>
            <a:ext cx="571504" cy="954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eaLnBrk="0" hangingPunct="0"/>
            <a:r>
              <a:rPr lang="es-MX" sz="1400" dirty="0">
                <a:latin typeface="Book Antiqua" pitchFamily="18" charset="0"/>
              </a:rPr>
              <a:t>Ley </a:t>
            </a:r>
          </a:p>
          <a:p>
            <a:pPr marL="173038" indent="-173038" eaLnBrk="0" hangingPunct="0"/>
            <a:r>
              <a:rPr lang="es-MX" sz="1400" dirty="0" err="1">
                <a:latin typeface="Book Antiqua" pitchFamily="18" charset="0"/>
              </a:rPr>
              <a:t>Fore</a:t>
            </a:r>
            <a:endParaRPr lang="es-MX" sz="1400" dirty="0">
              <a:latin typeface="Book Antiqua" pitchFamily="18" charset="0"/>
            </a:endParaRPr>
          </a:p>
          <a:p>
            <a:pPr marL="173038" indent="-173038" eaLnBrk="0" hangingPunct="0"/>
            <a:r>
              <a:rPr lang="es-MX" sz="1400" dirty="0" err="1">
                <a:latin typeface="Book Antiqua" pitchFamily="18" charset="0"/>
              </a:rPr>
              <a:t>stal</a:t>
            </a:r>
            <a:r>
              <a:rPr lang="es-MX" sz="1400" dirty="0">
                <a:latin typeface="Book Antiqua" pitchFamily="18" charset="0"/>
              </a:rPr>
              <a:t> </a:t>
            </a:r>
          </a:p>
          <a:p>
            <a:pPr marL="173038" indent="-173038" eaLnBrk="0" hangingPunct="0"/>
            <a:r>
              <a:rPr lang="es-MX" sz="1400" dirty="0">
                <a:latin typeface="Book Antiqua" pitchFamily="18" charset="0"/>
              </a:rPr>
              <a:t>y FS</a:t>
            </a:r>
            <a:endParaRPr lang="es-ES" sz="140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6286512" y="4000504"/>
            <a:ext cx="573088" cy="314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/>
            <a:r>
              <a:rPr lang="es-PE" sz="1400" dirty="0">
                <a:latin typeface="Book Antiqua" pitchFamily="18" charset="0"/>
              </a:rPr>
              <a:t>LBD</a:t>
            </a:r>
            <a:endParaRPr lang="es-ES" sz="1400" dirty="0">
              <a:latin typeface="Book Antiqua" pitchFamily="18" charset="0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6929454" y="4000504"/>
            <a:ext cx="792163" cy="314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/>
            <a:r>
              <a:rPr lang="es-PE" sz="1400" dirty="0">
                <a:latin typeface="Book Antiqua" pitchFamily="18" charset="0"/>
              </a:rPr>
              <a:t>SNGA</a:t>
            </a:r>
            <a:endParaRPr lang="es-ES" sz="1400" dirty="0">
              <a:latin typeface="Book Antiqua" pitchFamily="18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6357950" y="4429132"/>
            <a:ext cx="792163" cy="590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eaLnBrk="0" hangingPunct="0"/>
            <a:r>
              <a:rPr lang="es-PE" sz="1600" dirty="0">
                <a:latin typeface="Book Antiqua" pitchFamily="18" charset="0"/>
              </a:rPr>
              <a:t>SEIA</a:t>
            </a:r>
          </a:p>
          <a:p>
            <a:pPr marL="173038" indent="-173038" eaLnBrk="0" hangingPunct="0"/>
            <a:r>
              <a:rPr lang="es-PE" sz="1600" dirty="0" err="1">
                <a:latin typeface="Book Antiqua" pitchFamily="18" charset="0"/>
              </a:rPr>
              <a:t>ECAs</a:t>
            </a:r>
            <a:endParaRPr lang="es-ES" sz="1600" dirty="0">
              <a:latin typeface="Book Antiqua" pitchFamily="18" charset="0"/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5370513" y="5084763"/>
            <a:ext cx="2297112" cy="346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ctr" eaLnBrk="0" hangingPunct="0"/>
            <a:r>
              <a:rPr lang="es-MX" sz="1600" dirty="0" err="1">
                <a:latin typeface="Book Antiqua" pitchFamily="18" charset="0"/>
              </a:rPr>
              <a:t>Rgtos</a:t>
            </a:r>
            <a:r>
              <a:rPr lang="es-MX" sz="1600" dirty="0">
                <a:latin typeface="Book Antiqua" pitchFamily="18" charset="0"/>
              </a:rPr>
              <a:t> ambientales</a:t>
            </a:r>
            <a:endParaRPr lang="es-ES" sz="1600" dirty="0">
              <a:latin typeface="Book Antiqua" pitchFamily="18" charset="0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7643835" y="5072074"/>
            <a:ext cx="857256" cy="3143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LGA</a:t>
            </a:r>
            <a:endParaRPr lang="es-E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7885113" y="5599113"/>
            <a:ext cx="1125537" cy="527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Ministerio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Ambiente</a:t>
            </a:r>
            <a:endParaRPr lang="es-E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428604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 smtClean="0">
                <a:latin typeface="Arial" pitchFamily="34" charset="0"/>
                <a:cs typeface="Arial" pitchFamily="34" charset="0"/>
              </a:rPr>
              <a:t>INSTRUMENTOS INTERNACIONALES CON  </a:t>
            </a:r>
            <a:r>
              <a:rPr lang="es-PE" sz="2200" b="1" dirty="0" err="1" smtClean="0">
                <a:latin typeface="Arial" pitchFamily="34" charset="0"/>
                <a:cs typeface="Arial" pitchFamily="34" charset="0"/>
              </a:rPr>
              <a:t>iMPLICANCIAS</a:t>
            </a:r>
            <a:r>
              <a:rPr lang="es-PE" sz="2200" b="1" dirty="0" smtClean="0">
                <a:latin typeface="Arial" pitchFamily="34" charset="0"/>
                <a:cs typeface="Arial" pitchFamily="34" charset="0"/>
              </a:rPr>
              <a:t> PARA LA PROMOCIÓN  DE LA CULTURA, EDUCACIÓN Y CIUDADANÍA AMBIENTAL.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2910" y="1714488"/>
            <a:ext cx="79296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.</a:t>
            </a:r>
            <a:r>
              <a:rPr lang="es-PE" sz="2250" b="1" dirty="0" smtClean="0">
                <a:latin typeface="Arial" pitchFamily="34" charset="0"/>
                <a:cs typeface="Arial" pitchFamily="34" charset="0"/>
              </a:rPr>
              <a:t>El inciso “i” del artículo 4°, de la convención marco sobre el cambio climático: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referido a los compromisos de las partes, plantea promover y apoyar  con su cooperación, la educación, la capacitación  y la sensibilización del público  respecto del cambio climático,  y estimular la participación más amplia posible  en este proceso, incluida la de las </a:t>
            </a:r>
            <a:r>
              <a:rPr lang="es-PE" sz="2250" dirty="0" err="1" smtClean="0">
                <a:latin typeface="Arial" pitchFamily="34" charset="0"/>
                <a:cs typeface="Arial" pitchFamily="34" charset="0"/>
              </a:rPr>
              <a:t>ONGs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El inciso “a”  del articulo 13 ° del convenio sobre la diversidad biológica: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establece  que las partes promoverán y fomentaran  la comprensión de la importancia de la diversidad biológica y de las medidas necesarias a esos efectos, así como su propagación  a través de los medios  de información  y la inclusión de esos temas en los programas de educación.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428604"/>
            <a:ext cx="771530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El artículo 10° del convenio de Estocolmo sobre contaminantes  orgánicos persistentes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: establece la promoción y facilitación  de acciones orientadas  a la comunicación, la aplicación de programas de formación, sensibilización de decisiones  y del público y su participación, especialmente para las mujeres, los niños y las personas menos instruidas sobre los efectos para la salud y el medio ambiente de los contaminantes  orgánicos persistentes, así como sus alternativas.</a:t>
            </a:r>
          </a:p>
          <a:p>
            <a:pPr lvl="0" algn="just"/>
            <a:endParaRPr lang="es-PE" sz="225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La cumbre del milenio de las naciones unidas  del año 2000: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 incluye  entre los ocho  objetivos  del desarrollo  para el año 2015  garantizar la sostenibilidad  del medio ambiente.</a:t>
            </a:r>
          </a:p>
          <a:p>
            <a:pPr lvl="0"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  </a:t>
            </a:r>
            <a:endParaRPr lang="es-PE" sz="22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642918"/>
            <a:ext cx="7358114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El programa  latinoamericano  y del Caribe  de educación ambiental en el marco del desarrollo sostenible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: propone como objetivo  establecer  un mecanismo regional  permanente que impulse la coordinación de políticas, estimule  el desarrollo de programas  y proyectos y fomente  la comunicación, el intercambio  y el apoyo mutuo entre gobiernos regionales, así como entre estos  y los otros actores sociales involucrados en el desarrollo de programas  de educación ambiental.</a:t>
            </a:r>
          </a:p>
          <a:p>
            <a:pPr algn="just"/>
            <a:endParaRPr lang="es-PE" sz="22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50" b="1" dirty="0" smtClean="0">
                <a:latin typeface="Arial" pitchFamily="34" charset="0"/>
                <a:cs typeface="Arial" pitchFamily="34" charset="0"/>
              </a:rPr>
              <a:t>EJE POLÍTICA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/>
            <a:r>
              <a:rPr lang="es-PE" sz="2250" dirty="0" smtClean="0">
                <a:latin typeface="Arial" pitchFamily="34" charset="0"/>
                <a:cs typeface="Arial" pitchFamily="34" charset="0"/>
              </a:rPr>
              <a:t>N° </a:t>
            </a:r>
            <a:r>
              <a:rPr lang="es-PE" sz="2250" b="1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Gobernanza Ambiental: establecido en el Plan de Acción Ambiental 2011-2021 y la Agenda Ambiental Regional 2001 - 2012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5350" y="0"/>
            <a:ext cx="7772400" cy="5207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Normativa ambiental sobre Educación</a:t>
            </a:r>
            <a:endParaRPr kumimoji="0" lang="es-P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642918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50" dirty="0" smtClean="0">
                <a:latin typeface="Arial" pitchFamily="34" charset="0"/>
                <a:cs typeface="Arial" pitchFamily="34" charset="0"/>
              </a:rPr>
              <a:t>LGA, Ley N°28611, la educación ambiental se convierte en un proceso educativo integral que se da en toda la vida del individuo  y que busca generar en este, los conocimientos, actitudes y valores y las prácticas necesarias para desarrollar sus actividades en forma ambientalmente adecuadas con miras a contribuir al desarrollo sostenible del país</a:t>
            </a:r>
          </a:p>
          <a:p>
            <a:endParaRPr lang="es-PE" sz="22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250" dirty="0" smtClean="0">
                <a:latin typeface="Arial" pitchFamily="34" charset="0"/>
                <a:cs typeface="Arial" pitchFamily="34" charset="0"/>
              </a:rPr>
              <a:t> Ley N° 28044, Ley General de Educación, La Ley general de Educación, N° 28044, en el art. 8 </a:t>
            </a:r>
            <a:r>
              <a:rPr lang="es-PE" sz="2250" dirty="0" err="1" smtClean="0">
                <a:latin typeface="Arial" pitchFamily="34" charset="0"/>
                <a:cs typeface="Arial" pitchFamily="34" charset="0"/>
              </a:rPr>
              <a:t>inc</a:t>
            </a:r>
            <a:r>
              <a:rPr lang="es-PE" sz="2250" dirty="0" smtClean="0">
                <a:latin typeface="Arial" pitchFamily="34" charset="0"/>
                <a:cs typeface="Arial" pitchFamily="34" charset="0"/>
              </a:rPr>
              <a:t> g): La educación peruana tiene como objetivo inculcar la conciencia ambiental, que motiva el respeto, cuidado y conservación del entorno natural como garantía para el desenvolvimiento de la vida.</a:t>
            </a:r>
          </a:p>
          <a:p>
            <a:endParaRPr lang="es-PE" dirty="0" smtClean="0"/>
          </a:p>
          <a:p>
            <a:endParaRPr lang="es-ES" dirty="0" smtClean="0"/>
          </a:p>
          <a:p>
            <a:endParaRPr lang="es-PE" dirty="0" smtClean="0"/>
          </a:p>
          <a:p>
            <a:endParaRPr lang="es-ES" dirty="0" smtClean="0"/>
          </a:p>
          <a:p>
            <a:endParaRPr lang="es-P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1070</Words>
  <Application>Microsoft Office PowerPoint</Application>
  <PresentationFormat>Presentación en pantalla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FAMILIA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LOPEZ VASQUEZ</dc:creator>
  <cp:lastModifiedBy>JOSE</cp:lastModifiedBy>
  <cp:revision>24</cp:revision>
  <dcterms:created xsi:type="dcterms:W3CDTF">2013-10-20T01:23:04Z</dcterms:created>
  <dcterms:modified xsi:type="dcterms:W3CDTF">2013-10-21T13:05:05Z</dcterms:modified>
</cp:coreProperties>
</file>