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0" r:id="rId2"/>
    <p:sldMasterId id="2147483722" r:id="rId3"/>
    <p:sldMasterId id="2147483734" r:id="rId4"/>
  </p:sldMasterIdLst>
  <p:notesMasterIdLst>
    <p:notesMasterId r:id="rId13"/>
  </p:notesMasterIdLst>
  <p:handoutMasterIdLst>
    <p:handoutMasterId r:id="rId14"/>
  </p:handoutMasterIdLst>
  <p:sldIdLst>
    <p:sldId id="260" r:id="rId5"/>
    <p:sldId id="563" r:id="rId6"/>
    <p:sldId id="564" r:id="rId7"/>
    <p:sldId id="575" r:id="rId8"/>
    <p:sldId id="565" r:id="rId9"/>
    <p:sldId id="566" r:id="rId10"/>
    <p:sldId id="567" r:id="rId11"/>
    <p:sldId id="574" r:id="rId12"/>
  </p:sldIdLst>
  <p:sldSz cx="9144000" cy="6858000" type="screen4x3"/>
  <p:notesSz cx="6797675" cy="9928225"/>
  <p:defaultTextStyle>
    <a:defPPr>
      <a:defRPr lang="en-US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4DECA"/>
    <a:srgbClr val="2D2D8A"/>
    <a:srgbClr val="00A84C"/>
    <a:srgbClr val="E5F2F7"/>
    <a:srgbClr val="D3E9F1"/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8" autoAdjust="0"/>
    <p:restoredTop sz="98621" autoAdjust="0"/>
  </p:normalViewPr>
  <p:slideViewPr>
    <p:cSldViewPr showGuides="1">
      <p:cViewPr>
        <p:scale>
          <a:sx n="75" d="100"/>
          <a:sy n="75" d="100"/>
        </p:scale>
        <p:origin x="-1398" y="-186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53" cy="4965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670" y="1"/>
            <a:ext cx="2945453" cy="4965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BBF3F-E635-484D-9CAD-5F6345CE6CEA}" type="datetimeFigureOut">
              <a:rPr lang="es-PE" smtClean="0"/>
              <a:pPr/>
              <a:t>21/10/2013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937"/>
            <a:ext cx="2945453" cy="4965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670" y="9429937"/>
            <a:ext cx="2945453" cy="4965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04990-D6CE-46E6-9A98-BCF26F08F7CF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8260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53" cy="4965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670" y="1"/>
            <a:ext cx="2945453" cy="4965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8CBCD-6A69-4D89-8A9E-FFD86C412CC1}" type="datetimeFigureOut">
              <a:rPr lang="es-ES" smtClean="0"/>
              <a:pPr/>
              <a:t>21/10/2013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078" y="4716675"/>
            <a:ext cx="5437519" cy="4467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937"/>
            <a:ext cx="2945453" cy="4965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670" y="9429937"/>
            <a:ext cx="2945453" cy="4965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B0A1D-A88B-4C42-ACC4-40A554DCAD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096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0FC3-8B31-44F6-9D58-474B269E088F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88D6-507E-492A-B7B1-A56EF7EAF3F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0FC3-8B31-44F6-9D58-474B269E088F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88D6-507E-492A-B7B1-A56EF7EAF3F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0FC3-8B31-44F6-9D58-474B269E088F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88D6-507E-492A-B7B1-A56EF7EAF3F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1" y="2130430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/>
              <a:pPr/>
              <a:t>21/10/2013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40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/>
              <a:pPr/>
              <a:t>21/10/2013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624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5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5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/>
              <a:pPr/>
              <a:t>21/10/2013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0447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1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/>
              <a:pPr/>
              <a:t>21/10/2013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903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/>
              <a:pPr/>
              <a:t>21/10/2013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505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/>
              <a:pPr/>
              <a:t>21/10/2013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4574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/>
              <a:pPr/>
              <a:t>21/10/2013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792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4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/>
              <a:pPr/>
              <a:t>21/10/2013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584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0FC3-8B31-44F6-9D58-474B269E088F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88D6-507E-492A-B7B1-A56EF7EAF3F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/>
              <a:pPr/>
              <a:t>21/10/2013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1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/>
              <a:pPr/>
              <a:t>21/10/2013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37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/>
              <a:pPr/>
              <a:t>21/10/2013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628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1" y="2130430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2748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9707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5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5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613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1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458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003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6291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8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90671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0FC3-8B31-44F6-9D58-474B269E088F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88D6-507E-492A-B7B1-A56EF7EAF3F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4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205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5748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5403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954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1" y="2130430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599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4596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5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5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7136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1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4375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2410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2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0FC3-8B31-44F6-9D58-474B269E088F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88D6-507E-492A-B7B1-A56EF7EAF3F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1220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4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61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830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192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05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0FC3-8B31-44F6-9D58-474B269E088F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88D6-507E-492A-B7B1-A56EF7EAF3F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0FC3-8B31-44F6-9D58-474B269E088F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88D6-507E-492A-B7B1-A56EF7EAF3F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0FC3-8B31-44F6-9D58-474B269E088F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88D6-507E-492A-B7B1-A56EF7EAF3F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56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0FC3-8B31-44F6-9D58-474B269E088F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88D6-507E-492A-B7B1-A56EF7EAF3F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0FC3-8B31-44F6-9D58-474B269E088F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88D6-507E-492A-B7B1-A56EF7EAF3F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6"/>
            <a:ext cx="8229600" cy="45259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3" y="6356356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0FC3-8B31-44F6-9D58-474B269E088F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6"/>
            <a:ext cx="2895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488D6-507E-492A-B7B1-A56EF7EAF3F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1" y="307977"/>
            <a:ext cx="9169400" cy="662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6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1" indent="-342851" algn="l" defTabSz="91426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4" indent="-285709" algn="l" defTabSz="91426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7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1" indent="-228567" algn="l" defTabSz="91426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6" indent="-228567" algn="l" defTabSz="91426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1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1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9B389-A6CB-BD4A-B7D9-5E19435755CD}" type="datetimeFigureOut">
              <a:rPr lang="es-ES" smtClean="0"/>
              <a:pPr/>
              <a:t>21/10/2013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1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485D6-4CDA-4344-8A1D-1FAF992C6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063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1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1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1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6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1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1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9B389-A6CB-BD4A-B7D9-5E19435755C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1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485D6-4CDA-4344-8A1D-1FAF992C661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55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ochoa@spda.org.p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6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4175"/>
            <a:ext cx="9144000" cy="647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4" y="1371600"/>
            <a:ext cx="1198563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logo FONDA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6" y="1447800"/>
            <a:ext cx="2568575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2" descr="LOGO-SP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295400"/>
            <a:ext cx="119856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3 Imag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8" y="5"/>
            <a:ext cx="661987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Título"/>
          <p:cNvSpPr>
            <a:spLocks noGrp="1"/>
          </p:cNvSpPr>
          <p:nvPr>
            <p:ph type="ctrTitle"/>
          </p:nvPr>
        </p:nvSpPr>
        <p:spPr>
          <a:xfrm>
            <a:off x="762000" y="4092575"/>
            <a:ext cx="76962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PE" sz="2400" b="1" dirty="0" smtClean="0">
                <a:solidFill>
                  <a:srgbClr val="FFFFFF"/>
                </a:solidFill>
              </a:rPr>
              <a:t>HERRAMIENTA DE CONSERVACIÓN PRIVADA Y COMUNAL:</a:t>
            </a:r>
            <a:br>
              <a:rPr lang="es-PE" sz="2400" b="1" dirty="0" smtClean="0">
                <a:solidFill>
                  <a:srgbClr val="FFFFFF"/>
                </a:solidFill>
              </a:rPr>
            </a:br>
            <a:r>
              <a:rPr lang="es-PE" sz="3000" b="1" dirty="0" smtClean="0">
                <a:solidFill>
                  <a:srgbClr val="FFFFFF"/>
                </a:solidFill>
              </a:rPr>
              <a:t>ÁREAS  </a:t>
            </a:r>
            <a:r>
              <a:rPr lang="es-PE" sz="3000" b="1" dirty="0" smtClean="0">
                <a:solidFill>
                  <a:srgbClr val="FFFFFF"/>
                </a:solidFill>
              </a:rPr>
              <a:t>DE CONSERVACIÓN PRIVADA</a:t>
            </a:r>
            <a:r>
              <a:rPr lang="es-PE" sz="2400" b="1" dirty="0" smtClean="0">
                <a:solidFill>
                  <a:srgbClr val="FFFFFF"/>
                </a:solidFill>
              </a:rPr>
              <a:t/>
            </a:r>
            <a:br>
              <a:rPr lang="es-PE" sz="2400" b="1" dirty="0" smtClean="0">
                <a:solidFill>
                  <a:srgbClr val="FFFFFF"/>
                </a:solidFill>
              </a:rPr>
            </a:br>
            <a:endParaRPr lang="es-PE" sz="2400" dirty="0">
              <a:solidFill>
                <a:srgbClr val="FFFFFF"/>
              </a:solidFill>
            </a:endParaRPr>
          </a:p>
        </p:txBody>
      </p:sp>
      <p:sp>
        <p:nvSpPr>
          <p:cNvPr id="12" name="Rectangle 15"/>
          <p:cNvSpPr txBox="1">
            <a:spLocks noChangeArrowheads="1"/>
          </p:cNvSpPr>
          <p:nvPr/>
        </p:nvSpPr>
        <p:spPr>
          <a:xfrm>
            <a:off x="1447800" y="5557837"/>
            <a:ext cx="6408738" cy="1223963"/>
          </a:xfrm>
          <a:prstGeom prst="rect">
            <a:avLst/>
          </a:prstGeom>
        </p:spPr>
        <p:txBody>
          <a:bodyPr vert="horz" lIns="91427" tIns="45713" rIns="91427" bIns="45713" rtlCol="0">
            <a:normAutofit fontScale="92500" lnSpcReduction="20000"/>
          </a:bodyPr>
          <a:lstStyle/>
          <a:p>
            <a:pPr marL="342851" marR="0" lvl="0" indent="-342851" algn="ctr" defTabSz="914269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itchFamily="34" charset="0"/>
                <a:ea typeface="ＭＳ Ｐゴシック" pitchFamily="34" charset="-128"/>
                <a:cs typeface="+mn-cs"/>
              </a:rPr>
              <a:t>Claudia Ochoa Pérez</a:t>
            </a:r>
          </a:p>
          <a:p>
            <a:pPr marL="342851" marR="0" lvl="0" indent="-342851" algn="ctr" defTabSz="914269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itchFamily="34" charset="0"/>
              <a:ea typeface="ＭＳ Ｐゴシック" pitchFamily="34" charset="-128"/>
              <a:cs typeface="+mn-cs"/>
            </a:endParaRPr>
          </a:p>
          <a:p>
            <a:pPr marL="342851" marR="0" lvl="0" indent="-342851" algn="ctr" defTabSz="914269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itchFamily="34" charset="0"/>
                <a:ea typeface="ＭＳ Ｐゴシック" pitchFamily="34" charset="-128"/>
                <a:cs typeface="+mn-cs"/>
              </a:rPr>
              <a:t>Sociedad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itchFamily="34" charset="0"/>
                <a:ea typeface="ＭＳ Ｐゴシック" pitchFamily="34" charset="-128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itchFamily="34" charset="0"/>
                <a:ea typeface="ＭＳ Ｐゴシック" pitchFamily="34" charset="-128"/>
                <a:cs typeface="+mn-cs"/>
              </a:rPr>
              <a:t>Peruana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itchFamily="34" charset="0"/>
                <a:ea typeface="ＭＳ Ｐゴシック" pitchFamily="34" charset="-128"/>
                <a:cs typeface="+mn-cs"/>
              </a:rPr>
              <a:t> de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itchFamily="34" charset="0"/>
                <a:ea typeface="ＭＳ Ｐゴシック" pitchFamily="34" charset="-128"/>
                <a:cs typeface="+mn-cs"/>
              </a:rPr>
              <a:t>Derecho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itchFamily="34" charset="0"/>
                <a:ea typeface="ＭＳ Ｐゴシック" pitchFamily="34" charset="-128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itchFamily="34" charset="0"/>
                <a:ea typeface="ＭＳ Ｐゴシック" pitchFamily="34" charset="-128"/>
                <a:cs typeface="+mn-cs"/>
              </a:rPr>
              <a:t>Ambiental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itchFamily="34" charset="0"/>
              <a:ea typeface="ＭＳ Ｐゴシック" pitchFamily="34" charset="-128"/>
              <a:cs typeface="+mn-cs"/>
            </a:endParaRPr>
          </a:p>
          <a:p>
            <a:pPr marL="342851" marR="0" lvl="0" indent="-342851" algn="ctr" defTabSz="914269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itchFamily="34" charset="0"/>
              <a:ea typeface="ＭＳ Ｐゴシック" pitchFamily="34" charset="-128"/>
              <a:cs typeface="+mn-cs"/>
            </a:endParaRPr>
          </a:p>
          <a:p>
            <a:pPr marL="342851" marR="0" lvl="0" indent="-342851" algn="ctr" defTabSz="914269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P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itchFamily="34" charset="0"/>
                <a:ea typeface="ＭＳ Ｐゴシック" pitchFamily="34" charset="-128"/>
                <a:cs typeface="+mn-cs"/>
              </a:rPr>
              <a:t>Iquitos, 21 de octubre de 2013</a:t>
            </a:r>
            <a:endParaRPr kumimoji="0" lang="es-E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pperplate Gothic Light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8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6095999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s-PE" sz="2800" b="1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¿Cuáles son las herramientas legales para la conservación privada en el Perú?</a:t>
            </a:r>
            <a:br>
              <a:rPr lang="es-PE" sz="2800" b="1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endParaRPr lang="es-PE" sz="2800" b="1" dirty="0" smtClean="0">
              <a:solidFill>
                <a:srgbClr val="003366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graphicFrame>
        <p:nvGraphicFramePr>
          <p:cNvPr id="5" name="Group 125"/>
          <p:cNvGraphicFramePr>
            <a:graphicFrameLocks noGrp="1"/>
          </p:cNvGraphicFramePr>
          <p:nvPr>
            <p:ph idx="1"/>
          </p:nvPr>
        </p:nvGraphicFramePr>
        <p:xfrm>
          <a:off x="838200" y="2133600"/>
          <a:ext cx="7620000" cy="4191000"/>
        </p:xfrm>
        <a:graphic>
          <a:graphicData uri="http://schemas.openxmlformats.org/drawingml/2006/table">
            <a:tbl>
              <a:tblPr/>
              <a:tblGrid>
                <a:gridCol w="3535556"/>
                <a:gridCol w="4084444"/>
              </a:tblGrid>
              <a:tr h="4003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P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Tierras privadas</a:t>
                      </a:r>
                      <a:endParaRPr kumimoji="0" lang="es-P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P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Áreas públicas</a:t>
                      </a:r>
                      <a:endParaRPr kumimoji="0" lang="es-P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1F1"/>
                    </a:solidFill>
                  </a:tcPr>
                </a:tc>
              </a:tr>
              <a:tr h="708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P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Áreas de Conservación Privadas</a:t>
                      </a:r>
                      <a:endParaRPr kumimoji="0" lang="es-P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1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P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Fuera de ANP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¢"/>
                        <a:tabLst/>
                      </a:pPr>
                      <a:r>
                        <a:rPr kumimoji="0" lang="es-P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Concesiones para conservación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¢"/>
                        <a:tabLst/>
                      </a:pPr>
                      <a:r>
                        <a:rPr kumimoji="0" lang="es-P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Concesiones para ecoturismo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¢"/>
                        <a:tabLst/>
                      </a:pPr>
                      <a:r>
                        <a:rPr kumimoji="0" lang="es-P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Concesiones para el manejo de fauna silvestre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¢"/>
                        <a:tabLst/>
                      </a:pPr>
                      <a:r>
                        <a:rPr kumimoji="0" lang="es-P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 Autorizaciones para investigación y repoblamiento en áreas marinas</a:t>
                      </a:r>
                      <a:endParaRPr kumimoji="0" lang="es-P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1F1"/>
                    </a:solidFill>
                  </a:tcPr>
                </a:tc>
              </a:tr>
              <a:tr h="149638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P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Acuerdos civiles para la conservación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PE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¢"/>
                        <a:tabLst/>
                      </a:pPr>
                      <a:r>
                        <a:rPr kumimoji="0" lang="es-P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 Servidumbres ecológicas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¢"/>
                        <a:tabLst/>
                      </a:pPr>
                      <a:r>
                        <a:rPr kumimoji="0" lang="es-P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 Fideicomisos para conservación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¢"/>
                        <a:tabLst/>
                      </a:pPr>
                      <a:r>
                        <a:rPr kumimoji="0" lang="es-P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 Donaciones con condiciones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¢"/>
                        <a:tabLst/>
                      </a:pPr>
                      <a:r>
                        <a:rPr kumimoji="0" lang="es-P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 Herencias con condiciones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¢"/>
                        <a:tabLst/>
                      </a:pPr>
                      <a:r>
                        <a:rPr kumimoji="0" lang="es-P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 Usufructo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P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585973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P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Dentro de ANP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¢"/>
                        <a:tabLst/>
                      </a:pPr>
                      <a:r>
                        <a:rPr kumimoji="0" lang="es-P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Concesiones para la prestación de servicios turísticos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¢"/>
                        <a:tabLst/>
                      </a:pPr>
                      <a:r>
                        <a:rPr kumimoji="0" lang="es-P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Contratos de administración</a:t>
                      </a:r>
                      <a:endParaRPr kumimoji="0" lang="es-P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1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CuadroTexto"/>
          <p:cNvSpPr txBox="1">
            <a:spLocks noChangeArrowheads="1"/>
          </p:cNvSpPr>
          <p:nvPr/>
        </p:nvSpPr>
        <p:spPr bwMode="auto">
          <a:xfrm>
            <a:off x="457200" y="457200"/>
            <a:ext cx="3889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E" sz="3600" b="1" dirty="0">
                <a:latin typeface="Calibri" pitchFamily="34" charset="0"/>
                <a:cs typeface="Calibri" pitchFamily="34" charset="0"/>
              </a:rPr>
              <a:t>¿Qué son las ACP?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2057400"/>
            <a:ext cx="8153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s-ES_tradnl" sz="2400" b="0" dirty="0">
                <a:latin typeface="Calibri" pitchFamily="34" charset="0"/>
                <a:cs typeface="Calibri" pitchFamily="34" charset="0"/>
              </a:rPr>
              <a:t>	Predio de </a:t>
            </a:r>
            <a:r>
              <a:rPr lang="es-ES_tradnl" sz="2400" dirty="0">
                <a:latin typeface="Calibri" pitchFamily="34" charset="0"/>
                <a:cs typeface="Calibri" pitchFamily="34" charset="0"/>
              </a:rPr>
              <a:t>propiedad privada</a:t>
            </a:r>
            <a:r>
              <a:rPr lang="es-ES_tradnl" sz="2400" b="0" dirty="0">
                <a:latin typeface="Calibri" pitchFamily="34" charset="0"/>
                <a:cs typeface="Calibri" pitchFamily="34" charset="0"/>
              </a:rPr>
              <a:t> que por sus características ambientales, biológicas, paisajísticas, entre otras, contribuye a complementar la cobertura del Sistema Nacional de Áreas Naturales Protegidas (SINANPE), </a:t>
            </a:r>
            <a:r>
              <a:rPr lang="es-ES_tradnl" sz="2400" dirty="0">
                <a:latin typeface="Calibri" pitchFamily="34" charset="0"/>
                <a:cs typeface="Calibri" pitchFamily="34" charset="0"/>
              </a:rPr>
              <a:t>aportando a la conservación de la diversidad biológica e incrementando la oferta para investigación científica y la educación, así como las oportunidades para el turismo</a:t>
            </a:r>
            <a:r>
              <a:rPr lang="es-ES_tradnl" sz="2400" b="0" dirty="0">
                <a:latin typeface="Calibri" pitchFamily="34" charset="0"/>
                <a:cs typeface="Calibri" pitchFamily="34" charset="0"/>
              </a:rPr>
              <a:t>.</a:t>
            </a:r>
            <a:endParaRPr lang="es-MX" sz="2400" b="0" dirty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endParaRPr lang="es-ES" sz="24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52600" y="4953000"/>
            <a:ext cx="6192688" cy="840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es-PE" b="0" dirty="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Con las ACP, el Estado reconoce </a:t>
            </a:r>
            <a:r>
              <a:rPr lang="es-PE" dirty="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el quehacer de la sociedad civil</a:t>
            </a:r>
            <a:r>
              <a:rPr lang="es-PE" b="0" dirty="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abriéndose posibilidades para promover actividades de conservación en su propiedad.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352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PE" b="1" dirty="0" smtClean="0"/>
              <a:t>¿Cuál es el procedimiento para reconocer a un ACP?</a:t>
            </a:r>
            <a:endParaRPr lang="es-PE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63246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s-PE" sz="3200" b="1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¿Cuáles son los beneficios de crear, administrar y gestionar un ACP? (1)</a:t>
            </a:r>
            <a:endParaRPr lang="es-ES" sz="3200" b="1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05800" cy="4495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30000"/>
              </a:lnSpc>
              <a:buClr>
                <a:srgbClr val="990000"/>
              </a:buClr>
              <a:buSzPct val="125000"/>
              <a:buFont typeface="Goudy Old Style" pitchFamily="18" charset="0"/>
              <a:buAutoNum type="arabicPeriod"/>
            </a:pPr>
            <a:r>
              <a:rPr lang="es-PE" sz="24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El bienestar ambiental que aporta el propietario a si mismo y a la sociedad</a:t>
            </a:r>
            <a:r>
              <a:rPr lang="es-PE" sz="2400" dirty="0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. </a:t>
            </a:r>
          </a:p>
          <a:p>
            <a:pPr algn="just" eaLnBrk="1" hangingPunct="1">
              <a:lnSpc>
                <a:spcPct val="140000"/>
              </a:lnSpc>
              <a:buClr>
                <a:srgbClr val="990000"/>
              </a:buClr>
              <a:buSzPct val="125000"/>
              <a:buFont typeface="Goudy Old Style" pitchFamily="18" charset="0"/>
              <a:buAutoNum type="arabicPeriod"/>
            </a:pPr>
            <a:r>
              <a:rPr lang="es-PE" sz="24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El ACP es incluida en los documentos oficiales del SERNANP. </a:t>
            </a:r>
          </a:p>
          <a:p>
            <a:pPr algn="just" eaLnBrk="1" hangingPunct="1">
              <a:lnSpc>
                <a:spcPct val="140000"/>
              </a:lnSpc>
              <a:buClr>
                <a:srgbClr val="990000"/>
              </a:buClr>
              <a:buSzPct val="125000"/>
              <a:buFont typeface="Goudy Old Style" pitchFamily="18" charset="0"/>
              <a:buAutoNum type="arabicPeriod"/>
            </a:pPr>
            <a:r>
              <a:rPr lang="es-PE" sz="24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El titular del ACP recibe un </a:t>
            </a:r>
            <a:r>
              <a:rPr lang="es-PE" sz="2400" b="1" u="sng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certificado</a:t>
            </a:r>
            <a:r>
              <a:rPr lang="es-PE" sz="2400" b="1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</a:t>
            </a:r>
            <a:r>
              <a:rPr lang="es-PE" sz="24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emitido por el SERNANP que reconoce a la misma. Este certificado representa un valor agregado para el área, pues la distingue frente a otras por su aporte a la conservación del país, lo que puede ser muy positivo al competir con otras áreas o productos. </a:t>
            </a:r>
            <a:endParaRPr lang="es-PE" sz="2400" dirty="0" smtClean="0">
              <a:solidFill>
                <a:srgbClr val="000066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algn="just" eaLnBrk="1" hangingPunct="1">
              <a:lnSpc>
                <a:spcPct val="140000"/>
              </a:lnSpc>
              <a:buFont typeface="Wingdings" pitchFamily="2" charset="2"/>
              <a:buNone/>
            </a:pPr>
            <a:endParaRPr lang="es-PE" sz="240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40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63246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s-PE" sz="3200" b="1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¿Cuáles son los beneficios de crear, administrar y gestionar un ACP? (2)</a:t>
            </a:r>
            <a:endParaRPr lang="es-ES" sz="3200" b="1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495800"/>
          </a:xfrm>
        </p:spPr>
        <p:txBody>
          <a:bodyPr>
            <a:normAutofit/>
          </a:bodyPr>
          <a:lstStyle/>
          <a:p>
            <a:pPr marL="457200" indent="-457200" algn="just" eaLnBrk="1" hangingPunct="1">
              <a:lnSpc>
                <a:spcPct val="130000"/>
              </a:lnSpc>
              <a:buClr>
                <a:srgbClr val="990000"/>
              </a:buClr>
              <a:buSzPct val="125000"/>
              <a:buFont typeface="Goudy Old Style" pitchFamily="18" charset="0"/>
              <a:buAutoNum type="arabicPeriod" startAt="4"/>
            </a:pPr>
            <a:r>
              <a:rPr lang="es-PE" sz="24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El predio es inscrito en un Registro y Catastro Oficial que lleva el SERNANP, donde quedan reconocidos los valores biológicos, ambientales o paisajísticos que motivan su conservación.</a:t>
            </a:r>
          </a:p>
          <a:p>
            <a:pPr marL="457200" indent="-457200" algn="just" eaLnBrk="1" hangingPunct="1">
              <a:lnSpc>
                <a:spcPct val="130000"/>
              </a:lnSpc>
              <a:buClr>
                <a:srgbClr val="990000"/>
              </a:buClr>
              <a:buSzPct val="125000"/>
              <a:buFont typeface="Goudy Old Style" pitchFamily="18" charset="0"/>
              <a:buAutoNum type="arabicPeriod" startAt="4"/>
            </a:pPr>
            <a:r>
              <a:rPr lang="es-PE" sz="24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Las condiciones de uso del predio se inscriben también en la ficha de la propiedad inmueble de los Registros Públicos.</a:t>
            </a:r>
          </a:p>
          <a:p>
            <a:pPr marL="457200" indent="-457200" algn="just" eaLnBrk="1" hangingPunct="1">
              <a:lnSpc>
                <a:spcPct val="130000"/>
              </a:lnSpc>
              <a:buClr>
                <a:srgbClr val="990000"/>
              </a:buClr>
              <a:buSzPct val="125000"/>
              <a:buFont typeface="Goudy Old Style" pitchFamily="18" charset="0"/>
              <a:buAutoNum type="arabicPeriod" startAt="4"/>
            </a:pPr>
            <a:r>
              <a:rPr lang="es-PE" sz="24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El Estado y el propietario acordarán un marco de asistencia técnica para que el propietario pueda cumplir con sus actividades de conservación. 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s-ES" sz="240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s-ES" sz="240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228601" y="260350"/>
            <a:ext cx="5791199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s-PE" sz="3200" b="1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¿Cuántas ACP existen en el territorio peruano?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495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s-PE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En el 2001 se reconoció la primera ACP. Hoy en día, existen 66 ACP en todo el territorio peruano que abarcan más de 260,000 hectáreas de bosque preservado.</a:t>
            </a:r>
          </a:p>
          <a:p>
            <a:pPr algn="just" eaLnBrk="1" hangingPunct="1"/>
            <a:r>
              <a:rPr lang="es-PE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En Loreto han sido reconocidas 4 ACP (Selva Botánica - 170.46 ha; Herman Dantas - 49.07 ha y; Amazon Natural Park - 62.66 ha; Selva Virgen 24 ha).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1600200" y="2286000"/>
            <a:ext cx="6272213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s-PE" sz="28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PE" sz="2800" b="1" dirty="0">
                <a:latin typeface="Calibri" pitchFamily="34" charset="0"/>
                <a:cs typeface="Calibri" pitchFamily="34" charset="0"/>
              </a:rPr>
              <a:t>Para mayor información, contactarse a:</a:t>
            </a:r>
          </a:p>
          <a:p>
            <a:pPr algn="ctr"/>
            <a:endParaRPr lang="es-PE" sz="28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PE" sz="2800" b="1" dirty="0" smtClean="0">
                <a:latin typeface="Calibri" pitchFamily="34" charset="0"/>
                <a:cs typeface="Calibri" pitchFamily="34" charset="0"/>
                <a:hlinkClick r:id="rId2"/>
              </a:rPr>
              <a:t>cochoa@spda.org.pe</a:t>
            </a:r>
            <a:r>
              <a:rPr lang="es-PE" sz="2800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es-PE" sz="2800" b="1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s-PE" sz="28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PE" sz="2800" b="1" dirty="0">
                <a:latin typeface="Calibri" pitchFamily="34" charset="0"/>
                <a:cs typeface="Calibri" pitchFamily="34" charset="0"/>
              </a:rPr>
              <a:t>(51 -1) 6124700</a:t>
            </a:r>
          </a:p>
          <a:p>
            <a:pPr algn="ctr"/>
            <a:r>
              <a:rPr lang="es-PE" sz="2800" b="1" dirty="0" smtClean="0">
                <a:latin typeface="Calibri" pitchFamily="34" charset="0"/>
                <a:cs typeface="Calibri" pitchFamily="34" charset="0"/>
              </a:rPr>
              <a:t>Calle Morona 172, primer piso, Iquitos.</a:t>
            </a:r>
            <a:endParaRPr lang="es-PE" sz="28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3626</TotalTime>
  <Words>375</Words>
  <Application>Microsoft Office PowerPoint</Application>
  <PresentationFormat>Presentación en pantalla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Office Theme</vt:lpstr>
      <vt:lpstr>Diseño personalizado</vt:lpstr>
      <vt:lpstr>1_Diseño personalizado</vt:lpstr>
      <vt:lpstr>2_Diseño personalizado</vt:lpstr>
      <vt:lpstr>HERRAMIENTA DE CONSERVACIÓN PRIVADA Y COMUNAL: ÁREAS  DE CONSERVACIÓN PRIVADA </vt:lpstr>
      <vt:lpstr>¿Cuáles son las herramientas legales para la conservación privada en el Perú? </vt:lpstr>
      <vt:lpstr>Presentación de PowerPoint</vt:lpstr>
      <vt:lpstr>¿Cuál es el procedimiento para reconocer a un ACP?</vt:lpstr>
      <vt:lpstr>¿Cuáles son los beneficios de crear, administrar y gestionar un ACP? (1)</vt:lpstr>
      <vt:lpstr>¿Cuáles son los beneficios de crear, administrar y gestionar un ACP? (2)</vt:lpstr>
      <vt:lpstr>¿Cuántas ACP existen en el territorio peruano?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x-x. Organizational Structure</dc:title>
  <dc:creator>Jenny Reynolds</dc:creator>
  <cp:lastModifiedBy>ClaudiaOchoa</cp:lastModifiedBy>
  <cp:revision>408</cp:revision>
  <cp:lastPrinted>2012-06-05T14:08:52Z</cp:lastPrinted>
  <dcterms:created xsi:type="dcterms:W3CDTF">2010-09-15T23:03:17Z</dcterms:created>
  <dcterms:modified xsi:type="dcterms:W3CDTF">2013-10-21T12:31:38Z</dcterms:modified>
</cp:coreProperties>
</file>