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5" r:id="rId2"/>
    <p:sldId id="318" r:id="rId3"/>
    <p:sldId id="317" r:id="rId4"/>
    <p:sldId id="320" r:id="rId5"/>
    <p:sldId id="321" r:id="rId6"/>
    <p:sldId id="322" r:id="rId7"/>
    <p:sldId id="337" r:id="rId8"/>
    <p:sldId id="319" r:id="rId9"/>
    <p:sldId id="324" r:id="rId10"/>
    <p:sldId id="298" r:id="rId11"/>
    <p:sldId id="296" r:id="rId12"/>
    <p:sldId id="288" r:id="rId13"/>
    <p:sldId id="294" r:id="rId14"/>
    <p:sldId id="327" r:id="rId15"/>
    <p:sldId id="328" r:id="rId16"/>
    <p:sldId id="329" r:id="rId17"/>
    <p:sldId id="330" r:id="rId18"/>
    <p:sldId id="331" r:id="rId19"/>
    <p:sldId id="306" r:id="rId20"/>
    <p:sldId id="326" r:id="rId21"/>
    <p:sldId id="332" r:id="rId22"/>
    <p:sldId id="303" r:id="rId23"/>
    <p:sldId id="334" r:id="rId24"/>
    <p:sldId id="338" r:id="rId25"/>
    <p:sldId id="335" r:id="rId26"/>
    <p:sldId id="336" r:id="rId27"/>
    <p:sldId id="325" r:id="rId28"/>
  </p:sldIdLst>
  <p:sldSz cx="9144000" cy="6858000" type="screen4x3"/>
  <p:notesSz cx="7315200" cy="96012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io Pedron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0000"/>
    <a:srgbClr val="FFCCFF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E193CAA-BDBE-4140-9851-99BC4F9707D3}" type="datetimeFigureOut">
              <a:rPr lang="es-PE"/>
              <a:pPr>
                <a:defRPr/>
              </a:pPr>
              <a:t>21/09/2011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E7447CF-EA05-44F1-8EF6-B853D934E6E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765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BA5693-B9EB-452B-A301-E0A115DFC47B}" type="slidenum">
              <a:rPr lang="es-P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PE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79CF1B76-AEDA-4FC9-A21B-2E30D7143931}" type="slidenum">
              <a:rPr lang="es-PE" sz="1300">
                <a:latin typeface="Calibri" pitchFamily="34" charset="0"/>
              </a:rPr>
              <a:pPr algn="r" defTabSz="966788"/>
              <a:t>18</a:t>
            </a:fld>
            <a:endParaRPr lang="es-PE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B4DF5-3E87-47A3-87CD-CF9AAD56BE50}" type="slidenum">
              <a:rPr lang="es-CO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CO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317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0A3237-4E31-4405-B62D-99044AFE7CFD}" type="slidenum">
              <a:rPr lang="es-CO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CO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FA1215-8090-43EE-A19A-A6F1470FD755}" type="slidenum">
              <a:rPr lang="es-P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PE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02C6E8B1-F51A-4F9F-ACA3-E93439268B86}" type="slidenum">
              <a:rPr lang="es-PE" sz="1300">
                <a:latin typeface="Calibri" pitchFamily="34" charset="0"/>
              </a:rPr>
              <a:pPr algn="r" defTabSz="966788"/>
              <a:t>23</a:t>
            </a:fld>
            <a:endParaRPr lang="es-PE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164B7-9A5C-4F8D-A146-8DF7AC6D365B}" type="datetimeFigureOut">
              <a:rPr lang="es-PE"/>
              <a:pPr>
                <a:defRPr/>
              </a:pPr>
              <a:t>21/09/2011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8A5D-E921-41F0-B87A-94A13DA8983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7B9FD-1DDE-4284-8C78-AFBADADFBC76}" type="datetimeFigureOut">
              <a:rPr lang="es-PE"/>
              <a:pPr>
                <a:defRPr/>
              </a:pPr>
              <a:t>21/09/2011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4BA66-75AA-401F-BA92-6F941E20831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F8617-40C7-42C4-8384-3D4C1403F242}" type="datetimeFigureOut">
              <a:rPr lang="es-PE"/>
              <a:pPr>
                <a:defRPr/>
              </a:pPr>
              <a:t>21/09/2011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B3332-B8FC-48A2-9E48-B0C2E242EA1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0960" cy="11377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2488" cy="4651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2425" cy="4651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2488" cy="4651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93A37-2A55-45DB-80A1-9D2D06E7775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44E3-E17C-4DA1-86D7-521AE63F98AE}" type="datetimeFigureOut">
              <a:rPr lang="es-PE"/>
              <a:pPr>
                <a:defRPr/>
              </a:pPr>
              <a:t>21/09/2011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E85AF-DCB5-4A6A-B8CB-4B179EB31C9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3FBA-0809-40B4-B0CD-CA4B8ED3D82C}" type="datetimeFigureOut">
              <a:rPr lang="es-PE"/>
              <a:pPr>
                <a:defRPr/>
              </a:pPr>
              <a:t>21/09/2011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874A8-0E92-4FB9-9567-E1008E06295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5D4C-2BC9-48FE-90CC-4375794F644D}" type="datetimeFigureOut">
              <a:rPr lang="es-PE"/>
              <a:pPr>
                <a:defRPr/>
              </a:pPr>
              <a:t>21/09/2011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05FF-EBE0-4A04-BDC2-A81AF224A3D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AF55F-9C59-4710-891B-C2BCE905C896}" type="datetimeFigureOut">
              <a:rPr lang="es-PE"/>
              <a:pPr>
                <a:defRPr/>
              </a:pPr>
              <a:t>21/09/2011</a:t>
            </a:fld>
            <a:endParaRPr lang="es-P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817B4-2A0D-439F-A163-D82EB651D7B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7A02-B98E-4B48-8083-6BF209863317}" type="datetimeFigureOut">
              <a:rPr lang="es-PE"/>
              <a:pPr>
                <a:defRPr/>
              </a:pPr>
              <a:t>21/09/2011</a:t>
            </a:fld>
            <a:endParaRPr lang="es-P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ECD7C-9781-473B-9A1C-873F85961DB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78C40-ADC7-4751-AC21-9406D44643A3}" type="datetimeFigureOut">
              <a:rPr lang="es-PE"/>
              <a:pPr>
                <a:defRPr/>
              </a:pPr>
              <a:t>21/09/2011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7292-1D54-4A21-A028-59F6D2971FC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E2BA-40A5-49B1-BA73-9D5CBF1F6C1C}" type="datetimeFigureOut">
              <a:rPr lang="es-PE"/>
              <a:pPr>
                <a:defRPr/>
              </a:pPr>
              <a:t>21/09/2011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93B6-1334-416B-B279-B427B4E31AE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C32F-6C42-407B-ACE5-E5DC8804A509}" type="datetimeFigureOut">
              <a:rPr lang="es-PE"/>
              <a:pPr>
                <a:defRPr/>
              </a:pPr>
              <a:t>21/09/2011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1BCB-A5C6-432D-A91C-3D697B1343A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4FF44B-AD38-49AD-8023-B5B52BB19CBE}" type="datetimeFigureOut">
              <a:rPr lang="es-PE"/>
              <a:pPr>
                <a:defRPr/>
              </a:pPr>
              <a:t>21/09/2011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7DBF27-EF7A-46DF-9318-7D5A5BF91B0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ma.org.pe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>
          <a:xfrm>
            <a:off x="1403350" y="1557338"/>
            <a:ext cx="6913563" cy="3167062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s-PE" sz="3100" smtClean="0">
                <a:latin typeface="Comic Sans MS" pitchFamily="66" charset="0"/>
              </a:rPr>
              <a:t>Cambio Climático y proceso REDD en el Perú: </a:t>
            </a:r>
            <a:br>
              <a:rPr lang="es-PE" sz="3100" smtClean="0">
                <a:latin typeface="Comic Sans MS" pitchFamily="66" charset="0"/>
              </a:rPr>
            </a:br>
            <a:r>
              <a:rPr lang="es-PE" sz="3100" smtClean="0">
                <a:latin typeface="Comic Sans MS" pitchFamily="66" charset="0"/>
              </a:rPr>
              <a:t/>
            </a:r>
            <a:br>
              <a:rPr lang="es-PE" sz="3100" smtClean="0">
                <a:latin typeface="Comic Sans MS" pitchFamily="66" charset="0"/>
              </a:rPr>
            </a:br>
            <a:r>
              <a:rPr lang="es-PE" sz="3100" smtClean="0">
                <a:latin typeface="Comic Sans MS" pitchFamily="66" charset="0"/>
              </a:rPr>
              <a:t>El caso de la mesa REDD San Martín</a:t>
            </a:r>
            <a:endParaRPr lang="es-PE" smtClean="0"/>
          </a:p>
        </p:txBody>
      </p:sp>
      <p:sp>
        <p:nvSpPr>
          <p:cNvPr id="15362" name="Rectangle 12"/>
          <p:cNvSpPr>
            <a:spLocks noChangeArrowheads="1"/>
          </p:cNvSpPr>
          <p:nvPr/>
        </p:nvSpPr>
        <p:spPr bwMode="auto">
          <a:xfrm>
            <a:off x="6588125" y="5445125"/>
            <a:ext cx="2232025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>
                <a:latin typeface="Comic Sans MS" pitchFamily="66" charset="0"/>
              </a:rPr>
              <a:t>Iquitos, 21 setiembre 2011</a:t>
            </a:r>
            <a:endParaRPr lang="es-ES" sz="140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10 Grupo"/>
          <p:cNvGrpSpPr>
            <a:grpSpLocks/>
          </p:cNvGrpSpPr>
          <p:nvPr/>
        </p:nvGrpSpPr>
        <p:grpSpPr bwMode="auto">
          <a:xfrm>
            <a:off x="1331913" y="1484313"/>
            <a:ext cx="7704137" cy="3344862"/>
            <a:chOff x="179512" y="1741372"/>
            <a:chExt cx="8352928" cy="3343812"/>
          </a:xfrm>
        </p:grpSpPr>
        <p:sp>
          <p:nvSpPr>
            <p:cNvPr id="12" name="11 Rectángulo"/>
            <p:cNvSpPr/>
            <p:nvPr/>
          </p:nvSpPr>
          <p:spPr>
            <a:xfrm>
              <a:off x="2855960" y="1741372"/>
              <a:ext cx="2519820" cy="7204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b="1" dirty="0">
                  <a:latin typeface="Comic Sans MS" pitchFamily="66" charset="0"/>
                </a:rPr>
                <a:t>MESA REDD SM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400" dirty="0">
                  <a:latin typeface="Comic Sans MS" pitchFamily="66" charset="0"/>
                </a:rPr>
                <a:t>Lidera: ARA- GORESAM</a:t>
              </a:r>
            </a:p>
          </p:txBody>
        </p:sp>
        <p:sp>
          <p:nvSpPr>
            <p:cNvPr id="13" name="12 Rectángulo"/>
            <p:cNvSpPr/>
            <p:nvPr/>
          </p:nvSpPr>
          <p:spPr bwMode="auto">
            <a:xfrm>
              <a:off x="2750968" y="2677703"/>
              <a:ext cx="2736690" cy="7204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600" b="1" dirty="0">
                  <a:solidFill>
                    <a:schemeClr val="tx1"/>
                  </a:solidFill>
                  <a:latin typeface="Comic Sans MS" pitchFamily="66" charset="0"/>
                </a:rPr>
                <a:t>Grupo Orientador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200" dirty="0">
                  <a:solidFill>
                    <a:schemeClr val="tx1"/>
                  </a:solidFill>
                  <a:latin typeface="Comic Sans MS" pitchFamily="66" charset="0"/>
                </a:rPr>
                <a:t>(ARA- GORESAM, AMPA, CEDISA, CI, CIMA, </a:t>
              </a:r>
              <a:r>
                <a:rPr lang="es-ES_tradnl" sz="1200" b="1" dirty="0">
                  <a:solidFill>
                    <a:srgbClr val="FF0000"/>
                  </a:solidFill>
                  <a:latin typeface="Comic Sans MS" pitchFamily="66" charset="0"/>
                </a:rPr>
                <a:t>MINAM</a:t>
              </a:r>
              <a:r>
                <a:rPr lang="es-ES_tradnl" sz="1200" dirty="0">
                  <a:solidFill>
                    <a:schemeClr val="tx1"/>
                  </a:solidFill>
                  <a:latin typeface="Comic Sans MS" pitchFamily="66" charset="0"/>
                </a:rPr>
                <a:t>)</a:t>
              </a:r>
              <a:endParaRPr lang="es-MX" sz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cxnSp>
          <p:nvCxnSpPr>
            <p:cNvPr id="14" name="13 Conector recto de flecha"/>
            <p:cNvCxnSpPr>
              <a:stCxn id="12" idx="2"/>
              <a:endCxn id="13" idx="0"/>
            </p:cNvCxnSpPr>
            <p:nvPr/>
          </p:nvCxnSpPr>
          <p:spPr bwMode="auto">
            <a:xfrm rot="16200000" flipH="1">
              <a:off x="4009676" y="2568065"/>
              <a:ext cx="215832" cy="344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sp>
          <p:nvSpPr>
            <p:cNvPr id="15" name="14 Rectángulo"/>
            <p:cNvSpPr/>
            <p:nvPr/>
          </p:nvSpPr>
          <p:spPr bwMode="auto">
            <a:xfrm>
              <a:off x="179512" y="3826692"/>
              <a:ext cx="3903656" cy="12584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200">
                <a:latin typeface="Comic Sans MS" pitchFamily="66" charset="0"/>
              </a:endParaRPr>
            </a:p>
          </p:txBody>
        </p:sp>
        <p:sp>
          <p:nvSpPr>
            <p:cNvPr id="16" name="16 CuadroTexto"/>
            <p:cNvSpPr txBox="1">
              <a:spLocks noChangeArrowheads="1"/>
            </p:cNvSpPr>
            <p:nvPr/>
          </p:nvSpPr>
          <p:spPr bwMode="auto">
            <a:xfrm>
              <a:off x="532355" y="3888585"/>
              <a:ext cx="3206575" cy="30787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400" b="1" dirty="0">
                  <a:latin typeface="Comic Sans MS" pitchFamily="66" charset="0"/>
                </a:rPr>
                <a:t>Equipo técnico de trabajo 1</a:t>
              </a:r>
              <a:endParaRPr lang="es-MX" sz="1400" b="1" dirty="0">
                <a:latin typeface="Comic Sans MS" pitchFamily="66" charset="0"/>
              </a:endParaRPr>
            </a:p>
          </p:txBody>
        </p:sp>
        <p:sp>
          <p:nvSpPr>
            <p:cNvPr id="17" name="16 Rectángulo"/>
            <p:cNvSpPr/>
            <p:nvPr/>
          </p:nvSpPr>
          <p:spPr bwMode="auto">
            <a:xfrm>
              <a:off x="251802" y="4313901"/>
              <a:ext cx="1254746" cy="6649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dirty="0">
                  <a:latin typeface="Comic Sans MS" pitchFamily="66" charset="0"/>
                </a:rPr>
                <a:t>1 técnico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dirty="0">
                  <a:latin typeface="Comic Sans MS" pitchFamily="66" charset="0"/>
                </a:rPr>
                <a:t>ARA-GORESAM</a:t>
              </a:r>
              <a:endParaRPr lang="es-MX" sz="1000" dirty="0">
                <a:latin typeface="Comic Sans MS" pitchFamily="66" charset="0"/>
              </a:endParaRPr>
            </a:p>
          </p:txBody>
        </p:sp>
        <p:sp>
          <p:nvSpPr>
            <p:cNvPr id="18" name="17 Rectángulo"/>
            <p:cNvSpPr/>
            <p:nvPr/>
          </p:nvSpPr>
          <p:spPr bwMode="auto">
            <a:xfrm>
              <a:off x="1571953" y="4313901"/>
              <a:ext cx="1247862" cy="6649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dirty="0">
                  <a:solidFill>
                    <a:schemeClr val="tx1"/>
                  </a:solidFill>
                  <a:latin typeface="Comic Sans MS" pitchFamily="66" charset="0"/>
                </a:rPr>
                <a:t>2 técnicos Mesa REDD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dirty="0">
                  <a:solidFill>
                    <a:schemeClr val="tx1"/>
                  </a:solidFill>
                  <a:latin typeface="Comic Sans MS" pitchFamily="66" charset="0"/>
                </a:rPr>
                <a:t>(AMPA, CIMA)</a:t>
              </a:r>
              <a:endParaRPr lang="es-MX" sz="1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19" name="18 Rectángulo"/>
            <p:cNvSpPr/>
            <p:nvPr/>
          </p:nvSpPr>
          <p:spPr bwMode="auto">
            <a:xfrm>
              <a:off x="2911038" y="4313901"/>
              <a:ext cx="1087791" cy="6649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dirty="0">
                  <a:solidFill>
                    <a:schemeClr val="tx1"/>
                  </a:solidFill>
                  <a:latin typeface="Comic Sans MS" pitchFamily="66" charset="0"/>
                </a:rPr>
                <a:t> 1 líder de equipo (CDI)</a:t>
              </a:r>
              <a:endParaRPr lang="es-MX" sz="1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20" name="19 Rectángulo"/>
            <p:cNvSpPr/>
            <p:nvPr/>
          </p:nvSpPr>
          <p:spPr bwMode="auto">
            <a:xfrm>
              <a:off x="4499696" y="3826692"/>
              <a:ext cx="4032744" cy="125849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200">
                <a:latin typeface="Comic Sans MS" pitchFamily="66" charset="0"/>
              </a:endParaRPr>
            </a:p>
          </p:txBody>
        </p:sp>
        <p:sp>
          <p:nvSpPr>
            <p:cNvPr id="21" name="16 CuadroTexto"/>
            <p:cNvSpPr txBox="1">
              <a:spLocks noChangeArrowheads="1"/>
            </p:cNvSpPr>
            <p:nvPr/>
          </p:nvSpPr>
          <p:spPr bwMode="auto">
            <a:xfrm>
              <a:off x="5114159" y="3882237"/>
              <a:ext cx="2862337" cy="30787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400" b="1" dirty="0">
                  <a:latin typeface="Comic Sans MS" pitchFamily="66" charset="0"/>
                </a:rPr>
                <a:t>Equipo técnico de trabajo 2</a:t>
              </a:r>
              <a:endParaRPr lang="es-MX" sz="1400" b="1" dirty="0">
                <a:latin typeface="Comic Sans MS" pitchFamily="66" charset="0"/>
              </a:endParaRPr>
            </a:p>
          </p:txBody>
        </p:sp>
        <p:sp>
          <p:nvSpPr>
            <p:cNvPr id="22" name="21 Rectángulo"/>
            <p:cNvSpPr/>
            <p:nvPr/>
          </p:nvSpPr>
          <p:spPr bwMode="auto">
            <a:xfrm>
              <a:off x="4571985" y="4323423"/>
              <a:ext cx="1228929" cy="6649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dirty="0">
                  <a:latin typeface="Comic Sans MS" pitchFamily="66" charset="0"/>
                </a:rPr>
                <a:t>1 técnico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dirty="0">
                  <a:latin typeface="Comic Sans MS" pitchFamily="66" charset="0"/>
                </a:rPr>
                <a:t>(ARA-GORESAM)</a:t>
              </a:r>
              <a:endParaRPr lang="es-MX" sz="1000" dirty="0">
                <a:latin typeface="Comic Sans MS" pitchFamily="66" charset="0"/>
              </a:endParaRPr>
            </a:p>
          </p:txBody>
        </p:sp>
        <p:sp>
          <p:nvSpPr>
            <p:cNvPr id="23" name="22 Rectángulo"/>
            <p:cNvSpPr/>
            <p:nvPr/>
          </p:nvSpPr>
          <p:spPr bwMode="auto">
            <a:xfrm>
              <a:off x="5921397" y="4323423"/>
              <a:ext cx="1440634" cy="6649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dirty="0">
                  <a:solidFill>
                    <a:schemeClr val="tx1"/>
                  </a:solidFill>
                  <a:latin typeface="Comic Sans MS" pitchFamily="66" charset="0"/>
                </a:rPr>
                <a:t>3 técnicos Mesa REDD (AMPA, CEDISA, CIMA)</a:t>
              </a:r>
              <a:endParaRPr lang="es-MX" sz="1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cxnSp>
          <p:nvCxnSpPr>
            <p:cNvPr id="24" name="23 Conector angular"/>
            <p:cNvCxnSpPr>
              <a:stCxn id="13" idx="2"/>
              <a:endCxn id="15" idx="0"/>
            </p:cNvCxnSpPr>
            <p:nvPr/>
          </p:nvCxnSpPr>
          <p:spPr>
            <a:xfrm rot="5400000">
              <a:off x="2911080" y="2618461"/>
              <a:ext cx="428490" cy="1987972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5" name="24 Conector angular"/>
            <p:cNvCxnSpPr>
              <a:stCxn id="13" idx="2"/>
              <a:endCxn id="20" idx="0"/>
            </p:cNvCxnSpPr>
            <p:nvPr/>
          </p:nvCxnSpPr>
          <p:spPr>
            <a:xfrm rot="16200000" flipH="1">
              <a:off x="5103875" y="2413639"/>
              <a:ext cx="428490" cy="2397616"/>
            </a:xfrm>
            <a:prstGeom prst="bent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sp>
          <p:nvSpPr>
            <p:cNvPr id="26" name="25 Rectángulo"/>
            <p:cNvSpPr/>
            <p:nvPr/>
          </p:nvSpPr>
          <p:spPr>
            <a:xfrm>
              <a:off x="6034996" y="1771525"/>
              <a:ext cx="1655783" cy="6474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600" dirty="0">
                  <a:solidFill>
                    <a:schemeClr val="tx1"/>
                  </a:solidFill>
                  <a:latin typeface="Comic Sans MS" pitchFamily="66" charset="0"/>
                </a:rPr>
                <a:t>Secretario Técnico </a:t>
              </a:r>
            </a:p>
          </p:txBody>
        </p:sp>
        <p:cxnSp>
          <p:nvCxnSpPr>
            <p:cNvPr id="27" name="26 Conector recto de flecha"/>
            <p:cNvCxnSpPr>
              <a:stCxn id="26" idx="1"/>
              <a:endCxn id="12" idx="3"/>
            </p:cNvCxnSpPr>
            <p:nvPr/>
          </p:nvCxnSpPr>
          <p:spPr bwMode="auto">
            <a:xfrm rot="10800000" flipV="1">
              <a:off x="5375780" y="2095273"/>
              <a:ext cx="659216" cy="6348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sp>
          <p:nvSpPr>
            <p:cNvPr id="28" name="27 Rectángulo"/>
            <p:cNvSpPr/>
            <p:nvPr/>
          </p:nvSpPr>
          <p:spPr bwMode="auto">
            <a:xfrm>
              <a:off x="7439486" y="4328185"/>
              <a:ext cx="1020664" cy="66495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_tradnl" sz="1000" dirty="0">
                  <a:solidFill>
                    <a:schemeClr val="tx1"/>
                  </a:solidFill>
                  <a:latin typeface="Comic Sans MS" pitchFamily="66" charset="0"/>
                </a:rPr>
                <a:t>1 líder de equipo (GORESAM) </a:t>
              </a:r>
              <a:r>
                <a:rPr lang="es-ES_tradnl" sz="1000" dirty="0">
                  <a:solidFill>
                    <a:srgbClr val="FFFFFF"/>
                  </a:solidFill>
                  <a:latin typeface="Comic Sans MS" pitchFamily="66" charset="0"/>
                </a:rPr>
                <a:t>(</a:t>
              </a:r>
              <a:endParaRPr lang="es-MX" sz="1000" dirty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sp>
        <p:nvSpPr>
          <p:cNvPr id="29" name="28 Rectángulo"/>
          <p:cNvSpPr/>
          <p:nvPr/>
        </p:nvSpPr>
        <p:spPr>
          <a:xfrm>
            <a:off x="1042988" y="5084763"/>
            <a:ext cx="7921625" cy="154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>
                <a:latin typeface="Comic Sans MS" pitchFamily="66" charset="0"/>
                <a:cs typeface="+mn-cs"/>
              </a:rPr>
              <a:t>	Miembros de la Mesa REDD San Martin: </a:t>
            </a:r>
          </a:p>
          <a:p>
            <a:pPr marL="355600" indent="-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dirty="0">
                <a:latin typeface="Comic Sans MS" pitchFamily="66" charset="0"/>
                <a:cs typeface="+mn-cs"/>
              </a:rPr>
              <a:t>	</a:t>
            </a:r>
            <a:r>
              <a:rPr lang="es-ES_tradnl" sz="1050" dirty="0">
                <a:latin typeface="Comic Sans MS" pitchFamily="66" charset="0"/>
                <a:cs typeface="+mn-cs"/>
              </a:rPr>
              <a:t>Amazónicos por la Amazonía (AMPA), </a:t>
            </a:r>
            <a:r>
              <a:rPr lang="es-ES" sz="1050" dirty="0">
                <a:latin typeface="Comic Sans MS" pitchFamily="66" charset="0"/>
                <a:cs typeface="+mn-cs"/>
              </a:rPr>
              <a:t>Asociación Peruana para la Conservación (</a:t>
            </a:r>
            <a:r>
              <a:rPr lang="es-ES_tradnl" sz="1050" dirty="0">
                <a:latin typeface="Comic Sans MS" pitchFamily="66" charset="0"/>
                <a:cs typeface="+mn-cs"/>
              </a:rPr>
              <a:t>APECO), Autoridad Regional Ambiental (ARA), </a:t>
            </a:r>
            <a:r>
              <a:rPr lang="es-PE" sz="1050" dirty="0">
                <a:latin typeface="Comic Sans MS" pitchFamily="66" charset="0"/>
                <a:cs typeface="+mn-cs"/>
              </a:rPr>
              <a:t>Centro de Desarrollo e Investigación de la Selva Alta (</a:t>
            </a:r>
            <a:r>
              <a:rPr lang="es-ES_tradnl" sz="1050" dirty="0">
                <a:latin typeface="Comic Sans MS" pitchFamily="66" charset="0"/>
                <a:cs typeface="+mn-cs"/>
              </a:rPr>
              <a:t>CEDISA), </a:t>
            </a:r>
            <a:r>
              <a:rPr lang="es-ES" sz="1050" dirty="0">
                <a:latin typeface="Comic Sans MS" pitchFamily="66" charset="0"/>
                <a:cs typeface="+mn-cs"/>
              </a:rPr>
              <a:t>Conservación Internacional (</a:t>
            </a:r>
            <a:r>
              <a:rPr lang="es-ES_tradnl" sz="1050" dirty="0">
                <a:latin typeface="Comic Sans MS" pitchFamily="66" charset="0"/>
                <a:cs typeface="+mn-cs"/>
              </a:rPr>
              <a:t>CI), Centro de Conservación, Investigación y Manejo de Áreas Naturales (CIMA), </a:t>
            </a:r>
            <a:r>
              <a:rPr lang="es-ES" sz="1050" dirty="0">
                <a:latin typeface="Comic Sans MS" pitchFamily="66" charset="0"/>
                <a:cs typeface="+mn-cs"/>
              </a:rPr>
              <a:t>Cooperativa Agraria </a:t>
            </a:r>
            <a:r>
              <a:rPr lang="es-ES" sz="1050" dirty="0" err="1">
                <a:latin typeface="Comic Sans MS" pitchFamily="66" charset="0"/>
                <a:cs typeface="+mn-cs"/>
              </a:rPr>
              <a:t>Cacaotera</a:t>
            </a:r>
            <a:r>
              <a:rPr lang="es-ES" sz="1050" dirty="0">
                <a:latin typeface="Comic Sans MS" pitchFamily="66" charset="0"/>
                <a:cs typeface="+mn-cs"/>
              </a:rPr>
              <a:t> </a:t>
            </a:r>
            <a:r>
              <a:rPr lang="es-ES_tradnl" sz="1050" dirty="0">
                <a:latin typeface="Comic Sans MS" pitchFamily="66" charset="0"/>
                <a:cs typeface="+mn-cs"/>
              </a:rPr>
              <a:t>ACOPAGRO, Asociación Ecosistemas Andinos (ECOAN), </a:t>
            </a:r>
            <a:r>
              <a:rPr lang="es-ES" sz="1050" dirty="0">
                <a:latin typeface="Comic Sans MS" pitchFamily="66" charset="0"/>
                <a:cs typeface="+mn-cs"/>
              </a:rPr>
              <a:t>Soluciones Practicas (</a:t>
            </a:r>
            <a:r>
              <a:rPr lang="es-ES_tradnl" sz="1050" dirty="0">
                <a:latin typeface="Comic Sans MS" pitchFamily="66" charset="0"/>
                <a:cs typeface="+mn-cs"/>
              </a:rPr>
              <a:t>ITDG), Jefatura Bosque de Protección Alto Mayo (JBPAM), Jefatura Parque Nacional Cordillera Azul (JPNCAZ), Jefatura Parque Nacional Rio </a:t>
            </a:r>
            <a:r>
              <a:rPr lang="es-ES_tradnl" sz="1050" dirty="0" err="1">
                <a:latin typeface="Comic Sans MS" pitchFamily="66" charset="0"/>
                <a:cs typeface="+mn-cs"/>
              </a:rPr>
              <a:t>Abiseo</a:t>
            </a:r>
            <a:r>
              <a:rPr lang="es-ES_tradnl" sz="1050" dirty="0">
                <a:latin typeface="Comic Sans MS" pitchFamily="66" charset="0"/>
                <a:cs typeface="+mn-cs"/>
              </a:rPr>
              <a:t> (JPNRA), </a:t>
            </a:r>
            <a:r>
              <a:rPr lang="es-ES_tradnl" sz="105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Ministerio del Ambiente (MINAM)</a:t>
            </a:r>
            <a:r>
              <a:rPr lang="es-ES_tradnl" sz="1050" dirty="0">
                <a:latin typeface="Comic Sans MS" pitchFamily="66" charset="0"/>
                <a:cs typeface="+mn-cs"/>
              </a:rPr>
              <a:t>, </a:t>
            </a:r>
            <a:r>
              <a:rPr lang="es-ES" sz="1050" dirty="0">
                <a:latin typeface="Comic Sans MS" pitchFamily="66" charset="0"/>
                <a:cs typeface="+mn-cs"/>
              </a:rPr>
              <a:t>Proyecto Especial Alto Mayo (</a:t>
            </a:r>
            <a:r>
              <a:rPr lang="es-ES_tradnl" sz="1050" dirty="0">
                <a:latin typeface="Comic Sans MS" pitchFamily="66" charset="0"/>
                <a:cs typeface="+mn-cs"/>
              </a:rPr>
              <a:t>PEAM), </a:t>
            </a:r>
            <a:r>
              <a:rPr lang="es-ES" sz="1050" dirty="0">
                <a:latin typeface="Comic Sans MS" pitchFamily="66" charset="0"/>
                <a:cs typeface="+mn-cs"/>
              </a:rPr>
              <a:t>Proyecto Especial Huallaga Central y Bajo Mayo </a:t>
            </a:r>
            <a:r>
              <a:rPr lang="es-ES" sz="1050" dirty="0" err="1">
                <a:latin typeface="Comic Sans MS" pitchFamily="66" charset="0"/>
                <a:cs typeface="+mn-cs"/>
              </a:rPr>
              <a:t>Mayo</a:t>
            </a:r>
            <a:r>
              <a:rPr lang="es-ES" sz="1050" dirty="0">
                <a:latin typeface="Comic Sans MS" pitchFamily="66" charset="0"/>
                <a:cs typeface="+mn-cs"/>
              </a:rPr>
              <a:t> (</a:t>
            </a:r>
            <a:r>
              <a:rPr lang="es-ES_tradnl" sz="1050" dirty="0">
                <a:latin typeface="Comic Sans MS" pitchFamily="66" charset="0"/>
                <a:cs typeface="+mn-cs"/>
              </a:rPr>
              <a:t>PEHCBM), </a:t>
            </a:r>
            <a:r>
              <a:rPr lang="es-PE" sz="1050" dirty="0">
                <a:latin typeface="Comic Sans MS" pitchFamily="66" charset="0"/>
                <a:cs typeface="+mn-cs"/>
              </a:rPr>
              <a:t>Servicio Holandés de Cooperación al Desarrollo (</a:t>
            </a:r>
            <a:r>
              <a:rPr lang="es-ES_tradnl" sz="1050" dirty="0">
                <a:latin typeface="Comic Sans MS" pitchFamily="66" charset="0"/>
                <a:cs typeface="+mn-cs"/>
              </a:rPr>
              <a:t>SNV), </a:t>
            </a:r>
            <a:r>
              <a:rPr lang="es-ES" sz="1050" dirty="0">
                <a:latin typeface="Comic Sans MS" pitchFamily="66" charset="0"/>
                <a:cs typeface="+mn-cs"/>
              </a:rPr>
              <a:t>Sociedad Peruana de Derecho Ambiental (</a:t>
            </a:r>
            <a:r>
              <a:rPr lang="es-ES_tradnl" sz="1050" dirty="0">
                <a:latin typeface="Comic Sans MS" pitchFamily="66" charset="0"/>
                <a:cs typeface="+mn-cs"/>
              </a:rPr>
              <a:t>SPDA), </a:t>
            </a:r>
            <a:r>
              <a:rPr lang="es-ES" sz="1050" dirty="0" err="1">
                <a:latin typeface="Comic Sans MS" pitchFamily="66" charset="0"/>
                <a:cs typeface="+mn-cs"/>
              </a:rPr>
              <a:t>World</a:t>
            </a:r>
            <a:r>
              <a:rPr lang="es-ES" sz="1050" dirty="0">
                <a:latin typeface="Comic Sans MS" pitchFamily="66" charset="0"/>
                <a:cs typeface="+mn-cs"/>
              </a:rPr>
              <a:t>  </a:t>
            </a:r>
            <a:r>
              <a:rPr lang="es-ES" sz="1050" dirty="0" err="1">
                <a:latin typeface="Comic Sans MS" pitchFamily="66" charset="0"/>
                <a:cs typeface="+mn-cs"/>
              </a:rPr>
              <a:t>Wildlife</a:t>
            </a:r>
            <a:r>
              <a:rPr lang="es-ES" sz="1050" dirty="0">
                <a:latin typeface="Comic Sans MS" pitchFamily="66" charset="0"/>
                <a:cs typeface="+mn-cs"/>
              </a:rPr>
              <a:t> </a:t>
            </a:r>
            <a:r>
              <a:rPr lang="es-ES" sz="1050" dirty="0" err="1">
                <a:latin typeface="Comic Sans MS" pitchFamily="66" charset="0"/>
                <a:cs typeface="+mn-cs"/>
              </a:rPr>
              <a:t>Fund</a:t>
            </a:r>
            <a:r>
              <a:rPr lang="es-ES" sz="1050" dirty="0">
                <a:latin typeface="Comic Sans MS" pitchFamily="66" charset="0"/>
                <a:cs typeface="+mn-cs"/>
              </a:rPr>
              <a:t> (</a:t>
            </a:r>
            <a:r>
              <a:rPr lang="es-ES_tradnl" sz="1050" dirty="0">
                <a:latin typeface="Comic Sans MS" pitchFamily="66" charset="0"/>
                <a:cs typeface="+mn-cs"/>
              </a:rPr>
              <a:t>WWF),  </a:t>
            </a:r>
            <a:r>
              <a:rPr lang="es-ES" sz="1050" dirty="0">
                <a:latin typeface="Comic Sans MS" pitchFamily="66" charset="0"/>
                <a:cs typeface="+mn-cs"/>
              </a:rPr>
              <a:t>entre otros.</a:t>
            </a:r>
            <a:endParaRPr lang="es-MX" sz="1050" dirty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0" name="2 Título"/>
          <p:cNvSpPr txBox="1">
            <a:spLocks/>
          </p:cNvSpPr>
          <p:nvPr/>
        </p:nvSpPr>
        <p:spPr>
          <a:xfrm>
            <a:off x="461963" y="549275"/>
            <a:ext cx="8220075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dirty="0">
                <a:latin typeface="Comic Sans MS" pitchFamily="66" charset="0"/>
                <a:cs typeface="+mn-cs"/>
              </a:rPr>
              <a:t>3. Mesa Regionales: el caso de la Mesa REDD San Martín</a:t>
            </a:r>
            <a:endParaRPr lang="es-PE" dirty="0">
              <a:latin typeface="+mj-lt"/>
              <a:ea typeface="+mj-ea"/>
              <a:cs typeface="+mj-cs"/>
            </a:endParaRPr>
          </a:p>
        </p:txBody>
      </p:sp>
      <p:sp>
        <p:nvSpPr>
          <p:cNvPr id="24580" name="30 CuadroTexto"/>
          <p:cNvSpPr txBox="1">
            <a:spLocks noChangeArrowheads="1"/>
          </p:cNvSpPr>
          <p:nvPr/>
        </p:nvSpPr>
        <p:spPr bwMode="auto">
          <a:xfrm>
            <a:off x="1547813" y="1628775"/>
            <a:ext cx="17287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latin typeface="Comic Sans MS" pitchFamily="66" charset="0"/>
              </a:rPr>
              <a:t>Organigrama Mesa REDD+ San Martín</a:t>
            </a:r>
            <a:endParaRPr lang="es-PE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01" name="22 Conector angular"/>
          <p:cNvCxnSpPr>
            <a:cxnSpLocks noChangeShapeType="1"/>
            <a:stCxn id="25607" idx="3"/>
            <a:endCxn id="25612" idx="1"/>
          </p:cNvCxnSpPr>
          <p:nvPr/>
        </p:nvCxnSpPr>
        <p:spPr bwMode="auto">
          <a:xfrm>
            <a:off x="6642100" y="2603500"/>
            <a:ext cx="471488" cy="631825"/>
          </a:xfrm>
          <a:prstGeom prst="bentConnector3">
            <a:avLst>
              <a:gd name="adj1" fmla="val 49833"/>
            </a:avLst>
          </a:prstGeom>
          <a:noFill/>
          <a:ln w="28575" algn="ctr">
            <a:solidFill>
              <a:srgbClr val="0000FF"/>
            </a:solidFill>
            <a:miter lim="800000"/>
            <a:headEnd/>
            <a:tailEnd type="arrow" w="med" len="med"/>
          </a:ln>
        </p:spPr>
      </p:cxnSp>
      <p:cxnSp>
        <p:nvCxnSpPr>
          <p:cNvPr id="25602" name="24 Forma"/>
          <p:cNvCxnSpPr>
            <a:cxnSpLocks noChangeShapeType="1"/>
            <a:stCxn id="25609" idx="3"/>
            <a:endCxn id="25612" idx="1"/>
          </p:cNvCxnSpPr>
          <p:nvPr/>
        </p:nvCxnSpPr>
        <p:spPr bwMode="auto">
          <a:xfrm flipV="1">
            <a:off x="6646863" y="3235325"/>
            <a:ext cx="466725" cy="1173163"/>
          </a:xfrm>
          <a:prstGeom prst="bentConnector3">
            <a:avLst>
              <a:gd name="adj1" fmla="val 49662"/>
            </a:avLst>
          </a:prstGeom>
          <a:noFill/>
          <a:ln w="28575" algn="ctr">
            <a:solidFill>
              <a:srgbClr val="0000FF"/>
            </a:solidFill>
            <a:miter lim="800000"/>
            <a:headEnd/>
            <a:tailEnd type="arrow" w="med" len="med"/>
          </a:ln>
        </p:spPr>
      </p:cxnSp>
      <p:sp>
        <p:nvSpPr>
          <p:cNvPr id="18" name="2 Título"/>
          <p:cNvSpPr txBox="1">
            <a:spLocks/>
          </p:cNvSpPr>
          <p:nvPr/>
        </p:nvSpPr>
        <p:spPr>
          <a:xfrm>
            <a:off x="461963" y="549275"/>
            <a:ext cx="8220075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dirty="0">
                <a:latin typeface="Comic Sans MS" pitchFamily="66" charset="0"/>
                <a:cs typeface="+mn-cs"/>
              </a:rPr>
              <a:t>3. Mesa Regionales: el caso de la Mesa REDD San Martín</a:t>
            </a:r>
            <a:endParaRPr lang="es-PE" dirty="0">
              <a:latin typeface="+mj-lt"/>
              <a:ea typeface="+mj-ea"/>
              <a:cs typeface="+mj-cs"/>
            </a:endParaRPr>
          </a:p>
        </p:txBody>
      </p:sp>
      <p:sp>
        <p:nvSpPr>
          <p:cNvPr id="25604" name="18 CuadroTexto"/>
          <p:cNvSpPr txBox="1">
            <a:spLocks noChangeArrowheads="1"/>
          </p:cNvSpPr>
          <p:nvPr/>
        </p:nvSpPr>
        <p:spPr bwMode="auto">
          <a:xfrm>
            <a:off x="1403350" y="1412875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latin typeface="Comic Sans MS" pitchFamily="66" charset="0"/>
              </a:rPr>
              <a:t>Hoja de ruta para terminar la línea de base San Martín</a:t>
            </a:r>
            <a:endParaRPr lang="es-PE">
              <a:latin typeface="Calibri" pitchFamily="34" charset="0"/>
            </a:endParaRPr>
          </a:p>
        </p:txBody>
      </p:sp>
      <p:sp>
        <p:nvSpPr>
          <p:cNvPr id="25605" name="19 CuadroTexto"/>
          <p:cNvSpPr txBox="1">
            <a:spLocks noChangeArrowheads="1"/>
          </p:cNvSpPr>
          <p:nvPr/>
        </p:nvSpPr>
        <p:spPr bwMode="auto">
          <a:xfrm>
            <a:off x="5157788" y="6140450"/>
            <a:ext cx="39608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200" u="sng">
                <a:latin typeface="Comic Sans MS" pitchFamily="66" charset="0"/>
              </a:rPr>
              <a:t>Metodología que se aplicara:</a:t>
            </a:r>
            <a:endParaRPr lang="es-PE" sz="1200">
              <a:latin typeface="Comic Sans MS" pitchFamily="66" charset="0"/>
            </a:endParaRPr>
          </a:p>
          <a:p>
            <a:r>
              <a:rPr lang="es-PE" sz="1200">
                <a:latin typeface="Comic Sans MS" pitchFamily="66" charset="0"/>
              </a:rPr>
              <a:t>VCS Methodology VM0015  Methodology for Avoided Unplanned Deforestation (CDI 2011)</a:t>
            </a:r>
            <a:endParaRPr lang="es-MX" sz="1200">
              <a:solidFill>
                <a:srgbClr val="FF0000"/>
              </a:solidFill>
              <a:latin typeface="Comic Sans MS" pitchFamily="66" charset="0"/>
            </a:endParaRPr>
          </a:p>
          <a:p>
            <a:endParaRPr lang="es-PE" sz="1200">
              <a:latin typeface="Comic Sans MS" pitchFamily="66" charset="0"/>
            </a:endParaRPr>
          </a:p>
        </p:txBody>
      </p:sp>
      <p:sp>
        <p:nvSpPr>
          <p:cNvPr id="25606" name="3 Rectángulo"/>
          <p:cNvSpPr>
            <a:spLocks noChangeArrowheads="1"/>
          </p:cNvSpPr>
          <p:nvPr/>
        </p:nvSpPr>
        <p:spPr bwMode="auto">
          <a:xfrm>
            <a:off x="1409700" y="2184400"/>
            <a:ext cx="2489200" cy="1020763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000"/>
              </a:lnSpc>
            </a:pPr>
            <a:r>
              <a:rPr lang="es-ES_tradnl" sz="1600">
                <a:latin typeface="Comic Sans MS" pitchFamily="66" charset="0"/>
              </a:rPr>
              <a:t>Análisis de la deforestación histórica  2000 – 2005 – 2010</a:t>
            </a:r>
          </a:p>
          <a:p>
            <a:pPr algn="ctr">
              <a:lnSpc>
                <a:spcPts val="2000"/>
              </a:lnSpc>
            </a:pPr>
            <a:r>
              <a:rPr lang="es-ES_tradnl" sz="1600">
                <a:latin typeface="Comic Sans MS" pitchFamily="66" charset="0"/>
              </a:rPr>
              <a:t>(SM + Buffer)</a:t>
            </a:r>
            <a:endParaRPr lang="es-MX" sz="1600">
              <a:latin typeface="Comic Sans MS" pitchFamily="66" charset="0"/>
            </a:endParaRPr>
          </a:p>
        </p:txBody>
      </p:sp>
      <p:sp>
        <p:nvSpPr>
          <p:cNvPr id="25607" name="7 Rectángulo"/>
          <p:cNvSpPr>
            <a:spLocks noChangeArrowheads="1"/>
          </p:cNvSpPr>
          <p:nvPr/>
        </p:nvSpPr>
        <p:spPr bwMode="auto">
          <a:xfrm>
            <a:off x="4427538" y="1989138"/>
            <a:ext cx="2201862" cy="1228725"/>
          </a:xfrm>
          <a:prstGeom prst="rect">
            <a:avLst/>
          </a:prstGeom>
          <a:solidFill>
            <a:srgbClr val="99FF99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1600">
                <a:latin typeface="Comic Sans MS" pitchFamily="66" charset="0"/>
              </a:rPr>
              <a:t>Inventario y mapeo de densidad de carbono (SM)</a:t>
            </a:r>
            <a:endParaRPr lang="es-MX" sz="1600">
              <a:latin typeface="Comic Sans MS" pitchFamily="66" charset="0"/>
            </a:endParaRPr>
          </a:p>
        </p:txBody>
      </p:sp>
      <p:sp>
        <p:nvSpPr>
          <p:cNvPr id="25608" name="9 Rectángulo"/>
          <p:cNvSpPr>
            <a:spLocks noChangeArrowheads="1"/>
          </p:cNvSpPr>
          <p:nvPr/>
        </p:nvSpPr>
        <p:spPr bwMode="auto">
          <a:xfrm>
            <a:off x="1403350" y="3408363"/>
            <a:ext cx="2489200" cy="838200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000"/>
              </a:lnSpc>
            </a:pPr>
            <a:r>
              <a:rPr lang="es-ES_tradnl" sz="1600">
                <a:latin typeface="Comic Sans MS" pitchFamily="66" charset="0"/>
              </a:rPr>
              <a:t>Levantamiento de información espacial </a:t>
            </a:r>
          </a:p>
          <a:p>
            <a:pPr algn="ctr">
              <a:lnSpc>
                <a:spcPts val="2000"/>
              </a:lnSpc>
            </a:pPr>
            <a:r>
              <a:rPr lang="es-ES_tradnl" sz="1600">
                <a:latin typeface="Comic Sans MS" pitchFamily="66" charset="0"/>
              </a:rPr>
              <a:t>(SM + Buffer)</a:t>
            </a:r>
            <a:endParaRPr lang="es-MX" sz="1600">
              <a:latin typeface="Comic Sans MS" pitchFamily="66" charset="0"/>
            </a:endParaRPr>
          </a:p>
        </p:txBody>
      </p:sp>
      <p:sp>
        <p:nvSpPr>
          <p:cNvPr id="25609" name="11 Rectángulo"/>
          <p:cNvSpPr>
            <a:spLocks noChangeArrowheads="1"/>
          </p:cNvSpPr>
          <p:nvPr/>
        </p:nvSpPr>
        <p:spPr bwMode="auto">
          <a:xfrm>
            <a:off x="4432300" y="3594100"/>
            <a:ext cx="2201863" cy="1628775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000"/>
              </a:lnSpc>
            </a:pPr>
            <a:r>
              <a:rPr lang="es-ES_tradnl" sz="1600">
                <a:latin typeface="Comic Sans MS" pitchFamily="66" charset="0"/>
              </a:rPr>
              <a:t>Proyección de la deforestación futura: estimación de la  tasa y la ubicación espacial</a:t>
            </a:r>
          </a:p>
          <a:p>
            <a:pPr algn="ctr">
              <a:lnSpc>
                <a:spcPts val="2000"/>
              </a:lnSpc>
            </a:pPr>
            <a:r>
              <a:rPr lang="es-ES_tradnl" sz="1600">
                <a:latin typeface="Comic Sans MS" pitchFamily="66" charset="0"/>
              </a:rPr>
              <a:t>(SM + Buffer)</a:t>
            </a:r>
            <a:endParaRPr lang="es-MX" sz="1600">
              <a:latin typeface="Comic Sans MS" pitchFamily="66" charset="0"/>
            </a:endParaRPr>
          </a:p>
        </p:txBody>
      </p:sp>
      <p:cxnSp>
        <p:nvCxnSpPr>
          <p:cNvPr id="25610" name="16 Conector angular"/>
          <p:cNvCxnSpPr>
            <a:cxnSpLocks noChangeShapeType="1"/>
            <a:stCxn id="25606" idx="3"/>
            <a:endCxn id="25609" idx="1"/>
          </p:cNvCxnSpPr>
          <p:nvPr/>
        </p:nvCxnSpPr>
        <p:spPr bwMode="auto">
          <a:xfrm>
            <a:off x="3911600" y="2695575"/>
            <a:ext cx="508000" cy="1712913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FF"/>
            </a:solidFill>
            <a:miter lim="800000"/>
            <a:headEnd/>
            <a:tailEnd type="arrow" w="med" len="med"/>
          </a:ln>
        </p:spPr>
      </p:cxnSp>
      <p:cxnSp>
        <p:nvCxnSpPr>
          <p:cNvPr id="25611" name="18 Conector angular"/>
          <p:cNvCxnSpPr>
            <a:cxnSpLocks noChangeShapeType="1"/>
            <a:stCxn id="25608" idx="3"/>
            <a:endCxn id="25609" idx="1"/>
          </p:cNvCxnSpPr>
          <p:nvPr/>
        </p:nvCxnSpPr>
        <p:spPr bwMode="auto">
          <a:xfrm>
            <a:off x="3905250" y="3827463"/>
            <a:ext cx="514350" cy="58102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FF"/>
            </a:solidFill>
            <a:miter lim="800000"/>
            <a:headEnd/>
            <a:tailEnd type="arrow" w="med" len="med"/>
          </a:ln>
        </p:spPr>
      </p:cxnSp>
      <p:sp>
        <p:nvSpPr>
          <p:cNvPr id="25612" name="19 Rectángulo"/>
          <p:cNvSpPr>
            <a:spLocks noChangeArrowheads="1"/>
          </p:cNvSpPr>
          <p:nvPr/>
        </p:nvSpPr>
        <p:spPr bwMode="auto">
          <a:xfrm>
            <a:off x="7126288" y="2620963"/>
            <a:ext cx="1766887" cy="1228725"/>
          </a:xfrm>
          <a:prstGeom prst="rect">
            <a:avLst/>
          </a:prstGeom>
          <a:solidFill>
            <a:srgbClr val="DCE6F2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000"/>
              </a:lnSpc>
            </a:pPr>
            <a:r>
              <a:rPr lang="es-ES_tradnl" sz="1600">
                <a:latin typeface="Comic Sans MS" pitchFamily="66" charset="0"/>
              </a:rPr>
              <a:t>Estimación de emisiones y del potencial de REDD+</a:t>
            </a:r>
            <a:endParaRPr lang="es-MX" sz="1600">
              <a:latin typeface="Comic Sans MS" pitchFamily="66" charset="0"/>
            </a:endParaRPr>
          </a:p>
        </p:txBody>
      </p:sp>
      <p:sp>
        <p:nvSpPr>
          <p:cNvPr id="25613" name="12 Rectángulo"/>
          <p:cNvSpPr>
            <a:spLocks noChangeArrowheads="1"/>
          </p:cNvSpPr>
          <p:nvPr/>
        </p:nvSpPr>
        <p:spPr bwMode="auto">
          <a:xfrm>
            <a:off x="1403350" y="5692775"/>
            <a:ext cx="2489200" cy="904875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000"/>
              </a:lnSpc>
            </a:pPr>
            <a:r>
              <a:rPr lang="es-ES_tradnl" sz="1600">
                <a:latin typeface="Comic Sans MS" pitchFamily="66" charset="0"/>
              </a:rPr>
              <a:t>Análisis de costos de oportunidad</a:t>
            </a:r>
          </a:p>
          <a:p>
            <a:pPr algn="ctr">
              <a:lnSpc>
                <a:spcPts val="2000"/>
              </a:lnSpc>
            </a:pPr>
            <a:r>
              <a:rPr lang="es-ES_tradnl" sz="1600">
                <a:latin typeface="Comic Sans MS" pitchFamily="66" charset="0"/>
              </a:rPr>
              <a:t>(SM + Buffer)</a:t>
            </a:r>
            <a:endParaRPr lang="es-MX" sz="1600">
              <a:latin typeface="Comic Sans MS" pitchFamily="66" charset="0"/>
            </a:endParaRPr>
          </a:p>
        </p:txBody>
      </p:sp>
      <p:cxnSp>
        <p:nvCxnSpPr>
          <p:cNvPr id="25614" name="13 Conector angular"/>
          <p:cNvCxnSpPr>
            <a:cxnSpLocks noChangeShapeType="1"/>
            <a:stCxn id="25613" idx="3"/>
            <a:endCxn id="25609" idx="1"/>
          </p:cNvCxnSpPr>
          <p:nvPr/>
        </p:nvCxnSpPr>
        <p:spPr bwMode="auto">
          <a:xfrm flipV="1">
            <a:off x="3905250" y="4408488"/>
            <a:ext cx="514350" cy="173672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FF"/>
            </a:solidFill>
            <a:miter lim="800000"/>
            <a:headEnd/>
            <a:tailEnd type="arrow" w="med" len="med"/>
          </a:ln>
        </p:spPr>
      </p:cxnSp>
      <p:sp>
        <p:nvSpPr>
          <p:cNvPr id="25615" name="25 Rectángulo"/>
          <p:cNvSpPr>
            <a:spLocks noChangeArrowheads="1"/>
          </p:cNvSpPr>
          <p:nvPr/>
        </p:nvSpPr>
        <p:spPr bwMode="auto">
          <a:xfrm>
            <a:off x="1397000" y="4437063"/>
            <a:ext cx="2489200" cy="1025525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000"/>
              </a:lnSpc>
            </a:pPr>
            <a:r>
              <a:rPr lang="es-ES_tradnl" sz="1600">
                <a:latin typeface="Comic Sans MS" pitchFamily="66" charset="0"/>
              </a:rPr>
              <a:t>Análisis de agentes y causas de la deforestación</a:t>
            </a:r>
            <a:endParaRPr lang="es-MX" sz="1600">
              <a:latin typeface="Comic Sans MS" pitchFamily="66" charset="0"/>
            </a:endParaRPr>
          </a:p>
        </p:txBody>
      </p:sp>
      <p:cxnSp>
        <p:nvCxnSpPr>
          <p:cNvPr id="25616" name="27 Conector angular"/>
          <p:cNvCxnSpPr>
            <a:cxnSpLocks noChangeShapeType="1"/>
            <a:stCxn id="25615" idx="3"/>
            <a:endCxn id="25609" idx="1"/>
          </p:cNvCxnSpPr>
          <p:nvPr/>
        </p:nvCxnSpPr>
        <p:spPr bwMode="auto">
          <a:xfrm flipV="1">
            <a:off x="3898900" y="4408488"/>
            <a:ext cx="520700" cy="541337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FF"/>
            </a:solidFill>
            <a:miter lim="800000"/>
            <a:headEnd/>
            <a:tailEnd type="arrow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14 Grupo"/>
          <p:cNvGrpSpPr>
            <a:grpSpLocks/>
          </p:cNvGrpSpPr>
          <p:nvPr/>
        </p:nvGrpSpPr>
        <p:grpSpPr bwMode="auto">
          <a:xfrm>
            <a:off x="1525588" y="2205038"/>
            <a:ext cx="3375025" cy="4248150"/>
            <a:chOff x="0" y="764704"/>
            <a:chExt cx="4752080" cy="6093296"/>
          </a:xfrm>
        </p:grpSpPr>
        <p:pic>
          <p:nvPicPr>
            <p:cNvPr id="26629" name="29 Imagen" descr="defo_2005+vias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64704"/>
              <a:ext cx="4752080" cy="609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30 Flecha derecha"/>
            <p:cNvSpPr/>
            <p:nvPr/>
          </p:nvSpPr>
          <p:spPr>
            <a:xfrm rot="1646900">
              <a:off x="120702" y="2907376"/>
              <a:ext cx="377752" cy="562424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/>
            </a:p>
          </p:txBody>
        </p:sp>
        <p:sp>
          <p:nvSpPr>
            <p:cNvPr id="32" name="31 Flecha derecha"/>
            <p:cNvSpPr/>
            <p:nvPr/>
          </p:nvSpPr>
          <p:spPr>
            <a:xfrm>
              <a:off x="156465" y="1197337"/>
              <a:ext cx="377752" cy="562422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/>
            </a:p>
          </p:txBody>
        </p:sp>
        <p:sp>
          <p:nvSpPr>
            <p:cNvPr id="34" name="33 Flecha derecha"/>
            <p:cNvSpPr/>
            <p:nvPr/>
          </p:nvSpPr>
          <p:spPr>
            <a:xfrm rot="19961253">
              <a:off x="1633946" y="5428034"/>
              <a:ext cx="375517" cy="562422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/>
            </a:p>
          </p:txBody>
        </p:sp>
        <p:sp>
          <p:nvSpPr>
            <p:cNvPr id="37" name="36 Flecha derecha"/>
            <p:cNvSpPr/>
            <p:nvPr/>
          </p:nvSpPr>
          <p:spPr>
            <a:xfrm rot="16486432">
              <a:off x="3321673" y="1383981"/>
              <a:ext cx="350661" cy="601274"/>
            </a:xfrm>
            <a:prstGeom prst="rightArrow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/>
            </a:p>
          </p:txBody>
        </p:sp>
        <p:sp>
          <p:nvSpPr>
            <p:cNvPr id="38" name="37 Flecha derecha"/>
            <p:cNvSpPr/>
            <p:nvPr/>
          </p:nvSpPr>
          <p:spPr>
            <a:xfrm rot="15874371">
              <a:off x="2838478" y="6005206"/>
              <a:ext cx="514606" cy="603510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/>
            </a:p>
          </p:txBody>
        </p:sp>
        <p:sp>
          <p:nvSpPr>
            <p:cNvPr id="39" name="38 Flecha derecha"/>
            <p:cNvSpPr/>
            <p:nvPr/>
          </p:nvSpPr>
          <p:spPr>
            <a:xfrm rot="17486857">
              <a:off x="3844317" y="2353635"/>
              <a:ext cx="393925" cy="563276"/>
            </a:xfrm>
            <a:prstGeom prst="rightArrow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/>
            </a:p>
          </p:txBody>
        </p:sp>
        <p:sp>
          <p:nvSpPr>
            <p:cNvPr id="14" name="13 Flecha derecha"/>
            <p:cNvSpPr/>
            <p:nvPr/>
          </p:nvSpPr>
          <p:spPr>
            <a:xfrm rot="19961253">
              <a:off x="697389" y="4779083"/>
              <a:ext cx="375517" cy="562424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/>
            </a:p>
          </p:txBody>
        </p:sp>
        <p:sp>
          <p:nvSpPr>
            <p:cNvPr id="16" name="15 Flecha derecha"/>
            <p:cNvSpPr/>
            <p:nvPr/>
          </p:nvSpPr>
          <p:spPr>
            <a:xfrm rot="1965572">
              <a:off x="802444" y="2272089"/>
              <a:ext cx="415751" cy="562422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/>
            </a:p>
          </p:txBody>
        </p:sp>
        <p:sp>
          <p:nvSpPr>
            <p:cNvPr id="17" name="16 Flecha derecha"/>
            <p:cNvSpPr/>
            <p:nvPr/>
          </p:nvSpPr>
          <p:spPr>
            <a:xfrm rot="1554132">
              <a:off x="3451181" y="3699777"/>
              <a:ext cx="377752" cy="560146"/>
            </a:xfrm>
            <a:prstGeom prst="rightArrow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/>
            </a:p>
          </p:txBody>
        </p:sp>
      </p:grpSp>
      <p:pic>
        <p:nvPicPr>
          <p:cNvPr id="26626" name="19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05038"/>
            <a:ext cx="370205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2 Título"/>
          <p:cNvSpPr txBox="1">
            <a:spLocks/>
          </p:cNvSpPr>
          <p:nvPr/>
        </p:nvSpPr>
        <p:spPr>
          <a:xfrm>
            <a:off x="461963" y="549275"/>
            <a:ext cx="8220075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dirty="0">
                <a:latin typeface="Comic Sans MS" pitchFamily="66" charset="0"/>
                <a:cs typeface="+mn-cs"/>
              </a:rPr>
              <a:t>3. Mesa Regionales: el caso de la Mesa REDD San Martín</a:t>
            </a:r>
            <a:endParaRPr lang="es-PE" dirty="0">
              <a:latin typeface="+mj-lt"/>
              <a:ea typeface="+mj-ea"/>
              <a:cs typeface="+mj-cs"/>
            </a:endParaRPr>
          </a:p>
        </p:txBody>
      </p:sp>
      <p:sp>
        <p:nvSpPr>
          <p:cNvPr id="26628" name="18 CuadroTexto"/>
          <p:cNvSpPr txBox="1">
            <a:spLocks noChangeArrowheads="1"/>
          </p:cNvSpPr>
          <p:nvPr/>
        </p:nvSpPr>
        <p:spPr bwMode="auto">
          <a:xfrm>
            <a:off x="1403350" y="1484313"/>
            <a:ext cx="727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latin typeface="Comic Sans MS" pitchFamily="66" charset="0"/>
              </a:rPr>
              <a:t>Ámbito del análisis para la Línea Base de la Región San Martín</a:t>
            </a:r>
            <a:endParaRPr lang="es-PE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3 CuadroTexto"/>
          <p:cNvSpPr txBox="1">
            <a:spLocks noChangeArrowheads="1"/>
          </p:cNvSpPr>
          <p:nvPr/>
        </p:nvSpPr>
        <p:spPr bwMode="auto">
          <a:xfrm>
            <a:off x="1403350" y="2565400"/>
            <a:ext cx="31686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s-PE" sz="1600">
                <a:latin typeface="Comic Sans MS" pitchFamily="66" charset="0"/>
              </a:rPr>
              <a:t>Análisis de cobertura para años: 2000, 2005 y 2010, con imágenes Landsat.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es-PE" sz="160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es-PE" sz="1600">
                <a:latin typeface="Comic Sans MS" pitchFamily="66" charset="0"/>
              </a:rPr>
              <a:t>Completar vacíos de información (nubes) se finaliza en diciembre 2011.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es-PE" sz="160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es-PE" sz="1600">
                <a:latin typeface="Comic Sans MS" pitchFamily="66" charset="0"/>
              </a:rPr>
              <a:t>Validación con puntos de control de campo, imágenes de alta resolución y sobrevuelo.</a:t>
            </a:r>
          </a:p>
        </p:txBody>
      </p:sp>
      <p:pic>
        <p:nvPicPr>
          <p:cNvPr id="27650" name="6 Imagen" descr="Untitl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916113"/>
            <a:ext cx="371475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1077913" y="549275"/>
            <a:ext cx="556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2400">
                <a:latin typeface="Comic Sans MS" pitchFamily="66" charset="0"/>
              </a:rPr>
              <a:t>Análisis de la Deforestación Histórica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5"/>
          <p:cNvSpPr txBox="1">
            <a:spLocks noChangeArrowheads="1"/>
          </p:cNvSpPr>
          <p:nvPr/>
        </p:nvSpPr>
        <p:spPr bwMode="auto">
          <a:xfrm>
            <a:off x="1077913" y="549275"/>
            <a:ext cx="556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2400">
                <a:latin typeface="Comic Sans MS" pitchFamily="66" charset="0"/>
              </a:rPr>
              <a:t>Análisis de la Deforestación Histórica</a:t>
            </a:r>
          </a:p>
        </p:txBody>
      </p:sp>
      <p:sp>
        <p:nvSpPr>
          <p:cNvPr id="29698" name="TextBox 8"/>
          <p:cNvSpPr txBox="1">
            <a:spLocks noChangeArrowheads="1"/>
          </p:cNvSpPr>
          <p:nvPr/>
        </p:nvSpPr>
        <p:spPr bwMode="auto">
          <a:xfrm>
            <a:off x="3779838" y="1484313"/>
            <a:ext cx="4751387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just"/>
            <a:r>
              <a:rPr lang="es-PE" sz="1400">
                <a:latin typeface="Comic Sans MS" pitchFamily="66" charset="0"/>
              </a:rPr>
              <a:t>Trabajo realizado por la Universidad Nacional Agraria La Molina – UNALM.</a:t>
            </a:r>
          </a:p>
          <a:p>
            <a:pPr marL="177800" indent="-177800" algn="just"/>
            <a:endParaRPr lang="es-PE" sz="1400">
              <a:latin typeface="Comic Sans MS" pitchFamily="66" charset="0"/>
            </a:endParaRPr>
          </a:p>
          <a:p>
            <a:pPr marL="177800" indent="-177800" algn="just"/>
            <a:r>
              <a:rPr lang="es-PE" sz="1400">
                <a:latin typeface="Comic Sans MS" pitchFamily="66" charset="0"/>
              </a:rPr>
              <a:t>Se ha analizado las coberturas para los años: 2000, 2005 y 2010 con Imágenes de Satélite Landsat.</a:t>
            </a:r>
          </a:p>
          <a:p>
            <a:pPr marL="177800" indent="-177800" algn="just"/>
            <a:endParaRPr lang="es-PE" sz="1400">
              <a:latin typeface="Comic Sans MS" pitchFamily="66" charset="0"/>
            </a:endParaRPr>
          </a:p>
          <a:p>
            <a:pPr marL="177800" indent="-177800" algn="just"/>
            <a:r>
              <a:rPr lang="es-ES" sz="1400">
                <a:latin typeface="Comic Sans MS" pitchFamily="66" charset="0"/>
              </a:rPr>
              <a:t>La metodología empleada de clasificación de cambios es Iterativa </a:t>
            </a:r>
            <a:r>
              <a:rPr lang="en-US" sz="1400">
                <a:latin typeface="Comic Sans MS" pitchFamily="66" charset="0"/>
              </a:rPr>
              <a:t>(similar a Sader et al. 2001)</a:t>
            </a:r>
            <a:r>
              <a:rPr lang="es-ES" sz="1400">
                <a:latin typeface="Comic Sans MS" pitchFamily="66" charset="0"/>
              </a:rPr>
              <a:t>:</a:t>
            </a:r>
          </a:p>
          <a:p>
            <a:pPr marL="177800" indent="-177800" algn="just"/>
            <a:endParaRPr lang="es-ES" sz="1400">
              <a:latin typeface="Comic Sans MS" pitchFamily="66" charset="0"/>
            </a:endParaRPr>
          </a:p>
          <a:p>
            <a:pPr marL="177800" indent="-177800" algn="just">
              <a:spcAft>
                <a:spcPct val="40000"/>
              </a:spcAft>
              <a:buFont typeface="Arial" charset="0"/>
              <a:buChar char="•"/>
            </a:pPr>
            <a:r>
              <a:rPr lang="es-ES" sz="1400">
                <a:latin typeface="Comic Sans MS" pitchFamily="66" charset="0"/>
              </a:rPr>
              <a:t>Metodología utilizada apropiada para varios tipos de imágenes, especialmente para imágenes de resolución media: LANDSAT, ASTER, MODIS.</a:t>
            </a:r>
          </a:p>
          <a:p>
            <a:pPr marL="177800" indent="-177800" algn="just">
              <a:spcAft>
                <a:spcPct val="40000"/>
              </a:spcAft>
              <a:buFont typeface="Arial" charset="0"/>
              <a:buChar char="•"/>
            </a:pPr>
            <a:r>
              <a:rPr lang="es-ES" sz="1400">
                <a:latin typeface="Comic Sans MS" pitchFamily="66" charset="0"/>
              </a:rPr>
              <a:t>Utiliza clasificación supervisada.</a:t>
            </a:r>
          </a:p>
          <a:p>
            <a:pPr marL="177800" indent="-177800" algn="just">
              <a:spcAft>
                <a:spcPct val="40000"/>
              </a:spcAft>
              <a:buFont typeface="Arial" charset="0"/>
              <a:buChar char="•"/>
            </a:pPr>
            <a:r>
              <a:rPr lang="es-ES" sz="1400">
                <a:latin typeface="Comic Sans MS" pitchFamily="66" charset="0"/>
              </a:rPr>
              <a:t>Mapea directamente los cambios de cobertura usando imágenes de dos fechas simultáneamente.</a:t>
            </a:r>
          </a:p>
          <a:p>
            <a:pPr marL="177800" indent="-177800" algn="just">
              <a:spcAft>
                <a:spcPct val="40000"/>
              </a:spcAft>
              <a:buFont typeface="Arial" charset="0"/>
              <a:buChar char="•"/>
            </a:pPr>
            <a:r>
              <a:rPr lang="es-ES" sz="1400">
                <a:latin typeface="Comic Sans MS" pitchFamily="66" charset="0"/>
              </a:rPr>
              <a:t>La metodología usa un clasificador basado en la teoría de “árbol de decisiones” (AD).</a:t>
            </a:r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3527425" y="5683250"/>
            <a:ext cx="51133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s-ES" b="1" i="1">
                <a:solidFill>
                  <a:srgbClr val="E46C0A"/>
                </a:solidFill>
                <a:latin typeface="Comic Sans MS" pitchFamily="66" charset="0"/>
              </a:rPr>
              <a:t>Metodología aplicada en el monitoreo de bosques en varias partes del mundo: África, Sudamérica, sudeste asiático</a:t>
            </a:r>
          </a:p>
        </p:txBody>
      </p:sp>
      <p:grpSp>
        <p:nvGrpSpPr>
          <p:cNvPr id="29700" name="Group 9"/>
          <p:cNvGrpSpPr>
            <a:grpSpLocks/>
          </p:cNvGrpSpPr>
          <p:nvPr/>
        </p:nvGrpSpPr>
        <p:grpSpPr bwMode="auto">
          <a:xfrm>
            <a:off x="-109538" y="1082675"/>
            <a:ext cx="3390901" cy="5961063"/>
            <a:chOff x="-69" y="626"/>
            <a:chExt cx="2136" cy="37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-67" y="626"/>
              <a:ext cx="2132" cy="13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 flipH="1">
              <a:off x="-68" y="2783"/>
              <a:ext cx="2132" cy="1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-68" y="1813"/>
              <a:ext cx="2132" cy="13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 txBox="1">
            <a:spLocks noChangeArrowheads="1"/>
          </p:cNvSpPr>
          <p:nvPr/>
        </p:nvSpPr>
        <p:spPr bwMode="auto">
          <a:xfrm>
            <a:off x="4808538" y="2632075"/>
            <a:ext cx="3959225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/>
          <a:lstStyle/>
          <a:p>
            <a:pPr eaLnBrk="0" hangingPunct="0"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es-ES" sz="1600">
                <a:latin typeface="Comic Sans MS" pitchFamily="66" charset="0"/>
              </a:rPr>
              <a:t>Landsat 5 TM y Landsat 7 ETM+ (Global Land Survey)</a:t>
            </a:r>
          </a:p>
          <a:p>
            <a:pPr eaLnBrk="0" hangingPunct="0"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es-ES" sz="1600">
                <a:latin typeface="Comic Sans MS" pitchFamily="66" charset="0"/>
              </a:rPr>
              <a:t>Imágenes con menor cantidad de nubes</a:t>
            </a:r>
          </a:p>
          <a:p>
            <a:pPr eaLnBrk="0" hangingPunct="0"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es-ES" sz="1600">
                <a:latin typeface="Comic Sans MS" pitchFamily="66" charset="0"/>
              </a:rPr>
              <a:t>Fuente de imágenes: GLS, 2000 – 2005 – 2010</a:t>
            </a:r>
          </a:p>
          <a:p>
            <a:pPr eaLnBrk="0" hangingPunct="0"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es-PE" sz="1600">
                <a:latin typeface="Comic Sans MS" pitchFamily="66" charset="0"/>
              </a:rPr>
              <a:t>Imágenes</a:t>
            </a:r>
            <a:r>
              <a:rPr lang="en-US" sz="1600">
                <a:latin typeface="Comic Sans MS" pitchFamily="66" charset="0"/>
              </a:rPr>
              <a:t> georeferenciadas en </a:t>
            </a:r>
            <a:r>
              <a:rPr lang="es-ES" sz="1600">
                <a:latin typeface="Comic Sans MS" pitchFamily="66" charset="0"/>
              </a:rPr>
              <a:t>proyección</a:t>
            </a:r>
            <a:r>
              <a:rPr lang="en-US" sz="1600">
                <a:latin typeface="Comic Sans MS" pitchFamily="66" charset="0"/>
              </a:rPr>
              <a:t> UTM, datum WGS84</a:t>
            </a:r>
          </a:p>
          <a:p>
            <a:pPr eaLnBrk="0" hangingPunct="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endParaRPr lang="es-ES" sz="1600">
              <a:latin typeface="Comic Sans MS" pitchFamily="66" charset="0"/>
            </a:endParaRPr>
          </a:p>
        </p:txBody>
      </p:sp>
      <p:pic>
        <p:nvPicPr>
          <p:cNvPr id="30722" name="Picture 6" descr="San_Martin_WRS"/>
          <p:cNvPicPr>
            <a:picLocks noChangeAspect="1" noChangeArrowheads="1"/>
          </p:cNvPicPr>
          <p:nvPr/>
        </p:nvPicPr>
        <p:blipFill>
          <a:blip r:embed="rId2"/>
          <a:srcRect l="5797" t="4953" r="6570" b="6151"/>
          <a:stretch>
            <a:fillRect/>
          </a:stretch>
        </p:blipFill>
        <p:spPr bwMode="auto">
          <a:xfrm>
            <a:off x="1258888" y="1295400"/>
            <a:ext cx="3313112" cy="2981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3">
            <a:lum bright="-22000" contrast="10000"/>
          </a:blip>
          <a:srcRect/>
          <a:stretch>
            <a:fillRect/>
          </a:stretch>
        </p:blipFill>
        <p:spPr bwMode="auto">
          <a:xfrm>
            <a:off x="1768475" y="4292600"/>
            <a:ext cx="23812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4787900" y="1844675"/>
            <a:ext cx="3883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>
                <a:latin typeface="Comic Sans MS" pitchFamily="66" charset="0"/>
              </a:rPr>
              <a:t>Imágenes de Satélite empleadas: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1077913" y="549275"/>
            <a:ext cx="556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2400">
                <a:latin typeface="Comic Sans MS" pitchFamily="66" charset="0"/>
              </a:rPr>
              <a:t>Análisis de la Deforestación Histórica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5"/>
          <p:cNvSpPr txBox="1">
            <a:spLocks noChangeArrowheads="1"/>
          </p:cNvSpPr>
          <p:nvPr/>
        </p:nvSpPr>
        <p:spPr bwMode="auto">
          <a:xfrm>
            <a:off x="1619250" y="1484313"/>
            <a:ext cx="5675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>
                <a:latin typeface="Comic Sans MS" pitchFamily="66" charset="0"/>
              </a:rPr>
              <a:t>Metodología: Clasificación de Cambio Supervisada</a:t>
            </a:r>
          </a:p>
        </p:txBody>
      </p:sp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1077913" y="549275"/>
            <a:ext cx="556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2400">
                <a:latin typeface="Comic Sans MS" pitchFamily="66" charset="0"/>
              </a:rPr>
              <a:t>Análisis de la Deforestación Histórica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3348038" y="5314950"/>
            <a:ext cx="841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1600">
                <a:latin typeface="Comic Sans MS" pitchFamily="66" charset="0"/>
              </a:rPr>
              <a:t>Bosque</a:t>
            </a:r>
            <a:endParaRPr lang="es-ES" sz="1600">
              <a:latin typeface="Comic Sans MS" pitchFamily="66" charset="0"/>
            </a:endParaRP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6405563" y="5311775"/>
            <a:ext cx="2109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1600">
                <a:latin typeface="Comic Sans MS" pitchFamily="66" charset="0"/>
              </a:rPr>
              <a:t>Bosque -&gt; No Bosque</a:t>
            </a:r>
            <a:endParaRPr lang="es-ES" sz="1600">
              <a:latin typeface="Comic Sans MS" pitchFamily="66" charset="0"/>
            </a:endParaRP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4732338" y="5324475"/>
            <a:ext cx="1268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1600">
                <a:latin typeface="Comic Sans MS" pitchFamily="66" charset="0"/>
              </a:rPr>
              <a:t>Agricultura</a:t>
            </a:r>
            <a:endParaRPr lang="es-ES" sz="1600">
              <a:latin typeface="Comic Sans MS" pitchFamily="66" charset="0"/>
            </a:endParaRPr>
          </a:p>
        </p:txBody>
      </p:sp>
      <p:grpSp>
        <p:nvGrpSpPr>
          <p:cNvPr id="31750" name="Group 19"/>
          <p:cNvGrpSpPr>
            <a:grpSpLocks/>
          </p:cNvGrpSpPr>
          <p:nvPr/>
        </p:nvGrpSpPr>
        <p:grpSpPr bwMode="auto">
          <a:xfrm>
            <a:off x="1271588" y="2152650"/>
            <a:ext cx="2619375" cy="3168650"/>
            <a:chOff x="793" y="1071"/>
            <a:chExt cx="1650" cy="1996"/>
          </a:xfrm>
        </p:grpSpPr>
        <p:pic>
          <p:nvPicPr>
            <p:cNvPr id="31761" name="Picture 16"/>
            <p:cNvPicPr>
              <a:picLocks noChangeAspect="1" noChangeArrowheads="1"/>
            </p:cNvPicPr>
            <p:nvPr/>
          </p:nvPicPr>
          <p:blipFill>
            <a:blip r:embed="rId2"/>
            <a:srcRect l="914" t="3914" r="66823" b="38832"/>
            <a:stretch>
              <a:fillRect/>
            </a:stretch>
          </p:blipFill>
          <p:spPr bwMode="auto">
            <a:xfrm>
              <a:off x="793" y="1071"/>
              <a:ext cx="1650" cy="13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1762" name="Line 12"/>
            <p:cNvSpPr>
              <a:spLocks noChangeShapeType="1"/>
            </p:cNvSpPr>
            <p:nvPr/>
          </p:nvSpPr>
          <p:spPr bwMode="auto">
            <a:xfrm flipH="1" flipV="1">
              <a:off x="1519" y="1706"/>
              <a:ext cx="861" cy="13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31751" name="Group 18"/>
          <p:cNvGrpSpPr>
            <a:grpSpLocks/>
          </p:cNvGrpSpPr>
          <p:nvPr/>
        </p:nvGrpSpPr>
        <p:grpSpPr bwMode="auto">
          <a:xfrm>
            <a:off x="3987800" y="2165350"/>
            <a:ext cx="2617788" cy="3130550"/>
            <a:chOff x="2464" y="1095"/>
            <a:chExt cx="1649" cy="1972"/>
          </a:xfrm>
        </p:grpSpPr>
        <p:pic>
          <p:nvPicPr>
            <p:cNvPr id="31759" name="Picture 15"/>
            <p:cNvPicPr>
              <a:picLocks noChangeAspect="1" noChangeArrowheads="1"/>
            </p:cNvPicPr>
            <p:nvPr/>
          </p:nvPicPr>
          <p:blipFill>
            <a:blip r:embed="rId2"/>
            <a:srcRect l="35027" t="3914" r="32730" b="39743"/>
            <a:stretch>
              <a:fillRect/>
            </a:stretch>
          </p:blipFill>
          <p:spPr bwMode="auto">
            <a:xfrm>
              <a:off x="2464" y="1095"/>
              <a:ext cx="1649" cy="13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1760" name="Line 13"/>
            <p:cNvSpPr>
              <a:spLocks noChangeShapeType="1"/>
            </p:cNvSpPr>
            <p:nvPr/>
          </p:nvSpPr>
          <p:spPr bwMode="auto">
            <a:xfrm flipH="1" flipV="1">
              <a:off x="3152" y="1706"/>
              <a:ext cx="182" cy="13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31752" name="Group 17"/>
          <p:cNvGrpSpPr>
            <a:grpSpLocks/>
          </p:cNvGrpSpPr>
          <p:nvPr/>
        </p:nvGrpSpPr>
        <p:grpSpPr bwMode="auto">
          <a:xfrm>
            <a:off x="6697663" y="2165350"/>
            <a:ext cx="2319337" cy="3143250"/>
            <a:chOff x="4180" y="1087"/>
            <a:chExt cx="1461" cy="1980"/>
          </a:xfrm>
        </p:grpSpPr>
        <p:pic>
          <p:nvPicPr>
            <p:cNvPr id="31757" name="Picture 5"/>
            <p:cNvPicPr>
              <a:picLocks noChangeAspect="1" noChangeArrowheads="1"/>
            </p:cNvPicPr>
            <p:nvPr/>
          </p:nvPicPr>
          <p:blipFill>
            <a:blip r:embed="rId2"/>
            <a:srcRect l="69139" t="3914" r="2296" b="39528"/>
            <a:stretch>
              <a:fillRect/>
            </a:stretch>
          </p:blipFill>
          <p:spPr bwMode="auto">
            <a:xfrm>
              <a:off x="4180" y="1087"/>
              <a:ext cx="1461" cy="13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1758" name="Line 14"/>
            <p:cNvSpPr>
              <a:spLocks noChangeShapeType="1"/>
            </p:cNvSpPr>
            <p:nvPr/>
          </p:nvSpPr>
          <p:spPr bwMode="auto">
            <a:xfrm flipV="1">
              <a:off x="4604" y="1706"/>
              <a:ext cx="182" cy="13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339975" y="4397375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1600">
                <a:latin typeface="Comic Sans MS" pitchFamily="66" charset="0"/>
              </a:rPr>
              <a:t>2001</a:t>
            </a:r>
            <a:endParaRPr lang="es-ES" sz="1600">
              <a:latin typeface="Comic Sans MS" pitchFamily="66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859338" y="4397375"/>
            <a:ext cx="679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1600">
                <a:latin typeface="Comic Sans MS" pitchFamily="66" charset="0"/>
              </a:rPr>
              <a:t>2005</a:t>
            </a:r>
            <a:endParaRPr lang="es-ES" sz="1600">
              <a:latin typeface="Comic Sans MS" pitchFamily="66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613525" y="4325938"/>
            <a:ext cx="2441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1600">
                <a:latin typeface="Comic Sans MS" pitchFamily="66" charset="0"/>
              </a:rPr>
              <a:t>Resultado: </a:t>
            </a:r>
          </a:p>
          <a:p>
            <a:pPr algn="ctr"/>
            <a:r>
              <a:rPr lang="es-PE" sz="1600">
                <a:latin typeface="Comic Sans MS" pitchFamily="66" charset="0"/>
              </a:rPr>
              <a:t>Clasificación del Cambio</a:t>
            </a:r>
            <a:endParaRPr lang="es-ES" sz="1600">
              <a:latin typeface="Comic Sans MS" pitchFamily="66" charset="0"/>
            </a:endParaRPr>
          </a:p>
        </p:txBody>
      </p:sp>
      <p:sp>
        <p:nvSpPr>
          <p:cNvPr id="31756" name="Rectangle 20"/>
          <p:cNvSpPr>
            <a:spLocks noChangeArrowheads="1"/>
          </p:cNvSpPr>
          <p:nvPr/>
        </p:nvSpPr>
        <p:spPr bwMode="auto">
          <a:xfrm>
            <a:off x="5651500" y="6230938"/>
            <a:ext cx="332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/>
              <a:t>Fuente: Claudio Schneider - CI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1"/>
          <p:cNvSpPr txBox="1">
            <a:spLocks noChangeArrowheads="1"/>
          </p:cNvSpPr>
          <p:nvPr/>
        </p:nvSpPr>
        <p:spPr bwMode="auto">
          <a:xfrm>
            <a:off x="1258888" y="3284538"/>
            <a:ext cx="328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>
                <a:latin typeface="Comic Sans MS" pitchFamily="66" charset="0"/>
              </a:rPr>
              <a:t>RESULTADO PRELIMINAR: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05892" y="1268083"/>
            <a:ext cx="3956032" cy="5589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1077913" y="549275"/>
            <a:ext cx="556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2400">
                <a:latin typeface="Comic Sans MS" pitchFamily="66" charset="0"/>
              </a:rPr>
              <a:t>Análisis de la Deforestación Histórica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4"/>
          <p:cNvSpPr txBox="1">
            <a:spLocks noChangeArrowheads="1"/>
          </p:cNvSpPr>
          <p:nvPr/>
        </p:nvSpPr>
        <p:spPr bwMode="auto">
          <a:xfrm>
            <a:off x="5364163" y="2000250"/>
            <a:ext cx="36306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PE" sz="1600">
                <a:latin typeface="Comic Sans MS" pitchFamily="66" charset="0"/>
              </a:rPr>
              <a:t>Refinamiento y edición de la clasificación preliminar, diferenciación de la deforestación antrópica y no antrópica.</a:t>
            </a:r>
          </a:p>
          <a:p>
            <a:pPr marL="285750" indent="-285750"/>
            <a:endParaRPr lang="es-PE" sz="160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PE" sz="1600">
                <a:latin typeface="Comic Sans MS" pitchFamily="66" charset="0"/>
              </a:rPr>
              <a:t>Completar vacíos de información (nubes) se finaliza en diciembre 2011.</a:t>
            </a:r>
          </a:p>
          <a:p>
            <a:pPr marL="285750" indent="-285750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s-PE" sz="1600">
                <a:latin typeface="Comic Sans MS" pitchFamily="66" charset="0"/>
              </a:rPr>
              <a:t>Validación a través de </a:t>
            </a:r>
            <a:r>
              <a:rPr lang="es-PE" sz="1600" b="1">
                <a:latin typeface="Comic Sans MS" pitchFamily="66" charset="0"/>
              </a:rPr>
              <a:t>SOBREVUELOS</a:t>
            </a:r>
            <a:r>
              <a:rPr lang="es-PE" sz="1600">
                <a:latin typeface="Comic Sans MS" pitchFamily="66" charset="0"/>
              </a:rPr>
              <a:t> (fotografías aéreas) y imágenes de alta resolución CBERS, IKONOS, fotografías aéreas (Oct 2010 – BPAM) u otras disponibles y puntos de control de campo.</a:t>
            </a:r>
          </a:p>
        </p:txBody>
      </p:sp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2771775" y="1268413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b="1">
                <a:latin typeface="Comic Sans MS" pitchFamily="66" charset="0"/>
              </a:rPr>
              <a:t>Consideraciones a tener en cuenta para el MAPA FINAL: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5075"/>
            <a:ext cx="2478088" cy="337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1" descr="revised_flightlines_minus_CBERSGE_elev_cloudgaptop_cover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 t="363" b="9454"/>
          <a:stretch>
            <a:fillRect/>
          </a:stretch>
        </p:blipFill>
        <p:spPr bwMode="auto">
          <a:xfrm>
            <a:off x="2339752" y="3284984"/>
            <a:ext cx="2930968" cy="3420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1077913" y="549275"/>
            <a:ext cx="556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2400">
                <a:latin typeface="Comic Sans MS" pitchFamily="66" charset="0"/>
              </a:rPr>
              <a:t>Análisis de la Deforestación Histórica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9 Imagen" descr="frent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221"/>
          <a:stretch>
            <a:fillRect/>
          </a:stretch>
        </p:blipFill>
        <p:spPr bwMode="auto">
          <a:xfrm>
            <a:off x="6300788" y="1268413"/>
            <a:ext cx="24765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2 Marcador de contenido"/>
          <p:cNvSpPr>
            <a:spLocks noGrp="1"/>
          </p:cNvSpPr>
          <p:nvPr>
            <p:ph idx="1"/>
          </p:nvPr>
        </p:nvSpPr>
        <p:spPr>
          <a:xfrm>
            <a:off x="2484438" y="1700213"/>
            <a:ext cx="3816350" cy="4641850"/>
          </a:xfrm>
        </p:spPr>
        <p:txBody>
          <a:bodyPr rtlCol="0">
            <a:normAutofit/>
          </a:bodyPr>
          <a:lstStyle/>
          <a:p>
            <a:pPr marL="273050" indent="-250825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1600" dirty="0" smtClean="0">
                <a:latin typeface="Comic Sans MS" pitchFamily="66" charset="0"/>
              </a:rPr>
              <a:t>Agricultores (no industriales)</a:t>
            </a:r>
          </a:p>
          <a:p>
            <a:pPr marL="730250" lvl="3" indent="-2508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1200" dirty="0" smtClean="0">
                <a:latin typeface="Comic Sans MS" pitchFamily="66" charset="0"/>
              </a:rPr>
              <a:t>Arroceros, cafetaleros, agricultura diversificada, etc. </a:t>
            </a:r>
          </a:p>
          <a:p>
            <a:pPr marL="730250" lvl="3" indent="-2508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1200" dirty="0" smtClean="0">
                <a:latin typeface="Comic Sans MS" pitchFamily="66" charset="0"/>
              </a:rPr>
              <a:t>Ocupan el ~70% de áreas “deforestadas” en SM (ZEE 2005) </a:t>
            </a:r>
          </a:p>
          <a:p>
            <a:pPr marL="273050" indent="-250825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1600" dirty="0" smtClean="0">
                <a:latin typeface="Comic Sans MS" pitchFamily="66" charset="0"/>
              </a:rPr>
              <a:t>Ganaderos</a:t>
            </a:r>
          </a:p>
          <a:p>
            <a:pPr marL="730250" lvl="3" indent="-2508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1200" dirty="0" smtClean="0">
                <a:latin typeface="Comic Sans MS" pitchFamily="66" charset="0"/>
              </a:rPr>
              <a:t>Similares a agricultores (Social)</a:t>
            </a:r>
          </a:p>
          <a:p>
            <a:pPr marL="730250" lvl="3" indent="-2508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1200" dirty="0" smtClean="0">
                <a:latin typeface="Comic Sans MS" pitchFamily="66" charset="0"/>
              </a:rPr>
              <a:t>Ingresos tienden a ser mayores por agricultura que por ganadería</a:t>
            </a:r>
          </a:p>
          <a:p>
            <a:pPr marL="273050" indent="-250825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1600" dirty="0" smtClean="0">
                <a:latin typeface="Comic Sans MS" pitchFamily="66" charset="0"/>
              </a:rPr>
              <a:t>Agroindustria</a:t>
            </a:r>
          </a:p>
          <a:p>
            <a:pPr marL="730250" lvl="3" indent="-2508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1200" dirty="0" smtClean="0">
                <a:latin typeface="Comic Sans MS" pitchFamily="66" charset="0"/>
              </a:rPr>
              <a:t>Cultivos de palma localizados en Tocache y Lamas </a:t>
            </a:r>
          </a:p>
          <a:p>
            <a:pPr marL="730250" lvl="3" indent="-2508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1200" dirty="0" smtClean="0">
                <a:latin typeface="Comic Sans MS" pitchFamily="66" charset="0"/>
              </a:rPr>
              <a:t>Aunque importante, su contribución a la deforestación total es baja. </a:t>
            </a:r>
          </a:p>
          <a:p>
            <a:pPr marL="730250" lvl="3" indent="-2508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1200" dirty="0" smtClean="0">
                <a:latin typeface="Comic Sans MS" pitchFamily="66" charset="0"/>
              </a:rPr>
              <a:t>Dependiendo el mercado mundial tiene potencial de convertirse en principal causa de deforestación en SM </a:t>
            </a:r>
          </a:p>
          <a:p>
            <a:pPr marL="273050" indent="-250825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sz="1600" dirty="0" smtClean="0">
                <a:latin typeface="Comic Sans MS" pitchFamily="66" charset="0"/>
              </a:rPr>
              <a:t>Concesiones Forestales Maderables</a:t>
            </a:r>
          </a:p>
          <a:p>
            <a:pPr marL="730250" lvl="3" indent="-25082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sz="1200" dirty="0" smtClean="0">
                <a:latin typeface="Comic Sans MS" pitchFamily="66" charset="0"/>
              </a:rPr>
              <a:t>No se consideran agentes directos, son facilitadores para la colonización 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s-CO" sz="1600" dirty="0" smtClean="0"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CO" sz="1600" dirty="0" smtClean="0">
              <a:latin typeface="Comic Sans MS" pitchFamily="66" charset="0"/>
            </a:endParaRPr>
          </a:p>
        </p:txBody>
      </p:sp>
      <p:pic>
        <p:nvPicPr>
          <p:cNvPr id="9" name="8 Imagen" descr="Estrato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629" t="2751" r="28627" b="2751"/>
          <a:stretch>
            <a:fillRect/>
          </a:stretch>
        </p:blipFill>
        <p:spPr bwMode="auto">
          <a:xfrm>
            <a:off x="6732588" y="4221163"/>
            <a:ext cx="207645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4" name="Group 10"/>
          <p:cNvGrpSpPr>
            <a:grpSpLocks/>
          </p:cNvGrpSpPr>
          <p:nvPr/>
        </p:nvGrpSpPr>
        <p:grpSpPr bwMode="auto">
          <a:xfrm>
            <a:off x="-107950" y="1125538"/>
            <a:ext cx="2592388" cy="5835650"/>
            <a:chOff x="-69" y="572"/>
            <a:chExt cx="1881" cy="381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-68" y="572"/>
              <a:ext cx="1879" cy="14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-68" y="1797"/>
              <a:ext cx="1879" cy="14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-68" y="2976"/>
              <a:ext cx="1879" cy="14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930275" y="549275"/>
            <a:ext cx="585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2400">
                <a:latin typeface="Comic Sans MS" pitchFamily="66" charset="0"/>
              </a:rPr>
              <a:t>Agentes de Deforestación identificados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>
          <a:xfrm>
            <a:off x="468313" y="549275"/>
            <a:ext cx="4475162" cy="503238"/>
          </a:xfrm>
        </p:spPr>
        <p:txBody>
          <a:bodyPr/>
          <a:lstStyle/>
          <a:p>
            <a:pPr algn="l" eaLnBrk="1" hangingPunct="1"/>
            <a:r>
              <a:rPr lang="es-PE" sz="2000" smtClean="0">
                <a:latin typeface="Comic Sans MS" pitchFamily="66" charset="0"/>
              </a:rPr>
              <a:t>Resumen de la presentación</a:t>
            </a:r>
            <a:endParaRPr lang="es-PE" sz="2000" smtClean="0"/>
          </a:p>
        </p:txBody>
      </p:sp>
      <p:sp>
        <p:nvSpPr>
          <p:cNvPr id="16386" name="2 Rectángulo"/>
          <p:cNvSpPr>
            <a:spLocks noChangeArrowheads="1"/>
          </p:cNvSpPr>
          <p:nvPr/>
        </p:nvSpPr>
        <p:spPr bwMode="auto">
          <a:xfrm>
            <a:off x="1979613" y="2228850"/>
            <a:ext cx="51847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PE">
                <a:latin typeface="Comic Sans MS" pitchFamily="66" charset="0"/>
              </a:rPr>
              <a:t>Perú frente al Cambio Climático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PE">
                <a:solidFill>
                  <a:srgbClr val="BFBFBF"/>
                </a:solidFill>
                <a:latin typeface="Comic Sans MS" pitchFamily="66" charset="0"/>
              </a:rPr>
              <a:t>El Proceso REDD en Perú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PE">
                <a:solidFill>
                  <a:srgbClr val="BFBFBF"/>
                </a:solidFill>
                <a:latin typeface="Comic Sans MS" pitchFamily="66" charset="0"/>
              </a:rPr>
              <a:t>Mesa Regionales: Mesa REDD San Martín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PE">
                <a:solidFill>
                  <a:srgbClr val="BFBFBF"/>
                </a:solidFill>
                <a:latin typeface="Comic Sans MS" pitchFamily="66" charset="0"/>
              </a:rPr>
              <a:t>Conclusiones y Próximos pasos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2 Marcador de contenido"/>
          <p:cNvSpPr>
            <a:spLocks noGrp="1"/>
          </p:cNvSpPr>
          <p:nvPr>
            <p:ph idx="1"/>
          </p:nvPr>
        </p:nvSpPr>
        <p:spPr>
          <a:xfrm>
            <a:off x="5364163" y="1812925"/>
            <a:ext cx="3779837" cy="4929188"/>
          </a:xfrm>
        </p:spPr>
        <p:txBody>
          <a:bodyPr/>
          <a:lstStyle/>
          <a:p>
            <a:pPr marL="0" lvl="1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s-CO" sz="1500" smtClean="0">
                <a:latin typeface="Comic Sans MS" pitchFamily="66" charset="0"/>
              </a:rPr>
              <a:t>Sobre los resultados del estudio de costo oportunidad de SM:</a:t>
            </a:r>
            <a:endParaRPr lang="es-CO" sz="1200" smtClean="0">
              <a:latin typeface="Comic Sans MS" pitchFamily="66" charset="0"/>
            </a:endParaRPr>
          </a:p>
          <a:p>
            <a:pPr marL="0" lvl="1" indent="0" eaLnBrk="1" hangingPunct="1">
              <a:lnSpc>
                <a:spcPct val="80000"/>
              </a:lnSpc>
              <a:spcBef>
                <a:spcPct val="60000"/>
              </a:spcBef>
              <a:buFont typeface="Calibri" pitchFamily="34" charset="0"/>
              <a:buAutoNum type="arabicPeriod"/>
            </a:pPr>
            <a:r>
              <a:rPr lang="es-MX" sz="1400" smtClean="0">
                <a:latin typeface="Comic Sans MS" pitchFamily="66" charset="0"/>
              </a:rPr>
              <a:t>El estudio calcula los costo de oportunidad </a:t>
            </a:r>
            <a:r>
              <a:rPr lang="es-MX" sz="1400" b="1" smtClean="0">
                <a:latin typeface="Comic Sans MS" pitchFamily="66" charset="0"/>
              </a:rPr>
              <a:t>solo para el área evaluado</a:t>
            </a:r>
            <a:r>
              <a:rPr lang="es-MX" sz="1400" smtClean="0">
                <a:latin typeface="Comic Sans MS" pitchFamily="66" charset="0"/>
              </a:rPr>
              <a:t>.</a:t>
            </a:r>
          </a:p>
          <a:p>
            <a:pPr marL="0" lvl="1" indent="0" eaLnBrk="1" hangingPunct="1">
              <a:lnSpc>
                <a:spcPct val="80000"/>
              </a:lnSpc>
              <a:spcBef>
                <a:spcPct val="60000"/>
              </a:spcBef>
              <a:buFont typeface="Calibri" pitchFamily="34" charset="0"/>
              <a:buAutoNum type="arabicPeriod"/>
            </a:pPr>
            <a:r>
              <a:rPr lang="es-MX" sz="1400" smtClean="0">
                <a:latin typeface="Comic Sans MS" pitchFamily="66" charset="0"/>
              </a:rPr>
              <a:t>En las áreas evaluadas </a:t>
            </a:r>
            <a:r>
              <a:rPr lang="es-MX" sz="1400" b="1" smtClean="0">
                <a:latin typeface="Comic Sans MS" pitchFamily="66" charset="0"/>
              </a:rPr>
              <a:t>no se muestra variación espacial</a:t>
            </a:r>
            <a:r>
              <a:rPr lang="es-MX" sz="1400" smtClean="0">
                <a:latin typeface="Comic Sans MS" pitchFamily="66" charset="0"/>
              </a:rPr>
              <a:t> sobre los cálculos de ingresos netos y su relación con la locación o la variación latitudinal. </a:t>
            </a:r>
          </a:p>
          <a:p>
            <a:pPr marL="0" lvl="1" indent="0" eaLnBrk="1" hangingPunct="1">
              <a:lnSpc>
                <a:spcPct val="80000"/>
              </a:lnSpc>
              <a:spcBef>
                <a:spcPct val="60000"/>
              </a:spcBef>
              <a:buFont typeface="Calibri" pitchFamily="34" charset="0"/>
              <a:buAutoNum type="arabicPeriod"/>
            </a:pPr>
            <a:r>
              <a:rPr lang="es-MX" sz="1400" smtClean="0">
                <a:latin typeface="Comic Sans MS" pitchFamily="66" charset="0"/>
              </a:rPr>
              <a:t>Los límites para calcular los </a:t>
            </a:r>
            <a:r>
              <a:rPr lang="es-MX" sz="1400" b="1" smtClean="0">
                <a:latin typeface="Comic Sans MS" pitchFamily="66" charset="0"/>
              </a:rPr>
              <a:t>costos de transporte</a:t>
            </a:r>
            <a:r>
              <a:rPr lang="es-MX" sz="1400" smtClean="0">
                <a:latin typeface="Comic Sans MS" pitchFamily="66" charset="0"/>
              </a:rPr>
              <a:t> están definidos por límites de los buffers. Por tanto considera que los productos que produce el buffer son comercializados solo dentro de los mercados existentes en él.</a:t>
            </a:r>
          </a:p>
          <a:p>
            <a:pPr marL="0" lvl="1" indent="0" eaLnBrk="1" hangingPunct="1">
              <a:lnSpc>
                <a:spcPct val="80000"/>
              </a:lnSpc>
              <a:spcBef>
                <a:spcPct val="60000"/>
              </a:spcBef>
              <a:buFont typeface="Calibri" pitchFamily="34" charset="0"/>
              <a:buAutoNum type="arabicPeriod"/>
            </a:pPr>
            <a:r>
              <a:rPr lang="es-PE" sz="1400" b="1" smtClean="0">
                <a:latin typeface="Comic Sans MS" pitchFamily="66" charset="0"/>
              </a:rPr>
              <a:t>No se calculó</a:t>
            </a:r>
            <a:r>
              <a:rPr lang="es-PE" sz="1400" smtClean="0">
                <a:latin typeface="Comic Sans MS" pitchFamily="66" charset="0"/>
              </a:rPr>
              <a:t> costos de oportunidad en área de </a:t>
            </a:r>
            <a:r>
              <a:rPr lang="es-PE" sz="1400" b="1" smtClean="0">
                <a:latin typeface="Comic Sans MS" pitchFamily="66" charset="0"/>
              </a:rPr>
              <a:t>bosques</a:t>
            </a:r>
            <a:r>
              <a:rPr lang="es-PE" sz="1400" smtClean="0">
                <a:latin typeface="Comic Sans MS" pitchFamily="66" charset="0"/>
              </a:rPr>
              <a:t>.</a:t>
            </a:r>
          </a:p>
          <a:p>
            <a:pPr marL="0" lvl="1" indent="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endParaRPr lang="es-MX" sz="1400" smtClean="0">
              <a:latin typeface="Comic Sans MS" pitchFamily="66" charset="0"/>
            </a:endParaRPr>
          </a:p>
          <a:p>
            <a:pPr marL="0" lvl="1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s-CO" sz="1400" smtClean="0">
                <a:solidFill>
                  <a:srgbClr val="FF0000"/>
                </a:solidFill>
                <a:latin typeface="Comic Sans MS" pitchFamily="66" charset="0"/>
              </a:rPr>
              <a:t>Actualmente se evalúa la posible extrapolación a toda el área de análisis. </a:t>
            </a:r>
          </a:p>
          <a:p>
            <a:pPr marL="0" lvl="1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s-CO" sz="1400" smtClean="0">
                <a:solidFill>
                  <a:srgbClr val="FF0000"/>
                </a:solidFill>
                <a:latin typeface="Comic Sans MS" pitchFamily="66" charset="0"/>
              </a:rPr>
              <a:t>Por el tamaño y ubicación de las muestras, la extrapolación requerirá de generar información complementaria (secundaria o trabajo de campo) para las áreas no representadas en estas muestras.</a:t>
            </a:r>
          </a:p>
          <a:p>
            <a:pPr marL="0" lvl="1" indent="0" eaLnBrk="1" hangingPunct="1">
              <a:lnSpc>
                <a:spcPct val="80000"/>
              </a:lnSpc>
              <a:buFont typeface="Arial" charset="0"/>
              <a:buNone/>
            </a:pPr>
            <a:endParaRPr lang="es-CO" sz="140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lvl="1" indent="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endParaRPr lang="es-CO" sz="150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s-CO" sz="1500" smtClean="0">
              <a:latin typeface="Comic Sans MS" pitchFamily="66" charset="0"/>
            </a:endParaRPr>
          </a:p>
        </p:txBody>
      </p:sp>
      <p:pic>
        <p:nvPicPr>
          <p:cNvPr id="37890" name="7 Imagen" descr="costo_opor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410845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Buffer3_CostosdeOportunid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573463"/>
            <a:ext cx="21240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Buffer1_CostosdeOportunid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2205038"/>
            <a:ext cx="21240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 descr="Buffer2_CostosdeOportunid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5013325"/>
            <a:ext cx="2138363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1335088" y="549275"/>
            <a:ext cx="504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2400">
                <a:latin typeface="Comic Sans MS" pitchFamily="66" charset="0"/>
              </a:rPr>
              <a:t>Análisis de Costos de Oportunidad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363663" y="1700213"/>
            <a:ext cx="72405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>
                <a:latin typeface="Comic Sans MS" pitchFamily="66" charset="0"/>
              </a:rPr>
              <a:t>Generar un «mapa de densidades de carbono» que indique cuánto carbono existe en cada categoría (o estrato) de bosque existente en la región.</a:t>
            </a:r>
            <a:endParaRPr lang="es-PE">
              <a:latin typeface="Comic Sans MS" pitchFamily="66" charset="0"/>
            </a:endParaRPr>
          </a:p>
        </p:txBody>
      </p:sp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1390650" y="1328738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>
                <a:latin typeface="Comic Sans MS" pitchFamily="66" charset="0"/>
              </a:rPr>
              <a:t>Objetivo:</a:t>
            </a:r>
          </a:p>
        </p:txBody>
      </p:sp>
      <p:sp>
        <p:nvSpPr>
          <p:cNvPr id="39939" name="TextBox 7"/>
          <p:cNvSpPr txBox="1">
            <a:spLocks noChangeArrowheads="1"/>
          </p:cNvSpPr>
          <p:nvPr/>
        </p:nvSpPr>
        <p:spPr bwMode="auto">
          <a:xfrm>
            <a:off x="1423988" y="3255963"/>
            <a:ext cx="4373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>
                <a:latin typeface="Comic Sans MS" pitchFamily="66" charset="0"/>
              </a:rPr>
              <a:t>Reservorios de Carbono considerados:</a:t>
            </a:r>
          </a:p>
        </p:txBody>
      </p:sp>
      <p:graphicFrame>
        <p:nvGraphicFramePr>
          <p:cNvPr id="43095" name="Group 87"/>
          <p:cNvGraphicFramePr>
            <a:graphicFrameLocks noGrp="1"/>
          </p:cNvGraphicFramePr>
          <p:nvPr/>
        </p:nvGraphicFramePr>
        <p:xfrm>
          <a:off x="1331913" y="3784600"/>
          <a:ext cx="7632700" cy="2852738"/>
        </p:xfrm>
        <a:graphic>
          <a:graphicData uri="http://schemas.openxmlformats.org/drawingml/2006/table">
            <a:tbl>
              <a:tblPr/>
              <a:tblGrid>
                <a:gridCol w="1179512"/>
                <a:gridCol w="974725"/>
                <a:gridCol w="944563"/>
                <a:gridCol w="973137"/>
                <a:gridCol w="938213"/>
                <a:gridCol w="809625"/>
                <a:gridCol w="936625"/>
                <a:gridCol w="876300"/>
              </a:tblGrid>
              <a:tr h="2873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Institución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Reservorios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Total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Biomasa arriba suelo</a:t>
                      </a: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Biomasa subterr.*</a:t>
                      </a: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Madera muerta</a:t>
                      </a: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Necro-masa total</a:t>
                      </a: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6673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Árboles</a:t>
                      </a: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V. Menor</a:t>
                      </a: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En pie</a:t>
                      </a: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Yacente</a:t>
                      </a:r>
                      <a:endParaRPr kumimoji="0" lang="es-P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AMPA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X**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X**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CI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CI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 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CIMA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WWF-CEDISA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X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9" marR="444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0017" name="TextBox 9"/>
          <p:cNvSpPr txBox="1">
            <a:spLocks noChangeArrowheads="1"/>
          </p:cNvSpPr>
          <p:nvPr/>
        </p:nvSpPr>
        <p:spPr bwMode="auto">
          <a:xfrm>
            <a:off x="1363663" y="2708275"/>
            <a:ext cx="702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 u="sng">
                <a:latin typeface="Comic Sans MS" pitchFamily="66" charset="0"/>
              </a:rPr>
              <a:t>Recopilación de Información sobre Cuantificación de Carbono:</a:t>
            </a:r>
          </a:p>
        </p:txBody>
      </p:sp>
      <p:sp>
        <p:nvSpPr>
          <p:cNvPr id="40018" name="TextBox 5"/>
          <p:cNvSpPr txBox="1">
            <a:spLocks noChangeArrowheads="1"/>
          </p:cNvSpPr>
          <p:nvPr/>
        </p:nvSpPr>
        <p:spPr bwMode="auto">
          <a:xfrm>
            <a:off x="611188" y="549275"/>
            <a:ext cx="725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omic Sans MS" pitchFamily="66" charset="0"/>
              </a:rPr>
              <a:t>Inventario y Mapeo de Densidad de Carbono </a:t>
            </a:r>
            <a:endParaRPr lang="es-PE" sz="240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3 CuadroTexto"/>
          <p:cNvSpPr txBox="1">
            <a:spLocks noChangeArrowheads="1"/>
          </p:cNvSpPr>
          <p:nvPr/>
        </p:nvSpPr>
        <p:spPr bwMode="auto">
          <a:xfrm>
            <a:off x="1403350" y="1844675"/>
            <a:ext cx="74168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s-PE" sz="1600">
                <a:latin typeface="Comic Sans MS" pitchFamily="66" charset="0"/>
              </a:rPr>
              <a:t>Se recopiló la información obtenida a partir de inventario de carbono realizados en la región San Martín y en áreas colindantes a ella. 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es-PE" sz="160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s-PE" sz="160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s-PE" sz="160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s-PE" sz="160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s-PE" sz="160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s-PE" sz="160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s-PE" sz="160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s-PE" sz="160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s-PE" sz="160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s-PE" sz="1600">
              <a:latin typeface="Comic Sans MS" pitchFamily="66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es-PE" sz="1600">
              <a:latin typeface="Comic Sans MS" pitchFamily="66" charset="0"/>
            </a:endParaRPr>
          </a:p>
          <a:p>
            <a:pPr marL="342900" indent="-342900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PE" sz="1600">
                <a:latin typeface="Comic Sans MS" pitchFamily="66" charset="0"/>
              </a:rPr>
              <a:t>El análisis de estos datos fue presentando y discutido en una reunión con representantes del estado: MINAM, MINAG, GRSM, UNALM (CDC y laboratorio de teledetección)  y de la sociedad civil: AIDER, AMPA, CDI, CIMA, WWF, entre otros.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es-PE" sz="1600">
                <a:latin typeface="Comic Sans MS" pitchFamily="66" charset="0"/>
              </a:rPr>
              <a:t>Actualmente, esta pendiente la selección del mapa que mejor represente la variabilidad del stock de carbono en la región San Martín.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03350" y="1268413"/>
            <a:ext cx="6697663" cy="576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dirty="0">
                <a:latin typeface="Comic Sans MS" pitchFamily="66" charset="0"/>
                <a:ea typeface="+mj-ea"/>
                <a:cs typeface="+mj-cs"/>
              </a:rPr>
              <a:t>Recopilación de información sobre cuantificación de carbono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908175" y="2492375"/>
          <a:ext cx="5689600" cy="2419350"/>
        </p:xfrm>
        <a:graphic>
          <a:graphicData uri="http://schemas.openxmlformats.org/drawingml/2006/table">
            <a:tbl>
              <a:tblPr/>
              <a:tblGrid>
                <a:gridCol w="1440159"/>
                <a:gridCol w="1584177"/>
                <a:gridCol w="1167980"/>
                <a:gridCol w="1497657"/>
              </a:tblGrid>
              <a:tr h="542925"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Institución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Zona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Año medición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Número de parcelas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AMPA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CC Alto </a:t>
                      </a:r>
                      <a:r>
                        <a:rPr lang="es-PE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Huallabamba</a:t>
                      </a: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CI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BP Alto </a:t>
                      </a:r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Mayo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CI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Yuracyacu</a:t>
                      </a: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CIMA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PN Cordillera Azul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WWF - CEDISA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Región de San Martín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738</a:t>
                      </a:r>
                      <a:endParaRPr lang="es-PE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1005" name="TextBox 5"/>
          <p:cNvSpPr txBox="1">
            <a:spLocks noChangeArrowheads="1"/>
          </p:cNvSpPr>
          <p:nvPr/>
        </p:nvSpPr>
        <p:spPr bwMode="auto">
          <a:xfrm>
            <a:off x="611188" y="549275"/>
            <a:ext cx="725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omic Sans MS" pitchFamily="66" charset="0"/>
              </a:rPr>
              <a:t>Inventario y Mapeo de Densidad de Carbono </a:t>
            </a:r>
            <a:endParaRPr lang="es-PE" sz="240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07" name="Group 51"/>
          <p:cNvGraphicFramePr>
            <a:graphicFrameLocks noGrp="1"/>
          </p:cNvGraphicFramePr>
          <p:nvPr/>
        </p:nvGraphicFramePr>
        <p:xfrm>
          <a:off x="1355725" y="2133600"/>
          <a:ext cx="7464425" cy="3651250"/>
        </p:xfrm>
        <a:graphic>
          <a:graphicData uri="http://schemas.openxmlformats.org/drawingml/2006/table">
            <a:tbl>
              <a:tblPr/>
              <a:tblGrid>
                <a:gridCol w="3743325"/>
                <a:gridCol w="1296988"/>
                <a:gridCol w="1273175"/>
                <a:gridCol w="1150937"/>
              </a:tblGrid>
              <a:tr h="140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Estrato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Tamaño del estrato (ha)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Número de parcelas en el estrato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Media del estrato 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(t-C/ha)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Bosques húmedos amazónicos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1,901,557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133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74.8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Bosques húmedos andinos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1,595,052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221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86.6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Bosques inundables por aguas blancas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59,532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13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69.1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Vegetación azonal amazónica (edáficamente condicionada)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11,228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71.3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Vegetación inundable amplia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59,171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55.0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Total</a:t>
                      </a:r>
                      <a:endParaRPr kumimoji="0" lang="es-PE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3,626,539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377</a:t>
                      </a:r>
                      <a:endParaRPr kumimoji="0" lang="es-PE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44444" marR="444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3051" name="Rectangle 1"/>
          <p:cNvSpPr>
            <a:spLocks noChangeArrowheads="1"/>
          </p:cNvSpPr>
          <p:nvPr/>
        </p:nvSpPr>
        <p:spPr bwMode="auto">
          <a:xfrm>
            <a:off x="1476375" y="1562100"/>
            <a:ext cx="662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CO" b="1">
                <a:latin typeface="Comic Sans MS" pitchFamily="66" charset="0"/>
                <a:cs typeface="Times New Roman" pitchFamily="18" charset="0"/>
              </a:rPr>
              <a:t>Estratificación Preliminar de la Región San Martín</a:t>
            </a:r>
            <a:endParaRPr lang="es-CO">
              <a:latin typeface="Comic Sans MS" pitchFamily="66" charset="0"/>
            </a:endParaRPr>
          </a:p>
        </p:txBody>
      </p:sp>
      <p:sp>
        <p:nvSpPr>
          <p:cNvPr id="43052" name="Rectangle 3"/>
          <p:cNvSpPr>
            <a:spLocks noChangeArrowheads="1"/>
          </p:cNvSpPr>
          <p:nvPr/>
        </p:nvSpPr>
        <p:spPr bwMode="auto">
          <a:xfrm>
            <a:off x="1763713" y="5949950"/>
            <a:ext cx="655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CO" sz="1600" i="1">
                <a:latin typeface="Comic Sans MS" pitchFamily="66" charset="0"/>
                <a:cs typeface="Times New Roman" pitchFamily="18" charset="0"/>
              </a:rPr>
              <a:t>Estratos, número de parcelas y carbono de biomasa arbórea arriba del suelo promedio.</a:t>
            </a:r>
            <a:endParaRPr lang="es-CO" sz="2800" i="1">
              <a:latin typeface="Comic Sans MS" pitchFamily="66" charset="0"/>
            </a:endParaRPr>
          </a:p>
        </p:txBody>
      </p:sp>
      <p:sp>
        <p:nvSpPr>
          <p:cNvPr id="43053" name="TextBox 5"/>
          <p:cNvSpPr txBox="1">
            <a:spLocks noChangeArrowheads="1"/>
          </p:cNvSpPr>
          <p:nvPr/>
        </p:nvSpPr>
        <p:spPr bwMode="auto">
          <a:xfrm>
            <a:off x="611188" y="549275"/>
            <a:ext cx="725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>
                <a:latin typeface="Comic Sans MS" pitchFamily="66" charset="0"/>
              </a:rPr>
              <a:t>Inventario y Mapeo de Densidad de Carbono </a:t>
            </a:r>
            <a:endParaRPr lang="es-PE" sz="240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2 Rectángulo"/>
          <p:cNvSpPr>
            <a:spLocks noChangeArrowheads="1"/>
          </p:cNvSpPr>
          <p:nvPr/>
        </p:nvSpPr>
        <p:spPr bwMode="auto">
          <a:xfrm>
            <a:off x="1979613" y="2228850"/>
            <a:ext cx="51847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PE">
                <a:solidFill>
                  <a:srgbClr val="B2B2B2"/>
                </a:solidFill>
                <a:latin typeface="Comic Sans MS" pitchFamily="66" charset="0"/>
              </a:rPr>
              <a:t>Perú frente al Cambio Climático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PE">
                <a:solidFill>
                  <a:srgbClr val="B2B2B2"/>
                </a:solidFill>
                <a:latin typeface="Comic Sans MS" pitchFamily="66" charset="0"/>
              </a:rPr>
              <a:t>El Proceso REDD en Perú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PE">
                <a:solidFill>
                  <a:srgbClr val="B2B2B2"/>
                </a:solidFill>
                <a:latin typeface="Comic Sans MS" pitchFamily="66" charset="0"/>
              </a:rPr>
              <a:t>Mesa Regionales: el caso de la Mesa REDD San Martín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PE">
                <a:latin typeface="Comic Sans MS" pitchFamily="66" charset="0"/>
              </a:rPr>
              <a:t>Conclusiones y Próximos pasos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s-PE">
              <a:latin typeface="Comic Sans MS" pitchFamily="66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8313" y="549275"/>
            <a:ext cx="4475162" cy="5032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2000" dirty="0">
                <a:latin typeface="Comic Sans MS" pitchFamily="66" charset="0"/>
                <a:ea typeface="+mj-ea"/>
                <a:cs typeface="+mj-cs"/>
              </a:rPr>
              <a:t>Resumen de la presentación</a:t>
            </a:r>
            <a:endParaRPr lang="es-PE" sz="2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3"/>
          <p:cNvSpPr txBox="1">
            <a:spLocks noChangeArrowheads="1"/>
          </p:cNvSpPr>
          <p:nvPr/>
        </p:nvSpPr>
        <p:spPr bwMode="auto">
          <a:xfrm>
            <a:off x="915988" y="620713"/>
            <a:ext cx="28019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2500">
                <a:latin typeface="Comic Sans MS" pitchFamily="66" charset="0"/>
              </a:rPr>
              <a:t>CONCLUSIONES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60724" y="2033562"/>
            <a:ext cx="3817356" cy="449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5088" y="2081213"/>
            <a:ext cx="17272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3900" y="3919538"/>
            <a:ext cx="18907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7"/>
          <p:cNvSpPr txBox="1">
            <a:spLocks noChangeArrowheads="1"/>
          </p:cNvSpPr>
          <p:nvPr/>
        </p:nvSpPr>
        <p:spPr bwMode="auto">
          <a:xfrm>
            <a:off x="1398588" y="1406525"/>
            <a:ext cx="461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b="1">
                <a:latin typeface="Comic Sans MS" pitchFamily="66" charset="0"/>
              </a:rPr>
              <a:t>“No SOLO como mecanismo para REDD”</a:t>
            </a:r>
          </a:p>
        </p:txBody>
      </p:sp>
      <p:sp>
        <p:nvSpPr>
          <p:cNvPr id="46086" name="TextBox 8"/>
          <p:cNvSpPr txBox="1">
            <a:spLocks noChangeArrowheads="1"/>
          </p:cNvSpPr>
          <p:nvPr/>
        </p:nvSpPr>
        <p:spPr bwMode="auto">
          <a:xfrm>
            <a:off x="6996113" y="2349500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1400">
                <a:latin typeface="Calibri" pitchFamily="34" charset="0"/>
              </a:rPr>
              <a:t>Zona 1:</a:t>
            </a:r>
          </a:p>
          <a:p>
            <a:r>
              <a:rPr lang="es-PE" sz="1400">
                <a:latin typeface="Calibri" pitchFamily="34" charset="0"/>
              </a:rPr>
              <a:t>Comunidades Nativas</a:t>
            </a:r>
          </a:p>
        </p:txBody>
      </p:sp>
      <p:sp>
        <p:nvSpPr>
          <p:cNvPr id="46087" name="TextBox 9"/>
          <p:cNvSpPr txBox="1">
            <a:spLocks noChangeArrowheads="1"/>
          </p:cNvSpPr>
          <p:nvPr/>
        </p:nvSpPr>
        <p:spPr bwMode="auto">
          <a:xfrm>
            <a:off x="5770563" y="5719763"/>
            <a:ext cx="12557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E" sz="1400">
                <a:latin typeface="Calibri" pitchFamily="34" charset="0"/>
              </a:rPr>
              <a:t>Zona 2:</a:t>
            </a:r>
          </a:p>
          <a:p>
            <a:r>
              <a:rPr lang="es-PE" sz="1400">
                <a:latin typeface="Calibri" pitchFamily="34" charset="0"/>
              </a:rPr>
              <a:t>Grupo Romero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331913" y="1344613"/>
            <a:ext cx="7381875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 algn="just">
              <a:lnSpc>
                <a:spcPct val="95000"/>
              </a:lnSpc>
              <a:spcBef>
                <a:spcPts val="500"/>
              </a:spcBef>
              <a:spcAft>
                <a:spcPct val="60000"/>
              </a:spcAft>
              <a:buFont typeface="Arial" charset="0"/>
              <a:buChar char="•"/>
              <a:tabLst>
                <a:tab pos="361950" algn="l"/>
              </a:tabLst>
            </a:pPr>
            <a:r>
              <a:rPr lang="es-ES_tradnl" sz="1600">
                <a:latin typeface="Comic Sans MS" pitchFamily="66" charset="0"/>
              </a:rPr>
              <a:t>Conjuntamente con el proyecto “Fortalecimiento de Capacidades Técnicas, Científicas e Institucionales para la Implementación de REDD en el Perú” se elaborará un Plan de Fortalecimiento de Capacidades para la Implementación de un Sistema de Monitoreo Regional.</a:t>
            </a:r>
          </a:p>
          <a:p>
            <a:pPr marL="361950" indent="-361950" algn="just">
              <a:lnSpc>
                <a:spcPct val="95000"/>
              </a:lnSpc>
              <a:spcBef>
                <a:spcPts val="500"/>
              </a:spcBef>
              <a:spcAft>
                <a:spcPct val="60000"/>
              </a:spcAft>
              <a:buFont typeface="Arial" charset="0"/>
              <a:buChar char="•"/>
              <a:tabLst>
                <a:tab pos="361950" algn="l"/>
              </a:tabLst>
            </a:pPr>
            <a:r>
              <a:rPr lang="es-ES_tradnl" sz="1600">
                <a:latin typeface="Comic Sans MS" pitchFamily="66" charset="0"/>
              </a:rPr>
              <a:t>A nivel de la Mesa REDD San Martín se trabaja un Manual de Roles y Funciones y protocolos de comunicación en este espacio de concertación.</a:t>
            </a:r>
          </a:p>
          <a:p>
            <a:pPr marL="361950" indent="-361950" algn="just">
              <a:lnSpc>
                <a:spcPct val="95000"/>
              </a:lnSpc>
              <a:spcBef>
                <a:spcPts val="500"/>
              </a:spcBef>
              <a:spcAft>
                <a:spcPct val="60000"/>
              </a:spcAft>
              <a:buFont typeface="Arial" charset="0"/>
              <a:buChar char="•"/>
              <a:tabLst>
                <a:tab pos="361950" algn="l"/>
              </a:tabLst>
            </a:pPr>
            <a:r>
              <a:rPr lang="es-ES_tradnl" sz="1600">
                <a:latin typeface="Comic Sans MS" pitchFamily="66" charset="0"/>
              </a:rPr>
              <a:t>Propuesta: Incluir en los Estatutos de la Mesa REDD San Martín, el compromiso de las instituciones que lo conforman </a:t>
            </a:r>
            <a:r>
              <a:rPr lang="es-PE" sz="1600">
                <a:latin typeface="Comic Sans MS" pitchFamily="66" charset="0"/>
              </a:rPr>
              <a:t>para transferencia de información de los proyectos realizados en la región.</a:t>
            </a:r>
          </a:p>
          <a:p>
            <a:pPr marL="361950" indent="-361950" algn="just">
              <a:lnSpc>
                <a:spcPct val="95000"/>
              </a:lnSpc>
              <a:spcBef>
                <a:spcPts val="500"/>
              </a:spcBef>
              <a:spcAft>
                <a:spcPct val="60000"/>
              </a:spcAft>
              <a:buFont typeface="Arial" charset="0"/>
              <a:buChar char="•"/>
              <a:tabLst>
                <a:tab pos="361950" algn="l"/>
              </a:tabLst>
            </a:pPr>
            <a:r>
              <a:rPr lang="es-ES_tradnl" sz="1600">
                <a:latin typeface="Comic Sans MS" pitchFamily="66" charset="0"/>
              </a:rPr>
              <a:t>Productos finales del Mapa de Deforestación y Densidad de Carbono de la Región San Martín.</a:t>
            </a:r>
          </a:p>
          <a:p>
            <a:pPr marL="361950" indent="-361950" algn="just">
              <a:lnSpc>
                <a:spcPct val="95000"/>
              </a:lnSpc>
              <a:spcBef>
                <a:spcPts val="500"/>
              </a:spcBef>
              <a:spcAft>
                <a:spcPct val="60000"/>
              </a:spcAft>
              <a:buFont typeface="Arial" charset="0"/>
              <a:buChar char="•"/>
              <a:tabLst>
                <a:tab pos="361950" algn="l"/>
              </a:tabLst>
            </a:pPr>
            <a:r>
              <a:rPr lang="es-ES_tradnl" sz="1600">
                <a:latin typeface="Comic Sans MS" pitchFamily="66" charset="0"/>
              </a:rPr>
              <a:t>Articular los productos y la metodología obtenidos en a Región con el nivel nacional.</a:t>
            </a:r>
          </a:p>
          <a:p>
            <a:pPr marL="361950" indent="-361950" algn="just">
              <a:lnSpc>
                <a:spcPct val="95000"/>
              </a:lnSpc>
              <a:spcBef>
                <a:spcPts val="500"/>
              </a:spcBef>
              <a:spcAft>
                <a:spcPct val="60000"/>
              </a:spcAft>
              <a:buFont typeface="Arial" charset="0"/>
              <a:buChar char="•"/>
              <a:tabLst>
                <a:tab pos="361950" algn="l"/>
              </a:tabLst>
            </a:pPr>
            <a:r>
              <a:rPr lang="es-ES_tradnl" sz="1600">
                <a:latin typeface="Comic Sans MS" pitchFamily="66" charset="0"/>
              </a:rPr>
              <a:t>Transferencia de metodología utilizada en el Mapa de Análisis de Deforestación por el equipo SIG y Percepción Remota de UNALM al equipo técnico del GORESAM y equipo técnico de la Mesa REDD Regional.</a:t>
            </a:r>
          </a:p>
        </p:txBody>
      </p:sp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1258888" y="620713"/>
            <a:ext cx="2589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2400">
                <a:latin typeface="Comic Sans MS" pitchFamily="66" charset="0"/>
              </a:rPr>
              <a:t>Próximos Pasos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ordillera Azul! ADELCAMPO"/>
          <p:cNvPicPr>
            <a:picLocks noChangeAspect="1" noChangeArrowheads="1"/>
          </p:cNvPicPr>
          <p:nvPr/>
        </p:nvPicPr>
        <p:blipFill>
          <a:blip r:embed="rId2"/>
          <a:srcRect r="-279"/>
          <a:stretch>
            <a:fillRect/>
          </a:stretch>
        </p:blipFill>
        <p:spPr bwMode="auto">
          <a:xfrm>
            <a:off x="0" y="0"/>
            <a:ext cx="9448800" cy="69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51500" y="5556250"/>
            <a:ext cx="34925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15000"/>
              </a:spcBef>
              <a:spcAft>
                <a:spcPts val="0"/>
              </a:spcAft>
              <a:defRPr/>
            </a:pPr>
            <a:r>
              <a:rPr lang="es-PE" sz="140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Tatiana Pequeño</a:t>
            </a:r>
          </a:p>
          <a:p>
            <a:pPr algn="ctr" fontAlgn="auto">
              <a:spcBef>
                <a:spcPct val="15000"/>
              </a:spcBef>
              <a:spcAft>
                <a:spcPts val="0"/>
              </a:spcAft>
              <a:defRPr/>
            </a:pPr>
            <a:r>
              <a:rPr lang="es-PE" sz="140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tpequeno@cima.org.pe</a:t>
            </a:r>
          </a:p>
          <a:p>
            <a:pPr algn="ctr" fontAlgn="auto">
              <a:spcBef>
                <a:spcPct val="15000"/>
              </a:spcBef>
              <a:spcAft>
                <a:spcPts val="0"/>
              </a:spcAft>
              <a:defRPr/>
            </a:pPr>
            <a:r>
              <a:rPr lang="es-PE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Comic Sans MS" pitchFamily="66" charset="0"/>
                <a:cs typeface="+mn-cs"/>
                <a:hlinkClick r:id="rId3"/>
              </a:rPr>
              <a:t>www.cima.org.pe</a:t>
            </a:r>
            <a:endParaRPr lang="es-PE" sz="14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400" dirty="0">
                <a:solidFill>
                  <a:schemeClr val="bg1"/>
                </a:solidFill>
                <a:latin typeface="Comic Sans MS" pitchFamily="66" charset="0"/>
                <a:cs typeface="+mn-cs"/>
              </a:rPr>
              <a:t>CIMA</a:t>
            </a:r>
            <a:endParaRPr lang="es-ES" sz="1400" dirty="0">
              <a:solidFill>
                <a:schemeClr val="bg1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rgbClr val="FFFFCC"/>
                </a:solidFill>
                <a:latin typeface="Comic Sans MS" pitchFamily="66" charset="0"/>
              </a:rPr>
              <a:t>GRACIAS</a:t>
            </a:r>
          </a:p>
        </p:txBody>
      </p:sp>
      <p:sp>
        <p:nvSpPr>
          <p:cNvPr id="48132" name="AutoShape 10" descr="Z"/>
          <p:cNvSpPr>
            <a:spLocks noChangeAspect="1" noChangeArrowheads="1"/>
          </p:cNvSpPr>
          <p:nvPr/>
        </p:nvSpPr>
        <p:spPr bwMode="auto">
          <a:xfrm>
            <a:off x="3910013" y="2767013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8133" name="AutoShape 12" descr="Z"/>
          <p:cNvSpPr>
            <a:spLocks noChangeAspect="1" noChangeArrowheads="1"/>
          </p:cNvSpPr>
          <p:nvPr/>
        </p:nvSpPr>
        <p:spPr bwMode="auto">
          <a:xfrm>
            <a:off x="3910013" y="2767013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48134" name="Picture 13" descr="face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6725" y="6380163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5" descr="20091203-principalcreativid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5516563"/>
            <a:ext cx="6619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Text Box 16"/>
          <p:cNvSpPr txBox="1">
            <a:spLocks noChangeArrowheads="1"/>
          </p:cNvSpPr>
          <p:nvPr/>
        </p:nvSpPr>
        <p:spPr bwMode="auto">
          <a:xfrm>
            <a:off x="179388" y="6308725"/>
            <a:ext cx="3241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</a:pPr>
            <a:r>
              <a:rPr lang="es-MX" sz="1400">
                <a:solidFill>
                  <a:schemeClr val="bg1"/>
                </a:solidFill>
                <a:latin typeface="Comic Sans MS" pitchFamily="66" charset="0"/>
              </a:rPr>
              <a:t>Premio Creatividad Empresarial 2010</a:t>
            </a:r>
          </a:p>
          <a:p>
            <a:pPr algn="ctr">
              <a:spcBef>
                <a:spcPct val="15000"/>
              </a:spcBef>
            </a:pPr>
            <a:r>
              <a:rPr lang="es-MX" sz="1400">
                <a:solidFill>
                  <a:schemeClr val="bg1"/>
                </a:solidFill>
                <a:latin typeface="Comic Sans MS" pitchFamily="66" charset="0"/>
              </a:rPr>
              <a:t>Categoría Medio Ambiente</a:t>
            </a:r>
            <a:endParaRPr lang="es-ES" sz="140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2 Título"/>
          <p:cNvSpPr>
            <a:spLocks noGrp="1"/>
          </p:cNvSpPr>
          <p:nvPr>
            <p:ph type="title"/>
          </p:nvPr>
        </p:nvSpPr>
        <p:spPr>
          <a:xfrm>
            <a:off x="461963" y="549275"/>
            <a:ext cx="8220075" cy="561975"/>
          </a:xfrm>
        </p:spPr>
        <p:txBody>
          <a:bodyPr/>
          <a:lstStyle/>
          <a:p>
            <a:pPr algn="l" eaLnBrk="1" hangingPunct="1"/>
            <a:r>
              <a:rPr lang="es-PE" sz="1800" smtClean="0">
                <a:latin typeface="Comic Sans MS" pitchFamily="66" charset="0"/>
              </a:rPr>
              <a:t>1. Perú frente al Cambio Climático</a:t>
            </a:r>
            <a:endParaRPr lang="es-PE" sz="1800" smtClean="0"/>
          </a:p>
        </p:txBody>
      </p:sp>
      <p:sp>
        <p:nvSpPr>
          <p:cNvPr id="17410" name="3 CuadroTexto"/>
          <p:cNvSpPr txBox="1">
            <a:spLocks noChangeArrowheads="1"/>
          </p:cNvSpPr>
          <p:nvPr/>
        </p:nvSpPr>
        <p:spPr bwMode="auto">
          <a:xfrm>
            <a:off x="1331913" y="1412875"/>
            <a:ext cx="76327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spcAft>
                <a:spcPct val="35000"/>
              </a:spcAft>
              <a:buFont typeface="Arial" charset="0"/>
              <a:buChar char="•"/>
            </a:pPr>
            <a:r>
              <a:rPr lang="es-PE" sz="1600">
                <a:latin typeface="Comic Sans MS" pitchFamily="66" charset="0"/>
              </a:rPr>
              <a:t>Convención Marco de las NNUU sobre Cambio Climático / protocolo de Kyoto</a:t>
            </a:r>
          </a:p>
          <a:p>
            <a:pPr marL="179388" indent="-179388">
              <a:spcAft>
                <a:spcPct val="35000"/>
              </a:spcAft>
              <a:buFont typeface="Arial" charset="0"/>
              <a:buChar char="•"/>
            </a:pPr>
            <a:r>
              <a:rPr lang="es-PE" sz="1600">
                <a:latin typeface="Comic Sans MS" pitchFamily="66" charset="0"/>
              </a:rPr>
              <a:t>Dos Comunicaciones Nacionales</a:t>
            </a:r>
          </a:p>
          <a:p>
            <a:pPr marL="179388" indent="-179388">
              <a:spcAft>
                <a:spcPct val="35000"/>
              </a:spcAft>
              <a:buFont typeface="Arial" charset="0"/>
              <a:buNone/>
            </a:pPr>
            <a:r>
              <a:rPr lang="es-PE" sz="1600">
                <a:latin typeface="Comic Sans MS" pitchFamily="66" charset="0"/>
              </a:rPr>
              <a:t>Institucionalidad:</a:t>
            </a:r>
          </a:p>
          <a:p>
            <a:pPr marL="622300" lvl="1" indent="-174625">
              <a:spcAft>
                <a:spcPct val="35000"/>
              </a:spcAft>
              <a:buFont typeface="Arial" charset="0"/>
              <a:buChar char="•"/>
            </a:pPr>
            <a:r>
              <a:rPr lang="es-PE" sz="1600">
                <a:latin typeface="Comic Sans MS" pitchFamily="66" charset="0"/>
              </a:rPr>
              <a:t>MINAM – Dirección General de Cambio Climático y Recursos Hídricos</a:t>
            </a:r>
          </a:p>
          <a:p>
            <a:pPr marL="622300" lvl="1" indent="-174625">
              <a:spcAft>
                <a:spcPct val="35000"/>
              </a:spcAft>
              <a:buFont typeface="Arial" charset="0"/>
              <a:buChar char="•"/>
            </a:pPr>
            <a:r>
              <a:rPr lang="es-PE" sz="1600">
                <a:latin typeface="Comic Sans MS" pitchFamily="66" charset="0"/>
              </a:rPr>
              <a:t>Comisión Nacional de Cambio Climático desde 1999 (instituciones del Estado y sociedad civil): comisiones técnicas</a:t>
            </a:r>
          </a:p>
          <a:p>
            <a:pPr marL="622300" lvl="1" indent="-174625">
              <a:spcAft>
                <a:spcPct val="35000"/>
              </a:spcAft>
              <a:buFont typeface="Arial" charset="0"/>
              <a:buChar char="•"/>
            </a:pPr>
            <a:r>
              <a:rPr lang="es-PE" sz="1600">
                <a:latin typeface="Comic Sans MS" pitchFamily="66" charset="0"/>
              </a:rPr>
              <a:t>Gobiernos Regionales </a:t>
            </a:r>
            <a:r>
              <a:rPr lang="es-PE" sz="1000">
                <a:solidFill>
                  <a:srgbClr val="C00000"/>
                </a:solidFill>
                <a:latin typeface="Comic Sans MS" pitchFamily="66" charset="0"/>
              </a:rPr>
              <a:t>  </a:t>
            </a:r>
          </a:p>
          <a:p>
            <a:pPr marL="622300" lvl="1" indent="-174625">
              <a:spcAft>
                <a:spcPct val="35000"/>
              </a:spcAft>
              <a:buFont typeface="Arial" charset="0"/>
              <a:buChar char="•"/>
            </a:pPr>
            <a:endParaRPr lang="es-PE" sz="1000">
              <a:solidFill>
                <a:srgbClr val="C00000"/>
              </a:solidFill>
              <a:latin typeface="Comic Sans MS" pitchFamily="66" charset="0"/>
            </a:endParaRPr>
          </a:p>
          <a:p>
            <a:pPr marL="179388" indent="-179388">
              <a:spcAft>
                <a:spcPct val="35000"/>
              </a:spcAft>
              <a:buFont typeface="Arial" charset="0"/>
              <a:buNone/>
            </a:pPr>
            <a:r>
              <a:rPr lang="es-PE" sz="1600">
                <a:latin typeface="Comic Sans MS" pitchFamily="66" charset="0"/>
              </a:rPr>
              <a:t>Marco normativo:</a:t>
            </a:r>
          </a:p>
          <a:p>
            <a:pPr marL="622300" lvl="1" indent="-174625">
              <a:spcAft>
                <a:spcPct val="35000"/>
              </a:spcAft>
              <a:buFont typeface="Arial" charset="0"/>
              <a:buChar char="•"/>
            </a:pPr>
            <a:r>
              <a:rPr lang="es-PE" sz="1600">
                <a:latin typeface="Comic Sans MS" pitchFamily="66" charset="0"/>
              </a:rPr>
              <a:t> Estrategia Nacional de Cambio Climático (Decreto Supremo 086-2003-PCM)</a:t>
            </a:r>
          </a:p>
          <a:p>
            <a:pPr marL="622300" lvl="1" indent="-174625">
              <a:spcAft>
                <a:spcPct val="35000"/>
              </a:spcAft>
              <a:buFont typeface="Arial" charset="0"/>
              <a:buChar char="•"/>
            </a:pPr>
            <a:r>
              <a:rPr lang="es-PE" sz="1600">
                <a:latin typeface="Comic Sans MS" pitchFamily="66" charset="0"/>
              </a:rPr>
              <a:t>Plan de Acción de Adaptación y Mitigación frente al Cambio Climático (Resolución Ministerial 238-2010-MINAM)</a:t>
            </a:r>
          </a:p>
          <a:p>
            <a:pPr marL="622300" lvl="1" indent="-174625">
              <a:spcAft>
                <a:spcPct val="35000"/>
              </a:spcAft>
              <a:buFont typeface="Arial" charset="0"/>
              <a:buChar char="•"/>
            </a:pPr>
            <a:r>
              <a:rPr lang="es-PE" sz="1600">
                <a:latin typeface="Comic Sans MS" pitchFamily="66" charset="0"/>
              </a:rPr>
              <a:t>Guía para la elaboración de la Estrategia Regional frente al cambio climático</a:t>
            </a:r>
          </a:p>
          <a:p>
            <a:pPr marL="179388" indent="-179388">
              <a:spcAft>
                <a:spcPct val="35000"/>
              </a:spcAft>
              <a:buFont typeface="Wingdings" pitchFamily="2" charset="2"/>
              <a:buChar char="Ø"/>
            </a:pPr>
            <a:r>
              <a:rPr lang="es-PE" sz="1600">
                <a:latin typeface="Comic Sans MS" pitchFamily="66" charset="0"/>
              </a:rPr>
              <a:t>Programa Nacional de Conservación de Bosques: Plataforma de integración de diversas estrategias</a:t>
            </a:r>
            <a:endParaRPr lang="es-PE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2 Rectángulo"/>
          <p:cNvSpPr>
            <a:spLocks noChangeArrowheads="1"/>
          </p:cNvSpPr>
          <p:nvPr/>
        </p:nvSpPr>
        <p:spPr bwMode="auto">
          <a:xfrm>
            <a:off x="1979613" y="2228850"/>
            <a:ext cx="518477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PE">
                <a:solidFill>
                  <a:srgbClr val="BFBFBF"/>
                </a:solidFill>
                <a:latin typeface="Comic Sans MS" pitchFamily="66" charset="0"/>
              </a:rPr>
              <a:t>Perú frente al Cambio Climático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PE">
                <a:latin typeface="Comic Sans MS" pitchFamily="66" charset="0"/>
              </a:rPr>
              <a:t>El Proceso REDD en Perú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PE">
                <a:solidFill>
                  <a:srgbClr val="BFBFBF"/>
                </a:solidFill>
                <a:latin typeface="Comic Sans MS" pitchFamily="66" charset="0"/>
              </a:rPr>
              <a:t>Mesa Regionales: Mesa REDD San Martín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PE">
                <a:solidFill>
                  <a:srgbClr val="BFBFBF"/>
                </a:solidFill>
                <a:latin typeface="Comic Sans MS" pitchFamily="66" charset="0"/>
              </a:rPr>
              <a:t>Conclusiones y Próximos pasos</a:t>
            </a:r>
          </a:p>
          <a:p>
            <a:pPr marL="342900" indent="-342900">
              <a:spcBef>
                <a:spcPct val="50000"/>
              </a:spcBef>
            </a:pPr>
            <a:endParaRPr lang="es-PE">
              <a:solidFill>
                <a:srgbClr val="BFBFBF"/>
              </a:solidFill>
              <a:latin typeface="Comic Sans MS" pitchFamily="66" charset="0"/>
            </a:endParaRPr>
          </a:p>
        </p:txBody>
      </p:sp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468313" y="549275"/>
            <a:ext cx="4475162" cy="503238"/>
          </a:xfrm>
        </p:spPr>
        <p:txBody>
          <a:bodyPr/>
          <a:lstStyle/>
          <a:p>
            <a:pPr algn="l" eaLnBrk="1" hangingPunct="1"/>
            <a:r>
              <a:rPr lang="es-PE" sz="2000" smtClean="0">
                <a:latin typeface="Comic Sans MS" pitchFamily="66" charset="0"/>
              </a:rPr>
              <a:t>Resumen de la presentación</a:t>
            </a:r>
            <a:endParaRPr lang="es-PE" sz="2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3 CuadroTexto"/>
          <p:cNvSpPr txBox="1">
            <a:spLocks noChangeArrowheads="1"/>
          </p:cNvSpPr>
          <p:nvPr/>
        </p:nvSpPr>
        <p:spPr bwMode="auto">
          <a:xfrm>
            <a:off x="1403350" y="1449388"/>
            <a:ext cx="74168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buFont typeface="Arial" charset="0"/>
              <a:buChar char="•"/>
            </a:pPr>
            <a:r>
              <a:rPr lang="es-PE" sz="1600">
                <a:latin typeface="Comic Sans MS" pitchFamily="66" charset="0"/>
              </a:rPr>
              <a:t>Mecanismo REDD en construcción: CoP en Bali, Copenhague, Cancún</a:t>
            </a:r>
          </a:p>
          <a:p>
            <a:pPr marL="273050" indent="-273050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273050" indent="-273050">
              <a:buFont typeface="Arial" charset="0"/>
              <a:buChar char="•"/>
            </a:pPr>
            <a:r>
              <a:rPr lang="es-PE" sz="1600" b="1">
                <a:latin typeface="Comic Sans MS" pitchFamily="66" charset="0"/>
              </a:rPr>
              <a:t>Institucionalidad publica y privada</a:t>
            </a:r>
            <a:r>
              <a:rPr lang="es-PE" sz="1600">
                <a:latin typeface="Comic Sans MS" pitchFamily="66" charset="0"/>
              </a:rPr>
              <a:t>:</a:t>
            </a:r>
          </a:p>
          <a:p>
            <a:pPr marL="804863" lvl="1" indent="-347663">
              <a:buFont typeface="Courier New" pitchFamily="49" charset="0"/>
              <a:buChar char="o"/>
            </a:pPr>
            <a:r>
              <a:rPr lang="es-PE" sz="1600">
                <a:latin typeface="Comic Sans MS" pitchFamily="66" charset="0"/>
              </a:rPr>
              <a:t>MINAM – Dirección General de Cambio Climático y Recursos Hídricos:  Cooperación especifica en el tema REDD de Moore, KfW, otros.</a:t>
            </a:r>
          </a:p>
          <a:p>
            <a:pPr marL="804863" lvl="1" indent="-347663">
              <a:buFont typeface="Courier New" pitchFamily="49" charset="0"/>
              <a:buChar char="o"/>
            </a:pPr>
            <a:r>
              <a:rPr lang="es-PE" sz="1600">
                <a:latin typeface="Comic Sans MS" pitchFamily="66" charset="0"/>
              </a:rPr>
              <a:t>SERNANP: apoyo a iniciativas en el SINANPE y promoción de estudios</a:t>
            </a:r>
          </a:p>
          <a:p>
            <a:pPr marL="804863" lvl="1" indent="-347663">
              <a:buFont typeface="Courier New" pitchFamily="49" charset="0"/>
              <a:buChar char="o"/>
            </a:pPr>
            <a:r>
              <a:rPr lang="es-PE" sz="1600">
                <a:latin typeface="Comic Sans MS" pitchFamily="66" charset="0"/>
              </a:rPr>
              <a:t>Comisión Nacional de Cambio Climático: la CT REDD esta liderada por la sociedad civil</a:t>
            </a:r>
          </a:p>
          <a:p>
            <a:pPr marL="804863" lvl="1" indent="-347663">
              <a:buFont typeface="Courier New" pitchFamily="49" charset="0"/>
              <a:buChar char="o"/>
            </a:pPr>
            <a:r>
              <a:rPr lang="es-PE" sz="1600">
                <a:latin typeface="Comic Sans MS" pitchFamily="66" charset="0"/>
              </a:rPr>
              <a:t>MINAG, a través de la Dirección General Forestal y de Fauna Silvestre (próximamente SERFOR) es la autoridad nacional de bosques.  Facultades de gestión han sido delegadas a algunas regiones (Loreto, San Martín).</a:t>
            </a:r>
          </a:p>
          <a:p>
            <a:pPr marL="804863" lvl="1" indent="-347663">
              <a:buFont typeface="Courier New" pitchFamily="49" charset="0"/>
              <a:buChar char="o"/>
            </a:pPr>
            <a:r>
              <a:rPr lang="es-PE" sz="1600">
                <a:latin typeface="Comic Sans MS" pitchFamily="66" charset="0"/>
              </a:rPr>
              <a:t>Gobiernos Regionales</a:t>
            </a:r>
          </a:p>
          <a:p>
            <a:pPr marL="804863" lvl="1" indent="-347663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804863" lvl="1" indent="-347663">
              <a:buFont typeface="Courier New" pitchFamily="49" charset="0"/>
              <a:buChar char="o"/>
            </a:pPr>
            <a:r>
              <a:rPr lang="es-PE" sz="1600">
                <a:latin typeface="Comic Sans MS" pitchFamily="66" charset="0"/>
              </a:rPr>
              <a:t>Mesa REDD Nacional</a:t>
            </a:r>
          </a:p>
          <a:p>
            <a:pPr marL="804863" lvl="1" indent="-347663">
              <a:buFont typeface="Courier New" pitchFamily="49" charset="0"/>
              <a:buChar char="o"/>
            </a:pPr>
            <a:r>
              <a:rPr lang="es-PE" sz="1600">
                <a:latin typeface="Comic Sans MS" pitchFamily="66" charset="0"/>
              </a:rPr>
              <a:t>Mesas REDD Regionales: Madre de Dios, San Martin, Piura, Cusco, Loreto, Ucayali.</a:t>
            </a:r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461963" y="549275"/>
            <a:ext cx="8220075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dirty="0">
                <a:latin typeface="Comic Sans MS" pitchFamily="66" charset="0"/>
                <a:ea typeface="+mj-ea"/>
                <a:cs typeface="+mj-cs"/>
              </a:rPr>
              <a:t>2. El Proceso REDD en Perú</a:t>
            </a:r>
            <a:endParaRPr lang="es-PE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3 CuadroTexto"/>
          <p:cNvSpPr txBox="1">
            <a:spLocks noChangeArrowheads="1"/>
          </p:cNvSpPr>
          <p:nvPr/>
        </p:nvSpPr>
        <p:spPr bwMode="auto">
          <a:xfrm>
            <a:off x="1547813" y="1087438"/>
            <a:ext cx="7127875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es-PE" sz="1600">
              <a:latin typeface="Comic Sans MS" pitchFamily="66" charset="0"/>
            </a:endParaRPr>
          </a:p>
          <a:p>
            <a:pPr marL="357188" indent="-357188">
              <a:buFont typeface="Arial" charset="0"/>
              <a:buChar char="•"/>
            </a:pPr>
            <a:r>
              <a:rPr lang="es-PE" sz="1600">
                <a:latin typeface="Comic Sans MS" pitchFamily="66" charset="0"/>
              </a:rPr>
              <a:t>Iniciativas tempranas en Concesiones Forestales, Áreas Naturales Protegidas, Concesiones de Conservación, Tierras indígenas, en el marco de una propuesta de “enfoque anidado” (</a:t>
            </a:r>
            <a:r>
              <a:rPr lang="en-US" sz="1600">
                <a:latin typeface="Comic Sans MS" pitchFamily="66" charset="0"/>
              </a:rPr>
              <a:t>nested aproach</a:t>
            </a:r>
            <a:r>
              <a:rPr lang="es-PE" sz="1600">
                <a:latin typeface="Comic Sans MS" pitchFamily="66" charset="0"/>
              </a:rPr>
              <a:t>)</a:t>
            </a:r>
          </a:p>
          <a:p>
            <a:pPr marL="357188" indent="-357188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357188" indent="-357188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357188" indent="-357188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357188" indent="-357188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357188" indent="-357188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357188" indent="-357188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357188" indent="-357188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357188" indent="-357188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357188" indent="-357188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357188" indent="-357188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357188" indent="-357188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357188" indent="-357188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357188" indent="-357188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357188" indent="-357188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357188" indent="-357188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357188" indent="-357188">
              <a:buFont typeface="Arial" charset="0"/>
              <a:buChar char="•"/>
            </a:pPr>
            <a:endParaRPr lang="es-PE" sz="1600">
              <a:latin typeface="Comic Sans MS" pitchFamily="66" charset="0"/>
            </a:endParaRPr>
          </a:p>
          <a:p>
            <a:pPr marL="357188" indent="-357188">
              <a:buFont typeface="Arial" charset="0"/>
              <a:buChar char="•"/>
            </a:pPr>
            <a:r>
              <a:rPr lang="es-PE" sz="1600">
                <a:latin typeface="Comic Sans MS" pitchFamily="66" charset="0"/>
              </a:rPr>
              <a:t>Readiness Preparation Proposal (RPP) aprobado por el Forest Carbon Partnership Facility (FCPF).  Siguiente paso: implementación.</a:t>
            </a:r>
          </a:p>
        </p:txBody>
      </p:sp>
      <p:sp>
        <p:nvSpPr>
          <p:cNvPr id="20482" name="5 CuadroTexto"/>
          <p:cNvSpPr txBox="1">
            <a:spLocks noChangeArrowheads="1"/>
          </p:cNvSpPr>
          <p:nvPr/>
        </p:nvSpPr>
        <p:spPr bwMode="auto">
          <a:xfrm>
            <a:off x="6516688" y="5127625"/>
            <a:ext cx="2482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000">
                <a:latin typeface="Calibri" pitchFamily="34" charset="0"/>
              </a:rPr>
              <a:t>Fuente: Lucio Pedroni (Octubre, 2010)</a:t>
            </a:r>
          </a:p>
          <a:p>
            <a:r>
              <a:rPr lang="es-PE" sz="1000">
                <a:latin typeface="Calibri" pitchFamily="34" charset="0"/>
              </a:rPr>
              <a:t>Consultoría para la formulación de un proyecto de apoyo a la implementación de REDD+ en Perú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 l="7890" t="15071" r="7254" b="7254"/>
          <a:stretch>
            <a:fillRect/>
          </a:stretch>
        </p:blipFill>
        <p:spPr bwMode="auto">
          <a:xfrm>
            <a:off x="1573213" y="2276475"/>
            <a:ext cx="501491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 Título"/>
          <p:cNvSpPr txBox="1">
            <a:spLocks/>
          </p:cNvSpPr>
          <p:nvPr/>
        </p:nvSpPr>
        <p:spPr>
          <a:xfrm>
            <a:off x="461963" y="549275"/>
            <a:ext cx="8220075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dirty="0">
                <a:latin typeface="Comic Sans MS" pitchFamily="66" charset="0"/>
                <a:ea typeface="+mj-ea"/>
                <a:cs typeface="+mj-cs"/>
              </a:rPr>
              <a:t>2. El Proceso REDD en Perú</a:t>
            </a:r>
            <a:endParaRPr lang="es-PE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8300" y="1989138"/>
            <a:ext cx="4368800" cy="47974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7380288" y="3163888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>
                <a:latin typeface="Comic Sans MS" pitchFamily="66" charset="0"/>
              </a:rPr>
              <a:t>149,870 ha</a:t>
            </a: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1116013" y="3016250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>
                <a:latin typeface="Comic Sans MS" pitchFamily="66" charset="0"/>
              </a:rPr>
              <a:t>182,000 ha</a:t>
            </a:r>
          </a:p>
        </p:txBody>
      </p:sp>
      <p:pic>
        <p:nvPicPr>
          <p:cNvPr id="21508" name="Picture 9" descr="logo CIMA comple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437063"/>
            <a:ext cx="143986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7307263" y="5229225"/>
            <a:ext cx="172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>
                <a:latin typeface="Comic Sans MS" pitchFamily="66" charset="0"/>
              </a:rPr>
              <a:t>491,812 ha</a:t>
            </a:r>
          </a:p>
        </p:txBody>
      </p:sp>
      <p:pic>
        <p:nvPicPr>
          <p:cNvPr id="21510" name="Picture 4" descr="Logo AMP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4525963"/>
            <a:ext cx="124301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1187450" y="5229225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>
                <a:latin typeface="Comic Sans MS" pitchFamily="66" charset="0"/>
              </a:rPr>
              <a:t>143,928 ha</a:t>
            </a:r>
          </a:p>
        </p:txBody>
      </p:sp>
      <p:sp>
        <p:nvSpPr>
          <p:cNvPr id="21512" name="Rectangle 13"/>
          <p:cNvSpPr>
            <a:spLocks noChangeArrowheads="1"/>
          </p:cNvSpPr>
          <p:nvPr/>
        </p:nvSpPr>
        <p:spPr bwMode="auto">
          <a:xfrm>
            <a:off x="1547813" y="1484313"/>
            <a:ext cx="7056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tx2"/>
                </a:solidFill>
                <a:latin typeface="Comic Sans MS" pitchFamily="66" charset="0"/>
              </a:rPr>
              <a:t>Iniciativas REDD en la Región San Martín</a:t>
            </a:r>
          </a:p>
        </p:txBody>
      </p:sp>
      <p:sp>
        <p:nvSpPr>
          <p:cNvPr id="9" name="2 Título"/>
          <p:cNvSpPr txBox="1">
            <a:spLocks/>
          </p:cNvSpPr>
          <p:nvPr/>
        </p:nvSpPr>
        <p:spPr>
          <a:xfrm>
            <a:off x="461963" y="549275"/>
            <a:ext cx="8220075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dirty="0">
                <a:latin typeface="Comic Sans MS" pitchFamily="66" charset="0"/>
                <a:ea typeface="+mj-ea"/>
                <a:cs typeface="+mj-cs"/>
              </a:rPr>
              <a:t>2. El Proceso REDD en Perú</a:t>
            </a:r>
            <a:endParaRPr lang="es-PE" dirty="0">
              <a:latin typeface="+mj-lt"/>
              <a:ea typeface="+mj-ea"/>
              <a:cs typeface="+mj-cs"/>
            </a:endParaRPr>
          </a:p>
        </p:txBody>
      </p:sp>
      <p:pic>
        <p:nvPicPr>
          <p:cNvPr id="21514" name="Picture 16" descr="58751_472631471154_357331116154_6687456_7933364_n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1233488" y="2349500"/>
            <a:ext cx="165576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3" descr="Logo%20-%20GORESAM"/>
          <p:cNvPicPr>
            <a:picLocks noChangeAspect="1" noChangeArrowheads="1"/>
          </p:cNvPicPr>
          <p:nvPr/>
        </p:nvPicPr>
        <p:blipFill>
          <a:blip r:embed="rId6"/>
          <a:srcRect l="20450" t="16278"/>
          <a:stretch>
            <a:fillRect/>
          </a:stretch>
        </p:blipFill>
        <p:spPr bwMode="auto">
          <a:xfrm>
            <a:off x="7451725" y="1916113"/>
            <a:ext cx="1512888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2 Rectángulo"/>
          <p:cNvSpPr>
            <a:spLocks noChangeArrowheads="1"/>
          </p:cNvSpPr>
          <p:nvPr/>
        </p:nvSpPr>
        <p:spPr bwMode="auto">
          <a:xfrm>
            <a:off x="1979613" y="2228850"/>
            <a:ext cx="51847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PE">
                <a:solidFill>
                  <a:srgbClr val="B2B2B2"/>
                </a:solidFill>
                <a:latin typeface="Comic Sans MS" pitchFamily="66" charset="0"/>
              </a:rPr>
              <a:t>Perú frente al Cambio Climático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PE">
                <a:solidFill>
                  <a:srgbClr val="B2B2B2"/>
                </a:solidFill>
                <a:latin typeface="Comic Sans MS" pitchFamily="66" charset="0"/>
              </a:rPr>
              <a:t>El Proceso REDD en Perú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PE">
                <a:latin typeface="Comic Sans MS" pitchFamily="66" charset="0"/>
              </a:rPr>
              <a:t>Mesa Regionales: el caso de la Mesa REDD San Martín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s-PE">
                <a:solidFill>
                  <a:srgbClr val="B2B2B2"/>
                </a:solidFill>
                <a:latin typeface="Comic Sans MS" pitchFamily="66" charset="0"/>
              </a:rPr>
              <a:t>Conclusiones y Próximos pasos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s-PE">
              <a:solidFill>
                <a:srgbClr val="B2B2B2"/>
              </a:solidFill>
              <a:latin typeface="Comic Sans MS" pitchFamily="66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8313" y="549275"/>
            <a:ext cx="4475162" cy="5032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sz="2000" dirty="0">
                <a:latin typeface="Comic Sans MS" pitchFamily="66" charset="0"/>
                <a:ea typeface="+mj-ea"/>
                <a:cs typeface="+mj-cs"/>
              </a:rPr>
              <a:t>Resumen de la presentación</a:t>
            </a:r>
            <a:endParaRPr lang="es-PE" sz="2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3 CuadroTexto"/>
          <p:cNvSpPr txBox="1">
            <a:spLocks noChangeArrowheads="1"/>
          </p:cNvSpPr>
          <p:nvPr/>
        </p:nvSpPr>
        <p:spPr bwMode="auto">
          <a:xfrm>
            <a:off x="2771775" y="1557338"/>
            <a:ext cx="60483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charset="0"/>
              <a:buChar char="•"/>
            </a:pPr>
            <a:r>
              <a:rPr lang="es-MX" sz="1600">
                <a:latin typeface="Comic Sans MS" pitchFamily="66" charset="0"/>
              </a:rPr>
              <a:t>OBJETIVO: Impulsar el proceso de generación de mecanismos de concertación técnica, política, y social para la construcción y aplicación de la </a:t>
            </a:r>
            <a:r>
              <a:rPr lang="es-MX" sz="1600" b="1">
                <a:latin typeface="Comic Sans MS" pitchFamily="66" charset="0"/>
              </a:rPr>
              <a:t>Línea Base de Deforestación Regional</a:t>
            </a:r>
            <a:r>
              <a:rPr lang="es-MX" sz="1600">
                <a:latin typeface="Comic Sans MS" pitchFamily="66" charset="0"/>
              </a:rPr>
              <a:t> articulado a Implementación del Plan Forestal Regional, que sirva a la toma de decisiones políticas y fortalezca los procesos a nivel nacional.</a:t>
            </a:r>
          </a:p>
          <a:p>
            <a:pPr marL="355600" indent="-355600">
              <a:buFont typeface="Arial" charset="0"/>
              <a:buChar char="•"/>
            </a:pPr>
            <a:endParaRPr lang="es-ES" sz="1600">
              <a:latin typeface="Comic Sans MS" pitchFamily="66" charset="0"/>
            </a:endParaRPr>
          </a:p>
          <a:p>
            <a:pPr marL="355600" indent="-355600">
              <a:buFont typeface="Arial" charset="0"/>
              <a:buChar char="•"/>
            </a:pPr>
            <a:r>
              <a:rPr lang="es-PE" sz="1600">
                <a:latin typeface="Comic Sans MS" pitchFamily="66" charset="0"/>
              </a:rPr>
              <a:t>Nace por iniciativa de diversas organizaciones de la sociedad civil el 2009 y se formaliza mediante Resolución Ejecutiva Regional Nº 864-2009-GRSM/PGR</a:t>
            </a:r>
          </a:p>
          <a:p>
            <a:pPr marL="355600" indent="-355600">
              <a:buFont typeface="Arial" charset="0"/>
              <a:buChar char="•"/>
            </a:pPr>
            <a:endParaRPr lang="es-ES" sz="1600">
              <a:latin typeface="Comic Sans MS" pitchFamily="66" charset="0"/>
            </a:endParaRPr>
          </a:p>
          <a:p>
            <a:pPr marL="355600" indent="-355600" algn="ctr">
              <a:buFont typeface="Arial" charset="0"/>
              <a:buNone/>
            </a:pPr>
            <a:r>
              <a:rPr lang="es-ES" sz="1600" i="1">
                <a:solidFill>
                  <a:schemeClr val="hlink"/>
                </a:solidFill>
                <a:latin typeface="Comic Sans MS" pitchFamily="66" charset="0"/>
              </a:rPr>
              <a:t>Cuenta con la participación activa y abierta de todos los actores interesados en la conservación y manejo sostenible de bosques</a:t>
            </a:r>
            <a:r>
              <a:rPr lang="es-ES" sz="1600" i="1">
                <a:latin typeface="Comic Sans MS" pitchFamily="66" charset="0"/>
              </a:rPr>
              <a:t>. </a:t>
            </a:r>
            <a:r>
              <a:rPr lang="es-ES" sz="1400">
                <a:latin typeface="Comic Sans MS" pitchFamily="66" charset="0"/>
              </a:rPr>
              <a:t>	</a:t>
            </a:r>
            <a:endParaRPr lang="es-PE" sz="160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461963" y="549275"/>
            <a:ext cx="8220075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PE" dirty="0">
                <a:latin typeface="Comic Sans MS" pitchFamily="66" charset="0"/>
                <a:cs typeface="+mn-cs"/>
              </a:rPr>
              <a:t>3. Mesa Regionales: el caso de la Mesa REDD San Martín</a:t>
            </a:r>
            <a:endParaRPr lang="es-PE" dirty="0">
              <a:latin typeface="+mj-lt"/>
              <a:ea typeface="+mj-ea"/>
              <a:cs typeface="+mj-cs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916238" y="5445125"/>
            <a:ext cx="5903912" cy="11652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s-ES" sz="1400">
                <a:latin typeface="Comic Sans MS" pitchFamily="66" charset="0"/>
              </a:rPr>
              <a:t>Las iniciativas REDD se constituyen en el medio para la construcción de la línea base de deforestación, a partir de la cual se faciliten: la definición de políticas, el direccionamiento de la inversión pública y privada, la construcción e implementación de otras herramientas de gestión territorial (por ejemplo el Ordenamiento Territorial), otros.</a:t>
            </a:r>
          </a:p>
        </p:txBody>
      </p:sp>
      <p:grpSp>
        <p:nvGrpSpPr>
          <p:cNvPr id="23556" name="Group 8"/>
          <p:cNvGrpSpPr>
            <a:grpSpLocks/>
          </p:cNvGrpSpPr>
          <p:nvPr/>
        </p:nvGrpSpPr>
        <p:grpSpPr bwMode="auto">
          <a:xfrm>
            <a:off x="-109538" y="1133475"/>
            <a:ext cx="2757488" cy="5765800"/>
            <a:chOff x="-69" y="658"/>
            <a:chExt cx="1737" cy="3704"/>
          </a:xfrm>
        </p:grpSpPr>
        <p:pic>
          <p:nvPicPr>
            <p:cNvPr id="23557" name="Picture 5" descr="DSC018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3" y="3045"/>
              <a:ext cx="1678" cy="1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-67" y="658"/>
              <a:ext cx="1735" cy="13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559" name="Picture 6" descr="C:\Users\KARINA\Pictures\CAPACITACIÓN MESA REDD FEB. 2010\DSC0291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69" y="1859"/>
              <a:ext cx="1724" cy="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1868</Words>
  <Application>Microsoft Office PowerPoint</Application>
  <PresentationFormat>Presentación en pantalla (4:3)</PresentationFormat>
  <Paragraphs>341</Paragraphs>
  <Slides>27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Comic Sans MS</vt:lpstr>
      <vt:lpstr>Wingdings</vt:lpstr>
      <vt:lpstr>Courier New</vt:lpstr>
      <vt:lpstr>Times New Roman</vt:lpstr>
      <vt:lpstr>Tema de Office</vt:lpstr>
      <vt:lpstr>Tema de Office</vt:lpstr>
      <vt:lpstr>Cambio Climático y proceso REDD en el Perú:   El caso de la mesa REDD San Martín</vt:lpstr>
      <vt:lpstr>Resumen de la presentación</vt:lpstr>
      <vt:lpstr>1. Perú frente al Cambio Climático</vt:lpstr>
      <vt:lpstr>Resumen de la presentación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Silvia Reategui</dc:creator>
  <cp:lastModifiedBy>Tati Pequeño</cp:lastModifiedBy>
  <cp:revision>146</cp:revision>
  <dcterms:created xsi:type="dcterms:W3CDTF">2011-03-14T15:53:13Z</dcterms:created>
  <dcterms:modified xsi:type="dcterms:W3CDTF">2011-09-21T12:12:45Z</dcterms:modified>
</cp:coreProperties>
</file>