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64" r:id="rId3"/>
    <p:sldId id="288" r:id="rId4"/>
    <p:sldId id="259" r:id="rId5"/>
    <p:sldId id="260" r:id="rId6"/>
    <p:sldId id="265" r:id="rId7"/>
    <p:sldId id="289" r:id="rId8"/>
    <p:sldId id="266" r:id="rId9"/>
    <p:sldId id="290" r:id="rId10"/>
    <p:sldId id="284" r:id="rId11"/>
    <p:sldId id="286" r:id="rId12"/>
    <p:sldId id="285" r:id="rId13"/>
    <p:sldId id="287" r:id="rId14"/>
    <p:sldId id="293" r:id="rId1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8CC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372"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image" Target="../media/image39.png"/></Relationships>
</file>

<file path=ppt/diagrams/_rels/data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image" Target="../media/image42.png"/></Relationships>
</file>

<file path=ppt/diagrams/_rels/drawing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image" Target="../media/image39.png"/></Relationships>
</file>

<file path=ppt/diagrams/_rels/drawing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image" Target="../media/image42.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621BB3-9275-48D5-A8F1-079C4E3CD745}" type="doc">
      <dgm:prSet loTypeId="urn:microsoft.com/office/officeart/2005/8/layout/radial4" loCatId="relationship" qsTypeId="urn:microsoft.com/office/officeart/2005/8/quickstyle/simple4" qsCatId="simple" csTypeId="urn:microsoft.com/office/officeart/2005/8/colors/colorful3" csCatId="colorful" phldr="1"/>
      <dgm:spPr/>
      <dgm:t>
        <a:bodyPr/>
        <a:lstStyle/>
        <a:p>
          <a:endParaRPr lang="es-ES"/>
        </a:p>
      </dgm:t>
    </dgm:pt>
    <dgm:pt modelId="{D45E1CFD-CA96-4970-8292-4663C32AEAB9}">
      <dgm:prSet phldrT="[Texto]" custT="1"/>
      <dgm:spPr/>
      <dgm:t>
        <a:bodyPr/>
        <a:lstStyle/>
        <a:p>
          <a:pPr algn="ctr"/>
          <a:r>
            <a:rPr lang="es-ES" sz="1800" dirty="0" smtClean="0"/>
            <a:t>ALIMENTACION</a:t>
          </a:r>
          <a:endParaRPr lang="es-ES" sz="1800" dirty="0"/>
        </a:p>
      </dgm:t>
    </dgm:pt>
    <dgm:pt modelId="{06F9A3BA-2E24-41B2-BB3D-63F22A1BA7DE}" type="parTrans" cxnId="{B19185E2-2866-4AB9-B232-0AC36056AB95}">
      <dgm:prSet/>
      <dgm:spPr/>
      <dgm:t>
        <a:bodyPr/>
        <a:lstStyle/>
        <a:p>
          <a:pPr algn="ctr"/>
          <a:endParaRPr lang="es-ES" sz="4400" dirty="0">
            <a:solidFill>
              <a:schemeClr val="bg1"/>
            </a:solidFill>
          </a:endParaRPr>
        </a:p>
      </dgm:t>
    </dgm:pt>
    <dgm:pt modelId="{82751980-BC85-4236-A5F7-DB7E4B1701FD}" type="sibTrans" cxnId="{B19185E2-2866-4AB9-B232-0AC36056AB95}">
      <dgm:prSet/>
      <dgm:spPr/>
      <dgm:t>
        <a:bodyPr/>
        <a:lstStyle/>
        <a:p>
          <a:pPr algn="ctr"/>
          <a:endParaRPr lang="es-ES" sz="4400" dirty="0">
            <a:solidFill>
              <a:schemeClr val="bg1"/>
            </a:solidFill>
          </a:endParaRPr>
        </a:p>
      </dgm:t>
    </dgm:pt>
    <dgm:pt modelId="{513AC4F7-8CDA-47AD-8FE3-B0C4D1A5511C}">
      <dgm:prSet phldrT="[Texto]" custT="1"/>
      <dgm:spPr/>
      <dgm:t>
        <a:bodyPr/>
        <a:lstStyle/>
        <a:p>
          <a:pPr algn="ctr"/>
          <a:r>
            <a:rPr lang="es-ES" sz="2000" dirty="0" smtClean="0"/>
            <a:t>HOJAS DE CETICO </a:t>
          </a:r>
          <a:endParaRPr lang="es-ES" sz="2000" dirty="0"/>
        </a:p>
      </dgm:t>
    </dgm:pt>
    <dgm:pt modelId="{B957B72D-06EF-4875-89EC-AD7BA05CE047}" type="parTrans" cxnId="{705CF347-431E-4BD9-BAC2-F4EB07B67034}">
      <dgm:prSet/>
      <dgm:spPr/>
      <dgm:t>
        <a:bodyPr/>
        <a:lstStyle/>
        <a:p>
          <a:pPr algn="ctr"/>
          <a:endParaRPr lang="es-ES" sz="4400" dirty="0">
            <a:solidFill>
              <a:schemeClr val="bg1"/>
            </a:solidFill>
          </a:endParaRPr>
        </a:p>
      </dgm:t>
    </dgm:pt>
    <dgm:pt modelId="{041B7E41-7229-4292-8827-D4A98EAEB0B1}" type="sibTrans" cxnId="{705CF347-431E-4BD9-BAC2-F4EB07B67034}">
      <dgm:prSet/>
      <dgm:spPr/>
      <dgm:t>
        <a:bodyPr/>
        <a:lstStyle/>
        <a:p>
          <a:pPr algn="ctr"/>
          <a:endParaRPr lang="es-ES" sz="4400" dirty="0">
            <a:solidFill>
              <a:schemeClr val="bg1"/>
            </a:solidFill>
          </a:endParaRPr>
        </a:p>
      </dgm:t>
    </dgm:pt>
    <dgm:pt modelId="{8F109775-0DED-4E46-9536-A93D9811D0CC}">
      <dgm:prSet phldrT="[Texto]" custT="1"/>
      <dgm:spPr/>
      <dgm:t>
        <a:bodyPr/>
        <a:lstStyle/>
        <a:p>
          <a:pPr algn="ctr"/>
          <a:r>
            <a:rPr lang="es-ES" sz="2000" i="1" dirty="0" smtClean="0"/>
            <a:t>GRAMALOTE</a:t>
          </a:r>
          <a:endParaRPr lang="es-ES" sz="2000" dirty="0"/>
        </a:p>
      </dgm:t>
    </dgm:pt>
    <dgm:pt modelId="{5E1B5E13-996D-422A-9AEE-3F38EC6BDF85}" type="parTrans" cxnId="{C266245E-6CBA-462E-B0FB-22917E34CE18}">
      <dgm:prSet/>
      <dgm:spPr/>
      <dgm:t>
        <a:bodyPr/>
        <a:lstStyle/>
        <a:p>
          <a:pPr algn="ctr"/>
          <a:endParaRPr lang="es-ES" sz="4400" dirty="0">
            <a:solidFill>
              <a:schemeClr val="bg1"/>
            </a:solidFill>
          </a:endParaRPr>
        </a:p>
      </dgm:t>
    </dgm:pt>
    <dgm:pt modelId="{53C463D5-D329-4722-8E48-FAB7BD995D46}" type="sibTrans" cxnId="{C266245E-6CBA-462E-B0FB-22917E34CE18}">
      <dgm:prSet/>
      <dgm:spPr/>
      <dgm:t>
        <a:bodyPr/>
        <a:lstStyle/>
        <a:p>
          <a:pPr algn="ctr"/>
          <a:endParaRPr lang="es-ES" sz="4400" dirty="0">
            <a:solidFill>
              <a:schemeClr val="bg1"/>
            </a:solidFill>
          </a:endParaRPr>
        </a:p>
      </dgm:t>
    </dgm:pt>
    <dgm:pt modelId="{8ECE8347-3959-4700-8552-1B8835F089FB}">
      <dgm:prSet phldrT="[Texto]" custT="1"/>
      <dgm:spPr/>
      <dgm:t>
        <a:bodyPr/>
        <a:lstStyle/>
        <a:p>
          <a:pPr algn="ctr"/>
          <a:r>
            <a:rPr lang="es-ES" sz="2000" i="1" smtClean="0"/>
            <a:t>CAPINURÍ </a:t>
          </a:r>
          <a:endParaRPr lang="es-ES" sz="2000" dirty="0"/>
        </a:p>
      </dgm:t>
    </dgm:pt>
    <dgm:pt modelId="{0FB558DC-2C91-4942-97EA-ADEE6C55F0D3}" type="parTrans" cxnId="{B79C2F75-1134-4B0B-8D65-D94A69C3E452}">
      <dgm:prSet/>
      <dgm:spPr/>
      <dgm:t>
        <a:bodyPr/>
        <a:lstStyle/>
        <a:p>
          <a:pPr algn="ctr"/>
          <a:endParaRPr lang="es-ES" sz="4400" dirty="0">
            <a:solidFill>
              <a:schemeClr val="bg1"/>
            </a:solidFill>
          </a:endParaRPr>
        </a:p>
      </dgm:t>
    </dgm:pt>
    <dgm:pt modelId="{590C16F7-7AA8-4809-A3CA-0915BCB0EB94}" type="sibTrans" cxnId="{B79C2F75-1134-4B0B-8D65-D94A69C3E452}">
      <dgm:prSet/>
      <dgm:spPr/>
      <dgm:t>
        <a:bodyPr/>
        <a:lstStyle/>
        <a:p>
          <a:pPr algn="ctr"/>
          <a:endParaRPr lang="es-ES" sz="4400" dirty="0">
            <a:solidFill>
              <a:schemeClr val="bg1"/>
            </a:solidFill>
          </a:endParaRPr>
        </a:p>
      </dgm:t>
    </dgm:pt>
    <dgm:pt modelId="{030C6104-9443-4479-A278-EA129B6CCD26}">
      <dgm:prSet phldrT="[Texto]" custT="1"/>
      <dgm:spPr/>
      <dgm:t>
        <a:bodyPr/>
        <a:lstStyle/>
        <a:p>
          <a:pPr algn="ctr"/>
          <a:r>
            <a:rPr lang="es-ES" sz="2000" i="1" dirty="0" smtClean="0"/>
            <a:t>RAYABALSA</a:t>
          </a:r>
          <a:endParaRPr lang="es-ES" sz="2000" dirty="0"/>
        </a:p>
      </dgm:t>
    </dgm:pt>
    <dgm:pt modelId="{9C645E1B-0E80-4C46-9B50-2938C9F9A381}" type="parTrans" cxnId="{9A5D17F9-3CBF-485E-B630-7B8F6B4B0516}">
      <dgm:prSet/>
      <dgm:spPr/>
      <dgm:t>
        <a:bodyPr/>
        <a:lstStyle/>
        <a:p>
          <a:pPr algn="ctr"/>
          <a:endParaRPr lang="es-ES" sz="4400" dirty="0">
            <a:solidFill>
              <a:schemeClr val="bg1"/>
            </a:solidFill>
          </a:endParaRPr>
        </a:p>
      </dgm:t>
    </dgm:pt>
    <dgm:pt modelId="{E98201A2-8CD9-4804-A443-79983289A0C7}" type="sibTrans" cxnId="{9A5D17F9-3CBF-485E-B630-7B8F6B4B0516}">
      <dgm:prSet/>
      <dgm:spPr/>
      <dgm:t>
        <a:bodyPr/>
        <a:lstStyle/>
        <a:p>
          <a:pPr algn="ctr"/>
          <a:endParaRPr lang="es-ES" sz="4400" dirty="0">
            <a:solidFill>
              <a:schemeClr val="bg1"/>
            </a:solidFill>
          </a:endParaRPr>
        </a:p>
      </dgm:t>
    </dgm:pt>
    <dgm:pt modelId="{8111410D-6901-4075-AE6C-E9FFDD6F402C}">
      <dgm:prSet phldrT="[Texto]" custT="1"/>
      <dgm:spPr/>
      <dgm:t>
        <a:bodyPr/>
        <a:lstStyle/>
        <a:p>
          <a:pPr algn="ctr"/>
          <a:r>
            <a:rPr lang="es-ES" sz="2000" i="1" smtClean="0"/>
            <a:t>LENTEJA DE AGUA </a:t>
          </a:r>
          <a:endParaRPr lang="es-ES" sz="2000" dirty="0"/>
        </a:p>
      </dgm:t>
    </dgm:pt>
    <dgm:pt modelId="{BA80262F-5612-44C9-84FF-93E0D4922BF0}" type="parTrans" cxnId="{06FEBC48-8004-4057-9811-8C3960B30181}">
      <dgm:prSet/>
      <dgm:spPr/>
      <dgm:t>
        <a:bodyPr/>
        <a:lstStyle/>
        <a:p>
          <a:pPr algn="ctr"/>
          <a:endParaRPr lang="es-ES" sz="4400" dirty="0">
            <a:solidFill>
              <a:schemeClr val="bg1"/>
            </a:solidFill>
          </a:endParaRPr>
        </a:p>
      </dgm:t>
    </dgm:pt>
    <dgm:pt modelId="{A7E1B7B2-BF40-40ED-A940-93EDF8021BE7}" type="sibTrans" cxnId="{06FEBC48-8004-4057-9811-8C3960B30181}">
      <dgm:prSet/>
      <dgm:spPr/>
      <dgm:t>
        <a:bodyPr/>
        <a:lstStyle/>
        <a:p>
          <a:pPr algn="ctr"/>
          <a:endParaRPr lang="es-ES" sz="4400" dirty="0">
            <a:solidFill>
              <a:schemeClr val="bg1"/>
            </a:solidFill>
          </a:endParaRPr>
        </a:p>
      </dgm:t>
    </dgm:pt>
    <dgm:pt modelId="{61ED5D06-E6A8-436D-86D7-B0D24274F08A}">
      <dgm:prSet phldrT="[Texto]" custT="1"/>
      <dgm:spPr/>
      <dgm:t>
        <a:bodyPr/>
        <a:lstStyle/>
        <a:p>
          <a:pPr algn="ctr"/>
          <a:r>
            <a:rPr lang="es-ES" sz="2000" i="1" dirty="0" smtClean="0"/>
            <a:t>LIRIO </a:t>
          </a:r>
          <a:r>
            <a:rPr lang="es-ES" sz="2000" dirty="0" smtClean="0"/>
            <a:t>DE AGUA</a:t>
          </a:r>
          <a:endParaRPr lang="es-ES" sz="2000" dirty="0"/>
        </a:p>
      </dgm:t>
    </dgm:pt>
    <dgm:pt modelId="{861EA067-B847-43D0-8C2D-8015E9A0B216}" type="parTrans" cxnId="{02FE20DE-EBBC-4EC2-9ECB-DA0F0E67FBC7}">
      <dgm:prSet/>
      <dgm:spPr/>
      <dgm:t>
        <a:bodyPr/>
        <a:lstStyle/>
        <a:p>
          <a:pPr algn="ctr"/>
          <a:endParaRPr lang="es-ES" sz="4400" dirty="0">
            <a:solidFill>
              <a:schemeClr val="bg1"/>
            </a:solidFill>
          </a:endParaRPr>
        </a:p>
      </dgm:t>
    </dgm:pt>
    <dgm:pt modelId="{6CECF480-FA3B-4C61-842D-5FB305AA0032}" type="sibTrans" cxnId="{02FE20DE-EBBC-4EC2-9ECB-DA0F0E67FBC7}">
      <dgm:prSet/>
      <dgm:spPr/>
      <dgm:t>
        <a:bodyPr/>
        <a:lstStyle/>
        <a:p>
          <a:pPr algn="ctr"/>
          <a:endParaRPr lang="es-ES" sz="4400" dirty="0">
            <a:solidFill>
              <a:schemeClr val="bg1"/>
            </a:solidFill>
          </a:endParaRPr>
        </a:p>
      </dgm:t>
    </dgm:pt>
    <dgm:pt modelId="{E451372F-F22A-4BA6-9630-709C21E4F1B7}">
      <dgm:prSet phldrT="[Texto]" custT="1"/>
      <dgm:spPr/>
      <dgm:t>
        <a:bodyPr/>
        <a:lstStyle/>
        <a:p>
          <a:pPr algn="ctr"/>
          <a:r>
            <a:rPr lang="es-ES" sz="2000" i="1" dirty="0" smtClean="0"/>
            <a:t>AGUAJE</a:t>
          </a:r>
          <a:endParaRPr lang="es-ES" sz="2000" dirty="0"/>
        </a:p>
      </dgm:t>
    </dgm:pt>
    <dgm:pt modelId="{B554D090-F989-4367-BD7E-FFC24960CF03}" type="parTrans" cxnId="{4395B597-DA1E-4AAC-A328-B09AE14B754F}">
      <dgm:prSet/>
      <dgm:spPr/>
      <dgm:t>
        <a:bodyPr/>
        <a:lstStyle/>
        <a:p>
          <a:pPr algn="ctr"/>
          <a:endParaRPr lang="es-ES" sz="4400" dirty="0">
            <a:solidFill>
              <a:schemeClr val="bg1"/>
            </a:solidFill>
          </a:endParaRPr>
        </a:p>
      </dgm:t>
    </dgm:pt>
    <dgm:pt modelId="{D762B3AD-C755-40AF-837A-ED7269642361}" type="sibTrans" cxnId="{4395B597-DA1E-4AAC-A328-B09AE14B754F}">
      <dgm:prSet/>
      <dgm:spPr/>
      <dgm:t>
        <a:bodyPr/>
        <a:lstStyle/>
        <a:p>
          <a:pPr algn="ctr"/>
          <a:endParaRPr lang="es-ES" sz="4400" dirty="0">
            <a:solidFill>
              <a:schemeClr val="bg1"/>
            </a:solidFill>
          </a:endParaRPr>
        </a:p>
      </dgm:t>
    </dgm:pt>
    <dgm:pt modelId="{BEF0D46D-A676-4144-80AB-757FB05ABC3E}">
      <dgm:prSet phldrT="[Texto]" custT="1"/>
      <dgm:spPr/>
      <dgm:t>
        <a:bodyPr/>
        <a:lstStyle/>
        <a:p>
          <a:pPr algn="ctr"/>
          <a:r>
            <a:rPr lang="pt-BR" sz="2000" i="1" smtClean="0"/>
            <a:t>OJÉ </a:t>
          </a:r>
          <a:endParaRPr lang="es-ES" sz="2000" dirty="0"/>
        </a:p>
      </dgm:t>
    </dgm:pt>
    <dgm:pt modelId="{99DD6310-A813-442B-8239-C2CB6CCB317F}" type="parTrans" cxnId="{13F9309C-288B-411C-A411-5E0B255BA0C3}">
      <dgm:prSet/>
      <dgm:spPr/>
      <dgm:t>
        <a:bodyPr/>
        <a:lstStyle/>
        <a:p>
          <a:pPr algn="ctr"/>
          <a:endParaRPr lang="es-ES" sz="4400" dirty="0">
            <a:solidFill>
              <a:schemeClr val="bg1"/>
            </a:solidFill>
          </a:endParaRPr>
        </a:p>
      </dgm:t>
    </dgm:pt>
    <dgm:pt modelId="{F5BDD165-7780-44C7-8732-1F40DA720AAC}" type="sibTrans" cxnId="{13F9309C-288B-411C-A411-5E0B255BA0C3}">
      <dgm:prSet/>
      <dgm:spPr/>
      <dgm:t>
        <a:bodyPr/>
        <a:lstStyle/>
        <a:p>
          <a:pPr algn="ctr"/>
          <a:endParaRPr lang="es-ES" sz="4400" dirty="0">
            <a:solidFill>
              <a:schemeClr val="bg1"/>
            </a:solidFill>
          </a:endParaRPr>
        </a:p>
      </dgm:t>
    </dgm:pt>
    <dgm:pt modelId="{43D5F28F-980F-48EF-AEE8-54D7DA490692}">
      <dgm:prSet phldrT="[Texto]" custT="1"/>
      <dgm:spPr/>
      <dgm:t>
        <a:bodyPr/>
        <a:lstStyle/>
        <a:p>
          <a:pPr algn="ctr"/>
          <a:r>
            <a:rPr lang="pt-BR" sz="2000" i="1" smtClean="0"/>
            <a:t>RAÍCES DE HUAMA </a:t>
          </a:r>
          <a:endParaRPr lang="es-ES" sz="2000" dirty="0"/>
        </a:p>
      </dgm:t>
    </dgm:pt>
    <dgm:pt modelId="{3F211847-7259-4284-A971-AC1662C7E73F}" type="parTrans" cxnId="{59CDF279-518B-4961-B920-7D153E141D6A}">
      <dgm:prSet/>
      <dgm:spPr/>
      <dgm:t>
        <a:bodyPr/>
        <a:lstStyle/>
        <a:p>
          <a:pPr algn="ctr"/>
          <a:endParaRPr lang="es-ES" sz="4400" dirty="0">
            <a:solidFill>
              <a:schemeClr val="bg1"/>
            </a:solidFill>
          </a:endParaRPr>
        </a:p>
      </dgm:t>
    </dgm:pt>
    <dgm:pt modelId="{6BB7DBC4-0C56-4086-9DC4-FFD87820A3F4}" type="sibTrans" cxnId="{59CDF279-518B-4961-B920-7D153E141D6A}">
      <dgm:prSet/>
      <dgm:spPr/>
      <dgm:t>
        <a:bodyPr/>
        <a:lstStyle/>
        <a:p>
          <a:pPr algn="ctr"/>
          <a:endParaRPr lang="es-ES" sz="4400" dirty="0">
            <a:solidFill>
              <a:schemeClr val="bg1"/>
            </a:solidFill>
          </a:endParaRPr>
        </a:p>
      </dgm:t>
    </dgm:pt>
    <dgm:pt modelId="{AEB13B05-7C10-49F9-BDE5-44FA9E28D9A2}" type="pres">
      <dgm:prSet presAssocID="{62621BB3-9275-48D5-A8F1-079C4E3CD745}" presName="cycle" presStyleCnt="0">
        <dgm:presLayoutVars>
          <dgm:chMax val="1"/>
          <dgm:dir/>
          <dgm:animLvl val="ctr"/>
          <dgm:resizeHandles val="exact"/>
        </dgm:presLayoutVars>
      </dgm:prSet>
      <dgm:spPr/>
      <dgm:t>
        <a:bodyPr/>
        <a:lstStyle/>
        <a:p>
          <a:endParaRPr lang="es-ES"/>
        </a:p>
      </dgm:t>
    </dgm:pt>
    <dgm:pt modelId="{A7D1AE56-1CCC-4F37-9B3D-BC38F50AB9BE}" type="pres">
      <dgm:prSet presAssocID="{D45E1CFD-CA96-4970-8292-4663C32AEAB9}" presName="centerShape" presStyleLbl="node0" presStyleIdx="0" presStyleCnt="1" custScaleX="182080" custScaleY="73314"/>
      <dgm:spPr/>
      <dgm:t>
        <a:bodyPr/>
        <a:lstStyle/>
        <a:p>
          <a:endParaRPr lang="es-ES"/>
        </a:p>
      </dgm:t>
    </dgm:pt>
    <dgm:pt modelId="{988B706B-5951-4FAB-B9B9-13ACF8181D6A}" type="pres">
      <dgm:prSet presAssocID="{B957B72D-06EF-4875-89EC-AD7BA05CE047}" presName="parTrans" presStyleLbl="bgSibTrans2D1" presStyleIdx="0" presStyleCnt="9"/>
      <dgm:spPr/>
      <dgm:t>
        <a:bodyPr/>
        <a:lstStyle/>
        <a:p>
          <a:endParaRPr lang="es-ES"/>
        </a:p>
      </dgm:t>
    </dgm:pt>
    <dgm:pt modelId="{93D75BFC-7823-4396-B3B3-415EF948E3F9}" type="pres">
      <dgm:prSet presAssocID="{513AC4F7-8CDA-47AD-8FE3-B0C4D1A5511C}" presName="node" presStyleLbl="node1" presStyleIdx="0" presStyleCnt="9" custScaleX="175376" custRadScaleRad="90174" custRadScaleInc="6801">
        <dgm:presLayoutVars>
          <dgm:bulletEnabled val="1"/>
        </dgm:presLayoutVars>
      </dgm:prSet>
      <dgm:spPr/>
      <dgm:t>
        <a:bodyPr/>
        <a:lstStyle/>
        <a:p>
          <a:endParaRPr lang="es-ES"/>
        </a:p>
      </dgm:t>
    </dgm:pt>
    <dgm:pt modelId="{E4E078F6-898B-449C-977C-3768C3D793AC}" type="pres">
      <dgm:prSet presAssocID="{5E1B5E13-996D-422A-9AEE-3F38EC6BDF85}" presName="parTrans" presStyleLbl="bgSibTrans2D1" presStyleIdx="1" presStyleCnt="9"/>
      <dgm:spPr/>
      <dgm:t>
        <a:bodyPr/>
        <a:lstStyle/>
        <a:p>
          <a:endParaRPr lang="es-ES"/>
        </a:p>
      </dgm:t>
    </dgm:pt>
    <dgm:pt modelId="{B327BBCB-320C-4901-AFCC-64703057C594}" type="pres">
      <dgm:prSet presAssocID="{8F109775-0DED-4E46-9536-A93D9811D0CC}" presName="node" presStyleLbl="node1" presStyleIdx="1" presStyleCnt="9" custScaleX="191799" custRadScaleRad="92573" custRadScaleInc="6757">
        <dgm:presLayoutVars>
          <dgm:bulletEnabled val="1"/>
        </dgm:presLayoutVars>
      </dgm:prSet>
      <dgm:spPr/>
      <dgm:t>
        <a:bodyPr/>
        <a:lstStyle/>
        <a:p>
          <a:endParaRPr lang="es-ES"/>
        </a:p>
      </dgm:t>
    </dgm:pt>
    <dgm:pt modelId="{B0B2D14D-D987-403D-BAE8-49B66BCF4F3E}" type="pres">
      <dgm:prSet presAssocID="{0FB558DC-2C91-4942-97EA-ADEE6C55F0D3}" presName="parTrans" presStyleLbl="bgSibTrans2D1" presStyleIdx="2" presStyleCnt="9"/>
      <dgm:spPr/>
      <dgm:t>
        <a:bodyPr/>
        <a:lstStyle/>
        <a:p>
          <a:endParaRPr lang="es-ES"/>
        </a:p>
      </dgm:t>
    </dgm:pt>
    <dgm:pt modelId="{29B779A2-8433-4D3F-AAC7-3E61CE5664B1}" type="pres">
      <dgm:prSet presAssocID="{8ECE8347-3959-4700-8552-1B8835F089FB}" presName="node" presStyleLbl="node1" presStyleIdx="2" presStyleCnt="9" custScaleX="163312">
        <dgm:presLayoutVars>
          <dgm:bulletEnabled val="1"/>
        </dgm:presLayoutVars>
      </dgm:prSet>
      <dgm:spPr/>
      <dgm:t>
        <a:bodyPr/>
        <a:lstStyle/>
        <a:p>
          <a:endParaRPr lang="es-ES"/>
        </a:p>
      </dgm:t>
    </dgm:pt>
    <dgm:pt modelId="{113B7801-8A71-4D03-88BD-AC201788CEAB}" type="pres">
      <dgm:prSet presAssocID="{9C645E1B-0E80-4C46-9B50-2938C9F9A381}" presName="parTrans" presStyleLbl="bgSibTrans2D1" presStyleIdx="3" presStyleCnt="9"/>
      <dgm:spPr/>
      <dgm:t>
        <a:bodyPr/>
        <a:lstStyle/>
        <a:p>
          <a:endParaRPr lang="es-ES"/>
        </a:p>
      </dgm:t>
    </dgm:pt>
    <dgm:pt modelId="{E254CD3B-9B03-4837-A1D9-9DBFA46E5420}" type="pres">
      <dgm:prSet presAssocID="{030C6104-9443-4479-A278-EA129B6CCD26}" presName="node" presStyleLbl="node1" presStyleIdx="3" presStyleCnt="9" custScaleX="178712" custRadScaleRad="110135" custRadScaleInc="-33326">
        <dgm:presLayoutVars>
          <dgm:bulletEnabled val="1"/>
        </dgm:presLayoutVars>
      </dgm:prSet>
      <dgm:spPr/>
      <dgm:t>
        <a:bodyPr/>
        <a:lstStyle/>
        <a:p>
          <a:endParaRPr lang="es-ES"/>
        </a:p>
      </dgm:t>
    </dgm:pt>
    <dgm:pt modelId="{45C42327-4830-4F6A-B995-95A141445C55}" type="pres">
      <dgm:prSet presAssocID="{BA80262F-5612-44C9-84FF-93E0D4922BF0}" presName="parTrans" presStyleLbl="bgSibTrans2D1" presStyleIdx="4" presStyleCnt="9" custLinFactNeighborX="110" custLinFactNeighborY="-4216"/>
      <dgm:spPr/>
      <dgm:t>
        <a:bodyPr/>
        <a:lstStyle/>
        <a:p>
          <a:endParaRPr lang="es-ES"/>
        </a:p>
      </dgm:t>
    </dgm:pt>
    <dgm:pt modelId="{1EA1EC06-6B64-4D2C-8324-713AA0C77C71}" type="pres">
      <dgm:prSet presAssocID="{8111410D-6901-4075-AE6C-E9FFDD6F402C}" presName="node" presStyleLbl="node1" presStyleIdx="4" presStyleCnt="9" custScaleX="175433" custRadScaleRad="114827" custRadScaleInc="10426">
        <dgm:presLayoutVars>
          <dgm:bulletEnabled val="1"/>
        </dgm:presLayoutVars>
      </dgm:prSet>
      <dgm:spPr/>
      <dgm:t>
        <a:bodyPr/>
        <a:lstStyle/>
        <a:p>
          <a:endParaRPr lang="es-ES"/>
        </a:p>
      </dgm:t>
    </dgm:pt>
    <dgm:pt modelId="{D62BE738-5815-4BA7-B69F-750544420A8F}" type="pres">
      <dgm:prSet presAssocID="{861EA067-B847-43D0-8C2D-8015E9A0B216}" presName="parTrans" presStyleLbl="bgSibTrans2D1" presStyleIdx="5" presStyleCnt="9" custScaleX="99274" custScaleY="106439" custLinFactNeighborX="-968" custLinFactNeighborY="4423"/>
      <dgm:spPr/>
      <dgm:t>
        <a:bodyPr/>
        <a:lstStyle/>
        <a:p>
          <a:endParaRPr lang="es-ES"/>
        </a:p>
      </dgm:t>
    </dgm:pt>
    <dgm:pt modelId="{1C85BB43-6238-4897-95F9-ED374DF73B92}" type="pres">
      <dgm:prSet presAssocID="{61ED5D06-E6A8-436D-86D7-B0D24274F08A}" presName="node" presStyleLbl="node1" presStyleIdx="5" presStyleCnt="9" custScaleX="159259" custRadScaleRad="113111" custRadScaleInc="46911">
        <dgm:presLayoutVars>
          <dgm:bulletEnabled val="1"/>
        </dgm:presLayoutVars>
      </dgm:prSet>
      <dgm:spPr/>
      <dgm:t>
        <a:bodyPr/>
        <a:lstStyle/>
        <a:p>
          <a:endParaRPr lang="es-ES"/>
        </a:p>
      </dgm:t>
    </dgm:pt>
    <dgm:pt modelId="{E988150A-F14C-4F85-97BD-738805400C36}" type="pres">
      <dgm:prSet presAssocID="{B554D090-F989-4367-BD7E-FFC24960CF03}" presName="parTrans" presStyleLbl="bgSibTrans2D1" presStyleIdx="6" presStyleCnt="9"/>
      <dgm:spPr/>
      <dgm:t>
        <a:bodyPr/>
        <a:lstStyle/>
        <a:p>
          <a:endParaRPr lang="es-ES"/>
        </a:p>
      </dgm:t>
    </dgm:pt>
    <dgm:pt modelId="{7327A0D5-EBCE-4F1D-A572-785230F1A7F1}" type="pres">
      <dgm:prSet presAssocID="{E451372F-F22A-4BA6-9630-709C21E4F1B7}" presName="node" presStyleLbl="node1" presStyleIdx="6" presStyleCnt="9" custScaleX="173040" custRadScaleRad="105428" custRadScaleInc="18857">
        <dgm:presLayoutVars>
          <dgm:bulletEnabled val="1"/>
        </dgm:presLayoutVars>
      </dgm:prSet>
      <dgm:spPr/>
      <dgm:t>
        <a:bodyPr/>
        <a:lstStyle/>
        <a:p>
          <a:endParaRPr lang="es-ES"/>
        </a:p>
      </dgm:t>
    </dgm:pt>
    <dgm:pt modelId="{E0521391-1F4B-42EE-ACD7-FD5E3F56C160}" type="pres">
      <dgm:prSet presAssocID="{99DD6310-A813-442B-8239-C2CB6CCB317F}" presName="parTrans" presStyleLbl="bgSibTrans2D1" presStyleIdx="7" presStyleCnt="9"/>
      <dgm:spPr/>
      <dgm:t>
        <a:bodyPr/>
        <a:lstStyle/>
        <a:p>
          <a:endParaRPr lang="es-ES"/>
        </a:p>
      </dgm:t>
    </dgm:pt>
    <dgm:pt modelId="{69EF29B4-FE90-4B21-A2E8-C400D9E52B7B}" type="pres">
      <dgm:prSet presAssocID="{BEF0D46D-A676-4144-80AB-757FB05ABC3E}" presName="node" presStyleLbl="node1" presStyleIdx="7" presStyleCnt="9" custScaleX="165704" custRadScaleRad="97974" custRadScaleInc="12616">
        <dgm:presLayoutVars>
          <dgm:bulletEnabled val="1"/>
        </dgm:presLayoutVars>
      </dgm:prSet>
      <dgm:spPr/>
      <dgm:t>
        <a:bodyPr/>
        <a:lstStyle/>
        <a:p>
          <a:endParaRPr lang="es-ES"/>
        </a:p>
      </dgm:t>
    </dgm:pt>
    <dgm:pt modelId="{F725FE24-12F2-47D5-AB78-1042C89D9ECB}" type="pres">
      <dgm:prSet presAssocID="{3F211847-7259-4284-A971-AC1662C7E73F}" presName="parTrans" presStyleLbl="bgSibTrans2D1" presStyleIdx="8" presStyleCnt="9"/>
      <dgm:spPr/>
      <dgm:t>
        <a:bodyPr/>
        <a:lstStyle/>
        <a:p>
          <a:endParaRPr lang="es-ES"/>
        </a:p>
      </dgm:t>
    </dgm:pt>
    <dgm:pt modelId="{797C09B2-1B00-432F-B40D-20994CEB8347}" type="pres">
      <dgm:prSet presAssocID="{43D5F28F-980F-48EF-AEE8-54D7DA490692}" presName="node" presStyleLbl="node1" presStyleIdx="8" presStyleCnt="9" custScaleX="168235" custRadScaleRad="90160" custRadScaleInc="554">
        <dgm:presLayoutVars>
          <dgm:bulletEnabled val="1"/>
        </dgm:presLayoutVars>
      </dgm:prSet>
      <dgm:spPr/>
      <dgm:t>
        <a:bodyPr/>
        <a:lstStyle/>
        <a:p>
          <a:endParaRPr lang="es-ES"/>
        </a:p>
      </dgm:t>
    </dgm:pt>
  </dgm:ptLst>
  <dgm:cxnLst>
    <dgm:cxn modelId="{9A5D17F9-3CBF-485E-B630-7B8F6B4B0516}" srcId="{D45E1CFD-CA96-4970-8292-4663C32AEAB9}" destId="{030C6104-9443-4479-A278-EA129B6CCD26}" srcOrd="3" destOrd="0" parTransId="{9C645E1B-0E80-4C46-9B50-2938C9F9A381}" sibTransId="{E98201A2-8CD9-4804-A443-79983289A0C7}"/>
    <dgm:cxn modelId="{78302417-1C98-4A4F-B68B-40B888675482}" type="presOf" srcId="{0FB558DC-2C91-4942-97EA-ADEE6C55F0D3}" destId="{B0B2D14D-D987-403D-BAE8-49B66BCF4F3E}" srcOrd="0" destOrd="0" presId="urn:microsoft.com/office/officeart/2005/8/layout/radial4"/>
    <dgm:cxn modelId="{294ED256-1AA7-4F07-90D2-F5B3CEBC55E5}" type="presOf" srcId="{61ED5D06-E6A8-436D-86D7-B0D24274F08A}" destId="{1C85BB43-6238-4897-95F9-ED374DF73B92}" srcOrd="0" destOrd="0" presId="urn:microsoft.com/office/officeart/2005/8/layout/radial4"/>
    <dgm:cxn modelId="{8DE2959D-6B84-415B-AC1E-53E2EC4E561A}" type="presOf" srcId="{030C6104-9443-4479-A278-EA129B6CCD26}" destId="{E254CD3B-9B03-4837-A1D9-9DBFA46E5420}" srcOrd="0" destOrd="0" presId="urn:microsoft.com/office/officeart/2005/8/layout/radial4"/>
    <dgm:cxn modelId="{B79C2F75-1134-4B0B-8D65-D94A69C3E452}" srcId="{D45E1CFD-CA96-4970-8292-4663C32AEAB9}" destId="{8ECE8347-3959-4700-8552-1B8835F089FB}" srcOrd="2" destOrd="0" parTransId="{0FB558DC-2C91-4942-97EA-ADEE6C55F0D3}" sibTransId="{590C16F7-7AA8-4809-A3CA-0915BCB0EB94}"/>
    <dgm:cxn modelId="{FCAEAEBD-1470-4F6E-9B0B-95387C3CDA09}" type="presOf" srcId="{62621BB3-9275-48D5-A8F1-079C4E3CD745}" destId="{AEB13B05-7C10-49F9-BDE5-44FA9E28D9A2}" srcOrd="0" destOrd="0" presId="urn:microsoft.com/office/officeart/2005/8/layout/radial4"/>
    <dgm:cxn modelId="{83657319-8BB0-4D20-A352-AEF566A7DB13}" type="presOf" srcId="{43D5F28F-980F-48EF-AEE8-54D7DA490692}" destId="{797C09B2-1B00-432F-B40D-20994CEB8347}" srcOrd="0" destOrd="0" presId="urn:microsoft.com/office/officeart/2005/8/layout/radial4"/>
    <dgm:cxn modelId="{13F9309C-288B-411C-A411-5E0B255BA0C3}" srcId="{D45E1CFD-CA96-4970-8292-4663C32AEAB9}" destId="{BEF0D46D-A676-4144-80AB-757FB05ABC3E}" srcOrd="7" destOrd="0" parTransId="{99DD6310-A813-442B-8239-C2CB6CCB317F}" sibTransId="{F5BDD165-7780-44C7-8732-1F40DA720AAC}"/>
    <dgm:cxn modelId="{7A8A23BB-8E43-4018-B9BB-71104ABB5C7F}" type="presOf" srcId="{BA80262F-5612-44C9-84FF-93E0D4922BF0}" destId="{45C42327-4830-4F6A-B995-95A141445C55}" srcOrd="0" destOrd="0" presId="urn:microsoft.com/office/officeart/2005/8/layout/radial4"/>
    <dgm:cxn modelId="{1DF34765-AFA3-4573-8382-2F77BC3D5E8A}" type="presOf" srcId="{861EA067-B847-43D0-8C2D-8015E9A0B216}" destId="{D62BE738-5815-4BA7-B69F-750544420A8F}" srcOrd="0" destOrd="0" presId="urn:microsoft.com/office/officeart/2005/8/layout/radial4"/>
    <dgm:cxn modelId="{684A935C-1666-439B-93A4-19338A54F483}" type="presOf" srcId="{9C645E1B-0E80-4C46-9B50-2938C9F9A381}" destId="{113B7801-8A71-4D03-88BD-AC201788CEAB}" srcOrd="0" destOrd="0" presId="urn:microsoft.com/office/officeart/2005/8/layout/radial4"/>
    <dgm:cxn modelId="{C85E8C14-8296-4190-B637-1A34DC97C37F}" type="presOf" srcId="{99DD6310-A813-442B-8239-C2CB6CCB317F}" destId="{E0521391-1F4B-42EE-ACD7-FD5E3F56C160}" srcOrd="0" destOrd="0" presId="urn:microsoft.com/office/officeart/2005/8/layout/radial4"/>
    <dgm:cxn modelId="{F0E7663D-9756-4A86-80E2-D135BF1EF203}" type="presOf" srcId="{BEF0D46D-A676-4144-80AB-757FB05ABC3E}" destId="{69EF29B4-FE90-4B21-A2E8-C400D9E52B7B}" srcOrd="0" destOrd="0" presId="urn:microsoft.com/office/officeart/2005/8/layout/radial4"/>
    <dgm:cxn modelId="{B19185E2-2866-4AB9-B232-0AC36056AB95}" srcId="{62621BB3-9275-48D5-A8F1-079C4E3CD745}" destId="{D45E1CFD-CA96-4970-8292-4663C32AEAB9}" srcOrd="0" destOrd="0" parTransId="{06F9A3BA-2E24-41B2-BB3D-63F22A1BA7DE}" sibTransId="{82751980-BC85-4236-A5F7-DB7E4B1701FD}"/>
    <dgm:cxn modelId="{06FEBC48-8004-4057-9811-8C3960B30181}" srcId="{D45E1CFD-CA96-4970-8292-4663C32AEAB9}" destId="{8111410D-6901-4075-AE6C-E9FFDD6F402C}" srcOrd="4" destOrd="0" parTransId="{BA80262F-5612-44C9-84FF-93E0D4922BF0}" sibTransId="{A7E1B7B2-BF40-40ED-A940-93EDF8021BE7}"/>
    <dgm:cxn modelId="{E51168C4-1309-4387-8F53-D7C9621C8289}" type="presOf" srcId="{513AC4F7-8CDA-47AD-8FE3-B0C4D1A5511C}" destId="{93D75BFC-7823-4396-B3B3-415EF948E3F9}" srcOrd="0" destOrd="0" presId="urn:microsoft.com/office/officeart/2005/8/layout/radial4"/>
    <dgm:cxn modelId="{705CF347-431E-4BD9-BAC2-F4EB07B67034}" srcId="{D45E1CFD-CA96-4970-8292-4663C32AEAB9}" destId="{513AC4F7-8CDA-47AD-8FE3-B0C4D1A5511C}" srcOrd="0" destOrd="0" parTransId="{B957B72D-06EF-4875-89EC-AD7BA05CE047}" sibTransId="{041B7E41-7229-4292-8827-D4A98EAEB0B1}"/>
    <dgm:cxn modelId="{1BB48F5C-B82E-4849-8C62-772B2FDCDA8E}" type="presOf" srcId="{B554D090-F989-4367-BD7E-FFC24960CF03}" destId="{E988150A-F14C-4F85-97BD-738805400C36}" srcOrd="0" destOrd="0" presId="urn:microsoft.com/office/officeart/2005/8/layout/radial4"/>
    <dgm:cxn modelId="{7029A711-644A-4B97-B67B-DD1B5682B29F}" type="presOf" srcId="{8ECE8347-3959-4700-8552-1B8835F089FB}" destId="{29B779A2-8433-4D3F-AAC7-3E61CE5664B1}" srcOrd="0" destOrd="0" presId="urn:microsoft.com/office/officeart/2005/8/layout/radial4"/>
    <dgm:cxn modelId="{59CDF279-518B-4961-B920-7D153E141D6A}" srcId="{D45E1CFD-CA96-4970-8292-4663C32AEAB9}" destId="{43D5F28F-980F-48EF-AEE8-54D7DA490692}" srcOrd="8" destOrd="0" parTransId="{3F211847-7259-4284-A971-AC1662C7E73F}" sibTransId="{6BB7DBC4-0C56-4086-9DC4-FFD87820A3F4}"/>
    <dgm:cxn modelId="{029D1887-2902-46FF-B071-52D40899DC5A}" type="presOf" srcId="{5E1B5E13-996D-422A-9AEE-3F38EC6BDF85}" destId="{E4E078F6-898B-449C-977C-3768C3D793AC}" srcOrd="0" destOrd="0" presId="urn:microsoft.com/office/officeart/2005/8/layout/radial4"/>
    <dgm:cxn modelId="{34B8ACEB-DD4A-43B6-830F-B9D5EB6E9447}" type="presOf" srcId="{B957B72D-06EF-4875-89EC-AD7BA05CE047}" destId="{988B706B-5951-4FAB-B9B9-13ACF8181D6A}" srcOrd="0" destOrd="0" presId="urn:microsoft.com/office/officeart/2005/8/layout/radial4"/>
    <dgm:cxn modelId="{BF571633-0FD0-4D57-8867-98F29FDC5180}" type="presOf" srcId="{3F211847-7259-4284-A971-AC1662C7E73F}" destId="{F725FE24-12F2-47D5-AB78-1042C89D9ECB}" srcOrd="0" destOrd="0" presId="urn:microsoft.com/office/officeart/2005/8/layout/radial4"/>
    <dgm:cxn modelId="{4395B597-DA1E-4AAC-A328-B09AE14B754F}" srcId="{D45E1CFD-CA96-4970-8292-4663C32AEAB9}" destId="{E451372F-F22A-4BA6-9630-709C21E4F1B7}" srcOrd="6" destOrd="0" parTransId="{B554D090-F989-4367-BD7E-FFC24960CF03}" sibTransId="{D762B3AD-C755-40AF-837A-ED7269642361}"/>
    <dgm:cxn modelId="{7927F39A-7192-4F71-8009-F2826BF380DB}" type="presOf" srcId="{8F109775-0DED-4E46-9536-A93D9811D0CC}" destId="{B327BBCB-320C-4901-AFCC-64703057C594}" srcOrd="0" destOrd="0" presId="urn:microsoft.com/office/officeart/2005/8/layout/radial4"/>
    <dgm:cxn modelId="{ADE1B70C-7ED5-4AF9-A123-816ED10A1111}" type="presOf" srcId="{D45E1CFD-CA96-4970-8292-4663C32AEAB9}" destId="{A7D1AE56-1CCC-4F37-9B3D-BC38F50AB9BE}" srcOrd="0" destOrd="0" presId="urn:microsoft.com/office/officeart/2005/8/layout/radial4"/>
    <dgm:cxn modelId="{9B5F6C80-4B28-4294-B637-2DD41E7E7931}" type="presOf" srcId="{E451372F-F22A-4BA6-9630-709C21E4F1B7}" destId="{7327A0D5-EBCE-4F1D-A572-785230F1A7F1}" srcOrd="0" destOrd="0" presId="urn:microsoft.com/office/officeart/2005/8/layout/radial4"/>
    <dgm:cxn modelId="{02FE20DE-EBBC-4EC2-9ECB-DA0F0E67FBC7}" srcId="{D45E1CFD-CA96-4970-8292-4663C32AEAB9}" destId="{61ED5D06-E6A8-436D-86D7-B0D24274F08A}" srcOrd="5" destOrd="0" parTransId="{861EA067-B847-43D0-8C2D-8015E9A0B216}" sibTransId="{6CECF480-FA3B-4C61-842D-5FB305AA0032}"/>
    <dgm:cxn modelId="{D3C86308-3201-4063-9FB0-7A74CC9EE82E}" type="presOf" srcId="{8111410D-6901-4075-AE6C-E9FFDD6F402C}" destId="{1EA1EC06-6B64-4D2C-8324-713AA0C77C71}" srcOrd="0" destOrd="0" presId="urn:microsoft.com/office/officeart/2005/8/layout/radial4"/>
    <dgm:cxn modelId="{C266245E-6CBA-462E-B0FB-22917E34CE18}" srcId="{D45E1CFD-CA96-4970-8292-4663C32AEAB9}" destId="{8F109775-0DED-4E46-9536-A93D9811D0CC}" srcOrd="1" destOrd="0" parTransId="{5E1B5E13-996D-422A-9AEE-3F38EC6BDF85}" sibTransId="{53C463D5-D329-4722-8E48-FAB7BD995D46}"/>
    <dgm:cxn modelId="{4469B06D-EE3B-4995-81A9-7B6B93115EC7}" type="presParOf" srcId="{AEB13B05-7C10-49F9-BDE5-44FA9E28D9A2}" destId="{A7D1AE56-1CCC-4F37-9B3D-BC38F50AB9BE}" srcOrd="0" destOrd="0" presId="urn:microsoft.com/office/officeart/2005/8/layout/radial4"/>
    <dgm:cxn modelId="{CE413D97-C2FC-4E6A-B7F7-CEF83B7380B5}" type="presParOf" srcId="{AEB13B05-7C10-49F9-BDE5-44FA9E28D9A2}" destId="{988B706B-5951-4FAB-B9B9-13ACF8181D6A}" srcOrd="1" destOrd="0" presId="urn:microsoft.com/office/officeart/2005/8/layout/radial4"/>
    <dgm:cxn modelId="{75787AE3-EC03-4195-9B3E-54BAE3A90EA0}" type="presParOf" srcId="{AEB13B05-7C10-49F9-BDE5-44FA9E28D9A2}" destId="{93D75BFC-7823-4396-B3B3-415EF948E3F9}" srcOrd="2" destOrd="0" presId="urn:microsoft.com/office/officeart/2005/8/layout/radial4"/>
    <dgm:cxn modelId="{185D7719-1201-483E-A7C7-D39198FA9DDF}" type="presParOf" srcId="{AEB13B05-7C10-49F9-BDE5-44FA9E28D9A2}" destId="{E4E078F6-898B-449C-977C-3768C3D793AC}" srcOrd="3" destOrd="0" presId="urn:microsoft.com/office/officeart/2005/8/layout/radial4"/>
    <dgm:cxn modelId="{3F14E81C-4A92-4502-AA8B-1CF85BDA07BA}" type="presParOf" srcId="{AEB13B05-7C10-49F9-BDE5-44FA9E28D9A2}" destId="{B327BBCB-320C-4901-AFCC-64703057C594}" srcOrd="4" destOrd="0" presId="urn:microsoft.com/office/officeart/2005/8/layout/radial4"/>
    <dgm:cxn modelId="{15D274ED-E154-4BCE-B7D4-A2A5A2276DF6}" type="presParOf" srcId="{AEB13B05-7C10-49F9-BDE5-44FA9E28D9A2}" destId="{B0B2D14D-D987-403D-BAE8-49B66BCF4F3E}" srcOrd="5" destOrd="0" presId="urn:microsoft.com/office/officeart/2005/8/layout/radial4"/>
    <dgm:cxn modelId="{A1961353-CBB5-4DEE-B243-1F1791A9FF11}" type="presParOf" srcId="{AEB13B05-7C10-49F9-BDE5-44FA9E28D9A2}" destId="{29B779A2-8433-4D3F-AAC7-3E61CE5664B1}" srcOrd="6" destOrd="0" presId="urn:microsoft.com/office/officeart/2005/8/layout/radial4"/>
    <dgm:cxn modelId="{82C5934D-96D3-4335-AF9D-9D039F093CE3}" type="presParOf" srcId="{AEB13B05-7C10-49F9-BDE5-44FA9E28D9A2}" destId="{113B7801-8A71-4D03-88BD-AC201788CEAB}" srcOrd="7" destOrd="0" presId="urn:microsoft.com/office/officeart/2005/8/layout/radial4"/>
    <dgm:cxn modelId="{EBD0DC78-5023-4F83-84F9-6E5AF6BECA00}" type="presParOf" srcId="{AEB13B05-7C10-49F9-BDE5-44FA9E28D9A2}" destId="{E254CD3B-9B03-4837-A1D9-9DBFA46E5420}" srcOrd="8" destOrd="0" presId="urn:microsoft.com/office/officeart/2005/8/layout/radial4"/>
    <dgm:cxn modelId="{62F476DD-3565-4191-A7A9-EA0C48D8A6F7}" type="presParOf" srcId="{AEB13B05-7C10-49F9-BDE5-44FA9E28D9A2}" destId="{45C42327-4830-4F6A-B995-95A141445C55}" srcOrd="9" destOrd="0" presId="urn:microsoft.com/office/officeart/2005/8/layout/radial4"/>
    <dgm:cxn modelId="{219623FA-9994-43A3-B0BF-7F5003A03170}" type="presParOf" srcId="{AEB13B05-7C10-49F9-BDE5-44FA9E28D9A2}" destId="{1EA1EC06-6B64-4D2C-8324-713AA0C77C71}" srcOrd="10" destOrd="0" presId="urn:microsoft.com/office/officeart/2005/8/layout/radial4"/>
    <dgm:cxn modelId="{7A122F32-9074-44DD-9AB5-F5093357943F}" type="presParOf" srcId="{AEB13B05-7C10-49F9-BDE5-44FA9E28D9A2}" destId="{D62BE738-5815-4BA7-B69F-750544420A8F}" srcOrd="11" destOrd="0" presId="urn:microsoft.com/office/officeart/2005/8/layout/radial4"/>
    <dgm:cxn modelId="{A3B9F780-BB8F-42DC-8166-170CBFEBB410}" type="presParOf" srcId="{AEB13B05-7C10-49F9-BDE5-44FA9E28D9A2}" destId="{1C85BB43-6238-4897-95F9-ED374DF73B92}" srcOrd="12" destOrd="0" presId="urn:microsoft.com/office/officeart/2005/8/layout/radial4"/>
    <dgm:cxn modelId="{9C27D331-1F9F-4E0D-961D-C947387D22C0}" type="presParOf" srcId="{AEB13B05-7C10-49F9-BDE5-44FA9E28D9A2}" destId="{E988150A-F14C-4F85-97BD-738805400C36}" srcOrd="13" destOrd="0" presId="urn:microsoft.com/office/officeart/2005/8/layout/radial4"/>
    <dgm:cxn modelId="{08176B17-A7A5-449C-A31D-56379B059BC5}" type="presParOf" srcId="{AEB13B05-7C10-49F9-BDE5-44FA9E28D9A2}" destId="{7327A0D5-EBCE-4F1D-A572-785230F1A7F1}" srcOrd="14" destOrd="0" presId="urn:microsoft.com/office/officeart/2005/8/layout/radial4"/>
    <dgm:cxn modelId="{DBA2617F-E3C1-4A51-A704-9B4F965F5E86}" type="presParOf" srcId="{AEB13B05-7C10-49F9-BDE5-44FA9E28D9A2}" destId="{E0521391-1F4B-42EE-ACD7-FD5E3F56C160}" srcOrd="15" destOrd="0" presId="urn:microsoft.com/office/officeart/2005/8/layout/radial4"/>
    <dgm:cxn modelId="{176FEEE4-C05E-4F8B-A71C-557ED9390388}" type="presParOf" srcId="{AEB13B05-7C10-49F9-BDE5-44FA9E28D9A2}" destId="{69EF29B4-FE90-4B21-A2E8-C400D9E52B7B}" srcOrd="16" destOrd="0" presId="urn:microsoft.com/office/officeart/2005/8/layout/radial4"/>
    <dgm:cxn modelId="{8ED3714D-EC3C-47B2-ABF5-C4E28C963205}" type="presParOf" srcId="{AEB13B05-7C10-49F9-BDE5-44FA9E28D9A2}" destId="{F725FE24-12F2-47D5-AB78-1042C89D9ECB}" srcOrd="17" destOrd="0" presId="urn:microsoft.com/office/officeart/2005/8/layout/radial4"/>
    <dgm:cxn modelId="{7BB13FFF-2FB3-415E-8538-FE556D16C611}" type="presParOf" srcId="{AEB13B05-7C10-49F9-BDE5-44FA9E28D9A2}" destId="{797C09B2-1B00-432F-B40D-20994CEB8347}" srcOrd="1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1E2830-2894-481E-8C61-C89D59545F51}" type="doc">
      <dgm:prSet loTypeId="urn:microsoft.com/office/officeart/2005/8/layout/hList7#1" loCatId="picture" qsTypeId="urn:microsoft.com/office/officeart/2005/8/quickstyle/simple1" qsCatId="simple" csTypeId="urn:microsoft.com/office/officeart/2005/8/colors/colorful4" csCatId="colorful" phldr="1"/>
      <dgm:spPr/>
    </dgm:pt>
    <dgm:pt modelId="{D783CE8C-0E44-491F-A9EF-5FE7130BA475}">
      <dgm:prSet phldrT="[Texto]" custT="1"/>
      <dgm:spPr/>
      <dgm:t>
        <a:bodyPr/>
        <a:lstStyle/>
        <a:p>
          <a:r>
            <a:rPr lang="es-ES" sz="1800" b="1" dirty="0" smtClean="0">
              <a:latin typeface="Harrington"/>
            </a:rPr>
            <a:t>Temperatura</a:t>
          </a:r>
        </a:p>
        <a:p>
          <a:r>
            <a:rPr lang="es-ES" sz="1200" dirty="0" smtClean="0"/>
            <a:t>Varia entre 25 y 28°C, en estanques de cultivo la temperatura se incrementa a un rango de 26.5 a 31°C, temperaturas mayores pueden ocasionar súbitas mortandades de los especímenes</a:t>
          </a:r>
          <a:endParaRPr lang="es-ES" sz="1200" dirty="0"/>
        </a:p>
      </dgm:t>
    </dgm:pt>
    <dgm:pt modelId="{D6B22DE2-225C-4DB0-994E-4ED88960B67B}" type="parTrans" cxnId="{9467290E-84D0-4B9E-846E-CCF3745BBB55}">
      <dgm:prSet/>
      <dgm:spPr/>
      <dgm:t>
        <a:bodyPr/>
        <a:lstStyle/>
        <a:p>
          <a:endParaRPr lang="es-ES"/>
        </a:p>
      </dgm:t>
    </dgm:pt>
    <dgm:pt modelId="{EF6C7BC0-0612-4460-BF4B-FF1F5D09F0B6}" type="sibTrans" cxnId="{9467290E-84D0-4B9E-846E-CCF3745BBB55}">
      <dgm:prSet/>
      <dgm:spPr/>
      <dgm:t>
        <a:bodyPr/>
        <a:lstStyle/>
        <a:p>
          <a:endParaRPr lang="es-ES"/>
        </a:p>
      </dgm:t>
    </dgm:pt>
    <dgm:pt modelId="{D68FCED1-C2FF-4238-9DEC-B672F7A46E48}">
      <dgm:prSet phldrT="[Texto]" custT="1"/>
      <dgm:spPr/>
      <dgm:t>
        <a:bodyPr/>
        <a:lstStyle/>
        <a:p>
          <a:r>
            <a:rPr lang="es-ES" sz="2400" b="1" dirty="0" smtClean="0">
              <a:latin typeface="Harrington"/>
            </a:rPr>
            <a:t>Oxígeno disuelto</a:t>
          </a:r>
        </a:p>
        <a:p>
          <a:r>
            <a:rPr lang="es-ES" sz="1200" dirty="0" smtClean="0"/>
            <a:t>Parámetros que define la calidad del agua. oxígeno de 2.0-4.4 mg/l han demostrado ser apropiados, Valores menores (0.5 mg/l) han demostrado ser negativos a la sobrevivencia de esta especie.</a:t>
          </a:r>
          <a:endParaRPr lang="es-ES" sz="1200" dirty="0"/>
        </a:p>
      </dgm:t>
    </dgm:pt>
    <dgm:pt modelId="{2DFCA641-0849-4A8D-A2A0-1DD61630CB8F}" type="parTrans" cxnId="{5920EC1D-0DBF-4320-ABD5-33FC2CA121EF}">
      <dgm:prSet/>
      <dgm:spPr/>
      <dgm:t>
        <a:bodyPr/>
        <a:lstStyle/>
        <a:p>
          <a:endParaRPr lang="es-ES"/>
        </a:p>
      </dgm:t>
    </dgm:pt>
    <dgm:pt modelId="{28B1345D-AE48-41EE-9CDE-9913E33D207F}" type="sibTrans" cxnId="{5920EC1D-0DBF-4320-ABD5-33FC2CA121EF}">
      <dgm:prSet/>
      <dgm:spPr/>
      <dgm:t>
        <a:bodyPr/>
        <a:lstStyle/>
        <a:p>
          <a:endParaRPr lang="es-ES"/>
        </a:p>
      </dgm:t>
    </dgm:pt>
    <dgm:pt modelId="{093CAFA4-FFCE-46DE-944E-40DFCC62D1B3}">
      <dgm:prSet phldrT="[Texto]" custT="1"/>
      <dgm:spPr/>
      <dgm:t>
        <a:bodyPr/>
        <a:lstStyle/>
        <a:p>
          <a:r>
            <a:rPr lang="es-ES" sz="2000" b="1" dirty="0" smtClean="0">
              <a:latin typeface="Harrington"/>
            </a:rPr>
            <a:t>pH</a:t>
          </a:r>
        </a:p>
        <a:p>
          <a:r>
            <a:rPr lang="es-ES" sz="1000" dirty="0" smtClean="0"/>
            <a:t>Medida de la concentración de iones de hidrógeno en el agua, indica su condición ácida o básica. influenciado por la concentración del dióxido de carbono, tendiendo a la acidez cuando ésta aumenta.  variaciones estacionales de pH con valores bajos (ácido) durante la estación de lluvias y valores más altos (básico) durante la estación seca.</a:t>
          </a:r>
          <a:endParaRPr lang="es-ES" sz="1000" dirty="0"/>
        </a:p>
      </dgm:t>
    </dgm:pt>
    <dgm:pt modelId="{DFEE68B4-0BFC-4587-B493-9043E7EA3D89}" type="parTrans" cxnId="{8B2CE751-CC79-48FD-BB7B-5155FC7536B3}">
      <dgm:prSet/>
      <dgm:spPr/>
      <dgm:t>
        <a:bodyPr/>
        <a:lstStyle/>
        <a:p>
          <a:endParaRPr lang="es-ES"/>
        </a:p>
      </dgm:t>
    </dgm:pt>
    <dgm:pt modelId="{8D3926BA-49DB-46B8-9DD0-35A800348A79}" type="sibTrans" cxnId="{8B2CE751-CC79-48FD-BB7B-5155FC7536B3}">
      <dgm:prSet/>
      <dgm:spPr/>
      <dgm:t>
        <a:bodyPr/>
        <a:lstStyle/>
        <a:p>
          <a:endParaRPr lang="es-ES"/>
        </a:p>
      </dgm:t>
    </dgm:pt>
    <dgm:pt modelId="{9027D8D7-B596-4BBE-8418-E5DEBAC8C471}" type="pres">
      <dgm:prSet presAssocID="{E31E2830-2894-481E-8C61-C89D59545F51}" presName="Name0" presStyleCnt="0">
        <dgm:presLayoutVars>
          <dgm:dir/>
          <dgm:resizeHandles val="exact"/>
        </dgm:presLayoutVars>
      </dgm:prSet>
      <dgm:spPr/>
    </dgm:pt>
    <dgm:pt modelId="{FD0EEB7C-13B8-400C-A6E1-756552AEDB3F}" type="pres">
      <dgm:prSet presAssocID="{E31E2830-2894-481E-8C61-C89D59545F51}" presName="fgShape" presStyleLbl="fgShp" presStyleIdx="0" presStyleCnt="1" custScaleX="111725" custLinFactNeighborX="2206" custLinFactNeighborY="32877"/>
      <dgm:spPr/>
    </dgm:pt>
    <dgm:pt modelId="{B61A2121-4D9A-4112-AFF4-7523B80D60A5}" type="pres">
      <dgm:prSet presAssocID="{E31E2830-2894-481E-8C61-C89D59545F51}" presName="linComp" presStyleCnt="0"/>
      <dgm:spPr/>
    </dgm:pt>
    <dgm:pt modelId="{6B72AF4E-BE19-4F1C-961C-B48AE7B5642D}" type="pres">
      <dgm:prSet presAssocID="{D783CE8C-0E44-491F-A9EF-5FE7130BA475}" presName="compNode" presStyleCnt="0"/>
      <dgm:spPr/>
    </dgm:pt>
    <dgm:pt modelId="{25B98195-7CE8-4A45-A71E-2A50F82FA0F7}" type="pres">
      <dgm:prSet presAssocID="{D783CE8C-0E44-491F-A9EF-5FE7130BA475}" presName="bkgdShape" presStyleLbl="node1" presStyleIdx="0" presStyleCnt="3" custScaleX="47506" custLinFactNeighborX="-64"/>
      <dgm:spPr/>
      <dgm:t>
        <a:bodyPr/>
        <a:lstStyle/>
        <a:p>
          <a:endParaRPr lang="es-ES"/>
        </a:p>
      </dgm:t>
    </dgm:pt>
    <dgm:pt modelId="{93FA0E5B-978E-48E5-9D6E-EB090C73A4AB}" type="pres">
      <dgm:prSet presAssocID="{D783CE8C-0E44-491F-A9EF-5FE7130BA475}" presName="nodeTx" presStyleLbl="node1" presStyleIdx="0" presStyleCnt="3">
        <dgm:presLayoutVars>
          <dgm:bulletEnabled val="1"/>
        </dgm:presLayoutVars>
      </dgm:prSet>
      <dgm:spPr/>
      <dgm:t>
        <a:bodyPr/>
        <a:lstStyle/>
        <a:p>
          <a:endParaRPr lang="es-ES"/>
        </a:p>
      </dgm:t>
    </dgm:pt>
    <dgm:pt modelId="{66ACACAE-7570-469E-94B8-975D8A753A71}" type="pres">
      <dgm:prSet presAssocID="{D783CE8C-0E44-491F-A9EF-5FE7130BA475}" presName="invisiNode" presStyleLbl="node1" presStyleIdx="0" presStyleCnt="3"/>
      <dgm:spPr/>
    </dgm:pt>
    <dgm:pt modelId="{8C65DFB4-9897-492A-8032-485558AFCA28}" type="pres">
      <dgm:prSet presAssocID="{D783CE8C-0E44-491F-A9EF-5FE7130BA475}" presName="imagNode" presStyleLbl="fgImgPlace1" presStyleIdx="0" presStyleCnt="3" custScaleY="77877" custLinFactNeighborX="-737" custLinFactNeighborY="-16738"/>
      <dgm:spPr>
        <a:blipFill rotWithShape="0">
          <a:blip xmlns:r="http://schemas.openxmlformats.org/officeDocument/2006/relationships" r:embed="rId1"/>
          <a:stretch>
            <a:fillRect/>
          </a:stretch>
        </a:blipFill>
      </dgm:spPr>
    </dgm:pt>
    <dgm:pt modelId="{6549BC5A-3641-4072-95E9-7997FBF7C33D}" type="pres">
      <dgm:prSet presAssocID="{EF6C7BC0-0612-4460-BF4B-FF1F5D09F0B6}" presName="sibTrans" presStyleLbl="sibTrans2D1" presStyleIdx="0" presStyleCnt="0"/>
      <dgm:spPr/>
      <dgm:t>
        <a:bodyPr/>
        <a:lstStyle/>
        <a:p>
          <a:endParaRPr lang="es-ES"/>
        </a:p>
      </dgm:t>
    </dgm:pt>
    <dgm:pt modelId="{484C132B-6A63-4E88-84B9-BCA26368F826}" type="pres">
      <dgm:prSet presAssocID="{D68FCED1-C2FF-4238-9DEC-B672F7A46E48}" presName="compNode" presStyleCnt="0"/>
      <dgm:spPr/>
    </dgm:pt>
    <dgm:pt modelId="{894A9DAC-6C2A-4D65-8686-7A358FB642C7}" type="pres">
      <dgm:prSet presAssocID="{D68FCED1-C2FF-4238-9DEC-B672F7A46E48}" presName="bkgdShape" presStyleLbl="node1" presStyleIdx="1" presStyleCnt="3" custScaleX="48436"/>
      <dgm:spPr/>
      <dgm:t>
        <a:bodyPr/>
        <a:lstStyle/>
        <a:p>
          <a:endParaRPr lang="es-ES"/>
        </a:p>
      </dgm:t>
    </dgm:pt>
    <dgm:pt modelId="{15B70743-58BF-4EBD-B081-CC2D157F3D4A}" type="pres">
      <dgm:prSet presAssocID="{D68FCED1-C2FF-4238-9DEC-B672F7A46E48}" presName="nodeTx" presStyleLbl="node1" presStyleIdx="1" presStyleCnt="3">
        <dgm:presLayoutVars>
          <dgm:bulletEnabled val="1"/>
        </dgm:presLayoutVars>
      </dgm:prSet>
      <dgm:spPr/>
      <dgm:t>
        <a:bodyPr/>
        <a:lstStyle/>
        <a:p>
          <a:endParaRPr lang="es-ES"/>
        </a:p>
      </dgm:t>
    </dgm:pt>
    <dgm:pt modelId="{A6858C4C-383D-4282-9DA9-C97B0CCC90E5}" type="pres">
      <dgm:prSet presAssocID="{D68FCED1-C2FF-4238-9DEC-B672F7A46E48}" presName="invisiNode" presStyleLbl="node1" presStyleIdx="1" presStyleCnt="3"/>
      <dgm:spPr/>
    </dgm:pt>
    <dgm:pt modelId="{19CA74B3-8787-4477-AE39-FA0558968BD6}" type="pres">
      <dgm:prSet presAssocID="{D68FCED1-C2FF-4238-9DEC-B672F7A46E48}" presName="imagNode" presStyleLbl="fgImgPlace1" presStyleIdx="1" presStyleCnt="3" custScaleY="77877" custLinFactNeighborX="-3478" custLinFactNeighborY="-12625"/>
      <dgm:spPr>
        <a:blipFill rotWithShape="1">
          <a:blip xmlns:r="http://schemas.openxmlformats.org/officeDocument/2006/relationships" r:embed="rId2"/>
          <a:stretch>
            <a:fillRect/>
          </a:stretch>
        </a:blipFill>
      </dgm:spPr>
    </dgm:pt>
    <dgm:pt modelId="{1603C500-3D6D-4A4F-8037-F030322B0781}" type="pres">
      <dgm:prSet presAssocID="{28B1345D-AE48-41EE-9CDE-9913E33D207F}" presName="sibTrans" presStyleLbl="sibTrans2D1" presStyleIdx="0" presStyleCnt="0"/>
      <dgm:spPr/>
      <dgm:t>
        <a:bodyPr/>
        <a:lstStyle/>
        <a:p>
          <a:endParaRPr lang="es-ES"/>
        </a:p>
      </dgm:t>
    </dgm:pt>
    <dgm:pt modelId="{E7FF2A20-1B2F-4548-8D1F-EE84B76FFB82}" type="pres">
      <dgm:prSet presAssocID="{093CAFA4-FFCE-46DE-944E-40DFCC62D1B3}" presName="compNode" presStyleCnt="0"/>
      <dgm:spPr/>
    </dgm:pt>
    <dgm:pt modelId="{129FCC05-7371-4AE2-8D18-9EC69EC7A2A4}" type="pres">
      <dgm:prSet presAssocID="{093CAFA4-FFCE-46DE-944E-40DFCC62D1B3}" presName="bkgdShape" presStyleLbl="node1" presStyleIdx="2" presStyleCnt="3" custScaleX="45785"/>
      <dgm:spPr/>
      <dgm:t>
        <a:bodyPr/>
        <a:lstStyle/>
        <a:p>
          <a:endParaRPr lang="es-ES"/>
        </a:p>
      </dgm:t>
    </dgm:pt>
    <dgm:pt modelId="{A8A89A05-6D25-4380-A61F-2A683C2D1534}" type="pres">
      <dgm:prSet presAssocID="{093CAFA4-FFCE-46DE-944E-40DFCC62D1B3}" presName="nodeTx" presStyleLbl="node1" presStyleIdx="2" presStyleCnt="3">
        <dgm:presLayoutVars>
          <dgm:bulletEnabled val="1"/>
        </dgm:presLayoutVars>
      </dgm:prSet>
      <dgm:spPr/>
      <dgm:t>
        <a:bodyPr/>
        <a:lstStyle/>
        <a:p>
          <a:endParaRPr lang="es-ES"/>
        </a:p>
      </dgm:t>
    </dgm:pt>
    <dgm:pt modelId="{38B0953D-433B-4ECF-B960-ACCA8D2E5243}" type="pres">
      <dgm:prSet presAssocID="{093CAFA4-FFCE-46DE-944E-40DFCC62D1B3}" presName="invisiNode" presStyleLbl="node1" presStyleIdx="2" presStyleCnt="3"/>
      <dgm:spPr/>
    </dgm:pt>
    <dgm:pt modelId="{D1259AFA-F2E2-4412-B1C4-B1CD781B4B74}" type="pres">
      <dgm:prSet presAssocID="{093CAFA4-FFCE-46DE-944E-40DFCC62D1B3}" presName="imagNode" presStyleLbl="fgImgPlace1" presStyleIdx="2" presStyleCnt="3" custScaleY="78445" custLinFactNeighborX="832" custLinFactNeighborY="-16739"/>
      <dgm:spPr>
        <a:blipFill rotWithShape="0">
          <a:blip xmlns:r="http://schemas.openxmlformats.org/officeDocument/2006/relationships" r:embed="rId3"/>
          <a:stretch>
            <a:fillRect/>
          </a:stretch>
        </a:blipFill>
      </dgm:spPr>
    </dgm:pt>
  </dgm:ptLst>
  <dgm:cxnLst>
    <dgm:cxn modelId="{8B1CF59D-2DD6-4BC2-A019-EDD120A4C1FE}" type="presOf" srcId="{E31E2830-2894-481E-8C61-C89D59545F51}" destId="{9027D8D7-B596-4BBE-8418-E5DEBAC8C471}" srcOrd="0" destOrd="0" presId="urn:microsoft.com/office/officeart/2005/8/layout/hList7#1"/>
    <dgm:cxn modelId="{05AD144D-CC76-47B6-B5F4-6FA8B9D23A21}" type="presOf" srcId="{D68FCED1-C2FF-4238-9DEC-B672F7A46E48}" destId="{894A9DAC-6C2A-4D65-8686-7A358FB642C7}" srcOrd="0" destOrd="0" presId="urn:microsoft.com/office/officeart/2005/8/layout/hList7#1"/>
    <dgm:cxn modelId="{839DCCBC-5BFE-4075-8215-F89A3BCFA1D0}" type="presOf" srcId="{093CAFA4-FFCE-46DE-944E-40DFCC62D1B3}" destId="{A8A89A05-6D25-4380-A61F-2A683C2D1534}" srcOrd="1" destOrd="0" presId="urn:microsoft.com/office/officeart/2005/8/layout/hList7#1"/>
    <dgm:cxn modelId="{5920EC1D-0DBF-4320-ABD5-33FC2CA121EF}" srcId="{E31E2830-2894-481E-8C61-C89D59545F51}" destId="{D68FCED1-C2FF-4238-9DEC-B672F7A46E48}" srcOrd="1" destOrd="0" parTransId="{2DFCA641-0849-4A8D-A2A0-1DD61630CB8F}" sibTransId="{28B1345D-AE48-41EE-9CDE-9913E33D207F}"/>
    <dgm:cxn modelId="{31CB3C66-79D3-4009-B3B9-98E8C18A8DCF}" type="presOf" srcId="{D68FCED1-C2FF-4238-9DEC-B672F7A46E48}" destId="{15B70743-58BF-4EBD-B081-CC2D157F3D4A}" srcOrd="1" destOrd="0" presId="urn:microsoft.com/office/officeart/2005/8/layout/hList7#1"/>
    <dgm:cxn modelId="{8B2CE751-CC79-48FD-BB7B-5155FC7536B3}" srcId="{E31E2830-2894-481E-8C61-C89D59545F51}" destId="{093CAFA4-FFCE-46DE-944E-40DFCC62D1B3}" srcOrd="2" destOrd="0" parTransId="{DFEE68B4-0BFC-4587-B493-9043E7EA3D89}" sibTransId="{8D3926BA-49DB-46B8-9DD0-35A800348A79}"/>
    <dgm:cxn modelId="{E3E7463C-F2FA-4520-AB34-BD9595B1EB02}" type="presOf" srcId="{28B1345D-AE48-41EE-9CDE-9913E33D207F}" destId="{1603C500-3D6D-4A4F-8037-F030322B0781}" srcOrd="0" destOrd="0" presId="urn:microsoft.com/office/officeart/2005/8/layout/hList7#1"/>
    <dgm:cxn modelId="{9467290E-84D0-4B9E-846E-CCF3745BBB55}" srcId="{E31E2830-2894-481E-8C61-C89D59545F51}" destId="{D783CE8C-0E44-491F-A9EF-5FE7130BA475}" srcOrd="0" destOrd="0" parTransId="{D6B22DE2-225C-4DB0-994E-4ED88960B67B}" sibTransId="{EF6C7BC0-0612-4460-BF4B-FF1F5D09F0B6}"/>
    <dgm:cxn modelId="{79B60BFB-3B93-4DB8-BC38-4F07375FAB26}" type="presOf" srcId="{D783CE8C-0E44-491F-A9EF-5FE7130BA475}" destId="{93FA0E5B-978E-48E5-9D6E-EB090C73A4AB}" srcOrd="1" destOrd="0" presId="urn:microsoft.com/office/officeart/2005/8/layout/hList7#1"/>
    <dgm:cxn modelId="{DE4E5421-858C-4A25-BE9C-FFC239465F64}" type="presOf" srcId="{EF6C7BC0-0612-4460-BF4B-FF1F5D09F0B6}" destId="{6549BC5A-3641-4072-95E9-7997FBF7C33D}" srcOrd="0" destOrd="0" presId="urn:microsoft.com/office/officeart/2005/8/layout/hList7#1"/>
    <dgm:cxn modelId="{20F54181-FB2E-4C24-8879-F080F1D78EED}" type="presOf" srcId="{D783CE8C-0E44-491F-A9EF-5FE7130BA475}" destId="{25B98195-7CE8-4A45-A71E-2A50F82FA0F7}" srcOrd="0" destOrd="0" presId="urn:microsoft.com/office/officeart/2005/8/layout/hList7#1"/>
    <dgm:cxn modelId="{94AF5533-90D1-463F-9E86-67BC5761E60E}" type="presOf" srcId="{093CAFA4-FFCE-46DE-944E-40DFCC62D1B3}" destId="{129FCC05-7371-4AE2-8D18-9EC69EC7A2A4}" srcOrd="0" destOrd="0" presId="urn:microsoft.com/office/officeart/2005/8/layout/hList7#1"/>
    <dgm:cxn modelId="{369BE9EE-8DE8-4E18-A358-CBB4D2EB267F}" type="presParOf" srcId="{9027D8D7-B596-4BBE-8418-E5DEBAC8C471}" destId="{FD0EEB7C-13B8-400C-A6E1-756552AEDB3F}" srcOrd="0" destOrd="0" presId="urn:microsoft.com/office/officeart/2005/8/layout/hList7#1"/>
    <dgm:cxn modelId="{F6FEA60D-A370-4DF4-92A5-BF38E86B742D}" type="presParOf" srcId="{9027D8D7-B596-4BBE-8418-E5DEBAC8C471}" destId="{B61A2121-4D9A-4112-AFF4-7523B80D60A5}" srcOrd="1" destOrd="0" presId="urn:microsoft.com/office/officeart/2005/8/layout/hList7#1"/>
    <dgm:cxn modelId="{9C8A3620-201A-429A-8534-63201EF0FDF8}" type="presParOf" srcId="{B61A2121-4D9A-4112-AFF4-7523B80D60A5}" destId="{6B72AF4E-BE19-4F1C-961C-B48AE7B5642D}" srcOrd="0" destOrd="0" presId="urn:microsoft.com/office/officeart/2005/8/layout/hList7#1"/>
    <dgm:cxn modelId="{3A3C06CD-06D0-4064-9F86-DE2BCE4B6969}" type="presParOf" srcId="{6B72AF4E-BE19-4F1C-961C-B48AE7B5642D}" destId="{25B98195-7CE8-4A45-A71E-2A50F82FA0F7}" srcOrd="0" destOrd="0" presId="urn:microsoft.com/office/officeart/2005/8/layout/hList7#1"/>
    <dgm:cxn modelId="{693782ED-A9C5-4BF4-95CF-429D70B07F0E}" type="presParOf" srcId="{6B72AF4E-BE19-4F1C-961C-B48AE7B5642D}" destId="{93FA0E5B-978E-48E5-9D6E-EB090C73A4AB}" srcOrd="1" destOrd="0" presId="urn:microsoft.com/office/officeart/2005/8/layout/hList7#1"/>
    <dgm:cxn modelId="{572779F4-268F-43EA-8F9E-F9DD809F1D3D}" type="presParOf" srcId="{6B72AF4E-BE19-4F1C-961C-B48AE7B5642D}" destId="{66ACACAE-7570-469E-94B8-975D8A753A71}" srcOrd="2" destOrd="0" presId="urn:microsoft.com/office/officeart/2005/8/layout/hList7#1"/>
    <dgm:cxn modelId="{1484A560-9855-4E9A-A084-EA32E8153A9C}" type="presParOf" srcId="{6B72AF4E-BE19-4F1C-961C-B48AE7B5642D}" destId="{8C65DFB4-9897-492A-8032-485558AFCA28}" srcOrd="3" destOrd="0" presId="urn:microsoft.com/office/officeart/2005/8/layout/hList7#1"/>
    <dgm:cxn modelId="{31A6E624-A59C-4A93-8898-D0D1D83894C7}" type="presParOf" srcId="{B61A2121-4D9A-4112-AFF4-7523B80D60A5}" destId="{6549BC5A-3641-4072-95E9-7997FBF7C33D}" srcOrd="1" destOrd="0" presId="urn:microsoft.com/office/officeart/2005/8/layout/hList7#1"/>
    <dgm:cxn modelId="{6A8A3F9C-5AF5-4DFD-A1FC-1D8D0379BB92}" type="presParOf" srcId="{B61A2121-4D9A-4112-AFF4-7523B80D60A5}" destId="{484C132B-6A63-4E88-84B9-BCA26368F826}" srcOrd="2" destOrd="0" presId="urn:microsoft.com/office/officeart/2005/8/layout/hList7#1"/>
    <dgm:cxn modelId="{C5545CEC-9EAA-41ED-ADD8-14D9E72F86D9}" type="presParOf" srcId="{484C132B-6A63-4E88-84B9-BCA26368F826}" destId="{894A9DAC-6C2A-4D65-8686-7A358FB642C7}" srcOrd="0" destOrd="0" presId="urn:microsoft.com/office/officeart/2005/8/layout/hList7#1"/>
    <dgm:cxn modelId="{ABA92508-5A80-469A-B68A-5068064F3F29}" type="presParOf" srcId="{484C132B-6A63-4E88-84B9-BCA26368F826}" destId="{15B70743-58BF-4EBD-B081-CC2D157F3D4A}" srcOrd="1" destOrd="0" presId="urn:microsoft.com/office/officeart/2005/8/layout/hList7#1"/>
    <dgm:cxn modelId="{24549368-AB5F-45B5-A73C-270CCBA32D49}" type="presParOf" srcId="{484C132B-6A63-4E88-84B9-BCA26368F826}" destId="{A6858C4C-383D-4282-9DA9-C97B0CCC90E5}" srcOrd="2" destOrd="0" presId="urn:microsoft.com/office/officeart/2005/8/layout/hList7#1"/>
    <dgm:cxn modelId="{0A7107A2-B150-48EC-8208-FE6D68172A9F}" type="presParOf" srcId="{484C132B-6A63-4E88-84B9-BCA26368F826}" destId="{19CA74B3-8787-4477-AE39-FA0558968BD6}" srcOrd="3" destOrd="0" presId="urn:microsoft.com/office/officeart/2005/8/layout/hList7#1"/>
    <dgm:cxn modelId="{41A77774-1F1C-4EC3-AB23-14A1B20C05CC}" type="presParOf" srcId="{B61A2121-4D9A-4112-AFF4-7523B80D60A5}" destId="{1603C500-3D6D-4A4F-8037-F030322B0781}" srcOrd="3" destOrd="0" presId="urn:microsoft.com/office/officeart/2005/8/layout/hList7#1"/>
    <dgm:cxn modelId="{F2538EFF-A6A3-43EA-B75B-AF1204F970CB}" type="presParOf" srcId="{B61A2121-4D9A-4112-AFF4-7523B80D60A5}" destId="{E7FF2A20-1B2F-4548-8D1F-EE84B76FFB82}" srcOrd="4" destOrd="0" presId="urn:microsoft.com/office/officeart/2005/8/layout/hList7#1"/>
    <dgm:cxn modelId="{8038F859-31AC-4BC2-A73B-E05DF5BD772B}" type="presParOf" srcId="{E7FF2A20-1B2F-4548-8D1F-EE84B76FFB82}" destId="{129FCC05-7371-4AE2-8D18-9EC69EC7A2A4}" srcOrd="0" destOrd="0" presId="urn:microsoft.com/office/officeart/2005/8/layout/hList7#1"/>
    <dgm:cxn modelId="{F38B4359-E624-49CB-840D-FAC9E66E2F68}" type="presParOf" srcId="{E7FF2A20-1B2F-4548-8D1F-EE84B76FFB82}" destId="{A8A89A05-6D25-4380-A61F-2A683C2D1534}" srcOrd="1" destOrd="0" presId="urn:microsoft.com/office/officeart/2005/8/layout/hList7#1"/>
    <dgm:cxn modelId="{13C0887C-2543-49A1-8ADC-A5E9C7E74155}" type="presParOf" srcId="{E7FF2A20-1B2F-4548-8D1F-EE84B76FFB82}" destId="{38B0953D-433B-4ECF-B960-ACCA8D2E5243}" srcOrd="2" destOrd="0" presId="urn:microsoft.com/office/officeart/2005/8/layout/hList7#1"/>
    <dgm:cxn modelId="{8ED648FF-E280-4BC1-8B5C-735F813A3782}" type="presParOf" srcId="{E7FF2A20-1B2F-4548-8D1F-EE84B76FFB82}" destId="{D1259AFA-F2E2-4412-B1C4-B1CD781B4B74}"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613AE7-1111-4013-BE9E-5F2CFC405E7F}" type="doc">
      <dgm:prSet loTypeId="urn:microsoft.com/office/officeart/2005/8/layout/hList7#2" loCatId="picture" qsTypeId="urn:microsoft.com/office/officeart/2005/8/quickstyle/simple1" qsCatId="simple" csTypeId="urn:microsoft.com/office/officeart/2005/8/colors/colorful4" csCatId="colorful" phldr="1"/>
      <dgm:spPr/>
    </dgm:pt>
    <dgm:pt modelId="{E2F12942-043E-47B0-94A3-0632043A41EC}">
      <dgm:prSet phldrT="[Texto]" custT="1"/>
      <dgm:spPr/>
      <dgm:t>
        <a:bodyPr/>
        <a:lstStyle/>
        <a:p>
          <a:r>
            <a:rPr lang="es-ES" sz="1600" b="1" dirty="0" smtClean="0">
              <a:latin typeface="Harrington"/>
            </a:rPr>
            <a:t>Conductividad</a:t>
          </a:r>
        </a:p>
        <a:p>
          <a:r>
            <a:rPr lang="es-ES" sz="900" dirty="0" smtClean="0"/>
            <a:t>Medida de la riqueza del agua y está dada por la concentración de iones disueltos en ella. directamente relacionada con la salinidad, determinando la presión osmótica del agua valores de conductividad bastante. concentraciones iónicas baja como 10 a 20 </a:t>
          </a:r>
          <a:r>
            <a:rPr lang="es-ES" sz="900" dirty="0" err="1" smtClean="0"/>
            <a:t>μmhos</a:t>
          </a:r>
          <a:r>
            <a:rPr lang="es-ES" sz="900" dirty="0" smtClean="0"/>
            <a:t>/cm, obteniendo una  producción primaria natural baja, siendo necesario la fertilización de los estanques mediante la aplicación de gallinaza y cal (plancton).</a:t>
          </a:r>
          <a:endParaRPr lang="es-ES" sz="900" dirty="0"/>
        </a:p>
      </dgm:t>
    </dgm:pt>
    <dgm:pt modelId="{A576A5F3-5E2D-4C0F-9074-B5250883802F}" type="parTrans" cxnId="{DFC12E5A-3CC4-4B0D-84DB-DC7C1C726415}">
      <dgm:prSet/>
      <dgm:spPr/>
      <dgm:t>
        <a:bodyPr/>
        <a:lstStyle/>
        <a:p>
          <a:endParaRPr lang="es-ES"/>
        </a:p>
      </dgm:t>
    </dgm:pt>
    <dgm:pt modelId="{84BF9356-365A-4467-9283-FF88B5737F74}" type="sibTrans" cxnId="{DFC12E5A-3CC4-4B0D-84DB-DC7C1C726415}">
      <dgm:prSet/>
      <dgm:spPr/>
      <dgm:t>
        <a:bodyPr/>
        <a:lstStyle/>
        <a:p>
          <a:endParaRPr lang="es-ES"/>
        </a:p>
      </dgm:t>
    </dgm:pt>
    <dgm:pt modelId="{D5B7FECA-3343-48A1-B983-507FEDE0C04D}">
      <dgm:prSet phldrT="[Texto]" custT="1"/>
      <dgm:spPr/>
      <dgm:t>
        <a:bodyPr/>
        <a:lstStyle/>
        <a:p>
          <a:pPr algn="ctr"/>
          <a:r>
            <a:rPr lang="es-ES" sz="1600" b="1" dirty="0" smtClean="0">
              <a:latin typeface="Harrington"/>
            </a:rPr>
            <a:t>Transparencia</a:t>
          </a:r>
        </a:p>
        <a:p>
          <a:pPr algn="ctr"/>
          <a:r>
            <a:rPr lang="es-ES" sz="1050" dirty="0" smtClean="0"/>
            <a:t>Determina la mayor o menor penetración de la luz, factor indispensable para el desarrollo de los organismos verdes (algas). La turbidez reduce la penetración de la luz. Transparencias de 20 a 80 cm; menores a estos (10 cm), impiden el proceso fotosintético de las algas e indican que existe bastante material en suspensión.</a:t>
          </a:r>
          <a:endParaRPr lang="es-ES" sz="1050" dirty="0"/>
        </a:p>
      </dgm:t>
    </dgm:pt>
    <dgm:pt modelId="{4B2B295F-803B-4347-AF9E-191093968132}" type="parTrans" cxnId="{D8E75685-380D-41A6-B84E-C5D6BE74FC1F}">
      <dgm:prSet/>
      <dgm:spPr/>
      <dgm:t>
        <a:bodyPr/>
        <a:lstStyle/>
        <a:p>
          <a:endParaRPr lang="es-ES"/>
        </a:p>
      </dgm:t>
    </dgm:pt>
    <dgm:pt modelId="{9612E24D-EC55-41D9-A635-21452D2B90E6}" type="sibTrans" cxnId="{D8E75685-380D-41A6-B84E-C5D6BE74FC1F}">
      <dgm:prSet/>
      <dgm:spPr/>
      <dgm:t>
        <a:bodyPr/>
        <a:lstStyle/>
        <a:p>
          <a:endParaRPr lang="es-ES"/>
        </a:p>
      </dgm:t>
    </dgm:pt>
    <dgm:pt modelId="{3778037B-F303-4650-AEB5-92D521B8568F}" type="pres">
      <dgm:prSet presAssocID="{7C613AE7-1111-4013-BE9E-5F2CFC405E7F}" presName="Name0" presStyleCnt="0">
        <dgm:presLayoutVars>
          <dgm:dir/>
          <dgm:resizeHandles val="exact"/>
        </dgm:presLayoutVars>
      </dgm:prSet>
      <dgm:spPr/>
    </dgm:pt>
    <dgm:pt modelId="{6B33B4F7-78D2-4165-9EE1-D0D32A2CA37A}" type="pres">
      <dgm:prSet presAssocID="{7C613AE7-1111-4013-BE9E-5F2CFC405E7F}" presName="fgShape" presStyleLbl="fgShp" presStyleIdx="0" presStyleCnt="1" custLinFactNeighborX="-2059" custLinFactNeighborY="32877"/>
      <dgm:spPr/>
    </dgm:pt>
    <dgm:pt modelId="{9EAEFEE0-DA37-4E89-9B8D-716CE5B7F764}" type="pres">
      <dgm:prSet presAssocID="{7C613AE7-1111-4013-BE9E-5F2CFC405E7F}" presName="linComp" presStyleCnt="0"/>
      <dgm:spPr/>
    </dgm:pt>
    <dgm:pt modelId="{3C9D3957-32C9-4155-9449-9CB7FBA776AB}" type="pres">
      <dgm:prSet presAssocID="{E2F12942-043E-47B0-94A3-0632043A41EC}" presName="compNode" presStyleCnt="0"/>
      <dgm:spPr/>
    </dgm:pt>
    <dgm:pt modelId="{E494C814-E852-4406-91B0-CEE4DFF0B5D1}" type="pres">
      <dgm:prSet presAssocID="{E2F12942-043E-47B0-94A3-0632043A41EC}" presName="bkgdShape" presStyleLbl="node1" presStyleIdx="0" presStyleCnt="2"/>
      <dgm:spPr/>
      <dgm:t>
        <a:bodyPr/>
        <a:lstStyle/>
        <a:p>
          <a:endParaRPr lang="es-ES"/>
        </a:p>
      </dgm:t>
    </dgm:pt>
    <dgm:pt modelId="{7A6A9BC6-C388-446E-BF93-8CC8E77D07D9}" type="pres">
      <dgm:prSet presAssocID="{E2F12942-043E-47B0-94A3-0632043A41EC}" presName="nodeTx" presStyleLbl="node1" presStyleIdx="0" presStyleCnt="2">
        <dgm:presLayoutVars>
          <dgm:bulletEnabled val="1"/>
        </dgm:presLayoutVars>
      </dgm:prSet>
      <dgm:spPr/>
      <dgm:t>
        <a:bodyPr/>
        <a:lstStyle/>
        <a:p>
          <a:endParaRPr lang="es-ES"/>
        </a:p>
      </dgm:t>
    </dgm:pt>
    <dgm:pt modelId="{5D507DF1-3CCB-41DE-829E-8912110F7DED}" type="pres">
      <dgm:prSet presAssocID="{E2F12942-043E-47B0-94A3-0632043A41EC}" presName="invisiNode" presStyleLbl="node1" presStyleIdx="0" presStyleCnt="2"/>
      <dgm:spPr/>
    </dgm:pt>
    <dgm:pt modelId="{29BDB9D5-481A-4D52-84F3-71F7C99AABA3}" type="pres">
      <dgm:prSet presAssocID="{E2F12942-043E-47B0-94A3-0632043A41EC}" presName="imagNode" presStyleLbl="fgImgPlace1" presStyleIdx="0" presStyleCnt="2" custScaleY="77877" custLinFactNeighborX="1267" custLinFactNeighborY="-16738"/>
      <dgm:spPr>
        <a:blipFill rotWithShape="0">
          <a:blip xmlns:r="http://schemas.openxmlformats.org/officeDocument/2006/relationships" r:embed="rId1"/>
          <a:stretch>
            <a:fillRect/>
          </a:stretch>
        </a:blipFill>
      </dgm:spPr>
    </dgm:pt>
    <dgm:pt modelId="{324714C2-9400-4B64-AB63-C74E59B2809A}" type="pres">
      <dgm:prSet presAssocID="{84BF9356-365A-4467-9283-FF88B5737F74}" presName="sibTrans" presStyleLbl="sibTrans2D1" presStyleIdx="0" presStyleCnt="0"/>
      <dgm:spPr/>
      <dgm:t>
        <a:bodyPr/>
        <a:lstStyle/>
        <a:p>
          <a:endParaRPr lang="es-ES"/>
        </a:p>
      </dgm:t>
    </dgm:pt>
    <dgm:pt modelId="{D7E772A5-2FE1-4081-B032-36C124E3368B}" type="pres">
      <dgm:prSet presAssocID="{D5B7FECA-3343-48A1-B983-507FEDE0C04D}" presName="compNode" presStyleCnt="0"/>
      <dgm:spPr/>
    </dgm:pt>
    <dgm:pt modelId="{DBCD62F3-5BA9-4C1F-9065-D0F9880D28AB}" type="pres">
      <dgm:prSet presAssocID="{D5B7FECA-3343-48A1-B983-507FEDE0C04D}" presName="bkgdShape" presStyleLbl="node1" presStyleIdx="1" presStyleCnt="2" custLinFactNeighborX="62092" custLinFactNeighborY="7087"/>
      <dgm:spPr/>
      <dgm:t>
        <a:bodyPr/>
        <a:lstStyle/>
        <a:p>
          <a:endParaRPr lang="es-ES"/>
        </a:p>
      </dgm:t>
    </dgm:pt>
    <dgm:pt modelId="{7BADC190-31E3-4416-BC02-4D6AADB3506F}" type="pres">
      <dgm:prSet presAssocID="{D5B7FECA-3343-48A1-B983-507FEDE0C04D}" presName="nodeTx" presStyleLbl="node1" presStyleIdx="1" presStyleCnt="2">
        <dgm:presLayoutVars>
          <dgm:bulletEnabled val="1"/>
        </dgm:presLayoutVars>
      </dgm:prSet>
      <dgm:spPr/>
      <dgm:t>
        <a:bodyPr/>
        <a:lstStyle/>
        <a:p>
          <a:endParaRPr lang="es-ES"/>
        </a:p>
      </dgm:t>
    </dgm:pt>
    <dgm:pt modelId="{EE36D630-E5AC-4560-8082-D7B9A1253593}" type="pres">
      <dgm:prSet presAssocID="{D5B7FECA-3343-48A1-B983-507FEDE0C04D}" presName="invisiNode" presStyleLbl="node1" presStyleIdx="1" presStyleCnt="2"/>
      <dgm:spPr/>
    </dgm:pt>
    <dgm:pt modelId="{579AA5BE-BF43-43E7-8193-E30E4B7C26DD}" type="pres">
      <dgm:prSet presAssocID="{D5B7FECA-3343-48A1-B983-507FEDE0C04D}" presName="imagNode" presStyleLbl="fgImgPlace1" presStyleIdx="1" presStyleCnt="2" custScaleY="72776" custLinFactNeighborX="918" custLinFactNeighborY="-15175"/>
      <dgm:spPr>
        <a:blipFill rotWithShape="0">
          <a:blip xmlns:r="http://schemas.openxmlformats.org/officeDocument/2006/relationships" r:embed="rId2"/>
          <a:stretch>
            <a:fillRect/>
          </a:stretch>
        </a:blipFill>
      </dgm:spPr>
    </dgm:pt>
  </dgm:ptLst>
  <dgm:cxnLst>
    <dgm:cxn modelId="{1606F0FA-4ABD-4C74-BE90-FA8735E86068}" type="presOf" srcId="{D5B7FECA-3343-48A1-B983-507FEDE0C04D}" destId="{7BADC190-31E3-4416-BC02-4D6AADB3506F}" srcOrd="1" destOrd="0" presId="urn:microsoft.com/office/officeart/2005/8/layout/hList7#2"/>
    <dgm:cxn modelId="{A3CC775E-F383-46F8-BC26-9E2C221D795D}" type="presOf" srcId="{D5B7FECA-3343-48A1-B983-507FEDE0C04D}" destId="{DBCD62F3-5BA9-4C1F-9065-D0F9880D28AB}" srcOrd="0" destOrd="0" presId="urn:microsoft.com/office/officeart/2005/8/layout/hList7#2"/>
    <dgm:cxn modelId="{13373A69-3564-40F3-AD81-6B495302937A}" type="presOf" srcId="{E2F12942-043E-47B0-94A3-0632043A41EC}" destId="{E494C814-E852-4406-91B0-CEE4DFF0B5D1}" srcOrd="0" destOrd="0" presId="urn:microsoft.com/office/officeart/2005/8/layout/hList7#2"/>
    <dgm:cxn modelId="{D8E75685-380D-41A6-B84E-C5D6BE74FC1F}" srcId="{7C613AE7-1111-4013-BE9E-5F2CFC405E7F}" destId="{D5B7FECA-3343-48A1-B983-507FEDE0C04D}" srcOrd="1" destOrd="0" parTransId="{4B2B295F-803B-4347-AF9E-191093968132}" sibTransId="{9612E24D-EC55-41D9-A635-21452D2B90E6}"/>
    <dgm:cxn modelId="{DFC12E5A-3CC4-4B0D-84DB-DC7C1C726415}" srcId="{7C613AE7-1111-4013-BE9E-5F2CFC405E7F}" destId="{E2F12942-043E-47B0-94A3-0632043A41EC}" srcOrd="0" destOrd="0" parTransId="{A576A5F3-5E2D-4C0F-9074-B5250883802F}" sibTransId="{84BF9356-365A-4467-9283-FF88B5737F74}"/>
    <dgm:cxn modelId="{852F2E85-B841-4BAA-9034-DA078A1C6216}" type="presOf" srcId="{E2F12942-043E-47B0-94A3-0632043A41EC}" destId="{7A6A9BC6-C388-446E-BF93-8CC8E77D07D9}" srcOrd="1" destOrd="0" presId="urn:microsoft.com/office/officeart/2005/8/layout/hList7#2"/>
    <dgm:cxn modelId="{11022F21-2515-4AB3-9AD0-5E48CDC90880}" type="presOf" srcId="{7C613AE7-1111-4013-BE9E-5F2CFC405E7F}" destId="{3778037B-F303-4650-AEB5-92D521B8568F}" srcOrd="0" destOrd="0" presId="urn:microsoft.com/office/officeart/2005/8/layout/hList7#2"/>
    <dgm:cxn modelId="{80FEDEBF-F2BF-4F13-9919-3F8FEBC5F164}" type="presOf" srcId="{84BF9356-365A-4467-9283-FF88B5737F74}" destId="{324714C2-9400-4B64-AB63-C74E59B2809A}" srcOrd="0" destOrd="0" presId="urn:microsoft.com/office/officeart/2005/8/layout/hList7#2"/>
    <dgm:cxn modelId="{01145893-5BD3-4C9C-8487-2955E6174EEE}" type="presParOf" srcId="{3778037B-F303-4650-AEB5-92D521B8568F}" destId="{6B33B4F7-78D2-4165-9EE1-D0D32A2CA37A}" srcOrd="0" destOrd="0" presId="urn:microsoft.com/office/officeart/2005/8/layout/hList7#2"/>
    <dgm:cxn modelId="{848EED88-1E1C-4617-AE34-1D47F3964C55}" type="presParOf" srcId="{3778037B-F303-4650-AEB5-92D521B8568F}" destId="{9EAEFEE0-DA37-4E89-9B8D-716CE5B7F764}" srcOrd="1" destOrd="0" presId="urn:microsoft.com/office/officeart/2005/8/layout/hList7#2"/>
    <dgm:cxn modelId="{068C5792-409A-4DB6-B1A1-B40D14A76FED}" type="presParOf" srcId="{9EAEFEE0-DA37-4E89-9B8D-716CE5B7F764}" destId="{3C9D3957-32C9-4155-9449-9CB7FBA776AB}" srcOrd="0" destOrd="0" presId="urn:microsoft.com/office/officeart/2005/8/layout/hList7#2"/>
    <dgm:cxn modelId="{90ABEB01-A6FB-4766-A792-907C906CE750}" type="presParOf" srcId="{3C9D3957-32C9-4155-9449-9CB7FBA776AB}" destId="{E494C814-E852-4406-91B0-CEE4DFF0B5D1}" srcOrd="0" destOrd="0" presId="urn:microsoft.com/office/officeart/2005/8/layout/hList7#2"/>
    <dgm:cxn modelId="{8973EC39-1384-4D2D-9799-3BCBA818B73F}" type="presParOf" srcId="{3C9D3957-32C9-4155-9449-9CB7FBA776AB}" destId="{7A6A9BC6-C388-446E-BF93-8CC8E77D07D9}" srcOrd="1" destOrd="0" presId="urn:microsoft.com/office/officeart/2005/8/layout/hList7#2"/>
    <dgm:cxn modelId="{5C2C8670-B1AE-4609-8E2D-E7FB5257F719}" type="presParOf" srcId="{3C9D3957-32C9-4155-9449-9CB7FBA776AB}" destId="{5D507DF1-3CCB-41DE-829E-8912110F7DED}" srcOrd="2" destOrd="0" presId="urn:microsoft.com/office/officeart/2005/8/layout/hList7#2"/>
    <dgm:cxn modelId="{1E414B8C-2310-4B92-857F-BAE6640CB53C}" type="presParOf" srcId="{3C9D3957-32C9-4155-9449-9CB7FBA776AB}" destId="{29BDB9D5-481A-4D52-84F3-71F7C99AABA3}" srcOrd="3" destOrd="0" presId="urn:microsoft.com/office/officeart/2005/8/layout/hList7#2"/>
    <dgm:cxn modelId="{35B366A1-1E17-4A09-BCED-C90F87001B7C}" type="presParOf" srcId="{9EAEFEE0-DA37-4E89-9B8D-716CE5B7F764}" destId="{324714C2-9400-4B64-AB63-C74E59B2809A}" srcOrd="1" destOrd="0" presId="urn:microsoft.com/office/officeart/2005/8/layout/hList7#2"/>
    <dgm:cxn modelId="{5DBDF745-D8F1-4C95-A48C-3073186796DA}" type="presParOf" srcId="{9EAEFEE0-DA37-4E89-9B8D-716CE5B7F764}" destId="{D7E772A5-2FE1-4081-B032-36C124E3368B}" srcOrd="2" destOrd="0" presId="urn:microsoft.com/office/officeart/2005/8/layout/hList7#2"/>
    <dgm:cxn modelId="{FB1B16EF-2126-409F-9252-47E794F86569}" type="presParOf" srcId="{D7E772A5-2FE1-4081-B032-36C124E3368B}" destId="{DBCD62F3-5BA9-4C1F-9065-D0F9880D28AB}" srcOrd="0" destOrd="0" presId="urn:microsoft.com/office/officeart/2005/8/layout/hList7#2"/>
    <dgm:cxn modelId="{1C30877A-2EFC-4C7E-8647-1481CDE79159}" type="presParOf" srcId="{D7E772A5-2FE1-4081-B032-36C124E3368B}" destId="{7BADC190-31E3-4416-BC02-4D6AADB3506F}" srcOrd="1" destOrd="0" presId="urn:microsoft.com/office/officeart/2005/8/layout/hList7#2"/>
    <dgm:cxn modelId="{39F29CC2-AED7-437F-A21B-1F068B28EEDF}" type="presParOf" srcId="{D7E772A5-2FE1-4081-B032-36C124E3368B}" destId="{EE36D630-E5AC-4560-8082-D7B9A1253593}" srcOrd="2" destOrd="0" presId="urn:microsoft.com/office/officeart/2005/8/layout/hList7#2"/>
    <dgm:cxn modelId="{5B4C7409-F7B5-4FDF-A143-15C131839D41}" type="presParOf" srcId="{D7E772A5-2FE1-4081-B032-36C124E3368B}" destId="{579AA5BE-BF43-43E7-8193-E30E4B7C26DD}" srcOrd="3" destOrd="0" presId="urn:microsoft.com/office/officeart/2005/8/layout/hList7#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D1AE56-1CCC-4F37-9B3D-BC38F50AB9BE}">
      <dsp:nvSpPr>
        <dsp:cNvPr id="0" name=""/>
        <dsp:cNvSpPr/>
      </dsp:nvSpPr>
      <dsp:spPr>
        <a:xfrm>
          <a:off x="2928878" y="4670216"/>
          <a:ext cx="2969818" cy="1195789"/>
        </a:xfrm>
        <a:prstGeom prst="ellipse">
          <a:avLst/>
        </a:prstGeom>
        <a:gradFill rotWithShape="0">
          <a:gsLst>
            <a:gs pos="0">
              <a:schemeClr val="accent2">
                <a:hueOff val="0"/>
                <a:satOff val="0"/>
                <a:lumOff val="0"/>
                <a:alphaOff val="0"/>
                <a:tint val="73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shade val="57000"/>
                <a:satMod val="120000"/>
              </a:schemeClr>
            </a:gs>
            <a:gs pos="80000">
              <a:schemeClr val="accent2">
                <a:hueOff val="0"/>
                <a:satOff val="0"/>
                <a:lumOff val="0"/>
                <a:alphaOff val="0"/>
                <a:shade val="56000"/>
                <a:satMod val="145000"/>
              </a:schemeClr>
            </a:gs>
            <a:gs pos="88000">
              <a:schemeClr val="accent2">
                <a:hueOff val="0"/>
                <a:satOff val="0"/>
                <a:lumOff val="0"/>
                <a:alphaOff val="0"/>
                <a:shade val="63000"/>
                <a:satMod val="160000"/>
              </a:schemeClr>
            </a:gs>
            <a:gs pos="100000">
              <a:schemeClr val="accent2">
                <a:hueOff val="0"/>
                <a:satOff val="0"/>
                <a:lumOff val="0"/>
                <a:alphaOff val="0"/>
                <a:tint val="99555"/>
                <a:satMod val="155000"/>
              </a:schemeClr>
            </a:gs>
          </a:gsLst>
          <a:lin ang="5400000" scaled="1"/>
        </a:gradFill>
        <a:ln>
          <a:noFill/>
        </a:ln>
        <a:effectLst>
          <a:glow rad="70000">
            <a:schemeClr val="accent2">
              <a:hueOff val="0"/>
              <a:satOff val="0"/>
              <a:lumOff val="0"/>
              <a:alphaOff val="0"/>
              <a:tint val="30000"/>
              <a:shade val="95000"/>
              <a:satMod val="300000"/>
              <a:alpha val="50000"/>
            </a:schemeClr>
          </a:glo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smtClean="0"/>
            <a:t>ALIMENTACION</a:t>
          </a:r>
          <a:endParaRPr lang="es-ES" sz="1800" kern="1200" dirty="0"/>
        </a:p>
      </dsp:txBody>
      <dsp:txXfrm>
        <a:off x="3363798" y="4845335"/>
        <a:ext cx="2099978" cy="845551"/>
      </dsp:txXfrm>
    </dsp:sp>
    <dsp:sp modelId="{988B706B-5951-4FAB-B9B9-13ACF8181D6A}">
      <dsp:nvSpPr>
        <dsp:cNvPr id="0" name=""/>
        <dsp:cNvSpPr/>
      </dsp:nvSpPr>
      <dsp:spPr>
        <a:xfrm rot="10881612">
          <a:off x="970371" y="4975929"/>
          <a:ext cx="1853497" cy="464849"/>
        </a:xfrm>
        <a:prstGeom prst="leftArrow">
          <a:avLst>
            <a:gd name="adj1" fmla="val 60000"/>
            <a:gd name="adj2" fmla="val 50000"/>
          </a:avLst>
        </a:prstGeom>
        <a:gradFill rotWithShape="0">
          <a:gsLst>
            <a:gs pos="0">
              <a:schemeClr val="accent3">
                <a:hueOff val="0"/>
                <a:satOff val="0"/>
                <a:lumOff val="0"/>
                <a:alphaOff val="0"/>
                <a:tint val="73000"/>
                <a:satMod val="150000"/>
              </a:schemeClr>
            </a:gs>
            <a:gs pos="25000">
              <a:schemeClr val="accent3">
                <a:hueOff val="0"/>
                <a:satOff val="0"/>
                <a:lumOff val="0"/>
                <a:alphaOff val="0"/>
                <a:tint val="96000"/>
                <a:shade val="80000"/>
                <a:satMod val="105000"/>
              </a:schemeClr>
            </a:gs>
            <a:gs pos="38000">
              <a:schemeClr val="accent3">
                <a:hueOff val="0"/>
                <a:satOff val="0"/>
                <a:lumOff val="0"/>
                <a:alphaOff val="0"/>
                <a:tint val="96000"/>
                <a:shade val="59000"/>
                <a:satMod val="120000"/>
              </a:schemeClr>
            </a:gs>
            <a:gs pos="55000">
              <a:schemeClr val="accent3">
                <a:hueOff val="0"/>
                <a:satOff val="0"/>
                <a:lumOff val="0"/>
                <a:alphaOff val="0"/>
                <a:shade val="57000"/>
                <a:satMod val="120000"/>
              </a:schemeClr>
            </a:gs>
            <a:gs pos="80000">
              <a:schemeClr val="accent3">
                <a:hueOff val="0"/>
                <a:satOff val="0"/>
                <a:lumOff val="0"/>
                <a:alphaOff val="0"/>
                <a:shade val="56000"/>
                <a:satMod val="145000"/>
              </a:schemeClr>
            </a:gs>
            <a:gs pos="88000">
              <a:schemeClr val="accent3">
                <a:hueOff val="0"/>
                <a:satOff val="0"/>
                <a:lumOff val="0"/>
                <a:alphaOff val="0"/>
                <a:shade val="63000"/>
                <a:satMod val="160000"/>
              </a:schemeClr>
            </a:gs>
            <a:gs pos="100000">
              <a:schemeClr val="accent3">
                <a:hueOff val="0"/>
                <a:satOff val="0"/>
                <a:lumOff val="0"/>
                <a:alphaOff val="0"/>
                <a:tint val="99555"/>
                <a:satMod val="155000"/>
              </a:schemeClr>
            </a:gs>
          </a:gsLst>
          <a:lin ang="5400000" scaled="1"/>
        </a:gradFill>
        <a:ln>
          <a:noFill/>
        </a:ln>
        <a:effectLst>
          <a:glow rad="70000">
            <a:schemeClr val="accent3">
              <a:hueOff val="0"/>
              <a:satOff val="0"/>
              <a:lumOff val="0"/>
              <a:alphaOff val="0"/>
              <a:tint val="30000"/>
              <a:shade val="95000"/>
              <a:satMod val="300000"/>
              <a:alpha val="50000"/>
            </a:schemeClr>
          </a:glow>
        </a:effectLst>
      </dsp:spPr>
      <dsp:style>
        <a:lnRef idx="0">
          <a:scrgbClr r="0" g="0" b="0"/>
        </a:lnRef>
        <a:fillRef idx="3">
          <a:scrgbClr r="0" g="0" b="0"/>
        </a:fillRef>
        <a:effectRef idx="2">
          <a:scrgbClr r="0" g="0" b="0"/>
        </a:effectRef>
        <a:fontRef idx="minor">
          <a:schemeClr val="lt1"/>
        </a:fontRef>
      </dsp:style>
    </dsp:sp>
    <dsp:sp modelId="{93D75BFC-7823-4396-B3B3-415EF948E3F9}">
      <dsp:nvSpPr>
        <dsp:cNvPr id="0" name=""/>
        <dsp:cNvSpPr/>
      </dsp:nvSpPr>
      <dsp:spPr>
        <a:xfrm>
          <a:off x="-30532" y="4729660"/>
          <a:ext cx="2002331" cy="913388"/>
        </a:xfrm>
        <a:prstGeom prst="roundRect">
          <a:avLst>
            <a:gd name="adj" fmla="val 10000"/>
          </a:avLst>
        </a:prstGeom>
        <a:gradFill rotWithShape="0">
          <a:gsLst>
            <a:gs pos="0">
              <a:schemeClr val="accent3">
                <a:hueOff val="0"/>
                <a:satOff val="0"/>
                <a:lumOff val="0"/>
                <a:alphaOff val="0"/>
                <a:tint val="73000"/>
                <a:satMod val="150000"/>
              </a:schemeClr>
            </a:gs>
            <a:gs pos="25000">
              <a:schemeClr val="accent3">
                <a:hueOff val="0"/>
                <a:satOff val="0"/>
                <a:lumOff val="0"/>
                <a:alphaOff val="0"/>
                <a:tint val="96000"/>
                <a:shade val="80000"/>
                <a:satMod val="105000"/>
              </a:schemeClr>
            </a:gs>
            <a:gs pos="38000">
              <a:schemeClr val="accent3">
                <a:hueOff val="0"/>
                <a:satOff val="0"/>
                <a:lumOff val="0"/>
                <a:alphaOff val="0"/>
                <a:tint val="96000"/>
                <a:shade val="59000"/>
                <a:satMod val="120000"/>
              </a:schemeClr>
            </a:gs>
            <a:gs pos="55000">
              <a:schemeClr val="accent3">
                <a:hueOff val="0"/>
                <a:satOff val="0"/>
                <a:lumOff val="0"/>
                <a:alphaOff val="0"/>
                <a:shade val="57000"/>
                <a:satMod val="120000"/>
              </a:schemeClr>
            </a:gs>
            <a:gs pos="80000">
              <a:schemeClr val="accent3">
                <a:hueOff val="0"/>
                <a:satOff val="0"/>
                <a:lumOff val="0"/>
                <a:alphaOff val="0"/>
                <a:shade val="56000"/>
                <a:satMod val="145000"/>
              </a:schemeClr>
            </a:gs>
            <a:gs pos="88000">
              <a:schemeClr val="accent3">
                <a:hueOff val="0"/>
                <a:satOff val="0"/>
                <a:lumOff val="0"/>
                <a:alphaOff val="0"/>
                <a:shade val="63000"/>
                <a:satMod val="160000"/>
              </a:schemeClr>
            </a:gs>
            <a:gs pos="100000">
              <a:schemeClr val="accent3">
                <a:hueOff val="0"/>
                <a:satOff val="0"/>
                <a:lumOff val="0"/>
                <a:alphaOff val="0"/>
                <a:tint val="99555"/>
                <a:satMod val="155000"/>
              </a:schemeClr>
            </a:gs>
          </a:gsLst>
          <a:lin ang="5400000" scaled="1"/>
        </a:gradFill>
        <a:ln>
          <a:noFill/>
        </a:ln>
        <a:effectLst>
          <a:glow rad="70000">
            <a:schemeClr val="accent3">
              <a:hueOff val="0"/>
              <a:satOff val="0"/>
              <a:lumOff val="0"/>
              <a:alphaOff val="0"/>
              <a:tint val="30000"/>
              <a:shade val="95000"/>
              <a:satMod val="300000"/>
              <a:alpha val="50000"/>
            </a:schemeClr>
          </a:glo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s-ES" sz="2000" kern="1200" dirty="0" smtClean="0"/>
            <a:t>HOJAS DE CETICO </a:t>
          </a:r>
          <a:endParaRPr lang="es-ES" sz="2000" kern="1200" dirty="0"/>
        </a:p>
      </dsp:txBody>
      <dsp:txXfrm>
        <a:off x="-3780" y="4756412"/>
        <a:ext cx="1948827" cy="859884"/>
      </dsp:txXfrm>
    </dsp:sp>
    <dsp:sp modelId="{E4E078F6-898B-449C-977C-3768C3D793AC}">
      <dsp:nvSpPr>
        <dsp:cNvPr id="0" name=""/>
        <dsp:cNvSpPr/>
      </dsp:nvSpPr>
      <dsp:spPr>
        <a:xfrm rot="12231084">
          <a:off x="1081433" y="4072630"/>
          <a:ext cx="2308220" cy="464849"/>
        </a:xfrm>
        <a:prstGeom prst="leftArrow">
          <a:avLst>
            <a:gd name="adj1" fmla="val 60000"/>
            <a:gd name="adj2" fmla="val 50000"/>
          </a:avLst>
        </a:prstGeom>
        <a:gradFill rotWithShape="0">
          <a:gsLst>
            <a:gs pos="0">
              <a:schemeClr val="accent3">
                <a:hueOff val="2199418"/>
                <a:satOff val="-5011"/>
                <a:lumOff val="2010"/>
                <a:alphaOff val="0"/>
                <a:tint val="73000"/>
                <a:satMod val="150000"/>
              </a:schemeClr>
            </a:gs>
            <a:gs pos="25000">
              <a:schemeClr val="accent3">
                <a:hueOff val="2199418"/>
                <a:satOff val="-5011"/>
                <a:lumOff val="2010"/>
                <a:alphaOff val="0"/>
                <a:tint val="96000"/>
                <a:shade val="80000"/>
                <a:satMod val="105000"/>
              </a:schemeClr>
            </a:gs>
            <a:gs pos="38000">
              <a:schemeClr val="accent3">
                <a:hueOff val="2199418"/>
                <a:satOff val="-5011"/>
                <a:lumOff val="2010"/>
                <a:alphaOff val="0"/>
                <a:tint val="96000"/>
                <a:shade val="59000"/>
                <a:satMod val="120000"/>
              </a:schemeClr>
            </a:gs>
            <a:gs pos="55000">
              <a:schemeClr val="accent3">
                <a:hueOff val="2199418"/>
                <a:satOff val="-5011"/>
                <a:lumOff val="2010"/>
                <a:alphaOff val="0"/>
                <a:shade val="57000"/>
                <a:satMod val="120000"/>
              </a:schemeClr>
            </a:gs>
            <a:gs pos="80000">
              <a:schemeClr val="accent3">
                <a:hueOff val="2199418"/>
                <a:satOff val="-5011"/>
                <a:lumOff val="2010"/>
                <a:alphaOff val="0"/>
                <a:shade val="56000"/>
                <a:satMod val="145000"/>
              </a:schemeClr>
            </a:gs>
            <a:gs pos="88000">
              <a:schemeClr val="accent3">
                <a:hueOff val="2199418"/>
                <a:satOff val="-5011"/>
                <a:lumOff val="2010"/>
                <a:alphaOff val="0"/>
                <a:shade val="63000"/>
                <a:satMod val="160000"/>
              </a:schemeClr>
            </a:gs>
            <a:gs pos="100000">
              <a:schemeClr val="accent3">
                <a:hueOff val="2199418"/>
                <a:satOff val="-5011"/>
                <a:lumOff val="2010"/>
                <a:alphaOff val="0"/>
                <a:tint val="99555"/>
                <a:satMod val="155000"/>
              </a:schemeClr>
            </a:gs>
          </a:gsLst>
          <a:lin ang="5400000" scaled="1"/>
        </a:gradFill>
        <a:ln>
          <a:noFill/>
        </a:ln>
        <a:effectLst>
          <a:glow rad="70000">
            <a:schemeClr val="accent3">
              <a:hueOff val="2199418"/>
              <a:satOff val="-5011"/>
              <a:lumOff val="2010"/>
              <a:alphaOff val="0"/>
              <a:tint val="30000"/>
              <a:shade val="95000"/>
              <a:satMod val="300000"/>
              <a:alpha val="50000"/>
            </a:schemeClr>
          </a:glow>
        </a:effectLst>
      </dsp:spPr>
      <dsp:style>
        <a:lnRef idx="0">
          <a:scrgbClr r="0" g="0" b="0"/>
        </a:lnRef>
        <a:fillRef idx="3">
          <a:scrgbClr r="0" g="0" b="0"/>
        </a:fillRef>
        <a:effectRef idx="2">
          <a:scrgbClr r="0" g="0" b="0"/>
        </a:effectRef>
        <a:fontRef idx="minor">
          <a:schemeClr val="lt1"/>
        </a:fontRef>
      </dsp:style>
    </dsp:sp>
    <dsp:sp modelId="{B327BBCB-320C-4901-AFCC-64703057C594}">
      <dsp:nvSpPr>
        <dsp:cNvPr id="0" name=""/>
        <dsp:cNvSpPr/>
      </dsp:nvSpPr>
      <dsp:spPr>
        <a:xfrm>
          <a:off x="85078" y="3381678"/>
          <a:ext cx="2189838" cy="913388"/>
        </a:xfrm>
        <a:prstGeom prst="roundRect">
          <a:avLst>
            <a:gd name="adj" fmla="val 10000"/>
          </a:avLst>
        </a:prstGeom>
        <a:gradFill rotWithShape="0">
          <a:gsLst>
            <a:gs pos="0">
              <a:schemeClr val="accent3">
                <a:hueOff val="2199418"/>
                <a:satOff val="-5011"/>
                <a:lumOff val="2010"/>
                <a:alphaOff val="0"/>
                <a:tint val="73000"/>
                <a:satMod val="150000"/>
              </a:schemeClr>
            </a:gs>
            <a:gs pos="25000">
              <a:schemeClr val="accent3">
                <a:hueOff val="2199418"/>
                <a:satOff val="-5011"/>
                <a:lumOff val="2010"/>
                <a:alphaOff val="0"/>
                <a:tint val="96000"/>
                <a:shade val="80000"/>
                <a:satMod val="105000"/>
              </a:schemeClr>
            </a:gs>
            <a:gs pos="38000">
              <a:schemeClr val="accent3">
                <a:hueOff val="2199418"/>
                <a:satOff val="-5011"/>
                <a:lumOff val="2010"/>
                <a:alphaOff val="0"/>
                <a:tint val="96000"/>
                <a:shade val="59000"/>
                <a:satMod val="120000"/>
              </a:schemeClr>
            </a:gs>
            <a:gs pos="55000">
              <a:schemeClr val="accent3">
                <a:hueOff val="2199418"/>
                <a:satOff val="-5011"/>
                <a:lumOff val="2010"/>
                <a:alphaOff val="0"/>
                <a:shade val="57000"/>
                <a:satMod val="120000"/>
              </a:schemeClr>
            </a:gs>
            <a:gs pos="80000">
              <a:schemeClr val="accent3">
                <a:hueOff val="2199418"/>
                <a:satOff val="-5011"/>
                <a:lumOff val="2010"/>
                <a:alphaOff val="0"/>
                <a:shade val="56000"/>
                <a:satMod val="145000"/>
              </a:schemeClr>
            </a:gs>
            <a:gs pos="88000">
              <a:schemeClr val="accent3">
                <a:hueOff val="2199418"/>
                <a:satOff val="-5011"/>
                <a:lumOff val="2010"/>
                <a:alphaOff val="0"/>
                <a:shade val="63000"/>
                <a:satMod val="160000"/>
              </a:schemeClr>
            </a:gs>
            <a:gs pos="100000">
              <a:schemeClr val="accent3">
                <a:hueOff val="2199418"/>
                <a:satOff val="-5011"/>
                <a:lumOff val="2010"/>
                <a:alphaOff val="0"/>
                <a:tint val="99555"/>
                <a:satMod val="155000"/>
              </a:schemeClr>
            </a:gs>
          </a:gsLst>
          <a:lin ang="5400000" scaled="1"/>
        </a:gradFill>
        <a:ln>
          <a:noFill/>
        </a:ln>
        <a:effectLst>
          <a:glow rad="70000">
            <a:schemeClr val="accent3">
              <a:hueOff val="2199418"/>
              <a:satOff val="-5011"/>
              <a:lumOff val="2010"/>
              <a:alphaOff val="0"/>
              <a:tint val="30000"/>
              <a:shade val="95000"/>
              <a:satMod val="300000"/>
              <a:alpha val="50000"/>
            </a:schemeClr>
          </a:glo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s-ES" sz="2000" i="1" kern="1200" dirty="0" smtClean="0"/>
            <a:t>GRAMALOTE</a:t>
          </a:r>
          <a:endParaRPr lang="es-ES" sz="2000" kern="1200" dirty="0"/>
        </a:p>
      </dsp:txBody>
      <dsp:txXfrm>
        <a:off x="111830" y="3408430"/>
        <a:ext cx="2136334" cy="859884"/>
      </dsp:txXfrm>
    </dsp:sp>
    <dsp:sp modelId="{B0B2D14D-D987-403D-BAE8-49B66BCF4F3E}">
      <dsp:nvSpPr>
        <dsp:cNvPr id="0" name=""/>
        <dsp:cNvSpPr/>
      </dsp:nvSpPr>
      <dsp:spPr>
        <a:xfrm rot="13500000">
          <a:off x="1293019" y="3348986"/>
          <a:ext cx="2868137" cy="464849"/>
        </a:xfrm>
        <a:prstGeom prst="leftArrow">
          <a:avLst>
            <a:gd name="adj1" fmla="val 60000"/>
            <a:gd name="adj2" fmla="val 50000"/>
          </a:avLst>
        </a:prstGeom>
        <a:gradFill rotWithShape="0">
          <a:gsLst>
            <a:gs pos="0">
              <a:schemeClr val="accent3">
                <a:hueOff val="4398835"/>
                <a:satOff val="-10022"/>
                <a:lumOff val="4020"/>
                <a:alphaOff val="0"/>
                <a:tint val="73000"/>
                <a:satMod val="150000"/>
              </a:schemeClr>
            </a:gs>
            <a:gs pos="25000">
              <a:schemeClr val="accent3">
                <a:hueOff val="4398835"/>
                <a:satOff val="-10022"/>
                <a:lumOff val="4020"/>
                <a:alphaOff val="0"/>
                <a:tint val="96000"/>
                <a:shade val="80000"/>
                <a:satMod val="105000"/>
              </a:schemeClr>
            </a:gs>
            <a:gs pos="38000">
              <a:schemeClr val="accent3">
                <a:hueOff val="4398835"/>
                <a:satOff val="-10022"/>
                <a:lumOff val="4020"/>
                <a:alphaOff val="0"/>
                <a:tint val="96000"/>
                <a:shade val="59000"/>
                <a:satMod val="120000"/>
              </a:schemeClr>
            </a:gs>
            <a:gs pos="55000">
              <a:schemeClr val="accent3">
                <a:hueOff val="4398835"/>
                <a:satOff val="-10022"/>
                <a:lumOff val="4020"/>
                <a:alphaOff val="0"/>
                <a:shade val="57000"/>
                <a:satMod val="120000"/>
              </a:schemeClr>
            </a:gs>
            <a:gs pos="80000">
              <a:schemeClr val="accent3">
                <a:hueOff val="4398835"/>
                <a:satOff val="-10022"/>
                <a:lumOff val="4020"/>
                <a:alphaOff val="0"/>
                <a:shade val="56000"/>
                <a:satMod val="145000"/>
              </a:schemeClr>
            </a:gs>
            <a:gs pos="88000">
              <a:schemeClr val="accent3">
                <a:hueOff val="4398835"/>
                <a:satOff val="-10022"/>
                <a:lumOff val="4020"/>
                <a:alphaOff val="0"/>
                <a:shade val="63000"/>
                <a:satMod val="160000"/>
              </a:schemeClr>
            </a:gs>
            <a:gs pos="100000">
              <a:schemeClr val="accent3">
                <a:hueOff val="4398835"/>
                <a:satOff val="-10022"/>
                <a:lumOff val="4020"/>
                <a:alphaOff val="0"/>
                <a:tint val="99555"/>
                <a:satMod val="155000"/>
              </a:schemeClr>
            </a:gs>
          </a:gsLst>
          <a:lin ang="5400000" scaled="1"/>
        </a:gradFill>
        <a:ln>
          <a:noFill/>
        </a:ln>
        <a:effectLst>
          <a:glow rad="70000">
            <a:schemeClr val="accent3">
              <a:hueOff val="4398835"/>
              <a:satOff val="-10022"/>
              <a:lumOff val="4020"/>
              <a:alphaOff val="0"/>
              <a:tint val="30000"/>
              <a:shade val="95000"/>
              <a:satMod val="300000"/>
              <a:alpha val="50000"/>
            </a:schemeClr>
          </a:glow>
        </a:effectLst>
      </dsp:spPr>
      <dsp:style>
        <a:lnRef idx="0">
          <a:scrgbClr r="0" g="0" b="0"/>
        </a:lnRef>
        <a:fillRef idx="3">
          <a:scrgbClr r="0" g="0" b="0"/>
        </a:fillRef>
        <a:effectRef idx="2">
          <a:scrgbClr r="0" g="0" b="0"/>
        </a:effectRef>
        <a:fontRef idx="minor">
          <a:schemeClr val="lt1"/>
        </a:fontRef>
      </dsp:style>
    </dsp:sp>
    <dsp:sp modelId="{29B779A2-8433-4D3F-AAC7-3E61CE5664B1}">
      <dsp:nvSpPr>
        <dsp:cNvPr id="0" name=""/>
        <dsp:cNvSpPr/>
      </dsp:nvSpPr>
      <dsp:spPr>
        <a:xfrm>
          <a:off x="780752" y="2110677"/>
          <a:ext cx="1864592" cy="913388"/>
        </a:xfrm>
        <a:prstGeom prst="roundRect">
          <a:avLst>
            <a:gd name="adj" fmla="val 10000"/>
          </a:avLst>
        </a:prstGeom>
        <a:gradFill rotWithShape="0">
          <a:gsLst>
            <a:gs pos="0">
              <a:schemeClr val="accent3">
                <a:hueOff val="4398835"/>
                <a:satOff val="-10022"/>
                <a:lumOff val="4020"/>
                <a:alphaOff val="0"/>
                <a:tint val="73000"/>
                <a:satMod val="150000"/>
              </a:schemeClr>
            </a:gs>
            <a:gs pos="25000">
              <a:schemeClr val="accent3">
                <a:hueOff val="4398835"/>
                <a:satOff val="-10022"/>
                <a:lumOff val="4020"/>
                <a:alphaOff val="0"/>
                <a:tint val="96000"/>
                <a:shade val="80000"/>
                <a:satMod val="105000"/>
              </a:schemeClr>
            </a:gs>
            <a:gs pos="38000">
              <a:schemeClr val="accent3">
                <a:hueOff val="4398835"/>
                <a:satOff val="-10022"/>
                <a:lumOff val="4020"/>
                <a:alphaOff val="0"/>
                <a:tint val="96000"/>
                <a:shade val="59000"/>
                <a:satMod val="120000"/>
              </a:schemeClr>
            </a:gs>
            <a:gs pos="55000">
              <a:schemeClr val="accent3">
                <a:hueOff val="4398835"/>
                <a:satOff val="-10022"/>
                <a:lumOff val="4020"/>
                <a:alphaOff val="0"/>
                <a:shade val="57000"/>
                <a:satMod val="120000"/>
              </a:schemeClr>
            </a:gs>
            <a:gs pos="80000">
              <a:schemeClr val="accent3">
                <a:hueOff val="4398835"/>
                <a:satOff val="-10022"/>
                <a:lumOff val="4020"/>
                <a:alphaOff val="0"/>
                <a:shade val="56000"/>
                <a:satMod val="145000"/>
              </a:schemeClr>
            </a:gs>
            <a:gs pos="88000">
              <a:schemeClr val="accent3">
                <a:hueOff val="4398835"/>
                <a:satOff val="-10022"/>
                <a:lumOff val="4020"/>
                <a:alphaOff val="0"/>
                <a:shade val="63000"/>
                <a:satMod val="160000"/>
              </a:schemeClr>
            </a:gs>
            <a:gs pos="100000">
              <a:schemeClr val="accent3">
                <a:hueOff val="4398835"/>
                <a:satOff val="-10022"/>
                <a:lumOff val="4020"/>
                <a:alphaOff val="0"/>
                <a:tint val="99555"/>
                <a:satMod val="155000"/>
              </a:schemeClr>
            </a:gs>
          </a:gsLst>
          <a:lin ang="5400000" scaled="1"/>
        </a:gradFill>
        <a:ln>
          <a:noFill/>
        </a:ln>
        <a:effectLst>
          <a:glow rad="70000">
            <a:schemeClr val="accent3">
              <a:hueOff val="4398835"/>
              <a:satOff val="-10022"/>
              <a:lumOff val="4020"/>
              <a:alphaOff val="0"/>
              <a:tint val="30000"/>
              <a:shade val="95000"/>
              <a:satMod val="300000"/>
              <a:alpha val="50000"/>
            </a:schemeClr>
          </a:glo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s-ES" sz="2000" i="1" kern="1200" smtClean="0"/>
            <a:t>CAPINURÍ </a:t>
          </a:r>
          <a:endParaRPr lang="es-ES" sz="2000" kern="1200" dirty="0"/>
        </a:p>
      </dsp:txBody>
      <dsp:txXfrm>
        <a:off x="807504" y="2137429"/>
        <a:ext cx="1811088" cy="859884"/>
      </dsp:txXfrm>
    </dsp:sp>
    <dsp:sp modelId="{113B7801-8A71-4D03-88BD-AC201788CEAB}">
      <dsp:nvSpPr>
        <dsp:cNvPr id="0" name=""/>
        <dsp:cNvSpPr/>
      </dsp:nvSpPr>
      <dsp:spPr>
        <a:xfrm rot="14450088">
          <a:off x="1506677" y="2822435"/>
          <a:ext cx="3343860" cy="464849"/>
        </a:xfrm>
        <a:prstGeom prst="leftArrow">
          <a:avLst>
            <a:gd name="adj1" fmla="val 60000"/>
            <a:gd name="adj2" fmla="val 50000"/>
          </a:avLst>
        </a:prstGeom>
        <a:gradFill rotWithShape="0">
          <a:gsLst>
            <a:gs pos="0">
              <a:schemeClr val="accent3">
                <a:hueOff val="6598253"/>
                <a:satOff val="-15033"/>
                <a:lumOff val="6030"/>
                <a:alphaOff val="0"/>
                <a:tint val="73000"/>
                <a:satMod val="150000"/>
              </a:schemeClr>
            </a:gs>
            <a:gs pos="25000">
              <a:schemeClr val="accent3">
                <a:hueOff val="6598253"/>
                <a:satOff val="-15033"/>
                <a:lumOff val="6030"/>
                <a:alphaOff val="0"/>
                <a:tint val="96000"/>
                <a:shade val="80000"/>
                <a:satMod val="105000"/>
              </a:schemeClr>
            </a:gs>
            <a:gs pos="38000">
              <a:schemeClr val="accent3">
                <a:hueOff val="6598253"/>
                <a:satOff val="-15033"/>
                <a:lumOff val="6030"/>
                <a:alphaOff val="0"/>
                <a:tint val="96000"/>
                <a:shade val="59000"/>
                <a:satMod val="120000"/>
              </a:schemeClr>
            </a:gs>
            <a:gs pos="55000">
              <a:schemeClr val="accent3">
                <a:hueOff val="6598253"/>
                <a:satOff val="-15033"/>
                <a:lumOff val="6030"/>
                <a:alphaOff val="0"/>
                <a:shade val="57000"/>
                <a:satMod val="120000"/>
              </a:schemeClr>
            </a:gs>
            <a:gs pos="80000">
              <a:schemeClr val="accent3">
                <a:hueOff val="6598253"/>
                <a:satOff val="-15033"/>
                <a:lumOff val="6030"/>
                <a:alphaOff val="0"/>
                <a:shade val="56000"/>
                <a:satMod val="145000"/>
              </a:schemeClr>
            </a:gs>
            <a:gs pos="88000">
              <a:schemeClr val="accent3">
                <a:hueOff val="6598253"/>
                <a:satOff val="-15033"/>
                <a:lumOff val="6030"/>
                <a:alphaOff val="0"/>
                <a:shade val="63000"/>
                <a:satMod val="160000"/>
              </a:schemeClr>
            </a:gs>
            <a:gs pos="100000">
              <a:schemeClr val="accent3">
                <a:hueOff val="6598253"/>
                <a:satOff val="-15033"/>
                <a:lumOff val="6030"/>
                <a:alphaOff val="0"/>
                <a:tint val="99555"/>
                <a:satMod val="155000"/>
              </a:schemeClr>
            </a:gs>
          </a:gsLst>
          <a:lin ang="5400000" scaled="1"/>
        </a:gradFill>
        <a:ln>
          <a:noFill/>
        </a:ln>
        <a:effectLst>
          <a:glow rad="70000">
            <a:schemeClr val="accent3">
              <a:hueOff val="6598253"/>
              <a:satOff val="-15033"/>
              <a:lumOff val="6030"/>
              <a:alphaOff val="0"/>
              <a:tint val="30000"/>
              <a:shade val="95000"/>
              <a:satMod val="300000"/>
              <a:alpha val="50000"/>
            </a:schemeClr>
          </a:glow>
        </a:effectLst>
      </dsp:spPr>
      <dsp:style>
        <a:lnRef idx="0">
          <a:scrgbClr r="0" g="0" b="0"/>
        </a:lnRef>
        <a:fillRef idx="3">
          <a:scrgbClr r="0" g="0" b="0"/>
        </a:fillRef>
        <a:effectRef idx="2">
          <a:scrgbClr r="0" g="0" b="0"/>
        </a:effectRef>
        <a:fontRef idx="minor">
          <a:schemeClr val="lt1"/>
        </a:fontRef>
      </dsp:style>
    </dsp:sp>
    <dsp:sp modelId="{E254CD3B-9B03-4837-A1D9-9DBFA46E5420}">
      <dsp:nvSpPr>
        <dsp:cNvPr id="0" name=""/>
        <dsp:cNvSpPr/>
      </dsp:nvSpPr>
      <dsp:spPr>
        <a:xfrm>
          <a:off x="1343617" y="1138206"/>
          <a:ext cx="2040419" cy="913388"/>
        </a:xfrm>
        <a:prstGeom prst="roundRect">
          <a:avLst>
            <a:gd name="adj" fmla="val 10000"/>
          </a:avLst>
        </a:prstGeom>
        <a:gradFill rotWithShape="0">
          <a:gsLst>
            <a:gs pos="0">
              <a:schemeClr val="accent3">
                <a:hueOff val="6598253"/>
                <a:satOff val="-15033"/>
                <a:lumOff val="6030"/>
                <a:alphaOff val="0"/>
                <a:tint val="73000"/>
                <a:satMod val="150000"/>
              </a:schemeClr>
            </a:gs>
            <a:gs pos="25000">
              <a:schemeClr val="accent3">
                <a:hueOff val="6598253"/>
                <a:satOff val="-15033"/>
                <a:lumOff val="6030"/>
                <a:alphaOff val="0"/>
                <a:tint val="96000"/>
                <a:shade val="80000"/>
                <a:satMod val="105000"/>
              </a:schemeClr>
            </a:gs>
            <a:gs pos="38000">
              <a:schemeClr val="accent3">
                <a:hueOff val="6598253"/>
                <a:satOff val="-15033"/>
                <a:lumOff val="6030"/>
                <a:alphaOff val="0"/>
                <a:tint val="96000"/>
                <a:shade val="59000"/>
                <a:satMod val="120000"/>
              </a:schemeClr>
            </a:gs>
            <a:gs pos="55000">
              <a:schemeClr val="accent3">
                <a:hueOff val="6598253"/>
                <a:satOff val="-15033"/>
                <a:lumOff val="6030"/>
                <a:alphaOff val="0"/>
                <a:shade val="57000"/>
                <a:satMod val="120000"/>
              </a:schemeClr>
            </a:gs>
            <a:gs pos="80000">
              <a:schemeClr val="accent3">
                <a:hueOff val="6598253"/>
                <a:satOff val="-15033"/>
                <a:lumOff val="6030"/>
                <a:alphaOff val="0"/>
                <a:shade val="56000"/>
                <a:satMod val="145000"/>
              </a:schemeClr>
            </a:gs>
            <a:gs pos="88000">
              <a:schemeClr val="accent3">
                <a:hueOff val="6598253"/>
                <a:satOff val="-15033"/>
                <a:lumOff val="6030"/>
                <a:alphaOff val="0"/>
                <a:shade val="63000"/>
                <a:satMod val="160000"/>
              </a:schemeClr>
            </a:gs>
            <a:gs pos="100000">
              <a:schemeClr val="accent3">
                <a:hueOff val="6598253"/>
                <a:satOff val="-15033"/>
                <a:lumOff val="6030"/>
                <a:alphaOff val="0"/>
                <a:tint val="99555"/>
                <a:satMod val="155000"/>
              </a:schemeClr>
            </a:gs>
          </a:gsLst>
          <a:lin ang="5400000" scaled="1"/>
        </a:gradFill>
        <a:ln>
          <a:noFill/>
        </a:ln>
        <a:effectLst>
          <a:glow rad="70000">
            <a:schemeClr val="accent3">
              <a:hueOff val="6598253"/>
              <a:satOff val="-15033"/>
              <a:lumOff val="6030"/>
              <a:alphaOff val="0"/>
              <a:tint val="30000"/>
              <a:shade val="95000"/>
              <a:satMod val="300000"/>
              <a:alpha val="50000"/>
            </a:schemeClr>
          </a:glo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s-ES" sz="2000" i="1" kern="1200" dirty="0" smtClean="0"/>
            <a:t>RAYABALSA</a:t>
          </a:r>
          <a:endParaRPr lang="es-ES" sz="2000" kern="1200" dirty="0"/>
        </a:p>
      </dsp:txBody>
      <dsp:txXfrm>
        <a:off x="1370369" y="1164958"/>
        <a:ext cx="1986915" cy="859884"/>
      </dsp:txXfrm>
    </dsp:sp>
    <dsp:sp modelId="{45C42327-4830-4F6A-B995-95A141445C55}">
      <dsp:nvSpPr>
        <dsp:cNvPr id="0" name=""/>
        <dsp:cNvSpPr/>
      </dsp:nvSpPr>
      <dsp:spPr>
        <a:xfrm rot="16325112">
          <a:off x="2722592" y="2421673"/>
          <a:ext cx="3579188" cy="464849"/>
        </a:xfrm>
        <a:prstGeom prst="leftArrow">
          <a:avLst>
            <a:gd name="adj1" fmla="val 60000"/>
            <a:gd name="adj2" fmla="val 50000"/>
          </a:avLst>
        </a:prstGeom>
        <a:gradFill rotWithShape="0">
          <a:gsLst>
            <a:gs pos="0">
              <a:schemeClr val="accent3">
                <a:hueOff val="8797670"/>
                <a:satOff val="-20044"/>
                <a:lumOff val="8040"/>
                <a:alphaOff val="0"/>
                <a:tint val="73000"/>
                <a:satMod val="150000"/>
              </a:schemeClr>
            </a:gs>
            <a:gs pos="25000">
              <a:schemeClr val="accent3">
                <a:hueOff val="8797670"/>
                <a:satOff val="-20044"/>
                <a:lumOff val="8040"/>
                <a:alphaOff val="0"/>
                <a:tint val="96000"/>
                <a:shade val="80000"/>
                <a:satMod val="105000"/>
              </a:schemeClr>
            </a:gs>
            <a:gs pos="38000">
              <a:schemeClr val="accent3">
                <a:hueOff val="8797670"/>
                <a:satOff val="-20044"/>
                <a:lumOff val="8040"/>
                <a:alphaOff val="0"/>
                <a:tint val="96000"/>
                <a:shade val="59000"/>
                <a:satMod val="120000"/>
              </a:schemeClr>
            </a:gs>
            <a:gs pos="55000">
              <a:schemeClr val="accent3">
                <a:hueOff val="8797670"/>
                <a:satOff val="-20044"/>
                <a:lumOff val="8040"/>
                <a:alphaOff val="0"/>
                <a:shade val="57000"/>
                <a:satMod val="120000"/>
              </a:schemeClr>
            </a:gs>
            <a:gs pos="80000">
              <a:schemeClr val="accent3">
                <a:hueOff val="8797670"/>
                <a:satOff val="-20044"/>
                <a:lumOff val="8040"/>
                <a:alphaOff val="0"/>
                <a:shade val="56000"/>
                <a:satMod val="145000"/>
              </a:schemeClr>
            </a:gs>
            <a:gs pos="88000">
              <a:schemeClr val="accent3">
                <a:hueOff val="8797670"/>
                <a:satOff val="-20044"/>
                <a:lumOff val="8040"/>
                <a:alphaOff val="0"/>
                <a:shade val="63000"/>
                <a:satMod val="160000"/>
              </a:schemeClr>
            </a:gs>
            <a:gs pos="100000">
              <a:schemeClr val="accent3">
                <a:hueOff val="8797670"/>
                <a:satOff val="-20044"/>
                <a:lumOff val="8040"/>
                <a:alphaOff val="0"/>
                <a:tint val="99555"/>
                <a:satMod val="155000"/>
              </a:schemeClr>
            </a:gs>
          </a:gsLst>
          <a:lin ang="5400000" scaled="1"/>
        </a:gradFill>
        <a:ln>
          <a:noFill/>
        </a:ln>
        <a:effectLst>
          <a:glow rad="70000">
            <a:schemeClr val="accent3">
              <a:hueOff val="8797670"/>
              <a:satOff val="-20044"/>
              <a:lumOff val="8040"/>
              <a:alphaOff val="0"/>
              <a:tint val="30000"/>
              <a:shade val="95000"/>
              <a:satMod val="300000"/>
              <a:alpha val="50000"/>
            </a:schemeClr>
          </a:glow>
        </a:effectLst>
      </dsp:spPr>
      <dsp:style>
        <a:lnRef idx="0">
          <a:scrgbClr r="0" g="0" b="0"/>
        </a:lnRef>
        <a:fillRef idx="3">
          <a:scrgbClr r="0" g="0" b="0"/>
        </a:fillRef>
        <a:effectRef idx="2">
          <a:scrgbClr r="0" g="0" b="0"/>
        </a:effectRef>
        <a:fontRef idx="minor">
          <a:schemeClr val="lt1"/>
        </a:fontRef>
      </dsp:style>
    </dsp:sp>
    <dsp:sp modelId="{1EA1EC06-6B64-4D2C-8324-713AA0C77C71}">
      <dsp:nvSpPr>
        <dsp:cNvPr id="0" name=""/>
        <dsp:cNvSpPr/>
      </dsp:nvSpPr>
      <dsp:spPr>
        <a:xfrm>
          <a:off x="3571874" y="428592"/>
          <a:ext cx="2002981" cy="913388"/>
        </a:xfrm>
        <a:prstGeom prst="roundRect">
          <a:avLst>
            <a:gd name="adj" fmla="val 10000"/>
          </a:avLst>
        </a:prstGeom>
        <a:gradFill rotWithShape="0">
          <a:gsLst>
            <a:gs pos="0">
              <a:schemeClr val="accent3">
                <a:hueOff val="8797670"/>
                <a:satOff val="-20044"/>
                <a:lumOff val="8040"/>
                <a:alphaOff val="0"/>
                <a:tint val="73000"/>
                <a:satMod val="150000"/>
              </a:schemeClr>
            </a:gs>
            <a:gs pos="25000">
              <a:schemeClr val="accent3">
                <a:hueOff val="8797670"/>
                <a:satOff val="-20044"/>
                <a:lumOff val="8040"/>
                <a:alphaOff val="0"/>
                <a:tint val="96000"/>
                <a:shade val="80000"/>
                <a:satMod val="105000"/>
              </a:schemeClr>
            </a:gs>
            <a:gs pos="38000">
              <a:schemeClr val="accent3">
                <a:hueOff val="8797670"/>
                <a:satOff val="-20044"/>
                <a:lumOff val="8040"/>
                <a:alphaOff val="0"/>
                <a:tint val="96000"/>
                <a:shade val="59000"/>
                <a:satMod val="120000"/>
              </a:schemeClr>
            </a:gs>
            <a:gs pos="55000">
              <a:schemeClr val="accent3">
                <a:hueOff val="8797670"/>
                <a:satOff val="-20044"/>
                <a:lumOff val="8040"/>
                <a:alphaOff val="0"/>
                <a:shade val="57000"/>
                <a:satMod val="120000"/>
              </a:schemeClr>
            </a:gs>
            <a:gs pos="80000">
              <a:schemeClr val="accent3">
                <a:hueOff val="8797670"/>
                <a:satOff val="-20044"/>
                <a:lumOff val="8040"/>
                <a:alphaOff val="0"/>
                <a:shade val="56000"/>
                <a:satMod val="145000"/>
              </a:schemeClr>
            </a:gs>
            <a:gs pos="88000">
              <a:schemeClr val="accent3">
                <a:hueOff val="8797670"/>
                <a:satOff val="-20044"/>
                <a:lumOff val="8040"/>
                <a:alphaOff val="0"/>
                <a:shade val="63000"/>
                <a:satMod val="160000"/>
              </a:schemeClr>
            </a:gs>
            <a:gs pos="100000">
              <a:schemeClr val="accent3">
                <a:hueOff val="8797670"/>
                <a:satOff val="-20044"/>
                <a:lumOff val="8040"/>
                <a:alphaOff val="0"/>
                <a:tint val="99555"/>
                <a:satMod val="155000"/>
              </a:schemeClr>
            </a:gs>
          </a:gsLst>
          <a:lin ang="5400000" scaled="1"/>
        </a:gradFill>
        <a:ln>
          <a:noFill/>
        </a:ln>
        <a:effectLst>
          <a:glow rad="70000">
            <a:schemeClr val="accent3">
              <a:hueOff val="8797670"/>
              <a:satOff val="-20044"/>
              <a:lumOff val="8040"/>
              <a:alphaOff val="0"/>
              <a:tint val="30000"/>
              <a:shade val="95000"/>
              <a:satMod val="300000"/>
              <a:alpha val="50000"/>
            </a:schemeClr>
          </a:glo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s-ES" sz="2000" i="1" kern="1200" smtClean="0"/>
            <a:t>LENTEJA DE AGUA </a:t>
          </a:r>
          <a:endParaRPr lang="es-ES" sz="2000" kern="1200" dirty="0"/>
        </a:p>
      </dsp:txBody>
      <dsp:txXfrm>
        <a:off x="3598626" y="455344"/>
        <a:ext cx="1949477" cy="859884"/>
      </dsp:txXfrm>
    </dsp:sp>
    <dsp:sp modelId="{D62BE738-5815-4BA7-B69F-750544420A8F}">
      <dsp:nvSpPr>
        <dsp:cNvPr id="0" name=""/>
        <dsp:cNvSpPr/>
      </dsp:nvSpPr>
      <dsp:spPr>
        <a:xfrm rot="18112932">
          <a:off x="4048548" y="2832145"/>
          <a:ext cx="3412163" cy="494781"/>
        </a:xfrm>
        <a:prstGeom prst="leftArrow">
          <a:avLst>
            <a:gd name="adj1" fmla="val 60000"/>
            <a:gd name="adj2" fmla="val 50000"/>
          </a:avLst>
        </a:prstGeom>
        <a:gradFill rotWithShape="0">
          <a:gsLst>
            <a:gs pos="0">
              <a:schemeClr val="accent3">
                <a:hueOff val="10997087"/>
                <a:satOff val="-25055"/>
                <a:lumOff val="10050"/>
                <a:alphaOff val="0"/>
                <a:tint val="73000"/>
                <a:satMod val="150000"/>
              </a:schemeClr>
            </a:gs>
            <a:gs pos="25000">
              <a:schemeClr val="accent3">
                <a:hueOff val="10997087"/>
                <a:satOff val="-25055"/>
                <a:lumOff val="10050"/>
                <a:alphaOff val="0"/>
                <a:tint val="96000"/>
                <a:shade val="80000"/>
                <a:satMod val="105000"/>
              </a:schemeClr>
            </a:gs>
            <a:gs pos="38000">
              <a:schemeClr val="accent3">
                <a:hueOff val="10997087"/>
                <a:satOff val="-25055"/>
                <a:lumOff val="10050"/>
                <a:alphaOff val="0"/>
                <a:tint val="96000"/>
                <a:shade val="59000"/>
                <a:satMod val="120000"/>
              </a:schemeClr>
            </a:gs>
            <a:gs pos="55000">
              <a:schemeClr val="accent3">
                <a:hueOff val="10997087"/>
                <a:satOff val="-25055"/>
                <a:lumOff val="10050"/>
                <a:alphaOff val="0"/>
                <a:shade val="57000"/>
                <a:satMod val="120000"/>
              </a:schemeClr>
            </a:gs>
            <a:gs pos="80000">
              <a:schemeClr val="accent3">
                <a:hueOff val="10997087"/>
                <a:satOff val="-25055"/>
                <a:lumOff val="10050"/>
                <a:alphaOff val="0"/>
                <a:shade val="56000"/>
                <a:satMod val="145000"/>
              </a:schemeClr>
            </a:gs>
            <a:gs pos="88000">
              <a:schemeClr val="accent3">
                <a:hueOff val="10997087"/>
                <a:satOff val="-25055"/>
                <a:lumOff val="10050"/>
                <a:alphaOff val="0"/>
                <a:shade val="63000"/>
                <a:satMod val="160000"/>
              </a:schemeClr>
            </a:gs>
            <a:gs pos="100000">
              <a:schemeClr val="accent3">
                <a:hueOff val="10997087"/>
                <a:satOff val="-25055"/>
                <a:lumOff val="10050"/>
                <a:alphaOff val="0"/>
                <a:tint val="99555"/>
                <a:satMod val="155000"/>
              </a:schemeClr>
            </a:gs>
          </a:gsLst>
          <a:lin ang="5400000" scaled="1"/>
        </a:gradFill>
        <a:ln>
          <a:noFill/>
        </a:ln>
        <a:effectLst>
          <a:glow rad="70000">
            <a:schemeClr val="accent3">
              <a:hueOff val="10997087"/>
              <a:satOff val="-25055"/>
              <a:lumOff val="10050"/>
              <a:alphaOff val="0"/>
              <a:tint val="30000"/>
              <a:shade val="95000"/>
              <a:satMod val="300000"/>
              <a:alpha val="50000"/>
            </a:schemeClr>
          </a:glow>
        </a:effectLst>
      </dsp:spPr>
      <dsp:style>
        <a:lnRef idx="0">
          <a:scrgbClr r="0" g="0" b="0"/>
        </a:lnRef>
        <a:fillRef idx="3">
          <a:scrgbClr r="0" g="0" b="0"/>
        </a:fillRef>
        <a:effectRef idx="2">
          <a:scrgbClr r="0" g="0" b="0"/>
        </a:effectRef>
        <a:fontRef idx="minor">
          <a:schemeClr val="lt1"/>
        </a:fontRef>
      </dsp:style>
    </dsp:sp>
    <dsp:sp modelId="{1C85BB43-6238-4897-95F9-ED374DF73B92}">
      <dsp:nvSpPr>
        <dsp:cNvPr id="0" name=""/>
        <dsp:cNvSpPr/>
      </dsp:nvSpPr>
      <dsp:spPr>
        <a:xfrm>
          <a:off x="5786441" y="1142991"/>
          <a:ext cx="1818317" cy="913388"/>
        </a:xfrm>
        <a:prstGeom prst="roundRect">
          <a:avLst>
            <a:gd name="adj" fmla="val 10000"/>
          </a:avLst>
        </a:prstGeom>
        <a:gradFill rotWithShape="0">
          <a:gsLst>
            <a:gs pos="0">
              <a:schemeClr val="accent3">
                <a:hueOff val="10997087"/>
                <a:satOff val="-25055"/>
                <a:lumOff val="10050"/>
                <a:alphaOff val="0"/>
                <a:tint val="73000"/>
                <a:satMod val="150000"/>
              </a:schemeClr>
            </a:gs>
            <a:gs pos="25000">
              <a:schemeClr val="accent3">
                <a:hueOff val="10997087"/>
                <a:satOff val="-25055"/>
                <a:lumOff val="10050"/>
                <a:alphaOff val="0"/>
                <a:tint val="96000"/>
                <a:shade val="80000"/>
                <a:satMod val="105000"/>
              </a:schemeClr>
            </a:gs>
            <a:gs pos="38000">
              <a:schemeClr val="accent3">
                <a:hueOff val="10997087"/>
                <a:satOff val="-25055"/>
                <a:lumOff val="10050"/>
                <a:alphaOff val="0"/>
                <a:tint val="96000"/>
                <a:shade val="59000"/>
                <a:satMod val="120000"/>
              </a:schemeClr>
            </a:gs>
            <a:gs pos="55000">
              <a:schemeClr val="accent3">
                <a:hueOff val="10997087"/>
                <a:satOff val="-25055"/>
                <a:lumOff val="10050"/>
                <a:alphaOff val="0"/>
                <a:shade val="57000"/>
                <a:satMod val="120000"/>
              </a:schemeClr>
            </a:gs>
            <a:gs pos="80000">
              <a:schemeClr val="accent3">
                <a:hueOff val="10997087"/>
                <a:satOff val="-25055"/>
                <a:lumOff val="10050"/>
                <a:alphaOff val="0"/>
                <a:shade val="56000"/>
                <a:satMod val="145000"/>
              </a:schemeClr>
            </a:gs>
            <a:gs pos="88000">
              <a:schemeClr val="accent3">
                <a:hueOff val="10997087"/>
                <a:satOff val="-25055"/>
                <a:lumOff val="10050"/>
                <a:alphaOff val="0"/>
                <a:shade val="63000"/>
                <a:satMod val="160000"/>
              </a:schemeClr>
            </a:gs>
            <a:gs pos="100000">
              <a:schemeClr val="accent3">
                <a:hueOff val="10997087"/>
                <a:satOff val="-25055"/>
                <a:lumOff val="10050"/>
                <a:alphaOff val="0"/>
                <a:tint val="99555"/>
                <a:satMod val="155000"/>
              </a:schemeClr>
            </a:gs>
          </a:gsLst>
          <a:lin ang="5400000" scaled="1"/>
        </a:gradFill>
        <a:ln>
          <a:noFill/>
        </a:ln>
        <a:effectLst>
          <a:glow rad="70000">
            <a:schemeClr val="accent3">
              <a:hueOff val="10997087"/>
              <a:satOff val="-25055"/>
              <a:lumOff val="10050"/>
              <a:alphaOff val="0"/>
              <a:tint val="30000"/>
              <a:shade val="95000"/>
              <a:satMod val="300000"/>
              <a:alpha val="50000"/>
            </a:schemeClr>
          </a:glo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s-ES" sz="2000" i="1" kern="1200" dirty="0" smtClean="0"/>
            <a:t>LIRIO </a:t>
          </a:r>
          <a:r>
            <a:rPr lang="es-ES" sz="2000" kern="1200" dirty="0" smtClean="0"/>
            <a:t>DE AGUA</a:t>
          </a:r>
          <a:endParaRPr lang="es-ES" sz="2000" kern="1200" dirty="0"/>
        </a:p>
      </dsp:txBody>
      <dsp:txXfrm>
        <a:off x="5813193" y="1169743"/>
        <a:ext cx="1764813" cy="859884"/>
      </dsp:txXfrm>
    </dsp:sp>
    <dsp:sp modelId="{E988150A-F14C-4F85-97BD-738805400C36}">
      <dsp:nvSpPr>
        <dsp:cNvPr id="0" name=""/>
        <dsp:cNvSpPr/>
      </dsp:nvSpPr>
      <dsp:spPr>
        <a:xfrm rot="19126284">
          <a:off x="4791096" y="3379058"/>
          <a:ext cx="3026274" cy="464849"/>
        </a:xfrm>
        <a:prstGeom prst="leftArrow">
          <a:avLst>
            <a:gd name="adj1" fmla="val 60000"/>
            <a:gd name="adj2" fmla="val 50000"/>
          </a:avLst>
        </a:prstGeom>
        <a:gradFill rotWithShape="0">
          <a:gsLst>
            <a:gs pos="0">
              <a:schemeClr val="accent3">
                <a:hueOff val="13196505"/>
                <a:satOff val="-30066"/>
                <a:lumOff val="12060"/>
                <a:alphaOff val="0"/>
                <a:tint val="73000"/>
                <a:satMod val="150000"/>
              </a:schemeClr>
            </a:gs>
            <a:gs pos="25000">
              <a:schemeClr val="accent3">
                <a:hueOff val="13196505"/>
                <a:satOff val="-30066"/>
                <a:lumOff val="12060"/>
                <a:alphaOff val="0"/>
                <a:tint val="96000"/>
                <a:shade val="80000"/>
                <a:satMod val="105000"/>
              </a:schemeClr>
            </a:gs>
            <a:gs pos="38000">
              <a:schemeClr val="accent3">
                <a:hueOff val="13196505"/>
                <a:satOff val="-30066"/>
                <a:lumOff val="12060"/>
                <a:alphaOff val="0"/>
                <a:tint val="96000"/>
                <a:shade val="59000"/>
                <a:satMod val="120000"/>
              </a:schemeClr>
            </a:gs>
            <a:gs pos="55000">
              <a:schemeClr val="accent3">
                <a:hueOff val="13196505"/>
                <a:satOff val="-30066"/>
                <a:lumOff val="12060"/>
                <a:alphaOff val="0"/>
                <a:shade val="57000"/>
                <a:satMod val="120000"/>
              </a:schemeClr>
            </a:gs>
            <a:gs pos="80000">
              <a:schemeClr val="accent3">
                <a:hueOff val="13196505"/>
                <a:satOff val="-30066"/>
                <a:lumOff val="12060"/>
                <a:alphaOff val="0"/>
                <a:shade val="56000"/>
                <a:satMod val="145000"/>
              </a:schemeClr>
            </a:gs>
            <a:gs pos="88000">
              <a:schemeClr val="accent3">
                <a:hueOff val="13196505"/>
                <a:satOff val="-30066"/>
                <a:lumOff val="12060"/>
                <a:alphaOff val="0"/>
                <a:shade val="63000"/>
                <a:satMod val="160000"/>
              </a:schemeClr>
            </a:gs>
            <a:gs pos="100000">
              <a:schemeClr val="accent3">
                <a:hueOff val="13196505"/>
                <a:satOff val="-30066"/>
                <a:lumOff val="12060"/>
                <a:alphaOff val="0"/>
                <a:tint val="99555"/>
                <a:satMod val="155000"/>
              </a:schemeClr>
            </a:gs>
          </a:gsLst>
          <a:lin ang="5400000" scaled="1"/>
        </a:gradFill>
        <a:ln>
          <a:noFill/>
        </a:ln>
        <a:effectLst>
          <a:glow rad="70000">
            <a:schemeClr val="accent3">
              <a:hueOff val="13196505"/>
              <a:satOff val="-30066"/>
              <a:lumOff val="12060"/>
              <a:alphaOff val="0"/>
              <a:tint val="30000"/>
              <a:shade val="95000"/>
              <a:satMod val="300000"/>
              <a:alpha val="50000"/>
            </a:schemeClr>
          </a:glow>
        </a:effectLst>
      </dsp:spPr>
      <dsp:style>
        <a:lnRef idx="0">
          <a:scrgbClr r="0" g="0" b="0"/>
        </a:lnRef>
        <a:fillRef idx="3">
          <a:scrgbClr r="0" g="0" b="0"/>
        </a:fillRef>
        <a:effectRef idx="2">
          <a:scrgbClr r="0" g="0" b="0"/>
        </a:effectRef>
        <a:fontRef idx="minor">
          <a:schemeClr val="lt1"/>
        </a:fontRef>
      </dsp:style>
    </dsp:sp>
    <dsp:sp modelId="{7327A0D5-EBCE-4F1D-A572-785230F1A7F1}">
      <dsp:nvSpPr>
        <dsp:cNvPr id="0" name=""/>
        <dsp:cNvSpPr/>
      </dsp:nvSpPr>
      <dsp:spPr>
        <a:xfrm>
          <a:off x="6454412" y="2157533"/>
          <a:ext cx="1975660" cy="913388"/>
        </a:xfrm>
        <a:prstGeom prst="roundRect">
          <a:avLst>
            <a:gd name="adj" fmla="val 10000"/>
          </a:avLst>
        </a:prstGeom>
        <a:gradFill rotWithShape="0">
          <a:gsLst>
            <a:gs pos="0">
              <a:schemeClr val="accent3">
                <a:hueOff val="13196505"/>
                <a:satOff val="-30066"/>
                <a:lumOff val="12060"/>
                <a:alphaOff val="0"/>
                <a:tint val="73000"/>
                <a:satMod val="150000"/>
              </a:schemeClr>
            </a:gs>
            <a:gs pos="25000">
              <a:schemeClr val="accent3">
                <a:hueOff val="13196505"/>
                <a:satOff val="-30066"/>
                <a:lumOff val="12060"/>
                <a:alphaOff val="0"/>
                <a:tint val="96000"/>
                <a:shade val="80000"/>
                <a:satMod val="105000"/>
              </a:schemeClr>
            </a:gs>
            <a:gs pos="38000">
              <a:schemeClr val="accent3">
                <a:hueOff val="13196505"/>
                <a:satOff val="-30066"/>
                <a:lumOff val="12060"/>
                <a:alphaOff val="0"/>
                <a:tint val="96000"/>
                <a:shade val="59000"/>
                <a:satMod val="120000"/>
              </a:schemeClr>
            </a:gs>
            <a:gs pos="55000">
              <a:schemeClr val="accent3">
                <a:hueOff val="13196505"/>
                <a:satOff val="-30066"/>
                <a:lumOff val="12060"/>
                <a:alphaOff val="0"/>
                <a:shade val="57000"/>
                <a:satMod val="120000"/>
              </a:schemeClr>
            </a:gs>
            <a:gs pos="80000">
              <a:schemeClr val="accent3">
                <a:hueOff val="13196505"/>
                <a:satOff val="-30066"/>
                <a:lumOff val="12060"/>
                <a:alphaOff val="0"/>
                <a:shade val="56000"/>
                <a:satMod val="145000"/>
              </a:schemeClr>
            </a:gs>
            <a:gs pos="88000">
              <a:schemeClr val="accent3">
                <a:hueOff val="13196505"/>
                <a:satOff val="-30066"/>
                <a:lumOff val="12060"/>
                <a:alphaOff val="0"/>
                <a:shade val="63000"/>
                <a:satMod val="160000"/>
              </a:schemeClr>
            </a:gs>
            <a:gs pos="100000">
              <a:schemeClr val="accent3">
                <a:hueOff val="13196505"/>
                <a:satOff val="-30066"/>
                <a:lumOff val="12060"/>
                <a:alphaOff val="0"/>
                <a:tint val="99555"/>
                <a:satMod val="155000"/>
              </a:schemeClr>
            </a:gs>
          </a:gsLst>
          <a:lin ang="5400000" scaled="1"/>
        </a:gradFill>
        <a:ln>
          <a:noFill/>
        </a:ln>
        <a:effectLst>
          <a:glow rad="70000">
            <a:schemeClr val="accent3">
              <a:hueOff val="13196505"/>
              <a:satOff val="-30066"/>
              <a:lumOff val="12060"/>
              <a:alphaOff val="0"/>
              <a:tint val="30000"/>
              <a:shade val="95000"/>
              <a:satMod val="300000"/>
              <a:alpha val="50000"/>
            </a:schemeClr>
          </a:glo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s-ES" sz="2000" i="1" kern="1200" dirty="0" smtClean="0"/>
            <a:t>AGUAJE</a:t>
          </a:r>
          <a:endParaRPr lang="es-ES" sz="2000" kern="1200" dirty="0"/>
        </a:p>
      </dsp:txBody>
      <dsp:txXfrm>
        <a:off x="6481164" y="2184285"/>
        <a:ext cx="1922156" cy="859884"/>
      </dsp:txXfrm>
    </dsp:sp>
    <dsp:sp modelId="{E0521391-1F4B-42EE-ACD7-FD5E3F56C160}">
      <dsp:nvSpPr>
        <dsp:cNvPr id="0" name=""/>
        <dsp:cNvSpPr/>
      </dsp:nvSpPr>
      <dsp:spPr>
        <a:xfrm rot="20401392">
          <a:off x="5575737" y="4172003"/>
          <a:ext cx="2427980" cy="464849"/>
        </a:xfrm>
        <a:prstGeom prst="leftArrow">
          <a:avLst>
            <a:gd name="adj1" fmla="val 60000"/>
            <a:gd name="adj2" fmla="val 50000"/>
          </a:avLst>
        </a:prstGeom>
        <a:gradFill rotWithShape="0">
          <a:gsLst>
            <a:gs pos="0">
              <a:schemeClr val="accent3">
                <a:hueOff val="15395923"/>
                <a:satOff val="-35077"/>
                <a:lumOff val="14070"/>
                <a:alphaOff val="0"/>
                <a:tint val="73000"/>
                <a:satMod val="150000"/>
              </a:schemeClr>
            </a:gs>
            <a:gs pos="25000">
              <a:schemeClr val="accent3">
                <a:hueOff val="15395923"/>
                <a:satOff val="-35077"/>
                <a:lumOff val="14070"/>
                <a:alphaOff val="0"/>
                <a:tint val="96000"/>
                <a:shade val="80000"/>
                <a:satMod val="105000"/>
              </a:schemeClr>
            </a:gs>
            <a:gs pos="38000">
              <a:schemeClr val="accent3">
                <a:hueOff val="15395923"/>
                <a:satOff val="-35077"/>
                <a:lumOff val="14070"/>
                <a:alphaOff val="0"/>
                <a:tint val="96000"/>
                <a:shade val="59000"/>
                <a:satMod val="120000"/>
              </a:schemeClr>
            </a:gs>
            <a:gs pos="55000">
              <a:schemeClr val="accent3">
                <a:hueOff val="15395923"/>
                <a:satOff val="-35077"/>
                <a:lumOff val="14070"/>
                <a:alphaOff val="0"/>
                <a:shade val="57000"/>
                <a:satMod val="120000"/>
              </a:schemeClr>
            </a:gs>
            <a:gs pos="80000">
              <a:schemeClr val="accent3">
                <a:hueOff val="15395923"/>
                <a:satOff val="-35077"/>
                <a:lumOff val="14070"/>
                <a:alphaOff val="0"/>
                <a:shade val="56000"/>
                <a:satMod val="145000"/>
              </a:schemeClr>
            </a:gs>
            <a:gs pos="88000">
              <a:schemeClr val="accent3">
                <a:hueOff val="15395923"/>
                <a:satOff val="-35077"/>
                <a:lumOff val="14070"/>
                <a:alphaOff val="0"/>
                <a:shade val="63000"/>
                <a:satMod val="160000"/>
              </a:schemeClr>
            </a:gs>
            <a:gs pos="100000">
              <a:schemeClr val="accent3">
                <a:hueOff val="15395923"/>
                <a:satOff val="-35077"/>
                <a:lumOff val="14070"/>
                <a:alphaOff val="0"/>
                <a:tint val="99555"/>
                <a:satMod val="155000"/>
              </a:schemeClr>
            </a:gs>
          </a:gsLst>
          <a:lin ang="5400000" scaled="1"/>
        </a:gradFill>
        <a:ln>
          <a:noFill/>
        </a:ln>
        <a:effectLst>
          <a:glow rad="70000">
            <a:schemeClr val="accent3">
              <a:hueOff val="15395923"/>
              <a:satOff val="-35077"/>
              <a:lumOff val="14070"/>
              <a:alphaOff val="0"/>
              <a:tint val="30000"/>
              <a:shade val="95000"/>
              <a:satMod val="300000"/>
              <a:alpha val="50000"/>
            </a:schemeClr>
          </a:glow>
        </a:effectLst>
      </dsp:spPr>
      <dsp:style>
        <a:lnRef idx="0">
          <a:scrgbClr r="0" g="0" b="0"/>
        </a:lnRef>
        <a:fillRef idx="3">
          <a:scrgbClr r="0" g="0" b="0"/>
        </a:fillRef>
        <a:effectRef idx="2">
          <a:scrgbClr r="0" g="0" b="0"/>
        </a:effectRef>
        <a:fontRef idx="minor">
          <a:schemeClr val="lt1"/>
        </a:fontRef>
      </dsp:style>
    </dsp:sp>
    <dsp:sp modelId="{69EF29B4-FE90-4B21-A2E8-C400D9E52B7B}">
      <dsp:nvSpPr>
        <dsp:cNvPr id="0" name=""/>
        <dsp:cNvSpPr/>
      </dsp:nvSpPr>
      <dsp:spPr>
        <a:xfrm>
          <a:off x="6984722" y="3532987"/>
          <a:ext cx="1891902" cy="913388"/>
        </a:xfrm>
        <a:prstGeom prst="roundRect">
          <a:avLst>
            <a:gd name="adj" fmla="val 10000"/>
          </a:avLst>
        </a:prstGeom>
        <a:gradFill rotWithShape="0">
          <a:gsLst>
            <a:gs pos="0">
              <a:schemeClr val="accent3">
                <a:hueOff val="15395923"/>
                <a:satOff val="-35077"/>
                <a:lumOff val="14070"/>
                <a:alphaOff val="0"/>
                <a:tint val="73000"/>
                <a:satMod val="150000"/>
              </a:schemeClr>
            </a:gs>
            <a:gs pos="25000">
              <a:schemeClr val="accent3">
                <a:hueOff val="15395923"/>
                <a:satOff val="-35077"/>
                <a:lumOff val="14070"/>
                <a:alphaOff val="0"/>
                <a:tint val="96000"/>
                <a:shade val="80000"/>
                <a:satMod val="105000"/>
              </a:schemeClr>
            </a:gs>
            <a:gs pos="38000">
              <a:schemeClr val="accent3">
                <a:hueOff val="15395923"/>
                <a:satOff val="-35077"/>
                <a:lumOff val="14070"/>
                <a:alphaOff val="0"/>
                <a:tint val="96000"/>
                <a:shade val="59000"/>
                <a:satMod val="120000"/>
              </a:schemeClr>
            </a:gs>
            <a:gs pos="55000">
              <a:schemeClr val="accent3">
                <a:hueOff val="15395923"/>
                <a:satOff val="-35077"/>
                <a:lumOff val="14070"/>
                <a:alphaOff val="0"/>
                <a:shade val="57000"/>
                <a:satMod val="120000"/>
              </a:schemeClr>
            </a:gs>
            <a:gs pos="80000">
              <a:schemeClr val="accent3">
                <a:hueOff val="15395923"/>
                <a:satOff val="-35077"/>
                <a:lumOff val="14070"/>
                <a:alphaOff val="0"/>
                <a:shade val="56000"/>
                <a:satMod val="145000"/>
              </a:schemeClr>
            </a:gs>
            <a:gs pos="88000">
              <a:schemeClr val="accent3">
                <a:hueOff val="15395923"/>
                <a:satOff val="-35077"/>
                <a:lumOff val="14070"/>
                <a:alphaOff val="0"/>
                <a:shade val="63000"/>
                <a:satMod val="160000"/>
              </a:schemeClr>
            </a:gs>
            <a:gs pos="100000">
              <a:schemeClr val="accent3">
                <a:hueOff val="15395923"/>
                <a:satOff val="-35077"/>
                <a:lumOff val="14070"/>
                <a:alphaOff val="0"/>
                <a:tint val="99555"/>
                <a:satMod val="155000"/>
              </a:schemeClr>
            </a:gs>
          </a:gsLst>
          <a:lin ang="5400000" scaled="1"/>
        </a:gradFill>
        <a:ln>
          <a:noFill/>
        </a:ln>
        <a:effectLst>
          <a:glow rad="70000">
            <a:schemeClr val="accent3">
              <a:hueOff val="15395923"/>
              <a:satOff val="-35077"/>
              <a:lumOff val="14070"/>
              <a:alphaOff val="0"/>
              <a:tint val="30000"/>
              <a:shade val="95000"/>
              <a:satMod val="300000"/>
              <a:alpha val="50000"/>
            </a:schemeClr>
          </a:glo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pt-BR" sz="2000" i="1" kern="1200" smtClean="0"/>
            <a:t>OJÉ </a:t>
          </a:r>
          <a:endParaRPr lang="es-ES" sz="2000" kern="1200" dirty="0"/>
        </a:p>
      </dsp:txBody>
      <dsp:txXfrm>
        <a:off x="7011474" y="3559739"/>
        <a:ext cx="1838398" cy="859884"/>
      </dsp:txXfrm>
    </dsp:sp>
    <dsp:sp modelId="{F725FE24-12F2-47D5-AB78-1042C89D9ECB}">
      <dsp:nvSpPr>
        <dsp:cNvPr id="0" name=""/>
        <dsp:cNvSpPr/>
      </dsp:nvSpPr>
      <dsp:spPr>
        <a:xfrm rot="6648">
          <a:off x="6006406" y="5040555"/>
          <a:ext cx="1850967" cy="464849"/>
        </a:xfrm>
        <a:prstGeom prst="leftArrow">
          <a:avLst>
            <a:gd name="adj1" fmla="val 60000"/>
            <a:gd name="adj2" fmla="val 50000"/>
          </a:avLst>
        </a:prstGeom>
        <a:gradFill rotWithShape="0">
          <a:gsLst>
            <a:gs pos="0">
              <a:schemeClr val="accent3">
                <a:hueOff val="17595341"/>
                <a:satOff val="-40088"/>
                <a:lumOff val="16080"/>
                <a:alphaOff val="0"/>
                <a:tint val="73000"/>
                <a:satMod val="150000"/>
              </a:schemeClr>
            </a:gs>
            <a:gs pos="25000">
              <a:schemeClr val="accent3">
                <a:hueOff val="17595341"/>
                <a:satOff val="-40088"/>
                <a:lumOff val="16080"/>
                <a:alphaOff val="0"/>
                <a:tint val="96000"/>
                <a:shade val="80000"/>
                <a:satMod val="105000"/>
              </a:schemeClr>
            </a:gs>
            <a:gs pos="38000">
              <a:schemeClr val="accent3">
                <a:hueOff val="17595341"/>
                <a:satOff val="-40088"/>
                <a:lumOff val="16080"/>
                <a:alphaOff val="0"/>
                <a:tint val="96000"/>
                <a:shade val="59000"/>
                <a:satMod val="120000"/>
              </a:schemeClr>
            </a:gs>
            <a:gs pos="55000">
              <a:schemeClr val="accent3">
                <a:hueOff val="17595341"/>
                <a:satOff val="-40088"/>
                <a:lumOff val="16080"/>
                <a:alphaOff val="0"/>
                <a:shade val="57000"/>
                <a:satMod val="120000"/>
              </a:schemeClr>
            </a:gs>
            <a:gs pos="80000">
              <a:schemeClr val="accent3">
                <a:hueOff val="17595341"/>
                <a:satOff val="-40088"/>
                <a:lumOff val="16080"/>
                <a:alphaOff val="0"/>
                <a:shade val="56000"/>
                <a:satMod val="145000"/>
              </a:schemeClr>
            </a:gs>
            <a:gs pos="88000">
              <a:schemeClr val="accent3">
                <a:hueOff val="17595341"/>
                <a:satOff val="-40088"/>
                <a:lumOff val="16080"/>
                <a:alphaOff val="0"/>
                <a:shade val="63000"/>
                <a:satMod val="160000"/>
              </a:schemeClr>
            </a:gs>
            <a:gs pos="100000">
              <a:schemeClr val="accent3">
                <a:hueOff val="17595341"/>
                <a:satOff val="-40088"/>
                <a:lumOff val="16080"/>
                <a:alphaOff val="0"/>
                <a:tint val="99555"/>
                <a:satMod val="155000"/>
              </a:schemeClr>
            </a:gs>
          </a:gsLst>
          <a:lin ang="5400000" scaled="1"/>
        </a:gradFill>
        <a:ln>
          <a:noFill/>
        </a:ln>
        <a:effectLst>
          <a:glow rad="70000">
            <a:schemeClr val="accent3">
              <a:hueOff val="17595341"/>
              <a:satOff val="-40088"/>
              <a:lumOff val="16080"/>
              <a:alphaOff val="0"/>
              <a:tint val="30000"/>
              <a:shade val="95000"/>
              <a:satMod val="300000"/>
              <a:alpha val="50000"/>
            </a:schemeClr>
          </a:glow>
        </a:effectLst>
      </dsp:spPr>
      <dsp:style>
        <a:lnRef idx="0">
          <a:scrgbClr r="0" g="0" b="0"/>
        </a:lnRef>
        <a:fillRef idx="3">
          <a:scrgbClr r="0" g="0" b="0"/>
        </a:fillRef>
        <a:effectRef idx="2">
          <a:scrgbClr r="0" g="0" b="0"/>
        </a:effectRef>
        <a:fontRef idx="minor">
          <a:schemeClr val="lt1"/>
        </a:fontRef>
      </dsp:style>
    </dsp:sp>
    <dsp:sp modelId="{797C09B2-1B00-432F-B40D-20994CEB8347}">
      <dsp:nvSpPr>
        <dsp:cNvPr id="0" name=""/>
        <dsp:cNvSpPr/>
      </dsp:nvSpPr>
      <dsp:spPr>
        <a:xfrm>
          <a:off x="6896972" y="4818075"/>
          <a:ext cx="1920799" cy="913388"/>
        </a:xfrm>
        <a:prstGeom prst="roundRect">
          <a:avLst>
            <a:gd name="adj" fmla="val 10000"/>
          </a:avLst>
        </a:prstGeom>
        <a:gradFill rotWithShape="0">
          <a:gsLst>
            <a:gs pos="0">
              <a:schemeClr val="accent3">
                <a:hueOff val="17595341"/>
                <a:satOff val="-40088"/>
                <a:lumOff val="16080"/>
                <a:alphaOff val="0"/>
                <a:tint val="73000"/>
                <a:satMod val="150000"/>
              </a:schemeClr>
            </a:gs>
            <a:gs pos="25000">
              <a:schemeClr val="accent3">
                <a:hueOff val="17595341"/>
                <a:satOff val="-40088"/>
                <a:lumOff val="16080"/>
                <a:alphaOff val="0"/>
                <a:tint val="96000"/>
                <a:shade val="80000"/>
                <a:satMod val="105000"/>
              </a:schemeClr>
            </a:gs>
            <a:gs pos="38000">
              <a:schemeClr val="accent3">
                <a:hueOff val="17595341"/>
                <a:satOff val="-40088"/>
                <a:lumOff val="16080"/>
                <a:alphaOff val="0"/>
                <a:tint val="96000"/>
                <a:shade val="59000"/>
                <a:satMod val="120000"/>
              </a:schemeClr>
            </a:gs>
            <a:gs pos="55000">
              <a:schemeClr val="accent3">
                <a:hueOff val="17595341"/>
                <a:satOff val="-40088"/>
                <a:lumOff val="16080"/>
                <a:alphaOff val="0"/>
                <a:shade val="57000"/>
                <a:satMod val="120000"/>
              </a:schemeClr>
            </a:gs>
            <a:gs pos="80000">
              <a:schemeClr val="accent3">
                <a:hueOff val="17595341"/>
                <a:satOff val="-40088"/>
                <a:lumOff val="16080"/>
                <a:alphaOff val="0"/>
                <a:shade val="56000"/>
                <a:satMod val="145000"/>
              </a:schemeClr>
            </a:gs>
            <a:gs pos="88000">
              <a:schemeClr val="accent3">
                <a:hueOff val="17595341"/>
                <a:satOff val="-40088"/>
                <a:lumOff val="16080"/>
                <a:alphaOff val="0"/>
                <a:shade val="63000"/>
                <a:satMod val="160000"/>
              </a:schemeClr>
            </a:gs>
            <a:gs pos="100000">
              <a:schemeClr val="accent3">
                <a:hueOff val="17595341"/>
                <a:satOff val="-40088"/>
                <a:lumOff val="16080"/>
                <a:alphaOff val="0"/>
                <a:tint val="99555"/>
                <a:satMod val="155000"/>
              </a:schemeClr>
            </a:gs>
          </a:gsLst>
          <a:lin ang="5400000" scaled="1"/>
        </a:gradFill>
        <a:ln>
          <a:noFill/>
        </a:ln>
        <a:effectLst>
          <a:glow rad="70000">
            <a:schemeClr val="accent3">
              <a:hueOff val="17595341"/>
              <a:satOff val="-40088"/>
              <a:lumOff val="16080"/>
              <a:alphaOff val="0"/>
              <a:tint val="30000"/>
              <a:shade val="95000"/>
              <a:satMod val="300000"/>
              <a:alpha val="50000"/>
            </a:schemeClr>
          </a:glo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pt-BR" sz="2000" i="1" kern="1200" smtClean="0"/>
            <a:t>RAÍCES DE HUAMA </a:t>
          </a:r>
          <a:endParaRPr lang="es-ES" sz="2000" kern="1200" dirty="0"/>
        </a:p>
      </dsp:txBody>
      <dsp:txXfrm>
        <a:off x="6923724" y="4844827"/>
        <a:ext cx="1867295" cy="8598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B98195-7CE8-4A45-A71E-2A50F82FA0F7}">
      <dsp:nvSpPr>
        <dsp:cNvPr id="0" name=""/>
        <dsp:cNvSpPr/>
      </dsp:nvSpPr>
      <dsp:spPr>
        <a:xfrm>
          <a:off x="934241" y="0"/>
          <a:ext cx="1734125" cy="5256583"/>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S" sz="1800" b="1" kern="1200" dirty="0" smtClean="0">
              <a:latin typeface="Harrington"/>
            </a:rPr>
            <a:t>Temperatura</a:t>
          </a:r>
        </a:p>
        <a:p>
          <a:pPr lvl="0" algn="ctr" defTabSz="800100">
            <a:lnSpc>
              <a:spcPct val="90000"/>
            </a:lnSpc>
            <a:spcBef>
              <a:spcPct val="0"/>
            </a:spcBef>
            <a:spcAft>
              <a:spcPct val="35000"/>
            </a:spcAft>
          </a:pPr>
          <a:r>
            <a:rPr lang="es-ES" sz="1200" kern="1200" dirty="0" smtClean="0"/>
            <a:t>Varia entre 25 y 28°C, en estanques de cultivo la temperatura se incrementa a un rango de 26.5 a 31°C, temperaturas mayores pueden ocasionar súbitas mortandades de los especímenes</a:t>
          </a:r>
          <a:endParaRPr lang="es-ES" sz="1200" kern="1200" dirty="0"/>
        </a:p>
      </dsp:txBody>
      <dsp:txXfrm>
        <a:off x="934241" y="2102633"/>
        <a:ext cx="1734125" cy="2102633"/>
      </dsp:txXfrm>
    </dsp:sp>
    <dsp:sp modelId="{8C65DFB4-9897-492A-8032-485558AFCA28}">
      <dsp:nvSpPr>
        <dsp:cNvPr id="0" name=""/>
        <dsp:cNvSpPr/>
      </dsp:nvSpPr>
      <dsp:spPr>
        <a:xfrm>
          <a:off x="915518" y="216031"/>
          <a:ext cx="1750442" cy="1363192"/>
        </a:xfrm>
        <a:prstGeom prst="ellipse">
          <a:avLst/>
        </a:prstGeom>
        <a:blipFill rotWithShape="0">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4A9DAC-6C2A-4D65-8686-7A358FB642C7}">
      <dsp:nvSpPr>
        <dsp:cNvPr id="0" name=""/>
        <dsp:cNvSpPr/>
      </dsp:nvSpPr>
      <dsp:spPr>
        <a:xfrm>
          <a:off x="2788371" y="0"/>
          <a:ext cx="1768073" cy="5256583"/>
        </a:xfrm>
        <a:prstGeom prst="roundRect">
          <a:avLst>
            <a:gd name="adj" fmla="val 10000"/>
          </a:avLst>
        </a:prstGeom>
        <a:solidFill>
          <a:schemeClr val="accent4">
            <a:hueOff val="-2288640"/>
            <a:satOff val="-3925"/>
            <a:lumOff val="-284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ES" sz="2400" b="1" kern="1200" dirty="0" smtClean="0">
              <a:latin typeface="Harrington"/>
            </a:rPr>
            <a:t>Oxígeno disuelto</a:t>
          </a:r>
        </a:p>
        <a:p>
          <a:pPr lvl="0" algn="ctr" defTabSz="1066800">
            <a:lnSpc>
              <a:spcPct val="90000"/>
            </a:lnSpc>
            <a:spcBef>
              <a:spcPct val="0"/>
            </a:spcBef>
            <a:spcAft>
              <a:spcPct val="35000"/>
            </a:spcAft>
          </a:pPr>
          <a:r>
            <a:rPr lang="es-ES" sz="1200" kern="1200" dirty="0" smtClean="0"/>
            <a:t>Parámetros que define la calidad del agua. oxígeno de 2.0-4.4 mg/l han demostrado ser apropiados, Valores menores (0.5 mg/l) han demostrado ser negativos a la sobrevivencia de esta especie.</a:t>
          </a:r>
          <a:endParaRPr lang="es-ES" sz="1200" kern="1200" dirty="0"/>
        </a:p>
      </dsp:txBody>
      <dsp:txXfrm>
        <a:off x="2788371" y="2102633"/>
        <a:ext cx="1768073" cy="2102633"/>
      </dsp:txXfrm>
    </dsp:sp>
    <dsp:sp modelId="{19CA74B3-8787-4477-AE39-FA0558968BD6}">
      <dsp:nvSpPr>
        <dsp:cNvPr id="0" name=""/>
        <dsp:cNvSpPr/>
      </dsp:nvSpPr>
      <dsp:spPr>
        <a:xfrm>
          <a:off x="2736306" y="288026"/>
          <a:ext cx="1750442" cy="1363192"/>
        </a:xfrm>
        <a:prstGeom prst="ellipse">
          <a:avLst/>
        </a:prstGeom>
        <a:blipFill rotWithShape="1">
          <a:blip xmlns:r="http://schemas.openxmlformats.org/officeDocument/2006/relationships" r:embed="rId2"/>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9FCC05-7371-4AE2-8D18-9EC69EC7A2A4}">
      <dsp:nvSpPr>
        <dsp:cNvPr id="0" name=""/>
        <dsp:cNvSpPr/>
      </dsp:nvSpPr>
      <dsp:spPr>
        <a:xfrm>
          <a:off x="4705524" y="0"/>
          <a:ext cx="1671303" cy="5256583"/>
        </a:xfrm>
        <a:prstGeom prst="roundRect">
          <a:avLst>
            <a:gd name="adj" fmla="val 10000"/>
          </a:avLst>
        </a:prstGeom>
        <a:solidFill>
          <a:schemeClr val="accent4">
            <a:hueOff val="-4577280"/>
            <a:satOff val="-7851"/>
            <a:lumOff val="-568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S" sz="2000" b="1" kern="1200" dirty="0" smtClean="0">
              <a:latin typeface="Harrington"/>
            </a:rPr>
            <a:t>pH</a:t>
          </a:r>
        </a:p>
        <a:p>
          <a:pPr lvl="0" algn="ctr" defTabSz="889000">
            <a:lnSpc>
              <a:spcPct val="90000"/>
            </a:lnSpc>
            <a:spcBef>
              <a:spcPct val="0"/>
            </a:spcBef>
            <a:spcAft>
              <a:spcPct val="35000"/>
            </a:spcAft>
          </a:pPr>
          <a:r>
            <a:rPr lang="es-ES" sz="1000" kern="1200" dirty="0" smtClean="0"/>
            <a:t>Medida de la concentración de iones de hidrógeno en el agua, indica su condición ácida o básica. influenciado por la concentración del dióxido de carbono, tendiendo a la acidez cuando ésta aumenta.  variaciones estacionales de pH con valores bajos (ácido) durante la estación de lluvias y valores más altos (básico) durante la estación seca.</a:t>
          </a:r>
          <a:endParaRPr lang="es-ES" sz="1000" kern="1200" dirty="0"/>
        </a:p>
      </dsp:txBody>
      <dsp:txXfrm>
        <a:off x="4705524" y="2102633"/>
        <a:ext cx="1671303" cy="2102633"/>
      </dsp:txXfrm>
    </dsp:sp>
    <dsp:sp modelId="{D1259AFA-F2E2-4412-B1C4-B1CD781B4B74}">
      <dsp:nvSpPr>
        <dsp:cNvPr id="0" name=""/>
        <dsp:cNvSpPr/>
      </dsp:nvSpPr>
      <dsp:spPr>
        <a:xfrm>
          <a:off x="4680518" y="211042"/>
          <a:ext cx="1750442" cy="1373134"/>
        </a:xfrm>
        <a:prstGeom prst="ellipse">
          <a:avLst/>
        </a:prstGeom>
        <a:blipFill rotWithShape="0">
          <a:blip xmlns:r="http://schemas.openxmlformats.org/officeDocument/2006/relationships" r:embed="rId3"/>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0EEB7C-13B8-400C-A6E1-756552AEDB3F}">
      <dsp:nvSpPr>
        <dsp:cNvPr id="0" name=""/>
        <dsp:cNvSpPr/>
      </dsp:nvSpPr>
      <dsp:spPr>
        <a:xfrm>
          <a:off x="1008092" y="4464498"/>
          <a:ext cx="5547709" cy="788487"/>
        </a:xfrm>
        <a:prstGeom prst="leftRightArrow">
          <a:avLst/>
        </a:prstGeom>
        <a:solidFill>
          <a:schemeClr val="accent4">
            <a:tint val="4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94C814-E852-4406-91B0-CEE4DFF0B5D1}">
      <dsp:nvSpPr>
        <dsp:cNvPr id="0" name=""/>
        <dsp:cNvSpPr/>
      </dsp:nvSpPr>
      <dsp:spPr>
        <a:xfrm>
          <a:off x="1469" y="0"/>
          <a:ext cx="1683218" cy="5256583"/>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S" sz="1600" b="1" kern="1200" dirty="0" smtClean="0">
              <a:latin typeface="Harrington"/>
            </a:rPr>
            <a:t>Conductividad</a:t>
          </a:r>
        </a:p>
        <a:p>
          <a:pPr lvl="0" algn="ctr" defTabSz="711200">
            <a:lnSpc>
              <a:spcPct val="90000"/>
            </a:lnSpc>
            <a:spcBef>
              <a:spcPct val="0"/>
            </a:spcBef>
            <a:spcAft>
              <a:spcPct val="35000"/>
            </a:spcAft>
          </a:pPr>
          <a:r>
            <a:rPr lang="es-ES" sz="900" kern="1200" dirty="0" smtClean="0"/>
            <a:t>Medida de la riqueza del agua y está dada por la concentración de iones disueltos en ella. directamente relacionada con la salinidad, determinando la presión osmótica del agua valores de conductividad bastante. concentraciones iónicas baja como 10 a 20 </a:t>
          </a:r>
          <a:r>
            <a:rPr lang="es-ES" sz="900" kern="1200" dirty="0" err="1" smtClean="0"/>
            <a:t>μmhos</a:t>
          </a:r>
          <a:r>
            <a:rPr lang="es-ES" sz="900" kern="1200" dirty="0" smtClean="0"/>
            <a:t>/cm, obteniendo una  producción primaria natural baja, siendo necesario la fertilización de los estanques mediante la aplicación de gallinaza y cal (plancton).</a:t>
          </a:r>
          <a:endParaRPr lang="es-ES" sz="900" kern="1200" dirty="0"/>
        </a:p>
      </dsp:txBody>
      <dsp:txXfrm>
        <a:off x="1469" y="2102633"/>
        <a:ext cx="1683218" cy="2102633"/>
      </dsp:txXfrm>
    </dsp:sp>
    <dsp:sp modelId="{29BDB9D5-481A-4D52-84F3-71F7C99AABA3}">
      <dsp:nvSpPr>
        <dsp:cNvPr id="0" name=""/>
        <dsp:cNvSpPr/>
      </dsp:nvSpPr>
      <dsp:spPr>
        <a:xfrm>
          <a:off x="72012" y="216031"/>
          <a:ext cx="1582225" cy="1363192"/>
        </a:xfrm>
        <a:prstGeom prst="ellipse">
          <a:avLst/>
        </a:prstGeom>
        <a:blipFill rotWithShape="0">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CD62F3-5BA9-4C1F-9065-D0F9880D28AB}">
      <dsp:nvSpPr>
        <dsp:cNvPr id="0" name=""/>
        <dsp:cNvSpPr/>
      </dsp:nvSpPr>
      <dsp:spPr>
        <a:xfrm>
          <a:off x="1736653" y="0"/>
          <a:ext cx="1683218" cy="5256583"/>
        </a:xfrm>
        <a:prstGeom prst="roundRect">
          <a:avLst>
            <a:gd name="adj" fmla="val 10000"/>
          </a:avLst>
        </a:prstGeom>
        <a:solidFill>
          <a:schemeClr val="accent4">
            <a:hueOff val="-4577280"/>
            <a:satOff val="-7851"/>
            <a:lumOff val="-568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S" sz="1600" b="1" kern="1200" dirty="0" smtClean="0">
              <a:latin typeface="Harrington"/>
            </a:rPr>
            <a:t>Transparencia</a:t>
          </a:r>
        </a:p>
        <a:p>
          <a:pPr lvl="0" algn="ctr" defTabSz="711200">
            <a:lnSpc>
              <a:spcPct val="90000"/>
            </a:lnSpc>
            <a:spcBef>
              <a:spcPct val="0"/>
            </a:spcBef>
            <a:spcAft>
              <a:spcPct val="35000"/>
            </a:spcAft>
          </a:pPr>
          <a:r>
            <a:rPr lang="es-ES" sz="1050" kern="1200" dirty="0" smtClean="0"/>
            <a:t>Determina la mayor o menor penetración de la luz, factor indispensable para el desarrollo de los organismos verdes (algas). La turbidez reduce la penetración de la luz. Transparencias de 20 a 80 cm; menores a estos (10 cm), impiden el proceso fotosintético de las algas e indican que existe bastante material en suspensión.</a:t>
          </a:r>
          <a:endParaRPr lang="es-ES" sz="1050" kern="1200" dirty="0"/>
        </a:p>
      </dsp:txBody>
      <dsp:txXfrm>
        <a:off x="1736653" y="2102633"/>
        <a:ext cx="1683218" cy="2102633"/>
      </dsp:txXfrm>
    </dsp:sp>
    <dsp:sp modelId="{579AA5BE-BF43-43E7-8193-E30E4B7C26DD}">
      <dsp:nvSpPr>
        <dsp:cNvPr id="0" name=""/>
        <dsp:cNvSpPr/>
      </dsp:nvSpPr>
      <dsp:spPr>
        <a:xfrm>
          <a:off x="1800205" y="288035"/>
          <a:ext cx="1582225" cy="1273902"/>
        </a:xfrm>
        <a:prstGeom prst="ellipse">
          <a:avLst/>
        </a:prstGeom>
        <a:blipFill rotWithShape="0">
          <a:blip xmlns:r="http://schemas.openxmlformats.org/officeDocument/2006/relationships" r:embed="rId2"/>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33B4F7-78D2-4165-9EE1-D0D32A2CA37A}">
      <dsp:nvSpPr>
        <dsp:cNvPr id="0" name=""/>
        <dsp:cNvSpPr/>
      </dsp:nvSpPr>
      <dsp:spPr>
        <a:xfrm>
          <a:off x="72012" y="4464498"/>
          <a:ext cx="3146282" cy="788487"/>
        </a:xfrm>
        <a:prstGeom prst="leftRightArrow">
          <a:avLst/>
        </a:prstGeom>
        <a:solidFill>
          <a:schemeClr val="accent4">
            <a:tint val="4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7#2">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9455FE-850C-499C-88E5-80B27AFFC830}" type="datetimeFigureOut">
              <a:rPr lang="es-ES" smtClean="0"/>
              <a:t>18/02/2013</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0CB2F7-4539-4437-B6DC-F5E2C33E92B2}" type="slidenum">
              <a:rPr lang="es-ES" smtClean="0"/>
              <a:t>‹Nº›</a:t>
            </a:fld>
            <a:endParaRPr lang="es-ES"/>
          </a:p>
        </p:txBody>
      </p:sp>
    </p:spTree>
    <p:extLst>
      <p:ext uri="{BB962C8B-B14F-4D97-AF65-F5344CB8AC3E}">
        <p14:creationId xmlns:p14="http://schemas.microsoft.com/office/powerpoint/2010/main" val="36696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040CB2F7-4539-4437-B6DC-F5E2C33E92B2}" type="slidenum">
              <a:rPr lang="es-ES" smtClean="0"/>
              <a:t>12</a:t>
            </a:fld>
            <a:endParaRPr lang="es-ES"/>
          </a:p>
        </p:txBody>
      </p:sp>
    </p:spTree>
    <p:extLst>
      <p:ext uri="{BB962C8B-B14F-4D97-AF65-F5344CB8AC3E}">
        <p14:creationId xmlns:p14="http://schemas.microsoft.com/office/powerpoint/2010/main" val="176056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040CB2F7-4539-4437-B6DC-F5E2C33E92B2}" type="slidenum">
              <a:rPr lang="es-ES" smtClean="0"/>
              <a:pPr/>
              <a:t>14</a:t>
            </a:fld>
            <a:endParaRPr lang="es-ES"/>
          </a:p>
        </p:txBody>
      </p:sp>
    </p:spTree>
    <p:extLst>
      <p:ext uri="{BB962C8B-B14F-4D97-AF65-F5344CB8AC3E}">
        <p14:creationId xmlns:p14="http://schemas.microsoft.com/office/powerpoint/2010/main" val="1655243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sp>
        <p:nvSpPr>
          <p:cNvPr id="7" name="6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7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Título"/>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D05547BF-0C47-4E33-96C5-EAAEEDA6D8FA}" type="datetimeFigureOut">
              <a:rPr lang="es-ES" smtClean="0"/>
              <a:pPr/>
              <a:t>18/02/2013</a:t>
            </a:fld>
            <a:endParaRPr lang="es-ES"/>
          </a:p>
        </p:txBody>
      </p:sp>
      <p:sp>
        <p:nvSpPr>
          <p:cNvPr id="19" name="18 Marcador de pie de página"/>
          <p:cNvSpPr>
            <a:spLocks noGrp="1"/>
          </p:cNvSpPr>
          <p:nvPr>
            <p:ph type="ftr" sz="quarter" idx="11"/>
          </p:nvPr>
        </p:nvSpPr>
        <p:spPr/>
        <p:txBody>
          <a:bodyPr/>
          <a:lstStyle/>
          <a:p>
            <a:endParaRPr lang="es-ES"/>
          </a:p>
        </p:txBody>
      </p:sp>
      <p:sp>
        <p:nvSpPr>
          <p:cNvPr id="27" name="26 Marcador de número de diapositiva"/>
          <p:cNvSpPr>
            <a:spLocks noGrp="1"/>
          </p:cNvSpPr>
          <p:nvPr>
            <p:ph type="sldNum" sz="quarter" idx="12"/>
          </p:nvPr>
        </p:nvSpPr>
        <p:spPr/>
        <p:txBody>
          <a:bodyPr/>
          <a:lstStyle/>
          <a:p>
            <a:fld id="{761C1A4D-50AD-4B85-836E-68AAD802CA37}"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D05547BF-0C47-4E33-96C5-EAAEEDA6D8FA}" type="datetimeFigureOut">
              <a:rPr lang="es-ES" smtClean="0"/>
              <a:pPr/>
              <a:t>18/02/2013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61C1A4D-50AD-4B85-836E-68AAD802CA37}"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D05547BF-0C47-4E33-96C5-EAAEEDA6D8FA}" type="datetimeFigureOut">
              <a:rPr lang="es-ES" smtClean="0"/>
              <a:pPr/>
              <a:t>18/02/2013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61C1A4D-50AD-4B85-836E-68AAD802CA37}"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D05547BF-0C47-4E33-96C5-EAAEEDA6D8FA}" type="datetimeFigureOut">
              <a:rPr lang="es-ES" smtClean="0"/>
              <a:pPr/>
              <a:t>18/02/2013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61C1A4D-50AD-4B85-836E-68AAD802CA37}"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2"/>
      </p:bgRef>
    </p:bg>
    <p:spTree>
      <p:nvGrpSpPr>
        <p:cNvPr id="1" name=""/>
        <p:cNvGrpSpPr/>
        <p:nvPr/>
      </p:nvGrpSpPr>
      <p:grpSpPr>
        <a:xfrm>
          <a:off x="0" y="0"/>
          <a:ext cx="0" cy="0"/>
          <a:chOff x="0" y="0"/>
          <a:chExt cx="0" cy="0"/>
        </a:xfrm>
      </p:grpSpPr>
      <p:sp>
        <p:nvSpPr>
          <p:cNvPr id="7" name="6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8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1 Título"/>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D05547BF-0C47-4E33-96C5-EAAEEDA6D8FA}" type="datetimeFigureOut">
              <a:rPr lang="es-ES" smtClean="0"/>
              <a:pPr/>
              <a:t>18/02/2013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61C1A4D-50AD-4B85-836E-68AAD802CA37}"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D05547BF-0C47-4E33-96C5-EAAEEDA6D8FA}" type="datetimeFigureOut">
              <a:rPr lang="es-ES" smtClean="0"/>
              <a:pPr/>
              <a:t>18/02/2013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61C1A4D-50AD-4B85-836E-68AAD802CA37}"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D05547BF-0C47-4E33-96C5-EAAEEDA6D8FA}" type="datetimeFigureOut">
              <a:rPr lang="es-ES" smtClean="0"/>
              <a:pPr/>
              <a:t>18/02/2013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761C1A4D-50AD-4B85-836E-68AAD802CA37}"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320"/>
            <a:ext cx="7470648" cy="1143000"/>
          </a:xfrm>
        </p:spPr>
        <p:txBody>
          <a:bodyPr anchor="ctr"/>
          <a:lstStyle>
            <a:lvl1pPr algn="l">
              <a:defRPr sz="4600"/>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D05547BF-0C47-4E33-96C5-EAAEEDA6D8FA}" type="datetimeFigureOut">
              <a:rPr lang="es-ES" smtClean="0"/>
              <a:pPr/>
              <a:t>18/02/2013</a:t>
            </a:fld>
            <a:endParaRPr lang="es-ES"/>
          </a:p>
        </p:txBody>
      </p:sp>
      <p:sp>
        <p:nvSpPr>
          <p:cNvPr id="8" name="7 Marcador de número de diapositiva"/>
          <p:cNvSpPr>
            <a:spLocks noGrp="1"/>
          </p:cNvSpPr>
          <p:nvPr>
            <p:ph type="sldNum" sz="quarter" idx="11"/>
          </p:nvPr>
        </p:nvSpPr>
        <p:spPr/>
        <p:txBody>
          <a:bodyPr/>
          <a:lstStyle/>
          <a:p>
            <a:fld id="{761C1A4D-50AD-4B85-836E-68AAD802CA37}" type="slidenum">
              <a:rPr lang="es-ES" smtClean="0"/>
              <a:pPr/>
              <a:t>‹Nº›</a:t>
            </a:fld>
            <a:endParaRPr lang="es-ES"/>
          </a:p>
        </p:txBody>
      </p:sp>
      <p:sp>
        <p:nvSpPr>
          <p:cNvPr id="9" name="8 Marcador de pie de página"/>
          <p:cNvSpPr>
            <a:spLocks noGrp="1"/>
          </p:cNvSpPr>
          <p:nvPr>
            <p:ph type="ftr" sz="quarter" idx="12"/>
          </p:nvPr>
        </p:nvSpPr>
        <p:spPr/>
        <p:txBody>
          <a:bodyPr/>
          <a:lstStyle/>
          <a:p>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05547BF-0C47-4E33-96C5-EAAEEDA6D8FA}" type="datetimeFigureOut">
              <a:rPr lang="es-ES" smtClean="0"/>
              <a:pPr/>
              <a:t>18/02/2013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761C1A4D-50AD-4B85-836E-68AAD802CA37}"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D05547BF-0C47-4E33-96C5-EAAEEDA6D8FA}" type="datetimeFigureOut">
              <a:rPr lang="es-ES" smtClean="0"/>
              <a:pPr/>
              <a:t>18/02/2013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a:xfrm>
            <a:off x="8156448" y="6422064"/>
            <a:ext cx="762000" cy="365125"/>
          </a:xfrm>
        </p:spPr>
        <p:txBody>
          <a:bodyPr/>
          <a:lstStyle/>
          <a:p>
            <a:fld id="{761C1A4D-50AD-4B85-836E-68AAD802CA37}"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457200" y="6422064"/>
            <a:ext cx="2133600" cy="365125"/>
          </a:xfrm>
        </p:spPr>
        <p:txBody>
          <a:bodyPr/>
          <a:lstStyle/>
          <a:p>
            <a:fld id="{D05547BF-0C47-4E33-96C5-EAAEEDA6D8FA}" type="datetimeFigureOut">
              <a:rPr lang="es-ES" smtClean="0"/>
              <a:pPr/>
              <a:t>18/02/2013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61C1A4D-50AD-4B85-836E-68AAD802CA37}"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11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15 Forma libre"/>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Marcador de título"/>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D05547BF-0C47-4E33-96C5-EAAEEDA6D8FA}" type="datetimeFigureOut">
              <a:rPr lang="es-ES" smtClean="0"/>
              <a:pPr/>
              <a:t>18/02/2013</a:t>
            </a:fld>
            <a:endParaRPr lang="es-ES"/>
          </a:p>
        </p:txBody>
      </p:sp>
      <p:sp>
        <p:nvSpPr>
          <p:cNvPr id="22" name="21 Marcador de pie de página"/>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s-ES"/>
          </a:p>
        </p:txBody>
      </p:sp>
      <p:sp>
        <p:nvSpPr>
          <p:cNvPr id="18" name="17 Marcador de número de diapositiva"/>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761C1A4D-50AD-4B85-836E-68AAD802CA37}" type="slidenum">
              <a:rPr lang="es-ES" smtClean="0"/>
              <a:pPr/>
              <a:t>‹Nº›</a:t>
            </a:fld>
            <a:endParaRPr lang="es-E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jpeg"/><Relationship Id="rId4" Type="http://schemas.openxmlformats.org/officeDocument/2006/relationships/image" Target="../media/image28.jpeg"/><Relationship Id="rId9" Type="http://schemas.openxmlformats.org/officeDocument/2006/relationships/image" Target="../media/image33.jpeg"/></Relationships>
</file>

<file path=ppt/slides/_rels/slide11.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emf"/></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22.jpeg"/><Relationship Id="rId7" Type="http://schemas.openxmlformats.org/officeDocument/2006/relationships/image" Target="../media/image4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3.jpeg"/><Relationship Id="rId4" Type="http://schemas.openxmlformats.org/officeDocument/2006/relationships/image" Target="../media/image44.jpe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hyperlink" Target="http://es.wikipedia.org/wiki/Clase_(biolog%C3%ADa)" TargetMode="External"/><Relationship Id="rId13" Type="http://schemas.openxmlformats.org/officeDocument/2006/relationships/hyperlink" Target="http://es.wikipedia.org/wiki/Familia_(biolog%C3%ADa)" TargetMode="External"/><Relationship Id="rId3" Type="http://schemas.openxmlformats.org/officeDocument/2006/relationships/hyperlink" Target="http://es.wikipedia.org/wiki/Clasificaci%C3%B3n_cient%C3%ADfica" TargetMode="External"/><Relationship Id="rId7" Type="http://schemas.openxmlformats.org/officeDocument/2006/relationships/hyperlink" Target="http://es.wikipedia.org/wiki/Mollusca" TargetMode="External"/><Relationship Id="rId12" Type="http://schemas.openxmlformats.org/officeDocument/2006/relationships/hyperlink" Target="http://es.wikipedia.org/wiki/Prosobranchia" TargetMode="External"/><Relationship Id="rId2" Type="http://schemas.openxmlformats.org/officeDocument/2006/relationships/image" Target="../media/image5.jpeg"/><Relationship Id="rId16"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hyperlink" Target="http://es.wikipedia.org/wiki/Filo" TargetMode="External"/><Relationship Id="rId11" Type="http://schemas.openxmlformats.org/officeDocument/2006/relationships/hyperlink" Target="http://es.wikipedia.org/wiki/Mesogastropoda" TargetMode="External"/><Relationship Id="rId5" Type="http://schemas.openxmlformats.org/officeDocument/2006/relationships/hyperlink" Target="http://es.wikipedia.org/wiki/Animalia" TargetMode="External"/><Relationship Id="rId15" Type="http://schemas.openxmlformats.org/officeDocument/2006/relationships/hyperlink" Target="http://es.wikipedia.org/wiki/G%C3%A9nero_(biolog%C3%ADa)" TargetMode="External"/><Relationship Id="rId10" Type="http://schemas.openxmlformats.org/officeDocument/2006/relationships/hyperlink" Target="http://es.wikipedia.org/wiki/Orden_(biolog%C3%ADa)" TargetMode="External"/><Relationship Id="rId4" Type="http://schemas.openxmlformats.org/officeDocument/2006/relationships/hyperlink" Target="http://es.wikipedia.org/wiki/Reino_(biolog%C3%ADa)" TargetMode="External"/><Relationship Id="rId9" Type="http://schemas.openxmlformats.org/officeDocument/2006/relationships/hyperlink" Target="http://es.wikipedia.org/wiki/Gastropoda" TargetMode="External"/><Relationship Id="rId14" Type="http://schemas.openxmlformats.org/officeDocument/2006/relationships/hyperlink" Target="http://es.wikipedia.org/wiki/Ampullariida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3" Type="http://schemas.openxmlformats.org/officeDocument/2006/relationships/diagramLayout" Target="../diagrams/layout1.xml"/><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openxmlformats.org/officeDocument/2006/relationships/image" Target="../media/image16.jpeg"/><Relationship Id="rId5" Type="http://schemas.openxmlformats.org/officeDocument/2006/relationships/diagramColors" Target="../diagrams/colors1.xml"/><Relationship Id="rId15" Type="http://schemas.openxmlformats.org/officeDocument/2006/relationships/image" Target="../media/image20.jpeg"/><Relationship Id="rId10" Type="http://schemas.openxmlformats.org/officeDocument/2006/relationships/image" Target="../media/image15.jpeg"/><Relationship Id="rId4" Type="http://schemas.openxmlformats.org/officeDocument/2006/relationships/diagramQuickStyle" Target="../diagrams/quickStyle1.xml"/><Relationship Id="rId9" Type="http://schemas.openxmlformats.org/officeDocument/2006/relationships/image" Target="../media/image14.jpeg"/><Relationship Id="rId1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14282" y="857232"/>
            <a:ext cx="8643998" cy="1357322"/>
          </a:xfrm>
        </p:spPr>
        <p:txBody>
          <a:bodyPr>
            <a:normAutofit fontScale="90000"/>
          </a:bodyPr>
          <a:lstStyle/>
          <a:p>
            <a:pPr algn="ctr"/>
            <a:r>
              <a:rPr lang="es-ES" sz="4400" dirty="0" smtClean="0">
                <a:solidFill>
                  <a:srgbClr val="FFC000"/>
                </a:solidFill>
                <a:latin typeface="Curlz MT" pitchFamily="82" charset="0"/>
              </a:rPr>
              <a:t>Manejo de moluscos acuáticos</a:t>
            </a:r>
            <a:endParaRPr lang="es-ES" sz="4400" i="1" dirty="0">
              <a:solidFill>
                <a:srgbClr val="FFC000"/>
              </a:solidFill>
              <a:latin typeface="Curlz MT" pitchFamily="82" charset="0"/>
            </a:endParaRPr>
          </a:p>
        </p:txBody>
      </p:sp>
      <p:pic>
        <p:nvPicPr>
          <p:cNvPr id="1026" name="Picture 2" descr="G:\tema churo\practica churos\chuross\PICT5364.JPG"/>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Lst>
          </a:blip>
          <a:srcRect/>
          <a:stretch>
            <a:fillRect/>
          </a:stretch>
        </p:blipFill>
        <p:spPr bwMode="auto">
          <a:xfrm>
            <a:off x="2428860" y="1785926"/>
            <a:ext cx="4320000" cy="3425625"/>
          </a:xfrm>
          <a:prstGeom prst="rect">
            <a:avLst/>
          </a:prstGeom>
          <a:noFill/>
          <a:ln w="19050">
            <a:solidFill>
              <a:srgbClr val="FFFF00"/>
            </a:solidFill>
          </a:ln>
          <a:effectLst>
            <a:glow rad="228600">
              <a:schemeClr val="accent3">
                <a:alpha val="40000"/>
              </a:schemeClr>
            </a:glow>
            <a:softEdge rad="317500"/>
          </a:effectLst>
        </p:spPr>
      </p:pic>
      <p:sp>
        <p:nvSpPr>
          <p:cNvPr id="5" name="4 Rectángulo"/>
          <p:cNvSpPr/>
          <p:nvPr/>
        </p:nvSpPr>
        <p:spPr>
          <a:xfrm>
            <a:off x="1714480" y="5214950"/>
            <a:ext cx="5702010" cy="707886"/>
          </a:xfrm>
          <a:prstGeom prst="rect">
            <a:avLst/>
          </a:prstGeom>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s-ES" sz="4000" b="1" cap="all" dirty="0" smtClean="0">
                <a:ln w="0">
                  <a:solidFill>
                    <a:srgbClr val="FFFF00"/>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urlz MT" pitchFamily="82" charset="0"/>
              </a:rPr>
              <a:t>“churo” </a:t>
            </a:r>
            <a:r>
              <a:rPr lang="es-ES" sz="4000" b="1" i="1" dirty="0" smtClean="0">
                <a:ln w="0">
                  <a:solidFill>
                    <a:srgbClr val="FFFF00"/>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urlz MT" pitchFamily="82" charset="0"/>
              </a:rPr>
              <a:t>Pomácea maculata</a:t>
            </a:r>
            <a:endParaRPr lang="es-ES" sz="4000" b="1" cap="all" dirty="0">
              <a:ln w="0">
                <a:solidFill>
                  <a:srgbClr val="FFFF00"/>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urlz MT" pitchFamily="82" charset="0"/>
            </a:endParaRPr>
          </a:p>
        </p:txBody>
      </p:sp>
      <p:sp>
        <p:nvSpPr>
          <p:cNvPr id="6" name="5 CuadroTexto"/>
          <p:cNvSpPr txBox="1"/>
          <p:nvPr/>
        </p:nvSpPr>
        <p:spPr>
          <a:xfrm>
            <a:off x="571472" y="357166"/>
            <a:ext cx="8007320" cy="369332"/>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b="1" dirty="0" smtClean="0">
                <a:ln w="11430"/>
                <a:solidFill>
                  <a:srgbClr val="92D050"/>
                </a:solidFill>
                <a:effectLst>
                  <a:outerShdw blurRad="80000" dist="40000" dir="5040000" algn="tl">
                    <a:srgbClr val="000000">
                      <a:alpha val="30000"/>
                    </a:srgbClr>
                  </a:outerShdw>
                </a:effectLst>
              </a:rPr>
              <a:t>“Año de la inversión para el desarrollo rural y la seguridad alimentaria”</a:t>
            </a:r>
            <a:endParaRPr lang="es-ES" b="1" dirty="0">
              <a:ln w="11430"/>
              <a:solidFill>
                <a:srgbClr val="92D050"/>
              </a:solidFill>
              <a:effectLst>
                <a:outerShdw blurRad="80000" dist="40000" dir="5040000" algn="tl">
                  <a:srgbClr val="000000">
                    <a:alpha val="30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upload.wikimedia.org/wikipedia/commons/thumb/0/00/Leech_blutegel.jpg/150px-Leech_blutegel.jpg"/>
          <p:cNvPicPr>
            <a:picLocks noChangeAspect="1" noChangeArrowheads="1"/>
          </p:cNvPicPr>
          <p:nvPr/>
        </p:nvPicPr>
        <p:blipFill>
          <a:blip r:embed="rId2"/>
          <a:srcRect/>
          <a:stretch>
            <a:fillRect/>
          </a:stretch>
        </p:blipFill>
        <p:spPr bwMode="auto">
          <a:xfrm>
            <a:off x="285704" y="2606908"/>
            <a:ext cx="1500198" cy="15240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2 Rectángulo redondeado"/>
          <p:cNvSpPr/>
          <p:nvPr/>
        </p:nvSpPr>
        <p:spPr>
          <a:xfrm>
            <a:off x="1857324" y="214290"/>
            <a:ext cx="5714576" cy="55041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S" sz="3200" b="1" dirty="0" smtClean="0">
                <a:solidFill>
                  <a:schemeClr val="bg1"/>
                </a:solidFill>
                <a:latin typeface="Aharoni" pitchFamily="2" charset="-79"/>
                <a:cs typeface="Aharoni" pitchFamily="2" charset="-79"/>
              </a:rPr>
              <a:t>ENEMIGOS NATURALES</a:t>
            </a:r>
          </a:p>
        </p:txBody>
      </p:sp>
      <p:sp>
        <p:nvSpPr>
          <p:cNvPr id="6" name="5 Rectángulo"/>
          <p:cNvSpPr/>
          <p:nvPr/>
        </p:nvSpPr>
        <p:spPr>
          <a:xfrm>
            <a:off x="181715" y="4221853"/>
            <a:ext cx="1643042" cy="338554"/>
          </a:xfrm>
          <a:prstGeom prst="rect">
            <a:avLst/>
          </a:prstGeom>
        </p:spPr>
        <p:txBody>
          <a:bodyPr wrap="square">
            <a:spAutoFit/>
          </a:bodyPr>
          <a:lstStyle/>
          <a:p>
            <a:pPr algn="just"/>
            <a:r>
              <a:rPr lang="es-ES" sz="1600" b="1" dirty="0" smtClean="0"/>
              <a:t>sanguijuelas</a:t>
            </a:r>
            <a:r>
              <a:rPr lang="es-ES" sz="1600" dirty="0" smtClean="0"/>
              <a:t> </a:t>
            </a:r>
            <a:endParaRPr lang="es-PE" sz="1600" b="1" dirty="0"/>
          </a:p>
        </p:txBody>
      </p:sp>
      <p:sp>
        <p:nvSpPr>
          <p:cNvPr id="7" name="6 Rectángulo"/>
          <p:cNvSpPr/>
          <p:nvPr/>
        </p:nvSpPr>
        <p:spPr>
          <a:xfrm>
            <a:off x="450083" y="1571612"/>
            <a:ext cx="1643074" cy="57150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dirty="0" smtClean="0"/>
              <a:t>Parásitos</a:t>
            </a:r>
            <a:endParaRPr lang="es-PE" b="1" dirty="0">
              <a:solidFill>
                <a:schemeClr val="tx1"/>
              </a:solidFill>
            </a:endParaRPr>
          </a:p>
        </p:txBody>
      </p:sp>
      <p:sp>
        <p:nvSpPr>
          <p:cNvPr id="8" name="7 Rectángulo"/>
          <p:cNvSpPr/>
          <p:nvPr/>
        </p:nvSpPr>
        <p:spPr>
          <a:xfrm>
            <a:off x="3143641" y="1571612"/>
            <a:ext cx="1571636" cy="57150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dirty="0" smtClean="0"/>
              <a:t> Vertebrados</a:t>
            </a:r>
            <a:endParaRPr lang="es-PE" b="1" dirty="0">
              <a:solidFill>
                <a:schemeClr val="tx1"/>
              </a:solidFill>
            </a:endParaRPr>
          </a:p>
        </p:txBody>
      </p:sp>
      <p:sp>
        <p:nvSpPr>
          <p:cNvPr id="9" name="8 Rectángulo"/>
          <p:cNvSpPr/>
          <p:nvPr/>
        </p:nvSpPr>
        <p:spPr>
          <a:xfrm>
            <a:off x="6949850" y="1593828"/>
            <a:ext cx="1714512"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Invertebrados</a:t>
            </a:r>
            <a:endParaRPr lang="es-PE" b="1" dirty="0">
              <a:solidFill>
                <a:schemeClr val="tx1"/>
              </a:solidFill>
            </a:endParaRPr>
          </a:p>
        </p:txBody>
      </p:sp>
      <p:sp>
        <p:nvSpPr>
          <p:cNvPr id="12" name="11 Rectángulo"/>
          <p:cNvSpPr/>
          <p:nvPr/>
        </p:nvSpPr>
        <p:spPr>
          <a:xfrm>
            <a:off x="620621" y="5797533"/>
            <a:ext cx="1500198" cy="338554"/>
          </a:xfrm>
          <a:prstGeom prst="rect">
            <a:avLst/>
          </a:prstGeom>
        </p:spPr>
        <p:txBody>
          <a:bodyPr wrap="square">
            <a:spAutoFit/>
          </a:bodyPr>
          <a:lstStyle/>
          <a:p>
            <a:pPr algn="ctr"/>
            <a:r>
              <a:rPr lang="es-ES" sz="1600" b="1" dirty="0" smtClean="0"/>
              <a:t>nematodos</a:t>
            </a:r>
            <a:endParaRPr lang="es-PE" sz="1600" b="1" dirty="0"/>
          </a:p>
        </p:txBody>
      </p:sp>
      <p:sp>
        <p:nvSpPr>
          <p:cNvPr id="13" name="12 Flecha abajo"/>
          <p:cNvSpPr/>
          <p:nvPr/>
        </p:nvSpPr>
        <p:spPr>
          <a:xfrm>
            <a:off x="1196113" y="1103258"/>
            <a:ext cx="285752" cy="428628"/>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PE"/>
          </a:p>
        </p:txBody>
      </p:sp>
      <p:sp>
        <p:nvSpPr>
          <p:cNvPr id="14" name="13 Flecha abajo"/>
          <p:cNvSpPr/>
          <p:nvPr/>
        </p:nvSpPr>
        <p:spPr>
          <a:xfrm>
            <a:off x="3835668" y="1142984"/>
            <a:ext cx="285752" cy="428628"/>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PE"/>
          </a:p>
        </p:txBody>
      </p:sp>
      <p:sp>
        <p:nvSpPr>
          <p:cNvPr id="15" name="14 Flecha abajo"/>
          <p:cNvSpPr/>
          <p:nvPr/>
        </p:nvSpPr>
        <p:spPr>
          <a:xfrm>
            <a:off x="7604220" y="1103258"/>
            <a:ext cx="285752" cy="428628"/>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PE"/>
          </a:p>
        </p:txBody>
      </p:sp>
      <p:sp>
        <p:nvSpPr>
          <p:cNvPr id="17" name="16 Rectángulo"/>
          <p:cNvSpPr/>
          <p:nvPr/>
        </p:nvSpPr>
        <p:spPr>
          <a:xfrm>
            <a:off x="127851" y="764704"/>
            <a:ext cx="8997548" cy="338554"/>
          </a:xfrm>
          <a:prstGeom prst="rect">
            <a:avLst/>
          </a:prstGeom>
        </p:spPr>
        <p:txBody>
          <a:bodyPr wrap="square">
            <a:spAutoFit/>
          </a:bodyPr>
          <a:lstStyle/>
          <a:p>
            <a:pPr algn="ctr"/>
            <a:r>
              <a:rPr lang="es-PE" sz="1600" dirty="0" smtClean="0"/>
              <a:t>Presenta diferentes grupos de depredadores:</a:t>
            </a:r>
            <a:endParaRPr lang="es-PE" sz="1600" dirty="0"/>
          </a:p>
        </p:txBody>
      </p:sp>
      <p:sp>
        <p:nvSpPr>
          <p:cNvPr id="26" name="25 Flecha abajo"/>
          <p:cNvSpPr/>
          <p:nvPr/>
        </p:nvSpPr>
        <p:spPr>
          <a:xfrm>
            <a:off x="1131047" y="2165332"/>
            <a:ext cx="214314"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1" name="30 Flecha abajo"/>
          <p:cNvSpPr/>
          <p:nvPr/>
        </p:nvSpPr>
        <p:spPr>
          <a:xfrm>
            <a:off x="7924848" y="2290220"/>
            <a:ext cx="214314"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32" name="Picture 2" descr="http://upload.wikimedia.org/wikipedia/commons/thumb/f/fa/Caracolero1.jpg/200px-Caracolero1.jpg"/>
          <p:cNvPicPr>
            <a:picLocks noChangeAspect="1" noChangeArrowheads="1"/>
          </p:cNvPicPr>
          <p:nvPr/>
        </p:nvPicPr>
        <p:blipFill>
          <a:blip r:embed="rId3"/>
          <a:srcRect l="11250" t="29801" r="17499"/>
          <a:stretch>
            <a:fillRect/>
          </a:stretch>
        </p:blipFill>
        <p:spPr bwMode="auto">
          <a:xfrm>
            <a:off x="2621222" y="2317979"/>
            <a:ext cx="1214446" cy="18067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3" name="32 Rectángulo"/>
          <p:cNvSpPr/>
          <p:nvPr/>
        </p:nvSpPr>
        <p:spPr>
          <a:xfrm>
            <a:off x="2665137" y="4151899"/>
            <a:ext cx="1967205" cy="369332"/>
          </a:xfrm>
          <a:prstGeom prst="rect">
            <a:avLst/>
          </a:prstGeom>
        </p:spPr>
        <p:txBody>
          <a:bodyPr wrap="none">
            <a:spAutoFit/>
          </a:bodyPr>
          <a:lstStyle/>
          <a:p>
            <a:r>
              <a:rPr lang="es-ES" b="1" i="1" dirty="0" smtClean="0"/>
              <a:t>gavilán </a:t>
            </a:r>
            <a:r>
              <a:rPr lang="es-ES" b="1" dirty="0" smtClean="0"/>
              <a:t>churero </a:t>
            </a:r>
            <a:endParaRPr lang="es-ES" b="1" dirty="0"/>
          </a:p>
        </p:txBody>
      </p:sp>
      <p:pic>
        <p:nvPicPr>
          <p:cNvPr id="13316" name="Picture 4" descr="http://definicion.de/wp-content/uploads/2009/05/nematodos.jpg"/>
          <p:cNvPicPr>
            <a:picLocks noChangeAspect="1" noChangeArrowheads="1"/>
          </p:cNvPicPr>
          <p:nvPr/>
        </p:nvPicPr>
        <p:blipFill>
          <a:blip r:embed="rId4"/>
          <a:srcRect/>
          <a:stretch>
            <a:fillRect/>
          </a:stretch>
        </p:blipFill>
        <p:spPr bwMode="auto">
          <a:xfrm>
            <a:off x="535859" y="4657780"/>
            <a:ext cx="1619003" cy="10715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5" name="34 Rectángulo"/>
          <p:cNvSpPr/>
          <p:nvPr/>
        </p:nvSpPr>
        <p:spPr>
          <a:xfrm>
            <a:off x="6583694" y="3391438"/>
            <a:ext cx="1223412" cy="369332"/>
          </a:xfrm>
          <a:prstGeom prst="rect">
            <a:avLst/>
          </a:prstGeom>
        </p:spPr>
        <p:txBody>
          <a:bodyPr wrap="none">
            <a:spAutoFit/>
          </a:bodyPr>
          <a:lstStyle/>
          <a:p>
            <a:r>
              <a:rPr lang="es-ES" b="1" dirty="0" smtClean="0"/>
              <a:t>hormigas</a:t>
            </a:r>
            <a:endParaRPr lang="es-ES" b="1" dirty="0"/>
          </a:p>
        </p:txBody>
      </p:sp>
      <p:sp>
        <p:nvSpPr>
          <p:cNvPr id="36" name="35 Rectángulo"/>
          <p:cNvSpPr/>
          <p:nvPr/>
        </p:nvSpPr>
        <p:spPr>
          <a:xfrm>
            <a:off x="7900478" y="3967233"/>
            <a:ext cx="1172116" cy="369332"/>
          </a:xfrm>
          <a:prstGeom prst="rect">
            <a:avLst/>
          </a:prstGeom>
        </p:spPr>
        <p:txBody>
          <a:bodyPr wrap="none">
            <a:spAutoFit/>
          </a:bodyPr>
          <a:lstStyle/>
          <a:p>
            <a:r>
              <a:rPr lang="es-ES" b="1" dirty="0" smtClean="0"/>
              <a:t>ciempiés</a:t>
            </a:r>
            <a:endParaRPr lang="es-ES" b="1" dirty="0"/>
          </a:p>
        </p:txBody>
      </p:sp>
      <p:sp>
        <p:nvSpPr>
          <p:cNvPr id="37" name="36 Rectángulo"/>
          <p:cNvSpPr/>
          <p:nvPr/>
        </p:nvSpPr>
        <p:spPr>
          <a:xfrm>
            <a:off x="2963416" y="5477240"/>
            <a:ext cx="902811" cy="369332"/>
          </a:xfrm>
          <a:prstGeom prst="rect">
            <a:avLst/>
          </a:prstGeom>
        </p:spPr>
        <p:txBody>
          <a:bodyPr wrap="none">
            <a:spAutoFit/>
          </a:bodyPr>
          <a:lstStyle/>
          <a:p>
            <a:r>
              <a:rPr lang="es-ES" b="1" i="1" dirty="0" smtClean="0"/>
              <a:t>peces</a:t>
            </a:r>
            <a:r>
              <a:rPr lang="es-ES" i="1" dirty="0" smtClean="0"/>
              <a:t> </a:t>
            </a:r>
            <a:endParaRPr lang="es-ES" dirty="0"/>
          </a:p>
        </p:txBody>
      </p:sp>
      <p:sp>
        <p:nvSpPr>
          <p:cNvPr id="38" name="37 Rectángulo"/>
          <p:cNvSpPr/>
          <p:nvPr/>
        </p:nvSpPr>
        <p:spPr>
          <a:xfrm>
            <a:off x="7068274" y="5323453"/>
            <a:ext cx="1500694" cy="646331"/>
          </a:xfrm>
          <a:prstGeom prst="rect">
            <a:avLst/>
          </a:prstGeom>
        </p:spPr>
        <p:txBody>
          <a:bodyPr wrap="square">
            <a:spAutoFit/>
          </a:bodyPr>
          <a:lstStyle/>
          <a:p>
            <a:r>
              <a:rPr lang="es-ES" b="1" dirty="0" smtClean="0"/>
              <a:t>chinches acuáticos </a:t>
            </a:r>
            <a:endParaRPr lang="es-ES" b="1" dirty="0"/>
          </a:p>
        </p:txBody>
      </p:sp>
      <p:sp>
        <p:nvSpPr>
          <p:cNvPr id="39" name="38 Rectángulo"/>
          <p:cNvSpPr/>
          <p:nvPr/>
        </p:nvSpPr>
        <p:spPr>
          <a:xfrm>
            <a:off x="4260766" y="4772429"/>
            <a:ext cx="800219" cy="369332"/>
          </a:xfrm>
          <a:prstGeom prst="rect">
            <a:avLst/>
          </a:prstGeom>
        </p:spPr>
        <p:txBody>
          <a:bodyPr wrap="none">
            <a:spAutoFit/>
          </a:bodyPr>
          <a:lstStyle/>
          <a:p>
            <a:r>
              <a:rPr lang="es-ES" b="1" dirty="0" smtClean="0"/>
              <a:t>patos</a:t>
            </a:r>
            <a:endParaRPr lang="es-ES" b="1" dirty="0"/>
          </a:p>
        </p:txBody>
      </p:sp>
      <p:sp>
        <p:nvSpPr>
          <p:cNvPr id="40" name="39 Rectángulo"/>
          <p:cNvSpPr/>
          <p:nvPr/>
        </p:nvSpPr>
        <p:spPr>
          <a:xfrm>
            <a:off x="4454574" y="3702610"/>
            <a:ext cx="1043876" cy="369332"/>
          </a:xfrm>
          <a:prstGeom prst="rect">
            <a:avLst/>
          </a:prstGeom>
        </p:spPr>
        <p:txBody>
          <a:bodyPr wrap="none">
            <a:spAutoFit/>
          </a:bodyPr>
          <a:lstStyle/>
          <a:p>
            <a:r>
              <a:rPr lang="es-ES" b="1" dirty="0" smtClean="0"/>
              <a:t>gallinas</a:t>
            </a:r>
            <a:endParaRPr lang="es-ES" b="1" dirty="0"/>
          </a:p>
        </p:txBody>
      </p:sp>
      <p:sp>
        <p:nvSpPr>
          <p:cNvPr id="41" name="40 Rectángulo"/>
          <p:cNvSpPr/>
          <p:nvPr/>
        </p:nvSpPr>
        <p:spPr>
          <a:xfrm>
            <a:off x="2068126" y="6024069"/>
            <a:ext cx="6500842" cy="738664"/>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just"/>
            <a:r>
              <a:rPr lang="es-ES" sz="1400" dirty="0" smtClean="0"/>
              <a:t>Por </a:t>
            </a:r>
            <a:r>
              <a:rPr lang="es-ES" sz="1400" dirty="0"/>
              <a:t>otro lado, la </a:t>
            </a:r>
            <a:r>
              <a:rPr lang="es-ES" sz="1400" dirty="0" err="1" smtClean="0"/>
              <a:t>predación</a:t>
            </a:r>
            <a:r>
              <a:rPr lang="es-ES" sz="1400" dirty="0" smtClean="0"/>
              <a:t> </a:t>
            </a:r>
            <a:r>
              <a:rPr lang="es-ES" sz="1400" dirty="0"/>
              <a:t>puede ser controlada </a:t>
            </a:r>
            <a:r>
              <a:rPr lang="es-ES" sz="1400" dirty="0" smtClean="0"/>
              <a:t>mediante </a:t>
            </a:r>
            <a:r>
              <a:rPr lang="es-ES" sz="1400" dirty="0"/>
              <a:t>un manejo adecuado de los estanques, evitando el crecimiento excesivo de macrófitas </a:t>
            </a:r>
            <a:r>
              <a:rPr lang="es-ES" sz="1400" dirty="0" smtClean="0"/>
              <a:t>acuáticas indeseables</a:t>
            </a:r>
            <a:r>
              <a:rPr lang="es-ES" sz="1400" dirty="0"/>
              <a:t>, que sirven de soporte a los predadores </a:t>
            </a:r>
            <a:r>
              <a:rPr lang="es-ES" sz="1400" dirty="0" smtClean="0"/>
              <a:t>acuáticos.</a:t>
            </a:r>
            <a:endParaRPr lang="es-ES" sz="1400" dirty="0"/>
          </a:p>
        </p:txBody>
      </p:sp>
      <p:pic>
        <p:nvPicPr>
          <p:cNvPr id="1026" name="Picture 2" descr="C:\Users\user\AppData\Local\Microsoft\Windows\Temporary Internet Files\t054467a.bmp"/>
          <p:cNvPicPr>
            <a:picLocks noChangeAspect="1" noChangeArrowheads="1"/>
          </p:cNvPicPr>
          <p:nvPr/>
        </p:nvPicPr>
        <p:blipFill rotWithShape="1">
          <a:blip r:embed="rId5">
            <a:extLst>
              <a:ext uri="{28A0092B-C50C-407E-A947-70E740481C1C}">
                <a14:useLocalDpi xmlns:a14="http://schemas.microsoft.com/office/drawing/2010/main" val="0"/>
              </a:ext>
            </a:extLst>
          </a:blip>
          <a:srcRect l="13865" t="14844" r="22029" b="14842"/>
          <a:stretch/>
        </p:blipFill>
        <p:spPr bwMode="auto">
          <a:xfrm>
            <a:off x="4573371" y="2290220"/>
            <a:ext cx="1318931" cy="12858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8" name="Picture 4" descr="C:\Users\user\AppData\Local\Microsoft\Windows\Temporary Internet Files\t288065a.bmp"/>
          <p:cNvPicPr>
            <a:picLocks noChangeAspect="1" noChangeArrowheads="1"/>
          </p:cNvPicPr>
          <p:nvPr/>
        </p:nvPicPr>
        <p:blipFill rotWithShape="1">
          <a:blip r:embed="rId6">
            <a:extLst>
              <a:ext uri="{28A0092B-C50C-407E-A947-70E740481C1C}">
                <a14:useLocalDpi xmlns:a14="http://schemas.microsoft.com/office/drawing/2010/main" val="0"/>
              </a:ext>
            </a:extLst>
          </a:blip>
          <a:srcRect l="12041" t="38295" r="50000" b="2445"/>
          <a:stretch/>
        </p:blipFill>
        <p:spPr bwMode="auto">
          <a:xfrm>
            <a:off x="5001414" y="4267572"/>
            <a:ext cx="1292947" cy="13790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9" name="28 Flecha abajo"/>
          <p:cNvSpPr/>
          <p:nvPr/>
        </p:nvSpPr>
        <p:spPr>
          <a:xfrm>
            <a:off x="4046452" y="2253710"/>
            <a:ext cx="214314"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030" name="Picture 6" descr="C:\Users\user\AppData\Local\Microsoft\Windows\Temporary Internet Files\t046756a.bmp"/>
          <p:cNvPicPr>
            <a:picLocks noChangeAspect="1" noChangeArrowheads="1"/>
          </p:cNvPicPr>
          <p:nvPr/>
        </p:nvPicPr>
        <p:blipFill rotWithShape="1">
          <a:blip r:embed="rId7">
            <a:extLst>
              <a:ext uri="{28A0092B-C50C-407E-A947-70E740481C1C}">
                <a14:useLocalDpi xmlns:a14="http://schemas.microsoft.com/office/drawing/2010/main" val="0"/>
              </a:ext>
            </a:extLst>
          </a:blip>
          <a:srcRect l="18191" t="18921" r="5779" b="40294"/>
          <a:stretch/>
        </p:blipFill>
        <p:spPr bwMode="auto">
          <a:xfrm>
            <a:off x="2621222" y="4602602"/>
            <a:ext cx="1519972" cy="8613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32" name="Picture 8" descr="C:\Users\user\AppData\Local\Microsoft\Windows\Temporary Internet Files\t304414a.bmp"/>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8781" t="13137" r="13914" b="15177"/>
          <a:stretch/>
        </p:blipFill>
        <p:spPr bwMode="auto">
          <a:xfrm>
            <a:off x="6492067" y="2344180"/>
            <a:ext cx="1236703" cy="9374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34" name="Picture 10" descr="C:\Users\user\AppData\Local\Microsoft\Windows\Temporary Internet Files\t285396a.bmp"/>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7484" t="10589" r="19747" b="4885"/>
          <a:stretch/>
        </p:blipFill>
        <p:spPr bwMode="auto">
          <a:xfrm>
            <a:off x="7878040" y="2984961"/>
            <a:ext cx="1211310" cy="7679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36" name="Picture 12" descr="http://centros2.pntic.mec.es/~julioc1/pantano/imageCC5.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49434" y="4329144"/>
            <a:ext cx="1040538" cy="8865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3"/>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down)">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13314"/>
                                        </p:tgtEl>
                                        <p:attrNameLst>
                                          <p:attrName>style.visibility</p:attrName>
                                        </p:attrNameLst>
                                      </p:cBhvr>
                                      <p:to>
                                        <p:strVal val="visible"/>
                                      </p:to>
                                    </p:set>
                                    <p:animEffect transition="in" filter="circle(in)">
                                      <p:cBhvr>
                                        <p:cTn id="33" dur="2000"/>
                                        <p:tgtEl>
                                          <p:spTgt spid="1331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13316"/>
                                        </p:tgtEl>
                                        <p:attrNameLst>
                                          <p:attrName>style.visibility</p:attrName>
                                        </p:attrNameLst>
                                      </p:cBhvr>
                                      <p:to>
                                        <p:strVal val="visible"/>
                                      </p:to>
                                    </p:set>
                                    <p:animEffect transition="in" filter="circle(in)">
                                      <p:cBhvr>
                                        <p:cTn id="43" dur="2000"/>
                                        <p:tgtEl>
                                          <p:spTgt spid="1331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fade">
                                      <p:cBhvr>
                                        <p:cTn id="58" dur="1000"/>
                                        <p:tgtEl>
                                          <p:spTgt spid="8"/>
                                        </p:tgtEl>
                                      </p:cBhvr>
                                    </p:animEffect>
                                    <p:anim calcmode="lin" valueType="num">
                                      <p:cBhvr>
                                        <p:cTn id="59" dur="1000" fill="hold"/>
                                        <p:tgtEl>
                                          <p:spTgt spid="8"/>
                                        </p:tgtEl>
                                        <p:attrNameLst>
                                          <p:attrName>ppt_x</p:attrName>
                                        </p:attrNameLst>
                                      </p:cBhvr>
                                      <p:tavLst>
                                        <p:tav tm="0">
                                          <p:val>
                                            <p:strVal val="#ppt_x"/>
                                          </p:val>
                                        </p:tav>
                                        <p:tav tm="100000">
                                          <p:val>
                                            <p:strVal val="#ppt_x"/>
                                          </p:val>
                                        </p:tav>
                                      </p:tavLst>
                                    </p:anim>
                                    <p:anim calcmode="lin" valueType="num">
                                      <p:cBhvr>
                                        <p:cTn id="6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31" presetClass="entr" presetSubtype="0" fill="hold" nodeType="clickEffect">
                                  <p:stCondLst>
                                    <p:cond delay="0"/>
                                  </p:stCondLst>
                                  <p:childTnLst>
                                    <p:set>
                                      <p:cBhvr>
                                        <p:cTn id="68" dur="1" fill="hold">
                                          <p:stCondLst>
                                            <p:cond delay="0"/>
                                          </p:stCondLst>
                                        </p:cTn>
                                        <p:tgtEl>
                                          <p:spTgt spid="32"/>
                                        </p:tgtEl>
                                        <p:attrNameLst>
                                          <p:attrName>style.visibility</p:attrName>
                                        </p:attrNameLst>
                                      </p:cBhvr>
                                      <p:to>
                                        <p:strVal val="visible"/>
                                      </p:to>
                                    </p:set>
                                    <p:anim calcmode="lin" valueType="num">
                                      <p:cBhvr>
                                        <p:cTn id="69" dur="1000" fill="hold"/>
                                        <p:tgtEl>
                                          <p:spTgt spid="32"/>
                                        </p:tgtEl>
                                        <p:attrNameLst>
                                          <p:attrName>ppt_w</p:attrName>
                                        </p:attrNameLst>
                                      </p:cBhvr>
                                      <p:tavLst>
                                        <p:tav tm="0">
                                          <p:val>
                                            <p:fltVal val="0"/>
                                          </p:val>
                                        </p:tav>
                                        <p:tav tm="100000">
                                          <p:val>
                                            <p:strVal val="#ppt_w"/>
                                          </p:val>
                                        </p:tav>
                                      </p:tavLst>
                                    </p:anim>
                                    <p:anim calcmode="lin" valueType="num">
                                      <p:cBhvr>
                                        <p:cTn id="70" dur="1000" fill="hold"/>
                                        <p:tgtEl>
                                          <p:spTgt spid="32"/>
                                        </p:tgtEl>
                                        <p:attrNameLst>
                                          <p:attrName>ppt_h</p:attrName>
                                        </p:attrNameLst>
                                      </p:cBhvr>
                                      <p:tavLst>
                                        <p:tav tm="0">
                                          <p:val>
                                            <p:fltVal val="0"/>
                                          </p:val>
                                        </p:tav>
                                        <p:tav tm="100000">
                                          <p:val>
                                            <p:strVal val="#ppt_h"/>
                                          </p:val>
                                        </p:tav>
                                      </p:tavLst>
                                    </p:anim>
                                    <p:anim calcmode="lin" valueType="num">
                                      <p:cBhvr>
                                        <p:cTn id="71" dur="1000" fill="hold"/>
                                        <p:tgtEl>
                                          <p:spTgt spid="32"/>
                                        </p:tgtEl>
                                        <p:attrNameLst>
                                          <p:attrName>style.rotation</p:attrName>
                                        </p:attrNameLst>
                                      </p:cBhvr>
                                      <p:tavLst>
                                        <p:tav tm="0">
                                          <p:val>
                                            <p:fltVal val="90"/>
                                          </p:val>
                                        </p:tav>
                                        <p:tav tm="100000">
                                          <p:val>
                                            <p:fltVal val="0"/>
                                          </p:val>
                                        </p:tav>
                                      </p:tavLst>
                                    </p:anim>
                                    <p:animEffect transition="in" filter="fade">
                                      <p:cBhvr>
                                        <p:cTn id="72" dur="1000"/>
                                        <p:tgtEl>
                                          <p:spTgt spid="32"/>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500"/>
                                        <p:tgtEl>
                                          <p:spTgt spid="33"/>
                                        </p:tgtEl>
                                      </p:cBhvr>
                                    </p:animEffect>
                                  </p:childTnLst>
                                </p:cTn>
                              </p:par>
                            </p:childTnLst>
                          </p:cTn>
                        </p:par>
                      </p:childTnLst>
                    </p:cTn>
                  </p:par>
                  <p:par>
                    <p:cTn id="78" fill="hold">
                      <p:stCondLst>
                        <p:cond delay="indefinite"/>
                      </p:stCondLst>
                      <p:childTnLst>
                        <p:par>
                          <p:cTn id="79" fill="hold">
                            <p:stCondLst>
                              <p:cond delay="0"/>
                            </p:stCondLst>
                            <p:childTnLst>
                              <p:par>
                                <p:cTn id="80" presetID="31" presetClass="entr" presetSubtype="0" fill="hold" nodeType="clickEffect">
                                  <p:stCondLst>
                                    <p:cond delay="0"/>
                                  </p:stCondLst>
                                  <p:childTnLst>
                                    <p:set>
                                      <p:cBhvr>
                                        <p:cTn id="81" dur="1" fill="hold">
                                          <p:stCondLst>
                                            <p:cond delay="0"/>
                                          </p:stCondLst>
                                        </p:cTn>
                                        <p:tgtEl>
                                          <p:spTgt spid="1026"/>
                                        </p:tgtEl>
                                        <p:attrNameLst>
                                          <p:attrName>style.visibility</p:attrName>
                                        </p:attrNameLst>
                                      </p:cBhvr>
                                      <p:to>
                                        <p:strVal val="visible"/>
                                      </p:to>
                                    </p:set>
                                    <p:anim calcmode="lin" valueType="num">
                                      <p:cBhvr>
                                        <p:cTn id="82" dur="1000" fill="hold"/>
                                        <p:tgtEl>
                                          <p:spTgt spid="1026"/>
                                        </p:tgtEl>
                                        <p:attrNameLst>
                                          <p:attrName>ppt_w</p:attrName>
                                        </p:attrNameLst>
                                      </p:cBhvr>
                                      <p:tavLst>
                                        <p:tav tm="0">
                                          <p:val>
                                            <p:fltVal val="0"/>
                                          </p:val>
                                        </p:tav>
                                        <p:tav tm="100000">
                                          <p:val>
                                            <p:strVal val="#ppt_w"/>
                                          </p:val>
                                        </p:tav>
                                      </p:tavLst>
                                    </p:anim>
                                    <p:anim calcmode="lin" valueType="num">
                                      <p:cBhvr>
                                        <p:cTn id="83" dur="1000" fill="hold"/>
                                        <p:tgtEl>
                                          <p:spTgt spid="1026"/>
                                        </p:tgtEl>
                                        <p:attrNameLst>
                                          <p:attrName>ppt_h</p:attrName>
                                        </p:attrNameLst>
                                      </p:cBhvr>
                                      <p:tavLst>
                                        <p:tav tm="0">
                                          <p:val>
                                            <p:fltVal val="0"/>
                                          </p:val>
                                        </p:tav>
                                        <p:tav tm="100000">
                                          <p:val>
                                            <p:strVal val="#ppt_h"/>
                                          </p:val>
                                        </p:tav>
                                      </p:tavLst>
                                    </p:anim>
                                    <p:anim calcmode="lin" valueType="num">
                                      <p:cBhvr>
                                        <p:cTn id="84" dur="1000" fill="hold"/>
                                        <p:tgtEl>
                                          <p:spTgt spid="1026"/>
                                        </p:tgtEl>
                                        <p:attrNameLst>
                                          <p:attrName>style.rotation</p:attrName>
                                        </p:attrNameLst>
                                      </p:cBhvr>
                                      <p:tavLst>
                                        <p:tav tm="0">
                                          <p:val>
                                            <p:fltVal val="90"/>
                                          </p:val>
                                        </p:tav>
                                        <p:tav tm="100000">
                                          <p:val>
                                            <p:fltVal val="0"/>
                                          </p:val>
                                        </p:tav>
                                      </p:tavLst>
                                    </p:anim>
                                    <p:animEffect transition="in" filter="fade">
                                      <p:cBhvr>
                                        <p:cTn id="85" dur="1000"/>
                                        <p:tgtEl>
                                          <p:spTgt spid="1026"/>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40"/>
                                        </p:tgtEl>
                                        <p:attrNameLst>
                                          <p:attrName>style.visibility</p:attrName>
                                        </p:attrNameLst>
                                      </p:cBhvr>
                                      <p:to>
                                        <p:strVal val="visible"/>
                                      </p:to>
                                    </p:set>
                                    <p:animEffect transition="in" filter="fade">
                                      <p:cBhvr>
                                        <p:cTn id="90" dur="500"/>
                                        <p:tgtEl>
                                          <p:spTgt spid="40"/>
                                        </p:tgtEl>
                                      </p:cBhvr>
                                    </p:animEffect>
                                  </p:childTnLst>
                                </p:cTn>
                              </p:par>
                            </p:childTnLst>
                          </p:cTn>
                        </p:par>
                      </p:childTnLst>
                    </p:cTn>
                  </p:par>
                  <p:par>
                    <p:cTn id="91" fill="hold">
                      <p:stCondLst>
                        <p:cond delay="indefinite"/>
                      </p:stCondLst>
                      <p:childTnLst>
                        <p:par>
                          <p:cTn id="92" fill="hold">
                            <p:stCondLst>
                              <p:cond delay="0"/>
                            </p:stCondLst>
                            <p:childTnLst>
                              <p:par>
                                <p:cTn id="93" presetID="16" presetClass="entr" presetSubtype="21" fill="hold" nodeType="clickEffect">
                                  <p:stCondLst>
                                    <p:cond delay="0"/>
                                  </p:stCondLst>
                                  <p:childTnLst>
                                    <p:set>
                                      <p:cBhvr>
                                        <p:cTn id="94" dur="1" fill="hold">
                                          <p:stCondLst>
                                            <p:cond delay="0"/>
                                          </p:stCondLst>
                                        </p:cTn>
                                        <p:tgtEl>
                                          <p:spTgt spid="1030"/>
                                        </p:tgtEl>
                                        <p:attrNameLst>
                                          <p:attrName>style.visibility</p:attrName>
                                        </p:attrNameLst>
                                      </p:cBhvr>
                                      <p:to>
                                        <p:strVal val="visible"/>
                                      </p:to>
                                    </p:set>
                                    <p:animEffect transition="in" filter="barn(inVertical)">
                                      <p:cBhvr>
                                        <p:cTn id="95" dur="500"/>
                                        <p:tgtEl>
                                          <p:spTgt spid="1030"/>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37"/>
                                        </p:tgtEl>
                                        <p:attrNameLst>
                                          <p:attrName>style.visibility</p:attrName>
                                        </p:attrNameLst>
                                      </p:cBhvr>
                                      <p:to>
                                        <p:strVal val="visible"/>
                                      </p:to>
                                    </p:set>
                                    <p:animEffect transition="in" filter="fade">
                                      <p:cBhvr>
                                        <p:cTn id="100" dur="500"/>
                                        <p:tgtEl>
                                          <p:spTgt spid="37"/>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4" fill="hold" nodeType="clickEffect">
                                  <p:stCondLst>
                                    <p:cond delay="0"/>
                                  </p:stCondLst>
                                  <p:childTnLst>
                                    <p:set>
                                      <p:cBhvr>
                                        <p:cTn id="104" dur="1" fill="hold">
                                          <p:stCondLst>
                                            <p:cond delay="0"/>
                                          </p:stCondLst>
                                        </p:cTn>
                                        <p:tgtEl>
                                          <p:spTgt spid="1028"/>
                                        </p:tgtEl>
                                        <p:attrNameLst>
                                          <p:attrName>style.visibility</p:attrName>
                                        </p:attrNameLst>
                                      </p:cBhvr>
                                      <p:to>
                                        <p:strVal val="visible"/>
                                      </p:to>
                                    </p:set>
                                    <p:animEffect transition="in" filter="wipe(down)">
                                      <p:cBhvr>
                                        <p:cTn id="105" dur="500"/>
                                        <p:tgtEl>
                                          <p:spTgt spid="1028"/>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500"/>
                                        <p:tgtEl>
                                          <p:spTgt spid="39"/>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15"/>
                                        </p:tgtEl>
                                        <p:attrNameLst>
                                          <p:attrName>style.visibility</p:attrName>
                                        </p:attrNameLst>
                                      </p:cBhvr>
                                      <p:to>
                                        <p:strVal val="visible"/>
                                      </p:to>
                                    </p:set>
                                    <p:animEffect transition="in" filter="fade">
                                      <p:cBhvr>
                                        <p:cTn id="115" dur="500"/>
                                        <p:tgtEl>
                                          <p:spTgt spid="15"/>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9"/>
                                        </p:tgtEl>
                                        <p:attrNameLst>
                                          <p:attrName>style.visibility</p:attrName>
                                        </p:attrNameLst>
                                      </p:cBhvr>
                                      <p:to>
                                        <p:strVal val="visible"/>
                                      </p:to>
                                    </p:set>
                                    <p:animEffect transition="in" filter="fade">
                                      <p:cBhvr>
                                        <p:cTn id="120" dur="500"/>
                                        <p:tgtEl>
                                          <p:spTgt spid="9"/>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4" fill="hold" grpId="0" nodeType="clickEffect">
                                  <p:stCondLst>
                                    <p:cond delay="0"/>
                                  </p:stCondLst>
                                  <p:childTnLst>
                                    <p:set>
                                      <p:cBhvr>
                                        <p:cTn id="124" dur="1" fill="hold">
                                          <p:stCondLst>
                                            <p:cond delay="0"/>
                                          </p:stCondLst>
                                        </p:cTn>
                                        <p:tgtEl>
                                          <p:spTgt spid="31"/>
                                        </p:tgtEl>
                                        <p:attrNameLst>
                                          <p:attrName>style.visibility</p:attrName>
                                        </p:attrNameLst>
                                      </p:cBhvr>
                                      <p:to>
                                        <p:strVal val="visible"/>
                                      </p:to>
                                    </p:set>
                                    <p:animEffect transition="in" filter="wipe(down)">
                                      <p:cBhvr>
                                        <p:cTn id="125" dur="500"/>
                                        <p:tgtEl>
                                          <p:spTgt spid="31"/>
                                        </p:tgtEl>
                                      </p:cBhvr>
                                    </p:animEffect>
                                  </p:childTnLst>
                                </p:cTn>
                              </p:par>
                            </p:childTnLst>
                          </p:cTn>
                        </p:par>
                      </p:childTnLst>
                    </p:cTn>
                  </p:par>
                  <p:par>
                    <p:cTn id="126" fill="hold">
                      <p:stCondLst>
                        <p:cond delay="indefinite"/>
                      </p:stCondLst>
                      <p:childTnLst>
                        <p:par>
                          <p:cTn id="127" fill="hold">
                            <p:stCondLst>
                              <p:cond delay="0"/>
                            </p:stCondLst>
                            <p:childTnLst>
                              <p:par>
                                <p:cTn id="128" presetID="21" presetClass="entr" presetSubtype="1" fill="hold" nodeType="clickEffect">
                                  <p:stCondLst>
                                    <p:cond delay="0"/>
                                  </p:stCondLst>
                                  <p:childTnLst>
                                    <p:set>
                                      <p:cBhvr>
                                        <p:cTn id="129" dur="1" fill="hold">
                                          <p:stCondLst>
                                            <p:cond delay="0"/>
                                          </p:stCondLst>
                                        </p:cTn>
                                        <p:tgtEl>
                                          <p:spTgt spid="1032"/>
                                        </p:tgtEl>
                                        <p:attrNameLst>
                                          <p:attrName>style.visibility</p:attrName>
                                        </p:attrNameLst>
                                      </p:cBhvr>
                                      <p:to>
                                        <p:strVal val="visible"/>
                                      </p:to>
                                    </p:set>
                                    <p:animEffect transition="in" filter="wheel(1)">
                                      <p:cBhvr>
                                        <p:cTn id="130" dur="2000"/>
                                        <p:tgtEl>
                                          <p:spTgt spid="1032"/>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grpId="0" nodeType="clickEffect">
                                  <p:stCondLst>
                                    <p:cond delay="0"/>
                                  </p:stCondLst>
                                  <p:childTnLst>
                                    <p:set>
                                      <p:cBhvr>
                                        <p:cTn id="134" dur="1" fill="hold">
                                          <p:stCondLst>
                                            <p:cond delay="0"/>
                                          </p:stCondLst>
                                        </p:cTn>
                                        <p:tgtEl>
                                          <p:spTgt spid="35"/>
                                        </p:tgtEl>
                                        <p:attrNameLst>
                                          <p:attrName>style.visibility</p:attrName>
                                        </p:attrNameLst>
                                      </p:cBhvr>
                                      <p:to>
                                        <p:strVal val="visible"/>
                                      </p:to>
                                    </p:set>
                                    <p:animEffect transition="in" filter="fade">
                                      <p:cBhvr>
                                        <p:cTn id="135" dur="500"/>
                                        <p:tgtEl>
                                          <p:spTgt spid="35"/>
                                        </p:tgtEl>
                                      </p:cBhvr>
                                    </p:animEffect>
                                  </p:childTnLst>
                                </p:cTn>
                              </p:par>
                            </p:childTnLst>
                          </p:cTn>
                        </p:par>
                      </p:childTnLst>
                    </p:cTn>
                  </p:par>
                  <p:par>
                    <p:cTn id="136" fill="hold">
                      <p:stCondLst>
                        <p:cond delay="indefinite"/>
                      </p:stCondLst>
                      <p:childTnLst>
                        <p:par>
                          <p:cTn id="137" fill="hold">
                            <p:stCondLst>
                              <p:cond delay="0"/>
                            </p:stCondLst>
                            <p:childTnLst>
                              <p:par>
                                <p:cTn id="138" presetID="31" presetClass="entr" presetSubtype="0" fill="hold" nodeType="clickEffect">
                                  <p:stCondLst>
                                    <p:cond delay="0"/>
                                  </p:stCondLst>
                                  <p:childTnLst>
                                    <p:set>
                                      <p:cBhvr>
                                        <p:cTn id="139" dur="1" fill="hold">
                                          <p:stCondLst>
                                            <p:cond delay="0"/>
                                          </p:stCondLst>
                                        </p:cTn>
                                        <p:tgtEl>
                                          <p:spTgt spid="1034"/>
                                        </p:tgtEl>
                                        <p:attrNameLst>
                                          <p:attrName>style.visibility</p:attrName>
                                        </p:attrNameLst>
                                      </p:cBhvr>
                                      <p:to>
                                        <p:strVal val="visible"/>
                                      </p:to>
                                    </p:set>
                                    <p:anim calcmode="lin" valueType="num">
                                      <p:cBhvr>
                                        <p:cTn id="140" dur="1000" fill="hold"/>
                                        <p:tgtEl>
                                          <p:spTgt spid="1034"/>
                                        </p:tgtEl>
                                        <p:attrNameLst>
                                          <p:attrName>ppt_w</p:attrName>
                                        </p:attrNameLst>
                                      </p:cBhvr>
                                      <p:tavLst>
                                        <p:tav tm="0">
                                          <p:val>
                                            <p:fltVal val="0"/>
                                          </p:val>
                                        </p:tav>
                                        <p:tav tm="100000">
                                          <p:val>
                                            <p:strVal val="#ppt_w"/>
                                          </p:val>
                                        </p:tav>
                                      </p:tavLst>
                                    </p:anim>
                                    <p:anim calcmode="lin" valueType="num">
                                      <p:cBhvr>
                                        <p:cTn id="141" dur="1000" fill="hold"/>
                                        <p:tgtEl>
                                          <p:spTgt spid="1034"/>
                                        </p:tgtEl>
                                        <p:attrNameLst>
                                          <p:attrName>ppt_h</p:attrName>
                                        </p:attrNameLst>
                                      </p:cBhvr>
                                      <p:tavLst>
                                        <p:tav tm="0">
                                          <p:val>
                                            <p:fltVal val="0"/>
                                          </p:val>
                                        </p:tav>
                                        <p:tav tm="100000">
                                          <p:val>
                                            <p:strVal val="#ppt_h"/>
                                          </p:val>
                                        </p:tav>
                                      </p:tavLst>
                                    </p:anim>
                                    <p:anim calcmode="lin" valueType="num">
                                      <p:cBhvr>
                                        <p:cTn id="142" dur="1000" fill="hold"/>
                                        <p:tgtEl>
                                          <p:spTgt spid="1034"/>
                                        </p:tgtEl>
                                        <p:attrNameLst>
                                          <p:attrName>style.rotation</p:attrName>
                                        </p:attrNameLst>
                                      </p:cBhvr>
                                      <p:tavLst>
                                        <p:tav tm="0">
                                          <p:val>
                                            <p:fltVal val="90"/>
                                          </p:val>
                                        </p:tav>
                                        <p:tav tm="100000">
                                          <p:val>
                                            <p:fltVal val="0"/>
                                          </p:val>
                                        </p:tav>
                                      </p:tavLst>
                                    </p:anim>
                                    <p:animEffect transition="in" filter="fade">
                                      <p:cBhvr>
                                        <p:cTn id="143" dur="1000"/>
                                        <p:tgtEl>
                                          <p:spTgt spid="1034"/>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grpId="0" nodeType="clickEffect">
                                  <p:stCondLst>
                                    <p:cond delay="0"/>
                                  </p:stCondLst>
                                  <p:childTnLst>
                                    <p:set>
                                      <p:cBhvr>
                                        <p:cTn id="147" dur="1" fill="hold">
                                          <p:stCondLst>
                                            <p:cond delay="0"/>
                                          </p:stCondLst>
                                        </p:cTn>
                                        <p:tgtEl>
                                          <p:spTgt spid="36"/>
                                        </p:tgtEl>
                                        <p:attrNameLst>
                                          <p:attrName>style.visibility</p:attrName>
                                        </p:attrNameLst>
                                      </p:cBhvr>
                                      <p:to>
                                        <p:strVal val="visible"/>
                                      </p:to>
                                    </p:set>
                                    <p:animEffect transition="in" filter="fade">
                                      <p:cBhvr>
                                        <p:cTn id="148" dur="500"/>
                                        <p:tgtEl>
                                          <p:spTgt spid="36"/>
                                        </p:tgtEl>
                                      </p:cBhvr>
                                    </p:animEffect>
                                  </p:childTnLst>
                                </p:cTn>
                              </p:par>
                            </p:childTnLst>
                          </p:cTn>
                        </p:par>
                      </p:childTnLst>
                    </p:cTn>
                  </p:par>
                  <p:par>
                    <p:cTn id="149" fill="hold">
                      <p:stCondLst>
                        <p:cond delay="indefinite"/>
                      </p:stCondLst>
                      <p:childTnLst>
                        <p:par>
                          <p:cTn id="150" fill="hold">
                            <p:stCondLst>
                              <p:cond delay="0"/>
                            </p:stCondLst>
                            <p:childTnLst>
                              <p:par>
                                <p:cTn id="151" presetID="53" presetClass="entr" presetSubtype="16" fill="hold" nodeType="clickEffect">
                                  <p:stCondLst>
                                    <p:cond delay="0"/>
                                  </p:stCondLst>
                                  <p:childTnLst>
                                    <p:set>
                                      <p:cBhvr>
                                        <p:cTn id="152" dur="1" fill="hold">
                                          <p:stCondLst>
                                            <p:cond delay="0"/>
                                          </p:stCondLst>
                                        </p:cTn>
                                        <p:tgtEl>
                                          <p:spTgt spid="1036"/>
                                        </p:tgtEl>
                                        <p:attrNameLst>
                                          <p:attrName>style.visibility</p:attrName>
                                        </p:attrNameLst>
                                      </p:cBhvr>
                                      <p:to>
                                        <p:strVal val="visible"/>
                                      </p:to>
                                    </p:set>
                                    <p:anim calcmode="lin" valueType="num">
                                      <p:cBhvr>
                                        <p:cTn id="153" dur="500" fill="hold"/>
                                        <p:tgtEl>
                                          <p:spTgt spid="1036"/>
                                        </p:tgtEl>
                                        <p:attrNameLst>
                                          <p:attrName>ppt_w</p:attrName>
                                        </p:attrNameLst>
                                      </p:cBhvr>
                                      <p:tavLst>
                                        <p:tav tm="0">
                                          <p:val>
                                            <p:fltVal val="0"/>
                                          </p:val>
                                        </p:tav>
                                        <p:tav tm="100000">
                                          <p:val>
                                            <p:strVal val="#ppt_w"/>
                                          </p:val>
                                        </p:tav>
                                      </p:tavLst>
                                    </p:anim>
                                    <p:anim calcmode="lin" valueType="num">
                                      <p:cBhvr>
                                        <p:cTn id="154" dur="500" fill="hold"/>
                                        <p:tgtEl>
                                          <p:spTgt spid="1036"/>
                                        </p:tgtEl>
                                        <p:attrNameLst>
                                          <p:attrName>ppt_h</p:attrName>
                                        </p:attrNameLst>
                                      </p:cBhvr>
                                      <p:tavLst>
                                        <p:tav tm="0">
                                          <p:val>
                                            <p:fltVal val="0"/>
                                          </p:val>
                                        </p:tav>
                                        <p:tav tm="100000">
                                          <p:val>
                                            <p:strVal val="#ppt_h"/>
                                          </p:val>
                                        </p:tav>
                                      </p:tavLst>
                                    </p:anim>
                                    <p:animEffect transition="in" filter="fade">
                                      <p:cBhvr>
                                        <p:cTn id="155" dur="500"/>
                                        <p:tgtEl>
                                          <p:spTgt spid="1036"/>
                                        </p:tgtEl>
                                      </p:cBhvr>
                                    </p:animEffect>
                                  </p:childTnLst>
                                </p:cTn>
                              </p:par>
                            </p:childTnLst>
                          </p:cTn>
                        </p:par>
                      </p:childTnLst>
                    </p:cTn>
                  </p:par>
                  <p:par>
                    <p:cTn id="156" fill="hold">
                      <p:stCondLst>
                        <p:cond delay="indefinite"/>
                      </p:stCondLst>
                      <p:childTnLst>
                        <p:par>
                          <p:cTn id="157" fill="hold">
                            <p:stCondLst>
                              <p:cond delay="0"/>
                            </p:stCondLst>
                            <p:childTnLst>
                              <p:par>
                                <p:cTn id="158" presetID="10" presetClass="entr" presetSubtype="0" fill="hold" grpId="0" nodeType="clickEffect">
                                  <p:stCondLst>
                                    <p:cond delay="0"/>
                                  </p:stCondLst>
                                  <p:childTnLst>
                                    <p:set>
                                      <p:cBhvr>
                                        <p:cTn id="159" dur="1" fill="hold">
                                          <p:stCondLst>
                                            <p:cond delay="0"/>
                                          </p:stCondLst>
                                        </p:cTn>
                                        <p:tgtEl>
                                          <p:spTgt spid="38"/>
                                        </p:tgtEl>
                                        <p:attrNameLst>
                                          <p:attrName>style.visibility</p:attrName>
                                        </p:attrNameLst>
                                      </p:cBhvr>
                                      <p:to>
                                        <p:strVal val="visible"/>
                                      </p:to>
                                    </p:set>
                                    <p:animEffect transition="in" filter="fade">
                                      <p:cBhvr>
                                        <p:cTn id="160" dur="500"/>
                                        <p:tgtEl>
                                          <p:spTgt spid="38"/>
                                        </p:tgtEl>
                                      </p:cBhvr>
                                    </p:animEffect>
                                  </p:childTnLst>
                                </p:cTn>
                              </p:par>
                            </p:childTnLst>
                          </p:cTn>
                        </p:par>
                      </p:childTnLst>
                    </p:cTn>
                  </p:par>
                  <p:par>
                    <p:cTn id="161" fill="hold">
                      <p:stCondLst>
                        <p:cond delay="indefinite"/>
                      </p:stCondLst>
                      <p:childTnLst>
                        <p:par>
                          <p:cTn id="162" fill="hold">
                            <p:stCondLst>
                              <p:cond delay="0"/>
                            </p:stCondLst>
                            <p:childTnLst>
                              <p:par>
                                <p:cTn id="163" presetID="26" presetClass="entr" presetSubtype="0" fill="hold" grpId="0" nodeType="clickEffect">
                                  <p:stCondLst>
                                    <p:cond delay="0"/>
                                  </p:stCondLst>
                                  <p:childTnLst>
                                    <p:set>
                                      <p:cBhvr>
                                        <p:cTn id="164" dur="1" fill="hold">
                                          <p:stCondLst>
                                            <p:cond delay="0"/>
                                          </p:stCondLst>
                                        </p:cTn>
                                        <p:tgtEl>
                                          <p:spTgt spid="41"/>
                                        </p:tgtEl>
                                        <p:attrNameLst>
                                          <p:attrName>style.visibility</p:attrName>
                                        </p:attrNameLst>
                                      </p:cBhvr>
                                      <p:to>
                                        <p:strVal val="visible"/>
                                      </p:to>
                                    </p:set>
                                    <p:animEffect transition="in" filter="wipe(down)">
                                      <p:cBhvr>
                                        <p:cTn id="165" dur="580">
                                          <p:stCondLst>
                                            <p:cond delay="0"/>
                                          </p:stCondLst>
                                        </p:cTn>
                                        <p:tgtEl>
                                          <p:spTgt spid="41"/>
                                        </p:tgtEl>
                                      </p:cBhvr>
                                    </p:animEffect>
                                    <p:anim calcmode="lin" valueType="num">
                                      <p:cBhvr>
                                        <p:cTn id="166" dur="1822"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167" dur="664"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168" dur="664" tmFilter="0, 0; 0.125,0.2665; 0.25,0.4; 0.375,0.465; 0.5,0.5;  0.625,0.535; 0.75,0.6; 0.875,0.7335; 1,1">
                                          <p:stCondLst>
                                            <p:cond delay="664"/>
                                          </p:stCondLst>
                                        </p:cTn>
                                        <p:tgtEl>
                                          <p:spTgt spid="41"/>
                                        </p:tgtEl>
                                        <p:attrNameLst>
                                          <p:attrName>ppt_y</p:attrName>
                                        </p:attrNameLst>
                                      </p:cBhvr>
                                      <p:tavLst>
                                        <p:tav tm="0" fmla="#ppt_y-sin(pi*$)/9">
                                          <p:val>
                                            <p:fltVal val="0"/>
                                          </p:val>
                                        </p:tav>
                                        <p:tav tm="100000">
                                          <p:val>
                                            <p:fltVal val="1"/>
                                          </p:val>
                                        </p:tav>
                                      </p:tavLst>
                                    </p:anim>
                                    <p:anim calcmode="lin" valueType="num">
                                      <p:cBhvr>
                                        <p:cTn id="169" dur="332" tmFilter="0, 0; 0.125,0.2665; 0.25,0.4; 0.375,0.465; 0.5,0.5;  0.625,0.535; 0.75,0.6; 0.875,0.7335; 1,1">
                                          <p:stCondLst>
                                            <p:cond delay="1324"/>
                                          </p:stCondLst>
                                        </p:cTn>
                                        <p:tgtEl>
                                          <p:spTgt spid="41"/>
                                        </p:tgtEl>
                                        <p:attrNameLst>
                                          <p:attrName>ppt_y</p:attrName>
                                        </p:attrNameLst>
                                      </p:cBhvr>
                                      <p:tavLst>
                                        <p:tav tm="0" fmla="#ppt_y-sin(pi*$)/27">
                                          <p:val>
                                            <p:fltVal val="0"/>
                                          </p:val>
                                        </p:tav>
                                        <p:tav tm="100000">
                                          <p:val>
                                            <p:fltVal val="1"/>
                                          </p:val>
                                        </p:tav>
                                      </p:tavLst>
                                    </p:anim>
                                    <p:anim calcmode="lin" valueType="num">
                                      <p:cBhvr>
                                        <p:cTn id="170" dur="164" tmFilter="0, 0; 0.125,0.2665; 0.25,0.4; 0.375,0.465; 0.5,0.5;  0.625,0.535; 0.75,0.6; 0.875,0.7335; 1,1">
                                          <p:stCondLst>
                                            <p:cond delay="1656"/>
                                          </p:stCondLst>
                                        </p:cTn>
                                        <p:tgtEl>
                                          <p:spTgt spid="41"/>
                                        </p:tgtEl>
                                        <p:attrNameLst>
                                          <p:attrName>ppt_y</p:attrName>
                                        </p:attrNameLst>
                                      </p:cBhvr>
                                      <p:tavLst>
                                        <p:tav tm="0" fmla="#ppt_y-sin(pi*$)/81">
                                          <p:val>
                                            <p:fltVal val="0"/>
                                          </p:val>
                                        </p:tav>
                                        <p:tav tm="100000">
                                          <p:val>
                                            <p:fltVal val="1"/>
                                          </p:val>
                                        </p:tav>
                                      </p:tavLst>
                                    </p:anim>
                                    <p:animScale>
                                      <p:cBhvr>
                                        <p:cTn id="171" dur="26">
                                          <p:stCondLst>
                                            <p:cond delay="650"/>
                                          </p:stCondLst>
                                        </p:cTn>
                                        <p:tgtEl>
                                          <p:spTgt spid="41"/>
                                        </p:tgtEl>
                                      </p:cBhvr>
                                      <p:to x="100000" y="60000"/>
                                    </p:animScale>
                                    <p:animScale>
                                      <p:cBhvr>
                                        <p:cTn id="172" dur="166" decel="50000">
                                          <p:stCondLst>
                                            <p:cond delay="676"/>
                                          </p:stCondLst>
                                        </p:cTn>
                                        <p:tgtEl>
                                          <p:spTgt spid="41"/>
                                        </p:tgtEl>
                                      </p:cBhvr>
                                      <p:to x="100000" y="100000"/>
                                    </p:animScale>
                                    <p:animScale>
                                      <p:cBhvr>
                                        <p:cTn id="173" dur="26">
                                          <p:stCondLst>
                                            <p:cond delay="1312"/>
                                          </p:stCondLst>
                                        </p:cTn>
                                        <p:tgtEl>
                                          <p:spTgt spid="41"/>
                                        </p:tgtEl>
                                      </p:cBhvr>
                                      <p:to x="100000" y="80000"/>
                                    </p:animScale>
                                    <p:animScale>
                                      <p:cBhvr>
                                        <p:cTn id="174" dur="166" decel="50000">
                                          <p:stCondLst>
                                            <p:cond delay="1338"/>
                                          </p:stCondLst>
                                        </p:cTn>
                                        <p:tgtEl>
                                          <p:spTgt spid="41"/>
                                        </p:tgtEl>
                                      </p:cBhvr>
                                      <p:to x="100000" y="100000"/>
                                    </p:animScale>
                                    <p:animScale>
                                      <p:cBhvr>
                                        <p:cTn id="175" dur="26">
                                          <p:stCondLst>
                                            <p:cond delay="1642"/>
                                          </p:stCondLst>
                                        </p:cTn>
                                        <p:tgtEl>
                                          <p:spTgt spid="41"/>
                                        </p:tgtEl>
                                      </p:cBhvr>
                                      <p:to x="100000" y="90000"/>
                                    </p:animScale>
                                    <p:animScale>
                                      <p:cBhvr>
                                        <p:cTn id="176" dur="166" decel="50000">
                                          <p:stCondLst>
                                            <p:cond delay="1668"/>
                                          </p:stCondLst>
                                        </p:cTn>
                                        <p:tgtEl>
                                          <p:spTgt spid="41"/>
                                        </p:tgtEl>
                                      </p:cBhvr>
                                      <p:to x="100000" y="100000"/>
                                    </p:animScale>
                                    <p:animScale>
                                      <p:cBhvr>
                                        <p:cTn id="177" dur="26">
                                          <p:stCondLst>
                                            <p:cond delay="1808"/>
                                          </p:stCondLst>
                                        </p:cTn>
                                        <p:tgtEl>
                                          <p:spTgt spid="41"/>
                                        </p:tgtEl>
                                      </p:cBhvr>
                                      <p:to x="100000" y="95000"/>
                                    </p:animScale>
                                    <p:animScale>
                                      <p:cBhvr>
                                        <p:cTn id="178" dur="166" decel="50000">
                                          <p:stCondLst>
                                            <p:cond delay="1834"/>
                                          </p:stCondLst>
                                        </p:cTn>
                                        <p:tgtEl>
                                          <p:spTgt spid="4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7" grpId="0" animBg="1"/>
      <p:bldP spid="8" grpId="0" animBg="1"/>
      <p:bldP spid="9" grpId="0" animBg="1"/>
      <p:bldP spid="12" grpId="0"/>
      <p:bldP spid="13" grpId="0" animBg="1"/>
      <p:bldP spid="14" grpId="0" animBg="1"/>
      <p:bldP spid="15" grpId="0" animBg="1"/>
      <p:bldP spid="17" grpId="0"/>
      <p:bldP spid="26" grpId="0" animBg="1"/>
      <p:bldP spid="31" grpId="0" animBg="1"/>
      <p:bldP spid="33" grpId="0"/>
      <p:bldP spid="35" grpId="0"/>
      <p:bldP spid="36" grpId="0"/>
      <p:bldP spid="37" grpId="0"/>
      <p:bldP spid="38" grpId="0"/>
      <p:bldP spid="39" grpId="0"/>
      <p:bldP spid="40" grpId="0"/>
      <p:bldP spid="41"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115616" y="5020523"/>
            <a:ext cx="6800595" cy="1200329"/>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just"/>
            <a:r>
              <a:rPr lang="es-PE" dirty="0" smtClean="0"/>
              <a:t>alimento </a:t>
            </a:r>
            <a:r>
              <a:rPr lang="es-PE" dirty="0"/>
              <a:t>de excelente calidad debido a su alto contenido protéico (27.8% en </a:t>
            </a:r>
            <a:r>
              <a:rPr lang="es-PE" dirty="0" smtClean="0"/>
              <a:t>base húmeda</a:t>
            </a:r>
            <a:r>
              <a:rPr lang="es-PE" dirty="0"/>
              <a:t>) y a su bajo contenido de grasas (0.86%), y sus </a:t>
            </a:r>
            <a:r>
              <a:rPr lang="es-PE" dirty="0" smtClean="0"/>
              <a:t>hábitos alimenticios </a:t>
            </a:r>
            <a:r>
              <a:rPr lang="es-PE" dirty="0"/>
              <a:t>omnívoros lo </a:t>
            </a:r>
            <a:r>
              <a:rPr lang="es-PE" dirty="0" smtClean="0"/>
              <a:t>califican como </a:t>
            </a:r>
            <a:r>
              <a:rPr lang="es-PE" dirty="0"/>
              <a:t>apropiado para su cultivo en ambientes controlados.</a:t>
            </a:r>
          </a:p>
        </p:txBody>
      </p:sp>
      <p:sp>
        <p:nvSpPr>
          <p:cNvPr id="5" name="4 Llamada de flecha hacia abajo"/>
          <p:cNvSpPr/>
          <p:nvPr/>
        </p:nvSpPr>
        <p:spPr>
          <a:xfrm rot="19918345">
            <a:off x="432928" y="295121"/>
            <a:ext cx="1294023" cy="785818"/>
          </a:xfrm>
          <a:prstGeom prst="downArrowCallout">
            <a:avLst/>
          </a:prstGeom>
          <a:gradFill flip="none" rotWithShape="1">
            <a:gsLst>
              <a:gs pos="0">
                <a:srgbClr val="FF3399">
                  <a:tint val="66000"/>
                  <a:satMod val="160000"/>
                </a:srgbClr>
              </a:gs>
              <a:gs pos="50000">
                <a:srgbClr val="FF3399">
                  <a:tint val="44500"/>
                  <a:satMod val="160000"/>
                </a:srgbClr>
              </a:gs>
              <a:gs pos="100000">
                <a:srgbClr val="FF3399">
                  <a:tint val="23500"/>
                  <a:satMod val="160000"/>
                </a:srgbClr>
              </a:gs>
            </a:gsLst>
            <a:lin ang="5400000" scaled="1"/>
            <a:tileRect/>
          </a:gra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smtClean="0"/>
              <a:t>USOS</a:t>
            </a:r>
            <a:endParaRPr lang="es-ES" sz="2800" b="1" dirty="0"/>
          </a:p>
        </p:txBody>
      </p:sp>
      <p:sp>
        <p:nvSpPr>
          <p:cNvPr id="6" name="5 Rectángulo"/>
          <p:cNvSpPr/>
          <p:nvPr/>
        </p:nvSpPr>
        <p:spPr>
          <a:xfrm>
            <a:off x="3196132" y="181388"/>
            <a:ext cx="4572000" cy="646331"/>
          </a:xfrm>
          <a:prstGeom prst="rect">
            <a:avLst/>
          </a:prstGeom>
        </p:spPr>
        <p:style>
          <a:lnRef idx="3">
            <a:schemeClr val="lt1"/>
          </a:lnRef>
          <a:fillRef idx="1">
            <a:schemeClr val="accent5"/>
          </a:fillRef>
          <a:effectRef idx="1">
            <a:schemeClr val="accent5"/>
          </a:effectRef>
          <a:fontRef idx="minor">
            <a:schemeClr val="lt1"/>
          </a:fontRef>
        </p:style>
        <p:txBody>
          <a:bodyPr>
            <a:spAutoFit/>
          </a:bodyPr>
          <a:lstStyle/>
          <a:p>
            <a:pPr algn="ctr"/>
            <a:r>
              <a:rPr lang="es-ES" dirty="0"/>
              <a:t>El líquido resultante de la primera cocción a fuego </a:t>
            </a:r>
            <a:r>
              <a:rPr lang="es-ES" dirty="0" smtClean="0"/>
              <a:t>lento</a:t>
            </a:r>
            <a:endParaRPr lang="es-ES" dirty="0"/>
          </a:p>
        </p:txBody>
      </p:sp>
      <p:sp>
        <p:nvSpPr>
          <p:cNvPr id="7" name="6 Rectángulo"/>
          <p:cNvSpPr/>
          <p:nvPr/>
        </p:nvSpPr>
        <p:spPr>
          <a:xfrm>
            <a:off x="1835696" y="1822193"/>
            <a:ext cx="3384376" cy="923330"/>
          </a:xfrm>
          <a:prstGeom prst="rect">
            <a:avLst/>
          </a:prstGeom>
        </p:spPr>
        <p:txBody>
          <a:bodyPr wrap="square">
            <a:spAutoFit/>
          </a:bodyPr>
          <a:lstStyle/>
          <a:p>
            <a:pPr algn="just"/>
            <a:r>
              <a:rPr lang="es-ES" dirty="0"/>
              <a:t>reducir los trastornos debidos a la ingestión excesiva de bebidas alcohólicas</a:t>
            </a:r>
          </a:p>
        </p:txBody>
      </p:sp>
      <p:sp>
        <p:nvSpPr>
          <p:cNvPr id="8" name="7 Rectángulo"/>
          <p:cNvSpPr/>
          <p:nvPr/>
        </p:nvSpPr>
        <p:spPr>
          <a:xfrm>
            <a:off x="5960725" y="1848246"/>
            <a:ext cx="2592287" cy="646331"/>
          </a:xfrm>
          <a:prstGeom prst="rect">
            <a:avLst/>
          </a:prstGeom>
        </p:spPr>
        <p:txBody>
          <a:bodyPr wrap="square">
            <a:spAutoFit/>
          </a:bodyPr>
          <a:lstStyle/>
          <a:p>
            <a:pPr algn="just"/>
            <a:r>
              <a:rPr lang="es-ES" dirty="0"/>
              <a:t>combatir enfermedades bronquiales</a:t>
            </a:r>
          </a:p>
        </p:txBody>
      </p:sp>
      <p:sp>
        <p:nvSpPr>
          <p:cNvPr id="9" name="8 Rectángulo"/>
          <p:cNvSpPr/>
          <p:nvPr/>
        </p:nvSpPr>
        <p:spPr>
          <a:xfrm>
            <a:off x="1477076" y="2952400"/>
            <a:ext cx="4572000" cy="646331"/>
          </a:xfrm>
          <a:prstGeom prst="rect">
            <a:avLst/>
          </a:prstGeom>
        </p:spPr>
        <p:style>
          <a:lnRef idx="3">
            <a:schemeClr val="lt1"/>
          </a:lnRef>
          <a:fillRef idx="1">
            <a:schemeClr val="accent5"/>
          </a:fillRef>
          <a:effectRef idx="1">
            <a:schemeClr val="accent5"/>
          </a:effectRef>
          <a:fontRef idx="minor">
            <a:schemeClr val="lt1"/>
          </a:fontRef>
        </p:style>
        <p:txBody>
          <a:bodyPr>
            <a:spAutoFit/>
          </a:bodyPr>
          <a:lstStyle/>
          <a:p>
            <a:r>
              <a:rPr lang="es-ES" dirty="0" smtClean="0"/>
              <a:t>recurso </a:t>
            </a:r>
            <a:r>
              <a:rPr lang="es-ES" dirty="0"/>
              <a:t>alimenticio y fuente proteica de la poblaciones ribereñas</a:t>
            </a:r>
          </a:p>
        </p:txBody>
      </p:sp>
      <p:sp>
        <p:nvSpPr>
          <p:cNvPr id="10" name="9 Rectángulo"/>
          <p:cNvSpPr/>
          <p:nvPr/>
        </p:nvSpPr>
        <p:spPr>
          <a:xfrm>
            <a:off x="3995936" y="3831431"/>
            <a:ext cx="4572000" cy="923330"/>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just"/>
            <a:r>
              <a:rPr lang="es-ES" dirty="0"/>
              <a:t>envases de agua o en sacos de polietileno para ser transportados hacia los mercados en donde son comercializados.</a:t>
            </a:r>
          </a:p>
        </p:txBody>
      </p:sp>
      <p:sp>
        <p:nvSpPr>
          <p:cNvPr id="11" name="10 Flecha abajo"/>
          <p:cNvSpPr/>
          <p:nvPr/>
        </p:nvSpPr>
        <p:spPr>
          <a:xfrm rot="3042949">
            <a:off x="3741519" y="835684"/>
            <a:ext cx="484632" cy="978408"/>
          </a:xfrm>
          <a:prstGeom prst="downArrow">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5400000" scaled="1"/>
            <a:tileRect/>
          </a:gradFill>
          <a:effectLst>
            <a:glow rad="63500">
              <a:srgbClr val="92D050">
                <a:alpha val="50000"/>
              </a:srgbClr>
            </a:glow>
          </a:effectLst>
        </p:spPr>
        <p:style>
          <a:lnRef idx="3">
            <a:schemeClr val="lt1"/>
          </a:lnRef>
          <a:fillRef idx="1">
            <a:schemeClr val="accent4"/>
          </a:fillRef>
          <a:effectRef idx="1">
            <a:schemeClr val="accent4"/>
          </a:effectRef>
          <a:fontRef idx="minor">
            <a:schemeClr val="lt1"/>
          </a:fontRef>
        </p:style>
        <p:txBody>
          <a:bodyPr rtlCol="0" anchor="ctr"/>
          <a:lstStyle/>
          <a:p>
            <a:pPr algn="ctr"/>
            <a:endParaRPr lang="es-ES"/>
          </a:p>
        </p:txBody>
      </p:sp>
      <p:sp>
        <p:nvSpPr>
          <p:cNvPr id="12" name="11 Flecha abajo"/>
          <p:cNvSpPr/>
          <p:nvPr/>
        </p:nvSpPr>
        <p:spPr>
          <a:xfrm rot="19225701">
            <a:off x="6849962" y="892124"/>
            <a:ext cx="484632" cy="978408"/>
          </a:xfrm>
          <a:prstGeom prst="downArrow">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2700000" scaled="1"/>
            <a:tileRect/>
          </a:gradFill>
          <a:effectLst>
            <a:glow rad="63500">
              <a:srgbClr val="92D050">
                <a:alpha val="50000"/>
              </a:srgbClr>
            </a:glow>
          </a:effectLst>
        </p:spPr>
        <p:style>
          <a:lnRef idx="3">
            <a:schemeClr val="lt1"/>
          </a:lnRef>
          <a:fillRef idx="1">
            <a:schemeClr val="accent4"/>
          </a:fillRef>
          <a:effectRef idx="1">
            <a:schemeClr val="accent4"/>
          </a:effectRef>
          <a:fontRef idx="minor">
            <a:schemeClr val="lt1"/>
          </a:fontRef>
        </p:style>
        <p:txBody>
          <a:bodyPr rtlCol="0" anchor="ctr"/>
          <a:lstStyle/>
          <a:p>
            <a:pPr algn="ctr"/>
            <a:endParaRPr lang="es-E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50000" t="50000" r="50000" b="50000"/>
                </a:path>
                <a:tileRect/>
              </a:gradFill>
            </a:endParaRPr>
          </a:p>
        </p:txBody>
      </p:sp>
      <p:sp>
        <p:nvSpPr>
          <p:cNvPr id="13" name="12 Flecha doblada hacia arriba"/>
          <p:cNvSpPr/>
          <p:nvPr/>
        </p:nvSpPr>
        <p:spPr>
          <a:xfrm rot="16429854" flipV="1">
            <a:off x="2138915" y="-206189"/>
            <a:ext cx="491516" cy="1356180"/>
          </a:xfrm>
          <a:prstGeom prst="ben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3 Flecha doblada hacia arriba"/>
          <p:cNvSpPr/>
          <p:nvPr/>
        </p:nvSpPr>
        <p:spPr>
          <a:xfrm rot="5188836">
            <a:off x="-170183" y="1944813"/>
            <a:ext cx="2378384" cy="678090"/>
          </a:xfrm>
          <a:prstGeom prst="bentUpArrow">
            <a:avLst>
              <a:gd name="adj1" fmla="val 25000"/>
              <a:gd name="adj2" fmla="val 24165"/>
              <a:gd name="adj3" fmla="val 25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Flecha doblada hacia arriba"/>
          <p:cNvSpPr/>
          <p:nvPr/>
        </p:nvSpPr>
        <p:spPr>
          <a:xfrm rot="5246124">
            <a:off x="-1691680" y="3094302"/>
            <a:ext cx="4725725" cy="678090"/>
          </a:xfrm>
          <a:prstGeom prst="bentUpArrow">
            <a:avLst>
              <a:gd name="adj1" fmla="val 25000"/>
              <a:gd name="adj2" fmla="val 24165"/>
              <a:gd name="adj3" fmla="val 25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Flecha doblada hacia arriba"/>
          <p:cNvSpPr/>
          <p:nvPr/>
        </p:nvSpPr>
        <p:spPr>
          <a:xfrm rot="21402595" flipV="1">
            <a:off x="6157775" y="3062822"/>
            <a:ext cx="1607965" cy="658680"/>
          </a:xfrm>
          <a:prstGeom prst="ben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050" name="Picture 2" descr="C:\Archivos de programa\Microsoft Office\MEDIA\CAGCAT10\j0251301.wmf"/>
          <p:cNvPicPr>
            <a:picLocks noChangeAspect="1" noChangeArrowheads="1"/>
          </p:cNvPicPr>
          <p:nvPr/>
        </p:nvPicPr>
        <p:blipFill>
          <a:blip r:embed="rId2"/>
          <a:srcRect/>
          <a:stretch>
            <a:fillRect/>
          </a:stretch>
        </p:blipFill>
        <p:spPr bwMode="auto">
          <a:xfrm>
            <a:off x="1000100" y="1000108"/>
            <a:ext cx="1285884" cy="1083798"/>
          </a:xfrm>
          <a:prstGeom prst="rect">
            <a:avLst/>
          </a:prstGeom>
          <a:noFill/>
        </p:spPr>
      </p:pic>
    </p:spTree>
    <p:extLst>
      <p:ext uri="{BB962C8B-B14F-4D97-AF65-F5344CB8AC3E}">
        <p14:creationId xmlns:p14="http://schemas.microsoft.com/office/powerpoint/2010/main" val="3506833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diamond(in)">
                                      <p:cBhvr>
                                        <p:cTn id="13" dur="2000"/>
                                        <p:tgtEl>
                                          <p:spTgt spid="205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80">
                                          <p:stCondLst>
                                            <p:cond delay="0"/>
                                          </p:stCondLst>
                                        </p:cTn>
                                        <p:tgtEl>
                                          <p:spTgt spid="7"/>
                                        </p:tgtEl>
                                      </p:cBhvr>
                                    </p:animEffect>
                                    <p:anim calcmode="lin" valueType="num">
                                      <p:cBhvr>
                                        <p:cTn id="3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0" dur="26">
                                          <p:stCondLst>
                                            <p:cond delay="650"/>
                                          </p:stCondLst>
                                        </p:cTn>
                                        <p:tgtEl>
                                          <p:spTgt spid="7"/>
                                        </p:tgtEl>
                                      </p:cBhvr>
                                      <p:to x="100000" y="60000"/>
                                    </p:animScale>
                                    <p:animScale>
                                      <p:cBhvr>
                                        <p:cTn id="41" dur="166" decel="50000">
                                          <p:stCondLst>
                                            <p:cond delay="676"/>
                                          </p:stCondLst>
                                        </p:cTn>
                                        <p:tgtEl>
                                          <p:spTgt spid="7"/>
                                        </p:tgtEl>
                                      </p:cBhvr>
                                      <p:to x="100000" y="100000"/>
                                    </p:animScale>
                                    <p:animScale>
                                      <p:cBhvr>
                                        <p:cTn id="42" dur="26">
                                          <p:stCondLst>
                                            <p:cond delay="1312"/>
                                          </p:stCondLst>
                                        </p:cTn>
                                        <p:tgtEl>
                                          <p:spTgt spid="7"/>
                                        </p:tgtEl>
                                      </p:cBhvr>
                                      <p:to x="100000" y="80000"/>
                                    </p:animScale>
                                    <p:animScale>
                                      <p:cBhvr>
                                        <p:cTn id="43" dur="166" decel="50000">
                                          <p:stCondLst>
                                            <p:cond delay="1338"/>
                                          </p:stCondLst>
                                        </p:cTn>
                                        <p:tgtEl>
                                          <p:spTgt spid="7"/>
                                        </p:tgtEl>
                                      </p:cBhvr>
                                      <p:to x="100000" y="100000"/>
                                    </p:animScale>
                                    <p:animScale>
                                      <p:cBhvr>
                                        <p:cTn id="44" dur="26">
                                          <p:stCondLst>
                                            <p:cond delay="1642"/>
                                          </p:stCondLst>
                                        </p:cTn>
                                        <p:tgtEl>
                                          <p:spTgt spid="7"/>
                                        </p:tgtEl>
                                      </p:cBhvr>
                                      <p:to x="100000" y="90000"/>
                                    </p:animScale>
                                    <p:animScale>
                                      <p:cBhvr>
                                        <p:cTn id="45" dur="166" decel="50000">
                                          <p:stCondLst>
                                            <p:cond delay="1668"/>
                                          </p:stCondLst>
                                        </p:cTn>
                                        <p:tgtEl>
                                          <p:spTgt spid="7"/>
                                        </p:tgtEl>
                                      </p:cBhvr>
                                      <p:to x="100000" y="100000"/>
                                    </p:animScale>
                                    <p:animScale>
                                      <p:cBhvr>
                                        <p:cTn id="46" dur="26">
                                          <p:stCondLst>
                                            <p:cond delay="1808"/>
                                          </p:stCondLst>
                                        </p:cTn>
                                        <p:tgtEl>
                                          <p:spTgt spid="7"/>
                                        </p:tgtEl>
                                      </p:cBhvr>
                                      <p:to x="100000" y="95000"/>
                                    </p:animScale>
                                    <p:animScale>
                                      <p:cBhvr>
                                        <p:cTn id="47" dur="166" decel="50000">
                                          <p:stCondLst>
                                            <p:cond delay="1834"/>
                                          </p:stCondLst>
                                        </p:cTn>
                                        <p:tgtEl>
                                          <p:spTgt spid="7"/>
                                        </p:tgtEl>
                                      </p:cBhvr>
                                      <p:to x="100000" y="100000"/>
                                    </p:animScale>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26" presetClass="entr" presetSubtype="0"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wipe(down)">
                                      <p:cBhvr>
                                        <p:cTn id="57" dur="580">
                                          <p:stCondLst>
                                            <p:cond delay="0"/>
                                          </p:stCondLst>
                                        </p:cTn>
                                        <p:tgtEl>
                                          <p:spTgt spid="8"/>
                                        </p:tgtEl>
                                      </p:cBhvr>
                                    </p:animEffect>
                                    <p:anim calcmode="lin" valueType="num">
                                      <p:cBhvr>
                                        <p:cTn id="5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63" dur="26">
                                          <p:stCondLst>
                                            <p:cond delay="650"/>
                                          </p:stCondLst>
                                        </p:cTn>
                                        <p:tgtEl>
                                          <p:spTgt spid="8"/>
                                        </p:tgtEl>
                                      </p:cBhvr>
                                      <p:to x="100000" y="60000"/>
                                    </p:animScale>
                                    <p:animScale>
                                      <p:cBhvr>
                                        <p:cTn id="64" dur="166" decel="50000">
                                          <p:stCondLst>
                                            <p:cond delay="676"/>
                                          </p:stCondLst>
                                        </p:cTn>
                                        <p:tgtEl>
                                          <p:spTgt spid="8"/>
                                        </p:tgtEl>
                                      </p:cBhvr>
                                      <p:to x="100000" y="100000"/>
                                    </p:animScale>
                                    <p:animScale>
                                      <p:cBhvr>
                                        <p:cTn id="65" dur="26">
                                          <p:stCondLst>
                                            <p:cond delay="1312"/>
                                          </p:stCondLst>
                                        </p:cTn>
                                        <p:tgtEl>
                                          <p:spTgt spid="8"/>
                                        </p:tgtEl>
                                      </p:cBhvr>
                                      <p:to x="100000" y="80000"/>
                                    </p:animScale>
                                    <p:animScale>
                                      <p:cBhvr>
                                        <p:cTn id="66" dur="166" decel="50000">
                                          <p:stCondLst>
                                            <p:cond delay="1338"/>
                                          </p:stCondLst>
                                        </p:cTn>
                                        <p:tgtEl>
                                          <p:spTgt spid="8"/>
                                        </p:tgtEl>
                                      </p:cBhvr>
                                      <p:to x="100000" y="100000"/>
                                    </p:animScale>
                                    <p:animScale>
                                      <p:cBhvr>
                                        <p:cTn id="67" dur="26">
                                          <p:stCondLst>
                                            <p:cond delay="1642"/>
                                          </p:stCondLst>
                                        </p:cTn>
                                        <p:tgtEl>
                                          <p:spTgt spid="8"/>
                                        </p:tgtEl>
                                      </p:cBhvr>
                                      <p:to x="100000" y="90000"/>
                                    </p:animScale>
                                    <p:animScale>
                                      <p:cBhvr>
                                        <p:cTn id="68" dur="166" decel="50000">
                                          <p:stCondLst>
                                            <p:cond delay="1668"/>
                                          </p:stCondLst>
                                        </p:cTn>
                                        <p:tgtEl>
                                          <p:spTgt spid="8"/>
                                        </p:tgtEl>
                                      </p:cBhvr>
                                      <p:to x="100000" y="100000"/>
                                    </p:animScale>
                                    <p:animScale>
                                      <p:cBhvr>
                                        <p:cTn id="69" dur="26">
                                          <p:stCondLst>
                                            <p:cond delay="1808"/>
                                          </p:stCondLst>
                                        </p:cTn>
                                        <p:tgtEl>
                                          <p:spTgt spid="8"/>
                                        </p:tgtEl>
                                      </p:cBhvr>
                                      <p:to x="100000" y="95000"/>
                                    </p:animScale>
                                    <p:animScale>
                                      <p:cBhvr>
                                        <p:cTn id="70" dur="166" decel="50000">
                                          <p:stCondLst>
                                            <p:cond delay="1834"/>
                                          </p:stCondLst>
                                        </p:cTn>
                                        <p:tgtEl>
                                          <p:spTgt spid="8"/>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fade">
                                      <p:cBhvr>
                                        <p:cTn id="75" dur="1000"/>
                                        <p:tgtEl>
                                          <p:spTgt spid="14"/>
                                        </p:tgtEl>
                                      </p:cBhvr>
                                    </p:animEffect>
                                    <p:anim calcmode="lin" valueType="num">
                                      <p:cBhvr>
                                        <p:cTn id="76" dur="1000" fill="hold"/>
                                        <p:tgtEl>
                                          <p:spTgt spid="14"/>
                                        </p:tgtEl>
                                        <p:attrNameLst>
                                          <p:attrName>ppt_x</p:attrName>
                                        </p:attrNameLst>
                                      </p:cBhvr>
                                      <p:tavLst>
                                        <p:tav tm="0">
                                          <p:val>
                                            <p:strVal val="#ppt_x"/>
                                          </p:val>
                                        </p:tav>
                                        <p:tav tm="100000">
                                          <p:val>
                                            <p:strVal val="#ppt_x"/>
                                          </p:val>
                                        </p:tav>
                                      </p:tavLst>
                                    </p:anim>
                                    <p:anim calcmode="lin" valueType="num">
                                      <p:cBhvr>
                                        <p:cTn id="7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6" presetClass="entr" presetSubtype="16" fill="hold" grpId="0" nodeType="clickEffect">
                                  <p:stCondLst>
                                    <p:cond delay="0"/>
                                  </p:stCondLst>
                                  <p:childTnLst>
                                    <p:set>
                                      <p:cBhvr>
                                        <p:cTn id="81" dur="1" fill="hold">
                                          <p:stCondLst>
                                            <p:cond delay="0"/>
                                          </p:stCondLst>
                                        </p:cTn>
                                        <p:tgtEl>
                                          <p:spTgt spid="9"/>
                                        </p:tgtEl>
                                        <p:attrNameLst>
                                          <p:attrName>style.visibility</p:attrName>
                                        </p:attrNameLst>
                                      </p:cBhvr>
                                      <p:to>
                                        <p:strVal val="visible"/>
                                      </p:to>
                                    </p:set>
                                    <p:animEffect transition="in" filter="circle(in)">
                                      <p:cBhvr>
                                        <p:cTn id="82" dur="2000"/>
                                        <p:tgtEl>
                                          <p:spTgt spid="9"/>
                                        </p:tgtEl>
                                      </p:cBhvr>
                                    </p:animEffect>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fade">
                                      <p:cBhvr>
                                        <p:cTn id="87" dur="1000"/>
                                        <p:tgtEl>
                                          <p:spTgt spid="16"/>
                                        </p:tgtEl>
                                      </p:cBhvr>
                                    </p:animEffect>
                                    <p:anim calcmode="lin" valueType="num">
                                      <p:cBhvr>
                                        <p:cTn id="88" dur="1000" fill="hold"/>
                                        <p:tgtEl>
                                          <p:spTgt spid="16"/>
                                        </p:tgtEl>
                                        <p:attrNameLst>
                                          <p:attrName>ppt_x</p:attrName>
                                        </p:attrNameLst>
                                      </p:cBhvr>
                                      <p:tavLst>
                                        <p:tav tm="0">
                                          <p:val>
                                            <p:strVal val="#ppt_x"/>
                                          </p:val>
                                        </p:tav>
                                        <p:tav tm="100000">
                                          <p:val>
                                            <p:strVal val="#ppt_x"/>
                                          </p:val>
                                        </p:tav>
                                      </p:tavLst>
                                    </p:anim>
                                    <p:anim calcmode="lin" valueType="num">
                                      <p:cBhvr>
                                        <p:cTn id="8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10"/>
                                        </p:tgtEl>
                                        <p:attrNameLst>
                                          <p:attrName>style.visibility</p:attrName>
                                        </p:attrNameLst>
                                      </p:cBhvr>
                                      <p:to>
                                        <p:strVal val="visible"/>
                                      </p:to>
                                    </p:set>
                                    <p:animEffect transition="in" filter="wipe(down)">
                                      <p:cBhvr>
                                        <p:cTn id="94" dur="500"/>
                                        <p:tgtEl>
                                          <p:spTgt spid="10"/>
                                        </p:tgtEl>
                                      </p:cBhvr>
                                    </p:animEffect>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grpId="0" nodeType="click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fade">
                                      <p:cBhvr>
                                        <p:cTn id="99" dur="1000"/>
                                        <p:tgtEl>
                                          <p:spTgt spid="15"/>
                                        </p:tgtEl>
                                      </p:cBhvr>
                                    </p:animEffect>
                                    <p:anim calcmode="lin" valueType="num">
                                      <p:cBhvr>
                                        <p:cTn id="100" dur="1000" fill="hold"/>
                                        <p:tgtEl>
                                          <p:spTgt spid="15"/>
                                        </p:tgtEl>
                                        <p:attrNameLst>
                                          <p:attrName>ppt_x</p:attrName>
                                        </p:attrNameLst>
                                      </p:cBhvr>
                                      <p:tavLst>
                                        <p:tav tm="0">
                                          <p:val>
                                            <p:strVal val="#ppt_x"/>
                                          </p:val>
                                        </p:tav>
                                        <p:tav tm="100000">
                                          <p:val>
                                            <p:strVal val="#ppt_x"/>
                                          </p:val>
                                        </p:tav>
                                      </p:tavLst>
                                    </p:anim>
                                    <p:anim calcmode="lin" valueType="num">
                                      <p:cBhvr>
                                        <p:cTn id="10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53" presetClass="entr" presetSubtype="16" fill="hold" grpId="0" nodeType="clickEffect">
                                  <p:stCondLst>
                                    <p:cond delay="0"/>
                                  </p:stCondLst>
                                  <p:childTnLst>
                                    <p:set>
                                      <p:cBhvr>
                                        <p:cTn id="105" dur="1" fill="hold">
                                          <p:stCondLst>
                                            <p:cond delay="0"/>
                                          </p:stCondLst>
                                        </p:cTn>
                                        <p:tgtEl>
                                          <p:spTgt spid="3"/>
                                        </p:tgtEl>
                                        <p:attrNameLst>
                                          <p:attrName>style.visibility</p:attrName>
                                        </p:attrNameLst>
                                      </p:cBhvr>
                                      <p:to>
                                        <p:strVal val="visible"/>
                                      </p:to>
                                    </p:set>
                                    <p:anim calcmode="lin" valueType="num">
                                      <p:cBhvr>
                                        <p:cTn id="106" dur="500" fill="hold"/>
                                        <p:tgtEl>
                                          <p:spTgt spid="3"/>
                                        </p:tgtEl>
                                        <p:attrNameLst>
                                          <p:attrName>ppt_w</p:attrName>
                                        </p:attrNameLst>
                                      </p:cBhvr>
                                      <p:tavLst>
                                        <p:tav tm="0">
                                          <p:val>
                                            <p:fltVal val="0"/>
                                          </p:val>
                                        </p:tav>
                                        <p:tav tm="100000">
                                          <p:val>
                                            <p:strVal val="#ppt_w"/>
                                          </p:val>
                                        </p:tav>
                                      </p:tavLst>
                                    </p:anim>
                                    <p:anim calcmode="lin" valueType="num">
                                      <p:cBhvr>
                                        <p:cTn id="107" dur="500" fill="hold"/>
                                        <p:tgtEl>
                                          <p:spTgt spid="3"/>
                                        </p:tgtEl>
                                        <p:attrNameLst>
                                          <p:attrName>ppt_h</p:attrName>
                                        </p:attrNameLst>
                                      </p:cBhvr>
                                      <p:tavLst>
                                        <p:tav tm="0">
                                          <p:val>
                                            <p:fltVal val="0"/>
                                          </p:val>
                                        </p:tav>
                                        <p:tav tm="100000">
                                          <p:val>
                                            <p:strVal val="#ppt_h"/>
                                          </p:val>
                                        </p:tav>
                                      </p:tavLst>
                                    </p:anim>
                                    <p:animEffect transition="in" filter="fade">
                                      <p:cBhvr>
                                        <p:cTn id="10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p:bldP spid="8" grpId="0"/>
      <p:bldP spid="9" grpId="0" animBg="1"/>
      <p:bldP spid="10" grpId="0" animBg="1"/>
      <p:bldP spid="11" grpId="0" animBg="1"/>
      <p:bldP spid="12" grpId="0" animBg="1"/>
      <p:bldP spid="13" grpId="0" animBg="1"/>
      <p:bldP spid="14" grpId="0" animBg="1"/>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44 Grupo"/>
          <p:cNvGrpSpPr/>
          <p:nvPr/>
        </p:nvGrpSpPr>
        <p:grpSpPr>
          <a:xfrm>
            <a:off x="46080" y="173522"/>
            <a:ext cx="7228052" cy="6501707"/>
            <a:chOff x="46080" y="173522"/>
            <a:chExt cx="7228052" cy="6501707"/>
          </a:xfrm>
        </p:grpSpPr>
        <p:sp>
          <p:nvSpPr>
            <p:cNvPr id="21" name="20 Rectángulo redondeado"/>
            <p:cNvSpPr/>
            <p:nvPr/>
          </p:nvSpPr>
          <p:spPr>
            <a:xfrm flipH="1">
              <a:off x="2291408" y="262716"/>
              <a:ext cx="4031032" cy="1592816"/>
            </a:xfrm>
            <a:prstGeom prst="round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1" algn="just" defTabSz="622300">
                <a:spcBef>
                  <a:spcPct val="0"/>
                </a:spcBef>
                <a:spcAft>
                  <a:spcPct val="15000"/>
                </a:spcAft>
              </a:pPr>
              <a:r>
                <a:rPr lang="es-ES" sz="1400" kern="1200" dirty="0" smtClean="0">
                  <a:solidFill>
                    <a:sysClr val="windowText" lastClr="000000"/>
                  </a:solidFill>
                  <a:latin typeface="Bodoni MT" pitchFamily="18" charset="0"/>
                </a:rPr>
                <a:t>Estos son de fácil manejo</a:t>
              </a:r>
              <a:r>
                <a:rPr lang="es-ES" sz="1050" kern="1200" dirty="0" smtClean="0">
                  <a:solidFill>
                    <a:sysClr val="windowText" lastClr="000000"/>
                  </a:solidFill>
                  <a:latin typeface="Bodoni MT" pitchFamily="18" charset="0"/>
                </a:rPr>
                <a:t>, </a:t>
              </a:r>
              <a:r>
                <a:rPr lang="es-ES" sz="1400" kern="1200" dirty="0" smtClean="0">
                  <a:solidFill>
                    <a:sysClr val="windowText" lastClr="000000"/>
                  </a:solidFill>
                  <a:latin typeface="Bodoni MT" pitchFamily="18" charset="0"/>
                </a:rPr>
                <a:t>para regular el nivel del agua durante el llenado y vaciado del estanque, y asegurar una buena calidad del agua. La forma de los estanques depende de las características del terreno, variando la superficie del espejo de agua desde 100 hasta 1000m2, y profundidades de 0.4 a 1 m, para facilitar el desarrollo de los churos.</a:t>
              </a:r>
              <a:endParaRPr lang="es-ES" sz="1050" kern="1200" dirty="0">
                <a:solidFill>
                  <a:sysClr val="windowText" lastClr="000000"/>
                </a:solidFill>
                <a:latin typeface="Bodoni MT" pitchFamily="18" charset="0"/>
              </a:endParaRPr>
            </a:p>
          </p:txBody>
        </p:sp>
        <p:grpSp>
          <p:nvGrpSpPr>
            <p:cNvPr id="38" name="37 Grupo"/>
            <p:cNvGrpSpPr/>
            <p:nvPr/>
          </p:nvGrpSpPr>
          <p:grpSpPr>
            <a:xfrm>
              <a:off x="253290" y="173522"/>
              <a:ext cx="7020842" cy="6501707"/>
              <a:chOff x="726511" y="317562"/>
              <a:chExt cx="7020842" cy="6501707"/>
            </a:xfrm>
          </p:grpSpPr>
          <p:sp>
            <p:nvSpPr>
              <p:cNvPr id="16" name="15 Forma libre"/>
              <p:cNvSpPr/>
              <p:nvPr/>
            </p:nvSpPr>
            <p:spPr>
              <a:xfrm rot="2562010">
                <a:off x="1357048" y="4307195"/>
                <a:ext cx="996512" cy="64511"/>
              </a:xfrm>
              <a:custGeom>
                <a:avLst/>
                <a:gdLst/>
                <a:ahLst/>
                <a:cxnLst/>
                <a:rect l="0" t="0" r="0" b="0"/>
                <a:pathLst>
                  <a:path>
                    <a:moveTo>
                      <a:pt x="0" y="32255"/>
                    </a:moveTo>
                    <a:lnTo>
                      <a:pt x="1021512" y="32255"/>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 name="16 Forma libre"/>
              <p:cNvSpPr/>
              <p:nvPr/>
            </p:nvSpPr>
            <p:spPr>
              <a:xfrm rot="518281">
                <a:off x="1932587" y="3418772"/>
                <a:ext cx="1107819" cy="64511"/>
              </a:xfrm>
              <a:custGeom>
                <a:avLst/>
                <a:gdLst/>
                <a:ahLst/>
                <a:cxnLst/>
                <a:rect l="0" t="0" r="0" b="0"/>
                <a:pathLst>
                  <a:path>
                    <a:moveTo>
                      <a:pt x="0" y="32255"/>
                    </a:moveTo>
                    <a:lnTo>
                      <a:pt x="1135612" y="32255"/>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8" name="17 Forma libre"/>
              <p:cNvSpPr/>
              <p:nvPr/>
            </p:nvSpPr>
            <p:spPr>
              <a:xfrm rot="19363689">
                <a:off x="1269960" y="2250916"/>
                <a:ext cx="1854548" cy="102401"/>
              </a:xfrm>
              <a:custGeom>
                <a:avLst/>
                <a:gdLst/>
                <a:ahLst/>
                <a:cxnLst/>
                <a:rect l="0" t="0" r="0" b="0"/>
                <a:pathLst>
                  <a:path>
                    <a:moveTo>
                      <a:pt x="0" y="32255"/>
                    </a:moveTo>
                    <a:lnTo>
                      <a:pt x="779026" y="32255"/>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0" name="19 Forma libre"/>
              <p:cNvSpPr/>
              <p:nvPr/>
            </p:nvSpPr>
            <p:spPr>
              <a:xfrm>
                <a:off x="726511" y="317562"/>
                <a:ext cx="2038118" cy="2089250"/>
              </a:xfrm>
              <a:custGeom>
                <a:avLst/>
                <a:gdLst>
                  <a:gd name="connsiteX0" fmla="*/ 0 w 2089250"/>
                  <a:gd name="connsiteY0" fmla="*/ 1044625 h 2089250"/>
                  <a:gd name="connsiteX1" fmla="*/ 1044625 w 2089250"/>
                  <a:gd name="connsiteY1" fmla="*/ 0 h 2089250"/>
                  <a:gd name="connsiteX2" fmla="*/ 2089250 w 2089250"/>
                  <a:gd name="connsiteY2" fmla="*/ 1044625 h 2089250"/>
                  <a:gd name="connsiteX3" fmla="*/ 1044625 w 2089250"/>
                  <a:gd name="connsiteY3" fmla="*/ 2089250 h 2089250"/>
                  <a:gd name="connsiteX4" fmla="*/ 0 w 2089250"/>
                  <a:gd name="connsiteY4" fmla="*/ 1044625 h 2089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9250" h="2089250">
                    <a:moveTo>
                      <a:pt x="0" y="1044625"/>
                    </a:moveTo>
                    <a:cubicBezTo>
                      <a:pt x="0" y="467695"/>
                      <a:pt x="467695" y="0"/>
                      <a:pt x="1044625" y="0"/>
                    </a:cubicBezTo>
                    <a:cubicBezTo>
                      <a:pt x="1621555" y="0"/>
                      <a:pt x="2089250" y="467695"/>
                      <a:pt x="2089250" y="1044625"/>
                    </a:cubicBezTo>
                    <a:cubicBezTo>
                      <a:pt x="2089250" y="1621555"/>
                      <a:pt x="1621555" y="2089250"/>
                      <a:pt x="1044625" y="2089250"/>
                    </a:cubicBezTo>
                    <a:cubicBezTo>
                      <a:pt x="467695" y="2089250"/>
                      <a:pt x="0" y="1621555"/>
                      <a:pt x="0" y="1044625"/>
                    </a:cubicBezTo>
                    <a:close/>
                  </a:path>
                </a:pathLst>
              </a:cu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30094" tIns="330094" rIns="330094" bIns="330094" numCol="1" spcCol="1270" anchor="ctr" anchorCtr="0">
                <a:noAutofit/>
              </a:bodyPr>
              <a:lstStyle/>
              <a:p>
                <a:pPr lvl="0" algn="ctr" defTabSz="1689100">
                  <a:lnSpc>
                    <a:spcPct val="90000"/>
                  </a:lnSpc>
                  <a:spcBef>
                    <a:spcPct val="0"/>
                  </a:spcBef>
                  <a:spcAft>
                    <a:spcPct val="35000"/>
                  </a:spcAft>
                </a:pPr>
                <a:endParaRPr lang="es-ES" sz="3800" kern="1200" dirty="0">
                  <a:solidFill>
                    <a:sysClr val="windowText" lastClr="000000"/>
                  </a:solidFill>
                </a:endParaRPr>
              </a:p>
            </p:txBody>
          </p:sp>
          <p:sp>
            <p:nvSpPr>
              <p:cNvPr id="22" name="21 Forma libre"/>
              <p:cNvSpPr/>
              <p:nvPr/>
            </p:nvSpPr>
            <p:spPr>
              <a:xfrm>
                <a:off x="2269263" y="2396251"/>
                <a:ext cx="1895642" cy="1943199"/>
              </a:xfrm>
              <a:custGeom>
                <a:avLst/>
                <a:gdLst>
                  <a:gd name="connsiteX0" fmla="*/ 0 w 1943199"/>
                  <a:gd name="connsiteY0" fmla="*/ 971600 h 1943199"/>
                  <a:gd name="connsiteX1" fmla="*/ 971600 w 1943199"/>
                  <a:gd name="connsiteY1" fmla="*/ 0 h 1943199"/>
                  <a:gd name="connsiteX2" fmla="*/ 1943200 w 1943199"/>
                  <a:gd name="connsiteY2" fmla="*/ 971600 h 1943199"/>
                  <a:gd name="connsiteX3" fmla="*/ 971600 w 1943199"/>
                  <a:gd name="connsiteY3" fmla="*/ 1943200 h 1943199"/>
                  <a:gd name="connsiteX4" fmla="*/ 0 w 1943199"/>
                  <a:gd name="connsiteY4" fmla="*/ 971600 h 1943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199" h="1943199">
                    <a:moveTo>
                      <a:pt x="0" y="971600"/>
                    </a:moveTo>
                    <a:cubicBezTo>
                      <a:pt x="0" y="435000"/>
                      <a:pt x="435000" y="0"/>
                      <a:pt x="971600" y="0"/>
                    </a:cubicBezTo>
                    <a:cubicBezTo>
                      <a:pt x="1508200" y="0"/>
                      <a:pt x="1943200" y="435000"/>
                      <a:pt x="1943200" y="971600"/>
                    </a:cubicBezTo>
                    <a:cubicBezTo>
                      <a:pt x="1943200" y="1508200"/>
                      <a:pt x="1508200" y="1943200"/>
                      <a:pt x="971600" y="1943200"/>
                    </a:cubicBezTo>
                    <a:cubicBezTo>
                      <a:pt x="435000" y="1943200"/>
                      <a:pt x="0" y="1508200"/>
                      <a:pt x="0" y="971600"/>
                    </a:cubicBezTo>
                    <a:close/>
                  </a:path>
                </a:pathLst>
              </a:cu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50000" t="50000" r="50000" b="50000"/>
                </a:path>
                <a:tileRect/>
              </a:gra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6800" tIns="306800" rIns="306800" bIns="306800" numCol="1" spcCol="1270" anchor="ctr" anchorCtr="0">
                <a:noAutofit/>
              </a:bodyPr>
              <a:lstStyle/>
              <a:p>
                <a:pPr lvl="0" algn="ctr" defTabSz="1555750">
                  <a:lnSpc>
                    <a:spcPct val="90000"/>
                  </a:lnSpc>
                  <a:spcBef>
                    <a:spcPct val="0"/>
                  </a:spcBef>
                  <a:spcAft>
                    <a:spcPct val="35000"/>
                  </a:spcAft>
                </a:pPr>
                <a:endParaRPr lang="es-ES" sz="3500" kern="1200">
                  <a:solidFill>
                    <a:sysClr val="windowText" lastClr="000000"/>
                  </a:solidFill>
                </a:endParaRPr>
              </a:p>
            </p:txBody>
          </p:sp>
          <p:sp>
            <p:nvSpPr>
              <p:cNvPr id="24" name="23 Forma libre"/>
              <p:cNvSpPr/>
              <p:nvPr/>
            </p:nvSpPr>
            <p:spPr>
              <a:xfrm>
                <a:off x="1305170" y="4431241"/>
                <a:ext cx="1895642" cy="1943199"/>
              </a:xfrm>
              <a:custGeom>
                <a:avLst/>
                <a:gdLst>
                  <a:gd name="connsiteX0" fmla="*/ 0 w 1943199"/>
                  <a:gd name="connsiteY0" fmla="*/ 971600 h 1943199"/>
                  <a:gd name="connsiteX1" fmla="*/ 971600 w 1943199"/>
                  <a:gd name="connsiteY1" fmla="*/ 0 h 1943199"/>
                  <a:gd name="connsiteX2" fmla="*/ 1943200 w 1943199"/>
                  <a:gd name="connsiteY2" fmla="*/ 971600 h 1943199"/>
                  <a:gd name="connsiteX3" fmla="*/ 971600 w 1943199"/>
                  <a:gd name="connsiteY3" fmla="*/ 1943200 h 1943199"/>
                  <a:gd name="connsiteX4" fmla="*/ 0 w 1943199"/>
                  <a:gd name="connsiteY4" fmla="*/ 971600 h 1943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199" h="1943199">
                    <a:moveTo>
                      <a:pt x="0" y="971600"/>
                    </a:moveTo>
                    <a:cubicBezTo>
                      <a:pt x="0" y="435000"/>
                      <a:pt x="435000" y="0"/>
                      <a:pt x="971600" y="0"/>
                    </a:cubicBezTo>
                    <a:cubicBezTo>
                      <a:pt x="1508200" y="0"/>
                      <a:pt x="1943200" y="435000"/>
                      <a:pt x="1943200" y="971600"/>
                    </a:cubicBezTo>
                    <a:cubicBezTo>
                      <a:pt x="1943200" y="1508200"/>
                      <a:pt x="1508200" y="1943200"/>
                      <a:pt x="971600" y="1943200"/>
                    </a:cubicBezTo>
                    <a:cubicBezTo>
                      <a:pt x="435000" y="1943200"/>
                      <a:pt x="0" y="1508200"/>
                      <a:pt x="0" y="971600"/>
                    </a:cubicBezTo>
                    <a:close/>
                  </a:path>
                </a:pathLst>
              </a:cu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50000" t="50000" r="50000" b="50000"/>
                </a:path>
                <a:tileRect/>
              </a:gra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6800" tIns="306800" rIns="306800" bIns="306800" numCol="1" spcCol="1270" anchor="ctr" anchorCtr="0">
                <a:noAutofit/>
              </a:bodyPr>
              <a:lstStyle/>
              <a:p>
                <a:pPr lvl="0" algn="ctr" defTabSz="1555750">
                  <a:lnSpc>
                    <a:spcPct val="90000"/>
                  </a:lnSpc>
                  <a:spcBef>
                    <a:spcPct val="0"/>
                  </a:spcBef>
                  <a:spcAft>
                    <a:spcPct val="35000"/>
                  </a:spcAft>
                </a:pPr>
                <a:endParaRPr lang="es-ES" sz="3500" kern="1200" dirty="0">
                  <a:solidFill>
                    <a:sysClr val="windowText" lastClr="000000"/>
                  </a:solidFill>
                </a:endParaRPr>
              </a:p>
            </p:txBody>
          </p:sp>
          <p:sp>
            <p:nvSpPr>
              <p:cNvPr id="27" name="26 Rectángulo"/>
              <p:cNvSpPr/>
              <p:nvPr/>
            </p:nvSpPr>
            <p:spPr>
              <a:xfrm>
                <a:off x="914227" y="923520"/>
                <a:ext cx="1654451" cy="830997"/>
              </a:xfrm>
              <a:prstGeom prst="rect">
                <a:avLst/>
              </a:prstGeom>
            </p:spPr>
            <p:txBody>
              <a:bodyPr wrap="square">
                <a:spAutoFit/>
              </a:bodyPr>
              <a:lstStyle/>
              <a:p>
                <a:pPr algn="ctr"/>
                <a:r>
                  <a:rPr lang="es-ES" sz="2400" b="1" dirty="0">
                    <a:latin typeface="Harrington" pitchFamily="82" charset="0"/>
                  </a:rPr>
                  <a:t>Estanques de tierra</a:t>
                </a:r>
              </a:p>
            </p:txBody>
          </p:sp>
          <p:sp>
            <p:nvSpPr>
              <p:cNvPr id="28" name="27 Rectángulo"/>
              <p:cNvSpPr/>
              <p:nvPr/>
            </p:nvSpPr>
            <p:spPr>
              <a:xfrm>
                <a:off x="2374641" y="2977848"/>
                <a:ext cx="1781136" cy="830997"/>
              </a:xfrm>
              <a:prstGeom prst="rect">
                <a:avLst/>
              </a:prstGeom>
            </p:spPr>
            <p:txBody>
              <a:bodyPr wrap="square">
                <a:spAutoFit/>
              </a:bodyPr>
              <a:lstStyle/>
              <a:p>
                <a:pPr algn="ctr"/>
                <a:r>
                  <a:rPr lang="es-ES" sz="2400" b="1" dirty="0">
                    <a:latin typeface="Harrington" pitchFamily="82" charset="0"/>
                  </a:rPr>
                  <a:t>Estanques de cemento</a:t>
                </a:r>
              </a:p>
            </p:txBody>
          </p:sp>
          <p:sp>
            <p:nvSpPr>
              <p:cNvPr id="29" name="28 Rectángulo"/>
              <p:cNvSpPr/>
              <p:nvPr/>
            </p:nvSpPr>
            <p:spPr>
              <a:xfrm>
                <a:off x="1741453" y="5172007"/>
                <a:ext cx="1003801" cy="461665"/>
              </a:xfrm>
              <a:prstGeom prst="rect">
                <a:avLst/>
              </a:prstGeom>
            </p:spPr>
            <p:txBody>
              <a:bodyPr wrap="none">
                <a:spAutoFit/>
              </a:bodyPr>
              <a:lstStyle/>
              <a:p>
                <a:r>
                  <a:rPr lang="es-ES" sz="2400" b="1" dirty="0">
                    <a:latin typeface="Harrington" pitchFamily="82" charset="0"/>
                  </a:rPr>
                  <a:t>Jaulas</a:t>
                </a:r>
              </a:p>
            </p:txBody>
          </p:sp>
          <p:sp>
            <p:nvSpPr>
              <p:cNvPr id="30" name="29 Rectángulo redondeado"/>
              <p:cNvSpPr/>
              <p:nvPr/>
            </p:nvSpPr>
            <p:spPr>
              <a:xfrm flipH="1">
                <a:off x="4164905" y="1999572"/>
                <a:ext cx="3582448" cy="2553891"/>
              </a:xfrm>
              <a:prstGeom prst="round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txBody>
              <a:bodyPr wrap="square">
                <a:spAutoFit/>
              </a:bodyPr>
              <a:lstStyle/>
              <a:p>
                <a:pPr algn="just"/>
                <a:r>
                  <a:rPr lang="es-ES" sz="1600" dirty="0" smtClean="0">
                    <a:solidFill>
                      <a:schemeClr val="bg1"/>
                    </a:solidFill>
                    <a:latin typeface="Bodoni MT" pitchFamily="18" charset="0"/>
                  </a:rPr>
                  <a:t>Se utilizan para producción de crías, pueden ser cuadrados ó rectangulares, se coloca sobre los estanques tapas de malla metálica o plástica, para evitar la fuga de los ejemplares. Este tipo de control debe ser instalado tanto en el sistema de alimentación de agua como en el sistema de salida o desagüe.</a:t>
                </a:r>
                <a:endParaRPr lang="es-ES" sz="2000" dirty="0">
                  <a:solidFill>
                    <a:schemeClr val="bg1"/>
                  </a:solidFill>
                  <a:latin typeface="Bodoni MT" pitchFamily="18" charset="0"/>
                </a:endParaRPr>
              </a:p>
            </p:txBody>
          </p:sp>
          <p:sp>
            <p:nvSpPr>
              <p:cNvPr id="32" name="31 Rectángulo redondeado"/>
              <p:cNvSpPr/>
              <p:nvPr/>
            </p:nvSpPr>
            <p:spPr>
              <a:xfrm flipH="1">
                <a:off x="3200812" y="4537793"/>
                <a:ext cx="4107947" cy="2281476"/>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p:spPr>
            <p:txBody>
              <a:bodyPr wrap="square">
                <a:spAutoFit/>
              </a:bodyPr>
              <a:lstStyle/>
              <a:p>
                <a:pPr algn="just"/>
                <a:r>
                  <a:rPr lang="es-ES" sz="1600" dirty="0">
                    <a:solidFill>
                      <a:schemeClr val="bg1"/>
                    </a:solidFill>
                    <a:latin typeface="Bodoni MT" pitchFamily="18" charset="0"/>
                  </a:rPr>
                  <a:t>se ubican en estanques de </a:t>
                </a:r>
                <a:r>
                  <a:rPr lang="es-ES" sz="1600" dirty="0" smtClean="0">
                    <a:solidFill>
                      <a:schemeClr val="bg1"/>
                    </a:solidFill>
                    <a:latin typeface="Bodoni MT" pitchFamily="18" charset="0"/>
                  </a:rPr>
                  <a:t>tierra, </a:t>
                </a:r>
                <a:r>
                  <a:rPr lang="es-ES" sz="1600" dirty="0">
                    <a:solidFill>
                      <a:schemeClr val="bg1"/>
                    </a:solidFill>
                    <a:latin typeface="Bodoni MT" pitchFamily="18" charset="0"/>
                  </a:rPr>
                  <a:t>dejando 20-30 cm de la jaula fuera del agua. No usar más del </a:t>
                </a:r>
                <a:r>
                  <a:rPr lang="es-ES" sz="1600" dirty="0" smtClean="0">
                    <a:solidFill>
                      <a:schemeClr val="bg1"/>
                    </a:solidFill>
                    <a:latin typeface="Bodoni MT" pitchFamily="18" charset="0"/>
                  </a:rPr>
                  <a:t>50% de </a:t>
                </a:r>
                <a:r>
                  <a:rPr lang="es-ES" sz="1600" dirty="0">
                    <a:solidFill>
                      <a:schemeClr val="bg1"/>
                    </a:solidFill>
                    <a:latin typeface="Bodoni MT" pitchFamily="18" charset="0"/>
                  </a:rPr>
                  <a:t>la superficie de espejo de agua </a:t>
                </a:r>
                <a:r>
                  <a:rPr lang="es-ES" sz="1600" dirty="0" smtClean="0">
                    <a:solidFill>
                      <a:schemeClr val="bg1"/>
                    </a:solidFill>
                    <a:latin typeface="Bodoni MT" pitchFamily="18" charset="0"/>
                  </a:rPr>
                  <a:t>disponible. Estas jaulas </a:t>
                </a:r>
                <a:r>
                  <a:rPr lang="es-ES" sz="1600" dirty="0">
                    <a:solidFill>
                      <a:schemeClr val="bg1"/>
                    </a:solidFill>
                    <a:latin typeface="Bodoni MT" pitchFamily="18" charset="0"/>
                  </a:rPr>
                  <a:t>de 1m3, son de fácil manejo cuyo armazón puede ser de </a:t>
                </a:r>
                <a:r>
                  <a:rPr lang="es-ES" sz="1600" dirty="0" smtClean="0">
                    <a:solidFill>
                      <a:schemeClr val="bg1"/>
                    </a:solidFill>
                    <a:latin typeface="Bodoni MT" pitchFamily="18" charset="0"/>
                  </a:rPr>
                  <a:t>madera u </a:t>
                </a:r>
                <a:r>
                  <a:rPr lang="es-ES" sz="1600" dirty="0">
                    <a:solidFill>
                      <a:schemeClr val="bg1"/>
                    </a:solidFill>
                    <a:latin typeface="Bodoni MT" pitchFamily="18" charset="0"/>
                  </a:rPr>
                  <a:t>otro material resistente a la humedad, cubriéndose las paredes, fondo y techo con malla plástica </a:t>
                </a:r>
                <a:r>
                  <a:rPr lang="es-ES" sz="1600" dirty="0" smtClean="0">
                    <a:solidFill>
                      <a:schemeClr val="bg1"/>
                    </a:solidFill>
                    <a:latin typeface="Bodoni MT" pitchFamily="18" charset="0"/>
                  </a:rPr>
                  <a:t>o metálica</a:t>
                </a:r>
                <a:r>
                  <a:rPr lang="es-ES" sz="1600" dirty="0">
                    <a:solidFill>
                      <a:schemeClr val="bg1"/>
                    </a:solidFill>
                    <a:latin typeface="Bodoni MT" pitchFamily="18" charset="0"/>
                  </a:rPr>
                  <a:t>.</a:t>
                </a:r>
              </a:p>
            </p:txBody>
          </p:sp>
        </p:grpSp>
        <p:grpSp>
          <p:nvGrpSpPr>
            <p:cNvPr id="42" name="41 Grupo"/>
            <p:cNvGrpSpPr/>
            <p:nvPr/>
          </p:nvGrpSpPr>
          <p:grpSpPr>
            <a:xfrm>
              <a:off x="46080" y="2656838"/>
              <a:ext cx="1528250" cy="1358215"/>
              <a:chOff x="46080" y="2656838"/>
              <a:chExt cx="1528250" cy="1358215"/>
            </a:xfrm>
          </p:grpSpPr>
          <p:sp>
            <p:nvSpPr>
              <p:cNvPr id="19" name="18 Elipse"/>
              <p:cNvSpPr/>
              <p:nvPr/>
            </p:nvSpPr>
            <p:spPr>
              <a:xfrm>
                <a:off x="46080" y="2656838"/>
                <a:ext cx="1528250" cy="1358215"/>
              </a:xfrm>
              <a:prstGeom prst="ellipse">
                <a:avLst/>
              </a:prstGeom>
              <a:blipFill>
                <a:blip r:embed="rId3"/>
                <a:tile tx="0" ty="0" sx="100000" sy="100000" flip="none" algn="tl"/>
              </a:bli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40 CuadroTexto"/>
              <p:cNvSpPr txBox="1"/>
              <p:nvPr/>
            </p:nvSpPr>
            <p:spPr>
              <a:xfrm>
                <a:off x="148799" y="2828113"/>
                <a:ext cx="1322811" cy="1015663"/>
              </a:xfrm>
              <a:prstGeom prst="rect">
                <a:avLst/>
              </a:prstGeom>
              <a:noFill/>
            </p:spPr>
            <p:txBody>
              <a:bodyPr wrap="square" rtlCol="0">
                <a:spAutoFit/>
              </a:bodyPr>
              <a:lstStyle/>
              <a:p>
                <a:pPr algn="ctr"/>
                <a:r>
                  <a:rPr lang="es-ES" sz="2000" b="1" dirty="0" smtClean="0">
                    <a:solidFill>
                      <a:schemeClr val="bg1"/>
                    </a:solidFill>
                    <a:effectLst>
                      <a:outerShdw blurRad="38100" dist="38100" dir="2700000" algn="tl">
                        <a:srgbClr val="000000">
                          <a:alpha val="43137"/>
                        </a:srgbClr>
                      </a:outerShdw>
                    </a:effectLst>
                    <a:latin typeface="Harrington" pitchFamily="82" charset="0"/>
                  </a:rPr>
                  <a:t>MANEJO</a:t>
                </a:r>
              </a:p>
              <a:p>
                <a:pPr algn="ctr"/>
                <a:r>
                  <a:rPr lang="es-ES" sz="2000" b="1" dirty="0" smtClean="0">
                    <a:solidFill>
                      <a:schemeClr val="bg1"/>
                    </a:solidFill>
                    <a:effectLst>
                      <a:outerShdw blurRad="38100" dist="38100" dir="2700000" algn="tl">
                        <a:srgbClr val="000000">
                          <a:alpha val="43137"/>
                        </a:srgbClr>
                      </a:outerShdw>
                    </a:effectLst>
                    <a:latin typeface="Harrington" pitchFamily="82" charset="0"/>
                  </a:rPr>
                  <a:t> Y </a:t>
                </a:r>
              </a:p>
              <a:p>
                <a:pPr algn="ctr"/>
                <a:r>
                  <a:rPr lang="es-ES" sz="2000" b="1" dirty="0" smtClean="0">
                    <a:solidFill>
                      <a:schemeClr val="bg1"/>
                    </a:solidFill>
                    <a:effectLst>
                      <a:outerShdw blurRad="38100" dist="38100" dir="2700000" algn="tl">
                        <a:srgbClr val="000000">
                          <a:alpha val="43137"/>
                        </a:srgbClr>
                      </a:outerShdw>
                    </a:effectLst>
                    <a:latin typeface="Harrington" pitchFamily="82" charset="0"/>
                  </a:rPr>
                  <a:t>CULTIVO</a:t>
                </a:r>
                <a:endParaRPr lang="es-ES" sz="2000" b="1" dirty="0">
                  <a:solidFill>
                    <a:schemeClr val="bg1"/>
                  </a:solidFill>
                  <a:effectLst>
                    <a:outerShdw blurRad="38100" dist="38100" dir="2700000" algn="tl">
                      <a:srgbClr val="000000">
                        <a:alpha val="43137"/>
                      </a:srgbClr>
                    </a:outerShdw>
                  </a:effectLst>
                  <a:latin typeface="Harrington" pitchFamily="82" charset="0"/>
                </a:endParaRPr>
              </a:p>
            </p:txBody>
          </p:sp>
        </p:grpSp>
      </p:gr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9373" t="49818" r="18102" b="18966"/>
          <a:stretch/>
        </p:blipFill>
        <p:spPr bwMode="auto">
          <a:xfrm>
            <a:off x="6835538" y="4608431"/>
            <a:ext cx="2330166" cy="195114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246" t="1720" r="4493" b="5221"/>
          <a:stretch/>
        </p:blipFill>
        <p:spPr bwMode="auto">
          <a:xfrm>
            <a:off x="6322440" y="-108279"/>
            <a:ext cx="2641754" cy="197107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utoShape 5" descr="http://farm4.static.flickr.com/3432/3252779796_de24cd6c71_o.jpg"/>
          <p:cNvSpPr>
            <a:spLocks noChangeAspect="1" noChangeArrowheads="1"/>
          </p:cNvSpPr>
          <p:nvPr/>
        </p:nvSpPr>
        <p:spPr bwMode="auto">
          <a:xfrm>
            <a:off x="155575" y="-2193925"/>
            <a:ext cx="6096000" cy="4572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pic>
        <p:nvPicPr>
          <p:cNvPr id="2054" name="Picture 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667" r="5005" b="13943"/>
          <a:stretch/>
        </p:blipFill>
        <p:spPr bwMode="auto">
          <a:xfrm>
            <a:off x="7201769" y="2373897"/>
            <a:ext cx="1942231" cy="16998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9367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1000" fill="hold"/>
                                        <p:tgtEl>
                                          <p:spTgt spid="45"/>
                                        </p:tgtEl>
                                        <p:attrNameLst>
                                          <p:attrName>ppt_w</p:attrName>
                                        </p:attrNameLst>
                                      </p:cBhvr>
                                      <p:tavLst>
                                        <p:tav tm="0">
                                          <p:val>
                                            <p:fltVal val="0"/>
                                          </p:val>
                                        </p:tav>
                                        <p:tav tm="100000">
                                          <p:val>
                                            <p:strVal val="#ppt_w"/>
                                          </p:val>
                                        </p:tav>
                                      </p:tavLst>
                                    </p:anim>
                                    <p:anim calcmode="lin" valueType="num">
                                      <p:cBhvr>
                                        <p:cTn id="8" dur="1000" fill="hold"/>
                                        <p:tgtEl>
                                          <p:spTgt spid="45"/>
                                        </p:tgtEl>
                                        <p:attrNameLst>
                                          <p:attrName>ppt_h</p:attrName>
                                        </p:attrNameLst>
                                      </p:cBhvr>
                                      <p:tavLst>
                                        <p:tav tm="0">
                                          <p:val>
                                            <p:fltVal val="0"/>
                                          </p:val>
                                        </p:tav>
                                        <p:tav tm="100000">
                                          <p:val>
                                            <p:strVal val="#ppt_h"/>
                                          </p:val>
                                        </p:tav>
                                      </p:tavLst>
                                    </p:anim>
                                    <p:anim calcmode="lin" valueType="num">
                                      <p:cBhvr>
                                        <p:cTn id="9" dur="1000" fill="hold"/>
                                        <p:tgtEl>
                                          <p:spTgt spid="45"/>
                                        </p:tgtEl>
                                        <p:attrNameLst>
                                          <p:attrName>style.rotation</p:attrName>
                                        </p:attrNameLst>
                                      </p:cBhvr>
                                      <p:tavLst>
                                        <p:tav tm="0">
                                          <p:val>
                                            <p:fltVal val="90"/>
                                          </p:val>
                                        </p:tav>
                                        <p:tav tm="100000">
                                          <p:val>
                                            <p:fltVal val="0"/>
                                          </p:val>
                                        </p:tav>
                                      </p:tavLst>
                                    </p:anim>
                                    <p:animEffect transition="in" filter="fade">
                                      <p:cBhvr>
                                        <p:cTn id="10" dur="1000"/>
                                        <p:tgtEl>
                                          <p:spTgt spid="4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051"/>
                                        </p:tgtEl>
                                        <p:attrNameLst>
                                          <p:attrName>style.visibility</p:attrName>
                                        </p:attrNameLst>
                                      </p:cBhvr>
                                      <p:to>
                                        <p:strVal val="visible"/>
                                      </p:to>
                                    </p:set>
                                    <p:anim calcmode="lin" valueType="num">
                                      <p:cBhvr>
                                        <p:cTn id="15" dur="1000" fill="hold"/>
                                        <p:tgtEl>
                                          <p:spTgt spid="2051"/>
                                        </p:tgtEl>
                                        <p:attrNameLst>
                                          <p:attrName>ppt_w</p:attrName>
                                        </p:attrNameLst>
                                      </p:cBhvr>
                                      <p:tavLst>
                                        <p:tav tm="0">
                                          <p:val>
                                            <p:fltVal val="0"/>
                                          </p:val>
                                        </p:tav>
                                        <p:tav tm="100000">
                                          <p:val>
                                            <p:strVal val="#ppt_w"/>
                                          </p:val>
                                        </p:tav>
                                      </p:tavLst>
                                    </p:anim>
                                    <p:anim calcmode="lin" valueType="num">
                                      <p:cBhvr>
                                        <p:cTn id="16" dur="1000" fill="hold"/>
                                        <p:tgtEl>
                                          <p:spTgt spid="2051"/>
                                        </p:tgtEl>
                                        <p:attrNameLst>
                                          <p:attrName>ppt_h</p:attrName>
                                        </p:attrNameLst>
                                      </p:cBhvr>
                                      <p:tavLst>
                                        <p:tav tm="0">
                                          <p:val>
                                            <p:fltVal val="0"/>
                                          </p:val>
                                        </p:tav>
                                        <p:tav tm="100000">
                                          <p:val>
                                            <p:strVal val="#ppt_h"/>
                                          </p:val>
                                        </p:tav>
                                      </p:tavLst>
                                    </p:anim>
                                    <p:anim calcmode="lin" valueType="num">
                                      <p:cBhvr>
                                        <p:cTn id="17" dur="1000" fill="hold"/>
                                        <p:tgtEl>
                                          <p:spTgt spid="2051"/>
                                        </p:tgtEl>
                                        <p:attrNameLst>
                                          <p:attrName>style.rotation</p:attrName>
                                        </p:attrNameLst>
                                      </p:cBhvr>
                                      <p:tavLst>
                                        <p:tav tm="0">
                                          <p:val>
                                            <p:fltVal val="90"/>
                                          </p:val>
                                        </p:tav>
                                        <p:tav tm="100000">
                                          <p:val>
                                            <p:fltVal val="0"/>
                                          </p:val>
                                        </p:tav>
                                      </p:tavLst>
                                    </p:anim>
                                    <p:animEffect transition="in" filter="fade">
                                      <p:cBhvr>
                                        <p:cTn id="18" dur="1000"/>
                                        <p:tgtEl>
                                          <p:spTgt spid="2051"/>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2054"/>
                                        </p:tgtEl>
                                        <p:attrNameLst>
                                          <p:attrName>style.visibility</p:attrName>
                                        </p:attrNameLst>
                                      </p:cBhvr>
                                      <p:to>
                                        <p:strVal val="visible"/>
                                      </p:to>
                                    </p:set>
                                    <p:anim calcmode="lin" valueType="num">
                                      <p:cBhvr>
                                        <p:cTn id="23" dur="1000" fill="hold"/>
                                        <p:tgtEl>
                                          <p:spTgt spid="2054"/>
                                        </p:tgtEl>
                                        <p:attrNameLst>
                                          <p:attrName>ppt_w</p:attrName>
                                        </p:attrNameLst>
                                      </p:cBhvr>
                                      <p:tavLst>
                                        <p:tav tm="0">
                                          <p:val>
                                            <p:fltVal val="0"/>
                                          </p:val>
                                        </p:tav>
                                        <p:tav tm="100000">
                                          <p:val>
                                            <p:strVal val="#ppt_w"/>
                                          </p:val>
                                        </p:tav>
                                      </p:tavLst>
                                    </p:anim>
                                    <p:anim calcmode="lin" valueType="num">
                                      <p:cBhvr>
                                        <p:cTn id="24" dur="1000" fill="hold"/>
                                        <p:tgtEl>
                                          <p:spTgt spid="2054"/>
                                        </p:tgtEl>
                                        <p:attrNameLst>
                                          <p:attrName>ppt_h</p:attrName>
                                        </p:attrNameLst>
                                      </p:cBhvr>
                                      <p:tavLst>
                                        <p:tav tm="0">
                                          <p:val>
                                            <p:fltVal val="0"/>
                                          </p:val>
                                        </p:tav>
                                        <p:tav tm="100000">
                                          <p:val>
                                            <p:strVal val="#ppt_h"/>
                                          </p:val>
                                        </p:tav>
                                      </p:tavLst>
                                    </p:anim>
                                    <p:anim calcmode="lin" valueType="num">
                                      <p:cBhvr>
                                        <p:cTn id="25" dur="1000" fill="hold"/>
                                        <p:tgtEl>
                                          <p:spTgt spid="2054"/>
                                        </p:tgtEl>
                                        <p:attrNameLst>
                                          <p:attrName>style.rotation</p:attrName>
                                        </p:attrNameLst>
                                      </p:cBhvr>
                                      <p:tavLst>
                                        <p:tav tm="0">
                                          <p:val>
                                            <p:fltVal val="90"/>
                                          </p:val>
                                        </p:tav>
                                        <p:tav tm="100000">
                                          <p:val>
                                            <p:fltVal val="0"/>
                                          </p:val>
                                        </p:tav>
                                      </p:tavLst>
                                    </p:anim>
                                    <p:animEffect transition="in" filter="fade">
                                      <p:cBhvr>
                                        <p:cTn id="26" dur="1000"/>
                                        <p:tgtEl>
                                          <p:spTgt spid="2054"/>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2050"/>
                                        </p:tgtEl>
                                        <p:attrNameLst>
                                          <p:attrName>style.visibility</p:attrName>
                                        </p:attrNameLst>
                                      </p:cBhvr>
                                      <p:to>
                                        <p:strVal val="visible"/>
                                      </p:to>
                                    </p:set>
                                    <p:anim calcmode="lin" valueType="num">
                                      <p:cBhvr>
                                        <p:cTn id="31" dur="1000" fill="hold"/>
                                        <p:tgtEl>
                                          <p:spTgt spid="2050"/>
                                        </p:tgtEl>
                                        <p:attrNameLst>
                                          <p:attrName>ppt_w</p:attrName>
                                        </p:attrNameLst>
                                      </p:cBhvr>
                                      <p:tavLst>
                                        <p:tav tm="0">
                                          <p:val>
                                            <p:fltVal val="0"/>
                                          </p:val>
                                        </p:tav>
                                        <p:tav tm="100000">
                                          <p:val>
                                            <p:strVal val="#ppt_w"/>
                                          </p:val>
                                        </p:tav>
                                      </p:tavLst>
                                    </p:anim>
                                    <p:anim calcmode="lin" valueType="num">
                                      <p:cBhvr>
                                        <p:cTn id="32" dur="1000" fill="hold"/>
                                        <p:tgtEl>
                                          <p:spTgt spid="2050"/>
                                        </p:tgtEl>
                                        <p:attrNameLst>
                                          <p:attrName>ppt_h</p:attrName>
                                        </p:attrNameLst>
                                      </p:cBhvr>
                                      <p:tavLst>
                                        <p:tav tm="0">
                                          <p:val>
                                            <p:fltVal val="0"/>
                                          </p:val>
                                        </p:tav>
                                        <p:tav tm="100000">
                                          <p:val>
                                            <p:strVal val="#ppt_h"/>
                                          </p:val>
                                        </p:tav>
                                      </p:tavLst>
                                    </p:anim>
                                    <p:anim calcmode="lin" valueType="num">
                                      <p:cBhvr>
                                        <p:cTn id="33" dur="1000" fill="hold"/>
                                        <p:tgtEl>
                                          <p:spTgt spid="2050"/>
                                        </p:tgtEl>
                                        <p:attrNameLst>
                                          <p:attrName>style.rotation</p:attrName>
                                        </p:attrNameLst>
                                      </p:cBhvr>
                                      <p:tavLst>
                                        <p:tav tm="0">
                                          <p:val>
                                            <p:fltVal val="90"/>
                                          </p:val>
                                        </p:tav>
                                        <p:tav tm="100000">
                                          <p:val>
                                            <p:fltVal val="0"/>
                                          </p:val>
                                        </p:tav>
                                      </p:tavLst>
                                    </p:anim>
                                    <p:animEffect transition="in" filter="fade">
                                      <p:cBhvr>
                                        <p:cTn id="34"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828600" y="1052736"/>
            <a:ext cx="9900592" cy="5256584"/>
            <a:chOff x="-900608" y="764704"/>
            <a:chExt cx="9900592" cy="5256584"/>
          </a:xfrm>
        </p:grpSpPr>
        <p:graphicFrame>
          <p:nvGraphicFramePr>
            <p:cNvPr id="4" name="3 Diagrama"/>
            <p:cNvGraphicFramePr/>
            <p:nvPr>
              <p:extLst>
                <p:ext uri="{D42A27DB-BD31-4B8C-83A1-F6EECF244321}">
                  <p14:modId xmlns:p14="http://schemas.microsoft.com/office/powerpoint/2010/main" val="2904893493"/>
                </p:ext>
              </p:extLst>
            </p:nvPr>
          </p:nvGraphicFramePr>
          <p:xfrm>
            <a:off x="-900608" y="764704"/>
            <a:ext cx="7344816"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4 Diagrama"/>
            <p:cNvGraphicFramePr/>
            <p:nvPr>
              <p:extLst>
                <p:ext uri="{D42A27DB-BD31-4B8C-83A1-F6EECF244321}">
                  <p14:modId xmlns:p14="http://schemas.microsoft.com/office/powerpoint/2010/main" val="789419511"/>
                </p:ext>
              </p:extLst>
            </p:nvPr>
          </p:nvGraphicFramePr>
          <p:xfrm>
            <a:off x="5580112" y="764704"/>
            <a:ext cx="3419872" cy="525658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sp>
        <p:nvSpPr>
          <p:cNvPr id="6" name="5 Llamada de flecha izquierda y derecha"/>
          <p:cNvSpPr/>
          <p:nvPr/>
        </p:nvSpPr>
        <p:spPr>
          <a:xfrm>
            <a:off x="1907704" y="188640"/>
            <a:ext cx="5256584" cy="720080"/>
          </a:xfrm>
          <a:prstGeom prst="leftRightArrow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igi" pitchFamily="82" charset="0"/>
              </a:rPr>
              <a:t>FACTORES AMBIENTALES</a:t>
            </a:r>
          </a:p>
        </p:txBody>
      </p:sp>
    </p:spTree>
    <p:extLst>
      <p:ext uri="{BB962C8B-B14F-4D97-AF65-F5344CB8AC3E}">
        <p14:creationId xmlns:p14="http://schemas.microsoft.com/office/powerpoint/2010/main" val="1593490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6"/>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35" presetClass="emph" presetSubtype="0" fill="hold" nodeType="clickEffect">
                                  <p:stCondLst>
                                    <p:cond delay="0"/>
                                  </p:stCondLst>
                                  <p:childTnLst>
                                    <p:anim calcmode="discrete" valueType="str">
                                      <p:cBhvr>
                                        <p:cTn id="10" dur="1000" fill="hold"/>
                                        <p:tgtEl>
                                          <p:spTgt spid="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G:\tema churo\practica churos\chuross\caracolaponiendo.JPG"/>
          <p:cNvPicPr>
            <a:picLocks noChangeAspect="1" noChangeArrowheads="1"/>
          </p:cNvPicPr>
          <p:nvPr/>
        </p:nvPicPr>
        <p:blipFill>
          <a:blip r:embed="rId3"/>
          <a:srcRect/>
          <a:stretch>
            <a:fillRect/>
          </a:stretch>
        </p:blipFill>
        <p:spPr bwMode="auto">
          <a:xfrm>
            <a:off x="-19001" y="4022208"/>
            <a:ext cx="4634520" cy="2828028"/>
          </a:xfrm>
          <a:prstGeom prst="rect">
            <a:avLst/>
          </a:prstGeom>
          <a:noFill/>
        </p:spPr>
      </p:pic>
      <p:pic>
        <p:nvPicPr>
          <p:cNvPr id="2053" name="Picture 5" descr="G:\tema churo\practica churos\chuross\PICT5298.JPG"/>
          <p:cNvPicPr>
            <a:picLocks noChangeAspect="1" noChangeArrowheads="1"/>
          </p:cNvPicPr>
          <p:nvPr/>
        </p:nvPicPr>
        <p:blipFill>
          <a:blip r:embed="rId4"/>
          <a:srcRect/>
          <a:stretch>
            <a:fillRect/>
          </a:stretch>
        </p:blipFill>
        <p:spPr bwMode="auto">
          <a:xfrm>
            <a:off x="4615519" y="2708920"/>
            <a:ext cx="4528481" cy="4141316"/>
          </a:xfrm>
          <a:prstGeom prst="rect">
            <a:avLst/>
          </a:prstGeom>
          <a:noFill/>
        </p:spPr>
      </p:pic>
      <p:pic>
        <p:nvPicPr>
          <p:cNvPr id="2052" name="Picture 4" descr="G:\tema churo\practica churos\chuross\col163d.jpg"/>
          <p:cNvPicPr>
            <a:picLocks noChangeAspect="1" noChangeArrowheads="1"/>
          </p:cNvPicPr>
          <p:nvPr/>
        </p:nvPicPr>
        <p:blipFill>
          <a:blip r:embed="rId5"/>
          <a:srcRect/>
          <a:stretch>
            <a:fillRect/>
          </a:stretch>
        </p:blipFill>
        <p:spPr bwMode="auto">
          <a:xfrm>
            <a:off x="4400550" y="0"/>
            <a:ext cx="4743450" cy="2996952"/>
          </a:xfrm>
          <a:prstGeom prst="rect">
            <a:avLst/>
          </a:prstGeom>
          <a:noFill/>
        </p:spPr>
      </p:pic>
      <p:pic>
        <p:nvPicPr>
          <p:cNvPr id="2050" name="Picture 2" descr="G:\tema churo\practica churos\chuross\Big snail.jpg"/>
          <p:cNvPicPr>
            <a:picLocks noChangeAspect="1" noChangeArrowheads="1"/>
          </p:cNvPicPr>
          <p:nvPr/>
        </p:nvPicPr>
        <p:blipFill>
          <a:blip r:embed="rId6"/>
          <a:srcRect/>
          <a:stretch>
            <a:fillRect/>
          </a:stretch>
        </p:blipFill>
        <p:spPr bwMode="auto">
          <a:xfrm>
            <a:off x="-13705" y="0"/>
            <a:ext cx="4629224" cy="4022208"/>
          </a:xfrm>
          <a:prstGeom prst="rect">
            <a:avLst/>
          </a:prstGeom>
          <a:noFill/>
        </p:spPr>
      </p:pic>
      <p:grpSp>
        <p:nvGrpSpPr>
          <p:cNvPr id="4" name="3 Grupo"/>
          <p:cNvGrpSpPr/>
          <p:nvPr/>
        </p:nvGrpSpPr>
        <p:grpSpPr>
          <a:xfrm>
            <a:off x="1619672" y="1772816"/>
            <a:ext cx="6085066" cy="1467455"/>
            <a:chOff x="1619672" y="1772816"/>
            <a:chExt cx="6085066" cy="1467455"/>
          </a:xfrm>
        </p:grpSpPr>
        <p:sp>
          <p:nvSpPr>
            <p:cNvPr id="3" name="2 Pergamino vertical"/>
            <p:cNvSpPr/>
            <p:nvPr/>
          </p:nvSpPr>
          <p:spPr>
            <a:xfrm>
              <a:off x="1619672" y="1772816"/>
              <a:ext cx="6085066" cy="1467455"/>
            </a:xfrm>
            <a:prstGeom prst="verticalScroll">
              <a:avLst/>
            </a:prstGeom>
            <a:solidFill>
              <a:srgbClr val="68CCE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1 CuadroTexto"/>
            <p:cNvSpPr txBox="1"/>
            <p:nvPr/>
          </p:nvSpPr>
          <p:spPr>
            <a:xfrm>
              <a:off x="1763688" y="1916832"/>
              <a:ext cx="5941050" cy="1323439"/>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S"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igi" pitchFamily="82" charset="0"/>
                </a:rPr>
                <a:t>GRACIAS</a:t>
              </a:r>
              <a:r>
                <a:rPr lang="es-ES"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s-E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pic>
        <p:nvPicPr>
          <p:cNvPr id="13" name="Picture 12" descr="https://encrypted-tbn1.gstatic.com/images?q=tbn:ANd9GcSYhOvZ1AgXmqroFiSxFJMGoW-d1iJpygz9J5UgGUkLEgb0gzmnc9tVgw"/>
          <p:cNvPicPr>
            <a:picLocks noChangeAspect="1" noChangeArrowheads="1"/>
          </p:cNvPicPr>
          <p:nvPr/>
        </p:nvPicPr>
        <p:blipFill>
          <a:blip r:embed="rId7"/>
          <a:srcRect/>
          <a:stretch>
            <a:fillRect/>
          </a:stretch>
        </p:blipFill>
        <p:spPr bwMode="auto">
          <a:xfrm>
            <a:off x="5868144" y="5207162"/>
            <a:ext cx="1516682" cy="1643074"/>
          </a:xfrm>
          <a:prstGeom prst="rect">
            <a:avLst/>
          </a:prstGeom>
          <a:noFill/>
        </p:spPr>
      </p:pic>
      <p:sp>
        <p:nvSpPr>
          <p:cNvPr id="9" name="8 Lágrima"/>
          <p:cNvSpPr/>
          <p:nvPr/>
        </p:nvSpPr>
        <p:spPr>
          <a:xfrm flipH="1">
            <a:off x="3880582" y="3429000"/>
            <a:ext cx="504056" cy="457200"/>
          </a:xfrm>
          <a:prstGeom prst="teardrop">
            <a:avLst/>
          </a:prstGeom>
          <a:blipFill>
            <a:blip r:embed="rId8"/>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Lágrima"/>
          <p:cNvSpPr/>
          <p:nvPr/>
        </p:nvSpPr>
        <p:spPr>
          <a:xfrm flipH="1">
            <a:off x="4075286" y="4492469"/>
            <a:ext cx="532718" cy="574217"/>
          </a:xfrm>
          <a:prstGeom prst="teardrop">
            <a:avLst/>
          </a:prstGeom>
          <a:blipFill>
            <a:blip r:embed="rId8"/>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Lágrima"/>
          <p:cNvSpPr/>
          <p:nvPr/>
        </p:nvSpPr>
        <p:spPr>
          <a:xfrm flipH="1">
            <a:off x="5004048" y="5007633"/>
            <a:ext cx="549461" cy="579760"/>
          </a:xfrm>
          <a:prstGeom prst="teardrop">
            <a:avLst/>
          </a:prstGeom>
          <a:blipFill>
            <a:blip r:embed="rId8"/>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10246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down)">
                                      <p:cBhvr>
                                        <p:cTn id="33" dur="580">
                                          <p:stCondLst>
                                            <p:cond delay="0"/>
                                          </p:stCondLst>
                                        </p:cTn>
                                        <p:tgtEl>
                                          <p:spTgt spid="4"/>
                                        </p:tgtEl>
                                      </p:cBhvr>
                                    </p:animEffect>
                                    <p:anim calcmode="lin" valueType="num">
                                      <p:cBhvr>
                                        <p:cTn id="3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9" dur="26">
                                          <p:stCondLst>
                                            <p:cond delay="650"/>
                                          </p:stCondLst>
                                        </p:cTn>
                                        <p:tgtEl>
                                          <p:spTgt spid="4"/>
                                        </p:tgtEl>
                                      </p:cBhvr>
                                      <p:to x="100000" y="60000"/>
                                    </p:animScale>
                                    <p:animScale>
                                      <p:cBhvr>
                                        <p:cTn id="40" dur="166" decel="50000">
                                          <p:stCondLst>
                                            <p:cond delay="676"/>
                                          </p:stCondLst>
                                        </p:cTn>
                                        <p:tgtEl>
                                          <p:spTgt spid="4"/>
                                        </p:tgtEl>
                                      </p:cBhvr>
                                      <p:to x="100000" y="100000"/>
                                    </p:animScale>
                                    <p:animScale>
                                      <p:cBhvr>
                                        <p:cTn id="41" dur="26">
                                          <p:stCondLst>
                                            <p:cond delay="1312"/>
                                          </p:stCondLst>
                                        </p:cTn>
                                        <p:tgtEl>
                                          <p:spTgt spid="4"/>
                                        </p:tgtEl>
                                      </p:cBhvr>
                                      <p:to x="100000" y="80000"/>
                                    </p:animScale>
                                    <p:animScale>
                                      <p:cBhvr>
                                        <p:cTn id="42" dur="166" decel="50000">
                                          <p:stCondLst>
                                            <p:cond delay="1338"/>
                                          </p:stCondLst>
                                        </p:cTn>
                                        <p:tgtEl>
                                          <p:spTgt spid="4"/>
                                        </p:tgtEl>
                                      </p:cBhvr>
                                      <p:to x="100000" y="100000"/>
                                    </p:animScale>
                                    <p:animScale>
                                      <p:cBhvr>
                                        <p:cTn id="43" dur="26">
                                          <p:stCondLst>
                                            <p:cond delay="1642"/>
                                          </p:stCondLst>
                                        </p:cTn>
                                        <p:tgtEl>
                                          <p:spTgt spid="4"/>
                                        </p:tgtEl>
                                      </p:cBhvr>
                                      <p:to x="100000" y="90000"/>
                                    </p:animScale>
                                    <p:animScale>
                                      <p:cBhvr>
                                        <p:cTn id="44" dur="166" decel="50000">
                                          <p:stCondLst>
                                            <p:cond delay="1668"/>
                                          </p:stCondLst>
                                        </p:cTn>
                                        <p:tgtEl>
                                          <p:spTgt spid="4"/>
                                        </p:tgtEl>
                                      </p:cBhvr>
                                      <p:to x="100000" y="100000"/>
                                    </p:animScale>
                                    <p:animScale>
                                      <p:cBhvr>
                                        <p:cTn id="45" dur="26">
                                          <p:stCondLst>
                                            <p:cond delay="1808"/>
                                          </p:stCondLst>
                                        </p:cTn>
                                        <p:tgtEl>
                                          <p:spTgt spid="4"/>
                                        </p:tgtEl>
                                      </p:cBhvr>
                                      <p:to x="100000" y="95000"/>
                                    </p:animScale>
                                    <p:animScale>
                                      <p:cBhvr>
                                        <p:cTn id="46" dur="166" decel="50000">
                                          <p:stCondLst>
                                            <p:cond delay="1834"/>
                                          </p:stCondLst>
                                        </p:cTn>
                                        <p:tgtEl>
                                          <p:spTgt spid="4"/>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6" presetClass="emph" presetSubtype="0" fill="hold" nodeType="clickEffect">
                                  <p:stCondLst>
                                    <p:cond delay="0"/>
                                  </p:stCondLst>
                                  <p:childTnLst>
                                    <p:animScale>
                                      <p:cBhvr>
                                        <p:cTn id="50" dur="2000" fill="hold"/>
                                        <p:tgtEl>
                                          <p:spTgt spid="2050"/>
                                        </p:tgtEl>
                                      </p:cBhvr>
                                      <p:by x="150000" y="150000"/>
                                    </p:animScale>
                                  </p:childTnLst>
                                </p:cTn>
                              </p:par>
                            </p:childTnLst>
                          </p:cTn>
                        </p:par>
                      </p:childTnLst>
                    </p:cTn>
                  </p:par>
                  <p:par>
                    <p:cTn id="51" fill="hold">
                      <p:stCondLst>
                        <p:cond delay="indefinite"/>
                      </p:stCondLst>
                      <p:childTnLst>
                        <p:par>
                          <p:cTn id="52" fill="hold">
                            <p:stCondLst>
                              <p:cond delay="0"/>
                            </p:stCondLst>
                            <p:childTnLst>
                              <p:par>
                                <p:cTn id="53" presetID="6" presetClass="emph" presetSubtype="0" fill="hold" nodeType="clickEffect">
                                  <p:stCondLst>
                                    <p:cond delay="0"/>
                                  </p:stCondLst>
                                  <p:childTnLst>
                                    <p:animScale>
                                      <p:cBhvr>
                                        <p:cTn id="54" dur="2000" fill="hold"/>
                                        <p:tgtEl>
                                          <p:spTgt spid="2052"/>
                                        </p:tgtEl>
                                      </p:cBhvr>
                                      <p:by x="150000" y="150000"/>
                                    </p:animScale>
                                  </p:childTnLst>
                                </p:cTn>
                              </p:par>
                            </p:childTnLst>
                          </p:cTn>
                        </p:par>
                      </p:childTnLst>
                    </p:cTn>
                  </p:par>
                  <p:par>
                    <p:cTn id="55" fill="hold">
                      <p:stCondLst>
                        <p:cond delay="indefinite"/>
                      </p:stCondLst>
                      <p:childTnLst>
                        <p:par>
                          <p:cTn id="56" fill="hold">
                            <p:stCondLst>
                              <p:cond delay="0"/>
                            </p:stCondLst>
                            <p:childTnLst>
                              <p:par>
                                <p:cTn id="57" presetID="6" presetClass="emph" presetSubtype="0" fill="hold" nodeType="clickEffect">
                                  <p:stCondLst>
                                    <p:cond delay="0"/>
                                  </p:stCondLst>
                                  <p:childTnLst>
                                    <p:animScale>
                                      <p:cBhvr>
                                        <p:cTn id="58" dur="2000" fill="hold"/>
                                        <p:tgtEl>
                                          <p:spTgt spid="2051"/>
                                        </p:tgtEl>
                                      </p:cBhvr>
                                      <p:by x="150000" y="150000"/>
                                    </p:animScale>
                                  </p:childTnLst>
                                </p:cTn>
                              </p:par>
                            </p:childTnLst>
                          </p:cTn>
                        </p:par>
                      </p:childTnLst>
                    </p:cTn>
                  </p:par>
                  <p:par>
                    <p:cTn id="59" fill="hold">
                      <p:stCondLst>
                        <p:cond delay="indefinite"/>
                      </p:stCondLst>
                      <p:childTnLst>
                        <p:par>
                          <p:cTn id="60" fill="hold">
                            <p:stCondLst>
                              <p:cond delay="0"/>
                            </p:stCondLst>
                            <p:childTnLst>
                              <p:par>
                                <p:cTn id="61" presetID="6" presetClass="emph" presetSubtype="0" fill="hold" nodeType="clickEffect">
                                  <p:stCondLst>
                                    <p:cond delay="0"/>
                                  </p:stCondLst>
                                  <p:childTnLst>
                                    <p:animScale>
                                      <p:cBhvr>
                                        <p:cTn id="62" dur="2000" fill="hold"/>
                                        <p:tgtEl>
                                          <p:spTgt spid="205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Explosión 2"/>
          <p:cNvSpPr/>
          <p:nvPr/>
        </p:nvSpPr>
        <p:spPr>
          <a:xfrm>
            <a:off x="0" y="116632"/>
            <a:ext cx="5223647" cy="1867733"/>
          </a:xfrm>
          <a:prstGeom prst="irregularSeal2">
            <a:avLst/>
          </a:prstGeom>
          <a:gradFill flip="none" rotWithShape="1">
            <a:gsLst>
              <a:gs pos="0">
                <a:schemeClr val="accent1">
                  <a:tint val="1000"/>
                </a:schemeClr>
              </a:gs>
              <a:gs pos="68000">
                <a:schemeClr val="accent1">
                  <a:tint val="77000"/>
                </a:schemeClr>
              </a:gs>
              <a:gs pos="81000">
                <a:schemeClr val="accent1">
                  <a:tint val="79000"/>
                </a:schemeClr>
              </a:gs>
              <a:gs pos="86000">
                <a:schemeClr val="accent1">
                  <a:tint val="73000"/>
                </a:schemeClr>
              </a:gs>
              <a:gs pos="100000">
                <a:schemeClr val="accent1">
                  <a:tint val="35000"/>
                </a:schemeClr>
              </a:gs>
            </a:gsLst>
            <a:path path="circle">
              <a:fillToRect l="50000" t="50000" r="50000" b="50000"/>
            </a:path>
            <a:tileRect/>
          </a:gradFill>
        </p:spPr>
        <p:style>
          <a:lnRef idx="1">
            <a:schemeClr val="accent1"/>
          </a:lnRef>
          <a:fillRef idx="2">
            <a:schemeClr val="accent1"/>
          </a:fillRef>
          <a:effectRef idx="1">
            <a:schemeClr val="accent1"/>
          </a:effectRef>
          <a:fontRef idx="minor">
            <a:schemeClr val="dk1"/>
          </a:fontRef>
        </p:style>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s-PE" sz="2400" b="1" cap="all" dirty="0">
                <a:ln>
                  <a:solidFill>
                    <a:schemeClr val="bg2">
                      <a:lumMod val="40000"/>
                      <a:lumOff val="60000"/>
                    </a:schemeClr>
                  </a:solidFill>
                </a:ln>
                <a:solidFill>
                  <a:schemeClr val="accent1"/>
                </a:solidFill>
                <a:effectLst>
                  <a:glow rad="139700">
                    <a:schemeClr val="accent1">
                      <a:satMod val="175000"/>
                      <a:alpha val="40000"/>
                    </a:schemeClr>
                  </a:glow>
                  <a:outerShdw blurRad="19685" dist="12700" dir="5400000" algn="tl" rotWithShape="0">
                    <a:schemeClr val="accent1">
                      <a:satMod val="130000"/>
                      <a:alpha val="60000"/>
                    </a:schemeClr>
                  </a:outerShdw>
                  <a:reflection blurRad="6350" stA="60000" endA="900" endPos="58000" dir="5400000" sy="-100000" algn="bl" rotWithShape="0"/>
                </a:effectLst>
                <a:latin typeface="Harrington" pitchFamily="82" charset="0"/>
              </a:rPr>
              <a:t>MOLUSCOS ACUATICOS</a:t>
            </a:r>
          </a:p>
        </p:txBody>
      </p:sp>
      <p:sp>
        <p:nvSpPr>
          <p:cNvPr id="11" name="10 Flecha izquierda, derecha y arriba"/>
          <p:cNvSpPr/>
          <p:nvPr/>
        </p:nvSpPr>
        <p:spPr>
          <a:xfrm rot="20279827">
            <a:off x="3534884" y="2473721"/>
            <a:ext cx="1216152" cy="850392"/>
          </a:xfrm>
          <a:prstGeom prst="leftRightUp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s-PE"/>
          </a:p>
        </p:txBody>
      </p:sp>
      <p:sp>
        <p:nvSpPr>
          <p:cNvPr id="17" name="16 Flecha curvada hacia abajo"/>
          <p:cNvSpPr/>
          <p:nvPr/>
        </p:nvSpPr>
        <p:spPr>
          <a:xfrm rot="5400000">
            <a:off x="7159792" y="4416293"/>
            <a:ext cx="1634805" cy="761717"/>
          </a:xfrm>
          <a:prstGeom prst="curvedDownArrow">
            <a:avLst/>
          </a:prstGeom>
          <a:solidFill>
            <a:schemeClr val="accent4">
              <a:lumMod val="75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s-PE">
              <a:solidFill>
                <a:schemeClr val="tx1"/>
              </a:solidFill>
            </a:endParaRPr>
          </a:p>
        </p:txBody>
      </p:sp>
      <p:sp>
        <p:nvSpPr>
          <p:cNvPr id="19" name="18 Terminador"/>
          <p:cNvSpPr/>
          <p:nvPr/>
        </p:nvSpPr>
        <p:spPr>
          <a:xfrm>
            <a:off x="2611823" y="4797152"/>
            <a:ext cx="4984513" cy="1872208"/>
          </a:xfrm>
          <a:prstGeom prst="flowChartTerminator">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b="1" dirty="0">
                <a:solidFill>
                  <a:schemeClr val="bg1"/>
                </a:solidFill>
                <a:latin typeface="Harrington" pitchFamily="82" charset="0"/>
              </a:rPr>
              <a:t>Son unas populares mascotas de acuario, ya que son excelentes limpiadores de detritos. La especie más común es </a:t>
            </a:r>
            <a:r>
              <a:rPr lang="es-PE" sz="1600" b="1" i="1" dirty="0">
                <a:solidFill>
                  <a:schemeClr val="bg1"/>
                </a:solidFill>
                <a:latin typeface="Harrington" pitchFamily="82" charset="0"/>
              </a:rPr>
              <a:t>Pomacea </a:t>
            </a:r>
            <a:r>
              <a:rPr lang="es-PE" sz="1600" b="1" i="1" dirty="0" err="1">
                <a:solidFill>
                  <a:schemeClr val="bg1"/>
                </a:solidFill>
                <a:latin typeface="Harrington" pitchFamily="82" charset="0"/>
              </a:rPr>
              <a:t>bridgesii</a:t>
            </a:r>
            <a:r>
              <a:rPr lang="es-PE" sz="1600" b="1" i="1" dirty="0">
                <a:solidFill>
                  <a:schemeClr val="bg1"/>
                </a:solidFill>
                <a:latin typeface="Harrington" pitchFamily="82" charset="0"/>
              </a:rPr>
              <a:t>. </a:t>
            </a:r>
            <a:r>
              <a:rPr lang="es-PE" sz="1600" b="1" dirty="0">
                <a:solidFill>
                  <a:schemeClr val="bg1"/>
                </a:solidFill>
                <a:latin typeface="Harrington" pitchFamily="82" charset="0"/>
              </a:rPr>
              <a:t>La especie más grande es </a:t>
            </a:r>
            <a:r>
              <a:rPr lang="es-PE" sz="1600" b="1" i="1" dirty="0">
                <a:solidFill>
                  <a:schemeClr val="bg1"/>
                </a:solidFill>
                <a:latin typeface="Harrington" pitchFamily="82" charset="0"/>
              </a:rPr>
              <a:t>Pomacea maculata</a:t>
            </a:r>
            <a:r>
              <a:rPr lang="es-PE" sz="1600" b="1" dirty="0">
                <a:solidFill>
                  <a:schemeClr val="bg1"/>
                </a:solidFill>
                <a:latin typeface="Harrington" pitchFamily="82" charset="0"/>
              </a:rPr>
              <a:t>, que puede alcanzar los 15 cm de diámetro y pesar cerca de 600 g de peso.</a:t>
            </a:r>
          </a:p>
        </p:txBody>
      </p:sp>
      <p:sp>
        <p:nvSpPr>
          <p:cNvPr id="14" name="13 Documento"/>
          <p:cNvSpPr/>
          <p:nvPr/>
        </p:nvSpPr>
        <p:spPr>
          <a:xfrm>
            <a:off x="5223647" y="404664"/>
            <a:ext cx="3812849" cy="4248472"/>
          </a:xfrm>
          <a:prstGeom prst="flowChartDocument">
            <a:avLst/>
          </a:prstGeom>
          <a:solidFill>
            <a:schemeClr val="accent3">
              <a:lumMod val="75000"/>
            </a:schemeClr>
          </a:solidFill>
          <a:effectLst>
            <a:glow rad="70000">
              <a:schemeClr val="accent1">
                <a:tint val="30000"/>
                <a:shade val="95000"/>
                <a:satMod val="300000"/>
                <a:alpha val="5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PE" sz="2000" b="1" dirty="0">
                <a:effectLst>
                  <a:glow rad="63500">
                    <a:schemeClr val="accent1">
                      <a:satMod val="175000"/>
                      <a:alpha val="40000"/>
                    </a:schemeClr>
                  </a:glow>
                </a:effectLst>
                <a:latin typeface="Harrington" pitchFamily="82" charset="0"/>
              </a:rPr>
              <a:t>Los moluscos son animales invertebrados, porque no tienen columna vertebral, Algunos moluscos cuentan con una concha externa, con la que se protegen y donde también </a:t>
            </a:r>
            <a:r>
              <a:rPr lang="es-PE" sz="2000" b="1" dirty="0" smtClean="0">
                <a:effectLst>
                  <a:glow rad="63500">
                    <a:schemeClr val="accent1">
                      <a:satMod val="175000"/>
                      <a:alpha val="40000"/>
                    </a:schemeClr>
                  </a:glow>
                </a:effectLst>
                <a:latin typeface="Harrington" pitchFamily="82" charset="0"/>
              </a:rPr>
              <a:t>pueden esconderse, la abertura de la concha es por lo general grande y ovalada , con coloración  desde pardo oscuro  hasta el ocre algo verdoso.</a:t>
            </a:r>
            <a:endParaRPr lang="es-PE" sz="2000" b="1" dirty="0">
              <a:effectLst>
                <a:glow rad="63500">
                  <a:schemeClr val="accent1">
                    <a:satMod val="175000"/>
                    <a:alpha val="40000"/>
                  </a:schemeClr>
                </a:glow>
              </a:effectLst>
              <a:latin typeface="Harrington" pitchFamily="82" charset="0"/>
            </a:endParaRPr>
          </a:p>
        </p:txBody>
      </p:sp>
      <p:pic>
        <p:nvPicPr>
          <p:cNvPr id="35842" name="Picture 2" descr="http://deconceptos.com/wp-content/uploads/2010/08/concepto-de-moluscos-300x233.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colorTemperature colorTemp="7200"/>
                    </a14:imgEffect>
                  </a14:imgLayer>
                </a14:imgProps>
              </a:ext>
            </a:extLst>
          </a:blip>
          <a:srcRect/>
          <a:stretch>
            <a:fillRect/>
          </a:stretch>
        </p:blipFill>
        <p:spPr bwMode="auto">
          <a:xfrm>
            <a:off x="105063" y="2010226"/>
            <a:ext cx="3672408" cy="350201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ContrastingRightFacing"/>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35842"/>
                                        </p:tgtEl>
                                        <p:attrNameLst>
                                          <p:attrName>style.visibility</p:attrName>
                                        </p:attrNameLst>
                                      </p:cBhvr>
                                      <p:to>
                                        <p:strVal val="visible"/>
                                      </p:to>
                                    </p:set>
                                    <p:animEffect transition="in" filter="wheel(1)">
                                      <p:cBhvr>
                                        <p:cTn id="20" dur="2000"/>
                                        <p:tgtEl>
                                          <p:spTgt spid="35842"/>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circle(in)">
                                      <p:cBhvr>
                                        <p:cTn id="25" dur="20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ppt_w</p:attrName>
                                        </p:attrNameLst>
                                      </p:cBhvr>
                                      <p:tavLst>
                                        <p:tav tm="0">
                                          <p:val>
                                            <p:fltVal val="0"/>
                                          </p:val>
                                        </p:tav>
                                        <p:tav tm="100000">
                                          <p:val>
                                            <p:strVal val="#ppt_w"/>
                                          </p:val>
                                        </p:tav>
                                      </p:tavLst>
                                    </p:anim>
                                    <p:anim calcmode="lin" valueType="num">
                                      <p:cBhvr>
                                        <p:cTn id="31" dur="500" fill="hold"/>
                                        <p:tgtEl>
                                          <p:spTgt spid="19"/>
                                        </p:tgtEl>
                                        <p:attrNameLst>
                                          <p:attrName>ppt_h</p:attrName>
                                        </p:attrNameLst>
                                      </p:cBhvr>
                                      <p:tavLst>
                                        <p:tav tm="0">
                                          <p:val>
                                            <p:fltVal val="0"/>
                                          </p:val>
                                        </p:tav>
                                        <p:tav tm="100000">
                                          <p:val>
                                            <p:strVal val="#ppt_h"/>
                                          </p:val>
                                        </p:tav>
                                      </p:tavLst>
                                    </p:anim>
                                    <p:animEffect transition="in" filter="fade">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P spid="19"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user\Desktop\tema churo\practica churos\chuross\col163d.jpg"/>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a:stretch/>
        </p:blipFill>
        <p:spPr bwMode="auto">
          <a:xfrm rot="21407469">
            <a:off x="934753" y="335651"/>
            <a:ext cx="3827352" cy="2723975"/>
          </a:xfrm>
          <a:prstGeom prst="ellipse">
            <a:avLst/>
          </a:prstGeom>
          <a:ln>
            <a:noFill/>
          </a:ln>
          <a:effectLst>
            <a:softEdge rad="317500"/>
          </a:effectLst>
          <a:extLst>
            <a:ext uri="{909E8E84-426E-40DD-AFC4-6F175D3DCCD1}">
              <a14:hiddenFill xmlns:a14="http://schemas.microsoft.com/office/drawing/2010/main">
                <a:solidFill>
                  <a:srgbClr val="FFFFFF"/>
                </a:solidFill>
              </a14:hiddenFill>
            </a:ext>
          </a:extLst>
        </p:spPr>
      </p:pic>
      <p:pic>
        <p:nvPicPr>
          <p:cNvPr id="2050" name="Picture 2" descr="C:\Users\user\AppData\Local\Microsoft\Windows\Temporary Internet Files\t172748a.bmp"/>
          <p:cNvPicPr>
            <a:picLocks noChangeAspect="1" noChangeArrowheads="1"/>
          </p:cNvPicPr>
          <p:nvPr/>
        </p:nvPicPr>
        <p:blipFill rotWithShape="1">
          <a:blip r:embed="rId3">
            <a:extLst>
              <a:ext uri="{28A0092B-C50C-407E-A947-70E740481C1C}">
                <a14:useLocalDpi xmlns:a14="http://schemas.microsoft.com/office/drawing/2010/main" val="0"/>
              </a:ext>
            </a:extLst>
          </a:blip>
          <a:srcRect l="6278" t="9005" r="17776" b="12240"/>
          <a:stretch/>
        </p:blipFill>
        <p:spPr bwMode="auto">
          <a:xfrm rot="20896183">
            <a:off x="832088" y="3761252"/>
            <a:ext cx="3855695" cy="2771285"/>
          </a:xfrm>
          <a:prstGeom prst="ellipse">
            <a:avLst/>
          </a:prstGeom>
          <a:ln>
            <a:noFill/>
          </a:ln>
          <a:effectLst>
            <a:softEdge rad="317500"/>
          </a:effectLst>
          <a:extLst>
            <a:ext uri="{909E8E84-426E-40DD-AFC4-6F175D3DCCD1}">
              <a14:hiddenFill xmlns:a14="http://schemas.microsoft.com/office/drawing/2010/main">
                <a:solidFill>
                  <a:srgbClr val="FFFFFF"/>
                </a:solidFill>
              </a14:hiddenFill>
            </a:ext>
          </a:extLst>
        </p:spPr>
      </p:pic>
      <p:sp>
        <p:nvSpPr>
          <p:cNvPr id="9" name="8 Elipse"/>
          <p:cNvSpPr/>
          <p:nvPr/>
        </p:nvSpPr>
        <p:spPr>
          <a:xfrm>
            <a:off x="4211960" y="3992488"/>
            <a:ext cx="4721201" cy="2304256"/>
          </a:xfrm>
          <a:prstGeom prst="ellipse">
            <a:avLst/>
          </a:prstGeom>
          <a:solidFill>
            <a:schemeClr val="bg2">
              <a:lumMod val="60000"/>
              <a:lumOff val="40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s-PE" sz="1600" b="1" dirty="0" smtClean="0">
              <a:latin typeface="Baskerville Old Face" pitchFamily="18" charset="0"/>
            </a:endParaRPr>
          </a:p>
          <a:p>
            <a:pPr algn="ctr"/>
            <a:r>
              <a:rPr lang="es-PE" sz="1600" b="1" dirty="0" smtClean="0">
                <a:latin typeface="Baskerville Old Face" pitchFamily="18" charset="0"/>
              </a:rPr>
              <a:t>También se encuentra en los Estados Unidos por los estados que colindan con el Golfo de México. Algunas especies de como </a:t>
            </a:r>
            <a:r>
              <a:rPr lang="es-PE" sz="1600" b="1" i="1" dirty="0" smtClean="0">
                <a:latin typeface="Baskerville Old Face" pitchFamily="18" charset="0"/>
              </a:rPr>
              <a:t>Pomacea </a:t>
            </a:r>
            <a:r>
              <a:rPr lang="es-PE" sz="1600" b="1" i="1" dirty="0" err="1" smtClean="0">
                <a:latin typeface="Baskerville Old Face" pitchFamily="18" charset="0"/>
              </a:rPr>
              <a:t>bridgesii</a:t>
            </a:r>
            <a:r>
              <a:rPr lang="es-PE" sz="1600" b="1" i="1" dirty="0" smtClean="0">
                <a:latin typeface="Baskerville Old Face" pitchFamily="18" charset="0"/>
              </a:rPr>
              <a:t> </a:t>
            </a:r>
            <a:r>
              <a:rPr lang="es-PE" sz="1600" b="1" dirty="0" smtClean="0">
                <a:latin typeface="Baskerville Old Face" pitchFamily="18" charset="0"/>
              </a:rPr>
              <a:t>y </a:t>
            </a:r>
            <a:r>
              <a:rPr lang="es-PE" sz="1600" b="1" i="1" dirty="0" smtClean="0">
                <a:latin typeface="Baskerville Old Face" pitchFamily="18" charset="0"/>
              </a:rPr>
              <a:t>Pomacea </a:t>
            </a:r>
            <a:r>
              <a:rPr lang="es-PE" sz="1600" b="1" i="1" dirty="0" err="1" smtClean="0">
                <a:latin typeface="Baskerville Old Face" pitchFamily="18" charset="0"/>
              </a:rPr>
              <a:t>canaliculata</a:t>
            </a:r>
            <a:r>
              <a:rPr lang="es-PE" sz="1600" b="1" i="1" dirty="0" smtClean="0">
                <a:latin typeface="Baskerville Old Face" pitchFamily="18" charset="0"/>
              </a:rPr>
              <a:t> </a:t>
            </a:r>
            <a:r>
              <a:rPr lang="es-PE" sz="1600" b="1" dirty="0" smtClean="0">
                <a:latin typeface="Baskerville Old Face" pitchFamily="18" charset="0"/>
              </a:rPr>
              <a:t>ha invadido extensas regiones de la India y de Sureste asiático,.</a:t>
            </a:r>
            <a:endParaRPr lang="es-PE" sz="1600" b="1" dirty="0">
              <a:latin typeface="Baskerville Old Face" pitchFamily="18" charset="0"/>
            </a:endParaRPr>
          </a:p>
        </p:txBody>
      </p:sp>
      <p:sp>
        <p:nvSpPr>
          <p:cNvPr id="8" name="7 Lágrima"/>
          <p:cNvSpPr/>
          <p:nvPr/>
        </p:nvSpPr>
        <p:spPr>
          <a:xfrm>
            <a:off x="106998" y="2683835"/>
            <a:ext cx="4248471" cy="1296144"/>
          </a:xfrm>
          <a:prstGeom prst="teardrop">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PE" sz="4000" b="1" dirty="0">
                <a:ln w="12700">
                  <a:solidFill>
                    <a:schemeClr val="accent1">
                      <a:lumMod val="50000"/>
                    </a:schemeClr>
                  </a:solidFill>
                  <a:prstDash val="solid"/>
                </a:ln>
                <a:solidFill>
                  <a:schemeClr val="bg2">
                    <a:tint val="85000"/>
                    <a:satMod val="155000"/>
                  </a:schemeClr>
                </a:solidFill>
                <a:effectLst>
                  <a:outerShdw blurRad="38100" dist="38100" dir="2700000" algn="tl">
                    <a:srgbClr val="000000">
                      <a:alpha val="43137"/>
                    </a:srgbClr>
                  </a:outerShdw>
                </a:effectLst>
                <a:latin typeface="Harrington" pitchFamily="82" charset="0"/>
              </a:rPr>
              <a:t>Distribución</a:t>
            </a:r>
          </a:p>
        </p:txBody>
      </p:sp>
      <p:sp>
        <p:nvSpPr>
          <p:cNvPr id="17" name="16 Proceso alternativo"/>
          <p:cNvSpPr/>
          <p:nvPr/>
        </p:nvSpPr>
        <p:spPr>
          <a:xfrm>
            <a:off x="4641470" y="533184"/>
            <a:ext cx="4032448" cy="2170016"/>
          </a:xfrm>
          <a:prstGeom prst="flowChartAlternateProcess">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PE" sz="1600" b="1" dirty="0">
                <a:latin typeface="Baskerville Old Face" pitchFamily="18" charset="0"/>
              </a:rPr>
              <a:t>Comprende gran parte de América del Sur, encontrándose en las cuencas hidrográficas del Amazonas, del Alto Paraguay, y del Plata. Las especies identificadas en América del Sur representan, aproximadamente, el 92% del total de especies descritas. De las cuales 20 especies se encuentran en la Amazonía brasileña y peruana.</a:t>
            </a:r>
          </a:p>
        </p:txBody>
      </p:sp>
      <p:sp>
        <p:nvSpPr>
          <p:cNvPr id="18" name="17 Flecha izquierda y derecha"/>
          <p:cNvSpPr/>
          <p:nvPr/>
        </p:nvSpPr>
        <p:spPr>
          <a:xfrm rot="5400000">
            <a:off x="5964484" y="3142096"/>
            <a:ext cx="1216152" cy="484632"/>
          </a:xfrm>
          <a:prstGeom prst="lef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156208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5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heckerboard(across)">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C:\Users\user\Desktop\tema churo\practica churos\chuross\pomacea_can_eggs_depo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4428383" y="3950808"/>
            <a:ext cx="2941817" cy="2942616"/>
          </a:xfrm>
          <a:prstGeom prst="ellipse">
            <a:avLst/>
          </a:prstGeom>
          <a:ln>
            <a:noFill/>
          </a:ln>
          <a:effectLst>
            <a:softEdge rad="317500"/>
          </a:effectLst>
          <a:extLst>
            <a:ext uri="{909E8E84-426E-40DD-AFC4-6F175D3DCCD1}">
              <a14:hiddenFill xmlns:a14="http://schemas.microsoft.com/office/drawing/2010/main">
                <a:solidFill>
                  <a:srgbClr val="FFFFFF"/>
                </a:solidFill>
              </a14:hiddenFill>
            </a:ext>
          </a:extLst>
        </p:spPr>
      </p:pic>
      <p:sp>
        <p:nvSpPr>
          <p:cNvPr id="9" name="8 Explosión 1"/>
          <p:cNvSpPr/>
          <p:nvPr/>
        </p:nvSpPr>
        <p:spPr>
          <a:xfrm>
            <a:off x="-108520" y="3486864"/>
            <a:ext cx="4896544" cy="3371136"/>
          </a:xfrm>
          <a:prstGeom prst="irregularSeal1">
            <a:avLst/>
          </a:prstGeom>
          <a:gradFill flip="none" rotWithShape="1">
            <a:gsLst>
              <a:gs pos="0">
                <a:schemeClr val="accent1">
                  <a:tint val="1000"/>
                </a:schemeClr>
              </a:gs>
              <a:gs pos="68000">
                <a:schemeClr val="accent1">
                  <a:tint val="77000"/>
                </a:schemeClr>
              </a:gs>
              <a:gs pos="81000">
                <a:schemeClr val="accent1">
                  <a:tint val="79000"/>
                </a:schemeClr>
              </a:gs>
              <a:gs pos="86000">
                <a:schemeClr val="accent1">
                  <a:tint val="73000"/>
                </a:schemeClr>
              </a:gs>
              <a:gs pos="100000">
                <a:schemeClr val="accent1">
                  <a:tint val="35000"/>
                </a:schemeClr>
              </a:gs>
            </a:gsLst>
            <a:path path="circle">
              <a:fillToRect l="50000" t="50000" r="50000" b="50000"/>
            </a:path>
            <a:tileRect/>
          </a:gradFill>
        </p:spPr>
        <p:style>
          <a:lnRef idx="1">
            <a:schemeClr val="accent1"/>
          </a:lnRef>
          <a:fillRef idx="2">
            <a:schemeClr val="accent1"/>
          </a:fillRef>
          <a:effectRef idx="1">
            <a:schemeClr val="accent1"/>
          </a:effectRef>
          <a:fontRef idx="minor">
            <a:schemeClr val="dk1"/>
          </a:fontRef>
        </p:style>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PE" sz="2400" b="1" cap="all" dirty="0" smtClean="0">
                <a:ln>
                  <a:solidFill>
                    <a:schemeClr val="bg2">
                      <a:lumMod val="40000"/>
                      <a:lumOff val="60000"/>
                    </a:schemeClr>
                  </a:solidFill>
                </a:ln>
                <a:solidFill>
                  <a:schemeClr val="accent1"/>
                </a:solidFill>
                <a:effectLst>
                  <a:glow rad="139700">
                    <a:schemeClr val="accent1">
                      <a:satMod val="175000"/>
                      <a:alpha val="40000"/>
                    </a:schemeClr>
                  </a:glow>
                  <a:outerShdw blurRad="19685" dist="12700" dir="5400000" algn="tl" rotWithShape="0">
                    <a:schemeClr val="accent1">
                      <a:satMod val="130000"/>
                      <a:alpha val="60000"/>
                    </a:schemeClr>
                  </a:outerShdw>
                  <a:reflection blurRad="6350" stA="60000" endA="900" endPos="58000" dir="5400000" sy="-100000" algn="bl" rotWithShape="0"/>
                </a:effectLst>
                <a:latin typeface="Harrington" pitchFamily="82" charset="0"/>
              </a:rPr>
              <a:t>CLASIFICACION </a:t>
            </a:r>
            <a:r>
              <a:rPr lang="es-PE" sz="2400" b="1" cap="all" dirty="0">
                <a:ln>
                  <a:solidFill>
                    <a:schemeClr val="bg2">
                      <a:lumMod val="40000"/>
                      <a:lumOff val="60000"/>
                    </a:schemeClr>
                  </a:solidFill>
                </a:ln>
                <a:solidFill>
                  <a:schemeClr val="accent1"/>
                </a:solidFill>
                <a:effectLst>
                  <a:glow rad="139700">
                    <a:schemeClr val="accent1">
                      <a:satMod val="175000"/>
                      <a:alpha val="40000"/>
                    </a:schemeClr>
                  </a:glow>
                  <a:outerShdw blurRad="19685" dist="12700" dir="5400000" algn="tl" rotWithShape="0">
                    <a:schemeClr val="accent1">
                      <a:satMod val="130000"/>
                      <a:alpha val="60000"/>
                    </a:schemeClr>
                  </a:outerShdw>
                  <a:reflection blurRad="6350" stA="60000" endA="900" endPos="58000" dir="5400000" sy="-100000" algn="bl" rotWithShape="0"/>
                </a:effectLst>
                <a:latin typeface="Harrington" pitchFamily="82" charset="0"/>
              </a:rPr>
              <a:t>TAXONOMICA</a:t>
            </a:r>
          </a:p>
          <a:p>
            <a:endParaRPr lang="es-PE" sz="2400" b="1" cap="all" dirty="0">
              <a:ln>
                <a:solidFill>
                  <a:schemeClr val="bg2">
                    <a:lumMod val="40000"/>
                    <a:lumOff val="60000"/>
                  </a:schemeClr>
                </a:solidFill>
              </a:ln>
              <a:solidFill>
                <a:schemeClr val="accent1"/>
              </a:solidFill>
              <a:effectLst>
                <a:glow rad="139700">
                  <a:schemeClr val="accent1">
                    <a:satMod val="175000"/>
                    <a:alpha val="40000"/>
                  </a:schemeClr>
                </a:glow>
                <a:outerShdw blurRad="19685" dist="12700" dir="5400000" algn="tl" rotWithShape="0">
                  <a:schemeClr val="accent1">
                    <a:satMod val="130000"/>
                    <a:alpha val="60000"/>
                  </a:schemeClr>
                </a:outerShdw>
                <a:reflection blurRad="6350" stA="60000" endA="900" endPos="58000" dir="5400000" sy="-100000" algn="bl" rotWithShape="0"/>
              </a:effectLst>
              <a:latin typeface="Harrington" pitchFamily="82" charset="0"/>
            </a:endParaRPr>
          </a:p>
        </p:txBody>
      </p:sp>
      <p:graphicFrame>
        <p:nvGraphicFramePr>
          <p:cNvPr id="6" name="5 Tabla"/>
          <p:cNvGraphicFramePr>
            <a:graphicFrameLocks noGrp="1"/>
          </p:cNvGraphicFramePr>
          <p:nvPr>
            <p:extLst>
              <p:ext uri="{D42A27DB-BD31-4B8C-83A1-F6EECF244321}">
                <p14:modId xmlns:p14="http://schemas.microsoft.com/office/powerpoint/2010/main" val="1910662487"/>
              </p:ext>
            </p:extLst>
          </p:nvPr>
        </p:nvGraphicFramePr>
        <p:xfrm>
          <a:off x="2843808" y="476672"/>
          <a:ext cx="6096000" cy="3474720"/>
        </p:xfrm>
        <a:graphic>
          <a:graphicData uri="http://schemas.openxmlformats.org/drawingml/2006/table">
            <a:tbl>
              <a:tblPr lastCol="1">
                <a:tableStyleId>{3C2FFA5D-87B4-456A-9821-1D502468CF0F}</a:tableStyleId>
              </a:tblPr>
              <a:tblGrid>
                <a:gridCol w="3048000"/>
                <a:gridCol w="3048000"/>
              </a:tblGrid>
              <a:tr h="0">
                <a:tc gridSpan="2">
                  <a:txBody>
                    <a:bodyPr/>
                    <a:lstStyle/>
                    <a:p>
                      <a:pPr algn="ctr"/>
                      <a:r>
                        <a:rPr lang="es-ES" dirty="0">
                          <a:hlinkClick r:id="rId3" tooltip="Clasificación científica"/>
                        </a:rPr>
                        <a:t>Clasificación científica</a:t>
                      </a:r>
                      <a:endParaRPr lang="es-E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endParaRPr lang="es-ES"/>
                    </a:p>
                  </a:txBody>
                  <a:tcPr/>
                </a:tc>
              </a:tr>
              <a:tr h="0">
                <a:tc>
                  <a:txBody>
                    <a:bodyPr/>
                    <a:lstStyle/>
                    <a:p>
                      <a:pPr algn="l"/>
                      <a:r>
                        <a:rPr lang="es-ES" dirty="0">
                          <a:hlinkClick r:id="rId4" tooltip="Reino (biología)"/>
                        </a:rPr>
                        <a:t>Reino</a:t>
                      </a:r>
                      <a:r>
                        <a:rPr lang="es-ES" dirty="0"/>
                        <a:t>:</a:t>
                      </a:r>
                      <a:endParaRPr lang="es-ES" b="0" dirty="0">
                        <a:solidFill>
                          <a:schemeClr val="accent5"/>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r>
                        <a:rPr lang="es-ES">
                          <a:hlinkClick r:id="rId5" tooltip="Animalia"/>
                        </a:rPr>
                        <a:t>Animalia</a:t>
                      </a:r>
                      <a:endParaRPr lang="es-E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r>
              <a:tr h="0">
                <a:tc>
                  <a:txBody>
                    <a:bodyPr/>
                    <a:lstStyle/>
                    <a:p>
                      <a:pPr algn="l"/>
                      <a:r>
                        <a:rPr lang="es-ES" dirty="0">
                          <a:hlinkClick r:id="rId6" tooltip="Filo"/>
                        </a:rPr>
                        <a:t>Filo</a:t>
                      </a:r>
                      <a:r>
                        <a:rPr lang="es-ES" dirty="0"/>
                        <a:t>:</a:t>
                      </a:r>
                      <a:endParaRPr lang="es-ES"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r>
                        <a:rPr lang="es-ES">
                          <a:hlinkClick r:id="rId7" tooltip="Mollusca"/>
                        </a:rPr>
                        <a:t>Mollusca</a:t>
                      </a:r>
                      <a:endParaRPr lang="es-E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r>
              <a:tr h="0">
                <a:tc>
                  <a:txBody>
                    <a:bodyPr/>
                    <a:lstStyle/>
                    <a:p>
                      <a:pPr algn="l"/>
                      <a:r>
                        <a:rPr lang="es-ES" dirty="0">
                          <a:hlinkClick r:id="rId8" tooltip="Clase (biología)"/>
                        </a:rPr>
                        <a:t>Clase</a:t>
                      </a:r>
                      <a:r>
                        <a:rPr lang="es-ES" dirty="0"/>
                        <a:t>:</a:t>
                      </a:r>
                      <a:endParaRPr lang="es-ES"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r>
                        <a:rPr lang="es-ES" dirty="0" err="1">
                          <a:hlinkClick r:id="rId9" tooltip="Gastropoda"/>
                        </a:rPr>
                        <a:t>Gastropoda</a:t>
                      </a:r>
                      <a:endParaRPr lang="es-E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r>
              <a:tr h="0">
                <a:tc>
                  <a:txBody>
                    <a:bodyPr/>
                    <a:lstStyle/>
                    <a:p>
                      <a:pPr algn="l"/>
                      <a:r>
                        <a:rPr lang="es-ES">
                          <a:hlinkClick r:id="rId10" tooltip="Orden (biología)"/>
                        </a:rPr>
                        <a:t>Orden</a:t>
                      </a:r>
                      <a:r>
                        <a:rPr lang="es-ES"/>
                        <a:t>:</a:t>
                      </a:r>
                      <a:endParaRPr lang="es-ES"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r>
                        <a:rPr lang="es-ES" dirty="0" err="1">
                          <a:hlinkClick r:id="rId11" tooltip="Mesogastropoda"/>
                        </a:rPr>
                        <a:t>Mesogastropoda</a:t>
                      </a:r>
                      <a:endParaRPr lang="es-E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r>
              <a:tr h="0">
                <a:tc>
                  <a:txBody>
                    <a:bodyPr/>
                    <a:lstStyle/>
                    <a:p>
                      <a:pPr algn="l"/>
                      <a:r>
                        <a:rPr lang="es-ES" dirty="0"/>
                        <a:t>Suborden:</a:t>
                      </a:r>
                      <a:endParaRPr lang="es-ES"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r>
                        <a:rPr lang="es-ES" dirty="0" err="1">
                          <a:hlinkClick r:id="rId12" tooltip="Prosobranchia"/>
                        </a:rPr>
                        <a:t>Prosobranchia</a:t>
                      </a:r>
                      <a:endParaRPr lang="es-E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r>
              <a:tr h="0">
                <a:tc>
                  <a:txBody>
                    <a:bodyPr/>
                    <a:lstStyle/>
                    <a:p>
                      <a:pPr algn="l"/>
                      <a:r>
                        <a:rPr lang="es-ES">
                          <a:hlinkClick r:id="rId13" tooltip="Familia (biología)"/>
                        </a:rPr>
                        <a:t>Familia</a:t>
                      </a:r>
                      <a:r>
                        <a:rPr lang="es-ES"/>
                        <a:t>:</a:t>
                      </a:r>
                      <a:endParaRPr lang="es-ES"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r>
                        <a:rPr lang="es-ES" dirty="0" err="1">
                          <a:hlinkClick r:id="rId14" tooltip="Ampullariidae"/>
                        </a:rPr>
                        <a:t>Ampullariidae</a:t>
                      </a:r>
                      <a:endParaRPr lang="es-E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r>
              <a:tr h="0">
                <a:tc>
                  <a:txBody>
                    <a:bodyPr/>
                    <a:lstStyle/>
                    <a:p>
                      <a:pPr algn="l"/>
                      <a:r>
                        <a:rPr lang="es-ES" dirty="0">
                          <a:hlinkClick r:id="rId15" tooltip="Género (biología)"/>
                        </a:rPr>
                        <a:t>Género</a:t>
                      </a:r>
                      <a:r>
                        <a:rPr lang="es-ES" dirty="0" smtClean="0"/>
                        <a:t>:</a:t>
                      </a:r>
                    </a:p>
                    <a:p>
                      <a:pPr algn="l"/>
                      <a:endParaRPr lang="es-ES" dirty="0" smtClean="0"/>
                    </a:p>
                    <a:p>
                      <a:pPr algn="l"/>
                      <a:r>
                        <a:rPr lang="es-ES" u="sng" dirty="0" smtClean="0">
                          <a:solidFill>
                            <a:schemeClr val="accent5">
                              <a:lumMod val="75000"/>
                            </a:schemeClr>
                          </a:solidFill>
                        </a:rPr>
                        <a:t>Especie</a:t>
                      </a:r>
                      <a:r>
                        <a:rPr lang="es-ES" u="sng" baseline="0" dirty="0" smtClean="0">
                          <a:solidFill>
                            <a:schemeClr val="accent5">
                              <a:lumMod val="75000"/>
                            </a:schemeClr>
                          </a:solidFill>
                        </a:rPr>
                        <a:t>:</a:t>
                      </a:r>
                      <a:endParaRPr lang="es-ES" b="1" u="sng" dirty="0">
                        <a:solidFill>
                          <a:schemeClr val="accent5">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r>
                        <a:rPr lang="es-ES" dirty="0" err="1"/>
                        <a:t>Pomacea</a:t>
                      </a:r>
                      <a:r>
                        <a:rPr lang="es-ES" dirty="0"/>
                        <a:t/>
                      </a:r>
                      <a:br>
                        <a:rPr lang="es-ES" dirty="0"/>
                      </a:br>
                      <a:r>
                        <a:rPr lang="es-ES" cap="small" dirty="0"/>
                        <a:t>Perry, </a:t>
                      </a:r>
                      <a:r>
                        <a:rPr lang="es-ES" cap="small" dirty="0" smtClean="0"/>
                        <a:t>1811</a:t>
                      </a:r>
                    </a:p>
                    <a:p>
                      <a:r>
                        <a:rPr lang="es-ES" i="1" u="sng" dirty="0" err="1" smtClean="0">
                          <a:solidFill>
                            <a:schemeClr val="accent4">
                              <a:lumMod val="75000"/>
                            </a:schemeClr>
                          </a:solidFill>
                        </a:rPr>
                        <a:t>Pomacea</a:t>
                      </a:r>
                      <a:r>
                        <a:rPr lang="es-ES" i="1" u="sng" dirty="0" smtClean="0">
                          <a:solidFill>
                            <a:schemeClr val="accent4">
                              <a:lumMod val="75000"/>
                            </a:schemeClr>
                          </a:solidFill>
                        </a:rPr>
                        <a:t> maculata</a:t>
                      </a:r>
                      <a:endParaRPr lang="es-ES" b="1" i="1" u="sng" dirty="0">
                        <a:solidFill>
                          <a:schemeClr val="accent4">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r>
            </a:tbl>
          </a:graphicData>
        </a:graphic>
      </p:graphicFrame>
      <p:pic>
        <p:nvPicPr>
          <p:cNvPr id="3076" name="Picture 4" descr="C:\Users\user\Desktop\tema churo\practica churos\chuross\col163d.jpg"/>
          <p:cNvPicPr>
            <a:picLocks noChangeAspect="1" noChangeArrowheads="1"/>
          </p:cNvPicPr>
          <p:nvPr/>
        </p:nvPicPr>
        <p:blipFill rotWithShape="1">
          <a:blip r:embed="rId16">
            <a:extLst>
              <a:ext uri="{28A0092B-C50C-407E-A947-70E740481C1C}">
                <a14:useLocalDpi xmlns:a14="http://schemas.microsoft.com/office/drawing/2010/main" val="0"/>
              </a:ext>
            </a:extLst>
          </a:blip>
          <a:srcRect l="50000"/>
          <a:stretch/>
        </p:blipFill>
        <p:spPr bwMode="auto">
          <a:xfrm rot="20684833">
            <a:off x="-146267" y="1060438"/>
            <a:ext cx="3180792" cy="2876074"/>
          </a:xfrm>
          <a:prstGeom prst="ellipse">
            <a:avLst/>
          </a:prstGeom>
          <a:ln>
            <a:noFill/>
          </a:ln>
          <a:effectLst>
            <a:softEdge rad="317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3076"/>
                                        </p:tgtEl>
                                        <p:attrNameLst>
                                          <p:attrName>style.visibility</p:attrName>
                                        </p:attrNameLst>
                                      </p:cBhvr>
                                      <p:to>
                                        <p:strVal val="visible"/>
                                      </p:to>
                                    </p:set>
                                    <p:anim calcmode="lin" valueType="num">
                                      <p:cBhvr>
                                        <p:cTn id="22" dur="500" fill="hold"/>
                                        <p:tgtEl>
                                          <p:spTgt spid="3076"/>
                                        </p:tgtEl>
                                        <p:attrNameLst>
                                          <p:attrName>ppt_w</p:attrName>
                                        </p:attrNameLst>
                                      </p:cBhvr>
                                      <p:tavLst>
                                        <p:tav tm="0">
                                          <p:val>
                                            <p:fltVal val="0"/>
                                          </p:val>
                                        </p:tav>
                                        <p:tav tm="100000">
                                          <p:val>
                                            <p:strVal val="#ppt_w"/>
                                          </p:val>
                                        </p:tav>
                                      </p:tavLst>
                                    </p:anim>
                                    <p:anim calcmode="lin" valueType="num">
                                      <p:cBhvr>
                                        <p:cTn id="23" dur="500" fill="hold"/>
                                        <p:tgtEl>
                                          <p:spTgt spid="3076"/>
                                        </p:tgtEl>
                                        <p:attrNameLst>
                                          <p:attrName>ppt_h</p:attrName>
                                        </p:attrNameLst>
                                      </p:cBhvr>
                                      <p:tavLst>
                                        <p:tav tm="0">
                                          <p:val>
                                            <p:fltVal val="0"/>
                                          </p:val>
                                        </p:tav>
                                        <p:tav tm="100000">
                                          <p:val>
                                            <p:strVal val="#ppt_h"/>
                                          </p:val>
                                        </p:tav>
                                      </p:tavLst>
                                    </p:anim>
                                    <p:animEffect transition="in" filter="fade">
                                      <p:cBhvr>
                                        <p:cTn id="24" dur="500"/>
                                        <p:tgtEl>
                                          <p:spTgt spid="3076"/>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3077"/>
                                        </p:tgtEl>
                                        <p:attrNameLst>
                                          <p:attrName>style.visibility</p:attrName>
                                        </p:attrNameLst>
                                      </p:cBhvr>
                                      <p:to>
                                        <p:strVal val="visible"/>
                                      </p:to>
                                    </p:set>
                                    <p:anim calcmode="lin" valueType="num">
                                      <p:cBhvr>
                                        <p:cTn id="29" dur="1000" fill="hold"/>
                                        <p:tgtEl>
                                          <p:spTgt spid="3077"/>
                                        </p:tgtEl>
                                        <p:attrNameLst>
                                          <p:attrName>ppt_w</p:attrName>
                                        </p:attrNameLst>
                                      </p:cBhvr>
                                      <p:tavLst>
                                        <p:tav tm="0">
                                          <p:val>
                                            <p:fltVal val="0"/>
                                          </p:val>
                                        </p:tav>
                                        <p:tav tm="100000">
                                          <p:val>
                                            <p:strVal val="#ppt_w"/>
                                          </p:val>
                                        </p:tav>
                                      </p:tavLst>
                                    </p:anim>
                                    <p:anim calcmode="lin" valueType="num">
                                      <p:cBhvr>
                                        <p:cTn id="30" dur="1000" fill="hold"/>
                                        <p:tgtEl>
                                          <p:spTgt spid="3077"/>
                                        </p:tgtEl>
                                        <p:attrNameLst>
                                          <p:attrName>ppt_h</p:attrName>
                                        </p:attrNameLst>
                                      </p:cBhvr>
                                      <p:tavLst>
                                        <p:tav tm="0">
                                          <p:val>
                                            <p:fltVal val="0"/>
                                          </p:val>
                                        </p:tav>
                                        <p:tav tm="100000">
                                          <p:val>
                                            <p:strVal val="#ppt_h"/>
                                          </p:val>
                                        </p:tav>
                                      </p:tavLst>
                                    </p:anim>
                                    <p:anim calcmode="lin" valueType="num">
                                      <p:cBhvr>
                                        <p:cTn id="31" dur="1000" fill="hold"/>
                                        <p:tgtEl>
                                          <p:spTgt spid="3077"/>
                                        </p:tgtEl>
                                        <p:attrNameLst>
                                          <p:attrName>style.rotation</p:attrName>
                                        </p:attrNameLst>
                                      </p:cBhvr>
                                      <p:tavLst>
                                        <p:tav tm="0">
                                          <p:val>
                                            <p:fltVal val="90"/>
                                          </p:val>
                                        </p:tav>
                                        <p:tav tm="100000">
                                          <p:val>
                                            <p:fltVal val="0"/>
                                          </p:val>
                                        </p:tav>
                                      </p:tavLst>
                                    </p:anim>
                                    <p:animEffect transition="in" filter="fade">
                                      <p:cBhvr>
                                        <p:cTn id="32" dur="10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Users\user\Desktop\tema churo\practica churos\chuross\PICT541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031" t="7702"/>
          <a:stretch/>
        </p:blipFill>
        <p:spPr bwMode="auto">
          <a:xfrm>
            <a:off x="-10751" y="3942319"/>
            <a:ext cx="3270465" cy="291568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9 Explosión 1"/>
          <p:cNvSpPr/>
          <p:nvPr/>
        </p:nvSpPr>
        <p:spPr>
          <a:xfrm>
            <a:off x="753818" y="-26403"/>
            <a:ext cx="8208912" cy="1469469"/>
          </a:xfrm>
          <a:prstGeom prst="irregularSeal1">
            <a:avLst/>
          </a:prstGeom>
          <a:gradFill flip="none" rotWithShape="1">
            <a:gsLst>
              <a:gs pos="0">
                <a:schemeClr val="accent1">
                  <a:tint val="1000"/>
                </a:schemeClr>
              </a:gs>
              <a:gs pos="68000">
                <a:schemeClr val="accent1">
                  <a:tint val="77000"/>
                </a:schemeClr>
              </a:gs>
              <a:gs pos="81000">
                <a:schemeClr val="accent1">
                  <a:tint val="79000"/>
                </a:schemeClr>
              </a:gs>
              <a:gs pos="86000">
                <a:schemeClr val="accent1">
                  <a:tint val="73000"/>
                </a:schemeClr>
              </a:gs>
              <a:gs pos="100000">
                <a:schemeClr val="accent1">
                  <a:tint val="35000"/>
                </a:schemeClr>
              </a:gs>
            </a:gsLst>
            <a:path path="circle">
              <a:fillToRect l="50000" t="50000" r="50000" b="50000"/>
            </a:path>
            <a:tileRect/>
          </a:gradFill>
        </p:spPr>
        <p:style>
          <a:lnRef idx="1">
            <a:schemeClr val="accent1"/>
          </a:lnRef>
          <a:fillRef idx="2">
            <a:schemeClr val="accent1"/>
          </a:fillRef>
          <a:effectRef idx="1">
            <a:schemeClr val="accent1"/>
          </a:effectRef>
          <a:fontRef idx="minor">
            <a:schemeClr val="dk1"/>
          </a:fontRef>
        </p:style>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s-PE" sz="2800" b="1" cap="all" dirty="0" smtClean="0">
                <a:ln>
                  <a:solidFill>
                    <a:schemeClr val="bg2">
                      <a:lumMod val="40000"/>
                      <a:lumOff val="60000"/>
                    </a:schemeClr>
                  </a:solidFill>
                </a:ln>
                <a:solidFill>
                  <a:schemeClr val="accent1"/>
                </a:solidFill>
                <a:effectLst>
                  <a:glow rad="139700">
                    <a:schemeClr val="accent1">
                      <a:satMod val="175000"/>
                      <a:alpha val="40000"/>
                    </a:schemeClr>
                  </a:glow>
                  <a:outerShdw blurRad="19685" dist="12700" dir="5400000" algn="tl" rotWithShape="0">
                    <a:schemeClr val="accent1">
                      <a:satMod val="130000"/>
                      <a:alpha val="60000"/>
                    </a:schemeClr>
                  </a:outerShdw>
                  <a:reflection blurRad="6350" stA="60000" endA="900" endPos="58000" dir="5400000" sy="-100000" algn="bl" rotWithShape="0"/>
                </a:effectLst>
                <a:latin typeface="Harrington" pitchFamily="82" charset="0"/>
              </a:rPr>
              <a:t>“</a:t>
            </a:r>
            <a:r>
              <a:rPr lang="es-PE" sz="2800" b="1" dirty="0" smtClean="0">
                <a:ln>
                  <a:solidFill>
                    <a:schemeClr val="bg2">
                      <a:lumMod val="40000"/>
                      <a:lumOff val="60000"/>
                    </a:schemeClr>
                  </a:solidFill>
                </a:ln>
                <a:solidFill>
                  <a:schemeClr val="accent1"/>
                </a:solidFill>
                <a:effectLst>
                  <a:glow rad="139700">
                    <a:schemeClr val="accent1">
                      <a:satMod val="175000"/>
                      <a:alpha val="40000"/>
                    </a:schemeClr>
                  </a:glow>
                  <a:outerShdw blurRad="19685" dist="12700" dir="5400000" algn="tl" rotWithShape="0">
                    <a:schemeClr val="accent1">
                      <a:satMod val="130000"/>
                      <a:alpha val="60000"/>
                    </a:schemeClr>
                  </a:outerShdw>
                  <a:reflection blurRad="6350" stA="60000" endA="900" endPos="58000" dir="5400000" sy="-100000" algn="bl" rotWithShape="0"/>
                </a:effectLst>
                <a:latin typeface="Harrington" pitchFamily="82" charset="0"/>
              </a:rPr>
              <a:t>churo</a:t>
            </a:r>
            <a:r>
              <a:rPr lang="es-PE" sz="2800" b="1" cap="all" dirty="0" smtClean="0">
                <a:ln>
                  <a:solidFill>
                    <a:schemeClr val="bg2">
                      <a:lumMod val="40000"/>
                      <a:lumOff val="60000"/>
                    </a:schemeClr>
                  </a:solidFill>
                </a:ln>
                <a:solidFill>
                  <a:schemeClr val="accent1"/>
                </a:solidFill>
                <a:effectLst>
                  <a:glow rad="139700">
                    <a:schemeClr val="accent1">
                      <a:satMod val="175000"/>
                      <a:alpha val="40000"/>
                    </a:schemeClr>
                  </a:glow>
                  <a:outerShdw blurRad="19685" dist="12700" dir="5400000" algn="tl" rotWithShape="0">
                    <a:schemeClr val="accent1">
                      <a:satMod val="130000"/>
                      <a:alpha val="60000"/>
                    </a:schemeClr>
                  </a:outerShdw>
                  <a:reflection blurRad="6350" stA="60000" endA="900" endPos="58000" dir="5400000" sy="-100000" algn="bl" rotWithShape="0"/>
                </a:effectLst>
                <a:latin typeface="Harrington" pitchFamily="82" charset="0"/>
              </a:rPr>
              <a:t>”  </a:t>
            </a:r>
            <a:r>
              <a:rPr lang="es-PE" sz="2400" b="1" i="1" dirty="0" smtClean="0">
                <a:ln>
                  <a:solidFill>
                    <a:schemeClr val="bg2">
                      <a:lumMod val="40000"/>
                      <a:lumOff val="60000"/>
                    </a:schemeClr>
                  </a:solidFill>
                </a:ln>
                <a:solidFill>
                  <a:schemeClr val="accent1"/>
                </a:solidFill>
                <a:effectLst>
                  <a:glow rad="139700">
                    <a:schemeClr val="accent1">
                      <a:satMod val="175000"/>
                      <a:alpha val="40000"/>
                    </a:schemeClr>
                  </a:glow>
                  <a:outerShdw blurRad="19685" dist="12700" dir="5400000" algn="tl" rotWithShape="0">
                    <a:schemeClr val="accent1">
                      <a:satMod val="130000"/>
                      <a:alpha val="60000"/>
                    </a:schemeClr>
                  </a:outerShdw>
                  <a:reflection blurRad="6350" stA="60000" endA="900" endPos="58000" dir="5400000" sy="-100000" algn="bl" rotWithShape="0"/>
                </a:effectLst>
                <a:latin typeface="Harrington" pitchFamily="82" charset="0"/>
              </a:rPr>
              <a:t>Pomacea  maculata</a:t>
            </a:r>
            <a:endParaRPr lang="es-PE" sz="2400" b="1" i="1" dirty="0">
              <a:ln>
                <a:solidFill>
                  <a:schemeClr val="bg2">
                    <a:lumMod val="40000"/>
                    <a:lumOff val="60000"/>
                  </a:schemeClr>
                </a:solidFill>
              </a:ln>
              <a:solidFill>
                <a:schemeClr val="accent1"/>
              </a:solidFill>
              <a:effectLst>
                <a:glow rad="139700">
                  <a:schemeClr val="accent1">
                    <a:satMod val="175000"/>
                    <a:alpha val="40000"/>
                  </a:schemeClr>
                </a:glow>
                <a:outerShdw blurRad="19685" dist="12700" dir="5400000" algn="tl" rotWithShape="0">
                  <a:schemeClr val="accent1">
                    <a:satMod val="130000"/>
                    <a:alpha val="60000"/>
                  </a:schemeClr>
                </a:outerShdw>
                <a:reflection blurRad="6350" stA="60000" endA="900" endPos="58000" dir="5400000" sy="-100000" algn="bl" rotWithShape="0"/>
              </a:effectLst>
              <a:latin typeface="Harrington" pitchFamily="82" charset="0"/>
            </a:endParaRPr>
          </a:p>
        </p:txBody>
      </p:sp>
      <p:sp>
        <p:nvSpPr>
          <p:cNvPr id="11" name="10 Redondear rectángulo de esquina diagonal"/>
          <p:cNvSpPr/>
          <p:nvPr/>
        </p:nvSpPr>
        <p:spPr>
          <a:xfrm>
            <a:off x="2651838" y="1052736"/>
            <a:ext cx="6294801" cy="1440160"/>
          </a:xfrm>
          <a:prstGeom prst="round2DiagRect">
            <a:avLst/>
          </a:prstGeom>
        </p:spPr>
        <p:style>
          <a:lnRef idx="3">
            <a:schemeClr val="lt1"/>
          </a:lnRef>
          <a:fillRef idx="1">
            <a:schemeClr val="accent4"/>
          </a:fillRef>
          <a:effectRef idx="1">
            <a:schemeClr val="accent4"/>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just"/>
            <a:r>
              <a:rPr lang="es-PE" b="1" dirty="0" smtClean="0">
                <a:ln w="50800"/>
                <a:solidFill>
                  <a:schemeClr val="bg1">
                    <a:shade val="50000"/>
                  </a:schemeClr>
                </a:solidFill>
                <a:latin typeface="Baskerville Old Face" pitchFamily="18" charset="0"/>
              </a:rPr>
              <a:t>Presenta </a:t>
            </a:r>
            <a:r>
              <a:rPr lang="es-PE" b="1" dirty="0">
                <a:ln w="50800"/>
                <a:solidFill>
                  <a:schemeClr val="bg1">
                    <a:shade val="50000"/>
                  </a:schemeClr>
                </a:solidFill>
                <a:latin typeface="Baskerville Old Face" pitchFamily="18" charset="0"/>
              </a:rPr>
              <a:t>un caparazón globoso, de consistencia dura y gruesa, constituida principalmente de carbonato de calcio, con coloración negruzca a marrón </a:t>
            </a:r>
            <a:r>
              <a:rPr lang="es-PE" b="1" dirty="0" smtClean="0">
                <a:ln w="50800"/>
                <a:solidFill>
                  <a:schemeClr val="bg1">
                    <a:shade val="50000"/>
                  </a:schemeClr>
                </a:solidFill>
                <a:latin typeface="Baskerville Old Face" pitchFamily="18" charset="0"/>
              </a:rPr>
              <a:t>claro, </a:t>
            </a:r>
            <a:r>
              <a:rPr lang="es-PE" b="1" dirty="0">
                <a:ln w="50800"/>
                <a:solidFill>
                  <a:schemeClr val="bg1">
                    <a:shade val="50000"/>
                  </a:schemeClr>
                </a:solidFill>
                <a:latin typeface="Baskerville Old Face" pitchFamily="18" charset="0"/>
              </a:rPr>
              <a:t>La cabeza es carnosa, con dos pares de tentáculos retráctiles, un par de ojos </a:t>
            </a:r>
            <a:r>
              <a:rPr lang="es-PE" b="1" dirty="0" smtClean="0">
                <a:ln w="50800"/>
                <a:solidFill>
                  <a:schemeClr val="bg1">
                    <a:shade val="50000"/>
                  </a:schemeClr>
                </a:solidFill>
                <a:latin typeface="Baskerville Old Face" pitchFamily="18" charset="0"/>
              </a:rPr>
              <a:t>simples.</a:t>
            </a:r>
            <a:endParaRPr lang="es-PE" b="1" dirty="0">
              <a:ln w="50800"/>
              <a:solidFill>
                <a:schemeClr val="bg1">
                  <a:shade val="50000"/>
                </a:schemeClr>
              </a:solidFill>
              <a:latin typeface="Baskerville Old Face" pitchFamily="18" charset="0"/>
            </a:endParaRPr>
          </a:p>
        </p:txBody>
      </p:sp>
      <p:sp>
        <p:nvSpPr>
          <p:cNvPr id="13" name="12 Rectángulo redondeado"/>
          <p:cNvSpPr/>
          <p:nvPr/>
        </p:nvSpPr>
        <p:spPr>
          <a:xfrm>
            <a:off x="367049" y="2639716"/>
            <a:ext cx="5865708" cy="1944216"/>
          </a:xfrm>
          <a:prstGeom prst="roundRect">
            <a:avLst/>
          </a:prstGeom>
        </p:spPr>
        <p:style>
          <a:lnRef idx="3">
            <a:schemeClr val="lt1"/>
          </a:lnRef>
          <a:fillRef idx="1">
            <a:schemeClr val="accent6"/>
          </a:fillRef>
          <a:effectRef idx="1">
            <a:schemeClr val="accent6"/>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r>
              <a:rPr lang="es-PE" b="1" dirty="0">
                <a:ln w="50800"/>
                <a:solidFill>
                  <a:schemeClr val="bg1">
                    <a:shade val="50000"/>
                  </a:schemeClr>
                </a:solidFill>
                <a:latin typeface="Baskerville Old Face" pitchFamily="18" charset="0"/>
              </a:rPr>
              <a:t>E</a:t>
            </a:r>
            <a:r>
              <a:rPr lang="es-PE" b="1" dirty="0" smtClean="0">
                <a:ln w="50800"/>
                <a:solidFill>
                  <a:schemeClr val="bg1">
                    <a:shade val="50000"/>
                  </a:schemeClr>
                </a:solidFill>
                <a:latin typeface="Baskerville Old Face" pitchFamily="18" charset="0"/>
              </a:rPr>
              <a:t>n </a:t>
            </a:r>
            <a:r>
              <a:rPr lang="es-PE" b="1" dirty="0">
                <a:ln w="50800"/>
                <a:solidFill>
                  <a:schemeClr val="bg1">
                    <a:shade val="50000"/>
                  </a:schemeClr>
                </a:solidFill>
                <a:latin typeface="Baskerville Old Face" pitchFamily="18" charset="0"/>
              </a:rPr>
              <a:t>la parte anterior de la cabeza se encuentra la cavidad bucal que posee las mandíbulas y, detrás de ellas, una estructura llamada rádula, constituida por placas córneas, que le sirve para triturar los alimentos. El alimento pasa por una digestión inicial debido a la actividad enzimática del mucus y las secreciones salivales. </a:t>
            </a:r>
          </a:p>
        </p:txBody>
      </p:sp>
      <p:sp>
        <p:nvSpPr>
          <p:cNvPr id="14" name="13 Redondear rectángulo de esquina del mismo lado"/>
          <p:cNvSpPr/>
          <p:nvPr/>
        </p:nvSpPr>
        <p:spPr>
          <a:xfrm>
            <a:off x="3321287" y="4797152"/>
            <a:ext cx="5688632" cy="1953002"/>
          </a:xfrm>
          <a:prstGeom prst="round2SameRect">
            <a:avLst/>
          </a:prstGeom>
        </p:spPr>
        <p:style>
          <a:lnRef idx="3">
            <a:schemeClr val="lt1"/>
          </a:lnRef>
          <a:fillRef idx="1">
            <a:schemeClr val="accent1"/>
          </a:fillRef>
          <a:effectRef idx="1">
            <a:schemeClr val="accent1"/>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r>
              <a:rPr lang="es-PE" b="1" dirty="0">
                <a:ln w="50800"/>
                <a:solidFill>
                  <a:schemeClr val="bg1">
                    <a:shade val="50000"/>
                  </a:schemeClr>
                </a:solidFill>
                <a:latin typeface="Baskerville Old Face" pitchFamily="18" charset="0"/>
              </a:rPr>
              <a:t>El pie es una formación muscular de forma alargada, cuya cara inferior aplanada permite al animal desplazarse, mediante contracciones musculares.</a:t>
            </a:r>
          </a:p>
          <a:p>
            <a:pPr algn="ctr"/>
            <a:r>
              <a:rPr lang="es-PE" b="1" dirty="0">
                <a:ln w="50800"/>
                <a:solidFill>
                  <a:schemeClr val="bg1">
                    <a:shade val="50000"/>
                  </a:schemeClr>
                </a:solidFill>
                <a:latin typeface="Baskerville Old Face" pitchFamily="18" charset="0"/>
              </a:rPr>
              <a:t>Presenta doble sistema respiratorio, branquial y pulmonar, que le permite aprovechar tanto el oxígeno disuelto en el agua como el oxígeno </a:t>
            </a:r>
            <a:r>
              <a:rPr lang="es-PE" b="1" dirty="0" smtClean="0">
                <a:ln w="50800"/>
                <a:solidFill>
                  <a:schemeClr val="bg1">
                    <a:shade val="50000"/>
                  </a:schemeClr>
                </a:solidFill>
                <a:latin typeface="Baskerville Old Face" pitchFamily="18" charset="0"/>
              </a:rPr>
              <a:t>atmosférico.</a:t>
            </a:r>
            <a:endParaRPr lang="es-PE" b="1" dirty="0">
              <a:ln w="50800"/>
              <a:solidFill>
                <a:schemeClr val="bg1">
                  <a:shade val="50000"/>
                </a:schemeClr>
              </a:solidFill>
              <a:latin typeface="Baskerville Old Face" pitchFamily="18" charset="0"/>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0887" y="2205544"/>
            <a:ext cx="2717085" cy="237931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4099"/>
                                        </p:tgtEl>
                                        <p:attrNameLst>
                                          <p:attrName>style.visibility</p:attrName>
                                        </p:attrNameLst>
                                      </p:cBhvr>
                                      <p:to>
                                        <p:strVal val="visible"/>
                                      </p:to>
                                    </p:set>
                                    <p:animEffect transition="in" filter="wipe(down)">
                                      <p:cBhvr>
                                        <p:cTn id="15" dur="580">
                                          <p:stCondLst>
                                            <p:cond delay="0"/>
                                          </p:stCondLst>
                                        </p:cTn>
                                        <p:tgtEl>
                                          <p:spTgt spid="4099"/>
                                        </p:tgtEl>
                                      </p:cBhvr>
                                    </p:animEffect>
                                    <p:anim calcmode="lin" valueType="num">
                                      <p:cBhvr>
                                        <p:cTn id="16" dur="1822" tmFilter="0,0; 0.14,0.36; 0.43,0.73; 0.71,0.91; 1.0,1.0">
                                          <p:stCondLst>
                                            <p:cond delay="0"/>
                                          </p:stCondLst>
                                        </p:cTn>
                                        <p:tgtEl>
                                          <p:spTgt spid="4099"/>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099"/>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099"/>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099"/>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099"/>
                                        </p:tgtEl>
                                        <p:attrNameLst>
                                          <p:attrName>ppt_y</p:attrName>
                                        </p:attrNameLst>
                                      </p:cBhvr>
                                      <p:tavLst>
                                        <p:tav tm="0" fmla="#ppt_y-sin(pi*$)/81">
                                          <p:val>
                                            <p:fltVal val="0"/>
                                          </p:val>
                                        </p:tav>
                                        <p:tav tm="100000">
                                          <p:val>
                                            <p:fltVal val="1"/>
                                          </p:val>
                                        </p:tav>
                                      </p:tavLst>
                                    </p:anim>
                                    <p:animScale>
                                      <p:cBhvr>
                                        <p:cTn id="21" dur="26">
                                          <p:stCondLst>
                                            <p:cond delay="650"/>
                                          </p:stCondLst>
                                        </p:cTn>
                                        <p:tgtEl>
                                          <p:spTgt spid="4099"/>
                                        </p:tgtEl>
                                      </p:cBhvr>
                                      <p:to x="100000" y="60000"/>
                                    </p:animScale>
                                    <p:animScale>
                                      <p:cBhvr>
                                        <p:cTn id="22" dur="166" decel="50000">
                                          <p:stCondLst>
                                            <p:cond delay="676"/>
                                          </p:stCondLst>
                                        </p:cTn>
                                        <p:tgtEl>
                                          <p:spTgt spid="4099"/>
                                        </p:tgtEl>
                                      </p:cBhvr>
                                      <p:to x="100000" y="100000"/>
                                    </p:animScale>
                                    <p:animScale>
                                      <p:cBhvr>
                                        <p:cTn id="23" dur="26">
                                          <p:stCondLst>
                                            <p:cond delay="1312"/>
                                          </p:stCondLst>
                                        </p:cTn>
                                        <p:tgtEl>
                                          <p:spTgt spid="4099"/>
                                        </p:tgtEl>
                                      </p:cBhvr>
                                      <p:to x="100000" y="80000"/>
                                    </p:animScale>
                                    <p:animScale>
                                      <p:cBhvr>
                                        <p:cTn id="24" dur="166" decel="50000">
                                          <p:stCondLst>
                                            <p:cond delay="1338"/>
                                          </p:stCondLst>
                                        </p:cTn>
                                        <p:tgtEl>
                                          <p:spTgt spid="4099"/>
                                        </p:tgtEl>
                                      </p:cBhvr>
                                      <p:to x="100000" y="100000"/>
                                    </p:animScale>
                                    <p:animScale>
                                      <p:cBhvr>
                                        <p:cTn id="25" dur="26">
                                          <p:stCondLst>
                                            <p:cond delay="1642"/>
                                          </p:stCondLst>
                                        </p:cTn>
                                        <p:tgtEl>
                                          <p:spTgt spid="4099"/>
                                        </p:tgtEl>
                                      </p:cBhvr>
                                      <p:to x="100000" y="90000"/>
                                    </p:animScale>
                                    <p:animScale>
                                      <p:cBhvr>
                                        <p:cTn id="26" dur="166" decel="50000">
                                          <p:stCondLst>
                                            <p:cond delay="1668"/>
                                          </p:stCondLst>
                                        </p:cTn>
                                        <p:tgtEl>
                                          <p:spTgt spid="4099"/>
                                        </p:tgtEl>
                                      </p:cBhvr>
                                      <p:to x="100000" y="100000"/>
                                    </p:animScale>
                                    <p:animScale>
                                      <p:cBhvr>
                                        <p:cTn id="27" dur="26">
                                          <p:stCondLst>
                                            <p:cond delay="1808"/>
                                          </p:stCondLst>
                                        </p:cTn>
                                        <p:tgtEl>
                                          <p:spTgt spid="4099"/>
                                        </p:tgtEl>
                                      </p:cBhvr>
                                      <p:to x="100000" y="95000"/>
                                    </p:animScale>
                                    <p:animScale>
                                      <p:cBhvr>
                                        <p:cTn id="28" dur="166" decel="50000">
                                          <p:stCondLst>
                                            <p:cond delay="1834"/>
                                          </p:stCondLst>
                                        </p:cTn>
                                        <p:tgtEl>
                                          <p:spTgt spid="4099"/>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randombar(horizontal)">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nodeType="clickEffect">
                                  <p:stCondLst>
                                    <p:cond delay="0"/>
                                  </p:stCondLst>
                                  <p:childTnLst>
                                    <p:set>
                                      <p:cBhvr>
                                        <p:cTn id="37" dur="1" fill="hold">
                                          <p:stCondLst>
                                            <p:cond delay="0"/>
                                          </p:stCondLst>
                                        </p:cTn>
                                        <p:tgtEl>
                                          <p:spTgt spid="4100"/>
                                        </p:tgtEl>
                                        <p:attrNameLst>
                                          <p:attrName>style.visibility</p:attrName>
                                        </p:attrNameLst>
                                      </p:cBhvr>
                                      <p:to>
                                        <p:strVal val="visible"/>
                                      </p:to>
                                    </p:set>
                                    <p:animEffect transition="in" filter="wipe(down)">
                                      <p:cBhvr>
                                        <p:cTn id="38" dur="580">
                                          <p:stCondLst>
                                            <p:cond delay="0"/>
                                          </p:stCondLst>
                                        </p:cTn>
                                        <p:tgtEl>
                                          <p:spTgt spid="4100"/>
                                        </p:tgtEl>
                                      </p:cBhvr>
                                    </p:animEffect>
                                    <p:anim calcmode="lin" valueType="num">
                                      <p:cBhvr>
                                        <p:cTn id="39" dur="1822" tmFilter="0,0; 0.14,0.36; 0.43,0.73; 0.71,0.91; 1.0,1.0">
                                          <p:stCondLst>
                                            <p:cond delay="0"/>
                                          </p:stCondLst>
                                        </p:cTn>
                                        <p:tgtEl>
                                          <p:spTgt spid="4100"/>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4100"/>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4100"/>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4100"/>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4100"/>
                                        </p:tgtEl>
                                        <p:attrNameLst>
                                          <p:attrName>ppt_y</p:attrName>
                                        </p:attrNameLst>
                                      </p:cBhvr>
                                      <p:tavLst>
                                        <p:tav tm="0" fmla="#ppt_y-sin(pi*$)/81">
                                          <p:val>
                                            <p:fltVal val="0"/>
                                          </p:val>
                                        </p:tav>
                                        <p:tav tm="100000">
                                          <p:val>
                                            <p:fltVal val="1"/>
                                          </p:val>
                                        </p:tav>
                                      </p:tavLst>
                                    </p:anim>
                                    <p:animScale>
                                      <p:cBhvr>
                                        <p:cTn id="44" dur="26">
                                          <p:stCondLst>
                                            <p:cond delay="650"/>
                                          </p:stCondLst>
                                        </p:cTn>
                                        <p:tgtEl>
                                          <p:spTgt spid="4100"/>
                                        </p:tgtEl>
                                      </p:cBhvr>
                                      <p:to x="100000" y="60000"/>
                                    </p:animScale>
                                    <p:animScale>
                                      <p:cBhvr>
                                        <p:cTn id="45" dur="166" decel="50000">
                                          <p:stCondLst>
                                            <p:cond delay="676"/>
                                          </p:stCondLst>
                                        </p:cTn>
                                        <p:tgtEl>
                                          <p:spTgt spid="4100"/>
                                        </p:tgtEl>
                                      </p:cBhvr>
                                      <p:to x="100000" y="100000"/>
                                    </p:animScale>
                                    <p:animScale>
                                      <p:cBhvr>
                                        <p:cTn id="46" dur="26">
                                          <p:stCondLst>
                                            <p:cond delay="1312"/>
                                          </p:stCondLst>
                                        </p:cTn>
                                        <p:tgtEl>
                                          <p:spTgt spid="4100"/>
                                        </p:tgtEl>
                                      </p:cBhvr>
                                      <p:to x="100000" y="80000"/>
                                    </p:animScale>
                                    <p:animScale>
                                      <p:cBhvr>
                                        <p:cTn id="47" dur="166" decel="50000">
                                          <p:stCondLst>
                                            <p:cond delay="1338"/>
                                          </p:stCondLst>
                                        </p:cTn>
                                        <p:tgtEl>
                                          <p:spTgt spid="4100"/>
                                        </p:tgtEl>
                                      </p:cBhvr>
                                      <p:to x="100000" y="100000"/>
                                    </p:animScale>
                                    <p:animScale>
                                      <p:cBhvr>
                                        <p:cTn id="48" dur="26">
                                          <p:stCondLst>
                                            <p:cond delay="1642"/>
                                          </p:stCondLst>
                                        </p:cTn>
                                        <p:tgtEl>
                                          <p:spTgt spid="4100"/>
                                        </p:tgtEl>
                                      </p:cBhvr>
                                      <p:to x="100000" y="90000"/>
                                    </p:animScale>
                                    <p:animScale>
                                      <p:cBhvr>
                                        <p:cTn id="49" dur="166" decel="50000">
                                          <p:stCondLst>
                                            <p:cond delay="1668"/>
                                          </p:stCondLst>
                                        </p:cTn>
                                        <p:tgtEl>
                                          <p:spTgt spid="4100"/>
                                        </p:tgtEl>
                                      </p:cBhvr>
                                      <p:to x="100000" y="100000"/>
                                    </p:animScale>
                                    <p:animScale>
                                      <p:cBhvr>
                                        <p:cTn id="50" dur="26">
                                          <p:stCondLst>
                                            <p:cond delay="1808"/>
                                          </p:stCondLst>
                                        </p:cTn>
                                        <p:tgtEl>
                                          <p:spTgt spid="4100"/>
                                        </p:tgtEl>
                                      </p:cBhvr>
                                      <p:to x="100000" y="95000"/>
                                    </p:animScale>
                                    <p:animScale>
                                      <p:cBhvr>
                                        <p:cTn id="51" dur="166" decel="50000">
                                          <p:stCondLst>
                                            <p:cond delay="1834"/>
                                          </p:stCondLst>
                                        </p:cTn>
                                        <p:tgtEl>
                                          <p:spTgt spid="4100"/>
                                        </p:tgtEl>
                                      </p:cBhvr>
                                      <p:to x="100000" y="100000"/>
                                    </p:animScale>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500" fill="hold"/>
                                        <p:tgtEl>
                                          <p:spTgt spid="14"/>
                                        </p:tgtEl>
                                        <p:attrNameLst>
                                          <p:attrName>ppt_w</p:attrName>
                                        </p:attrNameLst>
                                      </p:cBhvr>
                                      <p:tavLst>
                                        <p:tav tm="0">
                                          <p:val>
                                            <p:fltVal val="0"/>
                                          </p:val>
                                        </p:tav>
                                        <p:tav tm="100000">
                                          <p:val>
                                            <p:strVal val="#ppt_w"/>
                                          </p:val>
                                        </p:tav>
                                      </p:tavLst>
                                    </p:anim>
                                    <p:anim calcmode="lin" valueType="num">
                                      <p:cBhvr>
                                        <p:cTn id="57" dur="500" fill="hold"/>
                                        <p:tgtEl>
                                          <p:spTgt spid="14"/>
                                        </p:tgtEl>
                                        <p:attrNameLst>
                                          <p:attrName>ppt_h</p:attrName>
                                        </p:attrNameLst>
                                      </p:cBhvr>
                                      <p:tavLst>
                                        <p:tav tm="0">
                                          <p:val>
                                            <p:fltVal val="0"/>
                                          </p:val>
                                        </p:tav>
                                        <p:tav tm="100000">
                                          <p:val>
                                            <p:strVal val="#ppt_h"/>
                                          </p:val>
                                        </p:tav>
                                      </p:tavLst>
                                    </p:anim>
                                    <p:animEffect transition="in" filter="fade">
                                      <p:cBhvr>
                                        <p:cTn id="5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rotWithShape="1">
          <a:blip r:embed="rId2"/>
          <a:srcRect l="2420" t="2497" r="3498" b="2660"/>
          <a:stretch/>
        </p:blipFill>
        <p:spPr bwMode="auto">
          <a:xfrm rot="1026592">
            <a:off x="4494962" y="1346622"/>
            <a:ext cx="4397650" cy="4117514"/>
          </a:xfrm>
          <a:prstGeom prst="rect">
            <a:avLst/>
          </a:prstGeom>
          <a:ln>
            <a:noFill/>
          </a:ln>
          <a:effectLst>
            <a:softEdge rad="112500"/>
          </a:effectLst>
        </p:spPr>
      </p:pic>
      <p:sp>
        <p:nvSpPr>
          <p:cNvPr id="7" name="6 Terminador"/>
          <p:cNvSpPr/>
          <p:nvPr/>
        </p:nvSpPr>
        <p:spPr>
          <a:xfrm>
            <a:off x="1571604" y="357166"/>
            <a:ext cx="2457579" cy="735747"/>
          </a:xfrm>
          <a:prstGeom prst="flowChartTerminator">
            <a:avLst/>
          </a:prstGeom>
          <a:gradFill flip="none" rotWithShape="1">
            <a:gsLst>
              <a:gs pos="0">
                <a:schemeClr val="accent1">
                  <a:tint val="1000"/>
                </a:schemeClr>
              </a:gs>
              <a:gs pos="68000">
                <a:schemeClr val="accent1">
                  <a:tint val="77000"/>
                </a:schemeClr>
              </a:gs>
              <a:gs pos="81000">
                <a:schemeClr val="accent1">
                  <a:tint val="79000"/>
                </a:schemeClr>
              </a:gs>
              <a:gs pos="86000">
                <a:schemeClr val="accent1">
                  <a:tint val="73000"/>
                </a:schemeClr>
              </a:gs>
              <a:gs pos="100000">
                <a:schemeClr val="accent1">
                  <a:tint val="35000"/>
                </a:schemeClr>
              </a:gs>
            </a:gsLst>
            <a:path path="circle">
              <a:fillToRect l="50000" t="50000" r="50000" b="50000"/>
            </a:path>
            <a:tileRect/>
          </a:gradFill>
        </p:spPr>
        <p:style>
          <a:lnRef idx="1">
            <a:schemeClr val="accent1"/>
          </a:lnRef>
          <a:fillRef idx="2">
            <a:schemeClr val="accent1"/>
          </a:fillRef>
          <a:effectRef idx="1">
            <a:schemeClr val="accent1"/>
          </a:effectRef>
          <a:fontRef idx="minor">
            <a:schemeClr val="dk1"/>
          </a:fontRef>
        </p:style>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s-PE" sz="2400" b="1" dirty="0" smtClean="0">
                <a:ln>
                  <a:solidFill>
                    <a:schemeClr val="bg2">
                      <a:lumMod val="40000"/>
                      <a:lumOff val="60000"/>
                    </a:schemeClr>
                  </a:solidFill>
                </a:ln>
                <a:solidFill>
                  <a:schemeClr val="accent1"/>
                </a:solidFill>
                <a:effectLst>
                  <a:glow rad="139700">
                    <a:schemeClr val="accent1">
                      <a:satMod val="175000"/>
                      <a:alpha val="40000"/>
                    </a:schemeClr>
                  </a:glow>
                  <a:outerShdw blurRad="19685" dist="12700" dir="5400000" algn="tl" rotWithShape="0">
                    <a:schemeClr val="accent1">
                      <a:satMod val="130000"/>
                      <a:alpha val="60000"/>
                    </a:schemeClr>
                  </a:outerShdw>
                  <a:reflection blurRad="6350" stA="60000" endA="900" endPos="58000" dir="5400000" sy="-100000" algn="bl" rotWithShape="0"/>
                </a:effectLst>
                <a:latin typeface="Harrington" pitchFamily="82" charset="0"/>
              </a:rPr>
              <a:t>     </a:t>
            </a:r>
            <a:r>
              <a:rPr lang="es-PE" sz="2800" b="1" dirty="0" smtClean="0">
                <a:ln>
                  <a:solidFill>
                    <a:schemeClr val="bg2">
                      <a:lumMod val="40000"/>
                      <a:lumOff val="60000"/>
                    </a:schemeClr>
                  </a:solidFill>
                </a:ln>
                <a:solidFill>
                  <a:schemeClr val="accent1"/>
                </a:solidFill>
                <a:effectLst>
                  <a:glow rad="139700">
                    <a:schemeClr val="accent1">
                      <a:satMod val="175000"/>
                      <a:alpha val="40000"/>
                    </a:schemeClr>
                  </a:glow>
                  <a:outerShdw blurRad="19685" dist="12700" dir="5400000" algn="tl" rotWithShape="0">
                    <a:schemeClr val="accent1">
                      <a:satMod val="130000"/>
                      <a:alpha val="60000"/>
                    </a:schemeClr>
                  </a:outerShdw>
                  <a:reflection blurRad="6350" stA="60000" endA="900" endPos="58000" dir="5400000" sy="-100000" algn="bl" rotWithShape="0"/>
                </a:effectLst>
                <a:latin typeface="Harrington" pitchFamily="82" charset="0"/>
              </a:rPr>
              <a:t>HABITAT </a:t>
            </a:r>
            <a:endParaRPr lang="es-PE" sz="2800" b="1" dirty="0">
              <a:ln>
                <a:solidFill>
                  <a:schemeClr val="bg2">
                    <a:lumMod val="40000"/>
                    <a:lumOff val="60000"/>
                  </a:schemeClr>
                </a:solidFill>
              </a:ln>
              <a:solidFill>
                <a:schemeClr val="accent1"/>
              </a:solidFill>
              <a:effectLst>
                <a:glow rad="139700">
                  <a:schemeClr val="accent1">
                    <a:satMod val="175000"/>
                    <a:alpha val="40000"/>
                  </a:schemeClr>
                </a:glow>
                <a:outerShdw blurRad="19685" dist="12700" dir="5400000" algn="tl" rotWithShape="0">
                  <a:schemeClr val="accent1">
                    <a:satMod val="130000"/>
                    <a:alpha val="60000"/>
                  </a:schemeClr>
                </a:outerShdw>
                <a:reflection blurRad="6350" stA="60000" endA="900" endPos="58000" dir="5400000" sy="-100000" algn="bl" rotWithShape="0"/>
              </a:effectLst>
              <a:latin typeface="Harrington" pitchFamily="82" charset="0"/>
            </a:endParaRPr>
          </a:p>
        </p:txBody>
      </p:sp>
      <p:pic>
        <p:nvPicPr>
          <p:cNvPr id="5123" name="Picture 3" descr="C:\Users\user\Desktop\tema churo\practica churos\chuross\snleggs.jpg"/>
          <p:cNvPicPr>
            <a:picLocks noChangeAspect="1" noChangeArrowheads="1"/>
          </p:cNvPicPr>
          <p:nvPr/>
        </p:nvPicPr>
        <p:blipFill rotWithShape="1">
          <a:blip r:embed="rId3">
            <a:extLst>
              <a:ext uri="{28A0092B-C50C-407E-A947-70E740481C1C}">
                <a14:useLocalDpi xmlns:a14="http://schemas.microsoft.com/office/drawing/2010/main" val="0"/>
              </a:ext>
            </a:extLst>
          </a:blip>
          <a:srcRect l="15313" t="19198" r="11314"/>
          <a:stretch/>
        </p:blipFill>
        <p:spPr bwMode="auto">
          <a:xfrm rot="20560046">
            <a:off x="322796" y="3406077"/>
            <a:ext cx="3617523" cy="2718397"/>
          </a:xfrm>
          <a:prstGeom prst="ellipse">
            <a:avLst/>
          </a:prstGeom>
          <a:ln>
            <a:noFill/>
          </a:ln>
          <a:effectLst>
            <a:softEdge rad="127000"/>
          </a:effectLst>
          <a:extLst>
            <a:ext uri="{909E8E84-426E-40DD-AFC4-6F175D3DCCD1}">
              <a14:hiddenFill xmlns:a14="http://schemas.microsoft.com/office/drawing/2010/main">
                <a:solidFill>
                  <a:srgbClr val="FFFFFF"/>
                </a:solidFill>
              </a14:hiddenFill>
            </a:ext>
          </a:extLst>
        </p:spPr>
      </p:pic>
      <p:sp>
        <p:nvSpPr>
          <p:cNvPr id="9" name="8 Flecha curvada hacia la izquierda"/>
          <p:cNvSpPr/>
          <p:nvPr/>
        </p:nvSpPr>
        <p:spPr>
          <a:xfrm rot="13617042">
            <a:off x="1065161" y="668605"/>
            <a:ext cx="1411644" cy="3107739"/>
          </a:xfrm>
          <a:prstGeom prst="curved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5" name="4 Rectángulo redondeado"/>
          <p:cNvSpPr/>
          <p:nvPr/>
        </p:nvSpPr>
        <p:spPr>
          <a:xfrm>
            <a:off x="251519" y="1484784"/>
            <a:ext cx="4320481" cy="4104456"/>
          </a:xfrm>
          <a:prstGeom prst="round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r>
              <a:rPr lang="es-PE" sz="2000" b="1" dirty="0">
                <a:ln w="50800"/>
                <a:solidFill>
                  <a:schemeClr val="bg1">
                    <a:shade val="50000"/>
                  </a:schemeClr>
                </a:solidFill>
                <a:latin typeface="Baskerville Old Face" pitchFamily="18" charset="0"/>
              </a:rPr>
              <a:t>El churo habita lagos, quebradas, aguajales, caños y bosque inundado, con aguas de poca corriente, que presentan una abundante vegetación de ribera, y acuática, sea ésta enraizada o flotante.</a:t>
            </a:r>
          </a:p>
          <a:p>
            <a:pPr algn="ctr"/>
            <a:r>
              <a:rPr lang="es-PE" sz="2000" b="1" dirty="0">
                <a:ln w="50800"/>
                <a:solidFill>
                  <a:schemeClr val="bg1">
                    <a:shade val="50000"/>
                  </a:schemeClr>
                </a:solidFill>
                <a:latin typeface="Baskerville Old Face" pitchFamily="18" charset="0"/>
              </a:rPr>
              <a:t>Las mayores concentraciones de individuos de ésta especie se localizan en los fondos </a:t>
            </a:r>
            <a:r>
              <a:rPr lang="es-PE" sz="2000" b="1" dirty="0" smtClean="0">
                <a:ln w="50800"/>
                <a:solidFill>
                  <a:schemeClr val="bg1">
                    <a:shade val="50000"/>
                  </a:schemeClr>
                </a:solidFill>
                <a:latin typeface="Baskerville Old Face" pitchFamily="18" charset="0"/>
              </a:rPr>
              <a:t>detrito arcillosos</a:t>
            </a:r>
            <a:r>
              <a:rPr lang="es-PE" sz="2000" b="1" dirty="0">
                <a:ln w="50800"/>
                <a:solidFill>
                  <a:schemeClr val="bg1">
                    <a:shade val="50000"/>
                  </a:schemeClr>
                </a:solidFill>
                <a:latin typeface="Baskerville Old Face" pitchFamily="18" charset="0"/>
              </a:rPr>
              <a:t>, a profundidades de 10 a 60 cm.</a:t>
            </a:r>
          </a:p>
        </p:txBody>
      </p:sp>
      <p:sp>
        <p:nvSpPr>
          <p:cNvPr id="8" name="7 Elipse"/>
          <p:cNvSpPr/>
          <p:nvPr/>
        </p:nvSpPr>
        <p:spPr>
          <a:xfrm rot="726528">
            <a:off x="3077570" y="1431185"/>
            <a:ext cx="5859539" cy="2855786"/>
          </a:xfrm>
          <a:prstGeom prst="ellipse">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200" b="1" dirty="0">
                <a:solidFill>
                  <a:schemeClr val="bg1"/>
                </a:solidFill>
                <a:latin typeface="Baskerville Old Face" pitchFamily="18" charset="0"/>
              </a:rPr>
              <a:t>Los especímenes recién nacidos, se adhieren a los troncos de los árboles, en el área de influencia de la superficie del agua, mientras que los adultos se localizan a 25 o 35 cm de </a:t>
            </a:r>
            <a:r>
              <a:rPr lang="es-PE" sz="2200" b="1" dirty="0" smtClean="0">
                <a:solidFill>
                  <a:schemeClr val="bg1"/>
                </a:solidFill>
                <a:latin typeface="Baskerville Old Face" pitchFamily="18" charset="0"/>
              </a:rPr>
              <a:t>profundidad.</a:t>
            </a:r>
            <a:endParaRPr lang="es-PE" sz="2200" b="1" dirty="0">
              <a:solidFill>
                <a:schemeClr val="bg1"/>
              </a:solidFill>
              <a:latin typeface="Baskerville Old Face"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xit" presetSubtype="32" fill="hold" nodeType="clickEffect">
                                  <p:stCondLst>
                                    <p:cond delay="0"/>
                                  </p:stCondLst>
                                  <p:childTnLst>
                                    <p:animEffect transition="out" filter="circle(out)">
                                      <p:cBhvr>
                                        <p:cTn id="22" dur="2000"/>
                                        <p:tgtEl>
                                          <p:spTgt spid="20482"/>
                                        </p:tgtEl>
                                      </p:cBhvr>
                                    </p:animEffect>
                                    <p:set>
                                      <p:cBhvr>
                                        <p:cTn id="23" dur="1" fill="hold">
                                          <p:stCondLst>
                                            <p:cond delay="1999"/>
                                          </p:stCondLst>
                                        </p:cTn>
                                        <p:tgtEl>
                                          <p:spTgt spid="2048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5"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2458768232"/>
              </p:ext>
            </p:extLst>
          </p:nvPr>
        </p:nvGraphicFramePr>
        <p:xfrm>
          <a:off x="120509" y="62041"/>
          <a:ext cx="878681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5" name="34 Grupo"/>
          <p:cNvGrpSpPr/>
          <p:nvPr/>
        </p:nvGrpSpPr>
        <p:grpSpPr>
          <a:xfrm>
            <a:off x="6886515" y="3333985"/>
            <a:ext cx="2143140" cy="1214446"/>
            <a:chOff x="714348" y="4071942"/>
            <a:chExt cx="2466975" cy="1847851"/>
          </a:xfrm>
        </p:grpSpPr>
        <p:pic>
          <p:nvPicPr>
            <p:cNvPr id="36" name="Picture 2" descr="http://t1.gstatic.com/images?q=tbn:ANd9GcRvIYnnjmXdis6LqjZDjZMg5KbbuWdUFI2YZn_4zLA3J4HvD2AVqA&amp;t=1"/>
            <p:cNvPicPr>
              <a:picLocks noChangeAspect="1" noChangeArrowheads="1"/>
            </p:cNvPicPr>
            <p:nvPr/>
          </p:nvPicPr>
          <p:blipFill>
            <a:blip r:embed="rId7"/>
            <a:srcRect/>
            <a:stretch>
              <a:fillRect/>
            </a:stretch>
          </p:blipFill>
          <p:spPr bwMode="auto">
            <a:xfrm>
              <a:off x="714348" y="4071942"/>
              <a:ext cx="2466975" cy="1847851"/>
            </a:xfrm>
            <a:prstGeom prst="rect">
              <a:avLst/>
            </a:prstGeom>
            <a:noFill/>
          </p:spPr>
        </p:pic>
        <p:sp>
          <p:nvSpPr>
            <p:cNvPr id="37" name="36 Rectángulo"/>
            <p:cNvSpPr/>
            <p:nvPr/>
          </p:nvSpPr>
          <p:spPr>
            <a:xfrm>
              <a:off x="1388198" y="5500702"/>
              <a:ext cx="1582484" cy="369333"/>
            </a:xfrm>
            <a:prstGeom prst="rect">
              <a:avLst/>
            </a:prstGeom>
          </p:spPr>
          <p:txBody>
            <a:bodyPr wrap="none">
              <a:spAutoFit/>
            </a:bodyPr>
            <a:lstStyle/>
            <a:p>
              <a:r>
                <a:rPr lang="pt-BR" i="1" dirty="0" err="1" smtClean="0"/>
                <a:t>Ficus</a:t>
              </a:r>
              <a:r>
                <a:rPr lang="pt-BR" i="1" dirty="0" smtClean="0"/>
                <a:t> </a:t>
              </a:r>
              <a:r>
                <a:rPr lang="pt-BR" i="1" dirty="0" err="1" smtClean="0"/>
                <a:t>insipida</a:t>
              </a:r>
              <a:endParaRPr lang="es-ES" dirty="0"/>
            </a:p>
          </p:txBody>
        </p:sp>
      </p:grpSp>
      <p:grpSp>
        <p:nvGrpSpPr>
          <p:cNvPr id="32" name="31 Grupo"/>
          <p:cNvGrpSpPr/>
          <p:nvPr/>
        </p:nvGrpSpPr>
        <p:grpSpPr>
          <a:xfrm>
            <a:off x="6886515" y="4548431"/>
            <a:ext cx="2247930" cy="1500198"/>
            <a:chOff x="-714412" y="3714752"/>
            <a:chExt cx="2533650" cy="1800225"/>
          </a:xfrm>
        </p:grpSpPr>
        <p:pic>
          <p:nvPicPr>
            <p:cNvPr id="33" name="Picture 2" descr="http://t2.gstatic.com/images?q=tbn:ANd9GcQszHIorCphcz8lesAJiae162vQQ4xthuF2KkBvQws232uGDAeh8A&amp;t=1"/>
            <p:cNvPicPr>
              <a:picLocks noChangeAspect="1" noChangeArrowheads="1"/>
            </p:cNvPicPr>
            <p:nvPr/>
          </p:nvPicPr>
          <p:blipFill>
            <a:blip r:embed="rId8"/>
            <a:srcRect/>
            <a:stretch>
              <a:fillRect/>
            </a:stretch>
          </p:blipFill>
          <p:spPr bwMode="auto">
            <a:xfrm>
              <a:off x="-714412" y="3714752"/>
              <a:ext cx="2533650" cy="1800225"/>
            </a:xfrm>
            <a:prstGeom prst="rect">
              <a:avLst/>
            </a:prstGeom>
            <a:noFill/>
          </p:spPr>
        </p:pic>
        <p:sp>
          <p:nvSpPr>
            <p:cNvPr id="34" name="33 Rectángulo"/>
            <p:cNvSpPr/>
            <p:nvPr/>
          </p:nvSpPr>
          <p:spPr>
            <a:xfrm>
              <a:off x="-190844" y="5143512"/>
              <a:ext cx="1749197" cy="369332"/>
            </a:xfrm>
            <a:prstGeom prst="rect">
              <a:avLst/>
            </a:prstGeom>
          </p:spPr>
          <p:txBody>
            <a:bodyPr wrap="none">
              <a:spAutoFit/>
            </a:bodyPr>
            <a:lstStyle/>
            <a:p>
              <a:r>
                <a:rPr lang="pt-BR" i="1" dirty="0" err="1" smtClean="0">
                  <a:solidFill>
                    <a:schemeClr val="bg1"/>
                  </a:solidFill>
                </a:rPr>
                <a:t>Pistia</a:t>
              </a:r>
              <a:r>
                <a:rPr lang="pt-BR" i="1" dirty="0" smtClean="0">
                  <a:solidFill>
                    <a:schemeClr val="bg1"/>
                  </a:solidFill>
                </a:rPr>
                <a:t> </a:t>
              </a:r>
              <a:r>
                <a:rPr lang="es-ES" i="1" dirty="0" err="1" smtClean="0">
                  <a:solidFill>
                    <a:schemeClr val="bg1"/>
                  </a:solidFill>
                </a:rPr>
                <a:t>stratiotes</a:t>
              </a:r>
              <a:endParaRPr lang="es-ES" dirty="0">
                <a:solidFill>
                  <a:schemeClr val="bg1"/>
                </a:solidFill>
              </a:endParaRPr>
            </a:p>
          </p:txBody>
        </p:sp>
      </p:grpSp>
      <p:grpSp>
        <p:nvGrpSpPr>
          <p:cNvPr id="29" name="28 Grupo"/>
          <p:cNvGrpSpPr/>
          <p:nvPr/>
        </p:nvGrpSpPr>
        <p:grpSpPr>
          <a:xfrm>
            <a:off x="6453182" y="2071679"/>
            <a:ext cx="2476503" cy="1357322"/>
            <a:chOff x="1071538" y="3786190"/>
            <a:chExt cx="2928926" cy="1750503"/>
          </a:xfrm>
        </p:grpSpPr>
        <p:pic>
          <p:nvPicPr>
            <p:cNvPr id="30" name="Picture 7" descr="http://www.pacsoa.org.au/palms/Mauritia/flexuosa03.jpg"/>
            <p:cNvPicPr>
              <a:picLocks noChangeAspect="1" noChangeArrowheads="1"/>
            </p:cNvPicPr>
            <p:nvPr/>
          </p:nvPicPr>
          <p:blipFill>
            <a:blip r:embed="rId9"/>
            <a:srcRect b="10421"/>
            <a:stretch>
              <a:fillRect/>
            </a:stretch>
          </p:blipFill>
          <p:spPr bwMode="auto">
            <a:xfrm>
              <a:off x="1071538" y="3786190"/>
              <a:ext cx="2928926" cy="1750503"/>
            </a:xfrm>
            <a:prstGeom prst="rect">
              <a:avLst/>
            </a:prstGeom>
            <a:noFill/>
          </p:spPr>
        </p:pic>
        <p:sp>
          <p:nvSpPr>
            <p:cNvPr id="31" name="30 Rectángulo"/>
            <p:cNvSpPr/>
            <p:nvPr/>
          </p:nvSpPr>
          <p:spPr>
            <a:xfrm>
              <a:off x="1942960" y="5143513"/>
              <a:ext cx="1928733" cy="369332"/>
            </a:xfrm>
            <a:prstGeom prst="rect">
              <a:avLst/>
            </a:prstGeom>
          </p:spPr>
          <p:txBody>
            <a:bodyPr wrap="none">
              <a:spAutoFit/>
            </a:bodyPr>
            <a:lstStyle/>
            <a:p>
              <a:r>
                <a:rPr lang="es-ES" i="1" dirty="0" err="1" smtClean="0"/>
                <a:t>Mauritia</a:t>
              </a:r>
              <a:r>
                <a:rPr lang="es-ES" i="1" dirty="0" smtClean="0"/>
                <a:t> flexuosa</a:t>
              </a:r>
              <a:endParaRPr lang="es-ES" dirty="0"/>
            </a:p>
          </p:txBody>
        </p:sp>
      </p:grpSp>
      <p:grpSp>
        <p:nvGrpSpPr>
          <p:cNvPr id="26" name="25 Grupo"/>
          <p:cNvGrpSpPr/>
          <p:nvPr/>
        </p:nvGrpSpPr>
        <p:grpSpPr>
          <a:xfrm>
            <a:off x="5786446" y="571480"/>
            <a:ext cx="2000264" cy="1428760"/>
            <a:chOff x="0" y="4966168"/>
            <a:chExt cx="2357422" cy="1891832"/>
          </a:xfrm>
        </p:grpSpPr>
        <p:pic>
          <p:nvPicPr>
            <p:cNvPr id="27" name="Picture 4" descr="http://animal-world.com/encyclo/fresh/plants/RosettePlants/images/WaterLilyWFPR_P254.jpg"/>
            <p:cNvPicPr>
              <a:picLocks noChangeAspect="1" noChangeArrowheads="1"/>
            </p:cNvPicPr>
            <p:nvPr/>
          </p:nvPicPr>
          <p:blipFill>
            <a:blip r:embed="rId10"/>
            <a:srcRect/>
            <a:stretch>
              <a:fillRect/>
            </a:stretch>
          </p:blipFill>
          <p:spPr bwMode="auto">
            <a:xfrm>
              <a:off x="0" y="4966168"/>
              <a:ext cx="2357422" cy="1891832"/>
            </a:xfrm>
            <a:prstGeom prst="rect">
              <a:avLst/>
            </a:prstGeom>
            <a:noFill/>
          </p:spPr>
        </p:pic>
        <p:sp>
          <p:nvSpPr>
            <p:cNvPr id="28" name="27 Rectángulo"/>
            <p:cNvSpPr/>
            <p:nvPr/>
          </p:nvSpPr>
          <p:spPr>
            <a:xfrm>
              <a:off x="785786" y="6488668"/>
              <a:ext cx="1544012" cy="369332"/>
            </a:xfrm>
            <a:prstGeom prst="rect">
              <a:avLst/>
            </a:prstGeom>
          </p:spPr>
          <p:txBody>
            <a:bodyPr wrap="none">
              <a:spAutoFit/>
            </a:bodyPr>
            <a:lstStyle/>
            <a:p>
              <a:r>
                <a:rPr lang="es-ES" i="1" dirty="0" err="1" smtClean="0"/>
                <a:t>Nimphaea</a:t>
              </a:r>
              <a:r>
                <a:rPr lang="es-ES" i="1" dirty="0" smtClean="0"/>
                <a:t> </a:t>
              </a:r>
              <a:r>
                <a:rPr lang="es-ES" i="1" dirty="0" err="1" smtClean="0"/>
                <a:t>sp</a:t>
              </a:r>
              <a:endParaRPr lang="es-ES" dirty="0"/>
            </a:p>
          </p:txBody>
        </p:sp>
      </p:grpSp>
      <p:grpSp>
        <p:nvGrpSpPr>
          <p:cNvPr id="23" name="22 Grupo"/>
          <p:cNvGrpSpPr/>
          <p:nvPr/>
        </p:nvGrpSpPr>
        <p:grpSpPr>
          <a:xfrm>
            <a:off x="3357554" y="116632"/>
            <a:ext cx="2371926" cy="1343263"/>
            <a:chOff x="928662" y="4500570"/>
            <a:chExt cx="2500330" cy="1627434"/>
          </a:xfrm>
        </p:grpSpPr>
        <p:pic>
          <p:nvPicPr>
            <p:cNvPr id="24" name="Picture 2" descr="http://www.killies.com/forum/albums/Salvinia/SalviniaSp.jpg"/>
            <p:cNvPicPr>
              <a:picLocks noChangeAspect="1" noChangeArrowheads="1"/>
            </p:cNvPicPr>
            <p:nvPr/>
          </p:nvPicPr>
          <p:blipFill>
            <a:blip r:embed="rId11"/>
            <a:srcRect/>
            <a:stretch>
              <a:fillRect/>
            </a:stretch>
          </p:blipFill>
          <p:spPr bwMode="auto">
            <a:xfrm>
              <a:off x="928662" y="4500570"/>
              <a:ext cx="2500330" cy="1627434"/>
            </a:xfrm>
            <a:prstGeom prst="rect">
              <a:avLst/>
            </a:prstGeom>
            <a:noFill/>
          </p:spPr>
        </p:pic>
        <p:sp>
          <p:nvSpPr>
            <p:cNvPr id="25" name="24 Rectángulo"/>
            <p:cNvSpPr/>
            <p:nvPr/>
          </p:nvSpPr>
          <p:spPr>
            <a:xfrm>
              <a:off x="2071670" y="5606970"/>
              <a:ext cx="1300356" cy="369332"/>
            </a:xfrm>
            <a:prstGeom prst="rect">
              <a:avLst/>
            </a:prstGeom>
          </p:spPr>
          <p:txBody>
            <a:bodyPr wrap="none">
              <a:spAutoFit/>
            </a:bodyPr>
            <a:lstStyle/>
            <a:p>
              <a:r>
                <a:rPr lang="es-ES" i="1" dirty="0" err="1" smtClean="0"/>
                <a:t>Salvinia</a:t>
              </a:r>
              <a:r>
                <a:rPr lang="es-ES" i="1" dirty="0" smtClean="0"/>
                <a:t> </a:t>
              </a:r>
              <a:r>
                <a:rPr lang="es-ES" i="1" dirty="0" err="1" smtClean="0"/>
                <a:t>sp</a:t>
              </a:r>
              <a:endParaRPr lang="es-ES" dirty="0"/>
            </a:p>
          </p:txBody>
        </p:sp>
      </p:grpSp>
      <p:grpSp>
        <p:nvGrpSpPr>
          <p:cNvPr id="19" name="18 Grupo"/>
          <p:cNvGrpSpPr/>
          <p:nvPr/>
        </p:nvGrpSpPr>
        <p:grpSpPr>
          <a:xfrm>
            <a:off x="0" y="4500570"/>
            <a:ext cx="1930756" cy="1298026"/>
            <a:chOff x="7000892" y="714356"/>
            <a:chExt cx="1930756" cy="1298026"/>
          </a:xfrm>
        </p:grpSpPr>
        <p:pic>
          <p:nvPicPr>
            <p:cNvPr id="20" name="Picture 10" descr="http://farm3.static.flickr.com/2100/1583369438_ca940877de.jpg"/>
            <p:cNvPicPr>
              <a:picLocks noChangeAspect="1" noChangeArrowheads="1"/>
            </p:cNvPicPr>
            <p:nvPr/>
          </p:nvPicPr>
          <p:blipFill>
            <a:blip r:embed="rId12" cstate="print"/>
            <a:srcRect/>
            <a:stretch>
              <a:fillRect/>
            </a:stretch>
          </p:blipFill>
          <p:spPr bwMode="auto">
            <a:xfrm>
              <a:off x="7000892" y="714356"/>
              <a:ext cx="1930756" cy="1285884"/>
            </a:xfrm>
            <a:prstGeom prst="rect">
              <a:avLst/>
            </a:prstGeom>
            <a:noFill/>
          </p:spPr>
        </p:pic>
        <p:sp>
          <p:nvSpPr>
            <p:cNvPr id="21" name="20 Rectángulo"/>
            <p:cNvSpPr/>
            <p:nvPr/>
          </p:nvSpPr>
          <p:spPr>
            <a:xfrm>
              <a:off x="7500958" y="1643050"/>
              <a:ext cx="1415772" cy="369332"/>
            </a:xfrm>
            <a:prstGeom prst="rect">
              <a:avLst/>
            </a:prstGeom>
          </p:spPr>
          <p:txBody>
            <a:bodyPr wrap="none">
              <a:spAutoFit/>
            </a:bodyPr>
            <a:lstStyle/>
            <a:p>
              <a:r>
                <a:rPr lang="es-ES" i="1" dirty="0" err="1" smtClean="0">
                  <a:solidFill>
                    <a:srgbClr val="FFFF00"/>
                  </a:solidFill>
                </a:rPr>
                <a:t>Cecropia</a:t>
              </a:r>
              <a:r>
                <a:rPr lang="es-ES" i="1" dirty="0" smtClean="0">
                  <a:solidFill>
                    <a:srgbClr val="FFFF00"/>
                  </a:solidFill>
                </a:rPr>
                <a:t> </a:t>
              </a:r>
              <a:r>
                <a:rPr lang="es-ES" i="1" dirty="0" err="1" smtClean="0">
                  <a:solidFill>
                    <a:srgbClr val="FFFF00"/>
                  </a:solidFill>
                </a:rPr>
                <a:t>sp</a:t>
              </a:r>
              <a:endParaRPr lang="es-ES" dirty="0">
                <a:solidFill>
                  <a:srgbClr val="FFFF00"/>
                </a:solidFill>
              </a:endParaRPr>
            </a:p>
          </p:txBody>
        </p:sp>
      </p:grpSp>
      <p:grpSp>
        <p:nvGrpSpPr>
          <p:cNvPr id="13" name="12 Grupo"/>
          <p:cNvGrpSpPr/>
          <p:nvPr/>
        </p:nvGrpSpPr>
        <p:grpSpPr>
          <a:xfrm>
            <a:off x="714348" y="2000240"/>
            <a:ext cx="1926026" cy="1194646"/>
            <a:chOff x="3286116" y="4071943"/>
            <a:chExt cx="2428892" cy="1909322"/>
          </a:xfrm>
        </p:grpSpPr>
        <p:pic>
          <p:nvPicPr>
            <p:cNvPr id="14" name="Picture 4" descr="http://www.cuniculture.info/Docs/Elevage/Figur-Tropic/chapitre3/pl-14-Paspalum-2.jpg"/>
            <p:cNvPicPr>
              <a:picLocks noChangeAspect="1" noChangeArrowheads="1"/>
            </p:cNvPicPr>
            <p:nvPr/>
          </p:nvPicPr>
          <p:blipFill>
            <a:blip r:embed="rId13"/>
            <a:srcRect/>
            <a:stretch>
              <a:fillRect/>
            </a:stretch>
          </p:blipFill>
          <p:spPr bwMode="auto">
            <a:xfrm>
              <a:off x="3286116" y="4071943"/>
              <a:ext cx="2428892" cy="1909322"/>
            </a:xfrm>
            <a:prstGeom prst="rect">
              <a:avLst/>
            </a:prstGeom>
            <a:noFill/>
          </p:spPr>
        </p:pic>
        <p:sp>
          <p:nvSpPr>
            <p:cNvPr id="15" name="14 Rectángulo"/>
            <p:cNvSpPr/>
            <p:nvPr/>
          </p:nvSpPr>
          <p:spPr>
            <a:xfrm>
              <a:off x="3677259" y="5498853"/>
              <a:ext cx="1646605" cy="369332"/>
            </a:xfrm>
            <a:prstGeom prst="rect">
              <a:avLst/>
            </a:prstGeom>
          </p:spPr>
          <p:txBody>
            <a:bodyPr wrap="none">
              <a:spAutoFit/>
            </a:bodyPr>
            <a:lstStyle/>
            <a:p>
              <a:r>
                <a:rPr lang="es-ES" i="1" dirty="0" err="1" smtClean="0">
                  <a:solidFill>
                    <a:srgbClr val="FFFF00"/>
                  </a:solidFill>
                </a:rPr>
                <a:t>Clarisia</a:t>
              </a:r>
              <a:r>
                <a:rPr lang="es-ES" i="1" dirty="0" smtClean="0">
                  <a:solidFill>
                    <a:srgbClr val="FFFF00"/>
                  </a:solidFill>
                </a:rPr>
                <a:t> biflora</a:t>
              </a:r>
              <a:endParaRPr lang="es-ES" dirty="0">
                <a:solidFill>
                  <a:srgbClr val="FFFF00"/>
                </a:solidFill>
              </a:endParaRPr>
            </a:p>
          </p:txBody>
        </p:sp>
      </p:grpSp>
      <p:grpSp>
        <p:nvGrpSpPr>
          <p:cNvPr id="16" name="15 Grupo"/>
          <p:cNvGrpSpPr/>
          <p:nvPr/>
        </p:nvGrpSpPr>
        <p:grpSpPr>
          <a:xfrm>
            <a:off x="1214414" y="928670"/>
            <a:ext cx="2143140" cy="1108313"/>
            <a:chOff x="214282" y="4357694"/>
            <a:chExt cx="2500330" cy="2179883"/>
          </a:xfrm>
        </p:grpSpPr>
        <p:pic>
          <p:nvPicPr>
            <p:cNvPr id="17" name="Picture 2" descr="http://www.tramil.net/fototeca/images/Montrichardia-arborescRG.jpg"/>
            <p:cNvPicPr>
              <a:picLocks noChangeAspect="1" noChangeArrowheads="1"/>
            </p:cNvPicPr>
            <p:nvPr/>
          </p:nvPicPr>
          <p:blipFill>
            <a:blip r:embed="rId14" cstate="print"/>
            <a:srcRect/>
            <a:stretch>
              <a:fillRect/>
            </a:stretch>
          </p:blipFill>
          <p:spPr bwMode="auto">
            <a:xfrm>
              <a:off x="214282" y="4357694"/>
              <a:ext cx="2500330" cy="2179883"/>
            </a:xfrm>
            <a:prstGeom prst="rect">
              <a:avLst/>
            </a:prstGeom>
            <a:noFill/>
          </p:spPr>
        </p:pic>
        <p:sp>
          <p:nvSpPr>
            <p:cNvPr id="18" name="17 Rectángulo"/>
            <p:cNvSpPr/>
            <p:nvPr/>
          </p:nvSpPr>
          <p:spPr>
            <a:xfrm>
              <a:off x="519316" y="5821670"/>
              <a:ext cx="1890261" cy="369333"/>
            </a:xfrm>
            <a:prstGeom prst="rect">
              <a:avLst/>
            </a:prstGeom>
          </p:spPr>
          <p:txBody>
            <a:bodyPr wrap="none">
              <a:spAutoFit/>
            </a:bodyPr>
            <a:lstStyle/>
            <a:p>
              <a:r>
                <a:rPr lang="es-ES" i="1" dirty="0" err="1" smtClean="0">
                  <a:solidFill>
                    <a:srgbClr val="FFFF00"/>
                  </a:solidFill>
                </a:rPr>
                <a:t>Montrichordia</a:t>
              </a:r>
              <a:r>
                <a:rPr lang="es-ES" i="1" dirty="0" smtClean="0">
                  <a:solidFill>
                    <a:srgbClr val="FFFF00"/>
                  </a:solidFill>
                </a:rPr>
                <a:t> </a:t>
              </a:r>
              <a:r>
                <a:rPr lang="es-ES" i="1" dirty="0" err="1" smtClean="0">
                  <a:solidFill>
                    <a:srgbClr val="FFFF00"/>
                  </a:solidFill>
                </a:rPr>
                <a:t>sp</a:t>
              </a:r>
              <a:endParaRPr lang="es-ES" dirty="0">
                <a:solidFill>
                  <a:srgbClr val="FFFF00"/>
                </a:solidFill>
              </a:endParaRPr>
            </a:p>
          </p:txBody>
        </p:sp>
      </p:grpSp>
      <p:grpSp>
        <p:nvGrpSpPr>
          <p:cNvPr id="7" name="6 Grupo"/>
          <p:cNvGrpSpPr/>
          <p:nvPr/>
        </p:nvGrpSpPr>
        <p:grpSpPr>
          <a:xfrm>
            <a:off x="214282" y="3214686"/>
            <a:ext cx="2214578" cy="1214446"/>
            <a:chOff x="6357950" y="4143380"/>
            <a:chExt cx="2500330" cy="1875248"/>
          </a:xfrm>
        </p:grpSpPr>
        <p:pic>
          <p:nvPicPr>
            <p:cNvPr id="8" name="Picture 6" descr="http://2.bp.blogspot.com/_k9U0fVIvav8/S7ZCo8_iVAI/AAAAAAAAAHM/XoIezm1ISQA/s1600/clarisia_biflora_ra9331_15.jpg"/>
            <p:cNvPicPr>
              <a:picLocks noChangeAspect="1" noChangeArrowheads="1"/>
            </p:cNvPicPr>
            <p:nvPr/>
          </p:nvPicPr>
          <p:blipFill>
            <a:blip r:embed="rId15" cstate="print"/>
            <a:srcRect/>
            <a:stretch>
              <a:fillRect/>
            </a:stretch>
          </p:blipFill>
          <p:spPr bwMode="auto">
            <a:xfrm>
              <a:off x="6357950" y="4143380"/>
              <a:ext cx="2500330" cy="1875248"/>
            </a:xfrm>
            <a:prstGeom prst="rect">
              <a:avLst/>
            </a:prstGeom>
            <a:noFill/>
          </p:spPr>
        </p:pic>
        <p:sp>
          <p:nvSpPr>
            <p:cNvPr id="9" name="8 Rectángulo"/>
            <p:cNvSpPr/>
            <p:nvPr/>
          </p:nvSpPr>
          <p:spPr>
            <a:xfrm>
              <a:off x="7286644" y="5643578"/>
              <a:ext cx="1569660" cy="369332"/>
            </a:xfrm>
            <a:prstGeom prst="rect">
              <a:avLst/>
            </a:prstGeom>
          </p:spPr>
          <p:txBody>
            <a:bodyPr wrap="none">
              <a:spAutoFit/>
            </a:bodyPr>
            <a:lstStyle/>
            <a:p>
              <a:r>
                <a:rPr lang="es-ES" i="1" dirty="0" err="1" smtClean="0"/>
                <a:t>Paspallum</a:t>
              </a:r>
              <a:r>
                <a:rPr lang="es-ES" i="1" dirty="0" smtClean="0"/>
                <a:t> </a:t>
              </a:r>
              <a:r>
                <a:rPr lang="es-ES" i="1" dirty="0" err="1" smtClean="0"/>
                <a:t>sp</a:t>
              </a:r>
              <a:endParaRPr lang="es-ES" dirty="0"/>
            </a:p>
          </p:txBody>
        </p:sp>
      </p:grpSp>
      <p:sp>
        <p:nvSpPr>
          <p:cNvPr id="3" name="2 Rectángulo"/>
          <p:cNvSpPr/>
          <p:nvPr/>
        </p:nvSpPr>
        <p:spPr>
          <a:xfrm>
            <a:off x="2214546" y="5934670"/>
            <a:ext cx="4572000" cy="923330"/>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just"/>
            <a:r>
              <a:rPr lang="es-ES" i="1" dirty="0" smtClean="0"/>
              <a:t>También se alimentan de detritus (materia </a:t>
            </a:r>
            <a:r>
              <a:rPr lang="es-ES" dirty="0" smtClean="0"/>
              <a:t>orgánica en descomposición), y no se observa canibalismo.</a:t>
            </a:r>
            <a:endParaRPr lang="es-ES" dirty="0"/>
          </a:p>
        </p:txBody>
      </p:sp>
      <p:sp>
        <p:nvSpPr>
          <p:cNvPr id="22" name="21 Rectángulo"/>
          <p:cNvSpPr/>
          <p:nvPr/>
        </p:nvSpPr>
        <p:spPr>
          <a:xfrm>
            <a:off x="3497707" y="3571876"/>
            <a:ext cx="2005677" cy="369332"/>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es-ES" dirty="0" smtClean="0"/>
              <a:t>especie omnívora</a:t>
            </a:r>
            <a:endParaRPr lang="es-ES" dirty="0"/>
          </a:p>
        </p:txBody>
      </p:sp>
    </p:spTree>
    <p:extLst>
      <p:ext uri="{BB962C8B-B14F-4D97-AF65-F5344CB8AC3E}">
        <p14:creationId xmlns:p14="http://schemas.microsoft.com/office/powerpoint/2010/main" val="35425095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anim calcmode="lin" valueType="num">
                                      <p:cBhvr>
                                        <p:cTn id="14" dur="1000" fill="hold"/>
                                        <p:tgtEl>
                                          <p:spTgt spid="19"/>
                                        </p:tgtEl>
                                        <p:attrNameLst>
                                          <p:attrName>ppt_x</p:attrName>
                                        </p:attrNameLst>
                                      </p:cBhvr>
                                      <p:tavLst>
                                        <p:tav tm="0">
                                          <p:val>
                                            <p:strVal val="#ppt_x"/>
                                          </p:val>
                                        </p:tav>
                                        <p:tav tm="100000">
                                          <p:val>
                                            <p:strVal val="#ppt_x"/>
                                          </p:val>
                                        </p:tav>
                                      </p:tavLst>
                                    </p:anim>
                                    <p:anim calcmode="lin" valueType="num">
                                      <p:cBhvr>
                                        <p:cTn id="1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1000"/>
                                        <p:tgtEl>
                                          <p:spTgt spid="23"/>
                                        </p:tgtEl>
                                      </p:cBhvr>
                                    </p:animEffect>
                                    <p:anim calcmode="lin" valueType="num">
                                      <p:cBhvr>
                                        <p:cTn id="42" dur="1000" fill="hold"/>
                                        <p:tgtEl>
                                          <p:spTgt spid="23"/>
                                        </p:tgtEl>
                                        <p:attrNameLst>
                                          <p:attrName>ppt_x</p:attrName>
                                        </p:attrNameLst>
                                      </p:cBhvr>
                                      <p:tavLst>
                                        <p:tav tm="0">
                                          <p:val>
                                            <p:strVal val="#ppt_x"/>
                                          </p:val>
                                        </p:tav>
                                        <p:tav tm="100000">
                                          <p:val>
                                            <p:strVal val="#ppt_x"/>
                                          </p:val>
                                        </p:tav>
                                      </p:tavLst>
                                    </p:anim>
                                    <p:anim calcmode="lin" valueType="num">
                                      <p:cBhvr>
                                        <p:cTn id="4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1000"/>
                                        <p:tgtEl>
                                          <p:spTgt spid="26"/>
                                        </p:tgtEl>
                                      </p:cBhvr>
                                    </p:animEffect>
                                    <p:anim calcmode="lin" valueType="num">
                                      <p:cBhvr>
                                        <p:cTn id="49" dur="1000" fill="hold"/>
                                        <p:tgtEl>
                                          <p:spTgt spid="26"/>
                                        </p:tgtEl>
                                        <p:attrNameLst>
                                          <p:attrName>ppt_x</p:attrName>
                                        </p:attrNameLst>
                                      </p:cBhvr>
                                      <p:tavLst>
                                        <p:tav tm="0">
                                          <p:val>
                                            <p:strVal val="#ppt_x"/>
                                          </p:val>
                                        </p:tav>
                                        <p:tav tm="100000">
                                          <p:val>
                                            <p:strVal val="#ppt_x"/>
                                          </p:val>
                                        </p:tav>
                                      </p:tavLst>
                                    </p:anim>
                                    <p:anim calcmode="lin" valueType="num">
                                      <p:cBhvr>
                                        <p:cTn id="5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1000"/>
                                        <p:tgtEl>
                                          <p:spTgt spid="29"/>
                                        </p:tgtEl>
                                      </p:cBhvr>
                                    </p:animEffect>
                                    <p:anim calcmode="lin" valueType="num">
                                      <p:cBhvr>
                                        <p:cTn id="56" dur="1000" fill="hold"/>
                                        <p:tgtEl>
                                          <p:spTgt spid="29"/>
                                        </p:tgtEl>
                                        <p:attrNameLst>
                                          <p:attrName>ppt_x</p:attrName>
                                        </p:attrNameLst>
                                      </p:cBhvr>
                                      <p:tavLst>
                                        <p:tav tm="0">
                                          <p:val>
                                            <p:strVal val="#ppt_x"/>
                                          </p:val>
                                        </p:tav>
                                        <p:tav tm="100000">
                                          <p:val>
                                            <p:strVal val="#ppt_x"/>
                                          </p:val>
                                        </p:tav>
                                      </p:tavLst>
                                    </p:anim>
                                    <p:anim calcmode="lin" valueType="num">
                                      <p:cBhvr>
                                        <p:cTn id="5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fade">
                                      <p:cBhvr>
                                        <p:cTn id="62" dur="1000"/>
                                        <p:tgtEl>
                                          <p:spTgt spid="35"/>
                                        </p:tgtEl>
                                      </p:cBhvr>
                                    </p:animEffect>
                                    <p:anim calcmode="lin" valueType="num">
                                      <p:cBhvr>
                                        <p:cTn id="63" dur="1000" fill="hold"/>
                                        <p:tgtEl>
                                          <p:spTgt spid="35"/>
                                        </p:tgtEl>
                                        <p:attrNameLst>
                                          <p:attrName>ppt_x</p:attrName>
                                        </p:attrNameLst>
                                      </p:cBhvr>
                                      <p:tavLst>
                                        <p:tav tm="0">
                                          <p:val>
                                            <p:strVal val="#ppt_x"/>
                                          </p:val>
                                        </p:tav>
                                        <p:tav tm="100000">
                                          <p:val>
                                            <p:strVal val="#ppt_x"/>
                                          </p:val>
                                        </p:tav>
                                      </p:tavLst>
                                    </p:anim>
                                    <p:anim calcmode="lin" valueType="num">
                                      <p:cBhvr>
                                        <p:cTn id="6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1000"/>
                                        <p:tgtEl>
                                          <p:spTgt spid="32"/>
                                        </p:tgtEl>
                                      </p:cBhvr>
                                    </p:animEffect>
                                    <p:anim calcmode="lin" valueType="num">
                                      <p:cBhvr>
                                        <p:cTn id="70" dur="1000" fill="hold"/>
                                        <p:tgtEl>
                                          <p:spTgt spid="32"/>
                                        </p:tgtEl>
                                        <p:attrNameLst>
                                          <p:attrName>ppt_x</p:attrName>
                                        </p:attrNameLst>
                                      </p:cBhvr>
                                      <p:tavLst>
                                        <p:tav tm="0">
                                          <p:val>
                                            <p:strVal val="#ppt_x"/>
                                          </p:val>
                                        </p:tav>
                                        <p:tav tm="100000">
                                          <p:val>
                                            <p:strVal val="#ppt_x"/>
                                          </p:val>
                                        </p:tav>
                                      </p:tavLst>
                                    </p:anim>
                                    <p:anim calcmode="lin" valueType="num">
                                      <p:cBhvr>
                                        <p:cTn id="7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3"/>
                                        </p:tgtEl>
                                        <p:attrNameLst>
                                          <p:attrName>style.visibility</p:attrName>
                                        </p:attrNameLst>
                                      </p:cBhvr>
                                      <p:to>
                                        <p:strVal val="visible"/>
                                      </p:to>
                                    </p:set>
                                    <p:anim calcmode="lin" valueType="num">
                                      <p:cBhvr additive="base">
                                        <p:cTn id="76" dur="500" fill="hold"/>
                                        <p:tgtEl>
                                          <p:spTgt spid="3"/>
                                        </p:tgtEl>
                                        <p:attrNameLst>
                                          <p:attrName>ppt_x</p:attrName>
                                        </p:attrNameLst>
                                      </p:cBhvr>
                                      <p:tavLst>
                                        <p:tav tm="0">
                                          <p:val>
                                            <p:strVal val="#ppt_x"/>
                                          </p:val>
                                        </p:tav>
                                        <p:tav tm="100000">
                                          <p:val>
                                            <p:strVal val="#ppt_x"/>
                                          </p:val>
                                        </p:tav>
                                      </p:tavLst>
                                    </p:anim>
                                    <p:anim calcmode="lin" valueType="num">
                                      <p:cBhvr additive="base">
                                        <p:cTn id="7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6" presetClass="emph" presetSubtype="0" fill="hold" grpId="0" nodeType="clickEffect">
                                  <p:stCondLst>
                                    <p:cond delay="0"/>
                                  </p:stCondLst>
                                  <p:childTnLst>
                                    <p:animScale>
                                      <p:cBhvr>
                                        <p:cTn id="81"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Explosión 1"/>
          <p:cNvSpPr/>
          <p:nvPr/>
        </p:nvSpPr>
        <p:spPr>
          <a:xfrm rot="20548847">
            <a:off x="-557176" y="-115735"/>
            <a:ext cx="5286412" cy="2333863"/>
          </a:xfrm>
          <a:prstGeom prst="irregularSeal1">
            <a:avLst/>
          </a:prstGeom>
          <a:solidFill>
            <a:schemeClr val="accent3">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PE" sz="2400" b="1" i="1" dirty="0" smtClean="0">
                <a:ln>
                  <a:solidFill>
                    <a:schemeClr val="bg2">
                      <a:lumMod val="40000"/>
                      <a:lumOff val="60000"/>
                    </a:schemeClr>
                  </a:solidFill>
                </a:ln>
                <a:solidFill>
                  <a:schemeClr val="accent1"/>
                </a:solidFill>
                <a:effectLst>
                  <a:glow rad="139700">
                    <a:schemeClr val="accent1">
                      <a:satMod val="175000"/>
                      <a:alpha val="40000"/>
                    </a:schemeClr>
                  </a:glow>
                  <a:outerShdw blurRad="19685" dist="12700" dir="5400000" algn="tl" rotWithShape="0">
                    <a:schemeClr val="accent1">
                      <a:satMod val="130000"/>
                      <a:alpha val="60000"/>
                    </a:schemeClr>
                  </a:outerShdw>
                  <a:reflection blurRad="6350" stA="60000" endA="900" endPos="58000" dir="5400000" sy="-100000" algn="bl" rotWithShape="0"/>
                </a:effectLst>
                <a:latin typeface="Harrington" pitchFamily="82" charset="0"/>
              </a:rPr>
              <a:t>REPRODUCCION</a:t>
            </a:r>
          </a:p>
          <a:p>
            <a:endParaRPr lang="es-PE" sz="2400" b="1" i="1" dirty="0">
              <a:ln>
                <a:solidFill>
                  <a:schemeClr val="bg2">
                    <a:lumMod val="40000"/>
                    <a:lumOff val="60000"/>
                  </a:schemeClr>
                </a:solidFill>
              </a:ln>
              <a:solidFill>
                <a:schemeClr val="accent1"/>
              </a:solidFill>
              <a:effectLst>
                <a:glow rad="139700">
                  <a:schemeClr val="accent1">
                    <a:satMod val="175000"/>
                    <a:alpha val="40000"/>
                  </a:schemeClr>
                </a:glow>
                <a:outerShdw blurRad="19685" dist="12700" dir="5400000" algn="tl" rotWithShape="0">
                  <a:schemeClr val="accent1">
                    <a:satMod val="130000"/>
                    <a:alpha val="60000"/>
                  </a:schemeClr>
                </a:outerShdw>
                <a:reflection blurRad="6350" stA="60000" endA="900" endPos="58000" dir="5400000" sy="-100000" algn="bl" rotWithShape="0"/>
              </a:effectLst>
              <a:latin typeface="Harrington" pitchFamily="82" charset="0"/>
            </a:endParaRPr>
          </a:p>
        </p:txBody>
      </p:sp>
      <p:grpSp>
        <p:nvGrpSpPr>
          <p:cNvPr id="2" name="1 Grupo"/>
          <p:cNvGrpSpPr/>
          <p:nvPr/>
        </p:nvGrpSpPr>
        <p:grpSpPr>
          <a:xfrm>
            <a:off x="500034" y="857233"/>
            <a:ext cx="8414607" cy="5339984"/>
            <a:chOff x="500034" y="857233"/>
            <a:chExt cx="8414607" cy="5339984"/>
          </a:xfrm>
        </p:grpSpPr>
        <p:sp>
          <p:nvSpPr>
            <p:cNvPr id="3" name="2 Elipse"/>
            <p:cNvSpPr/>
            <p:nvPr/>
          </p:nvSpPr>
          <p:spPr>
            <a:xfrm>
              <a:off x="500034" y="2071673"/>
              <a:ext cx="4125544" cy="4125544"/>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3 Elipse"/>
            <p:cNvSpPr/>
            <p:nvPr/>
          </p:nvSpPr>
          <p:spPr>
            <a:xfrm>
              <a:off x="513979" y="2928929"/>
              <a:ext cx="2475326" cy="247532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5 Elipse"/>
            <p:cNvSpPr/>
            <p:nvPr/>
          </p:nvSpPr>
          <p:spPr>
            <a:xfrm>
              <a:off x="1371242" y="3714754"/>
              <a:ext cx="825108" cy="82510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10 Forma libre"/>
            <p:cNvSpPr/>
            <p:nvPr/>
          </p:nvSpPr>
          <p:spPr>
            <a:xfrm>
              <a:off x="4050171" y="857233"/>
              <a:ext cx="4864470" cy="1203283"/>
            </a:xfrm>
            <a:custGeom>
              <a:avLst/>
              <a:gdLst>
                <a:gd name="connsiteX0" fmla="*/ 0 w 4864470"/>
                <a:gd name="connsiteY0" fmla="*/ 0 h 1203283"/>
                <a:gd name="connsiteX1" fmla="*/ 4864470 w 4864470"/>
                <a:gd name="connsiteY1" fmla="*/ 0 h 1203283"/>
                <a:gd name="connsiteX2" fmla="*/ 4864470 w 4864470"/>
                <a:gd name="connsiteY2" fmla="*/ 1203283 h 1203283"/>
                <a:gd name="connsiteX3" fmla="*/ 0 w 4864470"/>
                <a:gd name="connsiteY3" fmla="*/ 1203283 h 1203283"/>
                <a:gd name="connsiteX4" fmla="*/ 0 w 4864470"/>
                <a:gd name="connsiteY4" fmla="*/ 0 h 1203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4470" h="1203283">
                  <a:moveTo>
                    <a:pt x="0" y="0"/>
                  </a:moveTo>
                  <a:lnTo>
                    <a:pt x="4864470" y="0"/>
                  </a:lnTo>
                  <a:lnTo>
                    <a:pt x="4864470" y="1203283"/>
                  </a:lnTo>
                  <a:lnTo>
                    <a:pt x="0" y="1203283"/>
                  </a:lnTo>
                  <a:lnTo>
                    <a:pt x="0" y="0"/>
                  </a:lnTo>
                  <a:close/>
                </a:path>
              </a:pathLst>
            </a:custGeom>
            <a:solidFill>
              <a:srgbClr val="00B0F0"/>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22860" rIns="22860" bIns="22860" numCol="1" spcCol="1270" anchor="ctr" anchorCtr="0">
              <a:noAutofit/>
            </a:bodyPr>
            <a:lstStyle/>
            <a:p>
              <a:pPr lvl="0" algn="just" defTabSz="800100">
                <a:lnSpc>
                  <a:spcPct val="90000"/>
                </a:lnSpc>
                <a:spcBef>
                  <a:spcPct val="0"/>
                </a:spcBef>
                <a:spcAft>
                  <a:spcPct val="35000"/>
                </a:spcAft>
              </a:pPr>
              <a:r>
                <a:rPr lang="es-ES" sz="1800" kern="1200" dirty="0" smtClean="0"/>
                <a:t>Se reproducen a partir de los 7 meses de edad, cuando tienen una longitud aproximada de 5 a 8 cm. Son de sexos separados, la hembra normalmente es de mayor tamaño que el macho. </a:t>
              </a:r>
              <a:endParaRPr lang="es-ES" sz="1800" kern="1200" dirty="0"/>
            </a:p>
          </p:txBody>
        </p:sp>
        <p:sp>
          <p:nvSpPr>
            <p:cNvPr id="12" name="11 Conector recto"/>
            <p:cNvSpPr/>
            <p:nvPr/>
          </p:nvSpPr>
          <p:spPr>
            <a:xfrm flipV="1">
              <a:off x="2478099" y="1024556"/>
              <a:ext cx="1627439" cy="142876"/>
            </a:xfrm>
            <a:prstGeom prst="line">
              <a:avLst/>
            </a:prstGeom>
            <a:ln w="38100">
              <a:solidFill>
                <a:srgbClr val="FFFF00"/>
              </a:solidFill>
            </a:ln>
          </p:spPr>
          <p:style>
            <a:lnRef idx="3">
              <a:schemeClr val="lt1"/>
            </a:lnRef>
            <a:fillRef idx="1">
              <a:schemeClr val="accent3"/>
            </a:fillRef>
            <a:effectRef idx="1">
              <a:schemeClr val="accent3"/>
            </a:effectRef>
            <a:fontRef idx="minor">
              <a:schemeClr val="tx1">
                <a:hueOff val="0"/>
                <a:satOff val="0"/>
                <a:lumOff val="0"/>
                <a:alphaOff val="0"/>
              </a:schemeClr>
            </a:fontRef>
          </p:style>
        </p:sp>
        <p:sp>
          <p:nvSpPr>
            <p:cNvPr id="13" name="12 Conector recto"/>
            <p:cNvSpPr/>
            <p:nvPr/>
          </p:nvSpPr>
          <p:spPr>
            <a:xfrm rot="5400000">
              <a:off x="37618" y="1730260"/>
              <a:ext cx="2978511" cy="1803968"/>
            </a:xfrm>
            <a:prstGeom prst="line">
              <a:avLst/>
            </a:prstGeom>
            <a:ln w="38100">
              <a:solidFill>
                <a:srgbClr val="FFFF00"/>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4" name="13 Forma libre"/>
            <p:cNvSpPr/>
            <p:nvPr/>
          </p:nvSpPr>
          <p:spPr>
            <a:xfrm>
              <a:off x="4643445" y="2143117"/>
              <a:ext cx="4138952" cy="1774783"/>
            </a:xfrm>
            <a:custGeom>
              <a:avLst/>
              <a:gdLst>
                <a:gd name="connsiteX0" fmla="*/ 0 w 4138952"/>
                <a:gd name="connsiteY0" fmla="*/ 0 h 1774783"/>
                <a:gd name="connsiteX1" fmla="*/ 4138952 w 4138952"/>
                <a:gd name="connsiteY1" fmla="*/ 0 h 1774783"/>
                <a:gd name="connsiteX2" fmla="*/ 4138952 w 4138952"/>
                <a:gd name="connsiteY2" fmla="*/ 1774783 h 1774783"/>
                <a:gd name="connsiteX3" fmla="*/ 0 w 4138952"/>
                <a:gd name="connsiteY3" fmla="*/ 1774783 h 1774783"/>
                <a:gd name="connsiteX4" fmla="*/ 0 w 4138952"/>
                <a:gd name="connsiteY4" fmla="*/ 0 h 177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8952" h="1774783">
                  <a:moveTo>
                    <a:pt x="0" y="0"/>
                  </a:moveTo>
                  <a:lnTo>
                    <a:pt x="4138952" y="0"/>
                  </a:lnTo>
                  <a:lnTo>
                    <a:pt x="4138952" y="1774783"/>
                  </a:lnTo>
                  <a:lnTo>
                    <a:pt x="0" y="1774783"/>
                  </a:lnTo>
                  <a:lnTo>
                    <a:pt x="0" y="0"/>
                  </a:lnTo>
                  <a:close/>
                </a:path>
              </a:pathLst>
            </a:custGeom>
          </p:spPr>
          <p:style>
            <a:lnRef idx="3">
              <a:schemeClr val="lt1"/>
            </a:lnRef>
            <a:fillRef idx="1">
              <a:schemeClr val="accent4"/>
            </a:fillRef>
            <a:effectRef idx="1">
              <a:schemeClr val="accent4"/>
            </a:effectRef>
            <a:fontRef idx="minor">
              <a:schemeClr val="tx1">
                <a:hueOff val="0"/>
                <a:satOff val="0"/>
                <a:lumOff val="0"/>
                <a:alphaOff val="0"/>
              </a:schemeClr>
            </a:fontRef>
          </p:style>
          <p:txBody>
            <a:bodyPr spcFirstLastPara="0" vert="horz" wrap="square" lIns="113792" tIns="20320" rIns="20320" bIns="20320" numCol="1" spcCol="1270" anchor="ctr" anchorCtr="0">
              <a:noAutofit/>
            </a:bodyPr>
            <a:lstStyle/>
            <a:p>
              <a:pPr lvl="0" algn="just" defTabSz="711200">
                <a:lnSpc>
                  <a:spcPct val="90000"/>
                </a:lnSpc>
                <a:spcBef>
                  <a:spcPct val="0"/>
                </a:spcBef>
                <a:spcAft>
                  <a:spcPct val="35000"/>
                </a:spcAft>
              </a:pPr>
              <a:r>
                <a:rPr lang="es-ES" sz="1600" kern="1200" dirty="0" smtClean="0"/>
                <a:t>La cópula y el desove se realizan durante la noche o en las primeras horas del día. La mayor frecuencia de cópulas en el medio natural ocurre en el mes de diciembre, sin embargo, en ambientes controlados las cópulas son más frecuentes, durante todo el año</a:t>
              </a:r>
              <a:endParaRPr lang="es-ES" sz="1600" kern="1200" dirty="0"/>
            </a:p>
          </p:txBody>
        </p:sp>
        <p:sp>
          <p:nvSpPr>
            <p:cNvPr id="15" name="14 Conector recto"/>
            <p:cNvSpPr/>
            <p:nvPr/>
          </p:nvSpPr>
          <p:spPr>
            <a:xfrm flipH="1" flipV="1">
              <a:off x="3357554" y="1857364"/>
              <a:ext cx="1359542" cy="902978"/>
            </a:xfrm>
            <a:prstGeom prst="line">
              <a:avLst/>
            </a:prstGeom>
            <a:ln w="38100">
              <a:solidFill>
                <a:srgbClr val="FF0000"/>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6" name="15 Conector recto"/>
            <p:cNvSpPr/>
            <p:nvPr/>
          </p:nvSpPr>
          <p:spPr>
            <a:xfrm rot="5400000">
              <a:off x="1019626" y="1552074"/>
              <a:ext cx="2076621" cy="2687184"/>
            </a:xfrm>
            <a:prstGeom prst="line">
              <a:avLst/>
            </a:prstGeom>
            <a:ln w="38100">
              <a:solidFill>
                <a:srgbClr val="FF0000"/>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7" name="16 Forma libre"/>
            <p:cNvSpPr/>
            <p:nvPr/>
          </p:nvSpPr>
          <p:spPr>
            <a:xfrm>
              <a:off x="4714869" y="4000506"/>
              <a:ext cx="4092106" cy="1631929"/>
            </a:xfrm>
            <a:custGeom>
              <a:avLst/>
              <a:gdLst>
                <a:gd name="connsiteX0" fmla="*/ 0 w 4092106"/>
                <a:gd name="connsiteY0" fmla="*/ 0 h 1631929"/>
                <a:gd name="connsiteX1" fmla="*/ 4092106 w 4092106"/>
                <a:gd name="connsiteY1" fmla="*/ 0 h 1631929"/>
                <a:gd name="connsiteX2" fmla="*/ 4092106 w 4092106"/>
                <a:gd name="connsiteY2" fmla="*/ 1631929 h 1631929"/>
                <a:gd name="connsiteX3" fmla="*/ 0 w 4092106"/>
                <a:gd name="connsiteY3" fmla="*/ 1631929 h 1631929"/>
                <a:gd name="connsiteX4" fmla="*/ 0 w 4092106"/>
                <a:gd name="connsiteY4" fmla="*/ 0 h 1631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2106" h="1631929">
                  <a:moveTo>
                    <a:pt x="0" y="0"/>
                  </a:moveTo>
                  <a:lnTo>
                    <a:pt x="4092106" y="0"/>
                  </a:lnTo>
                  <a:lnTo>
                    <a:pt x="4092106" y="1631929"/>
                  </a:lnTo>
                  <a:lnTo>
                    <a:pt x="0" y="1631929"/>
                  </a:lnTo>
                  <a:lnTo>
                    <a:pt x="0" y="0"/>
                  </a:lnTo>
                  <a:close/>
                </a:path>
              </a:pathLst>
            </a:custGeom>
          </p:spPr>
          <p:style>
            <a:lnRef idx="1">
              <a:schemeClr val="accent5"/>
            </a:lnRef>
            <a:fillRef idx="3">
              <a:schemeClr val="accent5"/>
            </a:fillRef>
            <a:effectRef idx="2">
              <a:schemeClr val="accent5"/>
            </a:effectRef>
            <a:fontRef idx="minor">
              <a:schemeClr val="tx1">
                <a:hueOff val="0"/>
                <a:satOff val="0"/>
                <a:lumOff val="0"/>
                <a:alphaOff val="0"/>
              </a:schemeClr>
            </a:fontRef>
          </p:style>
          <p:txBody>
            <a:bodyPr spcFirstLastPara="0" vert="horz" wrap="square" lIns="113792" tIns="20320" rIns="20320" bIns="20320" numCol="1" spcCol="1270" anchor="ctr" anchorCtr="0">
              <a:noAutofit/>
            </a:bodyPr>
            <a:lstStyle/>
            <a:p>
              <a:pPr lvl="0" algn="just" defTabSz="711200">
                <a:lnSpc>
                  <a:spcPct val="90000"/>
                </a:lnSpc>
                <a:spcBef>
                  <a:spcPct val="0"/>
                </a:spcBef>
                <a:spcAft>
                  <a:spcPct val="35000"/>
                </a:spcAft>
              </a:pPr>
              <a:r>
                <a:rPr lang="es-ES" sz="1600" kern="1200" dirty="0" smtClean="0"/>
                <a:t>Después de 24 horas del apareamiento se produce la oviposición, los huevos son liberados uno a uno acomodándose en racimo , la </a:t>
              </a:r>
              <a:r>
                <a:rPr lang="es-ES" sz="1600" kern="1200" dirty="0" err="1" smtClean="0"/>
                <a:t>coloracion</a:t>
              </a:r>
              <a:r>
                <a:rPr lang="es-ES" sz="1600" kern="1200" dirty="0" smtClean="0"/>
                <a:t> puede variar. </a:t>
              </a:r>
            </a:p>
            <a:p>
              <a:pPr lvl="0" algn="just" defTabSz="711200">
                <a:lnSpc>
                  <a:spcPct val="90000"/>
                </a:lnSpc>
                <a:spcBef>
                  <a:spcPct val="0"/>
                </a:spcBef>
                <a:spcAft>
                  <a:spcPct val="35000"/>
                </a:spcAft>
              </a:pPr>
              <a:endParaRPr lang="es-ES" sz="1600" kern="1200" dirty="0"/>
            </a:p>
          </p:txBody>
        </p:sp>
        <p:sp>
          <p:nvSpPr>
            <p:cNvPr id="18" name="17 Conector recto"/>
            <p:cNvSpPr/>
            <p:nvPr/>
          </p:nvSpPr>
          <p:spPr>
            <a:xfrm flipV="1">
              <a:off x="4230429" y="5286388"/>
              <a:ext cx="484447" cy="428628"/>
            </a:xfrm>
            <a:prstGeom prst="line">
              <a:avLst/>
            </a:prstGeom>
            <a:ln w="38100">
              <a:solidFill>
                <a:srgbClr val="0070C0"/>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9" name="18 Conector recto"/>
            <p:cNvSpPr/>
            <p:nvPr/>
          </p:nvSpPr>
          <p:spPr>
            <a:xfrm rot="16200000" flipH="1">
              <a:off x="2337299" y="3837510"/>
              <a:ext cx="1135959" cy="2619060"/>
            </a:xfrm>
            <a:prstGeom prst="line">
              <a:avLst/>
            </a:prstGeom>
            <a:ln w="38100">
              <a:solidFill>
                <a:srgbClr val="0070C0"/>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grpSp>
      <p:pic>
        <p:nvPicPr>
          <p:cNvPr id="7" name="Picture 5"/>
          <p:cNvPicPr>
            <a:picLocks noChangeAspect="1" noChangeArrowheads="1"/>
          </p:cNvPicPr>
          <p:nvPr/>
        </p:nvPicPr>
        <p:blipFill>
          <a:blip r:embed="rId2"/>
          <a:srcRect r="11207"/>
          <a:stretch>
            <a:fillRect/>
          </a:stretch>
        </p:blipFill>
        <p:spPr bwMode="auto">
          <a:xfrm>
            <a:off x="428596" y="2071678"/>
            <a:ext cx="4214842" cy="41434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1" descr="G:\tema churo\practica churos\chuross\caracolaponiendo.JPG"/>
          <p:cNvPicPr>
            <a:picLocks noChangeAspect="1" noChangeArrowheads="1"/>
          </p:cNvPicPr>
          <p:nvPr/>
        </p:nvPicPr>
        <p:blipFill>
          <a:blip r:embed="rId3"/>
          <a:srcRect l="53814" r="4237" b="7413"/>
          <a:stretch>
            <a:fillRect/>
          </a:stretch>
        </p:blipFill>
        <p:spPr bwMode="auto">
          <a:xfrm>
            <a:off x="1571604" y="5133974"/>
            <a:ext cx="1857388" cy="172402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Picture 3"/>
          <p:cNvPicPr>
            <a:picLocks noChangeAspect="1" noChangeArrowheads="1"/>
          </p:cNvPicPr>
          <p:nvPr/>
        </p:nvPicPr>
        <p:blipFill>
          <a:blip r:embed="rId4"/>
          <a:srcRect/>
          <a:stretch>
            <a:fillRect/>
          </a:stretch>
        </p:blipFill>
        <p:spPr bwMode="auto">
          <a:xfrm>
            <a:off x="5214942" y="5286388"/>
            <a:ext cx="3214710" cy="115255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ircle(in)">
                                      <p:cBhvr>
                                        <p:cTn id="24" dur="2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71472" y="928670"/>
            <a:ext cx="8072462" cy="252376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endParaRPr lang="es-ES" sz="1400" b="1" dirty="0"/>
          </a:p>
          <a:p>
            <a:pPr algn="just"/>
            <a:r>
              <a:rPr lang="es-ES" sz="1600" b="1" dirty="0">
                <a:latin typeface="Harrington" pitchFamily="82" charset="0"/>
              </a:rPr>
              <a:t>Se colecta los racimos de huevos después de 24 horas de ocurrido el desove, tiempo que demora </a:t>
            </a:r>
            <a:r>
              <a:rPr lang="es-ES" sz="1600" b="1" dirty="0" smtClean="0">
                <a:latin typeface="Harrington" pitchFamily="82" charset="0"/>
              </a:rPr>
              <a:t>en endurecerse </a:t>
            </a:r>
            <a:r>
              <a:rPr lang="es-ES" sz="1600" b="1" dirty="0">
                <a:latin typeface="Harrington" pitchFamily="82" charset="0"/>
              </a:rPr>
              <a:t>la cobertura. Los racimos de huevos se desprenden con un cuchillo y se trasladan a la </a:t>
            </a:r>
            <a:r>
              <a:rPr lang="es-ES" sz="1600" b="1" dirty="0" smtClean="0">
                <a:latin typeface="Harrington" pitchFamily="82" charset="0"/>
              </a:rPr>
              <a:t>sala de </a:t>
            </a:r>
            <a:r>
              <a:rPr lang="es-ES" sz="1600" b="1" dirty="0">
                <a:latin typeface="Harrington" pitchFamily="82" charset="0"/>
              </a:rPr>
              <a:t>incubación, colocándolos sobre un tamiz, cuidando de mantener la posición original de desove, </a:t>
            </a:r>
            <a:r>
              <a:rPr lang="es-ES" sz="1600" b="1" dirty="0" smtClean="0">
                <a:latin typeface="Harrington" pitchFamily="82" charset="0"/>
              </a:rPr>
              <a:t>ya que </a:t>
            </a:r>
            <a:r>
              <a:rPr lang="es-ES" sz="1600" b="1" dirty="0">
                <a:latin typeface="Harrington" pitchFamily="82" charset="0"/>
              </a:rPr>
              <a:t>la eclosión comienza en aquellos que fueron desovados primero. Los tamices se colocan </a:t>
            </a:r>
            <a:r>
              <a:rPr lang="es-ES" sz="1600" b="1" dirty="0" smtClean="0">
                <a:latin typeface="Harrington" pitchFamily="82" charset="0"/>
              </a:rPr>
              <a:t>encima del </a:t>
            </a:r>
            <a:r>
              <a:rPr lang="es-ES" sz="1600" b="1" dirty="0">
                <a:latin typeface="Harrington" pitchFamily="82" charset="0"/>
              </a:rPr>
              <a:t>estanque semillero, conteniendo agua, para garantizar la humedad necesaria en los huevos y </a:t>
            </a:r>
            <a:r>
              <a:rPr lang="es-ES" sz="1600" b="1" dirty="0" smtClean="0">
                <a:latin typeface="Harrington" pitchFamily="82" charset="0"/>
              </a:rPr>
              <a:t>para que </a:t>
            </a:r>
            <a:r>
              <a:rPr lang="es-ES" sz="1600" b="1" dirty="0">
                <a:latin typeface="Harrington" pitchFamily="82" charset="0"/>
              </a:rPr>
              <a:t>los churos recién nacidos caigan en el recipiente. Los tamices pueden ser hechos de malla </a:t>
            </a:r>
            <a:r>
              <a:rPr lang="es-ES" sz="1600" b="1" dirty="0" smtClean="0">
                <a:latin typeface="Harrington" pitchFamily="82" charset="0"/>
              </a:rPr>
              <a:t>de alambre </a:t>
            </a:r>
            <a:r>
              <a:rPr lang="es-ES" sz="1600" b="1" dirty="0">
                <a:latin typeface="Harrington" pitchFamily="82" charset="0"/>
              </a:rPr>
              <a:t>galvanizado (0.5 cm de abertura), sujetos a una estructura de madera o de tubo </a:t>
            </a:r>
            <a:r>
              <a:rPr lang="es-ES" sz="1600" b="1" dirty="0" smtClean="0">
                <a:latin typeface="Harrington" pitchFamily="82" charset="0"/>
              </a:rPr>
              <a:t>plástico.</a:t>
            </a:r>
            <a:endParaRPr lang="es-ES" sz="1600" b="1" dirty="0">
              <a:latin typeface="Harrington" pitchFamily="82" charset="0"/>
            </a:endParaRPr>
          </a:p>
        </p:txBody>
      </p:sp>
      <p:pic>
        <p:nvPicPr>
          <p:cNvPr id="23554" name="Picture 2"/>
          <p:cNvPicPr>
            <a:picLocks noChangeAspect="1" noChangeArrowheads="1"/>
          </p:cNvPicPr>
          <p:nvPr/>
        </p:nvPicPr>
        <p:blipFill>
          <a:blip r:embed="rId2"/>
          <a:srcRect/>
          <a:stretch>
            <a:fillRect/>
          </a:stretch>
        </p:blipFill>
        <p:spPr bwMode="auto">
          <a:xfrm>
            <a:off x="571472" y="3714752"/>
            <a:ext cx="3609979" cy="2528892"/>
          </a:xfrm>
          <a:prstGeom prst="rect">
            <a:avLst/>
          </a:prstGeom>
          <a:solidFill>
            <a:srgbClr val="FFFFFF">
              <a:shade val="85000"/>
            </a:srgbClr>
          </a:solidFill>
          <a:ln w="190500" cap="rnd">
            <a:solidFill>
              <a:srgbClr val="00B05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3555" name="Picture 3"/>
          <p:cNvPicPr>
            <a:picLocks noChangeAspect="1" noChangeArrowheads="1"/>
          </p:cNvPicPr>
          <p:nvPr/>
        </p:nvPicPr>
        <p:blipFill>
          <a:blip r:embed="rId3"/>
          <a:srcRect/>
          <a:stretch>
            <a:fillRect/>
          </a:stretch>
        </p:blipFill>
        <p:spPr bwMode="auto">
          <a:xfrm>
            <a:off x="4929190" y="3500438"/>
            <a:ext cx="3595692" cy="2990848"/>
          </a:xfrm>
          <a:prstGeom prst="rect">
            <a:avLst/>
          </a:prstGeom>
          <a:solidFill>
            <a:srgbClr val="FFFFFF">
              <a:shade val="85000"/>
            </a:srgbClr>
          </a:solidFill>
          <a:ln w="190500" cap="sq">
            <a:solidFill>
              <a:srgbClr val="92D050"/>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4 Rectángulo"/>
          <p:cNvSpPr/>
          <p:nvPr/>
        </p:nvSpPr>
        <p:spPr>
          <a:xfrm>
            <a:off x="500034" y="6286520"/>
            <a:ext cx="3672800" cy="369332"/>
          </a:xfrm>
          <a:prstGeom prst="rect">
            <a:avLst/>
          </a:prstGeom>
        </p:spPr>
        <p:txBody>
          <a:bodyPr wrap="none">
            <a:spAutoFit/>
          </a:bodyPr>
          <a:lstStyle/>
          <a:p>
            <a:pPr algn="ctr"/>
            <a:r>
              <a:rPr lang="es-ES" b="1" dirty="0"/>
              <a:t>racimos de huevos en </a:t>
            </a:r>
            <a:r>
              <a:rPr lang="es-ES" b="1" dirty="0" smtClean="0"/>
              <a:t>eclosión</a:t>
            </a:r>
            <a:endParaRPr lang="es-ES" dirty="0"/>
          </a:p>
        </p:txBody>
      </p:sp>
      <p:sp>
        <p:nvSpPr>
          <p:cNvPr id="6" name="5 Rectángulo"/>
          <p:cNvSpPr/>
          <p:nvPr/>
        </p:nvSpPr>
        <p:spPr>
          <a:xfrm>
            <a:off x="1928794" y="357166"/>
            <a:ext cx="5386411" cy="400110"/>
          </a:xfrm>
          <a:prstGeom prst="rect">
            <a:avLst/>
          </a:prstGeom>
        </p:spPr>
        <p:style>
          <a:lnRef idx="3">
            <a:schemeClr val="lt1"/>
          </a:lnRef>
          <a:fillRef idx="1">
            <a:schemeClr val="accent4"/>
          </a:fillRef>
          <a:effectRef idx="1">
            <a:schemeClr val="accent4"/>
          </a:effectRef>
          <a:fontRef idx="minor">
            <a:schemeClr val="lt1"/>
          </a:fontRef>
        </p:style>
        <p:txBody>
          <a:bodyPr wrap="none">
            <a:spAutoFit/>
          </a:bodyPr>
          <a:lstStyle/>
          <a:p>
            <a:r>
              <a:rPr lang="es-ES" sz="2000" b="1" dirty="0" smtClean="0">
                <a:latin typeface="Gigi" pitchFamily="82" charset="0"/>
              </a:rPr>
              <a:t>COLECTA DE HUEVOS Y TASA DE ECLOSIÓN</a:t>
            </a:r>
          </a:p>
        </p:txBody>
      </p:sp>
    </p:spTree>
    <p:extLst>
      <p:ext uri="{BB962C8B-B14F-4D97-AF65-F5344CB8AC3E}">
        <p14:creationId xmlns:p14="http://schemas.microsoft.com/office/powerpoint/2010/main" val="4161899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nodeType="clickEffect">
                                  <p:stCondLst>
                                    <p:cond delay="0"/>
                                  </p:stCondLst>
                                  <p:childTnLst>
                                    <p:set>
                                      <p:cBhvr>
                                        <p:cTn id="18" dur="1" fill="hold">
                                          <p:stCondLst>
                                            <p:cond delay="0"/>
                                          </p:stCondLst>
                                        </p:cTn>
                                        <p:tgtEl>
                                          <p:spTgt spid="23554"/>
                                        </p:tgtEl>
                                        <p:attrNameLst>
                                          <p:attrName>style.visibility</p:attrName>
                                        </p:attrNameLst>
                                      </p:cBhvr>
                                      <p:to>
                                        <p:strVal val="visible"/>
                                      </p:to>
                                    </p:set>
                                    <p:anim calcmode="lin" valueType="num">
                                      <p:cBhvr>
                                        <p:cTn id="19" dur="500" fill="hold"/>
                                        <p:tgtEl>
                                          <p:spTgt spid="23554"/>
                                        </p:tgtEl>
                                        <p:attrNameLst>
                                          <p:attrName>ppt_w</p:attrName>
                                        </p:attrNameLst>
                                      </p:cBhvr>
                                      <p:tavLst>
                                        <p:tav tm="0">
                                          <p:val>
                                            <p:fltVal val="0"/>
                                          </p:val>
                                        </p:tav>
                                        <p:tav tm="100000">
                                          <p:val>
                                            <p:strVal val="#ppt_w"/>
                                          </p:val>
                                        </p:tav>
                                      </p:tavLst>
                                    </p:anim>
                                    <p:anim calcmode="lin" valueType="num">
                                      <p:cBhvr>
                                        <p:cTn id="20" dur="500" fill="hold"/>
                                        <p:tgtEl>
                                          <p:spTgt spid="23554"/>
                                        </p:tgtEl>
                                        <p:attrNameLst>
                                          <p:attrName>ppt_h</p:attrName>
                                        </p:attrNameLst>
                                      </p:cBhvr>
                                      <p:tavLst>
                                        <p:tav tm="0">
                                          <p:val>
                                            <p:fltVal val="0"/>
                                          </p:val>
                                        </p:tav>
                                        <p:tav tm="100000">
                                          <p:val>
                                            <p:strVal val="#ppt_h"/>
                                          </p:val>
                                        </p:tav>
                                      </p:tavLst>
                                    </p:anim>
                                    <p:anim calcmode="lin" valueType="num">
                                      <p:cBhvr>
                                        <p:cTn id="21" dur="500" fill="hold"/>
                                        <p:tgtEl>
                                          <p:spTgt spid="23554"/>
                                        </p:tgtEl>
                                        <p:attrNameLst>
                                          <p:attrName>style.rotation</p:attrName>
                                        </p:attrNameLst>
                                      </p:cBhvr>
                                      <p:tavLst>
                                        <p:tav tm="0">
                                          <p:val>
                                            <p:fltVal val="360"/>
                                          </p:val>
                                        </p:tav>
                                        <p:tav tm="100000">
                                          <p:val>
                                            <p:fltVal val="0"/>
                                          </p:val>
                                        </p:tav>
                                      </p:tavLst>
                                    </p:anim>
                                    <p:animEffect transition="in" filter="fade">
                                      <p:cBhvr>
                                        <p:cTn id="22" dur="500"/>
                                        <p:tgtEl>
                                          <p:spTgt spid="2355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nodeType="clickEffect">
                                  <p:stCondLst>
                                    <p:cond delay="0"/>
                                  </p:stCondLst>
                                  <p:childTnLst>
                                    <p:set>
                                      <p:cBhvr>
                                        <p:cTn id="32" dur="1" fill="hold">
                                          <p:stCondLst>
                                            <p:cond delay="0"/>
                                          </p:stCondLst>
                                        </p:cTn>
                                        <p:tgtEl>
                                          <p:spTgt spid="23555"/>
                                        </p:tgtEl>
                                        <p:attrNameLst>
                                          <p:attrName>style.visibility</p:attrName>
                                        </p:attrNameLst>
                                      </p:cBhvr>
                                      <p:to>
                                        <p:strVal val="visible"/>
                                      </p:to>
                                    </p:set>
                                    <p:anim calcmode="lin" valueType="num">
                                      <p:cBhvr>
                                        <p:cTn id="33" dur="500" fill="hold"/>
                                        <p:tgtEl>
                                          <p:spTgt spid="23555"/>
                                        </p:tgtEl>
                                        <p:attrNameLst>
                                          <p:attrName>ppt_w</p:attrName>
                                        </p:attrNameLst>
                                      </p:cBhvr>
                                      <p:tavLst>
                                        <p:tav tm="0">
                                          <p:val>
                                            <p:fltVal val="0"/>
                                          </p:val>
                                        </p:tav>
                                        <p:tav tm="100000">
                                          <p:val>
                                            <p:strVal val="#ppt_w"/>
                                          </p:val>
                                        </p:tav>
                                      </p:tavLst>
                                    </p:anim>
                                    <p:anim calcmode="lin" valueType="num">
                                      <p:cBhvr>
                                        <p:cTn id="34" dur="500" fill="hold"/>
                                        <p:tgtEl>
                                          <p:spTgt spid="23555"/>
                                        </p:tgtEl>
                                        <p:attrNameLst>
                                          <p:attrName>ppt_h</p:attrName>
                                        </p:attrNameLst>
                                      </p:cBhvr>
                                      <p:tavLst>
                                        <p:tav tm="0">
                                          <p:val>
                                            <p:fltVal val="0"/>
                                          </p:val>
                                        </p:tav>
                                        <p:tav tm="100000">
                                          <p:val>
                                            <p:strVal val="#ppt_h"/>
                                          </p:val>
                                        </p:tav>
                                      </p:tavLst>
                                    </p:anim>
                                    <p:anim calcmode="lin" valueType="num">
                                      <p:cBhvr>
                                        <p:cTn id="35" dur="500" fill="hold"/>
                                        <p:tgtEl>
                                          <p:spTgt spid="23555"/>
                                        </p:tgtEl>
                                        <p:attrNameLst>
                                          <p:attrName>style.rotation</p:attrName>
                                        </p:attrNameLst>
                                      </p:cBhvr>
                                      <p:tavLst>
                                        <p:tav tm="0">
                                          <p:val>
                                            <p:fltVal val="360"/>
                                          </p:val>
                                        </p:tav>
                                        <p:tav tm="100000">
                                          <p:val>
                                            <p:fltVal val="0"/>
                                          </p:val>
                                        </p:tav>
                                      </p:tavLst>
                                    </p:anim>
                                    <p:animEffect transition="in" filter="fade">
                                      <p:cBhvr>
                                        <p:cTn id="36" dur="500"/>
                                        <p:tgtEl>
                                          <p:spTgt spid="2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6" grpId="0" animBg="1"/>
    </p:bldLst>
  </p:timing>
</p:sld>
</file>

<file path=ppt/theme/theme1.xml><?xml version="1.0" encoding="utf-8"?>
<a:theme xmlns:a="http://schemas.openxmlformats.org/drawingml/2006/main" name="Técnico">
  <a:themeElements>
    <a:clrScheme name="Papel">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Técnico">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écnico">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842</TotalTime>
  <Words>1446</Words>
  <Application>Microsoft Office PowerPoint</Application>
  <PresentationFormat>Presentación en pantalla (4:3)</PresentationFormat>
  <Paragraphs>112</Paragraphs>
  <Slides>14</Slides>
  <Notes>2</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Técnico</vt:lpstr>
      <vt:lpstr>Manejo de moluscos acuáticos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Manejo de moluscos acuáticos</dc:title>
  <dc:creator> </dc:creator>
  <cp:lastModifiedBy>mdp</cp:lastModifiedBy>
  <cp:revision>83</cp:revision>
  <dcterms:created xsi:type="dcterms:W3CDTF">2013-01-16T15:51:02Z</dcterms:created>
  <dcterms:modified xsi:type="dcterms:W3CDTF">2013-02-18T17:06:50Z</dcterms:modified>
</cp:coreProperties>
</file>