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19"/>
  </p:notesMasterIdLst>
  <p:sldIdLst>
    <p:sldId id="256" r:id="rId2"/>
    <p:sldId id="257" r:id="rId3"/>
    <p:sldId id="258" r:id="rId4"/>
    <p:sldId id="260" r:id="rId5"/>
    <p:sldId id="263" r:id="rId6"/>
    <p:sldId id="265" r:id="rId7"/>
    <p:sldId id="268" r:id="rId8"/>
    <p:sldId id="269" r:id="rId9"/>
    <p:sldId id="272" r:id="rId10"/>
    <p:sldId id="273" r:id="rId11"/>
    <p:sldId id="274" r:id="rId12"/>
    <p:sldId id="276" r:id="rId13"/>
    <p:sldId id="277" r:id="rId14"/>
    <p:sldId id="278" r:id="rId15"/>
    <p:sldId id="279" r:id="rId16"/>
    <p:sldId id="280" r:id="rId17"/>
    <p:sldId id="281" r:id="rId18"/>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0" d="100"/>
          <a:sy n="80" d="100"/>
        </p:scale>
        <p:origin x="-1002"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E"/>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7DB16B-20C3-4CD1-A7A8-8E02434081F5}" type="datetimeFigureOut">
              <a:rPr lang="es-PE" smtClean="0"/>
              <a:pPr/>
              <a:t>19/02/2013</a:t>
            </a:fld>
            <a:endParaRPr lang="es-PE"/>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PE"/>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PE"/>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6D8D4A-170C-48C5-8F43-E1E1080FBFA3}" type="slidenum">
              <a:rPr lang="es-PE" smtClean="0"/>
              <a:pPr/>
              <a:t>‹Nº›</a:t>
            </a:fld>
            <a:endParaRPr lang="es-P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PE" dirty="0" smtClean="0"/>
              <a:t>COMISION AMBIENTAL REGIONAL - LORETO</a:t>
            </a:r>
            <a:endParaRPr lang="es-PE" dirty="0"/>
          </a:p>
        </p:txBody>
      </p:sp>
      <p:sp>
        <p:nvSpPr>
          <p:cNvPr id="4" name="3 Marcador de número de diapositiva"/>
          <p:cNvSpPr>
            <a:spLocks noGrp="1"/>
          </p:cNvSpPr>
          <p:nvPr>
            <p:ph type="sldNum" sz="quarter" idx="10"/>
          </p:nvPr>
        </p:nvSpPr>
        <p:spPr/>
        <p:txBody>
          <a:bodyPr/>
          <a:lstStyle/>
          <a:p>
            <a:fld id="{846D8D4A-170C-48C5-8F43-E1E1080FBFA3}" type="slidenum">
              <a:rPr lang="es-PE" smtClean="0"/>
              <a:pPr/>
              <a:t>1</a:t>
            </a:fld>
            <a:endParaRPr lang="es-P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PE" dirty="0"/>
          </a:p>
        </p:txBody>
      </p:sp>
      <p:sp>
        <p:nvSpPr>
          <p:cNvPr id="4" name="3 Marcador de número de diapositiva"/>
          <p:cNvSpPr>
            <a:spLocks noGrp="1"/>
          </p:cNvSpPr>
          <p:nvPr>
            <p:ph type="sldNum" sz="quarter" idx="10"/>
          </p:nvPr>
        </p:nvSpPr>
        <p:spPr/>
        <p:txBody>
          <a:bodyPr/>
          <a:lstStyle/>
          <a:p>
            <a:fld id="{846D8D4A-170C-48C5-8F43-E1E1080FBFA3}" type="slidenum">
              <a:rPr lang="es-PE" smtClean="0"/>
              <a:pPr/>
              <a:t>17</a:t>
            </a:fld>
            <a:endParaRPr lang="es-P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126F7EDC-86E8-401D-AD16-5B81D801C2E6}" type="datetimeFigureOut">
              <a:rPr lang="es-PE" smtClean="0"/>
              <a:pPr/>
              <a:t>19/02/2013</a:t>
            </a:fld>
            <a:endParaRPr lang="es-PE"/>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PE"/>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FDCAC2BA-1E5F-46BE-BA6F-5FCD2617B57E}" type="slidenum">
              <a:rPr lang="es-PE" smtClean="0"/>
              <a:pPr/>
              <a:t>‹Nº›</a:t>
            </a:fld>
            <a:endParaRPr lang="es-P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26F7EDC-86E8-401D-AD16-5B81D801C2E6}" type="datetimeFigureOut">
              <a:rPr lang="es-PE" smtClean="0"/>
              <a:pPr/>
              <a:t>19/02/2013</a:t>
            </a:fld>
            <a:endParaRPr lang="es-PE"/>
          </a:p>
        </p:txBody>
      </p:sp>
      <p:sp>
        <p:nvSpPr>
          <p:cNvPr id="5" name="4 Marcador de pie de página"/>
          <p:cNvSpPr>
            <a:spLocks noGrp="1"/>
          </p:cNvSpPr>
          <p:nvPr>
            <p:ph type="ftr" sz="quarter" idx="11"/>
          </p:nvPr>
        </p:nvSpPr>
        <p:spPr/>
        <p:txBody>
          <a:bodyPr/>
          <a:lstStyle>
            <a:extLst/>
          </a:lstStyle>
          <a:p>
            <a:endParaRPr lang="es-PE"/>
          </a:p>
        </p:txBody>
      </p:sp>
      <p:sp>
        <p:nvSpPr>
          <p:cNvPr id="6" name="5 Marcador de número de diapositiva"/>
          <p:cNvSpPr>
            <a:spLocks noGrp="1"/>
          </p:cNvSpPr>
          <p:nvPr>
            <p:ph type="sldNum" sz="quarter" idx="12"/>
          </p:nvPr>
        </p:nvSpPr>
        <p:spPr/>
        <p:txBody>
          <a:bodyPr/>
          <a:lstStyle>
            <a:extLst/>
          </a:lstStyle>
          <a:p>
            <a:fld id="{FDCAC2BA-1E5F-46BE-BA6F-5FCD2617B57E}" type="slidenum">
              <a:rPr lang="es-PE" smtClean="0"/>
              <a:pPr/>
              <a:t>‹Nº›</a:t>
            </a:fld>
            <a:endParaRPr 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26F7EDC-86E8-401D-AD16-5B81D801C2E6}" type="datetimeFigureOut">
              <a:rPr lang="es-PE" smtClean="0"/>
              <a:pPr/>
              <a:t>19/02/2013</a:t>
            </a:fld>
            <a:endParaRPr lang="es-PE"/>
          </a:p>
        </p:txBody>
      </p:sp>
      <p:sp>
        <p:nvSpPr>
          <p:cNvPr id="5" name="4 Marcador de pie de página"/>
          <p:cNvSpPr>
            <a:spLocks noGrp="1"/>
          </p:cNvSpPr>
          <p:nvPr>
            <p:ph type="ftr" sz="quarter" idx="11"/>
          </p:nvPr>
        </p:nvSpPr>
        <p:spPr/>
        <p:txBody>
          <a:bodyPr/>
          <a:lstStyle>
            <a:extLst/>
          </a:lstStyle>
          <a:p>
            <a:endParaRPr lang="es-PE"/>
          </a:p>
        </p:txBody>
      </p:sp>
      <p:sp>
        <p:nvSpPr>
          <p:cNvPr id="6" name="5 Marcador de número de diapositiva"/>
          <p:cNvSpPr>
            <a:spLocks noGrp="1"/>
          </p:cNvSpPr>
          <p:nvPr>
            <p:ph type="sldNum" sz="quarter" idx="12"/>
          </p:nvPr>
        </p:nvSpPr>
        <p:spPr/>
        <p:txBody>
          <a:bodyPr/>
          <a:lstStyle>
            <a:extLst/>
          </a:lstStyle>
          <a:p>
            <a:fld id="{FDCAC2BA-1E5F-46BE-BA6F-5FCD2617B57E}" type="slidenum">
              <a:rPr lang="es-PE" smtClean="0"/>
              <a:pPr/>
              <a:t>‹Nº›</a:t>
            </a:fld>
            <a:endParaRPr lang="es-P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26F7EDC-86E8-401D-AD16-5B81D801C2E6}" type="datetimeFigureOut">
              <a:rPr lang="es-PE" smtClean="0"/>
              <a:pPr/>
              <a:t>19/02/2013</a:t>
            </a:fld>
            <a:endParaRPr lang="es-PE"/>
          </a:p>
        </p:txBody>
      </p:sp>
      <p:sp>
        <p:nvSpPr>
          <p:cNvPr id="5" name="4 Marcador de pie de página"/>
          <p:cNvSpPr>
            <a:spLocks noGrp="1"/>
          </p:cNvSpPr>
          <p:nvPr>
            <p:ph type="ftr" sz="quarter" idx="11"/>
          </p:nvPr>
        </p:nvSpPr>
        <p:spPr/>
        <p:txBody>
          <a:bodyPr/>
          <a:lstStyle>
            <a:extLst/>
          </a:lstStyle>
          <a:p>
            <a:endParaRPr lang="es-PE"/>
          </a:p>
        </p:txBody>
      </p:sp>
      <p:sp>
        <p:nvSpPr>
          <p:cNvPr id="6" name="5 Marcador de número de diapositiva"/>
          <p:cNvSpPr>
            <a:spLocks noGrp="1"/>
          </p:cNvSpPr>
          <p:nvPr>
            <p:ph type="sldNum" sz="quarter" idx="12"/>
          </p:nvPr>
        </p:nvSpPr>
        <p:spPr/>
        <p:txBody>
          <a:bodyPr/>
          <a:lstStyle>
            <a:extLst/>
          </a:lstStyle>
          <a:p>
            <a:fld id="{FDCAC2BA-1E5F-46BE-BA6F-5FCD2617B57E}" type="slidenum">
              <a:rPr lang="es-PE" smtClean="0"/>
              <a:pPr/>
              <a:t>‹Nº›</a:t>
            </a:fld>
            <a:endParaRPr lang="es-PE"/>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126F7EDC-86E8-401D-AD16-5B81D801C2E6}" type="datetimeFigureOut">
              <a:rPr lang="es-PE" smtClean="0"/>
              <a:pPr/>
              <a:t>19/02/2013</a:t>
            </a:fld>
            <a:endParaRPr lang="es-PE"/>
          </a:p>
        </p:txBody>
      </p:sp>
      <p:sp>
        <p:nvSpPr>
          <p:cNvPr id="5" name="4 Marcador de pie de página"/>
          <p:cNvSpPr>
            <a:spLocks noGrp="1"/>
          </p:cNvSpPr>
          <p:nvPr>
            <p:ph type="ftr" sz="quarter" idx="11"/>
          </p:nvPr>
        </p:nvSpPr>
        <p:spPr/>
        <p:txBody>
          <a:bodyPr/>
          <a:lstStyle>
            <a:extLst/>
          </a:lstStyle>
          <a:p>
            <a:endParaRPr lang="es-PE"/>
          </a:p>
        </p:txBody>
      </p:sp>
      <p:sp>
        <p:nvSpPr>
          <p:cNvPr id="6" name="5 Marcador de número de diapositiva"/>
          <p:cNvSpPr>
            <a:spLocks noGrp="1"/>
          </p:cNvSpPr>
          <p:nvPr>
            <p:ph type="sldNum" sz="quarter" idx="12"/>
          </p:nvPr>
        </p:nvSpPr>
        <p:spPr/>
        <p:txBody>
          <a:bodyPr/>
          <a:lstStyle>
            <a:extLst/>
          </a:lstStyle>
          <a:p>
            <a:fld id="{FDCAC2BA-1E5F-46BE-BA6F-5FCD2617B57E}" type="slidenum">
              <a:rPr lang="es-PE" smtClean="0"/>
              <a:pPr/>
              <a:t>‹Nº›</a:t>
            </a:fld>
            <a:endParaRPr lang="es-PE"/>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126F7EDC-86E8-401D-AD16-5B81D801C2E6}" type="datetimeFigureOut">
              <a:rPr lang="es-PE" smtClean="0"/>
              <a:pPr/>
              <a:t>19/02/2013</a:t>
            </a:fld>
            <a:endParaRPr lang="es-PE"/>
          </a:p>
        </p:txBody>
      </p:sp>
      <p:sp>
        <p:nvSpPr>
          <p:cNvPr id="6" name="5 Marcador de pie de página"/>
          <p:cNvSpPr>
            <a:spLocks noGrp="1"/>
          </p:cNvSpPr>
          <p:nvPr>
            <p:ph type="ftr" sz="quarter" idx="11"/>
          </p:nvPr>
        </p:nvSpPr>
        <p:spPr/>
        <p:txBody>
          <a:bodyPr/>
          <a:lstStyle>
            <a:extLst/>
          </a:lstStyle>
          <a:p>
            <a:endParaRPr lang="es-PE"/>
          </a:p>
        </p:txBody>
      </p:sp>
      <p:sp>
        <p:nvSpPr>
          <p:cNvPr id="7" name="6 Marcador de número de diapositiva"/>
          <p:cNvSpPr>
            <a:spLocks noGrp="1"/>
          </p:cNvSpPr>
          <p:nvPr>
            <p:ph type="sldNum" sz="quarter" idx="12"/>
          </p:nvPr>
        </p:nvSpPr>
        <p:spPr/>
        <p:txBody>
          <a:bodyPr/>
          <a:lstStyle>
            <a:extLst/>
          </a:lstStyle>
          <a:p>
            <a:fld id="{FDCAC2BA-1E5F-46BE-BA6F-5FCD2617B57E}" type="slidenum">
              <a:rPr lang="es-PE" smtClean="0"/>
              <a:pPr/>
              <a:t>‹Nº›</a:t>
            </a:fld>
            <a:endParaRPr lang="es-PE"/>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126F7EDC-86E8-401D-AD16-5B81D801C2E6}" type="datetimeFigureOut">
              <a:rPr lang="es-PE" smtClean="0"/>
              <a:pPr/>
              <a:t>19/02/2013</a:t>
            </a:fld>
            <a:endParaRPr lang="es-PE"/>
          </a:p>
        </p:txBody>
      </p:sp>
      <p:sp>
        <p:nvSpPr>
          <p:cNvPr id="8" name="7 Marcador de pie de página"/>
          <p:cNvSpPr>
            <a:spLocks noGrp="1"/>
          </p:cNvSpPr>
          <p:nvPr>
            <p:ph type="ftr" sz="quarter" idx="11"/>
          </p:nvPr>
        </p:nvSpPr>
        <p:spPr/>
        <p:txBody>
          <a:bodyPr/>
          <a:lstStyle>
            <a:extLst/>
          </a:lstStyle>
          <a:p>
            <a:endParaRPr lang="es-PE"/>
          </a:p>
        </p:txBody>
      </p:sp>
      <p:sp>
        <p:nvSpPr>
          <p:cNvPr id="9" name="8 Marcador de número de diapositiva"/>
          <p:cNvSpPr>
            <a:spLocks noGrp="1"/>
          </p:cNvSpPr>
          <p:nvPr>
            <p:ph type="sldNum" sz="quarter" idx="12"/>
          </p:nvPr>
        </p:nvSpPr>
        <p:spPr/>
        <p:txBody>
          <a:bodyPr/>
          <a:lstStyle>
            <a:extLst/>
          </a:lstStyle>
          <a:p>
            <a:fld id="{FDCAC2BA-1E5F-46BE-BA6F-5FCD2617B57E}" type="slidenum">
              <a:rPr lang="es-PE" smtClean="0"/>
              <a:pPr/>
              <a:t>‹Nº›</a:t>
            </a:fld>
            <a:endParaRPr lang="es-P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126F7EDC-86E8-401D-AD16-5B81D801C2E6}" type="datetimeFigureOut">
              <a:rPr lang="es-PE" smtClean="0"/>
              <a:pPr/>
              <a:t>19/02/2013</a:t>
            </a:fld>
            <a:endParaRPr lang="es-PE"/>
          </a:p>
        </p:txBody>
      </p:sp>
      <p:sp>
        <p:nvSpPr>
          <p:cNvPr id="4" name="3 Marcador de pie de página"/>
          <p:cNvSpPr>
            <a:spLocks noGrp="1"/>
          </p:cNvSpPr>
          <p:nvPr>
            <p:ph type="ftr" sz="quarter" idx="11"/>
          </p:nvPr>
        </p:nvSpPr>
        <p:spPr/>
        <p:txBody>
          <a:bodyPr/>
          <a:lstStyle>
            <a:extLst/>
          </a:lstStyle>
          <a:p>
            <a:endParaRPr lang="es-PE"/>
          </a:p>
        </p:txBody>
      </p:sp>
      <p:sp>
        <p:nvSpPr>
          <p:cNvPr id="5" name="4 Marcador de número de diapositiva"/>
          <p:cNvSpPr>
            <a:spLocks noGrp="1"/>
          </p:cNvSpPr>
          <p:nvPr>
            <p:ph type="sldNum" sz="quarter" idx="12"/>
          </p:nvPr>
        </p:nvSpPr>
        <p:spPr/>
        <p:txBody>
          <a:bodyPr/>
          <a:lstStyle>
            <a:extLst/>
          </a:lstStyle>
          <a:p>
            <a:fld id="{FDCAC2BA-1E5F-46BE-BA6F-5FCD2617B57E}" type="slidenum">
              <a:rPr lang="es-PE" smtClean="0"/>
              <a:pPr/>
              <a:t>‹Nº›</a:t>
            </a:fld>
            <a:endParaRPr lang="es-PE"/>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126F7EDC-86E8-401D-AD16-5B81D801C2E6}" type="datetimeFigureOut">
              <a:rPr lang="es-PE" smtClean="0"/>
              <a:pPr/>
              <a:t>19/02/2013</a:t>
            </a:fld>
            <a:endParaRPr lang="es-PE"/>
          </a:p>
        </p:txBody>
      </p:sp>
      <p:sp>
        <p:nvSpPr>
          <p:cNvPr id="3" name="2 Marcador de pie de página"/>
          <p:cNvSpPr>
            <a:spLocks noGrp="1"/>
          </p:cNvSpPr>
          <p:nvPr>
            <p:ph type="ftr" sz="quarter" idx="11"/>
          </p:nvPr>
        </p:nvSpPr>
        <p:spPr/>
        <p:txBody>
          <a:bodyPr/>
          <a:lstStyle>
            <a:extLst/>
          </a:lstStyle>
          <a:p>
            <a:endParaRPr lang="es-PE"/>
          </a:p>
        </p:txBody>
      </p:sp>
      <p:sp>
        <p:nvSpPr>
          <p:cNvPr id="4" name="3 Marcador de número de diapositiva"/>
          <p:cNvSpPr>
            <a:spLocks noGrp="1"/>
          </p:cNvSpPr>
          <p:nvPr>
            <p:ph type="sldNum" sz="quarter" idx="12"/>
          </p:nvPr>
        </p:nvSpPr>
        <p:spPr/>
        <p:txBody>
          <a:bodyPr/>
          <a:lstStyle>
            <a:extLst/>
          </a:lstStyle>
          <a:p>
            <a:fld id="{FDCAC2BA-1E5F-46BE-BA6F-5FCD2617B57E}" type="slidenum">
              <a:rPr lang="es-PE" smtClean="0"/>
              <a:pPr/>
              <a:t>‹Nº›</a:t>
            </a:fld>
            <a:endParaRPr lang="es-P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126F7EDC-86E8-401D-AD16-5B81D801C2E6}" type="datetimeFigureOut">
              <a:rPr lang="es-PE" smtClean="0"/>
              <a:pPr/>
              <a:t>19/02/2013</a:t>
            </a:fld>
            <a:endParaRPr lang="es-PE"/>
          </a:p>
        </p:txBody>
      </p:sp>
      <p:sp>
        <p:nvSpPr>
          <p:cNvPr id="6" name="5 Marcador de pie de página"/>
          <p:cNvSpPr>
            <a:spLocks noGrp="1"/>
          </p:cNvSpPr>
          <p:nvPr>
            <p:ph type="ftr" sz="quarter" idx="11"/>
          </p:nvPr>
        </p:nvSpPr>
        <p:spPr/>
        <p:txBody>
          <a:bodyPr/>
          <a:lstStyle>
            <a:extLst/>
          </a:lstStyle>
          <a:p>
            <a:endParaRPr lang="es-PE"/>
          </a:p>
        </p:txBody>
      </p:sp>
      <p:sp>
        <p:nvSpPr>
          <p:cNvPr id="7" name="6 Marcador de número de diapositiva"/>
          <p:cNvSpPr>
            <a:spLocks noGrp="1"/>
          </p:cNvSpPr>
          <p:nvPr>
            <p:ph type="sldNum" sz="quarter" idx="12"/>
          </p:nvPr>
        </p:nvSpPr>
        <p:spPr/>
        <p:txBody>
          <a:bodyPr/>
          <a:lstStyle>
            <a:extLst/>
          </a:lstStyle>
          <a:p>
            <a:fld id="{FDCAC2BA-1E5F-46BE-BA6F-5FCD2617B57E}" type="slidenum">
              <a:rPr lang="es-PE" smtClean="0"/>
              <a:pPr/>
              <a:t>‹Nº›</a:t>
            </a:fld>
            <a:endParaRPr lang="es-P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126F7EDC-86E8-401D-AD16-5B81D801C2E6}" type="datetimeFigureOut">
              <a:rPr lang="es-PE" smtClean="0"/>
              <a:pPr/>
              <a:t>19/02/2013</a:t>
            </a:fld>
            <a:endParaRPr lang="es-PE"/>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PE"/>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FDCAC2BA-1E5F-46BE-BA6F-5FCD2617B57E}" type="slidenum">
              <a:rPr lang="es-PE" smtClean="0"/>
              <a:pPr/>
              <a:t>‹Nº›</a:t>
            </a:fld>
            <a:endParaRPr lang="es-PE"/>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26F7EDC-86E8-401D-AD16-5B81D801C2E6}" type="datetimeFigureOut">
              <a:rPr lang="es-PE" smtClean="0"/>
              <a:pPr/>
              <a:t>19/02/2013</a:t>
            </a:fld>
            <a:endParaRPr lang="es-PE"/>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PE"/>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DCAC2BA-1E5F-46BE-BA6F-5FCD2617B57E}" type="slidenum">
              <a:rPr lang="es-PE" smtClean="0"/>
              <a:pPr/>
              <a:t>‹Nº›</a:t>
            </a:fld>
            <a:endParaRPr lang="es-P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Subtítulo"/>
          <p:cNvSpPr>
            <a:spLocks noGrp="1"/>
          </p:cNvSpPr>
          <p:nvPr>
            <p:ph type="subTitle" idx="1"/>
          </p:nvPr>
        </p:nvSpPr>
        <p:spPr/>
        <p:txBody>
          <a:bodyPr/>
          <a:lstStyle/>
          <a:p>
            <a:endParaRPr lang="es-PE" dirty="0"/>
          </a:p>
        </p:txBody>
      </p:sp>
      <p:sp>
        <p:nvSpPr>
          <p:cNvPr id="10" name="9 Título"/>
          <p:cNvSpPr>
            <a:spLocks noGrp="1"/>
          </p:cNvSpPr>
          <p:nvPr>
            <p:ph type="ctrTitle"/>
          </p:nvPr>
        </p:nvSpPr>
        <p:spPr/>
        <p:txBody>
          <a:bodyPr/>
          <a:lstStyle/>
          <a:p>
            <a:endParaRPr lang="es-PE"/>
          </a:p>
        </p:txBody>
      </p:sp>
      <p:pic>
        <p:nvPicPr>
          <p:cNvPr id="27673" name="Picture 25"/>
          <p:cNvPicPr>
            <a:picLocks noChangeAspect="1" noChangeArrowheads="1"/>
          </p:cNvPicPr>
          <p:nvPr/>
        </p:nvPicPr>
        <p:blipFill>
          <a:blip r:embed="rId3"/>
          <a:srcRect l="64788" t="25390" r="12701" b="22851"/>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857356" y="500042"/>
            <a:ext cx="3906839" cy="400110"/>
          </a:xfrm>
          <a:prstGeom prst="rect">
            <a:avLst/>
          </a:prstGeom>
        </p:spPr>
        <p:txBody>
          <a:bodyPr wrap="none">
            <a:spAutoFit/>
          </a:bodyPr>
          <a:lstStyle/>
          <a:p>
            <a:r>
              <a:rPr lang="es-ES_tradnl" sz="2000" b="1" dirty="0"/>
              <a:t>RESULTADOS e INDICADORES </a:t>
            </a:r>
            <a:endParaRPr lang="es-PE" sz="2000" dirty="0"/>
          </a:p>
        </p:txBody>
      </p:sp>
      <p:sp>
        <p:nvSpPr>
          <p:cNvPr id="32769" name="Rectangle 1"/>
          <p:cNvSpPr>
            <a:spLocks noChangeArrowheads="1"/>
          </p:cNvSpPr>
          <p:nvPr/>
        </p:nvSpPr>
        <p:spPr bwMode="auto">
          <a:xfrm>
            <a:off x="500034" y="1071546"/>
            <a:ext cx="8143932"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PE" b="0" i="0" u="none" strike="noStrike" cap="none" normalizeH="0" baseline="0" dirty="0" smtClean="0">
                <a:ln>
                  <a:noFill/>
                </a:ln>
                <a:solidFill>
                  <a:srgbClr val="000000"/>
                </a:solidFill>
                <a:effectLst/>
                <a:latin typeface="Arial" pitchFamily="34" charset="0"/>
                <a:ea typeface="Calibri" pitchFamily="34" charset="0"/>
                <a:cs typeface="Arial" pitchFamily="34" charset="0"/>
              </a:rPr>
              <a:t>Se concluye esta parte con </a:t>
            </a:r>
            <a:r>
              <a:rPr kumimoji="0" lang="es-PE" b="0" i="0" u="sng" strike="noStrike" cap="none" normalizeH="0" baseline="0" dirty="0" smtClean="0">
                <a:ln>
                  <a:noFill/>
                </a:ln>
                <a:solidFill>
                  <a:srgbClr val="000000"/>
                </a:solidFill>
                <a:effectLst/>
                <a:latin typeface="Arial" pitchFamily="34" charset="0"/>
                <a:ea typeface="Calibri" pitchFamily="34" charset="0"/>
                <a:cs typeface="Arial" pitchFamily="34" charset="0"/>
              </a:rPr>
              <a:t>resultados e indicadores</a:t>
            </a:r>
            <a:r>
              <a:rPr kumimoji="0" lang="es-PE" b="0" i="0" u="none" strike="noStrike" cap="none" normalizeH="0" baseline="0" dirty="0" smtClean="0">
                <a:ln>
                  <a:noFill/>
                </a:ln>
                <a:solidFill>
                  <a:srgbClr val="000000"/>
                </a:solidFill>
                <a:effectLst/>
                <a:latin typeface="Arial" pitchFamily="34" charset="0"/>
                <a:ea typeface="Calibri" pitchFamily="34" charset="0"/>
                <a:cs typeface="Arial" pitchFamily="34" charset="0"/>
              </a:rPr>
              <a:t>, considerando como resultados, </a:t>
            </a:r>
            <a:r>
              <a:rPr kumimoji="0" lang="es-ES_tradnl" b="0" i="0" u="none" strike="noStrike" cap="none" normalizeH="0" baseline="0" dirty="0" smtClean="0">
                <a:ln>
                  <a:noFill/>
                </a:ln>
                <a:solidFill>
                  <a:schemeClr val="tx1"/>
                </a:solidFill>
                <a:effectLst/>
                <a:latin typeface="Arial" pitchFamily="34" charset="0"/>
                <a:ea typeface="Calibri" pitchFamily="34" charset="0"/>
                <a:cs typeface="Arial" pitchFamily="34" charset="0"/>
              </a:rPr>
              <a:t>los compromisos  en capacitación, información, comunicación y gestión asumidos por las entidades integrantes o que en el camino se vayan integrando en el marco de la presente Estrategia</a:t>
            </a:r>
            <a:r>
              <a:rPr kumimoji="0" lang="es-PE" b="0" i="0" u="none" strike="noStrike" cap="none" normalizeH="0" baseline="0" dirty="0" smtClean="0">
                <a:ln>
                  <a:noFill/>
                </a:ln>
                <a:solidFill>
                  <a:srgbClr val="000000"/>
                </a:solidFill>
                <a:effectLst/>
                <a:latin typeface="Arial" pitchFamily="34" charset="0"/>
                <a:ea typeface="Calibri" pitchFamily="34"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PE" b="0" i="0" u="none" strike="noStrike" cap="none" normalizeH="0" baseline="0" dirty="0" smtClean="0">
                <a:ln>
                  <a:noFill/>
                </a:ln>
                <a:solidFill>
                  <a:srgbClr val="000000"/>
                </a:solidFill>
                <a:effectLst/>
                <a:latin typeface="Arial" pitchFamily="34" charset="0"/>
                <a:ea typeface="Calibri" pitchFamily="34" charset="0"/>
                <a:cs typeface="Arial" pitchFamily="34" charset="0"/>
              </a:rPr>
              <a:t>Finaliza el documento con una propuesta de Seguimiento y evaluación</a:t>
            </a:r>
            <a:r>
              <a:rPr kumimoji="0" lang="es-PE" b="0" i="0" u="none" strike="noStrike" cap="none" normalizeH="0" baseline="0" dirty="0" smtClean="0">
                <a:ln>
                  <a:noFill/>
                </a:ln>
                <a:solidFill>
                  <a:schemeClr val="tx1"/>
                </a:solidFill>
                <a:effectLst/>
                <a:latin typeface="Arial" pitchFamily="34" charset="0"/>
                <a:cs typeface="Arial" pitchFamily="34" charset="0"/>
              </a:rPr>
              <a:t> </a:t>
            </a:r>
          </a:p>
        </p:txBody>
      </p:sp>
      <p:sp>
        <p:nvSpPr>
          <p:cNvPr id="4" name="3 Rectángulo"/>
          <p:cNvSpPr/>
          <p:nvPr/>
        </p:nvSpPr>
        <p:spPr>
          <a:xfrm>
            <a:off x="571472" y="2571744"/>
            <a:ext cx="8072494" cy="3693319"/>
          </a:xfrm>
          <a:prstGeom prst="rect">
            <a:avLst/>
          </a:prstGeom>
        </p:spPr>
        <p:txBody>
          <a:bodyPr wrap="square">
            <a:spAutoFit/>
          </a:bodyPr>
          <a:lstStyle/>
          <a:p>
            <a:pPr algn="just"/>
            <a:r>
              <a:rPr lang="es-PE" dirty="0"/>
              <a:t>Los indicadores que se indican a continuación quedan agrupados en correspondencia a los objetivos de la </a:t>
            </a:r>
            <a:r>
              <a:rPr lang="es-PE" dirty="0" smtClean="0"/>
              <a:t>Estrategia</a:t>
            </a:r>
          </a:p>
          <a:p>
            <a:pPr algn="just"/>
            <a:endParaRPr lang="es-PE" dirty="0" smtClean="0"/>
          </a:p>
          <a:p>
            <a:pPr algn="just"/>
            <a:r>
              <a:rPr lang="es-ES_tradnl" dirty="0"/>
              <a:t>Indicadores </a:t>
            </a:r>
            <a:r>
              <a:rPr lang="es-ES_tradnl" u="sng" dirty="0"/>
              <a:t>cuantitativos:</a:t>
            </a:r>
            <a:r>
              <a:rPr lang="es-ES_tradnl" dirty="0"/>
              <a:t> número de eventos,  en base a los objetivos trazados por cada Institución en el marco de la presente estrategia</a:t>
            </a:r>
            <a:r>
              <a:rPr lang="es-ES_tradnl" dirty="0" smtClean="0"/>
              <a:t>.</a:t>
            </a:r>
          </a:p>
          <a:p>
            <a:pPr algn="just"/>
            <a:endParaRPr lang="es-PE" dirty="0"/>
          </a:p>
          <a:p>
            <a:pPr algn="just"/>
            <a:r>
              <a:rPr lang="es-ES_tradnl" dirty="0"/>
              <a:t>-Indicadores </a:t>
            </a:r>
            <a:r>
              <a:rPr lang="es-ES_tradnl" u="sng" dirty="0"/>
              <a:t>cualitativos</a:t>
            </a:r>
            <a:r>
              <a:rPr lang="es-ES_tradnl" dirty="0"/>
              <a:t>: Será apropiado, rescatar las formas que evidencian el cambio de actitud de los destinatarios de los proyectos, actividades y/o programas institucionales según los principios de Educación ambiental, considerando que ésta se caracteriza por ser, global, integral, preventiva, democrática, flexible, </a:t>
            </a:r>
            <a:r>
              <a:rPr lang="es-ES_tradnl" dirty="0" smtClean="0"/>
              <a:t>dinámica</a:t>
            </a:r>
            <a:r>
              <a:rPr lang="es-ES_tradnl" dirty="0"/>
              <a:t>, sostenible, sistémica, construccionista e interdisciplinaria..</a:t>
            </a:r>
            <a:endParaRPr lang="es-PE" dirty="0"/>
          </a:p>
          <a:p>
            <a:endParaRPr lang="es-PE" dirty="0"/>
          </a:p>
        </p:txBody>
      </p:sp>
      <p:pic>
        <p:nvPicPr>
          <p:cNvPr id="4098" name="Picture 2"/>
          <p:cNvPicPr>
            <a:picLocks noChangeAspect="1" noChangeArrowheads="1"/>
          </p:cNvPicPr>
          <p:nvPr/>
        </p:nvPicPr>
        <p:blipFill>
          <a:blip r:embed="rId2"/>
          <a:srcRect/>
          <a:stretch>
            <a:fillRect/>
          </a:stretch>
        </p:blipFill>
        <p:spPr bwMode="auto">
          <a:xfrm>
            <a:off x="7929586" y="0"/>
            <a:ext cx="1066800" cy="106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714348" y="39741"/>
          <a:ext cx="7929618" cy="6818259"/>
        </p:xfrm>
        <a:graphic>
          <a:graphicData uri="http://schemas.openxmlformats.org/drawingml/2006/table">
            <a:tbl>
              <a:tblPr/>
              <a:tblGrid>
                <a:gridCol w="3696747"/>
                <a:gridCol w="4232871"/>
              </a:tblGrid>
              <a:tr h="332175">
                <a:tc gridSpan="2">
                  <a:txBody>
                    <a:bodyPr/>
                    <a:lstStyle/>
                    <a:p>
                      <a:pPr marL="457200" algn="ctr"/>
                      <a:r>
                        <a:rPr lang="es-PE" sz="900" b="1" dirty="0">
                          <a:latin typeface="Calibri"/>
                        </a:rPr>
                        <a:t>OBJETIVOS E INDICADORES  EN FUNCION DE RESULTADOS</a:t>
                      </a:r>
                      <a:endParaRPr lang="es-PE" sz="900" dirty="0">
                        <a:latin typeface="Calibri"/>
                      </a:endParaRPr>
                    </a:p>
                  </a:txBody>
                  <a:tcPr marL="34779" marR="34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PE"/>
                    </a:p>
                  </a:txBody>
                  <a:tcPr/>
                </a:tc>
              </a:tr>
              <a:tr h="112762">
                <a:tc>
                  <a:txBody>
                    <a:bodyPr/>
                    <a:lstStyle/>
                    <a:p>
                      <a:pPr marL="457200" algn="ctr"/>
                      <a:r>
                        <a:rPr lang="es-PE" sz="900">
                          <a:latin typeface="Calibri"/>
                        </a:rPr>
                        <a:t>OBJETIVOS</a:t>
                      </a:r>
                    </a:p>
                  </a:txBody>
                  <a:tcPr marL="34779" marR="34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r>
                        <a:rPr lang="es-PE" sz="900" dirty="0">
                          <a:latin typeface="Calibri"/>
                        </a:rPr>
                        <a:t>INDICADORES</a:t>
                      </a:r>
                    </a:p>
                  </a:txBody>
                  <a:tcPr marL="34779" marR="34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4566">
                <a:tc>
                  <a:txBody>
                    <a:bodyPr/>
                    <a:lstStyle/>
                    <a:p>
                      <a:pPr marL="457200"/>
                      <a:endParaRPr lang="es-PE" sz="900">
                        <a:latin typeface="Calibri"/>
                      </a:endParaRPr>
                    </a:p>
                    <a:p>
                      <a:pPr>
                        <a:spcAft>
                          <a:spcPts val="0"/>
                        </a:spcAft>
                      </a:pPr>
                      <a:r>
                        <a:rPr lang="es-PE" sz="900">
                          <a:latin typeface="Calibri"/>
                        </a:rPr>
                        <a:t>Promover la coordinación interinstitucional, a través  de la conformación de redes de trabajo permanente.</a:t>
                      </a:r>
                    </a:p>
                  </a:txBody>
                  <a:tcPr marL="34779" marR="34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PE" sz="900" dirty="0">
                          <a:latin typeface="Calibri"/>
                        </a:rPr>
                        <a:t>-Pagina web institucional actualizada</a:t>
                      </a:r>
                    </a:p>
                    <a:p>
                      <a:pPr>
                        <a:spcAft>
                          <a:spcPts val="0"/>
                        </a:spcAft>
                      </a:pPr>
                      <a:r>
                        <a:rPr lang="es-PE" sz="900" dirty="0">
                          <a:latin typeface="Calibri"/>
                        </a:rPr>
                        <a:t>-Boletín ambiental mensual</a:t>
                      </a:r>
                    </a:p>
                    <a:p>
                      <a:pPr>
                        <a:spcAft>
                          <a:spcPts val="0"/>
                        </a:spcAft>
                      </a:pPr>
                      <a:r>
                        <a:rPr lang="es-PE" sz="900" dirty="0">
                          <a:latin typeface="Calibri"/>
                        </a:rPr>
                        <a:t>-Redes interactivas interinstitucionales</a:t>
                      </a:r>
                    </a:p>
                    <a:p>
                      <a:pPr>
                        <a:spcAft>
                          <a:spcPts val="0"/>
                        </a:spcAft>
                      </a:pPr>
                      <a:r>
                        <a:rPr lang="es-PE" sz="900" dirty="0">
                          <a:latin typeface="Calibri"/>
                        </a:rPr>
                        <a:t>-Planes de reingeniería</a:t>
                      </a:r>
                    </a:p>
                    <a:p>
                      <a:pPr>
                        <a:spcAft>
                          <a:spcPts val="0"/>
                        </a:spcAft>
                      </a:pPr>
                      <a:r>
                        <a:rPr lang="es-PE" sz="900" dirty="0">
                          <a:latin typeface="Calibri"/>
                        </a:rPr>
                        <a:t>-Grupos de trabajo interdisciplinario</a:t>
                      </a:r>
                    </a:p>
                    <a:p>
                      <a:pPr>
                        <a:spcAft>
                          <a:spcPts val="0"/>
                        </a:spcAft>
                      </a:pPr>
                      <a:r>
                        <a:rPr lang="es-PE" sz="900" dirty="0">
                          <a:latin typeface="Calibri"/>
                        </a:rPr>
                        <a:t>-Buzón virtual con amplia cobertura</a:t>
                      </a:r>
                    </a:p>
                    <a:p>
                      <a:pPr>
                        <a:spcAft>
                          <a:spcPts val="0"/>
                        </a:spcAft>
                      </a:pPr>
                      <a:r>
                        <a:rPr lang="es-PE" sz="900" dirty="0">
                          <a:latin typeface="Calibri"/>
                        </a:rPr>
                        <a:t>-Redes ambientales de intercambio estudiantil.</a:t>
                      </a:r>
                    </a:p>
                  </a:txBody>
                  <a:tcPr marL="34779" marR="34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044">
                <a:tc>
                  <a:txBody>
                    <a:bodyPr/>
                    <a:lstStyle/>
                    <a:p>
                      <a:pPr>
                        <a:spcAft>
                          <a:spcPts val="0"/>
                        </a:spcAft>
                      </a:pPr>
                      <a:endParaRPr lang="es-PE" sz="900">
                        <a:latin typeface="Calibri"/>
                      </a:endParaRPr>
                    </a:p>
                    <a:p>
                      <a:pPr>
                        <a:spcAft>
                          <a:spcPts val="0"/>
                        </a:spcAft>
                      </a:pPr>
                      <a:r>
                        <a:rPr lang="es-PE" sz="900">
                          <a:latin typeface="Calibri"/>
                        </a:rPr>
                        <a:t>Integrar la educación  como herramienta de gestión ambiental en todos los sectores sociales</a:t>
                      </a:r>
                    </a:p>
                  </a:txBody>
                  <a:tcPr marL="34779" marR="34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PE" sz="900" dirty="0">
                        <a:latin typeface="Calibri"/>
                      </a:endParaRPr>
                    </a:p>
                    <a:p>
                      <a:pPr>
                        <a:spcAft>
                          <a:spcPts val="0"/>
                        </a:spcAft>
                      </a:pPr>
                      <a:r>
                        <a:rPr lang="es-PE" sz="900" dirty="0">
                          <a:latin typeface="Calibri"/>
                        </a:rPr>
                        <a:t>-Asesores ambientales</a:t>
                      </a:r>
                    </a:p>
                    <a:p>
                      <a:pPr>
                        <a:spcAft>
                          <a:spcPts val="0"/>
                        </a:spcAft>
                      </a:pPr>
                      <a:r>
                        <a:rPr lang="es-PE" sz="900" dirty="0">
                          <a:latin typeface="Calibri"/>
                        </a:rPr>
                        <a:t>-Convenios ambientales colectivos</a:t>
                      </a:r>
                    </a:p>
                    <a:p>
                      <a:pPr>
                        <a:spcAft>
                          <a:spcPts val="0"/>
                        </a:spcAft>
                      </a:pPr>
                      <a:r>
                        <a:rPr lang="es-PE" sz="900" dirty="0">
                          <a:latin typeface="Calibri"/>
                        </a:rPr>
                        <a:t>-Aplicación de sistema de Gestión ISO 14000</a:t>
                      </a:r>
                    </a:p>
                  </a:txBody>
                  <a:tcPr marL="34779" marR="34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0452">
                <a:tc>
                  <a:txBody>
                    <a:bodyPr/>
                    <a:lstStyle/>
                    <a:p>
                      <a:pPr marL="457200"/>
                      <a:endParaRPr lang="es-PE" sz="900" dirty="0">
                        <a:latin typeface="Calibri"/>
                      </a:endParaRPr>
                    </a:p>
                    <a:p>
                      <a:pPr>
                        <a:spcAft>
                          <a:spcPts val="0"/>
                        </a:spcAft>
                      </a:pPr>
                      <a:r>
                        <a:rPr lang="es-PE" sz="900" dirty="0">
                          <a:latin typeface="Calibri"/>
                        </a:rPr>
                        <a:t>Movilizar y optimizar recursos humanos  y materiales que permitan la eficiencia en la gestión ambiental.</a:t>
                      </a:r>
                    </a:p>
                  </a:txBody>
                  <a:tcPr marL="34779" marR="34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PE" sz="900" dirty="0">
                          <a:latin typeface="Calibri"/>
                        </a:rPr>
                        <a:t>-Plan de capacitación sectorial: cursos</a:t>
                      </a:r>
                    </a:p>
                    <a:p>
                      <a:pPr>
                        <a:spcAft>
                          <a:spcPts val="0"/>
                        </a:spcAft>
                      </a:pPr>
                      <a:r>
                        <a:rPr lang="es-PE" sz="900" dirty="0">
                          <a:latin typeface="Calibri"/>
                        </a:rPr>
                        <a:t>-Manuales de formación  agrícola diversificado</a:t>
                      </a:r>
                    </a:p>
                    <a:p>
                      <a:pPr>
                        <a:spcAft>
                          <a:spcPts val="0"/>
                        </a:spcAft>
                      </a:pPr>
                      <a:r>
                        <a:rPr lang="es-PE" sz="900" dirty="0">
                          <a:latin typeface="Calibri"/>
                        </a:rPr>
                        <a:t>-Foro empresarial ambiental</a:t>
                      </a:r>
                    </a:p>
                    <a:p>
                      <a:pPr>
                        <a:spcAft>
                          <a:spcPts val="0"/>
                        </a:spcAft>
                      </a:pPr>
                      <a:r>
                        <a:rPr lang="es-PE" sz="900" dirty="0">
                          <a:latin typeface="Calibri"/>
                        </a:rPr>
                        <a:t>-Planes y presupuestos participativos</a:t>
                      </a:r>
                    </a:p>
                    <a:p>
                      <a:pPr>
                        <a:spcAft>
                          <a:spcPts val="0"/>
                        </a:spcAft>
                      </a:pPr>
                      <a:r>
                        <a:rPr lang="es-PE" sz="900" dirty="0">
                          <a:latin typeface="Calibri"/>
                        </a:rPr>
                        <a:t>-Uso de los centros  de Educación ambiental</a:t>
                      </a:r>
                    </a:p>
                  </a:txBody>
                  <a:tcPr marL="34779" marR="34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8285">
                <a:tc>
                  <a:txBody>
                    <a:bodyPr/>
                    <a:lstStyle/>
                    <a:p>
                      <a:pPr>
                        <a:spcAft>
                          <a:spcPts val="0"/>
                        </a:spcAft>
                      </a:pPr>
                      <a:endParaRPr lang="es-PE" sz="900">
                        <a:latin typeface="Calibri"/>
                      </a:endParaRPr>
                    </a:p>
                    <a:p>
                      <a:pPr>
                        <a:spcAft>
                          <a:spcPts val="0"/>
                        </a:spcAft>
                      </a:pPr>
                      <a:r>
                        <a:rPr lang="es-PE" sz="900">
                          <a:latin typeface="Calibri"/>
                        </a:rPr>
                        <a:t>Impulsar la educación  ambiental a fin  de que se consolide  como sector de interés social</a:t>
                      </a:r>
                    </a:p>
                  </a:txBody>
                  <a:tcPr marL="34779" marR="34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PE" sz="900" dirty="0">
                        <a:latin typeface="Calibri"/>
                      </a:endParaRPr>
                    </a:p>
                    <a:p>
                      <a:pPr>
                        <a:spcAft>
                          <a:spcPts val="0"/>
                        </a:spcAft>
                      </a:pPr>
                      <a:r>
                        <a:rPr lang="es-PE" sz="900" dirty="0">
                          <a:latin typeface="Calibri"/>
                        </a:rPr>
                        <a:t>-Gestiones exitosas  de cooperación internacional</a:t>
                      </a:r>
                    </a:p>
                  </a:txBody>
                  <a:tcPr marL="34779" marR="34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044">
                <a:tc>
                  <a:txBody>
                    <a:bodyPr/>
                    <a:lstStyle/>
                    <a:p>
                      <a:pPr>
                        <a:spcAft>
                          <a:spcPts val="0"/>
                        </a:spcAft>
                      </a:pPr>
                      <a:endParaRPr lang="es-PE" sz="900">
                        <a:latin typeface="Calibri"/>
                      </a:endParaRPr>
                    </a:p>
                    <a:p>
                      <a:pPr>
                        <a:spcAft>
                          <a:spcPts val="0"/>
                        </a:spcAft>
                      </a:pPr>
                      <a:r>
                        <a:rPr lang="es-PE" sz="900">
                          <a:latin typeface="Calibri"/>
                        </a:rPr>
                        <a:t>Valorar la dimensión  social de otras estrategias y planes  de acciones ambientales que se han elaborado en Loreto </a:t>
                      </a:r>
                    </a:p>
                  </a:txBody>
                  <a:tcPr marL="34779" marR="34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PE" sz="900" dirty="0">
                        <a:latin typeface="Calibri"/>
                      </a:endParaRPr>
                    </a:p>
                    <a:p>
                      <a:pPr>
                        <a:spcAft>
                          <a:spcPts val="0"/>
                        </a:spcAft>
                      </a:pPr>
                      <a:r>
                        <a:rPr lang="es-PE" sz="900" dirty="0">
                          <a:latin typeface="Calibri"/>
                        </a:rPr>
                        <a:t>-Evaluación de redes</a:t>
                      </a:r>
                    </a:p>
                  </a:txBody>
                  <a:tcPr marL="34779" marR="34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6938">
                <a:tc>
                  <a:txBody>
                    <a:bodyPr/>
                    <a:lstStyle/>
                    <a:p>
                      <a:pPr marL="457200"/>
                      <a:endParaRPr lang="es-PE" sz="900">
                        <a:latin typeface="Calibri"/>
                      </a:endParaRPr>
                    </a:p>
                    <a:p>
                      <a:pPr>
                        <a:spcAft>
                          <a:spcPts val="0"/>
                        </a:spcAft>
                      </a:pPr>
                      <a:r>
                        <a:rPr lang="es-PE" sz="900">
                          <a:latin typeface="Calibri"/>
                        </a:rPr>
                        <a:t>Viabilizar la atención  de las demandas sociales en cuanto  a información, formación  y capacitación  que permita la participación social</a:t>
                      </a:r>
                    </a:p>
                  </a:txBody>
                  <a:tcPr marL="34779" marR="34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PE" sz="900" dirty="0">
                        <a:latin typeface="Calibri"/>
                      </a:endParaRPr>
                    </a:p>
                    <a:p>
                      <a:pPr>
                        <a:spcAft>
                          <a:spcPts val="0"/>
                        </a:spcAft>
                      </a:pPr>
                      <a:r>
                        <a:rPr lang="es-PE" sz="900" dirty="0">
                          <a:latin typeface="Calibri"/>
                        </a:rPr>
                        <a:t>-Foros y paneles ambientales</a:t>
                      </a:r>
                    </a:p>
                    <a:p>
                      <a:pPr>
                        <a:spcAft>
                          <a:spcPts val="0"/>
                        </a:spcAft>
                      </a:pPr>
                      <a:r>
                        <a:rPr lang="es-PE" sz="900" dirty="0">
                          <a:latin typeface="Calibri"/>
                        </a:rPr>
                        <a:t>-Bibliotecas virtuales abiertas</a:t>
                      </a:r>
                    </a:p>
                    <a:p>
                      <a:pPr>
                        <a:spcAft>
                          <a:spcPts val="0"/>
                        </a:spcAft>
                      </a:pPr>
                      <a:r>
                        <a:rPr lang="es-PE" sz="900" dirty="0">
                          <a:latin typeface="Calibri"/>
                        </a:rPr>
                        <a:t>-Programas audiovisuales educativos</a:t>
                      </a:r>
                    </a:p>
                    <a:p>
                      <a:pPr>
                        <a:spcAft>
                          <a:spcPts val="0"/>
                        </a:spcAft>
                      </a:pPr>
                      <a:r>
                        <a:rPr lang="es-PE" sz="900" dirty="0">
                          <a:latin typeface="Calibri"/>
                        </a:rPr>
                        <a:t>-Creación  de maestrías en comunicación  ambiental</a:t>
                      </a:r>
                    </a:p>
                    <a:p>
                      <a:pPr>
                        <a:spcAft>
                          <a:spcPts val="0"/>
                        </a:spcAft>
                      </a:pPr>
                      <a:r>
                        <a:rPr lang="es-PE" sz="900" dirty="0">
                          <a:latin typeface="Calibri"/>
                        </a:rPr>
                        <a:t>-Noticias ambientales mesuradas</a:t>
                      </a:r>
                    </a:p>
                    <a:p>
                      <a:pPr>
                        <a:spcAft>
                          <a:spcPts val="0"/>
                        </a:spcAft>
                      </a:pPr>
                      <a:r>
                        <a:rPr lang="es-PE" sz="900" dirty="0">
                          <a:latin typeface="Calibri"/>
                        </a:rPr>
                        <a:t>-Ferias y campañas de publicidad “verde”</a:t>
                      </a:r>
                    </a:p>
                    <a:p>
                      <a:pPr>
                        <a:spcAft>
                          <a:spcPts val="0"/>
                        </a:spcAft>
                      </a:pPr>
                      <a:r>
                        <a:rPr lang="es-PE" sz="900" dirty="0">
                          <a:latin typeface="Calibri"/>
                        </a:rPr>
                        <a:t>-Directorio actualizado</a:t>
                      </a:r>
                    </a:p>
                    <a:p>
                      <a:pPr>
                        <a:spcAft>
                          <a:spcPts val="0"/>
                        </a:spcAft>
                      </a:pPr>
                      <a:r>
                        <a:rPr lang="es-PE" sz="900" dirty="0">
                          <a:latin typeface="Calibri"/>
                        </a:rPr>
                        <a:t>-Periódicos, revistas y boletines</a:t>
                      </a:r>
                    </a:p>
                    <a:p>
                      <a:pPr>
                        <a:spcAft>
                          <a:spcPts val="0"/>
                        </a:spcAft>
                      </a:pPr>
                      <a:r>
                        <a:rPr lang="es-PE" sz="900" dirty="0">
                          <a:latin typeface="Calibri"/>
                        </a:rPr>
                        <a:t>-Capacitación en seguridad y salud ambiental.</a:t>
                      </a:r>
                    </a:p>
                    <a:p>
                      <a:pPr indent="-5080">
                        <a:spcAft>
                          <a:spcPts val="0"/>
                        </a:spcAft>
                      </a:pPr>
                      <a:r>
                        <a:rPr lang="es-PE" sz="900" dirty="0">
                          <a:latin typeface="Calibri"/>
                        </a:rPr>
                        <a:t>-Planes de consulta, propuesta y de formación  ambiental</a:t>
                      </a:r>
                    </a:p>
                    <a:p>
                      <a:pPr>
                        <a:spcAft>
                          <a:spcPts val="0"/>
                        </a:spcAft>
                      </a:pPr>
                      <a:r>
                        <a:rPr lang="es-PE" sz="900" dirty="0">
                          <a:latin typeface="Calibri"/>
                        </a:rPr>
                        <a:t>-Planes de formación  ambiental interdisciplinario</a:t>
                      </a:r>
                    </a:p>
                    <a:p>
                      <a:pPr>
                        <a:spcAft>
                          <a:spcPts val="0"/>
                        </a:spcAft>
                      </a:pPr>
                      <a:r>
                        <a:rPr lang="es-PE" sz="900" dirty="0">
                          <a:latin typeface="Calibri"/>
                        </a:rPr>
                        <a:t>-Conferencias en red</a:t>
                      </a:r>
                    </a:p>
                    <a:p>
                      <a:pPr>
                        <a:spcAft>
                          <a:spcPts val="0"/>
                        </a:spcAft>
                      </a:pPr>
                      <a:r>
                        <a:rPr lang="es-PE" sz="900" dirty="0">
                          <a:latin typeface="Calibri"/>
                        </a:rPr>
                        <a:t>-Murales ambientales informativos</a:t>
                      </a:r>
                    </a:p>
                    <a:p>
                      <a:pPr>
                        <a:spcAft>
                          <a:spcPts val="0"/>
                        </a:spcAft>
                      </a:pPr>
                      <a:r>
                        <a:rPr lang="es-PE" sz="900" dirty="0">
                          <a:latin typeface="Calibri"/>
                        </a:rPr>
                        <a:t>-cursos para docentes en educación ambiental</a:t>
                      </a:r>
                    </a:p>
                    <a:p>
                      <a:pPr>
                        <a:spcAft>
                          <a:spcPts val="0"/>
                        </a:spcAft>
                      </a:pPr>
                      <a:r>
                        <a:rPr lang="es-PE" sz="900" dirty="0">
                          <a:latin typeface="Calibri"/>
                        </a:rPr>
                        <a:t>-proyectos educativos ambientales con enfoque transversal.</a:t>
                      </a:r>
                    </a:p>
                    <a:p>
                      <a:pPr>
                        <a:spcAft>
                          <a:spcPts val="0"/>
                        </a:spcAft>
                      </a:pPr>
                      <a:r>
                        <a:rPr lang="es-PE" sz="900" dirty="0">
                          <a:latin typeface="Calibri"/>
                        </a:rPr>
                        <a:t>Uso de los medios  de difusión  a nivel universitario. </a:t>
                      </a:r>
                    </a:p>
                  </a:txBody>
                  <a:tcPr marL="34779" marR="34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2089">
                <a:tc>
                  <a:txBody>
                    <a:bodyPr/>
                    <a:lstStyle/>
                    <a:p>
                      <a:pPr marL="457200"/>
                      <a:endParaRPr lang="es-PE" sz="900">
                        <a:latin typeface="Calibri"/>
                      </a:endParaRPr>
                    </a:p>
                    <a:p>
                      <a:pPr>
                        <a:spcAft>
                          <a:spcPts val="0"/>
                        </a:spcAft>
                      </a:pPr>
                      <a:r>
                        <a:rPr lang="es-PE" sz="900">
                          <a:latin typeface="Calibri"/>
                        </a:rPr>
                        <a:t>Desarrollar actividades  y proyectos educativos  ambientales en el marco  del diseño curricular nacional y diseño curricular regional</a:t>
                      </a:r>
                    </a:p>
                  </a:txBody>
                  <a:tcPr marL="34779" marR="34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PE" sz="900" dirty="0">
                        <a:latin typeface="Calibri"/>
                      </a:endParaRPr>
                    </a:p>
                    <a:p>
                      <a:pPr>
                        <a:spcAft>
                          <a:spcPts val="0"/>
                        </a:spcAft>
                      </a:pPr>
                      <a:r>
                        <a:rPr lang="es-PE" sz="900" dirty="0">
                          <a:latin typeface="Calibri"/>
                        </a:rPr>
                        <a:t>-Materiales didácticos adecuados a las actividades.</a:t>
                      </a:r>
                    </a:p>
                    <a:p>
                      <a:pPr>
                        <a:spcAft>
                          <a:spcPts val="0"/>
                        </a:spcAft>
                      </a:pPr>
                      <a:r>
                        <a:rPr lang="es-PE" sz="900" dirty="0">
                          <a:latin typeface="Calibri"/>
                        </a:rPr>
                        <a:t>-Redes de intercambio de experiencias entre docentes.</a:t>
                      </a:r>
                    </a:p>
                    <a:p>
                      <a:pPr>
                        <a:spcAft>
                          <a:spcPts val="0"/>
                        </a:spcAft>
                      </a:pPr>
                      <a:r>
                        <a:rPr lang="es-PE" sz="900" dirty="0">
                          <a:latin typeface="Calibri"/>
                        </a:rPr>
                        <a:t>-Redes estudiantiles.</a:t>
                      </a:r>
                    </a:p>
                    <a:p>
                      <a:pPr>
                        <a:spcAft>
                          <a:spcPts val="0"/>
                        </a:spcAft>
                      </a:pPr>
                      <a:r>
                        <a:rPr lang="es-PE" sz="900" dirty="0">
                          <a:latin typeface="Calibri"/>
                        </a:rPr>
                        <a:t>-Actividades ambientales incluidas en la programación curricular</a:t>
                      </a:r>
                    </a:p>
                    <a:p>
                      <a:pPr>
                        <a:spcAft>
                          <a:spcPts val="0"/>
                        </a:spcAft>
                      </a:pPr>
                      <a:r>
                        <a:rPr lang="es-PE" sz="900" dirty="0">
                          <a:latin typeface="Calibri"/>
                        </a:rPr>
                        <a:t>-Diagnostico  socioambiental por la comunidad educativa</a:t>
                      </a:r>
                    </a:p>
                    <a:p>
                      <a:pPr>
                        <a:spcAft>
                          <a:spcPts val="0"/>
                        </a:spcAft>
                      </a:pPr>
                      <a:r>
                        <a:rPr lang="es-PE" sz="900" dirty="0">
                          <a:latin typeface="Calibri"/>
                        </a:rPr>
                        <a:t>-Actitudes ambientales positivas de los estudiantes.</a:t>
                      </a:r>
                    </a:p>
                  </a:txBody>
                  <a:tcPr marL="34779" marR="34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00100" y="357166"/>
            <a:ext cx="3264035" cy="369332"/>
          </a:xfrm>
          <a:prstGeom prst="rect">
            <a:avLst/>
          </a:prstGeom>
        </p:spPr>
        <p:txBody>
          <a:bodyPr wrap="none">
            <a:spAutoFit/>
          </a:bodyPr>
          <a:lstStyle/>
          <a:p>
            <a:r>
              <a:rPr lang="es-PE" b="1" dirty="0" smtClean="0"/>
              <a:t>PROBLEMÁTICA AMBIENTAL</a:t>
            </a:r>
            <a:endParaRPr lang="es-PE" dirty="0"/>
          </a:p>
        </p:txBody>
      </p:sp>
      <p:graphicFrame>
        <p:nvGraphicFramePr>
          <p:cNvPr id="3" name="2 Tabla"/>
          <p:cNvGraphicFramePr>
            <a:graphicFrameLocks noGrp="1"/>
          </p:cNvGraphicFramePr>
          <p:nvPr/>
        </p:nvGraphicFramePr>
        <p:xfrm>
          <a:off x="1142976" y="785794"/>
          <a:ext cx="7286676" cy="5694134"/>
        </p:xfrm>
        <a:graphic>
          <a:graphicData uri="http://schemas.openxmlformats.org/drawingml/2006/table">
            <a:tbl>
              <a:tblPr/>
              <a:tblGrid>
                <a:gridCol w="1704789"/>
                <a:gridCol w="1756658"/>
                <a:gridCol w="1550563"/>
                <a:gridCol w="2274666"/>
              </a:tblGrid>
              <a:tr h="224802">
                <a:tc gridSpan="4">
                  <a:txBody>
                    <a:bodyPr/>
                    <a:lstStyle/>
                    <a:p>
                      <a:pPr algn="ctr">
                        <a:lnSpc>
                          <a:spcPct val="115000"/>
                        </a:lnSpc>
                        <a:spcAft>
                          <a:spcPts val="0"/>
                        </a:spcAft>
                      </a:pPr>
                      <a:r>
                        <a:rPr lang="es-ES" sz="900" b="1" dirty="0" smtClean="0">
                          <a:solidFill>
                            <a:srgbClr val="000000"/>
                          </a:solidFill>
                          <a:latin typeface="Arial"/>
                          <a:ea typeface="Times New Roman"/>
                          <a:cs typeface="Times New Roman"/>
                        </a:rPr>
                        <a:t>PROBLEMAS  DE EDUCACIÓN DE EDUCACIÓN AMBIENTAL EN LA REGION LORETO</a:t>
                      </a:r>
                      <a:endParaRPr lang="es-PE" sz="900" dirty="0">
                        <a:latin typeface="Calibri"/>
                        <a:ea typeface="Calibri"/>
                        <a:cs typeface="Times New Roman"/>
                      </a:endParaRPr>
                    </a:p>
                  </a:txBody>
                  <a:tcPr marL="21298" marR="21298"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s-PE"/>
                    </a:p>
                  </a:txBody>
                  <a:tcPr/>
                </a:tc>
                <a:tc hMerge="1">
                  <a:txBody>
                    <a:bodyPr/>
                    <a:lstStyle/>
                    <a:p>
                      <a:endParaRPr lang="es-PE"/>
                    </a:p>
                  </a:txBody>
                  <a:tcPr/>
                </a:tc>
                <a:tc hMerge="1">
                  <a:txBody>
                    <a:bodyPr/>
                    <a:lstStyle/>
                    <a:p>
                      <a:endParaRPr lang="es-PE"/>
                    </a:p>
                  </a:txBody>
                  <a:tcPr/>
                </a:tc>
              </a:tr>
              <a:tr h="115287">
                <a:tc>
                  <a:txBody>
                    <a:bodyPr/>
                    <a:lstStyle/>
                    <a:p>
                      <a:pPr algn="ctr">
                        <a:lnSpc>
                          <a:spcPct val="115000"/>
                        </a:lnSpc>
                        <a:spcAft>
                          <a:spcPts val="0"/>
                        </a:spcAft>
                      </a:pPr>
                      <a:r>
                        <a:rPr lang="es-ES" sz="500">
                          <a:solidFill>
                            <a:srgbClr val="000000"/>
                          </a:solidFill>
                          <a:latin typeface="Calibri"/>
                          <a:ea typeface="Times New Roman"/>
                          <a:cs typeface="Times New Roman"/>
                        </a:rPr>
                        <a:t>PROBLEMA</a:t>
                      </a:r>
                      <a:endParaRPr lang="es-PE" sz="500">
                        <a:latin typeface="Calibri"/>
                        <a:ea typeface="Calibri"/>
                        <a:cs typeface="Times New Roman"/>
                      </a:endParaRPr>
                    </a:p>
                  </a:txBody>
                  <a:tcPr marL="21298" marR="212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dirty="0">
                          <a:solidFill>
                            <a:srgbClr val="000000"/>
                          </a:solidFill>
                          <a:latin typeface="Calibri"/>
                          <a:ea typeface="Times New Roman"/>
                          <a:cs typeface="Times New Roman"/>
                        </a:rPr>
                        <a:t>OBJETIVO</a:t>
                      </a:r>
                      <a:endParaRPr lang="es-PE" sz="900" dirty="0">
                        <a:latin typeface="Calibri"/>
                        <a:ea typeface="Calibri"/>
                        <a:cs typeface="Times New Roman"/>
                      </a:endParaRPr>
                    </a:p>
                  </a:txBody>
                  <a:tcPr marL="21298" marR="212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PE" sz="900">
                          <a:solidFill>
                            <a:srgbClr val="000000"/>
                          </a:solidFill>
                          <a:latin typeface="Calibri"/>
                          <a:ea typeface="Times New Roman"/>
                          <a:cs typeface="Times New Roman"/>
                        </a:rPr>
                        <a:t>INDICADOR</a:t>
                      </a:r>
                      <a:endParaRPr lang="es-PE" sz="900">
                        <a:latin typeface="Calibri"/>
                        <a:ea typeface="Calibri"/>
                        <a:cs typeface="Times New Roman"/>
                      </a:endParaRPr>
                    </a:p>
                  </a:txBody>
                  <a:tcPr marL="21298" marR="212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s-PE" sz="900">
                          <a:solidFill>
                            <a:srgbClr val="000000"/>
                          </a:solidFill>
                          <a:latin typeface="Calibri"/>
                          <a:ea typeface="Times New Roman"/>
                          <a:cs typeface="Times New Roman"/>
                        </a:rPr>
                        <a:t>CAUSAS</a:t>
                      </a:r>
                      <a:endParaRPr lang="es-PE" sz="900">
                        <a:latin typeface="Calibri"/>
                        <a:ea typeface="Calibri"/>
                        <a:cs typeface="Times New Roman"/>
                      </a:endParaRPr>
                    </a:p>
                  </a:txBody>
                  <a:tcPr marL="21298" marR="212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880373">
                <a:tc>
                  <a:txBody>
                    <a:bodyPr/>
                    <a:lstStyle/>
                    <a:p>
                      <a:pPr algn="l">
                        <a:lnSpc>
                          <a:spcPct val="115000"/>
                        </a:lnSpc>
                        <a:spcAft>
                          <a:spcPts val="0"/>
                        </a:spcAft>
                      </a:pPr>
                      <a:endParaRPr lang="es-ES" sz="900">
                        <a:solidFill>
                          <a:srgbClr val="000000"/>
                        </a:solidFill>
                        <a:latin typeface="Calibri"/>
                        <a:ea typeface="Times New Roman"/>
                        <a:cs typeface="Times New Roman"/>
                      </a:endParaRPr>
                    </a:p>
                    <a:p>
                      <a:pPr algn="l">
                        <a:lnSpc>
                          <a:spcPct val="115000"/>
                        </a:lnSpc>
                        <a:spcAft>
                          <a:spcPts val="0"/>
                        </a:spcAft>
                      </a:pPr>
                      <a:r>
                        <a:rPr lang="es-ES" sz="900">
                          <a:solidFill>
                            <a:srgbClr val="000000"/>
                          </a:solidFill>
                          <a:latin typeface="Calibri"/>
                          <a:ea typeface="Times New Roman"/>
                          <a:cs typeface="Times New Roman"/>
                        </a:rPr>
                        <a:t>Insuficiente  interiorización </a:t>
                      </a:r>
                      <a:br>
                        <a:rPr lang="es-ES" sz="900">
                          <a:solidFill>
                            <a:srgbClr val="000000"/>
                          </a:solidFill>
                          <a:latin typeface="Calibri"/>
                          <a:ea typeface="Times New Roman"/>
                          <a:cs typeface="Times New Roman"/>
                        </a:rPr>
                      </a:br>
                      <a:r>
                        <a:rPr lang="es-ES" sz="900">
                          <a:solidFill>
                            <a:srgbClr val="000000"/>
                          </a:solidFill>
                          <a:latin typeface="Calibri"/>
                          <a:ea typeface="Times New Roman"/>
                          <a:cs typeface="Times New Roman"/>
                        </a:rPr>
                        <a:t>de los problemas ambientales  por parte de las autoridades</a:t>
                      </a:r>
                      <a:endParaRPr lang="es-PE" sz="900">
                        <a:latin typeface="Calibri"/>
                        <a:ea typeface="Calibri"/>
                        <a:cs typeface="Times New Roman"/>
                      </a:endParaRPr>
                    </a:p>
                  </a:txBody>
                  <a:tcPr marL="21298" marR="212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900" dirty="0">
                          <a:solidFill>
                            <a:srgbClr val="000000"/>
                          </a:solidFill>
                          <a:latin typeface="Calibri"/>
                          <a:ea typeface="Times New Roman"/>
                          <a:cs typeface="Times New Roman"/>
                        </a:rPr>
                        <a:t>Lograr la sensibilización  ha autoridades y agentes sociales  sobre los problemas ambientales en la región </a:t>
                      </a:r>
                      <a:endParaRPr lang="es-PE" sz="900" dirty="0">
                        <a:latin typeface="Calibri"/>
                        <a:ea typeface="Calibri"/>
                        <a:cs typeface="Times New Roman"/>
                      </a:endParaRPr>
                    </a:p>
                  </a:txBody>
                  <a:tcPr marL="21298" marR="212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l">
                        <a:lnSpc>
                          <a:spcPct val="115000"/>
                        </a:lnSpc>
                        <a:spcAft>
                          <a:spcPts val="0"/>
                        </a:spcAft>
                      </a:pPr>
                      <a:r>
                        <a:rPr lang="es-PE" sz="900" dirty="0">
                          <a:solidFill>
                            <a:srgbClr val="000000"/>
                          </a:solidFill>
                          <a:latin typeface="Calibri"/>
                          <a:ea typeface="Times New Roman"/>
                          <a:cs typeface="Times New Roman"/>
                        </a:rPr>
                        <a:t>Que las autoridades elaboren un plan de sensibilización  ambiental a corto, mediano y largo plazo</a:t>
                      </a:r>
                      <a:endParaRPr lang="es-PE" sz="900" dirty="0">
                        <a:latin typeface="Calibri"/>
                        <a:ea typeface="Calibri"/>
                        <a:cs typeface="Times New Roman"/>
                      </a:endParaRPr>
                    </a:p>
                  </a:txBody>
                  <a:tcPr marL="21298" marR="212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l">
                        <a:lnSpc>
                          <a:spcPct val="115000"/>
                        </a:lnSpc>
                        <a:spcAft>
                          <a:spcPts val="0"/>
                        </a:spcAft>
                      </a:pPr>
                      <a:r>
                        <a:rPr lang="es-PE" sz="900">
                          <a:solidFill>
                            <a:srgbClr val="000000"/>
                          </a:solidFill>
                          <a:latin typeface="Calibri"/>
                          <a:ea typeface="Times New Roman"/>
                          <a:cs typeface="Times New Roman"/>
                        </a:rPr>
                        <a:t>Criterios disimiles  en materia ambiental, a nivel  de entidades. Las autoridades tienen conocimiento  del problema pero lo dejan en el papel</a:t>
                      </a:r>
                      <a:br>
                        <a:rPr lang="es-PE" sz="900">
                          <a:solidFill>
                            <a:srgbClr val="000000"/>
                          </a:solidFill>
                          <a:latin typeface="Calibri"/>
                          <a:ea typeface="Times New Roman"/>
                          <a:cs typeface="Times New Roman"/>
                        </a:rPr>
                      </a:br>
                      <a:r>
                        <a:rPr lang="es-PE" sz="900">
                          <a:solidFill>
                            <a:srgbClr val="000000"/>
                          </a:solidFill>
                          <a:latin typeface="Calibri"/>
                          <a:ea typeface="Times New Roman"/>
                          <a:cs typeface="Times New Roman"/>
                        </a:rPr>
                        <a:t>Falta comprometerse  con el tema de la educación  y conocimiento ambiental.</a:t>
                      </a:r>
                      <a:endParaRPr lang="es-PE" sz="900">
                        <a:latin typeface="Calibri"/>
                        <a:ea typeface="Calibri"/>
                        <a:cs typeface="Times New Roman"/>
                      </a:endParaRPr>
                    </a:p>
                  </a:txBody>
                  <a:tcPr marL="21298" marR="212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1210514">
                <a:tc>
                  <a:txBody>
                    <a:bodyPr/>
                    <a:lstStyle/>
                    <a:p>
                      <a:pPr algn="l">
                        <a:lnSpc>
                          <a:spcPct val="115000"/>
                        </a:lnSpc>
                        <a:spcAft>
                          <a:spcPts val="0"/>
                        </a:spcAft>
                      </a:pPr>
                      <a:endParaRPr lang="es-ES" sz="900">
                        <a:solidFill>
                          <a:srgbClr val="000000"/>
                        </a:solidFill>
                        <a:latin typeface="Calibri"/>
                        <a:ea typeface="Times New Roman"/>
                        <a:cs typeface="Times New Roman"/>
                      </a:endParaRPr>
                    </a:p>
                    <a:p>
                      <a:pPr algn="l">
                        <a:lnSpc>
                          <a:spcPct val="115000"/>
                        </a:lnSpc>
                        <a:spcAft>
                          <a:spcPts val="0"/>
                        </a:spcAft>
                      </a:pPr>
                      <a:r>
                        <a:rPr lang="es-ES" sz="900">
                          <a:solidFill>
                            <a:srgbClr val="000000"/>
                          </a:solidFill>
                          <a:latin typeface="Calibri"/>
                          <a:ea typeface="Times New Roman"/>
                          <a:cs typeface="Times New Roman"/>
                        </a:rPr>
                        <a:t>Insuficiente conocimiento de estrategias ecológicas ambientales</a:t>
                      </a:r>
                      <a:endParaRPr lang="es-PE" sz="900">
                        <a:latin typeface="Calibri"/>
                        <a:ea typeface="Calibri"/>
                        <a:cs typeface="Times New Roman"/>
                      </a:endParaRPr>
                    </a:p>
                  </a:txBody>
                  <a:tcPr marL="21298" marR="212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900" dirty="0" smtClean="0">
                          <a:solidFill>
                            <a:srgbClr val="000000"/>
                          </a:solidFill>
                          <a:latin typeface="Calibri"/>
                          <a:ea typeface="Times New Roman"/>
                          <a:cs typeface="Times New Roman"/>
                        </a:rPr>
                        <a:t>Incorporar en la Curricula de educación superior estrategias metodológicas para una formación profesional efectiva  en el tema ambiental</a:t>
                      </a:r>
                      <a:endParaRPr lang="es-PE" sz="900" dirty="0">
                        <a:latin typeface="Calibri"/>
                        <a:ea typeface="Calibri"/>
                        <a:cs typeface="Times New Roman"/>
                      </a:endParaRPr>
                    </a:p>
                  </a:txBody>
                  <a:tcPr marL="21298" marR="212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l">
                        <a:lnSpc>
                          <a:spcPct val="115000"/>
                        </a:lnSpc>
                        <a:spcAft>
                          <a:spcPts val="0"/>
                        </a:spcAft>
                      </a:pPr>
                      <a:r>
                        <a:rPr lang="es-PE" sz="900" dirty="0">
                          <a:solidFill>
                            <a:srgbClr val="000000"/>
                          </a:solidFill>
                          <a:latin typeface="Calibri"/>
                          <a:ea typeface="Times New Roman"/>
                          <a:cs typeface="Times New Roman"/>
                        </a:rPr>
                        <a:t>Aplicar adecuadas estrategias metodológicas en los C.E. de la región, 40% de C.E. participan en </a:t>
                      </a:r>
                      <a:r>
                        <a:rPr lang="es-PE" sz="900" dirty="0" err="1">
                          <a:solidFill>
                            <a:srgbClr val="000000"/>
                          </a:solidFill>
                          <a:latin typeface="Calibri"/>
                          <a:ea typeface="Times New Roman"/>
                          <a:cs typeface="Times New Roman"/>
                        </a:rPr>
                        <a:t>ecoferias</a:t>
                      </a:r>
                      <a:r>
                        <a:rPr lang="es-PE" sz="900" dirty="0">
                          <a:solidFill>
                            <a:srgbClr val="000000"/>
                          </a:solidFill>
                          <a:latin typeface="Calibri"/>
                          <a:ea typeface="Times New Roman"/>
                          <a:cs typeface="Times New Roman"/>
                        </a:rPr>
                        <a:t> una vez por año. Curricula  aprobada, implementada por el sector respectivo  a los largo de 5 años.</a:t>
                      </a:r>
                      <a:endParaRPr lang="es-PE" sz="900" dirty="0">
                        <a:latin typeface="Calibri"/>
                        <a:ea typeface="Calibri"/>
                        <a:cs typeface="Times New Roman"/>
                      </a:endParaRPr>
                    </a:p>
                  </a:txBody>
                  <a:tcPr marL="21298" marR="212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l">
                        <a:lnSpc>
                          <a:spcPct val="115000"/>
                        </a:lnSpc>
                        <a:spcAft>
                          <a:spcPts val="0"/>
                        </a:spcAft>
                      </a:pPr>
                      <a:r>
                        <a:rPr lang="es-PE" sz="900" dirty="0">
                          <a:solidFill>
                            <a:srgbClr val="000000"/>
                          </a:solidFill>
                          <a:latin typeface="Calibri"/>
                          <a:ea typeface="Times New Roman"/>
                          <a:cs typeface="Times New Roman"/>
                        </a:rPr>
                        <a:t>El facilitador no maneja técnica  pedagógica. Insuficiente capacitación a los docentes  en temas ambientales.</a:t>
                      </a:r>
                      <a:br>
                        <a:rPr lang="es-PE" sz="900" dirty="0">
                          <a:solidFill>
                            <a:srgbClr val="000000"/>
                          </a:solidFill>
                          <a:latin typeface="Calibri"/>
                          <a:ea typeface="Times New Roman"/>
                          <a:cs typeface="Times New Roman"/>
                        </a:rPr>
                      </a:br>
                      <a:r>
                        <a:rPr lang="es-PE" sz="900" dirty="0">
                          <a:solidFill>
                            <a:srgbClr val="000000"/>
                          </a:solidFill>
                          <a:latin typeface="Calibri"/>
                          <a:ea typeface="Times New Roman"/>
                          <a:cs typeface="Times New Roman"/>
                        </a:rPr>
                        <a:t>Falta de motivación por parte de docentes y alumnos.</a:t>
                      </a:r>
                      <a:endParaRPr lang="es-PE" sz="900" dirty="0">
                        <a:latin typeface="Calibri"/>
                        <a:ea typeface="Calibri"/>
                        <a:cs typeface="Times New Roman"/>
                      </a:endParaRPr>
                    </a:p>
                  </a:txBody>
                  <a:tcPr marL="21298" marR="212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550234">
                <a:tc>
                  <a:txBody>
                    <a:bodyPr/>
                    <a:lstStyle/>
                    <a:p>
                      <a:pPr algn="l">
                        <a:lnSpc>
                          <a:spcPct val="115000"/>
                        </a:lnSpc>
                        <a:spcAft>
                          <a:spcPts val="0"/>
                        </a:spcAft>
                      </a:pPr>
                      <a:endParaRPr lang="es-PE" sz="900">
                        <a:solidFill>
                          <a:srgbClr val="000000"/>
                        </a:solidFill>
                        <a:latin typeface="Calibri"/>
                        <a:ea typeface="Times New Roman"/>
                        <a:cs typeface="Times New Roman"/>
                      </a:endParaRPr>
                    </a:p>
                    <a:p>
                      <a:pPr algn="l">
                        <a:lnSpc>
                          <a:spcPct val="115000"/>
                        </a:lnSpc>
                        <a:spcAft>
                          <a:spcPts val="0"/>
                        </a:spcAft>
                      </a:pPr>
                      <a:r>
                        <a:rPr lang="es-PE" sz="900">
                          <a:solidFill>
                            <a:srgbClr val="000000"/>
                          </a:solidFill>
                          <a:latin typeface="Calibri"/>
                          <a:ea typeface="Times New Roman"/>
                          <a:cs typeface="Times New Roman"/>
                        </a:rPr>
                        <a:t>Practicas inadecuadas  de manejo de contaminantes</a:t>
                      </a:r>
                      <a:endParaRPr lang="es-PE" sz="900">
                        <a:latin typeface="Calibri"/>
                        <a:ea typeface="Calibri"/>
                        <a:cs typeface="Times New Roman"/>
                      </a:endParaRPr>
                    </a:p>
                  </a:txBody>
                  <a:tcPr marL="21298" marR="212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l">
                        <a:lnSpc>
                          <a:spcPct val="115000"/>
                        </a:lnSpc>
                        <a:spcAft>
                          <a:spcPts val="0"/>
                        </a:spcAft>
                      </a:pPr>
                      <a:r>
                        <a:rPr lang="es-PE" sz="900">
                          <a:solidFill>
                            <a:srgbClr val="000000"/>
                          </a:solidFill>
                          <a:latin typeface="Calibri"/>
                          <a:ea typeface="Times New Roman"/>
                          <a:cs typeface="Times New Roman"/>
                        </a:rPr>
                        <a:t>Desarrollar reuniones de capacitación en el manejo de residuos sólidos  y orgánicos</a:t>
                      </a:r>
                      <a:endParaRPr lang="es-PE" sz="900">
                        <a:latin typeface="Calibri"/>
                        <a:ea typeface="Calibri"/>
                        <a:cs typeface="Times New Roman"/>
                      </a:endParaRPr>
                    </a:p>
                  </a:txBody>
                  <a:tcPr marL="21298" marR="212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l">
                        <a:lnSpc>
                          <a:spcPct val="115000"/>
                        </a:lnSpc>
                        <a:spcAft>
                          <a:spcPts val="0"/>
                        </a:spcAft>
                      </a:pPr>
                      <a:r>
                        <a:rPr lang="es-PE" sz="900" dirty="0">
                          <a:solidFill>
                            <a:srgbClr val="000000"/>
                          </a:solidFill>
                          <a:latin typeface="Calibri"/>
                          <a:ea typeface="Times New Roman"/>
                          <a:cs typeface="Times New Roman"/>
                        </a:rPr>
                        <a:t>La población ribereña  no desarrolla practicas de optimización  de los residuos sólidos salvo las áreas protegidas</a:t>
                      </a:r>
                      <a:endParaRPr lang="es-PE" sz="900" dirty="0">
                        <a:latin typeface="Calibri"/>
                        <a:ea typeface="Calibri"/>
                        <a:cs typeface="Times New Roman"/>
                      </a:endParaRPr>
                    </a:p>
                  </a:txBody>
                  <a:tcPr marL="21298" marR="212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l">
                        <a:lnSpc>
                          <a:spcPct val="115000"/>
                        </a:lnSpc>
                        <a:spcAft>
                          <a:spcPts val="0"/>
                        </a:spcAft>
                      </a:pPr>
                      <a:r>
                        <a:rPr lang="es-PE" sz="900" dirty="0">
                          <a:solidFill>
                            <a:srgbClr val="000000"/>
                          </a:solidFill>
                          <a:latin typeface="Calibri"/>
                          <a:ea typeface="Times New Roman"/>
                          <a:cs typeface="Times New Roman"/>
                        </a:rPr>
                        <a:t>Practicas inapropiadas para el manejo  de residuos sólidos por parte de la población</a:t>
                      </a:r>
                      <a:endParaRPr lang="es-PE" sz="900" dirty="0">
                        <a:latin typeface="Calibri"/>
                        <a:ea typeface="Calibri"/>
                        <a:cs typeface="Times New Roman"/>
                      </a:endParaRPr>
                    </a:p>
                  </a:txBody>
                  <a:tcPr marL="21298" marR="212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1100467">
                <a:tc>
                  <a:txBody>
                    <a:bodyPr/>
                    <a:lstStyle/>
                    <a:p>
                      <a:pPr algn="l">
                        <a:lnSpc>
                          <a:spcPct val="115000"/>
                        </a:lnSpc>
                        <a:spcAft>
                          <a:spcPts val="0"/>
                        </a:spcAft>
                      </a:pPr>
                      <a:endParaRPr lang="es-PE" sz="900">
                        <a:solidFill>
                          <a:srgbClr val="000000"/>
                        </a:solidFill>
                        <a:latin typeface="Calibri"/>
                        <a:ea typeface="Times New Roman"/>
                        <a:cs typeface="Times New Roman"/>
                      </a:endParaRPr>
                    </a:p>
                    <a:p>
                      <a:pPr algn="l">
                        <a:lnSpc>
                          <a:spcPct val="115000"/>
                        </a:lnSpc>
                        <a:spcAft>
                          <a:spcPts val="0"/>
                        </a:spcAft>
                      </a:pPr>
                      <a:r>
                        <a:rPr lang="es-PE" sz="900">
                          <a:solidFill>
                            <a:srgbClr val="000000"/>
                          </a:solidFill>
                          <a:latin typeface="Calibri"/>
                          <a:ea typeface="Times New Roman"/>
                          <a:cs typeface="Times New Roman"/>
                        </a:rPr>
                        <a:t>Los empresarios no toman en cuenta las normas legales sobre la conservación  de los RR.NN</a:t>
                      </a:r>
                      <a:endParaRPr lang="es-PE" sz="900">
                        <a:latin typeface="Calibri"/>
                        <a:ea typeface="Calibri"/>
                        <a:cs typeface="Times New Roman"/>
                      </a:endParaRPr>
                    </a:p>
                  </a:txBody>
                  <a:tcPr marL="21298" marR="212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l">
                        <a:lnSpc>
                          <a:spcPct val="115000"/>
                        </a:lnSpc>
                        <a:spcAft>
                          <a:spcPts val="0"/>
                        </a:spcAft>
                      </a:pPr>
                      <a:r>
                        <a:rPr lang="es-PE" sz="900">
                          <a:solidFill>
                            <a:srgbClr val="000000"/>
                          </a:solidFill>
                          <a:latin typeface="Calibri"/>
                          <a:ea typeface="Times New Roman"/>
                          <a:cs typeface="Times New Roman"/>
                        </a:rPr>
                        <a:t>Lograr sensibilizar a los empresarios  en las normas legales  para la conservación de los RR.NN</a:t>
                      </a:r>
                      <a:endParaRPr lang="es-PE" sz="900">
                        <a:latin typeface="Calibri"/>
                        <a:ea typeface="Calibri"/>
                        <a:cs typeface="Times New Roman"/>
                      </a:endParaRPr>
                    </a:p>
                  </a:txBody>
                  <a:tcPr marL="21298" marR="212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l">
                        <a:lnSpc>
                          <a:spcPct val="115000"/>
                        </a:lnSpc>
                        <a:spcAft>
                          <a:spcPts val="0"/>
                        </a:spcAft>
                      </a:pPr>
                      <a:r>
                        <a:rPr lang="es-PE" sz="900" dirty="0">
                          <a:solidFill>
                            <a:srgbClr val="000000"/>
                          </a:solidFill>
                          <a:latin typeface="Calibri"/>
                          <a:ea typeface="Times New Roman"/>
                          <a:cs typeface="Times New Roman"/>
                        </a:rPr>
                        <a:t>El 85% de los empresarios loretanos cumplen las normas legales en un lapso de dos años</a:t>
                      </a:r>
                      <a:endParaRPr lang="es-PE" sz="900" dirty="0">
                        <a:latin typeface="Calibri"/>
                        <a:ea typeface="Calibri"/>
                        <a:cs typeface="Times New Roman"/>
                      </a:endParaRPr>
                    </a:p>
                  </a:txBody>
                  <a:tcPr marL="21298" marR="212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l">
                        <a:lnSpc>
                          <a:spcPct val="115000"/>
                        </a:lnSpc>
                        <a:spcAft>
                          <a:spcPts val="0"/>
                        </a:spcAft>
                      </a:pPr>
                      <a:r>
                        <a:rPr lang="es-PE" sz="900" dirty="0">
                          <a:solidFill>
                            <a:srgbClr val="000000"/>
                          </a:solidFill>
                          <a:latin typeface="Calibri"/>
                          <a:ea typeface="Times New Roman"/>
                          <a:cs typeface="Times New Roman"/>
                        </a:rPr>
                        <a:t>Sobrepesca con métodos ilegales  por parte de los empresarios pesqueros. Reducida conciencia ambiental de empresarios madereros, empresas comercializadoras de vehículos saturan el parque automotor de la ciudad de Iquitos, eliminación inadecuada de desechos por empresas turísticas.</a:t>
                      </a:r>
                      <a:endParaRPr lang="es-PE" sz="900" dirty="0">
                        <a:latin typeface="Calibri"/>
                        <a:ea typeface="Calibri"/>
                        <a:cs typeface="Times New Roman"/>
                      </a:endParaRPr>
                    </a:p>
                  </a:txBody>
                  <a:tcPr marL="21298" marR="212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990421">
                <a:tc>
                  <a:txBody>
                    <a:bodyPr/>
                    <a:lstStyle/>
                    <a:p>
                      <a:pPr algn="l">
                        <a:lnSpc>
                          <a:spcPct val="115000"/>
                        </a:lnSpc>
                        <a:spcAft>
                          <a:spcPts val="0"/>
                        </a:spcAft>
                      </a:pPr>
                      <a:endParaRPr lang="es-PE" sz="900" dirty="0">
                        <a:solidFill>
                          <a:srgbClr val="000000"/>
                        </a:solidFill>
                        <a:latin typeface="Calibri"/>
                        <a:ea typeface="Times New Roman"/>
                        <a:cs typeface="Times New Roman"/>
                      </a:endParaRPr>
                    </a:p>
                    <a:p>
                      <a:pPr algn="l">
                        <a:lnSpc>
                          <a:spcPct val="115000"/>
                        </a:lnSpc>
                        <a:spcAft>
                          <a:spcPts val="0"/>
                        </a:spcAft>
                      </a:pPr>
                      <a:r>
                        <a:rPr lang="es-PE" sz="900" dirty="0">
                          <a:solidFill>
                            <a:srgbClr val="000000"/>
                          </a:solidFill>
                          <a:latin typeface="Calibri"/>
                          <a:ea typeface="Times New Roman"/>
                          <a:cs typeface="Times New Roman"/>
                        </a:rPr>
                        <a:t>Inadecuada implementación  a los programas de educación ambiental adoptados a la realidad regional</a:t>
                      </a:r>
                      <a:endParaRPr lang="es-PE" sz="900" dirty="0">
                        <a:latin typeface="Calibri"/>
                        <a:ea typeface="Calibri"/>
                        <a:cs typeface="Times New Roman"/>
                      </a:endParaRPr>
                    </a:p>
                  </a:txBody>
                  <a:tcPr marL="21298" marR="212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l">
                        <a:lnSpc>
                          <a:spcPct val="115000"/>
                        </a:lnSpc>
                        <a:spcAft>
                          <a:spcPts val="0"/>
                        </a:spcAft>
                      </a:pPr>
                      <a:r>
                        <a:rPr lang="es-PE" sz="900" dirty="0">
                          <a:solidFill>
                            <a:srgbClr val="000000"/>
                          </a:solidFill>
                          <a:latin typeface="Calibri"/>
                          <a:ea typeface="Times New Roman"/>
                          <a:cs typeface="Times New Roman"/>
                        </a:rPr>
                        <a:t>Promover una adecuada</a:t>
                      </a:r>
                      <a:br>
                        <a:rPr lang="es-PE" sz="900" dirty="0">
                          <a:solidFill>
                            <a:srgbClr val="000000"/>
                          </a:solidFill>
                          <a:latin typeface="Calibri"/>
                          <a:ea typeface="Times New Roman"/>
                          <a:cs typeface="Times New Roman"/>
                        </a:rPr>
                      </a:br>
                      <a:r>
                        <a:rPr lang="es-PE" sz="900" dirty="0">
                          <a:solidFill>
                            <a:srgbClr val="000000"/>
                          </a:solidFill>
                          <a:latin typeface="Calibri"/>
                          <a:ea typeface="Times New Roman"/>
                          <a:cs typeface="Times New Roman"/>
                        </a:rPr>
                        <a:t>implementación a los</a:t>
                      </a:r>
                      <a:br>
                        <a:rPr lang="es-PE" sz="900" dirty="0">
                          <a:solidFill>
                            <a:srgbClr val="000000"/>
                          </a:solidFill>
                          <a:latin typeface="Calibri"/>
                          <a:ea typeface="Times New Roman"/>
                          <a:cs typeface="Times New Roman"/>
                        </a:rPr>
                      </a:br>
                      <a:r>
                        <a:rPr lang="es-PE" sz="900" dirty="0">
                          <a:solidFill>
                            <a:srgbClr val="000000"/>
                          </a:solidFill>
                          <a:latin typeface="Calibri"/>
                          <a:ea typeface="Times New Roman"/>
                          <a:cs typeface="Times New Roman"/>
                        </a:rPr>
                        <a:t>programas de educación </a:t>
                      </a:r>
                      <a:br>
                        <a:rPr lang="es-PE" sz="900" dirty="0">
                          <a:solidFill>
                            <a:srgbClr val="000000"/>
                          </a:solidFill>
                          <a:latin typeface="Calibri"/>
                          <a:ea typeface="Times New Roman"/>
                          <a:cs typeface="Times New Roman"/>
                        </a:rPr>
                      </a:br>
                      <a:r>
                        <a:rPr lang="es-PE" sz="900" dirty="0">
                          <a:solidFill>
                            <a:srgbClr val="000000"/>
                          </a:solidFill>
                          <a:latin typeface="Calibri"/>
                          <a:ea typeface="Times New Roman"/>
                          <a:cs typeface="Times New Roman"/>
                        </a:rPr>
                        <a:t>ambiental acorde a la </a:t>
                      </a:r>
                      <a:br>
                        <a:rPr lang="es-PE" sz="900" dirty="0">
                          <a:solidFill>
                            <a:srgbClr val="000000"/>
                          </a:solidFill>
                          <a:latin typeface="Calibri"/>
                          <a:ea typeface="Times New Roman"/>
                          <a:cs typeface="Times New Roman"/>
                        </a:rPr>
                      </a:br>
                      <a:r>
                        <a:rPr lang="es-PE" sz="900" dirty="0">
                          <a:solidFill>
                            <a:srgbClr val="000000"/>
                          </a:solidFill>
                          <a:latin typeface="Calibri"/>
                          <a:ea typeface="Times New Roman"/>
                          <a:cs typeface="Times New Roman"/>
                        </a:rPr>
                        <a:t>realidad regional.</a:t>
                      </a:r>
                      <a:endParaRPr lang="es-PE" sz="900" dirty="0">
                        <a:latin typeface="Calibri"/>
                        <a:ea typeface="Calibri"/>
                        <a:cs typeface="Times New Roman"/>
                      </a:endParaRPr>
                    </a:p>
                  </a:txBody>
                  <a:tcPr marL="21298" marR="212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l">
                        <a:lnSpc>
                          <a:spcPct val="115000"/>
                        </a:lnSpc>
                        <a:spcAft>
                          <a:spcPts val="0"/>
                        </a:spcAft>
                      </a:pPr>
                      <a:r>
                        <a:rPr lang="es-PE" sz="900" dirty="0">
                          <a:solidFill>
                            <a:srgbClr val="000000"/>
                          </a:solidFill>
                          <a:latin typeface="Calibri"/>
                          <a:ea typeface="Times New Roman"/>
                          <a:cs typeface="Times New Roman"/>
                        </a:rPr>
                        <a:t>Lograr implementar  en un 85% un</a:t>
                      </a:r>
                      <a:br>
                        <a:rPr lang="es-PE" sz="900" dirty="0">
                          <a:solidFill>
                            <a:srgbClr val="000000"/>
                          </a:solidFill>
                          <a:latin typeface="Calibri"/>
                          <a:ea typeface="Times New Roman"/>
                          <a:cs typeface="Times New Roman"/>
                        </a:rPr>
                      </a:br>
                      <a:r>
                        <a:rPr lang="es-PE" sz="900" dirty="0">
                          <a:solidFill>
                            <a:srgbClr val="000000"/>
                          </a:solidFill>
                          <a:latin typeface="Calibri"/>
                          <a:ea typeface="Times New Roman"/>
                          <a:cs typeface="Times New Roman"/>
                        </a:rPr>
                        <a:t>programa de educación ambiental en </a:t>
                      </a:r>
                      <a:br>
                        <a:rPr lang="es-PE" sz="900" dirty="0">
                          <a:solidFill>
                            <a:srgbClr val="000000"/>
                          </a:solidFill>
                          <a:latin typeface="Calibri"/>
                          <a:ea typeface="Times New Roman"/>
                          <a:cs typeface="Times New Roman"/>
                        </a:rPr>
                      </a:br>
                      <a:r>
                        <a:rPr lang="es-PE" sz="900" dirty="0">
                          <a:solidFill>
                            <a:srgbClr val="000000"/>
                          </a:solidFill>
                          <a:latin typeface="Calibri"/>
                          <a:ea typeface="Times New Roman"/>
                          <a:cs typeface="Times New Roman"/>
                        </a:rPr>
                        <a:t>la región Loreto.</a:t>
                      </a:r>
                      <a:endParaRPr lang="es-PE" sz="900" dirty="0">
                        <a:latin typeface="Calibri"/>
                        <a:ea typeface="Calibri"/>
                        <a:cs typeface="Times New Roman"/>
                      </a:endParaRPr>
                    </a:p>
                  </a:txBody>
                  <a:tcPr marL="21298" marR="212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l">
                        <a:lnSpc>
                          <a:spcPct val="115000"/>
                        </a:lnSpc>
                        <a:spcAft>
                          <a:spcPts val="0"/>
                        </a:spcAft>
                      </a:pPr>
                      <a:r>
                        <a:rPr lang="es-PE" sz="900" dirty="0">
                          <a:solidFill>
                            <a:srgbClr val="000000"/>
                          </a:solidFill>
                          <a:latin typeface="Calibri"/>
                          <a:ea typeface="Times New Roman"/>
                          <a:cs typeface="Times New Roman"/>
                        </a:rPr>
                        <a:t>Falta de una Curricula Ambiental Regional. Temas </a:t>
                      </a:r>
                      <a:br>
                        <a:rPr lang="es-PE" sz="900" dirty="0">
                          <a:solidFill>
                            <a:srgbClr val="000000"/>
                          </a:solidFill>
                          <a:latin typeface="Calibri"/>
                          <a:ea typeface="Times New Roman"/>
                          <a:cs typeface="Times New Roman"/>
                        </a:rPr>
                      </a:br>
                      <a:r>
                        <a:rPr lang="es-PE" sz="900" dirty="0">
                          <a:solidFill>
                            <a:srgbClr val="000000"/>
                          </a:solidFill>
                          <a:latin typeface="Calibri"/>
                          <a:ea typeface="Times New Roman"/>
                          <a:cs typeface="Times New Roman"/>
                        </a:rPr>
                        <a:t>ambientales no están  incluidos en la formación de profesionales  y estudiantes. Falta de una educación </a:t>
                      </a:r>
                      <a:br>
                        <a:rPr lang="es-PE" sz="900" dirty="0">
                          <a:solidFill>
                            <a:srgbClr val="000000"/>
                          </a:solidFill>
                          <a:latin typeface="Calibri"/>
                          <a:ea typeface="Times New Roman"/>
                          <a:cs typeface="Times New Roman"/>
                        </a:rPr>
                      </a:br>
                      <a:r>
                        <a:rPr lang="es-PE" sz="900" dirty="0">
                          <a:solidFill>
                            <a:srgbClr val="000000"/>
                          </a:solidFill>
                          <a:latin typeface="Calibri"/>
                          <a:ea typeface="Times New Roman"/>
                          <a:cs typeface="Times New Roman"/>
                        </a:rPr>
                        <a:t>adecuada para aprovechar diversidad ecológica. Insuficiente bibliografía sobre temas ambientales</a:t>
                      </a:r>
                      <a:endParaRPr lang="es-PE" sz="900" dirty="0">
                        <a:latin typeface="Calibri"/>
                        <a:ea typeface="Calibri"/>
                        <a:cs typeface="Times New Roman"/>
                      </a:endParaRPr>
                    </a:p>
                  </a:txBody>
                  <a:tcPr marL="21298" marR="21298"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857224" y="428604"/>
          <a:ext cx="7858179" cy="5572163"/>
        </p:xfrm>
        <a:graphic>
          <a:graphicData uri="http://schemas.openxmlformats.org/drawingml/2006/table">
            <a:tbl>
              <a:tblPr/>
              <a:tblGrid>
                <a:gridCol w="1403927"/>
                <a:gridCol w="1403927"/>
                <a:gridCol w="2243266"/>
                <a:gridCol w="2807059"/>
              </a:tblGrid>
              <a:tr h="390435">
                <a:tc gridSpan="4">
                  <a:txBody>
                    <a:bodyPr/>
                    <a:lstStyle/>
                    <a:p>
                      <a:pPr algn="ctr">
                        <a:lnSpc>
                          <a:spcPct val="115000"/>
                        </a:lnSpc>
                        <a:spcAft>
                          <a:spcPts val="0"/>
                        </a:spcAft>
                      </a:pPr>
                      <a:endParaRPr lang="es-PE" sz="900" dirty="0">
                        <a:latin typeface="Calibri"/>
                        <a:ea typeface="Calibri"/>
                        <a:cs typeface="Times New Roman"/>
                      </a:endParaRPr>
                    </a:p>
                    <a:p>
                      <a:pPr algn="ctr">
                        <a:lnSpc>
                          <a:spcPct val="115000"/>
                        </a:lnSpc>
                        <a:spcAft>
                          <a:spcPts val="0"/>
                        </a:spcAft>
                      </a:pPr>
                      <a:r>
                        <a:rPr lang="es-ES" sz="900" b="1" dirty="0">
                          <a:solidFill>
                            <a:srgbClr val="000000"/>
                          </a:solidFill>
                          <a:latin typeface="Arial"/>
                          <a:ea typeface="Times New Roman"/>
                          <a:cs typeface="Times New Roman"/>
                        </a:rPr>
                        <a:t>PROBLEMAS  DE EDUCACIÓN DE EDUCACIÓN AMBIENTAL EN LA REGION LORETO</a:t>
                      </a:r>
                      <a:endParaRPr lang="es-PE" sz="900" dirty="0">
                        <a:latin typeface="Calibri"/>
                        <a:ea typeface="Calibri"/>
                        <a:cs typeface="Times New Roman"/>
                      </a:endParaRPr>
                    </a:p>
                  </a:txBody>
                  <a:tcPr marL="21340" marR="2134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s-PE"/>
                    </a:p>
                  </a:txBody>
                  <a:tcPr/>
                </a:tc>
                <a:tc hMerge="1">
                  <a:txBody>
                    <a:bodyPr/>
                    <a:lstStyle/>
                    <a:p>
                      <a:endParaRPr lang="es-PE"/>
                    </a:p>
                  </a:txBody>
                  <a:tcPr/>
                </a:tc>
                <a:tc hMerge="1">
                  <a:txBody>
                    <a:bodyPr/>
                    <a:lstStyle/>
                    <a:p>
                      <a:endParaRPr lang="es-PE"/>
                    </a:p>
                  </a:txBody>
                  <a:tcPr/>
                </a:tc>
              </a:tr>
              <a:tr h="162564">
                <a:tc>
                  <a:txBody>
                    <a:bodyPr/>
                    <a:lstStyle/>
                    <a:p>
                      <a:pPr algn="ctr">
                        <a:lnSpc>
                          <a:spcPct val="115000"/>
                        </a:lnSpc>
                        <a:spcAft>
                          <a:spcPts val="0"/>
                        </a:spcAft>
                      </a:pPr>
                      <a:r>
                        <a:rPr lang="es-ES" sz="900">
                          <a:solidFill>
                            <a:srgbClr val="000000"/>
                          </a:solidFill>
                          <a:latin typeface="Calibri"/>
                          <a:ea typeface="Times New Roman"/>
                          <a:cs typeface="Times New Roman"/>
                        </a:rPr>
                        <a:t>PROBLEMA</a:t>
                      </a:r>
                      <a:endParaRPr lang="es-PE" sz="900">
                        <a:latin typeface="Calibri"/>
                        <a:ea typeface="Calibri"/>
                        <a:cs typeface="Times New Roman"/>
                      </a:endParaRPr>
                    </a:p>
                  </a:txBody>
                  <a:tcPr marL="21340" marR="2134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900">
                          <a:solidFill>
                            <a:srgbClr val="000000"/>
                          </a:solidFill>
                          <a:latin typeface="Calibri"/>
                          <a:ea typeface="Times New Roman"/>
                          <a:cs typeface="Times New Roman"/>
                        </a:rPr>
                        <a:t>OBJETIVO</a:t>
                      </a:r>
                      <a:endParaRPr lang="es-PE" sz="900">
                        <a:latin typeface="Calibri"/>
                        <a:ea typeface="Calibri"/>
                        <a:cs typeface="Times New Roman"/>
                      </a:endParaRPr>
                    </a:p>
                  </a:txBody>
                  <a:tcPr marL="21340" marR="2134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PE" sz="900" dirty="0">
                          <a:solidFill>
                            <a:srgbClr val="000000"/>
                          </a:solidFill>
                          <a:latin typeface="Calibri"/>
                          <a:ea typeface="Times New Roman"/>
                          <a:cs typeface="Times New Roman"/>
                        </a:rPr>
                        <a:t>INDICADOR</a:t>
                      </a:r>
                      <a:endParaRPr lang="es-PE" sz="900" dirty="0">
                        <a:latin typeface="Calibri"/>
                        <a:ea typeface="Calibri"/>
                        <a:cs typeface="Times New Roman"/>
                      </a:endParaRPr>
                    </a:p>
                  </a:txBody>
                  <a:tcPr marL="21340" marR="2134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PE" sz="900">
                          <a:solidFill>
                            <a:srgbClr val="000000"/>
                          </a:solidFill>
                          <a:latin typeface="Calibri"/>
                          <a:ea typeface="Times New Roman"/>
                          <a:cs typeface="Times New Roman"/>
                        </a:rPr>
                        <a:t>CAUSAS</a:t>
                      </a:r>
                      <a:endParaRPr lang="es-PE" sz="900">
                        <a:latin typeface="Calibri"/>
                        <a:ea typeface="Calibri"/>
                        <a:cs typeface="Times New Roman"/>
                      </a:endParaRPr>
                    </a:p>
                  </a:txBody>
                  <a:tcPr marL="21340" marR="2134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49013">
                <a:tc>
                  <a:txBody>
                    <a:bodyPr/>
                    <a:lstStyle/>
                    <a:p>
                      <a:pPr>
                        <a:lnSpc>
                          <a:spcPct val="115000"/>
                        </a:lnSpc>
                        <a:spcAft>
                          <a:spcPts val="0"/>
                        </a:spcAft>
                      </a:pPr>
                      <a:r>
                        <a:rPr lang="es-ES" sz="900">
                          <a:solidFill>
                            <a:srgbClr val="000000"/>
                          </a:solidFill>
                          <a:latin typeface="Calibri"/>
                          <a:ea typeface="Times New Roman"/>
                          <a:cs typeface="Times New Roman"/>
                        </a:rPr>
                        <a:t>Escases de programas </a:t>
                      </a:r>
                      <a:br>
                        <a:rPr lang="es-ES" sz="900">
                          <a:solidFill>
                            <a:srgbClr val="000000"/>
                          </a:solidFill>
                          <a:latin typeface="Calibri"/>
                          <a:ea typeface="Times New Roman"/>
                          <a:cs typeface="Times New Roman"/>
                        </a:rPr>
                      </a:br>
                      <a:r>
                        <a:rPr lang="es-ES" sz="900">
                          <a:solidFill>
                            <a:srgbClr val="000000"/>
                          </a:solidFill>
                          <a:latin typeface="Calibri"/>
                          <a:ea typeface="Times New Roman"/>
                          <a:cs typeface="Times New Roman"/>
                        </a:rPr>
                        <a:t>concertados de educación</a:t>
                      </a:r>
                      <a:br>
                        <a:rPr lang="es-ES" sz="900">
                          <a:solidFill>
                            <a:srgbClr val="000000"/>
                          </a:solidFill>
                          <a:latin typeface="Calibri"/>
                          <a:ea typeface="Times New Roman"/>
                          <a:cs typeface="Times New Roman"/>
                        </a:rPr>
                      </a:br>
                      <a:r>
                        <a:rPr lang="es-ES" sz="900">
                          <a:solidFill>
                            <a:srgbClr val="000000"/>
                          </a:solidFill>
                          <a:latin typeface="Calibri"/>
                          <a:ea typeface="Times New Roman"/>
                          <a:cs typeface="Times New Roman"/>
                        </a:rPr>
                        <a:t>ambiental</a:t>
                      </a:r>
                      <a:endParaRPr lang="es-PE" sz="900">
                        <a:latin typeface="Calibri"/>
                        <a:ea typeface="Calibri"/>
                        <a:cs typeface="Times New Roman"/>
                      </a:endParaRPr>
                    </a:p>
                  </a:txBody>
                  <a:tcPr marL="21340" marR="2134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900" dirty="0">
                          <a:solidFill>
                            <a:srgbClr val="000000"/>
                          </a:solidFill>
                          <a:latin typeface="Calibri"/>
                          <a:ea typeface="Times New Roman"/>
                          <a:cs typeface="Times New Roman"/>
                        </a:rPr>
                        <a:t>Generar programas </a:t>
                      </a:r>
                      <a:br>
                        <a:rPr lang="es-ES" sz="900" dirty="0">
                          <a:solidFill>
                            <a:srgbClr val="000000"/>
                          </a:solidFill>
                          <a:latin typeface="Calibri"/>
                          <a:ea typeface="Times New Roman"/>
                          <a:cs typeface="Times New Roman"/>
                        </a:rPr>
                      </a:br>
                      <a:r>
                        <a:rPr lang="es-ES" sz="900" dirty="0">
                          <a:solidFill>
                            <a:srgbClr val="000000"/>
                          </a:solidFill>
                          <a:latin typeface="Calibri"/>
                          <a:ea typeface="Times New Roman"/>
                          <a:cs typeface="Times New Roman"/>
                        </a:rPr>
                        <a:t>concertados de educación</a:t>
                      </a:r>
                      <a:br>
                        <a:rPr lang="es-ES" sz="900" dirty="0">
                          <a:solidFill>
                            <a:srgbClr val="000000"/>
                          </a:solidFill>
                          <a:latin typeface="Calibri"/>
                          <a:ea typeface="Times New Roman"/>
                          <a:cs typeface="Times New Roman"/>
                        </a:rPr>
                      </a:br>
                      <a:r>
                        <a:rPr lang="es-ES" sz="900" dirty="0">
                          <a:solidFill>
                            <a:srgbClr val="000000"/>
                          </a:solidFill>
                          <a:latin typeface="Calibri"/>
                          <a:ea typeface="Times New Roman"/>
                          <a:cs typeface="Times New Roman"/>
                        </a:rPr>
                        <a:t>ambiental</a:t>
                      </a:r>
                      <a:endParaRPr lang="es-PE" sz="900" dirty="0">
                        <a:latin typeface="Calibri"/>
                        <a:ea typeface="Calibri"/>
                        <a:cs typeface="Times New Roman"/>
                      </a:endParaRPr>
                    </a:p>
                  </a:txBody>
                  <a:tcPr marL="21340" marR="2134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PE" sz="900" dirty="0">
                          <a:solidFill>
                            <a:srgbClr val="000000"/>
                          </a:solidFill>
                          <a:latin typeface="Calibri"/>
                          <a:ea typeface="Times New Roman"/>
                          <a:cs typeface="Times New Roman"/>
                        </a:rPr>
                        <a:t>Realizar una campaña con la </a:t>
                      </a:r>
                      <a:br>
                        <a:rPr lang="es-PE" sz="900" dirty="0">
                          <a:solidFill>
                            <a:srgbClr val="000000"/>
                          </a:solidFill>
                          <a:latin typeface="Calibri"/>
                          <a:ea typeface="Times New Roman"/>
                          <a:cs typeface="Times New Roman"/>
                        </a:rPr>
                      </a:br>
                      <a:r>
                        <a:rPr lang="es-PE" sz="900" dirty="0">
                          <a:solidFill>
                            <a:srgbClr val="000000"/>
                          </a:solidFill>
                          <a:latin typeface="Calibri"/>
                          <a:ea typeface="Times New Roman"/>
                          <a:cs typeface="Times New Roman"/>
                        </a:rPr>
                        <a:t>participación del sector público</a:t>
                      </a:r>
                      <a:br>
                        <a:rPr lang="es-PE" sz="900" dirty="0">
                          <a:solidFill>
                            <a:srgbClr val="000000"/>
                          </a:solidFill>
                          <a:latin typeface="Calibri"/>
                          <a:ea typeface="Times New Roman"/>
                          <a:cs typeface="Times New Roman"/>
                        </a:rPr>
                      </a:br>
                      <a:r>
                        <a:rPr lang="es-PE" sz="900" dirty="0">
                          <a:solidFill>
                            <a:srgbClr val="000000"/>
                          </a:solidFill>
                          <a:latin typeface="Calibri"/>
                          <a:ea typeface="Times New Roman"/>
                          <a:cs typeface="Times New Roman"/>
                        </a:rPr>
                        <a:t>y privado</a:t>
                      </a:r>
                      <a:endParaRPr lang="es-PE" sz="900" dirty="0">
                        <a:latin typeface="Calibri"/>
                        <a:ea typeface="Calibri"/>
                        <a:cs typeface="Times New Roman"/>
                      </a:endParaRPr>
                    </a:p>
                  </a:txBody>
                  <a:tcPr marL="21340" marR="2134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PE" sz="900">
                          <a:solidFill>
                            <a:srgbClr val="000000"/>
                          </a:solidFill>
                          <a:latin typeface="Calibri"/>
                          <a:ea typeface="Times New Roman"/>
                          <a:cs typeface="Times New Roman"/>
                        </a:rPr>
                        <a:t>Escasa sistematización de experiencias en educación</a:t>
                      </a:r>
                      <a:br>
                        <a:rPr lang="es-PE" sz="900">
                          <a:solidFill>
                            <a:srgbClr val="000000"/>
                          </a:solidFill>
                          <a:latin typeface="Calibri"/>
                          <a:ea typeface="Times New Roman"/>
                          <a:cs typeface="Times New Roman"/>
                        </a:rPr>
                      </a:br>
                      <a:r>
                        <a:rPr lang="es-PE" sz="900">
                          <a:solidFill>
                            <a:srgbClr val="000000"/>
                          </a:solidFill>
                          <a:latin typeface="Calibri"/>
                          <a:ea typeface="Times New Roman"/>
                          <a:cs typeface="Times New Roman"/>
                        </a:rPr>
                        <a:t>ambiental. Desconocimiento de las fuentes de cooperación internacional. Escaso apoyo  del Gobierno </a:t>
                      </a:r>
                      <a:br>
                        <a:rPr lang="es-PE" sz="900">
                          <a:solidFill>
                            <a:srgbClr val="000000"/>
                          </a:solidFill>
                          <a:latin typeface="Calibri"/>
                          <a:ea typeface="Times New Roman"/>
                          <a:cs typeface="Times New Roman"/>
                        </a:rPr>
                      </a:br>
                      <a:r>
                        <a:rPr lang="es-PE" sz="900">
                          <a:solidFill>
                            <a:srgbClr val="000000"/>
                          </a:solidFill>
                          <a:latin typeface="Calibri"/>
                          <a:ea typeface="Times New Roman"/>
                          <a:cs typeface="Times New Roman"/>
                        </a:rPr>
                        <a:t>y de iniciativas privadas.</a:t>
                      </a:r>
                      <a:br>
                        <a:rPr lang="es-PE" sz="900">
                          <a:solidFill>
                            <a:srgbClr val="000000"/>
                          </a:solidFill>
                          <a:latin typeface="Calibri"/>
                          <a:ea typeface="Times New Roman"/>
                          <a:cs typeface="Times New Roman"/>
                        </a:rPr>
                      </a:br>
                      <a:r>
                        <a:rPr lang="es-PE" sz="900">
                          <a:solidFill>
                            <a:srgbClr val="000000"/>
                          </a:solidFill>
                          <a:latin typeface="Calibri"/>
                          <a:ea typeface="Times New Roman"/>
                          <a:cs typeface="Times New Roman"/>
                        </a:rPr>
                        <a:t>Escaso intercambio de experiencias.</a:t>
                      </a:r>
                      <a:endParaRPr lang="es-PE" sz="900">
                        <a:latin typeface="Calibri"/>
                        <a:ea typeface="Calibri"/>
                        <a:cs typeface="Times New Roman"/>
                      </a:endParaRPr>
                    </a:p>
                  </a:txBody>
                  <a:tcPr marL="21340" marR="2134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49013">
                <a:tc>
                  <a:txBody>
                    <a:bodyPr/>
                    <a:lstStyle/>
                    <a:p>
                      <a:pPr>
                        <a:lnSpc>
                          <a:spcPct val="115000"/>
                        </a:lnSpc>
                        <a:spcAft>
                          <a:spcPts val="0"/>
                        </a:spcAft>
                      </a:pPr>
                      <a:r>
                        <a:rPr lang="es-ES" sz="900">
                          <a:solidFill>
                            <a:srgbClr val="000000"/>
                          </a:solidFill>
                          <a:latin typeface="Calibri"/>
                          <a:ea typeface="Times New Roman"/>
                          <a:cs typeface="Times New Roman"/>
                        </a:rPr>
                        <a:t>Población sin sensibilización en materia ambiental</a:t>
                      </a:r>
                      <a:endParaRPr lang="es-PE" sz="900">
                        <a:latin typeface="Calibri"/>
                        <a:ea typeface="Calibri"/>
                        <a:cs typeface="Times New Roman"/>
                      </a:endParaRPr>
                    </a:p>
                  </a:txBody>
                  <a:tcPr marL="21340" marR="2134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900">
                          <a:solidFill>
                            <a:srgbClr val="000000"/>
                          </a:solidFill>
                          <a:latin typeface="Calibri"/>
                          <a:ea typeface="Times New Roman"/>
                          <a:cs typeface="Times New Roman"/>
                        </a:rPr>
                        <a:t>Sensibilizar  y concientizar a la población mediante una comunicación efectiva medio ambiental</a:t>
                      </a:r>
                      <a:endParaRPr lang="es-PE" sz="900">
                        <a:latin typeface="Calibri"/>
                        <a:ea typeface="Calibri"/>
                        <a:cs typeface="Times New Roman"/>
                      </a:endParaRPr>
                    </a:p>
                  </a:txBody>
                  <a:tcPr marL="21340" marR="2134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PE" sz="900" dirty="0">
                          <a:solidFill>
                            <a:srgbClr val="000000"/>
                          </a:solidFill>
                          <a:latin typeface="Calibri"/>
                          <a:ea typeface="Times New Roman"/>
                          <a:cs typeface="Times New Roman"/>
                        </a:rPr>
                        <a:t>6 </a:t>
                      </a:r>
                      <a:r>
                        <a:rPr lang="es-PE" sz="900" dirty="0" err="1">
                          <a:solidFill>
                            <a:srgbClr val="000000"/>
                          </a:solidFill>
                          <a:latin typeface="Calibri"/>
                          <a:ea typeface="Times New Roman"/>
                          <a:cs typeface="Times New Roman"/>
                        </a:rPr>
                        <a:t>spot</a:t>
                      </a:r>
                      <a:r>
                        <a:rPr lang="es-PE" sz="900" dirty="0">
                          <a:solidFill>
                            <a:srgbClr val="000000"/>
                          </a:solidFill>
                          <a:latin typeface="Calibri"/>
                          <a:ea typeface="Times New Roman"/>
                          <a:cs typeface="Times New Roman"/>
                        </a:rPr>
                        <a:t> publicitarios televisivos, producidos y difundidos. 12 charlas impartidas a organizaciones. 12 </a:t>
                      </a:r>
                      <a:r>
                        <a:rPr lang="es-PE" sz="900" dirty="0" err="1">
                          <a:solidFill>
                            <a:srgbClr val="000000"/>
                          </a:solidFill>
                          <a:latin typeface="Calibri"/>
                          <a:ea typeface="Times New Roman"/>
                          <a:cs typeface="Times New Roman"/>
                        </a:rPr>
                        <a:t>spot</a:t>
                      </a:r>
                      <a:r>
                        <a:rPr lang="es-PE" sz="900" dirty="0">
                          <a:solidFill>
                            <a:srgbClr val="000000"/>
                          </a:solidFill>
                          <a:latin typeface="Calibri"/>
                          <a:ea typeface="Times New Roman"/>
                          <a:cs typeface="Times New Roman"/>
                        </a:rPr>
                        <a:t> radiales difundidos</a:t>
                      </a:r>
                      <a:endParaRPr lang="es-PE" sz="900" dirty="0">
                        <a:latin typeface="Calibri"/>
                        <a:ea typeface="Calibri"/>
                        <a:cs typeface="Times New Roman"/>
                      </a:endParaRPr>
                    </a:p>
                  </a:txBody>
                  <a:tcPr marL="21340" marR="2134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PE" sz="900" dirty="0">
                          <a:solidFill>
                            <a:srgbClr val="000000"/>
                          </a:solidFill>
                          <a:latin typeface="Calibri"/>
                          <a:ea typeface="Times New Roman"/>
                          <a:cs typeface="Times New Roman"/>
                        </a:rPr>
                        <a:t>Falta de identificación en la región con la educación ambiental</a:t>
                      </a:r>
                      <a:endParaRPr lang="es-PE" sz="900" dirty="0">
                        <a:latin typeface="Calibri"/>
                        <a:ea typeface="Calibri"/>
                        <a:cs typeface="Times New Roman"/>
                      </a:endParaRPr>
                    </a:p>
                  </a:txBody>
                  <a:tcPr marL="21340" marR="2134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49013">
                <a:tc>
                  <a:txBody>
                    <a:bodyPr/>
                    <a:lstStyle/>
                    <a:p>
                      <a:pPr>
                        <a:lnSpc>
                          <a:spcPct val="115000"/>
                        </a:lnSpc>
                        <a:spcAft>
                          <a:spcPts val="0"/>
                        </a:spcAft>
                      </a:pPr>
                      <a:r>
                        <a:rPr lang="es-PE" sz="900">
                          <a:solidFill>
                            <a:srgbClr val="000000"/>
                          </a:solidFill>
                          <a:latin typeface="Calibri"/>
                          <a:ea typeface="Times New Roman"/>
                          <a:cs typeface="Times New Roman"/>
                        </a:rPr>
                        <a:t>Insuficiente conocimiento en temas y problemas ambientales</a:t>
                      </a:r>
                      <a:endParaRPr lang="es-PE" sz="900">
                        <a:latin typeface="Calibri"/>
                        <a:ea typeface="Calibri"/>
                        <a:cs typeface="Times New Roman"/>
                      </a:endParaRPr>
                    </a:p>
                  </a:txBody>
                  <a:tcPr marL="21340" marR="2134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PE" sz="900">
                          <a:solidFill>
                            <a:srgbClr val="000000"/>
                          </a:solidFill>
                          <a:latin typeface="Calibri"/>
                          <a:ea typeface="Times New Roman"/>
                          <a:cs typeface="Times New Roman"/>
                        </a:rPr>
                        <a:t>incrementar el conocimiento mediante convenios con el sector educación en temas ambientales</a:t>
                      </a:r>
                      <a:endParaRPr lang="es-PE" sz="900">
                        <a:latin typeface="Calibri"/>
                        <a:ea typeface="Calibri"/>
                        <a:cs typeface="Times New Roman"/>
                      </a:endParaRPr>
                    </a:p>
                  </a:txBody>
                  <a:tcPr marL="21340" marR="2134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PE" sz="900">
                          <a:solidFill>
                            <a:srgbClr val="000000"/>
                          </a:solidFill>
                          <a:latin typeface="Calibri"/>
                          <a:ea typeface="Times New Roman"/>
                          <a:cs typeface="Times New Roman"/>
                        </a:rPr>
                        <a:t>Colegios capacitados. Formación de líderes escolares. Profesores capacitados</a:t>
                      </a:r>
                      <a:endParaRPr lang="es-PE" sz="900">
                        <a:latin typeface="Calibri"/>
                        <a:ea typeface="Calibri"/>
                        <a:cs typeface="Times New Roman"/>
                      </a:endParaRPr>
                    </a:p>
                  </a:txBody>
                  <a:tcPr marL="21340" marR="2134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PE" sz="900" dirty="0">
                          <a:solidFill>
                            <a:srgbClr val="000000"/>
                          </a:solidFill>
                          <a:latin typeface="Calibri"/>
                          <a:ea typeface="Times New Roman"/>
                          <a:cs typeface="Times New Roman"/>
                        </a:rPr>
                        <a:t>Desconocimiento del valor y aprovechamiento de los RR.NN. Insuficiente  interiorización  de los problemas ambientales por parte de educadores. Creencia de que los RR.NN. Son inagotables.</a:t>
                      </a:r>
                      <a:endParaRPr lang="es-PE" sz="900" dirty="0">
                        <a:latin typeface="Calibri"/>
                        <a:ea typeface="Calibri"/>
                        <a:cs typeface="Times New Roman"/>
                      </a:endParaRPr>
                    </a:p>
                  </a:txBody>
                  <a:tcPr marL="21340" marR="2134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970302">
                <a:tc>
                  <a:txBody>
                    <a:bodyPr/>
                    <a:lstStyle/>
                    <a:p>
                      <a:pPr>
                        <a:lnSpc>
                          <a:spcPct val="115000"/>
                        </a:lnSpc>
                        <a:spcAft>
                          <a:spcPts val="0"/>
                        </a:spcAft>
                      </a:pPr>
                      <a:r>
                        <a:rPr lang="es-PE" sz="900">
                          <a:solidFill>
                            <a:srgbClr val="000000"/>
                          </a:solidFill>
                          <a:latin typeface="Calibri"/>
                          <a:ea typeface="Times New Roman"/>
                          <a:cs typeface="Times New Roman"/>
                        </a:rPr>
                        <a:t>Estrategias inadecuadas  de difusión en temas ambientales</a:t>
                      </a:r>
                      <a:endParaRPr lang="es-PE" sz="900">
                        <a:latin typeface="Calibri"/>
                        <a:ea typeface="Calibri"/>
                        <a:cs typeface="Times New Roman"/>
                      </a:endParaRPr>
                    </a:p>
                  </a:txBody>
                  <a:tcPr marL="21340" marR="2134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PE" sz="900">
                          <a:solidFill>
                            <a:srgbClr val="000000"/>
                          </a:solidFill>
                          <a:latin typeface="Calibri"/>
                          <a:ea typeface="Times New Roman"/>
                          <a:cs typeface="Times New Roman"/>
                        </a:rPr>
                        <a:t>Lograr la difusión oportuna sobre la conservación  del medio ambiente en la población</a:t>
                      </a:r>
                      <a:endParaRPr lang="es-PE" sz="900">
                        <a:latin typeface="Calibri"/>
                        <a:ea typeface="Calibri"/>
                        <a:cs typeface="Times New Roman"/>
                      </a:endParaRPr>
                    </a:p>
                  </a:txBody>
                  <a:tcPr marL="21340" marR="2134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PE" sz="900">
                          <a:solidFill>
                            <a:srgbClr val="000000"/>
                          </a:solidFill>
                          <a:latin typeface="Calibri"/>
                          <a:ea typeface="Times New Roman"/>
                          <a:cs typeface="Times New Roman"/>
                        </a:rPr>
                        <a:t>Falta de promotores por las zonas ribereñas. Comprometer a los empresarios de medios de comunicación para la difusión de material educativo sobre conservación  del medio ambiente en lenguas nativas</a:t>
                      </a:r>
                      <a:endParaRPr lang="es-PE" sz="900">
                        <a:latin typeface="Calibri"/>
                        <a:ea typeface="Calibri"/>
                        <a:cs typeface="Times New Roman"/>
                      </a:endParaRPr>
                    </a:p>
                  </a:txBody>
                  <a:tcPr marL="21340" marR="2134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PE" sz="900" dirty="0">
                          <a:solidFill>
                            <a:srgbClr val="000000"/>
                          </a:solidFill>
                          <a:latin typeface="Calibri"/>
                          <a:ea typeface="Times New Roman"/>
                          <a:cs typeface="Times New Roman"/>
                        </a:rPr>
                        <a:t>Reducida difusión en temas de reciclaje  de residuos sólidos. Deficiente difusión en salud ambiental.</a:t>
                      </a:r>
                      <a:endParaRPr lang="es-PE" sz="900" dirty="0">
                        <a:latin typeface="Calibri"/>
                        <a:ea typeface="Calibri"/>
                        <a:cs typeface="Times New Roman"/>
                      </a:endParaRPr>
                    </a:p>
                  </a:txBody>
                  <a:tcPr marL="21340" marR="2134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689004">
                <a:tc>
                  <a:txBody>
                    <a:bodyPr/>
                    <a:lstStyle/>
                    <a:p>
                      <a:pPr>
                        <a:lnSpc>
                          <a:spcPct val="115000"/>
                        </a:lnSpc>
                        <a:spcAft>
                          <a:spcPts val="0"/>
                        </a:spcAft>
                      </a:pPr>
                      <a:r>
                        <a:rPr lang="es-PE" sz="900">
                          <a:solidFill>
                            <a:srgbClr val="000000"/>
                          </a:solidFill>
                          <a:latin typeface="Calibri"/>
                          <a:ea typeface="Times New Roman"/>
                          <a:cs typeface="Times New Roman"/>
                        </a:rPr>
                        <a:t>Insuficiente conocimiento  en temas  y  consecuencias  por el Cambio Climático</a:t>
                      </a:r>
                      <a:endParaRPr lang="es-PE" sz="900">
                        <a:latin typeface="Calibri"/>
                        <a:ea typeface="Calibri"/>
                        <a:cs typeface="Times New Roman"/>
                      </a:endParaRPr>
                    </a:p>
                  </a:txBody>
                  <a:tcPr marL="21340" marR="2134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PE" sz="900">
                          <a:solidFill>
                            <a:srgbClr val="000000"/>
                          </a:solidFill>
                          <a:latin typeface="Calibri"/>
                          <a:ea typeface="Times New Roman"/>
                          <a:cs typeface="Times New Roman"/>
                        </a:rPr>
                        <a:t>Un programa  de educación ambiental que incluya la temática  de Cambio Climático</a:t>
                      </a:r>
                      <a:endParaRPr lang="es-PE" sz="900">
                        <a:latin typeface="Calibri"/>
                        <a:ea typeface="Calibri"/>
                        <a:cs typeface="Times New Roman"/>
                      </a:endParaRPr>
                    </a:p>
                  </a:txBody>
                  <a:tcPr marL="21340" marR="2134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PE" sz="900">
                          <a:solidFill>
                            <a:srgbClr val="000000"/>
                          </a:solidFill>
                          <a:latin typeface="Calibri"/>
                          <a:ea typeface="Times New Roman"/>
                          <a:cs typeface="Times New Roman"/>
                        </a:rPr>
                        <a:t>Estudiantes de las escuelas y universidades capacitados, docentes, funcionarios públicos y privados capacitados.</a:t>
                      </a:r>
                      <a:endParaRPr lang="es-PE" sz="900">
                        <a:latin typeface="Calibri"/>
                        <a:ea typeface="Calibri"/>
                        <a:cs typeface="Times New Roman"/>
                      </a:endParaRPr>
                    </a:p>
                  </a:txBody>
                  <a:tcPr marL="21340" marR="2134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PE" sz="900" dirty="0">
                          <a:solidFill>
                            <a:srgbClr val="000000"/>
                          </a:solidFill>
                          <a:latin typeface="Calibri"/>
                          <a:ea typeface="Times New Roman"/>
                          <a:cs typeface="Times New Roman"/>
                        </a:rPr>
                        <a:t>Desconocimiento interiorizado de la contaminación ambiental por efecto del  Cambio Climático.</a:t>
                      </a:r>
                      <a:endParaRPr lang="es-PE" sz="900" dirty="0">
                        <a:latin typeface="Calibri"/>
                        <a:ea typeface="Calibri"/>
                        <a:cs typeface="Times New Roman"/>
                      </a:endParaRPr>
                    </a:p>
                  </a:txBody>
                  <a:tcPr marL="21340" marR="2134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12819">
                <a:tc>
                  <a:txBody>
                    <a:bodyPr/>
                    <a:lstStyle/>
                    <a:p>
                      <a:pPr>
                        <a:lnSpc>
                          <a:spcPct val="115000"/>
                        </a:lnSpc>
                        <a:spcAft>
                          <a:spcPts val="0"/>
                        </a:spcAft>
                      </a:pPr>
                      <a:endParaRPr lang="es-PE" sz="900" dirty="0">
                        <a:solidFill>
                          <a:schemeClr val="tx1">
                            <a:lumMod val="85000"/>
                            <a:lumOff val="15000"/>
                          </a:schemeClr>
                        </a:solidFill>
                        <a:latin typeface="Calibri"/>
                        <a:ea typeface="Times New Roman"/>
                        <a:cs typeface="Times New Roman"/>
                      </a:endParaRPr>
                    </a:p>
                    <a:p>
                      <a:pPr>
                        <a:lnSpc>
                          <a:spcPct val="115000"/>
                        </a:lnSpc>
                        <a:spcAft>
                          <a:spcPts val="0"/>
                        </a:spcAft>
                      </a:pPr>
                      <a:r>
                        <a:rPr lang="es-PE" sz="900" dirty="0">
                          <a:solidFill>
                            <a:schemeClr val="tx1">
                              <a:lumMod val="85000"/>
                              <a:lumOff val="15000"/>
                            </a:schemeClr>
                          </a:solidFill>
                          <a:latin typeface="Calibri"/>
                          <a:ea typeface="Times New Roman"/>
                          <a:cs typeface="Times New Roman"/>
                        </a:rPr>
                        <a:t>Uso irracional de los RR.NN por parte del sector público y privado  para los trabajos que realizan </a:t>
                      </a:r>
                      <a:endParaRPr lang="es-PE" sz="900" dirty="0">
                        <a:solidFill>
                          <a:schemeClr val="tx1">
                            <a:lumMod val="85000"/>
                            <a:lumOff val="15000"/>
                          </a:schemeClr>
                        </a:solidFill>
                        <a:latin typeface="Calibri"/>
                        <a:ea typeface="Calibri"/>
                        <a:cs typeface="Times New Roman"/>
                      </a:endParaRPr>
                    </a:p>
                  </a:txBody>
                  <a:tcPr marL="21340" marR="2134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PE" sz="900" dirty="0">
                          <a:solidFill>
                            <a:schemeClr val="tx1">
                              <a:lumMod val="85000"/>
                              <a:lumOff val="15000"/>
                            </a:schemeClr>
                          </a:solidFill>
                          <a:latin typeface="Calibri"/>
                          <a:ea typeface="Times New Roman"/>
                          <a:cs typeface="Times New Roman"/>
                        </a:rPr>
                        <a:t>Implementar un programa de Ecoeficiencia para el uso adecuado materiales elaborados a base  de  RR.NN </a:t>
                      </a:r>
                      <a:endParaRPr lang="es-PE" sz="900" dirty="0">
                        <a:solidFill>
                          <a:schemeClr val="tx1">
                            <a:lumMod val="85000"/>
                            <a:lumOff val="15000"/>
                          </a:schemeClr>
                        </a:solidFill>
                        <a:latin typeface="Calibri"/>
                        <a:ea typeface="Calibri"/>
                        <a:cs typeface="Times New Roman"/>
                      </a:endParaRPr>
                    </a:p>
                  </a:txBody>
                  <a:tcPr marL="21340" marR="2134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PE" sz="900" dirty="0">
                          <a:solidFill>
                            <a:schemeClr val="tx1">
                              <a:lumMod val="85000"/>
                              <a:lumOff val="15000"/>
                            </a:schemeClr>
                          </a:solidFill>
                          <a:latin typeface="Calibri"/>
                          <a:ea typeface="Times New Roman"/>
                          <a:cs typeface="Times New Roman"/>
                        </a:rPr>
                        <a:t>Empresas e instituciones de los sectores públicos, privados y escuelas cuentan con un programa de Ecoeficiencia.</a:t>
                      </a:r>
                      <a:endParaRPr lang="es-PE" sz="900" dirty="0">
                        <a:solidFill>
                          <a:schemeClr val="tx1">
                            <a:lumMod val="85000"/>
                            <a:lumOff val="15000"/>
                          </a:schemeClr>
                        </a:solidFill>
                        <a:latin typeface="Calibri"/>
                        <a:ea typeface="Calibri"/>
                        <a:cs typeface="Times New Roman"/>
                      </a:endParaRPr>
                    </a:p>
                  </a:txBody>
                  <a:tcPr marL="21340" marR="2134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PE" sz="900" dirty="0">
                          <a:solidFill>
                            <a:schemeClr val="tx1">
                              <a:lumMod val="85000"/>
                              <a:lumOff val="15000"/>
                            </a:schemeClr>
                          </a:solidFill>
                          <a:latin typeface="Calibri"/>
                          <a:ea typeface="Times New Roman"/>
                          <a:cs typeface="Times New Roman"/>
                        </a:rPr>
                        <a:t>Desconocimiento del uso adecuado de materiales derivados de los RR.NN y las consecuencias que esto repercute con el ambiente</a:t>
                      </a:r>
                      <a:endParaRPr lang="es-PE" sz="900" dirty="0">
                        <a:solidFill>
                          <a:schemeClr val="tx1">
                            <a:lumMod val="85000"/>
                            <a:lumOff val="15000"/>
                          </a:schemeClr>
                        </a:solidFill>
                        <a:latin typeface="Calibri"/>
                        <a:ea typeface="Calibri"/>
                        <a:cs typeface="Times New Roman"/>
                      </a:endParaRPr>
                    </a:p>
                  </a:txBody>
                  <a:tcPr marL="21340" marR="2134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428596" y="357166"/>
            <a:ext cx="821533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Char char="•"/>
              <a:tabLst/>
            </a:pPr>
            <a:r>
              <a:rPr kumimoji="0" lang="es-PE" sz="2000" b="1" i="1" u="none" strike="noStrike" cap="none" normalizeH="0" baseline="0" dirty="0" smtClean="0">
                <a:ln>
                  <a:noFill/>
                </a:ln>
                <a:solidFill>
                  <a:srgbClr val="000000"/>
                </a:solidFill>
                <a:effectLst/>
                <a:latin typeface="Arial" pitchFamily="34" charset="0"/>
                <a:ea typeface="Calibri" pitchFamily="34" charset="0"/>
                <a:cs typeface="Arial" pitchFamily="34" charset="0"/>
              </a:rPr>
              <a:t>QUEHACERES EN EDUCACION AMBIENTAL: COMPROMISOS INSTITUCIONALES</a:t>
            </a:r>
            <a:endParaRPr kumimoji="0" lang="es-PE" sz="2000" b="0" i="1" u="none" strike="noStrike" cap="none" normalizeH="0" baseline="0" dirty="0" smtClean="0">
              <a:ln>
                <a:noFill/>
              </a:ln>
              <a:solidFill>
                <a:schemeClr val="tx1"/>
              </a:solidFill>
              <a:effectLst/>
              <a:latin typeface="Arial" pitchFamily="34" charset="0"/>
              <a:cs typeface="Arial" pitchFamily="34" charset="0"/>
            </a:endParaRPr>
          </a:p>
        </p:txBody>
      </p:sp>
      <p:sp>
        <p:nvSpPr>
          <p:cNvPr id="37890" name="Rectangle 2"/>
          <p:cNvSpPr>
            <a:spLocks noChangeArrowheads="1"/>
          </p:cNvSpPr>
          <p:nvPr/>
        </p:nvSpPr>
        <p:spPr bwMode="auto">
          <a:xfrm>
            <a:off x="285720" y="1142984"/>
            <a:ext cx="8572560"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buFontTx/>
              <a:buAutoNum type="arabicPeriod"/>
              <a:tabLst/>
            </a:pPr>
            <a:r>
              <a:rPr kumimoji="0" lang="es-PE" sz="2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GENERALIDADES</a:t>
            </a:r>
          </a:p>
          <a:p>
            <a:pPr lvl="1" algn="just" fontAlgn="base">
              <a:spcBef>
                <a:spcPct val="0"/>
              </a:spcBef>
              <a:spcAft>
                <a:spcPct val="0"/>
              </a:spcAft>
              <a:buFontTx/>
              <a:buAutoNum type="arabicPeriod"/>
            </a:pPr>
            <a:r>
              <a:rPr lang="es-PE" sz="2400" b="1" dirty="0"/>
              <a:t>COMPROMISOS </a:t>
            </a:r>
            <a:r>
              <a:rPr lang="es-PE" sz="2400" b="1" dirty="0" smtClean="0"/>
              <a:t>INSTITUCIONALES</a:t>
            </a:r>
          </a:p>
          <a:p>
            <a:pPr lvl="1" algn="just" fontAlgn="base">
              <a:spcBef>
                <a:spcPct val="0"/>
              </a:spcBef>
              <a:spcAft>
                <a:spcPct val="0"/>
              </a:spcAft>
            </a:pPr>
            <a:r>
              <a:rPr kumimoji="0" lang="es-PE" sz="2400" b="1" i="0" u="none" strike="noStrike" cap="none" normalizeH="0" baseline="0" dirty="0" smtClean="0">
                <a:ln>
                  <a:noFill/>
                </a:ln>
                <a:solidFill>
                  <a:schemeClr val="tx1"/>
                </a:solidFill>
                <a:effectLst/>
                <a:latin typeface="Arial" pitchFamily="34" charset="0"/>
                <a:cs typeface="Arial" pitchFamily="34" charset="0"/>
              </a:rPr>
              <a:t>2.1. </a:t>
            </a:r>
            <a:r>
              <a:rPr lang="es-PE" sz="2400" b="1" dirty="0"/>
              <a:t>Administración </a:t>
            </a:r>
            <a:r>
              <a:rPr lang="es-PE" sz="2400" b="1" dirty="0" smtClean="0"/>
              <a:t>Regional</a:t>
            </a:r>
          </a:p>
          <a:p>
            <a:pPr lvl="1" algn="just" fontAlgn="base">
              <a:spcBef>
                <a:spcPct val="0"/>
              </a:spcBef>
              <a:spcAft>
                <a:spcPct val="0"/>
              </a:spcAft>
            </a:pPr>
            <a:r>
              <a:rPr kumimoji="0" lang="es-PE" sz="2400" b="1" i="0" u="none" strike="noStrike" cap="none" normalizeH="0" baseline="0" dirty="0" smtClean="0">
                <a:ln>
                  <a:noFill/>
                </a:ln>
                <a:solidFill>
                  <a:schemeClr val="tx1"/>
                </a:solidFill>
                <a:effectLst/>
                <a:latin typeface="Arial" pitchFamily="34" charset="0"/>
                <a:cs typeface="Arial" pitchFamily="34" charset="0"/>
              </a:rPr>
              <a:t>2.2 </a:t>
            </a:r>
            <a:r>
              <a:rPr lang="es-PE" sz="2400" b="1" dirty="0"/>
              <a:t>Medios de </a:t>
            </a:r>
            <a:r>
              <a:rPr lang="es-PE" sz="2400" b="1" dirty="0" smtClean="0"/>
              <a:t>Comunicación</a:t>
            </a:r>
          </a:p>
          <a:p>
            <a:pPr lvl="1" algn="just" fontAlgn="base">
              <a:spcBef>
                <a:spcPct val="0"/>
              </a:spcBef>
              <a:spcAft>
                <a:spcPct val="0"/>
              </a:spcAft>
            </a:pPr>
            <a:r>
              <a:rPr kumimoji="0" lang="es-PE" sz="2400" b="1" i="0" u="none" strike="noStrike" cap="none" normalizeH="0" baseline="0" dirty="0" smtClean="0">
                <a:ln>
                  <a:noFill/>
                </a:ln>
                <a:solidFill>
                  <a:schemeClr val="tx1"/>
                </a:solidFill>
                <a:effectLst/>
                <a:latin typeface="Arial" pitchFamily="34" charset="0"/>
                <a:cs typeface="Arial" pitchFamily="34" charset="0"/>
              </a:rPr>
              <a:t>2.3</a:t>
            </a:r>
            <a:r>
              <a:rPr kumimoji="0" lang="es-PE" sz="2400" b="1" i="0" u="none" strike="noStrike" cap="none" normalizeH="0" dirty="0" smtClean="0">
                <a:ln>
                  <a:noFill/>
                </a:ln>
                <a:solidFill>
                  <a:schemeClr val="tx1"/>
                </a:solidFill>
                <a:effectLst/>
                <a:latin typeface="Arial" pitchFamily="34" charset="0"/>
                <a:cs typeface="Arial" pitchFamily="34" charset="0"/>
              </a:rPr>
              <a:t> </a:t>
            </a:r>
            <a:r>
              <a:rPr lang="es-PE" sz="2400" b="1" dirty="0"/>
              <a:t>Empresas privadas, asociaciones y colegios </a:t>
            </a:r>
            <a:r>
              <a:rPr lang="es-PE" sz="2400" b="1" dirty="0" smtClean="0"/>
              <a:t>profesionales</a:t>
            </a:r>
          </a:p>
          <a:p>
            <a:pPr lvl="1" algn="just" fontAlgn="base">
              <a:spcBef>
                <a:spcPct val="0"/>
              </a:spcBef>
              <a:spcAft>
                <a:spcPct val="0"/>
              </a:spcAft>
            </a:pPr>
            <a:r>
              <a:rPr kumimoji="0" lang="es-PE" sz="2400" b="1" i="0" u="none" strike="noStrike" cap="none" normalizeH="0" baseline="0" dirty="0" smtClean="0">
                <a:ln>
                  <a:noFill/>
                </a:ln>
                <a:solidFill>
                  <a:schemeClr val="tx1"/>
                </a:solidFill>
                <a:effectLst/>
                <a:latin typeface="Arial" pitchFamily="34" charset="0"/>
                <a:cs typeface="Arial" pitchFamily="34" charset="0"/>
              </a:rPr>
              <a:t>2.4 </a:t>
            </a:r>
            <a:r>
              <a:rPr lang="es-PE" sz="2400" b="1" dirty="0"/>
              <a:t>Instituciones y equipamiento de educación </a:t>
            </a:r>
            <a:r>
              <a:rPr lang="es-PE" sz="2400" b="1" dirty="0" smtClean="0"/>
              <a:t>  ambiental</a:t>
            </a:r>
          </a:p>
          <a:p>
            <a:pPr lvl="1" algn="just" fontAlgn="base">
              <a:spcBef>
                <a:spcPct val="0"/>
              </a:spcBef>
              <a:spcAft>
                <a:spcPct val="0"/>
              </a:spcAft>
            </a:pPr>
            <a:r>
              <a:rPr kumimoji="0" lang="es-PE" sz="2400" b="1" i="0" u="none" strike="noStrike" cap="none" normalizeH="0" baseline="0" dirty="0" smtClean="0">
                <a:ln>
                  <a:noFill/>
                </a:ln>
                <a:solidFill>
                  <a:schemeClr val="tx1"/>
                </a:solidFill>
                <a:effectLst/>
                <a:latin typeface="Arial" pitchFamily="34" charset="0"/>
                <a:cs typeface="Arial" pitchFamily="34" charset="0"/>
              </a:rPr>
              <a:t>2.5 </a:t>
            </a:r>
            <a:r>
              <a:rPr lang="es-PE" sz="2400" b="1" dirty="0"/>
              <a:t>Agrupaciones de Base y </a:t>
            </a:r>
            <a:r>
              <a:rPr lang="es-PE" sz="2400" b="1" dirty="0" smtClean="0"/>
              <a:t>ONGs</a:t>
            </a:r>
          </a:p>
          <a:p>
            <a:pPr lvl="1" algn="just" fontAlgn="base">
              <a:spcBef>
                <a:spcPct val="0"/>
              </a:spcBef>
              <a:spcAft>
                <a:spcPct val="0"/>
              </a:spcAft>
            </a:pPr>
            <a:r>
              <a:rPr kumimoji="0" lang="es-PE" sz="2400" b="1" i="0" u="none" strike="noStrike" cap="none" normalizeH="0" baseline="0" dirty="0" smtClean="0">
                <a:ln>
                  <a:noFill/>
                </a:ln>
                <a:solidFill>
                  <a:schemeClr val="tx1"/>
                </a:solidFill>
                <a:effectLst/>
                <a:latin typeface="Arial" pitchFamily="34" charset="0"/>
                <a:cs typeface="Arial" pitchFamily="34" charset="0"/>
              </a:rPr>
              <a:t>2.6. </a:t>
            </a:r>
            <a:r>
              <a:rPr lang="es-PE" sz="2400" b="1" dirty="0"/>
              <a:t>Sistema educativo no universitario: Instituciones </a:t>
            </a:r>
            <a:r>
              <a:rPr lang="es-PE" sz="2400" b="1" dirty="0" smtClean="0"/>
              <a:t>Educativas</a:t>
            </a:r>
          </a:p>
          <a:p>
            <a:pPr lvl="1" algn="just" fontAlgn="base">
              <a:spcBef>
                <a:spcPct val="0"/>
              </a:spcBef>
              <a:spcAft>
                <a:spcPct val="0"/>
              </a:spcAft>
            </a:pPr>
            <a:r>
              <a:rPr kumimoji="0" lang="es-PE" sz="2400" b="1" i="0" u="none" strike="noStrike" cap="none" normalizeH="0" baseline="0" dirty="0" smtClean="0">
                <a:ln>
                  <a:noFill/>
                </a:ln>
                <a:solidFill>
                  <a:schemeClr val="tx1"/>
                </a:solidFill>
                <a:effectLst/>
                <a:latin typeface="Arial" pitchFamily="34" charset="0"/>
                <a:cs typeface="Arial" pitchFamily="34" charset="0"/>
              </a:rPr>
              <a:t>2.7  </a:t>
            </a:r>
            <a:r>
              <a:rPr lang="es-PE" sz="2400" b="1" dirty="0"/>
              <a:t>Sistema educativo  universitario: </a:t>
            </a:r>
            <a:endParaRPr lang="es-PE" sz="2400" b="1" dirty="0" smtClean="0"/>
          </a:p>
          <a:p>
            <a:pPr lvl="1" algn="just" fontAlgn="base">
              <a:spcBef>
                <a:spcPct val="0"/>
              </a:spcBef>
              <a:spcAft>
                <a:spcPct val="0"/>
              </a:spcAft>
            </a:pPr>
            <a:r>
              <a:rPr lang="es-PE" sz="2400" b="1" dirty="0" smtClean="0"/>
              <a:t>Universidades</a:t>
            </a:r>
            <a:endParaRPr lang="es-PE" sz="2400" b="1" dirty="0" smtClean="0"/>
          </a:p>
          <a:p>
            <a:pPr lvl="1" algn="just" fontAlgn="base">
              <a:spcBef>
                <a:spcPct val="0"/>
              </a:spcBef>
              <a:spcAft>
                <a:spcPct val="0"/>
              </a:spcAft>
            </a:pPr>
            <a:endParaRPr kumimoji="0" lang="es-PE"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50" name="Picture 2"/>
          <p:cNvPicPr>
            <a:picLocks noChangeAspect="1" noChangeArrowheads="1"/>
          </p:cNvPicPr>
          <p:nvPr/>
        </p:nvPicPr>
        <p:blipFill>
          <a:blip r:embed="rId2"/>
          <a:srcRect/>
          <a:stretch>
            <a:fillRect/>
          </a:stretch>
        </p:blipFill>
        <p:spPr bwMode="auto">
          <a:xfrm>
            <a:off x="7500958" y="1000108"/>
            <a:ext cx="1290897" cy="142876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6786578" y="4929198"/>
            <a:ext cx="1571636" cy="157163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71538" y="714356"/>
            <a:ext cx="7000924" cy="400110"/>
          </a:xfrm>
          <a:prstGeom prst="rect">
            <a:avLst/>
          </a:prstGeom>
        </p:spPr>
        <p:txBody>
          <a:bodyPr wrap="square">
            <a:spAutoFit/>
          </a:bodyPr>
          <a:lstStyle/>
          <a:p>
            <a:r>
              <a:rPr lang="es-PE" sz="2000" b="1" dirty="0"/>
              <a:t>SEGUIMIENTO, EVALUACION Y APOYO VOLUNTARIO</a:t>
            </a:r>
            <a:endParaRPr lang="es-PE" sz="2000" dirty="0"/>
          </a:p>
        </p:txBody>
      </p:sp>
      <p:sp>
        <p:nvSpPr>
          <p:cNvPr id="3" name="2 Rectángulo"/>
          <p:cNvSpPr/>
          <p:nvPr/>
        </p:nvSpPr>
        <p:spPr>
          <a:xfrm>
            <a:off x="857224" y="1428736"/>
            <a:ext cx="7572428" cy="1477328"/>
          </a:xfrm>
          <a:prstGeom prst="rect">
            <a:avLst/>
          </a:prstGeom>
        </p:spPr>
        <p:txBody>
          <a:bodyPr wrap="square">
            <a:spAutoFit/>
          </a:bodyPr>
          <a:lstStyle/>
          <a:p>
            <a:r>
              <a:rPr lang="es-PE" dirty="0"/>
              <a:t>Hoy disponemos de un diagnóstico, propuestas y compromisos para el desarrollo de la educación ambiental en todos los sectores sociales. Esto constituye el inicio del proceso para construir la Estrategia de Educación Ambiental, y se espera continuar con la tarea para cumplir los retos trazados.</a:t>
            </a:r>
          </a:p>
        </p:txBody>
      </p:sp>
      <p:sp>
        <p:nvSpPr>
          <p:cNvPr id="38913" name="Rectangle 1"/>
          <p:cNvSpPr>
            <a:spLocks noChangeArrowheads="1"/>
          </p:cNvSpPr>
          <p:nvPr/>
        </p:nvSpPr>
        <p:spPr bwMode="auto">
          <a:xfrm>
            <a:off x="928662" y="3000372"/>
            <a:ext cx="778674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PE"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Estaba previsto  que el presente documento revisado y actualizado como  siguiente etapa finalizara  el  año 2016. En el intertanto, los diferentes sectores sociales estarían haciendo acopio de experiencias en capacitación, difusión, comunicación ambiental, con la siempre característica autonomía para desarrollar sus compromisos  adquiridos</a:t>
            </a:r>
            <a:r>
              <a:rPr kumimoji="0" lang="es-PE"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es-PE"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1214414" y="1142984"/>
            <a:ext cx="6643702"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es-PE" sz="2400" b="1" i="0" u="none" strike="noStrike" cap="none" normalizeH="0" baseline="0" dirty="0" smtClean="0">
                <a:ln>
                  <a:noFill/>
                </a:ln>
                <a:solidFill>
                  <a:schemeClr val="tx1"/>
                </a:solidFill>
                <a:effectLst/>
                <a:latin typeface="Baskerville Old Face" pitchFamily="18" charset="0"/>
                <a:ea typeface="Calibri" pitchFamily="34" charset="0"/>
                <a:cs typeface="Arial" pitchFamily="34" charset="0"/>
              </a:rPr>
              <a:t>ANEXOS</a:t>
            </a:r>
            <a:endParaRPr kumimoji="0" lang="es-PE"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es-PE"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Anexo 1: Metodología Aplicada en el 		Proceso</a:t>
            </a:r>
            <a:endParaRPr kumimoji="0" lang="es-PE"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es-PE"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Anexo 2: Materiales generados</a:t>
            </a:r>
            <a:endParaRPr kumimoji="0" lang="es-PE"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es-PE"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a-Estrategia-Programa de Educación 	Ambiental</a:t>
            </a:r>
            <a:endParaRPr kumimoji="0" lang="es-PE"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es-PE"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B-Actividades 2012-2016</a:t>
            </a:r>
            <a:endParaRPr kumimoji="0" lang="es-PE"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lang="es-PE" sz="2400" b="1" dirty="0">
                <a:latin typeface="Arial" pitchFamily="34" charset="0"/>
                <a:ea typeface="Calibri" pitchFamily="34" charset="0"/>
                <a:cs typeface="Arial" pitchFamily="34" charset="0"/>
              </a:rPr>
              <a:t>C</a:t>
            </a:r>
            <a:r>
              <a:rPr kumimoji="0" lang="es-PE"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-Calendario ambiental</a:t>
            </a:r>
            <a:endParaRPr kumimoji="0" lang="es-PE"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es-PE"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D-Cronograma de Actividades 2012-2016</a:t>
            </a:r>
            <a:endParaRPr kumimoji="0" lang="es-PE"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Imagen 3" descr="E:\Gorel Gerencia RRNN y GMA\Grasiely - CAR\Logo Car\logo ganador.png"/>
          <p:cNvPicPr>
            <a:picLocks noChangeArrowheads="1"/>
          </p:cNvPicPr>
          <p:nvPr/>
        </p:nvPicPr>
        <p:blipFill>
          <a:blip r:embed="rId3"/>
          <a:srcRect/>
          <a:stretch>
            <a:fillRect/>
          </a:stretch>
        </p:blipFill>
        <p:spPr bwMode="auto">
          <a:xfrm>
            <a:off x="3143240" y="1214422"/>
            <a:ext cx="2640013" cy="3973512"/>
          </a:xfrm>
          <a:prstGeom prst="rect">
            <a:avLst/>
          </a:prstGeom>
          <a:noFill/>
        </p:spPr>
      </p:pic>
      <p:sp>
        <p:nvSpPr>
          <p:cNvPr id="3" name="2 Rectángulo"/>
          <p:cNvSpPr/>
          <p:nvPr/>
        </p:nvSpPr>
        <p:spPr>
          <a:xfrm>
            <a:off x="3071802" y="5429264"/>
            <a:ext cx="3786214" cy="523220"/>
          </a:xfrm>
          <a:prstGeom prst="rect">
            <a:avLst/>
          </a:prstGeom>
        </p:spPr>
        <p:txBody>
          <a:bodyPr wrap="square">
            <a:spAutoFit/>
          </a:bodyPr>
          <a:lstStyle/>
          <a:p>
            <a:pPr algn="ctr"/>
            <a:r>
              <a:rPr lang="es-PE" sz="2800" dirty="0" smtClean="0"/>
              <a:t>MUCHAS GRACIAS</a:t>
            </a:r>
            <a:endParaRPr lang="es-PE"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s-PE" sz="2400" dirty="0" smtClean="0"/>
              <a:t>Mediante Decreto N° 024 – 2003 CD/CONAM del 6 de junio del 2003, se crea el Grupo Técnico de Educación y Difusión Ambiental, con el objetivo de elaborar el Plan Regional de Educación y Difusión Ambiental de la región Loreto. Este Grupo Técnico  lo preside el Gobierno Regional de Loreto a través de la Gerencia Regional de Recursos Naturales y Gestión del Medio Ambiente y tiene como Secretaría Técnica a la Dirección Regional de Educación de Loreto (DREL) y a la Universidad Nacional de la Amazonía Peruana (UNAP). </a:t>
            </a:r>
            <a:endParaRPr lang="es-PE" sz="2400" dirty="0"/>
          </a:p>
        </p:txBody>
      </p:sp>
      <p:sp>
        <p:nvSpPr>
          <p:cNvPr id="3" name="2 Título"/>
          <p:cNvSpPr>
            <a:spLocks noGrp="1"/>
          </p:cNvSpPr>
          <p:nvPr>
            <p:ph type="title"/>
          </p:nvPr>
        </p:nvSpPr>
        <p:spPr/>
        <p:txBody>
          <a:bodyPr>
            <a:normAutofit fontScale="90000"/>
          </a:bodyPr>
          <a:lstStyle/>
          <a:p>
            <a:pPr algn="ctr"/>
            <a:r>
              <a:rPr lang="es-PE" dirty="0" smtClean="0"/>
              <a:t/>
            </a:r>
            <a:br>
              <a:rPr lang="es-PE" dirty="0" smtClean="0"/>
            </a:br>
            <a:r>
              <a:rPr lang="es-PE" dirty="0" smtClean="0"/>
              <a:t>PRESENTACION</a:t>
            </a:r>
            <a:br>
              <a:rPr lang="es-PE" dirty="0" smtClean="0"/>
            </a:br>
            <a:endParaRPr lang="es-PE" dirty="0"/>
          </a:p>
        </p:txBody>
      </p:sp>
      <p:pic>
        <p:nvPicPr>
          <p:cNvPr id="1027" name="Picture 3"/>
          <p:cNvPicPr>
            <a:picLocks noChangeAspect="1" noChangeArrowheads="1"/>
          </p:cNvPicPr>
          <p:nvPr/>
        </p:nvPicPr>
        <p:blipFill>
          <a:blip r:embed="rId2"/>
          <a:srcRect/>
          <a:stretch>
            <a:fillRect/>
          </a:stretch>
        </p:blipFill>
        <p:spPr bwMode="auto">
          <a:xfrm>
            <a:off x="7358082" y="5286388"/>
            <a:ext cx="1362075" cy="1362075"/>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4286248" y="5572140"/>
            <a:ext cx="1357322" cy="107157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71472" y="1357298"/>
            <a:ext cx="8143932" cy="1323439"/>
          </a:xfrm>
          <a:prstGeom prst="rect">
            <a:avLst/>
          </a:prstGeom>
        </p:spPr>
        <p:txBody>
          <a:bodyPr wrap="square">
            <a:spAutoFit/>
          </a:bodyPr>
          <a:lstStyle/>
          <a:p>
            <a:r>
              <a:rPr lang="es-PE" sz="2000" dirty="0"/>
              <a:t>Concluyendo así la primera etapa de su implementación y ejecución que fue aplicada por las instituciones comprometidas con establecer las líneas de acción planteadas en el presente documento</a:t>
            </a:r>
          </a:p>
        </p:txBody>
      </p:sp>
      <p:sp>
        <p:nvSpPr>
          <p:cNvPr id="5" name="4 Rectángulo"/>
          <p:cNvSpPr/>
          <p:nvPr/>
        </p:nvSpPr>
        <p:spPr>
          <a:xfrm>
            <a:off x="571472" y="3214686"/>
            <a:ext cx="7929618" cy="1631216"/>
          </a:xfrm>
          <a:prstGeom prst="rect">
            <a:avLst/>
          </a:prstGeom>
        </p:spPr>
        <p:txBody>
          <a:bodyPr wrap="square">
            <a:spAutoFit/>
          </a:bodyPr>
          <a:lstStyle/>
          <a:p>
            <a:pPr algn="just"/>
            <a:r>
              <a:rPr lang="es-PE" sz="2000" dirty="0"/>
              <a:t>En tal sentido la Comisión Ambiental Regional CAR-L  en asamblea extraordinaria del día 21 de Febrero del 2012, se estableció crear una Sub Comisión, para realizar la revisión y actualización del Plan Estratégico para la Educación y Difusión Ambiental de la Región Loreto</a:t>
            </a:r>
          </a:p>
        </p:txBody>
      </p:sp>
      <p:sp>
        <p:nvSpPr>
          <p:cNvPr id="6" name="5 Rectángulo"/>
          <p:cNvSpPr/>
          <p:nvPr/>
        </p:nvSpPr>
        <p:spPr>
          <a:xfrm>
            <a:off x="785786" y="500042"/>
            <a:ext cx="7286676" cy="584775"/>
          </a:xfrm>
          <a:prstGeom prst="rect">
            <a:avLst/>
          </a:prstGeom>
        </p:spPr>
        <p:txBody>
          <a:bodyPr wrap="square">
            <a:spAutoFit/>
          </a:bodyPr>
          <a:lstStyle/>
          <a:p>
            <a:pPr algn="ctr"/>
            <a:r>
              <a:rPr lang="es-PE" sz="3200" b="1" i="1" dirty="0" smtClean="0"/>
              <a:t>MOTIVO</a:t>
            </a:r>
            <a:r>
              <a:rPr lang="es-PE" b="1" i="1" dirty="0" smtClean="0"/>
              <a:t>.</a:t>
            </a:r>
            <a:endParaRPr lang="es-PE" b="1"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714348" y="1071546"/>
            <a:ext cx="7286676" cy="41857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0663" algn="just" defTabSz="914400" rtl="0" eaLnBrk="1" fontAlgn="base" latinLnBrk="0" hangingPunct="1">
              <a:lnSpc>
                <a:spcPct val="100000"/>
              </a:lnSpc>
              <a:spcBef>
                <a:spcPct val="0"/>
              </a:spcBef>
              <a:spcAft>
                <a:spcPct val="0"/>
              </a:spcAft>
              <a:buClrTx/>
              <a:buSzTx/>
              <a:buFontTx/>
              <a:buNone/>
              <a:tabLst/>
            </a:pPr>
            <a:r>
              <a:rPr kumimoji="0" lang="es-ES_tradnl" sz="2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ENFOQUE DEL PRESENTE DOCUMENTO</a:t>
            </a:r>
          </a:p>
          <a:p>
            <a:pPr marL="0" marR="0" lvl="0" indent="220663" algn="just" defTabSz="914400" rtl="0" eaLnBrk="0" fontAlgn="base" latinLnBrk="0" hangingPunct="0">
              <a:lnSpc>
                <a:spcPct val="100000"/>
              </a:lnSpc>
              <a:spcBef>
                <a:spcPct val="0"/>
              </a:spcBef>
              <a:spcAft>
                <a:spcPct val="0"/>
              </a:spcAft>
              <a:buClrTx/>
              <a:buSzTx/>
              <a:buFontTx/>
              <a:buNone/>
              <a:tabLst/>
            </a:pPr>
            <a:endParaRPr lang="es-PE" sz="2400" dirty="0" smtClean="0">
              <a:latin typeface="Arial" pitchFamily="34" charset="0"/>
              <a:ea typeface="Calibri" pitchFamily="34" charset="0"/>
              <a:cs typeface="Arial" pitchFamily="34" charset="0"/>
            </a:endParaRPr>
          </a:p>
          <a:p>
            <a:pPr marL="0" marR="0" lvl="0" indent="220663" algn="just" defTabSz="914400" rtl="0" eaLnBrk="0" fontAlgn="base" latinLnBrk="0" hangingPunct="0">
              <a:lnSpc>
                <a:spcPct val="100000"/>
              </a:lnSpc>
              <a:spcBef>
                <a:spcPct val="0"/>
              </a:spcBef>
              <a:spcAft>
                <a:spcPct val="0"/>
              </a:spcAft>
              <a:buClrTx/>
              <a:buSzTx/>
              <a:buFontTx/>
              <a:buNone/>
              <a:tabLst/>
            </a:pP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El Plan Estratégico de Educación y Difusión ambiental pretende  ser la expresión del consenso y voluntades de los ciudadanos de nuestra Región, entendiéndolo como una herramienta clave que, ante cualquier acción emprendida para la resolución de los problemas ambientales actuales, se mantenga vigente en el tiempo y</a:t>
            </a:r>
            <a:r>
              <a:rPr lang="es-PE" sz="2400" dirty="0" smtClean="0">
                <a:latin typeface="Arial" pitchFamily="34" charset="0"/>
                <a:ea typeface="Calibri" pitchFamily="34" charset="0"/>
                <a:cs typeface="Arial" pitchFamily="34" charset="0"/>
              </a:rPr>
              <a:t> </a:t>
            </a: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la conciencia para lograrlo, acompañando al compromiso asumido por el  Gobierno Regional de Loreto.</a:t>
            </a:r>
            <a:endParaRPr kumimoji="0" lang="es-PE"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28596" y="285729"/>
            <a:ext cx="8358246" cy="6001643"/>
          </a:xfrm>
          <a:prstGeom prst="rect">
            <a:avLst/>
          </a:prstGeom>
        </p:spPr>
        <p:txBody>
          <a:bodyPr wrap="square">
            <a:spAutoFit/>
          </a:bodyPr>
          <a:lstStyle/>
          <a:p>
            <a:r>
              <a:rPr lang="es-ES_tradnl" sz="2400" b="1" dirty="0"/>
              <a:t>REVISION SOCIO AMBIENTAL DE LA REGION </a:t>
            </a:r>
            <a:r>
              <a:rPr lang="es-ES_tradnl" sz="2400" b="1" dirty="0" smtClean="0"/>
              <a:t>LORETO</a:t>
            </a:r>
          </a:p>
          <a:p>
            <a:endParaRPr lang="es-PE" sz="2400" dirty="0" smtClean="0"/>
          </a:p>
          <a:p>
            <a:r>
              <a:rPr lang="es-PE" sz="2400" dirty="0" smtClean="0"/>
              <a:t>Se enfatiza </a:t>
            </a:r>
            <a:r>
              <a:rPr lang="es-PE" sz="2400" dirty="0"/>
              <a:t>en:</a:t>
            </a:r>
          </a:p>
          <a:p>
            <a:r>
              <a:rPr lang="es-PE" sz="2400" dirty="0" smtClean="0"/>
              <a:t> </a:t>
            </a:r>
            <a:r>
              <a:rPr lang="es-PE" sz="2400" dirty="0"/>
              <a:t>A – ASPECTOS CULTURALES</a:t>
            </a:r>
            <a:r>
              <a:rPr lang="es-PE" sz="2400" dirty="0" smtClean="0"/>
              <a:t>.</a:t>
            </a:r>
          </a:p>
          <a:p>
            <a:r>
              <a:rPr lang="es-PE" sz="2400" dirty="0" smtClean="0"/>
              <a:t> B-POLITICAS </a:t>
            </a:r>
            <a:r>
              <a:rPr lang="es-PE" sz="2400" dirty="0"/>
              <a:t>PÚBLICAS Y GESTIÓN </a:t>
            </a:r>
            <a:r>
              <a:rPr lang="es-PE" sz="2400" dirty="0" smtClean="0"/>
              <a:t>AMBIENTAL</a:t>
            </a:r>
          </a:p>
          <a:p>
            <a:r>
              <a:rPr lang="es-PE" sz="2400" dirty="0" smtClean="0"/>
              <a:t> C-INFORMACIÓN AMBIENTAL</a:t>
            </a:r>
          </a:p>
          <a:p>
            <a:r>
              <a:rPr lang="es-PE" sz="2400" dirty="0" smtClean="0"/>
              <a:t> D-   </a:t>
            </a:r>
            <a:r>
              <a:rPr lang="es-PE" sz="2400" dirty="0"/>
              <a:t>RECURSOS NATURALES. </a:t>
            </a:r>
            <a:r>
              <a:rPr lang="es-PE" sz="2400" dirty="0" smtClean="0"/>
              <a:t>AMBIENTES:</a:t>
            </a:r>
          </a:p>
          <a:p>
            <a:endParaRPr lang="es-PE" sz="2400" dirty="0" smtClean="0"/>
          </a:p>
          <a:p>
            <a:pPr>
              <a:buFont typeface="Arial" pitchFamily="34" charset="0"/>
              <a:buChar char="•"/>
            </a:pPr>
            <a:r>
              <a:rPr lang="es-PE" sz="2400" i="1" dirty="0"/>
              <a:t>Los recursos naturales básicos en nuestra región como: aire, agua, suelo, energía </a:t>
            </a:r>
            <a:endParaRPr lang="es-PE" sz="2400" i="1" dirty="0" smtClean="0"/>
          </a:p>
          <a:p>
            <a:pPr>
              <a:buFont typeface="Arial" pitchFamily="34" charset="0"/>
              <a:buChar char="•"/>
            </a:pPr>
            <a:r>
              <a:rPr lang="es-PE" sz="2400" i="1" dirty="0"/>
              <a:t>Impactos cotidianos: ruido y residuos</a:t>
            </a:r>
            <a:r>
              <a:rPr lang="es-PE" sz="2400" dirty="0" smtClean="0"/>
              <a:t>.</a:t>
            </a:r>
          </a:p>
          <a:p>
            <a:pPr>
              <a:buFont typeface="Arial" pitchFamily="34" charset="0"/>
              <a:buChar char="•"/>
            </a:pPr>
            <a:r>
              <a:rPr lang="es-PE" sz="2400" i="1" dirty="0"/>
              <a:t>Ambientes </a:t>
            </a:r>
            <a:r>
              <a:rPr lang="es-PE" sz="2400" i="1" dirty="0" smtClean="0"/>
              <a:t>vitales:</a:t>
            </a:r>
          </a:p>
          <a:p>
            <a:endParaRPr lang="es-PE" sz="2400" i="1" dirty="0" smtClean="0"/>
          </a:p>
          <a:p>
            <a:pPr>
              <a:buFont typeface="Wingdings" pitchFamily="2" charset="2"/>
              <a:buChar char="ü"/>
            </a:pPr>
            <a:r>
              <a:rPr lang="es-PE" sz="2400" dirty="0"/>
              <a:t>Ecosistemas, </a:t>
            </a:r>
            <a:r>
              <a:rPr lang="es-PE" sz="2400" dirty="0" smtClean="0"/>
              <a:t>hábitats</a:t>
            </a:r>
          </a:p>
          <a:p>
            <a:pPr>
              <a:buFont typeface="Wingdings" pitchFamily="2" charset="2"/>
              <a:buChar char="ü"/>
            </a:pPr>
            <a:r>
              <a:rPr lang="es-PE" sz="2400" dirty="0"/>
              <a:t>Áreas Naturales Protegidas: espacios de interés, </a:t>
            </a:r>
            <a:r>
              <a:rPr lang="es-PE" sz="2400" dirty="0" smtClean="0"/>
              <a:t>	paisajes</a:t>
            </a:r>
            <a:endParaRPr lang="es-PE" sz="2400" dirty="0"/>
          </a:p>
        </p:txBody>
      </p:sp>
      <p:pic>
        <p:nvPicPr>
          <p:cNvPr id="6146" name="Picture 2"/>
          <p:cNvPicPr>
            <a:picLocks noChangeAspect="1" noChangeArrowheads="1"/>
          </p:cNvPicPr>
          <p:nvPr/>
        </p:nvPicPr>
        <p:blipFill>
          <a:blip r:embed="rId2"/>
          <a:srcRect/>
          <a:stretch>
            <a:fillRect/>
          </a:stretch>
        </p:blipFill>
        <p:spPr bwMode="auto">
          <a:xfrm>
            <a:off x="7651243" y="2000240"/>
            <a:ext cx="1492757" cy="1214446"/>
          </a:xfrm>
          <a:prstGeom prst="rect">
            <a:avLst/>
          </a:prstGeom>
          <a:noFill/>
          <a:ln w="9525">
            <a:noFill/>
            <a:miter lim="800000"/>
            <a:headEnd/>
            <a:tailEnd/>
          </a:ln>
          <a:effectLst/>
        </p:spPr>
      </p:pic>
      <p:pic>
        <p:nvPicPr>
          <p:cNvPr id="6147" name="Picture 3"/>
          <p:cNvPicPr>
            <a:picLocks noChangeAspect="1" noChangeArrowheads="1"/>
          </p:cNvPicPr>
          <p:nvPr/>
        </p:nvPicPr>
        <p:blipFill>
          <a:blip r:embed="rId3"/>
          <a:srcRect/>
          <a:stretch>
            <a:fillRect/>
          </a:stretch>
        </p:blipFill>
        <p:spPr bwMode="auto">
          <a:xfrm>
            <a:off x="6500826" y="4214818"/>
            <a:ext cx="1114425" cy="10763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642910" y="357166"/>
            <a:ext cx="8143932" cy="1200232"/>
          </a:xfrm>
          <a:prstGeom prst="rect">
            <a:avLst/>
          </a:prstGeom>
          <a:noFill/>
          <a:ln w="9525">
            <a:noFill/>
            <a:miter lim="800000"/>
            <a:headEnd/>
            <a:tailEnd/>
          </a:ln>
          <a:effectLst/>
        </p:spPr>
        <p:txBody>
          <a:bodyPr vert="horz" wrap="square" lIns="91440" tIns="304704"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PE"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ESTRATEGIA  DE EDUCACION AMBIENTAL PARA LA    REGION LORETO</a:t>
            </a:r>
            <a:endParaRPr kumimoji="0" lang="es-PE" sz="2000" b="1" i="0" u="none" strike="noStrike" cap="none" normalizeH="0" baseline="0" dirty="0" smtClean="0">
              <a:ln>
                <a:noFill/>
              </a:ln>
              <a:solidFill>
                <a:srgbClr val="365F91"/>
              </a:solidFill>
              <a:effectLst/>
              <a:latin typeface="Cambria"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571472" y="1500174"/>
            <a:ext cx="8215370" cy="3729186"/>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R="0" lvl="0" indent="0" fontAlgn="base">
              <a:lnSpc>
                <a:spcPct val="100000"/>
              </a:lnSpc>
              <a:spcBef>
                <a:spcPct val="0"/>
              </a:spcBef>
              <a:spcAft>
                <a:spcPct val="0"/>
              </a:spcAft>
              <a:buClrTx/>
              <a:buSzTx/>
              <a:buFontTx/>
              <a:buNone/>
              <a:tabLst/>
            </a:pPr>
            <a:r>
              <a:rPr lang="es-PE" b="1" dirty="0"/>
              <a:t>VISIÓN</a:t>
            </a:r>
          </a:p>
          <a:p>
            <a:pPr marR="0" lvl="0" indent="0" fontAlgn="base">
              <a:lnSpc>
                <a:spcPct val="100000"/>
              </a:lnSpc>
              <a:spcBef>
                <a:spcPct val="0"/>
              </a:spcBef>
              <a:spcAft>
                <a:spcPct val="0"/>
              </a:spcAft>
              <a:buClrTx/>
              <a:buSzTx/>
              <a:buFontTx/>
              <a:buNone/>
              <a:tabLst/>
            </a:pPr>
            <a:r>
              <a:rPr lang="es-PE" dirty="0"/>
              <a:t>El Plan Estratégico  pretende posicionarse como el marco referencial para que los diversos sectores sociales puedan trazar sus líneas de acción, a fin de que dinamicen los Recursos Humanos y materiales hacia la generación de conciencia y cambio de actitud  para mejorar el entorno humano y natural. </a:t>
            </a:r>
          </a:p>
          <a:p>
            <a:pPr marL="0" marR="0" lvl="0" indent="0" algn="l" defTabSz="914400" rtl="0" eaLnBrk="0" fontAlgn="base" latinLnBrk="0" hangingPunct="0">
              <a:lnSpc>
                <a:spcPct val="100000"/>
              </a:lnSpc>
              <a:spcBef>
                <a:spcPct val="0"/>
              </a:spcBef>
              <a:spcAft>
                <a:spcPct val="0"/>
              </a:spcAft>
              <a:buClrTx/>
              <a:buSzTx/>
              <a:buFontTx/>
              <a:buNone/>
              <a:tabLst/>
            </a:pPr>
            <a:endParaRPr lang="es-PE"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b="0" i="0" u="none" strike="noStrike" cap="none" normalizeH="0" baseline="0" dirty="0" smtClean="0">
              <a:ln>
                <a:noFill/>
              </a:ln>
              <a:solidFill>
                <a:schemeClr val="tx1"/>
              </a:solidFill>
              <a:effectLst/>
              <a:latin typeface="Arial" pitchFamily="34" charset="0"/>
              <a:cs typeface="Arial" pitchFamily="34" charset="0"/>
            </a:endParaRPr>
          </a:p>
          <a:p>
            <a:r>
              <a:rPr lang="x-none" b="1"/>
              <a:t>MISIÓN</a:t>
            </a:r>
            <a:endParaRPr lang="es-PE" b="1" dirty="0"/>
          </a:p>
          <a:p>
            <a:r>
              <a:rPr lang="es-PE" dirty="0"/>
              <a:t>Generar vías de enlace para optimizar la planificación y elaboración de proyectos de educación ambiental y  la formación de líderes  que contribuyan en la construcción del desarrollo integral de la población de la región Loreto considerando la diversidad biológica y cultural.</a:t>
            </a:r>
            <a:endParaRPr kumimoji="0" lang="es-PE" b="0" i="0" u="none" strike="noStrike" cap="none" normalizeH="0" baseline="0" dirty="0" smtClean="0">
              <a:ln>
                <a:noFill/>
              </a:ln>
              <a:solidFill>
                <a:schemeClr val="tx1"/>
              </a:solidFill>
              <a:effectLst/>
              <a:latin typeface="Arial" pitchFamily="34" charset="0"/>
              <a:cs typeface="Arial" pitchFamily="34" charset="0"/>
            </a:endParaRPr>
          </a:p>
        </p:txBody>
      </p:sp>
      <p:pic>
        <p:nvPicPr>
          <p:cNvPr id="7170" name="Picture 2"/>
          <p:cNvPicPr>
            <a:picLocks noChangeAspect="1" noChangeArrowheads="1"/>
          </p:cNvPicPr>
          <p:nvPr/>
        </p:nvPicPr>
        <p:blipFill>
          <a:blip r:embed="rId2"/>
          <a:srcRect/>
          <a:stretch>
            <a:fillRect/>
          </a:stretch>
        </p:blipFill>
        <p:spPr bwMode="auto">
          <a:xfrm>
            <a:off x="7429520" y="5286388"/>
            <a:ext cx="1285884" cy="12858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785786" y="1142984"/>
            <a:ext cx="8072494"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s-PE" sz="3600" b="1" i="0" u="none" strike="noStrike" cap="none" normalizeH="0" baseline="0" dirty="0" smtClean="0">
                <a:ln>
                  <a:noFill/>
                </a:ln>
                <a:solidFill>
                  <a:schemeClr val="tx1">
                    <a:lumMod val="85000"/>
                    <a:lumOff val="15000"/>
                  </a:schemeClr>
                </a:solidFill>
                <a:effectLst/>
                <a:latin typeface="Arial" pitchFamily="34" charset="0"/>
                <a:ea typeface="Calibri" pitchFamily="34" charset="0"/>
                <a:cs typeface="Arial" pitchFamily="34" charset="0"/>
              </a:rPr>
              <a:t>EJE POLÍTICA</a:t>
            </a:r>
            <a:r>
              <a:rPr kumimoji="0" lang="es-PE" sz="3600" b="0" i="0" u="none" strike="noStrike" cap="none" normalizeH="0" baseline="0" dirty="0" smtClean="0">
                <a:ln>
                  <a:noFill/>
                </a:ln>
                <a:solidFill>
                  <a:schemeClr val="tx1">
                    <a:lumMod val="85000"/>
                    <a:lumOff val="15000"/>
                  </a:schemeClr>
                </a:solidFill>
                <a:effectLst/>
                <a:latin typeface="Arial" pitchFamily="34" charset="0"/>
                <a:ea typeface="Calibri" pitchFamily="34" charset="0"/>
                <a:cs typeface="Arial" pitchFamily="34" charset="0"/>
              </a:rPr>
              <a:t>:</a:t>
            </a:r>
          </a:p>
          <a:p>
            <a:pPr marL="0" marR="0" lvl="0" indent="0" defTabSz="914400" rtl="0" eaLnBrk="1" fontAlgn="base" latinLnBrk="0" hangingPunct="1">
              <a:lnSpc>
                <a:spcPct val="100000"/>
              </a:lnSpc>
              <a:spcBef>
                <a:spcPct val="0"/>
              </a:spcBef>
              <a:spcAft>
                <a:spcPct val="0"/>
              </a:spcAft>
              <a:buClrTx/>
              <a:buSzTx/>
              <a:buFontTx/>
              <a:buNone/>
              <a:tabLst/>
            </a:pPr>
            <a:r>
              <a:rPr kumimoji="0" lang="es-PE" sz="3600" b="0" i="0" u="none" strike="noStrike" cap="none" normalizeH="0" baseline="0" dirty="0" smtClean="0">
                <a:ln>
                  <a:noFill/>
                </a:ln>
                <a:solidFill>
                  <a:schemeClr val="tx1">
                    <a:lumMod val="85000"/>
                    <a:lumOff val="15000"/>
                  </a:schemeClr>
                </a:solidFill>
                <a:effectLst/>
                <a:latin typeface="Arial" pitchFamily="34" charset="0"/>
                <a:ea typeface="Calibri" pitchFamily="34" charset="0"/>
                <a:cs typeface="Arial" pitchFamily="34" charset="0"/>
              </a:rPr>
              <a:t> </a:t>
            </a:r>
            <a:endParaRPr kumimoji="0" lang="es-PE" sz="3600" b="0" i="0" u="none" strike="noStrike" cap="none" normalizeH="0" baseline="0" dirty="0" smtClean="0">
              <a:ln>
                <a:noFill/>
              </a:ln>
              <a:solidFill>
                <a:schemeClr val="tx1">
                  <a:lumMod val="85000"/>
                  <a:lumOff val="15000"/>
                </a:schemeClr>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es-PE" sz="3600" b="0" i="0" u="none" strike="noStrike" cap="none" normalizeH="0" baseline="0" dirty="0" smtClean="0">
                <a:ln>
                  <a:noFill/>
                </a:ln>
                <a:solidFill>
                  <a:schemeClr val="tx1">
                    <a:lumMod val="85000"/>
                    <a:lumOff val="15000"/>
                  </a:schemeClr>
                </a:solidFill>
                <a:effectLst/>
                <a:latin typeface="Arial" pitchFamily="34" charset="0"/>
                <a:ea typeface="Calibri" pitchFamily="34" charset="0"/>
                <a:cs typeface="Arial" pitchFamily="34" charset="0"/>
              </a:rPr>
              <a:t>N° </a:t>
            </a:r>
            <a:r>
              <a:rPr kumimoji="0" lang="es-PE" sz="3600" b="1" i="0" u="none" strike="noStrike" cap="none" normalizeH="0" baseline="0" dirty="0" smtClean="0">
                <a:ln>
                  <a:noFill/>
                </a:ln>
                <a:solidFill>
                  <a:schemeClr val="tx1">
                    <a:lumMod val="85000"/>
                    <a:lumOff val="15000"/>
                  </a:schemeClr>
                </a:solidFill>
                <a:effectLst/>
                <a:latin typeface="Arial" pitchFamily="34" charset="0"/>
                <a:ea typeface="Calibri" pitchFamily="34" charset="0"/>
                <a:cs typeface="Arial" pitchFamily="34" charset="0"/>
              </a:rPr>
              <a:t>3  </a:t>
            </a:r>
            <a:r>
              <a:rPr kumimoji="0" lang="es-PE" sz="3600" b="0" i="0" u="none" strike="noStrike" cap="none" normalizeH="0" baseline="0" dirty="0" smtClean="0">
                <a:ln>
                  <a:noFill/>
                </a:ln>
                <a:solidFill>
                  <a:schemeClr val="tx1">
                    <a:lumMod val="85000"/>
                    <a:lumOff val="15000"/>
                  </a:schemeClr>
                </a:solidFill>
                <a:effectLst/>
                <a:latin typeface="Arial" pitchFamily="34" charset="0"/>
                <a:ea typeface="Calibri" pitchFamily="34" charset="0"/>
                <a:cs typeface="Arial" pitchFamily="34" charset="0"/>
              </a:rPr>
              <a:t>Gobernanza Ambiental: establecido en el Plan de Acción Ambiental 2011-2021 y la Agenda Ambiental Regional 2001 - 2012</a:t>
            </a:r>
            <a:endParaRPr kumimoji="0" lang="es-PE" sz="3600" b="0" i="0" u="none" strike="noStrike" cap="none" normalizeH="0" baseline="0" dirty="0" smtClean="0">
              <a:ln>
                <a:noFill/>
              </a:ln>
              <a:solidFill>
                <a:schemeClr val="tx1">
                  <a:lumMod val="85000"/>
                  <a:lumOff val="1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54"/>
          <p:cNvPicPr/>
          <p:nvPr/>
        </p:nvPicPr>
        <p:blipFill>
          <a:blip r:embed="rId2">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7429520" y="214290"/>
            <a:ext cx="1214446" cy="1143008"/>
          </a:xfrm>
          <a:prstGeom prst="rect">
            <a:avLst/>
          </a:prstGeom>
          <a:noFill/>
          <a:ln>
            <a:noFill/>
          </a:ln>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428596" y="714356"/>
            <a:ext cx="8429684" cy="3944629"/>
          </a:xfrm>
          <a:prstGeom prst="rect">
            <a:avLst/>
          </a:prstGeom>
          <a:noFill/>
          <a:ln w="9525">
            <a:noFill/>
            <a:miter lim="800000"/>
            <a:headEnd/>
            <a:tailEnd/>
          </a:ln>
          <a:effectLst/>
        </p:spPr>
        <p:txBody>
          <a:bodyPr vert="horz" wrap="square" lIns="457056" tIns="126960" rIns="91440" bIns="0" numCol="1" anchor="ctr" anchorCtr="0" compatLnSpc="1">
            <a:prstTxWarp prst="textNoShape">
              <a:avLst/>
            </a:prstTxWarp>
            <a:spAutoFit/>
          </a:bodyPr>
          <a:lstStyle/>
          <a:p>
            <a:pPr marL="457200" marR="0" lvl="1" indent="0" algn="ctr" defTabSz="914400" rtl="0" eaLnBrk="1" fontAlgn="base" latinLnBrk="0" hangingPunct="1">
              <a:lnSpc>
                <a:spcPct val="100000"/>
              </a:lnSpc>
              <a:spcBef>
                <a:spcPct val="0"/>
              </a:spcBef>
              <a:spcAft>
                <a:spcPct val="0"/>
              </a:spcAft>
              <a:buClrTx/>
              <a:buSzTx/>
              <a:tabLst/>
            </a:pPr>
            <a:r>
              <a:rPr kumimoji="0" lang="es-PE" sz="3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Presentación</a:t>
            </a:r>
          </a:p>
          <a:p>
            <a:pPr marL="457200" marR="0" lvl="1" indent="0" algn="just" defTabSz="914400" rtl="0" eaLnBrk="1" fontAlgn="base" latinLnBrk="0" hangingPunct="1">
              <a:lnSpc>
                <a:spcPct val="100000"/>
              </a:lnSpc>
              <a:spcBef>
                <a:spcPct val="0"/>
              </a:spcBef>
              <a:spcAft>
                <a:spcPct val="0"/>
              </a:spcAft>
              <a:buClrTx/>
              <a:buSzTx/>
              <a:tabLst/>
            </a:pPr>
            <a:endParaRPr kumimoji="0" lang="es-PE" sz="2000" b="1" i="0" u="none" strike="noStrike" cap="none" normalizeH="0" baseline="0" dirty="0" smtClean="0">
              <a:ln>
                <a:noFill/>
              </a:ln>
              <a:solidFill>
                <a:srgbClr val="4F81BD"/>
              </a:solidFill>
              <a:effectLst/>
              <a:latin typeface="Cambria"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PE"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El presente documento denominado Estrategia de Educación Ambiental se ha elaborado mediante un proceso de participación (del 2003 al 2006, actualizado en el presente año), en reuniones de trabajo  de instituciones representativas de la región Loreto que apuestan por un ambiente saludable y que constituyen parte del Grupo Técnico de Educación y Difusión Ambiental de Loreto.</a:t>
            </a:r>
            <a:endParaRPr kumimoji="0" lang="es-PE"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2"/>
          <p:cNvPicPr>
            <a:picLocks noChangeAspect="1" noChangeArrowheads="1"/>
          </p:cNvPicPr>
          <p:nvPr/>
        </p:nvPicPr>
        <p:blipFill>
          <a:blip r:embed="rId2"/>
          <a:srcRect/>
          <a:stretch>
            <a:fillRect/>
          </a:stretch>
        </p:blipFill>
        <p:spPr bwMode="auto">
          <a:xfrm>
            <a:off x="6715140" y="4643446"/>
            <a:ext cx="1714512" cy="167846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214546" y="357166"/>
            <a:ext cx="3895618" cy="400110"/>
          </a:xfrm>
          <a:prstGeom prst="rect">
            <a:avLst/>
          </a:prstGeom>
        </p:spPr>
        <p:txBody>
          <a:bodyPr wrap="none">
            <a:spAutoFit/>
          </a:bodyPr>
          <a:lstStyle/>
          <a:p>
            <a:r>
              <a:rPr lang="es-PE" sz="2000" b="1" dirty="0"/>
              <a:t>OBJETIVOS DE LA ESTRATEGIA</a:t>
            </a:r>
            <a:endParaRPr lang="es-PE" sz="2000" dirty="0"/>
          </a:p>
        </p:txBody>
      </p:sp>
      <p:sp>
        <p:nvSpPr>
          <p:cNvPr id="31745" name="Rectangle 1"/>
          <p:cNvSpPr>
            <a:spLocks noChangeArrowheads="1"/>
          </p:cNvSpPr>
          <p:nvPr/>
        </p:nvSpPr>
        <p:spPr bwMode="auto">
          <a:xfrm>
            <a:off x="785786" y="357166"/>
            <a:ext cx="8001024"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PE"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PE"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Construir un marco global e integral de principios y líneas de acción que oriente las acciones presentes y futuras en materia de educación ambiental.</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s-PE"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PE"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Promover la coordinación interinstitucional, a través de la conformación de redes de trabajo permanente.</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s-PE"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PE"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Integrar la educación ambiental como herramienta de gestión ambiental, en todos los sectores sociales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s-PE"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PE"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Movilizar y optimizar, recursos humanos y materiales que permita la eficiencia en la gestión ambiental.</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s-PE"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PE"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Impulsar la educación ambiental a fin de que se consolide como sector de interés social.</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s-PE"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PE"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Valorar la dimensión social de otras estrategias y planes de acción ambientales, que se han elaborado en Loreto</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s-PE"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PE"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Viabilizar la atención de las demandas sociales en cuanto a información, formación y capacitación que permita la participación social. </a:t>
            </a:r>
            <a:endParaRPr kumimoji="0" lang="es-PE"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PE"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122" name="Picture 2"/>
          <p:cNvPicPr>
            <a:picLocks noChangeAspect="1" noChangeArrowheads="1"/>
          </p:cNvPicPr>
          <p:nvPr/>
        </p:nvPicPr>
        <p:blipFill>
          <a:blip r:embed="rId2"/>
          <a:srcRect/>
          <a:stretch>
            <a:fillRect/>
          </a:stretch>
        </p:blipFill>
        <p:spPr bwMode="auto">
          <a:xfrm>
            <a:off x="7072330" y="5500702"/>
            <a:ext cx="1571636" cy="117872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898</TotalTime>
  <Words>1961</Words>
  <Application>Microsoft Office PowerPoint</Application>
  <PresentationFormat>Presentación en pantalla (4:3)</PresentationFormat>
  <Paragraphs>206</Paragraphs>
  <Slides>17</Slides>
  <Notes>2</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Concurrencia</vt:lpstr>
      <vt:lpstr>Diapositiva 1</vt:lpstr>
      <vt:lpstr> PRESENTACION </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Estratégico de Educación y Difusión Ambiental</dc:title>
  <dc:creator>Usuario</dc:creator>
  <cp:lastModifiedBy>Usuario</cp:lastModifiedBy>
  <cp:revision>45</cp:revision>
  <dcterms:created xsi:type="dcterms:W3CDTF">2013-02-18T02:53:27Z</dcterms:created>
  <dcterms:modified xsi:type="dcterms:W3CDTF">2013-02-19T12:58:16Z</dcterms:modified>
</cp:coreProperties>
</file>