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8" r:id="rId3"/>
    <p:sldId id="284" r:id="rId4"/>
    <p:sldId id="289" r:id="rId5"/>
    <p:sldId id="280" r:id="rId6"/>
    <p:sldId id="290" r:id="rId7"/>
    <p:sldId id="291" r:id="rId8"/>
    <p:sldId id="274" r:id="rId9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71"/>
    <a:srgbClr val="FF6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A5CE9-366B-482A-B96F-5A03314CF1F0}" type="datetimeFigureOut">
              <a:rPr lang="es-PE" smtClean="0"/>
              <a:t>01/02/2013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9C7C1-24BF-4B97-BBF4-E156DEF226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662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9C7C1-24BF-4B97-BBF4-E156DEF22645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394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5361A1-98E2-458E-BBD8-5BFEDFDCE9F9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1613-6B77-4BB9-9CDD-8D6CD3B480C6}" type="datetimeFigureOut">
              <a:rPr lang="es-PE" smtClean="0"/>
              <a:t>01/02/2013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A70-B3B1-4E19-8ECF-D4399E6373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016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1613-6B77-4BB9-9CDD-8D6CD3B480C6}" type="datetimeFigureOut">
              <a:rPr lang="es-PE" smtClean="0"/>
              <a:t>01/02/2013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A70-B3B1-4E19-8ECF-D4399E6373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004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1613-6B77-4BB9-9CDD-8D6CD3B480C6}" type="datetimeFigureOut">
              <a:rPr lang="es-PE" smtClean="0"/>
              <a:t>01/02/2013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A70-B3B1-4E19-8ECF-D4399E6373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009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1613-6B77-4BB9-9CDD-8D6CD3B480C6}" type="datetimeFigureOut">
              <a:rPr lang="es-PE" smtClean="0"/>
              <a:t>01/02/2013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A70-B3B1-4E19-8ECF-D4399E6373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459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1613-6B77-4BB9-9CDD-8D6CD3B480C6}" type="datetimeFigureOut">
              <a:rPr lang="es-PE" smtClean="0"/>
              <a:t>01/02/2013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A70-B3B1-4E19-8ECF-D4399E6373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702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1613-6B77-4BB9-9CDD-8D6CD3B480C6}" type="datetimeFigureOut">
              <a:rPr lang="es-PE" smtClean="0"/>
              <a:t>01/02/2013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A70-B3B1-4E19-8ECF-D4399E6373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302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1613-6B77-4BB9-9CDD-8D6CD3B480C6}" type="datetimeFigureOut">
              <a:rPr lang="es-PE" smtClean="0"/>
              <a:t>01/02/2013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A70-B3B1-4E19-8ECF-D4399E6373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74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1613-6B77-4BB9-9CDD-8D6CD3B480C6}" type="datetimeFigureOut">
              <a:rPr lang="es-PE" smtClean="0"/>
              <a:t>01/02/2013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A70-B3B1-4E19-8ECF-D4399E6373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889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1613-6B77-4BB9-9CDD-8D6CD3B480C6}" type="datetimeFigureOut">
              <a:rPr lang="es-PE" smtClean="0"/>
              <a:t>01/02/2013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A70-B3B1-4E19-8ECF-D4399E6373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149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1613-6B77-4BB9-9CDD-8D6CD3B480C6}" type="datetimeFigureOut">
              <a:rPr lang="es-PE" smtClean="0"/>
              <a:t>01/02/2013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A70-B3B1-4E19-8ECF-D4399E6373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203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1613-6B77-4BB9-9CDD-8D6CD3B480C6}" type="datetimeFigureOut">
              <a:rPr lang="es-PE" smtClean="0"/>
              <a:t>01/02/2013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BA70-B3B1-4E19-8ECF-D4399E6373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576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01613-6B77-4BB9-9CDD-8D6CD3B480C6}" type="datetimeFigureOut">
              <a:rPr lang="es-PE" smtClean="0"/>
              <a:t>01/02/2013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ABA70-B3B1-4E19-8ECF-D4399E6373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580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3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15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5.jpeg"/><Relationship Id="rId18" Type="http://schemas.openxmlformats.org/officeDocument/2006/relationships/image" Target="../media/image48.jpeg"/><Relationship Id="rId3" Type="http://schemas.openxmlformats.org/officeDocument/2006/relationships/hyperlink" Target="mailto:rnpsjefatura09@yahoo.es" TargetMode="External"/><Relationship Id="rId7" Type="http://schemas.openxmlformats.org/officeDocument/2006/relationships/image" Target="../media/image40.jpeg"/><Relationship Id="rId12" Type="http://schemas.openxmlformats.org/officeDocument/2006/relationships/image" Target="../media/image44.jpe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jpe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43.jpeg"/><Relationship Id="rId5" Type="http://schemas.openxmlformats.org/officeDocument/2006/relationships/image" Target="../media/image39.jpeg"/><Relationship Id="rId15" Type="http://schemas.openxmlformats.org/officeDocument/2006/relationships/image" Target="../media/image14.jpeg"/><Relationship Id="rId10" Type="http://schemas.openxmlformats.org/officeDocument/2006/relationships/image" Target="../media/image42.jpeg"/><Relationship Id="rId19" Type="http://schemas.openxmlformats.org/officeDocument/2006/relationships/image" Target="../media/image2.png"/><Relationship Id="rId4" Type="http://schemas.openxmlformats.org/officeDocument/2006/relationships/hyperlink" Target="mailto:jgil@sernanp.gob.pe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C:\Users\user\Pictures\Charapa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04" y="0"/>
            <a:ext cx="9184304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9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95" y="13727"/>
            <a:ext cx="2076405" cy="175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F:\DSC018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02"/>
            <a:ext cx="1749425" cy="121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Slides de Pedro 0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3806"/>
            <a:ext cx="1749425" cy="130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25 Imagen" descr="H:\IMG_55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495974"/>
            <a:ext cx="1762125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H:\GALERIA DE FOTOS SERNANP\P115051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65977"/>
            <a:ext cx="1749424" cy="130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" name="Picture 3" descr="D:\todas las fotos\FotosProNa\Walter Wust\_WHW836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61140"/>
            <a:ext cx="1739032" cy="121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SC0557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3" y="3575023"/>
            <a:ext cx="1739032" cy="127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5 Marcador de contenido" descr="DSC0002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5080150"/>
            <a:ext cx="1762125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Imagen 00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5123671"/>
            <a:ext cx="1749424" cy="131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23671"/>
            <a:ext cx="1713359" cy="1285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H:\GALERIA DE FOTOS SERNANP\13. Pink dolphi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76953"/>
            <a:ext cx="1681148" cy="127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H:\GALERIA DE FOTOS SERNANP\P1540549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1997" y="3575024"/>
            <a:ext cx="1713361" cy="12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211960" y="1020479"/>
            <a:ext cx="47312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Gestión </a:t>
            </a:r>
            <a:r>
              <a:rPr lang="es-PE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Participativa en el gran Humedal Pacaya </a:t>
            </a:r>
            <a:r>
              <a:rPr lang="es-PE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Samiria</a:t>
            </a:r>
            <a:r>
              <a:rPr lang="es-PE" sz="4000" dirty="0" smtClean="0"/>
              <a:t>”</a:t>
            </a:r>
            <a:endParaRPr lang="es-ES" sz="4000" b="1" dirty="0">
              <a:effectLst>
                <a:outerShdw blurRad="38100" dist="38100" dir="2700000" algn="tl">
                  <a:srgbClr val="C0C0C0"/>
                </a:outerShdw>
              </a:effectLst>
              <a:latin typeface="Algerian" pitchFamily="82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220072" y="4720190"/>
            <a:ext cx="365279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err="1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Blgo</a:t>
            </a:r>
            <a:r>
              <a:rPr lang="es-ES" sz="2400" b="1" dirty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. </a:t>
            </a:r>
            <a:r>
              <a:rPr lang="es-ES" sz="2400" b="1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José </a:t>
            </a:r>
            <a:r>
              <a:rPr lang="es-ES" sz="2400" b="1" dirty="0" err="1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Grocio</a:t>
            </a:r>
            <a:r>
              <a:rPr lang="es-ES" sz="2400" b="1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s-ES" sz="2400" b="1" dirty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Gil </a:t>
            </a:r>
            <a:r>
              <a:rPr lang="es-ES" sz="2400" b="1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Navarro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n w="5080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Jefe de la RNPS</a:t>
            </a:r>
            <a:endParaRPr lang="es-ES" sz="2400" b="1" dirty="0">
              <a:ln w="5080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9" descr="H:\GALERIA DE FOTOS SERNANP\P1150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Users\user\Pictures\Charap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781944" cy="13010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01745" y="1366897"/>
            <a:ext cx="8496944" cy="1692771"/>
          </a:xfrm>
          <a:prstGeom prst="rect">
            <a:avLst/>
          </a:prstGeom>
          <a:gradFill>
            <a:gsLst>
              <a:gs pos="83750">
                <a:srgbClr val="D7E1F2">
                  <a:alpha val="21000"/>
                </a:srgbClr>
              </a:gs>
              <a:gs pos="0">
                <a:schemeClr val="accent1">
                  <a:tint val="66000"/>
                  <a:satMod val="160000"/>
                </a:schemeClr>
              </a:gs>
              <a:gs pos="76000">
                <a:schemeClr val="accent1">
                  <a:tint val="44500"/>
                  <a:satMod val="160000"/>
                  <a:alpha val="2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endParaRPr lang="es-ES" sz="800" b="1" dirty="0" smtClean="0">
              <a:latin typeface="Algerian" pitchFamily="82" charset="0"/>
            </a:endParaRPr>
          </a:p>
          <a:p>
            <a:pPr algn="just"/>
            <a:r>
              <a:rPr lang="es-ES" sz="2400" b="1" dirty="0" smtClean="0">
                <a:latin typeface="Algerian" pitchFamily="82" charset="0"/>
              </a:rPr>
              <a:t>“Conservar  los recursos de flora y fauna así como la belleza escénica características del bosque tropical húmedo”. </a:t>
            </a:r>
          </a:p>
          <a:p>
            <a:pPr algn="just"/>
            <a:endParaRPr lang="es-ES" sz="2400" b="1" dirty="0" smtClean="0">
              <a:latin typeface="Algerian" pitchFamily="8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01745" y="4760565"/>
            <a:ext cx="8496944" cy="1692771"/>
          </a:xfrm>
          <a:prstGeom prst="rect">
            <a:avLst/>
          </a:prstGeom>
          <a:gradFill>
            <a:gsLst>
              <a:gs pos="83750">
                <a:srgbClr val="D7E1F2">
                  <a:alpha val="21000"/>
                </a:srgbClr>
              </a:gs>
              <a:gs pos="0">
                <a:schemeClr val="accent1">
                  <a:tint val="66000"/>
                  <a:satMod val="160000"/>
                </a:schemeClr>
              </a:gs>
              <a:gs pos="76000">
                <a:schemeClr val="accent1">
                  <a:tint val="44500"/>
                  <a:satMod val="160000"/>
                  <a:alpha val="2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endParaRPr lang="es-ES" sz="800" b="1" dirty="0" smtClean="0">
              <a:latin typeface="Algerian" pitchFamily="82" charset="0"/>
            </a:endParaRPr>
          </a:p>
          <a:p>
            <a:pPr algn="just"/>
            <a:r>
              <a:rPr lang="es-ES" sz="2400" b="1" dirty="0">
                <a:latin typeface="Algerian" pitchFamily="82" charset="0"/>
              </a:rPr>
              <a:t>“Conservar y manejar los recursos naturales de interés ecológico y económico garantizando su uso sostenible por las poblaciones locales”. </a:t>
            </a:r>
            <a:endParaRPr lang="es-MX" sz="2400" b="1" dirty="0">
              <a:latin typeface="Algerian" pitchFamily="82" charset="0"/>
              <a:ea typeface="Cambria Math" pitchFamily="18" charset="0"/>
            </a:endParaRPr>
          </a:p>
          <a:p>
            <a:pPr algn="just"/>
            <a:endParaRPr lang="es-ES" sz="2400" b="1" dirty="0" smtClean="0">
              <a:latin typeface="Algerian" pitchFamily="82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188640"/>
            <a:ext cx="8352928" cy="8640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 smtClean="0">
                <a:solidFill>
                  <a:srgbClr val="FFC000"/>
                </a:solidFill>
                <a:latin typeface="Algerian" pitchFamily="82" charset="0"/>
              </a:rPr>
              <a:t>objetivos</a:t>
            </a:r>
            <a:endParaRPr lang="es-P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2 Imagen" descr="Cocha el Dorado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4878"/>
            <a:ext cx="2397536" cy="1352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9" descr="H:\GALERIA DE FOTOS SERNANP\P11505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35" y="5652467"/>
            <a:ext cx="2174465" cy="13049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" name="15 Marcador de contenido" descr="DSC0002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672087"/>
            <a:ext cx="2232248" cy="1357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96325"/>
            <a:ext cx="2195735" cy="1261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186386"/>
            <a:ext cx="6480719" cy="441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1191" y="1186386"/>
            <a:ext cx="2555777" cy="4401205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s-MX" sz="2000" b="1" dirty="0" smtClean="0">
                <a:solidFill>
                  <a:schemeClr val="tx1"/>
                </a:solidFill>
                <a:latin typeface="Cambria" pitchFamily="18" charset="0"/>
              </a:rPr>
              <a:t>Presenta 02 </a:t>
            </a:r>
            <a:r>
              <a:rPr lang="es-MX" sz="2000" b="1" dirty="0">
                <a:solidFill>
                  <a:schemeClr val="tx1"/>
                </a:solidFill>
                <a:latin typeface="Cambria" pitchFamily="18" charset="0"/>
              </a:rPr>
              <a:t>ríos principales, </a:t>
            </a:r>
            <a:r>
              <a:rPr lang="es-MX" sz="2000" b="1" dirty="0" smtClean="0">
                <a:solidFill>
                  <a:schemeClr val="tx1"/>
                </a:solidFill>
                <a:latin typeface="Cambria" pitchFamily="18" charset="0"/>
              </a:rPr>
              <a:t>Marañón </a:t>
            </a:r>
            <a:r>
              <a:rPr lang="es-MX" sz="2000" b="1" dirty="0">
                <a:solidFill>
                  <a:schemeClr val="tx1"/>
                </a:solidFill>
                <a:latin typeface="Cambria" pitchFamily="18" charset="0"/>
              </a:rPr>
              <a:t>y </a:t>
            </a:r>
            <a:r>
              <a:rPr lang="es-MX" sz="2000" b="1" dirty="0" smtClean="0">
                <a:solidFill>
                  <a:schemeClr val="tx1"/>
                </a:solidFill>
                <a:latin typeface="Cambria" pitchFamily="18" charset="0"/>
              </a:rPr>
              <a:t>Ucayali-Canal </a:t>
            </a:r>
            <a:r>
              <a:rPr lang="es-MX" sz="2000" b="1" dirty="0" err="1">
                <a:solidFill>
                  <a:schemeClr val="tx1"/>
                </a:solidFill>
                <a:latin typeface="Cambria" pitchFamily="18" charset="0"/>
              </a:rPr>
              <a:t>Puinahua</a:t>
            </a:r>
            <a:r>
              <a:rPr lang="es-MX" sz="2000" b="1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algn="just"/>
            <a:endParaRPr lang="es-MX" sz="20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s-MX" sz="20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r>
              <a:rPr lang="es-MX" sz="2000" b="1" dirty="0" smtClean="0">
                <a:solidFill>
                  <a:schemeClr val="tx1"/>
                </a:solidFill>
                <a:latin typeface="Cambria" pitchFamily="18" charset="0"/>
              </a:rPr>
              <a:t>Los </a:t>
            </a:r>
            <a:r>
              <a:rPr lang="es-MX" sz="2000" b="1" dirty="0">
                <a:solidFill>
                  <a:schemeClr val="tx1"/>
                </a:solidFill>
                <a:latin typeface="Cambria" pitchFamily="18" charset="0"/>
              </a:rPr>
              <a:t>ríos Pacaya y </a:t>
            </a:r>
            <a:r>
              <a:rPr lang="es-MX" sz="2000" b="1" dirty="0" err="1">
                <a:solidFill>
                  <a:schemeClr val="tx1"/>
                </a:solidFill>
                <a:latin typeface="Cambria" pitchFamily="18" charset="0"/>
              </a:rPr>
              <a:t>Samiria</a:t>
            </a:r>
            <a:r>
              <a:rPr lang="es-MX" sz="20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s-MX" sz="2000" b="1" dirty="0" smtClean="0">
                <a:solidFill>
                  <a:schemeClr val="tx1"/>
                </a:solidFill>
                <a:latin typeface="Cambria" pitchFamily="18" charset="0"/>
              </a:rPr>
              <a:t>Son producto </a:t>
            </a:r>
            <a:r>
              <a:rPr lang="es-MX" sz="2000" b="1" dirty="0">
                <a:solidFill>
                  <a:schemeClr val="tx1"/>
                </a:solidFill>
                <a:latin typeface="Cambria" pitchFamily="18" charset="0"/>
              </a:rPr>
              <a:t>de los cursos anteriores </a:t>
            </a:r>
          </a:p>
          <a:p>
            <a:pPr algn="just"/>
            <a:r>
              <a:rPr lang="es-BO" sz="2000" b="1" dirty="0">
                <a:solidFill>
                  <a:schemeClr val="tx1"/>
                </a:solidFill>
                <a:latin typeface="Cambria" pitchFamily="18" charset="0"/>
              </a:rPr>
              <a:t> </a:t>
            </a:r>
            <a:endParaRPr lang="es-BO" sz="20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r>
              <a:rPr lang="es-BO" sz="2000" b="1" dirty="0" smtClean="0">
                <a:solidFill>
                  <a:schemeClr val="tx1"/>
                </a:solidFill>
                <a:latin typeface="Cambria" pitchFamily="18" charset="0"/>
              </a:rPr>
              <a:t>Existen </a:t>
            </a:r>
            <a:r>
              <a:rPr lang="es-BO" sz="2000" b="1" dirty="0">
                <a:solidFill>
                  <a:schemeClr val="tx1"/>
                </a:solidFill>
                <a:latin typeface="Cambria" pitchFamily="18" charset="0"/>
              </a:rPr>
              <a:t>alrededor de 80 lagos en la </a:t>
            </a:r>
            <a:r>
              <a:rPr lang="es-BO" sz="2000" b="1" dirty="0" smtClean="0">
                <a:solidFill>
                  <a:schemeClr val="tx1"/>
                </a:solidFill>
                <a:latin typeface="Cambria" pitchFamily="18" charset="0"/>
              </a:rPr>
              <a:t>Reserva</a:t>
            </a:r>
            <a:endParaRPr lang="es-MX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67544" y="188640"/>
            <a:ext cx="8352928" cy="8640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 smtClean="0">
                <a:solidFill>
                  <a:srgbClr val="FFC000"/>
                </a:solidFill>
                <a:latin typeface="Algerian" pitchFamily="82" charset="0"/>
              </a:rPr>
              <a:t>Reserva nacional pacaya </a:t>
            </a:r>
            <a:r>
              <a:rPr lang="es-PE" dirty="0" err="1" smtClean="0">
                <a:solidFill>
                  <a:srgbClr val="FFC000"/>
                </a:solidFill>
                <a:latin typeface="Algerian" pitchFamily="82" charset="0"/>
              </a:rPr>
              <a:t>samiria</a:t>
            </a:r>
            <a:endParaRPr lang="es-P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9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3 Imagen" descr="Paisaje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C:\Users\user\Pictures\Charapa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2204864"/>
            <a:ext cx="2160240" cy="15773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46856" y="3934986"/>
            <a:ext cx="8229600" cy="2788456"/>
          </a:xfrm>
          <a:prstGeom prst="rect">
            <a:avLst/>
          </a:prstGeom>
          <a:gradFill>
            <a:gsLst>
              <a:gs pos="83750">
                <a:srgbClr val="D7E1F2">
                  <a:alpha val="21000"/>
                </a:srgbClr>
              </a:gs>
              <a:gs pos="0">
                <a:schemeClr val="accent1">
                  <a:tint val="66000"/>
                  <a:satMod val="160000"/>
                </a:schemeClr>
              </a:gs>
              <a:gs pos="76000">
                <a:schemeClr val="accent1">
                  <a:tint val="44500"/>
                  <a:satMod val="160000"/>
                  <a:alpha val="2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ES" sz="2400" b="1" dirty="0" smtClean="0">
                <a:latin typeface="Algerian" pitchFamily="82" charset="0"/>
              </a:rPr>
              <a:t> </a:t>
            </a:r>
          </a:p>
          <a:p>
            <a:pPr marL="0" indent="0" algn="just">
              <a:buNone/>
            </a:pPr>
            <a:r>
              <a:rPr lang="es-BO" sz="2800" b="1" dirty="0" smtClean="0">
                <a:latin typeface="Algerian" pitchFamily="82" charset="0"/>
                <a:cs typeface="Aharoni" pitchFamily="2" charset="-79"/>
              </a:rPr>
              <a:t>LOS </a:t>
            </a:r>
            <a:r>
              <a:rPr lang="es-BO" sz="2800" b="1" dirty="0">
                <a:latin typeface="Algerian" pitchFamily="82" charset="0"/>
                <a:cs typeface="Aharoni" pitchFamily="2" charset="-79"/>
              </a:rPr>
              <a:t>BENEFICIOS QUE BRINDA A LOS POBLADORES, FAUNA Y FLORA </a:t>
            </a:r>
            <a:r>
              <a:rPr lang="es-BO" sz="2800" b="1" dirty="0" smtClean="0">
                <a:latin typeface="Algerian" pitchFamily="82" charset="0"/>
                <a:cs typeface="Aharoni" pitchFamily="2" charset="-79"/>
              </a:rPr>
              <a:t>SILVESTRE</a:t>
            </a:r>
            <a:r>
              <a:rPr lang="es-BO" sz="2800" b="1" dirty="0">
                <a:latin typeface="Algerian" pitchFamily="82" charset="0"/>
                <a:cs typeface="Aharoni" pitchFamily="2" charset="-79"/>
              </a:rPr>
              <a:t>,</a:t>
            </a:r>
            <a:r>
              <a:rPr lang="es-PE" sz="2800" b="1" dirty="0" smtClean="0">
                <a:latin typeface="Algerian" pitchFamily="82" charset="0"/>
              </a:rPr>
              <a:t> </a:t>
            </a:r>
            <a:r>
              <a:rPr lang="es-PE" sz="2800" b="1" dirty="0">
                <a:latin typeface="Algerian" pitchFamily="82" charset="0"/>
              </a:rPr>
              <a:t>Es el Adecuado mecanismo </a:t>
            </a:r>
            <a:r>
              <a:rPr lang="es-PE" sz="2800" b="1" dirty="0" smtClean="0">
                <a:latin typeface="Algerian" pitchFamily="82" charset="0"/>
              </a:rPr>
              <a:t>participativo </a:t>
            </a:r>
            <a:r>
              <a:rPr lang="es-PE" sz="2800" b="1" dirty="0">
                <a:latin typeface="Algerian" pitchFamily="82" charset="0"/>
              </a:rPr>
              <a:t>de las comunidades (Inclusión social)</a:t>
            </a:r>
          </a:p>
          <a:p>
            <a:pPr marL="0" indent="0" algn="just">
              <a:buNone/>
            </a:pPr>
            <a:endParaRPr lang="es-ES" sz="2800" b="1" dirty="0" smtClean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6" name="Picture 2" descr="F:\FotosReservaNacionalPacayaSamiria\Voluntario chileno\PICT0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H:\GALERIA DE FOTOS SERNANP\P1540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4756" y="1196752"/>
            <a:ext cx="2337124" cy="16779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SCF01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3" b="1237"/>
          <a:stretch>
            <a:fillRect/>
          </a:stretch>
        </p:blipFill>
        <p:spPr bwMode="auto">
          <a:xfrm>
            <a:off x="3707904" y="980728"/>
            <a:ext cx="2201694" cy="18939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" name="Picture 3" descr="IMG_66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74615"/>
            <a:ext cx="1958781" cy="16984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8" name="Picture 4" descr="IMG_66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90" y="1268761"/>
            <a:ext cx="2098818" cy="1619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115616" y="44624"/>
            <a:ext cx="7272808" cy="8640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 smtClean="0">
                <a:solidFill>
                  <a:srgbClr val="FFC000"/>
                </a:solidFill>
                <a:latin typeface="Algerian" pitchFamily="82" charset="0"/>
              </a:rPr>
              <a:t>Acciones tomadas…..</a:t>
            </a:r>
            <a:endParaRPr lang="es-PE" dirty="0">
              <a:solidFill>
                <a:srgbClr val="FFC000"/>
              </a:solidFill>
              <a:latin typeface="Algerian" pitchFamily="8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33239" y="3615407"/>
            <a:ext cx="6336704" cy="461665"/>
          </a:xfrm>
          <a:prstGeom prst="rect">
            <a:avLst/>
          </a:prstGeom>
          <a:solidFill>
            <a:srgbClr val="FFC000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s-PE" sz="2400" b="1" dirty="0" smtClean="0">
                <a:solidFill>
                  <a:schemeClr val="tx2">
                    <a:lumMod val="75000"/>
                  </a:schemeClr>
                </a:solidFill>
              </a:rPr>
              <a:t>Eficiencia de protección</a:t>
            </a:r>
            <a:endParaRPr lang="es-P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2" descr="PIC_04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9"/>
          <a:stretch>
            <a:fillRect/>
          </a:stretch>
        </p:blipFill>
        <p:spPr bwMode="auto">
          <a:xfrm>
            <a:off x="1115616" y="4438022"/>
            <a:ext cx="2217332" cy="1659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3" descr="F:\FOTOS SAMIRIA TORIBIO\PIC_036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410" y="4438022"/>
            <a:ext cx="2243998" cy="1659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4" descr="F:\FOTOS SAMIRIA TORIBIO\PIC_134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49" y="3933056"/>
            <a:ext cx="2149652" cy="18398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4" name="Picture 6" descr="2012-08-16 0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5047765"/>
            <a:ext cx="1656184" cy="140557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15" name="14 Rectángulo"/>
          <p:cNvSpPr/>
          <p:nvPr/>
        </p:nvSpPr>
        <p:spPr>
          <a:xfrm>
            <a:off x="669153" y="6354789"/>
            <a:ext cx="8081402" cy="458587"/>
          </a:xfrm>
          <a:prstGeom prst="rect">
            <a:avLst/>
          </a:prstGeom>
          <a:solidFill>
            <a:srgbClr val="FFC000"/>
          </a:solidFill>
        </p:spPr>
        <p:txBody>
          <a:bodyPr vert="horz"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es-PE" sz="2200" b="1" dirty="0" smtClean="0">
                <a:solidFill>
                  <a:schemeClr val="tx2">
                    <a:lumMod val="75000"/>
                  </a:schemeClr>
                </a:solidFill>
              </a:rPr>
              <a:t>Participación organizada de la población local, en la protección de los recursos naturales</a:t>
            </a:r>
            <a:endParaRPr lang="es-PE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8" descr="C:\Users\user\Pictures\Charapa.jp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781944" cy="13010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3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9" descr="H:\GALERIA DE FOTOS SERNANP\P1160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160634"/>
            <a:ext cx="9144074" cy="70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_13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90" y="1484784"/>
            <a:ext cx="2314575" cy="1696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2" descr="D:\todas las fotos\FotosProNa\Walter Wust\_WHW99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626" y="1484784"/>
            <a:ext cx="2314576" cy="169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8 Rectángulo"/>
          <p:cNvSpPr/>
          <p:nvPr/>
        </p:nvSpPr>
        <p:spPr>
          <a:xfrm>
            <a:off x="646410" y="5668662"/>
            <a:ext cx="7651791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PE" sz="2400" b="1" dirty="0" smtClean="0">
                <a:solidFill>
                  <a:schemeClr val="accent1">
                    <a:lumMod val="75000"/>
                  </a:schemeClr>
                </a:solidFill>
              </a:rPr>
              <a:t>Manejo de recursos naturales  genera beneficios económicos a la población local</a:t>
            </a:r>
            <a:endParaRPr lang="es-P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60616" y="116632"/>
            <a:ext cx="7721362" cy="8640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 smtClean="0">
                <a:solidFill>
                  <a:srgbClr val="FFC000"/>
                </a:solidFill>
                <a:latin typeface="Algerian" pitchFamily="82" charset="0"/>
              </a:rPr>
              <a:t>Acciones tomadas…..</a:t>
            </a:r>
            <a:endParaRPr lang="es-PE" dirty="0">
              <a:solidFill>
                <a:srgbClr val="FFC000"/>
              </a:solidFill>
              <a:latin typeface="Algerian" pitchFamily="82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0419"/>
            <a:ext cx="1831745" cy="2598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8" descr="C:\Users\user\Pictures\Charapa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1781944" cy="13010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5 Imagen" descr="H:\IMG_55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460" y="3797615"/>
            <a:ext cx="2424948" cy="186363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8" name="Picture 3" descr="D:\todas las fotos\FotosProNa\Walter Wust\_WHW83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843" y="3861048"/>
            <a:ext cx="2283791" cy="17830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27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FotosReservaNacionalPacayaSamiria\Voluntario chileno\PICT0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25" y="4437112"/>
            <a:ext cx="2232247" cy="1695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13" descr="Image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86" y="1412776"/>
            <a:ext cx="223828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8 Rectángulo"/>
          <p:cNvSpPr/>
          <p:nvPr/>
        </p:nvSpPr>
        <p:spPr>
          <a:xfrm>
            <a:off x="1684533" y="6237312"/>
            <a:ext cx="612068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Monitoreo de los recursos naturales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L:\FORMULA VERDE\imags\lobo del rio (4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9523" y="4437112"/>
            <a:ext cx="2273321" cy="1695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L:\FORMULA VERDE\imags\bufeo colorado (1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192" y="1375649"/>
            <a:ext cx="2190397" cy="1834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1 Título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 smtClean="0">
                <a:solidFill>
                  <a:srgbClr val="FFC000"/>
                </a:solidFill>
                <a:latin typeface="Algerian" pitchFamily="82" charset="0"/>
              </a:rPr>
              <a:t>Acciones tomadas…..</a:t>
            </a:r>
            <a:endParaRPr lang="es-PE" dirty="0">
              <a:solidFill>
                <a:srgbClr val="FFC000"/>
              </a:solidFill>
              <a:latin typeface="Algerian" pitchFamily="82" charset="0"/>
            </a:endParaRPr>
          </a:p>
        </p:txBody>
      </p:sp>
      <p:pic>
        <p:nvPicPr>
          <p:cNvPr id="15" name="Picture 4" descr="D:\todas las fotos\FotosProNa\Cesar Vega\_MG_4848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73" y="2722612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8" descr="C:\Users\user\Pictures\Charapa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1781944" cy="13010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4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 bwMode="auto">
          <a:xfrm>
            <a:off x="2286000" y="1727200"/>
            <a:ext cx="4500563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8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8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87313" algn="l"/>
              </a:tabLst>
              <a:defRPr/>
            </a:pPr>
            <a:r>
              <a:rPr lang="es-ES" sz="1700" dirty="0" smtClean="0">
                <a:latin typeface="+mn-lt"/>
              </a:rPr>
              <a:t>e </a:t>
            </a:r>
            <a:r>
              <a:rPr lang="es-ES" sz="1700" dirty="0">
                <a:latin typeface="+mn-lt"/>
              </a:rPr>
              <a:t>- mail:</a:t>
            </a:r>
            <a:r>
              <a:rPr lang="es-ES" sz="1700" i="1" dirty="0">
                <a:latin typeface="+mn-lt"/>
              </a:rPr>
              <a:t>	</a:t>
            </a:r>
            <a:r>
              <a:rPr lang="es-ES" sz="1700" i="1" dirty="0">
                <a:latin typeface="+mn-lt"/>
                <a:hlinkClick r:id="rId3"/>
              </a:rPr>
              <a:t>rnpsjefatura09@yahoo.es</a:t>
            </a:r>
            <a:r>
              <a:rPr lang="es-ES" sz="1700" i="1" dirty="0" smtClean="0">
                <a:latin typeface="+mn-lt"/>
              </a:rPr>
              <a:t>; </a:t>
            </a:r>
            <a:r>
              <a:rPr lang="es-ES" sz="1700" i="1" dirty="0" smtClean="0">
                <a:hlinkClick r:id="rId4"/>
              </a:rPr>
              <a:t>jgil@sernanp.gob.pe</a:t>
            </a:r>
            <a:r>
              <a:rPr lang="es-ES" sz="1700" i="1" dirty="0" smtClean="0">
                <a:latin typeface="+mn-lt"/>
              </a:rPr>
              <a:t>  </a:t>
            </a:r>
            <a:endParaRPr lang="es-ES" sz="1700" i="1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700" dirty="0">
                <a:latin typeface="Arial" pitchFamily="34" charset="0"/>
                <a:cs typeface="Arial" pitchFamily="34" charset="0"/>
              </a:rPr>
              <a:t>www.pacayasamiria.org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i="1" dirty="0">
                <a:latin typeface="+mn-lt"/>
              </a:rPr>
              <a:t>Teléfono: 065 22355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i="1" dirty="0">
                <a:latin typeface="+mn-lt"/>
              </a:rPr>
              <a:t>Calle Jorge Chávez </a:t>
            </a:r>
            <a:r>
              <a:rPr lang="es-ES" b="1" i="1" dirty="0" smtClean="0">
                <a:latin typeface="+mn-lt"/>
              </a:rPr>
              <a:t>N° </a:t>
            </a:r>
            <a:r>
              <a:rPr lang="es-ES" b="1" i="1" dirty="0">
                <a:latin typeface="+mn-lt"/>
              </a:rPr>
              <a:t>930 </a:t>
            </a:r>
            <a:r>
              <a:rPr lang="es-ES" b="1" i="1" dirty="0" smtClean="0">
                <a:latin typeface="+mn-lt"/>
              </a:rPr>
              <a:t>– 942. Iquitos</a:t>
            </a:r>
            <a:endParaRPr lang="es-ES" b="1" i="1" dirty="0">
              <a:latin typeface="+mn-lt"/>
            </a:endParaRPr>
          </a:p>
        </p:txBody>
      </p:sp>
      <p:grpSp>
        <p:nvGrpSpPr>
          <p:cNvPr id="12291" name="11 Grupo"/>
          <p:cNvGrpSpPr>
            <a:grpSpLocks/>
          </p:cNvGrpSpPr>
          <p:nvPr/>
        </p:nvGrpSpPr>
        <p:grpSpPr bwMode="auto">
          <a:xfrm>
            <a:off x="0" y="0"/>
            <a:ext cx="9144000" cy="857250"/>
            <a:chOff x="0" y="-1"/>
            <a:chExt cx="9144000" cy="857257"/>
          </a:xfrm>
        </p:grpSpPr>
        <p:pic>
          <p:nvPicPr>
            <p:cNvPr id="12310" name="Picture 8" descr="H:\GALERIA DE FOTOS SERNANP\P115080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080" y="0"/>
              <a:ext cx="1151905" cy="85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1" name="Picture 9" descr="H:\GALERIA DE FOTOS SERNANP\P116028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3428992" y="0"/>
              <a:ext cx="1143008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2" name="Picture 10" descr="H:\GALERIA DE FOTOS SERNANP\P125090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285984" y="0"/>
              <a:ext cx="1143008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3" name="Picture 10" descr="H:\GALERIA DE FOTOS SERNANP\P1260615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8" y="-1"/>
              <a:ext cx="1143008" cy="857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4" name="Picture 11" descr="H:\GALERIA DE FOTOS SERNANP\P1540549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1" y="0"/>
              <a:ext cx="1143008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5" name="Picture 12" descr="H:\GALERIA DE FOTOS SERNANP\P1160234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58016" y="0"/>
              <a:ext cx="1143008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6" name="Picture 14" descr="H:\GALERIA DE FOTOS SERNANP\DSCF7792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24" y="0"/>
              <a:ext cx="1142976" cy="85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7" name="Picture 11" descr="H:\GALERIA DE FOTOS SERNANP\P1160045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42976" cy="85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H:\GALERIA DE FOTOS SERNANP\DSCF7857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H:\GALERIA DE FOTOS SERNANP\P115056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11 Grupo"/>
          <p:cNvGrpSpPr>
            <a:grpSpLocks/>
          </p:cNvGrpSpPr>
          <p:nvPr/>
        </p:nvGrpSpPr>
        <p:grpSpPr bwMode="auto">
          <a:xfrm flipH="1">
            <a:off x="0" y="6000750"/>
            <a:ext cx="9144000" cy="857250"/>
            <a:chOff x="0" y="-1"/>
            <a:chExt cx="9144000" cy="857257"/>
          </a:xfrm>
        </p:grpSpPr>
        <p:pic>
          <p:nvPicPr>
            <p:cNvPr id="12302" name="Picture 8" descr="H:\GALERIA DE FOTOS SERNANP\P115080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080" y="0"/>
              <a:ext cx="1151905" cy="85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9" descr="H:\GALERIA DE FOTOS SERNANP\P116028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3428992" y="0"/>
              <a:ext cx="1143008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10" descr="H:\GALERIA DE FOTOS SERNANP\P125090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285984" y="0"/>
              <a:ext cx="1143008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0" descr="H:\GALERIA DE FOTOS SERNANP\P1260615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8" y="-1"/>
              <a:ext cx="1143008" cy="857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" name="Picture 11" descr="H:\GALERIA DE FOTOS SERNANP\P1540549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1" y="0"/>
              <a:ext cx="1143008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" name="Picture 12" descr="H:\GALERIA DE FOTOS SERNANP\P1160234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58016" y="0"/>
              <a:ext cx="1143008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" name="Picture 14" descr="H:\GALERIA DE FOTOS SERNANP\DSCF7792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24" y="0"/>
              <a:ext cx="1142976" cy="85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" name="Picture 11" descr="H:\GALERIA DE FOTOS SERNANP\P1160045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42976" cy="85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6" name="Picture 10" descr="H:\GALERIA DE FOTOS SERNANP\13. Pink dolphin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572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D:\todas las fotos\FotosProNa\Cesar Vega\_MG_4848.t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717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3" descr="Image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862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9 Image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15176" r="12859" b="25809"/>
          <a:stretch>
            <a:fillRect/>
          </a:stretch>
        </p:blipFill>
        <p:spPr bwMode="auto">
          <a:xfrm>
            <a:off x="2784475" y="1833563"/>
            <a:ext cx="357505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32 Rectángulo"/>
          <p:cNvSpPr>
            <a:spLocks noChangeArrowheads="1"/>
          </p:cNvSpPr>
          <p:nvPr/>
        </p:nvSpPr>
        <p:spPr bwMode="auto">
          <a:xfrm>
            <a:off x="2857500" y="1143000"/>
            <a:ext cx="3214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ES" sz="3200" b="1" i="1" dirty="0" smtClean="0">
                <a:cs typeface="Arial" charset="0"/>
              </a:rPr>
              <a:t>Gracias¡¡¡…….</a:t>
            </a:r>
            <a:endParaRPr lang="es-ES" sz="3200" b="1" i="1" dirty="0">
              <a:cs typeface="Arial" charset="0"/>
            </a:endParaRPr>
          </a:p>
        </p:txBody>
      </p:sp>
      <p:pic>
        <p:nvPicPr>
          <p:cNvPr id="29" name="Picture 8" descr="C:\Users\user\Pictures\Charapa.jpg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781944" cy="13010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510131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162</Words>
  <Application>Microsoft Office PowerPoint</Application>
  <PresentationFormat>Presentación en pantalla (4:3)</PresentationFormat>
  <Paragraphs>33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Acciones tomadas…..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JASMIN</cp:lastModifiedBy>
  <cp:revision>53</cp:revision>
  <dcterms:created xsi:type="dcterms:W3CDTF">2012-10-04T16:39:39Z</dcterms:created>
  <dcterms:modified xsi:type="dcterms:W3CDTF">2013-02-01T13:53:53Z</dcterms:modified>
</cp:coreProperties>
</file>