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18"/>
  </p:notesMasterIdLst>
  <p:sldIdLst>
    <p:sldId id="290" r:id="rId2"/>
    <p:sldId id="262" r:id="rId3"/>
    <p:sldId id="289" r:id="rId4"/>
    <p:sldId id="263" r:id="rId5"/>
    <p:sldId id="287" r:id="rId6"/>
    <p:sldId id="282" r:id="rId7"/>
    <p:sldId id="283" r:id="rId8"/>
    <p:sldId id="284" r:id="rId9"/>
    <p:sldId id="285" r:id="rId10"/>
    <p:sldId id="288" r:id="rId11"/>
    <p:sldId id="286" r:id="rId12"/>
    <p:sldId id="270" r:id="rId13"/>
    <p:sldId id="274" r:id="rId14"/>
    <p:sldId id="275" r:id="rId15"/>
    <p:sldId id="276" r:id="rId16"/>
    <p:sldId id="279" r:id="rId17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 Silva Rojas" initials="LS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E7B89-584D-4DDA-A10D-8C87CD6B4F0D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7F580-FDC0-4660-9931-FAB4FE5FEBD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8589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7F580-FDC0-4660-9931-FAB4FE5FEBD9}" type="slidenum">
              <a:rPr lang="es-PE" smtClean="0"/>
              <a:pPr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7587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7F580-FDC0-4660-9931-FAB4FE5FEBD9}" type="slidenum">
              <a:rPr lang="es-PE" smtClean="0"/>
              <a:pPr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5648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7F580-FDC0-4660-9931-FAB4FE5FEBD9}" type="slidenum">
              <a:rPr lang="es-PE" smtClean="0"/>
              <a:pPr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0611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7F580-FDC0-4660-9931-FAB4FE5FEBD9}" type="slidenum">
              <a:rPr lang="es-PE" smtClean="0"/>
              <a:pPr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59429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7F580-FDC0-4660-9931-FAB4FE5FEBD9}" type="slidenum">
              <a:rPr lang="es-PE" smtClean="0"/>
              <a:pPr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2801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7F580-FDC0-4660-9931-FAB4FE5FEBD9}" type="slidenum">
              <a:rPr lang="es-PE" smtClean="0"/>
              <a:pPr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128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071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11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416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7570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3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095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321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202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780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6227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7903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B842B7-FBAA-47AB-8EDA-FDA317138C41}" type="datetimeFigureOut">
              <a:rPr lang="es-PE" smtClean="0"/>
              <a:pPr/>
              <a:t>26/11/2014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F95E07-0C07-4585-A8AD-2D649F6C3409}" type="slidenum">
              <a:rPr lang="es-PE" smtClean="0"/>
              <a:pPr/>
              <a:t>‹Nº›</a:t>
            </a:fld>
            <a:endParaRPr lang="es-PE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9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dgaaa.minag.gob.pe/index.php/degradacion-de-suelos-temat/erosion" TargetMode="External"/><Relationship Id="rId13" Type="http://schemas.openxmlformats.org/officeDocument/2006/relationships/hyperlink" Target="http://190.102.136.216:8089/wikiANA/index.php/Escorrent%C3%ADa" TargetMode="External"/><Relationship Id="rId3" Type="http://schemas.openxmlformats.org/officeDocument/2006/relationships/notesSlide" Target="../notesSlides/notesSlide5.xml"/><Relationship Id="rId7" Type="http://schemas.openxmlformats.org/officeDocument/2006/relationships/hyperlink" Target="http://190.102.136.216:8089/wikiANA/index.php/Ecosistemas" TargetMode="External"/><Relationship Id="rId12" Type="http://schemas.openxmlformats.org/officeDocument/2006/relationships/slide" Target="slide1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9QwLjhBlB8" TargetMode="External"/><Relationship Id="rId6" Type="http://schemas.openxmlformats.org/officeDocument/2006/relationships/hyperlink" Target="http://190.102.136.216:8089/wikiANA/index.php/Acu%C3%ADfero" TargetMode="External"/><Relationship Id="rId11" Type="http://schemas.openxmlformats.org/officeDocument/2006/relationships/hyperlink" Target="http://190.102.136.216:8089/wikiANA/index.php/D%C3%A9ficit_h%C3%ADdrico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190.102.136.216:8089/wikiANA/index.php/Caudal_del_agua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190.102.136.216:8089/wikiANA/index.php/Calidad_del_agua" TargetMode="External"/><Relationship Id="rId14" Type="http://schemas.openxmlformats.org/officeDocument/2006/relationships/hyperlink" Target="http://cnnespanol.cnn.com/2014/04/24/el-agua-se-esta-convirtiendo-en-algo-mas-valioso-que-el-or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jpeg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gif"/><Relationship Id="rId7" Type="http://schemas.openxmlformats.org/officeDocument/2006/relationships/image" Target="../media/image35.gif"/><Relationship Id="rId12" Type="http://schemas.openxmlformats.org/officeDocument/2006/relationships/image" Target="../media/image40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gif"/><Relationship Id="rId5" Type="http://schemas.openxmlformats.org/officeDocument/2006/relationships/image" Target="../media/image3.png"/><Relationship Id="rId10" Type="http://schemas.openxmlformats.org/officeDocument/2006/relationships/image" Target="../media/image38.gif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38.gif"/><Relationship Id="rId3" Type="http://schemas.openxmlformats.org/officeDocument/2006/relationships/image" Target="../media/image3.png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2" Type="http://schemas.openxmlformats.org/officeDocument/2006/relationships/image" Target="../media/image2.png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11" Type="http://schemas.openxmlformats.org/officeDocument/2006/relationships/image" Target="../media/image46.jpeg"/><Relationship Id="rId5" Type="http://schemas.openxmlformats.org/officeDocument/2006/relationships/image" Target="../media/image41.gif"/><Relationship Id="rId15" Type="http://schemas.openxmlformats.org/officeDocument/2006/relationships/image" Target="../media/image49.gif"/><Relationship Id="rId10" Type="http://schemas.openxmlformats.org/officeDocument/2006/relationships/image" Target="../media/image31.jpeg"/><Relationship Id="rId4" Type="http://schemas.openxmlformats.org/officeDocument/2006/relationships/image" Target="../media/image37.png"/><Relationship Id="rId9" Type="http://schemas.openxmlformats.org/officeDocument/2006/relationships/image" Target="../media/image45.jpeg"/><Relationship Id="rId14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.png"/><Relationship Id="rId5" Type="http://schemas.openxmlformats.org/officeDocument/2006/relationships/image" Target="../media/image17.gif"/><Relationship Id="rId10" Type="http://schemas.openxmlformats.org/officeDocument/2006/relationships/image" Target="../media/image2.png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190.102.136.216:8089/wikiANA/index.php/P%C3%A1gina_principal" TargetMode="External"/><Relationship Id="rId3" Type="http://schemas.openxmlformats.org/officeDocument/2006/relationships/image" Target="../media/image2.png"/><Relationship Id="rId7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27384"/>
            <a:ext cx="9144000" cy="702469"/>
            <a:chOff x="0" y="12847"/>
            <a:chExt cx="9144000" cy="702469"/>
          </a:xfrm>
        </p:grpSpPr>
        <p:sp>
          <p:nvSpPr>
            <p:cNvPr id="16" name="Rectángulo 15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123" name="Imagen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>
          <a:xfrm>
            <a:off x="539552" y="980728"/>
            <a:ext cx="782561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GESTION DEL CONOCIMIENTO </a:t>
            </a:r>
            <a:endParaRPr lang="es-ES" sz="6000" b="1" dirty="0" smtClean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6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</a:t>
            </a:r>
            <a:r>
              <a:rPr lang="es-ES" sz="6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GIRH</a:t>
            </a:r>
            <a:endParaRPr lang="es-ES" sz="6000" b="1" cap="none" spc="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691680" y="4437112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ING. </a:t>
            </a:r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LAURA SILVA</a:t>
            </a:r>
            <a:endPara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200" b="1" dirty="0" smtClean="0"/>
              <a:t>COORDINADORA DEL AREA GESTION </a:t>
            </a:r>
            <a:r>
              <a:rPr lang="es-PE" sz="1200" b="1" dirty="0" smtClean="0"/>
              <a:t>DEL CONOCIMIENTO </a:t>
            </a:r>
            <a:endParaRPr lang="es-PE" sz="1200" b="1" dirty="0" smtClean="0"/>
          </a:p>
          <a:p>
            <a:r>
              <a:rPr lang="es-PE" sz="1200" b="1" dirty="0" smtClean="0"/>
              <a:t>DIRECCION GESTION </a:t>
            </a:r>
            <a:r>
              <a:rPr lang="es-PE" sz="1200" b="1" dirty="0"/>
              <a:t>DEL CONOCIMIENTO Y COORDINACION INTERINSTITUCIONAL – DGCCI </a:t>
            </a:r>
            <a:r>
              <a:rPr lang="es-PE" sz="1200" b="1" dirty="0" smtClean="0"/>
              <a:t>AUTORIDAD </a:t>
            </a:r>
            <a:r>
              <a:rPr lang="es-PE" sz="1200" b="1" dirty="0" smtClean="0"/>
              <a:t>NACIONAL DEL AGUA</a:t>
            </a:r>
            <a:endParaRPr lang="es-PE" sz="1200" b="1" dirty="0"/>
          </a:p>
        </p:txBody>
      </p:sp>
    </p:spTree>
    <p:extLst>
      <p:ext uri="{BB962C8B-B14F-4D97-AF65-F5344CB8AC3E}">
        <p14:creationId xmlns:p14="http://schemas.microsoft.com/office/powerpoint/2010/main" val="2820852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27384"/>
            <a:ext cx="9144000" cy="702469"/>
            <a:chOff x="0" y="12847"/>
            <a:chExt cx="9144000" cy="702469"/>
          </a:xfrm>
        </p:grpSpPr>
        <p:sp>
          <p:nvSpPr>
            <p:cNvPr id="16" name="Rectángulo 15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123" name="Imagen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3" name="CuadroTexto 2"/>
          <p:cNvSpPr txBox="1"/>
          <p:nvPr/>
        </p:nvSpPr>
        <p:spPr>
          <a:xfrm>
            <a:off x="1691680" y="132666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Ejemplo Gestor del Conocimiento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18" name="AutoShape 10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9" name="AutoShape 12" descr="data:image/jpeg;base64,/9j/4AAQSkZJRgABAQAAAQABAAD/2wCEAAkGBxQQEhUQEhQVFRQXFBQWFBQXFRQUFhUVFRQXFhQVFBUYHCggGBwlGxUVITEhJSkrLi4uFx8zODMtNygtLisBCgoKDg0OGxAQGiwkICQwLCwsLDAsLCwsLCwsLCwsLCwsLCwsLCwsLCwsLCwsLCwsLCwsLCwsLCwsLCwsLCwsLP/AABEIAKoBKQMBEQACEQEDEQH/xAAcAAABBQEBAQAAAAAAAAAAAAAAAQIFBgcEAwj/xABBEAACAQIDBAgEAQsEAQUAAAABAgADEQQSIQUGMUETIlFhcYGRoQcyscFSFCMzYnKCkqKy0eEVJEJjwhZDZHOT/8QAGgEBAAIDAQAAAAAAAAAAAAAAAAQFAQIDBv/EAC0RAQACAgEDAgYBBQADAAAAAAABAgMRBAUSITFBEyIyUWFxgUKRobHRFCM0/9oADAMBAAIRAxEAPwDcYBAIBAIBAIBAIBAIBAIBAIBAIBAIBA8sRXCC57bQOf8A1NOxvQf3gNO0x+E+0BDtP9X3gNO0z+H3/wAQGnabfhHvAadpP2L6H+8Bp2i/d6f5gLQxrs6i+hIvoOECXgEAgEAgEAgEAgEAgEAgEAgEAgEAgEAgEAgEAgEAgEAgR+2D1V/a+0CNEB0AgJAQwC8BCYHrs/Wqvn9DAnoBAIBAIBAIBAIBAIBAIBAIBAIBAIBAIBAIBAIBAIBAIEZto/IPH7QI8GA6AQEgMqgkaGx5Hj7QOejibkqdHHEfQjtB7fvMRLaY93sWmWrq2PrV8FJ+g+8CWxuKWijVXNlUXJmJnUbb48dslorX1llO298qmIe2c06d9FXs7TbiZDtkm0vU8fgYsFd63b8o7Ab01aFQGnUJF9QSSGHeJrF5rPiXfJxcWamr1hsmy8aK9JKy8HUG3Z2jyN5OrO428jmxTiyTSfZ1TLkIBAIBAIBAIBAIBAIBAIBAIBAIEdtHbmHw5y1aqqfw8T6DWdsfHy5I3Wu0bNy8OKdXt5e+z9pUsQM1KorjnY6jxHETXJivjnV403xZ8eWN0nbqnN2EAgEAgRG2z1kHcftA4lMB14BAIDTA4cfhs4BByuvytxt2gjmp5j6EAzEw2rbTiw21QSadSyVQbFSeN72Kn/kDY2PceBBExFvaW84pnzXzCf3cbM7HsX6n/E2ckX8VcUaeEUDg1QBvAKSB6j2nHN9Ky6XEfFmZ9oYhiMdc+nvImnpov4Jha9zEQ1tkfRW5uFalgqCN82TMR2ZyWt7ydjjVYeS5l4vntaE1N0YQCAQCAQCAQCBDb1bdGCo9Ja7k5UXkWte57hJPF48579vt7ofN5X/j49x6z6Mnxm8+IrFnbEMDyUMyg3/CF0Fu+X1cGHH4isPM3z58k7taf9O3Ye/OIoMMzmqnNXNzbubiDOWbhYckeI1P4dsHOz4Z8zuPtLWdlbRTE0lrUzdWHmDzB7xKHLjtjtNbPT4M1c1IvV1zm6iAQEJg9FH3h3/WmTTw4DkaGoflv+qOfjLfjdMm0d2WdfhQ8rq+pmuGN/n/AIzyriRUYu92Zr3Ys17nnx4y5itYjUeFBM3mdzO5P2ZtCpg6i16TEgHrDtXmrDmDOOfFGSk1skcfPNLxaviY/wAtzwmIFVEqL8rqrDwYXH1nlrV7ZmHs6W7qxaPd7TDYQPDHYtaNNqtQ2VQST4dnfN6Um9orX1lzy5K46Te3pDJtt76V8S+VGNNL2VVOU92ZhxPtPQYeFixR5jcvLcnnZ88+J1H2hFrtutTf9KxINvmzjv7QZ3tixXjU1j+yNTLmpO62n+66bu7dGJGU2FQC5HJh2j+0pOZw/g/NX0/09F0/qHx/kv4tH+U2DIC0OgEBDA8qkClb606i9HiUGYU8wqJ2o1rkc9LcuHHlOOasz5ha9Mz1rM47e6Z3E3logMXqXV8tmPFLXuKgHDj83DTlwmKZY92/L6fbfdjj+P8An/Fs3h2ZT2hhmpB11syOCGAYcDpy4jwM6WiLQgYMlsGSJmP4YNtbdivTqmlkVmvbqujA+YOnnaRJjU6ekx276d/nX6XrcT4bMrLXxeWwsRSBDZjyzkaW7uc7Y8XvKr5fOiN0x+v3axJCmEAgEAgEAgEAgEDNvjLmCYdv+N6gP7RykewPpLTptojuj9KbquObTSfbyyOpipZTdAriLSxsx3lsLVvg1tFn6eiflARx3E3B+3pK3qGp7bLHpcTXur7NOlYtxAIFR+JG1zh8OKamzVSRfnkHzetwPOWHTsMXyd0+kf7VPVs80xxSvrb/AEx18VrL6bKCuLwdXxxc5jYdyqqj0UATSvht8N60K82242o2/c3ErUwVApwVAhHYU6p+k81y6TTNaJeu4OSMmCspqR0sQKN8XMaaeFRBoHqjN3hVJt62PlLDp2viTP2hV9V3OOK/eWNHF6y571P8LweleO5rONNbAx5p1qbg8GF/Amx9iZpmiL45rLTFvHmraPu1q88y9icDAWAhgMeBw4yiCIFUq/D2rUVsRgnCOHINFuqraA3RuR1Oh07xI98O/NVxxeqdsduXz+ULUw2LwxK4mkaJPym4Icc7FT4es4TW0eq4x58WWN0naGx2LI7/ABmkpVbSkNh71VcPUD02IAYXW5ykcwV4Wm1bTWfDlmw489e28f8AW+bPxa16SVk+V1DDzHCT4ncbeOy45x3mk+zomXMQCAQCAQCAQCBE7z7DTHYd8O+l9Ub8Dj5W+3gTOmLJOO3dDlmxRlr2y+dd5t3cRgahSshHYw1Vh2q3OWlcsX8wrZw2p4lDYdWZgqgkk2AGpJ7hN96Ymu/D6B+Fm7D4Kg1SsMtWrlOU8VReAPebk28JW8nL3zqPZP42H4cb+68SMkiAQMt+MbEVKPZka3jmF/tLfps6rZR9VrvJX9SyypWlhNkOtCrWjuJo6qNaO5xvRsHwrxFsFVZvlWq58gik2lP1Dzkj9LvpUTGKf2nae9lA8ekHihP9N5B1KzduD2zRrNkR7tYnKVZTYcdGAmBXPivstsRgGZBdqTCrYc1AIf0DX/dkniZO2/7ReXi76fp89tWIbWWsXV3w/DopV5vF3G1E9u3SNavTpjm4v3AG5PoDNcmTtpMuePD35IiGzgygelOvAW8BC0BrPA56pgT+7q2o37WY+9vtAz34r4q+IRPw0gfNmP2AkXPPl6DpNNY5t95Zji2u1pHlcx6PCm1iD26Hy4Qektw+EW0ulwjUidaT2H7LjMPfNJeCd10871jF25ovHvH+l6ndUCAQCAQCAQCAQCBUviPtRsPh1VQpNRipLKrWAFzYMCL8JO4GGuS893srep8i+LHHZ6yybB7TqUXz0myG/FVRT7CXM4MUxqYUv/lZo/qa1uDvO2NR0qW6Wnluw0DK17G3I6GU3N41cVomvpK76fyrZqzF/WFskFYoreCrWVVFBgr5rm9tVANxqDzKwIR9vYqipaqlMqOdsv8AMrH6TaK79CfDj+Iezmx2z6eJVbOiirlGpyOozjvtofIyTw8vZfU+6FzsPxKbj1hhNdiDLSbK6tTUqx3k0duGYk2HGZ7nG1NzqG+7q7LOD2clN9HbrOOw1GGnkCB5Sm5GT4mSZXnFxfDxxDorKrcQp8hOCTtG7tUw20K5AsKdJVAHAF8pP9JnS30w0j1lcyL6Gc2zGviH8PKVNjWw9alTDXPQ1HCW/wDrJ4juPrLDBlvbxqZQc9cdfeIUDB7EqO4TNTXW2ZqiBR3kgmTdWiPRCmaT/VDbtw9y6GGpdIXWvUYauh6ijsQj6ys5GW1p7ZjSx42KlY7qztPbSTDYcA1SUDGw+c62vyvIqUjsNicM9Rwa6BAEyAuqkmxzHreUDqx+HprRqVaThyqMyjMrAkC+toCUtnFqmXNZTTVwba3JsR9IHQdh/r/y/wCYHk+wW5OPQwJXZ2GNKmqE3IvqO8k/eBi/xCxOfG1zyBCj91QD73kPLPzS9R0+vbgqpN7kmcVnHo7sNgs+CxFYcaNagf3agdT/ADBJtEfLMuGW/bmpX7xP+F6+CuJtXrU/xUg38DAf+c68efMq7rNd4q2/LX5LecEAgEAgEAgEAgEDPvi6/wCboL+tUPoFH3lp0yPNpUvWJ8UhlJbTzMtonwqdeWgfBl/z2IH/AFUz/M0qeo+y56XGu5q8q1uitrP11HYh/mIt/SYFZ3urWwzDmzIo82B+03x+u2tvRdKSCnSC20VALdyra3tNGZYDvXs+hXY1aCmgTq1JmUpc/gYWI8CJa4YzTGrVlV5b4N/LeFV/01wdbeRv9JJ+HaPZx+JSfd04PGrTIyXzX+c6EEHkPERWIn6mMm4j5Wp7U+I/T0qVOjTPSnKalxcZhxCgcRzvIkcKlN2vPj2dJ5+XJNaY6+feXc28wK3p03Y34MVGnbcXPlaV2ltt67m7Vp0XxNXEE02q1AVBV7ZQDbrBbc5m0xOtFVvTbuHYErXpmwJsHW+nde81iNzpmZ1G3z/t/aj161SrUJuzE2PIX6q+AFhPRY9UrFa+jzF4m95tb1lGpWF50i7E0WTdnb9XC1A9Nv2lv1XHYw+8ZcNM1e20fy5UzX49u+k/w1vaVOnjeiZh1ehFQDUfpbWOnYEPrPN2iaWmHrMV4vWLfdwtu1SOi1HH75Ps017p+zp4cmI3VVVZjUFgCblE5d41iJifZiXpuMwaszKzFAoQXLEZjdjYE6aATN69s6axO15mrIgED563lLHEVywIJq1CQRqLsTYyDf1l6zj6jHXX2hXKHGc5T6+YWfdNM+D2nS/+MtQeNF806Y/ptCFzvGTFb86/ukfg0/8AvvGg/wBUP2m2D6nHq3/z/wAw3CTHlxAIBAIBAIBAIEPvLtKphkSpTVWBazA37CRYjhwMDNviNtg4hKNXLly50IvfrNlPpZfaWfTrxHdCo6phm3bb7M7q4i1xLObaV9ce3dsHeWphSxpOULCxItcgG9tROVox3+uNt5rlpO8dtLNu9v5jauJo0lqFlNRc4YK3UuOkJNrgBb8JGz48EUme3STxrcjviJvMrzvDvAEr36J3p5FGcaEEFuAOh485ULtV6m22xmKo4YIRSOIplWN7lRxDDhzPCdIiIrvbTczOl0+JmMalgjlNs7qh/ZsSR7ST0+sTm3PsgdUtMYNR7sWq4jtl/wB7z9ccexKdQTO4ZmsuqjsmjiG/OVFo6E9IQctxwzZQbeMicqk9vdSPKVws8RfsyT49lj2fsFsJkem1KpnDBKqOKinLbNY6ZTqOyUmbLktOreF/hx46+aL5/oFAqoZEuFAJtYk24kicO633StvFt1aPFGZP2Wa3uZnvn3PCN2zsRKKB3qswvaz2PpNq6tOtNLajyyveWsDWa3DQDlpxGnnLbixrGpuV5zImm2o8ZKhwmPCWwz6id4QckeGzbCxQahSN+FGinC/y0lJ92aeb5May2/b03EneCv6d4e/4T7eF5wSUfvLiejw1VuHVt66TfHG7Q1tPgnw+pZcItT8Vcnyt0f1vM5Z3eWMf0rlnnNuXNAM0D57+JKFNp1+V3Q+TKh+8hZfql6rp07wVV/8A9w311M5ymViNNi+E+xqJwtSu1MFqjPSYm+tOwutuFibyVhrGtqDqua8ZYpE+I8/ysuwdzsHgXNXD0irlSty9R+qSCQAzEDgJ0rjrXzCDm5mbNXtvPhPzdGEAgEAgEAgEAgcG28IatIqBcgggacvHuJgZJvy6dBlVgSWGnMWPZx5yXw4t8SETmTX4cxMs3xg4S3sq8UuvYlKgxb8ocLYAp1XIY31BKaj0MjZK5J+hKx2pH1rtsDLQRq2H6JgLZ1DpntfQsp69ryuzRl/rTsNsc/QtibPxtWs2HzUKTLTVzxbqsSBY2NzcSO7vTYm7TpjDnqgvSCuDkBDZhrYaWte19YC/F6oRRoryLsfMLYf1GWfTI+e0/hUdXn5Kx+WRVTLeVTUyk+nnMRLa1XZRa6kdxHtMzPhxmNWiXX8P6xNZkueC9XvZgl/Qyo5kxNYX/DrNbS2hnvwsde2ViyJw5eloFX38r2p017WJ9BO+D1mXPJ6My2psqq5aouVhqxAbrAAa6G17Acrydg5FO2K+6vzce/dN0KJOhEdeFr6TetkfJj8rzsbepqNAUQqGxNiy34m55zjfhY8mTvtP8FeoZcOOMdYj9phd8lNA5qbCtkbIw1pltcpyk6DhKjkYqUyzWJ8L3i5b5MMXtHlWNqb0169E0aiKLkdZQy8Dfhe02pSsTuJbWvbWphqm7dLo8FRTspqx8Sc5+si2ncu8eiaFSYZPFSAoeBinxjw+XGipyekjeakqf6RImePmej6VbeLX2U5v0h8TOKyr6N3+GKZdn0u9qretRh9pMw/S8z1Od8if4WwNOqAW8BQYCwCAQCAQCAQOfH4noqbVMpYKLkDjbmfIa+UDHd59kNiD0tEqy3c2zAfO1wB2edpYcTk1p4sruZxbZNTVR8TsbEX/AEL+x+8mTyMc+6PXjZIj0cuL2TWpIKr02VCbZja2bsOuh7jMRlrafEtpx2rHmHZukf8AchTzSp/QT9py5Nt45dMFdXiWs/DzeY4+slSoR0ww70qtgBmKVEdHsO0MwPepkHkYvh28ekpfHy99fPrC21urjUccGosjdxU5lv2XvI6QqPxfxAyUE76jegUfeWnTI82lTdWn6asoqmWsq2rkpVLMROe9S72ruu3dhams6RKNkqlN11/J8S9YqzUwEN7EA2qBsobhfSVfLx7tFa+q44eaPhze3iIXjDb30nrZXU00sbOTnIPK4INhOefg/Cx90z5ON1H4+Xtivh0bb3qpYZUdGFYMxBCMAVsL3IuR9JCpjmyyteIVDebeJcY1Lo84tcEMADckWtbjznatJpE7c7Wi0xp0YWhZ1vwvr4c5GidS7THhQ6tMK7qOAZgPAEgT0NJ3WJUOTxaYO2fsx6zMtMElVLmwJso4k25azjlv8ONy64q/FnSa2dgGBAc27udvOcL87UfK3r02LW3ZdqNa6BVoEgAAXsqgD9ZpWWtNp3K2rWKxqHnS2GazgMKa31y0wXcrz1XQeM1ZaSlEBAAMoygWPIW4QHrTgOywC0DM/jXg706FfsL0z+8My/RpHzx7rnpGTVpqzIt179oB9RI67q3/AHEGXAYcf9d/4mJ+8m4/ph5bnzvkWWANN0Q4NA9EMB8AgEAgEBLwC8Br1LAnsF/SBQm2FSq4Ja7Aiq7F8wJGlSoSoI4fKRAdjN0MPTr0UGcpUFVTdtQ6rmQ3AHYdO6Aq7MR9kV6DAfLXJ7c6Fip8RlWdcM6vGnLNG6TtjW6emKC9i1SO782wI95Y8ivySg4LbmJT/wAH8VkxyjkyOD/Cbe85cyPkhvxfGSWhb0I3TmojFSVXUG3DT7SuWCFxq/leWnihnt1VqAlXS/hofMTtiz3xfS4ZuPTL9UM0xtJqNV6TcUZlPfY2v5y8x5O6sSpr4u22nBXexB7D7c5i7ekbjTspV7ETaLuF8e40mKG0GC5AeqTe3K/badItETvSHalp+Xc6+yw7B2WrKXqas3AX+USo5vI+JPbC+6fxPhV7p9XRjdhU7XzW8bSDEzCxmIlA4nBLSDVEscgJvY2uASL8p1x2teYrM+rleIrWbRDyxe8j08nUVi1JHvcixYa+8k04cW8790e3KmNePZXaZvr2mWkRqNKy87l0YPFvSe6MVJBUkG11PEHtHdNLVrbxaGItavms6lom7W9i16JwmIVS60mFCpYXuqmynsbsIlfyOJFY7qen2T+LzJtPZf19paBsPCqKNM5VuVuTYXN9dTK5ZmYkWxdI/ipuvob/AHgShEBICEmB5sxgVzfLZpxeHag2lyCp5hlOh+vrNL17o0kcXNOLJ3Qy3Ebm4pKgCpnGUDNw4DmJHnFK8p1DHMbnw2Xd2g1HD0aTcUpoptwuBraSaxqIhQ8jJ8TJa0e8pdDNnF6AwPWlxge0AgEAgI0DzLQGl4EftuuVoVSOPRsB+0RZfciBy45QlFKQ4KaSjwUqPtA8Ns4i/RuOKVUbyvlb+VjAh6uIvTxNAmwqZyGGthUUjh5Talu20S0vXurNfuzrZm7poVelzlzZxouUWKNrxPdJmTk98TEwjV43ZrU+n/Hf8NdiVKFR61UAHKFVbgnUgkns+UDzM15OaLREQ2wYZrO5X3HdaxPZa/Z4yGlOGrhRAy/fAA4yoRzyk+OUA/SXPDneOFTy/F5QdZZJsjVlLbt4TDVSyYmq1IWHRsFza31DC3CR8kX/AKI27Utj3863YbdNMpqYWtTxCqLkXsyjtKyHmy5YjUxpMw4sO918u/ZGyatb9GOFrkC5172IEhSmrBhd0rm7jMe2o9/5VFveYEbiTWCkU6KlBmWoETMRqVsb342PKInQq+N2Rha9r56TAZRbgALkLax4X7BJWPk2qj349bIpt2FU9XEC3fTN/rJMc78I9uFv3QeNphKjIr58oF2AsL8xa/KSaZe+N+iLfD2Tr1du7dbNiKY/WE1y2/8AXZrjprLX9vojZotRpj/rT+kSlXjl2mLVsO367L/Ev+IEnaAWgGWAmSB5VaF5iW0S8PyQX4Rptt3JTtMuZ4WA7LAeiwPSAQCAQGvwgeBMBjGByYulnXKe4+YII9wIHDjKRIFrnrKf5hA8K2EJgeH+mdYnugc52INfObbY06cDswIdBEiQqYcAHUDQ2vNWWX4/aNbDrVyMQVqLYHVSrC2gPK4PCWGLFjyTEK/LlyYotP6U7FVC7Goxux4mWePHFI1CsvltkncuN4ltBimxmu20xuHZgsa9Ng6MVYcwbGJ1aNS081ndfDbdxW/NEG2YqjW52IOtvOUWSPmnXovsdt1jfqsr1AoJPAAk+U5uiv7qYot0hOhY5/U3v7wE3iwaVa1HMoN84OnGxXj6mBz714GgmFdUpopbqghQDcg8+M3xx8zS8+GRbj7PFWu9xdVoVmP/AOTAe5WWue3bHhX4Y7p8ufdRf93T/a+xjPGsdnPFO8lX0RhqlkUdiqPQCU63c+1n0pt+GtTPqcv3gSQeA8GA4QFEBbQECwyfaGCgQHCA5YDoBAIBAa/CB4kQGFYDSkDzajoRAOivATotYCGjAEpQIjefDuE6em4UoDmU6q69hHaNfUwKlXFKsuStTKZgGAYHKwOoYf8AIDv1m9LzWdw0vSLRqVW2pu1Sv+arBe4kOPIg3k6vOmPVCtwa7+VGf+nO2sD4I33Im086PsxHCn7ovb+zzhavREG4VTZhY2ZQw0HDjO2PJN69zjfFFLdriJsAw4TpvTl2+0tW2BjjTxmDUcHwzKfNQw90Eru3eO8/lOm3blpH4XLbmIPQsq/M1kXxchfuZDTnNQtSrFV4dEgH7vV+iiAmOr9dD2ZvtAjduuKqAMTo6sLaai/HusTNqWmPRrasT6qrsfA/k1KslIXd6bKXJ1IIIt3DWd75rWtE2cq4YrWYqhd1th1VrrUqAKFJNibltCNLeMkZ+RW1JiEbDxrReLT7NioVpXLA3adT803dlP8ACwP2gS1M3geywPQQHCA6AsBwgLAWAqwHQCAQCAjcIHnaA20AtAaRAbaAWgFoCQIPe0lqIpDjVdKY/eNj7QO/E4Sm6dGyqygWAIvawsLdh8IFLfYVJRSfKSDiVRgWaxRhoOPbA9kwiU1aoiqOjxhsQNQi5dL8bXHvMsKB8VHDY57clpg+OQH7y34tdYYVPItvNKsDDHoA54Fio8QAT/UJvXzMwxk8alfcIf8Af4EDlQU/yNIdfGK/7SLec1F8xfWyn8LX9iPvICwc9e/SKe0MPof7wPGuDmHn9oCYjCZltMwPHD7O4+B+kztglHZdjpp5TMyxCxUqE0bOg0dLQOtFgeyiA8CA8CA4QFEBwgLAICiA6AQCAQEMBkAIgNgJASAhgNMBjGBC4/r4qivJFeqfH5F929oHdUqQK9jj/tz2rURx+66n6AwPGqPzdVb3DO7eZN/tApe8mxUxFbpszXYKXXSxOUDQ204SXj5N607UW/GpN+5F7x4U9DSp0qZyoX0UXN2tqe29uM7cbLETPdLjycUz29sLRsjZxOJp12sMmGpoBzzEanyB95Gtl+Sax7ykVxfPFp9oWtdZHSDMQPkPY4v53H9oHS2HBINu2B7NQgOXDzIcmHgdy05gPycIHqFgegEBwEBwEBwEBQIDoBAWAogLAIBAICGA2AkBDAQwGmA0wGmB5tAiRSYVqj9qoq9yi5PufaAtVjAjSLp6/WB4PRNzAjHwRsLjXUehNptEtZeVbBG3CbQOzZ9AlwbcgPaa+zKep4easlqYQEWPaPreB1inA9BTgPFOZD1pTA9wkBwWA4CA4CAoEBwEBRAdAICwCAogLAIBAICGA2AQEMBpgNMBDAYYDGEDlrJqD5GB51KN4EfRw5yai3H6wPf8m1geBw0zAGwmkywfQw2omBIClMMhqXCB6CnAeFgeipAeFgOAgKBAUCA60BbQFtAWAQFgEBYBAWAQCAQEMBsAgJAQwGkQEtAaRAaRAY6XEBqrA8VTiO+A5kgefRTIDShg+lS1mGXvkgGTWA7JAULAcFgOtAW0BbQFtAW0BYBAWAQFgEAgLAIBAIBAQwEgJASAQGmAkBDAaYCQPM84DBxgEAmQQwfTmGXpABAdAICwFgLAcIBAWAQFgEBYBAICwCAQCAQP/9k=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0" name="AutoShape 14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AutoShape 2" descr="data:image/jpeg;base64,/9j/4AAQSkZJRgABAQAAAQABAAD/2wCEAAkGBxQSEhQUEBQWFBUXFxwZFxgYGB8bHBsXHBweGBweIB8cHCogHxwmHx0aITEhJiktLjIuGB8zODMsOSgtLisBCgoKDg0OGxAQGy8kICQvLCwvLzQsLCwsLywtLCwsMCwsLCwvLCwsLCwsLCwvLCwsLCwsLCwsLCwsLCwsLCwsLP/AABEIANYA6wMBIgACEQEDEQH/xAAbAAEAAgMBAQAAAAAAAAAAAAAABQYBBAcDAv/EAEQQAAIBAwIEBAMFBAULBQAAAAECAwAEERIhBQYxQRMiUWEycYEHFCORsUJSocFDYnKS0RUWJDM0Y3OC4fDxF1SissL/xAAaAQEAAwEBAQAAAAAAAAAAAAAAAQIDBAUG/8QALhEAAgIBBAAEBAYDAQAAAAAAAAECEQMEEiExEyJBUTJhcaEFUoGRscEj0eEV/9oADAMBAAIRAxEAPwDuNKUoBSlKAUpSgFKUoBSlKAUpSgFYNZqu87XrxwqkajM7iHWxIWPWDhjp82c4UY7kZwMmoBtXPM9qjmMyguPiCBn09vNoB09D1x0qQsr2OZQ8Tq6HoynIrnvB7uaGIxQa5nSZkZvC/CI1HW5dQC8gGW8uASujY183l6YLyC5Y6YSSJW0eF4mQBqMbSaspsM6SSCPSqqXIOmUrArNXApSlAKUpQClKUApSlAKUpQClKUApSlAKUpQClKUApSlAKUpQClKxmgBNUXmrmqMTWwjjebTM/TSobCsjFNZGsoT1G2ds5rS45f65GaQyOWuHt7eJZ2gTEa5dmKbsxZW7HoAANzWkOHgqqm1jwvQfepjj5eXAptb6Cas8kvw0Ucf3/wAK3dSFQRlZlUEgq7ICUPxY3UnSTnrW9w/i8Ml5BG0utItTB2QhB5VhRNTKMltWonpkKMknNaacKjViVsY1JOS0d06tnuc6Bk/M0Q+Br8JHyVctFOiTLImDI8ayqdalgrY15GR02qnhtck2qOrLX1UFyhfCSEpq1GJtGe5UqJIyfcxshPvmp2rkClKUApSlAKUpQClKUApSlAKUpQClKUApSlAKUpQClYZsbmq3zNx2dLZZuGwrekuBhXGNG4LDHxYIxgeue1AWTNeUd0jMyqyll+JQQSM9MjtVb4nwW7nvLaZLt4LeMBngA3d89GIIyuDg5yPL07iQ4ZyzBBcz3UasJbjHiHUcHHTA6f8AmgPC351snExE4AgbRJqVlw+SNI1AFmyCMLmq1cc+mSVgjfd4lVm80JaRgMAEBmA8xIUIoZt8nHaR5q5TDeG1lbQg+I7y40xliykaiQp1HJPX1NVq45MnjBka1slVAWLGXGkDcnPgbfOrJJrso5NPhEVxyZmihKPqP+kzhwMHXJcDw3HYHZjj3xVgDXIwCsL46nWyE++NLAfLNUe7uJoIYzJbTKgwgbQfDMfiNLHpJAbV5iCCNxpIIwRV+TicLAESxkHp51/xrSPRJqXvEZokZ2t1IUZ2lH81FeiW2lozJvIzlnPyikOkf1VGR9c9TXlxm9iaCRFkjLMukDWvfbO7dB1+lRHEuZkkaUQkY8J44pCQEMkg0tJknOlBkDAOSx9KS6BZOXuMNbLLO0EvgPbwlH04zLHGUYMufEAOE8xXHXoBmpLgHN101nPc3lm0bRHyRxZdpBgHy9e5xn2rn9jJcBcB1YY/ZnBJGsy53i+LUThs7A4q8/ZhMVE9uIjHGmmRdwQC+QyjBPddXzc1lsaXJCmm6RJpzxCsVo9ykkDXRxHGULsDnYNpBxnY/wDg1aNVfLwq2MgHByMjofUehqt8Y5RWa9gvBNKjRbFFY6XUZwMZ8u5yfWoLlopVd4NzG813c2zW0sSwEYlb4XB6Y22PXpnYdulWKgFKUoBSlKAUpSgFKUoBSlKAVgtXjeXKxoXboPTck9AAO5JwAPUio1LZpfNcbjtF+wo/rfvt89vQdzSc1HsmjebiUIODLGD6F1z+tbAkBGQc/KuAfctQfyo6FgTGdugUgj3+WPrXpY8WmtihtpDH+Io0jU3lyxYEHKt6HIDDA6VVZLdGjx0rOn8E4xLfSX9pd2zwrGTGGBOl43BAw2B5tPm27MKl+WOXobCBYLcHQMk6iSSx6n0GfQYFePKfMCXkWoYEinTIoOcN2P8AZI3Gfcdqnq1MjFZpSgFVD7QbrStsrMojeY+IHOlG0RvKiscjYuq7dzgdCat9Q3MfAlulTBVJY21RSFA+k9GBGRlWXKkZGx60BUL2OW/jVTHHjaRGDyxlTjHUxEZwT5TnIIPQiq1d8i3wP4a2zD+u+f4iJf0rokfBbxPgltcHGR4Dr0AUdJT2AH0r6a0v17Wsn/NJH/8Al6spNdA53bcmXH9PGw6f6kQ4/OR8n8hVts52tYVhjsp2CKSupkOo6snLAkBiWzvjvjptKGW8X4rNW947hT/B0WtO8hluAwNjOrFNGppIgNJIJG0jDBwMnTnFHJvsHnyZwS2ubeTx7W3bTczKmyyYAkJwH0gnBJGRjpVp4RwSG11C3TQHILeZm6DA+InA9hWvynwg2lskTNqbJZu4DOdTBTjJXUTjO+9TNVIoVis0oSeN1EWRgraSVIDDfSSMA/SqQOKHglvBHfS3F60sxXxghOkHoDuT8lySTnHSr7XnJGD1AODkZHQ+tAfSNkA+tfVc/iv4+G3Vybi7mupLh9SQKNXhIMlR1wpxkZJXIUbHGasXBua7e41AMY2QAskuFIB6Hrgj3BoCepUbHx62aQRLcwGU7iMSqXPyXOa0eK83W9u+h2zjZmGMKfTJIyfUDp3xkUBYKVG23HIHAIkAz01eXPyJ2P0NSCuD0OaA+qUpQCsZrNQPOHF/u0BIzrfKJjsxB8x9lGT9KhulZKTbpEdzBzTbrLHGS0nhyZk0DIUhSADvuQxBwM4K1KWnGIZkZoZFbCkkZww27qdx9RXJlGMAAnsAASSfkNyTW3ysZWu2CLp8FHEpxnSuk5Un1JAGB0KZ3FcHiPI+uDty6eGOPfJTZBquJUAGSYgMkjfSq42U9yD9KkrZkjDxTfhspPn3ZSRgYJCjcY69euDX1w3EU8kj5CyMgBx00OM/wBPrt071H8Rk8SchTsXOCPRpDuMj0robcpbUYQSjcmdC+zniDfe1XOpZI2ww31BcEHON8bjsRk7dz1WuQfZPwwreOQ5KJGSQQNnY6VO3cjX27V1+toxceGZSkpO0KUpViopSsE0Bmte/ZhG5QqraTpLHADY2J9s4r3BqE50iR7K4WaKSZCh1RxZ1uAQcLjvQGpyDHeCBzxC6iupDJ5Xi06VUADT5UUZ1ZPTvVnqs/Zyka2EQht5bZAXAilzrXznOdQzv1+tWagFKUoBSlKAVr3s6ojM7BQB1/T61sVHcf4YLmB4m21YwSM4IORRg4rbWLXCF3mFv4abvqBZ5ZR1YnZT5cnqfNXpLyymWQusqhox5lz4ylsOfFTLogALb4JG4ParfNbfc0SGSaCJiwI0kE+u6nBwcHz4PzB3rS5guCUWPw0fxpFBMTEkqzhnOQoxkDrk1yb5J7aOp01us9Ga2bTHw20iEcZyJkCJlsYOhzlwOo14JOdvWvPicU0cYMclrbZOCXVn29Bqxk/QetRvGuFKt1JGLfLKY0BB0KC41liy7nclcgdEr1l5budGUZWHZRMxx/fUg12R5ONtI3+M8ZhSDS8hZmXACbE+432H1/OpD7NIlmXxfHclCV8EMcDPRnP7ZI6dh6ZFR1zwGOAINKyOfjkbzMW2J69vatzlWMRXyFRgSo6HYDJGHBIXb9kgexqrlToxWdb9p0ilKVJ0Cqf8AaXbZtlkBw0bqFX99pCIwu3Tc5zvgA1bmPrXO+deKC5ZIkzoUeJqz1Y5VWA7LsxBPXrjGCc8r8jLQbUk0V624W4u4IpnQBzqjIUlTIp+Bh1O+GDDA2OatXMFg1lZXE8ZM06ofM5JARmGpVXUMADOM5OwyTVftVkYQmMgzW0mpc9CjKyjOTuAD+adc4NOP3c91HNC9wpBiclUdFVWGCNZChsdcLk5J+teXpc1tY5/Em0/9nTn3SuV8FZEriPBORjVpKr66iP1rF/wXSwli7HPr/e9f7Q39c9a8rGItEitrx8DsdiCARjY564Fe9pLokJw7aTjytIdvMCD4j6f3encGvSzNRknAzw3JbZnTPsrgH3aR/wBppSCfZVGP1P596u1c/wDs3vgRMiLp1DxVU7eYEo4OM43CdPWt7hvNs0UE83F4BZiFlUsrF1fVgArgdMkDvWkZblZlOO10XKla1jfJNGkkTBkkUMhHdTvkVsZqxU+JHI6DPyrXN+nRjpPowx+tbea8LgIRh9OPescu5K4tfqSjxSFgwKP5D1U7/kaqN7xuTx7o/e2gihcRqBGrqWCqWzlS3xNjY9qtFhFErt4Tdt1ByBXMHu/IJCNWu4muCPVUYuPpkIKjS8wb4/e1+gyOix2fNdwT+HLbXI9N4nx9Cwz8wKlbTniLIW6SS2Y7AuMxk+zrt+eK5ZJMJCZLkymR2yCMgH3VQRnA/wCzUjwi6lME8viDw4WCskwJDgqGABGSG3K4rVZI836cX6Wc2PPvlR2mCZXAZGDA9CDkEfMV6Vyiyla2i+8W7fddtTxP5omPoV/ZJ9V39qvvKvHlvIBKo0nOl166WHb5dx86u0b2TVK+C9YWUHoQflVdy6JPSta7vEjVndgqpuxz0/6n075qqc38y3IRRwhEupPGEUuCG8NgA5BHQZG2onAz61Gc28uPFBf3iXDxySLDNodspHJCQ+xORk40jtR36A9Lq98MSytBI5uZcxxqmp8EKq+Jnyr0zgny5x2NU7h3CM3FtDd2lrFcXErb6dTFIxrZgEYKnQKoyd969bH7QrlNKT26TlhlXhfGsHvpI26H0FTHBeY5Lm/tI5YY7ddTMupw0rMEYgAAbDrn1xXjabDq4Z25wVN8u/4NXONcMneYeDNbJ4sBJTBEuVViB2b4c6RvnfuD2qO5dh0sAGypXV12PTptvjff3q+8V4glvE0spIRcZwC3XYbD3NUaTivDWlkaJ5YdBUGSMZjJkOnZTqHXqdIG1eukoyTRzZMWTJTib/FrIswdTv0IPTH06Has8qWBefxicpGrKD2MhwDp9QoyCfU+1aJ41YZk8WaeZEZFLbCIlzpG8YGV6k52wpq08t8dhuhILcEJCwTOAFIxkFcH4fmBVntbv1C0zjLe0TlKUqTQhebnxayeh0qf7LOqt/AmuVKHQvpRP9YS2nbVg6dhgAHSNsk9B65rs97arKjI4yrAg/I/zrnfFOWriKQsqGWMgZZMZ1DIyydcldI8oI27VTKrjwF2QnDIkmlkZlDqqqq6l7ksWG/fZc7VJcRiUQyYVdo27D9018cFt5gJVaGYfikr+E+6kA5+H1z+VSzcvXM6OvhiEMpGqRhncYyFUk/QkVtCowRhJScjnfQZjLZ1kSYUkA6ywydJA29enX1rXS5PiBY26y4fOA2CSf3fcdBvtV75X5fVhdx2d9DJLq/FZI2zGxBVR8eNirH55rC/ZhPqX/SlwratWnLZ37Yxj0+oz6cKhNyakuPT5nf4lR4fJ6/ZxasLw6SxjSFtWTnDO6le3fS5+ldKmgV1KuoZTsQRkEe4NaHL/BEtIgiEsTu7tjU7dMnAAHsAMCpSuqKpUc7bfZWOaOSLe+SFH1xCE/hGFtGn2G2O3bettre8F4rLLH9z0YMZU+IHA2Ib3P6VOVg1IKtyjx7/ACgJi8E1u0UmgrISM7ZBHTtU4eFxd0B+eTW27gDJIA9TUJxbj1roZGukQkdVYEj8s1nLDjl3FMsnL0PS4YJFcNHEVKKwGF3by5Gn1rnPDekahUn025ili16ZFL4L7EfTfFWfivO9utuyWs7PNpCIxR/i2XUWZAvqarPGmup1HisJVUg6hGFlXG+zDqP7OavHFDbtSpFZXfJFNwt3bw1nRFBBAuCyONPoMFWGP3W7dq2+HW0aRiSRibeNtaEjeWU/0hX6YRfSviLiRxomHjxdCH+MfInGfk2D71oX/FhLL5wQqHEcYxgdsn1arxxv349v7Mo4oRdpGxe3bTMJJvKi5MaenufVjVs+yt0LTsJQHbGYPQLtr36k5xtVVfl68kdUWCVdZA1MMKB6k46Y3610rhXBI7KJYYXCyvgmRhlnPU9O2MgD2q0mqNEiUe0h1kvgsd8Mf5VFc1Wt6/3ccMljiAlBm1DIMYGce4yMYG+/WpOKSGVvMo1+jDfFbS8Pi7Iv5V5uHtvGo1f6mkvZ2anAeX7ezDi1iWLxHLvjux/kOw7VW+eeSpr92KzIE0roV9WEYbkgA4OT6jPartHEB0GK9K7e+ynRyiL7KJXAFzdRyaT5MxFsDuMlh5TtsfStKT7M74TKzPbzqpyH1vFIMfCBhSFAO/lwa7JWMUfPAXDtFRv5VSzjtOKTos1yGgVhk6nPlTBwMuMpvgZO+1Rtr9moSGRPvBLSKgJ0AAFG1AgA9OoxmpXndnDWhjsVvWEwOSM+Cu2XH9b0+VWujin2aQyzhxF0Uu0+z9FtprdpmPiMrBwoBXR026HfPp1qR5Z5UWyLGKWRlb4lbTgnYA7LnIwe/wC0aseKzRRS6JlmyTtSfYpSlSZCsYrNKAxihqM4jx63gbTNKFbGrTglsHO+FBONj+RqJl+0GwX4psf8jj9VqLRNM9eULWZPG8e1t7XMmUEOCWXfdyOrf41Za5nytzZw628fRLcMzuXPit4jHHUqFJ0r7HFXXgnMMV0WEWrKgEhlxs2cEduxpaFMl6UpUkGDXP8AnTnKWGVoIF0EYy7Dc5GfKDtj333z0roJrVvbCKZdM0aSL6OoYfxFQ1aNMU4wknJWvY4Xccakdsz5lb/eliB8gDin+XX6KIk+USfqQTXU7/kOzbJCvF/YcgD6HK/wqlcX5ShjdI1nIkkVmRGjVgVUMc61KjcKTgAmsvBv1PRjr8afwL9irS3Rc5Yj6AD9BW3Y8WeIaQcodipJA322I3U+4/KtaGxLAMFGCPUjtq998Vj7gcZ07ZxnVtn03A39qlaXJHmNm8vxDT5o7ciX3X9ElfXiS6Bls7l2I82nGAuVHn374zUZcRJ/Rgn5g/zrYt+GTMCY43ZfUFcZ/OvEQOXEaxOzt8IBBJ+WBv8AStbzflOLwtHfOR19CwclcymzLCZZZEbAGJNlHsjHH1FdN4NxGC6/ER45GUnT5dLop7EN5gffYGuIIjHGyqCcZYnC74Jb0A7mrlwfkyQTor3fhSBdYEKsTp9pDgfTf5UrJfnSRlmWlr/FJt/NHUJrZX+IA/8AfY18RwsnRiw9G6/n/jWlwfjcUzNFG7M8ezalIzg6SRsAdwRt3qWrN4o7rrk5rArNKVoQKV5XEuhWY9FBJ+QGarv+eKfuEdfiYDp1/Sscuox4vjdFowcuj25usbmZYktLoWreIC7YyXQD4B8yevsKsArnnMM8V3NaTOWX7rJ4qqrrhmOMZOM427etTrc3qP2B0yfOO/TtWH/o6b8/8l/Bn7FnpVYTm0Hogz6Bx/hUxwniHjqzadOGK4znoAf51pi1mHLLbCVsrLHKKto36UpXSUFYNZrXvZ9CM3XAOBUMHPue/wDa5P8AgR/rLXMJbwokjaoRoMhCsp1EgscA6up1Eirpx7iUskplaHaRFRdMgzkazk+Jo9TuMjbrVf4fy5KGkOUYO2rTpEhG2MeQt6/wrmcJNtnRKS2JI8bCZz4gZo3HgyYK/FsBgkajgMGP92r/APZ7MySzHSB+FGOg3wz77fzqi21vGHPhuCdBQhUf4WbUeqDft16VbeUbpxMukeWTyNqTSR4eTt+ITuWHbBq7hNK0qKRcapnULe6Dex9K96gwcdKloLgFdRIHrnarY57uCs4Ue9YJqHvOY4UuBaBs3LRmRIzkagAcDURpycH+NV6xl4pfRW8u3DnWYmaNl164hgqBnffcHpWpQuwkBJAIJHUZ3Hzqh8xvJw+USRaJICc+E5GuEscExk7rGx2IAwN/paODctwW0txNCGElw2qQlifoAeg3J+tfXH+XoLxNM6ZI+Fhsy/I/y6VKdPkM5fxHiyyReHBAIULEkKWYEsyucZwo3Ub74GwxUfdNKkYRn0h90QYOdRyS3Xp19qsvEvs+njybcpKvbB8JwPp5SfqKq15bPC4SWGRJD2OGJHz1H9a78bx1SOOcct8vgk+C3MYOidHaORgqskpXTrwDhBsfMTnP/nzu7URTtGcHQ5XJ23GApyOm35EivCynZJPEdMyKdQ1EaQ3XUwXqQdwvlGRudqRXKvrBLSOxznPVsksTths5PfatIwpv2MJ5LraraMxQQsrIoIJBIPc5xvv1HTY77ipzlviD2ssW+Y5GWKRf2dTDAZR2OrGcdc1H8NsmzrGFMaZG+MAY39M7DAGdhWxw+Jrq8hjG5EgmlI6KqHUM+hJxtWeVRp2b4m2y08e4RcW9tLJwpQbpmDv4h1MwyWZVz5ckn5bn2rZg50hjuo7C4Y/eiiklY28NnIJIXqcDHU7e9WoCta6sUfcjDaSocAa1DddLYyK887DZBrNc7s4bjgqwQotxxGOadgXzvChwEUAk99yTgfF02FXfh3FoZ8+BLHLpJDaGDYI2IODtvQHpxFcxSD1Rv0Nc54jdRRRh5ADthRgEsTvgD1q7cxcehtY8zHdgdKDdm9ce2/U4Fcwmu7e7jKs3hNCgYSNjC5265wQfQ9RXh/i+JZJ43K9qbuu6OzScXZOQXcLxeKCgTGSSAMY659CO+a8uG8SguM+HjI6grhsdA2D1H/e1alpHa+AIEkVxOGUMCCXYjdtu/TbbGwrPLnCFhaRhKJm2jJ040ldyOp33GfkK8CeLDGGRtyTT8vfVnRKWTxIqKW3m/c9bTjMDyBFUjJIRtGFYjJIHcdD1AzjvV85VH4GfWR/4MV/lXO7GxtUnGiRiwJ0ISdAbfIVsYLYJ8uo432ro/LCYt092c/m7H+de1+G4sUdU3iUq2L4ve/T5HLklN4/PXb6JelKV9CcorQ4uPIfr+hrfrxuYtSke1VkrVEp0zjl5zcviwWQRSml2aXX8LBZvLpxj90Zz+0Nqjrnn3iBwqeEmNsLEW/i7gVIW6edywGrO3sh3GPYnUc+ufStjhcsMYnlnySU8RVEhUkoSoQBCCzHbbfcNWCyR3bWjoeF7N6ZVODEpKRLsXXIyNOST77eu+cVcuVYXFwpfYZJXcEYJkOfKSM4wP+WuRcWkkllZ50KtJhtGkjAPQAHfGPzrp3Kl/dqqC5GWiGFZzkshDaRt+7qxue1b59SlDzMxxYJylSRerripEvhQoJHALNltCqBjqcHJ8w2A+eK0pZbXilubW48RBJJpBGdJkTJwsgGlsgEgdx2qtDiCo6eKzCTUS4UEtIrHL4A3Kny/LYbHFTfLlkzRLHDEVxIrl9eSjKysA6t5kcJjKEfrmvNWXKpXGNrj/rN80NvDZdrbg0KmJigeSJNCSuA0gX+0RnepDFFrNeocopSlAYxVc5i4HAI5ZktfFlwW0RsY2lb0JUjJ9zmrJUJzr4X3G58d3ji8Jtbx/Gq+q+9E6DVkJZ8nW9zbI0kD20rqGKmQyNG3cHVs35VGS/ZzIDtKkwByNWqP8wuQatHIPhfcLb7vI8sXh+R5PjK5PxY2yOn0qw1dZJe5G1VRz6Lkedz+JNHGv+7Us30ZsAfPBq3cD4HDaIVhXGd2Y7sx9WY7mpKs1Epyl2QopdClKVUsYIqhcb5CEUF2eE/gXFxpJOojZW1lUYbpqPf3q/UoDlPNfA5Y7a1nvpvGmRVjmAGNZJL4DAgeXcZI3wKohCTB4YdR1OCBjB8pwE09TpwcZ/eJrr32qx5sh2/FTf0O+P44rl3K9m73i+AMSMTqOTpIAJPTpsPUdRXNlTT8vfp9Tqxvyck/wLlgQrqOkSDdB1CvggMT3b5Vr8GBtJzHJIJPEIU4Uj8UkebcnPxYPzFeS85YyHjAYMQfNL0Bx61qrzNDJPC8sJRVYayjMzkZHrg7Y+fb0rij+E6zJveoakpL09H6FHr8V7Y8clpi4a4KqXBiV9YGnzbHUAWzjAPcDJ/Or9y3/s0fyP8A9jXknLsBAI8Tff8A1j/45qUtrdY1VFGFUYG+dvma00en1EJueeSlwkvoiJyx1UFXNntSlK9IxFYNZrxuotaMoJXUpGRsRkYyPegOQ8O4U9wDLcu0YQvHGAxH4ayN5jpI2PYb/PetXigazGlcZYjQ7D+jI2+oxjB/eBPWvPgPFpImlsrhslA4Ut1zGfOuepBAJB963vtDcYgG5Zi+kKCSfhyABuTg5x7V4yeR6pQycxb+xfHmkk3B80VedTI2qRmZvXp06dAMfTFSvAGmlnEKOfON2c50AHdhncnGcL0zj3quoSwBdjv+yDgD223P1qY5Ts3ku1WGd4CUc6lCucDAwNecfEd/YV7OR4JrZt+xx6fU5fF+JnSbW2hgc6RGoWPLyMwLg56sScgEZOdhtWrwjmm3F+EiJkE6qhZB5RKpOk5PXKkjIz8Iqq85Wf3S3S2ErSCabxGMhBYhVUNk98tpP0NaPJ5/062/4g/nWbe3hG2o1LU1CjvIrNYFZrQuYJqKn4i+phEEKrt5iRqbvggHAHTODvn0rev9fht4WNePLnpntVWjuWjjkf8AZACRocahICUOT3JbGTkjqaA+5uPzGRimFVDo0kBgzA+Y6hvjOw6dDkb7SdrxyOTCyjQTtht1JO2M9NztviqzEmlQvp39T3PzJyfrS3jMlzDEhIwyyufRUIYD6kVq4KiLL9FGFGFAAHYDA/hUZx/jaWqhmBZmyFUY3xuSSeijuakLq4WNGdyAqqSxPYAZNcyFnJeSi5lyqu48IkMVwuPJtjY49QMgnftzzltReKvs3rTnyd8P4Uark+TLaiAcfEQMH201euF36zxrJH8LevUEHBB9wQR9Ko/F+FgwvJuZ0XdgNnI7Ed+wDHzAY361jkrjLRzCB8qkm6qwGzkK4II/ZYH8yMdawxZW3ybThFx8vaOiUrArNdRzileczhQWJwAMk+gG5rnvFvtMAYC2i1jPV9iw9VVcnHfJ/Kqyko9loxcui2c5QK9jch9h4TnPoQMg/mBXMvs5ci/THcOG+WjP6gV0biTpfWMoRygdCNRU+Urucg9QCNx865RweVYJxIJ5lAOzxxp0O2rDsdsdsE4/KsskkpJs6MGOU4SUU2TPHeTHfiEqQjIfM3UA6WI1YyP3icCvqDkfwrm2WQONUgI8yYxGQ5zjf0q8395BDPFKzM08keiNBjzrkMSRjYDrn+Fa1/xdFKXFymkQs4DIxbBJ0EldIyDj6UyavbNQlkab6VnMscK+FFsFZqn8w81PEzR26o58NWVy2wDdTjG+Bg9e9R/InOc91L4VwI21KzK0Yx8PrvuCO/r8608SN0W8OVbjoFKUq5QUpSgPIwKeqj8hX0EHYV90qKQPLwF/dH5UEK9Qo/KvWlSRRq39kssbodtSsuodRqGMg9iKpcdjFwDh0kirJclW1MT8RJ2BO2FUDGT7Vfq+XQEEEZB2IPQihNGnwfiAuIIplV0EiBwrjDAHfBHY1vVU+f8Alye8hjFncG3lik1qQSAdiu+N9s5FffMXGbm0NpHBA114jiOWQ5GkeVdZ0qR3J9Nu1AWiqfzNbCORXCMsQBZiuSniM2kEqOjYJ3xvr71LrzPbm9NjqP3gJr06TjTjPxdM4I2961b3xJw6mTSol2CoP6N8jc+61KdArovo9/Ou3UZwR9OtWHk7hrIsk0y6ZJTnSeqxj4VPv3NVu4441rM0asXBYF9SKcaQBsBvj8/XYHNTsvN8SQyM0sbuG0IE6kkAgkZOACTk+1Q8ykn8htM/aI7m2WOIOTJIqtoQthdz5tIOBkD/AKdampuFoYliGUVNOjScFSvTGcj6HI9aq0fNE0KHxV14JOWKrlf7WoZ23GF7gVq86c3BrUJDlWlOknUhwmMtgo5IJ2Hbqa58eoxZVcXYzN4ouUvQ3rOWNpBE0okJuNLMzAh9CBxhegGyrgDGQfWsc98MkVluoM5jA1BRuAmWVsdwDsRjofTNc14NDMWZ7c4NsvijB6KoyNiQCNiMZ712Hi3MIgsfvhjaQBEfRHuTqx09hn+FWhGNNIph1DyJTqiQ4JxWO5hWaLOluxxkHoQcEjP1rfJrndpPLb28Fzwyzkla6ceLFI5Vo0wSAAcKAuNO/wDV3qzScMujfLOLorbBMG20A5fcE6uvoe+4NbFz4uOPW101xZ288bXAiYFcnbqpzj0PUDcVz3g3A5IsvK8evSfKgY5VT5ypJBO3TYdfeurx8OjQyPHGiPJu7BQCxxjJPU9B+Vc94jDd6kjSGRSmBlVDavLpyDuNO/z9a4dZ4nl2IvDJKHRKcc4pHaWSxwKZo5E3fJwRITk5A3c5JAJA26iuUW/EU2DvqIYBkWGTUVzg+YgRrkb6tRAz3xvfbDkaeVZhLGIPL+ES4JMmerBM5XGRuc+bpUHHyjxptMTSzaCdLBpE0aOm5B1FT8s4rZ43kSbRfFqMmNPY6vsuN7fRTTIYSD5UYMMZRApXSBnOdRAwf3q8buJ4QGmk8UIwfBUgbsQT5R1LHIGD0qPbgcsU5W0t5SYgoLMAEmbUsjOPMNtsaSc7CnHob+SNy9swbChFQbMcknOGO3zqs9Lhk25RsvCq7NrmV42hg8DSZZIwZNyq+EEK5b03wAcZ29Aakfs54dHHqbQyylBjU2oiI4yuwAzqAJ2/d9Krr8lX0UQECqSxDuVcay3YYYAaR7Hc/wAbJyHwW7jkkmvS2SmhFZgTuQzHC7dh3zU+FPxFJVt+5lLItqim/wCi80pSukzFKUoBSlKAUpSgFKUoBWMVmlAaf+TIvF8cRp42nT4mkatPpnrjYflUVxmzkiinkik3AaRVKAjO7EHuR19KsNVnnyUi3CatAkcKzZwMYLYPTrjHUfyIFb4XcNdzrFMbc6og+TFltQxgDzjsc+tTd3yTCYSoUNJ5iGyybnOMANsBnYHPSqSOGoB5ZIzsQQ2Cu/oM5BOTk571KcFu7gSBLd2ZyAdIk1xgLgHIbp27j50UXXJTer4LHByj4hBuXYqOkat09dTgBiOm2fqajftbtj4EMgGQkhDY64ZcD57irtf3JjidwjSFVLaE3ZsDOBnvXJ+cefHmje3ktxFkggPq17EHpgAGsY4Ywi1BUWyKOXyZW6fD+hF8rzMrzuqtpW2m1tg4A0ahknvlRXV+RYnWwtllGGEY29F6r/8AHFc65Ea41uYQ0kY8pQbgOxTfBIA8mo5zviupcvWrxQIkuNYySF6DUxbA9gDj6VXDut2i0tLi0z8PFLcl6kjis0pXQQKxis0oDGKYrNKAYrGKzSgMYrNKUApSlAKUpQClKUApSlAKUpQClKUArwu7VZF0uMjIPpuOhyO9KUBH/wCbsPo396tmz4XFGcopzjGSSdj16n2FZpQikfHHbFp4JIo5DEzDAdeo3B7b7jbb1rn3/pjP/wC4T+6f8KUomRKKl2W3k3lf7ir6pPEZyCdsAAdAPzO9WSlKEpV0KUpQkUpSgFKUoBSlKA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AutoShape 4" descr="data:image/jpeg;base64,/9j/4AAQSkZJRgABAQAAAQABAAD/2wCEAAkGBxQSEhUUEhQWFBUUFRcUGBcXFBQYGBwZGBUXFxgXFBgYHCgiGBolHRUXITEhJSksLi4uFx8zODMsNygtLisBCgoKDg0OGxAQGywkICIuLC8sLjcsLywsMSwsLDQsLCwsLywsLCwvNCwsLCwsLCw0LywsLCwsLCwsLCwsLCw0L//AABEIAMwA9wMBEQACEQEDEQH/xAAbAAEAAwADAQAAAAAAAAAAAAAABAUGAQIDB//EAEQQAAIBAwIDBgMFBQQJBQEAAAECAwAEERIhBTFBBhMiUWFxMoGRQlKhscEUI2LR8AdysuEVJDNjc4KSk/EWQ1TS4jT/xAAaAQEAAwEBAQAAAAAAAAAAAAAAAwQFAgEG/8QANREAAgIBAgQCCQQCAwADAAAAAAECAxEEIRIxQVETYQUUIjJxgZGh8LHB0eFCUiMz8RVTkv/aAAwDAQACEQMRAD8A+40AoBQCgFAKAUAoBQCgFARJrwrKkfduQ4JMg0d2uOSsSwOo9AAflXSW2cgqOM9s7a2keI97K8Sh5Vghkl7pSMhpigwgwM7nON6khRKSz388HmS44ZxCO4iSaFg8cihlYZ3HsdwehB3BGKjlFxeHzPTK8M7VTS2fFJmEavZT3kMeFbSRBGGQyAscnJ3xge1TypipwX+yX3PE8ldP2svG/wBDpB3PecQhkeTWjaQVijfUADnA1OdOd8AZHOu1TBeI3n2X+4yTeDdobqK5vre8eKUWsC3CypGY9irEh1LEDl59OZztxOuDjGUM7vB6Zu74pcHhvDoreMQvfy5ZYJpI3Ch+8IiZslAyDdi3hyNiDUyhFWzb34e6+R4a3s/fkXK2ve3Aa3thLNHMYpgDKdSo9xnUXQHHkVHM86rzj7PFhbvb5eR6aDh3Gre4LCCeGYr8QjlRyPcKTiopQlH3lgE+uQKAUAoBQCgFAKAUAoBQCgFAKAUAoBQCgFAcMwAJJwBuSeWPM0BWN2itBCs5uYVhckLI0qBGIJUhWJwdweXlXfhzzw4eQVna3issaBo544IWUYmC9/NJI+dEVrD8LMdjk6s5+HmR3VBN8svtyXzYMDxDjdxNw5Lm5BF7wi+QzqFUMy6gp2XYBlcAkbHQx5VbjXFWcMfdmtjw01nDeWdzePb2ovIL1luInWaOPSxQArL3hzo5YKg4A6k4EDdc4xTeGtn/AEC+7A8AawsYbeRgzprZiudILuzlUzvgasZ64ztmo77FZY5IIrZP7PIi9xi4uVhuneWW3WRVjLv8Rzp1YzvjODgA5G1desywtllcmMEjh3AbNZLNkmLPYRtDEDIh2ZO7YuAoy2B0xUHrkZcSyvae5Grq28KS+pIveyMUr3sneShr6FYJMFCFRUKfuxp2yCc5J51LG5pRX+u5Jg8YexwWfh8glynDoGhRCm7FoxGZGYHAOFG2nn1r13txkse8xgzfHuyt4LTi8i6Xub2VSojJJNumkCPxAePuy6kDn05ipq7ocdafKP6jBOtOLcLtreO4itWVoGS2RBalLgSyrjuhrC6mIJJOog88kmuHC2UnFvnvz2PTxh7S3CX9tAq3R/aXcyQXccAMcYBJkhkhPIfdbUDjAKmvfCi63Lbbqs/uDX2/aWzeYwJcwtMCV7sSoWyOagZ3IwcgbjBqB1TS4mngErhXFYblC9vIsqBmQspyNSnBH9dCDyNcyhKLxJAmVyBQCgFAKAUAoBQCgFAKAUAoBQCgFAZXj/by2tX0ussiLIsU00aAxQs3JZXJHiAIJVckDnuQDPXp5TW3yXVgxVrw2xsOIT295AstvcIZ7NzE86oh1NLDGihtGCSQVGcAZO4qy5WWVqUHhrZ9PgwWHZHsfLLaW7NLPata3Nw9plVLrBJsBLHKCNRGcZGwPrXFt6U3snlLPx+R4X3H+yDyQyRWzxI10gjup5ozJNIqIqKw0sq6sA52A3yMGoq7kpJyXLkuh6aLhtulrbxQl/DDEkQZyASEUKCfXaq9liy5S2ycynGK3ZEuu1VpH8U6Z8gdX5VVlraF/kVZa/Tx/wAv3K9+31mOTO3tG361E/SNXTP0IX6Uo6ZfyKiW94dcyABZI3c4DBcbk9agVmlulhwee+CBW6O+eHB5fkWX+gruDe3nLj7rn+f86nekshvVPHk90WPUrK96ZteT3R3g7UvE2i7iMZ+8AdPv6Vz63ZU8XR+a5HnrtlTxqI481yNHa3ySAFGBB9au12wmsxZfrsjNZi8nHEuHxXEZjmRZEbGVYdQcgjyIO4I3FSxk4vKOzO8Q7HgftU1vJJ+0y2f7LE0khbuwqEKEc5cZbSSxJORmpo3clLknlnhhLqH/AFO04RFYmG7nCh3ljjITu8d9cKykljzIYY2OAcgCrSftyucspfiQNLwXtbb2sRhtbS5ks7PMUlyiIUBXeR8ZDSAElmZR5nGCMwzplN5k1xPp+fYG9trhZEV42DI6h1YHIKsMgg+RBqq008M9PWvAKAUAoBQCgFAKAUAoBQCgFAVXaHjsdnGGcM7uwSKJBmSRzyWNevqeQFdwg5vYFD2u7STQ3dlbqDbxXEqarltDLtqJt8bhWYhBqzyY4zgkS1VKUJS5tdP3PCF2o4ZI14kQsTcWncyNGiMiQ/tUzuJJLk5yoCOxDAEgyMQCeXVckoZ4sP74XYGg4HwCKyghSR++NsHWKaYJrRGPwo2PCNIC+w8sAQXajnJ7J8+x5KcYLMnhELifbqFCVhUzt/Dsv/VWXP0hHOK1xP7GbZ6UhnFScn9jPXnaG9m5MsC+SDLfM1E3qbOb4UV3LWW83wry/MlW9hrOZZHkP8TGvI6OH+TbPFoIPebbZ6Dh0Y5DH0/Wp40Vx5Isw09MeUSRZ8D7w/7QIvUkfgoG5NTwrT6FqutPojXcKsrSDBCszD7bqT8wOn0qdQSLChFdDQQXiP8ACwPpnf6V0dC8sklXTIoYf1yPSvGk9meNJrDM5d9mGhOuzcqeZjY5VvY9DWfbouF8dLw+3RmbboXB8eneH26M78J7QaiY5AY5F5o3P3XzFc1atp8E9mdafXcT4LFiS6Gghug3oavxsTNBPJ76RzxuKkPT523ZbiFvbPw+ya3Fs5kCzOZBNHFKzM6FQCHcaiA+R02HOrfjVyn4k857dNjzkbjgnDVtreKBCSsMaxgnmdKgZPqcZqtOTlJyfU9JtcgUAoBQCgFAKAUAoBQCgFAKAwvaPsHJcvJci6cXivrtXGVjhReUOgEght9T8zttjKm1XqFFcOPZ6+YOvCb1OM2txY38RiuYcJOmPhbfRNCdxvjI5/8AMpBZOLompweU+X8HhYcY7QCyRLePXPKiKupzk4AwGlb7THGaydXrOCXDBZk/ojP1mu8J+HBZkY+8eW4Oq4kLeSDZR8qo+BKx8VryZ/q87XxXyz+h2jQKMKAKswjGK9lFyEYw2isHfVXWTvIzTIyT+F2PeHJ+EfjU9cM7ssU153ZpYrdUGAAKsFoiXbUBQ3kpByDg+YoDQdk+0RkPczHx/Yb73ofWgNXQFVxzgaXAyfDIvwSD4gf1FVtRpo3Lfn0ZV1Okhet9muTKCxv3jk7i4GJByPRx5r6+lZ0LJ1S8Ozn3KFN86p+Fdz6PuaO1vuh5VoV3dGakLMliDmrKeSU5r0CgGaAUAoBQCgFAKAUAoBQCgFAKA6hACSAATzONzjlnzoCv4lwyB8yTIuw3YnGAPMio5Rh70vqRzhD35JfE+dXd3G8jdyhWIbAkkk+u/Ks5XccnwrYyY6hWSfAvZOma7ySZLSLs9cMoYJsdwMgHHsalVU2skypm1k8RwqXJDRsuBkkjAA9+VFXJvkI0ybw0X9goVQBV1LGxfSxsSXloekG4egKa8WgKzUUcMuxUgg+ooD6tYXHeRo/3lB+ooCRQFXx7g6XKaT4WXdHHNT/Kq+o08bo8L59GVtTpo3w4Xz6MzXDb5wzQzbSx8/4h0ZazKpyjJ1z5ozNPdOMnVZzRouH3uNjyP4VfqtxszVrs6MtxVwnKXtTM4SNI20GaVIi/VQ2eXkdqpa6U1CMYPHE0s9sl3Qxg5SlJZ4U3j4EduzKxLrtmdZlGQxYkOR9mQciDUf8A8fGtcVLakuuefx+JItfKx8NyTi+mOXw+BfW7kqpZdLEAlcg4ONxkc8Vfg24ptYZQmkpNJ5R6V0cigFAKAUAoBQCgOGYAEk4A3JPL50bxuz1LOyOI5AwBUgg8iDkH2IrxNNZQaaeGdq9PDg0B887YcdNw5giP7pD42H2mHQfwj86yNTd40uCPurn5mHrL3fPwo+6ufm+xTIuBgV0ttj2KS2Ro+yfCe8bvHHhQ7Dzb+QqzRXn2mXNNXn2mbkCrhfK/j/8AsH+X+IUBm4ptqA5aagI8slAQLhqArpRvQH0fsv8A/wAsWfI/4jQFrQCgM52t4SZFE0W00W4x9peqmqOt0/HHjj7yM7X6Z2R8SHvR+/kVFlfB0Dr15jyPUVUps445K+nvU4pmo4Pe6xpPMflWlTPKwadU+JYJV9ZrMjI42by5g8wQehB3ru2uNkXGXJlqq2VclKPNFTNcXHeC3gKkxorSSyjJOrOAAvXb+utSU7/E8GvGyWZP+EW4wp4PFsXNvCX9k7hF60gdZABJE+h9PwnYEMuehB5Gp9PbKaan70Xh9viiDUVRg04e7JZXf4FhVgrigFAKAUAoBQCgIXFLQyhEOO71gyDPNQCQvqNWnPpUN1bsxHpnf4f+4J6LFXmXXG3x/wDMmc7KxrqQwysMh3liABQDUQqnPwNuPcIeXXM0EY8Sdcn1cl057Lyf64NHXSfC1ZFdFF9eW781+mTYVsmOZXtxxsxIIYz+9lB3H2U6n3PIVR1t7ivDjzf2Rm+kNS4R8OHvS+yMTBEFGBVOuKisIoVQUI4RIhjLMFG5JAHualisvBNBcTSR9O4baCKNUH2R9T1P1rTjHhWDZhHhWESq6OjwvYO8jZPvKR/KgPn/AHpXIOxBwR6igBnoDzeegI0stAeCKWYKu5JAHuTQH1Owt+7jRPuqB9BvQEigFADQGA4tafst1ttDcbjyV6xL4eBfle7L9TA1Ffq+oyvdl+pIsroxSD0O/tVuEsNNFyqzDTNrG4IBHIjNX08mmVXHLJcGbvXgKLhnTqueTDG+CdvequpqjjxOJxwt2uxb01sv+vhUsvZPuVfBuKRRaUijlaOR/HcSbAs3I6jzycDG3zPOnptRXXiFcZYb3k+WX1z/AOFvU6eyzMpyWUtort+fE1da5kigFAKAUAoBQCgMtEklzNM8V0UMb6UVcMmkKPEyk75JO/mDWUlO+ycoW4aeEuaxjqvqaknCiuEZ15yst8nn4l5wm3dE/eCPvCSWMa6Q2+xPmcVeohKMfbxl88LGSlfOMpexnHTJ7Xt0sSNI5wqAsT6CpZzUIuT5Iq2TUIuT5I+TyXLTyvO/NzsPJfsqPlWHGTsk5y6nzsZO2btl1/Q9KlJS97H2mucMeSDV8+Q/r0qzpo5lnsXdHHMs9jfVoGmKAUBke1vCCCZ4xkfbA/xD9aAyRuKA82uKA8u9JOBuT0HOgNt2S7OshE0ww32F8v4m9fSgNdQCgFAKApO13DO/tmA+JPGvuKq6ynxamuq3RS19HjUtLmt0ZC1uO8iV+vwt7iqGmnxwRl0W8UUzZ9mbrXFg80OPl0rTpeY4NrTz4oFsygjB3FTcydPBl+MWc8qMLieGCLOygfEAcrqLEEHYbA/KsrU1XWRatnGMf17ZyamntprknVCUpfp8C64Hf9/AkmNOrII57qSpweo2q7pb/GqU8YyUtTT4NrhnOCfVggFAKAUAoBQETit13UMj5AKoSCQSM48OcdM4qK+zw65T7Ilor8SyMe7KC2trS6VGRlinKgkxN3bhseLw+/Xf3rOrr0upSlFpT8tnnrt+fE0J2anTtxksx891j4/nwNSBgVrGU2Yz+0XiHhjt1O8h1v8A3FOw+Z/Ks70hZsq115/AyfSluyqXXn8DLIMVUiUo8jtXR0bTsPBiN3+82n/pH8zWhpY4jk1dFHEM9zT1aLgoBQHSRwBuQB60BiOM8KjMjNGvhO5HIZ64HlQFW/D18sUBcdlVghYlxhyfCxGQB5DyPrQG1VgRkbigOaAUAoBQHDUB80SHurq4g6Z1r89/1rDrj4d8oHzEo+DdOHnn5Mvuyk2mUr0ZfxH9GtKl4kauinu0a6rRpGb4/HCs6H9nNxNICFXVhcJ1Oduvl0rM1calbF+HxyfLtt9jS0krHU1x8MV9d/uWvCJJSD3sKwgYCqrBtuucbDpVvTyta/5I8PZZyVdRGtP2JcXfbBPqwVxQCgFAKAUBXcZuXURrGVV5ZNAZhkL4WYnHU+HAHmar6iyUVGMMJyeMvptn9ixp64ycpT3UVnHffH7kCyVGe2Lxo0skbSmQKFYYC4JAHXXjeq9ag5VuUU5NN5xh9P5LFjmo2KMmoppY5rr/AAX5rQM8+T8Vu+/u55OYDd0vsm23zzWFZPjulL5Hzd1niXyl8jrXoQz1PSvUdI3/AGNH+qRn7xZvqxx+FaunXsI2tMsVIvKmLB5S3CrzNAQrjiWOW3vQFVc3+eZzQFZcXtAeEMgagOzJQFnwTiRjkVCfC+3sfSgNZQCgFAKAgXHFoUfu2cB8Z075xUMtRXGfA3uV56qqE+CUtzJcfttd4s8bAr3YVvfJ/TFZ+ojm9TjyxuY+uxO3xIPbG4spu7mRugbf2Ox/OrSeGmdaOzhmsm5RweRB+dW8o3coqu0duSsbpJHC0b7SOcABgQQM7HO2xqprINpSjJRafN9M/wAl3RzScoyi5JrkvIj8GuP3oD3qzswICKqAeeRpPMBT+NRaaz/kxK5Tb6bfsSaiH/H7NTil13/c0FaJnigFAKAUAoDPdouJ2+sW84yp3YkMNPhyrKQNznbb1rO1moo4lTbyfPnt2NHSae7hdtXPpy375OOzothKwgLSN3YJkZtWF1Y7sZ5cgf8AxXmj9XVjVTy8LfOduw1fjutO1JLPLl8y043d9zbyyfcRiPfG341eunwVuRk3z4K5S7I+PWl0EQA5Lbk+586wa+R81Utjt/pI+Q/GpMkx0kvGYY2GfKvUM4PrXZUf6pB/cFbFPuI3qP8Aqj8CyuJdKk1KTGdvLvFAUl1xDzNAR2Wd0aRI2KKCxY7DA54zz+VAV1uskh32FAXtrb4FAdpRigIF02MMOamgN7wm9EsStnfGD7jnQEygKPjXaWOA6Bhn/Ae58/SgO/B+N96dLAAnljkaAy3baDu7yOX7yjf2JBH5Vj61cGojLufP+k4Y1Cl3X6HrrqwigiPMa6bJ63g9uCykXEeCd2xXsPeRpaaT40bXifd90xlXWijURp1ct+XWrF3BwPjWV9Tbp4+NKDw/oZyGaN54Da2zxkOdb90EXQQQQcdeuT5etZkZwldDwa2t93w4WDSlGcapq6xPbZZy8murYMgUAoBQCgFAUvHLtlkiSOFZpGDkaiAFUadW589vpVLU2yjOMYQ4pPPyXUu6atShKU58MVj5voe3BRJl+8t0g+HBQodXPOdPltz86703iZfHBR+DW5xqeDC4JuXxzsVv9ok2myYffdE+rZP4CuNfLFL8zF9Jyxp354PlHU1mQWxjx2R2xXR7k7wjevUeN7H1/stKP2SInoCPoSK2KfcRv6SXFTF+R6X02r2HKpSyZW+lZnCICzMcACgNFwfs4kYDSgSSc8ndV9FH60BcT40tnlpOfbFAYCwiwKAnhsUBFuHoCvuj4T7UBDivTtvj50B7nijAfEfqaAq55dRoCx4dK8bKdQGkg49ulAaHtnia2hnA+1g+zf5rWf6RhmCl2ZlelYZrU10ZTwT5Ue1RRllGVw7hpa7yTRiTuzSarlPTLfQGpat5Iv6WObEbm+B7t9LiM6ThyAQu3xHO2BVq3PA8PHn2NiprjWVny7md4XcSSSKF4gsmGBKdyilgDlgD7Z3FZlE5zmkr0/LhW5pXwhCDboa8+J7GjtI2VcO2tst4sAbFiQMDyBA+VacFJLEnlmbZKLlmKwj2rs4FAKAUAoCj4/DraNluUgaLVudBPiAHUjA2O3I7eVUdXDjcZRsUXHPYvaWXDGSdbkpY7nbgU7FnD3UdxsCAgQEb7k6efMV7pJybalap/DG30PNVCKinGtw+Of3Kb+01/wBxEPOb8lY1F6Sf/HFeZ876Wf8AxxXmfOIlqlFGWehSu8HmT0tYizADqQPxrqCbaR0k5NRXU+ncPdFjVE5L+fU/WtiMVFYR9JVUqoKC6HW4m2rokO/ZeJS0r48QwoPkDk7f10oDRUBR9p73SoiXm/P0X/OgKOJcCgOXoCFMaAiY1MqnkzBT7EgGgNV/6Gtf95/3DQHnN2FtyPC0inz1Z/AigKW57ETqf3bI49yp+m9AUt7bSQtplUqc9eR/unrQG34rZ44bpI3WNW+YIJ/M1W1cc0yKmujxUSRi432HqAazqvdRi1rMUznvKmJ1E0/YWDLySdAAo9zufyH1q1p1zZoaSOMs0PaKMNbSKXWMFR4mOANxz9+Xzr3WRUqJJvHma+kk43RaWfI8Ljh8coge3EYCSI4ZcDwDOpVwN88sfyqOdELFCVWNmnny6pfoSQunW5xtzumsefQuaulIUAoBQCgFAVk/ALd3aR4gzMckkt5Y5Zx0qrLRUTk5yjlssx1l8YqMZYSPe14dDEcxxojEYyAASOePXl+FSV0VVvMIpM4sutsWJNtGX/tNX9zCfKX80aqfpL3I/Ew/S6/44vzPn9utU4GW+R7GOpTlHpaPodWHQ17XLhkmS1T4JqXY0MN9jccq14yUllH0ldkZx4o8js/FMtjmCOflXp2aLsecmXy8P13oDS0BjO0bYuTn7q4oDrCaA4moCpu5cUB04EveXMS/xBj7Lv8ApQH0+gFAKA6SRhuYBxvuAaAiccTNvKP9235Go7VmDXkRXrNUl5M+b2dtrjG+CMjl61kUe4YenXsHWWydemfarCLCR9B7K2XdW6g/E3jPz5fhir9UeGJqUw4YJHrx1CYxpiM2JFbQGVfhOcnUDkZA2qLVJuCxHi3W2cfqXtK0pvMuHZ74z+hT8GMhlRO4kiVJZZcsuFCujAIDyPifkOgqnpnN2KHA4pNvyw1y+rLmo4FW5cak2kvPKfP6I1VaplCgFAKAUAoCDxxHNvKIzpfQcHOOW/PptneoNSpOmSg8PBPpnFXRc1tkznDX4fHok7wmTbxM0hYMRg5A26+1ZlL0NbjPi9ru28mlctbPMOH2flgmf2g2xezJAyY3V/kDg/gau+kIcVLx0PlvScHLTvHTDMPwHgctwfAuFz8Z2X/P5VT01Mp7mZTprLscPLubW27EwBf3hZ2884HyA/WtFaaHU1K/R9UVvuVvEuwXWCTf7rfzFQ2aNf4s4s9Hx/wZB4dwKfvBFNG6gkjWuCBsd88qURsrlh8iLS03U24xs+Zzx3s60DoItUmsYzj7eeuOXT6Grxrl3ZcTS2URourHxtndm6kelAai3mDqGXkRkUBS9qOFNKBJHu6dPvL5D1oDN2d0OR2I2IP60BZjDCgKbjPCnYZjwfT+VAWnYLhTKXlcYPwKDz/iP5CgNpQCgFAKAh8YP7iX/ht/hNcWe4/gR3f9cvgfPOEf7P5msmhewYmnXsF1wq172QL05n2FW6oZZdphxSNooq8aRUcWs3nlSPVJHEEZ2ZDglsqFUn2JP9bU9RVO2ahlqOG3jbfoi5p7YVVueE5ZSWe3c6cA1pJPCZGlSIppZjlhqUkqT1xt9a50inCc63JySxhvnv0PdVwyhCxRw5Zyly26l3V4pCgFAKAUAoDhgCMHkdqMJ4M4wfvnis4LdBFpDO64yWUMAujfkedZj4/EcNPCK4ebffntg0lweGp3zk+Lkk/5LbhV530ZLKAys0brzAZThgPMdfnVyi3xYZa3WU/iinqKlXLC3TSa+DJqqAMAYHpU5CcSOFBJ5AZPyrxvCyeN4WWVfDuPRTNpGQTy1bZ9v5VDXqIWciCrUwseEWtTlgruPXndxHHNvCPnzP0oDFLQFrw/i7xDAwV8j+hoCbcdpTpOlMN55yBQGMvpjqL58ROSfP3oCXw7i3Q0BfQXAagPUTFDqU4P5+9AaKxuRIgcdeY9etASKAUAoCr7TS6bWY/wEfXb9ah1DxWyDUy4apPyMNw1cRrWfSvZRlaePsI3HALHu0yfifc+g6CtKqHCjWphwx3LWpCYyFzdxST6obmWGRyFBKkwuR4cAHY+/Ksey2uy3NdjjJ8v9Xj47GxCuyurFlakl/8ApGg4eZxpWYKfCS0inALasKoXn8O5NaNXirCsS82vjt9jOt8J5cG+eyfbG/3J9TkAoBQCgFAKA6TRB1KsMqwKkeYIwRXkoqScXyZ1GTi1Jc0UPFuHJCO8S4a2GlUY7vqCjC8zktjbPPArP1FMalxxm4ck+uccvPJeovla+CUFPm10x38sDszdD4IopO63YzSYBdyeeDzB8/bamisWOGuL4f8AZ9X/AGNbW/enJcX+q6I0NaJnnhfJqjceasPwrmazFnFizFryPm1tsB6HH0NYtTxE+fobUTX8B47rxHKfHyDdG9/WtKm/i9mXM2NPqOL2Zcys7X3mZNHRB+J3P6VaLZmoJ5HfRGpdj0A3250BKlS4T44JB66CR+FARH4n05H1oCDJNqOBuTyA3PyFAavs32OZiJLkaRzEedz/AH8cvagJfEuEfszBkJMbHGDzU+WeooDoWyKAt+zU+NUZ/vD9f0oC+oBQCgM926J/ZSB1dQfbNVtXl1vBU1ybpaRB7McJ1aXYeFeQ8z/KvKaurOdPThJs19Wi6QeLTJoMbSCMzK0aknG5Ujb6/l51BqJR4eCUsOWUvoT0RlxccY54cNlEYp5YktXt9GkoDKGGgKhHiT+IgYx69KocN1laolDGMb52wuq/gv8AFTXY74zznO3XL6M0lnI7IDIuhssCAc8mIBB9QAfnWnW5OOZLDMyxRUsReUe9dnAoBQCgFAKAUBFmsUJZ9Kl2VV8QJU6CShZeRwTz51FKqLbljd/tyJY3SSUc7L678zN8S4x30PcGNzdDT4QpGmRSP3it0XbII6Hy3rMu1XiV+E4vxO2OTXXPY0qdN4dniqS8Pvnmn0NVA+RgkFhgNjo2AT7c8/OtaLyvPqZUlh7cuh3NdHJ85voe6lkTybI9jWHZHgscTC4OC6cH8SHJPivVFkmUuRDn4gxJL5JPU79MVp02rhxJ7mhTdFxw3ua/sPwplJncadS4QHng7k+nKrCeSybCgI9zYxyfHGj/AN5QfzoDpacMhi3jjRD5qoB+tAS6Ai8Tte9jZOpG3oRuD9aAxtsx5HmNiPUUBNtpSjBh0P4dRQGrSZSobIwd80BxHcK3wsD86A9aA8bp1CkvjT1zyrmUklmXI5lKMVmXIhcN4qszMsanSo+LkPaoqr42t8K2XUhqvVjfCtl1LOpywZ7iXEoWZoLyIouToZt1YfeVh8J/r0rOuvplJ1aiOF0b5PzT6GhTRbGKtoll9Uua+K6nr2RjYQ5MjOjM3dhhuEVmAOee4AOOQ6V16PjJVZcm0+We2dvr/wCHPpCUXZjhSa5474/YvKvlEUAoBQCgFAKAUAoCo7SvII17t+6UuFkkxkqpyNXoM4yemenOqetdiguB8O+77L8+hc0ag5viWXjZd2VnDFa3dIxEy7sZpDho3XSSJO9O4IO+nbmfQ1WoUqJqCi1z4nzT88/t8Szc43Rc3JPlwrk0+2P3+Bp45AwDKQQRkEHII8wa1E1JZRlyi4vD5mU7Y2mHWUcmGlvfp/XpWdrYYkrDK10OGasXwZmnSoyA8DBk0bwdJFxwrickHwnK/dPL5eVe12yg9ixCyUORrOH8djk2J0N5Hl8jV6vURkW4XRkWuanJjmgFAKAyXF7fRO2OTYf68/xFAcItActMFG528s7fSgKu747p+AamzsB5+dVtRqFUsJZk+SKup1SpWEsyfJF3B2lYx+JBrx5nFFbPh3W4jdLgy1uQEgmvH8THQDv0A/ryqBaedrzY9uxAqLLnm1/I1tlZrEgRBgD+smr8YqKwi/GKisIrOK8eMT4SMyLHgzMv2AeQHmep9PfalqNY65YjHiS97yNCjRqyOZSw37vmWEbxXMYPhljbfcAjPqDyIqwnXfDOzTKzVlE8bpolKoAAAwBsAOXyqVLGyI287s5r08FAKAUAoBQCgFAKA4ZQRgjIOxB/WjWT1PG6Ki84k1u5VoWaIqO7MSZxgYKOM7enTHtVOy+VMsODcemF9n+xbrojdHKklLrl/dfuQeC3gt1CTAo08zNHCo1FEY7ZA5DOfry54r6W3wYqNmznJtR7Jk+pq8aXFXuopJy7tfn5sXfE7MTRsh6jY+R6GtGyCnFxZkW1qyDiz59JGVYowwynBrKhmL4Jc0Y0E4vglzRxGldS5liJzprnB1g7LThHDksOHcQnQ4jDuB9nSSP8qmrlan7J1G2xPEU2ba3YlVLDSSBkeR8q0VnG5oJtrc9K9PRQGX7RXSrKdRxhRz+ZoCohvZJtreJn/ixhB/zHagIHF7QptNLrlP8A7UXJf+I5/ICqt2pUfZjvL85lS/VKD4ILMu38nlY2WPVj/W1R1UNPjlvJkFGnafHN5k+pqOGdn2bBl8K+X2j/ACq0ol6MMGnhhVAFUYA6CpCQrOP8ZWCN9LIZF0+AsNWGYDOnOeRzVPV6qNMG01xLG3Xn2Lel0srZrKfC879Pqc3XCQY+7jbRG7l5TklmVslgG8zsMnpXtmmThwQ2TeZd2nz38/0ENS1PjmstLEeyfTby/Uh9nLNe9kmhykDeFEz4XI5yYPIdB8+XKoNHSvElZXtF7JdH5/wTay1+HGuzeS5vt5fyaKtIzhQCgFAKAUAoBQCgFAKA8bt3VCY11sMYXVpzvvgnrjNcWOSjmKy+x3WouWJPC78zNcStzaDWrF57iTu++kx4A3LlsMD5beQArLug9MuKLzObxxPpn8/FsadM1qPZaxCCzwrrj8/OZYRXEdoIrfLzSO3LOptzlnIJ8K8z9ee5qzGyGm4acuUn835vyX53K8oT1LlbhRS+S8l5v87Hlx/gIufHE4WVcrqG4OOavjyrrUaZXLMHhrqYus0Tt3W0isteyUxH7yVQf4QT/KuYaWWPaZFDR2Y9uR53nY+ZfFFNrP3GGM+x6VHZo5reEvkyOzQ2p8Vc/kyoklaM6ZkMbeo2+R5Gq/iODxYsES1Dg+G1Yf2J9lesu8bkfPb6VZhZ/qy7XZlZiy6t+PyD4lDeo2NWFc+pOrH1JsfH0PNWH0Ndq1Eikeo43H5N9K68RHuSo4vxCzZg80etlGBn/wCud/mK4nqIQ5shs1FVfvMgz8cnuP3drGY05ZA8WPTGyioHO27aPsrv1Krsuv2guFd+vyPXhnZJuch053P2mNTVaeNa2J6dLCtbGmseFxxfCu/3juf8qnwWUiZXp6VV5xBpBps3ieQHxEuDpGDvgc98D51Usuc1w6dxb+PIt10qD4r1JLptzKh+6u4pFMSLeBWBXSobWuNweoORzPX51Sfh6muUXFK3D265RcXiaeyMlJuvbfphl5wfhEduvgXBYDV4mIyBvp1chmtDT6auheyufm/3KGo1M7n7T5ciwAqwVzmgFAKAUAoBQCgFAKAUAoBQHnPCrqVdQynmCAR9DXMoRksSWUdRnKLzF4ZQScINqjm1QvLK2kMdPgVj+Cj0HlnYVnvS+rxk6FmUnz7J/si+tT6xJK54jFcu+P3ZEltDavBHbyO0zvqdS2UZftu69OWx54B54qCVT00oQqk3JvddGura6fHmTRsWojOdsUopbPqn0Sf4jQ23FEdpQMgQnDMcBc4ycHPTBz5VpQ1EJuSX+PN9PxdTPnp5wUW/8uS6/j6EwHPKpyA857dXGHUMPIgGvHFPZnMoxksSWSjuex8DbpqiP8DbfQ1VloqnutinL0fS3mPsvyIn/pKQfDcn/mjB/Jq49UmuU/scrR2x92x/TIHZm4/+Sv8A2v8A9U9Wt/3+39nvq+o/+z7f2dl7Isf9pcuR5KoX9a99Ub96bf2PfU5S9+xv7E6z7K28e+kufNjn8OVTV6euHJE1elqr5IuY4lUYUADyAxU5YO9AeMl0iuqFgHfOlepwMnHyrh2RUlFvd8jtVycXJLZcypvLnvJpLaZSFZVkj0EguF3dDv1xjHlmqllnHa6LFs1leeOa/rsW64cFcbq3unh56dn/AH3KyzAmnhkiTumjYh1ERQJGARpkYgBnO2AOWT5ZqrWlbdCcFhrmsYwuzfV9kuX3LVmaqpQm8prZ5zl+XZefX7F/b8HjSYzAtrbVklic6iMAjyAUADy+VX4aWEbXas5eevf+MbGfPUzlX4bxhY6dv56lhVkrigFAKAUAoBQCgFAKAUAoBQCgFAKAhvYKGkkQBZXTTr3PIbbfT3wKhdMeJzj7zWMkyulwxhLeKecGTuoZIbeO3lURo8uJZg2oEFs5O22dhk/drIshZVTGmawm/alnPX9/M1oSrtulbB5aXsxxj8/ssoeK5kd4202trHpIUDDtjYLnoMAD5dDVmOp9uUovFda+r/r82ZWlp/YUZLNk39F+fmUSI+NyqI5JoQkUrKAQ+pl1fCXUgbH05eVSx1diUZ2QxGWOu6zyzsRvSVtyjXLMo+WzxzwTbjjcMblHfQQcZZXC5xn48afxqeerqhLhk8fJ4+vIghpLZx4orPzWfpzLAHO4qwVzmgFAKAg8V4iIAjFSQ0ixk5wF1faPpUF96qSbXNpfUnoo8VtJ8k38cdCnlubiYXESsp0JkSQ6lxIDkxZJOTjqOXpVKVl9viVxa2XNbb/6/nIuRroq4JtPd8n2/wBiHe8T/akt2gGu5jYSFQOQA8YJOwUnSPWobNQtRGuVW80847d/qTV6f1eU1ZtB7Z/T6F7ccKMs6SyMQIwDGq7EMd21nJyNgNv/ADfnpvEtVkn7vJfrkow1CrqdcVz5vy6YLWrZUFAKAUAoBQCgFAKAUAoBQCgFAKAUAoBQCgFAQ5uGRtG8WkKsmS2kAbn7XvsPpUMqIShKGMJ8yaN84zU85a5FceCSMYxNPriiIYKIwpJX4dZyc4/Gq3qk5OKsnmMd8YxnHLJZ9bhFSdcMSl1znnzwS+JcQg7h2Z0ZCp2DA6ttgPM1NddT4TlJprH1IaabvFSimnn6Hl2SjZbSIPnOCRn7pYlfwxUfo+Mo6aKlz/vb7HevcXqJOP53LerpTFAKAh8XsBPC8RONQGDjOCCCDj3FQ6ilXVut9SbT3OmxTXQ8uF8OeIKGk1BF0qioEQepG5Lbc8+e1c00yglmXJYwlhHd98bG8R575byydHEq50qBk5OABk+ZxzqdRS5Igcm+bO9enIoBQCgFAKAUAoBQCgFAKAUAoBQCgFAKAUAoBQCgFAQBwW31au5jzz+Bfriq/qtOeLgWfgWPWrsY439SfVgrigFAKAUAoBQCgFAKAUAoBQCgFAKAU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1" name="CuadroTexto 30"/>
          <p:cNvSpPr txBox="1"/>
          <p:nvPr/>
        </p:nvSpPr>
        <p:spPr>
          <a:xfrm>
            <a:off x="1691680" y="6381328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Sistema de Gestión del Conocimiento - SGC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07975" y="1413931"/>
            <a:ext cx="85127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Se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refiere a la planeación, explotación y distribución de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  <a:hlinkClick r:id="rId6"/>
              </a:rPr>
              <a:t>acuíferos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en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  <a:hlinkClick r:id="rId7"/>
              </a:rPr>
              <a:t>ecosistemas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con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miras a lograr una asignación equitativa del recurso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preservando el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medio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ambiente,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facilitar el desarrollo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económico.</a:t>
            </a:r>
            <a:endParaRPr lang="es-PE" dirty="0">
              <a:solidFill>
                <a:srgbClr val="616366"/>
              </a:solidFill>
              <a:latin typeface="Century Gothic" panose="020B0502020202020204" pitchFamily="34" charset="0"/>
            </a:endParaRPr>
          </a:p>
          <a:p>
            <a:pPr fontAlgn="base"/>
            <a:endParaRPr lang="es-PE" dirty="0" smtClean="0">
              <a:solidFill>
                <a:srgbClr val="616366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Las buenas prácticas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de manejo de recursos hídricos aportan estrategias orientadas a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 prevenir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la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  <a:hlinkClick r:id="rId8"/>
              </a:rPr>
              <a:t>erosión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, proteger la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  <a:hlinkClick r:id="rId9"/>
              </a:rPr>
              <a:t>calidad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 y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  <a:hlinkClick r:id="rId10"/>
              </a:rPr>
              <a:t>cantidad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 de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agua, mitigar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el impacto de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  <a:hlinkClick r:id="rId11"/>
              </a:rPr>
              <a:t>sequía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,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proteger los servicios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ambientales como 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24" name="Rectángulo 23">
            <a:hlinkClick r:id="rId12" action="ppaction://hlinksldjump"/>
          </p:cNvPr>
          <p:cNvSpPr/>
          <p:nvPr/>
        </p:nvSpPr>
        <p:spPr>
          <a:xfrm>
            <a:off x="307975" y="880418"/>
            <a:ext cx="384111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 manejo de recursos </a:t>
            </a:r>
            <a:r>
              <a:rPr lang="es-PE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hídricos.</a:t>
            </a:r>
            <a:endParaRPr lang="es-PE" sz="1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C9QwLjhBlB8"/>
          <p:cNvPicPr>
            <a:picLocks noRot="1" noChangeAspect="1"/>
          </p:cNvPicPr>
          <p:nvPr>
            <a:videoFile r:link="rId1"/>
          </p:nvPr>
        </p:nvPicPr>
        <p:blipFill>
          <a:blip/>
          <a:stretch>
            <a:fillRect/>
          </a:stretch>
        </p:blipFill>
        <p:spPr>
          <a:xfrm>
            <a:off x="3995936" y="3416169"/>
            <a:ext cx="4572000" cy="2571750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330467" y="3563780"/>
            <a:ext cx="3521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filtración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de nutrientes y patógenos de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  <a:hlinkClick r:id="rId13"/>
              </a:rPr>
              <a:t>escorrentías 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</a:rPr>
              <a:t>superficiales que desembocarán en arroyos y lagos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.</a:t>
            </a:r>
          </a:p>
          <a:p>
            <a:pPr fontAlgn="base"/>
            <a:endParaRPr lang="es-PE" dirty="0">
              <a:solidFill>
                <a:srgbClr val="616366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“</a:t>
            </a:r>
            <a:r>
              <a:rPr lang="es-PE" dirty="0">
                <a:solidFill>
                  <a:srgbClr val="616366"/>
                </a:solidFill>
                <a:latin typeface="Century Gothic" panose="020B0502020202020204" pitchFamily="34" charset="0"/>
                <a:hlinkClick r:id="rId14"/>
              </a:rPr>
              <a:t>El agua es oro. Sin ella, nada tienes</a:t>
            </a:r>
            <a:r>
              <a:rPr lang="es-PE" dirty="0" smtClean="0">
                <a:solidFill>
                  <a:srgbClr val="616366"/>
                </a:solidFill>
                <a:latin typeface="Century Gothic" panose="020B0502020202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9920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d"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r="8321" b="20086"/>
          <a:stretch/>
        </p:blipFill>
        <p:spPr bwMode="auto">
          <a:xfrm>
            <a:off x="0" y="0"/>
            <a:ext cx="9143999" cy="53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5" t="46965" r="14243"/>
          <a:stretch/>
        </p:blipFill>
        <p:spPr bwMode="auto">
          <a:xfrm>
            <a:off x="182684" y="4437112"/>
            <a:ext cx="257982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2" t="87530" r="5370"/>
          <a:stretch/>
        </p:blipFill>
        <p:spPr bwMode="auto">
          <a:xfrm>
            <a:off x="3046567" y="5400981"/>
            <a:ext cx="5507645" cy="78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82684" y="3284984"/>
            <a:ext cx="2579826" cy="1061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050" dirty="0" smtClean="0"/>
              <a:t>Inicio</a:t>
            </a:r>
          </a:p>
          <a:p>
            <a:r>
              <a:rPr lang="es-PE" sz="1050" dirty="0" smtClean="0"/>
              <a:t>Programa</a:t>
            </a:r>
          </a:p>
          <a:p>
            <a:r>
              <a:rPr lang="es-PE" sz="1050" dirty="0" smtClean="0"/>
              <a:t>Presentaciones</a:t>
            </a:r>
          </a:p>
          <a:p>
            <a:r>
              <a:rPr lang="es-PE" sz="1050" dirty="0" smtClean="0"/>
              <a:t>Sistematización</a:t>
            </a:r>
          </a:p>
          <a:p>
            <a:r>
              <a:rPr lang="es-PE" sz="1050" dirty="0" smtClean="0"/>
              <a:t>Videos</a:t>
            </a:r>
          </a:p>
          <a:p>
            <a:r>
              <a:rPr lang="es-PE" sz="1050" dirty="0" smtClean="0"/>
              <a:t>Galería fotográfica</a:t>
            </a:r>
            <a:endParaRPr lang="es-PE" sz="1050" dirty="0"/>
          </a:p>
        </p:txBody>
      </p:sp>
      <p:pic>
        <p:nvPicPr>
          <p:cNvPr id="1030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49" y="6453336"/>
            <a:ext cx="51752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5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ángulo 87"/>
          <p:cNvSpPr/>
          <p:nvPr/>
        </p:nvSpPr>
        <p:spPr>
          <a:xfrm>
            <a:off x="3227762" y="1348410"/>
            <a:ext cx="785210" cy="2875114"/>
          </a:xfrm>
          <a:prstGeom prst="rect">
            <a:avLst/>
          </a:prstGeom>
          <a:solidFill>
            <a:srgbClr val="0774A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/>
            <a:r>
              <a:rPr lang="es-PE" sz="13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MEDICION DE RESULTADOS Y AVANCES (INDICADORES </a:t>
            </a:r>
            <a:r>
              <a:rPr lang="es-PE" sz="13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DE CAMBIO</a:t>
            </a:r>
            <a:r>
              <a:rPr lang="es-PE" sz="13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026" name="Picture 2" descr="http://pad2.whstatic.com/images/thumb/5/5c/3D-Team-Leadership-Arrow-Concept-6433.jpg/200px-3D-Team-Leadership-Arrow-Concept-64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6048" y="35730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0" y="12847"/>
            <a:ext cx="9144000" cy="702469"/>
            <a:chOff x="0" y="12847"/>
            <a:chExt cx="9144000" cy="702469"/>
          </a:xfrm>
        </p:grpSpPr>
        <p:sp>
          <p:nvSpPr>
            <p:cNvPr id="16" name="Rectángulo 15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123" name="Imagen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3" name="CuadroTexto 2"/>
          <p:cNvSpPr txBox="1"/>
          <p:nvPr/>
        </p:nvSpPr>
        <p:spPr>
          <a:xfrm>
            <a:off x="1547664" y="-27384"/>
            <a:ext cx="6237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El Sistema de Seguimiento y Evaluación de Resultados - SER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17" name="AutoShape 8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8" name="AutoShape 10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9" name="AutoShape 12" descr="data:image/jpeg;base64,/9j/4AAQSkZJRgABAQAAAQABAAD/2wCEAAkGBxQQEhUQEhQVFRQXFBQWFBQXFRQUFhUVFRQXFhQVFBUYHCggGBwlGxUVITEhJSkrLi4uFx8zODMtNygtLisBCgoKDg0OGxAQGiwkICQwLCwsLDAsLCwsLCwsLCwsLCwsLCwsLCwsLCwsLCwsLCwsLCwsLCwsLCwsLCwsLCwsLP/AABEIAKoBKQMBEQACEQEDEQH/xAAcAAABBQEBAQAAAAAAAAAAAAAAAQIFBgcEAwj/xABBEAACAQIDBAgEAQsEAQUAAAABAgADEQQSIQUGMUETIlFhcYGRoQcyscFSFCMzYnKCkqKy0eEVJEJjwhZDZHOT/8QAGgEBAAIDAQAAAAAAAAAAAAAAAAQFAQIDBv/EAC0RAQACAgEDAgYBBQADAAAAAAABAgMRBAUSITFBEyIyUWFxgUKRobHRFCM0/9oADAMBAAIRAxEAPwDcYBAIBAIBAIBAIBAIBAIBAIBAIBAIBA8sRXCC57bQOf8A1NOxvQf3gNO0x+E+0BDtP9X3gNO0z+H3/wAQGnabfhHvAadpP2L6H+8Bp2i/d6f5gLQxrs6i+hIvoOECXgEAgEAgEAgEAgEAgEAgEAgEAgEAgEAgEAgEAgEAgEAgR+2D1V/a+0CNEB0AgJAQwC8BCYHrs/Wqvn9DAnoBAIBAIBAIBAIBAIBAIBAIBAIBAIBAIBAIBAIBAIBAIEZto/IPH7QI8GA6AQEgMqgkaGx5Hj7QOejibkqdHHEfQjtB7fvMRLaY93sWmWrq2PrV8FJ+g+8CWxuKWijVXNlUXJmJnUbb48dslorX1llO298qmIe2c06d9FXs7TbiZDtkm0vU8fgYsFd63b8o7Ab01aFQGnUJF9QSSGHeJrF5rPiXfJxcWamr1hsmy8aK9JKy8HUG3Z2jyN5OrO428jmxTiyTSfZ1TLkIBAIBAIBAIBAIBAIBAIBAIBAIEdtHbmHw5y1aqqfw8T6DWdsfHy5I3Wu0bNy8OKdXt5e+z9pUsQM1KorjnY6jxHETXJivjnV403xZ8eWN0nbqnN2EAgEAgRG2z1kHcftA4lMB14BAIDTA4cfhs4BByuvytxt2gjmp5j6EAzEw2rbTiw21QSadSyVQbFSeN72Kn/kDY2PceBBExFvaW84pnzXzCf3cbM7HsX6n/E2ckX8VcUaeEUDg1QBvAKSB6j2nHN9Ky6XEfFmZ9oYhiMdc+nvImnpov4Jha9zEQ1tkfRW5uFalgqCN82TMR2ZyWt7ydjjVYeS5l4vntaE1N0YQCAQCAQCAQCBDb1bdGCo9Ja7k5UXkWte57hJPF48579vt7ofN5X/j49x6z6Mnxm8+IrFnbEMDyUMyg3/CF0Fu+X1cGHH4isPM3z58k7taf9O3Ye/OIoMMzmqnNXNzbubiDOWbhYckeI1P4dsHOz4Z8zuPtLWdlbRTE0lrUzdWHmDzB7xKHLjtjtNbPT4M1c1IvV1zm6iAQEJg9FH3h3/WmTTw4DkaGoflv+qOfjLfjdMm0d2WdfhQ8rq+pmuGN/n/AIzyriRUYu92Zr3Ys17nnx4y5itYjUeFBM3mdzO5P2ZtCpg6i16TEgHrDtXmrDmDOOfFGSk1skcfPNLxaviY/wAtzwmIFVEqL8rqrDwYXH1nlrV7ZmHs6W7qxaPd7TDYQPDHYtaNNqtQ2VQST4dnfN6Um9orX1lzy5K46Te3pDJtt76V8S+VGNNL2VVOU92ZhxPtPQYeFixR5jcvLcnnZ88+J1H2hFrtutTf9KxINvmzjv7QZ3tixXjU1j+yNTLmpO62n+66bu7dGJGU2FQC5HJh2j+0pOZw/g/NX0/09F0/qHx/kv4tH+U2DIC0OgEBDA8qkClb606i9HiUGYU8wqJ2o1rkc9LcuHHlOOasz5ha9Mz1rM47e6Z3E3logMXqXV8tmPFLXuKgHDj83DTlwmKZY92/L6fbfdjj+P8An/Fs3h2ZT2hhmpB11syOCGAYcDpy4jwM6WiLQgYMlsGSJmP4YNtbdivTqmlkVmvbqujA+YOnnaRJjU6ekx276d/nX6XrcT4bMrLXxeWwsRSBDZjyzkaW7uc7Y8XvKr5fOiN0x+v3axJCmEAgEAgEAgEAgEDNvjLmCYdv+N6gP7RykewPpLTptojuj9KbquObTSfbyyOpipZTdAriLSxsx3lsLVvg1tFn6eiflARx3E3B+3pK3qGp7bLHpcTXur7NOlYtxAIFR+JG1zh8OKamzVSRfnkHzetwPOWHTsMXyd0+kf7VPVs80xxSvrb/AEx18VrL6bKCuLwdXxxc5jYdyqqj0UATSvht8N60K82242o2/c3ErUwVApwVAhHYU6p+k81y6TTNaJeu4OSMmCspqR0sQKN8XMaaeFRBoHqjN3hVJt62PlLDp2viTP2hV9V3OOK/eWNHF6y571P8LweleO5rONNbAx5p1qbg8GF/Amx9iZpmiL45rLTFvHmraPu1q88y9icDAWAhgMeBw4yiCIFUq/D2rUVsRgnCOHINFuqraA3RuR1Oh07xI98O/NVxxeqdsduXz+ULUw2LwxK4mkaJPym4Icc7FT4es4TW0eq4x58WWN0naGx2LI7/ABmkpVbSkNh71VcPUD02IAYXW5ykcwV4Wm1bTWfDlmw489e28f8AW+bPxa16SVk+V1DDzHCT4ncbeOy45x3mk+zomXMQCAQCAQCAQCBE7z7DTHYd8O+l9Ub8Dj5W+3gTOmLJOO3dDlmxRlr2y+dd5t3cRgahSshHYw1Vh2q3OWlcsX8wrZw2p4lDYdWZgqgkk2AGpJ7hN96Ymu/D6B+Fm7D4Kg1SsMtWrlOU8VReAPebk28JW8nL3zqPZP42H4cb+68SMkiAQMt+MbEVKPZka3jmF/tLfps6rZR9VrvJX9SyypWlhNkOtCrWjuJo6qNaO5xvRsHwrxFsFVZvlWq58gik2lP1Dzkj9LvpUTGKf2nae9lA8ekHihP9N5B1KzduD2zRrNkR7tYnKVZTYcdGAmBXPivstsRgGZBdqTCrYc1AIf0DX/dkniZO2/7ReXi76fp89tWIbWWsXV3w/DopV5vF3G1E9u3SNavTpjm4v3AG5PoDNcmTtpMuePD35IiGzgygelOvAW8BC0BrPA56pgT+7q2o37WY+9vtAz34r4q+IRPw0gfNmP2AkXPPl6DpNNY5t95Zji2u1pHlcx6PCm1iD26Hy4Qektw+EW0ulwjUidaT2H7LjMPfNJeCd10871jF25ovHvH+l6ndUCAQCAQCAQCAQCBUviPtRsPh1VQpNRipLKrWAFzYMCL8JO4GGuS893srep8i+LHHZ6yybB7TqUXz0myG/FVRT7CXM4MUxqYUv/lZo/qa1uDvO2NR0qW6Wnluw0DK17G3I6GU3N41cVomvpK76fyrZqzF/WFskFYoreCrWVVFBgr5rm9tVANxqDzKwIR9vYqipaqlMqOdsv8AMrH6TaK79CfDj+Iezmx2z6eJVbOiirlGpyOozjvtofIyTw8vZfU+6FzsPxKbj1hhNdiDLSbK6tTUqx3k0duGYk2HGZ7nG1NzqG+7q7LOD2clN9HbrOOw1GGnkCB5Sm5GT4mSZXnFxfDxxDorKrcQp8hOCTtG7tUw20K5AsKdJVAHAF8pP9JnS30w0j1lcyL6Gc2zGviH8PKVNjWw9alTDXPQ1HCW/wDrJ4juPrLDBlvbxqZQc9cdfeIUDB7EqO4TNTXW2ZqiBR3kgmTdWiPRCmaT/VDbtw9y6GGpdIXWvUYauh6ijsQj6ys5GW1p7ZjSx42KlY7qztPbSTDYcA1SUDGw+c62vyvIqUjsNicM9Rwa6BAEyAuqkmxzHreUDqx+HprRqVaThyqMyjMrAkC+toCUtnFqmXNZTTVwba3JsR9IHQdh/r/y/wCYHk+wW5OPQwJXZ2GNKmqE3IvqO8k/eBi/xCxOfG1zyBCj91QD73kPLPzS9R0+vbgqpN7kmcVnHo7sNgs+CxFYcaNagf3agdT/ADBJtEfLMuGW/bmpX7xP+F6+CuJtXrU/xUg38DAf+c68efMq7rNd4q2/LX5LecEAgEAgEAgEAgEDPvi6/wCboL+tUPoFH3lp0yPNpUvWJ8UhlJbTzMtonwqdeWgfBl/z2IH/AFUz/M0qeo+y56XGu5q8q1uitrP11HYh/mIt/SYFZ3urWwzDmzIo82B+03x+u2tvRdKSCnSC20VALdyra3tNGZYDvXs+hXY1aCmgTq1JmUpc/gYWI8CJa4YzTGrVlV5b4N/LeFV/01wdbeRv9JJ+HaPZx+JSfd04PGrTIyXzX+c6EEHkPERWIn6mMm4j5Wp7U+I/T0qVOjTPSnKalxcZhxCgcRzvIkcKlN2vPj2dJ5+XJNaY6+feXc28wK3p03Y34MVGnbcXPlaV2ltt67m7Vp0XxNXEE02q1AVBV7ZQDbrBbc5m0xOtFVvTbuHYErXpmwJsHW+nde81iNzpmZ1G3z/t/aj161SrUJuzE2PIX6q+AFhPRY9UrFa+jzF4m95tb1lGpWF50i7E0WTdnb9XC1A9Nv2lv1XHYw+8ZcNM1e20fy5UzX49u+k/w1vaVOnjeiZh1ehFQDUfpbWOnYEPrPN2iaWmHrMV4vWLfdwtu1SOi1HH75Ps017p+zp4cmI3VVVZjUFgCblE5d41iJifZiXpuMwaszKzFAoQXLEZjdjYE6aATN69s6axO15mrIgED563lLHEVywIJq1CQRqLsTYyDf1l6zj6jHXX2hXKHGc5T6+YWfdNM+D2nS/+MtQeNF806Y/ptCFzvGTFb86/ukfg0/8AvvGg/wBUP2m2D6nHq3/z/wAw3CTHlxAIBAIBAIBAIEPvLtKphkSpTVWBazA37CRYjhwMDNviNtg4hKNXLly50IvfrNlPpZfaWfTrxHdCo6phm3bb7M7q4i1xLObaV9ce3dsHeWphSxpOULCxItcgG9tROVox3+uNt5rlpO8dtLNu9v5jauJo0lqFlNRc4YK3UuOkJNrgBb8JGz48EUme3STxrcjviJvMrzvDvAEr36J3p5FGcaEEFuAOh485ULtV6m22xmKo4YIRSOIplWN7lRxDDhzPCdIiIrvbTczOl0+JmMalgjlNs7qh/ZsSR7ST0+sTm3PsgdUtMYNR7sWq4jtl/wB7z9ccexKdQTO4ZmsuqjsmjiG/OVFo6E9IQctxwzZQbeMicqk9vdSPKVws8RfsyT49lj2fsFsJkem1KpnDBKqOKinLbNY6ZTqOyUmbLktOreF/hx46+aL5/oFAqoZEuFAJtYk24kicO633StvFt1aPFGZP2Wa3uZnvn3PCN2zsRKKB3qswvaz2PpNq6tOtNLajyyveWsDWa3DQDlpxGnnLbixrGpuV5zImm2o8ZKhwmPCWwz6id4QckeGzbCxQahSN+FGinC/y0lJ92aeb5May2/b03EneCv6d4e/4T7eF5wSUfvLiejw1VuHVt66TfHG7Q1tPgnw+pZcItT8Vcnyt0f1vM5Z3eWMf0rlnnNuXNAM0D57+JKFNp1+V3Q+TKh+8hZfql6rp07wVV/8A9w311M5ymViNNi+E+xqJwtSu1MFqjPSYm+tOwutuFibyVhrGtqDqua8ZYpE+I8/ysuwdzsHgXNXD0irlSty9R+qSCQAzEDgJ0rjrXzCDm5mbNXtvPhPzdGEAgEAgEAgEAgcG28IatIqBcgggacvHuJgZJvy6dBlVgSWGnMWPZx5yXw4t8SETmTX4cxMs3xg4S3sq8UuvYlKgxb8ocLYAp1XIY31BKaj0MjZK5J+hKx2pH1rtsDLQRq2H6JgLZ1DpntfQsp69ryuzRl/rTsNsc/QtibPxtWs2HzUKTLTVzxbqsSBY2NzcSO7vTYm7TpjDnqgvSCuDkBDZhrYaWte19YC/F6oRRoryLsfMLYf1GWfTI+e0/hUdXn5Kx+WRVTLeVTUyk+nnMRLa1XZRa6kdxHtMzPhxmNWiXX8P6xNZkueC9XvZgl/Qyo5kxNYX/DrNbS2hnvwsde2ViyJw5eloFX38r2p017WJ9BO+D1mXPJ6My2psqq5aouVhqxAbrAAa6G17Acrydg5FO2K+6vzce/dN0KJOhEdeFr6TetkfJj8rzsbepqNAUQqGxNiy34m55zjfhY8mTvtP8FeoZcOOMdYj9phd8lNA5qbCtkbIw1pltcpyk6DhKjkYqUyzWJ8L3i5b5MMXtHlWNqb0169E0aiKLkdZQy8Dfhe02pSsTuJbWvbWphqm7dLo8FRTspqx8Sc5+si2ncu8eiaFSYZPFSAoeBinxjw+XGipyekjeakqf6RImePmej6VbeLX2U5v0h8TOKyr6N3+GKZdn0u9qretRh9pMw/S8z1Od8if4WwNOqAW8BQYCwCAQCAQCAQOfH4noqbVMpYKLkDjbmfIa+UDHd59kNiD0tEqy3c2zAfO1wB2edpYcTk1p4sruZxbZNTVR8TsbEX/AEL+x+8mTyMc+6PXjZIj0cuL2TWpIKr02VCbZja2bsOuh7jMRlrafEtpx2rHmHZukf8AchTzSp/QT9py5Nt45dMFdXiWs/DzeY4+slSoR0ww70qtgBmKVEdHsO0MwPepkHkYvh28ekpfHy99fPrC21urjUccGosjdxU5lv2XvI6QqPxfxAyUE76jegUfeWnTI82lTdWn6asoqmWsq2rkpVLMROe9S72ruu3dhams6RKNkqlN11/J8S9YqzUwEN7EA2qBsobhfSVfLx7tFa+q44eaPhze3iIXjDb30nrZXU00sbOTnIPK4INhOefg/Cx90z5ON1H4+Xtivh0bb3qpYZUdGFYMxBCMAVsL3IuR9JCpjmyyteIVDebeJcY1Lo84tcEMADckWtbjznatJpE7c7Wi0xp0YWhZ1vwvr4c5GidS7THhQ6tMK7qOAZgPAEgT0NJ3WJUOTxaYO2fsx6zMtMElVLmwJso4k25azjlv8ONy64q/FnSa2dgGBAc27udvOcL87UfK3r02LW3ZdqNa6BVoEgAAXsqgD9ZpWWtNp3K2rWKxqHnS2GazgMKa31y0wXcrz1XQeM1ZaSlEBAAMoygWPIW4QHrTgOywC0DM/jXg706FfsL0z+8My/RpHzx7rnpGTVpqzIt179oB9RI67q3/AHEGXAYcf9d/4mJ+8m4/ph5bnzvkWWANN0Q4NA9EMB8AgEAgEBLwC8Br1LAnsF/SBQm2FSq4Ja7Aiq7F8wJGlSoSoI4fKRAdjN0MPTr0UGcpUFVTdtQ6rmQ3AHYdO6Aq7MR9kV6DAfLXJ7c6Fip8RlWdcM6vGnLNG6TtjW6emKC9i1SO782wI95Y8ivySg4LbmJT/wAH8VkxyjkyOD/Cbe85cyPkhvxfGSWhb0I3TmojFSVXUG3DT7SuWCFxq/leWnihnt1VqAlXS/hofMTtiz3xfS4ZuPTL9UM0xtJqNV6TcUZlPfY2v5y8x5O6sSpr4u22nBXexB7D7c5i7ekbjTspV7ETaLuF8e40mKG0GC5AeqTe3K/badItETvSHalp+Xc6+yw7B2WrKXqas3AX+USo5vI+JPbC+6fxPhV7p9XRjdhU7XzW8bSDEzCxmIlA4nBLSDVEscgJvY2uASL8p1x2teYrM+rleIrWbRDyxe8j08nUVi1JHvcixYa+8k04cW8790e3KmNePZXaZvr2mWkRqNKy87l0YPFvSe6MVJBUkG11PEHtHdNLVrbxaGItavms6lom7W9i16JwmIVS60mFCpYXuqmynsbsIlfyOJFY7qen2T+LzJtPZf19paBsPCqKNM5VuVuTYXN9dTK5ZmYkWxdI/ipuvob/AHgShEBICEmB5sxgVzfLZpxeHag2lyCp5hlOh+vrNL17o0kcXNOLJ3Qy3Ebm4pKgCpnGUDNw4DmJHnFK8p1DHMbnw2Xd2g1HD0aTcUpoptwuBraSaxqIhQ8jJ8TJa0e8pdDNnF6AwPWlxge0AgEAgI0DzLQGl4EftuuVoVSOPRsB+0RZfciBy45QlFKQ4KaSjwUqPtA8Ns4i/RuOKVUbyvlb+VjAh6uIvTxNAmwqZyGGthUUjh5Talu20S0vXurNfuzrZm7poVelzlzZxouUWKNrxPdJmTk98TEwjV43ZrU+n/Hf8NdiVKFR61UAHKFVbgnUgkns+UDzM15OaLREQ2wYZrO5X3HdaxPZa/Z4yGlOGrhRAy/fAA4yoRzyk+OUA/SXPDneOFTy/F5QdZZJsjVlLbt4TDVSyYmq1IWHRsFza31DC3CR8kX/AKI27Utj3863YbdNMpqYWtTxCqLkXsyjtKyHmy5YjUxpMw4sO918u/ZGyatb9GOFrkC5172IEhSmrBhd0rm7jMe2o9/5VFveYEbiTWCkU6KlBmWoETMRqVsb342PKInQq+N2Rha9r56TAZRbgALkLax4X7BJWPk2qj349bIpt2FU9XEC3fTN/rJMc78I9uFv3QeNphKjIr58oF2AsL8xa/KSaZe+N+iLfD2Tr1du7dbNiKY/WE1y2/8AXZrjprLX9vojZotRpj/rT+kSlXjl2mLVsO367L/Ev+IEnaAWgGWAmSB5VaF5iW0S8PyQX4Rptt3JTtMuZ4WA7LAeiwPSAQCAQGvwgeBMBjGByYulnXKe4+YII9wIHDjKRIFrnrKf5hA8K2EJgeH+mdYnugc52INfObbY06cDswIdBEiQqYcAHUDQ2vNWWX4/aNbDrVyMQVqLYHVSrC2gPK4PCWGLFjyTEK/LlyYotP6U7FVC7Goxux4mWePHFI1CsvltkncuN4ltBimxmu20xuHZgsa9Ng6MVYcwbGJ1aNS081ndfDbdxW/NEG2YqjW52IOtvOUWSPmnXovsdt1jfqsr1AoJPAAk+U5uiv7qYot0hOhY5/U3v7wE3iwaVa1HMoN84OnGxXj6mBz714GgmFdUpopbqghQDcg8+M3xx8zS8+GRbj7PFWu9xdVoVmP/AOTAe5WWue3bHhX4Y7p8ufdRf93T/a+xjPGsdnPFO8lX0RhqlkUdiqPQCU63c+1n0pt+GtTPqcv3gSQeA8GA4QFEBbQECwyfaGCgQHCA5YDoBAIBAa/CB4kQGFYDSkDzajoRAOivATotYCGjAEpQIjefDuE6em4UoDmU6q69hHaNfUwKlXFKsuStTKZgGAYHKwOoYf8AIDv1m9LzWdw0vSLRqVW2pu1Sv+arBe4kOPIg3k6vOmPVCtwa7+VGf+nO2sD4I33Im086PsxHCn7ovb+zzhavREG4VTZhY2ZQw0HDjO2PJN69zjfFFLdriJsAw4TpvTl2+0tW2BjjTxmDUcHwzKfNQw90Eru3eO8/lOm3blpH4XLbmIPQsq/M1kXxchfuZDTnNQtSrFV4dEgH7vV+iiAmOr9dD2ZvtAjduuKqAMTo6sLaai/HusTNqWmPRrasT6qrsfA/k1KslIXd6bKXJ1IIIt3DWd75rWtE2cq4YrWYqhd1th1VrrUqAKFJNibltCNLeMkZ+RW1JiEbDxrReLT7NioVpXLA3adT803dlP8ACwP2gS1M3geywPQQHCA6AsBwgLAWAqwHQCAQCAjcIHnaA20AtAaRAbaAWgFoCQIPe0lqIpDjVdKY/eNj7QO/E4Sm6dGyqygWAIvawsLdh8IFLfYVJRSfKSDiVRgWaxRhoOPbA9kwiU1aoiqOjxhsQNQi5dL8bXHvMsKB8VHDY57clpg+OQH7y34tdYYVPItvNKsDDHoA54Fio8QAT/UJvXzMwxk8alfcIf8Af4EDlQU/yNIdfGK/7SLec1F8xfWyn8LX9iPvICwc9e/SKe0MPof7wPGuDmHn9oCYjCZltMwPHD7O4+B+kztglHZdjpp5TMyxCxUqE0bOg0dLQOtFgeyiA8CA8CA4QFEBwgLAICiA6AQCAQEMBkAIgNgJASAhgNMBjGBC4/r4qivJFeqfH5F929oHdUqQK9jj/tz2rURx+66n6AwPGqPzdVb3DO7eZN/tApe8mxUxFbpszXYKXXSxOUDQ204SXj5N607UW/GpN+5F7x4U9DSp0qZyoX0UXN2tqe29uM7cbLETPdLjycUz29sLRsjZxOJp12sMmGpoBzzEanyB95Gtl+Sax7ykVxfPFp9oWtdZHSDMQPkPY4v53H9oHS2HBINu2B7NQgOXDzIcmHgdy05gPycIHqFgegEBwEBwEBwEBQIDoBAWAogLAIBAICGA2AkBDAQwGmA0wGmB5tAiRSYVqj9qoq9yi5PufaAtVjAjSLp6/WB4PRNzAjHwRsLjXUehNptEtZeVbBG3CbQOzZ9AlwbcgPaa+zKep4easlqYQEWPaPreB1inA9BTgPFOZD1pTA9wkBwWA4CA4CAoEBwEBRAdAICwCAogLAIBAICGA2AQEMBpgNMBDAYYDGEDlrJqD5GB51KN4EfRw5yai3H6wPf8m1geBw0zAGwmkywfQw2omBIClMMhqXCB6CnAeFgeipAeFgOAgKBAUCA60BbQFtAWAQFgEBYBAWAQCAQEMBsAgJAQwGkQEtAaRAaRAY6XEBqrA8VTiO+A5kgefRTIDShg+lS1mGXvkgGTWA7JAULAcFgOtAW0BbQFtAW0BYBAWAQFgEAgLAIBAIBAQwEgJASAQGmAkBDAaYCQPM84DBxgEAmQQwfTmGXpABAdAICwFgLAcIBAWAQFgEBYBAICwCAQCAQP/9k=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0" name="AutoShape 14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AutoShape 2" descr="data:image/jpeg;base64,/9j/4AAQSkZJRgABAQAAAQABAAD/2wCEAAkGBxQSEhQUEBQWFBUXFxwZFxgYGB8bHBsXHBweGBweIB8cHCogHxwmHx0aITEhJiktLjIuGB8zODMsOSgtLisBCgoKDg0OGxAQGy8kICQvLCwvLzQsLCwsLywtLCwsMCwsLCwvLCwsLCwsLCwvLCwsLCwsLCwsLCwsLCwsLCwsLP/AABEIANYA6wMBIgACEQEDEQH/xAAbAAEAAgMBAQAAAAAAAAAAAAAABQYBBAcDAv/EAEQQAAIBAwIEBAMFBAULBQAAAAECAwAEERIhBQYxQRMiUWEycYEHFCORsUJSocFDYnKS0RUWJDM0Y3OC4fDxF1SissL/xAAaAQEAAwEBAQAAAAAAAAAAAAAAAQIDBAUG/8QALhEAAgIBBAAEBAYDAQAAAAAAAAECEQMEEiExEyJBUTJhcaEFUoGRscEj0eEV/9oADAMBAAIRAxEAPwDuNKUoBSlKAUpSgFKUoBSlKAUpSgFYNZqu87XrxwqkajM7iHWxIWPWDhjp82c4UY7kZwMmoBtXPM9qjmMyguPiCBn09vNoB09D1x0qQsr2OZQ8Tq6HoynIrnvB7uaGIxQa5nSZkZvC/CI1HW5dQC8gGW8uASujY183l6YLyC5Y6YSSJW0eF4mQBqMbSaspsM6SSCPSqqXIOmUrArNXApSlAKUpQClKUApSlAKUpQClKUApSlAKUpQClKUApSlAKUpQClKxmgBNUXmrmqMTWwjjebTM/TSobCsjFNZGsoT1G2ds5rS45f65GaQyOWuHt7eJZ2gTEa5dmKbsxZW7HoAANzWkOHgqqm1jwvQfepjj5eXAptb6Cas8kvw0Ucf3/wAK3dSFQRlZlUEgq7ICUPxY3UnSTnrW9w/i8Ml5BG0utItTB2QhB5VhRNTKMltWonpkKMknNaacKjViVsY1JOS0d06tnuc6Bk/M0Q+Br8JHyVctFOiTLImDI8ayqdalgrY15GR02qnhtck2qOrLX1UFyhfCSEpq1GJtGe5UqJIyfcxshPvmp2rkClKUApSlAKUpQClKUApSlAKUpQClKUApSlAKUpQClYZsbmq3zNx2dLZZuGwrekuBhXGNG4LDHxYIxgeue1AWTNeUd0jMyqyll+JQQSM9MjtVb4nwW7nvLaZLt4LeMBngA3d89GIIyuDg5yPL07iQ4ZyzBBcz3UasJbjHiHUcHHTA6f8AmgPC351snExE4AgbRJqVlw+SNI1AFmyCMLmq1cc+mSVgjfd4lVm80JaRgMAEBmA8xIUIoZt8nHaR5q5TDeG1lbQg+I7y40xliykaiQp1HJPX1NVq45MnjBka1slVAWLGXGkDcnPgbfOrJJrso5NPhEVxyZmihKPqP+kzhwMHXJcDw3HYHZjj3xVgDXIwCsL46nWyE++NLAfLNUe7uJoIYzJbTKgwgbQfDMfiNLHpJAbV5iCCNxpIIwRV+TicLAESxkHp51/xrSPRJqXvEZokZ2t1IUZ2lH81FeiW2lozJvIzlnPyikOkf1VGR9c9TXlxm9iaCRFkjLMukDWvfbO7dB1+lRHEuZkkaUQkY8J44pCQEMkg0tJknOlBkDAOSx9KS6BZOXuMNbLLO0EvgPbwlH04zLHGUYMufEAOE8xXHXoBmpLgHN101nPc3lm0bRHyRxZdpBgHy9e5xn2rn9jJcBcB1YY/ZnBJGsy53i+LUThs7A4q8/ZhMVE9uIjHGmmRdwQC+QyjBPddXzc1lsaXJCmm6RJpzxCsVo9ykkDXRxHGULsDnYNpBxnY/wDg1aNVfLwq2MgHByMjofUehqt8Y5RWa9gvBNKjRbFFY6XUZwMZ8u5yfWoLlopVd4NzG813c2zW0sSwEYlb4XB6Y22PXpnYdulWKgFKUoBSlKAUpSgFKUoBSlKAVgtXjeXKxoXboPTck9AAO5JwAPUio1LZpfNcbjtF+wo/rfvt89vQdzSc1HsmjebiUIODLGD6F1z+tbAkBGQc/KuAfctQfyo6FgTGdugUgj3+WPrXpY8WmtihtpDH+Io0jU3lyxYEHKt6HIDDA6VVZLdGjx0rOn8E4xLfSX9pd2zwrGTGGBOl43BAw2B5tPm27MKl+WOXobCBYLcHQMk6iSSx6n0GfQYFePKfMCXkWoYEinTIoOcN2P8AZI3Gfcdqnq1MjFZpSgFVD7QbrStsrMojeY+IHOlG0RvKiscjYuq7dzgdCat9Q3MfAlulTBVJY21RSFA+k9GBGRlWXKkZGx60BUL2OW/jVTHHjaRGDyxlTjHUxEZwT5TnIIPQiq1d8i3wP4a2zD+u+f4iJf0rokfBbxPgltcHGR4Dr0AUdJT2AH0r6a0v17Wsn/NJH/8Al6spNdA53bcmXH9PGw6f6kQ4/OR8n8hVts52tYVhjsp2CKSupkOo6snLAkBiWzvjvjptKGW8X4rNW947hT/B0WtO8hluAwNjOrFNGppIgNJIJG0jDBwMnTnFHJvsHnyZwS2ubeTx7W3bTczKmyyYAkJwH0gnBJGRjpVp4RwSG11C3TQHILeZm6DA+InA9hWvynwg2lskTNqbJZu4DOdTBTjJXUTjO+9TNVIoVis0oSeN1EWRgraSVIDDfSSMA/SqQOKHglvBHfS3F60sxXxghOkHoDuT8lySTnHSr7XnJGD1AODkZHQ+tAfSNkA+tfVc/iv4+G3Vybi7mupLh9SQKNXhIMlR1wpxkZJXIUbHGasXBua7e41AMY2QAskuFIB6Hrgj3BoCepUbHx62aQRLcwGU7iMSqXPyXOa0eK83W9u+h2zjZmGMKfTJIyfUDp3xkUBYKVG23HIHAIkAz01eXPyJ2P0NSCuD0OaA+qUpQCsZrNQPOHF/u0BIzrfKJjsxB8x9lGT9KhulZKTbpEdzBzTbrLHGS0nhyZk0DIUhSADvuQxBwM4K1KWnGIZkZoZFbCkkZww27qdx9RXJlGMAAnsAASSfkNyTW3ysZWu2CLp8FHEpxnSuk5Un1JAGB0KZ3FcHiPI+uDty6eGOPfJTZBquJUAGSYgMkjfSq42U9yD9KkrZkjDxTfhspPn3ZSRgYJCjcY69euDX1w3EU8kj5CyMgBx00OM/wBPrt071H8Rk8SchTsXOCPRpDuMj0robcpbUYQSjcmdC+zniDfe1XOpZI2ww31BcEHON8bjsRk7dz1WuQfZPwwreOQ5KJGSQQNnY6VO3cjX27V1+toxceGZSkpO0KUpViopSsE0Bmte/ZhG5QqraTpLHADY2J9s4r3BqE50iR7K4WaKSZCh1RxZ1uAQcLjvQGpyDHeCBzxC6iupDJ5Xi06VUADT5UUZ1ZPTvVnqs/Zyka2EQht5bZAXAilzrXznOdQzv1+tWagFKUoBSlKAVr3s6ojM7BQB1/T61sVHcf4YLmB4m21YwSM4IORRg4rbWLXCF3mFv4abvqBZ5ZR1YnZT5cnqfNXpLyymWQusqhox5lz4ylsOfFTLogALb4JG4ParfNbfc0SGSaCJiwI0kE+u6nBwcHz4PzB3rS5guCUWPw0fxpFBMTEkqzhnOQoxkDrk1yb5J7aOp01us9Ga2bTHw20iEcZyJkCJlsYOhzlwOo14JOdvWvPicU0cYMclrbZOCXVn29Bqxk/QetRvGuFKt1JGLfLKY0BB0KC41liy7nclcgdEr1l5budGUZWHZRMxx/fUg12R5ONtI3+M8ZhSDS8hZmXACbE+432H1/OpD7NIlmXxfHclCV8EMcDPRnP7ZI6dh6ZFR1zwGOAINKyOfjkbzMW2J69vatzlWMRXyFRgSo6HYDJGHBIXb9kgexqrlToxWdb9p0ilKVJ0Cqf8AaXbZtlkBw0bqFX99pCIwu3Tc5zvgA1bmPrXO+deKC5ZIkzoUeJqz1Y5VWA7LsxBPXrjGCc8r8jLQbUk0V624W4u4IpnQBzqjIUlTIp+Bh1O+GDDA2OatXMFg1lZXE8ZM06ofM5JARmGpVXUMADOM5OwyTVftVkYQmMgzW0mpc9CjKyjOTuAD+adc4NOP3c91HNC9wpBiclUdFVWGCNZChsdcLk5J+teXpc1tY5/Em0/9nTn3SuV8FZEriPBORjVpKr66iP1rF/wXSwli7HPr/e9f7Q39c9a8rGItEitrx8DsdiCARjY564Fe9pLokJw7aTjytIdvMCD4j6f3encGvSzNRknAzw3JbZnTPsrgH3aR/wBppSCfZVGP1P596u1c/wDs3vgRMiLp1DxVU7eYEo4OM43CdPWt7hvNs0UE83F4BZiFlUsrF1fVgArgdMkDvWkZblZlOO10XKla1jfJNGkkTBkkUMhHdTvkVsZqxU+JHI6DPyrXN+nRjpPowx+tbea8LgIRh9OPescu5K4tfqSjxSFgwKP5D1U7/kaqN7xuTx7o/e2gihcRqBGrqWCqWzlS3xNjY9qtFhFErt4Tdt1ByBXMHu/IJCNWu4muCPVUYuPpkIKjS8wb4/e1+gyOix2fNdwT+HLbXI9N4nx9Cwz8wKlbTniLIW6SS2Y7AuMxk+zrt+eK5ZJMJCZLkymR2yCMgH3VQRnA/wCzUjwi6lME8viDw4WCskwJDgqGABGSG3K4rVZI836cX6Wc2PPvlR2mCZXAZGDA9CDkEfMV6Vyiyla2i+8W7fddtTxP5omPoV/ZJ9V39qvvKvHlvIBKo0nOl166WHb5dx86u0b2TVK+C9YWUHoQflVdy6JPSta7vEjVndgqpuxz0/6n075qqc38y3IRRwhEupPGEUuCG8NgA5BHQZG2onAz61Gc28uPFBf3iXDxySLDNodspHJCQ+xORk40jtR36A9Lq98MSytBI5uZcxxqmp8EKq+Jnyr0zgny5x2NU7h3CM3FtDd2lrFcXErb6dTFIxrZgEYKnQKoyd969bH7QrlNKT26TlhlXhfGsHvpI26H0FTHBeY5Lm/tI5YY7ddTMupw0rMEYgAAbDrn1xXjabDq4Z25wVN8u/4NXONcMneYeDNbJ4sBJTBEuVViB2b4c6RvnfuD2qO5dh0sAGypXV12PTptvjff3q+8V4glvE0spIRcZwC3XYbD3NUaTivDWlkaJ5YdBUGSMZjJkOnZTqHXqdIG1eukoyTRzZMWTJTib/FrIswdTv0IPTH06Has8qWBefxicpGrKD2MhwDp9QoyCfU+1aJ41YZk8WaeZEZFLbCIlzpG8YGV6k52wpq08t8dhuhILcEJCwTOAFIxkFcH4fmBVntbv1C0zjLe0TlKUqTQhebnxayeh0qf7LOqt/AmuVKHQvpRP9YS2nbVg6dhgAHSNsk9B65rs97arKjI4yrAg/I/zrnfFOWriKQsqGWMgZZMZ1DIyydcldI8oI27VTKrjwF2QnDIkmlkZlDqqqq6l7ksWG/fZc7VJcRiUQyYVdo27D9018cFt5gJVaGYfikr+E+6kA5+H1z+VSzcvXM6OvhiEMpGqRhncYyFUk/QkVtCowRhJScjnfQZjLZ1kSYUkA6ywydJA29enX1rXS5PiBY26y4fOA2CSf3fcdBvtV75X5fVhdx2d9DJLq/FZI2zGxBVR8eNirH55rC/ZhPqX/SlwratWnLZ37Yxj0+oz6cKhNyakuPT5nf4lR4fJ6/ZxasLw6SxjSFtWTnDO6le3fS5+ldKmgV1KuoZTsQRkEe4NaHL/BEtIgiEsTu7tjU7dMnAAHsAMCpSuqKpUc7bfZWOaOSLe+SFH1xCE/hGFtGn2G2O3bettre8F4rLLH9z0YMZU+IHA2Ib3P6VOVg1IKtyjx7/ACgJi8E1u0UmgrISM7ZBHTtU4eFxd0B+eTW27gDJIA9TUJxbj1roZGukQkdVYEj8s1nLDjl3FMsnL0PS4YJFcNHEVKKwGF3by5Gn1rnPDekahUn025ili16ZFL4L7EfTfFWfivO9utuyWs7PNpCIxR/i2XUWZAvqarPGmup1HisJVUg6hGFlXG+zDqP7OavHFDbtSpFZXfJFNwt3bw1nRFBBAuCyONPoMFWGP3W7dq2+HW0aRiSRibeNtaEjeWU/0hX6YRfSviLiRxomHjxdCH+MfInGfk2D71oX/FhLL5wQqHEcYxgdsn1arxxv349v7Mo4oRdpGxe3bTMJJvKi5MaenufVjVs+yt0LTsJQHbGYPQLtr36k5xtVVfl68kdUWCVdZA1MMKB6k46Y3610rhXBI7KJYYXCyvgmRhlnPU9O2MgD2q0mqNEiUe0h1kvgsd8Mf5VFc1Wt6/3ccMljiAlBm1DIMYGce4yMYG+/WpOKSGVvMo1+jDfFbS8Pi7Iv5V5uHtvGo1f6mkvZ2anAeX7ezDi1iWLxHLvjux/kOw7VW+eeSpr92KzIE0roV9WEYbkgA4OT6jPartHEB0GK9K7e+ynRyiL7KJXAFzdRyaT5MxFsDuMlh5TtsfStKT7M74TKzPbzqpyH1vFIMfCBhSFAO/lwa7JWMUfPAXDtFRv5VSzjtOKTos1yGgVhk6nPlTBwMuMpvgZO+1Rtr9moSGRPvBLSKgJ0AAFG1AgA9OoxmpXndnDWhjsVvWEwOSM+Cu2XH9b0+VWujin2aQyzhxF0Uu0+z9FtprdpmPiMrBwoBXR026HfPp1qR5Z5UWyLGKWRlb4lbTgnYA7LnIwe/wC0aseKzRRS6JlmyTtSfYpSlSZCsYrNKAxihqM4jx63gbTNKFbGrTglsHO+FBONj+RqJl+0GwX4psf8jj9VqLRNM9eULWZPG8e1t7XMmUEOCWXfdyOrf41Za5nytzZw628fRLcMzuXPit4jHHUqFJ0r7HFXXgnMMV0WEWrKgEhlxs2cEduxpaFMl6UpUkGDXP8AnTnKWGVoIF0EYy7Dc5GfKDtj333z0roJrVvbCKZdM0aSL6OoYfxFQ1aNMU4wknJWvY4Xccakdsz5lb/eliB8gDin+XX6KIk+USfqQTXU7/kOzbJCvF/YcgD6HK/wqlcX5ShjdI1nIkkVmRGjVgVUMc61KjcKTgAmsvBv1PRjr8afwL9irS3Rc5Yj6AD9BW3Y8WeIaQcodipJA322I3U+4/KtaGxLAMFGCPUjtq998Vj7gcZ07ZxnVtn03A39qlaXJHmNm8vxDT5o7ciX3X9ElfXiS6Bls7l2I82nGAuVHn374zUZcRJ/Rgn5g/zrYt+GTMCY43ZfUFcZ/OvEQOXEaxOzt8IBBJ+WBv8AStbzflOLwtHfOR19CwclcymzLCZZZEbAGJNlHsjHH1FdN4NxGC6/ER45GUnT5dLop7EN5gffYGuIIjHGyqCcZYnC74Jb0A7mrlwfkyQTor3fhSBdYEKsTp9pDgfTf5UrJfnSRlmWlr/FJt/NHUJrZX+IA/8AfY18RwsnRiw9G6/n/jWlwfjcUzNFG7M8ezalIzg6SRsAdwRt3qWrN4o7rrk5rArNKVoQKV5XEuhWY9FBJ+QGarv+eKfuEdfiYDp1/Sscuox4vjdFowcuj25usbmZYktLoWreIC7YyXQD4B8yevsKsArnnMM8V3NaTOWX7rJ4qqrrhmOMZOM427etTrc3qP2B0yfOO/TtWH/o6b8/8l/Bn7FnpVYTm0Hogz6Bx/hUxwniHjqzadOGK4znoAf51pi1mHLLbCVsrLHKKto36UpXSUFYNZrXvZ9CM3XAOBUMHPue/wDa5P8AgR/rLXMJbwokjaoRoMhCsp1EgscA6up1Eirpx7iUskplaHaRFRdMgzkazk+Jo9TuMjbrVf4fy5KGkOUYO2rTpEhG2MeQt6/wrmcJNtnRKS2JI8bCZz4gZo3HgyYK/FsBgkajgMGP92r/APZ7MySzHSB+FGOg3wz77fzqi21vGHPhuCdBQhUf4WbUeqDft16VbeUbpxMukeWTyNqTSR4eTt+ITuWHbBq7hNK0qKRcapnULe6Dex9K96gwcdKloLgFdRIHrnarY57uCs4Ue9YJqHvOY4UuBaBs3LRmRIzkagAcDURpycH+NV6xl4pfRW8u3DnWYmaNl164hgqBnffcHpWpQuwkBJAIJHUZ3Hzqh8xvJw+USRaJICc+E5GuEscExk7rGx2IAwN/paODctwW0txNCGElw2qQlifoAeg3J+tfXH+XoLxNM6ZI+Fhsy/I/y6VKdPkM5fxHiyyReHBAIULEkKWYEsyucZwo3Ub74GwxUfdNKkYRn0h90QYOdRyS3Xp19qsvEvs+njybcpKvbB8JwPp5SfqKq15bPC4SWGRJD2OGJHz1H9a78bx1SOOcct8vgk+C3MYOidHaORgqskpXTrwDhBsfMTnP/nzu7URTtGcHQ5XJ23GApyOm35EivCynZJPEdMyKdQ1EaQ3XUwXqQdwvlGRudqRXKvrBLSOxznPVsksTths5PfatIwpv2MJ5LraraMxQQsrIoIJBIPc5xvv1HTY77ipzlviD2ssW+Y5GWKRf2dTDAZR2OrGcdc1H8NsmzrGFMaZG+MAY39M7DAGdhWxw+Jrq8hjG5EgmlI6KqHUM+hJxtWeVRp2b4m2y08e4RcW9tLJwpQbpmDv4h1MwyWZVz5ckn5bn2rZg50hjuo7C4Y/eiiklY28NnIJIXqcDHU7e9WoCta6sUfcjDaSocAa1DddLYyK887DZBrNc7s4bjgqwQotxxGOadgXzvChwEUAk99yTgfF02FXfh3FoZ8+BLHLpJDaGDYI2IODtvQHpxFcxSD1Rv0Nc54jdRRRh5ADthRgEsTvgD1q7cxcehtY8zHdgdKDdm9ce2/U4Fcwmu7e7jKs3hNCgYSNjC5265wQfQ9RXh/i+JZJ43K9qbuu6OzScXZOQXcLxeKCgTGSSAMY659CO+a8uG8SguM+HjI6grhsdA2D1H/e1alpHa+AIEkVxOGUMCCXYjdtu/TbbGwrPLnCFhaRhKJm2jJ040ldyOp33GfkK8CeLDGGRtyTT8vfVnRKWTxIqKW3m/c9bTjMDyBFUjJIRtGFYjJIHcdD1AzjvV85VH4GfWR/4MV/lXO7GxtUnGiRiwJ0ISdAbfIVsYLYJ8uo432ro/LCYt092c/m7H+de1+G4sUdU3iUq2L4ve/T5HLklN4/PXb6JelKV9CcorQ4uPIfr+hrfrxuYtSke1VkrVEp0zjl5zcviwWQRSml2aXX8LBZvLpxj90Zz+0Nqjrnn3iBwqeEmNsLEW/i7gVIW6edywGrO3sh3GPYnUc+ufStjhcsMYnlnySU8RVEhUkoSoQBCCzHbbfcNWCyR3bWjoeF7N6ZVODEpKRLsXXIyNOST77eu+cVcuVYXFwpfYZJXcEYJkOfKSM4wP+WuRcWkkllZ50KtJhtGkjAPQAHfGPzrp3Kl/dqqC5GWiGFZzkshDaRt+7qxue1b59SlDzMxxYJylSRerripEvhQoJHALNltCqBjqcHJ8w2A+eK0pZbXilubW48RBJJpBGdJkTJwsgGlsgEgdx2qtDiCo6eKzCTUS4UEtIrHL4A3Kny/LYbHFTfLlkzRLHDEVxIrl9eSjKysA6t5kcJjKEfrmvNWXKpXGNrj/rN80NvDZdrbg0KmJigeSJNCSuA0gX+0RnepDFFrNeocopSlAYxVc5i4HAI5ZktfFlwW0RsY2lb0JUjJ9zmrJUJzr4X3G58d3ji8Jtbx/Gq+q+9E6DVkJZ8nW9zbI0kD20rqGKmQyNG3cHVs35VGS/ZzIDtKkwByNWqP8wuQatHIPhfcLb7vI8sXh+R5PjK5PxY2yOn0qw1dZJe5G1VRz6Lkedz+JNHGv+7Us30ZsAfPBq3cD4HDaIVhXGd2Y7sx9WY7mpKs1Epyl2QopdClKVUsYIqhcb5CEUF2eE/gXFxpJOojZW1lUYbpqPf3q/UoDlPNfA5Y7a1nvpvGmRVjmAGNZJL4DAgeXcZI3wKohCTB4YdR1OCBjB8pwE09TpwcZ/eJrr32qx5sh2/FTf0O+P44rl3K9m73i+AMSMTqOTpIAJPTpsPUdRXNlTT8vfp9Tqxvyck/wLlgQrqOkSDdB1CvggMT3b5Vr8GBtJzHJIJPEIU4Uj8UkebcnPxYPzFeS85YyHjAYMQfNL0Bx61qrzNDJPC8sJRVYayjMzkZHrg7Y+fb0rij+E6zJveoakpL09H6FHr8V7Y8clpi4a4KqXBiV9YGnzbHUAWzjAPcDJ/Or9y3/s0fyP8A9jXknLsBAI8Tff8A1j/45qUtrdY1VFGFUYG+dvma00en1EJueeSlwkvoiJyx1UFXNntSlK9IxFYNZrxuotaMoJXUpGRsRkYyPegOQ8O4U9wDLcu0YQvHGAxH4ayN5jpI2PYb/PetXigazGlcZYjQ7D+jI2+oxjB/eBPWvPgPFpImlsrhslA4Ut1zGfOuepBAJB963vtDcYgG5Zi+kKCSfhyABuTg5x7V4yeR6pQycxb+xfHmkk3B80VedTI2qRmZvXp06dAMfTFSvAGmlnEKOfON2c50AHdhncnGcL0zj3quoSwBdjv+yDgD223P1qY5Ts3ku1WGd4CUc6lCucDAwNecfEd/YV7OR4JrZt+xx6fU5fF+JnSbW2hgc6RGoWPLyMwLg56sScgEZOdhtWrwjmm3F+EiJkE6qhZB5RKpOk5PXKkjIz8Iqq85Wf3S3S2ErSCabxGMhBYhVUNk98tpP0NaPJ5/062/4g/nWbe3hG2o1LU1CjvIrNYFZrQuYJqKn4i+phEEKrt5iRqbvggHAHTODvn0rev9fht4WNePLnpntVWjuWjjkf8AZACRocahICUOT3JbGTkjqaA+5uPzGRimFVDo0kBgzA+Y6hvjOw6dDkb7SdrxyOTCyjQTtht1JO2M9NztviqzEmlQvp39T3PzJyfrS3jMlzDEhIwyyufRUIYD6kVq4KiLL9FGFGFAAHYDA/hUZx/jaWqhmBZmyFUY3xuSSeijuakLq4WNGdyAqqSxPYAZNcyFnJeSi5lyqu48IkMVwuPJtjY49QMgnftzzltReKvs3rTnyd8P4Uark+TLaiAcfEQMH201euF36zxrJH8LevUEHBB9wQR9Ko/F+FgwvJuZ0XdgNnI7Ed+wDHzAY361jkrjLRzCB8qkm6qwGzkK4II/ZYH8yMdawxZW3ybThFx8vaOiUrArNdRzileczhQWJwAMk+gG5rnvFvtMAYC2i1jPV9iw9VVcnHfJ/Kqyko9loxcui2c5QK9jch9h4TnPoQMg/mBXMvs5ci/THcOG+WjP6gV0biTpfWMoRygdCNRU+Urucg9QCNx865RweVYJxIJ5lAOzxxp0O2rDsdsdsE4/KsskkpJs6MGOU4SUU2TPHeTHfiEqQjIfM3UA6WI1YyP3icCvqDkfwrm2WQONUgI8yYxGQ5zjf0q8395BDPFKzM08keiNBjzrkMSRjYDrn+Fa1/xdFKXFymkQs4DIxbBJ0EldIyDj6UyavbNQlkab6VnMscK+FFsFZqn8w81PEzR26o58NWVy2wDdTjG+Bg9e9R/InOc91L4VwI21KzK0Yx8PrvuCO/r8608SN0W8OVbjoFKUq5QUpSgPIwKeqj8hX0EHYV90qKQPLwF/dH5UEK9Qo/KvWlSRRq39kssbodtSsuodRqGMg9iKpcdjFwDh0kirJclW1MT8RJ2BO2FUDGT7Vfq+XQEEEZB2IPQihNGnwfiAuIIplV0EiBwrjDAHfBHY1vVU+f8Alye8hjFncG3lik1qQSAdiu+N9s5FffMXGbm0NpHBA114jiOWQ5GkeVdZ0qR3J9Nu1AWiqfzNbCORXCMsQBZiuSniM2kEqOjYJ3xvr71LrzPbm9NjqP3gJr06TjTjPxdM4I2961b3xJw6mTSol2CoP6N8jc+61KdArovo9/Ou3UZwR9OtWHk7hrIsk0y6ZJTnSeqxj4VPv3NVu4441rM0asXBYF9SKcaQBsBvj8/XYHNTsvN8SQyM0sbuG0IE6kkAgkZOACTk+1Q8ykn8htM/aI7m2WOIOTJIqtoQthdz5tIOBkD/AKdampuFoYliGUVNOjScFSvTGcj6HI9aq0fNE0KHxV14JOWKrlf7WoZ23GF7gVq86c3BrUJDlWlOknUhwmMtgo5IJ2Hbqa58eoxZVcXYzN4ouUvQ3rOWNpBE0okJuNLMzAh9CBxhegGyrgDGQfWsc98MkVluoM5jA1BRuAmWVsdwDsRjofTNc14NDMWZ7c4NsvijB6KoyNiQCNiMZ712Hi3MIgsfvhjaQBEfRHuTqx09hn+FWhGNNIph1DyJTqiQ4JxWO5hWaLOluxxkHoQcEjP1rfJrndpPLb28Fzwyzkla6ceLFI5Vo0wSAAcKAuNO/wDV3qzScMujfLOLorbBMG20A5fcE6uvoe+4NbFz4uOPW101xZ288bXAiYFcnbqpzj0PUDcVz3g3A5IsvK8evSfKgY5VT5ypJBO3TYdfeurx8OjQyPHGiPJu7BQCxxjJPU9B+Vc94jDd6kjSGRSmBlVDavLpyDuNO/z9a4dZ4nl2IvDJKHRKcc4pHaWSxwKZo5E3fJwRITk5A3c5JAJA26iuUW/EU2DvqIYBkWGTUVzg+YgRrkb6tRAz3xvfbDkaeVZhLGIPL+ES4JMmerBM5XGRuc+bpUHHyjxptMTSzaCdLBpE0aOm5B1FT8s4rZ43kSbRfFqMmNPY6vsuN7fRTTIYSD5UYMMZRApXSBnOdRAwf3q8buJ4QGmk8UIwfBUgbsQT5R1LHIGD0qPbgcsU5W0t5SYgoLMAEmbUsjOPMNtsaSc7CnHob+SNy9swbChFQbMcknOGO3zqs9Lhk25RsvCq7NrmV42hg8DSZZIwZNyq+EEK5b03wAcZ29Aakfs54dHHqbQyylBjU2oiI4yuwAzqAJ2/d9Krr8lX0UQECqSxDuVcay3YYYAaR7Hc/wAbJyHwW7jkkmvS2SmhFZgTuQzHC7dh3zU+FPxFJVt+5lLItqim/wCi80pSukzFKUoBSlKAUpSgFKUoBWMVmlAaf+TIvF8cRp42nT4mkatPpnrjYflUVxmzkiinkik3AaRVKAjO7EHuR19KsNVnnyUi3CatAkcKzZwMYLYPTrjHUfyIFb4XcNdzrFMbc6og+TFltQxgDzjsc+tTd3yTCYSoUNJ5iGyybnOMANsBnYHPSqSOGoB5ZIzsQQ2Cu/oM5BOTk571KcFu7gSBLd2ZyAdIk1xgLgHIbp27j50UXXJTer4LHByj4hBuXYqOkat09dTgBiOm2fqajftbtj4EMgGQkhDY64ZcD57irtf3JjidwjSFVLaE3ZsDOBnvXJ+cefHmje3ktxFkggPq17EHpgAGsY4Ywi1BUWyKOXyZW6fD+hF8rzMrzuqtpW2m1tg4A0ahknvlRXV+RYnWwtllGGEY29F6r/8AHFc65Ea41uYQ0kY8pQbgOxTfBIA8mo5zviupcvWrxQIkuNYySF6DUxbA9gDj6VXDut2i0tLi0z8PFLcl6kjis0pXQQKxis0oDGKYrNKAYrGKzSgMYrNKUApSlAKUpQClKUApSlAKUpQClKUArwu7VZF0uMjIPpuOhyO9KUBH/wCbsPo396tmz4XFGcopzjGSSdj16n2FZpQikfHHbFp4JIo5DEzDAdeo3B7b7jbb1rn3/pjP/wC4T+6f8KUomRKKl2W3k3lf7ir6pPEZyCdsAAdAPzO9WSlKEpV0KUpQkUpSgFKUoBSlKA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AutoShape 4" descr="data:image/jpeg;base64,/9j/4AAQSkZJRgABAQAAAQABAAD/2wCEAAkGBxQSEhUUEhQWFBUUFRcUGBcXFBQYGBwZGBUXFxgXFBgYHCgiGBolHRUXITEhJSksLi4uFx8zODMsNygtLisBCgoKDg0OGxAQGywkICIuLC8sLjcsLywsMSwsLDQsLCwsLywsLCwvNCwsLCwsLCw0LywsLCwsLCwsLCwsLCw0L//AABEIAMwA9wMBEQACEQEDEQH/xAAbAAEAAwADAQAAAAAAAAAAAAAABAUGAQIDB//EAEQQAAIBAwIDBgMFBQQJBQEAAAECAwAEERIhBTFBBhMiUWFxMoGRQlKhscEUI2LR8AdysuEVJDNjc4KSk/EWQ1TS4jT/xAAaAQEAAwEBAQAAAAAAAAAAAAAAAwQFAgEG/8QANREAAgIBAgQCCQQCAwADAAAAAAECAxEEIRIxQVETYQUUIjJxgZGh8LHB0eFCUiMz8RVTkv/aAAwDAQACEQMRAD8A+40AoBQCgFAKAUAoBQCgFARJrwrKkfduQ4JMg0d2uOSsSwOo9AAflXSW2cgqOM9s7a2keI97K8Sh5Vghkl7pSMhpigwgwM7nON6khRKSz388HmS44ZxCO4iSaFg8cihlYZ3HsdwehB3BGKjlFxeHzPTK8M7VTS2fFJmEavZT3kMeFbSRBGGQyAscnJ3xge1TypipwX+yX3PE8ldP2svG/wBDpB3PecQhkeTWjaQVijfUADnA1OdOd8AZHOu1TBeI3n2X+4yTeDdobqK5vre8eKUWsC3CypGY9irEh1LEDl59OZztxOuDjGUM7vB6Zu74pcHhvDoreMQvfy5ZYJpI3Ch+8IiZslAyDdi3hyNiDUyhFWzb34e6+R4a3s/fkXK2ve3Aa3thLNHMYpgDKdSo9xnUXQHHkVHM86rzj7PFhbvb5eR6aDh3Gre4LCCeGYr8QjlRyPcKTiopQlH3lgE+uQKAUAoBQCgFAKAUAoBQCgFAKAUAoBQCgFAcMwAJJwBuSeWPM0BWN2itBCs5uYVhckLI0qBGIJUhWJwdweXlXfhzzw4eQVna3issaBo544IWUYmC9/NJI+dEVrD8LMdjk6s5+HmR3VBN8svtyXzYMDxDjdxNw5Lm5BF7wi+QzqFUMy6gp2XYBlcAkbHQx5VbjXFWcMfdmtjw01nDeWdzePb2ovIL1luInWaOPSxQArL3hzo5YKg4A6k4EDdc4xTeGtn/AEC+7A8AawsYbeRgzprZiudILuzlUzvgasZ64ztmo77FZY5IIrZP7PIi9xi4uVhuneWW3WRVjLv8Rzp1YzvjODgA5G1desywtllcmMEjh3AbNZLNkmLPYRtDEDIh2ZO7YuAoy2B0xUHrkZcSyvae5Grq28KS+pIveyMUr3sneShr6FYJMFCFRUKfuxp2yCc5J51LG5pRX+u5Jg8YexwWfh8glynDoGhRCm7FoxGZGYHAOFG2nn1r13txkse8xgzfHuyt4LTi8i6Xub2VSojJJNumkCPxAePuy6kDn05ipq7ocdafKP6jBOtOLcLtreO4itWVoGS2RBalLgSyrjuhrC6mIJJOog88kmuHC2UnFvnvz2PTxh7S3CX9tAq3R/aXcyQXccAMcYBJkhkhPIfdbUDjAKmvfCi63Lbbqs/uDX2/aWzeYwJcwtMCV7sSoWyOagZ3IwcgbjBqB1TS4mngErhXFYblC9vIsqBmQspyNSnBH9dCDyNcyhKLxJAmVyBQCgFAKAUAoBQCgFAKAUAoBQCgFAZXj/by2tX0ussiLIsU00aAxQs3JZXJHiAIJVckDnuQDPXp5TW3yXVgxVrw2xsOIT295AstvcIZ7NzE86oh1NLDGihtGCSQVGcAZO4qy5WWVqUHhrZ9PgwWHZHsfLLaW7NLPata3Nw9plVLrBJsBLHKCNRGcZGwPrXFt6U3snlLPx+R4X3H+yDyQyRWzxI10gjup5ozJNIqIqKw0sq6sA52A3yMGoq7kpJyXLkuh6aLhtulrbxQl/DDEkQZyASEUKCfXaq9liy5S2ycynGK3ZEuu1VpH8U6Z8gdX5VVlraF/kVZa/Tx/wAv3K9+31mOTO3tG361E/SNXTP0IX6Uo6ZfyKiW94dcyABZI3c4DBcbk9agVmlulhwee+CBW6O+eHB5fkWX+gruDe3nLj7rn+f86nekshvVPHk90WPUrK96ZteT3R3g7UvE2i7iMZ+8AdPv6Vz63ZU8XR+a5HnrtlTxqI481yNHa3ySAFGBB9au12wmsxZfrsjNZi8nHEuHxXEZjmRZEbGVYdQcgjyIO4I3FSxk4vKOzO8Q7HgftU1vJJ+0y2f7LE0khbuwqEKEc5cZbSSxJORmpo3clLknlnhhLqH/AFO04RFYmG7nCh3ljjITu8d9cKykljzIYY2OAcgCrSftyucspfiQNLwXtbb2sRhtbS5ks7PMUlyiIUBXeR8ZDSAElmZR5nGCMwzplN5k1xPp+fYG9trhZEV42DI6h1YHIKsMgg+RBqq008M9PWvAKAUAoBQCgFAKAUAoBQCgFAVXaHjsdnGGcM7uwSKJBmSRzyWNevqeQFdwg5vYFD2u7STQ3dlbqDbxXEqarltDLtqJt8bhWYhBqzyY4zgkS1VKUJS5tdP3PCF2o4ZI14kQsTcWncyNGiMiQ/tUzuJJLk5yoCOxDAEgyMQCeXVckoZ4sP74XYGg4HwCKyghSR++NsHWKaYJrRGPwo2PCNIC+w8sAQXajnJ7J8+x5KcYLMnhELifbqFCVhUzt/Dsv/VWXP0hHOK1xP7GbZ6UhnFScn9jPXnaG9m5MsC+SDLfM1E3qbOb4UV3LWW83wry/MlW9hrOZZHkP8TGvI6OH+TbPFoIPebbZ6Dh0Y5DH0/Wp40Vx5Isw09MeUSRZ8D7w/7QIvUkfgoG5NTwrT6FqutPojXcKsrSDBCszD7bqT8wOn0qdQSLChFdDQQXiP8ACwPpnf6V0dC8sklXTIoYf1yPSvGk9meNJrDM5d9mGhOuzcqeZjY5VvY9DWfbouF8dLw+3RmbboXB8eneH26M78J7QaiY5AY5F5o3P3XzFc1atp8E9mdafXcT4LFiS6Gghug3oavxsTNBPJ76RzxuKkPT523ZbiFvbPw+ya3Fs5kCzOZBNHFKzM6FQCHcaiA+R02HOrfjVyn4k857dNjzkbjgnDVtreKBCSsMaxgnmdKgZPqcZqtOTlJyfU9JtcgUAoBQCgFAKAUAoBQCgFAKAwvaPsHJcvJci6cXivrtXGVjhReUOgEght9T8zttjKm1XqFFcOPZ6+YOvCb1OM2txY38RiuYcJOmPhbfRNCdxvjI5/8AMpBZOLompweU+X8HhYcY7QCyRLePXPKiKupzk4AwGlb7THGaydXrOCXDBZk/ojP1mu8J+HBZkY+8eW4Oq4kLeSDZR8qo+BKx8VryZ/q87XxXyz+h2jQKMKAKswjGK9lFyEYw2isHfVXWTvIzTIyT+F2PeHJ+EfjU9cM7ssU153ZpYrdUGAAKsFoiXbUBQ3kpByDg+YoDQdk+0RkPczHx/Yb73ofWgNXQFVxzgaXAyfDIvwSD4gf1FVtRpo3Lfn0ZV1Okhet9muTKCxv3jk7i4GJByPRx5r6+lZ0LJ1S8Ozn3KFN86p+Fdz6PuaO1vuh5VoV3dGakLMliDmrKeSU5r0CgGaAUAoBQCgFAKAUAoBQCgFAKA6hACSAATzONzjlnzoCv4lwyB8yTIuw3YnGAPMio5Rh70vqRzhD35JfE+dXd3G8jdyhWIbAkkk+u/Ks5XccnwrYyY6hWSfAvZOma7ySZLSLs9cMoYJsdwMgHHsalVU2skypm1k8RwqXJDRsuBkkjAA9+VFXJvkI0ybw0X9goVQBV1LGxfSxsSXloekG4egKa8WgKzUUcMuxUgg+ooD6tYXHeRo/3lB+ooCRQFXx7g6XKaT4WXdHHNT/Kq+o08bo8L59GVtTpo3w4Xz6MzXDb5wzQzbSx8/4h0ZazKpyjJ1z5ozNPdOMnVZzRouH3uNjyP4VfqtxszVrs6MtxVwnKXtTM4SNI20GaVIi/VQ2eXkdqpa6U1CMYPHE0s9sl3Qxg5SlJZ4U3j4EduzKxLrtmdZlGQxYkOR9mQciDUf8A8fGtcVLakuuefx+JItfKx8NyTi+mOXw+BfW7kqpZdLEAlcg4ONxkc8Vfg24ptYZQmkpNJ5R6V0cigFAKAUAoBQCgOGYAEk4A3JPL50bxuz1LOyOI5AwBUgg8iDkH2IrxNNZQaaeGdq9PDg0B887YcdNw5giP7pD42H2mHQfwj86yNTd40uCPurn5mHrL3fPwo+6ufm+xTIuBgV0ttj2KS2Ro+yfCe8bvHHhQ7Dzb+QqzRXn2mXNNXn2mbkCrhfK/j/8AsH+X+IUBm4ptqA5aagI8slAQLhqArpRvQH0fsv8A/wAsWfI/4jQFrQCgM52t4SZFE0W00W4x9peqmqOt0/HHjj7yM7X6Z2R8SHvR+/kVFlfB0Dr15jyPUVUps445K+nvU4pmo4Pe6xpPMflWlTPKwadU+JYJV9ZrMjI42by5g8wQehB3ru2uNkXGXJlqq2VclKPNFTNcXHeC3gKkxorSSyjJOrOAAvXb+utSU7/E8GvGyWZP+EW4wp4PFsXNvCX9k7hF60gdZABJE+h9PwnYEMuehB5Gp9PbKaan70Xh9viiDUVRg04e7JZXf4FhVgrigFAKAUAoBQCgIXFLQyhEOO71gyDPNQCQvqNWnPpUN1bsxHpnf4f+4J6LFXmXXG3x/wDMmc7KxrqQwysMh3liABQDUQqnPwNuPcIeXXM0EY8Sdcn1cl057Lyf64NHXSfC1ZFdFF9eW781+mTYVsmOZXtxxsxIIYz+9lB3H2U6n3PIVR1t7ivDjzf2Rm+kNS4R8OHvS+yMTBEFGBVOuKisIoVQUI4RIhjLMFG5JAHualisvBNBcTSR9O4baCKNUH2R9T1P1rTjHhWDZhHhWESq6OjwvYO8jZPvKR/KgPn/AHpXIOxBwR6igBnoDzeegI0stAeCKWYKu5JAHuTQH1Owt+7jRPuqB9BvQEigFADQGA4tafst1ttDcbjyV6xL4eBfle7L9TA1Ffq+oyvdl+pIsroxSD0O/tVuEsNNFyqzDTNrG4IBHIjNX08mmVXHLJcGbvXgKLhnTqueTDG+CdvequpqjjxOJxwt2uxb01sv+vhUsvZPuVfBuKRRaUijlaOR/HcSbAs3I6jzycDG3zPOnptRXXiFcZYb3k+WX1z/AOFvU6eyzMpyWUtort+fE1da5kigFAKAUAoBQCgMtEklzNM8V0UMb6UVcMmkKPEyk75JO/mDWUlO+ycoW4aeEuaxjqvqaknCiuEZ15yst8nn4l5wm3dE/eCPvCSWMa6Q2+xPmcVeohKMfbxl88LGSlfOMpexnHTJ7Xt0sSNI5wqAsT6CpZzUIuT5Iq2TUIuT5I+TyXLTyvO/NzsPJfsqPlWHGTsk5y6nzsZO2btl1/Q9KlJS97H2mucMeSDV8+Q/r0qzpo5lnsXdHHMs9jfVoGmKAUBke1vCCCZ4xkfbA/xD9aAyRuKA82uKA8u9JOBuT0HOgNt2S7OshE0ww32F8v4m9fSgNdQCgFAKApO13DO/tmA+JPGvuKq6ynxamuq3RS19HjUtLmt0ZC1uO8iV+vwt7iqGmnxwRl0W8UUzZ9mbrXFg80OPl0rTpeY4NrTz4oFsygjB3FTcydPBl+MWc8qMLieGCLOygfEAcrqLEEHYbA/KsrU1XWRatnGMf17ZyamntprknVCUpfp8C64Hf9/AkmNOrII57qSpweo2q7pb/GqU8YyUtTT4NrhnOCfVggFAKAUAoBQETit13UMj5AKoSCQSM48OcdM4qK+zw65T7Ilor8SyMe7KC2trS6VGRlinKgkxN3bhseLw+/Xf3rOrr0upSlFpT8tnnrt+fE0J2anTtxksx891j4/nwNSBgVrGU2Yz+0XiHhjt1O8h1v8A3FOw+Z/Ks70hZsq115/AyfSluyqXXn8DLIMVUiUo8jtXR0bTsPBiN3+82n/pH8zWhpY4jk1dFHEM9zT1aLgoBQHSRwBuQB60BiOM8KjMjNGvhO5HIZ64HlQFW/D18sUBcdlVghYlxhyfCxGQB5DyPrQG1VgRkbigOaAUAoBQHDUB80SHurq4g6Z1r89/1rDrj4d8oHzEo+DdOHnn5Mvuyk2mUr0ZfxH9GtKl4kauinu0a6rRpGb4/HCs6H9nNxNICFXVhcJ1Oduvl0rM1calbF+HxyfLtt9jS0krHU1x8MV9d/uWvCJJSD3sKwgYCqrBtuucbDpVvTyta/5I8PZZyVdRGtP2JcXfbBPqwVxQCgFAKAUBXcZuXURrGVV5ZNAZhkL4WYnHU+HAHmar6iyUVGMMJyeMvptn9ixp64ycpT3UVnHffH7kCyVGe2Lxo0skbSmQKFYYC4JAHXXjeq9ag5VuUU5NN5xh9P5LFjmo2KMmoppY5rr/AAX5rQM8+T8Vu+/u55OYDd0vsm23zzWFZPjulL5Hzd1niXyl8jrXoQz1PSvUdI3/AGNH+qRn7xZvqxx+FaunXsI2tMsVIvKmLB5S3CrzNAQrjiWOW3vQFVc3+eZzQFZcXtAeEMgagOzJQFnwTiRjkVCfC+3sfSgNZQCgFAKAgXHFoUfu2cB8Z075xUMtRXGfA3uV56qqE+CUtzJcfttd4s8bAr3YVvfJ/TFZ+ojm9TjyxuY+uxO3xIPbG4spu7mRugbf2Ox/OrSeGmdaOzhmsm5RweRB+dW8o3coqu0duSsbpJHC0b7SOcABgQQM7HO2xqprINpSjJRafN9M/wAl3RzScoyi5JrkvIj8GuP3oD3qzswICKqAeeRpPMBT+NRaaz/kxK5Tb6bfsSaiH/H7NTil13/c0FaJnigFAKAUAoDPdouJ2+sW84yp3YkMNPhyrKQNznbb1rO1moo4lTbyfPnt2NHSae7hdtXPpy375OOzothKwgLSN3YJkZtWF1Y7sZ5cgf8AxXmj9XVjVTy8LfOduw1fjutO1JLPLl8y043d9zbyyfcRiPfG341eunwVuRk3z4K5S7I+PWl0EQA5Lbk+586wa+R81Utjt/pI+Q/GpMkx0kvGYY2GfKvUM4PrXZUf6pB/cFbFPuI3qP8Aqj8CyuJdKk1KTGdvLvFAUl1xDzNAR2Wd0aRI2KKCxY7DA54zz+VAV1uskh32FAXtrb4FAdpRigIF02MMOamgN7wm9EsStnfGD7jnQEygKPjXaWOA6Bhn/Ae58/SgO/B+N96dLAAnljkaAy3baDu7yOX7yjf2JBH5Vj61cGojLufP+k4Y1Cl3X6HrrqwigiPMa6bJ63g9uCykXEeCd2xXsPeRpaaT40bXifd90xlXWijURp1ct+XWrF3BwPjWV9Tbp4+NKDw/oZyGaN54Da2zxkOdb90EXQQQQcdeuT5etZkZwldDwa2t93w4WDSlGcapq6xPbZZy8murYMgUAoBQCgFAUvHLtlkiSOFZpGDkaiAFUadW589vpVLU2yjOMYQ4pPPyXUu6atShKU58MVj5voe3BRJl+8t0g+HBQodXPOdPltz86703iZfHBR+DW5xqeDC4JuXxzsVv9ok2myYffdE+rZP4CuNfLFL8zF9Jyxp354PlHU1mQWxjx2R2xXR7k7wjevUeN7H1/stKP2SInoCPoSK2KfcRv6SXFTF+R6X02r2HKpSyZW+lZnCICzMcACgNFwfs4kYDSgSSc8ndV9FH60BcT40tnlpOfbFAYCwiwKAnhsUBFuHoCvuj4T7UBDivTtvj50B7nijAfEfqaAq55dRoCx4dK8bKdQGkg49ulAaHtnia2hnA+1g+zf5rWf6RhmCl2ZlelYZrU10ZTwT5Ue1RRllGVw7hpa7yTRiTuzSarlPTLfQGpat5Iv6WObEbm+B7t9LiM6ThyAQu3xHO2BVq3PA8PHn2NiprjWVny7md4XcSSSKF4gsmGBKdyilgDlgD7Z3FZlE5zmkr0/LhW5pXwhCDboa8+J7GjtI2VcO2tst4sAbFiQMDyBA+VacFJLEnlmbZKLlmKwj2rs4FAKAUAoCj4/DraNluUgaLVudBPiAHUjA2O3I7eVUdXDjcZRsUXHPYvaWXDGSdbkpY7nbgU7FnD3UdxsCAgQEb7k6efMV7pJybalap/DG30PNVCKinGtw+Of3Kb+01/wBxEPOb8lY1F6Sf/HFeZ876Wf8AxxXmfOIlqlFGWehSu8HmT0tYizADqQPxrqCbaR0k5NRXU+ncPdFjVE5L+fU/WtiMVFYR9JVUqoKC6HW4m2rokO/ZeJS0r48QwoPkDk7f10oDRUBR9p73SoiXm/P0X/OgKOJcCgOXoCFMaAiY1MqnkzBT7EgGgNV/6Gtf95/3DQHnN2FtyPC0inz1Z/AigKW57ETqf3bI49yp+m9AUt7bSQtplUqc9eR/unrQG34rZ44bpI3WNW+YIJ/M1W1cc0yKmujxUSRi432HqAazqvdRi1rMUznvKmJ1E0/YWDLySdAAo9zufyH1q1p1zZoaSOMs0PaKMNbSKXWMFR4mOANxz9+Xzr3WRUqJJvHma+kk43RaWfI8Ljh8coge3EYCSI4ZcDwDOpVwN88sfyqOdELFCVWNmnny6pfoSQunW5xtzumsefQuaulIUAoBQCgFAVk/ALd3aR4gzMckkt5Y5Zx0qrLRUTk5yjlssx1l8YqMZYSPe14dDEcxxojEYyAASOePXl+FSV0VVvMIpM4sutsWJNtGX/tNX9zCfKX80aqfpL3I/Ew/S6/44vzPn9utU4GW+R7GOpTlHpaPodWHQ17XLhkmS1T4JqXY0MN9jccq14yUllH0ldkZx4o8js/FMtjmCOflXp2aLsecmXy8P13oDS0BjO0bYuTn7q4oDrCaA4moCpu5cUB04EveXMS/xBj7Lv8ApQH0+gFAKA6SRhuYBxvuAaAiccTNvKP9235Go7VmDXkRXrNUl5M+b2dtrjG+CMjl61kUe4YenXsHWWydemfarCLCR9B7K2XdW6g/E3jPz5fhir9UeGJqUw4YJHrx1CYxpiM2JFbQGVfhOcnUDkZA2qLVJuCxHi3W2cfqXtK0pvMuHZ74z+hT8GMhlRO4kiVJZZcsuFCujAIDyPifkOgqnpnN2KHA4pNvyw1y+rLmo4FW5cak2kvPKfP6I1VaplCgFAKAUAoCDxxHNvKIzpfQcHOOW/PptneoNSpOmSg8PBPpnFXRc1tkznDX4fHok7wmTbxM0hYMRg5A26+1ZlL0NbjPi9ru28mlctbPMOH2flgmf2g2xezJAyY3V/kDg/gau+kIcVLx0PlvScHLTvHTDMPwHgctwfAuFz8Z2X/P5VT01Mp7mZTprLscPLubW27EwBf3hZ2884HyA/WtFaaHU1K/R9UVvuVvEuwXWCTf7rfzFQ2aNf4s4s9Hx/wZB4dwKfvBFNG6gkjWuCBsd88qURsrlh8iLS03U24xs+Zzx3s60DoItUmsYzj7eeuOXT6Grxrl3ZcTS2URourHxtndm6kelAai3mDqGXkRkUBS9qOFNKBJHu6dPvL5D1oDN2d0OR2I2IP60BZjDCgKbjPCnYZjwfT+VAWnYLhTKXlcYPwKDz/iP5CgNpQCgFAKAh8YP7iX/ht/hNcWe4/gR3f9cvgfPOEf7P5msmhewYmnXsF1wq172QL05n2FW6oZZdphxSNooq8aRUcWs3nlSPVJHEEZ2ZDglsqFUn2JP9bU9RVO2ahlqOG3jbfoi5p7YVVueE5ZSWe3c6cA1pJPCZGlSIppZjlhqUkqT1xt9a50inCc63JySxhvnv0PdVwyhCxRw5Zyly26l3V4pCgFAKAUAoDhgCMHkdqMJ4M4wfvnis4LdBFpDO64yWUMAujfkedZj4/EcNPCK4ebffntg0lweGp3zk+Lkk/5LbhV530ZLKAys0brzAZThgPMdfnVyi3xYZa3WU/iinqKlXLC3TSa+DJqqAMAYHpU5CcSOFBJ5AZPyrxvCyeN4WWVfDuPRTNpGQTy1bZ9v5VDXqIWciCrUwseEWtTlgruPXndxHHNvCPnzP0oDFLQFrw/i7xDAwV8j+hoCbcdpTpOlMN55yBQGMvpjqL58ROSfP3oCXw7i3Q0BfQXAagPUTFDqU4P5+9AaKxuRIgcdeY9etASKAUAoCr7TS6bWY/wEfXb9ah1DxWyDUy4apPyMNw1cRrWfSvZRlaePsI3HALHu0yfifc+g6CtKqHCjWphwx3LWpCYyFzdxST6obmWGRyFBKkwuR4cAHY+/Ksey2uy3NdjjJ8v9Xj47GxCuyurFlakl/8ApGg4eZxpWYKfCS0inALasKoXn8O5NaNXirCsS82vjt9jOt8J5cG+eyfbG/3J9TkAoBQCgFAKA6TRB1KsMqwKkeYIwRXkoqScXyZ1GTi1Jc0UPFuHJCO8S4a2GlUY7vqCjC8zktjbPPArP1FMalxxm4ck+uccvPJeovla+CUFPm10x38sDszdD4IopO63YzSYBdyeeDzB8/bamisWOGuL4f8AZ9X/AGNbW/enJcX+q6I0NaJnnhfJqjceasPwrmazFnFizFryPm1tsB6HH0NYtTxE+fobUTX8B47rxHKfHyDdG9/WtKm/i9mXM2NPqOL2Zcys7X3mZNHRB+J3P6VaLZmoJ5HfRGpdj0A3250BKlS4T44JB66CR+FARH4n05H1oCDJNqOBuTyA3PyFAavs32OZiJLkaRzEedz/AH8cvagJfEuEfszBkJMbHGDzU+WeooDoWyKAt+zU+NUZ/vD9f0oC+oBQCgM926J/ZSB1dQfbNVtXl1vBU1ybpaRB7McJ1aXYeFeQ8z/KvKaurOdPThJs19Wi6QeLTJoMbSCMzK0aknG5Ujb6/l51BqJR4eCUsOWUvoT0RlxccY54cNlEYp5YktXt9GkoDKGGgKhHiT+IgYx69KocN1laolDGMb52wuq/gv8AFTXY74zznO3XL6M0lnI7IDIuhssCAc8mIBB9QAfnWnW5OOZLDMyxRUsReUe9dnAoBQCgFAKAUBFmsUJZ9Kl2VV8QJU6CShZeRwTz51FKqLbljd/tyJY3SSUc7L678zN8S4x30PcGNzdDT4QpGmRSP3it0XbII6Hy3rMu1XiV+E4vxO2OTXXPY0qdN4dniqS8Pvnmn0NVA+RgkFhgNjo2AT7c8/OtaLyvPqZUlh7cuh3NdHJ85voe6lkTybI9jWHZHgscTC4OC6cH8SHJPivVFkmUuRDn4gxJL5JPU79MVp02rhxJ7mhTdFxw3ua/sPwplJncadS4QHng7k+nKrCeSybCgI9zYxyfHGj/AN5QfzoDpacMhi3jjRD5qoB+tAS6Ai8Tte9jZOpG3oRuD9aAxtsx5HmNiPUUBNtpSjBh0P4dRQGrSZSobIwd80BxHcK3wsD86A9aA8bp1CkvjT1zyrmUklmXI5lKMVmXIhcN4qszMsanSo+LkPaoqr42t8K2XUhqvVjfCtl1LOpywZ7iXEoWZoLyIouToZt1YfeVh8J/r0rOuvplJ1aiOF0b5PzT6GhTRbGKtoll9Uua+K6nr2RjYQ5MjOjM3dhhuEVmAOee4AOOQ6V16PjJVZcm0+We2dvr/wCHPpCUXZjhSa5474/YvKvlEUAoBQCgFAKAUAoCo7SvII17t+6UuFkkxkqpyNXoM4yemenOqetdiguB8O+77L8+hc0ag5viWXjZd2VnDFa3dIxEy7sZpDho3XSSJO9O4IO+nbmfQ1WoUqJqCi1z4nzT88/t8Szc43Rc3JPlwrk0+2P3+Bp45AwDKQQRkEHII8wa1E1JZRlyi4vD5mU7Y2mHWUcmGlvfp/XpWdrYYkrDK10OGasXwZmnSoyA8DBk0bwdJFxwrickHwnK/dPL5eVe12yg9ixCyUORrOH8djk2J0N5Hl8jV6vURkW4XRkWuanJjmgFAKAyXF7fRO2OTYf68/xFAcItActMFG528s7fSgKu747p+AamzsB5+dVtRqFUsJZk+SKup1SpWEsyfJF3B2lYx+JBrx5nFFbPh3W4jdLgy1uQEgmvH8THQDv0A/ryqBaedrzY9uxAqLLnm1/I1tlZrEgRBgD+smr8YqKwi/GKisIrOK8eMT4SMyLHgzMv2AeQHmep9PfalqNY65YjHiS97yNCjRqyOZSw37vmWEbxXMYPhljbfcAjPqDyIqwnXfDOzTKzVlE8bpolKoAAAwBsAOXyqVLGyI287s5r08FAKAUAoBQCgFAKA4ZQRgjIOxB/WjWT1PG6Ki84k1u5VoWaIqO7MSZxgYKOM7enTHtVOy+VMsODcemF9n+xbrojdHKklLrl/dfuQeC3gt1CTAo08zNHCo1FEY7ZA5DOfry54r6W3wYqNmznJtR7Jk+pq8aXFXuopJy7tfn5sXfE7MTRsh6jY+R6GtGyCnFxZkW1qyDiz59JGVYowwynBrKhmL4Jc0Y0E4vglzRxGldS5liJzprnB1g7LThHDksOHcQnQ4jDuB9nSSP8qmrlan7J1G2xPEU2ba3YlVLDSSBkeR8q0VnG5oJtrc9K9PRQGX7RXSrKdRxhRz+ZoCohvZJtreJn/ixhB/zHagIHF7QptNLrlP8A7UXJf+I5/ICqt2pUfZjvL85lS/VKD4ILMu38nlY2WPVj/W1R1UNPjlvJkFGnafHN5k+pqOGdn2bBl8K+X2j/ACq0ol6MMGnhhVAFUYA6CpCQrOP8ZWCN9LIZF0+AsNWGYDOnOeRzVPV6qNMG01xLG3Xn2Lel0srZrKfC879Pqc3XCQY+7jbRG7l5TklmVslgG8zsMnpXtmmThwQ2TeZd2nz38/0ENS1PjmstLEeyfTby/Uh9nLNe9kmhykDeFEz4XI5yYPIdB8+XKoNHSvElZXtF7JdH5/wTay1+HGuzeS5vt5fyaKtIzhQCgFAKAUAoBQCgFAKA8bt3VCY11sMYXVpzvvgnrjNcWOSjmKy+x3WouWJPC78zNcStzaDWrF57iTu++kx4A3LlsMD5beQArLug9MuKLzObxxPpn8/FsadM1qPZaxCCzwrrj8/OZYRXEdoIrfLzSO3LOptzlnIJ8K8z9ee5qzGyGm4acuUn835vyX53K8oT1LlbhRS+S8l5v87Hlx/gIufHE4WVcrqG4OOavjyrrUaZXLMHhrqYus0Tt3W0isteyUxH7yVQf4QT/KuYaWWPaZFDR2Y9uR53nY+ZfFFNrP3GGM+x6VHZo5reEvkyOzQ2p8Vc/kyoklaM6ZkMbeo2+R5Gq/iODxYsES1Dg+G1Yf2J9lesu8bkfPb6VZhZ/qy7XZlZiy6t+PyD4lDeo2NWFc+pOrH1JsfH0PNWH0Ndq1Eikeo43H5N9K68RHuSo4vxCzZg80etlGBn/wCud/mK4nqIQ5shs1FVfvMgz8cnuP3drGY05ZA8WPTGyioHO27aPsrv1Krsuv2guFd+vyPXhnZJuch053P2mNTVaeNa2J6dLCtbGmseFxxfCu/3juf8qnwWUiZXp6VV5xBpBps3ieQHxEuDpGDvgc98D51Usuc1w6dxb+PIt10qD4r1JLptzKh+6u4pFMSLeBWBXSobWuNweoORzPX51Sfh6muUXFK3D265RcXiaeyMlJuvbfphl5wfhEduvgXBYDV4mIyBvp1chmtDT6auheyufm/3KGo1M7n7T5ciwAqwVzmgFAKAUAoBQCgFAKAUAoBQHnPCrqVdQynmCAR9DXMoRksSWUdRnKLzF4ZQScINqjm1QvLK2kMdPgVj+Cj0HlnYVnvS+rxk6FmUnz7J/si+tT6xJK54jFcu+P3ZEltDavBHbyO0zvqdS2UZftu69OWx54B54qCVT00oQqk3JvddGura6fHmTRsWojOdsUopbPqn0Sf4jQ23FEdpQMgQnDMcBc4ycHPTBz5VpQ1EJuSX+PN9PxdTPnp5wUW/8uS6/j6EwHPKpyA857dXGHUMPIgGvHFPZnMoxksSWSjuex8DbpqiP8DbfQ1VloqnutinL0fS3mPsvyIn/pKQfDcn/mjB/Jq49UmuU/scrR2x92x/TIHZm4/+Sv8A2v8A9U9Wt/3+39nvq+o/+z7f2dl7Isf9pcuR5KoX9a99Ub96bf2PfU5S9+xv7E6z7K28e+kufNjn8OVTV6euHJE1elqr5IuY4lUYUADyAxU5YO9AeMl0iuqFgHfOlepwMnHyrh2RUlFvd8jtVycXJLZcypvLnvJpLaZSFZVkj0EguF3dDv1xjHlmqllnHa6LFs1leeOa/rsW64cFcbq3unh56dn/AH3KyzAmnhkiTumjYh1ERQJGARpkYgBnO2AOWT5ZqrWlbdCcFhrmsYwuzfV9kuX3LVmaqpQm8prZ5zl+XZefX7F/b8HjSYzAtrbVklic6iMAjyAUADy+VX4aWEbXas5eevf+MbGfPUzlX4bxhY6dv56lhVkrigFAKAUAoBQCgFAKAUAoBQCgFAKAhvYKGkkQBZXTTr3PIbbfT3wKhdMeJzj7zWMkyulwxhLeKecGTuoZIbeO3lURo8uJZg2oEFs5O22dhk/drIshZVTGmawm/alnPX9/M1oSrtulbB5aXsxxj8/ssoeK5kd4202trHpIUDDtjYLnoMAD5dDVmOp9uUovFda+r/r82ZWlp/YUZLNk39F+fmUSI+NyqI5JoQkUrKAQ+pl1fCXUgbH05eVSx1diUZ2QxGWOu6zyzsRvSVtyjXLMo+WzxzwTbjjcMblHfQQcZZXC5xn48afxqeerqhLhk8fJ4+vIghpLZx4orPzWfpzLAHO4qwVzmgFAKAg8V4iIAjFSQ0ixk5wF1faPpUF96qSbXNpfUnoo8VtJ8k38cdCnlubiYXESsp0JkSQ6lxIDkxZJOTjqOXpVKVl9viVxa2XNbb/6/nIuRroq4JtPd8n2/wBiHe8T/akt2gGu5jYSFQOQA8YJOwUnSPWobNQtRGuVW80847d/qTV6f1eU1ZtB7Z/T6F7ccKMs6SyMQIwDGq7EMd21nJyNgNv/ADfnpvEtVkn7vJfrkow1CrqdcVz5vy6YLWrZUFAKAUAoBQCgFAKAUAoBQCgFAKAUAoBQCgFAQ5uGRtG8WkKsmS2kAbn7XvsPpUMqIShKGMJ8yaN84zU85a5FceCSMYxNPriiIYKIwpJX4dZyc4/Gq3qk5OKsnmMd8YxnHLJZ9bhFSdcMSl1znnzwS+JcQg7h2Z0ZCp2DA6ttgPM1NddT4TlJprH1IaabvFSimnn6Hl2SjZbSIPnOCRn7pYlfwxUfo+Mo6aKlz/vb7HevcXqJOP53LerpTFAKAh8XsBPC8RONQGDjOCCCDj3FQ6ilXVut9SbT3OmxTXQ8uF8OeIKGk1BF0qioEQepG5Lbc8+e1c00yglmXJYwlhHd98bG8R575byydHEq50qBk5OABk+ZxzqdRS5Igcm+bO9enIoBQCgFAKAUAoBQCgFAKAUAoBQCgFAKAUAoBQCgFAQBwW31au5jzz+Bfriq/qtOeLgWfgWPWrsY439SfVgrigFAKAUAoBQCgFAKAUAoBQCgFAKAU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6" name="Rectángulo 55">
            <a:hlinkClick r:id="" action="ppaction://noaction"/>
          </p:cNvPr>
          <p:cNvSpPr/>
          <p:nvPr/>
        </p:nvSpPr>
        <p:spPr>
          <a:xfrm rot="5400000">
            <a:off x="2836336" y="3897126"/>
            <a:ext cx="532962" cy="1238096"/>
          </a:xfrm>
          <a:prstGeom prst="rect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anchor="ctr"/>
          <a:lstStyle/>
          <a:p>
            <a:r>
              <a:rPr lang="es-PE" sz="13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BASE DE DATOS</a:t>
            </a: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1988840"/>
            <a:ext cx="1800199" cy="1728192"/>
          </a:xfrm>
          <a:prstGeom prst="rect">
            <a:avLst/>
          </a:prstGeom>
        </p:spPr>
      </p:pic>
      <p:sp>
        <p:nvSpPr>
          <p:cNvPr id="61" name="Rectángulo 60">
            <a:hlinkClick r:id="" action="ppaction://noaction"/>
          </p:cNvPr>
          <p:cNvSpPr/>
          <p:nvPr/>
        </p:nvSpPr>
        <p:spPr>
          <a:xfrm rot="5400000">
            <a:off x="4384190" y="3618584"/>
            <a:ext cx="523847" cy="1786063"/>
          </a:xfrm>
          <a:prstGeom prst="rect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anchor="ctr"/>
          <a:lstStyle/>
          <a:p>
            <a:r>
              <a:rPr lang="es-PE" sz="13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FORMATOS UNIFORMIZADOS</a:t>
            </a:r>
          </a:p>
        </p:txBody>
      </p:sp>
      <p:sp>
        <p:nvSpPr>
          <p:cNvPr id="62" name="Rectángulo 61"/>
          <p:cNvSpPr/>
          <p:nvPr/>
        </p:nvSpPr>
        <p:spPr>
          <a:xfrm>
            <a:off x="4029509" y="1348410"/>
            <a:ext cx="494397" cy="2876009"/>
          </a:xfrm>
          <a:prstGeom prst="rect">
            <a:avLst/>
          </a:prstGeom>
          <a:solidFill>
            <a:srgbClr val="0774A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/>
            <a:r>
              <a:rPr lang="es-PE" sz="13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REPORTES DE SEGUIMIENTO</a:t>
            </a:r>
          </a:p>
        </p:txBody>
      </p:sp>
      <p:sp>
        <p:nvSpPr>
          <p:cNvPr id="66" name="Rectángulo 65"/>
          <p:cNvSpPr/>
          <p:nvPr/>
        </p:nvSpPr>
        <p:spPr>
          <a:xfrm>
            <a:off x="4563660" y="1348410"/>
            <a:ext cx="515044" cy="2876009"/>
          </a:xfrm>
          <a:prstGeom prst="rect">
            <a:avLst/>
          </a:prstGeom>
          <a:solidFill>
            <a:srgbClr val="0774A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/>
            <a:r>
              <a:rPr lang="es-PE" sz="13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ESTADISTICAS E INDICADORES</a:t>
            </a:r>
            <a:endParaRPr lang="es-PE" sz="13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5140079" y="1348410"/>
            <a:ext cx="399067" cy="2876009"/>
          </a:xfrm>
          <a:prstGeom prst="rect">
            <a:avLst/>
          </a:prstGeom>
          <a:solidFill>
            <a:srgbClr val="0774A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/>
            <a:r>
              <a:rPr lang="es-PE" sz="13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INFORMES DE EVALUACION</a:t>
            </a:r>
          </a:p>
        </p:txBody>
      </p:sp>
      <p:sp>
        <p:nvSpPr>
          <p:cNvPr id="74" name="Rectángulo 73">
            <a:hlinkClick r:id="rId7" action="ppaction://hlinksldjump"/>
          </p:cNvPr>
          <p:cNvSpPr/>
          <p:nvPr/>
        </p:nvSpPr>
        <p:spPr>
          <a:xfrm rot="16200000">
            <a:off x="3958185" y="2967211"/>
            <a:ext cx="3888801" cy="651197"/>
          </a:xfrm>
          <a:prstGeom prst="rect">
            <a:avLst/>
          </a:prstGeom>
          <a:solidFill>
            <a:srgbClr val="0774A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PE" sz="13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COMUNICACIÓN Y DIFUSION DE RESULTADOS</a:t>
            </a:r>
            <a:endParaRPr lang="es-PE" sz="13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1" name="Flecha a la derecha con bandas 20"/>
          <p:cNvSpPr/>
          <p:nvPr/>
        </p:nvSpPr>
        <p:spPr>
          <a:xfrm>
            <a:off x="2023557" y="2456801"/>
            <a:ext cx="278727" cy="50405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anchor="ctr"/>
          <a:lstStyle/>
          <a:p>
            <a:endParaRPr lang="es-PE" sz="130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78" name="Flecha a la derecha con bandas 77"/>
          <p:cNvSpPr/>
          <p:nvPr/>
        </p:nvSpPr>
        <p:spPr>
          <a:xfrm>
            <a:off x="6300192" y="2492896"/>
            <a:ext cx="278727" cy="50405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anchor="ctr"/>
          <a:lstStyle/>
          <a:p>
            <a:endParaRPr lang="es-PE" sz="130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2483770" y="1348410"/>
            <a:ext cx="727456" cy="2876009"/>
          </a:xfrm>
          <a:prstGeom prst="rect">
            <a:avLst/>
          </a:prstGeom>
          <a:solidFill>
            <a:srgbClr val="0774A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/>
            <a:r>
              <a:rPr lang="es-PE" sz="13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ACTIVIDADES ARTICULADAS A PLANES DE GESTIÓN INSTITUCIONAL</a:t>
            </a:r>
            <a:endParaRPr lang="es-PE" sz="13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 rot="20318612">
            <a:off x="7554403" y="4448182"/>
            <a:ext cx="1161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00" b="1" dirty="0" smtClean="0"/>
              <a:t>Toma de decisiones</a:t>
            </a:r>
            <a:endParaRPr lang="es-PE" sz="1000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6829475" y="2456801"/>
            <a:ext cx="2089219" cy="756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s-PE"/>
            </a:defPPr>
            <a:lvl1pPr algn="ctr">
              <a:defRPr sz="14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PE" sz="1100" dirty="0"/>
              <a:t>Retroalimentar el proceso y mejorar nuestra estrategia de intervención en cada actividad</a:t>
            </a:r>
          </a:p>
        </p:txBody>
      </p:sp>
      <p:sp>
        <p:nvSpPr>
          <p:cNvPr id="35" name="Rectángulo 34">
            <a:hlinkClick r:id="" action="ppaction://noaction"/>
          </p:cNvPr>
          <p:cNvSpPr/>
          <p:nvPr/>
        </p:nvSpPr>
        <p:spPr>
          <a:xfrm rot="5400000">
            <a:off x="3794730" y="3487852"/>
            <a:ext cx="433453" cy="3055376"/>
          </a:xfrm>
          <a:prstGeom prst="rect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anchor="ctr"/>
          <a:lstStyle/>
          <a:p>
            <a:r>
              <a:rPr lang="es-PE" sz="13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METODOLOGIA SEGUIMIENTO Y EVALUACION </a:t>
            </a:r>
            <a:r>
              <a:rPr lang="es-PE" sz="13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POR RESULTADOS</a:t>
            </a:r>
            <a:endParaRPr lang="es-PE" sz="13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6" name="Flecha a la derecha con bandas 35"/>
          <p:cNvSpPr/>
          <p:nvPr/>
        </p:nvSpPr>
        <p:spPr>
          <a:xfrm rot="5400000">
            <a:off x="7709000" y="3325640"/>
            <a:ext cx="278727" cy="50405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anchor="ctr"/>
          <a:lstStyle/>
          <a:p>
            <a:endParaRPr lang="es-PE" sz="130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504" y="1268760"/>
            <a:ext cx="2120083" cy="1144917"/>
          </a:xfrm>
          <a:prstGeom prst="rect">
            <a:avLst/>
          </a:prstGeom>
        </p:spPr>
      </p:pic>
      <p:sp>
        <p:nvSpPr>
          <p:cNvPr id="41" name="Rectángulo 40">
            <a:hlinkClick r:id="" action="ppaction://noaction"/>
          </p:cNvPr>
          <p:cNvSpPr/>
          <p:nvPr/>
        </p:nvSpPr>
        <p:spPr>
          <a:xfrm rot="5400000">
            <a:off x="4138145" y="3604058"/>
            <a:ext cx="435661" cy="3744417"/>
          </a:xfrm>
          <a:prstGeom prst="rect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anchor="ctr"/>
          <a:lstStyle/>
          <a:p>
            <a:r>
              <a:rPr lang="es-PE" sz="13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ENFOQUE DE GESTION DE CONOCIMIENTO PARA EL APRENDIZAJE</a:t>
            </a:r>
            <a:endParaRPr lang="es-PE" sz="13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3" name="Lágrima 32"/>
          <p:cNvSpPr/>
          <p:nvPr/>
        </p:nvSpPr>
        <p:spPr>
          <a:xfrm rot="10800000">
            <a:off x="14644" y="4587048"/>
            <a:ext cx="2002882" cy="1722272"/>
          </a:xfrm>
          <a:prstGeom prst="teardrop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://www.quickelearning.com/wp-content/uploads/2013/11/esquema-gestion-conocimiento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055" y="4522988"/>
            <a:ext cx="1818649" cy="17763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/>
          <p:cNvSpPr txBox="1"/>
          <p:nvPr/>
        </p:nvSpPr>
        <p:spPr>
          <a:xfrm>
            <a:off x="1691680" y="6381328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Seguimiento y Evaluación de Resultados - SER</a:t>
            </a:r>
            <a:endParaRPr lang="es-P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89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6 Elipse"/>
          <p:cNvSpPr/>
          <p:nvPr/>
        </p:nvSpPr>
        <p:spPr>
          <a:xfrm>
            <a:off x="979732" y="2852936"/>
            <a:ext cx="1450881" cy="1428896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grpSp>
        <p:nvGrpSpPr>
          <p:cNvPr id="73" name="Grupo 72"/>
          <p:cNvGrpSpPr/>
          <p:nvPr/>
        </p:nvGrpSpPr>
        <p:grpSpPr>
          <a:xfrm>
            <a:off x="6256344" y="1465283"/>
            <a:ext cx="1109142" cy="1093030"/>
            <a:chOff x="7853462" y="4496210"/>
            <a:chExt cx="1109142" cy="1093030"/>
          </a:xfrm>
        </p:grpSpPr>
        <p:sp>
          <p:nvSpPr>
            <p:cNvPr id="67" name="6 Elipse"/>
            <p:cNvSpPr/>
            <p:nvPr/>
          </p:nvSpPr>
          <p:spPr>
            <a:xfrm>
              <a:off x="7853462" y="4496210"/>
              <a:ext cx="1109142" cy="1093030"/>
            </a:xfrm>
            <a:prstGeom prst="ellips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pic>
          <p:nvPicPr>
            <p:cNvPr id="22" name="Picture 25" descr="1tinyfuzz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8188" y="4521621"/>
              <a:ext cx="619125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" name="Grupo 84"/>
          <p:cNvGrpSpPr/>
          <p:nvPr/>
        </p:nvGrpSpPr>
        <p:grpSpPr>
          <a:xfrm>
            <a:off x="1547664" y="1412776"/>
            <a:ext cx="1109142" cy="1093030"/>
            <a:chOff x="1503596" y="1473767"/>
            <a:chExt cx="1109142" cy="1093030"/>
          </a:xfrm>
        </p:grpSpPr>
        <p:sp>
          <p:nvSpPr>
            <p:cNvPr id="68" name="6 Elipse"/>
            <p:cNvSpPr/>
            <p:nvPr/>
          </p:nvSpPr>
          <p:spPr>
            <a:xfrm>
              <a:off x="1503596" y="1473767"/>
              <a:ext cx="1109142" cy="1093030"/>
            </a:xfrm>
            <a:prstGeom prst="ellips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pic>
          <p:nvPicPr>
            <p:cNvPr id="23" name="Picture 26" descr="3halterofilia-strong-thum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655" y="1595749"/>
              <a:ext cx="894209" cy="894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Line 43"/>
          <p:cNvSpPr>
            <a:spLocks noChangeShapeType="1"/>
          </p:cNvSpPr>
          <p:nvPr/>
        </p:nvSpPr>
        <p:spPr bwMode="auto">
          <a:xfrm>
            <a:off x="2700338" y="2347367"/>
            <a:ext cx="834802" cy="461740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Line 44"/>
          <p:cNvSpPr>
            <a:spLocks noChangeShapeType="1"/>
          </p:cNvSpPr>
          <p:nvPr/>
        </p:nvSpPr>
        <p:spPr bwMode="auto">
          <a:xfrm>
            <a:off x="4572000" y="2216261"/>
            <a:ext cx="0" cy="441398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chemeClr val="dk1"/>
              </a:solidFill>
            </a:endParaRPr>
          </a:p>
        </p:txBody>
      </p:sp>
      <p:sp>
        <p:nvSpPr>
          <p:cNvPr id="46" name="Line 49"/>
          <p:cNvSpPr>
            <a:spLocks noChangeShapeType="1"/>
          </p:cNvSpPr>
          <p:nvPr/>
        </p:nvSpPr>
        <p:spPr bwMode="auto">
          <a:xfrm flipV="1">
            <a:off x="2463063" y="3573016"/>
            <a:ext cx="956809" cy="8354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chemeClr val="dk1"/>
              </a:solidFill>
            </a:endParaRPr>
          </a:p>
        </p:txBody>
      </p:sp>
      <p:sp>
        <p:nvSpPr>
          <p:cNvPr id="69" name="6 Elipse"/>
          <p:cNvSpPr/>
          <p:nvPr/>
        </p:nvSpPr>
        <p:spPr>
          <a:xfrm>
            <a:off x="3995936" y="980728"/>
            <a:ext cx="1109142" cy="1093030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 rot="2982449">
            <a:off x="7102515" y="1388992"/>
            <a:ext cx="7195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Seguro</a:t>
            </a:r>
            <a:endParaRPr lang="es-ES" altLang="en-US" sz="1400" dirty="0"/>
          </a:p>
        </p:txBody>
      </p:sp>
      <p:sp>
        <p:nvSpPr>
          <p:cNvPr id="51" name="Text Box 54"/>
          <p:cNvSpPr txBox="1">
            <a:spLocks noChangeArrowheads="1"/>
          </p:cNvSpPr>
          <p:nvPr/>
        </p:nvSpPr>
        <p:spPr bwMode="auto">
          <a:xfrm rot="18569618">
            <a:off x="1095223" y="1325677"/>
            <a:ext cx="992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n-US" sz="1400" dirty="0" smtClean="0"/>
              <a:t>Robusto</a:t>
            </a:r>
            <a:endParaRPr lang="es-ES" altLang="en-US" sz="1400" dirty="0"/>
          </a:p>
        </p:txBody>
      </p:sp>
      <p:sp>
        <p:nvSpPr>
          <p:cNvPr id="52" name="Text Box 55"/>
          <p:cNvSpPr txBox="1">
            <a:spLocks noChangeArrowheads="1"/>
          </p:cNvSpPr>
          <p:nvPr/>
        </p:nvSpPr>
        <p:spPr bwMode="auto">
          <a:xfrm>
            <a:off x="1691680" y="5929535"/>
            <a:ext cx="18002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/>
              <a:t>Acceso </a:t>
            </a:r>
            <a:r>
              <a:rPr lang="es-ES" altLang="en-US" sz="1400" dirty="0" smtClean="0"/>
              <a:t>Multiusuario</a:t>
            </a:r>
            <a:endParaRPr lang="es-ES" altLang="en-US" sz="1400" dirty="0"/>
          </a:p>
        </p:txBody>
      </p:sp>
      <p:sp>
        <p:nvSpPr>
          <p:cNvPr id="53" name="Text Box 56"/>
          <p:cNvSpPr txBox="1">
            <a:spLocks noChangeArrowheads="1"/>
          </p:cNvSpPr>
          <p:nvPr/>
        </p:nvSpPr>
        <p:spPr bwMode="auto">
          <a:xfrm rot="5400000">
            <a:off x="7425346" y="3526296"/>
            <a:ext cx="15138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Alta performance</a:t>
            </a:r>
            <a:endParaRPr lang="es-ES" altLang="en-US" sz="1400" dirty="0"/>
          </a:p>
        </p:txBody>
      </p:sp>
      <p:sp>
        <p:nvSpPr>
          <p:cNvPr id="54" name="Text Box 57"/>
          <p:cNvSpPr txBox="1">
            <a:spLocks noChangeArrowheads="1"/>
          </p:cNvSpPr>
          <p:nvPr/>
        </p:nvSpPr>
        <p:spPr bwMode="auto">
          <a:xfrm rot="16200000">
            <a:off x="25422" y="3402156"/>
            <a:ext cx="16210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Múltiple </a:t>
            </a:r>
            <a:r>
              <a:rPr lang="es-ES" altLang="en-US" sz="1400" dirty="0"/>
              <a:t>Tecnología</a:t>
            </a:r>
          </a:p>
        </p:txBody>
      </p:sp>
      <p:sp>
        <p:nvSpPr>
          <p:cNvPr id="55" name="Text Box 58"/>
          <p:cNvSpPr txBox="1">
            <a:spLocks noChangeArrowheads="1"/>
          </p:cNvSpPr>
          <p:nvPr/>
        </p:nvSpPr>
        <p:spPr bwMode="auto">
          <a:xfrm>
            <a:off x="6084168" y="6021288"/>
            <a:ext cx="1079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n-US" sz="1400" dirty="0" smtClean="0"/>
              <a:t>Escalable</a:t>
            </a:r>
            <a:endParaRPr lang="es-ES" altLang="en-US" sz="1400" dirty="0"/>
          </a:p>
        </p:txBody>
      </p:sp>
      <p:grpSp>
        <p:nvGrpSpPr>
          <p:cNvPr id="56" name="Grupo 55"/>
          <p:cNvGrpSpPr/>
          <p:nvPr/>
        </p:nvGrpSpPr>
        <p:grpSpPr>
          <a:xfrm>
            <a:off x="0" y="12847"/>
            <a:ext cx="9144000" cy="702469"/>
            <a:chOff x="0" y="12847"/>
            <a:chExt cx="9144000" cy="702469"/>
          </a:xfrm>
        </p:grpSpPr>
        <p:sp>
          <p:nvSpPr>
            <p:cNvPr id="57" name="Rectángulo 56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8" name="Imagen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60" name="CuadroTexto 59"/>
          <p:cNvSpPr txBox="1"/>
          <p:nvPr/>
        </p:nvSpPr>
        <p:spPr>
          <a:xfrm>
            <a:off x="1691680" y="132666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Enfoque tecnológico - SER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61" name="AutoShape 2" descr="data:image/jpeg;base64,/9j/4AAQSkZJRgABAQAAAQABAAD/2wCEAAkGBxQSEhQUEBQWFBUXFxwZFxgYGB8bHBsXHBweGBweIB8cHCogHxwmHx0aITEhJiktLjIuGB8zODMsOSgtLisBCgoKDg0OGxAQGy8kICQvLCwvLzQsLCwsLywtLCwsMCwsLCwvLCwsLCwsLCwvLCwsLCwsLCwsLCwsLCwsLCwsLP/AABEIANYA6wMBIgACEQEDEQH/xAAbAAEAAgMBAQAAAAAAAAAAAAAABQYBBAcDAv/EAEQQAAIBAwIEBAMFBAULBQAAAAECAwAEERIhBQYxQRMiUWEycYEHFCORsUJSocFDYnKS0RUWJDM0Y3OC4fDxF1SissL/xAAaAQEAAwEBAQAAAAAAAAAAAAAAAQIDBAUG/8QALhEAAgIBBAAEBAYDAQAAAAAAAAECEQMEEiExEyJBUTJhcaEFUoGRscEj0eEV/9oADAMBAAIRAxEAPwDuNKUoBSlKAUpSgFKUoBSlKAUpSgFYNZqu87XrxwqkajM7iHWxIWPWDhjp82c4UY7kZwMmoBtXPM9qjmMyguPiCBn09vNoB09D1x0qQsr2OZQ8Tq6HoynIrnvB7uaGIxQa5nSZkZvC/CI1HW5dQC8gGW8uASujY183l6YLyC5Y6YSSJW0eF4mQBqMbSaspsM6SSCPSqqXIOmUrArNXApSlAKUpQClKUApSlAKUpQClKUApSlAKUpQClKUApSlAKUpQClKxmgBNUXmrmqMTWwjjebTM/TSobCsjFNZGsoT1G2ds5rS45f65GaQyOWuHt7eJZ2gTEa5dmKbsxZW7HoAANzWkOHgqqm1jwvQfepjj5eXAptb6Cas8kvw0Ucf3/wAK3dSFQRlZlUEgq7ICUPxY3UnSTnrW9w/i8Ml5BG0utItTB2QhB5VhRNTKMltWonpkKMknNaacKjViVsY1JOS0d06tnuc6Bk/M0Q+Br8JHyVctFOiTLImDI8ayqdalgrY15GR02qnhtck2qOrLX1UFyhfCSEpq1GJtGe5UqJIyfcxshPvmp2rkClKUApSlAKUpQClKUApSlAKUpQClKUApSlAKUpQClYZsbmq3zNx2dLZZuGwrekuBhXGNG4LDHxYIxgeue1AWTNeUd0jMyqyll+JQQSM9MjtVb4nwW7nvLaZLt4LeMBngA3d89GIIyuDg5yPL07iQ4ZyzBBcz3UasJbjHiHUcHHTA6f8AmgPC351snExE4AgbRJqVlw+SNI1AFmyCMLmq1cc+mSVgjfd4lVm80JaRgMAEBmA8xIUIoZt8nHaR5q5TDeG1lbQg+I7y40xliykaiQp1HJPX1NVq45MnjBka1slVAWLGXGkDcnPgbfOrJJrso5NPhEVxyZmihKPqP+kzhwMHXJcDw3HYHZjj3xVgDXIwCsL46nWyE++NLAfLNUe7uJoIYzJbTKgwgbQfDMfiNLHpJAbV5iCCNxpIIwRV+TicLAESxkHp51/xrSPRJqXvEZokZ2t1IUZ2lH81FeiW2lozJvIzlnPyikOkf1VGR9c9TXlxm9iaCRFkjLMukDWvfbO7dB1+lRHEuZkkaUQkY8J44pCQEMkg0tJknOlBkDAOSx9KS6BZOXuMNbLLO0EvgPbwlH04zLHGUYMufEAOE8xXHXoBmpLgHN101nPc3lm0bRHyRxZdpBgHy9e5xn2rn9jJcBcB1YY/ZnBJGsy53i+LUThs7A4q8/ZhMVE9uIjHGmmRdwQC+QyjBPddXzc1lsaXJCmm6RJpzxCsVo9ykkDXRxHGULsDnYNpBxnY/wDg1aNVfLwq2MgHByMjofUehqt8Y5RWa9gvBNKjRbFFY6XUZwMZ8u5yfWoLlopVd4NzG813c2zW0sSwEYlb4XB6Y22PXpnYdulWKgFKUoBSlKAUpSgFKUoBSlKAVgtXjeXKxoXboPTck9AAO5JwAPUio1LZpfNcbjtF+wo/rfvt89vQdzSc1HsmjebiUIODLGD6F1z+tbAkBGQc/KuAfctQfyo6FgTGdugUgj3+WPrXpY8WmtihtpDH+Io0jU3lyxYEHKt6HIDDA6VVZLdGjx0rOn8E4xLfSX9pd2zwrGTGGBOl43BAw2B5tPm27MKl+WOXobCBYLcHQMk6iSSx6n0GfQYFePKfMCXkWoYEinTIoOcN2P8AZI3Gfcdqnq1MjFZpSgFVD7QbrStsrMojeY+IHOlG0RvKiscjYuq7dzgdCat9Q3MfAlulTBVJY21RSFA+k9GBGRlWXKkZGx60BUL2OW/jVTHHjaRGDyxlTjHUxEZwT5TnIIPQiq1d8i3wP4a2zD+u+f4iJf0rokfBbxPgltcHGR4Dr0AUdJT2AH0r6a0v17Wsn/NJH/8Al6spNdA53bcmXH9PGw6f6kQ4/OR8n8hVts52tYVhjsp2CKSupkOo6snLAkBiWzvjvjptKGW8X4rNW947hT/B0WtO8hluAwNjOrFNGppIgNJIJG0jDBwMnTnFHJvsHnyZwS2ubeTx7W3bTczKmyyYAkJwH0gnBJGRjpVp4RwSG11C3TQHILeZm6DA+InA9hWvynwg2lskTNqbJZu4DOdTBTjJXUTjO+9TNVIoVis0oSeN1EWRgraSVIDDfSSMA/SqQOKHglvBHfS3F60sxXxghOkHoDuT8lySTnHSr7XnJGD1AODkZHQ+tAfSNkA+tfVc/iv4+G3Vybi7mupLh9SQKNXhIMlR1wpxkZJXIUbHGasXBua7e41AMY2QAskuFIB6Hrgj3BoCepUbHx62aQRLcwGU7iMSqXPyXOa0eK83W9u+h2zjZmGMKfTJIyfUDp3xkUBYKVG23HIHAIkAz01eXPyJ2P0NSCuD0OaA+qUpQCsZrNQPOHF/u0BIzrfKJjsxB8x9lGT9KhulZKTbpEdzBzTbrLHGS0nhyZk0DIUhSADvuQxBwM4K1KWnGIZkZoZFbCkkZww27qdx9RXJlGMAAnsAASSfkNyTW3ysZWu2CLp8FHEpxnSuk5Un1JAGB0KZ3FcHiPI+uDty6eGOPfJTZBquJUAGSYgMkjfSq42U9yD9KkrZkjDxTfhspPn3ZSRgYJCjcY69euDX1w3EU8kj5CyMgBx00OM/wBPrt071H8Rk8SchTsXOCPRpDuMj0robcpbUYQSjcmdC+zniDfe1XOpZI2ww31BcEHON8bjsRk7dz1WuQfZPwwreOQ5KJGSQQNnY6VO3cjX27V1+toxceGZSkpO0KUpViopSsE0Bmte/ZhG5QqraTpLHADY2J9s4r3BqE50iR7K4WaKSZCh1RxZ1uAQcLjvQGpyDHeCBzxC6iupDJ5Xi06VUADT5UUZ1ZPTvVnqs/Zyka2EQht5bZAXAilzrXznOdQzv1+tWagFKUoBSlKAVr3s6ojM7BQB1/T61sVHcf4YLmB4m21YwSM4IORRg4rbWLXCF3mFv4abvqBZ5ZR1YnZT5cnqfNXpLyymWQusqhox5lz4ylsOfFTLogALb4JG4ParfNbfc0SGSaCJiwI0kE+u6nBwcHz4PzB3rS5guCUWPw0fxpFBMTEkqzhnOQoxkDrk1yb5J7aOp01us9Ga2bTHw20iEcZyJkCJlsYOhzlwOo14JOdvWvPicU0cYMclrbZOCXVn29Bqxk/QetRvGuFKt1JGLfLKY0BB0KC41liy7nclcgdEr1l5budGUZWHZRMxx/fUg12R5ONtI3+M8ZhSDS8hZmXACbE+432H1/OpD7NIlmXxfHclCV8EMcDPRnP7ZI6dh6ZFR1zwGOAINKyOfjkbzMW2J69vatzlWMRXyFRgSo6HYDJGHBIXb9kgexqrlToxWdb9p0ilKVJ0Cqf8AaXbZtlkBw0bqFX99pCIwu3Tc5zvgA1bmPrXO+deKC5ZIkzoUeJqz1Y5VWA7LsxBPXrjGCc8r8jLQbUk0V624W4u4IpnQBzqjIUlTIp+Bh1O+GDDA2OatXMFg1lZXE8ZM06ofM5JARmGpVXUMADOM5OwyTVftVkYQmMgzW0mpc9CjKyjOTuAD+adc4NOP3c91HNC9wpBiclUdFVWGCNZChsdcLk5J+teXpc1tY5/Em0/9nTn3SuV8FZEriPBORjVpKr66iP1rF/wXSwli7HPr/e9f7Q39c9a8rGItEitrx8DsdiCARjY564Fe9pLokJw7aTjytIdvMCD4j6f3encGvSzNRknAzw3JbZnTPsrgH3aR/wBppSCfZVGP1P596u1c/wDs3vgRMiLp1DxVU7eYEo4OM43CdPWt7hvNs0UE83F4BZiFlUsrF1fVgArgdMkDvWkZblZlOO10XKla1jfJNGkkTBkkUMhHdTvkVsZqxU+JHI6DPyrXN+nRjpPowx+tbea8LgIRh9OPescu5K4tfqSjxSFgwKP5D1U7/kaqN7xuTx7o/e2gihcRqBGrqWCqWzlS3xNjY9qtFhFErt4Tdt1ByBXMHu/IJCNWu4muCPVUYuPpkIKjS8wb4/e1+gyOix2fNdwT+HLbXI9N4nx9Cwz8wKlbTniLIW6SS2Y7AuMxk+zrt+eK5ZJMJCZLkymR2yCMgH3VQRnA/wCzUjwi6lME8viDw4WCskwJDgqGABGSG3K4rVZI836cX6Wc2PPvlR2mCZXAZGDA9CDkEfMV6Vyiyla2i+8W7fddtTxP5omPoV/ZJ9V39qvvKvHlvIBKo0nOl166WHb5dx86u0b2TVK+C9YWUHoQflVdy6JPSta7vEjVndgqpuxz0/6n075qqc38y3IRRwhEupPGEUuCG8NgA5BHQZG2onAz61Gc28uPFBf3iXDxySLDNodspHJCQ+xORk40jtR36A9Lq98MSytBI5uZcxxqmp8EKq+Jnyr0zgny5x2NU7h3CM3FtDd2lrFcXErb6dTFIxrZgEYKnQKoyd969bH7QrlNKT26TlhlXhfGsHvpI26H0FTHBeY5Lm/tI5YY7ddTMupw0rMEYgAAbDrn1xXjabDq4Z25wVN8u/4NXONcMneYeDNbJ4sBJTBEuVViB2b4c6RvnfuD2qO5dh0sAGypXV12PTptvjff3q+8V4glvE0spIRcZwC3XYbD3NUaTivDWlkaJ5YdBUGSMZjJkOnZTqHXqdIG1eukoyTRzZMWTJTib/FrIswdTv0IPTH06Has8qWBefxicpGrKD2MhwDp9QoyCfU+1aJ41YZk8WaeZEZFLbCIlzpG8YGV6k52wpq08t8dhuhILcEJCwTOAFIxkFcH4fmBVntbv1C0zjLe0TlKUqTQhebnxayeh0qf7LOqt/AmuVKHQvpRP9YS2nbVg6dhgAHSNsk9B65rs97arKjI4yrAg/I/zrnfFOWriKQsqGWMgZZMZ1DIyydcldI8oI27VTKrjwF2QnDIkmlkZlDqqqq6l7ksWG/fZc7VJcRiUQyYVdo27D9018cFt5gJVaGYfikr+E+6kA5+H1z+VSzcvXM6OvhiEMpGqRhncYyFUk/QkVtCowRhJScjnfQZjLZ1kSYUkA6ywydJA29enX1rXS5PiBY26y4fOA2CSf3fcdBvtV75X5fVhdx2d9DJLq/FZI2zGxBVR8eNirH55rC/ZhPqX/SlwratWnLZ37Yxj0+oz6cKhNyakuPT5nf4lR4fJ6/ZxasLw6SxjSFtWTnDO6le3fS5+ldKmgV1KuoZTsQRkEe4NaHL/BEtIgiEsTu7tjU7dMnAAHsAMCpSuqKpUc7bfZWOaOSLe+SFH1xCE/hGFtGn2G2O3bettre8F4rLLH9z0YMZU+IHA2Ib3P6VOVg1IKtyjx7/ACgJi8E1u0UmgrISM7ZBHTtU4eFxd0B+eTW27gDJIA9TUJxbj1roZGukQkdVYEj8s1nLDjl3FMsnL0PS4YJFcNHEVKKwGF3by5Gn1rnPDekahUn025ili16ZFL4L7EfTfFWfivO9utuyWs7PNpCIxR/i2XUWZAvqarPGmup1HisJVUg6hGFlXG+zDqP7OavHFDbtSpFZXfJFNwt3bw1nRFBBAuCyONPoMFWGP3W7dq2+HW0aRiSRibeNtaEjeWU/0hX6YRfSviLiRxomHjxdCH+MfInGfk2D71oX/FhLL5wQqHEcYxgdsn1arxxv349v7Mo4oRdpGxe3bTMJJvKi5MaenufVjVs+yt0LTsJQHbGYPQLtr36k5xtVVfl68kdUWCVdZA1MMKB6k46Y3610rhXBI7KJYYXCyvgmRhlnPU9O2MgD2q0mqNEiUe0h1kvgsd8Mf5VFc1Wt6/3ccMljiAlBm1DIMYGce4yMYG+/WpOKSGVvMo1+jDfFbS8Pi7Iv5V5uHtvGo1f6mkvZ2anAeX7ezDi1iWLxHLvjux/kOw7VW+eeSpr92KzIE0roV9WEYbkgA4OT6jPartHEB0GK9K7e+ynRyiL7KJXAFzdRyaT5MxFsDuMlh5TtsfStKT7M74TKzPbzqpyH1vFIMfCBhSFAO/lwa7JWMUfPAXDtFRv5VSzjtOKTos1yGgVhk6nPlTBwMuMpvgZO+1Rtr9moSGRPvBLSKgJ0AAFG1AgA9OoxmpXndnDWhjsVvWEwOSM+Cu2XH9b0+VWujin2aQyzhxF0Uu0+z9FtprdpmPiMrBwoBXR026HfPp1qR5Z5UWyLGKWRlb4lbTgnYA7LnIwe/wC0aseKzRRS6JlmyTtSfYpSlSZCsYrNKAxihqM4jx63gbTNKFbGrTglsHO+FBONj+RqJl+0GwX4psf8jj9VqLRNM9eULWZPG8e1t7XMmUEOCWXfdyOrf41Za5nytzZw628fRLcMzuXPit4jHHUqFJ0r7HFXXgnMMV0WEWrKgEhlxs2cEduxpaFMl6UpUkGDXP8AnTnKWGVoIF0EYy7Dc5GfKDtj333z0roJrVvbCKZdM0aSL6OoYfxFQ1aNMU4wknJWvY4Xccakdsz5lb/eliB8gDin+XX6KIk+USfqQTXU7/kOzbJCvF/YcgD6HK/wqlcX5ShjdI1nIkkVmRGjVgVUMc61KjcKTgAmsvBv1PRjr8afwL9irS3Rc5Yj6AD9BW3Y8WeIaQcodipJA322I3U+4/KtaGxLAMFGCPUjtq998Vj7gcZ07ZxnVtn03A39qlaXJHmNm8vxDT5o7ciX3X9ElfXiS6Bls7l2I82nGAuVHn374zUZcRJ/Rgn5g/zrYt+GTMCY43ZfUFcZ/OvEQOXEaxOzt8IBBJ+WBv8AStbzflOLwtHfOR19CwclcymzLCZZZEbAGJNlHsjHH1FdN4NxGC6/ER45GUnT5dLop7EN5gffYGuIIjHGyqCcZYnC74Jb0A7mrlwfkyQTor3fhSBdYEKsTp9pDgfTf5UrJfnSRlmWlr/FJt/NHUJrZX+IA/8AfY18RwsnRiw9G6/n/jWlwfjcUzNFG7M8ezalIzg6SRsAdwRt3qWrN4o7rrk5rArNKVoQKV5XEuhWY9FBJ+QGarv+eKfuEdfiYDp1/Sscuox4vjdFowcuj25usbmZYktLoWreIC7YyXQD4B8yevsKsArnnMM8V3NaTOWX7rJ4qqrrhmOMZOM427etTrc3qP2B0yfOO/TtWH/o6b8/8l/Bn7FnpVYTm0Hogz6Bx/hUxwniHjqzadOGK4znoAf51pi1mHLLbCVsrLHKKto36UpXSUFYNZrXvZ9CM3XAOBUMHPue/wDa5P8AgR/rLXMJbwokjaoRoMhCsp1EgscA6up1Eirpx7iUskplaHaRFRdMgzkazk+Jo9TuMjbrVf4fy5KGkOUYO2rTpEhG2MeQt6/wrmcJNtnRKS2JI8bCZz4gZo3HgyYK/FsBgkajgMGP92r/APZ7MySzHSB+FGOg3wz77fzqi21vGHPhuCdBQhUf4WbUeqDft16VbeUbpxMukeWTyNqTSR4eTt+ITuWHbBq7hNK0qKRcapnULe6Dex9K96gwcdKloLgFdRIHrnarY57uCs4Ue9YJqHvOY4UuBaBs3LRmRIzkagAcDURpycH+NV6xl4pfRW8u3DnWYmaNl164hgqBnffcHpWpQuwkBJAIJHUZ3Hzqh8xvJw+USRaJICc+E5GuEscExk7rGx2IAwN/paODctwW0txNCGElw2qQlifoAeg3J+tfXH+XoLxNM6ZI+Fhsy/I/y6VKdPkM5fxHiyyReHBAIULEkKWYEsyucZwo3Ub74GwxUfdNKkYRn0h90QYOdRyS3Xp19qsvEvs+njybcpKvbB8JwPp5SfqKq15bPC4SWGRJD2OGJHz1H9a78bx1SOOcct8vgk+C3MYOidHaORgqskpXTrwDhBsfMTnP/nzu7URTtGcHQ5XJ23GApyOm35EivCynZJPEdMyKdQ1EaQ3XUwXqQdwvlGRudqRXKvrBLSOxznPVsksTths5PfatIwpv2MJ5LraraMxQQsrIoIJBIPc5xvv1HTY77ipzlviD2ssW+Y5GWKRf2dTDAZR2OrGcdc1H8NsmzrGFMaZG+MAY39M7DAGdhWxw+Jrq8hjG5EgmlI6KqHUM+hJxtWeVRp2b4m2y08e4RcW9tLJwpQbpmDv4h1MwyWZVz5ckn5bn2rZg50hjuo7C4Y/eiiklY28NnIJIXqcDHU7e9WoCta6sUfcjDaSocAa1DddLYyK887DZBrNc7s4bjgqwQotxxGOadgXzvChwEUAk99yTgfF02FXfh3FoZ8+BLHLpJDaGDYI2IODtvQHpxFcxSD1Rv0Nc54jdRRRh5ADthRgEsTvgD1q7cxcehtY8zHdgdKDdm9ce2/U4Fcwmu7e7jKs3hNCgYSNjC5265wQfQ9RXh/i+JZJ43K9qbuu6OzScXZOQXcLxeKCgTGSSAMY659CO+a8uG8SguM+HjI6grhsdA2D1H/e1alpHa+AIEkVxOGUMCCXYjdtu/TbbGwrPLnCFhaRhKJm2jJ040ldyOp33GfkK8CeLDGGRtyTT8vfVnRKWTxIqKW3m/c9bTjMDyBFUjJIRtGFYjJIHcdD1AzjvV85VH4GfWR/4MV/lXO7GxtUnGiRiwJ0ISdAbfIVsYLYJ8uo432ro/LCYt092c/m7H+de1+G4sUdU3iUq2L4ve/T5HLklN4/PXb6JelKV9CcorQ4uPIfr+hrfrxuYtSke1VkrVEp0zjl5zcviwWQRSml2aXX8LBZvLpxj90Zz+0Nqjrnn3iBwqeEmNsLEW/i7gVIW6edywGrO3sh3GPYnUc+ufStjhcsMYnlnySU8RVEhUkoSoQBCCzHbbfcNWCyR3bWjoeF7N6ZVODEpKRLsXXIyNOST77eu+cVcuVYXFwpfYZJXcEYJkOfKSM4wP+WuRcWkkllZ50KtJhtGkjAPQAHfGPzrp3Kl/dqqC5GWiGFZzkshDaRt+7qxue1b59SlDzMxxYJylSRerripEvhQoJHALNltCqBjqcHJ8w2A+eK0pZbXilubW48RBJJpBGdJkTJwsgGlsgEgdx2qtDiCo6eKzCTUS4UEtIrHL4A3Kny/LYbHFTfLlkzRLHDEVxIrl9eSjKysA6t5kcJjKEfrmvNWXKpXGNrj/rN80NvDZdrbg0KmJigeSJNCSuA0gX+0RnepDFFrNeocopSlAYxVc5i4HAI5ZktfFlwW0RsY2lb0JUjJ9zmrJUJzr4X3G58d3ji8Jtbx/Gq+q+9E6DVkJZ8nW9zbI0kD20rqGKmQyNG3cHVs35VGS/ZzIDtKkwByNWqP8wuQatHIPhfcLb7vI8sXh+R5PjK5PxY2yOn0qw1dZJe5G1VRz6Lkedz+JNHGv+7Us30ZsAfPBq3cD4HDaIVhXGd2Y7sx9WY7mpKs1Epyl2QopdClKVUsYIqhcb5CEUF2eE/gXFxpJOojZW1lUYbpqPf3q/UoDlPNfA5Y7a1nvpvGmRVjmAGNZJL4DAgeXcZI3wKohCTB4YdR1OCBjB8pwE09TpwcZ/eJrr32qx5sh2/FTf0O+P44rl3K9m73i+AMSMTqOTpIAJPTpsPUdRXNlTT8vfp9Tqxvyck/wLlgQrqOkSDdB1CvggMT3b5Vr8GBtJzHJIJPEIU4Uj8UkebcnPxYPzFeS85YyHjAYMQfNL0Bx61qrzNDJPC8sJRVYayjMzkZHrg7Y+fb0rij+E6zJveoakpL09H6FHr8V7Y8clpi4a4KqXBiV9YGnzbHUAWzjAPcDJ/Or9y3/s0fyP8A9jXknLsBAI8Tff8A1j/45qUtrdY1VFGFUYG+dvma00en1EJueeSlwkvoiJyx1UFXNntSlK9IxFYNZrxuotaMoJXUpGRsRkYyPegOQ8O4U9wDLcu0YQvHGAxH4ayN5jpI2PYb/PetXigazGlcZYjQ7D+jI2+oxjB/eBPWvPgPFpImlsrhslA4Ut1zGfOuepBAJB963vtDcYgG5Zi+kKCSfhyABuTg5x7V4yeR6pQycxb+xfHmkk3B80VedTI2qRmZvXp06dAMfTFSvAGmlnEKOfON2c50AHdhncnGcL0zj3quoSwBdjv+yDgD223P1qY5Ts3ku1WGd4CUc6lCucDAwNecfEd/YV7OR4JrZt+xx6fU5fF+JnSbW2hgc6RGoWPLyMwLg56sScgEZOdhtWrwjmm3F+EiJkE6qhZB5RKpOk5PXKkjIz8Iqq85Wf3S3S2ErSCabxGMhBYhVUNk98tpP0NaPJ5/062/4g/nWbe3hG2o1LU1CjvIrNYFZrQuYJqKn4i+phEEKrt5iRqbvggHAHTODvn0rev9fht4WNePLnpntVWjuWjjkf8AZACRocahICUOT3JbGTkjqaA+5uPzGRimFVDo0kBgzA+Y6hvjOw6dDkb7SdrxyOTCyjQTtht1JO2M9NztviqzEmlQvp39T3PzJyfrS3jMlzDEhIwyyufRUIYD6kVq4KiLL9FGFGFAAHYDA/hUZx/jaWqhmBZmyFUY3xuSSeijuakLq4WNGdyAqqSxPYAZNcyFnJeSi5lyqu48IkMVwuPJtjY49QMgnftzzltReKvs3rTnyd8P4Uark+TLaiAcfEQMH201euF36zxrJH8LevUEHBB9wQR9Ko/F+FgwvJuZ0XdgNnI7Ed+wDHzAY361jkrjLRzCB8qkm6qwGzkK4II/ZYH8yMdawxZW3ybThFx8vaOiUrArNdRzileczhQWJwAMk+gG5rnvFvtMAYC2i1jPV9iw9VVcnHfJ/Kqyko9loxcui2c5QK9jch9h4TnPoQMg/mBXMvs5ci/THcOG+WjP6gV0biTpfWMoRygdCNRU+Urucg9QCNx865RweVYJxIJ5lAOzxxp0O2rDsdsdsE4/KsskkpJs6MGOU4SUU2TPHeTHfiEqQjIfM3UA6WI1YyP3icCvqDkfwrm2WQONUgI8yYxGQ5zjf0q8395BDPFKzM08keiNBjzrkMSRjYDrn+Fa1/xdFKXFymkQs4DIxbBJ0EldIyDj6UyavbNQlkab6VnMscK+FFsFZqn8w81PEzR26o58NWVy2wDdTjG+Bg9e9R/InOc91L4VwI21KzK0Yx8PrvuCO/r8608SN0W8OVbjoFKUq5QUpSgPIwKeqj8hX0EHYV90qKQPLwF/dH5UEK9Qo/KvWlSRRq39kssbodtSsuodRqGMg9iKpcdjFwDh0kirJclW1MT8RJ2BO2FUDGT7Vfq+XQEEEZB2IPQihNGnwfiAuIIplV0EiBwrjDAHfBHY1vVU+f8Alye8hjFncG3lik1qQSAdiu+N9s5FffMXGbm0NpHBA114jiOWQ5GkeVdZ0qR3J9Nu1AWiqfzNbCORXCMsQBZiuSniM2kEqOjYJ3xvr71LrzPbm9NjqP3gJr06TjTjPxdM4I2961b3xJw6mTSol2CoP6N8jc+61KdArovo9/Ou3UZwR9OtWHk7hrIsk0y6ZJTnSeqxj4VPv3NVu4441rM0asXBYF9SKcaQBsBvj8/XYHNTsvN8SQyM0sbuG0IE6kkAgkZOACTk+1Q8ykn8htM/aI7m2WOIOTJIqtoQthdz5tIOBkD/AKdampuFoYliGUVNOjScFSvTGcj6HI9aq0fNE0KHxV14JOWKrlf7WoZ23GF7gVq86c3BrUJDlWlOknUhwmMtgo5IJ2Hbqa58eoxZVcXYzN4ouUvQ3rOWNpBE0okJuNLMzAh9CBxhegGyrgDGQfWsc98MkVluoM5jA1BRuAmWVsdwDsRjofTNc14NDMWZ7c4NsvijB6KoyNiQCNiMZ712Hi3MIgsfvhjaQBEfRHuTqx09hn+FWhGNNIph1DyJTqiQ4JxWO5hWaLOluxxkHoQcEjP1rfJrndpPLb28Fzwyzkla6ceLFI5Vo0wSAAcKAuNO/wDV3qzScMujfLOLorbBMG20A5fcE6uvoe+4NbFz4uOPW101xZ288bXAiYFcnbqpzj0PUDcVz3g3A5IsvK8evSfKgY5VT5ypJBO3TYdfeurx8OjQyPHGiPJu7BQCxxjJPU9B+Vc94jDd6kjSGRSmBlVDavLpyDuNO/z9a4dZ4nl2IvDJKHRKcc4pHaWSxwKZo5E3fJwRITk5A3c5JAJA26iuUW/EU2DvqIYBkWGTUVzg+YgRrkb6tRAz3xvfbDkaeVZhLGIPL+ES4JMmerBM5XGRuc+bpUHHyjxptMTSzaCdLBpE0aOm5B1FT8s4rZ43kSbRfFqMmNPY6vsuN7fRTTIYSD5UYMMZRApXSBnOdRAwf3q8buJ4QGmk8UIwfBUgbsQT5R1LHIGD0qPbgcsU5W0t5SYgoLMAEmbUsjOPMNtsaSc7CnHob+SNy9swbChFQbMcknOGO3zqs9Lhk25RsvCq7NrmV42hg8DSZZIwZNyq+EEK5b03wAcZ29Aakfs54dHHqbQyylBjU2oiI4yuwAzqAJ2/d9Krr8lX0UQECqSxDuVcay3YYYAaR7Hc/wAbJyHwW7jkkmvS2SmhFZgTuQzHC7dh3zU+FPxFJVt+5lLItqim/wCi80pSukzFKUoBSlKAUpSgFKUoBWMVmlAaf+TIvF8cRp42nT4mkatPpnrjYflUVxmzkiinkik3AaRVKAjO7EHuR19KsNVnnyUi3CatAkcKzZwMYLYPTrjHUfyIFb4XcNdzrFMbc6og+TFltQxgDzjsc+tTd3yTCYSoUNJ5iGyybnOMANsBnYHPSqSOGoB5ZIzsQQ2Cu/oM5BOTk571KcFu7gSBLd2ZyAdIk1xgLgHIbp27j50UXXJTer4LHByj4hBuXYqOkat09dTgBiOm2fqajftbtj4EMgGQkhDY64ZcD57irtf3JjidwjSFVLaE3ZsDOBnvXJ+cefHmje3ktxFkggPq17EHpgAGsY4Ywi1BUWyKOXyZW6fD+hF8rzMrzuqtpW2m1tg4A0ahknvlRXV+RYnWwtllGGEY29F6r/8AHFc65Ea41uYQ0kY8pQbgOxTfBIA8mo5zviupcvWrxQIkuNYySF6DUxbA9gDj6VXDut2i0tLi0z8PFLcl6kjis0pXQQKxis0oDGKYrNKAYrGKzSgMYrNKUApSlAKUpQClKUApSlAKUpQClKUArwu7VZF0uMjIPpuOhyO9KUBH/wCbsPo396tmz4XFGcopzjGSSdj16n2FZpQikfHHbFp4JIo5DEzDAdeo3B7b7jbb1rn3/pjP/wC4T+6f8KUomRKKl2W3k3lf7ir6pPEZyCdsAAdAPzO9WSlKEpV0KUpQkUpSgFKUoBSlKA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2" name="AutoShape 4" descr="data:image/jpeg;base64,/9j/4AAQSkZJRgABAQAAAQABAAD/2wCEAAkGBxQSEhUUEhQWFBUUFRcUGBcXFBQYGBwZGBUXFxgXFBgYHCgiGBolHRUXITEhJSksLi4uFx8zODMsNygtLisBCgoKDg0OGxAQGywkICIuLC8sLjcsLywsMSwsLDQsLCwsLywsLCwvNCwsLCwsLCw0LywsLCwsLCwsLCwsLCw0L//AABEIAMwA9wMBEQACEQEDEQH/xAAbAAEAAwADAQAAAAAAAAAAAAAABAUGAQIDB//EAEQQAAIBAwIDBgMFBQQJBQEAAAECAwAEERIhBTFBBhMiUWFxMoGRQlKhscEUI2LR8AdysuEVJDNjc4KSk/EWQ1TS4jT/xAAaAQEAAwEBAQAAAAAAAAAAAAAAAwQFAgEG/8QANREAAgIBAgQCCQQCAwADAAAAAAECAxEEIRIxQVETYQUUIjJxgZGh8LHB0eFCUiMz8RVTkv/aAAwDAQACEQMRAD8A+40AoBQCgFAKAUAoBQCgFARJrwrKkfduQ4JMg0d2uOSsSwOo9AAflXSW2cgqOM9s7a2keI97K8Sh5Vghkl7pSMhpigwgwM7nON6khRKSz388HmS44ZxCO4iSaFg8cihlYZ3HsdwehB3BGKjlFxeHzPTK8M7VTS2fFJmEavZT3kMeFbSRBGGQyAscnJ3xge1TypipwX+yX3PE8ldP2svG/wBDpB3PecQhkeTWjaQVijfUADnA1OdOd8AZHOu1TBeI3n2X+4yTeDdobqK5vre8eKUWsC3CypGY9irEh1LEDl59OZztxOuDjGUM7vB6Zu74pcHhvDoreMQvfy5ZYJpI3Ch+8IiZslAyDdi3hyNiDUyhFWzb34e6+R4a3s/fkXK2ve3Aa3thLNHMYpgDKdSo9xnUXQHHkVHM86rzj7PFhbvb5eR6aDh3Gre4LCCeGYr8QjlRyPcKTiopQlH3lgE+uQKAUAoBQCgFAKAUAoBQCgFAKAUAoBQCgFAcMwAJJwBuSeWPM0BWN2itBCs5uYVhckLI0qBGIJUhWJwdweXlXfhzzw4eQVna3issaBo544IWUYmC9/NJI+dEVrD8LMdjk6s5+HmR3VBN8svtyXzYMDxDjdxNw5Lm5BF7wi+QzqFUMy6gp2XYBlcAkbHQx5VbjXFWcMfdmtjw01nDeWdzePb2ovIL1luInWaOPSxQArL3hzo5YKg4A6k4EDdc4xTeGtn/AEC+7A8AawsYbeRgzprZiudILuzlUzvgasZ64ztmo77FZY5IIrZP7PIi9xi4uVhuneWW3WRVjLv8Rzp1YzvjODgA5G1desywtllcmMEjh3AbNZLNkmLPYRtDEDIh2ZO7YuAoy2B0xUHrkZcSyvae5Grq28KS+pIveyMUr3sneShr6FYJMFCFRUKfuxp2yCc5J51LG5pRX+u5Jg8YexwWfh8glynDoGhRCm7FoxGZGYHAOFG2nn1r13txkse8xgzfHuyt4LTi8i6Xub2VSojJJNumkCPxAePuy6kDn05ipq7ocdafKP6jBOtOLcLtreO4itWVoGS2RBalLgSyrjuhrC6mIJJOog88kmuHC2UnFvnvz2PTxh7S3CX9tAq3R/aXcyQXccAMcYBJkhkhPIfdbUDjAKmvfCi63Lbbqs/uDX2/aWzeYwJcwtMCV7sSoWyOagZ3IwcgbjBqB1TS4mngErhXFYblC9vIsqBmQspyNSnBH9dCDyNcyhKLxJAmVyBQCgFAKAUAoBQCgFAKAUAoBQCgFAZXj/by2tX0ussiLIsU00aAxQs3JZXJHiAIJVckDnuQDPXp5TW3yXVgxVrw2xsOIT295AstvcIZ7NzE86oh1NLDGihtGCSQVGcAZO4qy5WWVqUHhrZ9PgwWHZHsfLLaW7NLPata3Nw9plVLrBJsBLHKCNRGcZGwPrXFt6U3snlLPx+R4X3H+yDyQyRWzxI10gjup5ozJNIqIqKw0sq6sA52A3yMGoq7kpJyXLkuh6aLhtulrbxQl/DDEkQZyASEUKCfXaq9liy5S2ycynGK3ZEuu1VpH8U6Z8gdX5VVlraF/kVZa/Tx/wAv3K9+31mOTO3tG361E/SNXTP0IX6Uo6ZfyKiW94dcyABZI3c4DBcbk9agVmlulhwee+CBW6O+eHB5fkWX+gruDe3nLj7rn+f86nekshvVPHk90WPUrK96ZteT3R3g7UvE2i7iMZ+8AdPv6Vz63ZU8XR+a5HnrtlTxqI481yNHa3ySAFGBB9au12wmsxZfrsjNZi8nHEuHxXEZjmRZEbGVYdQcgjyIO4I3FSxk4vKOzO8Q7HgftU1vJJ+0y2f7LE0khbuwqEKEc5cZbSSxJORmpo3clLknlnhhLqH/AFO04RFYmG7nCh3ljjITu8d9cKykljzIYY2OAcgCrSftyucspfiQNLwXtbb2sRhtbS5ks7PMUlyiIUBXeR8ZDSAElmZR5nGCMwzplN5k1xPp+fYG9trhZEV42DI6h1YHIKsMgg+RBqq008M9PWvAKAUAoBQCgFAKAUAoBQCgFAVXaHjsdnGGcM7uwSKJBmSRzyWNevqeQFdwg5vYFD2u7STQ3dlbqDbxXEqarltDLtqJt8bhWYhBqzyY4zgkS1VKUJS5tdP3PCF2o4ZI14kQsTcWncyNGiMiQ/tUzuJJLk5yoCOxDAEgyMQCeXVckoZ4sP74XYGg4HwCKyghSR++NsHWKaYJrRGPwo2PCNIC+w8sAQXajnJ7J8+x5KcYLMnhELifbqFCVhUzt/Dsv/VWXP0hHOK1xP7GbZ6UhnFScn9jPXnaG9m5MsC+SDLfM1E3qbOb4UV3LWW83wry/MlW9hrOZZHkP8TGvI6OH+TbPFoIPebbZ6Dh0Y5DH0/Wp40Vx5Isw09MeUSRZ8D7w/7QIvUkfgoG5NTwrT6FqutPojXcKsrSDBCszD7bqT8wOn0qdQSLChFdDQQXiP8ACwPpnf6V0dC8sklXTIoYf1yPSvGk9meNJrDM5d9mGhOuzcqeZjY5VvY9DWfbouF8dLw+3RmbboXB8eneH26M78J7QaiY5AY5F5o3P3XzFc1atp8E9mdafXcT4LFiS6Gghug3oavxsTNBPJ76RzxuKkPT523ZbiFvbPw+ya3Fs5kCzOZBNHFKzM6FQCHcaiA+R02HOrfjVyn4k857dNjzkbjgnDVtreKBCSsMaxgnmdKgZPqcZqtOTlJyfU9JtcgUAoBQCgFAKAUAoBQCgFAKAwvaPsHJcvJci6cXivrtXGVjhReUOgEght9T8zttjKm1XqFFcOPZ6+YOvCb1OM2txY38RiuYcJOmPhbfRNCdxvjI5/8AMpBZOLompweU+X8HhYcY7QCyRLePXPKiKupzk4AwGlb7THGaydXrOCXDBZk/ojP1mu8J+HBZkY+8eW4Oq4kLeSDZR8qo+BKx8VryZ/q87XxXyz+h2jQKMKAKswjGK9lFyEYw2isHfVXWTvIzTIyT+F2PeHJ+EfjU9cM7ssU153ZpYrdUGAAKsFoiXbUBQ3kpByDg+YoDQdk+0RkPczHx/Yb73ofWgNXQFVxzgaXAyfDIvwSD4gf1FVtRpo3Lfn0ZV1Okhet9muTKCxv3jk7i4GJByPRx5r6+lZ0LJ1S8Ozn3KFN86p+Fdz6PuaO1vuh5VoV3dGakLMliDmrKeSU5r0CgGaAUAoBQCgFAKAUAoBQCgFAKA6hACSAATzONzjlnzoCv4lwyB8yTIuw3YnGAPMio5Rh70vqRzhD35JfE+dXd3G8jdyhWIbAkkk+u/Ks5XccnwrYyY6hWSfAvZOma7ySZLSLs9cMoYJsdwMgHHsalVU2skypm1k8RwqXJDRsuBkkjAA9+VFXJvkI0ybw0X9goVQBV1LGxfSxsSXloekG4egKa8WgKzUUcMuxUgg+ooD6tYXHeRo/3lB+ooCRQFXx7g6XKaT4WXdHHNT/Kq+o08bo8L59GVtTpo3w4Xz6MzXDb5wzQzbSx8/4h0ZazKpyjJ1z5ozNPdOMnVZzRouH3uNjyP4VfqtxszVrs6MtxVwnKXtTM4SNI20GaVIi/VQ2eXkdqpa6U1CMYPHE0s9sl3Qxg5SlJZ4U3j4EduzKxLrtmdZlGQxYkOR9mQciDUf8A8fGtcVLakuuefx+JItfKx8NyTi+mOXw+BfW7kqpZdLEAlcg4ONxkc8Vfg24ptYZQmkpNJ5R6V0cigFAKAUAoBQCgOGYAEk4A3JPL50bxuz1LOyOI5AwBUgg8iDkH2IrxNNZQaaeGdq9PDg0B887YcdNw5giP7pD42H2mHQfwj86yNTd40uCPurn5mHrL3fPwo+6ufm+xTIuBgV0ttj2KS2Ro+yfCe8bvHHhQ7Dzb+QqzRXn2mXNNXn2mbkCrhfK/j/8AsH+X+IUBm4ptqA5aagI8slAQLhqArpRvQH0fsv8A/wAsWfI/4jQFrQCgM52t4SZFE0W00W4x9peqmqOt0/HHjj7yM7X6Z2R8SHvR+/kVFlfB0Dr15jyPUVUps445K+nvU4pmo4Pe6xpPMflWlTPKwadU+JYJV9ZrMjI42by5g8wQehB3ru2uNkXGXJlqq2VclKPNFTNcXHeC3gKkxorSSyjJOrOAAvXb+utSU7/E8GvGyWZP+EW4wp4PFsXNvCX9k7hF60gdZABJE+h9PwnYEMuehB5Gp9PbKaan70Xh9viiDUVRg04e7JZXf4FhVgrigFAKAUAoBQCgIXFLQyhEOO71gyDPNQCQvqNWnPpUN1bsxHpnf4f+4J6LFXmXXG3x/wDMmc7KxrqQwysMh3liABQDUQqnPwNuPcIeXXM0EY8Sdcn1cl057Lyf64NHXSfC1ZFdFF9eW781+mTYVsmOZXtxxsxIIYz+9lB3H2U6n3PIVR1t7ivDjzf2Rm+kNS4R8OHvS+yMTBEFGBVOuKisIoVQUI4RIhjLMFG5JAHualisvBNBcTSR9O4baCKNUH2R9T1P1rTjHhWDZhHhWESq6OjwvYO8jZPvKR/KgPn/AHpXIOxBwR6igBnoDzeegI0stAeCKWYKu5JAHuTQH1Owt+7jRPuqB9BvQEigFADQGA4tafst1ttDcbjyV6xL4eBfle7L9TA1Ffq+oyvdl+pIsroxSD0O/tVuEsNNFyqzDTNrG4IBHIjNX08mmVXHLJcGbvXgKLhnTqueTDG+CdvequpqjjxOJxwt2uxb01sv+vhUsvZPuVfBuKRRaUijlaOR/HcSbAs3I6jzycDG3zPOnptRXXiFcZYb3k+WX1z/AOFvU6eyzMpyWUtort+fE1da5kigFAKAUAoBQCgMtEklzNM8V0UMb6UVcMmkKPEyk75JO/mDWUlO+ycoW4aeEuaxjqvqaknCiuEZ15yst8nn4l5wm3dE/eCPvCSWMa6Q2+xPmcVeohKMfbxl88LGSlfOMpexnHTJ7Xt0sSNI5wqAsT6CpZzUIuT5Iq2TUIuT5I+TyXLTyvO/NzsPJfsqPlWHGTsk5y6nzsZO2btl1/Q9KlJS97H2mucMeSDV8+Q/r0qzpo5lnsXdHHMs9jfVoGmKAUBke1vCCCZ4xkfbA/xD9aAyRuKA82uKA8u9JOBuT0HOgNt2S7OshE0ww32F8v4m9fSgNdQCgFAKApO13DO/tmA+JPGvuKq6ynxamuq3RS19HjUtLmt0ZC1uO8iV+vwt7iqGmnxwRl0W8UUzZ9mbrXFg80OPl0rTpeY4NrTz4oFsygjB3FTcydPBl+MWc8qMLieGCLOygfEAcrqLEEHYbA/KsrU1XWRatnGMf17ZyamntprknVCUpfp8C64Hf9/AkmNOrII57qSpweo2q7pb/GqU8YyUtTT4NrhnOCfVggFAKAUAoBQETit13UMj5AKoSCQSM48OcdM4qK+zw65T7Ilor8SyMe7KC2trS6VGRlinKgkxN3bhseLw+/Xf3rOrr0upSlFpT8tnnrt+fE0J2anTtxksx891j4/nwNSBgVrGU2Yz+0XiHhjt1O8h1v8A3FOw+Z/Ks70hZsq115/AyfSluyqXXn8DLIMVUiUo8jtXR0bTsPBiN3+82n/pH8zWhpY4jk1dFHEM9zT1aLgoBQHSRwBuQB60BiOM8KjMjNGvhO5HIZ64HlQFW/D18sUBcdlVghYlxhyfCxGQB5DyPrQG1VgRkbigOaAUAoBQHDUB80SHurq4g6Z1r89/1rDrj4d8oHzEo+DdOHnn5Mvuyk2mUr0ZfxH9GtKl4kauinu0a6rRpGb4/HCs6H9nNxNICFXVhcJ1Oduvl0rM1calbF+HxyfLtt9jS0krHU1x8MV9d/uWvCJJSD3sKwgYCqrBtuucbDpVvTyta/5I8PZZyVdRGtP2JcXfbBPqwVxQCgFAKAUBXcZuXURrGVV5ZNAZhkL4WYnHU+HAHmar6iyUVGMMJyeMvptn9ixp64ycpT3UVnHffH7kCyVGe2Lxo0skbSmQKFYYC4JAHXXjeq9ag5VuUU5NN5xh9P5LFjmo2KMmoppY5rr/AAX5rQM8+T8Vu+/u55OYDd0vsm23zzWFZPjulL5Hzd1niXyl8jrXoQz1PSvUdI3/AGNH+qRn7xZvqxx+FaunXsI2tMsVIvKmLB5S3CrzNAQrjiWOW3vQFVc3+eZzQFZcXtAeEMgagOzJQFnwTiRjkVCfC+3sfSgNZQCgFAKAgXHFoUfu2cB8Z075xUMtRXGfA3uV56qqE+CUtzJcfttd4s8bAr3YVvfJ/TFZ+ojm9TjyxuY+uxO3xIPbG4spu7mRugbf2Ox/OrSeGmdaOzhmsm5RweRB+dW8o3coqu0duSsbpJHC0b7SOcABgQQM7HO2xqprINpSjJRafN9M/wAl3RzScoyi5JrkvIj8GuP3oD3qzswICKqAeeRpPMBT+NRaaz/kxK5Tb6bfsSaiH/H7NTil13/c0FaJnigFAKAUAoDPdouJ2+sW84yp3YkMNPhyrKQNznbb1rO1moo4lTbyfPnt2NHSae7hdtXPpy375OOzothKwgLSN3YJkZtWF1Y7sZ5cgf8AxXmj9XVjVTy8LfOduw1fjutO1JLPLl8y043d9zbyyfcRiPfG341eunwVuRk3z4K5S7I+PWl0EQA5Lbk+586wa+R81Utjt/pI+Q/GpMkx0kvGYY2GfKvUM4PrXZUf6pB/cFbFPuI3qP8Aqj8CyuJdKk1KTGdvLvFAUl1xDzNAR2Wd0aRI2KKCxY7DA54zz+VAV1uskh32FAXtrb4FAdpRigIF02MMOamgN7wm9EsStnfGD7jnQEygKPjXaWOA6Bhn/Ae58/SgO/B+N96dLAAnljkaAy3baDu7yOX7yjf2JBH5Vj61cGojLufP+k4Y1Cl3X6HrrqwigiPMa6bJ63g9uCykXEeCd2xXsPeRpaaT40bXifd90xlXWijURp1ct+XWrF3BwPjWV9Tbp4+NKDw/oZyGaN54Da2zxkOdb90EXQQQQcdeuT5etZkZwldDwa2t93w4WDSlGcapq6xPbZZy8murYMgUAoBQCgFAUvHLtlkiSOFZpGDkaiAFUadW589vpVLU2yjOMYQ4pPPyXUu6atShKU58MVj5voe3BRJl+8t0g+HBQodXPOdPltz86703iZfHBR+DW5xqeDC4JuXxzsVv9ok2myYffdE+rZP4CuNfLFL8zF9Jyxp354PlHU1mQWxjx2R2xXR7k7wjevUeN7H1/stKP2SInoCPoSK2KfcRv6SXFTF+R6X02r2HKpSyZW+lZnCICzMcACgNFwfs4kYDSgSSc8ndV9FH60BcT40tnlpOfbFAYCwiwKAnhsUBFuHoCvuj4T7UBDivTtvj50B7nijAfEfqaAq55dRoCx4dK8bKdQGkg49ulAaHtnia2hnA+1g+zf5rWf6RhmCl2ZlelYZrU10ZTwT5Ue1RRllGVw7hpa7yTRiTuzSarlPTLfQGpat5Iv6WObEbm+B7t9LiM6ThyAQu3xHO2BVq3PA8PHn2NiprjWVny7md4XcSSSKF4gsmGBKdyilgDlgD7Z3FZlE5zmkr0/LhW5pXwhCDboa8+J7GjtI2VcO2tst4sAbFiQMDyBA+VacFJLEnlmbZKLlmKwj2rs4FAKAUAoCj4/DraNluUgaLVudBPiAHUjA2O3I7eVUdXDjcZRsUXHPYvaWXDGSdbkpY7nbgU7FnD3UdxsCAgQEb7k6efMV7pJybalap/DG30PNVCKinGtw+Of3Kb+01/wBxEPOb8lY1F6Sf/HFeZ876Wf8AxxXmfOIlqlFGWehSu8HmT0tYizADqQPxrqCbaR0k5NRXU+ncPdFjVE5L+fU/WtiMVFYR9JVUqoKC6HW4m2rokO/ZeJS0r48QwoPkDk7f10oDRUBR9p73SoiXm/P0X/OgKOJcCgOXoCFMaAiY1MqnkzBT7EgGgNV/6Gtf95/3DQHnN2FtyPC0inz1Z/AigKW57ETqf3bI49yp+m9AUt7bSQtplUqc9eR/unrQG34rZ44bpI3WNW+YIJ/M1W1cc0yKmujxUSRi432HqAazqvdRi1rMUznvKmJ1E0/YWDLySdAAo9zufyH1q1p1zZoaSOMs0PaKMNbSKXWMFR4mOANxz9+Xzr3WRUqJJvHma+kk43RaWfI8Ljh8coge3EYCSI4ZcDwDOpVwN88sfyqOdELFCVWNmnny6pfoSQunW5xtzumsefQuaulIUAoBQCgFAVk/ALd3aR4gzMckkt5Y5Zx0qrLRUTk5yjlssx1l8YqMZYSPe14dDEcxxojEYyAASOePXl+FSV0VVvMIpM4sutsWJNtGX/tNX9zCfKX80aqfpL3I/Ew/S6/44vzPn9utU4GW+R7GOpTlHpaPodWHQ17XLhkmS1T4JqXY0MN9jccq14yUllH0ldkZx4o8js/FMtjmCOflXp2aLsecmXy8P13oDS0BjO0bYuTn7q4oDrCaA4moCpu5cUB04EveXMS/xBj7Lv8ApQH0+gFAKA6SRhuYBxvuAaAiccTNvKP9235Go7VmDXkRXrNUl5M+b2dtrjG+CMjl61kUe4YenXsHWWydemfarCLCR9B7K2XdW6g/E3jPz5fhir9UeGJqUw4YJHrx1CYxpiM2JFbQGVfhOcnUDkZA2qLVJuCxHi3W2cfqXtK0pvMuHZ74z+hT8GMhlRO4kiVJZZcsuFCujAIDyPifkOgqnpnN2KHA4pNvyw1y+rLmo4FW5cak2kvPKfP6I1VaplCgFAKAUAoCDxxHNvKIzpfQcHOOW/PptneoNSpOmSg8PBPpnFXRc1tkznDX4fHok7wmTbxM0hYMRg5A26+1ZlL0NbjPi9ru28mlctbPMOH2flgmf2g2xezJAyY3V/kDg/gau+kIcVLx0PlvScHLTvHTDMPwHgctwfAuFz8Z2X/P5VT01Mp7mZTprLscPLubW27EwBf3hZ2884HyA/WtFaaHU1K/R9UVvuVvEuwXWCTf7rfzFQ2aNf4s4s9Hx/wZB4dwKfvBFNG6gkjWuCBsd88qURsrlh8iLS03U24xs+Zzx3s60DoItUmsYzj7eeuOXT6Grxrl3ZcTS2URourHxtndm6kelAai3mDqGXkRkUBS9qOFNKBJHu6dPvL5D1oDN2d0OR2I2IP60BZjDCgKbjPCnYZjwfT+VAWnYLhTKXlcYPwKDz/iP5CgNpQCgFAKAh8YP7iX/ht/hNcWe4/gR3f9cvgfPOEf7P5msmhewYmnXsF1wq172QL05n2FW6oZZdphxSNooq8aRUcWs3nlSPVJHEEZ2ZDglsqFUn2JP9bU9RVO2ahlqOG3jbfoi5p7YVVueE5ZSWe3c6cA1pJPCZGlSIppZjlhqUkqT1xt9a50inCc63JySxhvnv0PdVwyhCxRw5Zyly26l3V4pCgFAKAUAoDhgCMHkdqMJ4M4wfvnis4LdBFpDO64yWUMAujfkedZj4/EcNPCK4ebffntg0lweGp3zk+Lkk/5LbhV530ZLKAys0brzAZThgPMdfnVyi3xYZa3WU/iinqKlXLC3TSa+DJqqAMAYHpU5CcSOFBJ5AZPyrxvCyeN4WWVfDuPRTNpGQTy1bZ9v5VDXqIWciCrUwseEWtTlgruPXndxHHNvCPnzP0oDFLQFrw/i7xDAwV8j+hoCbcdpTpOlMN55yBQGMvpjqL58ROSfP3oCXw7i3Q0BfQXAagPUTFDqU4P5+9AaKxuRIgcdeY9etASKAUAoCr7TS6bWY/wEfXb9ah1DxWyDUy4apPyMNw1cRrWfSvZRlaePsI3HALHu0yfifc+g6CtKqHCjWphwx3LWpCYyFzdxST6obmWGRyFBKkwuR4cAHY+/Ksey2uy3NdjjJ8v9Xj47GxCuyurFlakl/8ApGg4eZxpWYKfCS0inALasKoXn8O5NaNXirCsS82vjt9jOt8J5cG+eyfbG/3J9TkAoBQCgFAKA6TRB1KsMqwKkeYIwRXkoqScXyZ1GTi1Jc0UPFuHJCO8S4a2GlUY7vqCjC8zktjbPPArP1FMalxxm4ck+uccvPJeovla+CUFPm10x38sDszdD4IopO63YzSYBdyeeDzB8/bamisWOGuL4f8AZ9X/AGNbW/enJcX+q6I0NaJnnhfJqjceasPwrmazFnFizFryPm1tsB6HH0NYtTxE+fobUTX8B47rxHKfHyDdG9/WtKm/i9mXM2NPqOL2Zcys7X3mZNHRB+J3P6VaLZmoJ5HfRGpdj0A3250BKlS4T44JB66CR+FARH4n05H1oCDJNqOBuTyA3PyFAavs32OZiJLkaRzEedz/AH8cvagJfEuEfszBkJMbHGDzU+WeooDoWyKAt+zU+NUZ/vD9f0oC+oBQCgM926J/ZSB1dQfbNVtXl1vBU1ybpaRB7McJ1aXYeFeQ8z/KvKaurOdPThJs19Wi6QeLTJoMbSCMzK0aknG5Ujb6/l51BqJR4eCUsOWUvoT0RlxccY54cNlEYp5YktXt9GkoDKGGgKhHiT+IgYx69KocN1laolDGMb52wuq/gv8AFTXY74zznO3XL6M0lnI7IDIuhssCAc8mIBB9QAfnWnW5OOZLDMyxRUsReUe9dnAoBQCgFAKAUBFmsUJZ9Kl2VV8QJU6CShZeRwTz51FKqLbljd/tyJY3SSUc7L678zN8S4x30PcGNzdDT4QpGmRSP3it0XbII6Hy3rMu1XiV+E4vxO2OTXXPY0qdN4dniqS8Pvnmn0NVA+RgkFhgNjo2AT7c8/OtaLyvPqZUlh7cuh3NdHJ85voe6lkTybI9jWHZHgscTC4OC6cH8SHJPivVFkmUuRDn4gxJL5JPU79MVp02rhxJ7mhTdFxw3ua/sPwplJncadS4QHng7k+nKrCeSybCgI9zYxyfHGj/AN5QfzoDpacMhi3jjRD5qoB+tAS6Ai8Tte9jZOpG3oRuD9aAxtsx5HmNiPUUBNtpSjBh0P4dRQGrSZSobIwd80BxHcK3wsD86A9aA8bp1CkvjT1zyrmUklmXI5lKMVmXIhcN4qszMsanSo+LkPaoqr42t8K2XUhqvVjfCtl1LOpywZ7iXEoWZoLyIouToZt1YfeVh8J/r0rOuvplJ1aiOF0b5PzT6GhTRbGKtoll9Uua+K6nr2RjYQ5MjOjM3dhhuEVmAOee4AOOQ6V16PjJVZcm0+We2dvr/wCHPpCUXZjhSa5474/YvKvlEUAoBQCgFAKAUAoCo7SvII17t+6UuFkkxkqpyNXoM4yemenOqetdiguB8O+77L8+hc0ag5viWXjZd2VnDFa3dIxEy7sZpDho3XSSJO9O4IO+nbmfQ1WoUqJqCi1z4nzT88/t8Szc43Rc3JPlwrk0+2P3+Bp45AwDKQQRkEHII8wa1E1JZRlyi4vD5mU7Y2mHWUcmGlvfp/XpWdrYYkrDK10OGasXwZmnSoyA8DBk0bwdJFxwrickHwnK/dPL5eVe12yg9ixCyUORrOH8djk2J0N5Hl8jV6vURkW4XRkWuanJjmgFAKAyXF7fRO2OTYf68/xFAcItActMFG528s7fSgKu747p+AamzsB5+dVtRqFUsJZk+SKup1SpWEsyfJF3B2lYx+JBrx5nFFbPh3W4jdLgy1uQEgmvH8THQDv0A/ryqBaedrzY9uxAqLLnm1/I1tlZrEgRBgD+smr8YqKwi/GKisIrOK8eMT4SMyLHgzMv2AeQHmep9PfalqNY65YjHiS97yNCjRqyOZSw37vmWEbxXMYPhljbfcAjPqDyIqwnXfDOzTKzVlE8bpolKoAAAwBsAOXyqVLGyI287s5r08FAKAUAoBQCgFAKA4ZQRgjIOxB/WjWT1PG6Ki84k1u5VoWaIqO7MSZxgYKOM7enTHtVOy+VMsODcemF9n+xbrojdHKklLrl/dfuQeC3gt1CTAo08zNHCo1FEY7ZA5DOfry54r6W3wYqNmznJtR7Jk+pq8aXFXuopJy7tfn5sXfE7MTRsh6jY+R6GtGyCnFxZkW1qyDiz59JGVYowwynBrKhmL4Jc0Y0E4vglzRxGldS5liJzprnB1g7LThHDksOHcQnQ4jDuB9nSSP8qmrlan7J1G2xPEU2ba3YlVLDSSBkeR8q0VnG5oJtrc9K9PRQGX7RXSrKdRxhRz+ZoCohvZJtreJn/ixhB/zHagIHF7QptNLrlP8A7UXJf+I5/ICqt2pUfZjvL85lS/VKD4ILMu38nlY2WPVj/W1R1UNPjlvJkFGnafHN5k+pqOGdn2bBl8K+X2j/ACq0ol6MMGnhhVAFUYA6CpCQrOP8ZWCN9LIZF0+AsNWGYDOnOeRzVPV6qNMG01xLG3Xn2Lel0srZrKfC879Pqc3XCQY+7jbRG7l5TklmVslgG8zsMnpXtmmThwQ2TeZd2nz38/0ENS1PjmstLEeyfTby/Uh9nLNe9kmhykDeFEz4XI5yYPIdB8+XKoNHSvElZXtF7JdH5/wTay1+HGuzeS5vt5fyaKtIzhQCgFAKAUAoBQCgFAKA8bt3VCY11sMYXVpzvvgnrjNcWOSjmKy+x3WouWJPC78zNcStzaDWrF57iTu++kx4A3LlsMD5beQArLug9MuKLzObxxPpn8/FsadM1qPZaxCCzwrrj8/OZYRXEdoIrfLzSO3LOptzlnIJ8K8z9ee5qzGyGm4acuUn835vyX53K8oT1LlbhRS+S8l5v87Hlx/gIufHE4WVcrqG4OOavjyrrUaZXLMHhrqYus0Tt3W0isteyUxH7yVQf4QT/KuYaWWPaZFDR2Y9uR53nY+ZfFFNrP3GGM+x6VHZo5reEvkyOzQ2p8Vc/kyoklaM6ZkMbeo2+R5Gq/iODxYsES1Dg+G1Yf2J9lesu8bkfPb6VZhZ/qy7XZlZiy6t+PyD4lDeo2NWFc+pOrH1JsfH0PNWH0Ndq1Eikeo43H5N9K68RHuSo4vxCzZg80etlGBn/wCud/mK4nqIQ5shs1FVfvMgz8cnuP3drGY05ZA8WPTGyioHO27aPsrv1Krsuv2guFd+vyPXhnZJuch053P2mNTVaeNa2J6dLCtbGmseFxxfCu/3juf8qnwWUiZXp6VV5xBpBps3ieQHxEuDpGDvgc98D51Usuc1w6dxb+PIt10qD4r1JLptzKh+6u4pFMSLeBWBXSobWuNweoORzPX51Sfh6muUXFK3D265RcXiaeyMlJuvbfphl5wfhEduvgXBYDV4mIyBvp1chmtDT6auheyufm/3KGo1M7n7T5ciwAqwVzmgFAKAUAoBQCgFAKAUAoBQHnPCrqVdQynmCAR9DXMoRksSWUdRnKLzF4ZQScINqjm1QvLK2kMdPgVj+Cj0HlnYVnvS+rxk6FmUnz7J/si+tT6xJK54jFcu+P3ZEltDavBHbyO0zvqdS2UZftu69OWx54B54qCVT00oQqk3JvddGura6fHmTRsWojOdsUopbPqn0Sf4jQ23FEdpQMgQnDMcBc4ycHPTBz5VpQ1EJuSX+PN9PxdTPnp5wUW/8uS6/j6EwHPKpyA857dXGHUMPIgGvHFPZnMoxksSWSjuex8DbpqiP8DbfQ1VloqnutinL0fS3mPsvyIn/pKQfDcn/mjB/Jq49UmuU/scrR2x92x/TIHZm4/+Sv8A2v8A9U9Wt/3+39nvq+o/+z7f2dl7Isf9pcuR5KoX9a99Ub96bf2PfU5S9+xv7E6z7K28e+kufNjn8OVTV6euHJE1elqr5IuY4lUYUADyAxU5YO9AeMl0iuqFgHfOlepwMnHyrh2RUlFvd8jtVycXJLZcypvLnvJpLaZSFZVkj0EguF3dDv1xjHlmqllnHa6LFs1leeOa/rsW64cFcbq3unh56dn/AH3KyzAmnhkiTumjYh1ERQJGARpkYgBnO2AOWT5ZqrWlbdCcFhrmsYwuzfV9kuX3LVmaqpQm8prZ5zl+XZefX7F/b8HjSYzAtrbVklic6iMAjyAUADy+VX4aWEbXas5eevf+MbGfPUzlX4bxhY6dv56lhVkrigFAKAUAoBQCgFAKAUAoBQCgFAKAhvYKGkkQBZXTTr3PIbbfT3wKhdMeJzj7zWMkyulwxhLeKecGTuoZIbeO3lURo8uJZg2oEFs5O22dhk/drIshZVTGmawm/alnPX9/M1oSrtulbB5aXsxxj8/ssoeK5kd4202trHpIUDDtjYLnoMAD5dDVmOp9uUovFda+r/r82ZWlp/YUZLNk39F+fmUSI+NyqI5JoQkUrKAQ+pl1fCXUgbH05eVSx1diUZ2QxGWOu6zyzsRvSVtyjXLMo+WzxzwTbjjcMblHfQQcZZXC5xn48afxqeerqhLhk8fJ4+vIghpLZx4orPzWfpzLAHO4qwVzmgFAKAg8V4iIAjFSQ0ixk5wF1faPpUF96qSbXNpfUnoo8VtJ8k38cdCnlubiYXESsp0JkSQ6lxIDkxZJOTjqOXpVKVl9viVxa2XNbb/6/nIuRroq4JtPd8n2/wBiHe8T/akt2gGu5jYSFQOQA8YJOwUnSPWobNQtRGuVW80847d/qTV6f1eU1ZtB7Z/T6F7ccKMs6SyMQIwDGq7EMd21nJyNgNv/ADfnpvEtVkn7vJfrkow1CrqdcVz5vy6YLWrZUFAKAUAoBQCgFAKAUAoBQCgFAKAUAoBQCgFAQ5uGRtG8WkKsmS2kAbn7XvsPpUMqIShKGMJ8yaN84zU85a5FceCSMYxNPriiIYKIwpJX4dZyc4/Gq3qk5OKsnmMd8YxnHLJZ9bhFSdcMSl1znnzwS+JcQg7h2Z0ZCp2DA6ttgPM1NddT4TlJprH1IaabvFSimnn6Hl2SjZbSIPnOCRn7pYlfwxUfo+Mo6aKlz/vb7HevcXqJOP53LerpTFAKAh8XsBPC8RONQGDjOCCCDj3FQ6ilXVut9SbT3OmxTXQ8uF8OeIKGk1BF0qioEQepG5Lbc8+e1c00yglmXJYwlhHd98bG8R575byydHEq50qBk5OABk+ZxzqdRS5Igcm+bO9enIoBQCgFAKAUAoBQCgFAKAUAoBQCgFAKAUAoBQCgFAQBwW31au5jzz+Bfriq/qtOeLgWfgWPWrsY439SfVgrigFAKAUAoBQCgFAKAUAoBQCgFAKAU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91" name="Grupo 90"/>
          <p:cNvGrpSpPr/>
          <p:nvPr/>
        </p:nvGrpSpPr>
        <p:grpSpPr>
          <a:xfrm>
            <a:off x="3707904" y="2708920"/>
            <a:ext cx="1656000" cy="1656184"/>
            <a:chOff x="3707904" y="2708920"/>
            <a:chExt cx="1656000" cy="1656184"/>
          </a:xfrm>
        </p:grpSpPr>
        <p:sp>
          <p:nvSpPr>
            <p:cNvPr id="63" name="6 Elipse"/>
            <p:cNvSpPr/>
            <p:nvPr/>
          </p:nvSpPr>
          <p:spPr>
            <a:xfrm>
              <a:off x="3707904" y="2708920"/>
              <a:ext cx="1656000" cy="1656000"/>
            </a:xfrm>
            <a:prstGeom prst="ellipse">
              <a:avLst/>
            </a:prstGeom>
            <a:ln w="381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64" name="CuadroTexto 63"/>
            <p:cNvSpPr txBox="1"/>
            <p:nvPr/>
          </p:nvSpPr>
          <p:spPr>
            <a:xfrm>
              <a:off x="4135143" y="3811106"/>
              <a:ext cx="8082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3000" b="1" dirty="0" smtClean="0">
                  <a:latin typeface="Century Gothic" panose="020B0502020202020204" pitchFamily="34" charset="0"/>
                </a:rPr>
                <a:t>SER</a:t>
              </a:r>
              <a:endParaRPr lang="en-US" sz="30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834934"/>
              <a:ext cx="1368152" cy="1026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" name="Grupo 74"/>
          <p:cNvGrpSpPr/>
          <p:nvPr/>
        </p:nvGrpSpPr>
        <p:grpSpPr>
          <a:xfrm>
            <a:off x="6847234" y="3056050"/>
            <a:ext cx="1109142" cy="1093030"/>
            <a:chOff x="6631210" y="3200066"/>
            <a:chExt cx="1109142" cy="1093030"/>
          </a:xfrm>
        </p:grpSpPr>
        <p:pic>
          <p:nvPicPr>
            <p:cNvPr id="1026" name="Picture 2" descr="http://www.canalgif.net/Gifs-animados/Mecanica/Velocimetros/Imagen-animada-Velocimetro-01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300" y="3230616"/>
              <a:ext cx="1007393" cy="100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6 Elipse"/>
            <p:cNvSpPr/>
            <p:nvPr/>
          </p:nvSpPr>
          <p:spPr>
            <a:xfrm>
              <a:off x="6631210" y="3200066"/>
              <a:ext cx="1109142" cy="109303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</p:grpSp>
      <p:grpSp>
        <p:nvGrpSpPr>
          <p:cNvPr id="92" name="Grupo 91"/>
          <p:cNvGrpSpPr/>
          <p:nvPr/>
        </p:nvGrpSpPr>
        <p:grpSpPr>
          <a:xfrm>
            <a:off x="5364088" y="4657692"/>
            <a:ext cx="2379600" cy="1363596"/>
            <a:chOff x="5364088" y="4657692"/>
            <a:chExt cx="2379600" cy="1363596"/>
          </a:xfrm>
        </p:grpSpPr>
        <p:pic>
          <p:nvPicPr>
            <p:cNvPr id="1028" name="Picture 4" descr="https://encrypted-tbn1.gstatic.com/images?q=tbn:ANd9GcSNe6rP8Z5L9p93HF9cUTybVXlYAI0loHi08YALkR0SsYphqu-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4275" y="4797152"/>
              <a:ext cx="1808045" cy="1003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6 Elipse"/>
            <p:cNvSpPr/>
            <p:nvPr/>
          </p:nvSpPr>
          <p:spPr>
            <a:xfrm>
              <a:off x="5364088" y="4657692"/>
              <a:ext cx="2379600" cy="136359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0" name="Line 43"/>
          <p:cNvSpPr>
            <a:spLocks noChangeShapeType="1"/>
          </p:cNvSpPr>
          <p:nvPr/>
        </p:nvSpPr>
        <p:spPr bwMode="auto">
          <a:xfrm flipV="1">
            <a:off x="2771800" y="4191396"/>
            <a:ext cx="834802" cy="461740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Line 43"/>
          <p:cNvSpPr>
            <a:spLocks noChangeShapeType="1"/>
          </p:cNvSpPr>
          <p:nvPr/>
        </p:nvSpPr>
        <p:spPr bwMode="auto">
          <a:xfrm flipH="1">
            <a:off x="5385340" y="2348880"/>
            <a:ext cx="834802" cy="461740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Line 49"/>
          <p:cNvSpPr>
            <a:spLocks noChangeShapeType="1"/>
          </p:cNvSpPr>
          <p:nvPr/>
        </p:nvSpPr>
        <p:spPr bwMode="auto">
          <a:xfrm flipH="1" flipV="1">
            <a:off x="5652120" y="3574529"/>
            <a:ext cx="956809" cy="8354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chemeClr val="dk1"/>
              </a:solidFill>
            </a:endParaRPr>
          </a:p>
        </p:txBody>
      </p:sp>
      <p:sp>
        <p:nvSpPr>
          <p:cNvPr id="83" name="Line 43"/>
          <p:cNvSpPr>
            <a:spLocks noChangeShapeType="1"/>
          </p:cNvSpPr>
          <p:nvPr/>
        </p:nvSpPr>
        <p:spPr bwMode="auto">
          <a:xfrm flipH="1" flipV="1">
            <a:off x="5384794" y="4192909"/>
            <a:ext cx="834802" cy="461740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71" name="6 Elipse"/>
          <p:cNvSpPr/>
          <p:nvPr/>
        </p:nvSpPr>
        <p:spPr>
          <a:xfrm>
            <a:off x="1329556" y="4585684"/>
            <a:ext cx="2378348" cy="1363596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27" name="Picture 30" descr="Switch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195" y="4832565"/>
            <a:ext cx="428625" cy="1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ine 31"/>
          <p:cNvSpPr>
            <a:spLocks noChangeShapeType="1"/>
          </p:cNvSpPr>
          <p:nvPr/>
        </p:nvSpPr>
        <p:spPr bwMode="auto">
          <a:xfrm flipV="1">
            <a:off x="2588395" y="4969090"/>
            <a:ext cx="9525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 flipH="1" flipV="1">
            <a:off x="2790007" y="4888128"/>
            <a:ext cx="273050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5"/>
          <p:cNvSpPr>
            <a:spLocks noChangeShapeType="1"/>
          </p:cNvSpPr>
          <p:nvPr/>
        </p:nvSpPr>
        <p:spPr bwMode="auto">
          <a:xfrm flipV="1">
            <a:off x="2021657" y="4896065"/>
            <a:ext cx="360363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" name="CuadroTexto 94"/>
          <p:cNvSpPr txBox="1"/>
          <p:nvPr/>
        </p:nvSpPr>
        <p:spPr>
          <a:xfrm>
            <a:off x="1691680" y="6381328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Gestión Digital del Conocimiento</a:t>
            </a:r>
            <a:endParaRPr lang="es-PE" sz="2400" b="1" dirty="0">
              <a:solidFill>
                <a:schemeClr val="bg1"/>
              </a:solidFill>
            </a:endParaRPr>
          </a:p>
        </p:txBody>
      </p:sp>
      <p:pic>
        <p:nvPicPr>
          <p:cNvPr id="66" name="Picture 4" descr="http://i41.photobucket.com/albums/e276/bloasen/leejoo_tikkerdetik.gif"/>
          <p:cNvPicPr>
            <a:picLocks noChangeAspect="1" noChangeArrowheads="1" noCrop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533" y="5013455"/>
            <a:ext cx="523618" cy="6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http://i41.photobucket.com/albums/e276/bloasen/leejoo_tikkerdetik.gif"/>
          <p:cNvPicPr>
            <a:picLocks noChangeAspect="1" noChangeArrowheads="1" noCrop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68" y="5010693"/>
            <a:ext cx="523618" cy="6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http://i41.photobucket.com/albums/e276/bloasen/leejoo_tikkerdetik.gif"/>
          <p:cNvPicPr>
            <a:picLocks noChangeAspect="1" noChangeArrowheads="1" noCrop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234" y="5209889"/>
            <a:ext cx="523618" cy="6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1.bp.blogspot.com/-FjGYBAURgTU/Usb7WHXDh2I/AAAAAAAAAIY/V0dQQZN--rA/s320/FDSD.gif"/>
          <p:cNvPicPr>
            <a:picLocks noChangeAspect="1" noChangeArrowheads="1" noCrop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359" y="1097400"/>
            <a:ext cx="631055" cy="63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104156" y="1693093"/>
            <a:ext cx="95815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INTERNET</a:t>
            </a:r>
          </a:p>
        </p:txBody>
      </p:sp>
      <p:pic>
        <p:nvPicPr>
          <p:cNvPr id="2" name="Picture 2" descr="https://www.tecnetico.com/wp-content/uploads/2014/10/iphone6speedtest.gif"/>
          <p:cNvPicPr>
            <a:picLocks noChangeAspect="1" noChangeArrowheads="1" noCrop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2514" y="3053524"/>
            <a:ext cx="961931" cy="5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http://i41.photobucket.com/albums/e276/bloasen/leejoo_tikkerdetik.gif"/>
          <p:cNvPicPr>
            <a:picLocks noChangeAspect="1" noChangeArrowheads="1" noCrop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523618" cy="6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82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o 55"/>
          <p:cNvGrpSpPr/>
          <p:nvPr/>
        </p:nvGrpSpPr>
        <p:grpSpPr>
          <a:xfrm>
            <a:off x="0" y="12847"/>
            <a:ext cx="9144000" cy="702469"/>
            <a:chOff x="0" y="12847"/>
            <a:chExt cx="9144000" cy="702469"/>
          </a:xfrm>
        </p:grpSpPr>
        <p:sp>
          <p:nvSpPr>
            <p:cNvPr id="57" name="Rectángulo 56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8" name="Imagen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60" name="CuadroTexto 59"/>
          <p:cNvSpPr txBox="1"/>
          <p:nvPr/>
        </p:nvSpPr>
        <p:spPr>
          <a:xfrm>
            <a:off x="1691680" y="132666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Beneficios - SER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62" name="AutoShape 4" descr="data:image/jpeg;base64,/9j/4AAQSkZJRgABAQAAAQABAAD/2wCEAAkGBxQSEhUUEhQWFBUUFRcUGBcXFBQYGBwZGBUXFxgXFBgYHCgiGBolHRUXITEhJSksLi4uFx8zODMsNygtLisBCgoKDg0OGxAQGywkICIuLC8sLjcsLywsMSwsLDQsLCwsLywsLCwvNCwsLCwsLCw0LywsLCwsLCwsLCwsLCw0L//AABEIAMwA9wMBEQACEQEDEQH/xAAbAAEAAwADAQAAAAAAAAAAAAAABAUGAQIDB//EAEQQAAIBAwIDBgMFBQQJBQEAAAECAwAEERIhBTFBBhMiUWFxMoGRQlKhscEUI2LR8AdysuEVJDNjc4KSk/EWQ1TS4jT/xAAaAQEAAwEBAQAAAAAAAAAAAAAAAwQFAgEG/8QANREAAgIBAgQCCQQCAwADAAAAAAECAxEEIRIxQVETYQUUIjJxgZGh8LHB0eFCUiMz8RVTkv/aAAwDAQACEQMRAD8A+40AoBQCgFAKAUAoBQCgFARJrwrKkfduQ4JMg0d2uOSsSwOo9AAflXSW2cgqOM9s7a2keI97K8Sh5Vghkl7pSMhpigwgwM7nON6khRKSz388HmS44ZxCO4iSaFg8cihlYZ3HsdwehB3BGKjlFxeHzPTK8M7VTS2fFJmEavZT3kMeFbSRBGGQyAscnJ3xge1TypipwX+yX3PE8ldP2svG/wBDpB3PecQhkeTWjaQVijfUADnA1OdOd8AZHOu1TBeI3n2X+4yTeDdobqK5vre8eKUWsC3CypGY9irEh1LEDl59OZztxOuDjGUM7vB6Zu74pcHhvDoreMQvfy5ZYJpI3Ch+8IiZslAyDdi3hyNiDUyhFWzb34e6+R4a3s/fkXK2ve3Aa3thLNHMYpgDKdSo9xnUXQHHkVHM86rzj7PFhbvb5eR6aDh3Gre4LCCeGYr8QjlRyPcKTiopQlH3lgE+uQKAUAoBQCgFAKAUAoBQCgFAKAUAoBQCgFAcMwAJJwBuSeWPM0BWN2itBCs5uYVhckLI0qBGIJUhWJwdweXlXfhzzw4eQVna3issaBo544IWUYmC9/NJI+dEVrD8LMdjk6s5+HmR3VBN8svtyXzYMDxDjdxNw5Lm5BF7wi+QzqFUMy6gp2XYBlcAkbHQx5VbjXFWcMfdmtjw01nDeWdzePb2ovIL1luInWaOPSxQArL3hzo5YKg4A6k4EDdc4xTeGtn/AEC+7A8AawsYbeRgzprZiudILuzlUzvgasZ64ztmo77FZY5IIrZP7PIi9xi4uVhuneWW3WRVjLv8Rzp1YzvjODgA5G1desywtllcmMEjh3AbNZLNkmLPYRtDEDIh2ZO7YuAoy2B0xUHrkZcSyvae5Grq28KS+pIveyMUr3sneShr6FYJMFCFRUKfuxp2yCc5J51LG5pRX+u5Jg8YexwWfh8glynDoGhRCm7FoxGZGYHAOFG2nn1r13txkse8xgzfHuyt4LTi8i6Xub2VSojJJNumkCPxAePuy6kDn05ipq7ocdafKP6jBOtOLcLtreO4itWVoGS2RBalLgSyrjuhrC6mIJJOog88kmuHC2UnFvnvz2PTxh7S3CX9tAq3R/aXcyQXccAMcYBJkhkhPIfdbUDjAKmvfCi63Lbbqs/uDX2/aWzeYwJcwtMCV7sSoWyOagZ3IwcgbjBqB1TS4mngErhXFYblC9vIsqBmQspyNSnBH9dCDyNcyhKLxJAmVyBQCgFAKAUAoBQCgFAKAUAoBQCgFAZXj/by2tX0ussiLIsU00aAxQs3JZXJHiAIJVckDnuQDPXp5TW3yXVgxVrw2xsOIT295AstvcIZ7NzE86oh1NLDGihtGCSQVGcAZO4qy5WWVqUHhrZ9PgwWHZHsfLLaW7NLPata3Nw9plVLrBJsBLHKCNRGcZGwPrXFt6U3snlLPx+R4X3H+yDyQyRWzxI10gjup5ozJNIqIqKw0sq6sA52A3yMGoq7kpJyXLkuh6aLhtulrbxQl/DDEkQZyASEUKCfXaq9liy5S2ycynGK3ZEuu1VpH8U6Z8gdX5VVlraF/kVZa/Tx/wAv3K9+31mOTO3tG361E/SNXTP0IX6Uo6ZfyKiW94dcyABZI3c4DBcbk9agVmlulhwee+CBW6O+eHB5fkWX+gruDe3nLj7rn+f86nekshvVPHk90WPUrK96ZteT3R3g7UvE2i7iMZ+8AdPv6Vz63ZU8XR+a5HnrtlTxqI481yNHa3ySAFGBB9au12wmsxZfrsjNZi8nHEuHxXEZjmRZEbGVYdQcgjyIO4I3FSxk4vKOzO8Q7HgftU1vJJ+0y2f7LE0khbuwqEKEc5cZbSSxJORmpo3clLknlnhhLqH/AFO04RFYmG7nCh3ljjITu8d9cKykljzIYY2OAcgCrSftyucspfiQNLwXtbb2sRhtbS5ks7PMUlyiIUBXeR8ZDSAElmZR5nGCMwzplN5k1xPp+fYG9trhZEV42DI6h1YHIKsMgg+RBqq008M9PWvAKAUAoBQCgFAKAUAoBQCgFAVXaHjsdnGGcM7uwSKJBmSRzyWNevqeQFdwg5vYFD2u7STQ3dlbqDbxXEqarltDLtqJt8bhWYhBqzyY4zgkS1VKUJS5tdP3PCF2o4ZI14kQsTcWncyNGiMiQ/tUzuJJLk5yoCOxDAEgyMQCeXVckoZ4sP74XYGg4HwCKyghSR++NsHWKaYJrRGPwo2PCNIC+w8sAQXajnJ7J8+x5KcYLMnhELifbqFCVhUzt/Dsv/VWXP0hHOK1xP7GbZ6UhnFScn9jPXnaG9m5MsC+SDLfM1E3qbOb4UV3LWW83wry/MlW9hrOZZHkP8TGvI6OH+TbPFoIPebbZ6Dh0Y5DH0/Wp40Vx5Isw09MeUSRZ8D7w/7QIvUkfgoG5NTwrT6FqutPojXcKsrSDBCszD7bqT8wOn0qdQSLChFdDQQXiP8ACwPpnf6V0dC8sklXTIoYf1yPSvGk9meNJrDM5d9mGhOuzcqeZjY5VvY9DWfbouF8dLw+3RmbboXB8eneH26M78J7QaiY5AY5F5o3P3XzFc1atp8E9mdafXcT4LFiS6Gghug3oavxsTNBPJ76RzxuKkPT523ZbiFvbPw+ya3Fs5kCzOZBNHFKzM6FQCHcaiA+R02HOrfjVyn4k857dNjzkbjgnDVtreKBCSsMaxgnmdKgZPqcZqtOTlJyfU9JtcgUAoBQCgFAKAUAoBQCgFAKAwvaPsHJcvJci6cXivrtXGVjhReUOgEght9T8zttjKm1XqFFcOPZ6+YOvCb1OM2txY38RiuYcJOmPhbfRNCdxvjI5/8AMpBZOLompweU+X8HhYcY7QCyRLePXPKiKupzk4AwGlb7THGaydXrOCXDBZk/ojP1mu8J+HBZkY+8eW4Oq4kLeSDZR8qo+BKx8VryZ/q87XxXyz+h2jQKMKAKswjGK9lFyEYw2isHfVXWTvIzTIyT+F2PeHJ+EfjU9cM7ssU153ZpYrdUGAAKsFoiXbUBQ3kpByDg+YoDQdk+0RkPczHx/Yb73ofWgNXQFVxzgaXAyfDIvwSD4gf1FVtRpo3Lfn0ZV1Okhet9muTKCxv3jk7i4GJByPRx5r6+lZ0LJ1S8Ozn3KFN86p+Fdz6PuaO1vuh5VoV3dGakLMliDmrKeSU5r0CgGaAUAoBQCgFAKAUAoBQCgFAKA6hACSAATzONzjlnzoCv4lwyB8yTIuw3YnGAPMio5Rh70vqRzhD35JfE+dXd3G8jdyhWIbAkkk+u/Ks5XccnwrYyY6hWSfAvZOma7ySZLSLs9cMoYJsdwMgHHsalVU2skypm1k8RwqXJDRsuBkkjAA9+VFXJvkI0ybw0X9goVQBV1LGxfSxsSXloekG4egKa8WgKzUUcMuxUgg+ooD6tYXHeRo/3lB+ooCRQFXx7g6XKaT4WXdHHNT/Kq+o08bo8L59GVtTpo3w4Xz6MzXDb5wzQzbSx8/4h0ZazKpyjJ1z5ozNPdOMnVZzRouH3uNjyP4VfqtxszVrs6MtxVwnKXtTM4SNI20GaVIi/VQ2eXkdqpa6U1CMYPHE0s9sl3Qxg5SlJZ4U3j4EduzKxLrtmdZlGQxYkOR9mQciDUf8A8fGtcVLakuuefx+JItfKx8NyTi+mOXw+BfW7kqpZdLEAlcg4ONxkc8Vfg24ptYZQmkpNJ5R6V0cigFAKAUAoBQCgOGYAEk4A3JPL50bxuz1LOyOI5AwBUgg8iDkH2IrxNNZQaaeGdq9PDg0B887YcdNw5giP7pD42H2mHQfwj86yNTd40uCPurn5mHrL3fPwo+6ufm+xTIuBgV0ttj2KS2Ro+yfCe8bvHHhQ7Dzb+QqzRXn2mXNNXn2mbkCrhfK/j/8AsH+X+IUBm4ptqA5aagI8slAQLhqArpRvQH0fsv8A/wAsWfI/4jQFrQCgM52t4SZFE0W00W4x9peqmqOt0/HHjj7yM7X6Z2R8SHvR+/kVFlfB0Dr15jyPUVUps445K+nvU4pmo4Pe6xpPMflWlTPKwadU+JYJV9ZrMjI42by5g8wQehB3ru2uNkXGXJlqq2VclKPNFTNcXHeC3gKkxorSSyjJOrOAAvXb+utSU7/E8GvGyWZP+EW4wp4PFsXNvCX9k7hF60gdZABJE+h9PwnYEMuehB5Gp9PbKaan70Xh9viiDUVRg04e7JZXf4FhVgrigFAKAUAoBQCgIXFLQyhEOO71gyDPNQCQvqNWnPpUN1bsxHpnf4f+4J6LFXmXXG3x/wDMmc7KxrqQwysMh3liABQDUQqnPwNuPcIeXXM0EY8Sdcn1cl057Lyf64NHXSfC1ZFdFF9eW781+mTYVsmOZXtxxsxIIYz+9lB3H2U6n3PIVR1t7ivDjzf2Rm+kNS4R8OHvS+yMTBEFGBVOuKisIoVQUI4RIhjLMFG5JAHualisvBNBcTSR9O4baCKNUH2R9T1P1rTjHhWDZhHhWESq6OjwvYO8jZPvKR/KgPn/AHpXIOxBwR6igBnoDzeegI0stAeCKWYKu5JAHuTQH1Owt+7jRPuqB9BvQEigFADQGA4tafst1ttDcbjyV6xL4eBfle7L9TA1Ffq+oyvdl+pIsroxSD0O/tVuEsNNFyqzDTNrG4IBHIjNX08mmVXHLJcGbvXgKLhnTqueTDG+CdvequpqjjxOJxwt2uxb01sv+vhUsvZPuVfBuKRRaUijlaOR/HcSbAs3I6jzycDG3zPOnptRXXiFcZYb3k+WX1z/AOFvU6eyzMpyWUtort+fE1da5kigFAKAUAoBQCgMtEklzNM8V0UMb6UVcMmkKPEyk75JO/mDWUlO+ycoW4aeEuaxjqvqaknCiuEZ15yst8nn4l5wm3dE/eCPvCSWMa6Q2+xPmcVeohKMfbxl88LGSlfOMpexnHTJ7Xt0sSNI5wqAsT6CpZzUIuT5Iq2TUIuT5I+TyXLTyvO/NzsPJfsqPlWHGTsk5y6nzsZO2btl1/Q9KlJS97H2mucMeSDV8+Q/r0qzpo5lnsXdHHMs9jfVoGmKAUBke1vCCCZ4xkfbA/xD9aAyRuKA82uKA8u9JOBuT0HOgNt2S7OshE0ww32F8v4m9fSgNdQCgFAKApO13DO/tmA+JPGvuKq6ynxamuq3RS19HjUtLmt0ZC1uO8iV+vwt7iqGmnxwRl0W8UUzZ9mbrXFg80OPl0rTpeY4NrTz4oFsygjB3FTcydPBl+MWc8qMLieGCLOygfEAcrqLEEHYbA/KsrU1XWRatnGMf17ZyamntprknVCUpfp8C64Hf9/AkmNOrII57qSpweo2q7pb/GqU8YyUtTT4NrhnOCfVggFAKAUAoBQETit13UMj5AKoSCQSM48OcdM4qK+zw65T7Ilor8SyMe7KC2trS6VGRlinKgkxN3bhseLw+/Xf3rOrr0upSlFpT8tnnrt+fE0J2anTtxksx891j4/nwNSBgVrGU2Yz+0XiHhjt1O8h1v8A3FOw+Z/Ks70hZsq115/AyfSluyqXXn8DLIMVUiUo8jtXR0bTsPBiN3+82n/pH8zWhpY4jk1dFHEM9zT1aLgoBQHSRwBuQB60BiOM8KjMjNGvhO5HIZ64HlQFW/D18sUBcdlVghYlxhyfCxGQB5DyPrQG1VgRkbigOaAUAoBQHDUB80SHurq4g6Z1r89/1rDrj4d8oHzEo+DdOHnn5Mvuyk2mUr0ZfxH9GtKl4kauinu0a6rRpGb4/HCs6H9nNxNICFXVhcJ1Oduvl0rM1calbF+HxyfLtt9jS0krHU1x8MV9d/uWvCJJSD3sKwgYCqrBtuucbDpVvTyta/5I8PZZyVdRGtP2JcXfbBPqwVxQCgFAKAUBXcZuXURrGVV5ZNAZhkL4WYnHU+HAHmar6iyUVGMMJyeMvptn9ixp64ycpT3UVnHffH7kCyVGe2Lxo0skbSmQKFYYC4JAHXXjeq9ag5VuUU5NN5xh9P5LFjmo2KMmoppY5rr/AAX5rQM8+T8Vu+/u55OYDd0vsm23zzWFZPjulL5Hzd1niXyl8jrXoQz1PSvUdI3/AGNH+qRn7xZvqxx+FaunXsI2tMsVIvKmLB5S3CrzNAQrjiWOW3vQFVc3+eZzQFZcXtAeEMgagOzJQFnwTiRjkVCfC+3sfSgNZQCgFAKAgXHFoUfu2cB8Z075xUMtRXGfA3uV56qqE+CUtzJcfttd4s8bAr3YVvfJ/TFZ+ojm9TjyxuY+uxO3xIPbG4spu7mRugbf2Ox/OrSeGmdaOzhmsm5RweRB+dW8o3coqu0duSsbpJHC0b7SOcABgQQM7HO2xqprINpSjJRafN9M/wAl3RzScoyi5JrkvIj8GuP3oD3qzswICKqAeeRpPMBT+NRaaz/kxK5Tb6bfsSaiH/H7NTil13/c0FaJnigFAKAUAoDPdouJ2+sW84yp3YkMNPhyrKQNznbb1rO1moo4lTbyfPnt2NHSae7hdtXPpy375OOzothKwgLSN3YJkZtWF1Y7sZ5cgf8AxXmj9XVjVTy8LfOduw1fjutO1JLPLl8y043d9zbyyfcRiPfG341eunwVuRk3z4K5S7I+PWl0EQA5Lbk+586wa+R81Utjt/pI+Q/GpMkx0kvGYY2GfKvUM4PrXZUf6pB/cFbFPuI3qP8Aqj8CyuJdKk1KTGdvLvFAUl1xDzNAR2Wd0aRI2KKCxY7DA54zz+VAV1uskh32FAXtrb4FAdpRigIF02MMOamgN7wm9EsStnfGD7jnQEygKPjXaWOA6Bhn/Ae58/SgO/B+N96dLAAnljkaAy3baDu7yOX7yjf2JBH5Vj61cGojLufP+k4Y1Cl3X6HrrqwigiPMa6bJ63g9uCykXEeCd2xXsPeRpaaT40bXifd90xlXWijURp1ct+XWrF3BwPjWV9Tbp4+NKDw/oZyGaN54Da2zxkOdb90EXQQQQcdeuT5etZkZwldDwa2t93w4WDSlGcapq6xPbZZy8murYMgUAoBQCgFAUvHLtlkiSOFZpGDkaiAFUadW589vpVLU2yjOMYQ4pPPyXUu6atShKU58MVj5voe3BRJl+8t0g+HBQodXPOdPltz86703iZfHBR+DW5xqeDC4JuXxzsVv9ok2myYffdE+rZP4CuNfLFL8zF9Jyxp354PlHU1mQWxjx2R2xXR7k7wjevUeN7H1/stKP2SInoCPoSK2KfcRv6SXFTF+R6X02r2HKpSyZW+lZnCICzMcACgNFwfs4kYDSgSSc8ndV9FH60BcT40tnlpOfbFAYCwiwKAnhsUBFuHoCvuj4T7UBDivTtvj50B7nijAfEfqaAq55dRoCx4dK8bKdQGkg49ulAaHtnia2hnA+1g+zf5rWf6RhmCl2ZlelYZrU10ZTwT5Ue1RRllGVw7hpa7yTRiTuzSarlPTLfQGpat5Iv6WObEbm+B7t9LiM6ThyAQu3xHO2BVq3PA8PHn2NiprjWVny7md4XcSSSKF4gsmGBKdyilgDlgD7Z3FZlE5zmkr0/LhW5pXwhCDboa8+J7GjtI2VcO2tst4sAbFiQMDyBA+VacFJLEnlmbZKLlmKwj2rs4FAKAUAoCj4/DraNluUgaLVudBPiAHUjA2O3I7eVUdXDjcZRsUXHPYvaWXDGSdbkpY7nbgU7FnD3UdxsCAgQEb7k6efMV7pJybalap/DG30PNVCKinGtw+Of3Kb+01/wBxEPOb8lY1F6Sf/HFeZ876Wf8AxxXmfOIlqlFGWehSu8HmT0tYizADqQPxrqCbaR0k5NRXU+ncPdFjVE5L+fU/WtiMVFYR9JVUqoKC6HW4m2rokO/ZeJS0r48QwoPkDk7f10oDRUBR9p73SoiXm/P0X/OgKOJcCgOXoCFMaAiY1MqnkzBT7EgGgNV/6Gtf95/3DQHnN2FtyPC0inz1Z/AigKW57ETqf3bI49yp+m9AUt7bSQtplUqc9eR/unrQG34rZ44bpI3WNW+YIJ/M1W1cc0yKmujxUSRi432HqAazqvdRi1rMUznvKmJ1E0/YWDLySdAAo9zufyH1q1p1zZoaSOMs0PaKMNbSKXWMFR4mOANxz9+Xzr3WRUqJJvHma+kk43RaWfI8Ljh8coge3EYCSI4ZcDwDOpVwN88sfyqOdELFCVWNmnny6pfoSQunW5xtzumsefQuaulIUAoBQCgFAVk/ALd3aR4gzMckkt5Y5Zx0qrLRUTk5yjlssx1l8YqMZYSPe14dDEcxxojEYyAASOePXl+FSV0VVvMIpM4sutsWJNtGX/tNX9zCfKX80aqfpL3I/Ew/S6/44vzPn9utU4GW+R7GOpTlHpaPodWHQ17XLhkmS1T4JqXY0MN9jccq14yUllH0ldkZx4o8js/FMtjmCOflXp2aLsecmXy8P13oDS0BjO0bYuTn7q4oDrCaA4moCpu5cUB04EveXMS/xBj7Lv8ApQH0+gFAKA6SRhuYBxvuAaAiccTNvKP9235Go7VmDXkRXrNUl5M+b2dtrjG+CMjl61kUe4YenXsHWWydemfarCLCR9B7K2XdW6g/E3jPz5fhir9UeGJqUw4YJHrx1CYxpiM2JFbQGVfhOcnUDkZA2qLVJuCxHi3W2cfqXtK0pvMuHZ74z+hT8GMhlRO4kiVJZZcsuFCujAIDyPifkOgqnpnN2KHA4pNvyw1y+rLmo4FW5cak2kvPKfP6I1VaplCgFAKAUAoCDxxHNvKIzpfQcHOOW/PptneoNSpOmSg8PBPpnFXRc1tkznDX4fHok7wmTbxM0hYMRg5A26+1ZlL0NbjPi9ru28mlctbPMOH2flgmf2g2xezJAyY3V/kDg/gau+kIcVLx0PlvScHLTvHTDMPwHgctwfAuFz8Z2X/P5VT01Mp7mZTprLscPLubW27EwBf3hZ2884HyA/WtFaaHU1K/R9UVvuVvEuwXWCTf7rfzFQ2aNf4s4s9Hx/wZB4dwKfvBFNG6gkjWuCBsd88qURsrlh8iLS03U24xs+Zzx3s60DoItUmsYzj7eeuOXT6Grxrl3ZcTS2URourHxtndm6kelAai3mDqGXkRkUBS9qOFNKBJHu6dPvL5D1oDN2d0OR2I2IP60BZjDCgKbjPCnYZjwfT+VAWnYLhTKXlcYPwKDz/iP5CgNpQCgFAKAh8YP7iX/ht/hNcWe4/gR3f9cvgfPOEf7P5msmhewYmnXsF1wq172QL05n2FW6oZZdphxSNooq8aRUcWs3nlSPVJHEEZ2ZDglsqFUn2JP9bU9RVO2ahlqOG3jbfoi5p7YVVueE5ZSWe3c6cA1pJPCZGlSIppZjlhqUkqT1xt9a50inCc63JySxhvnv0PdVwyhCxRw5Zyly26l3V4pCgFAKAUAoDhgCMHkdqMJ4M4wfvnis4LdBFpDO64yWUMAujfkedZj4/EcNPCK4ebffntg0lweGp3zk+Lkk/5LbhV530ZLKAys0brzAZThgPMdfnVyi3xYZa3WU/iinqKlXLC3TSa+DJqqAMAYHpU5CcSOFBJ5AZPyrxvCyeN4WWVfDuPRTNpGQTy1bZ9v5VDXqIWciCrUwseEWtTlgruPXndxHHNvCPnzP0oDFLQFrw/i7xDAwV8j+hoCbcdpTpOlMN55yBQGMvpjqL58ROSfP3oCXw7i3Q0BfQXAagPUTFDqU4P5+9AaKxuRIgcdeY9etASKAUAoCr7TS6bWY/wEfXb9ah1DxWyDUy4apPyMNw1cRrWfSvZRlaePsI3HALHu0yfifc+g6CtKqHCjWphwx3LWpCYyFzdxST6obmWGRyFBKkwuR4cAHY+/Ksey2uy3NdjjJ8v9Xj47GxCuyurFlakl/8ApGg4eZxpWYKfCS0inALasKoXn8O5NaNXirCsS82vjt9jOt8J5cG+eyfbG/3J9TkAoBQCgFAKA6TRB1KsMqwKkeYIwRXkoqScXyZ1GTi1Jc0UPFuHJCO8S4a2GlUY7vqCjC8zktjbPPArP1FMalxxm4ck+uccvPJeovla+CUFPm10x38sDszdD4IopO63YzSYBdyeeDzB8/bamisWOGuL4f8AZ9X/AGNbW/enJcX+q6I0NaJnnhfJqjceasPwrmazFnFizFryPm1tsB6HH0NYtTxE+fobUTX8B47rxHKfHyDdG9/WtKm/i9mXM2NPqOL2Zcys7X3mZNHRB+J3P6VaLZmoJ5HfRGpdj0A3250BKlS4T44JB66CR+FARH4n05H1oCDJNqOBuTyA3PyFAavs32OZiJLkaRzEedz/AH8cvagJfEuEfszBkJMbHGDzU+WeooDoWyKAt+zU+NUZ/vD9f0oC+oBQCgM926J/ZSB1dQfbNVtXl1vBU1ybpaRB7McJ1aXYeFeQ8z/KvKaurOdPThJs19Wi6QeLTJoMbSCMzK0aknG5Ujb6/l51BqJR4eCUsOWUvoT0RlxccY54cNlEYp5YktXt9GkoDKGGgKhHiT+IgYx69KocN1laolDGMb52wuq/gv8AFTXY74zznO3XL6M0lnI7IDIuhssCAc8mIBB9QAfnWnW5OOZLDMyxRUsReUe9dnAoBQCgFAKAUBFmsUJZ9Kl2VV8QJU6CShZeRwTz51FKqLbljd/tyJY3SSUc7L678zN8S4x30PcGNzdDT4QpGmRSP3it0XbII6Hy3rMu1XiV+E4vxO2OTXXPY0qdN4dniqS8Pvnmn0NVA+RgkFhgNjo2AT7c8/OtaLyvPqZUlh7cuh3NdHJ85voe6lkTybI9jWHZHgscTC4OC6cH8SHJPivVFkmUuRDn4gxJL5JPU79MVp02rhxJ7mhTdFxw3ua/sPwplJncadS4QHng7k+nKrCeSybCgI9zYxyfHGj/AN5QfzoDpacMhi3jjRD5qoB+tAS6Ai8Tte9jZOpG3oRuD9aAxtsx5HmNiPUUBNtpSjBh0P4dRQGrSZSobIwd80BxHcK3wsD86A9aA8bp1CkvjT1zyrmUklmXI5lKMVmXIhcN4qszMsanSo+LkPaoqr42t8K2XUhqvVjfCtl1LOpywZ7iXEoWZoLyIouToZt1YfeVh8J/r0rOuvplJ1aiOF0b5PzT6GhTRbGKtoll9Uua+K6nr2RjYQ5MjOjM3dhhuEVmAOee4AOOQ6V16PjJVZcm0+We2dvr/wCHPpCUXZjhSa5474/YvKvlEUAoBQCgFAKAUAoCo7SvII17t+6UuFkkxkqpyNXoM4yemenOqetdiguB8O+77L8+hc0ag5viWXjZd2VnDFa3dIxEy7sZpDho3XSSJO9O4IO+nbmfQ1WoUqJqCi1z4nzT88/t8Szc43Rc3JPlwrk0+2P3+Bp45AwDKQQRkEHII8wa1E1JZRlyi4vD5mU7Y2mHWUcmGlvfp/XpWdrYYkrDK10OGasXwZmnSoyA8DBk0bwdJFxwrickHwnK/dPL5eVe12yg9ixCyUORrOH8djk2J0N5Hl8jV6vURkW4XRkWuanJjmgFAKAyXF7fRO2OTYf68/xFAcItActMFG528s7fSgKu747p+AamzsB5+dVtRqFUsJZk+SKup1SpWEsyfJF3B2lYx+JBrx5nFFbPh3W4jdLgy1uQEgmvH8THQDv0A/ryqBaedrzY9uxAqLLnm1/I1tlZrEgRBgD+smr8YqKwi/GKisIrOK8eMT4SMyLHgzMv2AeQHmep9PfalqNY65YjHiS97yNCjRqyOZSw37vmWEbxXMYPhljbfcAjPqDyIqwnXfDOzTKzVlE8bpolKoAAAwBsAOXyqVLGyI287s5r08FAKAUAoBQCgFAKA4ZQRgjIOxB/WjWT1PG6Ki84k1u5VoWaIqO7MSZxgYKOM7enTHtVOy+VMsODcemF9n+xbrojdHKklLrl/dfuQeC3gt1CTAo08zNHCo1FEY7ZA5DOfry54r6W3wYqNmznJtR7Jk+pq8aXFXuopJy7tfn5sXfE7MTRsh6jY+R6GtGyCnFxZkW1qyDiz59JGVYowwynBrKhmL4Jc0Y0E4vglzRxGldS5liJzprnB1g7LThHDksOHcQnQ4jDuB9nSSP8qmrlan7J1G2xPEU2ba3YlVLDSSBkeR8q0VnG5oJtrc9K9PRQGX7RXSrKdRxhRz+ZoCohvZJtreJn/ixhB/zHagIHF7QptNLrlP8A7UXJf+I5/ICqt2pUfZjvL85lS/VKD4ILMu38nlY2WPVj/W1R1UNPjlvJkFGnafHN5k+pqOGdn2bBl8K+X2j/ACq0ol6MMGnhhVAFUYA6CpCQrOP8ZWCN9LIZF0+AsNWGYDOnOeRzVPV6qNMG01xLG3Xn2Lel0srZrKfC879Pqc3XCQY+7jbRG7l5TklmVslgG8zsMnpXtmmThwQ2TeZd2nz38/0ENS1PjmstLEeyfTby/Uh9nLNe9kmhykDeFEz4XI5yYPIdB8+XKoNHSvElZXtF7JdH5/wTay1+HGuzeS5vt5fyaKtIzhQCgFAKAUAoBQCgFAKA8bt3VCY11sMYXVpzvvgnrjNcWOSjmKy+x3WouWJPC78zNcStzaDWrF57iTu++kx4A3LlsMD5beQArLug9MuKLzObxxPpn8/FsadM1qPZaxCCzwrrj8/OZYRXEdoIrfLzSO3LOptzlnIJ8K8z9ee5qzGyGm4acuUn835vyX53K8oT1LlbhRS+S8l5v87Hlx/gIufHE4WVcrqG4OOavjyrrUaZXLMHhrqYus0Tt3W0isteyUxH7yVQf4QT/KuYaWWPaZFDR2Y9uR53nY+ZfFFNrP3GGM+x6VHZo5reEvkyOzQ2p8Vc/kyoklaM6ZkMbeo2+R5Gq/iODxYsES1Dg+G1Yf2J9lesu8bkfPb6VZhZ/qy7XZlZiy6t+PyD4lDeo2NWFc+pOrH1JsfH0PNWH0Ndq1Eikeo43H5N9K68RHuSo4vxCzZg80etlGBn/wCud/mK4nqIQ5shs1FVfvMgz8cnuP3drGY05ZA8WPTGyioHO27aPsrv1Krsuv2guFd+vyPXhnZJuch053P2mNTVaeNa2J6dLCtbGmseFxxfCu/3juf8qnwWUiZXp6VV5xBpBps3ieQHxEuDpGDvgc98D51Usuc1w6dxb+PIt10qD4r1JLptzKh+6u4pFMSLeBWBXSobWuNweoORzPX51Sfh6muUXFK3D265RcXiaeyMlJuvbfphl5wfhEduvgXBYDV4mIyBvp1chmtDT6auheyufm/3KGo1M7n7T5ciwAqwVzmgFAKAUAoBQCgFAKAUAoBQHnPCrqVdQynmCAR9DXMoRksSWUdRnKLzF4ZQScINqjm1QvLK2kMdPgVj+Cj0HlnYVnvS+rxk6FmUnz7J/si+tT6xJK54jFcu+P3ZEltDavBHbyO0zvqdS2UZftu69OWx54B54qCVT00oQqk3JvddGura6fHmTRsWojOdsUopbPqn0Sf4jQ23FEdpQMgQnDMcBc4ycHPTBz5VpQ1EJuSX+PN9PxdTPnp5wUW/8uS6/j6EwHPKpyA857dXGHUMPIgGvHFPZnMoxksSWSjuex8DbpqiP8DbfQ1VloqnutinL0fS3mPsvyIn/pKQfDcn/mjB/Jq49UmuU/scrR2x92x/TIHZm4/+Sv8A2v8A9U9Wt/3+39nvq+o/+z7f2dl7Isf9pcuR5KoX9a99Ub96bf2PfU5S9+xv7E6z7K28e+kufNjn8OVTV6euHJE1elqr5IuY4lUYUADyAxU5YO9AeMl0iuqFgHfOlepwMnHyrh2RUlFvd8jtVycXJLZcypvLnvJpLaZSFZVkj0EguF3dDv1xjHlmqllnHa6LFs1leeOa/rsW64cFcbq3unh56dn/AH3KyzAmnhkiTumjYh1ERQJGARpkYgBnO2AOWT5ZqrWlbdCcFhrmsYwuzfV9kuX3LVmaqpQm8prZ5zl+XZefX7F/b8HjSYzAtrbVklic6iMAjyAUADy+VX4aWEbXas5eevf+MbGfPUzlX4bxhY6dv56lhVkrigFAKAUAoBQCgFAKAUAoBQCgFAKAhvYKGkkQBZXTTr3PIbbfT3wKhdMeJzj7zWMkyulwxhLeKecGTuoZIbeO3lURo8uJZg2oEFs5O22dhk/drIshZVTGmawm/alnPX9/M1oSrtulbB5aXsxxj8/ssoeK5kd4202trHpIUDDtjYLnoMAD5dDVmOp9uUovFda+r/r82ZWlp/YUZLNk39F+fmUSI+NyqI5JoQkUrKAQ+pl1fCXUgbH05eVSx1diUZ2QxGWOu6zyzsRvSVtyjXLMo+WzxzwTbjjcMblHfQQcZZXC5xn48afxqeerqhLhk8fJ4+vIghpLZx4orPzWfpzLAHO4qwVzmgFAKAg8V4iIAjFSQ0ixk5wF1faPpUF96qSbXNpfUnoo8VtJ8k38cdCnlubiYXESsp0JkSQ6lxIDkxZJOTjqOXpVKVl9viVxa2XNbb/6/nIuRroq4JtPd8n2/wBiHe8T/akt2gGu5jYSFQOQA8YJOwUnSPWobNQtRGuVW80847d/qTV6f1eU1ZtB7Z/T6F7ccKMs6SyMQIwDGq7EMd21nJyNgNv/ADfnpvEtVkn7vJfrkow1CrqdcVz5vy6YLWrZUFAKAUAoBQCgFAKAUAoBQCgFAKAUAoBQCgFAQ5uGRtG8WkKsmS2kAbn7XvsPpUMqIShKGMJ8yaN84zU85a5FceCSMYxNPriiIYKIwpJX4dZyc4/Gq3qk5OKsnmMd8YxnHLJZ9bhFSdcMSl1znnzwS+JcQg7h2Z0ZCp2DA6ttgPM1NddT4TlJprH1IaabvFSimnn6Hl2SjZbSIPnOCRn7pYlfwxUfo+Mo6aKlz/vb7HevcXqJOP53LerpTFAKAh8XsBPC8RONQGDjOCCCDj3FQ6ilXVut9SbT3OmxTXQ8uF8OeIKGk1BF0qioEQepG5Lbc8+e1c00yglmXJYwlhHd98bG8R575byydHEq50qBk5OABk+ZxzqdRS5Igcm+bO9enIoBQCgFAKAUAoBQCgFAKAUAoBQCgFAKAUAoBQCgFAQBwW31au5jzz+Bfriq/qtOeLgWfgWPWrsY439SfVgrigFAKAUAoBQCgFAKAUAoBQCgFAKAUB//2Q=="/>
          <p:cNvSpPr>
            <a:spLocks noChangeAspect="1" noChangeArrowheads="1"/>
          </p:cNvSpPr>
          <p:nvPr/>
        </p:nvSpPr>
        <p:spPr bwMode="auto">
          <a:xfrm>
            <a:off x="217359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6" name="6 Elipse"/>
          <p:cNvSpPr/>
          <p:nvPr/>
        </p:nvSpPr>
        <p:spPr>
          <a:xfrm>
            <a:off x="2186165" y="2522569"/>
            <a:ext cx="2136036" cy="2058145"/>
          </a:xfrm>
          <a:prstGeom prst="ellipse">
            <a:avLst/>
          </a:prstGeom>
          <a:ln w="38100">
            <a:solidFill>
              <a:srgbClr val="FF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77" name="CuadroTexto 76"/>
          <p:cNvSpPr txBox="1"/>
          <p:nvPr/>
        </p:nvSpPr>
        <p:spPr>
          <a:xfrm>
            <a:off x="2837223" y="4072703"/>
            <a:ext cx="8082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000" b="1" dirty="0" smtClean="0">
                <a:latin typeface="Century Gothic" panose="020B0502020202020204" pitchFamily="34" charset="0"/>
              </a:rPr>
              <a:t>SER</a:t>
            </a:r>
            <a:endParaRPr lang="en-US" sz="3000" b="1" dirty="0">
              <a:latin typeface="Century Gothic" panose="020B0502020202020204" pitchFamily="34" charset="0"/>
            </a:endParaRPr>
          </a:p>
        </p:txBody>
      </p:sp>
      <p:sp>
        <p:nvSpPr>
          <p:cNvPr id="99" name="6 Elipse"/>
          <p:cNvSpPr/>
          <p:nvPr/>
        </p:nvSpPr>
        <p:spPr>
          <a:xfrm>
            <a:off x="2115059" y="4952801"/>
            <a:ext cx="2378348" cy="1140495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102" name="Picture 30" descr="Switc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698" y="5122247"/>
            <a:ext cx="428625" cy="10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Line 31"/>
          <p:cNvSpPr>
            <a:spLocks noChangeShapeType="1"/>
          </p:cNvSpPr>
          <p:nvPr/>
        </p:nvSpPr>
        <p:spPr bwMode="auto">
          <a:xfrm flipV="1">
            <a:off x="3373898" y="5254665"/>
            <a:ext cx="9525" cy="3356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Line 32"/>
          <p:cNvSpPr>
            <a:spLocks noChangeShapeType="1"/>
          </p:cNvSpPr>
          <p:nvPr/>
        </p:nvSpPr>
        <p:spPr bwMode="auto">
          <a:xfrm flipH="1" flipV="1">
            <a:off x="3575510" y="5176138"/>
            <a:ext cx="273050" cy="1262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35"/>
          <p:cNvSpPr>
            <a:spLocks noChangeShapeType="1"/>
          </p:cNvSpPr>
          <p:nvPr/>
        </p:nvSpPr>
        <p:spPr bwMode="auto">
          <a:xfrm flipV="1">
            <a:off x="2807160" y="5183837"/>
            <a:ext cx="360363" cy="1493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" name="Grupo 23"/>
          <p:cNvGrpSpPr/>
          <p:nvPr/>
        </p:nvGrpSpPr>
        <p:grpSpPr>
          <a:xfrm>
            <a:off x="407701" y="764704"/>
            <a:ext cx="1109142" cy="1093030"/>
            <a:chOff x="3981333" y="4586255"/>
            <a:chExt cx="1109142" cy="1093030"/>
          </a:xfrm>
        </p:grpSpPr>
        <p:pic>
          <p:nvPicPr>
            <p:cNvPr id="2052" name="Picture 4" descr="http://m.gifmania.com/Gif-Animados-Personas/Imagenes-Profesiones/Cientificos/Cientifico-Estudiando-Plantas-60780.gif"/>
            <p:cNvPicPr>
              <a:picLocks noChangeAspect="1" noChangeArrowheads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289" y="4628560"/>
              <a:ext cx="869089" cy="1013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6 Elipse"/>
            <p:cNvSpPr/>
            <p:nvPr/>
          </p:nvSpPr>
          <p:spPr>
            <a:xfrm>
              <a:off x="3981333" y="4586255"/>
              <a:ext cx="1109142" cy="109303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056" name="Picture 8" descr="http://tproduccionmultimedia.files.wordpress.com/2009/07/multimedia.gif?w=344&amp;h=39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247" y="5052750"/>
            <a:ext cx="849437" cy="97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6 Elipse"/>
          <p:cNvSpPr/>
          <p:nvPr/>
        </p:nvSpPr>
        <p:spPr>
          <a:xfrm>
            <a:off x="179512" y="5013176"/>
            <a:ext cx="1109142" cy="10930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2060" name="Picture 12" descr="http://mauricioaleman.files.wordpress.com/2013/02/grafico-estadistica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43" y="3756359"/>
            <a:ext cx="1065863" cy="79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dlmred-ups.com.pe/images/capacitacion3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938" y="5166007"/>
            <a:ext cx="1626187" cy="9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energypress.com.bo/archivos/noticias/13-3-12/jc_Dinero_ad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471" y="906370"/>
            <a:ext cx="1436118" cy="114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6 Elipse"/>
          <p:cNvSpPr/>
          <p:nvPr/>
        </p:nvSpPr>
        <p:spPr>
          <a:xfrm>
            <a:off x="179512" y="3645024"/>
            <a:ext cx="1109142" cy="10930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115" name="6 Elipse"/>
          <p:cNvSpPr/>
          <p:nvPr/>
        </p:nvSpPr>
        <p:spPr>
          <a:xfrm>
            <a:off x="5797938" y="5032596"/>
            <a:ext cx="1654382" cy="1132708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116" name="6 Elipse"/>
          <p:cNvSpPr/>
          <p:nvPr/>
        </p:nvSpPr>
        <p:spPr>
          <a:xfrm>
            <a:off x="6247111" y="836712"/>
            <a:ext cx="1480520" cy="13273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36" name="Picture 2" descr="http://www.quickelearning.com/wp-content/uploads/2013/11/esquema-gestion-conocimiento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4642" y="2453410"/>
            <a:ext cx="1818649" cy="17763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2.bp.blogspot.com/-uoL7vcnJOy4/UKAsMVRxswI/AAAAAAAAADo/FsJ4WjEHeDE/s1600/LA-GESTI%C3%93N-DEL-CONOCIMIENTO-COMO-NUEVO-PARADIGMA-EN-LA-GESTI%C3%93N-DEL-CAPITAL-HUMANO+(1)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4082" y="2473476"/>
            <a:ext cx="111799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6 Elipse"/>
          <p:cNvSpPr/>
          <p:nvPr/>
        </p:nvSpPr>
        <p:spPr>
          <a:xfrm>
            <a:off x="6734042" y="2348880"/>
            <a:ext cx="1654382" cy="1132708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39" name="Text Box 54"/>
          <p:cNvSpPr txBox="1">
            <a:spLocks noChangeArrowheads="1"/>
          </p:cNvSpPr>
          <p:nvPr/>
        </p:nvSpPr>
        <p:spPr bwMode="auto">
          <a:xfrm>
            <a:off x="2045135" y="6076528"/>
            <a:ext cx="25202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Digitalización de conocimientos</a:t>
            </a:r>
            <a:endParaRPr lang="es-ES" altLang="en-US" sz="1400" dirty="0"/>
          </a:p>
        </p:txBody>
      </p:sp>
      <p:sp>
        <p:nvSpPr>
          <p:cNvPr id="40" name="Text Box 54"/>
          <p:cNvSpPr txBox="1">
            <a:spLocks noChangeArrowheads="1"/>
          </p:cNvSpPr>
          <p:nvPr/>
        </p:nvSpPr>
        <p:spPr bwMode="auto">
          <a:xfrm rot="2610891">
            <a:off x="1565270" y="1965640"/>
            <a:ext cx="13597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Investigaciones</a:t>
            </a:r>
            <a:endParaRPr lang="es-ES" altLang="en-US" sz="1400" dirty="0"/>
          </a:p>
        </p:txBody>
      </p:sp>
      <p:sp>
        <p:nvSpPr>
          <p:cNvPr id="41" name="Text Box 54"/>
          <p:cNvSpPr txBox="1">
            <a:spLocks noChangeArrowheads="1"/>
          </p:cNvSpPr>
          <p:nvPr/>
        </p:nvSpPr>
        <p:spPr bwMode="auto">
          <a:xfrm rot="1788833">
            <a:off x="1285813" y="2636065"/>
            <a:ext cx="11073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n-US" sz="1000" dirty="0" smtClean="0"/>
              <a:t>Indicadores </a:t>
            </a:r>
            <a:r>
              <a:rPr lang="es-ES" altLang="en-US" sz="1000" dirty="0" err="1" smtClean="0"/>
              <a:t>georeferenciados</a:t>
            </a:r>
            <a:endParaRPr lang="es-ES" altLang="en-US" sz="1000" dirty="0"/>
          </a:p>
        </p:txBody>
      </p:sp>
      <p:sp>
        <p:nvSpPr>
          <p:cNvPr id="42" name="Text Box 54"/>
          <p:cNvSpPr txBox="1">
            <a:spLocks noChangeArrowheads="1"/>
          </p:cNvSpPr>
          <p:nvPr/>
        </p:nvSpPr>
        <p:spPr bwMode="auto">
          <a:xfrm rot="19707043">
            <a:off x="1189657" y="3612081"/>
            <a:ext cx="10619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Publicación</a:t>
            </a:r>
            <a:endParaRPr lang="es-ES" altLang="en-US" sz="1400" dirty="0"/>
          </a:p>
        </p:txBody>
      </p:sp>
      <p:sp>
        <p:nvSpPr>
          <p:cNvPr id="43" name="Text Box 54"/>
          <p:cNvSpPr txBox="1">
            <a:spLocks noChangeArrowheads="1"/>
          </p:cNvSpPr>
          <p:nvPr/>
        </p:nvSpPr>
        <p:spPr bwMode="auto">
          <a:xfrm rot="19320800">
            <a:off x="961607" y="4523890"/>
            <a:ext cx="16683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Insumos disponibles</a:t>
            </a:r>
            <a:endParaRPr lang="es-ES" altLang="en-US" sz="1400" dirty="0"/>
          </a:p>
        </p:txBody>
      </p:sp>
      <p:sp>
        <p:nvSpPr>
          <p:cNvPr id="44" name="Text Box 54"/>
          <p:cNvSpPr txBox="1">
            <a:spLocks noChangeArrowheads="1"/>
          </p:cNvSpPr>
          <p:nvPr/>
        </p:nvSpPr>
        <p:spPr bwMode="auto">
          <a:xfrm rot="21125720">
            <a:off x="4639067" y="2889909"/>
            <a:ext cx="19442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Conocimiento colectivo</a:t>
            </a:r>
            <a:endParaRPr lang="es-ES" altLang="en-US" sz="1400" dirty="0"/>
          </a:p>
        </p:txBody>
      </p:sp>
      <p:sp>
        <p:nvSpPr>
          <p:cNvPr id="45" name="Text Box 54"/>
          <p:cNvSpPr txBox="1">
            <a:spLocks noChangeArrowheads="1"/>
          </p:cNvSpPr>
          <p:nvPr/>
        </p:nvSpPr>
        <p:spPr bwMode="auto">
          <a:xfrm rot="1719415">
            <a:off x="4041212" y="4524410"/>
            <a:ext cx="19442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Gestión de Actividades </a:t>
            </a:r>
            <a:endParaRPr lang="es-ES" altLang="en-US" sz="1400" dirty="0"/>
          </a:p>
        </p:txBody>
      </p:sp>
      <p:sp>
        <p:nvSpPr>
          <p:cNvPr id="46" name="Text Box 54"/>
          <p:cNvSpPr txBox="1">
            <a:spLocks noChangeArrowheads="1"/>
          </p:cNvSpPr>
          <p:nvPr/>
        </p:nvSpPr>
        <p:spPr bwMode="auto">
          <a:xfrm rot="19864895">
            <a:off x="4160865" y="2081622"/>
            <a:ext cx="16987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Toma de decisiones</a:t>
            </a:r>
            <a:endParaRPr lang="es-ES" altLang="en-US" sz="1400" dirty="0"/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flipH="1" flipV="1">
            <a:off x="1322096" y="2799265"/>
            <a:ext cx="750618" cy="401213"/>
          </a:xfrm>
          <a:prstGeom prst="line">
            <a:avLst/>
          </a:prstGeom>
          <a:noFill/>
          <a:ln w="38100">
            <a:solidFill>
              <a:srgbClr val="00B050"/>
            </a:solidFill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Line 43"/>
          <p:cNvSpPr>
            <a:spLocks noChangeShapeType="1"/>
          </p:cNvSpPr>
          <p:nvPr/>
        </p:nvSpPr>
        <p:spPr bwMode="auto">
          <a:xfrm flipH="1">
            <a:off x="1377757" y="3712691"/>
            <a:ext cx="689480" cy="406511"/>
          </a:xfrm>
          <a:prstGeom prst="line">
            <a:avLst/>
          </a:prstGeom>
          <a:noFill/>
          <a:ln w="38100">
            <a:solidFill>
              <a:srgbClr val="00B050"/>
            </a:solidFill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Line 43"/>
          <p:cNvSpPr>
            <a:spLocks noChangeShapeType="1"/>
          </p:cNvSpPr>
          <p:nvPr/>
        </p:nvSpPr>
        <p:spPr bwMode="auto">
          <a:xfrm flipH="1">
            <a:off x="1301279" y="4348983"/>
            <a:ext cx="1199135" cy="949628"/>
          </a:xfrm>
          <a:prstGeom prst="line">
            <a:avLst/>
          </a:prstGeom>
          <a:noFill/>
          <a:ln w="38100">
            <a:solidFill>
              <a:srgbClr val="00B050"/>
            </a:solidFill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flipH="1" flipV="1">
            <a:off x="1486826" y="1647708"/>
            <a:ext cx="1027584" cy="963181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Line 43"/>
          <p:cNvSpPr>
            <a:spLocks noChangeShapeType="1"/>
          </p:cNvSpPr>
          <p:nvPr/>
        </p:nvSpPr>
        <p:spPr bwMode="auto">
          <a:xfrm flipH="1" flipV="1">
            <a:off x="3269271" y="4677778"/>
            <a:ext cx="0" cy="223943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201" y="1146116"/>
            <a:ext cx="770463" cy="714249"/>
          </a:xfrm>
          <a:prstGeom prst="rect">
            <a:avLst/>
          </a:prstGeom>
        </p:spPr>
      </p:pic>
      <p:sp>
        <p:nvSpPr>
          <p:cNvPr id="55" name="6 Elipse"/>
          <p:cNvSpPr/>
          <p:nvPr/>
        </p:nvSpPr>
        <p:spPr>
          <a:xfrm>
            <a:off x="2664185" y="980728"/>
            <a:ext cx="1109142" cy="1093030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63" name="Line 43"/>
          <p:cNvSpPr>
            <a:spLocks noChangeShapeType="1"/>
          </p:cNvSpPr>
          <p:nvPr/>
        </p:nvSpPr>
        <p:spPr bwMode="auto">
          <a:xfrm flipV="1">
            <a:off x="3197263" y="2181110"/>
            <a:ext cx="0" cy="290380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Text Box 54"/>
          <p:cNvSpPr txBox="1">
            <a:spLocks noChangeArrowheads="1"/>
          </p:cNvSpPr>
          <p:nvPr/>
        </p:nvSpPr>
        <p:spPr bwMode="auto">
          <a:xfrm>
            <a:off x="2693207" y="672951"/>
            <a:ext cx="10081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Directorios</a:t>
            </a:r>
            <a:endParaRPr lang="es-ES" altLang="en-US" sz="1400" dirty="0"/>
          </a:p>
        </p:txBody>
      </p:sp>
      <p:sp>
        <p:nvSpPr>
          <p:cNvPr id="66" name="Line 43"/>
          <p:cNvSpPr>
            <a:spLocks noChangeShapeType="1"/>
          </p:cNvSpPr>
          <p:nvPr/>
        </p:nvSpPr>
        <p:spPr bwMode="auto">
          <a:xfrm flipV="1">
            <a:off x="4400995" y="3033642"/>
            <a:ext cx="2214137" cy="299807"/>
          </a:xfrm>
          <a:prstGeom prst="line">
            <a:avLst/>
          </a:prstGeom>
          <a:noFill/>
          <a:ln w="38100">
            <a:solidFill>
              <a:schemeClr val="bg2">
                <a:lumMod val="75000"/>
              </a:schemeClr>
            </a:solidFill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Line 43"/>
          <p:cNvSpPr>
            <a:spLocks noChangeShapeType="1"/>
          </p:cNvSpPr>
          <p:nvPr/>
        </p:nvSpPr>
        <p:spPr bwMode="auto">
          <a:xfrm>
            <a:off x="4083575" y="4293096"/>
            <a:ext cx="1744506" cy="970735"/>
          </a:xfrm>
          <a:prstGeom prst="line">
            <a:avLst/>
          </a:prstGeom>
          <a:noFill/>
          <a:ln w="38100">
            <a:solidFill>
              <a:schemeClr val="bg2">
                <a:lumMod val="75000"/>
              </a:schemeClr>
            </a:solidFill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8" name="Line 43"/>
          <p:cNvSpPr>
            <a:spLocks noChangeShapeType="1"/>
          </p:cNvSpPr>
          <p:nvPr/>
        </p:nvSpPr>
        <p:spPr bwMode="auto">
          <a:xfrm flipV="1">
            <a:off x="4169462" y="1762210"/>
            <a:ext cx="1954994" cy="1090726"/>
          </a:xfrm>
          <a:prstGeom prst="line">
            <a:avLst/>
          </a:prstGeom>
          <a:noFill/>
          <a:ln w="38100">
            <a:solidFill>
              <a:srgbClr val="FF0000"/>
            </a:solidFill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CuadroTexto 60"/>
          <p:cNvSpPr txBox="1"/>
          <p:nvPr/>
        </p:nvSpPr>
        <p:spPr>
          <a:xfrm>
            <a:off x="1691680" y="6381328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Seguimiento y Evaluación de Resultados - SER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69" name="6 Elipse"/>
          <p:cNvSpPr/>
          <p:nvPr/>
        </p:nvSpPr>
        <p:spPr>
          <a:xfrm>
            <a:off x="7003839" y="3744218"/>
            <a:ext cx="1654382" cy="1132708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70" name="Text Box 54"/>
          <p:cNvSpPr txBox="1">
            <a:spLocks noChangeArrowheads="1"/>
          </p:cNvSpPr>
          <p:nvPr/>
        </p:nvSpPr>
        <p:spPr bwMode="auto">
          <a:xfrm rot="654570">
            <a:off x="5076056" y="3769690"/>
            <a:ext cx="11521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Planificación</a:t>
            </a:r>
            <a:endParaRPr lang="es-ES" altLang="en-US" sz="1400" dirty="0"/>
          </a:p>
        </p:txBody>
      </p:sp>
      <p:sp>
        <p:nvSpPr>
          <p:cNvPr id="71" name="Line 43"/>
          <p:cNvSpPr>
            <a:spLocks noChangeShapeType="1"/>
          </p:cNvSpPr>
          <p:nvPr/>
        </p:nvSpPr>
        <p:spPr bwMode="auto">
          <a:xfrm>
            <a:off x="4347036" y="3789040"/>
            <a:ext cx="2457213" cy="487239"/>
          </a:xfrm>
          <a:prstGeom prst="line">
            <a:avLst/>
          </a:prstGeom>
          <a:noFill/>
          <a:ln w="38100">
            <a:solidFill>
              <a:schemeClr val="bg2">
                <a:lumMod val="75000"/>
              </a:schemeClr>
            </a:solidFill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4" descr="http://i41.photobucket.com/albums/e276/bloasen/leejoo_tikkerdetik.gif"/>
          <p:cNvPicPr>
            <a:picLocks noChangeAspect="1" noChangeArrowheads="1" noCrop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0656" y="5242029"/>
            <a:ext cx="523618" cy="6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41.photobucket.com/albums/e276/bloasen/leejoo_tikkerdetik.gif"/>
          <p:cNvPicPr>
            <a:picLocks noChangeAspect="1" noChangeArrowheads="1" noCrop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0291" y="5239267"/>
            <a:ext cx="523618" cy="6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http://i41.photobucket.com/albums/e276/bloasen/leejoo_tikkerdetik.gif"/>
          <p:cNvPicPr>
            <a:picLocks noChangeAspect="1" noChangeArrowheads="1" noCrop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357" y="5438463"/>
            <a:ext cx="523618" cy="6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orage.googleapis.com/support-kms-prod/SNP_A7DD4442F80FD016AD4696CBB83CC1A7A090_3477800_en_v0"/>
          <p:cNvPicPr>
            <a:picLocks noChangeAspect="1" noChangeArrowheads="1" noCrop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83" y="2070089"/>
            <a:ext cx="887168" cy="107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6 Elipse"/>
          <p:cNvSpPr/>
          <p:nvPr/>
        </p:nvSpPr>
        <p:spPr>
          <a:xfrm>
            <a:off x="179512" y="2060848"/>
            <a:ext cx="1080120" cy="106753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3" name="Picture 8" descr="http://www.planificacionpr.org/uploads/1/3/6/6/13667729/2659729_orig.gif"/>
          <p:cNvPicPr>
            <a:picLocks noChangeAspect="1" noChangeArrowheads="1" noCrop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3789040"/>
            <a:ext cx="1110471" cy="115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54"/>
          <p:cNvSpPr txBox="1">
            <a:spLocks noChangeArrowheads="1"/>
          </p:cNvSpPr>
          <p:nvPr/>
        </p:nvSpPr>
        <p:spPr bwMode="auto">
          <a:xfrm rot="19309612">
            <a:off x="3369459" y="1857012"/>
            <a:ext cx="14012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sz="1400" dirty="0" smtClean="0"/>
              <a:t>Sistematización</a:t>
            </a:r>
            <a:endParaRPr lang="es-ES" altLang="en-US" sz="1400" dirty="0"/>
          </a:p>
        </p:txBody>
      </p:sp>
      <p:sp>
        <p:nvSpPr>
          <p:cNvPr id="75" name="Line 43"/>
          <p:cNvSpPr>
            <a:spLocks noChangeShapeType="1"/>
          </p:cNvSpPr>
          <p:nvPr/>
        </p:nvSpPr>
        <p:spPr bwMode="auto">
          <a:xfrm flipV="1">
            <a:off x="3667351" y="1772816"/>
            <a:ext cx="904649" cy="705451"/>
          </a:xfrm>
          <a:prstGeom prst="line">
            <a:avLst/>
          </a:prstGeom>
          <a:ln w="38100">
            <a:tailEnd type="triangle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0" name="Picture 2" descr="http://www.peliculasplasticas.com.mx/images/hombre%20trabajando%20en%20su%20laptop.gif"/>
          <p:cNvPicPr>
            <a:picLocks noChangeAspect="1" noChangeArrowheads="1" noCrop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2978" y="985383"/>
            <a:ext cx="965126" cy="64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6 Elipse"/>
          <p:cNvSpPr/>
          <p:nvPr/>
        </p:nvSpPr>
        <p:spPr>
          <a:xfrm>
            <a:off x="4427984" y="764704"/>
            <a:ext cx="1109142" cy="1093030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</p:spTree>
    <p:extLst>
      <p:ext uri="{BB962C8B-B14F-4D97-AF65-F5344CB8AC3E}">
        <p14:creationId xmlns:p14="http://schemas.microsoft.com/office/powerpoint/2010/main" val="6621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o 55"/>
          <p:cNvGrpSpPr/>
          <p:nvPr/>
        </p:nvGrpSpPr>
        <p:grpSpPr>
          <a:xfrm>
            <a:off x="0" y="12847"/>
            <a:ext cx="9144000" cy="702469"/>
            <a:chOff x="0" y="12847"/>
            <a:chExt cx="9144000" cy="702469"/>
          </a:xfrm>
        </p:grpSpPr>
        <p:sp>
          <p:nvSpPr>
            <p:cNvPr id="57" name="Rectángulo 56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8" name="Imagen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60" name="CuadroTexto 59"/>
          <p:cNvSpPr txBox="1"/>
          <p:nvPr/>
        </p:nvSpPr>
        <p:spPr>
          <a:xfrm>
            <a:off x="1691680" y="132666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Nuestra propuesta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62" name="AutoShape 4" descr="data:image/jpeg;base64,/9j/4AAQSkZJRgABAQAAAQABAAD/2wCEAAkGBxQSEhUUEhQWFBUUFRcUGBcXFBQYGBwZGBUXFxgXFBgYHCgiGBolHRUXITEhJSksLi4uFx8zODMsNygtLisBCgoKDg0OGxAQGywkICIuLC8sLjcsLywsMSwsLDQsLCwsLywsLCwvNCwsLCwsLCw0LywsLCwsLCwsLCwsLCw0L//AABEIAMwA9wMBEQACEQEDEQH/xAAbAAEAAwADAQAAAAAAAAAAAAAABAUGAQIDB//EAEQQAAIBAwIDBgMFBQQJBQEAAAECAwAEERIhBTFBBhMiUWFxMoGRQlKhscEUI2LR8AdysuEVJDNjc4KSk/EWQ1TS4jT/xAAaAQEAAwEBAQAAAAAAAAAAAAAAAwQFAgEG/8QANREAAgIBAgQCCQQCAwADAAAAAAECAxEEIRIxQVETYQUUIjJxgZGh8LHB0eFCUiMz8RVTkv/aAAwDAQACEQMRAD8A+40AoBQCgFAKAUAoBQCgFARJrwrKkfduQ4JMg0d2uOSsSwOo9AAflXSW2cgqOM9s7a2keI97K8Sh5Vghkl7pSMhpigwgwM7nON6khRKSz388HmS44ZxCO4iSaFg8cihlYZ3HsdwehB3BGKjlFxeHzPTK8M7VTS2fFJmEavZT3kMeFbSRBGGQyAscnJ3xge1TypipwX+yX3PE8ldP2svG/wBDpB3PecQhkeTWjaQVijfUADnA1OdOd8AZHOu1TBeI3n2X+4yTeDdobqK5vre8eKUWsC3CypGY9irEh1LEDl59OZztxOuDjGUM7vB6Zu74pcHhvDoreMQvfy5ZYJpI3Ch+8IiZslAyDdi3hyNiDUyhFWzb34e6+R4a3s/fkXK2ve3Aa3thLNHMYpgDKdSo9xnUXQHHkVHM86rzj7PFhbvb5eR6aDh3Gre4LCCeGYr8QjlRyPcKTiopQlH3lgE+uQKAUAoBQCgFAKAUAoBQCgFAKAUAoBQCgFAcMwAJJwBuSeWPM0BWN2itBCs5uYVhckLI0qBGIJUhWJwdweXlXfhzzw4eQVna3issaBo544IWUYmC9/NJI+dEVrD8LMdjk6s5+HmR3VBN8svtyXzYMDxDjdxNw5Lm5BF7wi+QzqFUMy6gp2XYBlcAkbHQx5VbjXFWcMfdmtjw01nDeWdzePb2ovIL1luInWaOPSxQArL3hzo5YKg4A6k4EDdc4xTeGtn/AEC+7A8AawsYbeRgzprZiudILuzlUzvgasZ64ztmo77FZY5IIrZP7PIi9xi4uVhuneWW3WRVjLv8Rzp1YzvjODgA5G1desywtllcmMEjh3AbNZLNkmLPYRtDEDIh2ZO7YuAoy2B0xUHrkZcSyvae5Grq28KS+pIveyMUr3sneShr6FYJMFCFRUKfuxp2yCc5J51LG5pRX+u5Jg8YexwWfh8glynDoGhRCm7FoxGZGYHAOFG2nn1r13txkse8xgzfHuyt4LTi8i6Xub2VSojJJNumkCPxAePuy6kDn05ipq7ocdafKP6jBOtOLcLtreO4itWVoGS2RBalLgSyrjuhrC6mIJJOog88kmuHC2UnFvnvz2PTxh7S3CX9tAq3R/aXcyQXccAMcYBJkhkhPIfdbUDjAKmvfCi63Lbbqs/uDX2/aWzeYwJcwtMCV7sSoWyOagZ3IwcgbjBqB1TS4mngErhXFYblC9vIsqBmQspyNSnBH9dCDyNcyhKLxJAmVyBQCgFAKAUAoBQCgFAKAUAoBQCgFAZXj/by2tX0ussiLIsU00aAxQs3JZXJHiAIJVckDnuQDPXp5TW3yXVgxVrw2xsOIT295AstvcIZ7NzE86oh1NLDGihtGCSQVGcAZO4qy5WWVqUHhrZ9PgwWHZHsfLLaW7NLPata3Nw9plVLrBJsBLHKCNRGcZGwPrXFt6U3snlLPx+R4X3H+yDyQyRWzxI10gjup5ozJNIqIqKw0sq6sA52A3yMGoq7kpJyXLkuh6aLhtulrbxQl/DDEkQZyASEUKCfXaq9liy5S2ycynGK3ZEuu1VpH8U6Z8gdX5VVlraF/kVZa/Tx/wAv3K9+31mOTO3tG361E/SNXTP0IX6Uo6ZfyKiW94dcyABZI3c4DBcbk9agVmlulhwee+CBW6O+eHB5fkWX+gruDe3nLj7rn+f86nekshvVPHk90WPUrK96ZteT3R3g7UvE2i7iMZ+8AdPv6Vz63ZU8XR+a5HnrtlTxqI481yNHa3ySAFGBB9au12wmsxZfrsjNZi8nHEuHxXEZjmRZEbGVYdQcgjyIO4I3FSxk4vKOzO8Q7HgftU1vJJ+0y2f7LE0khbuwqEKEc5cZbSSxJORmpo3clLknlnhhLqH/AFO04RFYmG7nCh3ljjITu8d9cKykljzIYY2OAcgCrSftyucspfiQNLwXtbb2sRhtbS5ks7PMUlyiIUBXeR8ZDSAElmZR5nGCMwzplN5k1xPp+fYG9trhZEV42DI6h1YHIKsMgg+RBqq008M9PWvAKAUAoBQCgFAKAUAoBQCgFAVXaHjsdnGGcM7uwSKJBmSRzyWNevqeQFdwg5vYFD2u7STQ3dlbqDbxXEqarltDLtqJt8bhWYhBqzyY4zgkS1VKUJS5tdP3PCF2o4ZI14kQsTcWncyNGiMiQ/tUzuJJLk5yoCOxDAEgyMQCeXVckoZ4sP74XYGg4HwCKyghSR++NsHWKaYJrRGPwo2PCNIC+w8sAQXajnJ7J8+x5KcYLMnhELifbqFCVhUzt/Dsv/VWXP0hHOK1xP7GbZ6UhnFScn9jPXnaG9m5MsC+SDLfM1E3qbOb4UV3LWW83wry/MlW9hrOZZHkP8TGvI6OH+TbPFoIPebbZ6Dh0Y5DH0/Wp40Vx5Isw09MeUSRZ8D7w/7QIvUkfgoG5NTwrT6FqutPojXcKsrSDBCszD7bqT8wOn0qdQSLChFdDQQXiP8ACwPpnf6V0dC8sklXTIoYf1yPSvGk9meNJrDM5d9mGhOuzcqeZjY5VvY9DWfbouF8dLw+3RmbboXB8eneH26M78J7QaiY5AY5F5o3P3XzFc1atp8E9mdafXcT4LFiS6Gghug3oavxsTNBPJ76RzxuKkPT523ZbiFvbPw+ya3Fs5kCzOZBNHFKzM6FQCHcaiA+R02HOrfjVyn4k857dNjzkbjgnDVtreKBCSsMaxgnmdKgZPqcZqtOTlJyfU9JtcgUAoBQCgFAKAUAoBQCgFAKAwvaPsHJcvJci6cXivrtXGVjhReUOgEght9T8zttjKm1XqFFcOPZ6+YOvCb1OM2txY38RiuYcJOmPhbfRNCdxvjI5/8AMpBZOLompweU+X8HhYcY7QCyRLePXPKiKupzk4AwGlb7THGaydXrOCXDBZk/ojP1mu8J+HBZkY+8eW4Oq4kLeSDZR8qo+BKx8VryZ/q87XxXyz+h2jQKMKAKswjGK9lFyEYw2isHfVXWTvIzTIyT+F2PeHJ+EfjU9cM7ssU153ZpYrdUGAAKsFoiXbUBQ3kpByDg+YoDQdk+0RkPczHx/Yb73ofWgNXQFVxzgaXAyfDIvwSD4gf1FVtRpo3Lfn0ZV1Okhet9muTKCxv3jk7i4GJByPRx5r6+lZ0LJ1S8Ozn3KFN86p+Fdz6PuaO1vuh5VoV3dGakLMliDmrKeSU5r0CgGaAUAoBQCgFAKAUAoBQCgFAKA6hACSAATzONzjlnzoCv4lwyB8yTIuw3YnGAPMio5Rh70vqRzhD35JfE+dXd3G8jdyhWIbAkkk+u/Ks5XccnwrYyY6hWSfAvZOma7ySZLSLs9cMoYJsdwMgHHsalVU2skypm1k8RwqXJDRsuBkkjAA9+VFXJvkI0ybw0X9goVQBV1LGxfSxsSXloekG4egKa8WgKzUUcMuxUgg+ooD6tYXHeRo/3lB+ooCRQFXx7g6XKaT4WXdHHNT/Kq+o08bo8L59GVtTpo3w4Xz6MzXDb5wzQzbSx8/4h0ZazKpyjJ1z5ozNPdOMnVZzRouH3uNjyP4VfqtxszVrs6MtxVwnKXtTM4SNI20GaVIi/VQ2eXkdqpa6U1CMYPHE0s9sl3Qxg5SlJZ4U3j4EduzKxLrtmdZlGQxYkOR9mQciDUf8A8fGtcVLakuuefx+JItfKx8NyTi+mOXw+BfW7kqpZdLEAlcg4ONxkc8Vfg24ptYZQmkpNJ5R6V0cigFAKAUAoBQCgOGYAEk4A3JPL50bxuz1LOyOI5AwBUgg8iDkH2IrxNNZQaaeGdq9PDg0B887YcdNw5giP7pD42H2mHQfwj86yNTd40uCPurn5mHrL3fPwo+6ufm+xTIuBgV0ttj2KS2Ro+yfCe8bvHHhQ7Dzb+QqzRXn2mXNNXn2mbkCrhfK/j/8AsH+X+IUBm4ptqA5aagI8slAQLhqArpRvQH0fsv8A/wAsWfI/4jQFrQCgM52t4SZFE0W00W4x9peqmqOt0/HHjj7yM7X6Z2R8SHvR+/kVFlfB0Dr15jyPUVUps445K+nvU4pmo4Pe6xpPMflWlTPKwadU+JYJV9ZrMjI42by5g8wQehB3ru2uNkXGXJlqq2VclKPNFTNcXHeC3gKkxorSSyjJOrOAAvXb+utSU7/E8GvGyWZP+EW4wp4PFsXNvCX9k7hF60gdZABJE+h9PwnYEMuehB5Gp9PbKaan70Xh9viiDUVRg04e7JZXf4FhVgrigFAKAUAoBQCgIXFLQyhEOO71gyDPNQCQvqNWnPpUN1bsxHpnf4f+4J6LFXmXXG3x/wDMmc7KxrqQwysMh3liABQDUQqnPwNuPcIeXXM0EY8Sdcn1cl057Lyf64NHXSfC1ZFdFF9eW781+mTYVsmOZXtxxsxIIYz+9lB3H2U6n3PIVR1t7ivDjzf2Rm+kNS4R8OHvS+yMTBEFGBVOuKisIoVQUI4RIhjLMFG5JAHualisvBNBcTSR9O4baCKNUH2R9T1P1rTjHhWDZhHhWESq6OjwvYO8jZPvKR/KgPn/AHpXIOxBwR6igBnoDzeegI0stAeCKWYKu5JAHuTQH1Owt+7jRPuqB9BvQEigFADQGA4tafst1ttDcbjyV6xL4eBfle7L9TA1Ffq+oyvdl+pIsroxSD0O/tVuEsNNFyqzDTNrG4IBHIjNX08mmVXHLJcGbvXgKLhnTqueTDG+CdvequpqjjxOJxwt2uxb01sv+vhUsvZPuVfBuKRRaUijlaOR/HcSbAs3I6jzycDG3zPOnptRXXiFcZYb3k+WX1z/AOFvU6eyzMpyWUtort+fE1da5kigFAKAUAoBQCgMtEklzNM8V0UMb6UVcMmkKPEyk75JO/mDWUlO+ycoW4aeEuaxjqvqaknCiuEZ15yst8nn4l5wm3dE/eCPvCSWMa6Q2+xPmcVeohKMfbxl88LGSlfOMpexnHTJ7Xt0sSNI5wqAsT6CpZzUIuT5Iq2TUIuT5I+TyXLTyvO/NzsPJfsqPlWHGTsk5y6nzsZO2btl1/Q9KlJS97H2mucMeSDV8+Q/r0qzpo5lnsXdHHMs9jfVoGmKAUBke1vCCCZ4xkfbA/xD9aAyRuKA82uKA8u9JOBuT0HOgNt2S7OshE0ww32F8v4m9fSgNdQCgFAKApO13DO/tmA+JPGvuKq6ynxamuq3RS19HjUtLmt0ZC1uO8iV+vwt7iqGmnxwRl0W8UUzZ9mbrXFg80OPl0rTpeY4NrTz4oFsygjB3FTcydPBl+MWc8qMLieGCLOygfEAcrqLEEHYbA/KsrU1XWRatnGMf17ZyamntprknVCUpfp8C64Hf9/AkmNOrII57qSpweo2q7pb/GqU8YyUtTT4NrhnOCfVggFAKAUAoBQETit13UMj5AKoSCQSM48OcdM4qK+zw65T7Ilor8SyMe7KC2trS6VGRlinKgkxN3bhseLw+/Xf3rOrr0upSlFpT8tnnrt+fE0J2anTtxksx891j4/nwNSBgVrGU2Yz+0XiHhjt1O8h1v8A3FOw+Z/Ks70hZsq115/AyfSluyqXXn8DLIMVUiUo8jtXR0bTsPBiN3+82n/pH8zWhpY4jk1dFHEM9zT1aLgoBQHSRwBuQB60BiOM8KjMjNGvhO5HIZ64HlQFW/D18sUBcdlVghYlxhyfCxGQB5DyPrQG1VgRkbigOaAUAoBQHDUB80SHurq4g6Z1r89/1rDrj4d8oHzEo+DdOHnn5Mvuyk2mUr0ZfxH9GtKl4kauinu0a6rRpGb4/HCs6H9nNxNICFXVhcJ1Oduvl0rM1calbF+HxyfLtt9jS0krHU1x8MV9d/uWvCJJSD3sKwgYCqrBtuucbDpVvTyta/5I8PZZyVdRGtP2JcXfbBPqwVxQCgFAKAUBXcZuXURrGVV5ZNAZhkL4WYnHU+HAHmar6iyUVGMMJyeMvptn9ixp64ycpT3UVnHffH7kCyVGe2Lxo0skbSmQKFYYC4JAHXXjeq9ag5VuUU5NN5xh9P5LFjmo2KMmoppY5rr/AAX5rQM8+T8Vu+/u55OYDd0vsm23zzWFZPjulL5Hzd1niXyl8jrXoQz1PSvUdI3/AGNH+qRn7xZvqxx+FaunXsI2tMsVIvKmLB5S3CrzNAQrjiWOW3vQFVc3+eZzQFZcXtAeEMgagOzJQFnwTiRjkVCfC+3sfSgNZQCgFAKAgXHFoUfu2cB8Z075xUMtRXGfA3uV56qqE+CUtzJcfttd4s8bAr3YVvfJ/TFZ+ojm9TjyxuY+uxO3xIPbG4spu7mRugbf2Ox/OrSeGmdaOzhmsm5RweRB+dW8o3coqu0duSsbpJHC0b7SOcABgQQM7HO2xqprINpSjJRafN9M/wAl3RzScoyi5JrkvIj8GuP3oD3qzswICKqAeeRpPMBT+NRaaz/kxK5Tb6bfsSaiH/H7NTil13/c0FaJnigFAKAUAoDPdouJ2+sW84yp3YkMNPhyrKQNznbb1rO1moo4lTbyfPnt2NHSae7hdtXPpy375OOzothKwgLSN3YJkZtWF1Y7sZ5cgf8AxXmj9XVjVTy8LfOduw1fjutO1JLPLl8y043d9zbyyfcRiPfG341eunwVuRk3z4K5S7I+PWl0EQA5Lbk+586wa+R81Utjt/pI+Q/GpMkx0kvGYY2GfKvUM4PrXZUf6pB/cFbFPuI3qP8Aqj8CyuJdKk1KTGdvLvFAUl1xDzNAR2Wd0aRI2KKCxY7DA54zz+VAV1uskh32FAXtrb4FAdpRigIF02MMOamgN7wm9EsStnfGD7jnQEygKPjXaWOA6Bhn/Ae58/SgO/B+N96dLAAnljkaAy3baDu7yOX7yjf2JBH5Vj61cGojLufP+k4Y1Cl3X6HrrqwigiPMa6bJ63g9uCykXEeCd2xXsPeRpaaT40bXifd90xlXWijURp1ct+XWrF3BwPjWV9Tbp4+NKDw/oZyGaN54Da2zxkOdb90EXQQQQcdeuT5etZkZwldDwa2t93w4WDSlGcapq6xPbZZy8murYMgUAoBQCgFAUvHLtlkiSOFZpGDkaiAFUadW589vpVLU2yjOMYQ4pPPyXUu6atShKU58MVj5voe3BRJl+8t0g+HBQodXPOdPltz86703iZfHBR+DW5xqeDC4JuXxzsVv9ok2myYffdE+rZP4CuNfLFL8zF9Jyxp354PlHU1mQWxjx2R2xXR7k7wjevUeN7H1/stKP2SInoCPoSK2KfcRv6SXFTF+R6X02r2HKpSyZW+lZnCICzMcACgNFwfs4kYDSgSSc8ndV9FH60BcT40tnlpOfbFAYCwiwKAnhsUBFuHoCvuj4T7UBDivTtvj50B7nijAfEfqaAq55dRoCx4dK8bKdQGkg49ulAaHtnia2hnA+1g+zf5rWf6RhmCl2ZlelYZrU10ZTwT5Ue1RRllGVw7hpa7yTRiTuzSarlPTLfQGpat5Iv6WObEbm+B7t9LiM6ThyAQu3xHO2BVq3PA8PHn2NiprjWVny7md4XcSSSKF4gsmGBKdyilgDlgD7Z3FZlE5zmkr0/LhW5pXwhCDboa8+J7GjtI2VcO2tst4sAbFiQMDyBA+VacFJLEnlmbZKLlmKwj2rs4FAKAUAoCj4/DraNluUgaLVudBPiAHUjA2O3I7eVUdXDjcZRsUXHPYvaWXDGSdbkpY7nbgU7FnD3UdxsCAgQEb7k6efMV7pJybalap/DG30PNVCKinGtw+Of3Kb+01/wBxEPOb8lY1F6Sf/HFeZ876Wf8AxxXmfOIlqlFGWehSu8HmT0tYizADqQPxrqCbaR0k5NRXU+ncPdFjVE5L+fU/WtiMVFYR9JVUqoKC6HW4m2rokO/ZeJS0r48QwoPkDk7f10oDRUBR9p73SoiXm/P0X/OgKOJcCgOXoCFMaAiY1MqnkzBT7EgGgNV/6Gtf95/3DQHnN2FtyPC0inz1Z/AigKW57ETqf3bI49yp+m9AUt7bSQtplUqc9eR/unrQG34rZ44bpI3WNW+YIJ/M1W1cc0yKmujxUSRi432HqAazqvdRi1rMUznvKmJ1E0/YWDLySdAAo9zufyH1q1p1zZoaSOMs0PaKMNbSKXWMFR4mOANxz9+Xzr3WRUqJJvHma+kk43RaWfI8Ljh8coge3EYCSI4ZcDwDOpVwN88sfyqOdELFCVWNmnny6pfoSQunW5xtzumsefQuaulIUAoBQCgFAVk/ALd3aR4gzMckkt5Y5Zx0qrLRUTk5yjlssx1l8YqMZYSPe14dDEcxxojEYyAASOePXl+FSV0VVvMIpM4sutsWJNtGX/tNX9zCfKX80aqfpL3I/Ew/S6/44vzPn9utU4GW+R7GOpTlHpaPodWHQ17XLhkmS1T4JqXY0MN9jccq14yUllH0ldkZx4o8js/FMtjmCOflXp2aLsecmXy8P13oDS0BjO0bYuTn7q4oDrCaA4moCpu5cUB04EveXMS/xBj7Lv8ApQH0+gFAKA6SRhuYBxvuAaAiccTNvKP9235Go7VmDXkRXrNUl5M+b2dtrjG+CMjl61kUe4YenXsHWWydemfarCLCR9B7K2XdW6g/E3jPz5fhir9UeGJqUw4YJHrx1CYxpiM2JFbQGVfhOcnUDkZA2qLVJuCxHi3W2cfqXtK0pvMuHZ74z+hT8GMhlRO4kiVJZZcsuFCujAIDyPifkOgqnpnN2KHA4pNvyw1y+rLmo4FW5cak2kvPKfP6I1VaplCgFAKAUAoCDxxHNvKIzpfQcHOOW/PptneoNSpOmSg8PBPpnFXRc1tkznDX4fHok7wmTbxM0hYMRg5A26+1ZlL0NbjPi9ru28mlctbPMOH2flgmf2g2xezJAyY3V/kDg/gau+kIcVLx0PlvScHLTvHTDMPwHgctwfAuFz8Z2X/P5VT01Mp7mZTprLscPLubW27EwBf3hZ2884HyA/WtFaaHU1K/R9UVvuVvEuwXWCTf7rfzFQ2aNf4s4s9Hx/wZB4dwKfvBFNG6gkjWuCBsd88qURsrlh8iLS03U24xs+Zzx3s60DoItUmsYzj7eeuOXT6Grxrl3ZcTS2URourHxtndm6kelAai3mDqGXkRkUBS9qOFNKBJHu6dPvL5D1oDN2d0OR2I2IP60BZjDCgKbjPCnYZjwfT+VAWnYLhTKXlcYPwKDz/iP5CgNpQCgFAKAh8YP7iX/ht/hNcWe4/gR3f9cvgfPOEf7P5msmhewYmnXsF1wq172QL05n2FW6oZZdphxSNooq8aRUcWs3nlSPVJHEEZ2ZDglsqFUn2JP9bU9RVO2ahlqOG3jbfoi5p7YVVueE5ZSWe3c6cA1pJPCZGlSIppZjlhqUkqT1xt9a50inCc63JySxhvnv0PdVwyhCxRw5Zyly26l3V4pCgFAKAUAoDhgCMHkdqMJ4M4wfvnis4LdBFpDO64yWUMAujfkedZj4/EcNPCK4ebffntg0lweGp3zk+Lkk/5LbhV530ZLKAys0brzAZThgPMdfnVyi3xYZa3WU/iinqKlXLC3TSa+DJqqAMAYHpU5CcSOFBJ5AZPyrxvCyeN4WWVfDuPRTNpGQTy1bZ9v5VDXqIWciCrUwseEWtTlgruPXndxHHNvCPnzP0oDFLQFrw/i7xDAwV8j+hoCbcdpTpOlMN55yBQGMvpjqL58ROSfP3oCXw7i3Q0BfQXAagPUTFDqU4P5+9AaKxuRIgcdeY9etASKAUAoCr7TS6bWY/wEfXb9ah1DxWyDUy4apPyMNw1cRrWfSvZRlaePsI3HALHu0yfifc+g6CtKqHCjWphwx3LWpCYyFzdxST6obmWGRyFBKkwuR4cAHY+/Ksey2uy3NdjjJ8v9Xj47GxCuyurFlakl/8ApGg4eZxpWYKfCS0inALasKoXn8O5NaNXirCsS82vjt9jOt8J5cG+eyfbG/3J9TkAoBQCgFAKA6TRB1KsMqwKkeYIwRXkoqScXyZ1GTi1Jc0UPFuHJCO8S4a2GlUY7vqCjC8zktjbPPArP1FMalxxm4ck+uccvPJeovla+CUFPm10x38sDszdD4IopO63YzSYBdyeeDzB8/bamisWOGuL4f8AZ9X/AGNbW/enJcX+q6I0NaJnnhfJqjceasPwrmazFnFizFryPm1tsB6HH0NYtTxE+fobUTX8B47rxHKfHyDdG9/WtKm/i9mXM2NPqOL2Zcys7X3mZNHRB+J3P6VaLZmoJ5HfRGpdj0A3250BKlS4T44JB66CR+FARH4n05H1oCDJNqOBuTyA3PyFAavs32OZiJLkaRzEedz/AH8cvagJfEuEfszBkJMbHGDzU+WeooDoWyKAt+zU+NUZ/vD9f0oC+oBQCgM926J/ZSB1dQfbNVtXl1vBU1ybpaRB7McJ1aXYeFeQ8z/KvKaurOdPThJs19Wi6QeLTJoMbSCMzK0aknG5Ujb6/l51BqJR4eCUsOWUvoT0RlxccY54cNlEYp5YktXt9GkoDKGGgKhHiT+IgYx69KocN1laolDGMb52wuq/gv8AFTXY74zznO3XL6M0lnI7IDIuhssCAc8mIBB9QAfnWnW5OOZLDMyxRUsReUe9dnAoBQCgFAKAUBFmsUJZ9Kl2VV8QJU6CShZeRwTz51FKqLbljd/tyJY3SSUc7L678zN8S4x30PcGNzdDT4QpGmRSP3it0XbII6Hy3rMu1XiV+E4vxO2OTXXPY0qdN4dniqS8Pvnmn0NVA+RgkFhgNjo2AT7c8/OtaLyvPqZUlh7cuh3NdHJ85voe6lkTybI9jWHZHgscTC4OC6cH8SHJPivVFkmUuRDn4gxJL5JPU79MVp02rhxJ7mhTdFxw3ua/sPwplJncadS4QHng7k+nKrCeSybCgI9zYxyfHGj/AN5QfzoDpacMhi3jjRD5qoB+tAS6Ai8Tte9jZOpG3oRuD9aAxtsx5HmNiPUUBNtpSjBh0P4dRQGrSZSobIwd80BxHcK3wsD86A9aA8bp1CkvjT1zyrmUklmXI5lKMVmXIhcN4qszMsanSo+LkPaoqr42t8K2XUhqvVjfCtl1LOpywZ7iXEoWZoLyIouToZt1YfeVh8J/r0rOuvplJ1aiOF0b5PzT6GhTRbGKtoll9Uua+K6nr2RjYQ5MjOjM3dhhuEVmAOee4AOOQ6V16PjJVZcm0+We2dvr/wCHPpCUXZjhSa5474/YvKvlEUAoBQCgFAKAUAoCo7SvII17t+6UuFkkxkqpyNXoM4yemenOqetdiguB8O+77L8+hc0ag5viWXjZd2VnDFa3dIxEy7sZpDho3XSSJO9O4IO+nbmfQ1WoUqJqCi1z4nzT88/t8Szc43Rc3JPlwrk0+2P3+Bp45AwDKQQRkEHII8wa1E1JZRlyi4vD5mU7Y2mHWUcmGlvfp/XpWdrYYkrDK10OGasXwZmnSoyA8DBk0bwdJFxwrickHwnK/dPL5eVe12yg9ixCyUORrOH8djk2J0N5Hl8jV6vURkW4XRkWuanJjmgFAKAyXF7fRO2OTYf68/xFAcItActMFG528s7fSgKu747p+AamzsB5+dVtRqFUsJZk+SKup1SpWEsyfJF3B2lYx+JBrx5nFFbPh3W4jdLgy1uQEgmvH8THQDv0A/ryqBaedrzY9uxAqLLnm1/I1tlZrEgRBgD+smr8YqKwi/GKisIrOK8eMT4SMyLHgzMv2AeQHmep9PfalqNY65YjHiS97yNCjRqyOZSw37vmWEbxXMYPhljbfcAjPqDyIqwnXfDOzTKzVlE8bpolKoAAAwBsAOXyqVLGyI287s5r08FAKAUAoBQCgFAKA4ZQRgjIOxB/WjWT1PG6Ki84k1u5VoWaIqO7MSZxgYKOM7enTHtVOy+VMsODcemF9n+xbrojdHKklLrl/dfuQeC3gt1CTAo08zNHCo1FEY7ZA5DOfry54r6W3wYqNmznJtR7Jk+pq8aXFXuopJy7tfn5sXfE7MTRsh6jY+R6GtGyCnFxZkW1qyDiz59JGVYowwynBrKhmL4Jc0Y0E4vglzRxGldS5liJzprnB1g7LThHDksOHcQnQ4jDuB9nSSP8qmrlan7J1G2xPEU2ba3YlVLDSSBkeR8q0VnG5oJtrc9K9PRQGX7RXSrKdRxhRz+ZoCohvZJtreJn/ixhB/zHagIHF7QptNLrlP8A7UXJf+I5/ICqt2pUfZjvL85lS/VKD4ILMu38nlY2WPVj/W1R1UNPjlvJkFGnafHN5k+pqOGdn2bBl8K+X2j/ACq0ol6MMGnhhVAFUYA6CpCQrOP8ZWCN9LIZF0+AsNWGYDOnOeRzVPV6qNMG01xLG3Xn2Lel0srZrKfC879Pqc3XCQY+7jbRG7l5TklmVslgG8zsMnpXtmmThwQ2TeZd2nz38/0ENS1PjmstLEeyfTby/Uh9nLNe9kmhykDeFEz4XI5yYPIdB8+XKoNHSvElZXtF7JdH5/wTay1+HGuzeS5vt5fyaKtIzhQCgFAKAUAoBQCgFAKA8bt3VCY11sMYXVpzvvgnrjNcWOSjmKy+x3WouWJPC78zNcStzaDWrF57iTu++kx4A3LlsMD5beQArLug9MuKLzObxxPpn8/FsadM1qPZaxCCzwrrj8/OZYRXEdoIrfLzSO3LOptzlnIJ8K8z9ee5qzGyGm4acuUn835vyX53K8oT1LlbhRS+S8l5v87Hlx/gIufHE4WVcrqG4OOavjyrrUaZXLMHhrqYus0Tt3W0isteyUxH7yVQf4QT/KuYaWWPaZFDR2Y9uR53nY+ZfFFNrP3GGM+x6VHZo5reEvkyOzQ2p8Vc/kyoklaM6ZkMbeo2+R5Gq/iODxYsES1Dg+G1Yf2J9lesu8bkfPb6VZhZ/qy7XZlZiy6t+PyD4lDeo2NWFc+pOrH1JsfH0PNWH0Ndq1Eikeo43H5N9K68RHuSo4vxCzZg80etlGBn/wCud/mK4nqIQ5shs1FVfvMgz8cnuP3drGY05ZA8WPTGyioHO27aPsrv1Krsuv2guFd+vyPXhnZJuch053P2mNTVaeNa2J6dLCtbGmseFxxfCu/3juf8qnwWUiZXp6VV5xBpBps3ieQHxEuDpGDvgc98D51Usuc1w6dxb+PIt10qD4r1JLptzKh+6u4pFMSLeBWBXSobWuNweoORzPX51Sfh6muUXFK3D265RcXiaeyMlJuvbfphl5wfhEduvgXBYDV4mIyBvp1chmtDT6auheyufm/3KGo1M7n7T5ciwAqwVzmgFAKAUAoBQCgFAKAUAoBQHnPCrqVdQynmCAR9DXMoRksSWUdRnKLzF4ZQScINqjm1QvLK2kMdPgVj+Cj0HlnYVnvS+rxk6FmUnz7J/si+tT6xJK54jFcu+P3ZEltDavBHbyO0zvqdS2UZftu69OWx54B54qCVT00oQqk3JvddGura6fHmTRsWojOdsUopbPqn0Sf4jQ23FEdpQMgQnDMcBc4ycHPTBz5VpQ1EJuSX+PN9PxdTPnp5wUW/8uS6/j6EwHPKpyA857dXGHUMPIgGvHFPZnMoxksSWSjuex8DbpqiP8DbfQ1VloqnutinL0fS3mPsvyIn/pKQfDcn/mjB/Jq49UmuU/scrR2x92x/TIHZm4/+Sv8A2v8A9U9Wt/3+39nvq+o/+z7f2dl7Isf9pcuR5KoX9a99Ub96bf2PfU5S9+xv7E6z7K28e+kufNjn8OVTV6euHJE1elqr5IuY4lUYUADyAxU5YO9AeMl0iuqFgHfOlepwMnHyrh2RUlFvd8jtVycXJLZcypvLnvJpLaZSFZVkj0EguF3dDv1xjHlmqllnHa6LFs1leeOa/rsW64cFcbq3unh56dn/AH3KyzAmnhkiTumjYh1ERQJGARpkYgBnO2AOWT5ZqrWlbdCcFhrmsYwuzfV9kuX3LVmaqpQm8prZ5zl+XZefX7F/b8HjSYzAtrbVklic6iMAjyAUADy+VX4aWEbXas5eevf+MbGfPUzlX4bxhY6dv56lhVkrigFAKAUAoBQCgFAKAUAoBQCgFAKAhvYKGkkQBZXTTr3PIbbfT3wKhdMeJzj7zWMkyulwxhLeKecGTuoZIbeO3lURo8uJZg2oEFs5O22dhk/drIshZVTGmawm/alnPX9/M1oSrtulbB5aXsxxj8/ssoeK5kd4202trHpIUDDtjYLnoMAD5dDVmOp9uUovFda+r/r82ZWlp/YUZLNk39F+fmUSI+NyqI5JoQkUrKAQ+pl1fCXUgbH05eVSx1diUZ2QxGWOu6zyzsRvSVtyjXLMo+WzxzwTbjjcMblHfQQcZZXC5xn48afxqeerqhLhk8fJ4+vIghpLZx4orPzWfpzLAHO4qwVzmgFAKAg8V4iIAjFSQ0ixk5wF1faPpUF96qSbXNpfUnoo8VtJ8k38cdCnlubiYXESsp0JkSQ6lxIDkxZJOTjqOXpVKVl9viVxa2XNbb/6/nIuRroq4JtPd8n2/wBiHe8T/akt2gGu5jYSFQOQA8YJOwUnSPWobNQtRGuVW80847d/qTV6f1eU1ZtB7Z/T6F7ccKMs6SyMQIwDGq7EMd21nJyNgNv/ADfnpvEtVkn7vJfrkow1CrqdcVz5vy6YLWrZUFAKAUAoBQCgFAKAUAoBQCgFAKAUAoBQCgFAQ5uGRtG8WkKsmS2kAbn7XvsPpUMqIShKGMJ8yaN84zU85a5FceCSMYxNPriiIYKIwpJX4dZyc4/Gq3qk5OKsnmMd8YxnHLJZ9bhFSdcMSl1znnzwS+JcQg7h2Z0ZCp2DA6ttgPM1NddT4TlJprH1IaabvFSimnn6Hl2SjZbSIPnOCRn7pYlfwxUfo+Mo6aKlz/vb7HevcXqJOP53LerpTFAKAh8XsBPC8RONQGDjOCCCDj3FQ6ilXVut9SbT3OmxTXQ8uF8OeIKGk1BF0qioEQepG5Lbc8+e1c00yglmXJYwlhHd98bG8R575byydHEq50qBk5OABk+ZxzqdRS5Igcm+bO9enIoBQCgFAKAUAoBQCgFAKAUAoBQCgFAKAUAoBQCgFAQBwW31au5jzz+Bfriq/qtOeLgWfgWPWrsY439SfVgrigFAKAUAoBQCgFAKAUAoBQCgFAKAUB//2Q=="/>
          <p:cNvSpPr>
            <a:spLocks noChangeAspect="1" noChangeArrowheads="1"/>
          </p:cNvSpPr>
          <p:nvPr/>
        </p:nvSpPr>
        <p:spPr bwMode="auto">
          <a:xfrm>
            <a:off x="217359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1" name="CuadroTexto 60"/>
          <p:cNvSpPr txBox="1"/>
          <p:nvPr/>
        </p:nvSpPr>
        <p:spPr>
          <a:xfrm>
            <a:off x="1691680" y="6381328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Seguimiento y Evaluación de Resultados - SER</a:t>
            </a:r>
            <a:endParaRPr lang="es-PE" sz="2400" b="1" dirty="0">
              <a:solidFill>
                <a:schemeClr val="bg1"/>
              </a:solidFill>
            </a:endParaRPr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764704"/>
            <a:ext cx="3240360" cy="551081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173287" y="1556792"/>
            <a:ext cx="243738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 smtClean="0">
                <a:solidFill>
                  <a:schemeClr val="bg2">
                    <a:lumMod val="75000"/>
                  </a:schemeClr>
                </a:solidFill>
              </a:rPr>
              <a:t>MONITOREO</a:t>
            </a:r>
            <a:r>
              <a:rPr lang="es-PE" sz="1400" dirty="0" smtClean="0">
                <a:solidFill>
                  <a:schemeClr val="bg2">
                    <a:lumMod val="75000"/>
                  </a:schemeClr>
                </a:solidFill>
              </a:rPr>
              <a:t> DE RESULTADOS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0 Forma libre"/>
          <p:cNvSpPr/>
          <p:nvPr/>
        </p:nvSpPr>
        <p:spPr>
          <a:xfrm>
            <a:off x="1416908" y="1018148"/>
            <a:ext cx="6827502" cy="1605914"/>
          </a:xfrm>
          <a:custGeom>
            <a:avLst/>
            <a:gdLst>
              <a:gd name="connsiteX0" fmla="*/ 0 w 5267385"/>
              <a:gd name="connsiteY0" fmla="*/ 0 h 1466677"/>
              <a:gd name="connsiteX1" fmla="*/ 4534047 w 5267385"/>
              <a:gd name="connsiteY1" fmla="*/ 0 h 1466677"/>
              <a:gd name="connsiteX2" fmla="*/ 5267385 w 5267385"/>
              <a:gd name="connsiteY2" fmla="*/ 733339 h 1466677"/>
              <a:gd name="connsiteX3" fmla="*/ 4534047 w 5267385"/>
              <a:gd name="connsiteY3" fmla="*/ 1466677 h 1466677"/>
              <a:gd name="connsiteX4" fmla="*/ 0 w 5267385"/>
              <a:gd name="connsiteY4" fmla="*/ 1466677 h 1466677"/>
              <a:gd name="connsiteX5" fmla="*/ 0 w 5267385"/>
              <a:gd name="connsiteY5" fmla="*/ 0 h 14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7385" h="1466677">
                <a:moveTo>
                  <a:pt x="5267385" y="1466676"/>
                </a:moveTo>
                <a:lnTo>
                  <a:pt x="733338" y="1466676"/>
                </a:lnTo>
                <a:lnTo>
                  <a:pt x="0" y="733338"/>
                </a:lnTo>
                <a:lnTo>
                  <a:pt x="733338" y="1"/>
                </a:lnTo>
                <a:lnTo>
                  <a:pt x="5267385" y="1"/>
                </a:lnTo>
                <a:lnTo>
                  <a:pt x="5267385" y="1466676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3433" tIns="60961" rIns="113792" bIns="60961" numCol="1" spcCol="1270" anchor="ctr" anchorCtr="0">
            <a:noAutofit/>
          </a:bodyPr>
          <a:lstStyle/>
          <a:p>
            <a:pPr marL="0" lvl="1"/>
            <a:endParaRPr lang="es-PE" sz="1600" dirty="0">
              <a:latin typeface="Century Gothic" panose="020B0502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12847"/>
            <a:ext cx="9144000" cy="702469"/>
            <a:chOff x="0" y="12847"/>
            <a:chExt cx="9144000" cy="702469"/>
          </a:xfrm>
        </p:grpSpPr>
        <p:sp>
          <p:nvSpPr>
            <p:cNvPr id="3" name="Rectángulo 2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4" name="Imagen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6" name="CuadroTexto 5"/>
          <p:cNvSpPr txBox="1"/>
          <p:nvPr/>
        </p:nvSpPr>
        <p:spPr>
          <a:xfrm>
            <a:off x="1691680" y="132666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Riesgos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7" name="AutoShape 4" descr="data:image/jpeg;base64,/9j/4AAQSkZJRgABAQAAAQABAAD/2wCEAAkGBxQSEhUUEhQWFBUUFRcUGBcXFBQYGBwZGBUXFxgXFBgYHCgiGBolHRUXITEhJSksLi4uFx8zODMsNygtLisBCgoKDg0OGxAQGywkICIuLC8sLjcsLywsMSwsLDQsLCwsLywsLCwvNCwsLCwsLCw0LywsLCwsLCwsLCwsLCw0L//AABEIAMwA9wMBEQACEQEDEQH/xAAbAAEAAwADAQAAAAAAAAAAAAAABAUGAQIDB//EAEQQAAIBAwIDBgMFBQQJBQEAAAECAwAEERIhBTFBBhMiUWFxMoGRQlKhscEUI2LR8AdysuEVJDNjc4KSk/EWQ1TS4jT/xAAaAQEAAwEBAQAAAAAAAAAAAAAAAwQFAgEG/8QANREAAgIBAgQCCQQCAwADAAAAAAECAxEEIRIxQVETYQUUIjJxgZGh8LHB0eFCUiMz8RVTkv/aAAwDAQACEQMRAD8A+40AoBQCgFAKAUAoBQCgFARJrwrKkfduQ4JMg0d2uOSsSwOo9AAflXSW2cgqOM9s7a2keI97K8Sh5Vghkl7pSMhpigwgwM7nON6khRKSz388HmS44ZxCO4iSaFg8cihlYZ3HsdwehB3BGKjlFxeHzPTK8M7VTS2fFJmEavZT3kMeFbSRBGGQyAscnJ3xge1TypipwX+yX3PE8ldP2svG/wBDpB3PecQhkeTWjaQVijfUADnA1OdOd8AZHOu1TBeI3n2X+4yTeDdobqK5vre8eKUWsC3CypGY9irEh1LEDl59OZztxOuDjGUM7vB6Zu74pcHhvDoreMQvfy5ZYJpI3Ch+8IiZslAyDdi3hyNiDUyhFWzb34e6+R4a3s/fkXK2ve3Aa3thLNHMYpgDKdSo9xnUXQHHkVHM86rzj7PFhbvb5eR6aDh3Gre4LCCeGYr8QjlRyPcKTiopQlH3lgE+uQKAUAoBQCgFAKAUAoBQCgFAKAUAoBQCgFAcMwAJJwBuSeWPM0BWN2itBCs5uYVhckLI0qBGIJUhWJwdweXlXfhzzw4eQVna3issaBo544IWUYmC9/NJI+dEVrD8LMdjk6s5+HmR3VBN8svtyXzYMDxDjdxNw5Lm5BF7wi+QzqFUMy6gp2XYBlcAkbHQx5VbjXFWcMfdmtjw01nDeWdzePb2ovIL1luInWaOPSxQArL3hzo5YKg4A6k4EDdc4xTeGtn/AEC+7A8AawsYbeRgzprZiudILuzlUzvgasZ64ztmo77FZY5IIrZP7PIi9xi4uVhuneWW3WRVjLv8Rzp1YzvjODgA5G1desywtllcmMEjh3AbNZLNkmLPYRtDEDIh2ZO7YuAoy2B0xUHrkZcSyvae5Grq28KS+pIveyMUr3sneShr6FYJMFCFRUKfuxp2yCc5J51LG5pRX+u5Jg8YexwWfh8glynDoGhRCm7FoxGZGYHAOFG2nn1r13txkse8xgzfHuyt4LTi8i6Xub2VSojJJNumkCPxAePuy6kDn05ipq7ocdafKP6jBOtOLcLtreO4itWVoGS2RBalLgSyrjuhrC6mIJJOog88kmuHC2UnFvnvz2PTxh7S3CX9tAq3R/aXcyQXccAMcYBJkhkhPIfdbUDjAKmvfCi63Lbbqs/uDX2/aWzeYwJcwtMCV7sSoWyOagZ3IwcgbjBqB1TS4mngErhXFYblC9vIsqBmQspyNSnBH9dCDyNcyhKLxJAmVyBQCgFAKAUAoBQCgFAKAUAoBQCgFAZXj/by2tX0ussiLIsU00aAxQs3JZXJHiAIJVckDnuQDPXp5TW3yXVgxVrw2xsOIT295AstvcIZ7NzE86oh1NLDGihtGCSQVGcAZO4qy5WWVqUHhrZ9PgwWHZHsfLLaW7NLPata3Nw9plVLrBJsBLHKCNRGcZGwPrXFt6U3snlLPx+R4X3H+yDyQyRWzxI10gjup5ozJNIqIqKw0sq6sA52A3yMGoq7kpJyXLkuh6aLhtulrbxQl/DDEkQZyASEUKCfXaq9liy5S2ycynGK3ZEuu1VpH8U6Z8gdX5VVlraF/kVZa/Tx/wAv3K9+31mOTO3tG361E/SNXTP0IX6Uo6ZfyKiW94dcyABZI3c4DBcbk9agVmlulhwee+CBW6O+eHB5fkWX+gruDe3nLj7rn+f86nekshvVPHk90WPUrK96ZteT3R3g7UvE2i7iMZ+8AdPv6Vz63ZU8XR+a5HnrtlTxqI481yNHa3ySAFGBB9au12wmsxZfrsjNZi8nHEuHxXEZjmRZEbGVYdQcgjyIO4I3FSxk4vKOzO8Q7HgftU1vJJ+0y2f7LE0khbuwqEKEc5cZbSSxJORmpo3clLknlnhhLqH/AFO04RFYmG7nCh3ljjITu8d9cKykljzIYY2OAcgCrSftyucspfiQNLwXtbb2sRhtbS5ks7PMUlyiIUBXeR8ZDSAElmZR5nGCMwzplN5k1xPp+fYG9trhZEV42DI6h1YHIKsMgg+RBqq008M9PWvAKAUAoBQCgFAKAUAoBQCgFAVXaHjsdnGGcM7uwSKJBmSRzyWNevqeQFdwg5vYFD2u7STQ3dlbqDbxXEqarltDLtqJt8bhWYhBqzyY4zgkS1VKUJS5tdP3PCF2o4ZI14kQsTcWncyNGiMiQ/tUzuJJLk5yoCOxDAEgyMQCeXVckoZ4sP74XYGg4HwCKyghSR++NsHWKaYJrRGPwo2PCNIC+w8sAQXajnJ7J8+x5KcYLMnhELifbqFCVhUzt/Dsv/VWXP0hHOK1xP7GbZ6UhnFScn9jPXnaG9m5MsC+SDLfM1E3qbOb4UV3LWW83wry/MlW9hrOZZHkP8TGvI6OH+TbPFoIPebbZ6Dh0Y5DH0/Wp40Vx5Isw09MeUSRZ8D7w/7QIvUkfgoG5NTwrT6FqutPojXcKsrSDBCszD7bqT8wOn0qdQSLChFdDQQXiP8ACwPpnf6V0dC8sklXTIoYf1yPSvGk9meNJrDM5d9mGhOuzcqeZjY5VvY9DWfbouF8dLw+3RmbboXB8eneH26M78J7QaiY5AY5F5o3P3XzFc1atp8E9mdafXcT4LFiS6Gghug3oavxsTNBPJ76RzxuKkPT523ZbiFvbPw+ya3Fs5kCzOZBNHFKzM6FQCHcaiA+R02HOrfjVyn4k857dNjzkbjgnDVtreKBCSsMaxgnmdKgZPqcZqtOTlJyfU9JtcgUAoBQCgFAKAUAoBQCgFAKAwvaPsHJcvJci6cXivrtXGVjhReUOgEght9T8zttjKm1XqFFcOPZ6+YOvCb1OM2txY38RiuYcJOmPhbfRNCdxvjI5/8AMpBZOLompweU+X8HhYcY7QCyRLePXPKiKupzk4AwGlb7THGaydXrOCXDBZk/ojP1mu8J+HBZkY+8eW4Oq4kLeSDZR8qo+BKx8VryZ/q87XxXyz+h2jQKMKAKswjGK9lFyEYw2isHfVXWTvIzTIyT+F2PeHJ+EfjU9cM7ssU153ZpYrdUGAAKsFoiXbUBQ3kpByDg+YoDQdk+0RkPczHx/Yb73ofWgNXQFVxzgaXAyfDIvwSD4gf1FVtRpo3Lfn0ZV1Okhet9muTKCxv3jk7i4GJByPRx5r6+lZ0LJ1S8Ozn3KFN86p+Fdz6PuaO1vuh5VoV3dGakLMliDmrKeSU5r0CgGaAUAoBQCgFAKAUAoBQCgFAKA6hACSAATzONzjlnzoCv4lwyB8yTIuw3YnGAPMio5Rh70vqRzhD35JfE+dXd3G8jdyhWIbAkkk+u/Ks5XccnwrYyY6hWSfAvZOma7ySZLSLs9cMoYJsdwMgHHsalVU2skypm1k8RwqXJDRsuBkkjAA9+VFXJvkI0ybw0X9goVQBV1LGxfSxsSXloekG4egKa8WgKzUUcMuxUgg+ooD6tYXHeRo/3lB+ooCRQFXx7g6XKaT4WXdHHNT/Kq+o08bo8L59GVtTpo3w4Xz6MzXDb5wzQzbSx8/4h0ZazKpyjJ1z5ozNPdOMnVZzRouH3uNjyP4VfqtxszVrs6MtxVwnKXtTM4SNI20GaVIi/VQ2eXkdqpa6U1CMYPHE0s9sl3Qxg5SlJZ4U3j4EduzKxLrtmdZlGQxYkOR9mQciDUf8A8fGtcVLakuuefx+JItfKx8NyTi+mOXw+BfW7kqpZdLEAlcg4ONxkc8Vfg24ptYZQmkpNJ5R6V0cigFAKAUAoBQCgOGYAEk4A3JPL50bxuz1LOyOI5AwBUgg8iDkH2IrxNNZQaaeGdq9PDg0B887YcdNw5giP7pD42H2mHQfwj86yNTd40uCPurn5mHrL3fPwo+6ufm+xTIuBgV0ttj2KS2Ro+yfCe8bvHHhQ7Dzb+QqzRXn2mXNNXn2mbkCrhfK/j/8AsH+X+IUBm4ptqA5aagI8slAQLhqArpRvQH0fsv8A/wAsWfI/4jQFrQCgM52t4SZFE0W00W4x9peqmqOt0/HHjj7yM7X6Z2R8SHvR+/kVFlfB0Dr15jyPUVUps445K+nvU4pmo4Pe6xpPMflWlTPKwadU+JYJV9ZrMjI42by5g8wQehB3ru2uNkXGXJlqq2VclKPNFTNcXHeC3gKkxorSSyjJOrOAAvXb+utSU7/E8GvGyWZP+EW4wp4PFsXNvCX9k7hF60gdZABJE+h9PwnYEMuehB5Gp9PbKaan70Xh9viiDUVRg04e7JZXf4FhVgrigFAKAUAoBQCgIXFLQyhEOO71gyDPNQCQvqNWnPpUN1bsxHpnf4f+4J6LFXmXXG3x/wDMmc7KxrqQwysMh3liABQDUQqnPwNuPcIeXXM0EY8Sdcn1cl057Lyf64NHXSfC1ZFdFF9eW781+mTYVsmOZXtxxsxIIYz+9lB3H2U6n3PIVR1t7ivDjzf2Rm+kNS4R8OHvS+yMTBEFGBVOuKisIoVQUI4RIhjLMFG5JAHualisvBNBcTSR9O4baCKNUH2R9T1P1rTjHhWDZhHhWESq6OjwvYO8jZPvKR/KgPn/AHpXIOxBwR6igBnoDzeegI0stAeCKWYKu5JAHuTQH1Owt+7jRPuqB9BvQEigFADQGA4tafst1ttDcbjyV6xL4eBfle7L9TA1Ffq+oyvdl+pIsroxSD0O/tVuEsNNFyqzDTNrG4IBHIjNX08mmVXHLJcGbvXgKLhnTqueTDG+CdvequpqjjxOJxwt2uxb01sv+vhUsvZPuVfBuKRRaUijlaOR/HcSbAs3I6jzycDG3zPOnptRXXiFcZYb3k+WX1z/AOFvU6eyzMpyWUtort+fE1da5kigFAKAUAoBQCgMtEklzNM8V0UMb6UVcMmkKPEyk75JO/mDWUlO+ycoW4aeEuaxjqvqaknCiuEZ15yst8nn4l5wm3dE/eCPvCSWMa6Q2+xPmcVeohKMfbxl88LGSlfOMpexnHTJ7Xt0sSNI5wqAsT6CpZzUIuT5Iq2TUIuT5I+TyXLTyvO/NzsPJfsqPlWHGTsk5y6nzsZO2btl1/Q9KlJS97H2mucMeSDV8+Q/r0qzpo5lnsXdHHMs9jfVoGmKAUBke1vCCCZ4xkfbA/xD9aAyRuKA82uKA8u9JOBuT0HOgNt2S7OshE0ww32F8v4m9fSgNdQCgFAKApO13DO/tmA+JPGvuKq6ynxamuq3RS19HjUtLmt0ZC1uO8iV+vwt7iqGmnxwRl0W8UUzZ9mbrXFg80OPl0rTpeY4NrTz4oFsygjB3FTcydPBl+MWc8qMLieGCLOygfEAcrqLEEHYbA/KsrU1XWRatnGMf17ZyamntprknVCUpfp8C64Hf9/AkmNOrII57qSpweo2q7pb/GqU8YyUtTT4NrhnOCfVggFAKAUAoBQETit13UMj5AKoSCQSM48OcdM4qK+zw65T7Ilor8SyMe7KC2trS6VGRlinKgkxN3bhseLw+/Xf3rOrr0upSlFpT8tnnrt+fE0J2anTtxksx891j4/nwNSBgVrGU2Yz+0XiHhjt1O8h1v8A3FOw+Z/Ks70hZsq115/AyfSluyqXXn8DLIMVUiUo8jtXR0bTsPBiN3+82n/pH8zWhpY4jk1dFHEM9zT1aLgoBQHSRwBuQB60BiOM8KjMjNGvhO5HIZ64HlQFW/D18sUBcdlVghYlxhyfCxGQB5DyPrQG1VgRkbigOaAUAoBQHDUB80SHurq4g6Z1r89/1rDrj4d8oHzEo+DdOHnn5Mvuyk2mUr0ZfxH9GtKl4kauinu0a6rRpGb4/HCs6H9nNxNICFXVhcJ1Oduvl0rM1calbF+HxyfLtt9jS0krHU1x8MV9d/uWvCJJSD3sKwgYCqrBtuucbDpVvTyta/5I8PZZyVdRGtP2JcXfbBPqwVxQCgFAKAUBXcZuXURrGVV5ZNAZhkL4WYnHU+HAHmar6iyUVGMMJyeMvptn9ixp64ycpT3UVnHffH7kCyVGe2Lxo0skbSmQKFYYC4JAHXXjeq9ag5VuUU5NN5xh9P5LFjmo2KMmoppY5rr/AAX5rQM8+T8Vu+/u55OYDd0vsm23zzWFZPjulL5Hzd1niXyl8jrXoQz1PSvUdI3/AGNH+qRn7xZvqxx+FaunXsI2tMsVIvKmLB5S3CrzNAQrjiWOW3vQFVc3+eZzQFZcXtAeEMgagOzJQFnwTiRjkVCfC+3sfSgNZQCgFAKAgXHFoUfu2cB8Z075xUMtRXGfA3uV56qqE+CUtzJcfttd4s8bAr3YVvfJ/TFZ+ojm9TjyxuY+uxO3xIPbG4spu7mRugbf2Ox/OrSeGmdaOzhmsm5RweRB+dW8o3coqu0duSsbpJHC0b7SOcABgQQM7HO2xqprINpSjJRafN9M/wAl3RzScoyi5JrkvIj8GuP3oD3qzswICKqAeeRpPMBT+NRaaz/kxK5Tb6bfsSaiH/H7NTil13/c0FaJnigFAKAUAoDPdouJ2+sW84yp3YkMNPhyrKQNznbb1rO1moo4lTbyfPnt2NHSae7hdtXPpy375OOzothKwgLSN3YJkZtWF1Y7sZ5cgf8AxXmj9XVjVTy8LfOduw1fjutO1JLPLl8y043d9zbyyfcRiPfG341eunwVuRk3z4K5S7I+PWl0EQA5Lbk+586wa+R81Utjt/pI+Q/GpMkx0kvGYY2GfKvUM4PrXZUf6pB/cFbFPuI3qP8Aqj8CyuJdKk1KTGdvLvFAUl1xDzNAR2Wd0aRI2KKCxY7DA54zz+VAV1uskh32FAXtrb4FAdpRigIF02MMOamgN7wm9EsStnfGD7jnQEygKPjXaWOA6Bhn/Ae58/SgO/B+N96dLAAnljkaAy3baDu7yOX7yjf2JBH5Vj61cGojLufP+k4Y1Cl3X6HrrqwigiPMa6bJ63g9uCykXEeCd2xXsPeRpaaT40bXifd90xlXWijURp1ct+XWrF3BwPjWV9Tbp4+NKDw/oZyGaN54Da2zxkOdb90EXQQQQcdeuT5etZkZwldDwa2t93w4WDSlGcapq6xPbZZy8murYMgUAoBQCgFAUvHLtlkiSOFZpGDkaiAFUadW589vpVLU2yjOMYQ4pPPyXUu6atShKU58MVj5voe3BRJl+8t0g+HBQodXPOdPltz86703iZfHBR+DW5xqeDC4JuXxzsVv9ok2myYffdE+rZP4CuNfLFL8zF9Jyxp354PlHU1mQWxjx2R2xXR7k7wjevUeN7H1/stKP2SInoCPoSK2KfcRv6SXFTF+R6X02r2HKpSyZW+lZnCICzMcACgNFwfs4kYDSgSSc8ndV9FH60BcT40tnlpOfbFAYCwiwKAnhsUBFuHoCvuj4T7UBDivTtvj50B7nijAfEfqaAq55dRoCx4dK8bKdQGkg49ulAaHtnia2hnA+1g+zf5rWf6RhmCl2ZlelYZrU10ZTwT5Ue1RRllGVw7hpa7yTRiTuzSarlPTLfQGpat5Iv6WObEbm+B7t9LiM6ThyAQu3xHO2BVq3PA8PHn2NiprjWVny7md4XcSSSKF4gsmGBKdyilgDlgD7Z3FZlE5zmkr0/LhW5pXwhCDboa8+J7GjtI2VcO2tst4sAbFiQMDyBA+VacFJLEnlmbZKLlmKwj2rs4FAKAUAoCj4/DraNluUgaLVudBPiAHUjA2O3I7eVUdXDjcZRsUXHPYvaWXDGSdbkpY7nbgU7FnD3UdxsCAgQEb7k6efMV7pJybalap/DG30PNVCKinGtw+Of3Kb+01/wBxEPOb8lY1F6Sf/HFeZ876Wf8AxxXmfOIlqlFGWehSu8HmT0tYizADqQPxrqCbaR0k5NRXU+ncPdFjVE5L+fU/WtiMVFYR9JVUqoKC6HW4m2rokO/ZeJS0r48QwoPkDk7f10oDRUBR9p73SoiXm/P0X/OgKOJcCgOXoCFMaAiY1MqnkzBT7EgGgNV/6Gtf95/3DQHnN2FtyPC0inz1Z/AigKW57ETqf3bI49yp+m9AUt7bSQtplUqc9eR/unrQG34rZ44bpI3WNW+YIJ/M1W1cc0yKmujxUSRi432HqAazqvdRi1rMUznvKmJ1E0/YWDLySdAAo9zufyH1q1p1zZoaSOMs0PaKMNbSKXWMFR4mOANxz9+Xzr3WRUqJJvHma+kk43RaWfI8Ljh8coge3EYCSI4ZcDwDOpVwN88sfyqOdELFCVWNmnny6pfoSQunW5xtzumsefQuaulIUAoBQCgFAVk/ALd3aR4gzMckkt5Y5Zx0qrLRUTk5yjlssx1l8YqMZYSPe14dDEcxxojEYyAASOePXl+FSV0VVvMIpM4sutsWJNtGX/tNX9zCfKX80aqfpL3I/Ew/S6/44vzPn9utU4GW+R7GOpTlHpaPodWHQ17XLhkmS1T4JqXY0MN9jccq14yUllH0ldkZx4o8js/FMtjmCOflXp2aLsecmXy8P13oDS0BjO0bYuTn7q4oDrCaA4moCpu5cUB04EveXMS/xBj7Lv8ApQH0+gFAKA6SRhuYBxvuAaAiccTNvKP9235Go7VmDXkRXrNUl5M+b2dtrjG+CMjl61kUe4YenXsHWWydemfarCLCR9B7K2XdW6g/E3jPz5fhir9UeGJqUw4YJHrx1CYxpiM2JFbQGVfhOcnUDkZA2qLVJuCxHi3W2cfqXtK0pvMuHZ74z+hT8GMhlRO4kiVJZZcsuFCujAIDyPifkOgqnpnN2KHA4pNvyw1y+rLmo4FW5cak2kvPKfP6I1VaplCgFAKAUAoCDxxHNvKIzpfQcHOOW/PptneoNSpOmSg8PBPpnFXRc1tkznDX4fHok7wmTbxM0hYMRg5A26+1ZlL0NbjPi9ru28mlctbPMOH2flgmf2g2xezJAyY3V/kDg/gau+kIcVLx0PlvScHLTvHTDMPwHgctwfAuFz8Z2X/P5VT01Mp7mZTprLscPLubW27EwBf3hZ2884HyA/WtFaaHU1K/R9UVvuVvEuwXWCTf7rfzFQ2aNf4s4s9Hx/wZB4dwKfvBFNG6gkjWuCBsd88qURsrlh8iLS03U24xs+Zzx3s60DoItUmsYzj7eeuOXT6Grxrl3ZcTS2URourHxtndm6kelAai3mDqGXkRkUBS9qOFNKBJHu6dPvL5D1oDN2d0OR2I2IP60BZjDCgKbjPCnYZjwfT+VAWnYLhTKXlcYPwKDz/iP5CgNpQCgFAKAh8YP7iX/ht/hNcWe4/gR3f9cvgfPOEf7P5msmhewYmnXsF1wq172QL05n2FW6oZZdphxSNooq8aRUcWs3nlSPVJHEEZ2ZDglsqFUn2JP9bU9RVO2ahlqOG3jbfoi5p7YVVueE5ZSWe3c6cA1pJPCZGlSIppZjlhqUkqT1xt9a50inCc63JySxhvnv0PdVwyhCxRw5Zyly26l3V4pCgFAKAUAoDhgCMHkdqMJ4M4wfvnis4LdBFpDO64yWUMAujfkedZj4/EcNPCK4ebffntg0lweGp3zk+Lkk/5LbhV530ZLKAys0brzAZThgPMdfnVyi3xYZa3WU/iinqKlXLC3TSa+DJqqAMAYHpU5CcSOFBJ5AZPyrxvCyeN4WWVfDuPRTNpGQTy1bZ9v5VDXqIWciCrUwseEWtTlgruPXndxHHNvCPnzP0oDFLQFrw/i7xDAwV8j+hoCbcdpTpOlMN55yBQGMvpjqL58ROSfP3oCXw7i3Q0BfQXAagPUTFDqU4P5+9AaKxuRIgcdeY9etASKAUAoCr7TS6bWY/wEfXb9ah1DxWyDUy4apPyMNw1cRrWfSvZRlaePsI3HALHu0yfifc+g6CtKqHCjWphwx3LWpCYyFzdxST6obmWGRyFBKkwuR4cAHY+/Ksey2uy3NdjjJ8v9Xj47GxCuyurFlakl/8ApGg4eZxpWYKfCS0inALasKoXn8O5NaNXirCsS82vjt9jOt8J5cG+eyfbG/3J9TkAoBQCgFAKA6TRB1KsMqwKkeYIwRXkoqScXyZ1GTi1Jc0UPFuHJCO8S4a2GlUY7vqCjC8zktjbPPArP1FMalxxm4ck+uccvPJeovla+CUFPm10x38sDszdD4IopO63YzSYBdyeeDzB8/bamisWOGuL4f8AZ9X/AGNbW/enJcX+q6I0NaJnnhfJqjceasPwrmazFnFizFryPm1tsB6HH0NYtTxE+fobUTX8B47rxHKfHyDdG9/WtKm/i9mXM2NPqOL2Zcys7X3mZNHRB+J3P6VaLZmoJ5HfRGpdj0A3250BKlS4T44JB66CR+FARH4n05H1oCDJNqOBuTyA3PyFAavs32OZiJLkaRzEedz/AH8cvagJfEuEfszBkJMbHGDzU+WeooDoWyKAt+zU+NUZ/vD9f0oC+oBQCgM926J/ZSB1dQfbNVtXl1vBU1ybpaRB7McJ1aXYeFeQ8z/KvKaurOdPThJs19Wi6QeLTJoMbSCMzK0aknG5Ujb6/l51BqJR4eCUsOWUvoT0RlxccY54cNlEYp5YktXt9GkoDKGGgKhHiT+IgYx69KocN1laolDGMb52wuq/gv8AFTXY74zznO3XL6M0lnI7IDIuhssCAc8mIBB9QAfnWnW5OOZLDMyxRUsReUe9dnAoBQCgFAKAUBFmsUJZ9Kl2VV8QJU6CShZeRwTz51FKqLbljd/tyJY3SSUc7L678zN8S4x30PcGNzdDT4QpGmRSP3it0XbII6Hy3rMu1XiV+E4vxO2OTXXPY0qdN4dniqS8Pvnmn0NVA+RgkFhgNjo2AT7c8/OtaLyvPqZUlh7cuh3NdHJ85voe6lkTybI9jWHZHgscTC4OC6cH8SHJPivVFkmUuRDn4gxJL5JPU79MVp02rhxJ7mhTdFxw3ua/sPwplJncadS4QHng7k+nKrCeSybCgI9zYxyfHGj/AN5QfzoDpacMhi3jjRD5qoB+tAS6Ai8Tte9jZOpG3oRuD9aAxtsx5HmNiPUUBNtpSjBh0P4dRQGrSZSobIwd80BxHcK3wsD86A9aA8bp1CkvjT1zyrmUklmXI5lKMVmXIhcN4qszMsanSo+LkPaoqr42t8K2XUhqvVjfCtl1LOpywZ7iXEoWZoLyIouToZt1YfeVh8J/r0rOuvplJ1aiOF0b5PzT6GhTRbGKtoll9Uua+K6nr2RjYQ5MjOjM3dhhuEVmAOee4AOOQ6V16PjJVZcm0+We2dvr/wCHPpCUXZjhSa5474/YvKvlEUAoBQCgFAKAUAoCo7SvII17t+6UuFkkxkqpyNXoM4yemenOqetdiguB8O+77L8+hc0ag5viWXjZd2VnDFa3dIxEy7sZpDho3XSSJO9O4IO+nbmfQ1WoUqJqCi1z4nzT88/t8Szc43Rc3JPlwrk0+2P3+Bp45AwDKQQRkEHII8wa1E1JZRlyi4vD5mU7Y2mHWUcmGlvfp/XpWdrYYkrDK10OGasXwZmnSoyA8DBk0bwdJFxwrickHwnK/dPL5eVe12yg9ixCyUORrOH8djk2J0N5Hl8jV6vURkW4XRkWuanJjmgFAKAyXF7fRO2OTYf68/xFAcItActMFG528s7fSgKu747p+AamzsB5+dVtRqFUsJZk+SKup1SpWEsyfJF3B2lYx+JBrx5nFFbPh3W4jdLgy1uQEgmvH8THQDv0A/ryqBaedrzY9uxAqLLnm1/I1tlZrEgRBgD+smr8YqKwi/GKisIrOK8eMT4SMyLHgzMv2AeQHmep9PfalqNY65YjHiS97yNCjRqyOZSw37vmWEbxXMYPhljbfcAjPqDyIqwnXfDOzTKzVlE8bpolKoAAAwBsAOXyqVLGyI287s5r08FAKAUAoBQCgFAKA4ZQRgjIOxB/WjWT1PG6Ki84k1u5VoWaIqO7MSZxgYKOM7enTHtVOy+VMsODcemF9n+xbrojdHKklLrl/dfuQeC3gt1CTAo08zNHCo1FEY7ZA5DOfry54r6W3wYqNmznJtR7Jk+pq8aXFXuopJy7tfn5sXfE7MTRsh6jY+R6GtGyCnFxZkW1qyDiz59JGVYowwynBrKhmL4Jc0Y0E4vglzRxGldS5liJzprnB1g7LThHDksOHcQnQ4jDuB9nSSP8qmrlan7J1G2xPEU2ba3YlVLDSSBkeR8q0VnG5oJtrc9K9PRQGX7RXSrKdRxhRz+ZoCohvZJtreJn/ixhB/zHagIHF7QptNLrlP8A7UXJf+I5/ICqt2pUfZjvL85lS/VKD4ILMu38nlY2WPVj/W1R1UNPjlvJkFGnafHN5k+pqOGdn2bBl8K+X2j/ACq0ol6MMGnhhVAFUYA6CpCQrOP8ZWCN9LIZF0+AsNWGYDOnOeRzVPV6qNMG01xLG3Xn2Lel0srZrKfC879Pqc3XCQY+7jbRG7l5TklmVslgG8zsMnpXtmmThwQ2TeZd2nz38/0ENS1PjmstLEeyfTby/Uh9nLNe9kmhykDeFEz4XI5yYPIdB8+XKoNHSvElZXtF7JdH5/wTay1+HGuzeS5vt5fyaKtIzhQCgFAKAUAoBQCgFAKA8bt3VCY11sMYXVpzvvgnrjNcWOSjmKy+x3WouWJPC78zNcStzaDWrF57iTu++kx4A3LlsMD5beQArLug9MuKLzObxxPpn8/FsadM1qPZaxCCzwrrj8/OZYRXEdoIrfLzSO3LOptzlnIJ8K8z9ee5qzGyGm4acuUn835vyX53K8oT1LlbhRS+S8l5v87Hlx/gIufHE4WVcrqG4OOavjyrrUaZXLMHhrqYus0Tt3W0isteyUxH7yVQf4QT/KuYaWWPaZFDR2Y9uR53nY+ZfFFNrP3GGM+x6VHZo5reEvkyOzQ2p8Vc/kyoklaM6ZkMbeo2+R5Gq/iODxYsES1Dg+G1Yf2J9lesu8bkfPb6VZhZ/qy7XZlZiy6t+PyD4lDeo2NWFc+pOrH1JsfH0PNWH0Ndq1Eikeo43H5N9K68RHuSo4vxCzZg80etlGBn/wCud/mK4nqIQ5shs1FVfvMgz8cnuP3drGY05ZA8WPTGyioHO27aPsrv1Krsuv2guFd+vyPXhnZJuch053P2mNTVaeNa2J6dLCtbGmseFxxfCu/3juf8qnwWUiZXp6VV5xBpBps3ieQHxEuDpGDvgc98D51Usuc1w6dxb+PIt10qD4r1JLptzKh+6u4pFMSLeBWBXSobWuNweoORzPX51Sfh6muUXFK3D265RcXiaeyMlJuvbfphl5wfhEduvgXBYDV4mIyBvp1chmtDT6auheyufm/3KGo1M7n7T5ciwAqwVzmgFAKAUAoBQCgFAKAUAoBQHnPCrqVdQynmCAR9DXMoRksSWUdRnKLzF4ZQScINqjm1QvLK2kMdPgVj+Cj0HlnYVnvS+rxk6FmUnz7J/si+tT6xJK54jFcu+P3ZEltDavBHbyO0zvqdS2UZftu69OWx54B54qCVT00oQqk3JvddGura6fHmTRsWojOdsUopbPqn0Sf4jQ23FEdpQMgQnDMcBc4ycHPTBz5VpQ1EJuSX+PN9PxdTPnp5wUW/8uS6/j6EwHPKpyA857dXGHUMPIgGvHFPZnMoxksSWSjuex8DbpqiP8DbfQ1VloqnutinL0fS3mPsvyIn/pKQfDcn/mjB/Jq49UmuU/scrR2x92x/TIHZm4/+Sv8A2v8A9U9Wt/3+39nvq+o/+z7f2dl7Isf9pcuR5KoX9a99Ub96bf2PfU5S9+xv7E6z7K28e+kufNjn8OVTV6euHJE1elqr5IuY4lUYUADyAxU5YO9AeMl0iuqFgHfOlepwMnHyrh2RUlFvd8jtVycXJLZcypvLnvJpLaZSFZVkj0EguF3dDv1xjHlmqllnHa6LFs1leeOa/rsW64cFcbq3unh56dn/AH3KyzAmnhkiTumjYh1ERQJGARpkYgBnO2AOWT5ZqrWlbdCcFhrmsYwuzfV9kuX3LVmaqpQm8prZ5zl+XZefX7F/b8HjSYzAtrbVklic6iMAjyAUADy+VX4aWEbXas5eevf+MbGfPUzlX4bxhY6dv56lhVkrigFAKAUAoBQCgFAKAUAoBQCgFAKAhvYKGkkQBZXTTr3PIbbfT3wKhdMeJzj7zWMkyulwxhLeKecGTuoZIbeO3lURo8uJZg2oEFs5O22dhk/drIshZVTGmawm/alnPX9/M1oSrtulbB5aXsxxj8/ssoeK5kd4202trHpIUDDtjYLnoMAD5dDVmOp9uUovFda+r/r82ZWlp/YUZLNk39F+fmUSI+NyqI5JoQkUrKAQ+pl1fCXUgbH05eVSx1diUZ2QxGWOu6zyzsRvSVtyjXLMo+WzxzwTbjjcMblHfQQcZZXC5xn48afxqeerqhLhk8fJ4+vIghpLZx4orPzWfpzLAHO4qwVzmgFAKAg8V4iIAjFSQ0ixk5wF1faPpUF96qSbXNpfUnoo8VtJ8k38cdCnlubiYXESsp0JkSQ6lxIDkxZJOTjqOXpVKVl9viVxa2XNbb/6/nIuRroq4JtPd8n2/wBiHe8T/akt2gGu5jYSFQOQA8YJOwUnSPWobNQtRGuVW80847d/qTV6f1eU1ZtB7Z/T6F7ccKMs6SyMQIwDGq7EMd21nJyNgNv/ADfnpvEtVkn7vJfrkow1CrqdcVz5vy6YLWrZUFAKAUAoBQCgFAKAUAoBQCgFAKAUAoBQCgFAQ5uGRtG8WkKsmS2kAbn7XvsPpUMqIShKGMJ8yaN84zU85a5FceCSMYxNPriiIYKIwpJX4dZyc4/Gq3qk5OKsnmMd8YxnHLJZ9bhFSdcMSl1znnzwS+JcQg7h2Z0ZCp2DA6ttgPM1NddT4TlJprH1IaabvFSimnn6Hl2SjZbSIPnOCRn7pYlfwxUfo+Mo6aKlz/vb7HevcXqJOP53LerpTFAKAh8XsBPC8RONQGDjOCCCDj3FQ6ilXVut9SbT3OmxTXQ8uF8OeIKGk1BF0qioEQepG5Lbc8+e1c00yglmXJYwlhHd98bG8R575byydHEq50qBk5OABk+ZxzqdRS5Igcm+bO9enIoBQCgFAKAUAoBQCgFAKAUAoBQCgFAKAUAoBQCgFAQBwW31au5jzz+Bfriq/qtOeLgWfgWPWrsY439SfVgrigFAKAUAoBQCgFAKAUAoBQCgFAKAUB//2Q=="/>
          <p:cNvSpPr>
            <a:spLocks noChangeAspect="1" noChangeArrowheads="1"/>
          </p:cNvSpPr>
          <p:nvPr/>
        </p:nvSpPr>
        <p:spPr bwMode="auto">
          <a:xfrm>
            <a:off x="217359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CuadroTexto 7"/>
          <p:cNvSpPr txBox="1"/>
          <p:nvPr/>
        </p:nvSpPr>
        <p:spPr>
          <a:xfrm>
            <a:off x="1691680" y="6381328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Seguimiento y Evaluación de Resultados - SER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13" name="11 Elipse"/>
          <p:cNvSpPr/>
          <p:nvPr/>
        </p:nvSpPr>
        <p:spPr>
          <a:xfrm>
            <a:off x="683040" y="1021869"/>
            <a:ext cx="1588226" cy="16059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1030" name="Picture 6" descr="http://4.bp.blogspot.com/_7NI_6VjXktU/TKAT2qsXMqI/AAAAAAAAAA0/1ldosMcdOJg/s1600/organizacion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9" y="1256410"/>
            <a:ext cx="1742393" cy="105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1 Elipse"/>
          <p:cNvSpPr/>
          <p:nvPr/>
        </p:nvSpPr>
        <p:spPr>
          <a:xfrm>
            <a:off x="683568" y="1018148"/>
            <a:ext cx="1588226" cy="1605912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25" name="Rectángulo 24"/>
          <p:cNvSpPr/>
          <p:nvPr/>
        </p:nvSpPr>
        <p:spPr>
          <a:xfrm>
            <a:off x="2405322" y="980728"/>
            <a:ext cx="57672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600" b="1" dirty="0" smtClean="0">
                <a:solidFill>
                  <a:schemeClr val="lt1"/>
                </a:solidFill>
                <a:latin typeface="Century Gothic" panose="020B0502020202020204" pitchFamily="34" charset="0"/>
              </a:rPr>
              <a:t>Usuarios no involucrados.</a:t>
            </a:r>
          </a:p>
          <a:p>
            <a:pPr marL="263525" algn="just">
              <a:spcAft>
                <a:spcPts val="0"/>
              </a:spcAft>
            </a:pPr>
            <a:r>
              <a:rPr lang="es-PE" sz="1600" dirty="0" smtClean="0">
                <a:solidFill>
                  <a:schemeClr val="lt1"/>
                </a:solidFill>
                <a:latin typeface="Century Gothic" panose="020B0502020202020204" pitchFamily="34" charset="0"/>
              </a:rPr>
              <a:t>Debemos interiorizar el  objetivo del proyecto SER.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PE" sz="1600" dirty="0">
              <a:solidFill>
                <a:schemeClr val="lt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600" b="1" dirty="0" smtClean="0">
                <a:solidFill>
                  <a:schemeClr val="lt1"/>
                </a:solidFill>
                <a:latin typeface="Century Gothic" panose="020B0502020202020204" pitchFamily="34" charset="0"/>
              </a:rPr>
              <a:t>Grado insuficiente de apoyo.</a:t>
            </a:r>
          </a:p>
          <a:p>
            <a:pPr marL="263525" algn="just"/>
            <a:r>
              <a:rPr lang="es-PE" sz="1600" dirty="0">
                <a:solidFill>
                  <a:schemeClr val="lt1"/>
                </a:solidFill>
                <a:latin typeface="Century Gothic" panose="020B0502020202020204" pitchFamily="34" charset="0"/>
              </a:rPr>
              <a:t>Impulso</a:t>
            </a:r>
            <a:r>
              <a:rPr lang="es-PE" sz="1600" dirty="0" smtClean="0">
                <a:solidFill>
                  <a:schemeClr val="lt1"/>
                </a:solidFill>
                <a:latin typeface="Century Gothic" panose="020B0502020202020204" pitchFamily="34" charset="0"/>
              </a:rPr>
              <a:t> de la Alta Dirección, Directores y usuarios líderes.</a:t>
            </a:r>
            <a:endParaRPr lang="es-PE" sz="1600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14" descr="http://www.jmcprl.net/GIF%20ANI2/CHECKLIS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568" y="1307240"/>
            <a:ext cx="575919" cy="82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6 Forma libre"/>
          <p:cNvSpPr/>
          <p:nvPr/>
        </p:nvSpPr>
        <p:spPr>
          <a:xfrm>
            <a:off x="1416907" y="2805144"/>
            <a:ext cx="6827502" cy="1575642"/>
          </a:xfrm>
          <a:custGeom>
            <a:avLst/>
            <a:gdLst>
              <a:gd name="connsiteX0" fmla="*/ 0 w 5267385"/>
              <a:gd name="connsiteY0" fmla="*/ 0 h 1466677"/>
              <a:gd name="connsiteX1" fmla="*/ 4534047 w 5267385"/>
              <a:gd name="connsiteY1" fmla="*/ 0 h 1466677"/>
              <a:gd name="connsiteX2" fmla="*/ 5267385 w 5267385"/>
              <a:gd name="connsiteY2" fmla="*/ 733339 h 1466677"/>
              <a:gd name="connsiteX3" fmla="*/ 4534047 w 5267385"/>
              <a:gd name="connsiteY3" fmla="*/ 1466677 h 1466677"/>
              <a:gd name="connsiteX4" fmla="*/ 0 w 5267385"/>
              <a:gd name="connsiteY4" fmla="*/ 1466677 h 1466677"/>
              <a:gd name="connsiteX5" fmla="*/ 0 w 5267385"/>
              <a:gd name="connsiteY5" fmla="*/ 0 h 14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7385" h="1466677">
                <a:moveTo>
                  <a:pt x="5267385" y="1466676"/>
                </a:moveTo>
                <a:lnTo>
                  <a:pt x="733338" y="1466676"/>
                </a:lnTo>
                <a:lnTo>
                  <a:pt x="0" y="733338"/>
                </a:lnTo>
                <a:lnTo>
                  <a:pt x="733338" y="1"/>
                </a:lnTo>
                <a:lnTo>
                  <a:pt x="5267385" y="1"/>
                </a:lnTo>
                <a:lnTo>
                  <a:pt x="5267385" y="1466676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3433" tIns="60961" rIns="113792" bIns="60961" numCol="1" spcCol="1270" anchor="ctr" anchorCtr="0">
            <a:noAutofit/>
          </a:bodyPr>
          <a:lstStyle/>
          <a:p>
            <a:pPr marL="0" lvl="1"/>
            <a:r>
              <a:rPr lang="es-PE" sz="1600" b="1" dirty="0" smtClean="0">
                <a:latin typeface="Century Gothic" panose="020B0502020202020204" pitchFamily="34" charset="0"/>
              </a:rPr>
              <a:t>Usuarios insatisfechos.</a:t>
            </a:r>
          </a:p>
          <a:p>
            <a:pPr marL="0" lvl="1"/>
            <a:r>
              <a:rPr lang="es-PE" sz="1600" dirty="0" smtClean="0">
                <a:latin typeface="Century Gothic" panose="020B0502020202020204" pitchFamily="34" charset="0"/>
              </a:rPr>
              <a:t>El sistema debe ser de fácil acceso y operatividad.</a:t>
            </a:r>
          </a:p>
          <a:p>
            <a:pPr marL="0" lvl="1"/>
            <a:endParaRPr lang="es-PE" sz="1600" dirty="0">
              <a:latin typeface="Century Gothic" panose="020B0502020202020204" pitchFamily="34" charset="0"/>
            </a:endParaRPr>
          </a:p>
          <a:p>
            <a:pPr marL="0" lvl="1"/>
            <a:r>
              <a:rPr lang="es-PE" sz="1600" dirty="0" smtClean="0">
                <a:latin typeface="Century Gothic" panose="020B0502020202020204" pitchFamily="34" charset="0"/>
              </a:rPr>
              <a:t>La prioridad debe enmarcarse en la performance, accesibilidad y usabilidad.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8" name="7 Elipse"/>
          <p:cNvSpPr/>
          <p:nvPr/>
        </p:nvSpPr>
        <p:spPr>
          <a:xfrm>
            <a:off x="683568" y="2774874"/>
            <a:ext cx="1588226" cy="16059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30" name="Picture 6" descr="http://3.bp.blogspot.com/-4adxGhuj5eg/U9UnMx4gY1I/AAAAAAAAARA/ttS3AwfLRkE/s1600/computador_%25281%2529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71" y="2846882"/>
            <a:ext cx="149806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http://www.jmcprl.net/GIF%20ANI2/CHECKLIS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739" y="2984185"/>
            <a:ext cx="575919" cy="82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6 Forma libre"/>
          <p:cNvSpPr/>
          <p:nvPr/>
        </p:nvSpPr>
        <p:spPr>
          <a:xfrm rot="10800000">
            <a:off x="1782866" y="4542171"/>
            <a:ext cx="6827502" cy="1605912"/>
          </a:xfrm>
          <a:custGeom>
            <a:avLst/>
            <a:gdLst>
              <a:gd name="connsiteX0" fmla="*/ 0 w 5267385"/>
              <a:gd name="connsiteY0" fmla="*/ 0 h 1466677"/>
              <a:gd name="connsiteX1" fmla="*/ 4534047 w 5267385"/>
              <a:gd name="connsiteY1" fmla="*/ 0 h 1466677"/>
              <a:gd name="connsiteX2" fmla="*/ 5267385 w 5267385"/>
              <a:gd name="connsiteY2" fmla="*/ 733339 h 1466677"/>
              <a:gd name="connsiteX3" fmla="*/ 4534047 w 5267385"/>
              <a:gd name="connsiteY3" fmla="*/ 1466677 h 1466677"/>
              <a:gd name="connsiteX4" fmla="*/ 0 w 5267385"/>
              <a:gd name="connsiteY4" fmla="*/ 1466677 h 1466677"/>
              <a:gd name="connsiteX5" fmla="*/ 0 w 5267385"/>
              <a:gd name="connsiteY5" fmla="*/ 0 h 14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7385" h="1466677">
                <a:moveTo>
                  <a:pt x="5267385" y="1466676"/>
                </a:moveTo>
                <a:lnTo>
                  <a:pt x="733338" y="1466676"/>
                </a:lnTo>
                <a:lnTo>
                  <a:pt x="0" y="733338"/>
                </a:lnTo>
                <a:lnTo>
                  <a:pt x="733338" y="1"/>
                </a:lnTo>
                <a:lnTo>
                  <a:pt x="5267385" y="1"/>
                </a:lnTo>
                <a:lnTo>
                  <a:pt x="5267385" y="1466676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3433" tIns="60961" rIns="113792" bIns="60961" numCol="1" spcCol="1270" anchor="ctr" anchorCtr="0">
            <a:noAutofit/>
          </a:bodyPr>
          <a:lstStyle/>
          <a:p>
            <a:pPr marL="0" lvl="1"/>
            <a:endParaRPr lang="es-PE" sz="1600" dirty="0">
              <a:latin typeface="Century Gothic" panose="020B0502020202020204" pitchFamily="34" charset="0"/>
            </a:endParaRPr>
          </a:p>
        </p:txBody>
      </p:sp>
      <p:sp>
        <p:nvSpPr>
          <p:cNvPr id="33" name="6 Forma libre"/>
          <p:cNvSpPr/>
          <p:nvPr/>
        </p:nvSpPr>
        <p:spPr>
          <a:xfrm>
            <a:off x="833791" y="4542171"/>
            <a:ext cx="6827502" cy="1605912"/>
          </a:xfrm>
          <a:custGeom>
            <a:avLst/>
            <a:gdLst>
              <a:gd name="connsiteX0" fmla="*/ 0 w 5267385"/>
              <a:gd name="connsiteY0" fmla="*/ 0 h 1466677"/>
              <a:gd name="connsiteX1" fmla="*/ 4534047 w 5267385"/>
              <a:gd name="connsiteY1" fmla="*/ 0 h 1466677"/>
              <a:gd name="connsiteX2" fmla="*/ 5267385 w 5267385"/>
              <a:gd name="connsiteY2" fmla="*/ 733339 h 1466677"/>
              <a:gd name="connsiteX3" fmla="*/ 4534047 w 5267385"/>
              <a:gd name="connsiteY3" fmla="*/ 1466677 h 1466677"/>
              <a:gd name="connsiteX4" fmla="*/ 0 w 5267385"/>
              <a:gd name="connsiteY4" fmla="*/ 1466677 h 1466677"/>
              <a:gd name="connsiteX5" fmla="*/ 0 w 5267385"/>
              <a:gd name="connsiteY5" fmla="*/ 0 h 14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7385" h="1466677">
                <a:moveTo>
                  <a:pt x="5267385" y="1466676"/>
                </a:moveTo>
                <a:lnTo>
                  <a:pt x="733338" y="1466676"/>
                </a:lnTo>
                <a:lnTo>
                  <a:pt x="0" y="733338"/>
                </a:lnTo>
                <a:lnTo>
                  <a:pt x="733338" y="1"/>
                </a:lnTo>
                <a:lnTo>
                  <a:pt x="5267385" y="1"/>
                </a:lnTo>
                <a:lnTo>
                  <a:pt x="5267385" y="1466676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3433" tIns="60961" rIns="113792" bIns="60961" numCol="1" spcCol="1270" anchor="ctr" anchorCtr="0">
            <a:noAutofit/>
          </a:bodyPr>
          <a:lstStyle/>
          <a:p>
            <a:pPr marL="0" lvl="1"/>
            <a:endParaRPr lang="es-PE" sz="1600" dirty="0">
              <a:latin typeface="Century Gothic" panose="020B0502020202020204" pitchFamily="34" charset="0"/>
            </a:endParaRPr>
          </a:p>
        </p:txBody>
      </p:sp>
      <p:sp>
        <p:nvSpPr>
          <p:cNvPr id="39" name="7 Elipse"/>
          <p:cNvSpPr/>
          <p:nvPr/>
        </p:nvSpPr>
        <p:spPr>
          <a:xfrm>
            <a:off x="107504" y="4542171"/>
            <a:ext cx="1588226" cy="16059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40" name="Picture 4" descr="http://sapsi.org/wp-content/uploads/2014/01/bringing_in_those_ideas_300_clr_11502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14" y="4559698"/>
            <a:ext cx="1174330" cy="16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7 Elipse"/>
          <p:cNvSpPr/>
          <p:nvPr/>
        </p:nvSpPr>
        <p:spPr>
          <a:xfrm>
            <a:off x="7341718" y="4542171"/>
            <a:ext cx="1588226" cy="16059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42" name="Picture 6" descr="http://3.bp.blogspot.com/_MWXT2B8Cuow/TU7RbLJvfsI/AAAAAAAAAjo/D-7c08-HpkU/s1600/informacion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86187"/>
            <a:ext cx="144898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9"/>
          <p:cNvSpPr/>
          <p:nvPr/>
        </p:nvSpPr>
        <p:spPr>
          <a:xfrm>
            <a:off x="1835696" y="4614179"/>
            <a:ext cx="5610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PE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Información no compartida.</a:t>
            </a:r>
          </a:p>
          <a:p>
            <a:pPr marL="0" lvl="1"/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 mas alto riesgo corresponde al concepto, somos dueños de la información que generamos en el centro laboral.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lvl="1" algn="ctr"/>
            <a:r>
              <a:rPr lang="es-PE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CONOCIMIENTO NO COMPARTIDO </a:t>
            </a:r>
            <a:r>
              <a:rPr lang="es-PE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 CONOCIMIENTO PERDIDO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647922"/>
            <a:ext cx="9144000" cy="57108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36" name="Picture 12" descr="https://merianmi.files.wordpress.com/2012/06/bierzo481a63a9manuela.gif?w=450&amp;h=2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" y="1462235"/>
            <a:ext cx="2829242" cy="169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0" y="-54544"/>
            <a:ext cx="9144000" cy="702469"/>
            <a:chOff x="0" y="12847"/>
            <a:chExt cx="9144000" cy="702469"/>
          </a:xfrm>
        </p:grpSpPr>
        <p:sp>
          <p:nvSpPr>
            <p:cNvPr id="16" name="Rectángulo 15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123" name="Imagen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25" name="Elipse 24">
            <a:hlinkClick r:id="" action="ppaction://noaction"/>
          </p:cNvPr>
          <p:cNvSpPr/>
          <p:nvPr/>
        </p:nvSpPr>
        <p:spPr>
          <a:xfrm>
            <a:off x="3282093" y="4545551"/>
            <a:ext cx="2484276" cy="126718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pPr algn="ctr"/>
            <a:r>
              <a:rPr lang="es-PE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SNGRH</a:t>
            </a:r>
            <a:endParaRPr lang="es-PE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" name="Flecha abajo 3"/>
          <p:cNvSpPr/>
          <p:nvPr/>
        </p:nvSpPr>
        <p:spPr>
          <a:xfrm rot="2129930">
            <a:off x="6193769" y="2577933"/>
            <a:ext cx="396337" cy="2600478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Flecha abajo 27"/>
          <p:cNvSpPr/>
          <p:nvPr/>
        </p:nvSpPr>
        <p:spPr>
          <a:xfrm rot="19470070" flipH="1">
            <a:off x="2463617" y="2562967"/>
            <a:ext cx="461364" cy="2558374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Elipse 22">
            <a:hlinkClick r:id="" action="ppaction://noaction"/>
          </p:cNvPr>
          <p:cNvSpPr/>
          <p:nvPr/>
        </p:nvSpPr>
        <p:spPr>
          <a:xfrm>
            <a:off x="1259632" y="1606251"/>
            <a:ext cx="1944216" cy="1512168"/>
          </a:xfrm>
          <a:prstGeom prst="ellipse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pPr algn="ctr"/>
            <a:r>
              <a:rPr lang="es-PE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OSNIRH y el SNIRH</a:t>
            </a:r>
            <a:endParaRPr lang="es-PE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86147" y="3415758"/>
            <a:ext cx="20222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 smtClean="0">
                <a:solidFill>
                  <a:srgbClr val="5B5B5F"/>
                </a:solidFill>
                <a:latin typeface="Arial" panose="020B0604020202020204" pitchFamily="34" charset="0"/>
              </a:rPr>
              <a:t>Generar y </a:t>
            </a:r>
          </a:p>
          <a:p>
            <a:r>
              <a:rPr lang="es-PE" dirty="0">
                <a:solidFill>
                  <a:srgbClr val="5B5B5F"/>
                </a:solidFill>
                <a:latin typeface="Arial" panose="020B0604020202020204" pitchFamily="34" charset="0"/>
              </a:rPr>
              <a:t>difundir </a:t>
            </a:r>
            <a:r>
              <a:rPr lang="es-PE" dirty="0" smtClean="0">
                <a:solidFill>
                  <a:srgbClr val="5B5B5F"/>
                </a:solidFill>
                <a:latin typeface="Arial" panose="020B0604020202020204" pitchFamily="34" charset="0"/>
              </a:rPr>
              <a:t>información cartográfica, meteorológica, hidrológica y estadísticas de la ANA y del SNGRH, a través del SNIRH.</a:t>
            </a:r>
            <a:endParaRPr lang="es-PE" dirty="0"/>
          </a:p>
        </p:txBody>
      </p:sp>
      <p:sp>
        <p:nvSpPr>
          <p:cNvPr id="8" name="Rectángulo 7"/>
          <p:cNvSpPr/>
          <p:nvPr/>
        </p:nvSpPr>
        <p:spPr>
          <a:xfrm>
            <a:off x="5846154" y="3082574"/>
            <a:ext cx="23457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 smtClean="0">
                <a:solidFill>
                  <a:srgbClr val="5B5B5F"/>
                </a:solidFill>
                <a:latin typeface="Arial" panose="020B0604020202020204" pitchFamily="34" charset="0"/>
              </a:rPr>
              <a:t>Generar </a:t>
            </a:r>
          </a:p>
          <a:p>
            <a:pPr algn="r"/>
            <a:r>
              <a:rPr lang="es-PE" dirty="0" smtClean="0">
                <a:solidFill>
                  <a:srgbClr val="5B5B5F"/>
                </a:solidFill>
                <a:latin typeface="Arial" panose="020B0604020202020204" pitchFamily="34" charset="0"/>
              </a:rPr>
              <a:t>y </a:t>
            </a:r>
            <a:r>
              <a:rPr lang="es-PE" dirty="0">
                <a:solidFill>
                  <a:srgbClr val="5B5B5F"/>
                </a:solidFill>
                <a:latin typeface="Arial" panose="020B0604020202020204" pitchFamily="34" charset="0"/>
              </a:rPr>
              <a:t>difundir </a:t>
            </a:r>
            <a:r>
              <a:rPr lang="es-PE" dirty="0" smtClean="0">
                <a:solidFill>
                  <a:srgbClr val="5B5B5F"/>
                </a:solidFill>
                <a:latin typeface="Arial" panose="020B0604020202020204" pitchFamily="34" charset="0"/>
              </a:rPr>
              <a:t>conocimientos, aprendizajes, experiencias, seguimiento y evaluación de los cambios en la GIRH, a través del SGC.</a:t>
            </a:r>
            <a:endParaRPr lang="es-PE" dirty="0"/>
          </a:p>
        </p:txBody>
      </p:sp>
      <p:sp>
        <p:nvSpPr>
          <p:cNvPr id="26" name="Rectángulo 25"/>
          <p:cNvSpPr/>
          <p:nvPr/>
        </p:nvSpPr>
        <p:spPr>
          <a:xfrm>
            <a:off x="1259632" y="1084584"/>
            <a:ext cx="2079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 smtClean="0"/>
              <a:t>Datos, Información</a:t>
            </a:r>
            <a:endParaRPr lang="es-PE" dirty="0"/>
          </a:p>
        </p:txBody>
      </p:sp>
      <p:sp>
        <p:nvSpPr>
          <p:cNvPr id="27" name="Rectángulo 26"/>
          <p:cNvSpPr/>
          <p:nvPr/>
        </p:nvSpPr>
        <p:spPr>
          <a:xfrm>
            <a:off x="6184584" y="1102776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 smtClean="0"/>
              <a:t>Conocimiento</a:t>
            </a:r>
            <a:endParaRPr lang="es-PE" dirty="0"/>
          </a:p>
        </p:txBody>
      </p:sp>
      <p:pic>
        <p:nvPicPr>
          <p:cNvPr id="1032" name="Picture 8" descr="http://4.bp.blogspot.com/-L9P4DqHkRyg/UAczWpli7cI/AAAAAAAAAII/rCtGGOVoio0/s320/extranet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94" y="1462235"/>
            <a:ext cx="1440506" cy="172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e 23">
            <a:hlinkClick r:id="" action="ppaction://noaction"/>
          </p:cNvPr>
          <p:cNvSpPr/>
          <p:nvPr/>
        </p:nvSpPr>
        <p:spPr>
          <a:xfrm>
            <a:off x="5940152" y="1606251"/>
            <a:ext cx="1944216" cy="1512168"/>
          </a:xfrm>
          <a:prstGeom prst="ellipse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pPr algn="ctr"/>
            <a:r>
              <a:rPr lang="es-PE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DGCCI y la </a:t>
            </a:r>
          </a:p>
          <a:p>
            <a:pPr algn="ctr"/>
            <a:r>
              <a:rPr lang="es-PE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SGC</a:t>
            </a:r>
            <a:endParaRPr lang="es-PE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5667746" y="3107981"/>
            <a:ext cx="1280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dirty="0" smtClean="0"/>
              <a:t>Experiencia</a:t>
            </a:r>
            <a:endParaRPr lang="es-PE" sz="1400" dirty="0"/>
          </a:p>
        </p:txBody>
      </p:sp>
      <p:sp>
        <p:nvSpPr>
          <p:cNvPr id="37" name="Rectángulo 36"/>
          <p:cNvSpPr/>
          <p:nvPr/>
        </p:nvSpPr>
        <p:spPr>
          <a:xfrm>
            <a:off x="5652120" y="3386706"/>
            <a:ext cx="1280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dirty="0" smtClean="0"/>
              <a:t>Procesos</a:t>
            </a:r>
            <a:endParaRPr lang="es-PE" sz="1400" dirty="0"/>
          </a:p>
        </p:txBody>
      </p:sp>
      <p:sp>
        <p:nvSpPr>
          <p:cNvPr id="38" name="Rectángulo 37"/>
          <p:cNvSpPr/>
          <p:nvPr/>
        </p:nvSpPr>
        <p:spPr>
          <a:xfrm>
            <a:off x="2555776" y="3109127"/>
            <a:ext cx="1383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dirty="0" smtClean="0"/>
              <a:t>Información</a:t>
            </a:r>
          </a:p>
          <a:p>
            <a:r>
              <a:rPr lang="es-PE" sz="1400" dirty="0" smtClean="0"/>
              <a:t> Hidrológica,</a:t>
            </a:r>
          </a:p>
          <a:p>
            <a:r>
              <a:rPr lang="es-PE" sz="1400" dirty="0" smtClean="0"/>
              <a:t>   Meteorológica</a:t>
            </a:r>
          </a:p>
          <a:p>
            <a:r>
              <a:rPr lang="es-PE" sz="1400" dirty="0"/>
              <a:t> </a:t>
            </a:r>
            <a:r>
              <a:rPr lang="es-PE" sz="1400" dirty="0" smtClean="0"/>
              <a:t>        ….</a:t>
            </a:r>
            <a:endParaRPr lang="es-PE" sz="1400" dirty="0"/>
          </a:p>
        </p:txBody>
      </p:sp>
      <p:sp>
        <p:nvSpPr>
          <p:cNvPr id="39" name="Rectángulo 38"/>
          <p:cNvSpPr/>
          <p:nvPr/>
        </p:nvSpPr>
        <p:spPr>
          <a:xfrm>
            <a:off x="5148064" y="3694483"/>
            <a:ext cx="1280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dirty="0" smtClean="0"/>
              <a:t>Capacitación</a:t>
            </a:r>
            <a:endParaRPr lang="es-PE" sz="1400" dirty="0"/>
          </a:p>
        </p:txBody>
      </p:sp>
      <p:sp>
        <p:nvSpPr>
          <p:cNvPr id="29" name="Rectángulo 28"/>
          <p:cNvSpPr/>
          <p:nvPr/>
        </p:nvSpPr>
        <p:spPr>
          <a:xfrm>
            <a:off x="5560285" y="3978495"/>
            <a:ext cx="624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dirty="0" smtClean="0"/>
              <a:t>S&amp;E</a:t>
            </a:r>
            <a:endParaRPr lang="es-PE" sz="1400" dirty="0"/>
          </a:p>
        </p:txBody>
      </p:sp>
      <p:sp>
        <p:nvSpPr>
          <p:cNvPr id="34" name="Rectángulo 33"/>
          <p:cNvSpPr/>
          <p:nvPr/>
        </p:nvSpPr>
        <p:spPr>
          <a:xfrm>
            <a:off x="2369587" y="85082"/>
            <a:ext cx="4485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 smtClean="0">
                <a:solidFill>
                  <a:schemeClr val="bg1"/>
                </a:solidFill>
              </a:rPr>
              <a:t>LA GESTION DEL CONOCIMIENTO EN LA ANA</a:t>
            </a:r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24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27384"/>
            <a:ext cx="9144000" cy="702469"/>
            <a:chOff x="0" y="12847"/>
            <a:chExt cx="9144000" cy="702469"/>
          </a:xfrm>
        </p:grpSpPr>
        <p:sp>
          <p:nvSpPr>
            <p:cNvPr id="16" name="Rectángulo 15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123" name="Imagen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7" name="7 Llamada de flecha cuádruple"/>
          <p:cNvSpPr/>
          <p:nvPr/>
        </p:nvSpPr>
        <p:spPr>
          <a:xfrm>
            <a:off x="3360940" y="2529532"/>
            <a:ext cx="2224742" cy="1899344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3 Rectángulo"/>
          <p:cNvSpPr/>
          <p:nvPr/>
        </p:nvSpPr>
        <p:spPr>
          <a:xfrm>
            <a:off x="3984325" y="3239729"/>
            <a:ext cx="11655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28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DGCCI</a:t>
            </a:r>
            <a:endParaRPr lang="es-ES" sz="2800" b="1" cap="none" spc="0" dirty="0">
              <a:ln w="50800"/>
              <a:solidFill>
                <a:schemeClr val="bg1">
                  <a:shade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3131" y="2779108"/>
            <a:ext cx="1739755" cy="173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33 CuadroTexto"/>
          <p:cNvSpPr txBox="1"/>
          <p:nvPr/>
        </p:nvSpPr>
        <p:spPr>
          <a:xfrm>
            <a:off x="5686865" y="3428598"/>
            <a:ext cx="1517930" cy="461665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del Conocimiento</a:t>
            </a:r>
            <a:endParaRPr lang="es-PE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rco 11"/>
          <p:cNvSpPr/>
          <p:nvPr/>
        </p:nvSpPr>
        <p:spPr>
          <a:xfrm rot="16200000">
            <a:off x="2798636" y="1716906"/>
            <a:ext cx="2179181" cy="2027786"/>
          </a:xfrm>
          <a:prstGeom prst="arc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Arco 12"/>
          <p:cNvSpPr/>
          <p:nvPr/>
        </p:nvSpPr>
        <p:spPr>
          <a:xfrm>
            <a:off x="4106310" y="1556447"/>
            <a:ext cx="2160737" cy="2408567"/>
          </a:xfrm>
          <a:prstGeom prst="arc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9" y="887772"/>
            <a:ext cx="1262750" cy="1261511"/>
          </a:xfrm>
          <a:prstGeom prst="rect">
            <a:avLst/>
          </a:prstGeom>
        </p:spPr>
      </p:pic>
      <p:sp>
        <p:nvSpPr>
          <p:cNvPr id="15" name="15 CuadroTexto"/>
          <p:cNvSpPr txBox="1"/>
          <p:nvPr/>
        </p:nvSpPr>
        <p:spPr>
          <a:xfrm>
            <a:off x="3923928" y="1149145"/>
            <a:ext cx="1292140" cy="4616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Coordinación Interinstitucional</a:t>
            </a:r>
            <a:endParaRPr lang="es-PE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801" y="4618811"/>
            <a:ext cx="1396778" cy="1396778"/>
          </a:xfrm>
          <a:prstGeom prst="rect">
            <a:avLst/>
          </a:prstGeom>
        </p:spPr>
      </p:pic>
      <p:sp>
        <p:nvSpPr>
          <p:cNvPr id="18" name="19 CuadroTexto"/>
          <p:cNvSpPr txBox="1"/>
          <p:nvPr/>
        </p:nvSpPr>
        <p:spPr>
          <a:xfrm>
            <a:off x="3865932" y="5015045"/>
            <a:ext cx="1314058" cy="4616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Comunicación /Prensa</a:t>
            </a:r>
            <a:endParaRPr lang="es-PE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rco 18"/>
          <p:cNvSpPr/>
          <p:nvPr/>
        </p:nvSpPr>
        <p:spPr>
          <a:xfrm rot="5400000">
            <a:off x="4418835" y="3457385"/>
            <a:ext cx="1914868" cy="1857298"/>
          </a:xfrm>
          <a:prstGeom prst="arc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Arco 19"/>
          <p:cNvSpPr/>
          <p:nvPr/>
        </p:nvSpPr>
        <p:spPr>
          <a:xfrm rot="10992963">
            <a:off x="2803146" y="3106324"/>
            <a:ext cx="2073310" cy="2302746"/>
          </a:xfrm>
          <a:prstGeom prst="arc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607" y="2827209"/>
            <a:ext cx="1303991" cy="1303991"/>
          </a:xfrm>
          <a:prstGeom prst="rect">
            <a:avLst/>
          </a:prstGeom>
        </p:spPr>
      </p:pic>
      <p:sp>
        <p:nvSpPr>
          <p:cNvPr id="22" name="18 CuadroTexto"/>
          <p:cNvSpPr txBox="1"/>
          <p:nvPr/>
        </p:nvSpPr>
        <p:spPr>
          <a:xfrm>
            <a:off x="2070181" y="3138629"/>
            <a:ext cx="1237185" cy="461665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Capacitación y Sensibilización</a:t>
            </a:r>
            <a:endParaRPr lang="es-PE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70307" y="46365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 smtClean="0">
                <a:solidFill>
                  <a:schemeClr val="bg1"/>
                </a:solidFill>
              </a:rPr>
              <a:t>DIRECCION DE GESTION DEL CONOCIMIENTO Y COORDINACION INTERINSTITUCIONAL</a:t>
            </a:r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97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2847"/>
            <a:ext cx="9144000" cy="702469"/>
            <a:chOff x="0" y="12847"/>
            <a:chExt cx="9144000" cy="702469"/>
          </a:xfrm>
        </p:grpSpPr>
        <p:sp>
          <p:nvSpPr>
            <p:cNvPr id="16" name="Rectángulo 15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123" name="Imagen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3" name="CuadroTexto 2"/>
          <p:cNvSpPr txBox="1"/>
          <p:nvPr/>
        </p:nvSpPr>
        <p:spPr>
          <a:xfrm>
            <a:off x="1691680" y="132666"/>
            <a:ext cx="609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 smtClean="0">
                <a:solidFill>
                  <a:schemeClr val="bg1"/>
                </a:solidFill>
              </a:rPr>
              <a:t>NUESTRA PROPUESTA DE GESTION DEL CONOCIMIENTO</a:t>
            </a:r>
            <a:endParaRPr lang="es-PE" sz="2000" b="1" dirty="0">
              <a:solidFill>
                <a:schemeClr val="bg1"/>
              </a:solidFill>
            </a:endParaRPr>
          </a:p>
        </p:txBody>
      </p:sp>
      <p:pic>
        <p:nvPicPr>
          <p:cNvPr id="23" name="Imagen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554880"/>
            <a:ext cx="3600400" cy="35910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  <p:sp>
        <p:nvSpPr>
          <p:cNvPr id="26" name="Flecha a la derecha con bandas 25"/>
          <p:cNvSpPr/>
          <p:nvPr/>
        </p:nvSpPr>
        <p:spPr>
          <a:xfrm rot="1636304">
            <a:off x="3751962" y="3901432"/>
            <a:ext cx="889268" cy="587051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Flecha a la derecha con bandas 26"/>
          <p:cNvSpPr/>
          <p:nvPr/>
        </p:nvSpPr>
        <p:spPr>
          <a:xfrm>
            <a:off x="3707903" y="2919267"/>
            <a:ext cx="889268" cy="587051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Flecha a la derecha con bandas 27"/>
          <p:cNvSpPr/>
          <p:nvPr/>
        </p:nvSpPr>
        <p:spPr>
          <a:xfrm rot="20756488">
            <a:off x="3659457" y="1876332"/>
            <a:ext cx="889268" cy="587051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Proceso alternativo 23">
            <a:hlinkClick r:id="rId6" action="ppaction://hlinksldjump"/>
          </p:cNvPr>
          <p:cNvSpPr/>
          <p:nvPr/>
        </p:nvSpPr>
        <p:spPr>
          <a:xfrm>
            <a:off x="4606948" y="1210972"/>
            <a:ext cx="4366222" cy="1217619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SEGUIMIENTO </a:t>
            </a:r>
          </a:p>
          <a:p>
            <a:pPr algn="r"/>
            <a:r>
              <a:rPr lang="es-PE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Y</a:t>
            </a:r>
          </a:p>
          <a:p>
            <a:pPr algn="r"/>
            <a:r>
              <a:rPr lang="es-PE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EVALUACION DE RESULTADOS</a:t>
            </a:r>
            <a:endParaRPr lang="es-PE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0" name="Proceso alternativo 29"/>
          <p:cNvSpPr/>
          <p:nvPr/>
        </p:nvSpPr>
        <p:spPr>
          <a:xfrm>
            <a:off x="4629433" y="2632803"/>
            <a:ext cx="4343737" cy="1505327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INVESTIGACION </a:t>
            </a:r>
          </a:p>
          <a:p>
            <a:pPr algn="r"/>
            <a:r>
              <a:rPr lang="es-PE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Y </a:t>
            </a:r>
          </a:p>
          <a:p>
            <a:pPr algn="r"/>
            <a:r>
              <a:rPr lang="es-PE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SISTEMATIZACION</a:t>
            </a:r>
            <a:endParaRPr lang="es-PE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1" name="Proceso alternativo 30"/>
          <p:cNvSpPr/>
          <p:nvPr/>
        </p:nvSpPr>
        <p:spPr>
          <a:xfrm>
            <a:off x="4705595" y="4342342"/>
            <a:ext cx="4267575" cy="1484973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COMUNICACIÓN </a:t>
            </a:r>
          </a:p>
          <a:p>
            <a:pPr algn="r"/>
            <a:r>
              <a:rPr lang="es-PE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PARA EL DESARROLLO</a:t>
            </a:r>
            <a:endParaRPr lang="es-PE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908" y="1344609"/>
            <a:ext cx="1152128" cy="1041456"/>
          </a:xfrm>
          <a:prstGeom prst="rect">
            <a:avLst/>
          </a:prstGeom>
        </p:spPr>
      </p:pic>
      <p:pic>
        <p:nvPicPr>
          <p:cNvPr id="5120" name="Imagen 51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828" y="4472735"/>
            <a:ext cx="963332" cy="1226689"/>
          </a:xfrm>
          <a:prstGeom prst="rect">
            <a:avLst/>
          </a:prstGeom>
        </p:spPr>
      </p:pic>
      <p:pic>
        <p:nvPicPr>
          <p:cNvPr id="5121" name="Imagen 5120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785841"/>
            <a:ext cx="1383750" cy="119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21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27384"/>
            <a:ext cx="9144000" cy="702469"/>
            <a:chOff x="0" y="12847"/>
            <a:chExt cx="9144000" cy="702469"/>
          </a:xfrm>
        </p:grpSpPr>
        <p:sp>
          <p:nvSpPr>
            <p:cNvPr id="16" name="Rectángulo 15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123" name="Imagen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3" name="CuadroTexto 2"/>
          <p:cNvSpPr txBox="1"/>
          <p:nvPr/>
        </p:nvSpPr>
        <p:spPr>
          <a:xfrm>
            <a:off x="1691680" y="132666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Marco de Trabajo Gestión Conocimiento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17" name="AutoShape 8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8" name="AutoShape 10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9" name="AutoShape 12" descr="data:image/jpeg;base64,/9j/4AAQSkZJRgABAQAAAQABAAD/2wCEAAkGBxQQEhUQEhQVFRQXFBQWFBQXFRQUFhUVFRQXFhQVFBUYHCggGBwlGxUVITEhJSkrLi4uFx8zODMtNygtLisBCgoKDg0OGxAQGiwkICQwLCwsLDAsLCwsLCwsLCwsLCwsLCwsLCwsLCwsLCwsLCwsLCwsLCwsLCwsLCwsLCwsLP/AABEIAKoBKQMBEQACEQEDEQH/xAAcAAABBQEBAQAAAAAAAAAAAAAAAQIFBgcEAwj/xABBEAACAQIDBAgEAQsEAQUAAAABAgADEQQSIQUGMUETIlFhcYGRoQcyscFSFCMzYnKCkqKy0eEVJEJjwhZDZHOT/8QAGgEBAAIDAQAAAAAAAAAAAAAAAAQFAQIDBv/EAC0RAQACAgEDAgYBBQADAAAAAAABAgMRBAUSITFBEyIyUWFxgUKRobHRFCM0/9oADAMBAAIRAxEAPwDcYBAIBAIBAIBAIBAIBAIBAIBAIBAIBA8sRXCC57bQOf8A1NOxvQf3gNO0x+E+0BDtP9X3gNO0z+H3/wAQGnabfhHvAadpP2L6H+8Bp2i/d6f5gLQxrs6i+hIvoOECXgEAgEAgEAgEAgEAgEAgEAgEAgEAgEAgEAgEAgEAgEAgR+2D1V/a+0CNEB0AgJAQwC8BCYHrs/Wqvn9DAnoBAIBAIBAIBAIBAIBAIBAIBAIBAIBAIBAIBAIBAIBAIEZto/IPH7QI8GA6AQEgMqgkaGx5Hj7QOejibkqdHHEfQjtB7fvMRLaY93sWmWrq2PrV8FJ+g+8CWxuKWijVXNlUXJmJnUbb48dslorX1llO298qmIe2c06d9FXs7TbiZDtkm0vU8fgYsFd63b8o7Ab01aFQGnUJF9QSSGHeJrF5rPiXfJxcWamr1hsmy8aK9JKy8HUG3Z2jyN5OrO428jmxTiyTSfZ1TLkIBAIBAIBAIBAIBAIBAIBAIBAIEdtHbmHw5y1aqqfw8T6DWdsfHy5I3Wu0bNy8OKdXt5e+z9pUsQM1KorjnY6jxHETXJivjnV403xZ8eWN0nbqnN2EAgEAgRG2z1kHcftA4lMB14BAIDTA4cfhs4BByuvytxt2gjmp5j6EAzEw2rbTiw21QSadSyVQbFSeN72Kn/kDY2PceBBExFvaW84pnzXzCf3cbM7HsX6n/E2ckX8VcUaeEUDg1QBvAKSB6j2nHN9Ky6XEfFmZ9oYhiMdc+nvImnpov4Jha9zEQ1tkfRW5uFalgqCN82TMR2ZyWt7ydjjVYeS5l4vntaE1N0YQCAQCAQCAQCBDb1bdGCo9Ja7k5UXkWte57hJPF48579vt7ofN5X/j49x6z6Mnxm8+IrFnbEMDyUMyg3/CF0Fu+X1cGHH4isPM3z58k7taf9O3Ye/OIoMMzmqnNXNzbubiDOWbhYckeI1P4dsHOz4Z8zuPtLWdlbRTE0lrUzdWHmDzB7xKHLjtjtNbPT4M1c1IvV1zm6iAQEJg9FH3h3/WmTTw4DkaGoflv+qOfjLfjdMm0d2WdfhQ8rq+pmuGN/n/AIzyriRUYu92Zr3Ys17nnx4y5itYjUeFBM3mdzO5P2ZtCpg6i16TEgHrDtXmrDmDOOfFGSk1skcfPNLxaviY/wAtzwmIFVEqL8rqrDwYXH1nlrV7ZmHs6W7qxaPd7TDYQPDHYtaNNqtQ2VQST4dnfN6Um9orX1lzy5K46Te3pDJtt76V8S+VGNNL2VVOU92ZhxPtPQYeFixR5jcvLcnnZ88+J1H2hFrtutTf9KxINvmzjv7QZ3tixXjU1j+yNTLmpO62n+66bu7dGJGU2FQC5HJh2j+0pOZw/g/NX0/09F0/qHx/kv4tH+U2DIC0OgEBDA8qkClb606i9HiUGYU8wqJ2o1rkc9LcuHHlOOasz5ha9Mz1rM47e6Z3E3logMXqXV8tmPFLXuKgHDj83DTlwmKZY92/L6fbfdjj+P8An/Fs3h2ZT2hhmpB11syOCGAYcDpy4jwM6WiLQgYMlsGSJmP4YNtbdivTqmlkVmvbqujA+YOnnaRJjU6ekx276d/nX6XrcT4bMrLXxeWwsRSBDZjyzkaW7uc7Y8XvKr5fOiN0x+v3axJCmEAgEAgEAgEAgEDNvjLmCYdv+N6gP7RykewPpLTptojuj9KbquObTSfbyyOpipZTdAriLSxsx3lsLVvg1tFn6eiflARx3E3B+3pK3qGp7bLHpcTXur7NOlYtxAIFR+JG1zh8OKamzVSRfnkHzetwPOWHTsMXyd0+kf7VPVs80xxSvrb/AEx18VrL6bKCuLwdXxxc5jYdyqqj0UATSvht8N60K82242o2/c3ErUwVApwVAhHYU6p+k81y6TTNaJeu4OSMmCspqR0sQKN8XMaaeFRBoHqjN3hVJt62PlLDp2viTP2hV9V3OOK/eWNHF6y571P8LweleO5rONNbAx5p1qbg8GF/Amx9iZpmiL45rLTFvHmraPu1q88y9icDAWAhgMeBw4yiCIFUq/D2rUVsRgnCOHINFuqraA3RuR1Oh07xI98O/NVxxeqdsduXz+ULUw2LwxK4mkaJPym4Icc7FT4es4TW0eq4x58WWN0naGx2LI7/ABmkpVbSkNh71VcPUD02IAYXW5ykcwV4Wm1bTWfDlmw489e28f8AW+bPxa16SVk+V1DDzHCT4ncbeOy45x3mk+zomXMQCAQCAQCAQCBE7z7DTHYd8O+l9Ub8Dj5W+3gTOmLJOO3dDlmxRlr2y+dd5t3cRgahSshHYw1Vh2q3OWlcsX8wrZw2p4lDYdWZgqgkk2AGpJ7hN96Ymu/D6B+Fm7D4Kg1SsMtWrlOU8VReAPebk28JW8nL3zqPZP42H4cb+68SMkiAQMt+MbEVKPZka3jmF/tLfps6rZR9VrvJX9SyypWlhNkOtCrWjuJo6qNaO5xvRsHwrxFsFVZvlWq58gik2lP1Dzkj9LvpUTGKf2nae9lA8ekHihP9N5B1KzduD2zRrNkR7tYnKVZTYcdGAmBXPivstsRgGZBdqTCrYc1AIf0DX/dkniZO2/7ReXi76fp89tWIbWWsXV3w/DopV5vF3G1E9u3SNavTpjm4v3AG5PoDNcmTtpMuePD35IiGzgygelOvAW8BC0BrPA56pgT+7q2o37WY+9vtAz34r4q+IRPw0gfNmP2AkXPPl6DpNNY5t95Zji2u1pHlcx6PCm1iD26Hy4Qektw+EW0ulwjUidaT2H7LjMPfNJeCd10871jF25ovHvH+l6ndUCAQCAQCAQCAQCBUviPtRsPh1VQpNRipLKrWAFzYMCL8JO4GGuS893srep8i+LHHZ6yybB7TqUXz0myG/FVRT7CXM4MUxqYUv/lZo/qa1uDvO2NR0qW6Wnluw0DK17G3I6GU3N41cVomvpK76fyrZqzF/WFskFYoreCrWVVFBgr5rm9tVANxqDzKwIR9vYqipaqlMqOdsv8AMrH6TaK79CfDj+Iezmx2z6eJVbOiirlGpyOozjvtofIyTw8vZfU+6FzsPxKbj1hhNdiDLSbK6tTUqx3k0duGYk2HGZ7nG1NzqG+7q7LOD2clN9HbrOOw1GGnkCB5Sm5GT4mSZXnFxfDxxDorKrcQp8hOCTtG7tUw20K5AsKdJVAHAF8pP9JnS30w0j1lcyL6Gc2zGviH8PKVNjWw9alTDXPQ1HCW/wDrJ4juPrLDBlvbxqZQc9cdfeIUDB7EqO4TNTXW2ZqiBR3kgmTdWiPRCmaT/VDbtw9y6GGpdIXWvUYauh6ijsQj6ys5GW1p7ZjSx42KlY7qztPbSTDYcA1SUDGw+c62vyvIqUjsNicM9Rwa6BAEyAuqkmxzHreUDqx+HprRqVaThyqMyjMrAkC+toCUtnFqmXNZTTVwba3JsR9IHQdh/r/y/wCYHk+wW5OPQwJXZ2GNKmqE3IvqO8k/eBi/xCxOfG1zyBCj91QD73kPLPzS9R0+vbgqpN7kmcVnHo7sNgs+CxFYcaNagf3agdT/ADBJtEfLMuGW/bmpX7xP+F6+CuJtXrU/xUg38DAf+c68efMq7rNd4q2/LX5LecEAgEAgEAgEAgEDPvi6/wCboL+tUPoFH3lp0yPNpUvWJ8UhlJbTzMtonwqdeWgfBl/z2IH/AFUz/M0qeo+y56XGu5q8q1uitrP11HYh/mIt/SYFZ3urWwzDmzIo82B+03x+u2tvRdKSCnSC20VALdyra3tNGZYDvXs+hXY1aCmgTq1JmUpc/gYWI8CJa4YzTGrVlV5b4N/LeFV/01wdbeRv9JJ+HaPZx+JSfd04PGrTIyXzX+c6EEHkPERWIn6mMm4j5Wp7U+I/T0qVOjTPSnKalxcZhxCgcRzvIkcKlN2vPj2dJ5+XJNaY6+feXc28wK3p03Y34MVGnbcXPlaV2ltt67m7Vp0XxNXEE02q1AVBV7ZQDbrBbc5m0xOtFVvTbuHYErXpmwJsHW+nde81iNzpmZ1G3z/t/aj161SrUJuzE2PIX6q+AFhPRY9UrFa+jzF4m95tb1lGpWF50i7E0WTdnb9XC1A9Nv2lv1XHYw+8ZcNM1e20fy5UzX49u+k/w1vaVOnjeiZh1ehFQDUfpbWOnYEPrPN2iaWmHrMV4vWLfdwtu1SOi1HH75Ps017p+zp4cmI3VVVZjUFgCblE5d41iJifZiXpuMwaszKzFAoQXLEZjdjYE6aATN69s6axO15mrIgED563lLHEVywIJq1CQRqLsTYyDf1l6zj6jHXX2hXKHGc5T6+YWfdNM+D2nS/+MtQeNF806Y/ptCFzvGTFb86/ukfg0/8AvvGg/wBUP2m2D6nHq3/z/wAw3CTHlxAIBAIBAIBAIEPvLtKphkSpTVWBazA37CRYjhwMDNviNtg4hKNXLly50IvfrNlPpZfaWfTrxHdCo6phm3bb7M7q4i1xLObaV9ce3dsHeWphSxpOULCxItcgG9tROVox3+uNt5rlpO8dtLNu9v5jauJo0lqFlNRc4YK3UuOkJNrgBb8JGz48EUme3STxrcjviJvMrzvDvAEr36J3p5FGcaEEFuAOh485ULtV6m22xmKo4YIRSOIplWN7lRxDDhzPCdIiIrvbTczOl0+JmMalgjlNs7qh/ZsSR7ST0+sTm3PsgdUtMYNR7sWq4jtl/wB7z9ccexKdQTO4ZmsuqjsmjiG/OVFo6E9IQctxwzZQbeMicqk9vdSPKVws8RfsyT49lj2fsFsJkem1KpnDBKqOKinLbNY6ZTqOyUmbLktOreF/hx46+aL5/oFAqoZEuFAJtYk24kicO633StvFt1aPFGZP2Wa3uZnvn3PCN2zsRKKB3qswvaz2PpNq6tOtNLajyyveWsDWa3DQDlpxGnnLbixrGpuV5zImm2o8ZKhwmPCWwz6id4QckeGzbCxQahSN+FGinC/y0lJ92aeb5May2/b03EneCv6d4e/4T7eF5wSUfvLiejw1VuHVt66TfHG7Q1tPgnw+pZcItT8Vcnyt0f1vM5Z3eWMf0rlnnNuXNAM0D57+JKFNp1+V3Q+TKh+8hZfql6rp07wVV/8A9w311M5ymViNNi+E+xqJwtSu1MFqjPSYm+tOwutuFibyVhrGtqDqua8ZYpE+I8/ysuwdzsHgXNXD0irlSty9R+qSCQAzEDgJ0rjrXzCDm5mbNXtvPhPzdGEAgEAgEAgEAgcG28IatIqBcgggacvHuJgZJvy6dBlVgSWGnMWPZx5yXw4t8SETmTX4cxMs3xg4S3sq8UuvYlKgxb8ocLYAp1XIY31BKaj0MjZK5J+hKx2pH1rtsDLQRq2H6JgLZ1DpntfQsp69ryuzRl/rTsNsc/QtibPxtWs2HzUKTLTVzxbqsSBY2NzcSO7vTYm7TpjDnqgvSCuDkBDZhrYaWte19YC/F6oRRoryLsfMLYf1GWfTI+e0/hUdXn5Kx+WRVTLeVTUyk+nnMRLa1XZRa6kdxHtMzPhxmNWiXX8P6xNZkueC9XvZgl/Qyo5kxNYX/DrNbS2hnvwsde2ViyJw5eloFX38r2p017WJ9BO+D1mXPJ6My2psqq5aouVhqxAbrAAa6G17Acrydg5FO2K+6vzce/dN0KJOhEdeFr6TetkfJj8rzsbepqNAUQqGxNiy34m55zjfhY8mTvtP8FeoZcOOMdYj9phd8lNA5qbCtkbIw1pltcpyk6DhKjkYqUyzWJ8L3i5b5MMXtHlWNqb0169E0aiKLkdZQy8Dfhe02pSsTuJbWvbWphqm7dLo8FRTspqx8Sc5+si2ncu8eiaFSYZPFSAoeBinxjw+XGipyekjeakqf6RImePmej6VbeLX2U5v0h8TOKyr6N3+GKZdn0u9qretRh9pMw/S8z1Od8if4WwNOqAW8BQYCwCAQCAQCAQOfH4noqbVMpYKLkDjbmfIa+UDHd59kNiD0tEqy3c2zAfO1wB2edpYcTk1p4sruZxbZNTVR8TsbEX/AEL+x+8mTyMc+6PXjZIj0cuL2TWpIKr02VCbZja2bsOuh7jMRlrafEtpx2rHmHZukf8AchTzSp/QT9py5Nt45dMFdXiWs/DzeY4+slSoR0ww70qtgBmKVEdHsO0MwPepkHkYvh28ekpfHy99fPrC21urjUccGosjdxU5lv2XvI6QqPxfxAyUE76jegUfeWnTI82lTdWn6asoqmWsq2rkpVLMROe9S72ruu3dhams6RKNkqlN11/J8S9YqzUwEN7EA2qBsobhfSVfLx7tFa+q44eaPhze3iIXjDb30nrZXU00sbOTnIPK4INhOefg/Cx90z5ON1H4+Xtivh0bb3qpYZUdGFYMxBCMAVsL3IuR9JCpjmyyteIVDebeJcY1Lo84tcEMADckWtbjznatJpE7c7Wi0xp0YWhZ1vwvr4c5GidS7THhQ6tMK7qOAZgPAEgT0NJ3WJUOTxaYO2fsx6zMtMElVLmwJso4k25azjlv8ONy64q/FnSa2dgGBAc27udvOcL87UfK3r02LW3ZdqNa6BVoEgAAXsqgD9ZpWWtNp3K2rWKxqHnS2GazgMKa31y0wXcrz1XQeM1ZaSlEBAAMoygWPIW4QHrTgOywC0DM/jXg706FfsL0z+8My/RpHzx7rnpGTVpqzIt179oB9RI67q3/AHEGXAYcf9d/4mJ+8m4/ph5bnzvkWWANN0Q4NA9EMB8AgEAgEBLwC8Br1LAnsF/SBQm2FSq4Ja7Aiq7F8wJGlSoSoI4fKRAdjN0MPTr0UGcpUFVTdtQ6rmQ3AHYdO6Aq7MR9kV6DAfLXJ7c6Fip8RlWdcM6vGnLNG6TtjW6emKC9i1SO782wI95Y8ivySg4LbmJT/wAH8VkxyjkyOD/Cbe85cyPkhvxfGSWhb0I3TmojFSVXUG3DT7SuWCFxq/leWnihnt1VqAlXS/hofMTtiz3xfS4ZuPTL9UM0xtJqNV6TcUZlPfY2v5y8x5O6sSpr4u22nBXexB7D7c5i7ekbjTspV7ETaLuF8e40mKG0GC5AeqTe3K/badItETvSHalp+Xc6+yw7B2WrKXqas3AX+USo5vI+JPbC+6fxPhV7p9XRjdhU7XzW8bSDEzCxmIlA4nBLSDVEscgJvY2uASL8p1x2teYrM+rleIrWbRDyxe8j08nUVi1JHvcixYa+8k04cW8790e3KmNePZXaZvr2mWkRqNKy87l0YPFvSe6MVJBUkG11PEHtHdNLVrbxaGItavms6lom7W9i16JwmIVS60mFCpYXuqmynsbsIlfyOJFY7qen2T+LzJtPZf19paBsPCqKNM5VuVuTYXN9dTK5ZmYkWxdI/ipuvob/AHgShEBICEmB5sxgVzfLZpxeHag2lyCp5hlOh+vrNL17o0kcXNOLJ3Qy3Ebm4pKgCpnGUDNw4DmJHnFK8p1DHMbnw2Xd2g1HD0aTcUpoptwuBraSaxqIhQ8jJ8TJa0e8pdDNnF6AwPWlxge0AgEAgI0DzLQGl4EftuuVoVSOPRsB+0RZfciBy45QlFKQ4KaSjwUqPtA8Ns4i/RuOKVUbyvlb+VjAh6uIvTxNAmwqZyGGthUUjh5Talu20S0vXurNfuzrZm7poVelzlzZxouUWKNrxPdJmTk98TEwjV43ZrU+n/Hf8NdiVKFR61UAHKFVbgnUgkns+UDzM15OaLREQ2wYZrO5X3HdaxPZa/Z4yGlOGrhRAy/fAA4yoRzyk+OUA/SXPDneOFTy/F5QdZZJsjVlLbt4TDVSyYmq1IWHRsFza31DC3CR8kX/AKI27Utj3863YbdNMpqYWtTxCqLkXsyjtKyHmy5YjUxpMw4sO918u/ZGyatb9GOFrkC5172IEhSmrBhd0rm7jMe2o9/5VFveYEbiTWCkU6KlBmWoETMRqVsb342PKInQq+N2Rha9r56TAZRbgALkLax4X7BJWPk2qj349bIpt2FU9XEC3fTN/rJMc78I9uFv3QeNphKjIr58oF2AsL8xa/KSaZe+N+iLfD2Tr1du7dbNiKY/WE1y2/8AXZrjprLX9vojZotRpj/rT+kSlXjl2mLVsO367L/Ev+IEnaAWgGWAmSB5VaF5iW0S8PyQX4Rptt3JTtMuZ4WA7LAeiwPSAQCAQGvwgeBMBjGByYulnXKe4+YII9wIHDjKRIFrnrKf5hA8K2EJgeH+mdYnugc52INfObbY06cDswIdBEiQqYcAHUDQ2vNWWX4/aNbDrVyMQVqLYHVSrC2gPK4PCWGLFjyTEK/LlyYotP6U7FVC7Goxux4mWePHFI1CsvltkncuN4ltBimxmu20xuHZgsa9Ng6MVYcwbGJ1aNS081ndfDbdxW/NEG2YqjW52IOtvOUWSPmnXovsdt1jfqsr1AoJPAAk+U5uiv7qYot0hOhY5/U3v7wE3iwaVa1HMoN84OnGxXj6mBz714GgmFdUpopbqghQDcg8+M3xx8zS8+GRbj7PFWu9xdVoVmP/AOTAe5WWue3bHhX4Y7p8ufdRf93T/a+xjPGsdnPFO8lX0RhqlkUdiqPQCU63c+1n0pt+GtTPqcv3gSQeA8GA4QFEBbQECwyfaGCgQHCA5YDoBAIBAa/CB4kQGFYDSkDzajoRAOivATotYCGjAEpQIjefDuE6em4UoDmU6q69hHaNfUwKlXFKsuStTKZgGAYHKwOoYf8AIDv1m9LzWdw0vSLRqVW2pu1Sv+arBe4kOPIg3k6vOmPVCtwa7+VGf+nO2sD4I33Im086PsxHCn7ovb+zzhavREG4VTZhY2ZQw0HDjO2PJN69zjfFFLdriJsAw4TpvTl2+0tW2BjjTxmDUcHwzKfNQw90Eru3eO8/lOm3blpH4XLbmIPQsq/M1kXxchfuZDTnNQtSrFV4dEgH7vV+iiAmOr9dD2ZvtAjduuKqAMTo6sLaai/HusTNqWmPRrasT6qrsfA/k1KslIXd6bKXJ1IIIt3DWd75rWtE2cq4YrWYqhd1th1VrrUqAKFJNibltCNLeMkZ+RW1JiEbDxrReLT7NioVpXLA3adT803dlP8ACwP2gS1M3geywPQQHCA6AsBwgLAWAqwHQCAQCAjcIHnaA20AtAaRAbaAWgFoCQIPe0lqIpDjVdKY/eNj7QO/E4Sm6dGyqygWAIvawsLdh8IFLfYVJRSfKSDiVRgWaxRhoOPbA9kwiU1aoiqOjxhsQNQi5dL8bXHvMsKB8VHDY57clpg+OQH7y34tdYYVPItvNKsDDHoA54Fio8QAT/UJvXzMwxk8alfcIf8Af4EDlQU/yNIdfGK/7SLec1F8xfWyn8LX9iPvICwc9e/SKe0MPof7wPGuDmHn9oCYjCZltMwPHD7O4+B+kztglHZdjpp5TMyxCxUqE0bOg0dLQOtFgeyiA8CA8CA4QFEBwgLAICiA6AQCAQEMBkAIgNgJASAhgNMBjGBC4/r4qivJFeqfH5F929oHdUqQK9jj/tz2rURx+66n6AwPGqPzdVb3DO7eZN/tApe8mxUxFbpszXYKXXSxOUDQ204SXj5N607UW/GpN+5F7x4U9DSp0qZyoX0UXN2tqe29uM7cbLETPdLjycUz29sLRsjZxOJp12sMmGpoBzzEanyB95Gtl+Sax7ykVxfPFp9oWtdZHSDMQPkPY4v53H9oHS2HBINu2B7NQgOXDzIcmHgdy05gPycIHqFgegEBwEBwEBwEBQIDoBAWAogLAIBAICGA2AkBDAQwGmA0wGmB5tAiRSYVqj9qoq9yi5PufaAtVjAjSLp6/WB4PRNzAjHwRsLjXUehNptEtZeVbBG3CbQOzZ9AlwbcgPaa+zKep4easlqYQEWPaPreB1inA9BTgPFOZD1pTA9wkBwWA4CA4CAoEBwEBRAdAICwCAogLAIBAICGA2AQEMBpgNMBDAYYDGEDlrJqD5GB51KN4EfRw5yai3H6wPf8m1geBw0zAGwmkywfQw2omBIClMMhqXCB6CnAeFgeipAeFgOAgKBAUCA60BbQFtAWAQFgEBYBAWAQCAQEMBsAgJAQwGkQEtAaRAaRAY6XEBqrA8VTiO+A5kgefRTIDShg+lS1mGXvkgGTWA7JAULAcFgOtAW0BbQFtAW0BYBAWAQFgEAgLAIBAIBAQwEgJASAQGmAkBDAaYCQPM84DBxgEAmQQwfTmGXpABAdAICwFgLAcIBAWAQFgEBYBAICwCAQCAQP/9k=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0" name="AutoShape 14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AutoShape 2" descr="data:image/jpeg;base64,/9j/4AAQSkZJRgABAQAAAQABAAD/2wCEAAkGBxQSEhQUEBQWFBUXFxwZFxgYGB8bHBsXHBweGBweIB8cHCogHxwmHx0aITEhJiktLjIuGB8zODMsOSgtLisBCgoKDg0OGxAQGy8kICQvLCwvLzQsLCwsLywtLCwsMCwsLCwvLCwsLCwsLCwvLCwsLCwsLCwsLCwsLCwsLCwsLP/AABEIANYA6wMBIgACEQEDEQH/xAAbAAEAAgMBAQAAAAAAAAAAAAAABQYBBAcDAv/EAEQQAAIBAwIEBAMFBAULBQAAAAECAwAEERIhBQYxQRMiUWEycYEHFCORsUJSocFDYnKS0RUWJDM0Y3OC4fDxF1SissL/xAAaAQEAAwEBAQAAAAAAAAAAAAAAAQIDBAUG/8QALhEAAgIBBAAEBAYDAQAAAAAAAAECEQMEEiExEyJBUTJhcaEFUoGRscEj0eEV/9oADAMBAAIRAxEAPwDuNKUoBSlKAUpSgFKUoBSlKAUpSgFYNZqu87XrxwqkajM7iHWxIWPWDhjp82c4UY7kZwMmoBtXPM9qjmMyguPiCBn09vNoB09D1x0qQsr2OZQ8Tq6HoynIrnvB7uaGIxQa5nSZkZvC/CI1HW5dQC8gGW8uASujY183l6YLyC5Y6YSSJW0eF4mQBqMbSaspsM6SSCPSqqXIOmUrArNXApSlAKUpQClKUApSlAKUpQClKUApSlAKUpQClKUApSlAKUpQClKxmgBNUXmrmqMTWwjjebTM/TSobCsjFNZGsoT1G2ds5rS45f65GaQyOWuHt7eJZ2gTEa5dmKbsxZW7HoAANzWkOHgqqm1jwvQfepjj5eXAptb6Cas8kvw0Ucf3/wAK3dSFQRlZlUEgq7ICUPxY3UnSTnrW9w/i8Ml5BG0utItTB2QhB5VhRNTKMltWonpkKMknNaacKjViVsY1JOS0d06tnuc6Bk/M0Q+Br8JHyVctFOiTLImDI8ayqdalgrY15GR02qnhtck2qOrLX1UFyhfCSEpq1GJtGe5UqJIyfcxshPvmp2rkClKUApSlAKUpQClKUApSlAKUpQClKUApSlAKUpQClYZsbmq3zNx2dLZZuGwrekuBhXGNG4LDHxYIxgeue1AWTNeUd0jMyqyll+JQQSM9MjtVb4nwW7nvLaZLt4LeMBngA3d89GIIyuDg5yPL07iQ4ZyzBBcz3UasJbjHiHUcHHTA6f8AmgPC351snExE4AgbRJqVlw+SNI1AFmyCMLmq1cc+mSVgjfd4lVm80JaRgMAEBmA8xIUIoZt8nHaR5q5TDeG1lbQg+I7y40xliykaiQp1HJPX1NVq45MnjBka1slVAWLGXGkDcnPgbfOrJJrso5NPhEVxyZmihKPqP+kzhwMHXJcDw3HYHZjj3xVgDXIwCsL46nWyE++NLAfLNUe7uJoIYzJbTKgwgbQfDMfiNLHpJAbV5iCCNxpIIwRV+TicLAESxkHp51/xrSPRJqXvEZokZ2t1IUZ2lH81FeiW2lozJvIzlnPyikOkf1VGR9c9TXlxm9iaCRFkjLMukDWvfbO7dB1+lRHEuZkkaUQkY8J44pCQEMkg0tJknOlBkDAOSx9KS6BZOXuMNbLLO0EvgPbwlH04zLHGUYMufEAOE8xXHXoBmpLgHN101nPc3lm0bRHyRxZdpBgHy9e5xn2rn9jJcBcB1YY/ZnBJGsy53i+LUThs7A4q8/ZhMVE9uIjHGmmRdwQC+QyjBPddXzc1lsaXJCmm6RJpzxCsVo9ykkDXRxHGULsDnYNpBxnY/wDg1aNVfLwq2MgHByMjofUehqt8Y5RWa9gvBNKjRbFFY6XUZwMZ8u5yfWoLlopVd4NzG813c2zW0sSwEYlb4XB6Y22PXpnYdulWKgFKUoBSlKAUpSgFKUoBSlKAVgtXjeXKxoXboPTck9AAO5JwAPUio1LZpfNcbjtF+wo/rfvt89vQdzSc1HsmjebiUIODLGD6F1z+tbAkBGQc/KuAfctQfyo6FgTGdugUgj3+WPrXpY8WmtihtpDH+Io0jU3lyxYEHKt6HIDDA6VVZLdGjx0rOn8E4xLfSX9pd2zwrGTGGBOl43BAw2B5tPm27MKl+WOXobCBYLcHQMk6iSSx6n0GfQYFePKfMCXkWoYEinTIoOcN2P8AZI3Gfcdqnq1MjFZpSgFVD7QbrStsrMojeY+IHOlG0RvKiscjYuq7dzgdCat9Q3MfAlulTBVJY21RSFA+k9GBGRlWXKkZGx60BUL2OW/jVTHHjaRGDyxlTjHUxEZwT5TnIIPQiq1d8i3wP4a2zD+u+f4iJf0rokfBbxPgltcHGR4Dr0AUdJT2AH0r6a0v17Wsn/NJH/8Al6spNdA53bcmXH9PGw6f6kQ4/OR8n8hVts52tYVhjsp2CKSupkOo6snLAkBiWzvjvjptKGW8X4rNW947hT/B0WtO8hluAwNjOrFNGppIgNJIJG0jDBwMnTnFHJvsHnyZwS2ubeTx7W3bTczKmyyYAkJwH0gnBJGRjpVp4RwSG11C3TQHILeZm6DA+InA9hWvynwg2lskTNqbJZu4DOdTBTjJXUTjO+9TNVIoVis0oSeN1EWRgraSVIDDfSSMA/SqQOKHglvBHfS3F60sxXxghOkHoDuT8lySTnHSr7XnJGD1AODkZHQ+tAfSNkA+tfVc/iv4+G3Vybi7mupLh9SQKNXhIMlR1wpxkZJXIUbHGasXBua7e41AMY2QAskuFIB6Hrgj3BoCepUbHx62aQRLcwGU7iMSqXPyXOa0eK83W9u+h2zjZmGMKfTJIyfUDp3xkUBYKVG23HIHAIkAz01eXPyJ2P0NSCuD0OaA+qUpQCsZrNQPOHF/u0BIzrfKJjsxB8x9lGT9KhulZKTbpEdzBzTbrLHGS0nhyZk0DIUhSADvuQxBwM4K1KWnGIZkZoZFbCkkZww27qdx9RXJlGMAAnsAASSfkNyTW3ysZWu2CLp8FHEpxnSuk5Un1JAGB0KZ3FcHiPI+uDty6eGOPfJTZBquJUAGSYgMkjfSq42U9yD9KkrZkjDxTfhspPn3ZSRgYJCjcY69euDX1w3EU8kj5CyMgBx00OM/wBPrt071H8Rk8SchTsXOCPRpDuMj0robcpbUYQSjcmdC+zniDfe1XOpZI2ww31BcEHON8bjsRk7dz1WuQfZPwwreOQ5KJGSQQNnY6VO3cjX27V1+toxceGZSkpO0KUpViopSsE0Bmte/ZhG5QqraTpLHADY2J9s4r3BqE50iR7K4WaKSZCh1RxZ1uAQcLjvQGpyDHeCBzxC6iupDJ5Xi06VUADT5UUZ1ZPTvVnqs/Zyka2EQht5bZAXAilzrXznOdQzv1+tWagFKUoBSlKAVr3s6ojM7BQB1/T61sVHcf4YLmB4m21YwSM4IORRg4rbWLXCF3mFv4abvqBZ5ZR1YnZT5cnqfNXpLyymWQusqhox5lz4ylsOfFTLogALb4JG4ParfNbfc0SGSaCJiwI0kE+u6nBwcHz4PzB3rS5guCUWPw0fxpFBMTEkqzhnOQoxkDrk1yb5J7aOp01us9Ga2bTHw20iEcZyJkCJlsYOhzlwOo14JOdvWvPicU0cYMclrbZOCXVn29Bqxk/QetRvGuFKt1JGLfLKY0BB0KC41liy7nclcgdEr1l5budGUZWHZRMxx/fUg12R5ONtI3+M8ZhSDS8hZmXACbE+432H1/OpD7NIlmXxfHclCV8EMcDPRnP7ZI6dh6ZFR1zwGOAINKyOfjkbzMW2J69vatzlWMRXyFRgSo6HYDJGHBIXb9kgexqrlToxWdb9p0ilKVJ0Cqf8AaXbZtlkBw0bqFX99pCIwu3Tc5zvgA1bmPrXO+deKC5ZIkzoUeJqz1Y5VWA7LsxBPXrjGCc8r8jLQbUk0V624W4u4IpnQBzqjIUlTIp+Bh1O+GDDA2OatXMFg1lZXE8ZM06ofM5JARmGpVXUMADOM5OwyTVftVkYQmMgzW0mpc9CjKyjOTuAD+adc4NOP3c91HNC9wpBiclUdFVWGCNZChsdcLk5J+teXpc1tY5/Em0/9nTn3SuV8FZEriPBORjVpKr66iP1rF/wXSwli7HPr/e9f7Q39c9a8rGItEitrx8DsdiCARjY564Fe9pLokJw7aTjytIdvMCD4j6f3encGvSzNRknAzw3JbZnTPsrgH3aR/wBppSCfZVGP1P596u1c/wDs3vgRMiLp1DxVU7eYEo4OM43CdPWt7hvNs0UE83F4BZiFlUsrF1fVgArgdMkDvWkZblZlOO10XKla1jfJNGkkTBkkUMhHdTvkVsZqxU+JHI6DPyrXN+nRjpPowx+tbea8LgIRh9OPescu5K4tfqSjxSFgwKP5D1U7/kaqN7xuTx7o/e2gihcRqBGrqWCqWzlS3xNjY9qtFhFErt4Tdt1ByBXMHu/IJCNWu4muCPVUYuPpkIKjS8wb4/e1+gyOix2fNdwT+HLbXI9N4nx9Cwz8wKlbTniLIW6SS2Y7AuMxk+zrt+eK5ZJMJCZLkymR2yCMgH3VQRnA/wCzUjwi6lME8viDw4WCskwJDgqGABGSG3K4rVZI836cX6Wc2PPvlR2mCZXAZGDA9CDkEfMV6Vyiyla2i+8W7fddtTxP5omPoV/ZJ9V39qvvKvHlvIBKo0nOl166WHb5dx86u0b2TVK+C9YWUHoQflVdy6JPSta7vEjVndgqpuxz0/6n075qqc38y3IRRwhEupPGEUuCG8NgA5BHQZG2onAz61Gc28uPFBf3iXDxySLDNodspHJCQ+xORk40jtR36A9Lq98MSytBI5uZcxxqmp8EKq+Jnyr0zgny5x2NU7h3CM3FtDd2lrFcXErb6dTFIxrZgEYKnQKoyd969bH7QrlNKT26TlhlXhfGsHvpI26H0FTHBeY5Lm/tI5YY7ddTMupw0rMEYgAAbDrn1xXjabDq4Z25wVN8u/4NXONcMneYeDNbJ4sBJTBEuVViB2b4c6RvnfuD2qO5dh0sAGypXV12PTptvjff3q+8V4glvE0spIRcZwC3XYbD3NUaTivDWlkaJ5YdBUGSMZjJkOnZTqHXqdIG1eukoyTRzZMWTJTib/FrIswdTv0IPTH06Has8qWBefxicpGrKD2MhwDp9QoyCfU+1aJ41YZk8WaeZEZFLbCIlzpG8YGV6k52wpq08t8dhuhILcEJCwTOAFIxkFcH4fmBVntbv1C0zjLe0TlKUqTQhebnxayeh0qf7LOqt/AmuVKHQvpRP9YS2nbVg6dhgAHSNsk9B65rs97arKjI4yrAg/I/zrnfFOWriKQsqGWMgZZMZ1DIyydcldI8oI27VTKrjwF2QnDIkmlkZlDqqqq6l7ksWG/fZc7VJcRiUQyYVdo27D9018cFt5gJVaGYfikr+E+6kA5+H1z+VSzcvXM6OvhiEMpGqRhncYyFUk/QkVtCowRhJScjnfQZjLZ1kSYUkA6ywydJA29enX1rXS5PiBY26y4fOA2CSf3fcdBvtV75X5fVhdx2d9DJLq/FZI2zGxBVR8eNirH55rC/ZhPqX/SlwratWnLZ37Yxj0+oz6cKhNyakuPT5nf4lR4fJ6/ZxasLw6SxjSFtWTnDO6le3fS5+ldKmgV1KuoZTsQRkEe4NaHL/BEtIgiEsTu7tjU7dMnAAHsAMCpSuqKpUc7bfZWOaOSLe+SFH1xCE/hGFtGn2G2O3bettre8F4rLLH9z0YMZU+IHA2Ib3P6VOVg1IKtyjx7/ACgJi8E1u0UmgrISM7ZBHTtU4eFxd0B+eTW27gDJIA9TUJxbj1roZGukQkdVYEj8s1nLDjl3FMsnL0PS4YJFcNHEVKKwGF3by5Gn1rnPDekahUn025ili16ZFL4L7EfTfFWfivO9utuyWs7PNpCIxR/i2XUWZAvqarPGmup1HisJVUg6hGFlXG+zDqP7OavHFDbtSpFZXfJFNwt3bw1nRFBBAuCyONPoMFWGP3W7dq2+HW0aRiSRibeNtaEjeWU/0hX6YRfSviLiRxomHjxdCH+MfInGfk2D71oX/FhLL5wQqHEcYxgdsn1arxxv349v7Mo4oRdpGxe3bTMJJvKi5MaenufVjVs+yt0LTsJQHbGYPQLtr36k5xtVVfl68kdUWCVdZA1MMKB6k46Y3610rhXBI7KJYYXCyvgmRhlnPU9O2MgD2q0mqNEiUe0h1kvgsd8Mf5VFc1Wt6/3ccMljiAlBm1DIMYGce4yMYG+/WpOKSGVvMo1+jDfFbS8Pi7Iv5V5uHtvGo1f6mkvZ2anAeX7ezDi1iWLxHLvjux/kOw7VW+eeSpr92KzIE0roV9WEYbkgA4OT6jPartHEB0GK9K7e+ynRyiL7KJXAFzdRyaT5MxFsDuMlh5TtsfStKT7M74TKzPbzqpyH1vFIMfCBhSFAO/lwa7JWMUfPAXDtFRv5VSzjtOKTos1yGgVhk6nPlTBwMuMpvgZO+1Rtr9moSGRPvBLSKgJ0AAFG1AgA9OoxmpXndnDWhjsVvWEwOSM+Cu2XH9b0+VWujin2aQyzhxF0Uu0+z9FtprdpmPiMrBwoBXR026HfPp1qR5Z5UWyLGKWRlb4lbTgnYA7LnIwe/wC0aseKzRRS6JlmyTtSfYpSlSZCsYrNKAxihqM4jx63gbTNKFbGrTglsHO+FBONj+RqJl+0GwX4psf8jj9VqLRNM9eULWZPG8e1t7XMmUEOCWXfdyOrf41Za5nytzZw628fRLcMzuXPit4jHHUqFJ0r7HFXXgnMMV0WEWrKgEhlxs2cEduxpaFMl6UpUkGDXP8AnTnKWGVoIF0EYy7Dc5GfKDtj333z0roJrVvbCKZdM0aSL6OoYfxFQ1aNMU4wknJWvY4Xccakdsz5lb/eliB8gDin+XX6KIk+USfqQTXU7/kOzbJCvF/YcgD6HK/wqlcX5ShjdI1nIkkVmRGjVgVUMc61KjcKTgAmsvBv1PRjr8afwL9irS3Rc5Yj6AD9BW3Y8WeIaQcodipJA322I3U+4/KtaGxLAMFGCPUjtq998Vj7gcZ07ZxnVtn03A39qlaXJHmNm8vxDT5o7ciX3X9ElfXiS6Bls7l2I82nGAuVHn374zUZcRJ/Rgn5g/zrYt+GTMCY43ZfUFcZ/OvEQOXEaxOzt8IBBJ+WBv8AStbzflOLwtHfOR19CwclcymzLCZZZEbAGJNlHsjHH1FdN4NxGC6/ER45GUnT5dLop7EN5gffYGuIIjHGyqCcZYnC74Jb0A7mrlwfkyQTor3fhSBdYEKsTp9pDgfTf5UrJfnSRlmWlr/FJt/NHUJrZX+IA/8AfY18RwsnRiw9G6/n/jWlwfjcUzNFG7M8ezalIzg6SRsAdwRt3qWrN4o7rrk5rArNKVoQKV5XEuhWY9FBJ+QGarv+eKfuEdfiYDp1/Sscuox4vjdFowcuj25usbmZYktLoWreIC7YyXQD4B8yevsKsArnnMM8V3NaTOWX7rJ4qqrrhmOMZOM427etTrc3qP2B0yfOO/TtWH/o6b8/8l/Bn7FnpVYTm0Hogz6Bx/hUxwniHjqzadOGK4znoAf51pi1mHLLbCVsrLHKKto36UpXSUFYNZrXvZ9CM3XAOBUMHPue/wDa5P8AgR/rLXMJbwokjaoRoMhCsp1EgscA6up1Eirpx7iUskplaHaRFRdMgzkazk+Jo9TuMjbrVf4fy5KGkOUYO2rTpEhG2MeQt6/wrmcJNtnRKS2JI8bCZz4gZo3HgyYK/FsBgkajgMGP92r/APZ7MySzHSB+FGOg3wz77fzqi21vGHPhuCdBQhUf4WbUeqDft16VbeUbpxMukeWTyNqTSR4eTt+ITuWHbBq7hNK0qKRcapnULe6Dex9K96gwcdKloLgFdRIHrnarY57uCs4Ue9YJqHvOY4UuBaBs3LRmRIzkagAcDURpycH+NV6xl4pfRW8u3DnWYmaNl164hgqBnffcHpWpQuwkBJAIJHUZ3Hzqh8xvJw+USRaJICc+E5GuEscExk7rGx2IAwN/paODctwW0txNCGElw2qQlifoAeg3J+tfXH+XoLxNM6ZI+Fhsy/I/y6VKdPkM5fxHiyyReHBAIULEkKWYEsyucZwo3Ub74GwxUfdNKkYRn0h90QYOdRyS3Xp19qsvEvs+njybcpKvbB8JwPp5SfqKq15bPC4SWGRJD2OGJHz1H9a78bx1SOOcct8vgk+C3MYOidHaORgqskpXTrwDhBsfMTnP/nzu7URTtGcHQ5XJ23GApyOm35EivCynZJPEdMyKdQ1EaQ3XUwXqQdwvlGRudqRXKvrBLSOxznPVsksTths5PfatIwpv2MJ5LraraMxQQsrIoIJBIPc5xvv1HTY77ipzlviD2ssW+Y5GWKRf2dTDAZR2OrGcdc1H8NsmzrGFMaZG+MAY39M7DAGdhWxw+Jrq8hjG5EgmlI6KqHUM+hJxtWeVRp2b4m2y08e4RcW9tLJwpQbpmDv4h1MwyWZVz5ckn5bn2rZg50hjuo7C4Y/eiiklY28NnIJIXqcDHU7e9WoCta6sUfcjDaSocAa1DddLYyK887DZBrNc7s4bjgqwQotxxGOadgXzvChwEUAk99yTgfF02FXfh3FoZ8+BLHLpJDaGDYI2IODtvQHpxFcxSD1Rv0Nc54jdRRRh5ADthRgEsTvgD1q7cxcehtY8zHdgdKDdm9ce2/U4Fcwmu7e7jKs3hNCgYSNjC5265wQfQ9RXh/i+JZJ43K9qbuu6OzScXZOQXcLxeKCgTGSSAMY659CO+a8uG8SguM+HjI6grhsdA2D1H/e1alpHa+AIEkVxOGUMCCXYjdtu/TbbGwrPLnCFhaRhKJm2jJ040ldyOp33GfkK8CeLDGGRtyTT8vfVnRKWTxIqKW3m/c9bTjMDyBFUjJIRtGFYjJIHcdD1AzjvV85VH4GfWR/4MV/lXO7GxtUnGiRiwJ0ISdAbfIVsYLYJ8uo432ro/LCYt092c/m7H+de1+G4sUdU3iUq2L4ve/T5HLklN4/PXb6JelKV9CcorQ4uPIfr+hrfrxuYtSke1VkrVEp0zjl5zcviwWQRSml2aXX8LBZvLpxj90Zz+0Nqjrnn3iBwqeEmNsLEW/i7gVIW6edywGrO3sh3GPYnUc+ufStjhcsMYnlnySU8RVEhUkoSoQBCCzHbbfcNWCyR3bWjoeF7N6ZVODEpKRLsXXIyNOST77eu+cVcuVYXFwpfYZJXcEYJkOfKSM4wP+WuRcWkkllZ50KtJhtGkjAPQAHfGPzrp3Kl/dqqC5GWiGFZzkshDaRt+7qxue1b59SlDzMxxYJylSRerripEvhQoJHALNltCqBjqcHJ8w2A+eK0pZbXilubW48RBJJpBGdJkTJwsgGlsgEgdx2qtDiCo6eKzCTUS4UEtIrHL4A3Kny/LYbHFTfLlkzRLHDEVxIrl9eSjKysA6t5kcJjKEfrmvNWXKpXGNrj/rN80NvDZdrbg0KmJigeSJNCSuA0gX+0RnepDFFrNeocopSlAYxVc5i4HAI5ZktfFlwW0RsY2lb0JUjJ9zmrJUJzr4X3G58d3ji8Jtbx/Gq+q+9E6DVkJZ8nW9zbI0kD20rqGKmQyNG3cHVs35VGS/ZzIDtKkwByNWqP8wuQatHIPhfcLb7vI8sXh+R5PjK5PxY2yOn0qw1dZJe5G1VRz6Lkedz+JNHGv+7Us30ZsAfPBq3cD4HDaIVhXGd2Y7sx9WY7mpKs1Epyl2QopdClKVUsYIqhcb5CEUF2eE/gXFxpJOojZW1lUYbpqPf3q/UoDlPNfA5Y7a1nvpvGmRVjmAGNZJL4DAgeXcZI3wKohCTB4YdR1OCBjB8pwE09TpwcZ/eJrr32qx5sh2/FTf0O+P44rl3K9m73i+AMSMTqOTpIAJPTpsPUdRXNlTT8vfp9Tqxvyck/wLlgQrqOkSDdB1CvggMT3b5Vr8GBtJzHJIJPEIU4Uj8UkebcnPxYPzFeS85YyHjAYMQfNL0Bx61qrzNDJPC8sJRVYayjMzkZHrg7Y+fb0rij+E6zJveoakpL09H6FHr8V7Y8clpi4a4KqXBiV9YGnzbHUAWzjAPcDJ/Or9y3/s0fyP8A9jXknLsBAI8Tff8A1j/45qUtrdY1VFGFUYG+dvma00en1EJueeSlwkvoiJyx1UFXNntSlK9IxFYNZrxuotaMoJXUpGRsRkYyPegOQ8O4U9wDLcu0YQvHGAxH4ayN5jpI2PYb/PetXigazGlcZYjQ7D+jI2+oxjB/eBPWvPgPFpImlsrhslA4Ut1zGfOuepBAJB963vtDcYgG5Zi+kKCSfhyABuTg5x7V4yeR6pQycxb+xfHmkk3B80VedTI2qRmZvXp06dAMfTFSvAGmlnEKOfON2c50AHdhncnGcL0zj3quoSwBdjv+yDgD223P1qY5Ts3ku1WGd4CUc6lCucDAwNecfEd/YV7OR4JrZt+xx6fU5fF+JnSbW2hgc6RGoWPLyMwLg56sScgEZOdhtWrwjmm3F+EiJkE6qhZB5RKpOk5PXKkjIz8Iqq85Wf3S3S2ErSCabxGMhBYhVUNk98tpP0NaPJ5/062/4g/nWbe3hG2o1LU1CjvIrNYFZrQuYJqKn4i+phEEKrt5iRqbvggHAHTODvn0rev9fht4WNePLnpntVWjuWjjkf8AZACRocahICUOT3JbGTkjqaA+5uPzGRimFVDo0kBgzA+Y6hvjOw6dDkb7SdrxyOTCyjQTtht1JO2M9NztviqzEmlQvp39T3PzJyfrS3jMlzDEhIwyyufRUIYD6kVq4KiLL9FGFGFAAHYDA/hUZx/jaWqhmBZmyFUY3xuSSeijuakLq4WNGdyAqqSxPYAZNcyFnJeSi5lyqu48IkMVwuPJtjY49QMgnftzzltReKvs3rTnyd8P4Uark+TLaiAcfEQMH201euF36zxrJH8LevUEHBB9wQR9Ko/F+FgwvJuZ0XdgNnI7Ed+wDHzAY361jkrjLRzCB8qkm6qwGzkK4II/ZYH8yMdawxZW3ybThFx8vaOiUrArNdRzileczhQWJwAMk+gG5rnvFvtMAYC2i1jPV9iw9VVcnHfJ/Kqyko9loxcui2c5QK9jch9h4TnPoQMg/mBXMvs5ci/THcOG+WjP6gV0biTpfWMoRygdCNRU+Urucg9QCNx865RweVYJxIJ5lAOzxxp0O2rDsdsdsE4/KsskkpJs6MGOU4SUU2TPHeTHfiEqQjIfM3UA6WI1YyP3icCvqDkfwrm2WQONUgI8yYxGQ5zjf0q8395BDPFKzM08keiNBjzrkMSRjYDrn+Fa1/xdFKXFymkQs4DIxbBJ0EldIyDj6UyavbNQlkab6VnMscK+FFsFZqn8w81PEzR26o58NWVy2wDdTjG+Bg9e9R/InOc91L4VwI21KzK0Yx8PrvuCO/r8608SN0W8OVbjoFKUq5QUpSgPIwKeqj8hX0EHYV90qKQPLwF/dH5UEK9Qo/KvWlSRRq39kssbodtSsuodRqGMg9iKpcdjFwDh0kirJclW1MT8RJ2BO2FUDGT7Vfq+XQEEEZB2IPQihNGnwfiAuIIplV0EiBwrjDAHfBHY1vVU+f8Alye8hjFncG3lik1qQSAdiu+N9s5FffMXGbm0NpHBA114jiOWQ5GkeVdZ0qR3J9Nu1AWiqfzNbCORXCMsQBZiuSniM2kEqOjYJ3xvr71LrzPbm9NjqP3gJr06TjTjPxdM4I2961b3xJw6mTSol2CoP6N8jc+61KdArovo9/Ou3UZwR9OtWHk7hrIsk0y6ZJTnSeqxj4VPv3NVu4441rM0asXBYF9SKcaQBsBvj8/XYHNTsvN8SQyM0sbuG0IE6kkAgkZOACTk+1Q8ykn8htM/aI7m2WOIOTJIqtoQthdz5tIOBkD/AKdampuFoYliGUVNOjScFSvTGcj6HI9aq0fNE0KHxV14JOWKrlf7WoZ23GF7gVq86c3BrUJDlWlOknUhwmMtgo5IJ2Hbqa58eoxZVcXYzN4ouUvQ3rOWNpBE0okJuNLMzAh9CBxhegGyrgDGQfWsc98MkVluoM5jA1BRuAmWVsdwDsRjofTNc14NDMWZ7c4NsvijB6KoyNiQCNiMZ712Hi3MIgsfvhjaQBEfRHuTqx09hn+FWhGNNIph1DyJTqiQ4JxWO5hWaLOluxxkHoQcEjP1rfJrndpPLb28Fzwyzkla6ceLFI5Vo0wSAAcKAuNO/wDV3qzScMujfLOLorbBMG20A5fcE6uvoe+4NbFz4uOPW101xZ288bXAiYFcnbqpzj0PUDcVz3g3A5IsvK8evSfKgY5VT5ypJBO3TYdfeurx8OjQyPHGiPJu7BQCxxjJPU9B+Vc94jDd6kjSGRSmBlVDavLpyDuNO/z9a4dZ4nl2IvDJKHRKcc4pHaWSxwKZo5E3fJwRITk5A3c5JAJA26iuUW/EU2DvqIYBkWGTUVzg+YgRrkb6tRAz3xvfbDkaeVZhLGIPL+ES4JMmerBM5XGRuc+bpUHHyjxptMTSzaCdLBpE0aOm5B1FT8s4rZ43kSbRfFqMmNPY6vsuN7fRTTIYSD5UYMMZRApXSBnOdRAwf3q8buJ4QGmk8UIwfBUgbsQT5R1LHIGD0qPbgcsU5W0t5SYgoLMAEmbUsjOPMNtsaSc7CnHob+SNy9swbChFQbMcknOGO3zqs9Lhk25RsvCq7NrmV42hg8DSZZIwZNyq+EEK5b03wAcZ29Aakfs54dHHqbQyylBjU2oiI4yuwAzqAJ2/d9Krr8lX0UQECqSxDuVcay3YYYAaR7Hc/wAbJyHwW7jkkmvS2SmhFZgTuQzHC7dh3zU+FPxFJVt+5lLItqim/wCi80pSukzFKUoBSlKAUpSgFKUoBWMVmlAaf+TIvF8cRp42nT4mkatPpnrjYflUVxmzkiinkik3AaRVKAjO7EHuR19KsNVnnyUi3CatAkcKzZwMYLYPTrjHUfyIFb4XcNdzrFMbc6og+TFltQxgDzjsc+tTd3yTCYSoUNJ5iGyybnOMANsBnYHPSqSOGoB5ZIzsQQ2Cu/oM5BOTk571KcFu7gSBLd2ZyAdIk1xgLgHIbp27j50UXXJTer4LHByj4hBuXYqOkat09dTgBiOm2fqajftbtj4EMgGQkhDY64ZcD57irtf3JjidwjSFVLaE3ZsDOBnvXJ+cefHmje3ktxFkggPq17EHpgAGsY4Ywi1BUWyKOXyZW6fD+hF8rzMrzuqtpW2m1tg4A0ahknvlRXV+RYnWwtllGGEY29F6r/8AHFc65Ea41uYQ0kY8pQbgOxTfBIA8mo5zviupcvWrxQIkuNYySF6DUxbA9gDj6VXDut2i0tLi0z8PFLcl6kjis0pXQQKxis0oDGKYrNKAYrGKzSgMYrNKUApSlAKUpQClKUApSlAKUpQClKUArwu7VZF0uMjIPpuOhyO9KUBH/wCbsPo396tmz4XFGcopzjGSSdj16n2FZpQikfHHbFp4JIo5DEzDAdeo3B7b7jbb1rn3/pjP/wC4T+6f8KUomRKKl2W3k3lf7ir6pPEZyCdsAAdAPzO9WSlKEpV0KUpQkUpSgFKUoBSlKA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AutoShape 4" descr="data:image/jpeg;base64,/9j/4AAQSkZJRgABAQAAAQABAAD/2wCEAAkGBxQSEhUUEhQWFBUUFRcUGBcXFBQYGBwZGBUXFxgXFBgYHCgiGBolHRUXITEhJSksLi4uFx8zODMsNygtLisBCgoKDg0OGxAQGywkICIuLC8sLjcsLywsMSwsLDQsLCwsLywsLCwvNCwsLCwsLCw0LywsLCwsLCwsLCwsLCw0L//AABEIAMwA9wMBEQACEQEDEQH/xAAbAAEAAwADAQAAAAAAAAAAAAAABAUGAQIDB//EAEQQAAIBAwIDBgMFBQQJBQEAAAECAwAEERIhBTFBBhMiUWFxMoGRQlKhscEUI2LR8AdysuEVJDNjc4KSk/EWQ1TS4jT/xAAaAQEAAwEBAQAAAAAAAAAAAAAAAwQFAgEG/8QANREAAgIBAgQCCQQCAwADAAAAAAECAxEEIRIxQVETYQUUIjJxgZGh8LHB0eFCUiMz8RVTkv/aAAwDAQACEQMRAD8A+40AoBQCgFAKAUAoBQCgFARJrwrKkfduQ4JMg0d2uOSsSwOo9AAflXSW2cgqOM9s7a2keI97K8Sh5Vghkl7pSMhpigwgwM7nON6khRKSz388HmS44ZxCO4iSaFg8cihlYZ3HsdwehB3BGKjlFxeHzPTK8M7VTS2fFJmEavZT3kMeFbSRBGGQyAscnJ3xge1TypipwX+yX3PE8ldP2svG/wBDpB3PecQhkeTWjaQVijfUADnA1OdOd8AZHOu1TBeI3n2X+4yTeDdobqK5vre8eKUWsC3CypGY9irEh1LEDl59OZztxOuDjGUM7vB6Zu74pcHhvDoreMQvfy5ZYJpI3Ch+8IiZslAyDdi3hyNiDUyhFWzb34e6+R4a3s/fkXK2ve3Aa3thLNHMYpgDKdSo9xnUXQHHkVHM86rzj7PFhbvb5eR6aDh3Gre4LCCeGYr8QjlRyPcKTiopQlH3lgE+uQKAUAoBQCgFAKAUAoBQCgFAKAUAoBQCgFAcMwAJJwBuSeWPM0BWN2itBCs5uYVhckLI0qBGIJUhWJwdweXlXfhzzw4eQVna3issaBo544IWUYmC9/NJI+dEVrD8LMdjk6s5+HmR3VBN8svtyXzYMDxDjdxNw5Lm5BF7wi+QzqFUMy6gp2XYBlcAkbHQx5VbjXFWcMfdmtjw01nDeWdzePb2ovIL1luInWaOPSxQArL3hzo5YKg4A6k4EDdc4xTeGtn/AEC+7A8AawsYbeRgzprZiudILuzlUzvgasZ64ztmo77FZY5IIrZP7PIi9xi4uVhuneWW3WRVjLv8Rzp1YzvjODgA5G1desywtllcmMEjh3AbNZLNkmLPYRtDEDIh2ZO7YuAoy2B0xUHrkZcSyvae5Grq28KS+pIveyMUr3sneShr6FYJMFCFRUKfuxp2yCc5J51LG5pRX+u5Jg8YexwWfh8glynDoGhRCm7FoxGZGYHAOFG2nn1r13txkse8xgzfHuyt4LTi8i6Xub2VSojJJNumkCPxAePuy6kDn05ipq7ocdafKP6jBOtOLcLtreO4itWVoGS2RBalLgSyrjuhrC6mIJJOog88kmuHC2UnFvnvz2PTxh7S3CX9tAq3R/aXcyQXccAMcYBJkhkhPIfdbUDjAKmvfCi63Lbbqs/uDX2/aWzeYwJcwtMCV7sSoWyOagZ3IwcgbjBqB1TS4mngErhXFYblC9vIsqBmQspyNSnBH9dCDyNcyhKLxJAmVyBQCgFAKAUAoBQCgFAKAUAoBQCgFAZXj/by2tX0ussiLIsU00aAxQs3JZXJHiAIJVckDnuQDPXp5TW3yXVgxVrw2xsOIT295AstvcIZ7NzE86oh1NLDGihtGCSQVGcAZO4qy5WWVqUHhrZ9PgwWHZHsfLLaW7NLPata3Nw9plVLrBJsBLHKCNRGcZGwPrXFt6U3snlLPx+R4X3H+yDyQyRWzxI10gjup5ozJNIqIqKw0sq6sA52A3yMGoq7kpJyXLkuh6aLhtulrbxQl/DDEkQZyASEUKCfXaq9liy5S2ycynGK3ZEuu1VpH8U6Z8gdX5VVlraF/kVZa/Tx/wAv3K9+31mOTO3tG361E/SNXTP0IX6Uo6ZfyKiW94dcyABZI3c4DBcbk9agVmlulhwee+CBW6O+eHB5fkWX+gruDe3nLj7rn+f86nekshvVPHk90WPUrK96ZteT3R3g7UvE2i7iMZ+8AdPv6Vz63ZU8XR+a5HnrtlTxqI481yNHa3ySAFGBB9au12wmsxZfrsjNZi8nHEuHxXEZjmRZEbGVYdQcgjyIO4I3FSxk4vKOzO8Q7HgftU1vJJ+0y2f7LE0khbuwqEKEc5cZbSSxJORmpo3clLknlnhhLqH/AFO04RFYmG7nCh3ljjITu8d9cKykljzIYY2OAcgCrSftyucspfiQNLwXtbb2sRhtbS5ks7PMUlyiIUBXeR8ZDSAElmZR5nGCMwzplN5k1xPp+fYG9trhZEV42DI6h1YHIKsMgg+RBqq008M9PWvAKAUAoBQCgFAKAUAoBQCgFAVXaHjsdnGGcM7uwSKJBmSRzyWNevqeQFdwg5vYFD2u7STQ3dlbqDbxXEqarltDLtqJt8bhWYhBqzyY4zgkS1VKUJS5tdP3PCF2o4ZI14kQsTcWncyNGiMiQ/tUzuJJLk5yoCOxDAEgyMQCeXVckoZ4sP74XYGg4HwCKyghSR++NsHWKaYJrRGPwo2PCNIC+w8sAQXajnJ7J8+x5KcYLMnhELifbqFCVhUzt/Dsv/VWXP0hHOK1xP7GbZ6UhnFScn9jPXnaG9m5MsC+SDLfM1E3qbOb4UV3LWW83wry/MlW9hrOZZHkP8TGvI6OH+TbPFoIPebbZ6Dh0Y5DH0/Wp40Vx5Isw09MeUSRZ8D7w/7QIvUkfgoG5NTwrT6FqutPojXcKsrSDBCszD7bqT8wOn0qdQSLChFdDQQXiP8ACwPpnf6V0dC8sklXTIoYf1yPSvGk9meNJrDM5d9mGhOuzcqeZjY5VvY9DWfbouF8dLw+3RmbboXB8eneH26M78J7QaiY5AY5F5o3P3XzFc1atp8E9mdafXcT4LFiS6Gghug3oavxsTNBPJ76RzxuKkPT523ZbiFvbPw+ya3Fs5kCzOZBNHFKzM6FQCHcaiA+R02HOrfjVyn4k857dNjzkbjgnDVtreKBCSsMaxgnmdKgZPqcZqtOTlJyfU9JtcgUAoBQCgFAKAUAoBQCgFAKAwvaPsHJcvJci6cXivrtXGVjhReUOgEght9T8zttjKm1XqFFcOPZ6+YOvCb1OM2txY38RiuYcJOmPhbfRNCdxvjI5/8AMpBZOLompweU+X8HhYcY7QCyRLePXPKiKupzk4AwGlb7THGaydXrOCXDBZk/ojP1mu8J+HBZkY+8eW4Oq4kLeSDZR8qo+BKx8VryZ/q87XxXyz+h2jQKMKAKswjGK9lFyEYw2isHfVXWTvIzTIyT+F2PeHJ+EfjU9cM7ssU153ZpYrdUGAAKsFoiXbUBQ3kpByDg+YoDQdk+0RkPczHx/Yb73ofWgNXQFVxzgaXAyfDIvwSD4gf1FVtRpo3Lfn0ZV1Okhet9muTKCxv3jk7i4GJByPRx5r6+lZ0LJ1S8Ozn3KFN86p+Fdz6PuaO1vuh5VoV3dGakLMliDmrKeSU5r0CgGaAUAoBQCgFAKAUAoBQCgFAKA6hACSAATzONzjlnzoCv4lwyB8yTIuw3YnGAPMio5Rh70vqRzhD35JfE+dXd3G8jdyhWIbAkkk+u/Ks5XccnwrYyY6hWSfAvZOma7ySZLSLs9cMoYJsdwMgHHsalVU2skypm1k8RwqXJDRsuBkkjAA9+VFXJvkI0ybw0X9goVQBV1LGxfSxsSXloekG4egKa8WgKzUUcMuxUgg+ooD6tYXHeRo/3lB+ooCRQFXx7g6XKaT4WXdHHNT/Kq+o08bo8L59GVtTpo3w4Xz6MzXDb5wzQzbSx8/4h0ZazKpyjJ1z5ozNPdOMnVZzRouH3uNjyP4VfqtxszVrs6MtxVwnKXtTM4SNI20GaVIi/VQ2eXkdqpa6U1CMYPHE0s9sl3Qxg5SlJZ4U3j4EduzKxLrtmdZlGQxYkOR9mQciDUf8A8fGtcVLakuuefx+JItfKx8NyTi+mOXw+BfW7kqpZdLEAlcg4ONxkc8Vfg24ptYZQmkpNJ5R6V0cigFAKAUAoBQCgOGYAEk4A3JPL50bxuz1LOyOI5AwBUgg8iDkH2IrxNNZQaaeGdq9PDg0B887YcdNw5giP7pD42H2mHQfwj86yNTd40uCPurn5mHrL3fPwo+6ufm+xTIuBgV0ttj2KS2Ro+yfCe8bvHHhQ7Dzb+QqzRXn2mXNNXn2mbkCrhfK/j/8AsH+X+IUBm4ptqA5aagI8slAQLhqArpRvQH0fsv8A/wAsWfI/4jQFrQCgM52t4SZFE0W00W4x9peqmqOt0/HHjj7yM7X6Z2R8SHvR+/kVFlfB0Dr15jyPUVUps445K+nvU4pmo4Pe6xpPMflWlTPKwadU+JYJV9ZrMjI42by5g8wQehB3ru2uNkXGXJlqq2VclKPNFTNcXHeC3gKkxorSSyjJOrOAAvXb+utSU7/E8GvGyWZP+EW4wp4PFsXNvCX9k7hF60gdZABJE+h9PwnYEMuehB5Gp9PbKaan70Xh9viiDUVRg04e7JZXf4FhVgrigFAKAUAoBQCgIXFLQyhEOO71gyDPNQCQvqNWnPpUN1bsxHpnf4f+4J6LFXmXXG3x/wDMmc7KxrqQwysMh3liABQDUQqnPwNuPcIeXXM0EY8Sdcn1cl057Lyf64NHXSfC1ZFdFF9eW781+mTYVsmOZXtxxsxIIYz+9lB3H2U6n3PIVR1t7ivDjzf2Rm+kNS4R8OHvS+yMTBEFGBVOuKisIoVQUI4RIhjLMFG5JAHualisvBNBcTSR9O4baCKNUH2R9T1P1rTjHhWDZhHhWESq6OjwvYO8jZPvKR/KgPn/AHpXIOxBwR6igBnoDzeegI0stAeCKWYKu5JAHuTQH1Owt+7jRPuqB9BvQEigFADQGA4tafst1ttDcbjyV6xL4eBfle7L9TA1Ffq+oyvdl+pIsroxSD0O/tVuEsNNFyqzDTNrG4IBHIjNX08mmVXHLJcGbvXgKLhnTqueTDG+CdvequpqjjxOJxwt2uxb01sv+vhUsvZPuVfBuKRRaUijlaOR/HcSbAs3I6jzycDG3zPOnptRXXiFcZYb3k+WX1z/AOFvU6eyzMpyWUtort+fE1da5kigFAKAUAoBQCgMtEklzNM8V0UMb6UVcMmkKPEyk75JO/mDWUlO+ycoW4aeEuaxjqvqaknCiuEZ15yst8nn4l5wm3dE/eCPvCSWMa6Q2+xPmcVeohKMfbxl88LGSlfOMpexnHTJ7Xt0sSNI5wqAsT6CpZzUIuT5Iq2TUIuT5I+TyXLTyvO/NzsPJfsqPlWHGTsk5y6nzsZO2btl1/Q9KlJS97H2mucMeSDV8+Q/r0qzpo5lnsXdHHMs9jfVoGmKAUBke1vCCCZ4xkfbA/xD9aAyRuKA82uKA8u9JOBuT0HOgNt2S7OshE0ww32F8v4m9fSgNdQCgFAKApO13DO/tmA+JPGvuKq6ynxamuq3RS19HjUtLmt0ZC1uO8iV+vwt7iqGmnxwRl0W8UUzZ9mbrXFg80OPl0rTpeY4NrTz4oFsygjB3FTcydPBl+MWc8qMLieGCLOygfEAcrqLEEHYbA/KsrU1XWRatnGMf17ZyamntprknVCUpfp8C64Hf9/AkmNOrII57qSpweo2q7pb/GqU8YyUtTT4NrhnOCfVggFAKAUAoBQETit13UMj5AKoSCQSM48OcdM4qK+zw65T7Ilor8SyMe7KC2trS6VGRlinKgkxN3bhseLw+/Xf3rOrr0upSlFpT8tnnrt+fE0J2anTtxksx891j4/nwNSBgVrGU2Yz+0XiHhjt1O8h1v8A3FOw+Z/Ks70hZsq115/AyfSluyqXXn8DLIMVUiUo8jtXR0bTsPBiN3+82n/pH8zWhpY4jk1dFHEM9zT1aLgoBQHSRwBuQB60BiOM8KjMjNGvhO5HIZ64HlQFW/D18sUBcdlVghYlxhyfCxGQB5DyPrQG1VgRkbigOaAUAoBQHDUB80SHurq4g6Z1r89/1rDrj4d8oHzEo+DdOHnn5Mvuyk2mUr0ZfxH9GtKl4kauinu0a6rRpGb4/HCs6H9nNxNICFXVhcJ1Oduvl0rM1calbF+HxyfLtt9jS0krHU1x8MV9d/uWvCJJSD3sKwgYCqrBtuucbDpVvTyta/5I8PZZyVdRGtP2JcXfbBPqwVxQCgFAKAUBXcZuXURrGVV5ZNAZhkL4WYnHU+HAHmar6iyUVGMMJyeMvptn9ixp64ycpT3UVnHffH7kCyVGe2Lxo0skbSmQKFYYC4JAHXXjeq9ag5VuUU5NN5xh9P5LFjmo2KMmoppY5rr/AAX5rQM8+T8Vu+/u55OYDd0vsm23zzWFZPjulL5Hzd1niXyl8jrXoQz1PSvUdI3/AGNH+qRn7xZvqxx+FaunXsI2tMsVIvKmLB5S3CrzNAQrjiWOW3vQFVc3+eZzQFZcXtAeEMgagOzJQFnwTiRjkVCfC+3sfSgNZQCgFAKAgXHFoUfu2cB8Z075xUMtRXGfA3uV56qqE+CUtzJcfttd4s8bAr3YVvfJ/TFZ+ojm9TjyxuY+uxO3xIPbG4spu7mRugbf2Ox/OrSeGmdaOzhmsm5RweRB+dW8o3coqu0duSsbpJHC0b7SOcABgQQM7HO2xqprINpSjJRafN9M/wAl3RzScoyi5JrkvIj8GuP3oD3qzswICKqAeeRpPMBT+NRaaz/kxK5Tb6bfsSaiH/H7NTil13/c0FaJnigFAKAUAoDPdouJ2+sW84yp3YkMNPhyrKQNznbb1rO1moo4lTbyfPnt2NHSae7hdtXPpy375OOzothKwgLSN3YJkZtWF1Y7sZ5cgf8AxXmj9XVjVTy8LfOduw1fjutO1JLPLl8y043d9zbyyfcRiPfG341eunwVuRk3z4K5S7I+PWl0EQA5Lbk+586wa+R81Utjt/pI+Q/GpMkx0kvGYY2GfKvUM4PrXZUf6pB/cFbFPuI3qP8Aqj8CyuJdKk1KTGdvLvFAUl1xDzNAR2Wd0aRI2KKCxY7DA54zz+VAV1uskh32FAXtrb4FAdpRigIF02MMOamgN7wm9EsStnfGD7jnQEygKPjXaWOA6Bhn/Ae58/SgO/B+N96dLAAnljkaAy3baDu7yOX7yjf2JBH5Vj61cGojLufP+k4Y1Cl3X6HrrqwigiPMa6bJ63g9uCykXEeCd2xXsPeRpaaT40bXifd90xlXWijURp1ct+XWrF3BwPjWV9Tbp4+NKDw/oZyGaN54Da2zxkOdb90EXQQQQcdeuT5etZkZwldDwa2t93w4WDSlGcapq6xPbZZy8murYMgUAoBQCgFAUvHLtlkiSOFZpGDkaiAFUadW589vpVLU2yjOMYQ4pPPyXUu6atShKU58MVj5voe3BRJl+8t0g+HBQodXPOdPltz86703iZfHBR+DW5xqeDC4JuXxzsVv9ok2myYffdE+rZP4CuNfLFL8zF9Jyxp354PlHU1mQWxjx2R2xXR7k7wjevUeN7H1/stKP2SInoCPoSK2KfcRv6SXFTF+R6X02r2HKpSyZW+lZnCICzMcACgNFwfs4kYDSgSSc8ndV9FH60BcT40tnlpOfbFAYCwiwKAnhsUBFuHoCvuj4T7UBDivTtvj50B7nijAfEfqaAq55dRoCx4dK8bKdQGkg49ulAaHtnia2hnA+1g+zf5rWf6RhmCl2ZlelYZrU10ZTwT5Ue1RRllGVw7hpa7yTRiTuzSarlPTLfQGpat5Iv6WObEbm+B7t9LiM6ThyAQu3xHO2BVq3PA8PHn2NiprjWVny7md4XcSSSKF4gsmGBKdyilgDlgD7Z3FZlE5zmkr0/LhW5pXwhCDboa8+J7GjtI2VcO2tst4sAbFiQMDyBA+VacFJLEnlmbZKLlmKwj2rs4FAKAUAoCj4/DraNluUgaLVudBPiAHUjA2O3I7eVUdXDjcZRsUXHPYvaWXDGSdbkpY7nbgU7FnD3UdxsCAgQEb7k6efMV7pJybalap/DG30PNVCKinGtw+Of3Kb+01/wBxEPOb8lY1F6Sf/HFeZ876Wf8AxxXmfOIlqlFGWehSu8HmT0tYizADqQPxrqCbaR0k5NRXU+ncPdFjVE5L+fU/WtiMVFYR9JVUqoKC6HW4m2rokO/ZeJS0r48QwoPkDk7f10oDRUBR9p73SoiXm/P0X/OgKOJcCgOXoCFMaAiY1MqnkzBT7EgGgNV/6Gtf95/3DQHnN2FtyPC0inz1Z/AigKW57ETqf3bI49yp+m9AUt7bSQtplUqc9eR/unrQG34rZ44bpI3WNW+YIJ/M1W1cc0yKmujxUSRi432HqAazqvdRi1rMUznvKmJ1E0/YWDLySdAAo9zufyH1q1p1zZoaSOMs0PaKMNbSKXWMFR4mOANxz9+Xzr3WRUqJJvHma+kk43RaWfI8Ljh8coge3EYCSI4ZcDwDOpVwN88sfyqOdELFCVWNmnny6pfoSQunW5xtzumsefQuaulIUAoBQCgFAVk/ALd3aR4gzMckkt5Y5Zx0qrLRUTk5yjlssx1l8YqMZYSPe14dDEcxxojEYyAASOePXl+FSV0VVvMIpM4sutsWJNtGX/tNX9zCfKX80aqfpL3I/Ew/S6/44vzPn9utU4GW+R7GOpTlHpaPodWHQ17XLhkmS1T4JqXY0MN9jccq14yUllH0ldkZx4o8js/FMtjmCOflXp2aLsecmXy8P13oDS0BjO0bYuTn7q4oDrCaA4moCpu5cUB04EveXMS/xBj7Lv8ApQH0+gFAKA6SRhuYBxvuAaAiccTNvKP9235Go7VmDXkRXrNUl5M+b2dtrjG+CMjl61kUe4YenXsHWWydemfarCLCR9B7K2XdW6g/E3jPz5fhir9UeGJqUw4YJHrx1CYxpiM2JFbQGVfhOcnUDkZA2qLVJuCxHi3W2cfqXtK0pvMuHZ74z+hT8GMhlRO4kiVJZZcsuFCujAIDyPifkOgqnpnN2KHA4pNvyw1y+rLmo4FW5cak2kvPKfP6I1VaplCgFAKAUAoCDxxHNvKIzpfQcHOOW/PptneoNSpOmSg8PBPpnFXRc1tkznDX4fHok7wmTbxM0hYMRg5A26+1ZlL0NbjPi9ru28mlctbPMOH2flgmf2g2xezJAyY3V/kDg/gau+kIcVLx0PlvScHLTvHTDMPwHgctwfAuFz8Z2X/P5VT01Mp7mZTprLscPLubW27EwBf3hZ2884HyA/WtFaaHU1K/R9UVvuVvEuwXWCTf7rfzFQ2aNf4s4s9Hx/wZB4dwKfvBFNG6gkjWuCBsd88qURsrlh8iLS03U24xs+Zzx3s60DoItUmsYzj7eeuOXT6Grxrl3ZcTS2URourHxtndm6kelAai3mDqGXkRkUBS9qOFNKBJHu6dPvL5D1oDN2d0OR2I2IP60BZjDCgKbjPCnYZjwfT+VAWnYLhTKXlcYPwKDz/iP5CgNpQCgFAKAh8YP7iX/ht/hNcWe4/gR3f9cvgfPOEf7P5msmhewYmnXsF1wq172QL05n2FW6oZZdphxSNooq8aRUcWs3nlSPVJHEEZ2ZDglsqFUn2JP9bU9RVO2ahlqOG3jbfoi5p7YVVueE5ZSWe3c6cA1pJPCZGlSIppZjlhqUkqT1xt9a50inCc63JySxhvnv0PdVwyhCxRw5Zyly26l3V4pCgFAKAUAoDhgCMHkdqMJ4M4wfvnis4LdBFpDO64yWUMAujfkedZj4/EcNPCK4ebffntg0lweGp3zk+Lkk/5LbhV530ZLKAys0brzAZThgPMdfnVyi3xYZa3WU/iinqKlXLC3TSa+DJqqAMAYHpU5CcSOFBJ5AZPyrxvCyeN4WWVfDuPRTNpGQTy1bZ9v5VDXqIWciCrUwseEWtTlgruPXndxHHNvCPnzP0oDFLQFrw/i7xDAwV8j+hoCbcdpTpOlMN55yBQGMvpjqL58ROSfP3oCXw7i3Q0BfQXAagPUTFDqU4P5+9AaKxuRIgcdeY9etASKAUAoCr7TS6bWY/wEfXb9ah1DxWyDUy4apPyMNw1cRrWfSvZRlaePsI3HALHu0yfifc+g6CtKqHCjWphwx3LWpCYyFzdxST6obmWGRyFBKkwuR4cAHY+/Ksey2uy3NdjjJ8v9Xj47GxCuyurFlakl/8ApGg4eZxpWYKfCS0inALasKoXn8O5NaNXirCsS82vjt9jOt8J5cG+eyfbG/3J9TkAoBQCgFAKA6TRB1KsMqwKkeYIwRXkoqScXyZ1GTi1Jc0UPFuHJCO8S4a2GlUY7vqCjC8zktjbPPArP1FMalxxm4ck+uccvPJeovla+CUFPm10x38sDszdD4IopO63YzSYBdyeeDzB8/bamisWOGuL4f8AZ9X/AGNbW/enJcX+q6I0NaJnnhfJqjceasPwrmazFnFizFryPm1tsB6HH0NYtTxE+fobUTX8B47rxHKfHyDdG9/WtKm/i9mXM2NPqOL2Zcys7X3mZNHRB+J3P6VaLZmoJ5HfRGpdj0A3250BKlS4T44JB66CR+FARH4n05H1oCDJNqOBuTyA3PyFAavs32OZiJLkaRzEedz/AH8cvagJfEuEfszBkJMbHGDzU+WeooDoWyKAt+zU+NUZ/vD9f0oC+oBQCgM926J/ZSB1dQfbNVtXl1vBU1ybpaRB7McJ1aXYeFeQ8z/KvKaurOdPThJs19Wi6QeLTJoMbSCMzK0aknG5Ujb6/l51BqJR4eCUsOWUvoT0RlxccY54cNlEYp5YktXt9GkoDKGGgKhHiT+IgYx69KocN1laolDGMb52wuq/gv8AFTXY74zznO3XL6M0lnI7IDIuhssCAc8mIBB9QAfnWnW5OOZLDMyxRUsReUe9dnAoBQCgFAKAUBFmsUJZ9Kl2VV8QJU6CShZeRwTz51FKqLbljd/tyJY3SSUc7L678zN8S4x30PcGNzdDT4QpGmRSP3it0XbII6Hy3rMu1XiV+E4vxO2OTXXPY0qdN4dniqS8Pvnmn0NVA+RgkFhgNjo2AT7c8/OtaLyvPqZUlh7cuh3NdHJ85voe6lkTybI9jWHZHgscTC4OC6cH8SHJPivVFkmUuRDn4gxJL5JPU79MVp02rhxJ7mhTdFxw3ua/sPwplJncadS4QHng7k+nKrCeSybCgI9zYxyfHGj/AN5QfzoDpacMhi3jjRD5qoB+tAS6Ai8Tte9jZOpG3oRuD9aAxtsx5HmNiPUUBNtpSjBh0P4dRQGrSZSobIwd80BxHcK3wsD86A9aA8bp1CkvjT1zyrmUklmXI5lKMVmXIhcN4qszMsanSo+LkPaoqr42t8K2XUhqvVjfCtl1LOpywZ7iXEoWZoLyIouToZt1YfeVh8J/r0rOuvplJ1aiOF0b5PzT6GhTRbGKtoll9Uua+K6nr2RjYQ5MjOjM3dhhuEVmAOee4AOOQ6V16PjJVZcm0+We2dvr/wCHPpCUXZjhSa5474/YvKvlEUAoBQCgFAKAUAoCo7SvII17t+6UuFkkxkqpyNXoM4yemenOqetdiguB8O+77L8+hc0ag5viWXjZd2VnDFa3dIxEy7sZpDho3XSSJO9O4IO+nbmfQ1WoUqJqCi1z4nzT88/t8Szc43Rc3JPlwrk0+2P3+Bp45AwDKQQRkEHII8wa1E1JZRlyi4vD5mU7Y2mHWUcmGlvfp/XpWdrYYkrDK10OGasXwZmnSoyA8DBk0bwdJFxwrickHwnK/dPL5eVe12yg9ixCyUORrOH8djk2J0N5Hl8jV6vURkW4XRkWuanJjmgFAKAyXF7fRO2OTYf68/xFAcItActMFG528s7fSgKu747p+AamzsB5+dVtRqFUsJZk+SKup1SpWEsyfJF3B2lYx+JBrx5nFFbPh3W4jdLgy1uQEgmvH8THQDv0A/ryqBaedrzY9uxAqLLnm1/I1tlZrEgRBgD+smr8YqKwi/GKisIrOK8eMT4SMyLHgzMv2AeQHmep9PfalqNY65YjHiS97yNCjRqyOZSw37vmWEbxXMYPhljbfcAjPqDyIqwnXfDOzTKzVlE8bpolKoAAAwBsAOXyqVLGyI287s5r08FAKAUAoBQCgFAKA4ZQRgjIOxB/WjWT1PG6Ki84k1u5VoWaIqO7MSZxgYKOM7enTHtVOy+VMsODcemF9n+xbrojdHKklLrl/dfuQeC3gt1CTAo08zNHCo1FEY7ZA5DOfry54r6W3wYqNmznJtR7Jk+pq8aXFXuopJy7tfn5sXfE7MTRsh6jY+R6GtGyCnFxZkW1qyDiz59JGVYowwynBrKhmL4Jc0Y0E4vglzRxGldS5liJzprnB1g7LThHDksOHcQnQ4jDuB9nSSP8qmrlan7J1G2xPEU2ba3YlVLDSSBkeR8q0VnG5oJtrc9K9PRQGX7RXSrKdRxhRz+ZoCohvZJtreJn/ixhB/zHagIHF7QptNLrlP8A7UXJf+I5/ICqt2pUfZjvL85lS/VKD4ILMu38nlY2WPVj/W1R1UNPjlvJkFGnafHN5k+pqOGdn2bBl8K+X2j/ACq0ol6MMGnhhVAFUYA6CpCQrOP8ZWCN9LIZF0+AsNWGYDOnOeRzVPV6qNMG01xLG3Xn2Lel0srZrKfC879Pqc3XCQY+7jbRG7l5TklmVslgG8zsMnpXtmmThwQ2TeZd2nz38/0ENS1PjmstLEeyfTby/Uh9nLNe9kmhykDeFEz4XI5yYPIdB8+XKoNHSvElZXtF7JdH5/wTay1+HGuzeS5vt5fyaKtIzhQCgFAKAUAoBQCgFAKA8bt3VCY11sMYXVpzvvgnrjNcWOSjmKy+x3WouWJPC78zNcStzaDWrF57iTu++kx4A3LlsMD5beQArLug9MuKLzObxxPpn8/FsadM1qPZaxCCzwrrj8/OZYRXEdoIrfLzSO3LOptzlnIJ8K8z9ee5qzGyGm4acuUn835vyX53K8oT1LlbhRS+S8l5v87Hlx/gIufHE4WVcrqG4OOavjyrrUaZXLMHhrqYus0Tt3W0isteyUxH7yVQf4QT/KuYaWWPaZFDR2Y9uR53nY+ZfFFNrP3GGM+x6VHZo5reEvkyOzQ2p8Vc/kyoklaM6ZkMbeo2+R5Gq/iODxYsES1Dg+G1Yf2J9lesu8bkfPb6VZhZ/qy7XZlZiy6t+PyD4lDeo2NWFc+pOrH1JsfH0PNWH0Ndq1Eikeo43H5N9K68RHuSo4vxCzZg80etlGBn/wCud/mK4nqIQ5shs1FVfvMgz8cnuP3drGY05ZA8WPTGyioHO27aPsrv1Krsuv2guFd+vyPXhnZJuch053P2mNTVaeNa2J6dLCtbGmseFxxfCu/3juf8qnwWUiZXp6VV5xBpBps3ieQHxEuDpGDvgc98D51Usuc1w6dxb+PIt10qD4r1JLptzKh+6u4pFMSLeBWBXSobWuNweoORzPX51Sfh6muUXFK3D265RcXiaeyMlJuvbfphl5wfhEduvgXBYDV4mIyBvp1chmtDT6auheyufm/3KGo1M7n7T5ciwAqwVzmgFAKAUAoBQCgFAKAUAoBQHnPCrqVdQynmCAR9DXMoRksSWUdRnKLzF4ZQScINqjm1QvLK2kMdPgVj+Cj0HlnYVnvS+rxk6FmUnz7J/si+tT6xJK54jFcu+P3ZEltDavBHbyO0zvqdS2UZftu69OWx54B54qCVT00oQqk3JvddGura6fHmTRsWojOdsUopbPqn0Sf4jQ23FEdpQMgQnDMcBc4ycHPTBz5VpQ1EJuSX+PN9PxdTPnp5wUW/8uS6/j6EwHPKpyA857dXGHUMPIgGvHFPZnMoxksSWSjuex8DbpqiP8DbfQ1VloqnutinL0fS3mPsvyIn/pKQfDcn/mjB/Jq49UmuU/scrR2x92x/TIHZm4/+Sv8A2v8A9U9Wt/3+39nvq+o/+z7f2dl7Isf9pcuR5KoX9a99Ub96bf2PfU5S9+xv7E6z7K28e+kufNjn8OVTV6euHJE1elqr5IuY4lUYUADyAxU5YO9AeMl0iuqFgHfOlepwMnHyrh2RUlFvd8jtVycXJLZcypvLnvJpLaZSFZVkj0EguF3dDv1xjHlmqllnHa6LFs1leeOa/rsW64cFcbq3unh56dn/AH3KyzAmnhkiTumjYh1ERQJGARpkYgBnO2AOWT5ZqrWlbdCcFhrmsYwuzfV9kuX3LVmaqpQm8prZ5zl+XZefX7F/b8HjSYzAtrbVklic6iMAjyAUADy+VX4aWEbXas5eevf+MbGfPUzlX4bxhY6dv56lhVkrigFAKAUAoBQCgFAKAUAoBQCgFAKAhvYKGkkQBZXTTr3PIbbfT3wKhdMeJzj7zWMkyulwxhLeKecGTuoZIbeO3lURo8uJZg2oEFs5O22dhk/drIshZVTGmawm/alnPX9/M1oSrtulbB5aXsxxj8/ssoeK5kd4202trHpIUDDtjYLnoMAD5dDVmOp9uUovFda+r/r82ZWlp/YUZLNk39F+fmUSI+NyqI5JoQkUrKAQ+pl1fCXUgbH05eVSx1diUZ2QxGWOu6zyzsRvSVtyjXLMo+WzxzwTbjjcMblHfQQcZZXC5xn48afxqeerqhLhk8fJ4+vIghpLZx4orPzWfpzLAHO4qwVzmgFAKAg8V4iIAjFSQ0ixk5wF1faPpUF96qSbXNpfUnoo8VtJ8k38cdCnlubiYXESsp0JkSQ6lxIDkxZJOTjqOXpVKVl9viVxa2XNbb/6/nIuRroq4JtPd8n2/wBiHe8T/akt2gGu5jYSFQOQA8YJOwUnSPWobNQtRGuVW80847d/qTV6f1eU1ZtB7Z/T6F7ccKMs6SyMQIwDGq7EMd21nJyNgNv/ADfnpvEtVkn7vJfrkow1CrqdcVz5vy6YLWrZUFAKAUAoBQCgFAKAUAoBQCgFAKAUAoBQCgFAQ5uGRtG8WkKsmS2kAbn7XvsPpUMqIShKGMJ8yaN84zU85a5FceCSMYxNPriiIYKIwpJX4dZyc4/Gq3qk5OKsnmMd8YxnHLJZ9bhFSdcMSl1znnzwS+JcQg7h2Z0ZCp2DA6ttgPM1NddT4TlJprH1IaabvFSimnn6Hl2SjZbSIPnOCRn7pYlfwxUfo+Mo6aKlz/vb7HevcXqJOP53LerpTFAKAh8XsBPC8RONQGDjOCCCDj3FQ6ilXVut9SbT3OmxTXQ8uF8OeIKGk1BF0qioEQepG5Lbc8+e1c00yglmXJYwlhHd98bG8R575byydHEq50qBk5OABk+ZxzqdRS5Igcm+bO9enIoBQCgFAKAUAoBQCgFAKAUAoBQCgFAKAUAoBQCgFAQBwW31au5jzz+Bfriq/qtOeLgWfgWPWrsY439SfVgrigFAKAUAoBQCgFAKAUAoBQCgFAKAU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6" name="Rectángulo 55">
            <a:hlinkClick r:id="" action="ppaction://noaction"/>
          </p:cNvPr>
          <p:cNvSpPr/>
          <p:nvPr/>
        </p:nvSpPr>
        <p:spPr>
          <a:xfrm>
            <a:off x="3457170" y="2679695"/>
            <a:ext cx="1093517" cy="1446414"/>
          </a:xfrm>
          <a:prstGeom prst="rect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Procesos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85" name="Rectángulo redondeado 84"/>
          <p:cNvSpPr/>
          <p:nvPr/>
        </p:nvSpPr>
        <p:spPr>
          <a:xfrm>
            <a:off x="155575" y="1417101"/>
            <a:ext cx="2112169" cy="3956115"/>
          </a:xfrm>
          <a:prstGeom prst="roundRect">
            <a:avLst/>
          </a:prstGeom>
          <a:solidFill>
            <a:srgbClr val="0774A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anchor="t"/>
          <a:lstStyle/>
          <a:p>
            <a:pPr algn="ctr"/>
            <a:endParaRPr lang="es-PE" sz="1600" dirty="0" smtClean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4" name="Rectángulo 33">
            <a:hlinkClick r:id="" action="ppaction://noaction"/>
          </p:cNvPr>
          <p:cNvSpPr/>
          <p:nvPr/>
        </p:nvSpPr>
        <p:spPr>
          <a:xfrm>
            <a:off x="4571999" y="2689957"/>
            <a:ext cx="2732533" cy="599352"/>
          </a:xfrm>
          <a:prstGeom prst="rect">
            <a:avLst/>
          </a:prstGeom>
          <a:solidFill>
            <a:srgbClr val="247C2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Conocimiento crítico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8" name="Rectángulo 37">
            <a:hlinkClick r:id="" action="ppaction://noaction"/>
          </p:cNvPr>
          <p:cNvSpPr/>
          <p:nvPr/>
        </p:nvSpPr>
        <p:spPr>
          <a:xfrm>
            <a:off x="7346487" y="2683813"/>
            <a:ext cx="1329969" cy="1188080"/>
          </a:xfrm>
          <a:prstGeom prst="rect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Contenido crítico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9" name="Rectángulo 38">
            <a:hlinkClick r:id="" action="ppaction://noaction"/>
          </p:cNvPr>
          <p:cNvSpPr/>
          <p:nvPr/>
        </p:nvSpPr>
        <p:spPr>
          <a:xfrm>
            <a:off x="2282426" y="2247742"/>
            <a:ext cx="1147448" cy="2193694"/>
          </a:xfrm>
          <a:prstGeom prst="rect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Personas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0" name="Rectángulo 39">
            <a:hlinkClick r:id="" action="ppaction://noaction"/>
          </p:cNvPr>
          <p:cNvSpPr/>
          <p:nvPr/>
        </p:nvSpPr>
        <p:spPr>
          <a:xfrm>
            <a:off x="3457170" y="2247742"/>
            <a:ext cx="5219286" cy="4158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Tecnología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3" name="Rectángulo 42">
            <a:hlinkClick r:id="" action="ppaction://noaction"/>
          </p:cNvPr>
          <p:cNvSpPr/>
          <p:nvPr/>
        </p:nvSpPr>
        <p:spPr>
          <a:xfrm>
            <a:off x="4572000" y="3320418"/>
            <a:ext cx="1587944" cy="400939"/>
          </a:xfrm>
          <a:prstGeom prst="rect">
            <a:avLst/>
          </a:prstGeom>
          <a:solidFill>
            <a:srgbClr val="247C2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3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Información</a:t>
            </a:r>
            <a:endParaRPr lang="es-PE" sz="13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4" name="Rectángulo 43">
            <a:hlinkClick r:id="" action="ppaction://noaction"/>
          </p:cNvPr>
          <p:cNvSpPr/>
          <p:nvPr/>
        </p:nvSpPr>
        <p:spPr>
          <a:xfrm>
            <a:off x="6169824" y="3329120"/>
            <a:ext cx="1134709" cy="999365"/>
          </a:xfrm>
          <a:prstGeom prst="rect">
            <a:avLst/>
          </a:prstGeom>
          <a:solidFill>
            <a:srgbClr val="247C2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3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Experiencia</a:t>
            </a:r>
            <a:endParaRPr lang="es-PE" sz="13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5" name="Rectángulo 44">
            <a:hlinkClick r:id="" action="ppaction://noaction"/>
          </p:cNvPr>
          <p:cNvSpPr/>
          <p:nvPr/>
        </p:nvSpPr>
        <p:spPr>
          <a:xfrm>
            <a:off x="4574463" y="3752421"/>
            <a:ext cx="606709" cy="648072"/>
          </a:xfrm>
          <a:prstGeom prst="rect">
            <a:avLst/>
          </a:prstGeom>
          <a:solidFill>
            <a:srgbClr val="247C2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3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Dato</a:t>
            </a:r>
            <a:endParaRPr lang="es-PE" sz="13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6" name="Rectángulo 45">
            <a:hlinkClick r:id="" action="ppaction://noaction"/>
          </p:cNvPr>
          <p:cNvSpPr/>
          <p:nvPr/>
        </p:nvSpPr>
        <p:spPr>
          <a:xfrm>
            <a:off x="5216426" y="3752421"/>
            <a:ext cx="943518" cy="400939"/>
          </a:xfrm>
          <a:prstGeom prst="rect">
            <a:avLst/>
          </a:prstGeom>
          <a:solidFill>
            <a:srgbClr val="247C2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3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Contexto</a:t>
            </a:r>
            <a:endParaRPr lang="es-PE" sz="13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691680" y="638132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Sistema de Gestión del Conocimiento - SGC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 rot="16200000">
            <a:off x="-316054" y="3153783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GESTIÓN CONOCIMIENTO</a:t>
            </a:r>
          </a:p>
        </p:txBody>
      </p:sp>
    </p:spTree>
    <p:extLst>
      <p:ext uri="{BB962C8B-B14F-4D97-AF65-F5344CB8AC3E}">
        <p14:creationId xmlns:p14="http://schemas.microsoft.com/office/powerpoint/2010/main" val="38555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91680" y="11663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 smtClean="0">
                <a:solidFill>
                  <a:schemeClr val="bg1"/>
                </a:solidFill>
              </a:rPr>
              <a:t>¿Que se desea encontrar?</a:t>
            </a:r>
            <a:endParaRPr lang="es-PE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harotecno.files.wordpress.com/2012/04/gif-animado-mecanismo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18" y="2770739"/>
            <a:ext cx="633539" cy="6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lgomasquetecnologia.blogia.com/upload/20081004002221-metodo-de-proyectos-0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80728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3.bp.blogspot.com/-MjVe4tt8Lmk/U7M1lHcMpJI/AAAAAAABv4Q/EDqnQtV1QmQ/s1600/Gifs+Animados+Profesores+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81" y="773794"/>
            <a:ext cx="1597620" cy="17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4.bp.blogspot.com/--Tx1ajuPRX0/UpKl70IHUqI/AAAAAAAAAEQ/iqvwSf1it0c/s1600/implantac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71" y="764704"/>
            <a:ext cx="2514385" cy="15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dmscomic.com/rdh144/files/2012/04/uncomfortabledreams_map_animat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217" y="4541166"/>
            <a:ext cx="1963836" cy="148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55.tinypic.com/fliwk8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168158" cy="14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d.wapday.com/animation/ccontennt/2226-f/man_web_surfing.gif?__sid=RS00WWD&amp;lang=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7" y="4754112"/>
            <a:ext cx="1595365" cy="12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78840" y="2204864"/>
            <a:ext cx="264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Experiencias, aprendizajes</a:t>
            </a:r>
            <a:endParaRPr lang="es-PE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830841" y="2267580"/>
            <a:ext cx="110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Proyectos</a:t>
            </a:r>
            <a:endParaRPr lang="es-PE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403133" y="1970256"/>
            <a:ext cx="158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Capacitaciones</a:t>
            </a:r>
            <a:endParaRPr lang="es-PE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797097" y="5939988"/>
            <a:ext cx="117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Conceptos</a:t>
            </a:r>
            <a:endParaRPr lang="es-PE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995936" y="5927773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Normas</a:t>
            </a:r>
            <a:endParaRPr lang="es-PE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388253" y="5927773"/>
            <a:ext cx="94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Portales</a:t>
            </a:r>
            <a:endParaRPr lang="es-PE" dirty="0"/>
          </a:p>
        </p:txBody>
      </p:sp>
      <p:pic>
        <p:nvPicPr>
          <p:cNvPr id="1046" name="Picture 22" descr="http://www.statecollegepa.us/images/pages/N2465/watershed_anim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9" y="2708920"/>
            <a:ext cx="2039743" cy="13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harotecno.files.wordpress.com/2012/04/gif-animado-mecanismo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94" y="2715295"/>
            <a:ext cx="633539" cy="6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harotecno.files.wordpress.com/2012/04/gif-animado-mecanismo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561" y="3362233"/>
            <a:ext cx="633539" cy="6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/>
          <p:cNvSpPr txBox="1"/>
          <p:nvPr/>
        </p:nvSpPr>
        <p:spPr>
          <a:xfrm>
            <a:off x="899592" y="4077072"/>
            <a:ext cx="171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Manejo cuencas</a:t>
            </a:r>
            <a:endParaRPr lang="es-PE" dirty="0"/>
          </a:p>
        </p:txBody>
      </p:sp>
      <p:sp>
        <p:nvSpPr>
          <p:cNvPr id="24" name="CuadroTexto 23"/>
          <p:cNvSpPr txBox="1"/>
          <p:nvPr/>
        </p:nvSpPr>
        <p:spPr>
          <a:xfrm>
            <a:off x="6804248" y="3995772"/>
            <a:ext cx="19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Directorio Expertos</a:t>
            </a:r>
            <a:endParaRPr lang="es-PE" dirty="0"/>
          </a:p>
        </p:txBody>
      </p:sp>
      <p:sp>
        <p:nvSpPr>
          <p:cNvPr id="25" name="Elipse 24">
            <a:hlinkClick r:id="" action="ppaction://noaction"/>
          </p:cNvPr>
          <p:cNvSpPr/>
          <p:nvPr/>
        </p:nvSpPr>
        <p:spPr>
          <a:xfrm>
            <a:off x="3834963" y="3065419"/>
            <a:ext cx="1258205" cy="1011653"/>
          </a:xfrm>
          <a:prstGeom prst="ellipse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SGC</a:t>
            </a:r>
            <a:endParaRPr lang="es-PE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26" name="Conector curvado 25"/>
          <p:cNvCxnSpPr>
            <a:stCxn id="16" idx="1"/>
            <a:endCxn id="25" idx="7"/>
          </p:cNvCxnSpPr>
          <p:nvPr/>
        </p:nvCxnSpPr>
        <p:spPr>
          <a:xfrm rot="10800000" flipV="1">
            <a:off x="4908909" y="2154922"/>
            <a:ext cx="1494225" cy="1058650"/>
          </a:xfrm>
          <a:prstGeom prst="curvedConnector2">
            <a:avLst/>
          </a:prstGeom>
          <a:ln w="317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curvado 28"/>
          <p:cNvCxnSpPr>
            <a:stCxn id="1026" idx="2"/>
            <a:endCxn id="25" idx="6"/>
          </p:cNvCxnSpPr>
          <p:nvPr/>
        </p:nvCxnSpPr>
        <p:spPr>
          <a:xfrm rot="5400000">
            <a:off x="6101594" y="2395852"/>
            <a:ext cx="166968" cy="2183820"/>
          </a:xfrm>
          <a:prstGeom prst="curvedConnector2">
            <a:avLst/>
          </a:prstGeom>
          <a:ln w="317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curvado 31"/>
          <p:cNvCxnSpPr>
            <a:stCxn id="1038" idx="1"/>
            <a:endCxn id="25" idx="5"/>
          </p:cNvCxnSpPr>
          <p:nvPr/>
        </p:nvCxnSpPr>
        <p:spPr>
          <a:xfrm rot="10800000">
            <a:off x="4908909" y="3928919"/>
            <a:ext cx="1699309" cy="1352308"/>
          </a:xfrm>
          <a:prstGeom prst="curvedConnector2">
            <a:avLst/>
          </a:prstGeom>
          <a:ln w="317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curvado 34"/>
          <p:cNvCxnSpPr>
            <a:stCxn id="1042" idx="0"/>
            <a:endCxn id="25" idx="4"/>
          </p:cNvCxnSpPr>
          <p:nvPr/>
        </p:nvCxnSpPr>
        <p:spPr>
          <a:xfrm rot="5400000" flipH="1" flipV="1">
            <a:off x="4051960" y="4241031"/>
            <a:ext cx="576064" cy="248147"/>
          </a:xfrm>
          <a:prstGeom prst="curvedConnector3">
            <a:avLst>
              <a:gd name="adj1" fmla="val 50000"/>
            </a:avLst>
          </a:prstGeom>
          <a:ln w="317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curvado 37"/>
          <p:cNvCxnSpPr>
            <a:stCxn id="1044" idx="3"/>
            <a:endCxn id="25" idx="3"/>
          </p:cNvCxnSpPr>
          <p:nvPr/>
        </p:nvCxnSpPr>
        <p:spPr>
          <a:xfrm flipV="1">
            <a:off x="2489362" y="3928919"/>
            <a:ext cx="1529861" cy="1458781"/>
          </a:xfrm>
          <a:prstGeom prst="curvedConnector2">
            <a:avLst/>
          </a:prstGeom>
          <a:ln w="317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curvado 40"/>
          <p:cNvCxnSpPr>
            <a:stCxn id="1046" idx="3"/>
            <a:endCxn id="25" idx="2"/>
          </p:cNvCxnSpPr>
          <p:nvPr/>
        </p:nvCxnSpPr>
        <p:spPr>
          <a:xfrm>
            <a:off x="2699792" y="3391687"/>
            <a:ext cx="1135171" cy="179559"/>
          </a:xfrm>
          <a:prstGeom prst="curvedConnector3">
            <a:avLst>
              <a:gd name="adj1" fmla="val 50000"/>
            </a:avLst>
          </a:prstGeom>
          <a:ln w="317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curvado 43"/>
          <p:cNvCxnSpPr>
            <a:stCxn id="4" idx="3"/>
            <a:endCxn id="25" idx="1"/>
          </p:cNvCxnSpPr>
          <p:nvPr/>
        </p:nvCxnSpPr>
        <p:spPr>
          <a:xfrm>
            <a:off x="2923667" y="2389530"/>
            <a:ext cx="1095556" cy="824042"/>
          </a:xfrm>
          <a:prstGeom prst="curvedConnector2">
            <a:avLst/>
          </a:prstGeom>
          <a:ln w="317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curvado 46"/>
          <p:cNvCxnSpPr>
            <a:stCxn id="15" idx="2"/>
            <a:endCxn id="25" idx="0"/>
          </p:cNvCxnSpPr>
          <p:nvPr/>
        </p:nvCxnSpPr>
        <p:spPr>
          <a:xfrm rot="16200000" flipH="1">
            <a:off x="4208500" y="2809852"/>
            <a:ext cx="428507" cy="82625"/>
          </a:xfrm>
          <a:prstGeom prst="curvedConnector3">
            <a:avLst>
              <a:gd name="adj1" fmla="val 50000"/>
            </a:avLst>
          </a:prstGeom>
          <a:ln w="317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o 1"/>
          <p:cNvGrpSpPr/>
          <p:nvPr/>
        </p:nvGrpSpPr>
        <p:grpSpPr>
          <a:xfrm>
            <a:off x="0" y="12847"/>
            <a:ext cx="9144000" cy="702469"/>
            <a:chOff x="0" y="12847"/>
            <a:chExt cx="9144000" cy="702469"/>
          </a:xfrm>
        </p:grpSpPr>
        <p:sp>
          <p:nvSpPr>
            <p:cNvPr id="31" name="Rectángulo 15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33" name="Imagen 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Imagen 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36" name="CuadroTexto 2"/>
          <p:cNvSpPr txBox="1"/>
          <p:nvPr/>
        </p:nvSpPr>
        <p:spPr>
          <a:xfrm>
            <a:off x="1727368" y="109719"/>
            <a:ext cx="609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 smtClean="0">
                <a:solidFill>
                  <a:schemeClr val="bg1"/>
                </a:solidFill>
              </a:rPr>
              <a:t>¿QUÉ ENCONTRAREMOS EN EL SGC?</a:t>
            </a:r>
            <a:endParaRPr lang="es-P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Conector recto 55"/>
          <p:cNvCxnSpPr/>
          <p:nvPr/>
        </p:nvCxnSpPr>
        <p:spPr>
          <a:xfrm>
            <a:off x="179512" y="2204864"/>
            <a:ext cx="842493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179512" y="3717032"/>
            <a:ext cx="842493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>
            <a:off x="251520" y="4725144"/>
            <a:ext cx="842493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/>
          <p:nvPr/>
        </p:nvGrpSpPr>
        <p:grpSpPr>
          <a:xfrm>
            <a:off x="0" y="-27384"/>
            <a:ext cx="9144000" cy="702469"/>
            <a:chOff x="0" y="12847"/>
            <a:chExt cx="9144000" cy="702469"/>
          </a:xfrm>
        </p:grpSpPr>
        <p:sp>
          <p:nvSpPr>
            <p:cNvPr id="16" name="Rectángulo 15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123" name="Imagen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3" name="CuadroTexto 2"/>
          <p:cNvSpPr txBox="1"/>
          <p:nvPr/>
        </p:nvSpPr>
        <p:spPr>
          <a:xfrm>
            <a:off x="1688171" y="-27384"/>
            <a:ext cx="609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Roles en el Sistema de Gestión del Conocimiento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18" name="AutoShape 10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53520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9" name="AutoShape 12" descr="data:image/jpeg;base64,/9j/4AAQSkZJRgABAQAAAQABAAD/2wCEAAkGBxQQEhUQEhQVFRQXFBQWFBQXFRQUFhUVFRQXFhQVFBUYHCggGBwlGxUVITEhJSkrLi4uFx8zODMtNygtLisBCgoKDg0OGxAQGiwkICQwLCwsLDAsLCwsLCwsLCwsLCwsLCwsLCwsLCwsLCwsLCwsLCwsLCwsLCwsLCwsLCwsLP/AABEIAKoBKQMBEQACEQEDEQH/xAAcAAABBQEBAQAAAAAAAAAAAAAAAQIFBgcEAwj/xABBEAACAQIDBAgEAQsEAQUAAAABAgADEQQSIQUGMUETIlFhcYGRoQcyscFSFCMzYnKCkqKy0eEVJEJjwhZDZHOT/8QAGgEBAAIDAQAAAAAAAAAAAAAAAAQFAQIDBv/EAC0RAQACAgEDAgYBBQADAAAAAAABAgMRBAUSITFBEyIyUWFxgUKRobHRFCM0/9oADAMBAAIRAxEAPwDcYBAIBAIBAIBAIBAIBAIBAIBAIBAIBA8sRXCC57bQOf8A1NOxvQf3gNO0x+E+0BDtP9X3gNO0z+H3/wAQGnabfhHvAadpP2L6H+8Bp2i/d6f5gLQxrs6i+hIvoOECXgEAgEAgEAgEAgEAgEAgEAgEAgEAgEAgEAgEAgEAgEAgR+2D1V/a+0CNEB0AgJAQwC8BCYHrs/Wqvn9DAnoBAIBAIBAIBAIBAIBAIBAIBAIBAIBAIBAIBAIBAIBAIEZto/IPH7QI8GA6AQEgMqgkaGx5Hj7QOejibkqdHHEfQjtB7fvMRLaY93sWmWrq2PrV8FJ+g+8CWxuKWijVXNlUXJmJnUbb48dslorX1llO298qmIe2c06d9FXs7TbiZDtkm0vU8fgYsFd63b8o7Ab01aFQGnUJF9QSSGHeJrF5rPiXfJxcWamr1hsmy8aK9JKy8HUG3Z2jyN5OrO428jmxTiyTSfZ1TLkIBAIBAIBAIBAIBAIBAIBAIBAIEdtHbmHw5y1aqqfw8T6DWdsfHy5I3Wu0bNy8OKdXt5e+z9pUsQM1KorjnY6jxHETXJivjnV403xZ8eWN0nbqnN2EAgEAgRG2z1kHcftA4lMB14BAIDTA4cfhs4BByuvytxt2gjmp5j6EAzEw2rbTiw21QSadSyVQbFSeN72Kn/kDY2PceBBExFvaW84pnzXzCf3cbM7HsX6n/E2ckX8VcUaeEUDg1QBvAKSB6j2nHN9Ky6XEfFmZ9oYhiMdc+nvImnpov4Jha9zEQ1tkfRW5uFalgqCN82TMR2ZyWt7ydjjVYeS5l4vntaE1N0YQCAQCAQCAQCBDb1bdGCo9Ja7k5UXkWte57hJPF48579vt7ofN5X/j49x6z6Mnxm8+IrFnbEMDyUMyg3/CF0Fu+X1cGHH4isPM3z58k7taf9O3Ye/OIoMMzmqnNXNzbubiDOWbhYckeI1P4dsHOz4Z8zuPtLWdlbRTE0lrUzdWHmDzB7xKHLjtjtNbPT4M1c1IvV1zm6iAQEJg9FH3h3/WmTTw4DkaGoflv+qOfjLfjdMm0d2WdfhQ8rq+pmuGN/n/AIzyriRUYu92Zr3Ys17nnx4y5itYjUeFBM3mdzO5P2ZtCpg6i16TEgHrDtXmrDmDOOfFGSk1skcfPNLxaviY/wAtzwmIFVEqL8rqrDwYXH1nlrV7ZmHs6W7qxaPd7TDYQPDHYtaNNqtQ2VQST4dnfN6Um9orX1lzy5K46Te3pDJtt76V8S+VGNNL2VVOU92ZhxPtPQYeFixR5jcvLcnnZ88+J1H2hFrtutTf9KxINvmzjv7QZ3tixXjU1j+yNTLmpO62n+66bu7dGJGU2FQC5HJh2j+0pOZw/g/NX0/09F0/qHx/kv4tH+U2DIC0OgEBDA8qkClb606i9HiUGYU8wqJ2o1rkc9LcuHHlOOasz5ha9Mz1rM47e6Z3E3logMXqXV8tmPFLXuKgHDj83DTlwmKZY92/L6fbfdjj+P8An/Fs3h2ZT2hhmpB11syOCGAYcDpy4jwM6WiLQgYMlsGSJmP4YNtbdivTqmlkVmvbqujA+YOnnaRJjU6ekx276d/nX6XrcT4bMrLXxeWwsRSBDZjyzkaW7uc7Y8XvKr5fOiN0x+v3axJCmEAgEAgEAgEAgEDNvjLmCYdv+N6gP7RykewPpLTptojuj9KbquObTSfbyyOpipZTdAriLSxsx3lsLVvg1tFn6eiflARx3E3B+3pK3qGp7bLHpcTXur7NOlYtxAIFR+JG1zh8OKamzVSRfnkHzetwPOWHTsMXyd0+kf7VPVs80xxSvrb/AEx18VrL6bKCuLwdXxxc5jYdyqqj0UATSvht8N60K82242o2/c3ErUwVApwVAhHYU6p+k81y6TTNaJeu4OSMmCspqR0sQKN8XMaaeFRBoHqjN3hVJt62PlLDp2viTP2hV9V3OOK/eWNHF6y571P8LweleO5rONNbAx5p1qbg8GF/Amx9iZpmiL45rLTFvHmraPu1q88y9icDAWAhgMeBw4yiCIFUq/D2rUVsRgnCOHINFuqraA3RuR1Oh07xI98O/NVxxeqdsduXz+ULUw2LwxK4mkaJPym4Icc7FT4es4TW0eq4x58WWN0naGx2LI7/ABmkpVbSkNh71VcPUD02IAYXW5ykcwV4Wm1bTWfDlmw489e28f8AW+bPxa16SVk+V1DDzHCT4ncbeOy45x3mk+zomXMQCAQCAQCAQCBE7z7DTHYd8O+l9Ub8Dj5W+3gTOmLJOO3dDlmxRlr2y+dd5t3cRgahSshHYw1Vh2q3OWlcsX8wrZw2p4lDYdWZgqgkk2AGpJ7hN96Ymu/D6B+Fm7D4Kg1SsMtWrlOU8VReAPebk28JW8nL3zqPZP42H4cb+68SMkiAQMt+MbEVKPZka3jmF/tLfps6rZR9VrvJX9SyypWlhNkOtCrWjuJo6qNaO5xvRsHwrxFsFVZvlWq58gik2lP1Dzkj9LvpUTGKf2nae9lA8ekHihP9N5B1KzduD2zRrNkR7tYnKVZTYcdGAmBXPivstsRgGZBdqTCrYc1AIf0DX/dkniZO2/7ReXi76fp89tWIbWWsXV3w/DopV5vF3G1E9u3SNavTpjm4v3AG5PoDNcmTtpMuePD35IiGzgygelOvAW8BC0BrPA56pgT+7q2o37WY+9vtAz34r4q+IRPw0gfNmP2AkXPPl6DpNNY5t95Zji2u1pHlcx6PCm1iD26Hy4Qektw+EW0ulwjUidaT2H7LjMPfNJeCd10871jF25ovHvH+l6ndUCAQCAQCAQCAQCBUviPtRsPh1VQpNRipLKrWAFzYMCL8JO4GGuS893srep8i+LHHZ6yybB7TqUXz0myG/FVRT7CXM4MUxqYUv/lZo/qa1uDvO2NR0qW6Wnluw0DK17G3I6GU3N41cVomvpK76fyrZqzF/WFskFYoreCrWVVFBgr5rm9tVANxqDzKwIR9vYqipaqlMqOdsv8AMrH6TaK79CfDj+Iezmx2z6eJVbOiirlGpyOozjvtofIyTw8vZfU+6FzsPxKbj1hhNdiDLSbK6tTUqx3k0duGYk2HGZ7nG1NzqG+7q7LOD2clN9HbrOOw1GGnkCB5Sm5GT4mSZXnFxfDxxDorKrcQp8hOCTtG7tUw20K5AsKdJVAHAF8pP9JnS30w0j1lcyL6Gc2zGviH8PKVNjWw9alTDXPQ1HCW/wDrJ4juPrLDBlvbxqZQc9cdfeIUDB7EqO4TNTXW2ZqiBR3kgmTdWiPRCmaT/VDbtw9y6GGpdIXWvUYauh6ijsQj6ys5GW1p7ZjSx42KlY7qztPbSTDYcA1SUDGw+c62vyvIqUjsNicM9Rwa6BAEyAuqkmxzHreUDqx+HprRqVaThyqMyjMrAkC+toCUtnFqmXNZTTVwba3JsR9IHQdh/r/y/wCYHk+wW5OPQwJXZ2GNKmqE3IvqO8k/eBi/xCxOfG1zyBCj91QD73kPLPzS9R0+vbgqpN7kmcVnHo7sNgs+CxFYcaNagf3agdT/ADBJtEfLMuGW/bmpX7xP+F6+CuJtXrU/xUg38DAf+c68efMq7rNd4q2/LX5LecEAgEAgEAgEAgEDPvi6/wCboL+tUPoFH3lp0yPNpUvWJ8UhlJbTzMtonwqdeWgfBl/z2IH/AFUz/M0qeo+y56XGu5q8q1uitrP11HYh/mIt/SYFZ3urWwzDmzIo82B+03x+u2tvRdKSCnSC20VALdyra3tNGZYDvXs+hXY1aCmgTq1JmUpc/gYWI8CJa4YzTGrVlV5b4N/LeFV/01wdbeRv9JJ+HaPZx+JSfd04PGrTIyXzX+c6EEHkPERWIn6mMm4j5Wp7U+I/T0qVOjTPSnKalxcZhxCgcRzvIkcKlN2vPj2dJ5+XJNaY6+feXc28wK3p03Y34MVGnbcXPlaV2ltt67m7Vp0XxNXEE02q1AVBV7ZQDbrBbc5m0xOtFVvTbuHYErXpmwJsHW+nde81iNzpmZ1G3z/t/aj161SrUJuzE2PIX6q+AFhPRY9UrFa+jzF4m95tb1lGpWF50i7E0WTdnb9XC1A9Nv2lv1XHYw+8ZcNM1e20fy5UzX49u+k/w1vaVOnjeiZh1ehFQDUfpbWOnYEPrPN2iaWmHrMV4vWLfdwtu1SOi1HH75Ps017p+zp4cmI3VVVZjUFgCblE5d41iJifZiXpuMwaszKzFAoQXLEZjdjYE6aATN69s6axO15mrIgED563lLHEVywIJq1CQRqLsTYyDf1l6zj6jHXX2hXKHGc5T6+YWfdNM+D2nS/+MtQeNF806Y/ptCFzvGTFb86/ukfg0/8AvvGg/wBUP2m2D6nHq3/z/wAw3CTHlxAIBAIBAIBAIEPvLtKphkSpTVWBazA37CRYjhwMDNviNtg4hKNXLly50IvfrNlPpZfaWfTrxHdCo6phm3bb7M7q4i1xLObaV9ce3dsHeWphSxpOULCxItcgG9tROVox3+uNt5rlpO8dtLNu9v5jauJo0lqFlNRc4YK3UuOkJNrgBb8JGz48EUme3STxrcjviJvMrzvDvAEr36J3p5FGcaEEFuAOh485ULtV6m22xmKo4YIRSOIplWN7lRxDDhzPCdIiIrvbTczOl0+JmMalgjlNs7qh/ZsSR7ST0+sTm3PsgdUtMYNR7sWq4jtl/wB7z9ccexKdQTO4ZmsuqjsmjiG/OVFo6E9IQctxwzZQbeMicqk9vdSPKVws8RfsyT49lj2fsFsJkem1KpnDBKqOKinLbNY6ZTqOyUmbLktOreF/hx46+aL5/oFAqoZEuFAJtYk24kicO633StvFt1aPFGZP2Wa3uZnvn3PCN2zsRKKB3qswvaz2PpNq6tOtNLajyyveWsDWa3DQDlpxGnnLbixrGpuV5zImm2o8ZKhwmPCWwz6id4QckeGzbCxQahSN+FGinC/y0lJ92aeb5May2/b03EneCv6d4e/4T7eF5wSUfvLiejw1VuHVt66TfHG7Q1tPgnw+pZcItT8Vcnyt0f1vM5Z3eWMf0rlnnNuXNAM0D57+JKFNp1+V3Q+TKh+8hZfql6rp07wVV/8A9w311M5ymViNNi+E+xqJwtSu1MFqjPSYm+tOwutuFibyVhrGtqDqua8ZYpE+I8/ysuwdzsHgXNXD0irlSty9R+qSCQAzEDgJ0rjrXzCDm5mbNXtvPhPzdGEAgEAgEAgEAgcG28IatIqBcgggacvHuJgZJvy6dBlVgSWGnMWPZx5yXw4t8SETmTX4cxMs3xg4S3sq8UuvYlKgxb8ocLYAp1XIY31BKaj0MjZK5J+hKx2pH1rtsDLQRq2H6JgLZ1DpntfQsp69ryuzRl/rTsNsc/QtibPxtWs2HzUKTLTVzxbqsSBY2NzcSO7vTYm7TpjDnqgvSCuDkBDZhrYaWte19YC/F6oRRoryLsfMLYf1GWfTI+e0/hUdXn5Kx+WRVTLeVTUyk+nnMRLa1XZRa6kdxHtMzPhxmNWiXX8P6xNZkueC9XvZgl/Qyo5kxNYX/DrNbS2hnvwsde2ViyJw5eloFX38r2p017WJ9BO+D1mXPJ6My2psqq5aouVhqxAbrAAa6G17Acrydg5FO2K+6vzce/dN0KJOhEdeFr6TetkfJj8rzsbepqNAUQqGxNiy34m55zjfhY8mTvtP8FeoZcOOMdYj9phd8lNA5qbCtkbIw1pltcpyk6DhKjkYqUyzWJ8L3i5b5MMXtHlWNqb0169E0aiKLkdZQy8Dfhe02pSsTuJbWvbWphqm7dLo8FRTspqx8Sc5+si2ncu8eiaFSYZPFSAoeBinxjw+XGipyekjeakqf6RImePmej6VbeLX2U5v0h8TOKyr6N3+GKZdn0u9qretRh9pMw/S8z1Od8if4WwNOqAW8BQYCwCAQCAQCAQOfH4noqbVMpYKLkDjbmfIa+UDHd59kNiD0tEqy3c2zAfO1wB2edpYcTk1p4sruZxbZNTVR8TsbEX/AEL+x+8mTyMc+6PXjZIj0cuL2TWpIKr02VCbZja2bsOuh7jMRlrafEtpx2rHmHZukf8AchTzSp/QT9py5Nt45dMFdXiWs/DzeY4+slSoR0ww70qtgBmKVEdHsO0MwPepkHkYvh28ekpfHy99fPrC21urjUccGosjdxU5lv2XvI6QqPxfxAyUE76jegUfeWnTI82lTdWn6asoqmWsq2rkpVLMROe9S72ruu3dhams6RKNkqlN11/J8S9YqzUwEN7EA2qBsobhfSVfLx7tFa+q44eaPhze3iIXjDb30nrZXU00sbOTnIPK4INhOefg/Cx90z5ON1H4+Xtivh0bb3qpYZUdGFYMxBCMAVsL3IuR9JCpjmyyteIVDebeJcY1Lo84tcEMADckWtbjznatJpE7c7Wi0xp0YWhZ1vwvr4c5GidS7THhQ6tMK7qOAZgPAEgT0NJ3WJUOTxaYO2fsx6zMtMElVLmwJso4k25azjlv8ONy64q/FnSa2dgGBAc27udvOcL87UfK3r02LW3ZdqNa6BVoEgAAXsqgD9ZpWWtNp3K2rWKxqHnS2GazgMKa31y0wXcrz1XQeM1ZaSlEBAAMoygWPIW4QHrTgOywC0DM/jXg706FfsL0z+8My/RpHzx7rnpGTVpqzIt179oB9RI67q3/AHEGXAYcf9d/4mJ+8m4/ph5bnzvkWWANN0Q4NA9EMB8AgEAgEBLwC8Br1LAnsF/SBQm2FSq4Ja7Aiq7F8wJGlSoSoI4fKRAdjN0MPTr0UGcpUFVTdtQ6rmQ3AHYdO6Aq7MR9kV6DAfLXJ7c6Fip8RlWdcM6vGnLNG6TtjW6emKC9i1SO782wI95Y8ivySg4LbmJT/wAH8VkxyjkyOD/Cbe85cyPkhvxfGSWhb0I3TmojFSVXUG3DT7SuWCFxq/leWnihnt1VqAlXS/hofMTtiz3xfS4ZuPTL9UM0xtJqNV6TcUZlPfY2v5y8x5O6sSpr4u22nBXexB7D7c5i7ekbjTspV7ETaLuF8e40mKG0GC5AeqTe3K/badItETvSHalp+Xc6+yw7B2WrKXqas3AX+USo5vI+JPbC+6fxPhV7p9XRjdhU7XzW8bSDEzCxmIlA4nBLSDVEscgJvY2uASL8p1x2teYrM+rleIrWbRDyxe8j08nUVi1JHvcixYa+8k04cW8790e3KmNePZXaZvr2mWkRqNKy87l0YPFvSe6MVJBUkG11PEHtHdNLVrbxaGItavms6lom7W9i16JwmIVS60mFCpYXuqmynsbsIlfyOJFY7qen2T+LzJtPZf19paBsPCqKNM5VuVuTYXN9dTK5ZmYkWxdI/ipuvob/AHgShEBICEmB5sxgVzfLZpxeHag2lyCp5hlOh+vrNL17o0kcXNOLJ3Qy3Ebm4pKgCpnGUDNw4DmJHnFK8p1DHMbnw2Xd2g1HD0aTcUpoptwuBraSaxqIhQ8jJ8TJa0e8pdDNnF6AwPWlxge0AgEAgI0DzLQGl4EftuuVoVSOPRsB+0RZfciBy45QlFKQ4KaSjwUqPtA8Ns4i/RuOKVUbyvlb+VjAh6uIvTxNAmwqZyGGthUUjh5Talu20S0vXurNfuzrZm7poVelzlzZxouUWKNrxPdJmTk98TEwjV43ZrU+n/Hf8NdiVKFR61UAHKFVbgnUgkns+UDzM15OaLREQ2wYZrO5X3HdaxPZa/Z4yGlOGrhRAy/fAA4yoRzyk+OUA/SXPDneOFTy/F5QdZZJsjVlLbt4TDVSyYmq1IWHRsFza31DC3CR8kX/AKI27Utj3863YbdNMpqYWtTxCqLkXsyjtKyHmy5YjUxpMw4sO918u/ZGyatb9GOFrkC5172IEhSmrBhd0rm7jMe2o9/5VFveYEbiTWCkU6KlBmWoETMRqVsb342PKInQq+N2Rha9r56TAZRbgALkLax4X7BJWPk2qj349bIpt2FU9XEC3fTN/rJMc78I9uFv3QeNphKjIr58oF2AsL8xa/KSaZe+N+iLfD2Tr1du7dbNiKY/WE1y2/8AXZrjprLX9vojZotRpj/rT+kSlXjl2mLVsO367L/Ev+IEnaAWgGWAmSB5VaF5iW0S8PyQX4Rptt3JTtMuZ4WA7LAeiwPSAQCAQGvwgeBMBjGByYulnXKe4+YII9wIHDjKRIFrnrKf5hA8K2EJgeH+mdYnugc52INfObbY06cDswIdBEiQqYcAHUDQ2vNWWX4/aNbDrVyMQVqLYHVSrC2gPK4PCWGLFjyTEK/LlyYotP6U7FVC7Goxux4mWePHFI1CsvltkncuN4ltBimxmu20xuHZgsa9Ng6MVYcwbGJ1aNS081ndfDbdxW/NEG2YqjW52IOtvOUWSPmnXovsdt1jfqsr1AoJPAAk+U5uiv7qYot0hOhY5/U3v7wE3iwaVa1HMoN84OnGxXj6mBz714GgmFdUpopbqghQDcg8+M3xx8zS8+GRbj7PFWu9xdVoVmP/AOTAe5WWue3bHhX4Y7p8ufdRf93T/a+xjPGsdnPFO8lX0RhqlkUdiqPQCU63c+1n0pt+GtTPqcv3gSQeA8GA4QFEBbQECwyfaGCgQHCA5YDoBAIBAa/CB4kQGFYDSkDzajoRAOivATotYCGjAEpQIjefDuE6em4UoDmU6q69hHaNfUwKlXFKsuStTKZgGAYHKwOoYf8AIDv1m9LzWdw0vSLRqVW2pu1Sv+arBe4kOPIg3k6vOmPVCtwa7+VGf+nO2sD4I33Im086PsxHCn7ovb+zzhavREG4VTZhY2ZQw0HDjO2PJN69zjfFFLdriJsAw4TpvTl2+0tW2BjjTxmDUcHwzKfNQw90Eru3eO8/lOm3blpH4XLbmIPQsq/M1kXxchfuZDTnNQtSrFV4dEgH7vV+iiAmOr9dD2ZvtAjduuKqAMTo6sLaai/HusTNqWmPRrasT6qrsfA/k1KslIXd6bKXJ1IIIt3DWd75rWtE2cq4YrWYqhd1th1VrrUqAKFJNibltCNLeMkZ+RW1JiEbDxrReLT7NioVpXLA3adT803dlP8ACwP2gS1M3geywPQQHCA6AsBwgLAWAqwHQCAQCAjcIHnaA20AtAaRAbaAWgFoCQIPe0lqIpDjVdKY/eNj7QO/E4Sm6dGyqygWAIvawsLdh8IFLfYVJRSfKSDiVRgWaxRhoOPbA9kwiU1aoiqOjxhsQNQi5dL8bXHvMsKB8VHDY57clpg+OQH7y34tdYYVPItvNKsDDHoA54Fio8QAT/UJvXzMwxk8alfcIf8Af4EDlQU/yNIdfGK/7SLec1F8xfWyn8LX9iPvICwc9e/SKe0MPof7wPGuDmHn9oCYjCZltMwPHD7O4+B+kztglHZdjpp5TMyxCxUqE0bOg0dLQOtFgeyiA8CA8CA4QFEBwgLAICiA6AQCAQEMBkAIgNgJASAhgNMBjGBC4/r4qivJFeqfH5F929oHdUqQK9jj/tz2rURx+66n6AwPGqPzdVb3DO7eZN/tApe8mxUxFbpszXYKXXSxOUDQ204SXj5N607UW/GpN+5F7x4U9DSp0qZyoX0UXN2tqe29uM7cbLETPdLjycUz29sLRsjZxOJp12sMmGpoBzzEanyB95Gtl+Sax7ykVxfPFp9oWtdZHSDMQPkPY4v53H9oHS2HBINu2B7NQgOXDzIcmHgdy05gPycIHqFgegEBwEBwEBwEBQIDoBAWAogLAIBAICGA2AkBDAQwGmA0wGmB5tAiRSYVqj9qoq9yi5PufaAtVjAjSLp6/WB4PRNzAjHwRsLjXUehNptEtZeVbBG3CbQOzZ9AlwbcgPaa+zKep4easlqYQEWPaPreB1inA9BTgPFOZD1pTA9wkBwWA4CA4CAoEBwEBRAdAICwCAogLAIBAICGA2AQEMBpgNMBDAYYDGEDlrJqD5GB51KN4EfRw5yai3H6wPf8m1geBw0zAGwmkywfQw2omBIClMMhqXCB6CnAeFgeipAeFgOAgKBAUCA60BbQFtAWAQFgEBYBAWAQCAQEMBsAgJAQwGkQEtAaRAaRAY6XEBqrA8VTiO+A5kgefRTIDShg+lS1mGXvkgGTWA7JAULAcFgOtAW0BbQFtAW0BYBAWAQFgEAgLAIBAIBAQwEgJASAQGmAkBDAaYCQPM84DBxgEAmQQwfTmGXpABAdAICwFgLAcIBAWAQFgEBYBAICwCAQCAQP/9k="/>
          <p:cNvSpPr>
            <a:spLocks noChangeAspect="1" noChangeArrowheads="1"/>
          </p:cNvSpPr>
          <p:nvPr/>
        </p:nvSpPr>
        <p:spPr bwMode="auto">
          <a:xfrm>
            <a:off x="53520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0" name="AutoShape 14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535201" y="719022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AutoShape 2" descr="data:image/jpeg;base64,/9j/4AAQSkZJRgABAQAAAQABAAD/2wCEAAkGBxQSEhQUEBQWFBUXFxwZFxgYGB8bHBsXHBweGBweIB8cHCogHxwmHx0aITEhJiktLjIuGB8zODMsOSgtLisBCgoKDg0OGxAQGy8kICQvLCwvLzQsLCwsLywtLCwsMCwsLCwvLCwsLCwsLCwvLCwsLCwsLCwsLCwsLCwsLCwsLP/AABEIANYA6wMBIgACEQEDEQH/xAAbAAEAAgMBAQAAAAAAAAAAAAAABQYBBAcDAv/EAEQQAAIBAwIEBAMFBAULBQAAAAECAwAEERIhBQYxQRMiUWEycYEHFCORsUJSocFDYnKS0RUWJDM0Y3OC4fDxF1SissL/xAAaAQEAAwEBAQAAAAAAAAAAAAAAAQIDBAUG/8QALhEAAgIBBAAEBAYDAQAAAAAAAAECEQMEEiExEyJBUTJhcaEFUoGRscEj0eEV/9oADAMBAAIRAxEAPwDuNKUoBSlKAUpSgFKUoBSlKAUpSgFYNZqu87XrxwqkajM7iHWxIWPWDhjp82c4UY7kZwMmoBtXPM9qjmMyguPiCBn09vNoB09D1x0qQsr2OZQ8Tq6HoynIrnvB7uaGIxQa5nSZkZvC/CI1HW5dQC8gGW8uASujY183l6YLyC5Y6YSSJW0eF4mQBqMbSaspsM6SSCPSqqXIOmUrArNXApSlAKUpQClKUApSlAKUpQClKUApSlAKUpQClKUApSlAKUpQClKxmgBNUXmrmqMTWwjjebTM/TSobCsjFNZGsoT1G2ds5rS45f65GaQyOWuHt7eJZ2gTEa5dmKbsxZW7HoAANzWkOHgqqm1jwvQfepjj5eXAptb6Cas8kvw0Ucf3/wAK3dSFQRlZlUEgq7ICUPxY3UnSTnrW9w/i8Ml5BG0utItTB2QhB5VhRNTKMltWonpkKMknNaacKjViVsY1JOS0d06tnuc6Bk/M0Q+Br8JHyVctFOiTLImDI8ayqdalgrY15GR02qnhtck2qOrLX1UFyhfCSEpq1GJtGe5UqJIyfcxshPvmp2rkClKUApSlAKUpQClKUApSlAKUpQClKUApSlAKUpQClYZsbmq3zNx2dLZZuGwrekuBhXGNG4LDHxYIxgeue1AWTNeUd0jMyqyll+JQQSM9MjtVb4nwW7nvLaZLt4LeMBngA3d89GIIyuDg5yPL07iQ4ZyzBBcz3UasJbjHiHUcHHTA6f8AmgPC351snExE4AgbRJqVlw+SNI1AFmyCMLmq1cc+mSVgjfd4lVm80JaRgMAEBmA8xIUIoZt8nHaR5q5TDeG1lbQg+I7y40xliykaiQp1HJPX1NVq45MnjBka1slVAWLGXGkDcnPgbfOrJJrso5NPhEVxyZmihKPqP+kzhwMHXJcDw3HYHZjj3xVgDXIwCsL46nWyE++NLAfLNUe7uJoIYzJbTKgwgbQfDMfiNLHpJAbV5iCCNxpIIwRV+TicLAESxkHp51/xrSPRJqXvEZokZ2t1IUZ2lH81FeiW2lozJvIzlnPyikOkf1VGR9c9TXlxm9iaCRFkjLMukDWvfbO7dB1+lRHEuZkkaUQkY8J44pCQEMkg0tJknOlBkDAOSx9KS6BZOXuMNbLLO0EvgPbwlH04zLHGUYMufEAOE8xXHXoBmpLgHN101nPc3lm0bRHyRxZdpBgHy9e5xn2rn9jJcBcB1YY/ZnBJGsy53i+LUThs7A4q8/ZhMVE9uIjHGmmRdwQC+QyjBPddXzc1lsaXJCmm6RJpzxCsVo9ykkDXRxHGULsDnYNpBxnY/wDg1aNVfLwq2MgHByMjofUehqt8Y5RWa9gvBNKjRbFFY6XUZwMZ8u5yfWoLlopVd4NzG813c2zW0sSwEYlb4XB6Y22PXpnYdulWKgFKUoBSlKAUpSgFKUoBSlKAVgtXjeXKxoXboPTck9AAO5JwAPUio1LZpfNcbjtF+wo/rfvt89vQdzSc1HsmjebiUIODLGD6F1z+tbAkBGQc/KuAfctQfyo6FgTGdugUgj3+WPrXpY8WmtihtpDH+Io0jU3lyxYEHKt6HIDDA6VVZLdGjx0rOn8E4xLfSX9pd2zwrGTGGBOl43BAw2B5tPm27MKl+WOXobCBYLcHQMk6iSSx6n0GfQYFePKfMCXkWoYEinTIoOcN2P8AZI3Gfcdqnq1MjFZpSgFVD7QbrStsrMojeY+IHOlG0RvKiscjYuq7dzgdCat9Q3MfAlulTBVJY21RSFA+k9GBGRlWXKkZGx60BUL2OW/jVTHHjaRGDyxlTjHUxEZwT5TnIIPQiq1d8i3wP4a2zD+u+f4iJf0rokfBbxPgltcHGR4Dr0AUdJT2AH0r6a0v17Wsn/NJH/8Al6spNdA53bcmXH9PGw6f6kQ4/OR8n8hVts52tYVhjsp2CKSupkOo6snLAkBiWzvjvjptKGW8X4rNW947hT/B0WtO8hluAwNjOrFNGppIgNJIJG0jDBwMnTnFHJvsHnyZwS2ubeTx7W3bTczKmyyYAkJwH0gnBJGRjpVp4RwSG11C3TQHILeZm6DA+InA9hWvynwg2lskTNqbJZu4DOdTBTjJXUTjO+9TNVIoVis0oSeN1EWRgraSVIDDfSSMA/SqQOKHglvBHfS3F60sxXxghOkHoDuT8lySTnHSr7XnJGD1AODkZHQ+tAfSNkA+tfVc/iv4+G3Vybi7mupLh9SQKNXhIMlR1wpxkZJXIUbHGasXBua7e41AMY2QAskuFIB6Hrgj3BoCepUbHx62aQRLcwGU7iMSqXPyXOa0eK83W9u+h2zjZmGMKfTJIyfUDp3xkUBYKVG23HIHAIkAz01eXPyJ2P0NSCuD0OaA+qUpQCsZrNQPOHF/u0BIzrfKJjsxB8x9lGT9KhulZKTbpEdzBzTbrLHGS0nhyZk0DIUhSADvuQxBwM4K1KWnGIZkZoZFbCkkZww27qdx9RXJlGMAAnsAASSfkNyTW3ysZWu2CLp8FHEpxnSuk5Un1JAGB0KZ3FcHiPI+uDty6eGOPfJTZBquJUAGSYgMkjfSq42U9yD9KkrZkjDxTfhspPn3ZSRgYJCjcY69euDX1w3EU8kj5CyMgBx00OM/wBPrt071H8Rk8SchTsXOCPRpDuMj0robcpbUYQSjcmdC+zniDfe1XOpZI2ww31BcEHON8bjsRk7dz1WuQfZPwwreOQ5KJGSQQNnY6VO3cjX27V1+toxceGZSkpO0KUpViopSsE0Bmte/ZhG5QqraTpLHADY2J9s4r3BqE50iR7K4WaKSZCh1RxZ1uAQcLjvQGpyDHeCBzxC6iupDJ5Xi06VUADT5UUZ1ZPTvVnqs/Zyka2EQht5bZAXAilzrXznOdQzv1+tWagFKUoBSlKAVr3s6ojM7BQB1/T61sVHcf4YLmB4m21YwSM4IORRg4rbWLXCF3mFv4abvqBZ5ZR1YnZT5cnqfNXpLyymWQusqhox5lz4ylsOfFTLogALb4JG4ParfNbfc0SGSaCJiwI0kE+u6nBwcHz4PzB3rS5guCUWPw0fxpFBMTEkqzhnOQoxkDrk1yb5J7aOp01us9Ga2bTHw20iEcZyJkCJlsYOhzlwOo14JOdvWvPicU0cYMclrbZOCXVn29Bqxk/QetRvGuFKt1JGLfLKY0BB0KC41liy7nclcgdEr1l5budGUZWHZRMxx/fUg12R5ONtI3+M8ZhSDS8hZmXACbE+432H1/OpD7NIlmXxfHclCV8EMcDPRnP7ZI6dh6ZFR1zwGOAINKyOfjkbzMW2J69vatzlWMRXyFRgSo6HYDJGHBIXb9kgexqrlToxWdb9p0ilKVJ0Cqf8AaXbZtlkBw0bqFX99pCIwu3Tc5zvgA1bmPrXO+deKC5ZIkzoUeJqz1Y5VWA7LsxBPXrjGCc8r8jLQbUk0V624W4u4IpnQBzqjIUlTIp+Bh1O+GDDA2OatXMFg1lZXE8ZM06ofM5JARmGpVXUMADOM5OwyTVftVkYQmMgzW0mpc9CjKyjOTuAD+adc4NOP3c91HNC9wpBiclUdFVWGCNZChsdcLk5J+teXpc1tY5/Em0/9nTn3SuV8FZEriPBORjVpKr66iP1rF/wXSwli7HPr/e9f7Q39c9a8rGItEitrx8DsdiCARjY564Fe9pLokJw7aTjytIdvMCD4j6f3encGvSzNRknAzw3JbZnTPsrgH3aR/wBppSCfZVGP1P596u1c/wDs3vgRMiLp1DxVU7eYEo4OM43CdPWt7hvNs0UE83F4BZiFlUsrF1fVgArgdMkDvWkZblZlOO10XKla1jfJNGkkTBkkUMhHdTvkVsZqxU+JHI6DPyrXN+nRjpPowx+tbea8LgIRh9OPescu5K4tfqSjxSFgwKP5D1U7/kaqN7xuTx7o/e2gihcRqBGrqWCqWzlS3xNjY9qtFhFErt4Tdt1ByBXMHu/IJCNWu4muCPVUYuPpkIKjS8wb4/e1+gyOix2fNdwT+HLbXI9N4nx9Cwz8wKlbTniLIW6SS2Y7AuMxk+zrt+eK5ZJMJCZLkymR2yCMgH3VQRnA/wCzUjwi6lME8viDw4WCskwJDgqGABGSG3K4rVZI836cX6Wc2PPvlR2mCZXAZGDA9CDkEfMV6Vyiyla2i+8W7fddtTxP5omPoV/ZJ9V39qvvKvHlvIBKo0nOl166WHb5dx86u0b2TVK+C9YWUHoQflVdy6JPSta7vEjVndgqpuxz0/6n075qqc38y3IRRwhEupPGEUuCG8NgA5BHQZG2onAz61Gc28uPFBf3iXDxySLDNodspHJCQ+xORk40jtR36A9Lq98MSytBI5uZcxxqmp8EKq+Jnyr0zgny5x2NU7h3CM3FtDd2lrFcXErb6dTFIxrZgEYKnQKoyd969bH7QrlNKT26TlhlXhfGsHvpI26H0FTHBeY5Lm/tI5YY7ddTMupw0rMEYgAAbDrn1xXjabDq4Z25wVN8u/4NXONcMneYeDNbJ4sBJTBEuVViB2b4c6RvnfuD2qO5dh0sAGypXV12PTptvjff3q+8V4glvE0spIRcZwC3XYbD3NUaTivDWlkaJ5YdBUGSMZjJkOnZTqHXqdIG1eukoyTRzZMWTJTib/FrIswdTv0IPTH06Has8qWBefxicpGrKD2MhwDp9QoyCfU+1aJ41YZk8WaeZEZFLbCIlzpG8YGV6k52wpq08t8dhuhILcEJCwTOAFIxkFcH4fmBVntbv1C0zjLe0TlKUqTQhebnxayeh0qf7LOqt/AmuVKHQvpRP9YS2nbVg6dhgAHSNsk9B65rs97arKjI4yrAg/I/zrnfFOWriKQsqGWMgZZMZ1DIyydcldI8oI27VTKrjwF2QnDIkmlkZlDqqqq6l7ksWG/fZc7VJcRiUQyYVdo27D9018cFt5gJVaGYfikr+E+6kA5+H1z+VSzcvXM6OvhiEMpGqRhncYyFUk/QkVtCowRhJScjnfQZjLZ1kSYUkA6ywydJA29enX1rXS5PiBY26y4fOA2CSf3fcdBvtV75X5fVhdx2d9DJLq/FZI2zGxBVR8eNirH55rC/ZhPqX/SlwratWnLZ37Yxj0+oz6cKhNyakuPT5nf4lR4fJ6/ZxasLw6SxjSFtWTnDO6le3fS5+ldKmgV1KuoZTsQRkEe4NaHL/BEtIgiEsTu7tjU7dMnAAHsAMCpSuqKpUc7bfZWOaOSLe+SFH1xCE/hGFtGn2G2O3bettre8F4rLLH9z0YMZU+IHA2Ib3P6VOVg1IKtyjx7/ACgJi8E1u0UmgrISM7ZBHTtU4eFxd0B+eTW27gDJIA9TUJxbj1roZGukQkdVYEj8s1nLDjl3FMsnL0PS4YJFcNHEVKKwGF3by5Gn1rnPDekahUn025ili16ZFL4L7EfTfFWfivO9utuyWs7PNpCIxR/i2XUWZAvqarPGmup1HisJVUg6hGFlXG+zDqP7OavHFDbtSpFZXfJFNwt3bw1nRFBBAuCyONPoMFWGP3W7dq2+HW0aRiSRibeNtaEjeWU/0hX6YRfSviLiRxomHjxdCH+MfInGfk2D71oX/FhLL5wQqHEcYxgdsn1arxxv349v7Mo4oRdpGxe3bTMJJvKi5MaenufVjVs+yt0LTsJQHbGYPQLtr36k5xtVVfl68kdUWCVdZA1MMKB6k46Y3610rhXBI7KJYYXCyvgmRhlnPU9O2MgD2q0mqNEiUe0h1kvgsd8Mf5VFc1Wt6/3ccMljiAlBm1DIMYGce4yMYG+/WpOKSGVvMo1+jDfFbS8Pi7Iv5V5uHtvGo1f6mkvZ2anAeX7ezDi1iWLxHLvjux/kOw7VW+eeSpr92KzIE0roV9WEYbkgA4OT6jPartHEB0GK9K7e+ynRyiL7KJXAFzdRyaT5MxFsDuMlh5TtsfStKT7M74TKzPbzqpyH1vFIMfCBhSFAO/lwa7JWMUfPAXDtFRv5VSzjtOKTos1yGgVhk6nPlTBwMuMpvgZO+1Rtr9moSGRPvBLSKgJ0AAFG1AgA9OoxmpXndnDWhjsVvWEwOSM+Cu2XH9b0+VWujin2aQyzhxF0Uu0+z9FtprdpmPiMrBwoBXR026HfPp1qR5Z5UWyLGKWRlb4lbTgnYA7LnIwe/wC0aseKzRRS6JlmyTtSfYpSlSZCsYrNKAxihqM4jx63gbTNKFbGrTglsHO+FBONj+RqJl+0GwX4psf8jj9VqLRNM9eULWZPG8e1t7XMmUEOCWXfdyOrf41Za5nytzZw628fRLcMzuXPit4jHHUqFJ0r7HFXXgnMMV0WEWrKgEhlxs2cEduxpaFMl6UpUkGDXP8AnTnKWGVoIF0EYy7Dc5GfKDtj333z0roJrVvbCKZdM0aSL6OoYfxFQ1aNMU4wknJWvY4Xccakdsz5lb/eliB8gDin+XX6KIk+USfqQTXU7/kOzbJCvF/YcgD6HK/wqlcX5ShjdI1nIkkVmRGjVgVUMc61KjcKTgAmsvBv1PRjr8afwL9irS3Rc5Yj6AD9BW3Y8WeIaQcodipJA322I3U+4/KtaGxLAMFGCPUjtq998Vj7gcZ07ZxnVtn03A39qlaXJHmNm8vxDT5o7ciX3X9ElfXiS6Bls7l2I82nGAuVHn374zUZcRJ/Rgn5g/zrYt+GTMCY43ZfUFcZ/OvEQOXEaxOzt8IBBJ+WBv8AStbzflOLwtHfOR19CwclcymzLCZZZEbAGJNlHsjHH1FdN4NxGC6/ER45GUnT5dLop7EN5gffYGuIIjHGyqCcZYnC74Jb0A7mrlwfkyQTor3fhSBdYEKsTp9pDgfTf5UrJfnSRlmWlr/FJt/NHUJrZX+IA/8AfY18RwsnRiw9G6/n/jWlwfjcUzNFG7M8ezalIzg6SRsAdwRt3qWrN4o7rrk5rArNKVoQKV5XEuhWY9FBJ+QGarv+eKfuEdfiYDp1/Sscuox4vjdFowcuj25usbmZYktLoWreIC7YyXQD4B8yevsKsArnnMM8V3NaTOWX7rJ4qqrrhmOMZOM427etTrc3qP2B0yfOO/TtWH/o6b8/8l/Bn7FnpVYTm0Hogz6Bx/hUxwniHjqzadOGK4znoAf51pi1mHLLbCVsrLHKKto36UpXSUFYNZrXvZ9CM3XAOBUMHPue/wDa5P8AgR/rLXMJbwokjaoRoMhCsp1EgscA6up1Eirpx7iUskplaHaRFRdMgzkazk+Jo9TuMjbrVf4fy5KGkOUYO2rTpEhG2MeQt6/wrmcJNtnRKS2JI8bCZz4gZo3HgyYK/FsBgkajgMGP92r/APZ7MySzHSB+FGOg3wz77fzqi21vGHPhuCdBQhUf4WbUeqDft16VbeUbpxMukeWTyNqTSR4eTt+ITuWHbBq7hNK0qKRcapnULe6Dex9K96gwcdKloLgFdRIHrnarY57uCs4Ue9YJqHvOY4UuBaBs3LRmRIzkagAcDURpycH+NV6xl4pfRW8u3DnWYmaNl164hgqBnffcHpWpQuwkBJAIJHUZ3Hzqh8xvJw+USRaJICc+E5GuEscExk7rGx2IAwN/paODctwW0txNCGElw2qQlifoAeg3J+tfXH+XoLxNM6ZI+Fhsy/I/y6VKdPkM5fxHiyyReHBAIULEkKWYEsyucZwo3Ub74GwxUfdNKkYRn0h90QYOdRyS3Xp19qsvEvs+njybcpKvbB8JwPp5SfqKq15bPC4SWGRJD2OGJHz1H9a78bx1SOOcct8vgk+C3MYOidHaORgqskpXTrwDhBsfMTnP/nzu7URTtGcHQ5XJ23GApyOm35EivCynZJPEdMyKdQ1EaQ3XUwXqQdwvlGRudqRXKvrBLSOxznPVsksTths5PfatIwpv2MJ5LraraMxQQsrIoIJBIPc5xvv1HTY77ipzlviD2ssW+Y5GWKRf2dTDAZR2OrGcdc1H8NsmzrGFMaZG+MAY39M7DAGdhWxw+Jrq8hjG5EgmlI6KqHUM+hJxtWeVRp2b4m2y08e4RcW9tLJwpQbpmDv4h1MwyWZVz5ckn5bn2rZg50hjuo7C4Y/eiiklY28NnIJIXqcDHU7e9WoCta6sUfcjDaSocAa1DddLYyK887DZBrNc7s4bjgqwQotxxGOadgXzvChwEUAk99yTgfF02FXfh3FoZ8+BLHLpJDaGDYI2IODtvQHpxFcxSD1Rv0Nc54jdRRRh5ADthRgEsTvgD1q7cxcehtY8zHdgdKDdm9ce2/U4Fcwmu7e7jKs3hNCgYSNjC5265wQfQ9RXh/i+JZJ43K9qbuu6OzScXZOQXcLxeKCgTGSSAMY659CO+a8uG8SguM+HjI6grhsdA2D1H/e1alpHa+AIEkVxOGUMCCXYjdtu/TbbGwrPLnCFhaRhKJm2jJ040ldyOp33GfkK8CeLDGGRtyTT8vfVnRKWTxIqKW3m/c9bTjMDyBFUjJIRtGFYjJIHcdD1AzjvV85VH4GfWR/4MV/lXO7GxtUnGiRiwJ0ISdAbfIVsYLYJ8uo432ro/LCYt092c/m7H+de1+G4sUdU3iUq2L4ve/T5HLklN4/PXb6JelKV9CcorQ4uPIfr+hrfrxuYtSke1VkrVEp0zjl5zcviwWQRSml2aXX8LBZvLpxj90Zz+0Nqjrnn3iBwqeEmNsLEW/i7gVIW6edywGrO3sh3GPYnUc+ufStjhcsMYnlnySU8RVEhUkoSoQBCCzHbbfcNWCyR3bWjoeF7N6ZVODEpKRLsXXIyNOST77eu+cVcuVYXFwpfYZJXcEYJkOfKSM4wP+WuRcWkkllZ50KtJhtGkjAPQAHfGPzrp3Kl/dqqC5GWiGFZzkshDaRt+7qxue1b59SlDzMxxYJylSRerripEvhQoJHALNltCqBjqcHJ8w2A+eK0pZbXilubW48RBJJpBGdJkTJwsgGlsgEgdx2qtDiCo6eKzCTUS4UEtIrHL4A3Kny/LYbHFTfLlkzRLHDEVxIrl9eSjKysA6t5kcJjKEfrmvNWXKpXGNrj/rN80NvDZdrbg0KmJigeSJNCSuA0gX+0RnepDFFrNeocopSlAYxVc5i4HAI5ZktfFlwW0RsY2lb0JUjJ9zmrJUJzr4X3G58d3ji8Jtbx/Gq+q+9E6DVkJZ8nW9zbI0kD20rqGKmQyNG3cHVs35VGS/ZzIDtKkwByNWqP8wuQatHIPhfcLb7vI8sXh+R5PjK5PxY2yOn0qw1dZJe5G1VRz6Lkedz+JNHGv+7Us30ZsAfPBq3cD4HDaIVhXGd2Y7sx9WY7mpKs1Epyl2QopdClKVUsYIqhcb5CEUF2eE/gXFxpJOojZW1lUYbpqPf3q/UoDlPNfA5Y7a1nvpvGmRVjmAGNZJL4DAgeXcZI3wKohCTB4YdR1OCBjB8pwE09TpwcZ/eJrr32qx5sh2/FTf0O+P44rl3K9m73i+AMSMTqOTpIAJPTpsPUdRXNlTT8vfp9Tqxvyck/wLlgQrqOkSDdB1CvggMT3b5Vr8GBtJzHJIJPEIU4Uj8UkebcnPxYPzFeS85YyHjAYMQfNL0Bx61qrzNDJPC8sJRVYayjMzkZHrg7Y+fb0rij+E6zJveoakpL09H6FHr8V7Y8clpi4a4KqXBiV9YGnzbHUAWzjAPcDJ/Or9y3/s0fyP8A9jXknLsBAI8Tff8A1j/45qUtrdY1VFGFUYG+dvma00en1EJueeSlwkvoiJyx1UFXNntSlK9IxFYNZrxuotaMoJXUpGRsRkYyPegOQ8O4U9wDLcu0YQvHGAxH4ayN5jpI2PYb/PetXigazGlcZYjQ7D+jI2+oxjB/eBPWvPgPFpImlsrhslA4Ut1zGfOuepBAJB963vtDcYgG5Zi+kKCSfhyABuTg5x7V4yeR6pQycxb+xfHmkk3B80VedTI2qRmZvXp06dAMfTFSvAGmlnEKOfON2c50AHdhncnGcL0zj3quoSwBdjv+yDgD223P1qY5Ts3ku1WGd4CUc6lCucDAwNecfEd/YV7OR4JrZt+xx6fU5fF+JnSbW2hgc6RGoWPLyMwLg56sScgEZOdhtWrwjmm3F+EiJkE6qhZB5RKpOk5PXKkjIz8Iqq85Wf3S3S2ErSCabxGMhBYhVUNk98tpP0NaPJ5/062/4g/nWbe3hG2o1LU1CjvIrNYFZrQuYJqKn4i+phEEKrt5iRqbvggHAHTODvn0rev9fht4WNePLnpntVWjuWjjkf8AZACRocahICUOT3JbGTkjqaA+5uPzGRimFVDo0kBgzA+Y6hvjOw6dDkb7SdrxyOTCyjQTtht1JO2M9NztviqzEmlQvp39T3PzJyfrS3jMlzDEhIwyyufRUIYD6kVq4KiLL9FGFGFAAHYDA/hUZx/jaWqhmBZmyFUY3xuSSeijuakLq4WNGdyAqqSxPYAZNcyFnJeSi5lyqu48IkMVwuPJtjY49QMgnftzzltReKvs3rTnyd8P4Uark+TLaiAcfEQMH201euF36zxrJH8LevUEHBB9wQR9Ko/F+FgwvJuZ0XdgNnI7Ed+wDHzAY361jkrjLRzCB8qkm6qwGzkK4II/ZYH8yMdawxZW3ybThFx8vaOiUrArNdRzileczhQWJwAMk+gG5rnvFvtMAYC2i1jPV9iw9VVcnHfJ/Kqyko9loxcui2c5QK9jch9h4TnPoQMg/mBXMvs5ci/THcOG+WjP6gV0biTpfWMoRygdCNRU+Urucg9QCNx865RweVYJxIJ5lAOzxxp0O2rDsdsdsE4/KsskkpJs6MGOU4SUU2TPHeTHfiEqQjIfM3UA6WI1YyP3icCvqDkfwrm2WQONUgI8yYxGQ5zjf0q8395BDPFKzM08keiNBjzrkMSRjYDrn+Fa1/xdFKXFymkQs4DIxbBJ0EldIyDj6UyavbNQlkab6VnMscK+FFsFZqn8w81PEzR26o58NWVy2wDdTjG+Bg9e9R/InOc91L4VwI21KzK0Yx8PrvuCO/r8608SN0W8OVbjoFKUq5QUpSgPIwKeqj8hX0EHYV90qKQPLwF/dH5UEK9Qo/KvWlSRRq39kssbodtSsuodRqGMg9iKpcdjFwDh0kirJclW1MT8RJ2BO2FUDGT7Vfq+XQEEEZB2IPQihNGnwfiAuIIplV0EiBwrjDAHfBHY1vVU+f8Alye8hjFncG3lik1qQSAdiu+N9s5FffMXGbm0NpHBA114jiOWQ5GkeVdZ0qR3J9Nu1AWiqfzNbCORXCMsQBZiuSniM2kEqOjYJ3xvr71LrzPbm9NjqP3gJr06TjTjPxdM4I2961b3xJw6mTSol2CoP6N8jc+61KdArovo9/Ou3UZwR9OtWHk7hrIsk0y6ZJTnSeqxj4VPv3NVu4441rM0asXBYF9SKcaQBsBvj8/XYHNTsvN8SQyM0sbuG0IE6kkAgkZOACTk+1Q8ykn8htM/aI7m2WOIOTJIqtoQthdz5tIOBkD/AKdampuFoYliGUVNOjScFSvTGcj6HI9aq0fNE0KHxV14JOWKrlf7WoZ23GF7gVq86c3BrUJDlWlOknUhwmMtgo5IJ2Hbqa58eoxZVcXYzN4ouUvQ3rOWNpBE0okJuNLMzAh9CBxhegGyrgDGQfWsc98MkVluoM5jA1BRuAmWVsdwDsRjofTNc14NDMWZ7c4NsvijB6KoyNiQCNiMZ712Hi3MIgsfvhjaQBEfRHuTqx09hn+FWhGNNIph1DyJTqiQ4JxWO5hWaLOluxxkHoQcEjP1rfJrndpPLb28Fzwyzkla6ceLFI5Vo0wSAAcKAuNO/wDV3qzScMujfLOLorbBMG20A5fcE6uvoe+4NbFz4uOPW101xZ288bXAiYFcnbqpzj0PUDcVz3g3A5IsvK8evSfKgY5VT5ypJBO3TYdfeurx8OjQyPHGiPJu7BQCxxjJPU9B+Vc94jDd6kjSGRSmBlVDavLpyDuNO/z9a4dZ4nl2IvDJKHRKcc4pHaWSxwKZo5E3fJwRITk5A3c5JAJA26iuUW/EU2DvqIYBkWGTUVzg+YgRrkb6tRAz3xvfbDkaeVZhLGIPL+ES4JMmerBM5XGRuc+bpUHHyjxptMTSzaCdLBpE0aOm5B1FT8s4rZ43kSbRfFqMmNPY6vsuN7fRTTIYSD5UYMMZRApXSBnOdRAwf3q8buJ4QGmk8UIwfBUgbsQT5R1LHIGD0qPbgcsU5W0t5SYgoLMAEmbUsjOPMNtsaSc7CnHob+SNy9swbChFQbMcknOGO3zqs9Lhk25RsvCq7NrmV42hg8DSZZIwZNyq+EEK5b03wAcZ29Aakfs54dHHqbQyylBjU2oiI4yuwAzqAJ2/d9Krr8lX0UQECqSxDuVcay3YYYAaR7Hc/wAbJyHwW7jkkmvS2SmhFZgTuQzHC7dh3zU+FPxFJVt+5lLItqim/wCi80pSukzFKUoBSlKAUpSgFKUoBWMVmlAaf+TIvF8cRp42nT4mkatPpnrjYflUVxmzkiinkik3AaRVKAjO7EHuR19KsNVnnyUi3CatAkcKzZwMYLYPTrjHUfyIFb4XcNdzrFMbc6og+TFltQxgDzjsc+tTd3yTCYSoUNJ5iGyybnOMANsBnYHPSqSOGoB5ZIzsQQ2Cu/oM5BOTk571KcFu7gSBLd2ZyAdIk1xgLgHIbp27j50UXXJTer4LHByj4hBuXYqOkat09dTgBiOm2fqajftbtj4EMgGQkhDY64ZcD57irtf3JjidwjSFVLaE3ZsDOBnvXJ+cefHmje3ktxFkggPq17EHpgAGsY4Ywi1BUWyKOXyZW6fD+hF8rzMrzuqtpW2m1tg4A0ahknvlRXV+RYnWwtllGGEY29F6r/8AHFc65Ea41uYQ0kY8pQbgOxTfBIA8mo5zviupcvWrxQIkuNYySF6DUxbA9gDj6VXDut2i0tLi0z8PFLcl6kjis0pXQQKxis0oDGKYrNKAYrGKzSgMYrNKUApSlAKUpQClKUApSlAKUpQClKUArwu7VZF0uMjIPpuOhyO9KUBH/wCbsPo396tmz4XFGcopzjGSSdj16n2FZpQikfHHbFp4JIo5DEzDAdeo3B7b7jbb1rn3/pjP/wC4T+6f8KUomRKKl2W3k3lf7ir6pPEZyCdsAAdAPzO9WSlKEpV0KUpQkUpSgFKUoBSlKA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AutoShape 4" descr="data:image/jpeg;base64,/9j/4AAQSkZJRgABAQAAAQABAAD/2wCEAAkGBxQSEhUUEhQWFBUUFRcUGBcXFBQYGBwZGBUXFxgXFBgYHCgiGBolHRUXITEhJSksLi4uFx8zODMsNygtLisBCgoKDg0OGxAQGywkICIuLC8sLjcsLywsMSwsLDQsLCwsLywsLCwvNCwsLCwsLCw0LywsLCwsLCwsLCwsLCw0L//AABEIAMwA9wMBEQACEQEDEQH/xAAbAAEAAwADAQAAAAAAAAAAAAAABAUGAQIDB//EAEQQAAIBAwIDBgMFBQQJBQEAAAECAwAEERIhBTFBBhMiUWFxMoGRQlKhscEUI2LR8AdysuEVJDNjc4KSk/EWQ1TS4jT/xAAaAQEAAwEBAQAAAAAAAAAAAAAAAwQFAgEG/8QANREAAgIBAgQCCQQCAwADAAAAAAECAxEEIRIxQVETYQUUIjJxgZGh8LHB0eFCUiMz8RVTkv/aAAwDAQACEQMRAD8A+40AoBQCgFAKAUAoBQCgFARJrwrKkfduQ4JMg0d2uOSsSwOo9AAflXSW2cgqOM9s7a2keI97K8Sh5Vghkl7pSMhpigwgwM7nON6khRKSz388HmS44ZxCO4iSaFg8cihlYZ3HsdwehB3BGKjlFxeHzPTK8M7VTS2fFJmEavZT3kMeFbSRBGGQyAscnJ3xge1TypipwX+yX3PE8ldP2svG/wBDpB3PecQhkeTWjaQVijfUADnA1OdOd8AZHOu1TBeI3n2X+4yTeDdobqK5vre8eKUWsC3CypGY9irEh1LEDl59OZztxOuDjGUM7vB6Zu74pcHhvDoreMQvfy5ZYJpI3Ch+8IiZslAyDdi3hyNiDUyhFWzb34e6+R4a3s/fkXK2ve3Aa3thLNHMYpgDKdSo9xnUXQHHkVHM86rzj7PFhbvb5eR6aDh3Gre4LCCeGYr8QjlRyPcKTiopQlH3lgE+uQKAUAoBQCgFAKAUAoBQCgFAKAUAoBQCgFAcMwAJJwBuSeWPM0BWN2itBCs5uYVhckLI0qBGIJUhWJwdweXlXfhzzw4eQVna3issaBo544IWUYmC9/NJI+dEVrD8LMdjk6s5+HmR3VBN8svtyXzYMDxDjdxNw5Lm5BF7wi+QzqFUMy6gp2XYBlcAkbHQx5VbjXFWcMfdmtjw01nDeWdzePb2ovIL1luInWaOPSxQArL3hzo5YKg4A6k4EDdc4xTeGtn/AEC+7A8AawsYbeRgzprZiudILuzlUzvgasZ64ztmo77FZY5IIrZP7PIi9xi4uVhuneWW3WRVjLv8Rzp1YzvjODgA5G1desywtllcmMEjh3AbNZLNkmLPYRtDEDIh2ZO7YuAoy2B0xUHrkZcSyvae5Grq28KS+pIveyMUr3sneShr6FYJMFCFRUKfuxp2yCc5J51LG5pRX+u5Jg8YexwWfh8glynDoGhRCm7FoxGZGYHAOFG2nn1r13txkse8xgzfHuyt4LTi8i6Xub2VSojJJNumkCPxAePuy6kDn05ipq7ocdafKP6jBOtOLcLtreO4itWVoGS2RBalLgSyrjuhrC6mIJJOog88kmuHC2UnFvnvz2PTxh7S3CX9tAq3R/aXcyQXccAMcYBJkhkhPIfdbUDjAKmvfCi63Lbbqs/uDX2/aWzeYwJcwtMCV7sSoWyOagZ3IwcgbjBqB1TS4mngErhXFYblC9vIsqBmQspyNSnBH9dCDyNcyhKLxJAmVyBQCgFAKAUAoBQCgFAKAUAoBQCgFAZXj/by2tX0ussiLIsU00aAxQs3JZXJHiAIJVckDnuQDPXp5TW3yXVgxVrw2xsOIT295AstvcIZ7NzE86oh1NLDGihtGCSQVGcAZO4qy5WWVqUHhrZ9PgwWHZHsfLLaW7NLPata3Nw9plVLrBJsBLHKCNRGcZGwPrXFt6U3snlLPx+R4X3H+yDyQyRWzxI10gjup5ozJNIqIqKw0sq6sA52A3yMGoq7kpJyXLkuh6aLhtulrbxQl/DDEkQZyASEUKCfXaq9liy5S2ycynGK3ZEuu1VpH8U6Z8gdX5VVlraF/kVZa/Tx/wAv3K9+31mOTO3tG361E/SNXTP0IX6Uo6ZfyKiW94dcyABZI3c4DBcbk9agVmlulhwee+CBW6O+eHB5fkWX+gruDe3nLj7rn+f86nekshvVPHk90WPUrK96ZteT3R3g7UvE2i7iMZ+8AdPv6Vz63ZU8XR+a5HnrtlTxqI481yNHa3ySAFGBB9au12wmsxZfrsjNZi8nHEuHxXEZjmRZEbGVYdQcgjyIO4I3FSxk4vKOzO8Q7HgftU1vJJ+0y2f7LE0khbuwqEKEc5cZbSSxJORmpo3clLknlnhhLqH/AFO04RFYmG7nCh3ljjITu8d9cKykljzIYY2OAcgCrSftyucspfiQNLwXtbb2sRhtbS5ks7PMUlyiIUBXeR8ZDSAElmZR5nGCMwzplN5k1xPp+fYG9trhZEV42DI6h1YHIKsMgg+RBqq008M9PWvAKAUAoBQCgFAKAUAoBQCgFAVXaHjsdnGGcM7uwSKJBmSRzyWNevqeQFdwg5vYFD2u7STQ3dlbqDbxXEqarltDLtqJt8bhWYhBqzyY4zgkS1VKUJS5tdP3PCF2o4ZI14kQsTcWncyNGiMiQ/tUzuJJLk5yoCOxDAEgyMQCeXVckoZ4sP74XYGg4HwCKyghSR++NsHWKaYJrRGPwo2PCNIC+w8sAQXajnJ7J8+x5KcYLMnhELifbqFCVhUzt/Dsv/VWXP0hHOK1xP7GbZ6UhnFScn9jPXnaG9m5MsC+SDLfM1E3qbOb4UV3LWW83wry/MlW9hrOZZHkP8TGvI6OH+TbPFoIPebbZ6Dh0Y5DH0/Wp40Vx5Isw09MeUSRZ8D7w/7QIvUkfgoG5NTwrT6FqutPojXcKsrSDBCszD7bqT8wOn0qdQSLChFdDQQXiP8ACwPpnf6V0dC8sklXTIoYf1yPSvGk9meNJrDM5d9mGhOuzcqeZjY5VvY9DWfbouF8dLw+3RmbboXB8eneH26M78J7QaiY5AY5F5o3P3XzFc1atp8E9mdafXcT4LFiS6Gghug3oavxsTNBPJ76RzxuKkPT523ZbiFvbPw+ya3Fs5kCzOZBNHFKzM6FQCHcaiA+R02HOrfjVyn4k857dNjzkbjgnDVtreKBCSsMaxgnmdKgZPqcZqtOTlJyfU9JtcgUAoBQCgFAKAUAoBQCgFAKAwvaPsHJcvJci6cXivrtXGVjhReUOgEght9T8zttjKm1XqFFcOPZ6+YOvCb1OM2txY38RiuYcJOmPhbfRNCdxvjI5/8AMpBZOLompweU+X8HhYcY7QCyRLePXPKiKupzk4AwGlb7THGaydXrOCXDBZk/ojP1mu8J+HBZkY+8eW4Oq4kLeSDZR8qo+BKx8VryZ/q87XxXyz+h2jQKMKAKswjGK9lFyEYw2isHfVXWTvIzTIyT+F2PeHJ+EfjU9cM7ssU153ZpYrdUGAAKsFoiXbUBQ3kpByDg+YoDQdk+0RkPczHx/Yb73ofWgNXQFVxzgaXAyfDIvwSD4gf1FVtRpo3Lfn0ZV1Okhet9muTKCxv3jk7i4GJByPRx5r6+lZ0LJ1S8Ozn3KFN86p+Fdz6PuaO1vuh5VoV3dGakLMliDmrKeSU5r0CgGaAUAoBQCgFAKAUAoBQCgFAKA6hACSAATzONzjlnzoCv4lwyB8yTIuw3YnGAPMio5Rh70vqRzhD35JfE+dXd3G8jdyhWIbAkkk+u/Ks5XccnwrYyY6hWSfAvZOma7ySZLSLs9cMoYJsdwMgHHsalVU2skypm1k8RwqXJDRsuBkkjAA9+VFXJvkI0ybw0X9goVQBV1LGxfSxsSXloekG4egKa8WgKzUUcMuxUgg+ooD6tYXHeRo/3lB+ooCRQFXx7g6XKaT4WXdHHNT/Kq+o08bo8L59GVtTpo3w4Xz6MzXDb5wzQzbSx8/4h0ZazKpyjJ1z5ozNPdOMnVZzRouH3uNjyP4VfqtxszVrs6MtxVwnKXtTM4SNI20GaVIi/VQ2eXkdqpa6U1CMYPHE0s9sl3Qxg5SlJZ4U3j4EduzKxLrtmdZlGQxYkOR9mQciDUf8A8fGtcVLakuuefx+JItfKx8NyTi+mOXw+BfW7kqpZdLEAlcg4ONxkc8Vfg24ptYZQmkpNJ5R6V0cigFAKAUAoBQCgOGYAEk4A3JPL50bxuz1LOyOI5AwBUgg8iDkH2IrxNNZQaaeGdq9PDg0B887YcdNw5giP7pD42H2mHQfwj86yNTd40uCPurn5mHrL3fPwo+6ufm+xTIuBgV0ttj2KS2Ro+yfCe8bvHHhQ7Dzb+QqzRXn2mXNNXn2mbkCrhfK/j/8AsH+X+IUBm4ptqA5aagI8slAQLhqArpRvQH0fsv8A/wAsWfI/4jQFrQCgM52t4SZFE0W00W4x9peqmqOt0/HHjj7yM7X6Z2R8SHvR+/kVFlfB0Dr15jyPUVUps445K+nvU4pmo4Pe6xpPMflWlTPKwadU+JYJV9ZrMjI42by5g8wQehB3ru2uNkXGXJlqq2VclKPNFTNcXHeC3gKkxorSSyjJOrOAAvXb+utSU7/E8GvGyWZP+EW4wp4PFsXNvCX9k7hF60gdZABJE+h9PwnYEMuehB5Gp9PbKaan70Xh9viiDUVRg04e7JZXf4FhVgrigFAKAUAoBQCgIXFLQyhEOO71gyDPNQCQvqNWnPpUN1bsxHpnf4f+4J6LFXmXXG3x/wDMmc7KxrqQwysMh3liABQDUQqnPwNuPcIeXXM0EY8Sdcn1cl057Lyf64NHXSfC1ZFdFF9eW781+mTYVsmOZXtxxsxIIYz+9lB3H2U6n3PIVR1t7ivDjzf2Rm+kNS4R8OHvS+yMTBEFGBVOuKisIoVQUI4RIhjLMFG5JAHualisvBNBcTSR9O4baCKNUH2R9T1P1rTjHhWDZhHhWESq6OjwvYO8jZPvKR/KgPn/AHpXIOxBwR6igBnoDzeegI0stAeCKWYKu5JAHuTQH1Owt+7jRPuqB9BvQEigFADQGA4tafst1ttDcbjyV6xL4eBfle7L9TA1Ffq+oyvdl+pIsroxSD0O/tVuEsNNFyqzDTNrG4IBHIjNX08mmVXHLJcGbvXgKLhnTqueTDG+CdvequpqjjxOJxwt2uxb01sv+vhUsvZPuVfBuKRRaUijlaOR/HcSbAs3I6jzycDG3zPOnptRXXiFcZYb3k+WX1z/AOFvU6eyzMpyWUtort+fE1da5kigFAKAUAoBQCgMtEklzNM8V0UMb6UVcMmkKPEyk75JO/mDWUlO+ycoW4aeEuaxjqvqaknCiuEZ15yst8nn4l5wm3dE/eCPvCSWMa6Q2+xPmcVeohKMfbxl88LGSlfOMpexnHTJ7Xt0sSNI5wqAsT6CpZzUIuT5Iq2TUIuT5I+TyXLTyvO/NzsPJfsqPlWHGTsk5y6nzsZO2btl1/Q9KlJS97H2mucMeSDV8+Q/r0qzpo5lnsXdHHMs9jfVoGmKAUBke1vCCCZ4xkfbA/xD9aAyRuKA82uKA8u9JOBuT0HOgNt2S7OshE0ww32F8v4m9fSgNdQCgFAKApO13DO/tmA+JPGvuKq6ynxamuq3RS19HjUtLmt0ZC1uO8iV+vwt7iqGmnxwRl0W8UUzZ9mbrXFg80OPl0rTpeY4NrTz4oFsygjB3FTcydPBl+MWc8qMLieGCLOygfEAcrqLEEHYbA/KsrU1XWRatnGMf17ZyamntprknVCUpfp8C64Hf9/AkmNOrII57qSpweo2q7pb/GqU8YyUtTT4NrhnOCfVggFAKAUAoBQETit13UMj5AKoSCQSM48OcdM4qK+zw65T7Ilor8SyMe7KC2trS6VGRlinKgkxN3bhseLw+/Xf3rOrr0upSlFpT8tnnrt+fE0J2anTtxksx891j4/nwNSBgVrGU2Yz+0XiHhjt1O8h1v8A3FOw+Z/Ks70hZsq115/AyfSluyqXXn8DLIMVUiUo8jtXR0bTsPBiN3+82n/pH8zWhpY4jk1dFHEM9zT1aLgoBQHSRwBuQB60BiOM8KjMjNGvhO5HIZ64HlQFW/D18sUBcdlVghYlxhyfCxGQB5DyPrQG1VgRkbigOaAUAoBQHDUB80SHurq4g6Z1r89/1rDrj4d8oHzEo+DdOHnn5Mvuyk2mUr0ZfxH9GtKl4kauinu0a6rRpGb4/HCs6H9nNxNICFXVhcJ1Oduvl0rM1calbF+HxyfLtt9jS0krHU1x8MV9d/uWvCJJSD3sKwgYCqrBtuucbDpVvTyta/5I8PZZyVdRGtP2JcXfbBPqwVxQCgFAKAUBXcZuXURrGVV5ZNAZhkL4WYnHU+HAHmar6iyUVGMMJyeMvptn9ixp64ycpT3UVnHffH7kCyVGe2Lxo0skbSmQKFYYC4JAHXXjeq9ag5VuUU5NN5xh9P5LFjmo2KMmoppY5rr/AAX5rQM8+T8Vu+/u55OYDd0vsm23zzWFZPjulL5Hzd1niXyl8jrXoQz1PSvUdI3/AGNH+qRn7xZvqxx+FaunXsI2tMsVIvKmLB5S3CrzNAQrjiWOW3vQFVc3+eZzQFZcXtAeEMgagOzJQFnwTiRjkVCfC+3sfSgNZQCgFAKAgXHFoUfu2cB8Z075xUMtRXGfA3uV56qqE+CUtzJcfttd4s8bAr3YVvfJ/TFZ+ojm9TjyxuY+uxO3xIPbG4spu7mRugbf2Ox/OrSeGmdaOzhmsm5RweRB+dW8o3coqu0duSsbpJHC0b7SOcABgQQM7HO2xqprINpSjJRafN9M/wAl3RzScoyi5JrkvIj8GuP3oD3qzswICKqAeeRpPMBT+NRaaz/kxK5Tb6bfsSaiH/H7NTil13/c0FaJnigFAKAUAoDPdouJ2+sW84yp3YkMNPhyrKQNznbb1rO1moo4lTbyfPnt2NHSae7hdtXPpy375OOzothKwgLSN3YJkZtWF1Y7sZ5cgf8AxXmj9XVjVTy8LfOduw1fjutO1JLPLl8y043d9zbyyfcRiPfG341eunwVuRk3z4K5S7I+PWl0EQA5Lbk+586wa+R81Utjt/pI+Q/GpMkx0kvGYY2GfKvUM4PrXZUf6pB/cFbFPuI3qP8Aqj8CyuJdKk1KTGdvLvFAUl1xDzNAR2Wd0aRI2KKCxY7DA54zz+VAV1uskh32FAXtrb4FAdpRigIF02MMOamgN7wm9EsStnfGD7jnQEygKPjXaWOA6Bhn/Ae58/SgO/B+N96dLAAnljkaAy3baDu7yOX7yjf2JBH5Vj61cGojLufP+k4Y1Cl3X6HrrqwigiPMa6bJ63g9uCykXEeCd2xXsPeRpaaT40bXifd90xlXWijURp1ct+XWrF3BwPjWV9Tbp4+NKDw/oZyGaN54Da2zxkOdb90EXQQQQcdeuT5etZkZwldDwa2t93w4WDSlGcapq6xPbZZy8murYMgUAoBQCgFAUvHLtlkiSOFZpGDkaiAFUadW589vpVLU2yjOMYQ4pPPyXUu6atShKU58MVj5voe3BRJl+8t0g+HBQodXPOdPltz86703iZfHBR+DW5xqeDC4JuXxzsVv9ok2myYffdE+rZP4CuNfLFL8zF9Jyxp354PlHU1mQWxjx2R2xXR7k7wjevUeN7H1/stKP2SInoCPoSK2KfcRv6SXFTF+R6X02r2HKpSyZW+lZnCICzMcACgNFwfs4kYDSgSSc8ndV9FH60BcT40tnlpOfbFAYCwiwKAnhsUBFuHoCvuj4T7UBDivTtvj50B7nijAfEfqaAq55dRoCx4dK8bKdQGkg49ulAaHtnia2hnA+1g+zf5rWf6RhmCl2ZlelYZrU10ZTwT5Ue1RRllGVw7hpa7yTRiTuzSarlPTLfQGpat5Iv6WObEbm+B7t9LiM6ThyAQu3xHO2BVq3PA8PHn2NiprjWVny7md4XcSSSKF4gsmGBKdyilgDlgD7Z3FZlE5zmkr0/LhW5pXwhCDboa8+J7GjtI2VcO2tst4sAbFiQMDyBA+VacFJLEnlmbZKLlmKwj2rs4FAKAUAoCj4/DraNluUgaLVudBPiAHUjA2O3I7eVUdXDjcZRsUXHPYvaWXDGSdbkpY7nbgU7FnD3UdxsCAgQEb7k6efMV7pJybalap/DG30PNVCKinGtw+Of3Kb+01/wBxEPOb8lY1F6Sf/HFeZ876Wf8AxxXmfOIlqlFGWehSu8HmT0tYizADqQPxrqCbaR0k5NRXU+ncPdFjVE5L+fU/WtiMVFYR9JVUqoKC6HW4m2rokO/ZeJS0r48QwoPkDk7f10oDRUBR9p73SoiXm/P0X/OgKOJcCgOXoCFMaAiY1MqnkzBT7EgGgNV/6Gtf95/3DQHnN2FtyPC0inz1Z/AigKW57ETqf3bI49yp+m9AUt7bSQtplUqc9eR/unrQG34rZ44bpI3WNW+YIJ/M1W1cc0yKmujxUSRi432HqAazqvdRi1rMUznvKmJ1E0/YWDLySdAAo9zufyH1q1p1zZoaSOMs0PaKMNbSKXWMFR4mOANxz9+Xzr3WRUqJJvHma+kk43RaWfI8Ljh8coge3EYCSI4ZcDwDOpVwN88sfyqOdELFCVWNmnny6pfoSQunW5xtzumsefQuaulIUAoBQCgFAVk/ALd3aR4gzMckkt5Y5Zx0qrLRUTk5yjlssx1l8YqMZYSPe14dDEcxxojEYyAASOePXl+FSV0VVvMIpM4sutsWJNtGX/tNX9zCfKX80aqfpL3I/Ew/S6/44vzPn9utU4GW+R7GOpTlHpaPodWHQ17XLhkmS1T4JqXY0MN9jccq14yUllH0ldkZx4o8js/FMtjmCOflXp2aLsecmXy8P13oDS0BjO0bYuTn7q4oDrCaA4moCpu5cUB04EveXMS/xBj7Lv8ApQH0+gFAKA6SRhuYBxvuAaAiccTNvKP9235Go7VmDXkRXrNUl5M+b2dtrjG+CMjl61kUe4YenXsHWWydemfarCLCR9B7K2XdW6g/E3jPz5fhir9UeGJqUw4YJHrx1CYxpiM2JFbQGVfhOcnUDkZA2qLVJuCxHi3W2cfqXtK0pvMuHZ74z+hT8GMhlRO4kiVJZZcsuFCujAIDyPifkOgqnpnN2KHA4pNvyw1y+rLmo4FW5cak2kvPKfP6I1VaplCgFAKAUAoCDxxHNvKIzpfQcHOOW/PptneoNSpOmSg8PBPpnFXRc1tkznDX4fHok7wmTbxM0hYMRg5A26+1ZlL0NbjPi9ru28mlctbPMOH2flgmf2g2xezJAyY3V/kDg/gau+kIcVLx0PlvScHLTvHTDMPwHgctwfAuFz8Z2X/P5VT01Mp7mZTprLscPLubW27EwBf3hZ2884HyA/WtFaaHU1K/R9UVvuVvEuwXWCTf7rfzFQ2aNf4s4s9Hx/wZB4dwKfvBFNG6gkjWuCBsd88qURsrlh8iLS03U24xs+Zzx3s60DoItUmsYzj7eeuOXT6Grxrl3ZcTS2URourHxtndm6kelAai3mDqGXkRkUBS9qOFNKBJHu6dPvL5D1oDN2d0OR2I2IP60BZjDCgKbjPCnYZjwfT+VAWnYLhTKXlcYPwKDz/iP5CgNpQCgFAKAh8YP7iX/ht/hNcWe4/gR3f9cvgfPOEf7P5msmhewYmnXsF1wq172QL05n2FW6oZZdphxSNooq8aRUcWs3nlSPVJHEEZ2ZDglsqFUn2JP9bU9RVO2ahlqOG3jbfoi5p7YVVueE5ZSWe3c6cA1pJPCZGlSIppZjlhqUkqT1xt9a50inCc63JySxhvnv0PdVwyhCxRw5Zyly26l3V4pCgFAKAUAoDhgCMHkdqMJ4M4wfvnis4LdBFpDO64yWUMAujfkedZj4/EcNPCK4ebffntg0lweGp3zk+Lkk/5LbhV530ZLKAys0brzAZThgPMdfnVyi3xYZa3WU/iinqKlXLC3TSa+DJqqAMAYHpU5CcSOFBJ5AZPyrxvCyeN4WWVfDuPRTNpGQTy1bZ9v5VDXqIWciCrUwseEWtTlgruPXndxHHNvCPnzP0oDFLQFrw/i7xDAwV8j+hoCbcdpTpOlMN55yBQGMvpjqL58ROSfP3oCXw7i3Q0BfQXAagPUTFDqU4P5+9AaKxuRIgcdeY9etASKAUAoCr7TS6bWY/wEfXb9ah1DxWyDUy4apPyMNw1cRrWfSvZRlaePsI3HALHu0yfifc+g6CtKqHCjWphwx3LWpCYyFzdxST6obmWGRyFBKkwuR4cAHY+/Ksey2uy3NdjjJ8v9Xj47GxCuyurFlakl/8ApGg4eZxpWYKfCS0inALasKoXn8O5NaNXirCsS82vjt9jOt8J5cG+eyfbG/3J9TkAoBQCgFAKA6TRB1KsMqwKkeYIwRXkoqScXyZ1GTi1Jc0UPFuHJCO8S4a2GlUY7vqCjC8zktjbPPArP1FMalxxm4ck+uccvPJeovla+CUFPm10x38sDszdD4IopO63YzSYBdyeeDzB8/bamisWOGuL4f8AZ9X/AGNbW/enJcX+q6I0NaJnnhfJqjceasPwrmazFnFizFryPm1tsB6HH0NYtTxE+fobUTX8B47rxHKfHyDdG9/WtKm/i9mXM2NPqOL2Zcys7X3mZNHRB+J3P6VaLZmoJ5HfRGpdj0A3250BKlS4T44JB66CR+FARH4n05H1oCDJNqOBuTyA3PyFAavs32OZiJLkaRzEedz/AH8cvagJfEuEfszBkJMbHGDzU+WeooDoWyKAt+zU+NUZ/vD9f0oC+oBQCgM926J/ZSB1dQfbNVtXl1vBU1ybpaRB7McJ1aXYeFeQ8z/KvKaurOdPThJs19Wi6QeLTJoMbSCMzK0aknG5Ujb6/l51BqJR4eCUsOWUvoT0RlxccY54cNlEYp5YktXt9GkoDKGGgKhHiT+IgYx69KocN1laolDGMb52wuq/gv8AFTXY74zznO3XL6M0lnI7IDIuhssCAc8mIBB9QAfnWnW5OOZLDMyxRUsReUe9dnAoBQCgFAKAUBFmsUJZ9Kl2VV8QJU6CShZeRwTz51FKqLbljd/tyJY3SSUc7L678zN8S4x30PcGNzdDT4QpGmRSP3it0XbII6Hy3rMu1XiV+E4vxO2OTXXPY0qdN4dniqS8Pvnmn0NVA+RgkFhgNjo2AT7c8/OtaLyvPqZUlh7cuh3NdHJ85voe6lkTybI9jWHZHgscTC4OC6cH8SHJPivVFkmUuRDn4gxJL5JPU79MVp02rhxJ7mhTdFxw3ua/sPwplJncadS4QHng7k+nKrCeSybCgI9zYxyfHGj/AN5QfzoDpacMhi3jjRD5qoB+tAS6Ai8Tte9jZOpG3oRuD9aAxtsx5HmNiPUUBNtpSjBh0P4dRQGrSZSobIwd80BxHcK3wsD86A9aA8bp1CkvjT1zyrmUklmXI5lKMVmXIhcN4qszMsanSo+LkPaoqr42t8K2XUhqvVjfCtl1LOpywZ7iXEoWZoLyIouToZt1YfeVh8J/r0rOuvplJ1aiOF0b5PzT6GhTRbGKtoll9Uua+K6nr2RjYQ5MjOjM3dhhuEVmAOee4AOOQ6V16PjJVZcm0+We2dvr/wCHPpCUXZjhSa5474/YvKvlEUAoBQCgFAKAUAoCo7SvII17t+6UuFkkxkqpyNXoM4yemenOqetdiguB8O+77L8+hc0ag5viWXjZd2VnDFa3dIxEy7sZpDho3XSSJO9O4IO+nbmfQ1WoUqJqCi1z4nzT88/t8Szc43Rc3JPlwrk0+2P3+Bp45AwDKQQRkEHII8wa1E1JZRlyi4vD5mU7Y2mHWUcmGlvfp/XpWdrYYkrDK10OGasXwZmnSoyA8DBk0bwdJFxwrickHwnK/dPL5eVe12yg9ixCyUORrOH8djk2J0N5Hl8jV6vURkW4XRkWuanJjmgFAKAyXF7fRO2OTYf68/xFAcItActMFG528s7fSgKu747p+AamzsB5+dVtRqFUsJZk+SKup1SpWEsyfJF3B2lYx+JBrx5nFFbPh3W4jdLgy1uQEgmvH8THQDv0A/ryqBaedrzY9uxAqLLnm1/I1tlZrEgRBgD+smr8YqKwi/GKisIrOK8eMT4SMyLHgzMv2AeQHmep9PfalqNY65YjHiS97yNCjRqyOZSw37vmWEbxXMYPhljbfcAjPqDyIqwnXfDOzTKzVlE8bpolKoAAAwBsAOXyqVLGyI287s5r08FAKAUAoBQCgFAKA4ZQRgjIOxB/WjWT1PG6Ki84k1u5VoWaIqO7MSZxgYKOM7enTHtVOy+VMsODcemF9n+xbrojdHKklLrl/dfuQeC3gt1CTAo08zNHCo1FEY7ZA5DOfry54r6W3wYqNmznJtR7Jk+pq8aXFXuopJy7tfn5sXfE7MTRsh6jY+R6GtGyCnFxZkW1qyDiz59JGVYowwynBrKhmL4Jc0Y0E4vglzRxGldS5liJzprnB1g7LThHDksOHcQnQ4jDuB9nSSP8qmrlan7J1G2xPEU2ba3YlVLDSSBkeR8q0VnG5oJtrc9K9PRQGX7RXSrKdRxhRz+ZoCohvZJtreJn/ixhB/zHagIHF7QptNLrlP8A7UXJf+I5/ICqt2pUfZjvL85lS/VKD4ILMu38nlY2WPVj/W1R1UNPjlvJkFGnafHN5k+pqOGdn2bBl8K+X2j/ACq0ol6MMGnhhVAFUYA6CpCQrOP8ZWCN9LIZF0+AsNWGYDOnOeRzVPV6qNMG01xLG3Xn2Lel0srZrKfC879Pqc3XCQY+7jbRG7l5TklmVslgG8zsMnpXtmmThwQ2TeZd2nz38/0ENS1PjmstLEeyfTby/Uh9nLNe9kmhykDeFEz4XI5yYPIdB8+XKoNHSvElZXtF7JdH5/wTay1+HGuzeS5vt5fyaKtIzhQCgFAKAUAoBQCgFAKA8bt3VCY11sMYXVpzvvgnrjNcWOSjmKy+x3WouWJPC78zNcStzaDWrF57iTu++kx4A3LlsMD5beQArLug9MuKLzObxxPpn8/FsadM1qPZaxCCzwrrj8/OZYRXEdoIrfLzSO3LOptzlnIJ8K8z9ee5qzGyGm4acuUn835vyX53K8oT1LlbhRS+S8l5v87Hlx/gIufHE4WVcrqG4OOavjyrrUaZXLMHhrqYus0Tt3W0isteyUxH7yVQf4QT/KuYaWWPaZFDR2Y9uR53nY+ZfFFNrP3GGM+x6VHZo5reEvkyOzQ2p8Vc/kyoklaM6ZkMbeo2+R5Gq/iODxYsES1Dg+G1Yf2J9lesu8bkfPb6VZhZ/qy7XZlZiy6t+PyD4lDeo2NWFc+pOrH1JsfH0PNWH0Ndq1Eikeo43H5N9K68RHuSo4vxCzZg80etlGBn/wCud/mK4nqIQ5shs1FVfvMgz8cnuP3drGY05ZA8WPTGyioHO27aPsrv1Krsuv2guFd+vyPXhnZJuch053P2mNTVaeNa2J6dLCtbGmseFxxfCu/3juf8qnwWUiZXp6VV5xBpBps3ieQHxEuDpGDvgc98D51Usuc1w6dxb+PIt10qD4r1JLptzKh+6u4pFMSLeBWBXSobWuNweoORzPX51Sfh6muUXFK3D265RcXiaeyMlJuvbfphl5wfhEduvgXBYDV4mIyBvp1chmtDT6auheyufm/3KGo1M7n7T5ciwAqwVzmgFAKAUAoBQCgFAKAUAoBQHnPCrqVdQynmCAR9DXMoRksSWUdRnKLzF4ZQScINqjm1QvLK2kMdPgVj+Cj0HlnYVnvS+rxk6FmUnz7J/si+tT6xJK54jFcu+P3ZEltDavBHbyO0zvqdS2UZftu69OWx54B54qCVT00oQqk3JvddGura6fHmTRsWojOdsUopbPqn0Sf4jQ23FEdpQMgQnDMcBc4ycHPTBz5VpQ1EJuSX+PN9PxdTPnp5wUW/8uS6/j6EwHPKpyA857dXGHUMPIgGvHFPZnMoxksSWSjuex8DbpqiP8DbfQ1VloqnutinL0fS3mPsvyIn/pKQfDcn/mjB/Jq49UmuU/scrR2x92x/TIHZm4/+Sv8A2v8A9U9Wt/3+39nvq+o/+z7f2dl7Isf9pcuR5KoX9a99Ub96bf2PfU5S9+xv7E6z7K28e+kufNjn8OVTV6euHJE1elqr5IuY4lUYUADyAxU5YO9AeMl0iuqFgHfOlepwMnHyrh2RUlFvd8jtVycXJLZcypvLnvJpLaZSFZVkj0EguF3dDv1xjHlmqllnHa6LFs1leeOa/rsW64cFcbq3unh56dn/AH3KyzAmnhkiTumjYh1ERQJGARpkYgBnO2AOWT5ZqrWlbdCcFhrmsYwuzfV9kuX3LVmaqpQm8prZ5zl+XZefX7F/b8HjSYzAtrbVklic6iMAjyAUADy+VX4aWEbXas5eevf+MbGfPUzlX4bxhY6dv56lhVkrigFAKAUAoBQCgFAKAUAoBQCgFAKAhvYKGkkQBZXTTr3PIbbfT3wKhdMeJzj7zWMkyulwxhLeKecGTuoZIbeO3lURo8uJZg2oEFs5O22dhk/drIshZVTGmawm/alnPX9/M1oSrtulbB5aXsxxj8/ssoeK5kd4202trHpIUDDtjYLnoMAD5dDVmOp9uUovFda+r/r82ZWlp/YUZLNk39F+fmUSI+NyqI5JoQkUrKAQ+pl1fCXUgbH05eVSx1diUZ2QxGWOu6zyzsRvSVtyjXLMo+WzxzwTbjjcMblHfQQcZZXC5xn48afxqeerqhLhk8fJ4+vIghpLZx4orPzWfpzLAHO4qwVzmgFAKAg8V4iIAjFSQ0ixk5wF1faPpUF96qSbXNpfUnoo8VtJ8k38cdCnlubiYXESsp0JkSQ6lxIDkxZJOTjqOXpVKVl9viVxa2XNbb/6/nIuRroq4JtPd8n2/wBiHe8T/akt2gGu5jYSFQOQA8YJOwUnSPWobNQtRGuVW80847d/qTV6f1eU1ZtB7Z/T6F7ccKMs6SyMQIwDGq7EMd21nJyNgNv/ADfnpvEtVkn7vJfrkow1CrqdcVz5vy6YLWrZUFAKAUAoBQCgFAKAUAoBQCgFAKAUAoBQCgFAQ5uGRtG8WkKsmS2kAbn7XvsPpUMqIShKGMJ8yaN84zU85a5FceCSMYxNPriiIYKIwpJX4dZyc4/Gq3qk5OKsnmMd8YxnHLJZ9bhFSdcMSl1znnzwS+JcQg7h2Z0ZCp2DA6ttgPM1NddT4TlJprH1IaabvFSimnn6Hl2SjZbSIPnOCRn7pYlfwxUfo+Mo6aKlz/vb7HevcXqJOP53LerpTFAKAh8XsBPC8RONQGDjOCCCDj3FQ6ilXVut9SbT3OmxTXQ8uF8OeIKGk1BF0qioEQepG5Lbc8+e1c00yglmXJYwlhHd98bG8R575byydHEq50qBk5OABk+ZxzqdRS5Igcm+bO9enIoBQCgFAKAUAoBQCgFAKAUAoBQCgFAKAUAoBQCgFAQBwW31au5jzz+Bfriq/qtOeLgWfgWPWrsY439SfVgrigFAKAUAoBQCgFAKAUAoBQCgFAKAU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1" name="CuadroTexto 30"/>
          <p:cNvSpPr txBox="1"/>
          <p:nvPr/>
        </p:nvSpPr>
        <p:spPr>
          <a:xfrm>
            <a:off x="1691680" y="6381328"/>
            <a:ext cx="60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Sistema de Gestión del Conocimiento - SGC</a:t>
            </a:r>
            <a:endParaRPr lang="es-PE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://1.bp.blogspot.com/-WlfMI54_T10/UkIdMBjvDeI/AAAAAAAAAFo/LKHTKgAzt5o/s1600/pc%5B1%5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393" y="3789040"/>
            <a:ext cx="994343" cy="83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utc.educacion.pr/anuncios/PublishingImages/reunion_gi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17" y="2361916"/>
            <a:ext cx="1924661" cy="128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www.tucamon.es/photos/0001/0743/escritor_blog.gif?1232579936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89114"/>
            <a:ext cx="1085018" cy="90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www.tucamon.es/photos/0001/0743/escritor_blog.gif?1232579936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647" y="5078169"/>
            <a:ext cx="1085018" cy="90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6" descr="http://2.bp.blogspot.com/-NBnJsKcZPV4/U08lcSR78EI/AAAAAAAAADY/E0fNhqz6UMQ/s1600/trabajando+gif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1048"/>
            <a:ext cx="851296" cy="7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u.jimdo.com/www16/o/s0cd6424949d359b2/img/i28a99fb436b68964/1279481933/std/image.gif"/>
          <p:cNvPicPr>
            <a:picLocks noChangeAspect="1" noChangeArrowheads="1" noCrop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90" y="5139515"/>
            <a:ext cx="781491" cy="7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rmgwebmarketingservices.com/MIKE_VAX_JAZZ/wp-content/uploads/2012/01/hard_working_on_computer_anim_300_clr.gif"/>
          <p:cNvPicPr>
            <a:picLocks noChangeAspect="1" noChangeArrowheads="1" noCrop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08720"/>
            <a:ext cx="589534" cy="58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ángulo 71">
            <a:hlinkClick r:id="" action="ppaction://noaction"/>
          </p:cNvPr>
          <p:cNvSpPr/>
          <p:nvPr/>
        </p:nvSpPr>
        <p:spPr>
          <a:xfrm>
            <a:off x="107504" y="4809394"/>
            <a:ext cx="2325763" cy="1172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Conocimiento y experiencia,</a:t>
            </a:r>
            <a:r>
              <a:rPr lang="es-P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referido al saber y al saber hacer.</a:t>
            </a:r>
          </a:p>
        </p:txBody>
      </p:sp>
      <p:sp>
        <p:nvSpPr>
          <p:cNvPr id="73" name="Rectángulo 72">
            <a:hlinkClick r:id="" action="ppaction://noaction"/>
          </p:cNvPr>
          <p:cNvSpPr/>
          <p:nvPr/>
        </p:nvSpPr>
        <p:spPr>
          <a:xfrm>
            <a:off x="102347" y="3847690"/>
            <a:ext cx="3310750" cy="553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Equipo Motor,</a:t>
            </a:r>
            <a:r>
              <a:rPr lang="es-P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aporta experiencia, recopila materiales, desarrolla e imparte conferencias </a:t>
            </a:r>
            <a:endParaRPr lang="es-PE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74" name="Rectángulo 73">
            <a:hlinkClick r:id="" action="ppaction://noaction"/>
          </p:cNvPr>
          <p:cNvSpPr/>
          <p:nvPr/>
        </p:nvSpPr>
        <p:spPr>
          <a:xfrm>
            <a:off x="251520" y="2259431"/>
            <a:ext cx="3672408" cy="904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Equipo Líder</a:t>
            </a:r>
            <a:r>
              <a:rPr lang="es-PE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, desarrolla y recopila el conocimiento, fomenta la formación sobre la metodología</a:t>
            </a:r>
            <a:endParaRPr lang="es-PE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75" name="Rectángulo 74">
            <a:hlinkClick r:id="" action="ppaction://noaction"/>
          </p:cNvPr>
          <p:cNvSpPr/>
          <p:nvPr/>
        </p:nvSpPr>
        <p:spPr>
          <a:xfrm>
            <a:off x="251520" y="1291406"/>
            <a:ext cx="2009400" cy="553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Nueva aplicación de conocimiento</a:t>
            </a:r>
            <a:endParaRPr lang="es-PE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1038" name="Picture 14" descr="http://i51.tinypic.com/9u0msz.jpg"/>
          <p:cNvPicPr>
            <a:picLocks noChangeAspect="1" noChangeArrowheads="1" noCrop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77345"/>
            <a:ext cx="1093604" cy="6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ortalhuarpe.com.ar/medhime20/Talleres/TALLERES%20CUIM/Taller12/08%20Leyes%20de%20Kirchhoff/LeyesDeKirchhoff/images/animado2.gif"/>
          <p:cNvPicPr>
            <a:picLocks noChangeAspect="1" noChangeArrowheads="1" noCrop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93145"/>
            <a:ext cx="931999" cy="9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://u.jimdo.com/www16/o/s0cd6424949d359b2/img/i28a99fb436b68964/1279481933/std/image.gif"/>
          <p:cNvPicPr>
            <a:picLocks noChangeAspect="1" noChangeArrowheads="1" noCrop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82" y="5076846"/>
            <a:ext cx="781491" cy="7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www.gifmania.com/Gif-Animados-Web/Imagenes-Flechas-Web/Flechas-Web-Derecha/Flecha-Luminosa-Derecha-65085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5623">
            <a:off x="7093022" y="1898659"/>
            <a:ext cx="543014" cy="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www.gifmania.com/Gif-Animados-Web/Imagenes-Flechas-Web/Flechas-Web-Derecha/Flecha-Luminosa-Derecha-65085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621">
            <a:off x="6864718" y="1451116"/>
            <a:ext cx="543014" cy="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www.gifmania.com/Gif-Animados-Web/Imagenes-Flechas-Web/Flechas-Web-Derecha/Flecha-Luminosa-Derecha-65085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5623">
            <a:off x="7866153" y="3404452"/>
            <a:ext cx="543014" cy="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gifmania.com/Gif-Animados-Web/Imagenes-Flechas-Web/Flechas-Web-Derecha/Flecha-Luminosa-Derecha-65085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621">
            <a:off x="7637849" y="2956909"/>
            <a:ext cx="543014" cy="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gifmania.com/Gif-Animados-Web/Imagenes-Flechas-Web/Flechas-Web-Derecha/Flecha-Luminosa-Derecha-65085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5623">
            <a:off x="8396166" y="4587547"/>
            <a:ext cx="543014" cy="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gifmania.com/Gif-Animados-Web/Imagenes-Flechas-Web/Flechas-Web-Derecha/Flecha-Luminosa-Derecha-65085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621">
            <a:off x="8167862" y="4140004"/>
            <a:ext cx="543014" cy="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2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2198" y="764704"/>
            <a:ext cx="8820972" cy="73430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" name="Grupo 1"/>
          <p:cNvGrpSpPr/>
          <p:nvPr/>
        </p:nvGrpSpPr>
        <p:grpSpPr>
          <a:xfrm>
            <a:off x="0" y="-27384"/>
            <a:ext cx="9144000" cy="702469"/>
            <a:chOff x="0" y="12847"/>
            <a:chExt cx="9144000" cy="702469"/>
          </a:xfrm>
        </p:grpSpPr>
        <p:sp>
          <p:nvSpPr>
            <p:cNvPr id="16" name="Rectángulo 15"/>
            <p:cNvSpPr/>
            <p:nvPr/>
          </p:nvSpPr>
          <p:spPr>
            <a:xfrm>
              <a:off x="0" y="12847"/>
              <a:ext cx="9144000" cy="7024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00" b="1" dirty="0"/>
            </a:p>
          </p:txBody>
        </p:sp>
        <p:pic>
          <p:nvPicPr>
            <p:cNvPr id="5123" name="Imagen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55126"/>
              <a:ext cx="1016794" cy="41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1992"/>
              <a:ext cx="1512168" cy="584175"/>
            </a:xfrm>
            <a:prstGeom prst="rect">
              <a:avLst/>
            </a:prstGeom>
          </p:spPr>
        </p:pic>
      </p:grpSp>
      <p:sp>
        <p:nvSpPr>
          <p:cNvPr id="3" name="CuadroTexto 2"/>
          <p:cNvSpPr txBox="1"/>
          <p:nvPr/>
        </p:nvSpPr>
        <p:spPr>
          <a:xfrm>
            <a:off x="1691680" y="-99392"/>
            <a:ext cx="609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Herramientas para el Sistema de</a:t>
            </a:r>
          </a:p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 Gestión Conocimiento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17" name="AutoShape 8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62068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8" name="AutoShape 10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62068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9" name="AutoShape 12" descr="data:image/jpeg;base64,/9j/4AAQSkZJRgABAQAAAQABAAD/2wCEAAkGBxQQEhUQEhQVFRQXFBQWFBQXFRQUFhUVFRQXFhQVFBUYHCggGBwlGxUVITEhJSkrLi4uFx8zODMtNygtLisBCgoKDg0OGxAQGiwkICQwLCwsLDAsLCwsLCwsLCwsLCwsLCwsLCwsLCwsLCwsLCwsLCwsLCwsLCwsLCwsLCwsLP/AABEIAKoBKQMBEQACEQEDEQH/xAAcAAABBQEBAQAAAAAAAAAAAAAAAQIFBgcEAwj/xABBEAACAQIDBAgEAQsEAQUAAAABAgADEQQSIQUGMUETIlFhcYGRoQcyscFSFCMzYnKCkqKy0eEVJEJjwhZDZHOT/8QAGgEBAAIDAQAAAAAAAAAAAAAAAAQFAQIDBv/EAC0RAQACAgEDAgYBBQADAAAAAAABAgMRBAUSITFBEyIyUWFxgUKRobHRFCM0/9oADAMBAAIRAxEAPwDcYBAIBAIBAIBAIBAIBAIBAIBAIBAIBA8sRXCC57bQOf8A1NOxvQf3gNO0x+E+0BDtP9X3gNO0z+H3/wAQGnabfhHvAadpP2L6H+8Bp2i/d6f5gLQxrs6i+hIvoOECXgEAgEAgEAgEAgEAgEAgEAgEAgEAgEAgEAgEAgEAgEAgR+2D1V/a+0CNEB0AgJAQwC8BCYHrs/Wqvn9DAnoBAIBAIBAIBAIBAIBAIBAIBAIBAIBAIBAIBAIBAIBAIEZto/IPH7QI8GA6AQEgMqgkaGx5Hj7QOejibkqdHHEfQjtB7fvMRLaY93sWmWrq2PrV8FJ+g+8CWxuKWijVXNlUXJmJnUbb48dslorX1llO298qmIe2c06d9FXs7TbiZDtkm0vU8fgYsFd63b8o7Ab01aFQGnUJF9QSSGHeJrF5rPiXfJxcWamr1hsmy8aK9JKy8HUG3Z2jyN5OrO428jmxTiyTSfZ1TLkIBAIBAIBAIBAIBAIBAIBAIBAIEdtHbmHw5y1aqqfw8T6DWdsfHy5I3Wu0bNy8OKdXt5e+z9pUsQM1KorjnY6jxHETXJivjnV403xZ8eWN0nbqnN2EAgEAgRG2z1kHcftA4lMB14BAIDTA4cfhs4BByuvytxt2gjmp5j6EAzEw2rbTiw21QSadSyVQbFSeN72Kn/kDY2PceBBExFvaW84pnzXzCf3cbM7HsX6n/E2ckX8VcUaeEUDg1QBvAKSB6j2nHN9Ky6XEfFmZ9oYhiMdc+nvImnpov4Jha9zEQ1tkfRW5uFalgqCN82TMR2ZyWt7ydjjVYeS5l4vntaE1N0YQCAQCAQCAQCBDb1bdGCo9Ja7k5UXkWte57hJPF48579vt7ofN5X/j49x6z6Mnxm8+IrFnbEMDyUMyg3/CF0Fu+X1cGHH4isPM3z58k7taf9O3Ye/OIoMMzmqnNXNzbubiDOWbhYckeI1P4dsHOz4Z8zuPtLWdlbRTE0lrUzdWHmDzB7xKHLjtjtNbPT4M1c1IvV1zm6iAQEJg9FH3h3/WmTTw4DkaGoflv+qOfjLfjdMm0d2WdfhQ8rq+pmuGN/n/AIzyriRUYu92Zr3Ys17nnx4y5itYjUeFBM3mdzO5P2ZtCpg6i16TEgHrDtXmrDmDOOfFGSk1skcfPNLxaviY/wAtzwmIFVEqL8rqrDwYXH1nlrV7ZmHs6W7qxaPd7TDYQPDHYtaNNqtQ2VQST4dnfN6Um9orX1lzy5K46Te3pDJtt76V8S+VGNNL2VVOU92ZhxPtPQYeFixR5jcvLcnnZ88+J1H2hFrtutTf9KxINvmzjv7QZ3tixXjU1j+yNTLmpO62n+66bu7dGJGU2FQC5HJh2j+0pOZw/g/NX0/09F0/qHx/kv4tH+U2DIC0OgEBDA8qkClb606i9HiUGYU8wqJ2o1rkc9LcuHHlOOasz5ha9Mz1rM47e6Z3E3logMXqXV8tmPFLXuKgHDj83DTlwmKZY92/L6fbfdjj+P8An/Fs3h2ZT2hhmpB11syOCGAYcDpy4jwM6WiLQgYMlsGSJmP4YNtbdivTqmlkVmvbqujA+YOnnaRJjU6ekx276d/nX6XrcT4bMrLXxeWwsRSBDZjyzkaW7uc7Y8XvKr5fOiN0x+v3axJCmEAgEAgEAgEAgEDNvjLmCYdv+N6gP7RykewPpLTptojuj9KbquObTSfbyyOpipZTdAriLSxsx3lsLVvg1tFn6eiflARx3E3B+3pK3qGp7bLHpcTXur7NOlYtxAIFR+JG1zh8OKamzVSRfnkHzetwPOWHTsMXyd0+kf7VPVs80xxSvrb/AEx18VrL6bKCuLwdXxxc5jYdyqqj0UATSvht8N60K82242o2/c3ErUwVApwVAhHYU6p+k81y6TTNaJeu4OSMmCspqR0sQKN8XMaaeFRBoHqjN3hVJt62PlLDp2viTP2hV9V3OOK/eWNHF6y571P8LweleO5rONNbAx5p1qbg8GF/Amx9iZpmiL45rLTFvHmraPu1q88y9icDAWAhgMeBw4yiCIFUq/D2rUVsRgnCOHINFuqraA3RuR1Oh07xI98O/NVxxeqdsduXz+ULUw2LwxK4mkaJPym4Icc7FT4es4TW0eq4x58WWN0naGx2LI7/ABmkpVbSkNh71VcPUD02IAYXW5ykcwV4Wm1bTWfDlmw489e28f8AW+bPxa16SVk+V1DDzHCT4ncbeOy45x3mk+zomXMQCAQCAQCAQCBE7z7DTHYd8O+l9Ub8Dj5W+3gTOmLJOO3dDlmxRlr2y+dd5t3cRgahSshHYw1Vh2q3OWlcsX8wrZw2p4lDYdWZgqgkk2AGpJ7hN96Ymu/D6B+Fm7D4Kg1SsMtWrlOU8VReAPebk28JW8nL3zqPZP42H4cb+68SMkiAQMt+MbEVKPZka3jmF/tLfps6rZR9VrvJX9SyypWlhNkOtCrWjuJo6qNaO5xvRsHwrxFsFVZvlWq58gik2lP1Dzkj9LvpUTGKf2nae9lA8ekHihP9N5B1KzduD2zRrNkR7tYnKVZTYcdGAmBXPivstsRgGZBdqTCrYc1AIf0DX/dkniZO2/7ReXi76fp89tWIbWWsXV3w/DopV5vF3G1E9u3SNavTpjm4v3AG5PoDNcmTtpMuePD35IiGzgygelOvAW8BC0BrPA56pgT+7q2o37WY+9vtAz34r4q+IRPw0gfNmP2AkXPPl6DpNNY5t95Zji2u1pHlcx6PCm1iD26Hy4Qektw+EW0ulwjUidaT2H7LjMPfNJeCd10871jF25ovHvH+l6ndUCAQCAQCAQCAQCBUviPtRsPh1VQpNRipLKrWAFzYMCL8JO4GGuS893srep8i+LHHZ6yybB7TqUXz0myG/FVRT7CXM4MUxqYUv/lZo/qa1uDvO2NR0qW6Wnluw0DK17G3I6GU3N41cVomvpK76fyrZqzF/WFskFYoreCrWVVFBgr5rm9tVANxqDzKwIR9vYqipaqlMqOdsv8AMrH6TaK79CfDj+Iezmx2z6eJVbOiirlGpyOozjvtofIyTw8vZfU+6FzsPxKbj1hhNdiDLSbK6tTUqx3k0duGYk2HGZ7nG1NzqG+7q7LOD2clN9HbrOOw1GGnkCB5Sm5GT4mSZXnFxfDxxDorKrcQp8hOCTtG7tUw20K5AsKdJVAHAF8pP9JnS30w0j1lcyL6Gc2zGviH8PKVNjWw9alTDXPQ1HCW/wDrJ4juPrLDBlvbxqZQc9cdfeIUDB7EqO4TNTXW2ZqiBR3kgmTdWiPRCmaT/VDbtw9y6GGpdIXWvUYauh6ijsQj6ys5GW1p7ZjSx42KlY7qztPbSTDYcA1SUDGw+c62vyvIqUjsNicM9Rwa6BAEyAuqkmxzHreUDqx+HprRqVaThyqMyjMrAkC+toCUtnFqmXNZTTVwba3JsR9IHQdh/r/y/wCYHk+wW5OPQwJXZ2GNKmqE3IvqO8k/eBi/xCxOfG1zyBCj91QD73kPLPzS9R0+vbgqpN7kmcVnHo7sNgs+CxFYcaNagf3agdT/ADBJtEfLMuGW/bmpX7xP+F6+CuJtXrU/xUg38DAf+c68efMq7rNd4q2/LX5LecEAgEAgEAgEAgEDPvi6/wCboL+tUPoFH3lp0yPNpUvWJ8UhlJbTzMtonwqdeWgfBl/z2IH/AFUz/M0qeo+y56XGu5q8q1uitrP11HYh/mIt/SYFZ3urWwzDmzIo82B+03x+u2tvRdKSCnSC20VALdyra3tNGZYDvXs+hXY1aCmgTq1JmUpc/gYWI8CJa4YzTGrVlV5b4N/LeFV/01wdbeRv9JJ+HaPZx+JSfd04PGrTIyXzX+c6EEHkPERWIn6mMm4j5Wp7U+I/T0qVOjTPSnKalxcZhxCgcRzvIkcKlN2vPj2dJ5+XJNaY6+feXc28wK3p03Y34MVGnbcXPlaV2ltt67m7Vp0XxNXEE02q1AVBV7ZQDbrBbc5m0xOtFVvTbuHYErXpmwJsHW+nde81iNzpmZ1G3z/t/aj161SrUJuzE2PIX6q+AFhPRY9UrFa+jzF4m95tb1lGpWF50i7E0WTdnb9XC1A9Nv2lv1XHYw+8ZcNM1e20fy5UzX49u+k/w1vaVOnjeiZh1ehFQDUfpbWOnYEPrPN2iaWmHrMV4vWLfdwtu1SOi1HH75Ps017p+zp4cmI3VVVZjUFgCblE5d41iJifZiXpuMwaszKzFAoQXLEZjdjYE6aATN69s6axO15mrIgED563lLHEVywIJq1CQRqLsTYyDf1l6zj6jHXX2hXKHGc5T6+YWfdNM+D2nS/+MtQeNF806Y/ptCFzvGTFb86/ukfg0/8AvvGg/wBUP2m2D6nHq3/z/wAw3CTHlxAIBAIBAIBAIEPvLtKphkSpTVWBazA37CRYjhwMDNviNtg4hKNXLly50IvfrNlPpZfaWfTrxHdCo6phm3bb7M7q4i1xLObaV9ce3dsHeWphSxpOULCxItcgG9tROVox3+uNt5rlpO8dtLNu9v5jauJo0lqFlNRc4YK3UuOkJNrgBb8JGz48EUme3STxrcjviJvMrzvDvAEr36J3p5FGcaEEFuAOh485ULtV6m22xmKo4YIRSOIplWN7lRxDDhzPCdIiIrvbTczOl0+JmMalgjlNs7qh/ZsSR7ST0+sTm3PsgdUtMYNR7sWq4jtl/wB7z9ccexKdQTO4ZmsuqjsmjiG/OVFo6E9IQctxwzZQbeMicqk9vdSPKVws8RfsyT49lj2fsFsJkem1KpnDBKqOKinLbNY6ZTqOyUmbLktOreF/hx46+aL5/oFAqoZEuFAJtYk24kicO633StvFt1aPFGZP2Wa3uZnvn3PCN2zsRKKB3qswvaz2PpNq6tOtNLajyyveWsDWa3DQDlpxGnnLbixrGpuV5zImm2o8ZKhwmPCWwz6id4QckeGzbCxQahSN+FGinC/y0lJ92aeb5May2/b03EneCv6d4e/4T7eF5wSUfvLiejw1VuHVt66TfHG7Q1tPgnw+pZcItT8Vcnyt0f1vM5Z3eWMf0rlnnNuXNAM0D57+JKFNp1+V3Q+TKh+8hZfql6rp07wVV/8A9w311M5ymViNNi+E+xqJwtSu1MFqjPSYm+tOwutuFibyVhrGtqDqua8ZYpE+I8/ysuwdzsHgXNXD0irlSty9R+qSCQAzEDgJ0rjrXzCDm5mbNXtvPhPzdGEAgEAgEAgEAgcG28IatIqBcgggacvHuJgZJvy6dBlVgSWGnMWPZx5yXw4t8SETmTX4cxMs3xg4S3sq8UuvYlKgxb8ocLYAp1XIY31BKaj0MjZK5J+hKx2pH1rtsDLQRq2H6JgLZ1DpntfQsp69ryuzRl/rTsNsc/QtibPxtWs2HzUKTLTVzxbqsSBY2NzcSO7vTYm7TpjDnqgvSCuDkBDZhrYaWte19YC/F6oRRoryLsfMLYf1GWfTI+e0/hUdXn5Kx+WRVTLeVTUyk+nnMRLa1XZRa6kdxHtMzPhxmNWiXX8P6xNZkueC9XvZgl/Qyo5kxNYX/DrNbS2hnvwsde2ViyJw5eloFX38r2p017WJ9BO+D1mXPJ6My2psqq5aouVhqxAbrAAa6G17Acrydg5FO2K+6vzce/dN0KJOhEdeFr6TetkfJj8rzsbepqNAUQqGxNiy34m55zjfhY8mTvtP8FeoZcOOMdYj9phd8lNA5qbCtkbIw1pltcpyk6DhKjkYqUyzWJ8L3i5b5MMXtHlWNqb0169E0aiKLkdZQy8Dfhe02pSsTuJbWvbWphqm7dLo8FRTspqx8Sc5+si2ncu8eiaFSYZPFSAoeBinxjw+XGipyekjeakqf6RImePmej6VbeLX2U5v0h8TOKyr6N3+GKZdn0u9qretRh9pMw/S8z1Od8if4WwNOqAW8BQYCwCAQCAQCAQOfH4noqbVMpYKLkDjbmfIa+UDHd59kNiD0tEqy3c2zAfO1wB2edpYcTk1p4sruZxbZNTVR8TsbEX/AEL+x+8mTyMc+6PXjZIj0cuL2TWpIKr02VCbZja2bsOuh7jMRlrafEtpx2rHmHZukf8AchTzSp/QT9py5Nt45dMFdXiWs/DzeY4+slSoR0ww70qtgBmKVEdHsO0MwPepkHkYvh28ekpfHy99fPrC21urjUccGosjdxU5lv2XvI6QqPxfxAyUE76jegUfeWnTI82lTdWn6asoqmWsq2rkpVLMROe9S72ruu3dhams6RKNkqlN11/J8S9YqzUwEN7EA2qBsobhfSVfLx7tFa+q44eaPhze3iIXjDb30nrZXU00sbOTnIPK4INhOefg/Cx90z5ON1H4+Xtivh0bb3qpYZUdGFYMxBCMAVsL3IuR9JCpjmyyteIVDebeJcY1Lo84tcEMADckWtbjznatJpE7c7Wi0xp0YWhZ1vwvr4c5GidS7THhQ6tMK7qOAZgPAEgT0NJ3WJUOTxaYO2fsx6zMtMElVLmwJso4k25azjlv8ONy64q/FnSa2dgGBAc27udvOcL87UfK3r02LW3ZdqNa6BVoEgAAXsqgD9ZpWWtNp3K2rWKxqHnS2GazgMKa31y0wXcrz1XQeM1ZaSlEBAAMoygWPIW4QHrTgOywC0DM/jXg706FfsL0z+8My/RpHzx7rnpGTVpqzIt179oB9RI67q3/AHEGXAYcf9d/4mJ+8m4/ph5bnzvkWWANN0Q4NA9EMB8AgEAgEBLwC8Br1LAnsF/SBQm2FSq4Ja7Aiq7F8wJGlSoSoI4fKRAdjN0MPTr0UGcpUFVTdtQ6rmQ3AHYdO6Aq7MR9kV6DAfLXJ7c6Fip8RlWdcM6vGnLNG6TtjW6emKC9i1SO782wI95Y8ivySg4LbmJT/wAH8VkxyjkyOD/Cbe85cyPkhvxfGSWhb0I3TmojFSVXUG3DT7SuWCFxq/leWnihnt1VqAlXS/hofMTtiz3xfS4ZuPTL9UM0xtJqNV6TcUZlPfY2v5y8x5O6sSpr4u22nBXexB7D7c5i7ekbjTspV7ETaLuF8e40mKG0GC5AeqTe3K/badItETvSHalp+Xc6+yw7B2WrKXqas3AX+USo5vI+JPbC+6fxPhV7p9XRjdhU7XzW8bSDEzCxmIlA4nBLSDVEscgJvY2uASL8p1x2teYrM+rleIrWbRDyxe8j08nUVi1JHvcixYa+8k04cW8790e3KmNePZXaZvr2mWkRqNKy87l0YPFvSe6MVJBUkG11PEHtHdNLVrbxaGItavms6lom7W9i16JwmIVS60mFCpYXuqmynsbsIlfyOJFY7qen2T+LzJtPZf19paBsPCqKNM5VuVuTYXN9dTK5ZmYkWxdI/ipuvob/AHgShEBICEmB5sxgVzfLZpxeHag2lyCp5hlOh+vrNL17o0kcXNOLJ3Qy3Ebm4pKgCpnGUDNw4DmJHnFK8p1DHMbnw2Xd2g1HD0aTcUpoptwuBraSaxqIhQ8jJ8TJa0e8pdDNnF6AwPWlxge0AgEAgI0DzLQGl4EftuuVoVSOPRsB+0RZfciBy45QlFKQ4KaSjwUqPtA8Ns4i/RuOKVUbyvlb+VjAh6uIvTxNAmwqZyGGthUUjh5Talu20S0vXurNfuzrZm7poVelzlzZxouUWKNrxPdJmTk98TEwjV43ZrU+n/Hf8NdiVKFR61UAHKFVbgnUgkns+UDzM15OaLREQ2wYZrO5X3HdaxPZa/Z4yGlOGrhRAy/fAA4yoRzyk+OUA/SXPDneOFTy/F5QdZZJsjVlLbt4TDVSyYmq1IWHRsFza31DC3CR8kX/AKI27Utj3863YbdNMpqYWtTxCqLkXsyjtKyHmy5YjUxpMw4sO918u/ZGyatb9GOFrkC5172IEhSmrBhd0rm7jMe2o9/5VFveYEbiTWCkU6KlBmWoETMRqVsb342PKInQq+N2Rha9r56TAZRbgALkLax4X7BJWPk2qj349bIpt2FU9XEC3fTN/rJMc78I9uFv3QeNphKjIr58oF2AsL8xa/KSaZe+N+iLfD2Tr1du7dbNiKY/WE1y2/8AXZrjprLX9vojZotRpj/rT+kSlXjl2mLVsO367L/Ev+IEnaAWgGWAmSB5VaF5iW0S8PyQX4Rptt3JTtMuZ4WA7LAeiwPSAQCAQGvwgeBMBjGByYulnXKe4+YII9wIHDjKRIFrnrKf5hA8K2EJgeH+mdYnugc52INfObbY06cDswIdBEiQqYcAHUDQ2vNWWX4/aNbDrVyMQVqLYHVSrC2gPK4PCWGLFjyTEK/LlyYotP6U7FVC7Goxux4mWePHFI1CsvltkncuN4ltBimxmu20xuHZgsa9Ng6MVYcwbGJ1aNS081ndfDbdxW/NEG2YqjW52IOtvOUWSPmnXovsdt1jfqsr1AoJPAAk+U5uiv7qYot0hOhY5/U3v7wE3iwaVa1HMoN84OnGxXj6mBz714GgmFdUpopbqghQDcg8+M3xx8zS8+GRbj7PFWu9xdVoVmP/AOTAe5WWue3bHhX4Y7p8ufdRf93T/a+xjPGsdnPFO8lX0RhqlkUdiqPQCU63c+1n0pt+GtTPqcv3gSQeA8GA4QFEBbQECwyfaGCgQHCA5YDoBAIBAa/CB4kQGFYDSkDzajoRAOivATotYCGjAEpQIjefDuE6em4UoDmU6q69hHaNfUwKlXFKsuStTKZgGAYHKwOoYf8AIDv1m9LzWdw0vSLRqVW2pu1Sv+arBe4kOPIg3k6vOmPVCtwa7+VGf+nO2sD4I33Im086PsxHCn7ovb+zzhavREG4VTZhY2ZQw0HDjO2PJN69zjfFFLdriJsAw4TpvTl2+0tW2BjjTxmDUcHwzKfNQw90Eru3eO8/lOm3blpH4XLbmIPQsq/M1kXxchfuZDTnNQtSrFV4dEgH7vV+iiAmOr9dD2ZvtAjduuKqAMTo6sLaai/HusTNqWmPRrasT6qrsfA/k1KslIXd6bKXJ1IIIt3DWd75rWtE2cq4YrWYqhd1th1VrrUqAKFJNibltCNLeMkZ+RW1JiEbDxrReLT7NioVpXLA3adT803dlP8ACwP2gS1M3geywPQQHCA6AsBwgLAWAqwHQCAQCAjcIHnaA20AtAaRAbaAWgFoCQIPe0lqIpDjVdKY/eNj7QO/E4Sm6dGyqygWAIvawsLdh8IFLfYVJRSfKSDiVRgWaxRhoOPbA9kwiU1aoiqOjxhsQNQi5dL8bXHvMsKB8VHDY57clpg+OQH7y34tdYYVPItvNKsDDHoA54Fio8QAT/UJvXzMwxk8alfcIf8Af4EDlQU/yNIdfGK/7SLec1F8xfWyn8LX9iPvICwc9e/SKe0MPof7wPGuDmHn9oCYjCZltMwPHD7O4+B+kztglHZdjpp5TMyxCxUqE0bOg0dLQOtFgeyiA8CA8CA4QFEBwgLAICiA6AQCAQEMBkAIgNgJASAhgNMBjGBC4/r4qivJFeqfH5F929oHdUqQK9jj/tz2rURx+66n6AwPGqPzdVb3DO7eZN/tApe8mxUxFbpszXYKXXSxOUDQ204SXj5N607UW/GpN+5F7x4U9DSp0qZyoX0UXN2tqe29uM7cbLETPdLjycUz29sLRsjZxOJp12sMmGpoBzzEanyB95Gtl+Sax7ykVxfPFp9oWtdZHSDMQPkPY4v53H9oHS2HBINu2B7NQgOXDzIcmHgdy05gPycIHqFgegEBwEBwEBwEBQIDoBAWAogLAIBAICGA2AkBDAQwGmA0wGmB5tAiRSYVqj9qoq9yi5PufaAtVjAjSLp6/WB4PRNzAjHwRsLjXUehNptEtZeVbBG3CbQOzZ9AlwbcgPaa+zKep4easlqYQEWPaPreB1inA9BTgPFOZD1pTA9wkBwWA4CA4CAoEBwEBRAdAICwCAogLAIBAICGA2AQEMBpgNMBDAYYDGEDlrJqD5GB51KN4EfRw5yai3H6wPf8m1geBw0zAGwmkywfQw2omBIClMMhqXCB6CnAeFgeipAeFgOAgKBAUCA60BbQFtAWAQFgEBYBAWAQCAQEMBsAgJAQwGkQEtAaRAaRAY6XEBqrA8VTiO+A5kgefRTIDShg+lS1mGXvkgGTWA7JAULAcFgOtAW0BbQFtAW0BYBAWAQFgEAgLAIBAIBAQwEgJASAQGmAkBDAaYCQPM84DBxgEAmQQwfTmGXpABAdAICwFgLAcIBAWAQFgEBYBAICwCAQCAQP/9k="/>
          <p:cNvSpPr>
            <a:spLocks noChangeAspect="1" noChangeArrowheads="1"/>
          </p:cNvSpPr>
          <p:nvPr/>
        </p:nvSpPr>
        <p:spPr bwMode="auto">
          <a:xfrm>
            <a:off x="-112871" y="62068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0" name="AutoShape 14" descr="data:image/jpeg;base64,/9j/4AAQSkZJRgABAQAAAQABAAD/2wCEAAkGBxQQEBAUEBIUFRQVFRQUFRQVEBQUFhUUFRUWFhYVFRQYHSggGBolHBQUITEhJSkrLi4uFx8zODMsNygtLisBCgoKDg0OGxAQGywmICYsNCwsLCwsLC80NCw0LCwsLCwsLCwsLSwsLCw0LCw0LCwsLCwsLCwsLCwsLCwsLCwsLP/AABEIALEBHQMBIgACEQEDEQH/xAAcAAABBQEBAQAAAAAAAAAAAAAAAwQFBgcBAgj/xABBEAACAQIDBAYGBwcEAwEAAAABAgADEQQSIQUGMUETUWFxgZEHIjKhscEUIzNCUnLRFWKCkrLh8CQ0c8JDk6J0/8QAGgEBAAMBAQEAAAAAAAAAAAAAAAMEBQIBBv/EAC0RAAICAgIBBAECBQUAAAAAAAABAgMEERIhMRMiQVEFMnEUM2HB8CMkQoGh/9oADAMBAAIRAxEAPwDcYQhACEIQAhCEAIQhACEIQAhCEAI2x2K6JQbXubcbco5kbt37NfzfIwBP9s/uf/X9p39s/uf/AF/aRAnRAJf9sD8B/mnf2wPwHzEiZ2ASv7XH4T5id/a6/hPukTCAS37XX8Le6H7YX8Le79ZETyYBN0tqqzAZW1IHLn4yQlZwOtWn+YSzQAhCEAIQhACEIQAhCEAIQhACEIQAhCEAIQhACEIQAhCEAIQhACEIQAkZt77NfzfIyTkZt/7NfzD4GAQonoRMGewYB7E7PN52AdnCeXOESr08w42I1BHEHrgChM8GN6GIuSraOvEciOTL2H3cIoXgDvZWtZPH4GWaVnYhvXXuY+7+8spMA7CUHePfrKxTC200NQi9z+6OrtkPR3zxNKp9Y+bhdWA+XCQu+KejTr/E3zhy6X9H5NWhGGxtpLiqK1E58R+EjiI/kqe+zOlFxk4y8oIQhPTkIQhACEIQAhCEAIQhACEJyAEY4nbNCmbPVUHqvc+NpFb87WbD4cBDZqhIvzAHG3umUfTgW9ctbXha97ace2XMfF9SPJsq35PB8UjcsLjqdUfVurdx+UczBsDtdqbhkYgg6EGa9untsYygGPtro3yPjOcjFdS2vB7RkKzp+SbhCEqlkIQhACRe8P2a/mHwMlJFbx/ZL+cfAwCDUz2DEAYopgConbzyDOiAepwzl4QBltDDZwCpyuuqPa9jzBHNTwI+YBjTC7QDghvUqKcroTchrXFj95SNQeY7iBKVJSN989JqNZR6q3RyBqMxBU342vfxM4m+K2WMatWzVbetl93aa9c9iN8Vjjf3aBw+BqlTYtamD1ZuPuBle9Hu2Eeoc7AMyZVvoHNwbDt04Se9IezGxOAqqgJZbVABxOXiB22Jhy5R2juNLpyIxsXyYTi9oWa94YfGljqZB4qi6nWSew8K9ZlWmCxJsANST1Shwez6v+KjxNr9FVQmhWvwDrbvy6/KXmQm6OxvoeFSmfbPrOf3jy8NB4Sbl+C1FI+Ry7FZdKa+WEIQnZXCEIQAhCEAIQhACEIQDhlN3t3v+jsaVG2Ye0x1seoDrlzMwHeKs3T1c3HO1+/MZbw6ozn7vgq5U5Rj7SWx+261QKa7Z1NyobKw42Nhy4SIxuCWsp6E9HUtoL+qT1a+yfdIStjMgux0kpsmlUrLmpj1eGZjlW/YTx8LzW4qK6M3bb7ILDV6l2DCxF1I4EMNNRymveiGi4SuxvlOQDtOpP8AnbKmmw6b1Q9R1uQA4TiSNMwZhxtYcOU1rdl6PQhMOuVU0IPEkgHNce1fr/SUsyb4aLuNGPLol4QhMsvhCEIASJ3l+xX84+BktIjef7EfnHwMArqmKq0bKYorQByDPV4iGnoNAFLwvPF4XgA0Y42gHVlYAqwIIPAgx6TEaggLozbHbLr4AvUoq1TDXGbTN0dzcBx1aaN2cQZLbG9INdQFSqGAHs1BnsOw3DHxM0vdamLVr8yo9x/WVP0k7DwuHSnUoYenTq1KhDMi5brlZmuBpxy62ledbj3Fm3i5yuaqujyf2U3beIo4l870EUk3bIWS5OpJW5F+4S47ibUwOG9U0RRqHhUJL3B6yfY+Ey/aWIsGt2D5n4iM6ePdcmpGnXx14GVlNxls2Z41Vtfpvr9mfU6m/CepT/Rhtg4nBhWPrUjk/hIuvzHhLhL8Zcls+QvpdNjrfwEIQnREEIQgBCEIAQhCAEIQgBMs9JO7DK7Yikt0bV7D2G5k9hmpzjKDoZJVY65bRxOCktM+btn7O6WrlceoAWf8o5eJIEm6uMFwvsoLABRoq9g7OqXvfrYlGhRNWjTCMzANlvYjj7PAa24TKsTU1mxRYrI7My+Dg9EnVxQDHKSRc2JFiRyJHKTOwN4Xw7hlNx95b6MOoyltVIBtqeQ64vgcVnW/A6juMlnFOOmRV7Uto+icBjUror0yCCAeOo7D1GOZimz3xqJSrYNHYZcrFCLhgbgFb+sLN1GaXurtWvVoZsZT6KpmIA5sthZiB7JvfTsmNbSodpr+5q12uT00WCE8owIBHA6zsrkx2JYjDrUFnAIvex656dwASTYDUnqEpu2N+AhK0ADb7zc+4SSuqVj1EjstjBbkWVtjUT9y3czD5xM7Cpcsw/i/WUqhvzWvqVI6io+Utuwt4kxWnsv+G9we1T8pJZjWQW2jivIhN6QqdgpydvcYywWyjVQtmt6zAaXuAbX90nK9bKrHqBPkIngFyUqa9SjzOp+Mrk5FVtjsqscymwJtYgmwvpGlHCs5AUammtQa/db5yzMbgjr0kZghl+jH9xqZ/h4f0mAMG2XVH3PIr+sQqYGoP/G3lf4Sw1dpUkNmqID1ZhFqGJVxdGDDsN57xfnR5yRH7t0iqVMwIJbmCOQlN9Ldf18MnUrt5lR/1M0bNMl9KmIviyOSUUHiSzH4iQ2v2mh+NW70/ozPaFTNl7b/AB/sIjWGjdhFvL+0UxA+sUdVvhB10qfmA+MoPyfWJbiar6EKhvihyy0z72/WavMz9CeDtRxNUj2nWmO3IMx97+6aXL9C1BHyf5OSllS1/nR2EJySlA7CEIAQhCAEIQgBCEIAQhEMViRTy34E2J6r8IBB782+jqDqC2o7LTGdp4Mg3XVTwI+fUeya/v8A1rUE7Sfl+sx3DYknFCmDZagYngfZGa9jx0BE1MSL9PaKN79+iLqq2to43ewTOwRdSToBqZL7Rw6cUW55i9vKeNm45UNkQo3WrMrjub+0uenKUSq7Yxl4NL3T2bXoCoKpAp2UU6WhIIvmdiOBPVc6AcJYkoGoGA0FiL9ZtwErmwsS9endcQ7MpGdHpounOzKLnTnHe6O3GepXw1b26RYofxU8xA8RoJjWwk5Nv4NKE46Wvks2Bq5qaHnlF+8aH4RUmNMIbdIvU5I7m9YfExfNICYqPpC2uaapRU+0C7dwICjxNz4TM3xXray4+kpf9QD10kHkz/rM9qtrNrESVaMrK25knXxClyUBC30BNyByuece7NxjKylWsQQQRyI5yvU3njZ1Z/pBBvbW/dy+UsNJrRXg2pbN5o48YjDIw/8AIFBHUc1mHuaSHSyrbpN/pqfVnqEef6sZOmpMCxak0bcXtIedLKRvLt8qTSpnRWY3HEkk8/GT22Mf0OHrOOKoxHfbSZI+LLKCTqb/ABlzDpUvcyrlWuK4okTjGY6XjjAbVamwKsQRzBlfo45kJyki4Km3UdCJ2jX1mm4b6ZmqWntG07v7ZGJp3Ptjj29szb0mUSuMfMR9YqsuvK2S2vO6mPdw9qA1gFOhup8Y29NFG5wz9asvkwP/AGnz+fV6bej6j8NbzsW/nozmv9qL/wCaT3US7Ko1JYkgdZNgO+dxTn6nqKr28hNE9F2z6dTEu701Y00DKSo9Vs1gw7bXmXGHKWj6q7I9Kly14NF3P2V9DwVCkfaC5n/O3rN5Xt4RPbu86YclVGdxxF7Be88z2Rxt7aP0eg7j2rWXvPPw1PhMgx2OzEnNfXU3vqeubmJjqfb8I+Fyshpt/LLbX33rE6MB2BR87x7s3fh7gVQGHWND+kzYYnWPa1dQ31ZJXT2rA3sL8O280njVeNGYr7POzccDjUrIHpm4PuPURHMzDcbbBp1lQn1XspHaeBmnTJvq9KWjTpt9SOzsIQkJMEIQgHLzhM8kzyTAPRaM9qJnpOvO1x3g3+UWZoi9SAUbfHGFsPTB+7mmXYV7Y6h/EPNWE03fKjZCfu+tr2nh7vnMswxvj6Pf8jNnD/lGdf8AzSx15H1qhBsDa/Ht5/KP6xkRj2se6TxK8tElsXbL0KqMmmU3sL2IHFfES8YGqn7V6SkwKvR6XQ8BUWxHmqm3bMtp1swDDQ8+wyz7qY6gHzVSyXXKKqm4TXVKi8xfgeXDhaQ5Fe05LzrRLRLi+L+zWKeOGfjxX4H+8eJiAZT8NjELhEqrUJ4ZQdfdJmg5mNKLj5NNNPwM9+9lnEUVemLvSvoOLIbZgOsiwPgZkWJpkGbbitoLRQvUayi3eSeAA5mZxvFi8NWYtSRkY6m1rE9eXkZoYbm1pLoqZHBPbZUC9o73ewr18R6qm5sALHW8SJp31Lfy/wB5dNzdqUMMSUQOxFmJNnUdgOlpdnGcYvoqxnW5Ls0DZ+zuhpog+6tr9pN2PmY5NGJYHaKVlzU2uOB5EHqIjkVJhy3vs1YtNdELvNgy+DxAHHo2Plr8pkVbRVA6hN3ZwQQRcHQ90x/e3YjYSsQATSck026r/cPaJdw7NbiVsiG+ytudYrRMRdYAtwQXPCaHqFL0tFp9HGFIxHG9n9yiWH0tYXPgkcfcqa9zKR8Qse7ibC+i0Q1QWqOOB4i+pv2yR3swwr4LE0xxKEr+ZfWHvEx86fqSejY/Hf6M4v8AqYXVF1o9wHkSPlNQ9FC+tiT+7SHmX/SZaD9XT7GYe+/zmqei02TEnramPIMfnMqle8+o/IS/20v8+SV9JVYjCrbmT8JkWCY5WJ5mbVvbgunwrAcV9Yd1tf8AOyYsDluh4qSPfPo8Oeq9Hw+TDc9nS8XoPGhjihLvMp+k9li2I56RLdY+M3BTMh3G2aa2ITT1VIdj2AzXQZlZsk5I0cWHGLPc7PInZSLR2EIQBAmJs0GMSdoBx3jao89u0bVXgDHFvfMmQMDY62058Dx11lfxG72GeoKjUFWoL2emTTIJFrlB6rHXmJYC/rH/ADgI3SqraX16p1Gco/pZy4p+UUHeTYjYcCoHzozWvlKlTa4DC55DiJV8U11by+E1feLDBsJXB/AWH5l9YH3TJ8R7J7/mJsYlrsh35Rm5MFCa0TO6+yKWIrOlRujDKbNceq49k2PHXS0c1ty8bh6pyU+kQ80IKt22vcHvEjsGwC1LqGBXUMAQdRxBk3s3fKvQAAystrZbcAOq0TVm9xf/AEexlDxJFh3J3YqUaprVlyaHKlxe552HAanzlvrOl+s9nzlf2VtkYpc2Y35qeXh1STpaN3zKulJy93k0K1FR9pXd/axH0db6HpD4jIB/UfOZ/WOpmk777NarSp1EFzSJJHPI1iSO7KJm2I9ozSw5J16RRyV7uxK8VXFsoAuLDUaC47jxESE8vLhTaRLbK3kq4arTe9xwfWwI7R1TY8LXFVFdODC4/SfP18yG4438df7S/wDo03nApNSrN7GoP+dYHmO2U8ynnHlFdouYtnB8X4ZaN4d6KeFYU/aqWzEAE5V5E25nkJTdr71tXBBUWPBGOg8uchcRjjXqVKjHWozuey/AeAAHhI9+ckoohBeOyK62cvno9NUzNrTH89h5mTexMbToVVzUQHB9piKq94K6eMrpgHI4GWZKL60V1KS+TYcDtlawGoDHgL6HuPyncWHINpktLEuvsuQbgjmLjnNY3U2gMZhUqH2gSj9jr+osfGZOViqtco+DTxshzfGXkzXb27D0taKs13LFQt7X6rcpctwcHUpUnzqVLMDY8bAWlyXDCQ+9u2BgqF1H1j6IPifCUK6OU/b5NS7Pm6eE/BJV8alFQarBb8OZPcBqZmW9ezKVSq1XD3AOpDALrzy68OyR1fbTnXiTe7E3N+oRg1cMxZ1zn99mIHcARNujFVfbZg25Tn4Rz6I34T4Sc2FsB67qALXPFjlA8T8pXQgv1dxtJHCY9qdspIt2mTSqWumRxvlvtG47D2QmEp5E1J9prasf0kkJme5+87rWRKjEpU0IJ9libBh1cdRNMmLfXKEvcalNinHo9CdnBOyElOzs5OwBi5iLmKtEmgCFSM67R44jWqsAimX1ydeDcz+E8uUQwuzA6lhUBJUjIBr6wse+14/r0QbxqaQUaaai3vnqegQW8ODxSBVUu9MU1WpkBILjQm3EAixlA2hxI53GnPiOU2PD45wbce/9Yyx2KOY3VA3WEUH+bjLlOZ6a1oqWYvN72ZmtB0ouzo4W2UMVIuTwtfjwjKjUDIWW+hsQfiLS777VB0Gp0bKwJPffXvlK2NRHQ12bhlOXtNxr5Ay3XbzhzfXZDKHGXFfRP7k47LiKYvo90Plp7wJpWbh2GY7um3+opdjg+U1SjWvKWYtTRZx37SRx7/UVv+N/6TMXxdezkcfGbBnbkxt1X+UZ4rAUqv2tCjU7WooT/Na8Y2Qqt7QvpdnhmSriR2ztSoCpI5AzR8RulhKgt0TUzyanUYWPXla4mcY7Cmia9NuKMynttwPiNfGadN8Lf0mfbTOvyWvYm6n0rAPk0rIVNMng3q3ZD2H4gSr4LBVaeIIsysSVZGUjQ6EHt5+E0jc/aaUU6N3ylyuW63X2QNTylwNPW5RS3JtPiRcSlPJnXN7XRcjTGcVow2lQemxVwQVupvprrxnhponpGwyrTpvZc71ACwWxICVDYnnrl4zOKjgcTLmPP1I8ipkR4y0cM8ic6QdY856QgmWNFc8u1mHVw8eP6S5ei/afR4upQY2WsuZf+RdfeubynNmbufSdk1XUfW9M9VOshAEKjvAOnZIXdTCucdhrA5lccBwsbknssGHjKlk4zjKJchBxcZI3GwHGYtvhtz6Xi6tjdKfqJ1aWufP4TVNoFmFVENmamwX82vCY7gt2cQ1Q01ptmLW1BFu0nqlPD4rcn5LOQm9JEeDe/fAR1tLBmhVemTfLpfrsWBPujUTUi9ozprTPYiiCJiLURqJ6eIfUKmSqluQB95m7bLr9JQov+JFPiQLzDcNs+pVxOVFJJygAD90Tctl4boqNKmeKIqnvA1mXmtPRpY0WtjoTsICUC0dnZyEAYtEmizRJhAEWERqCOGERcQBlVEZ1+XjJCoJGYtWzaDS3G/ygDdalnXvA89JEbYdulfXna1rR9UUgg9RB8jG21qF6r9p+QgETjh0uHAOvRsVP5amo96mRI2f6pVRYEWk8uDPrDk1ge2xuPeItSwM9TaPGkyE2HscUSCCSeuW3DsYnRwlo+pUrT2UnJ7YSSWkKLjURfrTkF7AtwPjHVJlcAoysDzBBHujXGbDGKpFWbLzVgL2Pd1Ss7T3UxCU6C0bVGotUYlWCH1yCtgxHUeckhCEl29MjnOcX0touJpzKt8yDisVbu8Qig+8SY27UxlLEVihrimSCtgxUXUXA4gWN5Va5JLA3LNe975iTx048Zfw6eD57Xgp5NrmuOiy0H+rpNyyj3gTR9h4ovh6ZJ1tbyJExXHY5kSnSOjL7XK1hYLNU3cr2w1K/VfzJkeYvaTY77EN8qH0mthqGbKMtSoxtewFlvbxI8ZA4jcOk3DEuO+iD8GkwMWKm02H4aGQd4YOf6h5Sb6OQO6ypKMXro79KFjba+Sgt6PByxY8cM3yedo+j91N1xNJuw06i+/WX3ooCnPf4277/APDz+Eq+jzuZhHpYGgpIDDPmBF7Nna+t+uSlOgFewRFLC5ZVAJ6+XGeMDVGTTrbzub++KO/rIe8eYlecm5N/ZPGKUUgRM1Sp2BVHYdP0iyPpc6dcQwb+0etj5Sv7W2waLLlt612uRe1zpa/CIQc3pCclFbZnu9b3xdY9x97H5yu06jnhc9wvLrsTCivtFywuKdnIOoJCrlv4tfwl96Z/xHw0mnPKVOo630UFjeq3LZiqUKx4U6h7qbfISU2fs+sct6NX/wBL/pNV6R/xt/MYZm/E3mZE/wAg3/xO1hJfJMbAwgpoh6MKejUE2UEmw42185L3jDZRPRLft+Jj0GZ7e3supaR7vPV54Bnbzw9PU7PM7AGjCeGEVInkiAIMIkyxyVibLAGdRI2qUbyRZYmyQCIq4S8QqYIliT2e4Wk21OJmlAIj6HOjDSUNKeDTgDEUYFbR0yRCpAE+AJBItbh2zjbSZDq1+HIH4zxWayd5+A/vIPGVWYm9hyA7ALQCyYXbAa4UA21Nri3bIPbO3hVpM9IgqlQUzbrK3vm58oju+9sRY/eRl+B+UhqKWpYyn1WcfwPY+4wCpbVvVxRP4mve3Xxmg4HHqFUA6AASqpSF72j2k9pPbe7El9EVdSg2/scY7DYmniBiKCFxcuCql9DcEMo15ER9s/fSq9anSqYdQWYKTmZSO3KRLJu7ikVVVms3RUzax4HMb++S1Z6bjUoTyJHDuuJ168ZLU47OfRae4y0UvBb8ioKhNAjJTap9pe4W1wPV7Ykd/lPDDtfleoLfCWqpsTCG5FKiCQVJUBbq2jDS3ERqN0MDe/Rju6ZreWadKeP8xZy4XfEhDdbGM2Fplz6xLE95Y3+clziLyuU8UEGVbADQAcLDqtPR2plINidRw6pWnLlJtE8VpJE/UrWpsBxykeJlZ21SZ6rsEbJTyrnynLoAT63DibSQwOOFR1XXU8+rjIPc3eQNi8Vh65vTr1HanfgCSbr3EWt2jtk1G+5JeDi1rpP5Gm52KC46qGIHSBwCTzBFh5A+U0EKOsecz7a24uJRz0IFVL+qQwDW5ZgefaIbI3cxdJ6jNSYHoaopjMpzVGACga9RJvLF0K7PepFeqU4e1xNAJUcSB4iN620KKA5qtMfxrfyvKNgN1cUKWJRqVmqLRCgsuuSpmbnpYWnrDbkYkMucU0B5572/lHGRrHqW9zO/WsfiBqWwcYKuHpONLg6eJEkg0hNi4UYeilNWzZeZ5km57uMk1eVZa5PXgsx3rsdAz0DEFaKAzk9FRO3ngGdvAEp5MIQDyYm0IQDwZ4M7CAeDPJhCAeDE2hCAIvG1WEIA0xfsr/F8ZCYrnCEA87G/3NLvP9JkcPtcZ+Sv/UIQgEWsVWEIBYMH/uaX/wCZPgJYBwhCAETr+w3cZ2EIFTo8J7nYQB7sX7Ydzf0mZ/s3/eU/+VP6hCEv4f6Z/sVMrzH9zel4RKp7afxfAQhKC8lv4O1PbTub5T1X9k/5zhCe/IYnh49SEJ4BZIqsIQBRZ7hCAf/Z"/>
          <p:cNvSpPr>
            <a:spLocks noChangeAspect="1" noChangeArrowheads="1"/>
          </p:cNvSpPr>
          <p:nvPr/>
        </p:nvSpPr>
        <p:spPr bwMode="auto">
          <a:xfrm>
            <a:off x="-112871" y="62068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AutoShape 2" descr="data:image/jpeg;base64,/9j/4AAQSkZJRgABAQAAAQABAAD/2wCEAAkGBxQSEhQUEBQWFBUXFxwZFxgYGB8bHBsXHBweGBweIB8cHCogHxwmHx0aITEhJiktLjIuGB8zODMsOSgtLisBCgoKDg0OGxAQGy8kICQvLCwvLzQsLCwsLywtLCwsMCwsLCwvLCwsLCwsLCwvLCwsLCwsLCwsLCwsLCwsLCwsLP/AABEIANYA6wMBIgACEQEDEQH/xAAbAAEAAgMBAQAAAAAAAAAAAAAABQYBBAcDAv/EAEQQAAIBAwIEBAMFBAULBQAAAAECAwAEERIhBQYxQRMiUWEycYEHFCORsUJSocFDYnKS0RUWJDM0Y3OC4fDxF1SissL/xAAaAQEAAwEBAQAAAAAAAAAAAAAAAQIDBAUG/8QALhEAAgIBBAAEBAYDAQAAAAAAAAECEQMEEiExEyJBUTJhcaEFUoGRscEj0eEV/9oADAMBAAIRAxEAPwDuNKUoBSlKAUpSgFKUoBSlKAUpSgFYNZqu87XrxwqkajM7iHWxIWPWDhjp82c4UY7kZwMmoBtXPM9qjmMyguPiCBn09vNoB09D1x0qQsr2OZQ8Tq6HoynIrnvB7uaGIxQa5nSZkZvC/CI1HW5dQC8gGW8uASujY183l6YLyC5Y6YSSJW0eF4mQBqMbSaspsM6SSCPSqqXIOmUrArNXApSlAKUpQClKUApSlAKUpQClKUApSlAKUpQClKUApSlAKUpQClKxmgBNUXmrmqMTWwjjebTM/TSobCsjFNZGsoT1G2ds5rS45f65GaQyOWuHt7eJZ2gTEa5dmKbsxZW7HoAANzWkOHgqqm1jwvQfepjj5eXAptb6Cas8kvw0Ucf3/wAK3dSFQRlZlUEgq7ICUPxY3UnSTnrW9w/i8Ml5BG0utItTB2QhB5VhRNTKMltWonpkKMknNaacKjViVsY1JOS0d06tnuc6Bk/M0Q+Br8JHyVctFOiTLImDI8ayqdalgrY15GR02qnhtck2qOrLX1UFyhfCSEpq1GJtGe5UqJIyfcxshPvmp2rkClKUApSlAKUpQClKUApSlAKUpQClKUApSlAKUpQClYZsbmq3zNx2dLZZuGwrekuBhXGNG4LDHxYIxgeue1AWTNeUd0jMyqyll+JQQSM9MjtVb4nwW7nvLaZLt4LeMBngA3d89GIIyuDg5yPL07iQ4ZyzBBcz3UasJbjHiHUcHHTA6f8AmgPC351snExE4AgbRJqVlw+SNI1AFmyCMLmq1cc+mSVgjfd4lVm80JaRgMAEBmA8xIUIoZt8nHaR5q5TDeG1lbQg+I7y40xliykaiQp1HJPX1NVq45MnjBka1slVAWLGXGkDcnPgbfOrJJrso5NPhEVxyZmihKPqP+kzhwMHXJcDw3HYHZjj3xVgDXIwCsL46nWyE++NLAfLNUe7uJoIYzJbTKgwgbQfDMfiNLHpJAbV5iCCNxpIIwRV+TicLAESxkHp51/xrSPRJqXvEZokZ2t1IUZ2lH81FeiW2lozJvIzlnPyikOkf1VGR9c9TXlxm9iaCRFkjLMukDWvfbO7dB1+lRHEuZkkaUQkY8J44pCQEMkg0tJknOlBkDAOSx9KS6BZOXuMNbLLO0EvgPbwlH04zLHGUYMufEAOE8xXHXoBmpLgHN101nPc3lm0bRHyRxZdpBgHy9e5xn2rn9jJcBcB1YY/ZnBJGsy53i+LUThs7A4q8/ZhMVE9uIjHGmmRdwQC+QyjBPddXzc1lsaXJCmm6RJpzxCsVo9ykkDXRxHGULsDnYNpBxnY/wDg1aNVfLwq2MgHByMjofUehqt8Y5RWa9gvBNKjRbFFY6XUZwMZ8u5yfWoLlopVd4NzG813c2zW0sSwEYlb4XB6Y22PXpnYdulWKgFKUoBSlKAUpSgFKUoBSlKAVgtXjeXKxoXboPTck9AAO5JwAPUio1LZpfNcbjtF+wo/rfvt89vQdzSc1HsmjebiUIODLGD6F1z+tbAkBGQc/KuAfctQfyo6FgTGdugUgj3+WPrXpY8WmtihtpDH+Io0jU3lyxYEHKt6HIDDA6VVZLdGjx0rOn8E4xLfSX9pd2zwrGTGGBOl43BAw2B5tPm27MKl+WOXobCBYLcHQMk6iSSx6n0GfQYFePKfMCXkWoYEinTIoOcN2P8AZI3Gfcdqnq1MjFZpSgFVD7QbrStsrMojeY+IHOlG0RvKiscjYuq7dzgdCat9Q3MfAlulTBVJY21RSFA+k9GBGRlWXKkZGx60BUL2OW/jVTHHjaRGDyxlTjHUxEZwT5TnIIPQiq1d8i3wP4a2zD+u+f4iJf0rokfBbxPgltcHGR4Dr0AUdJT2AH0r6a0v17Wsn/NJH/8Al6spNdA53bcmXH9PGw6f6kQ4/OR8n8hVts52tYVhjsp2CKSupkOo6snLAkBiWzvjvjptKGW8X4rNW947hT/B0WtO8hluAwNjOrFNGppIgNJIJG0jDBwMnTnFHJvsHnyZwS2ubeTx7W3bTczKmyyYAkJwH0gnBJGRjpVp4RwSG11C3TQHILeZm6DA+InA9hWvynwg2lskTNqbJZu4DOdTBTjJXUTjO+9TNVIoVis0oSeN1EWRgraSVIDDfSSMA/SqQOKHglvBHfS3F60sxXxghOkHoDuT8lySTnHSr7XnJGD1AODkZHQ+tAfSNkA+tfVc/iv4+G3Vybi7mupLh9SQKNXhIMlR1wpxkZJXIUbHGasXBua7e41AMY2QAskuFIB6Hrgj3BoCepUbHx62aQRLcwGU7iMSqXPyXOa0eK83W9u+h2zjZmGMKfTJIyfUDp3xkUBYKVG23HIHAIkAz01eXPyJ2P0NSCuD0OaA+qUpQCsZrNQPOHF/u0BIzrfKJjsxB8x9lGT9KhulZKTbpEdzBzTbrLHGS0nhyZk0DIUhSADvuQxBwM4K1KWnGIZkZoZFbCkkZww27qdx9RXJlGMAAnsAASSfkNyTW3ysZWu2CLp8FHEpxnSuk5Un1JAGB0KZ3FcHiPI+uDty6eGOPfJTZBquJUAGSYgMkjfSq42U9yD9KkrZkjDxTfhspPn3ZSRgYJCjcY69euDX1w3EU8kj5CyMgBx00OM/wBPrt071H8Rk8SchTsXOCPRpDuMj0robcpbUYQSjcmdC+zniDfe1XOpZI2ww31BcEHON8bjsRk7dz1WuQfZPwwreOQ5KJGSQQNnY6VO3cjX27V1+toxceGZSkpO0KUpViopSsE0Bmte/ZhG5QqraTpLHADY2J9s4r3BqE50iR7K4WaKSZCh1RxZ1uAQcLjvQGpyDHeCBzxC6iupDJ5Xi06VUADT5UUZ1ZPTvVnqs/Zyka2EQht5bZAXAilzrXznOdQzv1+tWagFKUoBSlKAVr3s6ojM7BQB1/T61sVHcf4YLmB4m21YwSM4IORRg4rbWLXCF3mFv4abvqBZ5ZR1YnZT5cnqfNXpLyymWQusqhox5lz4ylsOfFTLogALb4JG4ParfNbfc0SGSaCJiwI0kE+u6nBwcHz4PzB3rS5guCUWPw0fxpFBMTEkqzhnOQoxkDrk1yb5J7aOp01us9Ga2bTHw20iEcZyJkCJlsYOhzlwOo14JOdvWvPicU0cYMclrbZOCXVn29Bqxk/QetRvGuFKt1JGLfLKY0BB0KC41liy7nclcgdEr1l5budGUZWHZRMxx/fUg12R5ONtI3+M8ZhSDS8hZmXACbE+432H1/OpD7NIlmXxfHclCV8EMcDPRnP7ZI6dh6ZFR1zwGOAINKyOfjkbzMW2J69vatzlWMRXyFRgSo6HYDJGHBIXb9kgexqrlToxWdb9p0ilKVJ0Cqf8AaXbZtlkBw0bqFX99pCIwu3Tc5zvgA1bmPrXO+deKC5ZIkzoUeJqz1Y5VWA7LsxBPXrjGCc8r8jLQbUk0V624W4u4IpnQBzqjIUlTIp+Bh1O+GDDA2OatXMFg1lZXE8ZM06ofM5JARmGpVXUMADOM5OwyTVftVkYQmMgzW0mpc9CjKyjOTuAD+adc4NOP3c91HNC9wpBiclUdFVWGCNZChsdcLk5J+teXpc1tY5/Em0/9nTn3SuV8FZEriPBORjVpKr66iP1rF/wXSwli7HPr/e9f7Q39c9a8rGItEitrx8DsdiCARjY564Fe9pLokJw7aTjytIdvMCD4j6f3encGvSzNRknAzw3JbZnTPsrgH3aR/wBppSCfZVGP1P596u1c/wDs3vgRMiLp1DxVU7eYEo4OM43CdPWt7hvNs0UE83F4BZiFlUsrF1fVgArgdMkDvWkZblZlOO10XKla1jfJNGkkTBkkUMhHdTvkVsZqxU+JHI6DPyrXN+nRjpPowx+tbea8LgIRh9OPescu5K4tfqSjxSFgwKP5D1U7/kaqN7xuTx7o/e2gihcRqBGrqWCqWzlS3xNjY9qtFhFErt4Tdt1ByBXMHu/IJCNWu4muCPVUYuPpkIKjS8wb4/e1+gyOix2fNdwT+HLbXI9N4nx9Cwz8wKlbTniLIW6SS2Y7AuMxk+zrt+eK5ZJMJCZLkymR2yCMgH3VQRnA/wCzUjwi6lME8viDw4WCskwJDgqGABGSG3K4rVZI836cX6Wc2PPvlR2mCZXAZGDA9CDkEfMV6Vyiyla2i+8W7fddtTxP5omPoV/ZJ9V39qvvKvHlvIBKo0nOl166WHb5dx86u0b2TVK+C9YWUHoQflVdy6JPSta7vEjVndgqpuxz0/6n075qqc38y3IRRwhEupPGEUuCG8NgA5BHQZG2onAz61Gc28uPFBf3iXDxySLDNodspHJCQ+xORk40jtR36A9Lq98MSytBI5uZcxxqmp8EKq+Jnyr0zgny5x2NU7h3CM3FtDd2lrFcXErb6dTFIxrZgEYKnQKoyd969bH7QrlNKT26TlhlXhfGsHvpI26H0FTHBeY5Lm/tI5YY7ddTMupw0rMEYgAAbDrn1xXjabDq4Z25wVN8u/4NXONcMneYeDNbJ4sBJTBEuVViB2b4c6RvnfuD2qO5dh0sAGypXV12PTptvjff3q+8V4glvE0spIRcZwC3XYbD3NUaTivDWlkaJ5YdBUGSMZjJkOnZTqHXqdIG1eukoyTRzZMWTJTib/FrIswdTv0IPTH06Has8qWBefxicpGrKD2MhwDp9QoyCfU+1aJ41YZk8WaeZEZFLbCIlzpG8YGV6k52wpq08t8dhuhILcEJCwTOAFIxkFcH4fmBVntbv1C0zjLe0TlKUqTQhebnxayeh0qf7LOqt/AmuVKHQvpRP9YS2nbVg6dhgAHSNsk9B65rs97arKjI4yrAg/I/zrnfFOWriKQsqGWMgZZMZ1DIyydcldI8oI27VTKrjwF2QnDIkmlkZlDqqqq6l7ksWG/fZc7VJcRiUQyYVdo27D9018cFt5gJVaGYfikr+E+6kA5+H1z+VSzcvXM6OvhiEMpGqRhncYyFUk/QkVtCowRhJScjnfQZjLZ1kSYUkA6ywydJA29enX1rXS5PiBY26y4fOA2CSf3fcdBvtV75X5fVhdx2d9DJLq/FZI2zGxBVR8eNirH55rC/ZhPqX/SlwratWnLZ37Yxj0+oz6cKhNyakuPT5nf4lR4fJ6/ZxasLw6SxjSFtWTnDO6le3fS5+ldKmgV1KuoZTsQRkEe4NaHL/BEtIgiEsTu7tjU7dMnAAHsAMCpSuqKpUc7bfZWOaOSLe+SFH1xCE/hGFtGn2G2O3bettre8F4rLLH9z0YMZU+IHA2Ib3P6VOVg1IKtyjx7/ACgJi8E1u0UmgrISM7ZBHTtU4eFxd0B+eTW27gDJIA9TUJxbj1roZGukQkdVYEj8s1nLDjl3FMsnL0PS4YJFcNHEVKKwGF3by5Gn1rnPDekahUn025ili16ZFL4L7EfTfFWfivO9utuyWs7PNpCIxR/i2XUWZAvqarPGmup1HisJVUg6hGFlXG+zDqP7OavHFDbtSpFZXfJFNwt3bw1nRFBBAuCyONPoMFWGP3W7dq2+HW0aRiSRibeNtaEjeWU/0hX6YRfSviLiRxomHjxdCH+MfInGfk2D71oX/FhLL5wQqHEcYxgdsn1arxxv349v7Mo4oRdpGxe3bTMJJvKi5MaenufVjVs+yt0LTsJQHbGYPQLtr36k5xtVVfl68kdUWCVdZA1MMKB6k46Y3610rhXBI7KJYYXCyvgmRhlnPU9O2MgD2q0mqNEiUe0h1kvgsd8Mf5VFc1Wt6/3ccMljiAlBm1DIMYGce4yMYG+/WpOKSGVvMo1+jDfFbS8Pi7Iv5V5uHtvGo1f6mkvZ2anAeX7ezDi1iWLxHLvjux/kOw7VW+eeSpr92KzIE0roV9WEYbkgA4OT6jPartHEB0GK9K7e+ynRyiL7KJXAFzdRyaT5MxFsDuMlh5TtsfStKT7M74TKzPbzqpyH1vFIMfCBhSFAO/lwa7JWMUfPAXDtFRv5VSzjtOKTos1yGgVhk6nPlTBwMuMpvgZO+1Rtr9moSGRPvBLSKgJ0AAFG1AgA9OoxmpXndnDWhjsVvWEwOSM+Cu2XH9b0+VWujin2aQyzhxF0Uu0+z9FtprdpmPiMrBwoBXR026HfPp1qR5Z5UWyLGKWRlb4lbTgnYA7LnIwe/wC0aseKzRRS6JlmyTtSfYpSlSZCsYrNKAxihqM4jx63gbTNKFbGrTglsHO+FBONj+RqJl+0GwX4psf8jj9VqLRNM9eULWZPG8e1t7XMmUEOCWXfdyOrf41Za5nytzZw628fRLcMzuXPit4jHHUqFJ0r7HFXXgnMMV0WEWrKgEhlxs2cEduxpaFMl6UpUkGDXP8AnTnKWGVoIF0EYy7Dc5GfKDtj333z0roJrVvbCKZdM0aSL6OoYfxFQ1aNMU4wknJWvY4Xccakdsz5lb/eliB8gDin+XX6KIk+USfqQTXU7/kOzbJCvF/YcgD6HK/wqlcX5ShjdI1nIkkVmRGjVgVUMc61KjcKTgAmsvBv1PRjr8afwL9irS3Rc5Yj6AD9BW3Y8WeIaQcodipJA322I3U+4/KtaGxLAMFGCPUjtq998Vj7gcZ07ZxnVtn03A39qlaXJHmNm8vxDT5o7ciX3X9ElfXiS6Bls7l2I82nGAuVHn374zUZcRJ/Rgn5g/zrYt+GTMCY43ZfUFcZ/OvEQOXEaxOzt8IBBJ+WBv8AStbzflOLwtHfOR19CwclcymzLCZZZEbAGJNlHsjHH1FdN4NxGC6/ER45GUnT5dLop7EN5gffYGuIIjHGyqCcZYnC74Jb0A7mrlwfkyQTor3fhSBdYEKsTp9pDgfTf5UrJfnSRlmWlr/FJt/NHUJrZX+IA/8AfY18RwsnRiw9G6/n/jWlwfjcUzNFG7M8ezalIzg6SRsAdwRt3qWrN4o7rrk5rArNKVoQKV5XEuhWY9FBJ+QGarv+eKfuEdfiYDp1/Sscuox4vjdFowcuj25usbmZYktLoWreIC7YyXQD4B8yevsKsArnnMM8V3NaTOWX7rJ4qqrrhmOMZOM427etTrc3qP2B0yfOO/TtWH/o6b8/8l/Bn7FnpVYTm0Hogz6Bx/hUxwniHjqzadOGK4znoAf51pi1mHLLbCVsrLHKKto36UpXSUFYNZrXvZ9CM3XAOBUMHPue/wDa5P8AgR/rLXMJbwokjaoRoMhCsp1EgscA6up1Eirpx7iUskplaHaRFRdMgzkazk+Jo9TuMjbrVf4fy5KGkOUYO2rTpEhG2MeQt6/wrmcJNtnRKS2JI8bCZz4gZo3HgyYK/FsBgkajgMGP92r/APZ7MySzHSB+FGOg3wz77fzqi21vGHPhuCdBQhUf4WbUeqDft16VbeUbpxMukeWTyNqTSR4eTt+ITuWHbBq7hNK0qKRcapnULe6Dex9K96gwcdKloLgFdRIHrnarY57uCs4Ue9YJqHvOY4UuBaBs3LRmRIzkagAcDURpycH+NV6xl4pfRW8u3DnWYmaNl164hgqBnffcHpWpQuwkBJAIJHUZ3Hzqh8xvJw+USRaJICc+E5GuEscExk7rGx2IAwN/paODctwW0txNCGElw2qQlifoAeg3J+tfXH+XoLxNM6ZI+Fhsy/I/y6VKdPkM5fxHiyyReHBAIULEkKWYEsyucZwo3Ub74GwxUfdNKkYRn0h90QYOdRyS3Xp19qsvEvs+njybcpKvbB8JwPp5SfqKq15bPC4SWGRJD2OGJHz1H9a78bx1SOOcct8vgk+C3MYOidHaORgqskpXTrwDhBsfMTnP/nzu7URTtGcHQ5XJ23GApyOm35EivCynZJPEdMyKdQ1EaQ3XUwXqQdwvlGRudqRXKvrBLSOxznPVsksTths5PfatIwpv2MJ5LraraMxQQsrIoIJBIPc5xvv1HTY77ipzlviD2ssW+Y5GWKRf2dTDAZR2OrGcdc1H8NsmzrGFMaZG+MAY39M7DAGdhWxw+Jrq8hjG5EgmlI6KqHUM+hJxtWeVRp2b4m2y08e4RcW9tLJwpQbpmDv4h1MwyWZVz5ckn5bn2rZg50hjuo7C4Y/eiiklY28NnIJIXqcDHU7e9WoCta6sUfcjDaSocAa1DddLYyK887DZBrNc7s4bjgqwQotxxGOadgXzvChwEUAk99yTgfF02FXfh3FoZ8+BLHLpJDaGDYI2IODtvQHpxFcxSD1Rv0Nc54jdRRRh5ADthRgEsTvgD1q7cxcehtY8zHdgdKDdm9ce2/U4Fcwmu7e7jKs3hNCgYSNjC5265wQfQ9RXh/i+JZJ43K9qbuu6OzScXZOQXcLxeKCgTGSSAMY659CO+a8uG8SguM+HjI6grhsdA2D1H/e1alpHa+AIEkVxOGUMCCXYjdtu/TbbGwrPLnCFhaRhKJm2jJ040ldyOp33GfkK8CeLDGGRtyTT8vfVnRKWTxIqKW3m/c9bTjMDyBFUjJIRtGFYjJIHcdD1AzjvV85VH4GfWR/4MV/lXO7GxtUnGiRiwJ0ISdAbfIVsYLYJ8uo432ro/LCYt092c/m7H+de1+G4sUdU3iUq2L4ve/T5HLklN4/PXb6JelKV9CcorQ4uPIfr+hrfrxuYtSke1VkrVEp0zjl5zcviwWQRSml2aXX8LBZvLpxj90Zz+0Nqjrnn3iBwqeEmNsLEW/i7gVIW6edywGrO3sh3GPYnUc+ufStjhcsMYnlnySU8RVEhUkoSoQBCCzHbbfcNWCyR3bWjoeF7N6ZVODEpKRLsXXIyNOST77eu+cVcuVYXFwpfYZJXcEYJkOfKSM4wP+WuRcWkkllZ50KtJhtGkjAPQAHfGPzrp3Kl/dqqC5GWiGFZzkshDaRt+7qxue1b59SlDzMxxYJylSRerripEvhQoJHALNltCqBjqcHJ8w2A+eK0pZbXilubW48RBJJpBGdJkTJwsgGlsgEgdx2qtDiCo6eKzCTUS4UEtIrHL4A3Kny/LYbHFTfLlkzRLHDEVxIrl9eSjKysA6t5kcJjKEfrmvNWXKpXGNrj/rN80NvDZdrbg0KmJigeSJNCSuA0gX+0RnepDFFrNeocopSlAYxVc5i4HAI5ZktfFlwW0RsY2lb0JUjJ9zmrJUJzr4X3G58d3ji8Jtbx/Gq+q+9E6DVkJZ8nW9zbI0kD20rqGKmQyNG3cHVs35VGS/ZzIDtKkwByNWqP8wuQatHIPhfcLb7vI8sXh+R5PjK5PxY2yOn0qw1dZJe5G1VRz6Lkedz+JNHGv+7Us30ZsAfPBq3cD4HDaIVhXGd2Y7sx9WY7mpKs1Epyl2QopdClKVUsYIqhcb5CEUF2eE/gXFxpJOojZW1lUYbpqPf3q/UoDlPNfA5Y7a1nvpvGmRVjmAGNZJL4DAgeXcZI3wKohCTB4YdR1OCBjB8pwE09TpwcZ/eJrr32qx5sh2/FTf0O+P44rl3K9m73i+AMSMTqOTpIAJPTpsPUdRXNlTT8vfp9Tqxvyck/wLlgQrqOkSDdB1CvggMT3b5Vr8GBtJzHJIJPEIU4Uj8UkebcnPxYPzFeS85YyHjAYMQfNL0Bx61qrzNDJPC8sJRVYayjMzkZHrg7Y+fb0rij+E6zJveoakpL09H6FHr8V7Y8clpi4a4KqXBiV9YGnzbHUAWzjAPcDJ/Or9y3/s0fyP8A9jXknLsBAI8Tff8A1j/45qUtrdY1VFGFUYG+dvma00en1EJueeSlwkvoiJyx1UFXNntSlK9IxFYNZrxuotaMoJXUpGRsRkYyPegOQ8O4U9wDLcu0YQvHGAxH4ayN5jpI2PYb/PetXigazGlcZYjQ7D+jI2+oxjB/eBPWvPgPFpImlsrhslA4Ut1zGfOuepBAJB963vtDcYgG5Zi+kKCSfhyABuTg5x7V4yeR6pQycxb+xfHmkk3B80VedTI2qRmZvXp06dAMfTFSvAGmlnEKOfON2c50AHdhncnGcL0zj3quoSwBdjv+yDgD223P1qY5Ts3ku1WGd4CUc6lCucDAwNecfEd/YV7OR4JrZt+xx6fU5fF+JnSbW2hgc6RGoWPLyMwLg56sScgEZOdhtWrwjmm3F+EiJkE6qhZB5RKpOk5PXKkjIz8Iqq85Wf3S3S2ErSCabxGMhBYhVUNk98tpP0NaPJ5/062/4g/nWbe3hG2o1LU1CjvIrNYFZrQuYJqKn4i+phEEKrt5iRqbvggHAHTODvn0rev9fht4WNePLnpntVWjuWjjkf8AZACRocahICUOT3JbGTkjqaA+5uPzGRimFVDo0kBgzA+Y6hvjOw6dDkb7SdrxyOTCyjQTtht1JO2M9NztviqzEmlQvp39T3PzJyfrS3jMlzDEhIwyyufRUIYD6kVq4KiLL9FGFGFAAHYDA/hUZx/jaWqhmBZmyFUY3xuSSeijuakLq4WNGdyAqqSxPYAZNcyFnJeSi5lyqu48IkMVwuPJtjY49QMgnftzzltReKvs3rTnyd8P4Uark+TLaiAcfEQMH201euF36zxrJH8LevUEHBB9wQR9Ko/F+FgwvJuZ0XdgNnI7Ed+wDHzAY361jkrjLRzCB8qkm6qwGzkK4II/ZYH8yMdawxZW3ybThFx8vaOiUrArNdRzileczhQWJwAMk+gG5rnvFvtMAYC2i1jPV9iw9VVcnHfJ/Kqyko9loxcui2c5QK9jch9h4TnPoQMg/mBXMvs5ci/THcOG+WjP6gV0biTpfWMoRygdCNRU+Urucg9QCNx865RweVYJxIJ5lAOzxxp0O2rDsdsdsE4/KsskkpJs6MGOU4SUU2TPHeTHfiEqQjIfM3UA6WI1YyP3icCvqDkfwrm2WQONUgI8yYxGQ5zjf0q8395BDPFKzM08keiNBjzrkMSRjYDrn+Fa1/xdFKXFymkQs4DIxbBJ0EldIyDj6UyavbNQlkab6VnMscK+FFsFZqn8w81PEzR26o58NWVy2wDdTjG+Bg9e9R/InOc91L4VwI21KzK0Yx8PrvuCO/r8608SN0W8OVbjoFKUq5QUpSgPIwKeqj8hX0EHYV90qKQPLwF/dH5UEK9Qo/KvWlSRRq39kssbodtSsuodRqGMg9iKpcdjFwDh0kirJclW1MT8RJ2BO2FUDGT7Vfq+XQEEEZB2IPQihNGnwfiAuIIplV0EiBwrjDAHfBHY1vVU+f8Alye8hjFncG3lik1qQSAdiu+N9s5FffMXGbm0NpHBA114jiOWQ5GkeVdZ0qR3J9Nu1AWiqfzNbCORXCMsQBZiuSniM2kEqOjYJ3xvr71LrzPbm9NjqP3gJr06TjTjPxdM4I2961b3xJw6mTSol2CoP6N8jc+61KdArovo9/Ou3UZwR9OtWHk7hrIsk0y6ZJTnSeqxj4VPv3NVu4441rM0asXBYF9SKcaQBsBvj8/XYHNTsvN8SQyM0sbuG0IE6kkAgkZOACTk+1Q8ykn8htM/aI7m2WOIOTJIqtoQthdz5tIOBkD/AKdampuFoYliGUVNOjScFSvTGcj6HI9aq0fNE0KHxV14JOWKrlf7WoZ23GF7gVq86c3BrUJDlWlOknUhwmMtgo5IJ2Hbqa58eoxZVcXYzN4ouUvQ3rOWNpBE0okJuNLMzAh9CBxhegGyrgDGQfWsc98MkVluoM5jA1BRuAmWVsdwDsRjofTNc14NDMWZ7c4NsvijB6KoyNiQCNiMZ712Hi3MIgsfvhjaQBEfRHuTqx09hn+FWhGNNIph1DyJTqiQ4JxWO5hWaLOluxxkHoQcEjP1rfJrndpPLb28Fzwyzkla6ceLFI5Vo0wSAAcKAuNO/wDV3qzScMujfLOLorbBMG20A5fcE6uvoe+4NbFz4uOPW101xZ288bXAiYFcnbqpzj0PUDcVz3g3A5IsvK8evSfKgY5VT5ypJBO3TYdfeurx8OjQyPHGiPJu7BQCxxjJPU9B+Vc94jDd6kjSGRSmBlVDavLpyDuNO/z9a4dZ4nl2IvDJKHRKcc4pHaWSxwKZo5E3fJwRITk5A3c5JAJA26iuUW/EU2DvqIYBkWGTUVzg+YgRrkb6tRAz3xvfbDkaeVZhLGIPL+ES4JMmerBM5XGRuc+bpUHHyjxptMTSzaCdLBpE0aOm5B1FT8s4rZ43kSbRfFqMmNPY6vsuN7fRTTIYSD5UYMMZRApXSBnOdRAwf3q8buJ4QGmk8UIwfBUgbsQT5R1LHIGD0qPbgcsU5W0t5SYgoLMAEmbUsjOPMNtsaSc7CnHob+SNy9swbChFQbMcknOGO3zqs9Lhk25RsvCq7NrmV42hg8DSZZIwZNyq+EEK5b03wAcZ29Aakfs54dHHqbQyylBjU2oiI4yuwAzqAJ2/d9Krr8lX0UQECqSxDuVcay3YYYAaR7Hc/wAbJyHwW7jkkmvS2SmhFZgTuQzHC7dh3zU+FPxFJVt+5lLItqim/wCi80pSukzFKUoBSlKAUpSgFKUoBWMVmlAaf+TIvF8cRp42nT4mkatPpnrjYflUVxmzkiinkik3AaRVKAjO7EHuR19KsNVnnyUi3CatAkcKzZwMYLYPTrjHUfyIFb4XcNdzrFMbc6og+TFltQxgDzjsc+tTd3yTCYSoUNJ5iGyybnOMANsBnYHPSqSOGoB5ZIzsQQ2Cu/oM5BOTk571KcFu7gSBLd2ZyAdIk1xgLgHIbp27j50UXXJTer4LHByj4hBuXYqOkat09dTgBiOm2fqajftbtj4EMgGQkhDY64ZcD57irtf3JjidwjSFVLaE3ZsDOBnvXJ+cefHmje3ktxFkggPq17EHpgAGsY4Ywi1BUWyKOXyZW6fD+hF8rzMrzuqtpW2m1tg4A0ahknvlRXV+RYnWwtllGGEY29F6r/8AHFc65Ea41uYQ0kY8pQbgOxTfBIA8mo5zviupcvWrxQIkuNYySF6DUxbA9gDj6VXDut2i0tLi0z8PFLcl6kjis0pXQQKxis0oDGKYrNKAYrGKzSgMYrNKUApSlAKUpQClKUApSlAKUpQClKUArwu7VZF0uMjIPpuOhyO9KUBH/wCbsPo396tmz4XFGcopzjGSSdj16n2FZpQikfHHbFp4JIo5DEzDAdeo3B7b7jbb1rn3/pjP/wC4T+6f8KUomRKKl2W3k3lf7ir6pPEZyCdsAAdAPzO9WSlKEpV0KUpQkUpSgFKUoBSlKA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AutoShape 4" descr="data:image/jpeg;base64,/9j/4AAQSkZJRgABAQAAAQABAAD/2wCEAAkGBxQSEhUUEhQWFBUUFRcUGBcXFBQYGBwZGBUXFxgXFBgYHCgiGBolHRUXITEhJSksLi4uFx8zODMsNygtLisBCgoKDg0OGxAQGywkICIuLC8sLjcsLywsMSwsLDQsLCwsLywsLCwvNCwsLCwsLCw0LywsLCwsLCwsLCwsLCw0L//AABEIAMwA9wMBEQACEQEDEQH/xAAbAAEAAwADAQAAAAAAAAAAAAAABAUGAQIDB//EAEQQAAIBAwIDBgMFBQQJBQEAAAECAwAEERIhBTFBBhMiUWFxMoGRQlKhscEUI2LR8AdysuEVJDNjc4KSk/EWQ1TS4jT/xAAaAQEAAwEBAQAAAAAAAAAAAAAAAwQFAgEG/8QANREAAgIBAgQCCQQCAwADAAAAAAECAxEEIRIxQVETYQUUIjJxgZGh8LHB0eFCUiMz8RVTkv/aAAwDAQACEQMRAD8A+40AoBQCgFAKAUAoBQCgFARJrwrKkfduQ4JMg0d2uOSsSwOo9AAflXSW2cgqOM9s7a2keI97K8Sh5Vghkl7pSMhpigwgwM7nON6khRKSz388HmS44ZxCO4iSaFg8cihlYZ3HsdwehB3BGKjlFxeHzPTK8M7VTS2fFJmEavZT3kMeFbSRBGGQyAscnJ3xge1TypipwX+yX3PE8ldP2svG/wBDpB3PecQhkeTWjaQVijfUADnA1OdOd8AZHOu1TBeI3n2X+4yTeDdobqK5vre8eKUWsC3CypGY9irEh1LEDl59OZztxOuDjGUM7vB6Zu74pcHhvDoreMQvfy5ZYJpI3Ch+8IiZslAyDdi3hyNiDUyhFWzb34e6+R4a3s/fkXK2ve3Aa3thLNHMYpgDKdSo9xnUXQHHkVHM86rzj7PFhbvb5eR6aDh3Gre4LCCeGYr8QjlRyPcKTiopQlH3lgE+uQKAUAoBQCgFAKAUAoBQCgFAKAUAoBQCgFAcMwAJJwBuSeWPM0BWN2itBCs5uYVhckLI0qBGIJUhWJwdweXlXfhzzw4eQVna3issaBo544IWUYmC9/NJI+dEVrD8LMdjk6s5+HmR3VBN8svtyXzYMDxDjdxNw5Lm5BF7wi+QzqFUMy6gp2XYBlcAkbHQx5VbjXFWcMfdmtjw01nDeWdzePb2ovIL1luInWaOPSxQArL3hzo5YKg4A6k4EDdc4xTeGtn/AEC+7A8AawsYbeRgzprZiudILuzlUzvgasZ64ztmo77FZY5IIrZP7PIi9xi4uVhuneWW3WRVjLv8Rzp1YzvjODgA5G1desywtllcmMEjh3AbNZLNkmLPYRtDEDIh2ZO7YuAoy2B0xUHrkZcSyvae5Grq28KS+pIveyMUr3sneShr6FYJMFCFRUKfuxp2yCc5J51LG5pRX+u5Jg8YexwWfh8glynDoGhRCm7FoxGZGYHAOFG2nn1r13txkse8xgzfHuyt4LTi8i6Xub2VSojJJNumkCPxAePuy6kDn05ipq7ocdafKP6jBOtOLcLtreO4itWVoGS2RBalLgSyrjuhrC6mIJJOog88kmuHC2UnFvnvz2PTxh7S3CX9tAq3R/aXcyQXccAMcYBJkhkhPIfdbUDjAKmvfCi63Lbbqs/uDX2/aWzeYwJcwtMCV7sSoWyOagZ3IwcgbjBqB1TS4mngErhXFYblC9vIsqBmQspyNSnBH9dCDyNcyhKLxJAmVyBQCgFAKAUAoBQCgFAKAUAoBQCgFAZXj/by2tX0ussiLIsU00aAxQs3JZXJHiAIJVckDnuQDPXp5TW3yXVgxVrw2xsOIT295AstvcIZ7NzE86oh1NLDGihtGCSQVGcAZO4qy5WWVqUHhrZ9PgwWHZHsfLLaW7NLPata3Nw9plVLrBJsBLHKCNRGcZGwPrXFt6U3snlLPx+R4X3H+yDyQyRWzxI10gjup5ozJNIqIqKw0sq6sA52A3yMGoq7kpJyXLkuh6aLhtulrbxQl/DDEkQZyASEUKCfXaq9liy5S2ycynGK3ZEuu1VpH8U6Z8gdX5VVlraF/kVZa/Tx/wAv3K9+31mOTO3tG361E/SNXTP0IX6Uo6ZfyKiW94dcyABZI3c4DBcbk9agVmlulhwee+CBW6O+eHB5fkWX+gruDe3nLj7rn+f86nekshvVPHk90WPUrK96ZteT3R3g7UvE2i7iMZ+8AdPv6Vz63ZU8XR+a5HnrtlTxqI481yNHa3ySAFGBB9au12wmsxZfrsjNZi8nHEuHxXEZjmRZEbGVYdQcgjyIO4I3FSxk4vKOzO8Q7HgftU1vJJ+0y2f7LE0khbuwqEKEc5cZbSSxJORmpo3clLknlnhhLqH/AFO04RFYmG7nCh3ljjITu8d9cKykljzIYY2OAcgCrSftyucspfiQNLwXtbb2sRhtbS5ks7PMUlyiIUBXeR8ZDSAElmZR5nGCMwzplN5k1xPp+fYG9trhZEV42DI6h1YHIKsMgg+RBqq008M9PWvAKAUAoBQCgFAKAUAoBQCgFAVXaHjsdnGGcM7uwSKJBmSRzyWNevqeQFdwg5vYFD2u7STQ3dlbqDbxXEqarltDLtqJt8bhWYhBqzyY4zgkS1VKUJS5tdP3PCF2o4ZI14kQsTcWncyNGiMiQ/tUzuJJLk5yoCOxDAEgyMQCeXVckoZ4sP74XYGg4HwCKyghSR++NsHWKaYJrRGPwo2PCNIC+w8sAQXajnJ7J8+x5KcYLMnhELifbqFCVhUzt/Dsv/VWXP0hHOK1xP7GbZ6UhnFScn9jPXnaG9m5MsC+SDLfM1E3qbOb4UV3LWW83wry/MlW9hrOZZHkP8TGvI6OH+TbPFoIPebbZ6Dh0Y5DH0/Wp40Vx5Isw09MeUSRZ8D7w/7QIvUkfgoG5NTwrT6FqutPojXcKsrSDBCszD7bqT8wOn0qdQSLChFdDQQXiP8ACwPpnf6V0dC8sklXTIoYf1yPSvGk9meNJrDM5d9mGhOuzcqeZjY5VvY9DWfbouF8dLw+3RmbboXB8eneH26M78J7QaiY5AY5F5o3P3XzFc1atp8E9mdafXcT4LFiS6Gghug3oavxsTNBPJ76RzxuKkPT523ZbiFvbPw+ya3Fs5kCzOZBNHFKzM6FQCHcaiA+R02HOrfjVyn4k857dNjzkbjgnDVtreKBCSsMaxgnmdKgZPqcZqtOTlJyfU9JtcgUAoBQCgFAKAUAoBQCgFAKAwvaPsHJcvJci6cXivrtXGVjhReUOgEght9T8zttjKm1XqFFcOPZ6+YOvCb1OM2txY38RiuYcJOmPhbfRNCdxvjI5/8AMpBZOLompweU+X8HhYcY7QCyRLePXPKiKupzk4AwGlb7THGaydXrOCXDBZk/ojP1mu8J+HBZkY+8eW4Oq4kLeSDZR8qo+BKx8VryZ/q87XxXyz+h2jQKMKAKswjGK9lFyEYw2isHfVXWTvIzTIyT+F2PeHJ+EfjU9cM7ssU153ZpYrdUGAAKsFoiXbUBQ3kpByDg+YoDQdk+0RkPczHx/Yb73ofWgNXQFVxzgaXAyfDIvwSD4gf1FVtRpo3Lfn0ZV1Okhet9muTKCxv3jk7i4GJByPRx5r6+lZ0LJ1S8Ozn3KFN86p+Fdz6PuaO1vuh5VoV3dGakLMliDmrKeSU5r0CgGaAUAoBQCgFAKAUAoBQCgFAKA6hACSAATzONzjlnzoCv4lwyB8yTIuw3YnGAPMio5Rh70vqRzhD35JfE+dXd3G8jdyhWIbAkkk+u/Ks5XccnwrYyY6hWSfAvZOma7ySZLSLs9cMoYJsdwMgHHsalVU2skypm1k8RwqXJDRsuBkkjAA9+VFXJvkI0ybw0X9goVQBV1LGxfSxsSXloekG4egKa8WgKzUUcMuxUgg+ooD6tYXHeRo/3lB+ooCRQFXx7g6XKaT4WXdHHNT/Kq+o08bo8L59GVtTpo3w4Xz6MzXDb5wzQzbSx8/4h0ZazKpyjJ1z5ozNPdOMnVZzRouH3uNjyP4VfqtxszVrs6MtxVwnKXtTM4SNI20GaVIi/VQ2eXkdqpa6U1CMYPHE0s9sl3Qxg5SlJZ4U3j4EduzKxLrtmdZlGQxYkOR9mQciDUf8A8fGtcVLakuuefx+JItfKx8NyTi+mOXw+BfW7kqpZdLEAlcg4ONxkc8Vfg24ptYZQmkpNJ5R6V0cigFAKAUAoBQCgOGYAEk4A3JPL50bxuz1LOyOI5AwBUgg8iDkH2IrxNNZQaaeGdq9PDg0B887YcdNw5giP7pD42H2mHQfwj86yNTd40uCPurn5mHrL3fPwo+6ufm+xTIuBgV0ttj2KS2Ro+yfCe8bvHHhQ7Dzb+QqzRXn2mXNNXn2mbkCrhfK/j/8AsH+X+IUBm4ptqA5aagI8slAQLhqArpRvQH0fsv8A/wAsWfI/4jQFrQCgM52t4SZFE0W00W4x9peqmqOt0/HHjj7yM7X6Z2R8SHvR+/kVFlfB0Dr15jyPUVUps445K+nvU4pmo4Pe6xpPMflWlTPKwadU+JYJV9ZrMjI42by5g8wQehB3ru2uNkXGXJlqq2VclKPNFTNcXHeC3gKkxorSSyjJOrOAAvXb+utSU7/E8GvGyWZP+EW4wp4PFsXNvCX9k7hF60gdZABJE+h9PwnYEMuehB5Gp9PbKaan70Xh9viiDUVRg04e7JZXf4FhVgrigFAKAUAoBQCgIXFLQyhEOO71gyDPNQCQvqNWnPpUN1bsxHpnf4f+4J6LFXmXXG3x/wDMmc7KxrqQwysMh3liABQDUQqnPwNuPcIeXXM0EY8Sdcn1cl057Lyf64NHXSfC1ZFdFF9eW781+mTYVsmOZXtxxsxIIYz+9lB3H2U6n3PIVR1t7ivDjzf2Rm+kNS4R8OHvS+yMTBEFGBVOuKisIoVQUI4RIhjLMFG5JAHualisvBNBcTSR9O4baCKNUH2R9T1P1rTjHhWDZhHhWESq6OjwvYO8jZPvKR/KgPn/AHpXIOxBwR6igBnoDzeegI0stAeCKWYKu5JAHuTQH1Owt+7jRPuqB9BvQEigFADQGA4tafst1ttDcbjyV6xL4eBfle7L9TA1Ffq+oyvdl+pIsroxSD0O/tVuEsNNFyqzDTNrG4IBHIjNX08mmVXHLJcGbvXgKLhnTqueTDG+CdvequpqjjxOJxwt2uxb01sv+vhUsvZPuVfBuKRRaUijlaOR/HcSbAs3I6jzycDG3zPOnptRXXiFcZYb3k+WX1z/AOFvU6eyzMpyWUtort+fE1da5kigFAKAUAoBQCgMtEklzNM8V0UMb6UVcMmkKPEyk75JO/mDWUlO+ycoW4aeEuaxjqvqaknCiuEZ15yst8nn4l5wm3dE/eCPvCSWMa6Q2+xPmcVeohKMfbxl88LGSlfOMpexnHTJ7Xt0sSNI5wqAsT6CpZzUIuT5Iq2TUIuT5I+TyXLTyvO/NzsPJfsqPlWHGTsk5y6nzsZO2btl1/Q9KlJS97H2mucMeSDV8+Q/r0qzpo5lnsXdHHMs9jfVoGmKAUBke1vCCCZ4xkfbA/xD9aAyRuKA82uKA8u9JOBuT0HOgNt2S7OshE0ww32F8v4m9fSgNdQCgFAKApO13DO/tmA+JPGvuKq6ynxamuq3RS19HjUtLmt0ZC1uO8iV+vwt7iqGmnxwRl0W8UUzZ9mbrXFg80OPl0rTpeY4NrTz4oFsygjB3FTcydPBl+MWc8qMLieGCLOygfEAcrqLEEHYbA/KsrU1XWRatnGMf17ZyamntprknVCUpfp8C64Hf9/AkmNOrII57qSpweo2q7pb/GqU8YyUtTT4NrhnOCfVggFAKAUAoBQETit13UMj5AKoSCQSM48OcdM4qK+zw65T7Ilor8SyMe7KC2trS6VGRlinKgkxN3bhseLw+/Xf3rOrr0upSlFpT8tnnrt+fE0J2anTtxksx891j4/nwNSBgVrGU2Yz+0XiHhjt1O8h1v8A3FOw+Z/Ks70hZsq115/AyfSluyqXXn8DLIMVUiUo8jtXR0bTsPBiN3+82n/pH8zWhpY4jk1dFHEM9zT1aLgoBQHSRwBuQB60BiOM8KjMjNGvhO5HIZ64HlQFW/D18sUBcdlVghYlxhyfCxGQB5DyPrQG1VgRkbigOaAUAoBQHDUB80SHurq4g6Z1r89/1rDrj4d8oHzEo+DdOHnn5Mvuyk2mUr0ZfxH9GtKl4kauinu0a6rRpGb4/HCs6H9nNxNICFXVhcJ1Oduvl0rM1calbF+HxyfLtt9jS0krHU1x8MV9d/uWvCJJSD3sKwgYCqrBtuucbDpVvTyta/5I8PZZyVdRGtP2JcXfbBPqwVxQCgFAKAUBXcZuXURrGVV5ZNAZhkL4WYnHU+HAHmar6iyUVGMMJyeMvptn9ixp64ycpT3UVnHffH7kCyVGe2Lxo0skbSmQKFYYC4JAHXXjeq9ag5VuUU5NN5xh9P5LFjmo2KMmoppY5rr/AAX5rQM8+T8Vu+/u55OYDd0vsm23zzWFZPjulL5Hzd1niXyl8jrXoQz1PSvUdI3/AGNH+qRn7xZvqxx+FaunXsI2tMsVIvKmLB5S3CrzNAQrjiWOW3vQFVc3+eZzQFZcXtAeEMgagOzJQFnwTiRjkVCfC+3sfSgNZQCgFAKAgXHFoUfu2cB8Z075xUMtRXGfA3uV56qqE+CUtzJcfttd4s8bAr3YVvfJ/TFZ+ojm9TjyxuY+uxO3xIPbG4spu7mRugbf2Ox/OrSeGmdaOzhmsm5RweRB+dW8o3coqu0duSsbpJHC0b7SOcABgQQM7HO2xqprINpSjJRafN9M/wAl3RzScoyi5JrkvIj8GuP3oD3qzswICKqAeeRpPMBT+NRaaz/kxK5Tb6bfsSaiH/H7NTil13/c0FaJnigFAKAUAoDPdouJ2+sW84yp3YkMNPhyrKQNznbb1rO1moo4lTbyfPnt2NHSae7hdtXPpy375OOzothKwgLSN3YJkZtWF1Y7sZ5cgf8AxXmj9XVjVTy8LfOduw1fjutO1JLPLl8y043d9zbyyfcRiPfG341eunwVuRk3z4K5S7I+PWl0EQA5Lbk+586wa+R81Utjt/pI+Q/GpMkx0kvGYY2GfKvUM4PrXZUf6pB/cFbFPuI3qP8Aqj8CyuJdKk1KTGdvLvFAUl1xDzNAR2Wd0aRI2KKCxY7DA54zz+VAV1uskh32FAXtrb4FAdpRigIF02MMOamgN7wm9EsStnfGD7jnQEygKPjXaWOA6Bhn/Ae58/SgO/B+N96dLAAnljkaAy3baDu7yOX7yjf2JBH5Vj61cGojLufP+k4Y1Cl3X6HrrqwigiPMa6bJ63g9uCykXEeCd2xXsPeRpaaT40bXifd90xlXWijURp1ct+XWrF3BwPjWV9Tbp4+NKDw/oZyGaN54Da2zxkOdb90EXQQQQcdeuT5etZkZwldDwa2t93w4WDSlGcapq6xPbZZy8murYMgUAoBQCgFAUvHLtlkiSOFZpGDkaiAFUadW589vpVLU2yjOMYQ4pPPyXUu6atShKU58MVj5voe3BRJl+8t0g+HBQodXPOdPltz86703iZfHBR+DW5xqeDC4JuXxzsVv9ok2myYffdE+rZP4CuNfLFL8zF9Jyxp354PlHU1mQWxjx2R2xXR7k7wjevUeN7H1/stKP2SInoCPoSK2KfcRv6SXFTF+R6X02r2HKpSyZW+lZnCICzMcACgNFwfs4kYDSgSSc8ndV9FH60BcT40tnlpOfbFAYCwiwKAnhsUBFuHoCvuj4T7UBDivTtvj50B7nijAfEfqaAq55dRoCx4dK8bKdQGkg49ulAaHtnia2hnA+1g+zf5rWf6RhmCl2ZlelYZrU10ZTwT5Ue1RRllGVw7hpa7yTRiTuzSarlPTLfQGpat5Iv6WObEbm+B7t9LiM6ThyAQu3xHO2BVq3PA8PHn2NiprjWVny7md4XcSSSKF4gsmGBKdyilgDlgD7Z3FZlE5zmkr0/LhW5pXwhCDboa8+J7GjtI2VcO2tst4sAbFiQMDyBA+VacFJLEnlmbZKLlmKwj2rs4FAKAUAoCj4/DraNluUgaLVudBPiAHUjA2O3I7eVUdXDjcZRsUXHPYvaWXDGSdbkpY7nbgU7FnD3UdxsCAgQEb7k6efMV7pJybalap/DG30PNVCKinGtw+Of3Kb+01/wBxEPOb8lY1F6Sf/HFeZ876Wf8AxxXmfOIlqlFGWehSu8HmT0tYizADqQPxrqCbaR0k5NRXU+ncPdFjVE5L+fU/WtiMVFYR9JVUqoKC6HW4m2rokO/ZeJS0r48QwoPkDk7f10oDRUBR9p73SoiXm/P0X/OgKOJcCgOXoCFMaAiY1MqnkzBT7EgGgNV/6Gtf95/3DQHnN2FtyPC0inz1Z/AigKW57ETqf3bI49yp+m9AUt7bSQtplUqc9eR/unrQG34rZ44bpI3WNW+YIJ/M1W1cc0yKmujxUSRi432HqAazqvdRi1rMUznvKmJ1E0/YWDLySdAAo9zufyH1q1p1zZoaSOMs0PaKMNbSKXWMFR4mOANxz9+Xzr3WRUqJJvHma+kk43RaWfI8Ljh8coge3EYCSI4ZcDwDOpVwN88sfyqOdELFCVWNmnny6pfoSQunW5xtzumsefQuaulIUAoBQCgFAVk/ALd3aR4gzMckkt5Y5Zx0qrLRUTk5yjlssx1l8YqMZYSPe14dDEcxxojEYyAASOePXl+FSV0VVvMIpM4sutsWJNtGX/tNX9zCfKX80aqfpL3I/Ew/S6/44vzPn9utU4GW+R7GOpTlHpaPodWHQ17XLhkmS1T4JqXY0MN9jccq14yUllH0ldkZx4o8js/FMtjmCOflXp2aLsecmXy8P13oDS0BjO0bYuTn7q4oDrCaA4moCpu5cUB04EveXMS/xBj7Lv8ApQH0+gFAKA6SRhuYBxvuAaAiccTNvKP9235Go7VmDXkRXrNUl5M+b2dtrjG+CMjl61kUe4YenXsHWWydemfarCLCR9B7K2XdW6g/E3jPz5fhir9UeGJqUw4YJHrx1CYxpiM2JFbQGVfhOcnUDkZA2qLVJuCxHi3W2cfqXtK0pvMuHZ74z+hT8GMhlRO4kiVJZZcsuFCujAIDyPifkOgqnpnN2KHA4pNvyw1y+rLmo4FW5cak2kvPKfP6I1VaplCgFAKAUAoCDxxHNvKIzpfQcHOOW/PptneoNSpOmSg8PBPpnFXRc1tkznDX4fHok7wmTbxM0hYMRg5A26+1ZlL0NbjPi9ru28mlctbPMOH2flgmf2g2xezJAyY3V/kDg/gau+kIcVLx0PlvScHLTvHTDMPwHgctwfAuFz8Z2X/P5VT01Mp7mZTprLscPLubW27EwBf3hZ2884HyA/WtFaaHU1K/R9UVvuVvEuwXWCTf7rfzFQ2aNf4s4s9Hx/wZB4dwKfvBFNG6gkjWuCBsd88qURsrlh8iLS03U24xs+Zzx3s60DoItUmsYzj7eeuOXT6Grxrl3ZcTS2URourHxtndm6kelAai3mDqGXkRkUBS9qOFNKBJHu6dPvL5D1oDN2d0OR2I2IP60BZjDCgKbjPCnYZjwfT+VAWnYLhTKXlcYPwKDz/iP5CgNpQCgFAKAh8YP7iX/ht/hNcWe4/gR3f9cvgfPOEf7P5msmhewYmnXsF1wq172QL05n2FW6oZZdphxSNooq8aRUcWs3nlSPVJHEEZ2ZDglsqFUn2JP9bU9RVO2ahlqOG3jbfoi5p7YVVueE5ZSWe3c6cA1pJPCZGlSIppZjlhqUkqT1xt9a50inCc63JySxhvnv0PdVwyhCxRw5Zyly26l3V4pCgFAKAUAoDhgCMHkdqMJ4M4wfvnis4LdBFpDO64yWUMAujfkedZj4/EcNPCK4ebffntg0lweGp3zk+Lkk/5LbhV530ZLKAys0brzAZThgPMdfnVyi3xYZa3WU/iinqKlXLC3TSa+DJqqAMAYHpU5CcSOFBJ5AZPyrxvCyeN4WWVfDuPRTNpGQTy1bZ9v5VDXqIWciCrUwseEWtTlgruPXndxHHNvCPnzP0oDFLQFrw/i7xDAwV8j+hoCbcdpTpOlMN55yBQGMvpjqL58ROSfP3oCXw7i3Q0BfQXAagPUTFDqU4P5+9AaKxuRIgcdeY9etASKAUAoCr7TS6bWY/wEfXb9ah1DxWyDUy4apPyMNw1cRrWfSvZRlaePsI3HALHu0yfifc+g6CtKqHCjWphwx3LWpCYyFzdxST6obmWGRyFBKkwuR4cAHY+/Ksey2uy3NdjjJ8v9Xj47GxCuyurFlakl/8ApGg4eZxpWYKfCS0inALasKoXn8O5NaNXirCsS82vjt9jOt8J5cG+eyfbG/3J9TkAoBQCgFAKA6TRB1KsMqwKkeYIwRXkoqScXyZ1GTi1Jc0UPFuHJCO8S4a2GlUY7vqCjC8zktjbPPArP1FMalxxm4ck+uccvPJeovla+CUFPm10x38sDszdD4IopO63YzSYBdyeeDzB8/bamisWOGuL4f8AZ9X/AGNbW/enJcX+q6I0NaJnnhfJqjceasPwrmazFnFizFryPm1tsB6HH0NYtTxE+fobUTX8B47rxHKfHyDdG9/WtKm/i9mXM2NPqOL2Zcys7X3mZNHRB+J3P6VaLZmoJ5HfRGpdj0A3250BKlS4T44JB66CR+FARH4n05H1oCDJNqOBuTyA3PyFAavs32OZiJLkaRzEedz/AH8cvagJfEuEfszBkJMbHGDzU+WeooDoWyKAt+zU+NUZ/vD9f0oC+oBQCgM926J/ZSB1dQfbNVtXl1vBU1ybpaRB7McJ1aXYeFeQ8z/KvKaurOdPThJs19Wi6QeLTJoMbSCMzK0aknG5Ujb6/l51BqJR4eCUsOWUvoT0RlxccY54cNlEYp5YktXt9GkoDKGGgKhHiT+IgYx69KocN1laolDGMb52wuq/gv8AFTXY74zznO3XL6M0lnI7IDIuhssCAc8mIBB9QAfnWnW5OOZLDMyxRUsReUe9dnAoBQCgFAKAUBFmsUJZ9Kl2VV8QJU6CShZeRwTz51FKqLbljd/tyJY3SSUc7L678zN8S4x30PcGNzdDT4QpGmRSP3it0XbII6Hy3rMu1XiV+E4vxO2OTXXPY0qdN4dniqS8Pvnmn0NVA+RgkFhgNjo2AT7c8/OtaLyvPqZUlh7cuh3NdHJ85voe6lkTybI9jWHZHgscTC4OC6cH8SHJPivVFkmUuRDn4gxJL5JPU79MVp02rhxJ7mhTdFxw3ua/sPwplJncadS4QHng7k+nKrCeSybCgI9zYxyfHGj/AN5QfzoDpacMhi3jjRD5qoB+tAS6Ai8Tte9jZOpG3oRuD9aAxtsx5HmNiPUUBNtpSjBh0P4dRQGrSZSobIwd80BxHcK3wsD86A9aA8bp1CkvjT1zyrmUklmXI5lKMVmXIhcN4qszMsanSo+LkPaoqr42t8K2XUhqvVjfCtl1LOpywZ7iXEoWZoLyIouToZt1YfeVh8J/r0rOuvplJ1aiOF0b5PzT6GhTRbGKtoll9Uua+K6nr2RjYQ5MjOjM3dhhuEVmAOee4AOOQ6V16PjJVZcm0+We2dvr/wCHPpCUXZjhSa5474/YvKvlEUAoBQCgFAKAUAoCo7SvII17t+6UuFkkxkqpyNXoM4yemenOqetdiguB8O+77L8+hc0ag5viWXjZd2VnDFa3dIxEy7sZpDho3XSSJO9O4IO+nbmfQ1WoUqJqCi1z4nzT88/t8Szc43Rc3JPlwrk0+2P3+Bp45AwDKQQRkEHII8wa1E1JZRlyi4vD5mU7Y2mHWUcmGlvfp/XpWdrYYkrDK10OGasXwZmnSoyA8DBk0bwdJFxwrickHwnK/dPL5eVe12yg9ixCyUORrOH8djk2J0N5Hl8jV6vURkW4XRkWuanJjmgFAKAyXF7fRO2OTYf68/xFAcItActMFG528s7fSgKu747p+AamzsB5+dVtRqFUsJZk+SKup1SpWEsyfJF3B2lYx+JBrx5nFFbPh3W4jdLgy1uQEgmvH8THQDv0A/ryqBaedrzY9uxAqLLnm1/I1tlZrEgRBgD+smr8YqKwi/GKisIrOK8eMT4SMyLHgzMv2AeQHmep9PfalqNY65YjHiS97yNCjRqyOZSw37vmWEbxXMYPhljbfcAjPqDyIqwnXfDOzTKzVlE8bpolKoAAAwBsAOXyqVLGyI287s5r08FAKAUAoBQCgFAKA4ZQRgjIOxB/WjWT1PG6Ki84k1u5VoWaIqO7MSZxgYKOM7enTHtVOy+VMsODcemF9n+xbrojdHKklLrl/dfuQeC3gt1CTAo08zNHCo1FEY7ZA5DOfry54r6W3wYqNmznJtR7Jk+pq8aXFXuopJy7tfn5sXfE7MTRsh6jY+R6GtGyCnFxZkW1qyDiz59JGVYowwynBrKhmL4Jc0Y0E4vglzRxGldS5liJzprnB1g7LThHDksOHcQnQ4jDuB9nSSP8qmrlan7J1G2xPEU2ba3YlVLDSSBkeR8q0VnG5oJtrc9K9PRQGX7RXSrKdRxhRz+ZoCohvZJtreJn/ixhB/zHagIHF7QptNLrlP8A7UXJf+I5/ICqt2pUfZjvL85lS/VKD4ILMu38nlY2WPVj/W1R1UNPjlvJkFGnafHN5k+pqOGdn2bBl8K+X2j/ACq0ol6MMGnhhVAFUYA6CpCQrOP8ZWCN9LIZF0+AsNWGYDOnOeRzVPV6qNMG01xLG3Xn2Lel0srZrKfC879Pqc3XCQY+7jbRG7l5TklmVslgG8zsMnpXtmmThwQ2TeZd2nz38/0ENS1PjmstLEeyfTby/Uh9nLNe9kmhykDeFEz4XI5yYPIdB8+XKoNHSvElZXtF7JdH5/wTay1+HGuzeS5vt5fyaKtIzhQCgFAKAUAoBQCgFAKA8bt3VCY11sMYXVpzvvgnrjNcWOSjmKy+x3WouWJPC78zNcStzaDWrF57iTu++kx4A3LlsMD5beQArLug9MuKLzObxxPpn8/FsadM1qPZaxCCzwrrj8/OZYRXEdoIrfLzSO3LOptzlnIJ8K8z9ee5qzGyGm4acuUn835vyX53K8oT1LlbhRS+S8l5v87Hlx/gIufHE4WVcrqG4OOavjyrrUaZXLMHhrqYus0Tt3W0isteyUxH7yVQf4QT/KuYaWWPaZFDR2Y9uR53nY+ZfFFNrP3GGM+x6VHZo5reEvkyOzQ2p8Vc/kyoklaM6ZkMbeo2+R5Gq/iODxYsES1Dg+G1Yf2J9lesu8bkfPb6VZhZ/qy7XZlZiy6t+PyD4lDeo2NWFc+pOrH1JsfH0PNWH0Ndq1Eikeo43H5N9K68RHuSo4vxCzZg80etlGBn/wCud/mK4nqIQ5shs1FVfvMgz8cnuP3drGY05ZA8WPTGyioHO27aPsrv1Krsuv2guFd+vyPXhnZJuch053P2mNTVaeNa2J6dLCtbGmseFxxfCu/3juf8qnwWUiZXp6VV5xBpBps3ieQHxEuDpGDvgc98D51Usuc1w6dxb+PIt10qD4r1JLptzKh+6u4pFMSLeBWBXSobWuNweoORzPX51Sfh6muUXFK3D265RcXiaeyMlJuvbfphl5wfhEduvgXBYDV4mIyBvp1chmtDT6auheyufm/3KGo1M7n7T5ciwAqwVzmgFAKAUAoBQCgFAKAUAoBQHnPCrqVdQynmCAR9DXMoRksSWUdRnKLzF4ZQScINqjm1QvLK2kMdPgVj+Cj0HlnYVnvS+rxk6FmUnz7J/si+tT6xJK54jFcu+P3ZEltDavBHbyO0zvqdS2UZftu69OWx54B54qCVT00oQqk3JvddGura6fHmTRsWojOdsUopbPqn0Sf4jQ23FEdpQMgQnDMcBc4ycHPTBz5VpQ1EJuSX+PN9PxdTPnp5wUW/8uS6/j6EwHPKpyA857dXGHUMPIgGvHFPZnMoxksSWSjuex8DbpqiP8DbfQ1VloqnutinL0fS3mPsvyIn/pKQfDcn/mjB/Jq49UmuU/scrR2x92x/TIHZm4/+Sv8A2v8A9U9Wt/3+39nvq+o/+z7f2dl7Isf9pcuR5KoX9a99Ub96bf2PfU5S9+xv7E6z7K28e+kufNjn8OVTV6euHJE1elqr5IuY4lUYUADyAxU5YO9AeMl0iuqFgHfOlepwMnHyrh2RUlFvd8jtVycXJLZcypvLnvJpLaZSFZVkj0EguF3dDv1xjHlmqllnHa6LFs1leeOa/rsW64cFcbq3unh56dn/AH3KyzAmnhkiTumjYh1ERQJGARpkYgBnO2AOWT5ZqrWlbdCcFhrmsYwuzfV9kuX3LVmaqpQm8prZ5zl+XZefX7F/b8HjSYzAtrbVklic6iMAjyAUADy+VX4aWEbXas5eevf+MbGfPUzlX4bxhY6dv56lhVkrigFAKAUAoBQCgFAKAUAoBQCgFAKAhvYKGkkQBZXTTr3PIbbfT3wKhdMeJzj7zWMkyulwxhLeKecGTuoZIbeO3lURo8uJZg2oEFs5O22dhk/drIshZVTGmawm/alnPX9/M1oSrtulbB5aXsxxj8/ssoeK5kd4202trHpIUDDtjYLnoMAD5dDVmOp9uUovFda+r/r82ZWlp/YUZLNk39F+fmUSI+NyqI5JoQkUrKAQ+pl1fCXUgbH05eVSx1diUZ2QxGWOu6zyzsRvSVtyjXLMo+WzxzwTbjjcMblHfQQcZZXC5xn48afxqeerqhLhk8fJ4+vIghpLZx4orPzWfpzLAHO4qwVzmgFAKAg8V4iIAjFSQ0ixk5wF1faPpUF96qSbXNpfUnoo8VtJ8k38cdCnlubiYXESsp0JkSQ6lxIDkxZJOTjqOXpVKVl9viVxa2XNbb/6/nIuRroq4JtPd8n2/wBiHe8T/akt2gGu5jYSFQOQA8YJOwUnSPWobNQtRGuVW80847d/qTV6f1eU1ZtB7Z/T6F7ccKMs6SyMQIwDGq7EMd21nJyNgNv/ADfnpvEtVkn7vJfrkow1CrqdcVz5vy6YLWrZUFAKAUAoBQCgFAKAUAoBQCgFAKAUAoBQCgFAQ5uGRtG8WkKsmS2kAbn7XvsPpUMqIShKGMJ8yaN84zU85a5FceCSMYxNPriiIYKIwpJX4dZyc4/Gq3qk5OKsnmMd8YxnHLJZ9bhFSdcMSl1znnzwS+JcQg7h2Z0ZCp2DA6ttgPM1NddT4TlJprH1IaabvFSimnn6Hl2SjZbSIPnOCRn7pYlfwxUfo+Mo6aKlz/vb7HevcXqJOP53LerpTFAKAh8XsBPC8RONQGDjOCCCDj3FQ6ilXVut9SbT3OmxTXQ8uF8OeIKGk1BF0qioEQepG5Lbc8+e1c00yglmXJYwlhHd98bG8R575byydHEq50qBk5OABk+ZxzqdRS5Igcm+bO9enIoBQCgFAKAUAoBQCgFAKAUAoBQCgFAKAUAoBQCgFAQBwW31au5jzz+Bfriq/qtOeLgWfgWPWrsY439SfVgrigFAKAUAoBQCgFAKAUAoBQCgFAKAU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4" name="CuadroTexto 23"/>
          <p:cNvSpPr txBox="1"/>
          <p:nvPr/>
        </p:nvSpPr>
        <p:spPr>
          <a:xfrm>
            <a:off x="1691680" y="6381328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Sistema de Gestión del Conocimiento - SGC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25" name="Rectángulo 24">
            <a:hlinkClick r:id="" action="ppaction://noaction"/>
          </p:cNvPr>
          <p:cNvSpPr/>
          <p:nvPr/>
        </p:nvSpPr>
        <p:spPr>
          <a:xfrm>
            <a:off x="334247" y="859679"/>
            <a:ext cx="1501449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INTERNET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6" name="Rectángulo 25">
            <a:hlinkClick r:id="" action="ppaction://noaction"/>
          </p:cNvPr>
          <p:cNvSpPr/>
          <p:nvPr/>
        </p:nvSpPr>
        <p:spPr>
          <a:xfrm>
            <a:off x="2350471" y="859679"/>
            <a:ext cx="1501449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INTRANET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8" name="Rectángulo 27">
            <a:hlinkClick r:id="" action="ppaction://noaction"/>
          </p:cNvPr>
          <p:cNvSpPr/>
          <p:nvPr/>
        </p:nvSpPr>
        <p:spPr>
          <a:xfrm>
            <a:off x="4870751" y="859679"/>
            <a:ext cx="1501449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PORTALES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9" name="Rectángulo 28">
            <a:hlinkClick r:id="" action="ppaction://noaction"/>
          </p:cNvPr>
          <p:cNvSpPr/>
          <p:nvPr/>
        </p:nvSpPr>
        <p:spPr>
          <a:xfrm>
            <a:off x="6516216" y="859679"/>
            <a:ext cx="2304256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TECNOLOGIA  MOVIL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0" name="Rectángulo 29">
            <a:hlinkClick r:id="" action="ppaction://noaction"/>
          </p:cNvPr>
          <p:cNvSpPr/>
          <p:nvPr/>
        </p:nvSpPr>
        <p:spPr>
          <a:xfrm>
            <a:off x="334247" y="1919090"/>
            <a:ext cx="1501449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Generación de ideas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1" name="Rectángulo 30">
            <a:hlinkClick r:id="rId5" action="ppaction://hlinksldjump"/>
          </p:cNvPr>
          <p:cNvSpPr/>
          <p:nvPr/>
        </p:nvSpPr>
        <p:spPr>
          <a:xfrm>
            <a:off x="2067229" y="2490519"/>
            <a:ext cx="1501449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  <a:hlinkClick r:id="rId5" action="ppaction://hlinksldjump"/>
              </a:rPr>
              <a:t>Eventos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Rectángulo 31">
            <a:hlinkClick r:id="" action="ppaction://noaction"/>
          </p:cNvPr>
          <p:cNvSpPr/>
          <p:nvPr/>
        </p:nvSpPr>
        <p:spPr>
          <a:xfrm>
            <a:off x="3718623" y="1919090"/>
            <a:ext cx="1501449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Acceso a expertos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3" name="Rectángulo 32">
            <a:hlinkClick r:id="" action="ppaction://noaction"/>
          </p:cNvPr>
          <p:cNvSpPr/>
          <p:nvPr/>
        </p:nvSpPr>
        <p:spPr>
          <a:xfrm>
            <a:off x="5374807" y="1919090"/>
            <a:ext cx="1501449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Espacios de aprendizaje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5" name="Rectángulo 34">
            <a:hlinkClick r:id="" action="ppaction://noaction"/>
          </p:cNvPr>
          <p:cNvSpPr/>
          <p:nvPr/>
        </p:nvSpPr>
        <p:spPr>
          <a:xfrm>
            <a:off x="7175007" y="1919090"/>
            <a:ext cx="1645465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Espacios de conversación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6" name="Rectángulo 35">
            <a:hlinkClick r:id="" action="ppaction://noaction"/>
          </p:cNvPr>
          <p:cNvSpPr/>
          <p:nvPr/>
        </p:nvSpPr>
        <p:spPr>
          <a:xfrm>
            <a:off x="7175007" y="2524068"/>
            <a:ext cx="1645465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Publicación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7" name="Rectángulo 36">
            <a:hlinkClick r:id="" action="ppaction://noaction"/>
          </p:cNvPr>
          <p:cNvSpPr/>
          <p:nvPr/>
        </p:nvSpPr>
        <p:spPr>
          <a:xfrm>
            <a:off x="334248" y="2524068"/>
            <a:ext cx="1512168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  <a:hlinkClick r:id="rId6" action="ppaction://hlinksldjump"/>
              </a:rPr>
              <a:t>Búsqueda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1" name="Rectángulo 40">
            <a:hlinkClick r:id="" action="ppaction://noaction"/>
          </p:cNvPr>
          <p:cNvSpPr/>
          <p:nvPr/>
        </p:nvSpPr>
        <p:spPr>
          <a:xfrm>
            <a:off x="2699792" y="3573016"/>
            <a:ext cx="3384336" cy="5379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Administración de Contenidos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143516" y="1840071"/>
            <a:ext cx="8820972" cy="130089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7" name="Rectángulo 46"/>
          <p:cNvSpPr/>
          <p:nvPr/>
        </p:nvSpPr>
        <p:spPr>
          <a:xfrm>
            <a:off x="143516" y="3501008"/>
            <a:ext cx="8820972" cy="66638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8" name="Rectángulo 47"/>
          <p:cNvSpPr/>
          <p:nvPr/>
        </p:nvSpPr>
        <p:spPr>
          <a:xfrm>
            <a:off x="143516" y="4581128"/>
            <a:ext cx="8820972" cy="141383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Cilindro 5"/>
          <p:cNvSpPr/>
          <p:nvPr/>
        </p:nvSpPr>
        <p:spPr>
          <a:xfrm>
            <a:off x="4283968" y="4728072"/>
            <a:ext cx="432048" cy="401500"/>
          </a:xfrm>
          <a:prstGeom prst="ca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9" name="Cilindro 48"/>
          <p:cNvSpPr/>
          <p:nvPr/>
        </p:nvSpPr>
        <p:spPr>
          <a:xfrm>
            <a:off x="4283968" y="5489612"/>
            <a:ext cx="432048" cy="387660"/>
          </a:xfrm>
          <a:prstGeom prst="ca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0" name="Cilindro 49"/>
          <p:cNvSpPr/>
          <p:nvPr/>
        </p:nvSpPr>
        <p:spPr>
          <a:xfrm>
            <a:off x="3352656" y="5103246"/>
            <a:ext cx="432048" cy="360040"/>
          </a:xfrm>
          <a:prstGeom prst="ca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1" name="Cilindro 50"/>
          <p:cNvSpPr/>
          <p:nvPr/>
        </p:nvSpPr>
        <p:spPr>
          <a:xfrm>
            <a:off x="5220072" y="5103246"/>
            <a:ext cx="432048" cy="360040"/>
          </a:xfrm>
          <a:prstGeom prst="ca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8" name="Conector recto 7"/>
          <p:cNvCxnSpPr>
            <a:stCxn id="6" idx="3"/>
            <a:endCxn id="50" idx="4"/>
          </p:cNvCxnSpPr>
          <p:nvPr/>
        </p:nvCxnSpPr>
        <p:spPr>
          <a:xfrm flipH="1">
            <a:off x="3784704" y="5129572"/>
            <a:ext cx="715288" cy="153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>
            <a:stCxn id="51" idx="2"/>
            <a:endCxn id="6" idx="3"/>
          </p:cNvCxnSpPr>
          <p:nvPr/>
        </p:nvCxnSpPr>
        <p:spPr>
          <a:xfrm flipH="1" flipV="1">
            <a:off x="4499992" y="5129572"/>
            <a:ext cx="720080" cy="153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/>
          <p:cNvCxnSpPr>
            <a:stCxn id="49" idx="1"/>
            <a:endCxn id="51" idx="2"/>
          </p:cNvCxnSpPr>
          <p:nvPr/>
        </p:nvCxnSpPr>
        <p:spPr>
          <a:xfrm flipV="1">
            <a:off x="4499992" y="5283266"/>
            <a:ext cx="720080" cy="206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85"/>
          <p:cNvCxnSpPr>
            <a:stCxn id="50" idx="4"/>
            <a:endCxn id="51" idx="2"/>
          </p:cNvCxnSpPr>
          <p:nvPr/>
        </p:nvCxnSpPr>
        <p:spPr>
          <a:xfrm>
            <a:off x="3784704" y="5283266"/>
            <a:ext cx="1435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cto 116"/>
          <p:cNvCxnSpPr>
            <a:stCxn id="49" idx="1"/>
            <a:endCxn id="6" idx="3"/>
          </p:cNvCxnSpPr>
          <p:nvPr/>
        </p:nvCxnSpPr>
        <p:spPr>
          <a:xfrm flipV="1">
            <a:off x="4499992" y="5129572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121"/>
          <p:cNvCxnSpPr>
            <a:stCxn id="49" idx="1"/>
            <a:endCxn id="50" idx="4"/>
          </p:cNvCxnSpPr>
          <p:nvPr/>
        </p:nvCxnSpPr>
        <p:spPr>
          <a:xfrm flipH="1" flipV="1">
            <a:off x="3784704" y="5283266"/>
            <a:ext cx="715288" cy="206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Flecha abajo 127">
            <a:hlinkClick r:id="" action="ppaction://noaction"/>
          </p:cNvPr>
          <p:cNvSpPr/>
          <p:nvPr/>
        </p:nvSpPr>
        <p:spPr>
          <a:xfrm>
            <a:off x="4213786" y="1392650"/>
            <a:ext cx="512950" cy="455820"/>
          </a:xfrm>
          <a:prstGeom prst="downArrow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29" name="Flecha izquierda y derecha 128">
            <a:hlinkClick r:id="" action="ppaction://noaction"/>
          </p:cNvPr>
          <p:cNvSpPr/>
          <p:nvPr/>
        </p:nvSpPr>
        <p:spPr>
          <a:xfrm rot="5400000">
            <a:off x="4141684" y="3116593"/>
            <a:ext cx="633884" cy="514775"/>
          </a:xfrm>
          <a:prstGeom prst="leftRightArrow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30" name="Flecha izquierda y derecha 129">
            <a:hlinkClick r:id="" action="ppaction://noaction"/>
          </p:cNvPr>
          <p:cNvSpPr/>
          <p:nvPr/>
        </p:nvSpPr>
        <p:spPr>
          <a:xfrm rot="5400000">
            <a:off x="4167631" y="4049393"/>
            <a:ext cx="603433" cy="514775"/>
          </a:xfrm>
          <a:prstGeom prst="leftRightArrow">
            <a:avLst/>
          </a:prstGeom>
          <a:solidFill>
            <a:srgbClr val="FF54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941298" y="5544137"/>
            <a:ext cx="1574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Bases de datos</a:t>
            </a:r>
            <a:endParaRPr lang="es-PE" dirty="0"/>
          </a:p>
        </p:txBody>
      </p:sp>
      <p:sp>
        <p:nvSpPr>
          <p:cNvPr id="44" name="Rectángulo 35">
            <a:hlinkClick r:id="rId7" action="ppaction://hlinksldjump"/>
          </p:cNvPr>
          <p:cNvSpPr/>
          <p:nvPr/>
        </p:nvSpPr>
        <p:spPr>
          <a:xfrm>
            <a:off x="5374807" y="2524068"/>
            <a:ext cx="1501449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  <a:hlinkClick r:id="rId7" action="ppaction://hlinksldjump"/>
              </a:rPr>
              <a:t>S&amp;E - SER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5" name="Rectángulo 35">
            <a:hlinkClick r:id="rId8"/>
          </p:cNvPr>
          <p:cNvSpPr/>
          <p:nvPr/>
        </p:nvSpPr>
        <p:spPr>
          <a:xfrm>
            <a:off x="2067231" y="1922027"/>
            <a:ext cx="1501449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  <a:hlinkClick r:id="rId8"/>
              </a:rPr>
              <a:t>WIKIANA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2" name="Rectángulo 30">
            <a:hlinkClick r:id="rId5" action="ppaction://hlinksldjump"/>
          </p:cNvPr>
          <p:cNvSpPr/>
          <p:nvPr/>
        </p:nvSpPr>
        <p:spPr>
          <a:xfrm>
            <a:off x="3721079" y="2528290"/>
            <a:ext cx="1501449" cy="532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/>
          <a:lstStyle/>
          <a:p>
            <a:r>
              <a:rPr lang="es-PE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Directorios</a:t>
            </a:r>
            <a:endParaRPr lang="es-PE" sz="160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664" cy="635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izquierda">
            <a:hlinkClick r:id="rId2" action="ppaction://hlinksldjump"/>
          </p:cNvPr>
          <p:cNvSpPr/>
          <p:nvPr/>
        </p:nvSpPr>
        <p:spPr>
          <a:xfrm>
            <a:off x="8100392" y="6467028"/>
            <a:ext cx="504056" cy="26064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046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663</Words>
  <Application>Microsoft Office PowerPoint</Application>
  <PresentationFormat>Presentación en pantalla (4:3)</PresentationFormat>
  <Paragraphs>163</Paragraphs>
  <Slides>16</Slides>
  <Notes>6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</cp:revision>
  <dcterms:modified xsi:type="dcterms:W3CDTF">2014-11-26T15:16:48Z</dcterms:modified>
</cp:coreProperties>
</file>