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869" r:id="rId2"/>
    <p:sldId id="806" r:id="rId3"/>
    <p:sldId id="807" r:id="rId4"/>
    <p:sldId id="808" r:id="rId5"/>
    <p:sldId id="809" r:id="rId6"/>
    <p:sldId id="810" r:id="rId7"/>
    <p:sldId id="811" r:id="rId8"/>
    <p:sldId id="812" r:id="rId9"/>
    <p:sldId id="813" r:id="rId10"/>
    <p:sldId id="814" r:id="rId11"/>
    <p:sldId id="815" r:id="rId12"/>
    <p:sldId id="816" r:id="rId13"/>
    <p:sldId id="817" r:id="rId14"/>
    <p:sldId id="818" r:id="rId15"/>
    <p:sldId id="819" r:id="rId16"/>
    <p:sldId id="820" r:id="rId17"/>
    <p:sldId id="821" r:id="rId18"/>
    <p:sldId id="822" r:id="rId19"/>
    <p:sldId id="823" r:id="rId20"/>
    <p:sldId id="824" r:id="rId21"/>
    <p:sldId id="825" r:id="rId22"/>
    <p:sldId id="826" r:id="rId23"/>
    <p:sldId id="827" r:id="rId24"/>
    <p:sldId id="828" r:id="rId25"/>
    <p:sldId id="829" r:id="rId26"/>
    <p:sldId id="830" r:id="rId27"/>
    <p:sldId id="831" r:id="rId28"/>
    <p:sldId id="832" r:id="rId29"/>
    <p:sldId id="833" r:id="rId30"/>
    <p:sldId id="834" r:id="rId31"/>
    <p:sldId id="835" r:id="rId32"/>
    <p:sldId id="836" r:id="rId33"/>
    <p:sldId id="837" r:id="rId34"/>
    <p:sldId id="838" r:id="rId35"/>
    <p:sldId id="839" r:id="rId36"/>
    <p:sldId id="840" r:id="rId37"/>
    <p:sldId id="841" r:id="rId38"/>
    <p:sldId id="842" r:id="rId39"/>
    <p:sldId id="843" r:id="rId40"/>
    <p:sldId id="844" r:id="rId41"/>
    <p:sldId id="845" r:id="rId42"/>
    <p:sldId id="846" r:id="rId43"/>
    <p:sldId id="847" r:id="rId44"/>
    <p:sldId id="870" r:id="rId45"/>
    <p:sldId id="849" r:id="rId46"/>
    <p:sldId id="850" r:id="rId47"/>
    <p:sldId id="851" r:id="rId48"/>
    <p:sldId id="852" r:id="rId49"/>
    <p:sldId id="853" r:id="rId50"/>
    <p:sldId id="854" r:id="rId51"/>
    <p:sldId id="855" r:id="rId52"/>
    <p:sldId id="856" r:id="rId53"/>
    <p:sldId id="857" r:id="rId54"/>
    <p:sldId id="858" r:id="rId55"/>
    <p:sldId id="859" r:id="rId56"/>
    <p:sldId id="860" r:id="rId57"/>
    <p:sldId id="861" r:id="rId58"/>
    <p:sldId id="862" r:id="rId59"/>
    <p:sldId id="863" r:id="rId60"/>
    <p:sldId id="864" r:id="rId61"/>
    <p:sldId id="865" r:id="rId62"/>
    <p:sldId id="866" r:id="rId63"/>
    <p:sldId id="871" r:id="rId64"/>
    <p:sldId id="872" r:id="rId65"/>
    <p:sldId id="898" r:id="rId66"/>
    <p:sldId id="873" r:id="rId67"/>
    <p:sldId id="899" r:id="rId68"/>
    <p:sldId id="900" r:id="rId69"/>
    <p:sldId id="874" r:id="rId70"/>
    <p:sldId id="875" r:id="rId71"/>
    <p:sldId id="876" r:id="rId72"/>
    <p:sldId id="877" r:id="rId73"/>
    <p:sldId id="879" r:id="rId74"/>
    <p:sldId id="880" r:id="rId75"/>
    <p:sldId id="881" r:id="rId76"/>
    <p:sldId id="882" r:id="rId77"/>
    <p:sldId id="883" r:id="rId78"/>
    <p:sldId id="884" r:id="rId79"/>
    <p:sldId id="885" r:id="rId80"/>
    <p:sldId id="886" r:id="rId81"/>
    <p:sldId id="887" r:id="rId82"/>
    <p:sldId id="888" r:id="rId83"/>
    <p:sldId id="889" r:id="rId84"/>
    <p:sldId id="890" r:id="rId85"/>
    <p:sldId id="891" r:id="rId86"/>
    <p:sldId id="892" r:id="rId87"/>
    <p:sldId id="893" r:id="rId88"/>
    <p:sldId id="894" r:id="rId89"/>
    <p:sldId id="895" r:id="rId90"/>
    <p:sldId id="896" r:id="rId91"/>
    <p:sldId id="897" r:id="rId92"/>
    <p:sldId id="901" r:id="rId93"/>
    <p:sldId id="848" r:id="rId94"/>
  </p:sldIdLst>
  <p:sldSz cx="9144000" cy="6858000" type="screen4x3"/>
  <p:notesSz cx="6797675" cy="9928225"/>
  <p:defaultTextStyle>
    <a:defPPr>
      <a:defRPr lang="es-PE"/>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FF99"/>
    <a:srgbClr val="006600"/>
    <a:srgbClr val="C2E49C"/>
    <a:srgbClr val="99CC00"/>
    <a:srgbClr val="E6FFD9"/>
    <a:srgbClr val="0000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6619" autoAdjust="0"/>
  </p:normalViewPr>
  <p:slideViewPr>
    <p:cSldViewPr>
      <p:cViewPr varScale="1">
        <p:scale>
          <a:sx n="88" d="100"/>
          <a:sy n="88" d="100"/>
        </p:scale>
        <p:origin x="147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6443" cy="496751"/>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s-ES"/>
          </a:p>
        </p:txBody>
      </p:sp>
      <p:sp>
        <p:nvSpPr>
          <p:cNvPr id="3" name="2 Marcador de fecha"/>
          <p:cNvSpPr>
            <a:spLocks noGrp="1"/>
          </p:cNvSpPr>
          <p:nvPr>
            <p:ph type="dt" sz="quarter" idx="1"/>
          </p:nvPr>
        </p:nvSpPr>
        <p:spPr>
          <a:xfrm>
            <a:off x="3849664" y="0"/>
            <a:ext cx="2946443" cy="496751"/>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E644B3F-DE0A-4CE1-80B9-70D3F5A9C796}" type="datetimeFigureOut">
              <a:rPr lang="es-ES"/>
              <a:pPr>
                <a:defRPr/>
              </a:pPr>
              <a:t>28/10/2014</a:t>
            </a:fld>
            <a:endParaRPr lang="es-ES" dirty="0"/>
          </a:p>
        </p:txBody>
      </p:sp>
      <p:sp>
        <p:nvSpPr>
          <p:cNvPr id="4" name="3 Marcador de pie de página"/>
          <p:cNvSpPr>
            <a:spLocks noGrp="1"/>
          </p:cNvSpPr>
          <p:nvPr>
            <p:ph type="ftr" sz="quarter" idx="2"/>
          </p:nvPr>
        </p:nvSpPr>
        <p:spPr>
          <a:xfrm>
            <a:off x="1" y="9429779"/>
            <a:ext cx="2946443" cy="496751"/>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s-ES"/>
          </a:p>
        </p:txBody>
      </p:sp>
      <p:sp>
        <p:nvSpPr>
          <p:cNvPr id="5" name="4 Marcador de número de diapositiva"/>
          <p:cNvSpPr>
            <a:spLocks noGrp="1"/>
          </p:cNvSpPr>
          <p:nvPr>
            <p:ph type="sldNum" sz="quarter" idx="3"/>
          </p:nvPr>
        </p:nvSpPr>
        <p:spPr>
          <a:xfrm>
            <a:off x="3849664" y="9429779"/>
            <a:ext cx="2946443" cy="49675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466B65D-4E50-48BD-AE8A-D7E12D388459}" type="slidenum">
              <a:rPr lang="es-ES"/>
              <a:pPr/>
              <a:t>‹Nº›</a:t>
            </a:fld>
            <a:endParaRPr lang="es-ES"/>
          </a:p>
        </p:txBody>
      </p:sp>
    </p:spTree>
    <p:extLst>
      <p:ext uri="{BB962C8B-B14F-4D97-AF65-F5344CB8AC3E}">
        <p14:creationId xmlns:p14="http://schemas.microsoft.com/office/powerpoint/2010/main" val="3474615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6443" cy="49675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49664" y="0"/>
            <a:ext cx="2946443" cy="49675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AC922A56-EAB4-4382-BFDF-ABF34A3C8D42}" type="datetimeFigureOut">
              <a:rPr lang="es-ES"/>
              <a:pPr>
                <a:defRPr/>
              </a:pPr>
              <a:t>28/10/2014</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78984" y="4716585"/>
            <a:ext cx="5439707" cy="4467363"/>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1" y="9429779"/>
            <a:ext cx="2946443" cy="49675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49664" y="9429779"/>
            <a:ext cx="2946443" cy="49675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952232DB-99C2-4922-A7B9-88551AF96DE6}" type="slidenum">
              <a:rPr lang="es-ES"/>
              <a:pPr/>
              <a:t>‹Nº›</a:t>
            </a:fld>
            <a:endParaRPr lang="es-ES"/>
          </a:p>
        </p:txBody>
      </p:sp>
    </p:spTree>
    <p:extLst>
      <p:ext uri="{BB962C8B-B14F-4D97-AF65-F5344CB8AC3E}">
        <p14:creationId xmlns:p14="http://schemas.microsoft.com/office/powerpoint/2010/main" val="2756161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0C8C475F-CB88-457D-A124-1B45063DF540}" type="datetimeFigureOut">
              <a:rPr lang="es-PE"/>
              <a:pPr>
                <a:defRPr/>
              </a:pPr>
              <a:t>28/10/2014</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75CDAC03-2519-4883-9F2C-9D31344C5A21}" type="slidenum">
              <a:rPr lang="es-PE"/>
              <a:pPr/>
              <a:t>‹Nº›</a:t>
            </a:fld>
            <a:endParaRPr lang="es-PE"/>
          </a:p>
        </p:txBody>
      </p:sp>
    </p:spTree>
    <p:extLst>
      <p:ext uri="{BB962C8B-B14F-4D97-AF65-F5344CB8AC3E}">
        <p14:creationId xmlns:p14="http://schemas.microsoft.com/office/powerpoint/2010/main" val="76710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04C4777A-A8A0-49F3-A252-F091AB00B71E}" type="datetimeFigureOut">
              <a:rPr lang="es-PE"/>
              <a:pPr>
                <a:defRPr/>
              </a:pPr>
              <a:t>28/10/2014</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3A924739-F493-4C6E-8ED9-03A10BB2B0B5}" type="slidenum">
              <a:rPr lang="es-PE"/>
              <a:pPr/>
              <a:t>‹Nº›</a:t>
            </a:fld>
            <a:endParaRPr lang="es-PE"/>
          </a:p>
        </p:txBody>
      </p:sp>
    </p:spTree>
    <p:extLst>
      <p:ext uri="{BB962C8B-B14F-4D97-AF65-F5344CB8AC3E}">
        <p14:creationId xmlns:p14="http://schemas.microsoft.com/office/powerpoint/2010/main" val="136409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669CEFEA-D747-44DD-AF73-921E5DE8BA3B}" type="datetimeFigureOut">
              <a:rPr lang="es-PE"/>
              <a:pPr>
                <a:defRPr/>
              </a:pPr>
              <a:t>28/10/2014</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D44DEC78-7174-4ABE-AF4C-26ED5C78A4D2}" type="slidenum">
              <a:rPr lang="es-PE"/>
              <a:pPr/>
              <a:t>‹Nº›</a:t>
            </a:fld>
            <a:endParaRPr lang="es-PE"/>
          </a:p>
        </p:txBody>
      </p:sp>
    </p:spTree>
    <p:extLst>
      <p:ext uri="{BB962C8B-B14F-4D97-AF65-F5344CB8AC3E}">
        <p14:creationId xmlns:p14="http://schemas.microsoft.com/office/powerpoint/2010/main" val="312137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63049" t="89326" r="6976" b="2426"/>
          <a:stretch>
            <a:fillRect/>
          </a:stretch>
        </p:blipFill>
        <p:spPr bwMode="auto">
          <a:xfrm>
            <a:off x="7596188" y="6037263"/>
            <a:ext cx="11858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07C3EE2D-BA67-4188-8796-F4B7C8FA31CB}" type="datetimeFigureOut">
              <a:rPr lang="es-PE"/>
              <a:pPr>
                <a:defRPr/>
              </a:pPr>
              <a:t>28/10/2014</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E08C79E2-F830-49FB-A27F-950242E815EB}" type="slidenum">
              <a:rPr lang="es-PE"/>
              <a:pPr/>
              <a:t>‹Nº›</a:t>
            </a:fld>
            <a:endParaRPr lang="es-PE"/>
          </a:p>
        </p:txBody>
      </p:sp>
    </p:spTree>
    <p:extLst>
      <p:ext uri="{BB962C8B-B14F-4D97-AF65-F5344CB8AC3E}">
        <p14:creationId xmlns:p14="http://schemas.microsoft.com/office/powerpoint/2010/main" val="155768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7F7399A-1D49-46A3-90AF-5F4EFB062A29}" type="datetimeFigureOut">
              <a:rPr lang="es-PE"/>
              <a:pPr>
                <a:defRPr/>
              </a:pPr>
              <a:t>28/10/2014</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ED46414E-0324-4AF9-9D25-5167D3737C39}" type="slidenum">
              <a:rPr lang="es-PE"/>
              <a:pPr/>
              <a:t>‹Nº›</a:t>
            </a:fld>
            <a:endParaRPr lang="es-PE"/>
          </a:p>
        </p:txBody>
      </p:sp>
    </p:spTree>
    <p:extLst>
      <p:ext uri="{BB962C8B-B14F-4D97-AF65-F5344CB8AC3E}">
        <p14:creationId xmlns:p14="http://schemas.microsoft.com/office/powerpoint/2010/main" val="158582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2627BE5C-0712-4881-9C92-84882AD5284B}" type="datetimeFigureOut">
              <a:rPr lang="es-PE"/>
              <a:pPr>
                <a:defRPr/>
              </a:pPr>
              <a:t>28/10/2014</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9D4FDF07-7A9C-4C38-902D-CD30A776CFBF}" type="slidenum">
              <a:rPr lang="es-PE"/>
              <a:pPr/>
              <a:t>‹Nº›</a:t>
            </a:fld>
            <a:endParaRPr lang="es-PE"/>
          </a:p>
        </p:txBody>
      </p:sp>
    </p:spTree>
    <p:extLst>
      <p:ext uri="{BB962C8B-B14F-4D97-AF65-F5344CB8AC3E}">
        <p14:creationId xmlns:p14="http://schemas.microsoft.com/office/powerpoint/2010/main" val="287696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A85D9C53-ADDB-4F99-B7E8-9186920B497C}" type="datetimeFigureOut">
              <a:rPr lang="es-PE"/>
              <a:pPr>
                <a:defRPr/>
              </a:pPr>
              <a:t>28/10/2014</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fld id="{1267E02F-8785-4A73-A251-C33C39BF57FC}" type="slidenum">
              <a:rPr lang="es-PE"/>
              <a:pPr/>
              <a:t>‹Nº›</a:t>
            </a:fld>
            <a:endParaRPr lang="es-PE"/>
          </a:p>
        </p:txBody>
      </p:sp>
    </p:spTree>
    <p:extLst>
      <p:ext uri="{BB962C8B-B14F-4D97-AF65-F5344CB8AC3E}">
        <p14:creationId xmlns:p14="http://schemas.microsoft.com/office/powerpoint/2010/main" val="366913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63049" t="89326" r="6976" b="2426"/>
          <a:stretch>
            <a:fillRect/>
          </a:stretch>
        </p:blipFill>
        <p:spPr bwMode="auto">
          <a:xfrm>
            <a:off x="7596188" y="5805488"/>
            <a:ext cx="1185862"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7B463EE-F001-406F-88A6-8A564CFF4215}" type="datetimeFigureOut">
              <a:rPr lang="es-PE"/>
              <a:pPr>
                <a:defRPr/>
              </a:pPr>
              <a:t>28/10/2014</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fld id="{B247C63C-9CF0-49D1-9097-B351BBA33E19}" type="slidenum">
              <a:rPr lang="es-PE"/>
              <a:pPr/>
              <a:t>‹Nº›</a:t>
            </a:fld>
            <a:endParaRPr lang="es-PE"/>
          </a:p>
        </p:txBody>
      </p:sp>
    </p:spTree>
    <p:extLst>
      <p:ext uri="{BB962C8B-B14F-4D97-AF65-F5344CB8AC3E}">
        <p14:creationId xmlns:p14="http://schemas.microsoft.com/office/powerpoint/2010/main" val="55048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FC55207-4FD7-4550-BB23-2EDE11B12988}" type="datetimeFigureOut">
              <a:rPr lang="es-PE"/>
              <a:pPr>
                <a:defRPr/>
              </a:pPr>
              <a:t>28/10/2014</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fld id="{D6A2C416-ECE0-4976-AA51-7CFFA144AE2C}" type="slidenum">
              <a:rPr lang="es-PE"/>
              <a:pPr/>
              <a:t>‹Nº›</a:t>
            </a:fld>
            <a:endParaRPr lang="es-PE"/>
          </a:p>
        </p:txBody>
      </p:sp>
    </p:spTree>
    <p:extLst>
      <p:ext uri="{BB962C8B-B14F-4D97-AF65-F5344CB8AC3E}">
        <p14:creationId xmlns:p14="http://schemas.microsoft.com/office/powerpoint/2010/main" val="144145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FDD3D7C-A35F-4822-B42B-5B2D400743E4}" type="datetimeFigureOut">
              <a:rPr lang="es-PE"/>
              <a:pPr>
                <a:defRPr/>
              </a:pPr>
              <a:t>28/10/2014</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782E1F7B-02FE-43D0-8815-F9B613BAFD2D}" type="slidenum">
              <a:rPr lang="es-PE"/>
              <a:pPr/>
              <a:t>‹Nº›</a:t>
            </a:fld>
            <a:endParaRPr lang="es-PE"/>
          </a:p>
        </p:txBody>
      </p:sp>
    </p:spTree>
    <p:extLst>
      <p:ext uri="{BB962C8B-B14F-4D97-AF65-F5344CB8AC3E}">
        <p14:creationId xmlns:p14="http://schemas.microsoft.com/office/powerpoint/2010/main" val="1047135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4C1489A-3F0F-4C12-AA6D-BBEB2E5DCFCC}" type="datetimeFigureOut">
              <a:rPr lang="es-PE"/>
              <a:pPr>
                <a:defRPr/>
              </a:pPr>
              <a:t>28/10/2014</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fld id="{F8A5387E-7DDD-46AA-9C67-EDF1C558F22C}" type="slidenum">
              <a:rPr lang="es-PE"/>
              <a:pPr/>
              <a:t>‹Nº›</a:t>
            </a:fld>
            <a:endParaRPr lang="es-PE"/>
          </a:p>
        </p:txBody>
      </p:sp>
    </p:spTree>
    <p:extLst>
      <p:ext uri="{BB962C8B-B14F-4D97-AF65-F5344CB8AC3E}">
        <p14:creationId xmlns:p14="http://schemas.microsoft.com/office/powerpoint/2010/main" val="392143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765175"/>
            <a:ext cx="822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28E19C-5028-4531-B91E-37966AFDDCFA}" type="datetimeFigureOut">
              <a:rPr lang="es-PE"/>
              <a:pPr>
                <a:defRPr/>
              </a:pPr>
              <a:t>28/10/2014</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C4047DC6-6AE2-4A39-9B6D-773F42B6B310}" type="slidenum">
              <a:rPr lang="es-PE"/>
              <a:pPr/>
              <a:t>‹Nº›</a:t>
            </a:fld>
            <a:endParaRPr lang="es-PE"/>
          </a:p>
        </p:txBody>
      </p:sp>
    </p:spTree>
  </p:cSld>
  <p:clrMap bg1="lt1" tx1="dk1" bg2="lt2" tx2="dk2" accent1="accent1" accent2="accent2" accent3="accent3" accent4="accent4" accent5="accent5" accent6="accent6" hlink="hlink" folHlink="folHlink"/>
  <p:sldLayoutIdLst>
    <p:sldLayoutId id="2147484078" r:id="rId1"/>
    <p:sldLayoutId id="2147484087" r:id="rId2"/>
    <p:sldLayoutId id="2147484079" r:id="rId3"/>
    <p:sldLayoutId id="2147484080" r:id="rId4"/>
    <p:sldLayoutId id="2147484081" r:id="rId5"/>
    <p:sldLayoutId id="2147484088" r:id="rId6"/>
    <p:sldLayoutId id="2147484082" r:id="rId7"/>
    <p:sldLayoutId id="2147484083" r:id="rId8"/>
    <p:sldLayoutId id="2147484084" r:id="rId9"/>
    <p:sldLayoutId id="2147484085" r:id="rId10"/>
    <p:sldLayoutId id="214748408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clipboard/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google.com.pe/url?sa=i&amp;rct=j&amp;q=&amp;esrc=s&amp;frm=1&amp;source=images&amp;cd=&amp;cad=rja&amp;uact=8&amp;docid=2WxAMMxMfmsqeM&amp;tbnid=r6zl8ounoqFiWM:&amp;ved=0CAUQjRw&amp;url=http://www.serperuano.com/2014/02/nuevas-amenazas-contra-proyecto-minero-canariaco/&amp;ei=d_EFVJO0AZO5ggTo7ID4Bw&amp;bvm=bv.74115972,d.eXY&amp;psig=AFQjCNELHyjQ3BlK1O4Z_YwoKf5GbW6sEg&amp;ust=1409762003096302" TargetMode="External"/><Relationship Id="rId7" Type="http://schemas.openxmlformats.org/officeDocument/2006/relationships/hyperlink" Target="http://www.google.com.pe/url?sa=i&amp;rct=j&amp;q=&amp;esrc=s&amp;frm=1&amp;source=images&amp;cd=&amp;cad=rja&amp;uact=8&amp;docid=QpOdwFmwd-vwCM&amp;tbnid=n3vQFyDsCPhmeM:&amp;ved=0CAUQjRw&amp;url=http://pimapiura.blogspot.com/2011/01/siembran-casi-22000-plantones-de-pino.html&amp;ei=1PEFVPLsIInIggTcy4DgCA&amp;bvm=bv.74115972,d.eXY&amp;psig=AFQjCNGcfk6TNtFJxTmXhprCvkxUgaUJMw&amp;ust=1409762060587649"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hyperlink" Target="http://www.google.com.pe/url?sa=i&amp;rct=j&amp;q=&amp;esrc=s&amp;frm=1&amp;source=images&amp;cd=&amp;cad=rja&amp;uact=8&amp;docid=t4u6Pj8pUuJhfM&amp;tbnid=5w244hB7BTpLrM:&amp;ved=0CAUQjRw&amp;url=http://revolucionzine.wordpress.com/2013/04/23/canaris/&amp;ei=ofEFVPbGLIHxgwSbw4Eo&amp;bvm=bv.74115972,d.eXY&amp;psig=AFQjCNHUyKsoZsuVh5qAnLdxT-KmDNkSEQ&amp;ust=1409762063954638" TargetMode="External"/><Relationship Id="rId10" Type="http://schemas.openxmlformats.org/officeDocument/2006/relationships/image" Target="../media/image11.jpeg"/><Relationship Id="rId4" Type="http://schemas.openxmlformats.org/officeDocument/2006/relationships/image" Target="../media/image8.jpeg"/><Relationship Id="rId9" Type="http://schemas.openxmlformats.org/officeDocument/2006/relationships/hyperlink" Target="http://www.google.com.pe/url?sa=i&amp;rct=j&amp;q=&amp;esrc=s&amp;frm=1&amp;source=images&amp;cd=&amp;cad=rja&amp;uact=8&amp;docid=rxl6fcLKFjwAkM&amp;tbnid=hC4sFcdcLJlC_M:&amp;ved=0CAUQjRw&amp;url=http://www.eleconomistaamerica.cl/economia-eAm-chile/noticias/5048419/08/13/Cartera-de-proyectos-mineros-subiria-8-al-2021.html&amp;ei=CPIFVO7QFIOWgwSY94CYAw&amp;bvm=bv.74115972,d.eXY&amp;psig=AFQjCNGYbipJaYqj2DglV4UtxVbnE0RMbw&amp;ust=1409762167654069"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png"/><Relationship Id="rId7" Type="http://schemas.openxmlformats.org/officeDocument/2006/relationships/hyperlink" Target="http://www.google.com.pe/url?sa=i&amp;rct=j&amp;q=&amp;esrc=s&amp;frm=1&amp;source=images&amp;cd=&amp;cad=rja&amp;uact=8&amp;docid=rxl6fcLKFjwAkM&amp;tbnid=hC4sFcdcLJlC_M:&amp;ved=0CAUQjRw&amp;url=http://www.eleconomistaamerica.cl/economia-eAm-chile/noticias/5048419/08/13/Cartera-de-proyectos-mineros-subiria-8-al-2021.html&amp;ei=CPIFVO7QFIOWgwSY94CYAw&amp;bvm=bv.74115972,d.eXY&amp;psig=AFQjCNGYbipJaYqj2DglV4UtxVbnE0RMbw&amp;ust=1409762167654069"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hyperlink" Target="http://www.google.com.pe/url?sa=i&amp;rct=j&amp;q=&amp;esrc=s&amp;frm=1&amp;source=images&amp;cd=&amp;cad=rja&amp;uact=8&amp;docid=ZghKHLZkSdbSpM&amp;tbnid=ZNOF0HYN-aBvrM:&amp;ved=0CAUQjRw&amp;url=http://www.sagalobo.com/2013/11/resena-el-lamento-del-lobo-por-aranzazu.html&amp;ei=zfgFVJqsJ8PNggStwYDgDQ&amp;bvm=bv.74115972,d.eXY&amp;psig=AFQjCNEZvMoFTgrht9UFDQsSzr4uX1gr7A&amp;ust=140976380699081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m.pe/url?sa=i&amp;rct=j&amp;q=&amp;esrc=s&amp;frm=1&amp;source=images&amp;cd=&amp;cad=rja&amp;uact=8&amp;docid=S3ZsOUz6Qkgo_M&amp;tbnid=A9aj-B6_QsP9UM:&amp;ved=0CAUQjRw&amp;url=http://www.pond5.com/es/illustration/26256126/signo-de-interrogacion-verde-fuente-hojas.html&amp;ei=tbi-U9n6MNG0yASc3YGoCg&amp;bvm=bv.70138588,d.cWc&amp;psig=AFQjCNH7JGV_-Wfonwy-PXCeEwA_KVP_Bg&amp;ust=1405094425614565" TargetMode="External"/><Relationship Id="rId4" Type="http://schemas.openxmlformats.org/officeDocument/2006/relationships/hyperlink" Target="http://www.google.com.pe/url?sa=i&amp;rct=j&amp;q=&amp;esrc=s&amp;frm=1&amp;source=images&amp;cd=&amp;cad=rja&amp;uact=8&amp;docid=cEZ_gnDFpC3aLM&amp;tbnid=RaCi94zHTJUmBM:&amp;ved=0CAUQjRw&amp;url=http://environmentalmonitoringandassessmentjournalynhe.wordpress.com/&amp;ei=5foFVMmgEZLoggTHkIHwBg&amp;bvm=bv.74115972,d.eXY&amp;psig=AFQjCNGcKc5pjj4ckF39Wxrw7_6Zx-eNeQ&amp;ust=1409764434930354"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google.com.pe/url?sa=i&amp;rct=j&amp;q=&amp;esrc=s&amp;frm=1&amp;source=images&amp;cd=&amp;cad=rja&amp;uact=8&amp;docid=cEZ_gnDFpC3aLM&amp;tbnid=RaCi94zHTJUmBM:&amp;ved=0CAUQjRw&amp;url=http://environmentalmonitoringandassessmentjournalynhe.wordpress.com/&amp;ei=5foFVMmgEZLoggTHkIHwBg&amp;bvm=bv.74115972,d.eXY&amp;psig=AFQjCNGcKc5pjj4ckF39Wxrw7_6Zx-eNeQ&amp;ust=1409764434930354"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google.com.pe/url?sa=i&amp;rct=j&amp;q=&amp;esrc=s&amp;frm=1&amp;source=images&amp;cd=&amp;cad=rja&amp;uact=8&amp;docid=S3ZsOUz6Qkgo_M&amp;tbnid=A9aj-B6_QsP9UM:&amp;ved=0CAUQjRw&amp;url=http://www.pond5.com/es/illustration/26256126/signo-de-interrogacion-verde-fuente-hojas.html&amp;ei=tbi-U9n6MNG0yASc3YGoCg&amp;bvm=bv.70138588,d.cWc&amp;psig=AFQjCNH7JGV_-Wfonwy-PXCeEwA_KVP_Bg&amp;ust=1405094425614565" TargetMode="External"/><Relationship Id="rId4" Type="http://schemas.openxmlformats.org/officeDocument/2006/relationships/image" Target="../media/image17.png"/></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com.pe/url?sa=i&amp;rct=j&amp;q=&amp;esrc=s&amp;frm=1&amp;source=images&amp;cd=&amp;cad=rja&amp;uact=8&amp;docid=QpOdwFmwd-vwCM&amp;tbnid=n3vQFyDsCPhmeM:&amp;ved=0CAUQjRw&amp;url=http://pimapiura.blogspot.com/2011/01/siembran-casi-22000-plantones-de-pino.html&amp;ei=1PEFVPLsIInIggTcy4DgCA&amp;bvm=bv.74115972,d.eXY&amp;psig=AFQjCNGcfk6TNtFJxTmXhprCvkxUgaUJMw&amp;ust=1409762060587649"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www.google.com.pe/url?sa=i&amp;rct=j&amp;q=&amp;esrc=s&amp;frm=1&amp;source=images&amp;cd=&amp;cad=rja&amp;uact=8&amp;docid=2WxAMMxMfmsqeM&amp;tbnid=r6zl8ounoqFiWM:&amp;ved=0CAUQjRw&amp;url=http://www.serperuano.com/2014/02/nuevas-amenazas-contra-proyecto-minero-canariaco/&amp;ei=d_EFVJO0AZO5ggTo7ID4Bw&amp;bvm=bv.74115972,d.eXY&amp;psig=AFQjCNELHyjQ3BlK1O4Z_YwoKf5GbW6sEg&amp;ust=1409762003096302" TargetMode="External"/><Relationship Id="rId4" Type="http://schemas.openxmlformats.org/officeDocument/2006/relationships/image" Target="../media/image10.jpeg"/></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google.com.pe/url?sa=i&amp;rct=j&amp;q=&amp;esrc=s&amp;frm=1&amp;source=images&amp;cd=&amp;cad=rja&amp;uact=8&amp;docid=rxl6fcLKFjwAkM&amp;tbnid=hC4sFcdcLJlC_M:&amp;ved=0CAUQjRw&amp;url=http://www.eleconomistaamerica.cl/economia-eAm-chile/noticias/5048419/08/13/Cartera-de-proyectos-mineros-subiria-8-al-2021.html&amp;ei=CPIFVO7QFIOWgwSY94CYAw&amp;bvm=bv.74115972,d.eXY&amp;psig=AFQjCNGYbipJaYqj2DglV4UtxVbnE0RMbw&amp;ust=1409762167654069"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8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700808"/>
            <a:ext cx="7772400" cy="2522711"/>
          </a:xfrm>
        </p:spPr>
        <p:txBody>
          <a:bodyPr/>
          <a:lstStyle/>
          <a:p>
            <a:r>
              <a:rPr lang="es-PE" dirty="0" smtClean="0"/>
              <a:t>Métodos de Valoración Económica basados en Preferencias Declaradas</a:t>
            </a:r>
            <a:endParaRPr lang="es-PE" dirty="0"/>
          </a:p>
        </p:txBody>
      </p:sp>
      <p:sp>
        <p:nvSpPr>
          <p:cNvPr id="4" name="Subtítulo 3"/>
          <p:cNvSpPr txBox="1">
            <a:spLocks/>
          </p:cNvSpPr>
          <p:nvPr/>
        </p:nvSpPr>
        <p:spPr>
          <a:xfrm>
            <a:off x="5364088" y="5229200"/>
            <a:ext cx="3448472" cy="936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1800" b="1" dirty="0" smtClean="0">
                <a:solidFill>
                  <a:srgbClr val="006600"/>
                </a:solidFill>
              </a:rPr>
              <a:t>Dirección General  de  Evaluación, Valoración y Financiamiento del Patrimonio Natural</a:t>
            </a:r>
          </a:p>
          <a:p>
            <a:pPr algn="r"/>
            <a:endParaRPr lang="es-PE" sz="1800" b="1" dirty="0">
              <a:latin typeface="+mj-lt"/>
            </a:endParaRPr>
          </a:p>
        </p:txBody>
      </p:sp>
      <p:sp>
        <p:nvSpPr>
          <p:cNvPr id="5" name="Subtítulo 2"/>
          <p:cNvSpPr>
            <a:spLocks noGrp="1"/>
          </p:cNvSpPr>
          <p:nvPr>
            <p:ph type="subTitle" idx="1"/>
          </p:nvPr>
        </p:nvSpPr>
        <p:spPr>
          <a:xfrm>
            <a:off x="323528" y="5697252"/>
            <a:ext cx="3449780" cy="575107"/>
          </a:xfrm>
        </p:spPr>
        <p:txBody>
          <a:bodyPr>
            <a:normAutofit/>
          </a:bodyPr>
          <a:lstStyle/>
          <a:p>
            <a:pPr algn="l"/>
            <a:r>
              <a:rPr lang="es-PE" sz="2000" dirty="0" smtClean="0"/>
              <a:t>Ingrid Cecilia Casana Ortega</a:t>
            </a:r>
            <a:endParaRPr lang="es-PE" sz="2000" dirty="0"/>
          </a:p>
        </p:txBody>
      </p:sp>
    </p:spTree>
    <p:extLst>
      <p:ext uri="{BB962C8B-B14F-4D97-AF65-F5344CB8AC3E}">
        <p14:creationId xmlns:p14="http://schemas.microsoft.com/office/powerpoint/2010/main" val="2806685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692696"/>
            <a:ext cx="7886700" cy="5688632"/>
          </a:xfrm>
        </p:spPr>
        <p:txBody>
          <a:bodyPr>
            <a:normAutofit/>
          </a:bodyPr>
          <a:lstStyle/>
          <a:p>
            <a:pPr marL="0" indent="0">
              <a:buNone/>
            </a:pPr>
            <a:r>
              <a:rPr lang="es-PE" sz="2000" b="1" i="1" dirty="0"/>
              <a:t>Historia del método</a:t>
            </a:r>
          </a:p>
          <a:p>
            <a:pPr marL="0" indent="0" algn="just">
              <a:buNone/>
            </a:pPr>
            <a:r>
              <a:rPr lang="es-PE" sz="2000" dirty="0" err="1"/>
              <a:t>Ciriacy-Wantrup</a:t>
            </a:r>
            <a:r>
              <a:rPr lang="es-PE" sz="2000" dirty="0"/>
              <a:t> (1947</a:t>
            </a:r>
            <a:r>
              <a:rPr lang="es-PE" sz="2000" dirty="0" smtClean="0"/>
              <a:t>):  Primero </a:t>
            </a:r>
            <a:r>
              <a:rPr lang="es-PE" sz="2000" dirty="0"/>
              <a:t>en proponer el método en el contexto de </a:t>
            </a:r>
            <a:r>
              <a:rPr lang="es-PE" sz="2000" dirty="0" smtClean="0"/>
              <a:t>la determinación </a:t>
            </a:r>
            <a:r>
              <a:rPr lang="es-PE" sz="2000" dirty="0"/>
              <a:t>del costo de entrar a áreas </a:t>
            </a:r>
            <a:r>
              <a:rPr lang="es-PE" sz="2000" dirty="0" smtClean="0"/>
              <a:t>protegidas.</a:t>
            </a:r>
          </a:p>
          <a:p>
            <a:pPr marL="0" indent="0" algn="just">
              <a:buNone/>
            </a:pPr>
            <a:r>
              <a:rPr lang="es-PE" sz="2000" dirty="0" smtClean="0"/>
              <a:t>Robert </a:t>
            </a:r>
            <a:r>
              <a:rPr lang="es-PE" sz="2000" dirty="0"/>
              <a:t>K. Davis (1974): Primer estudio de VC, </a:t>
            </a:r>
            <a:r>
              <a:rPr lang="es-PE" sz="2000" dirty="0" smtClean="0"/>
              <a:t>en una </a:t>
            </a:r>
            <a:r>
              <a:rPr lang="es-PE" sz="2000" dirty="0"/>
              <a:t>aplicación a recreación en la </a:t>
            </a:r>
            <a:r>
              <a:rPr lang="es-PE" sz="2000" dirty="0" smtClean="0"/>
              <a:t>naturaleza</a:t>
            </a:r>
          </a:p>
          <a:p>
            <a:pPr marL="0" indent="0" algn="just">
              <a:buNone/>
            </a:pPr>
            <a:endParaRPr lang="es-PE" sz="2000" b="1" dirty="0"/>
          </a:p>
          <a:p>
            <a:pPr marL="0" indent="0" algn="just">
              <a:buNone/>
            </a:pPr>
            <a:r>
              <a:rPr lang="es-PE" sz="2000" b="1" i="1" dirty="0"/>
              <a:t>Caso práctico: Derrame de petróleo del Exxon Valdez</a:t>
            </a:r>
          </a:p>
          <a:p>
            <a:pPr algn="just"/>
            <a:r>
              <a:rPr lang="es-PE" sz="2000" dirty="0" smtClean="0"/>
              <a:t>En </a:t>
            </a:r>
            <a:r>
              <a:rPr lang="es-PE" sz="2000" dirty="0"/>
              <a:t>1989, el petrolero Exxon Valdez se hundió frente </a:t>
            </a:r>
            <a:r>
              <a:rPr lang="es-PE" sz="2000" dirty="0" smtClean="0"/>
              <a:t>a las </a:t>
            </a:r>
            <a:r>
              <a:rPr lang="es-PE" sz="2000" dirty="0"/>
              <a:t>costas de Alaska.</a:t>
            </a:r>
          </a:p>
          <a:p>
            <a:pPr algn="just"/>
            <a:r>
              <a:rPr lang="es-PE" sz="2000" dirty="0" smtClean="0"/>
              <a:t>El </a:t>
            </a:r>
            <a:r>
              <a:rPr lang="es-PE" sz="2000" dirty="0"/>
              <a:t>resultado fue un enorme derrame de petróleo en </a:t>
            </a:r>
            <a:r>
              <a:rPr lang="es-PE" sz="2000" dirty="0" smtClean="0"/>
              <a:t>el estrecho </a:t>
            </a:r>
            <a:r>
              <a:rPr lang="es-PE" sz="2000" dirty="0"/>
              <a:t>de Prince William y el Golfo de </a:t>
            </a:r>
            <a:r>
              <a:rPr lang="es-PE" sz="2000" dirty="0" smtClean="0"/>
              <a:t>Alaska </a:t>
            </a:r>
          </a:p>
          <a:p>
            <a:pPr algn="just"/>
            <a:r>
              <a:rPr lang="es-PE" sz="2000" dirty="0" smtClean="0"/>
              <a:t>El </a:t>
            </a:r>
            <a:r>
              <a:rPr lang="es-PE" sz="2000" dirty="0"/>
              <a:t>derrame de petróleo mató a miles de aves, peces </a:t>
            </a:r>
            <a:r>
              <a:rPr lang="es-PE" sz="2000" dirty="0" smtClean="0"/>
              <a:t>y mamíferos</a:t>
            </a:r>
            <a:r>
              <a:rPr lang="es-PE" sz="2000" dirty="0"/>
              <a:t>.</a:t>
            </a:r>
          </a:p>
          <a:p>
            <a:pPr algn="just"/>
            <a:r>
              <a:rPr lang="es-PE" sz="2000" dirty="0" smtClean="0"/>
              <a:t>Esta </a:t>
            </a:r>
            <a:r>
              <a:rPr lang="es-PE" sz="2000" dirty="0"/>
              <a:t>zona era un destino turístico muy popular debido </a:t>
            </a:r>
            <a:r>
              <a:rPr lang="es-PE" sz="2000" dirty="0" smtClean="0"/>
              <a:t>a su </a:t>
            </a:r>
            <a:r>
              <a:rPr lang="es-PE" sz="2000" dirty="0"/>
              <a:t>belleza natural.</a:t>
            </a:r>
          </a:p>
          <a:p>
            <a:pPr algn="just"/>
            <a:r>
              <a:rPr lang="es-PE" sz="2000" dirty="0" smtClean="0"/>
              <a:t>Existía </a:t>
            </a:r>
            <a:r>
              <a:rPr lang="es-PE" sz="2000" dirty="0"/>
              <a:t>gran incertidumbre respecto al efecto </a:t>
            </a:r>
            <a:r>
              <a:rPr lang="es-PE" sz="2000" dirty="0" smtClean="0"/>
              <a:t>del derrame </a:t>
            </a:r>
            <a:r>
              <a:rPr lang="es-PE" sz="2000" dirty="0"/>
              <a:t>en el largo plazo, pero los efectos </a:t>
            </a:r>
            <a:r>
              <a:rPr lang="es-PE" sz="2000" dirty="0" smtClean="0"/>
              <a:t>inmediatos fueron </a:t>
            </a:r>
            <a:r>
              <a:rPr lang="es-PE" sz="2000" dirty="0"/>
              <a:t>dramáticos.</a:t>
            </a:r>
          </a:p>
        </p:txBody>
      </p:sp>
    </p:spTree>
    <p:extLst>
      <p:ext uri="{BB962C8B-B14F-4D97-AF65-F5344CB8AC3E}">
        <p14:creationId xmlns:p14="http://schemas.microsoft.com/office/powerpoint/2010/main" val="192666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49432" y="682626"/>
            <a:ext cx="7886700" cy="5406447"/>
          </a:xfrm>
        </p:spPr>
        <p:txBody>
          <a:bodyPr>
            <a:normAutofit/>
          </a:bodyPr>
          <a:lstStyle/>
          <a:p>
            <a:pPr marL="0" indent="0" algn="just">
              <a:buNone/>
            </a:pPr>
            <a:r>
              <a:rPr lang="es-PE" sz="2000" b="1" i="1" dirty="0"/>
              <a:t>El cálculo de los daños</a:t>
            </a:r>
          </a:p>
          <a:p>
            <a:pPr marL="0" indent="0" algn="just">
              <a:buNone/>
            </a:pPr>
            <a:r>
              <a:rPr lang="es-PE" sz="2000" dirty="0"/>
              <a:t>Como resultado del “accidente”, se dio comienzo a </a:t>
            </a:r>
            <a:r>
              <a:rPr lang="es-PE" sz="2000" dirty="0" smtClean="0"/>
              <a:t>una serie </a:t>
            </a:r>
            <a:r>
              <a:rPr lang="es-PE" sz="2000" dirty="0"/>
              <a:t>de mega estudios que pretendían medir el daño </a:t>
            </a:r>
            <a:r>
              <a:rPr lang="es-PE" sz="2000" dirty="0" smtClean="0"/>
              <a:t>en términos </a:t>
            </a:r>
            <a:r>
              <a:rPr lang="es-PE" sz="2000" dirty="0"/>
              <a:t>económicos.</a:t>
            </a:r>
          </a:p>
          <a:p>
            <a:pPr marL="0" indent="0" algn="just">
              <a:buNone/>
            </a:pPr>
            <a:r>
              <a:rPr lang="es-PE" sz="2000" dirty="0"/>
              <a:t>El Estado de Alaska contrató a Richard Carson </a:t>
            </a:r>
            <a:r>
              <a:rPr lang="es-PE" sz="2000" dirty="0" smtClean="0"/>
              <a:t>como investigador </a:t>
            </a:r>
            <a:r>
              <a:rPr lang="es-PE" sz="2000" dirty="0"/>
              <a:t>principal, mientras que Exxon contrató a </a:t>
            </a:r>
            <a:r>
              <a:rPr lang="es-PE" sz="2000" dirty="0" smtClean="0"/>
              <a:t>Bill </a:t>
            </a:r>
            <a:r>
              <a:rPr lang="es-PE" sz="2000" dirty="0" err="1" smtClean="0"/>
              <a:t>Desvousges</a:t>
            </a:r>
            <a:r>
              <a:rPr lang="es-PE" sz="2000" dirty="0"/>
              <a:t>.</a:t>
            </a:r>
          </a:p>
          <a:p>
            <a:pPr marL="0" indent="0" algn="just">
              <a:buNone/>
            </a:pPr>
            <a:r>
              <a:rPr lang="es-PE" sz="2000" dirty="0"/>
              <a:t>Carson y su equipo decidieron calcular los </a:t>
            </a:r>
            <a:r>
              <a:rPr lang="es-PE" sz="2000" dirty="0" smtClean="0"/>
              <a:t>daños utilizando </a:t>
            </a:r>
            <a:r>
              <a:rPr lang="es-PE" sz="2000" dirty="0"/>
              <a:t>valoración contingente</a:t>
            </a:r>
            <a:r>
              <a:rPr lang="es-PE" sz="2000" dirty="0" smtClean="0"/>
              <a:t>.</a:t>
            </a:r>
          </a:p>
          <a:p>
            <a:pPr marL="0" indent="0" algn="just">
              <a:buNone/>
            </a:pPr>
            <a:endParaRPr lang="es-PE" sz="2000" dirty="0"/>
          </a:p>
          <a:p>
            <a:pPr marL="0" indent="0">
              <a:buNone/>
            </a:pPr>
            <a:r>
              <a:rPr lang="es-PE" sz="2000" b="1" dirty="0"/>
              <a:t>Resultados:</a:t>
            </a:r>
          </a:p>
          <a:p>
            <a:pPr algn="just"/>
            <a:r>
              <a:rPr lang="es-PE" sz="2000" dirty="0" smtClean="0"/>
              <a:t>El </a:t>
            </a:r>
            <a:r>
              <a:rPr lang="es-PE" sz="2000" dirty="0"/>
              <a:t>ejercicio de VC </a:t>
            </a:r>
            <a:r>
              <a:rPr lang="es-PE" sz="2000" dirty="0" smtClean="0"/>
              <a:t>concluyó que </a:t>
            </a:r>
            <a:r>
              <a:rPr lang="es-PE" sz="2000" dirty="0"/>
              <a:t>la familia promedio (mediana) estaba dispuesto </a:t>
            </a:r>
            <a:r>
              <a:rPr lang="es-PE" sz="2000" dirty="0" smtClean="0"/>
              <a:t>a pagar </a:t>
            </a:r>
            <a:r>
              <a:rPr lang="es-PE" sz="2000" dirty="0"/>
              <a:t>$98 ($30), una sola vez y a través de impuestos</a:t>
            </a:r>
            <a:r>
              <a:rPr lang="es-PE" sz="2000" dirty="0" smtClean="0"/>
              <a:t>, por </a:t>
            </a:r>
            <a:r>
              <a:rPr lang="es-PE" sz="2000" dirty="0"/>
              <a:t>un programa de prevención de desastres petroleros</a:t>
            </a:r>
            <a:r>
              <a:rPr lang="es-PE" sz="2000" dirty="0" smtClean="0"/>
              <a:t>.  Esto </a:t>
            </a:r>
            <a:r>
              <a:rPr lang="es-PE" sz="2000" dirty="0"/>
              <a:t>sumaba $8.6 ($2.8) billones</a:t>
            </a:r>
            <a:r>
              <a:rPr lang="es-PE" sz="2000" dirty="0" smtClean="0"/>
              <a:t>. </a:t>
            </a:r>
          </a:p>
          <a:p>
            <a:pPr algn="just"/>
            <a:r>
              <a:rPr lang="es-PE" sz="2000" dirty="0" smtClean="0"/>
              <a:t>El </a:t>
            </a:r>
            <a:r>
              <a:rPr lang="es-PE" sz="2000" dirty="0"/>
              <a:t>efecto secundario fue un enorme e intenso y a </a:t>
            </a:r>
            <a:r>
              <a:rPr lang="es-PE" sz="2000" dirty="0" smtClean="0"/>
              <a:t>veces caluroso </a:t>
            </a:r>
            <a:r>
              <a:rPr lang="es-PE" sz="2000" dirty="0"/>
              <a:t>debate entorno al uso de la VC para </a:t>
            </a:r>
            <a:r>
              <a:rPr lang="es-PE" sz="2000" dirty="0" smtClean="0"/>
              <a:t>valorar bienes </a:t>
            </a:r>
            <a:r>
              <a:rPr lang="es-PE" sz="2000" dirty="0"/>
              <a:t>ambientales.</a:t>
            </a:r>
          </a:p>
        </p:txBody>
      </p:sp>
    </p:spTree>
    <p:extLst>
      <p:ext uri="{BB962C8B-B14F-4D97-AF65-F5344CB8AC3E}">
        <p14:creationId xmlns:p14="http://schemas.microsoft.com/office/powerpoint/2010/main" val="145631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168" y="1493117"/>
            <a:ext cx="7886700" cy="2974974"/>
          </a:xfrm>
        </p:spPr>
        <p:txBody>
          <a:bodyPr>
            <a:normAutofit lnSpcReduction="10000"/>
          </a:bodyPr>
          <a:lstStyle/>
          <a:p>
            <a:pPr marL="0" indent="0" algn="just">
              <a:buNone/>
            </a:pPr>
            <a:r>
              <a:rPr lang="es-PE" sz="2000" b="1" dirty="0"/>
              <a:t>Recomendaciones del Panel de la NOAA</a:t>
            </a:r>
          </a:p>
          <a:p>
            <a:pPr algn="just"/>
            <a:r>
              <a:rPr lang="en-US" sz="2000" dirty="0"/>
              <a:t>NOAA </a:t>
            </a:r>
            <a:r>
              <a:rPr lang="en-US" sz="2000" dirty="0" err="1"/>
              <a:t>es</a:t>
            </a:r>
            <a:r>
              <a:rPr lang="en-US" sz="2000" dirty="0"/>
              <a:t> la National Oceanic and </a:t>
            </a:r>
            <a:r>
              <a:rPr lang="en-US" sz="2000" dirty="0" smtClean="0"/>
              <a:t>Atmospheric </a:t>
            </a:r>
            <a:r>
              <a:rPr lang="es-PE" sz="2000" dirty="0" err="1" smtClean="0"/>
              <a:t>Administration</a:t>
            </a:r>
            <a:r>
              <a:rPr lang="es-PE" sz="2000" dirty="0"/>
              <a:t>, encargada de administrar los recursos </a:t>
            </a:r>
            <a:r>
              <a:rPr lang="es-PE" sz="2000" dirty="0" smtClean="0"/>
              <a:t>y prevenir </a:t>
            </a:r>
            <a:r>
              <a:rPr lang="es-PE" sz="2000" dirty="0"/>
              <a:t>desastres petroleros de EEUU.</a:t>
            </a:r>
          </a:p>
          <a:p>
            <a:pPr algn="just"/>
            <a:r>
              <a:rPr lang="es-PE" sz="2000" dirty="0"/>
              <a:t>En 1985 la NOAA creó un panel de expertos que </a:t>
            </a:r>
            <a:r>
              <a:rPr lang="es-PE" sz="2000" dirty="0" smtClean="0"/>
              <a:t>incluía a </a:t>
            </a:r>
            <a:r>
              <a:rPr lang="es-PE" sz="2000" dirty="0"/>
              <a:t>economistas como </a:t>
            </a:r>
            <a:r>
              <a:rPr lang="es-PE" sz="2000" dirty="0" err="1"/>
              <a:t>Arrow</a:t>
            </a:r>
            <a:r>
              <a:rPr lang="es-PE" sz="2000" dirty="0"/>
              <a:t>, </a:t>
            </a:r>
            <a:r>
              <a:rPr lang="es-PE" sz="2000" dirty="0" err="1"/>
              <a:t>Solow</a:t>
            </a:r>
            <a:r>
              <a:rPr lang="es-PE" sz="2000" dirty="0"/>
              <a:t>, </a:t>
            </a:r>
            <a:r>
              <a:rPr lang="es-PE" sz="2000" dirty="0" err="1"/>
              <a:t>Portney</a:t>
            </a:r>
            <a:r>
              <a:rPr lang="es-PE" sz="2000" dirty="0" smtClean="0"/>
              <a:t>. </a:t>
            </a:r>
            <a:endParaRPr lang="es-PE" sz="2000" dirty="0"/>
          </a:p>
          <a:p>
            <a:pPr algn="just"/>
            <a:r>
              <a:rPr lang="es-PE" sz="2000" dirty="0"/>
              <a:t>Ellos aceptaron la validez de la VC pero </a:t>
            </a:r>
            <a:r>
              <a:rPr lang="es-PE" sz="2000" dirty="0" smtClean="0"/>
              <a:t>hicieron recomendaciones </a:t>
            </a:r>
            <a:r>
              <a:rPr lang="es-PE" sz="2000" dirty="0"/>
              <a:t>estrictas sobre su aplicación que </a:t>
            </a:r>
            <a:r>
              <a:rPr lang="es-PE" sz="2000" dirty="0" smtClean="0"/>
              <a:t>aún hoy </a:t>
            </a:r>
            <a:r>
              <a:rPr lang="es-PE" sz="2000" dirty="0"/>
              <a:t>tienen peso sobre los expertos en VC.</a:t>
            </a:r>
          </a:p>
        </p:txBody>
      </p:sp>
    </p:spTree>
    <p:extLst>
      <p:ext uri="{BB962C8B-B14F-4D97-AF65-F5344CB8AC3E}">
        <p14:creationId xmlns:p14="http://schemas.microsoft.com/office/powerpoint/2010/main" val="611276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11560" y="836712"/>
                <a:ext cx="7886700" cy="5676615"/>
              </a:xfrm>
            </p:spPr>
            <p:txBody>
              <a:bodyPr>
                <a:noAutofit/>
              </a:bodyPr>
              <a:lstStyle/>
              <a:p>
                <a:pPr marL="0" indent="0" algn="just">
                  <a:buNone/>
                </a:pPr>
                <a:r>
                  <a:rPr lang="es-ES" sz="2000" b="1" i="1" dirty="0" smtClean="0"/>
                  <a:t>Criterios teóricos</a:t>
                </a:r>
              </a:p>
              <a:p>
                <a:pPr marL="0" indent="0" algn="just">
                  <a:buNone/>
                </a:pPr>
                <a:r>
                  <a:rPr lang="es-ES" sz="2000" dirty="0" smtClean="0"/>
                  <a:t>La </a:t>
                </a:r>
                <a:r>
                  <a:rPr lang="es-ES" sz="2000" dirty="0"/>
                  <a:t>estructura del </a:t>
                </a:r>
                <a:r>
                  <a:rPr lang="es-ES" sz="2000" dirty="0" smtClean="0"/>
                  <a:t>CVM puede </a:t>
                </a:r>
                <a:r>
                  <a:rPr lang="es-ES" sz="2000" dirty="0"/>
                  <a:t>ser </a:t>
                </a:r>
                <a:r>
                  <a:rPr lang="es-ES" sz="2000" dirty="0" smtClean="0"/>
                  <a:t>analizado </a:t>
                </a:r>
                <a:r>
                  <a:rPr lang="es-ES" sz="2000" dirty="0"/>
                  <a:t>usando </a:t>
                </a:r>
                <a:r>
                  <a:rPr lang="es-ES" sz="2000" dirty="0" smtClean="0"/>
                  <a:t>la teoría de la utilidad aleatoria (RUM). </a:t>
                </a:r>
                <a:r>
                  <a:rPr lang="es-ES" sz="2000" dirty="0"/>
                  <a:t>En cada caso, la elección de una alternativa </a:t>
                </a:r>
                <a:r>
                  <a:rPr lang="es-ES" sz="2000" dirty="0" smtClean="0"/>
                  <a:t>(sí/no</a:t>
                </a:r>
                <a:r>
                  <a:rPr lang="es-ES" sz="2000" dirty="0"/>
                  <a:t>) representan una elección discreta de un conjunto de alternativas. </a:t>
                </a:r>
                <a:endParaRPr lang="es-ES" sz="2000" dirty="0" smtClean="0"/>
              </a:p>
              <a:p>
                <a:pPr marL="0" indent="0" algn="just">
                  <a:buNone/>
                </a:pPr>
                <a:endParaRPr lang="es-ES" sz="2000" dirty="0" smtClean="0"/>
              </a:p>
              <a:p>
                <a:pPr marL="0" indent="0" algn="just">
                  <a:buNone/>
                </a:pPr>
                <a:r>
                  <a:rPr lang="es-ES" sz="2000" dirty="0" smtClean="0"/>
                  <a:t>Cada </a:t>
                </a:r>
                <a:r>
                  <a:rPr lang="es-ES" sz="2000" dirty="0"/>
                  <a:t>alternativa es representada con una función de utilidad que contiene un componente determinístico (Vi) y un componente estocástico (</a:t>
                </a:r>
                <a:r>
                  <a:rPr lang="es-ES" sz="2000" dirty="0" err="1"/>
                  <a:t>ε</a:t>
                </a:r>
                <a:r>
                  <a:rPr lang="es-ES" sz="2000" baseline="-25000" dirty="0" err="1"/>
                  <a:t>i</a:t>
                </a:r>
                <a:r>
                  <a:rPr lang="es-ES" sz="2000" dirty="0"/>
                  <a:t>). </a:t>
                </a:r>
                <a:endParaRPr lang="es-ES" sz="2000" dirty="0" smtClean="0"/>
              </a:p>
              <a:p>
                <a:pPr marL="0" indent="0" algn="just">
                  <a:buNone/>
                </a:pPr>
                <a:r>
                  <a:rPr lang="es-ES" sz="2000" dirty="0" smtClean="0"/>
                  <a:t>La </a:t>
                </a:r>
                <a:r>
                  <a:rPr lang="es-ES" sz="2000" dirty="0"/>
                  <a:t>función de utilidad de cada alternativa se puede representar como:</a:t>
                </a:r>
                <a:endParaRPr lang="es-PE" sz="2000" dirty="0"/>
              </a:p>
              <a:p>
                <a:pPr marL="0" indent="0" algn="just">
                  <a:buNone/>
                </a:pPr>
                <a:r>
                  <a:rPr lang="es-ES" sz="2000" b="1" dirty="0"/>
                  <a:t> </a:t>
                </a:r>
                <a:endParaRPr lang="es-PE" sz="2000" dirty="0"/>
              </a:p>
              <a:p>
                <a:pPr marL="0" indent="0" algn="just">
                  <a:buNone/>
                </a:pPr>
                <a14:m>
                  <m:oMathPara xmlns:m="http://schemas.openxmlformats.org/officeDocument/2006/math">
                    <m:oMathParaPr>
                      <m:jc m:val="centerGroup"/>
                    </m:oMathParaPr>
                    <m:oMath xmlns:m="http://schemas.openxmlformats.org/officeDocument/2006/math">
                      <m:sSub>
                        <m:sSubPr>
                          <m:ctrlPr>
                            <a:rPr lang="es-PE" sz="2000" i="1">
                              <a:latin typeface="Cambria Math" panose="02040503050406030204" pitchFamily="18" charset="0"/>
                            </a:rPr>
                          </m:ctrlPr>
                        </m:sSubPr>
                        <m:e>
                          <m:r>
                            <a:rPr lang="es-ES" sz="2000" i="1">
                              <a:latin typeface="Cambria Math" panose="02040503050406030204" pitchFamily="18" charset="0"/>
                            </a:rPr>
                            <m:t>𝑈</m:t>
                          </m:r>
                        </m:e>
                        <m:sub>
                          <m:r>
                            <a:rPr lang="es-ES" sz="2000" i="1">
                              <a:latin typeface="Cambria Math" panose="02040503050406030204" pitchFamily="18" charset="0"/>
                            </a:rPr>
                            <m:t>𝑖</m:t>
                          </m:r>
                        </m:sub>
                      </m:sSub>
                      <m:r>
                        <a:rPr lang="es-ES" sz="2000" i="1">
                          <a:latin typeface="Cambria Math" panose="02040503050406030204" pitchFamily="18" charset="0"/>
                        </a:rPr>
                        <m:t>=</m:t>
                      </m:r>
                      <m:sSub>
                        <m:sSubPr>
                          <m:ctrlPr>
                            <a:rPr lang="es-PE" sz="2000" i="1">
                              <a:latin typeface="Cambria Math" panose="02040503050406030204" pitchFamily="18" charset="0"/>
                            </a:rPr>
                          </m:ctrlPr>
                        </m:sSubPr>
                        <m:e>
                          <m:r>
                            <a:rPr lang="es-ES" sz="2000" i="1">
                              <a:latin typeface="Cambria Math" panose="02040503050406030204" pitchFamily="18" charset="0"/>
                            </a:rPr>
                            <m:t>𝑉</m:t>
                          </m:r>
                        </m:e>
                        <m:sub>
                          <m:r>
                            <a:rPr lang="es-ES" sz="2000" i="1">
                              <a:latin typeface="Cambria Math" panose="02040503050406030204" pitchFamily="18" charset="0"/>
                            </a:rPr>
                            <m:t>𝑖</m:t>
                          </m:r>
                        </m:sub>
                      </m:sSub>
                      <m:r>
                        <a:rPr lang="es-ES" sz="2000" i="1">
                          <a:latin typeface="Cambria Math" panose="02040503050406030204" pitchFamily="18" charset="0"/>
                        </a:rPr>
                        <m:t>+</m:t>
                      </m:r>
                      <m:sSub>
                        <m:sSubPr>
                          <m:ctrlPr>
                            <a:rPr lang="es-PE" sz="2000" i="1">
                              <a:latin typeface="Cambria Math" panose="02040503050406030204" pitchFamily="18" charset="0"/>
                            </a:rPr>
                          </m:ctrlPr>
                        </m:sSubPr>
                        <m:e>
                          <m:r>
                            <a:rPr lang="es-ES" sz="2000" i="1">
                              <a:latin typeface="Cambria Math" panose="02040503050406030204" pitchFamily="18" charset="0"/>
                            </a:rPr>
                            <m:t>𝜀</m:t>
                          </m:r>
                        </m:e>
                        <m:sub>
                          <m:r>
                            <a:rPr lang="es-ES" sz="2000" i="1">
                              <a:latin typeface="Cambria Math" panose="02040503050406030204" pitchFamily="18" charset="0"/>
                            </a:rPr>
                            <m:t>𝑖</m:t>
                          </m:r>
                        </m:sub>
                      </m:sSub>
                    </m:oMath>
                  </m:oMathPara>
                </a14:m>
                <a:endParaRPr lang="es-PE" sz="2000" dirty="0"/>
              </a:p>
              <a:p>
                <a:pPr marL="0" indent="0" algn="just">
                  <a:buNone/>
                </a:pPr>
                <a:r>
                  <a:rPr lang="es-ES" sz="2000" dirty="0" smtClean="0"/>
                  <a:t>Basándonos </a:t>
                </a:r>
                <a:r>
                  <a:rPr lang="es-ES" sz="2000" dirty="0"/>
                  <a:t>en el precepto de la microeconomía tradicional, de que un individuo percibe un cierto nivel de utilidad por la realización de actividades</a:t>
                </a:r>
                <a:r>
                  <a:rPr lang="es-ES" sz="2000" dirty="0" smtClean="0"/>
                  <a:t>, </a:t>
                </a:r>
                <a:r>
                  <a:rPr lang="es-ES" sz="2000" dirty="0"/>
                  <a:t>y bajo el supuesto que los individuos son homogéneos y que se comportan de forma racional, el individuo elige la alternativa i si </a:t>
                </a:r>
                <a:r>
                  <a:rPr lang="es-ES" sz="2000" dirty="0" err="1"/>
                  <a:t>U</a:t>
                </a:r>
                <a:r>
                  <a:rPr lang="es-ES" sz="2000" baseline="-25000" dirty="0" err="1"/>
                  <a:t>i</a:t>
                </a:r>
                <a:r>
                  <a:rPr lang="es-ES" sz="2000" baseline="-25000" dirty="0"/>
                  <a:t> </a:t>
                </a:r>
                <a:r>
                  <a:rPr lang="es-ES" sz="2000" dirty="0"/>
                  <a:t>&gt; </a:t>
                </a:r>
                <a:r>
                  <a:rPr lang="es-ES" sz="2000" dirty="0" err="1"/>
                  <a:t>U</a:t>
                </a:r>
                <a:r>
                  <a:rPr lang="es-ES" sz="2000" baseline="-25000" dirty="0" err="1"/>
                  <a:t>j</a:t>
                </a:r>
                <a:r>
                  <a:rPr lang="es-ES" sz="2000" dirty="0"/>
                  <a:t> para todo j</a:t>
                </a:r>
                <a:r>
                  <a:rPr lang="en-US" sz="2000" dirty="0"/>
                  <a:t>≠</a:t>
                </a:r>
                <a:r>
                  <a:rPr lang="es-ES" sz="2000" dirty="0"/>
                  <a:t>i si el conjunto de bienes que la componen maximiza su utilidad </a:t>
                </a:r>
                <a:r>
                  <a:rPr lang="es-ES" sz="2000" dirty="0" smtClean="0"/>
                  <a:t>personal</a:t>
                </a:r>
                <a:r>
                  <a:rPr lang="es-ES" sz="2000" dirty="0"/>
                  <a:t>.</a:t>
                </a:r>
                <a:endParaRPr lang="es-PE"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11560" y="836712"/>
                <a:ext cx="7886700" cy="5676615"/>
              </a:xfrm>
              <a:blipFill rotWithShape="0">
                <a:blip r:embed="rId2"/>
                <a:stretch>
                  <a:fillRect l="-773" t="-537" r="-850"/>
                </a:stretch>
              </a:blipFill>
            </p:spPr>
            <p:txBody>
              <a:bodyPr/>
              <a:lstStyle/>
              <a:p>
                <a:r>
                  <a:rPr lang="es-PE">
                    <a:noFill/>
                  </a:rPr>
                  <a:t> </a:t>
                </a:r>
              </a:p>
            </p:txBody>
          </p:sp>
        </mc:Fallback>
      </mc:AlternateContent>
    </p:spTree>
    <p:extLst>
      <p:ext uri="{BB962C8B-B14F-4D97-AF65-F5344CB8AC3E}">
        <p14:creationId xmlns:p14="http://schemas.microsoft.com/office/powerpoint/2010/main" val="3592971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11560" y="1052736"/>
                <a:ext cx="7886700" cy="5063549"/>
              </a:xfrm>
            </p:spPr>
            <p:txBody>
              <a:bodyPr>
                <a:noAutofit/>
              </a:bodyPr>
              <a:lstStyle/>
              <a:p>
                <a:pPr marL="0" indent="0" algn="just">
                  <a:buNone/>
                </a:pPr>
                <a:r>
                  <a:rPr lang="es-ES" sz="2000" dirty="0" smtClean="0"/>
                  <a:t>Se puede usar una función de utilidad indirecta simple dada por  </a:t>
                </a:r>
                <a:r>
                  <a:rPr lang="es-ES" sz="2000" b="1" dirty="0" err="1"/>
                  <a:t>V</a:t>
                </a:r>
                <a:r>
                  <a:rPr lang="es-ES" sz="2000" b="1" baseline="-25000" dirty="0" err="1"/>
                  <a:t>j</a:t>
                </a:r>
                <a:r>
                  <a:rPr lang="es-ES" sz="2000" b="1" baseline="-25000" dirty="0"/>
                  <a:t> </a:t>
                </a:r>
                <a:r>
                  <a:rPr lang="es-ES" sz="2000" b="1" dirty="0"/>
                  <a:t>= α</a:t>
                </a:r>
                <a:r>
                  <a:rPr lang="es-ES" sz="2000" b="1" baseline="-25000" dirty="0"/>
                  <a:t>i</a:t>
                </a:r>
                <a:r>
                  <a:rPr lang="es-ES" sz="2000" b="1" dirty="0"/>
                  <a:t>+βY + </a:t>
                </a:r>
                <a:r>
                  <a:rPr lang="es-ES" sz="2000" b="1" dirty="0" err="1"/>
                  <a:t>ε</a:t>
                </a:r>
                <a:r>
                  <a:rPr lang="es-ES" sz="2000" b="1" baseline="-25000" dirty="0" err="1"/>
                  <a:t>i</a:t>
                </a:r>
                <a:r>
                  <a:rPr lang="es-ES" sz="2000" b="1" baseline="-25000" dirty="0"/>
                  <a:t> </a:t>
                </a:r>
                <a:r>
                  <a:rPr lang="es-ES" sz="2000" dirty="0"/>
                  <a:t>donde j =1 si el individuo responde SI a la pregunta de pago y j=0 en otro caso, Y es el ingreso económico de cada individuo y </a:t>
                </a:r>
                <a:r>
                  <a:rPr lang="es-ES" sz="2000" dirty="0" err="1"/>
                  <a:t>ε</a:t>
                </a:r>
                <a:r>
                  <a:rPr lang="es-ES" sz="2000" baseline="-25000" dirty="0" err="1"/>
                  <a:t>i</a:t>
                </a:r>
                <a:r>
                  <a:rPr lang="es-ES" sz="2000" dirty="0"/>
                  <a:t> es el término de error. </a:t>
                </a:r>
                <a:endParaRPr lang="es-ES" sz="2000" dirty="0" smtClean="0"/>
              </a:p>
              <a:p>
                <a:pPr marL="0" indent="0" algn="just">
                  <a:buNone/>
                </a:pPr>
                <a:endParaRPr lang="es-ES" sz="2000" dirty="0"/>
              </a:p>
              <a:p>
                <a:pPr marL="0" indent="0" algn="just">
                  <a:buNone/>
                </a:pPr>
                <a:r>
                  <a:rPr lang="es-ES" sz="2000" dirty="0" smtClean="0"/>
                  <a:t>Con </a:t>
                </a:r>
                <a:r>
                  <a:rPr lang="es-ES" sz="2000" dirty="0"/>
                  <a:t>base en la RUM se puede demostrar que la probabilidad de una respuesta positiva a la pregunta “estaría dispuesto a pagar” A</a:t>
                </a:r>
                <a:r>
                  <a:rPr lang="es-ES" sz="2000" baseline="-25000" dirty="0"/>
                  <a:t>j</a:t>
                </a:r>
                <a:r>
                  <a:rPr lang="es-ES" sz="2000" dirty="0"/>
                  <a:t> está dado por</a:t>
                </a:r>
                <a:endParaRPr lang="es-PE" sz="2000" dirty="0"/>
              </a:p>
              <a:p>
                <a:pPr marL="0" indent="0" algn="just">
                  <a:buNone/>
                </a:pPr>
                <a14:m>
                  <m:oMathPara xmlns:m="http://schemas.openxmlformats.org/officeDocument/2006/math">
                    <m:oMathParaPr>
                      <m:jc m:val="centerGroup"/>
                    </m:oMathParaPr>
                    <m:oMath xmlns:m="http://schemas.openxmlformats.org/officeDocument/2006/math">
                      <m:r>
                        <a:rPr lang="es-ES" sz="2000" b="1" i="1">
                          <a:latin typeface="Cambria Math" panose="02040503050406030204" pitchFamily="18" charset="0"/>
                        </a:rPr>
                        <m:t>𝑷𝒓</m:t>
                      </m:r>
                      <m:d>
                        <m:dPr>
                          <m:begChr m:val="{"/>
                          <m:endChr m:val="}"/>
                          <m:ctrlPr>
                            <a:rPr lang="es-PE" sz="2000" b="1" i="1">
                              <a:latin typeface="Cambria Math" panose="02040503050406030204" pitchFamily="18" charset="0"/>
                            </a:rPr>
                          </m:ctrlPr>
                        </m:dPr>
                        <m:e>
                          <m:r>
                            <a:rPr lang="es-ES" sz="2000" b="1" i="1">
                              <a:latin typeface="Cambria Math" panose="02040503050406030204" pitchFamily="18" charset="0"/>
                            </a:rPr>
                            <m:t>"</m:t>
                          </m:r>
                          <m:r>
                            <a:rPr lang="es-ES" sz="2000" b="1" i="1">
                              <a:latin typeface="Cambria Math" panose="02040503050406030204" pitchFamily="18" charset="0"/>
                            </a:rPr>
                            <m:t>𝑺𝑰</m:t>
                          </m:r>
                          <m:r>
                            <a:rPr lang="es-ES" sz="2000" b="1" i="1">
                              <a:latin typeface="Cambria Math" panose="02040503050406030204" pitchFamily="18" charset="0"/>
                            </a:rPr>
                            <m:t>"</m:t>
                          </m:r>
                        </m:e>
                      </m:d>
                      <m:r>
                        <a:rPr lang="es-ES" sz="2000" b="1" i="1">
                          <a:latin typeface="Cambria Math" panose="02040503050406030204" pitchFamily="18" charset="0"/>
                        </a:rPr>
                        <m:t>=</m:t>
                      </m:r>
                      <m:func>
                        <m:funcPr>
                          <m:ctrlPr>
                            <a:rPr lang="es-PE" sz="2000" b="1" i="1">
                              <a:latin typeface="Cambria Math" panose="02040503050406030204" pitchFamily="18" charset="0"/>
                            </a:rPr>
                          </m:ctrlPr>
                        </m:funcPr>
                        <m:fName>
                          <m:r>
                            <a:rPr lang="es-ES" sz="2000" b="1" i="1">
                              <a:latin typeface="Cambria Math" panose="02040503050406030204" pitchFamily="18" charset="0"/>
                            </a:rPr>
                            <m:t>𝐏𝐫</m:t>
                          </m:r>
                        </m:fName>
                        <m:e>
                          <m:d>
                            <m:dPr>
                              <m:ctrlPr>
                                <a:rPr lang="es-PE" sz="2000" b="1" i="1">
                                  <a:latin typeface="Cambria Math" panose="02040503050406030204" pitchFamily="18" charset="0"/>
                                </a:rPr>
                              </m:ctrlPr>
                            </m:dPr>
                            <m:e>
                              <m:r>
                                <a:rPr lang="es-ES" sz="2000" b="1" i="1">
                                  <a:latin typeface="Cambria Math" panose="02040503050406030204" pitchFamily="18" charset="0"/>
                                </a:rPr>
                                <m:t>∆</m:t>
                              </m:r>
                              <m:r>
                                <a:rPr lang="es-ES" sz="2000" b="1" i="1">
                                  <a:latin typeface="Cambria Math" panose="02040503050406030204" pitchFamily="18" charset="0"/>
                                </a:rPr>
                                <m:t>𝑽</m:t>
                              </m:r>
                              <m:r>
                                <a:rPr lang="es-ES" sz="2000" i="1">
                                  <a:latin typeface="Cambria Math" panose="02040503050406030204" pitchFamily="18" charset="0"/>
                                </a:rPr>
                                <m:t>&gt;</m:t>
                              </m:r>
                              <m:sSub>
                                <m:sSubPr>
                                  <m:ctrlPr>
                                    <a:rPr lang="es-PE" sz="2000" b="1" i="1">
                                      <a:latin typeface="Cambria Math" panose="02040503050406030204" pitchFamily="18" charset="0"/>
                                    </a:rPr>
                                  </m:ctrlPr>
                                </m:sSubPr>
                                <m:e>
                                  <m:r>
                                    <a:rPr lang="es-ES" sz="2000" b="1" i="1">
                                      <a:latin typeface="Cambria Math" panose="02040503050406030204" pitchFamily="18" charset="0"/>
                                    </a:rPr>
                                    <m:t>𝜼</m:t>
                                  </m:r>
                                </m:e>
                                <m:sub>
                                  <m:r>
                                    <a:rPr lang="es-ES" sz="2000" b="1" i="1">
                                      <a:latin typeface="Cambria Math" panose="02040503050406030204" pitchFamily="18" charset="0"/>
                                    </a:rPr>
                                    <m:t>𝒋</m:t>
                                  </m:r>
                                </m:sub>
                              </m:sSub>
                            </m:e>
                          </m:d>
                        </m:e>
                      </m:func>
                      <m:r>
                        <a:rPr lang="es-ES" sz="2000" b="1" i="1">
                          <a:latin typeface="Cambria Math" panose="02040503050406030204" pitchFamily="18" charset="0"/>
                        </a:rPr>
                        <m:t>=</m:t>
                      </m:r>
                      <m:func>
                        <m:funcPr>
                          <m:ctrlPr>
                            <a:rPr lang="es-PE" sz="2000" b="1" i="1">
                              <a:latin typeface="Cambria Math" panose="02040503050406030204" pitchFamily="18" charset="0"/>
                            </a:rPr>
                          </m:ctrlPr>
                        </m:funcPr>
                        <m:fName>
                          <m:r>
                            <a:rPr lang="es-ES" sz="2000" b="1" i="1">
                              <a:latin typeface="Cambria Math" panose="02040503050406030204" pitchFamily="18" charset="0"/>
                            </a:rPr>
                            <m:t>𝐏𝐫</m:t>
                          </m:r>
                        </m:fName>
                        <m:e>
                          <m:d>
                            <m:dPr>
                              <m:ctrlPr>
                                <a:rPr lang="es-PE" sz="2000" b="1" i="1">
                                  <a:latin typeface="Cambria Math" panose="02040503050406030204" pitchFamily="18" charset="0"/>
                                </a:rPr>
                              </m:ctrlPr>
                            </m:dPr>
                            <m:e>
                              <m:sSub>
                                <m:sSubPr>
                                  <m:ctrlPr>
                                    <a:rPr lang="es-PE" sz="2000" b="1" i="1">
                                      <a:latin typeface="Cambria Math" panose="02040503050406030204" pitchFamily="18" charset="0"/>
                                    </a:rPr>
                                  </m:ctrlPr>
                                </m:sSubPr>
                                <m:e>
                                  <m:r>
                                    <a:rPr lang="es-ES" sz="2000" b="1" i="1">
                                      <a:latin typeface="Cambria Math" panose="02040503050406030204" pitchFamily="18" charset="0"/>
                                    </a:rPr>
                                    <m:t>𝑪</m:t>
                                  </m:r>
                                </m:e>
                                <m:sub>
                                  <m:r>
                                    <a:rPr lang="es-ES" sz="2000" b="1" i="1">
                                      <a:latin typeface="Cambria Math" panose="02040503050406030204" pitchFamily="18" charset="0"/>
                                    </a:rPr>
                                    <m:t>𝒋</m:t>
                                  </m:r>
                                </m:sub>
                              </m:sSub>
                              <m:r>
                                <a:rPr lang="es-ES" sz="2000" b="1" i="1">
                                  <a:latin typeface="Cambria Math" panose="02040503050406030204" pitchFamily="18" charset="0"/>
                                </a:rPr>
                                <m:t>&gt;</m:t>
                              </m:r>
                              <m:sSub>
                                <m:sSubPr>
                                  <m:ctrlPr>
                                    <a:rPr lang="es-PE" sz="2000" b="1" i="1">
                                      <a:latin typeface="Cambria Math" panose="02040503050406030204" pitchFamily="18" charset="0"/>
                                    </a:rPr>
                                  </m:ctrlPr>
                                </m:sSubPr>
                                <m:e>
                                  <m:r>
                                    <a:rPr lang="es-ES" sz="2000" b="1" i="1">
                                      <a:latin typeface="Cambria Math" panose="02040503050406030204" pitchFamily="18" charset="0"/>
                                    </a:rPr>
                                    <m:t>𝑨</m:t>
                                  </m:r>
                                </m:e>
                                <m:sub>
                                  <m:r>
                                    <a:rPr lang="es-ES" sz="2000" b="1" i="1">
                                      <a:latin typeface="Cambria Math" panose="02040503050406030204" pitchFamily="18" charset="0"/>
                                    </a:rPr>
                                    <m:t>𝒋</m:t>
                                  </m:r>
                                </m:sub>
                              </m:sSub>
                            </m:e>
                          </m:d>
                        </m:e>
                      </m:func>
                      <m:r>
                        <a:rPr lang="es-ES" sz="2000" b="1" i="1">
                          <a:latin typeface="Cambria Math" panose="02040503050406030204" pitchFamily="18" charset="0"/>
                        </a:rPr>
                        <m:t>=</m:t>
                      </m:r>
                      <m:r>
                        <a:rPr lang="es-ES" sz="2000" b="1" i="1">
                          <a:latin typeface="Cambria Math" panose="02040503050406030204" pitchFamily="18" charset="0"/>
                        </a:rPr>
                        <m:t>𝟏</m:t>
                      </m:r>
                      <m:r>
                        <a:rPr lang="es-ES" sz="2000" b="1" i="1">
                          <a:latin typeface="Cambria Math" panose="02040503050406030204" pitchFamily="18" charset="0"/>
                        </a:rPr>
                        <m:t>−</m:t>
                      </m:r>
                      <m:func>
                        <m:funcPr>
                          <m:ctrlPr>
                            <a:rPr lang="es-PE" sz="2000" b="1" i="1">
                              <a:latin typeface="Cambria Math" panose="02040503050406030204" pitchFamily="18" charset="0"/>
                            </a:rPr>
                          </m:ctrlPr>
                        </m:funcPr>
                        <m:fName>
                          <m:sSub>
                            <m:sSubPr>
                              <m:ctrlPr>
                                <a:rPr lang="es-PE" sz="2000" b="1" i="1">
                                  <a:latin typeface="Cambria Math" panose="02040503050406030204" pitchFamily="18" charset="0"/>
                                </a:rPr>
                              </m:ctrlPr>
                            </m:sSubPr>
                            <m:e>
                              <m:r>
                                <a:rPr lang="es-ES" sz="2000" b="1" i="1">
                                  <a:latin typeface="Cambria Math" panose="02040503050406030204" pitchFamily="18" charset="0"/>
                                </a:rPr>
                                <m:t>𝑭</m:t>
                              </m:r>
                            </m:e>
                            <m:sub>
                              <m:r>
                                <a:rPr lang="es-ES" sz="2000" b="1" i="1">
                                  <a:latin typeface="Cambria Math" panose="02040503050406030204" pitchFamily="18" charset="0"/>
                                </a:rPr>
                                <m:t>𝑫𝑨𝑷</m:t>
                              </m:r>
                            </m:sub>
                          </m:sSub>
                        </m:fName>
                        <m:e>
                          <m:d>
                            <m:dPr>
                              <m:ctrlPr>
                                <a:rPr lang="es-PE" sz="2000" b="1" i="1">
                                  <a:latin typeface="Cambria Math" panose="02040503050406030204" pitchFamily="18" charset="0"/>
                                </a:rPr>
                              </m:ctrlPr>
                            </m:dPr>
                            <m:e>
                              <m:sSub>
                                <m:sSubPr>
                                  <m:ctrlPr>
                                    <a:rPr lang="es-PE" sz="2000" b="1" i="1">
                                      <a:latin typeface="Cambria Math" panose="02040503050406030204" pitchFamily="18" charset="0"/>
                                    </a:rPr>
                                  </m:ctrlPr>
                                </m:sSubPr>
                                <m:e>
                                  <m:r>
                                    <a:rPr lang="es-ES" sz="2000" b="1" i="1">
                                      <a:latin typeface="Cambria Math" panose="02040503050406030204" pitchFamily="18" charset="0"/>
                                    </a:rPr>
                                    <m:t>𝑨</m:t>
                                  </m:r>
                                </m:e>
                                <m:sub>
                                  <m:r>
                                    <a:rPr lang="es-ES" sz="2000" b="1" i="1">
                                      <a:latin typeface="Cambria Math" panose="02040503050406030204" pitchFamily="18" charset="0"/>
                                    </a:rPr>
                                    <m:t>𝒋</m:t>
                                  </m:r>
                                </m:sub>
                              </m:sSub>
                            </m:e>
                          </m:d>
                        </m:e>
                      </m:func>
                    </m:oMath>
                  </m:oMathPara>
                </a14:m>
                <a:endParaRPr lang="es-PE" sz="2000" b="1" dirty="0" smtClean="0"/>
              </a:p>
              <a:p>
                <a:pPr marL="0" indent="0" algn="just">
                  <a:buNone/>
                </a:pPr>
                <a:endParaRPr lang="es-PE" sz="2000" dirty="0" smtClean="0"/>
              </a:p>
              <a:p>
                <a:pPr marL="0" indent="0" algn="just">
                  <a:buNone/>
                </a:pPr>
                <a:r>
                  <a:rPr lang="es-ES" sz="2000" dirty="0"/>
                  <a:t>donde </a:t>
                </a:r>
                <a14:m>
                  <m:oMath xmlns:m="http://schemas.openxmlformats.org/officeDocument/2006/math">
                    <m:sSub>
                      <m:sSubPr>
                        <m:ctrlPr>
                          <a:rPr lang="es-PE" sz="2000" i="1">
                            <a:latin typeface="Cambria Math" panose="02040503050406030204" pitchFamily="18" charset="0"/>
                          </a:rPr>
                        </m:ctrlPr>
                      </m:sSubPr>
                      <m:e>
                        <m:r>
                          <a:rPr lang="es-ES" sz="2000" i="1">
                            <a:latin typeface="Cambria Math" panose="02040503050406030204" pitchFamily="18" charset="0"/>
                          </a:rPr>
                          <m:t>𝐶</m:t>
                        </m:r>
                      </m:e>
                      <m:sub>
                        <m:r>
                          <a:rPr lang="es-ES" sz="2000" i="1">
                            <a:latin typeface="Cambria Math" panose="02040503050406030204" pitchFamily="18" charset="0"/>
                          </a:rPr>
                          <m:t>𝑗</m:t>
                        </m:r>
                      </m:sub>
                    </m:sSub>
                  </m:oMath>
                </a14:m>
                <a:r>
                  <a:rPr lang="es-ES" sz="2000" dirty="0"/>
                  <a:t> es la verdadera disposición a pagar, </a:t>
                </a:r>
                <a14:m>
                  <m:oMath xmlns:m="http://schemas.openxmlformats.org/officeDocument/2006/math">
                    <m:r>
                      <a:rPr lang="es-ES" sz="2000" i="1">
                        <a:latin typeface="Cambria Math" panose="02040503050406030204" pitchFamily="18" charset="0"/>
                      </a:rPr>
                      <m:t>∆</m:t>
                    </m:r>
                    <m:r>
                      <a:rPr lang="es-ES" sz="2000" i="1">
                        <a:latin typeface="Cambria Math" panose="02040503050406030204" pitchFamily="18" charset="0"/>
                      </a:rPr>
                      <m:t>𝑉</m:t>
                    </m:r>
                    <m:r>
                      <a:rPr lang="es-ES" sz="2000" i="1">
                        <a:latin typeface="Cambria Math" panose="02040503050406030204" pitchFamily="18" charset="0"/>
                      </a:rPr>
                      <m:t>=</m:t>
                    </m:r>
                    <m:r>
                      <a:rPr lang="es-ES" sz="2000" i="1">
                        <a:latin typeface="Cambria Math" panose="02040503050406030204" pitchFamily="18" charset="0"/>
                      </a:rPr>
                      <m:t>𝛼</m:t>
                    </m:r>
                    <m:r>
                      <a:rPr lang="es-ES" sz="2000" i="1">
                        <a:latin typeface="Cambria Math" panose="02040503050406030204" pitchFamily="18" charset="0"/>
                      </a:rPr>
                      <m:t>−</m:t>
                    </m:r>
                    <m:r>
                      <a:rPr lang="es-ES" sz="2000" i="1">
                        <a:latin typeface="Cambria Math" panose="02040503050406030204" pitchFamily="18" charset="0"/>
                      </a:rPr>
                      <m:t>𝛽</m:t>
                    </m:r>
                    <m:sSub>
                      <m:sSubPr>
                        <m:ctrlPr>
                          <a:rPr lang="es-PE" sz="2000" i="1">
                            <a:latin typeface="Cambria Math" panose="02040503050406030204" pitchFamily="18" charset="0"/>
                          </a:rPr>
                        </m:ctrlPr>
                      </m:sSubPr>
                      <m:e>
                        <m:r>
                          <a:rPr lang="es-ES" sz="2000" i="1">
                            <a:latin typeface="Cambria Math" panose="02040503050406030204" pitchFamily="18" charset="0"/>
                          </a:rPr>
                          <m:t>𝐴</m:t>
                        </m:r>
                      </m:e>
                      <m:sub>
                        <m:r>
                          <a:rPr lang="es-ES" sz="2000" i="1">
                            <a:latin typeface="Cambria Math" panose="02040503050406030204" pitchFamily="18" charset="0"/>
                          </a:rPr>
                          <m:t>𝑗</m:t>
                        </m:r>
                      </m:sub>
                    </m:sSub>
                  </m:oMath>
                </a14:m>
                <a:r>
                  <a:rPr lang="es-ES" sz="2000" dirty="0"/>
                  <a:t>, </a:t>
                </a:r>
                <a14:m>
                  <m:oMath xmlns:m="http://schemas.openxmlformats.org/officeDocument/2006/math">
                    <m:sSub>
                      <m:sSubPr>
                        <m:ctrlPr>
                          <a:rPr lang="es-PE" sz="2000" i="1">
                            <a:latin typeface="Cambria Math" panose="02040503050406030204" pitchFamily="18" charset="0"/>
                          </a:rPr>
                        </m:ctrlPr>
                      </m:sSubPr>
                      <m:e>
                        <m:r>
                          <a:rPr lang="es-ES" sz="2000" i="1">
                            <a:latin typeface="Cambria Math" panose="02040503050406030204" pitchFamily="18" charset="0"/>
                          </a:rPr>
                          <m:t>𝜂</m:t>
                        </m:r>
                      </m:e>
                      <m:sub>
                        <m:r>
                          <a:rPr lang="es-ES" sz="2000" i="1">
                            <a:latin typeface="Cambria Math" panose="02040503050406030204" pitchFamily="18" charset="0"/>
                          </a:rPr>
                          <m:t>𝑗</m:t>
                        </m:r>
                      </m:sub>
                    </m:sSub>
                    <m:r>
                      <a:rPr lang="es-ES" sz="2000" i="1">
                        <a:latin typeface="Cambria Math" panose="02040503050406030204" pitchFamily="18" charset="0"/>
                      </a:rPr>
                      <m:t>=</m:t>
                    </m:r>
                    <m:sSub>
                      <m:sSubPr>
                        <m:ctrlPr>
                          <a:rPr lang="es-PE" sz="2000" i="1">
                            <a:latin typeface="Cambria Math" panose="02040503050406030204" pitchFamily="18" charset="0"/>
                          </a:rPr>
                        </m:ctrlPr>
                      </m:sSubPr>
                      <m:e>
                        <m:r>
                          <a:rPr lang="es-ES" sz="2000" i="1">
                            <a:latin typeface="Cambria Math" panose="02040503050406030204" pitchFamily="18" charset="0"/>
                          </a:rPr>
                          <m:t>𝜀</m:t>
                        </m:r>
                      </m:e>
                      <m:sub>
                        <m:r>
                          <a:rPr lang="es-ES" sz="2000" i="1">
                            <a:latin typeface="Cambria Math" panose="02040503050406030204" pitchFamily="18" charset="0"/>
                          </a:rPr>
                          <m:t>1</m:t>
                        </m:r>
                      </m:sub>
                    </m:sSub>
                    <m:r>
                      <a:rPr lang="es-ES" sz="2000" i="1">
                        <a:latin typeface="Cambria Math" panose="02040503050406030204" pitchFamily="18" charset="0"/>
                      </a:rPr>
                      <m:t>−</m:t>
                    </m:r>
                    <m:sSub>
                      <m:sSubPr>
                        <m:ctrlPr>
                          <a:rPr lang="es-PE" sz="2000" i="1">
                            <a:latin typeface="Cambria Math" panose="02040503050406030204" pitchFamily="18" charset="0"/>
                          </a:rPr>
                        </m:ctrlPr>
                      </m:sSubPr>
                      <m:e>
                        <m:r>
                          <a:rPr lang="es-ES" sz="2000" i="1">
                            <a:latin typeface="Cambria Math" panose="02040503050406030204" pitchFamily="18" charset="0"/>
                          </a:rPr>
                          <m:t>𝜀</m:t>
                        </m:r>
                      </m:e>
                      <m:sub>
                        <m:r>
                          <a:rPr lang="es-ES" sz="2000" i="1">
                            <a:latin typeface="Cambria Math" panose="02040503050406030204" pitchFamily="18" charset="0"/>
                          </a:rPr>
                          <m:t>0</m:t>
                        </m:r>
                      </m:sub>
                    </m:sSub>
                  </m:oMath>
                </a14:m>
                <a:r>
                  <a:rPr lang="es-ES" sz="2000" dirty="0"/>
                  <a:t> y </a:t>
                </a:r>
                <a14:m>
                  <m:oMath xmlns:m="http://schemas.openxmlformats.org/officeDocument/2006/math">
                    <m:func>
                      <m:funcPr>
                        <m:ctrlPr>
                          <a:rPr lang="es-PE" sz="2000" i="1">
                            <a:latin typeface="Cambria Math" panose="02040503050406030204" pitchFamily="18" charset="0"/>
                          </a:rPr>
                        </m:ctrlPr>
                      </m:funcPr>
                      <m:fName>
                        <m:sSub>
                          <m:sSubPr>
                            <m:ctrlPr>
                              <a:rPr lang="es-PE" sz="2000" i="1">
                                <a:latin typeface="Cambria Math" panose="02040503050406030204" pitchFamily="18" charset="0"/>
                              </a:rPr>
                            </m:ctrlPr>
                          </m:sSubPr>
                          <m:e>
                            <m:r>
                              <a:rPr lang="es-ES" sz="2000" i="1">
                                <a:latin typeface="Cambria Math" panose="02040503050406030204" pitchFamily="18" charset="0"/>
                              </a:rPr>
                              <m:t>𝐹</m:t>
                            </m:r>
                          </m:e>
                          <m:sub>
                            <m:r>
                              <a:rPr lang="es-ES" sz="2000" i="1">
                                <a:latin typeface="Cambria Math" panose="02040503050406030204" pitchFamily="18" charset="0"/>
                              </a:rPr>
                              <m:t>𝐷𝐴𝑃</m:t>
                            </m:r>
                          </m:sub>
                        </m:sSub>
                      </m:fName>
                      <m:e>
                        <m:d>
                          <m:dPr>
                            <m:ctrlPr>
                              <a:rPr lang="es-PE" sz="2000" i="1">
                                <a:latin typeface="Cambria Math" panose="02040503050406030204" pitchFamily="18" charset="0"/>
                              </a:rPr>
                            </m:ctrlPr>
                          </m:dPr>
                          <m:e>
                            <m:sSub>
                              <m:sSubPr>
                                <m:ctrlPr>
                                  <a:rPr lang="es-PE" sz="2000" i="1">
                                    <a:latin typeface="Cambria Math" panose="02040503050406030204" pitchFamily="18" charset="0"/>
                                  </a:rPr>
                                </m:ctrlPr>
                              </m:sSubPr>
                              <m:e>
                                <m:r>
                                  <a:rPr lang="es-ES" sz="2000" i="1">
                                    <a:latin typeface="Cambria Math" panose="02040503050406030204" pitchFamily="18" charset="0"/>
                                  </a:rPr>
                                  <m:t>𝐴</m:t>
                                </m:r>
                              </m:e>
                              <m:sub>
                                <m:r>
                                  <a:rPr lang="es-ES" sz="2000" i="1">
                                    <a:latin typeface="Cambria Math" panose="02040503050406030204" pitchFamily="18" charset="0"/>
                                  </a:rPr>
                                  <m:t>𝑗</m:t>
                                </m:r>
                              </m:sub>
                            </m:sSub>
                          </m:e>
                        </m:d>
                      </m:e>
                    </m:func>
                  </m:oMath>
                </a14:m>
                <a:r>
                  <a:rPr lang="es-ES" sz="2000" dirty="0"/>
                  <a:t> es la distribución acumulada  de </a:t>
                </a:r>
                <a14:m>
                  <m:oMath xmlns:m="http://schemas.openxmlformats.org/officeDocument/2006/math">
                    <m:sSub>
                      <m:sSubPr>
                        <m:ctrlPr>
                          <a:rPr lang="es-PE" sz="2000" i="1">
                            <a:latin typeface="Cambria Math" panose="02040503050406030204" pitchFamily="18" charset="0"/>
                          </a:rPr>
                        </m:ctrlPr>
                      </m:sSubPr>
                      <m:e>
                        <m:r>
                          <a:rPr lang="es-ES" sz="2000" i="1">
                            <a:latin typeface="Cambria Math" panose="02040503050406030204" pitchFamily="18" charset="0"/>
                          </a:rPr>
                          <m:t>𝐶</m:t>
                        </m:r>
                      </m:e>
                      <m:sub>
                        <m:r>
                          <a:rPr lang="es-ES" sz="2000" i="1">
                            <a:latin typeface="Cambria Math" panose="02040503050406030204" pitchFamily="18" charset="0"/>
                          </a:rPr>
                          <m:t>𝑗</m:t>
                        </m:r>
                      </m:sub>
                    </m:sSub>
                    <m:r>
                      <a:rPr lang="es-PE" sz="2000" b="0" i="0" smtClean="0">
                        <a:latin typeface="Cambria Math" panose="02040503050406030204" pitchFamily="18" charset="0"/>
                      </a:rPr>
                      <m:t>.</m:t>
                    </m:r>
                  </m:oMath>
                </a14:m>
                <a:endParaRPr lang="es-PE"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11560" y="1052736"/>
                <a:ext cx="7886700" cy="5063549"/>
              </a:xfrm>
              <a:blipFill rotWithShape="0">
                <a:blip r:embed="rId2"/>
                <a:stretch>
                  <a:fillRect l="-773" t="-723" r="-850"/>
                </a:stretch>
              </a:blipFill>
            </p:spPr>
            <p:txBody>
              <a:bodyPr/>
              <a:lstStyle/>
              <a:p>
                <a:r>
                  <a:rPr lang="es-PE">
                    <a:noFill/>
                  </a:rPr>
                  <a:t> </a:t>
                </a:r>
              </a:p>
            </p:txBody>
          </p:sp>
        </mc:Fallback>
      </mc:AlternateContent>
    </p:spTree>
    <p:extLst>
      <p:ext uri="{BB962C8B-B14F-4D97-AF65-F5344CB8AC3E}">
        <p14:creationId xmlns:p14="http://schemas.microsoft.com/office/powerpoint/2010/main" val="1140284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680604" y="1368425"/>
                <a:ext cx="7886700" cy="3712730"/>
              </a:xfrm>
            </p:spPr>
            <p:txBody>
              <a:bodyPr>
                <a:noAutofit/>
              </a:bodyPr>
              <a:lstStyle/>
              <a:p>
                <a:pPr marL="0" indent="0" algn="just">
                  <a:buNone/>
                </a:pPr>
                <a:r>
                  <a:rPr lang="es-ES" sz="2000" dirty="0"/>
                  <a:t>La DAP media está dada </a:t>
                </a:r>
                <a:r>
                  <a:rPr lang="es-ES" sz="2000" dirty="0" smtClean="0"/>
                  <a:t>por:</a:t>
                </a:r>
              </a:p>
              <a:p>
                <a:pPr marL="0" indent="0" algn="just">
                  <a:buNone/>
                </a:pPr>
                <a:endParaRPr lang="es-ES" sz="2000" dirty="0"/>
              </a:p>
              <a:p>
                <a:pPr marL="0" indent="0" algn="just">
                  <a:buNone/>
                </a:pPr>
                <a14:m>
                  <m:oMathPara xmlns:m="http://schemas.openxmlformats.org/officeDocument/2006/math">
                    <m:oMathParaPr>
                      <m:jc m:val="centerGroup"/>
                    </m:oMathParaPr>
                    <m:oMath xmlns:m="http://schemas.openxmlformats.org/officeDocument/2006/math">
                      <m:r>
                        <a:rPr lang="es-ES" sz="2000" b="1" i="1">
                          <a:latin typeface="Cambria Math" panose="02040503050406030204" pitchFamily="18" charset="0"/>
                        </a:rPr>
                        <m:t>𝑬</m:t>
                      </m:r>
                      <m:d>
                        <m:dPr>
                          <m:ctrlPr>
                            <a:rPr lang="es-PE" sz="2000" b="1" i="1">
                              <a:latin typeface="Cambria Math" panose="02040503050406030204" pitchFamily="18" charset="0"/>
                            </a:rPr>
                          </m:ctrlPr>
                        </m:dPr>
                        <m:e>
                          <m:sSub>
                            <m:sSubPr>
                              <m:ctrlPr>
                                <a:rPr lang="es-PE" sz="2000" b="1" i="1">
                                  <a:latin typeface="Cambria Math" panose="02040503050406030204" pitchFamily="18" charset="0"/>
                                </a:rPr>
                              </m:ctrlPr>
                            </m:sSubPr>
                            <m:e>
                              <m:r>
                                <a:rPr lang="es-ES" sz="2000" b="1" i="1">
                                  <a:latin typeface="Cambria Math" panose="02040503050406030204" pitchFamily="18" charset="0"/>
                                </a:rPr>
                                <m:t>𝑪</m:t>
                              </m:r>
                            </m:e>
                            <m:sub>
                              <m:r>
                                <a:rPr lang="es-ES" sz="2000" b="1" i="1">
                                  <a:latin typeface="Cambria Math" panose="02040503050406030204" pitchFamily="18" charset="0"/>
                                </a:rPr>
                                <m:t>𝒋</m:t>
                              </m:r>
                            </m:sub>
                          </m:sSub>
                        </m:e>
                      </m:d>
                      <m:r>
                        <a:rPr lang="es-ES" sz="2000" b="1" i="1">
                          <a:latin typeface="Cambria Math" panose="02040503050406030204" pitchFamily="18" charset="0"/>
                        </a:rPr>
                        <m:t>=</m:t>
                      </m:r>
                      <m:nary>
                        <m:naryPr>
                          <m:limLoc m:val="subSup"/>
                          <m:ctrlPr>
                            <a:rPr lang="es-PE" sz="2000" b="1" i="1">
                              <a:latin typeface="Cambria Math" panose="02040503050406030204" pitchFamily="18" charset="0"/>
                            </a:rPr>
                          </m:ctrlPr>
                        </m:naryPr>
                        <m:sub>
                          <m:r>
                            <a:rPr lang="es-ES" sz="2000" b="1" i="1">
                              <a:latin typeface="Cambria Math" panose="02040503050406030204" pitchFamily="18" charset="0"/>
                            </a:rPr>
                            <m:t>𝟎</m:t>
                          </m:r>
                        </m:sub>
                        <m:sup>
                          <m:r>
                            <a:rPr lang="es-ES" sz="2000" b="1" i="1">
                              <a:latin typeface="Cambria Math" panose="02040503050406030204" pitchFamily="18" charset="0"/>
                            </a:rPr>
                            <m:t>∞</m:t>
                          </m:r>
                        </m:sup>
                        <m:e>
                          <m:d>
                            <m:dPr>
                              <m:ctrlPr>
                                <a:rPr lang="es-PE" sz="2000" b="1" i="1">
                                  <a:latin typeface="Cambria Math" panose="02040503050406030204" pitchFamily="18" charset="0"/>
                                </a:rPr>
                              </m:ctrlPr>
                            </m:dPr>
                            <m:e>
                              <m:r>
                                <a:rPr lang="es-ES" sz="2000" b="1" i="1">
                                  <a:latin typeface="Cambria Math" panose="02040503050406030204" pitchFamily="18" charset="0"/>
                                </a:rPr>
                                <m:t>𝟏</m:t>
                              </m:r>
                              <m:r>
                                <a:rPr lang="es-ES" sz="2000" b="1" i="1">
                                  <a:latin typeface="Cambria Math" panose="02040503050406030204" pitchFamily="18" charset="0"/>
                                </a:rPr>
                                <m:t>−</m:t>
                              </m:r>
                              <m:sSub>
                                <m:sSubPr>
                                  <m:ctrlPr>
                                    <a:rPr lang="es-PE" sz="2000" b="1" i="1">
                                      <a:latin typeface="Cambria Math" panose="02040503050406030204" pitchFamily="18" charset="0"/>
                                    </a:rPr>
                                  </m:ctrlPr>
                                </m:sSubPr>
                                <m:e>
                                  <m:r>
                                    <a:rPr lang="es-ES" sz="2000" b="1" i="1">
                                      <a:latin typeface="Cambria Math" panose="02040503050406030204" pitchFamily="18" charset="0"/>
                                    </a:rPr>
                                    <m:t>𝑭</m:t>
                                  </m:r>
                                </m:e>
                                <m:sub>
                                  <m:r>
                                    <a:rPr lang="es-ES" sz="2000" b="1" i="1">
                                      <a:latin typeface="Cambria Math" panose="02040503050406030204" pitchFamily="18" charset="0"/>
                                    </a:rPr>
                                    <m:t>𝑫𝑨𝑷</m:t>
                                  </m:r>
                                </m:sub>
                              </m:sSub>
                              <m:d>
                                <m:dPr>
                                  <m:ctrlPr>
                                    <a:rPr lang="es-PE" sz="2000" b="1" i="1">
                                      <a:latin typeface="Cambria Math" panose="02040503050406030204" pitchFamily="18" charset="0"/>
                                    </a:rPr>
                                  </m:ctrlPr>
                                </m:dPr>
                                <m:e>
                                  <m:r>
                                    <a:rPr lang="es-ES" sz="2000" b="1" i="1">
                                      <a:latin typeface="Cambria Math" panose="02040503050406030204" pitchFamily="18" charset="0"/>
                                    </a:rPr>
                                    <m:t>𝑨</m:t>
                                  </m:r>
                                </m:e>
                              </m:d>
                            </m:e>
                          </m:d>
                          <m:r>
                            <a:rPr lang="es-ES" sz="2000" b="1" i="1">
                              <a:latin typeface="Cambria Math" panose="02040503050406030204" pitchFamily="18" charset="0"/>
                            </a:rPr>
                            <m:t>𝝏</m:t>
                          </m:r>
                          <m:r>
                            <a:rPr lang="es-ES" sz="2000" b="1" i="1">
                              <a:latin typeface="Cambria Math" panose="02040503050406030204" pitchFamily="18" charset="0"/>
                            </a:rPr>
                            <m:t>𝑨</m:t>
                          </m:r>
                          <m:r>
                            <a:rPr lang="es-ES" sz="2000" b="1" i="1">
                              <a:latin typeface="Cambria Math" panose="02040503050406030204" pitchFamily="18" charset="0"/>
                            </a:rPr>
                            <m:t>−</m:t>
                          </m:r>
                          <m:nary>
                            <m:naryPr>
                              <m:limLoc m:val="subSup"/>
                              <m:ctrlPr>
                                <a:rPr lang="es-PE" sz="2000" b="1" i="1">
                                  <a:latin typeface="Cambria Math" panose="02040503050406030204" pitchFamily="18" charset="0"/>
                                </a:rPr>
                              </m:ctrlPr>
                            </m:naryPr>
                            <m:sub>
                              <m:r>
                                <a:rPr lang="es-ES" sz="2000" b="1" i="1">
                                  <a:latin typeface="Cambria Math" panose="02040503050406030204" pitchFamily="18" charset="0"/>
                                </a:rPr>
                                <m:t>−∞</m:t>
                              </m:r>
                            </m:sub>
                            <m:sup>
                              <m:r>
                                <a:rPr lang="es-ES" sz="2000" b="1" i="1">
                                  <a:latin typeface="Cambria Math" panose="02040503050406030204" pitchFamily="18" charset="0"/>
                                </a:rPr>
                                <m:t>𝟎</m:t>
                              </m:r>
                            </m:sup>
                            <m:e>
                              <m:sSub>
                                <m:sSubPr>
                                  <m:ctrlPr>
                                    <a:rPr lang="es-PE" sz="2000" b="1" i="1">
                                      <a:latin typeface="Cambria Math" panose="02040503050406030204" pitchFamily="18" charset="0"/>
                                    </a:rPr>
                                  </m:ctrlPr>
                                </m:sSubPr>
                                <m:e>
                                  <m:r>
                                    <a:rPr lang="es-ES" sz="2000" b="1" i="1">
                                      <a:latin typeface="Cambria Math" panose="02040503050406030204" pitchFamily="18" charset="0"/>
                                    </a:rPr>
                                    <m:t>𝑭</m:t>
                                  </m:r>
                                </m:e>
                                <m:sub>
                                  <m:r>
                                    <a:rPr lang="es-ES" sz="2000" b="1" i="1">
                                      <a:latin typeface="Cambria Math" panose="02040503050406030204" pitchFamily="18" charset="0"/>
                                    </a:rPr>
                                    <m:t>𝑫𝑨𝑷</m:t>
                                  </m:r>
                                </m:sub>
                              </m:sSub>
                              <m:d>
                                <m:dPr>
                                  <m:ctrlPr>
                                    <a:rPr lang="es-PE" sz="2000" b="1" i="1">
                                      <a:latin typeface="Cambria Math" panose="02040503050406030204" pitchFamily="18" charset="0"/>
                                    </a:rPr>
                                  </m:ctrlPr>
                                </m:dPr>
                                <m:e>
                                  <m:r>
                                    <a:rPr lang="es-ES" sz="2000" b="1" i="1">
                                      <a:latin typeface="Cambria Math" panose="02040503050406030204" pitchFamily="18" charset="0"/>
                                    </a:rPr>
                                    <m:t>𝑨</m:t>
                                  </m:r>
                                </m:e>
                              </m:d>
                              <m:r>
                                <a:rPr lang="es-ES" sz="2000" b="1" i="1">
                                  <a:latin typeface="Cambria Math" panose="02040503050406030204" pitchFamily="18" charset="0"/>
                                </a:rPr>
                                <m:t>𝝏</m:t>
                              </m:r>
                              <m:r>
                                <a:rPr lang="es-ES" sz="2000" b="1" i="1">
                                  <a:latin typeface="Cambria Math" panose="02040503050406030204" pitchFamily="18" charset="0"/>
                                </a:rPr>
                                <m:t>𝑨</m:t>
                              </m:r>
                              <m:r>
                                <a:rPr lang="es-ES" sz="2000" b="1" i="1">
                                  <a:latin typeface="Cambria Math" panose="02040503050406030204" pitchFamily="18" charset="0"/>
                                </a:rPr>
                                <m:t>=</m:t>
                              </m:r>
                              <m:f>
                                <m:fPr>
                                  <m:ctrlPr>
                                    <a:rPr lang="es-PE" sz="2000" b="1" i="1">
                                      <a:latin typeface="Cambria Math" panose="02040503050406030204" pitchFamily="18" charset="0"/>
                                    </a:rPr>
                                  </m:ctrlPr>
                                </m:fPr>
                                <m:num>
                                  <m:r>
                                    <a:rPr lang="es-ES" sz="2000" b="1" i="1">
                                      <a:latin typeface="Cambria Math" panose="02040503050406030204" pitchFamily="18" charset="0"/>
                                    </a:rPr>
                                    <m:t>𝜶</m:t>
                                  </m:r>
                                </m:num>
                                <m:den>
                                  <m:r>
                                    <a:rPr lang="es-ES" sz="2000" b="1" i="1">
                                      <a:latin typeface="Cambria Math" panose="02040503050406030204" pitchFamily="18" charset="0"/>
                                    </a:rPr>
                                    <m:t>𝜷</m:t>
                                  </m:r>
                                </m:den>
                              </m:f>
                            </m:e>
                          </m:nary>
                        </m:e>
                      </m:nary>
                    </m:oMath>
                  </m:oMathPara>
                </a14:m>
                <a:endParaRPr lang="es-PE" sz="2000" dirty="0"/>
              </a:p>
              <a:p>
                <a:pPr marL="0" indent="0" algn="just">
                  <a:buNone/>
                </a:pPr>
                <a:r>
                  <a:rPr lang="es-ES" sz="2000" dirty="0"/>
                  <a:t>Otros factores explicativos se podrían incorporar en el modelo a través de α,  </a:t>
                </a:r>
                <a14:m>
                  <m:oMath xmlns:m="http://schemas.openxmlformats.org/officeDocument/2006/math">
                    <m:r>
                      <a:rPr lang="es-ES" sz="2000" i="1">
                        <a:latin typeface="Cambria Math" panose="02040503050406030204" pitchFamily="18" charset="0"/>
                      </a:rPr>
                      <m:t>𝛷</m:t>
                    </m:r>
                    <m:r>
                      <a:rPr lang="es-ES" sz="2000" i="1">
                        <a:latin typeface="Cambria Math" panose="02040503050406030204" pitchFamily="18" charset="0"/>
                      </a:rPr>
                      <m:t>=</m:t>
                    </m:r>
                    <m:r>
                      <a:rPr lang="es-ES" sz="2000" i="1">
                        <a:latin typeface="Cambria Math" panose="02040503050406030204" pitchFamily="18" charset="0"/>
                      </a:rPr>
                      <m:t>𝛼</m:t>
                    </m:r>
                    <m:r>
                      <a:rPr lang="es-ES" sz="2000" i="1">
                        <a:latin typeface="Cambria Math" panose="02040503050406030204" pitchFamily="18" charset="0"/>
                      </a:rPr>
                      <m:t>+</m:t>
                    </m:r>
                    <m:sSup>
                      <m:sSupPr>
                        <m:ctrlPr>
                          <a:rPr lang="es-PE" sz="2000" i="1">
                            <a:latin typeface="Cambria Math" panose="02040503050406030204" pitchFamily="18" charset="0"/>
                          </a:rPr>
                        </m:ctrlPr>
                      </m:sSupPr>
                      <m:e>
                        <m:r>
                          <a:rPr lang="es-ES" sz="2000" i="1">
                            <a:latin typeface="Cambria Math" panose="02040503050406030204" pitchFamily="18" charset="0"/>
                          </a:rPr>
                          <m:t>𝛿</m:t>
                        </m:r>
                      </m:e>
                      <m:sup>
                        <m:r>
                          <a:rPr lang="es-ES" sz="2000" i="1">
                            <a:latin typeface="Cambria Math" panose="02040503050406030204" pitchFamily="18" charset="0"/>
                          </a:rPr>
                          <m:t>′</m:t>
                        </m:r>
                      </m:sup>
                    </m:sSup>
                    <m:sSub>
                      <m:sSubPr>
                        <m:ctrlPr>
                          <a:rPr lang="es-PE"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rPr>
                          <m:t>1</m:t>
                        </m:r>
                      </m:sub>
                    </m:sSub>
                  </m:oMath>
                </a14:m>
                <a:r>
                  <a:rPr lang="es-ES" sz="2000" dirty="0"/>
                  <a:t> y la </a:t>
                </a:r>
                <a:r>
                  <a:rPr lang="es-ES" sz="2000" dirty="0" smtClean="0"/>
                  <a:t>medida </a:t>
                </a:r>
                <a:r>
                  <a:rPr lang="es-ES" sz="2000" dirty="0"/>
                  <a:t>de bienestar sería </a:t>
                </a:r>
                <a:endParaRPr lang="es-ES" sz="2000" dirty="0" smtClean="0"/>
              </a:p>
              <a:p>
                <a:pPr marL="0" indent="0" algn="just">
                  <a:buNone/>
                </a:pPr>
                <a:endParaRPr lang="es-ES" sz="2000" dirty="0"/>
              </a:p>
              <a:p>
                <a:pPr marL="0" indent="0" algn="ctr">
                  <a:buNone/>
                </a:pPr>
                <a14:m>
                  <m:oMath xmlns:m="http://schemas.openxmlformats.org/officeDocument/2006/math">
                    <m:f>
                      <m:fPr>
                        <m:ctrlPr>
                          <a:rPr lang="es-PE" sz="2000" i="1">
                            <a:latin typeface="Cambria Math" panose="02040503050406030204" pitchFamily="18" charset="0"/>
                          </a:rPr>
                        </m:ctrlPr>
                      </m:fPr>
                      <m:num>
                        <m:r>
                          <a:rPr lang="es-ES" sz="2000" i="1">
                            <a:latin typeface="Cambria Math" panose="02040503050406030204" pitchFamily="18" charset="0"/>
                          </a:rPr>
                          <m:t>𝛷</m:t>
                        </m:r>
                      </m:num>
                      <m:den>
                        <m:r>
                          <a:rPr lang="es-ES" sz="2000" i="1">
                            <a:latin typeface="Cambria Math" panose="02040503050406030204" pitchFamily="18" charset="0"/>
                          </a:rPr>
                          <m:t>𝛽</m:t>
                        </m:r>
                      </m:den>
                    </m:f>
                    <m:r>
                      <a:rPr lang="es-ES" sz="2000" i="1">
                        <a:latin typeface="Cambria Math" panose="02040503050406030204" pitchFamily="18" charset="0"/>
                      </a:rPr>
                      <m:t>=</m:t>
                    </m:r>
                    <m:f>
                      <m:fPr>
                        <m:ctrlPr>
                          <a:rPr lang="es-PE" sz="2000" i="1">
                            <a:latin typeface="Cambria Math" panose="02040503050406030204" pitchFamily="18" charset="0"/>
                          </a:rPr>
                        </m:ctrlPr>
                      </m:fPr>
                      <m:num>
                        <m:r>
                          <a:rPr lang="es-ES" sz="2000" i="1">
                            <a:latin typeface="Cambria Math" panose="02040503050406030204" pitchFamily="18" charset="0"/>
                          </a:rPr>
                          <m:t>𝛼</m:t>
                        </m:r>
                        <m:r>
                          <a:rPr lang="es-ES" sz="2000" i="1">
                            <a:latin typeface="Cambria Math" panose="02040503050406030204" pitchFamily="18" charset="0"/>
                          </a:rPr>
                          <m:t>+</m:t>
                        </m:r>
                        <m:sSup>
                          <m:sSupPr>
                            <m:ctrlPr>
                              <a:rPr lang="es-PE" sz="2000" i="1">
                                <a:latin typeface="Cambria Math" panose="02040503050406030204" pitchFamily="18" charset="0"/>
                              </a:rPr>
                            </m:ctrlPr>
                          </m:sSupPr>
                          <m:e>
                            <m:r>
                              <a:rPr lang="es-ES" sz="2000" i="1">
                                <a:latin typeface="Cambria Math" panose="02040503050406030204" pitchFamily="18" charset="0"/>
                              </a:rPr>
                              <m:t>𝛿</m:t>
                            </m:r>
                          </m:e>
                          <m:sup>
                            <m:r>
                              <a:rPr lang="es-ES" sz="2000" i="1">
                                <a:latin typeface="Cambria Math" panose="02040503050406030204" pitchFamily="18" charset="0"/>
                              </a:rPr>
                              <m:t>′</m:t>
                            </m:r>
                          </m:sup>
                        </m:sSup>
                        <m:sSub>
                          <m:sSubPr>
                            <m:ctrlPr>
                              <a:rPr lang="es-PE"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rPr>
                              <m:t>1</m:t>
                            </m:r>
                          </m:sub>
                        </m:sSub>
                      </m:num>
                      <m:den>
                        <m:r>
                          <a:rPr lang="es-ES" sz="2000" i="1">
                            <a:latin typeface="Cambria Math" panose="02040503050406030204" pitchFamily="18" charset="0"/>
                          </a:rPr>
                          <m:t>𝛽</m:t>
                        </m:r>
                      </m:den>
                    </m:f>
                  </m:oMath>
                </a14:m>
                <a:r>
                  <a:rPr lang="es-ES" sz="2000" dirty="0"/>
                  <a:t>.</a:t>
                </a:r>
                <a:endParaRPr lang="es-PE" sz="2000" dirty="0"/>
              </a:p>
              <a:p>
                <a:pPr marL="0" indent="0" algn="just">
                  <a:buNone/>
                </a:pPr>
                <a:endParaRPr lang="es-PE" sz="2000"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680604" y="1368425"/>
                <a:ext cx="7886700" cy="3712730"/>
              </a:xfrm>
              <a:blipFill rotWithShape="0">
                <a:blip r:embed="rId2"/>
                <a:stretch>
                  <a:fillRect l="-851" t="-1639" r="-851"/>
                </a:stretch>
              </a:blipFill>
            </p:spPr>
            <p:txBody>
              <a:bodyPr/>
              <a:lstStyle/>
              <a:p>
                <a:r>
                  <a:rPr lang="es-PE">
                    <a:noFill/>
                  </a:rPr>
                  <a:t> </a:t>
                </a:r>
              </a:p>
            </p:txBody>
          </p:sp>
        </mc:Fallback>
      </mc:AlternateContent>
    </p:spTree>
    <p:extLst>
      <p:ext uri="{BB962C8B-B14F-4D97-AF65-F5344CB8AC3E}">
        <p14:creationId xmlns:p14="http://schemas.microsoft.com/office/powerpoint/2010/main" val="185656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764704"/>
            <a:ext cx="7886700" cy="5874038"/>
          </a:xfrm>
        </p:spPr>
        <p:txBody>
          <a:bodyPr>
            <a:normAutofit lnSpcReduction="10000"/>
          </a:bodyPr>
          <a:lstStyle/>
          <a:p>
            <a:pPr marL="0" indent="0" algn="just">
              <a:buNone/>
            </a:pPr>
            <a:r>
              <a:rPr lang="es-PE" sz="2000" b="1" i="1" dirty="0"/>
              <a:t>Aspectos importantes de implementación de VC</a:t>
            </a:r>
          </a:p>
          <a:p>
            <a:pPr marL="0" indent="0" algn="just">
              <a:buNone/>
            </a:pPr>
            <a:endParaRPr lang="es-PE" sz="2000" b="1" dirty="0" smtClean="0"/>
          </a:p>
          <a:p>
            <a:pPr marL="0" indent="0" algn="just">
              <a:buNone/>
            </a:pPr>
            <a:r>
              <a:rPr lang="es-PE" sz="2000" b="1" dirty="0" smtClean="0"/>
              <a:t>1</a:t>
            </a:r>
            <a:r>
              <a:rPr lang="es-PE" sz="2000" b="1" dirty="0"/>
              <a:t>. Estructura de un cuestionario de VC</a:t>
            </a:r>
          </a:p>
          <a:p>
            <a:pPr marL="0" indent="0" algn="just">
              <a:buNone/>
            </a:pPr>
            <a:r>
              <a:rPr lang="es-PE" sz="2000" dirty="0"/>
              <a:t>El método de VC requiere de la aplicación de </a:t>
            </a:r>
            <a:r>
              <a:rPr lang="es-PE" sz="2000" dirty="0" smtClean="0"/>
              <a:t>una encuesta </a:t>
            </a:r>
            <a:r>
              <a:rPr lang="es-PE" sz="2000" dirty="0"/>
              <a:t>para obtener las preferencias y es en </a:t>
            </a:r>
            <a:r>
              <a:rPr lang="es-PE" sz="2000" dirty="0" smtClean="0"/>
              <a:t>el diseño </a:t>
            </a:r>
            <a:r>
              <a:rPr lang="es-PE" sz="2000" dirty="0"/>
              <a:t>y preparación de esta encuesta dónde </a:t>
            </a:r>
            <a:r>
              <a:rPr lang="es-PE" sz="2000" dirty="0" smtClean="0"/>
              <a:t>se determina </a:t>
            </a:r>
            <a:r>
              <a:rPr lang="es-PE" sz="2000" dirty="0"/>
              <a:t>en gran medida el éxito o fracaso </a:t>
            </a:r>
            <a:r>
              <a:rPr lang="es-PE" sz="2000" dirty="0" smtClean="0"/>
              <a:t>del ejercicio.</a:t>
            </a:r>
          </a:p>
          <a:p>
            <a:pPr marL="0" indent="0" algn="just">
              <a:buNone/>
            </a:pPr>
            <a:endParaRPr lang="es-PE" sz="2000" dirty="0"/>
          </a:p>
          <a:p>
            <a:pPr marL="0" indent="0" algn="just">
              <a:buNone/>
            </a:pPr>
            <a:r>
              <a:rPr lang="es-PE" sz="2000" dirty="0"/>
              <a:t>En esta entrevista los encuestados reciben </a:t>
            </a:r>
            <a:r>
              <a:rPr lang="es-PE" sz="2000" dirty="0" smtClean="0"/>
              <a:t>información estructurada </a:t>
            </a:r>
            <a:r>
              <a:rPr lang="es-PE" sz="2000" dirty="0"/>
              <a:t>en básicamente tres partes claves</a:t>
            </a:r>
            <a:r>
              <a:rPr lang="es-PE" sz="2000" dirty="0" smtClean="0"/>
              <a:t>:</a:t>
            </a:r>
          </a:p>
          <a:p>
            <a:pPr marL="0" indent="0" algn="just">
              <a:buNone/>
            </a:pPr>
            <a:endParaRPr lang="es-PE" sz="2000" dirty="0"/>
          </a:p>
          <a:p>
            <a:pPr marL="0" indent="0" algn="just">
              <a:buNone/>
            </a:pPr>
            <a:r>
              <a:rPr lang="es-PE" sz="2000" b="1" dirty="0"/>
              <a:t>a. Escenario: </a:t>
            </a:r>
            <a:r>
              <a:rPr lang="es-PE" sz="2000" dirty="0"/>
              <a:t>Una descripción detallada del bien </a:t>
            </a:r>
            <a:r>
              <a:rPr lang="es-PE" sz="2000" dirty="0" smtClean="0"/>
              <a:t>bajo estudio </a:t>
            </a:r>
            <a:r>
              <a:rPr lang="es-PE" sz="2000" dirty="0"/>
              <a:t>y de las circunstancias hipotéticas bajo </a:t>
            </a:r>
            <a:r>
              <a:rPr lang="es-PE" sz="2000" dirty="0" smtClean="0"/>
              <a:t>las cuáles </a:t>
            </a:r>
            <a:r>
              <a:rPr lang="es-PE" sz="2000" dirty="0"/>
              <a:t>el encuestado disfrutará del bien:</a:t>
            </a:r>
          </a:p>
          <a:p>
            <a:pPr algn="just"/>
            <a:r>
              <a:rPr lang="es-PE" sz="2000" dirty="0"/>
              <a:t>La idea es construir un mercado hipotético </a:t>
            </a:r>
            <a:r>
              <a:rPr lang="es-PE" sz="2000" dirty="0" smtClean="0"/>
              <a:t>bien detallado </a:t>
            </a:r>
            <a:r>
              <a:rPr lang="es-PE" sz="2000" dirty="0"/>
              <a:t>y creíble.</a:t>
            </a:r>
          </a:p>
          <a:p>
            <a:pPr algn="just"/>
            <a:r>
              <a:rPr lang="es-PE" sz="2000" dirty="0"/>
              <a:t>Es necesario detallar la situación actual y </a:t>
            </a:r>
            <a:r>
              <a:rPr lang="es-PE" sz="2000" dirty="0" smtClean="0"/>
              <a:t>la disponibilidad </a:t>
            </a:r>
            <a:r>
              <a:rPr lang="es-PE" sz="2000" dirty="0"/>
              <a:t>del bien antes y después del </a:t>
            </a:r>
            <a:r>
              <a:rPr lang="es-PE" sz="2000" dirty="0" smtClean="0"/>
              <a:t>cambio propuesto</a:t>
            </a:r>
            <a:r>
              <a:rPr lang="es-PE" sz="2000" dirty="0"/>
              <a:t>.</a:t>
            </a:r>
          </a:p>
          <a:p>
            <a:pPr algn="just"/>
            <a:r>
              <a:rPr lang="es-PE" sz="2000" dirty="0"/>
              <a:t>Deben mencionarse los posibles sustitutos del bien y </a:t>
            </a:r>
            <a:r>
              <a:rPr lang="es-PE" sz="2000" dirty="0" smtClean="0"/>
              <a:t>el vehículo </a:t>
            </a:r>
            <a:r>
              <a:rPr lang="es-PE" sz="2000" dirty="0"/>
              <a:t>de pago.</a:t>
            </a:r>
          </a:p>
        </p:txBody>
      </p:sp>
    </p:spTree>
    <p:extLst>
      <p:ext uri="{BB962C8B-B14F-4D97-AF65-F5344CB8AC3E}">
        <p14:creationId xmlns:p14="http://schemas.microsoft.com/office/powerpoint/2010/main" val="495140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908720"/>
            <a:ext cx="7886700" cy="5635049"/>
          </a:xfrm>
        </p:spPr>
        <p:txBody>
          <a:bodyPr>
            <a:normAutofit/>
          </a:bodyPr>
          <a:lstStyle/>
          <a:p>
            <a:pPr marL="0" indent="0" algn="just">
              <a:buNone/>
            </a:pPr>
            <a:r>
              <a:rPr lang="es-PE" sz="2000" b="1" dirty="0"/>
              <a:t>b. Pregunta: </a:t>
            </a:r>
            <a:r>
              <a:rPr lang="es-PE" sz="2000" dirty="0"/>
              <a:t>Un pregunta diseñada de tal manera </a:t>
            </a:r>
            <a:r>
              <a:rPr lang="es-PE" sz="2000" dirty="0" smtClean="0"/>
              <a:t>que obtenga </a:t>
            </a:r>
            <a:r>
              <a:rPr lang="es-PE" sz="2000" dirty="0"/>
              <a:t>la voluntad de pago por el </a:t>
            </a:r>
            <a:r>
              <a:rPr lang="es-PE" sz="2000" dirty="0" smtClean="0"/>
              <a:t>cambio propuesto </a:t>
            </a:r>
            <a:r>
              <a:rPr lang="es-PE" sz="2000" dirty="0"/>
              <a:t>sin sesgar la respuesta</a:t>
            </a:r>
            <a:r>
              <a:rPr lang="es-PE" sz="2000" dirty="0" smtClean="0"/>
              <a:t>.</a:t>
            </a:r>
          </a:p>
          <a:p>
            <a:pPr marL="0" indent="0" algn="just">
              <a:buNone/>
            </a:pPr>
            <a:endParaRPr lang="es-PE" sz="2000" dirty="0"/>
          </a:p>
          <a:p>
            <a:pPr marL="0" indent="0" algn="just">
              <a:buNone/>
            </a:pPr>
            <a:r>
              <a:rPr lang="es-PE" sz="2000" b="1" dirty="0"/>
              <a:t>c. Información adicional: </a:t>
            </a:r>
            <a:r>
              <a:rPr lang="es-PE" sz="2000" dirty="0"/>
              <a:t>Preguntas acerca de </a:t>
            </a:r>
            <a:r>
              <a:rPr lang="es-PE" sz="2000" dirty="0" smtClean="0"/>
              <a:t>las características </a:t>
            </a:r>
            <a:r>
              <a:rPr lang="es-PE" sz="2000" dirty="0"/>
              <a:t>socio-económicas del encuestado</a:t>
            </a:r>
            <a:r>
              <a:rPr lang="es-PE" sz="2000" dirty="0" smtClean="0"/>
              <a:t>, sus </a:t>
            </a:r>
            <a:r>
              <a:rPr lang="es-PE" sz="2000" dirty="0"/>
              <a:t>preferencias acerca de bienes relacionados </a:t>
            </a:r>
            <a:r>
              <a:rPr lang="es-PE" sz="2000" dirty="0" smtClean="0"/>
              <a:t>con el </a:t>
            </a:r>
            <a:r>
              <a:rPr lang="es-PE" sz="2000" dirty="0"/>
              <a:t>bien bajo estudio y su relación actual con el bien</a:t>
            </a:r>
            <a:r>
              <a:rPr lang="es-PE" sz="2000" dirty="0" smtClean="0"/>
              <a:t>.</a:t>
            </a:r>
          </a:p>
          <a:p>
            <a:pPr marL="0" indent="0" algn="just">
              <a:buNone/>
            </a:pPr>
            <a:endParaRPr lang="es-PE" sz="2000" dirty="0"/>
          </a:p>
          <a:p>
            <a:pPr marL="0" indent="0">
              <a:buNone/>
            </a:pPr>
            <a:endParaRPr lang="es-PE" sz="2000" b="1" dirty="0" smtClean="0"/>
          </a:p>
          <a:p>
            <a:pPr marL="0" indent="0">
              <a:buNone/>
            </a:pPr>
            <a:r>
              <a:rPr lang="es-PE" sz="2000" b="1" dirty="0" smtClean="0"/>
              <a:t>2</a:t>
            </a:r>
            <a:r>
              <a:rPr lang="es-PE" sz="2000" b="1" dirty="0"/>
              <a:t>. Formato de las preguntas</a:t>
            </a:r>
          </a:p>
          <a:p>
            <a:pPr marL="0" indent="0">
              <a:buNone/>
            </a:pPr>
            <a:r>
              <a:rPr lang="es-PE" sz="2000" dirty="0"/>
              <a:t>La idea básica es obtener información sobre:</a:t>
            </a:r>
          </a:p>
          <a:p>
            <a:pPr marL="0" indent="0">
              <a:buNone/>
            </a:pPr>
            <a:r>
              <a:rPr lang="es-PE" sz="2000" dirty="0"/>
              <a:t>i. La disponibilidad a pagar por una mejora o por evitar una desmejora (DAP)</a:t>
            </a:r>
          </a:p>
          <a:p>
            <a:pPr marL="0" indent="0">
              <a:buNone/>
            </a:pPr>
            <a:r>
              <a:rPr lang="es-PE" sz="2000" dirty="0"/>
              <a:t>ii. La compensación exigida por un daño o por renunciar a una mejora (DAA)</a:t>
            </a:r>
          </a:p>
          <a:p>
            <a:pPr marL="0" indent="0" algn="just">
              <a:buNone/>
            </a:pPr>
            <a:endParaRPr lang="es-PE" sz="2000" dirty="0"/>
          </a:p>
          <a:p>
            <a:pPr marL="0" indent="0" algn="just">
              <a:buNone/>
            </a:pPr>
            <a:endParaRPr lang="es-PE" sz="2000" dirty="0" smtClean="0"/>
          </a:p>
        </p:txBody>
      </p:sp>
    </p:spTree>
    <p:extLst>
      <p:ext uri="{BB962C8B-B14F-4D97-AF65-F5344CB8AC3E}">
        <p14:creationId xmlns:p14="http://schemas.microsoft.com/office/powerpoint/2010/main" val="3252708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854756"/>
            <a:ext cx="8136904" cy="5310548"/>
          </a:xfrm>
        </p:spPr>
        <p:txBody>
          <a:bodyPr>
            <a:normAutofit/>
          </a:bodyPr>
          <a:lstStyle/>
          <a:p>
            <a:pPr marL="0" indent="0">
              <a:buNone/>
            </a:pPr>
            <a:r>
              <a:rPr lang="es-PE" sz="2000" b="1" dirty="0" smtClean="0"/>
              <a:t>3</a:t>
            </a:r>
            <a:r>
              <a:rPr lang="es-PE" sz="2000" b="1" dirty="0"/>
              <a:t>. Formas de obtener la </a:t>
            </a:r>
            <a:r>
              <a:rPr lang="es-PE" sz="2000" b="1" dirty="0" smtClean="0"/>
              <a:t>DAP</a:t>
            </a:r>
          </a:p>
          <a:p>
            <a:pPr marL="0" indent="0">
              <a:buNone/>
            </a:pPr>
            <a:r>
              <a:rPr lang="es-PE" sz="2000" b="1" dirty="0" smtClean="0"/>
              <a:t>3.1 </a:t>
            </a:r>
            <a:r>
              <a:rPr lang="es-PE" sz="2000" b="1" dirty="0"/>
              <a:t>Preguntas abiertas sobre Voluntad de pago</a:t>
            </a:r>
          </a:p>
          <a:p>
            <a:pPr algn="just"/>
            <a:r>
              <a:rPr lang="es-PE" sz="2000" dirty="0"/>
              <a:t>En este caso, simplemente se le pide al encuestado </a:t>
            </a:r>
            <a:r>
              <a:rPr lang="es-PE" sz="2000" dirty="0" smtClean="0"/>
              <a:t>que diga </a:t>
            </a:r>
            <a:r>
              <a:rPr lang="es-PE" sz="2000" dirty="0"/>
              <a:t>su voluntad máxima a pagar por el bien. </a:t>
            </a:r>
            <a:endParaRPr lang="es-PE" sz="2000" dirty="0" smtClean="0"/>
          </a:p>
          <a:p>
            <a:pPr algn="just"/>
            <a:r>
              <a:rPr lang="es-PE" sz="2000" dirty="0"/>
              <a:t>El problema con este formato de pregunta es que, dado que la situación no le es familiar al encuestado, es difícil para él/ella dar una respuesta.</a:t>
            </a:r>
          </a:p>
          <a:p>
            <a:pPr algn="just"/>
            <a:r>
              <a:rPr lang="es-PE" sz="2000" dirty="0" smtClean="0"/>
              <a:t>La </a:t>
            </a:r>
            <a:r>
              <a:rPr lang="es-PE" sz="2000" dirty="0"/>
              <a:t>tendencia es que se obtiene un número alto de DAP muy altas o un número alto de DAP muy bajas</a:t>
            </a:r>
            <a:r>
              <a:rPr lang="es-PE" sz="2000" dirty="0" smtClean="0"/>
              <a:t>.</a:t>
            </a:r>
          </a:p>
          <a:p>
            <a:pPr marL="0" indent="0" algn="just">
              <a:buNone/>
            </a:pPr>
            <a:endParaRPr lang="es-PE" sz="2000" dirty="0" smtClean="0"/>
          </a:p>
          <a:p>
            <a:pPr marL="0" indent="0">
              <a:buNone/>
            </a:pPr>
            <a:r>
              <a:rPr lang="es-PE" sz="2000" b="1" dirty="0"/>
              <a:t>3.2. Formato múltiple o tarjeta de pagos</a:t>
            </a:r>
          </a:p>
          <a:p>
            <a:pPr algn="just"/>
            <a:r>
              <a:rPr lang="es-PE" sz="2000" dirty="0"/>
              <a:t>El entrevistado recibe una tarjeta con distintas cifras sugeridas como montos a pagar y se le pide que seleccione su preferida.</a:t>
            </a:r>
          </a:p>
          <a:p>
            <a:pPr algn="just"/>
            <a:r>
              <a:rPr lang="es-PE" sz="2000" dirty="0"/>
              <a:t>Con esto se evita el sesgo de partida. </a:t>
            </a:r>
          </a:p>
          <a:p>
            <a:pPr algn="just"/>
            <a:r>
              <a:rPr lang="es-PE" sz="2000" dirty="0"/>
              <a:t>Se debe tener cuidado con los rangos pues el encuestado no debe identificar ningún pago como el monto “justo” a pagar</a:t>
            </a:r>
            <a:r>
              <a:rPr lang="es-PE" sz="2000" dirty="0" smtClean="0"/>
              <a:t>.</a:t>
            </a:r>
          </a:p>
        </p:txBody>
      </p:sp>
    </p:spTree>
    <p:extLst>
      <p:ext uri="{BB962C8B-B14F-4D97-AF65-F5344CB8AC3E}">
        <p14:creationId xmlns:p14="http://schemas.microsoft.com/office/powerpoint/2010/main" val="293114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764704"/>
            <a:ext cx="8136904" cy="5977947"/>
          </a:xfrm>
        </p:spPr>
        <p:txBody>
          <a:bodyPr>
            <a:normAutofit fontScale="92500" lnSpcReduction="10000"/>
          </a:bodyPr>
          <a:lstStyle/>
          <a:p>
            <a:pPr marL="0" indent="0">
              <a:buNone/>
            </a:pPr>
            <a:r>
              <a:rPr lang="es-PE" sz="2000" b="1" dirty="0" smtClean="0"/>
              <a:t>3.3 </a:t>
            </a:r>
            <a:r>
              <a:rPr lang="es-PE" sz="2000" b="1" dirty="0"/>
              <a:t>Formato binario o tipo referéndum (toma o deja)</a:t>
            </a:r>
          </a:p>
          <a:p>
            <a:r>
              <a:rPr lang="es-PE" sz="2000" dirty="0"/>
              <a:t>En esta caso se le pregunta al entrevistado si estaría dispuesto a pagar un precio determinado por el bien. </a:t>
            </a:r>
          </a:p>
          <a:p>
            <a:r>
              <a:rPr lang="es-PE" sz="2000" dirty="0" smtClean="0"/>
              <a:t>Distintos </a:t>
            </a:r>
            <a:r>
              <a:rPr lang="es-PE" sz="2000" dirty="0"/>
              <a:t>encuestados reciben distintos precios sugeridos.</a:t>
            </a:r>
          </a:p>
          <a:p>
            <a:r>
              <a:rPr lang="es-PE" sz="2000" dirty="0" smtClean="0"/>
              <a:t>La </a:t>
            </a:r>
            <a:r>
              <a:rPr lang="es-PE" sz="2000" dirty="0"/>
              <a:t>respuesta es sencillamente si o no, de ahí que se le llame referéndum a este tipo de formato. </a:t>
            </a:r>
          </a:p>
          <a:p>
            <a:r>
              <a:rPr lang="es-PE" sz="2000" dirty="0" smtClean="0"/>
              <a:t>Una </a:t>
            </a:r>
            <a:r>
              <a:rPr lang="es-PE" sz="2000" dirty="0"/>
              <a:t>gran ventaja de este método es que se acerca a la realidad cotidiana de los mercados</a:t>
            </a:r>
            <a:r>
              <a:rPr lang="es-PE" sz="2000" dirty="0" smtClean="0"/>
              <a:t>.</a:t>
            </a:r>
          </a:p>
          <a:p>
            <a:pPr marL="0" indent="0">
              <a:buNone/>
            </a:pPr>
            <a:endParaRPr lang="es-PE" sz="2000" dirty="0"/>
          </a:p>
          <a:p>
            <a:pPr marL="0" indent="0" algn="just">
              <a:buNone/>
            </a:pPr>
            <a:r>
              <a:rPr lang="es-PE" sz="2000" dirty="0"/>
              <a:t>Los problemas de este formato son varios, entre ellos: </a:t>
            </a:r>
          </a:p>
          <a:p>
            <a:pPr algn="just"/>
            <a:r>
              <a:rPr lang="es-PE" sz="2000" dirty="0"/>
              <a:t>Se obtiene menos información de cada encuestado, pues sólo se sabe que si DAP es mayor o menor al monto sugerido.</a:t>
            </a:r>
          </a:p>
          <a:p>
            <a:pPr algn="just"/>
            <a:r>
              <a:rPr lang="es-PE" sz="2000" dirty="0"/>
              <a:t>Dificultades de estimación, principalmente la necesidad de asumir una distribución de la DAP en la población.</a:t>
            </a:r>
          </a:p>
          <a:p>
            <a:pPr algn="just"/>
            <a:r>
              <a:rPr lang="es-PE" sz="2000" dirty="0"/>
              <a:t>Sesgo de punto de partida</a:t>
            </a:r>
          </a:p>
          <a:p>
            <a:r>
              <a:rPr lang="es-PE" sz="2000" dirty="0"/>
              <a:t>Tener solo respuestas afirmativas</a:t>
            </a:r>
          </a:p>
          <a:p>
            <a:pPr marL="0" indent="0">
              <a:buNone/>
            </a:pPr>
            <a:endParaRPr lang="es-PE" sz="2000" dirty="0"/>
          </a:p>
          <a:p>
            <a:pPr marL="0" indent="0">
              <a:buNone/>
            </a:pPr>
            <a:r>
              <a:rPr lang="es-PE" sz="2000" dirty="0"/>
              <a:t>Por lo general, este formato es el más aceptado de todos</a:t>
            </a:r>
            <a:r>
              <a:rPr lang="es-PE" sz="2000" dirty="0" smtClean="0"/>
              <a:t>.</a:t>
            </a:r>
            <a:endParaRPr lang="es-PE" sz="2000" dirty="0"/>
          </a:p>
        </p:txBody>
      </p:sp>
    </p:spTree>
    <p:extLst>
      <p:ext uri="{BB962C8B-B14F-4D97-AF65-F5344CB8AC3E}">
        <p14:creationId xmlns:p14="http://schemas.microsoft.com/office/powerpoint/2010/main" val="243758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168" y="1233343"/>
            <a:ext cx="7886700" cy="2912630"/>
          </a:xfrm>
        </p:spPr>
        <p:txBody>
          <a:bodyPr/>
          <a:lstStyle/>
          <a:p>
            <a:pPr marL="0" indent="0" algn="ctr">
              <a:buNone/>
            </a:pPr>
            <a:r>
              <a:rPr lang="es-ES" sz="2000" b="1" dirty="0"/>
              <a:t>Métodos basados en preferencias </a:t>
            </a:r>
            <a:r>
              <a:rPr lang="es-ES" sz="2000" b="1" dirty="0" smtClean="0"/>
              <a:t>declaradas</a:t>
            </a:r>
          </a:p>
          <a:p>
            <a:pPr marL="0" indent="0" algn="ctr">
              <a:buNone/>
            </a:pPr>
            <a:endParaRPr lang="es-PE" sz="2000" b="1" dirty="0"/>
          </a:p>
          <a:p>
            <a:pPr marL="0" indent="0" algn="just">
              <a:buNone/>
            </a:pPr>
            <a:r>
              <a:rPr lang="es-ES" sz="2000" dirty="0" smtClean="0"/>
              <a:t>Los </a:t>
            </a:r>
            <a:r>
              <a:rPr lang="es-ES" sz="2000" dirty="0"/>
              <a:t>métodos directos, o de preferencias declaradas, intentan valorar los servicios ecosistémicos  del patrimonio natural al obtener información de los demandantes aunque no exista un mercado formal; es decir, no utilizan información de transacciones en mercados sino que se basan en información hipotética revelada por los individuos y obtenida a través de encuestas o experimentos.</a:t>
            </a:r>
            <a:endParaRPr lang="es-PE" sz="2000" dirty="0"/>
          </a:p>
          <a:p>
            <a:pPr marL="0" indent="0" algn="just">
              <a:buNone/>
            </a:pPr>
            <a:endParaRPr lang="es-PE" dirty="0"/>
          </a:p>
        </p:txBody>
      </p:sp>
    </p:spTree>
    <p:extLst>
      <p:ext uri="{BB962C8B-B14F-4D97-AF65-F5344CB8AC3E}">
        <p14:creationId xmlns:p14="http://schemas.microsoft.com/office/powerpoint/2010/main" val="2435274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0963" y="744844"/>
            <a:ext cx="8237499" cy="3733511"/>
          </a:xfrm>
        </p:spPr>
        <p:txBody>
          <a:bodyPr>
            <a:normAutofit/>
          </a:bodyPr>
          <a:lstStyle/>
          <a:p>
            <a:pPr marL="0" indent="0">
              <a:buNone/>
            </a:pPr>
            <a:r>
              <a:rPr lang="pt-BR" sz="2000" b="1" dirty="0"/>
              <a:t>4. Vehículo o forma de pago</a:t>
            </a:r>
          </a:p>
          <a:p>
            <a:pPr marL="0" indent="0" algn="just">
              <a:buNone/>
            </a:pPr>
            <a:r>
              <a:rPr lang="es-PE" sz="2000" dirty="0"/>
              <a:t>Un elemento clave del escenario presentado </a:t>
            </a:r>
            <a:r>
              <a:rPr lang="es-PE" sz="2000" dirty="0" smtClean="0"/>
              <a:t>al encuestado </a:t>
            </a:r>
            <a:r>
              <a:rPr lang="es-PE" sz="2000" dirty="0"/>
              <a:t>es la descripción de la forma de pago.</a:t>
            </a:r>
          </a:p>
          <a:p>
            <a:pPr marL="0" indent="0" algn="just">
              <a:buNone/>
            </a:pPr>
            <a:r>
              <a:rPr lang="es-PE" sz="2000" dirty="0"/>
              <a:t>Si el individuo acepta pagar, debe quedar muy </a:t>
            </a:r>
            <a:r>
              <a:rPr lang="es-PE" sz="2000" dirty="0" smtClean="0"/>
              <a:t>claro cómo </a:t>
            </a:r>
            <a:r>
              <a:rPr lang="es-PE" sz="2000" dirty="0"/>
              <a:t>va a hacerlo y a quién cubre este pago.</a:t>
            </a:r>
          </a:p>
          <a:p>
            <a:pPr marL="0" indent="0" algn="just">
              <a:buNone/>
            </a:pPr>
            <a:r>
              <a:rPr lang="es-PE" sz="2000" dirty="0" smtClean="0"/>
              <a:t>Algunas </a:t>
            </a:r>
            <a:r>
              <a:rPr lang="es-PE" sz="2000" dirty="0"/>
              <a:t>opciones son:</a:t>
            </a:r>
          </a:p>
          <a:p>
            <a:pPr algn="just"/>
            <a:r>
              <a:rPr lang="es-PE" sz="2000" dirty="0" smtClean="0"/>
              <a:t>Impuestos </a:t>
            </a:r>
            <a:r>
              <a:rPr lang="es-PE" sz="2000" dirty="0"/>
              <a:t>con destino determinado</a:t>
            </a:r>
          </a:p>
          <a:p>
            <a:pPr algn="just"/>
            <a:r>
              <a:rPr lang="es-PE" sz="2000" dirty="0" smtClean="0"/>
              <a:t>Aumento </a:t>
            </a:r>
            <a:r>
              <a:rPr lang="es-PE" sz="2000" dirty="0"/>
              <a:t>de pagos por servicios de agua</a:t>
            </a:r>
            <a:r>
              <a:rPr lang="es-PE" sz="2000" dirty="0" smtClean="0"/>
              <a:t>, luz</a:t>
            </a:r>
            <a:r>
              <a:rPr lang="es-PE" sz="2000" dirty="0"/>
              <a:t>, </a:t>
            </a:r>
            <a:r>
              <a:rPr lang="es-PE" sz="2000" dirty="0" err="1"/>
              <a:t>etc</a:t>
            </a:r>
            <a:endParaRPr lang="es-PE" sz="2000" dirty="0"/>
          </a:p>
          <a:p>
            <a:pPr algn="just"/>
            <a:r>
              <a:rPr lang="es-PE" sz="2000" dirty="0" smtClean="0"/>
              <a:t>Aumento </a:t>
            </a:r>
            <a:r>
              <a:rPr lang="es-PE" sz="2000" dirty="0"/>
              <a:t>de impuesto sobre las ventas y municipales</a:t>
            </a:r>
          </a:p>
          <a:p>
            <a:pPr algn="just"/>
            <a:r>
              <a:rPr lang="es-PE" sz="2000" dirty="0" smtClean="0"/>
              <a:t>Pago </a:t>
            </a:r>
            <a:r>
              <a:rPr lang="es-PE" sz="2000" dirty="0"/>
              <a:t>fijo</a:t>
            </a:r>
          </a:p>
        </p:txBody>
      </p:sp>
      <p:sp>
        <p:nvSpPr>
          <p:cNvPr id="4" name="Marcador de contenido 2"/>
          <p:cNvSpPr txBox="1">
            <a:spLocks/>
          </p:cNvSpPr>
          <p:nvPr/>
        </p:nvSpPr>
        <p:spPr>
          <a:xfrm>
            <a:off x="510964" y="4509120"/>
            <a:ext cx="8237499" cy="197744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000" dirty="0" smtClean="0"/>
              <a:t>Estos pagos pueden realizarse diariamente, mensualmente, anualmente, una única vez, etc.</a:t>
            </a:r>
          </a:p>
          <a:p>
            <a:pPr marL="0" indent="0" algn="just">
              <a:buNone/>
            </a:pPr>
            <a:r>
              <a:rPr lang="es-PE" sz="2000" dirty="0" smtClean="0"/>
              <a:t>Pueden quedar cubiertos sólo el individuo, el hogar del cual forma parte el individuo, etc. </a:t>
            </a:r>
          </a:p>
          <a:p>
            <a:pPr marL="0" indent="0" algn="just">
              <a:buNone/>
            </a:pPr>
            <a:r>
              <a:rPr lang="es-PE" sz="2000" dirty="0" smtClean="0"/>
              <a:t>El formato de pago debe ser creíble, acorde con la realidad sociopolítica del lugar y ajustado a las características propias del objeto de estudio.</a:t>
            </a:r>
            <a:endParaRPr lang="es-PE" sz="2000" dirty="0"/>
          </a:p>
        </p:txBody>
      </p:sp>
    </p:spTree>
    <p:extLst>
      <p:ext uri="{BB962C8B-B14F-4D97-AF65-F5344CB8AC3E}">
        <p14:creationId xmlns:p14="http://schemas.microsoft.com/office/powerpoint/2010/main" val="3269252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052736"/>
            <a:ext cx="7886700" cy="5032374"/>
          </a:xfrm>
        </p:spPr>
        <p:txBody>
          <a:bodyPr>
            <a:normAutofit/>
          </a:bodyPr>
          <a:lstStyle/>
          <a:p>
            <a:pPr marL="0" indent="0" algn="just">
              <a:buNone/>
            </a:pPr>
            <a:r>
              <a:rPr lang="es-PE" sz="2000" b="1" dirty="0"/>
              <a:t>5. Diseño de los montos a sugerir</a:t>
            </a:r>
          </a:p>
          <a:p>
            <a:pPr algn="just"/>
            <a:r>
              <a:rPr lang="es-PE" sz="2000" dirty="0" smtClean="0"/>
              <a:t>Cómo </a:t>
            </a:r>
            <a:r>
              <a:rPr lang="es-PE" sz="2000" dirty="0"/>
              <a:t>ya vimos antes, los formatos de pregunta </a:t>
            </a:r>
            <a:r>
              <a:rPr lang="es-PE" sz="2000" dirty="0" smtClean="0"/>
              <a:t>tipo binario </a:t>
            </a:r>
            <a:r>
              <a:rPr lang="es-PE" sz="2000" dirty="0"/>
              <a:t>(referéndum) son los más aceptados </a:t>
            </a:r>
            <a:r>
              <a:rPr lang="es-PE" sz="2000" dirty="0" smtClean="0"/>
              <a:t>y comunes</a:t>
            </a:r>
            <a:r>
              <a:rPr lang="es-PE" sz="2000" dirty="0"/>
              <a:t>.</a:t>
            </a:r>
          </a:p>
          <a:p>
            <a:pPr algn="just"/>
            <a:r>
              <a:rPr lang="es-PE" sz="2000" dirty="0" smtClean="0"/>
              <a:t>Al </a:t>
            </a:r>
            <a:r>
              <a:rPr lang="es-PE" sz="2000" dirty="0"/>
              <a:t>utilizar estos formatos, debemos sugerir </a:t>
            </a:r>
            <a:r>
              <a:rPr lang="es-PE" sz="2000" dirty="0" smtClean="0"/>
              <a:t>al entrevistado </a:t>
            </a:r>
            <a:r>
              <a:rPr lang="es-PE" sz="2000" dirty="0"/>
              <a:t>un monto a pagar.</a:t>
            </a:r>
          </a:p>
          <a:p>
            <a:pPr algn="just"/>
            <a:r>
              <a:rPr lang="es-PE" sz="2000" dirty="0" smtClean="0"/>
              <a:t>Distintos </a:t>
            </a:r>
            <a:r>
              <a:rPr lang="es-PE" sz="2000" dirty="0"/>
              <a:t>entrevistados reciben distintos </a:t>
            </a:r>
            <a:r>
              <a:rPr lang="es-PE" sz="2000" dirty="0" smtClean="0"/>
              <a:t>montos </a:t>
            </a:r>
            <a:r>
              <a:rPr lang="es-PE" sz="2000" dirty="0"/>
              <a:t>y </a:t>
            </a:r>
            <a:r>
              <a:rPr lang="es-PE" sz="2000" dirty="0" smtClean="0"/>
              <a:t>así lograremos </a:t>
            </a:r>
            <a:r>
              <a:rPr lang="es-PE" sz="2000" dirty="0"/>
              <a:t>construir la curva probabilística de </a:t>
            </a:r>
            <a:r>
              <a:rPr lang="es-PE" sz="2000" dirty="0" smtClean="0"/>
              <a:t>voluntad de </a:t>
            </a:r>
            <a:r>
              <a:rPr lang="es-PE" sz="2000" dirty="0"/>
              <a:t>pago</a:t>
            </a:r>
            <a:r>
              <a:rPr lang="es-PE" sz="2000" dirty="0" smtClean="0"/>
              <a:t>.</a:t>
            </a:r>
          </a:p>
          <a:p>
            <a:pPr marL="0" indent="0" algn="just">
              <a:buNone/>
            </a:pPr>
            <a:endParaRPr lang="es-PE" sz="2000" b="1" dirty="0" smtClean="0"/>
          </a:p>
          <a:p>
            <a:pPr marL="0" indent="0" algn="just">
              <a:buNone/>
            </a:pPr>
            <a:r>
              <a:rPr lang="es-PE" sz="2000" b="1" dirty="0" smtClean="0"/>
              <a:t>¿</a:t>
            </a:r>
            <a:r>
              <a:rPr lang="es-PE" sz="2000" b="1" dirty="0"/>
              <a:t>Cuántos montos debemos utilizar y cuál es </a:t>
            </a:r>
            <a:r>
              <a:rPr lang="es-PE" sz="2000" b="1" dirty="0" smtClean="0"/>
              <a:t>su tamaño</a:t>
            </a:r>
            <a:r>
              <a:rPr lang="es-PE" sz="2000" b="1" dirty="0"/>
              <a:t>?</a:t>
            </a:r>
          </a:p>
          <a:p>
            <a:pPr marL="0" indent="0" algn="just">
              <a:buNone/>
            </a:pPr>
            <a:r>
              <a:rPr lang="es-PE" sz="2000" dirty="0"/>
              <a:t>No sobra decir que el diseño de un vector de </a:t>
            </a:r>
            <a:r>
              <a:rPr lang="es-PE" sz="2000" dirty="0" smtClean="0"/>
              <a:t>montos sugeridos </a:t>
            </a:r>
            <a:r>
              <a:rPr lang="es-PE" sz="2000" dirty="0"/>
              <a:t>es crucial para el éxito del ejercicio...¿qué </a:t>
            </a:r>
            <a:r>
              <a:rPr lang="es-PE" sz="2000" dirty="0" smtClean="0"/>
              <a:t>tal que </a:t>
            </a:r>
            <a:r>
              <a:rPr lang="es-PE" sz="2000" dirty="0"/>
              <a:t>escogimos montos muy bajos y todos </a:t>
            </a:r>
            <a:r>
              <a:rPr lang="es-PE" sz="2000" dirty="0" smtClean="0"/>
              <a:t>respondieron que </a:t>
            </a:r>
            <a:r>
              <a:rPr lang="es-PE" sz="2000" dirty="0"/>
              <a:t>si?</a:t>
            </a:r>
          </a:p>
        </p:txBody>
      </p:sp>
    </p:spTree>
    <p:extLst>
      <p:ext uri="{BB962C8B-B14F-4D97-AF65-F5344CB8AC3E}">
        <p14:creationId xmlns:p14="http://schemas.microsoft.com/office/powerpoint/2010/main" val="338994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683568" y="880052"/>
            <a:ext cx="7886700" cy="5977948"/>
          </a:xfrm>
        </p:spPr>
        <p:txBody>
          <a:bodyPr>
            <a:normAutofit/>
          </a:bodyPr>
          <a:lstStyle/>
          <a:p>
            <a:pPr marL="0" indent="0" algn="just">
              <a:buNone/>
            </a:pPr>
            <a:r>
              <a:rPr lang="es-PE" sz="2000" dirty="0"/>
              <a:t>El objetivo de un diseño experimental en VC es </a:t>
            </a:r>
            <a:r>
              <a:rPr lang="es-PE" sz="2000" dirty="0" smtClean="0"/>
              <a:t>obtener un </a:t>
            </a:r>
            <a:r>
              <a:rPr lang="es-PE" sz="2000" dirty="0"/>
              <a:t>vector de montos sugeridos que extraiga la </a:t>
            </a:r>
            <a:r>
              <a:rPr lang="es-PE" sz="2000" dirty="0" smtClean="0"/>
              <a:t>máxima información </a:t>
            </a:r>
            <a:r>
              <a:rPr lang="es-PE" sz="2000" dirty="0"/>
              <a:t>posible de los encuestados respecto a </a:t>
            </a:r>
            <a:r>
              <a:rPr lang="es-PE" sz="2000" dirty="0" smtClean="0"/>
              <a:t>la distribución </a:t>
            </a:r>
            <a:r>
              <a:rPr lang="es-PE" sz="2000" dirty="0"/>
              <a:t>de su DAP, dado un tamaño de la muestra</a:t>
            </a:r>
            <a:r>
              <a:rPr lang="es-PE" sz="2000" dirty="0" smtClean="0"/>
              <a:t>. </a:t>
            </a:r>
          </a:p>
          <a:p>
            <a:pPr marL="0" indent="0" algn="just">
              <a:buNone/>
            </a:pPr>
            <a:endParaRPr lang="es-PE" sz="2000" dirty="0" smtClean="0"/>
          </a:p>
          <a:p>
            <a:pPr marL="0" indent="0" algn="just">
              <a:buNone/>
            </a:pPr>
            <a:r>
              <a:rPr lang="es-PE" sz="2000" dirty="0" smtClean="0"/>
              <a:t>Existen </a:t>
            </a:r>
            <a:r>
              <a:rPr lang="es-PE" sz="2000" dirty="0"/>
              <a:t>distintos diseños estadísticos para obtener </a:t>
            </a:r>
            <a:r>
              <a:rPr lang="es-PE" sz="2000" dirty="0" smtClean="0"/>
              <a:t>este vector </a:t>
            </a:r>
            <a:r>
              <a:rPr lang="es-PE" sz="2000" dirty="0"/>
              <a:t>de pagos, sin embargo todos adolecen </a:t>
            </a:r>
            <a:r>
              <a:rPr lang="es-PE" sz="2000" dirty="0" smtClean="0"/>
              <a:t>del mismo </a:t>
            </a:r>
            <a:r>
              <a:rPr lang="es-PE" sz="2000" dirty="0"/>
              <a:t>problema:</a:t>
            </a:r>
          </a:p>
          <a:p>
            <a:pPr algn="just"/>
            <a:r>
              <a:rPr lang="es-PE" sz="2000" dirty="0"/>
              <a:t>Es necesario conocer de antemano la voluntad de pago</a:t>
            </a:r>
          </a:p>
          <a:p>
            <a:pPr algn="just"/>
            <a:r>
              <a:rPr lang="es-PE" sz="2000" dirty="0"/>
              <a:t>promedio para calcular los montos a sugerir</a:t>
            </a:r>
            <a:r>
              <a:rPr lang="es-PE" sz="2000" dirty="0" smtClean="0"/>
              <a:t>.</a:t>
            </a:r>
          </a:p>
          <a:p>
            <a:pPr marL="0" indent="0" algn="just">
              <a:buNone/>
            </a:pPr>
            <a:endParaRPr lang="es-PE" sz="2000" dirty="0" smtClean="0"/>
          </a:p>
          <a:p>
            <a:pPr marL="0" indent="0" algn="just">
              <a:buNone/>
            </a:pPr>
            <a:r>
              <a:rPr lang="es-PE" sz="2000" dirty="0" smtClean="0"/>
              <a:t>La </a:t>
            </a:r>
            <a:r>
              <a:rPr lang="es-PE" sz="2000" dirty="0"/>
              <a:t>solución propuesta es utilizar información </a:t>
            </a:r>
            <a:r>
              <a:rPr lang="es-PE" sz="2000" dirty="0" smtClean="0"/>
              <a:t>de pruebas </a:t>
            </a:r>
            <a:r>
              <a:rPr lang="es-PE" sz="2000" dirty="0"/>
              <a:t>piloto y pre-muestreo para obtener </a:t>
            </a:r>
            <a:r>
              <a:rPr lang="es-PE" sz="2000" dirty="0" smtClean="0"/>
              <a:t>una aproximación </a:t>
            </a:r>
            <a:r>
              <a:rPr lang="es-PE" sz="2000" dirty="0"/>
              <a:t>al promedio de DAP y con eso realizar </a:t>
            </a:r>
            <a:r>
              <a:rPr lang="es-PE" sz="2000" dirty="0" smtClean="0"/>
              <a:t>el diseño</a:t>
            </a:r>
            <a:r>
              <a:rPr lang="es-PE" sz="2000" dirty="0"/>
              <a:t>.</a:t>
            </a:r>
          </a:p>
          <a:p>
            <a:pPr marL="0" indent="0" algn="just">
              <a:buNone/>
            </a:pPr>
            <a:r>
              <a:rPr lang="es-PE" sz="2000" dirty="0"/>
              <a:t>El problema es, sin embargo, más grave. Un error en </a:t>
            </a:r>
            <a:r>
              <a:rPr lang="es-PE" sz="2000" dirty="0" smtClean="0"/>
              <a:t>el diseño </a:t>
            </a:r>
            <a:r>
              <a:rPr lang="es-PE" sz="2000" dirty="0"/>
              <a:t>generado por una mala estimación </a:t>
            </a:r>
            <a:r>
              <a:rPr lang="es-PE" sz="2000" dirty="0" smtClean="0"/>
              <a:t>preliminar de </a:t>
            </a:r>
            <a:r>
              <a:rPr lang="es-PE" sz="2000" dirty="0"/>
              <a:t>la DAP promedio puede resultar garrafal.</a:t>
            </a:r>
          </a:p>
        </p:txBody>
      </p:sp>
    </p:spTree>
    <p:extLst>
      <p:ext uri="{BB962C8B-B14F-4D97-AF65-F5344CB8AC3E}">
        <p14:creationId xmlns:p14="http://schemas.microsoft.com/office/powerpoint/2010/main" val="899063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908720"/>
            <a:ext cx="8047760" cy="5063549"/>
          </a:xfrm>
        </p:spPr>
        <p:txBody>
          <a:bodyPr>
            <a:normAutofit/>
          </a:bodyPr>
          <a:lstStyle/>
          <a:p>
            <a:pPr marL="0" indent="0" algn="just">
              <a:buNone/>
            </a:pPr>
            <a:r>
              <a:rPr lang="es-PE" sz="2000" dirty="0"/>
              <a:t>Regla simple para escoger montos en formato tipo </a:t>
            </a:r>
            <a:r>
              <a:rPr lang="es-PE" sz="2000" dirty="0" smtClean="0"/>
              <a:t>binario </a:t>
            </a:r>
          </a:p>
          <a:p>
            <a:pPr marL="0" indent="0" algn="just">
              <a:buNone/>
            </a:pPr>
            <a:r>
              <a:rPr lang="es-PE" sz="2000" dirty="0" smtClean="0"/>
              <a:t>Por </a:t>
            </a:r>
            <a:r>
              <a:rPr lang="es-PE" sz="2000" dirty="0"/>
              <a:t>lo general se utilizan 4 o 5 montos sugeridos.</a:t>
            </a:r>
          </a:p>
          <a:p>
            <a:pPr marL="0" indent="0" algn="just">
              <a:buNone/>
            </a:pPr>
            <a:r>
              <a:rPr lang="es-PE" sz="2000" dirty="0"/>
              <a:t>Una regla de este tipo es dividir el rango de DAP</a:t>
            </a:r>
            <a:r>
              <a:rPr lang="es-PE" sz="2000" dirty="0" smtClean="0"/>
              <a:t>, obtenido </a:t>
            </a:r>
            <a:r>
              <a:rPr lang="es-PE" sz="2000" dirty="0"/>
              <a:t>con información del pre muestreo y </a:t>
            </a:r>
            <a:r>
              <a:rPr lang="es-PE" sz="2000" dirty="0" smtClean="0"/>
              <a:t>encuesta piloto </a:t>
            </a:r>
            <a:r>
              <a:rPr lang="es-PE" sz="2000" dirty="0"/>
              <a:t>en percentiles equidistantes</a:t>
            </a:r>
            <a:r>
              <a:rPr lang="es-PE" sz="2000" dirty="0" smtClean="0"/>
              <a:t>. </a:t>
            </a:r>
          </a:p>
          <a:p>
            <a:pPr marL="0" indent="0" algn="just">
              <a:buNone/>
            </a:pPr>
            <a:endParaRPr lang="es-PE" sz="2000" dirty="0"/>
          </a:p>
          <a:p>
            <a:pPr marL="0" indent="0" algn="just">
              <a:buNone/>
            </a:pPr>
            <a:r>
              <a:rPr lang="es-PE" sz="2000" dirty="0"/>
              <a:t>Por ejemplo: Sí se quieren 4 </a:t>
            </a:r>
            <a:r>
              <a:rPr lang="es-PE" sz="2000" dirty="0" smtClean="0"/>
              <a:t>pagos </a:t>
            </a:r>
            <a:endParaRPr lang="es-PE" sz="2000" dirty="0"/>
          </a:p>
          <a:p>
            <a:pPr algn="just"/>
            <a:r>
              <a:rPr lang="es-PE" sz="2000" dirty="0" smtClean="0"/>
              <a:t>Estimar </a:t>
            </a:r>
            <a:r>
              <a:rPr lang="es-PE" sz="2000" dirty="0"/>
              <a:t>la distancia entre </a:t>
            </a:r>
            <a:r>
              <a:rPr lang="es-PE" sz="2000" dirty="0" err="1"/>
              <a:t>DAP</a:t>
            </a:r>
            <a:r>
              <a:rPr lang="es-PE" sz="1400" dirty="0" err="1"/>
              <a:t>min</a:t>
            </a:r>
            <a:r>
              <a:rPr lang="es-PE" sz="2000" dirty="0"/>
              <a:t> y </a:t>
            </a:r>
            <a:r>
              <a:rPr lang="es-PE" sz="2000" dirty="0" err="1"/>
              <a:t>DAA</a:t>
            </a:r>
            <a:r>
              <a:rPr lang="es-PE" sz="1400" dirty="0" err="1"/>
              <a:t>max</a:t>
            </a:r>
            <a:endParaRPr lang="es-PE" sz="1400" dirty="0"/>
          </a:p>
          <a:p>
            <a:pPr algn="just"/>
            <a:r>
              <a:rPr lang="es-PE" sz="2000" dirty="0" smtClean="0"/>
              <a:t>Dividir </a:t>
            </a:r>
            <a:r>
              <a:rPr lang="es-PE" sz="2000" dirty="0"/>
              <a:t>en percentiles</a:t>
            </a:r>
          </a:p>
          <a:p>
            <a:pPr algn="just"/>
            <a:r>
              <a:rPr lang="es-PE" sz="2000" dirty="0" smtClean="0"/>
              <a:t>Utilizar </a:t>
            </a:r>
            <a:r>
              <a:rPr lang="es-PE" sz="2000" dirty="0"/>
              <a:t>los </a:t>
            </a:r>
            <a:r>
              <a:rPr lang="es-PE" sz="2000" dirty="0" smtClean="0"/>
              <a:t>percentiles </a:t>
            </a:r>
            <a:r>
              <a:rPr lang="es-PE" sz="2000" dirty="0"/>
              <a:t>20, 40, 60 y </a:t>
            </a:r>
            <a:r>
              <a:rPr lang="es-PE" sz="2000" dirty="0" smtClean="0"/>
              <a:t>80</a:t>
            </a:r>
          </a:p>
          <a:p>
            <a:pPr algn="just"/>
            <a:endParaRPr lang="es-PE" sz="2000" dirty="0"/>
          </a:p>
          <a:p>
            <a:pPr marL="0" indent="0" algn="just">
              <a:buNone/>
            </a:pPr>
            <a:r>
              <a:rPr lang="es-PE" sz="2000" dirty="0"/>
              <a:t>Una recomendación importante es tratar </a:t>
            </a:r>
            <a:r>
              <a:rPr lang="es-PE" sz="2000" dirty="0" smtClean="0"/>
              <a:t>de concentrarse </a:t>
            </a:r>
            <a:r>
              <a:rPr lang="es-PE" sz="2000" dirty="0"/>
              <a:t>en los valores centrales de la </a:t>
            </a:r>
            <a:r>
              <a:rPr lang="es-PE" sz="2000" dirty="0" smtClean="0"/>
              <a:t>distribución preliminar </a:t>
            </a:r>
            <a:r>
              <a:rPr lang="es-PE" sz="2000" dirty="0"/>
              <a:t>de la DAP</a:t>
            </a:r>
            <a:r>
              <a:rPr lang="es-PE" sz="2000" dirty="0" smtClean="0"/>
              <a:t>.</a:t>
            </a:r>
          </a:p>
          <a:p>
            <a:pPr marL="0" indent="0" algn="just">
              <a:buNone/>
            </a:pPr>
            <a:endParaRPr lang="es-PE" sz="2000" dirty="0"/>
          </a:p>
        </p:txBody>
      </p:sp>
    </p:spTree>
    <p:extLst>
      <p:ext uri="{BB962C8B-B14F-4D97-AF65-F5344CB8AC3E}">
        <p14:creationId xmlns:p14="http://schemas.microsoft.com/office/powerpoint/2010/main" val="408564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5522" y="1087871"/>
            <a:ext cx="7886700" cy="4351338"/>
          </a:xfrm>
        </p:spPr>
        <p:txBody>
          <a:bodyPr>
            <a:normAutofit/>
          </a:bodyPr>
          <a:lstStyle/>
          <a:p>
            <a:pPr marL="0" indent="0" algn="just">
              <a:buNone/>
            </a:pPr>
            <a:r>
              <a:rPr lang="es-PE" sz="2000" b="1" dirty="0"/>
              <a:t>6. Administración de la entrevista</a:t>
            </a:r>
          </a:p>
          <a:p>
            <a:pPr algn="just"/>
            <a:r>
              <a:rPr lang="es-PE" sz="2000" dirty="0"/>
              <a:t>Otro determinante importante de la calidad de </a:t>
            </a:r>
            <a:r>
              <a:rPr lang="es-PE" sz="2000" dirty="0" smtClean="0"/>
              <a:t>una aplicación </a:t>
            </a:r>
            <a:r>
              <a:rPr lang="es-PE" sz="2000" dirty="0"/>
              <a:t>de valoración contingente es el tipo y </a:t>
            </a:r>
            <a:r>
              <a:rPr lang="es-PE" sz="2000" dirty="0" smtClean="0"/>
              <a:t>calidad de </a:t>
            </a:r>
            <a:r>
              <a:rPr lang="es-PE" sz="2000" dirty="0"/>
              <a:t>la entrevistas realizadas.</a:t>
            </a:r>
          </a:p>
          <a:p>
            <a:pPr algn="just"/>
            <a:r>
              <a:rPr lang="es-PE" sz="2000" dirty="0"/>
              <a:t>Debe ponerse especial atención en la preparación </a:t>
            </a:r>
            <a:r>
              <a:rPr lang="es-PE" sz="2000" dirty="0" smtClean="0"/>
              <a:t>de los </a:t>
            </a:r>
            <a:r>
              <a:rPr lang="es-PE" sz="2000" dirty="0"/>
              <a:t>entrevistadores. </a:t>
            </a:r>
            <a:r>
              <a:rPr lang="es-PE" sz="2000" dirty="0" err="1"/>
              <a:t>Whittington</a:t>
            </a:r>
            <a:r>
              <a:rPr lang="es-PE" sz="2000" dirty="0"/>
              <a:t> (</a:t>
            </a:r>
            <a:r>
              <a:rPr lang="es-PE" sz="2000" dirty="0" err="1"/>
              <a:t>op</a:t>
            </a:r>
            <a:r>
              <a:rPr lang="es-PE" sz="2000" dirty="0"/>
              <a:t> </a:t>
            </a:r>
            <a:r>
              <a:rPr lang="es-PE" sz="2000" dirty="0" err="1"/>
              <a:t>cit</a:t>
            </a:r>
            <a:r>
              <a:rPr lang="es-PE" sz="2000" dirty="0"/>
              <a:t>) contiene </a:t>
            </a:r>
            <a:r>
              <a:rPr lang="es-PE" sz="2000" dirty="0" smtClean="0"/>
              <a:t>una guía </a:t>
            </a:r>
            <a:r>
              <a:rPr lang="es-PE" sz="2000" dirty="0"/>
              <a:t>dónde pasa por paso describe la logística de </a:t>
            </a:r>
            <a:r>
              <a:rPr lang="es-PE" sz="2000" dirty="0" smtClean="0"/>
              <a:t>este tipo </a:t>
            </a:r>
            <a:r>
              <a:rPr lang="es-PE" sz="2000" dirty="0"/>
              <a:t>de experimentos</a:t>
            </a:r>
            <a:r>
              <a:rPr lang="es-PE" sz="2000" dirty="0" smtClean="0"/>
              <a:t>.</a:t>
            </a:r>
          </a:p>
          <a:p>
            <a:pPr algn="just"/>
            <a:r>
              <a:rPr lang="es-PE" sz="2000" dirty="0" smtClean="0"/>
              <a:t>En </a:t>
            </a:r>
            <a:r>
              <a:rPr lang="es-PE" sz="2000" dirty="0"/>
              <a:t>esta sección vamos a tratar algunos </a:t>
            </a:r>
            <a:r>
              <a:rPr lang="es-PE" sz="2000" dirty="0" smtClean="0"/>
              <a:t>aspectos relacionados </a:t>
            </a:r>
            <a:r>
              <a:rPr lang="es-PE" sz="2000" dirty="0"/>
              <a:t>con la logística de la encuesta.</a:t>
            </a:r>
          </a:p>
        </p:txBody>
      </p:sp>
    </p:spTree>
    <p:extLst>
      <p:ext uri="{BB962C8B-B14F-4D97-AF65-F5344CB8AC3E}">
        <p14:creationId xmlns:p14="http://schemas.microsoft.com/office/powerpoint/2010/main" val="1623339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692696"/>
            <a:ext cx="8224406" cy="6010431"/>
          </a:xfrm>
        </p:spPr>
        <p:txBody>
          <a:bodyPr>
            <a:noAutofit/>
          </a:bodyPr>
          <a:lstStyle/>
          <a:p>
            <a:pPr marL="0" indent="0" algn="just">
              <a:buNone/>
            </a:pPr>
            <a:r>
              <a:rPr lang="es-PE" sz="2000" b="1" dirty="0"/>
              <a:t>6.1. Mecanismos de entrevista</a:t>
            </a:r>
          </a:p>
          <a:p>
            <a:pPr marL="0" indent="0" algn="just">
              <a:buNone/>
            </a:pPr>
            <a:r>
              <a:rPr lang="es-PE" sz="2000" b="1" dirty="0"/>
              <a:t>a. Entrevistas personales o “cara a cara”:</a:t>
            </a:r>
          </a:p>
          <a:p>
            <a:pPr algn="just"/>
            <a:r>
              <a:rPr lang="es-PE" sz="2000" dirty="0" smtClean="0"/>
              <a:t> </a:t>
            </a:r>
            <a:r>
              <a:rPr lang="es-PE" sz="2000" dirty="0"/>
              <a:t>Más control sobre el entrevistado y la entrevista</a:t>
            </a:r>
          </a:p>
          <a:p>
            <a:pPr algn="just"/>
            <a:r>
              <a:rPr lang="es-PE" sz="2000" dirty="0" smtClean="0"/>
              <a:t> </a:t>
            </a:r>
            <a:r>
              <a:rPr lang="es-PE" sz="2000" dirty="0"/>
              <a:t>Mayor información disponible para el entrevistado</a:t>
            </a:r>
            <a:r>
              <a:rPr lang="es-PE" sz="2000" dirty="0" smtClean="0"/>
              <a:t>, siempre </a:t>
            </a:r>
            <a:r>
              <a:rPr lang="es-PE" sz="2000" dirty="0"/>
              <a:t>que el entrevistador esté bien </a:t>
            </a:r>
            <a:r>
              <a:rPr lang="es-PE" sz="2000" dirty="0" smtClean="0"/>
              <a:t>capacitado </a:t>
            </a:r>
          </a:p>
          <a:p>
            <a:pPr algn="just"/>
            <a:r>
              <a:rPr lang="es-PE" sz="2000" dirty="0" smtClean="0"/>
              <a:t>Posibilita el uso de material visual como fotos, gráficos</a:t>
            </a:r>
            <a:r>
              <a:rPr lang="es-PE" sz="2000" dirty="0"/>
              <a:t>, </a:t>
            </a:r>
            <a:r>
              <a:rPr lang="es-PE" sz="2000" dirty="0" smtClean="0"/>
              <a:t>mapas, etc</a:t>
            </a:r>
            <a:r>
              <a:rPr lang="es-PE" sz="2000" dirty="0"/>
              <a:t>.</a:t>
            </a:r>
          </a:p>
          <a:p>
            <a:pPr algn="just"/>
            <a:r>
              <a:rPr lang="es-PE" sz="2000" dirty="0" smtClean="0"/>
              <a:t>Riesgo </a:t>
            </a:r>
            <a:r>
              <a:rPr lang="es-PE" sz="2000" dirty="0"/>
              <a:t>de crear sesgos propios del entrevistador (ojo</a:t>
            </a:r>
            <a:r>
              <a:rPr lang="es-PE" sz="2000" dirty="0" smtClean="0"/>
              <a:t>, </a:t>
            </a:r>
            <a:r>
              <a:rPr lang="es-PE" sz="2000" dirty="0" err="1" smtClean="0"/>
              <a:t>split</a:t>
            </a:r>
            <a:r>
              <a:rPr lang="es-PE" sz="2000" dirty="0" smtClean="0"/>
              <a:t> </a:t>
            </a:r>
            <a:r>
              <a:rPr lang="es-PE" sz="2000" dirty="0" err="1"/>
              <a:t>samples</a:t>
            </a:r>
            <a:r>
              <a:rPr lang="es-PE" sz="2000" dirty="0"/>
              <a:t>)</a:t>
            </a:r>
          </a:p>
          <a:p>
            <a:pPr algn="just"/>
            <a:r>
              <a:rPr lang="es-PE" sz="2000" dirty="0" smtClean="0"/>
              <a:t>Mayor </a:t>
            </a:r>
            <a:r>
              <a:rPr lang="es-PE" sz="2000" dirty="0"/>
              <a:t>costo</a:t>
            </a:r>
          </a:p>
          <a:p>
            <a:pPr algn="just"/>
            <a:r>
              <a:rPr lang="es-PE" sz="2000" dirty="0" smtClean="0"/>
              <a:t>NOAA </a:t>
            </a:r>
            <a:r>
              <a:rPr lang="es-PE" sz="2000" dirty="0"/>
              <a:t>recomienda el uso de este tipo de </a:t>
            </a:r>
            <a:r>
              <a:rPr lang="es-PE" sz="2000" dirty="0" smtClean="0"/>
              <a:t>entrevistas</a:t>
            </a:r>
          </a:p>
          <a:p>
            <a:pPr marL="0" indent="0">
              <a:buNone/>
            </a:pPr>
            <a:r>
              <a:rPr lang="es-PE" sz="2000" b="1" dirty="0"/>
              <a:t>b. Entrevistas telefónicas</a:t>
            </a:r>
          </a:p>
          <a:p>
            <a:r>
              <a:rPr lang="es-PE" sz="2000" dirty="0" smtClean="0"/>
              <a:t>Menor </a:t>
            </a:r>
            <a:r>
              <a:rPr lang="es-PE" sz="2000" dirty="0"/>
              <a:t>costo</a:t>
            </a:r>
          </a:p>
          <a:p>
            <a:r>
              <a:rPr lang="es-PE" sz="2000" dirty="0" smtClean="0"/>
              <a:t>Menos </a:t>
            </a:r>
            <a:r>
              <a:rPr lang="es-PE" sz="2000" dirty="0"/>
              <a:t>información</a:t>
            </a:r>
          </a:p>
          <a:p>
            <a:r>
              <a:rPr lang="es-PE" sz="2000" dirty="0" smtClean="0"/>
              <a:t>Su </a:t>
            </a:r>
            <a:r>
              <a:rPr lang="es-PE" sz="2000" dirty="0"/>
              <a:t>uso está limitado a situaciones muy simples</a:t>
            </a:r>
          </a:p>
          <a:p>
            <a:pPr marL="0" indent="0">
              <a:buNone/>
            </a:pPr>
            <a:r>
              <a:rPr lang="es-PE" sz="2000" b="1" dirty="0"/>
              <a:t>c. Entrevistas por correo</a:t>
            </a:r>
          </a:p>
          <a:p>
            <a:r>
              <a:rPr lang="es-PE" sz="2000" dirty="0" smtClean="0"/>
              <a:t>Menor </a:t>
            </a:r>
            <a:r>
              <a:rPr lang="es-PE" sz="2000" dirty="0"/>
              <a:t>costo</a:t>
            </a:r>
          </a:p>
          <a:p>
            <a:r>
              <a:rPr lang="es-PE" sz="2000" dirty="0" smtClean="0"/>
              <a:t>Pérdida </a:t>
            </a:r>
            <a:r>
              <a:rPr lang="es-PE" sz="2000" dirty="0"/>
              <a:t>completa del control de la entrevista</a:t>
            </a:r>
          </a:p>
        </p:txBody>
      </p:sp>
    </p:spTree>
    <p:extLst>
      <p:ext uri="{BB962C8B-B14F-4D97-AF65-F5344CB8AC3E}">
        <p14:creationId xmlns:p14="http://schemas.microsoft.com/office/powerpoint/2010/main" val="104814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692696"/>
            <a:ext cx="7886700" cy="5925993"/>
          </a:xfrm>
        </p:spPr>
        <p:txBody>
          <a:bodyPr>
            <a:normAutofit/>
          </a:bodyPr>
          <a:lstStyle/>
          <a:p>
            <a:pPr marL="0" indent="0" algn="just">
              <a:buNone/>
            </a:pPr>
            <a:r>
              <a:rPr lang="es-PE" sz="2000" b="1" dirty="0"/>
              <a:t>6.2. Focus Group</a:t>
            </a:r>
          </a:p>
          <a:p>
            <a:pPr marL="0" indent="0" algn="just">
              <a:buNone/>
            </a:pPr>
            <a:r>
              <a:rPr lang="es-PE" sz="2000" dirty="0"/>
              <a:t>Un grupo focal es una discusión </a:t>
            </a:r>
            <a:r>
              <a:rPr lang="es-PE" sz="2000" dirty="0" smtClean="0"/>
              <a:t>cuidadosamente planificada </a:t>
            </a:r>
            <a:r>
              <a:rPr lang="es-PE" sz="2000" dirty="0"/>
              <a:t>con el objetivo de obtener las </a:t>
            </a:r>
            <a:r>
              <a:rPr lang="es-PE" sz="2000" dirty="0" smtClean="0"/>
              <a:t>percepciones de </a:t>
            </a:r>
            <a:r>
              <a:rPr lang="es-PE" sz="2000" dirty="0"/>
              <a:t>algunos individuos respecto a un tema determinado.</a:t>
            </a:r>
          </a:p>
          <a:p>
            <a:pPr marL="0" indent="0" algn="just">
              <a:buNone/>
            </a:pPr>
            <a:r>
              <a:rPr lang="es-PE" sz="2000" dirty="0"/>
              <a:t>Generalmente se incluyen de 7 a 10 personas en </a:t>
            </a:r>
            <a:r>
              <a:rPr lang="es-PE" sz="2000" dirty="0" smtClean="0"/>
              <a:t>la discusión</a:t>
            </a:r>
            <a:r>
              <a:rPr lang="es-PE" sz="2000" dirty="0"/>
              <a:t>, seleccionados de acuerdo a ciertos criterios.</a:t>
            </a:r>
          </a:p>
          <a:p>
            <a:pPr marL="0" indent="0" algn="just">
              <a:buNone/>
            </a:pPr>
            <a:r>
              <a:rPr lang="es-PE" sz="2000" dirty="0"/>
              <a:t>El objetivo es ayudar en el desarrollo del cuestionario</a:t>
            </a:r>
            <a:r>
              <a:rPr lang="es-PE" sz="2000" dirty="0" smtClean="0"/>
              <a:t>, permitiendo </a:t>
            </a:r>
            <a:r>
              <a:rPr lang="es-PE" sz="2000" dirty="0"/>
              <a:t>al investigador seleccionar el </a:t>
            </a:r>
            <a:r>
              <a:rPr lang="es-PE" sz="2000" dirty="0" smtClean="0"/>
              <a:t>vocabulario adecuado</a:t>
            </a:r>
            <a:r>
              <a:rPr lang="es-PE" sz="2000" dirty="0"/>
              <a:t>, identificar los patrones de pensamiento y </a:t>
            </a:r>
            <a:r>
              <a:rPr lang="es-PE" sz="2000" dirty="0" smtClean="0"/>
              <a:t>el posible </a:t>
            </a:r>
            <a:r>
              <a:rPr lang="es-PE" sz="2000" dirty="0"/>
              <a:t>comportamiento ante la pregunta de valoración</a:t>
            </a:r>
            <a:r>
              <a:rPr lang="es-PE" sz="2000" dirty="0" smtClean="0"/>
              <a:t>.</a:t>
            </a:r>
          </a:p>
          <a:p>
            <a:pPr marL="0" indent="0">
              <a:buNone/>
            </a:pPr>
            <a:endParaRPr lang="es-PE" sz="2000" b="1" dirty="0" smtClean="0"/>
          </a:p>
          <a:p>
            <a:pPr marL="0" indent="0">
              <a:buNone/>
            </a:pPr>
            <a:r>
              <a:rPr lang="es-PE" sz="2000" b="1" dirty="0" smtClean="0"/>
              <a:t>6.3</a:t>
            </a:r>
            <a:r>
              <a:rPr lang="es-PE" sz="2000" b="1" dirty="0"/>
              <a:t>. </a:t>
            </a:r>
            <a:r>
              <a:rPr lang="es-PE" sz="2000" b="1" dirty="0" err="1"/>
              <a:t>Premuestreo</a:t>
            </a:r>
            <a:r>
              <a:rPr lang="es-PE" sz="2000" b="1" dirty="0"/>
              <a:t> y pruebas</a:t>
            </a:r>
          </a:p>
          <a:p>
            <a:pPr algn="just"/>
            <a:r>
              <a:rPr lang="es-PE" sz="2000" dirty="0"/>
              <a:t>La idea es llevar a cabo una prueba del cuestionario </a:t>
            </a:r>
            <a:r>
              <a:rPr lang="es-PE" sz="2000" dirty="0" smtClean="0"/>
              <a:t>en un </a:t>
            </a:r>
            <a:r>
              <a:rPr lang="es-PE" sz="2000" dirty="0"/>
              <a:t>entorno real, para determinar si el </a:t>
            </a:r>
            <a:r>
              <a:rPr lang="es-PE" sz="2000" dirty="0" smtClean="0"/>
              <a:t>cuestionario funciona</a:t>
            </a:r>
            <a:r>
              <a:rPr lang="es-PE" sz="2000" dirty="0"/>
              <a:t>.</a:t>
            </a:r>
          </a:p>
          <a:p>
            <a:pPr algn="just"/>
            <a:r>
              <a:rPr lang="es-PE" sz="2000" dirty="0"/>
              <a:t>Este tipo de pruebas piloto es requisito en estudios </a:t>
            </a:r>
            <a:r>
              <a:rPr lang="es-PE" sz="2000" dirty="0" smtClean="0"/>
              <a:t>de este </a:t>
            </a:r>
            <a:r>
              <a:rPr lang="es-PE" sz="2000" dirty="0"/>
              <a:t>tipo.</a:t>
            </a:r>
          </a:p>
          <a:p>
            <a:pPr algn="just"/>
            <a:r>
              <a:rPr lang="es-PE" sz="2000" dirty="0"/>
              <a:t>El tamaño del </a:t>
            </a:r>
            <a:r>
              <a:rPr lang="es-PE" sz="2000" dirty="0" err="1"/>
              <a:t>premuestreo</a:t>
            </a:r>
            <a:r>
              <a:rPr lang="es-PE" sz="2000" dirty="0"/>
              <a:t> puede ser unas 20 a </a:t>
            </a:r>
            <a:r>
              <a:rPr lang="es-PE" sz="2000" dirty="0" smtClean="0"/>
              <a:t>100 entrevistas, dependiendo </a:t>
            </a:r>
            <a:r>
              <a:rPr lang="es-PE" sz="2000" dirty="0"/>
              <a:t>del tiempo y los </a:t>
            </a:r>
            <a:r>
              <a:rPr lang="es-PE" sz="2000" dirty="0" smtClean="0"/>
              <a:t>fondos disponibles</a:t>
            </a:r>
            <a:r>
              <a:rPr lang="es-PE" sz="2000" dirty="0"/>
              <a:t>.</a:t>
            </a:r>
          </a:p>
        </p:txBody>
      </p:sp>
    </p:spTree>
    <p:extLst>
      <p:ext uri="{BB962C8B-B14F-4D97-AF65-F5344CB8AC3E}">
        <p14:creationId xmlns:p14="http://schemas.microsoft.com/office/powerpoint/2010/main" val="1241151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196752"/>
            <a:ext cx="7886700" cy="4351338"/>
          </a:xfrm>
        </p:spPr>
        <p:txBody>
          <a:bodyPr>
            <a:normAutofit/>
          </a:bodyPr>
          <a:lstStyle/>
          <a:p>
            <a:pPr marL="0" indent="0" algn="just">
              <a:buNone/>
            </a:pPr>
            <a:r>
              <a:rPr lang="es-PE" sz="2000" b="1" dirty="0"/>
              <a:t>Más concretamente, se busca:</a:t>
            </a:r>
          </a:p>
          <a:p>
            <a:pPr algn="just"/>
            <a:r>
              <a:rPr lang="es-PE" sz="2000" dirty="0" smtClean="0"/>
              <a:t>Ver </a:t>
            </a:r>
            <a:r>
              <a:rPr lang="es-PE" sz="2000" dirty="0"/>
              <a:t>si el entrevistado entiende el cuestionario y </a:t>
            </a:r>
            <a:r>
              <a:rPr lang="es-PE" sz="2000" dirty="0" smtClean="0"/>
              <a:t>todas las </a:t>
            </a:r>
            <a:r>
              <a:rPr lang="es-PE" sz="2000" dirty="0"/>
              <a:t>preguntas</a:t>
            </a:r>
          </a:p>
          <a:p>
            <a:pPr algn="just"/>
            <a:r>
              <a:rPr lang="es-PE" sz="2000" dirty="0" smtClean="0"/>
              <a:t>Ver </a:t>
            </a:r>
            <a:r>
              <a:rPr lang="es-PE" sz="2000" dirty="0"/>
              <a:t>si quedan ambigüedades en el </a:t>
            </a:r>
            <a:r>
              <a:rPr lang="es-PE" sz="2000" dirty="0" smtClean="0"/>
              <a:t>cuestionario </a:t>
            </a:r>
          </a:p>
          <a:p>
            <a:pPr algn="just"/>
            <a:r>
              <a:rPr lang="es-PE" sz="2000" dirty="0" smtClean="0"/>
              <a:t>Ver </a:t>
            </a:r>
            <a:r>
              <a:rPr lang="es-PE" sz="2000" dirty="0"/>
              <a:t>si la codificación de las preguntas funciona</a:t>
            </a:r>
          </a:p>
          <a:p>
            <a:pPr algn="just"/>
            <a:r>
              <a:rPr lang="es-PE" sz="2000" dirty="0" smtClean="0"/>
              <a:t>Ver </a:t>
            </a:r>
            <a:r>
              <a:rPr lang="es-PE" sz="2000" dirty="0"/>
              <a:t>si la secuencia y saltos en las preguntas </a:t>
            </a:r>
            <a:r>
              <a:rPr lang="es-PE" sz="2000" dirty="0" smtClean="0"/>
              <a:t>son manejables </a:t>
            </a:r>
            <a:r>
              <a:rPr lang="es-PE" sz="2000" dirty="0"/>
              <a:t>tanto por el </a:t>
            </a:r>
            <a:r>
              <a:rPr lang="es-PE" sz="2000" dirty="0" smtClean="0"/>
              <a:t>entrevistado como </a:t>
            </a:r>
            <a:r>
              <a:rPr lang="es-PE" sz="2000" dirty="0"/>
              <a:t>por el </a:t>
            </a:r>
            <a:r>
              <a:rPr lang="es-PE" sz="2000" dirty="0" smtClean="0"/>
              <a:t>entrevistador</a:t>
            </a:r>
          </a:p>
          <a:p>
            <a:pPr algn="just"/>
            <a:r>
              <a:rPr lang="es-PE" sz="2000" dirty="0"/>
              <a:t>Medir la duración de la entrevista y evitar que </a:t>
            </a:r>
            <a:r>
              <a:rPr lang="es-PE" sz="2000" dirty="0" smtClean="0"/>
              <a:t>sea demasiado </a:t>
            </a:r>
            <a:r>
              <a:rPr lang="es-PE" sz="2000" dirty="0"/>
              <a:t>larga</a:t>
            </a:r>
          </a:p>
          <a:p>
            <a:pPr algn="just"/>
            <a:r>
              <a:rPr lang="es-PE" sz="2000" dirty="0" smtClean="0"/>
              <a:t>Analizar </a:t>
            </a:r>
            <a:r>
              <a:rPr lang="es-PE" sz="2000" dirty="0"/>
              <a:t>si el vehículo de pago es aceptado</a:t>
            </a:r>
          </a:p>
          <a:p>
            <a:pPr algn="just"/>
            <a:r>
              <a:rPr lang="es-PE" sz="2000" dirty="0" smtClean="0"/>
              <a:t>Ver </a:t>
            </a:r>
            <a:r>
              <a:rPr lang="es-PE" sz="2000" dirty="0"/>
              <a:t>si la información en el escenario es </a:t>
            </a:r>
            <a:r>
              <a:rPr lang="es-PE" sz="2000" dirty="0" smtClean="0"/>
              <a:t>suficiente y </a:t>
            </a:r>
            <a:r>
              <a:rPr lang="es-PE" sz="2000" dirty="0"/>
              <a:t>no demasiada</a:t>
            </a:r>
          </a:p>
          <a:p>
            <a:pPr algn="just"/>
            <a:r>
              <a:rPr lang="es-PE" sz="2000" dirty="0" smtClean="0"/>
              <a:t>Obtener </a:t>
            </a:r>
            <a:r>
              <a:rPr lang="es-PE" sz="2000" dirty="0"/>
              <a:t>una distribución preliminar de la DAP</a:t>
            </a:r>
          </a:p>
        </p:txBody>
      </p:sp>
    </p:spTree>
    <p:extLst>
      <p:ext uri="{BB962C8B-B14F-4D97-AF65-F5344CB8AC3E}">
        <p14:creationId xmlns:p14="http://schemas.microsoft.com/office/powerpoint/2010/main" val="2776843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5522" y="1087871"/>
            <a:ext cx="7886700" cy="4351338"/>
          </a:xfrm>
        </p:spPr>
        <p:txBody>
          <a:bodyPr>
            <a:normAutofit/>
          </a:bodyPr>
          <a:lstStyle/>
          <a:p>
            <a:pPr marL="0" indent="0" algn="just">
              <a:buNone/>
            </a:pPr>
            <a:r>
              <a:rPr lang="es-PE" sz="2000" b="1" dirty="0"/>
              <a:t>6.4. Tamaño de la muestra</a:t>
            </a:r>
          </a:p>
          <a:p>
            <a:pPr marL="0" indent="0" algn="just">
              <a:buNone/>
            </a:pPr>
            <a:r>
              <a:rPr lang="es-PE" sz="2000" dirty="0"/>
              <a:t>La selección de la población meta y el tamaño de </a:t>
            </a:r>
            <a:r>
              <a:rPr lang="es-PE" sz="2000" dirty="0" smtClean="0"/>
              <a:t>la muestra </a:t>
            </a:r>
            <a:r>
              <a:rPr lang="es-PE" sz="2000" dirty="0"/>
              <a:t>van a determinar que tanto podemos </a:t>
            </a:r>
            <a:r>
              <a:rPr lang="es-PE" sz="2000" dirty="0" smtClean="0"/>
              <a:t>inferir los </a:t>
            </a:r>
            <a:r>
              <a:rPr lang="es-PE" sz="2000" dirty="0"/>
              <a:t>resultados obtenidos en la encuesta a la población</a:t>
            </a:r>
            <a:r>
              <a:rPr lang="es-PE" sz="2000" dirty="0" smtClean="0"/>
              <a:t>.</a:t>
            </a:r>
          </a:p>
          <a:p>
            <a:pPr marL="0" indent="0" algn="just">
              <a:buNone/>
            </a:pPr>
            <a:endParaRPr lang="es-PE" sz="2000" dirty="0"/>
          </a:p>
          <a:p>
            <a:pPr marL="0" indent="0" algn="just">
              <a:buNone/>
            </a:pPr>
            <a:r>
              <a:rPr lang="es-PE" sz="2000" dirty="0"/>
              <a:t>La selección de la población de estudio debe </a:t>
            </a:r>
            <a:r>
              <a:rPr lang="es-PE" sz="2000" dirty="0" smtClean="0"/>
              <a:t>ser cuidadosa </a:t>
            </a:r>
            <a:r>
              <a:rPr lang="es-PE" sz="2000" dirty="0"/>
              <a:t>y acorde con el tema de </a:t>
            </a:r>
            <a:r>
              <a:rPr lang="es-PE" sz="2000" dirty="0" smtClean="0"/>
              <a:t>estudio El </a:t>
            </a:r>
            <a:r>
              <a:rPr lang="es-PE" sz="2000" dirty="0"/>
              <a:t>tamaño de la muestra y el muestreo se fija </a:t>
            </a:r>
            <a:r>
              <a:rPr lang="es-PE" sz="2000" dirty="0" smtClean="0"/>
              <a:t>de acuerdo </a:t>
            </a:r>
            <a:r>
              <a:rPr lang="es-PE" sz="2000" dirty="0"/>
              <a:t>a un diseño muestral. Este tipo de método </a:t>
            </a:r>
            <a:r>
              <a:rPr lang="es-PE" sz="2000" dirty="0" smtClean="0"/>
              <a:t>nos brindará </a:t>
            </a:r>
            <a:r>
              <a:rPr lang="es-PE" sz="2000" dirty="0"/>
              <a:t>una representación estadística con nivel </a:t>
            </a:r>
            <a:r>
              <a:rPr lang="es-PE" sz="2000" dirty="0" smtClean="0"/>
              <a:t>de inferencia </a:t>
            </a:r>
            <a:r>
              <a:rPr lang="es-PE" sz="2000" dirty="0"/>
              <a:t>a la población en estudio.</a:t>
            </a:r>
          </a:p>
        </p:txBody>
      </p:sp>
    </p:spTree>
    <p:extLst>
      <p:ext uri="{BB962C8B-B14F-4D97-AF65-F5344CB8AC3E}">
        <p14:creationId xmlns:p14="http://schemas.microsoft.com/office/powerpoint/2010/main" val="3889666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908720"/>
            <a:ext cx="7886700" cy="5115502"/>
          </a:xfrm>
        </p:spPr>
        <p:txBody>
          <a:bodyPr>
            <a:noAutofit/>
          </a:bodyPr>
          <a:lstStyle/>
          <a:p>
            <a:pPr marL="0" indent="0" algn="just">
              <a:buNone/>
            </a:pPr>
            <a:r>
              <a:rPr lang="es-PE" sz="2000" b="1" dirty="0"/>
              <a:t>6.5 Agregación</a:t>
            </a:r>
          </a:p>
          <a:p>
            <a:pPr marL="0" indent="0" algn="just">
              <a:buNone/>
            </a:pPr>
            <a:r>
              <a:rPr lang="es-PE" sz="2000" dirty="0"/>
              <a:t>Una vez que una aplicación de VC logra obtener </a:t>
            </a:r>
            <a:r>
              <a:rPr lang="es-PE" sz="2000" dirty="0" smtClean="0"/>
              <a:t>los resultados </a:t>
            </a:r>
            <a:r>
              <a:rPr lang="es-PE" sz="2000" dirty="0"/>
              <a:t>deseados respecto a la voluntad promedio </a:t>
            </a:r>
            <a:r>
              <a:rPr lang="es-PE" sz="2000" dirty="0" smtClean="0"/>
              <a:t>de la </a:t>
            </a:r>
            <a:r>
              <a:rPr lang="es-PE" sz="2000" dirty="0"/>
              <a:t>población bajo estudio, la idea es agregar estos </a:t>
            </a:r>
            <a:r>
              <a:rPr lang="es-PE" sz="2000" dirty="0" smtClean="0"/>
              <a:t>valores y </a:t>
            </a:r>
            <a:r>
              <a:rPr lang="es-PE" sz="2000" dirty="0"/>
              <a:t>obtener los beneficios totales derivados del </a:t>
            </a:r>
            <a:r>
              <a:rPr lang="es-PE" sz="2000" dirty="0" smtClean="0"/>
              <a:t>bien analizados. </a:t>
            </a:r>
          </a:p>
          <a:p>
            <a:pPr marL="0" indent="0" algn="just">
              <a:buNone/>
            </a:pPr>
            <a:r>
              <a:rPr lang="es-PE" sz="2000" dirty="0" smtClean="0"/>
              <a:t>En </a:t>
            </a:r>
            <a:r>
              <a:rPr lang="es-PE" sz="2000" dirty="0"/>
              <a:t>la mayoría de los casos la voluntad de pago </a:t>
            </a:r>
            <a:r>
              <a:rPr lang="es-PE" sz="2000" dirty="0" smtClean="0"/>
              <a:t>promedio se </a:t>
            </a:r>
            <a:r>
              <a:rPr lang="es-PE" sz="2000" dirty="0"/>
              <a:t>multiplica por la población en estudio</a:t>
            </a:r>
            <a:r>
              <a:rPr lang="es-PE" sz="2000" dirty="0" smtClean="0"/>
              <a:t>.</a:t>
            </a:r>
          </a:p>
          <a:p>
            <a:pPr marL="0" indent="0" algn="just">
              <a:buNone/>
            </a:pPr>
            <a:endParaRPr lang="es-PE" sz="2000" dirty="0"/>
          </a:p>
          <a:p>
            <a:pPr marL="0" indent="0">
              <a:buNone/>
            </a:pPr>
            <a:r>
              <a:rPr lang="es-PE" sz="2000" b="1" dirty="0"/>
              <a:t>7. Sesgos y problemas</a:t>
            </a:r>
          </a:p>
          <a:p>
            <a:pPr marL="0" indent="0" algn="just">
              <a:buNone/>
            </a:pPr>
            <a:r>
              <a:rPr lang="es-PE" sz="2000" dirty="0"/>
              <a:t>Como ya habrán notado, la aplicación del método de valoración contingente (y/o experimentos de selección múltiple) es una empresa difícil si se quiere hacer bien. </a:t>
            </a:r>
          </a:p>
          <a:p>
            <a:pPr marL="0" indent="0" algn="just">
              <a:buNone/>
            </a:pPr>
            <a:r>
              <a:rPr lang="es-PE" sz="2000" dirty="0"/>
              <a:t>A continuación se presentan una serie de problemas que debemos tratar de evitar.</a:t>
            </a:r>
          </a:p>
          <a:p>
            <a:pPr marL="0" indent="0" algn="just">
              <a:buNone/>
            </a:pPr>
            <a:endParaRPr lang="es-PE" sz="2000" dirty="0" smtClean="0"/>
          </a:p>
          <a:p>
            <a:pPr marL="0" indent="0" algn="just">
              <a:buNone/>
            </a:pPr>
            <a:endParaRPr lang="es-PE" sz="2000" dirty="0"/>
          </a:p>
        </p:txBody>
      </p:sp>
    </p:spTree>
    <p:extLst>
      <p:ext uri="{BB962C8B-B14F-4D97-AF65-F5344CB8AC3E}">
        <p14:creationId xmlns:p14="http://schemas.microsoft.com/office/powerpoint/2010/main" val="2848642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916832"/>
            <a:ext cx="7772400" cy="2387600"/>
          </a:xfrm>
        </p:spPr>
        <p:txBody>
          <a:bodyPr/>
          <a:lstStyle/>
          <a:p>
            <a:r>
              <a:rPr lang="es-PE" b="1" dirty="0" smtClean="0"/>
              <a:t>Método de Valoración Contingente</a:t>
            </a:r>
            <a:endParaRPr lang="es-PE" b="1" dirty="0"/>
          </a:p>
        </p:txBody>
      </p:sp>
    </p:spTree>
    <p:extLst>
      <p:ext uri="{BB962C8B-B14F-4D97-AF65-F5344CB8AC3E}">
        <p14:creationId xmlns:p14="http://schemas.microsoft.com/office/powerpoint/2010/main" val="3680434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168" y="1368425"/>
            <a:ext cx="7886700" cy="3930939"/>
          </a:xfrm>
        </p:spPr>
        <p:txBody>
          <a:bodyPr>
            <a:noAutofit/>
          </a:bodyPr>
          <a:lstStyle/>
          <a:p>
            <a:pPr marL="0" indent="0" algn="just">
              <a:buNone/>
            </a:pPr>
            <a:endParaRPr lang="es-PE" sz="2000" dirty="0"/>
          </a:p>
          <a:p>
            <a:pPr marL="0" indent="0" algn="just">
              <a:buNone/>
            </a:pPr>
            <a:r>
              <a:rPr lang="pt-BR" sz="2000" b="1" dirty="0"/>
              <a:t>7.1. Preguntas hipotéticas e incentivos a mentir</a:t>
            </a:r>
          </a:p>
          <a:p>
            <a:pPr marL="0" indent="0" algn="just">
              <a:buNone/>
            </a:pPr>
            <a:r>
              <a:rPr lang="es-PE" sz="2000" dirty="0"/>
              <a:t>Dado que los mercados descritos en el escenario </a:t>
            </a:r>
            <a:r>
              <a:rPr lang="es-PE" sz="2000" dirty="0" smtClean="0"/>
              <a:t>son hipotéticos</a:t>
            </a:r>
            <a:r>
              <a:rPr lang="es-PE" sz="2000" dirty="0"/>
              <a:t>, los encuestados pueden, en principio, </a:t>
            </a:r>
            <a:r>
              <a:rPr lang="es-PE" sz="2000" dirty="0" smtClean="0"/>
              <a:t>tener incentivos </a:t>
            </a:r>
            <a:r>
              <a:rPr lang="es-PE" sz="2000" dirty="0"/>
              <a:t>a mentir pues no hay consecuencias, </a:t>
            </a:r>
            <a:r>
              <a:rPr lang="es-PE" sz="2000" dirty="0" smtClean="0"/>
              <a:t>ni buenas </a:t>
            </a:r>
            <a:r>
              <a:rPr lang="es-PE" sz="2000" dirty="0"/>
              <a:t>ni malas, de decir la verdad o mentir.</a:t>
            </a:r>
          </a:p>
          <a:p>
            <a:pPr marL="0" indent="0" algn="just">
              <a:buNone/>
            </a:pPr>
            <a:endParaRPr lang="es-PE" sz="2000" dirty="0" smtClean="0"/>
          </a:p>
          <a:p>
            <a:pPr marL="0" indent="0" algn="just">
              <a:buNone/>
            </a:pPr>
            <a:r>
              <a:rPr lang="es-PE" sz="2000" dirty="0" smtClean="0"/>
              <a:t>La </a:t>
            </a:r>
            <a:r>
              <a:rPr lang="es-PE" sz="2000" dirty="0"/>
              <a:t>solución para este problema es clara, el </a:t>
            </a:r>
            <a:r>
              <a:rPr lang="es-PE" sz="2000" dirty="0" smtClean="0"/>
              <a:t>escenario debe </a:t>
            </a:r>
            <a:r>
              <a:rPr lang="es-PE" sz="2000" dirty="0"/>
              <a:t>construirse de manera que el entrevistado </a:t>
            </a:r>
            <a:r>
              <a:rPr lang="es-PE" sz="2000" dirty="0" smtClean="0"/>
              <a:t>perciba la </a:t>
            </a:r>
            <a:r>
              <a:rPr lang="es-PE" sz="2000" dirty="0"/>
              <a:t>pregunta como real, relevante y, sobre todo, </a:t>
            </a:r>
            <a:r>
              <a:rPr lang="es-PE" sz="2000" dirty="0" smtClean="0"/>
              <a:t>que considere </a:t>
            </a:r>
            <a:r>
              <a:rPr lang="es-PE" sz="2000" dirty="0"/>
              <a:t>que su respuesta puede afectar su </a:t>
            </a:r>
            <a:r>
              <a:rPr lang="es-PE" sz="2000" dirty="0" smtClean="0"/>
              <a:t>futura situación</a:t>
            </a:r>
            <a:r>
              <a:rPr lang="es-PE" sz="2000" dirty="0"/>
              <a:t>.</a:t>
            </a:r>
          </a:p>
        </p:txBody>
      </p:sp>
    </p:spTree>
    <p:extLst>
      <p:ext uri="{BB962C8B-B14F-4D97-AF65-F5344CB8AC3E}">
        <p14:creationId xmlns:p14="http://schemas.microsoft.com/office/powerpoint/2010/main" val="204041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0996" y="963179"/>
            <a:ext cx="7886700" cy="4907686"/>
          </a:xfrm>
        </p:spPr>
        <p:txBody>
          <a:bodyPr>
            <a:noAutofit/>
          </a:bodyPr>
          <a:lstStyle/>
          <a:p>
            <a:pPr marL="0" indent="0" algn="just">
              <a:buNone/>
            </a:pPr>
            <a:r>
              <a:rPr lang="es-PE" sz="2000" b="1" dirty="0"/>
              <a:t>7.2. Sesgos en el diseño</a:t>
            </a:r>
          </a:p>
          <a:p>
            <a:pPr algn="just"/>
            <a:r>
              <a:rPr lang="es-PE" sz="2000" dirty="0" smtClean="0"/>
              <a:t>Efecto orden: </a:t>
            </a:r>
            <a:r>
              <a:rPr lang="es-PE" sz="2000" dirty="0"/>
              <a:t>relevante cuando la misma </a:t>
            </a:r>
            <a:r>
              <a:rPr lang="es-PE" sz="2000" dirty="0" smtClean="0"/>
              <a:t>encuesta busca </a:t>
            </a:r>
            <a:r>
              <a:rPr lang="es-PE" sz="2000" dirty="0"/>
              <a:t>valorar varios bienes a la vez</a:t>
            </a:r>
            <a:r>
              <a:rPr lang="es-PE" sz="2000" dirty="0" smtClean="0"/>
              <a:t>. </a:t>
            </a:r>
          </a:p>
          <a:p>
            <a:pPr algn="just"/>
            <a:r>
              <a:rPr lang="es-PE" sz="2000" dirty="0" smtClean="0"/>
              <a:t>Sesgo </a:t>
            </a:r>
            <a:r>
              <a:rPr lang="es-PE" sz="2000" dirty="0"/>
              <a:t>del punto de partida </a:t>
            </a:r>
            <a:r>
              <a:rPr lang="es-PE" sz="2000" dirty="0" smtClean="0"/>
              <a:t>y respuestas </a:t>
            </a:r>
            <a:r>
              <a:rPr lang="es-PE" sz="2000" dirty="0"/>
              <a:t>siempre afirmativas: ocurre cuando </a:t>
            </a:r>
            <a:r>
              <a:rPr lang="es-PE" sz="2000" dirty="0" smtClean="0"/>
              <a:t>el entrevistado </a:t>
            </a:r>
            <a:r>
              <a:rPr lang="es-PE" sz="2000" dirty="0"/>
              <a:t>cree que el monto </a:t>
            </a:r>
            <a:r>
              <a:rPr lang="es-PE" sz="2000" dirty="0" smtClean="0"/>
              <a:t>inicial sugerido </a:t>
            </a:r>
            <a:r>
              <a:rPr lang="es-PE" sz="2000" dirty="0"/>
              <a:t>es el correcto.</a:t>
            </a:r>
          </a:p>
          <a:p>
            <a:pPr algn="just"/>
            <a:r>
              <a:rPr lang="es-PE" sz="2000" dirty="0" smtClean="0"/>
              <a:t>Sesgo </a:t>
            </a:r>
            <a:r>
              <a:rPr lang="es-PE" sz="2000" dirty="0"/>
              <a:t>de información: ocurre cuando cambios en </a:t>
            </a:r>
            <a:r>
              <a:rPr lang="es-PE" sz="2000" dirty="0" smtClean="0"/>
              <a:t>la información </a:t>
            </a:r>
            <a:r>
              <a:rPr lang="es-PE" sz="2000" dirty="0"/>
              <a:t>suministrada afectan el cálculo de </a:t>
            </a:r>
            <a:r>
              <a:rPr lang="es-PE" sz="2000" dirty="0" smtClean="0"/>
              <a:t>la DAP</a:t>
            </a:r>
            <a:r>
              <a:rPr lang="es-PE" sz="2000" dirty="0"/>
              <a:t>. Muchas veces el mismo </a:t>
            </a:r>
            <a:r>
              <a:rPr lang="es-PE" sz="2000" dirty="0" smtClean="0"/>
              <a:t>escenario sugiere </a:t>
            </a:r>
            <a:r>
              <a:rPr lang="es-PE" sz="2000" dirty="0"/>
              <a:t>una respuesta</a:t>
            </a:r>
            <a:r>
              <a:rPr lang="es-PE" sz="2000" dirty="0" smtClean="0"/>
              <a:t>.</a:t>
            </a:r>
          </a:p>
          <a:p>
            <a:pPr algn="just"/>
            <a:r>
              <a:rPr lang="es-PE" sz="2000" dirty="0"/>
              <a:t>Problemas con el medio de pago: ocurre cuando </a:t>
            </a:r>
            <a:r>
              <a:rPr lang="es-PE" sz="2000" dirty="0" smtClean="0"/>
              <a:t>el vehículo </a:t>
            </a:r>
            <a:r>
              <a:rPr lang="es-PE" sz="2000" dirty="0"/>
              <a:t>de pago escogido es </a:t>
            </a:r>
            <a:r>
              <a:rPr lang="es-PE" sz="2000" dirty="0" smtClean="0"/>
              <a:t>rechazado por </a:t>
            </a:r>
            <a:r>
              <a:rPr lang="es-PE" sz="2000" dirty="0"/>
              <a:t>el entrevistado, lo que conlleva a un </a:t>
            </a:r>
            <a:r>
              <a:rPr lang="es-PE" sz="2000" dirty="0" smtClean="0"/>
              <a:t>rechazo indirecto </a:t>
            </a:r>
            <a:r>
              <a:rPr lang="es-PE" sz="2000" dirty="0"/>
              <a:t>del bien estudiado</a:t>
            </a:r>
            <a:r>
              <a:rPr lang="es-PE" sz="2000" dirty="0" smtClean="0"/>
              <a:t>.</a:t>
            </a:r>
          </a:p>
          <a:p>
            <a:pPr marL="0" indent="0" algn="just">
              <a:buNone/>
            </a:pPr>
            <a:endParaRPr lang="es-PE" sz="2000" dirty="0" smtClean="0"/>
          </a:p>
          <a:p>
            <a:pPr marL="0" indent="0" algn="just">
              <a:buNone/>
            </a:pPr>
            <a:r>
              <a:rPr lang="es-PE" sz="2000" b="1" dirty="0"/>
              <a:t>7.3. Sesgos </a:t>
            </a:r>
            <a:r>
              <a:rPr lang="es-PE" sz="2000" b="1" dirty="0" smtClean="0"/>
              <a:t>del encuestador</a:t>
            </a:r>
            <a:endParaRPr lang="es-PE" sz="2000" dirty="0"/>
          </a:p>
        </p:txBody>
      </p:sp>
    </p:spTree>
    <p:extLst>
      <p:ext uri="{BB962C8B-B14F-4D97-AF65-F5344CB8AC3E}">
        <p14:creationId xmlns:p14="http://schemas.microsoft.com/office/powerpoint/2010/main" val="42561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836712"/>
            <a:ext cx="7886700" cy="5562311"/>
          </a:xfrm>
        </p:spPr>
        <p:txBody>
          <a:bodyPr>
            <a:noAutofit/>
          </a:bodyPr>
          <a:lstStyle/>
          <a:p>
            <a:pPr marL="0" indent="0" algn="just">
              <a:buNone/>
            </a:pPr>
            <a:r>
              <a:rPr lang="es-PE" sz="2000" b="1" dirty="0"/>
              <a:t>7.4. Compra de satisfacción moral:</a:t>
            </a:r>
          </a:p>
          <a:p>
            <a:pPr marL="0" indent="0" algn="just">
              <a:buNone/>
            </a:pPr>
            <a:r>
              <a:rPr lang="es-PE" sz="2000" dirty="0"/>
              <a:t>Existe evidencia de que el método de </a:t>
            </a:r>
            <a:r>
              <a:rPr lang="es-PE" sz="2000" dirty="0" smtClean="0"/>
              <a:t>valoración contingente </a:t>
            </a:r>
            <a:r>
              <a:rPr lang="es-PE" sz="2000" dirty="0"/>
              <a:t>puede sufrir de lo que se conoce </a:t>
            </a:r>
            <a:r>
              <a:rPr lang="es-PE" sz="2000" dirty="0" smtClean="0"/>
              <a:t>como </a:t>
            </a:r>
            <a:r>
              <a:rPr lang="en-US" sz="2000" dirty="0" err="1" smtClean="0"/>
              <a:t>efecto</a:t>
            </a:r>
            <a:r>
              <a:rPr lang="en-US" sz="2000" dirty="0" smtClean="0"/>
              <a:t> </a:t>
            </a:r>
            <a:r>
              <a:rPr lang="en-US" sz="2000" dirty="0" err="1"/>
              <a:t>desagregación</a:t>
            </a:r>
            <a:r>
              <a:rPr lang="en-US" sz="2000" dirty="0"/>
              <a:t> (scope and embedding effects</a:t>
            </a:r>
            <a:r>
              <a:rPr lang="en-US" sz="2000" dirty="0" smtClean="0"/>
              <a:t>). </a:t>
            </a:r>
          </a:p>
          <a:p>
            <a:pPr marL="0" indent="0" algn="just">
              <a:buNone/>
            </a:pPr>
            <a:endParaRPr lang="en-US" sz="2000" dirty="0" smtClean="0"/>
          </a:p>
          <a:p>
            <a:pPr marL="0" indent="0" algn="just">
              <a:buNone/>
            </a:pPr>
            <a:r>
              <a:rPr lang="es-PE" sz="2000" dirty="0" smtClean="0"/>
              <a:t>Puesto </a:t>
            </a:r>
            <a:r>
              <a:rPr lang="es-PE" sz="2000" dirty="0"/>
              <a:t>de manera sencilla, pareciera que la voluntad </a:t>
            </a:r>
            <a:r>
              <a:rPr lang="es-PE" sz="2000" dirty="0" smtClean="0"/>
              <a:t>a pagar </a:t>
            </a:r>
            <a:r>
              <a:rPr lang="es-PE" sz="2000" dirty="0"/>
              <a:t>por salvar 200 aves no difiere mucho de </a:t>
            </a:r>
            <a:r>
              <a:rPr lang="es-PE" sz="2000" dirty="0" smtClean="0"/>
              <a:t>la disponibilidad </a:t>
            </a:r>
            <a:r>
              <a:rPr lang="es-PE" sz="2000" dirty="0"/>
              <a:t>a pagar por 200.000 aves</a:t>
            </a:r>
            <a:r>
              <a:rPr lang="es-PE" sz="2000" dirty="0" smtClean="0"/>
              <a:t>.</a:t>
            </a:r>
          </a:p>
          <a:p>
            <a:pPr marL="0" indent="0" algn="just">
              <a:buNone/>
            </a:pPr>
            <a:endParaRPr lang="es-PE" sz="2000" dirty="0" smtClean="0"/>
          </a:p>
          <a:p>
            <a:pPr marL="0" indent="0" algn="just">
              <a:buNone/>
            </a:pPr>
            <a:r>
              <a:rPr lang="es-PE" sz="2000" dirty="0"/>
              <a:t>Pareciera entonces que más que la voluntad a </a:t>
            </a:r>
            <a:r>
              <a:rPr lang="es-PE" sz="2000" dirty="0" smtClean="0"/>
              <a:t>pagar por </a:t>
            </a:r>
            <a:r>
              <a:rPr lang="es-PE" sz="2000" dirty="0"/>
              <a:t>el bien, los individuos se están dejando llevar por </a:t>
            </a:r>
            <a:r>
              <a:rPr lang="es-PE" sz="2000" dirty="0" smtClean="0"/>
              <a:t>la satisfacción </a:t>
            </a:r>
            <a:r>
              <a:rPr lang="es-PE" sz="2000" dirty="0"/>
              <a:t>moral de contribuir a una causa justa</a:t>
            </a:r>
            <a:r>
              <a:rPr lang="es-PE" sz="2000" dirty="0" smtClean="0"/>
              <a:t>. </a:t>
            </a:r>
          </a:p>
          <a:p>
            <a:pPr marL="0" indent="0" algn="just">
              <a:buNone/>
            </a:pPr>
            <a:endParaRPr lang="es-PE" sz="2000" dirty="0"/>
          </a:p>
          <a:p>
            <a:pPr marL="0" indent="0" algn="just">
              <a:buNone/>
            </a:pPr>
            <a:r>
              <a:rPr lang="es-PE" sz="2000" dirty="0"/>
              <a:t>Por supuesto que no hay ningún problema </a:t>
            </a:r>
            <a:r>
              <a:rPr lang="es-PE" sz="2000" dirty="0" smtClean="0"/>
              <a:t>con contribuir </a:t>
            </a:r>
            <a:r>
              <a:rPr lang="es-PE" sz="2000" dirty="0"/>
              <a:t>con causas justas, el problema radica en </a:t>
            </a:r>
            <a:r>
              <a:rPr lang="es-PE" sz="2000" dirty="0" smtClean="0"/>
              <a:t>que en </a:t>
            </a:r>
            <a:r>
              <a:rPr lang="es-PE" sz="2000" dirty="0"/>
              <a:t>una situación hipotética es mucho más “barato</a:t>
            </a:r>
            <a:r>
              <a:rPr lang="es-PE" sz="2000" dirty="0" smtClean="0"/>
              <a:t>” comprar </a:t>
            </a:r>
            <a:r>
              <a:rPr lang="es-PE" sz="2000" dirty="0"/>
              <a:t>este tipo de satisfacción.</a:t>
            </a:r>
          </a:p>
        </p:txBody>
      </p:sp>
    </p:spTree>
    <p:extLst>
      <p:ext uri="{BB962C8B-B14F-4D97-AF65-F5344CB8AC3E}">
        <p14:creationId xmlns:p14="http://schemas.microsoft.com/office/powerpoint/2010/main" val="1653288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908720"/>
            <a:ext cx="7886700" cy="5063549"/>
          </a:xfrm>
        </p:spPr>
        <p:txBody>
          <a:bodyPr>
            <a:noAutofit/>
          </a:bodyPr>
          <a:lstStyle/>
          <a:p>
            <a:pPr marL="0" indent="0" algn="just">
              <a:buNone/>
            </a:pPr>
            <a:r>
              <a:rPr lang="es-PE" sz="2000" b="1" dirty="0"/>
              <a:t>8. Estimación de la voluntad de pago</a:t>
            </a:r>
          </a:p>
          <a:p>
            <a:pPr marL="0" indent="0" algn="just">
              <a:buNone/>
            </a:pPr>
            <a:r>
              <a:rPr lang="es-PE" sz="2000" dirty="0"/>
              <a:t>El objetivo final de un estudio de valoración </a:t>
            </a:r>
            <a:r>
              <a:rPr lang="es-PE" sz="2000" dirty="0" smtClean="0"/>
              <a:t>contingente es </a:t>
            </a:r>
            <a:r>
              <a:rPr lang="es-PE" sz="2000" dirty="0"/>
              <a:t>estimar el cambio en el bienestar de una </a:t>
            </a:r>
            <a:r>
              <a:rPr lang="es-PE" sz="2000" dirty="0" smtClean="0"/>
              <a:t>población debido </a:t>
            </a:r>
            <a:r>
              <a:rPr lang="es-PE" sz="2000" dirty="0"/>
              <a:t>a un cambio en un bien ambiental</a:t>
            </a:r>
            <a:r>
              <a:rPr lang="es-PE" sz="2000" dirty="0" smtClean="0"/>
              <a:t>. </a:t>
            </a:r>
          </a:p>
          <a:p>
            <a:pPr marL="0" indent="0" algn="just">
              <a:buNone/>
            </a:pPr>
            <a:endParaRPr lang="es-PE" sz="2000" dirty="0" smtClean="0"/>
          </a:p>
          <a:p>
            <a:pPr marL="0" indent="0" algn="just">
              <a:buNone/>
            </a:pPr>
            <a:r>
              <a:rPr lang="es-PE" sz="2000" dirty="0" smtClean="0"/>
              <a:t>Para </a:t>
            </a:r>
            <a:r>
              <a:rPr lang="es-PE" sz="2000" dirty="0"/>
              <a:t>calcular este cambio en el bienestar </a:t>
            </a:r>
            <a:r>
              <a:rPr lang="es-PE" sz="2000" dirty="0" smtClean="0"/>
              <a:t>debemos obtener </a:t>
            </a:r>
            <a:r>
              <a:rPr lang="es-PE" sz="2000" dirty="0"/>
              <a:t>un valor que resuma las preferencias de </a:t>
            </a:r>
            <a:r>
              <a:rPr lang="es-PE" sz="2000" dirty="0" smtClean="0"/>
              <a:t>los encuestados.</a:t>
            </a:r>
          </a:p>
          <a:p>
            <a:pPr marL="0" indent="0" algn="just">
              <a:buNone/>
            </a:pPr>
            <a:endParaRPr lang="es-PE" sz="2000" dirty="0"/>
          </a:p>
          <a:p>
            <a:pPr marL="0" indent="0" algn="just">
              <a:buNone/>
            </a:pPr>
            <a:r>
              <a:rPr lang="es-PE" sz="2000" dirty="0" smtClean="0"/>
              <a:t>Desde </a:t>
            </a:r>
            <a:r>
              <a:rPr lang="es-PE" sz="2000" dirty="0"/>
              <a:t>un punto de vista estrictamente de </a:t>
            </a:r>
            <a:r>
              <a:rPr lang="es-PE" sz="2000" dirty="0" smtClean="0"/>
              <a:t>costos beneficio, la </a:t>
            </a:r>
            <a:r>
              <a:rPr lang="es-PE" sz="2000" dirty="0"/>
              <a:t>medida correcta a estimar es la media de </a:t>
            </a:r>
            <a:r>
              <a:rPr lang="es-PE" sz="2000" dirty="0" smtClean="0"/>
              <a:t>la voluntad </a:t>
            </a:r>
            <a:r>
              <a:rPr lang="es-PE" sz="2000" dirty="0"/>
              <a:t>de pago</a:t>
            </a:r>
            <a:r>
              <a:rPr lang="es-PE" sz="2000" dirty="0" smtClean="0"/>
              <a:t>.</a:t>
            </a:r>
          </a:p>
          <a:p>
            <a:pPr marL="0" indent="0" algn="just">
              <a:buNone/>
            </a:pPr>
            <a:endParaRPr lang="es-PE" sz="2000" dirty="0" smtClean="0"/>
          </a:p>
          <a:p>
            <a:pPr marL="0" indent="0" algn="just">
              <a:buNone/>
            </a:pPr>
            <a:r>
              <a:rPr lang="es-PE" sz="2000" dirty="0"/>
              <a:t>Con este valor, podemos estimar el cambio en </a:t>
            </a:r>
            <a:r>
              <a:rPr lang="es-PE" sz="2000" dirty="0" smtClean="0"/>
              <a:t>el bienestar </a:t>
            </a:r>
            <a:r>
              <a:rPr lang="es-PE" sz="2000" dirty="0"/>
              <a:t>como la media multiplicada por el número </a:t>
            </a:r>
            <a:r>
              <a:rPr lang="es-PE" sz="2000" dirty="0" smtClean="0"/>
              <a:t>de individuos.</a:t>
            </a:r>
            <a:endParaRPr lang="es-PE" sz="2000" dirty="0"/>
          </a:p>
        </p:txBody>
      </p:sp>
    </p:spTree>
    <p:extLst>
      <p:ext uri="{BB962C8B-B14F-4D97-AF65-F5344CB8AC3E}">
        <p14:creationId xmlns:p14="http://schemas.microsoft.com/office/powerpoint/2010/main" val="903355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7477" y="1191780"/>
            <a:ext cx="7886700" cy="4351338"/>
          </a:xfrm>
        </p:spPr>
        <p:txBody>
          <a:bodyPr/>
          <a:lstStyle/>
          <a:p>
            <a:pPr marL="0" indent="0">
              <a:buNone/>
            </a:pPr>
            <a:endParaRPr lang="es-PE" dirty="0" smtClean="0"/>
          </a:p>
          <a:p>
            <a:pPr marL="0" indent="0">
              <a:buNone/>
            </a:pPr>
            <a:endParaRPr lang="es-PE" dirty="0"/>
          </a:p>
          <a:p>
            <a:pPr marL="0" indent="0">
              <a:buNone/>
            </a:pPr>
            <a:endParaRPr lang="es-PE" dirty="0" smtClean="0"/>
          </a:p>
          <a:p>
            <a:pPr marL="0" indent="0" algn="ctr">
              <a:buNone/>
            </a:pPr>
            <a:r>
              <a:rPr lang="es-PE" sz="4000" b="1" dirty="0" smtClean="0"/>
              <a:t>CASO PRACTICO</a:t>
            </a:r>
            <a:endParaRPr lang="es-PE" sz="4000" b="1" dirty="0"/>
          </a:p>
        </p:txBody>
      </p:sp>
    </p:spTree>
    <p:extLst>
      <p:ext uri="{BB962C8B-B14F-4D97-AF65-F5344CB8AC3E}">
        <p14:creationId xmlns:p14="http://schemas.microsoft.com/office/powerpoint/2010/main" val="15041282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800329"/>
            <a:ext cx="7886700" cy="6040294"/>
          </a:xfrm>
        </p:spPr>
        <p:txBody>
          <a:bodyPr>
            <a:noAutofit/>
          </a:bodyPr>
          <a:lstStyle/>
          <a:p>
            <a:pPr marL="0" indent="0" algn="just">
              <a:buFont typeface="Wingdings" panose="05000000000000000000" pitchFamily="2" charset="2"/>
              <a:buNone/>
              <a:defRPr/>
            </a:pPr>
            <a:r>
              <a:rPr lang="es-ES" sz="2000" b="1" i="1" u="sng" dirty="0" smtClean="0">
                <a:solidFill>
                  <a:srgbClr val="FF0000"/>
                </a:solidFill>
              </a:rPr>
              <a:t>Identificación del objetivo de la valoración</a:t>
            </a:r>
          </a:p>
          <a:p>
            <a:pPr marL="0" indent="0" algn="just">
              <a:buNone/>
            </a:pPr>
            <a:r>
              <a:rPr lang="es-PE" sz="2000" i="1" dirty="0" smtClean="0"/>
              <a:t>Problema </a:t>
            </a:r>
            <a:r>
              <a:rPr lang="es-PE" sz="2000" i="1" dirty="0"/>
              <a:t>económico: contaminación </a:t>
            </a:r>
            <a:r>
              <a:rPr lang="es-PE" sz="2000" i="1" dirty="0" smtClean="0"/>
              <a:t>del aire </a:t>
            </a:r>
            <a:endParaRPr lang="es-PE" sz="2000" i="1" dirty="0"/>
          </a:p>
          <a:p>
            <a:pPr marL="0" indent="0" algn="just">
              <a:buNone/>
            </a:pPr>
            <a:r>
              <a:rPr lang="es-PE" sz="2000" i="1" dirty="0" smtClean="0"/>
              <a:t>Objetivo</a:t>
            </a:r>
            <a:r>
              <a:rPr lang="es-PE" sz="2000" i="1" dirty="0"/>
              <a:t>: Reducir la </a:t>
            </a:r>
            <a:r>
              <a:rPr lang="es-PE" sz="2000" i="1" dirty="0" smtClean="0"/>
              <a:t>contaminación del aire</a:t>
            </a:r>
            <a:endParaRPr lang="es-PE" sz="2000" i="1" dirty="0"/>
          </a:p>
          <a:p>
            <a:pPr marL="0" indent="0" algn="just">
              <a:buNone/>
              <a:defRPr/>
            </a:pPr>
            <a:endParaRPr lang="es-ES" sz="2000" b="1" i="1" dirty="0" smtClean="0"/>
          </a:p>
          <a:p>
            <a:pPr marL="0" indent="0" algn="just">
              <a:buNone/>
              <a:defRPr/>
            </a:pPr>
            <a:r>
              <a:rPr lang="es-ES" sz="2000" b="1" i="1" u="sng" dirty="0" smtClean="0">
                <a:solidFill>
                  <a:srgbClr val="FF0000"/>
                </a:solidFill>
              </a:rPr>
              <a:t>Definición del ámbito de estudio</a:t>
            </a:r>
          </a:p>
          <a:p>
            <a:pPr>
              <a:defRPr/>
            </a:pPr>
            <a:r>
              <a:rPr lang="en-US" sz="2000" dirty="0" err="1"/>
              <a:t>Población</a:t>
            </a:r>
            <a:r>
              <a:rPr lang="en-US" sz="2000" dirty="0"/>
              <a:t> </a:t>
            </a:r>
            <a:r>
              <a:rPr lang="en-US" sz="2000" dirty="0" err="1"/>
              <a:t>objetivo</a:t>
            </a:r>
            <a:r>
              <a:rPr lang="en-US" sz="2000" dirty="0"/>
              <a:t>= 1073 </a:t>
            </a:r>
            <a:r>
              <a:rPr lang="en-US" sz="2000" dirty="0" err="1"/>
              <a:t>familias</a:t>
            </a:r>
            <a:r>
              <a:rPr lang="en-US" sz="2000" dirty="0"/>
              <a:t>, </a:t>
            </a:r>
            <a:r>
              <a:rPr lang="es-PE" altLang="es-ES" sz="2000" dirty="0"/>
              <a:t>con niños menores de 18 años, de las ciudades de Santiago, Temuco y Concepción. </a:t>
            </a:r>
          </a:p>
          <a:p>
            <a:pPr marL="0" indent="0">
              <a:buFont typeface="Wingdings" panose="05000000000000000000" pitchFamily="2" charset="2"/>
              <a:buNone/>
              <a:defRPr/>
            </a:pPr>
            <a:endParaRPr lang="es-PE" altLang="es-ES" sz="2000" dirty="0"/>
          </a:p>
          <a:p>
            <a:pPr algn="just">
              <a:defRPr/>
            </a:pPr>
            <a:r>
              <a:rPr lang="es-PE" altLang="es-ES" sz="2000" dirty="0"/>
              <a:t>Incluye niños que tienen un diagnóstico médico de asma y que presenten una característica relacionada con asma en los últimos 12 meses.</a:t>
            </a:r>
          </a:p>
          <a:p>
            <a:pPr marL="0" indent="0" algn="just">
              <a:buNone/>
              <a:defRPr/>
            </a:pPr>
            <a:r>
              <a:rPr lang="es-ES" sz="2000" b="1" i="1" u="sng" dirty="0">
                <a:solidFill>
                  <a:srgbClr val="FF0000"/>
                </a:solidFill>
              </a:rPr>
              <a:t>Identificación </a:t>
            </a:r>
            <a:r>
              <a:rPr lang="es-ES" sz="2000" b="1" i="1" u="sng" dirty="0" smtClean="0">
                <a:solidFill>
                  <a:srgbClr val="FF0000"/>
                </a:solidFill>
              </a:rPr>
              <a:t>de los servicios ecosistémicos</a:t>
            </a:r>
          </a:p>
          <a:p>
            <a:pPr algn="just"/>
            <a:r>
              <a:rPr lang="es-PE" sz="2000" dirty="0"/>
              <a:t>Regulación de la calidad del aire</a:t>
            </a:r>
          </a:p>
          <a:p>
            <a:pPr algn="just"/>
            <a:r>
              <a:rPr lang="es-PE" sz="2000" dirty="0"/>
              <a:t>Provisión del recurso hídrico</a:t>
            </a:r>
          </a:p>
          <a:p>
            <a:pPr algn="just"/>
            <a:r>
              <a:rPr lang="es-PE" sz="2000" dirty="0"/>
              <a:t>Control de la erosión, etc.</a:t>
            </a:r>
          </a:p>
          <a:p>
            <a:pPr marL="0" indent="0" algn="just">
              <a:buNone/>
              <a:defRPr/>
            </a:pPr>
            <a:endParaRPr lang="es-ES" sz="2000" dirty="0" smtClean="0"/>
          </a:p>
        </p:txBody>
      </p:sp>
    </p:spTree>
    <p:extLst>
      <p:ext uri="{BB962C8B-B14F-4D97-AF65-F5344CB8AC3E}">
        <p14:creationId xmlns:p14="http://schemas.microsoft.com/office/powerpoint/2010/main" val="210342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836712"/>
            <a:ext cx="7886700" cy="5933210"/>
          </a:xfrm>
        </p:spPr>
        <p:txBody>
          <a:bodyPr>
            <a:normAutofit/>
          </a:bodyPr>
          <a:lstStyle/>
          <a:p>
            <a:pPr marL="0" indent="0" algn="just">
              <a:buNone/>
            </a:pPr>
            <a:r>
              <a:rPr lang="es-PE" sz="2000" b="1" i="1" u="sng" dirty="0">
                <a:solidFill>
                  <a:srgbClr val="FF0000"/>
                </a:solidFill>
              </a:rPr>
              <a:t>Identificación y </a:t>
            </a:r>
            <a:r>
              <a:rPr lang="es-PE" sz="2000" b="1" i="1" u="sng" dirty="0" smtClean="0">
                <a:solidFill>
                  <a:srgbClr val="FF0000"/>
                </a:solidFill>
              </a:rPr>
              <a:t>caracterización </a:t>
            </a:r>
            <a:r>
              <a:rPr lang="es-PE" sz="2000" b="1" i="1" u="sng" dirty="0">
                <a:solidFill>
                  <a:srgbClr val="FF0000"/>
                </a:solidFill>
              </a:rPr>
              <a:t>de los actores involucrados</a:t>
            </a:r>
          </a:p>
          <a:p>
            <a:pPr marL="0" indent="0" algn="just">
              <a:buNone/>
            </a:pPr>
            <a:r>
              <a:rPr lang="es-ES" sz="2000" dirty="0"/>
              <a:t>La población objetivo incluye las familias con niños con diagnósticos clínicos de asma, menores de 18 años, residentes en Chile, de las ciudades con altos niveles de contaminación (Santiago, Temuco y Concepción). </a:t>
            </a:r>
            <a:endParaRPr lang="es-ES" sz="2000" dirty="0" smtClean="0"/>
          </a:p>
          <a:p>
            <a:pPr marL="0" indent="0" algn="just">
              <a:buNone/>
            </a:pPr>
            <a:endParaRPr lang="es-ES" sz="2000" dirty="0"/>
          </a:p>
          <a:p>
            <a:pPr marL="0" indent="0" algn="just">
              <a:buNone/>
            </a:pPr>
            <a:r>
              <a:rPr lang="es-ES" sz="2000" dirty="0" smtClean="0"/>
              <a:t>Independientemente </a:t>
            </a:r>
            <a:r>
              <a:rPr lang="es-ES" sz="2000" dirty="0"/>
              <a:t>de la severidad del asma, la población en estudio incluye niños que tienen un diagnóstico médico de asma y al menos uno de los siguientes: </a:t>
            </a:r>
            <a:endParaRPr lang="es-ES" sz="2000" dirty="0" smtClean="0"/>
          </a:p>
          <a:p>
            <a:pPr marL="0" indent="0" algn="just">
              <a:buNone/>
            </a:pPr>
            <a:r>
              <a:rPr lang="es-ES" sz="2000" dirty="0" smtClean="0"/>
              <a:t>i) utilización </a:t>
            </a:r>
            <a:r>
              <a:rPr lang="es-ES" sz="2000" dirty="0"/>
              <a:t>de recetas médicas válidas para la medicación del asma en los últimos 12 meses, </a:t>
            </a:r>
            <a:r>
              <a:rPr lang="es-ES" sz="2000" dirty="0" smtClean="0"/>
              <a:t>o</a:t>
            </a:r>
          </a:p>
          <a:p>
            <a:pPr marL="0" indent="0" algn="just">
              <a:buNone/>
            </a:pPr>
            <a:r>
              <a:rPr lang="es-ES" sz="2000" dirty="0" smtClean="0"/>
              <a:t>ii</a:t>
            </a:r>
            <a:r>
              <a:rPr lang="es-ES" sz="2000" dirty="0"/>
              <a:t>) síntomas compatibles con asma en los últimos 12 meses; o </a:t>
            </a:r>
            <a:endParaRPr lang="es-ES" sz="2000" dirty="0" smtClean="0"/>
          </a:p>
          <a:p>
            <a:pPr marL="0" indent="0" algn="just">
              <a:buNone/>
            </a:pPr>
            <a:r>
              <a:rPr lang="es-ES" sz="2000" dirty="0" smtClean="0"/>
              <a:t>iii</a:t>
            </a:r>
            <a:r>
              <a:rPr lang="es-ES" sz="2000" dirty="0"/>
              <a:t>) una visita por asma a una sala IRA  o la hospitalización en los últimos 12 meses. </a:t>
            </a:r>
            <a:endParaRPr lang="es-ES" sz="2000" dirty="0" smtClean="0"/>
          </a:p>
          <a:p>
            <a:pPr marL="0" indent="0" algn="just">
              <a:buNone/>
            </a:pPr>
            <a:r>
              <a:rPr lang="es-ES" sz="2000" dirty="0" smtClean="0"/>
              <a:t>Los </a:t>
            </a:r>
            <a:r>
              <a:rPr lang="es-ES" sz="2000" dirty="0"/>
              <a:t>requisitos anteriores buscan reducir al mínimo la posibilidad de incorporar pacientes cuyo asma esté inactivo. </a:t>
            </a:r>
            <a:endParaRPr lang="es-PE" sz="2000" dirty="0"/>
          </a:p>
        </p:txBody>
      </p:sp>
    </p:spTree>
    <p:extLst>
      <p:ext uri="{BB962C8B-B14F-4D97-AF65-F5344CB8AC3E}">
        <p14:creationId xmlns:p14="http://schemas.microsoft.com/office/powerpoint/2010/main" val="1343974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836712"/>
            <a:ext cx="7886700" cy="5563899"/>
          </a:xfrm>
        </p:spPr>
        <p:txBody>
          <a:bodyPr/>
          <a:lstStyle/>
          <a:p>
            <a:pPr marL="0" indent="0" algn="just">
              <a:buNone/>
            </a:pPr>
            <a:r>
              <a:rPr lang="es-PE" sz="2000" b="1" i="1" u="sng" dirty="0" smtClean="0">
                <a:solidFill>
                  <a:srgbClr val="FF0000"/>
                </a:solidFill>
              </a:rPr>
              <a:t>Priorización </a:t>
            </a:r>
            <a:r>
              <a:rPr lang="es-PE" sz="2000" b="1" i="1" u="sng" dirty="0">
                <a:solidFill>
                  <a:srgbClr val="FF0000"/>
                </a:solidFill>
              </a:rPr>
              <a:t>y caracterización de bienes y servicios </a:t>
            </a:r>
            <a:r>
              <a:rPr lang="es-PE" sz="2000" b="1" i="1" u="sng" dirty="0" smtClean="0">
                <a:solidFill>
                  <a:srgbClr val="FF0000"/>
                </a:solidFill>
              </a:rPr>
              <a:t>ecosistémicos</a:t>
            </a:r>
          </a:p>
          <a:p>
            <a:pPr marL="0" indent="0" algn="just">
              <a:buNone/>
            </a:pPr>
            <a:r>
              <a:rPr lang="es-PE" sz="2000" dirty="0"/>
              <a:t>Regulación de la calidad del </a:t>
            </a:r>
            <a:r>
              <a:rPr lang="es-PE" sz="2000" dirty="0" smtClean="0"/>
              <a:t>aire: </a:t>
            </a:r>
            <a:r>
              <a:rPr lang="es-PE" sz="2000" dirty="0"/>
              <a:t>La calidad del aire en la zona de estudio sobrepasa los </a:t>
            </a:r>
            <a:r>
              <a:rPr lang="es-PE" sz="2000" dirty="0" smtClean="0"/>
              <a:t>Estándares de calidad ambiental</a:t>
            </a:r>
            <a:endParaRPr lang="es-PE" sz="2000" i="1" u="sng" dirty="0"/>
          </a:p>
          <a:p>
            <a:pPr marL="0" indent="0" algn="just">
              <a:buNone/>
            </a:pPr>
            <a:endParaRPr lang="es-PE" sz="2000" dirty="0"/>
          </a:p>
          <a:p>
            <a:pPr marL="0" indent="0" algn="just">
              <a:buNone/>
            </a:pPr>
            <a:r>
              <a:rPr lang="es-PE" sz="2000" b="1" i="1" u="sng" dirty="0">
                <a:solidFill>
                  <a:srgbClr val="FF0000"/>
                </a:solidFill>
              </a:rPr>
              <a:t>Identificación de los tipos de valor económico</a:t>
            </a:r>
          </a:p>
          <a:p>
            <a:pPr marL="0" indent="0" algn="just">
              <a:buNone/>
            </a:pPr>
            <a:endParaRPr lang="es-PE" sz="2000" dirty="0"/>
          </a:p>
          <a:p>
            <a:pPr marL="0" indent="0">
              <a:buNone/>
            </a:pPr>
            <a:endParaRPr lang="es-PE" dirty="0"/>
          </a:p>
        </p:txBody>
      </p:sp>
      <p:pic>
        <p:nvPicPr>
          <p:cNvPr id="4" name="Picture 8"/>
          <p:cNvPicPr>
            <a:picLocks noChangeAspect="1" noChangeArrowheads="1"/>
          </p:cNvPicPr>
          <p:nvPr/>
        </p:nvPicPr>
        <p:blipFill>
          <a:blip r:embed="rId2"/>
          <a:srcRect/>
          <a:stretch>
            <a:fillRect/>
          </a:stretch>
        </p:blipFill>
        <p:spPr bwMode="auto">
          <a:xfrm>
            <a:off x="1408193" y="3429000"/>
            <a:ext cx="5143051" cy="2000250"/>
          </a:xfrm>
          <a:prstGeom prst="rect">
            <a:avLst/>
          </a:prstGeom>
          <a:noFill/>
          <a:ln>
            <a:noFill/>
          </a:ln>
          <a:effectLst>
            <a:prstShdw prst="shdw17" dist="17961" dir="2700000">
              <a:schemeClr val="accent1">
                <a:gamma/>
                <a:shade val="60000"/>
                <a:invGamma/>
              </a:schemeClr>
            </a:prstShdw>
          </a:effectLst>
          <a:extLst/>
        </p:spPr>
      </p:pic>
      <p:sp>
        <p:nvSpPr>
          <p:cNvPr id="5" name="Elipse 4"/>
          <p:cNvSpPr/>
          <p:nvPr/>
        </p:nvSpPr>
        <p:spPr>
          <a:xfrm>
            <a:off x="2843808" y="4940878"/>
            <a:ext cx="924791" cy="488372"/>
          </a:xfrm>
          <a:prstGeom prst="ellipse">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53806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7868" y="405245"/>
            <a:ext cx="7886700" cy="5428818"/>
          </a:xfrm>
        </p:spPr>
        <p:txBody>
          <a:bodyPr/>
          <a:lstStyle/>
          <a:p>
            <a:pPr marL="0" indent="0">
              <a:buNone/>
            </a:pPr>
            <a:endParaRPr lang="es-PE" sz="2000" b="1" i="1" u="sng" dirty="0" smtClean="0">
              <a:solidFill>
                <a:srgbClr val="FF0000"/>
              </a:solidFill>
            </a:endParaRPr>
          </a:p>
          <a:p>
            <a:pPr marL="0" indent="0">
              <a:buNone/>
            </a:pPr>
            <a:endParaRPr lang="es-PE" sz="2000" b="1" i="1" u="sng" dirty="0" smtClean="0">
              <a:solidFill>
                <a:srgbClr val="FF0000"/>
              </a:solidFill>
            </a:endParaRPr>
          </a:p>
          <a:p>
            <a:pPr marL="0" indent="0">
              <a:buNone/>
            </a:pPr>
            <a:r>
              <a:rPr lang="es-PE" sz="2000" b="1" i="1" u="sng" dirty="0" smtClean="0">
                <a:solidFill>
                  <a:srgbClr val="FF0000"/>
                </a:solidFill>
              </a:rPr>
              <a:t>Elección y aplicación del método de valoración económica</a:t>
            </a:r>
          </a:p>
          <a:p>
            <a:pPr marL="0" indent="0" algn="just">
              <a:buNone/>
            </a:pPr>
            <a:endParaRPr lang="es-ES" sz="2000" dirty="0" smtClean="0"/>
          </a:p>
          <a:p>
            <a:pPr marL="0" indent="0" algn="just">
              <a:buNone/>
            </a:pPr>
            <a:r>
              <a:rPr lang="es-ES" sz="2000" dirty="0" smtClean="0"/>
              <a:t>Examinando </a:t>
            </a:r>
            <a:r>
              <a:rPr lang="es-ES" sz="2000" dirty="0"/>
              <a:t>sus preferencias por el uso de un tratamiento adicional que ayude a controlar ataques de asma en los niños de Chile, se calcula la disposición a pagar (DAP) para cada uno de estos tratamientos complementarios. </a:t>
            </a:r>
            <a:endParaRPr lang="en-US" sz="2000" b="1" dirty="0"/>
          </a:p>
          <a:p>
            <a:pPr marL="0" indent="0">
              <a:buNone/>
            </a:pPr>
            <a:endParaRPr lang="es-PE" sz="2000" b="1" i="1" u="sng" dirty="0" smtClean="0">
              <a:solidFill>
                <a:srgbClr val="FF0000"/>
              </a:solidFill>
            </a:endParaRPr>
          </a:p>
          <a:p>
            <a:pPr marL="0" indent="0">
              <a:buNone/>
            </a:pPr>
            <a:r>
              <a:rPr lang="es-ES" sz="2000" dirty="0"/>
              <a:t>La aplicación involucra la estimación de valores de no-mercado por tratamientos complementarios que conducen a cambios en la salud de niños asmáticos del país de Chile.  </a:t>
            </a:r>
          </a:p>
          <a:p>
            <a:pPr marL="0" indent="0">
              <a:buNone/>
            </a:pPr>
            <a:endParaRPr lang="es-PE" sz="2000" b="1" i="1" u="sng" dirty="0">
              <a:solidFill>
                <a:srgbClr val="FF0000"/>
              </a:solidFill>
            </a:endParaRPr>
          </a:p>
          <a:p>
            <a:pPr marL="0" indent="0">
              <a:buNone/>
            </a:pPr>
            <a:endParaRPr lang="es-PE" dirty="0"/>
          </a:p>
        </p:txBody>
      </p:sp>
    </p:spTree>
    <p:extLst>
      <p:ext uri="{BB962C8B-B14F-4D97-AF65-F5344CB8AC3E}">
        <p14:creationId xmlns:p14="http://schemas.microsoft.com/office/powerpoint/2010/main" val="2077011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r>
              <a:rPr lang="es-ES_tradnl">
                <a:latin typeface="Times New Roman" panose="02020603050405020304" pitchFamily="18" charset="0"/>
              </a:rPr>
              <a:t>Página N º </a:t>
            </a:r>
            <a:fld id="{5418FD5F-AEBF-4397-A21A-8490AB83BEDB}" type="slidenum">
              <a:rPr lang="es-ES_tradnl">
                <a:latin typeface="Times New Roman" panose="02020603050405020304" pitchFamily="18" charset="0"/>
              </a:rPr>
              <a:pPr eaLnBrk="1" hangingPunct="1"/>
              <a:t>39</a:t>
            </a:fld>
            <a:endParaRPr lang="es-ES_tradnl">
              <a:latin typeface="Times New Roman" panose="02020603050405020304" pitchFamily="18" charset="0"/>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695" y="1596592"/>
            <a:ext cx="7945438"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1 Título"/>
          <p:cNvSpPr>
            <a:spLocks noGrp="1"/>
          </p:cNvSpPr>
          <p:nvPr>
            <p:ph type="title"/>
          </p:nvPr>
        </p:nvSpPr>
        <p:spPr>
          <a:xfrm>
            <a:off x="807172" y="559520"/>
            <a:ext cx="3960812" cy="720725"/>
          </a:xfrm>
        </p:spPr>
        <p:txBody>
          <a:bodyPr>
            <a:normAutofit/>
          </a:bodyPr>
          <a:lstStyle/>
          <a:p>
            <a:r>
              <a:rPr lang="es-CL" altLang="es-ES" sz="2400" b="1" dirty="0" smtClean="0">
                <a:solidFill>
                  <a:schemeClr val="tx1"/>
                </a:solidFill>
              </a:rPr>
              <a:t>Diseño</a:t>
            </a:r>
          </a:p>
        </p:txBody>
      </p:sp>
      <p:sp>
        <p:nvSpPr>
          <p:cNvPr id="7" name="6 Elipse"/>
          <p:cNvSpPr/>
          <p:nvPr/>
        </p:nvSpPr>
        <p:spPr>
          <a:xfrm>
            <a:off x="5580063" y="4724400"/>
            <a:ext cx="431800" cy="3603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3499861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7868" y="980728"/>
            <a:ext cx="7886700" cy="5437620"/>
          </a:xfrm>
        </p:spPr>
        <p:txBody>
          <a:bodyPr>
            <a:normAutofit/>
          </a:bodyPr>
          <a:lstStyle/>
          <a:p>
            <a:pPr marL="0" indent="0">
              <a:buNone/>
            </a:pPr>
            <a:r>
              <a:rPr lang="es-PE" sz="2000" b="1" i="1" dirty="0"/>
              <a:t>Definición:</a:t>
            </a:r>
          </a:p>
          <a:p>
            <a:pPr marL="0" indent="0" algn="just">
              <a:buNone/>
            </a:pPr>
            <a:r>
              <a:rPr lang="es-MX" sz="2000" dirty="0" smtClean="0"/>
              <a:t>El </a:t>
            </a:r>
            <a:r>
              <a:rPr lang="es-MX" sz="2000" dirty="0"/>
              <a:t>método de valoración contingente consiste en averiguar los cambios en el bienestar de las personas ante cambios hipotéticos (contingentes) de un bien o un servicio ambiental; lo cual se logra a través de encuestas y escenarios hipotéticos en un mercado para un bien o un conjunto de bienes para los que no existe mercado. </a:t>
            </a:r>
            <a:endParaRPr lang="es-MX" sz="2000" dirty="0" smtClean="0"/>
          </a:p>
          <a:p>
            <a:pPr marL="0" indent="0" algn="just">
              <a:buNone/>
            </a:pPr>
            <a:endParaRPr lang="es-MX" sz="2000" dirty="0"/>
          </a:p>
          <a:p>
            <a:pPr marL="0" indent="0" algn="just">
              <a:buNone/>
            </a:pPr>
            <a:r>
              <a:rPr lang="es-PE" sz="2000" dirty="0"/>
              <a:t>El método de VC se basa en: </a:t>
            </a:r>
          </a:p>
          <a:p>
            <a:pPr algn="just"/>
            <a:r>
              <a:rPr lang="es-PE" sz="2000" dirty="0"/>
              <a:t>Encuestas para obtener las preferencias de los consumidores por un bien público, preguntado por la disponibilidad a pagar por mejoras en el bien.</a:t>
            </a:r>
          </a:p>
          <a:p>
            <a:pPr algn="just"/>
            <a:r>
              <a:rPr lang="es-PE" sz="2000" dirty="0"/>
              <a:t>El método pretende encontrar la voluntad de pago medida en unidades monetarias.</a:t>
            </a:r>
          </a:p>
          <a:p>
            <a:pPr marL="0" indent="0" algn="just">
              <a:buNone/>
            </a:pPr>
            <a:endParaRPr lang="es-MX" sz="2000" dirty="0" smtClean="0"/>
          </a:p>
          <a:p>
            <a:pPr marL="0" indent="0" algn="just">
              <a:buNone/>
            </a:pPr>
            <a:endParaRPr lang="es-MX" sz="2000" dirty="0" smtClean="0"/>
          </a:p>
          <a:p>
            <a:pPr marL="0" indent="0" algn="just">
              <a:buNone/>
            </a:pPr>
            <a:endParaRPr lang="es-MX" sz="2000" dirty="0" smtClean="0"/>
          </a:p>
          <a:p>
            <a:pPr algn="just"/>
            <a:endParaRPr lang="es-PE" sz="2000" dirty="0"/>
          </a:p>
        </p:txBody>
      </p:sp>
      <p:sp>
        <p:nvSpPr>
          <p:cNvPr id="4" name="Marcador de contenido 2"/>
          <p:cNvSpPr txBox="1">
            <a:spLocks/>
          </p:cNvSpPr>
          <p:nvPr/>
        </p:nvSpPr>
        <p:spPr>
          <a:xfrm>
            <a:off x="607868" y="2712027"/>
            <a:ext cx="7886700" cy="30061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s-PE" sz="2000" dirty="0"/>
          </a:p>
        </p:txBody>
      </p:sp>
    </p:spTree>
    <p:extLst>
      <p:ext uri="{BB962C8B-B14F-4D97-AF65-F5344CB8AC3E}">
        <p14:creationId xmlns:p14="http://schemas.microsoft.com/office/powerpoint/2010/main" val="998559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1350322955"/>
              </p:ext>
            </p:extLst>
          </p:nvPr>
        </p:nvGraphicFramePr>
        <p:xfrm>
          <a:off x="683568" y="1844824"/>
          <a:ext cx="7981461" cy="2189163"/>
        </p:xfrm>
        <a:graphic>
          <a:graphicData uri="http://schemas.openxmlformats.org/drawingml/2006/table">
            <a:tbl>
              <a:tblPr firstRow="1" bandRow="1">
                <a:tableStyleId>{5C22544A-7EE6-4342-B048-85BDC9FD1C3A}</a:tableStyleId>
              </a:tblPr>
              <a:tblGrid>
                <a:gridCol w="1006000"/>
                <a:gridCol w="2229271"/>
                <a:gridCol w="1941623"/>
                <a:gridCol w="2804567"/>
              </a:tblGrid>
              <a:tr h="370590">
                <a:tc gridSpan="4">
                  <a:txBody>
                    <a:bodyPr/>
                    <a:lstStyle/>
                    <a:p>
                      <a:pPr marL="0" marR="0" algn="ctr">
                        <a:lnSpc>
                          <a:spcPct val="115000"/>
                        </a:lnSpc>
                        <a:spcBef>
                          <a:spcPts val="0"/>
                        </a:spcBef>
                        <a:spcAft>
                          <a:spcPts val="0"/>
                        </a:spcAft>
                      </a:pPr>
                      <a:r>
                        <a:rPr lang="es-ES" sz="1600" b="1" dirty="0" smtClean="0">
                          <a:solidFill>
                            <a:srgbClr val="000000"/>
                          </a:solidFill>
                          <a:effectLst/>
                          <a:latin typeface="Times New Roman"/>
                          <a:ea typeface="Times New Roman"/>
                          <a:cs typeface="Times New Roman"/>
                        </a:rPr>
                        <a:t> </a:t>
                      </a:r>
                      <a:r>
                        <a:rPr lang="es-ES" sz="1600" b="1" dirty="0">
                          <a:solidFill>
                            <a:srgbClr val="000000"/>
                          </a:solidFill>
                          <a:effectLst/>
                          <a:latin typeface="Times New Roman"/>
                          <a:ea typeface="Times New Roman"/>
                          <a:cs typeface="Times New Roman"/>
                        </a:rPr>
                        <a:t>Variables independientes incluidas en análisis </a:t>
                      </a:r>
                      <a:r>
                        <a:rPr lang="es-ES" sz="1600" b="1" dirty="0" err="1">
                          <a:solidFill>
                            <a:srgbClr val="000000"/>
                          </a:solidFill>
                          <a:effectLst/>
                          <a:latin typeface="Times New Roman"/>
                          <a:ea typeface="Times New Roman"/>
                          <a:cs typeface="Times New Roman"/>
                        </a:rPr>
                        <a:t>Logit</a:t>
                      </a:r>
                      <a:r>
                        <a:rPr lang="es-ES" sz="1600" b="1" dirty="0">
                          <a:solidFill>
                            <a:srgbClr val="000000"/>
                          </a:solidFill>
                          <a:effectLst/>
                          <a:latin typeface="Times New Roman"/>
                          <a:ea typeface="Times New Roman"/>
                          <a:cs typeface="Times New Roman"/>
                        </a:rPr>
                        <a:t> Binario</a:t>
                      </a:r>
                      <a:endParaRPr lang="es-ES" sz="1600" dirty="0">
                        <a:effectLst/>
                        <a:latin typeface="Calibri"/>
                        <a:ea typeface="Batang"/>
                        <a:cs typeface="Times New Roman"/>
                      </a:endParaRPr>
                    </a:p>
                  </a:txBody>
                  <a:tcPr marL="68574" marR="68574" marT="0" marB="0" anchor="ctr"/>
                </a:tc>
                <a:tc hMerge="1">
                  <a:txBody>
                    <a:bodyPr/>
                    <a:lstStyle/>
                    <a:p>
                      <a:endParaRPr lang="es-ES"/>
                    </a:p>
                  </a:txBody>
                  <a:tcPr/>
                </a:tc>
                <a:tc hMerge="1">
                  <a:txBody>
                    <a:bodyPr/>
                    <a:lstStyle/>
                    <a:p>
                      <a:endParaRPr lang="es-ES"/>
                    </a:p>
                  </a:txBody>
                  <a:tcPr/>
                </a:tc>
                <a:tc hMerge="1">
                  <a:txBody>
                    <a:bodyPr/>
                    <a:lstStyle/>
                    <a:p>
                      <a:endParaRPr lang="es-ES"/>
                    </a:p>
                  </a:txBody>
                  <a:tcPr/>
                </a:tc>
              </a:tr>
              <a:tr h="516562">
                <a:tc>
                  <a:txBody>
                    <a:bodyPr/>
                    <a:lstStyle/>
                    <a:p>
                      <a:pPr marL="0" marR="0" algn="ctr">
                        <a:lnSpc>
                          <a:spcPct val="115000"/>
                        </a:lnSpc>
                        <a:spcBef>
                          <a:spcPts val="0"/>
                        </a:spcBef>
                        <a:spcAft>
                          <a:spcPts val="0"/>
                        </a:spcAft>
                      </a:pPr>
                      <a:r>
                        <a:rPr lang="en-US" sz="1600" b="1">
                          <a:solidFill>
                            <a:srgbClr val="000000"/>
                          </a:solidFill>
                          <a:effectLst/>
                          <a:latin typeface="Times New Roman"/>
                          <a:ea typeface="Times New Roman"/>
                          <a:cs typeface="Times New Roman"/>
                        </a:rPr>
                        <a:t>Variables</a:t>
                      </a:r>
                      <a:endParaRPr lang="es-ES" sz="1600">
                        <a:effectLst/>
                        <a:latin typeface="Calibri"/>
                        <a:ea typeface="Batang"/>
                        <a:cs typeface="Times New Roman"/>
                      </a:endParaRPr>
                    </a:p>
                  </a:txBody>
                  <a:tcPr marL="68574" marR="68574" marT="0" marB="0" anchor="ctr"/>
                </a:tc>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Descripción</a:t>
                      </a:r>
                      <a:endParaRPr lang="es-ES" sz="1600" dirty="0">
                        <a:effectLst/>
                        <a:latin typeface="Calibri"/>
                        <a:ea typeface="Batang"/>
                        <a:cs typeface="Times New Roman"/>
                      </a:endParaRPr>
                    </a:p>
                  </a:txBody>
                  <a:tcPr marL="68574" marR="68574" marT="0" marB="0" anchor="ctr"/>
                </a:tc>
                <a:tc>
                  <a:txBody>
                    <a:bodyPr/>
                    <a:lstStyle/>
                    <a:p>
                      <a:pPr marL="0" marR="0" algn="ctr">
                        <a:lnSpc>
                          <a:spcPct val="115000"/>
                        </a:lnSpc>
                        <a:spcBef>
                          <a:spcPts val="0"/>
                        </a:spcBef>
                        <a:spcAft>
                          <a:spcPts val="0"/>
                        </a:spcAft>
                      </a:pPr>
                      <a:r>
                        <a:rPr lang="en-US" sz="1600" b="1" dirty="0" err="1">
                          <a:solidFill>
                            <a:srgbClr val="000000"/>
                          </a:solidFill>
                          <a:effectLst/>
                          <a:latin typeface="Times New Roman"/>
                          <a:ea typeface="Times New Roman"/>
                          <a:cs typeface="Times New Roman"/>
                        </a:rPr>
                        <a:t>Tratamiento</a:t>
                      </a:r>
                      <a:endParaRPr lang="es-ES" sz="1600" dirty="0">
                        <a:effectLst/>
                        <a:latin typeface="Calibri"/>
                        <a:ea typeface="Batang"/>
                        <a:cs typeface="Times New Roman"/>
                      </a:endParaRPr>
                    </a:p>
                  </a:txBody>
                  <a:tcPr marL="68574" marR="68574" marT="0" marB="0" anchor="ctr"/>
                </a:tc>
                <a:tc>
                  <a:txBody>
                    <a:bodyPr/>
                    <a:lstStyle/>
                    <a:p>
                      <a:pPr marL="0" marR="0">
                        <a:lnSpc>
                          <a:spcPct val="115000"/>
                        </a:lnSpc>
                        <a:spcBef>
                          <a:spcPts val="0"/>
                        </a:spcBef>
                        <a:spcAft>
                          <a:spcPts val="0"/>
                        </a:spcAft>
                      </a:pPr>
                      <a:r>
                        <a:rPr lang="en-US" sz="1600" b="1">
                          <a:solidFill>
                            <a:srgbClr val="000000"/>
                          </a:solidFill>
                          <a:effectLst/>
                          <a:latin typeface="Times New Roman"/>
                          <a:ea typeface="Times New Roman"/>
                          <a:cs typeface="Times New Roman"/>
                        </a:rPr>
                        <a:t>Media  (desviación estándar)</a:t>
                      </a:r>
                      <a:endParaRPr lang="es-ES" sz="1600">
                        <a:effectLst/>
                        <a:latin typeface="Calibri"/>
                        <a:ea typeface="Batang"/>
                        <a:cs typeface="Times New Roman"/>
                      </a:endParaRPr>
                    </a:p>
                  </a:txBody>
                  <a:tcPr marL="68574" marR="68574" marT="0" marB="0" anchor="ctr"/>
                </a:tc>
              </a:tr>
              <a:tr h="370590">
                <a:tc rowSpan="3">
                  <a:txBody>
                    <a:bodyPr/>
                    <a:lstStyle/>
                    <a:p>
                      <a:pPr marL="0" marR="0">
                        <a:lnSpc>
                          <a:spcPct val="115000"/>
                        </a:lnSpc>
                        <a:spcBef>
                          <a:spcPts val="0"/>
                        </a:spcBef>
                        <a:spcAft>
                          <a:spcPts val="0"/>
                        </a:spcAft>
                      </a:pPr>
                      <a:r>
                        <a:rPr lang="en-US" sz="1600">
                          <a:solidFill>
                            <a:srgbClr val="000000"/>
                          </a:solidFill>
                          <a:effectLst/>
                          <a:latin typeface="Times New Roman"/>
                          <a:ea typeface="Times New Roman"/>
                          <a:cs typeface="Times New Roman"/>
                        </a:rPr>
                        <a:t>Costo</a:t>
                      </a:r>
                      <a:endParaRPr lang="es-ES" sz="1600">
                        <a:effectLst/>
                        <a:latin typeface="Calibri"/>
                        <a:ea typeface="Batang"/>
                        <a:cs typeface="Times New Roman"/>
                      </a:endParaRPr>
                    </a:p>
                  </a:txBody>
                  <a:tcPr marL="68574" marR="68574" marT="0" marB="0" anchor="ctr"/>
                </a:tc>
                <a:tc rowSpan="3">
                  <a:txBody>
                    <a:bodyPr/>
                    <a:lstStyle/>
                    <a:p>
                      <a:pPr marL="0" marR="0">
                        <a:lnSpc>
                          <a:spcPct val="115000"/>
                        </a:lnSpc>
                        <a:spcBef>
                          <a:spcPts val="0"/>
                        </a:spcBef>
                        <a:spcAft>
                          <a:spcPts val="0"/>
                        </a:spcAft>
                      </a:pPr>
                      <a:r>
                        <a:rPr lang="es-ES" sz="1600" dirty="0">
                          <a:solidFill>
                            <a:srgbClr val="000000"/>
                          </a:solidFill>
                          <a:effectLst/>
                          <a:latin typeface="Times New Roman"/>
                          <a:ea typeface="Times New Roman"/>
                          <a:cs typeface="Times New Roman"/>
                        </a:rPr>
                        <a:t>Variable continua, costo  </a:t>
                      </a:r>
                      <a:br>
                        <a:rPr lang="es-ES" sz="1600" dirty="0">
                          <a:solidFill>
                            <a:srgbClr val="000000"/>
                          </a:solidFill>
                          <a:effectLst/>
                          <a:latin typeface="Times New Roman"/>
                          <a:ea typeface="Times New Roman"/>
                          <a:cs typeface="Times New Roman"/>
                        </a:rPr>
                      </a:br>
                      <a:r>
                        <a:rPr lang="es-ES" sz="1600" dirty="0">
                          <a:solidFill>
                            <a:srgbClr val="000000"/>
                          </a:solidFill>
                          <a:effectLst/>
                          <a:latin typeface="Times New Roman"/>
                          <a:ea typeface="Times New Roman"/>
                          <a:cs typeface="Times New Roman"/>
                        </a:rPr>
                        <a:t>mensual del tratamiento</a:t>
                      </a:r>
                      <a:endParaRPr lang="es-ES" sz="1600" dirty="0">
                        <a:effectLst/>
                        <a:latin typeface="Calibri"/>
                        <a:ea typeface="Batang"/>
                        <a:cs typeface="Times New Roman"/>
                      </a:endParaRPr>
                    </a:p>
                  </a:txBody>
                  <a:tcPr marL="68574" marR="68574" marT="0" marB="0" anchor="ctr"/>
                </a:tc>
                <a:tc>
                  <a:txBody>
                    <a:bodyPr/>
                    <a:lstStyle/>
                    <a:p>
                      <a:pPr marL="0" marR="0">
                        <a:lnSpc>
                          <a:spcPct val="115000"/>
                        </a:lnSpc>
                        <a:spcBef>
                          <a:spcPts val="0"/>
                        </a:spcBef>
                        <a:spcAft>
                          <a:spcPts val="0"/>
                        </a:spcAft>
                      </a:pPr>
                      <a:r>
                        <a:rPr lang="es-ES" sz="1600" dirty="0" smtClean="0">
                          <a:solidFill>
                            <a:srgbClr val="000000"/>
                          </a:solidFill>
                          <a:effectLst/>
                          <a:latin typeface="Times New Roman"/>
                          <a:ea typeface="Times New Roman"/>
                          <a:cs typeface="Times New Roman"/>
                        </a:rPr>
                        <a:t>Reloj</a:t>
                      </a:r>
                      <a:endParaRPr lang="es-ES" sz="1600" dirty="0">
                        <a:effectLst/>
                        <a:latin typeface="Calibri"/>
                        <a:ea typeface="Batang"/>
                        <a:cs typeface="Times New Roman"/>
                      </a:endParaRPr>
                    </a:p>
                  </a:txBody>
                  <a:tcPr marL="68574" marR="68574" marT="0" marB="0" anchor="ctr"/>
                </a:tc>
                <a:tc>
                  <a:txBody>
                    <a:bodyPr/>
                    <a:lstStyle/>
                    <a:p>
                      <a:pPr marL="0" marR="0">
                        <a:lnSpc>
                          <a:spcPct val="115000"/>
                        </a:lnSpc>
                        <a:spcBef>
                          <a:spcPts val="0"/>
                        </a:spcBef>
                        <a:spcAft>
                          <a:spcPts val="0"/>
                        </a:spcAft>
                      </a:pPr>
                      <a:r>
                        <a:rPr lang="es-ES" sz="1600" dirty="0" smtClean="0">
                          <a:solidFill>
                            <a:srgbClr val="000000"/>
                          </a:solidFill>
                          <a:effectLst/>
                          <a:latin typeface="Times New Roman"/>
                          <a:ea typeface="Times New Roman"/>
                          <a:cs typeface="Times New Roman"/>
                        </a:rPr>
                        <a:t>3409.09                (2023.66)</a:t>
                      </a:r>
                      <a:endParaRPr lang="es-ES" sz="1600" dirty="0">
                        <a:effectLst/>
                        <a:latin typeface="Calibri"/>
                        <a:ea typeface="Batang"/>
                        <a:cs typeface="Times New Roman"/>
                      </a:endParaRPr>
                    </a:p>
                  </a:txBody>
                  <a:tcPr marL="68574" marR="68574" marT="0" marB="0" anchor="b"/>
                </a:tc>
              </a:tr>
              <a:tr h="560831">
                <a:tc vMerge="1">
                  <a:txBody>
                    <a:bodyPr/>
                    <a:lstStyle/>
                    <a:p>
                      <a:endParaRPr lang="es-ES"/>
                    </a:p>
                  </a:txBody>
                  <a:tcPr/>
                </a:tc>
                <a:tc vMerge="1">
                  <a:txBody>
                    <a:bodyPr/>
                    <a:lstStyle/>
                    <a:p>
                      <a:endParaRPr lang="es-E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err="1" smtClean="0">
                          <a:solidFill>
                            <a:srgbClr val="000000"/>
                          </a:solidFill>
                          <a:effectLst/>
                          <a:latin typeface="Times New Roman"/>
                          <a:ea typeface="Times New Roman"/>
                          <a:cs typeface="Times New Roman"/>
                        </a:rPr>
                        <a:t>Filtro</a:t>
                      </a:r>
                      <a:r>
                        <a:rPr lang="en-US" sz="1600" dirty="0" smtClean="0">
                          <a:solidFill>
                            <a:srgbClr val="000000"/>
                          </a:solidFill>
                          <a:effectLst/>
                          <a:latin typeface="Times New Roman"/>
                          <a:ea typeface="Times New Roman"/>
                          <a:cs typeface="Times New Roman"/>
                        </a:rPr>
                        <a:t> de </a:t>
                      </a:r>
                      <a:r>
                        <a:rPr lang="en-US" sz="1600" dirty="0" err="1" smtClean="0">
                          <a:solidFill>
                            <a:srgbClr val="000000"/>
                          </a:solidFill>
                          <a:effectLst/>
                          <a:latin typeface="Times New Roman"/>
                          <a:ea typeface="Times New Roman"/>
                          <a:cs typeface="Times New Roman"/>
                        </a:rPr>
                        <a:t>aire</a:t>
                      </a:r>
                      <a:endParaRPr lang="es-ES" sz="1600" dirty="0" smtClean="0">
                        <a:effectLst/>
                        <a:latin typeface="+mn-lt"/>
                        <a:ea typeface="Batang"/>
                        <a:cs typeface="Times New Roman"/>
                      </a:endParaRPr>
                    </a:p>
                  </a:txBody>
                  <a:tcPr marL="68574" marR="68574" marT="0" marB="0" anchor="ctr"/>
                </a:tc>
                <a:tc>
                  <a:txBody>
                    <a:bodyPr/>
                    <a:lstStyle/>
                    <a:p>
                      <a:pPr marL="0" marR="0">
                        <a:lnSpc>
                          <a:spcPct val="115000"/>
                        </a:lnSpc>
                        <a:spcBef>
                          <a:spcPts val="0"/>
                        </a:spcBef>
                        <a:spcAft>
                          <a:spcPts val="0"/>
                        </a:spcAft>
                      </a:pPr>
                      <a:r>
                        <a:rPr lang="es-ES" sz="1600" dirty="0">
                          <a:solidFill>
                            <a:srgbClr val="000000"/>
                          </a:solidFill>
                          <a:effectLst/>
                          <a:latin typeface="Times New Roman"/>
                          <a:ea typeface="Times New Roman"/>
                          <a:cs typeface="Times New Roman"/>
                        </a:rPr>
                        <a:t> </a:t>
                      </a:r>
                      <a:r>
                        <a:rPr lang="en-US" sz="1600" dirty="0" smtClean="0">
                          <a:solidFill>
                            <a:srgbClr val="000000"/>
                          </a:solidFill>
                          <a:effectLst/>
                          <a:latin typeface="Times New Roman"/>
                          <a:ea typeface="Times New Roman"/>
                          <a:cs typeface="Times New Roman"/>
                        </a:rPr>
                        <a:t>5485.87                  (1936.33)</a:t>
                      </a:r>
                      <a:endParaRPr lang="es-ES" sz="1600" dirty="0" smtClean="0">
                        <a:effectLst/>
                        <a:latin typeface="+mn-lt"/>
                        <a:ea typeface="Batang"/>
                        <a:cs typeface="Times New Roman"/>
                      </a:endParaRPr>
                    </a:p>
                  </a:txBody>
                  <a:tcPr marL="68574" marR="68574" marT="0" marB="0" anchor="b"/>
                </a:tc>
              </a:tr>
              <a:tr h="370590">
                <a:tc vMerge="1">
                  <a:txBody>
                    <a:bodyPr/>
                    <a:lstStyle/>
                    <a:p>
                      <a:endParaRPr lang="es-ES"/>
                    </a:p>
                  </a:txBody>
                  <a:tcPr/>
                </a:tc>
                <a:tc vMerge="1">
                  <a:txBody>
                    <a:bodyPr/>
                    <a:lstStyle/>
                    <a:p>
                      <a:endParaRPr lang="es-E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ES" sz="1600" dirty="0" smtClean="0">
                          <a:solidFill>
                            <a:srgbClr val="000000"/>
                          </a:solidFill>
                          <a:effectLst/>
                          <a:latin typeface="Times New Roman"/>
                          <a:ea typeface="Times New Roman"/>
                          <a:cs typeface="Times New Roman"/>
                        </a:rPr>
                        <a:t>Remedio</a:t>
                      </a:r>
                      <a:endParaRPr lang="es-ES" sz="1600" dirty="0" smtClean="0">
                        <a:effectLst/>
                        <a:latin typeface="+mn-lt"/>
                        <a:ea typeface="Batang"/>
                        <a:cs typeface="Times New Roman"/>
                      </a:endParaRPr>
                    </a:p>
                  </a:txBody>
                  <a:tcPr marL="68574" marR="68574" marT="0" marB="0" anchor="ctr"/>
                </a:tc>
                <a:tc>
                  <a:txBody>
                    <a:bodyPr/>
                    <a:lstStyle/>
                    <a:p>
                      <a:pPr marL="0" marR="0">
                        <a:lnSpc>
                          <a:spcPct val="115000"/>
                        </a:lnSpc>
                        <a:spcBef>
                          <a:spcPts val="0"/>
                        </a:spcBef>
                        <a:spcAft>
                          <a:spcPts val="0"/>
                        </a:spcAft>
                      </a:pPr>
                      <a:r>
                        <a:rPr lang="es-ES" sz="1600" dirty="0" smtClean="0">
                          <a:solidFill>
                            <a:srgbClr val="000000"/>
                          </a:solidFill>
                          <a:effectLst/>
                          <a:latin typeface="Times New Roman"/>
                          <a:ea typeface="Times New Roman"/>
                          <a:cs typeface="Times New Roman"/>
                        </a:rPr>
                        <a:t>3205.54                (1892.86)</a:t>
                      </a:r>
                      <a:endParaRPr lang="es-ES" sz="1600" dirty="0">
                        <a:effectLst/>
                        <a:latin typeface="Calibri"/>
                        <a:ea typeface="Batang"/>
                        <a:cs typeface="Times New Roman"/>
                      </a:endParaRPr>
                    </a:p>
                  </a:txBody>
                  <a:tcPr marL="68574" marR="68574" marT="0" marB="0" anchor="b"/>
                </a:tc>
              </a:tr>
            </a:tbl>
          </a:graphicData>
        </a:graphic>
      </p:graphicFrame>
      <p:sp>
        <p:nvSpPr>
          <p:cNvPr id="6" name="5 Rectángulo"/>
          <p:cNvSpPr/>
          <p:nvPr/>
        </p:nvSpPr>
        <p:spPr>
          <a:xfrm>
            <a:off x="971600" y="4581128"/>
            <a:ext cx="7402080" cy="1200329"/>
          </a:xfrm>
          <a:prstGeom prst="rect">
            <a:avLst/>
          </a:prstGeom>
        </p:spPr>
        <p:txBody>
          <a:bodyPr wrap="square">
            <a:spAutoFit/>
          </a:bodyPr>
          <a:lstStyle/>
          <a:p>
            <a:pPr algn="just">
              <a:defRPr/>
            </a:pPr>
            <a:r>
              <a:rPr lang="es-ES" dirty="0">
                <a:latin typeface="+mn-lt"/>
              </a:rPr>
              <a:t>La variable dependiente </a:t>
            </a:r>
            <a:r>
              <a:rPr lang="es-ES" dirty="0" smtClean="0">
                <a:latin typeface="+mn-lt"/>
              </a:rPr>
              <a:t>(DAP) </a:t>
            </a:r>
            <a:r>
              <a:rPr lang="es-ES" dirty="0">
                <a:latin typeface="+mn-lt"/>
              </a:rPr>
              <a:t>es la probabilidad que el individuo esté dispuesto a pagar por adquirir un tratamiento complementario e incurrir en gastos adicionales para reducir en un 50% los síntomas que padece su hijo(a) a causa del asma</a:t>
            </a:r>
            <a:r>
              <a:rPr lang="es-ES" dirty="0"/>
              <a:t>.</a:t>
            </a:r>
          </a:p>
        </p:txBody>
      </p:sp>
      <p:sp>
        <p:nvSpPr>
          <p:cNvPr id="26653" name="1 Título"/>
          <p:cNvSpPr>
            <a:spLocks noGrp="1"/>
          </p:cNvSpPr>
          <p:nvPr>
            <p:ph type="title"/>
          </p:nvPr>
        </p:nvSpPr>
        <p:spPr>
          <a:xfrm>
            <a:off x="683568" y="764704"/>
            <a:ext cx="4248150" cy="792162"/>
          </a:xfrm>
        </p:spPr>
        <p:txBody>
          <a:bodyPr>
            <a:normAutofit/>
          </a:bodyPr>
          <a:lstStyle/>
          <a:p>
            <a:pPr algn="l"/>
            <a:r>
              <a:rPr lang="es-PE" altLang="es-ES" sz="2400" b="1" dirty="0" smtClean="0">
                <a:solidFill>
                  <a:schemeClr val="tx1"/>
                </a:solidFill>
              </a:rPr>
              <a:t>Estimación CVM</a:t>
            </a:r>
          </a:p>
        </p:txBody>
      </p:sp>
    </p:spTree>
    <p:extLst>
      <p:ext uri="{BB962C8B-B14F-4D97-AF65-F5344CB8AC3E}">
        <p14:creationId xmlns:p14="http://schemas.microsoft.com/office/powerpoint/2010/main" val="703244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477005443"/>
              </p:ext>
            </p:extLst>
          </p:nvPr>
        </p:nvGraphicFramePr>
        <p:xfrm>
          <a:off x="1456804" y="779026"/>
          <a:ext cx="5779492" cy="5026240"/>
        </p:xfrm>
        <a:graphic>
          <a:graphicData uri="http://schemas.openxmlformats.org/drawingml/2006/table">
            <a:tbl>
              <a:tblPr firstRow="1" firstCol="1" bandRow="1">
                <a:tableStyleId>{5C22544A-7EE6-4342-B048-85BDC9FD1C3A}</a:tableStyleId>
              </a:tblPr>
              <a:tblGrid>
                <a:gridCol w="1866837"/>
                <a:gridCol w="1348331"/>
                <a:gridCol w="1594567"/>
                <a:gridCol w="969757"/>
              </a:tblGrid>
              <a:tr h="284847">
                <a:tc gridSpan="4">
                  <a:txBody>
                    <a:bodyPr/>
                    <a:lstStyle/>
                    <a:p>
                      <a:pPr algn="ctr">
                        <a:lnSpc>
                          <a:spcPct val="115000"/>
                        </a:lnSpc>
                        <a:spcAft>
                          <a:spcPts val="0"/>
                        </a:spcAft>
                      </a:pPr>
                      <a:r>
                        <a:rPr lang="es-PE" sz="1400" dirty="0" smtClean="0">
                          <a:effectLst/>
                        </a:rPr>
                        <a:t>Estimación  </a:t>
                      </a:r>
                      <a:r>
                        <a:rPr lang="es-PE" sz="1400" dirty="0">
                          <a:effectLst/>
                        </a:rPr>
                        <a:t>del modelo Logit Binomial</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c hMerge="1">
                  <a:txBody>
                    <a:bodyPr/>
                    <a:lstStyle/>
                    <a:p>
                      <a:endParaRPr lang="es-PE"/>
                    </a:p>
                  </a:txBody>
                  <a:tcPr/>
                </a:tc>
              </a:tr>
              <a:tr h="282318">
                <a:tc rowSpan="2">
                  <a:txBody>
                    <a:bodyPr/>
                    <a:lstStyle/>
                    <a:p>
                      <a:pPr algn="ctr">
                        <a:lnSpc>
                          <a:spcPct val="115000"/>
                        </a:lnSpc>
                        <a:spcAft>
                          <a:spcPts val="0"/>
                        </a:spcAft>
                      </a:pPr>
                      <a:r>
                        <a:rPr lang="es-PE" sz="1400">
                          <a:effectLst/>
                        </a:rPr>
                        <a:t>Variables</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PE" sz="1400" b="1" dirty="0">
                          <a:effectLst/>
                        </a:rPr>
                        <a:t>Coeficiente</a:t>
                      </a:r>
                      <a:endParaRPr lang="es-PE" sz="1400" b="1"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400" b="1" dirty="0">
                          <a:effectLst/>
                        </a:rPr>
                        <a:t>Error estándar</a:t>
                      </a:r>
                      <a:endParaRPr lang="es-PE" sz="1400" b="1"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ctr">
                        <a:lnSpc>
                          <a:spcPct val="115000"/>
                        </a:lnSpc>
                        <a:spcAft>
                          <a:spcPts val="0"/>
                        </a:spcAft>
                      </a:pPr>
                      <a:r>
                        <a:rPr lang="es-PE" sz="1400" b="1" dirty="0">
                          <a:effectLst/>
                        </a:rPr>
                        <a:t>p-</a:t>
                      </a:r>
                      <a:r>
                        <a:rPr lang="es-PE" sz="1400" b="1" dirty="0" err="1">
                          <a:effectLst/>
                        </a:rPr>
                        <a:t>value</a:t>
                      </a:r>
                      <a:endParaRPr lang="es-PE" sz="1400" b="1"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vMerge="1">
                  <a:txBody>
                    <a:bodyPr/>
                    <a:lstStyle/>
                    <a:p>
                      <a:endParaRPr lang="es-PE"/>
                    </a:p>
                  </a:txBody>
                  <a:tcPr/>
                </a:tc>
                <a:tc gridSpan="3">
                  <a:txBody>
                    <a:bodyPr/>
                    <a:lstStyle/>
                    <a:p>
                      <a:pPr algn="ctr">
                        <a:lnSpc>
                          <a:spcPct val="115000"/>
                        </a:lnSpc>
                        <a:spcAft>
                          <a:spcPts val="0"/>
                        </a:spcAft>
                      </a:pPr>
                      <a:r>
                        <a:rPr lang="es-PE" sz="1400" dirty="0">
                          <a:effectLst/>
                        </a:rPr>
                        <a:t>Tratamiento con reloj (</a:t>
                      </a:r>
                      <a:r>
                        <a:rPr lang="es-PE" sz="1400" dirty="0" smtClean="0">
                          <a:effectLst/>
                        </a:rPr>
                        <a:t>N=484)</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r>
              <a:tr h="282318">
                <a:tc>
                  <a:txBody>
                    <a:bodyPr/>
                    <a:lstStyle/>
                    <a:p>
                      <a:pPr>
                        <a:lnSpc>
                          <a:spcPct val="115000"/>
                        </a:lnSpc>
                        <a:spcAft>
                          <a:spcPts val="0"/>
                        </a:spcAft>
                      </a:pPr>
                      <a:r>
                        <a:rPr lang="es-PE" sz="1400">
                          <a:effectLst/>
                        </a:rPr>
                        <a:t>Constante</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2.149017</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0.251775</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a:effectLst/>
                        </a:rPr>
                        <a:t>0.00*</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smtClean="0">
                          <a:effectLst/>
                          <a:latin typeface="+mn-lt"/>
                          <a:ea typeface="+mn-ea"/>
                          <a:cs typeface="+mn-cs"/>
                        </a:rPr>
                        <a:t>BID</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-0.0001845</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0.000057</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a:effectLst/>
                        </a:rPr>
                        <a:t>0.00*</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a:effectLst/>
                        </a:rPr>
                        <a:t>Log likelihood</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s-PE" sz="1400" dirty="0">
                          <a:effectLst/>
                        </a:rPr>
                        <a:t> </a:t>
                      </a: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-227.39</a:t>
                      </a: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a:effectLst/>
                        </a:rPr>
                        <a:t>Pseudo-R2</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r">
                        <a:lnSpc>
                          <a:spcPct val="115000"/>
                        </a:lnSpc>
                        <a:spcAft>
                          <a:spcPts val="0"/>
                        </a:spcAft>
                      </a:pPr>
                      <a:r>
                        <a:rPr lang="es-PE" sz="1400" dirty="0" smtClean="0">
                          <a:effectLst/>
                        </a:rPr>
                        <a:t>0.0218</a:t>
                      </a:r>
                      <a:r>
                        <a:rPr lang="es-PE" sz="1400" dirty="0">
                          <a:effectLst/>
                        </a:rPr>
                        <a:t> </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a:effectLst/>
                        </a:rPr>
                        <a:t> </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ctr">
                        <a:lnSpc>
                          <a:spcPct val="115000"/>
                        </a:lnSpc>
                        <a:spcAft>
                          <a:spcPts val="0"/>
                        </a:spcAft>
                      </a:pPr>
                      <a:r>
                        <a:rPr lang="es-PE" sz="1400" dirty="0" smtClean="0">
                          <a:effectLst/>
                        </a:rPr>
                        <a:t>Tratamiento con filtro de aire (N=474)</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r>
              <a:tr h="282318">
                <a:tc>
                  <a:txBody>
                    <a:bodyPr/>
                    <a:lstStyle/>
                    <a:p>
                      <a:pPr>
                        <a:lnSpc>
                          <a:spcPct val="115000"/>
                        </a:lnSpc>
                        <a:spcAft>
                          <a:spcPts val="0"/>
                        </a:spcAft>
                      </a:pPr>
                      <a:r>
                        <a:rPr lang="es-PE" sz="1400">
                          <a:effectLst/>
                        </a:rPr>
                        <a:t>Constante</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2.5819</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0.34732</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a:effectLst/>
                        </a:rPr>
                        <a:t>0.00*</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smtClean="0">
                          <a:effectLst/>
                        </a:rPr>
                        <a:t>BID</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-0.0002718</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0.000057</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a:effectLst/>
                        </a:rPr>
                        <a:t>0.00*</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a:effectLst/>
                        </a:rPr>
                        <a:t>Log likelihood</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r">
                        <a:lnSpc>
                          <a:spcPct val="115000"/>
                        </a:lnSpc>
                        <a:spcAft>
                          <a:spcPts val="0"/>
                        </a:spcAft>
                      </a:pPr>
                      <a:r>
                        <a:rPr lang="es-PE" sz="1400" dirty="0" smtClean="0">
                          <a:effectLst/>
                        </a:rPr>
                        <a:t>-262.755</a:t>
                      </a:r>
                      <a:r>
                        <a:rPr lang="es-PE" sz="1400" dirty="0">
                          <a:effectLst/>
                        </a:rPr>
                        <a:t> </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a:effectLst/>
                        </a:rPr>
                        <a:t>Pseudo-R2</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r">
                        <a:lnSpc>
                          <a:spcPct val="115000"/>
                        </a:lnSpc>
                        <a:spcAft>
                          <a:spcPts val="0"/>
                        </a:spcAft>
                      </a:pPr>
                      <a:r>
                        <a:rPr lang="es-PE" sz="1400" dirty="0" smtClean="0">
                          <a:effectLst/>
                        </a:rPr>
                        <a:t>0.0391</a:t>
                      </a:r>
                      <a:r>
                        <a:rPr lang="es-PE" sz="1400" dirty="0">
                          <a:effectLst/>
                        </a:rPr>
                        <a:t> </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a:effectLst/>
                        </a:rPr>
                        <a:t> </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ctr">
                        <a:lnSpc>
                          <a:spcPct val="115000"/>
                        </a:lnSpc>
                        <a:spcAft>
                          <a:spcPts val="0"/>
                        </a:spcAft>
                      </a:pPr>
                      <a:r>
                        <a:rPr lang="es-PE" sz="1400" dirty="0" smtClean="0">
                          <a:effectLst/>
                        </a:rPr>
                        <a:t>Tratamiento con</a:t>
                      </a:r>
                      <a:r>
                        <a:rPr lang="es-PE" sz="1400" baseline="0" dirty="0" smtClean="0">
                          <a:effectLst/>
                        </a:rPr>
                        <a:t> Remedio </a:t>
                      </a:r>
                      <a:r>
                        <a:rPr lang="es-PE" sz="1400" dirty="0" smtClean="0">
                          <a:effectLst/>
                        </a:rPr>
                        <a:t>(N=478)</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r>
              <a:tr h="282318">
                <a:tc>
                  <a:txBody>
                    <a:bodyPr/>
                    <a:lstStyle/>
                    <a:p>
                      <a:pPr>
                        <a:lnSpc>
                          <a:spcPct val="115000"/>
                        </a:lnSpc>
                        <a:spcAft>
                          <a:spcPts val="0"/>
                        </a:spcAft>
                      </a:pPr>
                      <a:r>
                        <a:rPr lang="es-PE" sz="1400">
                          <a:effectLst/>
                        </a:rPr>
                        <a:t>Constante</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2.00604</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0.2513</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a:effectLst/>
                        </a:rPr>
                        <a:t>0.00*</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smtClean="0">
                          <a:effectLst/>
                          <a:latin typeface="+mn-lt"/>
                          <a:ea typeface="+mn-ea"/>
                          <a:cs typeface="+mn-cs"/>
                        </a:rPr>
                        <a:t>BID</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-0.00014</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smtClean="0">
                          <a:effectLst/>
                          <a:latin typeface="Calibri" panose="020F0502020204030204" pitchFamily="34" charset="0"/>
                          <a:ea typeface="Batang" panose="02030600000101010101" pitchFamily="18" charset="-127"/>
                          <a:cs typeface="Times New Roman" panose="02020603050405020304" pitchFamily="18" charset="0"/>
                        </a:rPr>
                        <a:t>0.00006</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a:txBody>
                    <a:bodyPr/>
                    <a:lstStyle/>
                    <a:p>
                      <a:pPr algn="r">
                        <a:lnSpc>
                          <a:spcPct val="115000"/>
                        </a:lnSpc>
                        <a:spcAft>
                          <a:spcPts val="0"/>
                        </a:spcAft>
                      </a:pPr>
                      <a:r>
                        <a:rPr lang="es-PE" sz="1400" dirty="0">
                          <a:effectLst/>
                        </a:rPr>
                        <a:t>0.00*</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a:effectLst/>
                        </a:rPr>
                        <a:t>Log likelihood</a:t>
                      </a:r>
                      <a:endParaRPr lang="es-PE" sz="140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r">
                        <a:lnSpc>
                          <a:spcPct val="115000"/>
                        </a:lnSpc>
                        <a:spcAft>
                          <a:spcPts val="0"/>
                        </a:spcAft>
                      </a:pPr>
                      <a:r>
                        <a:rPr lang="es-PE" sz="1400" dirty="0" smtClean="0">
                          <a:effectLst/>
                        </a:rPr>
                        <a:t>-221.23</a:t>
                      </a:r>
                      <a:r>
                        <a:rPr lang="es-PE" sz="1400" dirty="0">
                          <a:effectLst/>
                        </a:rPr>
                        <a:t> </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82318">
                <a:tc>
                  <a:txBody>
                    <a:bodyPr/>
                    <a:lstStyle/>
                    <a:p>
                      <a:pPr>
                        <a:lnSpc>
                          <a:spcPct val="115000"/>
                        </a:lnSpc>
                        <a:spcAft>
                          <a:spcPts val="0"/>
                        </a:spcAft>
                      </a:pPr>
                      <a:r>
                        <a:rPr lang="es-PE" sz="1400" dirty="0">
                          <a:effectLst/>
                        </a:rPr>
                        <a:t>Pseudo-R2</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gridSpan="3">
                  <a:txBody>
                    <a:bodyPr/>
                    <a:lstStyle/>
                    <a:p>
                      <a:pPr algn="r">
                        <a:lnSpc>
                          <a:spcPct val="115000"/>
                        </a:lnSpc>
                        <a:spcAft>
                          <a:spcPts val="0"/>
                        </a:spcAft>
                      </a:pPr>
                      <a:r>
                        <a:rPr lang="es-PE" sz="1400" dirty="0" smtClean="0">
                          <a:effectLst/>
                        </a:rPr>
                        <a:t>0.01</a:t>
                      </a:r>
                      <a:r>
                        <a:rPr lang="es-PE" sz="1400" dirty="0">
                          <a:effectLst/>
                        </a:rPr>
                        <a:t> </a:t>
                      </a: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gn="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c hMerge="1">
                  <a:txBody>
                    <a:bodyPr/>
                    <a:lstStyle/>
                    <a:p>
                      <a:pPr>
                        <a:lnSpc>
                          <a:spcPct val="115000"/>
                        </a:lnSpc>
                        <a:spcAft>
                          <a:spcPts val="0"/>
                        </a:spcAft>
                      </a:pPr>
                      <a:endParaRPr lang="es-PE" sz="14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b"/>
                </a:tc>
              </a:tr>
              <a:tr h="224305">
                <a:tc gridSpan="4">
                  <a:txBody>
                    <a:bodyPr/>
                    <a:lstStyle/>
                    <a:p>
                      <a:pPr>
                        <a:lnSpc>
                          <a:spcPct val="115000"/>
                        </a:lnSpc>
                        <a:spcAft>
                          <a:spcPts val="0"/>
                        </a:spcAft>
                      </a:pPr>
                      <a:r>
                        <a:rPr lang="es-PE" sz="1000" dirty="0">
                          <a:effectLst/>
                        </a:rPr>
                        <a:t>*Significativa a p≤0.01</a:t>
                      </a:r>
                      <a:endParaRPr lang="es-PE" sz="1000" dirty="0">
                        <a:effectLst/>
                        <a:latin typeface="Calibri" panose="020F0502020204030204" pitchFamily="34" charset="0"/>
                        <a:ea typeface="Batang" panose="02030600000101010101" pitchFamily="18" charset="-127"/>
                        <a:cs typeface="Times New Roman" panose="02020603050405020304" pitchFamily="18" charset="0"/>
                      </a:endParaRPr>
                    </a:p>
                  </a:txBody>
                  <a:tcPr marL="44450" marR="44450" marT="0" marB="0" anchor="ctr"/>
                </a:tc>
                <a:tc hMerge="1">
                  <a:txBody>
                    <a:bodyPr/>
                    <a:lstStyle/>
                    <a:p>
                      <a:endParaRPr lang="es-PE"/>
                    </a:p>
                  </a:txBody>
                  <a:tcPr/>
                </a:tc>
                <a:tc hMerge="1">
                  <a:txBody>
                    <a:bodyPr/>
                    <a:lstStyle/>
                    <a:p>
                      <a:endParaRPr lang="es-PE"/>
                    </a:p>
                  </a:txBody>
                  <a:tcPr/>
                </a:tc>
                <a:tc hMerge="1">
                  <a:txBody>
                    <a:bodyPr/>
                    <a:lstStyle/>
                    <a:p>
                      <a:endParaRPr lang="es-PE"/>
                    </a:p>
                  </a:txBody>
                  <a:tcPr/>
                </a:tc>
              </a:tr>
            </a:tbl>
          </a:graphicData>
        </a:graphic>
      </p:graphicFrame>
    </p:spTree>
    <p:extLst>
      <p:ext uri="{BB962C8B-B14F-4D97-AF65-F5344CB8AC3E}">
        <p14:creationId xmlns:p14="http://schemas.microsoft.com/office/powerpoint/2010/main" val="2158213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6" name="1 Título"/>
          <p:cNvSpPr>
            <a:spLocks noGrp="1"/>
          </p:cNvSpPr>
          <p:nvPr>
            <p:ph type="title"/>
          </p:nvPr>
        </p:nvSpPr>
        <p:spPr>
          <a:xfrm>
            <a:off x="899592" y="908720"/>
            <a:ext cx="6048375" cy="792162"/>
          </a:xfrm>
        </p:spPr>
        <p:txBody>
          <a:bodyPr>
            <a:normAutofit/>
          </a:bodyPr>
          <a:lstStyle/>
          <a:p>
            <a:pPr algn="l"/>
            <a:r>
              <a:rPr lang="es-PE" altLang="es-ES" sz="2400" b="1" dirty="0" smtClean="0">
                <a:solidFill>
                  <a:schemeClr val="tx1"/>
                </a:solidFill>
              </a:rPr>
              <a:t>DAP</a:t>
            </a:r>
          </a:p>
        </p:txBody>
      </p:sp>
      <p:graphicFrame>
        <p:nvGraphicFramePr>
          <p:cNvPr id="3" name="Tabla 2"/>
          <p:cNvGraphicFramePr>
            <a:graphicFrameLocks noGrp="1"/>
          </p:cNvGraphicFramePr>
          <p:nvPr>
            <p:extLst>
              <p:ext uri="{D42A27DB-BD31-4B8C-83A1-F6EECF244321}">
                <p14:modId xmlns:p14="http://schemas.microsoft.com/office/powerpoint/2010/main" val="1775392811"/>
              </p:ext>
            </p:extLst>
          </p:nvPr>
        </p:nvGraphicFramePr>
        <p:xfrm>
          <a:off x="1043608" y="1844824"/>
          <a:ext cx="6984776" cy="2794186"/>
        </p:xfrm>
        <a:graphic>
          <a:graphicData uri="http://schemas.openxmlformats.org/drawingml/2006/table">
            <a:tbl>
              <a:tblPr firstRow="1" bandRow="1">
                <a:tableStyleId>{5C22544A-7EE6-4342-B048-85BDC9FD1C3A}</a:tableStyleId>
              </a:tblPr>
              <a:tblGrid>
                <a:gridCol w="1050596"/>
                <a:gridCol w="1978060"/>
                <a:gridCol w="1978060"/>
                <a:gridCol w="1978060"/>
              </a:tblGrid>
              <a:tr h="374164">
                <a:tc gridSpan="4">
                  <a:txBody>
                    <a:bodyPr/>
                    <a:lstStyle/>
                    <a:p>
                      <a:pPr algn="ctr"/>
                      <a:r>
                        <a:rPr lang="es-PE" dirty="0" smtClean="0"/>
                        <a:t>Disposición a pagar </a:t>
                      </a:r>
                      <a:endParaRPr lang="es-PE" dirty="0"/>
                    </a:p>
                  </a:txBody>
                  <a:tcPr/>
                </a:tc>
                <a:tc hMerge="1">
                  <a:txBody>
                    <a:bodyPr/>
                    <a:lstStyle/>
                    <a:p>
                      <a:endParaRPr lang="es-PE" dirty="0"/>
                    </a:p>
                  </a:txBody>
                  <a:tcPr/>
                </a:tc>
                <a:tc hMerge="1">
                  <a:txBody>
                    <a:bodyPr/>
                    <a:lstStyle/>
                    <a:p>
                      <a:endParaRPr lang="es-PE" dirty="0"/>
                    </a:p>
                  </a:txBody>
                  <a:tcPr/>
                </a:tc>
                <a:tc hMerge="1">
                  <a:txBody>
                    <a:bodyPr/>
                    <a:lstStyle/>
                    <a:p>
                      <a:endParaRPr lang="es-PE" dirty="0"/>
                    </a:p>
                  </a:txBody>
                  <a:tcPr/>
                </a:tc>
              </a:tr>
              <a:tr h="549202">
                <a:tc rowSpan="2">
                  <a:txBody>
                    <a:bodyPr/>
                    <a:lstStyle/>
                    <a:p>
                      <a:pPr marL="0" marR="0" algn="ctr">
                        <a:lnSpc>
                          <a:spcPct val="115000"/>
                        </a:lnSpc>
                        <a:spcBef>
                          <a:spcPts val="0"/>
                        </a:spcBef>
                        <a:spcAft>
                          <a:spcPts val="0"/>
                        </a:spcAft>
                      </a:pPr>
                      <a:r>
                        <a:rPr lang="es-ES" sz="1600" b="1" dirty="0">
                          <a:solidFill>
                            <a:srgbClr val="000000"/>
                          </a:solidFill>
                          <a:effectLst/>
                          <a:latin typeface="+mn-lt"/>
                          <a:ea typeface="Times New Roman"/>
                          <a:cs typeface="Times New Roman"/>
                        </a:rPr>
                        <a:t>Método</a:t>
                      </a:r>
                      <a:endParaRPr lang="es-ES" sz="1600" dirty="0">
                        <a:effectLst/>
                        <a:latin typeface="+mn-lt"/>
                        <a:ea typeface="Batang"/>
                        <a:cs typeface="Times New Roman"/>
                      </a:endParaRPr>
                    </a:p>
                  </a:txBody>
                  <a:tcPr marL="44450" marR="44450" marT="0" marB="0" anchor="ctr"/>
                </a:tc>
                <a:tc rowSpan="2">
                  <a:txBody>
                    <a:bodyPr/>
                    <a:lstStyle/>
                    <a:p>
                      <a:pPr marL="0" marR="0" algn="ctr">
                        <a:lnSpc>
                          <a:spcPct val="115000"/>
                        </a:lnSpc>
                        <a:spcBef>
                          <a:spcPts val="0"/>
                        </a:spcBef>
                        <a:spcAft>
                          <a:spcPts val="0"/>
                        </a:spcAft>
                      </a:pPr>
                      <a:r>
                        <a:rPr lang="es-ES" sz="1600" b="1" dirty="0">
                          <a:solidFill>
                            <a:srgbClr val="000000"/>
                          </a:solidFill>
                          <a:effectLst/>
                          <a:latin typeface="+mn-lt"/>
                          <a:ea typeface="Times New Roman"/>
                          <a:cs typeface="Times New Roman"/>
                        </a:rPr>
                        <a:t>Tratamiento</a:t>
                      </a:r>
                      <a:endParaRPr lang="es-ES" sz="1600" dirty="0">
                        <a:effectLst/>
                        <a:latin typeface="+mn-lt"/>
                        <a:ea typeface="Batang"/>
                        <a:cs typeface="Times New Roman"/>
                      </a:endParaRPr>
                    </a:p>
                  </a:txBody>
                  <a:tcPr marL="44450" marR="44450" marT="0" marB="0" anchor="ctr"/>
                </a:tc>
                <a:tc rowSpan="2">
                  <a:txBody>
                    <a:bodyPr/>
                    <a:lstStyle/>
                    <a:p>
                      <a:pPr marL="0" marR="0" algn="ctr">
                        <a:lnSpc>
                          <a:spcPct val="115000"/>
                        </a:lnSpc>
                        <a:spcBef>
                          <a:spcPts val="0"/>
                        </a:spcBef>
                        <a:spcAft>
                          <a:spcPts val="0"/>
                        </a:spcAft>
                      </a:pPr>
                      <a:r>
                        <a:rPr lang="es-ES" sz="1600" b="1" dirty="0">
                          <a:solidFill>
                            <a:srgbClr val="000000"/>
                          </a:solidFill>
                          <a:effectLst/>
                          <a:latin typeface="+mn-lt"/>
                          <a:ea typeface="Times New Roman"/>
                          <a:cs typeface="Times New Roman"/>
                        </a:rPr>
                        <a:t>DAP ($)</a:t>
                      </a:r>
                      <a:endParaRPr lang="es-ES" sz="1600" dirty="0">
                        <a:effectLst/>
                        <a:latin typeface="+mn-lt"/>
                        <a:ea typeface="Batang"/>
                        <a:cs typeface="Times New Roman"/>
                      </a:endParaRPr>
                    </a:p>
                  </a:txBody>
                  <a:tcPr marL="44450" marR="44450" marT="0" marB="0" anchor="ctr"/>
                </a:tc>
                <a:tc>
                  <a:txBody>
                    <a:bodyPr/>
                    <a:lstStyle/>
                    <a:p>
                      <a:pPr marL="0" marR="0" algn="ctr">
                        <a:lnSpc>
                          <a:spcPct val="115000"/>
                        </a:lnSpc>
                        <a:spcBef>
                          <a:spcPts val="0"/>
                        </a:spcBef>
                        <a:spcAft>
                          <a:spcPts val="0"/>
                        </a:spcAft>
                      </a:pPr>
                      <a:r>
                        <a:rPr lang="es-ES" sz="1600" b="1" dirty="0" smtClean="0">
                          <a:effectLst/>
                          <a:latin typeface="+mn-lt"/>
                          <a:ea typeface="Batang"/>
                          <a:cs typeface="Times New Roman"/>
                        </a:rPr>
                        <a:t>Intervalo de confianza</a:t>
                      </a:r>
                      <a:endParaRPr lang="es-ES" sz="1600" b="1" dirty="0">
                        <a:effectLst/>
                        <a:latin typeface="+mn-lt"/>
                        <a:ea typeface="Batang"/>
                        <a:cs typeface="Times New Roman"/>
                      </a:endParaRPr>
                    </a:p>
                  </a:txBody>
                  <a:tcPr marL="44450" marR="44450" marT="0" marB="0" anchor="ctr"/>
                </a:tc>
              </a:tr>
              <a:tr h="374164">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algn="ctr">
                        <a:lnSpc>
                          <a:spcPct val="115000"/>
                        </a:lnSpc>
                        <a:spcBef>
                          <a:spcPts val="0"/>
                        </a:spcBef>
                        <a:spcAft>
                          <a:spcPts val="0"/>
                        </a:spcAft>
                      </a:pPr>
                      <a:r>
                        <a:rPr lang="es-ES" sz="1600" b="1" dirty="0">
                          <a:solidFill>
                            <a:srgbClr val="000000"/>
                          </a:solidFill>
                          <a:effectLst/>
                          <a:latin typeface="+mn-lt"/>
                          <a:ea typeface="Times New Roman"/>
                          <a:cs typeface="Times New Roman"/>
                        </a:rPr>
                        <a:t>al 95% </a:t>
                      </a:r>
                      <a:r>
                        <a:rPr lang="es-ES" sz="1600" b="1" dirty="0" smtClean="0">
                          <a:solidFill>
                            <a:srgbClr val="000000"/>
                          </a:solidFill>
                          <a:effectLst/>
                          <a:latin typeface="+mn-lt"/>
                          <a:ea typeface="Times New Roman"/>
                          <a:cs typeface="Times New Roman"/>
                        </a:rPr>
                        <a:t>IC*($)</a:t>
                      </a:r>
                      <a:endParaRPr lang="es-ES" sz="1600" dirty="0">
                        <a:effectLst/>
                        <a:latin typeface="+mn-lt"/>
                        <a:ea typeface="Batang"/>
                        <a:cs typeface="Times New Roman"/>
                      </a:endParaRPr>
                    </a:p>
                  </a:txBody>
                  <a:tcPr marL="44450" marR="44450" marT="0" marB="0" anchor="b"/>
                </a:tc>
              </a:tr>
              <a:tr h="374164">
                <a:tc rowSpan="3">
                  <a:txBody>
                    <a:bodyPr/>
                    <a:lstStyle/>
                    <a:p>
                      <a:pPr algn="ctr"/>
                      <a:endParaRPr lang="es-PE" dirty="0" smtClean="0"/>
                    </a:p>
                    <a:p>
                      <a:pPr algn="ctr"/>
                      <a:r>
                        <a:rPr lang="es-PE" dirty="0" smtClean="0"/>
                        <a:t>CVM</a:t>
                      </a:r>
                      <a:endParaRPr lang="es-PE" dirty="0"/>
                    </a:p>
                  </a:txBody>
                  <a:tcPr/>
                </a:tc>
                <a:tc>
                  <a:txBody>
                    <a:bodyPr/>
                    <a:lstStyle/>
                    <a:p>
                      <a:r>
                        <a:rPr lang="es-PE" dirty="0" smtClean="0"/>
                        <a:t>Reloj</a:t>
                      </a:r>
                      <a:endParaRPr lang="es-PE" dirty="0"/>
                    </a:p>
                  </a:txBody>
                  <a:tcPr/>
                </a:tc>
                <a:tc>
                  <a:txBody>
                    <a:bodyPr/>
                    <a:lstStyle/>
                    <a:p>
                      <a:pPr algn="ctr"/>
                      <a:r>
                        <a:rPr lang="es-PE" dirty="0" smtClean="0"/>
                        <a:t>13116</a:t>
                      </a:r>
                      <a:endParaRPr lang="es-PE" dirty="0"/>
                    </a:p>
                  </a:txBody>
                  <a:tcPr/>
                </a:tc>
                <a:tc>
                  <a:txBody>
                    <a:bodyPr/>
                    <a:lstStyle/>
                    <a:p>
                      <a:pPr algn="ctr"/>
                      <a:r>
                        <a:rPr lang="es-PE" dirty="0" smtClean="0"/>
                        <a:t>12197 - 14035</a:t>
                      </a:r>
                      <a:endParaRPr lang="es-PE" dirty="0"/>
                    </a:p>
                  </a:txBody>
                  <a:tcPr/>
                </a:tc>
              </a:tr>
              <a:tr h="374164">
                <a:tc vMerge="1">
                  <a:txBody>
                    <a:bodyPr/>
                    <a:lstStyle/>
                    <a:p>
                      <a:endParaRPr lang="es-PE" dirty="0"/>
                    </a:p>
                  </a:txBody>
                  <a:tcPr/>
                </a:tc>
                <a:tc>
                  <a:txBody>
                    <a:bodyPr/>
                    <a:lstStyle/>
                    <a:p>
                      <a:r>
                        <a:rPr lang="es-PE" dirty="0" smtClean="0"/>
                        <a:t>Filtro</a:t>
                      </a:r>
                      <a:endParaRPr lang="es-PE" dirty="0"/>
                    </a:p>
                  </a:txBody>
                  <a:tcPr/>
                </a:tc>
                <a:tc>
                  <a:txBody>
                    <a:bodyPr/>
                    <a:lstStyle/>
                    <a:p>
                      <a:pPr algn="ctr"/>
                      <a:r>
                        <a:rPr lang="es-PE" dirty="0" smtClean="0"/>
                        <a:t>9614</a:t>
                      </a:r>
                      <a:endParaRPr lang="es-PE" dirty="0"/>
                    </a:p>
                  </a:txBody>
                  <a:tcPr/>
                </a:tc>
                <a:tc>
                  <a:txBody>
                    <a:bodyPr/>
                    <a:lstStyle/>
                    <a:p>
                      <a:pPr algn="ctr"/>
                      <a:r>
                        <a:rPr lang="es-PE" dirty="0" smtClean="0"/>
                        <a:t>9491 - 1082</a:t>
                      </a:r>
                      <a:endParaRPr lang="es-PE" dirty="0"/>
                    </a:p>
                  </a:txBody>
                  <a:tcPr/>
                </a:tc>
              </a:tr>
              <a:tr h="374164">
                <a:tc vMerge="1">
                  <a:txBody>
                    <a:bodyPr/>
                    <a:lstStyle/>
                    <a:p>
                      <a:endParaRPr lang="es-PE" dirty="0"/>
                    </a:p>
                  </a:txBody>
                  <a:tcPr/>
                </a:tc>
                <a:tc>
                  <a:txBody>
                    <a:bodyPr/>
                    <a:lstStyle/>
                    <a:p>
                      <a:r>
                        <a:rPr lang="es-PE" dirty="0" smtClean="0"/>
                        <a:t>Remedio </a:t>
                      </a:r>
                      <a:endParaRPr lang="es-PE" dirty="0"/>
                    </a:p>
                  </a:txBody>
                  <a:tcPr/>
                </a:tc>
                <a:tc>
                  <a:txBody>
                    <a:bodyPr/>
                    <a:lstStyle/>
                    <a:p>
                      <a:pPr algn="ctr"/>
                      <a:r>
                        <a:rPr lang="es-PE" dirty="0" smtClean="0"/>
                        <a:t>28665</a:t>
                      </a:r>
                      <a:endParaRPr lang="es-PE" dirty="0"/>
                    </a:p>
                  </a:txBody>
                  <a:tcPr/>
                </a:tc>
                <a:tc>
                  <a:txBody>
                    <a:bodyPr/>
                    <a:lstStyle/>
                    <a:p>
                      <a:pPr algn="ctr"/>
                      <a:r>
                        <a:rPr lang="es-PE" smtClean="0"/>
                        <a:t>2260 - 55069</a:t>
                      </a:r>
                      <a:endParaRPr lang="es-PE" dirty="0"/>
                    </a:p>
                  </a:txBody>
                  <a:tcPr/>
                </a:tc>
              </a:tr>
              <a:tr h="374164">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solidFill>
                            <a:srgbClr val="000000"/>
                          </a:solidFill>
                          <a:effectLst/>
                          <a:latin typeface="+mn-lt"/>
                          <a:ea typeface="Times New Roman"/>
                          <a:cs typeface="Times New Roman"/>
                        </a:rPr>
                        <a:t>*Los intervalos de confianza han sido estimados  a través del método </a:t>
                      </a:r>
                      <a:r>
                        <a:rPr lang="es-ES" sz="1200" dirty="0" err="1" smtClean="0">
                          <a:solidFill>
                            <a:srgbClr val="000000"/>
                          </a:solidFill>
                          <a:effectLst/>
                          <a:latin typeface="+mn-lt"/>
                          <a:ea typeface="Times New Roman"/>
                          <a:cs typeface="Times New Roman"/>
                        </a:rPr>
                        <a:t>Bootstrap</a:t>
                      </a:r>
                      <a:endParaRPr lang="es-PE" dirty="0"/>
                    </a:p>
                  </a:txBody>
                  <a:tcPr/>
                </a:tc>
                <a:tc hMerge="1">
                  <a:txBody>
                    <a:bodyPr/>
                    <a:lstStyle/>
                    <a:p>
                      <a:endParaRPr lang="es-PE" dirty="0"/>
                    </a:p>
                  </a:txBody>
                  <a:tcPr/>
                </a:tc>
                <a:tc hMerge="1">
                  <a:txBody>
                    <a:bodyPr/>
                    <a:lstStyle/>
                    <a:p>
                      <a:endParaRPr lang="es-PE" dirty="0"/>
                    </a:p>
                  </a:txBody>
                  <a:tcPr/>
                </a:tc>
                <a:tc hMerge="1">
                  <a:txBody>
                    <a:bodyPr/>
                    <a:lstStyle/>
                    <a:p>
                      <a:endParaRPr lang="es-PE" dirty="0"/>
                    </a:p>
                  </a:txBody>
                  <a:tcPr/>
                </a:tc>
              </a:tr>
            </a:tbl>
          </a:graphicData>
        </a:graphic>
      </p:graphicFrame>
    </p:spTree>
    <p:extLst>
      <p:ext uri="{BB962C8B-B14F-4D97-AF65-F5344CB8AC3E}">
        <p14:creationId xmlns:p14="http://schemas.microsoft.com/office/powerpoint/2010/main" val="15687410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0214" y="1222951"/>
            <a:ext cx="7886700" cy="3349049"/>
          </a:xfrm>
        </p:spPr>
        <p:txBody>
          <a:bodyPr>
            <a:noAutofit/>
          </a:bodyPr>
          <a:lstStyle/>
          <a:p>
            <a:pPr marL="0" indent="0" algn="just">
              <a:buFont typeface="Wingdings" panose="05000000000000000000" pitchFamily="2" charset="2"/>
              <a:buNone/>
              <a:defRPr/>
            </a:pPr>
            <a:r>
              <a:rPr lang="en-US" sz="2000" b="1" i="1" dirty="0" err="1" smtClean="0"/>
              <a:t>Conclusiones</a:t>
            </a:r>
            <a:endParaRPr lang="en-US" sz="2000" b="1" i="1" dirty="0" smtClean="0"/>
          </a:p>
          <a:p>
            <a:pPr marL="0" indent="0" algn="just">
              <a:buFont typeface="Wingdings" panose="05000000000000000000" pitchFamily="2" charset="2"/>
              <a:buNone/>
              <a:defRPr/>
            </a:pPr>
            <a:endParaRPr lang="en-US" sz="2000" b="1" dirty="0"/>
          </a:p>
          <a:p>
            <a:pPr marL="0" indent="0" algn="just">
              <a:buFont typeface="Wingdings" panose="05000000000000000000" pitchFamily="2" charset="2"/>
              <a:buNone/>
              <a:defRPr/>
            </a:pPr>
            <a:r>
              <a:rPr lang="en-US" sz="2000" b="1" dirty="0" err="1" smtClean="0"/>
              <a:t>Pecuniario</a:t>
            </a:r>
            <a:r>
              <a:rPr lang="en-US" sz="2000" b="1" dirty="0"/>
              <a:t>: </a:t>
            </a:r>
            <a:r>
              <a:rPr lang="en-US" sz="2000" dirty="0"/>
              <a:t>Los </a:t>
            </a:r>
            <a:r>
              <a:rPr lang="en-US" sz="2000" dirty="0" err="1"/>
              <a:t>individuos</a:t>
            </a:r>
            <a:r>
              <a:rPr lang="en-US" sz="2000" dirty="0"/>
              <a:t> </a:t>
            </a:r>
            <a:r>
              <a:rPr lang="en-US" sz="2000" dirty="0" err="1"/>
              <a:t>consideran</a:t>
            </a:r>
            <a:r>
              <a:rPr lang="en-US" sz="2000" dirty="0"/>
              <a:t> </a:t>
            </a:r>
            <a:r>
              <a:rPr lang="en-US" sz="2000" dirty="0" err="1"/>
              <a:t>que</a:t>
            </a:r>
            <a:r>
              <a:rPr lang="en-US" sz="2000" dirty="0"/>
              <a:t> el </a:t>
            </a:r>
            <a:r>
              <a:rPr lang="en-US" sz="2000" dirty="0" err="1"/>
              <a:t>dinero</a:t>
            </a:r>
            <a:r>
              <a:rPr lang="en-US" sz="2000" dirty="0"/>
              <a:t> </a:t>
            </a:r>
            <a:r>
              <a:rPr lang="en-US" sz="2000" dirty="0" err="1"/>
              <a:t>que</a:t>
            </a:r>
            <a:r>
              <a:rPr lang="en-US" sz="2000" dirty="0"/>
              <a:t> se </a:t>
            </a:r>
            <a:r>
              <a:rPr lang="en-US" sz="2000" dirty="0" err="1"/>
              <a:t>puede</a:t>
            </a:r>
            <a:r>
              <a:rPr lang="en-US" sz="2000" dirty="0"/>
              <a:t> </a:t>
            </a:r>
            <a:r>
              <a:rPr lang="en-US" sz="2000" dirty="0" err="1"/>
              <a:t>llegar</a:t>
            </a:r>
            <a:r>
              <a:rPr lang="en-US" sz="2000" dirty="0"/>
              <a:t> a </a:t>
            </a:r>
            <a:r>
              <a:rPr lang="en-US" sz="2000" dirty="0" err="1"/>
              <a:t>perder</a:t>
            </a:r>
            <a:r>
              <a:rPr lang="en-US" sz="2000" dirty="0"/>
              <a:t> </a:t>
            </a:r>
            <a:r>
              <a:rPr lang="en-US" sz="2000" dirty="0" err="1"/>
              <a:t>por</a:t>
            </a:r>
            <a:r>
              <a:rPr lang="en-US" sz="2000" dirty="0"/>
              <a:t> </a:t>
            </a:r>
            <a:r>
              <a:rPr lang="en-US" sz="2000" dirty="0" err="1"/>
              <a:t>dias</a:t>
            </a:r>
            <a:r>
              <a:rPr lang="en-US" sz="2000" dirty="0"/>
              <a:t> de </a:t>
            </a:r>
            <a:r>
              <a:rPr lang="en-US" sz="2000" dirty="0" err="1"/>
              <a:t>ausentismo</a:t>
            </a:r>
            <a:r>
              <a:rPr lang="en-US" sz="2000" dirty="0"/>
              <a:t> </a:t>
            </a:r>
            <a:r>
              <a:rPr lang="en-US" sz="2000" dirty="0" err="1"/>
              <a:t>laboral</a:t>
            </a:r>
            <a:r>
              <a:rPr lang="en-US" sz="2000" dirty="0"/>
              <a:t> </a:t>
            </a:r>
            <a:r>
              <a:rPr lang="en-US" sz="2000" dirty="0" err="1"/>
              <a:t>es</a:t>
            </a:r>
            <a:r>
              <a:rPr lang="en-US" sz="2000" dirty="0"/>
              <a:t> </a:t>
            </a:r>
            <a:r>
              <a:rPr lang="en-US" sz="2000" dirty="0" err="1"/>
              <a:t>igual</a:t>
            </a:r>
            <a:r>
              <a:rPr lang="en-US" sz="2000" dirty="0"/>
              <a:t> o mayor a lo </a:t>
            </a:r>
            <a:r>
              <a:rPr lang="en-US" sz="2000" dirty="0" err="1"/>
              <a:t>que</a:t>
            </a:r>
            <a:r>
              <a:rPr lang="en-US" sz="2000" dirty="0"/>
              <a:t> </a:t>
            </a:r>
            <a:r>
              <a:rPr lang="en-US" sz="2000" dirty="0" err="1"/>
              <a:t>ellos</a:t>
            </a:r>
            <a:r>
              <a:rPr lang="en-US" sz="2000" dirty="0"/>
              <a:t> </a:t>
            </a:r>
            <a:r>
              <a:rPr lang="en-US" sz="2000" dirty="0" err="1"/>
              <a:t>están</a:t>
            </a:r>
            <a:r>
              <a:rPr lang="en-US" sz="2000" dirty="0"/>
              <a:t> </a:t>
            </a:r>
            <a:r>
              <a:rPr lang="en-US" sz="2000" dirty="0" err="1"/>
              <a:t>dispuestos</a:t>
            </a:r>
            <a:r>
              <a:rPr lang="en-US" sz="2000" dirty="0"/>
              <a:t> a </a:t>
            </a:r>
            <a:r>
              <a:rPr lang="en-US" sz="2000" dirty="0" err="1"/>
              <a:t>pagar</a:t>
            </a:r>
            <a:r>
              <a:rPr lang="en-US" sz="2000" dirty="0"/>
              <a:t> </a:t>
            </a:r>
            <a:r>
              <a:rPr lang="en-US" sz="2000" dirty="0" err="1"/>
              <a:t>por</a:t>
            </a:r>
            <a:r>
              <a:rPr lang="en-US" sz="2000" dirty="0"/>
              <a:t> </a:t>
            </a:r>
            <a:r>
              <a:rPr lang="en-US" sz="2000" dirty="0" err="1"/>
              <a:t>tratamiento</a:t>
            </a:r>
            <a:r>
              <a:rPr lang="en-US" sz="2000" dirty="0"/>
              <a:t>. </a:t>
            </a:r>
          </a:p>
          <a:p>
            <a:pPr marL="0" indent="0" algn="just">
              <a:buFont typeface="Wingdings" panose="05000000000000000000" pitchFamily="2" charset="2"/>
              <a:buNone/>
              <a:defRPr/>
            </a:pPr>
            <a:endParaRPr lang="en-US" sz="2000" b="1" dirty="0" smtClean="0"/>
          </a:p>
          <a:p>
            <a:pPr marL="0" indent="0" algn="just">
              <a:buFont typeface="Wingdings" panose="05000000000000000000" pitchFamily="2" charset="2"/>
              <a:buNone/>
              <a:defRPr/>
            </a:pPr>
            <a:endParaRPr lang="en-US" sz="2000" b="1" dirty="0"/>
          </a:p>
          <a:p>
            <a:pPr marL="0" indent="0" algn="just">
              <a:buFont typeface="Wingdings" panose="05000000000000000000" pitchFamily="2" charset="2"/>
              <a:buNone/>
              <a:defRPr/>
            </a:pPr>
            <a:r>
              <a:rPr lang="en-US" sz="2000" b="1" dirty="0" smtClean="0"/>
              <a:t>No </a:t>
            </a:r>
            <a:r>
              <a:rPr lang="en-US" sz="2000" b="1" dirty="0" err="1"/>
              <a:t>pecuniario</a:t>
            </a:r>
            <a:r>
              <a:rPr lang="en-US" sz="2000" b="1" dirty="0"/>
              <a:t>: </a:t>
            </a:r>
            <a:r>
              <a:rPr lang="en-US" sz="2000" dirty="0" err="1"/>
              <a:t>Lograr</a:t>
            </a:r>
            <a:r>
              <a:rPr lang="en-US" sz="2000" dirty="0"/>
              <a:t> </a:t>
            </a:r>
            <a:r>
              <a:rPr lang="en-US" sz="2000" dirty="0" err="1"/>
              <a:t>que</a:t>
            </a:r>
            <a:r>
              <a:rPr lang="en-US" sz="2000" dirty="0"/>
              <a:t> los </a:t>
            </a:r>
            <a:r>
              <a:rPr lang="en-US" sz="2000" dirty="0" err="1"/>
              <a:t>niños</a:t>
            </a:r>
            <a:r>
              <a:rPr lang="en-US" sz="2000" dirty="0"/>
              <a:t> </a:t>
            </a:r>
            <a:r>
              <a:rPr lang="en-US" sz="2000" dirty="0" err="1"/>
              <a:t>que</a:t>
            </a:r>
            <a:r>
              <a:rPr lang="en-US" sz="2000" dirty="0"/>
              <a:t> </a:t>
            </a:r>
            <a:r>
              <a:rPr lang="en-US" sz="2000" dirty="0" err="1"/>
              <a:t>padecen</a:t>
            </a:r>
            <a:r>
              <a:rPr lang="en-US" sz="2000" dirty="0"/>
              <a:t> de </a:t>
            </a:r>
            <a:r>
              <a:rPr lang="en-US" sz="2000" dirty="0" err="1"/>
              <a:t>esta</a:t>
            </a:r>
            <a:r>
              <a:rPr lang="en-US" sz="2000" dirty="0"/>
              <a:t> </a:t>
            </a:r>
            <a:r>
              <a:rPr lang="en-US" sz="2000" dirty="0" err="1"/>
              <a:t>enfermedad</a:t>
            </a:r>
            <a:r>
              <a:rPr lang="en-US" sz="2000" dirty="0"/>
              <a:t> </a:t>
            </a:r>
            <a:r>
              <a:rPr lang="en-US" sz="2000" dirty="0" err="1"/>
              <a:t>podrían</a:t>
            </a:r>
            <a:r>
              <a:rPr lang="en-US" sz="2000" dirty="0"/>
              <a:t> </a:t>
            </a:r>
            <a:r>
              <a:rPr lang="en-US" sz="2000" dirty="0" err="1"/>
              <a:t>llegar</a:t>
            </a:r>
            <a:r>
              <a:rPr lang="en-US" sz="2000" dirty="0"/>
              <a:t> a  </a:t>
            </a:r>
            <a:r>
              <a:rPr lang="en-US" sz="2000" dirty="0" err="1"/>
              <a:t>realizar</a:t>
            </a:r>
            <a:r>
              <a:rPr lang="en-US" sz="2000" dirty="0"/>
              <a:t> </a:t>
            </a:r>
            <a:r>
              <a:rPr lang="en-US" sz="2000" dirty="0" err="1"/>
              <a:t>sus</a:t>
            </a:r>
            <a:r>
              <a:rPr lang="en-US" sz="2000" dirty="0"/>
              <a:t> </a:t>
            </a:r>
            <a:r>
              <a:rPr lang="en-US" sz="2000" dirty="0" err="1"/>
              <a:t>actividades</a:t>
            </a:r>
            <a:r>
              <a:rPr lang="en-US" sz="2000" dirty="0"/>
              <a:t> con </a:t>
            </a:r>
            <a:r>
              <a:rPr lang="en-US" sz="2000" dirty="0" err="1"/>
              <a:t>normalidad</a:t>
            </a:r>
            <a:r>
              <a:rPr lang="en-US" sz="2000" dirty="0"/>
              <a:t> </a:t>
            </a:r>
            <a:r>
              <a:rPr lang="en-US" sz="2000" dirty="0" err="1"/>
              <a:t>si</a:t>
            </a:r>
            <a:r>
              <a:rPr lang="en-US" sz="2000" dirty="0"/>
              <a:t> se </a:t>
            </a:r>
            <a:r>
              <a:rPr lang="en-US" sz="2000" dirty="0" err="1"/>
              <a:t>reducen</a:t>
            </a:r>
            <a:r>
              <a:rPr lang="en-US" sz="2000" dirty="0"/>
              <a:t> los </a:t>
            </a:r>
            <a:r>
              <a:rPr lang="en-US" sz="2000" dirty="0" err="1"/>
              <a:t>síntomas</a:t>
            </a:r>
            <a:r>
              <a:rPr lang="en-US" sz="2000" dirty="0"/>
              <a:t> </a:t>
            </a:r>
            <a:r>
              <a:rPr lang="en-US" sz="2000" dirty="0" err="1"/>
              <a:t>actuales</a:t>
            </a:r>
            <a:r>
              <a:rPr lang="en-US" sz="2000" dirty="0"/>
              <a:t>.</a:t>
            </a:r>
            <a:endParaRPr lang="en-US" sz="2000" b="1" dirty="0"/>
          </a:p>
          <a:p>
            <a:pPr marL="0" indent="0" algn="just">
              <a:buNone/>
            </a:pPr>
            <a:endParaRPr lang="es-PE" sz="2000" dirty="0"/>
          </a:p>
        </p:txBody>
      </p:sp>
    </p:spTree>
    <p:extLst>
      <p:ext uri="{BB962C8B-B14F-4D97-AF65-F5344CB8AC3E}">
        <p14:creationId xmlns:p14="http://schemas.microsoft.com/office/powerpoint/2010/main" val="41992434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700808"/>
            <a:ext cx="7772400" cy="2522711"/>
          </a:xfrm>
        </p:spPr>
        <p:txBody>
          <a:bodyPr/>
          <a:lstStyle/>
          <a:p>
            <a:r>
              <a:rPr lang="es-PE" dirty="0" smtClean="0"/>
              <a:t>Otras Técnicas de Valoración Económica</a:t>
            </a:r>
            <a:endParaRPr lang="es-PE" dirty="0"/>
          </a:p>
        </p:txBody>
      </p:sp>
      <p:sp>
        <p:nvSpPr>
          <p:cNvPr id="4" name="Subtítulo 3"/>
          <p:cNvSpPr txBox="1">
            <a:spLocks/>
          </p:cNvSpPr>
          <p:nvPr/>
        </p:nvSpPr>
        <p:spPr>
          <a:xfrm>
            <a:off x="5364088" y="5229200"/>
            <a:ext cx="3448472" cy="936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1800" b="1" dirty="0" smtClean="0">
                <a:solidFill>
                  <a:srgbClr val="006600"/>
                </a:solidFill>
              </a:rPr>
              <a:t>Dirección General  de  Evaluación, Valoración y Financiamiento del Patrimonio Natural</a:t>
            </a:r>
          </a:p>
          <a:p>
            <a:pPr algn="r"/>
            <a:endParaRPr lang="es-PE" sz="1800" b="1" dirty="0">
              <a:latin typeface="+mj-lt"/>
            </a:endParaRPr>
          </a:p>
        </p:txBody>
      </p:sp>
      <p:sp>
        <p:nvSpPr>
          <p:cNvPr id="5" name="Subtítulo 2"/>
          <p:cNvSpPr>
            <a:spLocks noGrp="1"/>
          </p:cNvSpPr>
          <p:nvPr>
            <p:ph type="subTitle" idx="1"/>
          </p:nvPr>
        </p:nvSpPr>
        <p:spPr>
          <a:xfrm>
            <a:off x="323528" y="5697252"/>
            <a:ext cx="3449780" cy="575107"/>
          </a:xfrm>
        </p:spPr>
        <p:txBody>
          <a:bodyPr>
            <a:normAutofit/>
          </a:bodyPr>
          <a:lstStyle/>
          <a:p>
            <a:pPr algn="l"/>
            <a:r>
              <a:rPr lang="es-PE" sz="2000" dirty="0" smtClean="0"/>
              <a:t>Ingrid Cecilia Casana Ortega</a:t>
            </a:r>
            <a:endParaRPr lang="es-PE" sz="2000" dirty="0"/>
          </a:p>
        </p:txBody>
      </p:sp>
    </p:spTree>
    <p:extLst>
      <p:ext uri="{BB962C8B-B14F-4D97-AF65-F5344CB8AC3E}">
        <p14:creationId xmlns:p14="http://schemas.microsoft.com/office/powerpoint/2010/main" val="2982301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1 Título"/>
          <p:cNvSpPr>
            <a:spLocks noGrp="1"/>
          </p:cNvSpPr>
          <p:nvPr>
            <p:ph type="ctrTitle"/>
          </p:nvPr>
        </p:nvSpPr>
        <p:spPr>
          <a:xfrm>
            <a:off x="1331913" y="1268413"/>
            <a:ext cx="6858000" cy="2660650"/>
          </a:xfrm>
        </p:spPr>
        <p:txBody>
          <a:bodyPr/>
          <a:lstStyle/>
          <a:p>
            <a:r>
              <a:rPr lang="es-PE" b="1" smtClean="0"/>
              <a:t>Proyecto Minero en el distrito X</a:t>
            </a:r>
            <a:r>
              <a:rPr lang="es-PE" smtClean="0"/>
              <a:t/>
            </a:r>
            <a:br>
              <a:rPr lang="es-PE" smtClean="0"/>
            </a:br>
            <a:endParaRPr lang="es-PE" smtClean="0"/>
          </a:p>
        </p:txBody>
      </p:sp>
      <p:sp>
        <p:nvSpPr>
          <p:cNvPr id="4100" name="Rectángulo 2"/>
          <p:cNvSpPr>
            <a:spLocks noChangeArrowheads="1"/>
          </p:cNvSpPr>
          <p:nvPr/>
        </p:nvSpPr>
        <p:spPr bwMode="auto">
          <a:xfrm>
            <a:off x="1908175" y="3716338"/>
            <a:ext cx="5622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PE" sz="1800">
                <a:cs typeface="Times New Roman" panose="02020603050405020304" pitchFamily="18" charset="0"/>
              </a:rPr>
              <a:t>Actividad	:	Minería (Cobre)</a:t>
            </a:r>
          </a:p>
          <a:p>
            <a:pPr algn="just" eaLnBrk="1" hangingPunct="1">
              <a:spcBef>
                <a:spcPct val="0"/>
              </a:spcBef>
              <a:buFontTx/>
              <a:buNone/>
            </a:pPr>
            <a:endParaRPr lang="es-PE" sz="1800">
              <a:cs typeface="Times New Roman" panose="02020603050405020304" pitchFamily="18" charset="0"/>
            </a:endParaRPr>
          </a:p>
          <a:p>
            <a:pPr algn="just" eaLnBrk="1" hangingPunct="1">
              <a:spcBef>
                <a:spcPct val="0"/>
              </a:spcBef>
              <a:buFontTx/>
              <a:buNone/>
            </a:pPr>
            <a:r>
              <a:rPr lang="es-PE" sz="1800">
                <a:cs typeface="Times New Roman" panose="02020603050405020304" pitchFamily="18" charset="0"/>
              </a:rPr>
              <a:t>Zona		:	Distrito X</a:t>
            </a:r>
          </a:p>
        </p:txBody>
      </p:sp>
      <p:pic>
        <p:nvPicPr>
          <p:cNvPr id="4101" name="Picture 2" descr="https://encrypted-tbn1.gstatic.com/images?q=tbn:ANd9GcQSCoWGU_AQVI4toaMPISVlN5F4IolKP_YsJuhans90TVShTlg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763" y="5518150"/>
            <a:ext cx="24257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https://encrypted-tbn0.gstatic.com/images?q=tbn:ANd9GcTSQMewWWnGNH1lgNUwO_q6fzA-T6VBgl0E9cvh-kBMs7BLrmLQx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5518150"/>
            <a:ext cx="23987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6" descr="https://encrypted-tbn0.gstatic.com/images?q=tbn:ANd9GcSQFFFAzG9xjE72ERmYSjQGaT-XDqAItWETzLTmASkyCyBckJ-QtA">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9638" y="5518150"/>
            <a:ext cx="22288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https://encrypted-tbn0.gstatic.com/images?q=tbn:ANd9GcRox8OXWfJAJtDfj-N8CeFRKdHIlKXQbLLFXx3hfRGH9wyiPXlGY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05625" y="5518150"/>
            <a:ext cx="2238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6343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ítulo 5"/>
          <p:cNvSpPr>
            <a:spLocks noGrp="1"/>
          </p:cNvSpPr>
          <p:nvPr>
            <p:ph type="title"/>
          </p:nvPr>
        </p:nvSpPr>
        <p:spPr/>
        <p:txBody>
          <a:bodyPr/>
          <a:lstStyle/>
          <a:p>
            <a:r>
              <a:rPr lang="es-PE" sz="3400" smtClean="0">
                <a:solidFill>
                  <a:srgbClr val="C00000"/>
                </a:solidFill>
              </a:rPr>
              <a:t>Área de estudio</a:t>
            </a:r>
          </a:p>
        </p:txBody>
      </p:sp>
      <p:sp>
        <p:nvSpPr>
          <p:cNvPr id="5124" name="Marcador de texto 6"/>
          <p:cNvSpPr>
            <a:spLocks noGrp="1"/>
          </p:cNvSpPr>
          <p:nvPr>
            <p:ph type="body" idx="1"/>
          </p:nvPr>
        </p:nvSpPr>
        <p:spPr>
          <a:xfrm>
            <a:off x="2376488" y="1392238"/>
            <a:ext cx="4040187" cy="639762"/>
          </a:xfrm>
        </p:spPr>
        <p:txBody>
          <a:bodyPr/>
          <a:lstStyle/>
          <a:p>
            <a:pPr algn="ctr"/>
            <a:r>
              <a:rPr lang="es-PE" sz="2200" smtClean="0"/>
              <a:t>Bosque distrito X</a:t>
            </a:r>
          </a:p>
        </p:txBody>
      </p:sp>
      <p:pic>
        <p:nvPicPr>
          <p:cNvPr id="5125" name="Marcador de contenido 1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555875" y="2212975"/>
            <a:ext cx="3681413" cy="3824288"/>
          </a:xfrm>
        </p:spPr>
      </p:pic>
    </p:spTree>
    <p:extLst>
      <p:ext uri="{BB962C8B-B14F-4D97-AF65-F5344CB8AC3E}">
        <p14:creationId xmlns:p14="http://schemas.microsoft.com/office/powerpoint/2010/main" val="3370303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2 Marcador de contenido"/>
          <p:cNvSpPr>
            <a:spLocks noGrp="1"/>
          </p:cNvSpPr>
          <p:nvPr>
            <p:ph idx="1"/>
          </p:nvPr>
        </p:nvSpPr>
        <p:spPr>
          <a:xfrm>
            <a:off x="611188" y="749300"/>
            <a:ext cx="8191500" cy="2414588"/>
          </a:xfrm>
        </p:spPr>
        <p:txBody>
          <a:bodyPr/>
          <a:lstStyle/>
          <a:p>
            <a:pPr marL="0" indent="0">
              <a:buFontTx/>
              <a:buNone/>
            </a:pPr>
            <a:r>
              <a:rPr lang="es-PE" sz="1500" smtClean="0"/>
              <a:t>Identificación de bienes y servicios ecosistémicos</a:t>
            </a:r>
          </a:p>
          <a:p>
            <a:pPr marL="0" indent="0">
              <a:buFontTx/>
              <a:buNone/>
            </a:pPr>
            <a:endParaRPr lang="es-PE" sz="1500" smtClean="0"/>
          </a:p>
          <a:p>
            <a:pPr marL="0" indent="0">
              <a:buFontTx/>
              <a:buNone/>
            </a:pPr>
            <a:r>
              <a:rPr lang="es-PE" sz="1500" smtClean="0"/>
              <a:t>Suelo			: 	Erosión del suelo</a:t>
            </a:r>
          </a:p>
          <a:p>
            <a:pPr marL="0" indent="0">
              <a:buFontTx/>
              <a:buNone/>
            </a:pPr>
            <a:r>
              <a:rPr lang="es-PE" sz="1500" smtClean="0"/>
              <a:t>Agua			:	Pérdida en la calidad del agua (Uso potable)</a:t>
            </a:r>
          </a:p>
          <a:p>
            <a:pPr marL="0" indent="0">
              <a:buFontTx/>
              <a:buNone/>
            </a:pPr>
            <a:r>
              <a:rPr lang="es-PE" sz="1500" smtClean="0"/>
              <a:t>Agua			:	Pérdida en la cantidad del agua</a:t>
            </a:r>
          </a:p>
          <a:p>
            <a:pPr marL="0" indent="0">
              <a:buFontTx/>
              <a:buNone/>
            </a:pPr>
            <a:r>
              <a:rPr lang="es-PE" sz="1500" smtClean="0"/>
              <a:t>Flora			:	Pérdida de productos Forestales no maderables </a:t>
            </a:r>
          </a:p>
          <a:p>
            <a:pPr marL="0" indent="0">
              <a:buFontTx/>
              <a:buNone/>
            </a:pPr>
            <a:r>
              <a:rPr lang="es-PE" sz="1500" smtClean="0"/>
              <a:t>Recreación		:	Turismo</a:t>
            </a:r>
          </a:p>
          <a:p>
            <a:pPr marL="0" indent="0">
              <a:buFontTx/>
              <a:buNone/>
            </a:pPr>
            <a:r>
              <a:rPr lang="es-PE" sz="1500" smtClean="0"/>
              <a:t>Socioeconómica		:	Cambio en el uso de tierra</a:t>
            </a:r>
          </a:p>
          <a:p>
            <a:pPr marL="0" indent="0">
              <a:buFontTx/>
              <a:buNone/>
            </a:pPr>
            <a:endParaRPr lang="es-PE" sz="1500" smtClean="0"/>
          </a:p>
        </p:txBody>
      </p:sp>
      <p:sp>
        <p:nvSpPr>
          <p:cNvPr id="6148" name="Rectangle 168"/>
          <p:cNvSpPr>
            <a:spLocks noChangeArrowheads="1"/>
          </p:cNvSpPr>
          <p:nvPr/>
        </p:nvSpPr>
        <p:spPr bwMode="auto">
          <a:xfrm>
            <a:off x="746125" y="4500563"/>
            <a:ext cx="1681163" cy="441325"/>
          </a:xfrm>
          <a:prstGeom prst="rect">
            <a:avLst/>
          </a:prstGeom>
          <a:solidFill>
            <a:srgbClr val="FFC000"/>
          </a:solidFill>
          <a:ln w="38100">
            <a:solidFill>
              <a:srgbClr val="F2F2F2"/>
            </a:solidFill>
            <a:miter lim="800000"/>
            <a:headEnd/>
            <a:tailEnd/>
          </a:ln>
          <a:effectLst>
            <a:outerShdw dist="28398" dir="3806097" algn="ctr" rotWithShape="0">
              <a:srgbClr val="4E6128">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200">
                <a:cs typeface="Times New Roman" panose="02020603050405020304" pitchFamily="18" charset="0"/>
              </a:rPr>
              <a:t>Erosión del suelo</a:t>
            </a:r>
            <a:endParaRPr lang="es-PE" sz="1200">
              <a:latin typeface="Times New Roman" panose="02020603050405020304" pitchFamily="18" charset="0"/>
              <a:cs typeface="Times New Roman" panose="02020603050405020304" pitchFamily="18" charset="0"/>
            </a:endParaRPr>
          </a:p>
        </p:txBody>
      </p:sp>
      <p:sp>
        <p:nvSpPr>
          <p:cNvPr id="6149" name="Rectangle 169"/>
          <p:cNvSpPr>
            <a:spLocks noChangeArrowheads="1"/>
          </p:cNvSpPr>
          <p:nvPr/>
        </p:nvSpPr>
        <p:spPr bwMode="auto">
          <a:xfrm>
            <a:off x="820738" y="5253038"/>
            <a:ext cx="1654175" cy="407987"/>
          </a:xfrm>
          <a:prstGeom prst="rect">
            <a:avLst/>
          </a:prstGeom>
          <a:solidFill>
            <a:srgbClr val="92D050"/>
          </a:solidFill>
          <a:ln w="38100">
            <a:solidFill>
              <a:srgbClr val="F2F2F2"/>
            </a:solidFill>
            <a:miter lim="800000"/>
            <a:headEnd/>
            <a:tailEnd/>
          </a:ln>
          <a:effectLst>
            <a:outerShdw dist="28398" dir="3806097" algn="ctr" rotWithShape="0">
              <a:srgbClr val="4E6128">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200">
                <a:cs typeface="Times New Roman" panose="02020603050405020304" pitchFamily="18" charset="0"/>
              </a:rPr>
              <a:t>Cambio en el uso de  tierra</a:t>
            </a:r>
            <a:endParaRPr lang="es-PE" sz="120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s-PE" sz="1200">
                <a:cs typeface="Times New Roman" panose="02020603050405020304" pitchFamily="18" charset="0"/>
              </a:rPr>
              <a:t> </a:t>
            </a:r>
            <a:endParaRPr lang="es-PE" sz="1200">
              <a:latin typeface="Times New Roman" panose="02020603050405020304" pitchFamily="18" charset="0"/>
              <a:cs typeface="Times New Roman" panose="02020603050405020304" pitchFamily="18" charset="0"/>
            </a:endParaRPr>
          </a:p>
        </p:txBody>
      </p:sp>
      <p:sp>
        <p:nvSpPr>
          <p:cNvPr id="6150" name="Text Box 272"/>
          <p:cNvSpPr txBox="1">
            <a:spLocks noChangeArrowheads="1"/>
          </p:cNvSpPr>
          <p:nvPr/>
        </p:nvSpPr>
        <p:spPr bwMode="auto">
          <a:xfrm>
            <a:off x="3286125" y="3867150"/>
            <a:ext cx="16430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400" b="1">
                <a:cs typeface="Times New Roman" panose="02020603050405020304" pitchFamily="18" charset="0"/>
              </a:rPr>
              <a:t>Impactos relacionados</a:t>
            </a:r>
            <a:endParaRPr lang="es-PE" sz="1400">
              <a:latin typeface="Times New Roman" panose="02020603050405020304" pitchFamily="18" charset="0"/>
              <a:cs typeface="Times New Roman" panose="02020603050405020304" pitchFamily="18" charset="0"/>
            </a:endParaRPr>
          </a:p>
        </p:txBody>
      </p:sp>
      <p:sp>
        <p:nvSpPr>
          <p:cNvPr id="6151" name="Rectangle 168"/>
          <p:cNvSpPr>
            <a:spLocks noChangeArrowheads="1"/>
          </p:cNvSpPr>
          <p:nvPr/>
        </p:nvSpPr>
        <p:spPr bwMode="auto">
          <a:xfrm>
            <a:off x="6707188" y="5300663"/>
            <a:ext cx="1681162" cy="441325"/>
          </a:xfrm>
          <a:prstGeom prst="rect">
            <a:avLst/>
          </a:prstGeom>
          <a:solidFill>
            <a:srgbClr val="FFC000"/>
          </a:solidFill>
          <a:ln w="38100">
            <a:solidFill>
              <a:srgbClr val="F2F2F2"/>
            </a:solidFill>
            <a:miter lim="800000"/>
            <a:headEnd/>
            <a:tailEnd/>
          </a:ln>
          <a:effectLst>
            <a:outerShdw dist="28398" dir="3806097" algn="ctr" rotWithShape="0">
              <a:srgbClr val="4E6128">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200">
                <a:cs typeface="Times New Roman" panose="02020603050405020304" pitchFamily="18" charset="0"/>
              </a:rPr>
              <a:t>Pérdida en la cantidad del agua</a:t>
            </a:r>
            <a:endParaRPr lang="es-PE" sz="1200">
              <a:latin typeface="Times New Roman" panose="02020603050405020304" pitchFamily="18" charset="0"/>
              <a:cs typeface="Times New Roman" panose="02020603050405020304" pitchFamily="18" charset="0"/>
            </a:endParaRPr>
          </a:p>
        </p:txBody>
      </p:sp>
      <p:sp>
        <p:nvSpPr>
          <p:cNvPr id="6152" name="Rectangle 169"/>
          <p:cNvSpPr>
            <a:spLocks noChangeArrowheads="1"/>
          </p:cNvSpPr>
          <p:nvPr/>
        </p:nvSpPr>
        <p:spPr bwMode="auto">
          <a:xfrm>
            <a:off x="6662738" y="4386263"/>
            <a:ext cx="1654175" cy="627062"/>
          </a:xfrm>
          <a:prstGeom prst="rect">
            <a:avLst/>
          </a:prstGeom>
          <a:solidFill>
            <a:srgbClr val="92D050"/>
          </a:solidFill>
          <a:ln w="38100">
            <a:solidFill>
              <a:srgbClr val="F2F2F2"/>
            </a:solidFill>
            <a:miter lim="800000"/>
            <a:headEnd/>
            <a:tailEnd/>
          </a:ln>
          <a:effectLst>
            <a:outerShdw dist="28398" dir="3806097" algn="ctr" rotWithShape="0">
              <a:srgbClr val="4E6128">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200">
                <a:cs typeface="Times New Roman" panose="02020603050405020304" pitchFamily="18" charset="0"/>
              </a:rPr>
              <a:t>Pérdida de productos Forestales no maderables</a:t>
            </a:r>
            <a:endParaRPr lang="es-PE" sz="1200">
              <a:latin typeface="Times New Roman" panose="02020603050405020304" pitchFamily="18" charset="0"/>
              <a:cs typeface="Times New Roman" panose="02020603050405020304" pitchFamily="18" charset="0"/>
            </a:endParaRPr>
          </a:p>
          <a:p>
            <a:pPr algn="ctr" eaLnBrk="1" hangingPunct="1">
              <a:spcBef>
                <a:spcPct val="0"/>
              </a:spcBef>
              <a:buFontTx/>
              <a:buNone/>
            </a:pPr>
            <a:r>
              <a:rPr lang="es-PE" sz="1200">
                <a:cs typeface="Times New Roman" panose="02020603050405020304" pitchFamily="18" charset="0"/>
              </a:rPr>
              <a:t> </a:t>
            </a:r>
            <a:endParaRPr lang="es-PE" sz="1200">
              <a:latin typeface="Times New Roman" panose="02020603050405020304" pitchFamily="18" charset="0"/>
              <a:cs typeface="Times New Roman" panose="02020603050405020304" pitchFamily="18" charset="0"/>
            </a:endParaRPr>
          </a:p>
        </p:txBody>
      </p:sp>
      <p:cxnSp>
        <p:nvCxnSpPr>
          <p:cNvPr id="6153" name="Conector recto de flecha 2"/>
          <p:cNvCxnSpPr>
            <a:cxnSpLocks noChangeShapeType="1"/>
          </p:cNvCxnSpPr>
          <p:nvPr/>
        </p:nvCxnSpPr>
        <p:spPr bwMode="auto">
          <a:xfrm>
            <a:off x="2509838" y="4762500"/>
            <a:ext cx="377825" cy="23812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4" name="Conector recto de flecha 4"/>
          <p:cNvCxnSpPr>
            <a:cxnSpLocks noChangeShapeType="1"/>
          </p:cNvCxnSpPr>
          <p:nvPr/>
        </p:nvCxnSpPr>
        <p:spPr bwMode="auto">
          <a:xfrm flipV="1">
            <a:off x="2474913" y="5072063"/>
            <a:ext cx="412750" cy="3730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5" name="Conector recto de flecha 8"/>
          <p:cNvCxnSpPr>
            <a:cxnSpLocks noChangeShapeType="1"/>
            <a:endCxn id="6157" idx="6"/>
          </p:cNvCxnSpPr>
          <p:nvPr/>
        </p:nvCxnSpPr>
        <p:spPr bwMode="auto">
          <a:xfrm rot="10800000" flipV="1">
            <a:off x="6316663" y="4833938"/>
            <a:ext cx="344487" cy="2413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6156" name="Conector recto de flecha 10"/>
          <p:cNvCxnSpPr>
            <a:cxnSpLocks noChangeShapeType="1"/>
          </p:cNvCxnSpPr>
          <p:nvPr/>
        </p:nvCxnSpPr>
        <p:spPr bwMode="auto">
          <a:xfrm rot="10800000">
            <a:off x="6245225" y="5357813"/>
            <a:ext cx="423863" cy="15875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157" name="Elipse 11"/>
          <p:cNvSpPr>
            <a:spLocks noChangeArrowheads="1"/>
          </p:cNvSpPr>
          <p:nvPr/>
        </p:nvSpPr>
        <p:spPr bwMode="auto">
          <a:xfrm>
            <a:off x="4483100" y="4437063"/>
            <a:ext cx="1833563" cy="12747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400">
                <a:cs typeface="Times New Roman" panose="02020603050405020304" pitchFamily="18" charset="0"/>
              </a:rPr>
              <a:t>Pérdida de productos Forestales no maderables</a:t>
            </a:r>
            <a:endParaRPr lang="es-PE" sz="1400">
              <a:latin typeface="Times New Roman" panose="02020603050405020304" pitchFamily="18" charset="0"/>
              <a:cs typeface="Times New Roman" panose="02020603050405020304" pitchFamily="18" charset="0"/>
            </a:endParaRPr>
          </a:p>
        </p:txBody>
      </p:sp>
      <p:sp>
        <p:nvSpPr>
          <p:cNvPr id="6158" name="Elipse 32"/>
          <p:cNvSpPr>
            <a:spLocks noChangeArrowheads="1"/>
          </p:cNvSpPr>
          <p:nvPr/>
        </p:nvSpPr>
        <p:spPr bwMode="auto">
          <a:xfrm>
            <a:off x="2887663" y="4437063"/>
            <a:ext cx="1571625" cy="127476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400">
                <a:cs typeface="Times New Roman" panose="02020603050405020304" pitchFamily="18" charset="0"/>
              </a:rPr>
              <a:t>Reducción de áreas del bosque </a:t>
            </a:r>
            <a:endParaRPr lang="es-PE"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62509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Marcador de contenido"/>
          <p:cNvSpPr txBox="1">
            <a:spLocks/>
          </p:cNvSpPr>
          <p:nvPr/>
        </p:nvSpPr>
        <p:spPr bwMode="auto">
          <a:xfrm>
            <a:off x="539750" y="765175"/>
            <a:ext cx="7456488" cy="2414588"/>
          </a:xfrm>
          <a:prstGeom prst="rect">
            <a:avLst/>
          </a:prstGeom>
          <a:noFill/>
          <a:ln>
            <a:noFill/>
          </a:ln>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es-PE" sz="1600" b="1" dirty="0" smtClean="0"/>
              <a:t>Pasamos de 6 impactos ambientales a 4  </a:t>
            </a:r>
          </a:p>
          <a:p>
            <a:pPr marL="0" indent="0">
              <a:buFontTx/>
              <a:buNone/>
              <a:defRPr/>
            </a:pPr>
            <a:endParaRPr lang="es-PE" sz="1500" kern="0" dirty="0" smtClean="0"/>
          </a:p>
          <a:p>
            <a:pPr marL="0" indent="0">
              <a:buFontTx/>
              <a:buNone/>
              <a:defRPr/>
            </a:pPr>
            <a:r>
              <a:rPr lang="es-PE" sz="1500" kern="0" dirty="0" smtClean="0"/>
              <a:t>Agua		:	Pérdida en la calidad del agua (Uso doméstico)</a:t>
            </a:r>
          </a:p>
          <a:p>
            <a:pPr marL="0" indent="0">
              <a:buFontTx/>
              <a:buNone/>
              <a:defRPr/>
            </a:pPr>
            <a:r>
              <a:rPr lang="es-PE" sz="1500" kern="0" dirty="0" smtClean="0"/>
              <a:t>Agua		:	Pérdida en la cantidad del agua</a:t>
            </a:r>
          </a:p>
          <a:p>
            <a:pPr marL="0" indent="0">
              <a:buFontTx/>
              <a:buNone/>
              <a:defRPr/>
            </a:pPr>
            <a:r>
              <a:rPr lang="es-PE" sz="1500" kern="0" dirty="0" smtClean="0"/>
              <a:t>Flora		:	Pérdida de productos Forestales no maderables </a:t>
            </a:r>
          </a:p>
          <a:p>
            <a:pPr marL="0" indent="0">
              <a:buFontTx/>
              <a:buNone/>
              <a:defRPr/>
            </a:pPr>
            <a:r>
              <a:rPr lang="es-PE" sz="1500" kern="0" dirty="0" smtClean="0"/>
              <a:t>Recreación	:	Turismo</a:t>
            </a:r>
          </a:p>
          <a:p>
            <a:pPr marL="0" indent="0">
              <a:buFontTx/>
              <a:buNone/>
              <a:defRPr/>
            </a:pPr>
            <a:r>
              <a:rPr lang="es-PE" sz="1500" kern="0" dirty="0" smtClean="0"/>
              <a:t>Suelo		: 	Erosión del suelo</a:t>
            </a:r>
          </a:p>
          <a:p>
            <a:pPr marL="0" indent="0">
              <a:buFontTx/>
              <a:buNone/>
              <a:defRPr/>
            </a:pPr>
            <a:r>
              <a:rPr lang="es-PE" sz="1500" kern="0" dirty="0" smtClean="0"/>
              <a:t>Socioeconómica	:	Cambio en el uso de tierra</a:t>
            </a:r>
          </a:p>
          <a:p>
            <a:pPr marL="0" indent="0">
              <a:buFontTx/>
              <a:buNone/>
              <a:defRPr/>
            </a:pPr>
            <a:endParaRPr lang="es-PE" sz="1500" kern="0" dirty="0" smtClean="0"/>
          </a:p>
        </p:txBody>
      </p:sp>
      <p:sp>
        <p:nvSpPr>
          <p:cNvPr id="7172" name="Elipse 5"/>
          <p:cNvSpPr>
            <a:spLocks noChangeArrowheads="1"/>
          </p:cNvSpPr>
          <p:nvPr/>
        </p:nvSpPr>
        <p:spPr bwMode="auto">
          <a:xfrm>
            <a:off x="539750" y="2484438"/>
            <a:ext cx="1117600" cy="504825"/>
          </a:xfrm>
          <a:prstGeom prst="ellipse">
            <a:avLst/>
          </a:prstGeom>
          <a:noFill/>
          <a:ln w="9525"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7173" name="Elipse 6"/>
          <p:cNvSpPr>
            <a:spLocks noChangeArrowheads="1"/>
          </p:cNvSpPr>
          <p:nvPr/>
        </p:nvSpPr>
        <p:spPr bwMode="auto">
          <a:xfrm>
            <a:off x="449263" y="1719263"/>
            <a:ext cx="1117600" cy="504825"/>
          </a:xfrm>
          <a:prstGeom prst="ellipse">
            <a:avLst/>
          </a:prstGeom>
          <a:noFill/>
          <a:ln w="9525" algn="ctr">
            <a:solidFill>
              <a:srgbClr val="CC66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graphicFrame>
        <p:nvGraphicFramePr>
          <p:cNvPr id="11" name="Tabla 10"/>
          <p:cNvGraphicFramePr>
            <a:graphicFrameLocks noGrp="1"/>
          </p:cNvGraphicFramePr>
          <p:nvPr/>
        </p:nvGraphicFramePr>
        <p:xfrm>
          <a:off x="755650" y="3644900"/>
          <a:ext cx="7427913" cy="2519366"/>
        </p:xfrm>
        <a:graphic>
          <a:graphicData uri="http://schemas.openxmlformats.org/drawingml/2006/table">
            <a:tbl>
              <a:tblPr firstRow="1" bandRow="1">
                <a:tableStyleId>{5C22544A-7EE6-4342-B048-85BDC9FD1C3A}</a:tableStyleId>
              </a:tblPr>
              <a:tblGrid>
                <a:gridCol w="1801539"/>
                <a:gridCol w="4477099"/>
                <a:gridCol w="1149275"/>
              </a:tblGrid>
              <a:tr h="518140">
                <a:tc>
                  <a:txBody>
                    <a:bodyPr/>
                    <a:lstStyle/>
                    <a:p>
                      <a:r>
                        <a:rPr lang="es-PE" sz="1400" dirty="0" smtClean="0">
                          <a:solidFill>
                            <a:schemeClr val="tx1"/>
                          </a:solidFill>
                        </a:rPr>
                        <a:t>Impacto identificado</a:t>
                      </a:r>
                      <a:endParaRPr lang="es-PE" sz="1400" dirty="0">
                        <a:solidFill>
                          <a:schemeClr val="tx1"/>
                        </a:solidFill>
                      </a:endParaRPr>
                    </a:p>
                  </a:txBody>
                  <a:tcPr marL="91446" marR="91446" marT="45711" marB="45711"/>
                </a:tc>
                <a:tc>
                  <a:txBody>
                    <a:bodyPr/>
                    <a:lstStyle/>
                    <a:p>
                      <a:endParaRPr lang="es-PE" sz="1400" dirty="0"/>
                    </a:p>
                  </a:txBody>
                  <a:tcPr marL="91446" marR="91446" marT="45711" marB="45711"/>
                </a:tc>
                <a:tc>
                  <a:txBody>
                    <a:bodyPr/>
                    <a:lstStyle/>
                    <a:p>
                      <a:pPr algn="ctr"/>
                      <a:r>
                        <a:rPr lang="es-PE" sz="1400" dirty="0" smtClean="0">
                          <a:solidFill>
                            <a:schemeClr val="tx1"/>
                          </a:solidFill>
                        </a:rPr>
                        <a:t>S/.</a:t>
                      </a:r>
                      <a:endParaRPr lang="es-PE" sz="1400" dirty="0">
                        <a:solidFill>
                          <a:schemeClr val="tx1"/>
                        </a:solidFill>
                      </a:endParaRPr>
                    </a:p>
                  </a:txBody>
                  <a:tcPr marL="91446" marR="91446" marT="45711" marB="45711"/>
                </a:tc>
              </a:tr>
              <a:tr h="370771">
                <a:tc>
                  <a:txBody>
                    <a:bodyPr/>
                    <a:lstStyle/>
                    <a:p>
                      <a:r>
                        <a:rPr lang="es-PE" sz="1400" kern="0" dirty="0" smtClean="0"/>
                        <a:t>Agua</a:t>
                      </a:r>
                      <a:endParaRPr lang="es-PE" sz="1400" dirty="0"/>
                    </a:p>
                  </a:txBody>
                  <a:tcPr marL="91446" marR="91446"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kern="0" dirty="0" smtClean="0"/>
                        <a:t>Pérdida en la calidad del agua para uso doméstico</a:t>
                      </a:r>
                      <a:endParaRPr lang="es-PE" sz="1400" dirty="0"/>
                    </a:p>
                  </a:txBody>
                  <a:tcPr marL="91446" marR="91446" marT="45711" marB="45711"/>
                </a:tc>
                <a:tc>
                  <a:txBody>
                    <a:bodyPr/>
                    <a:lstStyle/>
                    <a:p>
                      <a:pPr algn="ctr"/>
                      <a:r>
                        <a:rPr lang="es-PE" sz="1400" dirty="0" smtClean="0"/>
                        <a:t>?</a:t>
                      </a:r>
                      <a:endParaRPr lang="es-PE" sz="1400" dirty="0"/>
                    </a:p>
                  </a:txBody>
                  <a:tcPr marL="91446" marR="91446" marT="45711" marB="45711"/>
                </a:tc>
              </a:tr>
              <a:tr h="370771">
                <a:tc>
                  <a:txBody>
                    <a:bodyPr/>
                    <a:lstStyle/>
                    <a:p>
                      <a:r>
                        <a:rPr lang="es-PE" sz="1400" dirty="0" smtClean="0"/>
                        <a:t>Agua </a:t>
                      </a:r>
                      <a:endParaRPr lang="es-PE" sz="1400" dirty="0"/>
                    </a:p>
                  </a:txBody>
                  <a:tcPr marL="91446" marR="91446" marT="45711" marB="45711"/>
                </a:tc>
                <a:tc>
                  <a:txBody>
                    <a:bodyPr/>
                    <a:lstStyle/>
                    <a:p>
                      <a:r>
                        <a:rPr lang="es-PE" sz="1400" kern="0" dirty="0" smtClean="0"/>
                        <a:t>Pérdida de productos Forestales no maderables </a:t>
                      </a:r>
                      <a:endParaRPr lang="es-PE" sz="1400" dirty="0"/>
                    </a:p>
                  </a:txBody>
                  <a:tcPr marL="91446" marR="91446" marT="45711" marB="45711"/>
                </a:tc>
                <a:tc>
                  <a:txBody>
                    <a:bodyPr/>
                    <a:lstStyle/>
                    <a:p>
                      <a:pPr algn="ctr"/>
                      <a:r>
                        <a:rPr lang="es-PE" sz="1400" dirty="0" smtClean="0"/>
                        <a:t>?</a:t>
                      </a:r>
                      <a:endParaRPr lang="es-PE" sz="1400" dirty="0"/>
                    </a:p>
                  </a:txBody>
                  <a:tcPr marL="91446" marR="91446" marT="45711" marB="45711"/>
                </a:tc>
              </a:tr>
              <a:tr h="370771">
                <a:tc>
                  <a:txBody>
                    <a:bodyPr/>
                    <a:lstStyle/>
                    <a:p>
                      <a:r>
                        <a:rPr lang="es-PE" sz="1400" dirty="0" smtClean="0"/>
                        <a:t>Recreación</a:t>
                      </a:r>
                      <a:endParaRPr lang="es-PE" sz="1400" dirty="0"/>
                    </a:p>
                  </a:txBody>
                  <a:tcPr marL="91446" marR="91446" marT="45711" marB="45711"/>
                </a:tc>
                <a:tc>
                  <a:txBody>
                    <a:bodyPr/>
                    <a:lstStyle/>
                    <a:p>
                      <a:r>
                        <a:rPr lang="es-PE" sz="1400" dirty="0" smtClean="0"/>
                        <a:t>Turismo</a:t>
                      </a:r>
                      <a:endParaRPr lang="es-PE" sz="1400" dirty="0"/>
                    </a:p>
                  </a:txBody>
                  <a:tcPr marL="91446" marR="91446" marT="45711" marB="45711"/>
                </a:tc>
                <a:tc>
                  <a:txBody>
                    <a:bodyPr/>
                    <a:lstStyle/>
                    <a:p>
                      <a:pPr algn="ctr"/>
                      <a:r>
                        <a:rPr lang="es-PE" sz="1400" dirty="0" smtClean="0"/>
                        <a:t>?</a:t>
                      </a:r>
                      <a:endParaRPr lang="es-PE" sz="1400" dirty="0"/>
                    </a:p>
                  </a:txBody>
                  <a:tcPr marL="91446" marR="91446" marT="45711" marB="45711"/>
                </a:tc>
              </a:tr>
              <a:tr h="370771">
                <a:tc>
                  <a:txBody>
                    <a:bodyPr/>
                    <a:lstStyle/>
                    <a:p>
                      <a:r>
                        <a:rPr lang="es-PE" sz="1400" dirty="0" smtClean="0"/>
                        <a:t>Suelo</a:t>
                      </a:r>
                      <a:endParaRPr lang="es-PE" sz="1400" dirty="0"/>
                    </a:p>
                  </a:txBody>
                  <a:tcPr marL="91446" marR="91446" marT="45711" marB="45711"/>
                </a:tc>
                <a:tc>
                  <a:txBody>
                    <a:bodyPr/>
                    <a:lstStyle/>
                    <a:p>
                      <a:r>
                        <a:rPr lang="es-PE" sz="1400" dirty="0" smtClean="0"/>
                        <a:t>Reducción de</a:t>
                      </a:r>
                      <a:r>
                        <a:rPr lang="es-PE" sz="1400" baseline="0" dirty="0" smtClean="0"/>
                        <a:t> áreas del bosque</a:t>
                      </a:r>
                      <a:endParaRPr lang="es-PE" sz="1400" dirty="0"/>
                    </a:p>
                  </a:txBody>
                  <a:tcPr marL="91446" marR="91446" marT="45711" marB="45711"/>
                </a:tc>
                <a:tc>
                  <a:txBody>
                    <a:bodyPr/>
                    <a:lstStyle/>
                    <a:p>
                      <a:pPr algn="ctr"/>
                      <a:r>
                        <a:rPr lang="es-PE" sz="1400" dirty="0" smtClean="0"/>
                        <a:t>?</a:t>
                      </a:r>
                      <a:endParaRPr lang="es-PE" sz="1400" dirty="0"/>
                    </a:p>
                  </a:txBody>
                  <a:tcPr marL="91446" marR="91446" marT="45711" marB="45711"/>
                </a:tc>
              </a:tr>
              <a:tr h="518140">
                <a:tc gridSpan="2">
                  <a:txBody>
                    <a:bodyPr/>
                    <a:lstStyle/>
                    <a:p>
                      <a:pPr algn="just"/>
                      <a:r>
                        <a:rPr lang="es-PE" sz="1400" b="1" dirty="0" smtClean="0">
                          <a:solidFill>
                            <a:srgbClr val="FF0000"/>
                          </a:solidFill>
                        </a:rPr>
                        <a:t>Valor</a:t>
                      </a:r>
                      <a:r>
                        <a:rPr lang="es-PE" sz="1400" b="1" baseline="0" dirty="0" smtClean="0">
                          <a:solidFill>
                            <a:srgbClr val="FF0000"/>
                          </a:solidFill>
                        </a:rPr>
                        <a:t> económico de la pérdida de bienestar por los impactos ocasionados por el proyecto Minero. </a:t>
                      </a:r>
                      <a:endParaRPr lang="es-PE" sz="1400" b="1" dirty="0">
                        <a:solidFill>
                          <a:srgbClr val="FF0000"/>
                        </a:solidFill>
                      </a:endParaRPr>
                    </a:p>
                  </a:txBody>
                  <a:tcPr marL="91446" marR="91446" marT="45711" marB="45711"/>
                </a:tc>
                <a:tc hMerge="1">
                  <a:txBody>
                    <a:bodyPr/>
                    <a:lstStyle/>
                    <a:p>
                      <a:endParaRPr lang="es-PE" dirty="0"/>
                    </a:p>
                  </a:txBody>
                  <a:tcPr/>
                </a:tc>
                <a:tc>
                  <a:txBody>
                    <a:bodyPr/>
                    <a:lstStyle/>
                    <a:p>
                      <a:pPr algn="ctr"/>
                      <a:r>
                        <a:rPr lang="es-PE" sz="1800" dirty="0" smtClean="0">
                          <a:solidFill>
                            <a:srgbClr val="FF0000"/>
                          </a:solidFill>
                        </a:rPr>
                        <a:t>?</a:t>
                      </a:r>
                      <a:endParaRPr lang="es-PE" sz="1800" dirty="0">
                        <a:solidFill>
                          <a:srgbClr val="FF0000"/>
                        </a:solidFill>
                      </a:endParaRPr>
                    </a:p>
                  </a:txBody>
                  <a:tcPr marL="91446" marR="91446" marT="45711" marB="45711"/>
                </a:tc>
              </a:tr>
            </a:tbl>
          </a:graphicData>
        </a:graphic>
      </p:graphicFrame>
      <p:sp>
        <p:nvSpPr>
          <p:cNvPr id="7203" name="Elipse 12"/>
          <p:cNvSpPr>
            <a:spLocks noChangeArrowheads="1"/>
          </p:cNvSpPr>
          <p:nvPr/>
        </p:nvSpPr>
        <p:spPr bwMode="auto">
          <a:xfrm>
            <a:off x="803275" y="5256213"/>
            <a:ext cx="590550" cy="3873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7204" name="Elipse 13"/>
          <p:cNvSpPr>
            <a:spLocks noChangeArrowheads="1"/>
          </p:cNvSpPr>
          <p:nvPr/>
        </p:nvSpPr>
        <p:spPr bwMode="auto">
          <a:xfrm>
            <a:off x="7235825" y="5256213"/>
            <a:ext cx="592138" cy="38735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Tree>
    <p:extLst>
      <p:ext uri="{BB962C8B-B14F-4D97-AF65-F5344CB8AC3E}">
        <p14:creationId xmlns:p14="http://schemas.microsoft.com/office/powerpoint/2010/main" val="26934897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36613"/>
            <a:ext cx="4237037"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redondeado 10"/>
          <p:cNvSpPr/>
          <p:nvPr/>
        </p:nvSpPr>
        <p:spPr>
          <a:xfrm>
            <a:off x="3059113" y="5157788"/>
            <a:ext cx="1882775" cy="1162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PE"/>
          </a:p>
        </p:txBody>
      </p:sp>
      <p:sp>
        <p:nvSpPr>
          <p:cNvPr id="13" name="Rectángulo redondeado 12"/>
          <p:cNvSpPr/>
          <p:nvPr/>
        </p:nvSpPr>
        <p:spPr>
          <a:xfrm>
            <a:off x="5627688" y="3257550"/>
            <a:ext cx="3322637" cy="9191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s-PE" sz="1400" b="1" dirty="0">
                <a:solidFill>
                  <a:schemeClr val="tx1"/>
                </a:solidFill>
              </a:rPr>
              <a:t>Pobladores afectados: 7000</a:t>
            </a:r>
          </a:p>
          <a:p>
            <a:pPr algn="just" eaLnBrk="1" hangingPunct="1">
              <a:defRPr/>
            </a:pPr>
            <a:r>
              <a:rPr lang="es-PE" sz="1400" b="1" dirty="0">
                <a:solidFill>
                  <a:schemeClr val="tx1"/>
                </a:solidFill>
              </a:rPr>
              <a:t>Hectáreas afectadas	: 13038</a:t>
            </a:r>
          </a:p>
        </p:txBody>
      </p:sp>
      <p:sp>
        <p:nvSpPr>
          <p:cNvPr id="8198" name="1 CuadroTexto"/>
          <p:cNvSpPr txBox="1">
            <a:spLocks noChangeArrowheads="1"/>
          </p:cNvSpPr>
          <p:nvPr/>
        </p:nvSpPr>
        <p:spPr bwMode="auto">
          <a:xfrm>
            <a:off x="5148263" y="404813"/>
            <a:ext cx="3744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800" b="1">
                <a:solidFill>
                  <a:srgbClr val="C00000"/>
                </a:solidFill>
              </a:rPr>
              <a:t>Identificar la relación entre los impactos y los agentes impactados</a:t>
            </a:r>
          </a:p>
        </p:txBody>
      </p:sp>
      <p:pic>
        <p:nvPicPr>
          <p:cNvPr id="8199" name="Picture 2" descr="https://encrypted-tbn1.gstatic.com/images?q=tbn:ANd9GcQGuIH-G9leealkz76XbE2T1pX2oZOpKKVl5scCB2sfePWfo4p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1425" y="1763713"/>
            <a:ext cx="8985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a:srcRect l="63049" t="89326" r="6976" b="2426"/>
          <a:stretch>
            <a:fillRect/>
          </a:stretch>
        </p:blipFill>
        <p:spPr bwMode="auto">
          <a:xfrm>
            <a:off x="7491413" y="6278563"/>
            <a:ext cx="1187450" cy="463550"/>
          </a:xfrm>
          <a:prstGeom prst="rect">
            <a:avLst/>
          </a:prstGeom>
          <a:ln>
            <a:noFill/>
          </a:ln>
          <a:effectLst>
            <a:outerShdw blurRad="292100" dist="139700" dir="2700000" algn="tl" rotWithShape="0">
              <a:srgbClr val="333333">
                <a:alpha val="65000"/>
              </a:srgbClr>
            </a:outerShdw>
          </a:effectLst>
          <a:extLst/>
        </p:spPr>
      </p:pic>
      <p:sp>
        <p:nvSpPr>
          <p:cNvPr id="8201" name="9 Elipse"/>
          <p:cNvSpPr>
            <a:spLocks noChangeArrowheads="1"/>
          </p:cNvSpPr>
          <p:nvPr/>
        </p:nvSpPr>
        <p:spPr bwMode="auto">
          <a:xfrm>
            <a:off x="-22225" y="5516563"/>
            <a:ext cx="1570038" cy="1073150"/>
          </a:xfrm>
          <a:prstGeom prst="ellipse">
            <a:avLst/>
          </a:prstGeom>
          <a:solidFill>
            <a:srgbClr val="FFFF99"/>
          </a:solidFill>
          <a:ln w="9525" algn="ctr">
            <a:solidFill>
              <a:srgbClr val="FFC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600" b="1">
                <a:solidFill>
                  <a:srgbClr val="003366"/>
                </a:solidFill>
              </a:rPr>
              <a:t>Fuente Línea Base</a:t>
            </a:r>
          </a:p>
        </p:txBody>
      </p:sp>
      <p:sp>
        <p:nvSpPr>
          <p:cNvPr id="14" name="Rectángulo redondeado 13"/>
          <p:cNvSpPr/>
          <p:nvPr/>
        </p:nvSpPr>
        <p:spPr>
          <a:xfrm>
            <a:off x="5876925" y="1733550"/>
            <a:ext cx="2943225" cy="6810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PE" sz="1400" b="1" dirty="0">
                <a:solidFill>
                  <a:schemeClr val="tx1"/>
                </a:solidFill>
              </a:rPr>
              <a:t>Impacto Ambiental: </a:t>
            </a:r>
            <a:r>
              <a:rPr lang="es-PE" sz="1400" dirty="0">
                <a:solidFill>
                  <a:schemeClr val="tx1"/>
                </a:solidFill>
              </a:rPr>
              <a:t>Reducción de áreas del bosque</a:t>
            </a:r>
          </a:p>
        </p:txBody>
      </p:sp>
      <p:pic>
        <p:nvPicPr>
          <p:cNvPr id="8203" name="Picture 8" descr="https://encrypted-tbn0.gstatic.com/images?q=tbn:ANd9GcRox8OXWfJAJtDfj-N8CeFRKdHIlKXQbLLFXx3hfRGH9wyiPXlGYQ">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5625" y="5518150"/>
            <a:ext cx="223837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255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idx="1"/>
          </p:nvPr>
        </p:nvSpPr>
        <p:spPr>
          <a:xfrm>
            <a:off x="539552" y="1124744"/>
            <a:ext cx="7886700" cy="4929581"/>
          </a:xfrm>
        </p:spPr>
        <p:txBody>
          <a:bodyPr>
            <a:normAutofit/>
          </a:bodyPr>
          <a:lstStyle/>
          <a:p>
            <a:pPr marL="0" indent="0" algn="just">
              <a:buNone/>
            </a:pPr>
            <a:endParaRPr lang="es-PE" sz="2000" dirty="0" smtClean="0"/>
          </a:p>
          <a:p>
            <a:pPr marL="0" indent="0">
              <a:buNone/>
            </a:pPr>
            <a:r>
              <a:rPr lang="es-PE" sz="2000" dirty="0" smtClean="0"/>
              <a:t>Por lo tanto:</a:t>
            </a:r>
          </a:p>
          <a:p>
            <a:pPr marL="0" indent="0" algn="just">
              <a:buNone/>
            </a:pPr>
            <a:endParaRPr lang="es-PE" sz="2000" dirty="0" smtClean="0"/>
          </a:p>
          <a:p>
            <a:pPr marL="0" indent="0" algn="just">
              <a:buNone/>
            </a:pPr>
            <a:r>
              <a:rPr lang="es-PE" sz="2000" dirty="0" smtClean="0"/>
              <a:t>El método elude la falta de mercados para bienes ambientales mediante la creación de mercados hipotéticos, dónde los consumidores tienen la oportunidad de “comprar” la mejora en el bien en </a:t>
            </a:r>
            <a:r>
              <a:rPr lang="en-US" sz="2000" dirty="0" err="1" smtClean="0"/>
              <a:t>cuestión</a:t>
            </a:r>
            <a:r>
              <a:rPr lang="en-US" sz="2000" dirty="0" smtClean="0"/>
              <a:t>”. (Mitchell y </a:t>
            </a:r>
            <a:r>
              <a:rPr lang="en-US" sz="2000" dirty="0" err="1" smtClean="0"/>
              <a:t>Carsson</a:t>
            </a:r>
            <a:r>
              <a:rPr lang="en-US" sz="2000" dirty="0" smtClean="0"/>
              <a:t> (1989), Using Surveys to Value Public Goods, Resources for the Future, </a:t>
            </a:r>
            <a:r>
              <a:rPr lang="es-PE" sz="2000" dirty="0" smtClean="0"/>
              <a:t>Washington)</a:t>
            </a:r>
          </a:p>
          <a:p>
            <a:pPr marL="0" indent="0" algn="just">
              <a:buNone/>
            </a:pPr>
            <a:endParaRPr lang="es-PE" sz="2000" b="1" dirty="0" smtClean="0"/>
          </a:p>
          <a:p>
            <a:pPr marL="0" indent="0" algn="just">
              <a:buNone/>
            </a:pPr>
            <a:r>
              <a:rPr lang="es-PE" sz="2000" b="1" dirty="0" smtClean="0"/>
              <a:t>¿Por qué se llama Valor Contingente?</a:t>
            </a:r>
          </a:p>
          <a:p>
            <a:pPr marL="0" indent="0" algn="just">
              <a:buNone/>
            </a:pPr>
            <a:r>
              <a:rPr lang="es-PE" sz="2000" dirty="0" smtClean="0"/>
              <a:t>Porque la valoración de un bien ambiental depende de la opinión expresada por una persona en un mercado hipotético, descrito por la información provista en el escenario.</a:t>
            </a:r>
            <a:endParaRPr lang="es-PE" sz="2000" dirty="0"/>
          </a:p>
        </p:txBody>
      </p:sp>
    </p:spTree>
    <p:extLst>
      <p:ext uri="{BB962C8B-B14F-4D97-AF65-F5344CB8AC3E}">
        <p14:creationId xmlns:p14="http://schemas.microsoft.com/office/powerpoint/2010/main" val="4154866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srcRect l="63049" t="89326" r="6976" b="2426"/>
          <a:stretch>
            <a:fillRect/>
          </a:stretch>
        </p:blipFill>
        <p:spPr bwMode="auto">
          <a:xfrm>
            <a:off x="7812088" y="6092825"/>
            <a:ext cx="1187450" cy="463550"/>
          </a:xfrm>
          <a:prstGeom prst="rect">
            <a:avLst/>
          </a:prstGeom>
          <a:ln>
            <a:noFill/>
          </a:ln>
          <a:effectLst>
            <a:outerShdw blurRad="292100" dist="139700" dir="2700000" algn="tl" rotWithShape="0">
              <a:srgbClr val="333333">
                <a:alpha val="65000"/>
              </a:srgbClr>
            </a:outerShdw>
          </a:effectLst>
          <a:extLst/>
        </p:spPr>
      </p:pic>
      <p:sp>
        <p:nvSpPr>
          <p:cNvPr id="9220" name="AutoShape 2" descr="data:image/jpeg;base64,/9j/4AAQSkZJRgABAQAAAQABAAD/2wCEAAkGBxQTEhUUExQUFhUXGBYXGBcYFxQcFxcXFxgXFxcXFRccHCggHBwlHBUUIjEhJSkrLi4uGB8zODMsNygtLiwBCgoKDg0OGhAQGiwcHxwsLCwsLCwsLCwsLCwsLCwsLCwsLCwsLCwsLCwsLCwsLCwsLCwsLCwsLCwsLCwsLCwsLP/AABEIAQQAwgMBEQACEQEDEQH/xAAcAAABBQEBAQAAAAAAAAAAAAADAAECBAUHBgj/xABLEAABAwIDAwYICggFBAMAAAABAAIRAyEEEjEFQVEGImFxgbETMjSRkqGz0xQXIzNTc3TB0fAHQlJictLh8RUkgqLCFlSjskNkg//EABoBAAMBAQEBAAAAAAAAAAAAAAABAgMEBQb/xAA0EQACAQIDBwMDBAIBBQAAAAAAAQIDEQQhMRITFDJBUXEiYZEFFVIzQoGh4fAjJGJyscH/2gAMAwEAAhEDEQA/AMtnJrFvDXtpgtcA4HNTkhwkEyZkzKtfUsHD0y1WocLXbvHRibyTxsj5Idr6f3FU/qmA7/0Lg8QWhyOxAuW5v3Q5nrJKj7rg31XwVwdcF/0xixMYcdBdVYd/DNCa+qYHv/QuFr9gB5KY460mjqdSHcZVfdcD3XwTwmJJN5IYyfm7fWM/mR91wPdfA+DxBI8k8Zf5MdHPp/il91wPdfA+DxAmcksXeae79tmvpIf1XA918BweIH/6TxkfNCf46f4pfdcD3/ofCYgd3JPFzPgx1Z2QOvnI+64L2+BcHiCLuSWMP/xjqzUx3FNfVcD7fAcHiCo7kdj5+bMfW0/5lovqv0/uvgzeDxRYHJHGBrfk5O/5Rn811H3XA918F8HiB28ksZ9H/vp/zJfdcD3XwPg8QJ/JLGaCn256fq51ghfVcD3XwDweIBu5IY2LU/8AyU+PWq+64Huvgng8SOOSONAnwck7jUZA6TztUfdcD3XwHB4ojV5IY4gfJ36H0x96a+q4DuvgTweKtkDdyPx30Zn6xn8yf3XAe3wLg8VYNQ5J45ok0sx0ANRkDpJzXUy+q4B9V8DWExPUE/kdjpkMPV4Vlu3MmvquA7r4E8FitSbOSGNJE04H1lO3+66PuuA7r4GsHiepM8jsZuYe19P+ZT92wP8AqHwWI9x38k8bzQKQ3zz6dzuF3IX1XAd/6HweIOkcn3FmFw7XkhzaNJrrzzgxoN991F080FpIbYvk9D6ml7Nq+RxP60/LPcpci8BK9YNu5xAmNBw6lnFNlt2K3+JM/bf6LfwWm7kTtInRxzHEND3SdJDd/Yk4NDuXKZt5/Us2USSASAEgAbg68Zd8dcWTVhMZwdNiN3nTvEMx2B0GSOi3eldBYZofxb5jwHTxlPIMxEPg3bMWsdd83QrAPldl1GbcY+5LqA0P4t8x/FGQZjkOg3E7o6+noTyDMIFLGJACQA6AGQAkAJADhAFLCfNs/hb3BfXUuSPhHhy1Y2xfJ6H1NL2bV8vif1ZeWexS5F4B7XZLI35vu3opOzHNXMN7CAb/AJGv9l0p3MWi/srDZn5muHNLSbbjP4LOpLZWZcFc3Gadp7yuVmyJJAJACQAkAJACSASAHTASAGQAoQAkAJACQAkAJADoAZACCAKmD+bZ/C3uC+upckfCPClzMbYvk9D6ml7Nq+XxP6svLPZpci8E8RUa0ZnCYdbTWNbmNAogrlPIyq9Z72ZXMAqZpgFovNrz/dbpJPUzvdENmV3tqn5K1Qskh9OxBcDvk7lVRRlHXQUG0b7NO0965GbokkAkAJACQAkAJACQAkAKEAJACKAEgBIASAEgBIASAEgBwgCng/m2fwt7gvrqX6cfCPClqxtitPweh9TS9m1fMYj9WTt1Z7FJ+hL2CYnC5xBbI11I1BB3dKzUrFuzBDZwkuyXIg8534W7FW8egrIQ2aAQclw7OOc7xuPi+pG8egWLjGGLjv4rNlXJQelKzC4spRZjuKOtFmFxBp4d6dmK4sp4FFn2C6FB4Is+w7iA/N0rMVxZTwTswuLKeCLMdxZTw9RRZiuLKeCLMLiyngUWC4sp4FKzC4svQizC4sp4J2YXFlPBFmFxZTwSswuLKeB9aeYXHDTwRZ9hNlLBj5Nn8Le4L66lyR8I8aVrs5b8KqQIe7KABAJtYCPUvShh6TSbiszllUldq4OrjakfOP8ASKtYej+C+Cd7PuQfi6pAPhH7p5xtwKpYej+C+Bb2fcG7G1Z+dd6RVcNR/BfBO9n3G/xGoIIe8x+8fzCOFo/ivgN7PuyNTH1ATFV8ajnHQ3CFhaP4r4Fvp92PTx9YmA+oe09qHhqC/avgN7UfVj+Frt8aqW9bz3I3GHekF8Bt1VrIYY03mvVcRGjiAdfwRw1L8F8BvZfkwQ2u9plufte5VwdF/tXwRxE11ZB+3q+5xHUSmsDR/FfAcVU7leptyubeEd2Eq1gqC/avgl4io+rIN2pWn51/aSnwdD8V8C39T8mXaW1axI55WbwlH8V8FqvN9WAbtCr9LUn+Ip8LR/BfAt9P8mTqY6sSSKr4n9o6bvvRwtD8F8A6tT8mN/iNQWNSqekOMXSeEo/gvgFWmtWwrsfVL3fKP1gc47hH3JcLR/BfBSqzfVi/xOrvqPk/vGQjhKP4r4DfT7sh8Pqk2qvIj9oyq4Sh+C+BOtPuxnY+qGtmo+SS7xjoLff6kcLQ/BfAnVqLqxqmPqkWqPB18Y+pCwlH8F8A60+7IMx9bK4+Ef8AqtHOO+Se4edN4WjfkXwJVqluZhKWMriCK1QHXxjoplhqGmwvgpVamu0zs3Jc5sHhXOuTQokniTTaSV5ckk2kdqdzk2Yg2/uOC9GmvQvBhLVjVG7xp3dCtEkHa9dlSYrA2UHmzWk8U7x6iswnwMCc72tjcLlLaXQWz3BmvTAAawuI3uMdyaUnqK6FSxj5EENGkNEC/SnsoNplN17nXjqqRDHD+a7oLf8AknbMV8iMzoEWH0AuVmTK83Vh0JuZcdQSyG8kWGvtfVRYaeQ0cUCCsaSBAtfWNe3oUlk2uAuLnidOwb0rsrIUzLtL3673HrQK4IuBjeQPP2qrEtj06YJzTAnfx1gIC3UHUqEkzc7wmlYTfci9gO/hEouGpaFKGhpBOrukTA0/0+tQ5ZlqOROmzcJEwN0WSbKsdn5K+RYWP+3o+zavGnzPyd6WRyKS4wJJG4L06fIvByy5mGp0ss+EcAOGruiwTfsCImuwHmtLjxdp5ghJsVxVsa97SCd4sLbja3YnspMLlHKJjoPn3euFoQxgEXEsiNe0cbIQpAsU7nOjcTHnKtaESY1EzmBtafMY/wCRQxRz1JtqQIAt+d6Vik7Aq3RwVIiRUm60F0L9anmy5IJiCN6yWWpo1dKxWeC3xgR1q7ozcWgjauUbpOgI0HEjiptdlLIjn/WJkjdw/onYQSh127z0KXYaCVHW6AfWeJ4/ghIpsEGh2ug38TrATZI9R5Nyb8OHUgbuDe7SRuvxumRcIzD5gCTbTS/UFLlYtRvmXnv0I0gC+ojiszboJlzu0N9I4IYHY+SvkWF+z0fZtXj1OZ+Tsjojlba5EbhaQN9t/SvRp5wXgwerKdVtyPz1rZaGbFlt1ouFhh+sOj1gg/cUMQEqhEi2b7jf+iQAKz+HZxVIiQOvEzczB8+vrlUiJdxUoEzJkEdU/wBQh3BWC02wOdoRbpUtloDiCNyqJMmU41WpPQYFFg0LNLFvbvkcDdQ4plKdggqU3nntyk726dcJWktB7UWQOGJ+bcHeo+ZPb7hsIZ5IIDrGN/SiyZDTQ7aggk+KI7Tu+9JqwyD3kxYcABoFSQiQc5xMXSysGbJVCG2jM4b93UBv60JXB5FygSWS7s6/7LKWprHNEmuNzMaA+v8ABBRCpUJAuTFvOiwrnaOSo/yWF+oo+zavGnzM7o6HKi23YF6FN+leDCWrIVKcgHs839CFomSCd1JgyFIX6Ljz2+9MixXHSrJsJlS99N4HBFgTI1QJhOLyFIEaRIk2g+r+8+dVchxbQJovr3qiFYtUCXFrZgFwbppmMWUPLM0WeRsYvkpWFV9Om0PAMAkta5zS5tPPE6Z3ASslWja7KdNmczkviCGn5IZy0MBrUgXTTbVsC6/Me09q0VeIt0wuB5J1XVAHwGS3M5j2Ohr2Z2OaAbg286HXjbIe6dsytgtiVaxd4NoMPNMS5ozOAcQ0SbmGkwE3VUdSFTb0G2zgG0HmmHZngNzHm5Zc1r+YQTa8XhOEnJXFKNjNybx51pkyUy18KOSHgPk2nWBrfrWexnkaqWWZHwbXgCm6CP1Xbz0FO7TzFZMQwjhd4IHeeAP3o20LYZKrSfpaOA07UlJA4selQ0HRu+8ocssgUO5ZO4D+izsaaEc1wBebdaoGDjKecdNQLn8E9SNDtnJXyLCxp8Ho+zavDnzM9JWscriwngO5ejT5V4MJasE42PWPv/otERcgD2JiFSbJgAkm0ASewJSdltPJIPAXEYKpLj4KoBe+R+mvBRHEUm8pIt0pdmUywcR61vcysiNRt+jcd6VxAnSqurXYnfoPisMafjMc02OVwIsdDe8J06kanI7inT2c2geExIa4OygwQYOaCRpMOB9abjczUi3iNsV3OL/CvBLi+xIgkh3N4CQ0x+6FKhFK1ipTepSO1q0j5V5ymRfQ5ckj/SAOoBa7uPYnbY7NuYgWFapAj9YxYAAeYBPYh2Kc3YhhtoVGSGvcA4yYJgnj163ScEyFJoDXxDnuL3EucYlx1sIv5k0klZCbu8xi7hoiwglUXA4ADt3pLuU7DHD+v1fmEbdtRqLZrbMqZBGaQBMG4vaAsJ55o3hlkwr3Md+4f9vmU5r3KbRDGYJ9MS9pAcLGDod/3JQqwnfZegSg46lMdGg3/nuWxlfMg+t+zYcd57dydiWyG9MR2/kp5Fhfs9D2bV4c16menHRHL3U7A/ut7gu+m/SjCWrKtVsT2DvWsSABerINPkx5XQ+sZ3ri+ov/AKafg6ML+qjd5UY2tTL8uLa5rnuZ4IatBBkE9GnavL+m0aVRRvTs7c3Q6sXUqRbtLLsZmztjUDhhXrPqD5QshoaZ3CJFuu67MRjK0a+5ppOyuY08PTdPbkwz9hUm4wYYvfke0EHm5gSCWg2jUDdvUrHVJYXf2V07WB4eKq7F9TN2jscUsM2o9zvCOqvYBYNyskOdpM5gRqt6ONdas4rlUb/KIqUFCClLUvbc2dOOo0X1KjxUawFzoLoIJgWiLLHC4i2FqVYpJq+RdalerGDepQx3J2kMSzC0azn1HVC10gZWN3QRq4b1tR+oVnQdacbJL+zGphYbxU4u7I47YmHdTxDsNUrF2GPygqZYcAS1zmEARBBSpY6tGpBVopKppb+rhUw0HGTg77ITZ3JzDHD4atVq1ga7yzKwMPO8JkbBIsNJmdVNf6hiFWqU6cU9hX1Lp4Wm4RlJ22gGE5MsO0amEc92RueHc3NDdJtG+9lrU+pTWDVdRTb6ExwsZV93fIsf4FhPg76wrVYo1AyqSxnOkxFJus8CSsVjsVvo0thNyV1/krhqWw530dmVtrcmmNxGHpUHPc3EMY5pfEtz8YA0EHzrbDfUZyoTnUVnB2M6uESqRjH92ZoYvkjTDavg/hAdQuXVA0U6rQYdkIAIjUa2XNS+qzcoudrT7ao1ng42ey80A2dsbDnC08RWqVWmpUdTytDDMOgRItxkytcRjK6rzoU4p7Kve5NLD03TU5PV2NLZmzKeH2kKRc9waRkPNkkw4B9tPG06FzYjFVa2B20rPr/g2pUoU6+y/wCCltTD0XY17PlspfUJytDqheCeY0RAbM3M2hdNCpWhhIyaV0ur6dzOpCEq7irjcothNo0WVm+EaHEtLKmQuaR0ttBRgcfKrVlSlZ2WqFiKChBTV15LvLKuW/B4OtFvVoNyy+kRvvP/ACZrjXbZ8Hlq9VjwA7mHi3xfMvYSaPOk0wD6TmibObuI+8LRO5DTQEVPOixNzufJRsYLCj/69D2bV4k+ZnrJ5HMaeg6h3Ltp8qMHqyvie/X8VqjNlTKVoTYubKxIo1qdQgkMcHEDWy58VSdalKCdrmlKapzUn0NXHbRwNQvcaFcPeSZztgOM3idJXn0MLjaUYpTVlkdE61Cd5Wd2URtRowooQ6RVzzaInxeMrqeFk8S6t1Zqxkq0d1se422NteExTK9NrhlFMCYmWTpCWGwe7w8qUs73/sK1e9VTj0sE5U7Y+FvYWU3MptBEOiznGXOsY/Z9an6dgeFhJSkpNjxWIVWSdskR2ht2m/G0cRoKYbLZBccoMxBjenRwMoYWdF57Wgp4hSrRn0Rnu22xuMOKphxJqGoGmwE7nLoWClLDbieWVjJ14qtvYljGcoaAp124ehUY7EGahqOaQASS5rIJ1J9awpYGs5wdWSap5K3/ANLniYbMlBcwE8o2mhhKWR04epncebDh4TOA2+scVpwEt7VntL/kVieIWxCNuUJR5SsbtB+LyPyuzDJzc3OAHGNyj7dN4SOHUlddehaxUd9vEitT2w34JiMPldmq1W1A62UBrs0OvM9S1eCkq8KrfKrP4Md/HdSj3YXaPKLNUwlSm0tdh6dNvOjnFmpETYwlQ+nuMKsJPKbb+S54m8oSX7VYNtnlBh6rKpp0q4q1TLi+qfB0zMuyNB38I3rHC4CtScVOUXGHtmzSrioTi7asr0tuN+CUcPldmp1XVC62UgmQ0b5W8sFLiJ1k1aSsZKvFU4wfR3NSvt5r8aMU1jgJYQ10SYEEWtxXPHAOOF4dvubcQnV3hYpbao08TVqtp1MlRjwbt8I01PGcw6aysp4CtOhGk5K8bfykacRGNRyte5nbZ2zSqYVmHpsqjK9zsz3B2bNc5jMyt8LgqlOu6sms1ayMK+IjKmqcU/LAbf2y3EGkWNc3wdMMIdFyIuI3LbBYR4fbu77TuZ18QqrVuhi1X6Bd6OVj1HEGAdLdHShJDcmGpVGnxxBF5H3hS7rQaaep2zkoP8lhY/7eh7Nq8SfM/J6ieRzFhEDqC7ocq8GD1Yz4KtEkBhyRa5HcntCIPwx3wB0kJt5ZAl2DbT2YykKbg9zhUaT4oEOBhzdd1lz4fEyquUWrbJpVpJJPuEq4Fgw/hiDmLgxrdZGUHMbiLEJLESliN2u17g6aVPbMo1HHS3UI612ZamGZXr05s6e1VGaeaIlEp1GgHz9y1UkzLZzAhWyLiLUlJXsOz1IMCcmkr3Ha4WrSI6uKSkpeBuLWpAuRfO3UWyxATuTbsCTYjwQ5JZtjzGDZ/NkX7iRqYMGATpoJ16VhNq7S1N4J2DPINp/P4KErdkN56FOq0CbzOp3LWLvmZNWGNE5Q/wDVmJ4u1gdgS3i23DqS4vZ2mQYDM6xc/crJWoPtTETPi9ZSKO58kvIcJ9noezavDqc78nqrQ5i1oAEnc2w10XbDlRhLVk2Ebm+e6rMQ7qx4nuRYYLDYc1XhoBM6xqANT5lNWcacLsIpyeRfLw/DBz4llZ/N3nwgByxrGZpnoXHnDEPZ0lHU3dnTz1TG20xww+Ha4OBcH1SSP1nuMA9OUCyrCq9ao10shVv04lPBYU+CLxGbwjWTuYCC4u67R22uta9VubX/AGmdNWjf3BcpHH4TVkzBDb/uAMnrOWe1a4KNqMX/ALmRiHebLlF+WtQa0QaOGNR2g8drntA/1Vqck8CuN7WxN/k7fBorbcUuiPLYDDeFrMpkxndBNouZMdy9erPd0XJdFkcNOO3NJmttDMzCPb4rXYgNDJ8RtNr7OH7RLqc77Lio+vERb/H+2dEsqT8/+jP2VSBo1y0htQeCyuMgMYS4PcDuM+D6YzQujFSaqQXR3/wTSV02iHKHahrV31GueQbDMbkNEA9E8FeFo7qlZ/6xVZqUro09tVjRzUmMPgzTY3MfFfmAc57f2nEmJvGXdquXDRdX1Ted2aVnsZLsD5MFg8O8ggNouHG9QikADqPHKvHqTcIrqycPbNs38DSh+HEtJp4d7zujwmd7QOA+Wp+ZedUctmb7ySX8anVGKTivYwsJs9jq7A+zXOAdMRJ1uvSr1ZRoy2dbZHLGmnPMJtjFPg0ywsb4QkNdqIloaBaGgdF+mynC04p7xu7aVyq0+i0RPCvPwRwa0F1Ws2my2pa0kzxE1GW0ssqsXv12UbsqnL/i8tFflO4nE1LyBDBe5DBlBPSYW+AVqSb9zHE/qNEtpve3C4amS7JkdUImxL3DKI3xkPVKnDxUq9SfXJLwOrlSiv5MYuno/O9dxy3EW9H56ExsczaPzKSA7lyT8hwn2eh7Nq8OfM/J6q0OYs0HUO4Lupr0oxlqPMKmSLIUADq0yNJHUjJ6q4tGQZT4lPTQETrNMXJPWSpUYp5Kw3fqUXnp7Fqkm80Q7kC8b/OqStl2Fe+pTqU3ScsntOnDqtorWxazsZNSu2iqaRH7vbda3TytdEJNDEje4nfv149aLK90kh37mphNsNphvgmltoqNIa5tW5nNOoIixXFUwrqN7b8NdDZVlG1v5MrE1Gue5zW5Wkkhu5o3CehdtOMowSk7tdTKbTeSshi8mASYGkkwOpCjFNtIlyZawjDc6Dhx3qJ2/kqFyywmZvpGpuOH54LNxja1jSLaepN1VwOqaS6g5NCNYOnMDMayZUxjsqyBu+pX8Gf1XTF43jpjj+CtpO91mZ2eiYN0nWeklUklkiZNvUHVfMawLCTonGCjoS22KeKbBEmEHXdwSYJ3ETJlAdTufJPyHCfZ6Hs2rw58z8nrLQ5pTHNHU3uXZTfpRjLUfKrEFpsSYD1WWSQMCxqoLAMW+yqImUCw9Q6VqZjZW9J7kXYZAqmJN4sOj8VSiiG+xm1R2rZGDuDKoCIKB2I70xhAEiWa2G8QA6rnnqbx0JgR+exK5ViFQiE0JgXG357FSJBPCZEkR8MTY3H53qtlEqd8hhTBPNPYdexFwavoRAM3QTmTqf3SG7EW9aYjuvJPyHCfZ6Hs2rwZv1PyeutDmjXQ0fwjuXbT0RjLVlU4s9i22CLlyniLAqXEq43h0rBcmG3vZJsAWLcAObrxVREzLqdN1tkZsYDmlHUVsijUWqMpAKrLSqTM2AcrBEQgYgEXAtUGbyokwSNLCvb51jJM3i0QfIkpg2V2mVViE7j5uhAXIuFkxMCRHamZaDtYgai9QjHkaiR+d6VilfqM+lw829FwcEs0CKsg7tySP+Rwn2eh7Nq+fnzPyeutDkVSvu6h5gvUpR9C8HLOXqZCVZI5dG9AxxiTuS2RXNPCPzC+qykszRMDimpoGUsq1IHqtgdiFqD0M2oFsjBoi/RCJZTK1QkMEATphJkthGuulYEzQovCxaZ0RaCV6c6TKSdmU1dAvgjuCrbVydl2BNaqJSuFp4Yncpckiti5F+FRtidMd7IhFx2sDKdxAHFVYwbdxjV43TSC53Xkl5DhPs9D2bV4E+Z+T11ocfqU95616lN+iPg5Zr1MA4rVGdyDnKkiWO1yGgTDU65BUuJakabK8tusXHM0TuDYBPQqEV8WnAUjOqLdGLAu6FSM2U3laIaGBQDLlNnMBKybzBx7iawbim2SkmW6dMhZtm0VYu0AsmaotVHWUdSnoU6FK9lbZCRdeYCjVllGs5aJEMrvcrRDYEqhAHqkYvUEqJO88kfIcJ9noezavAnzPyewtDkONrEQOhvcF6lBXivByzebKXhFtYxuP/dAChIY4CbBGvs+kHNhc83Y2ggzsPCSlcdjNxBWsSJFNzZWiMmQLITuTYzagues963joSMEAWG1uaBwU7OYpPoSpVIUtCi7GtTp2noWDdjqSVi5ggTros5FpGgaLSIWd3cqxXbgw24uqcrk7IDEvTigkUKi1Rmys9aIhgyExAqipGcgRVEneeSXkOE+z0PZtXz0+Z+T11ocZxRkr16PJHwcVTmZXDVsZlqk0GyzbNEghoKVIeyBLIVEvI0tlVedHFZVEaQZrvbIWN7GhQxGCk20VqZLiTpbNYBcSfUhzYbKBYjB02i6qM2GyjyWJHPdGmY96746HJLUEVQkTZokyXqTapYjewTg5ovpquSd0zrhZo1KDRqFk2aoskQoGQqCyaAy8ZrdbRM2UXaLREMAVSIYB7laM2weZOxmDKoDvXJHyHCfZ6Hs2r5+fMz2FochxGHNukT516dKXpXg5Zr1MrimtbmaQ4dBRqF7BXVCpUSrkHBUIPs/xgFNTQqJ6BwsuXqakAehMCT3Ab0WuBgbVxkm3YuilAxqTsjzlR0krtRzkUxhGaJMhkgpEaOA6FhUN6Z6LA04AnrXLJnSi66CpGBrmE0Bj4m5W8TNlUBUQDqNB6O5UmS0UatitVoc7WYOUxDAJjO9ckfIcJ9noezavnp8z8nrrQ51Vp/JN381v/qF20n6UYy1MytRgTK6EzNooubdaIzJgQLpDFKACbP8cdaVTQcNT0lSoBulctjYrOrSqsAnOlOwjC2hQvZdFNmNSNzBqiCV1rQwtYimMm1JkskCkTYvYOreFlOJpCR6bAOlo3blxSWZ1rQthwUlFLG4+k2QXtkagffC0hCT0Ic0tTFqbTpzqT2LdUpWM9uJXO0m8D6vxV7qRO2glXQ/nVTFA3kUS5bJHPfMhlnRADFMDvXJHyHCfZ6Hs2r56pzvyeujn1N/MaP3W/8AqF2U16UYvUqHDg8VrtWJ2QVTA8FSmGyAqYQxKpSRLRWfG4K0QyeBYS8FKbVhw1NqpUtdc6RrczqT7mVpYi4Z1SySRTYBmIjUdqqxNzzePM1Hn94ruhyo55agFQiTUmSySQglJ0OaVL0HF5nrNm4lpaBC4ZxaZ2Rd0V8Vma4kE6j+yqNmgk2ebx5+Uf8AxFdsNDmlqV1Yh2pMDTxTrLCI5vIqOWqMSCBjh3FAHeuSXkOE+z0PZtXz0+Z+T11oczp41uQA6iB5l304eleDByzZg19sVQ9waREkC3SuyNGLSuczqMehtqrmEkG4GnEolRjZtAqjbR6vE0g6QVxrI6nmZvwE71ptEbIRjQ0WCV7jtYDnMlNIRCoITAm26AAvYJTvkJnncc2Kjh0rsp8pzy1AKxEmlJiY8JCL2Hwh5hI1dHqP4LKUy4wNZ2JFKAGOceiCsFFyzZu5bORSOOcW+LUvrERqtFBdzPauZOIPOMgi+h17V0R0IYNUIQCT0A0MU8CB0BYxCZXcrMyKoBpSGd85I+QYT7PQ9m1fPz5n5PWRxzEiLr1aOcV4OOpzMxqx5x6yuuOhzsWH8YdY70T5WNanvy5eY9TsQqrLWQmMp1BFlaEVcQ+FaRLYBz82iYkWsORoodykM8BNCZ5rHt+Uf1rthojkk/UVFoMQKTQiTakJWBIt19oucGiIgzr1/ioVNGjkQ+Humbev8U9hE3IDGvGjo6oRu4juwL3lxJJkm5KtZCYyYhSgA7sVJmBpCjZBq5A1E0idkbOnYNkYFILHf+SPkGE+z0PZtXz0+Z+T1locexQkjqHcvUo8i8HHPmZiVvGPWV2R0OZjUjzh1jvRLRjWp0Cg+TK8ySzOxE6p4JIZWLFadxMzMQ6ZWkVYhiwjESkERTeyBjwUAYWNHOPWuqGiOOfMUitQIhNlBQ2Lwe0GD2qNQSYOo6Tu7LepUkAsttUMBPZHAoQxkxDFACsgYkAJMBJCJtCQmd/5I+Q4T7PQ9m1fO1OZ+T1UchrP3dA7gvTpL0Lwck36mYWKPPd1ldsOU5upCnqOsd6JaMFqj37BlieAXmvNnYgdTEISYXKWL2iNB51pGBLkUPDArTZsRtXLnitnVZ6svQFh3GQm1YSdzRr0GgTPSs08y7Hk8a/nO613QWRwyfqZTcVqhpEWpjZaxNQc3+EWtAWaTuMqQtAEgBIASAEgBIAZAEggTJtEqRXEzVNiZ37kl5DhPs9D2bV87Pmfk9VaHH8X0cB3BepR5V4OWpqzDr+MesrtjoczI09R1jvRLRgj3mILSBLogCfwC83O52dCjWDAJ8IT2X7RKtXJdjKrkE2K2V0ZNphtn4WXSdFM5DhE0NoPAaAFlDU1bsZ9KZWjsZq6ZqsqgiFm1Y0vc8ztL5x3X9wXZT5TimvUZz1sikMgYxQAkAOCgBIAYoASYCKAHQAkgJ0iAb6JMRKmbyB/ZJisd95JeQ4T7PQ9m1fPT5n5PUWhxurUvfRerSXoj4OOcvUzIxR57utdcdDB5ggVT0DqehpVnWBFjAv1LkcVqbpksThibjT87lMZWCSuVGYcgxx0K12siFGzNJxys6VhqzVuyK1BxqOA3K2tlEJ7Rr18OAOHqWN2zXIqtsVdnYXU89tJ48K/r+4Lqp6HLNeooErZDGCAJWjp4RaOtAEUAJMBIAeUgEgBoQAkwEgBwkBOm+DvSYHf+SPkOE+z0PZtXzs+Z+T00cMxVQ5ndBPqK9uiv+OPg8uo3tvyU6hutkJDNTegz1vwOQ2CJgX36LgcmmzqUbosZLRN1F2Mo7QdkgrWCbIm7GPiMeTK3jSSMHUciq3FOGhI6iVo4J6groNhaJqudzyIBdeSVMrRWg1mBrMygc6SQDF7SqTTegPIAVaQhkwEEAJIBJgJACQAkAJIBAoAcoASAEEwEEhH0FyR8gwn2eh7Nq+aqP1vyekedrfowwxc4+GxNyT41Hj9UumGMqKNjGVKDd7Aj+izC/TYr0qHukcfV9g3UOwvirwv02K9Kj7pPjqvsPdQ7F5vIGmBHwnFW6cP7lZvFTfYrZRB36PKRv8ACcX6WH9ynxMw2ECqfo1oO1xGLP8Aqoe6TWLqLsJ04voCP6LML9NivSoe6VLHVfYncw7DfFXhfpsV6VD3SOPrew91DsEo/owwzDmbXxUj96h5vmkPG1WsxqlHsNU/RdhTHy2JsI8ahu//ACRx1VdhOlHsQ+KvC/TYr0qPukcfV9g3UOw/xVYX6bFelR90jj6vsG6h2G+KrC/TYr0qPuk+Pq+wbqPYf4qsL9NivSoe6Q8fV9g3UOw3xVYX6bFelR90lx9X2DdR7C+KrC/TYr0qPukcfV9g3Uewviqwv02K9Kh7pHH1fYN1HsOP0VYX6bFelQ90jj6vsG6j2G+KrC/TYr0qHukcfV9g3Uewviqwv02K9Kj7pHH1fYN1DsL4qsL9NivSo+6Rx1X2DdR7Dn9FeF+mxXpUPdI4+r7BuodhfFVhfpsV6VH3SOPq+wbqHYb4q8L9NivSo+6Rx1X2DdQ7HR9kbDp0qFGm1zy1lOmwElsw1oaJhutlyPN3Zqf/2Q==">
            <a:hlinkClick r:id="rId4"/>
          </p:cNvPr>
          <p:cNvSpPr>
            <a:spLocks noChangeAspect="1" noChangeArrowheads="1"/>
          </p:cNvSpPr>
          <p:nvPr/>
        </p:nvSpPr>
        <p:spPr bwMode="auto">
          <a:xfrm>
            <a:off x="109538" y="-1790700"/>
            <a:ext cx="2800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sz="1800"/>
          </a:p>
        </p:txBody>
      </p:sp>
      <p:sp>
        <p:nvSpPr>
          <p:cNvPr id="9221" name="AutoShape 4" descr="data:image/jpeg;base64,/9j/4AAQSkZJRgABAQAAAQABAAD/2wCEAAkGBxQTEhUUExQUFhUXGBYXGBcYFxQcFxcXFxgXFxcXFRccHCggHBwlHBUUIjEhJSkrLi4uGB8zODMsNygtLiwBCgoKDg0OGhAQGiwcHxwsLCwsLCwsLCwsLCwsLCwsLCwsLCwsLCwsLCwsLCwsLCwsLCwsLCwsLCwsLCwsLCwsLP/AABEIAQQAwgMBEQACEQEDEQH/xAAcAAABBQEBAQAAAAAAAAAAAAADAAECBAUHBgj/xABLEAABAwIDAwYICggFBAMAAAABAAIRAyEEEjEFQVEGImFxgbETMjSRkqGz0xQXIzNTc3TB0fAHQlJictLh8RUkgqLCFlSjskNkg//EABoBAAMBAQEBAAAAAAAAAAAAAAABAgMEBQb/xAA0EQACAQIDBwMDBAIBBQAAAAAAAQIDEQQhMRITFDJBUXEiYZEFFVIzQoGh4fAjJGJyscH/2gAMAwEAAhEDEQA/AMtnJrFvDXtpgtcA4HNTkhwkEyZkzKtfUsHD0y1WocLXbvHRibyTxsj5Idr6f3FU/qmA7/0Lg8QWhyOxAuW5v3Q5nrJKj7rg31XwVwdcF/0xixMYcdBdVYd/DNCa+qYHv/QuFr9gB5KY460mjqdSHcZVfdcD3XwTwmJJN5IYyfm7fWM/mR91wPdfA+DxBI8k8Zf5MdHPp/il91wPdfA+DxAmcksXeae79tmvpIf1XA918BweIH/6TxkfNCf46f4pfdcD3/ofCYgd3JPFzPgx1Z2QOvnI+64L2+BcHiCLuSWMP/xjqzUx3FNfVcD7fAcHiCo7kdj5+bMfW0/5lovqv0/uvgzeDxRYHJHGBrfk5O/5Rn811H3XA918F8HiB28ksZ9H/vp/zJfdcD3XwPg8QJ/JLGaCn256fq51ghfVcD3XwDweIBu5IY2LU/8AyU+PWq+64Huvgng8SOOSONAnwck7jUZA6TztUfdcD3XwHB4ojV5IY4gfJ36H0x96a+q4DuvgTweKtkDdyPx30Zn6xn8yf3XAe3wLg8VYNQ5J45ok0sx0ANRkDpJzXUy+q4B9V8DWExPUE/kdjpkMPV4Vlu3MmvquA7r4E8FitSbOSGNJE04H1lO3+66PuuA7r4GsHiepM8jsZuYe19P+ZT92wP8AqHwWI9x38k8bzQKQ3zz6dzuF3IX1XAd/6HweIOkcn3FmFw7XkhzaNJrrzzgxoN991F080FpIbYvk9D6ml7Nq+RxP60/LPcpci8BK9YNu5xAmNBw6lnFNlt2K3+JM/bf6LfwWm7kTtInRxzHEND3SdJDd/Yk4NDuXKZt5/Us2USSASAEgAbg68Zd8dcWTVhMZwdNiN3nTvEMx2B0GSOi3eldBYZofxb5jwHTxlPIMxEPg3bMWsdd83QrAPldl1GbcY+5LqA0P4t8x/FGQZjkOg3E7o6+noTyDMIFLGJACQA6AGQAkAJADhAFLCfNs/hb3BfXUuSPhHhy1Y2xfJ6H1NL2bV8vif1ZeWexS5F4B7XZLI35vu3opOzHNXMN7CAb/AJGv9l0p3MWi/srDZn5muHNLSbbjP4LOpLZWZcFc3Gadp7yuVmyJJAJACQAkAJACSASAHTASAGQAoQAkAJACQAkAJADoAZACCAKmD+bZ/C3uC+upckfCPClzMbYvk9D6ml7Nq+XxP6svLPZpci8E8RUa0ZnCYdbTWNbmNAogrlPIyq9Z72ZXMAqZpgFovNrz/dbpJPUzvdENmV3tqn5K1Qskh9OxBcDvk7lVRRlHXQUG0b7NO0965GbokkAkAJACQAkAJACQAkAKEAJACKAEgBIASAEgBIASAEgBwgCng/m2fwt7gvrqX6cfCPClqxtitPweh9TS9m1fMYj9WTt1Z7FJ+hL2CYnC5xBbI11I1BB3dKzUrFuzBDZwkuyXIg8534W7FW8egrIQ2aAQclw7OOc7xuPi+pG8egWLjGGLjv4rNlXJQelKzC4spRZjuKOtFmFxBp4d6dmK4sp4FFn2C6FB4Is+w7iA/N0rMVxZTwTswuLKeCLMdxZTw9RRZiuLKeCLMLiyngUWC4sp4FKzC4svQizC4sp4J2YXFlPBFmFxZTwSswuLKeB9aeYXHDTwRZ9hNlLBj5Nn8Le4L66lyR8I8aVrs5b8KqQIe7KABAJtYCPUvShh6TSbiszllUldq4OrjakfOP8ASKtYej+C+Cd7PuQfi6pAPhH7p5xtwKpYej+C+Bb2fcG7G1Z+dd6RVcNR/BfBO9n3G/xGoIIe8x+8fzCOFo/ivgN7PuyNTH1ATFV8ajnHQ3CFhaP4r4Fvp92PTx9YmA+oe09qHhqC/avgN7UfVj+Frt8aqW9bz3I3GHekF8Bt1VrIYY03mvVcRGjiAdfwRw1L8F8BvZfkwQ2u9plufte5VwdF/tXwRxE11ZB+3q+5xHUSmsDR/FfAcVU7leptyubeEd2Eq1gqC/avgl4io+rIN2pWn51/aSnwdD8V8C39T8mXaW1axI55WbwlH8V8FqvN9WAbtCr9LUn+Ip8LR/BfAt9P8mTqY6sSSKr4n9o6bvvRwtD8F8A6tT8mN/iNQWNSqekOMXSeEo/gvgFWmtWwrsfVL3fKP1gc47hH3JcLR/BfBSqzfVi/xOrvqPk/vGQjhKP4r4DfT7sh8Pqk2qvIj9oyq4Sh+C+BOtPuxnY+qGtmo+SS7xjoLff6kcLQ/BfAnVqLqxqmPqkWqPB18Y+pCwlH8F8A60+7IMx9bK4+Ef8AqtHOO+Se4edN4WjfkXwJVqluZhKWMriCK1QHXxjoplhqGmwvgpVamu0zs3Jc5sHhXOuTQokniTTaSV5ckk2kdqdzk2Yg2/uOC9GmvQvBhLVjVG7xp3dCtEkHa9dlSYrA2UHmzWk8U7x6iswnwMCc72tjcLlLaXQWz3BmvTAAawuI3uMdyaUnqK6FSxj5EENGkNEC/SnsoNplN17nXjqqRDHD+a7oLf8AknbMV8iMzoEWH0AuVmTK83Vh0JuZcdQSyG8kWGvtfVRYaeQ0cUCCsaSBAtfWNe3oUlk2uAuLnidOwb0rsrIUzLtL3673HrQK4IuBjeQPP2qrEtj06YJzTAnfx1gIC3UHUqEkzc7wmlYTfci9gO/hEouGpaFKGhpBOrukTA0/0+tQ5ZlqOROmzcJEwN0WSbKsdn5K+RYWP+3o+zavGnzPyd6WRyKS4wJJG4L06fIvByy5mGp0ss+EcAOGruiwTfsCImuwHmtLjxdp5ghJsVxVsa97SCd4sLbja3YnspMLlHKJjoPn3euFoQxgEXEsiNe0cbIQpAsU7nOjcTHnKtaESY1EzmBtafMY/wCRQxRz1JtqQIAt+d6Vik7Aq3RwVIiRUm60F0L9anmy5IJiCN6yWWpo1dKxWeC3xgR1q7ozcWgjauUbpOgI0HEjiptdlLIjn/WJkjdw/onYQSh127z0KXYaCVHW6AfWeJ4/ghIpsEGh2ug38TrATZI9R5Nyb8OHUgbuDe7SRuvxumRcIzD5gCTbTS/UFLlYtRvmXnv0I0gC+ojiszboJlzu0N9I4IYHY+SvkWF+z0fZtXj1OZ+Tsjojlba5EbhaQN9t/SvRp5wXgwerKdVtyPz1rZaGbFlt1ouFhh+sOj1gg/cUMQEqhEi2b7jf+iQAKz+HZxVIiQOvEzczB8+vrlUiJdxUoEzJkEdU/wBQh3BWC02wOdoRbpUtloDiCNyqJMmU41WpPQYFFg0LNLFvbvkcDdQ4plKdggqU3nntyk726dcJWktB7UWQOGJ+bcHeo+ZPb7hsIZ5IIDrGN/SiyZDTQ7aggk+KI7Tu+9JqwyD3kxYcABoFSQiQc5xMXSysGbJVCG2jM4b93UBv60JXB5FygSWS7s6/7LKWprHNEmuNzMaA+v8ABBRCpUJAuTFvOiwrnaOSo/yWF+oo+zavGnzM7o6HKi23YF6FN+leDCWrIVKcgHs839CFomSCd1JgyFIX6Ljz2+9MixXHSrJsJlS99N4HBFgTI1QJhOLyFIEaRIk2g+r+8+dVchxbQJovr3qiFYtUCXFrZgFwbppmMWUPLM0WeRsYvkpWFV9Om0PAMAkta5zS5tPPE6Z3ASslWja7KdNmczkviCGn5IZy0MBrUgXTTbVsC6/Me09q0VeIt0wuB5J1XVAHwGS3M5j2Ohr2Z2OaAbg286HXjbIe6dsytgtiVaxd4NoMPNMS5ozOAcQ0SbmGkwE3VUdSFTb0G2zgG0HmmHZngNzHm5Zc1r+YQTa8XhOEnJXFKNjNybx51pkyUy18KOSHgPk2nWBrfrWexnkaqWWZHwbXgCm6CP1Xbz0FO7TzFZMQwjhd4IHeeAP3o20LYZKrSfpaOA07UlJA4selQ0HRu+8ocssgUO5ZO4D+izsaaEc1wBebdaoGDjKecdNQLn8E9SNDtnJXyLCxp8Ho+zavDnzM9JWscriwngO5ejT5V4MJasE42PWPv/otERcgD2JiFSbJgAkm0ASewJSdltPJIPAXEYKpLj4KoBe+R+mvBRHEUm8pIt0pdmUywcR61vcysiNRt+jcd6VxAnSqurXYnfoPisMafjMc02OVwIsdDe8J06kanI7inT2c2geExIa4OygwQYOaCRpMOB9abjczUi3iNsV3OL/CvBLi+xIgkh3N4CQ0x+6FKhFK1ipTepSO1q0j5V5ymRfQ5ckj/SAOoBa7uPYnbY7NuYgWFapAj9YxYAAeYBPYh2Kc3YhhtoVGSGvcA4yYJgnj163ScEyFJoDXxDnuL3EucYlx1sIv5k0klZCbu8xi7hoiwglUXA4ADt3pLuU7DHD+v1fmEbdtRqLZrbMqZBGaQBMG4vaAsJ55o3hlkwr3Md+4f9vmU5r3KbRDGYJ9MS9pAcLGDod/3JQqwnfZegSg46lMdGg3/nuWxlfMg+t+zYcd57dydiWyG9MR2/kp5Fhfs9D2bV4c16menHRHL3U7A/ut7gu+m/SjCWrKtVsT2DvWsSABerINPkx5XQ+sZ3ri+ov/AKafg6ML+qjd5UY2tTL8uLa5rnuZ4IatBBkE9GnavL+m0aVRRvTs7c3Q6sXUqRbtLLsZmztjUDhhXrPqD5QshoaZ3CJFuu67MRjK0a+5ppOyuY08PTdPbkwz9hUm4wYYvfke0EHm5gSCWg2jUDdvUrHVJYXf2V07WB4eKq7F9TN2jscUsM2o9zvCOqvYBYNyskOdpM5gRqt6ONdas4rlUb/KIqUFCClLUvbc2dOOo0X1KjxUawFzoLoIJgWiLLHC4i2FqVYpJq+RdalerGDepQx3J2kMSzC0azn1HVC10gZWN3QRq4b1tR+oVnQdacbJL+zGphYbxU4u7I47YmHdTxDsNUrF2GPygqZYcAS1zmEARBBSpY6tGpBVopKppb+rhUw0HGTg77ITZ3JzDHD4atVq1ga7yzKwMPO8JkbBIsNJmdVNf6hiFWqU6cU9hX1Lp4Wm4RlJ22gGE5MsO0amEc92RueHc3NDdJtG+9lrU+pTWDVdRTb6ExwsZV93fIsf4FhPg76wrVYo1AyqSxnOkxFJus8CSsVjsVvo0thNyV1/krhqWw530dmVtrcmmNxGHpUHPc3EMY5pfEtz8YA0EHzrbDfUZyoTnUVnB2M6uESqRjH92ZoYvkjTDavg/hAdQuXVA0U6rQYdkIAIjUa2XNS+qzcoudrT7ao1ng42ey80A2dsbDnC08RWqVWmpUdTytDDMOgRItxkytcRjK6rzoU4p7Kve5NLD03TU5PV2NLZmzKeH2kKRc9waRkPNkkw4B9tPG06FzYjFVa2B20rPr/g2pUoU6+y/wCCltTD0XY17PlspfUJytDqheCeY0RAbM3M2hdNCpWhhIyaV0ur6dzOpCEq7irjcothNo0WVm+EaHEtLKmQuaR0ttBRgcfKrVlSlZ2WqFiKChBTV15LvLKuW/B4OtFvVoNyy+kRvvP/ACZrjXbZ8Hlq9VjwA7mHi3xfMvYSaPOk0wD6TmibObuI+8LRO5DTQEVPOixNzufJRsYLCj/69D2bV4k+ZnrJ5HMaeg6h3Ltp8qMHqyvie/X8VqjNlTKVoTYubKxIo1qdQgkMcHEDWy58VSdalKCdrmlKapzUn0NXHbRwNQvcaFcPeSZztgOM3idJXn0MLjaUYpTVlkdE61Cd5Wd2URtRowooQ6RVzzaInxeMrqeFk8S6t1Zqxkq0d1se422NteExTK9NrhlFMCYmWTpCWGwe7w8qUs73/sK1e9VTj0sE5U7Y+FvYWU3MptBEOiznGXOsY/Z9an6dgeFhJSkpNjxWIVWSdskR2ht2m/G0cRoKYbLZBccoMxBjenRwMoYWdF57Wgp4hSrRn0Rnu22xuMOKphxJqGoGmwE7nLoWClLDbieWVjJ14qtvYljGcoaAp124ehUY7EGahqOaQASS5rIJ1J9awpYGs5wdWSap5K3/ANLniYbMlBcwE8o2mhhKWR04epncebDh4TOA2+scVpwEt7VntL/kVieIWxCNuUJR5SsbtB+LyPyuzDJzc3OAHGNyj7dN4SOHUlddehaxUd9vEitT2w34JiMPldmq1W1A62UBrs0OvM9S1eCkq8KrfKrP4Md/HdSj3YXaPKLNUwlSm0tdh6dNvOjnFmpETYwlQ+nuMKsJPKbb+S54m8oSX7VYNtnlBh6rKpp0q4q1TLi+qfB0zMuyNB38I3rHC4CtScVOUXGHtmzSrioTi7asr0tuN+CUcPldmp1XVC62UgmQ0b5W8sFLiJ1k1aSsZKvFU4wfR3NSvt5r8aMU1jgJYQ10SYEEWtxXPHAOOF4dvubcQnV3hYpbao08TVqtp1MlRjwbt8I01PGcw6aysp4CtOhGk5K8bfykacRGNRyte5nbZ2zSqYVmHpsqjK9zsz3B2bNc5jMyt8LgqlOu6sms1ayMK+IjKmqcU/LAbf2y3EGkWNc3wdMMIdFyIuI3LbBYR4fbu77TuZ18QqrVuhi1X6Bd6OVj1HEGAdLdHShJDcmGpVGnxxBF5H3hS7rQaaep2zkoP8lhY/7eh7Nq8SfM/J6ieRzFhEDqC7ocq8GD1Yz4KtEkBhyRa5HcntCIPwx3wB0kJt5ZAl2DbT2YykKbg9zhUaT4oEOBhzdd1lz4fEyquUWrbJpVpJJPuEq4Fgw/hiDmLgxrdZGUHMbiLEJLESliN2u17g6aVPbMo1HHS3UI612ZamGZXr05s6e1VGaeaIlEp1GgHz9y1UkzLZzAhWyLiLUlJXsOz1IMCcmkr3Ha4WrSI6uKSkpeBuLWpAuRfO3UWyxATuTbsCTYjwQ5JZtjzGDZ/NkX7iRqYMGATpoJ16VhNq7S1N4J2DPINp/P4KErdkN56FOq0CbzOp3LWLvmZNWGNE5Q/wDVmJ4u1gdgS3i23DqS4vZ2mQYDM6xc/crJWoPtTETPi9ZSKO58kvIcJ9noezavDqc78nqrQ5i1oAEnc2w10XbDlRhLVk2Ebm+e6rMQ7qx4nuRYYLDYc1XhoBM6xqANT5lNWcacLsIpyeRfLw/DBz4llZ/N3nwgByxrGZpnoXHnDEPZ0lHU3dnTz1TG20xww+Ha4OBcH1SSP1nuMA9OUCyrCq9ao10shVv04lPBYU+CLxGbwjWTuYCC4u67R22uta9VubX/AGmdNWjf3BcpHH4TVkzBDb/uAMnrOWe1a4KNqMX/ALmRiHebLlF+WtQa0QaOGNR2g8drntA/1Vqck8CuN7WxN/k7fBorbcUuiPLYDDeFrMpkxndBNouZMdy9erPd0XJdFkcNOO3NJmttDMzCPb4rXYgNDJ8RtNr7OH7RLqc77Lio+vERb/H+2dEsqT8/+jP2VSBo1y0htQeCyuMgMYS4PcDuM+D6YzQujFSaqQXR3/wTSV02iHKHahrV31GueQbDMbkNEA9E8FeFo7qlZ/6xVZqUro09tVjRzUmMPgzTY3MfFfmAc57f2nEmJvGXdquXDRdX1Ted2aVnsZLsD5MFg8O8ggNouHG9QikADqPHKvHqTcIrqycPbNs38DSh+HEtJp4d7zujwmd7QOA+Wp+ZedUctmb7ySX8anVGKTivYwsJs9jq7A+zXOAdMRJ1uvSr1ZRoy2dbZHLGmnPMJtjFPg0ywsb4QkNdqIloaBaGgdF+mynC04p7xu7aVyq0+i0RPCvPwRwa0F1Ws2my2pa0kzxE1GW0ssqsXv12UbsqnL/i8tFflO4nE1LyBDBe5DBlBPSYW+AVqSb9zHE/qNEtpve3C4amS7JkdUImxL3DKI3xkPVKnDxUq9SfXJLwOrlSiv5MYuno/O9dxy3EW9H56ExsczaPzKSA7lyT8hwn2eh7Nq8OfM/J6q0OYs0HUO4Lupr0oxlqPMKmSLIUADq0yNJHUjJ6q4tGQZT4lPTQETrNMXJPWSpUYp5Kw3fqUXnp7Fqkm80Q7kC8b/OqStl2Fe+pTqU3ScsntOnDqtorWxazsZNSu2iqaRH7vbda3TytdEJNDEje4nfv149aLK90kh37mphNsNphvgmltoqNIa5tW5nNOoIixXFUwrqN7b8NdDZVlG1v5MrE1Gue5zW5Wkkhu5o3CehdtOMowSk7tdTKbTeSshi8mASYGkkwOpCjFNtIlyZawjDc6Dhx3qJ2/kqFyywmZvpGpuOH54LNxja1jSLaepN1VwOqaS6g5NCNYOnMDMayZUxjsqyBu+pX8Gf1XTF43jpjj+CtpO91mZ2eiYN0nWeklUklkiZNvUHVfMawLCTonGCjoS22KeKbBEmEHXdwSYJ3ETJlAdTufJPyHCfZ6Hs2rw58z8nrLQ5pTHNHU3uXZTfpRjLUfKrEFpsSYD1WWSQMCxqoLAMW+yqImUCw9Q6VqZjZW9J7kXYZAqmJN4sOj8VSiiG+xm1R2rZGDuDKoCIKB2I70xhAEiWa2G8QA6rnnqbx0JgR+exK5ViFQiE0JgXG357FSJBPCZEkR8MTY3H53qtlEqd8hhTBPNPYdexFwavoRAM3QTmTqf3SG7EW9aYjuvJPyHCfZ6Hs2rwZv1PyeutDmjXQ0fwjuXbT0RjLVlU4s9i22CLlyniLAqXEq43h0rBcmG3vZJsAWLcAObrxVREzLqdN1tkZsYDmlHUVsijUWqMpAKrLSqTM2AcrBEQgYgEXAtUGbyokwSNLCvb51jJM3i0QfIkpg2V2mVViE7j5uhAXIuFkxMCRHamZaDtYgai9QjHkaiR+d6VilfqM+lw829FwcEs0CKsg7tySP+Rwn2eh7Nq+fnzPyeutDkVSvu6h5gvUpR9C8HLOXqZCVZI5dG9AxxiTuS2RXNPCPzC+qykszRMDimpoGUsq1IHqtgdiFqD0M2oFsjBoi/RCJZTK1QkMEATphJkthGuulYEzQovCxaZ0RaCV6c6TKSdmU1dAvgjuCrbVydl2BNaqJSuFp4Yncpckiti5F+FRtidMd7IhFx2sDKdxAHFVYwbdxjV43TSC53Xkl5DhPs9D2bV4E+Z+T11ocfqU95616lN+iPg5Zr1MA4rVGdyDnKkiWO1yGgTDU65BUuJakabK8tusXHM0TuDYBPQqEV8WnAUjOqLdGLAu6FSM2U3laIaGBQDLlNnMBKybzBx7iawbim2SkmW6dMhZtm0VYu0AsmaotVHWUdSnoU6FK9lbZCRdeYCjVllGs5aJEMrvcrRDYEqhAHqkYvUEqJO88kfIcJ9noezavAnzPyewtDkONrEQOhvcF6lBXivByzebKXhFtYxuP/dAChIY4CbBGvs+kHNhc83Y2ggzsPCSlcdjNxBWsSJFNzZWiMmQLITuTYzagues963joSMEAWG1uaBwU7OYpPoSpVIUtCi7GtTp2noWDdjqSVi5ggTros5FpGgaLSIWd3cqxXbgw24uqcrk7IDEvTigkUKi1Rmys9aIhgyExAqipGcgRVEneeSXkOE+z0PZtXz0+Z+T11ocZxRkr16PJHwcVTmZXDVsZlqk0GyzbNEghoKVIeyBLIVEvI0tlVedHFZVEaQZrvbIWN7GhQxGCk20VqZLiTpbNYBcSfUhzYbKBYjB02i6qM2GyjyWJHPdGmY96746HJLUEVQkTZokyXqTapYjewTg5ovpquSd0zrhZo1KDRqFk2aoskQoGQqCyaAy8ZrdbRM2UXaLREMAVSIYB7laM2weZOxmDKoDvXJHyHCfZ6Hs2r5+fMz2FochxGHNukT516dKXpXg5Zr1MrimtbmaQ4dBRqF7BXVCpUSrkHBUIPs/xgFNTQqJ6BwsuXqakAehMCT3Ab0WuBgbVxkm3YuilAxqTsjzlR0krtRzkUxhGaJMhkgpEaOA6FhUN6Z6LA04AnrXLJnSi66CpGBrmE0Bj4m5W8TNlUBUQDqNB6O5UmS0UatitVoc7WYOUxDAJjO9ckfIcJ9noezavnp8z8nrrQ51Vp/JN381v/qF20n6UYy1MytRgTK6EzNooubdaIzJgQLpDFKACbP8cdaVTQcNT0lSoBulctjYrOrSqsAnOlOwjC2hQvZdFNmNSNzBqiCV1rQwtYimMm1JkskCkTYvYOreFlOJpCR6bAOlo3blxSWZ1rQthwUlFLG4+k2QXtkagffC0hCT0Ic0tTFqbTpzqT2LdUpWM9uJXO0m8D6vxV7qRO2glXQ/nVTFA3kUS5bJHPfMhlnRADFMDvXJHyHCfZ6Hs2r56pzvyeujn1N/MaP3W/8AqF2U16UYvUqHDg8VrtWJ2QVTA8FSmGyAqYQxKpSRLRWfG4K0QyeBYS8FKbVhw1NqpUtdc6RrczqT7mVpYi4Z1SySRTYBmIjUdqqxNzzePM1Hn94ruhyo55agFQiTUmSySQglJ0OaVL0HF5nrNm4lpaBC4ZxaZ2Rd0V8Vma4kE6j+yqNmgk2ebx5+Uf8AxFdsNDmlqV1Yh2pMDTxTrLCI5vIqOWqMSCBjh3FAHeuSXkOE+z0PZtXz0+Z+T11oczp41uQA6iB5l304eleDByzZg19sVQ9waREkC3SuyNGLSuczqMehtqrmEkG4GnEolRjZtAqjbR6vE0g6QVxrI6nmZvwE71ptEbIRjQ0WCV7jtYDnMlNIRCoITAm26AAvYJTvkJnncc2Kjh0rsp8pzy1AKxEmlJiY8JCL2Hwh5hI1dHqP4LKUy4wNZ2JFKAGOceiCsFFyzZu5bORSOOcW+LUvrERqtFBdzPauZOIPOMgi+h17V0R0IYNUIQCT0A0MU8CB0BYxCZXcrMyKoBpSGd85I+QYT7PQ9m1fPz5n5PWRxzEiLr1aOcV4OOpzMxqx5x6yuuOhzsWH8YdY70T5WNanvy5eY9TsQqrLWQmMp1BFlaEVcQ+FaRLYBz82iYkWsORoodykM8BNCZ5rHt+Uf1rthojkk/UVFoMQKTQiTakJWBIt19oucGiIgzr1/ioVNGjkQ+Humbev8U9hE3IDGvGjo6oRu4juwL3lxJJkm5KtZCYyYhSgA7sVJmBpCjZBq5A1E0idkbOnYNkYFILHf+SPkGE+z0PZtXz0+Z+T1locexQkjqHcvUo8i8HHPmZiVvGPWV2R0OZjUjzh1jvRLRjWp0Cg+TK8ySzOxE6p4JIZWLFadxMzMQ6ZWkVYhiwjESkERTeyBjwUAYWNHOPWuqGiOOfMUitQIhNlBQ2Lwe0GD2qNQSYOo6Tu7LepUkAsttUMBPZHAoQxkxDFACsgYkAJMBJCJtCQmd/5I+Q4T7PQ9m1fO1OZ+T1UchrP3dA7gvTpL0Lwck36mYWKPPd1ldsOU5upCnqOsd6JaMFqj37BlieAXmvNnYgdTEISYXKWL2iNB51pGBLkUPDArTZsRtXLnitnVZ6svQFh3GQm1YSdzRr0GgTPSs08y7Hk8a/nO613QWRwyfqZTcVqhpEWpjZaxNQc3+EWtAWaTuMqQtAEgBIASAEgBIAZAEggTJtEqRXEzVNiZ37kl5DhPs9D2bV87Pmfk9VaHH8X0cB3BepR5V4OWpqzDr+MesrtjoczI09R1jvRLRgj3mILSBLogCfwC83O52dCjWDAJ8IT2X7RKtXJdjKrkE2K2V0ZNphtn4WXSdFM5DhE0NoPAaAFlDU1bsZ9KZWjsZq6ZqsqgiFm1Y0vc8ztL5x3X9wXZT5TimvUZz1sikMgYxQAkAOCgBIAYoASYCKAHQAkgJ0iAb6JMRKmbyB/ZJisd95JeQ4T7PQ9m1fPT5n5PUWhxurUvfRerSXoj4OOcvUzIxR57utdcdDB5ggVT0DqehpVnWBFjAv1LkcVqbpksThibjT87lMZWCSuVGYcgxx0K12siFGzNJxys6VhqzVuyK1BxqOA3K2tlEJ7Rr18OAOHqWN2zXIqtsVdnYXU89tJ48K/r+4Lqp6HLNeooErZDGCAJWjp4RaOtAEUAJMBIAeUgEgBoQAkwEgBwkBOm+DvSYHf+SPkOE+z0PZtXzs+Z+T00cMxVQ5ndBPqK9uiv+OPg8uo3tvyU6hutkJDNTegz1vwOQ2CJgX36LgcmmzqUbosZLRN1F2Mo7QdkgrWCbIm7GPiMeTK3jSSMHUciq3FOGhI6iVo4J6groNhaJqudzyIBdeSVMrRWg1mBrMygc6SQDF7SqTTegPIAVaQhkwEEAJIBJgJACQAkAJIBAoAcoASAEEwEEhH0FyR8gwn2eh7Nq+aqP1vyekedrfowwxc4+GxNyT41Hj9UumGMqKNjGVKDd7Aj+izC/TYr0qHukcfV9g3UOwvirwv02K9Kj7pPjqvsPdQ7F5vIGmBHwnFW6cP7lZvFTfYrZRB36PKRv8ACcX6WH9ynxMw2ECqfo1oO1xGLP8Aqoe6TWLqLsJ04voCP6LML9NivSoe6VLHVfYncw7DfFXhfpsV6VD3SOPrew91DsEo/owwzDmbXxUj96h5vmkPG1WsxqlHsNU/RdhTHy2JsI8ahu//ACRx1VdhOlHsQ+KvC/TYr0qPukcfV9g3UOw/xVYX6bFelR90jj6vsG6h2G+KrC/TYr0qPuk+Pq+wbqPYf4qsL9NivSoe6Q8fV9g3UOw3xVYX6bFelR90lx9X2DdR7C+KrC/TYr0qPukcfV9g3Uewviqwv02K9Kh7pHH1fYN1HsOP0VYX6bFelQ90jj6vsG6j2G+KrC/TYr0qHukcfV9g3Uewviqwv02K9Kj7pHH1fYN1DsL4qsL9NivSo+6Rx1X2DdR7Dn9FeF+mxXpUPdI4+r7BuodhfFVhfpsV6VH3SOPq+wbqHYb4q8L9NivSo+6Rx1X2DdQ7HR9kbDp0qFGm1zy1lOmwElsw1oaJhutlyPN3Zqf/2Q==">
            <a:hlinkClick r:id="rId4"/>
          </p:cNvPr>
          <p:cNvSpPr>
            <a:spLocks noChangeAspect="1" noChangeArrowheads="1"/>
          </p:cNvSpPr>
          <p:nvPr/>
        </p:nvSpPr>
        <p:spPr bwMode="auto">
          <a:xfrm>
            <a:off x="261938" y="-1638300"/>
            <a:ext cx="2800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sz="1800"/>
          </a:p>
        </p:txBody>
      </p:sp>
      <p:sp>
        <p:nvSpPr>
          <p:cNvPr id="9222" name="Marcador de contenido 1"/>
          <p:cNvSpPr>
            <a:spLocks noGrp="1"/>
          </p:cNvSpPr>
          <p:nvPr>
            <p:ph idx="1"/>
          </p:nvPr>
        </p:nvSpPr>
        <p:spPr>
          <a:xfrm>
            <a:off x="1798638" y="1393825"/>
            <a:ext cx="3182937" cy="749300"/>
          </a:xfrm>
        </p:spPr>
        <p:txBody>
          <a:bodyPr/>
          <a:lstStyle/>
          <a:p>
            <a:pPr marL="0" indent="0">
              <a:buFontTx/>
              <a:buNone/>
            </a:pPr>
            <a:r>
              <a:rPr lang="es-PE" smtClean="0"/>
              <a:t>Qué valoramos</a:t>
            </a:r>
          </a:p>
        </p:txBody>
      </p:sp>
      <p:pic>
        <p:nvPicPr>
          <p:cNvPr id="9223" name="Picture 4" descr="https://encrypted-tbn3.gstatic.com/images?q=tbn:ANd9GcQ6liIM9laiZgtOxRGSB62ykJRAivcNiwDOdl2LSwR6jgHfxDK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5566">
            <a:off x="5157788" y="577850"/>
            <a:ext cx="14128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Rectángulo 3"/>
          <p:cNvSpPr>
            <a:spLocks noChangeArrowheads="1"/>
          </p:cNvSpPr>
          <p:nvPr/>
        </p:nvSpPr>
        <p:spPr bwMode="auto">
          <a:xfrm>
            <a:off x="1798638" y="2457450"/>
            <a:ext cx="514191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s-PE" sz="4000" b="1">
                <a:solidFill>
                  <a:srgbClr val="003366"/>
                </a:solidFill>
              </a:rPr>
              <a:t>Reducción de áreas del bosque </a:t>
            </a:r>
          </a:p>
        </p:txBody>
      </p:sp>
      <p:sp>
        <p:nvSpPr>
          <p:cNvPr id="9225" name="Rectángulo 10"/>
          <p:cNvSpPr>
            <a:spLocks noChangeArrowheads="1"/>
          </p:cNvSpPr>
          <p:nvPr/>
        </p:nvSpPr>
        <p:spPr bwMode="auto">
          <a:xfrm>
            <a:off x="1571625" y="4092575"/>
            <a:ext cx="7715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400" b="1">
                <a:solidFill>
                  <a:srgbClr val="FF0000"/>
                </a:solidFill>
              </a:rPr>
              <a:t>Valor Económico para evitar la reducción de áreas del bosque</a:t>
            </a:r>
            <a:r>
              <a:rPr lang="es-PE" sz="1400" b="1"/>
              <a:t> </a:t>
            </a:r>
            <a:r>
              <a:rPr lang="es-PE" sz="1400" b="1">
                <a:solidFill>
                  <a:srgbClr val="C00000"/>
                </a:solidFill>
              </a:rPr>
              <a:t>= </a:t>
            </a:r>
            <a:r>
              <a:rPr lang="es-PE" sz="1400" b="1"/>
              <a:t>DAP</a:t>
            </a:r>
            <a:r>
              <a:rPr lang="es-PE" sz="800" b="1"/>
              <a:t>BK2013</a:t>
            </a:r>
            <a:r>
              <a:rPr lang="es-PE" sz="1400" b="1"/>
              <a:t>*familias afectadas</a:t>
            </a:r>
          </a:p>
        </p:txBody>
      </p:sp>
      <p:sp>
        <p:nvSpPr>
          <p:cNvPr id="9226" name="Elipse 11"/>
          <p:cNvSpPr>
            <a:spLocks noChangeArrowheads="1"/>
          </p:cNvSpPr>
          <p:nvPr/>
        </p:nvSpPr>
        <p:spPr bwMode="auto">
          <a:xfrm>
            <a:off x="7034213" y="4041775"/>
            <a:ext cx="752475" cy="411163"/>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9227" name="Rectángulo 12"/>
          <p:cNvSpPr>
            <a:spLocks noChangeArrowheads="1"/>
          </p:cNvSpPr>
          <p:nvPr/>
        </p:nvSpPr>
        <p:spPr bwMode="auto">
          <a:xfrm>
            <a:off x="1752600" y="4692650"/>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800"/>
              <a:t>Familias afectadas	:	1892</a:t>
            </a:r>
          </a:p>
        </p:txBody>
      </p:sp>
      <p:pic>
        <p:nvPicPr>
          <p:cNvPr id="9228" name="Picture 4" descr="https://encrypted-tbn3.gstatic.com/images?q=tbn:ANd9GcQ6liIM9laiZgtOxRGSB62ykJRAivcNiwDOdl2LSwR6jgHfxDKK">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05566">
            <a:off x="7061200" y="3590925"/>
            <a:ext cx="374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3200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2" descr="data:image/jpeg;base64,/9j/4AAQSkZJRgABAQAAAQABAAD/2wCEAAkGBxQTEhUUExQUFhUXGBYXGBcYFxQcFxcXFxgXFxcXFRccHCggHBwlHBUUIjEhJSkrLi4uGB8zODMsNygtLiwBCgoKDg0OGhAQGiwcHxwsLCwsLCwsLCwsLCwsLCwsLCwsLCwsLCwsLCwsLCwsLCwsLCwsLCwsLCwsLCwsLCwsLP/AABEIAQQAwgMBEQACEQEDEQH/xAAcAAABBQEBAQAAAAAAAAAAAAADAAECBAUHBgj/xABLEAABAwIDAwYICggFBAMAAAABAAIRAyEEEjEFQVEGImFxgbETMjSRkqGz0xQXIzNTc3TB0fAHQlJictLh8RUkgqLCFlSjskNkg//EABoBAAMBAQEBAAAAAAAAAAAAAAABAgMEBQb/xAA0EQACAQIDBwMDBAIBBQAAAAAAAQIDEQQhMRITFDJBUXEiYZEFFVIzQoGh4fAjJGJyscH/2gAMAwEAAhEDEQA/AMtnJrFvDXtpgtcA4HNTkhwkEyZkzKtfUsHD0y1WocLXbvHRibyTxsj5Idr6f3FU/qmA7/0Lg8QWhyOxAuW5v3Q5nrJKj7rg31XwVwdcF/0xixMYcdBdVYd/DNCa+qYHv/QuFr9gB5KY460mjqdSHcZVfdcD3XwTwmJJN5IYyfm7fWM/mR91wPdfA+DxBI8k8Zf5MdHPp/il91wPdfA+DxAmcksXeae79tmvpIf1XA918BweIH/6TxkfNCf46f4pfdcD3/ofCYgd3JPFzPgx1Z2QOvnI+64L2+BcHiCLuSWMP/xjqzUx3FNfVcD7fAcHiCo7kdj5+bMfW0/5lovqv0/uvgzeDxRYHJHGBrfk5O/5Rn811H3XA918F8HiB28ksZ9H/vp/zJfdcD3XwPg8QJ/JLGaCn256fq51ghfVcD3XwDweIBu5IY2LU/8AyU+PWq+64Huvgng8SOOSONAnwck7jUZA6TztUfdcD3XwHB4ojV5IY4gfJ36H0x96a+q4DuvgTweKtkDdyPx30Zn6xn8yf3XAe3wLg8VYNQ5J45ok0sx0ANRkDpJzXUy+q4B9V8DWExPUE/kdjpkMPV4Vlu3MmvquA7r4E8FitSbOSGNJE04H1lO3+66PuuA7r4GsHiepM8jsZuYe19P+ZT92wP8AqHwWI9x38k8bzQKQ3zz6dzuF3IX1XAd/6HweIOkcn3FmFw7XkhzaNJrrzzgxoN991F080FpIbYvk9D6ml7Nq+RxP60/LPcpci8BK9YNu5xAmNBw6lnFNlt2K3+JM/bf6LfwWm7kTtInRxzHEND3SdJDd/Yk4NDuXKZt5/Us2USSASAEgAbg68Zd8dcWTVhMZwdNiN3nTvEMx2B0GSOi3eldBYZofxb5jwHTxlPIMxEPg3bMWsdd83QrAPldl1GbcY+5LqA0P4t8x/FGQZjkOg3E7o6+noTyDMIFLGJACQA6AGQAkAJADhAFLCfNs/hb3BfXUuSPhHhy1Y2xfJ6H1NL2bV8vif1ZeWexS5F4B7XZLI35vu3opOzHNXMN7CAb/AJGv9l0p3MWi/srDZn5muHNLSbbjP4LOpLZWZcFc3Gadp7yuVmyJJAJACQAkAJACSASAHTASAGQAoQAkAJACQAkAJADoAZACCAKmD+bZ/C3uC+upckfCPClzMbYvk9D6ml7Nq+XxP6svLPZpci8E8RUa0ZnCYdbTWNbmNAogrlPIyq9Z72ZXMAqZpgFovNrz/dbpJPUzvdENmV3tqn5K1Qskh9OxBcDvk7lVRRlHXQUG0b7NO0965GbokkAkAJACQAkAJACQAkAKEAJACKAEgBIASAEgBIASAEgBwgCng/m2fwt7gvrqX6cfCPClqxtitPweh9TS9m1fMYj9WTt1Z7FJ+hL2CYnC5xBbI11I1BB3dKzUrFuzBDZwkuyXIg8534W7FW8egrIQ2aAQclw7OOc7xuPi+pG8egWLjGGLjv4rNlXJQelKzC4spRZjuKOtFmFxBp4d6dmK4sp4FFn2C6FB4Is+w7iA/N0rMVxZTwTswuLKeCLMdxZTw9RRZiuLKeCLMLiyngUWC4sp4FKzC4svQizC4sp4J2YXFlPBFmFxZTwSswuLKeB9aeYXHDTwRZ9hNlLBj5Nn8Le4L66lyR8I8aVrs5b8KqQIe7KABAJtYCPUvShh6TSbiszllUldq4OrjakfOP8ASKtYej+C+Cd7PuQfi6pAPhH7p5xtwKpYej+C+Bb2fcG7G1Z+dd6RVcNR/BfBO9n3G/xGoIIe8x+8fzCOFo/ivgN7PuyNTH1ATFV8ajnHQ3CFhaP4r4Fvp92PTx9YmA+oe09qHhqC/avgN7UfVj+Frt8aqW9bz3I3GHekF8Bt1VrIYY03mvVcRGjiAdfwRw1L8F8BvZfkwQ2u9plufte5VwdF/tXwRxE11ZB+3q+5xHUSmsDR/FfAcVU7leptyubeEd2Eq1gqC/avgl4io+rIN2pWn51/aSnwdD8V8C39T8mXaW1axI55WbwlH8V8FqvN9WAbtCr9LUn+Ip8LR/BfAt9P8mTqY6sSSKr4n9o6bvvRwtD8F8A6tT8mN/iNQWNSqekOMXSeEo/gvgFWmtWwrsfVL3fKP1gc47hH3JcLR/BfBSqzfVi/xOrvqPk/vGQjhKP4r4DfT7sh8Pqk2qvIj9oyq4Sh+C+BOtPuxnY+qGtmo+SS7xjoLff6kcLQ/BfAnVqLqxqmPqkWqPB18Y+pCwlH8F8A60+7IMx9bK4+Ef8AqtHOO+Se4edN4WjfkXwJVqluZhKWMriCK1QHXxjoplhqGmwvgpVamu0zs3Jc5sHhXOuTQokniTTaSV5ckk2kdqdzk2Yg2/uOC9GmvQvBhLVjVG7xp3dCtEkHa9dlSYrA2UHmzWk8U7x6iswnwMCc72tjcLlLaXQWz3BmvTAAawuI3uMdyaUnqK6FSxj5EENGkNEC/SnsoNplN17nXjqqRDHD+a7oLf8AknbMV8iMzoEWH0AuVmTK83Vh0JuZcdQSyG8kWGvtfVRYaeQ0cUCCsaSBAtfWNe3oUlk2uAuLnidOwb0rsrIUzLtL3673HrQK4IuBjeQPP2qrEtj06YJzTAnfx1gIC3UHUqEkzc7wmlYTfci9gO/hEouGpaFKGhpBOrukTA0/0+tQ5ZlqOROmzcJEwN0WSbKsdn5K+RYWP+3o+zavGnzPyd6WRyKS4wJJG4L06fIvByy5mGp0ss+EcAOGruiwTfsCImuwHmtLjxdp5ghJsVxVsa97SCd4sLbja3YnspMLlHKJjoPn3euFoQxgEXEsiNe0cbIQpAsU7nOjcTHnKtaESY1EzmBtafMY/wCRQxRz1JtqQIAt+d6Vik7Aq3RwVIiRUm60F0L9anmy5IJiCN6yWWpo1dKxWeC3xgR1q7ozcWgjauUbpOgI0HEjiptdlLIjn/WJkjdw/onYQSh127z0KXYaCVHW6AfWeJ4/ghIpsEGh2ug38TrATZI9R5Nyb8OHUgbuDe7SRuvxumRcIzD5gCTbTS/UFLlYtRvmXnv0I0gC+ojiszboJlzu0N9I4IYHY+SvkWF+z0fZtXj1OZ+Tsjojlba5EbhaQN9t/SvRp5wXgwerKdVtyPz1rZaGbFlt1ouFhh+sOj1gg/cUMQEqhEi2b7jf+iQAKz+HZxVIiQOvEzczB8+vrlUiJdxUoEzJkEdU/wBQh3BWC02wOdoRbpUtloDiCNyqJMmU41WpPQYFFg0LNLFvbvkcDdQ4plKdggqU3nntyk726dcJWktB7UWQOGJ+bcHeo+ZPb7hsIZ5IIDrGN/SiyZDTQ7aggk+KI7Tu+9JqwyD3kxYcABoFSQiQc5xMXSysGbJVCG2jM4b93UBv60JXB5FygSWS7s6/7LKWprHNEmuNzMaA+v8ABBRCpUJAuTFvOiwrnaOSo/yWF+oo+zavGnzM7o6HKi23YF6FN+leDCWrIVKcgHs839CFomSCd1JgyFIX6Ljz2+9MixXHSrJsJlS99N4HBFgTI1QJhOLyFIEaRIk2g+r+8+dVchxbQJovr3qiFYtUCXFrZgFwbppmMWUPLM0WeRsYvkpWFV9Om0PAMAkta5zS5tPPE6Z3ASslWja7KdNmczkviCGn5IZy0MBrUgXTTbVsC6/Me09q0VeIt0wuB5J1XVAHwGS3M5j2Ohr2Z2OaAbg286HXjbIe6dsytgtiVaxd4NoMPNMS5ozOAcQ0SbmGkwE3VUdSFTb0G2zgG0HmmHZngNzHm5Zc1r+YQTa8XhOEnJXFKNjNybx51pkyUy18KOSHgPk2nWBrfrWexnkaqWWZHwbXgCm6CP1Xbz0FO7TzFZMQwjhd4IHeeAP3o20LYZKrSfpaOA07UlJA4selQ0HRu+8ocssgUO5ZO4D+izsaaEc1wBebdaoGDjKecdNQLn8E9SNDtnJXyLCxp8Ho+zavDnzM9JWscriwngO5ejT5V4MJasE42PWPv/otERcgD2JiFSbJgAkm0ASewJSdltPJIPAXEYKpLj4KoBe+R+mvBRHEUm8pIt0pdmUywcR61vcysiNRt+jcd6VxAnSqurXYnfoPisMafjMc02OVwIsdDe8J06kanI7inT2c2geExIa4OygwQYOaCRpMOB9abjczUi3iNsV3OL/CvBLi+xIgkh3N4CQ0x+6FKhFK1ipTepSO1q0j5V5ymRfQ5ckj/SAOoBa7uPYnbY7NuYgWFapAj9YxYAAeYBPYh2Kc3YhhtoVGSGvcA4yYJgnj163ScEyFJoDXxDnuL3EucYlx1sIv5k0klZCbu8xi7hoiwglUXA4ADt3pLuU7DHD+v1fmEbdtRqLZrbMqZBGaQBMG4vaAsJ55o3hlkwr3Md+4f9vmU5r3KbRDGYJ9MS9pAcLGDod/3JQqwnfZegSg46lMdGg3/nuWxlfMg+t+zYcd57dydiWyG9MR2/kp5Fhfs9D2bV4c16menHRHL3U7A/ut7gu+m/SjCWrKtVsT2DvWsSABerINPkx5XQ+sZ3ri+ov/AKafg6ML+qjd5UY2tTL8uLa5rnuZ4IatBBkE9GnavL+m0aVRRvTs7c3Q6sXUqRbtLLsZmztjUDhhXrPqD5QshoaZ3CJFuu67MRjK0a+5ppOyuY08PTdPbkwz9hUm4wYYvfke0EHm5gSCWg2jUDdvUrHVJYXf2V07WB4eKq7F9TN2jscUsM2o9zvCOqvYBYNyskOdpM5gRqt6ONdas4rlUb/KIqUFCClLUvbc2dOOo0X1KjxUawFzoLoIJgWiLLHC4i2FqVYpJq+RdalerGDepQx3J2kMSzC0azn1HVC10gZWN3QRq4b1tR+oVnQdacbJL+zGphYbxU4u7I47YmHdTxDsNUrF2GPygqZYcAS1zmEARBBSpY6tGpBVopKppb+rhUw0HGTg77ITZ3JzDHD4atVq1ga7yzKwMPO8JkbBIsNJmdVNf6hiFWqU6cU9hX1Lp4Wm4RlJ22gGE5MsO0amEc92RueHc3NDdJtG+9lrU+pTWDVdRTb6ExwsZV93fIsf4FhPg76wrVYo1AyqSxnOkxFJus8CSsVjsVvo0thNyV1/krhqWw530dmVtrcmmNxGHpUHPc3EMY5pfEtz8YA0EHzrbDfUZyoTnUVnB2M6uESqRjH92ZoYvkjTDavg/hAdQuXVA0U6rQYdkIAIjUa2XNS+qzcoudrT7ao1ng42ey80A2dsbDnC08RWqVWmpUdTytDDMOgRItxkytcRjK6rzoU4p7Kve5NLD03TU5PV2NLZmzKeH2kKRc9waRkPNkkw4B9tPG06FzYjFVa2B20rPr/g2pUoU6+y/wCCltTD0XY17PlspfUJytDqheCeY0RAbM3M2hdNCpWhhIyaV0ur6dzOpCEq7irjcothNo0WVm+EaHEtLKmQuaR0ttBRgcfKrVlSlZ2WqFiKChBTV15LvLKuW/B4OtFvVoNyy+kRvvP/ACZrjXbZ8Hlq9VjwA7mHi3xfMvYSaPOk0wD6TmibObuI+8LRO5DTQEVPOixNzufJRsYLCj/69D2bV4k+ZnrJ5HMaeg6h3Ltp8qMHqyvie/X8VqjNlTKVoTYubKxIo1qdQgkMcHEDWy58VSdalKCdrmlKapzUn0NXHbRwNQvcaFcPeSZztgOM3idJXn0MLjaUYpTVlkdE61Cd5Wd2URtRowooQ6RVzzaInxeMrqeFk8S6t1Zqxkq0d1se422NteExTK9NrhlFMCYmWTpCWGwe7w8qUs73/sK1e9VTj0sE5U7Y+FvYWU3MptBEOiznGXOsY/Z9an6dgeFhJSkpNjxWIVWSdskR2ht2m/G0cRoKYbLZBccoMxBjenRwMoYWdF57Wgp4hSrRn0Rnu22xuMOKphxJqGoGmwE7nLoWClLDbieWVjJ14qtvYljGcoaAp124ehUY7EGahqOaQASS5rIJ1J9awpYGs5wdWSap5K3/ANLniYbMlBcwE8o2mhhKWR04epncebDh4TOA2+scVpwEt7VntL/kVieIWxCNuUJR5SsbtB+LyPyuzDJzc3OAHGNyj7dN4SOHUlddehaxUd9vEitT2w34JiMPldmq1W1A62UBrs0OvM9S1eCkq8KrfKrP4Md/HdSj3YXaPKLNUwlSm0tdh6dNvOjnFmpETYwlQ+nuMKsJPKbb+S54m8oSX7VYNtnlBh6rKpp0q4q1TLi+qfB0zMuyNB38I3rHC4CtScVOUXGHtmzSrioTi7asr0tuN+CUcPldmp1XVC62UgmQ0b5W8sFLiJ1k1aSsZKvFU4wfR3NSvt5r8aMU1jgJYQ10SYEEWtxXPHAOOF4dvubcQnV3hYpbao08TVqtp1MlRjwbt8I01PGcw6aysp4CtOhGk5K8bfykacRGNRyte5nbZ2zSqYVmHpsqjK9zsz3B2bNc5jMyt8LgqlOu6sms1ayMK+IjKmqcU/LAbf2y3EGkWNc3wdMMIdFyIuI3LbBYR4fbu77TuZ18QqrVuhi1X6Bd6OVj1HEGAdLdHShJDcmGpVGnxxBF5H3hS7rQaaep2zkoP8lhY/7eh7Nq8SfM/J6ieRzFhEDqC7ocq8GD1Yz4KtEkBhyRa5HcntCIPwx3wB0kJt5ZAl2DbT2YykKbg9zhUaT4oEOBhzdd1lz4fEyquUWrbJpVpJJPuEq4Fgw/hiDmLgxrdZGUHMbiLEJLESliN2u17g6aVPbMo1HHS3UI612ZamGZXr05s6e1VGaeaIlEp1GgHz9y1UkzLZzAhWyLiLUlJXsOz1IMCcmkr3Ha4WrSI6uKSkpeBuLWpAuRfO3UWyxATuTbsCTYjwQ5JZtjzGDZ/NkX7iRqYMGATpoJ16VhNq7S1N4J2DPINp/P4KErdkN56FOq0CbzOp3LWLvmZNWGNE5Q/wDVmJ4u1gdgS3i23DqS4vZ2mQYDM6xc/crJWoPtTETPi9ZSKO58kvIcJ9noezavDqc78nqrQ5i1oAEnc2w10XbDlRhLVk2Ebm+e6rMQ7qx4nuRYYLDYc1XhoBM6xqANT5lNWcacLsIpyeRfLw/DBz4llZ/N3nwgByxrGZpnoXHnDEPZ0lHU3dnTz1TG20xww+Ha4OBcH1SSP1nuMA9OUCyrCq9ao10shVv04lPBYU+CLxGbwjWTuYCC4u67R22uta9VubX/AGmdNWjf3BcpHH4TVkzBDb/uAMnrOWe1a4KNqMX/ALmRiHebLlF+WtQa0QaOGNR2g8drntA/1Vqck8CuN7WxN/k7fBorbcUuiPLYDDeFrMpkxndBNouZMdy9erPd0XJdFkcNOO3NJmttDMzCPb4rXYgNDJ8RtNr7OH7RLqc77Lio+vERb/H+2dEsqT8/+jP2VSBo1y0htQeCyuMgMYS4PcDuM+D6YzQujFSaqQXR3/wTSV02iHKHahrV31GueQbDMbkNEA9E8FeFo7qlZ/6xVZqUro09tVjRzUmMPgzTY3MfFfmAc57f2nEmJvGXdquXDRdX1Ted2aVnsZLsD5MFg8O8ggNouHG9QikADqPHKvHqTcIrqycPbNs38DSh+HEtJp4d7zujwmd7QOA+Wp+ZedUctmb7ySX8anVGKTivYwsJs9jq7A+zXOAdMRJ1uvSr1ZRoy2dbZHLGmnPMJtjFPg0ywsb4QkNdqIloaBaGgdF+mynC04p7xu7aVyq0+i0RPCvPwRwa0F1Ws2my2pa0kzxE1GW0ssqsXv12UbsqnL/i8tFflO4nE1LyBDBe5DBlBPSYW+AVqSb9zHE/qNEtpve3C4amS7JkdUImxL3DKI3xkPVKnDxUq9SfXJLwOrlSiv5MYuno/O9dxy3EW9H56ExsczaPzKSA7lyT8hwn2eh7Nq8OfM/J6q0OYs0HUO4Lupr0oxlqPMKmSLIUADq0yNJHUjJ6q4tGQZT4lPTQETrNMXJPWSpUYp5Kw3fqUXnp7Fqkm80Q7kC8b/OqStl2Fe+pTqU3ScsntOnDqtorWxazsZNSu2iqaRH7vbda3TytdEJNDEje4nfv149aLK90kh37mphNsNphvgmltoqNIa5tW5nNOoIixXFUwrqN7b8NdDZVlG1v5MrE1Gue5zW5Wkkhu5o3CehdtOMowSk7tdTKbTeSshi8mASYGkkwOpCjFNtIlyZawjDc6Dhx3qJ2/kqFyywmZvpGpuOH54LNxja1jSLaepN1VwOqaS6g5NCNYOnMDMayZUxjsqyBu+pX8Gf1XTF43jpjj+CtpO91mZ2eiYN0nWeklUklkiZNvUHVfMawLCTonGCjoS22KeKbBEmEHXdwSYJ3ETJlAdTufJPyHCfZ6Hs2rw58z8nrLQ5pTHNHU3uXZTfpRjLUfKrEFpsSYD1WWSQMCxqoLAMW+yqImUCw9Q6VqZjZW9J7kXYZAqmJN4sOj8VSiiG+xm1R2rZGDuDKoCIKB2I70xhAEiWa2G8QA6rnnqbx0JgR+exK5ViFQiE0JgXG357FSJBPCZEkR8MTY3H53qtlEqd8hhTBPNPYdexFwavoRAM3QTmTqf3SG7EW9aYjuvJPyHCfZ6Hs2rwZv1PyeutDmjXQ0fwjuXbT0RjLVlU4s9i22CLlyniLAqXEq43h0rBcmG3vZJsAWLcAObrxVREzLqdN1tkZsYDmlHUVsijUWqMpAKrLSqTM2AcrBEQgYgEXAtUGbyokwSNLCvb51jJM3i0QfIkpg2V2mVViE7j5uhAXIuFkxMCRHamZaDtYgai9QjHkaiR+d6VilfqM+lw829FwcEs0CKsg7tySP+Rwn2eh7Nq+fnzPyeutDkVSvu6h5gvUpR9C8HLOXqZCVZI5dG9AxxiTuS2RXNPCPzC+qykszRMDimpoGUsq1IHqtgdiFqD0M2oFsjBoi/RCJZTK1QkMEATphJkthGuulYEzQovCxaZ0RaCV6c6TKSdmU1dAvgjuCrbVydl2BNaqJSuFp4Yncpckiti5F+FRtidMd7IhFx2sDKdxAHFVYwbdxjV43TSC53Xkl5DhPs9D2bV4E+Z+T11ocfqU95616lN+iPg5Zr1MA4rVGdyDnKkiWO1yGgTDU65BUuJakabK8tusXHM0TuDYBPQqEV8WnAUjOqLdGLAu6FSM2U3laIaGBQDLlNnMBKybzBx7iawbim2SkmW6dMhZtm0VYu0AsmaotVHWUdSnoU6FK9lbZCRdeYCjVllGs5aJEMrvcrRDYEqhAHqkYvUEqJO88kfIcJ9noezavAnzPyewtDkONrEQOhvcF6lBXivByzebKXhFtYxuP/dAChIY4CbBGvs+kHNhc83Y2ggzsPCSlcdjNxBWsSJFNzZWiMmQLITuTYzagues963joSMEAWG1uaBwU7OYpPoSpVIUtCi7GtTp2noWDdjqSVi5ggTros5FpGgaLSIWd3cqxXbgw24uqcrk7IDEvTigkUKi1Rmys9aIhgyExAqipGcgRVEneeSXkOE+z0PZtXz0+Z+T11ocZxRkr16PJHwcVTmZXDVsZlqk0GyzbNEghoKVIeyBLIVEvI0tlVedHFZVEaQZrvbIWN7GhQxGCk20VqZLiTpbNYBcSfUhzYbKBYjB02i6qM2GyjyWJHPdGmY96746HJLUEVQkTZokyXqTapYjewTg5ovpquSd0zrhZo1KDRqFk2aoskQoGQqCyaAy8ZrdbRM2UXaLREMAVSIYB7laM2weZOxmDKoDvXJHyHCfZ6Hs2r5+fMz2FochxGHNukT516dKXpXg5Zr1MrimtbmaQ4dBRqF7BXVCpUSrkHBUIPs/xgFNTQqJ6BwsuXqakAehMCT3Ab0WuBgbVxkm3YuilAxqTsjzlR0krtRzkUxhGaJMhkgpEaOA6FhUN6Z6LA04AnrXLJnSi66CpGBrmE0Bj4m5W8TNlUBUQDqNB6O5UmS0UatitVoc7WYOUxDAJjO9ckfIcJ9noezavnp8z8nrrQ51Vp/JN381v/qF20n6UYy1MytRgTK6EzNooubdaIzJgQLpDFKACbP8cdaVTQcNT0lSoBulctjYrOrSqsAnOlOwjC2hQvZdFNmNSNzBqiCV1rQwtYimMm1JkskCkTYvYOreFlOJpCR6bAOlo3blxSWZ1rQthwUlFLG4+k2QXtkagffC0hCT0Ic0tTFqbTpzqT2LdUpWM9uJXO0m8D6vxV7qRO2glXQ/nVTFA3kUS5bJHPfMhlnRADFMDvXJHyHCfZ6Hs2r56pzvyeujn1N/MaP3W/8AqF2U16UYvUqHDg8VrtWJ2QVTA8FSmGyAqYQxKpSRLRWfG4K0QyeBYS8FKbVhw1NqpUtdc6RrczqT7mVpYi4Z1SySRTYBmIjUdqqxNzzePM1Hn94ruhyo55agFQiTUmSySQglJ0OaVL0HF5nrNm4lpaBC4ZxaZ2Rd0V8Vma4kE6j+yqNmgk2ebx5+Uf8AxFdsNDmlqV1Yh2pMDTxTrLCI5vIqOWqMSCBjh3FAHeuSXkOE+z0PZtXz0+Z+T11oczp41uQA6iB5l304eleDByzZg19sVQ9waREkC3SuyNGLSuczqMehtqrmEkG4GnEolRjZtAqjbR6vE0g6QVxrI6nmZvwE71ptEbIRjQ0WCV7jtYDnMlNIRCoITAm26AAvYJTvkJnncc2Kjh0rsp8pzy1AKxEmlJiY8JCL2Hwh5hI1dHqP4LKUy4wNZ2JFKAGOceiCsFFyzZu5bORSOOcW+LUvrERqtFBdzPauZOIPOMgi+h17V0R0IYNUIQCT0A0MU8CB0BYxCZXcrMyKoBpSGd85I+QYT7PQ9m1fPz5n5PWRxzEiLr1aOcV4OOpzMxqx5x6yuuOhzsWH8YdY70T5WNanvy5eY9TsQqrLWQmMp1BFlaEVcQ+FaRLYBz82iYkWsORoodykM8BNCZ5rHt+Uf1rthojkk/UVFoMQKTQiTakJWBIt19oucGiIgzr1/ioVNGjkQ+Humbev8U9hE3IDGvGjo6oRu4juwL3lxJJkm5KtZCYyYhSgA7sVJmBpCjZBq5A1E0idkbOnYNkYFILHf+SPkGE+z0PZtXz0+Z+T1locexQkjqHcvUo8i8HHPmZiVvGPWV2R0OZjUjzh1jvRLRjWp0Cg+TK8ySzOxE6p4JIZWLFadxMzMQ6ZWkVYhiwjESkERTeyBjwUAYWNHOPWuqGiOOfMUitQIhNlBQ2Lwe0GD2qNQSYOo6Tu7LepUkAsttUMBPZHAoQxkxDFACsgYkAJMBJCJtCQmd/5I+Q4T7PQ9m1fO1OZ+T1UchrP3dA7gvTpL0Lwck36mYWKPPd1ldsOU5upCnqOsd6JaMFqj37BlieAXmvNnYgdTEISYXKWL2iNB51pGBLkUPDArTZsRtXLnitnVZ6svQFh3GQm1YSdzRr0GgTPSs08y7Hk8a/nO613QWRwyfqZTcVqhpEWpjZaxNQc3+EWtAWaTuMqQtAEgBIASAEgBIAZAEggTJtEqRXEzVNiZ37kl5DhPs9D2bV87Pmfk9VaHH8X0cB3BepR5V4OWpqzDr+MesrtjoczI09R1jvRLRgj3mILSBLogCfwC83O52dCjWDAJ8IT2X7RKtXJdjKrkE2K2V0ZNphtn4WXSdFM5DhE0NoPAaAFlDU1bsZ9KZWjsZq6ZqsqgiFm1Y0vc8ztL5x3X9wXZT5TimvUZz1sikMgYxQAkAOCgBIAYoASYCKAHQAkgJ0iAb6JMRKmbyB/ZJisd95JeQ4T7PQ9m1fPT5n5PUWhxurUvfRerSXoj4OOcvUzIxR57utdcdDB5ggVT0DqehpVnWBFjAv1LkcVqbpksThibjT87lMZWCSuVGYcgxx0K12siFGzNJxys6VhqzVuyK1BxqOA3K2tlEJ7Rr18OAOHqWN2zXIqtsVdnYXU89tJ48K/r+4Lqp6HLNeooErZDGCAJWjp4RaOtAEUAJMBIAeUgEgBoQAkwEgBwkBOm+DvSYHf+SPkOE+z0PZtXzs+Z+T00cMxVQ5ndBPqK9uiv+OPg8uo3tvyU6hutkJDNTegz1vwOQ2CJgX36LgcmmzqUbosZLRN1F2Mo7QdkgrWCbIm7GPiMeTK3jSSMHUciq3FOGhI6iVo4J6groNhaJqudzyIBdeSVMrRWg1mBrMygc6SQDF7SqTTegPIAVaQhkwEEAJIBJgJACQAkAJIBAoAcoASAEEwEEhH0FyR8gwn2eh7Nq+aqP1vyekedrfowwxc4+GxNyT41Hj9UumGMqKNjGVKDd7Aj+izC/TYr0qHukcfV9g3UOwvirwv02K9Kj7pPjqvsPdQ7F5vIGmBHwnFW6cP7lZvFTfYrZRB36PKRv8ACcX6WH9ynxMw2ECqfo1oO1xGLP8Aqoe6TWLqLsJ04voCP6LML9NivSoe6VLHVfYncw7DfFXhfpsV6VD3SOPrew91DsEo/owwzDmbXxUj96h5vmkPG1WsxqlHsNU/RdhTHy2JsI8ahu//ACRx1VdhOlHsQ+KvC/TYr0qPukcfV9g3UOw/xVYX6bFelR90jj6vsG6h2G+KrC/TYr0qPuk+Pq+wbqPYf4qsL9NivSoe6Q8fV9g3UOw3xVYX6bFelR90lx9X2DdR7C+KrC/TYr0qPukcfV9g3Uewviqwv02K9Kh7pHH1fYN1HsOP0VYX6bFelQ90jj6vsG6j2G+KrC/TYr0qHukcfV9g3Uewviqwv02K9Kj7pHH1fYN1DsL4qsL9NivSo+6Rx1X2DdR7Dn9FeF+mxXpUPdI4+r7BuodhfFVhfpsV6VH3SOPq+wbqHYb4q8L9NivSo+6Rx1X2DdQ7HR9kbDp0qFGm1zy1lOmwElsw1oaJhutlyPN3Zqf/2Q==">
            <a:hlinkClick r:id="rId3"/>
          </p:cNvPr>
          <p:cNvSpPr>
            <a:spLocks noChangeAspect="1" noChangeArrowheads="1"/>
          </p:cNvSpPr>
          <p:nvPr/>
        </p:nvSpPr>
        <p:spPr bwMode="auto">
          <a:xfrm>
            <a:off x="109538" y="-1790700"/>
            <a:ext cx="28003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sz="1800"/>
          </a:p>
        </p:txBody>
      </p:sp>
      <p:pic>
        <p:nvPicPr>
          <p:cNvPr id="68613" name="Picture 5"/>
          <p:cNvPicPr>
            <a:picLocks noChangeAspect="1" noChangeArrowheads="1"/>
          </p:cNvPicPr>
          <p:nvPr/>
        </p:nvPicPr>
        <p:blipFill>
          <a:blip r:embed="rId4"/>
          <a:srcRect/>
          <a:stretch>
            <a:fillRect/>
          </a:stretch>
        </p:blipFill>
        <p:spPr bwMode="auto">
          <a:xfrm>
            <a:off x="7869238" y="2805113"/>
            <a:ext cx="1200150" cy="954087"/>
          </a:xfrm>
          <a:prstGeom prst="rect">
            <a:avLst/>
          </a:prstGeom>
          <a:noFill/>
          <a:ln>
            <a:noFill/>
          </a:ln>
          <a:effectLst>
            <a:prstShdw prst="shdw17" dist="17961" dir="2700000">
              <a:schemeClr val="accent1">
                <a:gamma/>
                <a:shade val="60000"/>
                <a:invGamma/>
              </a:schemeClr>
            </a:prstShdw>
          </a:effectLst>
          <a:extLst/>
        </p:spPr>
      </p:pic>
      <p:sp>
        <p:nvSpPr>
          <p:cNvPr id="2" name="Rectángulo 1"/>
          <p:cNvSpPr/>
          <p:nvPr/>
        </p:nvSpPr>
        <p:spPr>
          <a:xfrm>
            <a:off x="500063" y="2155825"/>
            <a:ext cx="8497887" cy="3416300"/>
          </a:xfrm>
          <a:prstGeom prst="rect">
            <a:avLst/>
          </a:prstGeom>
        </p:spPr>
        <p:txBody>
          <a:bodyPr>
            <a:spAutoFit/>
          </a:bodyPr>
          <a:lstStyle/>
          <a:p>
            <a:pPr algn="just">
              <a:defRPr/>
            </a:pPr>
            <a:r>
              <a:rPr lang="es-PE" b="1" dirty="0">
                <a:solidFill>
                  <a:srgbClr val="3366FF"/>
                </a:solidFill>
              </a:rPr>
              <a:t>Estudio primario</a:t>
            </a:r>
            <a:r>
              <a:rPr lang="es-PE" dirty="0"/>
              <a:t>		: “Valoración económica de los beneficios por 				    restaurar el bosque 1”</a:t>
            </a:r>
          </a:p>
          <a:p>
            <a:pPr algn="just">
              <a:defRPr/>
            </a:pPr>
            <a:endParaRPr lang="es-PE" dirty="0"/>
          </a:p>
          <a:p>
            <a:pPr algn="just">
              <a:defRPr/>
            </a:pPr>
            <a:r>
              <a:rPr lang="es-PE" b="1" dirty="0">
                <a:solidFill>
                  <a:srgbClr val="3366FF"/>
                </a:solidFill>
              </a:rPr>
              <a:t>Procedencia</a:t>
            </a:r>
            <a:r>
              <a:rPr lang="es-PE" dirty="0"/>
              <a:t>		:  Revista académica arbitrada </a:t>
            </a:r>
            <a:r>
              <a:rPr lang="es-PE" b="1" dirty="0">
                <a:effectLst>
                  <a:outerShdw blurRad="38100" dist="38100" dir="2700000" algn="tl">
                    <a:srgbClr val="000000">
                      <a:alpha val="43137"/>
                    </a:srgbClr>
                  </a:outerShdw>
                </a:effectLst>
              </a:rPr>
              <a:t>- </a:t>
            </a:r>
            <a:r>
              <a:rPr lang="es-PE" dirty="0" err="1"/>
              <a:t>Environmental</a:t>
            </a:r>
            <a:r>
              <a:rPr lang="es-PE" dirty="0"/>
              <a:t> 				   Management</a:t>
            </a:r>
            <a:endParaRPr lang="es-PE" b="1" dirty="0">
              <a:effectLst>
                <a:outerShdw blurRad="38100" dist="38100" dir="2700000" algn="tl">
                  <a:srgbClr val="000000">
                    <a:alpha val="43137"/>
                  </a:srgbClr>
                </a:outerShdw>
              </a:effectLst>
            </a:endParaRPr>
          </a:p>
          <a:p>
            <a:pPr algn="just">
              <a:defRPr/>
            </a:pPr>
            <a:endParaRPr lang="es-PE" b="1" dirty="0">
              <a:effectLst>
                <a:outerShdw blurRad="38100" dist="38100" dir="2700000" algn="tl">
                  <a:srgbClr val="000000">
                    <a:alpha val="43137"/>
                  </a:srgbClr>
                </a:outerShdw>
              </a:effectLst>
            </a:endParaRPr>
          </a:p>
          <a:p>
            <a:pPr algn="just">
              <a:defRPr/>
            </a:pPr>
            <a:r>
              <a:rPr lang="es-PE" b="1" dirty="0">
                <a:solidFill>
                  <a:srgbClr val="3366FF"/>
                </a:solidFill>
              </a:rPr>
              <a:t>Objetivo del estudio	</a:t>
            </a:r>
            <a:r>
              <a:rPr lang="es-PE" dirty="0"/>
              <a:t>: Estudio calcula el valor económico para evitar la 				  reducción de áreas de bosque y así mantener los 				  servicios ecosistémicos que éste provee.</a:t>
            </a:r>
          </a:p>
          <a:p>
            <a:pPr algn="just">
              <a:defRPr/>
            </a:pPr>
            <a:endParaRPr lang="es-PE" dirty="0"/>
          </a:p>
          <a:p>
            <a:pPr algn="just">
              <a:defRPr/>
            </a:pPr>
            <a:r>
              <a:rPr lang="es-PE" b="1" dirty="0">
                <a:solidFill>
                  <a:srgbClr val="3366FF"/>
                </a:solidFill>
              </a:rPr>
              <a:t>Valor estimado</a:t>
            </a:r>
            <a:r>
              <a:rPr lang="es-PE" dirty="0"/>
              <a:t>		: DAP= $66/año/familia por restaurar los servicios 				  ecosistémicos que provee el bosque	</a:t>
            </a:r>
          </a:p>
        </p:txBody>
      </p:sp>
      <p:sp>
        <p:nvSpPr>
          <p:cNvPr id="10246" name="Rectángulo 3"/>
          <p:cNvSpPr>
            <a:spLocks noChangeArrowheads="1"/>
          </p:cNvSpPr>
          <p:nvPr/>
        </p:nvSpPr>
        <p:spPr bwMode="auto">
          <a:xfrm>
            <a:off x="3276600" y="6450013"/>
            <a:ext cx="17938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PE" sz="1100" i="1"/>
              <a:t>DAP: Disposición a pagar</a:t>
            </a:r>
          </a:p>
        </p:txBody>
      </p:sp>
      <p:sp>
        <p:nvSpPr>
          <p:cNvPr id="6" name="Elipse 5"/>
          <p:cNvSpPr/>
          <p:nvPr/>
        </p:nvSpPr>
        <p:spPr bwMode="auto">
          <a:xfrm>
            <a:off x="1317625" y="792163"/>
            <a:ext cx="2549525" cy="763587"/>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es-PE" sz="1600" dirty="0">
                <a:solidFill>
                  <a:schemeClr val="tx1"/>
                </a:solidFill>
              </a:rPr>
              <a:t>Valoración Contingente</a:t>
            </a:r>
          </a:p>
        </p:txBody>
      </p:sp>
      <p:sp>
        <p:nvSpPr>
          <p:cNvPr id="7" name="Elipse 6"/>
          <p:cNvSpPr/>
          <p:nvPr/>
        </p:nvSpPr>
        <p:spPr bwMode="auto">
          <a:xfrm>
            <a:off x="5278438" y="842963"/>
            <a:ext cx="2592387" cy="728662"/>
          </a:xfrm>
          <a:prstGeom prst="ellipse">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es-PE" sz="1600" dirty="0">
                <a:solidFill>
                  <a:schemeClr val="tx1"/>
                </a:solidFill>
              </a:rPr>
              <a:t>Transferencia de Beneficio</a:t>
            </a:r>
          </a:p>
        </p:txBody>
      </p:sp>
      <p:pic>
        <p:nvPicPr>
          <p:cNvPr id="10249" name="Picture 4" descr="https://encrypted-tbn3.gstatic.com/images?q=tbn:ANd9GcQ6liIM9laiZgtOxRGSB62ykJRAivcNiwDOdl2LSwR6jgHfxDK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05566">
            <a:off x="4108450" y="676275"/>
            <a:ext cx="94773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7417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endParaRPr lang="es-PE" smtClean="0"/>
          </a:p>
        </p:txBody>
      </p:sp>
      <p:sp>
        <p:nvSpPr>
          <p:cNvPr id="11267" name="Marcador de contenido 2"/>
          <p:cNvSpPr>
            <a:spLocks noGrp="1"/>
          </p:cNvSpPr>
          <p:nvPr>
            <p:ph idx="1"/>
          </p:nvPr>
        </p:nvSpPr>
        <p:spPr/>
        <p:txBody>
          <a:bodyPr/>
          <a:lstStyle/>
          <a:p>
            <a:endParaRPr lang="es-PE" smtClean="0"/>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Marcador de contenido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51125" y="2133600"/>
            <a:ext cx="363855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arcador de texto 8"/>
          <p:cNvSpPr txBox="1">
            <a:spLocks/>
          </p:cNvSpPr>
          <p:nvPr/>
        </p:nvSpPr>
        <p:spPr>
          <a:xfrm>
            <a:off x="2713038" y="1173163"/>
            <a:ext cx="3576637" cy="53657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s-PE" sz="2200" kern="0" dirty="0" smtClean="0"/>
              <a:t>Bosque 1</a:t>
            </a:r>
          </a:p>
        </p:txBody>
      </p:sp>
    </p:spTree>
    <p:extLst>
      <p:ext uri="{BB962C8B-B14F-4D97-AF65-F5344CB8AC3E}">
        <p14:creationId xmlns:p14="http://schemas.microsoft.com/office/powerpoint/2010/main" val="2120353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endParaRPr lang="es-PE" smtClean="0"/>
          </a:p>
        </p:txBody>
      </p:sp>
      <p:sp>
        <p:nvSpPr>
          <p:cNvPr id="12291" name="Marcador de contenido 2"/>
          <p:cNvSpPr>
            <a:spLocks noGrp="1"/>
          </p:cNvSpPr>
          <p:nvPr>
            <p:ph idx="1"/>
          </p:nvPr>
        </p:nvSpPr>
        <p:spPr/>
        <p:txBody>
          <a:bodyPr/>
          <a:lstStyle/>
          <a:p>
            <a:endParaRPr lang="es-PE" smtClean="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ángulo 4"/>
          <p:cNvSpPr>
            <a:spLocks noChangeArrowheads="1"/>
          </p:cNvSpPr>
          <p:nvPr/>
        </p:nvSpPr>
        <p:spPr bwMode="auto">
          <a:xfrm>
            <a:off x="1500188" y="2663825"/>
            <a:ext cx="2459037" cy="642938"/>
          </a:xfrm>
          <a:prstGeom prst="rect">
            <a:avLst/>
          </a:prstGeom>
          <a:noFill/>
          <a:ln w="952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PE" sz="1800"/>
              <a:t>Tres formas de Transferencia</a:t>
            </a:r>
          </a:p>
        </p:txBody>
      </p:sp>
      <p:cxnSp>
        <p:nvCxnSpPr>
          <p:cNvPr id="7" name="Conector recto de flecha 6"/>
          <p:cNvCxnSpPr/>
          <p:nvPr/>
        </p:nvCxnSpPr>
        <p:spPr bwMode="auto">
          <a:xfrm rot="5400000" flipH="1" flipV="1">
            <a:off x="3539331" y="2013744"/>
            <a:ext cx="1090613" cy="739775"/>
          </a:xfrm>
          <a:prstGeom prst="straightConnector1">
            <a:avLst/>
          </a:prstGeom>
          <a:ln w="9525">
            <a:solidFill>
              <a:srgbClr val="00B050"/>
            </a:solidFill>
            <a:headEnd type="none" w="med" len="med"/>
            <a:tailEnd type="triangle"/>
          </a:ln>
        </p:spPr>
        <p:style>
          <a:lnRef idx="1">
            <a:schemeClr val="accent6"/>
          </a:lnRef>
          <a:fillRef idx="0">
            <a:schemeClr val="accent6"/>
          </a:fillRef>
          <a:effectRef idx="0">
            <a:schemeClr val="accent6"/>
          </a:effectRef>
          <a:fontRef idx="minor">
            <a:schemeClr val="tx1"/>
          </a:fontRef>
        </p:style>
      </p:cxnSp>
      <p:cxnSp>
        <p:nvCxnSpPr>
          <p:cNvPr id="12295" name="Conector recto de flecha 8"/>
          <p:cNvCxnSpPr>
            <a:cxnSpLocks noChangeShapeType="1"/>
          </p:cNvCxnSpPr>
          <p:nvPr/>
        </p:nvCxnSpPr>
        <p:spPr bwMode="auto">
          <a:xfrm flipV="1">
            <a:off x="3714750" y="2981325"/>
            <a:ext cx="947738" cy="19050"/>
          </a:xfrm>
          <a:prstGeom prst="straightConnector1">
            <a:avLst/>
          </a:prstGeom>
          <a:noFill/>
          <a:ln w="12700" algn="ctr">
            <a:solidFill>
              <a:srgbClr val="00B050"/>
            </a:solidFill>
            <a:round/>
            <a:headEnd/>
            <a:tailEnd type="triangle" w="med" len="med"/>
          </a:ln>
          <a:extLst>
            <a:ext uri="{909E8E84-426E-40DD-AFC4-6F175D3DCCD1}">
              <a14:hiddenFill xmlns:a14="http://schemas.microsoft.com/office/drawing/2010/main">
                <a:noFill/>
              </a14:hiddenFill>
            </a:ext>
          </a:extLst>
        </p:spPr>
      </p:cxnSp>
      <p:cxnSp>
        <p:nvCxnSpPr>
          <p:cNvPr id="12296" name="Conector recto de flecha 10"/>
          <p:cNvCxnSpPr>
            <a:cxnSpLocks noChangeShapeType="1"/>
          </p:cNvCxnSpPr>
          <p:nvPr/>
        </p:nvCxnSpPr>
        <p:spPr bwMode="auto">
          <a:xfrm rot="16200000" flipH="1">
            <a:off x="3636169" y="3150394"/>
            <a:ext cx="1104900" cy="947738"/>
          </a:xfrm>
          <a:prstGeom prst="straightConnector1">
            <a:avLst/>
          </a:prstGeom>
          <a:noFill/>
          <a:ln w="9525" algn="ctr">
            <a:solidFill>
              <a:srgbClr val="00B050"/>
            </a:solidFill>
            <a:round/>
            <a:headEnd/>
            <a:tailEnd type="triangle" w="med" len="med"/>
          </a:ln>
          <a:extLst>
            <a:ext uri="{909E8E84-426E-40DD-AFC4-6F175D3DCCD1}">
              <a14:hiddenFill xmlns:a14="http://schemas.microsoft.com/office/drawing/2010/main">
                <a:noFill/>
              </a14:hiddenFill>
            </a:ext>
          </a:extLst>
        </p:spPr>
      </p:cxnSp>
      <p:sp>
        <p:nvSpPr>
          <p:cNvPr id="12" name="Rectángulo 11"/>
          <p:cNvSpPr/>
          <p:nvPr/>
        </p:nvSpPr>
        <p:spPr bwMode="auto">
          <a:xfrm>
            <a:off x="5364163" y="1487488"/>
            <a:ext cx="2592387" cy="604837"/>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algn="ctr" eaLnBrk="1" hangingPunct="1">
              <a:defRPr/>
            </a:pPr>
            <a:r>
              <a:rPr lang="es-PE" dirty="0">
                <a:solidFill>
                  <a:schemeClr val="tx1"/>
                </a:solidFill>
              </a:rPr>
              <a:t>Transferencia de Función</a:t>
            </a:r>
          </a:p>
        </p:txBody>
      </p:sp>
      <p:sp>
        <p:nvSpPr>
          <p:cNvPr id="13" name="Rectángulo 12"/>
          <p:cNvSpPr/>
          <p:nvPr/>
        </p:nvSpPr>
        <p:spPr bwMode="auto">
          <a:xfrm>
            <a:off x="5389563" y="2701925"/>
            <a:ext cx="2592387" cy="48895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es-PE" dirty="0">
                <a:solidFill>
                  <a:schemeClr val="tx1"/>
                </a:solidFill>
              </a:rPr>
              <a:t>Transferencia Puntual</a:t>
            </a:r>
          </a:p>
        </p:txBody>
      </p:sp>
      <p:sp>
        <p:nvSpPr>
          <p:cNvPr id="14" name="Rectángulo 13"/>
          <p:cNvSpPr/>
          <p:nvPr/>
        </p:nvSpPr>
        <p:spPr bwMode="auto">
          <a:xfrm>
            <a:off x="5419725" y="3854450"/>
            <a:ext cx="2592388" cy="642938"/>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1" hangingPunct="1">
              <a:defRPr/>
            </a:pPr>
            <a:r>
              <a:rPr lang="es-PE" dirty="0">
                <a:solidFill>
                  <a:schemeClr val="tx1"/>
                </a:solidFill>
              </a:rPr>
              <a:t>Transferencia por meta-análisis</a:t>
            </a:r>
          </a:p>
        </p:txBody>
      </p:sp>
      <p:sp>
        <p:nvSpPr>
          <p:cNvPr id="12300" name="Elipse 17"/>
          <p:cNvSpPr>
            <a:spLocks noChangeArrowheads="1"/>
          </p:cNvSpPr>
          <p:nvPr/>
        </p:nvSpPr>
        <p:spPr bwMode="auto">
          <a:xfrm>
            <a:off x="5562600" y="1304925"/>
            <a:ext cx="2305050" cy="10033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12301" name="Elipse 18"/>
          <p:cNvSpPr>
            <a:spLocks noChangeArrowheads="1"/>
          </p:cNvSpPr>
          <p:nvPr/>
        </p:nvSpPr>
        <p:spPr bwMode="auto">
          <a:xfrm>
            <a:off x="5522913" y="2592388"/>
            <a:ext cx="2303462" cy="744537"/>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pic>
        <p:nvPicPr>
          <p:cNvPr id="12302" name="Picture 6" descr="https://encrypted-tbn0.gstatic.com/images?q=tbn:ANd9GcSQFFFAzG9xjE72ERmYSjQGaT-XDqAItWETzLTmASkyCyBckJ-Q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5341938"/>
            <a:ext cx="222885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Picture 2" descr="https://encrypted-tbn1.gstatic.com/images?q=tbn:ANd9GcQSCoWGU_AQVI4toaMPISVlN5F4IolKP_YsJuhans90TVShTlgL">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5326063"/>
            <a:ext cx="24257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252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endParaRPr lang="es-PE" smtClean="0"/>
          </a:p>
        </p:txBody>
      </p:sp>
      <p:sp>
        <p:nvSpPr>
          <p:cNvPr id="13315" name="Marcador de contenido 2"/>
          <p:cNvSpPr>
            <a:spLocks noGrp="1"/>
          </p:cNvSpPr>
          <p:nvPr>
            <p:ph idx="1"/>
          </p:nvPr>
        </p:nvSpPr>
        <p:spPr/>
        <p:txBody>
          <a:bodyPr/>
          <a:lstStyle/>
          <a:p>
            <a:endParaRPr lang="es-PE" smtClean="0"/>
          </a:p>
        </p:txBody>
      </p:sp>
      <p:pic>
        <p:nvPicPr>
          <p:cNvPr id="133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0"/>
            <a:ext cx="9359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bwMode="auto">
          <a:xfrm>
            <a:off x="557213" y="773113"/>
            <a:ext cx="7886700" cy="495300"/>
          </a:xfrm>
          <a:prstGeom prst="rect">
            <a:avLst/>
          </a:prstGeom>
          <a:noFill/>
          <a:ln>
            <a:noFill/>
          </a:ln>
          <a:extLst/>
        </p:spPr>
        <p:txBody>
          <a:bodyPr anchor="ctr">
            <a:normAutofit fontScale="97500" lnSpcReduction="10000"/>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s-PE" sz="2800" b="1" kern="0" dirty="0" smtClean="0">
                <a:solidFill>
                  <a:srgbClr val="003366"/>
                </a:solidFill>
              </a:rPr>
              <a:t>Transferencia de Función</a:t>
            </a:r>
            <a:endParaRPr lang="es-PE" sz="2800" b="1" kern="0" dirty="0">
              <a:solidFill>
                <a:srgbClr val="003366"/>
              </a:solidFill>
            </a:endParaRPr>
          </a:p>
        </p:txBody>
      </p:sp>
      <p:sp>
        <p:nvSpPr>
          <p:cNvPr id="13318" name="Rectángulo 8"/>
          <p:cNvSpPr>
            <a:spLocks noChangeArrowheads="1"/>
          </p:cNvSpPr>
          <p:nvPr/>
        </p:nvSpPr>
        <p:spPr bwMode="auto">
          <a:xfrm>
            <a:off x="241300" y="2959100"/>
            <a:ext cx="11144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fontAlgn="b" hangingPunct="1">
              <a:spcBef>
                <a:spcPct val="0"/>
              </a:spcBef>
              <a:buFontTx/>
              <a:buNone/>
            </a:pPr>
            <a:r>
              <a:rPr lang="es-PE" sz="1400" b="1">
                <a:solidFill>
                  <a:srgbClr val="C00000"/>
                </a:solidFill>
              </a:rPr>
              <a:t>Función a transferir</a:t>
            </a:r>
          </a:p>
        </p:txBody>
      </p:sp>
      <p:graphicFrame>
        <p:nvGraphicFramePr>
          <p:cNvPr id="7" name="5 Tabla"/>
          <p:cNvGraphicFramePr>
            <a:graphicFrameLocks noGrp="1"/>
          </p:cNvGraphicFramePr>
          <p:nvPr/>
        </p:nvGraphicFramePr>
        <p:xfrm>
          <a:off x="457200" y="4133850"/>
          <a:ext cx="7870825" cy="2319584"/>
        </p:xfrm>
        <a:graphic>
          <a:graphicData uri="http://schemas.openxmlformats.org/drawingml/2006/table">
            <a:tbl>
              <a:tblPr firstRow="1" bandRow="1">
                <a:tableStyleId>{5C22544A-7EE6-4342-B048-85BDC9FD1C3A}</a:tableStyleId>
              </a:tblPr>
              <a:tblGrid>
                <a:gridCol w="1052748"/>
                <a:gridCol w="4011919"/>
                <a:gridCol w="1455771"/>
                <a:gridCol w="1350387"/>
              </a:tblGrid>
              <a:tr h="629632">
                <a:tc>
                  <a:txBody>
                    <a:bodyPr/>
                    <a:lstStyle/>
                    <a:p>
                      <a:pPr marL="0" algn="l" defTabSz="914400" rtl="0" eaLnBrk="1" fontAlgn="b" latinLnBrk="0" hangingPunct="1"/>
                      <a:r>
                        <a:rPr lang="es-PE" sz="1400" b="1" u="none" strike="noStrike" kern="1200" dirty="0" smtClean="0">
                          <a:solidFill>
                            <a:schemeClr val="dk1"/>
                          </a:solidFill>
                          <a:effectLst/>
                          <a:latin typeface="+mn-lt"/>
                          <a:ea typeface="+mn-ea"/>
                          <a:cs typeface="+mn-cs"/>
                        </a:rPr>
                        <a:t>Variables</a:t>
                      </a:r>
                      <a:endParaRPr lang="es-PE" sz="1400" b="1" u="none" strike="noStrike" kern="1200" dirty="0">
                        <a:solidFill>
                          <a:schemeClr val="dk1"/>
                        </a:solidFill>
                        <a:effectLst/>
                        <a:latin typeface="+mn-lt"/>
                        <a:ea typeface="+mn-ea"/>
                        <a:cs typeface="+mn-cs"/>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algn="ctr" defTabSz="914400" rtl="0" eaLnBrk="1" fontAlgn="b" latinLnBrk="0" hangingPunct="1"/>
                      <a:r>
                        <a:rPr lang="es-PE" sz="1400" b="1" u="none" strike="noStrike" kern="1200" dirty="0" smtClean="0">
                          <a:solidFill>
                            <a:schemeClr val="dk1"/>
                          </a:solidFill>
                          <a:effectLst/>
                          <a:latin typeface="+mn-lt"/>
                          <a:ea typeface="+mn-ea"/>
                          <a:cs typeface="+mn-cs"/>
                        </a:rPr>
                        <a:t>Descripción</a:t>
                      </a:r>
                      <a:endParaRPr lang="es-PE" sz="1400" b="1" u="none" strike="noStrike" kern="1200" dirty="0">
                        <a:solidFill>
                          <a:schemeClr val="dk1"/>
                        </a:solidFill>
                        <a:effectLst/>
                        <a:latin typeface="+mn-lt"/>
                        <a:ea typeface="+mn-ea"/>
                        <a:cs typeface="+mn-cs"/>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r>
                        <a:rPr lang="es-PE" sz="1400" dirty="0" smtClean="0">
                          <a:solidFill>
                            <a:schemeClr val="tx1"/>
                          </a:solidFill>
                        </a:rPr>
                        <a:t>Estudio primario</a:t>
                      </a:r>
                      <a:endParaRPr lang="es-PE" sz="1400" dirty="0">
                        <a:solidFill>
                          <a:schemeClr val="tx1"/>
                        </a:solidFill>
                      </a:endParaRPr>
                    </a:p>
                  </a:txBody>
                  <a:tcPr marL="68571" marR="68571" marT="45672"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r>
                        <a:rPr lang="es-PE" sz="1400" dirty="0" smtClean="0">
                          <a:solidFill>
                            <a:schemeClr val="tx1"/>
                          </a:solidFill>
                        </a:rPr>
                        <a:t>Datos para la</a:t>
                      </a:r>
                      <a:r>
                        <a:rPr lang="es-PE" sz="1400" baseline="0" dirty="0" smtClean="0">
                          <a:solidFill>
                            <a:schemeClr val="tx1"/>
                          </a:solidFill>
                        </a:rPr>
                        <a:t> TB</a:t>
                      </a:r>
                      <a:endParaRPr lang="es-PE" sz="1400" dirty="0">
                        <a:solidFill>
                          <a:schemeClr val="tx1"/>
                        </a:solidFill>
                      </a:endParaRPr>
                    </a:p>
                  </a:txBody>
                  <a:tcPr marL="68571" marR="68571" marT="45672" marB="4567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r>
              <a:tr h="319063">
                <a:tc>
                  <a:txBody>
                    <a:bodyPr/>
                    <a:lstStyle/>
                    <a:p>
                      <a:pPr algn="l" fontAlgn="b"/>
                      <a:r>
                        <a:rPr lang="es-PE" sz="1400" b="1" u="none" strike="noStrike" dirty="0" smtClean="0">
                          <a:effectLst/>
                        </a:rPr>
                        <a:t>Ingreso</a:t>
                      </a:r>
                      <a:endParaRPr lang="es-PE" sz="1400" b="1"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Ingreso mensual de las familias</a:t>
                      </a:r>
                      <a:endParaRPr lang="es-PE" sz="1400" b="0"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355.88</a:t>
                      </a: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400" b="1" i="1" u="none" strike="noStrike" dirty="0" smtClean="0">
                          <a:solidFill>
                            <a:srgbClr val="FF0000"/>
                          </a:solidFill>
                          <a:effectLst/>
                          <a:latin typeface="Calibri"/>
                        </a:rPr>
                        <a:t>?</a:t>
                      </a:r>
                      <a:endParaRPr lang="es-PE" sz="1400" b="1" i="1" u="none" strike="noStrike" dirty="0">
                        <a:solidFill>
                          <a:srgbClr val="FF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153">
                <a:tc>
                  <a:txBody>
                    <a:bodyPr/>
                    <a:lstStyle/>
                    <a:p>
                      <a:pPr algn="l" fontAlgn="b"/>
                      <a:r>
                        <a:rPr lang="es-PE" sz="1400" b="1" u="none" strike="noStrike" dirty="0" smtClean="0">
                          <a:effectLst/>
                        </a:rPr>
                        <a:t>Visión</a:t>
                      </a:r>
                      <a:endParaRPr lang="es-PE" sz="1400" b="1"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1=pobladores piensan que el bosque puede ser explotado </a:t>
                      </a:r>
                      <a:r>
                        <a:rPr lang="es-PE" sz="1400" u="none" strike="noStrike" dirty="0" smtClean="0">
                          <a:effectLst/>
                        </a:rPr>
                        <a:t>sosteniblemente;</a:t>
                      </a:r>
                      <a:r>
                        <a:rPr lang="es-PE" sz="1400" u="none" strike="noStrike" baseline="0" dirty="0" smtClean="0">
                          <a:effectLst/>
                        </a:rPr>
                        <a:t> </a:t>
                      </a:r>
                      <a:r>
                        <a:rPr lang="es-PE" sz="1400" u="none" strike="noStrike" dirty="0" smtClean="0">
                          <a:effectLst/>
                        </a:rPr>
                        <a:t>0=otro </a:t>
                      </a:r>
                      <a:r>
                        <a:rPr lang="es-PE" sz="1400" u="none" strike="noStrike" dirty="0">
                          <a:effectLst/>
                        </a:rPr>
                        <a:t>caso</a:t>
                      </a:r>
                      <a:endParaRPr lang="es-PE" sz="1400" b="0"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0.19</a:t>
                      </a: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400" b="1" i="1" u="none" strike="noStrike" dirty="0" smtClean="0">
                          <a:solidFill>
                            <a:srgbClr val="FF0000"/>
                          </a:solidFill>
                          <a:effectLst/>
                          <a:latin typeface="Calibri"/>
                        </a:rPr>
                        <a:t>?</a:t>
                      </a:r>
                      <a:endParaRPr lang="es-PE" sz="1400" b="1" i="1" u="none" strike="noStrike" dirty="0">
                        <a:solidFill>
                          <a:srgbClr val="FF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5500">
                <a:tc>
                  <a:txBody>
                    <a:bodyPr/>
                    <a:lstStyle/>
                    <a:p>
                      <a:pPr algn="l" fontAlgn="b"/>
                      <a:r>
                        <a:rPr lang="es-PE" sz="1400" b="1" u="none" strike="noStrike" dirty="0" smtClean="0">
                          <a:effectLst/>
                        </a:rPr>
                        <a:t>Tierra</a:t>
                      </a:r>
                      <a:endParaRPr lang="es-PE" sz="1400" b="1"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Total de área de granjas de cada entrevistado</a:t>
                      </a:r>
                      <a:endParaRPr lang="es-PE" sz="1400" b="0"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6.69</a:t>
                      </a: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400" b="1" i="0" u="none" strike="noStrike" dirty="0" smtClean="0">
                          <a:solidFill>
                            <a:srgbClr val="FF0000"/>
                          </a:solidFill>
                          <a:effectLst/>
                          <a:latin typeface="Calibri"/>
                        </a:rPr>
                        <a:t>?</a:t>
                      </a:r>
                      <a:endParaRPr lang="es-PE" sz="1400" b="1" i="0" u="none" strike="noStrike" dirty="0">
                        <a:solidFill>
                          <a:srgbClr val="FF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5990">
                <a:tc>
                  <a:txBody>
                    <a:bodyPr/>
                    <a:lstStyle/>
                    <a:p>
                      <a:pPr algn="l" fontAlgn="b"/>
                      <a:r>
                        <a:rPr lang="es-PE" sz="1400" b="1" u="none" strike="noStrike" dirty="0" smtClean="0">
                          <a:effectLst/>
                        </a:rPr>
                        <a:t>Trabajo</a:t>
                      </a:r>
                      <a:endParaRPr lang="es-PE" sz="1400" b="1"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1=Entrevistados tienen salario fuera de la </a:t>
                      </a:r>
                      <a:r>
                        <a:rPr lang="es-PE" sz="1400" u="none" strike="noStrike" dirty="0" smtClean="0">
                          <a:effectLst/>
                        </a:rPr>
                        <a:t>granja; 0=otro </a:t>
                      </a:r>
                      <a:r>
                        <a:rPr lang="es-PE" sz="1400" u="none" strike="noStrike" dirty="0">
                          <a:effectLst/>
                        </a:rPr>
                        <a:t>caso</a:t>
                      </a:r>
                      <a:endParaRPr lang="es-PE" sz="1400" b="0" i="0" u="none" strike="noStrike" dirty="0">
                        <a:solidFill>
                          <a:srgbClr val="00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0.31</a:t>
                      </a: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PE" sz="1400" b="1" i="1" u="none" strike="noStrike" dirty="0" smtClean="0">
                          <a:solidFill>
                            <a:srgbClr val="FF0000"/>
                          </a:solidFill>
                          <a:effectLst/>
                          <a:latin typeface="Calibri"/>
                        </a:rPr>
                        <a:t>?</a:t>
                      </a:r>
                      <a:endParaRPr lang="es-PE" sz="1400" b="1" i="1" u="none" strike="noStrike" dirty="0">
                        <a:solidFill>
                          <a:srgbClr val="FF0000"/>
                        </a:solidFill>
                        <a:effectLst/>
                        <a:latin typeface="Calibri"/>
                      </a:endParaRPr>
                    </a:p>
                  </a:txBody>
                  <a:tcPr marL="7143" marR="7143"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ángulo 7"/>
          <p:cNvSpPr/>
          <p:nvPr/>
        </p:nvSpPr>
        <p:spPr>
          <a:xfrm>
            <a:off x="1922463" y="3113088"/>
            <a:ext cx="4810125" cy="307975"/>
          </a:xfrm>
          <a:prstGeom prst="rect">
            <a:avLst/>
          </a:prstGeom>
          <a:noFill/>
          <a:ln w="6350"/>
        </p:spPr>
        <p:style>
          <a:lnRef idx="2">
            <a:schemeClr val="accent4"/>
          </a:lnRef>
          <a:fillRef idx="1">
            <a:schemeClr val="lt1"/>
          </a:fillRef>
          <a:effectRef idx="0">
            <a:schemeClr val="accent4"/>
          </a:effectRef>
          <a:fontRef idx="minor">
            <a:schemeClr val="dk1"/>
          </a:fontRef>
        </p:style>
        <p:txBody>
          <a:bodyPr>
            <a:spAutoFit/>
          </a:bodyPr>
          <a:lstStyle/>
          <a:p>
            <a:pPr algn="ctr" eaLnBrk="1" fontAlgn="b" hangingPunct="1">
              <a:defRPr/>
            </a:pPr>
            <a:r>
              <a:rPr lang="es-PE" sz="1400" b="1" dirty="0"/>
              <a:t>DAP=</a:t>
            </a:r>
            <a:r>
              <a:rPr lang="el-GR" sz="1400" b="1" dirty="0"/>
              <a:t>β</a:t>
            </a:r>
            <a:r>
              <a:rPr lang="es-PE" sz="1400" b="1" dirty="0"/>
              <a:t>0+</a:t>
            </a:r>
            <a:r>
              <a:rPr lang="el-GR" sz="1400" b="1" dirty="0"/>
              <a:t>β</a:t>
            </a:r>
            <a:r>
              <a:rPr lang="es-PE" sz="1400" b="1" dirty="0"/>
              <a:t>1*Ingreso+</a:t>
            </a:r>
            <a:r>
              <a:rPr lang="el-GR" sz="1400" b="1" dirty="0"/>
              <a:t>β</a:t>
            </a:r>
            <a:r>
              <a:rPr lang="es-PE" sz="1400" b="1" dirty="0"/>
              <a:t>2*Visión+</a:t>
            </a:r>
            <a:r>
              <a:rPr lang="el-GR" sz="1400" b="1" dirty="0"/>
              <a:t>β</a:t>
            </a:r>
            <a:r>
              <a:rPr lang="es-PE" sz="1400" b="1" dirty="0"/>
              <a:t>3*Tierra+</a:t>
            </a:r>
            <a:r>
              <a:rPr lang="el-GR" sz="1400" b="1" dirty="0"/>
              <a:t>β</a:t>
            </a:r>
            <a:r>
              <a:rPr lang="es-PE" sz="1400" b="1" dirty="0"/>
              <a:t>4*Trabajo</a:t>
            </a:r>
            <a:endParaRPr lang="es-PE" sz="1400" b="1" dirty="0">
              <a:solidFill>
                <a:srgbClr val="000000"/>
              </a:solidFill>
            </a:endParaRPr>
          </a:p>
        </p:txBody>
      </p:sp>
      <p:graphicFrame>
        <p:nvGraphicFramePr>
          <p:cNvPr id="10" name="8 Tabla"/>
          <p:cNvGraphicFramePr>
            <a:graphicFrameLocks noGrp="1"/>
          </p:cNvGraphicFramePr>
          <p:nvPr/>
        </p:nvGraphicFramePr>
        <p:xfrm>
          <a:off x="6848475" y="2097088"/>
          <a:ext cx="1433513" cy="1550988"/>
        </p:xfrm>
        <a:graphic>
          <a:graphicData uri="http://schemas.openxmlformats.org/drawingml/2006/table">
            <a:tbl>
              <a:tblPr>
                <a:tableStyleId>{93296810-A885-4BE3-A3E7-6D5BEEA58F35}</a:tableStyleId>
              </a:tblPr>
              <a:tblGrid>
                <a:gridCol w="762469"/>
                <a:gridCol w="671044"/>
              </a:tblGrid>
              <a:tr h="436333">
                <a:tc gridSpan="2">
                  <a:txBody>
                    <a:bodyPr/>
                    <a:lstStyle/>
                    <a:p>
                      <a:pPr algn="l" fontAlgn="b"/>
                      <a:r>
                        <a:rPr lang="es-PE" sz="1400" u="none" strike="noStrike" dirty="0" smtClean="0">
                          <a:effectLst/>
                        </a:rPr>
                        <a:t>Coeficientes estimados</a:t>
                      </a:r>
                      <a:endParaRPr lang="es-PE" sz="1400" b="1" i="0" u="none" strike="noStrike" dirty="0">
                        <a:solidFill>
                          <a:srgbClr val="000000"/>
                        </a:solidFill>
                        <a:effectLst/>
                        <a:latin typeface="Calibri"/>
                      </a:endParaRPr>
                    </a:p>
                  </a:txBody>
                  <a:tcPr marL="7141" marR="7141" marT="9526" marB="0" anchor="b">
                    <a:solidFill>
                      <a:schemeClr val="bg2">
                        <a:lumMod val="20000"/>
                        <a:lumOff val="80000"/>
                      </a:schemeClr>
                    </a:solidFill>
                  </a:tcPr>
                </a:tc>
                <a:tc hMerge="1">
                  <a:txBody>
                    <a:bodyPr/>
                    <a:lstStyle/>
                    <a:p>
                      <a:endParaRPr lang="es-PE"/>
                    </a:p>
                  </a:txBody>
                  <a:tcPr/>
                </a:tc>
              </a:tr>
              <a:tr h="222931">
                <a:tc>
                  <a:txBody>
                    <a:bodyPr/>
                    <a:lstStyle/>
                    <a:p>
                      <a:pPr algn="l" fontAlgn="b"/>
                      <a:r>
                        <a:rPr lang="el-GR" sz="1400" u="none" strike="noStrike" dirty="0" smtClean="0">
                          <a:effectLst/>
                        </a:rPr>
                        <a:t>β</a:t>
                      </a:r>
                      <a:r>
                        <a:rPr lang="es-PE" sz="1400" u="none" strike="noStrike" dirty="0" smtClean="0">
                          <a:effectLst/>
                        </a:rPr>
                        <a:t>0</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c>
                  <a:txBody>
                    <a:bodyPr/>
                    <a:lstStyle/>
                    <a:p>
                      <a:pPr algn="r" fontAlgn="b"/>
                      <a:r>
                        <a:rPr lang="es-PE" sz="1400" u="none" strike="noStrike" dirty="0">
                          <a:effectLst/>
                        </a:rPr>
                        <a:t>-4.0546</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r>
              <a:tr h="222931">
                <a:tc>
                  <a:txBody>
                    <a:bodyPr/>
                    <a:lstStyle/>
                    <a:p>
                      <a:pPr algn="l" fontAlgn="b"/>
                      <a:r>
                        <a:rPr lang="el-GR" sz="1400" u="none" strike="noStrike" dirty="0" smtClean="0">
                          <a:effectLst/>
                        </a:rPr>
                        <a:t>β</a:t>
                      </a:r>
                      <a:r>
                        <a:rPr lang="es-PE" sz="1400" u="none" strike="noStrike" dirty="0" smtClean="0">
                          <a:effectLst/>
                        </a:rPr>
                        <a:t>1</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c>
                  <a:txBody>
                    <a:bodyPr/>
                    <a:lstStyle/>
                    <a:p>
                      <a:pPr algn="r" fontAlgn="b"/>
                      <a:r>
                        <a:rPr lang="es-PE" sz="1400" u="none" strike="noStrike" dirty="0">
                          <a:effectLst/>
                        </a:rPr>
                        <a:t>0.0094</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r>
              <a:tr h="222931">
                <a:tc>
                  <a:txBody>
                    <a:bodyPr/>
                    <a:lstStyle/>
                    <a:p>
                      <a:pPr algn="l" fontAlgn="b"/>
                      <a:r>
                        <a:rPr lang="el-GR" sz="1400" u="none" strike="noStrike" dirty="0" smtClean="0">
                          <a:effectLst/>
                        </a:rPr>
                        <a:t>β</a:t>
                      </a:r>
                      <a:r>
                        <a:rPr lang="es-PE" sz="1400" u="none" strike="noStrike" dirty="0" smtClean="0">
                          <a:effectLst/>
                        </a:rPr>
                        <a:t>2</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c>
                  <a:txBody>
                    <a:bodyPr/>
                    <a:lstStyle/>
                    <a:p>
                      <a:pPr algn="r" fontAlgn="b"/>
                      <a:r>
                        <a:rPr lang="es-PE" sz="1400" u="none" strike="noStrike" dirty="0">
                          <a:effectLst/>
                        </a:rPr>
                        <a:t>7.4171</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r>
              <a:tr h="222931">
                <a:tc>
                  <a:txBody>
                    <a:bodyPr/>
                    <a:lstStyle/>
                    <a:p>
                      <a:pPr algn="l" fontAlgn="b"/>
                      <a:r>
                        <a:rPr lang="el-GR" sz="1400" u="none" strike="noStrike" dirty="0" smtClean="0">
                          <a:effectLst/>
                        </a:rPr>
                        <a:t>β</a:t>
                      </a:r>
                      <a:r>
                        <a:rPr lang="es-PE" sz="1400" u="none" strike="noStrike" dirty="0" smtClean="0">
                          <a:effectLst/>
                        </a:rPr>
                        <a:t>3</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c>
                  <a:txBody>
                    <a:bodyPr/>
                    <a:lstStyle/>
                    <a:p>
                      <a:pPr algn="r" fontAlgn="b"/>
                      <a:r>
                        <a:rPr lang="es-PE" sz="1400" u="none" strike="noStrike" dirty="0">
                          <a:effectLst/>
                        </a:rPr>
                        <a:t>0.2749</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r>
              <a:tr h="222931">
                <a:tc>
                  <a:txBody>
                    <a:bodyPr/>
                    <a:lstStyle/>
                    <a:p>
                      <a:pPr algn="l" fontAlgn="b"/>
                      <a:r>
                        <a:rPr lang="el-GR" sz="1400" u="none" strike="noStrike" dirty="0" smtClean="0">
                          <a:effectLst/>
                        </a:rPr>
                        <a:t>β</a:t>
                      </a:r>
                      <a:r>
                        <a:rPr lang="es-PE" sz="1400" u="none" strike="noStrike" dirty="0" smtClean="0">
                          <a:effectLst/>
                        </a:rPr>
                        <a:t>4</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c>
                  <a:txBody>
                    <a:bodyPr/>
                    <a:lstStyle/>
                    <a:p>
                      <a:pPr algn="r" fontAlgn="b"/>
                      <a:r>
                        <a:rPr lang="es-PE" sz="1400" u="none" strike="noStrike" dirty="0">
                          <a:effectLst/>
                        </a:rPr>
                        <a:t>4.7862</a:t>
                      </a:r>
                      <a:endParaRPr lang="es-PE" sz="1400" b="0" i="0" u="none" strike="noStrike" dirty="0">
                        <a:solidFill>
                          <a:srgbClr val="000000"/>
                        </a:solidFill>
                        <a:effectLst/>
                        <a:latin typeface="Calibri"/>
                      </a:endParaRPr>
                    </a:p>
                  </a:txBody>
                  <a:tcPr marL="7141" marR="7141" marT="9526" marB="0" anchor="b">
                    <a:solidFill>
                      <a:schemeClr val="bg2">
                        <a:lumMod val="20000"/>
                        <a:lumOff val="80000"/>
                      </a:schemeClr>
                    </a:solidFill>
                  </a:tcPr>
                </a:tc>
              </a:tr>
            </a:tbl>
          </a:graphicData>
        </a:graphic>
      </p:graphicFrame>
      <p:sp>
        <p:nvSpPr>
          <p:cNvPr id="13374" name="Rectángulo 18"/>
          <p:cNvSpPr>
            <a:spLocks noChangeArrowheads="1"/>
          </p:cNvSpPr>
          <p:nvPr/>
        </p:nvSpPr>
        <p:spPr bwMode="auto">
          <a:xfrm>
            <a:off x="433388" y="1393825"/>
            <a:ext cx="807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400" b="1">
                <a:solidFill>
                  <a:srgbClr val="FF0000"/>
                </a:solidFill>
              </a:rPr>
              <a:t>Valor Económico por evitar reducción de áreas del bosque </a:t>
            </a:r>
            <a:r>
              <a:rPr lang="es-PE" sz="1400" b="1">
                <a:solidFill>
                  <a:srgbClr val="C00000"/>
                </a:solidFill>
              </a:rPr>
              <a:t>= </a:t>
            </a:r>
            <a:r>
              <a:rPr lang="es-PE" sz="1400" b="1"/>
              <a:t>DAP</a:t>
            </a:r>
            <a:r>
              <a:rPr lang="es-PE" sz="800" b="1"/>
              <a:t>BK2013</a:t>
            </a:r>
            <a:r>
              <a:rPr lang="es-PE" sz="1400" b="1"/>
              <a:t>*familias afectadas</a:t>
            </a:r>
          </a:p>
        </p:txBody>
      </p:sp>
      <p:sp>
        <p:nvSpPr>
          <p:cNvPr id="13375" name="Rectángulo 19"/>
          <p:cNvSpPr>
            <a:spLocks noChangeArrowheads="1"/>
          </p:cNvSpPr>
          <p:nvPr/>
        </p:nvSpPr>
        <p:spPr bwMode="auto">
          <a:xfrm>
            <a:off x="457200" y="1855788"/>
            <a:ext cx="4332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600"/>
              <a:t>Familias afectadas		:	1892</a:t>
            </a:r>
          </a:p>
        </p:txBody>
      </p:sp>
      <p:sp>
        <p:nvSpPr>
          <p:cNvPr id="21" name="Rectángulo 20"/>
          <p:cNvSpPr/>
          <p:nvPr/>
        </p:nvSpPr>
        <p:spPr>
          <a:xfrm>
            <a:off x="454025" y="2282825"/>
            <a:ext cx="4117975" cy="338138"/>
          </a:xfrm>
          <a:prstGeom prst="rect">
            <a:avLst/>
          </a:prstGeom>
        </p:spPr>
        <p:txBody>
          <a:bodyPr wrap="none">
            <a:spAutoFit/>
          </a:bodyPr>
          <a:lstStyle/>
          <a:p>
            <a:pPr>
              <a:defRPr/>
            </a:pPr>
            <a:r>
              <a:rPr lang="es-PE" sz="1600" dirty="0">
                <a:latin typeface="Arial" charset="0"/>
              </a:rPr>
              <a:t>DAP</a:t>
            </a:r>
            <a:r>
              <a:rPr lang="es-PE" sz="1050" dirty="0">
                <a:latin typeface="Arial" charset="0"/>
              </a:rPr>
              <a:t>BK2013</a:t>
            </a:r>
            <a:r>
              <a:rPr lang="es-PE" sz="1600" dirty="0">
                <a:latin typeface="Arial" charset="0"/>
              </a:rPr>
              <a:t>			:	 </a:t>
            </a:r>
            <a:r>
              <a:rPr lang="es-PE" sz="1600" b="1" dirty="0">
                <a:solidFill>
                  <a:srgbClr val="FF0000"/>
                </a:solidFill>
                <a:latin typeface="Arial" charset="0"/>
              </a:rPr>
              <a:t>?</a:t>
            </a:r>
            <a:r>
              <a:rPr lang="es-PE" sz="1600" dirty="0">
                <a:latin typeface="Arial" charset="0"/>
              </a:rPr>
              <a:t> </a:t>
            </a:r>
            <a:endParaRPr lang="es-PE" sz="1600" dirty="0"/>
          </a:p>
        </p:txBody>
      </p:sp>
      <p:sp>
        <p:nvSpPr>
          <p:cNvPr id="13377" name="Flecha derecha 21"/>
          <p:cNvSpPr>
            <a:spLocks noChangeArrowheads="1"/>
          </p:cNvSpPr>
          <p:nvPr/>
        </p:nvSpPr>
        <p:spPr bwMode="auto">
          <a:xfrm>
            <a:off x="1385888" y="3095625"/>
            <a:ext cx="431800" cy="307975"/>
          </a:xfrm>
          <a:prstGeom prst="rightArrow">
            <a:avLst>
              <a:gd name="adj1" fmla="val 50000"/>
              <a:gd name="adj2" fmla="val 49974"/>
            </a:avLst>
          </a:prstGeom>
          <a:solidFill>
            <a:srgbClr val="00B05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Tree>
    <p:extLst>
      <p:ext uri="{BB962C8B-B14F-4D97-AF65-F5344CB8AC3E}">
        <p14:creationId xmlns:p14="http://schemas.microsoft.com/office/powerpoint/2010/main" val="2256867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1600200" y="274638"/>
            <a:ext cx="7472363" cy="1143000"/>
          </a:xfrm>
        </p:spPr>
        <p:txBody>
          <a:bodyPr/>
          <a:lstStyle/>
          <a:p>
            <a:endParaRPr lang="es-PE" smtClean="0"/>
          </a:p>
        </p:txBody>
      </p:sp>
      <p:sp>
        <p:nvSpPr>
          <p:cNvPr id="14339" name="Marcador de contenido 2"/>
          <p:cNvSpPr>
            <a:spLocks noGrp="1"/>
          </p:cNvSpPr>
          <p:nvPr>
            <p:ph idx="1"/>
          </p:nvPr>
        </p:nvSpPr>
        <p:spPr>
          <a:xfrm>
            <a:off x="1600200" y="1600200"/>
            <a:ext cx="7472363" cy="4525963"/>
          </a:xfrm>
        </p:spPr>
        <p:txBody>
          <a:bodyPr/>
          <a:lstStyle/>
          <a:p>
            <a:endParaRPr lang="es-PE"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2 Marcador de contenido"/>
          <p:cNvSpPr txBox="1">
            <a:spLocks/>
          </p:cNvSpPr>
          <p:nvPr/>
        </p:nvSpPr>
        <p:spPr bwMode="auto">
          <a:xfrm>
            <a:off x="554038" y="836613"/>
            <a:ext cx="716121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pPr>
            <a:r>
              <a:rPr lang="es-PE" sz="1600" b="1" i="1" u="sng">
                <a:solidFill>
                  <a:srgbClr val="C00000"/>
                </a:solidFill>
              </a:rPr>
              <a:t>Variable Ingreso: Ingreso mensual de las familias </a:t>
            </a:r>
          </a:p>
          <a:p>
            <a:pPr algn="just" eaLnBrk="1" hangingPunct="1">
              <a:lnSpc>
                <a:spcPct val="90000"/>
              </a:lnSpc>
              <a:spcBef>
                <a:spcPts val="1000"/>
              </a:spcBef>
              <a:buFontTx/>
              <a:buNone/>
            </a:pPr>
            <a:r>
              <a:rPr lang="es-PE" sz="1600"/>
              <a:t>De acuerdo con información proporcionada por la Municipalidad Distrital X, el ingreso mensual de cada poblador del distrito X, para el año 2007, es de S/. 179.00, este valor debe ser ajustado a soles del año 2013, para lo cual, se utiliza la siguiente fórmula:</a:t>
            </a:r>
            <a:endParaRPr lang="es-PE" sz="2800"/>
          </a:p>
          <a:p>
            <a:pPr eaLnBrk="1" hangingPunct="1">
              <a:lnSpc>
                <a:spcPct val="90000"/>
              </a:lnSpc>
              <a:spcBef>
                <a:spcPts val="1000"/>
              </a:spcBef>
              <a:buFontTx/>
              <a:buNone/>
            </a:pPr>
            <a:endParaRPr lang="es-PE" sz="2800"/>
          </a:p>
        </p:txBody>
      </p:sp>
      <p:sp>
        <p:nvSpPr>
          <p:cNvPr id="14342" name="Rectángulo 18"/>
          <p:cNvSpPr>
            <a:spLocks noChangeArrowheads="1"/>
          </p:cNvSpPr>
          <p:nvPr/>
        </p:nvSpPr>
        <p:spPr bwMode="auto">
          <a:xfrm>
            <a:off x="2762250" y="4233863"/>
            <a:ext cx="2238375" cy="307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a:t>ING</a:t>
            </a:r>
            <a:r>
              <a:rPr lang="es-PE" sz="1000"/>
              <a:t>POBK2013</a:t>
            </a:r>
            <a:r>
              <a:rPr lang="es-PE" sz="1400"/>
              <a:t>=205.10</a:t>
            </a:r>
          </a:p>
        </p:txBody>
      </p:sp>
      <p:sp>
        <p:nvSpPr>
          <p:cNvPr id="12" name="Rectángulo 11"/>
          <p:cNvSpPr>
            <a:spLocks noRot="1" noChangeAspect="1" noMove="1" noResize="1" noEditPoints="1" noAdjustHandles="1" noChangeArrowheads="1" noChangeShapeType="1" noTextEdit="1"/>
          </p:cNvSpPr>
          <p:nvPr/>
        </p:nvSpPr>
        <p:spPr>
          <a:xfrm>
            <a:off x="611561" y="3526520"/>
            <a:ext cx="3437622" cy="649152"/>
          </a:xfrm>
          <a:prstGeom prst="rect">
            <a:avLst/>
          </a:prstGeom>
          <a:blipFill rotWithShape="0">
            <a:blip r:embed="rId3"/>
            <a:stretch>
              <a:fillRect/>
            </a:stretch>
          </a:blipFill>
        </p:spPr>
        <p:txBody>
          <a:bodyPr/>
          <a:lstStyle/>
          <a:p>
            <a:pPr>
              <a:defRPr/>
            </a:pPr>
            <a:r>
              <a:rPr lang="es-PE">
                <a:noFill/>
                <a:latin typeface="Arial" charset="0"/>
              </a:rPr>
              <a:t> </a:t>
            </a:r>
          </a:p>
        </p:txBody>
      </p:sp>
      <p:sp>
        <p:nvSpPr>
          <p:cNvPr id="14344" name="Rectángulo 18"/>
          <p:cNvSpPr>
            <a:spLocks noChangeArrowheads="1"/>
          </p:cNvSpPr>
          <p:nvPr/>
        </p:nvSpPr>
        <p:spPr bwMode="auto">
          <a:xfrm>
            <a:off x="2762250" y="3082925"/>
            <a:ext cx="1809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Reemplazando: </a:t>
            </a:r>
          </a:p>
        </p:txBody>
      </p:sp>
      <p:sp>
        <p:nvSpPr>
          <p:cNvPr id="14345" name="2 Marcador de contenido"/>
          <p:cNvSpPr txBox="1">
            <a:spLocks/>
          </p:cNvSpPr>
          <p:nvPr/>
        </p:nvSpPr>
        <p:spPr bwMode="auto">
          <a:xfrm>
            <a:off x="554038" y="4776788"/>
            <a:ext cx="7161212"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pPr>
            <a:r>
              <a:rPr lang="es-PE" sz="1600" b="1" i="1" u="sng">
                <a:solidFill>
                  <a:srgbClr val="C00000"/>
                </a:solidFill>
              </a:rPr>
              <a:t>Variable Visión: Bosque puede ser explotado sosteniblemente</a:t>
            </a:r>
          </a:p>
          <a:p>
            <a:pPr algn="just" eaLnBrk="1" hangingPunct="1">
              <a:lnSpc>
                <a:spcPct val="90000"/>
              </a:lnSpc>
              <a:spcBef>
                <a:spcPts val="1000"/>
              </a:spcBef>
              <a:buFontTx/>
              <a:buNone/>
            </a:pPr>
            <a:r>
              <a:rPr lang="es-PE" sz="1600"/>
              <a:t>Se asume el mismo comportamiento para ambas poblaciones afectadas, es decir, el porcentaje de familias que respondieron</a:t>
            </a:r>
            <a:r>
              <a:rPr lang="es-PE" sz="1600">
                <a:solidFill>
                  <a:srgbClr val="FF0000"/>
                </a:solidFill>
              </a:rPr>
              <a:t> SI </a:t>
            </a:r>
            <a:r>
              <a:rPr lang="es-PE" sz="1600"/>
              <a:t>a esta pregunta en la zona afectada, es el mismo de los pobladores afectados la zona de estudio del bosque 1.</a:t>
            </a:r>
            <a:endParaRPr lang="es-PE" sz="2800"/>
          </a:p>
          <a:p>
            <a:pPr eaLnBrk="1" hangingPunct="1">
              <a:lnSpc>
                <a:spcPct val="90000"/>
              </a:lnSpc>
              <a:spcBef>
                <a:spcPts val="1000"/>
              </a:spcBef>
              <a:buFontTx/>
              <a:buNone/>
            </a:pPr>
            <a:endParaRPr lang="es-PE" sz="2800"/>
          </a:p>
        </p:txBody>
      </p:sp>
      <p:sp>
        <p:nvSpPr>
          <p:cNvPr id="14346" name="Rectángulo 18"/>
          <p:cNvSpPr>
            <a:spLocks noChangeArrowheads="1"/>
          </p:cNvSpPr>
          <p:nvPr/>
        </p:nvSpPr>
        <p:spPr bwMode="auto">
          <a:xfrm>
            <a:off x="1836738" y="6061075"/>
            <a:ext cx="1306512" cy="3079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a:t>Visión=0.19</a:t>
            </a:r>
          </a:p>
        </p:txBody>
      </p:sp>
      <p:sp>
        <p:nvSpPr>
          <p:cNvPr id="11" name="Rectángulo 10"/>
          <p:cNvSpPr>
            <a:spLocks noRot="1" noChangeAspect="1" noMove="1" noResize="1" noEditPoints="1" noAdjustHandles="1" noChangeArrowheads="1" noChangeShapeType="1" noTextEdit="1"/>
          </p:cNvSpPr>
          <p:nvPr/>
        </p:nvSpPr>
        <p:spPr>
          <a:xfrm>
            <a:off x="603635" y="2319492"/>
            <a:ext cx="4233085" cy="649152"/>
          </a:xfrm>
          <a:prstGeom prst="rect">
            <a:avLst/>
          </a:prstGeom>
          <a:blipFill rotWithShape="0">
            <a:blip r:embed="rId4"/>
            <a:stretch>
              <a:fillRect/>
            </a:stretch>
          </a:blipFill>
        </p:spPr>
        <p:txBody>
          <a:bodyPr/>
          <a:lstStyle/>
          <a:p>
            <a:pPr>
              <a:defRPr/>
            </a:pPr>
            <a:r>
              <a:rPr lang="es-PE">
                <a:noFill/>
                <a:latin typeface="Arial" charset="0"/>
              </a:rPr>
              <a:t> </a:t>
            </a:r>
          </a:p>
        </p:txBody>
      </p:sp>
    </p:spTree>
    <p:extLst>
      <p:ext uri="{BB962C8B-B14F-4D97-AF65-F5344CB8AC3E}">
        <p14:creationId xmlns:p14="http://schemas.microsoft.com/office/powerpoint/2010/main" val="32239328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2 Marcador de contenido"/>
          <p:cNvSpPr txBox="1">
            <a:spLocks/>
          </p:cNvSpPr>
          <p:nvPr/>
        </p:nvSpPr>
        <p:spPr bwMode="auto">
          <a:xfrm>
            <a:off x="434975" y="1052513"/>
            <a:ext cx="7886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spcBef>
                <a:spcPts val="1000"/>
              </a:spcBef>
              <a:buFontTx/>
              <a:buNone/>
            </a:pPr>
            <a:r>
              <a:rPr lang="es-PE" sz="1600" b="1" i="1" u="sng">
                <a:solidFill>
                  <a:srgbClr val="C00000"/>
                </a:solidFill>
              </a:rPr>
              <a:t>Variable Tierra: Hectáreas que posee cada entrevistado</a:t>
            </a:r>
          </a:p>
          <a:p>
            <a:pPr algn="just" eaLnBrk="1" hangingPunct="1">
              <a:lnSpc>
                <a:spcPct val="80000"/>
              </a:lnSpc>
              <a:spcBef>
                <a:spcPts val="1000"/>
              </a:spcBef>
              <a:buFontTx/>
              <a:buNone/>
            </a:pPr>
            <a:endParaRPr lang="es-PE" sz="1600"/>
          </a:p>
          <a:p>
            <a:pPr algn="just" eaLnBrk="1" hangingPunct="1">
              <a:lnSpc>
                <a:spcPct val="80000"/>
              </a:lnSpc>
              <a:spcBef>
                <a:spcPts val="1000"/>
              </a:spcBef>
              <a:buFontTx/>
              <a:buNone/>
            </a:pPr>
            <a:endParaRPr lang="es-PE" sz="1600"/>
          </a:p>
          <a:p>
            <a:pPr algn="just" eaLnBrk="1" hangingPunct="1">
              <a:lnSpc>
                <a:spcPct val="80000"/>
              </a:lnSpc>
              <a:spcBef>
                <a:spcPts val="1000"/>
              </a:spcBef>
              <a:buFontTx/>
              <a:buNone/>
            </a:pPr>
            <a:endParaRPr lang="es-PE" sz="1600"/>
          </a:p>
          <a:p>
            <a:pPr algn="just" eaLnBrk="1" hangingPunct="1">
              <a:lnSpc>
                <a:spcPct val="80000"/>
              </a:lnSpc>
              <a:spcBef>
                <a:spcPts val="1000"/>
              </a:spcBef>
              <a:buFontTx/>
              <a:buNone/>
            </a:pPr>
            <a:r>
              <a:rPr lang="es-PE" sz="1600"/>
              <a:t>Área afectada:  11, 395 hectáreas</a:t>
            </a:r>
          </a:p>
          <a:p>
            <a:pPr algn="just" eaLnBrk="1" hangingPunct="1">
              <a:lnSpc>
                <a:spcPct val="80000"/>
              </a:lnSpc>
              <a:spcBef>
                <a:spcPts val="1000"/>
              </a:spcBef>
            </a:pPr>
            <a:endParaRPr lang="es-PE" sz="1600"/>
          </a:p>
          <a:p>
            <a:pPr algn="just" eaLnBrk="1" hangingPunct="1">
              <a:lnSpc>
                <a:spcPct val="80000"/>
              </a:lnSpc>
              <a:spcBef>
                <a:spcPts val="1000"/>
              </a:spcBef>
              <a:buFontTx/>
              <a:buNone/>
            </a:pPr>
            <a:endParaRPr lang="es-PE" sz="1600"/>
          </a:p>
          <a:p>
            <a:pPr algn="just" eaLnBrk="1" hangingPunct="1">
              <a:lnSpc>
                <a:spcPct val="80000"/>
              </a:lnSpc>
              <a:spcBef>
                <a:spcPts val="1000"/>
              </a:spcBef>
            </a:pPr>
            <a:endParaRPr lang="es-PE" sz="1600"/>
          </a:p>
          <a:p>
            <a:pPr algn="just" eaLnBrk="1" hangingPunct="1">
              <a:lnSpc>
                <a:spcPct val="80000"/>
              </a:lnSpc>
              <a:spcBef>
                <a:spcPts val="1000"/>
              </a:spcBef>
              <a:buFontTx/>
              <a:buNone/>
            </a:pPr>
            <a:endParaRPr lang="es-PE" sz="1600"/>
          </a:p>
          <a:p>
            <a:pPr eaLnBrk="1" hangingPunct="1">
              <a:lnSpc>
                <a:spcPct val="80000"/>
              </a:lnSpc>
              <a:spcBef>
                <a:spcPts val="1000"/>
              </a:spcBef>
              <a:buFontTx/>
              <a:buNone/>
            </a:pPr>
            <a:endParaRPr lang="es-PE" sz="260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l="63049" t="89326" r="6976" b="2426"/>
          <a:stretch>
            <a:fillRect/>
          </a:stretch>
        </p:blipFill>
        <p:spPr bwMode="auto">
          <a:xfrm>
            <a:off x="323850" y="6107113"/>
            <a:ext cx="1152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ángulo 8"/>
          <p:cNvSpPr>
            <a:spLocks noRot="1" noChangeAspect="1" noMove="1" noResize="1" noEditPoints="1" noAdjustHandles="1" noChangeArrowheads="1" noChangeShapeType="1" noTextEdit="1"/>
          </p:cNvSpPr>
          <p:nvPr/>
        </p:nvSpPr>
        <p:spPr>
          <a:xfrm>
            <a:off x="1187625" y="1578278"/>
            <a:ext cx="6192688" cy="338554"/>
          </a:xfrm>
          <a:prstGeom prst="rect">
            <a:avLst/>
          </a:prstGeom>
          <a:blipFill rotWithShape="0">
            <a:blip r:embed="rId4"/>
            <a:stretch>
              <a:fillRect t="-3509" b="-21053"/>
            </a:stretch>
          </a:blipFill>
          <a:ln>
            <a:solidFill>
              <a:schemeClr val="accent2">
                <a:lumMod val="75000"/>
              </a:schemeClr>
            </a:solidFill>
          </a:ln>
        </p:spPr>
        <p:txBody>
          <a:bodyPr/>
          <a:lstStyle/>
          <a:p>
            <a:pPr>
              <a:defRPr/>
            </a:pPr>
            <a:r>
              <a:rPr lang="es-PE">
                <a:noFill/>
                <a:latin typeface="Arial" charset="0"/>
              </a:rPr>
              <a:t> </a:t>
            </a:r>
          </a:p>
        </p:txBody>
      </p:sp>
      <p:sp>
        <p:nvSpPr>
          <p:cNvPr id="10" name="Rectángulo 9"/>
          <p:cNvSpPr>
            <a:spLocks noRot="1" noChangeAspect="1" noMove="1" noResize="1" noEditPoints="1" noAdjustHandles="1" noChangeArrowheads="1" noChangeShapeType="1" noTextEdit="1"/>
          </p:cNvSpPr>
          <p:nvPr/>
        </p:nvSpPr>
        <p:spPr>
          <a:xfrm>
            <a:off x="512777" y="4751951"/>
            <a:ext cx="3020763" cy="338554"/>
          </a:xfrm>
          <a:prstGeom prst="rect">
            <a:avLst/>
          </a:prstGeom>
          <a:blipFill rotWithShape="0">
            <a:blip r:embed="rId5"/>
            <a:stretch>
              <a:fillRect t="-5455" b="-23636"/>
            </a:stretch>
          </a:blipFill>
          <a:ln>
            <a:noFill/>
          </a:ln>
        </p:spPr>
        <p:txBody>
          <a:bodyPr/>
          <a:lstStyle/>
          <a:p>
            <a:pPr>
              <a:defRPr/>
            </a:pPr>
            <a:r>
              <a:rPr lang="es-PE">
                <a:noFill/>
                <a:latin typeface="Arial" charset="0"/>
              </a:rPr>
              <a:t> </a:t>
            </a:r>
          </a:p>
        </p:txBody>
      </p:sp>
      <p:sp>
        <p:nvSpPr>
          <p:cNvPr id="2" name="Rectángulo 1"/>
          <p:cNvSpPr>
            <a:spLocks noRot="1" noChangeAspect="1" noMove="1" noResize="1" noEditPoints="1" noAdjustHandles="1" noChangeArrowheads="1" noChangeShapeType="1" noTextEdit="1"/>
          </p:cNvSpPr>
          <p:nvPr/>
        </p:nvSpPr>
        <p:spPr>
          <a:xfrm>
            <a:off x="518659" y="5447585"/>
            <a:ext cx="3549285" cy="369332"/>
          </a:xfrm>
          <a:prstGeom prst="rect">
            <a:avLst/>
          </a:prstGeom>
          <a:blipFill rotWithShape="0">
            <a:blip r:embed="rId6"/>
            <a:stretch>
              <a:fillRect t="-10000" b="-26667"/>
            </a:stretch>
          </a:blipFill>
        </p:spPr>
        <p:txBody>
          <a:bodyPr/>
          <a:lstStyle/>
          <a:p>
            <a:pPr>
              <a:defRPr/>
            </a:pPr>
            <a:r>
              <a:rPr lang="es-PE">
                <a:noFill/>
                <a:latin typeface="Arial" charset="0"/>
              </a:rPr>
              <a:t> </a:t>
            </a:r>
          </a:p>
        </p:txBody>
      </p:sp>
      <p:sp>
        <p:nvSpPr>
          <p:cNvPr id="13" name="Rectángulo 12"/>
          <p:cNvSpPr/>
          <p:nvPr/>
        </p:nvSpPr>
        <p:spPr>
          <a:xfrm>
            <a:off x="434975" y="3084513"/>
            <a:ext cx="7137400" cy="584200"/>
          </a:xfrm>
          <a:prstGeom prst="rect">
            <a:avLst/>
          </a:prstGeom>
        </p:spPr>
        <p:txBody>
          <a:bodyPr>
            <a:spAutoFit/>
          </a:bodyPr>
          <a:lstStyle/>
          <a:p>
            <a:pPr>
              <a:defRPr/>
            </a:pPr>
            <a:r>
              <a:rPr lang="es-PE" sz="1600" dirty="0">
                <a:latin typeface="+mn-lt"/>
              </a:rPr>
              <a:t>Encuesta Demográfica y de Salud Familiar – ENDES (2011), dice que el promedio de miembros por familia es de 3.7, entonces:</a:t>
            </a:r>
          </a:p>
        </p:txBody>
      </p:sp>
      <p:sp>
        <p:nvSpPr>
          <p:cNvPr id="11" name="Rectángulo 11"/>
          <p:cNvSpPr>
            <a:spLocks noRot="1" noChangeAspect="1" noMove="1" noResize="1" noEditPoints="1" noAdjustHandles="1" noChangeArrowheads="1" noChangeShapeType="1" noTextEdit="1"/>
          </p:cNvSpPr>
          <p:nvPr/>
        </p:nvSpPr>
        <p:spPr>
          <a:xfrm>
            <a:off x="518659" y="4002162"/>
            <a:ext cx="4851649" cy="449226"/>
          </a:xfrm>
          <a:prstGeom prst="rect">
            <a:avLst/>
          </a:prstGeom>
          <a:blipFill rotWithShape="0">
            <a:blip r:embed="rId7"/>
            <a:stretch>
              <a:fillRect l="-628" b="-5479"/>
            </a:stretch>
          </a:blipFill>
        </p:spPr>
        <p:txBody>
          <a:bodyPr/>
          <a:lstStyle/>
          <a:p>
            <a:pPr>
              <a:defRPr/>
            </a:pPr>
            <a:r>
              <a:rPr lang="es-PE">
                <a:noFill/>
                <a:latin typeface="Arial" charset="0"/>
              </a:rPr>
              <a:t> </a:t>
            </a:r>
          </a:p>
        </p:txBody>
      </p:sp>
    </p:spTree>
    <p:extLst>
      <p:ext uri="{BB962C8B-B14F-4D97-AF65-F5344CB8AC3E}">
        <p14:creationId xmlns:p14="http://schemas.microsoft.com/office/powerpoint/2010/main" val="13064498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2 Marcador de contenido"/>
          <p:cNvSpPr txBox="1">
            <a:spLocks/>
          </p:cNvSpPr>
          <p:nvPr/>
        </p:nvSpPr>
        <p:spPr bwMode="auto">
          <a:xfrm>
            <a:off x="403225" y="917575"/>
            <a:ext cx="788670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spcBef>
                <a:spcPts val="1000"/>
              </a:spcBef>
              <a:buFontTx/>
              <a:buNone/>
            </a:pPr>
            <a:r>
              <a:rPr lang="es-PE" sz="1500" b="1" i="1" u="sng">
                <a:solidFill>
                  <a:srgbClr val="C00000"/>
                </a:solidFill>
              </a:rPr>
              <a:t>Variable Trabajo: Entrevistado obtiene ingresos fuera de su granja</a:t>
            </a:r>
          </a:p>
        </p:txBody>
      </p:sp>
      <p:sp>
        <p:nvSpPr>
          <p:cNvPr id="16388" name="Rectángulo 5"/>
          <p:cNvSpPr>
            <a:spLocks noChangeArrowheads="1"/>
          </p:cNvSpPr>
          <p:nvPr/>
        </p:nvSpPr>
        <p:spPr bwMode="auto">
          <a:xfrm>
            <a:off x="411163" y="2195513"/>
            <a:ext cx="83375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PE" sz="1400" b="1"/>
          </a:p>
          <a:p>
            <a:pPr eaLnBrk="1" hangingPunct="1">
              <a:spcBef>
                <a:spcPct val="0"/>
              </a:spcBef>
              <a:buFontTx/>
              <a:buNone/>
            </a:pPr>
            <a:endParaRPr lang="es-PE" sz="1400" b="1"/>
          </a:p>
          <a:p>
            <a:pPr algn="just" eaLnBrk="1" hangingPunct="1">
              <a:spcBef>
                <a:spcPct val="0"/>
              </a:spcBef>
              <a:buFontTx/>
              <a:buNone/>
            </a:pPr>
            <a:r>
              <a:rPr lang="es-PE" sz="1400"/>
              <a:t>Según el Instituto Nacional de Estadística e Informática –INEI, el distrito X, para el año 2012, cuenta con un total de 2962 personas incluidos en PEA ocupada.</a:t>
            </a:r>
          </a:p>
          <a:p>
            <a:pPr algn="just" eaLnBrk="1" hangingPunct="1">
              <a:spcBef>
                <a:spcPct val="0"/>
              </a:spcBef>
              <a:buFontTx/>
              <a:buNone/>
            </a:pPr>
            <a:endParaRPr lang="es-PE" sz="1400"/>
          </a:p>
          <a:p>
            <a:pPr algn="just" eaLnBrk="1" hangingPunct="1">
              <a:spcBef>
                <a:spcPct val="0"/>
              </a:spcBef>
              <a:buFontTx/>
              <a:buNone/>
            </a:pPr>
            <a:r>
              <a:rPr lang="es-PE" sz="1400"/>
              <a:t>Entonces, 800 familias (2962/3.7) en el distrito X, tienen por lo menos, un miembro dentro de la PEA ocupada </a:t>
            </a:r>
          </a:p>
          <a:p>
            <a:pPr eaLnBrk="1" hangingPunct="1">
              <a:spcBef>
                <a:spcPct val="0"/>
              </a:spcBef>
              <a:buFontTx/>
              <a:buNone/>
            </a:pPr>
            <a:endParaRPr lang="es-PE" sz="1400"/>
          </a:p>
          <a:p>
            <a:pPr eaLnBrk="1" hangingPunct="1">
              <a:spcBef>
                <a:spcPct val="0"/>
              </a:spcBef>
              <a:buFontTx/>
              <a:buNone/>
            </a:pPr>
            <a:r>
              <a:rPr lang="es-PE" sz="1400"/>
              <a:t>Calculamos PEA ocupada afectada:</a:t>
            </a:r>
          </a:p>
        </p:txBody>
      </p:sp>
      <p:pic>
        <p:nvPicPr>
          <p:cNvPr id="16389" name="Picture 2"/>
          <p:cNvPicPr>
            <a:picLocks noChangeAspect="1" noChangeArrowheads="1"/>
          </p:cNvPicPr>
          <p:nvPr/>
        </p:nvPicPr>
        <p:blipFill>
          <a:blip r:embed="rId3">
            <a:extLst>
              <a:ext uri="{28A0092B-C50C-407E-A947-70E740481C1C}">
                <a14:useLocalDpi xmlns:a14="http://schemas.microsoft.com/office/drawing/2010/main" val="0"/>
              </a:ext>
            </a:extLst>
          </a:blip>
          <a:srcRect l="63049" t="89326" r="6976" b="2426"/>
          <a:stretch>
            <a:fillRect/>
          </a:stretch>
        </p:blipFill>
        <p:spPr bwMode="auto">
          <a:xfrm>
            <a:off x="7596188" y="4956175"/>
            <a:ext cx="11525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a:spLocks noRot="1" noChangeAspect="1" noMove="1" noResize="1" noEditPoints="1" noAdjustHandles="1" noChangeArrowheads="1" noChangeShapeType="1" noTextEdit="1"/>
          </p:cNvSpPr>
          <p:nvPr/>
        </p:nvSpPr>
        <p:spPr>
          <a:xfrm>
            <a:off x="827584" y="1484784"/>
            <a:ext cx="7128792" cy="338554"/>
          </a:xfrm>
          <a:prstGeom prst="rect">
            <a:avLst/>
          </a:prstGeom>
          <a:blipFill rotWithShape="0">
            <a:blip r:embed="rId4"/>
            <a:stretch>
              <a:fillRect t="-3509" b="-21053"/>
            </a:stretch>
          </a:blipFill>
          <a:ln>
            <a:solidFill>
              <a:schemeClr val="accent2">
                <a:lumMod val="75000"/>
              </a:schemeClr>
            </a:solidFill>
          </a:ln>
        </p:spPr>
        <p:txBody>
          <a:bodyPr/>
          <a:lstStyle/>
          <a:p>
            <a:pPr>
              <a:defRPr/>
            </a:pPr>
            <a:r>
              <a:rPr lang="es-PE">
                <a:noFill/>
                <a:latin typeface="Arial" charset="0"/>
              </a:rPr>
              <a:t> </a:t>
            </a:r>
          </a:p>
        </p:txBody>
      </p:sp>
      <p:sp>
        <p:nvSpPr>
          <p:cNvPr id="16" name="Rectángulo 15"/>
          <p:cNvSpPr>
            <a:spLocks noRot="1" noChangeAspect="1" noMove="1" noResize="1" noEditPoints="1" noAdjustHandles="1" noChangeArrowheads="1" noChangeShapeType="1" noTextEdit="1"/>
          </p:cNvSpPr>
          <p:nvPr/>
        </p:nvSpPr>
        <p:spPr>
          <a:xfrm>
            <a:off x="411472" y="4273351"/>
            <a:ext cx="6104744" cy="307777"/>
          </a:xfrm>
          <a:prstGeom prst="rect">
            <a:avLst/>
          </a:prstGeom>
          <a:blipFill rotWithShape="0">
            <a:blip r:embed="rId5"/>
            <a:stretch>
              <a:fillRect t="-4000" b="-22000"/>
            </a:stretch>
          </a:blipFill>
        </p:spPr>
        <p:txBody>
          <a:bodyPr/>
          <a:lstStyle/>
          <a:p>
            <a:pPr>
              <a:defRPr/>
            </a:pPr>
            <a:r>
              <a:rPr lang="es-PE">
                <a:noFill/>
                <a:latin typeface="Arial" charset="0"/>
              </a:rPr>
              <a:t> </a:t>
            </a:r>
          </a:p>
        </p:txBody>
      </p:sp>
      <p:sp>
        <p:nvSpPr>
          <p:cNvPr id="16392" name="Rectángulo 2"/>
          <p:cNvSpPr>
            <a:spLocks noChangeArrowheads="1"/>
          </p:cNvSpPr>
          <p:nvPr/>
        </p:nvSpPr>
        <p:spPr bwMode="auto">
          <a:xfrm>
            <a:off x="433388" y="6048375"/>
            <a:ext cx="66087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200" i="1"/>
              <a:t>PEA ocupada	: 	Población Económicamente Activa Ocupada</a:t>
            </a:r>
          </a:p>
        </p:txBody>
      </p:sp>
      <p:sp>
        <p:nvSpPr>
          <p:cNvPr id="18" name="Rectángulo 17"/>
          <p:cNvSpPr>
            <a:spLocks noRot="1" noChangeAspect="1" noMove="1" noResize="1" noEditPoints="1" noAdjustHandles="1" noChangeArrowheads="1" noChangeShapeType="1" noTextEdit="1"/>
          </p:cNvSpPr>
          <p:nvPr/>
        </p:nvSpPr>
        <p:spPr>
          <a:xfrm>
            <a:off x="369207" y="2220540"/>
            <a:ext cx="8667289" cy="307777"/>
          </a:xfrm>
          <a:prstGeom prst="rect">
            <a:avLst/>
          </a:prstGeom>
          <a:blipFill rotWithShape="0">
            <a:blip r:embed="rId6"/>
            <a:stretch>
              <a:fillRect b="-7843"/>
            </a:stretch>
          </a:blipFill>
        </p:spPr>
        <p:txBody>
          <a:bodyPr/>
          <a:lstStyle/>
          <a:p>
            <a:pPr>
              <a:defRPr/>
            </a:pPr>
            <a:r>
              <a:rPr lang="es-PE">
                <a:noFill/>
                <a:latin typeface="Arial" charset="0"/>
              </a:rPr>
              <a:t> </a:t>
            </a:r>
          </a:p>
        </p:txBody>
      </p:sp>
      <p:sp>
        <p:nvSpPr>
          <p:cNvPr id="19" name="Rectángulo 18"/>
          <p:cNvSpPr>
            <a:spLocks noRot="1" noChangeAspect="1" noMove="1" noResize="1" noEditPoints="1" noAdjustHandles="1" noChangeArrowheads="1" noChangeShapeType="1" noTextEdit="1"/>
          </p:cNvSpPr>
          <p:nvPr/>
        </p:nvSpPr>
        <p:spPr>
          <a:xfrm>
            <a:off x="411472" y="5302111"/>
            <a:ext cx="2570447" cy="369332"/>
          </a:xfrm>
          <a:prstGeom prst="rect">
            <a:avLst/>
          </a:prstGeom>
          <a:blipFill rotWithShape="0">
            <a:blip r:embed="rId7"/>
            <a:stretch>
              <a:fillRect t="-8065" r="-1887" b="-24194"/>
            </a:stretch>
          </a:blipFill>
          <a:ln>
            <a:solidFill>
              <a:schemeClr val="accent2">
                <a:lumMod val="75000"/>
              </a:schemeClr>
            </a:solidFill>
          </a:ln>
        </p:spPr>
        <p:txBody>
          <a:bodyPr/>
          <a:lstStyle/>
          <a:p>
            <a:pPr>
              <a:defRPr/>
            </a:pPr>
            <a:r>
              <a:rPr lang="es-PE">
                <a:noFill/>
                <a:latin typeface="Arial" charset="0"/>
              </a:rPr>
              <a:t> </a:t>
            </a:r>
          </a:p>
        </p:txBody>
      </p:sp>
      <p:sp>
        <p:nvSpPr>
          <p:cNvPr id="4" name="Rectángulo 3"/>
          <p:cNvSpPr>
            <a:spLocks noRot="1" noChangeAspect="1" noMove="1" noResize="1" noEditPoints="1" noAdjustHandles="1" noChangeArrowheads="1" noChangeShapeType="1" noTextEdit="1"/>
          </p:cNvSpPr>
          <p:nvPr/>
        </p:nvSpPr>
        <p:spPr>
          <a:xfrm>
            <a:off x="411472" y="4795599"/>
            <a:ext cx="2471061" cy="338554"/>
          </a:xfrm>
          <a:prstGeom prst="rect">
            <a:avLst/>
          </a:prstGeom>
          <a:blipFill rotWithShape="0">
            <a:blip r:embed="rId8"/>
            <a:stretch>
              <a:fillRect t="-5455" b="-23636"/>
            </a:stretch>
          </a:blipFill>
        </p:spPr>
        <p:txBody>
          <a:bodyPr/>
          <a:lstStyle/>
          <a:p>
            <a:pPr>
              <a:defRPr/>
            </a:pPr>
            <a:r>
              <a:rPr lang="es-PE">
                <a:noFill/>
                <a:latin typeface="Arial" charset="0"/>
              </a:rPr>
              <a:t> </a:t>
            </a:r>
          </a:p>
        </p:txBody>
      </p:sp>
    </p:spTree>
    <p:extLst>
      <p:ext uri="{BB962C8B-B14F-4D97-AF65-F5344CB8AC3E}">
        <p14:creationId xmlns:p14="http://schemas.microsoft.com/office/powerpoint/2010/main" val="4977578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5 Tabla"/>
          <p:cNvGraphicFramePr>
            <a:graphicFrameLocks noGrp="1"/>
          </p:cNvGraphicFramePr>
          <p:nvPr/>
        </p:nvGraphicFramePr>
        <p:xfrm>
          <a:off x="468313" y="1268413"/>
          <a:ext cx="7175499" cy="2197227"/>
        </p:xfrm>
        <a:graphic>
          <a:graphicData uri="http://schemas.openxmlformats.org/drawingml/2006/table">
            <a:tbl>
              <a:tblPr firstRow="1" bandRow="1">
                <a:tableStyleId>{5C22544A-7EE6-4342-B048-85BDC9FD1C3A}</a:tableStyleId>
              </a:tblPr>
              <a:tblGrid>
                <a:gridCol w="1159250"/>
                <a:gridCol w="3568137"/>
                <a:gridCol w="1217021"/>
                <a:gridCol w="1231091"/>
              </a:tblGrid>
              <a:tr h="518030">
                <a:tc>
                  <a:txBody>
                    <a:bodyPr/>
                    <a:lstStyle/>
                    <a:p>
                      <a:pPr marL="0" algn="l" defTabSz="914400" rtl="0" eaLnBrk="1" fontAlgn="b" latinLnBrk="0" hangingPunct="1"/>
                      <a:r>
                        <a:rPr lang="es-PE" sz="1400" b="1" u="none" strike="noStrike" kern="1200" dirty="0" smtClean="0">
                          <a:solidFill>
                            <a:schemeClr val="dk1"/>
                          </a:solidFill>
                          <a:effectLst/>
                          <a:latin typeface="+mn-lt"/>
                          <a:ea typeface="+mn-ea"/>
                          <a:cs typeface="+mn-cs"/>
                        </a:rPr>
                        <a:t>Variables</a:t>
                      </a:r>
                      <a:endParaRPr lang="es-PE" sz="1400" b="1" u="none" strike="noStrike" kern="1200" dirty="0">
                        <a:solidFill>
                          <a:schemeClr val="dk1"/>
                        </a:solidFill>
                        <a:effectLst/>
                        <a:latin typeface="+mn-lt"/>
                        <a:ea typeface="+mn-ea"/>
                        <a:cs typeface="+mn-cs"/>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algn="ctr" defTabSz="914400" rtl="0" eaLnBrk="1" fontAlgn="b" latinLnBrk="0" hangingPunct="1"/>
                      <a:r>
                        <a:rPr lang="es-PE" sz="1400" b="1" u="none" strike="noStrike" kern="1200" dirty="0" smtClean="0">
                          <a:solidFill>
                            <a:schemeClr val="dk1"/>
                          </a:solidFill>
                          <a:effectLst/>
                          <a:latin typeface="+mn-lt"/>
                          <a:ea typeface="+mn-ea"/>
                          <a:cs typeface="+mn-cs"/>
                        </a:rPr>
                        <a:t>Descripción</a:t>
                      </a:r>
                      <a:endParaRPr lang="es-PE" sz="1400" b="1" u="none" strike="noStrike" kern="1200" dirty="0">
                        <a:solidFill>
                          <a:schemeClr val="dk1"/>
                        </a:solidFill>
                        <a:effectLst/>
                        <a:latin typeface="+mn-lt"/>
                        <a:ea typeface="+mn-ea"/>
                        <a:cs typeface="+mn-cs"/>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r>
                        <a:rPr lang="es-PE" sz="1400" dirty="0" smtClean="0">
                          <a:solidFill>
                            <a:schemeClr val="tx1"/>
                          </a:solidFill>
                        </a:rPr>
                        <a:t>Estudio primario</a:t>
                      </a:r>
                      <a:endParaRPr lang="es-PE" sz="1400" dirty="0">
                        <a:solidFill>
                          <a:schemeClr val="tx1"/>
                        </a:solidFill>
                      </a:endParaRPr>
                    </a:p>
                  </a:txBody>
                  <a:tcPr marL="68576" marR="68576"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ctr"/>
                      <a:r>
                        <a:rPr lang="es-PE" sz="1400" dirty="0" smtClean="0">
                          <a:solidFill>
                            <a:schemeClr val="tx1"/>
                          </a:solidFill>
                        </a:rPr>
                        <a:t>Datos para la</a:t>
                      </a:r>
                      <a:r>
                        <a:rPr lang="es-PE" sz="1400" baseline="0" dirty="0" smtClean="0">
                          <a:solidFill>
                            <a:schemeClr val="tx1"/>
                          </a:solidFill>
                        </a:rPr>
                        <a:t> TB</a:t>
                      </a:r>
                      <a:endParaRPr lang="es-PE" sz="1400" dirty="0">
                        <a:solidFill>
                          <a:schemeClr val="tx1"/>
                        </a:solidFill>
                      </a:endParaRPr>
                    </a:p>
                  </a:txBody>
                  <a:tcPr marL="68576" marR="68576" marT="45676" marB="4567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r>
              <a:tr h="370489">
                <a:tc>
                  <a:txBody>
                    <a:bodyPr/>
                    <a:lstStyle/>
                    <a:p>
                      <a:pPr algn="l" fontAlgn="b"/>
                      <a:r>
                        <a:rPr lang="es-PE" sz="1400" b="1" u="none" strike="noStrike" dirty="0" smtClean="0">
                          <a:effectLst/>
                        </a:rPr>
                        <a:t>Ingreso</a:t>
                      </a:r>
                      <a:endParaRPr lang="es-PE" sz="1400" b="1"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Ingreso mensual de las familias</a:t>
                      </a:r>
                      <a:endParaRPr lang="es-PE" sz="1400" b="0"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355.88</a:t>
                      </a: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1" i="0" u="none" strike="noStrike" dirty="0" smtClean="0">
                          <a:solidFill>
                            <a:srgbClr val="FF0000"/>
                          </a:solidFill>
                          <a:effectLst/>
                          <a:latin typeface="Calibri"/>
                        </a:rPr>
                        <a:t>205.10</a:t>
                      </a:r>
                      <a:endParaRPr lang="es-PE" sz="1400" b="1" i="1" u="none" strike="noStrike" dirty="0">
                        <a:solidFill>
                          <a:srgbClr val="FF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194">
                <a:tc>
                  <a:txBody>
                    <a:bodyPr/>
                    <a:lstStyle/>
                    <a:p>
                      <a:pPr algn="l" fontAlgn="b"/>
                      <a:r>
                        <a:rPr lang="es-PE" sz="1400" b="1" u="none" strike="noStrike" dirty="0" smtClean="0">
                          <a:effectLst/>
                        </a:rPr>
                        <a:t>Visión</a:t>
                      </a:r>
                      <a:endParaRPr lang="es-PE" sz="1400" b="1"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1=pobladores piensan que el bosque puede ser explotado </a:t>
                      </a:r>
                      <a:r>
                        <a:rPr lang="es-PE" sz="1400" u="none" strike="noStrike" dirty="0" smtClean="0">
                          <a:effectLst/>
                        </a:rPr>
                        <a:t>sosteniblemente;</a:t>
                      </a:r>
                      <a:r>
                        <a:rPr lang="es-PE" sz="1400" u="none" strike="noStrike" baseline="0" dirty="0" smtClean="0">
                          <a:effectLst/>
                        </a:rPr>
                        <a:t> </a:t>
                      </a:r>
                      <a:r>
                        <a:rPr lang="es-PE" sz="1400" u="none" strike="noStrike" dirty="0" smtClean="0">
                          <a:effectLst/>
                        </a:rPr>
                        <a:t>0=otro </a:t>
                      </a:r>
                      <a:r>
                        <a:rPr lang="es-PE" sz="1400" u="none" strike="noStrike" dirty="0">
                          <a:effectLst/>
                        </a:rPr>
                        <a:t>caso</a:t>
                      </a:r>
                      <a:endParaRPr lang="es-PE" sz="1400" b="0"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0.19</a:t>
                      </a: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1" i="0" u="none" strike="noStrike" dirty="0" smtClean="0">
                          <a:solidFill>
                            <a:srgbClr val="FF0000"/>
                          </a:solidFill>
                          <a:effectLst/>
                          <a:latin typeface="Calibri"/>
                        </a:rPr>
                        <a:t>0.19</a:t>
                      </a:r>
                      <a:endParaRPr lang="es-PE" sz="1400" b="1" i="1" u="none" strike="noStrike" dirty="0">
                        <a:solidFill>
                          <a:srgbClr val="FF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194">
                <a:tc>
                  <a:txBody>
                    <a:bodyPr/>
                    <a:lstStyle/>
                    <a:p>
                      <a:pPr algn="l" fontAlgn="b"/>
                      <a:r>
                        <a:rPr lang="es-PE" sz="1400" b="1" u="none" strike="noStrike" dirty="0" smtClean="0">
                          <a:effectLst/>
                        </a:rPr>
                        <a:t>Tierra</a:t>
                      </a:r>
                      <a:endParaRPr lang="es-PE" sz="1400" b="1"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Total de área de granjas de cada entrevistado</a:t>
                      </a:r>
                      <a:endParaRPr lang="es-PE" sz="1400" b="0"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dirty="0">
                          <a:solidFill>
                            <a:srgbClr val="000000"/>
                          </a:solidFill>
                          <a:effectLst/>
                          <a:latin typeface="Calibri"/>
                        </a:rPr>
                        <a:t>6.69</a:t>
                      </a: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1" i="0" u="none" strike="noStrike" dirty="0" smtClean="0">
                          <a:solidFill>
                            <a:srgbClr val="FF0000"/>
                          </a:solidFill>
                          <a:effectLst/>
                          <a:latin typeface="Calibri"/>
                        </a:rPr>
                        <a:t>6.02</a:t>
                      </a:r>
                      <a:endParaRPr lang="es-PE" sz="1400" b="1" i="0" u="none" strike="noStrike" dirty="0">
                        <a:solidFill>
                          <a:srgbClr val="FF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6194">
                <a:tc>
                  <a:txBody>
                    <a:bodyPr/>
                    <a:lstStyle/>
                    <a:p>
                      <a:pPr algn="l" fontAlgn="b"/>
                      <a:r>
                        <a:rPr lang="es-PE" sz="1400" b="1" u="none" strike="noStrike" dirty="0" smtClean="0">
                          <a:effectLst/>
                        </a:rPr>
                        <a:t>Trabajo</a:t>
                      </a:r>
                      <a:endParaRPr lang="es-PE" sz="1400" b="1"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algn="l" fontAlgn="b"/>
                      <a:r>
                        <a:rPr lang="es-PE" sz="1400" u="none" strike="noStrike" dirty="0">
                          <a:effectLst/>
                        </a:rPr>
                        <a:t>1=Entrevistados tienen salario fuera de la </a:t>
                      </a:r>
                      <a:r>
                        <a:rPr lang="es-PE" sz="1400" u="none" strike="noStrike" dirty="0" smtClean="0">
                          <a:effectLst/>
                        </a:rPr>
                        <a:t>granja; 0=otro </a:t>
                      </a:r>
                      <a:r>
                        <a:rPr lang="es-PE" sz="1400" u="none" strike="noStrike" dirty="0">
                          <a:effectLst/>
                        </a:rPr>
                        <a:t>caso</a:t>
                      </a:r>
                      <a:endParaRPr lang="es-PE" sz="1400" b="0" i="0" u="none" strike="noStrike" dirty="0">
                        <a:solidFill>
                          <a:srgbClr val="00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0" i="0" u="none" strike="noStrike">
                          <a:solidFill>
                            <a:srgbClr val="000000"/>
                          </a:solidFill>
                          <a:effectLst/>
                          <a:latin typeface="Calibri"/>
                        </a:rPr>
                        <a:t>0.31</a:t>
                      </a: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b="1" i="0" u="none" strike="noStrike" dirty="0" smtClean="0">
                          <a:solidFill>
                            <a:srgbClr val="FF0000"/>
                          </a:solidFill>
                          <a:effectLst/>
                          <a:latin typeface="Calibri"/>
                        </a:rPr>
                        <a:t>0.23</a:t>
                      </a:r>
                      <a:endParaRPr lang="es-PE" sz="1400" b="1" i="1" u="none" strike="noStrike" dirty="0">
                        <a:solidFill>
                          <a:srgbClr val="FF0000"/>
                        </a:solidFill>
                        <a:effectLst/>
                        <a:latin typeface="Calibri"/>
                      </a:endParaRPr>
                    </a:p>
                  </a:txBody>
                  <a:tcPr marL="7144" marR="7144" marT="951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7 Rectángulo"/>
          <p:cNvSpPr/>
          <p:nvPr/>
        </p:nvSpPr>
        <p:spPr>
          <a:xfrm>
            <a:off x="468313" y="4600575"/>
            <a:ext cx="5832475" cy="307975"/>
          </a:xfrm>
          <a:prstGeom prst="rect">
            <a:avLst/>
          </a:prstGeom>
          <a:solidFill>
            <a:srgbClr val="FFEFEF"/>
          </a:solidFill>
          <a:ln>
            <a:solidFill>
              <a:schemeClr val="accent2">
                <a:lumMod val="75000"/>
              </a:schemeClr>
            </a:solidFill>
          </a:ln>
        </p:spPr>
        <p:txBody>
          <a:bodyPr>
            <a:spAutoFit/>
          </a:bodyPr>
          <a:lstStyle/>
          <a:p>
            <a:pPr algn="ctr" eaLnBrk="1" fontAlgn="b" hangingPunct="1">
              <a:defRPr/>
            </a:pPr>
            <a:r>
              <a:rPr lang="es-PE" sz="1400" b="1" dirty="0">
                <a:latin typeface="Arial" charset="0"/>
              </a:rPr>
              <a:t>DAP= -4.0546+0.0094*205.10+7.4171*0.19+0.2749*6.02+4.7862*0.23</a:t>
            </a:r>
            <a:endParaRPr lang="es-PE" sz="1400" b="1" dirty="0">
              <a:solidFill>
                <a:srgbClr val="000000"/>
              </a:solidFill>
              <a:latin typeface="Arial" charset="0"/>
            </a:endParaRPr>
          </a:p>
        </p:txBody>
      </p:sp>
      <p:sp>
        <p:nvSpPr>
          <p:cNvPr id="17444" name="9 Rectángulo"/>
          <p:cNvSpPr>
            <a:spLocks noChangeArrowheads="1"/>
          </p:cNvSpPr>
          <p:nvPr/>
        </p:nvSpPr>
        <p:spPr bwMode="auto">
          <a:xfrm>
            <a:off x="395288" y="5141913"/>
            <a:ext cx="360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600" b="1"/>
              <a:t>DAP</a:t>
            </a:r>
            <a:r>
              <a:rPr lang="es-PE" sz="1000" b="1"/>
              <a:t>BK2013</a:t>
            </a:r>
            <a:r>
              <a:rPr lang="es-PE" sz="1600" b="1"/>
              <a:t>= S/. 24.00/año/familia</a:t>
            </a:r>
          </a:p>
        </p:txBody>
      </p:sp>
      <p:pic>
        <p:nvPicPr>
          <p:cNvPr id="17445" name="Picture 2"/>
          <p:cNvPicPr>
            <a:picLocks noChangeAspect="1" noChangeArrowheads="1"/>
          </p:cNvPicPr>
          <p:nvPr/>
        </p:nvPicPr>
        <p:blipFill>
          <a:blip r:embed="rId3">
            <a:extLst>
              <a:ext uri="{28A0092B-C50C-407E-A947-70E740481C1C}">
                <a14:useLocalDpi xmlns:a14="http://schemas.microsoft.com/office/drawing/2010/main" val="0"/>
              </a:ext>
            </a:extLst>
          </a:blip>
          <a:srcRect l="63049" t="89326" r="6976" b="2426"/>
          <a:stretch>
            <a:fillRect/>
          </a:stretch>
        </p:blipFill>
        <p:spPr bwMode="auto">
          <a:xfrm>
            <a:off x="7451725" y="6237288"/>
            <a:ext cx="115252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ángulo 10"/>
          <p:cNvSpPr/>
          <p:nvPr/>
        </p:nvSpPr>
        <p:spPr>
          <a:xfrm>
            <a:off x="468313" y="3887788"/>
            <a:ext cx="5057775" cy="307975"/>
          </a:xfrm>
          <a:prstGeom prst="rect">
            <a:avLst/>
          </a:prstGeom>
          <a:noFill/>
          <a:ln w="6350"/>
        </p:spPr>
        <p:style>
          <a:lnRef idx="2">
            <a:schemeClr val="accent4"/>
          </a:lnRef>
          <a:fillRef idx="1">
            <a:schemeClr val="lt1"/>
          </a:fillRef>
          <a:effectRef idx="0">
            <a:schemeClr val="accent4"/>
          </a:effectRef>
          <a:fontRef idx="minor">
            <a:schemeClr val="dk1"/>
          </a:fontRef>
        </p:style>
        <p:txBody>
          <a:bodyPr>
            <a:spAutoFit/>
          </a:bodyPr>
          <a:lstStyle/>
          <a:p>
            <a:pPr algn="ctr" eaLnBrk="1" fontAlgn="b" hangingPunct="1">
              <a:defRPr/>
            </a:pPr>
            <a:r>
              <a:rPr lang="es-PE" sz="1400" b="1" dirty="0"/>
              <a:t>DAP=</a:t>
            </a:r>
            <a:r>
              <a:rPr lang="el-GR" sz="1400" b="1" dirty="0"/>
              <a:t>β</a:t>
            </a:r>
            <a:r>
              <a:rPr lang="es-PE" sz="1400" b="1" dirty="0"/>
              <a:t>0+</a:t>
            </a:r>
            <a:r>
              <a:rPr lang="el-GR" sz="1400" b="1" dirty="0"/>
              <a:t>β</a:t>
            </a:r>
            <a:r>
              <a:rPr lang="es-PE" sz="1400" b="1" dirty="0"/>
              <a:t>1*Ingreso+</a:t>
            </a:r>
            <a:r>
              <a:rPr lang="el-GR" sz="1400" b="1" dirty="0"/>
              <a:t>β</a:t>
            </a:r>
            <a:r>
              <a:rPr lang="es-PE" sz="1400" b="1" dirty="0"/>
              <a:t>2*Visión+</a:t>
            </a:r>
            <a:r>
              <a:rPr lang="el-GR" sz="1400" b="1" dirty="0"/>
              <a:t>β</a:t>
            </a:r>
            <a:r>
              <a:rPr lang="es-PE" sz="1400" b="1" dirty="0"/>
              <a:t>3*Tierra+</a:t>
            </a:r>
            <a:r>
              <a:rPr lang="el-GR" sz="1400" b="1" dirty="0"/>
              <a:t>β</a:t>
            </a:r>
            <a:r>
              <a:rPr lang="es-PE" sz="1400" b="1" dirty="0"/>
              <a:t>4*Trabajo</a:t>
            </a:r>
            <a:endParaRPr lang="es-PE" sz="1400" b="1" dirty="0">
              <a:solidFill>
                <a:srgbClr val="000000"/>
              </a:solidFill>
            </a:endParaRPr>
          </a:p>
        </p:txBody>
      </p:sp>
      <p:sp>
        <p:nvSpPr>
          <p:cNvPr id="17447" name="9 Rectángulo"/>
          <p:cNvSpPr>
            <a:spLocks noChangeArrowheads="1"/>
          </p:cNvSpPr>
          <p:nvPr/>
        </p:nvSpPr>
        <p:spPr bwMode="auto">
          <a:xfrm>
            <a:off x="395288" y="5516563"/>
            <a:ext cx="7705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600" b="1">
                <a:solidFill>
                  <a:srgbClr val="C00000"/>
                </a:solidFill>
              </a:rPr>
              <a:t>Valor Económico= </a:t>
            </a:r>
            <a:r>
              <a:rPr lang="es-PE" sz="1600" b="1"/>
              <a:t>(DAP</a:t>
            </a:r>
            <a:r>
              <a:rPr lang="es-PE" sz="1000" b="1"/>
              <a:t>BK2013</a:t>
            </a:r>
            <a:r>
              <a:rPr lang="es-PE" sz="1600" b="1"/>
              <a:t>*familias afectadas)= (24*1892) </a:t>
            </a:r>
          </a:p>
          <a:p>
            <a:pPr eaLnBrk="1" fontAlgn="b" hangingPunct="1">
              <a:spcBef>
                <a:spcPct val="0"/>
              </a:spcBef>
              <a:buFontTx/>
              <a:buNone/>
            </a:pPr>
            <a:endParaRPr lang="es-PE" sz="1600" b="1">
              <a:solidFill>
                <a:srgbClr val="C00000"/>
              </a:solidFill>
            </a:endParaRPr>
          </a:p>
          <a:p>
            <a:pPr eaLnBrk="1" fontAlgn="b" hangingPunct="1">
              <a:spcBef>
                <a:spcPct val="0"/>
              </a:spcBef>
              <a:buFontTx/>
              <a:buNone/>
            </a:pPr>
            <a:r>
              <a:rPr lang="es-PE" sz="1600" b="1"/>
              <a:t>=S/. 45, 405 para evitar reducción de áreas del bosque </a:t>
            </a:r>
          </a:p>
        </p:txBody>
      </p:sp>
      <p:sp>
        <p:nvSpPr>
          <p:cNvPr id="17448" name="Elipse 1"/>
          <p:cNvSpPr>
            <a:spLocks noChangeArrowheads="1"/>
          </p:cNvSpPr>
          <p:nvPr/>
        </p:nvSpPr>
        <p:spPr bwMode="auto">
          <a:xfrm>
            <a:off x="539750" y="5949950"/>
            <a:ext cx="1295400" cy="50323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Tree>
    <p:extLst>
      <p:ext uri="{BB962C8B-B14F-4D97-AF65-F5344CB8AC3E}">
        <p14:creationId xmlns:p14="http://schemas.microsoft.com/office/powerpoint/2010/main" val="25507461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endParaRPr lang="es-PE" smtClean="0"/>
          </a:p>
        </p:txBody>
      </p:sp>
      <p:sp>
        <p:nvSpPr>
          <p:cNvPr id="18435" name="Marcador de contenido 2"/>
          <p:cNvSpPr>
            <a:spLocks noGrp="1"/>
          </p:cNvSpPr>
          <p:nvPr>
            <p:ph idx="1"/>
          </p:nvPr>
        </p:nvSpPr>
        <p:spPr/>
        <p:txBody>
          <a:bodyPr/>
          <a:lstStyle/>
          <a:p>
            <a:endParaRPr lang="es-PE"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359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 Título"/>
          <p:cNvSpPr txBox="1">
            <a:spLocks/>
          </p:cNvSpPr>
          <p:nvPr/>
        </p:nvSpPr>
        <p:spPr bwMode="auto">
          <a:xfrm>
            <a:off x="1619250" y="430213"/>
            <a:ext cx="5768975" cy="695325"/>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es-PE" sz="2800" b="1" kern="0" dirty="0" smtClean="0">
                <a:solidFill>
                  <a:srgbClr val="003366"/>
                </a:solidFill>
              </a:rPr>
              <a:t>Transferencia Puntual</a:t>
            </a:r>
          </a:p>
        </p:txBody>
      </p:sp>
      <p:sp>
        <p:nvSpPr>
          <p:cNvPr id="6" name="Rectángulo 5"/>
          <p:cNvSpPr/>
          <p:nvPr/>
        </p:nvSpPr>
        <p:spPr>
          <a:xfrm>
            <a:off x="684213" y="4422775"/>
            <a:ext cx="7848600" cy="1262063"/>
          </a:xfrm>
          <a:prstGeom prst="rect">
            <a:avLst/>
          </a:prstGeom>
        </p:spPr>
        <p:txBody>
          <a:bodyPr>
            <a:spAutoFit/>
          </a:bodyPr>
          <a:lstStyle/>
          <a:p>
            <a:pPr eaLnBrk="1" hangingPunct="1">
              <a:defRPr/>
            </a:pPr>
            <a:r>
              <a:rPr lang="es-PE" dirty="0" err="1">
                <a:latin typeface="Arial" charset="0"/>
              </a:rPr>
              <a:t>PBI</a:t>
            </a:r>
            <a:r>
              <a:rPr lang="es-PE" sz="1000" dirty="0" err="1">
                <a:latin typeface="Arial" charset="0"/>
              </a:rPr>
              <a:t>pcK</a:t>
            </a:r>
            <a:r>
              <a:rPr lang="es-PE" sz="1000" dirty="0">
                <a:latin typeface="Arial" charset="0"/>
              </a:rPr>
              <a:t>	</a:t>
            </a:r>
            <a:r>
              <a:rPr lang="es-PE" dirty="0">
                <a:latin typeface="Arial" charset="0"/>
              </a:rPr>
              <a:t>: Producto Bruto Interno per cápita Población: </a:t>
            </a:r>
            <a:r>
              <a:rPr lang="es-PE" dirty="0">
                <a:solidFill>
                  <a:srgbClr val="FF0000"/>
                </a:solidFill>
                <a:latin typeface="Arial" charset="0"/>
              </a:rPr>
              <a:t>?</a:t>
            </a:r>
          </a:p>
          <a:p>
            <a:pPr eaLnBrk="1" hangingPunct="1">
              <a:defRPr/>
            </a:pPr>
            <a:endParaRPr lang="es-PE" sz="1400" dirty="0">
              <a:latin typeface="Arial" charset="0"/>
            </a:endParaRPr>
          </a:p>
          <a:p>
            <a:pPr eaLnBrk="1" hangingPunct="1">
              <a:defRPr/>
            </a:pPr>
            <a:r>
              <a:rPr lang="es-PE" sz="1600" dirty="0">
                <a:latin typeface="Arial" charset="0"/>
              </a:rPr>
              <a:t>PBI</a:t>
            </a:r>
            <a:r>
              <a:rPr lang="es-PE" sz="1050" dirty="0">
                <a:latin typeface="Arial" charset="0"/>
              </a:rPr>
              <a:t>pcB1</a:t>
            </a:r>
            <a:r>
              <a:rPr lang="es-PE" sz="1600" dirty="0">
                <a:latin typeface="Arial" charset="0"/>
              </a:rPr>
              <a:t>	: Producto Bruto Interno per cápita Población del  bosque 1	:</a:t>
            </a:r>
            <a:r>
              <a:rPr lang="es-PE" sz="1600" dirty="0">
                <a:solidFill>
                  <a:srgbClr val="FF0000"/>
                </a:solidFill>
                <a:latin typeface="Arial" charset="0"/>
              </a:rPr>
              <a:t>?</a:t>
            </a:r>
          </a:p>
          <a:p>
            <a:pPr eaLnBrk="1" hangingPunct="1">
              <a:defRPr/>
            </a:pPr>
            <a:r>
              <a:rPr lang="es-PE" sz="1600" dirty="0">
                <a:latin typeface="Arial" charset="0"/>
              </a:rPr>
              <a:t>DAP</a:t>
            </a:r>
            <a:r>
              <a:rPr lang="es-PE" sz="1050" dirty="0">
                <a:latin typeface="Arial" charset="0"/>
              </a:rPr>
              <a:t>B1</a:t>
            </a:r>
            <a:r>
              <a:rPr lang="es-PE" sz="1600" dirty="0">
                <a:latin typeface="Arial" charset="0"/>
              </a:rPr>
              <a:t>	</a:t>
            </a:r>
            <a:r>
              <a:rPr lang="es-PE" sz="2000" dirty="0">
                <a:latin typeface="Arial" charset="0"/>
              </a:rPr>
              <a:t>:</a:t>
            </a:r>
            <a:r>
              <a:rPr lang="es-PE" sz="2800" dirty="0">
                <a:latin typeface="Arial" charset="0"/>
              </a:rPr>
              <a:t> </a:t>
            </a:r>
            <a:r>
              <a:rPr lang="es-PE" sz="1600" dirty="0">
                <a:latin typeface="Arial" charset="0"/>
              </a:rPr>
              <a:t>$66/año/familia </a:t>
            </a:r>
            <a:endParaRPr lang="es-PE" sz="1400" dirty="0">
              <a:latin typeface="Arial" charset="0"/>
            </a:endParaRPr>
          </a:p>
        </p:txBody>
      </p:sp>
      <p:sp>
        <p:nvSpPr>
          <p:cNvPr id="18439" name="Rectángulo 7"/>
          <p:cNvSpPr>
            <a:spLocks noChangeArrowheads="1"/>
          </p:cNvSpPr>
          <p:nvPr/>
        </p:nvSpPr>
        <p:spPr bwMode="auto">
          <a:xfrm>
            <a:off x="684213" y="2060575"/>
            <a:ext cx="439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800"/>
              <a:t>Familias afectadas	:	1892</a:t>
            </a:r>
          </a:p>
        </p:txBody>
      </p:sp>
      <p:sp>
        <p:nvSpPr>
          <p:cNvPr id="9" name="Rectángulo 8"/>
          <p:cNvSpPr/>
          <p:nvPr/>
        </p:nvSpPr>
        <p:spPr>
          <a:xfrm>
            <a:off x="700088" y="2565400"/>
            <a:ext cx="4124325" cy="368300"/>
          </a:xfrm>
          <a:prstGeom prst="rect">
            <a:avLst/>
          </a:prstGeom>
        </p:spPr>
        <p:txBody>
          <a:bodyPr wrap="none">
            <a:spAutoFit/>
          </a:bodyPr>
          <a:lstStyle/>
          <a:p>
            <a:pPr>
              <a:defRPr/>
            </a:pPr>
            <a:r>
              <a:rPr lang="es-PE" dirty="0">
                <a:latin typeface="Arial" charset="0"/>
              </a:rPr>
              <a:t>DAP</a:t>
            </a:r>
            <a:r>
              <a:rPr lang="es-PE" sz="1050" dirty="0">
                <a:latin typeface="Arial" charset="0"/>
              </a:rPr>
              <a:t>BK2013		</a:t>
            </a:r>
            <a:r>
              <a:rPr lang="es-PE" sz="1600" dirty="0">
                <a:latin typeface="Arial" charset="0"/>
              </a:rPr>
              <a:t>:	 </a:t>
            </a:r>
            <a:r>
              <a:rPr lang="es-PE" sz="1600" b="1" dirty="0">
                <a:solidFill>
                  <a:srgbClr val="FF0000"/>
                </a:solidFill>
                <a:latin typeface="Arial" charset="0"/>
              </a:rPr>
              <a:t>?</a:t>
            </a:r>
            <a:r>
              <a:rPr lang="es-PE" dirty="0">
                <a:latin typeface="Arial" charset="0"/>
              </a:rPr>
              <a:t> </a:t>
            </a:r>
            <a:endParaRPr lang="es-PE" sz="1600" dirty="0"/>
          </a:p>
        </p:txBody>
      </p:sp>
      <p:sp>
        <p:nvSpPr>
          <p:cNvPr id="18441" name="Rectángulo 9"/>
          <p:cNvSpPr>
            <a:spLocks noChangeArrowheads="1"/>
          </p:cNvSpPr>
          <p:nvPr/>
        </p:nvSpPr>
        <p:spPr bwMode="auto">
          <a:xfrm>
            <a:off x="457200" y="1522413"/>
            <a:ext cx="80756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200" b="1">
                <a:solidFill>
                  <a:srgbClr val="FF0000"/>
                </a:solidFill>
              </a:rPr>
              <a:t>Valor Económico por evitar reducción de áreas del bosque </a:t>
            </a:r>
            <a:r>
              <a:rPr lang="es-PE" sz="1200" b="1">
                <a:solidFill>
                  <a:srgbClr val="C00000"/>
                </a:solidFill>
              </a:rPr>
              <a:t>= </a:t>
            </a:r>
            <a:r>
              <a:rPr lang="es-PE" sz="1200" b="1"/>
              <a:t>DAPBK2013*familias afectadas</a:t>
            </a:r>
          </a:p>
        </p:txBody>
      </p:sp>
      <p:sp>
        <p:nvSpPr>
          <p:cNvPr id="14" name="CuadroTexto 13"/>
          <p:cNvSpPr txBox="1">
            <a:spLocks noRot="1" noChangeAspect="1" noMove="1" noResize="1" noEditPoints="1" noAdjustHandles="1" noChangeArrowheads="1" noChangeShapeType="1" noTextEdit="1"/>
          </p:cNvSpPr>
          <p:nvPr/>
        </p:nvSpPr>
        <p:spPr>
          <a:xfrm>
            <a:off x="734684" y="3258053"/>
            <a:ext cx="4541628" cy="715902"/>
          </a:xfrm>
          <a:prstGeom prst="rect">
            <a:avLst/>
          </a:prstGeom>
          <a:blipFill rotWithShape="0">
            <a:blip r:embed="rId3"/>
            <a:stretch>
              <a:fillRect/>
            </a:stretch>
          </a:blipFill>
          <a:ln>
            <a:solidFill>
              <a:srgbClr val="FFC000"/>
            </a:solidFill>
          </a:ln>
        </p:spPr>
        <p:txBody>
          <a:bodyPr/>
          <a:lstStyle/>
          <a:p>
            <a:pPr>
              <a:defRPr/>
            </a:pPr>
            <a:r>
              <a:rPr lang="es-PE">
                <a:noFill/>
                <a:latin typeface="Arial" charset="0"/>
              </a:rPr>
              <a:t> </a:t>
            </a:r>
          </a:p>
        </p:txBody>
      </p:sp>
      <p:sp>
        <p:nvSpPr>
          <p:cNvPr id="18443" name="Flecha curvada hacia abajo 14"/>
          <p:cNvSpPr>
            <a:spLocks noChangeArrowheads="1"/>
          </p:cNvSpPr>
          <p:nvPr/>
        </p:nvSpPr>
        <p:spPr bwMode="auto">
          <a:xfrm>
            <a:off x="4643438" y="2933700"/>
            <a:ext cx="1800225" cy="323850"/>
          </a:xfrm>
          <a:prstGeom prst="curvedDownArrow">
            <a:avLst>
              <a:gd name="adj1" fmla="val 24989"/>
              <a:gd name="adj2" fmla="val 50004"/>
              <a:gd name="adj3" fmla="val 25000"/>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18444" name="Elipse 15"/>
          <p:cNvSpPr>
            <a:spLocks noChangeArrowheads="1"/>
          </p:cNvSpPr>
          <p:nvPr/>
        </p:nvSpPr>
        <p:spPr bwMode="auto">
          <a:xfrm>
            <a:off x="3497263" y="3138488"/>
            <a:ext cx="1728787" cy="963612"/>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18445" name="Rectángulo 16"/>
          <p:cNvSpPr>
            <a:spLocks noChangeArrowheads="1"/>
          </p:cNvSpPr>
          <p:nvPr/>
        </p:nvSpPr>
        <p:spPr bwMode="auto">
          <a:xfrm>
            <a:off x="5910263" y="3319463"/>
            <a:ext cx="1838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PE" sz="1800">
                <a:solidFill>
                  <a:srgbClr val="FF0000"/>
                </a:solidFill>
              </a:rPr>
              <a:t>Factor de ajuste</a:t>
            </a:r>
            <a:endParaRPr lang="es-PE" sz="1600">
              <a:solidFill>
                <a:srgbClr val="FF0000"/>
              </a:solidFill>
            </a:endParaRPr>
          </a:p>
        </p:txBody>
      </p:sp>
      <p:sp>
        <p:nvSpPr>
          <p:cNvPr id="18446" name="Flecha derecha 19"/>
          <p:cNvSpPr>
            <a:spLocks noChangeArrowheads="1"/>
          </p:cNvSpPr>
          <p:nvPr/>
        </p:nvSpPr>
        <p:spPr bwMode="auto">
          <a:xfrm rot="935137">
            <a:off x="3332163" y="5380038"/>
            <a:ext cx="1111250" cy="576262"/>
          </a:xfrm>
          <a:prstGeom prst="rightArrow">
            <a:avLst>
              <a:gd name="adj1" fmla="val 36870"/>
              <a:gd name="adj2" fmla="val 50013"/>
            </a:avLst>
          </a:prstGeom>
          <a:solidFill>
            <a:srgbClr val="C00000"/>
          </a:solidFill>
          <a:ln w="9525" algn="ctr">
            <a:solidFill>
              <a:srgbClr val="C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sp>
        <p:nvSpPr>
          <p:cNvPr id="18447" name="Rectángulo 20"/>
          <p:cNvSpPr>
            <a:spLocks noChangeArrowheads="1"/>
          </p:cNvSpPr>
          <p:nvPr/>
        </p:nvSpPr>
        <p:spPr bwMode="auto">
          <a:xfrm>
            <a:off x="3643313" y="6000750"/>
            <a:ext cx="3903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400" b="1">
                <a:solidFill>
                  <a:srgbClr val="FF0000"/>
                </a:solidFill>
              </a:rPr>
              <a:t>Necesitamos convertir a Soles del año 2013</a:t>
            </a:r>
          </a:p>
        </p:txBody>
      </p:sp>
    </p:spTree>
    <p:extLst>
      <p:ext uri="{BB962C8B-B14F-4D97-AF65-F5344CB8AC3E}">
        <p14:creationId xmlns:p14="http://schemas.microsoft.com/office/powerpoint/2010/main" val="215081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74122" y="1004742"/>
            <a:ext cx="7886700" cy="4637521"/>
          </a:xfrm>
        </p:spPr>
        <p:txBody>
          <a:bodyPr>
            <a:normAutofit/>
          </a:bodyPr>
          <a:lstStyle/>
          <a:p>
            <a:pPr marL="0" indent="0" algn="just">
              <a:buNone/>
            </a:pPr>
            <a:r>
              <a:rPr lang="es-MX" sz="2000" b="1" i="1" dirty="0"/>
              <a:t>Objetivos</a:t>
            </a:r>
            <a:r>
              <a:rPr lang="es-MX" sz="2000" b="1" i="1" dirty="0" smtClean="0"/>
              <a:t>:</a:t>
            </a:r>
          </a:p>
          <a:p>
            <a:pPr marL="0" indent="0" algn="just">
              <a:buNone/>
            </a:pPr>
            <a:endParaRPr lang="es-MX" sz="2000" b="1" i="1" dirty="0"/>
          </a:p>
          <a:p>
            <a:pPr lvl="0" algn="just"/>
            <a:r>
              <a:rPr lang="es-MX" sz="2000" dirty="0"/>
              <a:t>Evaluar los beneficios de proyectos que tienen que ver con servicios ecosistémicos sin un mercado definido. </a:t>
            </a:r>
            <a:endParaRPr lang="es-MX" sz="2000" dirty="0" smtClean="0"/>
          </a:p>
          <a:p>
            <a:pPr lvl="0" algn="just"/>
            <a:endParaRPr lang="es-MX" sz="2000" dirty="0"/>
          </a:p>
          <a:p>
            <a:pPr lvl="0" algn="just"/>
            <a:r>
              <a:rPr lang="es-MX" sz="2000" dirty="0"/>
              <a:t>Estimar la disponibilidad a pagar (DAP) como una aproximación de la variación compensatoria (VC) para medir los beneficios de mejoras ambientales</a:t>
            </a:r>
            <a:r>
              <a:rPr lang="es-MX" sz="2000" dirty="0" smtClean="0"/>
              <a:t>.</a:t>
            </a:r>
          </a:p>
          <a:p>
            <a:pPr lvl="0" algn="just"/>
            <a:endParaRPr lang="es-PE" sz="2000" dirty="0"/>
          </a:p>
          <a:p>
            <a:pPr lvl="0" algn="just"/>
            <a:r>
              <a:rPr lang="es-MX" sz="2000" dirty="0"/>
              <a:t>Estimar la disposición a aceptar (DAA) como una aproximación de la variación equivalente (VE) para medir el valor económico del daño producido por la degradación del medio ambiente.</a:t>
            </a:r>
            <a:endParaRPr lang="es-PE" sz="2000" dirty="0"/>
          </a:p>
          <a:p>
            <a:pPr marL="0" indent="0">
              <a:buNone/>
            </a:pPr>
            <a:endParaRPr lang="es-PE" dirty="0"/>
          </a:p>
        </p:txBody>
      </p:sp>
    </p:spTree>
    <p:extLst>
      <p:ext uri="{BB962C8B-B14F-4D97-AF65-F5344CB8AC3E}">
        <p14:creationId xmlns:p14="http://schemas.microsoft.com/office/powerpoint/2010/main" val="961089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530225" y="931863"/>
            <a:ext cx="7685088" cy="1754187"/>
          </a:xfrm>
          <a:prstGeom prst="rect">
            <a:avLst/>
          </a:prstGeom>
        </p:spPr>
        <p:txBody>
          <a:bodyPr>
            <a:spAutoFit/>
          </a:bodyPr>
          <a:lstStyle/>
          <a:p>
            <a:pPr eaLnBrk="1" hangingPunct="1">
              <a:defRPr/>
            </a:pPr>
            <a:r>
              <a:rPr lang="es-PE" dirty="0">
                <a:latin typeface="Arial" charset="0"/>
              </a:rPr>
              <a:t>Convertimos de dólares ($) a soles (S/.) del año 2008:</a:t>
            </a:r>
          </a:p>
          <a:p>
            <a:pPr eaLnBrk="1" hangingPunct="1">
              <a:defRPr/>
            </a:pPr>
            <a:endParaRPr lang="es-PE" dirty="0">
              <a:latin typeface="Arial" charset="0"/>
            </a:endParaRPr>
          </a:p>
          <a:p>
            <a:pPr eaLnBrk="1" hangingPunct="1">
              <a:defRPr/>
            </a:pPr>
            <a:r>
              <a:rPr lang="es-PE" dirty="0">
                <a:latin typeface="Arial" charset="0"/>
              </a:rPr>
              <a:t>DAP</a:t>
            </a:r>
            <a:r>
              <a:rPr lang="es-PE" sz="1050" dirty="0">
                <a:latin typeface="Arial" charset="0"/>
              </a:rPr>
              <a:t>B12008</a:t>
            </a:r>
            <a:r>
              <a:rPr lang="es-PE" dirty="0">
                <a:latin typeface="Arial" charset="0"/>
              </a:rPr>
              <a:t> (S/.) = (DAP</a:t>
            </a:r>
            <a:r>
              <a:rPr lang="es-PE" sz="1050" dirty="0">
                <a:latin typeface="Arial" charset="0"/>
              </a:rPr>
              <a:t>B12008</a:t>
            </a:r>
            <a:r>
              <a:rPr lang="es-PE" dirty="0">
                <a:latin typeface="Arial" charset="0"/>
              </a:rPr>
              <a:t>($)*TC</a:t>
            </a:r>
            <a:r>
              <a:rPr lang="es-PE" sz="1050" dirty="0">
                <a:latin typeface="Arial" charset="0"/>
              </a:rPr>
              <a:t>2008</a:t>
            </a:r>
            <a:r>
              <a:rPr lang="es-PE" dirty="0">
                <a:latin typeface="Arial" charset="0"/>
              </a:rPr>
              <a:t>) = ($66*2.93  S/./$) = S/.193.11</a:t>
            </a:r>
          </a:p>
          <a:p>
            <a:pPr eaLnBrk="1" hangingPunct="1">
              <a:defRPr/>
            </a:pPr>
            <a:endParaRPr lang="es-PE" dirty="0">
              <a:latin typeface="Arial" charset="0"/>
            </a:endParaRPr>
          </a:p>
          <a:p>
            <a:pPr eaLnBrk="1" hangingPunct="1">
              <a:defRPr/>
            </a:pPr>
            <a:r>
              <a:rPr lang="es-PE" dirty="0">
                <a:latin typeface="Arial" charset="0"/>
              </a:rPr>
              <a:t>Ajustamos soles del año 2008 a soles del año 2013, utilizamos la siguiente fórmula:</a:t>
            </a:r>
          </a:p>
        </p:txBody>
      </p:sp>
      <p:sp>
        <p:nvSpPr>
          <p:cNvPr id="19460" name="Rectángulo 6"/>
          <p:cNvSpPr>
            <a:spLocks noChangeArrowheads="1"/>
          </p:cNvSpPr>
          <p:nvPr/>
        </p:nvSpPr>
        <p:spPr bwMode="auto">
          <a:xfrm>
            <a:off x="565150" y="5208588"/>
            <a:ext cx="2241550" cy="30797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DAP</a:t>
            </a:r>
            <a:r>
              <a:rPr lang="es-PE" sz="1000" b="1"/>
              <a:t>B1-2013</a:t>
            </a:r>
            <a:r>
              <a:rPr lang="es-PE" sz="1400" b="1"/>
              <a:t>=222.31</a:t>
            </a:r>
          </a:p>
        </p:txBody>
      </p:sp>
      <p:sp>
        <p:nvSpPr>
          <p:cNvPr id="19461" name="Rectángulo 2"/>
          <p:cNvSpPr>
            <a:spLocks noChangeArrowheads="1"/>
          </p:cNvSpPr>
          <p:nvPr/>
        </p:nvSpPr>
        <p:spPr bwMode="auto">
          <a:xfrm>
            <a:off x="530225" y="5873750"/>
            <a:ext cx="26130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100" i="1"/>
              <a:t>TC : Tipo de cambio de soles * dólares</a:t>
            </a:r>
          </a:p>
        </p:txBody>
      </p:sp>
      <p:sp>
        <p:nvSpPr>
          <p:cNvPr id="17" name="Rectángulo 16"/>
          <p:cNvSpPr>
            <a:spLocks noRot="1" noChangeAspect="1" noMove="1" noResize="1" noEditPoints="1" noAdjustHandles="1" noChangeArrowheads="1" noChangeShapeType="1" noTextEdit="1"/>
          </p:cNvSpPr>
          <p:nvPr/>
        </p:nvSpPr>
        <p:spPr>
          <a:xfrm>
            <a:off x="565681" y="2952382"/>
            <a:ext cx="4515339" cy="649152"/>
          </a:xfrm>
          <a:prstGeom prst="rect">
            <a:avLst/>
          </a:prstGeom>
          <a:blipFill rotWithShape="0">
            <a:blip r:embed="rId3"/>
            <a:stretch>
              <a:fillRect/>
            </a:stretch>
          </a:blipFill>
        </p:spPr>
        <p:txBody>
          <a:bodyPr/>
          <a:lstStyle/>
          <a:p>
            <a:pPr>
              <a:defRPr/>
            </a:pPr>
            <a:r>
              <a:rPr lang="es-PE">
                <a:noFill/>
                <a:latin typeface="Arial" charset="0"/>
              </a:rPr>
              <a:t> </a:t>
            </a:r>
          </a:p>
        </p:txBody>
      </p:sp>
      <p:sp>
        <p:nvSpPr>
          <p:cNvPr id="18" name="Rectángulo 17"/>
          <p:cNvSpPr>
            <a:spLocks noRot="1" noChangeAspect="1" noMove="1" noResize="1" noEditPoints="1" noAdjustHandles="1" noChangeArrowheads="1" noChangeShapeType="1" noTextEdit="1"/>
          </p:cNvSpPr>
          <p:nvPr/>
        </p:nvSpPr>
        <p:spPr>
          <a:xfrm>
            <a:off x="530225" y="4292016"/>
            <a:ext cx="3953070" cy="649152"/>
          </a:xfrm>
          <a:prstGeom prst="rect">
            <a:avLst/>
          </a:prstGeom>
          <a:blipFill rotWithShape="0">
            <a:blip r:embed="rId4"/>
            <a:stretch>
              <a:fillRect/>
            </a:stretch>
          </a:blipFill>
        </p:spPr>
        <p:txBody>
          <a:bodyPr/>
          <a:lstStyle/>
          <a:p>
            <a:pPr>
              <a:defRPr/>
            </a:pPr>
            <a:r>
              <a:rPr lang="es-PE">
                <a:noFill/>
                <a:latin typeface="Arial" charset="0"/>
              </a:rPr>
              <a:t> </a:t>
            </a:r>
          </a:p>
        </p:txBody>
      </p:sp>
      <p:sp>
        <p:nvSpPr>
          <p:cNvPr id="19464" name="Rectángulo 18"/>
          <p:cNvSpPr>
            <a:spLocks noChangeArrowheads="1"/>
          </p:cNvSpPr>
          <p:nvPr/>
        </p:nvSpPr>
        <p:spPr bwMode="auto">
          <a:xfrm>
            <a:off x="565150" y="3913188"/>
            <a:ext cx="15573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Reemplazando: </a:t>
            </a:r>
          </a:p>
        </p:txBody>
      </p:sp>
      <p:sp>
        <p:nvSpPr>
          <p:cNvPr id="19465" name="Rectángulo 19"/>
          <p:cNvSpPr>
            <a:spLocks noChangeArrowheads="1"/>
          </p:cNvSpPr>
          <p:nvPr/>
        </p:nvSpPr>
        <p:spPr bwMode="auto">
          <a:xfrm>
            <a:off x="2182813" y="5146675"/>
            <a:ext cx="32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2800" b="1">
                <a:solidFill>
                  <a:srgbClr val="FF0000"/>
                </a:solidFill>
              </a:rPr>
              <a:t>*</a:t>
            </a:r>
          </a:p>
        </p:txBody>
      </p:sp>
    </p:spTree>
    <p:extLst>
      <p:ext uri="{BB962C8B-B14F-4D97-AF65-F5344CB8AC3E}">
        <p14:creationId xmlns:p14="http://schemas.microsoft.com/office/powerpoint/2010/main" val="2522493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4 Tabla"/>
          <p:cNvGraphicFramePr>
            <a:graphicFrameLocks noGrp="1"/>
          </p:cNvGraphicFramePr>
          <p:nvPr/>
        </p:nvGraphicFramePr>
        <p:xfrm>
          <a:off x="825500" y="2492375"/>
          <a:ext cx="6408738" cy="1108075"/>
        </p:xfrm>
        <a:graphic>
          <a:graphicData uri="http://schemas.openxmlformats.org/drawingml/2006/table">
            <a:tbl>
              <a:tblPr firstRow="1" bandRow="1">
                <a:tableStyleId>{5C22544A-7EE6-4342-B048-85BDC9FD1C3A}</a:tableStyleId>
              </a:tblPr>
              <a:tblGrid>
                <a:gridCol w="4200876"/>
                <a:gridCol w="1055729"/>
                <a:gridCol w="1152133"/>
              </a:tblGrid>
              <a:tr h="371053">
                <a:tc>
                  <a:txBody>
                    <a:bodyPr/>
                    <a:lstStyle/>
                    <a:p>
                      <a:pPr algn="ctr"/>
                      <a:r>
                        <a:rPr lang="es-PE" sz="1400" dirty="0" smtClean="0">
                          <a:solidFill>
                            <a:schemeClr val="tx1"/>
                          </a:solidFill>
                        </a:rPr>
                        <a:t>Factor de ajuste</a:t>
                      </a:r>
                      <a:endParaRPr lang="es-PE" sz="1400" dirty="0">
                        <a:solidFill>
                          <a:schemeClr val="tx1"/>
                        </a:solidFill>
                      </a:endParaRP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PBI pc</a:t>
                      </a: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PBI pc</a:t>
                      </a:r>
                      <a:r>
                        <a:rPr lang="es-PE" sz="1400" baseline="0" dirty="0" smtClean="0">
                          <a:solidFill>
                            <a:schemeClr val="tx1"/>
                          </a:solidFill>
                        </a:rPr>
                        <a:t> 2013</a:t>
                      </a:r>
                      <a:endParaRPr lang="es-PE" sz="1400" dirty="0" smtClean="0">
                        <a:solidFill>
                          <a:schemeClr val="tx1"/>
                        </a:solidFill>
                      </a:endParaRP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r>
              <a:tr h="371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t>PBI pc 2008, Departamento de Lambayeque (S/.)</a:t>
                      </a: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kern="1200" dirty="0" smtClean="0">
                          <a:solidFill>
                            <a:schemeClr val="dk1"/>
                          </a:solidFill>
                          <a:latin typeface="+mn-lt"/>
                          <a:ea typeface="+mn-ea"/>
                          <a:cs typeface="+mn-cs"/>
                        </a:rPr>
                        <a:t>3,882</a:t>
                      </a:r>
                      <a:endParaRPr lang="es-PE" sz="1400" kern="1200" dirty="0">
                        <a:solidFill>
                          <a:schemeClr val="dk1"/>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PE" sz="1400" kern="1200" dirty="0" smtClean="0">
                          <a:solidFill>
                            <a:srgbClr val="FF0000"/>
                          </a:solidFill>
                          <a:latin typeface="+mn-lt"/>
                          <a:ea typeface="+mn-ea"/>
                          <a:cs typeface="+mn-cs"/>
                        </a:rPr>
                        <a:t>?</a:t>
                      </a:r>
                      <a:endParaRPr lang="es-PE" sz="1400" kern="1200" dirty="0">
                        <a:solidFill>
                          <a:srgbClr val="FF0000"/>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69">
                <a:tc>
                  <a:txBody>
                    <a:bodyPr/>
                    <a:lstStyle/>
                    <a:p>
                      <a:r>
                        <a:rPr lang="es-PE" sz="1400" dirty="0" smtClean="0"/>
                        <a:t>PBI pc 2013, Zona del Bosque 1 ($)</a:t>
                      </a:r>
                      <a:endParaRPr lang="es-PE" sz="1400" dirty="0"/>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kern="1200" dirty="0" smtClean="0">
                          <a:solidFill>
                            <a:schemeClr val="dk1"/>
                          </a:solidFill>
                          <a:latin typeface="+mn-lt"/>
                          <a:ea typeface="+mn-ea"/>
                          <a:cs typeface="+mn-cs"/>
                        </a:rPr>
                        <a:t>9,652</a:t>
                      </a:r>
                      <a:endParaRPr lang="es-PE" sz="1400" b="0" i="0" u="none" strike="noStrike" dirty="0">
                        <a:solidFill>
                          <a:srgbClr val="000000"/>
                        </a:solidFill>
                        <a:effectLst/>
                        <a:latin typeface="Calibri"/>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s-PE" sz="1400" kern="1200" dirty="0" smtClean="0">
                          <a:solidFill>
                            <a:srgbClr val="FF0000"/>
                          </a:solidFill>
                          <a:latin typeface="+mn-lt"/>
                          <a:ea typeface="+mn-ea"/>
                          <a:cs typeface="+mn-cs"/>
                        </a:rPr>
                        <a:t>?</a:t>
                      </a:r>
                      <a:endParaRPr lang="es-PE" sz="1400" kern="1200" dirty="0">
                        <a:solidFill>
                          <a:srgbClr val="FF0000"/>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CuadroTexto 11"/>
          <p:cNvSpPr txBox="1">
            <a:spLocks noRot="1" noChangeAspect="1" noMove="1" noResize="1" noEditPoints="1" noAdjustHandles="1" noChangeArrowheads="1" noChangeShapeType="1" noTextEdit="1"/>
          </p:cNvSpPr>
          <p:nvPr/>
        </p:nvSpPr>
        <p:spPr>
          <a:xfrm>
            <a:off x="794631" y="878455"/>
            <a:ext cx="4176464" cy="557717"/>
          </a:xfrm>
          <a:prstGeom prst="rect">
            <a:avLst/>
          </a:prstGeom>
          <a:blipFill rotWithShape="0">
            <a:blip r:embed="rId3"/>
            <a:stretch>
              <a:fillRect/>
            </a:stretch>
          </a:blipFill>
          <a:ln>
            <a:solidFill>
              <a:srgbClr val="FFC000"/>
            </a:solidFill>
          </a:ln>
        </p:spPr>
        <p:txBody>
          <a:bodyPr/>
          <a:lstStyle/>
          <a:p>
            <a:pPr>
              <a:defRPr/>
            </a:pPr>
            <a:r>
              <a:rPr lang="es-PE">
                <a:noFill/>
                <a:latin typeface="Arial" charset="0"/>
              </a:rPr>
              <a:t> </a:t>
            </a:r>
          </a:p>
        </p:txBody>
      </p:sp>
      <p:sp>
        <p:nvSpPr>
          <p:cNvPr id="20502" name="Rectángulo 12"/>
          <p:cNvSpPr>
            <a:spLocks noChangeArrowheads="1"/>
          </p:cNvSpPr>
          <p:nvPr/>
        </p:nvSpPr>
        <p:spPr bwMode="auto">
          <a:xfrm>
            <a:off x="779463" y="1720850"/>
            <a:ext cx="8040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600"/>
              <a:t>No contamos con valores de PBI pc a nivel distrital, usamos el valor del PBI pc a nivel departamental para ambas zonas, tenemos:</a:t>
            </a:r>
          </a:p>
        </p:txBody>
      </p:sp>
      <p:sp>
        <p:nvSpPr>
          <p:cNvPr id="20503" name="Rectángulo 3"/>
          <p:cNvSpPr>
            <a:spLocks noChangeArrowheads="1"/>
          </p:cNvSpPr>
          <p:nvPr/>
        </p:nvSpPr>
        <p:spPr bwMode="auto">
          <a:xfrm>
            <a:off x="323850" y="3789363"/>
            <a:ext cx="453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Ajustamos soles del año 2008 a soles del año 2013:</a:t>
            </a:r>
          </a:p>
        </p:txBody>
      </p:sp>
      <p:sp>
        <p:nvSpPr>
          <p:cNvPr id="20" name="Rectángulo 19"/>
          <p:cNvSpPr>
            <a:spLocks noRot="1" noChangeAspect="1" noMove="1" noResize="1" noEditPoints="1" noAdjustHandles="1" noChangeArrowheads="1" noChangeShapeType="1" noTextEdit="1"/>
          </p:cNvSpPr>
          <p:nvPr/>
        </p:nvSpPr>
        <p:spPr>
          <a:xfrm>
            <a:off x="394906" y="4221088"/>
            <a:ext cx="4576189" cy="649152"/>
          </a:xfrm>
          <a:prstGeom prst="rect">
            <a:avLst/>
          </a:prstGeom>
          <a:blipFill rotWithShape="0">
            <a:blip r:embed="rId4"/>
            <a:stretch>
              <a:fillRect/>
            </a:stretch>
          </a:blipFill>
        </p:spPr>
        <p:txBody>
          <a:bodyPr/>
          <a:lstStyle/>
          <a:p>
            <a:pPr>
              <a:defRPr/>
            </a:pPr>
            <a:r>
              <a:rPr lang="es-PE">
                <a:noFill/>
                <a:latin typeface="Arial" charset="0"/>
              </a:rPr>
              <a:t> </a:t>
            </a:r>
          </a:p>
        </p:txBody>
      </p:sp>
      <p:sp>
        <p:nvSpPr>
          <p:cNvPr id="21" name="Rectángulo 20"/>
          <p:cNvSpPr>
            <a:spLocks noRot="1" noChangeAspect="1" noMove="1" noResize="1" noEditPoints="1" noAdjustHandles="1" noChangeArrowheads="1" noChangeShapeType="1" noTextEdit="1"/>
          </p:cNvSpPr>
          <p:nvPr/>
        </p:nvSpPr>
        <p:spPr>
          <a:xfrm>
            <a:off x="360165" y="5088847"/>
            <a:ext cx="3883306" cy="649152"/>
          </a:xfrm>
          <a:prstGeom prst="rect">
            <a:avLst/>
          </a:prstGeom>
          <a:blipFill rotWithShape="0">
            <a:blip r:embed="rId5"/>
            <a:stretch>
              <a:fillRect/>
            </a:stretch>
          </a:blipFill>
        </p:spPr>
        <p:txBody>
          <a:bodyPr/>
          <a:lstStyle/>
          <a:p>
            <a:pPr>
              <a:defRPr/>
            </a:pPr>
            <a:r>
              <a:rPr lang="es-PE">
                <a:noFill/>
                <a:latin typeface="Arial" charset="0"/>
              </a:rPr>
              <a:t> </a:t>
            </a:r>
          </a:p>
        </p:txBody>
      </p:sp>
      <p:sp>
        <p:nvSpPr>
          <p:cNvPr id="20506" name="Rectángulo 6"/>
          <p:cNvSpPr>
            <a:spLocks noChangeArrowheads="1"/>
          </p:cNvSpPr>
          <p:nvPr/>
        </p:nvSpPr>
        <p:spPr bwMode="auto">
          <a:xfrm>
            <a:off x="460375" y="5900738"/>
            <a:ext cx="1797050" cy="307975"/>
          </a:xfrm>
          <a:prstGeom prst="rect">
            <a:avLst/>
          </a:prstGeom>
          <a:solidFill>
            <a:srgbClr val="FFC000"/>
          </a:solidFill>
          <a:ln w="9525">
            <a:solidFill>
              <a:srgbClr val="FFC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PBIpcK</a:t>
            </a:r>
            <a:r>
              <a:rPr lang="es-PE" sz="1000" b="1"/>
              <a:t>-2013</a:t>
            </a:r>
            <a:r>
              <a:rPr lang="es-PE" sz="1400" b="1"/>
              <a:t>=4,589</a:t>
            </a:r>
          </a:p>
        </p:txBody>
      </p:sp>
      <p:cxnSp>
        <p:nvCxnSpPr>
          <p:cNvPr id="7" name="Conector recto 6"/>
          <p:cNvCxnSpPr/>
          <p:nvPr/>
        </p:nvCxnSpPr>
        <p:spPr bwMode="auto">
          <a:xfrm>
            <a:off x="4859338" y="3775075"/>
            <a:ext cx="0" cy="2749550"/>
          </a:xfrm>
          <a:prstGeom prst="line">
            <a:avLst/>
          </a:prstGeom>
          <a:ln w="28575">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20508" name="Rectángulo 23"/>
          <p:cNvSpPr>
            <a:spLocks noChangeArrowheads="1"/>
          </p:cNvSpPr>
          <p:nvPr/>
        </p:nvSpPr>
        <p:spPr bwMode="auto">
          <a:xfrm>
            <a:off x="4859338" y="3775075"/>
            <a:ext cx="4392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Convertimos $ del año 2008 a soles del año 2013:</a:t>
            </a:r>
          </a:p>
        </p:txBody>
      </p:sp>
      <p:sp>
        <p:nvSpPr>
          <p:cNvPr id="9" name="Rectángulo 8"/>
          <p:cNvSpPr>
            <a:spLocks noRot="1" noChangeAspect="1" noMove="1" noResize="1" noEditPoints="1" noAdjustHandles="1" noChangeArrowheads="1" noChangeShapeType="1" noTextEdit="1"/>
          </p:cNvSpPr>
          <p:nvPr/>
        </p:nvSpPr>
        <p:spPr>
          <a:xfrm>
            <a:off x="5217225" y="4291257"/>
            <a:ext cx="3345321" cy="1418209"/>
          </a:xfrm>
          <a:prstGeom prst="rect">
            <a:avLst/>
          </a:prstGeom>
          <a:blipFill rotWithShape="0">
            <a:blip r:embed="rId6"/>
            <a:stretch>
              <a:fillRect l="-546" t="-858"/>
            </a:stretch>
          </a:blipFill>
        </p:spPr>
        <p:txBody>
          <a:bodyPr/>
          <a:lstStyle/>
          <a:p>
            <a:pPr>
              <a:defRPr/>
            </a:pPr>
            <a:r>
              <a:rPr lang="es-PE">
                <a:noFill/>
                <a:latin typeface="Arial" charset="0"/>
              </a:rPr>
              <a:t> </a:t>
            </a:r>
          </a:p>
        </p:txBody>
      </p:sp>
      <p:sp>
        <p:nvSpPr>
          <p:cNvPr id="20510" name="Rectángulo 6"/>
          <p:cNvSpPr>
            <a:spLocks noChangeArrowheads="1"/>
          </p:cNvSpPr>
          <p:nvPr/>
        </p:nvSpPr>
        <p:spPr bwMode="auto">
          <a:xfrm>
            <a:off x="5319713" y="5865813"/>
            <a:ext cx="1798637" cy="307975"/>
          </a:xfrm>
          <a:prstGeom prst="rect">
            <a:avLst/>
          </a:prstGeom>
          <a:solidFill>
            <a:srgbClr val="FFC000"/>
          </a:solidFill>
          <a:ln w="9525">
            <a:solidFill>
              <a:srgbClr val="FFC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PBIpcK</a:t>
            </a:r>
            <a:r>
              <a:rPr lang="es-PE" sz="1000" b="1"/>
              <a:t>-2013</a:t>
            </a:r>
            <a:r>
              <a:rPr lang="es-PE" sz="1400" b="1"/>
              <a:t>=26,794</a:t>
            </a:r>
          </a:p>
        </p:txBody>
      </p:sp>
    </p:spTree>
    <p:extLst>
      <p:ext uri="{BB962C8B-B14F-4D97-AF65-F5344CB8AC3E}">
        <p14:creationId xmlns:p14="http://schemas.microsoft.com/office/powerpoint/2010/main" val="8730394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359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ángulo 8"/>
          <p:cNvSpPr>
            <a:spLocks noChangeArrowheads="1"/>
          </p:cNvSpPr>
          <p:nvPr/>
        </p:nvSpPr>
        <p:spPr bwMode="auto">
          <a:xfrm>
            <a:off x="827088" y="2420938"/>
            <a:ext cx="1557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Reemplazando: </a:t>
            </a:r>
          </a:p>
        </p:txBody>
      </p:sp>
      <p:sp>
        <p:nvSpPr>
          <p:cNvPr id="11" name="CuadroTexto 10"/>
          <p:cNvSpPr txBox="1">
            <a:spLocks noRot="1" noChangeAspect="1" noMove="1" noResize="1" noEditPoints="1" noAdjustHandles="1" noChangeArrowheads="1" noChangeShapeType="1" noTextEdit="1"/>
          </p:cNvSpPr>
          <p:nvPr/>
        </p:nvSpPr>
        <p:spPr>
          <a:xfrm>
            <a:off x="927990" y="2924944"/>
            <a:ext cx="4392488" cy="450636"/>
          </a:xfrm>
          <a:prstGeom prst="rect">
            <a:avLst/>
          </a:prstGeom>
          <a:blipFill rotWithShape="0">
            <a:blip r:embed="rId3"/>
            <a:stretch>
              <a:fillRect l="-1521" b="-9211"/>
            </a:stretch>
          </a:blipFill>
          <a:ln>
            <a:solidFill>
              <a:srgbClr val="FFC000"/>
            </a:solidFill>
          </a:ln>
        </p:spPr>
        <p:txBody>
          <a:bodyPr/>
          <a:lstStyle/>
          <a:p>
            <a:pPr>
              <a:defRPr/>
            </a:pPr>
            <a:r>
              <a:rPr lang="es-PE">
                <a:noFill/>
                <a:latin typeface="Arial" charset="0"/>
              </a:rPr>
              <a:t> </a:t>
            </a:r>
          </a:p>
        </p:txBody>
      </p:sp>
      <p:graphicFrame>
        <p:nvGraphicFramePr>
          <p:cNvPr id="13" name="4 Tabla"/>
          <p:cNvGraphicFramePr>
            <a:graphicFrameLocks noGrp="1"/>
          </p:cNvGraphicFramePr>
          <p:nvPr/>
        </p:nvGraphicFramePr>
        <p:xfrm>
          <a:off x="900113" y="952500"/>
          <a:ext cx="6408737" cy="1108075"/>
        </p:xfrm>
        <a:graphic>
          <a:graphicData uri="http://schemas.openxmlformats.org/drawingml/2006/table">
            <a:tbl>
              <a:tblPr firstRow="1" bandRow="1">
                <a:tableStyleId>{5C22544A-7EE6-4342-B048-85BDC9FD1C3A}</a:tableStyleId>
              </a:tblPr>
              <a:tblGrid>
                <a:gridCol w="4200876"/>
                <a:gridCol w="1055729"/>
                <a:gridCol w="1152132"/>
              </a:tblGrid>
              <a:tr h="371053">
                <a:tc>
                  <a:txBody>
                    <a:bodyPr/>
                    <a:lstStyle/>
                    <a:p>
                      <a:pPr algn="ctr"/>
                      <a:r>
                        <a:rPr lang="es-PE" sz="1400" dirty="0" smtClean="0">
                          <a:solidFill>
                            <a:schemeClr val="tx1"/>
                          </a:solidFill>
                        </a:rPr>
                        <a:t>Factor de ajuste</a:t>
                      </a:r>
                      <a:endParaRPr lang="es-PE" sz="1400" dirty="0">
                        <a:solidFill>
                          <a:schemeClr val="tx1"/>
                        </a:solidFill>
                      </a:endParaRP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PBI pc</a:t>
                      </a: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PE" sz="1400" dirty="0" smtClean="0">
                          <a:solidFill>
                            <a:schemeClr val="tx1"/>
                          </a:solidFill>
                        </a:rPr>
                        <a:t>PBI pc</a:t>
                      </a:r>
                      <a:r>
                        <a:rPr lang="es-PE" sz="1400" baseline="0" dirty="0" smtClean="0">
                          <a:solidFill>
                            <a:schemeClr val="tx1"/>
                          </a:solidFill>
                        </a:rPr>
                        <a:t> 2013</a:t>
                      </a:r>
                      <a:endParaRPr lang="es-PE" sz="1400" dirty="0" smtClean="0">
                        <a:solidFill>
                          <a:schemeClr val="tx1"/>
                        </a:solidFill>
                      </a:endParaRP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EF"/>
                    </a:solidFill>
                  </a:tcPr>
                </a:tc>
              </a:tr>
              <a:tr h="371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PE" sz="1400" dirty="0" smtClean="0"/>
                        <a:t>PBI pc 2008, Departamento Z (S/.)</a:t>
                      </a:r>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kern="1200" dirty="0" smtClean="0">
                          <a:solidFill>
                            <a:schemeClr val="dk1"/>
                          </a:solidFill>
                          <a:latin typeface="+mn-lt"/>
                          <a:ea typeface="+mn-ea"/>
                          <a:cs typeface="+mn-cs"/>
                        </a:rPr>
                        <a:t>3,882</a:t>
                      </a:r>
                      <a:endParaRPr lang="es-PE" sz="1400" kern="1200" dirty="0">
                        <a:solidFill>
                          <a:schemeClr val="dk1"/>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PE" sz="1400" kern="1200" dirty="0" smtClean="0">
                          <a:solidFill>
                            <a:srgbClr val="FF0000"/>
                          </a:solidFill>
                          <a:latin typeface="+mn-lt"/>
                          <a:ea typeface="+mn-ea"/>
                          <a:cs typeface="+mn-cs"/>
                        </a:rPr>
                        <a:t>4,589</a:t>
                      </a:r>
                      <a:endParaRPr lang="es-PE" sz="1400" kern="1200" dirty="0">
                        <a:solidFill>
                          <a:srgbClr val="FF0000"/>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5969">
                <a:tc>
                  <a:txBody>
                    <a:bodyPr/>
                    <a:lstStyle/>
                    <a:p>
                      <a:r>
                        <a:rPr lang="es-PE" sz="1400" dirty="0" smtClean="0"/>
                        <a:t>PBI pc 2013, Zona del Bosque 1 ($)</a:t>
                      </a:r>
                      <a:endParaRPr lang="es-PE" sz="1400" dirty="0"/>
                    </a:p>
                  </a:txBody>
                  <a:tcPr marL="68579" marR="68579" marT="45746" marB="45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PE" sz="1400" kern="1200" dirty="0" smtClean="0">
                          <a:solidFill>
                            <a:schemeClr val="dk1"/>
                          </a:solidFill>
                          <a:latin typeface="+mn-lt"/>
                          <a:ea typeface="+mn-ea"/>
                          <a:cs typeface="+mn-cs"/>
                        </a:rPr>
                        <a:t>9,652</a:t>
                      </a:r>
                      <a:endParaRPr lang="es-PE" sz="1400" b="0" i="0" u="none" strike="noStrike" dirty="0">
                        <a:solidFill>
                          <a:srgbClr val="000000"/>
                        </a:solidFill>
                        <a:effectLst/>
                        <a:latin typeface="Calibri"/>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r" defTabSz="914400" rtl="0" eaLnBrk="1" fontAlgn="b" latinLnBrk="0" hangingPunct="1"/>
                      <a:r>
                        <a:rPr lang="es-PE" sz="1400" kern="1200" dirty="0" smtClean="0">
                          <a:solidFill>
                            <a:srgbClr val="FF0000"/>
                          </a:solidFill>
                          <a:latin typeface="+mn-lt"/>
                          <a:ea typeface="+mn-ea"/>
                          <a:cs typeface="+mn-cs"/>
                        </a:rPr>
                        <a:t>26,089</a:t>
                      </a:r>
                      <a:endParaRPr lang="es-PE" sz="1400" kern="1200" dirty="0">
                        <a:solidFill>
                          <a:srgbClr val="FF0000"/>
                        </a:solidFill>
                        <a:latin typeface="+mn-lt"/>
                        <a:ea typeface="+mn-ea"/>
                        <a:cs typeface="+mn-cs"/>
                      </a:endParaRPr>
                    </a:p>
                  </a:txBody>
                  <a:tcPr marL="7144" marR="7144" marT="9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1527" name="Rectángulo 13"/>
          <p:cNvSpPr>
            <a:spLocks noChangeArrowheads="1"/>
          </p:cNvSpPr>
          <p:nvPr/>
        </p:nvSpPr>
        <p:spPr bwMode="auto">
          <a:xfrm>
            <a:off x="5040313" y="2924175"/>
            <a:ext cx="323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2800" b="1">
                <a:solidFill>
                  <a:srgbClr val="FF0000"/>
                </a:solidFill>
              </a:rPr>
              <a:t>*</a:t>
            </a:r>
          </a:p>
        </p:txBody>
      </p:sp>
      <p:sp>
        <p:nvSpPr>
          <p:cNvPr id="15" name="CuadroTexto 14"/>
          <p:cNvSpPr txBox="1">
            <a:spLocks noRot="1" noChangeAspect="1" noMove="1" noResize="1" noEditPoints="1" noAdjustHandles="1" noChangeArrowheads="1" noChangeShapeType="1" noTextEdit="1"/>
          </p:cNvSpPr>
          <p:nvPr/>
        </p:nvSpPr>
        <p:spPr>
          <a:xfrm>
            <a:off x="898240" y="4111924"/>
            <a:ext cx="2954335" cy="276999"/>
          </a:xfrm>
          <a:prstGeom prst="rect">
            <a:avLst/>
          </a:prstGeom>
          <a:blipFill rotWithShape="0">
            <a:blip r:embed="rId4"/>
            <a:stretch>
              <a:fillRect l="-1237" b="-17778"/>
            </a:stretch>
          </a:blipFill>
          <a:ln>
            <a:noFill/>
          </a:ln>
        </p:spPr>
        <p:txBody>
          <a:bodyPr/>
          <a:lstStyle/>
          <a:p>
            <a:pPr>
              <a:defRPr/>
            </a:pPr>
            <a:r>
              <a:rPr lang="es-PE">
                <a:noFill/>
                <a:latin typeface="Arial" charset="0"/>
              </a:rPr>
              <a:t> </a:t>
            </a:r>
          </a:p>
        </p:txBody>
      </p:sp>
      <p:sp>
        <p:nvSpPr>
          <p:cNvPr id="21529" name="Rectángulo 15"/>
          <p:cNvSpPr>
            <a:spLocks noChangeArrowheads="1"/>
          </p:cNvSpPr>
          <p:nvPr/>
        </p:nvSpPr>
        <p:spPr bwMode="auto">
          <a:xfrm>
            <a:off x="827088" y="3625850"/>
            <a:ext cx="2801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PE" sz="1400" b="1"/>
              <a:t>Calculamos la DAP/año/familia</a:t>
            </a:r>
          </a:p>
        </p:txBody>
      </p:sp>
      <p:sp>
        <p:nvSpPr>
          <p:cNvPr id="17" name="CuadroTexto 16"/>
          <p:cNvSpPr txBox="1">
            <a:spLocks noRot="1" noChangeAspect="1" noMove="1" noResize="1" noEditPoints="1" noAdjustHandles="1" noChangeArrowheads="1" noChangeShapeType="1" noTextEdit="1"/>
          </p:cNvSpPr>
          <p:nvPr/>
        </p:nvSpPr>
        <p:spPr>
          <a:xfrm>
            <a:off x="927990" y="4698974"/>
            <a:ext cx="3400739" cy="276999"/>
          </a:xfrm>
          <a:prstGeom prst="rect">
            <a:avLst/>
          </a:prstGeom>
          <a:blipFill rotWithShape="0">
            <a:blip r:embed="rId5"/>
            <a:stretch>
              <a:fillRect l="-2330" t="-28889" r="-3943" b="-51111"/>
            </a:stretch>
          </a:blipFill>
          <a:ln>
            <a:noFill/>
          </a:ln>
        </p:spPr>
        <p:txBody>
          <a:bodyPr/>
          <a:lstStyle/>
          <a:p>
            <a:pPr>
              <a:defRPr/>
            </a:pPr>
            <a:r>
              <a:rPr lang="es-PE">
                <a:noFill/>
                <a:latin typeface="Arial" charset="0"/>
              </a:rPr>
              <a:t> </a:t>
            </a:r>
          </a:p>
        </p:txBody>
      </p:sp>
      <p:sp>
        <p:nvSpPr>
          <p:cNvPr id="21531" name="9 Rectángulo"/>
          <p:cNvSpPr>
            <a:spLocks noChangeArrowheads="1"/>
          </p:cNvSpPr>
          <p:nvPr/>
        </p:nvSpPr>
        <p:spPr bwMode="auto">
          <a:xfrm>
            <a:off x="822325" y="5324475"/>
            <a:ext cx="7704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 hangingPunct="1">
              <a:spcBef>
                <a:spcPct val="0"/>
              </a:spcBef>
              <a:buFontTx/>
              <a:buNone/>
            </a:pPr>
            <a:r>
              <a:rPr lang="es-PE" sz="1600" b="1">
                <a:solidFill>
                  <a:srgbClr val="C00000"/>
                </a:solidFill>
              </a:rPr>
              <a:t>Valor Económico= </a:t>
            </a:r>
            <a:r>
              <a:rPr lang="es-PE" sz="1600" b="1"/>
              <a:t>(DAP</a:t>
            </a:r>
            <a:r>
              <a:rPr lang="es-PE" sz="1000" b="1"/>
              <a:t>BK2013</a:t>
            </a:r>
            <a:r>
              <a:rPr lang="es-PE" sz="1600" b="1"/>
              <a:t>*familias afectadas)= (38*1892) </a:t>
            </a:r>
          </a:p>
          <a:p>
            <a:pPr eaLnBrk="1" fontAlgn="b" hangingPunct="1">
              <a:spcBef>
                <a:spcPct val="0"/>
              </a:spcBef>
              <a:buFontTx/>
              <a:buNone/>
            </a:pPr>
            <a:endParaRPr lang="es-PE" sz="1600" b="1">
              <a:solidFill>
                <a:srgbClr val="C00000"/>
              </a:solidFill>
            </a:endParaRPr>
          </a:p>
          <a:p>
            <a:pPr eaLnBrk="1" fontAlgn="b" hangingPunct="1">
              <a:spcBef>
                <a:spcPct val="0"/>
              </a:spcBef>
              <a:buFontTx/>
              <a:buNone/>
            </a:pPr>
            <a:r>
              <a:rPr lang="es-PE" sz="1600" b="1"/>
              <a:t>=S/. 72, 049 por evitar reducción de áreas del bosque </a:t>
            </a:r>
          </a:p>
        </p:txBody>
      </p:sp>
      <p:sp>
        <p:nvSpPr>
          <p:cNvPr id="21532" name="Elipse 19"/>
          <p:cNvSpPr>
            <a:spLocks noChangeArrowheads="1"/>
          </p:cNvSpPr>
          <p:nvPr/>
        </p:nvSpPr>
        <p:spPr bwMode="auto">
          <a:xfrm>
            <a:off x="957263" y="5719763"/>
            <a:ext cx="1296987" cy="504825"/>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s-PE" sz="1800"/>
          </a:p>
        </p:txBody>
      </p:sp>
      <p:pic>
        <p:nvPicPr>
          <p:cNvPr id="21533" name="Picture 8" descr="https://encrypted-tbn0.gstatic.com/images?q=tbn:ANd9GcRox8OXWfJAJtDfj-N8CeFRKdHIlKXQbLLFXx3hfRGH9wyiPXlGYQ">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063" y="3857625"/>
            <a:ext cx="1760537"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376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55576" y="1700808"/>
            <a:ext cx="7772400" cy="2522711"/>
          </a:xfrm>
        </p:spPr>
        <p:txBody>
          <a:bodyPr/>
          <a:lstStyle/>
          <a:p>
            <a:r>
              <a:rPr lang="es-PE" dirty="0" smtClean="0"/>
              <a:t>Métodos de Valoración Económica basados en Preferencias Reveladas</a:t>
            </a:r>
            <a:endParaRPr lang="es-PE" dirty="0"/>
          </a:p>
        </p:txBody>
      </p:sp>
      <p:sp>
        <p:nvSpPr>
          <p:cNvPr id="4" name="Subtítulo 3"/>
          <p:cNvSpPr txBox="1">
            <a:spLocks/>
          </p:cNvSpPr>
          <p:nvPr/>
        </p:nvSpPr>
        <p:spPr>
          <a:xfrm>
            <a:off x="5364088" y="5229200"/>
            <a:ext cx="3448472" cy="93610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s-ES" sz="1800" b="1" dirty="0" smtClean="0">
                <a:solidFill>
                  <a:srgbClr val="006600"/>
                </a:solidFill>
              </a:rPr>
              <a:t>Dirección General  de  Evaluación, Valoración y Financiamiento del Patrimonio Natural</a:t>
            </a:r>
          </a:p>
          <a:p>
            <a:pPr algn="r"/>
            <a:endParaRPr lang="es-PE" sz="1800" b="1" dirty="0">
              <a:latin typeface="+mj-lt"/>
            </a:endParaRPr>
          </a:p>
        </p:txBody>
      </p:sp>
      <p:sp>
        <p:nvSpPr>
          <p:cNvPr id="5" name="Subtítulo 2"/>
          <p:cNvSpPr>
            <a:spLocks noGrp="1"/>
          </p:cNvSpPr>
          <p:nvPr>
            <p:ph type="subTitle" idx="1"/>
          </p:nvPr>
        </p:nvSpPr>
        <p:spPr>
          <a:xfrm>
            <a:off x="323528" y="5697252"/>
            <a:ext cx="3449780" cy="575107"/>
          </a:xfrm>
        </p:spPr>
        <p:txBody>
          <a:bodyPr>
            <a:normAutofit/>
          </a:bodyPr>
          <a:lstStyle/>
          <a:p>
            <a:pPr algn="l"/>
            <a:r>
              <a:rPr lang="es-PE" sz="2000" dirty="0" smtClean="0"/>
              <a:t>Ingrid Cecilia Casana Ortega</a:t>
            </a:r>
            <a:endParaRPr lang="es-PE" sz="2000" dirty="0"/>
          </a:p>
        </p:txBody>
      </p:sp>
    </p:spTree>
    <p:extLst>
      <p:ext uri="{BB962C8B-B14F-4D97-AF65-F5344CB8AC3E}">
        <p14:creationId xmlns:p14="http://schemas.microsoft.com/office/powerpoint/2010/main" val="6112475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b="1" dirty="0"/>
              <a:t>EL MÉTODO DE COSTOS DE VIAJE</a:t>
            </a:r>
            <a:endParaRPr lang="es-PE" dirty="0"/>
          </a:p>
        </p:txBody>
      </p:sp>
    </p:spTree>
    <p:extLst>
      <p:ext uri="{BB962C8B-B14F-4D97-AF65-F5344CB8AC3E}">
        <p14:creationId xmlns:p14="http://schemas.microsoft.com/office/powerpoint/2010/main" val="20734574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1340768"/>
            <a:ext cx="8229600" cy="4525963"/>
          </a:xfrm>
        </p:spPr>
        <p:txBody>
          <a:bodyPr/>
          <a:lstStyle/>
          <a:p>
            <a:pPr marL="0" indent="0" algn="just">
              <a:buNone/>
            </a:pPr>
            <a:r>
              <a:rPr lang="es-PE" sz="2000" b="1" i="1" dirty="0" smtClean="0"/>
              <a:t>Definición</a:t>
            </a:r>
          </a:p>
          <a:p>
            <a:pPr marL="0" indent="0" algn="just">
              <a:buNone/>
            </a:pPr>
            <a:r>
              <a:rPr lang="es-PE" sz="2000" dirty="0" smtClean="0"/>
              <a:t>El </a:t>
            </a:r>
            <a:r>
              <a:rPr lang="es-PE" sz="2000" dirty="0"/>
              <a:t>método de costo de viaje (MCV) es un método indirecto de valoración que sirve para estimar el valor económico de bienes utilizados por la sociedad en actividades de recreación que no tienen un mercado definido del cual obtener información sobre precios y cantidades demandadas; por lo tanto, la valoración se realiza indirectamente a través de mercados relacionados </a:t>
            </a:r>
            <a:r>
              <a:rPr lang="es-ES" sz="2000" dirty="0"/>
              <a:t>o valores sustitutos de mercado</a:t>
            </a:r>
            <a:r>
              <a:rPr lang="es-PE" sz="2000" dirty="0"/>
              <a:t>. </a:t>
            </a:r>
            <a:endParaRPr lang="es-PE" sz="2000" dirty="0" smtClean="0"/>
          </a:p>
          <a:p>
            <a:pPr marL="0" indent="0" algn="just">
              <a:buNone/>
            </a:pPr>
            <a:endParaRPr lang="es-PE" sz="2000" dirty="0" smtClean="0"/>
          </a:p>
          <a:p>
            <a:pPr marL="0" indent="0" algn="just">
              <a:buNone/>
            </a:pPr>
            <a:r>
              <a:rPr lang="es-PE" sz="2000" b="1" i="1" dirty="0" smtClean="0"/>
              <a:t>Alcance</a:t>
            </a:r>
            <a:endParaRPr lang="es-PE" sz="2000" b="1" i="1" dirty="0"/>
          </a:p>
          <a:p>
            <a:pPr marL="0" indent="0" algn="just">
              <a:buNone/>
            </a:pPr>
            <a:r>
              <a:rPr lang="es-PE" sz="2000" dirty="0" smtClean="0"/>
              <a:t>Este </a:t>
            </a:r>
            <a:r>
              <a:rPr lang="es-PE" sz="2000" dirty="0"/>
              <a:t>método se usa para la valoración económica de espacios naturales, espacios recreativos, parques, zonas de interés paisajístico, reservas, etc.</a:t>
            </a:r>
          </a:p>
          <a:p>
            <a:pPr marL="0" indent="0">
              <a:buNone/>
            </a:pPr>
            <a:endParaRPr lang="es-PE" dirty="0"/>
          </a:p>
        </p:txBody>
      </p:sp>
    </p:spTree>
    <p:extLst>
      <p:ext uri="{BB962C8B-B14F-4D97-AF65-F5344CB8AC3E}">
        <p14:creationId xmlns:p14="http://schemas.microsoft.com/office/powerpoint/2010/main" val="24795864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43841" y="796924"/>
            <a:ext cx="7086600" cy="2673639"/>
          </a:xfrm>
        </p:spPr>
        <p:txBody>
          <a:bodyPr>
            <a:normAutofit/>
          </a:bodyPr>
          <a:lstStyle/>
          <a:p>
            <a:pPr marL="0" indent="0" algn="just">
              <a:buNone/>
            </a:pPr>
            <a:r>
              <a:rPr lang="es-PE" sz="2000" dirty="0"/>
              <a:t>Muchos servicios ecosistémicos, para los </a:t>
            </a:r>
            <a:r>
              <a:rPr lang="es-PE" sz="2000" dirty="0" smtClean="0"/>
              <a:t>cuales no </a:t>
            </a:r>
            <a:r>
              <a:rPr lang="es-PE" sz="2000" dirty="0"/>
              <a:t>existe un mercado, pueden tener relaciones </a:t>
            </a:r>
            <a:r>
              <a:rPr lang="es-PE" sz="2000" dirty="0" smtClean="0"/>
              <a:t>de sustitución </a:t>
            </a:r>
            <a:r>
              <a:rPr lang="es-PE" sz="2000" dirty="0"/>
              <a:t>o complementariedad con bienes </a:t>
            </a:r>
            <a:r>
              <a:rPr lang="es-PE" sz="2000" dirty="0" smtClean="0"/>
              <a:t>para los </a:t>
            </a:r>
            <a:r>
              <a:rPr lang="es-PE" sz="2000" dirty="0"/>
              <a:t>cuales si existe un mercado bien establecido</a:t>
            </a:r>
            <a:r>
              <a:rPr lang="es-PE" sz="2000" dirty="0" smtClean="0"/>
              <a:t>. </a:t>
            </a:r>
          </a:p>
          <a:p>
            <a:pPr marL="0" indent="0" algn="just">
              <a:buNone/>
            </a:pPr>
            <a:endParaRPr lang="es-PE" sz="2000" dirty="0" smtClean="0"/>
          </a:p>
          <a:p>
            <a:pPr marL="0" indent="0" algn="just">
              <a:buNone/>
            </a:pPr>
            <a:r>
              <a:rPr lang="es-PE" sz="2000" dirty="0" smtClean="0"/>
              <a:t>En </a:t>
            </a:r>
            <a:r>
              <a:rPr lang="es-PE" sz="2000" dirty="0"/>
              <a:t>el caso de la </a:t>
            </a:r>
            <a:r>
              <a:rPr lang="es-PE" sz="2000" b="1" dirty="0"/>
              <a:t>complementariedad</a:t>
            </a:r>
            <a:r>
              <a:rPr lang="es-PE" sz="2000" dirty="0"/>
              <a:t>: </a:t>
            </a:r>
            <a:r>
              <a:rPr lang="es-PE" sz="2000" dirty="0" smtClean="0"/>
              <a:t>para disfrutar </a:t>
            </a:r>
            <a:r>
              <a:rPr lang="es-PE" sz="2000" dirty="0"/>
              <a:t>del servicio </a:t>
            </a:r>
            <a:r>
              <a:rPr lang="es-PE" sz="2000" dirty="0" smtClean="0"/>
              <a:t>ecosistémico </a:t>
            </a:r>
            <a:r>
              <a:rPr lang="es-PE" sz="2000" dirty="0"/>
              <a:t>es </a:t>
            </a:r>
            <a:r>
              <a:rPr lang="es-PE" sz="2000" dirty="0" smtClean="0"/>
              <a:t>necesario consumir </a:t>
            </a:r>
            <a:r>
              <a:rPr lang="es-PE" sz="2000" dirty="0"/>
              <a:t>un bien privado también.</a:t>
            </a:r>
          </a:p>
        </p:txBody>
      </p:sp>
      <p:sp>
        <p:nvSpPr>
          <p:cNvPr id="4" name="CuadroTexto 3"/>
          <p:cNvSpPr txBox="1"/>
          <p:nvPr/>
        </p:nvSpPr>
        <p:spPr>
          <a:xfrm>
            <a:off x="1655618" y="4021282"/>
            <a:ext cx="5663046" cy="1754326"/>
          </a:xfrm>
          <a:prstGeom prst="rect">
            <a:avLst/>
          </a:prstGeom>
          <a:solidFill>
            <a:schemeClr val="accent2">
              <a:lumMod val="60000"/>
              <a:lumOff val="40000"/>
            </a:schemeClr>
          </a:solidFill>
          <a:ln w="12700">
            <a:solidFill>
              <a:schemeClr val="accent1">
                <a:lumMod val="50000"/>
              </a:schemeClr>
            </a:solidFill>
          </a:ln>
        </p:spPr>
        <p:txBody>
          <a:bodyPr wrap="square" rtlCol="0">
            <a:spAutoFit/>
          </a:bodyPr>
          <a:lstStyle/>
          <a:p>
            <a:pPr algn="ctr"/>
            <a:r>
              <a:rPr lang="es-PE" dirty="0"/>
              <a:t>Útil para estimar bienestar que genera la visita a</a:t>
            </a:r>
          </a:p>
          <a:p>
            <a:pPr algn="ctr"/>
            <a:r>
              <a:rPr lang="es-PE" dirty="0"/>
              <a:t>un área protegida o parque nacional:</a:t>
            </a:r>
          </a:p>
          <a:p>
            <a:pPr algn="ctr"/>
            <a:endParaRPr lang="es-PE" dirty="0"/>
          </a:p>
          <a:p>
            <a:pPr algn="ctr"/>
            <a:r>
              <a:rPr lang="es-PE" b="1" dirty="0"/>
              <a:t>Al medir el costo para disfrutar del parque</a:t>
            </a:r>
          </a:p>
          <a:p>
            <a:pPr algn="ctr"/>
            <a:r>
              <a:rPr lang="es-PE" b="1" dirty="0"/>
              <a:t>podemos inferir el valor que asigna la persona</a:t>
            </a:r>
          </a:p>
          <a:p>
            <a:pPr algn="ctr"/>
            <a:r>
              <a:rPr lang="es-PE" b="1" dirty="0"/>
              <a:t>al disfrute directo</a:t>
            </a:r>
            <a:endParaRPr lang="es-PE" dirty="0"/>
          </a:p>
        </p:txBody>
      </p:sp>
    </p:spTree>
    <p:extLst>
      <p:ext uri="{BB962C8B-B14F-4D97-AF65-F5344CB8AC3E}">
        <p14:creationId xmlns:p14="http://schemas.microsoft.com/office/powerpoint/2010/main" val="42285809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5536" y="764704"/>
            <a:ext cx="8229600" cy="4525963"/>
          </a:xfrm>
        </p:spPr>
        <p:txBody>
          <a:bodyPr/>
          <a:lstStyle/>
          <a:p>
            <a:pPr marL="0" indent="0" algn="just">
              <a:buNone/>
            </a:pPr>
            <a:r>
              <a:rPr lang="es-PE" sz="2000" b="1" i="1" dirty="0" smtClean="0"/>
              <a:t>Objetivos</a:t>
            </a:r>
          </a:p>
          <a:p>
            <a:pPr marL="0" indent="0" algn="just">
              <a:buNone/>
            </a:pPr>
            <a:endParaRPr lang="es-PE" sz="2000" b="1" i="1" dirty="0" smtClean="0"/>
          </a:p>
          <a:p>
            <a:pPr lvl="0" algn="just"/>
            <a:r>
              <a:rPr lang="es-ES" sz="2000" dirty="0"/>
              <a:t>Estimar el valor de uso del </a:t>
            </a:r>
            <a:r>
              <a:rPr lang="es-ES" sz="2000" dirty="0" smtClean="0"/>
              <a:t>bien, </a:t>
            </a:r>
            <a:r>
              <a:rPr lang="es-ES" sz="2000" dirty="0"/>
              <a:t>partiendo del hecho de que una persona que visite cierto lugar percibe un beneficio al consumir algunas de las características ambientales que allí </a:t>
            </a:r>
            <a:r>
              <a:rPr lang="es-ES" sz="2000" dirty="0" smtClean="0"/>
              <a:t>encuentra, </a:t>
            </a:r>
            <a:r>
              <a:rPr lang="es-ES" sz="2000" dirty="0"/>
              <a:t>y que es igual al costo de viaje, de tal forma que se puede estimar con cierta precisión y confiabilidad</a:t>
            </a:r>
            <a:r>
              <a:rPr lang="es-ES" sz="2000" dirty="0" smtClean="0"/>
              <a:t>.</a:t>
            </a:r>
          </a:p>
          <a:p>
            <a:pPr lvl="0" algn="just"/>
            <a:endParaRPr lang="es-PE" sz="2000" dirty="0"/>
          </a:p>
          <a:p>
            <a:pPr lvl="0" algn="just"/>
            <a:r>
              <a:rPr lang="es-ES" sz="2000" dirty="0"/>
              <a:t>Determinar el valor económico que la sociedad asigna a un lugar o un área natural de esparcimiento como consecuencia de cambios en el bienestar debidos a deterioros o mejoras de la calidad ambiental del paisaje.</a:t>
            </a:r>
            <a:endParaRPr lang="es-PE" sz="2000" dirty="0"/>
          </a:p>
          <a:p>
            <a:pPr marL="0" indent="0">
              <a:buNone/>
            </a:pPr>
            <a:endParaRPr lang="es-PE" dirty="0"/>
          </a:p>
        </p:txBody>
      </p:sp>
    </p:spTree>
    <p:extLst>
      <p:ext uri="{BB962C8B-B14F-4D97-AF65-F5344CB8AC3E}">
        <p14:creationId xmlns:p14="http://schemas.microsoft.com/office/powerpoint/2010/main" val="19929329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980728"/>
            <a:ext cx="8229600" cy="4525963"/>
          </a:xfrm>
        </p:spPr>
        <p:txBody>
          <a:bodyPr/>
          <a:lstStyle/>
          <a:p>
            <a:pPr marL="0" indent="0">
              <a:buNone/>
            </a:pPr>
            <a:r>
              <a:rPr lang="es-PE" sz="2000" b="1" i="1" dirty="0" smtClean="0"/>
              <a:t>Supuestos:</a:t>
            </a:r>
          </a:p>
          <a:p>
            <a:pPr lvl="0" algn="just"/>
            <a:r>
              <a:rPr lang="es-ES" sz="2000" dirty="0"/>
              <a:t>El costo de viaje depende de la distancia de la zona de esparcimiento.</a:t>
            </a:r>
            <a:endParaRPr lang="es-PE" sz="2000" dirty="0"/>
          </a:p>
          <a:p>
            <a:pPr lvl="0" algn="just"/>
            <a:r>
              <a:rPr lang="es-ES" sz="2000" dirty="0"/>
              <a:t>El número de viajes depende del costo de viaje.</a:t>
            </a:r>
            <a:endParaRPr lang="es-PE" sz="2000" dirty="0"/>
          </a:p>
          <a:p>
            <a:pPr lvl="0" algn="just"/>
            <a:r>
              <a:rPr lang="es-ES" sz="2000" dirty="0"/>
              <a:t>Se asume que los individuos perciben y responden a cambios en el costo de viaje en la misma forma que responderían a cambios en el precio de admisión al sitio.</a:t>
            </a:r>
            <a:endParaRPr lang="es-PE" sz="2000" dirty="0"/>
          </a:p>
          <a:p>
            <a:pPr lvl="0" algn="just"/>
            <a:r>
              <a:rPr lang="es-ES" sz="2000" dirty="0"/>
              <a:t>El tiempo tiene valor y la tasa de salarios representa el costo de oportunidad del tiempo que se emplea en la visita al sitio de esparcimiento.</a:t>
            </a:r>
            <a:endParaRPr lang="es-PE" sz="2000" dirty="0"/>
          </a:p>
          <a:p>
            <a:pPr algn="just"/>
            <a:r>
              <a:rPr lang="es-ES" sz="2000" dirty="0"/>
              <a:t>El tiempo total de un individuo será igual al tiempo que dedica a trabajar, más el tiempo dedicado a la recreación, que se define como cuánto tiempo gasta en el viaje más el tiempo de permanencia en el sitio en cada visita</a:t>
            </a:r>
            <a:endParaRPr lang="es-PE" sz="2000" b="1" i="1" dirty="0"/>
          </a:p>
        </p:txBody>
      </p:sp>
    </p:spTree>
    <p:extLst>
      <p:ext uri="{BB962C8B-B14F-4D97-AF65-F5344CB8AC3E}">
        <p14:creationId xmlns:p14="http://schemas.microsoft.com/office/powerpoint/2010/main" val="40267849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3064" y="836712"/>
            <a:ext cx="7637318" cy="5040560"/>
          </a:xfrm>
        </p:spPr>
        <p:txBody>
          <a:bodyPr>
            <a:normAutofit/>
          </a:bodyPr>
          <a:lstStyle/>
          <a:p>
            <a:pPr marL="0" indent="0" algn="just">
              <a:buNone/>
            </a:pPr>
            <a:r>
              <a:rPr lang="es-PE" sz="2200" b="1" i="1" dirty="0" smtClean="0"/>
              <a:t>Puntos claves:</a:t>
            </a:r>
          </a:p>
          <a:p>
            <a:pPr algn="just"/>
            <a:r>
              <a:rPr lang="es-PE" sz="2200" dirty="0" smtClean="0"/>
              <a:t>El </a:t>
            </a:r>
            <a:r>
              <a:rPr lang="es-PE" sz="2200" dirty="0"/>
              <a:t>punto clave está en entender que los </a:t>
            </a:r>
            <a:r>
              <a:rPr lang="es-PE" sz="2200" dirty="0" smtClean="0"/>
              <a:t>individuos no </a:t>
            </a:r>
            <a:r>
              <a:rPr lang="es-PE" sz="2200" dirty="0"/>
              <a:t>solo pagan una cuota de entrada a los parques</a:t>
            </a:r>
            <a:r>
              <a:rPr lang="es-PE" sz="2200" dirty="0" smtClean="0"/>
              <a:t>, sino </a:t>
            </a:r>
            <a:r>
              <a:rPr lang="es-PE" sz="2200" dirty="0"/>
              <a:t>que también incurren en una serie de </a:t>
            </a:r>
            <a:r>
              <a:rPr lang="es-PE" sz="2200" dirty="0" smtClean="0"/>
              <a:t>costos relacionados </a:t>
            </a:r>
            <a:r>
              <a:rPr lang="es-PE" sz="2200" dirty="0"/>
              <a:t>con el </a:t>
            </a:r>
            <a:r>
              <a:rPr lang="es-PE" sz="2200" dirty="0" smtClean="0"/>
              <a:t>viaje </a:t>
            </a:r>
            <a:r>
              <a:rPr lang="es-PE" sz="2200" dirty="0"/>
              <a:t>al parque</a:t>
            </a:r>
            <a:r>
              <a:rPr lang="es-PE" sz="2200" dirty="0" smtClean="0"/>
              <a:t>.</a:t>
            </a:r>
          </a:p>
          <a:p>
            <a:pPr algn="just"/>
            <a:r>
              <a:rPr lang="es-PE" sz="2200" dirty="0" smtClean="0"/>
              <a:t>La </a:t>
            </a:r>
            <a:r>
              <a:rPr lang="es-PE" sz="2200" dirty="0"/>
              <a:t>suma de la cuota de entrada (si esta existe) </a:t>
            </a:r>
            <a:r>
              <a:rPr lang="es-PE" sz="2200" dirty="0" smtClean="0"/>
              <a:t>y los </a:t>
            </a:r>
            <a:r>
              <a:rPr lang="es-PE" sz="2200" dirty="0"/>
              <a:t>costos de viaje son entonces el </a:t>
            </a:r>
            <a:r>
              <a:rPr lang="es-PE" sz="2200" dirty="0" smtClean="0"/>
              <a:t>verdadero precio </a:t>
            </a:r>
            <a:r>
              <a:rPr lang="es-PE" sz="2200" dirty="0"/>
              <a:t>que se paga por visitar un área </a:t>
            </a:r>
            <a:r>
              <a:rPr lang="es-PE" sz="2200" dirty="0" smtClean="0"/>
              <a:t>de recreación </a:t>
            </a:r>
            <a:r>
              <a:rPr lang="es-PE" sz="2200" dirty="0"/>
              <a:t>determinada</a:t>
            </a:r>
            <a:r>
              <a:rPr lang="es-PE" sz="2200" dirty="0" smtClean="0"/>
              <a:t>. </a:t>
            </a:r>
          </a:p>
          <a:p>
            <a:pPr algn="just"/>
            <a:r>
              <a:rPr lang="es-PE" sz="2200" dirty="0" smtClean="0"/>
              <a:t>Si </a:t>
            </a:r>
            <a:r>
              <a:rPr lang="es-PE" sz="2200" dirty="0"/>
              <a:t>la gente paga el costo se supone que el valor </a:t>
            </a:r>
            <a:r>
              <a:rPr lang="es-PE" sz="2200" dirty="0" smtClean="0"/>
              <a:t>de la </a:t>
            </a:r>
            <a:r>
              <a:rPr lang="es-PE" sz="2200" dirty="0"/>
              <a:t>visita es al menos igual a </a:t>
            </a:r>
            <a:r>
              <a:rPr lang="es-PE" sz="2200" dirty="0" smtClean="0"/>
              <a:t>este.</a:t>
            </a:r>
          </a:p>
          <a:p>
            <a:pPr algn="just"/>
            <a:r>
              <a:rPr lang="es-PE" sz="2200" dirty="0" smtClean="0"/>
              <a:t>Lo </a:t>
            </a:r>
            <a:r>
              <a:rPr lang="es-PE" sz="2200" dirty="0"/>
              <a:t>inteligente de este método consiste en que</a:t>
            </a:r>
            <a:r>
              <a:rPr lang="es-PE" sz="2200" dirty="0" smtClean="0"/>
              <a:t>, aunque </a:t>
            </a:r>
            <a:r>
              <a:rPr lang="es-PE" sz="2200" dirty="0"/>
              <a:t>todos pagan la misma cuota de entrada</a:t>
            </a:r>
            <a:r>
              <a:rPr lang="es-PE" sz="2200" dirty="0" smtClean="0"/>
              <a:t>, cada </a:t>
            </a:r>
            <a:r>
              <a:rPr lang="es-PE" sz="2200" dirty="0"/>
              <a:t>individuo enfrenta distintos costos de viaje</a:t>
            </a:r>
            <a:r>
              <a:rPr lang="es-PE" sz="2200" dirty="0" smtClean="0"/>
              <a:t>, dependiendo de qué tan </a:t>
            </a:r>
            <a:r>
              <a:rPr lang="es-PE" sz="2200" dirty="0"/>
              <a:t>lejos vive.</a:t>
            </a:r>
          </a:p>
          <a:p>
            <a:pPr algn="just"/>
            <a:endParaRPr lang="es-PE" dirty="0"/>
          </a:p>
        </p:txBody>
      </p:sp>
    </p:spTree>
    <p:extLst>
      <p:ext uri="{BB962C8B-B14F-4D97-AF65-F5344CB8AC3E}">
        <p14:creationId xmlns:p14="http://schemas.microsoft.com/office/powerpoint/2010/main" val="2494738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2559" y="807316"/>
            <a:ext cx="7886700" cy="5136284"/>
          </a:xfrm>
        </p:spPr>
        <p:txBody>
          <a:bodyPr>
            <a:normAutofit fontScale="70000" lnSpcReduction="20000"/>
          </a:bodyPr>
          <a:lstStyle/>
          <a:p>
            <a:pPr marL="0" indent="0" algn="just">
              <a:buNone/>
            </a:pPr>
            <a:endParaRPr lang="es-PE" dirty="0" smtClean="0"/>
          </a:p>
          <a:p>
            <a:pPr marL="0" indent="0" algn="just">
              <a:buNone/>
            </a:pPr>
            <a:r>
              <a:rPr lang="es-MX" sz="2900" b="1" i="1" dirty="0"/>
              <a:t>Supuestos</a:t>
            </a:r>
            <a:r>
              <a:rPr lang="es-MX" sz="2900" b="1" i="1" dirty="0" smtClean="0"/>
              <a:t>:</a:t>
            </a:r>
          </a:p>
          <a:p>
            <a:pPr marL="0" indent="0" algn="just">
              <a:buNone/>
            </a:pPr>
            <a:endParaRPr lang="es-MX" sz="2900" b="1" i="1" dirty="0"/>
          </a:p>
          <a:p>
            <a:pPr lvl="0" algn="just"/>
            <a:r>
              <a:rPr lang="es-MX" sz="2900" dirty="0" smtClean="0"/>
              <a:t>El </a:t>
            </a:r>
            <a:r>
              <a:rPr lang="es-MX" sz="2900" dirty="0"/>
              <a:t>individuo maximiza su utilidad dada una restricción de presupuesto representada por el ingreso disponible; es decir, al pagar por el bien propuesto el individuo piensa en que tiene un ingreso limitado para gastar</a:t>
            </a:r>
            <a:r>
              <a:rPr lang="es-MX" sz="2900" dirty="0" smtClean="0"/>
              <a:t>.</a:t>
            </a:r>
          </a:p>
          <a:p>
            <a:pPr lvl="0" algn="just"/>
            <a:endParaRPr lang="es-PE" sz="2900" dirty="0"/>
          </a:p>
          <a:p>
            <a:pPr lvl="0" algn="just"/>
            <a:r>
              <a:rPr lang="es-MX" sz="2900" dirty="0"/>
              <a:t>El comportamiento del individuo en el mercado hipotético es equivalente a su comportamiento en un mercado real. Con esto se garantiza que toma una decisión racional de comprar o no el bien como lo haría en un mercado real</a:t>
            </a:r>
            <a:r>
              <a:rPr lang="es-MX" sz="2900" dirty="0" smtClean="0"/>
              <a:t>.</a:t>
            </a:r>
          </a:p>
          <a:p>
            <a:pPr marL="0" lvl="0" indent="0" algn="just">
              <a:buNone/>
            </a:pPr>
            <a:endParaRPr lang="es-PE" sz="2900" dirty="0"/>
          </a:p>
          <a:p>
            <a:pPr lvl="0" algn="just"/>
            <a:r>
              <a:rPr lang="es-MX" sz="2900" dirty="0"/>
              <a:t>El individuo debe tener información completa sobre los beneficios del bien, la cual ha de estar incluida en la pregunta de disponibilidad a pagar. El individuo reflejará su verdadera DAP si tiene información completa sobre los beneficios y los costos que le genera el bien</a:t>
            </a:r>
            <a:r>
              <a:rPr lang="es-MX" sz="2900" dirty="0" smtClean="0"/>
              <a:t>.</a:t>
            </a:r>
            <a:endParaRPr lang="es-PE" sz="2900" dirty="0"/>
          </a:p>
        </p:txBody>
      </p:sp>
    </p:spTree>
    <p:extLst>
      <p:ext uri="{BB962C8B-B14F-4D97-AF65-F5344CB8AC3E}">
        <p14:creationId xmlns:p14="http://schemas.microsoft.com/office/powerpoint/2010/main" val="1256329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0327" y="945372"/>
            <a:ext cx="8271163" cy="899452"/>
          </a:xfrm>
        </p:spPr>
        <p:txBody>
          <a:bodyPr/>
          <a:lstStyle/>
          <a:p>
            <a:pPr marL="0" indent="0" algn="just">
              <a:buNone/>
            </a:pPr>
            <a:r>
              <a:rPr lang="es-PE" sz="2000" dirty="0"/>
              <a:t>Esto garantiza que haya variación en precios </a:t>
            </a:r>
            <a:r>
              <a:rPr lang="es-PE" sz="2000" dirty="0" smtClean="0"/>
              <a:t>y visitación </a:t>
            </a:r>
            <a:r>
              <a:rPr lang="es-PE" sz="2000" dirty="0"/>
              <a:t>y nos permite en última instancia </a:t>
            </a:r>
            <a:r>
              <a:rPr lang="es-PE" sz="2000" dirty="0" smtClean="0"/>
              <a:t>la estimación </a:t>
            </a:r>
            <a:r>
              <a:rPr lang="es-PE" sz="2000" dirty="0"/>
              <a:t>de la </a:t>
            </a:r>
            <a:r>
              <a:rPr lang="es-PE" sz="2000" dirty="0" smtClean="0"/>
              <a:t>curva </a:t>
            </a:r>
            <a:r>
              <a:rPr lang="es-PE" sz="2000" dirty="0"/>
              <a:t>de demanda por visitas a </a:t>
            </a:r>
            <a:r>
              <a:rPr lang="es-PE" sz="2000" dirty="0" smtClean="0"/>
              <a:t>un parque</a:t>
            </a:r>
            <a:r>
              <a:rPr lang="es-PE" sz="2000" dirty="0"/>
              <a:t>.</a:t>
            </a:r>
          </a:p>
        </p:txBody>
      </p:sp>
      <p:sp>
        <p:nvSpPr>
          <p:cNvPr id="4" name="CuadroTexto 3"/>
          <p:cNvSpPr txBox="1"/>
          <p:nvPr/>
        </p:nvSpPr>
        <p:spPr>
          <a:xfrm>
            <a:off x="644234" y="1986945"/>
            <a:ext cx="7528166" cy="369332"/>
          </a:xfrm>
          <a:prstGeom prst="rect">
            <a:avLst/>
          </a:prstGeom>
          <a:solidFill>
            <a:schemeClr val="accent1">
              <a:lumMod val="60000"/>
              <a:lumOff val="40000"/>
            </a:schemeClr>
          </a:solidFill>
          <a:ln>
            <a:solidFill>
              <a:schemeClr val="tx2">
                <a:lumMod val="60000"/>
                <a:lumOff val="40000"/>
              </a:schemeClr>
            </a:solidFill>
          </a:ln>
        </p:spPr>
        <p:txBody>
          <a:bodyPr wrap="square" rtlCol="0">
            <a:spAutoFit/>
          </a:bodyPr>
          <a:lstStyle/>
          <a:p>
            <a:pPr algn="just"/>
            <a:r>
              <a:rPr lang="es-PE" b="1" dirty="0"/>
              <a:t>Nota: </a:t>
            </a:r>
            <a:r>
              <a:rPr lang="es-PE" dirty="0"/>
              <a:t>Recordar que curva de demanda permite estimar el excedente</a:t>
            </a:r>
          </a:p>
        </p:txBody>
      </p:sp>
      <p:sp>
        <p:nvSpPr>
          <p:cNvPr id="5" name="Marcador de contenido 2"/>
          <p:cNvSpPr txBox="1">
            <a:spLocks/>
          </p:cNvSpPr>
          <p:nvPr/>
        </p:nvSpPr>
        <p:spPr>
          <a:xfrm>
            <a:off x="571429" y="2852936"/>
            <a:ext cx="7528963" cy="35571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000" dirty="0"/>
              <a:t>Nosotros vamos a considerar dos posibles curvas de demanda:</a:t>
            </a:r>
          </a:p>
          <a:p>
            <a:pPr marL="0" indent="0" algn="just">
              <a:buNone/>
            </a:pPr>
            <a:endParaRPr lang="es-PE" sz="2000" dirty="0"/>
          </a:p>
          <a:p>
            <a:pPr algn="just"/>
            <a:r>
              <a:rPr lang="pt-BR" sz="2000" dirty="0"/>
              <a:t>Modelo de demanda por zonas de </a:t>
            </a:r>
            <a:r>
              <a:rPr lang="pt-BR" sz="2000" dirty="0" err="1"/>
              <a:t>origen</a:t>
            </a:r>
            <a:r>
              <a:rPr lang="pt-BR" sz="2000" dirty="0"/>
              <a:t> </a:t>
            </a:r>
            <a:r>
              <a:rPr lang="es-PE" sz="2000" dirty="0"/>
              <a:t>(</a:t>
            </a:r>
            <a:r>
              <a:rPr lang="es-PE" sz="2000" dirty="0" err="1"/>
              <a:t>Hotelling</a:t>
            </a:r>
            <a:r>
              <a:rPr lang="es-PE" sz="2000" dirty="0"/>
              <a:t> 1949):</a:t>
            </a:r>
          </a:p>
          <a:p>
            <a:pPr marL="0" indent="0" algn="just">
              <a:buNone/>
            </a:pPr>
            <a:r>
              <a:rPr lang="es-PE" sz="2000" dirty="0"/>
              <a:t>Basado en información geográfica</a:t>
            </a:r>
          </a:p>
          <a:p>
            <a:pPr marL="0" indent="0" algn="just">
              <a:buNone/>
            </a:pPr>
            <a:endParaRPr lang="es-PE" sz="2000" dirty="0"/>
          </a:p>
          <a:p>
            <a:pPr algn="just"/>
            <a:r>
              <a:rPr lang="es-PE" sz="2000" dirty="0"/>
              <a:t>Modelo de demanda individual: </a:t>
            </a:r>
          </a:p>
          <a:p>
            <a:pPr marL="0" indent="0" algn="just">
              <a:buNone/>
            </a:pPr>
            <a:r>
              <a:rPr lang="es-PE" sz="2000" dirty="0"/>
              <a:t>Basado en información sobre el comportamiento de los individuos</a:t>
            </a:r>
          </a:p>
        </p:txBody>
      </p:sp>
    </p:spTree>
    <p:extLst>
      <p:ext uri="{BB962C8B-B14F-4D97-AF65-F5344CB8AC3E}">
        <p14:creationId xmlns:p14="http://schemas.microsoft.com/office/powerpoint/2010/main" val="9954469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7252" y="609723"/>
            <a:ext cx="5881255" cy="881784"/>
          </a:xfrm>
        </p:spPr>
        <p:txBody>
          <a:bodyPr>
            <a:normAutofit/>
          </a:bodyPr>
          <a:lstStyle/>
          <a:p>
            <a:pPr algn="l"/>
            <a:r>
              <a:rPr lang="pt-BR" sz="2400" b="1" dirty="0"/>
              <a:t>1.1. Demanda por zonas de </a:t>
            </a:r>
            <a:r>
              <a:rPr lang="pt-BR" sz="2400" b="1" dirty="0" err="1"/>
              <a:t>origen</a:t>
            </a:r>
            <a:endParaRPr lang="es-PE" sz="2400" dirty="0"/>
          </a:p>
        </p:txBody>
      </p:sp>
      <p:sp>
        <p:nvSpPr>
          <p:cNvPr id="3" name="Marcador de contenido 2"/>
          <p:cNvSpPr>
            <a:spLocks noGrp="1"/>
          </p:cNvSpPr>
          <p:nvPr>
            <p:ph idx="1"/>
          </p:nvPr>
        </p:nvSpPr>
        <p:spPr>
          <a:xfrm>
            <a:off x="537929" y="1491507"/>
            <a:ext cx="8302337" cy="1267692"/>
          </a:xfrm>
        </p:spPr>
        <p:txBody>
          <a:bodyPr>
            <a:normAutofit lnSpcReduction="10000"/>
          </a:bodyPr>
          <a:lstStyle/>
          <a:p>
            <a:pPr marL="0" indent="0" algn="just">
              <a:buNone/>
            </a:pPr>
            <a:r>
              <a:rPr lang="es-PE" sz="2000" dirty="0"/>
              <a:t>El análisis se basa en la propensión media </a:t>
            </a:r>
            <a:r>
              <a:rPr lang="es-PE" sz="2000" dirty="0" smtClean="0"/>
              <a:t>a visitar </a:t>
            </a:r>
            <a:r>
              <a:rPr lang="es-PE" sz="2000" dirty="0"/>
              <a:t>el área de recreación desde distintas </a:t>
            </a:r>
            <a:r>
              <a:rPr lang="es-PE" sz="2000" dirty="0" smtClean="0"/>
              <a:t>zonas de </a:t>
            </a:r>
            <a:r>
              <a:rPr lang="es-PE" sz="2000" dirty="0"/>
              <a:t>origen, dónde cada zona difiere en los </a:t>
            </a:r>
            <a:r>
              <a:rPr lang="es-PE" sz="2000" dirty="0" smtClean="0"/>
              <a:t>costos de </a:t>
            </a:r>
            <a:r>
              <a:rPr lang="es-PE" sz="2000" dirty="0"/>
              <a:t>movilizarse al parque</a:t>
            </a:r>
            <a:r>
              <a:rPr lang="es-PE" sz="2000" dirty="0" smtClean="0"/>
              <a:t>.</a:t>
            </a:r>
          </a:p>
          <a:p>
            <a:pPr marL="0" indent="0" algn="just">
              <a:buNone/>
            </a:pPr>
            <a:r>
              <a:rPr lang="es-PE" sz="2000" b="1" dirty="0"/>
              <a:t>La ecuación a estimar suele ser </a:t>
            </a:r>
            <a:r>
              <a:rPr lang="es-PE" sz="2000" b="1" dirty="0" smtClean="0"/>
              <a:t>del tipo</a:t>
            </a:r>
            <a:r>
              <a:rPr lang="es-PE" sz="2000" dirty="0" smtClean="0"/>
              <a:t>:</a:t>
            </a:r>
            <a:endParaRPr lang="es-PE" sz="2000" dirty="0"/>
          </a:p>
        </p:txBody>
      </p:sp>
      <mc:AlternateContent xmlns:mc="http://schemas.openxmlformats.org/markup-compatibility/2006" xmlns:a14="http://schemas.microsoft.com/office/drawing/2010/main">
        <mc:Choice Requires="a14">
          <p:sp>
            <p:nvSpPr>
              <p:cNvPr id="5" name="CuadroTexto 4"/>
              <p:cNvSpPr txBox="1"/>
              <p:nvPr/>
            </p:nvSpPr>
            <p:spPr>
              <a:xfrm>
                <a:off x="1991727" y="3188638"/>
                <a:ext cx="4900765" cy="753668"/>
              </a:xfrm>
              <a:prstGeom prst="rect">
                <a:avLst/>
              </a:prstGeom>
              <a:noFill/>
              <a:ln>
                <a:solidFill>
                  <a:schemeClr val="accent2">
                    <a:lumMod val="75000"/>
                  </a:schemeClr>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PE" sz="2400" i="1">
                              <a:latin typeface="Cambria Math" panose="02040503050406030204" pitchFamily="18" charset="0"/>
                            </a:rPr>
                          </m:ctrlPr>
                        </m:fPr>
                        <m:num>
                          <m:sSub>
                            <m:sSubPr>
                              <m:ctrlPr>
                                <a:rPr lang="es-PE" sz="2400" i="1">
                                  <a:latin typeface="Cambria Math" panose="02040503050406030204" pitchFamily="18" charset="0"/>
                                </a:rPr>
                              </m:ctrlPr>
                            </m:sSubPr>
                            <m:e>
                              <m:r>
                                <a:rPr lang="es-PE" sz="2400" i="1">
                                  <a:latin typeface="Cambria Math" panose="02040503050406030204" pitchFamily="18" charset="0"/>
                                </a:rPr>
                                <m:t>𝑉</m:t>
                              </m:r>
                            </m:e>
                            <m:sub>
                              <m:r>
                                <a:rPr lang="es-PE" sz="2400" i="1">
                                  <a:latin typeface="Cambria Math" panose="02040503050406030204" pitchFamily="18" charset="0"/>
                                </a:rPr>
                                <m:t>𝑧</m:t>
                              </m:r>
                            </m:sub>
                          </m:sSub>
                        </m:num>
                        <m:den>
                          <m:sSub>
                            <m:sSubPr>
                              <m:ctrlPr>
                                <a:rPr lang="es-PE" sz="2400" i="1">
                                  <a:latin typeface="Cambria Math" panose="02040503050406030204" pitchFamily="18" charset="0"/>
                                </a:rPr>
                              </m:ctrlPr>
                            </m:sSubPr>
                            <m:e>
                              <m:r>
                                <a:rPr lang="es-PE" sz="2400" i="1">
                                  <a:latin typeface="Cambria Math" panose="02040503050406030204" pitchFamily="18" charset="0"/>
                                </a:rPr>
                                <m:t>𝑃𝑜𝑏</m:t>
                              </m:r>
                            </m:e>
                            <m:sub>
                              <m:r>
                                <a:rPr lang="es-PE" sz="2400" i="1">
                                  <a:latin typeface="Cambria Math" panose="02040503050406030204" pitchFamily="18" charset="0"/>
                                </a:rPr>
                                <m:t>𝑍</m:t>
                              </m:r>
                            </m:sub>
                          </m:sSub>
                        </m:den>
                      </m:f>
                      <m:r>
                        <a:rPr lang="es-PE" sz="2400" i="1">
                          <a:latin typeface="Cambria Math" panose="02040503050406030204" pitchFamily="18" charset="0"/>
                        </a:rPr>
                        <m:t>=</m:t>
                      </m:r>
                      <m:sSub>
                        <m:sSubPr>
                          <m:ctrlPr>
                            <a:rPr lang="es-PE" sz="2400" i="1">
                              <a:latin typeface="Cambria Math" panose="02040503050406030204" pitchFamily="18" charset="0"/>
                            </a:rPr>
                          </m:ctrlPr>
                        </m:sSubPr>
                        <m:e>
                          <m:r>
                            <a:rPr lang="es-PE" sz="2400" i="1">
                              <a:latin typeface="Cambria Math" panose="02040503050406030204" pitchFamily="18" charset="0"/>
                            </a:rPr>
                            <m:t>𝑎</m:t>
                          </m:r>
                        </m:e>
                        <m:sub>
                          <m:r>
                            <a:rPr lang="es-PE" sz="2400" i="1">
                              <a:latin typeface="Cambria Math" panose="02040503050406030204" pitchFamily="18" charset="0"/>
                            </a:rPr>
                            <m:t>0</m:t>
                          </m:r>
                        </m:sub>
                      </m:sSub>
                      <m:r>
                        <a:rPr lang="es-PE" sz="2400" i="1">
                          <a:latin typeface="Cambria Math" panose="02040503050406030204" pitchFamily="18" charset="0"/>
                        </a:rPr>
                        <m:t>+</m:t>
                      </m:r>
                      <m:sSub>
                        <m:sSubPr>
                          <m:ctrlPr>
                            <a:rPr lang="es-PE" sz="2400" i="1">
                              <a:latin typeface="Cambria Math" panose="02040503050406030204" pitchFamily="18" charset="0"/>
                            </a:rPr>
                          </m:ctrlPr>
                        </m:sSubPr>
                        <m:e>
                          <m:r>
                            <a:rPr lang="es-PE" sz="2400" i="1">
                              <a:latin typeface="Cambria Math" panose="02040503050406030204" pitchFamily="18" charset="0"/>
                            </a:rPr>
                            <m:t>𝑎</m:t>
                          </m:r>
                        </m:e>
                        <m:sub>
                          <m:r>
                            <a:rPr lang="es-PE" sz="2400" i="1">
                              <a:latin typeface="Cambria Math" panose="02040503050406030204" pitchFamily="18" charset="0"/>
                            </a:rPr>
                            <m:t>1</m:t>
                          </m:r>
                        </m:sub>
                      </m:sSub>
                      <m:sSub>
                        <m:sSubPr>
                          <m:ctrlPr>
                            <a:rPr lang="es-PE" sz="2400" i="1">
                              <a:latin typeface="Cambria Math" panose="02040503050406030204" pitchFamily="18" charset="0"/>
                            </a:rPr>
                          </m:ctrlPr>
                        </m:sSubPr>
                        <m:e>
                          <m:r>
                            <a:rPr lang="es-PE" sz="2400" i="1">
                              <a:latin typeface="Cambria Math" panose="02040503050406030204" pitchFamily="18" charset="0"/>
                            </a:rPr>
                            <m:t>𝑝</m:t>
                          </m:r>
                        </m:e>
                        <m:sub>
                          <m:r>
                            <a:rPr lang="es-PE" sz="2400" i="1">
                              <a:latin typeface="Cambria Math" panose="02040503050406030204" pitchFamily="18" charset="0"/>
                            </a:rPr>
                            <m:t>𝑧</m:t>
                          </m:r>
                        </m:sub>
                      </m:sSub>
                      <m:r>
                        <a:rPr lang="es-PE" sz="2400" i="1">
                          <a:latin typeface="Cambria Math" panose="02040503050406030204" pitchFamily="18" charset="0"/>
                        </a:rPr>
                        <m:t>+</m:t>
                      </m:r>
                      <m:sSub>
                        <m:sSubPr>
                          <m:ctrlPr>
                            <a:rPr lang="es-PE" sz="2400" i="1">
                              <a:latin typeface="Cambria Math" panose="02040503050406030204" pitchFamily="18" charset="0"/>
                            </a:rPr>
                          </m:ctrlPr>
                        </m:sSubPr>
                        <m:e>
                          <m:r>
                            <a:rPr lang="es-PE" sz="2400" i="1">
                              <a:latin typeface="Cambria Math" panose="02040503050406030204" pitchFamily="18" charset="0"/>
                            </a:rPr>
                            <m:t>𝑎</m:t>
                          </m:r>
                        </m:e>
                        <m:sub>
                          <m:r>
                            <a:rPr lang="es-PE" sz="2400" i="1">
                              <a:latin typeface="Cambria Math" panose="02040503050406030204" pitchFamily="18" charset="0"/>
                            </a:rPr>
                            <m:t>2</m:t>
                          </m:r>
                        </m:sub>
                      </m:sSub>
                      <m:sSub>
                        <m:sSubPr>
                          <m:ctrlPr>
                            <a:rPr lang="es-PE" sz="2400" i="1">
                              <a:latin typeface="Cambria Math" panose="02040503050406030204" pitchFamily="18" charset="0"/>
                            </a:rPr>
                          </m:ctrlPr>
                        </m:sSubPr>
                        <m:e>
                          <m:r>
                            <a:rPr lang="es-PE" sz="2400" i="1">
                              <a:latin typeface="Cambria Math" panose="02040503050406030204" pitchFamily="18" charset="0"/>
                            </a:rPr>
                            <m:t>𝑌</m:t>
                          </m:r>
                        </m:e>
                        <m:sub>
                          <m:r>
                            <a:rPr lang="es-PE" sz="2400" i="1">
                              <a:latin typeface="Cambria Math" panose="02040503050406030204" pitchFamily="18" charset="0"/>
                            </a:rPr>
                            <m:t>𝑍</m:t>
                          </m:r>
                        </m:sub>
                      </m:sSub>
                      <m:r>
                        <a:rPr lang="es-PE" sz="2400" i="1">
                          <a:latin typeface="Cambria Math" panose="02040503050406030204" pitchFamily="18" charset="0"/>
                        </a:rPr>
                        <m:t>+</m:t>
                      </m:r>
                      <m:sSub>
                        <m:sSubPr>
                          <m:ctrlPr>
                            <a:rPr lang="es-PE" sz="2400" i="1">
                              <a:latin typeface="Cambria Math" panose="02040503050406030204" pitchFamily="18" charset="0"/>
                            </a:rPr>
                          </m:ctrlPr>
                        </m:sSubPr>
                        <m:e>
                          <m:r>
                            <a:rPr lang="es-PE" sz="2400" i="1">
                              <a:latin typeface="Cambria Math" panose="02040503050406030204" pitchFamily="18" charset="0"/>
                            </a:rPr>
                            <m:t>𝑎</m:t>
                          </m:r>
                        </m:e>
                        <m:sub>
                          <m:r>
                            <a:rPr lang="es-PE" sz="2400" i="1">
                              <a:latin typeface="Cambria Math" panose="02040503050406030204" pitchFamily="18" charset="0"/>
                            </a:rPr>
                            <m:t>3</m:t>
                          </m:r>
                        </m:sub>
                      </m:sSub>
                      <m:sSub>
                        <m:sSubPr>
                          <m:ctrlPr>
                            <a:rPr lang="es-PE" sz="2400" i="1">
                              <a:latin typeface="Cambria Math" panose="02040503050406030204" pitchFamily="18" charset="0"/>
                            </a:rPr>
                          </m:ctrlPr>
                        </m:sSubPr>
                        <m:e>
                          <m:r>
                            <a:rPr lang="es-PE" sz="2400" i="1">
                              <a:latin typeface="Cambria Math" panose="02040503050406030204" pitchFamily="18" charset="0"/>
                            </a:rPr>
                            <m:t>𝑆</m:t>
                          </m:r>
                        </m:e>
                        <m:sub>
                          <m:r>
                            <a:rPr lang="es-PE" sz="2400" i="1">
                              <a:latin typeface="Cambria Math" panose="02040503050406030204" pitchFamily="18" charset="0"/>
                            </a:rPr>
                            <m:t>𝑍</m:t>
                          </m:r>
                        </m:sub>
                      </m:sSub>
                      <m:r>
                        <a:rPr lang="es-PE" sz="2400" i="1">
                          <a:latin typeface="Cambria Math" panose="02040503050406030204" pitchFamily="18" charset="0"/>
                        </a:rPr>
                        <m:t>+</m:t>
                      </m:r>
                      <m:r>
                        <a:rPr lang="es-PE" sz="2400" i="1">
                          <a:latin typeface="Cambria Math" panose="02040503050406030204" pitchFamily="18" charset="0"/>
                          <a:ea typeface="Cambria Math" panose="02040503050406030204" pitchFamily="18" charset="0"/>
                        </a:rPr>
                        <m:t>𝜀</m:t>
                      </m:r>
                    </m:oMath>
                  </m:oMathPara>
                </a14:m>
                <a:endParaRPr lang="es-PE"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991727" y="3188638"/>
                <a:ext cx="4900765" cy="753668"/>
              </a:xfrm>
              <a:prstGeom prst="rect">
                <a:avLst/>
              </a:prstGeom>
              <a:blipFill rotWithShape="0">
                <a:blip r:embed="rId2"/>
                <a:stretch>
                  <a:fillRect/>
                </a:stretch>
              </a:blipFill>
              <a:ln>
                <a:solidFill>
                  <a:schemeClr val="accent2">
                    <a:lumMod val="75000"/>
                  </a:schemeClr>
                </a:solidFill>
              </a:ln>
            </p:spPr>
            <p:txBody>
              <a:bodyPr/>
              <a:lstStyle/>
              <a:p>
                <a:r>
                  <a:rPr lang="es-PE">
                    <a:noFill/>
                  </a:rPr>
                  <a:t> </a:t>
                </a:r>
              </a:p>
            </p:txBody>
          </p:sp>
        </mc:Fallback>
      </mc:AlternateContent>
      <p:sp>
        <p:nvSpPr>
          <p:cNvPr id="6" name="Marcador de contenido 2"/>
          <p:cNvSpPr txBox="1">
            <a:spLocks/>
          </p:cNvSpPr>
          <p:nvPr/>
        </p:nvSpPr>
        <p:spPr>
          <a:xfrm>
            <a:off x="537929" y="4330296"/>
            <a:ext cx="8302337" cy="10717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PE" sz="2000" dirty="0"/>
              <a:t>Dónde </a:t>
            </a:r>
            <a:r>
              <a:rPr lang="es-PE" sz="2000" i="1" dirty="0"/>
              <a:t>VZ </a:t>
            </a:r>
            <a:r>
              <a:rPr lang="es-PE" sz="2000" dirty="0"/>
              <a:t>es el número de visitas desde la zona Z, </a:t>
            </a:r>
            <a:r>
              <a:rPr lang="es-PE" sz="2000" i="1" dirty="0" err="1"/>
              <a:t>PobZ</a:t>
            </a:r>
            <a:r>
              <a:rPr lang="es-PE" sz="2000" i="1" dirty="0"/>
              <a:t> </a:t>
            </a:r>
            <a:r>
              <a:rPr lang="es-PE" sz="2000" dirty="0"/>
              <a:t>es la población de la zona z, </a:t>
            </a:r>
            <a:r>
              <a:rPr lang="es-PE" sz="2000" i="1" dirty="0" err="1"/>
              <a:t>pZ</a:t>
            </a:r>
            <a:r>
              <a:rPr lang="es-PE" sz="2000" i="1" dirty="0"/>
              <a:t> </a:t>
            </a:r>
            <a:r>
              <a:rPr lang="es-PE" sz="2000" dirty="0"/>
              <a:t>es el costo de viaje desde la zona Z, </a:t>
            </a:r>
            <a:r>
              <a:rPr lang="es-PE" sz="2000" i="1" dirty="0" err="1"/>
              <a:t>Yz</a:t>
            </a:r>
            <a:r>
              <a:rPr lang="es-PE" sz="2000" i="1" dirty="0"/>
              <a:t> </a:t>
            </a:r>
            <a:r>
              <a:rPr lang="es-PE" sz="2000" dirty="0"/>
              <a:t>es ingreso promedio en la zona Z y </a:t>
            </a:r>
            <a:r>
              <a:rPr lang="es-PE" sz="2000" i="1" dirty="0"/>
              <a:t>SZ </a:t>
            </a:r>
            <a:r>
              <a:rPr lang="es-PE" sz="2000" dirty="0"/>
              <a:t>son las características socioeconómicas promedio en la zona Z.</a:t>
            </a:r>
          </a:p>
        </p:txBody>
      </p:sp>
      <p:sp>
        <p:nvSpPr>
          <p:cNvPr id="7" name="Rectángulo 6"/>
          <p:cNvSpPr/>
          <p:nvPr/>
        </p:nvSpPr>
        <p:spPr>
          <a:xfrm>
            <a:off x="539552" y="5580529"/>
            <a:ext cx="7949045" cy="584775"/>
          </a:xfrm>
          <a:prstGeom prst="rect">
            <a:avLst/>
          </a:prstGeom>
          <a:ln>
            <a:solidFill>
              <a:schemeClr val="accent1">
                <a:lumMod val="75000"/>
              </a:schemeClr>
            </a:solidFill>
          </a:ln>
        </p:spPr>
        <p:txBody>
          <a:bodyPr wrap="square">
            <a:spAutoFit/>
          </a:bodyPr>
          <a:lstStyle/>
          <a:p>
            <a:pPr algn="just"/>
            <a:r>
              <a:rPr lang="es-PE" sz="1600" b="1" dirty="0">
                <a:latin typeface="Arial" panose="020B0604020202020204" pitchFamily="34" charset="0"/>
              </a:rPr>
              <a:t>Nota: </a:t>
            </a:r>
            <a:r>
              <a:rPr lang="es-PE" sz="1600" dirty="0">
                <a:latin typeface="Arial" panose="020B0604020202020204" pitchFamily="34" charset="0"/>
              </a:rPr>
              <a:t>La mayoría de los parques solicitan nombre y nacionalidad al ingresar al área. </a:t>
            </a:r>
          </a:p>
          <a:p>
            <a:pPr algn="just"/>
            <a:r>
              <a:rPr lang="es-PE" sz="1600" dirty="0">
                <a:latin typeface="Arial" panose="020B0604020202020204" pitchFamily="34" charset="0"/>
              </a:rPr>
              <a:t>          El resto se podría obtener con información secundaria.</a:t>
            </a:r>
            <a:endParaRPr lang="es-PE" sz="1600" dirty="0"/>
          </a:p>
        </p:txBody>
      </p:sp>
    </p:spTree>
    <p:extLst>
      <p:ext uri="{BB962C8B-B14F-4D97-AF65-F5344CB8AC3E}">
        <p14:creationId xmlns:p14="http://schemas.microsoft.com/office/powerpoint/2010/main" val="32207873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9154" y="649264"/>
            <a:ext cx="5320145" cy="892175"/>
          </a:xfrm>
        </p:spPr>
        <p:txBody>
          <a:bodyPr>
            <a:normAutofit/>
          </a:bodyPr>
          <a:lstStyle/>
          <a:p>
            <a:pPr algn="l"/>
            <a:r>
              <a:rPr lang="es-PE" sz="2400" b="1" dirty="0"/>
              <a:t>1.2. Demanda individual:</a:t>
            </a:r>
            <a:endParaRPr lang="es-PE" sz="2400" dirty="0"/>
          </a:p>
        </p:txBody>
      </p:sp>
      <p:sp>
        <p:nvSpPr>
          <p:cNvPr id="3" name="Marcador de contenido 2"/>
          <p:cNvSpPr>
            <a:spLocks noGrp="1"/>
          </p:cNvSpPr>
          <p:nvPr>
            <p:ph idx="1"/>
          </p:nvPr>
        </p:nvSpPr>
        <p:spPr>
          <a:xfrm>
            <a:off x="367146" y="1541439"/>
            <a:ext cx="8257309" cy="1353993"/>
          </a:xfrm>
        </p:spPr>
        <p:txBody>
          <a:bodyPr>
            <a:normAutofit lnSpcReduction="10000"/>
          </a:bodyPr>
          <a:lstStyle/>
          <a:p>
            <a:pPr marL="0" indent="0" algn="just">
              <a:buNone/>
            </a:pPr>
            <a:r>
              <a:rPr lang="es-PE" sz="2000" dirty="0"/>
              <a:t>En este caso se recolecta información individual </a:t>
            </a:r>
            <a:r>
              <a:rPr lang="es-PE" sz="2000" dirty="0" smtClean="0"/>
              <a:t>de cada </a:t>
            </a:r>
            <a:r>
              <a:rPr lang="es-PE" sz="2000" dirty="0"/>
              <a:t>visitante y se intenta construir una curva </a:t>
            </a:r>
            <a:r>
              <a:rPr lang="es-PE" sz="2000" dirty="0" smtClean="0"/>
              <a:t>de demanda </a:t>
            </a:r>
            <a:r>
              <a:rPr lang="es-PE" sz="2000" dirty="0"/>
              <a:t>individual promedio. El agregado de </a:t>
            </a:r>
            <a:r>
              <a:rPr lang="es-PE" sz="2000" dirty="0" smtClean="0"/>
              <a:t>las funciones </a:t>
            </a:r>
            <a:r>
              <a:rPr lang="es-PE" sz="2000" dirty="0"/>
              <a:t>individuales permite obtener la curva </a:t>
            </a:r>
            <a:r>
              <a:rPr lang="es-PE" sz="2000" dirty="0" smtClean="0"/>
              <a:t>de demanda </a:t>
            </a:r>
            <a:r>
              <a:rPr lang="es-PE" sz="2000" dirty="0"/>
              <a:t>global</a:t>
            </a:r>
            <a:r>
              <a:rPr lang="es-PE" sz="2000" dirty="0" smtClean="0"/>
              <a:t>.</a:t>
            </a:r>
          </a:p>
          <a:p>
            <a:pPr marL="0" indent="0" algn="just">
              <a:buNone/>
            </a:pPr>
            <a:r>
              <a:rPr lang="es-PE" sz="2000" dirty="0" smtClean="0"/>
              <a:t>Se podría estimar una </a:t>
            </a:r>
            <a:r>
              <a:rPr lang="es-PE" sz="2000" dirty="0"/>
              <a:t>función como:</a:t>
            </a:r>
          </a:p>
        </p:txBody>
      </p:sp>
      <mc:AlternateContent xmlns:mc="http://schemas.openxmlformats.org/markup-compatibility/2006" xmlns:a14="http://schemas.microsoft.com/office/drawing/2010/main">
        <mc:Choice Requires="a14">
          <p:sp>
            <p:nvSpPr>
              <p:cNvPr id="4" name="CuadroTexto 3"/>
              <p:cNvSpPr txBox="1"/>
              <p:nvPr/>
            </p:nvSpPr>
            <p:spPr>
              <a:xfrm>
                <a:off x="2538679" y="3302738"/>
                <a:ext cx="3449948" cy="399084"/>
              </a:xfrm>
              <a:prstGeom prst="rect">
                <a:avLst/>
              </a:prstGeom>
              <a:noFill/>
              <a:ln>
                <a:solidFill>
                  <a:schemeClr val="accent2">
                    <a:lumMod val="60000"/>
                    <a:lumOff val="40000"/>
                  </a:schemeClr>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sz="2400" i="1">
                              <a:latin typeface="Cambria Math" panose="02040503050406030204" pitchFamily="18" charset="0"/>
                            </a:rPr>
                          </m:ctrlPr>
                        </m:sSubPr>
                        <m:e>
                          <m:r>
                            <a:rPr lang="es-PE" sz="2400" i="1">
                              <a:latin typeface="Cambria Math" panose="02040503050406030204" pitchFamily="18" charset="0"/>
                            </a:rPr>
                            <m:t>𝑉</m:t>
                          </m:r>
                        </m:e>
                        <m:sub>
                          <m:r>
                            <a:rPr lang="es-PE" sz="2400" i="1">
                              <a:latin typeface="Cambria Math" panose="02040503050406030204" pitchFamily="18" charset="0"/>
                            </a:rPr>
                            <m:t>𝑖𝑗</m:t>
                          </m:r>
                        </m:sub>
                      </m:sSub>
                      <m:r>
                        <a:rPr lang="es-PE" sz="2400" i="1">
                          <a:latin typeface="Cambria Math" panose="02040503050406030204" pitchFamily="18" charset="0"/>
                        </a:rPr>
                        <m:t>=</m:t>
                      </m:r>
                      <m:r>
                        <a:rPr lang="es-PE" sz="2400" i="1">
                          <a:latin typeface="Cambria Math" panose="02040503050406030204" pitchFamily="18" charset="0"/>
                        </a:rPr>
                        <m:t>𝐹</m:t>
                      </m:r>
                      <m:r>
                        <a:rPr lang="es-PE" sz="2400" i="1">
                          <a:latin typeface="Cambria Math" panose="02040503050406030204" pitchFamily="18" charset="0"/>
                        </a:rPr>
                        <m:t>(</m:t>
                      </m:r>
                      <m:r>
                        <a:rPr lang="es-PE" sz="2400" i="1">
                          <a:latin typeface="Cambria Math" panose="02040503050406030204" pitchFamily="18" charset="0"/>
                        </a:rPr>
                        <m:t>𝐶</m:t>
                      </m:r>
                      <m:r>
                        <a:rPr lang="es-PE" sz="2400" i="1">
                          <a:latin typeface="Cambria Math" panose="02040503050406030204" pitchFamily="18" charset="0"/>
                        </a:rPr>
                        <m:t>,</m:t>
                      </m:r>
                      <m:r>
                        <a:rPr lang="es-PE" sz="2400" i="1">
                          <a:latin typeface="Cambria Math" panose="02040503050406030204" pitchFamily="18" charset="0"/>
                        </a:rPr>
                        <m:t>𝑁</m:t>
                      </m:r>
                      <m:r>
                        <a:rPr lang="es-PE" sz="2400" i="1">
                          <a:latin typeface="Cambria Math" panose="02040503050406030204" pitchFamily="18" charset="0"/>
                        </a:rPr>
                        <m:t>,</m:t>
                      </m:r>
                      <m:r>
                        <a:rPr lang="es-PE" sz="2400" i="1">
                          <a:latin typeface="Cambria Math" panose="02040503050406030204" pitchFamily="18" charset="0"/>
                        </a:rPr>
                        <m:t>𝑈</m:t>
                      </m:r>
                      <m:r>
                        <a:rPr lang="es-PE" sz="2400" i="1">
                          <a:latin typeface="Cambria Math" panose="02040503050406030204" pitchFamily="18" charset="0"/>
                        </a:rPr>
                        <m:t>,</m:t>
                      </m:r>
                      <m:r>
                        <a:rPr lang="es-PE" sz="2400" i="1">
                          <a:latin typeface="Cambria Math" panose="02040503050406030204" pitchFamily="18" charset="0"/>
                        </a:rPr>
                        <m:t>𝑇</m:t>
                      </m:r>
                      <m:r>
                        <a:rPr lang="es-PE" sz="2400" i="1">
                          <a:latin typeface="Cambria Math" panose="02040503050406030204" pitchFamily="18" charset="0"/>
                        </a:rPr>
                        <m:t>,</m:t>
                      </m:r>
                      <m:r>
                        <a:rPr lang="es-PE" sz="2400" i="1">
                          <a:latin typeface="Cambria Math" panose="02040503050406030204" pitchFamily="18" charset="0"/>
                        </a:rPr>
                        <m:t>𝐴</m:t>
                      </m:r>
                      <m:r>
                        <a:rPr lang="es-PE" sz="2400" i="1">
                          <a:latin typeface="Cambria Math" panose="02040503050406030204" pitchFamily="18" charset="0"/>
                        </a:rPr>
                        <m:t>,</m:t>
                      </m:r>
                      <m:r>
                        <a:rPr lang="es-PE" sz="2400" i="1">
                          <a:latin typeface="Cambria Math" panose="02040503050406030204" pitchFamily="18" charset="0"/>
                        </a:rPr>
                        <m:t>𝑌</m:t>
                      </m:r>
                      <m:r>
                        <a:rPr lang="es-PE" sz="2400" i="1">
                          <a:latin typeface="Cambria Math" panose="02040503050406030204" pitchFamily="18" charset="0"/>
                        </a:rPr>
                        <m:t>)</m:t>
                      </m:r>
                    </m:oMath>
                  </m:oMathPara>
                </a14:m>
                <a:endParaRPr lang="es-PE"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2538679" y="3302738"/>
                <a:ext cx="3449948" cy="399084"/>
              </a:xfrm>
              <a:prstGeom prst="rect">
                <a:avLst/>
              </a:prstGeom>
              <a:blipFill rotWithShape="0">
                <a:blip r:embed="rId2"/>
                <a:stretch>
                  <a:fillRect b="-23881"/>
                </a:stretch>
              </a:blipFill>
              <a:ln>
                <a:solidFill>
                  <a:schemeClr val="accent2">
                    <a:lumMod val="60000"/>
                    <a:lumOff val="40000"/>
                  </a:schemeClr>
                </a:solidFill>
              </a:ln>
            </p:spPr>
            <p:txBody>
              <a:bodyPr/>
              <a:lstStyle/>
              <a:p>
                <a:r>
                  <a:rPr lang="es-PE">
                    <a:noFill/>
                  </a:rPr>
                  <a:t> </a:t>
                </a:r>
              </a:p>
            </p:txBody>
          </p:sp>
        </mc:Fallback>
      </mc:AlternateContent>
      <p:sp>
        <p:nvSpPr>
          <p:cNvPr id="5" name="Rectángulo 4"/>
          <p:cNvSpPr/>
          <p:nvPr/>
        </p:nvSpPr>
        <p:spPr>
          <a:xfrm>
            <a:off x="509154" y="3933056"/>
            <a:ext cx="7207827" cy="2554545"/>
          </a:xfrm>
          <a:prstGeom prst="rect">
            <a:avLst/>
          </a:prstGeom>
        </p:spPr>
        <p:txBody>
          <a:bodyPr wrap="square">
            <a:spAutoFit/>
          </a:bodyPr>
          <a:lstStyle/>
          <a:p>
            <a:pPr algn="just"/>
            <a:r>
              <a:rPr lang="es-PE" sz="2000" dirty="0"/>
              <a:t>Dónde</a:t>
            </a:r>
          </a:p>
          <a:p>
            <a:pPr algn="just"/>
            <a:r>
              <a:rPr lang="es-PE" sz="2000" b="1" dirty="0" err="1"/>
              <a:t>Vij</a:t>
            </a:r>
            <a:r>
              <a:rPr lang="es-PE" sz="2000" b="1" dirty="0"/>
              <a:t> </a:t>
            </a:r>
            <a:r>
              <a:rPr lang="es-PE" sz="2000" dirty="0"/>
              <a:t>= número de visitas de la persona </a:t>
            </a:r>
            <a:r>
              <a:rPr lang="es-PE" sz="2000" i="1" dirty="0"/>
              <a:t>i </a:t>
            </a:r>
            <a:r>
              <a:rPr lang="es-PE" sz="2000" dirty="0"/>
              <a:t>al lugar </a:t>
            </a:r>
            <a:r>
              <a:rPr lang="es-PE" sz="2000" i="1" dirty="0"/>
              <a:t>j</a:t>
            </a:r>
            <a:r>
              <a:rPr lang="es-PE" sz="2000" dirty="0"/>
              <a:t>,</a:t>
            </a:r>
          </a:p>
          <a:p>
            <a:pPr algn="just"/>
            <a:r>
              <a:rPr lang="es-PE" sz="2000" b="1" i="1" dirty="0"/>
              <a:t>C </a:t>
            </a:r>
            <a:r>
              <a:rPr lang="es-PE" sz="2000" i="1" dirty="0"/>
              <a:t>= </a:t>
            </a:r>
            <a:r>
              <a:rPr lang="es-PE" sz="2000" dirty="0"/>
              <a:t>costo de viaje para la persona </a:t>
            </a:r>
            <a:r>
              <a:rPr lang="es-PE" sz="2000" i="1" dirty="0"/>
              <a:t>i</a:t>
            </a:r>
            <a:r>
              <a:rPr lang="es-PE" sz="2000" dirty="0"/>
              <a:t>,</a:t>
            </a:r>
          </a:p>
          <a:p>
            <a:pPr algn="just"/>
            <a:r>
              <a:rPr lang="es-PE" sz="2000" b="1" i="1" dirty="0"/>
              <a:t>N </a:t>
            </a:r>
            <a:r>
              <a:rPr lang="es-PE" sz="2000" i="1" dirty="0"/>
              <a:t>= </a:t>
            </a:r>
            <a:r>
              <a:rPr lang="es-PE" sz="2000" dirty="0"/>
              <a:t>número de personas que acompañan a </a:t>
            </a:r>
            <a:r>
              <a:rPr lang="es-PE" sz="2000" i="1" dirty="0"/>
              <a:t>i</a:t>
            </a:r>
            <a:r>
              <a:rPr lang="es-PE" sz="2000" dirty="0"/>
              <a:t>,</a:t>
            </a:r>
          </a:p>
          <a:p>
            <a:pPr algn="just"/>
            <a:r>
              <a:rPr lang="es-PE" sz="2000" b="1" i="1" dirty="0"/>
              <a:t>U </a:t>
            </a:r>
            <a:r>
              <a:rPr lang="es-PE" sz="2000" dirty="0"/>
              <a:t>= igual a 1 si la visita al área es el único propósito del viaje,</a:t>
            </a:r>
          </a:p>
          <a:p>
            <a:pPr algn="just"/>
            <a:r>
              <a:rPr lang="es-PE" sz="2000" b="1" i="1" dirty="0"/>
              <a:t>T </a:t>
            </a:r>
            <a:r>
              <a:rPr lang="es-PE" sz="2000" dirty="0"/>
              <a:t>= tiempo pasado en ésta área,</a:t>
            </a:r>
          </a:p>
          <a:p>
            <a:pPr algn="just"/>
            <a:r>
              <a:rPr lang="es-PE" sz="2000" b="1" i="1" dirty="0"/>
              <a:t>A </a:t>
            </a:r>
            <a:r>
              <a:rPr lang="es-PE" sz="2000" i="1" dirty="0"/>
              <a:t>= </a:t>
            </a:r>
            <a:r>
              <a:rPr lang="es-PE" sz="2000" dirty="0"/>
              <a:t>edad</a:t>
            </a:r>
          </a:p>
          <a:p>
            <a:pPr algn="just"/>
            <a:r>
              <a:rPr lang="es-PE" sz="2000" b="1" i="1" dirty="0"/>
              <a:t>Y </a:t>
            </a:r>
            <a:r>
              <a:rPr lang="es-PE" sz="2000" i="1" dirty="0"/>
              <a:t>= </a:t>
            </a:r>
            <a:r>
              <a:rPr lang="es-PE" sz="2000" dirty="0"/>
              <a:t>ingreso</a:t>
            </a:r>
          </a:p>
        </p:txBody>
      </p:sp>
    </p:spTree>
    <p:extLst>
      <p:ext uri="{BB962C8B-B14F-4D97-AF65-F5344CB8AC3E}">
        <p14:creationId xmlns:p14="http://schemas.microsoft.com/office/powerpoint/2010/main" val="6284147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09" y="693848"/>
            <a:ext cx="4831773" cy="786682"/>
          </a:xfrm>
        </p:spPr>
        <p:txBody>
          <a:bodyPr>
            <a:normAutofit/>
          </a:bodyPr>
          <a:lstStyle/>
          <a:p>
            <a:r>
              <a:rPr lang="es-PE" sz="2400" b="1" dirty="0"/>
              <a:t>OPERATIVIZACIÓN DEL MÉTODO</a:t>
            </a:r>
          </a:p>
        </p:txBody>
      </p:sp>
      <p:sp>
        <p:nvSpPr>
          <p:cNvPr id="3" name="Marcador de contenido 2"/>
          <p:cNvSpPr>
            <a:spLocks noGrp="1"/>
          </p:cNvSpPr>
          <p:nvPr>
            <p:ph idx="1"/>
          </p:nvPr>
        </p:nvSpPr>
        <p:spPr>
          <a:xfrm>
            <a:off x="446809" y="1700321"/>
            <a:ext cx="8333509" cy="4681007"/>
          </a:xfrm>
        </p:spPr>
        <p:txBody>
          <a:bodyPr>
            <a:normAutofit/>
          </a:bodyPr>
          <a:lstStyle/>
          <a:p>
            <a:pPr marL="0" indent="0" algn="just">
              <a:buNone/>
            </a:pPr>
            <a:r>
              <a:rPr lang="es-PE" sz="2000" b="1" dirty="0" smtClean="0"/>
              <a:t>1. Los </a:t>
            </a:r>
            <a:r>
              <a:rPr lang="es-PE" sz="2000" b="1" dirty="0"/>
              <a:t>datos de visitación</a:t>
            </a:r>
          </a:p>
          <a:p>
            <a:pPr marL="0" indent="0" algn="just">
              <a:buNone/>
            </a:pPr>
            <a:r>
              <a:rPr lang="es-PE" sz="2000" dirty="0"/>
              <a:t>La información más relevante son los datos </a:t>
            </a:r>
            <a:r>
              <a:rPr lang="es-PE" sz="2000" dirty="0" smtClean="0"/>
              <a:t>de visitación</a:t>
            </a:r>
            <a:r>
              <a:rPr lang="es-PE" sz="2000" dirty="0"/>
              <a:t>. En principio, la primera decisión es</a:t>
            </a:r>
            <a:r>
              <a:rPr lang="es-PE" sz="2000" dirty="0" smtClean="0"/>
              <a:t>:</a:t>
            </a:r>
          </a:p>
          <a:p>
            <a:pPr marL="0" indent="0" algn="just">
              <a:buNone/>
            </a:pPr>
            <a:endParaRPr lang="es-PE" sz="2000" dirty="0"/>
          </a:p>
          <a:p>
            <a:pPr algn="just"/>
            <a:r>
              <a:rPr lang="es-PE" sz="2000" dirty="0"/>
              <a:t>Entrevistas a visitantes potenciales</a:t>
            </a:r>
          </a:p>
          <a:p>
            <a:pPr algn="just"/>
            <a:r>
              <a:rPr lang="es-PE" sz="2000" dirty="0"/>
              <a:t>Entrevistas a visitantes reales en el sitio </a:t>
            </a:r>
            <a:r>
              <a:rPr lang="es-PE" sz="2000" dirty="0" smtClean="0"/>
              <a:t>de estudio.</a:t>
            </a:r>
          </a:p>
          <a:p>
            <a:pPr algn="just"/>
            <a:endParaRPr lang="es-PE" sz="2000" dirty="0" smtClean="0"/>
          </a:p>
          <a:p>
            <a:pPr marL="0" indent="0" algn="just">
              <a:buNone/>
            </a:pPr>
            <a:r>
              <a:rPr lang="es-PE" sz="2000" dirty="0">
                <a:solidFill>
                  <a:srgbClr val="FF0000"/>
                </a:solidFill>
              </a:rPr>
              <a:t>La forma más común es la </a:t>
            </a:r>
            <a:r>
              <a:rPr lang="es-PE" sz="2000" dirty="0" smtClean="0">
                <a:solidFill>
                  <a:srgbClr val="FF0000"/>
                </a:solidFill>
              </a:rPr>
              <a:t>segunda.</a:t>
            </a:r>
            <a:endParaRPr lang="es-PE" sz="2000" dirty="0">
              <a:solidFill>
                <a:srgbClr val="FF0000"/>
              </a:solidFill>
            </a:endParaRPr>
          </a:p>
          <a:p>
            <a:pPr marL="0" indent="0" algn="just">
              <a:buNone/>
            </a:pPr>
            <a:endParaRPr lang="es-PE" sz="2000" dirty="0" smtClean="0"/>
          </a:p>
          <a:p>
            <a:pPr marL="0" indent="0" algn="just">
              <a:buNone/>
            </a:pPr>
            <a:r>
              <a:rPr lang="es-PE" sz="2000" dirty="0" smtClean="0"/>
              <a:t>Si </a:t>
            </a:r>
            <a:r>
              <a:rPr lang="es-PE" sz="2000" dirty="0"/>
              <a:t>estamos interesados en un área de recreación </a:t>
            </a:r>
            <a:r>
              <a:rPr lang="es-PE" sz="2000" dirty="0" smtClean="0"/>
              <a:t>en particular</a:t>
            </a:r>
            <a:r>
              <a:rPr lang="es-PE" sz="2000" dirty="0"/>
              <a:t>, lo más sencillo es hacerle una </a:t>
            </a:r>
            <a:r>
              <a:rPr lang="es-PE" sz="2000" dirty="0" smtClean="0"/>
              <a:t>entrevista a </a:t>
            </a:r>
            <a:r>
              <a:rPr lang="es-PE" sz="2000" dirty="0"/>
              <a:t>los visitantes al salir o entrar al parque</a:t>
            </a:r>
            <a:r>
              <a:rPr lang="es-PE" sz="2000" dirty="0" smtClean="0"/>
              <a:t>. Dado </a:t>
            </a:r>
            <a:r>
              <a:rPr lang="es-PE" sz="2000" dirty="0"/>
              <a:t>que vamos a adoptar esta segunda vía</a:t>
            </a:r>
            <a:r>
              <a:rPr lang="es-PE" sz="2000" dirty="0" smtClean="0"/>
              <a:t>, debemos </a:t>
            </a:r>
            <a:r>
              <a:rPr lang="es-PE" sz="2000" dirty="0"/>
              <a:t>entonces decidir acerca del tipo </a:t>
            </a:r>
            <a:r>
              <a:rPr lang="es-PE" sz="2000" dirty="0" smtClean="0"/>
              <a:t>de demanda </a:t>
            </a:r>
            <a:r>
              <a:rPr lang="es-PE" sz="2000" dirty="0"/>
              <a:t>que queremos estimar (zonal </a:t>
            </a:r>
            <a:r>
              <a:rPr lang="es-PE" sz="2000" dirty="0" smtClean="0"/>
              <a:t>vs individual).</a:t>
            </a:r>
            <a:endParaRPr lang="es-PE" sz="2000" dirty="0"/>
          </a:p>
        </p:txBody>
      </p:sp>
    </p:spTree>
    <p:extLst>
      <p:ext uri="{BB962C8B-B14F-4D97-AF65-F5344CB8AC3E}">
        <p14:creationId xmlns:p14="http://schemas.microsoft.com/office/powerpoint/2010/main" val="36563715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4350" y="908720"/>
            <a:ext cx="7886700" cy="2881456"/>
          </a:xfrm>
        </p:spPr>
        <p:txBody>
          <a:bodyPr>
            <a:normAutofit/>
          </a:bodyPr>
          <a:lstStyle/>
          <a:p>
            <a:pPr marL="0" indent="0" algn="just">
              <a:buNone/>
            </a:pPr>
            <a:r>
              <a:rPr lang="es-PE" sz="2000" b="1" dirty="0"/>
              <a:t>2. Estimación de </a:t>
            </a:r>
            <a:r>
              <a:rPr lang="es-PE" sz="2000" b="1" dirty="0" smtClean="0"/>
              <a:t>costos</a:t>
            </a:r>
          </a:p>
          <a:p>
            <a:pPr marL="0" indent="0" algn="just">
              <a:buNone/>
            </a:pPr>
            <a:r>
              <a:rPr lang="es-PE" sz="2000" b="1" dirty="0"/>
              <a:t>Costos </a:t>
            </a:r>
            <a:r>
              <a:rPr lang="es-PE" sz="2000" b="1" dirty="0" smtClean="0"/>
              <a:t>ineludibles</a:t>
            </a:r>
            <a:endParaRPr lang="es-PE" sz="2000" b="1" dirty="0"/>
          </a:p>
          <a:p>
            <a:pPr marL="0" indent="0" algn="just">
              <a:buNone/>
            </a:pPr>
            <a:r>
              <a:rPr lang="es-PE" sz="2000" dirty="0"/>
              <a:t>Gastos operacionales relacionados con el </a:t>
            </a:r>
            <a:r>
              <a:rPr lang="es-PE" sz="2000" dirty="0" smtClean="0"/>
              <a:t>viaje en </a:t>
            </a:r>
            <a:r>
              <a:rPr lang="es-PE" sz="2000" dirty="0"/>
              <a:t>auto o bus: gasolina, mantenimiento por Km</a:t>
            </a:r>
            <a:r>
              <a:rPr lang="es-PE" sz="2000" dirty="0" smtClean="0"/>
              <a:t>., parqueo</a:t>
            </a:r>
            <a:r>
              <a:rPr lang="es-PE" sz="2000" dirty="0"/>
              <a:t>, etc</a:t>
            </a:r>
            <a:r>
              <a:rPr lang="es-PE" sz="2000" dirty="0" smtClean="0"/>
              <a:t>.</a:t>
            </a:r>
          </a:p>
          <a:p>
            <a:pPr algn="just"/>
            <a:endParaRPr lang="es-PE" sz="2000" dirty="0"/>
          </a:p>
          <a:p>
            <a:pPr marL="0" indent="0" algn="just">
              <a:buNone/>
            </a:pPr>
            <a:r>
              <a:rPr lang="es-PE" sz="2000" b="1" dirty="0" smtClean="0"/>
              <a:t>Costos discrecionales</a:t>
            </a:r>
            <a:endParaRPr lang="es-PE" sz="2000" b="1" dirty="0"/>
          </a:p>
          <a:p>
            <a:pPr marL="0" indent="0" algn="just">
              <a:buNone/>
            </a:pPr>
            <a:r>
              <a:rPr lang="es-PE" sz="2000" dirty="0"/>
              <a:t>Alimentación </a:t>
            </a:r>
            <a:r>
              <a:rPr lang="es-PE" sz="2000" dirty="0" smtClean="0"/>
              <a:t>y alojamiento</a:t>
            </a:r>
            <a:r>
              <a:rPr lang="es-PE" sz="2000" dirty="0"/>
              <a:t>.</a:t>
            </a:r>
          </a:p>
        </p:txBody>
      </p:sp>
      <p:sp>
        <p:nvSpPr>
          <p:cNvPr id="4" name="Marcador de contenido 2"/>
          <p:cNvSpPr txBox="1">
            <a:spLocks/>
          </p:cNvSpPr>
          <p:nvPr/>
        </p:nvSpPr>
        <p:spPr>
          <a:xfrm>
            <a:off x="514350" y="4005064"/>
            <a:ext cx="7886700" cy="23469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s-PE" sz="2000" dirty="0" smtClean="0"/>
              <a:t>La idea es que muchas veces estos gastos son parte de la diversión o son obligatorios incluso si no se visita el parque.</a:t>
            </a:r>
          </a:p>
          <a:p>
            <a:pPr marL="0" indent="0" algn="just">
              <a:buFont typeface="Arial" panose="020B0604020202020204" pitchFamily="34" charset="0"/>
              <a:buNone/>
            </a:pPr>
            <a:r>
              <a:rPr lang="es-PE" sz="2000" dirty="0" smtClean="0"/>
              <a:t>Este es el caso de los turistas extranjeros. </a:t>
            </a:r>
          </a:p>
          <a:p>
            <a:pPr marL="0" indent="0" algn="just">
              <a:buFont typeface="Arial" panose="020B0604020202020204" pitchFamily="34" charset="0"/>
              <a:buNone/>
            </a:pPr>
            <a:endParaRPr lang="es-PE" sz="2000" dirty="0" smtClean="0">
              <a:solidFill>
                <a:schemeClr val="tx2">
                  <a:lumMod val="75000"/>
                </a:schemeClr>
              </a:solidFill>
            </a:endParaRPr>
          </a:p>
          <a:p>
            <a:pPr marL="0" indent="0" algn="just">
              <a:buFont typeface="Arial" panose="020B0604020202020204" pitchFamily="34" charset="0"/>
              <a:buNone/>
            </a:pPr>
            <a:r>
              <a:rPr lang="es-PE" sz="2000" dirty="0" smtClean="0">
                <a:solidFill>
                  <a:schemeClr val="tx2">
                    <a:lumMod val="75000"/>
                  </a:schemeClr>
                </a:solidFill>
              </a:rPr>
              <a:t>La regla es incluir aquellos gastos que no son obligatorios y que constituyen un gasto por encima de lo convencional.</a:t>
            </a:r>
            <a:endParaRPr lang="es-PE" sz="2000" dirty="0">
              <a:solidFill>
                <a:schemeClr val="tx2">
                  <a:lumMod val="75000"/>
                </a:schemeClr>
              </a:solidFill>
            </a:endParaRPr>
          </a:p>
        </p:txBody>
      </p:sp>
    </p:spTree>
    <p:extLst>
      <p:ext uri="{BB962C8B-B14F-4D97-AF65-F5344CB8AC3E}">
        <p14:creationId xmlns:p14="http://schemas.microsoft.com/office/powerpoint/2010/main" val="29156273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6581" y="862765"/>
            <a:ext cx="7699664" cy="5302539"/>
          </a:xfrm>
        </p:spPr>
        <p:txBody>
          <a:bodyPr>
            <a:normAutofit lnSpcReduction="10000"/>
          </a:bodyPr>
          <a:lstStyle/>
          <a:p>
            <a:pPr marL="0" indent="0" algn="just">
              <a:buNone/>
            </a:pPr>
            <a:r>
              <a:rPr lang="es-PE" sz="2200" b="1" dirty="0"/>
              <a:t>2.1. El problema del tiempo invertido</a:t>
            </a:r>
          </a:p>
          <a:p>
            <a:pPr marL="0" indent="0" algn="just">
              <a:buNone/>
            </a:pPr>
            <a:r>
              <a:rPr lang="es-PE" sz="2200" dirty="0"/>
              <a:t>El tiempo de viaje no necesariamente es un costo</a:t>
            </a:r>
            <a:r>
              <a:rPr lang="es-PE" sz="2200" dirty="0" smtClean="0"/>
              <a:t>, pues </a:t>
            </a:r>
            <a:r>
              <a:rPr lang="es-PE" sz="2200" dirty="0"/>
              <a:t>es posible que se disfrute el tiempo </a:t>
            </a:r>
            <a:r>
              <a:rPr lang="es-PE" sz="2200" dirty="0" smtClean="0"/>
              <a:t>gastado en </a:t>
            </a:r>
            <a:r>
              <a:rPr lang="es-PE" sz="2200" dirty="0"/>
              <a:t>ir y venir al lugar de recreación</a:t>
            </a:r>
            <a:r>
              <a:rPr lang="es-PE" sz="2200" dirty="0" smtClean="0"/>
              <a:t>. </a:t>
            </a:r>
            <a:endParaRPr lang="es-PE" sz="2200" dirty="0"/>
          </a:p>
          <a:p>
            <a:pPr marL="0" indent="0" algn="just">
              <a:buNone/>
            </a:pPr>
            <a:endParaRPr lang="es-PE" sz="2200" dirty="0" smtClean="0"/>
          </a:p>
          <a:p>
            <a:pPr marL="0" indent="0" algn="just">
              <a:buNone/>
            </a:pPr>
            <a:r>
              <a:rPr lang="es-PE" sz="2200" dirty="0" smtClean="0"/>
              <a:t>Por </a:t>
            </a:r>
            <a:r>
              <a:rPr lang="es-PE" sz="2200" dirty="0"/>
              <a:t>lo tanto queda a discreción del analista </a:t>
            </a:r>
            <a:r>
              <a:rPr lang="es-PE" sz="2200" dirty="0" smtClean="0"/>
              <a:t>el decidir </a:t>
            </a:r>
            <a:r>
              <a:rPr lang="es-PE" sz="2200" dirty="0"/>
              <a:t>que porcentaje del tiempo utilizado en </a:t>
            </a:r>
            <a:r>
              <a:rPr lang="es-PE" sz="2200" dirty="0" smtClean="0"/>
              <a:t>viajar constituye </a:t>
            </a:r>
            <a:r>
              <a:rPr lang="es-PE" sz="2200" dirty="0"/>
              <a:t>un costo</a:t>
            </a:r>
            <a:r>
              <a:rPr lang="es-PE" sz="2200" dirty="0" smtClean="0"/>
              <a:t>.</a:t>
            </a:r>
          </a:p>
          <a:p>
            <a:pPr marL="0" indent="0" algn="just">
              <a:buNone/>
            </a:pPr>
            <a:endParaRPr lang="es-PE" sz="2200" dirty="0"/>
          </a:p>
          <a:p>
            <a:pPr marL="0" indent="0" algn="just">
              <a:buNone/>
            </a:pPr>
            <a:r>
              <a:rPr lang="es-PE" sz="2200" dirty="0"/>
              <a:t>Por lo general se utiliza un % del salario por </a:t>
            </a:r>
            <a:r>
              <a:rPr lang="es-PE" sz="2200" dirty="0" smtClean="0"/>
              <a:t>hora como </a:t>
            </a:r>
            <a:r>
              <a:rPr lang="es-PE" sz="2200" dirty="0"/>
              <a:t>aproximación al verdadero costo del viaje</a:t>
            </a:r>
            <a:r>
              <a:rPr lang="es-PE" sz="2200" dirty="0" smtClean="0"/>
              <a:t>.</a:t>
            </a:r>
          </a:p>
          <a:p>
            <a:pPr marL="0" indent="0" algn="just">
              <a:buNone/>
            </a:pPr>
            <a:endParaRPr lang="es-PE" sz="2200" dirty="0" smtClean="0"/>
          </a:p>
          <a:p>
            <a:pPr marL="0" indent="0" algn="just">
              <a:buNone/>
            </a:pPr>
            <a:r>
              <a:rPr lang="es-PE" sz="2200" b="1" dirty="0" smtClean="0"/>
              <a:t>Ejemplos frecuentes</a:t>
            </a:r>
          </a:p>
          <a:p>
            <a:pPr marL="0" indent="0" algn="just">
              <a:buNone/>
            </a:pPr>
            <a:r>
              <a:rPr lang="es-PE" sz="2200" dirty="0" smtClean="0"/>
              <a:t>30% o 40% del salario promedio por hora.</a:t>
            </a:r>
          </a:p>
          <a:p>
            <a:pPr marL="0" indent="0" algn="just">
              <a:buNone/>
            </a:pPr>
            <a:r>
              <a:rPr lang="es-PE" sz="2200" dirty="0" smtClean="0"/>
              <a:t>Nótese que el tiempo gastado en el parque no es un costo, por razones obvias.</a:t>
            </a:r>
          </a:p>
          <a:p>
            <a:pPr marL="0" indent="0" algn="just">
              <a:buNone/>
            </a:pPr>
            <a:endParaRPr lang="es-PE" dirty="0"/>
          </a:p>
        </p:txBody>
      </p:sp>
    </p:spTree>
    <p:extLst>
      <p:ext uri="{BB962C8B-B14F-4D97-AF65-F5344CB8AC3E}">
        <p14:creationId xmlns:p14="http://schemas.microsoft.com/office/powerpoint/2010/main" val="1570702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1268760"/>
            <a:ext cx="7772400" cy="3273136"/>
          </a:xfrm>
        </p:spPr>
        <p:txBody>
          <a:bodyPr>
            <a:normAutofit lnSpcReduction="10000"/>
          </a:bodyPr>
          <a:lstStyle/>
          <a:p>
            <a:pPr marL="0" indent="0" algn="just">
              <a:buNone/>
            </a:pPr>
            <a:r>
              <a:rPr lang="es-PE" sz="2000" b="1" dirty="0"/>
              <a:t>3. Resumen para aplicación de </a:t>
            </a:r>
            <a:r>
              <a:rPr lang="es-PE" sz="2000" b="1" dirty="0" smtClean="0"/>
              <a:t>método</a:t>
            </a:r>
          </a:p>
          <a:p>
            <a:pPr algn="just"/>
            <a:r>
              <a:rPr lang="es-PE" sz="2000" dirty="0"/>
              <a:t>Realizar encuesta a la población visitante </a:t>
            </a:r>
            <a:r>
              <a:rPr lang="es-PE" sz="2000" dirty="0" smtClean="0"/>
              <a:t>y obtener </a:t>
            </a:r>
            <a:r>
              <a:rPr lang="es-PE" sz="2000" dirty="0"/>
              <a:t>costos de viaje, número de visitas al año </a:t>
            </a:r>
            <a:r>
              <a:rPr lang="es-PE" sz="2000" dirty="0" smtClean="0"/>
              <a:t>y demás </a:t>
            </a:r>
            <a:r>
              <a:rPr lang="es-PE" sz="2000" dirty="0"/>
              <a:t>información</a:t>
            </a:r>
            <a:r>
              <a:rPr lang="es-PE" sz="2000" dirty="0" smtClean="0"/>
              <a:t>. </a:t>
            </a:r>
          </a:p>
          <a:p>
            <a:pPr algn="just"/>
            <a:r>
              <a:rPr lang="es-PE" sz="2000" dirty="0" smtClean="0"/>
              <a:t>Dividir </a:t>
            </a:r>
            <a:r>
              <a:rPr lang="es-PE" sz="2000" dirty="0"/>
              <a:t>los entrevistados por zonas de origen </a:t>
            </a:r>
            <a:r>
              <a:rPr lang="es-PE" sz="2000" dirty="0" smtClean="0"/>
              <a:t>y obtener </a:t>
            </a:r>
            <a:r>
              <a:rPr lang="es-PE" sz="2000" dirty="0"/>
              <a:t>la población en cada zona. Calcular </a:t>
            </a:r>
            <a:r>
              <a:rPr lang="es-PE" sz="2000" dirty="0" smtClean="0"/>
              <a:t>las tasas </a:t>
            </a:r>
            <a:r>
              <a:rPr lang="es-PE" sz="2000" dirty="0"/>
              <a:t>de visitación, obtener promedios de </a:t>
            </a:r>
            <a:r>
              <a:rPr lang="es-PE" sz="2000" dirty="0" smtClean="0"/>
              <a:t>las variables </a:t>
            </a:r>
            <a:r>
              <a:rPr lang="es-PE" sz="2000" dirty="0"/>
              <a:t>para cada zona</a:t>
            </a:r>
            <a:r>
              <a:rPr lang="es-PE" sz="2000" dirty="0" smtClean="0"/>
              <a:t>.</a:t>
            </a:r>
          </a:p>
          <a:p>
            <a:r>
              <a:rPr lang="es-PE" sz="2000" dirty="0" smtClean="0"/>
              <a:t>Hacer </a:t>
            </a:r>
            <a:r>
              <a:rPr lang="es-PE" sz="2000" dirty="0"/>
              <a:t>regresión lineal</a:t>
            </a:r>
            <a:r>
              <a:rPr lang="es-PE" sz="2000" dirty="0" smtClean="0"/>
              <a:t>:  tasa </a:t>
            </a:r>
            <a:r>
              <a:rPr lang="es-PE" sz="2000" dirty="0"/>
              <a:t>de visitación= f</a:t>
            </a:r>
            <a:r>
              <a:rPr lang="es-PE" sz="2000" dirty="0" smtClean="0"/>
              <a:t>(........)</a:t>
            </a:r>
          </a:p>
          <a:p>
            <a:pPr algn="just"/>
            <a:r>
              <a:rPr lang="es-PE" sz="2000" dirty="0"/>
              <a:t>Modificar el costo de viaje en la regresión </a:t>
            </a:r>
            <a:r>
              <a:rPr lang="es-PE" sz="2000" dirty="0" smtClean="0"/>
              <a:t>anterior para </a:t>
            </a:r>
            <a:r>
              <a:rPr lang="es-PE" sz="2000" dirty="0"/>
              <a:t>obtener el resto de los puntos de la curva </a:t>
            </a:r>
            <a:r>
              <a:rPr lang="es-PE" sz="2000" dirty="0" smtClean="0"/>
              <a:t>de demanda</a:t>
            </a:r>
            <a:endParaRPr lang="es-PE" sz="2000" dirty="0"/>
          </a:p>
          <a:p>
            <a:pPr algn="just"/>
            <a:r>
              <a:rPr lang="es-PE" sz="2000" dirty="0"/>
              <a:t>Medir excedente</a:t>
            </a:r>
          </a:p>
        </p:txBody>
      </p:sp>
    </p:spTree>
    <p:extLst>
      <p:ext uri="{BB962C8B-B14F-4D97-AF65-F5344CB8AC3E}">
        <p14:creationId xmlns:p14="http://schemas.microsoft.com/office/powerpoint/2010/main" val="6470168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55576" y="1052736"/>
            <a:ext cx="7969828" cy="5142432"/>
          </a:xfrm>
        </p:spPr>
        <p:txBody>
          <a:bodyPr>
            <a:noAutofit/>
          </a:bodyPr>
          <a:lstStyle/>
          <a:p>
            <a:pPr marL="0" indent="0" algn="just">
              <a:buNone/>
            </a:pPr>
            <a:r>
              <a:rPr lang="es-PE" sz="2000" b="1" dirty="0"/>
              <a:t>4. Ejemplo sencillo: Método de costos de </a:t>
            </a:r>
            <a:r>
              <a:rPr lang="es-PE" sz="2000" b="1" dirty="0" smtClean="0"/>
              <a:t>viaje zonales</a:t>
            </a:r>
            <a:endParaRPr lang="es-PE" sz="2000" b="1" dirty="0"/>
          </a:p>
          <a:p>
            <a:pPr marL="0" indent="0" algn="just">
              <a:buNone/>
            </a:pPr>
            <a:endParaRPr lang="es-PE" sz="2000" dirty="0" smtClean="0"/>
          </a:p>
          <a:p>
            <a:pPr marL="0" indent="0" algn="just">
              <a:buNone/>
            </a:pPr>
            <a:r>
              <a:rPr lang="es-PE" sz="2000" dirty="0" smtClean="0"/>
              <a:t>A </a:t>
            </a:r>
            <a:r>
              <a:rPr lang="es-PE" sz="2000" dirty="0"/>
              <a:t>continuación vamos a desarrollar un </a:t>
            </a:r>
            <a:r>
              <a:rPr lang="es-PE" sz="2000" dirty="0" smtClean="0"/>
              <a:t>ejemplo muy </a:t>
            </a:r>
            <a:r>
              <a:rPr lang="es-PE" sz="2000" dirty="0"/>
              <a:t>sencillo del método de costos de viaje</a:t>
            </a:r>
            <a:r>
              <a:rPr lang="es-PE" sz="2000" dirty="0" smtClean="0"/>
              <a:t>. </a:t>
            </a:r>
          </a:p>
          <a:p>
            <a:pPr marL="0" indent="0" algn="just">
              <a:buNone/>
            </a:pPr>
            <a:endParaRPr lang="es-PE" sz="2000" dirty="0"/>
          </a:p>
          <a:p>
            <a:pPr algn="just"/>
            <a:r>
              <a:rPr lang="es-PE" sz="2000" dirty="0"/>
              <a:t>Se ha llevado a cabo una encuesta de costo </a:t>
            </a:r>
            <a:r>
              <a:rPr lang="es-PE" sz="2000" dirty="0" smtClean="0"/>
              <a:t>de viaje </a:t>
            </a:r>
            <a:r>
              <a:rPr lang="es-PE" sz="2000" dirty="0"/>
              <a:t>para el área de recreación del parque bonito</a:t>
            </a:r>
            <a:r>
              <a:rPr lang="es-PE" sz="2000" dirty="0" smtClean="0"/>
              <a:t>, ubicado </a:t>
            </a:r>
            <a:r>
              <a:rPr lang="es-PE" sz="2000" dirty="0"/>
              <a:t>en Chile</a:t>
            </a:r>
            <a:r>
              <a:rPr lang="es-PE" sz="2000" dirty="0" smtClean="0"/>
              <a:t>.</a:t>
            </a:r>
          </a:p>
          <a:p>
            <a:pPr algn="just"/>
            <a:r>
              <a:rPr lang="es-PE" sz="2000" dirty="0" smtClean="0"/>
              <a:t>Hoy </a:t>
            </a:r>
            <a:r>
              <a:rPr lang="es-PE" sz="2000" dirty="0"/>
              <a:t>por hoy, el parque </a:t>
            </a:r>
            <a:r>
              <a:rPr lang="es-PE" sz="2000" i="1" dirty="0"/>
              <a:t>no tiene muchos </a:t>
            </a:r>
            <a:r>
              <a:rPr lang="es-PE" sz="2000" i="1" dirty="0" smtClean="0"/>
              <a:t>visitantes internacionales</a:t>
            </a:r>
            <a:r>
              <a:rPr lang="es-PE" sz="2000" i="1" dirty="0"/>
              <a:t>. </a:t>
            </a:r>
            <a:r>
              <a:rPr lang="es-PE" sz="2000" dirty="0"/>
              <a:t>La dirección del parque ha </a:t>
            </a:r>
            <a:r>
              <a:rPr lang="es-PE" sz="2000" dirty="0" smtClean="0"/>
              <a:t>llevado un </a:t>
            </a:r>
            <a:r>
              <a:rPr lang="es-PE" sz="2000" dirty="0"/>
              <a:t>registro de todos los visitantes nacionales</a:t>
            </a:r>
            <a:r>
              <a:rPr lang="es-PE" sz="2000" dirty="0" smtClean="0"/>
              <a:t>.</a:t>
            </a:r>
          </a:p>
          <a:p>
            <a:pPr algn="just"/>
            <a:r>
              <a:rPr lang="es-PE" sz="2000" dirty="0" smtClean="0"/>
              <a:t>Por </a:t>
            </a:r>
            <a:r>
              <a:rPr lang="es-PE" sz="2000" dirty="0"/>
              <a:t>lo tanto, usted posee información acerca </a:t>
            </a:r>
            <a:r>
              <a:rPr lang="es-PE" sz="2000" dirty="0" smtClean="0"/>
              <a:t>de todas </a:t>
            </a:r>
            <a:r>
              <a:rPr lang="es-PE" sz="2000" dirty="0"/>
              <a:t>las visitas registradas a lo largo de un año</a:t>
            </a:r>
            <a:r>
              <a:rPr lang="es-PE" sz="2000" dirty="0" smtClean="0"/>
              <a:t>.</a:t>
            </a:r>
          </a:p>
          <a:p>
            <a:pPr algn="just"/>
            <a:r>
              <a:rPr lang="es-PE" sz="2000" dirty="0" smtClean="0"/>
              <a:t>Los </a:t>
            </a:r>
            <a:r>
              <a:rPr lang="es-PE" sz="2000" dirty="0"/>
              <a:t>visitantes provienen de distintas regiones</a:t>
            </a:r>
            <a:r>
              <a:rPr lang="es-PE" sz="2000" dirty="0" smtClean="0"/>
              <a:t>, como </a:t>
            </a:r>
            <a:r>
              <a:rPr lang="es-PE" sz="2000" dirty="0"/>
              <a:t>lo indican el cuadro siguiente. No existe </a:t>
            </a:r>
            <a:r>
              <a:rPr lang="es-PE" sz="2000" dirty="0" smtClean="0"/>
              <a:t>una cuota </a:t>
            </a:r>
            <a:r>
              <a:rPr lang="es-PE" sz="2000" dirty="0"/>
              <a:t>de entrada al parque.</a:t>
            </a:r>
          </a:p>
          <a:p>
            <a:pPr marL="0" indent="0" algn="just">
              <a:buNone/>
            </a:pPr>
            <a:endParaRPr lang="es-PE" sz="2000" dirty="0"/>
          </a:p>
        </p:txBody>
      </p:sp>
    </p:spTree>
    <p:extLst>
      <p:ext uri="{BB962C8B-B14F-4D97-AF65-F5344CB8AC3E}">
        <p14:creationId xmlns:p14="http://schemas.microsoft.com/office/powerpoint/2010/main" val="19879713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0935501"/>
              </p:ext>
            </p:extLst>
          </p:nvPr>
        </p:nvGraphicFramePr>
        <p:xfrm>
          <a:off x="696190" y="1584614"/>
          <a:ext cx="8025903" cy="3333724"/>
        </p:xfrm>
        <a:graphic>
          <a:graphicData uri="http://schemas.openxmlformats.org/drawingml/2006/table">
            <a:tbl>
              <a:tblPr>
                <a:tableStyleId>{5C22544A-7EE6-4342-B048-85BDC9FD1C3A}</a:tableStyleId>
              </a:tblPr>
              <a:tblGrid>
                <a:gridCol w="1640677"/>
                <a:gridCol w="741143"/>
                <a:gridCol w="1330277"/>
                <a:gridCol w="907759"/>
                <a:gridCol w="1659737"/>
                <a:gridCol w="1746310"/>
              </a:tblGrid>
              <a:tr h="279277">
                <a:tc>
                  <a:txBody>
                    <a:bodyPr/>
                    <a:lstStyle/>
                    <a:p>
                      <a:pPr algn="ctr" fontAlgn="ctr"/>
                      <a:r>
                        <a:rPr lang="es-PE" sz="1600" b="1" u="none" strike="noStrike" dirty="0">
                          <a:effectLst/>
                        </a:rPr>
                        <a:t>Zona</a:t>
                      </a:r>
                      <a:endParaRPr lang="es-PE" sz="1600" b="1" i="0" u="none" strike="noStrike" dirty="0">
                        <a:effectLst/>
                        <a:latin typeface="Arial" panose="020B0604020202020204" pitchFamily="34" charset="0"/>
                      </a:endParaRPr>
                    </a:p>
                  </a:txBody>
                  <a:tcPr marL="9525" marR="9525" marT="9525" marB="0" anchor="ctr"/>
                </a:tc>
                <a:tc>
                  <a:txBody>
                    <a:bodyPr/>
                    <a:lstStyle/>
                    <a:p>
                      <a:pPr algn="ctr" fontAlgn="b"/>
                      <a:r>
                        <a:rPr lang="es-PE" sz="1600" b="1" u="none" strike="noStrike" dirty="0">
                          <a:effectLst/>
                        </a:rPr>
                        <a:t>Visitas</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r>
                        <a:rPr lang="es-PE" sz="1600" b="1" u="none" strike="noStrike" dirty="0">
                          <a:effectLst/>
                        </a:rPr>
                        <a:t>Población</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r>
                        <a:rPr lang="es-PE" sz="1600" b="1" u="none" strike="noStrike" dirty="0">
                          <a:effectLst/>
                        </a:rPr>
                        <a:t>Distancia</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r>
                        <a:rPr lang="es-PE" sz="1600" b="1" u="none" strike="noStrike" dirty="0">
                          <a:effectLst/>
                        </a:rPr>
                        <a:t>Tasa de visitación</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r>
                        <a:rPr lang="es-PE" sz="1600" b="1" u="none" strike="noStrike" dirty="0">
                          <a:effectLst/>
                        </a:rPr>
                        <a:t>Tasa de visitación</a:t>
                      </a:r>
                      <a:endParaRPr lang="es-PE" sz="1600" b="1" i="0" u="none" strike="noStrike" dirty="0">
                        <a:effectLst/>
                        <a:latin typeface="Arial" panose="020B0604020202020204" pitchFamily="34" charset="0"/>
                      </a:endParaRPr>
                    </a:p>
                  </a:txBody>
                  <a:tcPr marL="9525" marR="9525" marT="9525" marB="0" anchor="b"/>
                </a:tc>
              </a:tr>
              <a:tr h="261677">
                <a:tc>
                  <a:txBody>
                    <a:bodyPr/>
                    <a:lstStyle/>
                    <a:p>
                      <a:pPr algn="l" fontAlgn="b"/>
                      <a:r>
                        <a:rPr lang="es-PE" sz="1600" u="none" strike="noStrike">
                          <a:effectLst/>
                        </a:rPr>
                        <a:t>Extremo Norte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1</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1´727,500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750</a:t>
                      </a:r>
                      <a:endParaRPr lang="es-PE" sz="1600" b="0" i="0" u="none" strike="noStrike" dirty="0">
                        <a:effectLst/>
                        <a:latin typeface="Arial" panose="020B060402020202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1600" u="none" strike="noStrike" dirty="0" smtClean="0">
                          <a:effectLst/>
                        </a:rPr>
                        <a:t>1/1´727,500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0.000000578871</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Norte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2</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607,500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600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2/607,500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0.000003292181</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Noreste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2</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422,500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500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2/422,500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0.000004733728</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Este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3</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475,900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475</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3/475,900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0.000006303845</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Central</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20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1´752,300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310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20/1´752,300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0.000011413571</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Sur</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4</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406,600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325</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4/406,600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0.000009837678</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Litoral</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32</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1´677,500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150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32/1´677,500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0.000019076006</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Suroeste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18</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824,700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100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18/824,700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0.000021826119</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Noroeste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18</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1´221,500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140</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18/1´221,500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0.000014735980</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r>
                        <a:rPr lang="es-PE" sz="1600" u="none" strike="noStrike">
                          <a:effectLst/>
                        </a:rPr>
                        <a:t>Oeste</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a:effectLst/>
                        </a:rPr>
                        <a:t>21</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1´330,300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a:effectLst/>
                        </a:rPr>
                        <a:t>125</a:t>
                      </a:r>
                      <a:endParaRPr lang="es-PE" sz="1600" b="0" i="0" u="none" strike="noStrike">
                        <a:effectLst/>
                        <a:latin typeface="Arial" panose="020B0604020202020204" pitchFamily="34" charset="0"/>
                      </a:endParaRPr>
                    </a:p>
                  </a:txBody>
                  <a:tcPr marL="9525" marR="9525" marT="9525" marB="0" anchor="b"/>
                </a:tc>
                <a:tc>
                  <a:txBody>
                    <a:bodyPr/>
                    <a:lstStyle/>
                    <a:p>
                      <a:pPr algn="ctr" fontAlgn="b"/>
                      <a:r>
                        <a:rPr lang="es-PE" sz="1600" u="none" strike="noStrike" dirty="0" smtClean="0">
                          <a:effectLst/>
                        </a:rPr>
                        <a:t>21/1´330,300</a:t>
                      </a:r>
                      <a:endParaRPr lang="es-PE" sz="1600" b="0" i="0" u="none" strike="noStrike" dirty="0">
                        <a:effectLst/>
                        <a:latin typeface="Arial" panose="020B0604020202020204" pitchFamily="34" charset="0"/>
                      </a:endParaRPr>
                    </a:p>
                  </a:txBody>
                  <a:tcPr marL="9525" marR="9525" marT="9525" marB="0" anchor="b"/>
                </a:tc>
                <a:tc>
                  <a:txBody>
                    <a:bodyPr/>
                    <a:lstStyle/>
                    <a:p>
                      <a:pPr algn="ctr" fontAlgn="b"/>
                      <a:r>
                        <a:rPr lang="es-PE" sz="1600" u="none" strike="noStrike" dirty="0">
                          <a:effectLst/>
                        </a:rPr>
                        <a:t>0.000015785913</a:t>
                      </a:r>
                      <a:endParaRPr lang="es-PE" sz="1600" b="0" i="0" u="none" strike="noStrike" dirty="0">
                        <a:effectLst/>
                        <a:latin typeface="Arial" panose="020B0604020202020204" pitchFamily="34" charset="0"/>
                      </a:endParaRPr>
                    </a:p>
                  </a:txBody>
                  <a:tcPr marL="9525" marR="9525" marT="9525" marB="0" anchor="b"/>
                </a:tc>
              </a:tr>
              <a:tr h="279277">
                <a:tc>
                  <a:txBody>
                    <a:bodyPr/>
                    <a:lstStyle/>
                    <a:p>
                      <a:pPr algn="l" fontAlgn="b"/>
                      <a:endParaRPr lang="es-PE" sz="1600" b="1" i="0" u="none" strike="noStrike">
                        <a:effectLst/>
                        <a:latin typeface="Arial" panose="020B0604020202020204" pitchFamily="34" charset="0"/>
                      </a:endParaRPr>
                    </a:p>
                  </a:txBody>
                  <a:tcPr marL="9525" marR="9525" marT="9525" marB="0" anchor="b"/>
                </a:tc>
                <a:tc>
                  <a:txBody>
                    <a:bodyPr/>
                    <a:lstStyle/>
                    <a:p>
                      <a:pPr algn="ctr" fontAlgn="b"/>
                      <a:r>
                        <a:rPr lang="es-PE" sz="1600" b="1" u="none" strike="noStrike" dirty="0">
                          <a:effectLst/>
                        </a:rPr>
                        <a:t>121</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r>
                        <a:rPr lang="es-PE" sz="1600" b="1" u="none" strike="noStrike" dirty="0" smtClean="0">
                          <a:effectLst/>
                        </a:rPr>
                        <a:t>10´446,300</a:t>
                      </a:r>
                      <a:endParaRPr lang="es-PE" sz="1600" b="1" i="0" u="none" strike="noStrike" dirty="0">
                        <a:effectLst/>
                        <a:latin typeface="Arial" panose="020B0604020202020204" pitchFamily="34" charset="0"/>
                      </a:endParaRPr>
                    </a:p>
                  </a:txBody>
                  <a:tcPr marL="9525" marR="9525" marT="9525" marB="0" anchor="b"/>
                </a:tc>
                <a:tc>
                  <a:txBody>
                    <a:bodyPr/>
                    <a:lstStyle/>
                    <a:p>
                      <a:pPr algn="ctr" fontAlgn="b"/>
                      <a:endParaRPr lang="es-PE" sz="1600" b="1" i="0" u="none" strike="noStrike">
                        <a:effectLst/>
                        <a:latin typeface="Arial" panose="020B0604020202020204" pitchFamily="34" charset="0"/>
                      </a:endParaRPr>
                    </a:p>
                  </a:txBody>
                  <a:tcPr marL="9525" marR="9525" marT="9525" marB="0" anchor="b"/>
                </a:tc>
                <a:tc>
                  <a:txBody>
                    <a:bodyPr/>
                    <a:lstStyle/>
                    <a:p>
                      <a:pPr algn="ctr" fontAlgn="b"/>
                      <a:endParaRPr lang="es-PE" sz="1600" b="1" i="0" u="none" strike="noStrike" dirty="0">
                        <a:effectLst/>
                        <a:latin typeface="Arial" panose="020B0604020202020204" pitchFamily="34" charset="0"/>
                      </a:endParaRPr>
                    </a:p>
                  </a:txBody>
                  <a:tcPr marL="9525" marR="9525" marT="9525" marB="0" anchor="b"/>
                </a:tc>
                <a:tc>
                  <a:txBody>
                    <a:bodyPr/>
                    <a:lstStyle/>
                    <a:p>
                      <a:pPr algn="l" fontAlgn="b"/>
                      <a:endParaRPr lang="es-PE" sz="1600" b="1"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40288576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89710" y="1194954"/>
            <a:ext cx="7242464" cy="4351338"/>
          </a:xfrm>
        </p:spPr>
        <p:txBody>
          <a:bodyPr>
            <a:normAutofit/>
          </a:bodyPr>
          <a:lstStyle/>
          <a:p>
            <a:pPr algn="just"/>
            <a:r>
              <a:rPr lang="es-PE" sz="2000" dirty="0"/>
              <a:t>El salario promedio por hora es estimado en </a:t>
            </a:r>
            <a:r>
              <a:rPr lang="es-PE" sz="2000" dirty="0" smtClean="0"/>
              <a:t>2000 pesos</a:t>
            </a:r>
            <a:r>
              <a:rPr lang="es-PE" sz="2000" dirty="0"/>
              <a:t>. </a:t>
            </a:r>
            <a:endParaRPr lang="es-PE" sz="2000" dirty="0" smtClean="0"/>
          </a:p>
          <a:p>
            <a:pPr algn="just"/>
            <a:endParaRPr lang="es-PE" sz="2000" dirty="0" smtClean="0"/>
          </a:p>
          <a:p>
            <a:pPr algn="just"/>
            <a:r>
              <a:rPr lang="es-PE" sz="2000" dirty="0" smtClean="0"/>
              <a:t>La </a:t>
            </a:r>
            <a:r>
              <a:rPr lang="es-PE" sz="2000" dirty="0"/>
              <a:t>velocidad promedio en las </a:t>
            </a:r>
            <a:r>
              <a:rPr lang="es-PE" sz="2000" dirty="0" smtClean="0"/>
              <a:t>carreteras hacia </a:t>
            </a:r>
            <a:r>
              <a:rPr lang="es-PE" sz="2000" dirty="0"/>
              <a:t>la zona es de 70 Km/</a:t>
            </a:r>
            <a:r>
              <a:rPr lang="es-PE" sz="2000" dirty="0" err="1"/>
              <a:t>hr</a:t>
            </a:r>
            <a:r>
              <a:rPr lang="es-PE" sz="2000" dirty="0" smtClean="0"/>
              <a:t>.</a:t>
            </a:r>
          </a:p>
          <a:p>
            <a:pPr algn="just"/>
            <a:endParaRPr lang="es-PE" sz="2000" dirty="0"/>
          </a:p>
          <a:p>
            <a:pPr algn="just"/>
            <a:r>
              <a:rPr lang="es-PE" sz="2000" dirty="0"/>
              <a:t>El costo promedio de operación de un vehículo </a:t>
            </a:r>
            <a:r>
              <a:rPr lang="es-PE" sz="2000" dirty="0" smtClean="0"/>
              <a:t>es de </a:t>
            </a:r>
            <a:r>
              <a:rPr lang="es-PE" sz="2000" dirty="0"/>
              <a:t>40 pesos por Km. Para efectos de sencillez</a:t>
            </a:r>
            <a:r>
              <a:rPr lang="es-PE" sz="2000" dirty="0" smtClean="0"/>
              <a:t>, suponemos </a:t>
            </a:r>
            <a:r>
              <a:rPr lang="es-PE" sz="2000" dirty="0"/>
              <a:t>que cada vehículo transporta </a:t>
            </a:r>
            <a:r>
              <a:rPr lang="es-PE" sz="2000" dirty="0" smtClean="0"/>
              <a:t>un pasajero </a:t>
            </a:r>
            <a:r>
              <a:rPr lang="es-PE" sz="2000" dirty="0"/>
              <a:t>adulto.</a:t>
            </a:r>
          </a:p>
        </p:txBody>
      </p:sp>
    </p:spTree>
    <p:extLst>
      <p:ext uri="{BB962C8B-B14F-4D97-AF65-F5344CB8AC3E}">
        <p14:creationId xmlns:p14="http://schemas.microsoft.com/office/powerpoint/2010/main" val="3639907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1052736"/>
            <a:ext cx="7886700" cy="5094720"/>
          </a:xfrm>
        </p:spPr>
        <p:txBody>
          <a:bodyPr>
            <a:normAutofit/>
          </a:bodyPr>
          <a:lstStyle/>
          <a:p>
            <a:pPr marL="0" indent="0">
              <a:buNone/>
            </a:pPr>
            <a:r>
              <a:rPr lang="es-PE" sz="2200" b="1" i="1" dirty="0" smtClean="0"/>
              <a:t>Ventajas:</a:t>
            </a:r>
          </a:p>
          <a:p>
            <a:pPr marL="0" indent="0">
              <a:buNone/>
            </a:pPr>
            <a:endParaRPr lang="es-PE" sz="2200" b="1" i="1" dirty="0" smtClean="0"/>
          </a:p>
          <a:p>
            <a:pPr algn="just"/>
            <a:r>
              <a:rPr lang="es-PE" sz="2200" i="1" dirty="0"/>
              <a:t>En muchos casos son los únicos disponibles para valorar un bien</a:t>
            </a:r>
            <a:r>
              <a:rPr lang="es-PE" sz="2200" i="1" dirty="0" smtClean="0"/>
              <a:t>.</a:t>
            </a:r>
          </a:p>
          <a:p>
            <a:pPr algn="just"/>
            <a:endParaRPr lang="es-PE" sz="2200" i="1" dirty="0"/>
          </a:p>
          <a:p>
            <a:r>
              <a:rPr lang="es-MX" sz="2200" dirty="0" smtClean="0"/>
              <a:t>El </a:t>
            </a:r>
            <a:r>
              <a:rPr lang="es-MX" sz="2200" dirty="0"/>
              <a:t>hecho de estimar el valor económico total, incluyendo los valores de no uso, valores de existencia, valores de opción y valores de legado es una de las características más significativas que hacen de este uno de los métodos más aplicados. </a:t>
            </a:r>
            <a:endParaRPr lang="es-MX" sz="2200" dirty="0" smtClean="0"/>
          </a:p>
          <a:p>
            <a:endParaRPr lang="es-PE" sz="2200" dirty="0"/>
          </a:p>
          <a:p>
            <a:r>
              <a:rPr lang="es-ES" sz="2200" dirty="0" smtClean="0"/>
              <a:t>Tiene </a:t>
            </a:r>
            <a:r>
              <a:rPr lang="es-ES" sz="2200" dirty="0"/>
              <a:t>la capacidad de estimar medidas compensatorias ante un deterioro del bienestar, hecho que no se presenta en los mercados reales.</a:t>
            </a:r>
            <a:endParaRPr lang="es-PE" sz="2200" dirty="0"/>
          </a:p>
          <a:p>
            <a:pPr marL="0" indent="0">
              <a:buNone/>
            </a:pPr>
            <a:endParaRPr lang="es-PE" dirty="0" smtClean="0"/>
          </a:p>
        </p:txBody>
      </p:sp>
    </p:spTree>
    <p:extLst>
      <p:ext uri="{BB962C8B-B14F-4D97-AF65-F5344CB8AC3E}">
        <p14:creationId xmlns:p14="http://schemas.microsoft.com/office/powerpoint/2010/main" val="34084307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11560" y="1124744"/>
            <a:ext cx="7699664" cy="4389720"/>
          </a:xfrm>
        </p:spPr>
        <p:txBody>
          <a:bodyPr>
            <a:normAutofit/>
          </a:bodyPr>
          <a:lstStyle/>
          <a:p>
            <a:pPr marL="0" indent="0">
              <a:buNone/>
            </a:pPr>
            <a:r>
              <a:rPr lang="es-PE" sz="2000" b="1" dirty="0"/>
              <a:t>Paso 1</a:t>
            </a:r>
          </a:p>
          <a:p>
            <a:pPr marL="0" indent="0" algn="just">
              <a:buNone/>
            </a:pPr>
            <a:r>
              <a:rPr lang="es-PE" sz="2000" dirty="0"/>
              <a:t>El primer paso es calcular el costo de viaje </a:t>
            </a:r>
            <a:r>
              <a:rPr lang="es-PE" sz="2000" dirty="0" smtClean="0"/>
              <a:t>de cada </a:t>
            </a:r>
            <a:r>
              <a:rPr lang="es-PE" sz="2000" dirty="0"/>
              <a:t>visita para cada uno de los orígenes. </a:t>
            </a:r>
            <a:r>
              <a:rPr lang="es-PE" sz="2000" dirty="0" smtClean="0"/>
              <a:t>Para eso </a:t>
            </a:r>
            <a:r>
              <a:rPr lang="es-PE" sz="2000" dirty="0"/>
              <a:t>contamos con la siguiente información</a:t>
            </a:r>
            <a:r>
              <a:rPr lang="es-PE" sz="2000" dirty="0" smtClean="0"/>
              <a:t>:</a:t>
            </a:r>
          </a:p>
          <a:p>
            <a:pPr algn="just"/>
            <a:endParaRPr lang="es-PE" sz="2000" dirty="0"/>
          </a:p>
          <a:p>
            <a:pPr algn="just"/>
            <a:r>
              <a:rPr lang="es-PE" sz="2000" dirty="0"/>
              <a:t>Salario promedio por hora: 2000 </a:t>
            </a:r>
            <a:r>
              <a:rPr lang="es-PE" sz="2000" dirty="0" smtClean="0"/>
              <a:t>pesos </a:t>
            </a:r>
          </a:p>
          <a:p>
            <a:pPr algn="just"/>
            <a:r>
              <a:rPr lang="es-PE" sz="2000" dirty="0" smtClean="0"/>
              <a:t>Velocidad </a:t>
            </a:r>
            <a:r>
              <a:rPr lang="es-PE" sz="2000" dirty="0"/>
              <a:t>promedio: 70 Km / </a:t>
            </a:r>
            <a:r>
              <a:rPr lang="es-PE" sz="2000" dirty="0" smtClean="0"/>
              <a:t>hora </a:t>
            </a:r>
          </a:p>
          <a:p>
            <a:pPr algn="just"/>
            <a:r>
              <a:rPr lang="es-PE" sz="2000" dirty="0" smtClean="0"/>
              <a:t>Costo </a:t>
            </a:r>
            <a:r>
              <a:rPr lang="es-PE" sz="2000" dirty="0"/>
              <a:t>vehicular del viaje: 40 pesos / km</a:t>
            </a:r>
          </a:p>
          <a:p>
            <a:pPr algn="just"/>
            <a:r>
              <a:rPr lang="es-PE" sz="2000" dirty="0"/>
              <a:t>Adultos por carro: 1</a:t>
            </a:r>
          </a:p>
          <a:p>
            <a:pPr marL="0" indent="0" algn="just">
              <a:buNone/>
            </a:pPr>
            <a:endParaRPr lang="es-PE" sz="2000" dirty="0" smtClean="0"/>
          </a:p>
          <a:p>
            <a:pPr marL="0" indent="0" algn="just">
              <a:buNone/>
            </a:pPr>
            <a:r>
              <a:rPr lang="es-PE" sz="2000" dirty="0" smtClean="0"/>
              <a:t>Podemos </a:t>
            </a:r>
            <a:r>
              <a:rPr lang="es-PE" sz="2000" dirty="0"/>
              <a:t>asumir que el valor del tiempo </a:t>
            </a:r>
            <a:r>
              <a:rPr lang="es-PE" sz="2000" dirty="0" smtClean="0"/>
              <a:t>viajado es </a:t>
            </a:r>
            <a:r>
              <a:rPr lang="es-PE" sz="2000" dirty="0"/>
              <a:t>aproximadamente un 40% del salario por hora</a:t>
            </a:r>
            <a:r>
              <a:rPr lang="es-PE" sz="2000" dirty="0" smtClean="0"/>
              <a:t>. Esto </a:t>
            </a:r>
            <a:r>
              <a:rPr lang="es-PE" sz="2000" dirty="0"/>
              <a:t>depende del criterio del analista.</a:t>
            </a:r>
          </a:p>
        </p:txBody>
      </p:sp>
    </p:spTree>
    <p:extLst>
      <p:ext uri="{BB962C8B-B14F-4D97-AF65-F5344CB8AC3E}">
        <p14:creationId xmlns:p14="http://schemas.microsoft.com/office/powerpoint/2010/main" val="29084780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76743" y="904011"/>
            <a:ext cx="6528955" cy="561109"/>
          </a:xfrm>
        </p:spPr>
        <p:txBody>
          <a:bodyPr>
            <a:normAutofit/>
          </a:bodyPr>
          <a:lstStyle/>
          <a:p>
            <a:pPr marL="0" indent="0">
              <a:buNone/>
            </a:pPr>
            <a:r>
              <a:rPr lang="es-PE" sz="2000" dirty="0"/>
              <a:t>La fórmula para calcular el costo de viaje sería:</a:t>
            </a:r>
          </a:p>
        </p:txBody>
      </p:sp>
      <mc:AlternateContent xmlns:mc="http://schemas.openxmlformats.org/markup-compatibility/2006" xmlns:a14="http://schemas.microsoft.com/office/drawing/2010/main">
        <mc:Choice Requires="a14">
          <p:sp>
            <p:nvSpPr>
              <p:cNvPr id="4" name="CuadroTexto 3"/>
              <p:cNvSpPr txBox="1"/>
              <p:nvPr/>
            </p:nvSpPr>
            <p:spPr>
              <a:xfrm>
                <a:off x="985307" y="1641765"/>
                <a:ext cx="7292830" cy="691536"/>
              </a:xfrm>
              <a:prstGeom prst="rect">
                <a:avLst/>
              </a:prstGeom>
              <a:solidFill>
                <a:schemeClr val="accent2">
                  <a:lumMod val="40000"/>
                  <a:lumOff val="60000"/>
                </a:schemeClr>
              </a:solidFill>
              <a:ln>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sz="2000" b="1" i="1">
                              <a:latin typeface="Cambria Math" panose="02040503050406030204" pitchFamily="18" charset="0"/>
                            </a:rPr>
                          </m:ctrlPr>
                        </m:sSubPr>
                        <m:e>
                          <m:r>
                            <a:rPr lang="es-PE" sz="2000" b="1" i="1">
                              <a:latin typeface="Cambria Math" panose="02040503050406030204" pitchFamily="18" charset="0"/>
                            </a:rPr>
                            <m:t>𝑻</m:t>
                          </m:r>
                        </m:e>
                        <m:sub>
                          <m:r>
                            <a:rPr lang="es-PE" sz="2000" b="1" i="1">
                              <a:latin typeface="Cambria Math" panose="02040503050406030204" pitchFamily="18" charset="0"/>
                            </a:rPr>
                            <m:t>𝒄𝒊</m:t>
                          </m:r>
                        </m:sub>
                      </m:sSub>
                      <m:r>
                        <a:rPr lang="es-PE" sz="2000" b="1" i="1">
                          <a:latin typeface="Cambria Math" panose="02040503050406030204" pitchFamily="18" charset="0"/>
                        </a:rPr>
                        <m:t>=</m:t>
                      </m:r>
                      <m:d>
                        <m:dPr>
                          <m:ctrlPr>
                            <a:rPr lang="es-PE" sz="2000" b="1" i="1">
                              <a:latin typeface="Cambria Math" panose="02040503050406030204" pitchFamily="18" charset="0"/>
                            </a:rPr>
                          </m:ctrlPr>
                        </m:dPr>
                        <m:e>
                          <m:r>
                            <a:rPr lang="es-PE" sz="2000" b="1" i="1">
                              <a:latin typeface="Cambria Math" panose="02040503050406030204" pitchFamily="18" charset="0"/>
                            </a:rPr>
                            <m:t>𝟐</m:t>
                          </m:r>
                          <m:r>
                            <a:rPr lang="es-PE" sz="2000" b="1" i="1">
                              <a:latin typeface="Cambria Math" panose="02040503050406030204" pitchFamily="18" charset="0"/>
                            </a:rPr>
                            <m:t>∗</m:t>
                          </m:r>
                          <m:r>
                            <a:rPr lang="es-PE" sz="2000" b="1" i="1">
                              <a:latin typeface="Cambria Math" panose="02040503050406030204" pitchFamily="18" charset="0"/>
                            </a:rPr>
                            <m:t>𝑫𝒊𝒔𝒕𝒂𝒏𝒄𝒊𝒂</m:t>
                          </m:r>
                          <m:r>
                            <a:rPr lang="es-PE" sz="2000" b="1" i="1">
                              <a:latin typeface="Cambria Math" panose="02040503050406030204" pitchFamily="18" charset="0"/>
                            </a:rPr>
                            <m:t>∗</m:t>
                          </m:r>
                          <m:r>
                            <a:rPr lang="es-PE" sz="2000" b="1" i="1">
                              <a:latin typeface="Cambria Math" panose="02040503050406030204" pitchFamily="18" charset="0"/>
                            </a:rPr>
                            <m:t>𝟒𝟎</m:t>
                          </m:r>
                        </m:e>
                      </m:d>
                      <m:r>
                        <a:rPr lang="es-PE" sz="2000" b="1" i="1">
                          <a:latin typeface="Cambria Math" panose="02040503050406030204" pitchFamily="18" charset="0"/>
                        </a:rPr>
                        <m:t>+</m:t>
                      </m:r>
                      <m:d>
                        <m:dPr>
                          <m:begChr m:val="{"/>
                          <m:endChr m:val="}"/>
                          <m:ctrlPr>
                            <a:rPr lang="es-PE" sz="2000" b="1" i="1">
                              <a:latin typeface="Cambria Math" panose="02040503050406030204" pitchFamily="18" charset="0"/>
                            </a:rPr>
                          </m:ctrlPr>
                        </m:dPr>
                        <m:e>
                          <m:d>
                            <m:dPr>
                              <m:ctrlPr>
                                <a:rPr lang="es-PE" sz="2000" b="1" i="1">
                                  <a:latin typeface="Cambria Math" panose="02040503050406030204" pitchFamily="18" charset="0"/>
                                </a:rPr>
                              </m:ctrlPr>
                            </m:dPr>
                            <m:e>
                              <m:f>
                                <m:fPr>
                                  <m:ctrlPr>
                                    <a:rPr lang="es-PE" sz="2000" b="1" i="1">
                                      <a:latin typeface="Cambria Math" panose="02040503050406030204" pitchFamily="18" charset="0"/>
                                    </a:rPr>
                                  </m:ctrlPr>
                                </m:fPr>
                                <m:num>
                                  <m:r>
                                    <a:rPr lang="es-PE" sz="2000" b="1" i="1">
                                      <a:latin typeface="Cambria Math" panose="02040503050406030204" pitchFamily="18" charset="0"/>
                                    </a:rPr>
                                    <m:t>𝟐</m:t>
                                  </m:r>
                                  <m:r>
                                    <a:rPr lang="es-PE" sz="2000" b="1" i="1">
                                      <a:latin typeface="Cambria Math" panose="02040503050406030204" pitchFamily="18" charset="0"/>
                                    </a:rPr>
                                    <m:t>∗</m:t>
                                  </m:r>
                                  <m:r>
                                    <a:rPr lang="es-PE" sz="2000" b="1" i="1">
                                      <a:latin typeface="Cambria Math" panose="02040503050406030204" pitchFamily="18" charset="0"/>
                                    </a:rPr>
                                    <m:t>𝑫𝒊𝒔𝒕𝒂𝒏𝒄𝒊𝒂</m:t>
                                  </m:r>
                                </m:num>
                                <m:den>
                                  <m:r>
                                    <a:rPr lang="es-PE" sz="2000" b="1" i="1">
                                      <a:latin typeface="Cambria Math" panose="02040503050406030204" pitchFamily="18" charset="0"/>
                                    </a:rPr>
                                    <m:t>𝟕𝟎</m:t>
                                  </m:r>
                                </m:den>
                              </m:f>
                            </m:e>
                          </m:d>
                          <m:r>
                            <a:rPr lang="es-PE" sz="2000" b="1" i="1">
                              <a:latin typeface="Cambria Math" panose="02040503050406030204" pitchFamily="18" charset="0"/>
                            </a:rPr>
                            <m:t>∗</m:t>
                          </m:r>
                          <m:d>
                            <m:dPr>
                              <m:ctrlPr>
                                <a:rPr lang="es-PE" sz="2000" b="1" i="1">
                                  <a:latin typeface="Cambria Math" panose="02040503050406030204" pitchFamily="18" charset="0"/>
                                </a:rPr>
                              </m:ctrlPr>
                            </m:dPr>
                            <m:e>
                              <m:r>
                                <a:rPr lang="es-PE" sz="2000" b="1" i="1">
                                  <a:latin typeface="Cambria Math" panose="02040503050406030204" pitchFamily="18" charset="0"/>
                                </a:rPr>
                                <m:t>𝟐𝟎𝟎𝟎</m:t>
                              </m:r>
                              <m:r>
                                <a:rPr lang="es-PE" sz="2000" b="1" i="1">
                                  <a:latin typeface="Cambria Math" panose="02040503050406030204" pitchFamily="18" charset="0"/>
                                </a:rPr>
                                <m:t>∗</m:t>
                              </m:r>
                              <m:r>
                                <a:rPr lang="es-PE" sz="2000" b="1" i="1">
                                  <a:latin typeface="Cambria Math" panose="02040503050406030204" pitchFamily="18" charset="0"/>
                                </a:rPr>
                                <m:t>𝟎</m:t>
                              </m:r>
                              <m:r>
                                <a:rPr lang="es-PE" sz="2000" b="1" i="1">
                                  <a:latin typeface="Cambria Math" panose="02040503050406030204" pitchFamily="18" charset="0"/>
                                </a:rPr>
                                <m:t>.</m:t>
                              </m:r>
                              <m:r>
                                <a:rPr lang="es-PE" sz="2000" b="1" i="1">
                                  <a:latin typeface="Cambria Math" panose="02040503050406030204" pitchFamily="18" charset="0"/>
                                </a:rPr>
                                <m:t>𝟒</m:t>
                              </m:r>
                            </m:e>
                          </m:d>
                        </m:e>
                      </m:d>
                    </m:oMath>
                  </m:oMathPara>
                </a14:m>
                <a:endParaRPr lang="es-PE" sz="2000" b="1" dirty="0"/>
              </a:p>
            </p:txBody>
          </p:sp>
        </mc:Choice>
        <mc:Fallback xmlns="">
          <p:sp>
            <p:nvSpPr>
              <p:cNvPr id="4" name="CuadroTexto 3"/>
              <p:cNvSpPr txBox="1">
                <a:spLocks noRot="1" noChangeAspect="1" noMove="1" noResize="1" noEditPoints="1" noAdjustHandles="1" noChangeArrowheads="1" noChangeShapeType="1" noTextEdit="1"/>
              </p:cNvSpPr>
              <p:nvPr/>
            </p:nvSpPr>
            <p:spPr>
              <a:xfrm>
                <a:off x="985307" y="1641765"/>
                <a:ext cx="7292830" cy="691536"/>
              </a:xfrm>
              <a:prstGeom prst="rect">
                <a:avLst/>
              </a:prstGeom>
              <a:blipFill rotWithShape="0">
                <a:blip r:embed="rId2"/>
                <a:stretch>
                  <a:fillRect/>
                </a:stretch>
              </a:blipFill>
              <a:ln>
                <a:solidFill>
                  <a:srgbClr val="FFC000"/>
                </a:solidFill>
              </a:ln>
            </p:spPr>
            <p:txBody>
              <a:bodyPr/>
              <a:lstStyle/>
              <a:p>
                <a:r>
                  <a:rPr lang="es-PE">
                    <a:noFill/>
                  </a:rPr>
                  <a:t> </a:t>
                </a:r>
              </a:p>
            </p:txBody>
          </p:sp>
        </mc:Fallback>
      </mc:AlternateContent>
      <p:sp>
        <p:nvSpPr>
          <p:cNvPr id="5" name="Cerrar llave 4"/>
          <p:cNvSpPr/>
          <p:nvPr/>
        </p:nvSpPr>
        <p:spPr>
          <a:xfrm rot="5400000">
            <a:off x="2673923" y="1454729"/>
            <a:ext cx="394854" cy="1911927"/>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Cerrar llave 5"/>
          <p:cNvSpPr/>
          <p:nvPr/>
        </p:nvSpPr>
        <p:spPr>
          <a:xfrm rot="5400000">
            <a:off x="6106389" y="666155"/>
            <a:ext cx="394854" cy="360911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7" name="CuadroTexto 6"/>
          <p:cNvSpPr txBox="1"/>
          <p:nvPr/>
        </p:nvSpPr>
        <p:spPr>
          <a:xfrm>
            <a:off x="2362196" y="2899064"/>
            <a:ext cx="1465118" cy="369332"/>
          </a:xfrm>
          <a:prstGeom prst="rect">
            <a:avLst/>
          </a:prstGeom>
          <a:noFill/>
        </p:spPr>
        <p:txBody>
          <a:bodyPr wrap="square" rtlCol="0">
            <a:spAutoFit/>
          </a:bodyPr>
          <a:lstStyle/>
          <a:p>
            <a:r>
              <a:rPr lang="es-PE" dirty="0"/>
              <a:t>Costo auto</a:t>
            </a:r>
          </a:p>
        </p:txBody>
      </p:sp>
      <p:sp>
        <p:nvSpPr>
          <p:cNvPr id="8" name="CuadroTexto 7"/>
          <p:cNvSpPr txBox="1"/>
          <p:nvPr/>
        </p:nvSpPr>
        <p:spPr>
          <a:xfrm>
            <a:off x="5590306" y="2899064"/>
            <a:ext cx="1707572" cy="369332"/>
          </a:xfrm>
          <a:prstGeom prst="rect">
            <a:avLst/>
          </a:prstGeom>
          <a:noFill/>
        </p:spPr>
        <p:txBody>
          <a:bodyPr wrap="square" rtlCol="0">
            <a:spAutoFit/>
          </a:bodyPr>
          <a:lstStyle/>
          <a:p>
            <a:r>
              <a:rPr lang="es-PE" dirty="0"/>
              <a:t>Costo tiempo</a:t>
            </a:r>
          </a:p>
        </p:txBody>
      </p:sp>
      <p:graphicFrame>
        <p:nvGraphicFramePr>
          <p:cNvPr id="9" name="Tabla 8"/>
          <p:cNvGraphicFramePr>
            <a:graphicFrameLocks noGrp="1"/>
          </p:cNvGraphicFramePr>
          <p:nvPr>
            <p:extLst>
              <p:ext uri="{D42A27DB-BD31-4B8C-83A1-F6EECF244321}">
                <p14:modId xmlns:p14="http://schemas.microsoft.com/office/powerpoint/2010/main" val="1473903541"/>
              </p:ext>
            </p:extLst>
          </p:nvPr>
        </p:nvGraphicFramePr>
        <p:xfrm>
          <a:off x="1915386" y="4221089"/>
          <a:ext cx="4534329" cy="1152744"/>
        </p:xfrm>
        <a:graphic>
          <a:graphicData uri="http://schemas.openxmlformats.org/drawingml/2006/table">
            <a:tbl>
              <a:tblPr>
                <a:tableStyleId>{5C22544A-7EE6-4342-B048-85BDC9FD1C3A}</a:tableStyleId>
              </a:tblPr>
              <a:tblGrid>
                <a:gridCol w="2550741"/>
                <a:gridCol w="991794"/>
                <a:gridCol w="991794"/>
              </a:tblGrid>
              <a:tr h="232536">
                <a:tc>
                  <a:txBody>
                    <a:bodyPr/>
                    <a:lstStyle/>
                    <a:p>
                      <a:pPr algn="l" fontAlgn="b"/>
                      <a:r>
                        <a:rPr lang="es-PE" sz="1400" u="none" strike="noStrike" dirty="0">
                          <a:effectLst/>
                        </a:rPr>
                        <a:t>Salario promedio por hora</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2000</a:t>
                      </a:r>
                      <a:endParaRPr lang="es-PE" sz="1400" b="0" i="0" u="none" strike="noStrike">
                        <a:effectLst/>
                        <a:latin typeface="Arial" panose="020B0604020202020204" pitchFamily="34" charset="0"/>
                      </a:endParaRPr>
                    </a:p>
                  </a:txBody>
                  <a:tcPr marL="9525" marR="9525" marT="9525" marB="0" anchor="b"/>
                </a:tc>
                <a:tc>
                  <a:txBody>
                    <a:bodyPr/>
                    <a:lstStyle/>
                    <a:p>
                      <a:pPr algn="l" fontAlgn="b"/>
                      <a:r>
                        <a:rPr lang="es-PE" sz="1400" u="none" strike="noStrike">
                          <a:effectLst/>
                        </a:rPr>
                        <a:t>pesos</a:t>
                      </a:r>
                      <a:endParaRPr lang="es-PE" sz="1400" b="0" i="0" u="none" strike="noStrike">
                        <a:effectLst/>
                        <a:latin typeface="Arial" panose="020B0604020202020204" pitchFamily="34" charset="0"/>
                      </a:endParaRPr>
                    </a:p>
                  </a:txBody>
                  <a:tcPr marL="9525" marR="9525" marT="9525" marB="0" anchor="b"/>
                </a:tc>
              </a:tr>
              <a:tr h="232536">
                <a:tc>
                  <a:txBody>
                    <a:bodyPr/>
                    <a:lstStyle/>
                    <a:p>
                      <a:pPr algn="l" fontAlgn="b"/>
                      <a:r>
                        <a:rPr lang="es-PE" sz="1400" u="none" strike="noStrike">
                          <a:effectLst/>
                        </a:rPr>
                        <a:t>Velocidad promedio</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70</a:t>
                      </a:r>
                      <a:endParaRPr lang="es-PE" sz="1400" b="0" i="0" u="none" strike="noStrike">
                        <a:effectLst/>
                        <a:latin typeface="Arial" panose="020B0604020202020204" pitchFamily="34" charset="0"/>
                      </a:endParaRPr>
                    </a:p>
                  </a:txBody>
                  <a:tcPr marL="9525" marR="9525" marT="9525" marB="0" anchor="b"/>
                </a:tc>
                <a:tc>
                  <a:txBody>
                    <a:bodyPr/>
                    <a:lstStyle/>
                    <a:p>
                      <a:pPr algn="l" fontAlgn="b"/>
                      <a:r>
                        <a:rPr lang="es-PE" sz="1400" u="none" strike="noStrike">
                          <a:effectLst/>
                        </a:rPr>
                        <a:t>Km/hora</a:t>
                      </a:r>
                      <a:endParaRPr lang="es-PE" sz="1400" b="0" i="0" u="none" strike="noStrike">
                        <a:effectLst/>
                        <a:latin typeface="Arial" panose="020B0604020202020204" pitchFamily="34" charset="0"/>
                      </a:endParaRPr>
                    </a:p>
                  </a:txBody>
                  <a:tcPr marL="9525" marR="9525" marT="9525" marB="0" anchor="b"/>
                </a:tc>
              </a:tr>
              <a:tr h="232536">
                <a:tc>
                  <a:txBody>
                    <a:bodyPr/>
                    <a:lstStyle/>
                    <a:p>
                      <a:pPr algn="l" fontAlgn="b"/>
                      <a:r>
                        <a:rPr lang="es-PE" sz="1400" u="none" strike="noStrike" dirty="0">
                          <a:effectLst/>
                        </a:rPr>
                        <a:t>Costo vehicular del viaje</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40</a:t>
                      </a:r>
                      <a:endParaRPr lang="es-PE" sz="1400" b="0" i="0" u="none" strike="noStrike">
                        <a:effectLst/>
                        <a:latin typeface="Arial" panose="020B0604020202020204" pitchFamily="34" charset="0"/>
                      </a:endParaRPr>
                    </a:p>
                  </a:txBody>
                  <a:tcPr marL="9525" marR="9525" marT="9525" marB="0" anchor="b"/>
                </a:tc>
                <a:tc>
                  <a:txBody>
                    <a:bodyPr/>
                    <a:lstStyle/>
                    <a:p>
                      <a:pPr algn="l" fontAlgn="b"/>
                      <a:r>
                        <a:rPr lang="es-PE" sz="1400" u="none" strike="noStrike">
                          <a:effectLst/>
                        </a:rPr>
                        <a:t>pesos/km</a:t>
                      </a:r>
                      <a:endParaRPr lang="es-PE" sz="1400" b="0" i="0" u="none" strike="noStrike">
                        <a:effectLst/>
                        <a:latin typeface="Arial" panose="020B0604020202020204" pitchFamily="34" charset="0"/>
                      </a:endParaRPr>
                    </a:p>
                  </a:txBody>
                  <a:tcPr marL="9525" marR="9525" marT="9525" marB="0" anchor="b"/>
                </a:tc>
              </a:tr>
              <a:tr h="455136">
                <a:tc>
                  <a:txBody>
                    <a:bodyPr/>
                    <a:lstStyle/>
                    <a:p>
                      <a:pPr algn="l" fontAlgn="b"/>
                      <a:r>
                        <a:rPr lang="es-PE" sz="1400" u="none" strike="noStrike" dirty="0">
                          <a:effectLst/>
                        </a:rPr>
                        <a:t>Valor de tiempo de viaje</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40%</a:t>
                      </a:r>
                      <a:endParaRPr lang="es-PE" sz="1400" b="0" i="0" u="none" strike="noStrike">
                        <a:effectLst/>
                        <a:latin typeface="Arial" panose="020B0604020202020204" pitchFamily="34" charset="0"/>
                      </a:endParaRPr>
                    </a:p>
                  </a:txBody>
                  <a:tcPr marL="9525" marR="9525" marT="9525" marB="0" anchor="b"/>
                </a:tc>
                <a:tc>
                  <a:txBody>
                    <a:bodyPr/>
                    <a:lstStyle/>
                    <a:p>
                      <a:pPr algn="l" fontAlgn="b"/>
                      <a:r>
                        <a:rPr lang="es-PE" sz="1400" u="none" strike="noStrike" dirty="0">
                          <a:effectLst/>
                        </a:rPr>
                        <a:t>Salario promedio</a:t>
                      </a:r>
                      <a:endParaRPr lang="es-PE" sz="14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18168317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730967769"/>
              </p:ext>
            </p:extLst>
          </p:nvPr>
        </p:nvGraphicFramePr>
        <p:xfrm>
          <a:off x="1046593" y="1657352"/>
          <a:ext cx="7413838" cy="3355826"/>
        </p:xfrm>
        <a:graphic>
          <a:graphicData uri="http://schemas.openxmlformats.org/drawingml/2006/table">
            <a:tbl>
              <a:tblPr>
                <a:tableStyleId>{5C22544A-7EE6-4342-B048-85BDC9FD1C3A}</a:tableStyleId>
              </a:tblPr>
              <a:tblGrid>
                <a:gridCol w="1179544"/>
                <a:gridCol w="593742"/>
                <a:gridCol w="1044547"/>
                <a:gridCol w="868622"/>
                <a:gridCol w="1176490"/>
                <a:gridCol w="1341418"/>
                <a:gridCol w="1209475"/>
              </a:tblGrid>
              <a:tr h="438758">
                <a:tc>
                  <a:txBody>
                    <a:bodyPr/>
                    <a:lstStyle/>
                    <a:p>
                      <a:pPr algn="ctr" fontAlgn="ctr"/>
                      <a:r>
                        <a:rPr lang="es-PE" sz="1400" b="1" u="none" strike="noStrike" dirty="0">
                          <a:effectLst/>
                        </a:rPr>
                        <a:t>Zona</a:t>
                      </a:r>
                      <a:endParaRPr lang="es-PE" sz="1400" b="1" i="0" u="none" strike="noStrike" dirty="0">
                        <a:effectLst/>
                        <a:latin typeface="Arial" panose="020B0604020202020204" pitchFamily="34" charset="0"/>
                      </a:endParaRPr>
                    </a:p>
                  </a:txBody>
                  <a:tcPr marL="9525" marR="9525" marT="9525" marB="0" anchor="ctr"/>
                </a:tc>
                <a:tc>
                  <a:txBody>
                    <a:bodyPr/>
                    <a:lstStyle/>
                    <a:p>
                      <a:pPr algn="ctr" fontAlgn="b"/>
                      <a:r>
                        <a:rPr lang="es-PE" sz="1400" b="1" u="none" strike="noStrike" dirty="0">
                          <a:effectLst/>
                        </a:rPr>
                        <a:t>Visitas</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r>
                        <a:rPr lang="es-PE" sz="1400" b="1" u="none" strike="noStrike" dirty="0">
                          <a:effectLst/>
                        </a:rPr>
                        <a:t>Población</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r>
                        <a:rPr lang="es-PE" sz="1400" b="1" u="none" strike="noStrike" dirty="0">
                          <a:effectLst/>
                        </a:rPr>
                        <a:t>Distancia</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r>
                        <a:rPr lang="es-PE" sz="1400" b="1" u="none" strike="noStrike" dirty="0">
                          <a:effectLst/>
                        </a:rPr>
                        <a:t>Tasa de visitación</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r>
                        <a:rPr lang="es-PE" sz="1400" b="1" u="none" strike="noStrike" dirty="0">
                          <a:effectLst/>
                        </a:rPr>
                        <a:t>Tasa de visitación</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r>
                        <a:rPr lang="es-PE" sz="1400" b="1" u="none" strike="noStrike" dirty="0">
                          <a:effectLst/>
                        </a:rPr>
                        <a:t>Costo de viaje</a:t>
                      </a:r>
                      <a:endParaRPr lang="es-PE" sz="1400" b="1"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Extremo Norte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a:effectLst/>
                        </a:rPr>
                        <a:t>1</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1´727,500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dirty="0">
                          <a:effectLst/>
                        </a:rPr>
                        <a:t>750</a:t>
                      </a:r>
                      <a:endParaRPr lang="es-PE" sz="1400" b="0" i="0" u="none" strike="noStrike" dirty="0">
                        <a:effectLst/>
                        <a:latin typeface="Arial" panose="020B060402020202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PE" sz="1400" u="none" strike="noStrike" kern="1200" dirty="0" smtClean="0">
                          <a:solidFill>
                            <a:schemeClr val="dk1"/>
                          </a:solidFill>
                          <a:effectLst/>
                          <a:latin typeface="+mn-lt"/>
                          <a:ea typeface="+mn-ea"/>
                          <a:cs typeface="+mn-cs"/>
                        </a:rPr>
                        <a:t>1/1´727,500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0.000000578871</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77142.85714</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Norte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2</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607,500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dirty="0">
                          <a:effectLst/>
                        </a:rPr>
                        <a:t>600</a:t>
                      </a:r>
                      <a:endParaRPr lang="es-PE" sz="1400" b="0" i="0" u="none" strike="noStrike" dirty="0">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2/607,500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0.000003292181</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61714.28571</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Noreste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2</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422,500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500</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2/422,500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a:effectLst/>
                        </a:rPr>
                        <a:t>0.000004733728</a:t>
                      </a:r>
                      <a:endParaRPr lang="es-PE" sz="1400" b="0" i="0" u="none" strike="noStrike">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51428.57143</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Este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3</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475,900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475</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3/475,900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0.000006303845</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48857.14286</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Central</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20</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1´752,300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310</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20/1´752,300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0.000011413571</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31885.71429</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Sur</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4</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406,600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325</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4/406,600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0.000009837678</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33428.57143</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Litoral</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32</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1´677,500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150</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32/1´677,500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0.000019076006</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15428.57143</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Suroeste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18</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824,700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100</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18/824,700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0.000021826119</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10285.71429</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Noroeste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18</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1´221,500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140</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18/1´221,500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0.000014735980</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14400</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r>
                        <a:rPr lang="es-PE" sz="1400" u="none" strike="noStrike">
                          <a:effectLst/>
                        </a:rPr>
                        <a:t>Oeste</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21</a:t>
                      </a:r>
                      <a:endParaRPr lang="es-PE" sz="1400" b="0"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dirty="0" smtClean="0">
                          <a:effectLst/>
                        </a:rPr>
                        <a:t>1´330,300</a:t>
                      </a:r>
                      <a:endParaRPr lang="es-PE" sz="1400" b="0" i="0" u="none" strike="noStrike" dirty="0">
                        <a:effectLst/>
                        <a:latin typeface="Arial" panose="020B0604020202020204" pitchFamily="34" charset="0"/>
                      </a:endParaRPr>
                    </a:p>
                  </a:txBody>
                  <a:tcPr marL="9525" marR="9525" marT="9525" marB="0" anchor="b"/>
                </a:tc>
                <a:tc>
                  <a:txBody>
                    <a:bodyPr/>
                    <a:lstStyle/>
                    <a:p>
                      <a:pPr algn="ctr" fontAlgn="b"/>
                      <a:r>
                        <a:rPr lang="es-PE" sz="1400" u="none" strike="noStrike">
                          <a:effectLst/>
                        </a:rPr>
                        <a:t>125</a:t>
                      </a:r>
                      <a:endParaRPr lang="es-PE" sz="1400" b="0" i="0" u="none" strike="noStrike">
                        <a:effectLst/>
                        <a:latin typeface="Arial" panose="020B0604020202020204" pitchFamily="34" charset="0"/>
                      </a:endParaRPr>
                    </a:p>
                  </a:txBody>
                  <a:tcPr marL="9525" marR="9525" marT="9525" marB="0" anchor="b"/>
                </a:tc>
                <a:tc>
                  <a:txBody>
                    <a:bodyPr/>
                    <a:lstStyle/>
                    <a:p>
                      <a:pPr marL="0" algn="ctr" defTabSz="914400" rtl="0" eaLnBrk="1" fontAlgn="b" latinLnBrk="0" hangingPunct="1"/>
                      <a:r>
                        <a:rPr lang="es-PE" sz="1400" u="none" strike="noStrike" kern="1200" dirty="0" smtClean="0">
                          <a:solidFill>
                            <a:schemeClr val="dk1"/>
                          </a:solidFill>
                          <a:effectLst/>
                          <a:latin typeface="+mn-lt"/>
                          <a:ea typeface="+mn-ea"/>
                          <a:cs typeface="+mn-cs"/>
                        </a:rPr>
                        <a:t>21/1´330,300</a:t>
                      </a:r>
                      <a:endParaRPr lang="es-PE" sz="1400" u="none" strike="noStrike" kern="1200" dirty="0">
                        <a:solidFill>
                          <a:schemeClr val="dk1"/>
                        </a:solidFill>
                        <a:effectLst/>
                        <a:latin typeface="+mn-lt"/>
                        <a:ea typeface="+mn-ea"/>
                        <a:cs typeface="+mn-cs"/>
                      </a:endParaRPr>
                    </a:p>
                  </a:txBody>
                  <a:tcPr marL="9525" marR="9525" marT="9525" marB="0" anchor="b"/>
                </a:tc>
                <a:tc>
                  <a:txBody>
                    <a:bodyPr/>
                    <a:lstStyle/>
                    <a:p>
                      <a:pPr algn="ctr" fontAlgn="b"/>
                      <a:r>
                        <a:rPr lang="es-PE" sz="1400" u="none" strike="noStrike" dirty="0">
                          <a:effectLst/>
                        </a:rPr>
                        <a:t>0.000015785913</a:t>
                      </a:r>
                      <a:endParaRPr lang="es-PE" sz="1400" b="0" i="0" u="none" strike="noStrike" dirty="0">
                        <a:effectLst/>
                        <a:latin typeface="Arial" panose="020B0604020202020204" pitchFamily="34" charset="0"/>
                      </a:endParaRPr>
                    </a:p>
                  </a:txBody>
                  <a:tcPr marL="9525" marR="9525" marT="9525" marB="0" anchor="b"/>
                </a:tc>
                <a:tc>
                  <a:txBody>
                    <a:bodyPr/>
                    <a:lstStyle/>
                    <a:p>
                      <a:pPr algn="r" fontAlgn="b"/>
                      <a:r>
                        <a:rPr lang="es-PE" sz="1400" u="none" strike="noStrike" dirty="0">
                          <a:effectLst/>
                        </a:rPr>
                        <a:t>12857.14286</a:t>
                      </a:r>
                      <a:endParaRPr lang="es-PE" sz="1400" b="0" i="0" u="none" strike="noStrike" dirty="0">
                        <a:effectLst/>
                        <a:latin typeface="Arial" panose="020B0604020202020204" pitchFamily="34" charset="0"/>
                      </a:endParaRPr>
                    </a:p>
                  </a:txBody>
                  <a:tcPr marL="9525" marR="9525" marT="9525" marB="0" anchor="b"/>
                </a:tc>
              </a:tr>
              <a:tr h="265188">
                <a:tc>
                  <a:txBody>
                    <a:bodyPr/>
                    <a:lstStyle/>
                    <a:p>
                      <a:pPr algn="l" fontAlgn="b"/>
                      <a:endParaRPr lang="es-PE" sz="1400" b="1" i="0" u="none" strike="noStrike">
                        <a:effectLst/>
                        <a:latin typeface="Arial" panose="020B0604020202020204" pitchFamily="34" charset="0"/>
                      </a:endParaRPr>
                    </a:p>
                  </a:txBody>
                  <a:tcPr marL="9525" marR="9525" marT="9525" marB="0" anchor="b"/>
                </a:tc>
                <a:tc>
                  <a:txBody>
                    <a:bodyPr/>
                    <a:lstStyle/>
                    <a:p>
                      <a:pPr algn="ctr" fontAlgn="b"/>
                      <a:r>
                        <a:rPr lang="es-PE" sz="1400" u="none" strike="noStrike">
                          <a:effectLst/>
                        </a:rPr>
                        <a:t>121</a:t>
                      </a:r>
                      <a:endParaRPr lang="es-PE" sz="1400" b="1" i="0" u="none" strike="noStrike">
                        <a:effectLst/>
                        <a:latin typeface="Arial" panose="020B0604020202020204" pitchFamily="34" charset="0"/>
                      </a:endParaRPr>
                    </a:p>
                  </a:txBody>
                  <a:tcPr marL="9525" marR="9525" marT="9525" marB="0" anchor="b"/>
                </a:tc>
                <a:tc>
                  <a:txBody>
                    <a:bodyPr/>
                    <a:lstStyle/>
                    <a:p>
                      <a:pPr algn="ctr" fontAlgn="b"/>
                      <a:r>
                        <a:rPr lang="es-PE" sz="1400" b="1" u="none" strike="noStrike" dirty="0" smtClean="0">
                          <a:effectLst/>
                        </a:rPr>
                        <a:t>10´446,300</a:t>
                      </a:r>
                      <a:endParaRPr lang="es-PE" sz="1400" b="1" i="0" u="none" strike="noStrike" dirty="0">
                        <a:effectLst/>
                        <a:latin typeface="Arial" panose="020B0604020202020204" pitchFamily="34" charset="0"/>
                      </a:endParaRPr>
                    </a:p>
                  </a:txBody>
                  <a:tcPr marL="9525" marR="9525" marT="9525" marB="0" anchor="b"/>
                </a:tc>
                <a:tc>
                  <a:txBody>
                    <a:bodyPr/>
                    <a:lstStyle/>
                    <a:p>
                      <a:pPr algn="ctr" fontAlgn="b"/>
                      <a:endParaRPr lang="es-PE" sz="1400" b="1" i="0" u="none" strike="noStrike">
                        <a:effectLst/>
                        <a:latin typeface="Arial" panose="020B0604020202020204" pitchFamily="34" charset="0"/>
                      </a:endParaRPr>
                    </a:p>
                  </a:txBody>
                  <a:tcPr marL="9525" marR="9525" marT="9525" marB="0" anchor="b"/>
                </a:tc>
                <a:tc>
                  <a:txBody>
                    <a:bodyPr/>
                    <a:lstStyle/>
                    <a:p>
                      <a:pPr algn="ctr" fontAlgn="b"/>
                      <a:endParaRPr lang="es-PE" sz="1400" b="1" i="0" u="none" strike="noStrike" dirty="0">
                        <a:effectLst/>
                        <a:latin typeface="Arial" panose="020B0604020202020204" pitchFamily="34" charset="0"/>
                      </a:endParaRPr>
                    </a:p>
                  </a:txBody>
                  <a:tcPr marL="9525" marR="9525" marT="9525" marB="0" anchor="b"/>
                </a:tc>
                <a:tc>
                  <a:txBody>
                    <a:bodyPr/>
                    <a:lstStyle/>
                    <a:p>
                      <a:pPr algn="l" fontAlgn="b"/>
                      <a:endParaRPr lang="es-PE" sz="1400" b="1" i="0" u="none" strike="noStrike" dirty="0">
                        <a:effectLst/>
                        <a:latin typeface="Arial" panose="020B0604020202020204" pitchFamily="34" charset="0"/>
                      </a:endParaRPr>
                    </a:p>
                  </a:txBody>
                  <a:tcPr marL="9525" marR="9525" marT="9525" marB="0" anchor="b"/>
                </a:tc>
                <a:tc>
                  <a:txBody>
                    <a:bodyPr/>
                    <a:lstStyle/>
                    <a:p>
                      <a:pPr algn="l" fontAlgn="b"/>
                      <a:endParaRPr lang="es-PE" sz="14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4682448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3568" y="714397"/>
            <a:ext cx="8125691" cy="914403"/>
          </a:xfrm>
        </p:spPr>
        <p:txBody>
          <a:bodyPr>
            <a:normAutofit fontScale="92500" lnSpcReduction="20000"/>
          </a:bodyPr>
          <a:lstStyle/>
          <a:p>
            <a:pPr marL="0" indent="0">
              <a:buNone/>
            </a:pPr>
            <a:r>
              <a:rPr lang="es-PE" sz="2000" b="1" dirty="0"/>
              <a:t>Paso 2</a:t>
            </a:r>
          </a:p>
          <a:p>
            <a:pPr marL="0" indent="0" algn="just">
              <a:buNone/>
            </a:pPr>
            <a:r>
              <a:rPr lang="es-PE" sz="2000" dirty="0"/>
              <a:t>A continuación pasamos a estimar la tasa de visitación </a:t>
            </a:r>
            <a:r>
              <a:rPr lang="es-PE" sz="2000" dirty="0" smtClean="0"/>
              <a:t>en función </a:t>
            </a:r>
            <a:r>
              <a:rPr lang="es-PE" sz="2000" dirty="0"/>
              <a:t>de los costos de viaje.</a:t>
            </a:r>
          </a:p>
        </p:txBody>
      </p:sp>
      <mc:AlternateContent xmlns:mc="http://schemas.openxmlformats.org/markup-compatibility/2006" xmlns:a14="http://schemas.microsoft.com/office/drawing/2010/main">
        <mc:Choice Requires="a14">
          <p:sp>
            <p:nvSpPr>
              <p:cNvPr id="4" name="CuadroTexto 3"/>
              <p:cNvSpPr txBox="1"/>
              <p:nvPr/>
            </p:nvSpPr>
            <p:spPr>
              <a:xfrm>
                <a:off x="3380768" y="1619508"/>
                <a:ext cx="2389116" cy="369332"/>
              </a:xfrm>
              <a:prstGeom prst="rect">
                <a:avLst/>
              </a:prstGeom>
              <a:solidFill>
                <a:schemeClr val="accent2">
                  <a:lumMod val="40000"/>
                  <a:lumOff val="60000"/>
                </a:schemeClr>
              </a:solidFill>
              <a:ln>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PE" sz="2400" i="1" smtClean="0">
                          <a:latin typeface="Cambria Math" panose="02040503050406030204" pitchFamily="18" charset="0"/>
                        </a:rPr>
                        <m:t>𝑇𝑉</m:t>
                      </m:r>
                      <m:r>
                        <a:rPr lang="es-PE" sz="2400" i="1" smtClean="0">
                          <a:latin typeface="Cambria Math" panose="02040503050406030204" pitchFamily="18" charset="0"/>
                        </a:rPr>
                        <m:t>=</m:t>
                      </m:r>
                      <m:r>
                        <a:rPr lang="es-PE" sz="2400" b="0" i="1" smtClean="0">
                          <a:latin typeface="Cambria Math" panose="02040503050406030204" pitchFamily="18" charset="0"/>
                        </a:rPr>
                        <m:t>𝑎</m:t>
                      </m:r>
                      <m:r>
                        <a:rPr lang="es-PE" sz="2400" b="0" i="1" smtClean="0">
                          <a:latin typeface="Cambria Math" panose="02040503050406030204" pitchFamily="18" charset="0"/>
                        </a:rPr>
                        <m:t>+</m:t>
                      </m:r>
                      <m:r>
                        <a:rPr lang="es-PE" sz="2400" b="0" i="1" smtClean="0">
                          <a:latin typeface="Cambria Math" panose="02040503050406030204" pitchFamily="18" charset="0"/>
                        </a:rPr>
                        <m:t>𝑏</m:t>
                      </m:r>
                      <m:r>
                        <a:rPr lang="es-PE" sz="2400" i="1">
                          <a:latin typeface="Cambria Math" panose="02040503050406030204" pitchFamily="18" charset="0"/>
                        </a:rPr>
                        <m:t>∗</m:t>
                      </m:r>
                      <m:r>
                        <a:rPr lang="es-PE" sz="2400" i="1">
                          <a:latin typeface="Cambria Math" panose="02040503050406030204" pitchFamily="18" charset="0"/>
                        </a:rPr>
                        <m:t>𝐶𝑉</m:t>
                      </m:r>
                      <m:r>
                        <a:rPr lang="es-PE" sz="2400" i="1">
                          <a:latin typeface="Cambria Math" panose="02040503050406030204" pitchFamily="18" charset="0"/>
                        </a:rPr>
                        <m:t>)</m:t>
                      </m:r>
                    </m:oMath>
                  </m:oMathPara>
                </a14:m>
                <a:endParaRPr lang="es-PE"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3380768" y="1619508"/>
                <a:ext cx="2389116" cy="369332"/>
              </a:xfrm>
              <a:prstGeom prst="rect">
                <a:avLst/>
              </a:prstGeom>
              <a:blipFill rotWithShape="0">
                <a:blip r:embed="rId2"/>
                <a:stretch>
                  <a:fillRect l="-2030" r="-3299" b="-35484"/>
                </a:stretch>
              </a:blipFill>
              <a:ln>
                <a:solidFill>
                  <a:srgbClr val="FFC000"/>
                </a:solidFill>
              </a:ln>
            </p:spPr>
            <p:txBody>
              <a:bodyPr/>
              <a:lstStyle/>
              <a:p>
                <a:r>
                  <a:rPr lang="es-PE">
                    <a:noFill/>
                  </a:rPr>
                  <a:t> </a:t>
                </a:r>
              </a:p>
            </p:txBody>
          </p:sp>
        </mc:Fallback>
      </mc:AlternateContent>
      <p:pic>
        <p:nvPicPr>
          <p:cNvPr id="2" name="Imagen 1"/>
          <p:cNvPicPr>
            <a:picLocks noChangeAspect="1"/>
          </p:cNvPicPr>
          <p:nvPr/>
        </p:nvPicPr>
        <p:blipFill>
          <a:blip r:embed="rId3"/>
          <a:stretch>
            <a:fillRect/>
          </a:stretch>
        </p:blipFill>
        <p:spPr>
          <a:xfrm>
            <a:off x="971600" y="2348880"/>
            <a:ext cx="7489048" cy="2900809"/>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6" name="CuadroTexto 5"/>
              <p:cNvSpPr txBox="1"/>
              <p:nvPr/>
            </p:nvSpPr>
            <p:spPr>
              <a:xfrm>
                <a:off x="1941368" y="5785103"/>
                <a:ext cx="5267917" cy="369332"/>
              </a:xfrm>
              <a:prstGeom prst="rect">
                <a:avLst/>
              </a:prstGeom>
              <a:solidFill>
                <a:schemeClr val="accent2">
                  <a:lumMod val="40000"/>
                  <a:lumOff val="60000"/>
                </a:schemeClr>
              </a:solidFill>
              <a:ln>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PE" sz="2400" i="1">
                          <a:latin typeface="Cambria Math" panose="02040503050406030204" pitchFamily="18" charset="0"/>
                        </a:rPr>
                        <m:t>𝑇𝑉</m:t>
                      </m:r>
                      <m:r>
                        <a:rPr lang="es-PE" sz="2400" i="1">
                          <a:latin typeface="Cambria Math" panose="02040503050406030204" pitchFamily="18" charset="0"/>
                        </a:rPr>
                        <m:t>=(2,12 </m:t>
                      </m:r>
                      <m:r>
                        <a:rPr lang="es-PE" sz="2400" i="1">
                          <a:latin typeface="Cambria Math" panose="02040503050406030204" pitchFamily="18" charset="0"/>
                        </a:rPr>
                        <m:t>𝐸</m:t>
                      </m:r>
                      <m:r>
                        <a:rPr lang="es-PE" sz="2400" i="1">
                          <a:latin typeface="Cambria Math" panose="02040503050406030204" pitchFamily="18" charset="0"/>
                        </a:rPr>
                        <m:t>−5)−(2,92</m:t>
                      </m:r>
                      <m:r>
                        <a:rPr lang="es-PE" sz="2400" i="1">
                          <a:latin typeface="Cambria Math" panose="02040503050406030204" pitchFamily="18" charset="0"/>
                        </a:rPr>
                        <m:t>𝐸</m:t>
                      </m:r>
                      <m:r>
                        <a:rPr lang="es-PE" sz="2400" i="1">
                          <a:latin typeface="Cambria Math" panose="02040503050406030204" pitchFamily="18" charset="0"/>
                        </a:rPr>
                        <m:t>−10∗</m:t>
                      </m:r>
                      <m:r>
                        <a:rPr lang="es-PE" sz="2400" i="1">
                          <a:latin typeface="Cambria Math" panose="02040503050406030204" pitchFamily="18" charset="0"/>
                        </a:rPr>
                        <m:t>𝐶𝑉</m:t>
                      </m:r>
                      <m:r>
                        <a:rPr lang="es-PE" sz="2400" i="1">
                          <a:latin typeface="Cambria Math" panose="02040503050406030204" pitchFamily="18" charset="0"/>
                        </a:rPr>
                        <m:t>)</m:t>
                      </m:r>
                    </m:oMath>
                  </m:oMathPara>
                </a14:m>
                <a:endParaRPr lang="es-PE" sz="2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941368" y="5785103"/>
                <a:ext cx="5267917" cy="369332"/>
              </a:xfrm>
              <a:prstGeom prst="rect">
                <a:avLst/>
              </a:prstGeom>
              <a:blipFill rotWithShape="0">
                <a:blip r:embed="rId4"/>
                <a:stretch>
                  <a:fillRect l="-692" r="-1499" b="-33333"/>
                </a:stretch>
              </a:blipFill>
              <a:ln>
                <a:solidFill>
                  <a:srgbClr val="FFC000"/>
                </a:solidFill>
              </a:ln>
            </p:spPr>
            <p:txBody>
              <a:bodyPr/>
              <a:lstStyle/>
              <a:p>
                <a:r>
                  <a:rPr lang="es-PE">
                    <a:noFill/>
                  </a:rPr>
                  <a:t> </a:t>
                </a:r>
              </a:p>
            </p:txBody>
          </p:sp>
        </mc:Fallback>
      </mc:AlternateContent>
    </p:spTree>
    <p:extLst>
      <p:ext uri="{BB962C8B-B14F-4D97-AF65-F5344CB8AC3E}">
        <p14:creationId xmlns:p14="http://schemas.microsoft.com/office/powerpoint/2010/main" val="32730333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9308" y="1032035"/>
            <a:ext cx="8271164" cy="1385166"/>
          </a:xfrm>
        </p:spPr>
        <p:txBody>
          <a:bodyPr/>
          <a:lstStyle/>
          <a:p>
            <a:pPr marL="0" indent="0">
              <a:buNone/>
            </a:pPr>
            <a:r>
              <a:rPr lang="es-PE" sz="2000" b="1" dirty="0"/>
              <a:t>Paso 3</a:t>
            </a:r>
          </a:p>
          <a:p>
            <a:pPr marL="0" indent="0" algn="just">
              <a:buNone/>
            </a:pPr>
            <a:r>
              <a:rPr lang="es-PE" sz="2000" dirty="0"/>
              <a:t>Seguidamente pasamos a estimar la </a:t>
            </a:r>
            <a:r>
              <a:rPr lang="es-PE" sz="2000" b="1" dirty="0"/>
              <a:t>curva </a:t>
            </a:r>
            <a:r>
              <a:rPr lang="es-PE" sz="2000" b="1" dirty="0" smtClean="0"/>
              <a:t>de demanda </a:t>
            </a:r>
            <a:r>
              <a:rPr lang="es-PE" sz="2000" b="1" dirty="0"/>
              <a:t>de visitación </a:t>
            </a:r>
            <a:r>
              <a:rPr lang="es-PE" sz="2000" dirty="0"/>
              <a:t>para el parque Bonito</a:t>
            </a:r>
            <a:r>
              <a:rPr lang="es-PE" sz="2000" dirty="0" smtClean="0"/>
              <a:t>. En </a:t>
            </a:r>
            <a:r>
              <a:rPr lang="es-PE" sz="2000" dirty="0"/>
              <a:t>este paso está el meollo del asunto. </a:t>
            </a:r>
            <a:r>
              <a:rPr lang="es-PE" sz="2000" dirty="0" smtClean="0"/>
              <a:t> </a:t>
            </a:r>
            <a:endParaRPr lang="es-PE" dirty="0"/>
          </a:p>
        </p:txBody>
      </p:sp>
      <p:sp>
        <p:nvSpPr>
          <p:cNvPr id="4" name="Rectángulo 3"/>
          <p:cNvSpPr/>
          <p:nvPr/>
        </p:nvSpPr>
        <p:spPr>
          <a:xfrm>
            <a:off x="549308" y="2417201"/>
            <a:ext cx="1633845" cy="369332"/>
          </a:xfrm>
          <a:prstGeom prst="rect">
            <a:avLst/>
          </a:prstGeom>
        </p:spPr>
        <p:txBody>
          <a:bodyPr wrap="none">
            <a:spAutoFit/>
          </a:bodyPr>
          <a:lstStyle/>
          <a:p>
            <a:r>
              <a:rPr lang="es-PE" dirty="0">
                <a:latin typeface="Arial" panose="020B0604020202020204" pitchFamily="34" charset="0"/>
              </a:rPr>
              <a:t>Tenemos que:</a:t>
            </a:r>
            <a:endParaRPr lang="es-PE" dirty="0"/>
          </a:p>
        </p:txBody>
      </p:sp>
      <mc:AlternateContent xmlns:mc="http://schemas.openxmlformats.org/markup-compatibility/2006" xmlns:a14="http://schemas.microsoft.com/office/drawing/2010/main">
        <mc:Choice Requires="a14">
          <p:sp>
            <p:nvSpPr>
              <p:cNvPr id="2" name="CuadroTexto 1"/>
              <p:cNvSpPr txBox="1"/>
              <p:nvPr/>
            </p:nvSpPr>
            <p:spPr>
              <a:xfrm>
                <a:off x="2014425" y="3123782"/>
                <a:ext cx="34554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i="1" smtClean="0">
                              <a:latin typeface="Cambria Math" panose="02040503050406030204" pitchFamily="18" charset="0"/>
                            </a:rPr>
                          </m:ctrlPr>
                        </m:sSubPr>
                        <m:e>
                          <m:r>
                            <a:rPr lang="es-PE" b="0" i="1" smtClean="0">
                              <a:latin typeface="Cambria Math" panose="02040503050406030204" pitchFamily="18" charset="0"/>
                            </a:rPr>
                            <m:t>𝑇𝑉</m:t>
                          </m:r>
                        </m:e>
                        <m:sub>
                          <m:r>
                            <a:rPr lang="es-PE" b="0" i="1" smtClean="0">
                              <a:latin typeface="Cambria Math" panose="02040503050406030204" pitchFamily="18" charset="0"/>
                            </a:rPr>
                            <m:t>𝑖</m:t>
                          </m:r>
                        </m:sub>
                      </m:sSub>
                      <m:r>
                        <a:rPr lang="es-PE" b="0" i="1" smtClean="0">
                          <a:latin typeface="Cambria Math" panose="02040503050406030204" pitchFamily="18" charset="0"/>
                        </a:rPr>
                        <m:t>=</m:t>
                      </m:r>
                      <m:sSub>
                        <m:sSubPr>
                          <m:ctrlPr>
                            <a:rPr lang="es-PE" b="0" i="1" smtClean="0">
                              <a:latin typeface="Cambria Math" panose="02040503050406030204" pitchFamily="18" charset="0"/>
                            </a:rPr>
                          </m:ctrlPr>
                        </m:sSubPr>
                        <m:e>
                          <m:r>
                            <a:rPr lang="es-PE" b="0" i="1" smtClean="0">
                              <a:latin typeface="Cambria Math" panose="02040503050406030204" pitchFamily="18" charset="0"/>
                            </a:rPr>
                            <m:t>𝑉</m:t>
                          </m:r>
                        </m:e>
                        <m:sub>
                          <m:r>
                            <a:rPr lang="es-PE" b="0" i="1" smtClean="0">
                              <a:latin typeface="Cambria Math" panose="02040503050406030204" pitchFamily="18" charset="0"/>
                            </a:rPr>
                            <m:t>𝑖</m:t>
                          </m:r>
                        </m:sub>
                      </m:sSub>
                      <m:r>
                        <a:rPr lang="es-PE" b="0" i="1" smtClean="0">
                          <a:latin typeface="Cambria Math" panose="02040503050406030204" pitchFamily="18" charset="0"/>
                        </a:rPr>
                        <m:t>/</m:t>
                      </m:r>
                      <m:sSub>
                        <m:sSubPr>
                          <m:ctrlPr>
                            <a:rPr lang="es-PE" b="0" i="1" smtClean="0">
                              <a:latin typeface="Cambria Math" panose="02040503050406030204" pitchFamily="18" charset="0"/>
                            </a:rPr>
                          </m:ctrlPr>
                        </m:sSubPr>
                        <m:e>
                          <m:r>
                            <a:rPr lang="es-PE" b="0" i="1" smtClean="0">
                              <a:latin typeface="Cambria Math" panose="02040503050406030204" pitchFamily="18" charset="0"/>
                            </a:rPr>
                            <m:t>𝑃𝑂𝐵</m:t>
                          </m:r>
                        </m:e>
                        <m:sub>
                          <m:r>
                            <a:rPr lang="es-PE" b="0" i="1" smtClean="0">
                              <a:latin typeface="Cambria Math" panose="02040503050406030204" pitchFamily="18" charset="0"/>
                            </a:rPr>
                            <m:t>𝑖</m:t>
                          </m:r>
                        </m:sub>
                      </m:sSub>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𝑉</m:t>
                          </m:r>
                        </m:e>
                        <m:sub>
                          <m:r>
                            <a:rPr lang="es-PE" b="0" i="1" smtClean="0">
                              <a:latin typeface="Cambria Math" panose="02040503050406030204" pitchFamily="18" charset="0"/>
                              <a:ea typeface="Cambria Math" panose="02040503050406030204" pitchFamily="18" charset="0"/>
                            </a:rPr>
                            <m:t>𝑖</m:t>
                          </m:r>
                        </m:sub>
                      </m:sSub>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𝑇𝑉</m:t>
                          </m:r>
                        </m:e>
                        <m:sub>
                          <m:r>
                            <a:rPr lang="es-PE" b="0" i="1" smtClean="0">
                              <a:latin typeface="Cambria Math" panose="02040503050406030204" pitchFamily="18" charset="0"/>
                              <a:ea typeface="Cambria Math" panose="02040503050406030204" pitchFamily="18" charset="0"/>
                            </a:rPr>
                            <m:t>𝑖</m:t>
                          </m:r>
                        </m:sub>
                      </m:sSub>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𝑃𝑂𝐵</m:t>
                          </m:r>
                        </m:e>
                        <m:sub>
                          <m:r>
                            <a:rPr lang="es-PE" b="0" i="1" smtClean="0">
                              <a:latin typeface="Cambria Math" panose="02040503050406030204" pitchFamily="18" charset="0"/>
                              <a:ea typeface="Cambria Math" panose="02040503050406030204" pitchFamily="18" charset="0"/>
                            </a:rPr>
                            <m:t>𝑖</m:t>
                          </m:r>
                        </m:sub>
                      </m:sSub>
                    </m:oMath>
                  </m:oMathPara>
                </a14:m>
                <a:endParaRPr lang="es-PE"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014425" y="3123782"/>
                <a:ext cx="3455497" cy="276999"/>
              </a:xfrm>
              <a:prstGeom prst="rect">
                <a:avLst/>
              </a:prstGeom>
              <a:blipFill rotWithShape="0">
                <a:blip r:embed="rId2"/>
                <a:stretch>
                  <a:fillRect b="-34783"/>
                </a:stretch>
              </a:blipFill>
            </p:spPr>
            <p:txBody>
              <a:bodyPr/>
              <a:lstStyle/>
              <a:p>
                <a:r>
                  <a:rPr lang="es-PE">
                    <a:noFill/>
                  </a:rPr>
                  <a:t> </a:t>
                </a:r>
              </a:p>
            </p:txBody>
          </p:sp>
        </mc:Fallback>
      </mc:AlternateContent>
      <p:sp>
        <p:nvSpPr>
          <p:cNvPr id="5" name="Rectángulo 4"/>
          <p:cNvSpPr/>
          <p:nvPr/>
        </p:nvSpPr>
        <p:spPr>
          <a:xfrm>
            <a:off x="549308" y="3802367"/>
            <a:ext cx="4403834" cy="369332"/>
          </a:xfrm>
          <a:prstGeom prst="rect">
            <a:avLst/>
          </a:prstGeom>
        </p:spPr>
        <p:txBody>
          <a:bodyPr wrap="none">
            <a:spAutoFit/>
          </a:bodyPr>
          <a:lstStyle/>
          <a:p>
            <a:r>
              <a:rPr lang="es-PE" dirty="0">
                <a:latin typeface="Arial" panose="020B0604020202020204" pitchFamily="34" charset="0"/>
              </a:rPr>
              <a:t>En el paso anterior, estimamos la función</a:t>
            </a:r>
            <a:endParaRPr lang="es-PE" dirty="0"/>
          </a:p>
        </p:txBody>
      </p:sp>
      <p:sp>
        <p:nvSpPr>
          <p:cNvPr id="6" name="Rectángulo 5"/>
          <p:cNvSpPr/>
          <p:nvPr/>
        </p:nvSpPr>
        <p:spPr>
          <a:xfrm>
            <a:off x="7445408" y="3077615"/>
            <a:ext cx="466794" cy="369332"/>
          </a:xfrm>
          <a:prstGeom prst="rect">
            <a:avLst/>
          </a:prstGeom>
        </p:spPr>
        <p:txBody>
          <a:bodyPr wrap="none">
            <a:spAutoFit/>
          </a:bodyPr>
          <a:lstStyle/>
          <a:p>
            <a:r>
              <a:rPr lang="es-PE" i="1" dirty="0" smtClean="0">
                <a:solidFill>
                  <a:srgbClr val="FF0000"/>
                </a:solidFill>
                <a:latin typeface="Arial" panose="020B0604020202020204" pitchFamily="34" charset="0"/>
              </a:rPr>
              <a:t>(1)</a:t>
            </a:r>
            <a:endParaRPr lang="es-PE" i="1" dirty="0">
              <a:solidFill>
                <a:srgbClr val="FF0000"/>
              </a:solidFill>
            </a:endParaRPr>
          </a:p>
        </p:txBody>
      </p:sp>
      <mc:AlternateContent xmlns:mc="http://schemas.openxmlformats.org/markup-compatibility/2006" xmlns:a14="http://schemas.microsoft.com/office/drawing/2010/main">
        <mc:Choice Requires="a14">
          <p:sp>
            <p:nvSpPr>
              <p:cNvPr id="7" name="CuadroTexto 6"/>
              <p:cNvSpPr txBox="1"/>
              <p:nvPr/>
            </p:nvSpPr>
            <p:spPr>
              <a:xfrm>
                <a:off x="2648270" y="4416615"/>
                <a:ext cx="17722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i="1" smtClean="0">
                              <a:latin typeface="Cambria Math" panose="02040503050406030204" pitchFamily="18" charset="0"/>
                            </a:rPr>
                          </m:ctrlPr>
                        </m:sSubPr>
                        <m:e>
                          <m:r>
                            <a:rPr lang="es-PE" b="0" i="1" smtClean="0">
                              <a:latin typeface="Cambria Math" panose="02040503050406030204" pitchFamily="18" charset="0"/>
                            </a:rPr>
                            <m:t>𝑇𝑉</m:t>
                          </m:r>
                        </m:e>
                        <m:sub>
                          <m:r>
                            <a:rPr lang="es-PE" b="0" i="1" smtClean="0">
                              <a:latin typeface="Cambria Math" panose="02040503050406030204" pitchFamily="18" charset="0"/>
                            </a:rPr>
                            <m:t>𝑖</m:t>
                          </m:r>
                        </m:sub>
                      </m:sSub>
                      <m:r>
                        <a:rPr lang="es-PE" i="1" smtClean="0">
                          <a:latin typeface="Cambria Math" panose="02040503050406030204" pitchFamily="18" charset="0"/>
                          <a:ea typeface="Cambria Math" panose="02040503050406030204" pitchFamily="18" charset="0"/>
                        </a:rPr>
                        <m:t>=</m:t>
                      </m:r>
                      <m:r>
                        <a:rPr lang="es-PE" b="0" i="1" smtClean="0">
                          <a:latin typeface="Cambria Math" panose="02040503050406030204" pitchFamily="18" charset="0"/>
                          <a:ea typeface="Cambria Math" panose="02040503050406030204" pitchFamily="18" charset="0"/>
                        </a:rPr>
                        <m:t>𝑎</m:t>
                      </m:r>
                      <m:r>
                        <a:rPr lang="es-PE" b="0" i="1" smtClean="0">
                          <a:latin typeface="Cambria Math" panose="02040503050406030204" pitchFamily="18" charset="0"/>
                          <a:ea typeface="Cambria Math" panose="02040503050406030204" pitchFamily="18" charset="0"/>
                        </a:rPr>
                        <m:t>+</m:t>
                      </m:r>
                      <m:r>
                        <a:rPr lang="es-PE" b="0" i="1" smtClean="0">
                          <a:latin typeface="Cambria Math" panose="02040503050406030204" pitchFamily="18" charset="0"/>
                          <a:ea typeface="Cambria Math" panose="02040503050406030204" pitchFamily="18" charset="0"/>
                        </a:rPr>
                        <m:t>𝑏</m:t>
                      </m:r>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𝐶𝑉</m:t>
                          </m:r>
                        </m:e>
                        <m:sub>
                          <m:r>
                            <a:rPr lang="es-PE" b="0" i="1" smtClean="0">
                              <a:latin typeface="Cambria Math" panose="02040503050406030204" pitchFamily="18" charset="0"/>
                              <a:ea typeface="Cambria Math" panose="02040503050406030204" pitchFamily="18" charset="0"/>
                            </a:rPr>
                            <m:t>𝑖</m:t>
                          </m:r>
                        </m:sub>
                      </m:sSub>
                    </m:oMath>
                  </m:oMathPara>
                </a14:m>
                <a:endParaRPr lang="es-PE"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648270" y="4416615"/>
                <a:ext cx="1772216" cy="276999"/>
              </a:xfrm>
              <a:prstGeom prst="rect">
                <a:avLst/>
              </a:prstGeom>
              <a:blipFill rotWithShape="0">
                <a:blip r:embed="rId3"/>
                <a:stretch>
                  <a:fillRect l="-2062" r="-1031" b="-20000"/>
                </a:stretch>
              </a:blipFill>
            </p:spPr>
            <p:txBody>
              <a:bodyPr/>
              <a:lstStyle/>
              <a:p>
                <a:r>
                  <a:rPr lang="es-PE">
                    <a:noFill/>
                  </a:rPr>
                  <a:t> </a:t>
                </a:r>
              </a:p>
            </p:txBody>
          </p:sp>
        </mc:Fallback>
      </mc:AlternateContent>
      <p:sp>
        <p:nvSpPr>
          <p:cNvPr id="8" name="Rectángulo 7"/>
          <p:cNvSpPr/>
          <p:nvPr/>
        </p:nvSpPr>
        <p:spPr>
          <a:xfrm>
            <a:off x="663607" y="4819005"/>
            <a:ext cx="6781801" cy="369332"/>
          </a:xfrm>
          <a:prstGeom prst="rect">
            <a:avLst/>
          </a:prstGeom>
        </p:spPr>
        <p:txBody>
          <a:bodyPr wrap="square">
            <a:spAutoFit/>
          </a:bodyPr>
          <a:lstStyle/>
          <a:p>
            <a:r>
              <a:rPr lang="es-PE" dirty="0" smtClean="0">
                <a:latin typeface="Arial" panose="020B0604020202020204" pitchFamily="34" charset="0"/>
              </a:rPr>
              <a:t>La  </a:t>
            </a:r>
            <a:r>
              <a:rPr lang="es-PE" dirty="0">
                <a:latin typeface="Arial" panose="020B0604020202020204" pitchFamily="34" charset="0"/>
              </a:rPr>
              <a:t>cual podemos insertar en la ecuación (1</a:t>
            </a:r>
            <a:r>
              <a:rPr lang="es-PE" dirty="0" smtClean="0">
                <a:latin typeface="Arial" panose="020B0604020202020204" pitchFamily="34" charset="0"/>
              </a:rPr>
              <a:t>) para </a:t>
            </a:r>
            <a:r>
              <a:rPr lang="es-PE" dirty="0">
                <a:latin typeface="Arial" panose="020B0604020202020204" pitchFamily="34" charset="0"/>
              </a:rPr>
              <a:t>obtener:</a:t>
            </a:r>
            <a:endParaRPr lang="es-PE" dirty="0"/>
          </a:p>
        </p:txBody>
      </p:sp>
      <mc:AlternateContent xmlns:mc="http://schemas.openxmlformats.org/markup-compatibility/2006" xmlns:a14="http://schemas.microsoft.com/office/drawing/2010/main">
        <mc:Choice Requires="a14">
          <p:sp>
            <p:nvSpPr>
              <p:cNvPr id="9" name="CuadroTexto 8"/>
              <p:cNvSpPr txBox="1"/>
              <p:nvPr/>
            </p:nvSpPr>
            <p:spPr>
              <a:xfrm>
                <a:off x="3028451" y="5528265"/>
                <a:ext cx="254447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i="1" smtClean="0">
                              <a:latin typeface="Cambria Math" panose="02040503050406030204" pitchFamily="18" charset="0"/>
                            </a:rPr>
                          </m:ctrlPr>
                        </m:sSubPr>
                        <m:e>
                          <m:r>
                            <a:rPr lang="es-PE" b="0" i="1" smtClean="0">
                              <a:latin typeface="Cambria Math" panose="02040503050406030204" pitchFamily="18" charset="0"/>
                            </a:rPr>
                            <m:t>𝑉</m:t>
                          </m:r>
                        </m:e>
                        <m:sub>
                          <m:r>
                            <a:rPr lang="es-PE" b="0" i="1" smtClean="0">
                              <a:latin typeface="Cambria Math" panose="02040503050406030204" pitchFamily="18" charset="0"/>
                            </a:rPr>
                            <m:t>𝑖</m:t>
                          </m:r>
                        </m:sub>
                      </m:sSub>
                      <m:r>
                        <a:rPr lang="es-PE" i="1" smtClean="0">
                          <a:latin typeface="Cambria Math" panose="02040503050406030204" pitchFamily="18" charset="0"/>
                        </a:rPr>
                        <m:t>=</m:t>
                      </m:r>
                      <m:d>
                        <m:dPr>
                          <m:ctrlPr>
                            <a:rPr lang="es-PE" i="1" smtClean="0">
                              <a:latin typeface="Cambria Math" panose="02040503050406030204" pitchFamily="18" charset="0"/>
                            </a:rPr>
                          </m:ctrlPr>
                        </m:dPr>
                        <m:e>
                          <m:r>
                            <a:rPr lang="es-PE" b="0" i="1" smtClean="0">
                              <a:latin typeface="Cambria Math" panose="02040503050406030204" pitchFamily="18" charset="0"/>
                            </a:rPr>
                            <m:t>𝑎</m:t>
                          </m:r>
                          <m:r>
                            <a:rPr lang="es-PE" b="0" i="1" smtClean="0">
                              <a:latin typeface="Cambria Math" panose="02040503050406030204" pitchFamily="18" charset="0"/>
                            </a:rPr>
                            <m:t>+</m:t>
                          </m:r>
                          <m:r>
                            <a:rPr lang="es-PE" b="0" i="1" smtClean="0">
                              <a:latin typeface="Cambria Math" panose="02040503050406030204" pitchFamily="18" charset="0"/>
                            </a:rPr>
                            <m:t>𝑏</m:t>
                          </m:r>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𝐶𝑉</m:t>
                              </m:r>
                            </m:e>
                            <m:sub>
                              <m:r>
                                <a:rPr lang="es-PE" b="0" i="1" smtClean="0">
                                  <a:latin typeface="Cambria Math" panose="02040503050406030204" pitchFamily="18" charset="0"/>
                                  <a:ea typeface="Cambria Math" panose="02040503050406030204" pitchFamily="18" charset="0"/>
                                </a:rPr>
                                <m:t>𝑖</m:t>
                              </m:r>
                            </m:sub>
                          </m:sSub>
                        </m:e>
                      </m:d>
                      <m:r>
                        <a:rPr lang="es-PE" i="1">
                          <a:latin typeface="Cambria Math" panose="02040503050406030204" pitchFamily="18" charset="0"/>
                          <a:ea typeface="Cambria Math" panose="02040503050406030204" pitchFamily="18" charset="0"/>
                        </a:rPr>
                        <m:t>∗</m:t>
                      </m:r>
                      <m:sSub>
                        <m:sSubPr>
                          <m:ctrlPr>
                            <a:rPr lang="es-PE" i="1">
                              <a:latin typeface="Cambria Math" panose="02040503050406030204" pitchFamily="18" charset="0"/>
                              <a:ea typeface="Cambria Math" panose="02040503050406030204" pitchFamily="18" charset="0"/>
                            </a:rPr>
                          </m:ctrlPr>
                        </m:sSubPr>
                        <m:e>
                          <m:r>
                            <a:rPr lang="es-PE" i="1">
                              <a:latin typeface="Cambria Math" panose="02040503050406030204" pitchFamily="18" charset="0"/>
                              <a:ea typeface="Cambria Math" panose="02040503050406030204" pitchFamily="18" charset="0"/>
                            </a:rPr>
                            <m:t>𝑃𝑂𝐵</m:t>
                          </m:r>
                        </m:e>
                        <m:sub>
                          <m:r>
                            <a:rPr lang="es-PE" i="1">
                              <a:latin typeface="Cambria Math" panose="02040503050406030204" pitchFamily="18" charset="0"/>
                              <a:ea typeface="Cambria Math" panose="02040503050406030204" pitchFamily="18" charset="0"/>
                            </a:rPr>
                            <m:t>𝑖</m:t>
                          </m:r>
                        </m:sub>
                      </m:sSub>
                    </m:oMath>
                  </m:oMathPara>
                </a14:m>
                <a:endParaRPr lang="es-PE" dirty="0"/>
              </a:p>
            </p:txBody>
          </p:sp>
        </mc:Choice>
        <mc:Fallback xmlns="">
          <p:sp>
            <p:nvSpPr>
              <p:cNvPr id="9" name="CuadroTexto 8"/>
              <p:cNvSpPr txBox="1">
                <a:spLocks noRot="1" noChangeAspect="1" noMove="1" noResize="1" noEditPoints="1" noAdjustHandles="1" noChangeArrowheads="1" noChangeShapeType="1" noTextEdit="1"/>
              </p:cNvSpPr>
              <p:nvPr/>
            </p:nvSpPr>
            <p:spPr>
              <a:xfrm>
                <a:off x="3028451" y="5528265"/>
                <a:ext cx="2544478" cy="276999"/>
              </a:xfrm>
              <a:prstGeom prst="rect">
                <a:avLst/>
              </a:prstGeom>
              <a:blipFill rotWithShape="0">
                <a:blip r:embed="rId4"/>
                <a:stretch>
                  <a:fillRect l="-1918" r="-480" b="-20000"/>
                </a:stretch>
              </a:blipFill>
            </p:spPr>
            <p:txBody>
              <a:bodyPr/>
              <a:lstStyle/>
              <a:p>
                <a:r>
                  <a:rPr lang="es-PE">
                    <a:noFill/>
                  </a:rPr>
                  <a:t> </a:t>
                </a:r>
              </a:p>
            </p:txBody>
          </p:sp>
        </mc:Fallback>
      </mc:AlternateContent>
    </p:spTree>
    <p:extLst>
      <p:ext uri="{BB962C8B-B14F-4D97-AF65-F5344CB8AC3E}">
        <p14:creationId xmlns:p14="http://schemas.microsoft.com/office/powerpoint/2010/main" val="4007727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810490" y="980728"/>
            <a:ext cx="7398327" cy="923330"/>
          </a:xfrm>
          <a:prstGeom prst="rect">
            <a:avLst/>
          </a:prstGeom>
        </p:spPr>
        <p:txBody>
          <a:bodyPr wrap="square">
            <a:spAutoFit/>
          </a:bodyPr>
          <a:lstStyle/>
          <a:p>
            <a:pPr algn="just"/>
            <a:r>
              <a:rPr lang="es-PE" dirty="0">
                <a:latin typeface="Arial" panose="020B0604020202020204" pitchFamily="34" charset="0"/>
              </a:rPr>
              <a:t>Ahora queremos ver que sucede con el número </a:t>
            </a:r>
            <a:r>
              <a:rPr lang="es-PE" dirty="0" smtClean="0">
                <a:latin typeface="Arial" panose="020B0604020202020204" pitchFamily="34" charset="0"/>
              </a:rPr>
              <a:t>de visitas </a:t>
            </a:r>
            <a:r>
              <a:rPr lang="es-PE" dirty="0">
                <a:latin typeface="Arial" panose="020B0604020202020204" pitchFamily="34" charset="0"/>
              </a:rPr>
              <a:t>si ponemos una cuota de entrada </a:t>
            </a:r>
            <a:r>
              <a:rPr lang="es-PE" dirty="0" smtClean="0">
                <a:latin typeface="Arial" panose="020B0604020202020204" pitchFamily="34" charset="0"/>
              </a:rPr>
              <a:t>que incremente </a:t>
            </a:r>
            <a:r>
              <a:rPr lang="es-PE" dirty="0">
                <a:latin typeface="Arial" panose="020B0604020202020204" pitchFamily="34" charset="0"/>
              </a:rPr>
              <a:t>el costo de viaje de la zona i, es decir,</a:t>
            </a:r>
            <a:endParaRPr lang="es-PE" dirty="0"/>
          </a:p>
        </p:txBody>
      </p:sp>
      <mc:AlternateContent xmlns:mc="http://schemas.openxmlformats.org/markup-compatibility/2006" xmlns:a14="http://schemas.microsoft.com/office/drawing/2010/main">
        <mc:Choice Requires="a14">
          <p:sp>
            <p:nvSpPr>
              <p:cNvPr id="7" name="CuadroTexto 6"/>
              <p:cNvSpPr txBox="1"/>
              <p:nvPr/>
            </p:nvSpPr>
            <p:spPr>
              <a:xfrm>
                <a:off x="2130136" y="2356655"/>
                <a:ext cx="4107150" cy="2900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PE" i="1" smtClean="0">
                              <a:latin typeface="Cambria Math" panose="02040503050406030204" pitchFamily="18" charset="0"/>
                            </a:rPr>
                          </m:ctrlPr>
                        </m:sSubSupPr>
                        <m:e>
                          <m:r>
                            <a:rPr lang="es-PE" b="0" i="1" smtClean="0">
                              <a:latin typeface="Cambria Math" panose="02040503050406030204" pitchFamily="18" charset="0"/>
                            </a:rPr>
                            <m:t>𝑉</m:t>
                          </m:r>
                        </m:e>
                        <m:sub>
                          <m:r>
                            <a:rPr lang="es-PE" b="0" i="1" smtClean="0">
                              <a:latin typeface="Cambria Math" panose="02040503050406030204" pitchFamily="18" charset="0"/>
                            </a:rPr>
                            <m:t>𝑖</m:t>
                          </m:r>
                        </m:sub>
                        <m:sup>
                          <m:r>
                            <a:rPr lang="es-PE" b="0" i="1" smtClean="0">
                              <a:latin typeface="Cambria Math" panose="02040503050406030204" pitchFamily="18" charset="0"/>
                            </a:rPr>
                            <m:t>𝑐𝑢𝑜𝑡𝑎</m:t>
                          </m:r>
                        </m:sup>
                      </m:sSubSup>
                      <m:r>
                        <a:rPr lang="es-PE" b="0" i="1" smtClean="0">
                          <a:latin typeface="Cambria Math" panose="02040503050406030204" pitchFamily="18" charset="0"/>
                        </a:rPr>
                        <m:t>=</m:t>
                      </m:r>
                      <m:d>
                        <m:dPr>
                          <m:begChr m:val="["/>
                          <m:endChr m:val="]"/>
                          <m:ctrlPr>
                            <a:rPr lang="es-PE" b="0" i="1" smtClean="0">
                              <a:latin typeface="Cambria Math" panose="02040503050406030204" pitchFamily="18" charset="0"/>
                            </a:rPr>
                          </m:ctrlPr>
                        </m:dPr>
                        <m:e>
                          <m:r>
                            <a:rPr lang="es-PE" b="0" i="1" smtClean="0">
                              <a:latin typeface="Cambria Math" panose="02040503050406030204" pitchFamily="18" charset="0"/>
                            </a:rPr>
                            <m:t>𝑎</m:t>
                          </m:r>
                          <m:r>
                            <a:rPr lang="es-PE" b="0" i="1" smtClean="0">
                              <a:latin typeface="Cambria Math" panose="02040503050406030204" pitchFamily="18" charset="0"/>
                            </a:rPr>
                            <m:t>+</m:t>
                          </m:r>
                          <m:r>
                            <a:rPr lang="es-PE" b="0" i="1" smtClean="0">
                              <a:latin typeface="Cambria Math" panose="02040503050406030204" pitchFamily="18" charset="0"/>
                            </a:rPr>
                            <m:t>𝑏</m:t>
                          </m:r>
                          <m:r>
                            <a:rPr lang="es-PE" b="0" i="1" smtClean="0">
                              <a:latin typeface="Cambria Math" panose="02040503050406030204" pitchFamily="18" charset="0"/>
                              <a:ea typeface="Cambria Math" panose="02040503050406030204" pitchFamily="18" charset="0"/>
                            </a:rPr>
                            <m:t>∗</m:t>
                          </m:r>
                          <m:d>
                            <m:dPr>
                              <m:ctrlPr>
                                <a:rPr lang="es-PE" b="0" i="1" smtClean="0">
                                  <a:latin typeface="Cambria Math" panose="02040503050406030204" pitchFamily="18" charset="0"/>
                                  <a:ea typeface="Cambria Math" panose="02040503050406030204" pitchFamily="18" charset="0"/>
                                </a:rPr>
                              </m:ctrlPr>
                            </m:dPr>
                            <m:e>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𝐶𝑉</m:t>
                                  </m:r>
                                </m:e>
                                <m:sub>
                                  <m:r>
                                    <a:rPr lang="es-PE" b="0" i="1" smtClean="0">
                                      <a:latin typeface="Cambria Math" panose="02040503050406030204" pitchFamily="18" charset="0"/>
                                      <a:ea typeface="Cambria Math" panose="02040503050406030204" pitchFamily="18" charset="0"/>
                                    </a:rPr>
                                    <m:t>𝑖</m:t>
                                  </m:r>
                                </m:sub>
                              </m:sSub>
                              <m:r>
                                <a:rPr lang="es-PE" b="0" i="1" smtClean="0">
                                  <a:latin typeface="Cambria Math" panose="02040503050406030204" pitchFamily="18" charset="0"/>
                                  <a:ea typeface="Cambria Math" panose="02040503050406030204" pitchFamily="18" charset="0"/>
                                </a:rPr>
                                <m:t>+</m:t>
                              </m:r>
                              <m:r>
                                <a:rPr lang="es-PE" b="1" i="1" smtClean="0">
                                  <a:solidFill>
                                    <a:srgbClr val="FF0000"/>
                                  </a:solidFill>
                                  <a:latin typeface="Cambria Math" panose="02040503050406030204" pitchFamily="18" charset="0"/>
                                  <a:ea typeface="Cambria Math" panose="02040503050406030204" pitchFamily="18" charset="0"/>
                                </a:rPr>
                                <m:t>𝑪𝒖𝒐𝒕𝒂</m:t>
                              </m:r>
                            </m:e>
                          </m:d>
                        </m:e>
                      </m:d>
                      <m:r>
                        <a:rPr lang="es-PE" i="1">
                          <a:latin typeface="Cambria Math" panose="02040503050406030204" pitchFamily="18" charset="0"/>
                          <a:ea typeface="Cambria Math" panose="02040503050406030204" pitchFamily="18" charset="0"/>
                        </a:rPr>
                        <m:t>∗</m:t>
                      </m:r>
                      <m:sSub>
                        <m:sSubPr>
                          <m:ctrlPr>
                            <a:rPr lang="es-PE" i="1">
                              <a:latin typeface="Cambria Math" panose="02040503050406030204" pitchFamily="18" charset="0"/>
                              <a:ea typeface="Cambria Math" panose="02040503050406030204" pitchFamily="18" charset="0"/>
                            </a:rPr>
                          </m:ctrlPr>
                        </m:sSubPr>
                        <m:e>
                          <m:r>
                            <a:rPr lang="es-PE" i="1">
                              <a:latin typeface="Cambria Math" panose="02040503050406030204" pitchFamily="18" charset="0"/>
                              <a:ea typeface="Cambria Math" panose="02040503050406030204" pitchFamily="18" charset="0"/>
                            </a:rPr>
                            <m:t>𝑃𝑂𝐵</m:t>
                          </m:r>
                        </m:e>
                        <m:sub>
                          <m:r>
                            <a:rPr lang="es-PE" i="1">
                              <a:latin typeface="Cambria Math" panose="02040503050406030204" pitchFamily="18" charset="0"/>
                              <a:ea typeface="Cambria Math" panose="02040503050406030204" pitchFamily="18" charset="0"/>
                            </a:rPr>
                            <m:t>𝑖</m:t>
                          </m:r>
                        </m:sub>
                      </m:sSub>
                    </m:oMath>
                  </m:oMathPara>
                </a14:m>
                <a:endParaRPr lang="es-PE"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130136" y="2356655"/>
                <a:ext cx="4107150" cy="290079"/>
              </a:xfrm>
              <a:prstGeom prst="rect">
                <a:avLst/>
              </a:prstGeom>
              <a:blipFill rotWithShape="0">
                <a:blip r:embed="rId2"/>
                <a:stretch>
                  <a:fillRect l="-742" r="-148" b="-23404"/>
                </a:stretch>
              </a:blipFill>
            </p:spPr>
            <p:txBody>
              <a:bodyPr/>
              <a:lstStyle/>
              <a:p>
                <a:r>
                  <a:rPr lang="es-PE">
                    <a:noFill/>
                  </a:rPr>
                  <a:t> </a:t>
                </a:r>
              </a:p>
            </p:txBody>
          </p:sp>
        </mc:Fallback>
      </mc:AlternateContent>
      <p:sp>
        <p:nvSpPr>
          <p:cNvPr id="8" name="Rectángulo 7"/>
          <p:cNvSpPr/>
          <p:nvPr/>
        </p:nvSpPr>
        <p:spPr>
          <a:xfrm>
            <a:off x="908455" y="2992870"/>
            <a:ext cx="3275256" cy="369332"/>
          </a:xfrm>
          <a:prstGeom prst="rect">
            <a:avLst/>
          </a:prstGeom>
        </p:spPr>
        <p:txBody>
          <a:bodyPr wrap="none">
            <a:spAutoFit/>
          </a:bodyPr>
          <a:lstStyle/>
          <a:p>
            <a:r>
              <a:rPr lang="es-PE" dirty="0">
                <a:latin typeface="Arial" panose="020B0604020202020204" pitchFamily="34" charset="0"/>
              </a:rPr>
              <a:t>Reacomodando tenemos que:</a:t>
            </a:r>
            <a:endParaRPr lang="es-PE" dirty="0"/>
          </a:p>
        </p:txBody>
      </p:sp>
      <mc:AlternateContent xmlns:mc="http://schemas.openxmlformats.org/markup-compatibility/2006" xmlns:a14="http://schemas.microsoft.com/office/drawing/2010/main">
        <mc:Choice Requires="a14">
          <p:sp>
            <p:nvSpPr>
              <p:cNvPr id="9" name="CuadroTexto 8"/>
              <p:cNvSpPr txBox="1"/>
              <p:nvPr/>
            </p:nvSpPr>
            <p:spPr>
              <a:xfrm>
                <a:off x="2254828" y="3927953"/>
                <a:ext cx="4938596" cy="290079"/>
              </a:xfrm>
              <a:prstGeom prst="rect">
                <a:avLst/>
              </a:prstGeom>
              <a:noFill/>
            </p:spPr>
            <p:txBody>
              <a:bodyPr wrap="none" lIns="0" tIns="0" rIns="0" bIns="0" rtlCol="0">
                <a:spAutoFit/>
              </a:bodyPr>
              <a:lstStyle/>
              <a:p>
                <a14:m>
                  <m:oMath xmlns:m="http://schemas.openxmlformats.org/officeDocument/2006/math">
                    <m:sSubSup>
                      <m:sSubSupPr>
                        <m:ctrlPr>
                          <a:rPr lang="es-PE" i="1" smtClean="0">
                            <a:latin typeface="Cambria Math" panose="02040503050406030204" pitchFamily="18" charset="0"/>
                          </a:rPr>
                        </m:ctrlPr>
                      </m:sSubSupPr>
                      <m:e>
                        <m:r>
                          <a:rPr lang="es-PE" b="0" i="1" smtClean="0">
                            <a:latin typeface="Cambria Math" panose="02040503050406030204" pitchFamily="18" charset="0"/>
                          </a:rPr>
                          <m:t>𝑉</m:t>
                        </m:r>
                      </m:e>
                      <m:sub>
                        <m:r>
                          <a:rPr lang="es-PE" b="0" i="1" smtClean="0">
                            <a:latin typeface="Cambria Math" panose="02040503050406030204" pitchFamily="18" charset="0"/>
                          </a:rPr>
                          <m:t>𝑖</m:t>
                        </m:r>
                      </m:sub>
                      <m:sup>
                        <m:r>
                          <a:rPr lang="es-PE" b="0" i="1" smtClean="0">
                            <a:latin typeface="Cambria Math" panose="02040503050406030204" pitchFamily="18" charset="0"/>
                          </a:rPr>
                          <m:t>𝑐𝑢𝑜𝑡𝑎</m:t>
                        </m:r>
                      </m:sup>
                    </m:sSubSup>
                    <m:r>
                      <a:rPr lang="es-PE" b="0" i="1" smtClean="0">
                        <a:latin typeface="Cambria Math" panose="02040503050406030204" pitchFamily="18" charset="0"/>
                      </a:rPr>
                      <m:t>=</m:t>
                    </m:r>
                    <m:d>
                      <m:dPr>
                        <m:begChr m:val="["/>
                        <m:endChr m:val="]"/>
                        <m:ctrlPr>
                          <a:rPr lang="es-PE" b="0" i="1" smtClean="0">
                            <a:latin typeface="Cambria Math" panose="02040503050406030204" pitchFamily="18" charset="0"/>
                          </a:rPr>
                        </m:ctrlPr>
                      </m:dPr>
                      <m:e>
                        <m:r>
                          <a:rPr lang="es-PE" b="0" i="1" smtClean="0">
                            <a:latin typeface="Cambria Math" panose="02040503050406030204" pitchFamily="18" charset="0"/>
                          </a:rPr>
                          <m:t>𝑎</m:t>
                        </m:r>
                        <m:r>
                          <a:rPr lang="es-PE" b="0" i="1" smtClean="0">
                            <a:latin typeface="Cambria Math" panose="02040503050406030204" pitchFamily="18" charset="0"/>
                          </a:rPr>
                          <m:t>+</m:t>
                        </m:r>
                        <m:r>
                          <a:rPr lang="es-PE" b="0" i="1" smtClean="0">
                            <a:latin typeface="Cambria Math" panose="02040503050406030204" pitchFamily="18" charset="0"/>
                          </a:rPr>
                          <m:t>𝑏</m:t>
                        </m:r>
                        <m:r>
                          <a:rPr lang="es-PE" b="0" i="1" smtClean="0">
                            <a:latin typeface="Cambria Math" panose="02040503050406030204" pitchFamily="18" charset="0"/>
                            <a:ea typeface="Cambria Math" panose="02040503050406030204" pitchFamily="18" charset="0"/>
                          </a:rPr>
                          <m:t>∗</m:t>
                        </m:r>
                        <m:sSub>
                          <m:sSubPr>
                            <m:ctrlPr>
                              <a:rPr lang="es-PE" b="0" i="1" smtClean="0">
                                <a:latin typeface="Cambria Math" panose="02040503050406030204" pitchFamily="18" charset="0"/>
                                <a:ea typeface="Cambria Math" panose="02040503050406030204" pitchFamily="18" charset="0"/>
                              </a:rPr>
                            </m:ctrlPr>
                          </m:sSubPr>
                          <m:e>
                            <m:r>
                              <a:rPr lang="es-PE" b="0" i="1" smtClean="0">
                                <a:latin typeface="Cambria Math" panose="02040503050406030204" pitchFamily="18" charset="0"/>
                                <a:ea typeface="Cambria Math" panose="02040503050406030204" pitchFamily="18" charset="0"/>
                              </a:rPr>
                              <m:t>𝐶𝑉</m:t>
                            </m:r>
                          </m:e>
                          <m:sub>
                            <m:r>
                              <a:rPr lang="es-PE" b="0" i="1" smtClean="0">
                                <a:latin typeface="Cambria Math" panose="02040503050406030204" pitchFamily="18" charset="0"/>
                                <a:ea typeface="Cambria Math" panose="02040503050406030204" pitchFamily="18" charset="0"/>
                              </a:rPr>
                              <m:t>𝑖</m:t>
                            </m:r>
                          </m:sub>
                        </m:sSub>
                      </m:e>
                    </m:d>
                    <m:r>
                      <a:rPr lang="es-PE" i="1">
                        <a:latin typeface="Cambria Math" panose="02040503050406030204" pitchFamily="18" charset="0"/>
                        <a:ea typeface="Cambria Math" panose="02040503050406030204" pitchFamily="18" charset="0"/>
                      </a:rPr>
                      <m:t>∗</m:t>
                    </m:r>
                    <m:sSub>
                      <m:sSubPr>
                        <m:ctrlPr>
                          <a:rPr lang="es-PE" i="1">
                            <a:latin typeface="Cambria Math" panose="02040503050406030204" pitchFamily="18" charset="0"/>
                            <a:ea typeface="Cambria Math" panose="02040503050406030204" pitchFamily="18" charset="0"/>
                          </a:rPr>
                        </m:ctrlPr>
                      </m:sSubPr>
                      <m:e>
                        <m:r>
                          <a:rPr lang="es-PE" i="1">
                            <a:latin typeface="Cambria Math" panose="02040503050406030204" pitchFamily="18" charset="0"/>
                            <a:ea typeface="Cambria Math" panose="02040503050406030204" pitchFamily="18" charset="0"/>
                          </a:rPr>
                          <m:t>𝑃𝑂𝐵</m:t>
                        </m:r>
                      </m:e>
                      <m:sub>
                        <m:r>
                          <a:rPr lang="es-PE" i="1">
                            <a:latin typeface="Cambria Math" panose="02040503050406030204" pitchFamily="18" charset="0"/>
                            <a:ea typeface="Cambria Math" panose="02040503050406030204" pitchFamily="18" charset="0"/>
                          </a:rPr>
                          <m:t>𝑖</m:t>
                        </m:r>
                      </m:sub>
                    </m:sSub>
                  </m:oMath>
                </a14:m>
                <a:r>
                  <a:rPr lang="es-PE" dirty="0" smtClean="0"/>
                  <a:t>+</a:t>
                </a:r>
                <a14:m>
                  <m:oMath xmlns:m="http://schemas.openxmlformats.org/officeDocument/2006/math">
                    <m:d>
                      <m:dPr>
                        <m:begChr m:val="["/>
                        <m:endChr m:val="]"/>
                        <m:ctrlPr>
                          <a:rPr lang="es-PE" i="1">
                            <a:latin typeface="Cambria Math" panose="02040503050406030204" pitchFamily="18" charset="0"/>
                          </a:rPr>
                        </m:ctrlPr>
                      </m:dPr>
                      <m:e>
                        <m:r>
                          <a:rPr lang="es-PE" i="1">
                            <a:latin typeface="Cambria Math" panose="02040503050406030204" pitchFamily="18" charset="0"/>
                          </a:rPr>
                          <m:t>𝑏</m:t>
                        </m:r>
                        <m:r>
                          <a:rPr lang="es-PE" i="1">
                            <a:latin typeface="Cambria Math" panose="02040503050406030204" pitchFamily="18" charset="0"/>
                            <a:ea typeface="Cambria Math" panose="02040503050406030204" pitchFamily="18" charset="0"/>
                          </a:rPr>
                          <m:t>∗</m:t>
                        </m:r>
                        <m:r>
                          <a:rPr lang="es-PE" b="0" i="1" smtClean="0">
                            <a:latin typeface="Cambria Math" panose="02040503050406030204" pitchFamily="18" charset="0"/>
                            <a:ea typeface="Cambria Math" panose="02040503050406030204" pitchFamily="18" charset="0"/>
                          </a:rPr>
                          <m:t>𝐶𝑢𝑜𝑡𝑎</m:t>
                        </m:r>
                      </m:e>
                    </m:d>
                    <m:r>
                      <a:rPr lang="es-PE" i="1">
                        <a:latin typeface="Cambria Math" panose="02040503050406030204" pitchFamily="18" charset="0"/>
                        <a:ea typeface="Cambria Math" panose="02040503050406030204" pitchFamily="18" charset="0"/>
                      </a:rPr>
                      <m:t>∗</m:t>
                    </m:r>
                    <m:sSub>
                      <m:sSubPr>
                        <m:ctrlPr>
                          <a:rPr lang="es-PE" i="1">
                            <a:latin typeface="Cambria Math" panose="02040503050406030204" pitchFamily="18" charset="0"/>
                            <a:ea typeface="Cambria Math" panose="02040503050406030204" pitchFamily="18" charset="0"/>
                          </a:rPr>
                        </m:ctrlPr>
                      </m:sSubPr>
                      <m:e>
                        <m:r>
                          <a:rPr lang="es-PE" i="1">
                            <a:latin typeface="Cambria Math" panose="02040503050406030204" pitchFamily="18" charset="0"/>
                            <a:ea typeface="Cambria Math" panose="02040503050406030204" pitchFamily="18" charset="0"/>
                          </a:rPr>
                          <m:t>𝑃𝑂𝐵</m:t>
                        </m:r>
                      </m:e>
                      <m:sub>
                        <m:r>
                          <a:rPr lang="es-PE" i="1">
                            <a:latin typeface="Cambria Math" panose="02040503050406030204" pitchFamily="18" charset="0"/>
                            <a:ea typeface="Cambria Math" panose="02040503050406030204" pitchFamily="18" charset="0"/>
                          </a:rPr>
                          <m:t>𝑖</m:t>
                        </m:r>
                      </m:sub>
                    </m:sSub>
                  </m:oMath>
                </a14:m>
                <a:endParaRPr lang="es-PE" dirty="0"/>
              </a:p>
            </p:txBody>
          </p:sp>
        </mc:Choice>
        <mc:Fallback xmlns="">
          <p:sp>
            <p:nvSpPr>
              <p:cNvPr id="9" name="CuadroTexto 8"/>
              <p:cNvSpPr txBox="1">
                <a:spLocks noRot="1" noChangeAspect="1" noMove="1" noResize="1" noEditPoints="1" noAdjustHandles="1" noChangeArrowheads="1" noChangeShapeType="1" noTextEdit="1"/>
              </p:cNvSpPr>
              <p:nvPr/>
            </p:nvSpPr>
            <p:spPr>
              <a:xfrm>
                <a:off x="2254828" y="3927953"/>
                <a:ext cx="4938596" cy="290079"/>
              </a:xfrm>
              <a:prstGeom prst="rect">
                <a:avLst/>
              </a:prstGeom>
              <a:blipFill rotWithShape="0">
                <a:blip r:embed="rId3"/>
                <a:stretch>
                  <a:fillRect l="-1728" t="-22917" b="-47917"/>
                </a:stretch>
              </a:blipFill>
            </p:spPr>
            <p:txBody>
              <a:bodyPr/>
              <a:lstStyle/>
              <a:p>
                <a:r>
                  <a:rPr lang="es-PE">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2245979" y="5190274"/>
                <a:ext cx="5338384" cy="391646"/>
              </a:xfrm>
              <a:prstGeom prst="rect">
                <a:avLst/>
              </a:prstGeom>
              <a:solidFill>
                <a:schemeClr val="accent2">
                  <a:lumMod val="60000"/>
                  <a:lumOff val="4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PE" sz="2400" i="1" smtClean="0">
                              <a:latin typeface="Cambria Math" panose="02040503050406030204" pitchFamily="18" charset="0"/>
                            </a:rPr>
                          </m:ctrlPr>
                        </m:sSubSupPr>
                        <m:e>
                          <m:r>
                            <a:rPr lang="es-PE" sz="2400" b="0" i="1" smtClean="0">
                              <a:latin typeface="Cambria Math" panose="02040503050406030204" pitchFamily="18" charset="0"/>
                            </a:rPr>
                            <m:t>𝑉</m:t>
                          </m:r>
                        </m:e>
                        <m:sub>
                          <m:r>
                            <a:rPr lang="es-PE" sz="2400" b="0" i="1" smtClean="0">
                              <a:latin typeface="Cambria Math" panose="02040503050406030204" pitchFamily="18" charset="0"/>
                            </a:rPr>
                            <m:t>𝑖</m:t>
                          </m:r>
                        </m:sub>
                        <m:sup>
                          <m:r>
                            <a:rPr lang="es-PE" sz="2400" b="0" i="1" smtClean="0">
                              <a:latin typeface="Cambria Math" panose="02040503050406030204" pitchFamily="18" charset="0"/>
                            </a:rPr>
                            <m:t>𝑐𝑢𝑜𝑡𝑎</m:t>
                          </m:r>
                        </m:sup>
                      </m:sSubSup>
                      <m:r>
                        <a:rPr lang="es-PE" sz="2400" b="0" i="1" smtClean="0">
                          <a:latin typeface="Cambria Math" panose="02040503050406030204" pitchFamily="18" charset="0"/>
                        </a:rPr>
                        <m:t>=</m:t>
                      </m:r>
                      <m:sSubSup>
                        <m:sSubSupPr>
                          <m:ctrlPr>
                            <a:rPr lang="es-PE" sz="2400" i="1">
                              <a:latin typeface="Cambria Math" panose="02040503050406030204" pitchFamily="18" charset="0"/>
                            </a:rPr>
                          </m:ctrlPr>
                        </m:sSubSupPr>
                        <m:e>
                          <m:r>
                            <a:rPr lang="es-PE" sz="2400" i="1">
                              <a:latin typeface="Cambria Math" panose="02040503050406030204" pitchFamily="18" charset="0"/>
                            </a:rPr>
                            <m:t>𝑉</m:t>
                          </m:r>
                        </m:e>
                        <m:sub>
                          <m:r>
                            <a:rPr lang="es-PE" sz="2400" i="1">
                              <a:latin typeface="Cambria Math" panose="02040503050406030204" pitchFamily="18" charset="0"/>
                            </a:rPr>
                            <m:t>𝑖</m:t>
                          </m:r>
                        </m:sub>
                        <m:sup>
                          <m:r>
                            <a:rPr lang="es-PE" sz="2400" i="1">
                              <a:latin typeface="Cambria Math" panose="02040503050406030204" pitchFamily="18" charset="0"/>
                            </a:rPr>
                            <m:t>𝑐𝑢𝑜𝑡𝑎</m:t>
                          </m:r>
                          <m:r>
                            <a:rPr lang="es-PE" sz="2400" b="0" i="1" smtClean="0">
                              <a:latin typeface="Cambria Math" panose="02040503050406030204" pitchFamily="18" charset="0"/>
                            </a:rPr>
                            <m:t>=0</m:t>
                          </m:r>
                        </m:sup>
                      </m:sSubSup>
                      <m:r>
                        <a:rPr lang="es-PE" sz="2400" b="0" i="1" smtClean="0">
                          <a:latin typeface="Cambria Math" panose="02040503050406030204" pitchFamily="18" charset="0"/>
                        </a:rPr>
                        <m:t>+</m:t>
                      </m:r>
                      <m:d>
                        <m:dPr>
                          <m:begChr m:val="["/>
                          <m:endChr m:val="]"/>
                          <m:ctrlPr>
                            <a:rPr lang="es-PE" sz="2400" i="1">
                              <a:latin typeface="Cambria Math" panose="02040503050406030204" pitchFamily="18" charset="0"/>
                            </a:rPr>
                          </m:ctrlPr>
                        </m:dPr>
                        <m:e>
                          <m:r>
                            <a:rPr lang="es-PE" sz="2400" i="1">
                              <a:latin typeface="Cambria Math" panose="02040503050406030204" pitchFamily="18" charset="0"/>
                            </a:rPr>
                            <m:t>𝑏</m:t>
                          </m:r>
                          <m:r>
                            <a:rPr lang="es-PE" sz="2400" i="1">
                              <a:latin typeface="Cambria Math" panose="02040503050406030204" pitchFamily="18" charset="0"/>
                              <a:ea typeface="Cambria Math" panose="02040503050406030204" pitchFamily="18" charset="0"/>
                            </a:rPr>
                            <m:t>∗</m:t>
                          </m:r>
                          <m:r>
                            <a:rPr lang="es-PE" sz="2400" b="0" i="1" smtClean="0">
                              <a:latin typeface="Cambria Math" panose="02040503050406030204" pitchFamily="18" charset="0"/>
                              <a:ea typeface="Cambria Math" panose="02040503050406030204" pitchFamily="18" charset="0"/>
                            </a:rPr>
                            <m:t>𝐶𝑢𝑜𝑡𝑎</m:t>
                          </m:r>
                        </m:e>
                      </m:d>
                      <m:r>
                        <a:rPr lang="es-PE" sz="2400" i="1">
                          <a:latin typeface="Cambria Math" panose="02040503050406030204" pitchFamily="18" charset="0"/>
                          <a:ea typeface="Cambria Math" panose="02040503050406030204" pitchFamily="18" charset="0"/>
                        </a:rPr>
                        <m:t>∗</m:t>
                      </m:r>
                      <m:sSub>
                        <m:sSubPr>
                          <m:ctrlPr>
                            <a:rPr lang="es-PE" sz="2400" i="1">
                              <a:latin typeface="Cambria Math" panose="02040503050406030204" pitchFamily="18" charset="0"/>
                              <a:ea typeface="Cambria Math" panose="02040503050406030204" pitchFamily="18" charset="0"/>
                            </a:rPr>
                          </m:ctrlPr>
                        </m:sSubPr>
                        <m:e>
                          <m:r>
                            <a:rPr lang="es-PE" sz="2400" i="1">
                              <a:latin typeface="Cambria Math" panose="02040503050406030204" pitchFamily="18" charset="0"/>
                              <a:ea typeface="Cambria Math" panose="02040503050406030204" pitchFamily="18" charset="0"/>
                            </a:rPr>
                            <m:t>𝑃𝑂𝐵</m:t>
                          </m:r>
                        </m:e>
                        <m:sub>
                          <m:r>
                            <a:rPr lang="es-PE" sz="2400" i="1">
                              <a:latin typeface="Cambria Math" panose="02040503050406030204" pitchFamily="18" charset="0"/>
                              <a:ea typeface="Cambria Math" panose="02040503050406030204" pitchFamily="18" charset="0"/>
                            </a:rPr>
                            <m:t>𝑖</m:t>
                          </m:r>
                        </m:sub>
                      </m:sSub>
                    </m:oMath>
                  </m:oMathPara>
                </a14:m>
                <a:endParaRPr lang="es-PE" sz="24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2245979" y="5190274"/>
                <a:ext cx="5338384" cy="391646"/>
              </a:xfrm>
              <a:prstGeom prst="rect">
                <a:avLst/>
              </a:prstGeom>
              <a:blipFill rotWithShape="0">
                <a:blip r:embed="rId4"/>
                <a:stretch>
                  <a:fillRect/>
                </a:stretch>
              </a:blipFill>
            </p:spPr>
            <p:txBody>
              <a:bodyPr/>
              <a:lstStyle/>
              <a:p>
                <a:r>
                  <a:rPr lang="es-PE">
                    <a:noFill/>
                  </a:rPr>
                  <a:t> </a:t>
                </a:r>
              </a:p>
            </p:txBody>
          </p:sp>
        </mc:Fallback>
      </mc:AlternateContent>
    </p:spTree>
    <p:extLst>
      <p:ext uri="{BB962C8B-B14F-4D97-AF65-F5344CB8AC3E}">
        <p14:creationId xmlns:p14="http://schemas.microsoft.com/office/powerpoint/2010/main" val="528429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951978"/>
            <a:ext cx="7886700" cy="1340427"/>
          </a:xfrm>
        </p:spPr>
        <p:txBody>
          <a:bodyPr>
            <a:normAutofit lnSpcReduction="10000"/>
          </a:bodyPr>
          <a:lstStyle/>
          <a:p>
            <a:pPr algn="just"/>
            <a:r>
              <a:rPr lang="es-PE" sz="2000" dirty="0"/>
              <a:t>Vamos a predecir el número de visitas desde </a:t>
            </a:r>
            <a:r>
              <a:rPr lang="es-PE" sz="2000" dirty="0" smtClean="0"/>
              <a:t>cada origen</a:t>
            </a:r>
            <a:r>
              <a:rPr lang="es-PE" sz="2000" dirty="0"/>
              <a:t>, aumentando la cuota de entrada</a:t>
            </a:r>
            <a:r>
              <a:rPr lang="es-PE" sz="2000" dirty="0" smtClean="0"/>
              <a:t>. </a:t>
            </a:r>
          </a:p>
          <a:p>
            <a:pPr algn="just"/>
            <a:r>
              <a:rPr lang="es-PE" sz="2000" dirty="0" smtClean="0"/>
              <a:t>Conocemos </a:t>
            </a:r>
            <a:r>
              <a:rPr lang="es-PE" sz="2000" dirty="0"/>
              <a:t>el número total de visitas cuando la </a:t>
            </a:r>
            <a:r>
              <a:rPr lang="es-PE" sz="2000" dirty="0" smtClean="0"/>
              <a:t>cuota de </a:t>
            </a:r>
            <a:r>
              <a:rPr lang="es-PE" sz="2000" dirty="0"/>
              <a:t>entrada es igual a cero y el costo de viaje está </a:t>
            </a:r>
            <a:r>
              <a:rPr lang="es-PE" sz="2000" dirty="0" smtClean="0"/>
              <a:t>dado para </a:t>
            </a:r>
            <a:r>
              <a:rPr lang="es-PE" sz="2000" dirty="0"/>
              <a:t>cada zona</a:t>
            </a:r>
          </a:p>
        </p:txBody>
      </p:sp>
      <p:sp>
        <p:nvSpPr>
          <p:cNvPr id="4" name="Flecha derecha 3"/>
          <p:cNvSpPr/>
          <p:nvPr/>
        </p:nvSpPr>
        <p:spPr>
          <a:xfrm>
            <a:off x="1039091" y="2552177"/>
            <a:ext cx="852054" cy="477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mc:AlternateContent xmlns:mc="http://schemas.openxmlformats.org/markup-compatibility/2006" xmlns:a14="http://schemas.microsoft.com/office/drawing/2010/main">
        <mc:Choice Requires="a14">
          <p:sp>
            <p:nvSpPr>
              <p:cNvPr id="5" name="CuadroTexto 4"/>
              <p:cNvSpPr txBox="1"/>
              <p:nvPr/>
            </p:nvSpPr>
            <p:spPr>
              <a:xfrm>
                <a:off x="2504209" y="2644300"/>
                <a:ext cx="1873718" cy="391646"/>
              </a:xfrm>
              <a:prstGeom prst="rect">
                <a:avLst/>
              </a:prstGeom>
            </p:spPr>
            <p:style>
              <a:lnRef idx="2">
                <a:schemeClr val="accent4"/>
              </a:lnRef>
              <a:fillRef idx="1">
                <a:schemeClr val="lt1"/>
              </a:fillRef>
              <a:effectRef idx="0">
                <a:schemeClr val="accent4"/>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sz="2400" i="1" smtClean="0">
                              <a:latin typeface="Cambria Math" panose="02040503050406030204" pitchFamily="18" charset="0"/>
                            </a:rPr>
                          </m:ctrlPr>
                        </m:sSubPr>
                        <m:e>
                          <m:r>
                            <a:rPr lang="es-PE" sz="2400" b="0" i="1" smtClean="0">
                              <a:latin typeface="Cambria Math" panose="02040503050406030204" pitchFamily="18" charset="0"/>
                            </a:rPr>
                            <m:t>𝑉</m:t>
                          </m:r>
                        </m:e>
                        <m:sub>
                          <m:r>
                            <a:rPr lang="es-PE" sz="2400" b="0" i="1" smtClean="0">
                              <a:latin typeface="Cambria Math" panose="02040503050406030204" pitchFamily="18" charset="0"/>
                            </a:rPr>
                            <m:t>𝑖</m:t>
                          </m:r>
                        </m:sub>
                      </m:sSub>
                      <m:r>
                        <a:rPr lang="es-PE" sz="2400" b="0" i="1" smtClean="0">
                          <a:latin typeface="Cambria Math" panose="02040503050406030204" pitchFamily="18" charset="0"/>
                        </a:rPr>
                        <m:t>=</m:t>
                      </m:r>
                      <m:sSubSup>
                        <m:sSubSupPr>
                          <m:ctrlPr>
                            <a:rPr lang="es-PE" sz="2400" b="0" i="1" smtClean="0">
                              <a:latin typeface="Cambria Math" panose="02040503050406030204" pitchFamily="18" charset="0"/>
                            </a:rPr>
                          </m:ctrlPr>
                        </m:sSubSupPr>
                        <m:e>
                          <m:r>
                            <a:rPr lang="es-PE" sz="2400" b="0" i="1" smtClean="0">
                              <a:latin typeface="Cambria Math" panose="02040503050406030204" pitchFamily="18" charset="0"/>
                            </a:rPr>
                            <m:t>𝑉</m:t>
                          </m:r>
                        </m:e>
                        <m:sub>
                          <m:r>
                            <a:rPr lang="es-PE" sz="2400" b="0" i="1" smtClean="0">
                              <a:latin typeface="Cambria Math" panose="02040503050406030204" pitchFamily="18" charset="0"/>
                            </a:rPr>
                            <m:t>𝑖</m:t>
                          </m:r>
                        </m:sub>
                        <m:sup>
                          <m:r>
                            <a:rPr lang="es-PE" sz="2400" b="0" i="1" smtClean="0">
                              <a:latin typeface="Cambria Math" panose="02040503050406030204" pitchFamily="18" charset="0"/>
                            </a:rPr>
                            <m:t>𝑐𝑢𝑜𝑡𝑎</m:t>
                          </m:r>
                          <m:r>
                            <a:rPr lang="es-PE" sz="2400" b="0" i="1" smtClean="0">
                              <a:latin typeface="Cambria Math" panose="02040503050406030204" pitchFamily="18" charset="0"/>
                            </a:rPr>
                            <m:t>=0</m:t>
                          </m:r>
                        </m:sup>
                      </m:sSubSup>
                    </m:oMath>
                  </m:oMathPara>
                </a14:m>
                <a:endParaRPr lang="es-PE" sz="24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504209" y="2644300"/>
                <a:ext cx="1873718" cy="391646"/>
              </a:xfrm>
              <a:prstGeom prst="rect">
                <a:avLst/>
              </a:prstGeom>
              <a:blipFill rotWithShape="0">
                <a:blip r:embed="rId2"/>
                <a:stretch>
                  <a:fillRect/>
                </a:stretch>
              </a:blipFill>
            </p:spPr>
            <p:txBody>
              <a:bodyPr/>
              <a:lstStyle/>
              <a:p>
                <a:r>
                  <a:rPr lang="es-PE">
                    <a:noFill/>
                  </a:rPr>
                  <a:t> </a:t>
                </a:r>
              </a:p>
            </p:txBody>
          </p:sp>
        </mc:Fallback>
      </mc:AlternateContent>
      <p:sp>
        <p:nvSpPr>
          <p:cNvPr id="6" name="Rectángulo 5"/>
          <p:cNvSpPr/>
          <p:nvPr/>
        </p:nvSpPr>
        <p:spPr>
          <a:xfrm>
            <a:off x="954660" y="3489730"/>
            <a:ext cx="1415772" cy="369332"/>
          </a:xfrm>
          <a:prstGeom prst="rect">
            <a:avLst/>
          </a:prstGeom>
        </p:spPr>
        <p:txBody>
          <a:bodyPr wrap="none">
            <a:spAutoFit/>
          </a:bodyPr>
          <a:lstStyle/>
          <a:p>
            <a:r>
              <a:rPr lang="es-PE" dirty="0">
                <a:latin typeface="Arial" panose="020B0604020202020204" pitchFamily="34" charset="0"/>
              </a:rPr>
              <a:t>Conocemos</a:t>
            </a:r>
            <a:endParaRPr lang="es-PE" dirty="0"/>
          </a:p>
        </p:txBody>
      </p:sp>
      <mc:AlternateContent xmlns:mc="http://schemas.openxmlformats.org/markup-compatibility/2006" xmlns:a14="http://schemas.microsoft.com/office/drawing/2010/main">
        <mc:Choice Requires="a14">
          <p:sp>
            <p:nvSpPr>
              <p:cNvPr id="7" name="CuadroTexto 6"/>
              <p:cNvSpPr txBox="1"/>
              <p:nvPr/>
            </p:nvSpPr>
            <p:spPr>
              <a:xfrm>
                <a:off x="2504209" y="3535896"/>
                <a:ext cx="56784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i="1" smtClean="0">
                              <a:latin typeface="Cambria Math" panose="02040503050406030204" pitchFamily="18" charset="0"/>
                            </a:rPr>
                          </m:ctrlPr>
                        </m:sSubPr>
                        <m:e>
                          <m:r>
                            <a:rPr lang="es-PE" b="0" i="1" smtClean="0">
                              <a:latin typeface="Cambria Math" panose="02040503050406030204" pitchFamily="18" charset="0"/>
                            </a:rPr>
                            <m:t>𝑃𝑂𝐵</m:t>
                          </m:r>
                        </m:e>
                        <m:sub>
                          <m:r>
                            <a:rPr lang="es-PE" b="0" i="1" smtClean="0">
                              <a:latin typeface="Cambria Math" panose="02040503050406030204" pitchFamily="18" charset="0"/>
                            </a:rPr>
                            <m:t>𝑖</m:t>
                          </m:r>
                        </m:sub>
                      </m:sSub>
                    </m:oMath>
                  </m:oMathPara>
                </a14:m>
                <a:endParaRPr lang="es-PE" dirty="0"/>
              </a:p>
            </p:txBody>
          </p:sp>
        </mc:Choice>
        <mc:Fallback xmlns="">
          <p:sp>
            <p:nvSpPr>
              <p:cNvPr id="7" name="CuadroTexto 6"/>
              <p:cNvSpPr txBox="1">
                <a:spLocks noRot="1" noChangeAspect="1" noMove="1" noResize="1" noEditPoints="1" noAdjustHandles="1" noChangeArrowheads="1" noChangeShapeType="1" noTextEdit="1"/>
              </p:cNvSpPr>
              <p:nvPr/>
            </p:nvSpPr>
            <p:spPr>
              <a:xfrm>
                <a:off x="2504209" y="3535896"/>
                <a:ext cx="567848" cy="276999"/>
              </a:xfrm>
              <a:prstGeom prst="rect">
                <a:avLst/>
              </a:prstGeom>
              <a:blipFill rotWithShape="0">
                <a:blip r:embed="rId3"/>
                <a:stretch>
                  <a:fillRect l="-9677" r="-4301" b="-22222"/>
                </a:stretch>
              </a:blipFill>
            </p:spPr>
            <p:txBody>
              <a:bodyPr/>
              <a:lstStyle/>
              <a:p>
                <a:r>
                  <a:rPr lang="es-PE">
                    <a:noFill/>
                  </a:rPr>
                  <a:t> </a:t>
                </a:r>
              </a:p>
            </p:txBody>
          </p:sp>
        </mc:Fallback>
      </mc:AlternateContent>
      <p:pic>
        <p:nvPicPr>
          <p:cNvPr id="8" name="Imagen 7"/>
          <p:cNvPicPr>
            <a:picLocks noChangeAspect="1"/>
          </p:cNvPicPr>
          <p:nvPr/>
        </p:nvPicPr>
        <p:blipFill>
          <a:blip r:embed="rId4"/>
          <a:stretch>
            <a:fillRect/>
          </a:stretch>
        </p:blipFill>
        <p:spPr>
          <a:xfrm>
            <a:off x="5365309" y="3005818"/>
            <a:ext cx="3171610" cy="2736304"/>
          </a:xfrm>
          <a:prstGeom prst="rect">
            <a:avLst/>
          </a:prstGeom>
        </p:spPr>
      </p:pic>
    </p:spTree>
    <p:extLst>
      <p:ext uri="{BB962C8B-B14F-4D97-AF65-F5344CB8AC3E}">
        <p14:creationId xmlns:p14="http://schemas.microsoft.com/office/powerpoint/2010/main" val="33437360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985524" y="764704"/>
                <a:ext cx="5338384" cy="391646"/>
              </a:xfrm>
              <a:prstGeom prst="rect">
                <a:avLst/>
              </a:prstGeom>
              <a:solidFill>
                <a:schemeClr val="accent2">
                  <a:lumMod val="60000"/>
                  <a:lumOff val="40000"/>
                </a:schemeClr>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s-PE" sz="2400" i="1" smtClean="0">
                              <a:latin typeface="Cambria Math" panose="02040503050406030204" pitchFamily="18" charset="0"/>
                            </a:rPr>
                          </m:ctrlPr>
                        </m:sSubSupPr>
                        <m:e>
                          <m:r>
                            <a:rPr lang="es-PE" sz="2400" b="0" i="1" smtClean="0">
                              <a:latin typeface="Cambria Math" panose="02040503050406030204" pitchFamily="18" charset="0"/>
                            </a:rPr>
                            <m:t>𝑉</m:t>
                          </m:r>
                        </m:e>
                        <m:sub>
                          <m:r>
                            <a:rPr lang="es-PE" sz="2400" b="0" i="1" smtClean="0">
                              <a:latin typeface="Cambria Math" panose="02040503050406030204" pitchFamily="18" charset="0"/>
                            </a:rPr>
                            <m:t>𝑖</m:t>
                          </m:r>
                        </m:sub>
                        <m:sup>
                          <m:r>
                            <a:rPr lang="es-PE" sz="2400" b="0" i="1" smtClean="0">
                              <a:latin typeface="Cambria Math" panose="02040503050406030204" pitchFamily="18" charset="0"/>
                            </a:rPr>
                            <m:t>𝑐𝑢𝑜𝑡𝑎</m:t>
                          </m:r>
                        </m:sup>
                      </m:sSubSup>
                      <m:r>
                        <a:rPr lang="es-PE" sz="2400" b="0" i="1" smtClean="0">
                          <a:latin typeface="Cambria Math" panose="02040503050406030204" pitchFamily="18" charset="0"/>
                        </a:rPr>
                        <m:t>=</m:t>
                      </m:r>
                      <m:sSubSup>
                        <m:sSubSupPr>
                          <m:ctrlPr>
                            <a:rPr lang="es-PE" sz="2400" i="1">
                              <a:latin typeface="Cambria Math" panose="02040503050406030204" pitchFamily="18" charset="0"/>
                            </a:rPr>
                          </m:ctrlPr>
                        </m:sSubSupPr>
                        <m:e>
                          <m:r>
                            <a:rPr lang="es-PE" sz="2400" i="1">
                              <a:latin typeface="Cambria Math" panose="02040503050406030204" pitchFamily="18" charset="0"/>
                            </a:rPr>
                            <m:t>𝑉</m:t>
                          </m:r>
                        </m:e>
                        <m:sub>
                          <m:r>
                            <a:rPr lang="es-PE" sz="2400" i="1">
                              <a:latin typeface="Cambria Math" panose="02040503050406030204" pitchFamily="18" charset="0"/>
                            </a:rPr>
                            <m:t>𝑖</m:t>
                          </m:r>
                        </m:sub>
                        <m:sup>
                          <m:r>
                            <a:rPr lang="es-PE" sz="2400" i="1">
                              <a:latin typeface="Cambria Math" panose="02040503050406030204" pitchFamily="18" charset="0"/>
                            </a:rPr>
                            <m:t>𝑐𝑢𝑜𝑡𝑎</m:t>
                          </m:r>
                          <m:r>
                            <a:rPr lang="es-PE" sz="2400" b="0" i="1" smtClean="0">
                              <a:latin typeface="Cambria Math" panose="02040503050406030204" pitchFamily="18" charset="0"/>
                            </a:rPr>
                            <m:t>=0</m:t>
                          </m:r>
                        </m:sup>
                      </m:sSubSup>
                      <m:r>
                        <a:rPr lang="es-PE" sz="2400" b="0" i="1" smtClean="0">
                          <a:latin typeface="Cambria Math" panose="02040503050406030204" pitchFamily="18" charset="0"/>
                        </a:rPr>
                        <m:t>+</m:t>
                      </m:r>
                      <m:d>
                        <m:dPr>
                          <m:begChr m:val="["/>
                          <m:endChr m:val="]"/>
                          <m:ctrlPr>
                            <a:rPr lang="es-PE" sz="2400" i="1">
                              <a:latin typeface="Cambria Math" panose="02040503050406030204" pitchFamily="18" charset="0"/>
                            </a:rPr>
                          </m:ctrlPr>
                        </m:dPr>
                        <m:e>
                          <m:r>
                            <a:rPr lang="es-PE" sz="2400" i="1">
                              <a:latin typeface="Cambria Math" panose="02040503050406030204" pitchFamily="18" charset="0"/>
                            </a:rPr>
                            <m:t>𝑏</m:t>
                          </m:r>
                          <m:r>
                            <a:rPr lang="es-PE" sz="2400" i="1">
                              <a:latin typeface="Cambria Math" panose="02040503050406030204" pitchFamily="18" charset="0"/>
                              <a:ea typeface="Cambria Math" panose="02040503050406030204" pitchFamily="18" charset="0"/>
                            </a:rPr>
                            <m:t>∗</m:t>
                          </m:r>
                          <m:r>
                            <a:rPr lang="es-PE" sz="2400" b="0" i="1" smtClean="0">
                              <a:latin typeface="Cambria Math" panose="02040503050406030204" pitchFamily="18" charset="0"/>
                              <a:ea typeface="Cambria Math" panose="02040503050406030204" pitchFamily="18" charset="0"/>
                            </a:rPr>
                            <m:t>𝐶𝑢𝑜𝑡𝑎</m:t>
                          </m:r>
                        </m:e>
                      </m:d>
                      <m:r>
                        <a:rPr lang="es-PE" sz="2400" i="1">
                          <a:latin typeface="Cambria Math" panose="02040503050406030204" pitchFamily="18" charset="0"/>
                          <a:ea typeface="Cambria Math" panose="02040503050406030204" pitchFamily="18" charset="0"/>
                        </a:rPr>
                        <m:t>∗</m:t>
                      </m:r>
                      <m:sSub>
                        <m:sSubPr>
                          <m:ctrlPr>
                            <a:rPr lang="es-PE" sz="2400" i="1">
                              <a:latin typeface="Cambria Math" panose="02040503050406030204" pitchFamily="18" charset="0"/>
                              <a:ea typeface="Cambria Math" panose="02040503050406030204" pitchFamily="18" charset="0"/>
                            </a:rPr>
                          </m:ctrlPr>
                        </m:sSubPr>
                        <m:e>
                          <m:r>
                            <a:rPr lang="es-PE" sz="2400" i="1">
                              <a:latin typeface="Cambria Math" panose="02040503050406030204" pitchFamily="18" charset="0"/>
                              <a:ea typeface="Cambria Math" panose="02040503050406030204" pitchFamily="18" charset="0"/>
                            </a:rPr>
                            <m:t>𝑃𝑂𝐵</m:t>
                          </m:r>
                        </m:e>
                        <m:sub>
                          <m:r>
                            <a:rPr lang="es-PE" sz="2400" i="1">
                              <a:latin typeface="Cambria Math" panose="02040503050406030204" pitchFamily="18" charset="0"/>
                              <a:ea typeface="Cambria Math" panose="02040503050406030204" pitchFamily="18" charset="0"/>
                            </a:rPr>
                            <m:t>𝑖</m:t>
                          </m:r>
                        </m:sub>
                      </m:sSub>
                    </m:oMath>
                  </m:oMathPara>
                </a14:m>
                <a:endParaRPr lang="es-PE"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985524" y="764704"/>
                <a:ext cx="5338384" cy="391646"/>
              </a:xfrm>
              <a:prstGeom prst="rect">
                <a:avLst/>
              </a:prstGeom>
              <a:blipFill rotWithShape="0">
                <a:blip r:embed="rId2"/>
                <a:stretch>
                  <a:fillRect/>
                </a:stretch>
              </a:blipFill>
            </p:spPr>
            <p:txBody>
              <a:bodyPr/>
              <a:lstStyle/>
              <a:p>
                <a:r>
                  <a:rPr lang="es-PE">
                    <a:noFill/>
                  </a:rPr>
                  <a:t> </a:t>
                </a:r>
              </a:p>
            </p:txBody>
          </p:sp>
        </mc:Fallback>
      </mc:AlternateContent>
      <p:sp>
        <p:nvSpPr>
          <p:cNvPr id="5" name="Rectángulo 4"/>
          <p:cNvSpPr/>
          <p:nvPr/>
        </p:nvSpPr>
        <p:spPr>
          <a:xfrm>
            <a:off x="705899" y="1272365"/>
            <a:ext cx="8042564" cy="1200329"/>
          </a:xfrm>
          <a:prstGeom prst="rect">
            <a:avLst/>
          </a:prstGeom>
        </p:spPr>
        <p:txBody>
          <a:bodyPr wrap="square">
            <a:spAutoFit/>
          </a:bodyPr>
          <a:lstStyle/>
          <a:p>
            <a:pPr algn="just"/>
            <a:r>
              <a:rPr lang="es-PE" dirty="0">
                <a:latin typeface="Arial" panose="020B0604020202020204" pitchFamily="34" charset="0"/>
              </a:rPr>
              <a:t>Entonces reemplazamos coeficientes </a:t>
            </a:r>
            <a:r>
              <a:rPr lang="es-PE" dirty="0" smtClean="0">
                <a:latin typeface="Arial" panose="020B0604020202020204" pitchFamily="34" charset="0"/>
              </a:rPr>
              <a:t>en ecuación anterior </a:t>
            </a:r>
          </a:p>
          <a:p>
            <a:pPr algn="just"/>
            <a:endParaRPr lang="es-PE" dirty="0">
              <a:latin typeface="Arial" panose="020B0604020202020204" pitchFamily="34" charset="0"/>
            </a:endParaRPr>
          </a:p>
          <a:p>
            <a:pPr algn="just"/>
            <a:r>
              <a:rPr lang="es-PE" dirty="0" smtClean="0">
                <a:latin typeface="Arial" panose="020B0604020202020204" pitchFamily="34" charset="0"/>
              </a:rPr>
              <a:t>Esto </a:t>
            </a:r>
            <a:r>
              <a:rPr lang="es-PE" dirty="0">
                <a:latin typeface="Arial" panose="020B0604020202020204" pitchFamily="34" charset="0"/>
              </a:rPr>
              <a:t>significa que vamos a utilizar la </a:t>
            </a:r>
            <a:r>
              <a:rPr lang="es-PE" dirty="0" smtClean="0">
                <a:latin typeface="Arial" panose="020B0604020202020204" pitchFamily="34" charset="0"/>
              </a:rPr>
              <a:t>pendiente calculada </a:t>
            </a:r>
            <a:r>
              <a:rPr lang="es-PE" dirty="0">
                <a:latin typeface="Arial" panose="020B0604020202020204" pitchFamily="34" charset="0"/>
              </a:rPr>
              <a:t>arriba (b= -2.92E-10) pero no </a:t>
            </a:r>
            <a:r>
              <a:rPr lang="es-PE" dirty="0" smtClean="0">
                <a:latin typeface="Arial" panose="020B0604020202020204" pitchFamily="34" charset="0"/>
              </a:rPr>
              <a:t>la constante. </a:t>
            </a:r>
            <a:endParaRPr lang="es-PE" dirty="0"/>
          </a:p>
        </p:txBody>
      </p:sp>
      <mc:AlternateContent xmlns:mc="http://schemas.openxmlformats.org/markup-compatibility/2006" xmlns:a14="http://schemas.microsoft.com/office/drawing/2010/main">
        <mc:Choice Requires="a14">
          <p:sp>
            <p:nvSpPr>
              <p:cNvPr id="6" name="CuadroTexto 5"/>
              <p:cNvSpPr txBox="1"/>
              <p:nvPr/>
            </p:nvSpPr>
            <p:spPr>
              <a:xfrm>
                <a:off x="1985524" y="2628424"/>
                <a:ext cx="5512342" cy="369332"/>
              </a:xfrm>
              <a:prstGeom prst="rect">
                <a:avLst/>
              </a:prstGeom>
              <a:noFill/>
              <a:ln>
                <a:solidFill>
                  <a:schemeClr val="accent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PE" sz="2400" i="1" smtClean="0">
                              <a:latin typeface="Cambria Math" panose="02040503050406030204" pitchFamily="18" charset="0"/>
                            </a:rPr>
                          </m:ctrlPr>
                        </m:sSubPr>
                        <m:e>
                          <m:r>
                            <a:rPr lang="es-PE" sz="2400" i="1">
                              <a:latin typeface="Cambria Math" panose="02040503050406030204" pitchFamily="18" charset="0"/>
                            </a:rPr>
                            <m:t>𝑉</m:t>
                          </m:r>
                        </m:e>
                        <m:sub>
                          <m:r>
                            <a:rPr lang="es-PE" sz="2400" i="1">
                              <a:latin typeface="Cambria Math" panose="02040503050406030204" pitchFamily="18" charset="0"/>
                            </a:rPr>
                            <m:t>𝑖</m:t>
                          </m:r>
                        </m:sub>
                      </m:sSub>
                      <m:r>
                        <a:rPr lang="es-PE" sz="2400" b="0" i="1" smtClean="0">
                          <a:latin typeface="Cambria Math" panose="02040503050406030204" pitchFamily="18" charset="0"/>
                        </a:rPr>
                        <m:t>=</m:t>
                      </m:r>
                      <m:sSub>
                        <m:sSubPr>
                          <m:ctrlPr>
                            <a:rPr lang="es-PE" sz="2400" i="1">
                              <a:latin typeface="Cambria Math" panose="02040503050406030204" pitchFamily="18" charset="0"/>
                            </a:rPr>
                          </m:ctrlPr>
                        </m:sSubPr>
                        <m:e>
                          <m:r>
                            <a:rPr lang="es-PE" sz="2400" i="1">
                              <a:latin typeface="Cambria Math" panose="02040503050406030204" pitchFamily="18" charset="0"/>
                            </a:rPr>
                            <m:t>𝑉</m:t>
                          </m:r>
                        </m:e>
                        <m:sub>
                          <m:r>
                            <a:rPr lang="es-PE" sz="2400" i="1">
                              <a:latin typeface="Cambria Math" panose="02040503050406030204" pitchFamily="18" charset="0"/>
                            </a:rPr>
                            <m:t>𝑖</m:t>
                          </m:r>
                          <m:r>
                            <a:rPr lang="es-PE" sz="2400" b="0" i="1" smtClean="0">
                              <a:latin typeface="Cambria Math" panose="02040503050406030204" pitchFamily="18" charset="0"/>
                            </a:rPr>
                            <m:t>0</m:t>
                          </m:r>
                        </m:sub>
                      </m:sSub>
                      <m:r>
                        <a:rPr lang="es-PE" sz="2400" b="0" i="1" smtClean="0">
                          <a:latin typeface="Cambria Math" panose="02040503050406030204" pitchFamily="18" charset="0"/>
                        </a:rPr>
                        <m:t>−</m:t>
                      </m:r>
                      <m:d>
                        <m:dPr>
                          <m:begChr m:val="["/>
                          <m:endChr m:val="]"/>
                          <m:ctrlPr>
                            <a:rPr lang="es-PE" sz="2400" i="1">
                              <a:latin typeface="Cambria Math" panose="02040503050406030204" pitchFamily="18" charset="0"/>
                            </a:rPr>
                          </m:ctrlPr>
                        </m:dPr>
                        <m:e>
                          <m:r>
                            <a:rPr lang="es-PE" sz="2400" b="0" i="1" smtClean="0">
                              <a:latin typeface="Cambria Math" panose="02040503050406030204" pitchFamily="18" charset="0"/>
                            </a:rPr>
                            <m:t>(2.92</m:t>
                          </m:r>
                          <m:r>
                            <a:rPr lang="es-PE" sz="2400" b="0" i="1" smtClean="0">
                              <a:latin typeface="Cambria Math" panose="02040503050406030204" pitchFamily="18" charset="0"/>
                            </a:rPr>
                            <m:t>𝐸</m:t>
                          </m:r>
                          <m:r>
                            <a:rPr lang="es-PE" sz="2400" b="0" i="1" smtClean="0">
                              <a:latin typeface="Cambria Math" panose="02040503050406030204" pitchFamily="18" charset="0"/>
                            </a:rPr>
                            <m:t>−10)∗</m:t>
                          </m:r>
                          <m:r>
                            <a:rPr lang="es-PE" sz="2400" b="0" i="1" smtClean="0">
                              <a:latin typeface="Cambria Math" panose="02040503050406030204" pitchFamily="18" charset="0"/>
                              <a:ea typeface="Cambria Math" panose="02040503050406030204" pitchFamily="18" charset="0"/>
                            </a:rPr>
                            <m:t>𝐶𝑢𝑜𝑡𝑎</m:t>
                          </m:r>
                        </m:e>
                      </m:d>
                      <m:r>
                        <a:rPr lang="es-PE" sz="2400" i="1">
                          <a:latin typeface="Cambria Math" panose="02040503050406030204" pitchFamily="18" charset="0"/>
                          <a:ea typeface="Cambria Math" panose="02040503050406030204" pitchFamily="18" charset="0"/>
                        </a:rPr>
                        <m:t>∗</m:t>
                      </m:r>
                      <m:sSub>
                        <m:sSubPr>
                          <m:ctrlPr>
                            <a:rPr lang="es-PE" sz="2400" i="1">
                              <a:latin typeface="Cambria Math" panose="02040503050406030204" pitchFamily="18" charset="0"/>
                              <a:ea typeface="Cambria Math" panose="02040503050406030204" pitchFamily="18" charset="0"/>
                            </a:rPr>
                          </m:ctrlPr>
                        </m:sSubPr>
                        <m:e>
                          <m:r>
                            <a:rPr lang="es-PE" sz="2400" i="1">
                              <a:latin typeface="Cambria Math" panose="02040503050406030204" pitchFamily="18" charset="0"/>
                              <a:ea typeface="Cambria Math" panose="02040503050406030204" pitchFamily="18" charset="0"/>
                            </a:rPr>
                            <m:t>𝑃𝑂𝐵</m:t>
                          </m:r>
                        </m:e>
                        <m:sub>
                          <m:r>
                            <a:rPr lang="es-PE" sz="2400" i="1">
                              <a:latin typeface="Cambria Math" panose="02040503050406030204" pitchFamily="18" charset="0"/>
                              <a:ea typeface="Cambria Math" panose="02040503050406030204" pitchFamily="18" charset="0"/>
                            </a:rPr>
                            <m:t>𝑖</m:t>
                          </m:r>
                        </m:sub>
                      </m:sSub>
                    </m:oMath>
                  </m:oMathPara>
                </a14:m>
                <a:endParaRPr lang="es-PE" sz="24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985524" y="2628424"/>
                <a:ext cx="5512342" cy="369332"/>
              </a:xfrm>
              <a:prstGeom prst="rect">
                <a:avLst/>
              </a:prstGeom>
              <a:blipFill rotWithShape="0">
                <a:blip r:embed="rId3"/>
                <a:stretch>
                  <a:fillRect l="-662" b="-34921"/>
                </a:stretch>
              </a:blipFill>
              <a:ln>
                <a:solidFill>
                  <a:schemeClr val="accent1"/>
                </a:solidFill>
              </a:ln>
            </p:spPr>
            <p:txBody>
              <a:bodyPr/>
              <a:lstStyle/>
              <a:p>
                <a:r>
                  <a:rPr lang="es-PE">
                    <a:noFill/>
                  </a:rPr>
                  <a:t> </a:t>
                </a:r>
              </a:p>
            </p:txBody>
          </p:sp>
        </mc:Fallback>
      </mc:AlternateContent>
      <p:sp>
        <p:nvSpPr>
          <p:cNvPr id="7" name="Rectángulo 6"/>
          <p:cNvSpPr/>
          <p:nvPr/>
        </p:nvSpPr>
        <p:spPr>
          <a:xfrm>
            <a:off x="584157" y="3284984"/>
            <a:ext cx="8042564" cy="2585323"/>
          </a:xfrm>
          <a:prstGeom prst="rect">
            <a:avLst/>
          </a:prstGeom>
        </p:spPr>
        <p:txBody>
          <a:bodyPr wrap="square">
            <a:spAutoFit/>
          </a:bodyPr>
          <a:lstStyle/>
          <a:p>
            <a:pPr algn="just"/>
            <a:r>
              <a:rPr lang="es-PE" dirty="0">
                <a:latin typeface="Arial" panose="020B0604020202020204" pitchFamily="34" charset="0"/>
              </a:rPr>
              <a:t>Vamos a predecir la visitación para cada zona, </a:t>
            </a:r>
            <a:r>
              <a:rPr lang="es-PE" dirty="0" smtClean="0">
                <a:latin typeface="Arial" panose="020B0604020202020204" pitchFamily="34" charset="0"/>
              </a:rPr>
              <a:t>utilizando las </a:t>
            </a:r>
            <a:r>
              <a:rPr lang="es-PE" dirty="0">
                <a:latin typeface="Arial" panose="020B0604020202020204" pitchFamily="34" charset="0"/>
              </a:rPr>
              <a:t>siguientes cuotas de admisión: 5000, 10000, 15000</a:t>
            </a:r>
            <a:r>
              <a:rPr lang="es-PE" dirty="0" smtClean="0">
                <a:latin typeface="Arial" panose="020B0604020202020204" pitchFamily="34" charset="0"/>
              </a:rPr>
              <a:t>, 20000</a:t>
            </a:r>
            <a:r>
              <a:rPr lang="es-PE" dirty="0">
                <a:latin typeface="Arial" panose="020B0604020202020204" pitchFamily="34" charset="0"/>
              </a:rPr>
              <a:t>, 25000, 30000, 35000, 40000, 45000, 50000</a:t>
            </a:r>
            <a:r>
              <a:rPr lang="es-PE" dirty="0" smtClean="0">
                <a:latin typeface="Arial" panose="020B0604020202020204" pitchFamily="34" charset="0"/>
              </a:rPr>
              <a:t>, 55000</a:t>
            </a:r>
            <a:r>
              <a:rPr lang="es-PE" dirty="0">
                <a:latin typeface="Arial" panose="020B0604020202020204" pitchFamily="34" charset="0"/>
              </a:rPr>
              <a:t>, 60000</a:t>
            </a:r>
            <a:r>
              <a:rPr lang="es-PE" dirty="0" smtClean="0">
                <a:latin typeface="Arial" panose="020B0604020202020204" pitchFamily="34" charset="0"/>
              </a:rPr>
              <a:t>.</a:t>
            </a:r>
          </a:p>
          <a:p>
            <a:pPr algn="just"/>
            <a:endParaRPr lang="es-PE" dirty="0">
              <a:latin typeface="Arial" panose="020B0604020202020204" pitchFamily="34" charset="0"/>
            </a:endParaRPr>
          </a:p>
          <a:p>
            <a:pPr algn="just"/>
            <a:r>
              <a:rPr lang="es-PE" dirty="0">
                <a:latin typeface="Arial" panose="020B0604020202020204" pitchFamily="34" charset="0"/>
              </a:rPr>
              <a:t>Finalmente, vamos a obtener el número total de </a:t>
            </a:r>
            <a:r>
              <a:rPr lang="es-PE" dirty="0" smtClean="0">
                <a:latin typeface="Arial" panose="020B0604020202020204" pitchFamily="34" charset="0"/>
              </a:rPr>
              <a:t>visitas para </a:t>
            </a:r>
            <a:r>
              <a:rPr lang="es-PE" dirty="0">
                <a:latin typeface="Arial" panose="020B0604020202020204" pitchFamily="34" charset="0"/>
              </a:rPr>
              <a:t>cada cuota, sumando las visitas de cada zona</a:t>
            </a:r>
            <a:r>
              <a:rPr lang="es-PE" dirty="0" smtClean="0">
                <a:latin typeface="Arial" panose="020B0604020202020204" pitchFamily="34" charset="0"/>
              </a:rPr>
              <a:t>. </a:t>
            </a:r>
          </a:p>
          <a:p>
            <a:pPr algn="just"/>
            <a:endParaRPr lang="es-PE" dirty="0" smtClean="0">
              <a:latin typeface="Arial" panose="020B0604020202020204" pitchFamily="34" charset="0"/>
            </a:endParaRPr>
          </a:p>
          <a:p>
            <a:pPr algn="just"/>
            <a:r>
              <a:rPr lang="es-PE" dirty="0" smtClean="0">
                <a:latin typeface="Arial" panose="020B0604020202020204" pitchFamily="34" charset="0"/>
              </a:rPr>
              <a:t>A </a:t>
            </a:r>
            <a:r>
              <a:rPr lang="es-PE" dirty="0">
                <a:latin typeface="Arial" panose="020B0604020202020204" pitchFamily="34" charset="0"/>
              </a:rPr>
              <a:t>partir de esta información, podemos estimar la curva </a:t>
            </a:r>
            <a:r>
              <a:rPr lang="es-PE" dirty="0" smtClean="0">
                <a:latin typeface="Arial" panose="020B0604020202020204" pitchFamily="34" charset="0"/>
              </a:rPr>
              <a:t>de demanda</a:t>
            </a:r>
            <a:r>
              <a:rPr lang="es-PE" dirty="0">
                <a:latin typeface="Arial" panose="020B0604020202020204" pitchFamily="34" charset="0"/>
              </a:rPr>
              <a:t>; es decir, la relación entre la cantidad total </a:t>
            </a:r>
            <a:r>
              <a:rPr lang="es-PE" dirty="0" smtClean="0">
                <a:latin typeface="Arial" panose="020B0604020202020204" pitchFamily="34" charset="0"/>
              </a:rPr>
              <a:t>de visitas </a:t>
            </a:r>
            <a:r>
              <a:rPr lang="es-PE" dirty="0">
                <a:latin typeface="Arial" panose="020B0604020202020204" pitchFamily="34" charset="0"/>
              </a:rPr>
              <a:t>y la cuota de admisión al parque.</a:t>
            </a:r>
            <a:endParaRPr lang="es-PE" dirty="0"/>
          </a:p>
        </p:txBody>
      </p:sp>
    </p:spTree>
    <p:extLst>
      <p:ext uri="{BB962C8B-B14F-4D97-AF65-F5344CB8AC3E}">
        <p14:creationId xmlns:p14="http://schemas.microsoft.com/office/powerpoint/2010/main" val="36580901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07704" y="908720"/>
            <a:ext cx="5403273" cy="369332"/>
          </a:xfrm>
          <a:prstGeom prst="rect">
            <a:avLst/>
          </a:prstGeom>
        </p:spPr>
        <p:txBody>
          <a:bodyPr wrap="square">
            <a:spAutoFit/>
          </a:bodyPr>
          <a:lstStyle/>
          <a:p>
            <a:r>
              <a:rPr lang="es-PE" b="1" dirty="0">
                <a:latin typeface="Arial" panose="020B0604020202020204" pitchFamily="34" charset="0"/>
              </a:rPr>
              <a:t>Obtenemos entonces las siguientes columnas:</a:t>
            </a:r>
            <a:endParaRPr lang="es-PE" dirty="0"/>
          </a:p>
        </p:txBody>
      </p:sp>
      <p:graphicFrame>
        <p:nvGraphicFramePr>
          <p:cNvPr id="6" name="Tabla 5"/>
          <p:cNvGraphicFramePr>
            <a:graphicFrameLocks noGrp="1"/>
          </p:cNvGraphicFramePr>
          <p:nvPr>
            <p:extLst>
              <p:ext uri="{D42A27DB-BD31-4B8C-83A1-F6EECF244321}">
                <p14:modId xmlns:p14="http://schemas.microsoft.com/office/powerpoint/2010/main" val="4256453961"/>
              </p:ext>
            </p:extLst>
          </p:nvPr>
        </p:nvGraphicFramePr>
        <p:xfrm>
          <a:off x="2479964" y="1512743"/>
          <a:ext cx="3370118" cy="4559288"/>
        </p:xfrm>
        <a:graphic>
          <a:graphicData uri="http://schemas.openxmlformats.org/drawingml/2006/table">
            <a:tbl>
              <a:tblPr>
                <a:tableStyleId>{5C22544A-7EE6-4342-B048-85BDC9FD1C3A}</a:tableStyleId>
              </a:tblPr>
              <a:tblGrid>
                <a:gridCol w="1685059"/>
                <a:gridCol w="1685059"/>
              </a:tblGrid>
              <a:tr h="473063">
                <a:tc>
                  <a:txBody>
                    <a:bodyPr/>
                    <a:lstStyle/>
                    <a:p>
                      <a:pPr algn="ctr" fontAlgn="b"/>
                      <a:r>
                        <a:rPr lang="es-PE" sz="2000" u="none" strike="noStrike" dirty="0" smtClean="0">
                          <a:effectLst/>
                        </a:rPr>
                        <a:t>Visitas</a:t>
                      </a:r>
                      <a:endParaRPr lang="es-PE" sz="2000" b="0" i="0" u="none" strike="noStrike" dirty="0">
                        <a:effectLst/>
                        <a:latin typeface="Arial" panose="020B0604020202020204" pitchFamily="34" charset="0"/>
                      </a:endParaRPr>
                    </a:p>
                  </a:txBody>
                  <a:tcPr marL="9525" marR="9525" marT="9525" marB="0" anchor="b">
                    <a:solidFill>
                      <a:srgbClr val="669900"/>
                    </a:solidFill>
                  </a:tcPr>
                </a:tc>
                <a:tc>
                  <a:txBody>
                    <a:bodyPr/>
                    <a:lstStyle/>
                    <a:p>
                      <a:pPr algn="ctr" fontAlgn="b"/>
                      <a:r>
                        <a:rPr lang="es-PE" sz="2000" u="none" strike="noStrike" dirty="0" smtClean="0">
                          <a:effectLst/>
                        </a:rPr>
                        <a:t>Cuota</a:t>
                      </a:r>
                      <a:endParaRPr lang="es-PE" sz="2000" b="0" i="0" u="none" strike="noStrike" dirty="0">
                        <a:effectLst/>
                        <a:latin typeface="Arial" panose="020B0604020202020204" pitchFamily="34" charset="0"/>
                      </a:endParaRPr>
                    </a:p>
                  </a:txBody>
                  <a:tcPr marL="9525" marR="9525" marT="9525" marB="0" anchor="b">
                    <a:solidFill>
                      <a:srgbClr val="669900"/>
                    </a:solidFill>
                  </a:tcPr>
                </a:tc>
              </a:tr>
              <a:tr h="243699">
                <a:tc>
                  <a:txBody>
                    <a:bodyPr/>
                    <a:lstStyle/>
                    <a:p>
                      <a:pPr algn="ctr" fontAlgn="b"/>
                      <a:r>
                        <a:rPr lang="es-PE" sz="2000" u="none" strike="noStrike">
                          <a:effectLst/>
                        </a:rPr>
                        <a:t>121.00</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107.29</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94.57</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10000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82.52</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15000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71.15</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20000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53.19</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25000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49.89</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30000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39.53</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35000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30.04</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40000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22.67</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45000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15.30</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50000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9.86</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55000</a:t>
                      </a:r>
                      <a:endParaRPr lang="es-PE" sz="2000" b="0" i="0" u="none" strike="noStrike" dirty="0">
                        <a:effectLst/>
                        <a:latin typeface="Arial" panose="020B0604020202020204" pitchFamily="34" charset="0"/>
                      </a:endParaRPr>
                    </a:p>
                  </a:txBody>
                  <a:tcPr marL="9525" marR="9525" marT="9525" marB="0" anchor="b"/>
                </a:tc>
              </a:tr>
              <a:tr h="243699">
                <a:tc>
                  <a:txBody>
                    <a:bodyPr/>
                    <a:lstStyle/>
                    <a:p>
                      <a:pPr algn="ctr" fontAlgn="b"/>
                      <a:r>
                        <a:rPr lang="es-PE" sz="2000" u="none" strike="noStrike">
                          <a:effectLst/>
                        </a:rPr>
                        <a:t>6.22</a:t>
                      </a:r>
                      <a:endParaRPr lang="es-PE" sz="2000" b="0" i="0" u="none" strike="noStrike">
                        <a:effectLst/>
                        <a:latin typeface="Arial" panose="020B0604020202020204" pitchFamily="34" charset="0"/>
                      </a:endParaRPr>
                    </a:p>
                  </a:txBody>
                  <a:tcPr marL="9525" marR="9525" marT="9525" marB="0" anchor="b"/>
                </a:tc>
                <a:tc>
                  <a:txBody>
                    <a:bodyPr/>
                    <a:lstStyle/>
                    <a:p>
                      <a:pPr algn="ctr" fontAlgn="b"/>
                      <a:r>
                        <a:rPr lang="es-PE" sz="2000" u="none" strike="noStrike" dirty="0">
                          <a:effectLst/>
                        </a:rPr>
                        <a:t>60000</a:t>
                      </a:r>
                      <a:endParaRPr lang="es-PE" sz="2000" b="0" i="0" u="none" strike="noStrike" dirty="0">
                        <a:effectLst/>
                        <a:latin typeface="Arial" panose="020B0604020202020204" pitchFamily="34" charset="0"/>
                      </a:endParaRPr>
                    </a:p>
                  </a:txBody>
                  <a:tcPr marL="9525" marR="9525" marT="9525" marB="0" anchor="b"/>
                </a:tc>
              </a:tr>
            </a:tbl>
          </a:graphicData>
        </a:graphic>
      </p:graphicFrame>
    </p:spTree>
    <p:extLst>
      <p:ext uri="{BB962C8B-B14F-4D97-AF65-F5344CB8AC3E}">
        <p14:creationId xmlns:p14="http://schemas.microsoft.com/office/powerpoint/2010/main" val="33788157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3064" y="800886"/>
            <a:ext cx="8136082" cy="923330"/>
          </a:xfrm>
          <a:prstGeom prst="rect">
            <a:avLst/>
          </a:prstGeom>
        </p:spPr>
        <p:txBody>
          <a:bodyPr wrap="square">
            <a:spAutoFit/>
          </a:bodyPr>
          <a:lstStyle/>
          <a:p>
            <a:r>
              <a:rPr lang="es-PE" b="1" dirty="0">
                <a:latin typeface="Arial" panose="020B0604020202020204" pitchFamily="34" charset="0"/>
              </a:rPr>
              <a:t>Ahora procedemos a estimar la curva de demanda</a:t>
            </a:r>
            <a:r>
              <a:rPr lang="es-PE" b="1" dirty="0" smtClean="0">
                <a:latin typeface="Arial" panose="020B0604020202020204" pitchFamily="34" charset="0"/>
              </a:rPr>
              <a:t>.</a:t>
            </a:r>
          </a:p>
          <a:p>
            <a:endParaRPr lang="es-PE" b="1" dirty="0">
              <a:latin typeface="Arial" panose="020B0604020202020204" pitchFamily="34" charset="0"/>
            </a:endParaRPr>
          </a:p>
          <a:p>
            <a:r>
              <a:rPr lang="es-PE" dirty="0">
                <a:latin typeface="Arial" panose="020B0604020202020204" pitchFamily="34" charset="0"/>
              </a:rPr>
              <a:t>En este caso vamos a suponer que la demanda es lineal</a:t>
            </a:r>
            <a:endParaRPr lang="es-PE" dirty="0"/>
          </a:p>
        </p:txBody>
      </p:sp>
      <p:sp>
        <p:nvSpPr>
          <p:cNvPr id="6" name="Rectángulo 5"/>
          <p:cNvSpPr/>
          <p:nvPr/>
        </p:nvSpPr>
        <p:spPr>
          <a:xfrm>
            <a:off x="1547664" y="5565832"/>
            <a:ext cx="5631875" cy="369332"/>
          </a:xfrm>
          <a:prstGeom prst="rect">
            <a:avLst/>
          </a:prstGeom>
          <a:solidFill>
            <a:schemeClr val="accent2"/>
          </a:solidFill>
          <a:ln>
            <a:solidFill>
              <a:schemeClr val="accent1"/>
            </a:solidFill>
          </a:ln>
        </p:spPr>
        <p:txBody>
          <a:bodyPr wrap="square">
            <a:spAutoFit/>
          </a:bodyPr>
          <a:lstStyle/>
          <a:p>
            <a:r>
              <a:rPr lang="es-PE" dirty="0">
                <a:latin typeface="Arial" panose="020B0604020202020204" pitchFamily="34" charset="0"/>
              </a:rPr>
              <a:t>La curva de demanda es: visitas = 112 – 0.002*cuota</a:t>
            </a:r>
            <a:endParaRPr lang="es-PE" dirty="0"/>
          </a:p>
        </p:txBody>
      </p:sp>
      <p:pic>
        <p:nvPicPr>
          <p:cNvPr id="3" name="Imagen 2"/>
          <p:cNvPicPr>
            <a:picLocks noChangeAspect="1"/>
          </p:cNvPicPr>
          <p:nvPr/>
        </p:nvPicPr>
        <p:blipFill>
          <a:blip r:embed="rId2"/>
          <a:stretch>
            <a:fillRect/>
          </a:stretch>
        </p:blipFill>
        <p:spPr>
          <a:xfrm>
            <a:off x="609818" y="2132856"/>
            <a:ext cx="7807958" cy="3024336"/>
          </a:xfrm>
          <a:prstGeom prst="rect">
            <a:avLst/>
          </a:prstGeom>
        </p:spPr>
      </p:pic>
    </p:spTree>
    <p:extLst>
      <p:ext uri="{BB962C8B-B14F-4D97-AF65-F5344CB8AC3E}">
        <p14:creationId xmlns:p14="http://schemas.microsoft.com/office/powerpoint/2010/main" val="177236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0995" y="1098262"/>
            <a:ext cx="7886700" cy="4351338"/>
          </a:xfrm>
        </p:spPr>
        <p:txBody>
          <a:bodyPr>
            <a:normAutofit/>
          </a:bodyPr>
          <a:lstStyle/>
          <a:p>
            <a:pPr marL="0" indent="0" algn="just">
              <a:buNone/>
            </a:pPr>
            <a:r>
              <a:rPr lang="es-PE" sz="2000" b="1" i="1" dirty="0" smtClean="0"/>
              <a:t>Desventajas:</a:t>
            </a:r>
          </a:p>
          <a:p>
            <a:pPr marL="0" indent="0" algn="just">
              <a:buNone/>
            </a:pPr>
            <a:endParaRPr lang="es-PE" sz="2000" b="1" i="1" dirty="0"/>
          </a:p>
          <a:p>
            <a:pPr algn="just"/>
            <a:r>
              <a:rPr lang="es-ES" sz="2000" dirty="0"/>
              <a:t>La principal desventaja del MVC es que existe total dependencia de las respuestas que se obtengan y la sinceridad de estas es muy cuestionada; pues las personas en los mercados reales se enfrentan a decisiones de consumo partiendo del conocimiento de precios, características y preferencias de los bienes</a:t>
            </a:r>
            <a:r>
              <a:rPr lang="es-ES" sz="2000" dirty="0" smtClean="0"/>
              <a:t>.</a:t>
            </a:r>
          </a:p>
          <a:p>
            <a:pPr marL="0" indent="0" algn="just">
              <a:buNone/>
            </a:pPr>
            <a:endParaRPr lang="es-ES" sz="2000" b="1" i="1" dirty="0"/>
          </a:p>
          <a:p>
            <a:pPr algn="just"/>
            <a:r>
              <a:rPr lang="es-ES" sz="2000" dirty="0"/>
              <a:t>El hecho de que los individuos se enfrenten a la situación hipotética que se les presenta en la entrevista, y además a elegir un precio para el consumo de un bien, es un  escenario que da pie a que actúen de maneras muy diferentes y por distintos motivos que darán a la valoración económica poca veracidad</a:t>
            </a:r>
            <a:endParaRPr lang="es-PE" sz="2000" b="1" i="1" dirty="0"/>
          </a:p>
        </p:txBody>
      </p:sp>
    </p:spTree>
    <p:extLst>
      <p:ext uri="{BB962C8B-B14F-4D97-AF65-F5344CB8AC3E}">
        <p14:creationId xmlns:p14="http://schemas.microsoft.com/office/powerpoint/2010/main" val="124408452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68927" y="713618"/>
            <a:ext cx="7626928" cy="923330"/>
          </a:xfrm>
          <a:prstGeom prst="rect">
            <a:avLst/>
          </a:prstGeom>
        </p:spPr>
        <p:txBody>
          <a:bodyPr wrap="square">
            <a:spAutoFit/>
          </a:bodyPr>
          <a:lstStyle/>
          <a:p>
            <a:pPr algn="just"/>
            <a:r>
              <a:rPr lang="es-PE" b="1" dirty="0">
                <a:latin typeface="Arial" panose="020B0604020202020204" pitchFamily="34" charset="0"/>
              </a:rPr>
              <a:t>Paso 4</a:t>
            </a:r>
          </a:p>
          <a:p>
            <a:pPr algn="just"/>
            <a:r>
              <a:rPr lang="es-PE" dirty="0">
                <a:latin typeface="Arial" panose="020B0604020202020204" pitchFamily="34" charset="0"/>
              </a:rPr>
              <a:t>Finalmente podemos estimar el valor recreativo del Parque Bonito</a:t>
            </a:r>
            <a:r>
              <a:rPr lang="es-PE" dirty="0" smtClean="0">
                <a:latin typeface="Arial" panose="020B0604020202020204" pitchFamily="34" charset="0"/>
              </a:rPr>
              <a:t>, como </a:t>
            </a:r>
            <a:r>
              <a:rPr lang="es-PE" dirty="0">
                <a:latin typeface="Arial" panose="020B0604020202020204" pitchFamily="34" charset="0"/>
              </a:rPr>
              <a:t>el área debajo de la curva de demande de visitas:</a:t>
            </a:r>
            <a:endParaRPr lang="es-PE" dirty="0"/>
          </a:p>
        </p:txBody>
      </p:sp>
      <p:pic>
        <p:nvPicPr>
          <p:cNvPr id="5" name="Imagen 4"/>
          <p:cNvPicPr>
            <a:picLocks noChangeAspect="1"/>
          </p:cNvPicPr>
          <p:nvPr/>
        </p:nvPicPr>
        <p:blipFill>
          <a:blip r:embed="rId2"/>
          <a:stretch>
            <a:fillRect/>
          </a:stretch>
        </p:blipFill>
        <p:spPr>
          <a:xfrm>
            <a:off x="574444" y="1982218"/>
            <a:ext cx="8055444" cy="4687142"/>
          </a:xfrm>
          <a:prstGeom prst="rect">
            <a:avLst/>
          </a:prstGeom>
        </p:spPr>
      </p:pic>
    </p:spTree>
    <p:extLst>
      <p:ext uri="{BB962C8B-B14F-4D97-AF65-F5344CB8AC3E}">
        <p14:creationId xmlns:p14="http://schemas.microsoft.com/office/powerpoint/2010/main" val="41190009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11928" y="1024234"/>
            <a:ext cx="5527964" cy="1569660"/>
          </a:xfrm>
          <a:prstGeom prst="rect">
            <a:avLst/>
          </a:prstGeom>
          <a:solidFill>
            <a:schemeClr val="accent6">
              <a:lumMod val="40000"/>
              <a:lumOff val="60000"/>
            </a:schemeClr>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PE" sz="2400" b="1" dirty="0">
                <a:solidFill>
                  <a:srgbClr val="000064"/>
                </a:solidFill>
                <a:latin typeface="Arial" panose="020B0604020202020204" pitchFamily="34" charset="0"/>
              </a:rPr>
              <a:t>El beneficio anual derivado del uso</a:t>
            </a:r>
          </a:p>
          <a:p>
            <a:pPr algn="ctr"/>
            <a:r>
              <a:rPr lang="es-PE" sz="2400" b="1" dirty="0">
                <a:solidFill>
                  <a:srgbClr val="000064"/>
                </a:solidFill>
                <a:latin typeface="Arial" panose="020B0604020202020204" pitchFamily="34" charset="0"/>
              </a:rPr>
              <a:t>del parque Bonito con propósitos</a:t>
            </a:r>
          </a:p>
          <a:p>
            <a:pPr algn="ctr"/>
            <a:r>
              <a:rPr lang="es-PE" sz="2400" b="1" dirty="0">
                <a:solidFill>
                  <a:srgbClr val="000064"/>
                </a:solidFill>
                <a:latin typeface="Arial" panose="020B0604020202020204" pitchFamily="34" charset="0"/>
              </a:rPr>
              <a:t>recreativos es de </a:t>
            </a:r>
            <a:r>
              <a:rPr lang="es-PE" sz="2400" b="1" dirty="0" smtClean="0">
                <a:solidFill>
                  <a:srgbClr val="000064"/>
                </a:solidFill>
                <a:latin typeface="Arial" panose="020B0604020202020204" pitchFamily="34" charset="0"/>
              </a:rPr>
              <a:t>3.136.000 pesos chilenos</a:t>
            </a:r>
            <a:endParaRPr lang="es-PE" sz="2400" dirty="0"/>
          </a:p>
        </p:txBody>
      </p:sp>
    </p:spTree>
    <p:extLst>
      <p:ext uri="{BB962C8B-B14F-4D97-AF65-F5344CB8AC3E}">
        <p14:creationId xmlns:p14="http://schemas.microsoft.com/office/powerpoint/2010/main" val="3718656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7544" y="764704"/>
            <a:ext cx="8229600" cy="5433467"/>
          </a:xfrm>
        </p:spPr>
        <p:txBody>
          <a:bodyPr/>
          <a:lstStyle/>
          <a:p>
            <a:pPr marL="0" indent="0">
              <a:buNone/>
            </a:pPr>
            <a:r>
              <a:rPr lang="es-PE" sz="2000" b="1" i="1" dirty="0" smtClean="0"/>
              <a:t>Limitaciones</a:t>
            </a:r>
          </a:p>
          <a:p>
            <a:pPr lvl="0" algn="just"/>
            <a:r>
              <a:rPr lang="es-ES" sz="1800" dirty="0"/>
              <a:t>En su forma más simple, el modelo asume que los individuos realizan el viaje a un sitio recreacional específico con un solo objetivo, de tal manera que si en la visita se busca cumplir con más de un objetivo el valor del sitio puede ser sobreestimado ya que puede resultar difícil repartir los costos en que se incurrió en el viaje entre los diversos objetivos.</a:t>
            </a:r>
            <a:endParaRPr lang="es-PE" sz="1800" dirty="0"/>
          </a:p>
          <a:p>
            <a:pPr lvl="0" algn="just"/>
            <a:r>
              <a:rPr lang="es-ES" sz="1800" dirty="0"/>
              <a:t>La determinación y la medición del coste de oportunidad del tiempo empleado en el transcurso del viaje puede representar un problema, ya que sí el tiempo gastado en el viaje podía haber sido usado de otro modo, el coste de oportunidad implícito debería ser agregado al costo de viaje o el valor del sitio sería subestimado. </a:t>
            </a:r>
            <a:endParaRPr lang="es-ES" sz="1800" dirty="0" smtClean="0"/>
          </a:p>
          <a:p>
            <a:pPr lvl="0" algn="just"/>
            <a:r>
              <a:rPr lang="es-ES" sz="1800" dirty="0" smtClean="0"/>
              <a:t>Para </a:t>
            </a:r>
            <a:r>
              <a:rPr lang="es-ES" sz="1800" dirty="0"/>
              <a:t>realizar la estimación de la función de demanda debe existir una diferencia considerable entre las distancias recorridas en los viajes de tal forma que se afecte el costo de desplazamiento y, por lo tanto, el número de viajes realizados. Sin embargo, para aquellos sitios cercanos a grandes centros demográficos esta condición no se cumple, ya que muchos viajes pueden provenir de zonas de origen que se encuentran muy cercanas las unas de las otras.</a:t>
            </a:r>
            <a:endParaRPr lang="es-PE" sz="1800" dirty="0"/>
          </a:p>
          <a:p>
            <a:pPr marL="0" indent="0">
              <a:buNone/>
            </a:pPr>
            <a:endParaRPr lang="es-PE" sz="1800" dirty="0"/>
          </a:p>
        </p:txBody>
      </p:sp>
    </p:spTree>
    <p:extLst>
      <p:ext uri="{BB962C8B-B14F-4D97-AF65-F5344CB8AC3E}">
        <p14:creationId xmlns:p14="http://schemas.microsoft.com/office/powerpoint/2010/main" val="32922160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txBox="1">
            <a:spLocks/>
          </p:cNvSpPr>
          <p:nvPr/>
        </p:nvSpPr>
        <p:spPr>
          <a:xfrm>
            <a:off x="343622" y="1326141"/>
            <a:ext cx="8496300" cy="46815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endParaRPr lang="es-CL" altLang="es-ES" dirty="0" smtClean="0"/>
          </a:p>
          <a:p>
            <a:pPr>
              <a:buFont typeface="Wingdings" panose="05000000000000000000" pitchFamily="2" charset="2"/>
              <a:buNone/>
            </a:pPr>
            <a:endParaRPr lang="es-CL" altLang="es-ES" dirty="0" smtClean="0"/>
          </a:p>
          <a:p>
            <a:pPr>
              <a:buFont typeface="Wingdings" panose="05000000000000000000" pitchFamily="2" charset="2"/>
              <a:buNone/>
            </a:pPr>
            <a:endParaRPr lang="es-CL" altLang="es-ES" dirty="0" smtClean="0"/>
          </a:p>
          <a:p>
            <a:pPr algn="ctr">
              <a:buFont typeface="Wingdings" panose="05000000000000000000" pitchFamily="2" charset="2"/>
              <a:buNone/>
            </a:pPr>
            <a:r>
              <a:rPr lang="es-CL" altLang="es-ES" sz="4000" b="1" i="1" dirty="0" smtClean="0">
                <a:solidFill>
                  <a:srgbClr val="002060"/>
                </a:solidFill>
              </a:rPr>
              <a:t>GRACIAS POR SU ATENCIÓN </a:t>
            </a:r>
          </a:p>
        </p:txBody>
      </p:sp>
    </p:spTree>
    <p:extLst>
      <p:ext uri="{BB962C8B-B14F-4D97-AF65-F5344CB8AC3E}">
        <p14:creationId xmlns:p14="http://schemas.microsoft.com/office/powerpoint/2010/main" val="128239319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dirty="0" smtClean="0"/>
        </a:defPPr>
      </a:lst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14289</TotalTime>
  <Words>7057</Words>
  <Application>Microsoft Office PowerPoint</Application>
  <PresentationFormat>Presentación en pantalla (4:3)</PresentationFormat>
  <Paragraphs>963</Paragraphs>
  <Slides>93</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93</vt:i4>
      </vt:variant>
    </vt:vector>
  </HeadingPairs>
  <TitlesOfParts>
    <vt:vector size="100" baseType="lpstr">
      <vt:lpstr>Batang</vt:lpstr>
      <vt:lpstr>Arial</vt:lpstr>
      <vt:lpstr>Calibri</vt:lpstr>
      <vt:lpstr>Cambria Math</vt:lpstr>
      <vt:lpstr>Times New Roman</vt:lpstr>
      <vt:lpstr>Wingdings</vt:lpstr>
      <vt:lpstr>Tema de Office</vt:lpstr>
      <vt:lpstr>Métodos de Valoración Económica basados en Preferencias Declaradas</vt:lpstr>
      <vt:lpstr>Presentación de PowerPoint</vt:lpstr>
      <vt:lpstr>Método de Valoración Contingente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Diseño</vt:lpstr>
      <vt:lpstr>Estimación CVM</vt:lpstr>
      <vt:lpstr>Presentación de PowerPoint</vt:lpstr>
      <vt:lpstr>DAP</vt:lpstr>
      <vt:lpstr>Presentación de PowerPoint</vt:lpstr>
      <vt:lpstr>Otras Técnicas de Valoración Económica</vt:lpstr>
      <vt:lpstr>Proyecto Minero en el distrito X </vt:lpstr>
      <vt:lpstr>Área de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Métodos de Valoración Económica basados en Preferencias Reveladas</vt:lpstr>
      <vt:lpstr>EL MÉTODO DE COSTOS DE VIAJE</vt:lpstr>
      <vt:lpstr>Presentación de PowerPoint</vt:lpstr>
      <vt:lpstr>Presentación de PowerPoint</vt:lpstr>
      <vt:lpstr>Presentación de PowerPoint</vt:lpstr>
      <vt:lpstr>Presentación de PowerPoint</vt:lpstr>
      <vt:lpstr>Presentación de PowerPoint</vt:lpstr>
      <vt:lpstr>Presentación de PowerPoint</vt:lpstr>
      <vt:lpstr>1.1. Demanda por zonas de origen</vt:lpstr>
      <vt:lpstr>1.2. Demanda individual:</vt:lpstr>
      <vt:lpstr>OPERATIVIZACIÓN DEL MÉTODO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fpano</dc:creator>
  <cp:lastModifiedBy>Ingrid Cecilia Casana Ortega</cp:lastModifiedBy>
  <cp:revision>1051</cp:revision>
  <cp:lastPrinted>2014-10-27T14:47:45Z</cp:lastPrinted>
  <dcterms:created xsi:type="dcterms:W3CDTF">2012-01-27T16:30:22Z</dcterms:created>
  <dcterms:modified xsi:type="dcterms:W3CDTF">2014-10-28T17:31:56Z</dcterms:modified>
</cp:coreProperties>
</file>