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82" r:id="rId3"/>
    <p:sldId id="261" r:id="rId4"/>
    <p:sldId id="262" r:id="rId5"/>
    <p:sldId id="264" r:id="rId6"/>
    <p:sldId id="285" r:id="rId7"/>
    <p:sldId id="258" r:id="rId8"/>
    <p:sldId id="259" r:id="rId9"/>
    <p:sldId id="265" r:id="rId10"/>
    <p:sldId id="266" r:id="rId11"/>
    <p:sldId id="267" r:id="rId12"/>
    <p:sldId id="268" r:id="rId13"/>
    <p:sldId id="283" r:id="rId14"/>
    <p:sldId id="270" r:id="rId15"/>
    <p:sldId id="273" r:id="rId16"/>
    <p:sldId id="271" r:id="rId17"/>
    <p:sldId id="279" r:id="rId18"/>
    <p:sldId id="272" r:id="rId19"/>
    <p:sldId id="284" r:id="rId20"/>
    <p:sldId id="280" r:id="rId21"/>
    <p:sldId id="281" r:id="rId22"/>
    <p:sldId id="269" r:id="rId23"/>
    <p:sldId id="278" r:id="rId2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95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876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D8F3766-8DB9-4474-BF66-5AA57A8B3EF5}" type="datetimeFigureOut">
              <a:rPr lang="es-ES" smtClean="0"/>
              <a:t>22/10/2014</a:t>
            </a:fld>
            <a:endParaRPr lang="es-ES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C7C629F-3D0C-45BD-92C9-6760BD1CF678}" type="slidenum">
              <a:rPr lang="es-ES" smtClean="0"/>
              <a:t>‹Nº›</a:t>
            </a:fld>
            <a:endParaRPr lang="es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F3766-8DB9-4474-BF66-5AA57A8B3EF5}" type="datetimeFigureOut">
              <a:rPr lang="es-ES" smtClean="0"/>
              <a:t>22/10/2014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629F-3D0C-45BD-92C9-6760BD1CF678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F3766-8DB9-4474-BF66-5AA57A8B3EF5}" type="datetimeFigureOut">
              <a:rPr lang="es-ES" smtClean="0"/>
              <a:t>22/10/2014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629F-3D0C-45BD-92C9-6760BD1CF678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D8F3766-8DB9-4474-BF66-5AA57A8B3EF5}" type="datetimeFigureOut">
              <a:rPr lang="es-ES" smtClean="0"/>
              <a:t>22/10/2014</a:t>
            </a:fld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C7C629F-3D0C-45BD-92C9-6760BD1CF678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D8F3766-8DB9-4474-BF66-5AA57A8B3EF5}" type="datetimeFigureOut">
              <a:rPr lang="es-ES" smtClean="0"/>
              <a:t>22/10/2014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C7C629F-3D0C-45BD-92C9-6760BD1CF678}" type="slidenum">
              <a:rPr lang="es-ES" smtClean="0"/>
              <a:t>‹Nº›</a:t>
            </a:fld>
            <a:endParaRPr lang="es-E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F3766-8DB9-4474-BF66-5AA57A8B3EF5}" type="datetimeFigureOut">
              <a:rPr lang="es-ES" smtClean="0"/>
              <a:t>22/10/2014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629F-3D0C-45BD-92C9-6760BD1CF678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F3766-8DB9-4474-BF66-5AA57A8B3EF5}" type="datetimeFigureOut">
              <a:rPr lang="es-ES" smtClean="0"/>
              <a:t>22/10/2014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629F-3D0C-45BD-92C9-6760BD1CF678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D8F3766-8DB9-4474-BF66-5AA57A8B3EF5}" type="datetimeFigureOut">
              <a:rPr lang="es-ES" smtClean="0"/>
              <a:t>22/10/2014</a:t>
            </a:fld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C7C629F-3D0C-45BD-92C9-6760BD1CF678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F3766-8DB9-4474-BF66-5AA57A8B3EF5}" type="datetimeFigureOut">
              <a:rPr lang="es-ES" smtClean="0"/>
              <a:t>22/10/2014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629F-3D0C-45BD-92C9-6760BD1CF678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D8F3766-8DB9-4474-BF66-5AA57A8B3EF5}" type="datetimeFigureOut">
              <a:rPr lang="es-ES" smtClean="0"/>
              <a:t>22/10/2014</a:t>
            </a:fld>
            <a:endParaRPr lang="es-ES" dirty="0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C7C629F-3D0C-45BD-92C9-6760BD1CF678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D8F3766-8DB9-4474-BF66-5AA57A8B3EF5}" type="datetimeFigureOut">
              <a:rPr lang="es-ES" smtClean="0"/>
              <a:t>22/10/2014</a:t>
            </a:fld>
            <a:endParaRPr lang="es-ES" dirty="0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C7C629F-3D0C-45BD-92C9-6760BD1CF678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D8F3766-8DB9-4474-BF66-5AA57A8B3EF5}" type="datetimeFigureOut">
              <a:rPr lang="es-ES" smtClean="0"/>
              <a:t>22/10/2014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C7C629F-3D0C-45BD-92C9-6760BD1CF678}" type="slidenum">
              <a:rPr lang="es-ES" smtClean="0"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es/url?sa=i&amp;rct=j&amp;q=&amp;esrc=s&amp;frm=1&amp;source=images&amp;cd=&amp;cad=rja&amp;uact=8&amp;docid=eDhFk5Od5Z5KqM&amp;tbnid=HiH26Chza2Sq3M:&amp;ved=0CAUQjRw&amp;url=http://notitium.blogspot.com/2013/06/la-mejor-forma-de-presentar-tus.html&amp;ei=3WfZU7OqIajJsQTwqIH4Cw&amp;psig=AFQjCNHEeIJaC-PXTQRfgREP-hZC8VFZLQ&amp;ust=1406843223362251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es/url?sa=i&amp;rct=j&amp;q=&amp;esrc=s&amp;frm=1&amp;source=images&amp;cd=&amp;cad=rja&amp;uact=8&amp;docid=eDhFk5Od5Z5KqM&amp;tbnid=HiH26Chza2Sq3M:&amp;ved=0CAUQjRw&amp;url=http://notitium.blogspot.com/2013/06/la-mejor-forma-de-presentar-tus.html&amp;ei=3WfZU7OqIajJsQTwqIH4Cw&amp;psig=AFQjCNHEeIJaC-PXTQRfgREP-hZC8VFZLQ&amp;ust=1406843223362251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es/url?sa=i&amp;rct=j&amp;q=&amp;esrc=s&amp;frm=1&amp;source=images&amp;cd=&amp;cad=rja&amp;uact=8&amp;docid=eDhFk5Od5Z5KqM&amp;tbnid=HiH26Chza2Sq3M:&amp;ved=0CAUQjRw&amp;url=http://notitium.blogspot.com/2013/06/la-mejor-forma-de-presentar-tus.html&amp;ei=3WfZU7OqIajJsQTwqIH4Cw&amp;psig=AFQjCNHEeIJaC-PXTQRfgREP-hZC8VFZLQ&amp;ust=1406843223362251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187624" y="638132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OCTUBRE 2013</a:t>
            </a:r>
            <a:endParaRPr lang="es-ES" b="1" dirty="0"/>
          </a:p>
        </p:txBody>
      </p:sp>
      <p:pic>
        <p:nvPicPr>
          <p:cNvPr id="15362" name="Picture 2" descr="http://u.jimdo.com/www37/o/sda32b08143e6413b/img/i28f2f3d45afc987f/1302050649/std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12976"/>
            <a:ext cx="403244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images_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448" y="404663"/>
            <a:ext cx="2664295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images_(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3"/>
            <a:ext cx="3095255" cy="216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images_(8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8838"/>
            <a:ext cx="2736304" cy="215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130933" y="2924945"/>
            <a:ext cx="4657091" cy="3312368"/>
          </a:xfrm>
          <a:prstGeom prst="roundRect">
            <a:avLst/>
          </a:prstGeom>
          <a:solidFill>
            <a:srgbClr val="7895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800" b="1" dirty="0" smtClean="0">
                <a:solidFill>
                  <a:srgbClr val="FFFF00"/>
                </a:solidFill>
                <a:latin typeface="Berlin Sans FB Demi" pitchFamily="34" charset="0"/>
              </a:rPr>
              <a:t>POSIBIIDADES DE FINANCIAMIENTO DE PROYECTOS AMBIENTALES</a:t>
            </a:r>
            <a:endParaRPr lang="es-ES" sz="3800" b="1" dirty="0">
              <a:solidFill>
                <a:srgbClr val="FFFF00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66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07504" y="167462"/>
            <a:ext cx="8928992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rgbClr val="FFFF00"/>
                </a:solidFill>
                <a:latin typeface="Berlin Sans FB Demi" pitchFamily="34" charset="0"/>
              </a:rPr>
              <a:t>RANKING REGIONAL DE INVERSION EN LA FUNCION AMBIENTE</a:t>
            </a:r>
            <a:endParaRPr lang="es-ES" sz="2000" dirty="0">
              <a:solidFill>
                <a:srgbClr val="FFFF00"/>
              </a:solidFill>
              <a:latin typeface="Berlin Sans FB Demi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75248"/>
            <a:ext cx="7992888" cy="596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887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568952" cy="4383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07504" y="167462"/>
            <a:ext cx="8928992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rgbClr val="FFFF00"/>
                </a:solidFill>
                <a:latin typeface="Berlin Sans FB Demi" pitchFamily="34" charset="0"/>
              </a:rPr>
              <a:t>RANKING REGIONAL DE INVERSION EN LA FUNCION AMBIENTE</a:t>
            </a:r>
            <a:endParaRPr lang="es-ES" sz="2000" dirty="0">
              <a:solidFill>
                <a:srgbClr val="FFFF00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95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1"/>
            <a:ext cx="8352928" cy="4205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07504" y="167462"/>
            <a:ext cx="8928992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rgbClr val="FFFF00"/>
                </a:solidFill>
                <a:latin typeface="Berlin Sans FB Demi" pitchFamily="34" charset="0"/>
              </a:rPr>
              <a:t>PROYECTOS EN EJECUCION 2014 EN LA FUNCION AMBIENTE</a:t>
            </a:r>
            <a:endParaRPr lang="es-ES" sz="2000" dirty="0">
              <a:solidFill>
                <a:srgbClr val="FFFF00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69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699792" y="2564904"/>
            <a:ext cx="5976664" cy="1077218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chemeClr val="tx1">
                <a:alpha val="97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rgbClr val="C00000"/>
                </a:solidFill>
                <a:latin typeface="Berlin Sans FB Demi" pitchFamily="34" charset="0"/>
                <a:cs typeface="Arial" pitchFamily="34" charset="0"/>
              </a:rPr>
              <a:t>A DONDE ORIENTAR LOS PROYECTOS DE AMBIENTE</a:t>
            </a:r>
            <a:endParaRPr lang="es-ES" sz="3200" dirty="0">
              <a:solidFill>
                <a:srgbClr val="C00000"/>
              </a:solidFill>
              <a:latin typeface="Berlin Sans FB Demi" pitchFamily="34" charset="0"/>
              <a:cs typeface="Arial" pitchFamily="34" charset="0"/>
            </a:endParaRPr>
          </a:p>
        </p:txBody>
      </p:sp>
      <p:pic>
        <p:nvPicPr>
          <p:cNvPr id="3" name="Picture 2" descr="http://4.bp.blogspot.com/-zRnYJm0S7Sw/UbN_qM65WNI/AAAAAAAACOE/9lAaIJFi3jw/s1600/presentacion+grafica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37064" r="72217" b="4887"/>
          <a:stretch>
            <a:fillRect/>
          </a:stretch>
        </p:blipFill>
        <p:spPr bwMode="auto">
          <a:xfrm>
            <a:off x="1043608" y="2520280"/>
            <a:ext cx="1440160" cy="21328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831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3059832" y="980728"/>
            <a:ext cx="5832648" cy="532859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EJES DEL PLAN BICENTENARIO AL 2021</a:t>
            </a:r>
          </a:p>
          <a:p>
            <a:pPr algn="ctr"/>
            <a:endParaRPr lang="es-ES" b="1" dirty="0">
              <a:solidFill>
                <a:srgbClr val="FFC000"/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s-E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DERECHOS FUNDAMENTALES Y DIGNIDAD DE LAS PERSONAS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s-E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OPORTUNIDADES Y ACCESO A LOS SERVICIOS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s-E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ESTADO Y GOBERNABILIDAD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s-E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ECONOMÍA, COMPETITIVIDAD Y EMPLEO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s-E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DESARROLLO REGIONAL E INFRAESTRUCTURA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s-ES" sz="20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RECURSOS NATURALES Y AMBIENTE</a:t>
            </a:r>
            <a:endParaRPr lang="es-ES" sz="20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07504" y="167462"/>
            <a:ext cx="8928992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rgbClr val="FFFF00"/>
                </a:solidFill>
                <a:latin typeface="Berlin Sans FB Demi" pitchFamily="34" charset="0"/>
              </a:rPr>
              <a:t>A DONDE DEBEN ORIENTARSE LOS PROYECTOS DE AMBIENTE</a:t>
            </a:r>
            <a:endParaRPr lang="es-ES" sz="2000" dirty="0">
              <a:solidFill>
                <a:srgbClr val="FFFF00"/>
              </a:solidFill>
              <a:latin typeface="Berlin Sans FB Demi" pitchFamily="34" charset="0"/>
            </a:endParaRPr>
          </a:p>
        </p:txBody>
      </p:sp>
      <p:pic>
        <p:nvPicPr>
          <p:cNvPr id="13316" name="Picture 4" descr="http://3.bp.blogspot.com/_ePRb3XdZnHo/TEZQM5NfqOI/AAAAAAAAAAk/ibbUos9Oo8I/s1600/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1242807"/>
            <a:ext cx="2760240" cy="42744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02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251520" y="908720"/>
            <a:ext cx="8640960" cy="576064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VISION DE DESARROLLO REGIONAL  AL 2021</a:t>
            </a:r>
          </a:p>
          <a:p>
            <a:pPr algn="ctr"/>
            <a:endParaRPr lang="es-ES" b="1" dirty="0"/>
          </a:p>
          <a:p>
            <a:pPr algn="ctr"/>
            <a:r>
              <a:rPr lang="es-ES" sz="1600" b="1" dirty="0" smtClean="0">
                <a:latin typeface="Arial" pitchFamily="34" charset="0"/>
                <a:cs typeface="Arial" pitchFamily="34" charset="0"/>
              </a:rPr>
              <a:t>SOMOS UNA REGIÓN ORGANIZADA, DESCENTRALIZADA E INTEGRADA QUE HA ALCANZADO UN ALTO ÍNDICE DE DESARROLLO HUMANO, Y COMO RESULTADO SE HA REDUCIDO LA POBREZA Y LA POBLACIÓN GOZA DE UNA BUENA CALIDAD DE VIDA, POR EL TRABAJO ARTICULADO, CONCERTADO Y ÉTICO DE LAS INSTITUCIONES PÚBLICAS Y PRIVADAS, QUE BRINDAN SERVICIOS DE CALIDAD, EN EL MARCO DE OBJETIVOS DE LARGO PLAZO, POLÍTICAS DE INCLUSIÓN SOCIAL, RESPETO A LOS DERECHOS HUMANOS Y CON SÓLIDA IDENTIDAD CULTURAL.</a:t>
            </a:r>
          </a:p>
          <a:p>
            <a:pPr algn="ctr"/>
            <a:endParaRPr lang="es-ES" sz="16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1600" b="1" dirty="0" smtClean="0">
                <a:latin typeface="Arial" pitchFamily="34" charset="0"/>
                <a:cs typeface="Arial" pitchFamily="34" charset="0"/>
              </a:rPr>
              <a:t>LA POBLACIÓN REGIONAL SE UBICA MAYORMENTE EN CIUDADES COMO AYACUCHO, QUE CUMPLE EL ROL DE CENTRO COMERCIAL-FINANCIERO REGIONAL Y CIUDADES INTERMEDIAS ARTICULADAS A MERCADOS MACROREGIONALES E INTERNACIONALES, A TRAVÉS DE VÍAS ASFALTADAS Y SERVICIOS LOGÍSTICOS EFICIENTES. LAS ACTIVIDADES ECONÓMICAS SON INCLUSIVAS Y SE DESARROLLAN DE MANERA ORGANIZADA Y ARTICULADA A CADENAS PRODUCTIVAS, CON ALTOS NIVELES DE PRODUCTIVIDAD Y COMPETITIVIDAD, </a:t>
            </a:r>
            <a:r>
              <a:rPr lang="es-ES" sz="16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PROTEGIENDO LOS ECOSISTEMAS Y LA BIODIVERSIDAD, ASÍ COMO, PRESEVANDO LA CALIDAD DEL MEDIO AMBIENTE Y MANEJO SOSTENIBLE DE LOS RECUROS NATURALES </a:t>
            </a: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SOBRE LA BASE DE UN ORDENAMIENTO ADECUADO DEL TERRITORIO REGIONAL.</a:t>
            </a:r>
            <a:endParaRPr lang="es-E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07504" y="167462"/>
            <a:ext cx="8928992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rgbClr val="FFFF00"/>
                </a:solidFill>
                <a:latin typeface="Berlin Sans FB Demi" pitchFamily="34" charset="0"/>
              </a:rPr>
              <a:t>A DONDE DEBEN ORIENTARSE LOS PROYECTOS DE AMBIENTE</a:t>
            </a:r>
            <a:endParaRPr lang="es-ES" sz="2000" dirty="0">
              <a:solidFill>
                <a:srgbClr val="FFFF00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12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07504" y="167462"/>
            <a:ext cx="8928992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rgbClr val="FFFF00"/>
                </a:solidFill>
                <a:latin typeface="Berlin Sans FB Demi" pitchFamily="34" charset="0"/>
              </a:rPr>
              <a:t>A DONDE DEBEN ORIENTARSE LOS PROYECTOS DE AMBIENTE</a:t>
            </a:r>
            <a:endParaRPr lang="es-ES" sz="2000" dirty="0">
              <a:solidFill>
                <a:srgbClr val="FFFF00"/>
              </a:solidFill>
              <a:latin typeface="Berlin Sans FB Demi" pitchFamily="34" charset="0"/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467544" y="1052736"/>
            <a:ext cx="2520280" cy="236695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OBJETIVO REGIONAL 1</a:t>
            </a:r>
          </a:p>
          <a:p>
            <a:pPr algn="ctr"/>
            <a:endParaRPr lang="es-ES" sz="16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1600" b="1" dirty="0" smtClean="0">
                <a:latin typeface="Arial" pitchFamily="34" charset="0"/>
                <a:cs typeface="Arial" pitchFamily="34" charset="0"/>
              </a:rPr>
              <a:t>Plena vigencia de los derechos fundamentales y la dignidad de las personas</a:t>
            </a:r>
            <a:endParaRPr lang="es-E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3337103" y="1052734"/>
            <a:ext cx="2520280" cy="236695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OBJETIVO REGIONAL 2</a:t>
            </a:r>
          </a:p>
          <a:p>
            <a:pPr algn="ctr"/>
            <a:endParaRPr lang="es-ES" sz="1600" b="1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1600" b="1" dirty="0" smtClean="0">
                <a:latin typeface="Arial" pitchFamily="34" charset="0"/>
                <a:cs typeface="Arial" pitchFamily="34" charset="0"/>
              </a:rPr>
              <a:t>Igualdad de oportunidades y acceso universal a l los servicios básicos de calidad</a:t>
            </a:r>
            <a:endParaRPr lang="es-E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6084168" y="1052736"/>
            <a:ext cx="2520280" cy="236695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OBJETIVO REGIONAL 3</a:t>
            </a:r>
          </a:p>
          <a:p>
            <a:pPr algn="ctr"/>
            <a:endParaRPr lang="es-ES" sz="1600" b="1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1400" b="1" dirty="0" smtClean="0">
                <a:latin typeface="Arial" pitchFamily="34" charset="0"/>
                <a:cs typeface="Arial" pitchFamily="34" charset="0"/>
              </a:rPr>
              <a:t>Gobiernos Regional y Locales democráticos, descentralizados, eficientes, transparentes y articulados en torno a prioridades regionales</a:t>
            </a:r>
            <a:endParaRPr lang="es-ES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http://3.bp.blogspot.com/_ePRb3XdZnHo/TEZQthqYdrI/AAAAAAAAAAs/CPnEgIZHQF0/s1600/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17032"/>
            <a:ext cx="2520280" cy="297195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uidado del medio ambiente : brotan en la mano los niñ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459" y="3861048"/>
            <a:ext cx="2826685" cy="270629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uidado del medio ambiente : mano femenina sosteniendo mundo sobre el campo verde y cielo azul nublado Foto de archiv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816" y="3789040"/>
            <a:ext cx="2584648" cy="277830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56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463104" y="1026822"/>
            <a:ext cx="2520280" cy="226320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OBJETIVO REGIONAL 4</a:t>
            </a:r>
          </a:p>
          <a:p>
            <a:pPr algn="ctr"/>
            <a:endParaRPr lang="es-ES" sz="1600" b="1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1600" b="1" dirty="0" smtClean="0">
                <a:latin typeface="Arial" pitchFamily="34" charset="0"/>
                <a:cs typeface="Arial" pitchFamily="34" charset="0"/>
              </a:rPr>
              <a:t>Economía competitiva con alto nivel de empleo y productividad</a:t>
            </a:r>
            <a:endParaRPr lang="es-E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3199408" y="1057781"/>
            <a:ext cx="2520280" cy="223224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OBJETIVO REGIONAL 5</a:t>
            </a:r>
          </a:p>
          <a:p>
            <a:pPr algn="ctr"/>
            <a:endParaRPr lang="es-ES" sz="1600" b="1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1600" b="1" dirty="0" smtClean="0">
                <a:latin typeface="Arial" pitchFamily="34" charset="0"/>
                <a:cs typeface="Arial" pitchFamily="34" charset="0"/>
              </a:rPr>
              <a:t>Desarrollo regional equilibrado e infraestructura adecuada</a:t>
            </a:r>
            <a:endParaRPr lang="es-E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6079728" y="1057781"/>
            <a:ext cx="2520280" cy="2232247"/>
          </a:xfrm>
          <a:prstGeom prst="roundRect">
            <a:avLst/>
          </a:prstGeom>
          <a:solidFill>
            <a:srgbClr val="7895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OBJETIVO REGIONAL 6</a:t>
            </a:r>
          </a:p>
          <a:p>
            <a:pPr algn="ctr"/>
            <a:endParaRPr lang="es-ES" sz="1600" b="1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1400" b="1" dirty="0" smtClean="0">
                <a:latin typeface="Arial" pitchFamily="34" charset="0"/>
                <a:cs typeface="Arial" pitchFamily="34" charset="0"/>
              </a:rPr>
              <a:t>Aprovechamiento sostenible del patrimonio natural de la región, conservando la biodiversidad y los ecosistemas naturales</a:t>
            </a:r>
            <a:endParaRPr lang="es-E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07504" y="167462"/>
            <a:ext cx="8928992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rgbClr val="FFFF00"/>
                </a:solidFill>
                <a:latin typeface="Berlin Sans FB Demi" pitchFamily="34" charset="0"/>
              </a:rPr>
              <a:t>A DONDE DEBEN ORIENTARSE LOS PROYECTOS DE AMBIENTE</a:t>
            </a:r>
            <a:endParaRPr lang="es-ES" sz="2000" dirty="0">
              <a:solidFill>
                <a:srgbClr val="FFFF00"/>
              </a:solidFill>
              <a:latin typeface="Berlin Sans FB Demi" pitchFamily="34" charset="0"/>
            </a:endParaRPr>
          </a:p>
        </p:txBody>
      </p:sp>
      <p:pic>
        <p:nvPicPr>
          <p:cNvPr id="14338" name="Picture 2" descr="Smiley bola enviar mensaje sobre la contaminación Foto de archivo - 48366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98582"/>
            <a:ext cx="2520280" cy="241073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la tierra en la mano humana Foto de archivo - 219264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898583"/>
            <a:ext cx="2803182" cy="241073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2.bp.blogspot.com/-7whwKzrOW1c/TdShIAOL1RI/AAAAAAAARgU/kIVX1k1Yw_s/s1600/4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008" y="3898582"/>
            <a:ext cx="2545221" cy="241073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82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611560" y="1340768"/>
            <a:ext cx="7776864" cy="4824536"/>
          </a:xfrm>
          <a:prstGeom prst="roundRect">
            <a:avLst/>
          </a:prstGeom>
          <a:solidFill>
            <a:srgbClr val="7895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OBJETIVO REGIONAL 6</a:t>
            </a:r>
          </a:p>
          <a:p>
            <a:pPr algn="ctr"/>
            <a:endParaRPr lang="es-ES" sz="2400" dirty="0" smtClean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Aprovechamiento y manejo sostenible de los recursos naturales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Mejorar la calidad ambiental (aire, agua, suelo). Asegurar la disponibilidad suficiente de agua en toda la región.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Adaptación de la región al cambio climático implementación del Sistema regional de Gestión del Riesgo de Desastres.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Implementación del sistema Regional de Gestión ambiental</a:t>
            </a:r>
            <a:endParaRPr lang="es-E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07504" y="167462"/>
            <a:ext cx="8928992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rgbClr val="FFFF00"/>
                </a:solidFill>
                <a:latin typeface="Berlin Sans FB Demi" pitchFamily="34" charset="0"/>
              </a:rPr>
              <a:t>A DONDE DEBEN ORIENTARSE LOS PROYECTOS DE AMBIENTE</a:t>
            </a:r>
            <a:endParaRPr lang="es-ES" sz="2000" dirty="0">
              <a:solidFill>
                <a:srgbClr val="FFFF00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73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699792" y="2564904"/>
            <a:ext cx="5976664" cy="156966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chemeClr val="tx1">
                <a:alpha val="97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rgbClr val="C00000"/>
                </a:solidFill>
                <a:latin typeface="Berlin Sans FB Demi" pitchFamily="34" charset="0"/>
                <a:cs typeface="Arial" pitchFamily="34" charset="0"/>
              </a:rPr>
              <a:t>POSIBILIDADES DE FINANCIAMIENTO INTERNACIONAL</a:t>
            </a:r>
            <a:endParaRPr lang="es-ES" sz="3200" dirty="0">
              <a:solidFill>
                <a:srgbClr val="C00000"/>
              </a:solidFill>
              <a:latin typeface="Berlin Sans FB Demi" pitchFamily="34" charset="0"/>
              <a:cs typeface="Arial" pitchFamily="34" charset="0"/>
            </a:endParaRPr>
          </a:p>
        </p:txBody>
      </p:sp>
      <p:pic>
        <p:nvPicPr>
          <p:cNvPr id="3" name="Picture 2" descr="http://4.bp.blogspot.com/-zRnYJm0S7Sw/UbN_qM65WNI/AAAAAAAACOE/9lAaIJFi3jw/s1600/presentacion+grafica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37064" r="72217" b="4887"/>
          <a:stretch>
            <a:fillRect/>
          </a:stretch>
        </p:blipFill>
        <p:spPr bwMode="auto">
          <a:xfrm>
            <a:off x="1043608" y="2520280"/>
            <a:ext cx="1440160" cy="21328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831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699792" y="2564904"/>
            <a:ext cx="5976664" cy="156966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chemeClr val="tx1">
                <a:alpha val="97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rgbClr val="C00000"/>
                </a:solidFill>
                <a:latin typeface="Berlin Sans FB Demi" pitchFamily="34" charset="0"/>
                <a:cs typeface="Arial" pitchFamily="34" charset="0"/>
              </a:rPr>
              <a:t>INVERSION NACIONAL, REGIONAL Y LOCAL EN FUNCION AMBIENTAL </a:t>
            </a:r>
            <a:endParaRPr lang="es-ES" sz="3200" dirty="0">
              <a:solidFill>
                <a:srgbClr val="C00000"/>
              </a:solidFill>
              <a:latin typeface="Berlin Sans FB Demi" pitchFamily="34" charset="0"/>
              <a:cs typeface="Arial" pitchFamily="34" charset="0"/>
            </a:endParaRPr>
          </a:p>
        </p:txBody>
      </p:sp>
      <p:pic>
        <p:nvPicPr>
          <p:cNvPr id="3" name="Picture 2" descr="http://4.bp.blogspot.com/-zRnYJm0S7Sw/UbN_qM65WNI/AAAAAAAACOE/9lAaIJFi3jw/s1600/presentacion+grafica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37064" r="72217" b="4887"/>
          <a:stretch>
            <a:fillRect/>
          </a:stretch>
        </p:blipFill>
        <p:spPr bwMode="auto">
          <a:xfrm>
            <a:off x="1043608" y="2520280"/>
            <a:ext cx="1440160" cy="21328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492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77162" y="893033"/>
            <a:ext cx="8064896" cy="563231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s-E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FONDO DE LAS AMÉRICAS</a:t>
            </a:r>
            <a:endParaRPr lang="es-ES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265113" algn="just"/>
            <a:r>
              <a:rPr lang="es-ES" dirty="0" smtClean="0">
                <a:latin typeface="Arial" pitchFamily="34" charset="0"/>
                <a:cs typeface="Arial" pitchFamily="34" charset="0"/>
              </a:rPr>
              <a:t>Tiene por objetivo, apoyar </a:t>
            </a:r>
            <a:r>
              <a:rPr lang="es-ES" dirty="0">
                <a:latin typeface="Arial" pitchFamily="34" charset="0"/>
                <a:cs typeface="Arial" pitchFamily="34" charset="0"/>
              </a:rPr>
              <a:t>iniciativas en el campo de la conservación ambiental y el desarrollo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sustentable, protección </a:t>
            </a:r>
            <a:r>
              <a:rPr lang="es-ES" dirty="0">
                <a:latin typeface="Arial" pitchFamily="34" charset="0"/>
                <a:cs typeface="Arial" pitchFamily="34" charset="0"/>
              </a:rPr>
              <a:t>del medio ambiente,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fortalecimiento </a:t>
            </a:r>
            <a:r>
              <a:rPr lang="es-ES" dirty="0">
                <a:latin typeface="Arial" pitchFamily="34" charset="0"/>
                <a:cs typeface="Arial" pitchFamily="34" charset="0"/>
              </a:rPr>
              <a:t>de las capacidades de la sociedad civil y el mejoramiento de la calidad de vida de los sectores pobres del país. 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marL="265113" algn="just"/>
            <a:endParaRPr lang="es-ES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BANCO 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MUNDIAL </a:t>
            </a:r>
            <a:endParaRPr lang="es-ES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265113" algn="just"/>
            <a:r>
              <a:rPr lang="es-ES" dirty="0" smtClean="0">
                <a:latin typeface="Arial" pitchFamily="34" charset="0"/>
                <a:cs typeface="Arial" pitchFamily="34" charset="0"/>
              </a:rPr>
              <a:t>Tiene como misión, </a:t>
            </a:r>
            <a:r>
              <a:rPr lang="es-ES" dirty="0">
                <a:latin typeface="Arial" pitchFamily="34" charset="0"/>
                <a:cs typeface="Arial" pitchFamily="34" charset="0"/>
              </a:rPr>
              <a:t>combatir la pobreza para obtener resultados duraderos y ayudar a la gente a ayudarse a sí misma y al medio ambiente que la rodea, suministrando recursos, entregando conocimientos, creando capacidad y forjando asociaciones en los sectores público y privado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60363" algn="just"/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s-E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PROGRAMA </a:t>
            </a:r>
            <a:r>
              <a:rPr lang="es-E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 LAS NACIONES UNIDAS PARA EL MEDIO AMBIENTE</a:t>
            </a:r>
            <a:br>
              <a:rPr lang="es-E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s-ES" dirty="0" smtClean="0">
                <a:latin typeface="Arial" pitchFamily="34" charset="0"/>
                <a:cs typeface="Arial" pitchFamily="34" charset="0"/>
              </a:rPr>
              <a:t>Trabaja </a:t>
            </a:r>
            <a:r>
              <a:rPr lang="es-ES" dirty="0">
                <a:latin typeface="Arial" pitchFamily="34" charset="0"/>
                <a:cs typeface="Arial" pitchFamily="34" charset="0"/>
              </a:rPr>
              <a:t>promoviendo el desarrollo sustentable a través de prácticas ambientales probadas en todo el mundo. Sus actividades cubren un amplio rango de temas, desde ecosistemas terrestres y atmosféricos, a la promoción de ciencias ambientales e información, prevención temprana y capacidad de respuesta para tratar con desastres o emergencias ambientales.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07504" y="167462"/>
            <a:ext cx="8928992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rgbClr val="FFFF00"/>
                </a:solidFill>
                <a:latin typeface="Berlin Sans FB Demi" pitchFamily="34" charset="0"/>
              </a:rPr>
              <a:t>POSIBILIDADES DE FINANCIAMIENTO INTERNACIONAL</a:t>
            </a:r>
            <a:endParaRPr lang="es-ES" sz="2000" dirty="0">
              <a:solidFill>
                <a:srgbClr val="FFFF00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38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944136"/>
            <a:ext cx="8496944" cy="526297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s-ES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BID, </a:t>
            </a:r>
            <a:r>
              <a:rPr lang="es-ES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BANCO INTERAMERICANO DE DESARROLLO</a:t>
            </a:r>
            <a:endParaRPr lang="es-ES" sz="1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265113" algn="just"/>
            <a:r>
              <a:rPr lang="es-ES" sz="1600" dirty="0" smtClean="0">
                <a:latin typeface="Arial" pitchFamily="34" charset="0"/>
                <a:cs typeface="Arial" pitchFamily="34" charset="0"/>
              </a:rPr>
              <a:t>Financia </a:t>
            </a:r>
            <a:r>
              <a:rPr lang="es-ES" sz="1600" dirty="0">
                <a:latin typeface="Arial" pitchFamily="34" charset="0"/>
                <a:cs typeface="Arial" pitchFamily="34" charset="0"/>
              </a:rPr>
              <a:t>proyectos de desarrollo 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para </a:t>
            </a:r>
            <a:r>
              <a:rPr lang="es-ES" sz="1600" dirty="0">
                <a:latin typeface="Arial" pitchFamily="34" charset="0"/>
                <a:cs typeface="Arial" pitchFamily="34" charset="0"/>
              </a:rPr>
              <a:t>completar la inversión cuando los capitales privados no puedan, y proveer asistencia técnica para la preparación, financiamiento e implementación de planes y proyectos de 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desarrollo socio ambiental.</a:t>
            </a:r>
          </a:p>
          <a:p>
            <a:pPr algn="just"/>
            <a:endParaRPr lang="es-ES" sz="1600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s-ES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FONDO </a:t>
            </a:r>
            <a:r>
              <a:rPr lang="es-ES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MUNDIAL PARA LA VIDA SILVESTRE </a:t>
            </a:r>
            <a:r>
              <a:rPr lang="es-ES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s-ES" sz="1600" dirty="0" smtClean="0">
                <a:latin typeface="Arial" pitchFamily="34" charset="0"/>
                <a:cs typeface="Arial" pitchFamily="34" charset="0"/>
              </a:rPr>
              <a:t>Tiene </a:t>
            </a:r>
            <a:r>
              <a:rPr lang="es-ES" sz="1600" dirty="0">
                <a:latin typeface="Arial" pitchFamily="34" charset="0"/>
                <a:cs typeface="Arial" pitchFamily="34" charset="0"/>
              </a:rPr>
              <a:t>por misión detener la degradación del ambiente del planeta, y construir un futuro en el que los humanos vivan en armonía con la naturaleza, a través de la conservación de la diversidad biológica, asegurando que el uso de recursos renovables sea sustentable, y promoviendo la reducción de la contaminación y generación de desechos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s-ES" sz="1600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s-ES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FONDO </a:t>
            </a:r>
            <a:r>
              <a:rPr lang="es-ES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PARA EL MEDIO AMBIENTE MUNDIAL </a:t>
            </a:r>
            <a:r>
              <a:rPr lang="es-ES" sz="1600" dirty="0">
                <a:latin typeface="Arial" pitchFamily="34" charset="0"/>
                <a:cs typeface="Arial" pitchFamily="34" charset="0"/>
              </a:rPr>
              <a:t/>
            </a:r>
            <a:br>
              <a:rPr lang="es-ES" sz="1600" dirty="0">
                <a:latin typeface="Arial" pitchFamily="34" charset="0"/>
                <a:cs typeface="Arial" pitchFamily="34" charset="0"/>
              </a:rPr>
            </a:br>
            <a:r>
              <a:rPr lang="es-ES" sz="1600" dirty="0" smtClean="0">
                <a:latin typeface="Arial" pitchFamily="34" charset="0"/>
                <a:cs typeface="Arial" pitchFamily="34" charset="0"/>
              </a:rPr>
              <a:t>Financia </a:t>
            </a:r>
            <a:r>
              <a:rPr lang="es-ES" sz="1600" dirty="0">
                <a:latin typeface="Arial" pitchFamily="34" charset="0"/>
                <a:cs typeface="Arial" pitchFamily="34" charset="0"/>
              </a:rPr>
              <a:t>4 temas críticos en el medio ambiente global: la pérdida de la biodiversidad, cambio climático, degradación de aguas internacionales y disminución de la capa de ozono. Se agrega también el tema de la degradación de los suelos. </a:t>
            </a:r>
            <a:endParaRPr lang="es-ES" sz="16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es-ES" sz="1600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s-ES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PROGRAMA </a:t>
            </a:r>
            <a:r>
              <a:rPr lang="es-ES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 LAS NACIONES UNIDAS PARA EL DESARROLLO </a:t>
            </a:r>
            <a:r>
              <a:rPr lang="es-ES" sz="1600" dirty="0">
                <a:latin typeface="Arial" pitchFamily="34" charset="0"/>
                <a:cs typeface="Arial" pitchFamily="34" charset="0"/>
              </a:rPr>
              <a:t/>
            </a:r>
            <a:br>
              <a:rPr lang="es-ES" sz="1600" dirty="0">
                <a:latin typeface="Arial" pitchFamily="34" charset="0"/>
                <a:cs typeface="Arial" pitchFamily="34" charset="0"/>
              </a:rPr>
            </a:br>
            <a:r>
              <a:rPr lang="es-ES" sz="1600" dirty="0">
                <a:latin typeface="Arial" pitchFamily="34" charset="0"/>
                <a:cs typeface="Arial" pitchFamily="34" charset="0"/>
              </a:rPr>
              <a:t> 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Apoya </a:t>
            </a:r>
            <a:r>
              <a:rPr lang="es-ES" sz="1600" dirty="0">
                <a:latin typeface="Arial" pitchFamily="34" charset="0"/>
                <a:cs typeface="Arial" pitchFamily="34" charset="0"/>
              </a:rPr>
              <a:t>a los países en sus propios esfuerzos para promover el Desarrollo Humano sostenible. 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Brinda servicios </a:t>
            </a:r>
            <a:r>
              <a:rPr lang="es-ES" sz="1600" dirty="0">
                <a:latin typeface="Arial" pitchFamily="34" charset="0"/>
                <a:cs typeface="Arial" pitchFamily="34" charset="0"/>
              </a:rPr>
              <a:t>de asesoría y programas operativos 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para </a:t>
            </a:r>
            <a:r>
              <a:rPr lang="es-ES" sz="1600" dirty="0">
                <a:latin typeface="Arial" pitchFamily="34" charset="0"/>
                <a:cs typeface="Arial" pitchFamily="34" charset="0"/>
              </a:rPr>
              <a:t>fortalecer la gobernabilidad democrática, reducir la pobreza, mejorar la calidad de vida, reducir las desigualdades entre los géneros y promover la sustentabilidad 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medio ambiental.</a:t>
            </a:r>
            <a:endParaRPr lang="es-E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07504" y="167462"/>
            <a:ext cx="8928992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rgbClr val="FFFF00"/>
                </a:solidFill>
                <a:latin typeface="Berlin Sans FB Demi" pitchFamily="34" charset="0"/>
              </a:rPr>
              <a:t>POSIBILIDADES DE FINANCIAMIENTO INTERNACIONAL</a:t>
            </a:r>
            <a:endParaRPr lang="es-ES" sz="2000" dirty="0">
              <a:solidFill>
                <a:srgbClr val="FFFF00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11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87624" y="1218232"/>
            <a:ext cx="6768752" cy="4154984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solidFill>
                  <a:srgbClr val="002060"/>
                </a:solidFill>
                <a:latin typeface="Berlin Sans FB Demi" pitchFamily="34" charset="0"/>
              </a:rPr>
              <a:t>EL FUTURO ES MULTIPLE Y SE PUEDE CONSTRUIR, EL PASADO ES UNICO Y NO SE PUEDE CAMBIAR, PERO SE PUEDE APRENDER DE ÉL</a:t>
            </a:r>
            <a:endParaRPr lang="es-ES" sz="4400" b="1" dirty="0">
              <a:solidFill>
                <a:srgbClr val="002060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49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763688" y="1943417"/>
            <a:ext cx="5472608" cy="92333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5400" dirty="0" smtClean="0">
                <a:solidFill>
                  <a:srgbClr val="FFFF00"/>
                </a:solidFill>
                <a:latin typeface="Arial Black" pitchFamily="34" charset="0"/>
              </a:rPr>
              <a:t>GRACIAS</a:t>
            </a:r>
            <a:endParaRPr lang="es-ES" sz="54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187624" y="3369186"/>
            <a:ext cx="6696744" cy="707886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b="1" i="1" dirty="0" smtClean="0">
                <a:solidFill>
                  <a:schemeClr val="accent3">
                    <a:lumMod val="75000"/>
                  </a:schemeClr>
                </a:solidFill>
                <a:latin typeface="Berlin Sans FB Demi" pitchFamily="34" charset="0"/>
              </a:rPr>
              <a:t>Econ. ROSA CASTILLO PELÁEZ</a:t>
            </a:r>
          </a:p>
          <a:p>
            <a:pPr algn="ctr"/>
            <a:r>
              <a:rPr lang="es-ES" sz="2000" b="1" i="1" dirty="0" smtClean="0">
                <a:solidFill>
                  <a:schemeClr val="accent3">
                    <a:lumMod val="75000"/>
                  </a:schemeClr>
                </a:solidFill>
                <a:latin typeface="Berlin Sans FB Demi" pitchFamily="34" charset="0"/>
              </a:rPr>
              <a:t>Consultora en Planificación y Presupuesto  MEF - BID</a:t>
            </a:r>
            <a:endParaRPr lang="es-ES" sz="2000" b="1" i="1" dirty="0">
              <a:solidFill>
                <a:schemeClr val="accent3">
                  <a:lumMod val="75000"/>
                </a:schemeClr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16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07504" y="167462"/>
            <a:ext cx="8928992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rgbClr val="FFFF00"/>
                </a:solidFill>
                <a:latin typeface="Berlin Sans FB Demi" pitchFamily="34" charset="0"/>
              </a:rPr>
              <a:t>INVERSION NACIONAL EN LA FUNCION AMBIENTE AÑOS 2011 - 2014</a:t>
            </a:r>
            <a:endParaRPr lang="es-ES" sz="2000" dirty="0">
              <a:solidFill>
                <a:srgbClr val="FFFF00"/>
              </a:solidFill>
              <a:latin typeface="Berlin Sans FB Dem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247674"/>
            <a:ext cx="5904656" cy="3542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84684"/>
            <a:ext cx="5112568" cy="2556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899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07504" y="167462"/>
            <a:ext cx="8928992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rgbClr val="FFFF00"/>
                </a:solidFill>
                <a:latin typeface="Berlin Sans FB Demi" pitchFamily="34" charset="0"/>
              </a:rPr>
              <a:t>INVERSION DE GOBIERNOS REGIONALES EN LA FUNCION AMBIENTE</a:t>
            </a:r>
            <a:endParaRPr lang="es-ES" sz="2000" dirty="0">
              <a:solidFill>
                <a:srgbClr val="FFFF00"/>
              </a:solidFill>
              <a:latin typeface="Berlin Sans FB Demi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0688"/>
            <a:ext cx="5400600" cy="265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824" y="3278126"/>
            <a:ext cx="5773464" cy="3464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070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07504" y="167462"/>
            <a:ext cx="8928992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rgbClr val="FFFF00"/>
                </a:solidFill>
                <a:latin typeface="Berlin Sans FB Demi" pitchFamily="34" charset="0"/>
              </a:rPr>
              <a:t>INVERSION DE GOBIERNOS LOCALES EN LA FUNCION AMBIENTE</a:t>
            </a:r>
            <a:endParaRPr lang="es-ES" sz="2000" dirty="0">
              <a:solidFill>
                <a:srgbClr val="FFFF00"/>
              </a:solidFill>
              <a:latin typeface="Berlin Sans FB Demi" pitchFamily="34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904" y="670811"/>
            <a:ext cx="5743376" cy="2542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904" y="3356992"/>
            <a:ext cx="5743376" cy="3446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678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07504" y="167462"/>
            <a:ext cx="8928992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rgbClr val="FFFF00"/>
                </a:solidFill>
                <a:latin typeface="Berlin Sans FB Demi" pitchFamily="34" charset="0"/>
              </a:rPr>
              <a:t>COMPARATIVO DE LA INVERSION  EN </a:t>
            </a:r>
            <a:r>
              <a:rPr lang="es-ES" sz="2000" dirty="0" smtClean="0">
                <a:solidFill>
                  <a:srgbClr val="FFFF00"/>
                </a:solidFill>
                <a:latin typeface="Berlin Sans FB Demi" pitchFamily="34" charset="0"/>
              </a:rPr>
              <a:t>LA FUNCION AMBIENTE </a:t>
            </a:r>
            <a:r>
              <a:rPr lang="es-ES" sz="2000" dirty="0" smtClean="0">
                <a:solidFill>
                  <a:srgbClr val="FFFF00"/>
                </a:solidFill>
                <a:latin typeface="Berlin Sans FB Demi" pitchFamily="34" charset="0"/>
              </a:rPr>
              <a:t>POR NIVELES DE GOBIERNO</a:t>
            </a:r>
            <a:endParaRPr lang="es-ES" sz="2000" dirty="0">
              <a:solidFill>
                <a:srgbClr val="FFFF00"/>
              </a:solidFill>
              <a:latin typeface="Berlin Sans FB Demi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402" y="3257254"/>
            <a:ext cx="5556878" cy="356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875348"/>
            <a:ext cx="5472608" cy="226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5581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7504" y="167462"/>
            <a:ext cx="8928992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rgbClr val="FFFF00"/>
                </a:solidFill>
                <a:latin typeface="Berlin Sans FB Demi" pitchFamily="34" charset="0"/>
              </a:rPr>
              <a:t>RANKING NACIONAL DE INVERSION POR FUNCIONES. AÑO 2014</a:t>
            </a:r>
            <a:endParaRPr lang="es-ES" sz="2000" dirty="0">
              <a:solidFill>
                <a:srgbClr val="FFFF00"/>
              </a:solidFill>
              <a:latin typeface="Berlin Sans FB Dem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67572"/>
            <a:ext cx="5758126" cy="631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451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07504" y="167462"/>
            <a:ext cx="8928992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rgbClr val="FFFF00"/>
                </a:solidFill>
                <a:latin typeface="Berlin Sans FB Demi" pitchFamily="34" charset="0"/>
              </a:rPr>
              <a:t>INVERSION NACIONAL EN LA FUNCION AMBIENTE AÑO 2014</a:t>
            </a:r>
            <a:endParaRPr lang="es-ES" sz="2000" dirty="0">
              <a:solidFill>
                <a:srgbClr val="FFFF00"/>
              </a:solidFill>
              <a:latin typeface="Berlin Sans FB Dem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640960" cy="4404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325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07504" y="167462"/>
            <a:ext cx="8928992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rgbClr val="FFFF00"/>
                </a:solidFill>
                <a:latin typeface="Berlin Sans FB Demi" pitchFamily="34" charset="0"/>
              </a:rPr>
              <a:t>INVERSION DEL G. R. DE AYACUCHO EN LA FUNCION AMBIENTE</a:t>
            </a:r>
            <a:endParaRPr lang="es-ES" sz="2000" dirty="0">
              <a:solidFill>
                <a:srgbClr val="FFFF00"/>
              </a:solidFill>
              <a:latin typeface="Berlin Sans FB Dem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20688"/>
            <a:ext cx="5400600" cy="2417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140967"/>
            <a:ext cx="6048672" cy="3629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149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598</TotalTime>
  <Words>733</Words>
  <Application>Microsoft Office PowerPoint</Application>
  <PresentationFormat>Presentación en pantalla (4:3)</PresentationFormat>
  <Paragraphs>78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Mirador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SGP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Pedro</dc:creator>
  <cp:lastModifiedBy>Pedro</cp:lastModifiedBy>
  <cp:revision>61</cp:revision>
  <dcterms:created xsi:type="dcterms:W3CDTF">2014-02-10T21:24:44Z</dcterms:created>
  <dcterms:modified xsi:type="dcterms:W3CDTF">2014-10-22T14:43:31Z</dcterms:modified>
</cp:coreProperties>
</file>