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5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7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10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5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612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5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9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7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2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2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7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0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inam.gob.pe/dmdocuments/ds-085-2003-pcm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pe/imgres?imgurl=http://1.bp.blogspot.com/_B3Ar8dBHwLM/S0LuIWk_DwI/AAAAAAAAABQ/e2AFc2CO0lY/s400/globo-terraqueo.jpg&amp;imgrefurl=http://geopoliticadelpoder.blogspot.com/&amp;usg=__m03fN4BOWPpSDsHsvlA6w1hvIhc=&amp;h=374&amp;w=300&amp;sz=22&amp;hl=es&amp;start=4&amp;zoom=1&amp;um=1&amp;itbs=1&amp;tbnid=Qfju9_UWMbBqqM:&amp;tbnh=122&amp;tbnw=98&amp;prev=/images?q=globo+terraqueo&amp;um=1&amp;hl=es&amp;rlz=1T4SKPB_esPE355PE355&amp;tbs=isch: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m.gob.pe/dmdocuments/DS_003-2002-PRODUCE.pdf" TargetMode="External"/><Relationship Id="rId7" Type="http://schemas.openxmlformats.org/officeDocument/2006/relationships/hyperlink" Target="http://www.vivienda.gob.pe/direcciones/Documentos/DS_2009_021.pdf" TargetMode="External"/><Relationship Id="rId2" Type="http://schemas.openxmlformats.org/officeDocument/2006/relationships/hyperlink" Target="http://www.minam.gob.pe/index.php?option=com_docman&amp;task=doc_download&amp;gid=2269&amp;Itemid=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am.gob.pe/index.php?option=com_docman&amp;task=doc_download&amp;gid=1173&amp;Itemid=39" TargetMode="External"/><Relationship Id="rId5" Type="http://schemas.openxmlformats.org/officeDocument/2006/relationships/hyperlink" Target="http://www.minam.gob.pe/dmdocuments/lmp-ds_011-2009-minam.pdf" TargetMode="External"/><Relationship Id="rId4" Type="http://schemas.openxmlformats.org/officeDocument/2006/relationships/hyperlink" Target="http://www.minam.gob.pe/dmdocuments/DS-010-2008-PRODUC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m.gob.pe/dmdocuments/ds-003-2008-minam.pdf" TargetMode="External"/><Relationship Id="rId2" Type="http://schemas.openxmlformats.org/officeDocument/2006/relationships/hyperlink" Target="http://www.minam.gob.pe/dmdocuments/d.s_074-2001-pcm_eca_para_aire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inam.gob.pe/dmdocuments/ds-085-2003-pcm.pdf" TargetMode="External"/><Relationship Id="rId4" Type="http://schemas.openxmlformats.org/officeDocument/2006/relationships/hyperlink" Target="http://www.minam.gob.pe/index.php?option=com_docman&amp;task=doc_download&amp;gid=8596&amp;Itemid=6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4460" y="460205"/>
            <a:ext cx="7766936" cy="540913"/>
          </a:xfrm>
        </p:spPr>
        <p:txBody>
          <a:bodyPr/>
          <a:lstStyle/>
          <a:p>
            <a:pPr algn="l"/>
            <a:r>
              <a:rPr lang="es-PE" sz="2800" dirty="0" smtClean="0"/>
              <a:t>GOBIERNO REGIONAL DE AYACUHO</a:t>
            </a:r>
            <a:br>
              <a:rPr lang="es-PE" sz="2800" dirty="0" smtClean="0"/>
            </a:br>
            <a:endParaRPr lang="es-PE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31" y="798490"/>
            <a:ext cx="8565665" cy="824248"/>
          </a:xfrm>
        </p:spPr>
        <p:txBody>
          <a:bodyPr>
            <a:noAutofit/>
          </a:bodyPr>
          <a:lstStyle/>
          <a:p>
            <a:pPr algn="ctr"/>
            <a:r>
              <a:rPr lang="es-PE" sz="2400" dirty="0" smtClean="0"/>
              <a:t>GERENCIA REGIONAL DE RECURSOS NATURALES</a:t>
            </a:r>
          </a:p>
          <a:p>
            <a:pPr algn="ctr"/>
            <a:r>
              <a:rPr lang="es-PE" sz="2400" dirty="0" smtClean="0"/>
              <a:t> Y GESTION DEL MEDIO AMBIENTE</a:t>
            </a:r>
            <a:endParaRPr lang="es-PE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073500" y="1890137"/>
            <a:ext cx="654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srgbClr val="FF0000"/>
                </a:solidFill>
              </a:rPr>
              <a:t>NORMATIVIDAD Y CALIDAD AMBIENTAL</a:t>
            </a:r>
            <a:endParaRPr lang="es-PE" dirty="0">
              <a:solidFill>
                <a:srgbClr val="FF0000"/>
              </a:solidFill>
            </a:endParaRPr>
          </a:p>
        </p:txBody>
      </p:sp>
      <p:pic>
        <p:nvPicPr>
          <p:cNvPr id="6" name="189 Imagen" descr="http://www.regionayacucho.gob.pe/imagen/Nota_159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15" t="12013" r="25843" b="9582"/>
          <a:stretch/>
        </p:blipFill>
        <p:spPr bwMode="auto">
          <a:xfrm>
            <a:off x="270456" y="0"/>
            <a:ext cx="1223243" cy="1622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0173" t="5590" r="19943" b="14833"/>
          <a:stretch/>
        </p:blipFill>
        <p:spPr>
          <a:xfrm>
            <a:off x="2073500" y="2421228"/>
            <a:ext cx="5769736" cy="43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4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8688388" y="2708275"/>
            <a:ext cx="1676400" cy="1676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770563" y="4319588"/>
            <a:ext cx="2286000" cy="2133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5943600" y="5843588"/>
            <a:ext cx="2667000" cy="457200"/>
          </a:xfrm>
          <a:prstGeom prst="rightArrowCallout">
            <a:avLst>
              <a:gd name="adj1" fmla="val 25000"/>
              <a:gd name="adj2" fmla="val 25000"/>
              <a:gd name="adj3" fmla="val 97222"/>
              <a:gd name="adj4" fmla="val 6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495800" y="762000"/>
            <a:ext cx="1676400" cy="1676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2160589" y="1271589"/>
            <a:ext cx="7902575" cy="4135437"/>
          </a:xfrm>
          <a:custGeom>
            <a:avLst/>
            <a:gdLst>
              <a:gd name="T0" fmla="*/ 2147483647 w 4978"/>
              <a:gd name="T1" fmla="*/ 2147483647 h 2605"/>
              <a:gd name="T2" fmla="*/ 2147483647 w 4978"/>
              <a:gd name="T3" fmla="*/ 2147483647 h 2605"/>
              <a:gd name="T4" fmla="*/ 2147483647 w 4978"/>
              <a:gd name="T5" fmla="*/ 2147483647 h 2605"/>
              <a:gd name="T6" fmla="*/ 2147483647 w 4978"/>
              <a:gd name="T7" fmla="*/ 2147483647 h 2605"/>
              <a:gd name="T8" fmla="*/ 2147483647 w 4978"/>
              <a:gd name="T9" fmla="*/ 2147483647 h 2605"/>
              <a:gd name="T10" fmla="*/ 2147483647 w 4978"/>
              <a:gd name="T11" fmla="*/ 2147483647 h 2605"/>
              <a:gd name="T12" fmla="*/ 2147483647 w 4978"/>
              <a:gd name="T13" fmla="*/ 2147483647 h 2605"/>
              <a:gd name="T14" fmla="*/ 2147483647 w 4978"/>
              <a:gd name="T15" fmla="*/ 2147483647 h 2605"/>
              <a:gd name="T16" fmla="*/ 2147483647 w 4978"/>
              <a:gd name="T17" fmla="*/ 2147483647 h 2605"/>
              <a:gd name="T18" fmla="*/ 2147483647 w 4978"/>
              <a:gd name="T19" fmla="*/ 2147483647 h 2605"/>
              <a:gd name="T20" fmla="*/ 2147483647 w 4978"/>
              <a:gd name="T21" fmla="*/ 2147483647 h 2605"/>
              <a:gd name="T22" fmla="*/ 2147483647 w 4978"/>
              <a:gd name="T23" fmla="*/ 2147483647 h 2605"/>
              <a:gd name="T24" fmla="*/ 2147483647 w 4978"/>
              <a:gd name="T25" fmla="*/ 2147483647 h 2605"/>
              <a:gd name="T26" fmla="*/ 2147483647 w 4978"/>
              <a:gd name="T27" fmla="*/ 0 h 2605"/>
              <a:gd name="T28" fmla="*/ 2147483647 w 4978"/>
              <a:gd name="T29" fmla="*/ 2147483647 h 2605"/>
              <a:gd name="T30" fmla="*/ 2147483647 w 4978"/>
              <a:gd name="T31" fmla="*/ 2147483647 h 2605"/>
              <a:gd name="T32" fmla="*/ 2147483647 w 4978"/>
              <a:gd name="T33" fmla="*/ 2147483647 h 2605"/>
              <a:gd name="T34" fmla="*/ 2147483647 w 4978"/>
              <a:gd name="T35" fmla="*/ 2147483647 h 2605"/>
              <a:gd name="T36" fmla="*/ 2147483647 w 4978"/>
              <a:gd name="T37" fmla="*/ 2147483647 h 2605"/>
              <a:gd name="T38" fmla="*/ 2147483647 w 4978"/>
              <a:gd name="T39" fmla="*/ 2147483647 h 2605"/>
              <a:gd name="T40" fmla="*/ 2147483647 w 4978"/>
              <a:gd name="T41" fmla="*/ 2147483647 h 2605"/>
              <a:gd name="T42" fmla="*/ 2147483647 w 4978"/>
              <a:gd name="T43" fmla="*/ 2147483647 h 2605"/>
              <a:gd name="T44" fmla="*/ 2147483647 w 4978"/>
              <a:gd name="T45" fmla="*/ 2147483647 h 2605"/>
              <a:gd name="T46" fmla="*/ 2147483647 w 4978"/>
              <a:gd name="T47" fmla="*/ 2147483647 h 2605"/>
              <a:gd name="T48" fmla="*/ 2147483647 w 4978"/>
              <a:gd name="T49" fmla="*/ 2147483647 h 2605"/>
              <a:gd name="T50" fmla="*/ 2147483647 w 4978"/>
              <a:gd name="T51" fmla="*/ 2147483647 h 2605"/>
              <a:gd name="T52" fmla="*/ 2147483647 w 4978"/>
              <a:gd name="T53" fmla="*/ 2147483647 h 2605"/>
              <a:gd name="T54" fmla="*/ 2147483647 w 4978"/>
              <a:gd name="T55" fmla="*/ 2147483647 h 2605"/>
              <a:gd name="T56" fmla="*/ 2147483647 w 4978"/>
              <a:gd name="T57" fmla="*/ 2147483647 h 2605"/>
              <a:gd name="T58" fmla="*/ 2147483647 w 4978"/>
              <a:gd name="T59" fmla="*/ 2147483647 h 2605"/>
              <a:gd name="T60" fmla="*/ 2147483647 w 4978"/>
              <a:gd name="T61" fmla="*/ 2147483647 h 2605"/>
              <a:gd name="T62" fmla="*/ 2147483647 w 4978"/>
              <a:gd name="T63" fmla="*/ 2147483647 h 2605"/>
              <a:gd name="T64" fmla="*/ 2147483647 w 4978"/>
              <a:gd name="T65" fmla="*/ 2147483647 h 2605"/>
              <a:gd name="T66" fmla="*/ 2147483647 w 4978"/>
              <a:gd name="T67" fmla="*/ 2147483647 h 260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978"/>
              <a:gd name="T103" fmla="*/ 0 h 2605"/>
              <a:gd name="T104" fmla="*/ 4978 w 4978"/>
              <a:gd name="T105" fmla="*/ 2605 h 260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978" h="2605">
                <a:moveTo>
                  <a:pt x="325" y="2242"/>
                </a:moveTo>
                <a:cubicBezTo>
                  <a:pt x="398" y="2229"/>
                  <a:pt x="453" y="2204"/>
                  <a:pt x="526" y="2192"/>
                </a:cubicBezTo>
                <a:cubicBezTo>
                  <a:pt x="596" y="2168"/>
                  <a:pt x="623" y="2098"/>
                  <a:pt x="688" y="2066"/>
                </a:cubicBezTo>
                <a:cubicBezTo>
                  <a:pt x="776" y="2022"/>
                  <a:pt x="868" y="2015"/>
                  <a:pt x="964" y="2004"/>
                </a:cubicBezTo>
                <a:cubicBezTo>
                  <a:pt x="1091" y="1961"/>
                  <a:pt x="1044" y="1988"/>
                  <a:pt x="1114" y="1941"/>
                </a:cubicBezTo>
                <a:cubicBezTo>
                  <a:pt x="1133" y="1912"/>
                  <a:pt x="1177" y="1833"/>
                  <a:pt x="1202" y="1816"/>
                </a:cubicBezTo>
                <a:cubicBezTo>
                  <a:pt x="1261" y="1774"/>
                  <a:pt x="1345" y="1740"/>
                  <a:pt x="1415" y="1728"/>
                </a:cubicBezTo>
                <a:cubicBezTo>
                  <a:pt x="1432" y="1720"/>
                  <a:pt x="1448" y="1710"/>
                  <a:pt x="1465" y="1703"/>
                </a:cubicBezTo>
                <a:cubicBezTo>
                  <a:pt x="1477" y="1698"/>
                  <a:pt x="1490" y="1697"/>
                  <a:pt x="1502" y="1691"/>
                </a:cubicBezTo>
                <a:cubicBezTo>
                  <a:pt x="1552" y="1666"/>
                  <a:pt x="1586" y="1623"/>
                  <a:pt x="1640" y="1603"/>
                </a:cubicBezTo>
                <a:cubicBezTo>
                  <a:pt x="1722" y="1573"/>
                  <a:pt x="1802" y="1573"/>
                  <a:pt x="1890" y="1566"/>
                </a:cubicBezTo>
                <a:cubicBezTo>
                  <a:pt x="2001" y="1483"/>
                  <a:pt x="2142" y="1414"/>
                  <a:pt x="2279" y="1390"/>
                </a:cubicBezTo>
                <a:cubicBezTo>
                  <a:pt x="2340" y="1349"/>
                  <a:pt x="2406" y="1328"/>
                  <a:pt x="2479" y="1315"/>
                </a:cubicBezTo>
                <a:cubicBezTo>
                  <a:pt x="2492" y="1307"/>
                  <a:pt x="2503" y="1297"/>
                  <a:pt x="2517" y="1290"/>
                </a:cubicBezTo>
                <a:cubicBezTo>
                  <a:pt x="2529" y="1284"/>
                  <a:pt x="2544" y="1286"/>
                  <a:pt x="2554" y="1278"/>
                </a:cubicBezTo>
                <a:cubicBezTo>
                  <a:pt x="2566" y="1268"/>
                  <a:pt x="2569" y="1251"/>
                  <a:pt x="2579" y="1240"/>
                </a:cubicBezTo>
                <a:cubicBezTo>
                  <a:pt x="2606" y="1209"/>
                  <a:pt x="2638" y="1181"/>
                  <a:pt x="2667" y="1152"/>
                </a:cubicBezTo>
                <a:cubicBezTo>
                  <a:pt x="2769" y="1111"/>
                  <a:pt x="2883" y="1071"/>
                  <a:pt x="2992" y="1052"/>
                </a:cubicBezTo>
                <a:cubicBezTo>
                  <a:pt x="3005" y="1040"/>
                  <a:pt x="3030" y="1015"/>
                  <a:pt x="3030" y="1015"/>
                </a:cubicBezTo>
                <a:lnTo>
                  <a:pt x="3151" y="927"/>
                </a:lnTo>
                <a:cubicBezTo>
                  <a:pt x="3257" y="876"/>
                  <a:pt x="3344" y="879"/>
                  <a:pt x="3456" y="852"/>
                </a:cubicBezTo>
                <a:cubicBezTo>
                  <a:pt x="3524" y="807"/>
                  <a:pt x="3582" y="754"/>
                  <a:pt x="3644" y="702"/>
                </a:cubicBezTo>
                <a:cubicBezTo>
                  <a:pt x="3658" y="691"/>
                  <a:pt x="3666" y="673"/>
                  <a:pt x="3681" y="664"/>
                </a:cubicBezTo>
                <a:cubicBezTo>
                  <a:pt x="3704" y="651"/>
                  <a:pt x="3731" y="648"/>
                  <a:pt x="3756" y="639"/>
                </a:cubicBezTo>
                <a:cubicBezTo>
                  <a:pt x="3998" y="548"/>
                  <a:pt x="3784" y="614"/>
                  <a:pt x="3957" y="576"/>
                </a:cubicBezTo>
                <a:cubicBezTo>
                  <a:pt x="4059" y="553"/>
                  <a:pt x="4141" y="526"/>
                  <a:pt x="4245" y="526"/>
                </a:cubicBezTo>
                <a:cubicBezTo>
                  <a:pt x="4424" y="404"/>
                  <a:pt x="4607" y="286"/>
                  <a:pt x="4783" y="159"/>
                </a:cubicBezTo>
                <a:cubicBezTo>
                  <a:pt x="4849" y="111"/>
                  <a:pt x="4831" y="43"/>
                  <a:pt x="4896" y="0"/>
                </a:cubicBezTo>
                <a:cubicBezTo>
                  <a:pt x="4908" y="29"/>
                  <a:pt x="4917" y="61"/>
                  <a:pt x="4933" y="88"/>
                </a:cubicBezTo>
                <a:cubicBezTo>
                  <a:pt x="4942" y="103"/>
                  <a:pt x="4978" y="109"/>
                  <a:pt x="4971" y="126"/>
                </a:cubicBezTo>
                <a:cubicBezTo>
                  <a:pt x="4963" y="147"/>
                  <a:pt x="4929" y="143"/>
                  <a:pt x="4908" y="151"/>
                </a:cubicBezTo>
                <a:cubicBezTo>
                  <a:pt x="4844" y="247"/>
                  <a:pt x="4803" y="387"/>
                  <a:pt x="4683" y="426"/>
                </a:cubicBezTo>
                <a:cubicBezTo>
                  <a:pt x="4635" y="499"/>
                  <a:pt x="4686" y="431"/>
                  <a:pt x="4608" y="501"/>
                </a:cubicBezTo>
                <a:cubicBezTo>
                  <a:pt x="4550" y="553"/>
                  <a:pt x="4496" y="608"/>
                  <a:pt x="4432" y="652"/>
                </a:cubicBezTo>
                <a:cubicBezTo>
                  <a:pt x="4417" y="662"/>
                  <a:pt x="4397" y="666"/>
                  <a:pt x="4382" y="677"/>
                </a:cubicBezTo>
                <a:cubicBezTo>
                  <a:pt x="4334" y="711"/>
                  <a:pt x="4359" y="723"/>
                  <a:pt x="4295" y="739"/>
                </a:cubicBezTo>
                <a:cubicBezTo>
                  <a:pt x="4262" y="747"/>
                  <a:pt x="4228" y="748"/>
                  <a:pt x="4194" y="752"/>
                </a:cubicBezTo>
                <a:cubicBezTo>
                  <a:pt x="4104" y="782"/>
                  <a:pt x="3990" y="810"/>
                  <a:pt x="3906" y="852"/>
                </a:cubicBezTo>
                <a:cubicBezTo>
                  <a:pt x="3835" y="888"/>
                  <a:pt x="3827" y="901"/>
                  <a:pt x="3744" y="914"/>
                </a:cubicBezTo>
                <a:cubicBezTo>
                  <a:pt x="3731" y="918"/>
                  <a:pt x="3718" y="920"/>
                  <a:pt x="3706" y="927"/>
                </a:cubicBezTo>
                <a:cubicBezTo>
                  <a:pt x="3688" y="937"/>
                  <a:pt x="3675" y="957"/>
                  <a:pt x="3656" y="965"/>
                </a:cubicBezTo>
                <a:cubicBezTo>
                  <a:pt x="3632" y="974"/>
                  <a:pt x="3606" y="973"/>
                  <a:pt x="3581" y="977"/>
                </a:cubicBezTo>
                <a:cubicBezTo>
                  <a:pt x="3517" y="1041"/>
                  <a:pt x="3440" y="1071"/>
                  <a:pt x="3356" y="1102"/>
                </a:cubicBezTo>
                <a:cubicBezTo>
                  <a:pt x="3278" y="1177"/>
                  <a:pt x="3224" y="1200"/>
                  <a:pt x="3130" y="1240"/>
                </a:cubicBezTo>
                <a:cubicBezTo>
                  <a:pt x="3082" y="1260"/>
                  <a:pt x="3042" y="1299"/>
                  <a:pt x="2992" y="1315"/>
                </a:cubicBezTo>
                <a:cubicBezTo>
                  <a:pt x="2867" y="1354"/>
                  <a:pt x="2745" y="1361"/>
                  <a:pt x="2617" y="1378"/>
                </a:cubicBezTo>
                <a:cubicBezTo>
                  <a:pt x="2573" y="1392"/>
                  <a:pt x="2535" y="1411"/>
                  <a:pt x="2492" y="1428"/>
                </a:cubicBezTo>
                <a:cubicBezTo>
                  <a:pt x="2434" y="1450"/>
                  <a:pt x="2316" y="1490"/>
                  <a:pt x="2316" y="1490"/>
                </a:cubicBezTo>
                <a:cubicBezTo>
                  <a:pt x="2287" y="1511"/>
                  <a:pt x="2258" y="1532"/>
                  <a:pt x="2229" y="1553"/>
                </a:cubicBezTo>
                <a:cubicBezTo>
                  <a:pt x="2210" y="1567"/>
                  <a:pt x="2198" y="1591"/>
                  <a:pt x="2178" y="1603"/>
                </a:cubicBezTo>
                <a:cubicBezTo>
                  <a:pt x="2155" y="1616"/>
                  <a:pt x="2128" y="1620"/>
                  <a:pt x="2103" y="1628"/>
                </a:cubicBezTo>
                <a:cubicBezTo>
                  <a:pt x="1985" y="1746"/>
                  <a:pt x="2049" y="1720"/>
                  <a:pt x="1928" y="1741"/>
                </a:cubicBezTo>
                <a:cubicBezTo>
                  <a:pt x="1797" y="1806"/>
                  <a:pt x="1864" y="1782"/>
                  <a:pt x="1728" y="1816"/>
                </a:cubicBezTo>
                <a:cubicBezTo>
                  <a:pt x="1662" y="1882"/>
                  <a:pt x="1624" y="1923"/>
                  <a:pt x="1527" y="1941"/>
                </a:cubicBezTo>
                <a:cubicBezTo>
                  <a:pt x="1461" y="1953"/>
                  <a:pt x="1327" y="1966"/>
                  <a:pt x="1327" y="1966"/>
                </a:cubicBezTo>
                <a:cubicBezTo>
                  <a:pt x="1314" y="1974"/>
                  <a:pt x="1302" y="1984"/>
                  <a:pt x="1289" y="1991"/>
                </a:cubicBezTo>
                <a:cubicBezTo>
                  <a:pt x="1256" y="2009"/>
                  <a:pt x="1189" y="2041"/>
                  <a:pt x="1189" y="2041"/>
                </a:cubicBezTo>
                <a:cubicBezTo>
                  <a:pt x="1152" y="2097"/>
                  <a:pt x="1063" y="2210"/>
                  <a:pt x="989" y="2229"/>
                </a:cubicBezTo>
                <a:cubicBezTo>
                  <a:pt x="883" y="2257"/>
                  <a:pt x="771" y="2287"/>
                  <a:pt x="663" y="2304"/>
                </a:cubicBezTo>
                <a:cubicBezTo>
                  <a:pt x="614" y="2320"/>
                  <a:pt x="562" y="2325"/>
                  <a:pt x="513" y="2342"/>
                </a:cubicBezTo>
                <a:cubicBezTo>
                  <a:pt x="254" y="2435"/>
                  <a:pt x="587" y="2357"/>
                  <a:pt x="288" y="2417"/>
                </a:cubicBezTo>
                <a:cubicBezTo>
                  <a:pt x="275" y="2430"/>
                  <a:pt x="265" y="2445"/>
                  <a:pt x="250" y="2455"/>
                </a:cubicBezTo>
                <a:cubicBezTo>
                  <a:pt x="239" y="2462"/>
                  <a:pt x="223" y="2459"/>
                  <a:pt x="213" y="2467"/>
                </a:cubicBezTo>
                <a:cubicBezTo>
                  <a:pt x="201" y="2477"/>
                  <a:pt x="200" y="2495"/>
                  <a:pt x="188" y="2505"/>
                </a:cubicBezTo>
                <a:cubicBezTo>
                  <a:pt x="96" y="2580"/>
                  <a:pt x="93" y="2574"/>
                  <a:pt x="0" y="2605"/>
                </a:cubicBezTo>
                <a:cubicBezTo>
                  <a:pt x="28" y="2563"/>
                  <a:pt x="33" y="2524"/>
                  <a:pt x="75" y="2492"/>
                </a:cubicBezTo>
                <a:cubicBezTo>
                  <a:pt x="99" y="2474"/>
                  <a:pt x="150" y="2442"/>
                  <a:pt x="150" y="2442"/>
                </a:cubicBezTo>
                <a:cubicBezTo>
                  <a:pt x="158" y="2425"/>
                  <a:pt x="162" y="2405"/>
                  <a:pt x="175" y="2392"/>
                </a:cubicBezTo>
                <a:cubicBezTo>
                  <a:pt x="245" y="2322"/>
                  <a:pt x="276" y="2345"/>
                  <a:pt x="325" y="2242"/>
                </a:cubicBez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1905000" y="1719264"/>
            <a:ext cx="8267700" cy="3919537"/>
          </a:xfrm>
          <a:custGeom>
            <a:avLst/>
            <a:gdLst>
              <a:gd name="T0" fmla="*/ 2147483647 w 5208"/>
              <a:gd name="T1" fmla="*/ 2147483647 h 2469"/>
              <a:gd name="T2" fmla="*/ 2147483647 w 5208"/>
              <a:gd name="T3" fmla="*/ 2147483647 h 2469"/>
              <a:gd name="T4" fmla="*/ 2147483647 w 5208"/>
              <a:gd name="T5" fmla="*/ 2147483647 h 2469"/>
              <a:gd name="T6" fmla="*/ 2147483647 w 5208"/>
              <a:gd name="T7" fmla="*/ 2147483647 h 2469"/>
              <a:gd name="T8" fmla="*/ 2147483647 w 5208"/>
              <a:gd name="T9" fmla="*/ 2147483647 h 2469"/>
              <a:gd name="T10" fmla="*/ 2147483647 w 5208"/>
              <a:gd name="T11" fmla="*/ 2147483647 h 2469"/>
              <a:gd name="T12" fmla="*/ 2147483647 w 5208"/>
              <a:gd name="T13" fmla="*/ 2147483647 h 2469"/>
              <a:gd name="T14" fmla="*/ 2147483647 w 5208"/>
              <a:gd name="T15" fmla="*/ 2147483647 h 2469"/>
              <a:gd name="T16" fmla="*/ 2147483647 w 5208"/>
              <a:gd name="T17" fmla="*/ 2147483647 h 2469"/>
              <a:gd name="T18" fmla="*/ 2147483647 w 5208"/>
              <a:gd name="T19" fmla="*/ 2147483647 h 2469"/>
              <a:gd name="T20" fmla="*/ 2147483647 w 5208"/>
              <a:gd name="T21" fmla="*/ 2147483647 h 2469"/>
              <a:gd name="T22" fmla="*/ 2147483647 w 5208"/>
              <a:gd name="T23" fmla="*/ 2147483647 h 2469"/>
              <a:gd name="T24" fmla="*/ 2147483647 w 5208"/>
              <a:gd name="T25" fmla="*/ 2147483647 h 2469"/>
              <a:gd name="T26" fmla="*/ 2147483647 w 5208"/>
              <a:gd name="T27" fmla="*/ 2147483647 h 2469"/>
              <a:gd name="T28" fmla="*/ 2147483647 w 5208"/>
              <a:gd name="T29" fmla="*/ 2147483647 h 2469"/>
              <a:gd name="T30" fmla="*/ 2147483647 w 5208"/>
              <a:gd name="T31" fmla="*/ 2147483647 h 2469"/>
              <a:gd name="T32" fmla="*/ 2147483647 w 5208"/>
              <a:gd name="T33" fmla="*/ 2147483647 h 2469"/>
              <a:gd name="T34" fmla="*/ 2147483647 w 5208"/>
              <a:gd name="T35" fmla="*/ 2147483647 h 2469"/>
              <a:gd name="T36" fmla="*/ 2147483647 w 5208"/>
              <a:gd name="T37" fmla="*/ 2147483647 h 2469"/>
              <a:gd name="T38" fmla="*/ 2147483647 w 5208"/>
              <a:gd name="T39" fmla="*/ 2147483647 h 2469"/>
              <a:gd name="T40" fmla="*/ 2147483647 w 5208"/>
              <a:gd name="T41" fmla="*/ 2147483647 h 2469"/>
              <a:gd name="T42" fmla="*/ 2147483647 w 5208"/>
              <a:gd name="T43" fmla="*/ 2147483647 h 2469"/>
              <a:gd name="T44" fmla="*/ 2147483647 w 5208"/>
              <a:gd name="T45" fmla="*/ 2147483647 h 2469"/>
              <a:gd name="T46" fmla="*/ 2147483647 w 5208"/>
              <a:gd name="T47" fmla="*/ 2147483647 h 2469"/>
              <a:gd name="T48" fmla="*/ 2147483647 w 5208"/>
              <a:gd name="T49" fmla="*/ 2147483647 h 2469"/>
              <a:gd name="T50" fmla="*/ 2147483647 w 5208"/>
              <a:gd name="T51" fmla="*/ 2147483647 h 2469"/>
              <a:gd name="T52" fmla="*/ 2147483647 w 5208"/>
              <a:gd name="T53" fmla="*/ 2147483647 h 2469"/>
              <a:gd name="T54" fmla="*/ 2147483647 w 5208"/>
              <a:gd name="T55" fmla="*/ 2147483647 h 2469"/>
              <a:gd name="T56" fmla="*/ 2147483647 w 5208"/>
              <a:gd name="T57" fmla="*/ 2147483647 h 2469"/>
              <a:gd name="T58" fmla="*/ 2147483647 w 5208"/>
              <a:gd name="T59" fmla="*/ 2147483647 h 2469"/>
              <a:gd name="T60" fmla="*/ 2147483647 w 5208"/>
              <a:gd name="T61" fmla="*/ 2147483647 h 2469"/>
              <a:gd name="T62" fmla="*/ 0 w 5208"/>
              <a:gd name="T63" fmla="*/ 2147483647 h 2469"/>
              <a:gd name="T64" fmla="*/ 2147483647 w 5208"/>
              <a:gd name="T65" fmla="*/ 2147483647 h 24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08"/>
              <a:gd name="T100" fmla="*/ 0 h 2469"/>
              <a:gd name="T101" fmla="*/ 5208 w 5208"/>
              <a:gd name="T102" fmla="*/ 2469 h 24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08" h="2469">
                <a:moveTo>
                  <a:pt x="162" y="2293"/>
                </a:moveTo>
                <a:cubicBezTo>
                  <a:pt x="227" y="2230"/>
                  <a:pt x="243" y="2179"/>
                  <a:pt x="338" y="2156"/>
                </a:cubicBezTo>
                <a:cubicBezTo>
                  <a:pt x="427" y="2174"/>
                  <a:pt x="512" y="2202"/>
                  <a:pt x="601" y="2181"/>
                </a:cubicBezTo>
                <a:cubicBezTo>
                  <a:pt x="683" y="2140"/>
                  <a:pt x="637" y="2170"/>
                  <a:pt x="726" y="2080"/>
                </a:cubicBezTo>
                <a:cubicBezTo>
                  <a:pt x="738" y="2068"/>
                  <a:pt x="746" y="2049"/>
                  <a:pt x="763" y="2043"/>
                </a:cubicBezTo>
                <a:cubicBezTo>
                  <a:pt x="776" y="2039"/>
                  <a:pt x="788" y="2034"/>
                  <a:pt x="801" y="2030"/>
                </a:cubicBezTo>
                <a:cubicBezTo>
                  <a:pt x="834" y="2021"/>
                  <a:pt x="868" y="2016"/>
                  <a:pt x="901" y="2005"/>
                </a:cubicBezTo>
                <a:cubicBezTo>
                  <a:pt x="973" y="1981"/>
                  <a:pt x="1024" y="1955"/>
                  <a:pt x="1101" y="1943"/>
                </a:cubicBezTo>
                <a:cubicBezTo>
                  <a:pt x="1189" y="1900"/>
                  <a:pt x="1270" y="1860"/>
                  <a:pt x="1352" y="1805"/>
                </a:cubicBezTo>
                <a:cubicBezTo>
                  <a:pt x="1377" y="1789"/>
                  <a:pt x="1386" y="1749"/>
                  <a:pt x="1415" y="1742"/>
                </a:cubicBezTo>
                <a:cubicBezTo>
                  <a:pt x="1448" y="1734"/>
                  <a:pt x="1481" y="1724"/>
                  <a:pt x="1515" y="1717"/>
                </a:cubicBezTo>
                <a:cubicBezTo>
                  <a:pt x="1565" y="1707"/>
                  <a:pt x="1616" y="1704"/>
                  <a:pt x="1665" y="1692"/>
                </a:cubicBezTo>
                <a:cubicBezTo>
                  <a:pt x="1715" y="1680"/>
                  <a:pt x="1765" y="1667"/>
                  <a:pt x="1815" y="1655"/>
                </a:cubicBezTo>
                <a:cubicBezTo>
                  <a:pt x="1848" y="1647"/>
                  <a:pt x="1915" y="1630"/>
                  <a:pt x="1915" y="1630"/>
                </a:cubicBezTo>
                <a:cubicBezTo>
                  <a:pt x="1972" y="1587"/>
                  <a:pt x="2024" y="1538"/>
                  <a:pt x="2078" y="1492"/>
                </a:cubicBezTo>
                <a:cubicBezTo>
                  <a:pt x="2092" y="1480"/>
                  <a:pt x="2100" y="1462"/>
                  <a:pt x="2116" y="1454"/>
                </a:cubicBezTo>
                <a:cubicBezTo>
                  <a:pt x="2188" y="1420"/>
                  <a:pt x="2266" y="1404"/>
                  <a:pt x="2341" y="1379"/>
                </a:cubicBezTo>
                <a:cubicBezTo>
                  <a:pt x="2376" y="1367"/>
                  <a:pt x="2407" y="1344"/>
                  <a:pt x="2441" y="1329"/>
                </a:cubicBezTo>
                <a:cubicBezTo>
                  <a:pt x="2529" y="1291"/>
                  <a:pt x="2627" y="1275"/>
                  <a:pt x="2717" y="1242"/>
                </a:cubicBezTo>
                <a:cubicBezTo>
                  <a:pt x="2807" y="1151"/>
                  <a:pt x="2763" y="1187"/>
                  <a:pt x="2842" y="1129"/>
                </a:cubicBezTo>
                <a:cubicBezTo>
                  <a:pt x="2850" y="1104"/>
                  <a:pt x="2853" y="1077"/>
                  <a:pt x="2867" y="1054"/>
                </a:cubicBezTo>
                <a:cubicBezTo>
                  <a:pt x="2927" y="955"/>
                  <a:pt x="3046" y="951"/>
                  <a:pt x="3143" y="916"/>
                </a:cubicBezTo>
                <a:cubicBezTo>
                  <a:pt x="3229" y="885"/>
                  <a:pt x="3303" y="855"/>
                  <a:pt x="3393" y="841"/>
                </a:cubicBezTo>
                <a:cubicBezTo>
                  <a:pt x="3468" y="791"/>
                  <a:pt x="3395" y="831"/>
                  <a:pt x="3531" y="803"/>
                </a:cubicBezTo>
                <a:cubicBezTo>
                  <a:pt x="3652" y="778"/>
                  <a:pt x="3723" y="742"/>
                  <a:pt x="3831" y="716"/>
                </a:cubicBezTo>
                <a:cubicBezTo>
                  <a:pt x="3937" y="647"/>
                  <a:pt x="3770" y="751"/>
                  <a:pt x="3956" y="666"/>
                </a:cubicBezTo>
                <a:cubicBezTo>
                  <a:pt x="3986" y="652"/>
                  <a:pt x="4004" y="620"/>
                  <a:pt x="4032" y="603"/>
                </a:cubicBezTo>
                <a:cubicBezTo>
                  <a:pt x="4095" y="564"/>
                  <a:pt x="4219" y="475"/>
                  <a:pt x="4282" y="465"/>
                </a:cubicBezTo>
                <a:cubicBezTo>
                  <a:pt x="4400" y="446"/>
                  <a:pt x="4514" y="417"/>
                  <a:pt x="4633" y="403"/>
                </a:cubicBezTo>
                <a:cubicBezTo>
                  <a:pt x="4704" y="378"/>
                  <a:pt x="4745" y="295"/>
                  <a:pt x="4795" y="240"/>
                </a:cubicBezTo>
                <a:cubicBezTo>
                  <a:pt x="4831" y="200"/>
                  <a:pt x="4871" y="165"/>
                  <a:pt x="4908" y="127"/>
                </a:cubicBezTo>
                <a:cubicBezTo>
                  <a:pt x="4946" y="88"/>
                  <a:pt x="5058" y="64"/>
                  <a:pt x="5058" y="64"/>
                </a:cubicBezTo>
                <a:cubicBezTo>
                  <a:pt x="5060" y="62"/>
                  <a:pt x="5113" y="0"/>
                  <a:pt x="5133" y="14"/>
                </a:cubicBezTo>
                <a:cubicBezTo>
                  <a:pt x="5153" y="28"/>
                  <a:pt x="5158" y="56"/>
                  <a:pt x="5171" y="77"/>
                </a:cubicBezTo>
                <a:cubicBezTo>
                  <a:pt x="5181" y="117"/>
                  <a:pt x="5208" y="194"/>
                  <a:pt x="5171" y="227"/>
                </a:cubicBezTo>
                <a:cubicBezTo>
                  <a:pt x="5143" y="252"/>
                  <a:pt x="5096" y="236"/>
                  <a:pt x="5058" y="240"/>
                </a:cubicBezTo>
                <a:cubicBezTo>
                  <a:pt x="4980" y="298"/>
                  <a:pt x="4926" y="390"/>
                  <a:pt x="4845" y="440"/>
                </a:cubicBezTo>
                <a:cubicBezTo>
                  <a:pt x="4726" y="513"/>
                  <a:pt x="4565" y="518"/>
                  <a:pt x="4432" y="528"/>
                </a:cubicBezTo>
                <a:cubicBezTo>
                  <a:pt x="4391" y="535"/>
                  <a:pt x="4319" y="542"/>
                  <a:pt x="4282" y="565"/>
                </a:cubicBezTo>
                <a:cubicBezTo>
                  <a:pt x="4243" y="589"/>
                  <a:pt x="4256" y="647"/>
                  <a:pt x="4232" y="678"/>
                </a:cubicBezTo>
                <a:cubicBezTo>
                  <a:pt x="4210" y="706"/>
                  <a:pt x="4185" y="732"/>
                  <a:pt x="4157" y="753"/>
                </a:cubicBezTo>
                <a:cubicBezTo>
                  <a:pt x="4140" y="766"/>
                  <a:pt x="4127" y="785"/>
                  <a:pt x="4107" y="791"/>
                </a:cubicBezTo>
                <a:cubicBezTo>
                  <a:pt x="4058" y="806"/>
                  <a:pt x="3956" y="816"/>
                  <a:pt x="3956" y="816"/>
                </a:cubicBezTo>
                <a:cubicBezTo>
                  <a:pt x="3826" y="946"/>
                  <a:pt x="3648" y="1019"/>
                  <a:pt x="3468" y="1041"/>
                </a:cubicBezTo>
                <a:cubicBezTo>
                  <a:pt x="3349" y="1075"/>
                  <a:pt x="3257" y="1082"/>
                  <a:pt x="3130" y="1091"/>
                </a:cubicBezTo>
                <a:cubicBezTo>
                  <a:pt x="3076" y="1100"/>
                  <a:pt x="3020" y="1102"/>
                  <a:pt x="2967" y="1116"/>
                </a:cubicBezTo>
                <a:cubicBezTo>
                  <a:pt x="2924" y="1128"/>
                  <a:pt x="2885" y="1152"/>
                  <a:pt x="2842" y="1166"/>
                </a:cubicBezTo>
                <a:cubicBezTo>
                  <a:pt x="2829" y="1179"/>
                  <a:pt x="2819" y="1194"/>
                  <a:pt x="2804" y="1204"/>
                </a:cubicBezTo>
                <a:cubicBezTo>
                  <a:pt x="2789" y="1215"/>
                  <a:pt x="2767" y="1216"/>
                  <a:pt x="2754" y="1229"/>
                </a:cubicBezTo>
                <a:cubicBezTo>
                  <a:pt x="2695" y="1288"/>
                  <a:pt x="2682" y="1362"/>
                  <a:pt x="2604" y="1404"/>
                </a:cubicBezTo>
                <a:cubicBezTo>
                  <a:pt x="2573" y="1421"/>
                  <a:pt x="2537" y="1428"/>
                  <a:pt x="2504" y="1442"/>
                </a:cubicBezTo>
                <a:cubicBezTo>
                  <a:pt x="2452" y="1464"/>
                  <a:pt x="2429" y="1483"/>
                  <a:pt x="2379" y="1517"/>
                </a:cubicBezTo>
                <a:cubicBezTo>
                  <a:pt x="2337" y="1545"/>
                  <a:pt x="2286" y="1557"/>
                  <a:pt x="2241" y="1580"/>
                </a:cubicBezTo>
                <a:cubicBezTo>
                  <a:pt x="2139" y="1631"/>
                  <a:pt x="2101" y="1756"/>
                  <a:pt x="2003" y="1805"/>
                </a:cubicBezTo>
                <a:cubicBezTo>
                  <a:pt x="1864" y="1875"/>
                  <a:pt x="1703" y="1880"/>
                  <a:pt x="1552" y="1918"/>
                </a:cubicBezTo>
                <a:cubicBezTo>
                  <a:pt x="1479" y="1936"/>
                  <a:pt x="1427" y="1968"/>
                  <a:pt x="1352" y="1980"/>
                </a:cubicBezTo>
                <a:cubicBezTo>
                  <a:pt x="1335" y="1997"/>
                  <a:pt x="1259" y="2071"/>
                  <a:pt x="1239" y="2080"/>
                </a:cubicBezTo>
                <a:cubicBezTo>
                  <a:pt x="1216" y="2090"/>
                  <a:pt x="1189" y="2089"/>
                  <a:pt x="1164" y="2093"/>
                </a:cubicBezTo>
                <a:cubicBezTo>
                  <a:pt x="1088" y="2150"/>
                  <a:pt x="1025" y="2213"/>
                  <a:pt x="939" y="2256"/>
                </a:cubicBezTo>
                <a:cubicBezTo>
                  <a:pt x="827" y="2244"/>
                  <a:pt x="737" y="2250"/>
                  <a:pt x="626" y="2268"/>
                </a:cubicBezTo>
                <a:cubicBezTo>
                  <a:pt x="540" y="2325"/>
                  <a:pt x="646" y="2261"/>
                  <a:pt x="488" y="2318"/>
                </a:cubicBezTo>
                <a:cubicBezTo>
                  <a:pt x="467" y="2326"/>
                  <a:pt x="414" y="2374"/>
                  <a:pt x="400" y="2381"/>
                </a:cubicBezTo>
                <a:cubicBezTo>
                  <a:pt x="360" y="2401"/>
                  <a:pt x="318" y="2418"/>
                  <a:pt x="275" y="2431"/>
                </a:cubicBezTo>
                <a:cubicBezTo>
                  <a:pt x="187" y="2458"/>
                  <a:pt x="90" y="2453"/>
                  <a:pt x="0" y="2469"/>
                </a:cubicBezTo>
                <a:cubicBezTo>
                  <a:pt x="82" y="2440"/>
                  <a:pt x="28" y="2398"/>
                  <a:pt x="75" y="2331"/>
                </a:cubicBezTo>
                <a:cubicBezTo>
                  <a:pt x="83" y="2320"/>
                  <a:pt x="100" y="2323"/>
                  <a:pt x="112" y="2318"/>
                </a:cubicBezTo>
                <a:cubicBezTo>
                  <a:pt x="129" y="2311"/>
                  <a:pt x="145" y="2301"/>
                  <a:pt x="162" y="2293"/>
                </a:cubicBezTo>
                <a:close/>
              </a:path>
            </a:pathLst>
          </a:cu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2438400" y="4941888"/>
            <a:ext cx="655638" cy="374650"/>
          </a:xfrm>
          <a:custGeom>
            <a:avLst/>
            <a:gdLst>
              <a:gd name="T0" fmla="*/ 2147483647 w 413"/>
              <a:gd name="T1" fmla="*/ 2147483647 h 236"/>
              <a:gd name="T2" fmla="*/ 2147483647 w 413"/>
              <a:gd name="T3" fmla="*/ 2147483647 h 236"/>
              <a:gd name="T4" fmla="*/ 2147483647 w 413"/>
              <a:gd name="T5" fmla="*/ 2147483647 h 236"/>
              <a:gd name="T6" fmla="*/ 2147483647 w 413"/>
              <a:gd name="T7" fmla="*/ 2147483647 h 236"/>
              <a:gd name="T8" fmla="*/ 2147483647 w 413"/>
              <a:gd name="T9" fmla="*/ 2147483647 h 236"/>
              <a:gd name="T10" fmla="*/ 2147483647 w 413"/>
              <a:gd name="T11" fmla="*/ 2147483647 h 236"/>
              <a:gd name="T12" fmla="*/ 2147483647 w 413"/>
              <a:gd name="T13" fmla="*/ 2147483647 h 236"/>
              <a:gd name="T14" fmla="*/ 2147483647 w 413"/>
              <a:gd name="T15" fmla="*/ 2147483647 h 236"/>
              <a:gd name="T16" fmla="*/ 2147483647 w 413"/>
              <a:gd name="T17" fmla="*/ 2147483647 h 236"/>
              <a:gd name="T18" fmla="*/ 0 w 413"/>
              <a:gd name="T19" fmla="*/ 2147483647 h 236"/>
              <a:gd name="T20" fmla="*/ 2147483647 w 413"/>
              <a:gd name="T21" fmla="*/ 2147483647 h 236"/>
              <a:gd name="T22" fmla="*/ 2147483647 w 413"/>
              <a:gd name="T23" fmla="*/ 2147483647 h 236"/>
              <a:gd name="T24" fmla="*/ 2147483647 w 413"/>
              <a:gd name="T25" fmla="*/ 2147483647 h 2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3"/>
              <a:gd name="T40" fmla="*/ 0 h 236"/>
              <a:gd name="T41" fmla="*/ 413 w 413"/>
              <a:gd name="T42" fmla="*/ 236 h 2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3" h="236">
                <a:moveTo>
                  <a:pt x="88" y="118"/>
                </a:moveTo>
                <a:cubicBezTo>
                  <a:pt x="199" y="89"/>
                  <a:pt x="84" y="125"/>
                  <a:pt x="175" y="80"/>
                </a:cubicBezTo>
                <a:cubicBezTo>
                  <a:pt x="207" y="64"/>
                  <a:pt x="258" y="62"/>
                  <a:pt x="288" y="55"/>
                </a:cubicBezTo>
                <a:cubicBezTo>
                  <a:pt x="314" y="49"/>
                  <a:pt x="338" y="38"/>
                  <a:pt x="363" y="30"/>
                </a:cubicBezTo>
                <a:cubicBezTo>
                  <a:pt x="379" y="25"/>
                  <a:pt x="413" y="0"/>
                  <a:pt x="413" y="17"/>
                </a:cubicBezTo>
                <a:cubicBezTo>
                  <a:pt x="413" y="36"/>
                  <a:pt x="380" y="34"/>
                  <a:pt x="363" y="42"/>
                </a:cubicBezTo>
                <a:cubicBezTo>
                  <a:pt x="344" y="61"/>
                  <a:pt x="339" y="98"/>
                  <a:pt x="313" y="105"/>
                </a:cubicBezTo>
                <a:cubicBezTo>
                  <a:pt x="248" y="123"/>
                  <a:pt x="113" y="130"/>
                  <a:pt x="113" y="130"/>
                </a:cubicBezTo>
                <a:cubicBezTo>
                  <a:pt x="88" y="147"/>
                  <a:pt x="59" y="159"/>
                  <a:pt x="38" y="180"/>
                </a:cubicBezTo>
                <a:cubicBezTo>
                  <a:pt x="25" y="193"/>
                  <a:pt x="0" y="236"/>
                  <a:pt x="0" y="218"/>
                </a:cubicBezTo>
                <a:cubicBezTo>
                  <a:pt x="0" y="176"/>
                  <a:pt x="63" y="157"/>
                  <a:pt x="88" y="143"/>
                </a:cubicBezTo>
                <a:cubicBezTo>
                  <a:pt x="101" y="136"/>
                  <a:pt x="125" y="133"/>
                  <a:pt x="125" y="118"/>
                </a:cubicBezTo>
                <a:cubicBezTo>
                  <a:pt x="125" y="106"/>
                  <a:pt x="100" y="118"/>
                  <a:pt x="88" y="118"/>
                </a:cubicBezTo>
                <a:close/>
              </a:path>
            </a:pathLst>
          </a:cu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3971926" y="3398838"/>
            <a:ext cx="2505075" cy="1173162"/>
          </a:xfrm>
          <a:custGeom>
            <a:avLst/>
            <a:gdLst>
              <a:gd name="T0" fmla="*/ 0 w 1578"/>
              <a:gd name="T1" fmla="*/ 2147483647 h 739"/>
              <a:gd name="T2" fmla="*/ 2147483647 w 1578"/>
              <a:gd name="T3" fmla="*/ 2147483647 h 739"/>
              <a:gd name="T4" fmla="*/ 2147483647 w 1578"/>
              <a:gd name="T5" fmla="*/ 2147483647 h 739"/>
              <a:gd name="T6" fmla="*/ 2147483647 w 1578"/>
              <a:gd name="T7" fmla="*/ 2147483647 h 739"/>
              <a:gd name="T8" fmla="*/ 2147483647 w 1578"/>
              <a:gd name="T9" fmla="*/ 2147483647 h 739"/>
              <a:gd name="T10" fmla="*/ 2147483647 w 1578"/>
              <a:gd name="T11" fmla="*/ 2147483647 h 739"/>
              <a:gd name="T12" fmla="*/ 2147483647 w 1578"/>
              <a:gd name="T13" fmla="*/ 2147483647 h 739"/>
              <a:gd name="T14" fmla="*/ 2147483647 w 1578"/>
              <a:gd name="T15" fmla="*/ 2147483647 h 739"/>
              <a:gd name="T16" fmla="*/ 2147483647 w 1578"/>
              <a:gd name="T17" fmla="*/ 2147483647 h 739"/>
              <a:gd name="T18" fmla="*/ 2147483647 w 1578"/>
              <a:gd name="T19" fmla="*/ 2147483647 h 739"/>
              <a:gd name="T20" fmla="*/ 2147483647 w 1578"/>
              <a:gd name="T21" fmla="*/ 2147483647 h 739"/>
              <a:gd name="T22" fmla="*/ 2147483647 w 1578"/>
              <a:gd name="T23" fmla="*/ 2147483647 h 739"/>
              <a:gd name="T24" fmla="*/ 2147483647 w 1578"/>
              <a:gd name="T25" fmla="*/ 2147483647 h 739"/>
              <a:gd name="T26" fmla="*/ 2147483647 w 1578"/>
              <a:gd name="T27" fmla="*/ 2147483647 h 739"/>
              <a:gd name="T28" fmla="*/ 2147483647 w 1578"/>
              <a:gd name="T29" fmla="*/ 2147483647 h 739"/>
              <a:gd name="T30" fmla="*/ 2147483647 w 1578"/>
              <a:gd name="T31" fmla="*/ 0 h 739"/>
              <a:gd name="T32" fmla="*/ 2147483647 w 1578"/>
              <a:gd name="T33" fmla="*/ 2147483647 h 739"/>
              <a:gd name="T34" fmla="*/ 2147483647 w 1578"/>
              <a:gd name="T35" fmla="*/ 2147483647 h 739"/>
              <a:gd name="T36" fmla="*/ 2147483647 w 1578"/>
              <a:gd name="T37" fmla="*/ 2147483647 h 739"/>
              <a:gd name="T38" fmla="*/ 2147483647 w 1578"/>
              <a:gd name="T39" fmla="*/ 2147483647 h 739"/>
              <a:gd name="T40" fmla="*/ 2147483647 w 1578"/>
              <a:gd name="T41" fmla="*/ 2147483647 h 739"/>
              <a:gd name="T42" fmla="*/ 2147483647 w 1578"/>
              <a:gd name="T43" fmla="*/ 2147483647 h 739"/>
              <a:gd name="T44" fmla="*/ 2147483647 w 1578"/>
              <a:gd name="T45" fmla="*/ 2147483647 h 739"/>
              <a:gd name="T46" fmla="*/ 2147483647 w 1578"/>
              <a:gd name="T47" fmla="*/ 2147483647 h 739"/>
              <a:gd name="T48" fmla="*/ 2147483647 w 1578"/>
              <a:gd name="T49" fmla="*/ 2147483647 h 739"/>
              <a:gd name="T50" fmla="*/ 2147483647 w 1578"/>
              <a:gd name="T51" fmla="*/ 2147483647 h 739"/>
              <a:gd name="T52" fmla="*/ 2147483647 w 1578"/>
              <a:gd name="T53" fmla="*/ 2147483647 h 739"/>
              <a:gd name="T54" fmla="*/ 2147483647 w 1578"/>
              <a:gd name="T55" fmla="*/ 2147483647 h 739"/>
              <a:gd name="T56" fmla="*/ 0 w 1578"/>
              <a:gd name="T57" fmla="*/ 2147483647 h 73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78"/>
              <a:gd name="T88" fmla="*/ 0 h 739"/>
              <a:gd name="T89" fmla="*/ 1578 w 1578"/>
              <a:gd name="T90" fmla="*/ 739 h 73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78" h="739">
                <a:moveTo>
                  <a:pt x="0" y="739"/>
                </a:moveTo>
                <a:cubicBezTo>
                  <a:pt x="33" y="705"/>
                  <a:pt x="68" y="673"/>
                  <a:pt x="100" y="638"/>
                </a:cubicBezTo>
                <a:cubicBezTo>
                  <a:pt x="110" y="627"/>
                  <a:pt x="111" y="606"/>
                  <a:pt x="125" y="601"/>
                </a:cubicBezTo>
                <a:cubicBezTo>
                  <a:pt x="165" y="588"/>
                  <a:pt x="209" y="592"/>
                  <a:pt x="251" y="588"/>
                </a:cubicBezTo>
                <a:cubicBezTo>
                  <a:pt x="327" y="570"/>
                  <a:pt x="388" y="533"/>
                  <a:pt x="463" y="513"/>
                </a:cubicBezTo>
                <a:cubicBezTo>
                  <a:pt x="501" y="488"/>
                  <a:pt x="538" y="484"/>
                  <a:pt x="576" y="463"/>
                </a:cubicBezTo>
                <a:cubicBezTo>
                  <a:pt x="602" y="448"/>
                  <a:pt x="626" y="430"/>
                  <a:pt x="651" y="413"/>
                </a:cubicBezTo>
                <a:cubicBezTo>
                  <a:pt x="684" y="391"/>
                  <a:pt x="726" y="388"/>
                  <a:pt x="764" y="375"/>
                </a:cubicBezTo>
                <a:cubicBezTo>
                  <a:pt x="792" y="365"/>
                  <a:pt x="814" y="342"/>
                  <a:pt x="839" y="325"/>
                </a:cubicBezTo>
                <a:cubicBezTo>
                  <a:pt x="874" y="302"/>
                  <a:pt x="927" y="296"/>
                  <a:pt x="964" y="275"/>
                </a:cubicBezTo>
                <a:cubicBezTo>
                  <a:pt x="990" y="260"/>
                  <a:pt x="1014" y="242"/>
                  <a:pt x="1039" y="225"/>
                </a:cubicBezTo>
                <a:cubicBezTo>
                  <a:pt x="1049" y="218"/>
                  <a:pt x="1054" y="205"/>
                  <a:pt x="1065" y="200"/>
                </a:cubicBezTo>
                <a:cubicBezTo>
                  <a:pt x="1168" y="154"/>
                  <a:pt x="1284" y="135"/>
                  <a:pt x="1390" y="100"/>
                </a:cubicBezTo>
                <a:cubicBezTo>
                  <a:pt x="1403" y="92"/>
                  <a:pt x="1416" y="85"/>
                  <a:pt x="1428" y="75"/>
                </a:cubicBezTo>
                <a:cubicBezTo>
                  <a:pt x="1442" y="64"/>
                  <a:pt x="1450" y="47"/>
                  <a:pt x="1465" y="37"/>
                </a:cubicBezTo>
                <a:cubicBezTo>
                  <a:pt x="1493" y="19"/>
                  <a:pt x="1546" y="10"/>
                  <a:pt x="1578" y="0"/>
                </a:cubicBezTo>
                <a:cubicBezTo>
                  <a:pt x="1574" y="21"/>
                  <a:pt x="1574" y="43"/>
                  <a:pt x="1565" y="62"/>
                </a:cubicBezTo>
                <a:cubicBezTo>
                  <a:pt x="1557" y="78"/>
                  <a:pt x="1542" y="89"/>
                  <a:pt x="1528" y="100"/>
                </a:cubicBezTo>
                <a:cubicBezTo>
                  <a:pt x="1492" y="128"/>
                  <a:pt x="1447" y="143"/>
                  <a:pt x="1415" y="175"/>
                </a:cubicBezTo>
                <a:cubicBezTo>
                  <a:pt x="1403" y="188"/>
                  <a:pt x="1393" y="203"/>
                  <a:pt x="1378" y="213"/>
                </a:cubicBezTo>
                <a:cubicBezTo>
                  <a:pt x="1367" y="220"/>
                  <a:pt x="1353" y="221"/>
                  <a:pt x="1340" y="225"/>
                </a:cubicBezTo>
                <a:cubicBezTo>
                  <a:pt x="1277" y="266"/>
                  <a:pt x="1211" y="301"/>
                  <a:pt x="1140" y="325"/>
                </a:cubicBezTo>
                <a:cubicBezTo>
                  <a:pt x="1076" y="346"/>
                  <a:pt x="1006" y="332"/>
                  <a:pt x="939" y="338"/>
                </a:cubicBezTo>
                <a:cubicBezTo>
                  <a:pt x="865" y="344"/>
                  <a:pt x="833" y="351"/>
                  <a:pt x="764" y="363"/>
                </a:cubicBezTo>
                <a:cubicBezTo>
                  <a:pt x="699" y="406"/>
                  <a:pt x="729" y="411"/>
                  <a:pt x="701" y="476"/>
                </a:cubicBezTo>
                <a:cubicBezTo>
                  <a:pt x="681" y="522"/>
                  <a:pt x="646" y="549"/>
                  <a:pt x="601" y="563"/>
                </a:cubicBezTo>
                <a:cubicBezTo>
                  <a:pt x="544" y="602"/>
                  <a:pt x="482" y="619"/>
                  <a:pt x="413" y="626"/>
                </a:cubicBezTo>
                <a:cubicBezTo>
                  <a:pt x="313" y="636"/>
                  <a:pt x="113" y="651"/>
                  <a:pt x="113" y="651"/>
                </a:cubicBezTo>
                <a:cubicBezTo>
                  <a:pt x="101" y="659"/>
                  <a:pt x="0" y="706"/>
                  <a:pt x="0" y="739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6997700" y="2468564"/>
            <a:ext cx="1741488" cy="674687"/>
          </a:xfrm>
          <a:custGeom>
            <a:avLst/>
            <a:gdLst>
              <a:gd name="T0" fmla="*/ 2147483647 w 1097"/>
              <a:gd name="T1" fmla="*/ 2147483647 h 425"/>
              <a:gd name="T2" fmla="*/ 2147483647 w 1097"/>
              <a:gd name="T3" fmla="*/ 2147483647 h 425"/>
              <a:gd name="T4" fmla="*/ 2147483647 w 1097"/>
              <a:gd name="T5" fmla="*/ 2147483647 h 425"/>
              <a:gd name="T6" fmla="*/ 2147483647 w 1097"/>
              <a:gd name="T7" fmla="*/ 2147483647 h 425"/>
              <a:gd name="T8" fmla="*/ 2147483647 w 1097"/>
              <a:gd name="T9" fmla="*/ 2147483647 h 425"/>
              <a:gd name="T10" fmla="*/ 2147483647 w 1097"/>
              <a:gd name="T11" fmla="*/ 2147483647 h 425"/>
              <a:gd name="T12" fmla="*/ 2147483647 w 1097"/>
              <a:gd name="T13" fmla="*/ 2147483647 h 425"/>
              <a:gd name="T14" fmla="*/ 2147483647 w 1097"/>
              <a:gd name="T15" fmla="*/ 2147483647 h 425"/>
              <a:gd name="T16" fmla="*/ 2147483647 w 1097"/>
              <a:gd name="T17" fmla="*/ 2147483647 h 425"/>
              <a:gd name="T18" fmla="*/ 2147483647 w 1097"/>
              <a:gd name="T19" fmla="*/ 2147483647 h 425"/>
              <a:gd name="T20" fmla="*/ 2147483647 w 1097"/>
              <a:gd name="T21" fmla="*/ 2147483647 h 425"/>
              <a:gd name="T22" fmla="*/ 2147483647 w 1097"/>
              <a:gd name="T23" fmla="*/ 2147483647 h 425"/>
              <a:gd name="T24" fmla="*/ 2147483647 w 1097"/>
              <a:gd name="T25" fmla="*/ 2147483647 h 425"/>
              <a:gd name="T26" fmla="*/ 2147483647 w 1097"/>
              <a:gd name="T27" fmla="*/ 2147483647 h 425"/>
              <a:gd name="T28" fmla="*/ 2147483647 w 1097"/>
              <a:gd name="T29" fmla="*/ 2147483647 h 425"/>
              <a:gd name="T30" fmla="*/ 2147483647 w 1097"/>
              <a:gd name="T31" fmla="*/ 2147483647 h 425"/>
              <a:gd name="T32" fmla="*/ 2147483647 w 1097"/>
              <a:gd name="T33" fmla="*/ 2147483647 h 425"/>
              <a:gd name="T34" fmla="*/ 2147483647 w 1097"/>
              <a:gd name="T35" fmla="*/ 2147483647 h 4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97"/>
              <a:gd name="T55" fmla="*/ 0 h 425"/>
              <a:gd name="T56" fmla="*/ 1097 w 1097"/>
              <a:gd name="T57" fmla="*/ 425 h 4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97" h="425">
                <a:moveTo>
                  <a:pt x="8" y="386"/>
                </a:moveTo>
                <a:cubicBezTo>
                  <a:pt x="68" y="365"/>
                  <a:pt x="196" y="348"/>
                  <a:pt x="196" y="348"/>
                </a:cubicBezTo>
                <a:cubicBezTo>
                  <a:pt x="229" y="331"/>
                  <a:pt x="263" y="315"/>
                  <a:pt x="296" y="298"/>
                </a:cubicBezTo>
                <a:cubicBezTo>
                  <a:pt x="325" y="283"/>
                  <a:pt x="342" y="251"/>
                  <a:pt x="371" y="236"/>
                </a:cubicBezTo>
                <a:cubicBezTo>
                  <a:pt x="395" y="224"/>
                  <a:pt x="434" y="218"/>
                  <a:pt x="459" y="211"/>
                </a:cubicBezTo>
                <a:cubicBezTo>
                  <a:pt x="534" y="190"/>
                  <a:pt x="608" y="166"/>
                  <a:pt x="684" y="148"/>
                </a:cubicBezTo>
                <a:cubicBezTo>
                  <a:pt x="741" y="110"/>
                  <a:pt x="830" y="42"/>
                  <a:pt x="897" y="35"/>
                </a:cubicBezTo>
                <a:cubicBezTo>
                  <a:pt x="963" y="28"/>
                  <a:pt x="1030" y="27"/>
                  <a:pt x="1097" y="23"/>
                </a:cubicBezTo>
                <a:cubicBezTo>
                  <a:pt x="1032" y="0"/>
                  <a:pt x="964" y="36"/>
                  <a:pt x="897" y="48"/>
                </a:cubicBezTo>
                <a:cubicBezTo>
                  <a:pt x="880" y="60"/>
                  <a:pt x="862" y="70"/>
                  <a:pt x="847" y="85"/>
                </a:cubicBezTo>
                <a:cubicBezTo>
                  <a:pt x="836" y="96"/>
                  <a:pt x="835" y="115"/>
                  <a:pt x="822" y="123"/>
                </a:cubicBezTo>
                <a:cubicBezTo>
                  <a:pt x="822" y="123"/>
                  <a:pt x="673" y="190"/>
                  <a:pt x="647" y="198"/>
                </a:cubicBezTo>
                <a:cubicBezTo>
                  <a:pt x="615" y="219"/>
                  <a:pt x="593" y="256"/>
                  <a:pt x="559" y="273"/>
                </a:cubicBezTo>
                <a:cubicBezTo>
                  <a:pt x="507" y="299"/>
                  <a:pt x="344" y="331"/>
                  <a:pt x="283" y="348"/>
                </a:cubicBezTo>
                <a:cubicBezTo>
                  <a:pt x="218" y="366"/>
                  <a:pt x="273" y="354"/>
                  <a:pt x="208" y="386"/>
                </a:cubicBezTo>
                <a:cubicBezTo>
                  <a:pt x="166" y="407"/>
                  <a:pt x="117" y="412"/>
                  <a:pt x="71" y="423"/>
                </a:cubicBezTo>
                <a:cubicBezTo>
                  <a:pt x="54" y="419"/>
                  <a:pt x="31" y="425"/>
                  <a:pt x="21" y="411"/>
                </a:cubicBezTo>
                <a:cubicBezTo>
                  <a:pt x="0" y="383"/>
                  <a:pt x="70" y="354"/>
                  <a:pt x="8" y="386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6384926" y="2943225"/>
            <a:ext cx="1190625" cy="488950"/>
          </a:xfrm>
          <a:custGeom>
            <a:avLst/>
            <a:gdLst>
              <a:gd name="T0" fmla="*/ 2147483647 w 750"/>
              <a:gd name="T1" fmla="*/ 2147483647 h 308"/>
              <a:gd name="T2" fmla="*/ 2147483647 w 750"/>
              <a:gd name="T3" fmla="*/ 2147483647 h 308"/>
              <a:gd name="T4" fmla="*/ 2147483647 w 750"/>
              <a:gd name="T5" fmla="*/ 2147483647 h 308"/>
              <a:gd name="T6" fmla="*/ 2147483647 w 750"/>
              <a:gd name="T7" fmla="*/ 2147483647 h 308"/>
              <a:gd name="T8" fmla="*/ 2147483647 w 750"/>
              <a:gd name="T9" fmla="*/ 2147483647 h 308"/>
              <a:gd name="T10" fmla="*/ 2147483647 w 750"/>
              <a:gd name="T11" fmla="*/ 2147483647 h 308"/>
              <a:gd name="T12" fmla="*/ 2147483647 w 750"/>
              <a:gd name="T13" fmla="*/ 2147483647 h 308"/>
              <a:gd name="T14" fmla="*/ 2147483647 w 750"/>
              <a:gd name="T15" fmla="*/ 2147483647 h 308"/>
              <a:gd name="T16" fmla="*/ 2147483647 w 750"/>
              <a:gd name="T17" fmla="*/ 2147483647 h 308"/>
              <a:gd name="T18" fmla="*/ 2147483647 w 750"/>
              <a:gd name="T19" fmla="*/ 2147483647 h 308"/>
              <a:gd name="T20" fmla="*/ 2147483647 w 750"/>
              <a:gd name="T21" fmla="*/ 2147483647 h 308"/>
              <a:gd name="T22" fmla="*/ 2147483647 w 750"/>
              <a:gd name="T23" fmla="*/ 2147483647 h 3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0"/>
              <a:gd name="T37" fmla="*/ 0 h 308"/>
              <a:gd name="T38" fmla="*/ 750 w 750"/>
              <a:gd name="T39" fmla="*/ 308 h 3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0" h="308">
                <a:moveTo>
                  <a:pt x="131" y="250"/>
                </a:moveTo>
                <a:cubicBezTo>
                  <a:pt x="227" y="154"/>
                  <a:pt x="196" y="169"/>
                  <a:pt x="331" y="149"/>
                </a:cubicBezTo>
                <a:cubicBezTo>
                  <a:pt x="379" y="102"/>
                  <a:pt x="397" y="107"/>
                  <a:pt x="457" y="87"/>
                </a:cubicBezTo>
                <a:cubicBezTo>
                  <a:pt x="549" y="56"/>
                  <a:pt x="635" y="25"/>
                  <a:pt x="732" y="12"/>
                </a:cubicBezTo>
                <a:cubicBezTo>
                  <a:pt x="635" y="44"/>
                  <a:pt x="750" y="0"/>
                  <a:pt x="669" y="49"/>
                </a:cubicBezTo>
                <a:cubicBezTo>
                  <a:pt x="636" y="69"/>
                  <a:pt x="592" y="69"/>
                  <a:pt x="557" y="87"/>
                </a:cubicBezTo>
                <a:cubicBezTo>
                  <a:pt x="543" y="94"/>
                  <a:pt x="533" y="106"/>
                  <a:pt x="519" y="112"/>
                </a:cubicBezTo>
                <a:cubicBezTo>
                  <a:pt x="482" y="128"/>
                  <a:pt x="433" y="137"/>
                  <a:pt x="394" y="149"/>
                </a:cubicBezTo>
                <a:cubicBezTo>
                  <a:pt x="341" y="230"/>
                  <a:pt x="347" y="223"/>
                  <a:pt x="244" y="237"/>
                </a:cubicBezTo>
                <a:cubicBezTo>
                  <a:pt x="219" y="245"/>
                  <a:pt x="194" y="254"/>
                  <a:pt x="169" y="262"/>
                </a:cubicBezTo>
                <a:cubicBezTo>
                  <a:pt x="149" y="269"/>
                  <a:pt x="0" y="308"/>
                  <a:pt x="106" y="275"/>
                </a:cubicBezTo>
                <a:cubicBezTo>
                  <a:pt x="148" y="248"/>
                  <a:pt x="159" y="250"/>
                  <a:pt x="131" y="250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1981200" y="5257801"/>
            <a:ext cx="1447800" cy="720725"/>
          </a:xfrm>
          <a:custGeom>
            <a:avLst/>
            <a:gdLst>
              <a:gd name="T0" fmla="*/ 2147483647 w 912"/>
              <a:gd name="T1" fmla="*/ 2147483647 h 454"/>
              <a:gd name="T2" fmla="*/ 2147483647 w 912"/>
              <a:gd name="T3" fmla="*/ 2147483647 h 454"/>
              <a:gd name="T4" fmla="*/ 2147483647 w 912"/>
              <a:gd name="T5" fmla="*/ 2147483647 h 454"/>
              <a:gd name="T6" fmla="*/ 2147483647 w 912"/>
              <a:gd name="T7" fmla="*/ 2147483647 h 454"/>
              <a:gd name="T8" fmla="*/ 2147483647 w 912"/>
              <a:gd name="T9" fmla="*/ 2147483647 h 454"/>
              <a:gd name="T10" fmla="*/ 2147483647 w 912"/>
              <a:gd name="T11" fmla="*/ 2147483647 h 454"/>
              <a:gd name="T12" fmla="*/ 2147483647 w 912"/>
              <a:gd name="T13" fmla="*/ 2147483647 h 454"/>
              <a:gd name="T14" fmla="*/ 2147483647 w 912"/>
              <a:gd name="T15" fmla="*/ 2147483647 h 454"/>
              <a:gd name="T16" fmla="*/ 2147483647 w 912"/>
              <a:gd name="T17" fmla="*/ 2147483647 h 454"/>
              <a:gd name="T18" fmla="*/ 2147483647 w 912"/>
              <a:gd name="T19" fmla="*/ 2147483647 h 454"/>
              <a:gd name="T20" fmla="*/ 2147483647 w 912"/>
              <a:gd name="T21" fmla="*/ 2147483647 h 454"/>
              <a:gd name="T22" fmla="*/ 2147483647 w 912"/>
              <a:gd name="T23" fmla="*/ 2147483647 h 454"/>
              <a:gd name="T24" fmla="*/ 2147483647 w 912"/>
              <a:gd name="T25" fmla="*/ 2147483647 h 454"/>
              <a:gd name="T26" fmla="*/ 2147483647 w 912"/>
              <a:gd name="T27" fmla="*/ 2147483647 h 454"/>
              <a:gd name="T28" fmla="*/ 2147483647 w 912"/>
              <a:gd name="T29" fmla="*/ 2147483647 h 454"/>
              <a:gd name="T30" fmla="*/ 2147483647 w 912"/>
              <a:gd name="T31" fmla="*/ 2147483647 h 4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12"/>
              <a:gd name="T49" fmla="*/ 0 h 454"/>
              <a:gd name="T50" fmla="*/ 912 w 912"/>
              <a:gd name="T51" fmla="*/ 454 h 45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12" h="454">
                <a:moveTo>
                  <a:pt x="19" y="179"/>
                </a:moveTo>
                <a:cubicBezTo>
                  <a:pt x="98" y="198"/>
                  <a:pt x="95" y="203"/>
                  <a:pt x="207" y="179"/>
                </a:cubicBezTo>
                <a:cubicBezTo>
                  <a:pt x="218" y="177"/>
                  <a:pt x="317" y="122"/>
                  <a:pt x="333" y="116"/>
                </a:cubicBezTo>
                <a:cubicBezTo>
                  <a:pt x="374" y="101"/>
                  <a:pt x="417" y="92"/>
                  <a:pt x="458" y="78"/>
                </a:cubicBezTo>
                <a:cubicBezTo>
                  <a:pt x="470" y="74"/>
                  <a:pt x="483" y="72"/>
                  <a:pt x="495" y="66"/>
                </a:cubicBezTo>
                <a:cubicBezTo>
                  <a:pt x="512" y="58"/>
                  <a:pt x="528" y="48"/>
                  <a:pt x="545" y="41"/>
                </a:cubicBezTo>
                <a:cubicBezTo>
                  <a:pt x="570" y="31"/>
                  <a:pt x="621" y="16"/>
                  <a:pt x="621" y="16"/>
                </a:cubicBezTo>
                <a:cubicBezTo>
                  <a:pt x="708" y="20"/>
                  <a:pt x="800" y="0"/>
                  <a:pt x="883" y="28"/>
                </a:cubicBezTo>
                <a:cubicBezTo>
                  <a:pt x="912" y="37"/>
                  <a:pt x="836" y="68"/>
                  <a:pt x="808" y="78"/>
                </a:cubicBezTo>
                <a:cubicBezTo>
                  <a:pt x="717" y="110"/>
                  <a:pt x="759" y="98"/>
                  <a:pt x="683" y="116"/>
                </a:cubicBezTo>
                <a:cubicBezTo>
                  <a:pt x="629" y="153"/>
                  <a:pt x="598" y="206"/>
                  <a:pt x="545" y="241"/>
                </a:cubicBezTo>
                <a:cubicBezTo>
                  <a:pt x="461" y="369"/>
                  <a:pt x="414" y="384"/>
                  <a:pt x="270" y="404"/>
                </a:cubicBezTo>
                <a:cubicBezTo>
                  <a:pt x="183" y="433"/>
                  <a:pt x="187" y="454"/>
                  <a:pt x="207" y="392"/>
                </a:cubicBezTo>
                <a:cubicBezTo>
                  <a:pt x="182" y="383"/>
                  <a:pt x="147" y="388"/>
                  <a:pt x="132" y="366"/>
                </a:cubicBezTo>
                <a:cubicBezTo>
                  <a:pt x="103" y="323"/>
                  <a:pt x="81" y="308"/>
                  <a:pt x="32" y="291"/>
                </a:cubicBezTo>
                <a:cubicBezTo>
                  <a:pt x="18" y="251"/>
                  <a:pt x="0" y="219"/>
                  <a:pt x="19" y="179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6613525" y="3001963"/>
            <a:ext cx="1131888" cy="273050"/>
          </a:xfrm>
          <a:custGeom>
            <a:avLst/>
            <a:gdLst>
              <a:gd name="T0" fmla="*/ 0 w 713"/>
              <a:gd name="T1" fmla="*/ 2147483647 h 172"/>
              <a:gd name="T2" fmla="*/ 2147483647 w 713"/>
              <a:gd name="T3" fmla="*/ 0 h 172"/>
              <a:gd name="T4" fmla="*/ 2147483647 w 713"/>
              <a:gd name="T5" fmla="*/ 2147483647 h 172"/>
              <a:gd name="T6" fmla="*/ 2147483647 w 713"/>
              <a:gd name="T7" fmla="*/ 2147483647 h 172"/>
              <a:gd name="T8" fmla="*/ 2147483647 w 713"/>
              <a:gd name="T9" fmla="*/ 2147483647 h 172"/>
              <a:gd name="T10" fmla="*/ 2147483647 w 713"/>
              <a:gd name="T11" fmla="*/ 2147483647 h 172"/>
              <a:gd name="T12" fmla="*/ 0 w 713"/>
              <a:gd name="T13" fmla="*/ 2147483647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3"/>
              <a:gd name="T22" fmla="*/ 0 h 172"/>
              <a:gd name="T23" fmla="*/ 713 w 713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3" h="172">
                <a:moveTo>
                  <a:pt x="0" y="150"/>
                </a:moveTo>
                <a:cubicBezTo>
                  <a:pt x="229" y="76"/>
                  <a:pt x="473" y="23"/>
                  <a:pt x="713" y="0"/>
                </a:cubicBezTo>
                <a:cubicBezTo>
                  <a:pt x="647" y="21"/>
                  <a:pt x="687" y="5"/>
                  <a:pt x="601" y="62"/>
                </a:cubicBezTo>
                <a:cubicBezTo>
                  <a:pt x="578" y="77"/>
                  <a:pt x="493" y="95"/>
                  <a:pt x="463" y="100"/>
                </a:cubicBezTo>
                <a:cubicBezTo>
                  <a:pt x="357" y="119"/>
                  <a:pt x="274" y="130"/>
                  <a:pt x="162" y="138"/>
                </a:cubicBezTo>
                <a:cubicBezTo>
                  <a:pt x="137" y="146"/>
                  <a:pt x="112" y="155"/>
                  <a:pt x="87" y="163"/>
                </a:cubicBezTo>
                <a:cubicBezTo>
                  <a:pt x="59" y="172"/>
                  <a:pt x="29" y="150"/>
                  <a:pt x="0" y="150"/>
                </a:cubicBezTo>
                <a:close/>
              </a:path>
            </a:pathLst>
          </a:cu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981200" y="7620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i="1">
                <a:solidFill>
                  <a:srgbClr val="A50021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Estándares de Calidad Ambiental - ECA</a:t>
            </a:r>
            <a:endParaRPr lang="es-ES" b="1" i="1">
              <a:solidFill>
                <a:srgbClr val="A50021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6096000" y="2209800"/>
            <a:ext cx="685800" cy="4572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50000">
                <a:srgbClr val="F6F6F6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H="1" flipV="1">
            <a:off x="7464425" y="3573463"/>
            <a:ext cx="11430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4648200" y="2438400"/>
            <a:ext cx="22860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4876800" y="2438400"/>
            <a:ext cx="22860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5105400" y="2362200"/>
            <a:ext cx="22860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4495800" y="2514600"/>
            <a:ext cx="914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648200" y="2743200"/>
            <a:ext cx="914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4343400" y="3124200"/>
            <a:ext cx="2286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5486400" y="3048000"/>
            <a:ext cx="3810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5029200" y="31242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H="1">
            <a:off x="5410200" y="2438400"/>
            <a:ext cx="6858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1989138" y="381000"/>
            <a:ext cx="6011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i="1">
                <a:solidFill>
                  <a:srgbClr val="A50021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Límites Máximos Permisibles - LMP</a:t>
            </a:r>
            <a:endParaRPr lang="es-ES" b="1" i="1">
              <a:solidFill>
                <a:srgbClr val="A50021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1905000" y="2590800"/>
            <a:ext cx="1676400" cy="1676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7132" name="Picture 28" descr="PE0110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1"/>
            <a:ext cx="16764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3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22364"/>
            <a:ext cx="118268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3352800" y="5029200"/>
            <a:ext cx="1676400" cy="1676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7135" name="Picture 31" descr="PE0227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81600"/>
            <a:ext cx="119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8610600" y="5843588"/>
            <a:ext cx="6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i="1" dirty="0">
                <a:solidFill>
                  <a:srgbClr val="C0504D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Uso </a:t>
            </a:r>
            <a:endParaRPr lang="es-ES" b="1" i="1" dirty="0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5984875" y="5843588"/>
            <a:ext cx="1766888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i="1">
                <a:solidFill>
                  <a:srgbClr val="003399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Fuente</a:t>
            </a:r>
            <a:endParaRPr lang="es-ES" b="1" i="1">
              <a:solidFill>
                <a:srgbClr val="003399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8589964" y="4929188"/>
            <a:ext cx="1681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i="1">
                <a:solidFill>
                  <a:srgbClr val="C0504D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Preservación</a:t>
            </a:r>
            <a:endParaRPr lang="es-ES" b="1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59" name="AutoShape 35"/>
          <p:cNvSpPr>
            <a:spLocks noChangeArrowheads="1"/>
          </p:cNvSpPr>
          <p:nvPr/>
        </p:nvSpPr>
        <p:spPr bwMode="auto">
          <a:xfrm>
            <a:off x="5999163" y="4776788"/>
            <a:ext cx="2667000" cy="838200"/>
          </a:xfrm>
          <a:prstGeom prst="rightArrowCallout">
            <a:avLst>
              <a:gd name="adj1" fmla="val 25000"/>
              <a:gd name="adj2" fmla="val 25000"/>
              <a:gd name="adj3" fmla="val 53030"/>
              <a:gd name="adj4" fmla="val 6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6516689" y="4319588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i="1">
                <a:solidFill>
                  <a:srgbClr val="CC3300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ECA</a:t>
            </a:r>
            <a:endParaRPr lang="es-ES" b="1" i="1">
              <a:solidFill>
                <a:srgbClr val="CC3300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5638800" y="4292600"/>
            <a:ext cx="4800600" cy="2438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5999163" y="4783139"/>
            <a:ext cx="175260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i="1">
                <a:solidFill>
                  <a:srgbClr val="003399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Cuerpo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i="1">
                <a:solidFill>
                  <a:srgbClr val="003399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receptor</a:t>
            </a:r>
            <a:endParaRPr lang="es-ES" b="1" i="1">
              <a:solidFill>
                <a:srgbClr val="003399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63" name="AutoShape 39"/>
          <p:cNvSpPr>
            <a:spLocks noChangeArrowheads="1"/>
          </p:cNvSpPr>
          <p:nvPr/>
        </p:nvSpPr>
        <p:spPr bwMode="auto">
          <a:xfrm>
            <a:off x="7218363" y="5386388"/>
            <a:ext cx="457200" cy="608012"/>
          </a:xfrm>
          <a:prstGeom prst="upDownArrow">
            <a:avLst>
              <a:gd name="adj1" fmla="val 50000"/>
              <a:gd name="adj2" fmla="val 2659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V="1">
            <a:off x="2362200" y="4495800"/>
            <a:ext cx="152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4953000" y="4724400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 flipV="1">
            <a:off x="6400800" y="2743200"/>
            <a:ext cx="762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 flipH="1" flipV="1">
            <a:off x="7086600" y="2209800"/>
            <a:ext cx="838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 rot="-1519264">
            <a:off x="4179888" y="3151188"/>
            <a:ext cx="2819400" cy="1295400"/>
          </a:xfrm>
          <a:prstGeom prst="ellipse">
            <a:avLst/>
          </a:prstGeom>
          <a:noFill/>
          <a:ln w="57150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 flipH="1" flipV="1">
            <a:off x="7751763" y="3429000"/>
            <a:ext cx="838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7150" name="Picture 46" descr="Haga clic para obtener la vista prev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5" y="299720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7535864" y="571501"/>
            <a:ext cx="936625" cy="46196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400" b="1" i="1" dirty="0">
                <a:solidFill>
                  <a:srgbClr val="C0504D"/>
                </a:solidFill>
                <a:latin typeface="Arial Black" pitchFamily="34" charset="0"/>
                <a:ea typeface="ＭＳ Ｐゴシック" pitchFamily="34" charset="-128"/>
                <a:cs typeface="Arial" charset="0"/>
              </a:rPr>
              <a:t>LMP</a:t>
            </a:r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 flipH="1">
            <a:off x="7464426" y="1052513"/>
            <a:ext cx="360363" cy="1223962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8112125" y="1052514"/>
            <a:ext cx="215900" cy="2447925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i="1">
              <a:solidFill>
                <a:srgbClr val="C0504D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74" name="49 CuadroTexto"/>
          <p:cNvSpPr txBox="1">
            <a:spLocks noChangeArrowheads="1"/>
          </p:cNvSpPr>
          <p:nvPr/>
        </p:nvSpPr>
        <p:spPr bwMode="auto">
          <a:xfrm rot="-1640881">
            <a:off x="4972050" y="3697288"/>
            <a:ext cx="1214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  <a:cs typeface="Arial" charset="0"/>
              </a:rPr>
              <a:t>ECA</a:t>
            </a:r>
          </a:p>
        </p:txBody>
      </p:sp>
    </p:spTree>
    <p:extLst>
      <p:ext uri="{BB962C8B-B14F-4D97-AF65-F5344CB8AC3E}">
        <p14:creationId xmlns:p14="http://schemas.microsoft.com/office/powerpoint/2010/main" val="419199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396" y="0"/>
            <a:ext cx="7766936" cy="609122"/>
          </a:xfrm>
        </p:spPr>
        <p:txBody>
          <a:bodyPr/>
          <a:lstStyle/>
          <a:p>
            <a:pPr algn="l"/>
            <a:r>
              <a:rPr lang="es-PE" sz="2400" b="1" dirty="0">
                <a:latin typeface="Arial Black" panose="020B0A04020102020204" pitchFamily="34" charset="0"/>
                <a:cs typeface="Arial" pitchFamily="34" charset="0"/>
              </a:rPr>
              <a:t>Aplicación de Instrumentos</a:t>
            </a:r>
            <a:endParaRPr lang="es-PE" sz="2400" dirty="0"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5" y="928688"/>
            <a:ext cx="5903913" cy="5183187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itchFamily="34" charset="-128"/>
              </a:rPr>
              <a:t>Compromisos e instrumentos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itchFamily="34" charset="-128"/>
              </a:rPr>
              <a:t>de gestión ambiental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Unicode MS" pitchFamily="34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Estándares de Calidad Ambiental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Límites Máximos Permisibles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Sistema Nacional de Evaluación de Impacto Ambiental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Programas de Adecuación y Manejo Ambiental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Planes de Cierre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Planes de Descontaminación y Tratamiento de Pasivos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Planes de Prevención y Mejoramiento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Instrumentos económicos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Participación ciudadana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Instrumentos para la Conservación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Sistema Nacional de Información Ambiental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rPr>
              <a:t>Investigación / Educación</a:t>
            </a:r>
            <a:endParaRPr kumimoji="0" lang="es-PE" sz="1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rot="10800000">
            <a:off x="6516688" y="928688"/>
            <a:ext cx="1008062" cy="5183187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i="1" dirty="0">
                <a:solidFill>
                  <a:srgbClr val="003300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Fiscalización 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i="1" dirty="0">
                <a:solidFill>
                  <a:srgbClr val="003300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Control Ambiental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>
            <a:off x="7812088" y="928688"/>
            <a:ext cx="1008062" cy="2376487"/>
          </a:xfrm>
          <a:prstGeom prst="rect">
            <a:avLst/>
          </a:prstGeom>
          <a:solidFill>
            <a:srgbClr val="F9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i="1" dirty="0">
                <a:solidFill>
                  <a:srgbClr val="000066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Incentivos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10800000">
            <a:off x="7812088" y="3663950"/>
            <a:ext cx="1008062" cy="2447925"/>
          </a:xfrm>
          <a:prstGeom prst="rect">
            <a:avLst/>
          </a:prstGeom>
          <a:solidFill>
            <a:srgbClr val="F9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i="1" dirty="0">
                <a:solidFill>
                  <a:srgbClr val="C00000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Sanciones</a:t>
            </a:r>
          </a:p>
        </p:txBody>
      </p:sp>
    </p:spTree>
    <p:extLst>
      <p:ext uri="{BB962C8B-B14F-4D97-AF65-F5344CB8AC3E}">
        <p14:creationId xmlns:p14="http://schemas.microsoft.com/office/powerpoint/2010/main" val="12136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2777" y="206062"/>
            <a:ext cx="9195515" cy="2949262"/>
          </a:xfrm>
        </p:spPr>
        <p:txBody>
          <a:bodyPr/>
          <a:lstStyle/>
          <a:p>
            <a:pPr marL="0" lvl="0" indent="0" algn="l"/>
            <a:r>
              <a:rPr lang="es-ES" sz="2800" b="1" dirty="0">
                <a:latin typeface="Arial Black" panose="020B0A04020102020204" pitchFamily="34" charset="0"/>
              </a:rPr>
              <a:t>Comparación con Normativa </a:t>
            </a:r>
            <a:r>
              <a:rPr lang="es-ES" sz="2800" dirty="0">
                <a:latin typeface="Arial Black" panose="020B0A04020102020204" pitchFamily="34" charset="0"/>
              </a:rPr>
              <a:t/>
            </a:r>
            <a:br>
              <a:rPr lang="es-ES" sz="2800" dirty="0">
                <a:latin typeface="Arial Black" panose="020B0A04020102020204" pitchFamily="34" charset="0"/>
              </a:rPr>
            </a:br>
            <a:r>
              <a:rPr lang="es-ES" sz="2800" b="1" dirty="0">
                <a:latin typeface="Arial Black" panose="020B0A04020102020204" pitchFamily="34" charset="0"/>
              </a:rPr>
              <a:t>Calidad de Aire</a:t>
            </a:r>
            <a:r>
              <a:rPr lang="es-ES" sz="2800" dirty="0">
                <a:latin typeface="Arial Black" panose="020B0A04020102020204" pitchFamily="34" charset="0"/>
              </a:rPr>
              <a:t/>
            </a:r>
            <a:br>
              <a:rPr lang="es-ES" sz="2800" dirty="0">
                <a:latin typeface="Arial Black" panose="020B0A04020102020204" pitchFamily="34" charset="0"/>
              </a:rPr>
            </a:br>
            <a:r>
              <a:rPr lang="es-ES" sz="2800" dirty="0">
                <a:latin typeface="Arial Black" panose="020B0A04020102020204" pitchFamily="34" charset="0"/>
              </a:rPr>
              <a:t>Se debe comparar con la normatividad vigente en este caso tanto con el D.S. Nº 074-2001-PCM.y D.S. Nº003-2008-MINAM.</a:t>
            </a:r>
            <a:r>
              <a:rPr lang="es-ES" sz="1800" dirty="0"/>
              <a:t/>
            </a:r>
            <a:br>
              <a:rPr lang="es-ES" sz="1800" dirty="0"/>
            </a:br>
            <a:endParaRPr lang="es-PE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3068960"/>
            <a:ext cx="4524375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1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7885" y="341198"/>
            <a:ext cx="7766936" cy="1269242"/>
          </a:xfrm>
        </p:spPr>
        <p:txBody>
          <a:bodyPr/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es-PE" sz="2400" b="1" dirty="0">
                <a:solidFill>
                  <a:srgbClr val="009537"/>
                </a:solidFill>
              </a:rPr>
              <a:t>Estándares nacionales de calidad ambiental del aire ECA</a:t>
            </a:r>
            <a:br>
              <a:rPr lang="es-PE" sz="2400" b="1" dirty="0">
                <a:solidFill>
                  <a:srgbClr val="009537"/>
                </a:solidFill>
              </a:rPr>
            </a:br>
            <a:r>
              <a:rPr lang="es-PE" sz="2000" b="1" dirty="0">
                <a:solidFill>
                  <a:srgbClr val="009537"/>
                </a:solidFill>
              </a:rPr>
              <a:t>D.S. Nº 074-2001-PCM y D.S. 003-2008-MINAM</a:t>
            </a:r>
            <a:br>
              <a:rPr lang="es-PE" sz="2000" b="1" dirty="0">
                <a:solidFill>
                  <a:srgbClr val="009537"/>
                </a:solidFill>
              </a:rPr>
            </a:br>
            <a:endParaRPr lang="es-PE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7508" y="1479508"/>
            <a:ext cx="900754" cy="343746"/>
          </a:xfrm>
        </p:spPr>
        <p:txBody>
          <a:bodyPr>
            <a:normAutofit lnSpcReduction="10000"/>
          </a:bodyPr>
          <a:lstStyle/>
          <a:p>
            <a:pPr algn="l"/>
            <a:r>
              <a:rPr lang="es-PE" dirty="0" smtClean="0"/>
              <a:t>GASES</a:t>
            </a:r>
            <a:endParaRPr lang="es-PE" dirty="0"/>
          </a:p>
        </p:txBody>
      </p:sp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21877"/>
              </p:ext>
            </p:extLst>
          </p:nvPr>
        </p:nvGraphicFramePr>
        <p:xfrm>
          <a:off x="758148" y="1862712"/>
          <a:ext cx="4523205" cy="2953987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2150449"/>
                <a:gridCol w="1157147"/>
                <a:gridCol w="1215609"/>
              </a:tblGrid>
              <a:tr h="345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Dióxido de Azufre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(SO</a:t>
                      </a:r>
                      <a:r>
                        <a:rPr lang="es-PE" sz="1050" b="1" baseline="-25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24 horas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80 µg/m</a:t>
                      </a:r>
                      <a:r>
                        <a:rPr lang="es-PE" sz="1050" b="1" baseline="30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2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Monóxido de </a:t>
                      </a: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Carbono (CO)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8 horas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10000 µg/m</a:t>
                      </a:r>
                      <a:r>
                        <a:rPr lang="es-PE" sz="1050" b="1" baseline="30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hora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30000 µg/m</a:t>
                      </a:r>
                      <a:r>
                        <a:rPr lang="es-PE" sz="1050" b="1" baseline="30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4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Dióxido de </a:t>
                      </a: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Nitrógeno (NO2)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 µg/m</a:t>
                      </a:r>
                      <a:r>
                        <a:rPr lang="es-PE" sz="1050" b="1" baseline="30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2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hora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200 µg/m</a:t>
                      </a:r>
                      <a:r>
                        <a:rPr lang="es-PE" sz="1050" b="1" baseline="30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Ozono (O3)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8 horas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120 µg/m</a:t>
                      </a:r>
                      <a:r>
                        <a:rPr lang="es-PE" sz="1050" b="1" baseline="30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Sulfuro de </a:t>
                      </a: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Hidrógeno (H2S)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24 horas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150 </a:t>
                      </a: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µg/m</a:t>
                      </a:r>
                      <a:r>
                        <a:rPr lang="es-PE" sz="1050" b="1" baseline="30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50" b="1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Benceno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5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0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05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0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s-ES" sz="1050" b="1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ug</a:t>
                      </a:r>
                      <a:r>
                        <a:rPr lang="es-ES" sz="10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/m3</a:t>
                      </a:r>
                      <a:endParaRPr lang="es-ES" sz="105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Hidrocarburos</a:t>
                      </a:r>
                      <a:r>
                        <a:rPr lang="es-ES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Totales expresado como Hexano</a:t>
                      </a:r>
                      <a:endParaRPr lang="es-ES" sz="1050" b="1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5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0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24 horas</a:t>
                      </a:r>
                      <a:endParaRPr lang="es-ES" sz="105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0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 mg/m3</a:t>
                      </a:r>
                      <a:endParaRPr lang="es-ES" sz="105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863025"/>
              </p:ext>
            </p:extLst>
          </p:nvPr>
        </p:nvGraphicFramePr>
        <p:xfrm>
          <a:off x="712544" y="5186031"/>
          <a:ext cx="4039760" cy="108560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1052241"/>
                <a:gridCol w="1612282"/>
                <a:gridCol w="1375237"/>
              </a:tblGrid>
              <a:tr h="248940"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0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PM10</a:t>
                      </a:r>
                      <a:endParaRPr lang="es-ES" sz="105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50 µg/m3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69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24 horas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150 µg/m3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05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PM 2.5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5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24 </a:t>
                      </a:r>
                      <a:r>
                        <a:rPr lang="es-PE" sz="105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horas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50 µg/m3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marL="39910" marR="3991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47508" y="4816698"/>
            <a:ext cx="2368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MATERIAL PARTICULADO</a:t>
            </a:r>
            <a:endParaRPr lang="es-PE" sz="1600" dirty="0"/>
          </a:p>
        </p:txBody>
      </p:sp>
      <p:pic>
        <p:nvPicPr>
          <p:cNvPr id="7" name="Picture 2" descr="http://recursos.cnice.mec.es/biosfera/alumno/1ESO/atmosfera/img/contamina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02" y="2419989"/>
            <a:ext cx="40528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0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7518" y="141667"/>
            <a:ext cx="7766936" cy="1043189"/>
          </a:xfrm>
        </p:spPr>
        <p:txBody>
          <a:bodyPr/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es-PE" sz="1800" b="1" dirty="0">
                <a:solidFill>
                  <a:schemeClr val="tx1"/>
                </a:solidFill>
              </a:rPr>
              <a:t>Estándares nacionales de calidad ambiental del aire </a:t>
            </a:r>
            <a:br>
              <a:rPr lang="es-PE" sz="1800" b="1" dirty="0">
                <a:solidFill>
                  <a:schemeClr val="tx1"/>
                </a:solidFill>
              </a:rPr>
            </a:br>
            <a:r>
              <a:rPr lang="es-PE" sz="1600" b="1" dirty="0">
                <a:solidFill>
                  <a:schemeClr val="tx1"/>
                </a:solidFill>
              </a:rPr>
              <a:t>D.S. Nº 074-2001-PCM y D.S. 003-2008-MINAM</a:t>
            </a:r>
            <a:br>
              <a:rPr lang="es-PE" sz="1600" b="1" dirty="0">
                <a:solidFill>
                  <a:schemeClr val="tx1"/>
                </a:solidFill>
              </a:rPr>
            </a:br>
            <a:endParaRPr lang="es-PE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514597"/>
              </p:ext>
            </p:extLst>
          </p:nvPr>
        </p:nvGraphicFramePr>
        <p:xfrm>
          <a:off x="317392" y="1184856"/>
          <a:ext cx="11273595" cy="5486401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1862596"/>
                <a:gridCol w="7254311"/>
                <a:gridCol w="1176375"/>
                <a:gridCol w="980313"/>
              </a:tblGrid>
              <a:tr h="2765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Parámetro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Estándar (</a:t>
                      </a:r>
                      <a:r>
                        <a:rPr lang="es-PE" sz="1000" b="1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ug</a:t>
                      </a:r>
                      <a:r>
                        <a:rPr lang="es-PE" sz="10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/m</a:t>
                      </a:r>
                      <a:r>
                        <a:rPr lang="es-PE" sz="1000" b="1" baseline="300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PE" sz="10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Dióxido de Azufre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(SO</a:t>
                      </a:r>
                      <a:r>
                        <a:rPr lang="es-PE" sz="800" b="1" baseline="-250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Gas incoloro, irritante y</a:t>
                      </a: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tóxico en altas concentraciones. Este gas es generado </a:t>
                      </a: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en el proceso de combustión.</a:t>
                      </a:r>
                      <a:endParaRPr lang="es-ES" sz="800" b="1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24 horas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80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90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Material </a:t>
                      </a:r>
                      <a:r>
                        <a:rPr lang="es-PE" sz="800" b="1" dirty="0" err="1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particulado</a:t>
                      </a: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menor a</a:t>
                      </a:r>
                      <a:r>
                        <a:rPr lang="es-PE" sz="800" b="1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10 micras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PM </a:t>
                      </a:r>
                      <a:r>
                        <a:rPr lang="es-PE" sz="800" b="1" baseline="-250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s-PE" sz="800" b="1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s-ES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Partículas</a:t>
                      </a: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sólidas y líquidas de tamaño pequeño (menor a 10 micras) que ingresan fácilmente al sistema respiratorio pudiéndolo afectar.</a:t>
                      </a:r>
                      <a:endParaRPr lang="es-ES" sz="800" b="1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2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24 horas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150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Material </a:t>
                      </a:r>
                      <a:r>
                        <a:rPr lang="es-PE" sz="800" b="1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PE" sz="800" b="1" dirty="0" err="1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articulado</a:t>
                      </a: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con diámetro menor a 2,5 micras (PM2,5)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Partículas</a:t>
                      </a: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finas sólidas y líquidas de tamaño mucho más pequeño (menor a PM2,5) que ingresan fácilmente al aparato respiratorio e inclusive a los bronquios.</a:t>
                      </a:r>
                      <a:endParaRPr lang="es-ES" sz="800" b="1" kern="1200" dirty="0" smtClean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24 </a:t>
                      </a: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horas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50 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2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Monóxido de </a:t>
                      </a: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Carbono (CO)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Gas incoloro e inodoro y altamente</a:t>
                      </a: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tóxico.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La inhalación de este gas a altas concentraciones en períodos cortos de exposición produce asfixia. Este gas es </a:t>
                      </a: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producto de la combustión incompleta.</a:t>
                      </a:r>
                      <a:endParaRPr lang="es-ES" sz="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 horas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10000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4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 hora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30000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90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Dióxido de </a:t>
                      </a: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Nitrógeno (NO2)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Gas de color amarillento,</a:t>
                      </a: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irritante y tóxico a altas concentraciones.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Es precursor</a:t>
                      </a: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del ozono cuando entra en combinación con compuestos orgánicos volátiles</a:t>
                      </a:r>
                      <a:endParaRPr lang="es-ES" sz="800" b="1" kern="1200" dirty="0" smtClean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Este</a:t>
                      </a: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gas  se genera en el proceso de combustión a altas temperaturas.</a:t>
                      </a:r>
                      <a:endParaRPr lang="es-ES" sz="800" b="1" kern="1200" dirty="0" smtClean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6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 hora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200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Ozono (O3)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Gas irritante e incoloro que inhalado en grandes cantidades</a:t>
                      </a: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resulta sumamente tóxico.</a:t>
                      </a:r>
                      <a:endParaRPr lang="es-ES" sz="800" b="1" kern="1200" dirty="0" smtClean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 horas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120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9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Plomo (Pb)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Elemento altamente tóxico que puede encontrarse en estado sólido o líquido depositado en las partículas.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Este elemento es generado por las emisiones de gases de procesos industriales y de aquellos hidrocarburos fósiles que poseen como aditivo este elemento. </a:t>
                      </a:r>
                      <a:endParaRPr lang="es-ES" sz="800" b="1" kern="1200" baseline="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0.5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1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Mensual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1.5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Sulfuro de </a:t>
                      </a: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Hidrógeno (H2S)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Gas  incoloro, altamente tóxico, inflamable y de olor a compuestos</a:t>
                      </a: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azufrados (huevo podrido)</a:t>
                      </a: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Produce irritación en las mucosas e intoxicación</a:t>
                      </a: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y puede </a:t>
                      </a: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afectar</a:t>
                      </a:r>
                      <a:r>
                        <a:rPr lang="es-ES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el sistema respiratorio y cardiovascular.</a:t>
                      </a:r>
                      <a:endParaRPr lang="es-ES" sz="800" b="1" kern="1200" dirty="0" smtClean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24 horas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150 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5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Benceno* 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Gas altamente volátil (se evapora</a:t>
                      </a:r>
                      <a:r>
                        <a:rPr lang="es-ES" sz="800" b="1" baseline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rápidamente en el aire), incoloro y de olor dulce.</a:t>
                      </a:r>
                      <a:endParaRPr lang="es-ES" sz="800" b="1" dirty="0" smtClean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</a:t>
                      </a:r>
                      <a:r>
                        <a:rPr lang="es-ES" sz="800" b="1" baseline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generado por procesos naturales; por ejemplo, las emisiones de volcanes, así como también por actividades humanas. Asimismo, se produce en la combustión de hidrocarburos fósiles y la quema de cigarrillos. En exposiciones de bajas concentraciones, puede producir dolores de cabeza, náuseas, vómito y en altas concentraciones afecta el sistema inmunológico.</a:t>
                      </a:r>
                      <a:endParaRPr lang="es-ES" sz="8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Anual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4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Hidrocarburos totales (HT)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Expresado en Hexano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Gas altamente volátil (se evapora</a:t>
                      </a:r>
                      <a:r>
                        <a:rPr lang="es-ES" sz="800" b="1" baseline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rápidamente en el aire), incoloro, de olor dulce.</a:t>
                      </a:r>
                      <a:endParaRPr lang="es-ES" sz="800" b="1" dirty="0" smtClean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</a:t>
                      </a:r>
                      <a:r>
                        <a:rPr lang="es-ES" sz="800" b="1" baseline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generado en la combustión de hidrocarburos, emisiones de las actividades de pintura, calzado, petroquímica, entre otros.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baseline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 exposiciones de bajas concentraciones, puede producir dolores de cabeza, náuseas, vómito y en altas concentraciones afecta el sistema inmunológico .</a:t>
                      </a:r>
                      <a:endParaRPr lang="es-ES" sz="800" b="1" dirty="0" smtClean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24 horas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100 mg/m3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59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260648"/>
            <a:ext cx="8229600" cy="5865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400" b="1" dirty="0" smtClean="0">
                <a:solidFill>
                  <a:srgbClr val="0070C0"/>
                </a:solidFill>
              </a:rPr>
              <a:t>Calidad de Agua</a:t>
            </a:r>
          </a:p>
          <a:p>
            <a:pPr algn="l"/>
            <a:r>
              <a:rPr lang="es-ES" sz="2800" dirty="0" smtClean="0">
                <a:solidFill>
                  <a:schemeClr val="tx1"/>
                </a:solidFill>
              </a:rPr>
              <a:t>La comparación va depender del tipo matriz de agua de  la muestra tomada. Ejemplo: Agua superficial se compara con el Decreto Supremo N</a:t>
            </a:r>
            <a:r>
              <a:rPr lang="en-US" sz="2800" dirty="0" smtClean="0">
                <a:solidFill>
                  <a:schemeClr val="tx1"/>
                </a:solidFill>
              </a:rPr>
              <a:t>°</a:t>
            </a:r>
            <a:r>
              <a:rPr lang="es-ES" sz="2800" dirty="0" smtClean="0">
                <a:solidFill>
                  <a:schemeClr val="tx1"/>
                </a:solidFill>
              </a:rPr>
              <a:t> 002-2008 MINAM. Dependiendo del uso se revisa la categoría con la cual se tiene que comparar.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74232"/>
            <a:ext cx="4206403" cy="31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11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639" y="167425"/>
            <a:ext cx="7766936" cy="2827343"/>
          </a:xfrm>
        </p:spPr>
        <p:txBody>
          <a:bodyPr/>
          <a:lstStyle/>
          <a:p>
            <a:pPr marL="0" indent="0" algn="l"/>
            <a:r>
              <a:rPr lang="es-ES" sz="2400" b="1" dirty="0">
                <a:solidFill>
                  <a:schemeClr val="tx1"/>
                </a:solidFill>
              </a:rPr>
              <a:t>Ruido Ambiental</a:t>
            </a:r>
            <a:r>
              <a:rPr lang="es-ES" sz="2400" dirty="0">
                <a:solidFill>
                  <a:schemeClr val="tx1"/>
                </a:solidFill>
              </a:rPr>
              <a:t/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Esta comparación va a depender de la zona en donde está ubicado el proyecto y el horario en que se ha realizado la medición. La normativa es el </a:t>
            </a:r>
            <a:r>
              <a:rPr lang="es-ES" sz="2400" dirty="0">
                <a:solidFill>
                  <a:schemeClr val="tx1"/>
                </a:solidFill>
                <a:hlinkClick r:id="rId2"/>
              </a:rPr>
              <a:t>Decreto Supremo N° 085-2003-PCM</a:t>
            </a:r>
            <a:r>
              <a:rPr lang="es-ES" sz="2400" dirty="0">
                <a:solidFill>
                  <a:schemeClr val="tx1"/>
                </a:solidFill>
              </a:rPr>
              <a:t> </a:t>
            </a:r>
            <a:br>
              <a:rPr lang="es-ES" sz="2400" dirty="0">
                <a:solidFill>
                  <a:schemeClr val="tx1"/>
                </a:solidFill>
              </a:rPr>
            </a:br>
            <a:endParaRPr lang="es-PE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D:\Informes\CORPLAB\Monitoreos\Lavalin\Diciembre\Fotos Lavalin\DSCN7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4302319" cy="32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5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4" y="128788"/>
            <a:ext cx="9921661" cy="674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4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9185" y="189368"/>
            <a:ext cx="7766936" cy="1646302"/>
          </a:xfrm>
        </p:spPr>
        <p:txBody>
          <a:bodyPr/>
          <a:lstStyle/>
          <a:p>
            <a:pPr algn="l"/>
            <a:r>
              <a:rPr lang="es-PE" sz="3200" dirty="0" smtClean="0"/>
              <a:t>Límites Máximos Permisibles para efluentes de PTAR</a:t>
            </a:r>
            <a:br>
              <a:rPr lang="es-PE" sz="3200" dirty="0" smtClean="0"/>
            </a:br>
            <a:r>
              <a:rPr lang="es-PE" sz="3200" dirty="0" smtClean="0"/>
              <a:t>DS 003-2010-MINAM (17.03.10)</a:t>
            </a:r>
            <a:endParaRPr lang="es-PE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959021"/>
              </p:ext>
            </p:extLst>
          </p:nvPr>
        </p:nvGraphicFramePr>
        <p:xfrm>
          <a:off x="971550" y="2292439"/>
          <a:ext cx="8648968" cy="3387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Hoja de cálculo" r:id="rId3" imgW="3505200" imgH="1282700" progId="Excel.Sheet.8">
                  <p:embed/>
                </p:oleObj>
              </mc:Choice>
              <mc:Fallback>
                <p:oleObj name="Hoja de cálculo" r:id="rId3" imgW="3505200" imgH="1282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92439"/>
                        <a:ext cx="8648968" cy="3387144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96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884" y="343914"/>
            <a:ext cx="7766936" cy="840942"/>
          </a:xfrm>
        </p:spPr>
        <p:txBody>
          <a:bodyPr/>
          <a:lstStyle/>
          <a:p>
            <a:pPr algn="l"/>
            <a:r>
              <a:rPr lang="es-PE" sz="1800" dirty="0" smtClean="0">
                <a:solidFill>
                  <a:schemeClr val="tx1"/>
                </a:solidFill>
              </a:rPr>
              <a:t>VERIFICACION DE CUPLIMIENTOS</a:t>
            </a:r>
            <a:endParaRPr lang="es-PE" sz="1800" dirty="0">
              <a:solidFill>
                <a:schemeClr val="tx1"/>
              </a:solidFill>
            </a:endParaRPr>
          </a:p>
        </p:txBody>
      </p:sp>
      <p:pic>
        <p:nvPicPr>
          <p:cNvPr id="4" name="Picture 5" descr="Cuenca hidrográf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231" y="1581262"/>
            <a:ext cx="8003493" cy="492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guas-residu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161" y="3340050"/>
            <a:ext cx="12477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lanta de tratamien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231" y="1576175"/>
            <a:ext cx="23764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1146220" y="1576175"/>
            <a:ext cx="81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PTAR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1146220" y="380756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err="1" smtClean="0"/>
              <a:t>LMPs</a:t>
            </a:r>
            <a:endParaRPr lang="es-PE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59470" y="2966190"/>
            <a:ext cx="87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err="1" smtClean="0"/>
              <a:t>ECAs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4618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6212" y="441804"/>
            <a:ext cx="8689976" cy="811350"/>
          </a:xfrm>
        </p:spPr>
        <p:txBody>
          <a:bodyPr>
            <a:normAutofit/>
          </a:bodyPr>
          <a:lstStyle/>
          <a:p>
            <a:pPr algn="ctr"/>
            <a:r>
              <a:rPr lang="es-PE" sz="32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Normatividad ambiental</a:t>
            </a:r>
            <a:endParaRPr lang="es-PE" sz="32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8" y="1607127"/>
            <a:ext cx="9478487" cy="466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61" y="4534766"/>
            <a:ext cx="2733039" cy="232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20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5703" y="562855"/>
            <a:ext cx="7766936" cy="1137156"/>
          </a:xfrm>
        </p:spPr>
        <p:txBody>
          <a:bodyPr/>
          <a:lstStyle/>
          <a:p>
            <a:pPr algn="ctr"/>
            <a:r>
              <a:rPr lang="es-PE" dirty="0" smtClean="0"/>
              <a:t>GRACIAS</a:t>
            </a:r>
            <a:endParaRPr lang="es-P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1" y="1954590"/>
            <a:ext cx="3602180" cy="360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57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8634" y="166910"/>
            <a:ext cx="8911687" cy="595090"/>
          </a:xfrm>
        </p:spPr>
        <p:txBody>
          <a:bodyPr>
            <a:normAutofit fontScale="90000"/>
          </a:bodyPr>
          <a:lstStyle/>
          <a:p>
            <a:pPr lvl="0"/>
            <a:r>
              <a:rPr lang="es-PE" b="1" dirty="0">
                <a:solidFill>
                  <a:srgbClr val="009537"/>
                </a:solidFill>
              </a:rPr>
              <a:t>Normatividad para calidad ambiental</a:t>
            </a:r>
            <a:br>
              <a:rPr lang="es-PE" b="1" dirty="0">
                <a:solidFill>
                  <a:srgbClr val="009537"/>
                </a:solidFill>
              </a:rPr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5571" y="1468582"/>
            <a:ext cx="10437812" cy="4724400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s-ES" b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Estandares</a:t>
            </a:r>
            <a:r>
              <a:rPr lang="es-ES" b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b="1" dirty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de calidad ambiental (ECA):</a:t>
            </a:r>
          </a:p>
          <a:p>
            <a:pPr marL="0" indent="0" algn="just">
              <a:buNone/>
              <a:defRPr/>
            </a:pPr>
            <a:r>
              <a:rPr lang="es-ES" b="1" dirty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(D.S. Nº 044-98-PCM)</a:t>
            </a:r>
          </a:p>
          <a:p>
            <a:pPr algn="just">
              <a:defRPr/>
            </a:pPr>
            <a:endParaRPr lang="es-ES" b="1" dirty="0">
              <a:solidFill>
                <a:schemeClr val="tx1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“Es la concentración o grado de elementos, sustancias o parámetros físicos, químicos y biológicos en el aire en su condición de cuerpo receptor, que no representa riesgo significativo para la salud de las personas y del ambiente”.</a:t>
            </a:r>
          </a:p>
          <a:p>
            <a:pPr marL="0" indent="0" algn="just">
              <a:buNone/>
              <a:defRPr/>
            </a:pPr>
            <a:endParaRPr lang="es-ES" b="1" dirty="0" smtClean="0">
              <a:solidFill>
                <a:schemeClr val="tx1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  <a:defRPr/>
            </a:pPr>
            <a:r>
              <a:rPr lang="es-ES" b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Límite </a:t>
            </a:r>
            <a:r>
              <a:rPr lang="es-ES" b="1" dirty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máximo permisible (LMP):</a:t>
            </a:r>
          </a:p>
          <a:p>
            <a:pPr marL="0" indent="0" algn="just">
              <a:buNone/>
              <a:defRPr/>
            </a:pPr>
            <a:r>
              <a:rPr lang="es-ES" b="1" dirty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(D.S. Nº 044-98-PCM)</a:t>
            </a:r>
          </a:p>
          <a:p>
            <a:pPr algn="just">
              <a:defRPr/>
            </a:pPr>
            <a:endParaRPr lang="es-ES" b="1" dirty="0">
              <a:solidFill>
                <a:schemeClr val="tx1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  <a:defRPr/>
            </a:pPr>
            <a:r>
              <a:rPr lang="es-ES" dirty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“Es la concentración o grado de elementos, sustancias o parámetros físicos, químicos y biológicos, que caracterizan a un efluente o a una emisión, que al ser excedido puede causar daños a la salud, bienestar humano y al ambiente. Su cumplimiento es exigible legalmente”.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6042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114" y="532192"/>
            <a:ext cx="11422743" cy="103535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COMPONENTES AMBIENTALES Y FACTORES DETERMINANTES</a:t>
            </a:r>
            <a:b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DE CALIDAD</a:t>
            </a:r>
            <a:b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endParaRPr lang="es-PE" sz="2800" dirty="0">
              <a:latin typeface="Algerian" panose="04020705040A02060702" pitchFamily="82" charset="0"/>
            </a:endParaRPr>
          </a:p>
        </p:txBody>
      </p:sp>
      <p:grpSp>
        <p:nvGrpSpPr>
          <p:cNvPr id="4" name="9 Grupo"/>
          <p:cNvGrpSpPr>
            <a:grpSpLocks/>
          </p:cNvGrpSpPr>
          <p:nvPr/>
        </p:nvGrpSpPr>
        <p:grpSpPr bwMode="auto">
          <a:xfrm>
            <a:off x="1507067" y="2089661"/>
            <a:ext cx="3268613" cy="3991822"/>
            <a:chOff x="398148" y="1536622"/>
            <a:chExt cx="4102414" cy="4761612"/>
          </a:xfrm>
        </p:grpSpPr>
        <p:pic>
          <p:nvPicPr>
            <p:cNvPr id="5" name="Picture 2" descr="http://t2.gstatic.com/images?q=tbn:Qfju9_UWMbBqqM:http://1.bp.blogspot.com/_B3Ar8dBHwLM/S0LuIWk_DwI/AAAAAAAAABQ/e2AFc2CO0lY/s400/globo-terraqueo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38000"/>
            </a:blip>
            <a:srcRect/>
            <a:stretch>
              <a:fillRect/>
            </a:stretch>
          </p:blipFill>
          <p:spPr bwMode="auto">
            <a:xfrm>
              <a:off x="398148" y="1536622"/>
              <a:ext cx="4102414" cy="476161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6" name="5 CuadroTexto"/>
            <p:cNvSpPr txBox="1">
              <a:spLocks noChangeArrowheads="1"/>
            </p:cNvSpPr>
            <p:nvPr/>
          </p:nvSpPr>
          <p:spPr bwMode="auto">
            <a:xfrm>
              <a:off x="428596" y="1571612"/>
              <a:ext cx="407196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tx2"/>
                  </a:solidFill>
                </a:rPr>
                <a:t>COMPONENTES AMBIENTALES (CA)</a:t>
              </a:r>
            </a:p>
          </p:txBody>
        </p:sp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654149" y="2640502"/>
              <a:ext cx="3499211" cy="1494258"/>
            </a:xfrm>
            <a:prstGeom prst="rect">
              <a:avLst/>
            </a:prstGeom>
            <a:solidFill>
              <a:srgbClr val="996633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2425" indent="-352425">
                <a:buClr>
                  <a:srgbClr val="FF0000"/>
                </a:buClr>
                <a:buFont typeface="Wingdings" pitchFamily="2" charset="2"/>
                <a:buChar char="ü"/>
                <a:defRPr/>
              </a:pP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</a:rPr>
                <a:t>AGUA</a:t>
              </a:r>
            </a:p>
            <a:p>
              <a:pPr marL="352425" indent="-352425">
                <a:buClr>
                  <a:srgbClr val="FF0000"/>
                </a:buClr>
                <a:buFont typeface="Wingdings" pitchFamily="2" charset="2"/>
                <a:buChar char="ü"/>
                <a:defRPr/>
              </a:pP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</a:rPr>
                <a:t>AIRE </a:t>
              </a:r>
            </a:p>
            <a:p>
              <a:pPr marL="352425" indent="-352425">
                <a:buClr>
                  <a:srgbClr val="FF0000"/>
                </a:buClr>
                <a:buFont typeface="Wingdings" pitchFamily="2" charset="2"/>
                <a:buChar char="ü"/>
                <a:defRPr/>
              </a:pP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</a:rPr>
                <a:t>SUELO</a:t>
              </a:r>
            </a:p>
            <a:p>
              <a:pPr marL="352425" indent="-352425">
                <a:buClr>
                  <a:srgbClr val="FF0000"/>
                </a:buClr>
                <a:buFont typeface="Wingdings" pitchFamily="2" charset="2"/>
                <a:buChar char="ü"/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RECURSOS NATURALES</a:t>
              </a:r>
            </a:p>
          </p:txBody>
        </p:sp>
        <p:sp>
          <p:nvSpPr>
            <p:cNvPr id="8" name="7 CuadroTexto"/>
            <p:cNvSpPr txBox="1">
              <a:spLocks noChangeArrowheads="1"/>
            </p:cNvSpPr>
            <p:nvPr/>
          </p:nvSpPr>
          <p:spPr bwMode="auto">
            <a:xfrm>
              <a:off x="639220" y="4175766"/>
              <a:ext cx="3650717" cy="133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2425" indent="-3524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Arial" pitchFamily="34" charset="0"/>
                <a:buChar char="•"/>
              </a:pPr>
              <a:r>
                <a:rPr lang="en-US" sz="1800" b="1">
                  <a:solidFill>
                    <a:schemeClr val="tx2"/>
                  </a:solidFill>
                </a:rPr>
                <a:t>AMBIENTE NATURAL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en-US" sz="1800" b="1">
                  <a:solidFill>
                    <a:schemeClr val="tx2"/>
                  </a:solidFill>
                </a:rPr>
                <a:t>AMBIENTE ARTIFICIAL o URBANO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en-US" sz="1800" b="1">
                  <a:solidFill>
                    <a:schemeClr val="tx2"/>
                  </a:solidFill>
                </a:rPr>
                <a:t>AMBIENTE SOCIA</a:t>
              </a:r>
              <a:r>
                <a:rPr lang="en-US" b="1">
                  <a:solidFill>
                    <a:schemeClr val="tx2"/>
                  </a:solidFill>
                </a:rPr>
                <a:t>L</a:t>
              </a: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002" y="2121060"/>
            <a:ext cx="3304318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9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0129" y="213264"/>
            <a:ext cx="7766936" cy="570057"/>
          </a:xfrm>
        </p:spPr>
        <p:txBody>
          <a:bodyPr/>
          <a:lstStyle/>
          <a:p>
            <a:pPr algn="ctr"/>
            <a:r>
              <a:rPr lang="es-PE" sz="18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IDNTIFICACION DE ASPECTOS AMBIENTALES</a:t>
            </a:r>
            <a:endParaRPr lang="es-PE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70858" y="1030514"/>
            <a:ext cx="9811656" cy="5436057"/>
            <a:chOff x="942" y="955"/>
            <a:chExt cx="4219" cy="3027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942" y="955"/>
              <a:ext cx="4168" cy="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507" y="2756"/>
              <a:ext cx="5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8000"/>
                  </a:solidFill>
                </a:rPr>
                <a:t>Productos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509" y="1751"/>
              <a:ext cx="1906" cy="1557"/>
            </a:xfrm>
            <a:prstGeom prst="rect">
              <a:avLst/>
            </a:prstGeom>
            <a:gradFill rotWithShape="1">
              <a:gsLst>
                <a:gs pos="0">
                  <a:srgbClr val="FF9900">
                    <a:alpha val="37999"/>
                  </a:srgbClr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09" y="1751"/>
              <a:ext cx="1906" cy="1557"/>
            </a:xfrm>
            <a:prstGeom prst="rect">
              <a:avLst/>
            </a:prstGeom>
            <a:noFill/>
            <a:ln w="269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568" y="1785"/>
              <a:ext cx="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2500" b="1">
                  <a:solidFill>
                    <a:srgbClr val="DC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568" y="2016"/>
              <a:ext cx="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2500" b="1">
                  <a:solidFill>
                    <a:srgbClr val="DC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568" y="2247"/>
              <a:ext cx="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2500" b="1">
                  <a:solidFill>
                    <a:srgbClr val="DC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568" y="2478"/>
              <a:ext cx="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2500" b="1">
                  <a:solidFill>
                    <a:srgbClr val="DC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396" y="2715"/>
              <a:ext cx="99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2500" b="1">
                  <a:solidFill>
                    <a:srgbClr val="DC0000"/>
                  </a:solidFill>
                </a:rPr>
                <a:t>PROCESO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57" y="2715"/>
              <a:ext cx="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2500" b="1">
                  <a:solidFill>
                    <a:srgbClr val="DC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981" y="1743"/>
              <a:ext cx="455" cy="217"/>
            </a:xfrm>
            <a:custGeom>
              <a:avLst/>
              <a:gdLst>
                <a:gd name="T0" fmla="*/ 341 w 455"/>
                <a:gd name="T1" fmla="*/ 0 h 217"/>
                <a:gd name="T2" fmla="*/ 341 w 455"/>
                <a:gd name="T3" fmla="*/ 54 h 217"/>
                <a:gd name="T4" fmla="*/ 0 w 455"/>
                <a:gd name="T5" fmla="*/ 54 h 217"/>
                <a:gd name="T6" fmla="*/ 0 w 455"/>
                <a:gd name="T7" fmla="*/ 162 h 217"/>
                <a:gd name="T8" fmla="*/ 341 w 455"/>
                <a:gd name="T9" fmla="*/ 162 h 217"/>
                <a:gd name="T10" fmla="*/ 341 w 455"/>
                <a:gd name="T11" fmla="*/ 217 h 217"/>
                <a:gd name="T12" fmla="*/ 455 w 455"/>
                <a:gd name="T13" fmla="*/ 108 h 217"/>
                <a:gd name="T14" fmla="*/ 341 w 455"/>
                <a:gd name="T15" fmla="*/ 0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217">
                  <a:moveTo>
                    <a:pt x="341" y="0"/>
                  </a:moveTo>
                  <a:lnTo>
                    <a:pt x="341" y="54"/>
                  </a:lnTo>
                  <a:lnTo>
                    <a:pt x="0" y="54"/>
                  </a:lnTo>
                  <a:lnTo>
                    <a:pt x="0" y="162"/>
                  </a:lnTo>
                  <a:lnTo>
                    <a:pt x="341" y="162"/>
                  </a:lnTo>
                  <a:lnTo>
                    <a:pt x="341" y="217"/>
                  </a:lnTo>
                  <a:lnTo>
                    <a:pt x="455" y="108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981" y="1743"/>
              <a:ext cx="455" cy="217"/>
            </a:xfrm>
            <a:custGeom>
              <a:avLst/>
              <a:gdLst>
                <a:gd name="T0" fmla="*/ 341 w 455"/>
                <a:gd name="T1" fmla="*/ 0 h 217"/>
                <a:gd name="T2" fmla="*/ 341 w 455"/>
                <a:gd name="T3" fmla="*/ 54 h 217"/>
                <a:gd name="T4" fmla="*/ 0 w 455"/>
                <a:gd name="T5" fmla="*/ 54 h 217"/>
                <a:gd name="T6" fmla="*/ 0 w 455"/>
                <a:gd name="T7" fmla="*/ 162 h 217"/>
                <a:gd name="T8" fmla="*/ 341 w 455"/>
                <a:gd name="T9" fmla="*/ 162 h 217"/>
                <a:gd name="T10" fmla="*/ 341 w 455"/>
                <a:gd name="T11" fmla="*/ 217 h 217"/>
                <a:gd name="T12" fmla="*/ 455 w 455"/>
                <a:gd name="T13" fmla="*/ 108 h 217"/>
                <a:gd name="T14" fmla="*/ 341 w 455"/>
                <a:gd name="T15" fmla="*/ 0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217">
                  <a:moveTo>
                    <a:pt x="341" y="0"/>
                  </a:moveTo>
                  <a:lnTo>
                    <a:pt x="341" y="54"/>
                  </a:lnTo>
                  <a:lnTo>
                    <a:pt x="0" y="54"/>
                  </a:lnTo>
                  <a:lnTo>
                    <a:pt x="0" y="162"/>
                  </a:lnTo>
                  <a:lnTo>
                    <a:pt x="341" y="162"/>
                  </a:lnTo>
                  <a:lnTo>
                    <a:pt x="341" y="217"/>
                  </a:lnTo>
                  <a:lnTo>
                    <a:pt x="455" y="108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81" y="2010"/>
              <a:ext cx="455" cy="217"/>
            </a:xfrm>
            <a:custGeom>
              <a:avLst/>
              <a:gdLst>
                <a:gd name="T0" fmla="*/ 341 w 455"/>
                <a:gd name="T1" fmla="*/ 0 h 217"/>
                <a:gd name="T2" fmla="*/ 341 w 455"/>
                <a:gd name="T3" fmla="*/ 54 h 217"/>
                <a:gd name="T4" fmla="*/ 0 w 455"/>
                <a:gd name="T5" fmla="*/ 54 h 217"/>
                <a:gd name="T6" fmla="*/ 0 w 455"/>
                <a:gd name="T7" fmla="*/ 163 h 217"/>
                <a:gd name="T8" fmla="*/ 341 w 455"/>
                <a:gd name="T9" fmla="*/ 163 h 217"/>
                <a:gd name="T10" fmla="*/ 341 w 455"/>
                <a:gd name="T11" fmla="*/ 217 h 217"/>
                <a:gd name="T12" fmla="*/ 455 w 455"/>
                <a:gd name="T13" fmla="*/ 108 h 217"/>
                <a:gd name="T14" fmla="*/ 341 w 455"/>
                <a:gd name="T15" fmla="*/ 0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217">
                  <a:moveTo>
                    <a:pt x="341" y="0"/>
                  </a:moveTo>
                  <a:lnTo>
                    <a:pt x="341" y="54"/>
                  </a:lnTo>
                  <a:lnTo>
                    <a:pt x="0" y="54"/>
                  </a:lnTo>
                  <a:lnTo>
                    <a:pt x="0" y="163"/>
                  </a:lnTo>
                  <a:lnTo>
                    <a:pt x="341" y="163"/>
                  </a:lnTo>
                  <a:lnTo>
                    <a:pt x="341" y="217"/>
                  </a:lnTo>
                  <a:lnTo>
                    <a:pt x="455" y="108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981" y="2010"/>
              <a:ext cx="455" cy="217"/>
            </a:xfrm>
            <a:custGeom>
              <a:avLst/>
              <a:gdLst>
                <a:gd name="T0" fmla="*/ 341 w 455"/>
                <a:gd name="T1" fmla="*/ 0 h 217"/>
                <a:gd name="T2" fmla="*/ 341 w 455"/>
                <a:gd name="T3" fmla="*/ 54 h 217"/>
                <a:gd name="T4" fmla="*/ 0 w 455"/>
                <a:gd name="T5" fmla="*/ 54 h 217"/>
                <a:gd name="T6" fmla="*/ 0 w 455"/>
                <a:gd name="T7" fmla="*/ 163 h 217"/>
                <a:gd name="T8" fmla="*/ 341 w 455"/>
                <a:gd name="T9" fmla="*/ 163 h 217"/>
                <a:gd name="T10" fmla="*/ 341 w 455"/>
                <a:gd name="T11" fmla="*/ 217 h 217"/>
                <a:gd name="T12" fmla="*/ 455 w 455"/>
                <a:gd name="T13" fmla="*/ 108 h 217"/>
                <a:gd name="T14" fmla="*/ 341 w 455"/>
                <a:gd name="T15" fmla="*/ 0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217">
                  <a:moveTo>
                    <a:pt x="341" y="0"/>
                  </a:moveTo>
                  <a:lnTo>
                    <a:pt x="341" y="54"/>
                  </a:lnTo>
                  <a:lnTo>
                    <a:pt x="0" y="54"/>
                  </a:lnTo>
                  <a:lnTo>
                    <a:pt x="0" y="163"/>
                  </a:lnTo>
                  <a:lnTo>
                    <a:pt x="341" y="163"/>
                  </a:lnTo>
                  <a:lnTo>
                    <a:pt x="341" y="217"/>
                  </a:lnTo>
                  <a:lnTo>
                    <a:pt x="455" y="108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981" y="2271"/>
              <a:ext cx="455" cy="215"/>
            </a:xfrm>
            <a:custGeom>
              <a:avLst/>
              <a:gdLst>
                <a:gd name="T0" fmla="*/ 341 w 455"/>
                <a:gd name="T1" fmla="*/ 0 h 215"/>
                <a:gd name="T2" fmla="*/ 341 w 455"/>
                <a:gd name="T3" fmla="*/ 54 h 215"/>
                <a:gd name="T4" fmla="*/ 0 w 455"/>
                <a:gd name="T5" fmla="*/ 54 h 215"/>
                <a:gd name="T6" fmla="*/ 0 w 455"/>
                <a:gd name="T7" fmla="*/ 163 h 215"/>
                <a:gd name="T8" fmla="*/ 341 w 455"/>
                <a:gd name="T9" fmla="*/ 163 h 215"/>
                <a:gd name="T10" fmla="*/ 341 w 455"/>
                <a:gd name="T11" fmla="*/ 215 h 215"/>
                <a:gd name="T12" fmla="*/ 455 w 455"/>
                <a:gd name="T13" fmla="*/ 109 h 215"/>
                <a:gd name="T14" fmla="*/ 341 w 455"/>
                <a:gd name="T15" fmla="*/ 0 h 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215">
                  <a:moveTo>
                    <a:pt x="341" y="0"/>
                  </a:moveTo>
                  <a:lnTo>
                    <a:pt x="341" y="54"/>
                  </a:lnTo>
                  <a:lnTo>
                    <a:pt x="0" y="54"/>
                  </a:lnTo>
                  <a:lnTo>
                    <a:pt x="0" y="163"/>
                  </a:lnTo>
                  <a:lnTo>
                    <a:pt x="341" y="163"/>
                  </a:lnTo>
                  <a:lnTo>
                    <a:pt x="341" y="215"/>
                  </a:lnTo>
                  <a:lnTo>
                    <a:pt x="455" y="10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981" y="2271"/>
              <a:ext cx="455" cy="215"/>
            </a:xfrm>
            <a:custGeom>
              <a:avLst/>
              <a:gdLst>
                <a:gd name="T0" fmla="*/ 341 w 455"/>
                <a:gd name="T1" fmla="*/ 0 h 215"/>
                <a:gd name="T2" fmla="*/ 341 w 455"/>
                <a:gd name="T3" fmla="*/ 54 h 215"/>
                <a:gd name="T4" fmla="*/ 0 w 455"/>
                <a:gd name="T5" fmla="*/ 54 h 215"/>
                <a:gd name="T6" fmla="*/ 0 w 455"/>
                <a:gd name="T7" fmla="*/ 163 h 215"/>
                <a:gd name="T8" fmla="*/ 341 w 455"/>
                <a:gd name="T9" fmla="*/ 163 h 215"/>
                <a:gd name="T10" fmla="*/ 341 w 455"/>
                <a:gd name="T11" fmla="*/ 215 h 215"/>
                <a:gd name="T12" fmla="*/ 455 w 455"/>
                <a:gd name="T13" fmla="*/ 109 h 215"/>
                <a:gd name="T14" fmla="*/ 341 w 455"/>
                <a:gd name="T15" fmla="*/ 0 h 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215">
                  <a:moveTo>
                    <a:pt x="341" y="0"/>
                  </a:moveTo>
                  <a:lnTo>
                    <a:pt x="341" y="54"/>
                  </a:lnTo>
                  <a:lnTo>
                    <a:pt x="0" y="54"/>
                  </a:lnTo>
                  <a:lnTo>
                    <a:pt x="0" y="163"/>
                  </a:lnTo>
                  <a:lnTo>
                    <a:pt x="341" y="163"/>
                  </a:lnTo>
                  <a:lnTo>
                    <a:pt x="341" y="215"/>
                  </a:lnTo>
                  <a:lnTo>
                    <a:pt x="455" y="10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981" y="2552"/>
              <a:ext cx="455" cy="217"/>
            </a:xfrm>
            <a:custGeom>
              <a:avLst/>
              <a:gdLst>
                <a:gd name="T0" fmla="*/ 341 w 455"/>
                <a:gd name="T1" fmla="*/ 0 h 217"/>
                <a:gd name="T2" fmla="*/ 341 w 455"/>
                <a:gd name="T3" fmla="*/ 55 h 217"/>
                <a:gd name="T4" fmla="*/ 0 w 455"/>
                <a:gd name="T5" fmla="*/ 55 h 217"/>
                <a:gd name="T6" fmla="*/ 0 w 455"/>
                <a:gd name="T7" fmla="*/ 163 h 217"/>
                <a:gd name="T8" fmla="*/ 341 w 455"/>
                <a:gd name="T9" fmla="*/ 163 h 217"/>
                <a:gd name="T10" fmla="*/ 341 w 455"/>
                <a:gd name="T11" fmla="*/ 217 h 217"/>
                <a:gd name="T12" fmla="*/ 455 w 455"/>
                <a:gd name="T13" fmla="*/ 109 h 217"/>
                <a:gd name="T14" fmla="*/ 341 w 455"/>
                <a:gd name="T15" fmla="*/ 0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217">
                  <a:moveTo>
                    <a:pt x="341" y="0"/>
                  </a:moveTo>
                  <a:lnTo>
                    <a:pt x="341" y="55"/>
                  </a:lnTo>
                  <a:lnTo>
                    <a:pt x="0" y="55"/>
                  </a:lnTo>
                  <a:lnTo>
                    <a:pt x="0" y="163"/>
                  </a:lnTo>
                  <a:lnTo>
                    <a:pt x="341" y="163"/>
                  </a:lnTo>
                  <a:lnTo>
                    <a:pt x="341" y="217"/>
                  </a:lnTo>
                  <a:lnTo>
                    <a:pt x="455" y="10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981" y="2552"/>
              <a:ext cx="455" cy="217"/>
            </a:xfrm>
            <a:custGeom>
              <a:avLst/>
              <a:gdLst>
                <a:gd name="T0" fmla="*/ 341 w 455"/>
                <a:gd name="T1" fmla="*/ 0 h 217"/>
                <a:gd name="T2" fmla="*/ 341 w 455"/>
                <a:gd name="T3" fmla="*/ 55 h 217"/>
                <a:gd name="T4" fmla="*/ 0 w 455"/>
                <a:gd name="T5" fmla="*/ 55 h 217"/>
                <a:gd name="T6" fmla="*/ 0 w 455"/>
                <a:gd name="T7" fmla="*/ 163 h 217"/>
                <a:gd name="T8" fmla="*/ 341 w 455"/>
                <a:gd name="T9" fmla="*/ 163 h 217"/>
                <a:gd name="T10" fmla="*/ 341 w 455"/>
                <a:gd name="T11" fmla="*/ 217 h 217"/>
                <a:gd name="T12" fmla="*/ 455 w 455"/>
                <a:gd name="T13" fmla="*/ 109 h 217"/>
                <a:gd name="T14" fmla="*/ 341 w 455"/>
                <a:gd name="T15" fmla="*/ 0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217">
                  <a:moveTo>
                    <a:pt x="341" y="0"/>
                  </a:moveTo>
                  <a:lnTo>
                    <a:pt x="341" y="55"/>
                  </a:lnTo>
                  <a:lnTo>
                    <a:pt x="0" y="55"/>
                  </a:lnTo>
                  <a:lnTo>
                    <a:pt x="0" y="163"/>
                  </a:lnTo>
                  <a:lnTo>
                    <a:pt x="341" y="163"/>
                  </a:lnTo>
                  <a:lnTo>
                    <a:pt x="341" y="217"/>
                  </a:lnTo>
                  <a:lnTo>
                    <a:pt x="455" y="10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981" y="2814"/>
              <a:ext cx="455" cy="215"/>
            </a:xfrm>
            <a:custGeom>
              <a:avLst/>
              <a:gdLst>
                <a:gd name="T0" fmla="*/ 341 w 455"/>
                <a:gd name="T1" fmla="*/ 0 h 215"/>
                <a:gd name="T2" fmla="*/ 341 w 455"/>
                <a:gd name="T3" fmla="*/ 54 h 215"/>
                <a:gd name="T4" fmla="*/ 0 w 455"/>
                <a:gd name="T5" fmla="*/ 54 h 215"/>
                <a:gd name="T6" fmla="*/ 0 w 455"/>
                <a:gd name="T7" fmla="*/ 160 h 215"/>
                <a:gd name="T8" fmla="*/ 341 w 455"/>
                <a:gd name="T9" fmla="*/ 160 h 215"/>
                <a:gd name="T10" fmla="*/ 341 w 455"/>
                <a:gd name="T11" fmla="*/ 215 h 215"/>
                <a:gd name="T12" fmla="*/ 455 w 455"/>
                <a:gd name="T13" fmla="*/ 108 h 215"/>
                <a:gd name="T14" fmla="*/ 341 w 455"/>
                <a:gd name="T15" fmla="*/ 0 h 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215">
                  <a:moveTo>
                    <a:pt x="341" y="0"/>
                  </a:moveTo>
                  <a:lnTo>
                    <a:pt x="341" y="54"/>
                  </a:lnTo>
                  <a:lnTo>
                    <a:pt x="0" y="54"/>
                  </a:lnTo>
                  <a:lnTo>
                    <a:pt x="0" y="160"/>
                  </a:lnTo>
                  <a:lnTo>
                    <a:pt x="341" y="160"/>
                  </a:lnTo>
                  <a:lnTo>
                    <a:pt x="341" y="215"/>
                  </a:lnTo>
                  <a:lnTo>
                    <a:pt x="455" y="108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981" y="2814"/>
              <a:ext cx="455" cy="215"/>
            </a:xfrm>
            <a:custGeom>
              <a:avLst/>
              <a:gdLst>
                <a:gd name="T0" fmla="*/ 341 w 455"/>
                <a:gd name="T1" fmla="*/ 0 h 215"/>
                <a:gd name="T2" fmla="*/ 341 w 455"/>
                <a:gd name="T3" fmla="*/ 54 h 215"/>
                <a:gd name="T4" fmla="*/ 0 w 455"/>
                <a:gd name="T5" fmla="*/ 54 h 215"/>
                <a:gd name="T6" fmla="*/ 0 w 455"/>
                <a:gd name="T7" fmla="*/ 160 h 215"/>
                <a:gd name="T8" fmla="*/ 341 w 455"/>
                <a:gd name="T9" fmla="*/ 160 h 215"/>
                <a:gd name="T10" fmla="*/ 341 w 455"/>
                <a:gd name="T11" fmla="*/ 215 h 215"/>
                <a:gd name="T12" fmla="*/ 455 w 455"/>
                <a:gd name="T13" fmla="*/ 108 h 215"/>
                <a:gd name="T14" fmla="*/ 341 w 455"/>
                <a:gd name="T15" fmla="*/ 0 h 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215">
                  <a:moveTo>
                    <a:pt x="341" y="0"/>
                  </a:moveTo>
                  <a:lnTo>
                    <a:pt x="341" y="54"/>
                  </a:lnTo>
                  <a:lnTo>
                    <a:pt x="0" y="54"/>
                  </a:lnTo>
                  <a:lnTo>
                    <a:pt x="0" y="160"/>
                  </a:lnTo>
                  <a:lnTo>
                    <a:pt x="341" y="160"/>
                  </a:lnTo>
                  <a:lnTo>
                    <a:pt x="341" y="215"/>
                  </a:lnTo>
                  <a:lnTo>
                    <a:pt x="455" y="108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455" y="2243"/>
              <a:ext cx="453" cy="434"/>
            </a:xfrm>
            <a:custGeom>
              <a:avLst/>
              <a:gdLst>
                <a:gd name="T0" fmla="*/ 327 w 453"/>
                <a:gd name="T1" fmla="*/ 434 h 434"/>
                <a:gd name="T2" fmla="*/ 453 w 453"/>
                <a:gd name="T3" fmla="*/ 303 h 434"/>
                <a:gd name="T4" fmla="*/ 392 w 453"/>
                <a:gd name="T5" fmla="*/ 303 h 434"/>
                <a:gd name="T6" fmla="*/ 392 w 453"/>
                <a:gd name="T7" fmla="*/ 249 h 434"/>
                <a:gd name="T8" fmla="*/ 392 w 453"/>
                <a:gd name="T9" fmla="*/ 237 h 434"/>
                <a:gd name="T10" fmla="*/ 392 w 453"/>
                <a:gd name="T11" fmla="*/ 225 h 434"/>
                <a:gd name="T12" fmla="*/ 390 w 453"/>
                <a:gd name="T13" fmla="*/ 211 h 434"/>
                <a:gd name="T14" fmla="*/ 388 w 453"/>
                <a:gd name="T15" fmla="*/ 199 h 434"/>
                <a:gd name="T16" fmla="*/ 384 w 453"/>
                <a:gd name="T17" fmla="*/ 175 h 434"/>
                <a:gd name="T18" fmla="*/ 377 w 453"/>
                <a:gd name="T19" fmla="*/ 153 h 434"/>
                <a:gd name="T20" fmla="*/ 369 w 453"/>
                <a:gd name="T21" fmla="*/ 131 h 434"/>
                <a:gd name="T22" fmla="*/ 359 w 453"/>
                <a:gd name="T23" fmla="*/ 110 h 434"/>
                <a:gd name="T24" fmla="*/ 348 w 453"/>
                <a:gd name="T25" fmla="*/ 90 h 434"/>
                <a:gd name="T26" fmla="*/ 336 w 453"/>
                <a:gd name="T27" fmla="*/ 74 h 434"/>
                <a:gd name="T28" fmla="*/ 323 w 453"/>
                <a:gd name="T29" fmla="*/ 58 h 434"/>
                <a:gd name="T30" fmla="*/ 308 w 453"/>
                <a:gd name="T31" fmla="*/ 44 h 434"/>
                <a:gd name="T32" fmla="*/ 290 w 453"/>
                <a:gd name="T33" fmla="*/ 30 h 434"/>
                <a:gd name="T34" fmla="*/ 283 w 453"/>
                <a:gd name="T35" fmla="*/ 26 h 434"/>
                <a:gd name="T36" fmla="*/ 273 w 453"/>
                <a:gd name="T37" fmla="*/ 20 h 434"/>
                <a:gd name="T38" fmla="*/ 265 w 453"/>
                <a:gd name="T39" fmla="*/ 16 h 434"/>
                <a:gd name="T40" fmla="*/ 256 w 453"/>
                <a:gd name="T41" fmla="*/ 12 h 434"/>
                <a:gd name="T42" fmla="*/ 246 w 453"/>
                <a:gd name="T43" fmla="*/ 8 h 434"/>
                <a:gd name="T44" fmla="*/ 236 w 453"/>
                <a:gd name="T45" fmla="*/ 6 h 434"/>
                <a:gd name="T46" fmla="*/ 227 w 453"/>
                <a:gd name="T47" fmla="*/ 4 h 434"/>
                <a:gd name="T48" fmla="*/ 217 w 453"/>
                <a:gd name="T49" fmla="*/ 2 h 434"/>
                <a:gd name="T50" fmla="*/ 208 w 453"/>
                <a:gd name="T51" fmla="*/ 2 h 434"/>
                <a:gd name="T52" fmla="*/ 198 w 453"/>
                <a:gd name="T53" fmla="*/ 0 h 434"/>
                <a:gd name="T54" fmla="*/ 0 w 453"/>
                <a:gd name="T55" fmla="*/ 0 h 434"/>
                <a:gd name="T56" fmla="*/ 0 w 453"/>
                <a:gd name="T57" fmla="*/ 131 h 434"/>
                <a:gd name="T58" fmla="*/ 198 w 453"/>
                <a:gd name="T59" fmla="*/ 131 h 434"/>
                <a:gd name="T60" fmla="*/ 204 w 453"/>
                <a:gd name="T61" fmla="*/ 131 h 434"/>
                <a:gd name="T62" fmla="*/ 210 w 453"/>
                <a:gd name="T63" fmla="*/ 133 h 434"/>
                <a:gd name="T64" fmla="*/ 217 w 453"/>
                <a:gd name="T65" fmla="*/ 137 h 434"/>
                <a:gd name="T66" fmla="*/ 221 w 453"/>
                <a:gd name="T67" fmla="*/ 141 h 434"/>
                <a:gd name="T68" fmla="*/ 227 w 453"/>
                <a:gd name="T69" fmla="*/ 145 h 434"/>
                <a:gd name="T70" fmla="*/ 233 w 453"/>
                <a:gd name="T71" fmla="*/ 151 h 434"/>
                <a:gd name="T72" fmla="*/ 236 w 453"/>
                <a:gd name="T73" fmla="*/ 157 h 434"/>
                <a:gd name="T74" fmla="*/ 242 w 453"/>
                <a:gd name="T75" fmla="*/ 165 h 434"/>
                <a:gd name="T76" fmla="*/ 246 w 453"/>
                <a:gd name="T77" fmla="*/ 175 h 434"/>
                <a:gd name="T78" fmla="*/ 248 w 453"/>
                <a:gd name="T79" fmla="*/ 183 h 434"/>
                <a:gd name="T80" fmla="*/ 252 w 453"/>
                <a:gd name="T81" fmla="*/ 193 h 434"/>
                <a:gd name="T82" fmla="*/ 254 w 453"/>
                <a:gd name="T83" fmla="*/ 203 h 434"/>
                <a:gd name="T84" fmla="*/ 256 w 453"/>
                <a:gd name="T85" fmla="*/ 215 h 434"/>
                <a:gd name="T86" fmla="*/ 258 w 453"/>
                <a:gd name="T87" fmla="*/ 225 h 434"/>
                <a:gd name="T88" fmla="*/ 260 w 453"/>
                <a:gd name="T89" fmla="*/ 237 h 434"/>
                <a:gd name="T90" fmla="*/ 260 w 453"/>
                <a:gd name="T91" fmla="*/ 249 h 434"/>
                <a:gd name="T92" fmla="*/ 260 w 453"/>
                <a:gd name="T93" fmla="*/ 303 h 434"/>
                <a:gd name="T94" fmla="*/ 198 w 453"/>
                <a:gd name="T95" fmla="*/ 303 h 434"/>
                <a:gd name="T96" fmla="*/ 327 w 453"/>
                <a:gd name="T97" fmla="*/ 434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434">
                  <a:moveTo>
                    <a:pt x="327" y="434"/>
                  </a:moveTo>
                  <a:lnTo>
                    <a:pt x="453" y="303"/>
                  </a:lnTo>
                  <a:lnTo>
                    <a:pt x="392" y="303"/>
                  </a:lnTo>
                  <a:lnTo>
                    <a:pt x="392" y="249"/>
                  </a:lnTo>
                  <a:lnTo>
                    <a:pt x="392" y="237"/>
                  </a:lnTo>
                  <a:lnTo>
                    <a:pt x="392" y="225"/>
                  </a:lnTo>
                  <a:lnTo>
                    <a:pt x="390" y="211"/>
                  </a:lnTo>
                  <a:lnTo>
                    <a:pt x="388" y="199"/>
                  </a:lnTo>
                  <a:lnTo>
                    <a:pt x="384" y="175"/>
                  </a:lnTo>
                  <a:lnTo>
                    <a:pt x="377" y="153"/>
                  </a:lnTo>
                  <a:lnTo>
                    <a:pt x="369" y="131"/>
                  </a:lnTo>
                  <a:lnTo>
                    <a:pt x="359" y="110"/>
                  </a:lnTo>
                  <a:lnTo>
                    <a:pt x="348" y="90"/>
                  </a:lnTo>
                  <a:lnTo>
                    <a:pt x="336" y="74"/>
                  </a:lnTo>
                  <a:lnTo>
                    <a:pt x="323" y="58"/>
                  </a:lnTo>
                  <a:lnTo>
                    <a:pt x="308" y="44"/>
                  </a:lnTo>
                  <a:lnTo>
                    <a:pt x="290" y="30"/>
                  </a:lnTo>
                  <a:lnTo>
                    <a:pt x="283" y="26"/>
                  </a:lnTo>
                  <a:lnTo>
                    <a:pt x="273" y="20"/>
                  </a:lnTo>
                  <a:lnTo>
                    <a:pt x="265" y="16"/>
                  </a:lnTo>
                  <a:lnTo>
                    <a:pt x="256" y="12"/>
                  </a:lnTo>
                  <a:lnTo>
                    <a:pt x="246" y="8"/>
                  </a:lnTo>
                  <a:lnTo>
                    <a:pt x="236" y="6"/>
                  </a:lnTo>
                  <a:lnTo>
                    <a:pt x="227" y="4"/>
                  </a:lnTo>
                  <a:lnTo>
                    <a:pt x="217" y="2"/>
                  </a:lnTo>
                  <a:lnTo>
                    <a:pt x="208" y="2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198" y="131"/>
                  </a:lnTo>
                  <a:lnTo>
                    <a:pt x="204" y="131"/>
                  </a:lnTo>
                  <a:lnTo>
                    <a:pt x="210" y="133"/>
                  </a:lnTo>
                  <a:lnTo>
                    <a:pt x="217" y="137"/>
                  </a:lnTo>
                  <a:lnTo>
                    <a:pt x="221" y="141"/>
                  </a:lnTo>
                  <a:lnTo>
                    <a:pt x="227" y="145"/>
                  </a:lnTo>
                  <a:lnTo>
                    <a:pt x="233" y="151"/>
                  </a:lnTo>
                  <a:lnTo>
                    <a:pt x="236" y="157"/>
                  </a:lnTo>
                  <a:lnTo>
                    <a:pt x="242" y="165"/>
                  </a:lnTo>
                  <a:lnTo>
                    <a:pt x="246" y="175"/>
                  </a:lnTo>
                  <a:lnTo>
                    <a:pt x="248" y="183"/>
                  </a:lnTo>
                  <a:lnTo>
                    <a:pt x="252" y="193"/>
                  </a:lnTo>
                  <a:lnTo>
                    <a:pt x="254" y="203"/>
                  </a:lnTo>
                  <a:lnTo>
                    <a:pt x="256" y="215"/>
                  </a:lnTo>
                  <a:lnTo>
                    <a:pt x="258" y="225"/>
                  </a:lnTo>
                  <a:lnTo>
                    <a:pt x="260" y="237"/>
                  </a:lnTo>
                  <a:lnTo>
                    <a:pt x="260" y="249"/>
                  </a:lnTo>
                  <a:lnTo>
                    <a:pt x="260" y="303"/>
                  </a:lnTo>
                  <a:lnTo>
                    <a:pt x="198" y="303"/>
                  </a:lnTo>
                  <a:lnTo>
                    <a:pt x="327" y="43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455" y="2243"/>
              <a:ext cx="453" cy="434"/>
            </a:xfrm>
            <a:custGeom>
              <a:avLst/>
              <a:gdLst>
                <a:gd name="T0" fmla="*/ 327 w 453"/>
                <a:gd name="T1" fmla="*/ 434 h 434"/>
                <a:gd name="T2" fmla="*/ 453 w 453"/>
                <a:gd name="T3" fmla="*/ 303 h 434"/>
                <a:gd name="T4" fmla="*/ 392 w 453"/>
                <a:gd name="T5" fmla="*/ 303 h 434"/>
                <a:gd name="T6" fmla="*/ 392 w 453"/>
                <a:gd name="T7" fmla="*/ 249 h 434"/>
                <a:gd name="T8" fmla="*/ 392 w 453"/>
                <a:gd name="T9" fmla="*/ 237 h 434"/>
                <a:gd name="T10" fmla="*/ 392 w 453"/>
                <a:gd name="T11" fmla="*/ 225 h 434"/>
                <a:gd name="T12" fmla="*/ 390 w 453"/>
                <a:gd name="T13" fmla="*/ 211 h 434"/>
                <a:gd name="T14" fmla="*/ 388 w 453"/>
                <a:gd name="T15" fmla="*/ 199 h 434"/>
                <a:gd name="T16" fmla="*/ 384 w 453"/>
                <a:gd name="T17" fmla="*/ 175 h 434"/>
                <a:gd name="T18" fmla="*/ 377 w 453"/>
                <a:gd name="T19" fmla="*/ 153 h 434"/>
                <a:gd name="T20" fmla="*/ 369 w 453"/>
                <a:gd name="T21" fmla="*/ 131 h 434"/>
                <a:gd name="T22" fmla="*/ 359 w 453"/>
                <a:gd name="T23" fmla="*/ 110 h 434"/>
                <a:gd name="T24" fmla="*/ 348 w 453"/>
                <a:gd name="T25" fmla="*/ 90 h 434"/>
                <a:gd name="T26" fmla="*/ 336 w 453"/>
                <a:gd name="T27" fmla="*/ 74 h 434"/>
                <a:gd name="T28" fmla="*/ 323 w 453"/>
                <a:gd name="T29" fmla="*/ 58 h 434"/>
                <a:gd name="T30" fmla="*/ 308 w 453"/>
                <a:gd name="T31" fmla="*/ 44 h 434"/>
                <a:gd name="T32" fmla="*/ 290 w 453"/>
                <a:gd name="T33" fmla="*/ 30 h 434"/>
                <a:gd name="T34" fmla="*/ 283 w 453"/>
                <a:gd name="T35" fmla="*/ 26 h 434"/>
                <a:gd name="T36" fmla="*/ 273 w 453"/>
                <a:gd name="T37" fmla="*/ 20 h 434"/>
                <a:gd name="T38" fmla="*/ 265 w 453"/>
                <a:gd name="T39" fmla="*/ 16 h 434"/>
                <a:gd name="T40" fmla="*/ 256 w 453"/>
                <a:gd name="T41" fmla="*/ 12 h 434"/>
                <a:gd name="T42" fmla="*/ 246 w 453"/>
                <a:gd name="T43" fmla="*/ 8 h 434"/>
                <a:gd name="T44" fmla="*/ 236 w 453"/>
                <a:gd name="T45" fmla="*/ 6 h 434"/>
                <a:gd name="T46" fmla="*/ 227 w 453"/>
                <a:gd name="T47" fmla="*/ 4 h 434"/>
                <a:gd name="T48" fmla="*/ 217 w 453"/>
                <a:gd name="T49" fmla="*/ 2 h 434"/>
                <a:gd name="T50" fmla="*/ 208 w 453"/>
                <a:gd name="T51" fmla="*/ 2 h 434"/>
                <a:gd name="T52" fmla="*/ 198 w 453"/>
                <a:gd name="T53" fmla="*/ 0 h 434"/>
                <a:gd name="T54" fmla="*/ 0 w 453"/>
                <a:gd name="T55" fmla="*/ 0 h 434"/>
                <a:gd name="T56" fmla="*/ 0 w 453"/>
                <a:gd name="T57" fmla="*/ 131 h 434"/>
                <a:gd name="T58" fmla="*/ 198 w 453"/>
                <a:gd name="T59" fmla="*/ 131 h 434"/>
                <a:gd name="T60" fmla="*/ 204 w 453"/>
                <a:gd name="T61" fmla="*/ 131 h 434"/>
                <a:gd name="T62" fmla="*/ 210 w 453"/>
                <a:gd name="T63" fmla="*/ 133 h 434"/>
                <a:gd name="T64" fmla="*/ 217 w 453"/>
                <a:gd name="T65" fmla="*/ 137 h 434"/>
                <a:gd name="T66" fmla="*/ 221 w 453"/>
                <a:gd name="T67" fmla="*/ 141 h 434"/>
                <a:gd name="T68" fmla="*/ 227 w 453"/>
                <a:gd name="T69" fmla="*/ 145 h 434"/>
                <a:gd name="T70" fmla="*/ 233 w 453"/>
                <a:gd name="T71" fmla="*/ 151 h 434"/>
                <a:gd name="T72" fmla="*/ 236 w 453"/>
                <a:gd name="T73" fmla="*/ 157 h 434"/>
                <a:gd name="T74" fmla="*/ 242 w 453"/>
                <a:gd name="T75" fmla="*/ 165 h 434"/>
                <a:gd name="T76" fmla="*/ 246 w 453"/>
                <a:gd name="T77" fmla="*/ 175 h 434"/>
                <a:gd name="T78" fmla="*/ 248 w 453"/>
                <a:gd name="T79" fmla="*/ 183 h 434"/>
                <a:gd name="T80" fmla="*/ 252 w 453"/>
                <a:gd name="T81" fmla="*/ 193 h 434"/>
                <a:gd name="T82" fmla="*/ 254 w 453"/>
                <a:gd name="T83" fmla="*/ 203 h 434"/>
                <a:gd name="T84" fmla="*/ 256 w 453"/>
                <a:gd name="T85" fmla="*/ 215 h 434"/>
                <a:gd name="T86" fmla="*/ 258 w 453"/>
                <a:gd name="T87" fmla="*/ 225 h 434"/>
                <a:gd name="T88" fmla="*/ 260 w 453"/>
                <a:gd name="T89" fmla="*/ 237 h 434"/>
                <a:gd name="T90" fmla="*/ 260 w 453"/>
                <a:gd name="T91" fmla="*/ 249 h 434"/>
                <a:gd name="T92" fmla="*/ 260 w 453"/>
                <a:gd name="T93" fmla="*/ 303 h 434"/>
                <a:gd name="T94" fmla="*/ 198 w 453"/>
                <a:gd name="T95" fmla="*/ 303 h 434"/>
                <a:gd name="T96" fmla="*/ 327 w 453"/>
                <a:gd name="T97" fmla="*/ 434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434">
                  <a:moveTo>
                    <a:pt x="327" y="434"/>
                  </a:moveTo>
                  <a:lnTo>
                    <a:pt x="453" y="303"/>
                  </a:lnTo>
                  <a:lnTo>
                    <a:pt x="392" y="303"/>
                  </a:lnTo>
                  <a:lnTo>
                    <a:pt x="392" y="249"/>
                  </a:lnTo>
                  <a:lnTo>
                    <a:pt x="392" y="237"/>
                  </a:lnTo>
                  <a:lnTo>
                    <a:pt x="392" y="225"/>
                  </a:lnTo>
                  <a:lnTo>
                    <a:pt x="390" y="211"/>
                  </a:lnTo>
                  <a:lnTo>
                    <a:pt x="388" y="199"/>
                  </a:lnTo>
                  <a:lnTo>
                    <a:pt x="384" y="175"/>
                  </a:lnTo>
                  <a:lnTo>
                    <a:pt x="377" y="153"/>
                  </a:lnTo>
                  <a:lnTo>
                    <a:pt x="369" y="131"/>
                  </a:lnTo>
                  <a:lnTo>
                    <a:pt x="359" y="110"/>
                  </a:lnTo>
                  <a:lnTo>
                    <a:pt x="348" y="90"/>
                  </a:lnTo>
                  <a:lnTo>
                    <a:pt x="336" y="74"/>
                  </a:lnTo>
                  <a:lnTo>
                    <a:pt x="323" y="58"/>
                  </a:lnTo>
                  <a:lnTo>
                    <a:pt x="308" y="44"/>
                  </a:lnTo>
                  <a:lnTo>
                    <a:pt x="290" y="30"/>
                  </a:lnTo>
                  <a:lnTo>
                    <a:pt x="283" y="26"/>
                  </a:lnTo>
                  <a:lnTo>
                    <a:pt x="273" y="20"/>
                  </a:lnTo>
                  <a:lnTo>
                    <a:pt x="265" y="16"/>
                  </a:lnTo>
                  <a:lnTo>
                    <a:pt x="256" y="12"/>
                  </a:lnTo>
                  <a:lnTo>
                    <a:pt x="246" y="8"/>
                  </a:lnTo>
                  <a:lnTo>
                    <a:pt x="236" y="6"/>
                  </a:lnTo>
                  <a:lnTo>
                    <a:pt x="227" y="4"/>
                  </a:lnTo>
                  <a:lnTo>
                    <a:pt x="217" y="2"/>
                  </a:lnTo>
                  <a:lnTo>
                    <a:pt x="208" y="2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198" y="131"/>
                  </a:lnTo>
                  <a:lnTo>
                    <a:pt x="204" y="131"/>
                  </a:lnTo>
                  <a:lnTo>
                    <a:pt x="210" y="133"/>
                  </a:lnTo>
                  <a:lnTo>
                    <a:pt x="217" y="137"/>
                  </a:lnTo>
                  <a:lnTo>
                    <a:pt x="221" y="141"/>
                  </a:lnTo>
                  <a:lnTo>
                    <a:pt x="227" y="145"/>
                  </a:lnTo>
                  <a:lnTo>
                    <a:pt x="233" y="151"/>
                  </a:lnTo>
                  <a:lnTo>
                    <a:pt x="236" y="157"/>
                  </a:lnTo>
                  <a:lnTo>
                    <a:pt x="242" y="165"/>
                  </a:lnTo>
                  <a:lnTo>
                    <a:pt x="246" y="175"/>
                  </a:lnTo>
                  <a:lnTo>
                    <a:pt x="248" y="183"/>
                  </a:lnTo>
                  <a:lnTo>
                    <a:pt x="252" y="193"/>
                  </a:lnTo>
                  <a:lnTo>
                    <a:pt x="254" y="203"/>
                  </a:lnTo>
                  <a:lnTo>
                    <a:pt x="256" y="215"/>
                  </a:lnTo>
                  <a:lnTo>
                    <a:pt x="258" y="225"/>
                  </a:lnTo>
                  <a:lnTo>
                    <a:pt x="260" y="237"/>
                  </a:lnTo>
                  <a:lnTo>
                    <a:pt x="260" y="249"/>
                  </a:lnTo>
                  <a:lnTo>
                    <a:pt x="260" y="303"/>
                  </a:lnTo>
                  <a:lnTo>
                    <a:pt x="198" y="303"/>
                  </a:lnTo>
                  <a:lnTo>
                    <a:pt x="327" y="434"/>
                  </a:lnTo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39" y="1365"/>
              <a:ext cx="208" cy="348"/>
            </a:xfrm>
            <a:custGeom>
              <a:avLst/>
              <a:gdLst>
                <a:gd name="T0" fmla="*/ 0 w 208"/>
                <a:gd name="T1" fmla="*/ 86 h 348"/>
                <a:gd name="T2" fmla="*/ 52 w 208"/>
                <a:gd name="T3" fmla="*/ 86 h 348"/>
                <a:gd name="T4" fmla="*/ 52 w 208"/>
                <a:gd name="T5" fmla="*/ 348 h 348"/>
                <a:gd name="T6" fmla="*/ 156 w 208"/>
                <a:gd name="T7" fmla="*/ 348 h 348"/>
                <a:gd name="T8" fmla="*/ 156 w 208"/>
                <a:gd name="T9" fmla="*/ 86 h 348"/>
                <a:gd name="T10" fmla="*/ 208 w 208"/>
                <a:gd name="T11" fmla="*/ 86 h 348"/>
                <a:gd name="T12" fmla="*/ 104 w 208"/>
                <a:gd name="T13" fmla="*/ 0 h 348"/>
                <a:gd name="T14" fmla="*/ 0 w 208"/>
                <a:gd name="T15" fmla="*/ 86 h 3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8" h="348">
                  <a:moveTo>
                    <a:pt x="0" y="86"/>
                  </a:moveTo>
                  <a:lnTo>
                    <a:pt x="52" y="86"/>
                  </a:lnTo>
                  <a:lnTo>
                    <a:pt x="52" y="348"/>
                  </a:lnTo>
                  <a:lnTo>
                    <a:pt x="156" y="348"/>
                  </a:lnTo>
                  <a:lnTo>
                    <a:pt x="156" y="86"/>
                  </a:lnTo>
                  <a:lnTo>
                    <a:pt x="208" y="86"/>
                  </a:lnTo>
                  <a:lnTo>
                    <a:pt x="104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539" y="1365"/>
              <a:ext cx="208" cy="348"/>
            </a:xfrm>
            <a:custGeom>
              <a:avLst/>
              <a:gdLst>
                <a:gd name="T0" fmla="*/ 0 w 208"/>
                <a:gd name="T1" fmla="*/ 86 h 348"/>
                <a:gd name="T2" fmla="*/ 52 w 208"/>
                <a:gd name="T3" fmla="*/ 86 h 348"/>
                <a:gd name="T4" fmla="*/ 52 w 208"/>
                <a:gd name="T5" fmla="*/ 348 h 348"/>
                <a:gd name="T6" fmla="*/ 156 w 208"/>
                <a:gd name="T7" fmla="*/ 348 h 348"/>
                <a:gd name="T8" fmla="*/ 156 w 208"/>
                <a:gd name="T9" fmla="*/ 86 h 348"/>
                <a:gd name="T10" fmla="*/ 208 w 208"/>
                <a:gd name="T11" fmla="*/ 86 h 348"/>
                <a:gd name="T12" fmla="*/ 104 w 208"/>
                <a:gd name="T13" fmla="*/ 0 h 348"/>
                <a:gd name="T14" fmla="*/ 0 w 208"/>
                <a:gd name="T15" fmla="*/ 86 h 3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8" h="348">
                  <a:moveTo>
                    <a:pt x="0" y="86"/>
                  </a:moveTo>
                  <a:lnTo>
                    <a:pt x="52" y="86"/>
                  </a:lnTo>
                  <a:lnTo>
                    <a:pt x="52" y="348"/>
                  </a:lnTo>
                  <a:lnTo>
                    <a:pt x="156" y="348"/>
                  </a:lnTo>
                  <a:lnTo>
                    <a:pt x="156" y="86"/>
                  </a:lnTo>
                  <a:lnTo>
                    <a:pt x="208" y="86"/>
                  </a:lnTo>
                  <a:lnTo>
                    <a:pt x="104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850" y="1355"/>
              <a:ext cx="206" cy="345"/>
            </a:xfrm>
            <a:custGeom>
              <a:avLst/>
              <a:gdLst>
                <a:gd name="T0" fmla="*/ 0 w 206"/>
                <a:gd name="T1" fmla="*/ 86 h 345"/>
                <a:gd name="T2" fmla="*/ 50 w 206"/>
                <a:gd name="T3" fmla="*/ 86 h 345"/>
                <a:gd name="T4" fmla="*/ 50 w 206"/>
                <a:gd name="T5" fmla="*/ 345 h 345"/>
                <a:gd name="T6" fmla="*/ 154 w 206"/>
                <a:gd name="T7" fmla="*/ 345 h 345"/>
                <a:gd name="T8" fmla="*/ 154 w 206"/>
                <a:gd name="T9" fmla="*/ 86 h 345"/>
                <a:gd name="T10" fmla="*/ 206 w 206"/>
                <a:gd name="T11" fmla="*/ 86 h 345"/>
                <a:gd name="T12" fmla="*/ 102 w 206"/>
                <a:gd name="T13" fmla="*/ 0 h 345"/>
                <a:gd name="T14" fmla="*/ 0 w 206"/>
                <a:gd name="T15" fmla="*/ 86 h 3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345">
                  <a:moveTo>
                    <a:pt x="0" y="86"/>
                  </a:moveTo>
                  <a:lnTo>
                    <a:pt x="50" y="86"/>
                  </a:lnTo>
                  <a:lnTo>
                    <a:pt x="50" y="345"/>
                  </a:lnTo>
                  <a:lnTo>
                    <a:pt x="154" y="345"/>
                  </a:lnTo>
                  <a:lnTo>
                    <a:pt x="154" y="86"/>
                  </a:lnTo>
                  <a:lnTo>
                    <a:pt x="206" y="86"/>
                  </a:lnTo>
                  <a:lnTo>
                    <a:pt x="102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850" y="1355"/>
              <a:ext cx="206" cy="345"/>
            </a:xfrm>
            <a:custGeom>
              <a:avLst/>
              <a:gdLst>
                <a:gd name="T0" fmla="*/ 0 w 206"/>
                <a:gd name="T1" fmla="*/ 86 h 345"/>
                <a:gd name="T2" fmla="*/ 50 w 206"/>
                <a:gd name="T3" fmla="*/ 86 h 345"/>
                <a:gd name="T4" fmla="*/ 50 w 206"/>
                <a:gd name="T5" fmla="*/ 345 h 345"/>
                <a:gd name="T6" fmla="*/ 154 w 206"/>
                <a:gd name="T7" fmla="*/ 345 h 345"/>
                <a:gd name="T8" fmla="*/ 154 w 206"/>
                <a:gd name="T9" fmla="*/ 86 h 345"/>
                <a:gd name="T10" fmla="*/ 206 w 206"/>
                <a:gd name="T11" fmla="*/ 86 h 345"/>
                <a:gd name="T12" fmla="*/ 102 w 206"/>
                <a:gd name="T13" fmla="*/ 0 h 345"/>
                <a:gd name="T14" fmla="*/ 0 w 206"/>
                <a:gd name="T15" fmla="*/ 86 h 3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345">
                  <a:moveTo>
                    <a:pt x="0" y="86"/>
                  </a:moveTo>
                  <a:lnTo>
                    <a:pt x="50" y="86"/>
                  </a:lnTo>
                  <a:lnTo>
                    <a:pt x="50" y="345"/>
                  </a:lnTo>
                  <a:lnTo>
                    <a:pt x="154" y="345"/>
                  </a:lnTo>
                  <a:lnTo>
                    <a:pt x="154" y="86"/>
                  </a:lnTo>
                  <a:lnTo>
                    <a:pt x="206" y="86"/>
                  </a:lnTo>
                  <a:lnTo>
                    <a:pt x="102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110" y="1355"/>
              <a:ext cx="207" cy="345"/>
            </a:xfrm>
            <a:custGeom>
              <a:avLst/>
              <a:gdLst>
                <a:gd name="T0" fmla="*/ 0 w 207"/>
                <a:gd name="T1" fmla="*/ 86 h 345"/>
                <a:gd name="T2" fmla="*/ 51 w 207"/>
                <a:gd name="T3" fmla="*/ 86 h 345"/>
                <a:gd name="T4" fmla="*/ 51 w 207"/>
                <a:gd name="T5" fmla="*/ 345 h 345"/>
                <a:gd name="T6" fmla="*/ 155 w 207"/>
                <a:gd name="T7" fmla="*/ 345 h 345"/>
                <a:gd name="T8" fmla="*/ 155 w 207"/>
                <a:gd name="T9" fmla="*/ 86 h 345"/>
                <a:gd name="T10" fmla="*/ 207 w 207"/>
                <a:gd name="T11" fmla="*/ 86 h 345"/>
                <a:gd name="T12" fmla="*/ 103 w 207"/>
                <a:gd name="T13" fmla="*/ 0 h 345"/>
                <a:gd name="T14" fmla="*/ 0 w 207"/>
                <a:gd name="T15" fmla="*/ 86 h 3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345">
                  <a:moveTo>
                    <a:pt x="0" y="86"/>
                  </a:moveTo>
                  <a:lnTo>
                    <a:pt x="51" y="86"/>
                  </a:lnTo>
                  <a:lnTo>
                    <a:pt x="51" y="345"/>
                  </a:lnTo>
                  <a:lnTo>
                    <a:pt x="155" y="345"/>
                  </a:lnTo>
                  <a:lnTo>
                    <a:pt x="155" y="86"/>
                  </a:lnTo>
                  <a:lnTo>
                    <a:pt x="207" y="86"/>
                  </a:lnTo>
                  <a:lnTo>
                    <a:pt x="10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110" y="1355"/>
              <a:ext cx="207" cy="345"/>
            </a:xfrm>
            <a:custGeom>
              <a:avLst/>
              <a:gdLst>
                <a:gd name="T0" fmla="*/ 0 w 207"/>
                <a:gd name="T1" fmla="*/ 86 h 345"/>
                <a:gd name="T2" fmla="*/ 51 w 207"/>
                <a:gd name="T3" fmla="*/ 86 h 345"/>
                <a:gd name="T4" fmla="*/ 51 w 207"/>
                <a:gd name="T5" fmla="*/ 345 h 345"/>
                <a:gd name="T6" fmla="*/ 155 w 207"/>
                <a:gd name="T7" fmla="*/ 345 h 345"/>
                <a:gd name="T8" fmla="*/ 155 w 207"/>
                <a:gd name="T9" fmla="*/ 86 h 345"/>
                <a:gd name="T10" fmla="*/ 207 w 207"/>
                <a:gd name="T11" fmla="*/ 86 h 345"/>
                <a:gd name="T12" fmla="*/ 103 w 207"/>
                <a:gd name="T13" fmla="*/ 0 h 345"/>
                <a:gd name="T14" fmla="*/ 0 w 207"/>
                <a:gd name="T15" fmla="*/ 86 h 3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345">
                  <a:moveTo>
                    <a:pt x="0" y="86"/>
                  </a:moveTo>
                  <a:lnTo>
                    <a:pt x="51" y="86"/>
                  </a:lnTo>
                  <a:lnTo>
                    <a:pt x="51" y="345"/>
                  </a:lnTo>
                  <a:lnTo>
                    <a:pt x="155" y="345"/>
                  </a:lnTo>
                  <a:lnTo>
                    <a:pt x="155" y="86"/>
                  </a:lnTo>
                  <a:lnTo>
                    <a:pt x="207" y="86"/>
                  </a:lnTo>
                  <a:lnTo>
                    <a:pt x="10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570" y="3384"/>
              <a:ext cx="207" cy="346"/>
            </a:xfrm>
            <a:custGeom>
              <a:avLst/>
              <a:gdLst>
                <a:gd name="T0" fmla="*/ 0 w 207"/>
                <a:gd name="T1" fmla="*/ 259 h 346"/>
                <a:gd name="T2" fmla="*/ 52 w 207"/>
                <a:gd name="T3" fmla="*/ 259 h 346"/>
                <a:gd name="T4" fmla="*/ 52 w 207"/>
                <a:gd name="T5" fmla="*/ 0 h 346"/>
                <a:gd name="T6" fmla="*/ 156 w 207"/>
                <a:gd name="T7" fmla="*/ 0 h 346"/>
                <a:gd name="T8" fmla="*/ 156 w 207"/>
                <a:gd name="T9" fmla="*/ 259 h 346"/>
                <a:gd name="T10" fmla="*/ 207 w 207"/>
                <a:gd name="T11" fmla="*/ 259 h 346"/>
                <a:gd name="T12" fmla="*/ 104 w 207"/>
                <a:gd name="T13" fmla="*/ 346 h 346"/>
                <a:gd name="T14" fmla="*/ 0 w 207"/>
                <a:gd name="T15" fmla="*/ 259 h 3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346">
                  <a:moveTo>
                    <a:pt x="0" y="259"/>
                  </a:moveTo>
                  <a:lnTo>
                    <a:pt x="52" y="259"/>
                  </a:lnTo>
                  <a:lnTo>
                    <a:pt x="52" y="0"/>
                  </a:lnTo>
                  <a:lnTo>
                    <a:pt x="156" y="0"/>
                  </a:lnTo>
                  <a:lnTo>
                    <a:pt x="156" y="259"/>
                  </a:lnTo>
                  <a:lnTo>
                    <a:pt x="207" y="259"/>
                  </a:lnTo>
                  <a:lnTo>
                    <a:pt x="104" y="346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570" y="3384"/>
              <a:ext cx="207" cy="346"/>
            </a:xfrm>
            <a:custGeom>
              <a:avLst/>
              <a:gdLst>
                <a:gd name="T0" fmla="*/ 0 w 207"/>
                <a:gd name="T1" fmla="*/ 259 h 346"/>
                <a:gd name="T2" fmla="*/ 52 w 207"/>
                <a:gd name="T3" fmla="*/ 259 h 346"/>
                <a:gd name="T4" fmla="*/ 52 w 207"/>
                <a:gd name="T5" fmla="*/ 0 h 346"/>
                <a:gd name="T6" fmla="*/ 156 w 207"/>
                <a:gd name="T7" fmla="*/ 0 h 346"/>
                <a:gd name="T8" fmla="*/ 156 w 207"/>
                <a:gd name="T9" fmla="*/ 259 h 346"/>
                <a:gd name="T10" fmla="*/ 207 w 207"/>
                <a:gd name="T11" fmla="*/ 259 h 346"/>
                <a:gd name="T12" fmla="*/ 104 w 207"/>
                <a:gd name="T13" fmla="*/ 346 h 346"/>
                <a:gd name="T14" fmla="*/ 0 w 207"/>
                <a:gd name="T15" fmla="*/ 259 h 3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346">
                  <a:moveTo>
                    <a:pt x="0" y="259"/>
                  </a:moveTo>
                  <a:lnTo>
                    <a:pt x="52" y="259"/>
                  </a:lnTo>
                  <a:lnTo>
                    <a:pt x="52" y="0"/>
                  </a:lnTo>
                  <a:lnTo>
                    <a:pt x="156" y="0"/>
                  </a:lnTo>
                  <a:lnTo>
                    <a:pt x="156" y="259"/>
                  </a:lnTo>
                  <a:lnTo>
                    <a:pt x="207" y="259"/>
                  </a:lnTo>
                  <a:lnTo>
                    <a:pt x="104" y="346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447" y="3382"/>
              <a:ext cx="208" cy="346"/>
            </a:xfrm>
            <a:custGeom>
              <a:avLst/>
              <a:gdLst>
                <a:gd name="T0" fmla="*/ 0 w 208"/>
                <a:gd name="T1" fmla="*/ 259 h 346"/>
                <a:gd name="T2" fmla="*/ 52 w 208"/>
                <a:gd name="T3" fmla="*/ 259 h 346"/>
                <a:gd name="T4" fmla="*/ 52 w 208"/>
                <a:gd name="T5" fmla="*/ 0 h 346"/>
                <a:gd name="T6" fmla="*/ 156 w 208"/>
                <a:gd name="T7" fmla="*/ 0 h 346"/>
                <a:gd name="T8" fmla="*/ 156 w 208"/>
                <a:gd name="T9" fmla="*/ 259 h 346"/>
                <a:gd name="T10" fmla="*/ 208 w 208"/>
                <a:gd name="T11" fmla="*/ 259 h 346"/>
                <a:gd name="T12" fmla="*/ 104 w 208"/>
                <a:gd name="T13" fmla="*/ 346 h 346"/>
                <a:gd name="T14" fmla="*/ 0 w 208"/>
                <a:gd name="T15" fmla="*/ 259 h 3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8" h="346">
                  <a:moveTo>
                    <a:pt x="0" y="259"/>
                  </a:moveTo>
                  <a:lnTo>
                    <a:pt x="52" y="259"/>
                  </a:lnTo>
                  <a:lnTo>
                    <a:pt x="52" y="0"/>
                  </a:lnTo>
                  <a:lnTo>
                    <a:pt x="156" y="0"/>
                  </a:lnTo>
                  <a:lnTo>
                    <a:pt x="156" y="259"/>
                  </a:lnTo>
                  <a:lnTo>
                    <a:pt x="208" y="259"/>
                  </a:lnTo>
                  <a:lnTo>
                    <a:pt x="104" y="346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447" y="3382"/>
              <a:ext cx="208" cy="346"/>
            </a:xfrm>
            <a:custGeom>
              <a:avLst/>
              <a:gdLst>
                <a:gd name="T0" fmla="*/ 0 w 208"/>
                <a:gd name="T1" fmla="*/ 259 h 346"/>
                <a:gd name="T2" fmla="*/ 52 w 208"/>
                <a:gd name="T3" fmla="*/ 259 h 346"/>
                <a:gd name="T4" fmla="*/ 52 w 208"/>
                <a:gd name="T5" fmla="*/ 0 h 346"/>
                <a:gd name="T6" fmla="*/ 156 w 208"/>
                <a:gd name="T7" fmla="*/ 0 h 346"/>
                <a:gd name="T8" fmla="*/ 156 w 208"/>
                <a:gd name="T9" fmla="*/ 259 h 346"/>
                <a:gd name="T10" fmla="*/ 208 w 208"/>
                <a:gd name="T11" fmla="*/ 259 h 346"/>
                <a:gd name="T12" fmla="*/ 104 w 208"/>
                <a:gd name="T13" fmla="*/ 346 h 346"/>
                <a:gd name="T14" fmla="*/ 0 w 208"/>
                <a:gd name="T15" fmla="*/ 259 h 3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8" h="346">
                  <a:moveTo>
                    <a:pt x="0" y="259"/>
                  </a:moveTo>
                  <a:lnTo>
                    <a:pt x="52" y="259"/>
                  </a:lnTo>
                  <a:lnTo>
                    <a:pt x="52" y="0"/>
                  </a:lnTo>
                  <a:lnTo>
                    <a:pt x="156" y="0"/>
                  </a:lnTo>
                  <a:lnTo>
                    <a:pt x="156" y="259"/>
                  </a:lnTo>
                  <a:lnTo>
                    <a:pt x="208" y="259"/>
                  </a:lnTo>
                  <a:lnTo>
                    <a:pt x="104" y="346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208" y="3384"/>
              <a:ext cx="207" cy="346"/>
            </a:xfrm>
            <a:custGeom>
              <a:avLst/>
              <a:gdLst>
                <a:gd name="T0" fmla="*/ 0 w 207"/>
                <a:gd name="T1" fmla="*/ 259 h 346"/>
                <a:gd name="T2" fmla="*/ 52 w 207"/>
                <a:gd name="T3" fmla="*/ 259 h 346"/>
                <a:gd name="T4" fmla="*/ 52 w 207"/>
                <a:gd name="T5" fmla="*/ 0 h 346"/>
                <a:gd name="T6" fmla="*/ 155 w 207"/>
                <a:gd name="T7" fmla="*/ 0 h 346"/>
                <a:gd name="T8" fmla="*/ 155 w 207"/>
                <a:gd name="T9" fmla="*/ 259 h 346"/>
                <a:gd name="T10" fmla="*/ 207 w 207"/>
                <a:gd name="T11" fmla="*/ 259 h 346"/>
                <a:gd name="T12" fmla="*/ 103 w 207"/>
                <a:gd name="T13" fmla="*/ 346 h 346"/>
                <a:gd name="T14" fmla="*/ 0 w 207"/>
                <a:gd name="T15" fmla="*/ 259 h 3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346">
                  <a:moveTo>
                    <a:pt x="0" y="259"/>
                  </a:moveTo>
                  <a:lnTo>
                    <a:pt x="52" y="259"/>
                  </a:lnTo>
                  <a:lnTo>
                    <a:pt x="52" y="0"/>
                  </a:lnTo>
                  <a:lnTo>
                    <a:pt x="155" y="0"/>
                  </a:lnTo>
                  <a:lnTo>
                    <a:pt x="155" y="259"/>
                  </a:lnTo>
                  <a:lnTo>
                    <a:pt x="207" y="259"/>
                  </a:lnTo>
                  <a:lnTo>
                    <a:pt x="103" y="346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208" y="3384"/>
              <a:ext cx="207" cy="346"/>
            </a:xfrm>
            <a:custGeom>
              <a:avLst/>
              <a:gdLst>
                <a:gd name="T0" fmla="*/ 0 w 207"/>
                <a:gd name="T1" fmla="*/ 259 h 346"/>
                <a:gd name="T2" fmla="*/ 52 w 207"/>
                <a:gd name="T3" fmla="*/ 259 h 346"/>
                <a:gd name="T4" fmla="*/ 52 w 207"/>
                <a:gd name="T5" fmla="*/ 0 h 346"/>
                <a:gd name="T6" fmla="*/ 155 w 207"/>
                <a:gd name="T7" fmla="*/ 0 h 346"/>
                <a:gd name="T8" fmla="*/ 155 w 207"/>
                <a:gd name="T9" fmla="*/ 259 h 346"/>
                <a:gd name="T10" fmla="*/ 207 w 207"/>
                <a:gd name="T11" fmla="*/ 259 h 346"/>
                <a:gd name="T12" fmla="*/ 103 w 207"/>
                <a:gd name="T13" fmla="*/ 346 h 346"/>
                <a:gd name="T14" fmla="*/ 0 w 207"/>
                <a:gd name="T15" fmla="*/ 259 h 3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346">
                  <a:moveTo>
                    <a:pt x="0" y="259"/>
                  </a:moveTo>
                  <a:lnTo>
                    <a:pt x="52" y="259"/>
                  </a:lnTo>
                  <a:lnTo>
                    <a:pt x="52" y="0"/>
                  </a:lnTo>
                  <a:lnTo>
                    <a:pt x="155" y="0"/>
                  </a:lnTo>
                  <a:lnTo>
                    <a:pt x="155" y="259"/>
                  </a:lnTo>
                  <a:lnTo>
                    <a:pt x="207" y="259"/>
                  </a:lnTo>
                  <a:lnTo>
                    <a:pt x="103" y="346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5002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140" y="965"/>
              <a:ext cx="1939" cy="1256"/>
            </a:xfrm>
            <a:custGeom>
              <a:avLst/>
              <a:gdLst>
                <a:gd name="T0" fmla="*/ 983 w 1939"/>
                <a:gd name="T1" fmla="*/ 0 h 1256"/>
                <a:gd name="T2" fmla="*/ 947 w 1939"/>
                <a:gd name="T3" fmla="*/ 6 h 1256"/>
                <a:gd name="T4" fmla="*/ 914 w 1939"/>
                <a:gd name="T5" fmla="*/ 16 h 1256"/>
                <a:gd name="T6" fmla="*/ 883 w 1939"/>
                <a:gd name="T7" fmla="*/ 30 h 1256"/>
                <a:gd name="T8" fmla="*/ 858 w 1939"/>
                <a:gd name="T9" fmla="*/ 48 h 1256"/>
                <a:gd name="T10" fmla="*/ 837 w 1939"/>
                <a:gd name="T11" fmla="*/ 70 h 1256"/>
                <a:gd name="T12" fmla="*/ 824 w 1939"/>
                <a:gd name="T13" fmla="*/ 94 h 1256"/>
                <a:gd name="T14" fmla="*/ 816 w 1939"/>
                <a:gd name="T15" fmla="*/ 121 h 1256"/>
                <a:gd name="T16" fmla="*/ 816 w 1939"/>
                <a:gd name="T17" fmla="*/ 135 h 1256"/>
                <a:gd name="T18" fmla="*/ 0 w 1939"/>
                <a:gd name="T19" fmla="*/ 1256 h 1256"/>
                <a:gd name="T20" fmla="*/ 816 w 1939"/>
                <a:gd name="T21" fmla="*/ 681 h 1256"/>
                <a:gd name="T22" fmla="*/ 820 w 1939"/>
                <a:gd name="T23" fmla="*/ 701 h 1256"/>
                <a:gd name="T24" fmla="*/ 830 w 1939"/>
                <a:gd name="T25" fmla="*/ 727 h 1256"/>
                <a:gd name="T26" fmla="*/ 847 w 1939"/>
                <a:gd name="T27" fmla="*/ 750 h 1256"/>
                <a:gd name="T28" fmla="*/ 870 w 1939"/>
                <a:gd name="T29" fmla="*/ 770 h 1256"/>
                <a:gd name="T30" fmla="*/ 899 w 1939"/>
                <a:gd name="T31" fmla="*/ 786 h 1256"/>
                <a:gd name="T32" fmla="*/ 929 w 1939"/>
                <a:gd name="T33" fmla="*/ 800 h 1256"/>
                <a:gd name="T34" fmla="*/ 964 w 1939"/>
                <a:gd name="T35" fmla="*/ 808 h 1256"/>
                <a:gd name="T36" fmla="*/ 1002 w 1939"/>
                <a:gd name="T37" fmla="*/ 810 h 1256"/>
                <a:gd name="T38" fmla="*/ 1751 w 1939"/>
                <a:gd name="T39" fmla="*/ 810 h 1256"/>
                <a:gd name="T40" fmla="*/ 1790 w 1939"/>
                <a:gd name="T41" fmla="*/ 808 h 1256"/>
                <a:gd name="T42" fmla="*/ 1824 w 1939"/>
                <a:gd name="T43" fmla="*/ 800 h 1256"/>
                <a:gd name="T44" fmla="*/ 1857 w 1939"/>
                <a:gd name="T45" fmla="*/ 786 h 1256"/>
                <a:gd name="T46" fmla="*/ 1884 w 1939"/>
                <a:gd name="T47" fmla="*/ 770 h 1256"/>
                <a:gd name="T48" fmla="*/ 1907 w 1939"/>
                <a:gd name="T49" fmla="*/ 750 h 1256"/>
                <a:gd name="T50" fmla="*/ 1924 w 1939"/>
                <a:gd name="T51" fmla="*/ 727 h 1256"/>
                <a:gd name="T52" fmla="*/ 1935 w 1939"/>
                <a:gd name="T53" fmla="*/ 701 h 1256"/>
                <a:gd name="T54" fmla="*/ 1939 w 1939"/>
                <a:gd name="T55" fmla="*/ 681 h 1256"/>
                <a:gd name="T56" fmla="*/ 1939 w 1939"/>
                <a:gd name="T57" fmla="*/ 472 h 1256"/>
                <a:gd name="T58" fmla="*/ 1939 w 1939"/>
                <a:gd name="T59" fmla="*/ 127 h 1256"/>
                <a:gd name="T60" fmla="*/ 1935 w 1939"/>
                <a:gd name="T61" fmla="*/ 107 h 1256"/>
                <a:gd name="T62" fmla="*/ 1924 w 1939"/>
                <a:gd name="T63" fmla="*/ 82 h 1256"/>
                <a:gd name="T64" fmla="*/ 1907 w 1939"/>
                <a:gd name="T65" fmla="*/ 58 h 1256"/>
                <a:gd name="T66" fmla="*/ 1884 w 1939"/>
                <a:gd name="T67" fmla="*/ 38 h 1256"/>
                <a:gd name="T68" fmla="*/ 1857 w 1939"/>
                <a:gd name="T69" fmla="*/ 22 h 1256"/>
                <a:gd name="T70" fmla="*/ 1824 w 1939"/>
                <a:gd name="T71" fmla="*/ 10 h 1256"/>
                <a:gd name="T72" fmla="*/ 1790 w 1939"/>
                <a:gd name="T73" fmla="*/ 2 h 1256"/>
                <a:gd name="T74" fmla="*/ 1751 w 1939"/>
                <a:gd name="T75" fmla="*/ 0 h 1256"/>
                <a:gd name="T76" fmla="*/ 1002 w 1939"/>
                <a:gd name="T77" fmla="*/ 0 h 12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39" h="1256">
                  <a:moveTo>
                    <a:pt x="1002" y="0"/>
                  </a:moveTo>
                  <a:lnTo>
                    <a:pt x="983" y="0"/>
                  </a:lnTo>
                  <a:lnTo>
                    <a:pt x="964" y="2"/>
                  </a:lnTo>
                  <a:lnTo>
                    <a:pt x="947" y="6"/>
                  </a:lnTo>
                  <a:lnTo>
                    <a:pt x="929" y="10"/>
                  </a:lnTo>
                  <a:lnTo>
                    <a:pt x="914" y="16"/>
                  </a:lnTo>
                  <a:lnTo>
                    <a:pt x="899" y="22"/>
                  </a:lnTo>
                  <a:lnTo>
                    <a:pt x="883" y="30"/>
                  </a:lnTo>
                  <a:lnTo>
                    <a:pt x="870" y="38"/>
                  </a:lnTo>
                  <a:lnTo>
                    <a:pt x="858" y="48"/>
                  </a:lnTo>
                  <a:lnTo>
                    <a:pt x="847" y="58"/>
                  </a:lnTo>
                  <a:lnTo>
                    <a:pt x="837" y="70"/>
                  </a:lnTo>
                  <a:lnTo>
                    <a:pt x="830" y="82"/>
                  </a:lnTo>
                  <a:lnTo>
                    <a:pt x="824" y="94"/>
                  </a:lnTo>
                  <a:lnTo>
                    <a:pt x="820" y="107"/>
                  </a:lnTo>
                  <a:lnTo>
                    <a:pt x="816" y="121"/>
                  </a:lnTo>
                  <a:lnTo>
                    <a:pt x="816" y="127"/>
                  </a:lnTo>
                  <a:lnTo>
                    <a:pt x="816" y="135"/>
                  </a:lnTo>
                  <a:lnTo>
                    <a:pt x="816" y="472"/>
                  </a:lnTo>
                  <a:lnTo>
                    <a:pt x="0" y="1256"/>
                  </a:lnTo>
                  <a:lnTo>
                    <a:pt x="816" y="675"/>
                  </a:lnTo>
                  <a:lnTo>
                    <a:pt x="816" y="681"/>
                  </a:lnTo>
                  <a:lnTo>
                    <a:pt x="816" y="689"/>
                  </a:lnTo>
                  <a:lnTo>
                    <a:pt x="820" y="701"/>
                  </a:lnTo>
                  <a:lnTo>
                    <a:pt x="824" y="715"/>
                  </a:lnTo>
                  <a:lnTo>
                    <a:pt x="830" y="727"/>
                  </a:lnTo>
                  <a:lnTo>
                    <a:pt x="837" y="739"/>
                  </a:lnTo>
                  <a:lnTo>
                    <a:pt x="847" y="750"/>
                  </a:lnTo>
                  <a:lnTo>
                    <a:pt x="858" y="760"/>
                  </a:lnTo>
                  <a:lnTo>
                    <a:pt x="870" y="770"/>
                  </a:lnTo>
                  <a:lnTo>
                    <a:pt x="883" y="780"/>
                  </a:lnTo>
                  <a:lnTo>
                    <a:pt x="899" y="786"/>
                  </a:lnTo>
                  <a:lnTo>
                    <a:pt x="914" y="794"/>
                  </a:lnTo>
                  <a:lnTo>
                    <a:pt x="929" y="800"/>
                  </a:lnTo>
                  <a:lnTo>
                    <a:pt x="947" y="804"/>
                  </a:lnTo>
                  <a:lnTo>
                    <a:pt x="964" y="808"/>
                  </a:lnTo>
                  <a:lnTo>
                    <a:pt x="983" y="810"/>
                  </a:lnTo>
                  <a:lnTo>
                    <a:pt x="1002" y="810"/>
                  </a:lnTo>
                  <a:lnTo>
                    <a:pt x="1283" y="810"/>
                  </a:lnTo>
                  <a:lnTo>
                    <a:pt x="1751" y="810"/>
                  </a:lnTo>
                  <a:lnTo>
                    <a:pt x="1770" y="810"/>
                  </a:lnTo>
                  <a:lnTo>
                    <a:pt x="1790" y="808"/>
                  </a:lnTo>
                  <a:lnTo>
                    <a:pt x="1807" y="804"/>
                  </a:lnTo>
                  <a:lnTo>
                    <a:pt x="1824" y="800"/>
                  </a:lnTo>
                  <a:lnTo>
                    <a:pt x="1841" y="794"/>
                  </a:lnTo>
                  <a:lnTo>
                    <a:pt x="1857" y="786"/>
                  </a:lnTo>
                  <a:lnTo>
                    <a:pt x="1870" y="780"/>
                  </a:lnTo>
                  <a:lnTo>
                    <a:pt x="1884" y="770"/>
                  </a:lnTo>
                  <a:lnTo>
                    <a:pt x="1897" y="760"/>
                  </a:lnTo>
                  <a:lnTo>
                    <a:pt x="1907" y="750"/>
                  </a:lnTo>
                  <a:lnTo>
                    <a:pt x="1916" y="739"/>
                  </a:lnTo>
                  <a:lnTo>
                    <a:pt x="1924" y="727"/>
                  </a:lnTo>
                  <a:lnTo>
                    <a:pt x="1930" y="715"/>
                  </a:lnTo>
                  <a:lnTo>
                    <a:pt x="1935" y="701"/>
                  </a:lnTo>
                  <a:lnTo>
                    <a:pt x="1937" y="689"/>
                  </a:lnTo>
                  <a:lnTo>
                    <a:pt x="1939" y="681"/>
                  </a:lnTo>
                  <a:lnTo>
                    <a:pt x="1939" y="675"/>
                  </a:lnTo>
                  <a:lnTo>
                    <a:pt x="1939" y="472"/>
                  </a:lnTo>
                  <a:lnTo>
                    <a:pt x="1939" y="135"/>
                  </a:lnTo>
                  <a:lnTo>
                    <a:pt x="1939" y="127"/>
                  </a:lnTo>
                  <a:lnTo>
                    <a:pt x="1937" y="121"/>
                  </a:lnTo>
                  <a:lnTo>
                    <a:pt x="1935" y="107"/>
                  </a:lnTo>
                  <a:lnTo>
                    <a:pt x="1930" y="94"/>
                  </a:lnTo>
                  <a:lnTo>
                    <a:pt x="1924" y="82"/>
                  </a:lnTo>
                  <a:lnTo>
                    <a:pt x="1916" y="70"/>
                  </a:lnTo>
                  <a:lnTo>
                    <a:pt x="1907" y="58"/>
                  </a:lnTo>
                  <a:lnTo>
                    <a:pt x="1897" y="48"/>
                  </a:lnTo>
                  <a:lnTo>
                    <a:pt x="1884" y="38"/>
                  </a:lnTo>
                  <a:lnTo>
                    <a:pt x="1870" y="30"/>
                  </a:lnTo>
                  <a:lnTo>
                    <a:pt x="1857" y="22"/>
                  </a:lnTo>
                  <a:lnTo>
                    <a:pt x="1841" y="16"/>
                  </a:lnTo>
                  <a:lnTo>
                    <a:pt x="1824" y="10"/>
                  </a:lnTo>
                  <a:lnTo>
                    <a:pt x="1807" y="6"/>
                  </a:lnTo>
                  <a:lnTo>
                    <a:pt x="1790" y="2"/>
                  </a:lnTo>
                  <a:lnTo>
                    <a:pt x="1770" y="0"/>
                  </a:lnTo>
                  <a:lnTo>
                    <a:pt x="1751" y="0"/>
                  </a:lnTo>
                  <a:lnTo>
                    <a:pt x="1283" y="0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140" y="965"/>
              <a:ext cx="1939" cy="1256"/>
            </a:xfrm>
            <a:custGeom>
              <a:avLst/>
              <a:gdLst>
                <a:gd name="T0" fmla="*/ 983 w 1939"/>
                <a:gd name="T1" fmla="*/ 0 h 1256"/>
                <a:gd name="T2" fmla="*/ 947 w 1939"/>
                <a:gd name="T3" fmla="*/ 6 h 1256"/>
                <a:gd name="T4" fmla="*/ 914 w 1939"/>
                <a:gd name="T5" fmla="*/ 16 h 1256"/>
                <a:gd name="T6" fmla="*/ 883 w 1939"/>
                <a:gd name="T7" fmla="*/ 30 h 1256"/>
                <a:gd name="T8" fmla="*/ 858 w 1939"/>
                <a:gd name="T9" fmla="*/ 48 h 1256"/>
                <a:gd name="T10" fmla="*/ 837 w 1939"/>
                <a:gd name="T11" fmla="*/ 70 h 1256"/>
                <a:gd name="T12" fmla="*/ 824 w 1939"/>
                <a:gd name="T13" fmla="*/ 94 h 1256"/>
                <a:gd name="T14" fmla="*/ 816 w 1939"/>
                <a:gd name="T15" fmla="*/ 121 h 1256"/>
                <a:gd name="T16" fmla="*/ 816 w 1939"/>
                <a:gd name="T17" fmla="*/ 135 h 1256"/>
                <a:gd name="T18" fmla="*/ 0 w 1939"/>
                <a:gd name="T19" fmla="*/ 1256 h 1256"/>
                <a:gd name="T20" fmla="*/ 816 w 1939"/>
                <a:gd name="T21" fmla="*/ 681 h 1256"/>
                <a:gd name="T22" fmla="*/ 820 w 1939"/>
                <a:gd name="T23" fmla="*/ 701 h 1256"/>
                <a:gd name="T24" fmla="*/ 830 w 1939"/>
                <a:gd name="T25" fmla="*/ 727 h 1256"/>
                <a:gd name="T26" fmla="*/ 847 w 1939"/>
                <a:gd name="T27" fmla="*/ 750 h 1256"/>
                <a:gd name="T28" fmla="*/ 870 w 1939"/>
                <a:gd name="T29" fmla="*/ 770 h 1256"/>
                <a:gd name="T30" fmla="*/ 899 w 1939"/>
                <a:gd name="T31" fmla="*/ 786 h 1256"/>
                <a:gd name="T32" fmla="*/ 929 w 1939"/>
                <a:gd name="T33" fmla="*/ 800 h 1256"/>
                <a:gd name="T34" fmla="*/ 964 w 1939"/>
                <a:gd name="T35" fmla="*/ 808 h 1256"/>
                <a:gd name="T36" fmla="*/ 1002 w 1939"/>
                <a:gd name="T37" fmla="*/ 810 h 1256"/>
                <a:gd name="T38" fmla="*/ 1751 w 1939"/>
                <a:gd name="T39" fmla="*/ 810 h 1256"/>
                <a:gd name="T40" fmla="*/ 1790 w 1939"/>
                <a:gd name="T41" fmla="*/ 808 h 1256"/>
                <a:gd name="T42" fmla="*/ 1824 w 1939"/>
                <a:gd name="T43" fmla="*/ 800 h 1256"/>
                <a:gd name="T44" fmla="*/ 1857 w 1939"/>
                <a:gd name="T45" fmla="*/ 786 h 1256"/>
                <a:gd name="T46" fmla="*/ 1884 w 1939"/>
                <a:gd name="T47" fmla="*/ 770 h 1256"/>
                <a:gd name="T48" fmla="*/ 1907 w 1939"/>
                <a:gd name="T49" fmla="*/ 750 h 1256"/>
                <a:gd name="T50" fmla="*/ 1924 w 1939"/>
                <a:gd name="T51" fmla="*/ 727 h 1256"/>
                <a:gd name="T52" fmla="*/ 1935 w 1939"/>
                <a:gd name="T53" fmla="*/ 701 h 1256"/>
                <a:gd name="T54" fmla="*/ 1939 w 1939"/>
                <a:gd name="T55" fmla="*/ 681 h 1256"/>
                <a:gd name="T56" fmla="*/ 1939 w 1939"/>
                <a:gd name="T57" fmla="*/ 472 h 1256"/>
                <a:gd name="T58" fmla="*/ 1939 w 1939"/>
                <a:gd name="T59" fmla="*/ 127 h 1256"/>
                <a:gd name="T60" fmla="*/ 1935 w 1939"/>
                <a:gd name="T61" fmla="*/ 107 h 1256"/>
                <a:gd name="T62" fmla="*/ 1924 w 1939"/>
                <a:gd name="T63" fmla="*/ 82 h 1256"/>
                <a:gd name="T64" fmla="*/ 1907 w 1939"/>
                <a:gd name="T65" fmla="*/ 58 h 1256"/>
                <a:gd name="T66" fmla="*/ 1884 w 1939"/>
                <a:gd name="T67" fmla="*/ 38 h 1256"/>
                <a:gd name="T68" fmla="*/ 1857 w 1939"/>
                <a:gd name="T69" fmla="*/ 22 h 1256"/>
                <a:gd name="T70" fmla="*/ 1824 w 1939"/>
                <a:gd name="T71" fmla="*/ 10 h 1256"/>
                <a:gd name="T72" fmla="*/ 1790 w 1939"/>
                <a:gd name="T73" fmla="*/ 2 h 1256"/>
                <a:gd name="T74" fmla="*/ 1751 w 1939"/>
                <a:gd name="T75" fmla="*/ 0 h 1256"/>
                <a:gd name="T76" fmla="*/ 1002 w 1939"/>
                <a:gd name="T77" fmla="*/ 0 h 12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39" h="1256">
                  <a:moveTo>
                    <a:pt x="1002" y="0"/>
                  </a:moveTo>
                  <a:lnTo>
                    <a:pt x="983" y="0"/>
                  </a:lnTo>
                  <a:lnTo>
                    <a:pt x="964" y="2"/>
                  </a:lnTo>
                  <a:lnTo>
                    <a:pt x="947" y="6"/>
                  </a:lnTo>
                  <a:lnTo>
                    <a:pt x="929" y="10"/>
                  </a:lnTo>
                  <a:lnTo>
                    <a:pt x="914" y="16"/>
                  </a:lnTo>
                  <a:lnTo>
                    <a:pt x="899" y="22"/>
                  </a:lnTo>
                  <a:lnTo>
                    <a:pt x="883" y="30"/>
                  </a:lnTo>
                  <a:lnTo>
                    <a:pt x="870" y="38"/>
                  </a:lnTo>
                  <a:lnTo>
                    <a:pt x="858" y="48"/>
                  </a:lnTo>
                  <a:lnTo>
                    <a:pt x="847" y="58"/>
                  </a:lnTo>
                  <a:lnTo>
                    <a:pt x="837" y="70"/>
                  </a:lnTo>
                  <a:lnTo>
                    <a:pt x="830" y="82"/>
                  </a:lnTo>
                  <a:lnTo>
                    <a:pt x="824" y="94"/>
                  </a:lnTo>
                  <a:lnTo>
                    <a:pt x="820" y="107"/>
                  </a:lnTo>
                  <a:lnTo>
                    <a:pt x="816" y="121"/>
                  </a:lnTo>
                  <a:lnTo>
                    <a:pt x="816" y="127"/>
                  </a:lnTo>
                  <a:lnTo>
                    <a:pt x="816" y="135"/>
                  </a:lnTo>
                  <a:lnTo>
                    <a:pt x="816" y="472"/>
                  </a:lnTo>
                  <a:lnTo>
                    <a:pt x="0" y="1256"/>
                  </a:lnTo>
                  <a:lnTo>
                    <a:pt x="816" y="675"/>
                  </a:lnTo>
                  <a:lnTo>
                    <a:pt x="816" y="681"/>
                  </a:lnTo>
                  <a:lnTo>
                    <a:pt x="816" y="689"/>
                  </a:lnTo>
                  <a:lnTo>
                    <a:pt x="820" y="701"/>
                  </a:lnTo>
                  <a:lnTo>
                    <a:pt x="824" y="715"/>
                  </a:lnTo>
                  <a:lnTo>
                    <a:pt x="830" y="727"/>
                  </a:lnTo>
                  <a:lnTo>
                    <a:pt x="837" y="739"/>
                  </a:lnTo>
                  <a:lnTo>
                    <a:pt x="847" y="750"/>
                  </a:lnTo>
                  <a:lnTo>
                    <a:pt x="858" y="760"/>
                  </a:lnTo>
                  <a:lnTo>
                    <a:pt x="870" y="770"/>
                  </a:lnTo>
                  <a:lnTo>
                    <a:pt x="883" y="780"/>
                  </a:lnTo>
                  <a:lnTo>
                    <a:pt x="899" y="786"/>
                  </a:lnTo>
                  <a:lnTo>
                    <a:pt x="914" y="794"/>
                  </a:lnTo>
                  <a:lnTo>
                    <a:pt x="929" y="800"/>
                  </a:lnTo>
                  <a:lnTo>
                    <a:pt x="947" y="804"/>
                  </a:lnTo>
                  <a:lnTo>
                    <a:pt x="964" y="808"/>
                  </a:lnTo>
                  <a:lnTo>
                    <a:pt x="983" y="810"/>
                  </a:lnTo>
                  <a:lnTo>
                    <a:pt x="1002" y="810"/>
                  </a:lnTo>
                  <a:lnTo>
                    <a:pt x="1283" y="810"/>
                  </a:lnTo>
                  <a:lnTo>
                    <a:pt x="1751" y="810"/>
                  </a:lnTo>
                  <a:lnTo>
                    <a:pt x="1770" y="810"/>
                  </a:lnTo>
                  <a:lnTo>
                    <a:pt x="1790" y="808"/>
                  </a:lnTo>
                  <a:lnTo>
                    <a:pt x="1807" y="804"/>
                  </a:lnTo>
                  <a:lnTo>
                    <a:pt x="1824" y="800"/>
                  </a:lnTo>
                  <a:lnTo>
                    <a:pt x="1841" y="794"/>
                  </a:lnTo>
                  <a:lnTo>
                    <a:pt x="1857" y="786"/>
                  </a:lnTo>
                  <a:lnTo>
                    <a:pt x="1870" y="780"/>
                  </a:lnTo>
                  <a:lnTo>
                    <a:pt x="1884" y="770"/>
                  </a:lnTo>
                  <a:lnTo>
                    <a:pt x="1897" y="760"/>
                  </a:lnTo>
                  <a:lnTo>
                    <a:pt x="1907" y="750"/>
                  </a:lnTo>
                  <a:lnTo>
                    <a:pt x="1916" y="739"/>
                  </a:lnTo>
                  <a:lnTo>
                    <a:pt x="1924" y="727"/>
                  </a:lnTo>
                  <a:lnTo>
                    <a:pt x="1930" y="715"/>
                  </a:lnTo>
                  <a:lnTo>
                    <a:pt x="1935" y="701"/>
                  </a:lnTo>
                  <a:lnTo>
                    <a:pt x="1937" y="689"/>
                  </a:lnTo>
                  <a:lnTo>
                    <a:pt x="1939" y="681"/>
                  </a:lnTo>
                  <a:lnTo>
                    <a:pt x="1939" y="675"/>
                  </a:lnTo>
                  <a:lnTo>
                    <a:pt x="1939" y="472"/>
                  </a:lnTo>
                  <a:lnTo>
                    <a:pt x="1939" y="135"/>
                  </a:lnTo>
                  <a:lnTo>
                    <a:pt x="1939" y="127"/>
                  </a:lnTo>
                  <a:lnTo>
                    <a:pt x="1937" y="121"/>
                  </a:lnTo>
                  <a:lnTo>
                    <a:pt x="1935" y="107"/>
                  </a:lnTo>
                  <a:lnTo>
                    <a:pt x="1930" y="94"/>
                  </a:lnTo>
                  <a:lnTo>
                    <a:pt x="1924" y="82"/>
                  </a:lnTo>
                  <a:lnTo>
                    <a:pt x="1916" y="70"/>
                  </a:lnTo>
                  <a:lnTo>
                    <a:pt x="1907" y="58"/>
                  </a:lnTo>
                  <a:lnTo>
                    <a:pt x="1897" y="48"/>
                  </a:lnTo>
                  <a:lnTo>
                    <a:pt x="1884" y="38"/>
                  </a:lnTo>
                  <a:lnTo>
                    <a:pt x="1870" y="30"/>
                  </a:lnTo>
                  <a:lnTo>
                    <a:pt x="1857" y="22"/>
                  </a:lnTo>
                  <a:lnTo>
                    <a:pt x="1841" y="16"/>
                  </a:lnTo>
                  <a:lnTo>
                    <a:pt x="1824" y="10"/>
                  </a:lnTo>
                  <a:lnTo>
                    <a:pt x="1807" y="6"/>
                  </a:lnTo>
                  <a:lnTo>
                    <a:pt x="1790" y="2"/>
                  </a:lnTo>
                  <a:lnTo>
                    <a:pt x="1770" y="0"/>
                  </a:lnTo>
                  <a:lnTo>
                    <a:pt x="1751" y="0"/>
                  </a:lnTo>
                  <a:lnTo>
                    <a:pt x="1283" y="0"/>
                  </a:lnTo>
                  <a:lnTo>
                    <a:pt x="1002" y="0"/>
                  </a:lnTo>
                </a:path>
              </a:pathLst>
            </a:custGeom>
            <a:noFill/>
            <a:ln w="26988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173" y="1027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s-ES_tradnl" sz="1200">
                <a:latin typeface="Times New Roman" pitchFamily="18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541" y="2185"/>
              <a:ext cx="726" cy="81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541" y="2185"/>
              <a:ext cx="726" cy="818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933" y="2474"/>
              <a:ext cx="152" cy="139"/>
            </a:xfrm>
            <a:custGeom>
              <a:avLst/>
              <a:gdLst>
                <a:gd name="T0" fmla="*/ 63 w 152"/>
                <a:gd name="T1" fmla="*/ 0 h 139"/>
                <a:gd name="T2" fmla="*/ 113 w 152"/>
                <a:gd name="T3" fmla="*/ 24 h 139"/>
                <a:gd name="T4" fmla="*/ 138 w 152"/>
                <a:gd name="T5" fmla="*/ 38 h 139"/>
                <a:gd name="T6" fmla="*/ 148 w 152"/>
                <a:gd name="T7" fmla="*/ 50 h 139"/>
                <a:gd name="T8" fmla="*/ 152 w 152"/>
                <a:gd name="T9" fmla="*/ 72 h 139"/>
                <a:gd name="T10" fmla="*/ 150 w 152"/>
                <a:gd name="T11" fmla="*/ 94 h 139"/>
                <a:gd name="T12" fmla="*/ 140 w 152"/>
                <a:gd name="T13" fmla="*/ 115 h 139"/>
                <a:gd name="T14" fmla="*/ 123 w 152"/>
                <a:gd name="T15" fmla="*/ 129 h 139"/>
                <a:gd name="T16" fmla="*/ 117 w 152"/>
                <a:gd name="T17" fmla="*/ 139 h 139"/>
                <a:gd name="T18" fmla="*/ 90 w 152"/>
                <a:gd name="T19" fmla="*/ 125 h 139"/>
                <a:gd name="T20" fmla="*/ 71 w 152"/>
                <a:gd name="T21" fmla="*/ 117 h 139"/>
                <a:gd name="T22" fmla="*/ 54 w 152"/>
                <a:gd name="T23" fmla="*/ 107 h 139"/>
                <a:gd name="T24" fmla="*/ 38 w 152"/>
                <a:gd name="T25" fmla="*/ 90 h 139"/>
                <a:gd name="T26" fmla="*/ 23 w 152"/>
                <a:gd name="T27" fmla="*/ 78 h 139"/>
                <a:gd name="T28" fmla="*/ 11 w 152"/>
                <a:gd name="T29" fmla="*/ 62 h 139"/>
                <a:gd name="T30" fmla="*/ 0 w 152"/>
                <a:gd name="T31" fmla="*/ 48 h 139"/>
                <a:gd name="T32" fmla="*/ 38 w 152"/>
                <a:gd name="T33" fmla="*/ 24 h 139"/>
                <a:gd name="T34" fmla="*/ 63 w 152"/>
                <a:gd name="T35" fmla="*/ 0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2" h="139">
                  <a:moveTo>
                    <a:pt x="63" y="0"/>
                  </a:moveTo>
                  <a:lnTo>
                    <a:pt x="113" y="24"/>
                  </a:lnTo>
                  <a:lnTo>
                    <a:pt x="138" y="38"/>
                  </a:lnTo>
                  <a:lnTo>
                    <a:pt x="148" y="50"/>
                  </a:lnTo>
                  <a:lnTo>
                    <a:pt x="152" y="72"/>
                  </a:lnTo>
                  <a:lnTo>
                    <a:pt x="150" y="94"/>
                  </a:lnTo>
                  <a:lnTo>
                    <a:pt x="140" y="115"/>
                  </a:lnTo>
                  <a:lnTo>
                    <a:pt x="123" y="129"/>
                  </a:lnTo>
                  <a:lnTo>
                    <a:pt x="117" y="139"/>
                  </a:lnTo>
                  <a:lnTo>
                    <a:pt x="90" y="125"/>
                  </a:lnTo>
                  <a:lnTo>
                    <a:pt x="71" y="117"/>
                  </a:lnTo>
                  <a:lnTo>
                    <a:pt x="54" y="107"/>
                  </a:lnTo>
                  <a:lnTo>
                    <a:pt x="38" y="90"/>
                  </a:lnTo>
                  <a:lnTo>
                    <a:pt x="23" y="78"/>
                  </a:lnTo>
                  <a:lnTo>
                    <a:pt x="11" y="62"/>
                  </a:lnTo>
                  <a:lnTo>
                    <a:pt x="0" y="48"/>
                  </a:lnTo>
                  <a:lnTo>
                    <a:pt x="38" y="2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040" y="2526"/>
              <a:ext cx="43" cy="69"/>
            </a:xfrm>
            <a:custGeom>
              <a:avLst/>
              <a:gdLst>
                <a:gd name="T0" fmla="*/ 18 w 43"/>
                <a:gd name="T1" fmla="*/ 10 h 69"/>
                <a:gd name="T2" fmla="*/ 29 w 43"/>
                <a:gd name="T3" fmla="*/ 2 h 69"/>
                <a:gd name="T4" fmla="*/ 37 w 43"/>
                <a:gd name="T5" fmla="*/ 0 h 69"/>
                <a:gd name="T6" fmla="*/ 43 w 43"/>
                <a:gd name="T7" fmla="*/ 2 h 69"/>
                <a:gd name="T8" fmla="*/ 33 w 43"/>
                <a:gd name="T9" fmla="*/ 14 h 69"/>
                <a:gd name="T10" fmla="*/ 27 w 43"/>
                <a:gd name="T11" fmla="*/ 26 h 69"/>
                <a:gd name="T12" fmla="*/ 23 w 43"/>
                <a:gd name="T13" fmla="*/ 42 h 69"/>
                <a:gd name="T14" fmla="*/ 25 w 43"/>
                <a:gd name="T15" fmla="*/ 49 h 69"/>
                <a:gd name="T16" fmla="*/ 35 w 43"/>
                <a:gd name="T17" fmla="*/ 59 h 69"/>
                <a:gd name="T18" fmla="*/ 23 w 43"/>
                <a:gd name="T19" fmla="*/ 65 h 69"/>
                <a:gd name="T20" fmla="*/ 12 w 43"/>
                <a:gd name="T21" fmla="*/ 65 h 69"/>
                <a:gd name="T22" fmla="*/ 2 w 43"/>
                <a:gd name="T23" fmla="*/ 69 h 69"/>
                <a:gd name="T24" fmla="*/ 0 w 43"/>
                <a:gd name="T25" fmla="*/ 55 h 69"/>
                <a:gd name="T26" fmla="*/ 2 w 43"/>
                <a:gd name="T27" fmla="*/ 40 h 69"/>
                <a:gd name="T28" fmla="*/ 10 w 43"/>
                <a:gd name="T29" fmla="*/ 24 h 69"/>
                <a:gd name="T30" fmla="*/ 18 w 43"/>
                <a:gd name="T31" fmla="*/ 10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69">
                  <a:moveTo>
                    <a:pt x="18" y="10"/>
                  </a:moveTo>
                  <a:lnTo>
                    <a:pt x="29" y="2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33" y="14"/>
                  </a:lnTo>
                  <a:lnTo>
                    <a:pt x="27" y="26"/>
                  </a:lnTo>
                  <a:lnTo>
                    <a:pt x="23" y="42"/>
                  </a:lnTo>
                  <a:lnTo>
                    <a:pt x="25" y="49"/>
                  </a:lnTo>
                  <a:lnTo>
                    <a:pt x="35" y="59"/>
                  </a:lnTo>
                  <a:lnTo>
                    <a:pt x="23" y="65"/>
                  </a:lnTo>
                  <a:lnTo>
                    <a:pt x="12" y="65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40"/>
                  </a:lnTo>
                  <a:lnTo>
                    <a:pt x="10" y="24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E0E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038" y="2524"/>
              <a:ext cx="43" cy="89"/>
            </a:xfrm>
            <a:custGeom>
              <a:avLst/>
              <a:gdLst>
                <a:gd name="T0" fmla="*/ 10 w 43"/>
                <a:gd name="T1" fmla="*/ 89 h 89"/>
                <a:gd name="T2" fmla="*/ 4 w 43"/>
                <a:gd name="T3" fmla="*/ 79 h 89"/>
                <a:gd name="T4" fmla="*/ 0 w 43"/>
                <a:gd name="T5" fmla="*/ 63 h 89"/>
                <a:gd name="T6" fmla="*/ 4 w 43"/>
                <a:gd name="T7" fmla="*/ 42 h 89"/>
                <a:gd name="T8" fmla="*/ 10 w 43"/>
                <a:gd name="T9" fmla="*/ 24 h 89"/>
                <a:gd name="T10" fmla="*/ 22 w 43"/>
                <a:gd name="T11" fmla="*/ 10 h 89"/>
                <a:gd name="T12" fmla="*/ 31 w 43"/>
                <a:gd name="T13" fmla="*/ 2 h 89"/>
                <a:gd name="T14" fmla="*/ 43 w 43"/>
                <a:gd name="T15" fmla="*/ 0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89">
                  <a:moveTo>
                    <a:pt x="10" y="89"/>
                  </a:moveTo>
                  <a:lnTo>
                    <a:pt x="4" y="79"/>
                  </a:lnTo>
                  <a:lnTo>
                    <a:pt x="0" y="63"/>
                  </a:lnTo>
                  <a:lnTo>
                    <a:pt x="4" y="42"/>
                  </a:lnTo>
                  <a:lnTo>
                    <a:pt x="10" y="24"/>
                  </a:lnTo>
                  <a:lnTo>
                    <a:pt x="22" y="10"/>
                  </a:lnTo>
                  <a:lnTo>
                    <a:pt x="31" y="2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062" y="2470"/>
              <a:ext cx="90" cy="123"/>
            </a:xfrm>
            <a:custGeom>
              <a:avLst/>
              <a:gdLst>
                <a:gd name="T0" fmla="*/ 3 w 90"/>
                <a:gd name="T1" fmla="*/ 80 h 123"/>
                <a:gd name="T2" fmla="*/ 5 w 90"/>
                <a:gd name="T3" fmla="*/ 72 h 123"/>
                <a:gd name="T4" fmla="*/ 9 w 90"/>
                <a:gd name="T5" fmla="*/ 66 h 123"/>
                <a:gd name="T6" fmla="*/ 15 w 90"/>
                <a:gd name="T7" fmla="*/ 64 h 123"/>
                <a:gd name="T8" fmla="*/ 21 w 90"/>
                <a:gd name="T9" fmla="*/ 58 h 123"/>
                <a:gd name="T10" fmla="*/ 24 w 90"/>
                <a:gd name="T11" fmla="*/ 54 h 123"/>
                <a:gd name="T12" fmla="*/ 30 w 90"/>
                <a:gd name="T13" fmla="*/ 48 h 123"/>
                <a:gd name="T14" fmla="*/ 34 w 90"/>
                <a:gd name="T15" fmla="*/ 44 h 123"/>
                <a:gd name="T16" fmla="*/ 40 w 90"/>
                <a:gd name="T17" fmla="*/ 40 h 123"/>
                <a:gd name="T18" fmla="*/ 48 w 90"/>
                <a:gd name="T19" fmla="*/ 36 h 123"/>
                <a:gd name="T20" fmla="*/ 51 w 90"/>
                <a:gd name="T21" fmla="*/ 32 h 123"/>
                <a:gd name="T22" fmla="*/ 55 w 90"/>
                <a:gd name="T23" fmla="*/ 22 h 123"/>
                <a:gd name="T24" fmla="*/ 61 w 90"/>
                <a:gd name="T25" fmla="*/ 16 h 123"/>
                <a:gd name="T26" fmla="*/ 67 w 90"/>
                <a:gd name="T27" fmla="*/ 0 h 123"/>
                <a:gd name="T28" fmla="*/ 72 w 90"/>
                <a:gd name="T29" fmla="*/ 0 h 123"/>
                <a:gd name="T30" fmla="*/ 76 w 90"/>
                <a:gd name="T31" fmla="*/ 2 h 123"/>
                <a:gd name="T32" fmla="*/ 78 w 90"/>
                <a:gd name="T33" fmla="*/ 6 h 123"/>
                <a:gd name="T34" fmla="*/ 78 w 90"/>
                <a:gd name="T35" fmla="*/ 14 h 123"/>
                <a:gd name="T36" fmla="*/ 76 w 90"/>
                <a:gd name="T37" fmla="*/ 22 h 123"/>
                <a:gd name="T38" fmla="*/ 72 w 90"/>
                <a:gd name="T39" fmla="*/ 26 h 123"/>
                <a:gd name="T40" fmla="*/ 71 w 90"/>
                <a:gd name="T41" fmla="*/ 32 h 123"/>
                <a:gd name="T42" fmla="*/ 67 w 90"/>
                <a:gd name="T43" fmla="*/ 40 h 123"/>
                <a:gd name="T44" fmla="*/ 71 w 90"/>
                <a:gd name="T45" fmla="*/ 38 h 123"/>
                <a:gd name="T46" fmla="*/ 76 w 90"/>
                <a:gd name="T47" fmla="*/ 38 h 123"/>
                <a:gd name="T48" fmla="*/ 80 w 90"/>
                <a:gd name="T49" fmla="*/ 40 h 123"/>
                <a:gd name="T50" fmla="*/ 86 w 90"/>
                <a:gd name="T51" fmla="*/ 44 h 123"/>
                <a:gd name="T52" fmla="*/ 90 w 90"/>
                <a:gd name="T53" fmla="*/ 52 h 123"/>
                <a:gd name="T54" fmla="*/ 90 w 90"/>
                <a:gd name="T55" fmla="*/ 64 h 123"/>
                <a:gd name="T56" fmla="*/ 88 w 90"/>
                <a:gd name="T57" fmla="*/ 78 h 123"/>
                <a:gd name="T58" fmla="*/ 84 w 90"/>
                <a:gd name="T59" fmla="*/ 86 h 123"/>
                <a:gd name="T60" fmla="*/ 80 w 90"/>
                <a:gd name="T61" fmla="*/ 98 h 123"/>
                <a:gd name="T62" fmla="*/ 72 w 90"/>
                <a:gd name="T63" fmla="*/ 111 h 123"/>
                <a:gd name="T64" fmla="*/ 67 w 90"/>
                <a:gd name="T65" fmla="*/ 119 h 123"/>
                <a:gd name="T66" fmla="*/ 61 w 90"/>
                <a:gd name="T67" fmla="*/ 123 h 123"/>
                <a:gd name="T68" fmla="*/ 55 w 90"/>
                <a:gd name="T69" fmla="*/ 123 h 123"/>
                <a:gd name="T70" fmla="*/ 48 w 90"/>
                <a:gd name="T71" fmla="*/ 123 h 123"/>
                <a:gd name="T72" fmla="*/ 42 w 90"/>
                <a:gd name="T73" fmla="*/ 119 h 123"/>
                <a:gd name="T74" fmla="*/ 36 w 90"/>
                <a:gd name="T75" fmla="*/ 117 h 123"/>
                <a:gd name="T76" fmla="*/ 32 w 90"/>
                <a:gd name="T77" fmla="*/ 115 h 123"/>
                <a:gd name="T78" fmla="*/ 28 w 90"/>
                <a:gd name="T79" fmla="*/ 115 h 123"/>
                <a:gd name="T80" fmla="*/ 23 w 90"/>
                <a:gd name="T81" fmla="*/ 117 h 123"/>
                <a:gd name="T82" fmla="*/ 17 w 90"/>
                <a:gd name="T83" fmla="*/ 117 h 123"/>
                <a:gd name="T84" fmla="*/ 9 w 90"/>
                <a:gd name="T85" fmla="*/ 115 h 123"/>
                <a:gd name="T86" fmla="*/ 5 w 90"/>
                <a:gd name="T87" fmla="*/ 111 h 123"/>
                <a:gd name="T88" fmla="*/ 1 w 90"/>
                <a:gd name="T89" fmla="*/ 105 h 123"/>
                <a:gd name="T90" fmla="*/ 0 w 90"/>
                <a:gd name="T91" fmla="*/ 92 h 123"/>
                <a:gd name="T92" fmla="*/ 1 w 90"/>
                <a:gd name="T93" fmla="*/ 82 h 123"/>
                <a:gd name="T94" fmla="*/ 3 w 90"/>
                <a:gd name="T95" fmla="*/ 80 h 1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0" h="123">
                  <a:moveTo>
                    <a:pt x="3" y="80"/>
                  </a:moveTo>
                  <a:lnTo>
                    <a:pt x="5" y="72"/>
                  </a:lnTo>
                  <a:lnTo>
                    <a:pt x="9" y="66"/>
                  </a:lnTo>
                  <a:lnTo>
                    <a:pt x="15" y="64"/>
                  </a:lnTo>
                  <a:lnTo>
                    <a:pt x="21" y="58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34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1" y="32"/>
                  </a:lnTo>
                  <a:lnTo>
                    <a:pt x="55" y="22"/>
                  </a:lnTo>
                  <a:lnTo>
                    <a:pt x="61" y="16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78" y="6"/>
                  </a:lnTo>
                  <a:lnTo>
                    <a:pt x="78" y="14"/>
                  </a:lnTo>
                  <a:lnTo>
                    <a:pt x="76" y="22"/>
                  </a:lnTo>
                  <a:lnTo>
                    <a:pt x="72" y="26"/>
                  </a:lnTo>
                  <a:lnTo>
                    <a:pt x="71" y="32"/>
                  </a:lnTo>
                  <a:lnTo>
                    <a:pt x="67" y="40"/>
                  </a:lnTo>
                  <a:lnTo>
                    <a:pt x="71" y="38"/>
                  </a:lnTo>
                  <a:lnTo>
                    <a:pt x="76" y="38"/>
                  </a:lnTo>
                  <a:lnTo>
                    <a:pt x="80" y="40"/>
                  </a:lnTo>
                  <a:lnTo>
                    <a:pt x="86" y="44"/>
                  </a:lnTo>
                  <a:lnTo>
                    <a:pt x="90" y="52"/>
                  </a:lnTo>
                  <a:lnTo>
                    <a:pt x="90" y="64"/>
                  </a:lnTo>
                  <a:lnTo>
                    <a:pt x="88" y="78"/>
                  </a:lnTo>
                  <a:lnTo>
                    <a:pt x="84" y="86"/>
                  </a:lnTo>
                  <a:lnTo>
                    <a:pt x="80" y="98"/>
                  </a:lnTo>
                  <a:lnTo>
                    <a:pt x="72" y="111"/>
                  </a:lnTo>
                  <a:lnTo>
                    <a:pt x="67" y="119"/>
                  </a:lnTo>
                  <a:lnTo>
                    <a:pt x="61" y="123"/>
                  </a:lnTo>
                  <a:lnTo>
                    <a:pt x="55" y="123"/>
                  </a:lnTo>
                  <a:lnTo>
                    <a:pt x="48" y="123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15"/>
                  </a:lnTo>
                  <a:lnTo>
                    <a:pt x="28" y="115"/>
                  </a:lnTo>
                  <a:lnTo>
                    <a:pt x="23" y="117"/>
                  </a:lnTo>
                  <a:lnTo>
                    <a:pt x="17" y="117"/>
                  </a:lnTo>
                  <a:lnTo>
                    <a:pt x="9" y="115"/>
                  </a:lnTo>
                  <a:lnTo>
                    <a:pt x="5" y="111"/>
                  </a:lnTo>
                  <a:lnTo>
                    <a:pt x="1" y="105"/>
                  </a:lnTo>
                  <a:lnTo>
                    <a:pt x="0" y="92"/>
                  </a:lnTo>
                  <a:lnTo>
                    <a:pt x="1" y="82"/>
                  </a:lnTo>
                  <a:lnTo>
                    <a:pt x="3" y="80"/>
                  </a:lnTo>
                  <a:close/>
                </a:path>
              </a:pathLst>
            </a:custGeom>
            <a:solidFill>
              <a:srgbClr val="E0A0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081" y="2382"/>
              <a:ext cx="182" cy="191"/>
            </a:xfrm>
            <a:custGeom>
              <a:avLst/>
              <a:gdLst>
                <a:gd name="T0" fmla="*/ 2 w 182"/>
                <a:gd name="T1" fmla="*/ 170 h 191"/>
                <a:gd name="T2" fmla="*/ 11 w 182"/>
                <a:gd name="T3" fmla="*/ 156 h 191"/>
                <a:gd name="T4" fmla="*/ 25 w 182"/>
                <a:gd name="T5" fmla="*/ 138 h 191"/>
                <a:gd name="T6" fmla="*/ 42 w 182"/>
                <a:gd name="T7" fmla="*/ 122 h 191"/>
                <a:gd name="T8" fmla="*/ 53 w 182"/>
                <a:gd name="T9" fmla="*/ 112 h 191"/>
                <a:gd name="T10" fmla="*/ 65 w 182"/>
                <a:gd name="T11" fmla="*/ 108 h 191"/>
                <a:gd name="T12" fmla="*/ 71 w 182"/>
                <a:gd name="T13" fmla="*/ 106 h 191"/>
                <a:gd name="T14" fmla="*/ 75 w 182"/>
                <a:gd name="T15" fmla="*/ 100 h 191"/>
                <a:gd name="T16" fmla="*/ 75 w 182"/>
                <a:gd name="T17" fmla="*/ 88 h 191"/>
                <a:gd name="T18" fmla="*/ 77 w 182"/>
                <a:gd name="T19" fmla="*/ 76 h 191"/>
                <a:gd name="T20" fmla="*/ 82 w 182"/>
                <a:gd name="T21" fmla="*/ 64 h 191"/>
                <a:gd name="T22" fmla="*/ 92 w 182"/>
                <a:gd name="T23" fmla="*/ 50 h 191"/>
                <a:gd name="T24" fmla="*/ 107 w 182"/>
                <a:gd name="T25" fmla="*/ 34 h 191"/>
                <a:gd name="T26" fmla="*/ 123 w 182"/>
                <a:gd name="T27" fmla="*/ 22 h 191"/>
                <a:gd name="T28" fmla="*/ 136 w 182"/>
                <a:gd name="T29" fmla="*/ 10 h 191"/>
                <a:gd name="T30" fmla="*/ 153 w 182"/>
                <a:gd name="T31" fmla="*/ 2 h 191"/>
                <a:gd name="T32" fmla="*/ 163 w 182"/>
                <a:gd name="T33" fmla="*/ 0 h 191"/>
                <a:gd name="T34" fmla="*/ 173 w 182"/>
                <a:gd name="T35" fmla="*/ 4 h 191"/>
                <a:gd name="T36" fmla="*/ 178 w 182"/>
                <a:gd name="T37" fmla="*/ 10 h 191"/>
                <a:gd name="T38" fmla="*/ 182 w 182"/>
                <a:gd name="T39" fmla="*/ 20 h 191"/>
                <a:gd name="T40" fmla="*/ 180 w 182"/>
                <a:gd name="T41" fmla="*/ 34 h 191"/>
                <a:gd name="T42" fmla="*/ 176 w 182"/>
                <a:gd name="T43" fmla="*/ 48 h 191"/>
                <a:gd name="T44" fmla="*/ 169 w 182"/>
                <a:gd name="T45" fmla="*/ 60 h 191"/>
                <a:gd name="T46" fmla="*/ 159 w 182"/>
                <a:gd name="T47" fmla="*/ 74 h 191"/>
                <a:gd name="T48" fmla="*/ 149 w 182"/>
                <a:gd name="T49" fmla="*/ 84 h 191"/>
                <a:gd name="T50" fmla="*/ 134 w 182"/>
                <a:gd name="T51" fmla="*/ 96 h 191"/>
                <a:gd name="T52" fmla="*/ 121 w 182"/>
                <a:gd name="T53" fmla="*/ 108 h 191"/>
                <a:gd name="T54" fmla="*/ 109 w 182"/>
                <a:gd name="T55" fmla="*/ 114 h 191"/>
                <a:gd name="T56" fmla="*/ 98 w 182"/>
                <a:gd name="T57" fmla="*/ 114 h 191"/>
                <a:gd name="T58" fmla="*/ 88 w 182"/>
                <a:gd name="T59" fmla="*/ 112 h 191"/>
                <a:gd name="T60" fmla="*/ 82 w 182"/>
                <a:gd name="T61" fmla="*/ 116 h 191"/>
                <a:gd name="T62" fmla="*/ 78 w 182"/>
                <a:gd name="T63" fmla="*/ 122 h 191"/>
                <a:gd name="T64" fmla="*/ 75 w 182"/>
                <a:gd name="T65" fmla="*/ 132 h 191"/>
                <a:gd name="T66" fmla="*/ 65 w 182"/>
                <a:gd name="T67" fmla="*/ 144 h 191"/>
                <a:gd name="T68" fmla="*/ 52 w 182"/>
                <a:gd name="T69" fmla="*/ 158 h 191"/>
                <a:gd name="T70" fmla="*/ 42 w 182"/>
                <a:gd name="T71" fmla="*/ 170 h 191"/>
                <a:gd name="T72" fmla="*/ 32 w 182"/>
                <a:gd name="T73" fmla="*/ 180 h 191"/>
                <a:gd name="T74" fmla="*/ 25 w 182"/>
                <a:gd name="T75" fmla="*/ 186 h 191"/>
                <a:gd name="T76" fmla="*/ 15 w 182"/>
                <a:gd name="T77" fmla="*/ 191 h 191"/>
                <a:gd name="T78" fmla="*/ 7 w 182"/>
                <a:gd name="T79" fmla="*/ 191 h 191"/>
                <a:gd name="T80" fmla="*/ 0 w 182"/>
                <a:gd name="T81" fmla="*/ 186 h 191"/>
                <a:gd name="T82" fmla="*/ 0 w 182"/>
                <a:gd name="T83" fmla="*/ 178 h 191"/>
                <a:gd name="T84" fmla="*/ 2 w 182"/>
                <a:gd name="T85" fmla="*/ 170 h 1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191">
                  <a:moveTo>
                    <a:pt x="2" y="170"/>
                  </a:moveTo>
                  <a:lnTo>
                    <a:pt x="11" y="156"/>
                  </a:lnTo>
                  <a:lnTo>
                    <a:pt x="25" y="138"/>
                  </a:lnTo>
                  <a:lnTo>
                    <a:pt x="42" y="122"/>
                  </a:lnTo>
                  <a:lnTo>
                    <a:pt x="53" y="112"/>
                  </a:lnTo>
                  <a:lnTo>
                    <a:pt x="65" y="108"/>
                  </a:lnTo>
                  <a:lnTo>
                    <a:pt x="71" y="106"/>
                  </a:lnTo>
                  <a:lnTo>
                    <a:pt x="75" y="100"/>
                  </a:lnTo>
                  <a:lnTo>
                    <a:pt x="75" y="88"/>
                  </a:lnTo>
                  <a:lnTo>
                    <a:pt x="77" y="76"/>
                  </a:lnTo>
                  <a:lnTo>
                    <a:pt x="82" y="64"/>
                  </a:lnTo>
                  <a:lnTo>
                    <a:pt x="92" y="50"/>
                  </a:lnTo>
                  <a:lnTo>
                    <a:pt x="107" y="34"/>
                  </a:lnTo>
                  <a:lnTo>
                    <a:pt x="123" y="22"/>
                  </a:lnTo>
                  <a:lnTo>
                    <a:pt x="136" y="10"/>
                  </a:lnTo>
                  <a:lnTo>
                    <a:pt x="153" y="2"/>
                  </a:lnTo>
                  <a:lnTo>
                    <a:pt x="163" y="0"/>
                  </a:lnTo>
                  <a:lnTo>
                    <a:pt x="173" y="4"/>
                  </a:lnTo>
                  <a:lnTo>
                    <a:pt x="178" y="10"/>
                  </a:lnTo>
                  <a:lnTo>
                    <a:pt x="182" y="20"/>
                  </a:lnTo>
                  <a:lnTo>
                    <a:pt x="180" y="34"/>
                  </a:lnTo>
                  <a:lnTo>
                    <a:pt x="176" y="48"/>
                  </a:lnTo>
                  <a:lnTo>
                    <a:pt x="169" y="60"/>
                  </a:lnTo>
                  <a:lnTo>
                    <a:pt x="159" y="74"/>
                  </a:lnTo>
                  <a:lnTo>
                    <a:pt x="149" y="84"/>
                  </a:lnTo>
                  <a:lnTo>
                    <a:pt x="134" y="96"/>
                  </a:lnTo>
                  <a:lnTo>
                    <a:pt x="121" y="108"/>
                  </a:lnTo>
                  <a:lnTo>
                    <a:pt x="109" y="114"/>
                  </a:lnTo>
                  <a:lnTo>
                    <a:pt x="98" y="114"/>
                  </a:lnTo>
                  <a:lnTo>
                    <a:pt x="88" y="112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5" y="132"/>
                  </a:lnTo>
                  <a:lnTo>
                    <a:pt x="65" y="144"/>
                  </a:lnTo>
                  <a:lnTo>
                    <a:pt x="52" y="158"/>
                  </a:lnTo>
                  <a:lnTo>
                    <a:pt x="42" y="170"/>
                  </a:lnTo>
                  <a:lnTo>
                    <a:pt x="32" y="180"/>
                  </a:lnTo>
                  <a:lnTo>
                    <a:pt x="25" y="186"/>
                  </a:lnTo>
                  <a:lnTo>
                    <a:pt x="15" y="191"/>
                  </a:lnTo>
                  <a:lnTo>
                    <a:pt x="7" y="191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rgbClr val="A0A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165" y="2394"/>
              <a:ext cx="89" cy="90"/>
            </a:xfrm>
            <a:custGeom>
              <a:avLst/>
              <a:gdLst>
                <a:gd name="T0" fmla="*/ 0 w 89"/>
                <a:gd name="T1" fmla="*/ 74 h 90"/>
                <a:gd name="T2" fmla="*/ 4 w 89"/>
                <a:gd name="T3" fmla="*/ 64 h 90"/>
                <a:gd name="T4" fmla="*/ 10 w 89"/>
                <a:gd name="T5" fmla="*/ 54 h 90"/>
                <a:gd name="T6" fmla="*/ 21 w 89"/>
                <a:gd name="T7" fmla="*/ 40 h 90"/>
                <a:gd name="T8" fmla="*/ 33 w 89"/>
                <a:gd name="T9" fmla="*/ 28 h 90"/>
                <a:gd name="T10" fmla="*/ 46 w 89"/>
                <a:gd name="T11" fmla="*/ 18 h 90"/>
                <a:gd name="T12" fmla="*/ 60 w 89"/>
                <a:gd name="T13" fmla="*/ 8 h 90"/>
                <a:gd name="T14" fmla="*/ 69 w 89"/>
                <a:gd name="T15" fmla="*/ 2 h 90"/>
                <a:gd name="T16" fmla="*/ 79 w 89"/>
                <a:gd name="T17" fmla="*/ 0 h 90"/>
                <a:gd name="T18" fmla="*/ 87 w 89"/>
                <a:gd name="T19" fmla="*/ 4 h 90"/>
                <a:gd name="T20" fmla="*/ 89 w 89"/>
                <a:gd name="T21" fmla="*/ 12 h 90"/>
                <a:gd name="T22" fmla="*/ 85 w 89"/>
                <a:gd name="T23" fmla="*/ 22 h 90"/>
                <a:gd name="T24" fmla="*/ 79 w 89"/>
                <a:gd name="T25" fmla="*/ 34 h 90"/>
                <a:gd name="T26" fmla="*/ 67 w 89"/>
                <a:gd name="T27" fmla="*/ 50 h 90"/>
                <a:gd name="T28" fmla="*/ 58 w 89"/>
                <a:gd name="T29" fmla="*/ 60 h 90"/>
                <a:gd name="T30" fmla="*/ 46 w 89"/>
                <a:gd name="T31" fmla="*/ 72 h 90"/>
                <a:gd name="T32" fmla="*/ 33 w 89"/>
                <a:gd name="T33" fmla="*/ 82 h 90"/>
                <a:gd name="T34" fmla="*/ 17 w 89"/>
                <a:gd name="T35" fmla="*/ 90 h 90"/>
                <a:gd name="T36" fmla="*/ 8 w 89"/>
                <a:gd name="T37" fmla="*/ 90 h 90"/>
                <a:gd name="T38" fmla="*/ 2 w 89"/>
                <a:gd name="T39" fmla="*/ 84 h 90"/>
                <a:gd name="T40" fmla="*/ 0 w 89"/>
                <a:gd name="T41" fmla="*/ 74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" h="90">
                  <a:moveTo>
                    <a:pt x="0" y="74"/>
                  </a:moveTo>
                  <a:lnTo>
                    <a:pt x="4" y="64"/>
                  </a:lnTo>
                  <a:lnTo>
                    <a:pt x="10" y="54"/>
                  </a:lnTo>
                  <a:lnTo>
                    <a:pt x="21" y="40"/>
                  </a:lnTo>
                  <a:lnTo>
                    <a:pt x="33" y="28"/>
                  </a:lnTo>
                  <a:lnTo>
                    <a:pt x="46" y="18"/>
                  </a:lnTo>
                  <a:lnTo>
                    <a:pt x="60" y="8"/>
                  </a:lnTo>
                  <a:lnTo>
                    <a:pt x="69" y="2"/>
                  </a:lnTo>
                  <a:lnTo>
                    <a:pt x="79" y="0"/>
                  </a:lnTo>
                  <a:lnTo>
                    <a:pt x="87" y="4"/>
                  </a:lnTo>
                  <a:lnTo>
                    <a:pt x="89" y="12"/>
                  </a:lnTo>
                  <a:lnTo>
                    <a:pt x="85" y="22"/>
                  </a:lnTo>
                  <a:lnTo>
                    <a:pt x="79" y="34"/>
                  </a:lnTo>
                  <a:lnTo>
                    <a:pt x="67" y="50"/>
                  </a:lnTo>
                  <a:lnTo>
                    <a:pt x="58" y="60"/>
                  </a:lnTo>
                  <a:lnTo>
                    <a:pt x="46" y="72"/>
                  </a:lnTo>
                  <a:lnTo>
                    <a:pt x="33" y="82"/>
                  </a:lnTo>
                  <a:lnTo>
                    <a:pt x="17" y="90"/>
                  </a:lnTo>
                  <a:lnTo>
                    <a:pt x="8" y="90"/>
                  </a:lnTo>
                  <a:lnTo>
                    <a:pt x="2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0E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108" y="2518"/>
              <a:ext cx="57" cy="83"/>
            </a:xfrm>
            <a:custGeom>
              <a:avLst/>
              <a:gdLst>
                <a:gd name="T0" fmla="*/ 44 w 57"/>
                <a:gd name="T1" fmla="*/ 0 h 83"/>
                <a:gd name="T2" fmla="*/ 50 w 57"/>
                <a:gd name="T3" fmla="*/ 2 h 83"/>
                <a:gd name="T4" fmla="*/ 53 w 57"/>
                <a:gd name="T5" fmla="*/ 6 h 83"/>
                <a:gd name="T6" fmla="*/ 53 w 57"/>
                <a:gd name="T7" fmla="*/ 12 h 83"/>
                <a:gd name="T8" fmla="*/ 51 w 57"/>
                <a:gd name="T9" fmla="*/ 16 h 83"/>
                <a:gd name="T10" fmla="*/ 53 w 57"/>
                <a:gd name="T11" fmla="*/ 18 h 83"/>
                <a:gd name="T12" fmla="*/ 57 w 57"/>
                <a:gd name="T13" fmla="*/ 22 h 83"/>
                <a:gd name="T14" fmla="*/ 57 w 57"/>
                <a:gd name="T15" fmla="*/ 28 h 83"/>
                <a:gd name="T16" fmla="*/ 55 w 57"/>
                <a:gd name="T17" fmla="*/ 32 h 83"/>
                <a:gd name="T18" fmla="*/ 50 w 57"/>
                <a:gd name="T19" fmla="*/ 36 h 83"/>
                <a:gd name="T20" fmla="*/ 53 w 57"/>
                <a:gd name="T21" fmla="*/ 42 h 83"/>
                <a:gd name="T22" fmla="*/ 53 w 57"/>
                <a:gd name="T23" fmla="*/ 48 h 83"/>
                <a:gd name="T24" fmla="*/ 50 w 57"/>
                <a:gd name="T25" fmla="*/ 55 h 83"/>
                <a:gd name="T26" fmla="*/ 42 w 57"/>
                <a:gd name="T27" fmla="*/ 57 h 83"/>
                <a:gd name="T28" fmla="*/ 32 w 57"/>
                <a:gd name="T29" fmla="*/ 55 h 83"/>
                <a:gd name="T30" fmla="*/ 32 w 57"/>
                <a:gd name="T31" fmla="*/ 61 h 83"/>
                <a:gd name="T32" fmla="*/ 32 w 57"/>
                <a:gd name="T33" fmla="*/ 69 h 83"/>
                <a:gd name="T34" fmla="*/ 30 w 57"/>
                <a:gd name="T35" fmla="*/ 75 h 83"/>
                <a:gd name="T36" fmla="*/ 26 w 57"/>
                <a:gd name="T37" fmla="*/ 79 h 83"/>
                <a:gd name="T38" fmla="*/ 23 w 57"/>
                <a:gd name="T39" fmla="*/ 83 h 83"/>
                <a:gd name="T40" fmla="*/ 17 w 57"/>
                <a:gd name="T41" fmla="*/ 83 h 83"/>
                <a:gd name="T42" fmla="*/ 9 w 57"/>
                <a:gd name="T43" fmla="*/ 79 h 83"/>
                <a:gd name="T44" fmla="*/ 5 w 57"/>
                <a:gd name="T45" fmla="*/ 75 h 83"/>
                <a:gd name="T46" fmla="*/ 2 w 57"/>
                <a:gd name="T47" fmla="*/ 65 h 83"/>
                <a:gd name="T48" fmla="*/ 0 w 57"/>
                <a:gd name="T49" fmla="*/ 59 h 83"/>
                <a:gd name="T50" fmla="*/ 2 w 57"/>
                <a:gd name="T51" fmla="*/ 55 h 83"/>
                <a:gd name="T52" fmla="*/ 5 w 57"/>
                <a:gd name="T53" fmla="*/ 52 h 83"/>
                <a:gd name="T54" fmla="*/ 9 w 57"/>
                <a:gd name="T55" fmla="*/ 52 h 83"/>
                <a:gd name="T56" fmla="*/ 7 w 57"/>
                <a:gd name="T57" fmla="*/ 46 h 83"/>
                <a:gd name="T58" fmla="*/ 3 w 57"/>
                <a:gd name="T59" fmla="*/ 42 h 83"/>
                <a:gd name="T60" fmla="*/ 2 w 57"/>
                <a:gd name="T61" fmla="*/ 38 h 83"/>
                <a:gd name="T62" fmla="*/ 3 w 57"/>
                <a:gd name="T63" fmla="*/ 34 h 83"/>
                <a:gd name="T64" fmla="*/ 9 w 57"/>
                <a:gd name="T65" fmla="*/ 32 h 83"/>
                <a:gd name="T66" fmla="*/ 7 w 57"/>
                <a:gd name="T67" fmla="*/ 28 h 83"/>
                <a:gd name="T68" fmla="*/ 7 w 57"/>
                <a:gd name="T69" fmla="*/ 22 h 83"/>
                <a:gd name="T70" fmla="*/ 11 w 57"/>
                <a:gd name="T71" fmla="*/ 20 h 83"/>
                <a:gd name="T72" fmla="*/ 9 w 57"/>
                <a:gd name="T73" fmla="*/ 14 h 83"/>
                <a:gd name="T74" fmla="*/ 11 w 57"/>
                <a:gd name="T75" fmla="*/ 10 h 83"/>
                <a:gd name="T76" fmla="*/ 15 w 57"/>
                <a:gd name="T77" fmla="*/ 6 h 83"/>
                <a:gd name="T78" fmla="*/ 21 w 57"/>
                <a:gd name="T79" fmla="*/ 6 h 83"/>
                <a:gd name="T80" fmla="*/ 25 w 57"/>
                <a:gd name="T81" fmla="*/ 6 h 83"/>
                <a:gd name="T82" fmla="*/ 28 w 57"/>
                <a:gd name="T83" fmla="*/ 6 h 83"/>
                <a:gd name="T84" fmla="*/ 34 w 57"/>
                <a:gd name="T85" fmla="*/ 4 h 83"/>
                <a:gd name="T86" fmla="*/ 44 w 57"/>
                <a:gd name="T87" fmla="*/ 0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" h="83">
                  <a:moveTo>
                    <a:pt x="44" y="0"/>
                  </a:moveTo>
                  <a:lnTo>
                    <a:pt x="50" y="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7" y="22"/>
                  </a:lnTo>
                  <a:lnTo>
                    <a:pt x="57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0" y="55"/>
                  </a:lnTo>
                  <a:lnTo>
                    <a:pt x="42" y="57"/>
                  </a:lnTo>
                  <a:lnTo>
                    <a:pt x="32" y="55"/>
                  </a:lnTo>
                  <a:lnTo>
                    <a:pt x="32" y="61"/>
                  </a:lnTo>
                  <a:lnTo>
                    <a:pt x="32" y="69"/>
                  </a:lnTo>
                  <a:lnTo>
                    <a:pt x="30" y="75"/>
                  </a:lnTo>
                  <a:lnTo>
                    <a:pt x="26" y="79"/>
                  </a:lnTo>
                  <a:lnTo>
                    <a:pt x="23" y="83"/>
                  </a:lnTo>
                  <a:lnTo>
                    <a:pt x="17" y="83"/>
                  </a:lnTo>
                  <a:lnTo>
                    <a:pt x="9" y="79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9"/>
                  </a:lnTo>
                  <a:lnTo>
                    <a:pt x="2" y="55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7" y="46"/>
                  </a:lnTo>
                  <a:lnTo>
                    <a:pt x="3" y="42"/>
                  </a:lnTo>
                  <a:lnTo>
                    <a:pt x="2" y="38"/>
                  </a:lnTo>
                  <a:lnTo>
                    <a:pt x="3" y="34"/>
                  </a:lnTo>
                  <a:lnTo>
                    <a:pt x="9" y="32"/>
                  </a:lnTo>
                  <a:lnTo>
                    <a:pt x="7" y="28"/>
                  </a:lnTo>
                  <a:lnTo>
                    <a:pt x="7" y="22"/>
                  </a:lnTo>
                  <a:lnTo>
                    <a:pt x="11" y="20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4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0A0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129" y="2552"/>
              <a:ext cx="29" cy="6"/>
            </a:xfrm>
            <a:custGeom>
              <a:avLst/>
              <a:gdLst>
                <a:gd name="T0" fmla="*/ 0 w 29"/>
                <a:gd name="T1" fmla="*/ 2 h 6"/>
                <a:gd name="T2" fmla="*/ 4 w 29"/>
                <a:gd name="T3" fmla="*/ 4 h 6"/>
                <a:gd name="T4" fmla="*/ 11 w 29"/>
                <a:gd name="T5" fmla="*/ 6 h 6"/>
                <a:gd name="T6" fmla="*/ 17 w 29"/>
                <a:gd name="T7" fmla="*/ 4 h 6"/>
                <a:gd name="T8" fmla="*/ 25 w 29"/>
                <a:gd name="T9" fmla="*/ 2 h 6"/>
                <a:gd name="T10" fmla="*/ 29 w 29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6">
                  <a:moveTo>
                    <a:pt x="0" y="2"/>
                  </a:moveTo>
                  <a:lnTo>
                    <a:pt x="4" y="4"/>
                  </a:lnTo>
                  <a:lnTo>
                    <a:pt x="11" y="6"/>
                  </a:lnTo>
                  <a:lnTo>
                    <a:pt x="17" y="4"/>
                  </a:lnTo>
                  <a:lnTo>
                    <a:pt x="25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123" y="2566"/>
              <a:ext cx="17" cy="7"/>
            </a:xfrm>
            <a:custGeom>
              <a:avLst/>
              <a:gdLst>
                <a:gd name="T0" fmla="*/ 17 w 17"/>
                <a:gd name="T1" fmla="*/ 7 h 7"/>
                <a:gd name="T2" fmla="*/ 11 w 17"/>
                <a:gd name="T3" fmla="*/ 7 h 7"/>
                <a:gd name="T4" fmla="*/ 6 w 17"/>
                <a:gd name="T5" fmla="*/ 4 h 7"/>
                <a:gd name="T6" fmla="*/ 0 w 1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7">
                  <a:moveTo>
                    <a:pt x="17" y="7"/>
                  </a:moveTo>
                  <a:lnTo>
                    <a:pt x="11" y="7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121" y="2575"/>
              <a:ext cx="15" cy="8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4 h 8"/>
                <a:gd name="T4" fmla="*/ 8 w 15"/>
                <a:gd name="T5" fmla="*/ 4 h 8"/>
                <a:gd name="T6" fmla="*/ 4 w 15"/>
                <a:gd name="T7" fmla="*/ 8 h 8"/>
                <a:gd name="T8" fmla="*/ 2 w 15"/>
                <a:gd name="T9" fmla="*/ 4 h 8"/>
                <a:gd name="T10" fmla="*/ 0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12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129" y="2534"/>
              <a:ext cx="29" cy="8"/>
            </a:xfrm>
            <a:custGeom>
              <a:avLst/>
              <a:gdLst>
                <a:gd name="T0" fmla="*/ 29 w 29"/>
                <a:gd name="T1" fmla="*/ 0 h 8"/>
                <a:gd name="T2" fmla="*/ 25 w 29"/>
                <a:gd name="T3" fmla="*/ 2 h 8"/>
                <a:gd name="T4" fmla="*/ 21 w 29"/>
                <a:gd name="T5" fmla="*/ 4 h 8"/>
                <a:gd name="T6" fmla="*/ 17 w 29"/>
                <a:gd name="T7" fmla="*/ 4 h 8"/>
                <a:gd name="T8" fmla="*/ 15 w 29"/>
                <a:gd name="T9" fmla="*/ 6 h 8"/>
                <a:gd name="T10" fmla="*/ 9 w 29"/>
                <a:gd name="T11" fmla="*/ 8 h 8"/>
                <a:gd name="T12" fmla="*/ 5 w 29"/>
                <a:gd name="T13" fmla="*/ 8 h 8"/>
                <a:gd name="T14" fmla="*/ 2 w 29"/>
                <a:gd name="T15" fmla="*/ 6 h 8"/>
                <a:gd name="T16" fmla="*/ 0 w 29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8">
                  <a:moveTo>
                    <a:pt x="29" y="0"/>
                  </a:moveTo>
                  <a:lnTo>
                    <a:pt x="25" y="2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9" y="8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054" y="2289"/>
              <a:ext cx="123" cy="209"/>
            </a:xfrm>
            <a:custGeom>
              <a:avLst/>
              <a:gdLst>
                <a:gd name="T0" fmla="*/ 4 w 123"/>
                <a:gd name="T1" fmla="*/ 56 h 209"/>
                <a:gd name="T2" fmla="*/ 2 w 123"/>
                <a:gd name="T3" fmla="*/ 69 h 209"/>
                <a:gd name="T4" fmla="*/ 0 w 123"/>
                <a:gd name="T5" fmla="*/ 83 h 209"/>
                <a:gd name="T6" fmla="*/ 4 w 123"/>
                <a:gd name="T7" fmla="*/ 111 h 209"/>
                <a:gd name="T8" fmla="*/ 6 w 123"/>
                <a:gd name="T9" fmla="*/ 135 h 209"/>
                <a:gd name="T10" fmla="*/ 11 w 123"/>
                <a:gd name="T11" fmla="*/ 149 h 209"/>
                <a:gd name="T12" fmla="*/ 17 w 123"/>
                <a:gd name="T13" fmla="*/ 167 h 209"/>
                <a:gd name="T14" fmla="*/ 21 w 123"/>
                <a:gd name="T15" fmla="*/ 177 h 209"/>
                <a:gd name="T16" fmla="*/ 27 w 123"/>
                <a:gd name="T17" fmla="*/ 187 h 209"/>
                <a:gd name="T18" fmla="*/ 31 w 123"/>
                <a:gd name="T19" fmla="*/ 197 h 209"/>
                <a:gd name="T20" fmla="*/ 34 w 123"/>
                <a:gd name="T21" fmla="*/ 205 h 209"/>
                <a:gd name="T22" fmla="*/ 38 w 123"/>
                <a:gd name="T23" fmla="*/ 207 h 209"/>
                <a:gd name="T24" fmla="*/ 42 w 123"/>
                <a:gd name="T25" fmla="*/ 209 h 209"/>
                <a:gd name="T26" fmla="*/ 48 w 123"/>
                <a:gd name="T27" fmla="*/ 207 h 209"/>
                <a:gd name="T28" fmla="*/ 52 w 123"/>
                <a:gd name="T29" fmla="*/ 207 h 209"/>
                <a:gd name="T30" fmla="*/ 54 w 123"/>
                <a:gd name="T31" fmla="*/ 205 h 209"/>
                <a:gd name="T32" fmla="*/ 57 w 123"/>
                <a:gd name="T33" fmla="*/ 201 h 209"/>
                <a:gd name="T34" fmla="*/ 63 w 123"/>
                <a:gd name="T35" fmla="*/ 189 h 209"/>
                <a:gd name="T36" fmla="*/ 67 w 123"/>
                <a:gd name="T37" fmla="*/ 175 h 209"/>
                <a:gd name="T38" fmla="*/ 71 w 123"/>
                <a:gd name="T39" fmla="*/ 161 h 209"/>
                <a:gd name="T40" fmla="*/ 73 w 123"/>
                <a:gd name="T41" fmla="*/ 149 h 209"/>
                <a:gd name="T42" fmla="*/ 75 w 123"/>
                <a:gd name="T43" fmla="*/ 141 h 209"/>
                <a:gd name="T44" fmla="*/ 79 w 123"/>
                <a:gd name="T45" fmla="*/ 131 h 209"/>
                <a:gd name="T46" fmla="*/ 84 w 123"/>
                <a:gd name="T47" fmla="*/ 123 h 209"/>
                <a:gd name="T48" fmla="*/ 80 w 123"/>
                <a:gd name="T49" fmla="*/ 119 h 209"/>
                <a:gd name="T50" fmla="*/ 75 w 123"/>
                <a:gd name="T51" fmla="*/ 115 h 209"/>
                <a:gd name="T52" fmla="*/ 79 w 123"/>
                <a:gd name="T53" fmla="*/ 109 h 209"/>
                <a:gd name="T54" fmla="*/ 79 w 123"/>
                <a:gd name="T55" fmla="*/ 103 h 209"/>
                <a:gd name="T56" fmla="*/ 80 w 123"/>
                <a:gd name="T57" fmla="*/ 99 h 209"/>
                <a:gd name="T58" fmla="*/ 84 w 123"/>
                <a:gd name="T59" fmla="*/ 95 h 209"/>
                <a:gd name="T60" fmla="*/ 86 w 123"/>
                <a:gd name="T61" fmla="*/ 97 h 209"/>
                <a:gd name="T62" fmla="*/ 88 w 123"/>
                <a:gd name="T63" fmla="*/ 99 h 209"/>
                <a:gd name="T64" fmla="*/ 92 w 123"/>
                <a:gd name="T65" fmla="*/ 103 h 209"/>
                <a:gd name="T66" fmla="*/ 92 w 123"/>
                <a:gd name="T67" fmla="*/ 109 h 209"/>
                <a:gd name="T68" fmla="*/ 94 w 123"/>
                <a:gd name="T69" fmla="*/ 111 h 209"/>
                <a:gd name="T70" fmla="*/ 98 w 123"/>
                <a:gd name="T71" fmla="*/ 111 h 209"/>
                <a:gd name="T72" fmla="*/ 102 w 123"/>
                <a:gd name="T73" fmla="*/ 109 h 209"/>
                <a:gd name="T74" fmla="*/ 104 w 123"/>
                <a:gd name="T75" fmla="*/ 105 h 209"/>
                <a:gd name="T76" fmla="*/ 105 w 123"/>
                <a:gd name="T77" fmla="*/ 93 h 209"/>
                <a:gd name="T78" fmla="*/ 111 w 123"/>
                <a:gd name="T79" fmla="*/ 87 h 209"/>
                <a:gd name="T80" fmla="*/ 115 w 123"/>
                <a:gd name="T81" fmla="*/ 83 h 209"/>
                <a:gd name="T82" fmla="*/ 115 w 123"/>
                <a:gd name="T83" fmla="*/ 77 h 209"/>
                <a:gd name="T84" fmla="*/ 113 w 123"/>
                <a:gd name="T85" fmla="*/ 67 h 209"/>
                <a:gd name="T86" fmla="*/ 109 w 123"/>
                <a:gd name="T87" fmla="*/ 58 h 209"/>
                <a:gd name="T88" fmla="*/ 113 w 123"/>
                <a:gd name="T89" fmla="*/ 52 h 209"/>
                <a:gd name="T90" fmla="*/ 119 w 123"/>
                <a:gd name="T91" fmla="*/ 44 h 209"/>
                <a:gd name="T92" fmla="*/ 123 w 123"/>
                <a:gd name="T93" fmla="*/ 38 h 209"/>
                <a:gd name="T94" fmla="*/ 121 w 123"/>
                <a:gd name="T95" fmla="*/ 24 h 209"/>
                <a:gd name="T96" fmla="*/ 113 w 123"/>
                <a:gd name="T97" fmla="*/ 14 h 209"/>
                <a:gd name="T98" fmla="*/ 96 w 123"/>
                <a:gd name="T99" fmla="*/ 4 h 209"/>
                <a:gd name="T100" fmla="*/ 79 w 123"/>
                <a:gd name="T101" fmla="*/ 0 h 209"/>
                <a:gd name="T102" fmla="*/ 61 w 123"/>
                <a:gd name="T103" fmla="*/ 2 h 209"/>
                <a:gd name="T104" fmla="*/ 42 w 123"/>
                <a:gd name="T105" fmla="*/ 8 h 209"/>
                <a:gd name="T106" fmla="*/ 34 w 123"/>
                <a:gd name="T107" fmla="*/ 16 h 209"/>
                <a:gd name="T108" fmla="*/ 32 w 123"/>
                <a:gd name="T109" fmla="*/ 22 h 209"/>
                <a:gd name="T110" fmla="*/ 29 w 123"/>
                <a:gd name="T111" fmla="*/ 32 h 209"/>
                <a:gd name="T112" fmla="*/ 27 w 123"/>
                <a:gd name="T113" fmla="*/ 38 h 209"/>
                <a:gd name="T114" fmla="*/ 13 w 123"/>
                <a:gd name="T115" fmla="*/ 46 h 209"/>
                <a:gd name="T116" fmla="*/ 8 w 123"/>
                <a:gd name="T117" fmla="*/ 50 h 209"/>
                <a:gd name="T118" fmla="*/ 4 w 123"/>
                <a:gd name="T119" fmla="*/ 56 h 2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3" h="209">
                  <a:moveTo>
                    <a:pt x="4" y="56"/>
                  </a:moveTo>
                  <a:lnTo>
                    <a:pt x="2" y="69"/>
                  </a:lnTo>
                  <a:lnTo>
                    <a:pt x="0" y="83"/>
                  </a:lnTo>
                  <a:lnTo>
                    <a:pt x="4" y="111"/>
                  </a:lnTo>
                  <a:lnTo>
                    <a:pt x="6" y="135"/>
                  </a:lnTo>
                  <a:lnTo>
                    <a:pt x="11" y="149"/>
                  </a:lnTo>
                  <a:lnTo>
                    <a:pt x="17" y="167"/>
                  </a:lnTo>
                  <a:lnTo>
                    <a:pt x="21" y="177"/>
                  </a:lnTo>
                  <a:lnTo>
                    <a:pt x="27" y="187"/>
                  </a:lnTo>
                  <a:lnTo>
                    <a:pt x="31" y="197"/>
                  </a:lnTo>
                  <a:lnTo>
                    <a:pt x="34" y="205"/>
                  </a:lnTo>
                  <a:lnTo>
                    <a:pt x="38" y="207"/>
                  </a:lnTo>
                  <a:lnTo>
                    <a:pt x="42" y="209"/>
                  </a:lnTo>
                  <a:lnTo>
                    <a:pt x="48" y="207"/>
                  </a:lnTo>
                  <a:lnTo>
                    <a:pt x="52" y="207"/>
                  </a:lnTo>
                  <a:lnTo>
                    <a:pt x="54" y="205"/>
                  </a:lnTo>
                  <a:lnTo>
                    <a:pt x="57" y="201"/>
                  </a:lnTo>
                  <a:lnTo>
                    <a:pt x="63" y="189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3" y="149"/>
                  </a:lnTo>
                  <a:lnTo>
                    <a:pt x="75" y="141"/>
                  </a:lnTo>
                  <a:lnTo>
                    <a:pt x="79" y="131"/>
                  </a:lnTo>
                  <a:lnTo>
                    <a:pt x="84" y="123"/>
                  </a:lnTo>
                  <a:lnTo>
                    <a:pt x="80" y="119"/>
                  </a:lnTo>
                  <a:lnTo>
                    <a:pt x="75" y="115"/>
                  </a:lnTo>
                  <a:lnTo>
                    <a:pt x="79" y="109"/>
                  </a:lnTo>
                  <a:lnTo>
                    <a:pt x="79" y="103"/>
                  </a:lnTo>
                  <a:lnTo>
                    <a:pt x="80" y="99"/>
                  </a:lnTo>
                  <a:lnTo>
                    <a:pt x="84" y="95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2" y="103"/>
                  </a:lnTo>
                  <a:lnTo>
                    <a:pt x="92" y="109"/>
                  </a:lnTo>
                  <a:lnTo>
                    <a:pt x="94" y="111"/>
                  </a:lnTo>
                  <a:lnTo>
                    <a:pt x="98" y="111"/>
                  </a:lnTo>
                  <a:lnTo>
                    <a:pt x="102" y="109"/>
                  </a:lnTo>
                  <a:lnTo>
                    <a:pt x="104" y="105"/>
                  </a:lnTo>
                  <a:lnTo>
                    <a:pt x="105" y="93"/>
                  </a:lnTo>
                  <a:lnTo>
                    <a:pt x="111" y="87"/>
                  </a:lnTo>
                  <a:lnTo>
                    <a:pt x="115" y="83"/>
                  </a:lnTo>
                  <a:lnTo>
                    <a:pt x="115" y="77"/>
                  </a:lnTo>
                  <a:lnTo>
                    <a:pt x="113" y="67"/>
                  </a:lnTo>
                  <a:lnTo>
                    <a:pt x="109" y="58"/>
                  </a:lnTo>
                  <a:lnTo>
                    <a:pt x="113" y="52"/>
                  </a:lnTo>
                  <a:lnTo>
                    <a:pt x="119" y="44"/>
                  </a:lnTo>
                  <a:lnTo>
                    <a:pt x="123" y="38"/>
                  </a:lnTo>
                  <a:lnTo>
                    <a:pt x="121" y="24"/>
                  </a:lnTo>
                  <a:lnTo>
                    <a:pt x="113" y="14"/>
                  </a:lnTo>
                  <a:lnTo>
                    <a:pt x="96" y="4"/>
                  </a:lnTo>
                  <a:lnTo>
                    <a:pt x="79" y="0"/>
                  </a:lnTo>
                  <a:lnTo>
                    <a:pt x="61" y="2"/>
                  </a:lnTo>
                  <a:lnTo>
                    <a:pt x="42" y="8"/>
                  </a:lnTo>
                  <a:lnTo>
                    <a:pt x="34" y="16"/>
                  </a:lnTo>
                  <a:lnTo>
                    <a:pt x="32" y="22"/>
                  </a:lnTo>
                  <a:lnTo>
                    <a:pt x="29" y="32"/>
                  </a:lnTo>
                  <a:lnTo>
                    <a:pt x="27" y="38"/>
                  </a:lnTo>
                  <a:lnTo>
                    <a:pt x="13" y="46"/>
                  </a:lnTo>
                  <a:lnTo>
                    <a:pt x="8" y="50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E0A0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069" y="2331"/>
              <a:ext cx="29" cy="99"/>
            </a:xfrm>
            <a:custGeom>
              <a:avLst/>
              <a:gdLst>
                <a:gd name="T0" fmla="*/ 0 w 29"/>
                <a:gd name="T1" fmla="*/ 99 h 99"/>
                <a:gd name="T2" fmla="*/ 4 w 29"/>
                <a:gd name="T3" fmla="*/ 91 h 99"/>
                <a:gd name="T4" fmla="*/ 8 w 29"/>
                <a:gd name="T5" fmla="*/ 83 h 99"/>
                <a:gd name="T6" fmla="*/ 6 w 29"/>
                <a:gd name="T7" fmla="*/ 71 h 99"/>
                <a:gd name="T8" fmla="*/ 2 w 29"/>
                <a:gd name="T9" fmla="*/ 61 h 99"/>
                <a:gd name="T10" fmla="*/ 0 w 29"/>
                <a:gd name="T11" fmla="*/ 49 h 99"/>
                <a:gd name="T12" fmla="*/ 0 w 29"/>
                <a:gd name="T13" fmla="*/ 39 h 99"/>
                <a:gd name="T14" fmla="*/ 6 w 29"/>
                <a:gd name="T15" fmla="*/ 29 h 99"/>
                <a:gd name="T16" fmla="*/ 12 w 29"/>
                <a:gd name="T17" fmla="*/ 20 h 99"/>
                <a:gd name="T18" fmla="*/ 21 w 29"/>
                <a:gd name="T19" fmla="*/ 14 h 99"/>
                <a:gd name="T20" fmla="*/ 29 w 29"/>
                <a:gd name="T21" fmla="*/ 10 h 99"/>
                <a:gd name="T22" fmla="*/ 23 w 29"/>
                <a:gd name="T23" fmla="*/ 10 h 99"/>
                <a:gd name="T24" fmla="*/ 21 w 29"/>
                <a:gd name="T25" fmla="*/ 10 h 99"/>
                <a:gd name="T26" fmla="*/ 19 w 29"/>
                <a:gd name="T27" fmla="*/ 6 h 99"/>
                <a:gd name="T28" fmla="*/ 17 w 29"/>
                <a:gd name="T29" fmla="*/ 2 h 99"/>
                <a:gd name="T30" fmla="*/ 17 w 29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" h="99">
                  <a:moveTo>
                    <a:pt x="0" y="99"/>
                  </a:moveTo>
                  <a:lnTo>
                    <a:pt x="4" y="91"/>
                  </a:lnTo>
                  <a:lnTo>
                    <a:pt x="8" y="83"/>
                  </a:lnTo>
                  <a:lnTo>
                    <a:pt x="6" y="71"/>
                  </a:lnTo>
                  <a:lnTo>
                    <a:pt x="2" y="61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6" y="29"/>
                  </a:lnTo>
                  <a:lnTo>
                    <a:pt x="12" y="20"/>
                  </a:lnTo>
                  <a:lnTo>
                    <a:pt x="21" y="14"/>
                  </a:lnTo>
                  <a:lnTo>
                    <a:pt x="29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110" y="2347"/>
              <a:ext cx="32" cy="15"/>
            </a:xfrm>
            <a:custGeom>
              <a:avLst/>
              <a:gdLst>
                <a:gd name="T0" fmla="*/ 0 w 32"/>
                <a:gd name="T1" fmla="*/ 9 h 15"/>
                <a:gd name="T2" fmla="*/ 5 w 32"/>
                <a:gd name="T3" fmla="*/ 13 h 15"/>
                <a:gd name="T4" fmla="*/ 13 w 32"/>
                <a:gd name="T5" fmla="*/ 15 h 15"/>
                <a:gd name="T6" fmla="*/ 19 w 32"/>
                <a:gd name="T7" fmla="*/ 15 h 15"/>
                <a:gd name="T8" fmla="*/ 24 w 32"/>
                <a:gd name="T9" fmla="*/ 15 h 15"/>
                <a:gd name="T10" fmla="*/ 30 w 32"/>
                <a:gd name="T11" fmla="*/ 13 h 15"/>
                <a:gd name="T12" fmla="*/ 32 w 32"/>
                <a:gd name="T13" fmla="*/ 9 h 15"/>
                <a:gd name="T14" fmla="*/ 32 w 32"/>
                <a:gd name="T15" fmla="*/ 4 h 15"/>
                <a:gd name="T16" fmla="*/ 28 w 32"/>
                <a:gd name="T17" fmla="*/ 0 h 15"/>
                <a:gd name="T18" fmla="*/ 24 w 32"/>
                <a:gd name="T19" fmla="*/ 0 h 15"/>
                <a:gd name="T20" fmla="*/ 19 w 32"/>
                <a:gd name="T21" fmla="*/ 2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15">
                  <a:moveTo>
                    <a:pt x="0" y="9"/>
                  </a:moveTo>
                  <a:lnTo>
                    <a:pt x="5" y="13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24" y="15"/>
                  </a:lnTo>
                  <a:lnTo>
                    <a:pt x="30" y="13"/>
                  </a:lnTo>
                  <a:lnTo>
                    <a:pt x="32" y="9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102" y="2380"/>
              <a:ext cx="13" cy="20"/>
            </a:xfrm>
            <a:custGeom>
              <a:avLst/>
              <a:gdLst>
                <a:gd name="T0" fmla="*/ 13 w 13"/>
                <a:gd name="T1" fmla="*/ 0 h 20"/>
                <a:gd name="T2" fmla="*/ 8 w 13"/>
                <a:gd name="T3" fmla="*/ 2 h 20"/>
                <a:gd name="T4" fmla="*/ 4 w 13"/>
                <a:gd name="T5" fmla="*/ 6 h 20"/>
                <a:gd name="T6" fmla="*/ 0 w 13"/>
                <a:gd name="T7" fmla="*/ 14 h 20"/>
                <a:gd name="T8" fmla="*/ 0 w 13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lnTo>
                    <a:pt x="8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134" y="2329"/>
              <a:ext cx="12" cy="14"/>
            </a:xfrm>
            <a:custGeom>
              <a:avLst/>
              <a:gdLst>
                <a:gd name="T0" fmla="*/ 0 w 12"/>
                <a:gd name="T1" fmla="*/ 0 h 14"/>
                <a:gd name="T2" fmla="*/ 6 w 12"/>
                <a:gd name="T3" fmla="*/ 14 h 14"/>
                <a:gd name="T4" fmla="*/ 8 w 12"/>
                <a:gd name="T5" fmla="*/ 10 h 14"/>
                <a:gd name="T6" fmla="*/ 10 w 12"/>
                <a:gd name="T7" fmla="*/ 8 h 14"/>
                <a:gd name="T8" fmla="*/ 12 w 12"/>
                <a:gd name="T9" fmla="*/ 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0"/>
                  </a:moveTo>
                  <a:lnTo>
                    <a:pt x="6" y="1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44" y="2341"/>
              <a:ext cx="6" cy="6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0 h 6"/>
                <a:gd name="T10" fmla="*/ 2 w 6"/>
                <a:gd name="T11" fmla="*/ 0 h 6"/>
                <a:gd name="T12" fmla="*/ 4 w 6"/>
                <a:gd name="T13" fmla="*/ 0 h 6"/>
                <a:gd name="T14" fmla="*/ 4 w 6"/>
                <a:gd name="T15" fmla="*/ 2 h 6"/>
                <a:gd name="T16" fmla="*/ 4 w 6"/>
                <a:gd name="T17" fmla="*/ 4 h 6"/>
                <a:gd name="T18" fmla="*/ 6 w 6"/>
                <a:gd name="T19" fmla="*/ 6 h 6"/>
                <a:gd name="T20" fmla="*/ 6 w 6"/>
                <a:gd name="T21" fmla="*/ 6 h 6"/>
                <a:gd name="T22" fmla="*/ 4 w 6"/>
                <a:gd name="T23" fmla="*/ 6 h 6"/>
                <a:gd name="T24" fmla="*/ 2 w 6"/>
                <a:gd name="T25" fmla="*/ 6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C0804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148" y="2319"/>
              <a:ext cx="15" cy="28"/>
            </a:xfrm>
            <a:custGeom>
              <a:avLst/>
              <a:gdLst>
                <a:gd name="T0" fmla="*/ 15 w 15"/>
                <a:gd name="T1" fmla="*/ 28 h 28"/>
                <a:gd name="T2" fmla="*/ 15 w 15"/>
                <a:gd name="T3" fmla="*/ 20 h 28"/>
                <a:gd name="T4" fmla="*/ 13 w 15"/>
                <a:gd name="T5" fmla="*/ 12 h 28"/>
                <a:gd name="T6" fmla="*/ 6 w 15"/>
                <a:gd name="T7" fmla="*/ 10 h 28"/>
                <a:gd name="T8" fmla="*/ 0 w 15"/>
                <a:gd name="T9" fmla="*/ 6 h 28"/>
                <a:gd name="T10" fmla="*/ 0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8">
                  <a:moveTo>
                    <a:pt x="15" y="28"/>
                  </a:moveTo>
                  <a:lnTo>
                    <a:pt x="15" y="20"/>
                  </a:lnTo>
                  <a:lnTo>
                    <a:pt x="13" y="12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27" y="2360"/>
              <a:ext cx="21" cy="26"/>
            </a:xfrm>
            <a:custGeom>
              <a:avLst/>
              <a:gdLst>
                <a:gd name="T0" fmla="*/ 11 w 21"/>
                <a:gd name="T1" fmla="*/ 24 h 26"/>
                <a:gd name="T2" fmla="*/ 6 w 21"/>
                <a:gd name="T3" fmla="*/ 26 h 26"/>
                <a:gd name="T4" fmla="*/ 2 w 21"/>
                <a:gd name="T5" fmla="*/ 26 h 26"/>
                <a:gd name="T6" fmla="*/ 0 w 21"/>
                <a:gd name="T7" fmla="*/ 22 h 26"/>
                <a:gd name="T8" fmla="*/ 0 w 21"/>
                <a:gd name="T9" fmla="*/ 18 h 26"/>
                <a:gd name="T10" fmla="*/ 4 w 21"/>
                <a:gd name="T11" fmla="*/ 14 h 26"/>
                <a:gd name="T12" fmla="*/ 9 w 21"/>
                <a:gd name="T13" fmla="*/ 10 h 26"/>
                <a:gd name="T14" fmla="*/ 15 w 21"/>
                <a:gd name="T15" fmla="*/ 6 h 26"/>
                <a:gd name="T16" fmla="*/ 19 w 21"/>
                <a:gd name="T17" fmla="*/ 4 h 26"/>
                <a:gd name="T18" fmla="*/ 21 w 21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6">
                  <a:moveTo>
                    <a:pt x="11" y="24"/>
                  </a:moveTo>
                  <a:lnTo>
                    <a:pt x="6" y="26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 flipV="1">
              <a:off x="3108" y="2388"/>
              <a:ext cx="23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067" y="2249"/>
              <a:ext cx="133" cy="88"/>
            </a:xfrm>
            <a:custGeom>
              <a:avLst/>
              <a:gdLst>
                <a:gd name="T0" fmla="*/ 6 w 133"/>
                <a:gd name="T1" fmla="*/ 88 h 88"/>
                <a:gd name="T2" fmla="*/ 14 w 133"/>
                <a:gd name="T3" fmla="*/ 84 h 88"/>
                <a:gd name="T4" fmla="*/ 19 w 133"/>
                <a:gd name="T5" fmla="*/ 78 h 88"/>
                <a:gd name="T6" fmla="*/ 21 w 133"/>
                <a:gd name="T7" fmla="*/ 68 h 88"/>
                <a:gd name="T8" fmla="*/ 23 w 133"/>
                <a:gd name="T9" fmla="*/ 60 h 88"/>
                <a:gd name="T10" fmla="*/ 27 w 133"/>
                <a:gd name="T11" fmla="*/ 54 h 88"/>
                <a:gd name="T12" fmla="*/ 33 w 133"/>
                <a:gd name="T13" fmla="*/ 50 h 88"/>
                <a:gd name="T14" fmla="*/ 39 w 133"/>
                <a:gd name="T15" fmla="*/ 48 h 88"/>
                <a:gd name="T16" fmla="*/ 44 w 133"/>
                <a:gd name="T17" fmla="*/ 48 h 88"/>
                <a:gd name="T18" fmla="*/ 48 w 133"/>
                <a:gd name="T19" fmla="*/ 54 h 88"/>
                <a:gd name="T20" fmla="*/ 52 w 133"/>
                <a:gd name="T21" fmla="*/ 60 h 88"/>
                <a:gd name="T22" fmla="*/ 50 w 133"/>
                <a:gd name="T23" fmla="*/ 68 h 88"/>
                <a:gd name="T24" fmla="*/ 44 w 133"/>
                <a:gd name="T25" fmla="*/ 80 h 88"/>
                <a:gd name="T26" fmla="*/ 56 w 133"/>
                <a:gd name="T27" fmla="*/ 82 h 88"/>
                <a:gd name="T28" fmla="*/ 56 w 133"/>
                <a:gd name="T29" fmla="*/ 78 h 88"/>
                <a:gd name="T30" fmla="*/ 62 w 133"/>
                <a:gd name="T31" fmla="*/ 72 h 88"/>
                <a:gd name="T32" fmla="*/ 66 w 133"/>
                <a:gd name="T33" fmla="*/ 66 h 88"/>
                <a:gd name="T34" fmla="*/ 69 w 133"/>
                <a:gd name="T35" fmla="*/ 62 h 88"/>
                <a:gd name="T36" fmla="*/ 69 w 133"/>
                <a:gd name="T37" fmla="*/ 58 h 88"/>
                <a:gd name="T38" fmla="*/ 73 w 133"/>
                <a:gd name="T39" fmla="*/ 60 h 88"/>
                <a:gd name="T40" fmla="*/ 77 w 133"/>
                <a:gd name="T41" fmla="*/ 60 h 88"/>
                <a:gd name="T42" fmla="*/ 81 w 133"/>
                <a:gd name="T43" fmla="*/ 62 h 88"/>
                <a:gd name="T44" fmla="*/ 85 w 133"/>
                <a:gd name="T45" fmla="*/ 60 h 88"/>
                <a:gd name="T46" fmla="*/ 89 w 133"/>
                <a:gd name="T47" fmla="*/ 60 h 88"/>
                <a:gd name="T48" fmla="*/ 92 w 133"/>
                <a:gd name="T49" fmla="*/ 64 h 88"/>
                <a:gd name="T50" fmla="*/ 96 w 133"/>
                <a:gd name="T51" fmla="*/ 70 h 88"/>
                <a:gd name="T52" fmla="*/ 102 w 133"/>
                <a:gd name="T53" fmla="*/ 76 h 88"/>
                <a:gd name="T54" fmla="*/ 108 w 133"/>
                <a:gd name="T55" fmla="*/ 80 h 88"/>
                <a:gd name="T56" fmla="*/ 114 w 133"/>
                <a:gd name="T57" fmla="*/ 82 h 88"/>
                <a:gd name="T58" fmla="*/ 121 w 133"/>
                <a:gd name="T59" fmla="*/ 82 h 88"/>
                <a:gd name="T60" fmla="*/ 127 w 133"/>
                <a:gd name="T61" fmla="*/ 80 h 88"/>
                <a:gd name="T62" fmla="*/ 131 w 133"/>
                <a:gd name="T63" fmla="*/ 76 h 88"/>
                <a:gd name="T64" fmla="*/ 133 w 133"/>
                <a:gd name="T65" fmla="*/ 68 h 88"/>
                <a:gd name="T66" fmla="*/ 131 w 133"/>
                <a:gd name="T67" fmla="*/ 64 h 88"/>
                <a:gd name="T68" fmla="*/ 127 w 133"/>
                <a:gd name="T69" fmla="*/ 56 h 88"/>
                <a:gd name="T70" fmla="*/ 125 w 133"/>
                <a:gd name="T71" fmla="*/ 48 h 88"/>
                <a:gd name="T72" fmla="*/ 123 w 133"/>
                <a:gd name="T73" fmla="*/ 44 h 88"/>
                <a:gd name="T74" fmla="*/ 117 w 133"/>
                <a:gd name="T75" fmla="*/ 38 h 88"/>
                <a:gd name="T76" fmla="*/ 112 w 133"/>
                <a:gd name="T77" fmla="*/ 36 h 88"/>
                <a:gd name="T78" fmla="*/ 106 w 133"/>
                <a:gd name="T79" fmla="*/ 34 h 88"/>
                <a:gd name="T80" fmla="*/ 102 w 133"/>
                <a:gd name="T81" fmla="*/ 36 h 88"/>
                <a:gd name="T82" fmla="*/ 96 w 133"/>
                <a:gd name="T83" fmla="*/ 26 h 88"/>
                <a:gd name="T84" fmla="*/ 91 w 133"/>
                <a:gd name="T85" fmla="*/ 18 h 88"/>
                <a:gd name="T86" fmla="*/ 79 w 133"/>
                <a:gd name="T87" fmla="*/ 10 h 88"/>
                <a:gd name="T88" fmla="*/ 64 w 133"/>
                <a:gd name="T89" fmla="*/ 4 h 88"/>
                <a:gd name="T90" fmla="*/ 48 w 133"/>
                <a:gd name="T91" fmla="*/ 0 h 88"/>
                <a:gd name="T92" fmla="*/ 39 w 133"/>
                <a:gd name="T93" fmla="*/ 2 h 88"/>
                <a:gd name="T94" fmla="*/ 37 w 133"/>
                <a:gd name="T95" fmla="*/ 6 h 88"/>
                <a:gd name="T96" fmla="*/ 33 w 133"/>
                <a:gd name="T97" fmla="*/ 10 h 88"/>
                <a:gd name="T98" fmla="*/ 29 w 133"/>
                <a:gd name="T99" fmla="*/ 12 h 88"/>
                <a:gd name="T100" fmla="*/ 21 w 133"/>
                <a:gd name="T101" fmla="*/ 16 h 88"/>
                <a:gd name="T102" fmla="*/ 16 w 133"/>
                <a:gd name="T103" fmla="*/ 20 h 88"/>
                <a:gd name="T104" fmla="*/ 12 w 133"/>
                <a:gd name="T105" fmla="*/ 24 h 88"/>
                <a:gd name="T106" fmla="*/ 10 w 133"/>
                <a:gd name="T107" fmla="*/ 30 h 88"/>
                <a:gd name="T108" fmla="*/ 6 w 133"/>
                <a:gd name="T109" fmla="*/ 36 h 88"/>
                <a:gd name="T110" fmla="*/ 6 w 133"/>
                <a:gd name="T111" fmla="*/ 42 h 88"/>
                <a:gd name="T112" fmla="*/ 4 w 133"/>
                <a:gd name="T113" fmla="*/ 48 h 88"/>
                <a:gd name="T114" fmla="*/ 2 w 133"/>
                <a:gd name="T115" fmla="*/ 58 h 88"/>
                <a:gd name="T116" fmla="*/ 0 w 133"/>
                <a:gd name="T117" fmla="*/ 68 h 88"/>
                <a:gd name="T118" fmla="*/ 2 w 133"/>
                <a:gd name="T119" fmla="*/ 74 h 88"/>
                <a:gd name="T120" fmla="*/ 2 w 133"/>
                <a:gd name="T121" fmla="*/ 82 h 88"/>
                <a:gd name="T122" fmla="*/ 6 w 133"/>
                <a:gd name="T123" fmla="*/ 88 h 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3" h="88">
                  <a:moveTo>
                    <a:pt x="6" y="88"/>
                  </a:moveTo>
                  <a:lnTo>
                    <a:pt x="14" y="84"/>
                  </a:lnTo>
                  <a:lnTo>
                    <a:pt x="19" y="78"/>
                  </a:lnTo>
                  <a:lnTo>
                    <a:pt x="21" y="68"/>
                  </a:lnTo>
                  <a:lnTo>
                    <a:pt x="23" y="60"/>
                  </a:lnTo>
                  <a:lnTo>
                    <a:pt x="27" y="54"/>
                  </a:lnTo>
                  <a:lnTo>
                    <a:pt x="33" y="50"/>
                  </a:lnTo>
                  <a:lnTo>
                    <a:pt x="39" y="48"/>
                  </a:lnTo>
                  <a:lnTo>
                    <a:pt x="44" y="48"/>
                  </a:lnTo>
                  <a:lnTo>
                    <a:pt x="48" y="54"/>
                  </a:lnTo>
                  <a:lnTo>
                    <a:pt x="52" y="60"/>
                  </a:lnTo>
                  <a:lnTo>
                    <a:pt x="50" y="68"/>
                  </a:lnTo>
                  <a:lnTo>
                    <a:pt x="44" y="80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62" y="72"/>
                  </a:lnTo>
                  <a:lnTo>
                    <a:pt x="66" y="66"/>
                  </a:lnTo>
                  <a:lnTo>
                    <a:pt x="69" y="62"/>
                  </a:lnTo>
                  <a:lnTo>
                    <a:pt x="69" y="58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1" y="62"/>
                  </a:lnTo>
                  <a:lnTo>
                    <a:pt x="85" y="60"/>
                  </a:lnTo>
                  <a:lnTo>
                    <a:pt x="89" y="60"/>
                  </a:lnTo>
                  <a:lnTo>
                    <a:pt x="92" y="64"/>
                  </a:lnTo>
                  <a:lnTo>
                    <a:pt x="96" y="70"/>
                  </a:lnTo>
                  <a:lnTo>
                    <a:pt x="102" y="76"/>
                  </a:lnTo>
                  <a:lnTo>
                    <a:pt x="108" y="80"/>
                  </a:lnTo>
                  <a:lnTo>
                    <a:pt x="114" y="82"/>
                  </a:lnTo>
                  <a:lnTo>
                    <a:pt x="121" y="82"/>
                  </a:lnTo>
                  <a:lnTo>
                    <a:pt x="127" y="80"/>
                  </a:lnTo>
                  <a:lnTo>
                    <a:pt x="131" y="76"/>
                  </a:lnTo>
                  <a:lnTo>
                    <a:pt x="133" y="68"/>
                  </a:lnTo>
                  <a:lnTo>
                    <a:pt x="131" y="64"/>
                  </a:lnTo>
                  <a:lnTo>
                    <a:pt x="127" y="56"/>
                  </a:lnTo>
                  <a:lnTo>
                    <a:pt x="125" y="48"/>
                  </a:lnTo>
                  <a:lnTo>
                    <a:pt x="123" y="44"/>
                  </a:lnTo>
                  <a:lnTo>
                    <a:pt x="117" y="38"/>
                  </a:lnTo>
                  <a:lnTo>
                    <a:pt x="112" y="36"/>
                  </a:lnTo>
                  <a:lnTo>
                    <a:pt x="106" y="34"/>
                  </a:lnTo>
                  <a:lnTo>
                    <a:pt x="102" y="36"/>
                  </a:lnTo>
                  <a:lnTo>
                    <a:pt x="96" y="26"/>
                  </a:lnTo>
                  <a:lnTo>
                    <a:pt x="91" y="18"/>
                  </a:lnTo>
                  <a:lnTo>
                    <a:pt x="79" y="10"/>
                  </a:lnTo>
                  <a:lnTo>
                    <a:pt x="64" y="4"/>
                  </a:lnTo>
                  <a:lnTo>
                    <a:pt x="48" y="0"/>
                  </a:lnTo>
                  <a:lnTo>
                    <a:pt x="39" y="2"/>
                  </a:lnTo>
                  <a:lnTo>
                    <a:pt x="37" y="6"/>
                  </a:lnTo>
                  <a:lnTo>
                    <a:pt x="33" y="10"/>
                  </a:lnTo>
                  <a:lnTo>
                    <a:pt x="29" y="12"/>
                  </a:lnTo>
                  <a:lnTo>
                    <a:pt x="21" y="16"/>
                  </a:lnTo>
                  <a:lnTo>
                    <a:pt x="16" y="20"/>
                  </a:lnTo>
                  <a:lnTo>
                    <a:pt x="12" y="24"/>
                  </a:lnTo>
                  <a:lnTo>
                    <a:pt x="10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2" y="58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2" y="82"/>
                  </a:lnTo>
                  <a:lnTo>
                    <a:pt x="6" y="88"/>
                  </a:lnTo>
                  <a:close/>
                </a:path>
              </a:pathLst>
            </a:custGeom>
            <a:solidFill>
              <a:srgbClr val="A0A0A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616" y="2922"/>
              <a:ext cx="240" cy="58"/>
            </a:xfrm>
            <a:custGeom>
              <a:avLst/>
              <a:gdLst>
                <a:gd name="T0" fmla="*/ 115 w 240"/>
                <a:gd name="T1" fmla="*/ 0 h 58"/>
                <a:gd name="T2" fmla="*/ 131 w 240"/>
                <a:gd name="T3" fmla="*/ 2 h 58"/>
                <a:gd name="T4" fmla="*/ 142 w 240"/>
                <a:gd name="T5" fmla="*/ 6 h 58"/>
                <a:gd name="T6" fmla="*/ 156 w 240"/>
                <a:gd name="T7" fmla="*/ 12 h 58"/>
                <a:gd name="T8" fmla="*/ 175 w 240"/>
                <a:gd name="T9" fmla="*/ 18 h 58"/>
                <a:gd name="T10" fmla="*/ 188 w 240"/>
                <a:gd name="T11" fmla="*/ 18 h 58"/>
                <a:gd name="T12" fmla="*/ 207 w 240"/>
                <a:gd name="T13" fmla="*/ 22 h 58"/>
                <a:gd name="T14" fmla="*/ 223 w 240"/>
                <a:gd name="T15" fmla="*/ 28 h 58"/>
                <a:gd name="T16" fmla="*/ 240 w 240"/>
                <a:gd name="T17" fmla="*/ 34 h 58"/>
                <a:gd name="T18" fmla="*/ 240 w 240"/>
                <a:gd name="T19" fmla="*/ 42 h 58"/>
                <a:gd name="T20" fmla="*/ 234 w 240"/>
                <a:gd name="T21" fmla="*/ 52 h 58"/>
                <a:gd name="T22" fmla="*/ 221 w 240"/>
                <a:gd name="T23" fmla="*/ 58 h 58"/>
                <a:gd name="T24" fmla="*/ 202 w 240"/>
                <a:gd name="T25" fmla="*/ 58 h 58"/>
                <a:gd name="T26" fmla="*/ 144 w 240"/>
                <a:gd name="T27" fmla="*/ 58 h 58"/>
                <a:gd name="T28" fmla="*/ 121 w 240"/>
                <a:gd name="T29" fmla="*/ 58 h 58"/>
                <a:gd name="T30" fmla="*/ 100 w 240"/>
                <a:gd name="T31" fmla="*/ 56 h 58"/>
                <a:gd name="T32" fmla="*/ 81 w 240"/>
                <a:gd name="T33" fmla="*/ 50 h 58"/>
                <a:gd name="T34" fmla="*/ 67 w 240"/>
                <a:gd name="T35" fmla="*/ 46 h 58"/>
                <a:gd name="T36" fmla="*/ 67 w 240"/>
                <a:gd name="T37" fmla="*/ 54 h 58"/>
                <a:gd name="T38" fmla="*/ 14 w 240"/>
                <a:gd name="T39" fmla="*/ 54 h 58"/>
                <a:gd name="T40" fmla="*/ 6 w 240"/>
                <a:gd name="T41" fmla="*/ 46 h 58"/>
                <a:gd name="T42" fmla="*/ 0 w 240"/>
                <a:gd name="T43" fmla="*/ 34 h 58"/>
                <a:gd name="T44" fmla="*/ 0 w 240"/>
                <a:gd name="T45" fmla="*/ 24 h 58"/>
                <a:gd name="T46" fmla="*/ 0 w 240"/>
                <a:gd name="T47" fmla="*/ 12 h 58"/>
                <a:gd name="T48" fmla="*/ 2 w 240"/>
                <a:gd name="T49" fmla="*/ 2 h 58"/>
                <a:gd name="T50" fmla="*/ 15 w 240"/>
                <a:gd name="T51" fmla="*/ 2 h 58"/>
                <a:gd name="T52" fmla="*/ 33 w 240"/>
                <a:gd name="T53" fmla="*/ 8 h 58"/>
                <a:gd name="T54" fmla="*/ 50 w 240"/>
                <a:gd name="T55" fmla="*/ 14 h 58"/>
                <a:gd name="T56" fmla="*/ 63 w 240"/>
                <a:gd name="T57" fmla="*/ 14 h 58"/>
                <a:gd name="T58" fmla="*/ 77 w 240"/>
                <a:gd name="T59" fmla="*/ 12 h 58"/>
                <a:gd name="T60" fmla="*/ 92 w 240"/>
                <a:gd name="T61" fmla="*/ 8 h 58"/>
                <a:gd name="T62" fmla="*/ 123 w 240"/>
                <a:gd name="T63" fmla="*/ 12 h 58"/>
                <a:gd name="T64" fmla="*/ 115 w 240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0" h="58">
                  <a:moveTo>
                    <a:pt x="115" y="0"/>
                  </a:moveTo>
                  <a:lnTo>
                    <a:pt x="131" y="2"/>
                  </a:lnTo>
                  <a:lnTo>
                    <a:pt x="142" y="6"/>
                  </a:lnTo>
                  <a:lnTo>
                    <a:pt x="156" y="12"/>
                  </a:lnTo>
                  <a:lnTo>
                    <a:pt x="175" y="18"/>
                  </a:lnTo>
                  <a:lnTo>
                    <a:pt x="188" y="18"/>
                  </a:lnTo>
                  <a:lnTo>
                    <a:pt x="207" y="22"/>
                  </a:lnTo>
                  <a:lnTo>
                    <a:pt x="223" y="28"/>
                  </a:lnTo>
                  <a:lnTo>
                    <a:pt x="240" y="34"/>
                  </a:lnTo>
                  <a:lnTo>
                    <a:pt x="240" y="42"/>
                  </a:lnTo>
                  <a:lnTo>
                    <a:pt x="234" y="52"/>
                  </a:lnTo>
                  <a:lnTo>
                    <a:pt x="221" y="58"/>
                  </a:lnTo>
                  <a:lnTo>
                    <a:pt x="202" y="58"/>
                  </a:lnTo>
                  <a:lnTo>
                    <a:pt x="144" y="58"/>
                  </a:lnTo>
                  <a:lnTo>
                    <a:pt x="121" y="58"/>
                  </a:lnTo>
                  <a:lnTo>
                    <a:pt x="100" y="56"/>
                  </a:lnTo>
                  <a:lnTo>
                    <a:pt x="81" y="50"/>
                  </a:lnTo>
                  <a:lnTo>
                    <a:pt x="67" y="46"/>
                  </a:lnTo>
                  <a:lnTo>
                    <a:pt x="67" y="54"/>
                  </a:lnTo>
                  <a:lnTo>
                    <a:pt x="14" y="54"/>
                  </a:lnTo>
                  <a:lnTo>
                    <a:pt x="6" y="4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2" y="2"/>
                  </a:lnTo>
                  <a:lnTo>
                    <a:pt x="15" y="2"/>
                  </a:lnTo>
                  <a:lnTo>
                    <a:pt x="33" y="8"/>
                  </a:lnTo>
                  <a:lnTo>
                    <a:pt x="50" y="14"/>
                  </a:lnTo>
                  <a:lnTo>
                    <a:pt x="63" y="14"/>
                  </a:lnTo>
                  <a:lnTo>
                    <a:pt x="77" y="12"/>
                  </a:lnTo>
                  <a:lnTo>
                    <a:pt x="92" y="8"/>
                  </a:lnTo>
                  <a:lnTo>
                    <a:pt x="123" y="1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60606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618" y="2940"/>
              <a:ext cx="242" cy="58"/>
            </a:xfrm>
            <a:custGeom>
              <a:avLst/>
              <a:gdLst>
                <a:gd name="T0" fmla="*/ 115 w 242"/>
                <a:gd name="T1" fmla="*/ 0 h 58"/>
                <a:gd name="T2" fmla="*/ 131 w 242"/>
                <a:gd name="T3" fmla="*/ 2 h 58"/>
                <a:gd name="T4" fmla="*/ 144 w 242"/>
                <a:gd name="T5" fmla="*/ 6 h 58"/>
                <a:gd name="T6" fmla="*/ 157 w 242"/>
                <a:gd name="T7" fmla="*/ 12 h 58"/>
                <a:gd name="T8" fmla="*/ 177 w 242"/>
                <a:gd name="T9" fmla="*/ 18 h 58"/>
                <a:gd name="T10" fmla="*/ 190 w 242"/>
                <a:gd name="T11" fmla="*/ 18 h 58"/>
                <a:gd name="T12" fmla="*/ 209 w 242"/>
                <a:gd name="T13" fmla="*/ 24 h 58"/>
                <a:gd name="T14" fmla="*/ 225 w 242"/>
                <a:gd name="T15" fmla="*/ 28 h 58"/>
                <a:gd name="T16" fmla="*/ 240 w 242"/>
                <a:gd name="T17" fmla="*/ 34 h 58"/>
                <a:gd name="T18" fmla="*/ 242 w 242"/>
                <a:gd name="T19" fmla="*/ 42 h 58"/>
                <a:gd name="T20" fmla="*/ 234 w 242"/>
                <a:gd name="T21" fmla="*/ 52 h 58"/>
                <a:gd name="T22" fmla="*/ 221 w 242"/>
                <a:gd name="T23" fmla="*/ 56 h 58"/>
                <a:gd name="T24" fmla="*/ 204 w 242"/>
                <a:gd name="T25" fmla="*/ 58 h 58"/>
                <a:gd name="T26" fmla="*/ 144 w 242"/>
                <a:gd name="T27" fmla="*/ 58 h 58"/>
                <a:gd name="T28" fmla="*/ 123 w 242"/>
                <a:gd name="T29" fmla="*/ 58 h 58"/>
                <a:gd name="T30" fmla="*/ 102 w 242"/>
                <a:gd name="T31" fmla="*/ 54 h 58"/>
                <a:gd name="T32" fmla="*/ 81 w 242"/>
                <a:gd name="T33" fmla="*/ 50 h 58"/>
                <a:gd name="T34" fmla="*/ 69 w 242"/>
                <a:gd name="T35" fmla="*/ 46 h 58"/>
                <a:gd name="T36" fmla="*/ 69 w 242"/>
                <a:gd name="T37" fmla="*/ 54 h 58"/>
                <a:gd name="T38" fmla="*/ 15 w 242"/>
                <a:gd name="T39" fmla="*/ 54 h 58"/>
                <a:gd name="T40" fmla="*/ 8 w 242"/>
                <a:gd name="T41" fmla="*/ 46 h 58"/>
                <a:gd name="T42" fmla="*/ 2 w 242"/>
                <a:gd name="T43" fmla="*/ 34 h 58"/>
                <a:gd name="T44" fmla="*/ 0 w 242"/>
                <a:gd name="T45" fmla="*/ 26 h 58"/>
                <a:gd name="T46" fmla="*/ 2 w 242"/>
                <a:gd name="T47" fmla="*/ 12 h 58"/>
                <a:gd name="T48" fmla="*/ 4 w 242"/>
                <a:gd name="T49" fmla="*/ 2 h 58"/>
                <a:gd name="T50" fmla="*/ 17 w 242"/>
                <a:gd name="T51" fmla="*/ 2 h 58"/>
                <a:gd name="T52" fmla="*/ 33 w 242"/>
                <a:gd name="T53" fmla="*/ 8 h 58"/>
                <a:gd name="T54" fmla="*/ 52 w 242"/>
                <a:gd name="T55" fmla="*/ 14 h 58"/>
                <a:gd name="T56" fmla="*/ 63 w 242"/>
                <a:gd name="T57" fmla="*/ 14 h 58"/>
                <a:gd name="T58" fmla="*/ 79 w 242"/>
                <a:gd name="T59" fmla="*/ 12 h 58"/>
                <a:gd name="T60" fmla="*/ 94 w 242"/>
                <a:gd name="T61" fmla="*/ 8 h 58"/>
                <a:gd name="T62" fmla="*/ 123 w 242"/>
                <a:gd name="T63" fmla="*/ 12 h 58"/>
                <a:gd name="T64" fmla="*/ 115 w 242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2" h="58">
                  <a:moveTo>
                    <a:pt x="115" y="0"/>
                  </a:moveTo>
                  <a:lnTo>
                    <a:pt x="131" y="2"/>
                  </a:lnTo>
                  <a:lnTo>
                    <a:pt x="144" y="6"/>
                  </a:lnTo>
                  <a:lnTo>
                    <a:pt x="157" y="12"/>
                  </a:lnTo>
                  <a:lnTo>
                    <a:pt x="177" y="18"/>
                  </a:lnTo>
                  <a:lnTo>
                    <a:pt x="190" y="18"/>
                  </a:lnTo>
                  <a:lnTo>
                    <a:pt x="209" y="24"/>
                  </a:lnTo>
                  <a:lnTo>
                    <a:pt x="225" y="28"/>
                  </a:lnTo>
                  <a:lnTo>
                    <a:pt x="240" y="34"/>
                  </a:lnTo>
                  <a:lnTo>
                    <a:pt x="242" y="42"/>
                  </a:lnTo>
                  <a:lnTo>
                    <a:pt x="234" y="52"/>
                  </a:lnTo>
                  <a:lnTo>
                    <a:pt x="221" y="56"/>
                  </a:lnTo>
                  <a:lnTo>
                    <a:pt x="204" y="58"/>
                  </a:lnTo>
                  <a:lnTo>
                    <a:pt x="144" y="58"/>
                  </a:lnTo>
                  <a:lnTo>
                    <a:pt x="123" y="58"/>
                  </a:lnTo>
                  <a:lnTo>
                    <a:pt x="102" y="54"/>
                  </a:lnTo>
                  <a:lnTo>
                    <a:pt x="81" y="50"/>
                  </a:lnTo>
                  <a:lnTo>
                    <a:pt x="69" y="46"/>
                  </a:lnTo>
                  <a:lnTo>
                    <a:pt x="69" y="54"/>
                  </a:lnTo>
                  <a:lnTo>
                    <a:pt x="15" y="54"/>
                  </a:lnTo>
                  <a:lnTo>
                    <a:pt x="8" y="46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2" y="12"/>
                  </a:lnTo>
                  <a:lnTo>
                    <a:pt x="4" y="2"/>
                  </a:lnTo>
                  <a:lnTo>
                    <a:pt x="17" y="2"/>
                  </a:lnTo>
                  <a:lnTo>
                    <a:pt x="33" y="8"/>
                  </a:lnTo>
                  <a:lnTo>
                    <a:pt x="52" y="14"/>
                  </a:lnTo>
                  <a:lnTo>
                    <a:pt x="63" y="14"/>
                  </a:lnTo>
                  <a:lnTo>
                    <a:pt x="79" y="12"/>
                  </a:lnTo>
                  <a:lnTo>
                    <a:pt x="94" y="8"/>
                  </a:lnTo>
                  <a:lnTo>
                    <a:pt x="123" y="1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8080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545" y="2231"/>
              <a:ext cx="192" cy="729"/>
            </a:xfrm>
            <a:custGeom>
              <a:avLst/>
              <a:gdLst>
                <a:gd name="T0" fmla="*/ 56 w 192"/>
                <a:gd name="T1" fmla="*/ 0 h 729"/>
                <a:gd name="T2" fmla="*/ 75 w 192"/>
                <a:gd name="T3" fmla="*/ 30 h 729"/>
                <a:gd name="T4" fmla="*/ 90 w 192"/>
                <a:gd name="T5" fmla="*/ 58 h 729"/>
                <a:gd name="T6" fmla="*/ 98 w 192"/>
                <a:gd name="T7" fmla="*/ 80 h 729"/>
                <a:gd name="T8" fmla="*/ 138 w 192"/>
                <a:gd name="T9" fmla="*/ 171 h 729"/>
                <a:gd name="T10" fmla="*/ 154 w 192"/>
                <a:gd name="T11" fmla="*/ 225 h 729"/>
                <a:gd name="T12" fmla="*/ 156 w 192"/>
                <a:gd name="T13" fmla="*/ 277 h 729"/>
                <a:gd name="T14" fmla="*/ 158 w 192"/>
                <a:gd name="T15" fmla="*/ 352 h 729"/>
                <a:gd name="T16" fmla="*/ 161 w 192"/>
                <a:gd name="T17" fmla="*/ 392 h 729"/>
                <a:gd name="T18" fmla="*/ 169 w 192"/>
                <a:gd name="T19" fmla="*/ 424 h 729"/>
                <a:gd name="T20" fmla="*/ 173 w 192"/>
                <a:gd name="T21" fmla="*/ 452 h 729"/>
                <a:gd name="T22" fmla="*/ 173 w 192"/>
                <a:gd name="T23" fmla="*/ 478 h 729"/>
                <a:gd name="T24" fmla="*/ 165 w 192"/>
                <a:gd name="T25" fmla="*/ 496 h 729"/>
                <a:gd name="T26" fmla="*/ 163 w 192"/>
                <a:gd name="T27" fmla="*/ 520 h 729"/>
                <a:gd name="T28" fmla="*/ 165 w 192"/>
                <a:gd name="T29" fmla="*/ 559 h 729"/>
                <a:gd name="T30" fmla="*/ 167 w 192"/>
                <a:gd name="T31" fmla="*/ 623 h 729"/>
                <a:gd name="T32" fmla="*/ 169 w 192"/>
                <a:gd name="T33" fmla="*/ 653 h 729"/>
                <a:gd name="T34" fmla="*/ 179 w 192"/>
                <a:gd name="T35" fmla="*/ 681 h 729"/>
                <a:gd name="T36" fmla="*/ 192 w 192"/>
                <a:gd name="T37" fmla="*/ 711 h 729"/>
                <a:gd name="T38" fmla="*/ 167 w 192"/>
                <a:gd name="T39" fmla="*/ 719 h 729"/>
                <a:gd name="T40" fmla="*/ 140 w 192"/>
                <a:gd name="T41" fmla="*/ 729 h 729"/>
                <a:gd name="T42" fmla="*/ 119 w 192"/>
                <a:gd name="T43" fmla="*/ 727 h 729"/>
                <a:gd name="T44" fmla="*/ 79 w 192"/>
                <a:gd name="T45" fmla="*/ 717 h 729"/>
                <a:gd name="T46" fmla="*/ 75 w 192"/>
                <a:gd name="T47" fmla="*/ 683 h 729"/>
                <a:gd name="T48" fmla="*/ 71 w 192"/>
                <a:gd name="T49" fmla="*/ 653 h 729"/>
                <a:gd name="T50" fmla="*/ 73 w 192"/>
                <a:gd name="T51" fmla="*/ 633 h 729"/>
                <a:gd name="T52" fmla="*/ 77 w 192"/>
                <a:gd name="T53" fmla="*/ 605 h 729"/>
                <a:gd name="T54" fmla="*/ 73 w 192"/>
                <a:gd name="T55" fmla="*/ 579 h 729"/>
                <a:gd name="T56" fmla="*/ 63 w 192"/>
                <a:gd name="T57" fmla="*/ 550 h 729"/>
                <a:gd name="T58" fmla="*/ 58 w 192"/>
                <a:gd name="T59" fmla="*/ 532 h 729"/>
                <a:gd name="T60" fmla="*/ 56 w 192"/>
                <a:gd name="T61" fmla="*/ 500 h 729"/>
                <a:gd name="T62" fmla="*/ 50 w 192"/>
                <a:gd name="T63" fmla="*/ 484 h 729"/>
                <a:gd name="T64" fmla="*/ 46 w 192"/>
                <a:gd name="T65" fmla="*/ 426 h 729"/>
                <a:gd name="T66" fmla="*/ 38 w 192"/>
                <a:gd name="T67" fmla="*/ 378 h 729"/>
                <a:gd name="T68" fmla="*/ 35 w 192"/>
                <a:gd name="T69" fmla="*/ 342 h 729"/>
                <a:gd name="T70" fmla="*/ 27 w 192"/>
                <a:gd name="T71" fmla="*/ 327 h 729"/>
                <a:gd name="T72" fmla="*/ 21 w 192"/>
                <a:gd name="T73" fmla="*/ 287 h 729"/>
                <a:gd name="T74" fmla="*/ 15 w 192"/>
                <a:gd name="T75" fmla="*/ 243 h 729"/>
                <a:gd name="T76" fmla="*/ 17 w 192"/>
                <a:gd name="T77" fmla="*/ 201 h 729"/>
                <a:gd name="T78" fmla="*/ 15 w 192"/>
                <a:gd name="T79" fmla="*/ 175 h 729"/>
                <a:gd name="T80" fmla="*/ 10 w 192"/>
                <a:gd name="T81" fmla="*/ 143 h 729"/>
                <a:gd name="T82" fmla="*/ 8 w 192"/>
                <a:gd name="T83" fmla="*/ 110 h 729"/>
                <a:gd name="T84" fmla="*/ 4 w 192"/>
                <a:gd name="T85" fmla="*/ 74 h 729"/>
                <a:gd name="T86" fmla="*/ 0 w 192"/>
                <a:gd name="T87" fmla="*/ 42 h 729"/>
                <a:gd name="T88" fmla="*/ 6 w 192"/>
                <a:gd name="T89" fmla="*/ 24 h 729"/>
                <a:gd name="T90" fmla="*/ 15 w 192"/>
                <a:gd name="T91" fmla="*/ 12 h 729"/>
                <a:gd name="T92" fmla="*/ 33 w 192"/>
                <a:gd name="T93" fmla="*/ 2 h 729"/>
                <a:gd name="T94" fmla="*/ 56 w 192"/>
                <a:gd name="T95" fmla="*/ 0 h 7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2" h="729">
                  <a:moveTo>
                    <a:pt x="56" y="0"/>
                  </a:moveTo>
                  <a:lnTo>
                    <a:pt x="75" y="30"/>
                  </a:lnTo>
                  <a:lnTo>
                    <a:pt x="90" y="58"/>
                  </a:lnTo>
                  <a:lnTo>
                    <a:pt x="98" y="80"/>
                  </a:lnTo>
                  <a:lnTo>
                    <a:pt x="138" y="171"/>
                  </a:lnTo>
                  <a:lnTo>
                    <a:pt x="154" y="225"/>
                  </a:lnTo>
                  <a:lnTo>
                    <a:pt x="156" y="277"/>
                  </a:lnTo>
                  <a:lnTo>
                    <a:pt x="158" y="352"/>
                  </a:lnTo>
                  <a:lnTo>
                    <a:pt x="161" y="392"/>
                  </a:lnTo>
                  <a:lnTo>
                    <a:pt x="169" y="424"/>
                  </a:lnTo>
                  <a:lnTo>
                    <a:pt x="173" y="452"/>
                  </a:lnTo>
                  <a:lnTo>
                    <a:pt x="173" y="478"/>
                  </a:lnTo>
                  <a:lnTo>
                    <a:pt x="165" y="496"/>
                  </a:lnTo>
                  <a:lnTo>
                    <a:pt x="163" y="520"/>
                  </a:lnTo>
                  <a:lnTo>
                    <a:pt x="165" y="559"/>
                  </a:lnTo>
                  <a:lnTo>
                    <a:pt x="167" y="623"/>
                  </a:lnTo>
                  <a:lnTo>
                    <a:pt x="169" y="653"/>
                  </a:lnTo>
                  <a:lnTo>
                    <a:pt x="179" y="681"/>
                  </a:lnTo>
                  <a:lnTo>
                    <a:pt x="192" y="711"/>
                  </a:lnTo>
                  <a:lnTo>
                    <a:pt x="167" y="719"/>
                  </a:lnTo>
                  <a:lnTo>
                    <a:pt x="140" y="729"/>
                  </a:lnTo>
                  <a:lnTo>
                    <a:pt x="119" y="727"/>
                  </a:lnTo>
                  <a:lnTo>
                    <a:pt x="79" y="717"/>
                  </a:lnTo>
                  <a:lnTo>
                    <a:pt x="75" y="683"/>
                  </a:lnTo>
                  <a:lnTo>
                    <a:pt x="71" y="653"/>
                  </a:lnTo>
                  <a:lnTo>
                    <a:pt x="73" y="633"/>
                  </a:lnTo>
                  <a:lnTo>
                    <a:pt x="77" y="605"/>
                  </a:lnTo>
                  <a:lnTo>
                    <a:pt x="73" y="579"/>
                  </a:lnTo>
                  <a:lnTo>
                    <a:pt x="63" y="550"/>
                  </a:lnTo>
                  <a:lnTo>
                    <a:pt x="58" y="532"/>
                  </a:lnTo>
                  <a:lnTo>
                    <a:pt x="56" y="500"/>
                  </a:lnTo>
                  <a:lnTo>
                    <a:pt x="50" y="484"/>
                  </a:lnTo>
                  <a:lnTo>
                    <a:pt x="46" y="426"/>
                  </a:lnTo>
                  <a:lnTo>
                    <a:pt x="38" y="378"/>
                  </a:lnTo>
                  <a:lnTo>
                    <a:pt x="35" y="342"/>
                  </a:lnTo>
                  <a:lnTo>
                    <a:pt x="27" y="327"/>
                  </a:lnTo>
                  <a:lnTo>
                    <a:pt x="21" y="287"/>
                  </a:lnTo>
                  <a:lnTo>
                    <a:pt x="15" y="243"/>
                  </a:lnTo>
                  <a:lnTo>
                    <a:pt x="17" y="201"/>
                  </a:lnTo>
                  <a:lnTo>
                    <a:pt x="15" y="175"/>
                  </a:lnTo>
                  <a:lnTo>
                    <a:pt x="10" y="143"/>
                  </a:lnTo>
                  <a:lnTo>
                    <a:pt x="8" y="110"/>
                  </a:lnTo>
                  <a:lnTo>
                    <a:pt x="4" y="74"/>
                  </a:lnTo>
                  <a:lnTo>
                    <a:pt x="0" y="42"/>
                  </a:lnTo>
                  <a:lnTo>
                    <a:pt x="6" y="24"/>
                  </a:lnTo>
                  <a:lnTo>
                    <a:pt x="15" y="12"/>
                  </a:lnTo>
                  <a:lnTo>
                    <a:pt x="33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570" y="2432"/>
              <a:ext cx="48" cy="303"/>
            </a:xfrm>
            <a:custGeom>
              <a:avLst/>
              <a:gdLst>
                <a:gd name="T0" fmla="*/ 37 w 48"/>
                <a:gd name="T1" fmla="*/ 303 h 303"/>
                <a:gd name="T2" fmla="*/ 37 w 48"/>
                <a:gd name="T3" fmla="*/ 263 h 303"/>
                <a:gd name="T4" fmla="*/ 44 w 48"/>
                <a:gd name="T5" fmla="*/ 241 h 303"/>
                <a:gd name="T6" fmla="*/ 48 w 48"/>
                <a:gd name="T7" fmla="*/ 221 h 303"/>
                <a:gd name="T8" fmla="*/ 37 w 48"/>
                <a:gd name="T9" fmla="*/ 201 h 303"/>
                <a:gd name="T10" fmla="*/ 37 w 48"/>
                <a:gd name="T11" fmla="*/ 191 h 303"/>
                <a:gd name="T12" fmla="*/ 33 w 48"/>
                <a:gd name="T13" fmla="*/ 175 h 303"/>
                <a:gd name="T14" fmla="*/ 25 w 48"/>
                <a:gd name="T15" fmla="*/ 161 h 303"/>
                <a:gd name="T16" fmla="*/ 27 w 48"/>
                <a:gd name="T17" fmla="*/ 138 h 303"/>
                <a:gd name="T18" fmla="*/ 19 w 48"/>
                <a:gd name="T19" fmla="*/ 126 h 303"/>
                <a:gd name="T20" fmla="*/ 13 w 48"/>
                <a:gd name="T21" fmla="*/ 104 h 303"/>
                <a:gd name="T22" fmla="*/ 13 w 48"/>
                <a:gd name="T23" fmla="*/ 80 h 303"/>
                <a:gd name="T24" fmla="*/ 12 w 48"/>
                <a:gd name="T25" fmla="*/ 58 h 303"/>
                <a:gd name="T26" fmla="*/ 6 w 48"/>
                <a:gd name="T27" fmla="*/ 34 h 303"/>
                <a:gd name="T28" fmla="*/ 0 w 48"/>
                <a:gd name="T29" fmla="*/ 8 h 303"/>
                <a:gd name="T30" fmla="*/ 0 w 48"/>
                <a:gd name="T31" fmla="*/ 0 h 3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8" h="303">
                  <a:moveTo>
                    <a:pt x="37" y="303"/>
                  </a:moveTo>
                  <a:lnTo>
                    <a:pt x="37" y="263"/>
                  </a:lnTo>
                  <a:lnTo>
                    <a:pt x="44" y="241"/>
                  </a:lnTo>
                  <a:lnTo>
                    <a:pt x="48" y="221"/>
                  </a:lnTo>
                  <a:lnTo>
                    <a:pt x="37" y="201"/>
                  </a:lnTo>
                  <a:lnTo>
                    <a:pt x="37" y="191"/>
                  </a:lnTo>
                  <a:lnTo>
                    <a:pt x="33" y="175"/>
                  </a:lnTo>
                  <a:lnTo>
                    <a:pt x="25" y="161"/>
                  </a:lnTo>
                  <a:lnTo>
                    <a:pt x="27" y="138"/>
                  </a:lnTo>
                  <a:lnTo>
                    <a:pt x="19" y="126"/>
                  </a:lnTo>
                  <a:lnTo>
                    <a:pt x="13" y="104"/>
                  </a:lnTo>
                  <a:lnTo>
                    <a:pt x="13" y="80"/>
                  </a:lnTo>
                  <a:lnTo>
                    <a:pt x="12" y="58"/>
                  </a:lnTo>
                  <a:lnTo>
                    <a:pt x="6" y="34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881" y="2450"/>
              <a:ext cx="181" cy="104"/>
            </a:xfrm>
            <a:custGeom>
              <a:avLst/>
              <a:gdLst>
                <a:gd name="T0" fmla="*/ 154 w 181"/>
                <a:gd name="T1" fmla="*/ 0 h 104"/>
                <a:gd name="T2" fmla="*/ 179 w 181"/>
                <a:gd name="T3" fmla="*/ 18 h 104"/>
                <a:gd name="T4" fmla="*/ 181 w 181"/>
                <a:gd name="T5" fmla="*/ 28 h 104"/>
                <a:gd name="T6" fmla="*/ 179 w 181"/>
                <a:gd name="T7" fmla="*/ 42 h 104"/>
                <a:gd name="T8" fmla="*/ 175 w 181"/>
                <a:gd name="T9" fmla="*/ 54 h 104"/>
                <a:gd name="T10" fmla="*/ 167 w 181"/>
                <a:gd name="T11" fmla="*/ 64 h 104"/>
                <a:gd name="T12" fmla="*/ 154 w 181"/>
                <a:gd name="T13" fmla="*/ 76 h 104"/>
                <a:gd name="T14" fmla="*/ 134 w 181"/>
                <a:gd name="T15" fmla="*/ 86 h 104"/>
                <a:gd name="T16" fmla="*/ 111 w 181"/>
                <a:gd name="T17" fmla="*/ 96 h 104"/>
                <a:gd name="T18" fmla="*/ 88 w 181"/>
                <a:gd name="T19" fmla="*/ 102 h 104"/>
                <a:gd name="T20" fmla="*/ 63 w 181"/>
                <a:gd name="T21" fmla="*/ 104 h 104"/>
                <a:gd name="T22" fmla="*/ 44 w 181"/>
                <a:gd name="T23" fmla="*/ 102 h 104"/>
                <a:gd name="T24" fmla="*/ 23 w 181"/>
                <a:gd name="T25" fmla="*/ 94 h 104"/>
                <a:gd name="T26" fmla="*/ 0 w 181"/>
                <a:gd name="T27" fmla="*/ 82 h 104"/>
                <a:gd name="T28" fmla="*/ 33 w 181"/>
                <a:gd name="T29" fmla="*/ 88 h 104"/>
                <a:gd name="T30" fmla="*/ 65 w 181"/>
                <a:gd name="T31" fmla="*/ 92 h 104"/>
                <a:gd name="T32" fmla="*/ 90 w 181"/>
                <a:gd name="T33" fmla="*/ 82 h 104"/>
                <a:gd name="T34" fmla="*/ 121 w 181"/>
                <a:gd name="T35" fmla="*/ 68 h 104"/>
                <a:gd name="T36" fmla="*/ 140 w 181"/>
                <a:gd name="T37" fmla="*/ 46 h 104"/>
                <a:gd name="T38" fmla="*/ 154 w 181"/>
                <a:gd name="T39" fmla="*/ 0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1" h="104">
                  <a:moveTo>
                    <a:pt x="154" y="0"/>
                  </a:moveTo>
                  <a:lnTo>
                    <a:pt x="179" y="18"/>
                  </a:lnTo>
                  <a:lnTo>
                    <a:pt x="181" y="28"/>
                  </a:lnTo>
                  <a:lnTo>
                    <a:pt x="179" y="42"/>
                  </a:lnTo>
                  <a:lnTo>
                    <a:pt x="175" y="54"/>
                  </a:lnTo>
                  <a:lnTo>
                    <a:pt x="167" y="64"/>
                  </a:lnTo>
                  <a:lnTo>
                    <a:pt x="154" y="76"/>
                  </a:lnTo>
                  <a:lnTo>
                    <a:pt x="134" y="86"/>
                  </a:lnTo>
                  <a:lnTo>
                    <a:pt x="111" y="96"/>
                  </a:lnTo>
                  <a:lnTo>
                    <a:pt x="88" y="102"/>
                  </a:lnTo>
                  <a:lnTo>
                    <a:pt x="63" y="104"/>
                  </a:lnTo>
                  <a:lnTo>
                    <a:pt x="44" y="102"/>
                  </a:lnTo>
                  <a:lnTo>
                    <a:pt x="23" y="94"/>
                  </a:lnTo>
                  <a:lnTo>
                    <a:pt x="0" y="82"/>
                  </a:lnTo>
                  <a:lnTo>
                    <a:pt x="33" y="88"/>
                  </a:lnTo>
                  <a:lnTo>
                    <a:pt x="65" y="92"/>
                  </a:lnTo>
                  <a:lnTo>
                    <a:pt x="90" y="82"/>
                  </a:lnTo>
                  <a:lnTo>
                    <a:pt x="121" y="68"/>
                  </a:lnTo>
                  <a:lnTo>
                    <a:pt x="140" y="4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998" y="2450"/>
              <a:ext cx="77" cy="80"/>
            </a:xfrm>
            <a:custGeom>
              <a:avLst/>
              <a:gdLst>
                <a:gd name="T0" fmla="*/ 60 w 77"/>
                <a:gd name="T1" fmla="*/ 2 h 80"/>
                <a:gd name="T2" fmla="*/ 73 w 77"/>
                <a:gd name="T3" fmla="*/ 0 h 80"/>
                <a:gd name="T4" fmla="*/ 77 w 77"/>
                <a:gd name="T5" fmla="*/ 4 h 80"/>
                <a:gd name="T6" fmla="*/ 77 w 77"/>
                <a:gd name="T7" fmla="*/ 12 h 80"/>
                <a:gd name="T8" fmla="*/ 73 w 77"/>
                <a:gd name="T9" fmla="*/ 22 h 80"/>
                <a:gd name="T10" fmla="*/ 65 w 77"/>
                <a:gd name="T11" fmla="*/ 28 h 80"/>
                <a:gd name="T12" fmla="*/ 56 w 77"/>
                <a:gd name="T13" fmla="*/ 28 h 80"/>
                <a:gd name="T14" fmla="*/ 48 w 77"/>
                <a:gd name="T15" fmla="*/ 52 h 80"/>
                <a:gd name="T16" fmla="*/ 27 w 77"/>
                <a:gd name="T17" fmla="*/ 66 h 80"/>
                <a:gd name="T18" fmla="*/ 14 w 77"/>
                <a:gd name="T19" fmla="*/ 74 h 80"/>
                <a:gd name="T20" fmla="*/ 0 w 77"/>
                <a:gd name="T21" fmla="*/ 80 h 80"/>
                <a:gd name="T22" fmla="*/ 16 w 77"/>
                <a:gd name="T23" fmla="*/ 60 h 80"/>
                <a:gd name="T24" fmla="*/ 25 w 77"/>
                <a:gd name="T25" fmla="*/ 50 h 80"/>
                <a:gd name="T26" fmla="*/ 35 w 77"/>
                <a:gd name="T27" fmla="*/ 36 h 80"/>
                <a:gd name="T28" fmla="*/ 48 w 77"/>
                <a:gd name="T29" fmla="*/ 18 h 80"/>
                <a:gd name="T30" fmla="*/ 52 w 77"/>
                <a:gd name="T31" fmla="*/ 14 h 80"/>
                <a:gd name="T32" fmla="*/ 54 w 77"/>
                <a:gd name="T33" fmla="*/ 10 h 80"/>
                <a:gd name="T34" fmla="*/ 56 w 77"/>
                <a:gd name="T35" fmla="*/ 6 h 80"/>
                <a:gd name="T36" fmla="*/ 60 w 77"/>
                <a:gd name="T37" fmla="*/ 2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" h="80">
                  <a:moveTo>
                    <a:pt x="60" y="2"/>
                  </a:moveTo>
                  <a:lnTo>
                    <a:pt x="73" y="0"/>
                  </a:lnTo>
                  <a:lnTo>
                    <a:pt x="77" y="4"/>
                  </a:lnTo>
                  <a:lnTo>
                    <a:pt x="77" y="12"/>
                  </a:lnTo>
                  <a:lnTo>
                    <a:pt x="73" y="22"/>
                  </a:lnTo>
                  <a:lnTo>
                    <a:pt x="65" y="28"/>
                  </a:lnTo>
                  <a:lnTo>
                    <a:pt x="56" y="28"/>
                  </a:lnTo>
                  <a:lnTo>
                    <a:pt x="48" y="52"/>
                  </a:lnTo>
                  <a:lnTo>
                    <a:pt x="27" y="66"/>
                  </a:lnTo>
                  <a:lnTo>
                    <a:pt x="14" y="74"/>
                  </a:lnTo>
                  <a:lnTo>
                    <a:pt x="0" y="80"/>
                  </a:lnTo>
                  <a:lnTo>
                    <a:pt x="16" y="60"/>
                  </a:lnTo>
                  <a:lnTo>
                    <a:pt x="25" y="50"/>
                  </a:lnTo>
                  <a:lnTo>
                    <a:pt x="35" y="36"/>
                  </a:lnTo>
                  <a:lnTo>
                    <a:pt x="48" y="18"/>
                  </a:lnTo>
                  <a:lnTo>
                    <a:pt x="52" y="14"/>
                  </a:lnTo>
                  <a:lnTo>
                    <a:pt x="54" y="10"/>
                  </a:lnTo>
                  <a:lnTo>
                    <a:pt x="56" y="6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68" y="2189"/>
              <a:ext cx="81" cy="118"/>
            </a:xfrm>
            <a:custGeom>
              <a:avLst/>
              <a:gdLst>
                <a:gd name="T0" fmla="*/ 81 w 81"/>
                <a:gd name="T1" fmla="*/ 72 h 118"/>
                <a:gd name="T2" fmla="*/ 67 w 81"/>
                <a:gd name="T3" fmla="*/ 62 h 118"/>
                <a:gd name="T4" fmla="*/ 63 w 81"/>
                <a:gd name="T5" fmla="*/ 54 h 118"/>
                <a:gd name="T6" fmla="*/ 65 w 81"/>
                <a:gd name="T7" fmla="*/ 46 h 118"/>
                <a:gd name="T8" fmla="*/ 65 w 81"/>
                <a:gd name="T9" fmla="*/ 40 h 118"/>
                <a:gd name="T10" fmla="*/ 63 w 81"/>
                <a:gd name="T11" fmla="*/ 36 h 118"/>
                <a:gd name="T12" fmla="*/ 59 w 81"/>
                <a:gd name="T13" fmla="*/ 34 h 118"/>
                <a:gd name="T14" fmla="*/ 63 w 81"/>
                <a:gd name="T15" fmla="*/ 30 h 118"/>
                <a:gd name="T16" fmla="*/ 61 w 81"/>
                <a:gd name="T17" fmla="*/ 24 h 118"/>
                <a:gd name="T18" fmla="*/ 59 w 81"/>
                <a:gd name="T19" fmla="*/ 20 h 118"/>
                <a:gd name="T20" fmla="*/ 54 w 81"/>
                <a:gd name="T21" fmla="*/ 18 h 118"/>
                <a:gd name="T22" fmla="*/ 50 w 81"/>
                <a:gd name="T23" fmla="*/ 16 h 118"/>
                <a:gd name="T24" fmla="*/ 46 w 81"/>
                <a:gd name="T25" fmla="*/ 18 h 118"/>
                <a:gd name="T26" fmla="*/ 48 w 81"/>
                <a:gd name="T27" fmla="*/ 12 h 118"/>
                <a:gd name="T28" fmla="*/ 46 w 81"/>
                <a:gd name="T29" fmla="*/ 8 h 118"/>
                <a:gd name="T30" fmla="*/ 44 w 81"/>
                <a:gd name="T31" fmla="*/ 6 h 118"/>
                <a:gd name="T32" fmla="*/ 40 w 81"/>
                <a:gd name="T33" fmla="*/ 4 h 118"/>
                <a:gd name="T34" fmla="*/ 36 w 81"/>
                <a:gd name="T35" fmla="*/ 4 h 118"/>
                <a:gd name="T36" fmla="*/ 33 w 81"/>
                <a:gd name="T37" fmla="*/ 6 h 118"/>
                <a:gd name="T38" fmla="*/ 31 w 81"/>
                <a:gd name="T39" fmla="*/ 2 h 118"/>
                <a:gd name="T40" fmla="*/ 25 w 81"/>
                <a:gd name="T41" fmla="*/ 0 h 118"/>
                <a:gd name="T42" fmla="*/ 17 w 81"/>
                <a:gd name="T43" fmla="*/ 0 h 118"/>
                <a:gd name="T44" fmla="*/ 10 w 81"/>
                <a:gd name="T45" fmla="*/ 4 h 118"/>
                <a:gd name="T46" fmla="*/ 4 w 81"/>
                <a:gd name="T47" fmla="*/ 8 h 118"/>
                <a:gd name="T48" fmla="*/ 0 w 81"/>
                <a:gd name="T49" fmla="*/ 14 h 118"/>
                <a:gd name="T50" fmla="*/ 0 w 81"/>
                <a:gd name="T51" fmla="*/ 20 h 118"/>
                <a:gd name="T52" fmla="*/ 2 w 81"/>
                <a:gd name="T53" fmla="*/ 26 h 118"/>
                <a:gd name="T54" fmla="*/ 4 w 81"/>
                <a:gd name="T55" fmla="*/ 34 h 118"/>
                <a:gd name="T56" fmla="*/ 6 w 81"/>
                <a:gd name="T57" fmla="*/ 44 h 118"/>
                <a:gd name="T58" fmla="*/ 10 w 81"/>
                <a:gd name="T59" fmla="*/ 54 h 118"/>
                <a:gd name="T60" fmla="*/ 17 w 81"/>
                <a:gd name="T61" fmla="*/ 60 h 118"/>
                <a:gd name="T62" fmla="*/ 29 w 81"/>
                <a:gd name="T63" fmla="*/ 70 h 118"/>
                <a:gd name="T64" fmla="*/ 42 w 81"/>
                <a:gd name="T65" fmla="*/ 76 h 118"/>
                <a:gd name="T66" fmla="*/ 56 w 81"/>
                <a:gd name="T67" fmla="*/ 80 h 118"/>
                <a:gd name="T68" fmla="*/ 71 w 81"/>
                <a:gd name="T69" fmla="*/ 98 h 118"/>
                <a:gd name="T70" fmla="*/ 79 w 81"/>
                <a:gd name="T71" fmla="*/ 118 h 118"/>
                <a:gd name="T72" fmla="*/ 81 w 81"/>
                <a:gd name="T73" fmla="*/ 72 h 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1" h="118">
                  <a:moveTo>
                    <a:pt x="81" y="72"/>
                  </a:moveTo>
                  <a:lnTo>
                    <a:pt x="67" y="62"/>
                  </a:lnTo>
                  <a:lnTo>
                    <a:pt x="63" y="54"/>
                  </a:lnTo>
                  <a:lnTo>
                    <a:pt x="65" y="46"/>
                  </a:lnTo>
                  <a:lnTo>
                    <a:pt x="65" y="40"/>
                  </a:lnTo>
                  <a:lnTo>
                    <a:pt x="63" y="36"/>
                  </a:lnTo>
                  <a:lnTo>
                    <a:pt x="59" y="34"/>
                  </a:lnTo>
                  <a:lnTo>
                    <a:pt x="63" y="30"/>
                  </a:lnTo>
                  <a:lnTo>
                    <a:pt x="61" y="24"/>
                  </a:lnTo>
                  <a:lnTo>
                    <a:pt x="59" y="20"/>
                  </a:lnTo>
                  <a:lnTo>
                    <a:pt x="54" y="18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8" y="12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3" y="6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4"/>
                  </a:lnTo>
                  <a:lnTo>
                    <a:pt x="6" y="44"/>
                  </a:lnTo>
                  <a:lnTo>
                    <a:pt x="10" y="54"/>
                  </a:lnTo>
                  <a:lnTo>
                    <a:pt x="17" y="60"/>
                  </a:lnTo>
                  <a:lnTo>
                    <a:pt x="29" y="70"/>
                  </a:lnTo>
                  <a:lnTo>
                    <a:pt x="42" y="76"/>
                  </a:lnTo>
                  <a:lnTo>
                    <a:pt x="56" y="80"/>
                  </a:lnTo>
                  <a:lnTo>
                    <a:pt x="71" y="98"/>
                  </a:lnTo>
                  <a:lnTo>
                    <a:pt x="79" y="118"/>
                  </a:lnTo>
                  <a:lnTo>
                    <a:pt x="81" y="72"/>
                  </a:lnTo>
                  <a:close/>
                </a:path>
              </a:pathLst>
            </a:custGeom>
            <a:solidFill>
              <a:srgbClr val="E0A0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85" y="2197"/>
              <a:ext cx="16" cy="22"/>
            </a:xfrm>
            <a:custGeom>
              <a:avLst/>
              <a:gdLst>
                <a:gd name="T0" fmla="*/ 0 w 16"/>
                <a:gd name="T1" fmla="*/ 22 h 22"/>
                <a:gd name="T2" fmla="*/ 0 w 16"/>
                <a:gd name="T3" fmla="*/ 16 h 22"/>
                <a:gd name="T4" fmla="*/ 0 w 16"/>
                <a:gd name="T5" fmla="*/ 10 h 22"/>
                <a:gd name="T6" fmla="*/ 2 w 16"/>
                <a:gd name="T7" fmla="*/ 4 h 22"/>
                <a:gd name="T8" fmla="*/ 6 w 16"/>
                <a:gd name="T9" fmla="*/ 2 h 22"/>
                <a:gd name="T10" fmla="*/ 10 w 16"/>
                <a:gd name="T11" fmla="*/ 0 h 22"/>
                <a:gd name="T12" fmla="*/ 12 w 16"/>
                <a:gd name="T13" fmla="*/ 0 h 22"/>
                <a:gd name="T14" fmla="*/ 16 w 16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2">
                  <a:moveTo>
                    <a:pt x="0" y="22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99" y="2207"/>
              <a:ext cx="13" cy="22"/>
            </a:xfrm>
            <a:custGeom>
              <a:avLst/>
              <a:gdLst>
                <a:gd name="T0" fmla="*/ 13 w 13"/>
                <a:gd name="T1" fmla="*/ 0 h 22"/>
                <a:gd name="T2" fmla="*/ 5 w 13"/>
                <a:gd name="T3" fmla="*/ 0 h 22"/>
                <a:gd name="T4" fmla="*/ 2 w 13"/>
                <a:gd name="T5" fmla="*/ 2 h 22"/>
                <a:gd name="T6" fmla="*/ 0 w 13"/>
                <a:gd name="T7" fmla="*/ 8 h 22"/>
                <a:gd name="T8" fmla="*/ 0 w 13"/>
                <a:gd name="T9" fmla="*/ 12 h 22"/>
                <a:gd name="T10" fmla="*/ 4 w 13"/>
                <a:gd name="T11" fmla="*/ 16 h 22"/>
                <a:gd name="T12" fmla="*/ 4 w 13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710" y="2221"/>
              <a:ext cx="16" cy="18"/>
            </a:xfrm>
            <a:custGeom>
              <a:avLst/>
              <a:gdLst>
                <a:gd name="T0" fmla="*/ 16 w 16"/>
                <a:gd name="T1" fmla="*/ 2 h 18"/>
                <a:gd name="T2" fmla="*/ 10 w 16"/>
                <a:gd name="T3" fmla="*/ 0 h 18"/>
                <a:gd name="T4" fmla="*/ 6 w 16"/>
                <a:gd name="T5" fmla="*/ 0 h 18"/>
                <a:gd name="T6" fmla="*/ 2 w 16"/>
                <a:gd name="T7" fmla="*/ 4 h 18"/>
                <a:gd name="T8" fmla="*/ 0 w 16"/>
                <a:gd name="T9" fmla="*/ 8 h 18"/>
                <a:gd name="T10" fmla="*/ 2 w 16"/>
                <a:gd name="T11" fmla="*/ 12 h 18"/>
                <a:gd name="T12" fmla="*/ 6 w 16"/>
                <a:gd name="T13" fmla="*/ 18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8">
                  <a:moveTo>
                    <a:pt x="16" y="2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583" y="2211"/>
              <a:ext cx="488" cy="376"/>
            </a:xfrm>
            <a:custGeom>
              <a:avLst/>
              <a:gdLst>
                <a:gd name="T0" fmla="*/ 189 w 488"/>
                <a:gd name="T1" fmla="*/ 289 h 376"/>
                <a:gd name="T2" fmla="*/ 173 w 488"/>
                <a:gd name="T3" fmla="*/ 311 h 376"/>
                <a:gd name="T4" fmla="*/ 158 w 488"/>
                <a:gd name="T5" fmla="*/ 323 h 376"/>
                <a:gd name="T6" fmla="*/ 139 w 488"/>
                <a:gd name="T7" fmla="*/ 335 h 376"/>
                <a:gd name="T8" fmla="*/ 135 w 488"/>
                <a:gd name="T9" fmla="*/ 349 h 376"/>
                <a:gd name="T10" fmla="*/ 125 w 488"/>
                <a:gd name="T11" fmla="*/ 359 h 376"/>
                <a:gd name="T12" fmla="*/ 120 w 488"/>
                <a:gd name="T13" fmla="*/ 376 h 376"/>
                <a:gd name="T14" fmla="*/ 114 w 488"/>
                <a:gd name="T15" fmla="*/ 333 h 376"/>
                <a:gd name="T16" fmla="*/ 106 w 488"/>
                <a:gd name="T17" fmla="*/ 305 h 376"/>
                <a:gd name="T18" fmla="*/ 114 w 488"/>
                <a:gd name="T19" fmla="*/ 255 h 376"/>
                <a:gd name="T20" fmla="*/ 102 w 488"/>
                <a:gd name="T21" fmla="*/ 229 h 376"/>
                <a:gd name="T22" fmla="*/ 87 w 488"/>
                <a:gd name="T23" fmla="*/ 181 h 376"/>
                <a:gd name="T24" fmla="*/ 58 w 488"/>
                <a:gd name="T25" fmla="*/ 128 h 376"/>
                <a:gd name="T26" fmla="*/ 48 w 488"/>
                <a:gd name="T27" fmla="*/ 94 h 376"/>
                <a:gd name="T28" fmla="*/ 33 w 488"/>
                <a:gd name="T29" fmla="*/ 54 h 376"/>
                <a:gd name="T30" fmla="*/ 14 w 488"/>
                <a:gd name="T31" fmla="*/ 26 h 376"/>
                <a:gd name="T32" fmla="*/ 0 w 488"/>
                <a:gd name="T33" fmla="*/ 16 h 376"/>
                <a:gd name="T34" fmla="*/ 18 w 488"/>
                <a:gd name="T35" fmla="*/ 6 h 376"/>
                <a:gd name="T36" fmla="*/ 39 w 488"/>
                <a:gd name="T37" fmla="*/ 0 h 376"/>
                <a:gd name="T38" fmla="*/ 66 w 488"/>
                <a:gd name="T39" fmla="*/ 4 h 376"/>
                <a:gd name="T40" fmla="*/ 93 w 488"/>
                <a:gd name="T41" fmla="*/ 12 h 376"/>
                <a:gd name="T42" fmla="*/ 116 w 488"/>
                <a:gd name="T43" fmla="*/ 24 h 376"/>
                <a:gd name="T44" fmla="*/ 135 w 488"/>
                <a:gd name="T45" fmla="*/ 34 h 376"/>
                <a:gd name="T46" fmla="*/ 141 w 488"/>
                <a:gd name="T47" fmla="*/ 30 h 376"/>
                <a:gd name="T48" fmla="*/ 152 w 488"/>
                <a:gd name="T49" fmla="*/ 24 h 376"/>
                <a:gd name="T50" fmla="*/ 154 w 488"/>
                <a:gd name="T51" fmla="*/ 6 h 376"/>
                <a:gd name="T52" fmla="*/ 166 w 488"/>
                <a:gd name="T53" fmla="*/ 16 h 376"/>
                <a:gd name="T54" fmla="*/ 179 w 488"/>
                <a:gd name="T55" fmla="*/ 18 h 376"/>
                <a:gd name="T56" fmla="*/ 198 w 488"/>
                <a:gd name="T57" fmla="*/ 24 h 376"/>
                <a:gd name="T58" fmla="*/ 217 w 488"/>
                <a:gd name="T59" fmla="*/ 26 h 376"/>
                <a:gd name="T60" fmla="*/ 235 w 488"/>
                <a:gd name="T61" fmla="*/ 28 h 376"/>
                <a:gd name="T62" fmla="*/ 260 w 488"/>
                <a:gd name="T63" fmla="*/ 26 h 376"/>
                <a:gd name="T64" fmla="*/ 281 w 488"/>
                <a:gd name="T65" fmla="*/ 36 h 376"/>
                <a:gd name="T66" fmla="*/ 298 w 488"/>
                <a:gd name="T67" fmla="*/ 52 h 376"/>
                <a:gd name="T68" fmla="*/ 315 w 488"/>
                <a:gd name="T69" fmla="*/ 76 h 376"/>
                <a:gd name="T70" fmla="*/ 329 w 488"/>
                <a:gd name="T71" fmla="*/ 94 h 376"/>
                <a:gd name="T72" fmla="*/ 346 w 488"/>
                <a:gd name="T73" fmla="*/ 108 h 376"/>
                <a:gd name="T74" fmla="*/ 363 w 488"/>
                <a:gd name="T75" fmla="*/ 120 h 376"/>
                <a:gd name="T76" fmla="*/ 379 w 488"/>
                <a:gd name="T77" fmla="*/ 132 h 376"/>
                <a:gd name="T78" fmla="*/ 386 w 488"/>
                <a:gd name="T79" fmla="*/ 147 h 376"/>
                <a:gd name="T80" fmla="*/ 415 w 488"/>
                <a:gd name="T81" fmla="*/ 145 h 376"/>
                <a:gd name="T82" fmla="*/ 450 w 488"/>
                <a:gd name="T83" fmla="*/ 151 h 376"/>
                <a:gd name="T84" fmla="*/ 442 w 488"/>
                <a:gd name="T85" fmla="*/ 132 h 376"/>
                <a:gd name="T86" fmla="*/ 479 w 488"/>
                <a:gd name="T87" fmla="*/ 138 h 376"/>
                <a:gd name="T88" fmla="*/ 480 w 488"/>
                <a:gd name="T89" fmla="*/ 183 h 376"/>
                <a:gd name="T90" fmla="*/ 484 w 488"/>
                <a:gd name="T91" fmla="*/ 221 h 376"/>
                <a:gd name="T92" fmla="*/ 488 w 488"/>
                <a:gd name="T93" fmla="*/ 233 h 376"/>
                <a:gd name="T94" fmla="*/ 479 w 488"/>
                <a:gd name="T95" fmla="*/ 239 h 376"/>
                <a:gd name="T96" fmla="*/ 469 w 488"/>
                <a:gd name="T97" fmla="*/ 239 h 376"/>
                <a:gd name="T98" fmla="*/ 461 w 488"/>
                <a:gd name="T99" fmla="*/ 263 h 376"/>
                <a:gd name="T100" fmla="*/ 442 w 488"/>
                <a:gd name="T101" fmla="*/ 293 h 376"/>
                <a:gd name="T102" fmla="*/ 429 w 488"/>
                <a:gd name="T103" fmla="*/ 307 h 376"/>
                <a:gd name="T104" fmla="*/ 413 w 488"/>
                <a:gd name="T105" fmla="*/ 317 h 376"/>
                <a:gd name="T106" fmla="*/ 384 w 488"/>
                <a:gd name="T107" fmla="*/ 331 h 376"/>
                <a:gd name="T108" fmla="*/ 356 w 488"/>
                <a:gd name="T109" fmla="*/ 337 h 376"/>
                <a:gd name="T110" fmla="*/ 323 w 488"/>
                <a:gd name="T111" fmla="*/ 337 h 376"/>
                <a:gd name="T112" fmla="*/ 300 w 488"/>
                <a:gd name="T113" fmla="*/ 333 h 376"/>
                <a:gd name="T114" fmla="*/ 279 w 488"/>
                <a:gd name="T115" fmla="*/ 325 h 376"/>
                <a:gd name="T116" fmla="*/ 260 w 488"/>
                <a:gd name="T117" fmla="*/ 313 h 376"/>
                <a:gd name="T118" fmla="*/ 246 w 488"/>
                <a:gd name="T119" fmla="*/ 299 h 376"/>
                <a:gd name="T120" fmla="*/ 235 w 488"/>
                <a:gd name="T121" fmla="*/ 287 h 376"/>
                <a:gd name="T122" fmla="*/ 214 w 488"/>
                <a:gd name="T123" fmla="*/ 281 h 376"/>
                <a:gd name="T124" fmla="*/ 189 w 488"/>
                <a:gd name="T125" fmla="*/ 289 h 3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8" h="376">
                  <a:moveTo>
                    <a:pt x="189" y="289"/>
                  </a:moveTo>
                  <a:lnTo>
                    <a:pt x="173" y="311"/>
                  </a:lnTo>
                  <a:lnTo>
                    <a:pt x="158" y="323"/>
                  </a:lnTo>
                  <a:lnTo>
                    <a:pt x="139" y="335"/>
                  </a:lnTo>
                  <a:lnTo>
                    <a:pt x="135" y="349"/>
                  </a:lnTo>
                  <a:lnTo>
                    <a:pt x="125" y="359"/>
                  </a:lnTo>
                  <a:lnTo>
                    <a:pt x="120" y="376"/>
                  </a:lnTo>
                  <a:lnTo>
                    <a:pt x="114" y="333"/>
                  </a:lnTo>
                  <a:lnTo>
                    <a:pt x="106" y="305"/>
                  </a:lnTo>
                  <a:lnTo>
                    <a:pt x="114" y="255"/>
                  </a:lnTo>
                  <a:lnTo>
                    <a:pt x="102" y="229"/>
                  </a:lnTo>
                  <a:lnTo>
                    <a:pt x="87" y="181"/>
                  </a:lnTo>
                  <a:lnTo>
                    <a:pt x="58" y="128"/>
                  </a:lnTo>
                  <a:lnTo>
                    <a:pt x="48" y="94"/>
                  </a:lnTo>
                  <a:lnTo>
                    <a:pt x="33" y="54"/>
                  </a:lnTo>
                  <a:lnTo>
                    <a:pt x="14" y="26"/>
                  </a:lnTo>
                  <a:lnTo>
                    <a:pt x="0" y="16"/>
                  </a:lnTo>
                  <a:lnTo>
                    <a:pt x="18" y="6"/>
                  </a:lnTo>
                  <a:lnTo>
                    <a:pt x="39" y="0"/>
                  </a:lnTo>
                  <a:lnTo>
                    <a:pt x="66" y="4"/>
                  </a:lnTo>
                  <a:lnTo>
                    <a:pt x="93" y="12"/>
                  </a:lnTo>
                  <a:lnTo>
                    <a:pt x="116" y="24"/>
                  </a:lnTo>
                  <a:lnTo>
                    <a:pt x="135" y="34"/>
                  </a:lnTo>
                  <a:lnTo>
                    <a:pt x="141" y="30"/>
                  </a:lnTo>
                  <a:lnTo>
                    <a:pt x="152" y="24"/>
                  </a:lnTo>
                  <a:lnTo>
                    <a:pt x="154" y="6"/>
                  </a:lnTo>
                  <a:lnTo>
                    <a:pt x="166" y="16"/>
                  </a:lnTo>
                  <a:lnTo>
                    <a:pt x="179" y="18"/>
                  </a:lnTo>
                  <a:lnTo>
                    <a:pt x="198" y="24"/>
                  </a:lnTo>
                  <a:lnTo>
                    <a:pt x="217" y="26"/>
                  </a:lnTo>
                  <a:lnTo>
                    <a:pt x="235" y="28"/>
                  </a:lnTo>
                  <a:lnTo>
                    <a:pt x="260" y="26"/>
                  </a:lnTo>
                  <a:lnTo>
                    <a:pt x="281" y="36"/>
                  </a:lnTo>
                  <a:lnTo>
                    <a:pt x="298" y="52"/>
                  </a:lnTo>
                  <a:lnTo>
                    <a:pt x="315" y="76"/>
                  </a:lnTo>
                  <a:lnTo>
                    <a:pt x="329" y="94"/>
                  </a:lnTo>
                  <a:lnTo>
                    <a:pt x="346" y="108"/>
                  </a:lnTo>
                  <a:lnTo>
                    <a:pt x="363" y="120"/>
                  </a:lnTo>
                  <a:lnTo>
                    <a:pt x="379" y="132"/>
                  </a:lnTo>
                  <a:lnTo>
                    <a:pt x="386" y="147"/>
                  </a:lnTo>
                  <a:lnTo>
                    <a:pt x="415" y="145"/>
                  </a:lnTo>
                  <a:lnTo>
                    <a:pt x="450" y="151"/>
                  </a:lnTo>
                  <a:lnTo>
                    <a:pt x="442" y="132"/>
                  </a:lnTo>
                  <a:lnTo>
                    <a:pt x="479" y="138"/>
                  </a:lnTo>
                  <a:lnTo>
                    <a:pt x="480" y="183"/>
                  </a:lnTo>
                  <a:lnTo>
                    <a:pt x="484" y="221"/>
                  </a:lnTo>
                  <a:lnTo>
                    <a:pt x="488" y="233"/>
                  </a:lnTo>
                  <a:lnTo>
                    <a:pt x="479" y="239"/>
                  </a:lnTo>
                  <a:lnTo>
                    <a:pt x="469" y="239"/>
                  </a:lnTo>
                  <a:lnTo>
                    <a:pt x="461" y="263"/>
                  </a:lnTo>
                  <a:lnTo>
                    <a:pt x="442" y="293"/>
                  </a:lnTo>
                  <a:lnTo>
                    <a:pt x="429" y="307"/>
                  </a:lnTo>
                  <a:lnTo>
                    <a:pt x="413" y="317"/>
                  </a:lnTo>
                  <a:lnTo>
                    <a:pt x="384" y="331"/>
                  </a:lnTo>
                  <a:lnTo>
                    <a:pt x="356" y="337"/>
                  </a:lnTo>
                  <a:lnTo>
                    <a:pt x="323" y="337"/>
                  </a:lnTo>
                  <a:lnTo>
                    <a:pt x="300" y="333"/>
                  </a:lnTo>
                  <a:lnTo>
                    <a:pt x="279" y="325"/>
                  </a:lnTo>
                  <a:lnTo>
                    <a:pt x="260" y="313"/>
                  </a:lnTo>
                  <a:lnTo>
                    <a:pt x="246" y="299"/>
                  </a:lnTo>
                  <a:lnTo>
                    <a:pt x="235" y="287"/>
                  </a:lnTo>
                  <a:lnTo>
                    <a:pt x="214" y="281"/>
                  </a:lnTo>
                  <a:lnTo>
                    <a:pt x="189" y="289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718" y="2243"/>
              <a:ext cx="255" cy="185"/>
            </a:xfrm>
            <a:custGeom>
              <a:avLst/>
              <a:gdLst>
                <a:gd name="T0" fmla="*/ 0 w 255"/>
                <a:gd name="T1" fmla="*/ 0 h 185"/>
                <a:gd name="T2" fmla="*/ 17 w 255"/>
                <a:gd name="T3" fmla="*/ 16 h 185"/>
                <a:gd name="T4" fmla="*/ 33 w 255"/>
                <a:gd name="T5" fmla="*/ 26 h 185"/>
                <a:gd name="T6" fmla="*/ 48 w 255"/>
                <a:gd name="T7" fmla="*/ 38 h 185"/>
                <a:gd name="T8" fmla="*/ 56 w 255"/>
                <a:gd name="T9" fmla="*/ 48 h 185"/>
                <a:gd name="T10" fmla="*/ 61 w 255"/>
                <a:gd name="T11" fmla="*/ 58 h 185"/>
                <a:gd name="T12" fmla="*/ 73 w 255"/>
                <a:gd name="T13" fmla="*/ 66 h 185"/>
                <a:gd name="T14" fmla="*/ 86 w 255"/>
                <a:gd name="T15" fmla="*/ 72 h 185"/>
                <a:gd name="T16" fmla="*/ 96 w 255"/>
                <a:gd name="T17" fmla="*/ 82 h 185"/>
                <a:gd name="T18" fmla="*/ 105 w 255"/>
                <a:gd name="T19" fmla="*/ 94 h 185"/>
                <a:gd name="T20" fmla="*/ 113 w 255"/>
                <a:gd name="T21" fmla="*/ 108 h 185"/>
                <a:gd name="T22" fmla="*/ 121 w 255"/>
                <a:gd name="T23" fmla="*/ 123 h 185"/>
                <a:gd name="T24" fmla="*/ 127 w 255"/>
                <a:gd name="T25" fmla="*/ 141 h 185"/>
                <a:gd name="T26" fmla="*/ 136 w 255"/>
                <a:gd name="T27" fmla="*/ 157 h 185"/>
                <a:gd name="T28" fmla="*/ 146 w 255"/>
                <a:gd name="T29" fmla="*/ 169 h 185"/>
                <a:gd name="T30" fmla="*/ 159 w 255"/>
                <a:gd name="T31" fmla="*/ 179 h 185"/>
                <a:gd name="T32" fmla="*/ 173 w 255"/>
                <a:gd name="T33" fmla="*/ 183 h 185"/>
                <a:gd name="T34" fmla="*/ 186 w 255"/>
                <a:gd name="T35" fmla="*/ 185 h 185"/>
                <a:gd name="T36" fmla="*/ 200 w 255"/>
                <a:gd name="T37" fmla="*/ 185 h 185"/>
                <a:gd name="T38" fmla="*/ 213 w 255"/>
                <a:gd name="T39" fmla="*/ 181 h 185"/>
                <a:gd name="T40" fmla="*/ 228 w 255"/>
                <a:gd name="T41" fmla="*/ 175 h 185"/>
                <a:gd name="T42" fmla="*/ 240 w 255"/>
                <a:gd name="T43" fmla="*/ 165 h 185"/>
                <a:gd name="T44" fmla="*/ 248 w 255"/>
                <a:gd name="T45" fmla="*/ 155 h 185"/>
                <a:gd name="T46" fmla="*/ 253 w 255"/>
                <a:gd name="T47" fmla="*/ 141 h 185"/>
                <a:gd name="T48" fmla="*/ 255 w 255"/>
                <a:gd name="T49" fmla="*/ 127 h 185"/>
                <a:gd name="T50" fmla="*/ 251 w 255"/>
                <a:gd name="T51" fmla="*/ 113 h 1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5" h="185">
                  <a:moveTo>
                    <a:pt x="0" y="0"/>
                  </a:moveTo>
                  <a:lnTo>
                    <a:pt x="17" y="16"/>
                  </a:lnTo>
                  <a:lnTo>
                    <a:pt x="33" y="26"/>
                  </a:lnTo>
                  <a:lnTo>
                    <a:pt x="48" y="38"/>
                  </a:lnTo>
                  <a:lnTo>
                    <a:pt x="56" y="48"/>
                  </a:lnTo>
                  <a:lnTo>
                    <a:pt x="61" y="58"/>
                  </a:lnTo>
                  <a:lnTo>
                    <a:pt x="73" y="66"/>
                  </a:lnTo>
                  <a:lnTo>
                    <a:pt x="86" y="72"/>
                  </a:lnTo>
                  <a:lnTo>
                    <a:pt x="96" y="82"/>
                  </a:lnTo>
                  <a:lnTo>
                    <a:pt x="105" y="94"/>
                  </a:lnTo>
                  <a:lnTo>
                    <a:pt x="113" y="108"/>
                  </a:lnTo>
                  <a:lnTo>
                    <a:pt x="121" y="123"/>
                  </a:lnTo>
                  <a:lnTo>
                    <a:pt x="127" y="141"/>
                  </a:lnTo>
                  <a:lnTo>
                    <a:pt x="136" y="157"/>
                  </a:lnTo>
                  <a:lnTo>
                    <a:pt x="146" y="169"/>
                  </a:lnTo>
                  <a:lnTo>
                    <a:pt x="159" y="179"/>
                  </a:lnTo>
                  <a:lnTo>
                    <a:pt x="173" y="183"/>
                  </a:lnTo>
                  <a:lnTo>
                    <a:pt x="186" y="185"/>
                  </a:lnTo>
                  <a:lnTo>
                    <a:pt x="200" y="185"/>
                  </a:lnTo>
                  <a:lnTo>
                    <a:pt x="213" y="181"/>
                  </a:lnTo>
                  <a:lnTo>
                    <a:pt x="228" y="175"/>
                  </a:lnTo>
                  <a:lnTo>
                    <a:pt x="240" y="165"/>
                  </a:lnTo>
                  <a:lnTo>
                    <a:pt x="248" y="155"/>
                  </a:lnTo>
                  <a:lnTo>
                    <a:pt x="253" y="141"/>
                  </a:lnTo>
                  <a:lnTo>
                    <a:pt x="255" y="127"/>
                  </a:lnTo>
                  <a:lnTo>
                    <a:pt x="251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2966" y="2398"/>
              <a:ext cx="6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806" y="2374"/>
              <a:ext cx="29" cy="62"/>
            </a:xfrm>
            <a:custGeom>
              <a:avLst/>
              <a:gdLst>
                <a:gd name="T0" fmla="*/ 2 w 29"/>
                <a:gd name="T1" fmla="*/ 62 h 62"/>
                <a:gd name="T2" fmla="*/ 0 w 29"/>
                <a:gd name="T3" fmla="*/ 46 h 62"/>
                <a:gd name="T4" fmla="*/ 4 w 29"/>
                <a:gd name="T5" fmla="*/ 28 h 62"/>
                <a:gd name="T6" fmla="*/ 14 w 29"/>
                <a:gd name="T7" fmla="*/ 12 h 62"/>
                <a:gd name="T8" fmla="*/ 29 w 29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62">
                  <a:moveTo>
                    <a:pt x="2" y="62"/>
                  </a:moveTo>
                  <a:lnTo>
                    <a:pt x="0" y="46"/>
                  </a:lnTo>
                  <a:lnTo>
                    <a:pt x="4" y="28"/>
                  </a:lnTo>
                  <a:lnTo>
                    <a:pt x="14" y="1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822" y="2386"/>
              <a:ext cx="17" cy="68"/>
            </a:xfrm>
            <a:custGeom>
              <a:avLst/>
              <a:gdLst>
                <a:gd name="T0" fmla="*/ 17 w 17"/>
                <a:gd name="T1" fmla="*/ 68 h 68"/>
                <a:gd name="T2" fmla="*/ 9 w 17"/>
                <a:gd name="T3" fmla="*/ 60 h 68"/>
                <a:gd name="T4" fmla="*/ 3 w 17"/>
                <a:gd name="T5" fmla="*/ 52 h 68"/>
                <a:gd name="T6" fmla="*/ 0 w 17"/>
                <a:gd name="T7" fmla="*/ 38 h 68"/>
                <a:gd name="T8" fmla="*/ 1 w 17"/>
                <a:gd name="T9" fmla="*/ 24 h 68"/>
                <a:gd name="T10" fmla="*/ 9 w 17"/>
                <a:gd name="T11" fmla="*/ 10 h 68"/>
                <a:gd name="T12" fmla="*/ 17 w 17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68">
                  <a:moveTo>
                    <a:pt x="17" y="68"/>
                  </a:moveTo>
                  <a:lnTo>
                    <a:pt x="9" y="60"/>
                  </a:lnTo>
                  <a:lnTo>
                    <a:pt x="3" y="52"/>
                  </a:lnTo>
                  <a:lnTo>
                    <a:pt x="0" y="38"/>
                  </a:lnTo>
                  <a:lnTo>
                    <a:pt x="1" y="24"/>
                  </a:lnTo>
                  <a:lnTo>
                    <a:pt x="9" y="10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848" y="2394"/>
              <a:ext cx="14" cy="30"/>
            </a:xfrm>
            <a:custGeom>
              <a:avLst/>
              <a:gdLst>
                <a:gd name="T0" fmla="*/ 0 w 14"/>
                <a:gd name="T1" fmla="*/ 0 h 30"/>
                <a:gd name="T2" fmla="*/ 0 w 14"/>
                <a:gd name="T3" fmla="*/ 14 h 30"/>
                <a:gd name="T4" fmla="*/ 6 w 14"/>
                <a:gd name="T5" fmla="*/ 26 h 30"/>
                <a:gd name="T6" fmla="*/ 14 w 14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0">
                  <a:moveTo>
                    <a:pt x="0" y="0"/>
                  </a:moveTo>
                  <a:lnTo>
                    <a:pt x="0" y="14"/>
                  </a:lnTo>
                  <a:lnTo>
                    <a:pt x="6" y="26"/>
                  </a:lnTo>
                  <a:lnTo>
                    <a:pt x="14" y="3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760" y="2349"/>
              <a:ext cx="69" cy="41"/>
            </a:xfrm>
            <a:custGeom>
              <a:avLst/>
              <a:gdLst>
                <a:gd name="T0" fmla="*/ 0 w 69"/>
                <a:gd name="T1" fmla="*/ 41 h 41"/>
                <a:gd name="T2" fmla="*/ 6 w 69"/>
                <a:gd name="T3" fmla="*/ 29 h 41"/>
                <a:gd name="T4" fmla="*/ 15 w 69"/>
                <a:gd name="T5" fmla="*/ 17 h 41"/>
                <a:gd name="T6" fmla="*/ 27 w 69"/>
                <a:gd name="T7" fmla="*/ 7 h 41"/>
                <a:gd name="T8" fmla="*/ 38 w 69"/>
                <a:gd name="T9" fmla="*/ 2 h 41"/>
                <a:gd name="T10" fmla="*/ 48 w 69"/>
                <a:gd name="T11" fmla="*/ 0 h 41"/>
                <a:gd name="T12" fmla="*/ 60 w 69"/>
                <a:gd name="T13" fmla="*/ 4 h 41"/>
                <a:gd name="T14" fmla="*/ 69 w 69"/>
                <a:gd name="T15" fmla="*/ 9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41">
                  <a:moveTo>
                    <a:pt x="0" y="41"/>
                  </a:moveTo>
                  <a:lnTo>
                    <a:pt x="6" y="29"/>
                  </a:lnTo>
                  <a:lnTo>
                    <a:pt x="15" y="17"/>
                  </a:lnTo>
                  <a:lnTo>
                    <a:pt x="27" y="7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0" y="4"/>
                  </a:lnTo>
                  <a:lnTo>
                    <a:pt x="69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818" y="2450"/>
              <a:ext cx="148" cy="96"/>
            </a:xfrm>
            <a:custGeom>
              <a:avLst/>
              <a:gdLst>
                <a:gd name="T0" fmla="*/ 0 w 148"/>
                <a:gd name="T1" fmla="*/ 48 h 96"/>
                <a:gd name="T2" fmla="*/ 23 w 148"/>
                <a:gd name="T3" fmla="*/ 42 h 96"/>
                <a:gd name="T4" fmla="*/ 44 w 148"/>
                <a:gd name="T5" fmla="*/ 34 h 96"/>
                <a:gd name="T6" fmla="*/ 65 w 148"/>
                <a:gd name="T7" fmla="*/ 22 h 96"/>
                <a:gd name="T8" fmla="*/ 84 w 148"/>
                <a:gd name="T9" fmla="*/ 10 h 96"/>
                <a:gd name="T10" fmla="*/ 100 w 148"/>
                <a:gd name="T11" fmla="*/ 0 h 96"/>
                <a:gd name="T12" fmla="*/ 105 w 148"/>
                <a:gd name="T13" fmla="*/ 18 h 96"/>
                <a:gd name="T14" fmla="*/ 117 w 148"/>
                <a:gd name="T15" fmla="*/ 34 h 96"/>
                <a:gd name="T16" fmla="*/ 130 w 148"/>
                <a:gd name="T17" fmla="*/ 50 h 96"/>
                <a:gd name="T18" fmla="*/ 148 w 148"/>
                <a:gd name="T19" fmla="*/ 62 h 96"/>
                <a:gd name="T20" fmla="*/ 132 w 148"/>
                <a:gd name="T21" fmla="*/ 76 h 96"/>
                <a:gd name="T22" fmla="*/ 119 w 148"/>
                <a:gd name="T23" fmla="*/ 84 h 96"/>
                <a:gd name="T24" fmla="*/ 100 w 148"/>
                <a:gd name="T25" fmla="*/ 92 h 96"/>
                <a:gd name="T26" fmla="*/ 82 w 148"/>
                <a:gd name="T27" fmla="*/ 96 h 96"/>
                <a:gd name="T28" fmla="*/ 71 w 148"/>
                <a:gd name="T29" fmla="*/ 94 h 96"/>
                <a:gd name="T30" fmla="*/ 59 w 148"/>
                <a:gd name="T31" fmla="*/ 92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8" h="96">
                  <a:moveTo>
                    <a:pt x="0" y="48"/>
                  </a:moveTo>
                  <a:lnTo>
                    <a:pt x="23" y="42"/>
                  </a:lnTo>
                  <a:lnTo>
                    <a:pt x="44" y="34"/>
                  </a:lnTo>
                  <a:lnTo>
                    <a:pt x="65" y="22"/>
                  </a:lnTo>
                  <a:lnTo>
                    <a:pt x="84" y="10"/>
                  </a:lnTo>
                  <a:lnTo>
                    <a:pt x="100" y="0"/>
                  </a:lnTo>
                  <a:lnTo>
                    <a:pt x="105" y="18"/>
                  </a:lnTo>
                  <a:lnTo>
                    <a:pt x="117" y="34"/>
                  </a:lnTo>
                  <a:lnTo>
                    <a:pt x="130" y="50"/>
                  </a:lnTo>
                  <a:lnTo>
                    <a:pt x="148" y="62"/>
                  </a:lnTo>
                  <a:lnTo>
                    <a:pt x="132" y="76"/>
                  </a:lnTo>
                  <a:lnTo>
                    <a:pt x="119" y="84"/>
                  </a:lnTo>
                  <a:lnTo>
                    <a:pt x="100" y="92"/>
                  </a:lnTo>
                  <a:lnTo>
                    <a:pt x="82" y="96"/>
                  </a:lnTo>
                  <a:lnTo>
                    <a:pt x="71" y="94"/>
                  </a:lnTo>
                  <a:lnTo>
                    <a:pt x="59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871" y="2480"/>
              <a:ext cx="50" cy="58"/>
            </a:xfrm>
            <a:custGeom>
              <a:avLst/>
              <a:gdLst>
                <a:gd name="T0" fmla="*/ 0 w 50"/>
                <a:gd name="T1" fmla="*/ 0 h 58"/>
                <a:gd name="T2" fmla="*/ 12 w 50"/>
                <a:gd name="T3" fmla="*/ 42 h 58"/>
                <a:gd name="T4" fmla="*/ 50 w 50"/>
                <a:gd name="T5" fmla="*/ 58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8">
                  <a:moveTo>
                    <a:pt x="0" y="0"/>
                  </a:moveTo>
                  <a:lnTo>
                    <a:pt x="12" y="42"/>
                  </a:lnTo>
                  <a:lnTo>
                    <a:pt x="50" y="5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798" y="2263"/>
              <a:ext cx="20" cy="56"/>
            </a:xfrm>
            <a:custGeom>
              <a:avLst/>
              <a:gdLst>
                <a:gd name="T0" fmla="*/ 0 w 20"/>
                <a:gd name="T1" fmla="*/ 0 h 56"/>
                <a:gd name="T2" fmla="*/ 8 w 20"/>
                <a:gd name="T3" fmla="*/ 8 h 56"/>
                <a:gd name="T4" fmla="*/ 14 w 20"/>
                <a:gd name="T5" fmla="*/ 16 h 56"/>
                <a:gd name="T6" fmla="*/ 14 w 20"/>
                <a:gd name="T7" fmla="*/ 26 h 56"/>
                <a:gd name="T8" fmla="*/ 18 w 20"/>
                <a:gd name="T9" fmla="*/ 36 h 56"/>
                <a:gd name="T10" fmla="*/ 20 w 20"/>
                <a:gd name="T11" fmla="*/ 46 h 56"/>
                <a:gd name="T12" fmla="*/ 20 w 20"/>
                <a:gd name="T13" fmla="*/ 56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6">
                  <a:moveTo>
                    <a:pt x="0" y="0"/>
                  </a:moveTo>
                  <a:lnTo>
                    <a:pt x="8" y="8"/>
                  </a:lnTo>
                  <a:lnTo>
                    <a:pt x="14" y="16"/>
                  </a:lnTo>
                  <a:lnTo>
                    <a:pt x="14" y="26"/>
                  </a:lnTo>
                  <a:lnTo>
                    <a:pt x="18" y="36"/>
                  </a:lnTo>
                  <a:lnTo>
                    <a:pt x="20" y="46"/>
                  </a:lnTo>
                  <a:lnTo>
                    <a:pt x="20" y="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793" y="2275"/>
              <a:ext cx="19" cy="32"/>
            </a:xfrm>
            <a:custGeom>
              <a:avLst/>
              <a:gdLst>
                <a:gd name="T0" fmla="*/ 4 w 19"/>
                <a:gd name="T1" fmla="*/ 0 h 32"/>
                <a:gd name="T2" fmla="*/ 0 w 19"/>
                <a:gd name="T3" fmla="*/ 6 h 32"/>
                <a:gd name="T4" fmla="*/ 2 w 19"/>
                <a:gd name="T5" fmla="*/ 14 h 32"/>
                <a:gd name="T6" fmla="*/ 4 w 19"/>
                <a:gd name="T7" fmla="*/ 20 h 32"/>
                <a:gd name="T8" fmla="*/ 9 w 19"/>
                <a:gd name="T9" fmla="*/ 24 h 32"/>
                <a:gd name="T10" fmla="*/ 11 w 19"/>
                <a:gd name="T11" fmla="*/ 28 h 32"/>
                <a:gd name="T12" fmla="*/ 19 w 19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32">
                  <a:moveTo>
                    <a:pt x="4" y="0"/>
                  </a:moveTo>
                  <a:lnTo>
                    <a:pt x="0" y="6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9" y="24"/>
                  </a:lnTo>
                  <a:lnTo>
                    <a:pt x="11" y="28"/>
                  </a:lnTo>
                  <a:lnTo>
                    <a:pt x="19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" y="2345"/>
              <a:ext cx="96" cy="197"/>
            </a:xfrm>
            <a:custGeom>
              <a:avLst/>
              <a:gdLst>
                <a:gd name="T0" fmla="*/ 96 w 96"/>
                <a:gd name="T1" fmla="*/ 103 h 197"/>
                <a:gd name="T2" fmla="*/ 85 w 96"/>
                <a:gd name="T3" fmla="*/ 105 h 197"/>
                <a:gd name="T4" fmla="*/ 81 w 96"/>
                <a:gd name="T5" fmla="*/ 113 h 197"/>
                <a:gd name="T6" fmla="*/ 79 w 96"/>
                <a:gd name="T7" fmla="*/ 119 h 197"/>
                <a:gd name="T8" fmla="*/ 73 w 96"/>
                <a:gd name="T9" fmla="*/ 121 h 197"/>
                <a:gd name="T10" fmla="*/ 58 w 96"/>
                <a:gd name="T11" fmla="*/ 143 h 197"/>
                <a:gd name="T12" fmla="*/ 46 w 96"/>
                <a:gd name="T13" fmla="*/ 161 h 197"/>
                <a:gd name="T14" fmla="*/ 31 w 96"/>
                <a:gd name="T15" fmla="*/ 175 h 197"/>
                <a:gd name="T16" fmla="*/ 25 w 96"/>
                <a:gd name="T17" fmla="*/ 185 h 197"/>
                <a:gd name="T18" fmla="*/ 0 w 96"/>
                <a:gd name="T19" fmla="*/ 197 h 197"/>
                <a:gd name="T20" fmla="*/ 12 w 96"/>
                <a:gd name="T21" fmla="*/ 187 h 197"/>
                <a:gd name="T22" fmla="*/ 21 w 96"/>
                <a:gd name="T23" fmla="*/ 173 h 197"/>
                <a:gd name="T24" fmla="*/ 25 w 96"/>
                <a:gd name="T25" fmla="*/ 161 h 197"/>
                <a:gd name="T26" fmla="*/ 25 w 96"/>
                <a:gd name="T27" fmla="*/ 145 h 197"/>
                <a:gd name="T28" fmla="*/ 21 w 96"/>
                <a:gd name="T29" fmla="*/ 125 h 197"/>
                <a:gd name="T30" fmla="*/ 33 w 96"/>
                <a:gd name="T31" fmla="*/ 113 h 197"/>
                <a:gd name="T32" fmla="*/ 35 w 96"/>
                <a:gd name="T33" fmla="*/ 93 h 197"/>
                <a:gd name="T34" fmla="*/ 35 w 96"/>
                <a:gd name="T35" fmla="*/ 85 h 197"/>
                <a:gd name="T36" fmla="*/ 66 w 96"/>
                <a:gd name="T37" fmla="*/ 107 h 197"/>
                <a:gd name="T38" fmla="*/ 50 w 96"/>
                <a:gd name="T39" fmla="*/ 81 h 197"/>
                <a:gd name="T40" fmla="*/ 54 w 96"/>
                <a:gd name="T41" fmla="*/ 67 h 197"/>
                <a:gd name="T42" fmla="*/ 62 w 96"/>
                <a:gd name="T43" fmla="*/ 45 h 197"/>
                <a:gd name="T44" fmla="*/ 62 w 96"/>
                <a:gd name="T45" fmla="*/ 29 h 197"/>
                <a:gd name="T46" fmla="*/ 58 w 96"/>
                <a:gd name="T47" fmla="*/ 15 h 197"/>
                <a:gd name="T48" fmla="*/ 54 w 96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6" h="197">
                  <a:moveTo>
                    <a:pt x="96" y="103"/>
                  </a:moveTo>
                  <a:lnTo>
                    <a:pt x="85" y="105"/>
                  </a:lnTo>
                  <a:lnTo>
                    <a:pt x="81" y="113"/>
                  </a:lnTo>
                  <a:lnTo>
                    <a:pt x="79" y="119"/>
                  </a:lnTo>
                  <a:lnTo>
                    <a:pt x="73" y="121"/>
                  </a:lnTo>
                  <a:lnTo>
                    <a:pt x="58" y="143"/>
                  </a:lnTo>
                  <a:lnTo>
                    <a:pt x="46" y="161"/>
                  </a:lnTo>
                  <a:lnTo>
                    <a:pt x="31" y="175"/>
                  </a:lnTo>
                  <a:lnTo>
                    <a:pt x="25" y="185"/>
                  </a:lnTo>
                  <a:lnTo>
                    <a:pt x="0" y="197"/>
                  </a:lnTo>
                  <a:lnTo>
                    <a:pt x="12" y="187"/>
                  </a:lnTo>
                  <a:lnTo>
                    <a:pt x="21" y="173"/>
                  </a:lnTo>
                  <a:lnTo>
                    <a:pt x="25" y="161"/>
                  </a:lnTo>
                  <a:lnTo>
                    <a:pt x="25" y="145"/>
                  </a:lnTo>
                  <a:lnTo>
                    <a:pt x="21" y="125"/>
                  </a:lnTo>
                  <a:lnTo>
                    <a:pt x="33" y="113"/>
                  </a:lnTo>
                  <a:lnTo>
                    <a:pt x="35" y="93"/>
                  </a:lnTo>
                  <a:lnTo>
                    <a:pt x="35" y="85"/>
                  </a:lnTo>
                  <a:lnTo>
                    <a:pt x="66" y="107"/>
                  </a:lnTo>
                  <a:lnTo>
                    <a:pt x="50" y="81"/>
                  </a:lnTo>
                  <a:lnTo>
                    <a:pt x="54" y="67"/>
                  </a:lnTo>
                  <a:lnTo>
                    <a:pt x="62" y="45"/>
                  </a:lnTo>
                  <a:lnTo>
                    <a:pt x="62" y="29"/>
                  </a:lnTo>
                  <a:lnTo>
                    <a:pt x="58" y="15"/>
                  </a:lnTo>
                  <a:lnTo>
                    <a:pt x="5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2539" y="1008"/>
              <a:ext cx="55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8000"/>
                  </a:solidFill>
                </a:rPr>
                <a:t>Emisiones 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3046" y="1008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2551" y="1128"/>
              <a:ext cx="49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8000"/>
                  </a:solidFill>
                </a:rPr>
                <a:t>Gaseosas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3006" y="1128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090" y="1002"/>
              <a:ext cx="2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8000"/>
                  </a:solidFill>
                </a:rPr>
                <a:t>Ruido</a:t>
              </a:r>
              <a:endParaRPr lang="es-ES_tradnl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363" y="1002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075" y="1116"/>
              <a:ext cx="33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8000"/>
                  </a:solidFill>
                </a:rPr>
                <a:t>Olores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380" y="111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227" y="1238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2493" y="3736"/>
              <a:ext cx="47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8000"/>
                  </a:solidFill>
                </a:rPr>
                <a:t>Residuos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925" y="373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509" y="3857"/>
              <a:ext cx="4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8000"/>
                  </a:solidFill>
                </a:rPr>
                <a:t>Líquidos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2910" y="3857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3365" y="3734"/>
              <a:ext cx="47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8000"/>
                  </a:solidFill>
                </a:rPr>
                <a:t>Residuos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797" y="3734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3405" y="3855"/>
              <a:ext cx="37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8000"/>
                  </a:solidFill>
                </a:rPr>
                <a:t>Sólidos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3755" y="3855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8000"/>
                  </a:solidFill>
                </a:rPr>
                <a:t> </a:t>
              </a:r>
              <a:endParaRPr lang="es-ES_tradnl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4129" y="3736"/>
              <a:ext cx="5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8000"/>
                  </a:solidFill>
                </a:rPr>
                <a:t>Radiación 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4087" y="3857"/>
              <a:ext cx="59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8000"/>
                  </a:solidFill>
                </a:rPr>
                <a:t>Vibraciones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4632" y="3857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990" y="1815"/>
              <a:ext cx="92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8000"/>
                  </a:solidFill>
                </a:rPr>
                <a:t>Materias Primas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1846" y="1815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990" y="1950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0000"/>
                  </a:solidFill>
                </a:rPr>
                <a:t>I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1021" y="1950"/>
              <a:ext cx="4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8000"/>
                  </a:solidFill>
                </a:rPr>
                <a:t>nsumos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1449" y="1950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990" y="2085"/>
              <a:ext cx="28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>
                  <a:solidFill>
                    <a:srgbClr val="008000"/>
                  </a:solidFill>
                </a:rPr>
                <a:t>Agua</a:t>
              </a:r>
              <a:endParaRPr lang="es-ES_tradnl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1268" y="2085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990" y="2219"/>
              <a:ext cx="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8000"/>
                  </a:solidFill>
                </a:rPr>
                <a:t>Energía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1399" y="2219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990" y="2354"/>
              <a:ext cx="9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8000"/>
                  </a:solidFill>
                </a:rPr>
                <a:t>Procedimientos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1829" y="2354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990" y="2489"/>
              <a:ext cx="68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8000"/>
                  </a:solidFill>
                </a:rPr>
                <a:t>Información</a:t>
              </a:r>
              <a:endParaRPr lang="es-ES_tradnl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1629" y="2489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990" y="2625"/>
              <a:ext cx="8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8000"/>
                  </a:solidFill>
                </a:rPr>
                <a:t>Conocimientos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1796" y="2625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990" y="2762"/>
              <a:ext cx="9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8000"/>
                  </a:solidFill>
                </a:rPr>
                <a:t>Otros Recursos</a:t>
              </a:r>
              <a:endParaRPr lang="es-ES_tradnl" b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1829" y="2762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500" b="1">
                  <a:solidFill>
                    <a:srgbClr val="000000"/>
                  </a:solidFill>
                </a:rPr>
                <a:t> </a:t>
              </a:r>
              <a:endParaRPr lang="es-ES_tradnl">
                <a:latin typeface="Times New Roman" pitchFamily="18" charset="0"/>
              </a:endParaRPr>
            </a:p>
          </p:txBody>
        </p:sp>
        <p:sp>
          <p:nvSpPr>
            <p:cNvPr id="124" name="Text Box 123"/>
            <p:cNvSpPr txBox="1">
              <a:spLocks noChangeArrowheads="1"/>
            </p:cNvSpPr>
            <p:nvPr/>
          </p:nvSpPr>
          <p:spPr bwMode="auto">
            <a:xfrm>
              <a:off x="3898" y="979"/>
              <a:ext cx="1263" cy="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s-ES_tradnl" sz="1400" b="1">
                  <a:solidFill>
                    <a:srgbClr val="008000"/>
                  </a:solidFill>
                </a:rPr>
                <a:t>Proceso</a:t>
              </a:r>
            </a:p>
            <a:p>
              <a:pPr algn="ctr"/>
              <a:r>
                <a:rPr lang="es-ES_tradnl" sz="1200" b="1">
                  <a:solidFill>
                    <a:srgbClr val="008000"/>
                  </a:solidFill>
                </a:rPr>
                <a:t>Toda actividad u operación que reciba elementos de entrada y los convierta en elementos de salida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7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624114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Arial Black" panose="020B0A04020102020204" pitchFamily="34" charset="0"/>
              </a:rPr>
              <a:t>Comparación con Normativas Ambientales</a:t>
            </a:r>
            <a:endParaRPr lang="es-PE" sz="24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5" y="972456"/>
            <a:ext cx="10377714" cy="5631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800" b="1" dirty="0"/>
              <a:t>Calidad de Agua (</a:t>
            </a:r>
            <a:r>
              <a:rPr lang="es-ES" sz="2800" b="1" dirty="0" err="1"/>
              <a:t>ECA`s</a:t>
            </a:r>
            <a:r>
              <a:rPr lang="es-ES" sz="2800" b="1" dirty="0"/>
              <a:t>, LMP):</a:t>
            </a:r>
            <a:endParaRPr lang="es-ES" sz="2800" dirty="0"/>
          </a:p>
          <a:p>
            <a:pPr lvl="0"/>
            <a:r>
              <a:rPr lang="es-ES" b="1" u="sng" dirty="0">
                <a:solidFill>
                  <a:schemeClr val="accent5">
                    <a:lumMod val="75000"/>
                  </a:schemeClr>
                </a:solidFill>
              </a:rPr>
              <a:t>Decreto Supremo N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°</a:t>
            </a:r>
            <a:r>
              <a:rPr lang="es-ES" b="1" u="sng" dirty="0">
                <a:solidFill>
                  <a:schemeClr val="accent5">
                    <a:lumMod val="75000"/>
                  </a:schemeClr>
                </a:solidFill>
              </a:rPr>
              <a:t> 002-2008 MINAM</a:t>
            </a:r>
            <a:r>
              <a:rPr lang="es-ES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/>
              <a:t>(31/Jul/08) "Aprueban Estándares Nacionales de Calidad Ambiental para Agua". Publicado el 31 de julio de 2008 </a:t>
            </a:r>
          </a:p>
          <a:p>
            <a:pPr lvl="0"/>
            <a:r>
              <a:rPr lang="es-ES" b="1" dirty="0">
                <a:solidFill>
                  <a:srgbClr val="0070C0"/>
                </a:solidFill>
                <a:hlinkClick r:id="rId2"/>
              </a:rPr>
              <a:t>Decreto Supremo N° 010-2010-MINAM</a:t>
            </a:r>
            <a:r>
              <a:rPr lang="es-ES" dirty="0"/>
              <a:t> (21/08/10) "Aprueban límites máximos permisibles para la descarga de afluentes líquidos de Actividades Minero – Metalúrgicas.</a:t>
            </a:r>
          </a:p>
          <a:p>
            <a:pPr lvl="0"/>
            <a:r>
              <a:rPr lang="es-ES" b="1" dirty="0">
                <a:hlinkClick r:id="rId3"/>
              </a:rPr>
              <a:t>Decreto Supremo Nº 003-2002-PRODUCE</a:t>
            </a:r>
            <a:r>
              <a:rPr lang="es-ES" dirty="0"/>
              <a:t> (04/Oct/02)  “Aprueban Límites Máximos Permisibles y valores referenciales para las actividades industriales de cemento, cerveza, curtiembre, papel”.</a:t>
            </a:r>
          </a:p>
          <a:p>
            <a:pPr lvl="0"/>
            <a:r>
              <a:rPr lang="es-ES" b="1" dirty="0">
                <a:hlinkClick r:id="rId4"/>
              </a:rPr>
              <a:t>Decreto Supremo Nº 010-2008-PRODUCE</a:t>
            </a:r>
            <a:r>
              <a:rPr lang="es-ES" dirty="0"/>
              <a:t> (30/Abr/08) “Aprueban Límites Máximos Permisibles de Efluentes de la Industria de Harina y  Aceite de Pescado”.</a:t>
            </a:r>
          </a:p>
          <a:p>
            <a:pPr lvl="0"/>
            <a:r>
              <a:rPr lang="es-ES" b="1" dirty="0">
                <a:hlinkClick r:id="rId5"/>
              </a:rPr>
              <a:t>Decreto Supremo Nº 011-2009-MINAM</a:t>
            </a:r>
            <a:r>
              <a:rPr lang="es-ES" dirty="0"/>
              <a:t> (16/</a:t>
            </a:r>
            <a:r>
              <a:rPr lang="es-ES" dirty="0" err="1"/>
              <a:t>May</a:t>
            </a:r>
            <a:r>
              <a:rPr lang="es-ES" dirty="0"/>
              <a:t>/09) “Aprueban Límites Máximos Permisibles para las emisiones de la Industria de Harina y Aceite de Pescado y Harina de Residuos Hidrobiológicos”.</a:t>
            </a:r>
          </a:p>
          <a:p>
            <a:pPr lvl="0"/>
            <a:r>
              <a:rPr lang="es-ES" b="1" dirty="0">
                <a:hlinkClick r:id="rId6"/>
              </a:rPr>
              <a:t>Decreto Supremo Nº 003-2010-MINAM</a:t>
            </a:r>
            <a:r>
              <a:rPr lang="es-ES" dirty="0"/>
              <a:t> (17/Mar/10) “Aprueban Límites Máximos Permisibles para los efluentes de Plantas de Tratamiento de Aguas Residuales Domésticas o Municipales”.</a:t>
            </a:r>
          </a:p>
          <a:p>
            <a:pPr lvl="0"/>
            <a:r>
              <a:rPr lang="es-ES" b="1" dirty="0">
                <a:hlinkClick r:id="rId7"/>
              </a:rPr>
              <a:t>D.S. Nº 021-2009-VIVIENDA (VMA</a:t>
            </a:r>
            <a:r>
              <a:rPr lang="es-ES" dirty="0">
                <a:hlinkClick r:id="rId7"/>
              </a:rPr>
              <a:t>)</a:t>
            </a:r>
            <a:r>
              <a:rPr lang="es-ES" dirty="0"/>
              <a:t> Aprueban Valores Máximos Admisibles (VMA) de las descargas de Aguas Residuales No Domésticas en el Sistema de Alcantarillado Sanitario.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5167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232229"/>
            <a:ext cx="10784113" cy="4949371"/>
          </a:xfrm>
        </p:spPr>
        <p:txBody>
          <a:bodyPr/>
          <a:lstStyle/>
          <a:p>
            <a:pPr marL="0" indent="0" algn="l"/>
            <a:r>
              <a:rPr lang="es-ES" sz="2000" b="1" dirty="0">
                <a:solidFill>
                  <a:schemeClr val="tx1"/>
                </a:solidFill>
              </a:rPr>
              <a:t>Calidad de </a:t>
            </a:r>
            <a:r>
              <a:rPr lang="es-ES" sz="2000" b="1" dirty="0" smtClean="0">
                <a:solidFill>
                  <a:schemeClr val="tx1"/>
                </a:solidFill>
              </a:rPr>
              <a:t>Aire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1600" b="1" dirty="0">
                <a:hlinkClick r:id="rId2"/>
              </a:rPr>
              <a:t>Decreto Supremo N° 074-2001-PCM</a:t>
            </a:r>
            <a:r>
              <a:rPr lang="es-ES" sz="1600" b="1" dirty="0"/>
              <a:t> </a:t>
            </a:r>
            <a:r>
              <a:rPr lang="es-ES" sz="1600" dirty="0">
                <a:solidFill>
                  <a:schemeClr val="tx1"/>
                </a:solidFill>
              </a:rPr>
              <a:t>(22/Jun/01) "Reglamento de Estándares Nacionales de Calidad Ambiental del Aire.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b="1" dirty="0">
                <a:hlinkClick r:id="rId3"/>
              </a:rPr>
              <a:t>Decreto Supremo N° 003-2008 MINAM</a:t>
            </a:r>
            <a:r>
              <a:rPr lang="es-ES" sz="1600" dirty="0"/>
              <a:t> </a:t>
            </a:r>
            <a:r>
              <a:rPr lang="es-ES" sz="1600" dirty="0">
                <a:solidFill>
                  <a:schemeClr val="tx1"/>
                </a:solidFill>
              </a:rPr>
              <a:t>(21/</a:t>
            </a:r>
            <a:r>
              <a:rPr lang="es-ES" sz="1600" dirty="0" err="1">
                <a:solidFill>
                  <a:schemeClr val="tx1"/>
                </a:solidFill>
              </a:rPr>
              <a:t>Ago</a:t>
            </a:r>
            <a:r>
              <a:rPr lang="es-ES" sz="1600" dirty="0">
                <a:solidFill>
                  <a:schemeClr val="tx1"/>
                </a:solidFill>
              </a:rPr>
              <a:t>/08) "Aprueban Estándares Nacionales de Calidad Ambiental para Aire"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/>
              <a:t> </a:t>
            </a:r>
            <a:br>
              <a:rPr lang="es-ES" sz="1600" dirty="0"/>
            </a:br>
            <a:r>
              <a:rPr lang="es-ES" sz="1600" b="1" dirty="0" smtClean="0">
                <a:solidFill>
                  <a:schemeClr val="tx1"/>
                </a:solidFill>
              </a:rPr>
              <a:t>Suelos</a:t>
            </a:r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dirty="0"/>
              <a:t/>
            </a:r>
            <a:br>
              <a:rPr lang="es-ES" sz="1600" dirty="0"/>
            </a:br>
            <a:r>
              <a:rPr lang="es-ES" sz="1600" b="1" dirty="0">
                <a:hlinkClick r:id="rId4"/>
              </a:rPr>
              <a:t>Decreto Supremo N° 002-2013 MINAM</a:t>
            </a:r>
            <a:r>
              <a:rPr lang="es-ES" sz="1600" dirty="0"/>
              <a:t> </a:t>
            </a:r>
            <a:r>
              <a:rPr lang="es-ES" sz="1600" dirty="0">
                <a:solidFill>
                  <a:schemeClr val="tx1"/>
                </a:solidFill>
              </a:rPr>
              <a:t>(25/Mar/13) "Aprueban Estándares de Calidad Ambiental (ECA) para suelo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b="1" dirty="0"/>
              <a:t/>
            </a:r>
            <a:br>
              <a:rPr lang="es-ES" sz="1600" b="1" dirty="0"/>
            </a:br>
            <a:r>
              <a:rPr lang="es-ES" sz="1600" b="1" dirty="0" smtClean="0">
                <a:solidFill>
                  <a:schemeClr val="tx1"/>
                </a:solidFill>
              </a:rPr>
              <a:t>Ruido</a:t>
            </a:r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dirty="0"/>
              <a:t/>
            </a:r>
            <a:br>
              <a:rPr lang="es-ES" sz="1600" dirty="0"/>
            </a:br>
            <a:r>
              <a:rPr lang="es-ES" sz="1600" b="1" dirty="0">
                <a:hlinkClick r:id="rId5"/>
              </a:rPr>
              <a:t>Decreto Supremo N° 085-2003-PCM</a:t>
            </a:r>
            <a:r>
              <a:rPr lang="es-ES" sz="1600" dirty="0"/>
              <a:t> </a:t>
            </a:r>
            <a:r>
              <a:rPr lang="es-ES" sz="1600" dirty="0">
                <a:solidFill>
                  <a:schemeClr val="tx1"/>
                </a:solidFill>
              </a:rPr>
              <a:t>(30/Oct/03) "Aprueban el Reglamento de Estándares Nacionales de Calidad Ambiental para Ruido"</a:t>
            </a:r>
            <a:r>
              <a:rPr lang="es-ES" sz="1600" dirty="0"/>
              <a:t/>
            </a:r>
            <a:br>
              <a:rPr lang="es-ES" sz="1600" dirty="0"/>
            </a:br>
            <a:endParaRPr lang="es-PE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9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6153" y="387048"/>
            <a:ext cx="7766936" cy="803123"/>
          </a:xfrm>
        </p:spPr>
        <p:txBody>
          <a:bodyPr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Vigilancia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sz="24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810" y="1190171"/>
            <a:ext cx="5053390" cy="5050972"/>
          </a:xfr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s-PE" sz="2000" b="1" u="sng" dirty="0">
                <a:solidFill>
                  <a:schemeClr val="tx1"/>
                </a:solidFill>
              </a:rPr>
              <a:t>Definición Monitoreo Ambiental.</a:t>
            </a:r>
          </a:p>
          <a:p>
            <a:pPr lvl="1" algn="l">
              <a:spcBef>
                <a:spcPct val="20000"/>
              </a:spcBef>
              <a:defRPr/>
            </a:pPr>
            <a:r>
              <a:rPr lang="es-PE" sz="2000" b="1" dirty="0">
                <a:solidFill>
                  <a:schemeClr val="tx2"/>
                </a:solidFill>
              </a:rPr>
              <a:t>Seguimiento del comportamiento de una o más variables   en uno o mas componentes  a fin de identificar posibles cambios, que  permita tomar decisiones .  </a:t>
            </a:r>
          </a:p>
          <a:p>
            <a:pPr algn="l">
              <a:spcBef>
                <a:spcPct val="20000"/>
              </a:spcBef>
              <a:defRPr/>
            </a:pPr>
            <a:endParaRPr lang="es-PE" sz="2000" b="1" dirty="0"/>
          </a:p>
          <a:p>
            <a:pPr algn="l">
              <a:spcBef>
                <a:spcPct val="20000"/>
              </a:spcBef>
              <a:defRPr/>
            </a:pPr>
            <a:r>
              <a:rPr lang="es-PE" sz="2000" b="1" u="sng" dirty="0">
                <a:solidFill>
                  <a:schemeClr val="tx1"/>
                </a:solidFill>
              </a:rPr>
              <a:t>Definición Vigilancia</a:t>
            </a:r>
          </a:p>
          <a:p>
            <a:pPr lvl="1" algn="l">
              <a:spcBef>
                <a:spcPct val="20000"/>
              </a:spcBef>
              <a:defRPr/>
            </a:pPr>
            <a:r>
              <a:rPr lang="es-ES_tradnl" sz="2000" b="1" dirty="0">
                <a:solidFill>
                  <a:schemeClr val="tx2"/>
                </a:solidFill>
              </a:rPr>
              <a:t>Consiste en la aplicación de actividades preventivas que permiten establecer el estado de conocimiento de un componente ambiental, que sirva de insumo para las acciones de control posteriores.</a:t>
            </a:r>
          </a:p>
          <a:p>
            <a:pPr algn="l"/>
            <a:endParaRPr lang="es-P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4843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4" y="3839344"/>
            <a:ext cx="2466975" cy="18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73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029" y="304799"/>
            <a:ext cx="10189028" cy="5239658"/>
          </a:xfrm>
        </p:spPr>
        <p:txBody>
          <a:bodyPr/>
          <a:lstStyle/>
          <a:p>
            <a:pPr algn="l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pitchFamily="34" charset="-128"/>
              </a:rPr>
              <a:t>El Control de la Calidad </a:t>
            </a:r>
            <a:r>
              <a:rPr lang="en-US" sz="2400" b="1" dirty="0" err="1" smtClean="0">
                <a:solidFill>
                  <a:prstClr val="black"/>
                </a:solidFill>
                <a:ea typeface="ＭＳ Ｐゴシック" pitchFamily="34" charset="-128"/>
              </a:rPr>
              <a:t>Ambiental</a:t>
            </a:r>
            <a:r>
              <a:rPr lang="en-US" sz="2400" b="1" dirty="0" smtClean="0">
                <a:solidFill>
                  <a:prstClr val="black"/>
                </a:solidFill>
                <a:ea typeface="ＭＳ Ｐゴシック" pitchFamily="34" charset="-128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2400" b="1" dirty="0">
                <a:solidFill>
                  <a:prstClr val="black"/>
                </a:solidFill>
                <a:ea typeface="ＭＳ Ｐゴシック" pitchFamily="34" charset="-128"/>
              </a:rPr>
              <a:t/>
            </a:r>
            <a:br>
              <a:rPr lang="en-US" sz="2400" b="1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2400" b="1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ea typeface="ＭＳ Ｐゴシック" pitchFamily="34" charset="-128"/>
              </a:rPr>
              <a:t>Ambiente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en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buen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estado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: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Estrategia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Conservar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/>
            </a:r>
            <a:b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ea typeface="ＭＳ Ｐゴシック" pitchFamily="34" charset="-128"/>
              </a:rPr>
              <a:t>Ambiente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en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ea typeface="ＭＳ Ｐゴシック" pitchFamily="34" charset="-128"/>
              </a:rPr>
              <a:t>peligro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de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ea typeface="ＭＳ Ｐゴシック" pitchFamily="34" charset="-128"/>
              </a:rPr>
              <a:t>afectación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: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Estrategia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Mejorar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/>
            </a:r>
            <a:b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Ambiente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afectado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: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Estrategia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Rehabilitar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ea typeface="ＭＳ Ｐゴシック" pitchFamily="34" charset="-128"/>
              </a:rPr>
              <a:t>recuperar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/>
            </a:r>
            <a:b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/>
            </a:r>
            <a:b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2400" b="1" dirty="0">
                <a:solidFill>
                  <a:prstClr val="black"/>
                </a:solidFill>
                <a:ea typeface="ＭＳ Ｐゴシック" pitchFamily="34" charset="-128"/>
              </a:rPr>
              <a:t>La </a:t>
            </a:r>
            <a:r>
              <a:rPr lang="es-PE" sz="2400" b="1" dirty="0" smtClean="0">
                <a:solidFill>
                  <a:prstClr val="black"/>
                </a:solidFill>
                <a:ea typeface="ＭＳ Ｐゴシック" pitchFamily="34" charset="-128"/>
              </a:rPr>
              <a:t>Línea</a:t>
            </a:r>
            <a:r>
              <a:rPr lang="en-US" sz="2400" b="1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400" b="1" dirty="0">
                <a:solidFill>
                  <a:prstClr val="black"/>
                </a:solidFill>
                <a:ea typeface="ＭＳ Ｐゴシック" pitchFamily="34" charset="-128"/>
              </a:rPr>
              <a:t>de </a:t>
            </a:r>
            <a:r>
              <a:rPr lang="en-US" sz="2400" b="1" dirty="0" smtClean="0">
                <a:solidFill>
                  <a:prstClr val="black"/>
                </a:solidFill>
                <a:ea typeface="ＭＳ Ｐゴシック" pitchFamily="34" charset="-128"/>
              </a:rPr>
              <a:t>Base</a:t>
            </a:r>
            <a:br>
              <a:rPr lang="en-US" sz="2400" b="1" dirty="0" smtClean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2400" b="1" dirty="0">
                <a:solidFill>
                  <a:prstClr val="black"/>
                </a:solidFill>
                <a:ea typeface="ＭＳ Ｐゴシック" pitchFamily="34" charset="-128"/>
              </a:rPr>
              <a:t/>
            </a:r>
            <a:br>
              <a:rPr lang="en-US" sz="2400" b="1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Como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referencia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para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acciones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de control y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fiscalización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ea typeface="ＭＳ Ｐゴシック" pitchFamily="34" charset="-128"/>
              </a:rPr>
              <a:t>futuras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.</a:t>
            </a:r>
            <a:b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Para la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toma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decisiones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.</a:t>
            </a:r>
            <a:b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Como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estrategia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transparencia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.</a:t>
            </a:r>
            <a:b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</a:b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7120664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1074</Words>
  <Application>Microsoft Office PowerPoint</Application>
  <PresentationFormat>Panorámica</PresentationFormat>
  <Paragraphs>228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5" baseType="lpstr">
      <vt:lpstr>Arial Unicode MS</vt:lpstr>
      <vt:lpstr>ＭＳ Ｐゴシック</vt:lpstr>
      <vt:lpstr>Algerian</vt:lpstr>
      <vt:lpstr>Arial</vt:lpstr>
      <vt:lpstr>Arial Black</vt:lpstr>
      <vt:lpstr>Arial Narrow</vt:lpstr>
      <vt:lpstr>Century Gothic</vt:lpstr>
      <vt:lpstr>Tahoma</vt:lpstr>
      <vt:lpstr>Times New Roman</vt:lpstr>
      <vt:lpstr>Trebuchet MS</vt:lpstr>
      <vt:lpstr>Verdana</vt:lpstr>
      <vt:lpstr>Wingdings</vt:lpstr>
      <vt:lpstr>Wingdings 3</vt:lpstr>
      <vt:lpstr>Faceta</vt:lpstr>
      <vt:lpstr>Hoja de cálculo</vt:lpstr>
      <vt:lpstr>GOBIERNO REGIONAL DE AYACUHO </vt:lpstr>
      <vt:lpstr>Normatividad ambiental</vt:lpstr>
      <vt:lpstr>Normatividad para calidad ambiental </vt:lpstr>
      <vt:lpstr>COMPONENTES AMBIENTALES Y FACTORES DETERMINANTES DE CALIDAD </vt:lpstr>
      <vt:lpstr>IDNTIFICACION DE ASPECTOS AMBIENTALES</vt:lpstr>
      <vt:lpstr>Comparación con Normativas Ambientales</vt:lpstr>
      <vt:lpstr>Calidad de Aire  Decreto Supremo N° 074-2001-PCM (22/Jun/01) "Reglamento de Estándares Nacionales de Calidad Ambiental del Aire. Decreto Supremo N° 003-2008 MINAM (21/Ago/08) "Aprueban Estándares Nacionales de Calidad Ambiental para Aire"   Suelos  Decreto Supremo N° 002-2013 MINAM (25/Mar/13) "Aprueban Estándares de Calidad Ambiental (ECA) para suelo  Ruido  Decreto Supremo N° 085-2003-PCM (30/Oct/03) "Aprueban el Reglamento de Estándares Nacionales de Calidad Ambiental para Ruido" </vt:lpstr>
      <vt:lpstr>Vigilancia y Monitoreo: </vt:lpstr>
      <vt:lpstr>El Control de la Calidad Ambiental   Ambiente en buen estado: Estrategia  Conservar  Ambiente en  peligro de  afectación: Estrategia   Mejorar Ambiente afectado: Estrategia  Rehabilitar,  recuperar  La Línea de Base  Como referencia para acciones de control y fiscalización  futuras. Para la toma de decisiones. Como estrategia de transparencia. </vt:lpstr>
      <vt:lpstr>Presentación de PowerPoint</vt:lpstr>
      <vt:lpstr>Aplicación de Instrumentos</vt:lpstr>
      <vt:lpstr>Comparación con Normativa  Calidad de Aire Se debe comparar con la normatividad vigente en este caso tanto con el D.S. Nº 074-2001-PCM.y D.S. Nº003-2008-MINAM. </vt:lpstr>
      <vt:lpstr>Estándares nacionales de calidad ambiental del aire ECA D.S. Nº 074-2001-PCM y D.S. 003-2008-MINAM </vt:lpstr>
      <vt:lpstr>Estándares nacionales de calidad ambiental del aire  D.S. Nº 074-2001-PCM y D.S. 003-2008-MINAM </vt:lpstr>
      <vt:lpstr>Presentación de PowerPoint</vt:lpstr>
      <vt:lpstr>Ruido Ambiental Esta comparación va a depender de la zona en donde está ubicado el proyecto y el horario en que se ha realizado la medición. La normativa es el Decreto Supremo N° 085-2003-PCM  </vt:lpstr>
      <vt:lpstr>Presentación de PowerPoint</vt:lpstr>
      <vt:lpstr>Límites Máximos Permisibles para efluentes de PTAR DS 003-2010-MINAM (17.03.10)</vt:lpstr>
      <vt:lpstr>VERIFICACION DE CUPLIMIENTOS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Normatividad ambiental</dc:title>
  <dc:creator>GABRIELA</dc:creator>
  <cp:lastModifiedBy>GABRIELA</cp:lastModifiedBy>
  <cp:revision>14</cp:revision>
  <dcterms:created xsi:type="dcterms:W3CDTF">2014-10-22T01:04:39Z</dcterms:created>
  <dcterms:modified xsi:type="dcterms:W3CDTF">2014-10-22T02:27:47Z</dcterms:modified>
</cp:coreProperties>
</file>