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2" r:id="rId6"/>
    <p:sldMasterId id="2147483728" r:id="rId7"/>
    <p:sldMasterId id="2147483744" r:id="rId8"/>
    <p:sldMasterId id="2147483760" r:id="rId9"/>
  </p:sldMasterIdLst>
  <p:notesMasterIdLst>
    <p:notesMasterId r:id="rId30"/>
  </p:notesMasterIdLst>
  <p:sldIdLst>
    <p:sldId id="377" r:id="rId10"/>
    <p:sldId id="353" r:id="rId11"/>
    <p:sldId id="406" r:id="rId12"/>
    <p:sldId id="308" r:id="rId13"/>
    <p:sldId id="402" r:id="rId14"/>
    <p:sldId id="400" r:id="rId15"/>
    <p:sldId id="401" r:id="rId16"/>
    <p:sldId id="403" r:id="rId17"/>
    <p:sldId id="404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8" r:id="rId26"/>
    <p:sldId id="397" r:id="rId27"/>
    <p:sldId id="405" r:id="rId28"/>
    <p:sldId id="387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6803" autoAdjust="0"/>
  </p:normalViewPr>
  <p:slideViewPr>
    <p:cSldViewPr>
      <p:cViewPr varScale="1">
        <p:scale>
          <a:sx n="75" d="100"/>
          <a:sy n="75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D6627-0492-4E93-8105-257D80939559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69DEED-1502-4FF8-8453-7CEF38E46E25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r>
            <a:rPr lang="es-ES" sz="1400" dirty="0" smtClean="0">
              <a:solidFill>
                <a:schemeClr val="tx2"/>
              </a:solidFill>
            </a:rPr>
            <a:t>Aquellas entidades con facultades expresas para desarrollar funciones de fiscalización ambiental: EFA </a:t>
          </a:r>
          <a:r>
            <a:rPr lang="es-ES" sz="1400" dirty="0" smtClean="0"/>
            <a:t>.</a:t>
          </a:r>
          <a:endParaRPr lang="es-ES" sz="1400" dirty="0"/>
        </a:p>
      </dgm:t>
    </dgm:pt>
    <dgm:pt modelId="{5352623F-0424-4121-BE0B-9F5898E5AC98}" type="parTrans" cxnId="{92C1B72B-43B7-425C-8CA9-CA9374C5713A}">
      <dgm:prSet/>
      <dgm:spPr/>
      <dgm:t>
        <a:bodyPr/>
        <a:lstStyle/>
        <a:p>
          <a:endParaRPr lang="es-PE"/>
        </a:p>
      </dgm:t>
    </dgm:pt>
    <dgm:pt modelId="{4F5324E1-00DF-4AF7-B4D1-973E622E38A3}" type="sibTrans" cxnId="{92C1B72B-43B7-425C-8CA9-CA9374C5713A}">
      <dgm:prSet/>
      <dgm:spPr/>
      <dgm:t>
        <a:bodyPr/>
        <a:lstStyle/>
        <a:p>
          <a:endParaRPr lang="es-PE"/>
        </a:p>
      </dgm:t>
    </dgm:pt>
    <dgm:pt modelId="{2263D0AD-A882-4C30-9CB2-5A85331DA8ED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r>
            <a:rPr lang="es-ES" sz="1400" dirty="0" smtClean="0">
              <a:solidFill>
                <a:schemeClr val="tx2"/>
              </a:solidFill>
            </a:rPr>
            <a:t>Ejercen sus competencias con independencia funcional del OEFA.</a:t>
          </a:r>
          <a:endParaRPr lang="es-PE" sz="1400" dirty="0">
            <a:solidFill>
              <a:schemeClr val="tx2"/>
            </a:solidFill>
          </a:endParaRPr>
        </a:p>
      </dgm:t>
    </dgm:pt>
    <dgm:pt modelId="{14C9190C-0FF7-49EA-9B6F-A75474622821}" type="parTrans" cxnId="{017E67A6-2905-4726-A3D3-300FAFC47721}">
      <dgm:prSet/>
      <dgm:spPr/>
      <dgm:t>
        <a:bodyPr/>
        <a:lstStyle/>
        <a:p>
          <a:endParaRPr lang="es-PE"/>
        </a:p>
      </dgm:t>
    </dgm:pt>
    <dgm:pt modelId="{60571720-1535-4E06-B32B-7530942E5634}" type="sibTrans" cxnId="{017E67A6-2905-4726-A3D3-300FAFC47721}">
      <dgm:prSet/>
      <dgm:spPr/>
      <dgm:t>
        <a:bodyPr/>
        <a:lstStyle/>
        <a:p>
          <a:endParaRPr lang="es-PE"/>
        </a:p>
      </dgm:t>
    </dgm:pt>
    <dgm:pt modelId="{955EFE23-4E33-4217-BA18-CB13738D75A3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rtl="0"/>
          <a:r>
            <a:rPr lang="es-ES" sz="1400" dirty="0" smtClean="0">
              <a:solidFill>
                <a:schemeClr val="tx2"/>
              </a:solidFill>
            </a:rPr>
            <a:t>Sujetan su actuación a la Ley Nº 29325, otras normas en materia ambiental, así como a las disposiciones que dicte el OEFA como ente rector del referido Sistema.</a:t>
          </a:r>
          <a:endParaRPr lang="en-US" sz="1400" dirty="0">
            <a:solidFill>
              <a:schemeClr val="tx2"/>
            </a:solidFill>
          </a:endParaRPr>
        </a:p>
      </dgm:t>
    </dgm:pt>
    <dgm:pt modelId="{EFFF2A0F-7022-4842-A00C-21BFAE615795}" type="parTrans" cxnId="{8CD3E3E8-FBCD-48AB-9C4C-17240EBE595C}">
      <dgm:prSet/>
      <dgm:spPr/>
      <dgm:t>
        <a:bodyPr/>
        <a:lstStyle/>
        <a:p>
          <a:endParaRPr lang="es-PE"/>
        </a:p>
      </dgm:t>
    </dgm:pt>
    <dgm:pt modelId="{93116119-D625-4B75-82D0-36A6EFFF9031}" type="sibTrans" cxnId="{8CD3E3E8-FBCD-48AB-9C4C-17240EBE595C}">
      <dgm:prSet/>
      <dgm:spPr/>
      <dgm:t>
        <a:bodyPr/>
        <a:lstStyle/>
        <a:p>
          <a:endParaRPr lang="es-PE"/>
        </a:p>
      </dgm:t>
    </dgm:pt>
    <dgm:pt modelId="{10A19D84-C66B-4384-8DB9-D29958029BA0}" type="pres">
      <dgm:prSet presAssocID="{51AD6627-0492-4E93-8105-257D809395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5AC4C7B-0147-4216-818C-9354CC08BE62}" type="pres">
      <dgm:prSet presAssocID="{51AD6627-0492-4E93-8105-257D80939559}" presName="fgShape" presStyleLbl="fgShp" presStyleIdx="0" presStyleCnt="1" custLinFactNeighborX="-58" custLinFactNeighborY="2188"/>
      <dgm:spPr/>
    </dgm:pt>
    <dgm:pt modelId="{20FFDA49-07DA-4B62-8342-E68D776E9CB8}" type="pres">
      <dgm:prSet presAssocID="{51AD6627-0492-4E93-8105-257D80939559}" presName="linComp" presStyleCnt="0"/>
      <dgm:spPr/>
    </dgm:pt>
    <dgm:pt modelId="{705782F5-D313-4446-91F7-FE3BF5DCCFA0}" type="pres">
      <dgm:prSet presAssocID="{6769DEED-1502-4FF8-8453-7CEF38E46E25}" presName="compNode" presStyleCnt="0"/>
      <dgm:spPr/>
    </dgm:pt>
    <dgm:pt modelId="{F8DAA140-EEA8-4420-90AD-E180865076D0}" type="pres">
      <dgm:prSet presAssocID="{6769DEED-1502-4FF8-8453-7CEF38E46E25}" presName="bkgdShape" presStyleLbl="node1" presStyleIdx="0" presStyleCnt="3"/>
      <dgm:spPr/>
      <dgm:t>
        <a:bodyPr/>
        <a:lstStyle/>
        <a:p>
          <a:endParaRPr lang="es-PE"/>
        </a:p>
      </dgm:t>
    </dgm:pt>
    <dgm:pt modelId="{4223482C-D79D-49EE-B16D-4B2E1A631D23}" type="pres">
      <dgm:prSet presAssocID="{6769DEED-1502-4FF8-8453-7CEF38E46E2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FF5A64-246A-4F98-ACE2-6309521C1118}" type="pres">
      <dgm:prSet presAssocID="{6769DEED-1502-4FF8-8453-7CEF38E46E25}" presName="invisiNode" presStyleLbl="node1" presStyleIdx="0" presStyleCnt="3"/>
      <dgm:spPr/>
    </dgm:pt>
    <dgm:pt modelId="{55CD8264-8D39-49D9-A528-B9018A62247F}" type="pres">
      <dgm:prSet presAssocID="{6769DEED-1502-4FF8-8453-7CEF38E46E2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41BA5C4E-67D9-4097-8008-85F498D055E9}" type="pres">
      <dgm:prSet presAssocID="{4F5324E1-00DF-4AF7-B4D1-973E622E38A3}" presName="sibTrans" presStyleLbl="sibTrans2D1" presStyleIdx="0" presStyleCnt="0"/>
      <dgm:spPr/>
      <dgm:t>
        <a:bodyPr/>
        <a:lstStyle/>
        <a:p>
          <a:endParaRPr lang="es-PE"/>
        </a:p>
      </dgm:t>
    </dgm:pt>
    <dgm:pt modelId="{5703ED62-6DC6-4E4C-B872-20CE9DD35D34}" type="pres">
      <dgm:prSet presAssocID="{2263D0AD-A882-4C30-9CB2-5A85331DA8ED}" presName="compNode" presStyleCnt="0"/>
      <dgm:spPr/>
    </dgm:pt>
    <dgm:pt modelId="{72F04B91-C676-4FC4-864B-77FA55D8CF91}" type="pres">
      <dgm:prSet presAssocID="{2263D0AD-A882-4C30-9CB2-5A85331DA8ED}" presName="bkgdShape" presStyleLbl="node1" presStyleIdx="1" presStyleCnt="3"/>
      <dgm:spPr/>
      <dgm:t>
        <a:bodyPr/>
        <a:lstStyle/>
        <a:p>
          <a:endParaRPr lang="es-PE"/>
        </a:p>
      </dgm:t>
    </dgm:pt>
    <dgm:pt modelId="{B670A069-7581-4E3C-9075-F10C73AE9972}" type="pres">
      <dgm:prSet presAssocID="{2263D0AD-A882-4C30-9CB2-5A85331DA8E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875EBC-4580-438D-A191-C4411276DE99}" type="pres">
      <dgm:prSet presAssocID="{2263D0AD-A882-4C30-9CB2-5A85331DA8ED}" presName="invisiNode" presStyleLbl="node1" presStyleIdx="1" presStyleCnt="3"/>
      <dgm:spPr/>
    </dgm:pt>
    <dgm:pt modelId="{0023C43D-348C-449E-AC4D-37C0E5C8D0E7}" type="pres">
      <dgm:prSet presAssocID="{2263D0AD-A882-4C30-9CB2-5A85331DA8E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334AB37D-0271-4A34-B2FF-C225C9F088A1}" type="pres">
      <dgm:prSet presAssocID="{60571720-1535-4E06-B32B-7530942E5634}" presName="sibTrans" presStyleLbl="sibTrans2D1" presStyleIdx="0" presStyleCnt="0"/>
      <dgm:spPr/>
      <dgm:t>
        <a:bodyPr/>
        <a:lstStyle/>
        <a:p>
          <a:endParaRPr lang="es-PE"/>
        </a:p>
      </dgm:t>
    </dgm:pt>
    <dgm:pt modelId="{A2617E1B-9E25-4816-B519-304439787D77}" type="pres">
      <dgm:prSet presAssocID="{955EFE23-4E33-4217-BA18-CB13738D75A3}" presName="compNode" presStyleCnt="0"/>
      <dgm:spPr/>
    </dgm:pt>
    <dgm:pt modelId="{796B2CB3-4B94-4069-A2B4-3AC6295CA919}" type="pres">
      <dgm:prSet presAssocID="{955EFE23-4E33-4217-BA18-CB13738D75A3}" presName="bkgdShape" presStyleLbl="node1" presStyleIdx="2" presStyleCnt="3"/>
      <dgm:spPr/>
      <dgm:t>
        <a:bodyPr/>
        <a:lstStyle/>
        <a:p>
          <a:endParaRPr lang="es-PE"/>
        </a:p>
      </dgm:t>
    </dgm:pt>
    <dgm:pt modelId="{185EBE28-D233-413A-9D0A-714C6EE78921}" type="pres">
      <dgm:prSet presAssocID="{955EFE23-4E33-4217-BA18-CB13738D75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26FCC3E-7B75-4DAE-9B52-8B10B453AF33}" type="pres">
      <dgm:prSet presAssocID="{955EFE23-4E33-4217-BA18-CB13738D75A3}" presName="invisiNode" presStyleLbl="node1" presStyleIdx="2" presStyleCnt="3"/>
      <dgm:spPr/>
    </dgm:pt>
    <dgm:pt modelId="{FF7CB2FA-DC8B-4A3B-8AAD-F91D461D7AF4}" type="pres">
      <dgm:prSet presAssocID="{955EFE23-4E33-4217-BA18-CB13738D75A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</dgm:ptLst>
  <dgm:cxnLst>
    <dgm:cxn modelId="{C59FDEAB-04BB-4CB0-8EC2-A673FF765F68}" type="presOf" srcId="{955EFE23-4E33-4217-BA18-CB13738D75A3}" destId="{185EBE28-D233-413A-9D0A-714C6EE78921}" srcOrd="1" destOrd="0" presId="urn:microsoft.com/office/officeart/2005/8/layout/hList7#1"/>
    <dgm:cxn modelId="{2671F02F-B06D-4A40-805F-BBFF57C3424E}" type="presOf" srcId="{6769DEED-1502-4FF8-8453-7CEF38E46E25}" destId="{F8DAA140-EEA8-4420-90AD-E180865076D0}" srcOrd="0" destOrd="0" presId="urn:microsoft.com/office/officeart/2005/8/layout/hList7#1"/>
    <dgm:cxn modelId="{696C4081-ACED-44A2-A567-75D7DFB3EF0E}" type="presOf" srcId="{2263D0AD-A882-4C30-9CB2-5A85331DA8ED}" destId="{72F04B91-C676-4FC4-864B-77FA55D8CF91}" srcOrd="0" destOrd="0" presId="urn:microsoft.com/office/officeart/2005/8/layout/hList7#1"/>
    <dgm:cxn modelId="{E018EBA1-A26B-49FE-8E0A-B1719892B0EB}" type="presOf" srcId="{51AD6627-0492-4E93-8105-257D80939559}" destId="{10A19D84-C66B-4384-8DB9-D29958029BA0}" srcOrd="0" destOrd="0" presId="urn:microsoft.com/office/officeart/2005/8/layout/hList7#1"/>
    <dgm:cxn modelId="{8CD3E3E8-FBCD-48AB-9C4C-17240EBE595C}" srcId="{51AD6627-0492-4E93-8105-257D80939559}" destId="{955EFE23-4E33-4217-BA18-CB13738D75A3}" srcOrd="2" destOrd="0" parTransId="{EFFF2A0F-7022-4842-A00C-21BFAE615795}" sibTransId="{93116119-D625-4B75-82D0-36A6EFFF9031}"/>
    <dgm:cxn modelId="{2F746EAD-7C35-4B0F-8180-AD4487DF5855}" type="presOf" srcId="{60571720-1535-4E06-B32B-7530942E5634}" destId="{334AB37D-0271-4A34-B2FF-C225C9F088A1}" srcOrd="0" destOrd="0" presId="urn:microsoft.com/office/officeart/2005/8/layout/hList7#1"/>
    <dgm:cxn modelId="{92C1B72B-43B7-425C-8CA9-CA9374C5713A}" srcId="{51AD6627-0492-4E93-8105-257D80939559}" destId="{6769DEED-1502-4FF8-8453-7CEF38E46E25}" srcOrd="0" destOrd="0" parTransId="{5352623F-0424-4121-BE0B-9F5898E5AC98}" sibTransId="{4F5324E1-00DF-4AF7-B4D1-973E622E38A3}"/>
    <dgm:cxn modelId="{4719D244-3CFB-477E-9219-175761FB58BA}" type="presOf" srcId="{4F5324E1-00DF-4AF7-B4D1-973E622E38A3}" destId="{41BA5C4E-67D9-4097-8008-85F498D055E9}" srcOrd="0" destOrd="0" presId="urn:microsoft.com/office/officeart/2005/8/layout/hList7#1"/>
    <dgm:cxn modelId="{95B594F0-C362-45E6-843A-80D0965A354A}" type="presOf" srcId="{955EFE23-4E33-4217-BA18-CB13738D75A3}" destId="{796B2CB3-4B94-4069-A2B4-3AC6295CA919}" srcOrd="0" destOrd="0" presId="urn:microsoft.com/office/officeart/2005/8/layout/hList7#1"/>
    <dgm:cxn modelId="{AB07CDF4-5C7E-4715-A716-E9F5EF46B16B}" type="presOf" srcId="{6769DEED-1502-4FF8-8453-7CEF38E46E25}" destId="{4223482C-D79D-49EE-B16D-4B2E1A631D23}" srcOrd="1" destOrd="0" presId="urn:microsoft.com/office/officeart/2005/8/layout/hList7#1"/>
    <dgm:cxn modelId="{68C2A3DA-D2DA-41A3-AF2F-19053C942109}" type="presOf" srcId="{2263D0AD-A882-4C30-9CB2-5A85331DA8ED}" destId="{B670A069-7581-4E3C-9075-F10C73AE9972}" srcOrd="1" destOrd="0" presId="urn:microsoft.com/office/officeart/2005/8/layout/hList7#1"/>
    <dgm:cxn modelId="{017E67A6-2905-4726-A3D3-300FAFC47721}" srcId="{51AD6627-0492-4E93-8105-257D80939559}" destId="{2263D0AD-A882-4C30-9CB2-5A85331DA8ED}" srcOrd="1" destOrd="0" parTransId="{14C9190C-0FF7-49EA-9B6F-A75474622821}" sibTransId="{60571720-1535-4E06-B32B-7530942E5634}"/>
    <dgm:cxn modelId="{009D2FD5-7C65-4972-A711-993374A127EF}" type="presParOf" srcId="{10A19D84-C66B-4384-8DB9-D29958029BA0}" destId="{45AC4C7B-0147-4216-818C-9354CC08BE62}" srcOrd="0" destOrd="0" presId="urn:microsoft.com/office/officeart/2005/8/layout/hList7#1"/>
    <dgm:cxn modelId="{B401FC63-8133-443F-A98A-4ABDC26CB821}" type="presParOf" srcId="{10A19D84-C66B-4384-8DB9-D29958029BA0}" destId="{20FFDA49-07DA-4B62-8342-E68D776E9CB8}" srcOrd="1" destOrd="0" presId="urn:microsoft.com/office/officeart/2005/8/layout/hList7#1"/>
    <dgm:cxn modelId="{50B27599-5D80-401D-A12B-52D3062FCE91}" type="presParOf" srcId="{20FFDA49-07DA-4B62-8342-E68D776E9CB8}" destId="{705782F5-D313-4446-91F7-FE3BF5DCCFA0}" srcOrd="0" destOrd="0" presId="urn:microsoft.com/office/officeart/2005/8/layout/hList7#1"/>
    <dgm:cxn modelId="{9B41B0E1-C8DC-4A1A-BE7D-D386C466E6D1}" type="presParOf" srcId="{705782F5-D313-4446-91F7-FE3BF5DCCFA0}" destId="{F8DAA140-EEA8-4420-90AD-E180865076D0}" srcOrd="0" destOrd="0" presId="urn:microsoft.com/office/officeart/2005/8/layout/hList7#1"/>
    <dgm:cxn modelId="{4A43ED1F-6577-4CCE-864A-7E8160885FE8}" type="presParOf" srcId="{705782F5-D313-4446-91F7-FE3BF5DCCFA0}" destId="{4223482C-D79D-49EE-B16D-4B2E1A631D23}" srcOrd="1" destOrd="0" presId="urn:microsoft.com/office/officeart/2005/8/layout/hList7#1"/>
    <dgm:cxn modelId="{2C4C9D42-4FB3-4720-931A-48123A2D623C}" type="presParOf" srcId="{705782F5-D313-4446-91F7-FE3BF5DCCFA0}" destId="{1DFF5A64-246A-4F98-ACE2-6309521C1118}" srcOrd="2" destOrd="0" presId="urn:microsoft.com/office/officeart/2005/8/layout/hList7#1"/>
    <dgm:cxn modelId="{6B65DB0C-DE7A-4EA6-B136-2D04FE611B07}" type="presParOf" srcId="{705782F5-D313-4446-91F7-FE3BF5DCCFA0}" destId="{55CD8264-8D39-49D9-A528-B9018A62247F}" srcOrd="3" destOrd="0" presId="urn:microsoft.com/office/officeart/2005/8/layout/hList7#1"/>
    <dgm:cxn modelId="{FB0840EC-11B3-4E16-BF78-11CCF5583839}" type="presParOf" srcId="{20FFDA49-07DA-4B62-8342-E68D776E9CB8}" destId="{41BA5C4E-67D9-4097-8008-85F498D055E9}" srcOrd="1" destOrd="0" presId="urn:microsoft.com/office/officeart/2005/8/layout/hList7#1"/>
    <dgm:cxn modelId="{C92B5DAE-D029-4BBE-9534-EFD2453E36ED}" type="presParOf" srcId="{20FFDA49-07DA-4B62-8342-E68D776E9CB8}" destId="{5703ED62-6DC6-4E4C-B872-20CE9DD35D34}" srcOrd="2" destOrd="0" presId="urn:microsoft.com/office/officeart/2005/8/layout/hList7#1"/>
    <dgm:cxn modelId="{C1CF507B-17B2-4754-BED4-BA0487C76F4D}" type="presParOf" srcId="{5703ED62-6DC6-4E4C-B872-20CE9DD35D34}" destId="{72F04B91-C676-4FC4-864B-77FA55D8CF91}" srcOrd="0" destOrd="0" presId="urn:microsoft.com/office/officeart/2005/8/layout/hList7#1"/>
    <dgm:cxn modelId="{27FC5D09-690B-4EFA-959C-90B02B615BF5}" type="presParOf" srcId="{5703ED62-6DC6-4E4C-B872-20CE9DD35D34}" destId="{B670A069-7581-4E3C-9075-F10C73AE9972}" srcOrd="1" destOrd="0" presId="urn:microsoft.com/office/officeart/2005/8/layout/hList7#1"/>
    <dgm:cxn modelId="{85BC6B52-E9D5-4DC1-9DA3-A95872521FB4}" type="presParOf" srcId="{5703ED62-6DC6-4E4C-B872-20CE9DD35D34}" destId="{80875EBC-4580-438D-A191-C4411276DE99}" srcOrd="2" destOrd="0" presId="urn:microsoft.com/office/officeart/2005/8/layout/hList7#1"/>
    <dgm:cxn modelId="{9D8CFBA9-D8E5-4974-B82D-47EAFF3B4E74}" type="presParOf" srcId="{5703ED62-6DC6-4E4C-B872-20CE9DD35D34}" destId="{0023C43D-348C-449E-AC4D-37C0E5C8D0E7}" srcOrd="3" destOrd="0" presId="urn:microsoft.com/office/officeart/2005/8/layout/hList7#1"/>
    <dgm:cxn modelId="{A8E042EB-7843-48E2-A548-6958E2EF6F1C}" type="presParOf" srcId="{20FFDA49-07DA-4B62-8342-E68D776E9CB8}" destId="{334AB37D-0271-4A34-B2FF-C225C9F088A1}" srcOrd="3" destOrd="0" presId="urn:microsoft.com/office/officeart/2005/8/layout/hList7#1"/>
    <dgm:cxn modelId="{763D669B-E76A-45A9-B482-CEA9D4618020}" type="presParOf" srcId="{20FFDA49-07DA-4B62-8342-E68D776E9CB8}" destId="{A2617E1B-9E25-4816-B519-304439787D77}" srcOrd="4" destOrd="0" presId="urn:microsoft.com/office/officeart/2005/8/layout/hList7#1"/>
    <dgm:cxn modelId="{267E2665-F4C5-4D97-AC1B-2F12B668D64E}" type="presParOf" srcId="{A2617E1B-9E25-4816-B519-304439787D77}" destId="{796B2CB3-4B94-4069-A2B4-3AC6295CA919}" srcOrd="0" destOrd="0" presId="urn:microsoft.com/office/officeart/2005/8/layout/hList7#1"/>
    <dgm:cxn modelId="{075047E6-43F7-49ED-8B04-228772CAE00B}" type="presParOf" srcId="{A2617E1B-9E25-4816-B519-304439787D77}" destId="{185EBE28-D233-413A-9D0A-714C6EE78921}" srcOrd="1" destOrd="0" presId="urn:microsoft.com/office/officeart/2005/8/layout/hList7#1"/>
    <dgm:cxn modelId="{D396BB4C-B0D0-41D1-A6AC-0E5C4ABA98F6}" type="presParOf" srcId="{A2617E1B-9E25-4816-B519-304439787D77}" destId="{526FCC3E-7B75-4DAE-9B52-8B10B453AF33}" srcOrd="2" destOrd="0" presId="urn:microsoft.com/office/officeart/2005/8/layout/hList7#1"/>
    <dgm:cxn modelId="{EA79DA61-95C0-4B66-970F-E5A52AABAF5E}" type="presParOf" srcId="{A2617E1B-9E25-4816-B519-304439787D77}" destId="{FF7CB2FA-DC8B-4A3B-8AAD-F91D461D7A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2E54-37BB-4526-97BA-74B767BDCD6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0521BC7-987C-4680-991D-B8C44624F75E}">
      <dgm:prSet custT="1"/>
      <dgm:spPr/>
      <dgm:t>
        <a:bodyPr/>
        <a:lstStyle/>
        <a:p>
          <a:pPr rtl="0"/>
          <a:r>
            <a:rPr lang="es-ES" sz="1600" b="1" i="0" dirty="0" smtClean="0"/>
            <a:t>NACIONAL</a:t>
          </a:r>
          <a:endParaRPr lang="es-PE" sz="1600" dirty="0"/>
        </a:p>
      </dgm:t>
    </dgm:pt>
    <dgm:pt modelId="{12DE847E-D229-47A3-BF6F-4311DCCC3053}" type="parTrans" cxnId="{701EB892-CA1F-4B99-9F92-2FACFFC591E6}">
      <dgm:prSet/>
      <dgm:spPr/>
      <dgm:t>
        <a:bodyPr/>
        <a:lstStyle/>
        <a:p>
          <a:endParaRPr lang="es-PE"/>
        </a:p>
      </dgm:t>
    </dgm:pt>
    <dgm:pt modelId="{A42B204A-8A97-4BC2-9448-52E0C118C0F6}" type="sibTrans" cxnId="{701EB892-CA1F-4B99-9F92-2FACFFC591E6}">
      <dgm:prSet/>
      <dgm:spPr/>
      <dgm:t>
        <a:bodyPr/>
        <a:lstStyle/>
        <a:p>
          <a:endParaRPr lang="es-PE"/>
        </a:p>
      </dgm:t>
    </dgm:pt>
    <dgm:pt modelId="{3A754C6B-77CB-465B-B280-59D10FD05D51}">
      <dgm:prSet/>
      <dgm:spPr/>
      <dgm:t>
        <a:bodyPr/>
        <a:lstStyle/>
        <a:p>
          <a:pPr rtl="0"/>
          <a:r>
            <a:rPr lang="es-ES" i="0" dirty="0" smtClean="0"/>
            <a:t>Autoridades Sectoriales </a:t>
          </a:r>
          <a:endParaRPr lang="es-PE" dirty="0"/>
        </a:p>
      </dgm:t>
    </dgm:pt>
    <dgm:pt modelId="{8526573A-169E-490C-80A6-BF8FEE96E053}" type="parTrans" cxnId="{D244BD77-1F83-48F7-85E3-8603D563772E}">
      <dgm:prSet/>
      <dgm:spPr/>
      <dgm:t>
        <a:bodyPr/>
        <a:lstStyle/>
        <a:p>
          <a:endParaRPr lang="es-PE"/>
        </a:p>
      </dgm:t>
    </dgm:pt>
    <dgm:pt modelId="{BC9512E2-2CAC-4F45-88A8-921093E72769}" type="sibTrans" cxnId="{D244BD77-1F83-48F7-85E3-8603D563772E}">
      <dgm:prSet/>
      <dgm:spPr/>
      <dgm:t>
        <a:bodyPr/>
        <a:lstStyle/>
        <a:p>
          <a:endParaRPr lang="es-PE"/>
        </a:p>
      </dgm:t>
    </dgm:pt>
    <dgm:pt modelId="{589BE6AC-C8B8-4E68-96EA-920EC5D9C416}">
      <dgm:prSet/>
      <dgm:spPr/>
      <dgm:t>
        <a:bodyPr/>
        <a:lstStyle/>
        <a:p>
          <a:r>
            <a:rPr lang="es-ES" i="0" dirty="0" smtClean="0"/>
            <a:t>Organismos Reguladores             </a:t>
          </a:r>
          <a:endParaRPr lang="es-PE" dirty="0"/>
        </a:p>
      </dgm:t>
    </dgm:pt>
    <dgm:pt modelId="{D19BA6E8-7016-4043-BBFF-445E712D11FF}" type="parTrans" cxnId="{9A1B2DF5-D689-4EC1-AC87-AEE7F1D46127}">
      <dgm:prSet/>
      <dgm:spPr/>
      <dgm:t>
        <a:bodyPr/>
        <a:lstStyle/>
        <a:p>
          <a:endParaRPr lang="es-PE"/>
        </a:p>
      </dgm:t>
    </dgm:pt>
    <dgm:pt modelId="{DD448F17-F60D-42E3-95B7-DD69B8D212C9}" type="sibTrans" cxnId="{9A1B2DF5-D689-4EC1-AC87-AEE7F1D46127}">
      <dgm:prSet/>
      <dgm:spPr/>
      <dgm:t>
        <a:bodyPr/>
        <a:lstStyle/>
        <a:p>
          <a:endParaRPr lang="es-PE"/>
        </a:p>
      </dgm:t>
    </dgm:pt>
    <dgm:pt modelId="{F024EA1A-C775-44BF-9BF5-8AC2EC7AF43C}" type="pres">
      <dgm:prSet presAssocID="{54172E54-37BB-4526-97BA-74B767BDCD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00C7B14-74B1-4B8C-9F14-6EB9EED03036}" type="pres">
      <dgm:prSet presAssocID="{10521BC7-987C-4680-991D-B8C44624F75E}" presName="circle1" presStyleLbl="node1" presStyleIdx="0" presStyleCnt="3" custScaleY="140419"/>
      <dgm:spPr/>
    </dgm:pt>
    <dgm:pt modelId="{F5C2EA89-FA33-4562-85C7-0E9BC17D9329}" type="pres">
      <dgm:prSet presAssocID="{10521BC7-987C-4680-991D-B8C44624F75E}" presName="space" presStyleCnt="0"/>
      <dgm:spPr/>
    </dgm:pt>
    <dgm:pt modelId="{65EFBEE4-1E88-443C-A4F0-144449876D6B}" type="pres">
      <dgm:prSet presAssocID="{10521BC7-987C-4680-991D-B8C44624F75E}" presName="rect1" presStyleLbl="alignAcc1" presStyleIdx="0" presStyleCnt="3" custScaleY="100000" custLinFactNeighborX="621" custLinFactNeighborY="-5716"/>
      <dgm:spPr/>
      <dgm:t>
        <a:bodyPr/>
        <a:lstStyle/>
        <a:p>
          <a:endParaRPr lang="es-PE"/>
        </a:p>
      </dgm:t>
    </dgm:pt>
    <dgm:pt modelId="{FE534F1D-BFC9-4D7B-A9D2-CE233467D94D}" type="pres">
      <dgm:prSet presAssocID="{589BE6AC-C8B8-4E68-96EA-920EC5D9C416}" presName="vertSpace2" presStyleLbl="node1" presStyleIdx="0" presStyleCnt="3"/>
      <dgm:spPr/>
    </dgm:pt>
    <dgm:pt modelId="{3293D5D3-2D99-4DC4-8A43-0CB9A5F09621}" type="pres">
      <dgm:prSet presAssocID="{589BE6AC-C8B8-4E68-96EA-920EC5D9C416}" presName="circle2" presStyleLbl="node1" presStyleIdx="1" presStyleCnt="3"/>
      <dgm:spPr/>
    </dgm:pt>
    <dgm:pt modelId="{5BACF58F-1B9E-4A84-9351-54AFB35F0B41}" type="pres">
      <dgm:prSet presAssocID="{589BE6AC-C8B8-4E68-96EA-920EC5D9C416}" presName="rect2" presStyleLbl="alignAcc1" presStyleIdx="1" presStyleCnt="3"/>
      <dgm:spPr/>
      <dgm:t>
        <a:bodyPr/>
        <a:lstStyle/>
        <a:p>
          <a:endParaRPr lang="es-PE"/>
        </a:p>
      </dgm:t>
    </dgm:pt>
    <dgm:pt modelId="{653426E1-89AC-4854-9DD6-93E7F9A02837}" type="pres">
      <dgm:prSet presAssocID="{3A754C6B-77CB-465B-B280-59D10FD05D51}" presName="vertSpace3" presStyleLbl="node1" presStyleIdx="1" presStyleCnt="3"/>
      <dgm:spPr/>
    </dgm:pt>
    <dgm:pt modelId="{667A9A10-7979-457D-AC06-4C365F8B3814}" type="pres">
      <dgm:prSet presAssocID="{3A754C6B-77CB-465B-B280-59D10FD05D51}" presName="circle3" presStyleLbl="node1" presStyleIdx="2" presStyleCnt="3"/>
      <dgm:spPr/>
    </dgm:pt>
    <dgm:pt modelId="{6C3B4E81-1E61-4B15-AFDA-BF8386410402}" type="pres">
      <dgm:prSet presAssocID="{3A754C6B-77CB-465B-B280-59D10FD05D51}" presName="rect3" presStyleLbl="alignAcc1" presStyleIdx="2" presStyleCnt="3"/>
      <dgm:spPr/>
      <dgm:t>
        <a:bodyPr/>
        <a:lstStyle/>
        <a:p>
          <a:endParaRPr lang="es-PE"/>
        </a:p>
      </dgm:t>
    </dgm:pt>
    <dgm:pt modelId="{4A95930C-202F-4D48-B13F-D13DBF847C6B}" type="pres">
      <dgm:prSet presAssocID="{10521BC7-987C-4680-991D-B8C44624F75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6168FC-52D2-4127-8552-45070B196E7A}" type="pres">
      <dgm:prSet presAssocID="{589BE6AC-C8B8-4E68-96EA-920EC5D9C416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D5C711-BABD-4863-B348-C9654126A26F}" type="pres">
      <dgm:prSet presAssocID="{3A754C6B-77CB-465B-B280-59D10FD05D5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5657893-5898-4AD5-A401-617A9EA7D810}" type="presOf" srcId="{10521BC7-987C-4680-991D-B8C44624F75E}" destId="{65EFBEE4-1E88-443C-A4F0-144449876D6B}" srcOrd="0" destOrd="0" presId="urn:microsoft.com/office/officeart/2005/8/layout/target3"/>
    <dgm:cxn modelId="{8934E4E8-C18E-4E83-886B-732162E89D7C}" type="presOf" srcId="{589BE6AC-C8B8-4E68-96EA-920EC5D9C416}" destId="{5BACF58F-1B9E-4A84-9351-54AFB35F0B41}" srcOrd="0" destOrd="0" presId="urn:microsoft.com/office/officeart/2005/8/layout/target3"/>
    <dgm:cxn modelId="{A413A5E0-4080-4489-894A-7DA3414612A2}" type="presOf" srcId="{3A754C6B-77CB-465B-B280-59D10FD05D51}" destId="{89D5C711-BABD-4863-B348-C9654126A26F}" srcOrd="1" destOrd="0" presId="urn:microsoft.com/office/officeart/2005/8/layout/target3"/>
    <dgm:cxn modelId="{4FFBFB3D-50E0-47D5-969B-51D1128ECDE7}" type="presOf" srcId="{589BE6AC-C8B8-4E68-96EA-920EC5D9C416}" destId="{536168FC-52D2-4127-8552-45070B196E7A}" srcOrd="1" destOrd="0" presId="urn:microsoft.com/office/officeart/2005/8/layout/target3"/>
    <dgm:cxn modelId="{701EB892-CA1F-4B99-9F92-2FACFFC591E6}" srcId="{54172E54-37BB-4526-97BA-74B767BDCD6D}" destId="{10521BC7-987C-4680-991D-B8C44624F75E}" srcOrd="0" destOrd="0" parTransId="{12DE847E-D229-47A3-BF6F-4311DCCC3053}" sibTransId="{A42B204A-8A97-4BC2-9448-52E0C118C0F6}"/>
    <dgm:cxn modelId="{068E9442-0108-4966-8D54-2D861514D41F}" type="presOf" srcId="{54172E54-37BB-4526-97BA-74B767BDCD6D}" destId="{F024EA1A-C775-44BF-9BF5-8AC2EC7AF43C}" srcOrd="0" destOrd="0" presId="urn:microsoft.com/office/officeart/2005/8/layout/target3"/>
    <dgm:cxn modelId="{49737BA4-9680-4E1A-99D8-43FCEDD16422}" type="presOf" srcId="{10521BC7-987C-4680-991D-B8C44624F75E}" destId="{4A95930C-202F-4D48-B13F-D13DBF847C6B}" srcOrd="1" destOrd="0" presId="urn:microsoft.com/office/officeart/2005/8/layout/target3"/>
    <dgm:cxn modelId="{9A1B2DF5-D689-4EC1-AC87-AEE7F1D46127}" srcId="{54172E54-37BB-4526-97BA-74B767BDCD6D}" destId="{589BE6AC-C8B8-4E68-96EA-920EC5D9C416}" srcOrd="1" destOrd="0" parTransId="{D19BA6E8-7016-4043-BBFF-445E712D11FF}" sibTransId="{DD448F17-F60D-42E3-95B7-DD69B8D212C9}"/>
    <dgm:cxn modelId="{4EE5124E-3DD2-4584-9FF2-618276AC160C}" type="presOf" srcId="{3A754C6B-77CB-465B-B280-59D10FD05D51}" destId="{6C3B4E81-1E61-4B15-AFDA-BF8386410402}" srcOrd="0" destOrd="0" presId="urn:microsoft.com/office/officeart/2005/8/layout/target3"/>
    <dgm:cxn modelId="{D244BD77-1F83-48F7-85E3-8603D563772E}" srcId="{54172E54-37BB-4526-97BA-74B767BDCD6D}" destId="{3A754C6B-77CB-465B-B280-59D10FD05D51}" srcOrd="2" destOrd="0" parTransId="{8526573A-169E-490C-80A6-BF8FEE96E053}" sibTransId="{BC9512E2-2CAC-4F45-88A8-921093E72769}"/>
    <dgm:cxn modelId="{480D5ECA-9934-445B-8A0D-17167391FB77}" type="presParOf" srcId="{F024EA1A-C775-44BF-9BF5-8AC2EC7AF43C}" destId="{E00C7B14-74B1-4B8C-9F14-6EB9EED03036}" srcOrd="0" destOrd="0" presId="urn:microsoft.com/office/officeart/2005/8/layout/target3"/>
    <dgm:cxn modelId="{9ACCFA74-F3E2-4674-9D76-9380D0CAA6F6}" type="presParOf" srcId="{F024EA1A-C775-44BF-9BF5-8AC2EC7AF43C}" destId="{F5C2EA89-FA33-4562-85C7-0E9BC17D9329}" srcOrd="1" destOrd="0" presId="urn:microsoft.com/office/officeart/2005/8/layout/target3"/>
    <dgm:cxn modelId="{65F6EF51-DC65-4E52-91D8-DBD5BF1A58EF}" type="presParOf" srcId="{F024EA1A-C775-44BF-9BF5-8AC2EC7AF43C}" destId="{65EFBEE4-1E88-443C-A4F0-144449876D6B}" srcOrd="2" destOrd="0" presId="urn:microsoft.com/office/officeart/2005/8/layout/target3"/>
    <dgm:cxn modelId="{82CC41C5-522E-4A9F-839B-4720A76BB8C9}" type="presParOf" srcId="{F024EA1A-C775-44BF-9BF5-8AC2EC7AF43C}" destId="{FE534F1D-BFC9-4D7B-A9D2-CE233467D94D}" srcOrd="3" destOrd="0" presId="urn:microsoft.com/office/officeart/2005/8/layout/target3"/>
    <dgm:cxn modelId="{C46E9565-388D-4DCF-B9D4-46687D78A61C}" type="presParOf" srcId="{F024EA1A-C775-44BF-9BF5-8AC2EC7AF43C}" destId="{3293D5D3-2D99-4DC4-8A43-0CB9A5F09621}" srcOrd="4" destOrd="0" presId="urn:microsoft.com/office/officeart/2005/8/layout/target3"/>
    <dgm:cxn modelId="{3A4F114A-2708-4DCF-8DDD-C3A5AD9548DA}" type="presParOf" srcId="{F024EA1A-C775-44BF-9BF5-8AC2EC7AF43C}" destId="{5BACF58F-1B9E-4A84-9351-54AFB35F0B41}" srcOrd="5" destOrd="0" presId="urn:microsoft.com/office/officeart/2005/8/layout/target3"/>
    <dgm:cxn modelId="{28E0E813-DF1D-4B7C-9D01-C765F81D164A}" type="presParOf" srcId="{F024EA1A-C775-44BF-9BF5-8AC2EC7AF43C}" destId="{653426E1-89AC-4854-9DD6-93E7F9A02837}" srcOrd="6" destOrd="0" presId="urn:microsoft.com/office/officeart/2005/8/layout/target3"/>
    <dgm:cxn modelId="{8778F1C4-34E1-4022-999A-7F8FB3E95F24}" type="presParOf" srcId="{F024EA1A-C775-44BF-9BF5-8AC2EC7AF43C}" destId="{667A9A10-7979-457D-AC06-4C365F8B3814}" srcOrd="7" destOrd="0" presId="urn:microsoft.com/office/officeart/2005/8/layout/target3"/>
    <dgm:cxn modelId="{D441F322-CD5A-4A59-A2C0-18D8A4B3FA50}" type="presParOf" srcId="{F024EA1A-C775-44BF-9BF5-8AC2EC7AF43C}" destId="{6C3B4E81-1E61-4B15-AFDA-BF8386410402}" srcOrd="8" destOrd="0" presId="urn:microsoft.com/office/officeart/2005/8/layout/target3"/>
    <dgm:cxn modelId="{1053A869-5016-4318-ABD2-560CE6F33A1B}" type="presParOf" srcId="{F024EA1A-C775-44BF-9BF5-8AC2EC7AF43C}" destId="{4A95930C-202F-4D48-B13F-D13DBF847C6B}" srcOrd="9" destOrd="0" presId="urn:microsoft.com/office/officeart/2005/8/layout/target3"/>
    <dgm:cxn modelId="{4D30B101-2464-4B41-9F75-8F6F18DF3798}" type="presParOf" srcId="{F024EA1A-C775-44BF-9BF5-8AC2EC7AF43C}" destId="{536168FC-52D2-4127-8552-45070B196E7A}" srcOrd="10" destOrd="0" presId="urn:microsoft.com/office/officeart/2005/8/layout/target3"/>
    <dgm:cxn modelId="{A16B2EBD-D5CE-4635-847C-579CE830BE83}" type="presParOf" srcId="{F024EA1A-C775-44BF-9BF5-8AC2EC7AF43C}" destId="{89D5C711-BABD-4863-B348-C9654126A26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8AF2B-CEBE-4D7E-AED6-CB15C253D21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PE"/>
        </a:p>
      </dgm:t>
    </dgm:pt>
    <dgm:pt modelId="{ED73A3E9-CE0B-49BB-BC0E-C348C6228D3A}">
      <dgm:prSet/>
      <dgm:spPr/>
      <dgm:t>
        <a:bodyPr/>
        <a:lstStyle/>
        <a:p>
          <a:pPr rtl="0"/>
          <a:r>
            <a:rPr lang="es-ES" b="1" i="0" dirty="0" smtClean="0"/>
            <a:t>REGIONAL</a:t>
          </a:r>
          <a:endParaRPr lang="es-PE" dirty="0"/>
        </a:p>
      </dgm:t>
    </dgm:pt>
    <dgm:pt modelId="{E77F47BA-3150-49C1-90C2-5FE1EE5A3FF0}" type="parTrans" cxnId="{A9AD9A4C-0197-413B-914F-4EBC01C5370A}">
      <dgm:prSet/>
      <dgm:spPr/>
      <dgm:t>
        <a:bodyPr/>
        <a:lstStyle/>
        <a:p>
          <a:endParaRPr lang="es-PE"/>
        </a:p>
      </dgm:t>
    </dgm:pt>
    <dgm:pt modelId="{EAAFAD0B-041D-4D49-8D95-99F88A5449B7}" type="sibTrans" cxnId="{A9AD9A4C-0197-413B-914F-4EBC01C5370A}">
      <dgm:prSet/>
      <dgm:spPr/>
      <dgm:t>
        <a:bodyPr/>
        <a:lstStyle/>
        <a:p>
          <a:endParaRPr lang="es-PE"/>
        </a:p>
      </dgm:t>
    </dgm:pt>
    <dgm:pt modelId="{1E0A4D56-4D48-4DB3-9DF0-0E5608A160D4}" type="pres">
      <dgm:prSet presAssocID="{39D8AF2B-CEBE-4D7E-AED6-CB15C253D21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D5650F6-2BF1-4C08-B056-2956D4681167}" type="pres">
      <dgm:prSet presAssocID="{ED73A3E9-CE0B-49BB-BC0E-C348C6228D3A}" presName="circle1" presStyleLbl="node1" presStyleIdx="0" presStyleCnt="1"/>
      <dgm:spPr/>
      <dgm:t>
        <a:bodyPr/>
        <a:lstStyle/>
        <a:p>
          <a:endParaRPr lang="es-PE"/>
        </a:p>
      </dgm:t>
    </dgm:pt>
    <dgm:pt modelId="{3FD28B3A-0CC0-4FF7-B8E2-DD8EF9E11AED}" type="pres">
      <dgm:prSet presAssocID="{ED73A3E9-CE0B-49BB-BC0E-C348C6228D3A}" presName="space" presStyleCnt="0"/>
      <dgm:spPr/>
    </dgm:pt>
    <dgm:pt modelId="{C6D66FE6-8813-4D3D-BD90-BCA9E2B66D62}" type="pres">
      <dgm:prSet presAssocID="{ED73A3E9-CE0B-49BB-BC0E-C348C6228D3A}" presName="rect1" presStyleLbl="alignAcc1" presStyleIdx="0" presStyleCnt="1"/>
      <dgm:spPr/>
      <dgm:t>
        <a:bodyPr/>
        <a:lstStyle/>
        <a:p>
          <a:endParaRPr lang="es-PE"/>
        </a:p>
      </dgm:t>
    </dgm:pt>
    <dgm:pt modelId="{C48A2728-D248-4356-9609-49F163384AE8}" type="pres">
      <dgm:prSet presAssocID="{ED73A3E9-CE0B-49BB-BC0E-C348C6228D3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82BB4D8-FC91-4BAA-AB82-DED72F6C016D}" type="presOf" srcId="{ED73A3E9-CE0B-49BB-BC0E-C348C6228D3A}" destId="{C6D66FE6-8813-4D3D-BD90-BCA9E2B66D62}" srcOrd="0" destOrd="0" presId="urn:microsoft.com/office/officeart/2005/8/layout/target3"/>
    <dgm:cxn modelId="{288EA324-0FDE-41D6-A4B3-436487C7D8EB}" type="presOf" srcId="{ED73A3E9-CE0B-49BB-BC0E-C348C6228D3A}" destId="{C48A2728-D248-4356-9609-49F163384AE8}" srcOrd="1" destOrd="0" presId="urn:microsoft.com/office/officeart/2005/8/layout/target3"/>
    <dgm:cxn modelId="{A9AD9A4C-0197-413B-914F-4EBC01C5370A}" srcId="{39D8AF2B-CEBE-4D7E-AED6-CB15C253D212}" destId="{ED73A3E9-CE0B-49BB-BC0E-C348C6228D3A}" srcOrd="0" destOrd="0" parTransId="{E77F47BA-3150-49C1-90C2-5FE1EE5A3FF0}" sibTransId="{EAAFAD0B-041D-4D49-8D95-99F88A5449B7}"/>
    <dgm:cxn modelId="{2D425AD7-82BA-4AF4-BC3E-6356D44A2A77}" type="presOf" srcId="{39D8AF2B-CEBE-4D7E-AED6-CB15C253D212}" destId="{1E0A4D56-4D48-4DB3-9DF0-0E5608A160D4}" srcOrd="0" destOrd="0" presId="urn:microsoft.com/office/officeart/2005/8/layout/target3"/>
    <dgm:cxn modelId="{F33650BB-3A35-4956-A358-E4A6A9B51160}" type="presParOf" srcId="{1E0A4D56-4D48-4DB3-9DF0-0E5608A160D4}" destId="{4D5650F6-2BF1-4C08-B056-2956D4681167}" srcOrd="0" destOrd="0" presId="urn:microsoft.com/office/officeart/2005/8/layout/target3"/>
    <dgm:cxn modelId="{33E37E20-7543-4B26-8C53-FFBB352C85E4}" type="presParOf" srcId="{1E0A4D56-4D48-4DB3-9DF0-0E5608A160D4}" destId="{3FD28B3A-0CC0-4FF7-B8E2-DD8EF9E11AED}" srcOrd="1" destOrd="0" presId="urn:microsoft.com/office/officeart/2005/8/layout/target3"/>
    <dgm:cxn modelId="{CD84531D-0CB0-4EB6-8177-924A08619662}" type="presParOf" srcId="{1E0A4D56-4D48-4DB3-9DF0-0E5608A160D4}" destId="{C6D66FE6-8813-4D3D-BD90-BCA9E2B66D62}" srcOrd="2" destOrd="0" presId="urn:microsoft.com/office/officeart/2005/8/layout/target3"/>
    <dgm:cxn modelId="{80C761D8-1434-4B07-8E73-B4713E334DA3}" type="presParOf" srcId="{1E0A4D56-4D48-4DB3-9DF0-0E5608A160D4}" destId="{C48A2728-D248-4356-9609-49F163384AE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A0D8F-AB46-44B6-870E-BB032A1054B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95C2967-BFE5-4025-BA36-55799750289B}">
      <dgm:prSet phldrT="[Texto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PE" sz="2400" b="1" dirty="0" smtClean="0">
              <a:solidFill>
                <a:schemeClr val="tx1"/>
              </a:solidFill>
            </a:rPr>
            <a:t>PROCESOS</a:t>
          </a:r>
          <a:endParaRPr lang="es-PE" sz="2400" b="1" dirty="0">
            <a:solidFill>
              <a:schemeClr val="tx1"/>
            </a:solidFill>
          </a:endParaRPr>
        </a:p>
      </dgm:t>
    </dgm:pt>
    <dgm:pt modelId="{5BEC7046-0D07-4CFE-9700-1FF02F95C197}" type="parTrans" cxnId="{BE36EBF6-6BF0-4C1C-9118-4078A30880B1}">
      <dgm:prSet/>
      <dgm:spPr/>
      <dgm:t>
        <a:bodyPr/>
        <a:lstStyle/>
        <a:p>
          <a:endParaRPr lang="es-PE"/>
        </a:p>
      </dgm:t>
    </dgm:pt>
    <dgm:pt modelId="{4B938A2F-97C0-44D6-B4F5-9FD072C04A61}" type="sibTrans" cxnId="{BE36EBF6-6BF0-4C1C-9118-4078A30880B1}">
      <dgm:prSet/>
      <dgm:spPr/>
      <dgm:t>
        <a:bodyPr/>
        <a:lstStyle/>
        <a:p>
          <a:endParaRPr lang="es-PE"/>
        </a:p>
      </dgm:t>
    </dgm:pt>
    <dgm:pt modelId="{C58FDB80-7308-4B43-A8BA-8C1C3DFD8EA4}">
      <dgm:prSet phldrT="[Texto]" custT="1"/>
      <dgm:spPr>
        <a:solidFill>
          <a:schemeClr val="accent1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PE" sz="2400" b="1" dirty="0" smtClean="0">
              <a:solidFill>
                <a:schemeClr val="tx1"/>
              </a:solidFill>
            </a:rPr>
            <a:t>INSTRUMENTOS DE GESTIÓN</a:t>
          </a:r>
          <a:endParaRPr lang="es-PE" sz="2400" b="1" dirty="0">
            <a:solidFill>
              <a:schemeClr val="tx1"/>
            </a:solidFill>
          </a:endParaRPr>
        </a:p>
      </dgm:t>
    </dgm:pt>
    <dgm:pt modelId="{8A43FC6E-34E6-4A2A-9F80-4EC9884DDD78}" type="parTrans" cxnId="{EDF04AF2-16FB-4936-9888-67C26B18EE15}">
      <dgm:prSet/>
      <dgm:spPr/>
      <dgm:t>
        <a:bodyPr/>
        <a:lstStyle/>
        <a:p>
          <a:endParaRPr lang="es-PE"/>
        </a:p>
      </dgm:t>
    </dgm:pt>
    <dgm:pt modelId="{1E01A7D1-E1E2-417E-8FBA-2B4A9A7C6BAA}" type="sibTrans" cxnId="{EDF04AF2-16FB-4936-9888-67C26B18EE15}">
      <dgm:prSet/>
      <dgm:spPr/>
      <dgm:t>
        <a:bodyPr/>
        <a:lstStyle/>
        <a:p>
          <a:endParaRPr lang="es-PE"/>
        </a:p>
      </dgm:t>
    </dgm:pt>
    <dgm:pt modelId="{16B5D876-E9C8-403D-929E-3B810A96FDFB}">
      <dgm:prSet phldrT="[Texto]" custT="1"/>
      <dgm:spPr>
        <a:ln>
          <a:solidFill>
            <a:schemeClr val="bg1">
              <a:lumMod val="50000"/>
              <a:alpha val="59000"/>
            </a:schemeClr>
          </a:solidFill>
        </a:ln>
      </dgm:spPr>
      <dgm:t>
        <a:bodyPr/>
        <a:lstStyle/>
        <a:p>
          <a:pPr algn="l"/>
          <a:r>
            <a:rPr lang="es-PE" sz="1100" b="1" dirty="0" smtClean="0">
              <a:latin typeface="Arial" pitchFamily="34" charset="0"/>
              <a:cs typeface="Arial" pitchFamily="34" charset="0"/>
            </a:rPr>
            <a:t>       VIGILANCIA/MONITOREO                            SEGUIMIENTO/VERIFICACIÓN                              SANCIONES/INCENTIVOS</a:t>
          </a:r>
          <a:endParaRPr lang="es-PE" sz="1100" b="1" dirty="0">
            <a:latin typeface="Arial" pitchFamily="34" charset="0"/>
            <a:cs typeface="Arial" pitchFamily="34" charset="0"/>
          </a:endParaRPr>
        </a:p>
      </dgm:t>
    </dgm:pt>
    <dgm:pt modelId="{CAAE4C60-A185-4D3E-89A8-823FDABB17E3}" type="parTrans" cxnId="{7168DEE9-987F-46D9-ABCB-F3DA67B971B4}">
      <dgm:prSet/>
      <dgm:spPr/>
      <dgm:t>
        <a:bodyPr/>
        <a:lstStyle/>
        <a:p>
          <a:endParaRPr lang="es-PE"/>
        </a:p>
      </dgm:t>
    </dgm:pt>
    <dgm:pt modelId="{EB1D73C5-55E0-4F9D-B2B5-3F29860D1680}" type="sibTrans" cxnId="{7168DEE9-987F-46D9-ABCB-F3DA67B971B4}">
      <dgm:prSet/>
      <dgm:spPr/>
      <dgm:t>
        <a:bodyPr/>
        <a:lstStyle/>
        <a:p>
          <a:endParaRPr lang="es-PE"/>
        </a:p>
      </dgm:t>
    </dgm:pt>
    <dgm:pt modelId="{7F3EE0F3-1E66-4969-B728-5D41079934C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PE" sz="2400" b="1" dirty="0" smtClean="0">
              <a:solidFill>
                <a:schemeClr val="tx1"/>
              </a:solidFill>
            </a:rPr>
            <a:t>TRANSPARENCIA</a:t>
          </a:r>
          <a:endParaRPr lang="es-PE" sz="2400" b="1" dirty="0">
            <a:solidFill>
              <a:schemeClr val="tx1"/>
            </a:solidFill>
          </a:endParaRPr>
        </a:p>
      </dgm:t>
    </dgm:pt>
    <dgm:pt modelId="{4687D0CB-8618-496C-A792-5096E8D04380}" type="parTrans" cxnId="{6255A0FC-455B-4D8E-B907-E333E4F8F120}">
      <dgm:prSet/>
      <dgm:spPr/>
      <dgm:t>
        <a:bodyPr/>
        <a:lstStyle/>
        <a:p>
          <a:endParaRPr lang="es-PE"/>
        </a:p>
      </dgm:t>
    </dgm:pt>
    <dgm:pt modelId="{730955A0-9D70-4044-BD38-7DCA1E393240}" type="sibTrans" cxnId="{6255A0FC-455B-4D8E-B907-E333E4F8F120}">
      <dgm:prSet/>
      <dgm:spPr/>
      <dgm:t>
        <a:bodyPr/>
        <a:lstStyle/>
        <a:p>
          <a:endParaRPr lang="es-PE"/>
        </a:p>
      </dgm:t>
    </dgm:pt>
    <dgm:pt modelId="{9BF347CA-6BDB-4A91-AA55-F00F5B8FAF16}">
      <dgm:prSet phldrT="[Texto]" custT="1"/>
      <dgm:spPr>
        <a:ln>
          <a:solidFill>
            <a:schemeClr val="bg1">
              <a:lumMod val="50000"/>
              <a:alpha val="59000"/>
            </a:schemeClr>
          </a:solidFill>
        </a:ln>
      </dgm:spPr>
      <dgm:t>
        <a:bodyPr/>
        <a:lstStyle/>
        <a:p>
          <a:pPr algn="l"/>
          <a:r>
            <a:rPr lang="es-PE" sz="1200" dirty="0" smtClean="0"/>
            <a:t>    </a:t>
          </a:r>
          <a:r>
            <a:rPr lang="es-PE" sz="1100" b="1" dirty="0" smtClean="0">
              <a:latin typeface="Arial" pitchFamily="34" charset="0"/>
              <a:cs typeface="Arial" pitchFamily="34" charset="0"/>
            </a:rPr>
            <a:t>DIRECCIÓN DE EVALUACIÓN                          DIRECCIÓN DE SUPERVISIÓN                      DIRECCIÓN DE FISCALIZACIÓN</a:t>
          </a:r>
          <a:endParaRPr lang="es-PE" sz="1100" b="1" dirty="0">
            <a:latin typeface="Arial" pitchFamily="34" charset="0"/>
            <a:cs typeface="Arial" pitchFamily="34" charset="0"/>
          </a:endParaRPr>
        </a:p>
      </dgm:t>
    </dgm:pt>
    <dgm:pt modelId="{242A7484-ABC1-4AD5-BC1E-D0C99A7CBF7D}" type="parTrans" cxnId="{D1338E3C-8431-44EF-95FA-6C65A17E4CB0}">
      <dgm:prSet/>
      <dgm:spPr/>
      <dgm:t>
        <a:bodyPr/>
        <a:lstStyle/>
        <a:p>
          <a:endParaRPr lang="es-PE"/>
        </a:p>
      </dgm:t>
    </dgm:pt>
    <dgm:pt modelId="{8AFE4C0D-4BDF-4008-A144-8AEFA271A26F}" type="sibTrans" cxnId="{D1338E3C-8431-44EF-95FA-6C65A17E4CB0}">
      <dgm:prSet/>
      <dgm:spPr/>
      <dgm:t>
        <a:bodyPr/>
        <a:lstStyle/>
        <a:p>
          <a:endParaRPr lang="es-PE"/>
        </a:p>
      </dgm:t>
    </dgm:pt>
    <dgm:pt modelId="{F97A935E-0E44-4833-AC60-84D8F768DB16}">
      <dgm:prSet phldrT="[Texto]" custT="1"/>
      <dgm:spPr>
        <a:ln>
          <a:solidFill>
            <a:schemeClr val="bg1">
              <a:lumMod val="50000"/>
              <a:alpha val="59000"/>
            </a:schemeClr>
          </a:solidFill>
        </a:ln>
      </dgm:spPr>
      <dgm:t>
        <a:bodyPr/>
        <a:lstStyle/>
        <a:p>
          <a:pPr algn="l"/>
          <a:r>
            <a:rPr lang="es-PE" sz="1100" b="1" dirty="0" smtClean="0">
              <a:latin typeface="Arial" pitchFamily="34" charset="0"/>
              <a:cs typeface="Arial" pitchFamily="34" charset="0"/>
            </a:rPr>
            <a:t>             EVALUACIÓN                                                         SUPERVISIÓN</a:t>
          </a:r>
          <a:r>
            <a:rPr lang="es-PE" sz="1100" dirty="0" smtClean="0">
              <a:solidFill>
                <a:schemeClr val="tx1"/>
              </a:solidFill>
            </a:rPr>
            <a:t>                                </a:t>
          </a:r>
          <a:r>
            <a:rPr lang="es-PE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SANCIONES/MULTAS/INCENTIVOS </a:t>
          </a:r>
          <a:r>
            <a:rPr lang="es-PE" sz="1100" b="1" dirty="0" smtClean="0">
              <a:solidFill>
                <a:schemeClr val="tx1"/>
              </a:solidFill>
            </a:rPr>
            <a:t>  </a:t>
          </a:r>
          <a:endParaRPr lang="es-PE" sz="1100" b="1" dirty="0">
            <a:solidFill>
              <a:schemeClr val="tx1"/>
            </a:solidFill>
          </a:endParaRPr>
        </a:p>
      </dgm:t>
    </dgm:pt>
    <dgm:pt modelId="{BDD38DA9-2FBA-42A0-BAE8-79DBAB19F115}" type="sibTrans" cxnId="{1ADFA751-3B02-46D1-9482-6939A5F32EF5}">
      <dgm:prSet/>
      <dgm:spPr/>
      <dgm:t>
        <a:bodyPr/>
        <a:lstStyle/>
        <a:p>
          <a:endParaRPr lang="es-PE"/>
        </a:p>
      </dgm:t>
    </dgm:pt>
    <dgm:pt modelId="{56BB2DD5-B583-4EC8-B003-0B9E883F93B7}" type="parTrans" cxnId="{1ADFA751-3B02-46D1-9482-6939A5F32EF5}">
      <dgm:prSet/>
      <dgm:spPr/>
      <dgm:t>
        <a:bodyPr/>
        <a:lstStyle/>
        <a:p>
          <a:endParaRPr lang="es-PE"/>
        </a:p>
      </dgm:t>
    </dgm:pt>
    <dgm:pt modelId="{1498B613-37B1-4607-AD36-6A45C3284C78}" type="pres">
      <dgm:prSet presAssocID="{644A0D8F-AB46-44B6-870E-BB032A1054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16D28E5-6493-495B-AA13-93BBB194C5B3}" type="pres">
      <dgm:prSet presAssocID="{7F3EE0F3-1E66-4969-B728-5D41079934CD}" presName="boxAndChildren" presStyleCnt="0"/>
      <dgm:spPr/>
    </dgm:pt>
    <dgm:pt modelId="{4BDA4136-841A-4134-8464-2784BD555422}" type="pres">
      <dgm:prSet presAssocID="{7F3EE0F3-1E66-4969-B728-5D41079934CD}" presName="parentTextBox" presStyleLbl="node1" presStyleIdx="0" presStyleCnt="3"/>
      <dgm:spPr/>
      <dgm:t>
        <a:bodyPr/>
        <a:lstStyle/>
        <a:p>
          <a:endParaRPr lang="es-PE"/>
        </a:p>
      </dgm:t>
    </dgm:pt>
    <dgm:pt modelId="{B7A325DA-E68B-419C-8E8D-8F720DA34C5B}" type="pres">
      <dgm:prSet presAssocID="{7F3EE0F3-1E66-4969-B728-5D41079934CD}" presName="entireBox" presStyleLbl="node1" presStyleIdx="0" presStyleCnt="3" custScaleY="51094"/>
      <dgm:spPr/>
      <dgm:t>
        <a:bodyPr/>
        <a:lstStyle/>
        <a:p>
          <a:endParaRPr lang="es-PE"/>
        </a:p>
      </dgm:t>
    </dgm:pt>
    <dgm:pt modelId="{F6DD6955-0F36-4D1F-9F46-E0822900C0B4}" type="pres">
      <dgm:prSet presAssocID="{7F3EE0F3-1E66-4969-B728-5D41079934CD}" presName="descendantBox" presStyleCnt="0"/>
      <dgm:spPr/>
    </dgm:pt>
    <dgm:pt modelId="{BDB88281-CB8C-4F5B-B4A4-FD2A04E0A8C2}" type="pres">
      <dgm:prSet presAssocID="{9BF347CA-6BDB-4A91-AA55-F00F5B8FAF16}" presName="childTextBox" presStyleLbl="fgAccFollowNode1" presStyleIdx="0" presStyleCnt="3" custScaleX="100000" custScaleY="54430" custLinFactNeighborY="-2604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4EAE7B-6E72-4AAE-A15F-0A0BEB2F5F4F}" type="pres">
      <dgm:prSet presAssocID="{1E01A7D1-E1E2-417E-8FBA-2B4A9A7C6BAA}" presName="sp" presStyleCnt="0"/>
      <dgm:spPr/>
    </dgm:pt>
    <dgm:pt modelId="{97607842-D211-4265-AC77-4C14DC7B33EF}" type="pres">
      <dgm:prSet presAssocID="{C58FDB80-7308-4B43-A8BA-8C1C3DFD8EA4}" presName="arrowAndChildren" presStyleCnt="0"/>
      <dgm:spPr/>
    </dgm:pt>
    <dgm:pt modelId="{839C8DEA-DEB6-4481-9552-D57C73D83AB9}" type="pres">
      <dgm:prSet presAssocID="{C58FDB80-7308-4B43-A8BA-8C1C3DFD8EA4}" presName="parentTextArrow" presStyleLbl="node1" presStyleIdx="0" presStyleCnt="3"/>
      <dgm:spPr/>
      <dgm:t>
        <a:bodyPr/>
        <a:lstStyle/>
        <a:p>
          <a:endParaRPr lang="es-PE"/>
        </a:p>
      </dgm:t>
    </dgm:pt>
    <dgm:pt modelId="{FF06A226-64A0-4CBA-850C-7A2F3A124140}" type="pres">
      <dgm:prSet presAssocID="{C58FDB80-7308-4B43-A8BA-8C1C3DFD8EA4}" presName="arrow" presStyleLbl="node1" presStyleIdx="1" presStyleCnt="3" custScaleY="50912"/>
      <dgm:spPr/>
      <dgm:t>
        <a:bodyPr/>
        <a:lstStyle/>
        <a:p>
          <a:endParaRPr lang="es-PE"/>
        </a:p>
      </dgm:t>
    </dgm:pt>
    <dgm:pt modelId="{6034D223-1C41-4A55-A3B1-763386A5A839}" type="pres">
      <dgm:prSet presAssocID="{C58FDB80-7308-4B43-A8BA-8C1C3DFD8EA4}" presName="descendantArrow" presStyleCnt="0"/>
      <dgm:spPr/>
    </dgm:pt>
    <dgm:pt modelId="{A01D7D6B-5657-496C-8226-D02F9A4CD7D0}" type="pres">
      <dgm:prSet presAssocID="{16B5D876-E9C8-403D-929E-3B810A96FDFB}" presName="childTextArrow" presStyleLbl="fgAccFollowNode1" presStyleIdx="1" presStyleCnt="3" custScaleX="2000000" custScaleY="55014" custLinFactNeighborX="-244" custLinFactNeighborY="-163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B216CDA-BC3B-4673-A53E-8EDFF3A71486}" type="pres">
      <dgm:prSet presAssocID="{4B938A2F-97C0-44D6-B4F5-9FD072C04A61}" presName="sp" presStyleCnt="0"/>
      <dgm:spPr/>
    </dgm:pt>
    <dgm:pt modelId="{EDE11F05-EF77-464D-B7FB-0CA48EAAE806}" type="pres">
      <dgm:prSet presAssocID="{D95C2967-BFE5-4025-BA36-55799750289B}" presName="arrowAndChildren" presStyleCnt="0"/>
      <dgm:spPr/>
    </dgm:pt>
    <dgm:pt modelId="{BEBB55CF-B4AD-4E71-9FAB-E4DD87061572}" type="pres">
      <dgm:prSet presAssocID="{D95C2967-BFE5-4025-BA36-55799750289B}" presName="parentTextArrow" presStyleLbl="node1" presStyleIdx="1" presStyleCnt="3"/>
      <dgm:spPr/>
      <dgm:t>
        <a:bodyPr/>
        <a:lstStyle/>
        <a:p>
          <a:endParaRPr lang="es-PE"/>
        </a:p>
      </dgm:t>
    </dgm:pt>
    <dgm:pt modelId="{CD47A6C0-DDF8-443F-81EC-BB930CAE76C4}" type="pres">
      <dgm:prSet presAssocID="{D95C2967-BFE5-4025-BA36-55799750289B}" presName="arrow" presStyleLbl="node1" presStyleIdx="2" presStyleCnt="3" custScaleY="52970" custLinFactNeighborX="-847" custLinFactNeighborY="3048"/>
      <dgm:spPr/>
      <dgm:t>
        <a:bodyPr/>
        <a:lstStyle/>
        <a:p>
          <a:endParaRPr lang="es-PE"/>
        </a:p>
      </dgm:t>
    </dgm:pt>
    <dgm:pt modelId="{F1AE1BE8-667B-491C-A6D0-E920F202BDF5}" type="pres">
      <dgm:prSet presAssocID="{D95C2967-BFE5-4025-BA36-55799750289B}" presName="descendantArrow" presStyleCnt="0"/>
      <dgm:spPr/>
    </dgm:pt>
    <dgm:pt modelId="{E6111DA1-0C8B-4BD0-817C-6705C25E5205}" type="pres">
      <dgm:prSet presAssocID="{F97A935E-0E44-4833-AC60-84D8F768DB16}" presName="childTextArrow" presStyleLbl="fgAccFollowNode1" presStyleIdx="2" presStyleCnt="3" custAng="10800000" custFlipVert="1" custScaleX="2000000" custScaleY="51733" custLinFactNeighborX="244" custLinFactNeighborY="1273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1338E3C-8431-44EF-95FA-6C65A17E4CB0}" srcId="{7F3EE0F3-1E66-4969-B728-5D41079934CD}" destId="{9BF347CA-6BDB-4A91-AA55-F00F5B8FAF16}" srcOrd="0" destOrd="0" parTransId="{242A7484-ABC1-4AD5-BC1E-D0C99A7CBF7D}" sibTransId="{8AFE4C0D-4BDF-4008-A144-8AEFA271A26F}"/>
    <dgm:cxn modelId="{75193EB2-1368-4844-A8E5-DAC9ADD0868E}" type="presOf" srcId="{16B5D876-E9C8-403D-929E-3B810A96FDFB}" destId="{A01D7D6B-5657-496C-8226-D02F9A4CD7D0}" srcOrd="0" destOrd="0" presId="urn:microsoft.com/office/officeart/2005/8/layout/process4"/>
    <dgm:cxn modelId="{B63CC16E-885B-42B3-AEAB-C6640462208C}" type="presOf" srcId="{F97A935E-0E44-4833-AC60-84D8F768DB16}" destId="{E6111DA1-0C8B-4BD0-817C-6705C25E5205}" srcOrd="0" destOrd="0" presId="urn:microsoft.com/office/officeart/2005/8/layout/process4"/>
    <dgm:cxn modelId="{BE36EBF6-6BF0-4C1C-9118-4078A30880B1}" srcId="{644A0D8F-AB46-44B6-870E-BB032A1054B5}" destId="{D95C2967-BFE5-4025-BA36-55799750289B}" srcOrd="0" destOrd="0" parTransId="{5BEC7046-0D07-4CFE-9700-1FF02F95C197}" sibTransId="{4B938A2F-97C0-44D6-B4F5-9FD072C04A61}"/>
    <dgm:cxn modelId="{06ED3FE1-CFA5-496C-A0F0-5B3506685431}" type="presOf" srcId="{C58FDB80-7308-4B43-A8BA-8C1C3DFD8EA4}" destId="{FF06A226-64A0-4CBA-850C-7A2F3A124140}" srcOrd="1" destOrd="0" presId="urn:microsoft.com/office/officeart/2005/8/layout/process4"/>
    <dgm:cxn modelId="{4F902609-2C80-46FD-93A2-37DFAEDE16BB}" type="presOf" srcId="{7F3EE0F3-1E66-4969-B728-5D41079934CD}" destId="{B7A325DA-E68B-419C-8E8D-8F720DA34C5B}" srcOrd="1" destOrd="0" presId="urn:microsoft.com/office/officeart/2005/8/layout/process4"/>
    <dgm:cxn modelId="{7168DEE9-987F-46D9-ABCB-F3DA67B971B4}" srcId="{C58FDB80-7308-4B43-A8BA-8C1C3DFD8EA4}" destId="{16B5D876-E9C8-403D-929E-3B810A96FDFB}" srcOrd="0" destOrd="0" parTransId="{CAAE4C60-A185-4D3E-89A8-823FDABB17E3}" sibTransId="{EB1D73C5-55E0-4F9D-B2B5-3F29860D1680}"/>
    <dgm:cxn modelId="{6255A0FC-455B-4D8E-B907-E333E4F8F120}" srcId="{644A0D8F-AB46-44B6-870E-BB032A1054B5}" destId="{7F3EE0F3-1E66-4969-B728-5D41079934CD}" srcOrd="2" destOrd="0" parTransId="{4687D0CB-8618-496C-A792-5096E8D04380}" sibTransId="{730955A0-9D70-4044-BD38-7DCA1E393240}"/>
    <dgm:cxn modelId="{1ADFA751-3B02-46D1-9482-6939A5F32EF5}" srcId="{D95C2967-BFE5-4025-BA36-55799750289B}" destId="{F97A935E-0E44-4833-AC60-84D8F768DB16}" srcOrd="0" destOrd="0" parTransId="{56BB2DD5-B583-4EC8-B003-0B9E883F93B7}" sibTransId="{BDD38DA9-2FBA-42A0-BAE8-79DBAB19F115}"/>
    <dgm:cxn modelId="{E1BD508E-9D98-4E00-9949-F4DCE058DC4F}" type="presOf" srcId="{C58FDB80-7308-4B43-A8BA-8C1C3DFD8EA4}" destId="{839C8DEA-DEB6-4481-9552-D57C73D83AB9}" srcOrd="0" destOrd="0" presId="urn:microsoft.com/office/officeart/2005/8/layout/process4"/>
    <dgm:cxn modelId="{EDF04AF2-16FB-4936-9888-67C26B18EE15}" srcId="{644A0D8F-AB46-44B6-870E-BB032A1054B5}" destId="{C58FDB80-7308-4B43-A8BA-8C1C3DFD8EA4}" srcOrd="1" destOrd="0" parTransId="{8A43FC6E-34E6-4A2A-9F80-4EC9884DDD78}" sibTransId="{1E01A7D1-E1E2-417E-8FBA-2B4A9A7C6BAA}"/>
    <dgm:cxn modelId="{9FBE9129-2E6F-412C-90A6-EB579B885EE1}" type="presOf" srcId="{D95C2967-BFE5-4025-BA36-55799750289B}" destId="{BEBB55CF-B4AD-4E71-9FAB-E4DD87061572}" srcOrd="0" destOrd="0" presId="urn:microsoft.com/office/officeart/2005/8/layout/process4"/>
    <dgm:cxn modelId="{CDB7D7D0-6386-447A-82F4-A365D7A0EC8B}" type="presOf" srcId="{644A0D8F-AB46-44B6-870E-BB032A1054B5}" destId="{1498B613-37B1-4607-AD36-6A45C3284C78}" srcOrd="0" destOrd="0" presId="urn:microsoft.com/office/officeart/2005/8/layout/process4"/>
    <dgm:cxn modelId="{453FEE33-4571-46EE-B100-A13A018D87E0}" type="presOf" srcId="{D95C2967-BFE5-4025-BA36-55799750289B}" destId="{CD47A6C0-DDF8-443F-81EC-BB930CAE76C4}" srcOrd="1" destOrd="0" presId="urn:microsoft.com/office/officeart/2005/8/layout/process4"/>
    <dgm:cxn modelId="{ACA3C412-ECE0-4485-B5FC-810FB0CC7623}" type="presOf" srcId="{7F3EE0F3-1E66-4969-B728-5D41079934CD}" destId="{4BDA4136-841A-4134-8464-2784BD555422}" srcOrd="0" destOrd="0" presId="urn:microsoft.com/office/officeart/2005/8/layout/process4"/>
    <dgm:cxn modelId="{CD33ADB2-CB3F-47AA-B4EE-8EE0B611AFB6}" type="presOf" srcId="{9BF347CA-6BDB-4A91-AA55-F00F5B8FAF16}" destId="{BDB88281-CB8C-4F5B-B4A4-FD2A04E0A8C2}" srcOrd="0" destOrd="0" presId="urn:microsoft.com/office/officeart/2005/8/layout/process4"/>
    <dgm:cxn modelId="{6761C834-BA72-4148-B1D8-926D9A91815A}" type="presParOf" srcId="{1498B613-37B1-4607-AD36-6A45C3284C78}" destId="{616D28E5-6493-495B-AA13-93BBB194C5B3}" srcOrd="0" destOrd="0" presId="urn:microsoft.com/office/officeart/2005/8/layout/process4"/>
    <dgm:cxn modelId="{5114C268-A0A8-4AEB-AF26-33E5FF73F77C}" type="presParOf" srcId="{616D28E5-6493-495B-AA13-93BBB194C5B3}" destId="{4BDA4136-841A-4134-8464-2784BD555422}" srcOrd="0" destOrd="0" presId="urn:microsoft.com/office/officeart/2005/8/layout/process4"/>
    <dgm:cxn modelId="{E70BAD7D-B121-4ED1-9B09-6743BEE4160D}" type="presParOf" srcId="{616D28E5-6493-495B-AA13-93BBB194C5B3}" destId="{B7A325DA-E68B-419C-8E8D-8F720DA34C5B}" srcOrd="1" destOrd="0" presId="urn:microsoft.com/office/officeart/2005/8/layout/process4"/>
    <dgm:cxn modelId="{9833F078-5844-4A3E-B76B-995B447956D8}" type="presParOf" srcId="{616D28E5-6493-495B-AA13-93BBB194C5B3}" destId="{F6DD6955-0F36-4D1F-9F46-E0822900C0B4}" srcOrd="2" destOrd="0" presId="urn:microsoft.com/office/officeart/2005/8/layout/process4"/>
    <dgm:cxn modelId="{BCE4AF0D-8180-4DD7-B636-89E1BE8224C3}" type="presParOf" srcId="{F6DD6955-0F36-4D1F-9F46-E0822900C0B4}" destId="{BDB88281-CB8C-4F5B-B4A4-FD2A04E0A8C2}" srcOrd="0" destOrd="0" presId="urn:microsoft.com/office/officeart/2005/8/layout/process4"/>
    <dgm:cxn modelId="{3B234A73-E195-4D1D-ADBC-D09814713827}" type="presParOf" srcId="{1498B613-37B1-4607-AD36-6A45C3284C78}" destId="{BE4EAE7B-6E72-4AAE-A15F-0A0BEB2F5F4F}" srcOrd="1" destOrd="0" presId="urn:microsoft.com/office/officeart/2005/8/layout/process4"/>
    <dgm:cxn modelId="{A0306A20-84A8-463A-86A6-9F9B2D64F5BF}" type="presParOf" srcId="{1498B613-37B1-4607-AD36-6A45C3284C78}" destId="{97607842-D211-4265-AC77-4C14DC7B33EF}" srcOrd="2" destOrd="0" presId="urn:microsoft.com/office/officeart/2005/8/layout/process4"/>
    <dgm:cxn modelId="{266683D5-CFE7-4F8A-BEDD-520C10B7B06C}" type="presParOf" srcId="{97607842-D211-4265-AC77-4C14DC7B33EF}" destId="{839C8DEA-DEB6-4481-9552-D57C73D83AB9}" srcOrd="0" destOrd="0" presId="urn:microsoft.com/office/officeart/2005/8/layout/process4"/>
    <dgm:cxn modelId="{E0FE4682-B6C3-4516-A015-48BF2B87838D}" type="presParOf" srcId="{97607842-D211-4265-AC77-4C14DC7B33EF}" destId="{FF06A226-64A0-4CBA-850C-7A2F3A124140}" srcOrd="1" destOrd="0" presId="urn:microsoft.com/office/officeart/2005/8/layout/process4"/>
    <dgm:cxn modelId="{5E84D521-36AC-4973-86F8-63812AD16824}" type="presParOf" srcId="{97607842-D211-4265-AC77-4C14DC7B33EF}" destId="{6034D223-1C41-4A55-A3B1-763386A5A839}" srcOrd="2" destOrd="0" presId="urn:microsoft.com/office/officeart/2005/8/layout/process4"/>
    <dgm:cxn modelId="{87FEF14C-2ABA-4DAA-AFA2-4DC4C0355EAB}" type="presParOf" srcId="{6034D223-1C41-4A55-A3B1-763386A5A839}" destId="{A01D7D6B-5657-496C-8226-D02F9A4CD7D0}" srcOrd="0" destOrd="0" presId="urn:microsoft.com/office/officeart/2005/8/layout/process4"/>
    <dgm:cxn modelId="{7805BBC0-7B44-4171-827E-EBCC6FFFE480}" type="presParOf" srcId="{1498B613-37B1-4607-AD36-6A45C3284C78}" destId="{0B216CDA-BC3B-4673-A53E-8EDFF3A71486}" srcOrd="3" destOrd="0" presId="urn:microsoft.com/office/officeart/2005/8/layout/process4"/>
    <dgm:cxn modelId="{0196809C-E3CA-4E09-BE94-B7EC21AF1439}" type="presParOf" srcId="{1498B613-37B1-4607-AD36-6A45C3284C78}" destId="{EDE11F05-EF77-464D-B7FB-0CA48EAAE806}" srcOrd="4" destOrd="0" presId="urn:microsoft.com/office/officeart/2005/8/layout/process4"/>
    <dgm:cxn modelId="{B0C74C3A-768E-4E98-A452-5D98B41D53B1}" type="presParOf" srcId="{EDE11F05-EF77-464D-B7FB-0CA48EAAE806}" destId="{BEBB55CF-B4AD-4E71-9FAB-E4DD87061572}" srcOrd="0" destOrd="0" presId="urn:microsoft.com/office/officeart/2005/8/layout/process4"/>
    <dgm:cxn modelId="{CA2CC3EC-829A-408F-B698-E94A95D65B57}" type="presParOf" srcId="{EDE11F05-EF77-464D-B7FB-0CA48EAAE806}" destId="{CD47A6C0-DDF8-443F-81EC-BB930CAE76C4}" srcOrd="1" destOrd="0" presId="urn:microsoft.com/office/officeart/2005/8/layout/process4"/>
    <dgm:cxn modelId="{F6EB43A9-A1DB-4B21-8FBD-6C17281AE8DD}" type="presParOf" srcId="{EDE11F05-EF77-464D-B7FB-0CA48EAAE806}" destId="{F1AE1BE8-667B-491C-A6D0-E920F202BDF5}" srcOrd="2" destOrd="0" presId="urn:microsoft.com/office/officeart/2005/8/layout/process4"/>
    <dgm:cxn modelId="{9D27E875-DA03-41D6-8590-FE9B78F2FFCD}" type="presParOf" srcId="{F1AE1BE8-667B-491C-A6D0-E920F202BDF5}" destId="{E6111DA1-0C8B-4BD0-817C-6705C25E52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AA140-EEA8-4420-90AD-E180865076D0}">
      <dsp:nvSpPr>
        <dsp:cNvPr id="0" name=""/>
        <dsp:cNvSpPr/>
      </dsp:nvSpPr>
      <dsp:spPr>
        <a:xfrm>
          <a:off x="1139" y="0"/>
          <a:ext cx="1773519" cy="43576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2"/>
              </a:solidFill>
            </a:rPr>
            <a:t>Aquellas entidades con facultades expresas para desarrollar funciones de fiscalización ambiental: EFA </a:t>
          </a:r>
          <a:r>
            <a:rPr lang="es-ES" sz="1400" kern="1200" dirty="0" smtClean="0"/>
            <a:t>.</a:t>
          </a:r>
          <a:endParaRPr lang="es-ES" sz="1400" kern="1200" dirty="0"/>
        </a:p>
      </dsp:txBody>
      <dsp:txXfrm>
        <a:off x="1139" y="1743074"/>
        <a:ext cx="1773519" cy="1743074"/>
      </dsp:txXfrm>
    </dsp:sp>
    <dsp:sp modelId="{55CD8264-8D39-49D9-A528-B9018A62247F}">
      <dsp:nvSpPr>
        <dsp:cNvPr id="0" name=""/>
        <dsp:cNvSpPr/>
      </dsp:nvSpPr>
      <dsp:spPr>
        <a:xfrm>
          <a:off x="162344" y="261461"/>
          <a:ext cx="1451109" cy="14511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04B91-C676-4FC4-864B-77FA55D8CF91}">
      <dsp:nvSpPr>
        <dsp:cNvPr id="0" name=""/>
        <dsp:cNvSpPr/>
      </dsp:nvSpPr>
      <dsp:spPr>
        <a:xfrm>
          <a:off x="1827865" y="0"/>
          <a:ext cx="1773519" cy="43576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2"/>
              </a:solidFill>
            </a:rPr>
            <a:t>Ejercen sus competencias con independencia funcional del OEFA.</a:t>
          </a:r>
          <a:endParaRPr lang="es-PE" sz="1400" kern="1200" dirty="0">
            <a:solidFill>
              <a:schemeClr val="tx2"/>
            </a:solidFill>
          </a:endParaRPr>
        </a:p>
      </dsp:txBody>
      <dsp:txXfrm>
        <a:off x="1827865" y="1743074"/>
        <a:ext cx="1773519" cy="1743074"/>
      </dsp:txXfrm>
    </dsp:sp>
    <dsp:sp modelId="{0023C43D-348C-449E-AC4D-37C0E5C8D0E7}">
      <dsp:nvSpPr>
        <dsp:cNvPr id="0" name=""/>
        <dsp:cNvSpPr/>
      </dsp:nvSpPr>
      <dsp:spPr>
        <a:xfrm>
          <a:off x="1989070" y="261461"/>
          <a:ext cx="1451109" cy="14511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B2CB3-4B94-4069-A2B4-3AC6295CA919}">
      <dsp:nvSpPr>
        <dsp:cNvPr id="0" name=""/>
        <dsp:cNvSpPr/>
      </dsp:nvSpPr>
      <dsp:spPr>
        <a:xfrm>
          <a:off x="3654590" y="0"/>
          <a:ext cx="1773519" cy="435768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2"/>
              </a:solidFill>
            </a:rPr>
            <a:t>Sujetan su actuación a la Ley Nº 29325, otras normas en materia ambiental, así como a las disposiciones que dicte el OEFA como ente rector del referido Sistema.</a:t>
          </a:r>
          <a:endParaRPr lang="en-US" sz="1400" kern="1200" dirty="0">
            <a:solidFill>
              <a:schemeClr val="tx2"/>
            </a:solidFill>
          </a:endParaRPr>
        </a:p>
      </dsp:txBody>
      <dsp:txXfrm>
        <a:off x="3654590" y="1743074"/>
        <a:ext cx="1773519" cy="1743074"/>
      </dsp:txXfrm>
    </dsp:sp>
    <dsp:sp modelId="{FF7CB2FA-DC8B-4A3B-8AAD-F91D461D7AF4}">
      <dsp:nvSpPr>
        <dsp:cNvPr id="0" name=""/>
        <dsp:cNvSpPr/>
      </dsp:nvSpPr>
      <dsp:spPr>
        <a:xfrm>
          <a:off x="3815795" y="261461"/>
          <a:ext cx="1451109" cy="14511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4C7B-0147-4216-818C-9354CC08BE62}">
      <dsp:nvSpPr>
        <dsp:cNvPr id="0" name=""/>
        <dsp:cNvSpPr/>
      </dsp:nvSpPr>
      <dsp:spPr>
        <a:xfrm>
          <a:off x="214272" y="3500451"/>
          <a:ext cx="4994910" cy="65365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C7B14-74B1-4B8C-9F14-6EB9EED03036}">
      <dsp:nvSpPr>
        <dsp:cNvPr id="0" name=""/>
        <dsp:cNvSpPr/>
      </dsp:nvSpPr>
      <dsp:spPr>
        <a:xfrm>
          <a:off x="0" y="-30100"/>
          <a:ext cx="1028707" cy="14445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FBEE4-1E88-443C-A4F0-144449876D6B}">
      <dsp:nvSpPr>
        <dsp:cNvPr id="0" name=""/>
        <dsp:cNvSpPr/>
      </dsp:nvSpPr>
      <dsp:spPr>
        <a:xfrm>
          <a:off x="514353" y="118995"/>
          <a:ext cx="1200158" cy="10287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NACIONAL</a:t>
          </a:r>
          <a:endParaRPr lang="es-PE" sz="1600" kern="1200" dirty="0"/>
        </a:p>
      </dsp:txBody>
      <dsp:txXfrm>
        <a:off x="514353" y="118995"/>
        <a:ext cx="1200158" cy="308612"/>
      </dsp:txXfrm>
    </dsp:sp>
    <dsp:sp modelId="{3293D5D3-2D99-4DC4-8A43-0CB9A5F09621}">
      <dsp:nvSpPr>
        <dsp:cNvPr id="0" name=""/>
        <dsp:cNvSpPr/>
      </dsp:nvSpPr>
      <dsp:spPr>
        <a:xfrm>
          <a:off x="180024" y="486409"/>
          <a:ext cx="668659" cy="6686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CF58F-1B9E-4A84-9351-54AFB35F0B41}">
      <dsp:nvSpPr>
        <dsp:cNvPr id="0" name=""/>
        <dsp:cNvSpPr/>
      </dsp:nvSpPr>
      <dsp:spPr>
        <a:xfrm>
          <a:off x="514353" y="486409"/>
          <a:ext cx="1200158" cy="668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i="0" kern="1200" dirty="0" smtClean="0"/>
            <a:t>Organismos Reguladores             </a:t>
          </a:r>
          <a:endParaRPr lang="es-PE" sz="800" kern="1200" dirty="0"/>
        </a:p>
      </dsp:txBody>
      <dsp:txXfrm>
        <a:off x="514353" y="486409"/>
        <a:ext cx="1200158" cy="308611"/>
      </dsp:txXfrm>
    </dsp:sp>
    <dsp:sp modelId="{667A9A10-7979-457D-AC06-4C365F8B3814}">
      <dsp:nvSpPr>
        <dsp:cNvPr id="0" name=""/>
        <dsp:cNvSpPr/>
      </dsp:nvSpPr>
      <dsp:spPr>
        <a:xfrm>
          <a:off x="360047" y="795021"/>
          <a:ext cx="308611" cy="3086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B4E81-1E61-4B15-AFDA-BF8386410402}">
      <dsp:nvSpPr>
        <dsp:cNvPr id="0" name=""/>
        <dsp:cNvSpPr/>
      </dsp:nvSpPr>
      <dsp:spPr>
        <a:xfrm>
          <a:off x="514353" y="795021"/>
          <a:ext cx="1200158" cy="3086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i="0" kern="1200" dirty="0" smtClean="0"/>
            <a:t>Autoridades Sectoriales </a:t>
          </a:r>
          <a:endParaRPr lang="es-PE" sz="800" kern="1200" dirty="0"/>
        </a:p>
      </dsp:txBody>
      <dsp:txXfrm>
        <a:off x="514353" y="795021"/>
        <a:ext cx="1200158" cy="3086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5650F6-2BF1-4C08-B056-2956D4681167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66FE6-8813-4D3D-BD90-BCA9E2B66D62}">
      <dsp:nvSpPr>
        <dsp:cNvPr id="0" name=""/>
        <dsp:cNvSpPr/>
      </dsp:nvSpPr>
      <dsp:spPr>
        <a:xfrm>
          <a:off x="184665" y="0"/>
          <a:ext cx="1458396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0" kern="1200" dirty="0" smtClean="0"/>
            <a:t>REGIONAL</a:t>
          </a:r>
          <a:endParaRPr lang="es-PE" sz="1700" kern="1200" dirty="0"/>
        </a:p>
      </dsp:txBody>
      <dsp:txXfrm>
        <a:off x="184665" y="0"/>
        <a:ext cx="1458396" cy="36933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325DA-E68B-419C-8E8D-8F720DA34C5B}">
      <dsp:nvSpPr>
        <dsp:cNvPr id="0" name=""/>
        <dsp:cNvSpPr/>
      </dsp:nvSpPr>
      <dsp:spPr>
        <a:xfrm>
          <a:off x="0" y="3285853"/>
          <a:ext cx="8429684" cy="107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chemeClr val="tx1"/>
              </a:solidFill>
            </a:rPr>
            <a:t>TRANSPARENCIA</a:t>
          </a:r>
          <a:endParaRPr lang="es-PE" sz="2400" b="1" kern="1200" dirty="0">
            <a:solidFill>
              <a:schemeClr val="tx1"/>
            </a:solidFill>
          </a:endParaRPr>
        </a:p>
      </dsp:txBody>
      <dsp:txXfrm>
        <a:off x="0" y="3285853"/>
        <a:ext cx="8429684" cy="578030"/>
      </dsp:txXfrm>
    </dsp:sp>
    <dsp:sp modelId="{BDB88281-CB8C-4F5B-B4A4-FD2A04E0A8C2}">
      <dsp:nvSpPr>
        <dsp:cNvPr id="0" name=""/>
        <dsp:cNvSpPr/>
      </dsp:nvSpPr>
      <dsp:spPr>
        <a:xfrm>
          <a:off x="0" y="3831511"/>
          <a:ext cx="8429684" cy="5245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  <a:alpha val="5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    </a:t>
          </a:r>
          <a:r>
            <a:rPr lang="es-PE" sz="1100" b="1" kern="1200" dirty="0" smtClean="0">
              <a:latin typeface="Arial" pitchFamily="34" charset="0"/>
              <a:cs typeface="Arial" pitchFamily="34" charset="0"/>
            </a:rPr>
            <a:t>DIRECCIÓN DE EVALUACIÓN                          DIRECCIÓN DE SUPERVISIÓN                      DIRECCIÓN DE FISCALIZACIÓN</a:t>
          </a:r>
          <a:endParaRPr lang="es-PE" sz="1100" b="1" kern="1200" dirty="0">
            <a:latin typeface="Arial" pitchFamily="34" charset="0"/>
            <a:cs typeface="Arial" pitchFamily="34" charset="0"/>
          </a:endParaRPr>
        </a:p>
      </dsp:txBody>
      <dsp:txXfrm>
        <a:off x="0" y="3831511"/>
        <a:ext cx="8429684" cy="524545"/>
      </dsp:txXfrm>
    </dsp:sp>
    <dsp:sp modelId="{FF06A226-64A0-4CBA-850C-7A2F3A124140}">
      <dsp:nvSpPr>
        <dsp:cNvPr id="0" name=""/>
        <dsp:cNvSpPr/>
      </dsp:nvSpPr>
      <dsp:spPr>
        <a:xfrm rot="10800000">
          <a:off x="0" y="1676826"/>
          <a:ext cx="8429684" cy="1640452"/>
        </a:xfrm>
        <a:prstGeom prst="upArrowCallout">
          <a:avLst/>
        </a:prstGeom>
        <a:solidFill>
          <a:schemeClr val="accent1"/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chemeClr val="tx1"/>
              </a:solidFill>
            </a:rPr>
            <a:t>INSTRUMENTOS DE GESTIÓN</a:t>
          </a:r>
          <a:endParaRPr lang="es-PE" sz="2400" b="1" kern="1200" dirty="0">
            <a:solidFill>
              <a:schemeClr val="tx1"/>
            </a:solidFill>
          </a:endParaRPr>
        </a:p>
      </dsp:txBody>
      <dsp:txXfrm>
        <a:off x="0" y="1676826"/>
        <a:ext cx="8429684" cy="575798"/>
      </dsp:txXfrm>
    </dsp:sp>
    <dsp:sp modelId="{A01D7D6B-5657-496C-8226-D02F9A4CD7D0}">
      <dsp:nvSpPr>
        <dsp:cNvPr id="0" name=""/>
        <dsp:cNvSpPr/>
      </dsp:nvSpPr>
      <dsp:spPr>
        <a:xfrm>
          <a:off x="0" y="2217895"/>
          <a:ext cx="8427625" cy="530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  <a:alpha val="5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latin typeface="Arial" pitchFamily="34" charset="0"/>
              <a:cs typeface="Arial" pitchFamily="34" charset="0"/>
            </a:rPr>
            <a:t>       VIGILANCIA/MONITOREO                            SEGUIMIENTO/VERIFICACIÓN                              SANCIONES/INCENTIVOS</a:t>
          </a:r>
          <a:endParaRPr lang="es-PE" sz="1100" b="1" kern="1200" dirty="0">
            <a:latin typeface="Arial" pitchFamily="34" charset="0"/>
            <a:cs typeface="Arial" pitchFamily="34" charset="0"/>
          </a:endParaRPr>
        </a:p>
      </dsp:txBody>
      <dsp:txXfrm>
        <a:off x="0" y="2217895"/>
        <a:ext cx="8427625" cy="530014"/>
      </dsp:txXfrm>
    </dsp:sp>
    <dsp:sp modelId="{CD47A6C0-DDF8-443F-81EC-BB930CAE76C4}">
      <dsp:nvSpPr>
        <dsp:cNvPr id="0" name=""/>
        <dsp:cNvSpPr/>
      </dsp:nvSpPr>
      <dsp:spPr>
        <a:xfrm rot="10800000">
          <a:off x="0" y="99699"/>
          <a:ext cx="8429684" cy="17067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solidFill>
                <a:schemeClr val="tx1"/>
              </a:solidFill>
            </a:rPr>
            <a:t>PROCESOS</a:t>
          </a:r>
          <a:endParaRPr lang="es-PE" sz="2400" b="1" kern="1200" dirty="0">
            <a:solidFill>
              <a:schemeClr val="tx1"/>
            </a:solidFill>
          </a:endParaRPr>
        </a:p>
      </dsp:txBody>
      <dsp:txXfrm>
        <a:off x="0" y="99699"/>
        <a:ext cx="8429684" cy="599074"/>
      </dsp:txXfrm>
    </dsp:sp>
    <dsp:sp modelId="{E6111DA1-0C8B-4BD0-817C-6705C25E5205}">
      <dsp:nvSpPr>
        <dsp:cNvPr id="0" name=""/>
        <dsp:cNvSpPr/>
      </dsp:nvSpPr>
      <dsp:spPr>
        <a:xfrm rot="10800000" flipV="1">
          <a:off x="2057" y="730008"/>
          <a:ext cx="8427625" cy="4984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  <a:alpha val="5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latin typeface="Arial" pitchFamily="34" charset="0"/>
              <a:cs typeface="Arial" pitchFamily="34" charset="0"/>
            </a:rPr>
            <a:t>             EVALUACIÓN                                                         SUPERVISIÓN</a:t>
          </a:r>
          <a:r>
            <a:rPr lang="es-PE" sz="1100" kern="1200" dirty="0" smtClean="0">
              <a:solidFill>
                <a:schemeClr val="tx1"/>
              </a:solidFill>
            </a:rPr>
            <a:t>                                </a:t>
          </a:r>
          <a:r>
            <a:rPr lang="es-PE" sz="1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SANCIONES/MULTAS/INCENTIVOS </a:t>
          </a:r>
          <a:r>
            <a:rPr lang="es-PE" sz="1100" b="1" kern="1200" dirty="0" smtClean="0">
              <a:solidFill>
                <a:schemeClr val="tx1"/>
              </a:solidFill>
            </a:rPr>
            <a:t>  </a:t>
          </a:r>
          <a:endParaRPr lang="es-PE" sz="1100" b="1" kern="1200" dirty="0">
            <a:solidFill>
              <a:schemeClr val="tx1"/>
            </a:solidFill>
          </a:endParaRPr>
        </a:p>
      </dsp:txBody>
      <dsp:txXfrm rot="10800000" flipV="1">
        <a:off x="2057" y="730008"/>
        <a:ext cx="8427625" cy="49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478579-0FFB-4048-9063-6EB5658BF50F}" type="datetimeFigureOut">
              <a:rPr lang="es-ES"/>
              <a:pPr>
                <a:defRPr/>
              </a:pPr>
              <a:t>15/01/2013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AB0F20-0AB0-487A-BD89-404B6982A8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987C89-2A16-406B-B5A8-B827D7365840}" type="slidenum">
              <a:rPr lang="es-ES" smtClean="0">
                <a:solidFill>
                  <a:srgbClr val="C0504D"/>
                </a:solidFill>
              </a:rPr>
              <a:pPr/>
              <a:t>5</a:t>
            </a:fld>
            <a:endParaRPr lang="es-ES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23E089-462A-4C1E-ACFE-0F0D37FF2EC8}" type="slidenum">
              <a:rPr lang="es-ES" smtClean="0">
                <a:solidFill>
                  <a:srgbClr val="C0504D"/>
                </a:solidFill>
              </a:rPr>
              <a:pPr/>
              <a:t>7</a:t>
            </a:fld>
            <a:endParaRPr lang="es-ES" smtClean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CDB06-0A0B-4554-B2A1-67AD8CC10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CFCD-0329-425F-B943-FEF8DAA10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5484F849-1A66-4086-8342-2BF459FA1F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C36C1FC7-64EA-4884-97BA-1BC8654F96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2CCC1C79-8A72-4A46-AC4D-D0537524D2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5CF2FDC7-F605-4318-9E1B-3B07971E2C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7B8DA92F-3B85-4C86-AACA-A0EAB64F10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efa.gob.pe/images/logoOefa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481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pic>
        <p:nvPicPr>
          <p:cNvPr id="7" name="13 Imagen" descr="llamas.jpg"/>
          <p:cNvPicPr>
            <a:picLocks noChangeAspect="1"/>
          </p:cNvPicPr>
          <p:nvPr userDrawn="1"/>
        </p:nvPicPr>
        <p:blipFill>
          <a:blip r:embed="rId3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D9C1413-B49B-48F7-91A7-BD2DB301A2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15/07/2009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E8A72684-A10F-484E-9BD3-1DABF96253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9485122-54ED-4C8C-B964-7DD750E361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7569BEA-3598-482C-8678-0A0AAB8309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4965-218F-451A-BEC2-F90D645766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00D64613-BA14-4C4D-8110-080A270E9A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lamas.jpg"/>
          <p:cNvPicPr>
            <a:picLocks noChangeAspect="1"/>
          </p:cNvPicPr>
          <p:nvPr userDrawn="1"/>
        </p:nvPicPr>
        <p:blipFill>
          <a:blip r:embed="rId2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9D044AD-DDAE-418E-8CF3-7272BBDC0F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2C6093F-EF48-4450-91AC-5B269651B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C286327-C7D3-4D0F-8BA1-1AB5655512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CCAAA202-ACB9-4A73-BE93-36AE5FF686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36F88F3-7C9E-459B-8EA6-C8A6CC9BF3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9BCEDBA-6A90-43B7-A7D7-8520CCCCFE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AC2694B-C7BE-4BF1-93E0-DCE40A4CFF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55029EA-F42A-4B73-A55B-E0351A4C4A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3E70626-DA3A-483C-B367-C41B520EF4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0B609-FBB0-4A10-8957-503E25641B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166CA-A173-4C92-A8A6-06880A6894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B770-C757-4014-8FFB-09CC6D2ADE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8C8AD-FBD6-473B-ABCF-5F265C8C03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70B1-AA2E-4F18-845D-7D20AB7A16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83DA7-5EDD-4A38-9C1B-DBC7A6D900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60D1-8506-45A4-A8CA-300AB3EFC8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DBB54-0EB3-4D84-991F-C953C433C6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BCAA-7023-456E-B949-A3CAD9F9E1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7508E-5601-44DB-A7AF-A1A68350A7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D1A60-B5D8-4D1C-86CD-A9EAF982FA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4E62-C902-4D5F-BF7B-09B9983C3A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D1A8-C532-4BFB-9D99-1331F65F4C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6B6E7-60C8-42EE-BDAA-D8857E988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2F88-07C6-442B-9C60-73E9649404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FDA91-4743-4190-842A-31AEDCAA1B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10E8-20E2-4150-A44A-EEA1AB177E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04E4-4094-4444-AC30-2BDDC20716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D1A-1C2C-4B91-9F17-465618D60F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BFA3-FBFD-45E2-8BED-B2F7202E9E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98CE-87B5-4DA7-BADF-8A7C0E33FB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7EA0E-B43A-42B9-A246-35D1B8C1C1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E8B01-5BAB-45BB-A349-83ED31AB86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D4DF-F84A-4701-A4D1-036CF8367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438E-ADF5-45FE-BDC8-93E3FA4569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7316-C35C-48AE-A2FE-77FE911FBC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FF594-22F7-4E5E-AA3C-76FB36FB6E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419F4-AC5F-4F71-9F97-7DDD7790AB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387CF-C4F6-470F-98B7-F9171D3B08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8A91-CA64-4257-8E5E-9ED466610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4B68-7CCA-4F2B-BA88-05DDB729E7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FDC1-A70C-4034-A373-102D3FAC93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733DD-D5D0-477C-9A18-4F8486C8DD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3A9BB-C114-4AF9-B193-8E921F87A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F0A4-6441-46A9-84DB-929277FF17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6DA2-57B6-4F83-85DF-F2BA316E0D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efa.gob.pe/images/logoOefa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481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pic>
        <p:nvPicPr>
          <p:cNvPr id="7" name="13 Imagen" descr="llamas.jpg"/>
          <p:cNvPicPr>
            <a:picLocks noChangeAspect="1"/>
          </p:cNvPicPr>
          <p:nvPr userDrawn="1"/>
        </p:nvPicPr>
        <p:blipFill>
          <a:blip r:embed="rId3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C678B28B-A15C-4D0F-8EB0-43EF5FB3A9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15/07/2009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FAEF314-1D90-4795-BE7D-14D3F88254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29DD099A-DD7B-412E-9A56-672A69A972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AECB117C-B998-4CEB-80F4-BCDFF4387E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E579-9260-48B9-8BFE-48AFB9C2F1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9CF4E38-FF3C-48DC-8300-6E2AA8F22A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lamas.jpg"/>
          <p:cNvPicPr>
            <a:picLocks noChangeAspect="1"/>
          </p:cNvPicPr>
          <p:nvPr userDrawn="1"/>
        </p:nvPicPr>
        <p:blipFill>
          <a:blip r:embed="rId2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EE32E9B5-0BB3-4478-B0B7-249342799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AC9708D-2A95-4609-8AF5-49361E0707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84F7DE10-7638-4CE2-B128-5E5E41AC54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E9BC7133-9570-4581-A0B8-B7FC70D00B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03740510-E744-4E2D-8EE4-E7315DF902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1912951-C8DA-4839-8C6C-5313750F8C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FBBF90B0-0160-4E46-B12D-19D5A728C6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3294666B-4E29-4E85-BAD5-8C254F4A86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FD46317-BA52-48C8-B408-31CA775069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FC433-6C23-46C0-9722-102FC38085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efa.gob.pe/images/logoOefa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481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pic>
        <p:nvPicPr>
          <p:cNvPr id="7" name="13 Imagen" descr="llamas.jpg"/>
          <p:cNvPicPr>
            <a:picLocks noChangeAspect="1"/>
          </p:cNvPicPr>
          <p:nvPr userDrawn="1"/>
        </p:nvPicPr>
        <p:blipFill>
          <a:blip r:embed="rId3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14F31F5-450D-4585-AEEF-3036013368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15/07/2009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3586479-C16A-4F16-A9B0-F8FF0D4DA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2031DEB0-0353-4591-BE1F-77056D2DD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90EDA14-FF93-488F-80DA-7A70A5E339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73D1C79-B748-4AE1-858D-9711431014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lamas.jpg"/>
          <p:cNvPicPr>
            <a:picLocks noChangeAspect="1"/>
          </p:cNvPicPr>
          <p:nvPr userDrawn="1"/>
        </p:nvPicPr>
        <p:blipFill>
          <a:blip r:embed="rId2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BBE0538-BFFD-4885-9D27-142CD0D1CE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DB4A64D-87AE-439F-B828-F21E6463F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0C4328B-0340-47C0-A7A7-6313FE1037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116651D-CF30-4226-826E-758DD05399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4B2E-D635-4AA3-A94E-35798277F4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F77E5312-3190-45CC-A95C-18202E1781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76588D39-F669-4721-8268-B89FC5A29A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4CC418F-82DA-4AD8-88AC-50292AEFC9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D41E6C6-22B9-4E07-A90C-30A35134BB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FA984EB-04ED-4791-B2E7-396B7A8D6D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efa.gob.pe/images/logoOefa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481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pic>
        <p:nvPicPr>
          <p:cNvPr id="7" name="13 Imagen" descr="llamas.jpg"/>
          <p:cNvPicPr>
            <a:picLocks noChangeAspect="1"/>
          </p:cNvPicPr>
          <p:nvPr userDrawn="1"/>
        </p:nvPicPr>
        <p:blipFill>
          <a:blip r:embed="rId3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532CDFE-0C5F-4E73-9008-D02EA6CAA6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15/07/2009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16B6A6C-E89F-441B-A6FB-A02762813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3DFF7DAC-D6DE-4A62-AC89-69AE43E0E6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B954407-A3C1-4A49-B6EC-2806F32FBE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C0E2-04B0-4107-A581-3F8EFAC392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3B3E415-37E6-4590-837E-9F9B641240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lamas.jpg"/>
          <p:cNvPicPr>
            <a:picLocks noChangeAspect="1"/>
          </p:cNvPicPr>
          <p:nvPr userDrawn="1"/>
        </p:nvPicPr>
        <p:blipFill>
          <a:blip r:embed="rId2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CA1AD5A-4F54-492F-9AFA-9D44CC8AD8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0E70DF0-7A7A-4F69-80A7-67C62D43D9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CA3BB838-DDCE-4891-AAF4-8F265A34A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2AA3615B-AC35-490A-B9C6-07CAFB89A0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6EA07E80-134B-413D-A13A-6912A1EDB4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BE019ED7-DE32-441C-ABBF-3CB7EB8D38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0559083C-12B2-4CCE-BFF1-B5D2F9128B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2A36CDA5-3916-461E-A0BB-0C55E71F15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21E9F70-6CA3-48BF-A126-1665C41F58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F6EB-FA8F-43E9-AA5C-206AE0F343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oefa.gob.pe/images/logoOefa2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481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pic>
        <p:nvPicPr>
          <p:cNvPr id="7" name="13 Imagen" descr="llamas.jpg"/>
          <p:cNvPicPr>
            <a:picLocks noChangeAspect="1"/>
          </p:cNvPicPr>
          <p:nvPr userDrawn="1"/>
        </p:nvPicPr>
        <p:blipFill>
          <a:blip r:embed="rId3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3466A896-4320-44FA-B679-70DD7D28EE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r>
              <a:rPr lang="es-ES"/>
              <a:t>15/07/2009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844E8173-7440-44D3-A5DF-FB85E60F4A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7934CDBD-6547-4414-A7D1-AAFECBA98D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F92F9B3-C249-49EC-9599-205FD526DD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92901638-8D0D-41D6-9C52-EF6C04C679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llamas.jpg"/>
          <p:cNvPicPr>
            <a:picLocks noChangeAspect="1"/>
          </p:cNvPicPr>
          <p:nvPr userDrawn="1"/>
        </p:nvPicPr>
        <p:blipFill>
          <a:blip r:embed="rId2" cstate="print"/>
          <a:srcRect t="87288"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5A5FA82E-DCF6-479E-B204-BB1D6FDD16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1C969D08-D426-4406-A8F6-1D379643F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DCA24096-6999-45B3-BBA6-08DBA96773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latin typeface="Arial" charset="0"/>
              </a:defRPr>
            </a:lvl1pPr>
          </a:lstStyle>
          <a:p>
            <a:pPr>
              <a:defRPr/>
            </a:pPr>
            <a:fld id="{461B62AA-FC1B-480B-8455-81069048F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28CD5E-E8C1-4D77-A089-E6241161B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03D3BB2-E20F-479E-B50E-DC51116DD5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094D495-FF36-4A70-9CD1-897D9D03EB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5335D2A-0632-44C8-A4DF-F902DE19E0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EFA3E966-B2BE-4B09-9ADE-3C2FA57A02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86740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IBM Cognos 8 Business Intelligence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Sistemas de Soporte Gerencial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2FEC0F96-381D-4C1A-A464-B804B41B03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86740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IBM Cognos 8 Business Intelligence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Sistemas de Soporte Gerencial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EC7F0DE-01C8-48D7-B959-38117F358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86740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IBM Cognos 8 Business Intelligence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Sistemas de Soporte Gerencial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B1EF280-0ED1-42EC-BED2-1778A16679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86740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IBM Cognos 8 Business Intelligence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Sistemas de Soporte Gerencial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921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prstClr val="black">
                    <a:tint val="75000"/>
                  </a:prstClr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1DAD003-B48F-46C3-A328-F89DFC20E4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586740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IBM Cognos 8 Business Intelligence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3276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12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Sistemas de Soporte Gerencial</a:t>
            </a:r>
            <a:endParaRPr lang="es-ES" sz="1200" b="1" i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7572375" y="6643688"/>
            <a:ext cx="1571625" cy="2143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>
            <a:off x="0" y="6643688"/>
            <a:ext cx="7572375" cy="2143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pe/imgres?imgurl=http://www.cantv.net/images/redes/resenas/165065.jpg&amp;imgrefurl=http://www.pac.com.ve/index.php?option=com_content&amp;view=article&amp;catid=54&amp;Itemid=77&amp;id=3621&amp;usg=__hGPmCnDMjVTcccKDpXOqaVZA220=&amp;h=250&amp;w=250&amp;sz=11&amp;hl=es&amp;start=14&amp;zoom=1&amp;um=1&amp;itbs=1&amp;tbnid=OrMHs-t783okAM:&amp;tbnh=111&amp;tbnw=111&amp;prev=/images?q=emisiones&amp;um=1&amp;hl=es&amp;sa=N&amp;rlz=1T4SKPB_esPE355PE355&amp;tbs=isch:1" TargetMode="External"/><Relationship Id="rId13" Type="http://schemas.openxmlformats.org/officeDocument/2006/relationships/image" Target="../media/image17.jpeg"/><Relationship Id="rId18" Type="http://schemas.openxmlformats.org/officeDocument/2006/relationships/hyperlink" Target="http://www.google.com.pe/imgres?imgurl=http://3.bp.blogspot.com/_rDM-Cqe2s2A/STGiAlKFUCI/AAAAAAAAAHI/AgPG43_BktI/s400/sobreexplotacion.jpg&amp;imgrefurl=http://tabanitosdeteljilad.blogspot.com/2008/11/sobreexplotacin-de-los-recursos.html&amp;usg=__otZhN9als3lIB--iKd-oKs2eB4M=&amp;h=290&amp;w=400&amp;sz=41&amp;hl=es&amp;start=1&amp;zoom=1&amp;um=1&amp;itbs=1&amp;tbnid=YTfaVcW_msvlFM:&amp;tbnh=90&amp;tbnw=124&amp;prev=/images?q=SOBREEXPLOTACION&amp;um=1&amp;hl=es&amp;rlz=1T4SKPB_esPE355PE355&amp;tbs=isch:1" TargetMode="Externa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jpeg"/><Relationship Id="rId12" Type="http://schemas.openxmlformats.org/officeDocument/2006/relationships/hyperlink" Target="http://www.google.com.pe/imgres?imgurl=http://rs-chimbote.blogspot.es/img/antena.jpg&amp;imgrefurl=http://rs-chimbote.blogspot.es/&amp;usg=__CGoHZOm_hCmgfmWkpxbJ9HaxW-s=&amp;h=532&amp;w=289&amp;sz=120&amp;hl=es&amp;start=21&amp;zoom=1&amp;um=1&amp;itbs=1&amp;tbnid=bQiyLyf-p9xeBM:&amp;tbnh=132&amp;tbnw=72&amp;prev=/images?q=RADIACIONES+NO+IONIZANTES&amp;start=20&amp;um=1&amp;hl=es&amp;sa=N&amp;rlz=1T4SKPB_esPE355PE355&amp;ndsp=20&amp;tbs=isch:1" TargetMode="External"/><Relationship Id="rId17" Type="http://schemas.openxmlformats.org/officeDocument/2006/relationships/image" Target="../media/image19.jpeg"/><Relationship Id="rId2" Type="http://schemas.openxmlformats.org/officeDocument/2006/relationships/hyperlink" Target="http://www.google.com.pe/imgres?imgurl=http://lacomunidad.elpais.com/blogfiles/-que-te-digo-/ruido-t13493.jpg&amp;imgrefurl=http://lacomunidad.elpais.com/-que-te-digo-/posts&amp;usg=___x0RsebIq4Vwzatb8MMS2B3UDko=&amp;h=283&amp;w=283&amp;sz=14&amp;hl=es&amp;start=62&amp;zoom=1&amp;um=1&amp;itbs=1&amp;tbnid=1iXYXAvzHmYa7M:&amp;tbnh=114&amp;tbnw=114&amp;prev=/images?q=RUIDO&amp;start=60&amp;um=1&amp;hl=es&amp;sa=N&amp;rlz=1T4SKPB_esPE355PE355&amp;ndsp=20&amp;tbs=isch:1" TargetMode="External"/><Relationship Id="rId16" Type="http://schemas.openxmlformats.org/officeDocument/2006/relationships/hyperlink" Target="http://www.google.com.pe/imgres?imgurl=http://www.tema.es/capacidades/reach.gif&amp;imgrefurl=http://www.tema.es/capacidades/index.htm&amp;usg=__7ExjBRTeDKfyvzK-R11vRrNWuXI=&amp;h=453&amp;w=340&amp;sz=26&amp;hl=es&amp;start=2&amp;zoom=1&amp;um=1&amp;itbs=1&amp;tbnid=BboZfftIpnFA_M:&amp;tbnh=127&amp;tbnw=95&amp;prev=/images?q=SUSTANCIAS+QU%C3%8DMICAS&amp;um=1&amp;hl=es&amp;sa=N&amp;rlz=1T4SKPB_esPE355PE355&amp;tbs=isch:1" TargetMode="External"/><Relationship Id="rId20" Type="http://schemas.openxmlformats.org/officeDocument/2006/relationships/hyperlink" Target="http://www.google.com.pe/imgres?imgurl=http://www.sabiduriadelcorazon.org/espanol/images/martodoss.JPG&amp;imgrefurl=http://www.sabiduriadelcorazon.org/espanol/index.php?option=com_content&amp;task=view&amp;id=68&amp;usg=__Jnzc1oUO4WWSk3VLo4jKueZa_Tg=&amp;h=397&amp;w=608&amp;sz=70&amp;hl=es&amp;start=11&amp;zoom=1&amp;um=1&amp;itbs=1&amp;tbnid=0sWYnj2m2eevGM:&amp;tbnh=89&amp;tbnw=136&amp;prev=/images?q=SOBREEXPLOTACION&amp;um=1&amp;hl=es&amp;rlz=1T4SKPB_esPE355PE355&amp;tbs=isch:1" TargetMode="External"/><Relationship Id="rId1" Type="http://schemas.openxmlformats.org/officeDocument/2006/relationships/slideLayout" Target="../slideLayouts/slideLayout105.xml"/><Relationship Id="rId6" Type="http://schemas.openxmlformats.org/officeDocument/2006/relationships/hyperlink" Target="http://www.google.com.pe/imgres?imgurl=http://1.bp.blogspot.com/_HShB7GUpadg/SxL9jln-6BI/AAAAAAAAACo/zkEEs6T898Q/s400/EMISIONES+CO2.jpg&amp;imgrefurl=http://ncrc-ilo.blogspot.com/&amp;usg=__E4jIvokpVsxE7Qsj2kI6SN9__Fc=&amp;h=240&amp;w=341&amp;sz=19&amp;hl=es&amp;start=13&amp;zoom=1&amp;um=1&amp;itbs=1&amp;tbnid=9Gso3zeXf0eVZM:&amp;tbnh=84&amp;tbnw=120&amp;prev=/images?q=emisiones&amp;um=1&amp;hl=es&amp;sa=N&amp;rlz=1T4SKPB_esPE355PE355&amp;tbs=isch:1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23" Type="http://schemas.openxmlformats.org/officeDocument/2006/relationships/image" Target="../media/image22.jpeg"/><Relationship Id="rId10" Type="http://schemas.openxmlformats.org/officeDocument/2006/relationships/hyperlink" Target="http://www.google.com.pe/imgres?imgurl=http://4.bp.blogspot.com/_62kfBD2SXPU/SLGm9pGqQtI/AAAAAAAAAO0/Z1a4olEBFzI/s320/fotmayjun2006_17.jpg&amp;imgrefurl=http://larevolucionanimalaqp.blogspot.com/2008_08_01_archive.html&amp;usg=__OHBzx6nuKbRAYVUdgHUcYAGXoxg=&amp;h=136&amp;w=200&amp;sz=9&amp;hl=es&amp;start=12&amp;zoom=1&amp;um=1&amp;itbs=1&amp;tbnid=QVnExg_KeprxzM:&amp;tbnh=71&amp;tbnw=104&amp;prev=/images?q=VERTIMIENTOS&amp;um=1&amp;hl=es&amp;sa=N&amp;rlz=1T4SKPB_esPE355PE355&amp;tbs=isch:1" TargetMode="External"/><Relationship Id="rId19" Type="http://schemas.openxmlformats.org/officeDocument/2006/relationships/image" Target="../media/image20.jpeg"/><Relationship Id="rId4" Type="http://schemas.openxmlformats.org/officeDocument/2006/relationships/hyperlink" Target="http://www.google.com.pe/imgres?imgurl=http://upload.wikimedia.org/wikipedia/commons/4/49/Centro_Espacial_Venezolano.jpg&amp;imgrefurl=http://yoelisvirriel.blogspot.com/&amp;usg=__7-OOYb_xXa7UWxG9Xiy4AOg4d6o=&amp;h=1333&amp;w=2000&amp;sz=184&amp;hl=es&amp;start=54&amp;zoom=1&amp;um=1&amp;itbs=1&amp;tbnid=i2O_dkpGHVdiBM:&amp;tbnh=100&amp;tbnw=150&amp;prev=/images?q=FACTORES+DEERMINANTES+DE+LA+CALIDAD+AMBIENTAL&amp;start=40&amp;um=1&amp;hl=es&amp;sa=N&amp;rlz=1T4SKPB_esPE355PE355&amp;ndsp=20&amp;tbs=isch:1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www.google.com.pe/imgres?imgurl=http://www.diariotanger.com/upload/image/noticias/album2/20091005154423_SEGUIMIENTO_AL_SITIO_DE_DISPOSICION_FINAL_DE_RESIDUOS_SOLIDOS_DE_INIRIDA__1_.jpg&amp;imgrefurl=http://www.diariotanger.com/__n916693__Firmado_acuerdo_en_Istanbul_entre_FEC_y_BM_sobre_la_gestion_medioambiental_de_descargas_de_desechos_publicas.html&amp;usg=__zA-02hIUmS2ymQ0n2FKQ6Or9znw=&amp;h=425&amp;w=567&amp;sz=117&amp;hl=es&amp;start=3&amp;zoom=1&amp;um=1&amp;itbs=1&amp;tbnid=PdL8JcspVvldJM:&amp;tbnh=100&amp;tbnw=134&amp;prev=/images?q=RESIDUOS+SOLIDOS&amp;um=1&amp;hl=es&amp;sa=N&amp;rlz=1T4SKPB_esPE355PE355&amp;tbs=isch:1" TargetMode="External"/><Relationship Id="rId22" Type="http://schemas.openxmlformats.org/officeDocument/2006/relationships/hyperlink" Target="http://www.google.com.pe/imgres?imgurl=http://1.bp.blogspot.com/_B3Ar8dBHwLM/S0LuIWk_DwI/AAAAAAAAABQ/e2AFc2CO0lY/s400/globo-terraqueo.jpg&amp;imgrefurl=http://geopoliticadelpoder.blogspot.com/&amp;usg=__m03fN4BOWPpSDsHsvlA6w1hvIhc=&amp;h=374&amp;w=300&amp;sz=22&amp;hl=es&amp;start=4&amp;zoom=1&amp;um=1&amp;itbs=1&amp;tbnid=Qfju9_UWMbBqqM:&amp;tbnh=122&amp;tbnw=98&amp;prev=/images?q=globo+terraqueo&amp;um=1&amp;hl=es&amp;rlz=1T4SKPB_esPE355PE355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Fiscalizacion Ambiental\FOTOS INSPECCIONES\POLICÍAS HALLADOS EN TA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2" descr="D:\Fiscalizacion Ambiental\FOTOS INSPECCIONES\POLICÍAS HALLADOS EN TAM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3138" y="7334250"/>
            <a:ext cx="9144001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95513" y="5589588"/>
            <a:ext cx="69484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2800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IMPORTANCIA AMBIENTAL </a:t>
            </a:r>
            <a:r>
              <a:rPr lang="es-ES" sz="2800" kern="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 LA </a:t>
            </a:r>
            <a:r>
              <a:rPr lang="es-ES" sz="2800" kern="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SUPERVISION Y FISCALIZACION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4000" b="1" dirty="0" smtClean="0">
                <a:solidFill>
                  <a:schemeClr val="accent5">
                    <a:lumMod val="25000"/>
                  </a:schemeClr>
                </a:solidFill>
              </a:rPr>
              <a:t>COMPETENCIA</a:t>
            </a:r>
          </a:p>
        </p:txBody>
      </p:sp>
      <p:sp>
        <p:nvSpPr>
          <p:cNvPr id="2" name="1 Rectángulo redondeado"/>
          <p:cNvSpPr/>
          <p:nvPr/>
        </p:nvSpPr>
        <p:spPr bwMode="auto">
          <a:xfrm>
            <a:off x="395288" y="2060575"/>
            <a:ext cx="7993062" cy="2305050"/>
          </a:xfrm>
          <a:prstGeom prst="roundRect">
            <a:avLst/>
          </a:prstGeom>
          <a:solidFill>
            <a:srgbClr val="EBF1DE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PE" u="sng">
              <a:solidFill>
                <a:srgbClr val="000000"/>
              </a:solidFill>
            </a:endParaRPr>
          </a:p>
        </p:txBody>
      </p:sp>
      <p:sp>
        <p:nvSpPr>
          <p:cNvPr id="95236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850"/>
          </a:xfrm>
        </p:spPr>
        <p:txBody>
          <a:bodyPr/>
          <a:lstStyle/>
          <a:p>
            <a:pPr marL="0" indent="0">
              <a:buFontTx/>
              <a:buNone/>
            </a:pPr>
            <a:endParaRPr lang="es-PE" i="1" smtClean="0"/>
          </a:p>
          <a:p>
            <a:pPr marL="0" indent="0">
              <a:buFontTx/>
              <a:buNone/>
            </a:pPr>
            <a:r>
              <a:rPr lang="es-PE" sz="2800" i="1" smtClean="0"/>
              <a:t>“La competencia constituye, en principio una atribución legítima otorgada a una determinada autoridad gubernamental para el conocimiento y resolución de un asunto”</a:t>
            </a:r>
          </a:p>
          <a:p>
            <a:pPr marL="0" indent="0">
              <a:buFontTx/>
              <a:buNone/>
            </a:pPr>
            <a:r>
              <a:rPr lang="es-PE" smtClean="0"/>
              <a:t>				</a:t>
            </a:r>
          </a:p>
          <a:p>
            <a:pPr marL="0" indent="0">
              <a:buFontTx/>
              <a:buNone/>
            </a:pPr>
            <a:r>
              <a:rPr lang="es-PE" sz="2400" smtClean="0"/>
              <a:t>                                                         Iván Lanegra Quispe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PE" sz="3200" b="1" dirty="0" smtClean="0">
                <a:solidFill>
                  <a:schemeClr val="accent5">
                    <a:lumMod val="25000"/>
                  </a:schemeClr>
                </a:solidFill>
              </a:rPr>
              <a:t>COMPETENCIA: Tipos de Competencia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rmAutofit fontScale="3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s-PE" sz="7200" b="1" u="sng" dirty="0" smtClean="0"/>
              <a:t>Tipos de competencias</a:t>
            </a:r>
            <a:r>
              <a:rPr lang="es-PE" sz="7200" b="1" dirty="0" smtClean="0"/>
              <a:t>:</a:t>
            </a:r>
            <a:endParaRPr lang="es-PE" sz="7200" b="1" dirty="0"/>
          </a:p>
          <a:p>
            <a:pPr marL="0" indent="0">
              <a:buFontTx/>
              <a:buNone/>
              <a:defRPr/>
            </a:pPr>
            <a:r>
              <a:rPr lang="es-PE" sz="2800" b="1" dirty="0" smtClean="0"/>
              <a:t/>
            </a:r>
            <a:br>
              <a:rPr lang="es-PE" sz="2800" b="1" dirty="0" smtClean="0"/>
            </a:br>
            <a:endParaRPr lang="es-PE" sz="2800" dirty="0" smtClean="0"/>
          </a:p>
          <a:p>
            <a:pPr marL="0" indent="0" algn="just">
              <a:buFontTx/>
              <a:buNone/>
              <a:defRPr/>
            </a:pPr>
            <a:r>
              <a:rPr lang="es-PE" sz="6200" u="sng" dirty="0" smtClean="0"/>
              <a:t>Competencias </a:t>
            </a:r>
            <a:r>
              <a:rPr lang="es-PE" sz="6200" u="sng" dirty="0"/>
              <a:t>exclusivas</a:t>
            </a:r>
            <a:r>
              <a:rPr lang="es-PE" sz="6200" dirty="0"/>
              <a:t>: Son aquellas cuyo ejercicio corresponde de  </a:t>
            </a:r>
            <a:r>
              <a:rPr lang="es-PE" sz="6200" dirty="0" smtClean="0"/>
              <a:t>manera </a:t>
            </a:r>
            <a:r>
              <a:rPr lang="es-PE" sz="6200" dirty="0"/>
              <a:t>exclusiva y excluyente a cada nivel de gobierno conforme a la </a:t>
            </a:r>
            <a:r>
              <a:rPr lang="es-PE" sz="6200" dirty="0" smtClean="0"/>
              <a:t>Constitución y </a:t>
            </a:r>
            <a:r>
              <a:rPr lang="es-PE" sz="6200" dirty="0"/>
              <a:t>la ley</a:t>
            </a:r>
            <a:r>
              <a:rPr lang="es-PE" sz="62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s-PE" sz="7200" dirty="0"/>
          </a:p>
          <a:p>
            <a:pPr marL="0" indent="0">
              <a:buFontTx/>
              <a:buNone/>
              <a:defRPr/>
            </a:pPr>
            <a:endParaRPr lang="es-PE" sz="7200" dirty="0" smtClean="0"/>
          </a:p>
          <a:p>
            <a:pPr marL="0" indent="0">
              <a:buFontTx/>
              <a:buNone/>
              <a:defRPr/>
            </a:pPr>
            <a:endParaRPr lang="es-PE" sz="7200" dirty="0" smtClean="0"/>
          </a:p>
          <a:p>
            <a:pPr marL="0" indent="0">
              <a:buFontTx/>
              <a:buNone/>
              <a:defRPr/>
            </a:pPr>
            <a:endParaRPr lang="es-PE" sz="7200" dirty="0" smtClean="0"/>
          </a:p>
          <a:p>
            <a:pPr marL="0" indent="0">
              <a:buFontTx/>
              <a:buNone/>
              <a:defRPr/>
            </a:pPr>
            <a:r>
              <a:rPr lang="es-PE" sz="7200" dirty="0" smtClean="0"/>
              <a:t/>
            </a:r>
            <a:br>
              <a:rPr lang="es-PE" sz="7200" dirty="0" smtClean="0"/>
            </a:br>
            <a:endParaRPr lang="es-PE" sz="7200" dirty="0" smtClean="0"/>
          </a:p>
          <a:p>
            <a:pPr marL="0" indent="0">
              <a:buFontTx/>
              <a:buNone/>
              <a:defRPr/>
            </a:pPr>
            <a:r>
              <a:rPr lang="es-PE" sz="6800" dirty="0"/>
              <a:t/>
            </a:r>
            <a:br>
              <a:rPr lang="es-PE" sz="6800" dirty="0"/>
            </a:br>
            <a:endParaRPr lang="es-PE" dirty="0" smtClean="0"/>
          </a:p>
          <a:p>
            <a:pPr marL="0" indent="0">
              <a:buFontTx/>
              <a:buNone/>
              <a:defRPr/>
            </a:pPr>
            <a:endParaRPr lang="es-PE" sz="4300" i="1" dirty="0" smtClean="0"/>
          </a:p>
          <a:p>
            <a:pPr marL="0" indent="0">
              <a:buFontTx/>
              <a:buNone/>
              <a:defRPr/>
            </a:pPr>
            <a:r>
              <a:rPr lang="es-PE" sz="4300" i="1" dirty="0" smtClean="0"/>
              <a:t>Art. 13 de la Ley N° 27783 – Ley de Bases de Descentralización</a:t>
            </a:r>
            <a:endParaRPr lang="es-PE" sz="4300" i="1" dirty="0"/>
          </a:p>
        </p:txBody>
      </p:sp>
      <p:sp>
        <p:nvSpPr>
          <p:cNvPr id="5" name="4 Elipse"/>
          <p:cNvSpPr/>
          <p:nvPr/>
        </p:nvSpPr>
        <p:spPr>
          <a:xfrm>
            <a:off x="2339752" y="3355851"/>
            <a:ext cx="1368152" cy="1443828"/>
          </a:xfrm>
          <a:prstGeom prst="ellipse">
            <a:avLst/>
          </a:prstGeom>
          <a:pattFill prst="narHorz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4000" b="1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6" name="5 Elipse"/>
          <p:cNvSpPr/>
          <p:nvPr/>
        </p:nvSpPr>
        <p:spPr>
          <a:xfrm>
            <a:off x="4788024" y="3354710"/>
            <a:ext cx="1368152" cy="1443828"/>
          </a:xfrm>
          <a:prstGeom prst="ellipse">
            <a:avLst/>
          </a:prstGeom>
          <a:pattFill prst="narHorz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4000" b="1" dirty="0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3200" b="1" dirty="0" smtClean="0">
                <a:solidFill>
                  <a:schemeClr val="accent5">
                    <a:lumMod val="25000"/>
                  </a:schemeClr>
                </a:solidFill>
              </a:rPr>
              <a:t>COMPETENCIA: Tipos de competencia</a:t>
            </a:r>
            <a:endParaRPr lang="es-PE" sz="32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72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es-PE" sz="2000" u="sng" smtClean="0"/>
              <a:t>Competencias compartidas</a:t>
            </a:r>
            <a:r>
              <a:rPr lang="es-PE" sz="2000" smtClean="0"/>
              <a:t>: Son aquellas en las que intervienen dos o más niveles de gobierno, que comparten fases sucesivas de los procesos implicados. La ley indica la función específica y responsabilidad que corresponde a cada nivel.</a:t>
            </a:r>
          </a:p>
          <a:p>
            <a:pPr marL="0" indent="0">
              <a:buFontTx/>
              <a:buNone/>
            </a:pPr>
            <a:endParaRPr lang="es-PE" sz="2000" smtClean="0"/>
          </a:p>
          <a:p>
            <a:pPr marL="0" indent="0">
              <a:buFontTx/>
              <a:buNone/>
            </a:pPr>
            <a:endParaRPr lang="es-PE" sz="2000" smtClean="0"/>
          </a:p>
          <a:p>
            <a:pPr marL="0" indent="0">
              <a:buFontTx/>
              <a:buNone/>
            </a:pPr>
            <a:endParaRPr lang="es-PE" sz="2000" smtClean="0"/>
          </a:p>
        </p:txBody>
      </p:sp>
      <p:sp>
        <p:nvSpPr>
          <p:cNvPr id="4" name="3 Elipse"/>
          <p:cNvSpPr/>
          <p:nvPr/>
        </p:nvSpPr>
        <p:spPr>
          <a:xfrm>
            <a:off x="3563888" y="3523988"/>
            <a:ext cx="1632761" cy="1705212"/>
          </a:xfrm>
          <a:prstGeom prst="ellipse">
            <a:avLst/>
          </a:prstGeom>
          <a:pattFill prst="narHorz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4400" b="1" dirty="0">
                <a:solidFill>
                  <a:srgbClr val="000000"/>
                </a:solidFill>
              </a:rPr>
              <a:t>A  B</a:t>
            </a:r>
          </a:p>
        </p:txBody>
      </p:sp>
      <p:cxnSp>
        <p:nvCxnSpPr>
          <p:cNvPr id="6" name="5 Conector recto"/>
          <p:cNvCxnSpPr>
            <a:cxnSpLocks noChangeShapeType="1"/>
            <a:stCxn id="4" idx="2"/>
            <a:endCxn id="4" idx="6"/>
          </p:cNvCxnSpPr>
          <p:nvPr/>
        </p:nvCxnSpPr>
        <p:spPr bwMode="auto">
          <a:xfrm>
            <a:off x="3563938" y="4376738"/>
            <a:ext cx="163195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3200" b="1" dirty="0" smtClean="0">
                <a:solidFill>
                  <a:schemeClr val="accent5">
                    <a:lumMod val="25000"/>
                  </a:schemeClr>
                </a:solidFill>
              </a:rPr>
              <a:t>COMPETENCIA: Tipos de Competencia</a:t>
            </a:r>
            <a:endParaRPr lang="es-PE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98307" name="2 Marcador de contenido"/>
          <p:cNvSpPr>
            <a:spLocks noGrp="1"/>
          </p:cNvSpPr>
          <p:nvPr>
            <p:ph idx="1"/>
          </p:nvPr>
        </p:nvSpPr>
        <p:spPr>
          <a:xfrm>
            <a:off x="539750" y="1196975"/>
            <a:ext cx="8147050" cy="4929188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E" sz="2000" u="sng" smtClean="0"/>
              <a:t>Competencias delegables</a:t>
            </a:r>
            <a:r>
              <a:rPr lang="es-PE" sz="2000" smtClean="0"/>
              <a:t>: Son aquellas que un nivel de gobierno delega a otro de distinto nivel, de mutuo acuerdo y conforme al procedimiento establecido en la ley, quedando el primero obligado a abstenerse de tomar decisiones sobre la materia o función delegada. La entidad que delega mantiene la titularidad de la competencia, y la entidad que la recibe ejerce la misma durante el período de la delegación</a:t>
            </a:r>
            <a:r>
              <a:rPr lang="es-PE" sz="2400" smtClean="0"/>
              <a:t>.</a:t>
            </a:r>
          </a:p>
          <a:p>
            <a:pPr marL="0" indent="0" algn="just">
              <a:buFontTx/>
              <a:buNone/>
            </a:pPr>
            <a:endParaRPr lang="es-PE" sz="2400" smtClean="0"/>
          </a:p>
          <a:p>
            <a:pPr marL="0" indent="0" algn="just">
              <a:buFontTx/>
              <a:buNone/>
            </a:pPr>
            <a:endParaRPr lang="es-PE" sz="2000" smtClean="0"/>
          </a:p>
        </p:txBody>
      </p:sp>
      <p:sp>
        <p:nvSpPr>
          <p:cNvPr id="4" name="3 Elipse"/>
          <p:cNvSpPr/>
          <p:nvPr/>
        </p:nvSpPr>
        <p:spPr>
          <a:xfrm>
            <a:off x="4628396" y="4077072"/>
            <a:ext cx="1383764" cy="1464217"/>
          </a:xfrm>
          <a:prstGeom prst="ellipse">
            <a:avLst/>
          </a:prstGeom>
          <a:pattFill prst="narHorz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dirty="0">
                <a:solidFill>
                  <a:schemeClr val="tx1"/>
                </a:solidFill>
              </a:rPr>
              <a:t>    </a:t>
            </a:r>
            <a:endParaRPr lang="es-PE" sz="2000" b="1" dirty="0">
              <a:solidFill>
                <a:srgbClr val="C0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2915816" y="4077072"/>
            <a:ext cx="1424548" cy="1457212"/>
          </a:xfrm>
          <a:prstGeom prst="ellipse">
            <a:avLst/>
          </a:prstGeom>
          <a:pattFill prst="narHorz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PE" sz="2000" b="1" dirty="0">
                <a:solidFill>
                  <a:srgbClr val="C00000"/>
                </a:solidFill>
              </a:rPr>
              <a:t> </a:t>
            </a:r>
            <a:r>
              <a:rPr lang="es-PE" sz="2000" dirty="0">
                <a:solidFill>
                  <a:schemeClr val="tx1"/>
                </a:solidFill>
              </a:rPr>
              <a:t>    </a:t>
            </a:r>
          </a:p>
        </p:txBody>
      </p:sp>
      <p:cxnSp>
        <p:nvCxnSpPr>
          <p:cNvPr id="6" name="5 Conector recto"/>
          <p:cNvCxnSpPr>
            <a:stCxn id="5" idx="0"/>
            <a:endCxn id="5" idx="4"/>
          </p:cNvCxnSpPr>
          <p:nvPr/>
        </p:nvCxnSpPr>
        <p:spPr>
          <a:xfrm>
            <a:off x="3627438" y="4076700"/>
            <a:ext cx="0" cy="14573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>
            <a:stCxn id="4" idx="0"/>
            <a:endCxn id="4" idx="4"/>
          </p:cNvCxnSpPr>
          <p:nvPr/>
        </p:nvCxnSpPr>
        <p:spPr>
          <a:xfrm>
            <a:off x="5319713" y="4076700"/>
            <a:ext cx="0" cy="14652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Flecha curvada hacia abajo"/>
          <p:cNvSpPr/>
          <p:nvPr/>
        </p:nvSpPr>
        <p:spPr>
          <a:xfrm>
            <a:off x="3419872" y="3501008"/>
            <a:ext cx="2088232" cy="432048"/>
          </a:xfrm>
          <a:prstGeom prst="curvedDownArrow">
            <a:avLst/>
          </a:prstGeom>
          <a:pattFill prst="pct90">
            <a:fgClr>
              <a:schemeClr val="accent3">
                <a:lumMod val="75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180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s-PE" sz="2000">
              <a:solidFill>
                <a:schemeClr val="tx1"/>
              </a:solidFill>
            </a:endParaRPr>
          </a:p>
        </p:txBody>
      </p:sp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2994025" y="4648200"/>
            <a:ext cx="639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900" b="1">
                <a:solidFill>
                  <a:srgbClr val="FF0000"/>
                </a:solidFill>
              </a:rPr>
              <a:t>Función </a:t>
            </a:r>
          </a:p>
          <a:p>
            <a:r>
              <a:rPr lang="es-PE" sz="900" b="1">
                <a:solidFill>
                  <a:srgbClr val="FF0000"/>
                </a:solidFill>
              </a:rPr>
              <a:t>     “y</a:t>
            </a:r>
            <a:r>
              <a:rPr lang="es-PE" sz="800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0" name="22 CuadroTexto"/>
          <p:cNvSpPr txBox="1">
            <a:spLocks noChangeArrowheads="1"/>
          </p:cNvSpPr>
          <p:nvPr/>
        </p:nvSpPr>
        <p:spPr bwMode="auto">
          <a:xfrm>
            <a:off x="5284788" y="4702175"/>
            <a:ext cx="601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800" b="1">
                <a:solidFill>
                  <a:srgbClr val="FF0000"/>
                </a:solidFill>
              </a:rPr>
              <a:t>Función </a:t>
            </a:r>
          </a:p>
          <a:p>
            <a:r>
              <a:rPr lang="es-PE" sz="800" b="1">
                <a:solidFill>
                  <a:srgbClr val="FF0000"/>
                </a:solidFill>
              </a:rPr>
              <a:t>     “y</a:t>
            </a:r>
            <a:r>
              <a:rPr lang="es-PE" sz="700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23 CuadroTexto"/>
          <p:cNvSpPr txBox="1">
            <a:spLocks noChangeArrowheads="1"/>
          </p:cNvSpPr>
          <p:nvPr/>
        </p:nvSpPr>
        <p:spPr bwMode="auto">
          <a:xfrm>
            <a:off x="3627438" y="4570413"/>
            <a:ext cx="6365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/>
              <a:t>A</a:t>
            </a:r>
            <a:endParaRPr lang="es-PE" sz="2000" b="1"/>
          </a:p>
        </p:txBody>
      </p:sp>
      <p:sp>
        <p:nvSpPr>
          <p:cNvPr id="12" name="25 CuadroTexto"/>
          <p:cNvSpPr txBox="1">
            <a:spLocks noChangeArrowheads="1"/>
          </p:cNvSpPr>
          <p:nvPr/>
        </p:nvSpPr>
        <p:spPr bwMode="auto">
          <a:xfrm>
            <a:off x="4754563" y="4540250"/>
            <a:ext cx="52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3200" b="1"/>
              <a:t>B</a:t>
            </a:r>
            <a:endParaRPr lang="es-PE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3200" b="1" dirty="0">
                <a:solidFill>
                  <a:schemeClr val="accent5">
                    <a:lumMod val="25000"/>
                  </a:schemeClr>
                </a:solidFill>
              </a:rPr>
              <a:t>Distribución de competencias ambientales en el Perú</a:t>
            </a:r>
          </a:p>
        </p:txBody>
      </p:sp>
      <p:sp>
        <p:nvSpPr>
          <p:cNvPr id="9933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s-PE" sz="2000" smtClean="0"/>
              <a:t>De conformidad con la Constitución Política, el gobierno del Perú es unitario, representativo y descentralizado. </a:t>
            </a:r>
          </a:p>
          <a:p>
            <a:pPr marL="0" indent="0" algn="just">
              <a:buFontTx/>
              <a:buNone/>
            </a:pPr>
            <a:endParaRPr lang="es-PE" sz="2000" smtClean="0"/>
          </a:p>
          <a:p>
            <a:pPr marL="0" indent="0" algn="just">
              <a:buFontTx/>
              <a:buNone/>
            </a:pPr>
            <a:r>
              <a:rPr lang="es-PE" sz="2000" smtClean="0"/>
              <a:t>De acuerdo con la Ley General del Ambiente las competencias del Estado son ejercidas por organismos constitucionalmente autónomos, autoridades del gobierno nacional, gobierno regionales y gobiernos locales.</a:t>
            </a:r>
          </a:p>
        </p:txBody>
      </p:sp>
      <p:pic>
        <p:nvPicPr>
          <p:cNvPr id="99332" name="3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38655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2800" b="1" dirty="0" smtClean="0">
                <a:solidFill>
                  <a:schemeClr val="accent5">
                    <a:lumMod val="25000"/>
                  </a:schemeClr>
                </a:solidFill>
              </a:rPr>
              <a:t>COMPETENCIA DE LOS GOBIERNOS REGIONALES</a:t>
            </a:r>
            <a:endParaRPr lang="es-PE" sz="2800" dirty="0"/>
          </a:p>
        </p:txBody>
      </p:sp>
      <p:sp>
        <p:nvSpPr>
          <p:cNvPr id="1003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s-PE" sz="2000" b="1" smtClean="0"/>
              <a:t>Ley N° 27867 – Ley Orgánica de Gobiernos Regionales</a:t>
            </a:r>
          </a:p>
          <a:p>
            <a:pPr marL="0" indent="0">
              <a:buFontTx/>
              <a:buNone/>
            </a:pPr>
            <a:r>
              <a:rPr lang="es-PE" sz="1800" b="1" smtClean="0"/>
              <a:t>Artículo 29-A.- Funciones específicas sectoriales de las gerencias regionales</a:t>
            </a:r>
          </a:p>
          <a:p>
            <a:pPr marL="0" indent="0">
              <a:buFontTx/>
              <a:buNone/>
            </a:pPr>
            <a:r>
              <a:rPr lang="es-PE" sz="1800" smtClean="0"/>
              <a:t>Le corresponden a las Gerencias Regionales las funciones que se señalan a continuación, además de las establecidas expresamente por Ley:</a:t>
            </a:r>
            <a:br>
              <a:rPr lang="es-PE" sz="1800" smtClean="0"/>
            </a:br>
            <a:r>
              <a:rPr lang="es-PE" sz="1800" smtClean="0"/>
              <a:t>(…)</a:t>
            </a:r>
            <a:endParaRPr lang="es-PE" sz="1800" b="1" smtClean="0"/>
          </a:p>
          <a:p>
            <a:pPr marL="0" indent="0">
              <a:buFontTx/>
              <a:buNone/>
            </a:pPr>
            <a:r>
              <a:rPr lang="es-PE" sz="1800" b="1" smtClean="0"/>
              <a:t>4. Gerencia de Recursos Naturales y Gestión del Medio Ambiente.- </a:t>
            </a:r>
            <a:r>
              <a:rPr lang="es-PE" sz="1800" smtClean="0"/>
              <a:t>Le </a:t>
            </a:r>
          </a:p>
          <a:p>
            <a:pPr marL="0" indent="0">
              <a:buFontTx/>
              <a:buNone/>
            </a:pPr>
            <a:r>
              <a:rPr lang="es-PE" sz="1800" smtClean="0"/>
              <a:t>    corresponde atender las funciones específicas sectoriales en materia de </a:t>
            </a:r>
          </a:p>
          <a:p>
            <a:pPr marL="0" indent="0">
              <a:buFontTx/>
              <a:buNone/>
            </a:pPr>
            <a:r>
              <a:rPr lang="es-PE" sz="1800" smtClean="0"/>
              <a:t>    áreas protegidas, medio ambiente y defensa civil.</a:t>
            </a:r>
          </a:p>
          <a:p>
            <a:pPr marL="0" indent="0">
              <a:buFontTx/>
              <a:buNone/>
            </a:pPr>
            <a:endParaRPr lang="es-PE" sz="1800" smtClean="0"/>
          </a:p>
          <a:p>
            <a:pPr marL="0" indent="0">
              <a:buFontTx/>
              <a:buNone/>
            </a:pPr>
            <a:endParaRPr lang="es-PE" sz="1800" smtClean="0"/>
          </a:p>
          <a:p>
            <a:pPr marL="0" indent="0">
              <a:buFontTx/>
              <a:buNone/>
            </a:pPr>
            <a:endParaRPr lang="es-PE" sz="1800" smtClean="0"/>
          </a:p>
          <a:p>
            <a:pPr marL="0" indent="0">
              <a:buFontTx/>
              <a:buNone/>
            </a:pPr>
            <a:endParaRPr lang="es-PE" sz="1800" smtClean="0"/>
          </a:p>
          <a:p>
            <a:pPr marL="0" indent="0">
              <a:buFontTx/>
              <a:buNone/>
            </a:pPr>
            <a:endParaRPr lang="es-PE" sz="1800" smtClean="0"/>
          </a:p>
          <a:p>
            <a:pPr marL="0" indent="0">
              <a:buFontTx/>
              <a:buNone/>
            </a:pPr>
            <a:r>
              <a:rPr lang="es-PE" sz="2000" smtClean="0"/>
              <a:t/>
            </a:r>
            <a:br>
              <a:rPr lang="es-PE" sz="2000" smtClean="0"/>
            </a:br>
            <a:endParaRPr lang="es-PE" sz="2000" b="1" smtClean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2800" b="1" dirty="0" smtClean="0">
                <a:solidFill>
                  <a:schemeClr val="accent5">
                    <a:lumMod val="25000"/>
                  </a:schemeClr>
                </a:solidFill>
              </a:rPr>
              <a:t>COMPETECIA DE LOS GOBIERNOS REGIONALES</a:t>
            </a:r>
            <a:endParaRPr lang="es-PE" sz="2800" dirty="0"/>
          </a:p>
        </p:txBody>
      </p:sp>
      <p:sp>
        <p:nvSpPr>
          <p:cNvPr id="101379" name="2 Marcador de contenido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PE" sz="1800" b="1" smtClean="0"/>
              <a:t>Ley 27867  - Ley Orgánica de Gobierno Regionales</a:t>
            </a:r>
          </a:p>
          <a:p>
            <a:pPr marL="0" indent="0">
              <a:buFontTx/>
              <a:buNone/>
            </a:pPr>
            <a:endParaRPr lang="es-PE" sz="1600" smtClean="0"/>
          </a:p>
          <a:p>
            <a:pPr marL="0" indent="0">
              <a:buFontTx/>
              <a:buNone/>
            </a:pPr>
            <a:r>
              <a:rPr lang="es-PE" sz="1600" b="1" smtClean="0"/>
              <a:t>Art. 49° Funciones en materia de salud</a:t>
            </a:r>
          </a:p>
          <a:p>
            <a:pPr marL="0" indent="0">
              <a:buFontTx/>
              <a:buNone/>
            </a:pPr>
            <a:r>
              <a:rPr lang="es-PE" sz="1600" smtClean="0"/>
              <a:t>(…)</a:t>
            </a:r>
          </a:p>
          <a:p>
            <a:pPr marL="0" indent="0">
              <a:buFontTx/>
              <a:buNone/>
            </a:pPr>
            <a:r>
              <a:rPr lang="es-PE" sz="1600" smtClean="0"/>
              <a:t>k) Promover y preservar la salud ambiental de la región.</a:t>
            </a:r>
          </a:p>
          <a:p>
            <a:pPr marL="0" indent="0">
              <a:buFontTx/>
              <a:buNone/>
            </a:pPr>
            <a:endParaRPr lang="es-ES" sz="1600" smtClean="0"/>
          </a:p>
          <a:p>
            <a:pPr marL="0" indent="0">
              <a:buFontTx/>
              <a:buNone/>
            </a:pPr>
            <a:r>
              <a:rPr lang="es-ES" sz="1600" b="1" smtClean="0"/>
              <a:t>Artículo 53.- Funciones en materia ambiental y de ordenamiento territorial.</a:t>
            </a:r>
            <a:endParaRPr lang="es-PE" sz="1600" b="1" smtClean="0"/>
          </a:p>
          <a:p>
            <a:pPr marL="0" indent="0">
              <a:buFontTx/>
              <a:buNone/>
            </a:pPr>
            <a:r>
              <a:rPr lang="es-ES" sz="1600" smtClean="0"/>
              <a:t>(…)</a:t>
            </a:r>
            <a:endParaRPr lang="es-PE" sz="1600" smtClean="0"/>
          </a:p>
          <a:p>
            <a:pPr marL="0" indent="0">
              <a:buFontTx/>
              <a:buNone/>
            </a:pPr>
            <a:r>
              <a:rPr lang="es-ES" sz="1600" smtClean="0"/>
              <a:t>h) Controlar y supervisar el cumplimiento de las normas, contratos, proyectos y estudios en materia ambiental y sobre uso racional de los recursos naturales, en su respectiva jurisdicción. Imponer sanciones ante la</a:t>
            </a:r>
            <a:r>
              <a:rPr lang="es-PE" sz="1600" smtClean="0"/>
              <a:t> </a:t>
            </a:r>
            <a:r>
              <a:rPr lang="es-ES" sz="1600" smtClean="0"/>
              <a:t>infracción de normas ambientales regionales</a:t>
            </a:r>
          </a:p>
          <a:p>
            <a:pPr marL="0" indent="0">
              <a:buFontTx/>
              <a:buNone/>
            </a:pPr>
            <a:endParaRPr lang="es-PE" sz="1600" smtClean="0"/>
          </a:p>
          <a:p>
            <a:pPr marL="0" indent="0">
              <a:buFontTx/>
              <a:buNone/>
            </a:pPr>
            <a:r>
              <a:rPr lang="es-PE" sz="1600" b="1" smtClean="0"/>
              <a:t>Art. 63°.- Funciones en materia de turismo</a:t>
            </a:r>
          </a:p>
          <a:p>
            <a:pPr marL="0" indent="0">
              <a:buFontTx/>
              <a:buNone/>
            </a:pPr>
            <a:r>
              <a:rPr lang="es-PE" sz="1600" smtClean="0"/>
              <a:t>(…)</a:t>
            </a:r>
          </a:p>
          <a:p>
            <a:pPr marL="0" indent="0">
              <a:buFontTx/>
              <a:buNone/>
            </a:pPr>
            <a:r>
              <a:rPr lang="es-PE" sz="1600" smtClean="0"/>
              <a:t>k) Verificar el cumplimiento de las normas de medio ambiente y preservación de recursos naturales de la región, relacionadas con la actividad turística.</a:t>
            </a:r>
            <a:endParaRPr lang="es-ES" sz="1600" smtClean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PE" sz="2800" b="1" dirty="0" smtClean="0">
                <a:solidFill>
                  <a:schemeClr val="accent5">
                    <a:lumMod val="25000"/>
                  </a:schemeClr>
                </a:solidFill>
              </a:rPr>
              <a:t>COMPETENCIA DE LOS GOBIERNOS REGIONALES</a:t>
            </a:r>
            <a:endParaRPr lang="es-PE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PE" sz="1800" b="1" dirty="0" smtClean="0"/>
              <a:t>Ley 27867 – Ley Orgánica de Gobiernos Regionales</a:t>
            </a:r>
          </a:p>
          <a:p>
            <a:pPr marL="0" indent="0">
              <a:buFontTx/>
              <a:buNone/>
              <a:defRPr/>
            </a:pPr>
            <a:endParaRPr lang="es-PE" sz="1600" dirty="0" smtClean="0"/>
          </a:p>
          <a:p>
            <a:pPr marL="0" indent="0">
              <a:buFontTx/>
              <a:buNone/>
              <a:defRPr/>
            </a:pPr>
            <a:r>
              <a:rPr lang="es-PE" sz="1600" dirty="0" smtClean="0"/>
              <a:t>Art</a:t>
            </a:r>
            <a:r>
              <a:rPr lang="es-PE" sz="1600" dirty="0"/>
              <a:t>. 51</a:t>
            </a:r>
            <a:r>
              <a:rPr lang="es-PE" sz="1600" dirty="0" smtClean="0"/>
              <a:t>°.- Funciones en materia agraria</a:t>
            </a:r>
          </a:p>
          <a:p>
            <a:pPr marL="0" indent="0">
              <a:buFontTx/>
              <a:buNone/>
              <a:defRPr/>
            </a:pPr>
            <a:r>
              <a:rPr lang="es-PE" sz="1600" dirty="0" smtClean="0"/>
              <a:t>(…)</a:t>
            </a:r>
            <a:endParaRPr lang="es-PE" sz="1600" dirty="0"/>
          </a:p>
          <a:p>
            <a:pPr marL="457200" indent="-457200">
              <a:buFontTx/>
              <a:buAutoNum type="alphaLcParenR" startAt="5"/>
              <a:defRPr/>
            </a:pPr>
            <a:r>
              <a:rPr lang="es-PE" sz="1600" dirty="0" smtClean="0"/>
              <a:t>Desarrollar </a:t>
            </a:r>
            <a:r>
              <a:rPr lang="es-PE" sz="1600" dirty="0"/>
              <a:t>acciones de vigilancia y control para garantizar el uso sostenible de los recursos naturales bajo su jurisdicción</a:t>
            </a:r>
            <a:r>
              <a:rPr lang="es-PE" sz="1600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s-PE" sz="1600" dirty="0" smtClean="0"/>
              <a:t>(…)</a:t>
            </a:r>
          </a:p>
          <a:p>
            <a:pPr marL="0" indent="0">
              <a:buFontTx/>
              <a:buNone/>
              <a:defRPr/>
            </a:pPr>
            <a:r>
              <a:rPr lang="es-PE" sz="1600" dirty="0"/>
              <a:t>q) </a:t>
            </a:r>
            <a:r>
              <a:rPr lang="es-PE" sz="1600" dirty="0" smtClean="0"/>
              <a:t> </a:t>
            </a:r>
            <a:r>
              <a:rPr lang="es-PE" sz="1600" dirty="0"/>
              <a:t>Otorgar permisos, autorizaciones y </a:t>
            </a:r>
            <a:r>
              <a:rPr lang="es-PE" sz="1600" dirty="0" smtClean="0"/>
              <a:t>concesiones forestales</a:t>
            </a:r>
            <a:r>
              <a:rPr lang="es-PE" sz="1600" dirty="0"/>
              <a:t>, en áreas al interior de la </a:t>
            </a:r>
            <a:endParaRPr lang="es-PE" sz="1600" dirty="0" smtClean="0"/>
          </a:p>
          <a:p>
            <a:pPr marL="0" indent="0">
              <a:buFontTx/>
              <a:buNone/>
              <a:defRPr/>
            </a:pPr>
            <a:r>
              <a:rPr lang="es-PE" sz="1600" dirty="0"/>
              <a:t> </a:t>
            </a:r>
            <a:r>
              <a:rPr lang="es-PE" sz="1600" dirty="0" smtClean="0"/>
              <a:t>     región</a:t>
            </a:r>
            <a:r>
              <a:rPr lang="es-PE" sz="1600" dirty="0"/>
              <a:t>, así como </a:t>
            </a:r>
            <a:r>
              <a:rPr lang="es-PE" sz="1600" dirty="0" smtClean="0"/>
              <a:t>ejercer </a:t>
            </a:r>
            <a:r>
              <a:rPr lang="es-PE" sz="1600" dirty="0"/>
              <a:t>labores de promoción y fiscalización en estricto </a:t>
            </a:r>
            <a:endParaRPr lang="es-PE" sz="1600" dirty="0" smtClean="0"/>
          </a:p>
          <a:p>
            <a:pPr marL="0" indent="0">
              <a:buFontTx/>
              <a:buNone/>
              <a:defRPr/>
            </a:pPr>
            <a:r>
              <a:rPr lang="es-PE" sz="1600" dirty="0"/>
              <a:t> </a:t>
            </a:r>
            <a:r>
              <a:rPr lang="es-PE" sz="1600" dirty="0" smtClean="0"/>
              <a:t>     cumplimiento </a:t>
            </a:r>
            <a:r>
              <a:rPr lang="es-PE" sz="1600" dirty="0"/>
              <a:t>de la política forestal </a:t>
            </a:r>
            <a:r>
              <a:rPr lang="es-PE" sz="1600" dirty="0" smtClean="0"/>
              <a:t>nacional</a:t>
            </a:r>
          </a:p>
          <a:p>
            <a:pPr marL="0" indent="0">
              <a:buFontTx/>
              <a:buNone/>
              <a:defRPr/>
            </a:pPr>
            <a:r>
              <a:rPr lang="es-PE" sz="1600" dirty="0" smtClean="0">
                <a:solidFill>
                  <a:srgbClr val="C00000"/>
                </a:solidFill>
              </a:rPr>
              <a:t>Art</a:t>
            </a:r>
            <a:r>
              <a:rPr lang="es-PE" sz="1600" dirty="0">
                <a:solidFill>
                  <a:srgbClr val="C00000"/>
                </a:solidFill>
              </a:rPr>
              <a:t>. 52</a:t>
            </a:r>
            <a:r>
              <a:rPr lang="es-PE" sz="1600" dirty="0" smtClean="0">
                <a:solidFill>
                  <a:srgbClr val="C00000"/>
                </a:solidFill>
              </a:rPr>
              <a:t>°.- Funciones en materia de pesquería</a:t>
            </a:r>
            <a:endParaRPr lang="es-PE" sz="16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PE" sz="1600" dirty="0" smtClean="0">
                <a:solidFill>
                  <a:srgbClr val="C00000"/>
                </a:solidFill>
              </a:rPr>
              <a:t>(…)</a:t>
            </a:r>
          </a:p>
          <a:p>
            <a:pPr marL="0" indent="0">
              <a:buFontTx/>
              <a:buNone/>
              <a:defRPr/>
            </a:pPr>
            <a:r>
              <a:rPr lang="es-PE" sz="1600" dirty="0" smtClean="0">
                <a:solidFill>
                  <a:srgbClr val="C00000"/>
                </a:solidFill>
              </a:rPr>
              <a:t>b) Administrar, supervisar y fiscalizar la gestión de actividades y servicios pesqueros bajo su jurisdicción.</a:t>
            </a:r>
            <a:endParaRPr lang="es-PE" sz="1600" dirty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s-PE" sz="1600" dirty="0">
                <a:solidFill>
                  <a:srgbClr val="C00000"/>
                </a:solidFill>
              </a:rPr>
              <a:t>c)  Desarrollar acciones de vigilancia y control para garantizar el uso sostenible de los recursos bajo su jurisdicción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b="1" smtClean="0">
                <a:solidFill>
                  <a:srgbClr val="224B50"/>
                </a:solidFill>
              </a:rPr>
              <a:t>IMPORTANCIA DE SUPERVISAR Y CONTROLAR </a:t>
            </a:r>
            <a:r>
              <a:rPr lang="es-PE" smtClean="0"/>
              <a:t>	</a:t>
            </a:r>
          </a:p>
        </p:txBody>
      </p:sp>
      <p:sp>
        <p:nvSpPr>
          <p:cNvPr id="1034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smtClean="0"/>
              <a:t>Contribución fundamental en </a:t>
            </a:r>
            <a:r>
              <a:rPr lang="es-PE" b="1" smtClean="0"/>
              <a:t>ecosistemas</a:t>
            </a:r>
            <a:r>
              <a:rPr lang="es-PE" smtClean="0"/>
              <a:t>.</a:t>
            </a:r>
          </a:p>
          <a:p>
            <a:pPr algn="just"/>
            <a:r>
              <a:rPr lang="es-PE" smtClean="0"/>
              <a:t> Estas microalgas del fitoplancton constituyen una fuente de alimento para muchos organismos marinos.</a:t>
            </a:r>
          </a:p>
          <a:p>
            <a:pPr algn="just"/>
            <a:r>
              <a:rPr lang="es-PE" smtClean="0"/>
              <a:t>Responsables de transformar el CO2 disuelto en el agua en materia orgánica y producir oxígeno, algo muy importante para el equilibrio del clima.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b="1" smtClean="0">
                <a:solidFill>
                  <a:srgbClr val="224B50"/>
                </a:solidFill>
              </a:rPr>
              <a:t>IMPORTANCIA DE SUPERVISAR Y CONTROLAR</a:t>
            </a:r>
            <a:endParaRPr lang="es-PE" smtClean="0"/>
          </a:p>
        </p:txBody>
      </p:sp>
      <p:sp>
        <p:nvSpPr>
          <p:cNvPr id="1044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smtClean="0"/>
              <a:t>PUTREFACCION DE ALGAS POR LA ACUMULACION DE SULFURO DE HIDROGENO QUE A LA LARGA PODRIA SER MORTAL.</a:t>
            </a:r>
          </a:p>
          <a:p>
            <a:pPr algn="just"/>
            <a:endParaRPr lang="es-PE" smtClean="0"/>
          </a:p>
          <a:p>
            <a:pPr algn="just"/>
            <a:r>
              <a:rPr lang="es-PE" smtClean="0"/>
              <a:t>SOSTENIBILIDAD EN EL EQUILIBRIO DEL ECOSISTEMA.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500188" y="285750"/>
            <a:ext cx="7086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dirty="0"/>
              <a:t> </a:t>
            </a:r>
            <a:r>
              <a:rPr lang="es-PE" sz="3200" dirty="0"/>
              <a:t> FISCALIZACION</a:t>
            </a:r>
            <a:endParaRPr lang="es-PE" sz="32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dirty="0"/>
              <a:t> </a:t>
            </a:r>
            <a:r>
              <a:rPr lang="es-PE" sz="3200" dirty="0"/>
              <a:t>SUPERVISION</a:t>
            </a:r>
            <a:endParaRPr lang="es-PE" sz="32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dirty="0"/>
              <a:t> </a:t>
            </a:r>
            <a:r>
              <a:rPr lang="es-PE" sz="3200" dirty="0"/>
              <a:t>MONITOREO AMBIENTAL  </a:t>
            </a:r>
            <a:endParaRPr lang="es-PE" sz="3200" dirty="0"/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dirty="0"/>
              <a:t> </a:t>
            </a:r>
            <a:r>
              <a:rPr lang="es-PE" sz="3200" dirty="0"/>
              <a:t>COMPETENCIA: TIPOS.</a:t>
            </a:r>
          </a:p>
          <a:p>
            <a:pPr marL="342900" indent="-342900" algn="just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s-PE" sz="3200" kern="0" dirty="0"/>
              <a:t> </a:t>
            </a:r>
            <a:r>
              <a:rPr lang="es-PE" sz="3200" kern="0" dirty="0"/>
              <a:t>IMPORTANCIA DE SUPERVISION Y FISCALIZACION AMBIENTAL.</a:t>
            </a:r>
            <a:endParaRPr lang="es-PE" sz="32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s-PE" sz="32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es-PE" sz="3200" kern="0" dirty="0"/>
          </a:p>
        </p:txBody>
      </p:sp>
      <p:sp>
        <p:nvSpPr>
          <p:cNvPr id="5" name="4 CuadroTexto"/>
          <p:cNvSpPr txBox="1"/>
          <p:nvPr/>
        </p:nvSpPr>
        <p:spPr>
          <a:xfrm>
            <a:off x="2071688" y="500063"/>
            <a:ext cx="5808662" cy="523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rgbClr val="FFFFFF"/>
                </a:solidFill>
              </a:rPr>
              <a:t>CONTENIDO</a:t>
            </a:r>
            <a:endParaRPr lang="es-E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s-PE" sz="6000" smtClean="0"/>
          </a:p>
          <a:p>
            <a:pPr algn="ctr" eaLnBrk="1" hangingPunct="1">
              <a:buFontTx/>
              <a:buNone/>
            </a:pPr>
            <a:endParaRPr lang="es-ES" sz="6000" smtClean="0"/>
          </a:p>
          <a:p>
            <a:pPr algn="ctr" eaLnBrk="1" hangingPunct="1">
              <a:buFontTx/>
              <a:buNone/>
            </a:pPr>
            <a:r>
              <a:rPr lang="es-ES" sz="6000" smtClean="0"/>
              <a:t>GRACIAS</a:t>
            </a:r>
          </a:p>
          <a:p>
            <a:pPr eaLnBrk="1" hangingPunct="1">
              <a:buFontTx/>
              <a:buNone/>
            </a:pPr>
            <a:r>
              <a:rPr lang="es-ES" smtClean="0"/>
              <a:t>“NOSOTROS DEBEMOS SER EL CAMBIO QUE QUEREMOS VER EN EL MUNDO”</a:t>
            </a:r>
          </a:p>
          <a:p>
            <a:pPr eaLnBrk="1" hangingPunct="1">
              <a:buFontTx/>
              <a:buNone/>
            </a:pPr>
            <a:r>
              <a:rPr lang="es-ES" smtClean="0"/>
              <a:t> GHANDI…</a:t>
            </a:r>
          </a:p>
          <a:p>
            <a:pPr algn="ctr" eaLnBrk="1" hangingPunct="1">
              <a:buFontTx/>
              <a:buNone/>
            </a:pPr>
            <a:endParaRPr lang="es-ES" sz="6000" smtClean="0"/>
          </a:p>
        </p:txBody>
      </p:sp>
      <p:pic>
        <p:nvPicPr>
          <p:cNvPr id="10547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88913"/>
            <a:ext cx="39592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6" name="5 Rectángulo redondeado"/>
          <p:cNvSpPr/>
          <p:nvPr/>
        </p:nvSpPr>
        <p:spPr>
          <a:xfrm>
            <a:off x="785786" y="1000108"/>
            <a:ext cx="2071702" cy="10001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FISCALIZACION</a:t>
            </a:r>
            <a:endParaRPr lang="es-PE" dirty="0"/>
          </a:p>
        </p:txBody>
      </p:sp>
      <p:sp>
        <p:nvSpPr>
          <p:cNvPr id="8" name="7 Flecha a la derecha con muesca"/>
          <p:cNvSpPr/>
          <p:nvPr/>
        </p:nvSpPr>
        <p:spPr>
          <a:xfrm>
            <a:off x="3500430" y="1428736"/>
            <a:ext cx="857256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inta perforada"/>
          <p:cNvSpPr/>
          <p:nvPr/>
        </p:nvSpPr>
        <p:spPr>
          <a:xfrm>
            <a:off x="5214942" y="571480"/>
            <a:ext cx="3786214" cy="2714644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solidFill>
                  <a:schemeClr val="bg1"/>
                </a:solidFill>
              </a:rPr>
              <a:t>C</a:t>
            </a:r>
            <a:r>
              <a:rPr lang="es-PE" sz="1400" dirty="0" smtClean="0">
                <a:solidFill>
                  <a:schemeClr val="bg1"/>
                </a:solidFill>
              </a:rPr>
              <a:t>omprende las acciones de vigilancia, control, </a:t>
            </a:r>
          </a:p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seguimiento, verificación y otras similares. Así como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bg1"/>
                </a:solidFill>
              </a:rPr>
              <a:t>Investigar la comisión de posibles infracciones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schemeClr val="bg1"/>
                </a:solidFill>
              </a:rPr>
              <a:t>y </a:t>
            </a:r>
            <a:r>
              <a:rPr lang="es-ES" sz="1400" i="1">
                <a:solidFill>
                  <a:schemeClr val="bg1"/>
                </a:solidFill>
              </a:rPr>
              <a:t>sancionar  </a:t>
            </a:r>
            <a:r>
              <a:rPr lang="es-ES" sz="1400" i="1" smtClean="0">
                <a:solidFill>
                  <a:schemeClr val="bg1"/>
                </a:solidFill>
              </a:rPr>
              <a:t>o aplicar </a:t>
            </a:r>
            <a:r>
              <a:rPr lang="es-ES" sz="1400" i="1" dirty="0">
                <a:solidFill>
                  <a:schemeClr val="bg1"/>
                </a:solidFill>
              </a:rPr>
              <a:t>incentivos</a:t>
            </a:r>
          </a:p>
          <a:p>
            <a:pPr algn="ctr"/>
            <a:endParaRPr lang="es-PE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 cstate="print"/>
          <a:srcRect t="9375" r="5373"/>
          <a:stretch>
            <a:fillRect/>
          </a:stretch>
        </p:blipFill>
        <p:spPr bwMode="auto">
          <a:xfrm>
            <a:off x="107950" y="642938"/>
            <a:ext cx="91440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28625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 eaLnBrk="0" hangingPunct="0"/>
            <a:r>
              <a:rPr lang="es-MX" sz="3000" b="1">
                <a:solidFill>
                  <a:schemeClr val="bg1"/>
                </a:solidFill>
                <a:latin typeface="Cambria" pitchFamily="18" charset="0"/>
              </a:rPr>
              <a:t>SLGA– Ley 28611: Capítulo 3 LGA</a:t>
            </a:r>
          </a:p>
        </p:txBody>
      </p:sp>
      <p:sp>
        <p:nvSpPr>
          <p:cNvPr id="89092" name="4 CuadroTexto"/>
          <p:cNvSpPr txBox="1">
            <a:spLocks noChangeArrowheads="1"/>
          </p:cNvSpPr>
          <p:nvPr/>
        </p:nvSpPr>
        <p:spPr bwMode="auto">
          <a:xfrm>
            <a:off x="2214563" y="2214563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/>
              <a:t>CAM</a:t>
            </a:r>
          </a:p>
        </p:txBody>
      </p:sp>
      <p:sp>
        <p:nvSpPr>
          <p:cNvPr id="89093" name="5 Rectángulo"/>
          <p:cNvSpPr>
            <a:spLocks noChangeArrowheads="1"/>
          </p:cNvSpPr>
          <p:nvPr/>
        </p:nvSpPr>
        <p:spPr bwMode="auto">
          <a:xfrm>
            <a:off x="2286000" y="2143125"/>
            <a:ext cx="857250" cy="4286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s-ES"/>
              <a:t>CAM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750" y="620713"/>
            <a:ext cx="228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ADEMAS</a:t>
            </a:r>
          </a:p>
        </p:txBody>
      </p:sp>
      <p:pic>
        <p:nvPicPr>
          <p:cNvPr id="89095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7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Marcador de contenido"/>
          <p:cNvGraphicFramePr>
            <a:graphicFrameLocks noGrp="1"/>
          </p:cNvGraphicFramePr>
          <p:nvPr>
            <p:ph idx="1"/>
          </p:nvPr>
        </p:nvGraphicFramePr>
        <p:xfrm>
          <a:off x="357188" y="1643063"/>
          <a:ext cx="5429250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9" name="5 CuadroTexto"/>
          <p:cNvSpPr txBox="1">
            <a:spLocks noChangeArrowheads="1"/>
          </p:cNvSpPr>
          <p:nvPr/>
        </p:nvSpPr>
        <p:spPr bwMode="auto">
          <a:xfrm>
            <a:off x="6357938" y="1690688"/>
            <a:ext cx="2000250" cy="5286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606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i="1">
                <a:solidFill>
                  <a:prstClr val="white"/>
                </a:solidFill>
                <a:latin typeface="Tahoma" pitchFamily="34" charset="0"/>
                <a:cs typeface="Arial" charset="0"/>
              </a:rPr>
              <a:t>OEFA</a:t>
            </a:r>
          </a:p>
        </p:txBody>
      </p:sp>
      <p:graphicFrame>
        <p:nvGraphicFramePr>
          <p:cNvPr id="14" name="13 Diagrama"/>
          <p:cNvGraphicFramePr/>
          <p:nvPr/>
        </p:nvGraphicFramePr>
        <p:xfrm>
          <a:off x="6858016" y="2786058"/>
          <a:ext cx="1714512" cy="138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7072313" y="4451350"/>
          <a:ext cx="164306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033" name="10 Conector recto de flecha"/>
          <p:cNvCxnSpPr>
            <a:cxnSpLocks noChangeShapeType="1"/>
          </p:cNvCxnSpPr>
          <p:nvPr/>
        </p:nvCxnSpPr>
        <p:spPr bwMode="auto">
          <a:xfrm rot="5400000">
            <a:off x="4787106" y="3856832"/>
            <a:ext cx="3286125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4" name="12 Conector recto de flecha"/>
          <p:cNvCxnSpPr>
            <a:cxnSpLocks noChangeShapeType="1"/>
          </p:cNvCxnSpPr>
          <p:nvPr/>
        </p:nvCxnSpPr>
        <p:spPr bwMode="auto">
          <a:xfrm>
            <a:off x="6429375" y="3429000"/>
            <a:ext cx="428625" cy="158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5" name="18 Conector recto de flecha"/>
          <p:cNvCxnSpPr>
            <a:cxnSpLocks noChangeShapeType="1"/>
          </p:cNvCxnSpPr>
          <p:nvPr/>
        </p:nvCxnSpPr>
        <p:spPr bwMode="auto">
          <a:xfrm flipV="1">
            <a:off x="6429375" y="4635500"/>
            <a:ext cx="642938" cy="793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6" name="24 Conector recto de flecha"/>
          <p:cNvCxnSpPr>
            <a:cxnSpLocks noChangeShapeType="1"/>
          </p:cNvCxnSpPr>
          <p:nvPr/>
        </p:nvCxnSpPr>
        <p:spPr bwMode="auto">
          <a:xfrm flipV="1">
            <a:off x="6429375" y="5500688"/>
            <a:ext cx="85725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37" name="17 Conector recto de flecha"/>
          <p:cNvCxnSpPr>
            <a:cxnSpLocks noChangeShapeType="1"/>
          </p:cNvCxnSpPr>
          <p:nvPr/>
        </p:nvCxnSpPr>
        <p:spPr bwMode="auto">
          <a:xfrm rot="16200000" flipH="1">
            <a:off x="7650957" y="5063331"/>
            <a:ext cx="493712" cy="9525"/>
          </a:xfrm>
          <a:prstGeom prst="straightConnector1">
            <a:avLst/>
          </a:prstGeom>
          <a:noFill/>
          <a:ln w="22225" algn="ctr">
            <a:solidFill>
              <a:schemeClr val="accent2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1049" name="15 Conector recto de flecha"/>
          <p:cNvCxnSpPr>
            <a:cxnSpLocks noChangeShapeType="1"/>
          </p:cNvCxnSpPr>
          <p:nvPr/>
        </p:nvCxnSpPr>
        <p:spPr bwMode="auto">
          <a:xfrm rot="5400000">
            <a:off x="7215981" y="4214019"/>
            <a:ext cx="428625" cy="1588"/>
          </a:xfrm>
          <a:prstGeom prst="straightConnector1">
            <a:avLst/>
          </a:prstGeom>
          <a:noFill/>
          <a:ln w="9525" algn="ctr">
            <a:solidFill>
              <a:schemeClr val="accent2">
                <a:lumMod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16" name="15 CuadroTexto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400" b="1" i="1" dirty="0">
                <a:solidFill>
                  <a:srgbClr val="006600"/>
                </a:solidFill>
                <a:latin typeface="Bookman Old Style" pitchFamily="18" charset="0"/>
                <a:cs typeface="Arial" pitchFamily="34" charset="0"/>
              </a:rPr>
              <a:t>SINEFA: Entidades de Fiscalización Ambiental Nacional, Regional o Local</a:t>
            </a:r>
            <a:endParaRPr lang="es-PE" sz="2400" i="1" dirty="0">
              <a:solidFill>
                <a:srgbClr val="006600"/>
              </a:solidFill>
              <a:cs typeface="Arial" pitchFamily="34" charset="0"/>
            </a:endParaRPr>
          </a:p>
        </p:txBody>
      </p:sp>
      <p:grpSp>
        <p:nvGrpSpPr>
          <p:cNvPr id="90127" name="18 Grupo"/>
          <p:cNvGrpSpPr>
            <a:grpSpLocks/>
          </p:cNvGrpSpPr>
          <p:nvPr/>
        </p:nvGrpSpPr>
        <p:grpSpPr bwMode="auto">
          <a:xfrm>
            <a:off x="7358063" y="5286375"/>
            <a:ext cx="1458912" cy="369888"/>
            <a:chOff x="184665" y="0"/>
            <a:chExt cx="1458396" cy="369332"/>
          </a:xfrm>
        </p:grpSpPr>
        <p:sp>
          <p:nvSpPr>
            <p:cNvPr id="20" name="19 Rectángulo"/>
            <p:cNvSpPr/>
            <p:nvPr/>
          </p:nvSpPr>
          <p:spPr>
            <a:xfrm>
              <a:off x="184665" y="0"/>
              <a:ext cx="1458396" cy="36933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84665" y="0"/>
              <a:ext cx="1458396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1700" b="1" i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LOCAL</a:t>
              </a:r>
              <a:endParaRPr lang="es-PE" sz="1700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90128" name="21 Rectángulo"/>
          <p:cNvSpPr>
            <a:spLocks noChangeArrowheads="1"/>
          </p:cNvSpPr>
          <p:nvPr/>
        </p:nvSpPr>
        <p:spPr bwMode="auto">
          <a:xfrm>
            <a:off x="2428875" y="5286375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b="1" i="1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OEFA </a:t>
            </a:r>
            <a:endParaRPr lang="es-PE" i="1">
              <a:solidFill>
                <a:srgbClr val="C0504D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60007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0" y="0"/>
            <a:ext cx="6215063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857750" y="142875"/>
            <a:ext cx="42862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2143125" y="1408113"/>
            <a:ext cx="1420813" cy="1878012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 flipV="1">
            <a:off x="2071688" y="2559050"/>
            <a:ext cx="1492250" cy="798513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2143125" y="3357563"/>
            <a:ext cx="1420813" cy="2095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2071688" y="3429000"/>
            <a:ext cx="1420812" cy="129063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2143125" y="3571875"/>
            <a:ext cx="1420813" cy="24447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P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285852" y="1571636"/>
            <a:ext cx="928694" cy="2214578"/>
          </a:xfrm>
          <a:prstGeom prst="rect">
            <a:avLst/>
          </a:prstGeom>
          <a:solidFill>
            <a:srgbClr val="BCE292"/>
          </a:solidFill>
          <a:ln w="9525">
            <a:noFill/>
            <a:miter lim="800000"/>
            <a:headEnd/>
            <a:tailEnd/>
          </a:ln>
        </p:spPr>
        <p:txBody>
          <a:bodyPr vert="wordArt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1" dirty="0">
                <a:solidFill>
                  <a:srgbClr val="C0504D"/>
                </a:solidFill>
                <a:latin typeface="Arial Black" pitchFamily="34" charset="0"/>
                <a:cs typeface="Arial" charset="0"/>
              </a:rPr>
              <a:t>FUNCIONES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00" b="1" i="1" dirty="0">
              <a:solidFill>
                <a:srgbClr val="C0504D"/>
              </a:solidFill>
              <a:latin typeface="Tahoma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i="1" dirty="0">
                <a:solidFill>
                  <a:srgbClr val="C0504D"/>
                </a:solidFill>
                <a:latin typeface="Arial Black" pitchFamily="34" charset="0"/>
                <a:cs typeface="Arial" charset="0"/>
              </a:rPr>
              <a:t>GENERALES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711575" y="2000250"/>
            <a:ext cx="5040313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600" b="1" i="1" dirty="0">
                <a:solidFill>
                  <a:prstClr val="white">
                    <a:lumMod val="50000"/>
                  </a:prstClr>
                </a:solidFill>
              </a:rPr>
              <a:t>SUPERVISORA DIRECTA</a:t>
            </a:r>
          </a:p>
          <a:p>
            <a:pPr algn="ctr">
              <a:defRPr/>
            </a:pPr>
            <a:r>
              <a:rPr lang="es-PE" sz="1400" i="1" dirty="0">
                <a:solidFill>
                  <a:prstClr val="white">
                    <a:lumMod val="50000"/>
                  </a:prstClr>
                </a:solidFill>
              </a:rPr>
              <a:t>Seguimiento y verificación para asegurar</a:t>
            </a:r>
          </a:p>
          <a:p>
            <a:pPr algn="ctr">
              <a:defRPr/>
            </a:pPr>
            <a:r>
              <a:rPr lang="es-PE" sz="1400" i="1" dirty="0">
                <a:solidFill>
                  <a:prstClr val="white">
                    <a:lumMod val="50000"/>
                  </a:prstClr>
                </a:solidFill>
              </a:rPr>
              <a:t>cumplimiento de normas y obligaciones </a:t>
            </a:r>
          </a:p>
          <a:p>
            <a:pPr algn="ctr">
              <a:defRPr/>
            </a:pPr>
            <a:r>
              <a:rPr lang="es-PE" sz="1400" i="1" dirty="0">
                <a:solidFill>
                  <a:prstClr val="white">
                    <a:lumMod val="50000"/>
                  </a:prstClr>
                </a:solidFill>
              </a:rPr>
              <a:t>por los administrados</a:t>
            </a:r>
            <a:endParaRPr lang="es-ES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748088" y="3143250"/>
            <a:ext cx="4967287" cy="1092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>
                <a:solidFill>
                  <a:prstClr val="white">
                    <a:lumMod val="50000"/>
                  </a:prstClr>
                </a:solidFill>
              </a:rPr>
              <a:t>SUPERVISORA DE ENTIDADES PÚBLICAS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Seguimiento y verificación para asegurar que las </a:t>
            </a:r>
            <a:br>
              <a:rPr lang="es-ES" sz="14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entidades publicas cumplan y hagan cumplir las normas y </a:t>
            </a:r>
            <a:br>
              <a:rPr lang="es-ES" sz="1400" i="1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obligaciones ambientales.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711575" y="4376738"/>
            <a:ext cx="5040313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>
                <a:solidFill>
                  <a:prstClr val="white">
                    <a:lumMod val="50000"/>
                  </a:prstClr>
                </a:solidFill>
              </a:rPr>
              <a:t>FISCALIZADORA Y SANCIONADORA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Investigar la comisión de posibles infracciones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y sancionar / aplicar incentivos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3711575" y="5500688"/>
            <a:ext cx="5040313" cy="10080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i="1" dirty="0">
                <a:solidFill>
                  <a:prstClr val="white">
                    <a:lumMod val="50000"/>
                  </a:prstClr>
                </a:solidFill>
              </a:rPr>
              <a:t>NORMATIVA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Emitir disposiciones normativas y procedimientos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vinculados a las funciones del OEFA y del Sistema Nacional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i="1" dirty="0">
                <a:solidFill>
                  <a:prstClr val="white">
                    <a:lumMod val="50000"/>
                  </a:prstClr>
                </a:solidFill>
              </a:rPr>
              <a:t>de Evaluación y Fiscalización Ambiental.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00034" y="1571637"/>
            <a:ext cx="785817" cy="2214578"/>
          </a:xfrm>
          <a:prstGeom prst="rect">
            <a:avLst/>
          </a:prstGeom>
          <a:solidFill>
            <a:srgbClr val="619428"/>
          </a:solidFill>
          <a:ln w="9525">
            <a:noFill/>
            <a:miter lim="800000"/>
            <a:headEnd/>
            <a:tailEnd/>
          </a:ln>
        </p:spPr>
        <p:txBody>
          <a:bodyPr vert="wordArt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OEFA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14313" y="5429250"/>
            <a:ext cx="2357437" cy="1143000"/>
          </a:xfrm>
          <a:prstGeom prst="rect">
            <a:avLst/>
          </a:prstGeom>
          <a:solidFill>
            <a:srgbClr val="61942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 b="1" i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SISTEMA NACIONAL</a:t>
            </a:r>
          </a:p>
          <a:p>
            <a:pPr algn="ctr"/>
            <a:r>
              <a:rPr lang="es-ES" sz="1400" b="1" i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DE EVALUACIÓN Y </a:t>
            </a:r>
          </a:p>
          <a:p>
            <a:pPr algn="ctr"/>
            <a:r>
              <a:rPr lang="es-ES" sz="1400" b="1" i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FISCALIZACIÓN</a:t>
            </a:r>
          </a:p>
          <a:p>
            <a:pPr algn="ctr"/>
            <a:r>
              <a:rPr lang="es-ES" sz="1400" b="1" i="1">
                <a:solidFill>
                  <a:srgbClr val="FFFFFF"/>
                </a:solidFill>
                <a:latin typeface="Tahoma" pitchFamily="34" charset="0"/>
                <a:cs typeface="Arial" charset="0"/>
              </a:rPr>
              <a:t>AMBIENTAL</a:t>
            </a:r>
          </a:p>
        </p:txBody>
      </p:sp>
      <p:sp>
        <p:nvSpPr>
          <p:cNvPr id="16" name="15 Flecha a la derecha con bandas"/>
          <p:cNvSpPr/>
          <p:nvPr/>
        </p:nvSpPr>
        <p:spPr bwMode="auto">
          <a:xfrm rot="5400000">
            <a:off x="785812" y="4357688"/>
            <a:ext cx="1000125" cy="1143000"/>
          </a:xfrm>
          <a:prstGeom prst="striped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i="1">
              <a:solidFill>
                <a:srgbClr val="C0504D"/>
              </a:solidFill>
              <a:latin typeface="Calibri"/>
              <a:cs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0063" y="3786188"/>
            <a:ext cx="1714500" cy="5715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i="1">
                <a:solidFill>
                  <a:srgbClr val="C0504D"/>
                </a:solidFill>
                <a:latin typeface="Calibri" pitchFamily="34" charset="0"/>
                <a:cs typeface="Arial" charset="0"/>
              </a:rPr>
              <a:t>ENTE RECTOR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752850" y="714375"/>
            <a:ext cx="4957763" cy="1214438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53D2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i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EVALUADORA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Vigilancia y Monitoreo  de la calidad ambiental,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para asegurar el cumplimiento de las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i="1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normas ambientales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928662" y="142852"/>
            <a:ext cx="728667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36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Funciones del OEFA</a:t>
            </a:r>
            <a:endParaRPr lang="es-PE" sz="3600" i="1" dirty="0">
              <a:solidFill>
                <a:srgbClr val="0066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06438"/>
          </a:xfrm>
        </p:spPr>
        <p:txBody>
          <a:bodyPr/>
          <a:lstStyle/>
          <a:p>
            <a:pPr eaLnBrk="1" hangingPunct="1"/>
            <a:r>
              <a:rPr lang="en-US" sz="2800" b="1" smtClean="0">
                <a:cs typeface="Arial" charset="0"/>
              </a:rPr>
              <a:t>Funcionalidad y Operatividad</a:t>
            </a:r>
          </a:p>
        </p:txBody>
      </p:sp>
      <p:pic>
        <p:nvPicPr>
          <p:cNvPr id="92163" name="Picture 24" descr="logo o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27688"/>
            <a:ext cx="3779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1438" y="714375"/>
            <a:ext cx="9001125" cy="5429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357158" y="1471916"/>
          <a:ext cx="8429684" cy="460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Flecha derecha"/>
          <p:cNvSpPr/>
          <p:nvPr/>
        </p:nvSpPr>
        <p:spPr>
          <a:xfrm rot="10800000">
            <a:off x="5857875" y="5511800"/>
            <a:ext cx="38735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5899150" y="3870325"/>
            <a:ext cx="38735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5541963" y="2355850"/>
            <a:ext cx="387350" cy="12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2786063" y="2355850"/>
            <a:ext cx="387350" cy="125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E" i="1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2755900" y="3870325"/>
            <a:ext cx="38735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rot="10800000">
            <a:off x="2898775" y="5511800"/>
            <a:ext cx="387350" cy="127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PE" i="1">
              <a:solidFill>
                <a:prstClr val="white"/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71438" y="777875"/>
            <a:ext cx="89392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0" hangingPunct="0">
              <a:defRPr/>
            </a:pPr>
            <a:r>
              <a:rPr lang="es-PE" sz="2400" b="1" i="1" kern="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MACRO PROCESO DE FISCALIZACIÓN AMBIENTAL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250825" y="765175"/>
            <a:ext cx="82089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Vigilancia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y </a:t>
            </a:r>
            <a:r>
              <a:rPr lang="en-US" sz="3200" b="1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Monitoreo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, </a:t>
            </a:r>
            <a:r>
              <a:rPr lang="en-US" sz="3200" b="1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para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:</a:t>
            </a:r>
          </a:p>
        </p:txBody>
      </p:sp>
      <p:sp>
        <p:nvSpPr>
          <p:cNvPr id="93187" name="2 Marcador de contenido"/>
          <p:cNvSpPr txBox="1">
            <a:spLocks/>
          </p:cNvSpPr>
          <p:nvPr/>
        </p:nvSpPr>
        <p:spPr bwMode="auto">
          <a:xfrm>
            <a:off x="357188" y="1546225"/>
            <a:ext cx="8401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El Control de la Calidad Ambiental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Ambiente en buen estado: Estrategia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Conservar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Ambiente en peligro de afectación: Estrategia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Mejorar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Ambiente afectado: Estrategia 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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Rehabilitar, recuperar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 Línea de Base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Como referencia para acciones de control y fiscalización futuras.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Para la toma de decisiones.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Como estrategia de transparencia.</a:t>
            </a:r>
          </a:p>
          <a:p>
            <a:pPr lvl="1">
              <a:spcBef>
                <a:spcPct val="20000"/>
              </a:spcBef>
              <a:buFont typeface="Arial" charset="0"/>
              <a:buNone/>
            </a:pPr>
            <a:endParaRPr lang="en-US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Estudios de Tendencia y Mapas de Sensibilidad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4643438" y="1643050"/>
            <a:ext cx="4143404" cy="4522254"/>
            <a:chOff x="2000232" y="1714488"/>
            <a:chExt cx="4003701" cy="4714908"/>
          </a:xfrm>
          <a:solidFill>
            <a:srgbClr val="FFFF66"/>
          </a:solidFill>
        </p:grpSpPr>
        <p:pic>
          <p:nvPicPr>
            <p:cNvPr id="12" name="Picture 10" descr="http://t0.gstatic.com/images?q=tbn:1iXYXAvzHmYa7M:http://lacomunidad.elpais.com/blogfiles/-que-te-digo-/ruido-t13493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4714876" y="1714488"/>
              <a:ext cx="1285884" cy="1285884"/>
            </a:xfrm>
            <a:prstGeom prst="rect">
              <a:avLst/>
            </a:prstGeom>
            <a:grpFill/>
          </p:spPr>
        </p:pic>
        <p:pic>
          <p:nvPicPr>
            <p:cNvPr id="13" name="Picture 2" descr="http://t3.gstatic.com/images?q=tbn:i2O_dkpGHVdiBM:http://upload.wikimedia.org/wikipedia/commons/4/49/Centro_Espacial_Venezolano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2061474" y="2928934"/>
              <a:ext cx="1928826" cy="1285884"/>
            </a:xfrm>
            <a:prstGeom prst="rect">
              <a:avLst/>
            </a:prstGeom>
            <a:grpFill/>
          </p:spPr>
        </p:pic>
        <p:pic>
          <p:nvPicPr>
            <p:cNvPr id="14" name="Picture 4" descr="http://t0.gstatic.com/images?q=tbn:9Gso3zeXf0eVZM:http://1.bp.blogspot.com/_HShB7GUpadg/SxL9jln-6BI/AAAAAAAAACo/zkEEs6T898Q/s400/EMISIONES%2BCO2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3418795" y="2071678"/>
              <a:ext cx="1653271" cy="1157290"/>
            </a:xfrm>
            <a:prstGeom prst="rect">
              <a:avLst/>
            </a:prstGeom>
            <a:grpFill/>
          </p:spPr>
        </p:pic>
        <p:pic>
          <p:nvPicPr>
            <p:cNvPr id="15" name="Picture 6" descr="http://t3.gstatic.com/images?q=tbn:OrMHs-t783okAM:http://www.cantv.net/images/redes/resenas/165065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3143240" y="4214818"/>
              <a:ext cx="1214446" cy="1214447"/>
            </a:xfrm>
            <a:prstGeom prst="rect">
              <a:avLst/>
            </a:prstGeom>
            <a:grpFill/>
          </p:spPr>
        </p:pic>
        <p:pic>
          <p:nvPicPr>
            <p:cNvPr id="16" name="Picture 8" descr="http://t0.gstatic.com/images?q=tbn:QVnExg_KeprxzM:http://4.bp.blogspot.com/_62kfBD2SXPU/SLGm9pGqQtI/AAAAAAAAAO0/Z1a4olEBFzI/s320/fotmayjun2006_17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2000232" y="1714488"/>
              <a:ext cx="1464980" cy="1000132"/>
            </a:xfrm>
            <a:prstGeom prst="rect">
              <a:avLst/>
            </a:prstGeom>
            <a:grpFill/>
          </p:spPr>
        </p:pic>
        <p:pic>
          <p:nvPicPr>
            <p:cNvPr id="17" name="Picture 12" descr="http://t2.gstatic.com/images?q=tbn:bQiyLyf-p9xeBM:http://rs-chimbote.blogspot.es/img/antena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2071670" y="4357694"/>
              <a:ext cx="974154" cy="1785950"/>
            </a:xfrm>
            <a:prstGeom prst="rect">
              <a:avLst/>
            </a:prstGeom>
            <a:grpFill/>
          </p:spPr>
        </p:pic>
        <p:pic>
          <p:nvPicPr>
            <p:cNvPr id="18" name="Picture 14" descr="http://t0.gstatic.com/images?q=tbn:PdL8JcspVvldJM:http://www.diariotanger.com/upload/image/noticias/album2/20091005154423_SEGUIMIENTO_AL_SITIO_DE_DISPOSICION_FINAL_DE_RESIDUOS_SOLIDOS_DE_INIRIDA__1_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4469129" y="3143248"/>
              <a:ext cx="1531631" cy="1143008"/>
            </a:xfrm>
            <a:prstGeom prst="rect">
              <a:avLst/>
            </a:prstGeom>
            <a:grpFill/>
          </p:spPr>
        </p:pic>
        <p:pic>
          <p:nvPicPr>
            <p:cNvPr id="19" name="Picture 16" descr="http://t1.gstatic.com/images?q=tbn:BboZfftIpnFA_M:http://www.tema.es/capacidades/reach.gif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2643174" y="5072074"/>
              <a:ext cx="1015319" cy="1357322"/>
            </a:xfrm>
            <a:prstGeom prst="rect">
              <a:avLst/>
            </a:prstGeom>
            <a:grpFill/>
          </p:spPr>
        </p:pic>
        <p:pic>
          <p:nvPicPr>
            <p:cNvPr id="20" name="Picture 18" descr="http://t2.gstatic.com/images?q=tbn:YTfaVcW_msvlFM:http://3.bp.blogspot.com/_rDM-Cqe2s2A/STGiAlKFUCI/AAAAAAAAAHI/AgPG43_BktI/s400/sobreexplotacion.jpg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4429124" y="4429132"/>
              <a:ext cx="1574809" cy="1143008"/>
            </a:xfrm>
            <a:prstGeom prst="rect">
              <a:avLst/>
            </a:prstGeom>
            <a:grpFill/>
          </p:spPr>
        </p:pic>
        <p:pic>
          <p:nvPicPr>
            <p:cNvPr id="21" name="Picture 20" descr="http://t0.gstatic.com/images?q=tbn:0sWYnj2m2eevGM:http://www.sabiduriadelcorazon.org/espanol/images/martodoss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lum bright="67000" contrast="-51000"/>
            </a:blip>
            <a:srcRect/>
            <a:stretch>
              <a:fillRect/>
            </a:stretch>
          </p:blipFill>
          <p:spPr bwMode="auto">
            <a:xfrm>
              <a:off x="3786182" y="5500702"/>
              <a:ext cx="2071702" cy="847725"/>
            </a:xfrm>
            <a:prstGeom prst="rect">
              <a:avLst/>
            </a:prstGeom>
            <a:grpFill/>
          </p:spPr>
        </p:pic>
      </p:grpSp>
      <p:sp>
        <p:nvSpPr>
          <p:cNvPr id="30723" name="1 Título"/>
          <p:cNvSpPr>
            <a:spLocks noGrp="1"/>
          </p:cNvSpPr>
          <p:nvPr>
            <p:ph type="ctrTitle"/>
          </p:nvPr>
        </p:nvSpPr>
        <p:spPr>
          <a:xfrm>
            <a:off x="0" y="765175"/>
            <a:ext cx="91440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AMBIENTALES Y LOS FACTORES DETERMINANTES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 CALIDAD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3438" y="1628775"/>
            <a:ext cx="4286250" cy="4537075"/>
          </a:xfrm>
          <a:ln>
            <a:solidFill>
              <a:srgbClr val="0066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FACTORES DETERMINANTES DE LA CALIDAD AMBIENTAL (FDCA)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9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VERTIMIENTOS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EMISIONES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RUIDO Y VIBRACIONES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RNI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RESIDUOS SÓLIDOS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SUSTANCIAS QUÍMICAS</a:t>
            </a:r>
          </a:p>
          <a:p>
            <a:pPr marL="273050" indent="-27305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dirty="0" smtClean="0">
                <a:solidFill>
                  <a:schemeClr val="tx2"/>
                </a:solidFill>
                <a:cs typeface="Arial" pitchFamily="34" charset="0"/>
              </a:rPr>
              <a:t>SOBRE-EXTRACCIÓN</a:t>
            </a:r>
          </a:p>
        </p:txBody>
      </p:sp>
      <p:grpSp>
        <p:nvGrpSpPr>
          <p:cNvPr id="94213" name="9 Grupo"/>
          <p:cNvGrpSpPr>
            <a:grpSpLocks/>
          </p:cNvGrpSpPr>
          <p:nvPr/>
        </p:nvGrpSpPr>
        <p:grpSpPr bwMode="auto">
          <a:xfrm>
            <a:off x="430213" y="1628775"/>
            <a:ext cx="4070350" cy="4608513"/>
            <a:chOff x="398148" y="1536622"/>
            <a:chExt cx="4102414" cy="4761612"/>
          </a:xfrm>
        </p:grpSpPr>
        <p:pic>
          <p:nvPicPr>
            <p:cNvPr id="13314" name="Picture 2" descr="http://t2.gstatic.com/images?q=tbn:Qfju9_UWMbBqqM:http://1.bp.blogspot.com/_B3Ar8dBHwLM/S0LuIWk_DwI/AAAAAAAAABQ/e2AFc2CO0lY/s400/globo-terraqueo.jpg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lum bright="70000" contrast="-38000"/>
            </a:blip>
            <a:srcRect/>
            <a:stretch>
              <a:fillRect/>
            </a:stretch>
          </p:blipFill>
          <p:spPr bwMode="auto">
            <a:xfrm>
              <a:off x="398148" y="1536622"/>
              <a:ext cx="4102414" cy="476161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sp>
          <p:nvSpPr>
            <p:cNvPr id="94215" name="5 CuadroTexto"/>
            <p:cNvSpPr txBox="1">
              <a:spLocks noChangeArrowheads="1"/>
            </p:cNvSpPr>
            <p:nvPr/>
          </p:nvSpPr>
          <p:spPr bwMode="auto">
            <a:xfrm>
              <a:off x="428596" y="1571612"/>
              <a:ext cx="40719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COMPONENTES AMBIENTALES (CA)</a:t>
              </a:r>
            </a:p>
          </p:txBody>
        </p:sp>
        <p:sp>
          <p:nvSpPr>
            <p:cNvPr id="94216" name="6 CuadroTexto"/>
            <p:cNvSpPr txBox="1">
              <a:spLocks noChangeArrowheads="1"/>
            </p:cNvSpPr>
            <p:nvPr/>
          </p:nvSpPr>
          <p:spPr bwMode="auto">
            <a:xfrm>
              <a:off x="714348" y="2639793"/>
              <a:ext cx="3500462" cy="1200329"/>
            </a:xfrm>
            <a:prstGeom prst="rect">
              <a:avLst/>
            </a:prstGeom>
            <a:solidFill>
              <a:srgbClr val="996633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AGUA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AIRE 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SUELO</a:t>
              </a:r>
            </a:p>
            <a:p>
              <a:pPr marL="352425" indent="-352425"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RECURSOS NATURALES</a:t>
              </a:r>
            </a:p>
          </p:txBody>
        </p:sp>
        <p:sp>
          <p:nvSpPr>
            <p:cNvPr id="94217" name="7 CuadroTexto"/>
            <p:cNvSpPr txBox="1">
              <a:spLocks noChangeArrowheads="1"/>
            </p:cNvSpPr>
            <p:nvPr/>
          </p:nvSpPr>
          <p:spPr bwMode="auto">
            <a:xfrm>
              <a:off x="714348" y="4139991"/>
              <a:ext cx="3500462" cy="1200329"/>
            </a:xfrm>
            <a:prstGeom prst="rect">
              <a:avLst/>
            </a:prstGeom>
            <a:solidFill>
              <a:srgbClr val="FF66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2425" indent="-352425">
                <a:buFont typeface="Arial" charset="0"/>
                <a:buChar char="•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AMBIENTE NATURAL</a:t>
              </a:r>
            </a:p>
            <a:p>
              <a:pPr marL="352425" indent="-352425">
                <a:buFont typeface="Arial" charset="0"/>
                <a:buChar char="•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AMBIENTE ARTIFICIAL o URBANO</a:t>
              </a:r>
            </a:p>
            <a:p>
              <a:pPr marL="352425" indent="-352425">
                <a:buFont typeface="Arial" charset="0"/>
                <a:buChar char="•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AMBIENTE SOCIAL</a:t>
              </a:r>
            </a:p>
          </p:txBody>
        </p:sp>
        <p:sp>
          <p:nvSpPr>
            <p:cNvPr id="94218" name="8 CuadroTexto"/>
            <p:cNvSpPr txBox="1">
              <a:spLocks noChangeArrowheads="1"/>
            </p:cNvSpPr>
            <p:nvPr/>
          </p:nvSpPr>
          <p:spPr bwMode="auto">
            <a:xfrm>
              <a:off x="714348" y="5568751"/>
              <a:ext cx="3500462" cy="646331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2425" indent="-352425">
                <a:buFont typeface="Arial" charset="0"/>
                <a:buChar char="•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BIOCÉNTRICO</a:t>
              </a:r>
            </a:p>
            <a:p>
              <a:pPr marL="352425" indent="-352425">
                <a:buFont typeface="Arial" charset="0"/>
                <a:buChar char="•"/>
              </a:pPr>
              <a:r>
                <a:rPr lang="en-US" b="1" i="1">
                  <a:solidFill>
                    <a:srgbClr val="1F497D"/>
                  </a:solidFill>
                  <a:latin typeface="Tahoma" pitchFamily="34" charset="0"/>
                  <a:cs typeface="Arial" charset="0"/>
                </a:rPr>
                <a:t>ECOCÉNTRICO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928</Words>
  <Application>Microsoft Office PowerPoint</Application>
  <PresentationFormat>Presentación en pantalla (4:3)</PresentationFormat>
  <Paragraphs>188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20</vt:i4>
      </vt:variant>
    </vt:vector>
  </HeadingPairs>
  <TitlesOfParts>
    <vt:vector size="36" baseType="lpstr">
      <vt:lpstr>Arial</vt:lpstr>
      <vt:lpstr>Calibri</vt:lpstr>
      <vt:lpstr>Tahoma</vt:lpstr>
      <vt:lpstr>Aharoni</vt:lpstr>
      <vt:lpstr>Wingdings</vt:lpstr>
      <vt:lpstr>Cambria</vt:lpstr>
      <vt:lpstr>Bookman Old Style</vt:lpstr>
      <vt:lpstr>Diseño predeterminado</vt:lpstr>
      <vt:lpstr>1_Diseño predeterminado</vt:lpstr>
      <vt:lpstr>2_Diseño predeterminado</vt:lpstr>
      <vt:lpstr>3_Diseño predeterminado</vt:lpstr>
      <vt:lpstr>Tema de Office</vt:lpstr>
      <vt:lpstr>1_Tema de Office</vt:lpstr>
      <vt:lpstr>2_Tema de Office</vt:lpstr>
      <vt:lpstr>3_Tema de Office</vt:lpstr>
      <vt:lpstr>4_Tema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Funcionalidad y Operatividad</vt:lpstr>
      <vt:lpstr>Diapositiva 8</vt:lpstr>
      <vt:lpstr>COMPONENTES AMBIENTALES Y LOS FACTORES DETERMINANTES DE SU CALIDAD</vt:lpstr>
      <vt:lpstr>COMPETENCIA</vt:lpstr>
      <vt:lpstr>COMPETENCIA: Tipos de Competencia</vt:lpstr>
      <vt:lpstr>COMPETENCIA: Tipos de competencia</vt:lpstr>
      <vt:lpstr>COMPETENCIA: Tipos de Competencia</vt:lpstr>
      <vt:lpstr>Distribución de competencias ambientales en el Perú</vt:lpstr>
      <vt:lpstr>COMPETENCIA DE LOS GOBIERNOS REGIONALES</vt:lpstr>
      <vt:lpstr>COMPETECIA DE LOS GOBIERNOS REGIONALES</vt:lpstr>
      <vt:lpstr>COMPETENCIA DE LOS GOBIERNOS REGIONALES</vt:lpstr>
      <vt:lpstr>IMPORTANCIA DE SUPERVISAR Y CONTROLAR  </vt:lpstr>
      <vt:lpstr>IMPORTANCIA DE SUPERVISAR Y CONTROLAR</vt:lpstr>
      <vt:lpstr>Diapositiva 20</vt:lpstr>
    </vt:vector>
  </TitlesOfParts>
  <Company>Soporte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Ambiental en la Región Arequipa  Autoridad Regional Ambiental ARMA</dc:title>
  <dc:creator>Usuario</dc:creator>
  <cp:lastModifiedBy>Leviatan</cp:lastModifiedBy>
  <cp:revision>76</cp:revision>
  <dcterms:created xsi:type="dcterms:W3CDTF">2008-01-21T14:24:19Z</dcterms:created>
  <dcterms:modified xsi:type="dcterms:W3CDTF">2013-01-15T20:06:22Z</dcterms:modified>
</cp:coreProperties>
</file>