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75"/>
  </p:notesMasterIdLst>
  <p:handoutMasterIdLst>
    <p:handoutMasterId r:id="rId76"/>
  </p:handoutMasterIdLst>
  <p:sldIdLst>
    <p:sldId id="302" r:id="rId3"/>
    <p:sldId id="257" r:id="rId4"/>
    <p:sldId id="360" r:id="rId5"/>
    <p:sldId id="381" r:id="rId6"/>
    <p:sldId id="379" r:id="rId7"/>
    <p:sldId id="412" r:id="rId8"/>
    <p:sldId id="383" r:id="rId9"/>
    <p:sldId id="382" r:id="rId10"/>
    <p:sldId id="380" r:id="rId11"/>
    <p:sldId id="378" r:id="rId12"/>
    <p:sldId id="361" r:id="rId13"/>
    <p:sldId id="362" r:id="rId14"/>
    <p:sldId id="363" r:id="rId15"/>
    <p:sldId id="364" r:id="rId16"/>
    <p:sldId id="369" r:id="rId17"/>
    <p:sldId id="367" r:id="rId18"/>
    <p:sldId id="366" r:id="rId19"/>
    <p:sldId id="370" r:id="rId20"/>
    <p:sldId id="372" r:id="rId21"/>
    <p:sldId id="373" r:id="rId22"/>
    <p:sldId id="374" r:id="rId23"/>
    <p:sldId id="375" r:id="rId24"/>
    <p:sldId id="376" r:id="rId25"/>
    <p:sldId id="377" r:id="rId26"/>
    <p:sldId id="404" r:id="rId27"/>
    <p:sldId id="371" r:id="rId28"/>
    <p:sldId id="261" r:id="rId29"/>
    <p:sldId id="260" r:id="rId30"/>
    <p:sldId id="405" r:id="rId31"/>
    <p:sldId id="270" r:id="rId32"/>
    <p:sldId id="387" r:id="rId33"/>
    <p:sldId id="388" r:id="rId34"/>
    <p:sldId id="334" r:id="rId35"/>
    <p:sldId id="272" r:id="rId36"/>
    <p:sldId id="406" r:id="rId37"/>
    <p:sldId id="305" r:id="rId38"/>
    <p:sldId id="307" r:id="rId39"/>
    <p:sldId id="308" r:id="rId40"/>
    <p:sldId id="309" r:id="rId41"/>
    <p:sldId id="310" r:id="rId42"/>
    <p:sldId id="313" r:id="rId43"/>
    <p:sldId id="314" r:id="rId44"/>
    <p:sldId id="407" r:id="rId45"/>
    <p:sldId id="410" r:id="rId46"/>
    <p:sldId id="408" r:id="rId47"/>
    <p:sldId id="325" r:id="rId48"/>
    <p:sldId id="417" r:id="rId49"/>
    <p:sldId id="326" r:id="rId50"/>
    <p:sldId id="418" r:id="rId51"/>
    <p:sldId id="390" r:id="rId52"/>
    <p:sldId id="391" r:id="rId53"/>
    <p:sldId id="393" r:id="rId54"/>
    <p:sldId id="395" r:id="rId55"/>
    <p:sldId id="396" r:id="rId56"/>
    <p:sldId id="409" r:id="rId57"/>
    <p:sldId id="414" r:id="rId58"/>
    <p:sldId id="398" r:id="rId59"/>
    <p:sldId id="399" r:id="rId60"/>
    <p:sldId id="316" r:id="rId61"/>
    <p:sldId id="319" r:id="rId62"/>
    <p:sldId id="320" r:id="rId63"/>
    <p:sldId id="330" r:id="rId64"/>
    <p:sldId id="389" r:id="rId65"/>
    <p:sldId id="403" r:id="rId66"/>
    <p:sldId id="384" r:id="rId67"/>
    <p:sldId id="411" r:id="rId68"/>
    <p:sldId id="401" r:id="rId69"/>
    <p:sldId id="413" r:id="rId70"/>
    <p:sldId id="416" r:id="rId71"/>
    <p:sldId id="415" r:id="rId72"/>
    <p:sldId id="346" r:id="rId73"/>
    <p:sldId id="347" r:id="rId74"/>
  </p:sldIdLst>
  <p:sldSz cx="9144000" cy="6858000" type="screen4x3"/>
  <p:notesSz cx="6934200" cy="92202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9EE034"/>
    <a:srgbClr val="1B8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6433" autoAdjust="0"/>
  </p:normalViewPr>
  <p:slideViewPr>
    <p:cSldViewPr snapToGrid="0" showGuides="1"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D66C899B-102E-4698-8BC3-11E5E3D25255}" type="datetimeFigureOut">
              <a:rPr lang="es-PE" smtClean="0"/>
              <a:t>14/09/2016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08F3A59-CD1D-4BDF-AE0D-02D972DF53E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21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C1684664-D255-4C7E-8F07-021013912869}" type="datetimeFigureOut">
              <a:rPr lang="es-PE" smtClean="0"/>
              <a:t>14/09/2016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6FEFF479-8CAA-4B5A-A5E6-35E9B1B3AE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55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2150"/>
            <a:ext cx="4610100" cy="3457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F8B9C-CB28-4486-8F0E-D665D8FE8240}" type="slidenum">
              <a:rPr lang="es-PE" smtClean="0">
                <a:solidFill>
                  <a:prstClr val="black"/>
                </a:solidFill>
              </a:rPr>
              <a:pPr/>
              <a:t>61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6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2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5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6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66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3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09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16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3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6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6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4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07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84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8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1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4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5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8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2F71-7D8F-4963-A2BF-8B00C43D65B6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C9B3-C79B-45EE-ACE3-0A712B122BF3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0DF1-2024-44E1-89CA-07B8FE2BDBE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14/09/2016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FA5A-BD60-47E5-81B0-181567093AE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9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TRIZ%20EVALUACION_ENFOQUE%20AMBIENTAL_IIEE_2016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hyperlink" Target="http://www.minedu.gob.pe/cambiemoslaeducacio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URRICULO%20NACIONAL-2017.pdf" TargetMode="External"/><Relationship Id="rId2" Type="http://schemas.openxmlformats.org/officeDocument/2006/relationships/hyperlink" Target="DIRECTIVA%2010-DREA-%20EDUC%20CON%20ENFOQUE%20AMBIENT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NORMAS%20AMBIENTALES.docx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TRIZ%20APRENDIZAJE%20ECOEFICIENCIA.docx" TargetMode="Externa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ENFOQUE%20AMBIENTAL_CURRICULO%20NAC_RM_281_2016.docx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8.wdp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PLAN%20COMITE%20AMBIENTAL_CRONOGRAMA%20ACTIVIDADES.docx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4" Type="http://schemas.openxmlformats.org/officeDocument/2006/relationships/hyperlink" Target="PLANCITO%20JORNADA%20SENSIBILIZACION%20ECOEFICIENCIA_TALLER%20DIRECTORES.docx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hyperlink" Target="ENFOQUE%20AMBIENTAL.docx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https://scontent-a.xx.fbcdn.net/hphotos-xpa1/t1.0-9/1939893_10152450560830960_247903825922521823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0" b="6414"/>
          <a:stretch/>
        </p:blipFill>
        <p:spPr bwMode="auto">
          <a:xfrm>
            <a:off x="14061" y="0"/>
            <a:ext cx="9144000" cy="683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0" y="34194"/>
            <a:ext cx="9144000" cy="1504320"/>
          </a:xfrm>
          <a:prstGeom prst="roundRect">
            <a:avLst/>
          </a:prstGeom>
          <a:solidFill>
            <a:srgbClr val="20C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3200" b="1" dirty="0" smtClean="0">
                <a:solidFill>
                  <a:schemeClr val="tx1"/>
                </a:solidFill>
              </a:rPr>
              <a:t>“OJALÁ </a:t>
            </a:r>
            <a:r>
              <a:rPr lang="es-PE" sz="3200" b="1" dirty="0">
                <a:solidFill>
                  <a:schemeClr val="tx1"/>
                </a:solidFill>
              </a:rPr>
              <a:t>QUE </a:t>
            </a:r>
            <a:r>
              <a:rPr lang="es-PE" sz="3200" b="1" dirty="0" smtClean="0">
                <a:solidFill>
                  <a:schemeClr val="tx1"/>
                </a:solidFill>
              </a:rPr>
              <a:t>PRONTO NOS RECONCILIEMOS Y PODAMOS </a:t>
            </a:r>
            <a:r>
              <a:rPr lang="es-PE" sz="3200" b="1" dirty="0">
                <a:solidFill>
                  <a:schemeClr val="tx1"/>
                </a:solidFill>
              </a:rPr>
              <a:t>VIVIR EN ARMONÍA CON </a:t>
            </a:r>
            <a:r>
              <a:rPr lang="es-PE" sz="3200" b="1" dirty="0" smtClean="0">
                <a:solidFill>
                  <a:schemeClr val="tx1"/>
                </a:solidFill>
              </a:rPr>
              <a:t>NUESTRA MADRE NATURALEZA…” 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01600" y="1538515"/>
            <a:ext cx="8926285" cy="4586514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¿CÓMO SE EVALÚA A UNA IE EL NIVEL DE LOGRO DEL ENFOQUE AMBIENTAL?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74172" y="1378860"/>
            <a:ext cx="8795657" cy="5210626"/>
          </a:xfrm>
          <a:prstGeom prst="roundRect">
            <a:avLst>
              <a:gd name="adj" fmla="val 16667"/>
            </a:avLst>
          </a:prstGeom>
          <a:solidFill>
            <a:srgbClr val="66FF33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APLICÁNDOSE LA </a:t>
            </a: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  <a:hlinkClick r:id="rId4" action="ppaction://hlinkfile"/>
              </a:rPr>
              <a:t>MATRIZ</a:t>
            </a: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 DE EVALUACIÓN DEL ENFOQUE AMBIENTAL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16117" y="1712679"/>
            <a:ext cx="8926285" cy="3503069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RECOMENDACIONES PARA TRABAJAR EL ENFOQUE AMBIENTAL EN LA IE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0" y="711200"/>
            <a:ext cx="9144000" cy="6146800"/>
          </a:xfrm>
          <a:prstGeom prst="roundRect">
            <a:avLst>
              <a:gd name="adj" fmla="val 16667"/>
            </a:avLst>
          </a:prstGeom>
          <a:solidFill>
            <a:srgbClr val="66FF33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es-PE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TRES PASOS GENERALES:</a:t>
            </a:r>
          </a:p>
          <a:p>
            <a:pPr>
              <a:lnSpc>
                <a:spcPct val="80000"/>
              </a:lnSpc>
            </a:pPr>
            <a:endParaRPr lang="es-PE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  <a:p>
            <a:pPr>
              <a:lnSpc>
                <a:spcPct val="80000"/>
              </a:lnSpc>
            </a:pPr>
            <a:endParaRPr lang="es-PE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  <a:p>
            <a:pPr>
              <a:lnSpc>
                <a:spcPct val="80000"/>
              </a:lnSpc>
            </a:pPr>
            <a:endParaRPr lang="es-PE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  <a:p>
            <a:pPr>
              <a:lnSpc>
                <a:spcPct val="80000"/>
              </a:lnSpc>
            </a:pPr>
            <a:endParaRPr lang="es-PE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  <a:p>
            <a:pPr>
              <a:lnSpc>
                <a:spcPct val="80000"/>
              </a:lnSpc>
            </a:pPr>
            <a:endParaRPr lang="es-PE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</a:pPr>
            <a:r>
              <a:rPr lang="es-PE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SENSIBILIZAR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</a:pPr>
            <a:r>
              <a:rPr lang="es-PE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PLANIFICAR Y ORGANIZAR</a:t>
            </a:r>
          </a:p>
          <a:p>
            <a:pPr marL="914400" indent="-914400">
              <a:lnSpc>
                <a:spcPct val="80000"/>
              </a:lnSpc>
              <a:buFont typeface="+mj-lt"/>
              <a:buAutoNum type="arabicPeriod"/>
            </a:pPr>
            <a:r>
              <a:rPr lang="es-PE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EJECUTAR, MONITOREAR Y EVALUAR LAS ACTIVIDADES AMBIENTALES PROGRAMADAS</a:t>
            </a:r>
            <a:endParaRPr lang="es-PE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8434" name="Picture 2" descr="Resultado de imagen para huellas de p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168">
            <a:off x="682158" y="1727667"/>
            <a:ext cx="3676612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huellas de p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463">
            <a:off x="4680844" y="1168869"/>
            <a:ext cx="3676612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huellas de p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1"/>
          <a:stretch/>
        </p:blipFill>
        <p:spPr bwMode="auto">
          <a:xfrm rot="879463">
            <a:off x="661747" y="2281412"/>
            <a:ext cx="1823553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335315" y="58070"/>
            <a:ext cx="6473371" cy="14763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b="1" dirty="0" smtClean="0">
                <a:solidFill>
                  <a:schemeClr val="tx1"/>
                </a:solidFill>
              </a:rPr>
              <a:t>1. SENSIBILIZAR</a:t>
            </a:r>
            <a:endParaRPr lang="es-MX" sz="6000" b="1" dirty="0">
              <a:solidFill>
                <a:schemeClr val="tx1"/>
              </a:solidFill>
            </a:endParaRPr>
          </a:p>
        </p:txBody>
      </p:sp>
      <p:pic>
        <p:nvPicPr>
          <p:cNvPr id="17412" name="Picture 4" descr="Resultado de imagen para DIBUJO PROFESORES PLANIFIC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6" y="1509498"/>
            <a:ext cx="7487894" cy="53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378857" y="304808"/>
            <a:ext cx="6473371" cy="14763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b="1" dirty="0" smtClean="0">
                <a:solidFill>
                  <a:schemeClr val="tx1"/>
                </a:solidFill>
              </a:rPr>
              <a:t>2. PLANIFICAR Y ORGANIZAR</a:t>
            </a:r>
            <a:endParaRPr lang="es-MX" sz="6000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Resultado de imagen para DIBUJO PLANIFICANDO EN EQU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64" y="1984360"/>
            <a:ext cx="6849290" cy="48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036455" y="3701142"/>
            <a:ext cx="2685141" cy="551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¿QUÉ HACER PARA NO DERROCHAR EL AGUA?</a:t>
            </a:r>
            <a:endParaRPr lang="es-MX" b="1" dirty="0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73422" y="29042"/>
            <a:ext cx="8812924" cy="11611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3</a:t>
            </a:r>
            <a:r>
              <a:rPr lang="es-MX" sz="3600" b="1" dirty="0" smtClean="0">
                <a:solidFill>
                  <a:schemeClr val="tx1"/>
                </a:solidFill>
              </a:rPr>
              <a:t>. EJECUTAR, MONITOREAR Y EVALUAR LAS ACTIVIDADES PROGRAMADAS</a:t>
            </a:r>
            <a:endParaRPr lang="es-MX" sz="3600" b="1" dirty="0">
              <a:solidFill>
                <a:schemeClr val="tx1"/>
              </a:solidFill>
            </a:endParaRPr>
          </a:p>
        </p:txBody>
      </p:sp>
      <p:pic>
        <p:nvPicPr>
          <p:cNvPr id="23554" name="Picture 2" descr="Resultado de imagen para DIBUJO DE PROFESORES PLANTANDO ARB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0" y="1227590"/>
            <a:ext cx="3463354" cy="23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Resultado de imagen para DIBUJO DE PROFESORES RESIDUOS SOLI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227590"/>
            <a:ext cx="2850696" cy="28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Resultado de imagen para DIBUJO ANIMADO NIÑOS SALUDAB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74" y="3656527"/>
            <a:ext cx="3004457" cy="320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346853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379638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Resultado de imagen para DIBUJO ANIMADO NIÑOS EN CLAS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61" y="4222640"/>
            <a:ext cx="3778266" cy="26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en U"/>
          <p:cNvSpPr/>
          <p:nvPr/>
        </p:nvSpPr>
        <p:spPr>
          <a:xfrm rot="12844047">
            <a:off x="2697064" y="3527603"/>
            <a:ext cx="2935000" cy="1828800"/>
          </a:xfrm>
          <a:prstGeom prst="uturnArrow">
            <a:avLst>
              <a:gd name="adj1" fmla="val 28330"/>
              <a:gd name="adj2" fmla="val 24950"/>
              <a:gd name="adj3" fmla="val 25000"/>
              <a:gd name="adj4" fmla="val 44608"/>
              <a:gd name="adj5" fmla="val 89189"/>
            </a:avLst>
          </a:prstGeom>
          <a:solidFill>
            <a:srgbClr val="66FF33">
              <a:alpha val="30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10 Flecha en U"/>
          <p:cNvSpPr/>
          <p:nvPr/>
        </p:nvSpPr>
        <p:spPr>
          <a:xfrm rot="1764738">
            <a:off x="3776230" y="2026183"/>
            <a:ext cx="2914190" cy="1828800"/>
          </a:xfrm>
          <a:prstGeom prst="uturnArrow">
            <a:avLst>
              <a:gd name="adj1" fmla="val 28330"/>
              <a:gd name="adj2" fmla="val 24950"/>
              <a:gd name="adj3" fmla="val 25000"/>
              <a:gd name="adj4" fmla="val 44608"/>
              <a:gd name="adj5" fmla="val 89189"/>
            </a:avLst>
          </a:prstGeom>
          <a:solidFill>
            <a:srgbClr val="66FF33">
              <a:alpha val="30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12805" y="1140506"/>
            <a:ext cx="211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CAMBIO CLIMÁTICO</a:t>
            </a:r>
            <a:endParaRPr lang="es-MX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65205" y="3629660"/>
            <a:ext cx="105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SALUD</a:t>
            </a:r>
            <a:endParaRPr lang="es-MX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088184" y="1132119"/>
            <a:ext cx="89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RR.SS.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720235" y="4137399"/>
            <a:ext cx="105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RIESGOS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01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74171" y="-14512"/>
            <a:ext cx="8795657" cy="6872511"/>
          </a:xfrm>
          <a:prstGeom prst="roundRect">
            <a:avLst>
              <a:gd name="adj" fmla="val 16667"/>
            </a:avLst>
          </a:prstGeom>
          <a:solidFill>
            <a:srgbClr val="66FF33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PE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ORDEN LÓGICO DE LA PLANIFICACIÓN AMBIENTAL</a:t>
            </a:r>
          </a:p>
          <a:p>
            <a:r>
              <a:rPr lang="es-MX" sz="2400" b="1" dirty="0"/>
              <a:t> </a:t>
            </a:r>
            <a:endParaRPr lang="es-MX" sz="2400" dirty="0"/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PEI – PCI CON ENFOQUE AMBIENTAL: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RI CON ENFOQUE AMBIENTAL: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ORGANIZAR EL COMITÉ AMBIENTAL Y RECONOCERLO POR RD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ELABORAR LOS </a:t>
            </a:r>
            <a:r>
              <a:rPr lang="es-MX" sz="2400" b="1" dirty="0" err="1">
                <a:solidFill>
                  <a:schemeClr val="tx1"/>
                </a:solidFill>
              </a:rPr>
              <a:t>PEAIs</a:t>
            </a:r>
            <a:r>
              <a:rPr lang="es-MX" sz="2400" b="1" dirty="0">
                <a:solidFill>
                  <a:schemeClr val="tx1"/>
                </a:solidFill>
              </a:rPr>
              <a:t> POR COMPONENTE TEMÁTICO.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ELABORAR EL PLAN AMBIENTAL DEL COMITÉ AMBIENTAL (Consolidación de </a:t>
            </a:r>
            <a:r>
              <a:rPr lang="es-MX" sz="2400" b="1" dirty="0" err="1">
                <a:solidFill>
                  <a:schemeClr val="tx1"/>
                </a:solidFill>
              </a:rPr>
              <a:t>PEAIs</a:t>
            </a:r>
            <a:r>
              <a:rPr lang="es-MX" sz="2400" b="1" dirty="0">
                <a:solidFill>
                  <a:schemeClr val="tx1"/>
                </a:solidFill>
              </a:rPr>
              <a:t>)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INSERTAR EN EL PAT LAS ACTIVIDADES DEL PLAN AMBIENTAL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INSERTAR EN LAS PROGRAMACIONES CURRICULARES LAS NECESIDADES DE APRENDIZAJE </a:t>
            </a:r>
            <a:r>
              <a:rPr lang="es-MX" sz="2400" b="1" dirty="0" smtClean="0">
                <a:solidFill>
                  <a:schemeClr val="tx1"/>
                </a:solidFill>
              </a:rPr>
              <a:t>AMBIENTALES.</a:t>
            </a:r>
            <a:endParaRPr lang="es-MX" sz="2400" dirty="0"/>
          </a:p>
          <a:p>
            <a:pPr algn="ctr">
              <a:lnSpc>
                <a:spcPct val="80000"/>
              </a:lnSpc>
            </a:pPr>
            <a:endParaRPr lang="es-PE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335315" y="566068"/>
            <a:ext cx="6473371" cy="1669137"/>
          </a:xfrm>
          <a:prstGeom prst="rect">
            <a:avLst/>
          </a:prstGeom>
          <a:solidFill>
            <a:srgbClr val="1B8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 smtClean="0">
                <a:solidFill>
                  <a:srgbClr val="FFFF00"/>
                </a:solidFill>
              </a:rPr>
              <a:t>1. PEI – PCI CON ENFOQUE AMBIENTAL</a:t>
            </a:r>
            <a:endParaRPr lang="es-MX" sz="4800" b="1" dirty="0">
              <a:solidFill>
                <a:srgbClr val="FFFF00"/>
              </a:solidFill>
            </a:endParaRPr>
          </a:p>
        </p:txBody>
      </p:sp>
      <p:pic>
        <p:nvPicPr>
          <p:cNvPr id="25602" name="Picture 2" descr="https://encrypted-tbn0.gstatic.com/images?q=tbn:ANd9GcRZZLSxKRUs_G0G1FNPDKdHMKGBeHuAeypE8ggwJeDdDp4GbpDG4VsM4K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78932"/>
            <a:ext cx="3502025" cy="431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proyecto educativo institucional dibuj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Resultado de imagen para proyecto educativo institucional dibuj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Resultado de imagen para proyecto educativo institucional dibuj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314" name="Picture 2" descr="Resultado de imagen para DIBUJO PERSONAS plan de actividades de un proyecto EDUCATIV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908" y="2378932"/>
            <a:ext cx="5482006" cy="431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130662" y="2282503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335315" y="638638"/>
            <a:ext cx="6473371" cy="1669137"/>
          </a:xfrm>
          <a:prstGeom prst="rect">
            <a:avLst/>
          </a:prstGeom>
          <a:solidFill>
            <a:srgbClr val="1B8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 smtClean="0">
                <a:solidFill>
                  <a:srgbClr val="FFFF00"/>
                </a:solidFill>
              </a:rPr>
              <a:t>2. RI CON ENFOQUE AMBIENTAL</a:t>
            </a:r>
            <a:endParaRPr lang="es-MX" sz="4800" b="1" dirty="0">
              <a:solidFill>
                <a:srgbClr val="FFFF00"/>
              </a:solidFill>
            </a:endParaRPr>
          </a:p>
        </p:txBody>
      </p:sp>
      <p:pic>
        <p:nvPicPr>
          <p:cNvPr id="34818" name="Picture 2" descr="Resultado de imagen para reglamento interno educativo institucional dibuj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5" y="2801260"/>
            <a:ext cx="9187456" cy="3363913"/>
          </a:xfrm>
          <a:prstGeom prst="rect">
            <a:avLst/>
          </a:prstGeom>
          <a:solidFill>
            <a:srgbClr val="66FF33"/>
          </a:solidFill>
        </p:spPr>
      </p:pic>
      <p:pic>
        <p:nvPicPr>
          <p:cNvPr id="34820" name="Picture 4" descr="Resultado de imagen para reglamento interno educativo institucional dibuj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" y="3352797"/>
            <a:ext cx="2525480" cy="304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4882" y="2412124"/>
            <a:ext cx="4611174" cy="4348717"/>
          </a:xfrm>
          <a:prstGeom prst="roundRect">
            <a:avLst>
              <a:gd name="adj" fmla="val 16667"/>
            </a:avLst>
          </a:prstGeom>
          <a:solidFill>
            <a:srgbClr val="92D050">
              <a:alpha val="5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MX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“</a:t>
            </a:r>
            <a:r>
              <a:rPr lang="es-MX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SEAMOS UNA INSTITUCIÓN EDUCATIVA DE ENFOQUE AMBIENTAL CON LOGRO DESTACADO</a:t>
            </a:r>
            <a:r>
              <a:rPr lang="es-MX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”</a:t>
            </a:r>
            <a:endParaRPr lang="es-PE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8" name="7 Imagen" descr="D:\HYAURI\ORGANIZACION DE H. YAURI\Educacion ambiental\Materiales\banner para capc\menbrete dieca.jpg"/>
          <p:cNvPicPr/>
          <p:nvPr/>
        </p:nvPicPr>
        <p:blipFill rotWithShape="1">
          <a:blip r:embed="rId3"/>
          <a:srcRect l="3602" t="5985" r="29717" b="86051"/>
          <a:stretch/>
        </p:blipFill>
        <p:spPr bwMode="auto">
          <a:xfrm>
            <a:off x="1272746" y="185891"/>
            <a:ext cx="4852283" cy="55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208386" y="128898"/>
            <a:ext cx="928664" cy="928694"/>
            <a:chOff x="2782573" y="2997522"/>
            <a:chExt cx="928664" cy="9286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9 Elipse"/>
            <p:cNvSpPr/>
            <p:nvPr/>
          </p:nvSpPr>
          <p:spPr>
            <a:xfrm>
              <a:off x="2782573" y="2997522"/>
              <a:ext cx="928664" cy="928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1" name="Picture 4" descr="http://www2.minedu.gob.pe/educam/img/Sello_campana.gif">
              <a:hlinkClick r:id="rId4"/>
            </p:cNvPr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39551" y="3054515"/>
              <a:ext cx="814707" cy="814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12 Rectángulo"/>
          <p:cNvSpPr/>
          <p:nvPr/>
        </p:nvSpPr>
        <p:spPr>
          <a:xfrm>
            <a:off x="1272746" y="748956"/>
            <a:ext cx="5969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"Año de la </a:t>
            </a:r>
            <a:r>
              <a:rPr lang="es-PE" sz="14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Consolidación del Mar de Grau"</a:t>
            </a:r>
            <a:r>
              <a:rPr lang="es-PE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es-PE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es-PE" sz="1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"Decenio de las Personas con Discapacidad en el Perú 2007 - 2016"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30" y="185891"/>
            <a:ext cx="1117600" cy="5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5021942" y="6284686"/>
            <a:ext cx="4093029" cy="514954"/>
          </a:xfrm>
          <a:prstGeom prst="roundRect">
            <a:avLst>
              <a:gd name="adj" fmla="val 16667"/>
            </a:avLst>
          </a:prstGeom>
          <a:solidFill>
            <a:srgbClr val="92D050">
              <a:alpha val="5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Prof. Yolanda Salazar </a:t>
            </a:r>
            <a:r>
              <a:rPr lang="es-PE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Silvera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.</a:t>
            </a: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335314" y="1"/>
            <a:ext cx="6473371" cy="1669137"/>
          </a:xfrm>
          <a:prstGeom prst="rect">
            <a:avLst/>
          </a:prstGeom>
          <a:solidFill>
            <a:srgbClr val="1B8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solidFill>
                  <a:srgbClr val="FFFF00"/>
                </a:solidFill>
              </a:rPr>
              <a:t>3</a:t>
            </a:r>
            <a:r>
              <a:rPr lang="es-MX" sz="4800" b="1" dirty="0" smtClean="0">
                <a:solidFill>
                  <a:srgbClr val="FFFF00"/>
                </a:solidFill>
              </a:rPr>
              <a:t>. ORGANIZAR EL COMITÉ AMBIENTAL</a:t>
            </a:r>
            <a:endParaRPr lang="es-MX" sz="4800" b="1" dirty="0">
              <a:solidFill>
                <a:srgbClr val="FFFF00"/>
              </a:solidFill>
            </a:endParaRPr>
          </a:p>
        </p:txBody>
      </p:sp>
      <p:pic>
        <p:nvPicPr>
          <p:cNvPr id="33796" name="Picture 4" descr="Resultado de imagen para personas levantando las manos dibuj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80" y="3077972"/>
            <a:ext cx="4716536" cy="30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4510" y="1915883"/>
            <a:ext cx="4949371" cy="4963885"/>
          </a:xfrm>
          <a:prstGeom prst="rect">
            <a:avLst/>
          </a:prstGeom>
          <a:solidFill>
            <a:srgbClr val="9EE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lvl="1" indent="-342900">
              <a:buFont typeface="+mj-lt"/>
              <a:buAutoNum type="arabicPeriod"/>
            </a:pPr>
            <a:r>
              <a:rPr lang="es-ES" sz="2400" b="1" dirty="0">
                <a:solidFill>
                  <a:schemeClr val="tx1"/>
                </a:solidFill>
              </a:rPr>
              <a:t>Presidente (Gestión Institucional)</a:t>
            </a:r>
            <a:endParaRPr lang="es-MX" sz="2400" b="1" dirty="0">
              <a:solidFill>
                <a:schemeClr val="tx1"/>
              </a:solidFill>
            </a:endParaRPr>
          </a:p>
          <a:p>
            <a:pPr marL="365125" lvl="1" indent="-342900">
              <a:buFont typeface="+mj-lt"/>
              <a:buAutoNum type="arabicPeriod"/>
            </a:pPr>
            <a:r>
              <a:rPr lang="es-ES" sz="2400" b="1" dirty="0">
                <a:solidFill>
                  <a:schemeClr val="tx1"/>
                </a:solidFill>
              </a:rPr>
              <a:t>Coordinador (Gestión Pedagógica) </a:t>
            </a:r>
            <a:endParaRPr lang="es-MX" sz="2400" b="1" dirty="0">
              <a:solidFill>
                <a:schemeClr val="tx1"/>
              </a:solidFill>
            </a:endParaRPr>
          </a:p>
          <a:p>
            <a:pPr marL="365125" lvl="1" indent="-342900">
              <a:buFont typeface="+mj-lt"/>
              <a:buAutoNum type="arabicPeriod"/>
            </a:pPr>
            <a:r>
              <a:rPr lang="es-ES" sz="2400" b="1" dirty="0">
                <a:solidFill>
                  <a:schemeClr val="tx1"/>
                </a:solidFill>
              </a:rPr>
              <a:t>Coordinador de la Comisión de Cambio Climático</a:t>
            </a:r>
            <a:endParaRPr lang="es-MX" sz="2400" b="1" dirty="0">
              <a:solidFill>
                <a:schemeClr val="tx1"/>
              </a:solidFill>
            </a:endParaRPr>
          </a:p>
          <a:p>
            <a:pPr marL="365125" lvl="1" indent="-342900">
              <a:buFont typeface="+mj-lt"/>
              <a:buAutoNum type="arabicPeriod"/>
            </a:pPr>
            <a:r>
              <a:rPr lang="es-ES" sz="2400" b="1" dirty="0">
                <a:solidFill>
                  <a:schemeClr val="tx1"/>
                </a:solidFill>
              </a:rPr>
              <a:t>Coordinador de la Comisión de </a:t>
            </a:r>
            <a:r>
              <a:rPr lang="es-ES" sz="2400" b="1" dirty="0" err="1">
                <a:solidFill>
                  <a:schemeClr val="tx1"/>
                </a:solidFill>
              </a:rPr>
              <a:t>Ecoeficiencia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endParaRPr lang="es-MX" sz="2400" b="1" dirty="0">
              <a:solidFill>
                <a:schemeClr val="tx1"/>
              </a:solidFill>
            </a:endParaRPr>
          </a:p>
          <a:p>
            <a:pPr marL="365125" lvl="1" indent="-342900">
              <a:buFont typeface="+mj-lt"/>
              <a:buAutoNum type="arabicPeriod"/>
            </a:pPr>
            <a:r>
              <a:rPr lang="es-ES" sz="2400" b="1" dirty="0">
                <a:solidFill>
                  <a:schemeClr val="tx1"/>
                </a:solidFill>
              </a:rPr>
              <a:t>Coordinador de la Comisión de Salud</a:t>
            </a:r>
            <a:endParaRPr lang="es-MX" sz="2400" b="1" dirty="0">
              <a:solidFill>
                <a:schemeClr val="tx1"/>
              </a:solidFill>
            </a:endParaRPr>
          </a:p>
          <a:p>
            <a:pPr marL="365125" lvl="1" indent="-342900">
              <a:buFont typeface="+mj-lt"/>
              <a:buAutoNum type="arabicPeriod"/>
            </a:pPr>
            <a:r>
              <a:rPr lang="es-ES" sz="2400" b="1" dirty="0">
                <a:solidFill>
                  <a:schemeClr val="tx1"/>
                </a:solidFill>
              </a:rPr>
              <a:t>Coordinador de la Comisión de Gestión de Riesgos de Desastres</a:t>
            </a:r>
            <a:endParaRPr lang="es-MX" sz="2400" b="1" dirty="0">
              <a:solidFill>
                <a:schemeClr val="tx1"/>
              </a:solidFill>
            </a:endParaRPr>
          </a:p>
          <a:p>
            <a:pPr marL="365125" lvl="1" indent="-342900">
              <a:buFont typeface="+mj-lt"/>
              <a:buAutoNum type="arabicPeriod"/>
            </a:pPr>
            <a:r>
              <a:rPr lang="es-ES" sz="2400" b="1" dirty="0">
                <a:solidFill>
                  <a:schemeClr val="tx1"/>
                </a:solidFill>
              </a:rPr>
              <a:t>Representante de alumnos  </a:t>
            </a:r>
            <a:endParaRPr lang="es-MX" sz="2400" b="1" dirty="0">
              <a:solidFill>
                <a:schemeClr val="tx1"/>
              </a:solidFill>
            </a:endParaRPr>
          </a:p>
          <a:p>
            <a:pPr marL="365125" lvl="1" indent="-342900">
              <a:buFont typeface="+mj-lt"/>
              <a:buAutoNum type="arabicPeriod"/>
            </a:pPr>
            <a:r>
              <a:rPr lang="es-ES" sz="2400" b="1" dirty="0">
                <a:solidFill>
                  <a:schemeClr val="tx1"/>
                </a:solidFill>
              </a:rPr>
              <a:t>Representante de APAFA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335315" y="435442"/>
            <a:ext cx="6473371" cy="1669137"/>
          </a:xfrm>
          <a:prstGeom prst="rect">
            <a:avLst/>
          </a:prstGeom>
          <a:solidFill>
            <a:srgbClr val="1B8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 smtClean="0">
                <a:solidFill>
                  <a:srgbClr val="FFFF00"/>
                </a:solidFill>
              </a:rPr>
              <a:t>4. ELABORAR LOS </a:t>
            </a:r>
            <a:r>
              <a:rPr lang="es-MX" sz="4800" b="1" dirty="0" err="1" smtClean="0">
                <a:solidFill>
                  <a:srgbClr val="FFFF00"/>
                </a:solidFill>
              </a:rPr>
              <a:t>PEAIs</a:t>
            </a:r>
            <a:r>
              <a:rPr lang="es-MX" sz="4800" b="1" dirty="0" smtClean="0">
                <a:solidFill>
                  <a:srgbClr val="FFFF00"/>
                </a:solidFill>
              </a:rPr>
              <a:t> POR COMPONENTES</a:t>
            </a:r>
            <a:endParaRPr lang="es-MX" sz="4800" b="1" dirty="0">
              <a:solidFill>
                <a:srgbClr val="FFFF00"/>
              </a:solidFill>
            </a:endParaRPr>
          </a:p>
        </p:txBody>
      </p:sp>
      <p:pic>
        <p:nvPicPr>
          <p:cNvPr id="32770" name="Picture 2" descr="Resultado de imagen para mesa de trabajo personas dibuj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1" y="2496457"/>
            <a:ext cx="5688019" cy="42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" y="2104579"/>
            <a:ext cx="3730170" cy="4753422"/>
          </a:xfrm>
          <a:prstGeom prst="rect">
            <a:avLst/>
          </a:prstGeom>
          <a:solidFill>
            <a:srgbClr val="9EE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es-MX" sz="3600" dirty="0">
                <a:solidFill>
                  <a:schemeClr val="tx1"/>
                </a:solidFill>
              </a:rPr>
              <a:t>PEAI de Cambio Climático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3600" dirty="0">
                <a:solidFill>
                  <a:schemeClr val="tx1"/>
                </a:solidFill>
              </a:rPr>
              <a:t>PEA de </a:t>
            </a:r>
            <a:r>
              <a:rPr lang="es-MX" sz="3600" dirty="0" err="1">
                <a:solidFill>
                  <a:schemeClr val="tx1"/>
                </a:solidFill>
              </a:rPr>
              <a:t>Ecoeficiencia</a:t>
            </a:r>
            <a:endParaRPr lang="es-MX" sz="36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sz="3600" dirty="0">
                <a:solidFill>
                  <a:schemeClr val="tx1"/>
                </a:solidFill>
              </a:rPr>
              <a:t>PEAI de Salud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3600" dirty="0">
                <a:solidFill>
                  <a:schemeClr val="tx1"/>
                </a:solidFill>
              </a:rPr>
              <a:t>PEAI de </a:t>
            </a:r>
            <a:r>
              <a:rPr lang="es-ES" sz="3600" dirty="0">
                <a:solidFill>
                  <a:schemeClr val="tx1"/>
                </a:solidFill>
              </a:rPr>
              <a:t>Gestión de Riesgos de Desastres</a:t>
            </a:r>
            <a:endParaRPr lang="es-MX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746" name="Picture 2" descr="Resultado de imagen para elaborando plan ambiental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91" y="1799771"/>
            <a:ext cx="4107409" cy="504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" y="15"/>
            <a:ext cx="9143998" cy="1698156"/>
          </a:xfrm>
          <a:prstGeom prst="rect">
            <a:avLst/>
          </a:prstGeom>
          <a:solidFill>
            <a:srgbClr val="1B8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>
                <a:solidFill>
                  <a:srgbClr val="FFFF00"/>
                </a:solidFill>
              </a:rPr>
              <a:t>5</a:t>
            </a:r>
            <a:r>
              <a:rPr lang="es-MX" sz="4800" b="1" dirty="0" smtClean="0">
                <a:solidFill>
                  <a:srgbClr val="FFFF00"/>
                </a:solidFill>
              </a:rPr>
              <a:t>. ELABORAR EL PLAN AMBIENTAL DEL COMITÉ AMBIENTAL</a:t>
            </a:r>
            <a:endParaRPr lang="es-MX" sz="4800" b="1" dirty="0">
              <a:solidFill>
                <a:srgbClr val="FFFF00"/>
              </a:solidFill>
            </a:endParaRPr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484155" y="783779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" y="1799771"/>
            <a:ext cx="5225141" cy="50437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b="1" dirty="0"/>
              <a:t>PLAN COMITÉ AMBIENTAL </a:t>
            </a:r>
            <a:endParaRPr lang="es-MX" sz="2400" b="1" dirty="0" smtClean="0"/>
          </a:p>
          <a:p>
            <a:pPr lvl="0" algn="ctr"/>
            <a:r>
              <a:rPr lang="es-MX" sz="2000" b="1" dirty="0" smtClean="0"/>
              <a:t>(PROPUESTA)</a:t>
            </a:r>
            <a:endParaRPr lang="es-MX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Datos Generales.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Justificación.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Objetivos.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Plan por componentes temáticos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Recursos y presupuesto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Evaluación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2400" b="1" dirty="0"/>
              <a:t>Anexos: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400" b="1" dirty="0"/>
              <a:t>PEAI Cambio Climático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400" b="1" dirty="0"/>
              <a:t>PEAI </a:t>
            </a:r>
            <a:r>
              <a:rPr lang="es-MX" sz="2400" b="1" dirty="0" err="1"/>
              <a:t>Ecoeficiencia</a:t>
            </a:r>
            <a:endParaRPr lang="es-MX" sz="2400" b="1" dirty="0"/>
          </a:p>
          <a:p>
            <a:pPr marL="914400" lvl="1" indent="-457200">
              <a:buFont typeface="+mj-lt"/>
              <a:buAutoNum type="alphaLcParenR"/>
            </a:pPr>
            <a:r>
              <a:rPr lang="es-MX" sz="2400" b="1" dirty="0"/>
              <a:t>PEAI Salud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400" b="1" dirty="0"/>
              <a:t>PEAI Gestión del Riesgo del Desastre</a:t>
            </a:r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0" y="783779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" y="-14510"/>
            <a:ext cx="9143999" cy="2032000"/>
          </a:xfrm>
          <a:prstGeom prst="rect">
            <a:avLst/>
          </a:prstGeom>
          <a:solidFill>
            <a:srgbClr val="1B8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 smtClean="0">
                <a:solidFill>
                  <a:srgbClr val="FFFF00"/>
                </a:solidFill>
              </a:rPr>
              <a:t>6. INSERTAR EN EL PAT LAS ACTIVIDADES DEL PLAN AMBIENTAL</a:t>
            </a:r>
            <a:endParaRPr lang="es-MX" sz="4800" b="1" dirty="0">
              <a:solidFill>
                <a:srgbClr val="FFFF00"/>
              </a:solidFill>
            </a:endParaRPr>
          </a:p>
        </p:txBody>
      </p:sp>
      <p:pic>
        <p:nvPicPr>
          <p:cNvPr id="30722" name="Picture 2" descr="Resultado de imagen para PLAN ANUAL DE TRABAJO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45" y="2029123"/>
            <a:ext cx="4329339" cy="48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36285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348337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" y="638638"/>
            <a:ext cx="9143999" cy="1872334"/>
          </a:xfrm>
          <a:prstGeom prst="rect">
            <a:avLst/>
          </a:prstGeom>
          <a:solidFill>
            <a:srgbClr val="1B8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>
                <a:solidFill>
                  <a:srgbClr val="FFFF00"/>
                </a:solidFill>
              </a:rPr>
              <a:t>7</a:t>
            </a:r>
            <a:r>
              <a:rPr lang="es-MX" sz="4400" b="1" dirty="0" smtClean="0">
                <a:solidFill>
                  <a:srgbClr val="FFFF00"/>
                </a:solidFill>
              </a:rPr>
              <a:t>. INSERTAR EN LAS PROGRAMACIONES CURRICULARES LAS NECESIDADES DE APRENDIZAJE</a:t>
            </a:r>
            <a:endParaRPr lang="es-MX" sz="44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Resultado de imagen para reglamento interno educativo institucional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2552847"/>
            <a:ext cx="6085567" cy="42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4572000" y="382822"/>
            <a:ext cx="4383313" cy="6475178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0" y="3468895"/>
            <a:ext cx="4571999" cy="3352800"/>
          </a:xfrm>
          <a:prstGeom prst="wedgeRoundRectCallout">
            <a:avLst>
              <a:gd name="adj1" fmla="val 71230"/>
              <a:gd name="adj2" fmla="val -90314"/>
              <a:gd name="adj3" fmla="val 16667"/>
            </a:avLst>
          </a:pr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PE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Berlin Sans FB Demi" pitchFamily="34" charset="0"/>
              </a:rPr>
              <a:t>¿QUÉ ES UN PEAI?</a:t>
            </a:r>
          </a:p>
        </p:txBody>
      </p:sp>
    </p:spTree>
    <p:extLst>
      <p:ext uri="{BB962C8B-B14F-4D97-AF65-F5344CB8AC3E}">
        <p14:creationId xmlns:p14="http://schemas.microsoft.com/office/powerpoint/2010/main" val="16193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25084" y="2002810"/>
            <a:ext cx="8286808" cy="4714908"/>
          </a:xfrm>
          <a:prstGeom prst="roundRect">
            <a:avLst>
              <a:gd name="adj" fmla="val 16667"/>
            </a:avLst>
          </a:prstGeom>
          <a:solidFill>
            <a:schemeClr val="lt1">
              <a:alpha val="50000"/>
            </a:schemeClr>
          </a:solidFill>
          <a:ln w="76200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sz="3200" b="1" dirty="0" smtClean="0">
                <a:latin typeface="Maiandra GD" pitchFamily="34" charset="0"/>
              </a:rPr>
              <a:t>El </a:t>
            </a:r>
            <a:r>
              <a:rPr lang="es-ES" sz="3200" b="1" dirty="0">
                <a:latin typeface="Maiandra GD" pitchFamily="34" charset="0"/>
              </a:rPr>
              <a:t>Proyecto de Educación Ambiental Integrado (PEAI) es un instrumento de </a:t>
            </a:r>
            <a:r>
              <a:rPr lang="es-ES" sz="3200" b="1" dirty="0">
                <a:solidFill>
                  <a:srgbClr val="FF0000"/>
                </a:solidFill>
                <a:latin typeface="Maiandra GD" pitchFamily="34" charset="0"/>
              </a:rPr>
              <a:t>gestión pedagógica e institucional </a:t>
            </a:r>
            <a:r>
              <a:rPr lang="es-ES" sz="3200" b="1" dirty="0">
                <a:latin typeface="Maiandra GD" pitchFamily="34" charset="0"/>
              </a:rPr>
              <a:t>que permite a los miembros de una institución educativa abordar y contribuir de manera integral a la </a:t>
            </a:r>
            <a:r>
              <a:rPr lang="es-ES" sz="3200" b="1" dirty="0">
                <a:solidFill>
                  <a:srgbClr val="FF0000"/>
                </a:solidFill>
                <a:latin typeface="Maiandra GD" pitchFamily="34" charset="0"/>
              </a:rPr>
              <a:t>solución de los principales problemas y demandas </a:t>
            </a:r>
            <a:r>
              <a:rPr lang="es-ES" sz="3200" b="1" dirty="0">
                <a:latin typeface="Maiandra GD" pitchFamily="34" charset="0"/>
              </a:rPr>
              <a:t>ambientales identificados en el diagnóstico ambiental de la Institución </a:t>
            </a:r>
            <a:r>
              <a:rPr lang="es-ES" sz="3200" b="1" dirty="0" smtClean="0">
                <a:latin typeface="Maiandra GD" pitchFamily="34" charset="0"/>
              </a:rPr>
              <a:t>Educativa.</a:t>
            </a:r>
            <a:endParaRPr lang="es-PE" sz="2800" b="1" dirty="0"/>
          </a:p>
          <a:p>
            <a:pPr marL="268288" indent="-268288">
              <a:buFont typeface="Arial" pitchFamily="34" charset="0"/>
              <a:buChar char="•"/>
            </a:pPr>
            <a:endParaRPr lang="es-ES" sz="3200" dirty="0">
              <a:solidFill>
                <a:prstClr val="black"/>
              </a:solidFill>
              <a:latin typeface="Maiandra GD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00034" y="285728"/>
            <a:ext cx="8286808" cy="988436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PEAI</a:t>
            </a:r>
            <a:endParaRPr lang="es-E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4969" y="1319134"/>
            <a:ext cx="9039070" cy="5411450"/>
          </a:xfrm>
          <a:prstGeom prst="roundRect">
            <a:avLst>
              <a:gd name="adj" fmla="val 16667"/>
            </a:avLst>
          </a:prstGeom>
          <a:solidFill>
            <a:schemeClr val="lt1">
              <a:alpha val="50000"/>
            </a:schemeClr>
          </a:solidFill>
          <a:ln w="76200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sz="2400" b="1" dirty="0" smtClean="0">
                <a:latin typeface="Maiandra GD" pitchFamily="34" charset="0"/>
              </a:rPr>
              <a:t>Son </a:t>
            </a:r>
            <a:r>
              <a:rPr lang="es-ES" sz="2400" b="1" dirty="0">
                <a:latin typeface="Maiandra GD" pitchFamily="34" charset="0"/>
              </a:rPr>
              <a:t>proyectos que se originan en el aula y/o  en la Institución Educativa, se caracterizan porque:</a:t>
            </a:r>
          </a:p>
          <a:p>
            <a:pPr marL="457200" indent="-457200" algn="just">
              <a:buAutoNum type="arabicPeriod"/>
            </a:pPr>
            <a:r>
              <a:rPr lang="es-ES" sz="2400" b="1" dirty="0">
                <a:latin typeface="Maiandra GD" pitchFamily="34" charset="0"/>
              </a:rPr>
              <a:t>Parten de un diagnóstico de problemas, demandas y fortalezas ambientales.</a:t>
            </a:r>
          </a:p>
          <a:p>
            <a:pPr marL="457200" indent="-457200" algn="just">
              <a:buAutoNum type="arabicPeriod"/>
            </a:pPr>
            <a:r>
              <a:rPr lang="es-ES" sz="2400" b="1" dirty="0">
                <a:latin typeface="Maiandra GD" pitchFamily="34" charset="0"/>
              </a:rPr>
              <a:t>Exploran y proponen alternativas de solución a problemas ambientales.</a:t>
            </a:r>
          </a:p>
          <a:p>
            <a:pPr marL="457200" indent="-457200" algn="just">
              <a:buAutoNum type="arabicPeriod"/>
            </a:pPr>
            <a:r>
              <a:rPr lang="es-ES" sz="2400" b="1" dirty="0">
                <a:latin typeface="Maiandra GD" pitchFamily="34" charset="0"/>
              </a:rPr>
              <a:t>Reconocen potencialidades ambientales locales, regionales y/o nacionales.</a:t>
            </a:r>
          </a:p>
          <a:p>
            <a:pPr marL="457200" indent="-457200" algn="just">
              <a:buAutoNum type="arabicPeriod"/>
            </a:pPr>
            <a:r>
              <a:rPr lang="es-ES" sz="2400" b="1" dirty="0">
                <a:latin typeface="Maiandra GD" pitchFamily="34" charset="0"/>
              </a:rPr>
              <a:t>Permite generar espacios comunes de convivencia, participación y reflexión, para desarrollar criterios de ayuda mutua, solidaridad, tolerancia y otros.</a:t>
            </a:r>
          </a:p>
          <a:p>
            <a:pPr marL="457200" indent="-457200" algn="just">
              <a:buAutoNum type="arabicPeriod"/>
            </a:pPr>
            <a:r>
              <a:rPr lang="es-ES" sz="2400" b="1" dirty="0">
                <a:latin typeface="Maiandra GD" pitchFamily="34" charset="0"/>
              </a:rPr>
              <a:t>Para su desarrollo requiere de consensos y autonomía.</a:t>
            </a:r>
          </a:p>
          <a:p>
            <a:pPr marL="457200" indent="-457200" algn="just">
              <a:buAutoNum type="arabicPeriod"/>
            </a:pPr>
            <a:r>
              <a:rPr lang="es-ES" sz="2400" b="1" dirty="0">
                <a:latin typeface="Maiandra GD" pitchFamily="34" charset="0"/>
              </a:rPr>
              <a:t>Se articula con el PAT.</a:t>
            </a:r>
            <a:endParaRPr lang="es-ES" sz="2400" b="1" dirty="0">
              <a:solidFill>
                <a:prstClr val="black"/>
              </a:solidFill>
              <a:latin typeface="Maiandra GD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500034" y="120838"/>
            <a:ext cx="8286808" cy="898493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CARACTERÍSTICA DEL PEAI</a:t>
            </a:r>
            <a:endParaRPr lang="es-E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00034" y="1643050"/>
            <a:ext cx="8286808" cy="4714908"/>
          </a:xfrm>
          <a:prstGeom prst="roundRect">
            <a:avLst>
              <a:gd name="adj" fmla="val 16667"/>
            </a:avLst>
          </a:prstGeom>
          <a:solidFill>
            <a:schemeClr val="lt1">
              <a:alpha val="50000"/>
            </a:schemeClr>
          </a:solidFill>
          <a:ln w="76200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68288" indent="-268288" algn="just">
              <a:buFont typeface="Arial" pitchFamily="34" charset="0"/>
              <a:buChar char="•"/>
            </a:pPr>
            <a:endParaRPr lang="es-ES" sz="2400" dirty="0">
              <a:solidFill>
                <a:prstClr val="black"/>
              </a:solidFill>
              <a:latin typeface="Maiandra GD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500034" y="285728"/>
            <a:ext cx="8286808" cy="1142984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FINALIDAD </a:t>
            </a:r>
            <a:r>
              <a:rPr lang="es-P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DEL </a:t>
            </a:r>
            <a:r>
              <a:rPr lang="es-PE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PEAI</a:t>
            </a:r>
            <a:endParaRPr lang="es-E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3101" y="2092828"/>
            <a:ext cx="3168352" cy="3888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dirty="0" smtClean="0">
                <a:latin typeface="Maiandra GD" pitchFamily="34" charset="0"/>
              </a:rPr>
              <a:t>El PEAI tiene como finalidad contribuir con la aplicación del enfoque ambiental articulando sus componentes y las áreas curriculares.</a:t>
            </a:r>
            <a:endParaRPr lang="es-PE" sz="2800" b="1" dirty="0">
              <a:solidFill>
                <a:srgbClr val="FFFF00"/>
              </a:solidFill>
              <a:latin typeface="Maiandra GD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33333" y="1828800"/>
            <a:ext cx="4097867" cy="227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Aplica el enfoque ambiental</a:t>
            </a:r>
            <a:endParaRPr lang="es-PE" dirty="0"/>
          </a:p>
        </p:txBody>
      </p:sp>
      <p:pic>
        <p:nvPicPr>
          <p:cNvPr id="1026" name="Picture 2" descr="D:\Descargas\14151909_584086938442870_1537755635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r="17832"/>
          <a:stretch/>
        </p:blipFill>
        <p:spPr bwMode="auto">
          <a:xfrm>
            <a:off x="4107304" y="1643050"/>
            <a:ext cx="4691925" cy="47149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4572000" y="382822"/>
            <a:ext cx="4383313" cy="6475178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0" y="4397828"/>
            <a:ext cx="4920343" cy="2463801"/>
          </a:xfrm>
          <a:prstGeom prst="wedgeRoundRectCallout">
            <a:avLst>
              <a:gd name="adj1" fmla="val 65625"/>
              <a:gd name="adj2" fmla="val -125490"/>
              <a:gd name="adj3" fmla="val 16667"/>
            </a:avLst>
          </a:pr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PE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Berlin Sans FB Demi" pitchFamily="34" charset="0"/>
              </a:rPr>
              <a:t>ELABOREMOS UN PEAI</a:t>
            </a:r>
            <a:endParaRPr lang="es-PE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01600" y="1538515"/>
            <a:ext cx="8926285" cy="4586514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NORMAS LEGALES PARA LA IMPLEMENTACIÓN DEL ENFOQUE AMBIENTAL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95120" y="1199212"/>
            <a:ext cx="8524027" cy="5646517"/>
          </a:xfrm>
          <a:prstGeom prst="roundRect">
            <a:avLst>
              <a:gd name="adj" fmla="val 16667"/>
            </a:avLst>
          </a:prstGeom>
          <a:solidFill>
            <a:schemeClr val="lt1">
              <a:alpha val="50000"/>
            </a:schemeClr>
          </a:solidFill>
          <a:ln w="76200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904875" lvl="0" indent="-514350">
              <a:buFont typeface="+mj-lt"/>
              <a:buAutoNum type="arabicPeriod"/>
            </a:pPr>
            <a:r>
              <a:rPr lang="es-MX" sz="2400" b="1" dirty="0"/>
              <a:t>DATOS GENERALES</a:t>
            </a:r>
            <a:endParaRPr lang="es-MX" sz="2400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/>
              <a:t>DESCRIPCIÓN GENERAL DEL PEAI</a:t>
            </a:r>
            <a:endParaRPr lang="es-MX" sz="2400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/>
              <a:t>IDENTIFICACIÓN DEL PROBLEMA</a:t>
            </a:r>
            <a:endParaRPr lang="es-MX" sz="2400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 smtClean="0"/>
              <a:t>JUSTIFICACIÓN</a:t>
            </a:r>
            <a:endParaRPr lang="es-MX" sz="2400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 smtClean="0"/>
              <a:t>BENEFICIARIOS</a:t>
            </a:r>
            <a:endParaRPr lang="es-MX" sz="2400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/>
              <a:t>OBJETIVOS</a:t>
            </a:r>
            <a:endParaRPr lang="es-MX" sz="2400" dirty="0"/>
          </a:p>
          <a:p>
            <a:pPr marL="1443038" lvl="1" indent="-514350" defTabSz="1349375">
              <a:buFont typeface="+mj-lt"/>
              <a:buAutoNum type="alphaLcParenR"/>
            </a:pPr>
            <a:r>
              <a:rPr lang="es-MX" b="1" dirty="0"/>
              <a:t>General</a:t>
            </a:r>
            <a:endParaRPr lang="es-MX" dirty="0"/>
          </a:p>
          <a:p>
            <a:pPr marL="1443038" lvl="1" indent="-514350" defTabSz="1349375">
              <a:buFont typeface="+mj-lt"/>
              <a:buAutoNum type="alphaLcParenR"/>
            </a:pPr>
            <a:r>
              <a:rPr lang="es-MX" b="1" dirty="0"/>
              <a:t>Específicos </a:t>
            </a:r>
            <a:endParaRPr lang="es-MX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/>
              <a:t>MATRIZ DE APRENDIZAJE CON LOS COMPONENTES TEMÁTICOS</a:t>
            </a:r>
            <a:endParaRPr lang="es-MX" sz="2400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/>
              <a:t>ACTIVIDADES / CRONOGRAMA / RESPONSABLES</a:t>
            </a:r>
            <a:endParaRPr lang="es-MX" sz="2400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 smtClean="0"/>
              <a:t>PRESUPUESTO</a:t>
            </a:r>
            <a:endParaRPr lang="es-MX" sz="2400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 smtClean="0"/>
              <a:t>MONITOREO</a:t>
            </a:r>
            <a:endParaRPr lang="es-MX" sz="2400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 smtClean="0"/>
              <a:t>EVALUACIÓN</a:t>
            </a:r>
            <a:endParaRPr lang="es-MX" sz="2400" dirty="0"/>
          </a:p>
          <a:p>
            <a:pPr marL="904875" lvl="0" indent="-514350">
              <a:buFont typeface="+mj-lt"/>
              <a:buAutoNum type="arabicPeriod"/>
            </a:pPr>
            <a:r>
              <a:rPr lang="es-MX" sz="2400" b="1" dirty="0"/>
              <a:t>SOSTENIBILIDAD </a:t>
            </a:r>
            <a:endParaRPr lang="es-MX" sz="24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22544" y="120838"/>
            <a:ext cx="8286808" cy="958454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ESTRUCTURA DE PEAI</a:t>
            </a:r>
          </a:p>
          <a:p>
            <a:pPr marL="342900" indent="-342900" algn="ctr">
              <a:lnSpc>
                <a:spcPct val="80000"/>
              </a:lnSpc>
            </a:pPr>
            <a:r>
              <a:rPr lang="es-PE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(</a:t>
            </a:r>
            <a:r>
              <a:rPr lang="es-PE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Propuesta)</a:t>
            </a:r>
            <a:endParaRPr lang="es-PE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24108" y="1640114"/>
            <a:ext cx="7852228" cy="30770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6600" b="1" dirty="0"/>
              <a:t>LÓGICA DE CONSTRUCCIÓN DEL PEAI</a:t>
            </a:r>
            <a:endParaRPr lang="es-MX" sz="6600" dirty="0"/>
          </a:p>
        </p:txBody>
      </p:sp>
    </p:spTree>
    <p:extLst>
      <p:ext uri="{BB962C8B-B14F-4D97-AF65-F5344CB8AC3E}">
        <p14:creationId xmlns:p14="http://schemas.microsoft.com/office/powerpoint/2010/main" val="5097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624108" y="0"/>
            <a:ext cx="7852228" cy="6857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b="1" dirty="0" smtClean="0">
                <a:solidFill>
                  <a:srgbClr val="FFFF00"/>
                </a:solidFill>
              </a:rPr>
              <a:t>LÓGICA </a:t>
            </a:r>
            <a:r>
              <a:rPr lang="es-MX" sz="2600" b="1" dirty="0">
                <a:solidFill>
                  <a:srgbClr val="FFFF00"/>
                </a:solidFill>
              </a:rPr>
              <a:t>DE CONSTRUCCIÓN DEL </a:t>
            </a:r>
            <a:r>
              <a:rPr lang="es-MX" sz="2600" b="1" dirty="0" smtClean="0">
                <a:solidFill>
                  <a:srgbClr val="FFFF00"/>
                </a:solidFill>
              </a:rPr>
              <a:t>PEAI Y EL PLAN CA</a:t>
            </a:r>
            <a:endParaRPr lang="es-MX" sz="26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200" b="1" dirty="0">
                <a:solidFill>
                  <a:srgbClr val="FFC000"/>
                </a:solidFill>
              </a:rPr>
              <a:t>PEAI DE ECOEFICIENCIA</a:t>
            </a:r>
            <a:endParaRPr lang="es-MX" sz="2200" dirty="0">
              <a:solidFill>
                <a:srgbClr val="FFC000"/>
              </a:solidFill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IDENTIFICACIÓN DEL PROBLEMA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DETERMINACIÓN DEL PROBLEMA CENTRAL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 smtClean="0"/>
              <a:t>OBJETIVOS: General y Específicos </a:t>
            </a:r>
            <a:endParaRPr lang="es-MX" sz="2200" dirty="0"/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MATRIZ DE APRENDIZAJE DE LA ECOEFICIENCIA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ACTIVIDADES / CRONOGRAMA / RESPONSABLES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PRESUPUESTO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MONITOREO DEL PROYECTO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EVALUACIÓN DEL PROYECTO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SOSTENIBILIDAD E INSTITUCIONALIZACIÓN DEL PROYECTO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BENEFICIARIOS DEL PROYECTO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JUSTIFICACIÓN DEL PEAI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DESCRIPCIÓN GENERAL DEL </a:t>
            </a:r>
            <a:r>
              <a:rPr lang="es-MX" sz="2200" dirty="0" smtClean="0"/>
              <a:t>PEAI</a:t>
            </a:r>
            <a:endParaRPr lang="es-MX" sz="2200" dirty="0"/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DATOS GENERALES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MX" sz="2200" dirty="0"/>
              <a:t>ORDENAR CADA CONTENIDO DESARROLLADO SEGÚN LA ESTRUCTURA DE PEAI PREPUESTO</a:t>
            </a:r>
          </a:p>
          <a:p>
            <a:r>
              <a:rPr lang="es-ES" sz="2200" b="1" dirty="0">
                <a:solidFill>
                  <a:srgbClr val="FFC000"/>
                </a:solidFill>
              </a:rPr>
              <a:t> </a:t>
            </a:r>
            <a:r>
              <a:rPr lang="es-MX" sz="2200" b="1" dirty="0" smtClean="0">
                <a:solidFill>
                  <a:srgbClr val="FFC000"/>
                </a:solidFill>
              </a:rPr>
              <a:t>2. PLAN </a:t>
            </a:r>
            <a:r>
              <a:rPr lang="es-MX" sz="2200" b="1" dirty="0">
                <a:solidFill>
                  <a:srgbClr val="FFC000"/>
                </a:solidFill>
              </a:rPr>
              <a:t>COMITÉ AMBIENTAL (ESTRUCTURA)</a:t>
            </a:r>
            <a:endParaRPr lang="es-MX" sz="2200" dirty="0">
              <a:solidFill>
                <a:srgbClr val="FFC000"/>
              </a:solidFill>
            </a:endParaRPr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492763" y="-43540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-203195" y="-87083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63505" y="89941"/>
            <a:ext cx="8286808" cy="424409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ANÁLISIS </a:t>
            </a:r>
            <a:r>
              <a:rPr lang="es-PE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DEL </a:t>
            </a:r>
            <a:r>
              <a:rPr lang="es-PE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PROBLEMA</a:t>
            </a:r>
            <a:endParaRPr lang="es-E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01062"/>
              </p:ext>
            </p:extLst>
          </p:nvPr>
        </p:nvGraphicFramePr>
        <p:xfrm>
          <a:off x="228601" y="498469"/>
          <a:ext cx="8705850" cy="6356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157"/>
                <a:gridCol w="2906242"/>
                <a:gridCol w="1695450"/>
                <a:gridCol w="2667001"/>
              </a:tblGrid>
              <a:tr h="911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TEMA DE ECOEFICIENCIA</a:t>
                      </a:r>
                      <a:endParaRPr lang="es-MX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(Matriz </a:t>
                      </a:r>
                      <a:r>
                        <a:rPr lang="es-MX" sz="1800" dirty="0" err="1" smtClean="0">
                          <a:effectLst/>
                        </a:rPr>
                        <a:t>eval</a:t>
                      </a:r>
                      <a:r>
                        <a:rPr lang="es-MX" sz="1800" dirty="0" smtClean="0">
                          <a:effectLst/>
                        </a:rPr>
                        <a:t>)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2. CAUSA PRINCIPAL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1. PROBLEMA PRIORIZADO DE CADA TEMA</a:t>
                      </a:r>
                      <a:endParaRPr lang="es-MX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3. CONSECUENCIAS</a:t>
                      </a:r>
                      <a:endParaRPr lang="es-MX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5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RESIDUOS SÓLIDOS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Indiferencia de la comunidad educativa frente al problema de los residuos sólidos.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Acumulación de basura en diversos ambientes de la institución educativa.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Ambientes y espacios de clases, recreación y áreas verdes contaminados con RR.SS.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331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Desconocimiento del manejo de los RR.SS. (3 Rs)</a:t>
                      </a:r>
                      <a:endParaRPr lang="es-MX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Pérdida de los beneficios de que se pueden obtener de los RR.SS.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33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AIRE</a:t>
                      </a:r>
                      <a:endParaRPr lang="es-MX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Indiferencia de la comunidad educativa frente al problema del aire.</a:t>
                      </a:r>
                      <a:endParaRPr lang="es-MX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Contaminación del aire local.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Afecciones a la salud.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1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ENERGÍA</a:t>
                      </a:r>
                      <a:endParaRPr lang="es-MX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Indiferencia de la comunidad educativa frente al derroche de la energía eléctrica.</a:t>
                      </a:r>
                      <a:endParaRPr lang="es-MX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Gasto innecesario de la energía eléctrica.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Pago excesivo por gasto de energía.</a:t>
                      </a:r>
                      <a:endParaRPr lang="es-MX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 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1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AGUA</a:t>
                      </a:r>
                      <a:endParaRPr lang="es-MX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Indiferencia de la comunidad educativa ante el derroche y mal uso del agua.</a:t>
                      </a:r>
                      <a:endParaRPr lang="es-MX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Derroche y mal uso del agua en la IE.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Pago excesivo por gasto de agua.</a:t>
                      </a:r>
                      <a:endParaRPr lang="es-MX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8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7"/>
          <p:cNvSpPr/>
          <p:nvPr/>
        </p:nvSpPr>
        <p:spPr>
          <a:xfrm>
            <a:off x="467544" y="218792"/>
            <a:ext cx="8135868" cy="218521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s-PE" sz="3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ORMULACIÓN DEL PROBLEMA</a:t>
            </a:r>
            <a:endParaRPr lang="es-PE" sz="20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PE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DEBE IDENTIFICAR: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PROBLEMÁTICA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TEMA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UBICACIÓN. </a:t>
            </a:r>
          </a:p>
          <a:p>
            <a:r>
              <a:rPr lang="es-PE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EJM.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94490"/>
              </p:ext>
            </p:extLst>
          </p:nvPr>
        </p:nvGraphicFramePr>
        <p:xfrm>
          <a:off x="0" y="2697893"/>
          <a:ext cx="9144000" cy="2953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8927"/>
                <a:gridCol w="3315073"/>
              </a:tblGrid>
              <a:tr h="111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PROBLEMA PRIORIZADO DE CADA </a:t>
                      </a:r>
                      <a:r>
                        <a:rPr lang="es-MX" sz="2400" dirty="0" smtClean="0">
                          <a:effectLst/>
                        </a:rPr>
                        <a:t>TEMA DE LA ECOEFICIENCIA</a:t>
                      </a:r>
                      <a:endParaRPr lang="es-MX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</a:rPr>
                        <a:t>PROBLEMA CENTRAL DE LA ECOEFICIENCIA</a:t>
                      </a:r>
                      <a:endParaRPr lang="es-MX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Acumulación de basura en diversos ambientes de la institución educativa.</a:t>
                      </a:r>
                      <a:endParaRPr lang="es-MX" sz="3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tx1"/>
                          </a:solidFill>
                          <a:effectLst/>
                        </a:rPr>
                        <a:t>Bajos niveles en hábitos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/>
                        </a:rPr>
                        <a:t>ecoeficientes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/>
                        </a:rPr>
                        <a:t> en la comunidad educativa de la </a:t>
                      </a:r>
                      <a:r>
                        <a:rPr lang="es-E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IEI “xxx”</a:t>
                      </a:r>
                      <a:endParaRPr lang="es-MX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Contaminación del aire local.</a:t>
                      </a:r>
                      <a:endParaRPr lang="es-MX" sz="3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tx1"/>
                          </a:solidFill>
                          <a:effectLst/>
                        </a:rPr>
                        <a:t>Gasto innecesario de la energía eléctrica.</a:t>
                      </a:r>
                      <a:endParaRPr lang="es-MX" sz="3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Derroche y mal uso del agua en la IE.</a:t>
                      </a:r>
                      <a:endParaRPr lang="es-MX" sz="3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116114" y="5892800"/>
            <a:ext cx="8897257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  <a:latin typeface="Verdana" panose="020B0604030504040204" pitchFamily="34" charset="0"/>
              </a:rPr>
              <a:t>Del adecuado planteamiento del problema dependerá la correcta formulación de los objetivos.</a:t>
            </a:r>
          </a:p>
        </p:txBody>
      </p:sp>
    </p:spTree>
    <p:extLst>
      <p:ext uri="{BB962C8B-B14F-4D97-AF65-F5344CB8AC3E}">
        <p14:creationId xmlns:p14="http://schemas.microsoft.com/office/powerpoint/2010/main" val="1315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4572000" y="382822"/>
            <a:ext cx="4383313" cy="6475178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-1" y="3962400"/>
            <a:ext cx="5123543" cy="2859295"/>
          </a:xfrm>
          <a:prstGeom prst="wedgeRoundRectCallout">
            <a:avLst>
              <a:gd name="adj1" fmla="val 63578"/>
              <a:gd name="adj2" fmla="val -107139"/>
              <a:gd name="adj3" fmla="val 16667"/>
            </a:avLst>
          </a:pr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PONGAMOS EN PRÁCTICA LO APRENDIDO…</a:t>
            </a:r>
            <a:endParaRPr lang="es-PE" sz="4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0" y="2839675"/>
            <a:ext cx="4992914" cy="958454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EL OBJETIVO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8036" y="676708"/>
            <a:ext cx="8524027" cy="5646517"/>
          </a:xfrm>
          <a:prstGeom prst="roundRect">
            <a:avLst>
              <a:gd name="adj" fmla="val 16667"/>
            </a:avLst>
          </a:prstGeom>
          <a:solidFill>
            <a:schemeClr val="lt1">
              <a:alpha val="50000"/>
            </a:schemeClr>
          </a:solidFill>
          <a:ln w="76200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E" sz="8800" b="1" dirty="0" smtClean="0">
                <a:solidFill>
                  <a:prstClr val="black"/>
                </a:solidFill>
              </a:rPr>
              <a:t>OBJETIVO</a:t>
            </a:r>
            <a:endParaRPr lang="es-PE" sz="8800" b="1" dirty="0">
              <a:solidFill>
                <a:prstClr val="black"/>
              </a:solidFill>
            </a:endParaRPr>
          </a:p>
          <a:p>
            <a:pPr algn="ctr"/>
            <a:r>
              <a:rPr lang="es-PE" sz="5400" dirty="0" smtClean="0">
                <a:solidFill>
                  <a:prstClr val="black"/>
                </a:solidFill>
              </a:rPr>
              <a:t>ENUNCIADO </a:t>
            </a:r>
            <a:r>
              <a:rPr lang="es-PE" sz="5400" dirty="0">
                <a:solidFill>
                  <a:prstClr val="black"/>
                </a:solidFill>
              </a:rPr>
              <a:t>CLARO Y PRECISO DE LAS METAS Y LOGROS QUE SE DESEA ALCANZAR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33760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8036" y="691222"/>
            <a:ext cx="8524027" cy="5646517"/>
          </a:xfrm>
          <a:prstGeom prst="roundRect">
            <a:avLst>
              <a:gd name="adj" fmla="val 16667"/>
            </a:avLst>
          </a:prstGeom>
          <a:solidFill>
            <a:schemeClr val="lt1">
              <a:alpha val="50000"/>
            </a:schemeClr>
          </a:solidFill>
          <a:ln w="76200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E" sz="7200" b="1" dirty="0">
                <a:solidFill>
                  <a:prstClr val="black"/>
                </a:solidFill>
              </a:rPr>
              <a:t>OBJETIVO </a:t>
            </a:r>
            <a:r>
              <a:rPr lang="es-PE" sz="7200" b="1" dirty="0" smtClean="0">
                <a:solidFill>
                  <a:prstClr val="black"/>
                </a:solidFill>
              </a:rPr>
              <a:t>GENERAL</a:t>
            </a:r>
            <a:endParaRPr lang="es-PE" sz="5400" b="1" dirty="0">
              <a:solidFill>
                <a:prstClr val="black"/>
              </a:solidFill>
            </a:endParaRPr>
          </a:p>
          <a:p>
            <a:pPr algn="ctr"/>
            <a:r>
              <a:rPr lang="es-PE" sz="5400" dirty="0" smtClean="0">
                <a:solidFill>
                  <a:prstClr val="black"/>
                </a:solidFill>
              </a:rPr>
              <a:t>CONDUCE A SOLUCIONAR </a:t>
            </a:r>
            <a:r>
              <a:rPr lang="es-PE" sz="5400" dirty="0">
                <a:solidFill>
                  <a:prstClr val="black"/>
                </a:solidFill>
              </a:rPr>
              <a:t>EL PROBLEMA </a:t>
            </a:r>
            <a:r>
              <a:rPr lang="es-PE" sz="5400" dirty="0" smtClean="0">
                <a:solidFill>
                  <a:prstClr val="black"/>
                </a:solidFill>
              </a:rPr>
              <a:t>CENTRAL O </a:t>
            </a:r>
            <a:r>
              <a:rPr lang="es-PE" sz="5400" dirty="0" smtClean="0">
                <a:solidFill>
                  <a:prstClr val="black"/>
                </a:solidFill>
              </a:rPr>
              <a:t>SITUACIÓN </a:t>
            </a:r>
            <a:r>
              <a:rPr lang="es-PE" sz="5400" dirty="0">
                <a:solidFill>
                  <a:prstClr val="black"/>
                </a:solidFill>
              </a:rPr>
              <a:t>FUTURA A LA QUE SE DESEA LLEGAR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12147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8036" y="319314"/>
            <a:ext cx="8524027" cy="6328229"/>
          </a:xfrm>
          <a:prstGeom prst="roundRect">
            <a:avLst>
              <a:gd name="adj" fmla="val 16667"/>
            </a:avLst>
          </a:prstGeom>
          <a:solidFill>
            <a:schemeClr val="lt1">
              <a:alpha val="50000"/>
            </a:schemeClr>
          </a:solidFill>
          <a:ln w="76200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E" sz="3600" b="1" u="sng" dirty="0" smtClean="0">
                <a:solidFill>
                  <a:prstClr val="black"/>
                </a:solidFill>
              </a:rPr>
              <a:t>PARA FORMULAR </a:t>
            </a:r>
            <a:r>
              <a:rPr lang="es-PE" sz="3600" b="1" u="sng" dirty="0">
                <a:solidFill>
                  <a:prstClr val="black"/>
                </a:solidFill>
              </a:rPr>
              <a:t>UN OBJETIVO </a:t>
            </a:r>
            <a:r>
              <a:rPr lang="es-PE" sz="3600" b="1" u="sng" dirty="0" smtClean="0">
                <a:solidFill>
                  <a:prstClr val="black"/>
                </a:solidFill>
              </a:rPr>
              <a:t>TENER EN CUENTA:</a:t>
            </a:r>
            <a:endParaRPr lang="es-PE" sz="3600" b="1" dirty="0">
              <a:solidFill>
                <a:prstClr val="black"/>
              </a:solidFill>
            </a:endParaRPr>
          </a:p>
          <a:p>
            <a:pPr algn="ctr"/>
            <a:endParaRPr lang="es-PE" sz="2000" b="1" dirty="0">
              <a:solidFill>
                <a:prstClr val="black"/>
              </a:solidFill>
            </a:endParaRPr>
          </a:p>
          <a:p>
            <a:pPr algn="just"/>
            <a:r>
              <a:rPr lang="es-PE" sz="2800" dirty="0">
                <a:solidFill>
                  <a:prstClr val="black"/>
                </a:solidFill>
              </a:rPr>
              <a:t>Se inicia con un verbo en infinitivo que indique acción (</a:t>
            </a:r>
            <a:r>
              <a:rPr lang="es-PE" sz="2800" dirty="0" err="1">
                <a:solidFill>
                  <a:prstClr val="black"/>
                </a:solidFill>
              </a:rPr>
              <a:t>ar</a:t>
            </a:r>
            <a:r>
              <a:rPr lang="es-PE" sz="2800" dirty="0">
                <a:solidFill>
                  <a:prstClr val="black"/>
                </a:solidFill>
              </a:rPr>
              <a:t>, </a:t>
            </a:r>
            <a:r>
              <a:rPr lang="es-PE" sz="2800" dirty="0" err="1">
                <a:solidFill>
                  <a:prstClr val="black"/>
                </a:solidFill>
              </a:rPr>
              <a:t>er</a:t>
            </a:r>
            <a:r>
              <a:rPr lang="es-PE" sz="2800" dirty="0">
                <a:solidFill>
                  <a:prstClr val="black"/>
                </a:solidFill>
              </a:rPr>
              <a:t>, ir) y debe responder a las siguientes preguntas:</a:t>
            </a:r>
          </a:p>
          <a:p>
            <a:pPr algn="ctr"/>
            <a:endParaRPr lang="es-MX" sz="2800" dirty="0"/>
          </a:p>
        </p:txBody>
      </p:sp>
      <p:sp>
        <p:nvSpPr>
          <p:cNvPr id="4" name="Rectángulo redondeado 1"/>
          <p:cNvSpPr/>
          <p:nvPr/>
        </p:nvSpPr>
        <p:spPr>
          <a:xfrm>
            <a:off x="1432217" y="3609563"/>
            <a:ext cx="3502375" cy="437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>
                <a:solidFill>
                  <a:prstClr val="black"/>
                </a:solidFill>
              </a:rPr>
              <a:t>¿QUÉ SE VA A HACER?</a:t>
            </a:r>
          </a:p>
        </p:txBody>
      </p:sp>
      <p:sp>
        <p:nvSpPr>
          <p:cNvPr id="6" name="Rectángulo redondeado 3"/>
          <p:cNvSpPr/>
          <p:nvPr/>
        </p:nvSpPr>
        <p:spPr>
          <a:xfrm>
            <a:off x="1432223" y="4650161"/>
            <a:ext cx="3502375" cy="437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prstClr val="black"/>
                </a:solidFill>
              </a:rPr>
              <a:t>¿</a:t>
            </a:r>
            <a:r>
              <a:rPr lang="es-PE" sz="2400" dirty="0">
                <a:solidFill>
                  <a:prstClr val="black"/>
                </a:solidFill>
              </a:rPr>
              <a:t>CÓMO SE VA A HACER?</a:t>
            </a:r>
          </a:p>
        </p:txBody>
      </p:sp>
      <p:sp>
        <p:nvSpPr>
          <p:cNvPr id="8" name="Rectángulo redondeado 5"/>
          <p:cNvSpPr/>
          <p:nvPr/>
        </p:nvSpPr>
        <p:spPr>
          <a:xfrm>
            <a:off x="1432223" y="5716878"/>
            <a:ext cx="3502375" cy="437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prstClr val="black"/>
                </a:solidFill>
              </a:rPr>
              <a:t>¿QUIENES?</a:t>
            </a:r>
            <a:endParaRPr lang="es-PE" sz="2400" dirty="0">
              <a:solidFill>
                <a:prstClr val="black"/>
              </a:solidFill>
            </a:endParaRPr>
          </a:p>
        </p:txBody>
      </p:sp>
      <p:sp>
        <p:nvSpPr>
          <p:cNvPr id="9" name="Rectángulo redondeado 6"/>
          <p:cNvSpPr/>
          <p:nvPr/>
        </p:nvSpPr>
        <p:spPr>
          <a:xfrm>
            <a:off x="5342014" y="4650161"/>
            <a:ext cx="2186845" cy="590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prstClr val="black"/>
                </a:solidFill>
              </a:rPr>
              <a:t> ESTRATEGIA</a:t>
            </a:r>
            <a:endParaRPr lang="es-PE" sz="2400" dirty="0">
              <a:solidFill>
                <a:prstClr val="black"/>
              </a:solidFill>
            </a:endParaRPr>
          </a:p>
        </p:txBody>
      </p:sp>
      <p:sp>
        <p:nvSpPr>
          <p:cNvPr id="10" name="Rectángulo redondeado 7"/>
          <p:cNvSpPr/>
          <p:nvPr/>
        </p:nvSpPr>
        <p:spPr>
          <a:xfrm>
            <a:off x="5312333" y="3580468"/>
            <a:ext cx="2114837" cy="51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prstClr val="black"/>
                </a:solidFill>
              </a:rPr>
              <a:t>CAPACIDAD</a:t>
            </a:r>
            <a:endParaRPr lang="es-PE" sz="2400" dirty="0">
              <a:solidFill>
                <a:prstClr val="black"/>
              </a:solidFill>
            </a:endParaRPr>
          </a:p>
        </p:txBody>
      </p:sp>
      <p:sp>
        <p:nvSpPr>
          <p:cNvPr id="11" name="Rectángulo redondeado 8"/>
          <p:cNvSpPr/>
          <p:nvPr/>
        </p:nvSpPr>
        <p:spPr>
          <a:xfrm>
            <a:off x="5312333" y="5660469"/>
            <a:ext cx="2360541" cy="550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solidFill>
                  <a:prstClr val="black"/>
                </a:solidFill>
              </a:rPr>
              <a:t>BENEFICIARIOS</a:t>
            </a:r>
            <a:endParaRPr lang="es-PE" sz="2400" dirty="0">
              <a:solidFill>
                <a:prstClr val="black"/>
              </a:solidFill>
            </a:endParaRPr>
          </a:p>
        </p:txBody>
      </p:sp>
      <p:sp>
        <p:nvSpPr>
          <p:cNvPr id="12" name="Flecha derecha 2"/>
          <p:cNvSpPr/>
          <p:nvPr/>
        </p:nvSpPr>
        <p:spPr>
          <a:xfrm>
            <a:off x="4934592" y="3726510"/>
            <a:ext cx="309095" cy="21894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Flecha derecha 9"/>
          <p:cNvSpPr/>
          <p:nvPr/>
        </p:nvSpPr>
        <p:spPr>
          <a:xfrm>
            <a:off x="4940534" y="4800910"/>
            <a:ext cx="309095" cy="18889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4" name="Flecha derecha 10"/>
          <p:cNvSpPr/>
          <p:nvPr/>
        </p:nvSpPr>
        <p:spPr>
          <a:xfrm>
            <a:off x="4950194" y="5800589"/>
            <a:ext cx="309095" cy="2616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47192"/>
              </p:ext>
            </p:extLst>
          </p:nvPr>
        </p:nvGraphicFramePr>
        <p:xfrm>
          <a:off x="136978" y="464448"/>
          <a:ext cx="8866188" cy="5901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94"/>
                <a:gridCol w="6345894"/>
              </a:tblGrid>
              <a:tr h="49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 smtClean="0">
                          <a:solidFill>
                            <a:schemeClr val="tx1"/>
                          </a:solidFill>
                          <a:effectLst/>
                        </a:rPr>
                        <a:t>CONSTITUCIÓN POLÍTICA DEL PERÚ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El Estado determina la política nacional del ambiente. Promueve el uso sostenible de sus recursos naturales. 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249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Ley N°28044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>
                          <a:effectLst/>
                        </a:rPr>
                        <a:t>Ley General de Educación. </a:t>
                      </a:r>
                      <a:endParaRPr lang="es-MX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249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Ley N°28611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effectLst/>
                        </a:rPr>
                        <a:t>Ley General del Ambiente.</a:t>
                      </a:r>
                      <a:endParaRPr lang="es-MX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249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Ley N°29325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>
                          <a:effectLst/>
                        </a:rPr>
                        <a:t>Ley del Sistema Nacional de Evaluación y Fiscalización Ambiental</a:t>
                      </a:r>
                      <a:endParaRPr lang="es-MX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249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Ley 28245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effectLst/>
                        </a:rPr>
                        <a:t>Ley Marco del Sistema Nacional de Gestión de Ambiental</a:t>
                      </a:r>
                      <a:endParaRPr lang="es-MX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355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D.S. N°0050-2006-PCM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effectLst/>
                        </a:rPr>
                        <a:t>Prohíben en las entidades del Sector Publico la impresión, fotocopiados y publicaciones a color para efectos de comunicación y/o documentos de todo tipo”</a:t>
                      </a:r>
                      <a:endParaRPr lang="es-MX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249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D.S. N°009-2009-MINAM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>
                          <a:effectLst/>
                        </a:rPr>
                        <a:t>Aprueban  Medidas de Ecoeficiencia  para el sector público.</a:t>
                      </a:r>
                      <a:endParaRPr lang="es-MX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249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D.S. N°017-2012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>
                          <a:effectLst/>
                        </a:rPr>
                        <a:t>Aprueban Política Nacional de Educación Ambiental</a:t>
                      </a:r>
                      <a:endParaRPr lang="es-MX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415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R.V.M. N°006-2012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effectLst/>
                        </a:rPr>
                        <a:t>Normas específicas para la planificación, organización, ejecución, monitoreo y evaluación de la aplicación del enfoque ambiental en la Educación Básica Regular y Técnico Productiva</a:t>
                      </a:r>
                      <a:endParaRPr lang="es-MX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49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R.D.N°0235-2013-ED-DIECA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effectLst/>
                        </a:rPr>
                        <a:t>Normas para la Evaluación  de la aplicación  del Enfoque Ambiental en las Instituciones Educativas  de Educación Básica Regular  y Técnico Productivo.</a:t>
                      </a:r>
                      <a:endParaRPr lang="es-MX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733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RM 003-2015-MINAM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</a:rPr>
                        <a:t>Aprobar la creación del Reconocimiento a las Buenas Prácticas Ambientales </a:t>
                      </a:r>
                      <a:r>
                        <a:rPr lang="es-MX" sz="1300" b="1" dirty="0" err="1">
                          <a:effectLst/>
                        </a:rPr>
                        <a:t>CVerde</a:t>
                      </a:r>
                      <a:r>
                        <a:rPr lang="es-MX" sz="1300" b="1" dirty="0">
                          <a:effectLst/>
                        </a:rPr>
                        <a:t>. y Aprobar el "Instructivo para la implementación del Reconocimiento a las Buenas Prácticas Ambientales </a:t>
                      </a:r>
                      <a:r>
                        <a:rPr lang="es-MX" sz="1300" b="1" dirty="0" err="1">
                          <a:effectLst/>
                        </a:rPr>
                        <a:t>CVerde</a:t>
                      </a:r>
                      <a:r>
                        <a:rPr lang="es-MX" sz="1300" b="1" dirty="0">
                          <a:effectLst/>
                        </a:rPr>
                        <a:t>"</a:t>
                      </a:r>
                      <a:endParaRPr lang="es-MX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49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R.M. N°572-2015-MINEDU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effectLst/>
                        </a:rPr>
                        <a:t>Aprueba La Norma Técnica: “Normas y orientaciones para el Desarrollo del Año Escolar 2016 en </a:t>
                      </a:r>
                      <a:r>
                        <a:rPr lang="es-PE" sz="1300" b="1" dirty="0" smtClean="0">
                          <a:effectLst/>
                        </a:rPr>
                        <a:t>II.EE. </a:t>
                      </a:r>
                      <a:r>
                        <a:rPr lang="es-PE" sz="1300" b="1" dirty="0">
                          <a:effectLst/>
                        </a:rPr>
                        <a:t>y Programas de Educación Básica.</a:t>
                      </a:r>
                      <a:endParaRPr lang="es-MX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solidFill>
                            <a:schemeClr val="tx1"/>
                          </a:solidFill>
                        </a:rPr>
                        <a:t>OR N° 008-2014-GR.APURIMAC/CR.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/>
                        <a:t>Aprueba la Política Ambiental de la Región Apurímac al 2021.</a:t>
                      </a:r>
                      <a:endParaRPr lang="es-MX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733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DIRECTIVA Nº </a:t>
                      </a: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  <a:hlinkClick r:id="rId2" action="ppaction://hlinkfile"/>
                        </a:rPr>
                        <a:t>010-2016-ME/GRA/DREA-DGP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effectLst/>
                        </a:rPr>
                        <a:t>Normas y orientaciones para la aplicación del enfoque ambiental en las instancias de gestión educativa públicas y privadas de la región Apurímac como medida de adaptación al cambio climático.</a:t>
                      </a:r>
                      <a:endParaRPr lang="es-MX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  <a:tr h="306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</a:rPr>
                        <a:t>RM N° </a:t>
                      </a:r>
                      <a:r>
                        <a:rPr lang="es-PE" sz="1300" b="1" dirty="0">
                          <a:solidFill>
                            <a:schemeClr val="tx1"/>
                          </a:solidFill>
                          <a:effectLst/>
                          <a:hlinkClick r:id="rId3" action="ppaction://hlinkfile"/>
                        </a:rPr>
                        <a:t>281-2016-MINEDU</a:t>
                      </a:r>
                      <a:endParaRPr lang="es-MX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300" b="1" dirty="0">
                          <a:effectLst/>
                        </a:rPr>
                        <a:t>Aprueban  el Currículo Nacional de la Educación Básica.</a:t>
                      </a:r>
                      <a:endParaRPr lang="es-MX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32" marR="34932" marT="6256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29037"/>
            <a:ext cx="9144000" cy="377370"/>
          </a:xfrm>
          <a:prstGeom prst="rect">
            <a:avLst/>
          </a:prstGeom>
          <a:solidFill>
            <a:srgbClr val="9EE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tx1"/>
                </a:solidFill>
              </a:rPr>
              <a:t>PRINCIPALES LAS NORMAS  AMBIENTALES NUESTRAS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6393551"/>
            <a:ext cx="9144000" cy="377370"/>
          </a:xfrm>
          <a:prstGeom prst="rect">
            <a:avLst/>
          </a:prstGeom>
          <a:solidFill>
            <a:srgbClr val="9EE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600" b="1" dirty="0" smtClean="0">
                <a:solidFill>
                  <a:schemeClr val="tx1"/>
                </a:solidFill>
              </a:rPr>
              <a:t>ÉSTAS OBEDECEN A </a:t>
            </a:r>
            <a:r>
              <a:rPr lang="es-PE" sz="2600" b="1" dirty="0" smtClean="0">
                <a:solidFill>
                  <a:schemeClr val="tx1"/>
                </a:solidFill>
                <a:hlinkClick r:id="rId4" action="ppaction://hlinkfile"/>
              </a:rPr>
              <a:t>NORMAS AMBIENTALES INTERNACIONALES</a:t>
            </a:r>
            <a:endParaRPr lang="es-MX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1"/>
          <p:cNvSpPr/>
          <p:nvPr/>
        </p:nvSpPr>
        <p:spPr>
          <a:xfrm>
            <a:off x="179511" y="116631"/>
            <a:ext cx="8856985" cy="1158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000" b="1" dirty="0" smtClean="0">
                <a:solidFill>
                  <a:prstClr val="black"/>
                </a:solidFill>
              </a:rPr>
              <a:t>REDACTANDO EL </a:t>
            </a:r>
            <a:r>
              <a:rPr lang="es-PE" sz="4000" b="1" dirty="0">
                <a:solidFill>
                  <a:prstClr val="black"/>
                </a:solidFill>
              </a:rPr>
              <a:t>OBJETIVO </a:t>
            </a:r>
            <a:r>
              <a:rPr lang="es-PE" sz="4000" b="1" dirty="0" smtClean="0">
                <a:solidFill>
                  <a:prstClr val="black"/>
                </a:solidFill>
              </a:rPr>
              <a:t>GENERAL</a:t>
            </a:r>
          </a:p>
          <a:p>
            <a:r>
              <a:rPr lang="es-PE" sz="4000" b="1" dirty="0" smtClean="0">
                <a:solidFill>
                  <a:prstClr val="black"/>
                </a:solidFill>
              </a:rPr>
              <a:t>EJEMPLO:</a:t>
            </a:r>
            <a:endParaRPr lang="es-PE" sz="40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96748"/>
              </p:ext>
            </p:extLst>
          </p:nvPr>
        </p:nvGraphicFramePr>
        <p:xfrm>
          <a:off x="266034" y="4336076"/>
          <a:ext cx="8604447" cy="2046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7566"/>
                <a:gridCol w="6736881"/>
              </a:tblGrid>
              <a:tr h="424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 smtClean="0">
                          <a:solidFill>
                            <a:schemeClr val="tx1"/>
                          </a:solidFill>
                          <a:effectLst/>
                        </a:rPr>
                        <a:t>¿QUÉ?</a:t>
                      </a:r>
                      <a:endParaRPr lang="es-PE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Mejorar los niveles en hábitos </a:t>
                      </a:r>
                      <a:r>
                        <a:rPr lang="es-PE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ecoeficientes</a:t>
                      </a:r>
                      <a:r>
                        <a:rPr lang="es-P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PE" sz="2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718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 smtClean="0">
                          <a:solidFill>
                            <a:schemeClr val="tx1"/>
                          </a:solidFill>
                          <a:effectLst/>
                        </a:rPr>
                        <a:t>¿CÓMO?</a:t>
                      </a:r>
                      <a:endParaRPr lang="es-PE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a través del desarrollo de una educación ambiental para la </a:t>
                      </a:r>
                      <a:r>
                        <a:rPr lang="es-PE" sz="2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ecoeficiencia</a:t>
                      </a:r>
                      <a:endParaRPr lang="es-PE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838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 smtClean="0">
                          <a:solidFill>
                            <a:schemeClr val="tx1"/>
                          </a:solidFill>
                          <a:effectLst/>
                        </a:rPr>
                        <a:t>¿QUIÉNES?</a:t>
                      </a:r>
                      <a:endParaRPr lang="es-PE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P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comunidad educativa de la IES </a:t>
                      </a:r>
                      <a:r>
                        <a:rPr lang="es-P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“XXX”</a:t>
                      </a:r>
                      <a:endParaRPr lang="es-PE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28638"/>
              </p:ext>
            </p:extLst>
          </p:nvPr>
        </p:nvGraphicFramePr>
        <p:xfrm>
          <a:off x="159655" y="1588327"/>
          <a:ext cx="9036496" cy="2542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9564"/>
                <a:gridCol w="5836932"/>
              </a:tblGrid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dirty="0">
                          <a:solidFill>
                            <a:schemeClr val="tx1"/>
                          </a:solidFill>
                          <a:effectLst/>
                        </a:rPr>
                        <a:t>PROBLEMA</a:t>
                      </a:r>
                      <a:endParaRPr lang="es-MX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1" dirty="0" smtClean="0">
                          <a:solidFill>
                            <a:schemeClr val="tx1"/>
                          </a:solidFill>
                          <a:effectLst/>
                        </a:rPr>
                        <a:t>OBJETIVO GENERAL</a:t>
                      </a:r>
                      <a:endParaRPr lang="es-MX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/>
                </a:tc>
              </a:tr>
              <a:tr h="465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Bajos niveles en hábitos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ecoeficientes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en la comunidad educativa de la IES “Patrón San Bartolomé”</a:t>
                      </a:r>
                      <a:endParaRPr lang="es-MX" sz="3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400" b="0" dirty="0">
                          <a:solidFill>
                            <a:schemeClr val="tx1"/>
                          </a:solidFill>
                          <a:effectLst/>
                        </a:rPr>
                        <a:t>Mejorar los niveles en hábitos </a:t>
                      </a:r>
                      <a:r>
                        <a:rPr lang="es-PE" sz="2400" b="0" dirty="0" err="1">
                          <a:solidFill>
                            <a:schemeClr val="tx1"/>
                          </a:solidFill>
                          <a:effectLst/>
                        </a:rPr>
                        <a:t>ecoeficientes</a:t>
                      </a:r>
                      <a:r>
                        <a:rPr lang="es-PE" sz="2400" b="0" dirty="0">
                          <a:solidFill>
                            <a:schemeClr val="tx1"/>
                          </a:solidFill>
                          <a:effectLst/>
                        </a:rPr>
                        <a:t> a través del desarrollo de una educación ambiental para la </a:t>
                      </a:r>
                      <a:r>
                        <a:rPr lang="es-PE" sz="2400" b="0" dirty="0" err="1">
                          <a:solidFill>
                            <a:schemeClr val="tx1"/>
                          </a:solidFill>
                          <a:effectLst/>
                        </a:rPr>
                        <a:t>ecoeficiencia</a:t>
                      </a:r>
                      <a:r>
                        <a:rPr lang="es-PE" sz="2400" b="0" dirty="0">
                          <a:solidFill>
                            <a:schemeClr val="tx1"/>
                          </a:solidFill>
                          <a:effectLst/>
                        </a:rPr>
                        <a:t> en la comunidad educativa de </a:t>
                      </a:r>
                      <a:r>
                        <a:rPr lang="es-P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la IEI “XXX”</a:t>
                      </a:r>
                      <a:endParaRPr lang="es-MX" sz="3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0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0" y="188640"/>
            <a:ext cx="9144000" cy="6480720"/>
          </a:xfrm>
          <a:prstGeom prst="round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00" b="1" u="sng" dirty="0" smtClean="0">
                <a:solidFill>
                  <a:prstClr val="black"/>
                </a:solidFill>
              </a:rPr>
              <a:t>OBJETIVO ESPECIFICO</a:t>
            </a:r>
            <a:r>
              <a:rPr lang="es-PE" sz="6000" b="1" dirty="0" smtClean="0">
                <a:solidFill>
                  <a:prstClr val="black"/>
                </a:solidFill>
              </a:rPr>
              <a:t>:</a:t>
            </a:r>
          </a:p>
          <a:p>
            <a:pPr algn="ctr"/>
            <a:endParaRPr lang="es-PE" sz="4800" b="1" dirty="0">
              <a:solidFill>
                <a:prstClr val="black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PE" sz="4800" dirty="0" smtClean="0">
                <a:solidFill>
                  <a:prstClr val="black"/>
                </a:solidFill>
              </a:rPr>
              <a:t>SON RESULTADOS QUE CONTRIBUYEN A </a:t>
            </a:r>
            <a:r>
              <a:rPr lang="es-PE" sz="4800" dirty="0">
                <a:solidFill>
                  <a:prstClr val="black"/>
                </a:solidFill>
              </a:rPr>
              <a:t>ALCANZAR EL OBJETIVO GENERAL</a:t>
            </a:r>
            <a:r>
              <a:rPr lang="es-PE" sz="4800" dirty="0" smtClean="0">
                <a:solidFill>
                  <a:prstClr val="black"/>
                </a:solidFill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PE" sz="4800" dirty="0" smtClean="0">
                <a:solidFill>
                  <a:prstClr val="black"/>
                </a:solidFill>
              </a:rPr>
              <a:t>ES LA SOLUCION A LAS CAUSAS DEL PROBLEMA AMBIENTAL.</a:t>
            </a:r>
            <a:endParaRPr lang="es-PE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548" y="18314"/>
            <a:ext cx="8568952" cy="648072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PE" sz="3200" b="1" dirty="0" smtClean="0">
                <a:solidFill>
                  <a:schemeClr val="tx1"/>
                </a:solidFill>
              </a:rPr>
              <a:t>ELABORACIÓN DE OBJETIVOS ESPECÍFICOS</a:t>
            </a:r>
            <a:endParaRPr lang="es-PE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82253"/>
              </p:ext>
            </p:extLst>
          </p:nvPr>
        </p:nvGraphicFramePr>
        <p:xfrm>
          <a:off x="0" y="679946"/>
          <a:ext cx="9143999" cy="6174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366"/>
                <a:gridCol w="1865891"/>
                <a:gridCol w="3222172"/>
                <a:gridCol w="2612570"/>
              </a:tblGrid>
              <a:tr h="268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</a:rPr>
                        <a:t>TEMA DE ECOEFICIENCIA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</a:rPr>
                        <a:t>(Matriz </a:t>
                      </a:r>
                      <a:r>
                        <a:rPr lang="es-MX" sz="1400" dirty="0" err="1">
                          <a:solidFill>
                            <a:schemeClr val="tx1"/>
                          </a:solidFill>
                          <a:effectLst/>
                        </a:rPr>
                        <a:t>evaluac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</a:rPr>
                        <a:t>CAUSAS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</a:rPr>
                        <a:t>OBJETIVO ESPECÍFICO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</a:rPr>
                        <a:t>ACTIVIDAD INSTITUCIONAL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456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tx1"/>
                          </a:solidFill>
                          <a:effectLst/>
                        </a:rPr>
                        <a:t>RESIDUOS SÓLIDOS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Indiferencia de la comunidad educativa frente al problema de los residuos sólidos.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Concientizar a través de jornadas de sensibilización a la comunidad educativa para enfrentar </a:t>
                      </a:r>
                      <a:r>
                        <a:rPr lang="es-MX" sz="1400" dirty="0" err="1">
                          <a:effectLst/>
                        </a:rPr>
                        <a:t>ecoeficientemente</a:t>
                      </a:r>
                      <a:r>
                        <a:rPr lang="es-MX" sz="1400" dirty="0">
                          <a:effectLst/>
                        </a:rPr>
                        <a:t> el problema de los residuos sólidos.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Jornadas de sensibilización para enfrentar </a:t>
                      </a:r>
                      <a:r>
                        <a:rPr lang="es-MX" sz="1400" dirty="0" err="1">
                          <a:effectLst/>
                        </a:rPr>
                        <a:t>ecoeficientemente</a:t>
                      </a:r>
                      <a:r>
                        <a:rPr lang="es-MX" sz="1400" dirty="0">
                          <a:effectLst/>
                        </a:rPr>
                        <a:t> el problema de los residuos sólidos.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5456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Desconocimiento del manejo ecoeficiente de los RR.SS. (3 Rs)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Capacitar a través de talleres de trabajo a la comunidad educativa en el manejo </a:t>
                      </a:r>
                      <a:r>
                        <a:rPr lang="es-MX" sz="1400" dirty="0" err="1">
                          <a:effectLst/>
                        </a:rPr>
                        <a:t>ecoeficiente</a:t>
                      </a:r>
                      <a:r>
                        <a:rPr lang="es-MX" sz="1400" dirty="0">
                          <a:effectLst/>
                        </a:rPr>
                        <a:t> de los residuos sólidos practicando las 3Rs.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de capacitación en manejo </a:t>
                      </a:r>
                      <a:r>
                        <a:rPr lang="es-MX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ecoeficiente</a:t>
                      </a: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residuos sólidos practicando las 3Rs.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545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AIRE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Indiferencia de la comunidad educativa frente al problema del aire.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Concientizar a través de jornadas de sensibilización y labor docente a la comunidad educativa para enfrentar ecoeficientemente el problema del aire.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Jornadas de sensibilización para enfrentar </a:t>
                      </a:r>
                      <a:r>
                        <a:rPr lang="es-MX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ecoeficientemente</a:t>
                      </a: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problema del aire.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680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ENERGÍA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Indiferencia de la comunidad educativa frente al derroche de la energía eléctrica.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Concientizar a través de jornadas de sensibilización y labor docente a la comunidad educativa para enfrentar ecoeficientemente el problema del derroche de la energía eléctrica.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Jornadas de sensibilización para enfrentar </a:t>
                      </a:r>
                      <a:r>
                        <a:rPr lang="es-MX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ecoeficientemente</a:t>
                      </a: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problema del derroche de la energía.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545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AGUA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Indiferencia de la comunidad educativa ante el derroche y mal uso del agua.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Concientizar a través de jornadas de sensibilización y labor docente a la comunidad educativa para enfrentar ecoeficientemente el problema del derroche y mal uso del agua.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99" marR="54099" marT="81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Jornadas de sensibilización para enfrentar </a:t>
                      </a:r>
                      <a:r>
                        <a:rPr lang="es-MX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ecoeficientemente</a:t>
                      </a: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problema del derroche y mal uso del agua.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7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4572000" y="382822"/>
            <a:ext cx="4383313" cy="6475178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-1" y="3962400"/>
            <a:ext cx="5123543" cy="2859295"/>
          </a:xfrm>
          <a:prstGeom prst="wedgeRoundRectCallout">
            <a:avLst>
              <a:gd name="adj1" fmla="val 63578"/>
              <a:gd name="adj2" fmla="val -107139"/>
              <a:gd name="adj3" fmla="val 16667"/>
            </a:avLst>
          </a:pr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PONGAMOS EN PRÁCTICA LO APRENDIDO…</a:t>
            </a:r>
            <a:endParaRPr lang="es-PE" sz="4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983594" y="1"/>
            <a:ext cx="7456479" cy="1548361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  <a:hlinkClick r:id="rId2" action="ppaction://hlinkfile"/>
              </a:rPr>
              <a:t>LA MATRIZ DE APRENDIZAJES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22514" y="1901371"/>
            <a:ext cx="8040915" cy="48042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MX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DEBE O QUIÉNES DEBEN HACERLO?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INSUMO IMPORTANTE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APRENDIZAJE ECOEFICIENTE</a:t>
            </a:r>
            <a:endParaRPr lang="es-MX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4572000" y="382822"/>
            <a:ext cx="4383313" cy="6475178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-1" y="3962400"/>
            <a:ext cx="5123543" cy="2859295"/>
          </a:xfrm>
          <a:prstGeom prst="wedgeRoundRectCallout">
            <a:avLst>
              <a:gd name="adj1" fmla="val 63578"/>
              <a:gd name="adj2" fmla="val -107139"/>
              <a:gd name="adj3" fmla="val 16667"/>
            </a:avLst>
          </a:pr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PONGAMOS EN PRÁCTICA LO APRENDIDO…</a:t>
            </a:r>
            <a:endParaRPr lang="es-PE" sz="4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0" y="289570"/>
            <a:ext cx="9144001" cy="851675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ACTIVIDADES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86867"/>
              </p:ext>
            </p:extLst>
          </p:nvPr>
        </p:nvGraphicFramePr>
        <p:xfrm>
          <a:off x="58055" y="1796338"/>
          <a:ext cx="8998862" cy="3514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879"/>
                <a:gridCol w="3423809"/>
                <a:gridCol w="1190171"/>
                <a:gridCol w="553033"/>
                <a:gridCol w="249497"/>
                <a:gridCol w="249497"/>
                <a:gridCol w="249497"/>
                <a:gridCol w="249497"/>
                <a:gridCol w="249497"/>
                <a:gridCol w="249497"/>
                <a:gridCol w="249497"/>
                <a:gridCol w="249497"/>
                <a:gridCol w="249497"/>
                <a:gridCol w="249497"/>
              </a:tblGrid>
              <a:tr h="2765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 smtClean="0">
                          <a:effectLst/>
                        </a:rPr>
                        <a:t>TEMA </a:t>
                      </a:r>
                      <a:r>
                        <a:rPr lang="es-PE" sz="1400" b="1" dirty="0">
                          <a:effectLst/>
                        </a:rPr>
                        <a:t>DE ECOEFICIENCIA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Actividades/Plan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Responsables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>
                          <a:effectLst/>
                        </a:rPr>
                        <a:t>2016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>
                          <a:effectLst/>
                        </a:rPr>
                        <a:t>2017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23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Dic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M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A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M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J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J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A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O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N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D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76511"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400" dirty="0">
                          <a:effectLst/>
                        </a:rPr>
                        <a:t>RESIDUOS SÓLIDOS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400" dirty="0">
                          <a:effectLst/>
                        </a:rPr>
                        <a:t>AIRE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400" dirty="0">
                          <a:effectLst/>
                        </a:rPr>
                        <a:t>ENERGÍA</a:t>
                      </a:r>
                      <a:endParaRPr lang="es-MX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E" sz="1400" dirty="0">
                          <a:effectLst/>
                        </a:rPr>
                        <a:t>AGUA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Diagnóstico ambiental y planificación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Coordinador </a:t>
                      </a:r>
                      <a:r>
                        <a:rPr lang="es-PE" sz="1400" dirty="0" err="1">
                          <a:effectLst/>
                        </a:rPr>
                        <a:t>Ecoeficiencia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49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Jornadas de sensibilización para enfrentar </a:t>
                      </a:r>
                      <a:r>
                        <a:rPr lang="es-MX" sz="1400" dirty="0" err="1">
                          <a:effectLst/>
                        </a:rPr>
                        <a:t>ecoeficientemente</a:t>
                      </a:r>
                      <a:r>
                        <a:rPr lang="es-MX" sz="1400" dirty="0">
                          <a:effectLst/>
                        </a:rPr>
                        <a:t> el problema de los residuos sólidos, aire, energía y agua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Coordinador </a:t>
                      </a:r>
                      <a:r>
                        <a:rPr lang="es-PE" sz="1400" dirty="0" err="1">
                          <a:effectLst/>
                        </a:rPr>
                        <a:t>Ecoeficiencia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07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Lunes cultural ecoeficiente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Tutor y sección a cargo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X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5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Actividades de EA en aula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Profesores áreas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0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RESIDUOS SÓLIDOS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Taller de capacitación en manejo ecoeficiente de los residuos sólidos practicando las 3Rs.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X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9" marR="58349" marT="81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4572000" y="382822"/>
            <a:ext cx="4383313" cy="6475178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-1" y="3962400"/>
            <a:ext cx="5123543" cy="2859295"/>
          </a:xfrm>
          <a:prstGeom prst="wedgeRoundRectCallout">
            <a:avLst>
              <a:gd name="adj1" fmla="val 63578"/>
              <a:gd name="adj2" fmla="val -107139"/>
              <a:gd name="adj3" fmla="val 16667"/>
            </a:avLst>
          </a:pr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PONGAMOS EN PRÁCTICA LO APRENDIDO…</a:t>
            </a:r>
            <a:endParaRPr lang="es-PE" sz="4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9980" y="14990"/>
            <a:ext cx="9144001" cy="599607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PRESUPUESTO</a:t>
            </a:r>
            <a:endParaRPr lang="es-PE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114849"/>
              </p:ext>
            </p:extLst>
          </p:nvPr>
        </p:nvGraphicFramePr>
        <p:xfrm>
          <a:off x="145145" y="682908"/>
          <a:ext cx="8868702" cy="6191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1236"/>
                <a:gridCol w="2781588"/>
                <a:gridCol w="1391284"/>
                <a:gridCol w="1391284"/>
                <a:gridCol w="973310"/>
              </a:tblGrid>
              <a:tr h="2149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ACTIVIDAD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RUBROS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GASTOS S/.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42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RECURSOS PROPIOS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DONACIONES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3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Taller de capacitación en manejo </a:t>
                      </a:r>
                      <a:r>
                        <a:rPr lang="es-MX" sz="1200" dirty="0" err="1">
                          <a:solidFill>
                            <a:schemeClr val="tx1"/>
                          </a:solidFill>
                          <a:effectLst/>
                        </a:rPr>
                        <a:t>ecoeficiente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 de los residuos sólidos practicando las 3Rs. 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MATERIALES: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Papel bond un millar.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Cartulinas 50 unid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Plumones 6 unid.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SERVICIOS: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Fotocopias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Otros 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20.00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75.00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25.00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12.00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132.00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196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Jornadas de sensibilización para enfrentar ecoeficientemente el problema de los residuos sólidos, aire, energía y agua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MATERIALES: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Papel bond 100 unid.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Cartulinas 10 unid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Papelotes 50 unid.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Plumones 6 unid.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Maskinter 01 unid.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SERVICIOS: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Fotocopias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Otros 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18.00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3.00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5.00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5.00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5.00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12.00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48.00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1092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Lunes cultural ecoeficiente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MATERIALES: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Papel bond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Papelotes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Goma sintética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Otros 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25.00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10.00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10.00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45.00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2149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</a:rPr>
                        <a:t>46.00.00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179.00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225.00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6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4572000" y="382822"/>
            <a:ext cx="4383313" cy="6475178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-1" y="3962400"/>
            <a:ext cx="5123543" cy="2859295"/>
          </a:xfrm>
          <a:prstGeom prst="wedgeRoundRectCallout">
            <a:avLst>
              <a:gd name="adj1" fmla="val 63578"/>
              <a:gd name="adj2" fmla="val -107139"/>
              <a:gd name="adj3" fmla="val 16667"/>
            </a:avLst>
          </a:pr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PONGAMOS EN PRÁCTICA LO APRENDIDO…</a:t>
            </a:r>
            <a:endParaRPr lang="es-PE" sz="4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01600" y="551784"/>
            <a:ext cx="8926285" cy="5837244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80000"/>
              </a:lnSpc>
            </a:pPr>
            <a:r>
              <a:rPr lang="es-MX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TRANSVERSALIDAD </a:t>
            </a:r>
            <a:r>
              <a:rPr lang="es-MX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DEL ENFOQUE AMBIENTAL EN LA EDUCACIÓN </a:t>
            </a:r>
            <a:r>
              <a:rPr lang="es-MX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BÁSICA</a:t>
            </a:r>
          </a:p>
          <a:p>
            <a:r>
              <a:rPr lang="es-MX" sz="2800" b="1" dirty="0">
                <a:solidFill>
                  <a:srgbClr val="FFFF00"/>
                </a:solidFill>
              </a:rPr>
              <a:t>El Currículo Nacional de la Educación Básica  </a:t>
            </a:r>
            <a:r>
              <a:rPr lang="es-MX" sz="2800" b="1" dirty="0" smtClean="0">
                <a:solidFill>
                  <a:srgbClr val="FFFF00"/>
                </a:solidFill>
              </a:rPr>
              <a:t>en sus enfoques transversales para el desarrollo del perfil de egreso considera el </a:t>
            </a:r>
            <a:r>
              <a:rPr lang="es-MX" sz="2800" b="1" dirty="0" smtClean="0">
                <a:solidFill>
                  <a:srgbClr val="FFFF00"/>
                </a:solidFill>
                <a:hlinkClick r:id="rId2" action="ppaction://hlinkfile"/>
              </a:rPr>
              <a:t>Enfoque Ambiental</a:t>
            </a:r>
            <a:r>
              <a:rPr lang="es-MX" sz="2800" b="1" dirty="0">
                <a:solidFill>
                  <a:srgbClr val="FFFF00"/>
                </a:solidFill>
              </a:rPr>
              <a:t>, el cual orienta a formar personas con conciencia crítica y colectiva sobre la problemática </a:t>
            </a:r>
            <a:r>
              <a:rPr lang="es-MX" sz="2800" b="1" dirty="0" smtClean="0">
                <a:solidFill>
                  <a:srgbClr val="FFFF00"/>
                </a:solidFill>
              </a:rPr>
              <a:t>ambiental</a:t>
            </a:r>
            <a:endParaRPr lang="es-MX" sz="2800" b="1" dirty="0">
              <a:solidFill>
                <a:srgbClr val="FFFF00"/>
              </a:solidFill>
            </a:endParaRPr>
          </a:p>
          <a:p>
            <a:r>
              <a:rPr lang="es-MX" sz="2800" b="1" dirty="0" smtClean="0">
                <a:solidFill>
                  <a:srgbClr val="FFFF00"/>
                </a:solidFill>
              </a:rPr>
              <a:t>Impulsará </a:t>
            </a:r>
            <a:r>
              <a:rPr lang="es-MX" sz="2800" b="1" dirty="0">
                <a:solidFill>
                  <a:srgbClr val="FFFF00"/>
                </a:solidFill>
              </a:rPr>
              <a:t>a la transformación de las IIEE en espacios dinámicos de interacción entre medio natural, cultural y social de los estudiantes. </a:t>
            </a:r>
            <a:endParaRPr lang="es-MX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0" y="419720"/>
            <a:ext cx="9144001" cy="851675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MONITOREO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4" name="Rectángulo 1"/>
          <p:cNvSpPr/>
          <p:nvPr/>
        </p:nvSpPr>
        <p:spPr>
          <a:xfrm>
            <a:off x="134911" y="1693885"/>
            <a:ext cx="8721565" cy="4524315"/>
          </a:xfrm>
          <a:prstGeom prst="rect">
            <a:avLst/>
          </a:prstGeom>
          <a:solidFill>
            <a:srgbClr val="00B050">
              <a:alpha val="70000"/>
            </a:srgb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_tradnl" sz="4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s-ES_tradnl" sz="48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roceso de recojo de información que nos permite  saber qué actividades se están ejecutando y cómo se están haciendo. Debe ser permanente.</a:t>
            </a:r>
            <a:endParaRPr lang="es-ES" sz="4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0" y="284813"/>
            <a:ext cx="9144001" cy="851675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LA EVALUACIÓN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9843" y="1663908"/>
            <a:ext cx="8664313" cy="4916774"/>
          </a:xfrm>
          <a:prstGeom prst="rect">
            <a:avLst/>
          </a:prstGeom>
          <a:solidFill>
            <a:srgbClr val="9EE034">
              <a:alpha val="7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5400" b="1" dirty="0" smtClean="0">
                <a:solidFill>
                  <a:prstClr val="black"/>
                </a:solidFill>
              </a:rPr>
              <a:t>La evaluación de un proyecto es el proceso por el que se recaba información, se analiza y ser reflexiona para tomar decisiones.</a:t>
            </a:r>
            <a:endParaRPr lang="es-PE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62744" y="260648"/>
            <a:ext cx="5617568" cy="1017906"/>
          </a:xfrm>
          <a:solidFill>
            <a:srgbClr val="9EE034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ES_tradnl" dirty="0" smtClean="0">
                <a:solidFill>
                  <a:schemeClr val="tx1"/>
                </a:solidFill>
                <a:latin typeface="Impact" pitchFamily="34" charset="0"/>
              </a:rPr>
              <a:t>¿CUÁNDO EVALUAR?</a:t>
            </a:r>
            <a:endParaRPr lang="es-ES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412776"/>
            <a:ext cx="9144000" cy="5445223"/>
          </a:xfrm>
          <a:prstGeom prst="rect">
            <a:avLst/>
          </a:prstGeom>
          <a:solidFill>
            <a:srgbClr val="00B050">
              <a:alpha val="70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chemeClr val="tx1"/>
                </a:solidFill>
              </a:rPr>
              <a:t>Permanentemente</a:t>
            </a:r>
          </a:p>
          <a:p>
            <a:pPr marL="0" indent="0" algn="ctr">
              <a:buNone/>
            </a:pPr>
            <a:endParaRPr lang="es-ES" sz="3200" b="1" dirty="0"/>
          </a:p>
        </p:txBody>
      </p:sp>
      <p:sp>
        <p:nvSpPr>
          <p:cNvPr id="6" name="Elipse 5"/>
          <p:cNvSpPr/>
          <p:nvPr/>
        </p:nvSpPr>
        <p:spPr>
          <a:xfrm>
            <a:off x="683568" y="2708920"/>
            <a:ext cx="3554450" cy="20474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black"/>
                </a:solidFill>
              </a:rPr>
              <a:t>Evaluación de proceso</a:t>
            </a:r>
            <a:endParaRPr lang="es-PE" sz="3200" b="1" dirty="0">
              <a:solidFill>
                <a:prstClr val="black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720699" y="2766417"/>
            <a:ext cx="3304434" cy="203109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black"/>
                </a:solidFill>
              </a:rPr>
              <a:t>Evaluación de resultado final</a:t>
            </a:r>
            <a:endParaRPr lang="es-PE" sz="3200" b="1" dirty="0">
              <a:solidFill>
                <a:prstClr val="black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99017" y="4900344"/>
            <a:ext cx="2990296" cy="176901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tx1"/>
                </a:solidFill>
              </a:rPr>
              <a:t>S</a:t>
            </a:r>
            <a:r>
              <a:rPr lang="es-PE" sz="2800" b="1" dirty="0" smtClean="0">
                <a:solidFill>
                  <a:schemeClr val="tx1"/>
                </a:solidFill>
              </a:rPr>
              <a:t>e plantea en función de los objetivos específicos</a:t>
            </a:r>
            <a:endParaRPr lang="es-PE" sz="28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10096" y="4972352"/>
            <a:ext cx="2990296" cy="1769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tx1"/>
                </a:solidFill>
              </a:rPr>
              <a:t>Planteada en función del objetivo general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PE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2051720" y="1628800"/>
            <a:ext cx="4968552" cy="11521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8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00051" y="1412776"/>
            <a:ext cx="8343900" cy="5165824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4000" b="1" dirty="0">
                <a:solidFill>
                  <a:prstClr val="black"/>
                </a:solidFill>
              </a:rPr>
              <a:t>I</a:t>
            </a:r>
            <a:r>
              <a:rPr lang="es-PE" sz="4000" b="1" dirty="0" smtClean="0">
                <a:solidFill>
                  <a:prstClr val="black"/>
                </a:solidFill>
              </a:rPr>
              <a:t>ndicadores: </a:t>
            </a:r>
            <a:r>
              <a:rPr lang="es-PE" sz="4000" dirty="0" smtClean="0">
                <a:solidFill>
                  <a:prstClr val="black"/>
                </a:solidFill>
              </a:rPr>
              <a:t>Enunciados que ayudan a proporcionar </a:t>
            </a:r>
            <a:r>
              <a:rPr lang="es-PE" sz="4000" dirty="0">
                <a:solidFill>
                  <a:prstClr val="black"/>
                </a:solidFill>
              </a:rPr>
              <a:t>información cuantitativa o cualitativa respecto </a:t>
            </a:r>
            <a:r>
              <a:rPr lang="es-PE" sz="4000" dirty="0" smtClean="0">
                <a:solidFill>
                  <a:prstClr val="black"/>
                </a:solidFill>
              </a:rPr>
              <a:t>al </a:t>
            </a:r>
            <a:r>
              <a:rPr lang="es-PE" sz="4000" dirty="0">
                <a:solidFill>
                  <a:prstClr val="black"/>
                </a:solidFill>
              </a:rPr>
              <a:t>nivel de </a:t>
            </a:r>
            <a:r>
              <a:rPr lang="es-PE" sz="4000" dirty="0" smtClean="0">
                <a:solidFill>
                  <a:prstClr val="black"/>
                </a:solidFill>
              </a:rPr>
              <a:t>logro de un objetivo.</a:t>
            </a:r>
          </a:p>
          <a:p>
            <a:pPr algn="just"/>
            <a:r>
              <a:rPr lang="es-PE" sz="4000" b="1" dirty="0">
                <a:solidFill>
                  <a:prstClr val="black"/>
                </a:solidFill>
              </a:rPr>
              <a:t>M</a:t>
            </a:r>
            <a:r>
              <a:rPr lang="es-PE" sz="4000" b="1" dirty="0" smtClean="0">
                <a:solidFill>
                  <a:prstClr val="black"/>
                </a:solidFill>
              </a:rPr>
              <a:t>edios de verificación:</a:t>
            </a:r>
            <a:r>
              <a:rPr lang="es-PE" sz="4000" dirty="0" smtClean="0">
                <a:solidFill>
                  <a:prstClr val="black"/>
                </a:solidFill>
              </a:rPr>
              <a:t> Elementos objetivos para  verificar o probar lo que señala el indicador. </a:t>
            </a:r>
            <a:endParaRPr lang="es-PE" sz="4000" dirty="0">
              <a:solidFill>
                <a:prstClr val="black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521" y="330200"/>
            <a:ext cx="8492430" cy="6858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prstClr val="black"/>
                </a:solidFill>
              </a:rPr>
              <a:t>INDICADORES Y MEDIOS DE VERIFICACION</a:t>
            </a:r>
            <a:r>
              <a:rPr lang="es-PE" sz="3200" dirty="0" smtClean="0">
                <a:solidFill>
                  <a:prstClr val="black"/>
                </a:solidFill>
              </a:rPr>
              <a:t>.</a:t>
            </a:r>
            <a:endParaRPr lang="es-PE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8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936104"/>
          </a:xfrm>
          <a:solidFill>
            <a:srgbClr val="66FF33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sz="32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MATRIZ  DE EVALUACIÓN DE  ACTIVIDADES  DEL  PROYECTO AMBIENTAL</a:t>
            </a:r>
            <a:endParaRPr lang="es-PE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42868"/>
              </p:ext>
            </p:extLst>
          </p:nvPr>
        </p:nvGraphicFramePr>
        <p:xfrm>
          <a:off x="-2" y="1407203"/>
          <a:ext cx="9144003" cy="6600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033"/>
                <a:gridCol w="2548063"/>
                <a:gridCol w="1225651"/>
                <a:gridCol w="903112"/>
                <a:gridCol w="890167"/>
                <a:gridCol w="406611"/>
                <a:gridCol w="460824"/>
                <a:gridCol w="463771"/>
                <a:gridCol w="463771"/>
              </a:tblGrid>
              <a:tr h="1579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Objetivo General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Actividad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Medios de Verificación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Frecuencia evaluación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Niveles de Logro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2171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Malo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err="1">
                          <a:solidFill>
                            <a:schemeClr val="tx1"/>
                          </a:solidFill>
                          <a:effectLst/>
                        </a:rPr>
                        <a:t>Regul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Bueno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Muy B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1035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Mejorar los niveles en hábitos </a:t>
                      </a:r>
                      <a:r>
                        <a:rPr lang="es-PE" sz="1600" dirty="0" err="1">
                          <a:solidFill>
                            <a:schemeClr val="tx1"/>
                          </a:solidFill>
                          <a:effectLst/>
                        </a:rPr>
                        <a:t>ecoeficientes</a:t>
                      </a: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 a través del desarrollo de una educación ambiental para la </a:t>
                      </a:r>
                      <a:r>
                        <a:rPr lang="es-PE" sz="1600" dirty="0" err="1">
                          <a:solidFill>
                            <a:schemeClr val="tx1"/>
                          </a:solidFill>
                          <a:effectLst/>
                        </a:rPr>
                        <a:t>ecoeficiencia</a:t>
                      </a: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 en la comunidad educativa de la IES “Patrón San Bartolomé”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Jornadas de sensibilización para enfrentar </a:t>
                      </a:r>
                      <a:r>
                        <a:rPr lang="es-MX" sz="1600" dirty="0" err="1">
                          <a:solidFill>
                            <a:schemeClr val="tx1"/>
                          </a:solidFill>
                          <a:effectLst/>
                        </a:rPr>
                        <a:t>ecoeficientemente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 el problema de los residuos sólidos, aire, energía y agua.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% de asistencia a la jornada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-Registro asistencia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1ra. </a:t>
                      </a:r>
                      <a:r>
                        <a:rPr lang="es-ES_tradnl" sz="1600" dirty="0" err="1">
                          <a:solidFill>
                            <a:schemeClr val="tx1"/>
                          </a:solidFill>
                          <a:effectLst/>
                        </a:rPr>
                        <a:t>Jorn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1579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2da. Jorn 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1579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3ra. </a:t>
                      </a:r>
                      <a:r>
                        <a:rPr lang="es-ES_tradnl" sz="1600" dirty="0" err="1">
                          <a:solidFill>
                            <a:schemeClr val="tx1"/>
                          </a:solidFill>
                          <a:effectLst/>
                        </a:rPr>
                        <a:t>Jorn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1910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4ta. Jorn 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4468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Taller de capacitación en manejo ecoeficiente de los residuos sólidos practicando las 3Rs. 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% de asistencia al taller.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Taller único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1579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Lunes cultural ecoeficiente.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% de cumplimiento de los eventos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I Bim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1579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II Bim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1579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III Bim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  <a:tr h="1579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IV Bim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58" marR="64758" marT="89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E03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9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4572000" y="382822"/>
            <a:ext cx="4383313" cy="6475178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-1" y="3962400"/>
            <a:ext cx="5123543" cy="2859295"/>
          </a:xfrm>
          <a:prstGeom prst="wedgeRoundRectCallout">
            <a:avLst>
              <a:gd name="adj1" fmla="val 63578"/>
              <a:gd name="adj2" fmla="val -107139"/>
              <a:gd name="adj3" fmla="val 16667"/>
            </a:avLst>
          </a:pr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PONGAMOS EN PRÁCTICA LO APRENDIDO…</a:t>
            </a:r>
            <a:endParaRPr lang="es-PE" sz="4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686911" y="711200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31522" y="2274824"/>
            <a:ext cx="3090050" cy="4564726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4051737" y="0"/>
            <a:ext cx="5123543" cy="6258909"/>
          </a:xfrm>
          <a:prstGeom prst="wedgeRoundRectCallout">
            <a:avLst>
              <a:gd name="adj1" fmla="val -79506"/>
              <a:gd name="adj2" fmla="val -3514"/>
              <a:gd name="adj3" fmla="val 16667"/>
            </a:avLst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LA SOSTENIBILIDAD, BENEFICIARIOS, JUSTIFICACIÓN, DESCRIPCIÓN DEL PEAI Y DATOS GENERALES, YA SE PUEDEN TRABAJAR EN GABINETE. SIN EMBARGO ES BUENO RECORDAR DE QUÉ SE TRATAN</a:t>
            </a:r>
            <a:endParaRPr lang="es-PE" sz="3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-3" y="143238"/>
            <a:ext cx="9144001" cy="851675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SOSTENIBILIDAD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058" y="1270906"/>
            <a:ext cx="9042398" cy="5509200"/>
          </a:xfrm>
          <a:prstGeom prst="rect">
            <a:avLst/>
          </a:prstGeom>
          <a:solidFill>
            <a:srgbClr val="66FF33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s-MX" sz="3200" dirty="0"/>
              <a:t>El presente PEAI se garantiza su sostenibilidad porque se han elaborado los documentos de Gestión Institucional (PEI, PCI, RI, PAT) y Gestión Pedagógica (PC) con enfoque ambiental asumiendo las capacidades y campos temáticos de la educación ambiental que se garantizarán con nuestra comunidad educativa que muestra un alto nivel de conciencia ambiental. </a:t>
            </a:r>
          </a:p>
          <a:p>
            <a:r>
              <a:rPr lang="es-MX" sz="3200" dirty="0"/>
              <a:t>También se hará sostenible formando  alianzas estratégicas con la Municipalidad distrital y </a:t>
            </a:r>
            <a:r>
              <a:rPr lang="es-MX" sz="3200" dirty="0" err="1"/>
              <a:t>ONGs</a:t>
            </a:r>
            <a:r>
              <a:rPr lang="es-MX" sz="3200" dirty="0"/>
              <a:t> que intervienen en nuestra localidad.</a:t>
            </a:r>
          </a:p>
        </p:txBody>
      </p:sp>
    </p:spTree>
    <p:extLst>
      <p:ext uri="{BB962C8B-B14F-4D97-AF65-F5344CB8AC3E}">
        <p14:creationId xmlns:p14="http://schemas.microsoft.com/office/powerpoint/2010/main" val="6460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44684"/>
              </p:ext>
            </p:extLst>
          </p:nvPr>
        </p:nvGraphicFramePr>
        <p:xfrm>
          <a:off x="317411" y="4625168"/>
          <a:ext cx="8563428" cy="1261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9750"/>
                <a:gridCol w="785646"/>
                <a:gridCol w="6048032"/>
              </a:tblGrid>
              <a:tr h="100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Tipo</a:t>
                      </a:r>
                      <a:endParaRPr lang="es-MX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Meta</a:t>
                      </a:r>
                      <a:endParaRPr lang="es-MX" sz="3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</a:rPr>
                        <a:t>Características</a:t>
                      </a:r>
                      <a:endParaRPr lang="es-MX" sz="3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Beneficiarios</a:t>
                      </a:r>
                      <a:endParaRPr lang="es-MX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</a:rPr>
                        <a:t>1650</a:t>
                      </a:r>
                      <a:endParaRPr lang="es-MX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</a:rPr>
                        <a:t>Comunidad educativa de la IES “Patrón</a:t>
                      </a:r>
                      <a:r>
                        <a:rPr lang="es-MX" sz="2400" baseline="0" dirty="0" smtClean="0">
                          <a:effectLst/>
                        </a:rPr>
                        <a:t>  </a:t>
                      </a:r>
                      <a:r>
                        <a:rPr lang="es-MX" sz="2400" dirty="0" smtClean="0">
                          <a:effectLst/>
                        </a:rPr>
                        <a:t>San Bartolomé”</a:t>
                      </a:r>
                      <a:endParaRPr lang="es-MX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0638" y="2416183"/>
            <a:ext cx="6719887" cy="126183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¿</a:t>
            </a:r>
            <a:r>
              <a:rPr kumimoji="0" lang="es-MX" alt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A qui</a:t>
            </a:r>
            <a:r>
              <a:rPr kumimoji="0" lang="es-MX" alt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MX" alt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n est</a:t>
            </a:r>
            <a:r>
              <a:rPr kumimoji="0" lang="es-MX" alt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MX" alt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dirigido el proyecto?</a:t>
            </a:r>
            <a:endParaRPr kumimoji="0" lang="es-MX" altLang="es-MX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371" y="195894"/>
            <a:ext cx="8389258" cy="958454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LOS BENEFICIARIOS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-1" y="5582821"/>
            <a:ext cx="7010401" cy="958454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LA JUSTIFICACIÓN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17715" y="1"/>
            <a:ext cx="8752864" cy="711200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80000"/>
              </a:lnSpc>
            </a:pPr>
            <a:r>
              <a:rPr lang="es-MX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LA EDUCACIÓN </a:t>
            </a:r>
            <a:r>
              <a:rPr lang="es-MX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AMBIENTAL</a:t>
            </a:r>
          </a:p>
        </p:txBody>
      </p:sp>
      <p:pic>
        <p:nvPicPr>
          <p:cNvPr id="2050" name="Picture 2" descr="Resultado de imagen para escuela y comun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75" y="2286001"/>
            <a:ext cx="61923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" y="835572"/>
            <a:ext cx="9143998" cy="1450428"/>
          </a:xfrm>
          <a:prstGeom prst="rect">
            <a:avLst/>
          </a:prstGeom>
          <a:solidFill>
            <a:srgbClr val="9EE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000" b="1" dirty="0">
                <a:solidFill>
                  <a:schemeClr val="tx1"/>
                </a:solidFill>
              </a:rPr>
              <a:t>Proceso educativo integral que se da de manera  formal  y no formal desarrollando conocimientos, actitudes, valores y prácticas ambientales.</a:t>
            </a:r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851233" y="-78829"/>
            <a:ext cx="1405510" cy="10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-173420" y="-14512"/>
            <a:ext cx="1405510" cy="10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4888" y="2317532"/>
            <a:ext cx="2794438" cy="4272455"/>
          </a:xfrm>
          <a:prstGeom prst="rect">
            <a:avLst/>
          </a:prstGeom>
          <a:solidFill>
            <a:srgbClr val="9EE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000" b="1" dirty="0">
                <a:solidFill>
                  <a:schemeClr val="tx1"/>
                </a:solidFill>
              </a:rPr>
              <a:t>La Educación Ambiental se implementa e instrumenta en las II.EE. a través de la aplicación del Enfoque Ambiental.</a:t>
            </a:r>
            <a:endParaRPr lang="es-MX" sz="3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043608" y="126124"/>
            <a:ext cx="7128792" cy="1123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 smtClean="0">
                <a:solidFill>
                  <a:prstClr val="black"/>
                </a:solidFill>
              </a:rPr>
              <a:t>ESTRUCTURA DE LA JUSTIFICACIÓN DE UN PROYECTO</a:t>
            </a:r>
            <a:endParaRPr lang="es-PE" sz="3600" b="1" dirty="0">
              <a:solidFill>
                <a:prstClr val="black"/>
              </a:solidFill>
            </a:endParaRPr>
          </a:p>
        </p:txBody>
      </p:sp>
      <p:sp>
        <p:nvSpPr>
          <p:cNvPr id="4" name="Llamada de flecha izquierda y derecha 3"/>
          <p:cNvSpPr/>
          <p:nvPr/>
        </p:nvSpPr>
        <p:spPr>
          <a:xfrm>
            <a:off x="2915816" y="1412777"/>
            <a:ext cx="3298652" cy="792087"/>
          </a:xfrm>
          <a:prstGeom prst="leftRigh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2C3C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endParaRPr lang="es-PE" sz="2000" b="1" dirty="0">
              <a:solidFill>
                <a:srgbClr val="2C3C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lamada de flecha hacia abajo 5"/>
          <p:cNvSpPr/>
          <p:nvPr/>
        </p:nvSpPr>
        <p:spPr>
          <a:xfrm>
            <a:off x="683568" y="1558980"/>
            <a:ext cx="1872208" cy="914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qué?</a:t>
            </a:r>
            <a:endParaRPr lang="es-PE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lamada de flecha hacia abajo 6"/>
          <p:cNvSpPr/>
          <p:nvPr/>
        </p:nvSpPr>
        <p:spPr>
          <a:xfrm>
            <a:off x="6516216" y="1432208"/>
            <a:ext cx="1961361" cy="914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qué?</a:t>
            </a:r>
            <a:endParaRPr lang="es-PE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9511" y="2708920"/>
            <a:ext cx="2808313" cy="2736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000" b="1" dirty="0">
                <a:solidFill>
                  <a:prstClr val="black"/>
                </a:solidFill>
                <a:latin typeface="Univers"/>
              </a:rPr>
              <a:t>Razones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000" b="1" dirty="0">
                <a:solidFill>
                  <a:prstClr val="black"/>
                </a:solidFill>
                <a:latin typeface="Univers"/>
              </a:rPr>
              <a:t>Motivos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PE" sz="2000" b="1" dirty="0">
                <a:solidFill>
                  <a:prstClr val="black"/>
                </a:solidFill>
                <a:latin typeface="Univers"/>
              </a:rPr>
              <a:t>Explicar la prioridad y la         urgencia </a:t>
            </a:r>
            <a:r>
              <a:rPr lang="es-PE" sz="2000" b="1" dirty="0" smtClean="0">
                <a:solidFill>
                  <a:prstClr val="black"/>
                </a:solidFill>
                <a:latin typeface="Univers"/>
              </a:rPr>
              <a:t> </a:t>
            </a:r>
            <a:r>
              <a:rPr lang="es-PE" sz="2000" b="1" dirty="0">
                <a:solidFill>
                  <a:prstClr val="black"/>
                </a:solidFill>
                <a:latin typeface="Univers"/>
              </a:rPr>
              <a:t>del problema para el que </a:t>
            </a:r>
            <a:r>
              <a:rPr lang="es-PE" sz="2000" b="1" dirty="0" smtClean="0">
                <a:solidFill>
                  <a:prstClr val="black"/>
                </a:solidFill>
                <a:latin typeface="Univers"/>
              </a:rPr>
              <a:t>se busca </a:t>
            </a:r>
            <a:r>
              <a:rPr lang="es-PE" sz="2000" b="1" dirty="0">
                <a:solidFill>
                  <a:prstClr val="black"/>
                </a:solidFill>
              </a:rPr>
              <a:t>solución.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08104" y="2523860"/>
            <a:ext cx="3456384" cy="2993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PE" sz="2000" b="1" dirty="0">
                <a:solidFill>
                  <a:prstClr val="black"/>
                </a:solidFill>
                <a:latin typeface="Univers"/>
              </a:rPr>
              <a:t>Bondades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PE" sz="2000" b="1" dirty="0">
                <a:solidFill>
                  <a:prstClr val="black"/>
                </a:solidFill>
                <a:latin typeface="Univers"/>
              </a:rPr>
              <a:t>Beneficios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PE" sz="2000" b="1" dirty="0">
                <a:solidFill>
                  <a:prstClr val="black"/>
                </a:solidFill>
                <a:latin typeface="Univers"/>
              </a:rPr>
              <a:t>Aportes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PE" sz="2000" b="1" dirty="0">
                <a:solidFill>
                  <a:prstClr val="black"/>
                </a:solidFill>
                <a:latin typeface="Univers"/>
              </a:rPr>
              <a:t>Impacto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PE" sz="2000" b="1" dirty="0">
                <a:solidFill>
                  <a:prstClr val="black"/>
                </a:solidFill>
                <a:latin typeface="Univers"/>
              </a:rPr>
              <a:t>Sustentar por qué este proyecto que se elabora es la propuesta de solución más adecuada y viable para resolver ese </a:t>
            </a:r>
            <a:r>
              <a:rPr lang="es-PE" sz="2000" b="1" dirty="0" smtClean="0">
                <a:solidFill>
                  <a:prstClr val="black"/>
                </a:solidFill>
                <a:latin typeface="Univers"/>
              </a:rPr>
              <a:t>problema.</a:t>
            </a:r>
            <a:endParaRPr lang="es-PE" sz="2000" b="1" dirty="0">
              <a:solidFill>
                <a:prstClr val="black"/>
              </a:solidFill>
              <a:latin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16582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07560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3200" b="1" dirty="0"/>
              <a:t>EJM: </a:t>
            </a:r>
            <a:r>
              <a:rPr lang="es-PE" sz="3200" b="1" dirty="0" smtClean="0"/>
              <a:t>JUSTIFICACIÓN </a:t>
            </a:r>
            <a:r>
              <a:rPr lang="es-PE" sz="3200" b="1" dirty="0"/>
              <a:t>DE UN PROYECTO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2218545" y="1405072"/>
            <a:ext cx="6833406" cy="52182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2400" b="1" dirty="0" smtClean="0"/>
              <a:t>Actualmente la </a:t>
            </a:r>
            <a:r>
              <a:rPr lang="es-PE" sz="2400" b="1" dirty="0" smtClean="0"/>
              <a:t>IEI “</a:t>
            </a:r>
            <a:r>
              <a:rPr lang="es-PE" sz="2400" b="1" dirty="0"/>
              <a:t> </a:t>
            </a:r>
            <a:r>
              <a:rPr lang="es-PE" sz="2400" b="1" dirty="0" smtClean="0"/>
              <a:t>XXX</a:t>
            </a:r>
            <a:r>
              <a:rPr lang="es-PE" sz="2400" b="1" dirty="0" smtClean="0"/>
              <a:t>”, </a:t>
            </a:r>
            <a:r>
              <a:rPr lang="es-PE" sz="2400" b="1" dirty="0" smtClean="0"/>
              <a:t>afronta </a:t>
            </a:r>
            <a:r>
              <a:rPr lang="es-PE" sz="2400" b="1" dirty="0"/>
              <a:t>una  problemática </a:t>
            </a:r>
            <a:r>
              <a:rPr lang="es-PE" sz="2400" b="1" dirty="0" smtClean="0"/>
              <a:t>ambiental respecto a la recolección, </a:t>
            </a:r>
            <a:r>
              <a:rPr lang="es-PE" sz="2400" b="1" dirty="0"/>
              <a:t>tratamiento y reutilización de los desechos </a:t>
            </a:r>
            <a:r>
              <a:rPr lang="es-PE" sz="2400" b="1" dirty="0" smtClean="0"/>
              <a:t>sólidos, </a:t>
            </a:r>
            <a:r>
              <a:rPr lang="es-PE" sz="2400" b="1" dirty="0"/>
              <a:t>viéndose afectada  la totalidad de la comunidad educativa, generando mala imagen y contaminación </a:t>
            </a:r>
            <a:r>
              <a:rPr lang="es-PE" sz="2400" b="1" dirty="0" smtClean="0"/>
              <a:t>ambiental.</a:t>
            </a:r>
            <a:endParaRPr lang="es-PE" sz="2400" b="1" dirty="0"/>
          </a:p>
          <a:p>
            <a:pPr marL="0" indent="0" algn="just">
              <a:buNone/>
            </a:pPr>
            <a:r>
              <a:rPr lang="es-PE" sz="2400" b="1" dirty="0" smtClean="0"/>
              <a:t>Por </a:t>
            </a:r>
            <a:r>
              <a:rPr lang="es-PE" sz="2400" b="1" dirty="0"/>
              <a:t>esta </a:t>
            </a:r>
            <a:r>
              <a:rPr lang="es-PE" sz="2400" b="1" dirty="0" smtClean="0"/>
              <a:t>razón, se propone el presenta PEAI</a:t>
            </a:r>
            <a:r>
              <a:rPr lang="es-ES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/>
              <a:t>con lo que se </a:t>
            </a:r>
            <a:r>
              <a:rPr lang="es-PE" sz="2400" b="1" dirty="0"/>
              <a:t>pretende aplicar y desarrollar diferentes estrategias pedagógicas y distintas actividades con la comunidad, para generar conciencia </a:t>
            </a:r>
            <a:r>
              <a:rPr lang="es-PE" sz="2400" b="1" dirty="0" smtClean="0"/>
              <a:t>ambiental, </a:t>
            </a:r>
            <a:r>
              <a:rPr lang="es-PE" sz="2400" b="1" dirty="0"/>
              <a:t>espacios limpios y agradables, evitando los impactos negativos en el ambiente y mejorando la calidad de vida de las personas de la comunidad </a:t>
            </a:r>
            <a:r>
              <a:rPr lang="es-PE" sz="2400" b="1" dirty="0" smtClean="0"/>
              <a:t>educativa.</a:t>
            </a:r>
            <a:endParaRPr lang="es-PE" sz="2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179883" y="1967861"/>
            <a:ext cx="1424066" cy="97436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¿POR QUÉ?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79883" y="4353793"/>
            <a:ext cx="1424066" cy="97436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¿PARA QUÉ?</a:t>
            </a:r>
            <a:endParaRPr lang="es-MX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0" y="87087"/>
            <a:ext cx="9144001" cy="851675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DESCRIPCIÓN DEL PEAI</a:t>
            </a:r>
            <a:endParaRPr lang="es-PE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8057" y="1722055"/>
            <a:ext cx="9027885" cy="5078313"/>
          </a:xfrm>
          <a:prstGeom prst="rect">
            <a:avLst/>
          </a:prstGeom>
          <a:solidFill>
            <a:schemeClr val="accent3">
              <a:lumMod val="5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3600" b="1" dirty="0">
                <a:solidFill>
                  <a:schemeClr val="bg1"/>
                </a:solidFill>
              </a:rPr>
              <a:t>El presente PEAI busca generar en los estudiantes una conciencia crítica acerca del impacto que tiene la </a:t>
            </a:r>
            <a:r>
              <a:rPr lang="es-MX" sz="3600" b="1" dirty="0" err="1" smtClean="0">
                <a:solidFill>
                  <a:schemeClr val="bg1"/>
                </a:solidFill>
              </a:rPr>
              <a:t>ecoeficiencia</a:t>
            </a:r>
            <a:r>
              <a:rPr lang="es-MX" sz="3600" b="1" dirty="0" smtClean="0">
                <a:solidFill>
                  <a:schemeClr val="bg1"/>
                </a:solidFill>
              </a:rPr>
              <a:t> </a:t>
            </a:r>
            <a:r>
              <a:rPr lang="es-MX" sz="3600" b="1" dirty="0">
                <a:solidFill>
                  <a:schemeClr val="bg1"/>
                </a:solidFill>
              </a:rPr>
              <a:t>en nuestra institución educativa y de qué manera se puede </a:t>
            </a:r>
            <a:r>
              <a:rPr lang="es-MX" sz="3600" b="1" dirty="0" smtClean="0">
                <a:solidFill>
                  <a:schemeClr val="bg1"/>
                </a:solidFill>
              </a:rPr>
              <a:t>mitigar y aminorar los problemas ambientales impulsando la </a:t>
            </a:r>
            <a:r>
              <a:rPr lang="es-MX" sz="3600" b="1" dirty="0">
                <a:solidFill>
                  <a:schemeClr val="bg1"/>
                </a:solidFill>
              </a:rPr>
              <a:t>toma de conciencia </a:t>
            </a:r>
            <a:r>
              <a:rPr lang="es-MX" sz="3600" b="1" dirty="0" smtClean="0">
                <a:solidFill>
                  <a:schemeClr val="bg1"/>
                </a:solidFill>
              </a:rPr>
              <a:t>a través de una pertinente educación ambiental para la </a:t>
            </a:r>
            <a:r>
              <a:rPr lang="es-MX" sz="3600" b="1" dirty="0" err="1" smtClean="0">
                <a:solidFill>
                  <a:schemeClr val="bg1"/>
                </a:solidFill>
              </a:rPr>
              <a:t>ecoeficiencias</a:t>
            </a:r>
            <a:r>
              <a:rPr lang="es-MX" sz="3600" b="1" dirty="0" smtClean="0">
                <a:solidFill>
                  <a:schemeClr val="bg1"/>
                </a:solidFill>
              </a:rPr>
              <a:t> y desarrollar </a:t>
            </a:r>
            <a:r>
              <a:rPr lang="es-MX" sz="3600" b="1" dirty="0">
                <a:solidFill>
                  <a:schemeClr val="bg1"/>
                </a:solidFill>
              </a:rPr>
              <a:t>hábitos saludables.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803" y="1025846"/>
            <a:ext cx="9027885" cy="646331"/>
          </a:xfrm>
          <a:prstGeom prst="rect">
            <a:avLst/>
          </a:prstGeom>
          <a:solidFill>
            <a:srgbClr val="9EE034">
              <a:alpha val="9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3600" b="1" dirty="0" smtClean="0"/>
              <a:t>¿En qué consiste? </a:t>
            </a:r>
            <a:r>
              <a:rPr lang="es-MX" sz="3600" b="1" dirty="0" err="1" smtClean="0"/>
              <a:t>Ejm</a:t>
            </a:r>
            <a:r>
              <a:rPr lang="es-MX" sz="3600" b="1" dirty="0" smtClean="0"/>
              <a:t>.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6202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95120" y="1199212"/>
            <a:ext cx="8524027" cy="5646517"/>
          </a:xfrm>
          <a:prstGeom prst="roundRect">
            <a:avLst>
              <a:gd name="adj" fmla="val 16667"/>
            </a:avLst>
          </a:prstGeom>
          <a:solidFill>
            <a:schemeClr val="lt1">
              <a:alpha val="85000"/>
            </a:schemeClr>
          </a:solidFill>
          <a:ln w="76200"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es-MX" sz="3600" b="1" dirty="0" smtClean="0"/>
              <a:t>Institución </a:t>
            </a:r>
            <a:r>
              <a:rPr lang="es-MX" sz="3600" b="1" dirty="0"/>
              <a:t>Educativa:</a:t>
            </a:r>
            <a:endParaRPr lang="es-MX" sz="4800" b="1" dirty="0"/>
          </a:p>
          <a:p>
            <a:pPr marL="800100" lvl="1" indent="-342900">
              <a:buFont typeface="+mj-lt"/>
              <a:buAutoNum type="arabicPeriod"/>
            </a:pPr>
            <a:r>
              <a:rPr lang="es-MX" sz="3600" b="1" dirty="0" smtClean="0"/>
              <a:t>Dirección</a:t>
            </a:r>
            <a:r>
              <a:rPr lang="es-MX" sz="3600" b="1" dirty="0"/>
              <a:t>: </a:t>
            </a:r>
            <a:endParaRPr lang="es-MX" sz="4800" b="1" dirty="0"/>
          </a:p>
          <a:p>
            <a:pPr marL="800100" lvl="1" indent="-342900">
              <a:buFont typeface="+mj-lt"/>
              <a:buAutoNum type="arabicPeriod"/>
            </a:pPr>
            <a:r>
              <a:rPr lang="es-MX" sz="3600" b="1" dirty="0"/>
              <a:t>Lugar:	Distrito:		Provincia:	Región</a:t>
            </a:r>
            <a:r>
              <a:rPr lang="es-MX" sz="3600" b="1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3600" b="1" dirty="0" smtClean="0"/>
              <a:t>Director:</a:t>
            </a:r>
            <a:endParaRPr lang="es-MX" sz="4800" b="1" dirty="0"/>
          </a:p>
          <a:p>
            <a:pPr marL="800100" lvl="1" indent="-342900">
              <a:buFont typeface="+mj-lt"/>
              <a:buAutoNum type="arabicPeriod"/>
            </a:pPr>
            <a:r>
              <a:rPr lang="es-MX" sz="3600" b="1" dirty="0" smtClean="0"/>
              <a:t>Integrantes </a:t>
            </a:r>
            <a:r>
              <a:rPr lang="es-MX" sz="3600" b="1" dirty="0"/>
              <a:t>del Comité ambiental</a:t>
            </a:r>
            <a:r>
              <a:rPr lang="es-MX" sz="3600" b="1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MX" sz="3600" b="1" dirty="0" smtClean="0"/>
              <a:t>N° de Grados y Secciones</a:t>
            </a:r>
            <a:endParaRPr lang="es-MX" sz="4800" b="1" dirty="0"/>
          </a:p>
          <a:p>
            <a:pPr marL="800100" lvl="1" indent="-342900">
              <a:buFont typeface="+mj-lt"/>
              <a:buAutoNum type="arabicPeriod"/>
            </a:pPr>
            <a:r>
              <a:rPr lang="es-MX" sz="3600" b="1" dirty="0" smtClean="0"/>
              <a:t>Duración del PEAI: Inicio y término.</a:t>
            </a:r>
            <a:endParaRPr lang="es-MX" sz="4800" b="1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22544" y="120838"/>
            <a:ext cx="8286808" cy="958454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</a:pPr>
            <a:r>
              <a:rPr lang="es-PE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DATOS GENERALES</a:t>
            </a:r>
          </a:p>
          <a:p>
            <a:pPr marL="342900" indent="-342900" algn="ctr">
              <a:lnSpc>
                <a:spcPct val="80000"/>
              </a:lnSpc>
            </a:pPr>
            <a:r>
              <a:rPr lang="es-PE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(Propuesta)</a:t>
            </a:r>
            <a:endParaRPr lang="es-PE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4572000" y="396470"/>
            <a:ext cx="4383313" cy="6475178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0" y="3468895"/>
            <a:ext cx="4571999" cy="3352800"/>
          </a:xfrm>
          <a:prstGeom prst="wedgeRoundRectCallout">
            <a:avLst>
              <a:gd name="adj1" fmla="val 71230"/>
              <a:gd name="adj2" fmla="val -90314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…CON LOS </a:t>
            </a:r>
            <a:r>
              <a:rPr lang="es-MX" sz="3600" b="1" dirty="0" err="1" smtClean="0"/>
              <a:t>PEAIs</a:t>
            </a:r>
            <a:r>
              <a:rPr lang="es-MX" sz="3600" b="1" dirty="0" smtClean="0"/>
              <a:t> HECHOS, AHORA SÍ, RECIÉN SE PUEDE HACER EL PLAN DEL COMITÉ AMBIENTAL</a:t>
            </a:r>
            <a:endParaRPr lang="es-MX" sz="3600" b="1" dirty="0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3831022" y="567560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74171" y="87561"/>
            <a:ext cx="8795657" cy="1291296"/>
          </a:xfrm>
          <a:prstGeom prst="roundRect">
            <a:avLst>
              <a:gd name="adj" fmla="val 16667"/>
            </a:avLst>
          </a:prstGeom>
          <a:solidFill>
            <a:srgbClr val="66FF33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PE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PLAN COMITÉ AMBIENTAL</a:t>
            </a:r>
          </a:p>
          <a:p>
            <a:pPr algn="ctr">
              <a:lnSpc>
                <a:spcPct val="80000"/>
              </a:lnSpc>
            </a:pPr>
            <a:r>
              <a:rPr lang="es-PE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(ESTRUCTURA SUGERIDA)</a:t>
            </a:r>
            <a:endParaRPr lang="es-PE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480457"/>
            <a:ext cx="9144000" cy="5336244"/>
          </a:xfrm>
          <a:prstGeom prst="roundRect">
            <a:avLst>
              <a:gd name="adj" fmla="val 16667"/>
            </a:avLst>
          </a:prstGeom>
          <a:solidFill>
            <a:srgbClr val="9EE034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457200" lvl="0" indent="-457200">
              <a:buFont typeface="+mj-lt"/>
              <a:buAutoNum type="arabicPeriod"/>
            </a:pPr>
            <a:r>
              <a:rPr lang="es-MX" sz="3200" b="1" dirty="0" smtClean="0">
                <a:solidFill>
                  <a:schemeClr val="tx1"/>
                </a:solidFill>
              </a:rPr>
              <a:t>Datos </a:t>
            </a:r>
            <a:r>
              <a:rPr lang="es-MX" sz="3200" b="1" dirty="0">
                <a:solidFill>
                  <a:schemeClr val="tx1"/>
                </a:solidFill>
              </a:rPr>
              <a:t>Generales.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3200" b="1" dirty="0">
                <a:solidFill>
                  <a:schemeClr val="tx1"/>
                </a:solidFill>
              </a:rPr>
              <a:t>Justificación.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MX" sz="3200" b="1" dirty="0">
                <a:solidFill>
                  <a:schemeClr val="tx1"/>
                </a:solidFill>
              </a:rPr>
              <a:t>Objetivos.</a:t>
            </a:r>
          </a:p>
          <a:p>
            <a:r>
              <a:rPr lang="es-MX" sz="3200" b="1" dirty="0" smtClean="0">
                <a:solidFill>
                  <a:schemeClr val="tx1"/>
                </a:solidFill>
              </a:rPr>
              <a:t>5. </a:t>
            </a:r>
            <a:r>
              <a:rPr lang="es-MX" sz="3200" b="1" dirty="0">
                <a:solidFill>
                  <a:schemeClr val="tx1"/>
                </a:solidFill>
              </a:rPr>
              <a:t>Actividades y </a:t>
            </a:r>
            <a:r>
              <a:rPr lang="es-MX" sz="3200" b="1" dirty="0" smtClean="0">
                <a:solidFill>
                  <a:schemeClr val="tx1"/>
                </a:solidFill>
              </a:rPr>
              <a:t>cronograma (integrando  </a:t>
            </a:r>
            <a:r>
              <a:rPr lang="es-MX" sz="3200" b="1" dirty="0" err="1" smtClean="0">
                <a:solidFill>
                  <a:schemeClr val="tx1"/>
                </a:solidFill>
              </a:rPr>
              <a:t>PEAIs</a:t>
            </a:r>
            <a:r>
              <a:rPr lang="es-MX" sz="32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s-MX" sz="3200" b="1" dirty="0" smtClean="0">
                <a:solidFill>
                  <a:schemeClr val="tx1"/>
                </a:solidFill>
              </a:rPr>
              <a:t>6. Recursos </a:t>
            </a:r>
            <a:r>
              <a:rPr lang="es-MX" sz="3200" b="1" dirty="0">
                <a:solidFill>
                  <a:schemeClr val="tx1"/>
                </a:solidFill>
              </a:rPr>
              <a:t>y </a:t>
            </a:r>
            <a:r>
              <a:rPr lang="es-MX" sz="3200" b="1" dirty="0" smtClean="0">
                <a:solidFill>
                  <a:schemeClr val="tx1"/>
                </a:solidFill>
              </a:rPr>
              <a:t>presupuesto </a:t>
            </a:r>
            <a:r>
              <a:rPr lang="es-MX" sz="3200" b="1" dirty="0">
                <a:solidFill>
                  <a:schemeClr val="tx1"/>
                </a:solidFill>
              </a:rPr>
              <a:t>(integrando  </a:t>
            </a:r>
            <a:r>
              <a:rPr lang="es-MX" sz="3200" b="1" dirty="0" err="1" smtClean="0">
                <a:solidFill>
                  <a:schemeClr val="tx1"/>
                </a:solidFill>
              </a:rPr>
              <a:t>PEAIs</a:t>
            </a:r>
            <a:r>
              <a:rPr lang="es-MX" sz="3200" b="1" dirty="0" smtClean="0">
                <a:solidFill>
                  <a:schemeClr val="tx1"/>
                </a:solidFill>
              </a:rPr>
              <a:t>) </a:t>
            </a:r>
            <a:endParaRPr lang="es-MX" sz="3200" b="1" dirty="0">
              <a:solidFill>
                <a:schemeClr val="tx1"/>
              </a:solidFill>
            </a:endParaRPr>
          </a:p>
          <a:p>
            <a:pPr lvl="0"/>
            <a:r>
              <a:rPr lang="es-MX" sz="3200" b="1" dirty="0" smtClean="0">
                <a:solidFill>
                  <a:schemeClr val="tx1"/>
                </a:solidFill>
              </a:rPr>
              <a:t>7. Evaluación</a:t>
            </a:r>
          </a:p>
          <a:p>
            <a:pPr lvl="0"/>
            <a:r>
              <a:rPr lang="es-MX" sz="3200" b="1" dirty="0" smtClean="0">
                <a:solidFill>
                  <a:schemeClr val="tx1"/>
                </a:solidFill>
              </a:rPr>
              <a:t>8. Anexo: PEAI por componentes temáticos </a:t>
            </a:r>
            <a:endParaRPr lang="es-MX" sz="3200" b="1" dirty="0">
              <a:solidFill>
                <a:schemeClr val="tx1"/>
              </a:solidFill>
            </a:endParaRPr>
          </a:p>
          <a:p>
            <a:pPr lvl="1"/>
            <a:r>
              <a:rPr lang="es-ES" sz="3200" b="1" dirty="0" smtClean="0">
                <a:solidFill>
                  <a:schemeClr val="tx1"/>
                </a:solidFill>
              </a:rPr>
              <a:t> </a:t>
            </a:r>
            <a:endParaRPr lang="es-PE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Resultado de imagen para DIBUJO PERSONAS plan de actividades de un proyecto EDUC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" y="665632"/>
            <a:ext cx="9098746" cy="54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5255" y="33227"/>
            <a:ext cx="9125842" cy="1149187"/>
          </a:xfrm>
          <a:prstGeom prst="rect">
            <a:avLst/>
          </a:prstGeom>
          <a:solidFill>
            <a:srgbClr val="9EE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POR CONSENSO </a:t>
            </a:r>
            <a:r>
              <a:rPr lang="es-MX" sz="3600" b="1" dirty="0" smtClean="0">
                <a:solidFill>
                  <a:schemeClr val="tx1"/>
                </a:solidFill>
                <a:hlinkClick r:id="rId3" action="ppaction://hlinkfile"/>
              </a:rPr>
              <a:t>PRIORIZAR Y AGRUPAR LAS ACTIVIDADES DE LOS 4 </a:t>
            </a:r>
            <a:r>
              <a:rPr lang="es-MX" sz="3600" b="1" dirty="0" err="1" smtClean="0">
                <a:solidFill>
                  <a:schemeClr val="tx1"/>
                </a:solidFill>
                <a:hlinkClick r:id="rId3" action="ppaction://hlinkfile"/>
              </a:rPr>
              <a:t>PEAIs</a:t>
            </a:r>
            <a:r>
              <a:rPr lang="es-MX" sz="3600" b="1" dirty="0" smtClean="0">
                <a:solidFill>
                  <a:schemeClr val="tx1"/>
                </a:solidFill>
              </a:rPr>
              <a:t>…</a:t>
            </a:r>
            <a:endParaRPr lang="es-MX" sz="36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23" y="5360277"/>
            <a:ext cx="9125842" cy="149772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UNA VEZ DEFINIDA LAS ACTIVIDADES DE LOS 4 </a:t>
            </a:r>
            <a:r>
              <a:rPr lang="es-MX" sz="3200" b="1" dirty="0" err="1" smtClean="0">
                <a:solidFill>
                  <a:schemeClr val="tx1"/>
                </a:solidFill>
              </a:rPr>
              <a:t>PEAIs</a:t>
            </a:r>
            <a:r>
              <a:rPr lang="es-MX" sz="3200" b="1" dirty="0" smtClean="0">
                <a:solidFill>
                  <a:schemeClr val="tx1"/>
                </a:solidFill>
              </a:rPr>
              <a:t> LOS RESPONSABLES DEBEN ELABORAR UN </a:t>
            </a:r>
            <a:r>
              <a:rPr lang="es-MX" sz="3200" b="1" dirty="0" smtClean="0">
                <a:solidFill>
                  <a:schemeClr val="tx1"/>
                </a:solidFill>
                <a:hlinkClick r:id="rId4" action="ppaction://hlinkfile"/>
              </a:rPr>
              <a:t>PLAN OPERATIVO SIMPLE</a:t>
            </a:r>
            <a:r>
              <a:rPr lang="es-MX" sz="3200" b="1" dirty="0" smtClean="0">
                <a:solidFill>
                  <a:schemeClr val="tx1"/>
                </a:solidFill>
              </a:rPr>
              <a:t> PARA CADA ACTIVIDAD.</a:t>
            </a:r>
            <a:endParaRPr lang="es-MX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2" descr="http://nueva-ciudad.com.ar/wp-content/uploads/2014/07/presupuesto-participativ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1112"/>
            <a:ext cx="9125842" cy="5434023"/>
          </a:xfrm>
          <a:prstGeom prst="rect">
            <a:avLst/>
          </a:prstGeom>
          <a:solidFill>
            <a:srgbClr val="00B050"/>
          </a:solidFill>
          <a:extLst/>
        </p:spPr>
      </p:pic>
      <p:sp>
        <p:nvSpPr>
          <p:cNvPr id="2" name="1 Rectángulo"/>
          <p:cNvSpPr/>
          <p:nvPr/>
        </p:nvSpPr>
        <p:spPr>
          <a:xfrm>
            <a:off x="0" y="17497"/>
            <a:ext cx="9125842" cy="1390390"/>
          </a:xfrm>
          <a:prstGeom prst="rect">
            <a:avLst/>
          </a:prstGeom>
          <a:solidFill>
            <a:srgbClr val="9EE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solidFill>
                  <a:schemeClr val="tx1"/>
                </a:solidFill>
              </a:rPr>
              <a:t>LUEGO SE DEBE CONSOLIDAR EL PRESUPUESTO DE  LOS 4 </a:t>
            </a:r>
            <a:r>
              <a:rPr lang="es-MX" sz="4400" b="1" dirty="0" err="1" smtClean="0">
                <a:solidFill>
                  <a:schemeClr val="tx1"/>
                </a:solidFill>
              </a:rPr>
              <a:t>PEAIs</a:t>
            </a:r>
            <a:r>
              <a:rPr lang="es-MX" sz="4400" b="1" dirty="0" smtClean="0">
                <a:solidFill>
                  <a:schemeClr val="tx1"/>
                </a:solidFill>
              </a:rPr>
              <a:t>. </a:t>
            </a:r>
            <a:endParaRPr lang="es-MX" sz="44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0" y="13811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51243"/>
              </p:ext>
            </p:extLst>
          </p:nvPr>
        </p:nvGraphicFramePr>
        <p:xfrm>
          <a:off x="1" y="1876094"/>
          <a:ext cx="9144000" cy="3200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5136"/>
                <a:gridCol w="2200499"/>
                <a:gridCol w="1957464"/>
                <a:gridCol w="1090901"/>
              </a:tblGrid>
              <a:tr h="3983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</a:rPr>
                        <a:t>PEAI COMPONENTE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</a:rPr>
                        <a:t>GASTOS S/.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80973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</a:rPr>
                        <a:t>RECURSOS PROPIOS</a:t>
                      </a: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</a:rPr>
                        <a:t>DONACIONES</a:t>
                      </a: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8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Cambio Climático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22.00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215.00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237.00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8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err="1">
                          <a:solidFill>
                            <a:schemeClr val="tx1"/>
                          </a:solidFill>
                          <a:effectLst/>
                        </a:rPr>
                        <a:t>Ecoeficiencia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46.00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179.00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225.00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8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Salud 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75.00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240.00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315.00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8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Gestión del riesgo de desastres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chemeClr val="tx1"/>
                          </a:solidFill>
                          <a:effectLst/>
                        </a:rPr>
                        <a:t>40.00</a:t>
                      </a:r>
                      <a:endParaRPr lang="es-MX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180.00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220.00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98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</a:rPr>
                        <a:t>183.00</a:t>
                      </a: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</a:rPr>
                        <a:t>814.00</a:t>
                      </a: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997.00</a:t>
                      </a:r>
                      <a:endParaRPr lang="es-MX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166642" y="164670"/>
            <a:ext cx="6779172" cy="1129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PRESUPUESTO PLAN COMITÉ AMBIENTAL</a:t>
            </a:r>
            <a:endParaRPr lang="es-MX" sz="3600" b="1" dirty="0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64670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Resultado de imagen para profesora bonita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12" l="16211" r="83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3" r="16332"/>
          <a:stretch/>
        </p:blipFill>
        <p:spPr bwMode="auto">
          <a:xfrm>
            <a:off x="4572000" y="382822"/>
            <a:ext cx="4383313" cy="6475178"/>
          </a:xfrm>
          <a:prstGeom prst="rect">
            <a:avLst/>
          </a:prstGeom>
          <a:gradFill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</p:spPr>
      </p:pic>
      <p:sp>
        <p:nvSpPr>
          <p:cNvPr id="2" name="1 Llamada rectangular redondeada"/>
          <p:cNvSpPr/>
          <p:nvPr/>
        </p:nvSpPr>
        <p:spPr>
          <a:xfrm>
            <a:off x="0" y="1"/>
            <a:ext cx="4571999" cy="3620409"/>
          </a:xfrm>
          <a:prstGeom prst="wedgeRoundRectCallout">
            <a:avLst>
              <a:gd name="adj1" fmla="val 73255"/>
              <a:gd name="adj2" fmla="val 6773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…EL RESTO DE LOS COMPONENTES DEL PLAN YA SE PUEDEN TRABAJAR EN GABINETE.</a:t>
            </a:r>
          </a:p>
          <a:p>
            <a:pPr algn="ctr"/>
            <a:r>
              <a:rPr lang="es-MX" sz="3600" b="1" dirty="0" smtClean="0"/>
              <a:t>¿ALGUNA DUDA?</a:t>
            </a:r>
            <a:endParaRPr lang="es-MX" sz="3600" b="1" dirty="0"/>
          </a:p>
        </p:txBody>
      </p:sp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3266106" y="3727677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438439" y="15766"/>
            <a:ext cx="8232602" cy="1008993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80000"/>
              </a:lnSpc>
            </a:pPr>
            <a:r>
              <a:rPr lang="es-MX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EL ENFOQUE AMBIENTAL</a:t>
            </a:r>
            <a:endParaRPr lang="es-MX" sz="3600" dirty="0"/>
          </a:p>
        </p:txBody>
      </p:sp>
      <p:pic>
        <p:nvPicPr>
          <p:cNvPr id="2052" name="Picture 4" descr="Resultado de imagen para escu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3" y="1150887"/>
            <a:ext cx="456090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820062" y="-14512"/>
            <a:ext cx="1323938" cy="10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27235" y="1"/>
            <a:ext cx="1323938" cy="10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572000" y="1150888"/>
            <a:ext cx="4571999" cy="3429000"/>
          </a:xfrm>
          <a:prstGeom prst="rect">
            <a:avLst/>
          </a:prstGeom>
          <a:solidFill>
            <a:srgbClr val="9EE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PE" sz="3200" b="1" dirty="0">
                <a:solidFill>
                  <a:schemeClr val="tx1"/>
                </a:solidFill>
              </a:rPr>
              <a:t>Es  la comprensión de las relaciones existentes entre la sociedad, la naturaleza y la cultura que deben estar presentes en los procesos de gestión de la II.EE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7235" y="4579889"/>
            <a:ext cx="9116764" cy="2278112"/>
          </a:xfrm>
          <a:prstGeom prst="rect">
            <a:avLst/>
          </a:prstGeom>
          <a:solidFill>
            <a:srgbClr val="9EE0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PE" sz="3200" b="1" dirty="0">
                <a:solidFill>
                  <a:schemeClr val="tx1"/>
                </a:solidFill>
              </a:rPr>
              <a:t>El EA presta atención a la problemática ambiental iniciando procesos pedagógicos de observación crítica reflexiva, de comprensión y responsabilidad hacia el </a:t>
            </a:r>
            <a:r>
              <a:rPr lang="es-PE" sz="3200" b="1" dirty="0" smtClean="0">
                <a:solidFill>
                  <a:schemeClr val="tx1"/>
                </a:solidFill>
              </a:rPr>
              <a:t>ambiente.</a:t>
            </a:r>
            <a:endParaRPr lang="es-MX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74171" y="-14512"/>
            <a:ext cx="8795657" cy="6872511"/>
          </a:xfrm>
          <a:prstGeom prst="roundRect">
            <a:avLst>
              <a:gd name="adj" fmla="val 16667"/>
            </a:avLst>
          </a:prstGeom>
          <a:solidFill>
            <a:srgbClr val="66FF33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PE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RECAPITULANDO</a:t>
            </a:r>
          </a:p>
          <a:p>
            <a:pPr algn="ctr">
              <a:lnSpc>
                <a:spcPct val="80000"/>
              </a:lnSpc>
            </a:pPr>
            <a:endParaRPr lang="es-PE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PE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ORDEN LÓGICO DE LA PLANIFICACIÓN AMBIENTAL</a:t>
            </a:r>
          </a:p>
          <a:p>
            <a:r>
              <a:rPr lang="es-MX" sz="2400" b="1" dirty="0"/>
              <a:t> </a:t>
            </a:r>
            <a:endParaRPr lang="es-MX" sz="2400" dirty="0"/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PEI – PCI CON ENFOQUE AMBIENTAL: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RI CON ENFOQUE AMBIENTAL: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ORGANIZAR EL COMITÉ AMBIENTAL Y RECONOCERLO POR RD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ELABORAR LOS </a:t>
            </a:r>
            <a:r>
              <a:rPr lang="es-MX" sz="2400" b="1" dirty="0" err="1">
                <a:solidFill>
                  <a:schemeClr val="tx1"/>
                </a:solidFill>
              </a:rPr>
              <a:t>PEAIs</a:t>
            </a:r>
            <a:r>
              <a:rPr lang="es-MX" sz="2400" b="1" dirty="0">
                <a:solidFill>
                  <a:schemeClr val="tx1"/>
                </a:solidFill>
              </a:rPr>
              <a:t> POR COMPONENTE TEMÁTICO.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ELABORAR EL PLAN AMBIENTAL DEL COMITÉ AMBIENTAL (Consolidación de </a:t>
            </a:r>
            <a:r>
              <a:rPr lang="es-MX" sz="2400" b="1" dirty="0" err="1">
                <a:solidFill>
                  <a:schemeClr val="tx1"/>
                </a:solidFill>
              </a:rPr>
              <a:t>PEAIs</a:t>
            </a:r>
            <a:r>
              <a:rPr lang="es-MX" sz="2400" b="1" dirty="0">
                <a:solidFill>
                  <a:schemeClr val="tx1"/>
                </a:solidFill>
              </a:rPr>
              <a:t>)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INSERTAR EN EL PAT LAS ACTIVIDADES DEL PLAN AMBIENTAL</a:t>
            </a:r>
            <a:endParaRPr lang="es-MX" sz="24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2400" b="1" dirty="0">
                <a:solidFill>
                  <a:schemeClr val="tx1"/>
                </a:solidFill>
              </a:rPr>
              <a:t>INSERTAR EN LAS PROGRAMACIONES CURRICULARES LAS NECESIDADES DE APRENDIZAJE </a:t>
            </a:r>
            <a:r>
              <a:rPr lang="es-MX" sz="2400" b="1" dirty="0" smtClean="0">
                <a:solidFill>
                  <a:schemeClr val="tx1"/>
                </a:solidFill>
              </a:rPr>
              <a:t>AMBIENTALES.</a:t>
            </a:r>
            <a:endParaRPr lang="es-MX" sz="2400" dirty="0"/>
          </a:p>
          <a:p>
            <a:pPr algn="ctr">
              <a:lnSpc>
                <a:spcPct val="80000"/>
              </a:lnSpc>
            </a:pPr>
            <a:endParaRPr lang="es-PE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https://scontent-a.xx.fbcdn.net/hphotos-xpa1/t1.0-9/1939893_10152450560830960_247903825922521823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0" b="6414"/>
          <a:stretch/>
        </p:blipFill>
        <p:spPr bwMode="auto">
          <a:xfrm>
            <a:off x="14061" y="0"/>
            <a:ext cx="9144000" cy="683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0" y="34194"/>
            <a:ext cx="9144000" cy="1141469"/>
          </a:xfrm>
          <a:prstGeom prst="roundRect">
            <a:avLst/>
          </a:prstGeom>
          <a:solidFill>
            <a:srgbClr val="20C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3200" b="1" dirty="0" smtClean="0">
                <a:solidFill>
                  <a:schemeClr val="tx1"/>
                </a:solidFill>
              </a:rPr>
              <a:t>“OJALÁ </a:t>
            </a:r>
            <a:r>
              <a:rPr lang="es-PE" sz="3200" b="1" dirty="0">
                <a:solidFill>
                  <a:schemeClr val="tx1"/>
                </a:solidFill>
              </a:rPr>
              <a:t>QUE </a:t>
            </a:r>
            <a:r>
              <a:rPr lang="es-PE" sz="3200" b="1" dirty="0" smtClean="0">
                <a:solidFill>
                  <a:schemeClr val="tx1"/>
                </a:solidFill>
              </a:rPr>
              <a:t>PRONTO, PODAMOS </a:t>
            </a:r>
            <a:r>
              <a:rPr lang="es-PE" sz="3200" b="1" dirty="0">
                <a:solidFill>
                  <a:schemeClr val="tx1"/>
                </a:solidFill>
              </a:rPr>
              <a:t>VIVIR EN ARMONÍA CON </a:t>
            </a:r>
            <a:r>
              <a:rPr lang="es-PE" sz="3200" b="1" dirty="0" smtClean="0">
                <a:solidFill>
                  <a:schemeClr val="tx1"/>
                </a:solidFill>
              </a:rPr>
              <a:t>NUESTRA MADRE NATURALEZA…” 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FOTOS BIODIVERSIDAD AMPAY APURIMA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/>
          <a:stretch/>
        </p:blipFill>
        <p:spPr bwMode="auto">
          <a:xfrm>
            <a:off x="-1" y="14990"/>
            <a:ext cx="9144001" cy="68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74171" y="14990"/>
            <a:ext cx="8795657" cy="1175182"/>
          </a:xfrm>
          <a:prstGeom prst="roundRect">
            <a:avLst>
              <a:gd name="adj" fmla="val 16667"/>
            </a:avLst>
          </a:prstGeom>
          <a:solidFill>
            <a:srgbClr val="66FF33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PE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LOS </a:t>
            </a:r>
            <a:r>
              <a:rPr lang="es-PE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  <a:hlinkClick r:id="rId2" action="ppaction://hlinkfile"/>
              </a:rPr>
              <a:t>COMPONENTES DEL ENFOQUE AMBIENTAL</a:t>
            </a:r>
            <a:endParaRPr lang="es-PE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7" name="Picture 2" descr="D:\Descargas\14151909_584086938442870_1537755635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6" t="3494" r="20697" b="5123"/>
          <a:stretch/>
        </p:blipFill>
        <p:spPr bwMode="auto">
          <a:xfrm>
            <a:off x="1009011" y="1194305"/>
            <a:ext cx="7088976" cy="56514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46174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-173425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B810D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276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>
            <a:off x="7304081" y="-14512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sultado de imagen para COLIBR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81" b="83085" l="32082" r="74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4580" r="20618" b="10414"/>
          <a:stretch/>
        </p:blipFill>
        <p:spPr bwMode="auto">
          <a:xfrm flipH="1">
            <a:off x="1" y="1"/>
            <a:ext cx="1839919" cy="14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01600" y="856343"/>
            <a:ext cx="8926285" cy="5892800"/>
          </a:xfrm>
          <a:prstGeom prst="roundRect">
            <a:avLst>
              <a:gd name="adj" fmla="val 16667"/>
            </a:avLst>
          </a:prstGeom>
          <a:solidFill>
            <a:srgbClr val="00B050">
              <a:alpha val="70000"/>
            </a:srgbClr>
          </a:solidFill>
          <a:ln w="76200">
            <a:solidFill>
              <a:schemeClr val="tx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PE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Berlin Sans FB Demi" pitchFamily="34" charset="0"/>
              </a:rPr>
              <a:t>LA EVALUACIÓN DEL ENFOQUE AMBIENTAL A LAS II.EE.</a:t>
            </a:r>
          </a:p>
          <a:p>
            <a:pPr algn="ctr">
              <a:lnSpc>
                <a:spcPct val="80000"/>
              </a:lnSpc>
            </a:pPr>
            <a:endParaRPr lang="es-PE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Berlin Sans FB Demi" pitchFamily="34" charset="0"/>
            </a:endParaRPr>
          </a:p>
          <a:p>
            <a:pPr>
              <a:lnSpc>
                <a:spcPct val="80000"/>
              </a:lnSpc>
            </a:pPr>
            <a:r>
              <a:rPr lang="es-PE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</a:rPr>
              <a:t>¿QUIÉN LO HARÁ?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sz="5400" b="1" dirty="0" smtClean="0">
                <a:solidFill>
                  <a:srgbClr val="FFFF00"/>
                </a:solidFill>
              </a:rPr>
              <a:t>Monitoreo</a:t>
            </a:r>
            <a:endParaRPr lang="es-MX" sz="5400" dirty="0">
              <a:solidFill>
                <a:srgbClr val="FFFF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MX" sz="5400" b="1" dirty="0" smtClean="0">
                <a:solidFill>
                  <a:srgbClr val="FFFF00"/>
                </a:solidFill>
              </a:rPr>
              <a:t>Evaluación</a:t>
            </a:r>
            <a:endParaRPr lang="es-MX" sz="5400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5400" b="1" dirty="0" smtClean="0">
                <a:solidFill>
                  <a:srgbClr val="FFFF00"/>
                </a:solidFill>
              </a:rPr>
              <a:t>Reconocimiento</a:t>
            </a:r>
          </a:p>
          <a:p>
            <a:pPr marL="514350" indent="-514350">
              <a:buFont typeface="+mj-lt"/>
              <a:buAutoNum type="arabicPeriod"/>
            </a:pPr>
            <a:endParaRPr lang="es-MX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erlin Sans FB Dem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MX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erlin Sans FB Dem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s-PE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23898</TotalTime>
  <Words>2868</Words>
  <Application>Microsoft Office PowerPoint</Application>
  <PresentationFormat>Presentación en pantalla (4:3)</PresentationFormat>
  <Paragraphs>611</Paragraphs>
  <Slides>72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72</vt:i4>
      </vt:variant>
    </vt:vector>
  </HeadingPairs>
  <TitlesOfParts>
    <vt:vector size="87" baseType="lpstr">
      <vt:lpstr>Aharoni</vt:lpstr>
      <vt:lpstr>Arial</vt:lpstr>
      <vt:lpstr>Arial Black</vt:lpstr>
      <vt:lpstr>Berlin Sans FB Demi</vt:lpstr>
      <vt:lpstr>Calibri</vt:lpstr>
      <vt:lpstr>Comic Sans MS</vt:lpstr>
      <vt:lpstr>Impact</vt:lpstr>
      <vt:lpstr>Maiandra GD</vt:lpstr>
      <vt:lpstr>Symbol</vt:lpstr>
      <vt:lpstr>Times New Roman</vt:lpstr>
      <vt:lpstr>Univers</vt:lpstr>
      <vt:lpstr>Verdana</vt:lpstr>
      <vt:lpstr>Wingdings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ELABORACIÓN DE OBJETIVOS ESPECÍFICOS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¿CUÁNDO EVALUAR?</vt:lpstr>
      <vt:lpstr>Presentación de PowerPoint</vt:lpstr>
      <vt:lpstr>MATRIZ  DE EVALUACIÓN DE  ACTIVIDADES  DEL  PROYECTO AMBIENTAL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EJM: JUSTIFICACIÓN DE UN PROYECTO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GERMAN YAURI BENITES</dc:creator>
  <cp:lastModifiedBy>YOLANDA</cp:lastModifiedBy>
  <cp:revision>290</cp:revision>
  <cp:lastPrinted>2014-02-14T17:57:11Z</cp:lastPrinted>
  <dcterms:created xsi:type="dcterms:W3CDTF">2014-02-14T16:05:59Z</dcterms:created>
  <dcterms:modified xsi:type="dcterms:W3CDTF">2016-09-15T05:22:56Z</dcterms:modified>
</cp:coreProperties>
</file>