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6" r:id="rId2"/>
    <p:sldId id="277" r:id="rId3"/>
    <p:sldId id="279" r:id="rId4"/>
    <p:sldId id="280" r:id="rId5"/>
    <p:sldId id="281" r:id="rId6"/>
    <p:sldId id="283" r:id="rId7"/>
    <p:sldId id="327" r:id="rId8"/>
    <p:sldId id="328" r:id="rId9"/>
    <p:sldId id="329" r:id="rId10"/>
    <p:sldId id="331" r:id="rId11"/>
    <p:sldId id="332" r:id="rId12"/>
    <p:sldId id="268" r:id="rId13"/>
  </p:sldIdLst>
  <p:sldSz cx="9906000" cy="6858000" type="A4"/>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7944D-1DFB-4CBC-8D0E-FBA5CC8CF34E}" type="datetimeFigureOut">
              <a:rPr lang="es-PE" smtClean="0"/>
              <a:t>06/04/2016</a:t>
            </a:fld>
            <a:endParaRPr lang="es-PE"/>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5254C-546E-4C3D-AA0B-6BB871802E2F}" type="slidenum">
              <a:rPr lang="es-PE" smtClean="0"/>
              <a:t>‹Nº›</a:t>
            </a:fld>
            <a:endParaRPr lang="es-PE"/>
          </a:p>
        </p:txBody>
      </p:sp>
    </p:spTree>
    <p:extLst>
      <p:ext uri="{BB962C8B-B14F-4D97-AF65-F5344CB8AC3E}">
        <p14:creationId xmlns:p14="http://schemas.microsoft.com/office/powerpoint/2010/main" val="224417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5124AC4-ACCA-4B3B-9F40-2D4C48B6EE29}" type="datetimeFigureOut">
              <a:rPr lang="es-PE" smtClean="0"/>
              <a:t>06/04/2016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384996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124AC4-ACCA-4B3B-9F40-2D4C48B6EE29}" type="datetimeFigureOut">
              <a:rPr lang="es-PE" smtClean="0"/>
              <a:t>06/04/2016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410589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124AC4-ACCA-4B3B-9F40-2D4C48B6EE29}" type="datetimeFigureOut">
              <a:rPr lang="es-PE" smtClean="0"/>
              <a:t>06/04/2016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204953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124AC4-ACCA-4B3B-9F40-2D4C48B6EE29}" type="datetimeFigureOut">
              <a:rPr lang="es-PE" smtClean="0"/>
              <a:t>06/04/2016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33016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124AC4-ACCA-4B3B-9F40-2D4C48B6EE29}" type="datetimeFigureOut">
              <a:rPr lang="es-PE" smtClean="0"/>
              <a:t>06/04/2016</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385140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5124AC4-ACCA-4B3B-9F40-2D4C48B6EE29}" type="datetimeFigureOut">
              <a:rPr lang="es-PE" smtClean="0"/>
              <a:t>06/04/2016</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11310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5124AC4-ACCA-4B3B-9F40-2D4C48B6EE29}" type="datetimeFigureOut">
              <a:rPr lang="es-PE" smtClean="0"/>
              <a:t>06/04/2016</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173024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5124AC4-ACCA-4B3B-9F40-2D4C48B6EE29}" type="datetimeFigureOut">
              <a:rPr lang="es-PE" smtClean="0"/>
              <a:t>06/04/2016</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140558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24AC4-ACCA-4B3B-9F40-2D4C48B6EE29}" type="datetimeFigureOut">
              <a:rPr lang="es-PE" smtClean="0"/>
              <a:t>06/04/2016</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302796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124AC4-ACCA-4B3B-9F40-2D4C48B6EE29}" type="datetimeFigureOut">
              <a:rPr lang="es-PE" smtClean="0"/>
              <a:t>06/04/2016</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75329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124AC4-ACCA-4B3B-9F40-2D4C48B6EE29}" type="datetimeFigureOut">
              <a:rPr lang="es-PE" smtClean="0"/>
              <a:t>06/04/2016</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5D03F87-17E1-43CC-96B1-6A42D0B28888}" type="slidenum">
              <a:rPr lang="es-PE" smtClean="0"/>
              <a:t>‹Nº›</a:t>
            </a:fld>
            <a:endParaRPr lang="es-PE"/>
          </a:p>
        </p:txBody>
      </p:sp>
    </p:spTree>
    <p:extLst>
      <p:ext uri="{BB962C8B-B14F-4D97-AF65-F5344CB8AC3E}">
        <p14:creationId xmlns:p14="http://schemas.microsoft.com/office/powerpoint/2010/main" val="77791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24AC4-ACCA-4B3B-9F40-2D4C48B6EE29}" type="datetimeFigureOut">
              <a:rPr lang="es-PE" smtClean="0"/>
              <a:t>06/04/2016</a:t>
            </a:fld>
            <a:endParaRPr lang="es-P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03F87-17E1-43CC-96B1-6A42D0B28888}" type="slidenum">
              <a:rPr lang="es-PE" smtClean="0"/>
              <a:t>‹Nº›</a:t>
            </a:fld>
            <a:endParaRPr lang="es-PE"/>
          </a:p>
        </p:txBody>
      </p:sp>
    </p:spTree>
    <p:extLst>
      <p:ext uri="{BB962C8B-B14F-4D97-AF65-F5344CB8AC3E}">
        <p14:creationId xmlns:p14="http://schemas.microsoft.com/office/powerpoint/2010/main" val="851953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CuadroTexto 3"/>
          <p:cNvSpPr txBox="1"/>
          <p:nvPr/>
        </p:nvSpPr>
        <p:spPr>
          <a:xfrm>
            <a:off x="553792" y="2828181"/>
            <a:ext cx="6458433" cy="1200329"/>
          </a:xfrm>
          <a:prstGeom prst="rect">
            <a:avLst/>
          </a:prstGeom>
          <a:noFill/>
        </p:spPr>
        <p:txBody>
          <a:bodyPr wrap="square" rtlCol="0">
            <a:spAutoFit/>
          </a:bodyPr>
          <a:lstStyle/>
          <a:p>
            <a:pPr algn="ctr"/>
            <a:r>
              <a:rPr lang="es-PE" sz="3600" b="1" dirty="0" smtClean="0">
                <a:solidFill>
                  <a:srgbClr val="009537"/>
                </a:solidFill>
                <a:latin typeface="Century Gothic" panose="020B0502020202020204" pitchFamily="34" charset="0"/>
              </a:rPr>
              <a:t>Participacion del OEFA en la Campaña RAEE</a:t>
            </a:r>
            <a:endParaRPr lang="en-US" sz="3600" dirty="0">
              <a:solidFill>
                <a:srgbClr val="009537"/>
              </a:solidFill>
              <a:latin typeface="Century Gothic" panose="020B0502020202020204" pitchFamily="34" charset="0"/>
            </a:endParaRPr>
          </a:p>
        </p:txBody>
      </p:sp>
      <p:sp>
        <p:nvSpPr>
          <p:cNvPr id="7" name="5 Rectángulo"/>
          <p:cNvSpPr>
            <a:spLocks noChangeArrowheads="1"/>
          </p:cNvSpPr>
          <p:nvPr/>
        </p:nvSpPr>
        <p:spPr bwMode="auto">
          <a:xfrm>
            <a:off x="1847024" y="6143222"/>
            <a:ext cx="5256123" cy="523220"/>
          </a:xfrm>
          <a:prstGeom prst="rect">
            <a:avLst/>
          </a:prstGeom>
          <a:noFill/>
          <a:ln>
            <a:noFill/>
          </a:ln>
          <a:extLst/>
        </p:spPr>
        <p:txBody>
          <a:bodyPr wrap="square">
            <a:spAutoFit/>
          </a:bodyPr>
          <a:lstStyle/>
          <a:p>
            <a:r>
              <a:rPr lang="es-PE" sz="2800" b="1" dirty="0">
                <a:solidFill>
                  <a:srgbClr val="009537"/>
                </a:solidFill>
                <a:latin typeface="Century Gothic" panose="020B0502020202020204" pitchFamily="34" charset="0"/>
              </a:rPr>
              <a:t>Abancay, abril de </a:t>
            </a:r>
            <a:r>
              <a:rPr lang="es-PE" sz="2800" b="1" dirty="0" smtClean="0">
                <a:solidFill>
                  <a:srgbClr val="009537"/>
                </a:solidFill>
                <a:latin typeface="Century Gothic" panose="020B0502020202020204" pitchFamily="34" charset="0"/>
              </a:rPr>
              <a:t>2016</a:t>
            </a:r>
            <a:endParaRPr lang="es-PE" sz="2800" b="1" dirty="0">
              <a:solidFill>
                <a:srgbClr val="009537"/>
              </a:solidFill>
              <a:latin typeface="Century Gothic" panose="020B0502020202020204" pitchFamily="34" charset="0"/>
            </a:endParaRPr>
          </a:p>
        </p:txBody>
      </p:sp>
    </p:spTree>
    <p:extLst>
      <p:ext uri="{BB962C8B-B14F-4D97-AF65-F5344CB8AC3E}">
        <p14:creationId xmlns:p14="http://schemas.microsoft.com/office/powerpoint/2010/main" val="4294361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136930" y="652280"/>
            <a:ext cx="6408712" cy="504000"/>
          </a:xfrm>
        </p:spPr>
        <p:txBody>
          <a:bodyPr>
            <a:normAutofit fontScale="90000"/>
          </a:bodyPr>
          <a:lstStyle/>
          <a:p>
            <a:r>
              <a:rPr lang="es-ES" sz="3000" b="1" dirty="0" smtClean="0">
                <a:solidFill>
                  <a:srgbClr val="009537"/>
                </a:solidFill>
                <a:latin typeface="Century Gothic" pitchFamily="34" charset="0"/>
                <a:cs typeface="Arial" charset="0"/>
              </a:rPr>
              <a:t>Función de la Municipalidad Provincial de Abancay -RAEE</a:t>
            </a:r>
            <a:endParaRPr lang="es-ES" sz="3000" b="1" dirty="0">
              <a:solidFill>
                <a:srgbClr val="009537"/>
              </a:solidFill>
              <a:latin typeface="Century Gothic" pitchFamily="34" charset="0"/>
              <a:cs typeface="Arial" charset="0"/>
            </a:endParaRPr>
          </a:p>
        </p:txBody>
      </p:sp>
      <p:sp>
        <p:nvSpPr>
          <p:cNvPr id="3" name="Rectángulo 2"/>
          <p:cNvSpPr/>
          <p:nvPr/>
        </p:nvSpPr>
        <p:spPr>
          <a:xfrm>
            <a:off x="1133475" y="1427232"/>
            <a:ext cx="7824788" cy="3970318"/>
          </a:xfrm>
          <a:prstGeom prst="rect">
            <a:avLst/>
          </a:prstGeom>
        </p:spPr>
        <p:txBody>
          <a:bodyPr wrap="square">
            <a:spAutoFit/>
          </a:bodyPr>
          <a:lstStyle/>
          <a:p>
            <a:pPr marL="342900" indent="-342900" algn="just">
              <a:buAutoNum type="arabicPeriod"/>
            </a:pPr>
            <a:r>
              <a:rPr lang="es-ES_tradnl" dirty="0" smtClean="0"/>
              <a:t>Apoyar </a:t>
            </a:r>
            <a:r>
              <a:rPr lang="es-ES_tradnl" dirty="0"/>
              <a:t>la implementación de los Planes de Manejo de los RAEE generados por la población en el ámbito de su jurisdicción municipal</a:t>
            </a:r>
            <a:r>
              <a:rPr lang="es-ES_tradnl" dirty="0" smtClean="0"/>
              <a:t>.</a:t>
            </a:r>
          </a:p>
          <a:p>
            <a:pPr marL="342900" indent="-342900" algn="just">
              <a:buAutoNum type="arabicPeriod"/>
            </a:pPr>
            <a:endParaRPr lang="es-ES_tradnl" dirty="0" smtClean="0"/>
          </a:p>
          <a:p>
            <a:pPr marL="342900" indent="-342900" algn="just">
              <a:buAutoNum type="arabicPeriod"/>
            </a:pPr>
            <a:r>
              <a:rPr lang="es-ES_tradnl" dirty="0" smtClean="0"/>
              <a:t>Promover </a:t>
            </a:r>
            <a:r>
              <a:rPr lang="es-ES_tradnl" dirty="0"/>
              <a:t>los principios de Responsabilidad Extendida del Productor, fomentando y facilitando en sus jurisdicciones la implementación de sistemas de manejo de RAEE individuales y </a:t>
            </a:r>
            <a:r>
              <a:rPr lang="es-ES_tradnl" dirty="0" smtClean="0"/>
              <a:t>colectivos.</a:t>
            </a:r>
          </a:p>
          <a:p>
            <a:pPr marL="342900" indent="-342900" algn="just">
              <a:buAutoNum type="arabicPeriod"/>
            </a:pPr>
            <a:endParaRPr lang="es-ES_tradnl" dirty="0" smtClean="0"/>
          </a:p>
          <a:p>
            <a:pPr marL="342900" indent="-342900" algn="just">
              <a:buAutoNum type="arabicPeriod"/>
            </a:pPr>
            <a:r>
              <a:rPr lang="es-ES_tradnl" b="1" dirty="0" smtClean="0">
                <a:solidFill>
                  <a:schemeClr val="accent6">
                    <a:lumMod val="75000"/>
                  </a:schemeClr>
                </a:solidFill>
              </a:rPr>
              <a:t>Promover </a:t>
            </a:r>
            <a:r>
              <a:rPr lang="es-ES_tradnl" b="1" dirty="0">
                <a:solidFill>
                  <a:schemeClr val="accent6">
                    <a:lumMod val="75000"/>
                  </a:schemeClr>
                </a:solidFill>
              </a:rPr>
              <a:t>campañas de sensibilización y de acopio de RAEE conjuntamente con los productores, operadores de RAEE y otros</a:t>
            </a:r>
            <a:r>
              <a:rPr lang="es-ES_tradnl" b="1" dirty="0" smtClean="0">
                <a:solidFill>
                  <a:schemeClr val="accent6">
                    <a:lumMod val="75000"/>
                  </a:schemeClr>
                </a:solidFill>
              </a:rPr>
              <a:t>.</a:t>
            </a:r>
          </a:p>
          <a:p>
            <a:pPr marL="342900" indent="-342900" algn="just">
              <a:buAutoNum type="arabicPeriod"/>
            </a:pPr>
            <a:endParaRPr lang="es-ES_tradnl" dirty="0" smtClean="0"/>
          </a:p>
          <a:p>
            <a:pPr marL="342900" indent="-342900" algn="just">
              <a:buAutoNum type="arabicPeriod"/>
            </a:pPr>
            <a:r>
              <a:rPr lang="es-ES_tradnl" dirty="0" smtClean="0"/>
              <a:t>En </a:t>
            </a:r>
            <a:r>
              <a:rPr lang="es-ES_tradnl" dirty="0"/>
              <a:t>el marco de sus competencias en materia de gestión de residuos sólidos, promover la segregación de los RAEE del residuo sólido en la fuente de generación para su manejo diferenciado por medio de operadores de RAEE y otros.</a:t>
            </a:r>
          </a:p>
        </p:txBody>
      </p:sp>
      <p:sp>
        <p:nvSpPr>
          <p:cNvPr id="4" name="Marcador de contenido 2"/>
          <p:cNvSpPr txBox="1">
            <a:spLocks/>
          </p:cNvSpPr>
          <p:nvPr/>
        </p:nvSpPr>
        <p:spPr>
          <a:xfrm>
            <a:off x="4260978" y="5848349"/>
            <a:ext cx="4905784" cy="10096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5600" indent="-355600" algn="just">
              <a:lnSpc>
                <a:spcPct val="115000"/>
              </a:lnSpc>
              <a:buFont typeface="Arial" panose="020B0604020202020204" pitchFamily="34" charset="0"/>
              <a:buChar char="•"/>
            </a:pPr>
            <a:r>
              <a:rPr lang="es-ES_tradnl" sz="1200" dirty="0" smtClean="0"/>
              <a:t>Articulo 9ª del Decreto </a:t>
            </a:r>
            <a:r>
              <a:rPr lang="es-ES_tradnl" sz="1200" dirty="0"/>
              <a:t>Supremo N° 001-2012-MINAM </a:t>
            </a:r>
            <a:r>
              <a:rPr lang="es-ES_tradnl" sz="1200" dirty="0" smtClean="0"/>
              <a:t>que aprueba el Reglamento </a:t>
            </a:r>
            <a:r>
              <a:rPr lang="es-ES_tradnl" sz="1200" dirty="0"/>
              <a:t>Nacional para la Gestión y Manejo de los Residuos de Aparatos Eléctricos y Electrónicos</a:t>
            </a:r>
            <a:endParaRPr lang="es-PE" sz="1200" dirty="0">
              <a:solidFill>
                <a:prstClr val="black"/>
              </a:solidFill>
              <a:latin typeface="Century Gothic" panose="020B0502020202020204"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2142199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136930" y="652280"/>
            <a:ext cx="6408712" cy="504000"/>
          </a:xfrm>
        </p:spPr>
        <p:txBody>
          <a:bodyPr>
            <a:normAutofit fontScale="90000"/>
          </a:bodyPr>
          <a:lstStyle/>
          <a:p>
            <a:r>
              <a:rPr lang="es-ES" sz="3000" b="1" dirty="0" smtClean="0">
                <a:solidFill>
                  <a:srgbClr val="009537"/>
                </a:solidFill>
                <a:latin typeface="Century Gothic" pitchFamily="34" charset="0"/>
                <a:cs typeface="Arial" charset="0"/>
              </a:rPr>
              <a:t>RESULTADOS DE EFA SUPERVISADAS REGION APURIMAC 2014-2015</a:t>
            </a:r>
            <a:endParaRPr lang="es-ES" sz="3000" b="1" dirty="0">
              <a:solidFill>
                <a:srgbClr val="009537"/>
              </a:solidFill>
              <a:latin typeface="Century Gothic" pitchFamily="34" charset="0"/>
              <a:cs typeface="Arial" charset="0"/>
            </a:endParaRPr>
          </a:p>
        </p:txBody>
      </p:sp>
      <p:sp>
        <p:nvSpPr>
          <p:cNvPr id="3" name="Rectángulo 2"/>
          <p:cNvSpPr/>
          <p:nvPr/>
        </p:nvSpPr>
        <p:spPr>
          <a:xfrm>
            <a:off x="714376" y="2555945"/>
            <a:ext cx="8315324" cy="1477328"/>
          </a:xfrm>
          <a:prstGeom prst="rect">
            <a:avLst/>
          </a:prstGeom>
        </p:spPr>
        <p:txBody>
          <a:bodyPr wrap="square">
            <a:spAutoFit/>
          </a:bodyPr>
          <a:lstStyle/>
          <a:p>
            <a:pPr marL="342900" lvl="0" indent="-342900" algn="just">
              <a:buAutoNum type="arabicPeriod"/>
            </a:pPr>
            <a:r>
              <a:rPr lang="es-ES_tradnl" i="1" dirty="0" smtClean="0"/>
              <a:t>Actualmente ninguna </a:t>
            </a:r>
            <a:r>
              <a:rPr lang="es-ES_tradnl" i="1" dirty="0"/>
              <a:t>Municipalidad Provincial o </a:t>
            </a:r>
            <a:r>
              <a:rPr lang="es-ES_tradnl" i="1" dirty="0" smtClean="0"/>
              <a:t>distrital promueve </a:t>
            </a:r>
            <a:r>
              <a:rPr lang="es-ES_tradnl" i="1" dirty="0"/>
              <a:t>campañas desensibilización y de acopio de RAEE conjuntamente con los productores, operadores de RAEE y otros</a:t>
            </a:r>
            <a:r>
              <a:rPr lang="es-ES_tradnl" i="1" dirty="0" smtClean="0"/>
              <a:t>.</a:t>
            </a:r>
          </a:p>
          <a:p>
            <a:pPr marL="342900" lvl="0" indent="-342900" algn="just">
              <a:buAutoNum type="arabicPeriod"/>
            </a:pPr>
            <a:endParaRPr lang="es-ES_tradnl" dirty="0"/>
          </a:p>
          <a:p>
            <a:pPr marL="342900" lvl="0" indent="-342900" algn="just"/>
            <a:r>
              <a:rPr lang="es-ES_tradnl" b="1" dirty="0" smtClean="0">
                <a:solidFill>
                  <a:srgbClr val="70AD47">
                    <a:lumMod val="75000"/>
                  </a:srgbClr>
                </a:solidFill>
              </a:rPr>
              <a:t>	</a:t>
            </a:r>
            <a:r>
              <a:rPr lang="es-ES_tradnl" dirty="0" smtClean="0"/>
              <a:t> </a:t>
            </a:r>
            <a:endParaRPr lang="es-ES_tradnl" dirty="0"/>
          </a:p>
        </p:txBody>
      </p:sp>
      <p:sp>
        <p:nvSpPr>
          <p:cNvPr id="4" name="Marcador de contenido 2"/>
          <p:cNvSpPr txBox="1">
            <a:spLocks/>
          </p:cNvSpPr>
          <p:nvPr/>
        </p:nvSpPr>
        <p:spPr>
          <a:xfrm>
            <a:off x="4260978" y="5848349"/>
            <a:ext cx="4905784" cy="10096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5600" indent="-355600" algn="just">
              <a:lnSpc>
                <a:spcPct val="115000"/>
              </a:lnSpc>
              <a:buFont typeface="Arial" panose="020B0604020202020204" pitchFamily="34" charset="0"/>
              <a:buChar char="•"/>
            </a:pPr>
            <a:r>
              <a:rPr lang="es-ES_tradnl" sz="1200" dirty="0" smtClean="0"/>
              <a:t>Articulo 9ª del Decreto </a:t>
            </a:r>
            <a:r>
              <a:rPr lang="es-ES_tradnl" sz="1200" dirty="0"/>
              <a:t>Supremo N° 001-2012-MINAM </a:t>
            </a:r>
            <a:r>
              <a:rPr lang="es-ES_tradnl" sz="1200" dirty="0" smtClean="0"/>
              <a:t>que aprueba el Reglamento </a:t>
            </a:r>
            <a:r>
              <a:rPr lang="es-ES_tradnl" sz="1200" dirty="0"/>
              <a:t>Nacional para la Gestión y Manejo de los Residuos de Aparatos Eléctricos y Electrónicos</a:t>
            </a:r>
            <a:endParaRPr lang="es-PE" sz="1200" dirty="0">
              <a:solidFill>
                <a:prstClr val="black"/>
              </a:solidFill>
              <a:latin typeface="Century Gothic" panose="020B0502020202020204"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580015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CuadroTexto 2"/>
          <p:cNvSpPr txBox="1"/>
          <p:nvPr/>
        </p:nvSpPr>
        <p:spPr>
          <a:xfrm>
            <a:off x="3680200" y="5553060"/>
            <a:ext cx="3938888" cy="923330"/>
          </a:xfrm>
          <a:prstGeom prst="rect">
            <a:avLst/>
          </a:prstGeom>
          <a:noFill/>
        </p:spPr>
        <p:txBody>
          <a:bodyPr wrap="square" rtlCol="0">
            <a:spAutoFit/>
          </a:bodyPr>
          <a:lstStyle/>
          <a:p>
            <a:r>
              <a:rPr lang="es-PE" sz="5400" b="1" dirty="0" smtClean="0">
                <a:solidFill>
                  <a:srgbClr val="009E47"/>
                </a:solidFill>
                <a:latin typeface="Century Gothic" panose="020B0502020202020204" pitchFamily="34" charset="0"/>
              </a:rPr>
              <a:t>GRACIAS</a:t>
            </a:r>
            <a:endParaRPr lang="es-PE" sz="5400" b="1" dirty="0">
              <a:solidFill>
                <a:srgbClr val="009E47"/>
              </a:solidFill>
              <a:latin typeface="Century Gothic" panose="020B0502020202020204" pitchFamily="34" charset="0"/>
            </a:endParaRPr>
          </a:p>
        </p:txBody>
      </p:sp>
      <p:sp>
        <p:nvSpPr>
          <p:cNvPr id="4" name="1 Título"/>
          <p:cNvSpPr>
            <a:spLocks noGrp="1"/>
          </p:cNvSpPr>
          <p:nvPr>
            <p:ph type="title"/>
          </p:nvPr>
        </p:nvSpPr>
        <p:spPr>
          <a:xfrm>
            <a:off x="4049903" y="3099199"/>
            <a:ext cx="2913733" cy="1244931"/>
          </a:xfrm>
        </p:spPr>
        <p:txBody>
          <a:bodyPr>
            <a:normAutofit fontScale="90000"/>
          </a:bodyPr>
          <a:lstStyle/>
          <a:p>
            <a:pPr algn="ctr"/>
            <a:r>
              <a:rPr lang="es-ES" sz="1800" b="1" dirty="0">
                <a:latin typeface="Century Gothic" pitchFamily="34" charset="0"/>
              </a:rPr>
              <a:t/>
            </a:r>
            <a:br>
              <a:rPr lang="es-ES" sz="1800" b="1" dirty="0">
                <a:latin typeface="Century Gothic" pitchFamily="34" charset="0"/>
              </a:rPr>
            </a:br>
            <a:r>
              <a:rPr lang="es-ES" sz="1800" b="1" dirty="0">
                <a:latin typeface="Century Gothic" pitchFamily="34" charset="0"/>
              </a:rPr>
              <a:t/>
            </a:r>
            <a:br>
              <a:rPr lang="es-ES" sz="1800" b="1" dirty="0">
                <a:latin typeface="Century Gothic" pitchFamily="34" charset="0"/>
              </a:rPr>
            </a:br>
            <a:r>
              <a:rPr lang="es-ES" sz="1800" b="1" dirty="0" smtClean="0">
                <a:latin typeface="Century Gothic" pitchFamily="34" charset="0"/>
              </a:rPr>
              <a:t>Av</a:t>
            </a:r>
            <a:r>
              <a:rPr lang="es-ES" sz="1800" b="1" dirty="0">
                <a:latin typeface="Century Gothic" pitchFamily="34" charset="0"/>
              </a:rPr>
              <a:t>. Andrés Avelino Cáceres N° 209 – Abancay</a:t>
            </a:r>
            <a:br>
              <a:rPr lang="es-ES" sz="1800" b="1" dirty="0">
                <a:latin typeface="Century Gothic" pitchFamily="34" charset="0"/>
              </a:rPr>
            </a:br>
            <a:r>
              <a:rPr lang="es-ES" sz="1800" b="1" dirty="0">
                <a:latin typeface="Century Gothic" pitchFamily="34" charset="0"/>
              </a:rPr>
              <a:t/>
            </a:r>
            <a:br>
              <a:rPr lang="es-ES" sz="1800" b="1" dirty="0">
                <a:latin typeface="Century Gothic" pitchFamily="34" charset="0"/>
              </a:rPr>
            </a:br>
            <a:r>
              <a:rPr lang="es-ES" sz="1800" b="1" dirty="0" smtClean="0">
                <a:latin typeface="Century Gothic" pitchFamily="34" charset="0"/>
              </a:rPr>
              <a:t>Teléfono</a:t>
            </a:r>
            <a:r>
              <a:rPr lang="es-ES" sz="1800" b="1" dirty="0">
                <a:latin typeface="Century Gothic" pitchFamily="34" charset="0"/>
              </a:rPr>
              <a:t>: </a:t>
            </a:r>
            <a:r>
              <a:rPr lang="es-ES" sz="1800" b="1" dirty="0" smtClean="0">
                <a:latin typeface="Century Gothic" pitchFamily="34" charset="0"/>
              </a:rPr>
              <a:t>083-502902</a:t>
            </a:r>
            <a:br>
              <a:rPr lang="es-ES" sz="1800" b="1" dirty="0" smtClean="0">
                <a:latin typeface="Century Gothic" pitchFamily="34" charset="0"/>
              </a:rPr>
            </a:br>
            <a:r>
              <a:rPr lang="es-ES" sz="1800" b="1" dirty="0">
                <a:latin typeface="Century Gothic" pitchFamily="34" charset="0"/>
              </a:rPr>
              <a:t/>
            </a:r>
            <a:br>
              <a:rPr lang="es-ES" sz="1800" b="1" dirty="0">
                <a:latin typeface="Century Gothic" pitchFamily="34" charset="0"/>
              </a:rPr>
            </a:br>
            <a:r>
              <a:rPr lang="es-ES" sz="1800" b="1" dirty="0" smtClean="0">
                <a:latin typeface="Century Gothic" pitchFamily="34" charset="0"/>
              </a:rPr>
              <a:t>odapurimac@oefa.gob.pe</a:t>
            </a:r>
            <a:endParaRPr lang="es-ES" sz="1800" b="1" dirty="0">
              <a:latin typeface="Century Gothic" pitchFamily="34" charset="0"/>
            </a:endParaRPr>
          </a:p>
        </p:txBody>
      </p:sp>
      <p:pic>
        <p:nvPicPr>
          <p:cNvPr id="5" name="Imagen 4" descr="D:\JEFE  OD. APURIMAC 2015\FOTOS 2015\FOTOS ENERO ABRIL 2015\DSC00041.JPG"/>
          <p:cNvPicPr/>
          <p:nvPr/>
        </p:nvPicPr>
        <p:blipFill rotWithShape="1">
          <a:blip r:embed="rId3" cstate="print">
            <a:extLst>
              <a:ext uri="{28A0092B-C50C-407E-A947-70E740481C1C}">
                <a14:useLocalDpi xmlns:a14="http://schemas.microsoft.com/office/drawing/2010/main" val="0"/>
              </a:ext>
            </a:extLst>
          </a:blip>
          <a:srcRect r="12822"/>
          <a:stretch/>
        </p:blipFill>
        <p:spPr bwMode="auto">
          <a:xfrm rot="5400000">
            <a:off x="1010237" y="3179648"/>
            <a:ext cx="2408349" cy="2328964"/>
          </a:xfrm>
          <a:prstGeom prst="rect">
            <a:avLst/>
          </a:prstGeom>
          <a:noFill/>
          <a:ln>
            <a:noFill/>
          </a:ln>
        </p:spPr>
      </p:pic>
    </p:spTree>
    <p:extLst>
      <p:ext uri="{BB962C8B-B14F-4D97-AF65-F5344CB8AC3E}">
        <p14:creationId xmlns:p14="http://schemas.microsoft.com/office/powerpoint/2010/main" val="297696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ítulo 1"/>
          <p:cNvSpPr txBox="1">
            <a:spLocks/>
          </p:cNvSpPr>
          <p:nvPr/>
        </p:nvSpPr>
        <p:spPr bwMode="auto">
          <a:xfrm>
            <a:off x="2384375" y="980729"/>
            <a:ext cx="52895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defRPr>
            </a:lvl9pPr>
          </a:lstStyle>
          <a:p>
            <a:pPr>
              <a:defRPr/>
            </a:pPr>
            <a:r>
              <a:rPr lang="es-PE" b="1" dirty="0">
                <a:solidFill>
                  <a:srgbClr val="00993E"/>
                </a:solidFill>
                <a:latin typeface="Century Gothic" pitchFamily="34" charset="0"/>
                <a:ea typeface="ＭＳ Ｐゴシック" pitchFamily="34" charset="-128"/>
                <a:cs typeface="+mn-cs"/>
              </a:rPr>
              <a:t>OEFA</a:t>
            </a:r>
            <a:endParaRPr lang="es-ES" b="1" dirty="0">
              <a:solidFill>
                <a:srgbClr val="00993E"/>
              </a:solidFill>
              <a:latin typeface="Century Gothic" pitchFamily="34" charset="0"/>
              <a:ea typeface="ＭＳ Ｐゴシック" pitchFamily="34" charset="-128"/>
              <a:cs typeface="+mn-cs"/>
            </a:endParaRPr>
          </a:p>
        </p:txBody>
      </p:sp>
      <p:sp>
        <p:nvSpPr>
          <p:cNvPr id="6" name="Rectángulo 1"/>
          <p:cNvSpPr>
            <a:spLocks noChangeArrowheads="1"/>
          </p:cNvSpPr>
          <p:nvPr/>
        </p:nvSpPr>
        <p:spPr bwMode="auto">
          <a:xfrm>
            <a:off x="2544713" y="1988841"/>
            <a:ext cx="514826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p>
            <a:pPr algn="ctr" eaLnBrk="1" hangingPunct="1"/>
            <a:r>
              <a:rPr lang="es-PE" altLang="es-PE" sz="2200" b="1" dirty="0">
                <a:latin typeface="Century Gothic" pitchFamily="34" charset="0"/>
                <a:cs typeface="Arial" charset="0"/>
              </a:rPr>
              <a:t>Organismo público, técnico especializado, adscrito al Ministerio del Ambiente. </a:t>
            </a:r>
          </a:p>
        </p:txBody>
      </p:sp>
      <p:sp>
        <p:nvSpPr>
          <p:cNvPr id="7" name="9 Elipse"/>
          <p:cNvSpPr/>
          <p:nvPr/>
        </p:nvSpPr>
        <p:spPr>
          <a:xfrm>
            <a:off x="2146251" y="3645024"/>
            <a:ext cx="5546725" cy="59848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PE" sz="2200" b="1" dirty="0">
                <a:solidFill>
                  <a:schemeClr val="tx1"/>
                </a:solidFill>
                <a:latin typeface="Century Gothic" pitchFamily="34" charset="0"/>
                <a:ea typeface="ＭＳ Ｐゴシック" pitchFamily="34" charset="-128"/>
                <a:cs typeface="Arial" pitchFamily="34" charset="0"/>
              </a:rPr>
              <a:t>Ente Rector del Sistema Nacional de Evaluación y Fiscalización Ambiental (SINEFA)</a:t>
            </a:r>
          </a:p>
        </p:txBody>
      </p:sp>
      <p:sp>
        <p:nvSpPr>
          <p:cNvPr id="8" name="10 Elipse"/>
          <p:cNvSpPr/>
          <p:nvPr/>
        </p:nvSpPr>
        <p:spPr>
          <a:xfrm>
            <a:off x="1839864" y="4591844"/>
            <a:ext cx="6713537" cy="114141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PE" sz="2200" b="1" dirty="0">
                <a:solidFill>
                  <a:schemeClr val="tx1"/>
                </a:solidFill>
                <a:latin typeface="Century Gothic" pitchFamily="34" charset="0"/>
                <a:ea typeface="ＭＳ Ｐゴシック" pitchFamily="34" charset="-128"/>
                <a:cs typeface="Arial" pitchFamily="34" charset="0"/>
              </a:rPr>
              <a:t>Creado en el año 2008 mediante el Decreto Legislativo Nº 1013</a:t>
            </a:r>
          </a:p>
        </p:txBody>
      </p:sp>
      <p:cxnSp>
        <p:nvCxnSpPr>
          <p:cNvPr id="9" name="Conector recto 2"/>
          <p:cNvCxnSpPr/>
          <p:nvPr/>
        </p:nvCxnSpPr>
        <p:spPr>
          <a:xfrm>
            <a:off x="2509789" y="3140968"/>
            <a:ext cx="5183187" cy="0"/>
          </a:xfrm>
          <a:prstGeom prst="line">
            <a:avLst/>
          </a:prstGeom>
          <a:ln w="254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0" name="Conector recto 2"/>
          <p:cNvCxnSpPr/>
          <p:nvPr/>
        </p:nvCxnSpPr>
        <p:spPr>
          <a:xfrm>
            <a:off x="2490739" y="4725144"/>
            <a:ext cx="5183187" cy="0"/>
          </a:xfrm>
          <a:prstGeom prst="line">
            <a:avLst/>
          </a:prstGeom>
          <a:ln w="25400">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926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5" name="Conector recto 2"/>
          <p:cNvCxnSpPr/>
          <p:nvPr/>
        </p:nvCxnSpPr>
        <p:spPr>
          <a:xfrm>
            <a:off x="4509809" y="4076722"/>
            <a:ext cx="0" cy="1306512"/>
          </a:xfrm>
          <a:prstGeom prst="line">
            <a:avLst/>
          </a:prstGeom>
          <a:ln w="25400">
            <a:solidFill>
              <a:srgbClr val="00B050"/>
            </a:solidFill>
          </a:ln>
        </p:spPr>
        <p:style>
          <a:lnRef idx="2">
            <a:schemeClr val="accent1"/>
          </a:lnRef>
          <a:fillRef idx="0">
            <a:schemeClr val="accent1"/>
          </a:fillRef>
          <a:effectRef idx="1">
            <a:schemeClr val="accent1"/>
          </a:effectRef>
          <a:fontRef idx="minor">
            <a:schemeClr val="tx1"/>
          </a:fontRef>
        </p:style>
      </p:cxnSp>
      <p:sp>
        <p:nvSpPr>
          <p:cNvPr id="6" name="CuadroTexto 3"/>
          <p:cNvSpPr txBox="1">
            <a:spLocks noChangeArrowheads="1"/>
          </p:cNvSpPr>
          <p:nvPr/>
        </p:nvSpPr>
        <p:spPr bwMode="auto">
          <a:xfrm>
            <a:off x="1612131" y="4064672"/>
            <a:ext cx="27479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a:r>
              <a:rPr lang="es-PE" altLang="es-PE" b="1" dirty="0">
                <a:latin typeface="Century Gothic" pitchFamily="34" charset="0"/>
              </a:rPr>
              <a:t>Ente rector del SINEFA</a:t>
            </a:r>
          </a:p>
        </p:txBody>
      </p:sp>
      <p:sp>
        <p:nvSpPr>
          <p:cNvPr id="7" name="CuadroTexto 12"/>
          <p:cNvSpPr txBox="1">
            <a:spLocks noChangeArrowheads="1"/>
          </p:cNvSpPr>
          <p:nvPr/>
        </p:nvSpPr>
        <p:spPr bwMode="auto">
          <a:xfrm>
            <a:off x="4660052" y="3818798"/>
            <a:ext cx="25193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r>
              <a:rPr lang="es-PE" altLang="es-PE" b="1" dirty="0">
                <a:latin typeface="Century Gothic" pitchFamily="34" charset="0"/>
              </a:rPr>
              <a:t>Supervisión directa a empresas</a:t>
            </a:r>
          </a:p>
        </p:txBody>
      </p:sp>
      <p:sp>
        <p:nvSpPr>
          <p:cNvPr id="8" name="Título 1"/>
          <p:cNvSpPr txBox="1">
            <a:spLocks/>
          </p:cNvSpPr>
          <p:nvPr/>
        </p:nvSpPr>
        <p:spPr bwMode="auto">
          <a:xfrm>
            <a:off x="1374709" y="2340645"/>
            <a:ext cx="52895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defRPr>
            </a:lvl9pPr>
          </a:lstStyle>
          <a:p>
            <a:pPr>
              <a:defRPr/>
            </a:pPr>
            <a:r>
              <a:rPr lang="es-ES" sz="4000" b="1" dirty="0">
                <a:solidFill>
                  <a:srgbClr val="009537"/>
                </a:solidFill>
                <a:latin typeface="Century Gothic" pitchFamily="34" charset="0"/>
                <a:ea typeface="ＭＳ Ｐゴシック" pitchFamily="34" charset="-128"/>
                <a:cs typeface="+mn-cs"/>
              </a:rPr>
              <a:t>Funciones del OEFA</a:t>
            </a:r>
          </a:p>
        </p:txBody>
      </p:sp>
    </p:spTree>
    <p:extLst>
      <p:ext uri="{BB962C8B-B14F-4D97-AF65-F5344CB8AC3E}">
        <p14:creationId xmlns:p14="http://schemas.microsoft.com/office/powerpoint/2010/main" val="3791944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13 Rectángulo"/>
          <p:cNvSpPr>
            <a:spLocks noChangeArrowheads="1"/>
          </p:cNvSpPr>
          <p:nvPr/>
        </p:nvSpPr>
        <p:spPr bwMode="auto">
          <a:xfrm>
            <a:off x="1784623" y="2846600"/>
            <a:ext cx="2232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altLang="es-PE" sz="2800" b="1" dirty="0">
                <a:latin typeface="Century Gothic" pitchFamily="34" charset="0"/>
                <a:cs typeface="Arial" charset="0"/>
              </a:rPr>
              <a:t>Función Normativa</a:t>
            </a:r>
          </a:p>
        </p:txBody>
      </p:sp>
      <p:sp>
        <p:nvSpPr>
          <p:cNvPr id="6" name="17 Rectángulo"/>
          <p:cNvSpPr>
            <a:spLocks noChangeArrowheads="1"/>
          </p:cNvSpPr>
          <p:nvPr/>
        </p:nvSpPr>
        <p:spPr bwMode="auto">
          <a:xfrm>
            <a:off x="5672411" y="2469587"/>
            <a:ext cx="24479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PE" altLang="es-PE" sz="2800" b="1">
                <a:latin typeface="Century Gothic" pitchFamily="34" charset="0"/>
                <a:cs typeface="Arial" charset="0"/>
              </a:rPr>
              <a:t>Función Supervisora de EFA</a:t>
            </a:r>
          </a:p>
        </p:txBody>
      </p:sp>
      <p:sp>
        <p:nvSpPr>
          <p:cNvPr id="7" name="Rectángulo 9"/>
          <p:cNvSpPr>
            <a:spLocks noChangeArrowheads="1"/>
          </p:cNvSpPr>
          <p:nvPr/>
        </p:nvSpPr>
        <p:spPr bwMode="auto">
          <a:xfrm>
            <a:off x="1862410" y="3944723"/>
            <a:ext cx="215423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ltLang="es-PE" sz="2000" b="1" dirty="0">
                <a:latin typeface="Century Gothic" pitchFamily="34" charset="0"/>
                <a:cs typeface="Arial" charset="0"/>
              </a:rPr>
              <a:t>emite normas que regulen la fiscalización ambiental </a:t>
            </a:r>
          </a:p>
        </p:txBody>
      </p:sp>
      <p:sp>
        <p:nvSpPr>
          <p:cNvPr id="8" name="Rectángulo 10"/>
          <p:cNvSpPr>
            <a:spLocks noChangeArrowheads="1"/>
          </p:cNvSpPr>
          <p:nvPr/>
        </p:nvSpPr>
        <p:spPr bwMode="auto">
          <a:xfrm>
            <a:off x="5816874" y="3944723"/>
            <a:ext cx="23764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ltLang="es-PE" sz="2000" b="1" dirty="0">
                <a:latin typeface="Century Gothic" pitchFamily="34" charset="0"/>
                <a:cs typeface="Arial" charset="0"/>
              </a:rPr>
              <a:t>seguimiento al cumplimiento de las funciones de fiscalización ambiental a cargo de las EFA.</a:t>
            </a:r>
          </a:p>
        </p:txBody>
      </p:sp>
      <p:sp>
        <p:nvSpPr>
          <p:cNvPr id="9" name="Título 1"/>
          <p:cNvSpPr txBox="1">
            <a:spLocks/>
          </p:cNvSpPr>
          <p:nvPr/>
        </p:nvSpPr>
        <p:spPr bwMode="auto">
          <a:xfrm>
            <a:off x="2327746" y="1388748"/>
            <a:ext cx="52895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defRPr>
            </a:lvl9pPr>
          </a:lstStyle>
          <a:p>
            <a:pPr>
              <a:defRPr/>
            </a:pPr>
            <a:r>
              <a:rPr lang="es-ES" sz="3000" b="1" dirty="0">
                <a:solidFill>
                  <a:srgbClr val="009537"/>
                </a:solidFill>
                <a:latin typeface="Century Gothic" pitchFamily="34" charset="0"/>
                <a:ea typeface="ＭＳ Ｐゴシック" pitchFamily="34" charset="-128"/>
                <a:cs typeface="+mn-cs"/>
              </a:rPr>
              <a:t>Funciones como ente rector del SINEFA</a:t>
            </a:r>
          </a:p>
        </p:txBody>
      </p:sp>
      <p:cxnSp>
        <p:nvCxnSpPr>
          <p:cNvPr id="10" name="Conector recto 2"/>
          <p:cNvCxnSpPr/>
          <p:nvPr/>
        </p:nvCxnSpPr>
        <p:spPr>
          <a:xfrm>
            <a:off x="1808435" y="3800706"/>
            <a:ext cx="2063750" cy="635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Conector recto 2"/>
          <p:cNvCxnSpPr/>
          <p:nvPr/>
        </p:nvCxnSpPr>
        <p:spPr>
          <a:xfrm>
            <a:off x="5769249" y="3855475"/>
            <a:ext cx="2255837"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2" name="9 CuadroTexto"/>
          <p:cNvSpPr txBox="1"/>
          <p:nvPr/>
        </p:nvSpPr>
        <p:spPr>
          <a:xfrm>
            <a:off x="992561" y="6081566"/>
            <a:ext cx="8100835" cy="830997"/>
          </a:xfrm>
          <a:prstGeom prst="rect">
            <a:avLst/>
          </a:prstGeom>
          <a:noFill/>
        </p:spPr>
        <p:txBody>
          <a:bodyPr wrap="square" rtlCol="0">
            <a:spAutoFit/>
          </a:bodyPr>
          <a:lstStyle/>
          <a:p>
            <a:pPr algn="just"/>
            <a:r>
              <a:rPr lang="es-PE" sz="1600" dirty="0">
                <a:latin typeface="Century Gothic" charset="0"/>
                <a:ea typeface="Century Gothic" charset="0"/>
                <a:cs typeface="Century Gothic" charset="0"/>
              </a:rPr>
              <a:t>Las Entidades de Fiscalización Ambiental (EFA) nacionales, regionales o locales son </a:t>
            </a:r>
            <a:r>
              <a:rPr lang="es-PE" sz="1600" b="1" dirty="0">
                <a:solidFill>
                  <a:srgbClr val="00B050"/>
                </a:solidFill>
                <a:latin typeface="Century Gothic" charset="0"/>
                <a:ea typeface="Century Gothic" charset="0"/>
                <a:cs typeface="Century Gothic" charset="0"/>
              </a:rPr>
              <a:t>entidades públicas con facultad para desarrollar funciones de fiscalización ambiental</a:t>
            </a:r>
            <a:r>
              <a:rPr lang="es-PE" sz="1600" dirty="0">
                <a:solidFill>
                  <a:schemeClr val="bg1">
                    <a:lumMod val="50000"/>
                  </a:schemeClr>
                </a:solidFill>
                <a:latin typeface="Century Gothic" charset="0"/>
                <a:ea typeface="Century Gothic" charset="0"/>
                <a:cs typeface="Century Gothic" charset="0"/>
              </a:rPr>
              <a:t>. </a:t>
            </a:r>
            <a:endParaRPr lang="es-ES" sz="1600" dirty="0">
              <a:solidFill>
                <a:schemeClr val="bg1">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79899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Título 1"/>
          <p:cNvSpPr txBox="1">
            <a:spLocks/>
          </p:cNvSpPr>
          <p:nvPr/>
        </p:nvSpPr>
        <p:spPr bwMode="auto">
          <a:xfrm>
            <a:off x="3321362" y="942375"/>
            <a:ext cx="52895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defRPr>
            </a:lvl9pPr>
          </a:lstStyle>
          <a:p>
            <a:pPr>
              <a:defRPr/>
            </a:pPr>
            <a:r>
              <a:rPr lang="es-PE" sz="3000" b="1" dirty="0">
                <a:solidFill>
                  <a:srgbClr val="009537"/>
                </a:solidFill>
                <a:latin typeface="Century Gothic" pitchFamily="34" charset="0"/>
                <a:ea typeface="ＭＳ Ｐゴシック" pitchFamily="34" charset="-128"/>
                <a:cs typeface="+mn-cs"/>
              </a:rPr>
              <a:t>Funciones de fiscalización ambiental directa</a:t>
            </a:r>
            <a:endParaRPr lang="es-ES" sz="3000" b="1" dirty="0">
              <a:solidFill>
                <a:srgbClr val="009537"/>
              </a:solidFill>
              <a:latin typeface="Century Gothic" pitchFamily="34" charset="0"/>
              <a:ea typeface="ＭＳ Ｐゴシック" pitchFamily="34" charset="-128"/>
              <a:cs typeface="+mn-cs"/>
            </a:endParaRPr>
          </a:p>
        </p:txBody>
      </p:sp>
      <p:sp>
        <p:nvSpPr>
          <p:cNvPr id="14" name="7 Rectángulo"/>
          <p:cNvSpPr/>
          <p:nvPr/>
        </p:nvSpPr>
        <p:spPr>
          <a:xfrm>
            <a:off x="1141497" y="5469122"/>
            <a:ext cx="2509568" cy="921296"/>
          </a:xfrm>
          <a:prstGeom prst="rect">
            <a:avLst/>
          </a:prstGeom>
          <a:noFill/>
          <a:ln>
            <a:noFill/>
          </a:ln>
          <a:effectLst>
            <a:glow rad="63500">
              <a:schemeClr val="accent3">
                <a:satMod val="175000"/>
                <a:alpha val="40000"/>
              </a:schemeClr>
            </a:glow>
          </a:effectLst>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s-PE" sz="2800" b="1" dirty="0">
                <a:solidFill>
                  <a:schemeClr val="tx1"/>
                </a:solidFill>
                <a:latin typeface="Century Gothic" panose="020B0502020202020204" pitchFamily="34" charset="0"/>
                <a:ea typeface="Verdana" pitchFamily="34" charset="0"/>
                <a:cs typeface="Verdana" pitchFamily="34" charset="0"/>
              </a:rPr>
              <a:t>Función de Fiscalización, Sanción e Incentivos</a:t>
            </a:r>
          </a:p>
          <a:p>
            <a:pPr marL="342900" indent="-342900">
              <a:buFont typeface="Arial" panose="020B0604020202020204" pitchFamily="34" charset="0"/>
              <a:buChar char="•"/>
              <a:defRPr/>
            </a:pPr>
            <a:endParaRPr lang="es-PE" sz="2000" b="1" dirty="0">
              <a:solidFill>
                <a:schemeClr val="tx1"/>
              </a:solidFill>
              <a:latin typeface="Century Gothic" panose="020B0502020202020204" pitchFamily="34" charset="0"/>
              <a:ea typeface="Verdana" pitchFamily="34" charset="0"/>
              <a:cs typeface="Verdana" pitchFamily="34" charset="0"/>
            </a:endParaRPr>
          </a:p>
        </p:txBody>
      </p:sp>
      <p:sp>
        <p:nvSpPr>
          <p:cNvPr id="15" name="7 Rectángulo"/>
          <p:cNvSpPr/>
          <p:nvPr/>
        </p:nvSpPr>
        <p:spPr>
          <a:xfrm>
            <a:off x="3869528" y="2510824"/>
            <a:ext cx="4539856" cy="792665"/>
          </a:xfrm>
          <a:prstGeom prst="rect">
            <a:avLst/>
          </a:prstGeom>
          <a:noFill/>
          <a:ln>
            <a:noFill/>
          </a:ln>
          <a:effectLst>
            <a:glow rad="63500">
              <a:schemeClr val="accent3">
                <a:satMod val="175000"/>
                <a:alpha val="40000"/>
              </a:schemeClr>
            </a:glow>
          </a:effectLst>
        </p:spPr>
        <p:style>
          <a:lnRef idx="3">
            <a:schemeClr val="lt1"/>
          </a:lnRef>
          <a:fillRef idx="1">
            <a:schemeClr val="accent3"/>
          </a:fillRef>
          <a:effectRef idx="1">
            <a:schemeClr val="accent3"/>
          </a:effectRef>
          <a:fontRef idx="minor">
            <a:schemeClr val="lt1"/>
          </a:fontRef>
        </p:style>
        <p:txBody>
          <a:bodyPr anchor="ctr"/>
          <a:lstStyle/>
          <a:p>
            <a:pPr marL="342900" indent="-342900" algn="just">
              <a:buFont typeface="Arial" pitchFamily="34" charset="0"/>
              <a:buChar char="•"/>
              <a:defRPr/>
            </a:pPr>
            <a:r>
              <a:rPr lang="es-PE" sz="2200" dirty="0">
                <a:solidFill>
                  <a:schemeClr val="tx1"/>
                </a:solidFill>
                <a:latin typeface="Century Gothic" panose="020B0502020202020204" pitchFamily="34" charset="0"/>
                <a:ea typeface="Verdana" pitchFamily="34" charset="0"/>
                <a:cs typeface="Verdana" pitchFamily="34" charset="0"/>
              </a:rPr>
              <a:t>Vigilancia y monitoreo de la calidad ambiental</a:t>
            </a:r>
          </a:p>
        </p:txBody>
      </p:sp>
      <p:sp>
        <p:nvSpPr>
          <p:cNvPr id="16" name="7 Rectángulo"/>
          <p:cNvSpPr/>
          <p:nvPr/>
        </p:nvSpPr>
        <p:spPr>
          <a:xfrm>
            <a:off x="3869528" y="3539883"/>
            <a:ext cx="4539857" cy="1092155"/>
          </a:xfrm>
          <a:prstGeom prst="rect">
            <a:avLst/>
          </a:prstGeom>
          <a:noFill/>
          <a:ln>
            <a:noFill/>
          </a:ln>
          <a:effectLst>
            <a:glow rad="63500">
              <a:schemeClr val="accent3">
                <a:satMod val="175000"/>
                <a:alpha val="40000"/>
              </a:schemeClr>
            </a:glow>
          </a:effectLst>
        </p:spPr>
        <p:style>
          <a:lnRef idx="3">
            <a:schemeClr val="lt1"/>
          </a:lnRef>
          <a:fillRef idx="1">
            <a:schemeClr val="accent3"/>
          </a:fillRef>
          <a:effectRef idx="1">
            <a:schemeClr val="accent3"/>
          </a:effectRef>
          <a:fontRef idx="minor">
            <a:schemeClr val="lt1"/>
          </a:fontRef>
        </p:style>
        <p:txBody>
          <a:bodyPr anchor="ctr"/>
          <a:lstStyle/>
          <a:p>
            <a:pPr marL="342900" indent="-342900">
              <a:buFont typeface="Arial" pitchFamily="34" charset="0"/>
              <a:buChar char="•"/>
              <a:defRPr/>
            </a:pPr>
            <a:r>
              <a:rPr lang="es-PE" sz="2200" dirty="0">
                <a:solidFill>
                  <a:schemeClr val="tx1"/>
                </a:solidFill>
                <a:latin typeface="Century Gothic" panose="020B0502020202020204" pitchFamily="34" charset="0"/>
                <a:ea typeface="Verdana" pitchFamily="34" charset="0"/>
                <a:cs typeface="Verdana" pitchFamily="34" charset="0"/>
              </a:rPr>
              <a:t>Verificación del cumplimiento de obligaciones ambientales</a:t>
            </a:r>
          </a:p>
        </p:txBody>
      </p:sp>
      <p:sp>
        <p:nvSpPr>
          <p:cNvPr id="17" name="1 Rectángulo"/>
          <p:cNvSpPr>
            <a:spLocks noChangeArrowheads="1"/>
          </p:cNvSpPr>
          <p:nvPr/>
        </p:nvSpPr>
        <p:spPr bwMode="auto">
          <a:xfrm>
            <a:off x="3833814" y="4814462"/>
            <a:ext cx="45751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s-PE" altLang="es-PE" sz="2000" dirty="0">
                <a:latin typeface="Century Gothic" pitchFamily="34" charset="0"/>
              </a:rPr>
              <a:t>Investigación de comisión de infracciones</a:t>
            </a:r>
          </a:p>
          <a:p>
            <a:pPr marL="342900" indent="-342900" algn="just">
              <a:buFont typeface="Arial" charset="0"/>
              <a:buChar char="•"/>
            </a:pPr>
            <a:r>
              <a:rPr lang="es-PE" altLang="es-PE" sz="2000" dirty="0">
                <a:latin typeface="Century Gothic" pitchFamily="34" charset="0"/>
              </a:rPr>
              <a:t>Imposición de sanciones y medidas administrativas</a:t>
            </a:r>
          </a:p>
          <a:p>
            <a:pPr marL="342900" indent="-342900" algn="just">
              <a:buFont typeface="Arial" charset="0"/>
              <a:buChar char="•"/>
            </a:pPr>
            <a:r>
              <a:rPr lang="es-PE" altLang="es-PE" sz="2000" dirty="0">
                <a:latin typeface="Century Gothic" pitchFamily="34" charset="0"/>
              </a:rPr>
              <a:t>Otorgamiento de incentivos</a:t>
            </a:r>
          </a:p>
        </p:txBody>
      </p:sp>
      <p:sp>
        <p:nvSpPr>
          <p:cNvPr id="18" name="2 Rectángulo"/>
          <p:cNvSpPr>
            <a:spLocks noChangeArrowheads="1"/>
          </p:cNvSpPr>
          <p:nvPr/>
        </p:nvSpPr>
        <p:spPr bwMode="auto">
          <a:xfrm>
            <a:off x="1323975" y="2377650"/>
            <a:ext cx="2311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PE" altLang="es-PE" sz="2800" b="1" dirty="0">
                <a:latin typeface="Century Gothic" pitchFamily="34" charset="0"/>
              </a:rPr>
              <a:t>Función Evaluadora</a:t>
            </a:r>
          </a:p>
        </p:txBody>
      </p:sp>
      <p:sp>
        <p:nvSpPr>
          <p:cNvPr id="19" name="6 Rectángulo"/>
          <p:cNvSpPr>
            <a:spLocks noChangeArrowheads="1"/>
          </p:cNvSpPr>
          <p:nvPr/>
        </p:nvSpPr>
        <p:spPr bwMode="auto">
          <a:xfrm>
            <a:off x="1241426" y="3619075"/>
            <a:ext cx="2239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MX" altLang="es-PE" sz="2800" b="1">
                <a:latin typeface="Century Gothic" pitchFamily="34" charset="0"/>
              </a:rPr>
              <a:t>Función Supervisora</a:t>
            </a:r>
          </a:p>
        </p:txBody>
      </p:sp>
      <p:cxnSp>
        <p:nvCxnSpPr>
          <p:cNvPr id="20" name="Conector recto 2"/>
          <p:cNvCxnSpPr/>
          <p:nvPr/>
        </p:nvCxnSpPr>
        <p:spPr>
          <a:xfrm>
            <a:off x="3581400" y="2511000"/>
            <a:ext cx="0" cy="3989387"/>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1" name="Conector recto 2"/>
          <p:cNvCxnSpPr/>
          <p:nvPr/>
        </p:nvCxnSpPr>
        <p:spPr>
          <a:xfrm>
            <a:off x="1535114" y="3446036"/>
            <a:ext cx="6873875"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2" name="Conector recto 2"/>
          <p:cNvCxnSpPr/>
          <p:nvPr/>
        </p:nvCxnSpPr>
        <p:spPr>
          <a:xfrm>
            <a:off x="1565276" y="4744611"/>
            <a:ext cx="6843713"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92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136930" y="652280"/>
            <a:ext cx="6408712" cy="504000"/>
          </a:xfrm>
        </p:spPr>
        <p:txBody>
          <a:bodyPr/>
          <a:lstStyle/>
          <a:p>
            <a:r>
              <a:rPr lang="es-PE" sz="3000" b="1" dirty="0">
                <a:solidFill>
                  <a:srgbClr val="009537"/>
                </a:solidFill>
                <a:latin typeface="Century Gothic" pitchFamily="34" charset="0"/>
                <a:cs typeface="Arial" charset="0"/>
              </a:rPr>
              <a:t>Sectores de supervisión directa</a:t>
            </a:r>
            <a:endParaRPr lang="es-ES" sz="3000" b="1" dirty="0">
              <a:solidFill>
                <a:srgbClr val="009537"/>
              </a:solidFill>
              <a:latin typeface="Century Gothic" pitchFamily="34" charset="0"/>
              <a:cs typeface="Arial" charset="0"/>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20864" t="15469" r="18500" b="29949"/>
          <a:stretch/>
        </p:blipFill>
        <p:spPr>
          <a:xfrm>
            <a:off x="1121348" y="1157661"/>
            <a:ext cx="8318865" cy="5293824"/>
          </a:xfrm>
          <a:prstGeom prst="rect">
            <a:avLst/>
          </a:prstGeom>
        </p:spPr>
      </p:pic>
    </p:spTree>
    <p:extLst>
      <p:ext uri="{BB962C8B-B14F-4D97-AF65-F5344CB8AC3E}">
        <p14:creationId xmlns:p14="http://schemas.microsoft.com/office/powerpoint/2010/main" val="3770789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136930" y="652280"/>
            <a:ext cx="6408712" cy="504000"/>
          </a:xfrm>
        </p:spPr>
        <p:txBody>
          <a:bodyPr/>
          <a:lstStyle/>
          <a:p>
            <a:r>
              <a:rPr lang="es-PE" sz="3000" b="1" dirty="0" smtClean="0">
                <a:solidFill>
                  <a:srgbClr val="009537"/>
                </a:solidFill>
                <a:latin typeface="Century Gothic" pitchFamily="34" charset="0"/>
                <a:cs typeface="Arial" charset="0"/>
              </a:rPr>
              <a:t>Supervision a EFA</a:t>
            </a:r>
            <a:endParaRPr lang="es-ES" sz="3000" b="1" dirty="0">
              <a:solidFill>
                <a:srgbClr val="009537"/>
              </a:solidFill>
              <a:latin typeface="Century Gothic" pitchFamily="34" charset="0"/>
              <a:cs typeface="Arial" charset="0"/>
            </a:endParaRPr>
          </a:p>
        </p:txBody>
      </p:sp>
      <p:sp>
        <p:nvSpPr>
          <p:cNvPr id="4" name="7 Rectángulo"/>
          <p:cNvSpPr/>
          <p:nvPr/>
        </p:nvSpPr>
        <p:spPr>
          <a:xfrm>
            <a:off x="1141497" y="5469122"/>
            <a:ext cx="2509568" cy="921296"/>
          </a:xfrm>
          <a:prstGeom prst="rect">
            <a:avLst/>
          </a:prstGeom>
          <a:noFill/>
          <a:ln>
            <a:noFill/>
          </a:ln>
          <a:effectLst>
            <a:glow rad="63500">
              <a:schemeClr val="accent3">
                <a:satMod val="175000"/>
                <a:alpha val="40000"/>
              </a:schemeClr>
            </a:glow>
          </a:effectLst>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s-PE" sz="2800" b="1" dirty="0" smtClean="0">
                <a:solidFill>
                  <a:schemeClr val="tx1"/>
                </a:solidFill>
                <a:latin typeface="Century Gothic" panose="020B0502020202020204" pitchFamily="34" charset="0"/>
                <a:ea typeface="Verdana" pitchFamily="34" charset="0"/>
                <a:cs typeface="Verdana" pitchFamily="34" charset="0"/>
              </a:rPr>
              <a:t>Gobiernos Locales</a:t>
            </a:r>
            <a:endParaRPr lang="es-PE" sz="2800" b="1" dirty="0">
              <a:solidFill>
                <a:schemeClr val="tx1"/>
              </a:solidFill>
              <a:latin typeface="Century Gothic" panose="020B0502020202020204" pitchFamily="34" charset="0"/>
              <a:ea typeface="Verdana" pitchFamily="34" charset="0"/>
              <a:cs typeface="Verdana" pitchFamily="34" charset="0"/>
            </a:endParaRPr>
          </a:p>
          <a:p>
            <a:pPr marL="342900" indent="-342900">
              <a:buFont typeface="Arial" panose="020B0604020202020204" pitchFamily="34" charset="0"/>
              <a:buChar char="•"/>
              <a:defRPr/>
            </a:pPr>
            <a:endParaRPr lang="es-PE" sz="2000" b="1" dirty="0">
              <a:solidFill>
                <a:schemeClr val="tx1"/>
              </a:solidFill>
              <a:latin typeface="Century Gothic" panose="020B0502020202020204" pitchFamily="34" charset="0"/>
              <a:ea typeface="Verdana" pitchFamily="34" charset="0"/>
              <a:cs typeface="Verdana" pitchFamily="34" charset="0"/>
            </a:endParaRPr>
          </a:p>
        </p:txBody>
      </p:sp>
      <p:sp>
        <p:nvSpPr>
          <p:cNvPr id="5" name="7 Rectángulo"/>
          <p:cNvSpPr/>
          <p:nvPr/>
        </p:nvSpPr>
        <p:spPr>
          <a:xfrm>
            <a:off x="3869527" y="2510825"/>
            <a:ext cx="4802985" cy="762174"/>
          </a:xfrm>
          <a:prstGeom prst="rect">
            <a:avLst/>
          </a:prstGeom>
          <a:noFill/>
          <a:ln>
            <a:noFill/>
          </a:ln>
          <a:effectLst>
            <a:glow rad="63500">
              <a:schemeClr val="accent3">
                <a:satMod val="175000"/>
                <a:alpha val="40000"/>
              </a:schemeClr>
            </a:glow>
          </a:effectLst>
        </p:spPr>
        <p:style>
          <a:lnRef idx="3">
            <a:schemeClr val="lt1"/>
          </a:lnRef>
          <a:fillRef idx="1">
            <a:schemeClr val="accent3"/>
          </a:fillRef>
          <a:effectRef idx="1">
            <a:schemeClr val="accent3"/>
          </a:effectRef>
          <a:fontRef idx="minor">
            <a:schemeClr val="lt1"/>
          </a:fontRef>
        </p:style>
        <p:txBody>
          <a:bodyPr anchor="ctr"/>
          <a:lstStyle/>
          <a:p>
            <a:pPr marL="342900" indent="-342900" algn="just">
              <a:buFont typeface="Arial" pitchFamily="34" charset="0"/>
              <a:buChar char="•"/>
              <a:defRPr/>
            </a:pPr>
            <a:r>
              <a:rPr lang="es-PE" sz="2200" dirty="0" smtClean="0">
                <a:solidFill>
                  <a:schemeClr val="tx1"/>
                </a:solidFill>
                <a:latin typeface="Century Gothic" panose="020B0502020202020204" pitchFamily="34" charset="0"/>
                <a:ea typeface="Verdana" pitchFamily="34" charset="0"/>
                <a:cs typeface="Verdana" pitchFamily="34" charset="0"/>
              </a:rPr>
              <a:t>MVCS, MTC, SERFOR, ANA SERNAMP, Etc…</a:t>
            </a:r>
            <a:endParaRPr lang="es-PE" sz="2200" dirty="0">
              <a:solidFill>
                <a:schemeClr val="tx1"/>
              </a:solidFill>
              <a:latin typeface="Century Gothic" panose="020B0502020202020204" pitchFamily="34" charset="0"/>
              <a:ea typeface="Verdana" pitchFamily="34" charset="0"/>
              <a:cs typeface="Verdana" pitchFamily="34" charset="0"/>
            </a:endParaRPr>
          </a:p>
        </p:txBody>
      </p:sp>
      <p:sp>
        <p:nvSpPr>
          <p:cNvPr id="6" name="7 Rectángulo"/>
          <p:cNvSpPr/>
          <p:nvPr/>
        </p:nvSpPr>
        <p:spPr>
          <a:xfrm>
            <a:off x="3869528" y="3539883"/>
            <a:ext cx="4539857" cy="1092155"/>
          </a:xfrm>
          <a:prstGeom prst="rect">
            <a:avLst/>
          </a:prstGeom>
          <a:noFill/>
          <a:ln>
            <a:noFill/>
          </a:ln>
          <a:effectLst>
            <a:glow rad="63500">
              <a:schemeClr val="accent3">
                <a:satMod val="175000"/>
                <a:alpha val="40000"/>
              </a:schemeClr>
            </a:glow>
          </a:effectLst>
        </p:spPr>
        <p:style>
          <a:lnRef idx="3">
            <a:schemeClr val="lt1"/>
          </a:lnRef>
          <a:fillRef idx="1">
            <a:schemeClr val="accent3"/>
          </a:fillRef>
          <a:effectRef idx="1">
            <a:schemeClr val="accent3"/>
          </a:effectRef>
          <a:fontRef idx="minor">
            <a:schemeClr val="lt1"/>
          </a:fontRef>
        </p:style>
        <p:txBody>
          <a:bodyPr anchor="ctr"/>
          <a:lstStyle/>
          <a:p>
            <a:pPr marL="342900" indent="-342900">
              <a:buFont typeface="Arial" pitchFamily="34" charset="0"/>
              <a:buChar char="•"/>
              <a:defRPr/>
            </a:pPr>
            <a:r>
              <a:rPr lang="es-PE" sz="2200" dirty="0" smtClean="0">
                <a:solidFill>
                  <a:schemeClr val="tx1"/>
                </a:solidFill>
                <a:latin typeface="Century Gothic" panose="020B0502020202020204" pitchFamily="34" charset="0"/>
                <a:ea typeface="Verdana" pitchFamily="34" charset="0"/>
                <a:cs typeface="Verdana" pitchFamily="34" charset="0"/>
              </a:rPr>
              <a:t>GORE APURIMAC (DIRESA, DREM, DIRPRO)</a:t>
            </a:r>
            <a:endParaRPr lang="es-PE" sz="2200" dirty="0">
              <a:solidFill>
                <a:schemeClr val="tx1"/>
              </a:solidFill>
              <a:latin typeface="Century Gothic" panose="020B0502020202020204" pitchFamily="34" charset="0"/>
              <a:ea typeface="Verdana" pitchFamily="34" charset="0"/>
              <a:cs typeface="Verdana" pitchFamily="34" charset="0"/>
            </a:endParaRPr>
          </a:p>
        </p:txBody>
      </p:sp>
      <p:sp>
        <p:nvSpPr>
          <p:cNvPr id="7" name="1 Rectángulo"/>
          <p:cNvSpPr>
            <a:spLocks noChangeArrowheads="1"/>
          </p:cNvSpPr>
          <p:nvPr/>
        </p:nvSpPr>
        <p:spPr bwMode="auto">
          <a:xfrm>
            <a:off x="3833814" y="5208812"/>
            <a:ext cx="4575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s-PE" altLang="es-PE" sz="2000" dirty="0" smtClean="0">
                <a:latin typeface="Century Gothic" pitchFamily="34" charset="0"/>
              </a:rPr>
              <a:t>Municipalidades Provinciales.</a:t>
            </a:r>
          </a:p>
          <a:p>
            <a:pPr marL="342900" indent="-342900" algn="just">
              <a:buFont typeface="Arial" charset="0"/>
              <a:buChar char="•"/>
            </a:pPr>
            <a:r>
              <a:rPr lang="es-PE" altLang="es-PE" sz="2000" dirty="0" smtClean="0">
                <a:latin typeface="Century Gothic" pitchFamily="34" charset="0"/>
              </a:rPr>
              <a:t>Municipalidad Distritales</a:t>
            </a:r>
            <a:endParaRPr lang="es-PE" altLang="es-PE" sz="2000" dirty="0">
              <a:latin typeface="Century Gothic" pitchFamily="34" charset="0"/>
            </a:endParaRPr>
          </a:p>
        </p:txBody>
      </p:sp>
      <p:sp>
        <p:nvSpPr>
          <p:cNvPr id="8" name="2 Rectángulo"/>
          <p:cNvSpPr>
            <a:spLocks noChangeArrowheads="1"/>
          </p:cNvSpPr>
          <p:nvPr/>
        </p:nvSpPr>
        <p:spPr bwMode="auto">
          <a:xfrm>
            <a:off x="1323975" y="2377650"/>
            <a:ext cx="231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PE" altLang="es-PE" sz="2400" b="1" dirty="0" smtClean="0">
                <a:latin typeface="Century Gothic" pitchFamily="34" charset="0"/>
              </a:rPr>
              <a:t>GOBIERNOS NACIONALES</a:t>
            </a:r>
            <a:endParaRPr lang="es-PE" altLang="es-PE" sz="2400" b="1" dirty="0">
              <a:latin typeface="Century Gothic" pitchFamily="34" charset="0"/>
            </a:endParaRPr>
          </a:p>
        </p:txBody>
      </p:sp>
      <p:sp>
        <p:nvSpPr>
          <p:cNvPr id="9" name="6 Rectángulo"/>
          <p:cNvSpPr>
            <a:spLocks noChangeArrowheads="1"/>
          </p:cNvSpPr>
          <p:nvPr/>
        </p:nvSpPr>
        <p:spPr bwMode="auto">
          <a:xfrm>
            <a:off x="1241426" y="3619075"/>
            <a:ext cx="22399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MX" altLang="es-PE" sz="2800" b="1" dirty="0" smtClean="0">
                <a:latin typeface="Century Gothic" pitchFamily="34" charset="0"/>
              </a:rPr>
              <a:t>Gobiernos Regionales</a:t>
            </a:r>
            <a:endParaRPr lang="es-MX" altLang="es-PE" sz="2800" b="1" dirty="0">
              <a:latin typeface="Century Gothic" pitchFamily="34" charset="0"/>
            </a:endParaRPr>
          </a:p>
        </p:txBody>
      </p:sp>
      <p:cxnSp>
        <p:nvCxnSpPr>
          <p:cNvPr id="10" name="Conector recto 2"/>
          <p:cNvCxnSpPr/>
          <p:nvPr/>
        </p:nvCxnSpPr>
        <p:spPr>
          <a:xfrm>
            <a:off x="3581400" y="2511000"/>
            <a:ext cx="0" cy="3989387"/>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Conector recto 2"/>
          <p:cNvCxnSpPr/>
          <p:nvPr/>
        </p:nvCxnSpPr>
        <p:spPr>
          <a:xfrm>
            <a:off x="1535114" y="3446036"/>
            <a:ext cx="6873875"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 name="Conector recto 2"/>
          <p:cNvCxnSpPr/>
          <p:nvPr/>
        </p:nvCxnSpPr>
        <p:spPr>
          <a:xfrm>
            <a:off x="1565276" y="4744611"/>
            <a:ext cx="6843713"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6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136930" y="652280"/>
            <a:ext cx="6408712" cy="504000"/>
          </a:xfrm>
        </p:spPr>
        <p:txBody>
          <a:bodyPr>
            <a:normAutofit fontScale="90000"/>
          </a:bodyPr>
          <a:lstStyle/>
          <a:p>
            <a:r>
              <a:rPr lang="es-PE" sz="3000" b="1" dirty="0" smtClean="0">
                <a:solidFill>
                  <a:srgbClr val="009537"/>
                </a:solidFill>
                <a:latin typeface="Century Gothic" pitchFamily="34" charset="0"/>
                <a:cs typeface="Arial" charset="0"/>
              </a:rPr>
              <a:t>Aspectos supervisados en gestion de residuos solidos</a:t>
            </a:r>
            <a:endParaRPr lang="es-ES" sz="3000" b="1" dirty="0">
              <a:solidFill>
                <a:srgbClr val="009537"/>
              </a:solidFill>
              <a:latin typeface="Century Gothic" pitchFamily="34" charset="0"/>
              <a:cs typeface="Arial" charset="0"/>
            </a:endParaRPr>
          </a:p>
        </p:txBody>
      </p:sp>
      <p:sp>
        <p:nvSpPr>
          <p:cNvPr id="4" name="Elipse 3"/>
          <p:cNvSpPr/>
          <p:nvPr/>
        </p:nvSpPr>
        <p:spPr>
          <a:xfrm>
            <a:off x="714375" y="4643437"/>
            <a:ext cx="4686300" cy="35718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ángulo 2"/>
          <p:cNvSpPr/>
          <p:nvPr/>
        </p:nvSpPr>
        <p:spPr>
          <a:xfrm>
            <a:off x="857250" y="1457326"/>
            <a:ext cx="8515350" cy="7602081"/>
          </a:xfrm>
          <a:prstGeom prst="rect">
            <a:avLst/>
          </a:prstGeom>
        </p:spPr>
        <p:txBody>
          <a:bodyPr wrap="square">
            <a:spAutoFit/>
          </a:bodyPr>
          <a:lstStyle/>
          <a:p>
            <a:pPr marL="285750" indent="-285750" algn="just">
              <a:lnSpc>
                <a:spcPct val="100000"/>
              </a:lnSpc>
              <a:spcBef>
                <a:spcPts val="0"/>
              </a:spcBef>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ESTUDIO DE CARACTERIZACIÓN DE RESIDUOS </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SÓLIDOS.</a:t>
            </a: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PLAN INTEGRAL DE GESTIÓN AMBIENTAL DE RESIDUOS SÓLIDOS (Pigars</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a:t>
            </a:r>
            <a:endParaRPr lang="es-PE" sz="1600"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PROGRAMA DE SEGREGACIÓN EN </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FUENTE.</a:t>
            </a:r>
            <a:endParaRPr lang="es-PE" sz="1600"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FORMALIZACIÓN DE </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RECICLADORES.</a:t>
            </a:r>
            <a:endParaRPr lang="es-PE" sz="1600"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REPORTE DE LA GESTIÓN Y MANEJO DE RESIDUOS SÓLIDOS EN EL SISTEMA DE INFORMACIÓN PARA LA GESTIÓN DE RESIDUOS SÓLIDOS (Sigersol</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a:t>
            </a:r>
          </a:p>
          <a:p>
            <a:pPr marL="285750" indent="-285750" algn="just">
              <a:buFont typeface="Arial" charset="0"/>
              <a:buChar char="•"/>
            </a:pP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PLAN </a:t>
            </a:r>
            <a:r>
              <a:rPr lang="es-PE" sz="1600" dirty="0">
                <a:solidFill>
                  <a:prstClr val="black"/>
                </a:solidFill>
                <a:latin typeface="Century Gothic" panose="020B0502020202020204" pitchFamily="34" charset="0"/>
                <a:ea typeface="Calibri" panose="020F0502020204030204" pitchFamily="34" charset="0"/>
                <a:cs typeface="Arial" pitchFamily="34" charset="0"/>
              </a:rPr>
              <a:t>DE CIERRE Y RECUPERACIÓN DE </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BOTADEROS.</a:t>
            </a: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EQUIPO TÉCNICO EN RESIDUOS </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SÓLIDOS.</a:t>
            </a: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PROMOCIÓN DE BUENAS PRÁCTICAS E </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INCENTIVOS.</a:t>
            </a: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INSTRUMENTOS FORMALES PARA BRINDAR EL SERVICIO DE LIMPIEZA </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PÚBLICA.</a:t>
            </a: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PLANTA DE TRATAMIENTO DE RESIDUOS ORGÁNICOS E </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INORGÁNICOS.</a:t>
            </a:r>
          </a:p>
          <a:p>
            <a:pPr marL="285750" indent="-285750" algn="just">
              <a:buFont typeface="Arial" charset="0"/>
              <a:buChar char="•"/>
            </a:pPr>
            <a:r>
              <a:rPr lang="es-PE" sz="1600" dirty="0">
                <a:latin typeface="Century Gothic" panose="020B0502020202020204" pitchFamily="34" charset="0"/>
                <a:ea typeface="Calibri" panose="020F0502020204030204" pitchFamily="34" charset="0"/>
                <a:cs typeface="Arial" pitchFamily="34" charset="0"/>
              </a:rPr>
              <a:t>PROCEDIMIENTO PARA AUTORIZAR Y FISCALIZAR LAS RUTAS DE TRANSPORTE DE RESIDUOS PELIGROSOS EN SU </a:t>
            </a:r>
            <a:r>
              <a:rPr lang="es-PE" sz="1600" dirty="0" smtClean="0">
                <a:latin typeface="Century Gothic" panose="020B0502020202020204" pitchFamily="34" charset="0"/>
                <a:ea typeface="Calibri" panose="020F0502020204030204" pitchFamily="34" charset="0"/>
                <a:cs typeface="Arial" pitchFamily="34" charset="0"/>
              </a:rPr>
              <a:t>JURISDICCIÓN.</a:t>
            </a:r>
          </a:p>
          <a:p>
            <a:pPr marL="285750" indent="-285750" algn="just">
              <a:buFont typeface="Arial" charset="0"/>
              <a:buChar char="•"/>
            </a:pPr>
            <a:r>
              <a:rPr lang="es-PE" b="1" dirty="0">
                <a:solidFill>
                  <a:srgbClr val="00B050"/>
                </a:solidFill>
                <a:latin typeface="Century Gothic" panose="020B0502020202020204" pitchFamily="34" charset="0"/>
                <a:ea typeface="Calibri" panose="020F0502020204030204" pitchFamily="34" charset="0"/>
                <a:cs typeface="Arial" pitchFamily="34" charset="0"/>
              </a:rPr>
              <a:t>MANEJO Y SEGREGACIÓN DE </a:t>
            </a:r>
            <a:r>
              <a:rPr lang="es-PE" b="1" dirty="0" smtClean="0">
                <a:solidFill>
                  <a:srgbClr val="00B050"/>
                </a:solidFill>
                <a:latin typeface="Century Gothic" panose="020B0502020202020204" pitchFamily="34" charset="0"/>
                <a:ea typeface="Calibri" panose="020F0502020204030204" pitchFamily="34" charset="0"/>
                <a:cs typeface="Arial" pitchFamily="34" charset="0"/>
              </a:rPr>
              <a:t>RAEE.</a:t>
            </a:r>
          </a:p>
          <a:p>
            <a:pPr marL="285750" indent="-285750" algn="just">
              <a:buFont typeface="Arial" charset="0"/>
              <a:buChar char="•"/>
            </a:pPr>
            <a:r>
              <a:rPr lang="es-PE" sz="1600" dirty="0">
                <a:solidFill>
                  <a:prstClr val="black"/>
                </a:solidFill>
                <a:latin typeface="Century Gothic" panose="020B0502020202020204" pitchFamily="34" charset="0"/>
                <a:ea typeface="Calibri" panose="020F0502020204030204" pitchFamily="34" charset="0"/>
                <a:cs typeface="Arial" pitchFamily="34" charset="0"/>
              </a:rPr>
              <a:t>IDENTIFICACIÓN Y ERRADICACIÓN DE LA INADECUADA DISPOSICIÓN DE RESIDUOS SÓLIDOS EN LUGARES NO AUTORIZADOS (PUNTOS CRÍTICOS</a:t>
            </a: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a:t>
            </a:r>
          </a:p>
          <a:p>
            <a:pPr marL="285750" indent="-285750" algn="just">
              <a:buFont typeface="Arial" charset="0"/>
              <a:buChar char="•"/>
            </a:pPr>
            <a:r>
              <a:rPr lang="es-PE" sz="1600" dirty="0" smtClean="0">
                <a:solidFill>
                  <a:prstClr val="black"/>
                </a:solidFill>
                <a:latin typeface="Century Gothic" panose="020B0502020202020204" pitchFamily="34" charset="0"/>
                <a:ea typeface="Calibri" panose="020F0502020204030204" pitchFamily="34" charset="0"/>
                <a:cs typeface="Arial" pitchFamily="34" charset="0"/>
              </a:rPr>
              <a:t>ESCOMBRERAS.</a:t>
            </a: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smtClean="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smtClean="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a:p>
            <a:pPr marL="285750" indent="-285750" algn="just">
              <a:lnSpc>
                <a:spcPct val="100000"/>
              </a:lnSpc>
              <a:spcBef>
                <a:spcPts val="0"/>
              </a:spcBef>
              <a:buFont typeface="Arial" charset="0"/>
              <a:buChar char="•"/>
            </a:pPr>
            <a:endParaRPr lang="es-PE" b="1" dirty="0">
              <a:solidFill>
                <a:prstClr val="black"/>
              </a:solidFill>
              <a:latin typeface="Century Gothic" panose="020B0502020202020204"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75310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136930" y="652280"/>
            <a:ext cx="6408712" cy="504000"/>
          </a:xfrm>
        </p:spPr>
        <p:txBody>
          <a:bodyPr>
            <a:normAutofit/>
          </a:bodyPr>
          <a:lstStyle/>
          <a:p>
            <a:r>
              <a:rPr lang="es-ES" sz="3000" b="1" dirty="0" smtClean="0">
                <a:solidFill>
                  <a:srgbClr val="009537"/>
                </a:solidFill>
                <a:latin typeface="Century Gothic" pitchFamily="34" charset="0"/>
                <a:cs typeface="Arial" charset="0"/>
              </a:rPr>
              <a:t>Marco Normativo RAEE</a:t>
            </a:r>
            <a:endParaRPr lang="es-ES" sz="3000" b="1" dirty="0">
              <a:solidFill>
                <a:srgbClr val="009537"/>
              </a:solidFill>
              <a:latin typeface="Century Gothic" pitchFamily="34" charset="0"/>
              <a:cs typeface="Arial"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40096" t="19896" r="39712" b="29054"/>
          <a:stretch/>
        </p:blipFill>
        <p:spPr>
          <a:xfrm>
            <a:off x="1100138" y="2423517"/>
            <a:ext cx="2943224" cy="4183585"/>
          </a:xfrm>
          <a:prstGeom prst="rect">
            <a:avLst/>
          </a:prstGeom>
        </p:spPr>
      </p:pic>
      <p:sp>
        <p:nvSpPr>
          <p:cNvPr id="5" name="Marcador de contenido 2"/>
          <p:cNvSpPr txBox="1">
            <a:spLocks/>
          </p:cNvSpPr>
          <p:nvPr/>
        </p:nvSpPr>
        <p:spPr>
          <a:xfrm>
            <a:off x="4323941" y="2729325"/>
            <a:ext cx="4905784" cy="20284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5600" indent="-355600" algn="just">
              <a:lnSpc>
                <a:spcPct val="115000"/>
              </a:lnSpc>
              <a:buFont typeface="Arial" panose="020B0604020202020204" pitchFamily="34" charset="0"/>
              <a:buChar char="•"/>
            </a:pPr>
            <a:r>
              <a:rPr lang="es-ES_tradnl" dirty="0" smtClean="0"/>
              <a:t>Decreto </a:t>
            </a:r>
            <a:r>
              <a:rPr lang="es-ES_tradnl" dirty="0"/>
              <a:t>Supremo N° 001-2012-MINAM </a:t>
            </a:r>
            <a:r>
              <a:rPr lang="es-ES_tradnl" dirty="0" smtClean="0"/>
              <a:t>que aprueba el Reglamento </a:t>
            </a:r>
            <a:r>
              <a:rPr lang="es-ES_tradnl" dirty="0"/>
              <a:t>Nacional para la Gestión y Manejo de los Residuos de Aparatos Eléctricos y Electrónicos</a:t>
            </a:r>
            <a:endParaRPr lang="es-PE" dirty="0">
              <a:solidFill>
                <a:prstClr val="black"/>
              </a:solidFill>
              <a:latin typeface="Century Gothic" panose="020B0502020202020204"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676590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986</TotalTime>
  <Words>571</Words>
  <Application>Microsoft Office PowerPoint</Application>
  <PresentationFormat>A4 (210 x 297 mm)</PresentationFormat>
  <Paragraphs>76</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ＭＳ Ｐゴシック</vt:lpstr>
      <vt:lpstr>Arial</vt:lpstr>
      <vt:lpstr>Calibri</vt:lpstr>
      <vt:lpstr>Calibri Light</vt:lpstr>
      <vt:lpstr>Century Gothic</vt:lpstr>
      <vt:lpstr>Verdana</vt:lpstr>
      <vt:lpstr>Tema de Office</vt:lpstr>
      <vt:lpstr>Presentación de PowerPoint</vt:lpstr>
      <vt:lpstr>Presentación de PowerPoint</vt:lpstr>
      <vt:lpstr>Presentación de PowerPoint</vt:lpstr>
      <vt:lpstr>Presentación de PowerPoint</vt:lpstr>
      <vt:lpstr>Presentación de PowerPoint</vt:lpstr>
      <vt:lpstr>Sectores de supervisión directa</vt:lpstr>
      <vt:lpstr>Supervision a EFA</vt:lpstr>
      <vt:lpstr>Aspectos supervisados en gestion de residuos solidos</vt:lpstr>
      <vt:lpstr>Marco Normativo RAEE</vt:lpstr>
      <vt:lpstr>Función de la Municipalidad Provincial de Abancay -RAEE</vt:lpstr>
      <vt:lpstr>RESULTADOS DE EFA SUPERVISADAS REGION APURIMAC 2014-2015</vt:lpstr>
      <vt:lpstr>  Av. Andrés Avelino Cáceres N° 209 – Abancay  Teléfono: 083-502902  odapurimac@oefa.gob.pe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Gunther Ivan Merzthal Yupari</dc:creator>
  <cp:lastModifiedBy>Admin</cp:lastModifiedBy>
  <cp:revision>55</cp:revision>
  <dcterms:created xsi:type="dcterms:W3CDTF">2015-02-12T20:44:45Z</dcterms:created>
  <dcterms:modified xsi:type="dcterms:W3CDTF">2016-04-06T13:43:10Z</dcterms:modified>
</cp:coreProperties>
</file>