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Override PartName="/ppt/diagrams/colors8.xml" ContentType="application/vnd.openxmlformats-officedocument.drawingml.diagramColors+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charts/chart3.xml" ContentType="application/vnd.openxmlformats-officedocument.drawingml.chart+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theme/themeOverride2.xml" ContentType="application/vnd.openxmlformats-officedocument.themeOverr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charts/chart2.xml" ContentType="application/vnd.openxmlformats-officedocument.drawingml.chart+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Default Extension="jpg" ContentType="image/jpeg"/>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diagrams/drawing9.xml" ContentType="application/vnd.ms-office.drawingml.diagramDrawing+xml"/>
  <Override PartName="/ppt/slides/slide79.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data9.xml" ContentType="application/vnd.openxmlformats-officedocument.drawingml.diagramData+xml"/>
  <Override PartName="/ppt/slides/slide20.xml" ContentType="application/vnd.openxmlformats-officedocument.presentationml.slide+xml"/>
  <Override PartName="/ppt/diagrams/layout4.xml" ContentType="application/vnd.openxmlformats-officedocument.drawingml.diagramLayout+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6.xml" ContentType="application/vnd.openxmlformats-officedocument.presentationml.notesSlide+xml"/>
  <Override PartName="/ppt/diagrams/drawing6.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0"/>
  </p:notesMasterIdLst>
  <p:sldIdLst>
    <p:sldId id="258" r:id="rId2"/>
    <p:sldId id="259" r:id="rId3"/>
    <p:sldId id="260" r:id="rId4"/>
    <p:sldId id="261" r:id="rId5"/>
    <p:sldId id="262" r:id="rId6"/>
    <p:sldId id="263" r:id="rId7"/>
    <p:sldId id="264" r:id="rId8"/>
    <p:sldId id="343" r:id="rId9"/>
    <p:sldId id="344" r:id="rId10"/>
    <p:sldId id="265" r:id="rId11"/>
    <p:sldId id="34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4" r:id="rId30"/>
    <p:sldId id="285" r:id="rId31"/>
    <p:sldId id="286" r:id="rId32"/>
    <p:sldId id="346" r:id="rId33"/>
    <p:sldId id="347" r:id="rId34"/>
    <p:sldId id="287" r:id="rId35"/>
    <p:sldId id="348" r:id="rId36"/>
    <p:sldId id="288" r:id="rId37"/>
    <p:sldId id="349" r:id="rId38"/>
    <p:sldId id="350" r:id="rId39"/>
    <p:sldId id="289"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9" r:id="rId88"/>
    <p:sldId id="340" r:id="rId89"/>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Ministerio%20de%20AMbiente\E%20Waste%20RAEE\RAEE%202015\Fiscalizacion%20RAEE\Lista%20de%20productores%20elaborada%20por%20IPES\Peru%20AEE%202014%20vf.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Users\amunoz\Desktop\CUADROS%20RAEE.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file:///C:\Users\amunoz\Desktop\CUADROS%20RAEE.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lang val="es-PE"/>
  <c:roundedCorners val="1"/>
  <c:chart>
    <c:title>
      <c:tx>
        <c:rich>
          <a:bodyPr/>
          <a:lstStyle/>
          <a:p>
            <a:pPr>
              <a:defRPr lang="es-ES" sz="1000"/>
            </a:pPr>
            <a:r>
              <a:rPr lang="es-PE" sz="1000" dirty="0" smtClean="0"/>
              <a:t> </a:t>
            </a:r>
            <a:r>
              <a:rPr lang="es-PE" sz="1000" dirty="0"/>
              <a:t>Mercado Nacional de Aparatos Eléctricos y Electrónicos durante el año 2014 Participación</a:t>
            </a:r>
            <a:r>
              <a:rPr lang="es-PE" sz="1000" baseline="0" dirty="0"/>
              <a:t> Porcentual (%)</a:t>
            </a:r>
            <a:endParaRPr lang="es-PE" sz="1000" dirty="0"/>
          </a:p>
        </c:rich>
      </c:tx>
    </c:title>
    <c:plotArea>
      <c:layout>
        <c:manualLayout>
          <c:layoutTarget val="inner"/>
          <c:xMode val="edge"/>
          <c:yMode val="edge"/>
          <c:x val="0.19095831111527975"/>
          <c:y val="0.14231282989091296"/>
          <c:w val="0.5368135446255673"/>
          <c:h val="0.78394185801337579"/>
        </c:manualLayout>
      </c:layout>
      <c:pieChart>
        <c:varyColors val="1"/>
        <c:ser>
          <c:idx val="0"/>
          <c:order val="0"/>
          <c:dLbls>
            <c:dLbl>
              <c:idx val="4"/>
              <c:layout>
                <c:manualLayout>
                  <c:x val="1.2781601021712205E-2"/>
                  <c:y val="-0.184725185574134"/>
                </c:manualLayout>
              </c:layout>
              <c:showCatName val="1"/>
              <c:showPercent val="1"/>
              <c:extLst>
                <c:ext xmlns:c15="http://schemas.microsoft.com/office/drawing/2012/chart" uri="{CE6537A1-D6FC-4f65-9D91-7224C49458BB}">
                  <c15:layout/>
                </c:ext>
              </c:extLst>
            </c:dLbl>
            <c:dLbl>
              <c:idx val="5"/>
              <c:layout>
                <c:manualLayout>
                  <c:x val="5.0866586590017651E-2"/>
                  <c:y val="-0.13648350377514648"/>
                </c:manualLayout>
              </c:layout>
              <c:showCatName val="1"/>
              <c:showPercent val="1"/>
              <c:extLst>
                <c:ext xmlns:c15="http://schemas.microsoft.com/office/drawing/2012/chart" uri="{CE6537A1-D6FC-4f65-9D91-7224C49458BB}">
                  <c15:layout/>
                </c:ext>
              </c:extLst>
            </c:dLbl>
            <c:dLbl>
              <c:idx val="6"/>
              <c:layout>
                <c:manualLayout>
                  <c:x val="9.3826762272040107E-2"/>
                  <c:y val="-7.5673770339561727E-2"/>
                </c:manualLayout>
              </c:layout>
              <c:showCatName val="1"/>
              <c:showPercent val="1"/>
              <c:extLst>
                <c:ext xmlns:c15="http://schemas.microsoft.com/office/drawing/2012/chart" uri="{CE6537A1-D6FC-4f65-9D91-7224C49458BB}">
                  <c15:layout/>
                </c:ext>
              </c:extLst>
            </c:dLbl>
            <c:dLbl>
              <c:idx val="7"/>
              <c:layout>
                <c:manualLayout>
                  <c:x val="4.3826117352719199E-2"/>
                  <c:y val="-1.4480301894903345E-2"/>
                </c:manualLayout>
              </c:layout>
              <c:showCatName val="1"/>
              <c:showPercent val="1"/>
              <c:extLst>
                <c:ext xmlns:c15="http://schemas.microsoft.com/office/drawing/2012/chart" uri="{CE6537A1-D6FC-4f65-9D91-7224C49458BB}">
                  <c15:layout/>
                </c:ext>
              </c:extLst>
            </c:dLbl>
            <c:dLbl>
              <c:idx val="8"/>
              <c:layout>
                <c:manualLayout>
                  <c:x val="7.5929351238160109E-2"/>
                  <c:y val="0.1112263516729855"/>
                </c:manualLayout>
              </c:layout>
              <c:showCatName val="1"/>
              <c:showPercent val="1"/>
              <c:extLst>
                <c:ext xmlns:c15="http://schemas.microsoft.com/office/drawing/2012/chart" uri="{CE6537A1-D6FC-4f65-9D91-7224C49458BB}">
                  <c15:layout/>
                </c:ext>
              </c:extLst>
            </c:dLbl>
            <c:dLbl>
              <c:idx val="9"/>
              <c:layout>
                <c:manualLayout>
                  <c:x val="5.9235889590212289E-2"/>
                  <c:y val="0.22199756558977504"/>
                </c:manualLayout>
              </c:layout>
              <c:showCatName val="1"/>
              <c:showPercent val="1"/>
              <c:extLst>
                <c:ext xmlns:c15="http://schemas.microsoft.com/office/drawing/2012/chart" uri="{CE6537A1-D6FC-4f65-9D91-7224C49458BB}">
                  <c15:layout/>
                </c:ext>
              </c:extLst>
            </c:dLbl>
            <c:numFmt formatCode="0.00%" sourceLinked="0"/>
            <c:spPr>
              <a:noFill/>
              <a:ln>
                <a:noFill/>
              </a:ln>
              <a:effectLst/>
            </c:spPr>
            <c:txPr>
              <a:bodyPr wrap="square" lIns="38100" tIns="19050" rIns="38100" bIns="19050" anchor="ctr">
                <a:spAutoFit/>
              </a:bodyPr>
              <a:lstStyle/>
              <a:p>
                <a:pPr>
                  <a:defRPr lang="es-ES" sz="800"/>
                </a:pPr>
                <a:endParaRPr lang="es-PE"/>
              </a:p>
            </c:txPr>
            <c:showCatName val="1"/>
            <c:showPercent val="1"/>
            <c:showLeaderLines val="1"/>
            <c:extLst>
              <c:ext xmlns:c15="http://schemas.microsoft.com/office/drawing/2012/chart" uri="{CE6537A1-D6FC-4f65-9D91-7224C49458BB}">
                <c15:layout/>
              </c:ext>
            </c:extLst>
          </c:dLbls>
          <c:cat>
            <c:strRef>
              <c:f>'[Peru AEE 2014 vf.xlsx]Totales'!$G$116:$G$125</c:f>
              <c:strCache>
                <c:ptCount val="10"/>
                <c:pt idx="0">
                  <c:v>Categoria 1 (Refrigeradora, Cocina Eléctrica, Microhondas, Ventilador, Aire Acondicionado)</c:v>
                </c:pt>
                <c:pt idx="1">
                  <c:v>Categoria 2 (Aspiradora, Lustradora)</c:v>
                </c:pt>
                <c:pt idx="2">
                  <c:v>Categoria 3 (PCs, Celular, Impresora y Copiadora)</c:v>
                </c:pt>
                <c:pt idx="3">
                  <c:v>Categoria 4 (Televisor, Equipo de Sonido, Videocamara, Panel Fotov.)</c:v>
                </c:pt>
                <c:pt idx="4">
                  <c:v>Categoria 5 (Luminarias, Fluorescentes)</c:v>
                </c:pt>
                <c:pt idx="5">
                  <c:v>Categoria 6 (Máquinas de coser, Taladro y Cortadora Cesped)</c:v>
                </c:pt>
                <c:pt idx="6">
                  <c:v>Categoria 7 (Juguetes y videosjuegos)</c:v>
                </c:pt>
                <c:pt idx="7">
                  <c:v>Categoria 8 (Aparatos médicos de cardio, ecografía y otros)</c:v>
                </c:pt>
                <c:pt idx="8">
                  <c:v>Categoria 9 (Analizadores de humo y termostato)</c:v>
                </c:pt>
                <c:pt idx="9">
                  <c:v>Categoria 10 (Maquinas expendedoras)</c:v>
                </c:pt>
              </c:strCache>
            </c:strRef>
          </c:cat>
          <c:val>
            <c:numRef>
              <c:f>'[Peru AEE 2014 vf.xlsx]Totales'!$H$116:$H$125</c:f>
              <c:numCache>
                <c:formatCode>#,##0.00</c:formatCode>
                <c:ptCount val="10"/>
                <c:pt idx="0">
                  <c:v>46.505872161000006</c:v>
                </c:pt>
                <c:pt idx="1">
                  <c:v>0.8444678459999998</c:v>
                </c:pt>
                <c:pt idx="2">
                  <c:v>21.578218179</c:v>
                </c:pt>
                <c:pt idx="3">
                  <c:v>29.656831373000006</c:v>
                </c:pt>
                <c:pt idx="4">
                  <c:v>3.5007399770000007</c:v>
                </c:pt>
                <c:pt idx="5">
                  <c:v>2.4366438569999995</c:v>
                </c:pt>
                <c:pt idx="6">
                  <c:v>1.0252251609999998</c:v>
                </c:pt>
                <c:pt idx="7">
                  <c:v>0.26452337800000003</c:v>
                </c:pt>
                <c:pt idx="8">
                  <c:v>0.19656767100000003</c:v>
                </c:pt>
                <c:pt idx="9">
                  <c:v>0.4165880380000001</c:v>
                </c:pt>
              </c:numCache>
            </c:numRef>
          </c:val>
        </c:ser>
        <c:dLbls>
          <c:showCatName val="1"/>
          <c:showPercent val="1"/>
        </c:dLbls>
        <c:firstSliceAng val="98"/>
      </c:pieChart>
    </c:plotArea>
    <c:plotVisOnly val="1"/>
    <c:dispBlanksAs val="zero"/>
  </c:chart>
  <c:spPr>
    <a:ln>
      <a:solidFill>
        <a:schemeClr val="tx1"/>
      </a:solidFill>
    </a:ln>
  </c:sp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s-PE"/>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spPr>
            <a:solidFill>
              <a:schemeClr val="accent1"/>
            </a:solidFill>
            <a:ln>
              <a:noFill/>
            </a:ln>
            <a:effectLst/>
          </c:spPr>
          <c:dLbls>
            <c:spPr>
              <a:noFill/>
              <a:ln>
                <a:noFill/>
              </a:ln>
              <a:effectLst/>
            </c:spPr>
            <c:txPr>
              <a:bodyPr rot="0" vert="horz"/>
              <a:lstStyle/>
              <a:p>
                <a:pPr>
                  <a:defRPr lang="es-ES"/>
                </a:pPr>
                <a:endParaRPr lang="es-PE"/>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Hoja2!$A$1:$A$4</c:f>
              <c:strCache>
                <c:ptCount val="4"/>
                <c:pt idx="0">
                  <c:v> Año 2013</c:v>
                </c:pt>
                <c:pt idx="1">
                  <c:v>Año 2014</c:v>
                </c:pt>
                <c:pt idx="2">
                  <c:v>Año 2015</c:v>
                </c:pt>
                <c:pt idx="3">
                  <c:v>TOTAL</c:v>
                </c:pt>
              </c:strCache>
            </c:strRef>
          </c:cat>
          <c:val>
            <c:numRef>
              <c:f>Hoja2!$B$1:$B$4</c:f>
              <c:numCache>
                <c:formatCode>General</c:formatCode>
                <c:ptCount val="4"/>
                <c:pt idx="0">
                  <c:v>2013</c:v>
                </c:pt>
                <c:pt idx="1">
                  <c:v>48830</c:v>
                </c:pt>
                <c:pt idx="2">
                  <c:v>2161</c:v>
                </c:pt>
                <c:pt idx="3">
                  <c:v>52393</c:v>
                </c:pt>
              </c:numCache>
            </c:numRef>
          </c:val>
        </c:ser>
        <c:dLbls>
          <c:showVal val="1"/>
        </c:dLbls>
        <c:gapWidth val="219"/>
        <c:overlap val="-27"/>
        <c:axId val="75196288"/>
        <c:axId val="75197824"/>
      </c:barChart>
      <c:catAx>
        <c:axId val="7519628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vert="horz"/>
          <a:lstStyle/>
          <a:p>
            <a:pPr>
              <a:defRPr lang="es-ES"/>
            </a:pPr>
            <a:endParaRPr lang="es-PE"/>
          </a:p>
        </c:txPr>
        <c:crossAx val="75197824"/>
        <c:crosses val="autoZero"/>
        <c:auto val="1"/>
        <c:lblAlgn val="ctr"/>
        <c:lblOffset val="100"/>
      </c:catAx>
      <c:valAx>
        <c:axId val="75197824"/>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vert="horz"/>
          <a:lstStyle/>
          <a:p>
            <a:pPr>
              <a:defRPr lang="es-ES"/>
            </a:pPr>
            <a:endParaRPr lang="es-PE"/>
          </a:p>
        </c:txPr>
        <c:crossAx val="75196288"/>
        <c:crosses val="autoZero"/>
        <c:crossBetween val="between"/>
      </c:valAx>
      <c:spPr>
        <a:noFill/>
        <a:ln>
          <a:noFill/>
        </a:ln>
        <a:effectLst/>
      </c:spPr>
    </c:plotArea>
    <c:plotVisOnly val="1"/>
    <c:dispBlanksAs val="gap"/>
  </c:chart>
  <c:spPr>
    <a:noFill/>
    <a:ln>
      <a:noFill/>
    </a:ln>
    <a:effectLst/>
  </c:spPr>
  <c:txPr>
    <a:bodyPr/>
    <a:lstStyle/>
    <a:p>
      <a:pPr>
        <a:defRPr b="1"/>
      </a:pPr>
      <a:endParaRPr lang="es-PE"/>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s-PE"/>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spPr>
            <a:solidFill>
              <a:schemeClr val="accent1"/>
            </a:solidFill>
            <a:ln>
              <a:noFill/>
            </a:ln>
            <a:effectLst/>
          </c:spPr>
          <c:dLbls>
            <c:spPr>
              <a:noFill/>
              <a:ln>
                <a:noFill/>
              </a:ln>
              <a:effectLst/>
            </c:spPr>
            <c:txPr>
              <a:bodyPr rot="0" vert="horz"/>
              <a:lstStyle/>
              <a:p>
                <a:pPr>
                  <a:defRPr lang="es-ES"/>
                </a:pPr>
                <a:endParaRPr lang="es-PE"/>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Hoja3!$A$1:$A$4</c:f>
              <c:strCache>
                <c:ptCount val="4"/>
                <c:pt idx="0">
                  <c:v>GOBIERNO NACIONAL</c:v>
                </c:pt>
                <c:pt idx="1">
                  <c:v>GOBIERNO REGIONAL</c:v>
                </c:pt>
                <c:pt idx="2">
                  <c:v>GOBIERNO LOCAL</c:v>
                </c:pt>
                <c:pt idx="3">
                  <c:v>TOTAL</c:v>
                </c:pt>
              </c:strCache>
            </c:strRef>
          </c:cat>
          <c:val>
            <c:numRef>
              <c:f>Hoja3!$B$1:$B$4</c:f>
              <c:numCache>
                <c:formatCode>General</c:formatCode>
                <c:ptCount val="4"/>
                <c:pt idx="0">
                  <c:v>52</c:v>
                </c:pt>
                <c:pt idx="1">
                  <c:v>17</c:v>
                </c:pt>
                <c:pt idx="2">
                  <c:v>7</c:v>
                </c:pt>
                <c:pt idx="3">
                  <c:v>76</c:v>
                </c:pt>
              </c:numCache>
            </c:numRef>
          </c:val>
        </c:ser>
        <c:dLbls>
          <c:showVal val="1"/>
        </c:dLbls>
        <c:gapWidth val="219"/>
        <c:overlap val="-27"/>
        <c:axId val="75185152"/>
        <c:axId val="80126720"/>
      </c:barChart>
      <c:catAx>
        <c:axId val="7518515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vert="horz"/>
          <a:lstStyle/>
          <a:p>
            <a:pPr>
              <a:defRPr lang="es-ES"/>
            </a:pPr>
            <a:endParaRPr lang="es-PE"/>
          </a:p>
        </c:txPr>
        <c:crossAx val="80126720"/>
        <c:crosses val="autoZero"/>
        <c:auto val="1"/>
        <c:lblAlgn val="ctr"/>
        <c:lblOffset val="100"/>
      </c:catAx>
      <c:valAx>
        <c:axId val="80126720"/>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vert="horz"/>
          <a:lstStyle/>
          <a:p>
            <a:pPr>
              <a:defRPr lang="es-ES"/>
            </a:pPr>
            <a:endParaRPr lang="es-PE"/>
          </a:p>
        </c:txPr>
        <c:crossAx val="75185152"/>
        <c:crosses val="autoZero"/>
        <c:crossBetween val="between"/>
      </c:valAx>
      <c:spPr>
        <a:noFill/>
        <a:ln>
          <a:noFill/>
        </a:ln>
        <a:effectLst/>
      </c:spPr>
    </c:plotArea>
    <c:plotVisOnly val="1"/>
    <c:dispBlanksAs val="gap"/>
  </c:chart>
  <c:spPr>
    <a:noFill/>
    <a:ln>
      <a:noFill/>
    </a:ln>
    <a:effectLst/>
  </c:spPr>
  <c:txPr>
    <a:bodyPr/>
    <a:lstStyle/>
    <a:p>
      <a:pPr>
        <a:defRPr b="1"/>
      </a:pPr>
      <a:endParaRPr lang="es-PE"/>
    </a:p>
  </c:txPr>
  <c:externalData r:id="rId2"/>
</c:chartSpace>
</file>

<file path=ppt/diagrams/_rels/data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image" Target="../media/image45.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image" Target="../media/image45.jp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D98116-F2FC-4309-B848-F4DC2DD2EB51}" type="doc">
      <dgm:prSet loTypeId="urn:microsoft.com/office/officeart/2005/8/layout/chevron1" loCatId="process" qsTypeId="urn:microsoft.com/office/officeart/2005/8/quickstyle/simple2" qsCatId="simple" csTypeId="urn:microsoft.com/office/officeart/2005/8/colors/accent2_2" csCatId="accent2" phldr="1"/>
      <dgm:spPr/>
    </dgm:pt>
    <dgm:pt modelId="{73AFA300-B181-4C74-AB2F-C5715E24EFF6}">
      <dgm:prSet phldrT="[Texto]" custT="1"/>
      <dgm:spPr>
        <a:solidFill>
          <a:schemeClr val="accent1"/>
        </a:solidFill>
      </dgm:spPr>
      <dgm:t>
        <a:bodyPr/>
        <a:lstStyle/>
        <a:p>
          <a:r>
            <a:rPr lang="es-ES_tradnl" sz="1200" b="1" dirty="0" smtClean="0"/>
            <a:t>Corto plazo</a:t>
          </a:r>
        </a:p>
        <a:p>
          <a:r>
            <a:rPr lang="es-ES_tradnl" sz="1200" b="1" dirty="0" smtClean="0"/>
            <a:t>(2011-2012)</a:t>
          </a:r>
          <a:endParaRPr lang="es-ES" sz="1200" b="1" dirty="0"/>
        </a:p>
      </dgm:t>
    </dgm:pt>
    <dgm:pt modelId="{AB70043B-772B-4CBC-AF11-DC2F2B4101C6}" type="parTrans" cxnId="{6B395089-FFBF-401A-8293-083AADA8F286}">
      <dgm:prSet/>
      <dgm:spPr/>
      <dgm:t>
        <a:bodyPr/>
        <a:lstStyle/>
        <a:p>
          <a:endParaRPr lang="es-ES"/>
        </a:p>
      </dgm:t>
    </dgm:pt>
    <dgm:pt modelId="{27F9B30C-4F08-4906-813C-874AB56064E4}" type="sibTrans" cxnId="{6B395089-FFBF-401A-8293-083AADA8F286}">
      <dgm:prSet/>
      <dgm:spPr/>
      <dgm:t>
        <a:bodyPr/>
        <a:lstStyle/>
        <a:p>
          <a:endParaRPr lang="es-ES"/>
        </a:p>
      </dgm:t>
    </dgm:pt>
    <dgm:pt modelId="{6A77C22A-CA73-4640-A107-98E751DE85A5}">
      <dgm:prSet phldrT="[Texto]" custT="1"/>
      <dgm:spPr>
        <a:solidFill>
          <a:schemeClr val="accent1"/>
        </a:solidFill>
      </dgm:spPr>
      <dgm:t>
        <a:bodyPr/>
        <a:lstStyle/>
        <a:p>
          <a:r>
            <a:rPr lang="es-ES_tradnl" sz="1200" b="1" dirty="0" smtClean="0"/>
            <a:t>Mediano plazo</a:t>
          </a:r>
        </a:p>
        <a:p>
          <a:r>
            <a:rPr lang="es-ES_tradnl" sz="1200" b="1" dirty="0" smtClean="0"/>
            <a:t>(2013-2017)</a:t>
          </a:r>
          <a:endParaRPr lang="es-ES" sz="1200" b="1" dirty="0"/>
        </a:p>
      </dgm:t>
    </dgm:pt>
    <dgm:pt modelId="{3A763E3E-9319-4032-85D3-943D533B0C4A}" type="parTrans" cxnId="{2F0E4D91-2A56-4671-A411-44888558843B}">
      <dgm:prSet/>
      <dgm:spPr/>
      <dgm:t>
        <a:bodyPr/>
        <a:lstStyle/>
        <a:p>
          <a:endParaRPr lang="es-ES"/>
        </a:p>
      </dgm:t>
    </dgm:pt>
    <dgm:pt modelId="{6B00B816-2B85-4CCD-824B-D78B0DAEE910}" type="sibTrans" cxnId="{2F0E4D91-2A56-4671-A411-44888558843B}">
      <dgm:prSet/>
      <dgm:spPr/>
      <dgm:t>
        <a:bodyPr/>
        <a:lstStyle/>
        <a:p>
          <a:endParaRPr lang="es-ES"/>
        </a:p>
      </dgm:t>
    </dgm:pt>
    <dgm:pt modelId="{B0AC32DD-F00D-46E4-89AC-B2A6A598A8B3}">
      <dgm:prSet phldrT="[Texto]" custT="1"/>
      <dgm:spPr>
        <a:solidFill>
          <a:srgbClr val="C00000"/>
        </a:solidFill>
      </dgm:spPr>
      <dgm:t>
        <a:bodyPr/>
        <a:lstStyle/>
        <a:p>
          <a:r>
            <a:rPr lang="es-ES_tradnl" sz="1200" b="1" dirty="0" smtClean="0"/>
            <a:t>Largo plazo</a:t>
          </a:r>
        </a:p>
        <a:p>
          <a:r>
            <a:rPr lang="es-ES_tradnl" sz="1200" b="1" dirty="0" smtClean="0"/>
            <a:t>(2018-2021)</a:t>
          </a:r>
          <a:endParaRPr lang="es-ES" sz="1200" b="1" dirty="0"/>
        </a:p>
      </dgm:t>
    </dgm:pt>
    <dgm:pt modelId="{5F475426-4C03-4B46-A684-EC7D3B7AEEAC}" type="parTrans" cxnId="{02F6F3EA-0CC3-42C0-A519-036479009AC7}">
      <dgm:prSet/>
      <dgm:spPr/>
      <dgm:t>
        <a:bodyPr/>
        <a:lstStyle/>
        <a:p>
          <a:endParaRPr lang="es-ES"/>
        </a:p>
      </dgm:t>
    </dgm:pt>
    <dgm:pt modelId="{FBD05AC1-BF0A-438B-B56E-D179E3D6E3EE}" type="sibTrans" cxnId="{02F6F3EA-0CC3-42C0-A519-036479009AC7}">
      <dgm:prSet/>
      <dgm:spPr/>
      <dgm:t>
        <a:bodyPr/>
        <a:lstStyle/>
        <a:p>
          <a:endParaRPr lang="es-ES"/>
        </a:p>
      </dgm:t>
    </dgm:pt>
    <dgm:pt modelId="{068D80F3-7460-4218-B649-67BB4710F16A}" type="pres">
      <dgm:prSet presAssocID="{F9D98116-F2FC-4309-B848-F4DC2DD2EB51}" presName="Name0" presStyleCnt="0">
        <dgm:presLayoutVars>
          <dgm:dir/>
          <dgm:animLvl val="lvl"/>
          <dgm:resizeHandles val="exact"/>
        </dgm:presLayoutVars>
      </dgm:prSet>
      <dgm:spPr/>
    </dgm:pt>
    <dgm:pt modelId="{92A38714-AFD4-4C54-96BA-20502A3E41A2}" type="pres">
      <dgm:prSet presAssocID="{73AFA300-B181-4C74-AB2F-C5715E24EFF6}" presName="parTxOnly" presStyleLbl="node1" presStyleIdx="0" presStyleCnt="3" custScaleY="122401" custLinFactNeighborX="36728" custLinFactNeighborY="5985">
        <dgm:presLayoutVars>
          <dgm:chMax val="0"/>
          <dgm:chPref val="0"/>
          <dgm:bulletEnabled val="1"/>
        </dgm:presLayoutVars>
      </dgm:prSet>
      <dgm:spPr/>
      <dgm:t>
        <a:bodyPr/>
        <a:lstStyle/>
        <a:p>
          <a:endParaRPr lang="es-ES"/>
        </a:p>
      </dgm:t>
    </dgm:pt>
    <dgm:pt modelId="{3891D94C-2368-48E7-A624-E1B0AF6C2179}" type="pres">
      <dgm:prSet presAssocID="{27F9B30C-4F08-4906-813C-874AB56064E4}" presName="parTxOnlySpace" presStyleCnt="0"/>
      <dgm:spPr/>
    </dgm:pt>
    <dgm:pt modelId="{685DA341-4A83-4E95-89B7-216619BC0793}" type="pres">
      <dgm:prSet presAssocID="{6A77C22A-CA73-4640-A107-98E751DE85A5}" presName="parTxOnly" presStyleLbl="node1" presStyleIdx="1" presStyleCnt="3" custScaleY="122879" custLinFactNeighborX="8484" custLinFactNeighborY="6992">
        <dgm:presLayoutVars>
          <dgm:chMax val="0"/>
          <dgm:chPref val="0"/>
          <dgm:bulletEnabled val="1"/>
        </dgm:presLayoutVars>
      </dgm:prSet>
      <dgm:spPr/>
      <dgm:t>
        <a:bodyPr/>
        <a:lstStyle/>
        <a:p>
          <a:endParaRPr lang="es-ES"/>
        </a:p>
      </dgm:t>
    </dgm:pt>
    <dgm:pt modelId="{1C0D01A6-CB35-409E-8708-54458CE2C3B7}" type="pres">
      <dgm:prSet presAssocID="{6B00B816-2B85-4CCD-824B-D78B0DAEE910}" presName="parTxOnlySpace" presStyleCnt="0"/>
      <dgm:spPr/>
    </dgm:pt>
    <dgm:pt modelId="{787048D6-1483-4036-9850-4028BB26800D}" type="pres">
      <dgm:prSet presAssocID="{B0AC32DD-F00D-46E4-89AC-B2A6A598A8B3}" presName="parTxOnly" presStyleLbl="node1" presStyleIdx="2" presStyleCnt="3" custScaleY="122879" custLinFactNeighborY="7004">
        <dgm:presLayoutVars>
          <dgm:chMax val="0"/>
          <dgm:chPref val="0"/>
          <dgm:bulletEnabled val="1"/>
        </dgm:presLayoutVars>
      </dgm:prSet>
      <dgm:spPr/>
      <dgm:t>
        <a:bodyPr/>
        <a:lstStyle/>
        <a:p>
          <a:endParaRPr lang="es-ES"/>
        </a:p>
      </dgm:t>
    </dgm:pt>
  </dgm:ptLst>
  <dgm:cxnLst>
    <dgm:cxn modelId="{2F0E4D91-2A56-4671-A411-44888558843B}" srcId="{F9D98116-F2FC-4309-B848-F4DC2DD2EB51}" destId="{6A77C22A-CA73-4640-A107-98E751DE85A5}" srcOrd="1" destOrd="0" parTransId="{3A763E3E-9319-4032-85D3-943D533B0C4A}" sibTransId="{6B00B816-2B85-4CCD-824B-D78B0DAEE910}"/>
    <dgm:cxn modelId="{2A4807B0-F0A0-4FC1-99EC-A2A37670AC55}" type="presOf" srcId="{6A77C22A-CA73-4640-A107-98E751DE85A5}" destId="{685DA341-4A83-4E95-89B7-216619BC0793}" srcOrd="0" destOrd="0" presId="urn:microsoft.com/office/officeart/2005/8/layout/chevron1"/>
    <dgm:cxn modelId="{5BAE94CC-0F5E-4B3E-B923-208A5BABD462}" type="presOf" srcId="{F9D98116-F2FC-4309-B848-F4DC2DD2EB51}" destId="{068D80F3-7460-4218-B649-67BB4710F16A}" srcOrd="0" destOrd="0" presId="urn:microsoft.com/office/officeart/2005/8/layout/chevron1"/>
    <dgm:cxn modelId="{CEAA570D-7A93-467E-8B01-4CBB1FE45161}" type="presOf" srcId="{B0AC32DD-F00D-46E4-89AC-B2A6A598A8B3}" destId="{787048D6-1483-4036-9850-4028BB26800D}" srcOrd="0" destOrd="0" presId="urn:microsoft.com/office/officeart/2005/8/layout/chevron1"/>
    <dgm:cxn modelId="{6B395089-FFBF-401A-8293-083AADA8F286}" srcId="{F9D98116-F2FC-4309-B848-F4DC2DD2EB51}" destId="{73AFA300-B181-4C74-AB2F-C5715E24EFF6}" srcOrd="0" destOrd="0" parTransId="{AB70043B-772B-4CBC-AF11-DC2F2B4101C6}" sibTransId="{27F9B30C-4F08-4906-813C-874AB56064E4}"/>
    <dgm:cxn modelId="{02F6F3EA-0CC3-42C0-A519-036479009AC7}" srcId="{F9D98116-F2FC-4309-B848-F4DC2DD2EB51}" destId="{B0AC32DD-F00D-46E4-89AC-B2A6A598A8B3}" srcOrd="2" destOrd="0" parTransId="{5F475426-4C03-4B46-A684-EC7D3B7AEEAC}" sibTransId="{FBD05AC1-BF0A-438B-B56E-D179E3D6E3EE}"/>
    <dgm:cxn modelId="{18A9DBB1-113D-47C0-9795-F9A8E601337C}" type="presOf" srcId="{73AFA300-B181-4C74-AB2F-C5715E24EFF6}" destId="{92A38714-AFD4-4C54-96BA-20502A3E41A2}" srcOrd="0" destOrd="0" presId="urn:microsoft.com/office/officeart/2005/8/layout/chevron1"/>
    <dgm:cxn modelId="{C4B1E197-4E50-4311-BD0A-668F625E733E}" type="presParOf" srcId="{068D80F3-7460-4218-B649-67BB4710F16A}" destId="{92A38714-AFD4-4C54-96BA-20502A3E41A2}" srcOrd="0" destOrd="0" presId="urn:microsoft.com/office/officeart/2005/8/layout/chevron1"/>
    <dgm:cxn modelId="{35F6CAC9-5C8E-4E28-AB31-B0B32986AC14}" type="presParOf" srcId="{068D80F3-7460-4218-B649-67BB4710F16A}" destId="{3891D94C-2368-48E7-A624-E1B0AF6C2179}" srcOrd="1" destOrd="0" presId="urn:microsoft.com/office/officeart/2005/8/layout/chevron1"/>
    <dgm:cxn modelId="{F70FF03A-881A-4540-B52B-D3D8EBB29105}" type="presParOf" srcId="{068D80F3-7460-4218-B649-67BB4710F16A}" destId="{685DA341-4A83-4E95-89B7-216619BC0793}" srcOrd="2" destOrd="0" presId="urn:microsoft.com/office/officeart/2005/8/layout/chevron1"/>
    <dgm:cxn modelId="{41A02060-C2B5-47C5-90B0-095C8336F024}" type="presParOf" srcId="{068D80F3-7460-4218-B649-67BB4710F16A}" destId="{1C0D01A6-CB35-409E-8708-54458CE2C3B7}" srcOrd="3" destOrd="0" presId="urn:microsoft.com/office/officeart/2005/8/layout/chevron1"/>
    <dgm:cxn modelId="{43F1419D-A6E4-476F-A718-B96A18B7EAFF}" type="presParOf" srcId="{068D80F3-7460-4218-B649-67BB4710F16A}" destId="{787048D6-1483-4036-9850-4028BB26800D}" srcOrd="4"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E399C9-3AD6-4A74-8C70-C2F858DDBE2B}"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s-PE"/>
        </a:p>
      </dgm:t>
    </dgm:pt>
    <dgm:pt modelId="{C9F5CE1F-69D9-4774-AFA9-EC1E2E0A1EE1}">
      <dgm:prSet phldrT="[Texto]" custT="1"/>
      <dgm:spPr/>
      <dgm:t>
        <a:bodyPr/>
        <a:lstStyle/>
        <a:p>
          <a:r>
            <a:rPr lang="es-PE" sz="1000" b="1" dirty="0" smtClean="0">
              <a:latin typeface="Arial" panose="020B0604020202020204" pitchFamily="34" charset="0"/>
              <a:cs typeface="Arial" panose="020B0604020202020204" pitchFamily="34" charset="0"/>
            </a:rPr>
            <a:t>POLÍTICA NACIONAL DEL AMBIENTE</a:t>
          </a:r>
          <a:endParaRPr lang="es-PE" sz="1000" b="1" dirty="0">
            <a:latin typeface="Arial" panose="020B0604020202020204" pitchFamily="34" charset="0"/>
            <a:cs typeface="Arial" panose="020B0604020202020204" pitchFamily="34" charset="0"/>
          </a:endParaRPr>
        </a:p>
      </dgm:t>
    </dgm:pt>
    <dgm:pt modelId="{6E0974F5-0C80-4D51-8EC1-BB71C816D1EB}" type="parTrans" cxnId="{55F32BA9-7671-4CA0-A314-E8851F3EDCC8}">
      <dgm:prSet/>
      <dgm:spPr/>
      <dgm:t>
        <a:bodyPr/>
        <a:lstStyle/>
        <a:p>
          <a:endParaRPr lang="es-PE"/>
        </a:p>
      </dgm:t>
    </dgm:pt>
    <dgm:pt modelId="{4E8C4CB1-C981-4617-A330-2F16C1253053}" type="sibTrans" cxnId="{55F32BA9-7671-4CA0-A314-E8851F3EDCC8}">
      <dgm:prSet/>
      <dgm:spPr/>
      <dgm:t>
        <a:bodyPr/>
        <a:lstStyle/>
        <a:p>
          <a:endParaRPr lang="es-PE"/>
        </a:p>
      </dgm:t>
    </dgm:pt>
    <dgm:pt modelId="{55C9882E-1C3C-4470-90A3-85523B40C8AD}">
      <dgm:prSet/>
      <dgm:spPr/>
      <dgm:t>
        <a:bodyPr/>
        <a:lstStyle/>
        <a:p>
          <a:endParaRPr lang="es-PE"/>
        </a:p>
      </dgm:t>
    </dgm:pt>
    <dgm:pt modelId="{0E7D5C23-43DB-4228-B2CB-FD0FBBAB6BE7}" type="parTrans" cxnId="{3F722CC2-1358-4AAC-9495-7310A88EDE15}">
      <dgm:prSet/>
      <dgm:spPr/>
      <dgm:t>
        <a:bodyPr/>
        <a:lstStyle/>
        <a:p>
          <a:endParaRPr lang="es-PE"/>
        </a:p>
      </dgm:t>
    </dgm:pt>
    <dgm:pt modelId="{4385716C-5C50-4620-B40A-EA8EE07A5400}" type="sibTrans" cxnId="{3F722CC2-1358-4AAC-9495-7310A88EDE15}">
      <dgm:prSet/>
      <dgm:spPr/>
      <dgm:t>
        <a:bodyPr/>
        <a:lstStyle/>
        <a:p>
          <a:endParaRPr lang="es-PE"/>
        </a:p>
      </dgm:t>
    </dgm:pt>
    <dgm:pt modelId="{F0700246-EBF3-40F4-8062-3B78B19FA690}">
      <dgm:prSet/>
      <dgm:spPr/>
      <dgm:t>
        <a:bodyPr/>
        <a:lstStyle/>
        <a:p>
          <a:endParaRPr lang="es-PE"/>
        </a:p>
      </dgm:t>
    </dgm:pt>
    <dgm:pt modelId="{0241518D-760C-4A23-8F97-E2DE351400AC}" type="parTrans" cxnId="{992668E7-0815-440E-9CB5-5E27265AB7F5}">
      <dgm:prSet/>
      <dgm:spPr/>
      <dgm:t>
        <a:bodyPr/>
        <a:lstStyle/>
        <a:p>
          <a:endParaRPr lang="es-PE"/>
        </a:p>
      </dgm:t>
    </dgm:pt>
    <dgm:pt modelId="{66E79E65-C2F2-4FE5-8D7B-335420F94B6F}" type="sibTrans" cxnId="{992668E7-0815-440E-9CB5-5E27265AB7F5}">
      <dgm:prSet/>
      <dgm:spPr/>
      <dgm:t>
        <a:bodyPr/>
        <a:lstStyle/>
        <a:p>
          <a:endParaRPr lang="es-PE"/>
        </a:p>
      </dgm:t>
    </dgm:pt>
    <dgm:pt modelId="{293BE9AD-21F9-4FB3-97EF-882C391C537C}">
      <dgm:prSet phldrT="[Texto]" custT="1"/>
      <dgm:spPr/>
      <dgm:t>
        <a:bodyPr/>
        <a:lstStyle/>
        <a:p>
          <a:r>
            <a:rPr lang="es-PE" sz="1000" b="1" dirty="0" smtClean="0">
              <a:latin typeface="Arial" panose="020B0604020202020204" pitchFamily="34" charset="0"/>
              <a:cs typeface="Arial" panose="020B0604020202020204" pitchFamily="34" charset="0"/>
            </a:rPr>
            <a:t>LEY GENERAL DEL AMBIENTE</a:t>
          </a:r>
          <a:endParaRPr lang="es-PE" sz="1000" b="1" dirty="0">
            <a:latin typeface="Arial" panose="020B0604020202020204" pitchFamily="34" charset="0"/>
            <a:cs typeface="Arial" panose="020B0604020202020204" pitchFamily="34" charset="0"/>
          </a:endParaRPr>
        </a:p>
      </dgm:t>
    </dgm:pt>
    <dgm:pt modelId="{C0DEEC78-4306-4FEB-947F-CB648A888AA6}" type="sibTrans" cxnId="{75714D4E-2B56-4361-B13E-78F9ED5420E8}">
      <dgm:prSet/>
      <dgm:spPr/>
      <dgm:t>
        <a:bodyPr/>
        <a:lstStyle/>
        <a:p>
          <a:endParaRPr lang="es-PE"/>
        </a:p>
      </dgm:t>
    </dgm:pt>
    <dgm:pt modelId="{F0922DAC-A1F5-4166-A010-AD1737777D76}" type="parTrans" cxnId="{75714D4E-2B56-4361-B13E-78F9ED5420E8}">
      <dgm:prSet/>
      <dgm:spPr/>
      <dgm:t>
        <a:bodyPr/>
        <a:lstStyle/>
        <a:p>
          <a:endParaRPr lang="es-PE"/>
        </a:p>
      </dgm:t>
    </dgm:pt>
    <dgm:pt modelId="{87252281-29D6-463E-9724-F4DFFAA07B4B}">
      <dgm:prSet phldrT="[Texto]" custT="1"/>
      <dgm:spPr>
        <a:solidFill>
          <a:srgbClr val="FFFF00"/>
        </a:solidFill>
      </dgm:spPr>
      <dgm:t>
        <a:bodyPr/>
        <a:lstStyle/>
        <a:p>
          <a:pPr algn="l"/>
          <a:r>
            <a:rPr lang="es-PE" sz="1000" b="1" dirty="0" smtClean="0">
              <a:latin typeface="Arial" panose="020B0604020202020204" pitchFamily="34" charset="0"/>
              <a:cs typeface="Arial" panose="020B0604020202020204" pitchFamily="34" charset="0"/>
            </a:rPr>
            <a:t>LEY GENERAL DE RESIDUOS SOLIDOS</a:t>
          </a:r>
          <a:endParaRPr lang="es-PE" sz="1000" b="1" dirty="0">
            <a:latin typeface="Arial" panose="020B0604020202020204" pitchFamily="34" charset="0"/>
            <a:cs typeface="Arial" panose="020B0604020202020204" pitchFamily="34" charset="0"/>
          </a:endParaRPr>
        </a:p>
      </dgm:t>
    </dgm:pt>
    <dgm:pt modelId="{F4F0D3C8-B2D1-493A-BB04-110B3C2696B3}" type="sibTrans" cxnId="{AAD22AD9-CB5B-408D-9523-6AE42946A4F3}">
      <dgm:prSet/>
      <dgm:spPr/>
      <dgm:t>
        <a:bodyPr/>
        <a:lstStyle/>
        <a:p>
          <a:endParaRPr lang="es-PE"/>
        </a:p>
      </dgm:t>
    </dgm:pt>
    <dgm:pt modelId="{A9029F2C-0EBE-44BB-AFAA-8E0E6B189700}" type="parTrans" cxnId="{AAD22AD9-CB5B-408D-9523-6AE42946A4F3}">
      <dgm:prSet/>
      <dgm:spPr/>
      <dgm:t>
        <a:bodyPr/>
        <a:lstStyle/>
        <a:p>
          <a:endParaRPr lang="es-PE"/>
        </a:p>
      </dgm:t>
    </dgm:pt>
    <dgm:pt modelId="{284877CE-B7D9-4B70-AB5A-E1E58C627758}" type="pres">
      <dgm:prSet presAssocID="{6FE399C9-3AD6-4A74-8C70-C2F858DDBE2B}" presName="arrowDiagram" presStyleCnt="0">
        <dgm:presLayoutVars>
          <dgm:chMax val="5"/>
          <dgm:dir/>
          <dgm:resizeHandles val="exact"/>
        </dgm:presLayoutVars>
      </dgm:prSet>
      <dgm:spPr/>
      <dgm:t>
        <a:bodyPr/>
        <a:lstStyle/>
        <a:p>
          <a:endParaRPr lang="es-PE"/>
        </a:p>
      </dgm:t>
    </dgm:pt>
    <dgm:pt modelId="{97BA29E3-7C55-4E21-A9CA-B384F302D9D1}" type="pres">
      <dgm:prSet presAssocID="{6FE399C9-3AD6-4A74-8C70-C2F858DDBE2B}" presName="arrow" presStyleLbl="bgShp" presStyleIdx="0" presStyleCnt="1"/>
      <dgm:spPr/>
    </dgm:pt>
    <dgm:pt modelId="{C2FC95A2-BC30-4A87-8AD3-BDD5304B7DAF}" type="pres">
      <dgm:prSet presAssocID="{6FE399C9-3AD6-4A74-8C70-C2F858DDBE2B}" presName="arrowDiagram5" presStyleCnt="0"/>
      <dgm:spPr/>
    </dgm:pt>
    <dgm:pt modelId="{11476CA1-998F-4BA4-A44A-ACFBCA7FDA6F}" type="pres">
      <dgm:prSet presAssocID="{87252281-29D6-463E-9724-F4DFFAA07B4B}" presName="bullet5a" presStyleLbl="node1" presStyleIdx="0" presStyleCnt="5"/>
      <dgm:spPr/>
    </dgm:pt>
    <dgm:pt modelId="{D9EE00AB-AF82-4667-8C74-E3436D3A2D0D}" type="pres">
      <dgm:prSet presAssocID="{87252281-29D6-463E-9724-F4DFFAA07B4B}" presName="textBox5a" presStyleLbl="revTx" presStyleIdx="0" presStyleCnt="5" custScaleY="27557" custLinFactNeighborX="-83969" custLinFactNeighborY="11593">
        <dgm:presLayoutVars>
          <dgm:bulletEnabled val="1"/>
        </dgm:presLayoutVars>
      </dgm:prSet>
      <dgm:spPr/>
      <dgm:t>
        <a:bodyPr/>
        <a:lstStyle/>
        <a:p>
          <a:endParaRPr lang="es-PE"/>
        </a:p>
      </dgm:t>
    </dgm:pt>
    <dgm:pt modelId="{7EE0558F-1565-4B8D-A3E9-A194599F9756}" type="pres">
      <dgm:prSet presAssocID="{293BE9AD-21F9-4FB3-97EF-882C391C537C}" presName="bullet5b" presStyleLbl="node1" presStyleIdx="1" presStyleCnt="5"/>
      <dgm:spPr/>
    </dgm:pt>
    <dgm:pt modelId="{9903FC11-DC29-4ED2-B004-DCDDAD14C8BA}" type="pres">
      <dgm:prSet presAssocID="{293BE9AD-21F9-4FB3-97EF-882C391C537C}" presName="textBox5b" presStyleLbl="revTx" presStyleIdx="1" presStyleCnt="5" custLinFactNeighborX="4092" custLinFactNeighborY="-13991">
        <dgm:presLayoutVars>
          <dgm:bulletEnabled val="1"/>
        </dgm:presLayoutVars>
      </dgm:prSet>
      <dgm:spPr/>
      <dgm:t>
        <a:bodyPr/>
        <a:lstStyle/>
        <a:p>
          <a:endParaRPr lang="es-PE"/>
        </a:p>
      </dgm:t>
    </dgm:pt>
    <dgm:pt modelId="{AEEAD48F-926F-47D6-ADDE-5259CE8AB6FA}" type="pres">
      <dgm:prSet presAssocID="{C9F5CE1F-69D9-4774-AFA9-EC1E2E0A1EE1}" presName="bullet5c" presStyleLbl="node1" presStyleIdx="2" presStyleCnt="5"/>
      <dgm:spPr/>
    </dgm:pt>
    <dgm:pt modelId="{4D172504-18E5-4CDE-8728-3F4A4C4F3703}" type="pres">
      <dgm:prSet presAssocID="{C9F5CE1F-69D9-4774-AFA9-EC1E2E0A1EE1}" presName="textBox5c" presStyleLbl="revTx" presStyleIdx="2" presStyleCnt="5">
        <dgm:presLayoutVars>
          <dgm:bulletEnabled val="1"/>
        </dgm:presLayoutVars>
      </dgm:prSet>
      <dgm:spPr/>
      <dgm:t>
        <a:bodyPr/>
        <a:lstStyle/>
        <a:p>
          <a:endParaRPr lang="es-PE"/>
        </a:p>
      </dgm:t>
    </dgm:pt>
    <dgm:pt modelId="{7AEF211B-2063-4CAE-9A52-437F544E6E7F}" type="pres">
      <dgm:prSet presAssocID="{55C9882E-1C3C-4470-90A3-85523B40C8AD}" presName="bullet5d" presStyleLbl="node1" presStyleIdx="3" presStyleCnt="5"/>
      <dgm:spPr/>
    </dgm:pt>
    <dgm:pt modelId="{F9961431-D21E-42DA-B5ED-16F7974D93E5}" type="pres">
      <dgm:prSet presAssocID="{55C9882E-1C3C-4470-90A3-85523B40C8AD}" presName="textBox5d" presStyleLbl="revTx" presStyleIdx="3" presStyleCnt="5">
        <dgm:presLayoutVars>
          <dgm:bulletEnabled val="1"/>
        </dgm:presLayoutVars>
      </dgm:prSet>
      <dgm:spPr/>
      <dgm:t>
        <a:bodyPr/>
        <a:lstStyle/>
        <a:p>
          <a:endParaRPr lang="es-PE"/>
        </a:p>
      </dgm:t>
    </dgm:pt>
    <dgm:pt modelId="{58813E4E-B88E-46FF-B1B0-ACB89281C461}" type="pres">
      <dgm:prSet presAssocID="{F0700246-EBF3-40F4-8062-3B78B19FA690}" presName="bullet5e" presStyleLbl="node1" presStyleIdx="4" presStyleCnt="5"/>
      <dgm:spPr/>
    </dgm:pt>
    <dgm:pt modelId="{4FA84D78-EA91-4487-B19B-4BD9BE186D66}" type="pres">
      <dgm:prSet presAssocID="{F0700246-EBF3-40F4-8062-3B78B19FA690}" presName="textBox5e" presStyleLbl="revTx" presStyleIdx="4" presStyleCnt="5">
        <dgm:presLayoutVars>
          <dgm:bulletEnabled val="1"/>
        </dgm:presLayoutVars>
      </dgm:prSet>
      <dgm:spPr/>
      <dgm:t>
        <a:bodyPr/>
        <a:lstStyle/>
        <a:p>
          <a:endParaRPr lang="es-PE"/>
        </a:p>
      </dgm:t>
    </dgm:pt>
  </dgm:ptLst>
  <dgm:cxnLst>
    <dgm:cxn modelId="{75714D4E-2B56-4361-B13E-78F9ED5420E8}" srcId="{6FE399C9-3AD6-4A74-8C70-C2F858DDBE2B}" destId="{293BE9AD-21F9-4FB3-97EF-882C391C537C}" srcOrd="1" destOrd="0" parTransId="{F0922DAC-A1F5-4166-A010-AD1737777D76}" sibTransId="{C0DEEC78-4306-4FEB-947F-CB648A888AA6}"/>
    <dgm:cxn modelId="{992668E7-0815-440E-9CB5-5E27265AB7F5}" srcId="{6FE399C9-3AD6-4A74-8C70-C2F858DDBE2B}" destId="{F0700246-EBF3-40F4-8062-3B78B19FA690}" srcOrd="4" destOrd="0" parTransId="{0241518D-760C-4A23-8F97-E2DE351400AC}" sibTransId="{66E79E65-C2F2-4FE5-8D7B-335420F94B6F}"/>
    <dgm:cxn modelId="{BAAC98AF-EE40-4A11-9FD5-D93EF80DE655}" type="presOf" srcId="{55C9882E-1C3C-4470-90A3-85523B40C8AD}" destId="{F9961431-D21E-42DA-B5ED-16F7974D93E5}" srcOrd="0" destOrd="0" presId="urn:microsoft.com/office/officeart/2005/8/layout/arrow2"/>
    <dgm:cxn modelId="{0A9DAC27-9ED1-4171-A9B4-726ECB533E6D}" type="presOf" srcId="{293BE9AD-21F9-4FB3-97EF-882C391C537C}" destId="{9903FC11-DC29-4ED2-B004-DCDDAD14C8BA}" srcOrd="0" destOrd="0" presId="urn:microsoft.com/office/officeart/2005/8/layout/arrow2"/>
    <dgm:cxn modelId="{6980F47A-2648-4264-ABC3-1040B70F058E}" type="presOf" srcId="{87252281-29D6-463E-9724-F4DFFAA07B4B}" destId="{D9EE00AB-AF82-4667-8C74-E3436D3A2D0D}" srcOrd="0" destOrd="0" presId="urn:microsoft.com/office/officeart/2005/8/layout/arrow2"/>
    <dgm:cxn modelId="{D5340607-5E29-4F1D-8264-129259B69974}" type="presOf" srcId="{F0700246-EBF3-40F4-8062-3B78B19FA690}" destId="{4FA84D78-EA91-4487-B19B-4BD9BE186D66}" srcOrd="0" destOrd="0" presId="urn:microsoft.com/office/officeart/2005/8/layout/arrow2"/>
    <dgm:cxn modelId="{AAD22AD9-CB5B-408D-9523-6AE42946A4F3}" srcId="{6FE399C9-3AD6-4A74-8C70-C2F858DDBE2B}" destId="{87252281-29D6-463E-9724-F4DFFAA07B4B}" srcOrd="0" destOrd="0" parTransId="{A9029F2C-0EBE-44BB-AFAA-8E0E6B189700}" sibTransId="{F4F0D3C8-B2D1-493A-BB04-110B3C2696B3}"/>
    <dgm:cxn modelId="{3F722CC2-1358-4AAC-9495-7310A88EDE15}" srcId="{6FE399C9-3AD6-4A74-8C70-C2F858DDBE2B}" destId="{55C9882E-1C3C-4470-90A3-85523B40C8AD}" srcOrd="3" destOrd="0" parTransId="{0E7D5C23-43DB-4228-B2CB-FD0FBBAB6BE7}" sibTransId="{4385716C-5C50-4620-B40A-EA8EE07A5400}"/>
    <dgm:cxn modelId="{55F32BA9-7671-4CA0-A314-E8851F3EDCC8}" srcId="{6FE399C9-3AD6-4A74-8C70-C2F858DDBE2B}" destId="{C9F5CE1F-69D9-4774-AFA9-EC1E2E0A1EE1}" srcOrd="2" destOrd="0" parTransId="{6E0974F5-0C80-4D51-8EC1-BB71C816D1EB}" sibTransId="{4E8C4CB1-C981-4617-A330-2F16C1253053}"/>
    <dgm:cxn modelId="{B02896B8-E07E-4AEC-BF4A-7A6A0BB825C9}" type="presOf" srcId="{C9F5CE1F-69D9-4774-AFA9-EC1E2E0A1EE1}" destId="{4D172504-18E5-4CDE-8728-3F4A4C4F3703}" srcOrd="0" destOrd="0" presId="urn:microsoft.com/office/officeart/2005/8/layout/arrow2"/>
    <dgm:cxn modelId="{171EB918-3597-4A56-9B37-CA15A79A57F2}" type="presOf" srcId="{6FE399C9-3AD6-4A74-8C70-C2F858DDBE2B}" destId="{284877CE-B7D9-4B70-AB5A-E1E58C627758}" srcOrd="0" destOrd="0" presId="urn:microsoft.com/office/officeart/2005/8/layout/arrow2"/>
    <dgm:cxn modelId="{4103C611-8CD8-4A84-BAD8-C5156EB59D32}" type="presParOf" srcId="{284877CE-B7D9-4B70-AB5A-E1E58C627758}" destId="{97BA29E3-7C55-4E21-A9CA-B384F302D9D1}" srcOrd="0" destOrd="0" presId="urn:microsoft.com/office/officeart/2005/8/layout/arrow2"/>
    <dgm:cxn modelId="{5DDEC494-9A8D-42D2-A76F-8F4ACDE692E1}" type="presParOf" srcId="{284877CE-B7D9-4B70-AB5A-E1E58C627758}" destId="{C2FC95A2-BC30-4A87-8AD3-BDD5304B7DAF}" srcOrd="1" destOrd="0" presId="urn:microsoft.com/office/officeart/2005/8/layout/arrow2"/>
    <dgm:cxn modelId="{F2857ECD-7EE5-428F-8D8C-B5BEA8B9373C}" type="presParOf" srcId="{C2FC95A2-BC30-4A87-8AD3-BDD5304B7DAF}" destId="{11476CA1-998F-4BA4-A44A-ACFBCA7FDA6F}" srcOrd="0" destOrd="0" presId="urn:microsoft.com/office/officeart/2005/8/layout/arrow2"/>
    <dgm:cxn modelId="{59B79C4F-3D13-46E9-A1C1-F6FC745751A6}" type="presParOf" srcId="{C2FC95A2-BC30-4A87-8AD3-BDD5304B7DAF}" destId="{D9EE00AB-AF82-4667-8C74-E3436D3A2D0D}" srcOrd="1" destOrd="0" presId="urn:microsoft.com/office/officeart/2005/8/layout/arrow2"/>
    <dgm:cxn modelId="{CE0B3559-9131-4A57-B585-6DEC76C9E5F2}" type="presParOf" srcId="{C2FC95A2-BC30-4A87-8AD3-BDD5304B7DAF}" destId="{7EE0558F-1565-4B8D-A3E9-A194599F9756}" srcOrd="2" destOrd="0" presId="urn:microsoft.com/office/officeart/2005/8/layout/arrow2"/>
    <dgm:cxn modelId="{733D1271-F82B-44FE-B3AB-D68A21F4EAF8}" type="presParOf" srcId="{C2FC95A2-BC30-4A87-8AD3-BDD5304B7DAF}" destId="{9903FC11-DC29-4ED2-B004-DCDDAD14C8BA}" srcOrd="3" destOrd="0" presId="urn:microsoft.com/office/officeart/2005/8/layout/arrow2"/>
    <dgm:cxn modelId="{2304616C-3D86-4680-9655-927EA07FA214}" type="presParOf" srcId="{C2FC95A2-BC30-4A87-8AD3-BDD5304B7DAF}" destId="{AEEAD48F-926F-47D6-ADDE-5259CE8AB6FA}" srcOrd="4" destOrd="0" presId="urn:microsoft.com/office/officeart/2005/8/layout/arrow2"/>
    <dgm:cxn modelId="{D7BC63F2-DC63-4354-9CFA-363F7A69D605}" type="presParOf" srcId="{C2FC95A2-BC30-4A87-8AD3-BDD5304B7DAF}" destId="{4D172504-18E5-4CDE-8728-3F4A4C4F3703}" srcOrd="5" destOrd="0" presId="urn:microsoft.com/office/officeart/2005/8/layout/arrow2"/>
    <dgm:cxn modelId="{38801848-D14A-4A4D-929B-22EFB6DB76CC}" type="presParOf" srcId="{C2FC95A2-BC30-4A87-8AD3-BDD5304B7DAF}" destId="{7AEF211B-2063-4CAE-9A52-437F544E6E7F}" srcOrd="6" destOrd="0" presId="urn:microsoft.com/office/officeart/2005/8/layout/arrow2"/>
    <dgm:cxn modelId="{5C12C705-8444-467D-A2A3-E59CCE076D29}" type="presParOf" srcId="{C2FC95A2-BC30-4A87-8AD3-BDD5304B7DAF}" destId="{F9961431-D21E-42DA-B5ED-16F7974D93E5}" srcOrd="7" destOrd="0" presId="urn:microsoft.com/office/officeart/2005/8/layout/arrow2"/>
    <dgm:cxn modelId="{0CCB7EDB-6918-4F21-BBE8-81A57C7F6998}" type="presParOf" srcId="{C2FC95A2-BC30-4A87-8AD3-BDD5304B7DAF}" destId="{58813E4E-B88E-46FF-B1B0-ACB89281C461}" srcOrd="8" destOrd="0" presId="urn:microsoft.com/office/officeart/2005/8/layout/arrow2"/>
    <dgm:cxn modelId="{C1A5E2FC-E45A-4F6B-A15B-BE5568D7827D}" type="presParOf" srcId="{C2FC95A2-BC30-4A87-8AD3-BDD5304B7DAF}" destId="{4FA84D78-EA91-4487-B19B-4BD9BE186D66}" srcOrd="9"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05EBC6-B81E-402C-A78A-F6722E7168C7}" type="doc">
      <dgm:prSet loTypeId="urn:microsoft.com/office/officeart/2005/8/layout/default#1" loCatId="list" qsTypeId="urn:microsoft.com/office/officeart/2005/8/quickstyle/simple2" qsCatId="simple" csTypeId="urn:microsoft.com/office/officeart/2005/8/colors/accent2_2" csCatId="accent2"/>
      <dgm:spPr/>
      <dgm:t>
        <a:bodyPr/>
        <a:lstStyle/>
        <a:p>
          <a:endParaRPr lang="es-PE"/>
        </a:p>
      </dgm:t>
    </dgm:pt>
    <dgm:pt modelId="{D523C466-4DBD-4035-A3F9-9F729933232C}">
      <dgm:prSet/>
      <dgm:spPr/>
      <dgm:t>
        <a:bodyPr/>
        <a:lstStyle/>
        <a:p>
          <a:pPr rtl="0"/>
          <a:r>
            <a:rPr lang="es-MX" b="1" smtClean="0"/>
            <a:t>Autocombustibilidad</a:t>
          </a:r>
          <a:endParaRPr lang="es-PE"/>
        </a:p>
      </dgm:t>
    </dgm:pt>
    <dgm:pt modelId="{277B6A5D-720C-4ED8-8FFE-97EA18D9AEE3}" type="parTrans" cxnId="{11D9DFE4-705B-4CD6-82C8-D5DF48CDF3E2}">
      <dgm:prSet/>
      <dgm:spPr/>
      <dgm:t>
        <a:bodyPr/>
        <a:lstStyle/>
        <a:p>
          <a:endParaRPr lang="es-PE"/>
        </a:p>
      </dgm:t>
    </dgm:pt>
    <dgm:pt modelId="{FE65438D-BFFA-4371-AAA4-6B9DD55189AC}" type="sibTrans" cxnId="{11D9DFE4-705B-4CD6-82C8-D5DF48CDF3E2}">
      <dgm:prSet/>
      <dgm:spPr/>
      <dgm:t>
        <a:bodyPr/>
        <a:lstStyle/>
        <a:p>
          <a:endParaRPr lang="es-PE"/>
        </a:p>
      </dgm:t>
    </dgm:pt>
    <dgm:pt modelId="{B4006AA8-7E07-40F5-B410-CC78DEDABDC0}">
      <dgm:prSet/>
      <dgm:spPr/>
      <dgm:t>
        <a:bodyPr/>
        <a:lstStyle/>
        <a:p>
          <a:pPr rtl="0"/>
          <a:r>
            <a:rPr lang="es-MX" b="1" smtClean="0"/>
            <a:t>Explosividad</a:t>
          </a:r>
          <a:endParaRPr lang="es-PE"/>
        </a:p>
      </dgm:t>
    </dgm:pt>
    <dgm:pt modelId="{E8058A71-6FEA-4006-9B41-334D46D3F500}" type="parTrans" cxnId="{BB594E42-04E7-459E-8273-A0C39C8469A7}">
      <dgm:prSet/>
      <dgm:spPr/>
      <dgm:t>
        <a:bodyPr/>
        <a:lstStyle/>
        <a:p>
          <a:endParaRPr lang="es-PE"/>
        </a:p>
      </dgm:t>
    </dgm:pt>
    <dgm:pt modelId="{97EA5B81-2D40-4F9F-88D9-5E107D7579C8}" type="sibTrans" cxnId="{BB594E42-04E7-459E-8273-A0C39C8469A7}">
      <dgm:prSet/>
      <dgm:spPr/>
      <dgm:t>
        <a:bodyPr/>
        <a:lstStyle/>
        <a:p>
          <a:endParaRPr lang="es-PE"/>
        </a:p>
      </dgm:t>
    </dgm:pt>
    <dgm:pt modelId="{E2CD237F-92A7-475D-9962-FBC2CF452170}">
      <dgm:prSet/>
      <dgm:spPr/>
      <dgm:t>
        <a:bodyPr/>
        <a:lstStyle/>
        <a:p>
          <a:pPr rtl="0"/>
          <a:r>
            <a:rPr lang="es-MX" b="1" smtClean="0"/>
            <a:t>Corrosividad</a:t>
          </a:r>
          <a:endParaRPr lang="es-PE"/>
        </a:p>
      </dgm:t>
    </dgm:pt>
    <dgm:pt modelId="{7FFA19B5-47A3-433E-BAB8-9D43E952CAC6}" type="parTrans" cxnId="{E686EC38-20C8-41B5-B777-EEFC0E741C57}">
      <dgm:prSet/>
      <dgm:spPr/>
      <dgm:t>
        <a:bodyPr/>
        <a:lstStyle/>
        <a:p>
          <a:endParaRPr lang="es-PE"/>
        </a:p>
      </dgm:t>
    </dgm:pt>
    <dgm:pt modelId="{BD41F014-4E42-4947-BB7F-F34EB751F464}" type="sibTrans" cxnId="{E686EC38-20C8-41B5-B777-EEFC0E741C57}">
      <dgm:prSet/>
      <dgm:spPr/>
      <dgm:t>
        <a:bodyPr/>
        <a:lstStyle/>
        <a:p>
          <a:endParaRPr lang="es-PE"/>
        </a:p>
      </dgm:t>
    </dgm:pt>
    <dgm:pt modelId="{42A807EE-E649-4B79-9F67-0819B38854B4}">
      <dgm:prSet/>
      <dgm:spPr/>
      <dgm:t>
        <a:bodyPr/>
        <a:lstStyle/>
        <a:p>
          <a:pPr rtl="0"/>
          <a:r>
            <a:rPr lang="es-MX" b="1" smtClean="0"/>
            <a:t>Reactividad</a:t>
          </a:r>
          <a:endParaRPr lang="es-PE"/>
        </a:p>
      </dgm:t>
    </dgm:pt>
    <dgm:pt modelId="{8E395499-82B1-422B-97CD-FFF06F6FB86F}" type="parTrans" cxnId="{818B79C1-2B6E-460B-8799-69EB3DAC128E}">
      <dgm:prSet/>
      <dgm:spPr/>
      <dgm:t>
        <a:bodyPr/>
        <a:lstStyle/>
        <a:p>
          <a:endParaRPr lang="es-PE"/>
        </a:p>
      </dgm:t>
    </dgm:pt>
    <dgm:pt modelId="{7AF3647A-FAB0-408C-80A6-815B2DA7EB94}" type="sibTrans" cxnId="{818B79C1-2B6E-460B-8799-69EB3DAC128E}">
      <dgm:prSet/>
      <dgm:spPr/>
      <dgm:t>
        <a:bodyPr/>
        <a:lstStyle/>
        <a:p>
          <a:endParaRPr lang="es-PE"/>
        </a:p>
      </dgm:t>
    </dgm:pt>
    <dgm:pt modelId="{ED54B371-5692-4216-8445-533B8F627836}">
      <dgm:prSet/>
      <dgm:spPr/>
      <dgm:t>
        <a:bodyPr/>
        <a:lstStyle/>
        <a:p>
          <a:pPr rtl="0"/>
          <a:r>
            <a:rPr lang="es-MX" b="1" smtClean="0"/>
            <a:t>Toxicidad</a:t>
          </a:r>
          <a:endParaRPr lang="es-PE"/>
        </a:p>
      </dgm:t>
    </dgm:pt>
    <dgm:pt modelId="{0A7FAA1A-4E92-419B-9CE1-1D8D8B286EAB}" type="parTrans" cxnId="{313E6C43-4B6C-47A9-8651-4DF2FEE2F537}">
      <dgm:prSet/>
      <dgm:spPr/>
      <dgm:t>
        <a:bodyPr/>
        <a:lstStyle/>
        <a:p>
          <a:endParaRPr lang="es-PE"/>
        </a:p>
      </dgm:t>
    </dgm:pt>
    <dgm:pt modelId="{B9A51369-A00C-4F9F-B8F0-A4DEAEF7D8D6}" type="sibTrans" cxnId="{313E6C43-4B6C-47A9-8651-4DF2FEE2F537}">
      <dgm:prSet/>
      <dgm:spPr/>
      <dgm:t>
        <a:bodyPr/>
        <a:lstStyle/>
        <a:p>
          <a:endParaRPr lang="es-PE"/>
        </a:p>
      </dgm:t>
    </dgm:pt>
    <dgm:pt modelId="{E71E6009-D912-4784-8709-C1801B81BD98}">
      <dgm:prSet/>
      <dgm:spPr/>
      <dgm:t>
        <a:bodyPr/>
        <a:lstStyle/>
        <a:p>
          <a:pPr rtl="0"/>
          <a:r>
            <a:rPr lang="es-MX" b="1" smtClean="0"/>
            <a:t>Radiactividad</a:t>
          </a:r>
          <a:endParaRPr lang="es-PE"/>
        </a:p>
      </dgm:t>
    </dgm:pt>
    <dgm:pt modelId="{9DA6D6C4-3010-43FA-B2C9-94519C4F2CBF}" type="parTrans" cxnId="{77A32BA2-1860-47EF-979E-5E020DFD33EC}">
      <dgm:prSet/>
      <dgm:spPr/>
      <dgm:t>
        <a:bodyPr/>
        <a:lstStyle/>
        <a:p>
          <a:endParaRPr lang="es-PE"/>
        </a:p>
      </dgm:t>
    </dgm:pt>
    <dgm:pt modelId="{37942657-5FF5-449E-B059-385534B2191F}" type="sibTrans" cxnId="{77A32BA2-1860-47EF-979E-5E020DFD33EC}">
      <dgm:prSet/>
      <dgm:spPr/>
      <dgm:t>
        <a:bodyPr/>
        <a:lstStyle/>
        <a:p>
          <a:endParaRPr lang="es-PE"/>
        </a:p>
      </dgm:t>
    </dgm:pt>
    <dgm:pt modelId="{C5A07D33-CBB5-4365-9F93-617AE14EC16E}">
      <dgm:prSet/>
      <dgm:spPr/>
      <dgm:t>
        <a:bodyPr/>
        <a:lstStyle/>
        <a:p>
          <a:pPr rtl="0"/>
          <a:r>
            <a:rPr lang="es-MX" b="1" smtClean="0"/>
            <a:t>Patogenicidad</a:t>
          </a:r>
          <a:endParaRPr lang="es-PE"/>
        </a:p>
      </dgm:t>
    </dgm:pt>
    <dgm:pt modelId="{54EEEFCA-4FFC-43C6-8B51-841107149386}" type="parTrans" cxnId="{DFC2C7F7-0FEB-41A5-BFD8-7CF0E9871024}">
      <dgm:prSet/>
      <dgm:spPr/>
      <dgm:t>
        <a:bodyPr/>
        <a:lstStyle/>
        <a:p>
          <a:endParaRPr lang="es-PE"/>
        </a:p>
      </dgm:t>
    </dgm:pt>
    <dgm:pt modelId="{A2E8672D-2734-4B38-ACA1-9FDB8F91361E}" type="sibTrans" cxnId="{DFC2C7F7-0FEB-41A5-BFD8-7CF0E9871024}">
      <dgm:prSet/>
      <dgm:spPr/>
      <dgm:t>
        <a:bodyPr/>
        <a:lstStyle/>
        <a:p>
          <a:endParaRPr lang="es-PE"/>
        </a:p>
      </dgm:t>
    </dgm:pt>
    <dgm:pt modelId="{5983285F-8910-4B88-B064-7AB7AB20D45C}" type="pres">
      <dgm:prSet presAssocID="{7505EBC6-B81E-402C-A78A-F6722E7168C7}" presName="diagram" presStyleCnt="0">
        <dgm:presLayoutVars>
          <dgm:dir/>
          <dgm:resizeHandles val="exact"/>
        </dgm:presLayoutVars>
      </dgm:prSet>
      <dgm:spPr/>
      <dgm:t>
        <a:bodyPr/>
        <a:lstStyle/>
        <a:p>
          <a:endParaRPr lang="es-PE"/>
        </a:p>
      </dgm:t>
    </dgm:pt>
    <dgm:pt modelId="{FD6146A7-A00C-440E-8D81-1901A8971C49}" type="pres">
      <dgm:prSet presAssocID="{D523C466-4DBD-4035-A3F9-9F729933232C}" presName="node" presStyleLbl="node1" presStyleIdx="0" presStyleCnt="7">
        <dgm:presLayoutVars>
          <dgm:bulletEnabled val="1"/>
        </dgm:presLayoutVars>
      </dgm:prSet>
      <dgm:spPr/>
      <dgm:t>
        <a:bodyPr/>
        <a:lstStyle/>
        <a:p>
          <a:endParaRPr lang="es-PE"/>
        </a:p>
      </dgm:t>
    </dgm:pt>
    <dgm:pt modelId="{C2109FB2-3648-4ABD-9BA0-E82CD02D5FA0}" type="pres">
      <dgm:prSet presAssocID="{FE65438D-BFFA-4371-AAA4-6B9DD55189AC}" presName="sibTrans" presStyleCnt="0"/>
      <dgm:spPr/>
    </dgm:pt>
    <dgm:pt modelId="{A054BA28-6223-4022-A32A-4DB94A11BE47}" type="pres">
      <dgm:prSet presAssocID="{B4006AA8-7E07-40F5-B410-CC78DEDABDC0}" presName="node" presStyleLbl="node1" presStyleIdx="1" presStyleCnt="7">
        <dgm:presLayoutVars>
          <dgm:bulletEnabled val="1"/>
        </dgm:presLayoutVars>
      </dgm:prSet>
      <dgm:spPr/>
      <dgm:t>
        <a:bodyPr/>
        <a:lstStyle/>
        <a:p>
          <a:endParaRPr lang="es-PE"/>
        </a:p>
      </dgm:t>
    </dgm:pt>
    <dgm:pt modelId="{8358FA6A-ABE5-48D0-AFB7-459F8EE57F1F}" type="pres">
      <dgm:prSet presAssocID="{97EA5B81-2D40-4F9F-88D9-5E107D7579C8}" presName="sibTrans" presStyleCnt="0"/>
      <dgm:spPr/>
    </dgm:pt>
    <dgm:pt modelId="{79CD1BF6-4A67-4828-AB97-8E1147488984}" type="pres">
      <dgm:prSet presAssocID="{E2CD237F-92A7-475D-9962-FBC2CF452170}" presName="node" presStyleLbl="node1" presStyleIdx="2" presStyleCnt="7">
        <dgm:presLayoutVars>
          <dgm:bulletEnabled val="1"/>
        </dgm:presLayoutVars>
      </dgm:prSet>
      <dgm:spPr/>
      <dgm:t>
        <a:bodyPr/>
        <a:lstStyle/>
        <a:p>
          <a:endParaRPr lang="es-PE"/>
        </a:p>
      </dgm:t>
    </dgm:pt>
    <dgm:pt modelId="{464832E1-B2E4-4176-A460-6D1E871232EE}" type="pres">
      <dgm:prSet presAssocID="{BD41F014-4E42-4947-BB7F-F34EB751F464}" presName="sibTrans" presStyleCnt="0"/>
      <dgm:spPr/>
    </dgm:pt>
    <dgm:pt modelId="{97533622-11BE-4511-A3B2-96B066EEA64A}" type="pres">
      <dgm:prSet presAssocID="{42A807EE-E649-4B79-9F67-0819B38854B4}" presName="node" presStyleLbl="node1" presStyleIdx="3" presStyleCnt="7">
        <dgm:presLayoutVars>
          <dgm:bulletEnabled val="1"/>
        </dgm:presLayoutVars>
      </dgm:prSet>
      <dgm:spPr/>
      <dgm:t>
        <a:bodyPr/>
        <a:lstStyle/>
        <a:p>
          <a:endParaRPr lang="es-PE"/>
        </a:p>
      </dgm:t>
    </dgm:pt>
    <dgm:pt modelId="{FE14B0EE-A9DD-45A8-9462-C48F84FE0C97}" type="pres">
      <dgm:prSet presAssocID="{7AF3647A-FAB0-408C-80A6-815B2DA7EB94}" presName="sibTrans" presStyleCnt="0"/>
      <dgm:spPr/>
    </dgm:pt>
    <dgm:pt modelId="{701825C2-A2A1-454D-8E23-92653617B336}" type="pres">
      <dgm:prSet presAssocID="{ED54B371-5692-4216-8445-533B8F627836}" presName="node" presStyleLbl="node1" presStyleIdx="4" presStyleCnt="7">
        <dgm:presLayoutVars>
          <dgm:bulletEnabled val="1"/>
        </dgm:presLayoutVars>
      </dgm:prSet>
      <dgm:spPr/>
      <dgm:t>
        <a:bodyPr/>
        <a:lstStyle/>
        <a:p>
          <a:endParaRPr lang="es-PE"/>
        </a:p>
      </dgm:t>
    </dgm:pt>
    <dgm:pt modelId="{BDD071FA-3032-4E71-A569-D0B909C395DF}" type="pres">
      <dgm:prSet presAssocID="{B9A51369-A00C-4F9F-B8F0-A4DEAEF7D8D6}" presName="sibTrans" presStyleCnt="0"/>
      <dgm:spPr/>
    </dgm:pt>
    <dgm:pt modelId="{CD1E41C9-57F7-4B58-BAFE-BE582F9E1AC9}" type="pres">
      <dgm:prSet presAssocID="{E71E6009-D912-4784-8709-C1801B81BD98}" presName="node" presStyleLbl="node1" presStyleIdx="5" presStyleCnt="7">
        <dgm:presLayoutVars>
          <dgm:bulletEnabled val="1"/>
        </dgm:presLayoutVars>
      </dgm:prSet>
      <dgm:spPr/>
      <dgm:t>
        <a:bodyPr/>
        <a:lstStyle/>
        <a:p>
          <a:endParaRPr lang="es-PE"/>
        </a:p>
      </dgm:t>
    </dgm:pt>
    <dgm:pt modelId="{90B7DD66-0416-4EE9-B396-B2228FC58074}" type="pres">
      <dgm:prSet presAssocID="{37942657-5FF5-449E-B059-385534B2191F}" presName="sibTrans" presStyleCnt="0"/>
      <dgm:spPr/>
    </dgm:pt>
    <dgm:pt modelId="{5C47AC9E-FCF4-492E-9AA6-24522C8611D4}" type="pres">
      <dgm:prSet presAssocID="{C5A07D33-CBB5-4365-9F93-617AE14EC16E}" presName="node" presStyleLbl="node1" presStyleIdx="6" presStyleCnt="7">
        <dgm:presLayoutVars>
          <dgm:bulletEnabled val="1"/>
        </dgm:presLayoutVars>
      </dgm:prSet>
      <dgm:spPr/>
      <dgm:t>
        <a:bodyPr/>
        <a:lstStyle/>
        <a:p>
          <a:endParaRPr lang="es-PE"/>
        </a:p>
      </dgm:t>
    </dgm:pt>
  </dgm:ptLst>
  <dgm:cxnLst>
    <dgm:cxn modelId="{3C0C1748-C2DD-48CF-B1D2-C304C540A171}" type="presOf" srcId="{7505EBC6-B81E-402C-A78A-F6722E7168C7}" destId="{5983285F-8910-4B88-B064-7AB7AB20D45C}" srcOrd="0" destOrd="0" presId="urn:microsoft.com/office/officeart/2005/8/layout/default#1"/>
    <dgm:cxn modelId="{1D68F607-04EB-4A17-8C32-092EB4D6A423}" type="presOf" srcId="{B4006AA8-7E07-40F5-B410-CC78DEDABDC0}" destId="{A054BA28-6223-4022-A32A-4DB94A11BE47}" srcOrd="0" destOrd="0" presId="urn:microsoft.com/office/officeart/2005/8/layout/default#1"/>
    <dgm:cxn modelId="{70704DE2-D1FE-489F-B234-EB6DFD6611CC}" type="presOf" srcId="{E2CD237F-92A7-475D-9962-FBC2CF452170}" destId="{79CD1BF6-4A67-4828-AB97-8E1147488984}" srcOrd="0" destOrd="0" presId="urn:microsoft.com/office/officeart/2005/8/layout/default#1"/>
    <dgm:cxn modelId="{B9D79B4A-C638-4DB7-8554-E7F454E782FE}" type="presOf" srcId="{C5A07D33-CBB5-4365-9F93-617AE14EC16E}" destId="{5C47AC9E-FCF4-492E-9AA6-24522C8611D4}" srcOrd="0" destOrd="0" presId="urn:microsoft.com/office/officeart/2005/8/layout/default#1"/>
    <dgm:cxn modelId="{9C315104-82EE-4EEE-BD1F-50A6BE039692}" type="presOf" srcId="{E71E6009-D912-4784-8709-C1801B81BD98}" destId="{CD1E41C9-57F7-4B58-BAFE-BE582F9E1AC9}" srcOrd="0" destOrd="0" presId="urn:microsoft.com/office/officeart/2005/8/layout/default#1"/>
    <dgm:cxn modelId="{313E6C43-4B6C-47A9-8651-4DF2FEE2F537}" srcId="{7505EBC6-B81E-402C-A78A-F6722E7168C7}" destId="{ED54B371-5692-4216-8445-533B8F627836}" srcOrd="4" destOrd="0" parTransId="{0A7FAA1A-4E92-419B-9CE1-1D8D8B286EAB}" sibTransId="{B9A51369-A00C-4F9F-B8F0-A4DEAEF7D8D6}"/>
    <dgm:cxn modelId="{049DC577-B871-4642-908F-70D0D1B0E681}" type="presOf" srcId="{ED54B371-5692-4216-8445-533B8F627836}" destId="{701825C2-A2A1-454D-8E23-92653617B336}" srcOrd="0" destOrd="0" presId="urn:microsoft.com/office/officeart/2005/8/layout/default#1"/>
    <dgm:cxn modelId="{E7C94747-1441-4B5E-93BA-B7C33DA9E8A9}" type="presOf" srcId="{42A807EE-E649-4B79-9F67-0819B38854B4}" destId="{97533622-11BE-4511-A3B2-96B066EEA64A}" srcOrd="0" destOrd="0" presId="urn:microsoft.com/office/officeart/2005/8/layout/default#1"/>
    <dgm:cxn modelId="{77A32BA2-1860-47EF-979E-5E020DFD33EC}" srcId="{7505EBC6-B81E-402C-A78A-F6722E7168C7}" destId="{E71E6009-D912-4784-8709-C1801B81BD98}" srcOrd="5" destOrd="0" parTransId="{9DA6D6C4-3010-43FA-B2C9-94519C4F2CBF}" sibTransId="{37942657-5FF5-449E-B059-385534B2191F}"/>
    <dgm:cxn modelId="{E686EC38-20C8-41B5-B777-EEFC0E741C57}" srcId="{7505EBC6-B81E-402C-A78A-F6722E7168C7}" destId="{E2CD237F-92A7-475D-9962-FBC2CF452170}" srcOrd="2" destOrd="0" parTransId="{7FFA19B5-47A3-433E-BAB8-9D43E952CAC6}" sibTransId="{BD41F014-4E42-4947-BB7F-F34EB751F464}"/>
    <dgm:cxn modelId="{B7D11ACE-CEE4-4D9D-9144-2A09B0C74385}" type="presOf" srcId="{D523C466-4DBD-4035-A3F9-9F729933232C}" destId="{FD6146A7-A00C-440E-8D81-1901A8971C49}" srcOrd="0" destOrd="0" presId="urn:microsoft.com/office/officeart/2005/8/layout/default#1"/>
    <dgm:cxn modelId="{818B79C1-2B6E-460B-8799-69EB3DAC128E}" srcId="{7505EBC6-B81E-402C-A78A-F6722E7168C7}" destId="{42A807EE-E649-4B79-9F67-0819B38854B4}" srcOrd="3" destOrd="0" parTransId="{8E395499-82B1-422B-97CD-FFF06F6FB86F}" sibTransId="{7AF3647A-FAB0-408C-80A6-815B2DA7EB94}"/>
    <dgm:cxn modelId="{BB594E42-04E7-459E-8273-A0C39C8469A7}" srcId="{7505EBC6-B81E-402C-A78A-F6722E7168C7}" destId="{B4006AA8-7E07-40F5-B410-CC78DEDABDC0}" srcOrd="1" destOrd="0" parTransId="{E8058A71-6FEA-4006-9B41-334D46D3F500}" sibTransId="{97EA5B81-2D40-4F9F-88D9-5E107D7579C8}"/>
    <dgm:cxn modelId="{DFC2C7F7-0FEB-41A5-BFD8-7CF0E9871024}" srcId="{7505EBC6-B81E-402C-A78A-F6722E7168C7}" destId="{C5A07D33-CBB5-4365-9F93-617AE14EC16E}" srcOrd="6" destOrd="0" parTransId="{54EEEFCA-4FFC-43C6-8B51-841107149386}" sibTransId="{A2E8672D-2734-4B38-ACA1-9FDB8F91361E}"/>
    <dgm:cxn modelId="{11D9DFE4-705B-4CD6-82C8-D5DF48CDF3E2}" srcId="{7505EBC6-B81E-402C-A78A-F6722E7168C7}" destId="{D523C466-4DBD-4035-A3F9-9F729933232C}" srcOrd="0" destOrd="0" parTransId="{277B6A5D-720C-4ED8-8FFE-97EA18D9AEE3}" sibTransId="{FE65438D-BFFA-4371-AAA4-6B9DD55189AC}"/>
    <dgm:cxn modelId="{D46C5450-03F2-4B84-A45A-E9ABD3B882E2}" type="presParOf" srcId="{5983285F-8910-4B88-B064-7AB7AB20D45C}" destId="{FD6146A7-A00C-440E-8D81-1901A8971C49}" srcOrd="0" destOrd="0" presId="urn:microsoft.com/office/officeart/2005/8/layout/default#1"/>
    <dgm:cxn modelId="{FCF0EA24-EB5D-4310-8B97-E455CCCA403A}" type="presParOf" srcId="{5983285F-8910-4B88-B064-7AB7AB20D45C}" destId="{C2109FB2-3648-4ABD-9BA0-E82CD02D5FA0}" srcOrd="1" destOrd="0" presId="urn:microsoft.com/office/officeart/2005/8/layout/default#1"/>
    <dgm:cxn modelId="{8FF5DB09-4F76-4065-97B9-0AE4A94CC7FA}" type="presParOf" srcId="{5983285F-8910-4B88-B064-7AB7AB20D45C}" destId="{A054BA28-6223-4022-A32A-4DB94A11BE47}" srcOrd="2" destOrd="0" presId="urn:microsoft.com/office/officeart/2005/8/layout/default#1"/>
    <dgm:cxn modelId="{648079FA-F7CD-4ABA-957E-CA2524C71D9E}" type="presParOf" srcId="{5983285F-8910-4B88-B064-7AB7AB20D45C}" destId="{8358FA6A-ABE5-48D0-AFB7-459F8EE57F1F}" srcOrd="3" destOrd="0" presId="urn:microsoft.com/office/officeart/2005/8/layout/default#1"/>
    <dgm:cxn modelId="{27F0C286-1397-4F0C-BFA6-49CA7187D0E2}" type="presParOf" srcId="{5983285F-8910-4B88-B064-7AB7AB20D45C}" destId="{79CD1BF6-4A67-4828-AB97-8E1147488984}" srcOrd="4" destOrd="0" presId="urn:microsoft.com/office/officeart/2005/8/layout/default#1"/>
    <dgm:cxn modelId="{FAECA805-AD60-45E9-B59A-CBF43A14F1CC}" type="presParOf" srcId="{5983285F-8910-4B88-B064-7AB7AB20D45C}" destId="{464832E1-B2E4-4176-A460-6D1E871232EE}" srcOrd="5" destOrd="0" presId="urn:microsoft.com/office/officeart/2005/8/layout/default#1"/>
    <dgm:cxn modelId="{D80F5F44-2245-4C6F-A54C-2580E9119D51}" type="presParOf" srcId="{5983285F-8910-4B88-B064-7AB7AB20D45C}" destId="{97533622-11BE-4511-A3B2-96B066EEA64A}" srcOrd="6" destOrd="0" presId="urn:microsoft.com/office/officeart/2005/8/layout/default#1"/>
    <dgm:cxn modelId="{5C05DCFE-EAFA-4C5F-95A6-383D4D3FE2A4}" type="presParOf" srcId="{5983285F-8910-4B88-B064-7AB7AB20D45C}" destId="{FE14B0EE-A9DD-45A8-9462-C48F84FE0C97}" srcOrd="7" destOrd="0" presId="urn:microsoft.com/office/officeart/2005/8/layout/default#1"/>
    <dgm:cxn modelId="{CC8F5ED6-90EC-48E2-9AF1-24D105A820C4}" type="presParOf" srcId="{5983285F-8910-4B88-B064-7AB7AB20D45C}" destId="{701825C2-A2A1-454D-8E23-92653617B336}" srcOrd="8" destOrd="0" presId="urn:microsoft.com/office/officeart/2005/8/layout/default#1"/>
    <dgm:cxn modelId="{7BAC8D62-C013-4547-A837-6B5B4269D381}" type="presParOf" srcId="{5983285F-8910-4B88-B064-7AB7AB20D45C}" destId="{BDD071FA-3032-4E71-A569-D0B909C395DF}" srcOrd="9" destOrd="0" presId="urn:microsoft.com/office/officeart/2005/8/layout/default#1"/>
    <dgm:cxn modelId="{4CE73330-101D-4E6D-9E60-2EF8DDF8BE95}" type="presParOf" srcId="{5983285F-8910-4B88-B064-7AB7AB20D45C}" destId="{CD1E41C9-57F7-4B58-BAFE-BE582F9E1AC9}" srcOrd="10" destOrd="0" presId="urn:microsoft.com/office/officeart/2005/8/layout/default#1"/>
    <dgm:cxn modelId="{7239A55B-7C35-4DE3-B221-C3F645897E42}" type="presParOf" srcId="{5983285F-8910-4B88-B064-7AB7AB20D45C}" destId="{90B7DD66-0416-4EE9-B396-B2228FC58074}" srcOrd="11" destOrd="0" presId="urn:microsoft.com/office/officeart/2005/8/layout/default#1"/>
    <dgm:cxn modelId="{AE8DA47B-24B5-47F3-86A8-10BB4D967205}" type="presParOf" srcId="{5983285F-8910-4B88-B064-7AB7AB20D45C}" destId="{5C47AC9E-FCF4-492E-9AA6-24522C8611D4}" srcOrd="12"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694904-26A3-46F9-A571-1C63336E4C22}"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s-PE"/>
        </a:p>
      </dgm:t>
    </dgm:pt>
    <dgm:pt modelId="{9E8E44AB-7BA5-43BC-BB41-629EFCFA6356}">
      <dgm:prSet phldrT="[Texto]"/>
      <dgm:spPr/>
      <dgm:t>
        <a:bodyPr/>
        <a:lstStyle/>
        <a:p>
          <a:pPr algn="l"/>
          <a:r>
            <a:rPr lang="es-PE" b="1" dirty="0" smtClean="0">
              <a:latin typeface="Arial" panose="020B0604020202020204" pitchFamily="34" charset="0"/>
              <a:cs typeface="Arial" panose="020B0604020202020204" pitchFamily="34" charset="0"/>
            </a:rPr>
            <a:t>Aprobar, supervisar y fiscalizar </a:t>
          </a:r>
          <a:r>
            <a:rPr lang="es-PE" dirty="0" smtClean="0">
              <a:latin typeface="Arial" panose="020B0604020202020204" pitchFamily="34" charset="0"/>
              <a:cs typeface="Arial" panose="020B0604020202020204" pitchFamily="34" charset="0"/>
            </a:rPr>
            <a:t>el cumplimiento de los Planes de Manejo de los RAEE presentados por los productores.</a:t>
          </a:r>
          <a:endParaRPr lang="es-PE" dirty="0"/>
        </a:p>
      </dgm:t>
    </dgm:pt>
    <dgm:pt modelId="{1DEC2288-8777-46FA-99B3-27F6C2407F63}" type="parTrans" cxnId="{A3137F4D-FDE2-427B-A7A7-CDC875AE08F9}">
      <dgm:prSet/>
      <dgm:spPr/>
      <dgm:t>
        <a:bodyPr/>
        <a:lstStyle/>
        <a:p>
          <a:endParaRPr lang="es-PE"/>
        </a:p>
      </dgm:t>
    </dgm:pt>
    <dgm:pt modelId="{35EC87F6-72C1-44CF-A373-BDA8F5619DF9}" type="sibTrans" cxnId="{A3137F4D-FDE2-427B-A7A7-CDC875AE08F9}">
      <dgm:prSet/>
      <dgm:spPr/>
      <dgm:t>
        <a:bodyPr/>
        <a:lstStyle/>
        <a:p>
          <a:endParaRPr lang="es-PE"/>
        </a:p>
      </dgm:t>
    </dgm:pt>
    <dgm:pt modelId="{5257B02B-0641-4810-8772-22F6A1B58DA5}">
      <dgm:prSet phldrT="[Texto]"/>
      <dgm:spPr/>
      <dgm:t>
        <a:bodyPr/>
        <a:lstStyle/>
        <a:p>
          <a:pPr algn="l"/>
          <a:r>
            <a:rPr lang="es-PE" b="1" dirty="0" smtClean="0">
              <a:latin typeface="Arial" panose="020B0604020202020204" pitchFamily="34" charset="0"/>
              <a:cs typeface="Arial" panose="020B0604020202020204" pitchFamily="34" charset="0"/>
            </a:rPr>
            <a:t>Evaluar</a:t>
          </a:r>
          <a:r>
            <a:rPr lang="es-PE" dirty="0" smtClean="0">
              <a:latin typeface="Arial" panose="020B0604020202020204" pitchFamily="34" charset="0"/>
              <a:cs typeface="Arial" panose="020B0604020202020204" pitchFamily="34" charset="0"/>
            </a:rPr>
            <a:t> periódicamente los sistemas de manejo de los RAEE establecidos y los niveles de recuperación de los RAEE presentados por los productores.</a:t>
          </a:r>
          <a:endParaRPr lang="es-PE" dirty="0"/>
        </a:p>
      </dgm:t>
    </dgm:pt>
    <dgm:pt modelId="{9179BABF-308D-4985-8D6D-93A9681F52C2}" type="parTrans" cxnId="{4111EF1E-07FF-4532-AFBE-1405F6ED3816}">
      <dgm:prSet/>
      <dgm:spPr/>
      <dgm:t>
        <a:bodyPr/>
        <a:lstStyle/>
        <a:p>
          <a:endParaRPr lang="es-PE"/>
        </a:p>
      </dgm:t>
    </dgm:pt>
    <dgm:pt modelId="{98980196-6F3B-4518-8435-993D640DD64B}" type="sibTrans" cxnId="{4111EF1E-07FF-4532-AFBE-1405F6ED3816}">
      <dgm:prSet/>
      <dgm:spPr/>
      <dgm:t>
        <a:bodyPr/>
        <a:lstStyle/>
        <a:p>
          <a:endParaRPr lang="es-PE"/>
        </a:p>
      </dgm:t>
    </dgm:pt>
    <dgm:pt modelId="{1781CFE0-11BB-4B92-9114-C4506DF16C28}">
      <dgm:prSet phldrT="[Texto]"/>
      <dgm:spPr/>
      <dgm:t>
        <a:bodyPr/>
        <a:lstStyle/>
        <a:p>
          <a:pPr algn="l"/>
          <a:r>
            <a:rPr lang="es-PE" dirty="0" smtClean="0">
              <a:latin typeface="Arial" panose="020B0604020202020204" pitchFamily="34" charset="0"/>
              <a:cs typeface="Arial" panose="020B0604020202020204" pitchFamily="34" charset="0"/>
            </a:rPr>
            <a:t>Presentar al MINAM, la </a:t>
          </a:r>
          <a:r>
            <a:rPr lang="es-PE" b="1" dirty="0" smtClean="0">
              <a:latin typeface="Arial" panose="020B0604020202020204" pitchFamily="34" charset="0"/>
              <a:cs typeface="Arial" panose="020B0604020202020204" pitchFamily="34" charset="0"/>
            </a:rPr>
            <a:t>información sistematizada </a:t>
          </a:r>
          <a:r>
            <a:rPr lang="es-PE" dirty="0" smtClean="0">
              <a:latin typeface="Arial" panose="020B0604020202020204" pitchFamily="34" charset="0"/>
              <a:cs typeface="Arial" panose="020B0604020202020204" pitchFamily="34" charset="0"/>
            </a:rPr>
            <a:t>respecto a la gestión, manejo y fiscalización ambiental de los RAEE correspondientes al ámbito de su competencia.</a:t>
          </a:r>
          <a:endParaRPr lang="es-PE" dirty="0"/>
        </a:p>
      </dgm:t>
    </dgm:pt>
    <dgm:pt modelId="{D2EACA01-A0F5-44F6-9165-F25E31246195}" type="parTrans" cxnId="{A83AEDD2-FE26-424C-924A-2611DD83F880}">
      <dgm:prSet/>
      <dgm:spPr/>
      <dgm:t>
        <a:bodyPr/>
        <a:lstStyle/>
        <a:p>
          <a:endParaRPr lang="es-PE"/>
        </a:p>
      </dgm:t>
    </dgm:pt>
    <dgm:pt modelId="{A4EE0C6D-D1B0-4E2E-9A60-5F1922C619D4}" type="sibTrans" cxnId="{A83AEDD2-FE26-424C-924A-2611DD83F880}">
      <dgm:prSet/>
      <dgm:spPr/>
      <dgm:t>
        <a:bodyPr/>
        <a:lstStyle/>
        <a:p>
          <a:endParaRPr lang="es-PE"/>
        </a:p>
      </dgm:t>
    </dgm:pt>
    <dgm:pt modelId="{45BBCB99-D9CA-431B-992B-507D263FD15B}" type="pres">
      <dgm:prSet presAssocID="{79694904-26A3-46F9-A571-1C63336E4C22}" presName="Name0" presStyleCnt="0">
        <dgm:presLayoutVars>
          <dgm:chMax val="7"/>
          <dgm:dir/>
          <dgm:animLvl val="lvl"/>
          <dgm:resizeHandles val="exact"/>
        </dgm:presLayoutVars>
      </dgm:prSet>
      <dgm:spPr/>
      <dgm:t>
        <a:bodyPr/>
        <a:lstStyle/>
        <a:p>
          <a:endParaRPr lang="es-PE"/>
        </a:p>
      </dgm:t>
    </dgm:pt>
    <dgm:pt modelId="{8B7410D0-5E40-4D04-8791-2F44D2038BC7}" type="pres">
      <dgm:prSet presAssocID="{9E8E44AB-7BA5-43BC-BB41-629EFCFA6356}" presName="circle1" presStyleLbl="node1" presStyleIdx="0" presStyleCnt="3"/>
      <dgm:spPr/>
    </dgm:pt>
    <dgm:pt modelId="{ECF18FE0-5558-4D14-8938-70037E7DCCEA}" type="pres">
      <dgm:prSet presAssocID="{9E8E44AB-7BA5-43BC-BB41-629EFCFA6356}" presName="space" presStyleCnt="0"/>
      <dgm:spPr/>
    </dgm:pt>
    <dgm:pt modelId="{DA765AC9-A43A-4601-AD69-FFDF5D9365C4}" type="pres">
      <dgm:prSet presAssocID="{9E8E44AB-7BA5-43BC-BB41-629EFCFA6356}" presName="rect1" presStyleLbl="alignAcc1" presStyleIdx="0" presStyleCnt="3"/>
      <dgm:spPr/>
      <dgm:t>
        <a:bodyPr/>
        <a:lstStyle/>
        <a:p>
          <a:endParaRPr lang="es-PE"/>
        </a:p>
      </dgm:t>
    </dgm:pt>
    <dgm:pt modelId="{B9FFAF77-9FEA-4D7A-B6C6-1D34F392BE9D}" type="pres">
      <dgm:prSet presAssocID="{5257B02B-0641-4810-8772-22F6A1B58DA5}" presName="vertSpace2" presStyleLbl="node1" presStyleIdx="0" presStyleCnt="3"/>
      <dgm:spPr/>
    </dgm:pt>
    <dgm:pt modelId="{E5B88BE6-E93E-4183-83ED-7BB802DFF182}" type="pres">
      <dgm:prSet presAssocID="{5257B02B-0641-4810-8772-22F6A1B58DA5}" presName="circle2" presStyleLbl="node1" presStyleIdx="1" presStyleCnt="3"/>
      <dgm:spPr/>
    </dgm:pt>
    <dgm:pt modelId="{6B219313-34D0-4115-8AD1-C0B4B49B9058}" type="pres">
      <dgm:prSet presAssocID="{5257B02B-0641-4810-8772-22F6A1B58DA5}" presName="rect2" presStyleLbl="alignAcc1" presStyleIdx="1" presStyleCnt="3"/>
      <dgm:spPr/>
      <dgm:t>
        <a:bodyPr/>
        <a:lstStyle/>
        <a:p>
          <a:endParaRPr lang="es-PE"/>
        </a:p>
      </dgm:t>
    </dgm:pt>
    <dgm:pt modelId="{B6C94CB2-379E-4393-82C8-8F55DA42C1B3}" type="pres">
      <dgm:prSet presAssocID="{1781CFE0-11BB-4B92-9114-C4506DF16C28}" presName="vertSpace3" presStyleLbl="node1" presStyleIdx="1" presStyleCnt="3"/>
      <dgm:spPr/>
    </dgm:pt>
    <dgm:pt modelId="{18C9E435-2958-47B9-95DB-7C9F77D77930}" type="pres">
      <dgm:prSet presAssocID="{1781CFE0-11BB-4B92-9114-C4506DF16C28}" presName="circle3" presStyleLbl="node1" presStyleIdx="2" presStyleCnt="3"/>
      <dgm:spPr/>
    </dgm:pt>
    <dgm:pt modelId="{D77AE72D-EC01-4D02-9078-3F00A7712D78}" type="pres">
      <dgm:prSet presAssocID="{1781CFE0-11BB-4B92-9114-C4506DF16C28}" presName="rect3" presStyleLbl="alignAcc1" presStyleIdx="2" presStyleCnt="3"/>
      <dgm:spPr/>
      <dgm:t>
        <a:bodyPr/>
        <a:lstStyle/>
        <a:p>
          <a:endParaRPr lang="es-PE"/>
        </a:p>
      </dgm:t>
    </dgm:pt>
    <dgm:pt modelId="{E47B4201-050F-40A9-930E-B62D30217554}" type="pres">
      <dgm:prSet presAssocID="{9E8E44AB-7BA5-43BC-BB41-629EFCFA6356}" presName="rect1ParTxNoCh" presStyleLbl="alignAcc1" presStyleIdx="2" presStyleCnt="3">
        <dgm:presLayoutVars>
          <dgm:chMax val="1"/>
          <dgm:bulletEnabled val="1"/>
        </dgm:presLayoutVars>
      </dgm:prSet>
      <dgm:spPr/>
      <dgm:t>
        <a:bodyPr/>
        <a:lstStyle/>
        <a:p>
          <a:endParaRPr lang="es-PE"/>
        </a:p>
      </dgm:t>
    </dgm:pt>
    <dgm:pt modelId="{0EC21E47-1E5C-4247-9F41-62400CA5AEB6}" type="pres">
      <dgm:prSet presAssocID="{5257B02B-0641-4810-8772-22F6A1B58DA5}" presName="rect2ParTxNoCh" presStyleLbl="alignAcc1" presStyleIdx="2" presStyleCnt="3">
        <dgm:presLayoutVars>
          <dgm:chMax val="1"/>
          <dgm:bulletEnabled val="1"/>
        </dgm:presLayoutVars>
      </dgm:prSet>
      <dgm:spPr/>
      <dgm:t>
        <a:bodyPr/>
        <a:lstStyle/>
        <a:p>
          <a:endParaRPr lang="es-PE"/>
        </a:p>
      </dgm:t>
    </dgm:pt>
    <dgm:pt modelId="{BB1B5BEA-40D2-459C-8033-37F8228A0C0F}" type="pres">
      <dgm:prSet presAssocID="{1781CFE0-11BB-4B92-9114-C4506DF16C28}" presName="rect3ParTxNoCh" presStyleLbl="alignAcc1" presStyleIdx="2" presStyleCnt="3">
        <dgm:presLayoutVars>
          <dgm:chMax val="1"/>
          <dgm:bulletEnabled val="1"/>
        </dgm:presLayoutVars>
      </dgm:prSet>
      <dgm:spPr/>
      <dgm:t>
        <a:bodyPr/>
        <a:lstStyle/>
        <a:p>
          <a:endParaRPr lang="es-PE"/>
        </a:p>
      </dgm:t>
    </dgm:pt>
  </dgm:ptLst>
  <dgm:cxnLst>
    <dgm:cxn modelId="{7E355C7C-2E76-4A89-878A-4F77C9D763B6}" type="presOf" srcId="{1781CFE0-11BB-4B92-9114-C4506DF16C28}" destId="{D77AE72D-EC01-4D02-9078-3F00A7712D78}" srcOrd="0" destOrd="0" presId="urn:microsoft.com/office/officeart/2005/8/layout/target3"/>
    <dgm:cxn modelId="{AA6CC004-DB96-4BD1-946C-343C83F50642}" type="presOf" srcId="{79694904-26A3-46F9-A571-1C63336E4C22}" destId="{45BBCB99-D9CA-431B-992B-507D263FD15B}" srcOrd="0" destOrd="0" presId="urn:microsoft.com/office/officeart/2005/8/layout/target3"/>
    <dgm:cxn modelId="{F51E7172-4BFC-4878-845E-5D8A5FE5F7C0}" type="presOf" srcId="{9E8E44AB-7BA5-43BC-BB41-629EFCFA6356}" destId="{E47B4201-050F-40A9-930E-B62D30217554}" srcOrd="1" destOrd="0" presId="urn:microsoft.com/office/officeart/2005/8/layout/target3"/>
    <dgm:cxn modelId="{38EC206E-2D7B-4D69-B334-1CAECCCFC03F}" type="presOf" srcId="{5257B02B-0641-4810-8772-22F6A1B58DA5}" destId="{6B219313-34D0-4115-8AD1-C0B4B49B9058}" srcOrd="0" destOrd="0" presId="urn:microsoft.com/office/officeart/2005/8/layout/target3"/>
    <dgm:cxn modelId="{650F0EE7-A230-4F43-9033-EDB2BDF7F84C}" type="presOf" srcId="{1781CFE0-11BB-4B92-9114-C4506DF16C28}" destId="{BB1B5BEA-40D2-459C-8033-37F8228A0C0F}" srcOrd="1" destOrd="0" presId="urn:microsoft.com/office/officeart/2005/8/layout/target3"/>
    <dgm:cxn modelId="{4111EF1E-07FF-4532-AFBE-1405F6ED3816}" srcId="{79694904-26A3-46F9-A571-1C63336E4C22}" destId="{5257B02B-0641-4810-8772-22F6A1B58DA5}" srcOrd="1" destOrd="0" parTransId="{9179BABF-308D-4985-8D6D-93A9681F52C2}" sibTransId="{98980196-6F3B-4518-8435-993D640DD64B}"/>
    <dgm:cxn modelId="{A3137F4D-FDE2-427B-A7A7-CDC875AE08F9}" srcId="{79694904-26A3-46F9-A571-1C63336E4C22}" destId="{9E8E44AB-7BA5-43BC-BB41-629EFCFA6356}" srcOrd="0" destOrd="0" parTransId="{1DEC2288-8777-46FA-99B3-27F6C2407F63}" sibTransId="{35EC87F6-72C1-44CF-A373-BDA8F5619DF9}"/>
    <dgm:cxn modelId="{261641A3-E9EB-47F8-BB57-ED66AE31E950}" type="presOf" srcId="{5257B02B-0641-4810-8772-22F6A1B58DA5}" destId="{0EC21E47-1E5C-4247-9F41-62400CA5AEB6}" srcOrd="1" destOrd="0" presId="urn:microsoft.com/office/officeart/2005/8/layout/target3"/>
    <dgm:cxn modelId="{AC08ACEE-794E-43D9-A8C0-FCFF2E8074CC}" type="presOf" srcId="{9E8E44AB-7BA5-43BC-BB41-629EFCFA6356}" destId="{DA765AC9-A43A-4601-AD69-FFDF5D9365C4}" srcOrd="0" destOrd="0" presId="urn:microsoft.com/office/officeart/2005/8/layout/target3"/>
    <dgm:cxn modelId="{A83AEDD2-FE26-424C-924A-2611DD83F880}" srcId="{79694904-26A3-46F9-A571-1C63336E4C22}" destId="{1781CFE0-11BB-4B92-9114-C4506DF16C28}" srcOrd="2" destOrd="0" parTransId="{D2EACA01-A0F5-44F6-9165-F25E31246195}" sibTransId="{A4EE0C6D-D1B0-4E2E-9A60-5F1922C619D4}"/>
    <dgm:cxn modelId="{5446C821-D430-4B55-A823-2AF79535F1C7}" type="presParOf" srcId="{45BBCB99-D9CA-431B-992B-507D263FD15B}" destId="{8B7410D0-5E40-4D04-8791-2F44D2038BC7}" srcOrd="0" destOrd="0" presId="urn:microsoft.com/office/officeart/2005/8/layout/target3"/>
    <dgm:cxn modelId="{A4F4AA7B-9D9D-43DB-956F-485700D3A9C0}" type="presParOf" srcId="{45BBCB99-D9CA-431B-992B-507D263FD15B}" destId="{ECF18FE0-5558-4D14-8938-70037E7DCCEA}" srcOrd="1" destOrd="0" presId="urn:microsoft.com/office/officeart/2005/8/layout/target3"/>
    <dgm:cxn modelId="{4C2B0A81-22C0-4A19-9278-D46C05A0626D}" type="presParOf" srcId="{45BBCB99-D9CA-431B-992B-507D263FD15B}" destId="{DA765AC9-A43A-4601-AD69-FFDF5D9365C4}" srcOrd="2" destOrd="0" presId="urn:microsoft.com/office/officeart/2005/8/layout/target3"/>
    <dgm:cxn modelId="{49E153FF-1CD5-4812-A3FB-E2382C157403}" type="presParOf" srcId="{45BBCB99-D9CA-431B-992B-507D263FD15B}" destId="{B9FFAF77-9FEA-4D7A-B6C6-1D34F392BE9D}" srcOrd="3" destOrd="0" presId="urn:microsoft.com/office/officeart/2005/8/layout/target3"/>
    <dgm:cxn modelId="{AE3BD257-B52B-4221-867B-52B8445EB870}" type="presParOf" srcId="{45BBCB99-D9CA-431B-992B-507D263FD15B}" destId="{E5B88BE6-E93E-4183-83ED-7BB802DFF182}" srcOrd="4" destOrd="0" presId="urn:microsoft.com/office/officeart/2005/8/layout/target3"/>
    <dgm:cxn modelId="{7C9B729C-11E5-4B04-BD6B-A8B997FAFB86}" type="presParOf" srcId="{45BBCB99-D9CA-431B-992B-507D263FD15B}" destId="{6B219313-34D0-4115-8AD1-C0B4B49B9058}" srcOrd="5" destOrd="0" presId="urn:microsoft.com/office/officeart/2005/8/layout/target3"/>
    <dgm:cxn modelId="{6C504A9D-C4C8-443F-8783-B0F2D9A207F9}" type="presParOf" srcId="{45BBCB99-D9CA-431B-992B-507D263FD15B}" destId="{B6C94CB2-379E-4393-82C8-8F55DA42C1B3}" srcOrd="6" destOrd="0" presId="urn:microsoft.com/office/officeart/2005/8/layout/target3"/>
    <dgm:cxn modelId="{32C176C1-6873-4E3A-8528-BC3EE82780AF}" type="presParOf" srcId="{45BBCB99-D9CA-431B-992B-507D263FD15B}" destId="{18C9E435-2958-47B9-95DB-7C9F77D77930}" srcOrd="7" destOrd="0" presId="urn:microsoft.com/office/officeart/2005/8/layout/target3"/>
    <dgm:cxn modelId="{7F8B4DC2-BDEC-490C-B79C-9658A86001DD}" type="presParOf" srcId="{45BBCB99-D9CA-431B-992B-507D263FD15B}" destId="{D77AE72D-EC01-4D02-9078-3F00A7712D78}" srcOrd="8" destOrd="0" presId="urn:microsoft.com/office/officeart/2005/8/layout/target3"/>
    <dgm:cxn modelId="{A377EBD5-D546-4C6D-9ED8-ACB3C5366D13}" type="presParOf" srcId="{45BBCB99-D9CA-431B-992B-507D263FD15B}" destId="{E47B4201-050F-40A9-930E-B62D30217554}" srcOrd="9" destOrd="0" presId="urn:microsoft.com/office/officeart/2005/8/layout/target3"/>
    <dgm:cxn modelId="{FEF9F603-00D1-4B97-BED6-9E5D25D805E4}" type="presParOf" srcId="{45BBCB99-D9CA-431B-992B-507D263FD15B}" destId="{0EC21E47-1E5C-4247-9F41-62400CA5AEB6}" srcOrd="10" destOrd="0" presId="urn:microsoft.com/office/officeart/2005/8/layout/target3"/>
    <dgm:cxn modelId="{B4EBA8E4-3126-4F0C-9F49-6130D563D5C9}" type="presParOf" srcId="{45BBCB99-D9CA-431B-992B-507D263FD15B}" destId="{BB1B5BEA-40D2-459C-8033-37F8228A0C0F}" srcOrd="11" destOrd="0" presId="urn:microsoft.com/office/officeart/2005/8/layout/target3"/>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AD2244-A311-4AA5-92F7-6E71EB17532E}"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es-PE"/>
        </a:p>
      </dgm:t>
    </dgm:pt>
    <dgm:pt modelId="{12BF4CC5-E3A1-42BC-A9A6-6195E44EB847}">
      <dgm:prSet phldrT="[Texto]"/>
      <dgm:spPr/>
      <dgm:t>
        <a:bodyPr/>
        <a:lstStyle/>
        <a:p>
          <a:r>
            <a:rPr lang="es-ES" b="1" dirty="0" smtClean="0">
              <a:latin typeface="Arial" pitchFamily="34" charset="0"/>
              <a:cs typeface="Arial" pitchFamily="34" charset="0"/>
            </a:rPr>
            <a:t>Apoyar la implementación de los Planes de Manejo </a:t>
          </a:r>
          <a:r>
            <a:rPr lang="es-ES" dirty="0" smtClean="0">
              <a:latin typeface="Arial" pitchFamily="34" charset="0"/>
              <a:cs typeface="Arial" pitchFamily="34" charset="0"/>
            </a:rPr>
            <a:t>de los RAEE generados por la población en su ámbito de jurisdicción.</a:t>
          </a:r>
          <a:endParaRPr lang="es-PE" dirty="0"/>
        </a:p>
      </dgm:t>
    </dgm:pt>
    <dgm:pt modelId="{5FC7084B-1405-4C86-8884-3562C3B3F659}" type="parTrans" cxnId="{E245DC44-5E28-43C0-87B4-8135240E211C}">
      <dgm:prSet/>
      <dgm:spPr/>
      <dgm:t>
        <a:bodyPr/>
        <a:lstStyle/>
        <a:p>
          <a:endParaRPr lang="es-PE"/>
        </a:p>
      </dgm:t>
    </dgm:pt>
    <dgm:pt modelId="{CE628C9B-F2D0-4EDE-854C-9EB9059265FC}" type="sibTrans" cxnId="{E245DC44-5E28-43C0-87B4-8135240E211C}">
      <dgm:prSet/>
      <dgm:spPr/>
      <dgm:t>
        <a:bodyPr/>
        <a:lstStyle/>
        <a:p>
          <a:endParaRPr lang="es-PE"/>
        </a:p>
      </dgm:t>
    </dgm:pt>
    <dgm:pt modelId="{BC193612-3542-4674-A5E0-847BDB4845EF}">
      <dgm:prSet phldrT="[Texto]"/>
      <dgm:spPr/>
      <dgm:t>
        <a:bodyPr/>
        <a:lstStyle/>
        <a:p>
          <a:r>
            <a:rPr lang="es-ES" dirty="0" smtClean="0">
              <a:latin typeface="Arial" pitchFamily="34" charset="0"/>
              <a:cs typeface="Arial" pitchFamily="34" charset="0"/>
            </a:rPr>
            <a:t>Promover los principios de </a:t>
          </a:r>
          <a:r>
            <a:rPr lang="es-ES" b="1" dirty="0" smtClean="0">
              <a:latin typeface="Arial" pitchFamily="34" charset="0"/>
              <a:cs typeface="Arial" pitchFamily="34" charset="0"/>
            </a:rPr>
            <a:t>REP</a:t>
          </a:r>
          <a:r>
            <a:rPr lang="es-ES" dirty="0" smtClean="0">
              <a:latin typeface="Arial" pitchFamily="34" charset="0"/>
              <a:cs typeface="Arial" pitchFamily="34" charset="0"/>
            </a:rPr>
            <a:t> del Productor, fomentando y </a:t>
          </a:r>
          <a:r>
            <a:rPr lang="es-ES" b="1" dirty="0" smtClean="0">
              <a:latin typeface="Arial" pitchFamily="34" charset="0"/>
              <a:cs typeface="Arial" pitchFamily="34" charset="0"/>
            </a:rPr>
            <a:t>facilitando la implementación de sistemas de manejo de RAEE</a:t>
          </a:r>
          <a:r>
            <a:rPr lang="es-ES" dirty="0" smtClean="0">
              <a:latin typeface="Arial" pitchFamily="34" charset="0"/>
              <a:cs typeface="Arial" pitchFamily="34" charset="0"/>
            </a:rPr>
            <a:t> individuales y colectivos.</a:t>
          </a:r>
          <a:endParaRPr lang="es-PE" dirty="0"/>
        </a:p>
      </dgm:t>
    </dgm:pt>
    <dgm:pt modelId="{72554CD0-40F7-43E7-BE9C-7BDA7AC991DA}" type="parTrans" cxnId="{54F613BD-4BE3-45A0-A3DC-296405B49DA8}">
      <dgm:prSet/>
      <dgm:spPr/>
      <dgm:t>
        <a:bodyPr/>
        <a:lstStyle/>
        <a:p>
          <a:endParaRPr lang="es-PE"/>
        </a:p>
      </dgm:t>
    </dgm:pt>
    <dgm:pt modelId="{755F30C7-1898-40A9-A4DB-940E96D8EADC}" type="sibTrans" cxnId="{54F613BD-4BE3-45A0-A3DC-296405B49DA8}">
      <dgm:prSet/>
      <dgm:spPr/>
      <dgm:t>
        <a:bodyPr/>
        <a:lstStyle/>
        <a:p>
          <a:endParaRPr lang="es-PE"/>
        </a:p>
      </dgm:t>
    </dgm:pt>
    <dgm:pt modelId="{AD1C46A6-5D09-4C9E-B5E9-319AF1F5F93D}">
      <dgm:prSet phldrT="[Texto]"/>
      <dgm:spPr/>
      <dgm:t>
        <a:bodyPr/>
        <a:lstStyle/>
        <a:p>
          <a:r>
            <a:rPr lang="es-ES" b="1" dirty="0" smtClean="0">
              <a:latin typeface="Arial" pitchFamily="34" charset="0"/>
              <a:cs typeface="Arial" pitchFamily="34" charset="0"/>
            </a:rPr>
            <a:t>Promover campañas de sensibilización </a:t>
          </a:r>
          <a:r>
            <a:rPr lang="es-ES" dirty="0" smtClean="0">
              <a:latin typeface="Arial" pitchFamily="34" charset="0"/>
              <a:cs typeface="Arial" pitchFamily="34" charset="0"/>
            </a:rPr>
            <a:t>y de acopio de RAEE conjuntamente con los productores, operadores y otros.</a:t>
          </a:r>
          <a:endParaRPr lang="es-PE" dirty="0"/>
        </a:p>
      </dgm:t>
    </dgm:pt>
    <dgm:pt modelId="{AA9A17E6-DD0C-41A9-88EC-57F3BC681671}" type="parTrans" cxnId="{2634400C-9293-4C7F-B44C-E911863DEC87}">
      <dgm:prSet/>
      <dgm:spPr/>
      <dgm:t>
        <a:bodyPr/>
        <a:lstStyle/>
        <a:p>
          <a:endParaRPr lang="es-PE"/>
        </a:p>
      </dgm:t>
    </dgm:pt>
    <dgm:pt modelId="{342CB668-9B37-493D-8795-6F452A4EABD9}" type="sibTrans" cxnId="{2634400C-9293-4C7F-B44C-E911863DEC87}">
      <dgm:prSet/>
      <dgm:spPr/>
      <dgm:t>
        <a:bodyPr/>
        <a:lstStyle/>
        <a:p>
          <a:endParaRPr lang="es-PE"/>
        </a:p>
      </dgm:t>
    </dgm:pt>
    <dgm:pt modelId="{502758E0-9655-4C6F-921C-6CEEF6D74FAD}">
      <dgm:prSet phldrT="[Texto]"/>
      <dgm:spPr/>
      <dgm:t>
        <a:bodyPr/>
        <a:lstStyle/>
        <a:p>
          <a:r>
            <a:rPr lang="es-ES" b="1" dirty="0" smtClean="0">
              <a:latin typeface="Arial" pitchFamily="34" charset="0"/>
              <a:cs typeface="Arial" pitchFamily="34" charset="0"/>
            </a:rPr>
            <a:t>Promover la segregación de los RAEE del residuo sólido en la fuente de generación.</a:t>
          </a:r>
          <a:endParaRPr lang="es-PE" dirty="0"/>
        </a:p>
      </dgm:t>
    </dgm:pt>
    <dgm:pt modelId="{AFCA35E2-3BD7-4793-B3F6-D983E3753E31}" type="parTrans" cxnId="{B70E28D2-9BB2-4C3D-A4E2-6FAC7380CB9F}">
      <dgm:prSet/>
      <dgm:spPr/>
      <dgm:t>
        <a:bodyPr/>
        <a:lstStyle/>
        <a:p>
          <a:endParaRPr lang="es-PE"/>
        </a:p>
      </dgm:t>
    </dgm:pt>
    <dgm:pt modelId="{9520BC4D-B1BC-422C-8D23-132F63AC44C5}" type="sibTrans" cxnId="{B70E28D2-9BB2-4C3D-A4E2-6FAC7380CB9F}">
      <dgm:prSet/>
      <dgm:spPr/>
      <dgm:t>
        <a:bodyPr/>
        <a:lstStyle/>
        <a:p>
          <a:endParaRPr lang="es-PE"/>
        </a:p>
      </dgm:t>
    </dgm:pt>
    <dgm:pt modelId="{849C68B1-A151-41BD-9005-9BF4086E4B28}" type="pres">
      <dgm:prSet presAssocID="{9EAD2244-A311-4AA5-92F7-6E71EB17532E}" presName="diagram" presStyleCnt="0">
        <dgm:presLayoutVars>
          <dgm:dir/>
          <dgm:resizeHandles val="exact"/>
        </dgm:presLayoutVars>
      </dgm:prSet>
      <dgm:spPr/>
      <dgm:t>
        <a:bodyPr/>
        <a:lstStyle/>
        <a:p>
          <a:endParaRPr lang="es-PE"/>
        </a:p>
      </dgm:t>
    </dgm:pt>
    <dgm:pt modelId="{F57DD88E-471F-450A-8CF1-5EB94329E562}" type="pres">
      <dgm:prSet presAssocID="{12BF4CC5-E3A1-42BC-A9A6-6195E44EB847}" presName="node" presStyleLbl="node1" presStyleIdx="0" presStyleCnt="4">
        <dgm:presLayoutVars>
          <dgm:bulletEnabled val="1"/>
        </dgm:presLayoutVars>
      </dgm:prSet>
      <dgm:spPr/>
      <dgm:t>
        <a:bodyPr/>
        <a:lstStyle/>
        <a:p>
          <a:endParaRPr lang="es-PE"/>
        </a:p>
      </dgm:t>
    </dgm:pt>
    <dgm:pt modelId="{119446FB-B869-4FD8-9A93-A8961A9D5BCA}" type="pres">
      <dgm:prSet presAssocID="{CE628C9B-F2D0-4EDE-854C-9EB9059265FC}" presName="sibTrans" presStyleCnt="0"/>
      <dgm:spPr/>
    </dgm:pt>
    <dgm:pt modelId="{73817A6A-51E5-4765-B2FF-A7DF1410A973}" type="pres">
      <dgm:prSet presAssocID="{BC193612-3542-4674-A5E0-847BDB4845EF}" presName="node" presStyleLbl="node1" presStyleIdx="1" presStyleCnt="4">
        <dgm:presLayoutVars>
          <dgm:bulletEnabled val="1"/>
        </dgm:presLayoutVars>
      </dgm:prSet>
      <dgm:spPr/>
      <dgm:t>
        <a:bodyPr/>
        <a:lstStyle/>
        <a:p>
          <a:endParaRPr lang="es-PE"/>
        </a:p>
      </dgm:t>
    </dgm:pt>
    <dgm:pt modelId="{04235636-C3A7-4070-BA42-FD4DF58CF1B2}" type="pres">
      <dgm:prSet presAssocID="{755F30C7-1898-40A9-A4DB-940E96D8EADC}" presName="sibTrans" presStyleCnt="0"/>
      <dgm:spPr/>
    </dgm:pt>
    <dgm:pt modelId="{F38D53CD-0D53-419C-833C-1442EC6EFA74}" type="pres">
      <dgm:prSet presAssocID="{AD1C46A6-5D09-4C9E-B5E9-319AF1F5F93D}" presName="node" presStyleLbl="node1" presStyleIdx="2" presStyleCnt="4">
        <dgm:presLayoutVars>
          <dgm:bulletEnabled val="1"/>
        </dgm:presLayoutVars>
      </dgm:prSet>
      <dgm:spPr/>
      <dgm:t>
        <a:bodyPr/>
        <a:lstStyle/>
        <a:p>
          <a:endParaRPr lang="es-PE"/>
        </a:p>
      </dgm:t>
    </dgm:pt>
    <dgm:pt modelId="{9E8A26A9-D259-4558-8314-39B2DE27A8ED}" type="pres">
      <dgm:prSet presAssocID="{342CB668-9B37-493D-8795-6F452A4EABD9}" presName="sibTrans" presStyleCnt="0"/>
      <dgm:spPr/>
    </dgm:pt>
    <dgm:pt modelId="{7864C7E5-8F47-45D8-B9AD-743C5AE50CD9}" type="pres">
      <dgm:prSet presAssocID="{502758E0-9655-4C6F-921C-6CEEF6D74FAD}" presName="node" presStyleLbl="node1" presStyleIdx="3" presStyleCnt="4">
        <dgm:presLayoutVars>
          <dgm:bulletEnabled val="1"/>
        </dgm:presLayoutVars>
      </dgm:prSet>
      <dgm:spPr/>
      <dgm:t>
        <a:bodyPr/>
        <a:lstStyle/>
        <a:p>
          <a:endParaRPr lang="es-PE"/>
        </a:p>
      </dgm:t>
    </dgm:pt>
  </dgm:ptLst>
  <dgm:cxnLst>
    <dgm:cxn modelId="{C8B75721-10DB-4F86-99F2-D7BF4A116F31}" type="presOf" srcId="{12BF4CC5-E3A1-42BC-A9A6-6195E44EB847}" destId="{F57DD88E-471F-450A-8CF1-5EB94329E562}" srcOrd="0" destOrd="0" presId="urn:microsoft.com/office/officeart/2005/8/layout/default#2"/>
    <dgm:cxn modelId="{81D4CDC0-0F97-43FF-B4F8-795AC328C284}" type="presOf" srcId="{BC193612-3542-4674-A5E0-847BDB4845EF}" destId="{73817A6A-51E5-4765-B2FF-A7DF1410A973}" srcOrd="0" destOrd="0" presId="urn:microsoft.com/office/officeart/2005/8/layout/default#2"/>
    <dgm:cxn modelId="{54F613BD-4BE3-45A0-A3DC-296405B49DA8}" srcId="{9EAD2244-A311-4AA5-92F7-6E71EB17532E}" destId="{BC193612-3542-4674-A5E0-847BDB4845EF}" srcOrd="1" destOrd="0" parTransId="{72554CD0-40F7-43E7-BE9C-7BDA7AC991DA}" sibTransId="{755F30C7-1898-40A9-A4DB-940E96D8EADC}"/>
    <dgm:cxn modelId="{D6464659-2666-4BC1-AC79-A56FD014DBEB}" type="presOf" srcId="{AD1C46A6-5D09-4C9E-B5E9-319AF1F5F93D}" destId="{F38D53CD-0D53-419C-833C-1442EC6EFA74}" srcOrd="0" destOrd="0" presId="urn:microsoft.com/office/officeart/2005/8/layout/default#2"/>
    <dgm:cxn modelId="{2F8A2D69-3510-4141-99BE-263FED4DEBD9}" type="presOf" srcId="{9EAD2244-A311-4AA5-92F7-6E71EB17532E}" destId="{849C68B1-A151-41BD-9005-9BF4086E4B28}" srcOrd="0" destOrd="0" presId="urn:microsoft.com/office/officeart/2005/8/layout/default#2"/>
    <dgm:cxn modelId="{B70E28D2-9BB2-4C3D-A4E2-6FAC7380CB9F}" srcId="{9EAD2244-A311-4AA5-92F7-6E71EB17532E}" destId="{502758E0-9655-4C6F-921C-6CEEF6D74FAD}" srcOrd="3" destOrd="0" parTransId="{AFCA35E2-3BD7-4793-B3F6-D983E3753E31}" sibTransId="{9520BC4D-B1BC-422C-8D23-132F63AC44C5}"/>
    <dgm:cxn modelId="{B959712C-FEA7-4C31-81C2-B5A0577550EB}" type="presOf" srcId="{502758E0-9655-4C6F-921C-6CEEF6D74FAD}" destId="{7864C7E5-8F47-45D8-B9AD-743C5AE50CD9}" srcOrd="0" destOrd="0" presId="urn:microsoft.com/office/officeart/2005/8/layout/default#2"/>
    <dgm:cxn modelId="{2634400C-9293-4C7F-B44C-E911863DEC87}" srcId="{9EAD2244-A311-4AA5-92F7-6E71EB17532E}" destId="{AD1C46A6-5D09-4C9E-B5E9-319AF1F5F93D}" srcOrd="2" destOrd="0" parTransId="{AA9A17E6-DD0C-41A9-88EC-57F3BC681671}" sibTransId="{342CB668-9B37-493D-8795-6F452A4EABD9}"/>
    <dgm:cxn modelId="{E245DC44-5E28-43C0-87B4-8135240E211C}" srcId="{9EAD2244-A311-4AA5-92F7-6E71EB17532E}" destId="{12BF4CC5-E3A1-42BC-A9A6-6195E44EB847}" srcOrd="0" destOrd="0" parTransId="{5FC7084B-1405-4C86-8884-3562C3B3F659}" sibTransId="{CE628C9B-F2D0-4EDE-854C-9EB9059265FC}"/>
    <dgm:cxn modelId="{C4DF9AA7-54AA-44AF-AE25-A3A363C87BA8}" type="presParOf" srcId="{849C68B1-A151-41BD-9005-9BF4086E4B28}" destId="{F57DD88E-471F-450A-8CF1-5EB94329E562}" srcOrd="0" destOrd="0" presId="urn:microsoft.com/office/officeart/2005/8/layout/default#2"/>
    <dgm:cxn modelId="{AB047BAD-B016-4D30-8548-A9C15E4F2C98}" type="presParOf" srcId="{849C68B1-A151-41BD-9005-9BF4086E4B28}" destId="{119446FB-B869-4FD8-9A93-A8961A9D5BCA}" srcOrd="1" destOrd="0" presId="urn:microsoft.com/office/officeart/2005/8/layout/default#2"/>
    <dgm:cxn modelId="{AB842C02-387E-4313-95E0-B5BDA3AF967F}" type="presParOf" srcId="{849C68B1-A151-41BD-9005-9BF4086E4B28}" destId="{73817A6A-51E5-4765-B2FF-A7DF1410A973}" srcOrd="2" destOrd="0" presId="urn:microsoft.com/office/officeart/2005/8/layout/default#2"/>
    <dgm:cxn modelId="{C176B771-E5E6-4160-966B-23DB56FE91F0}" type="presParOf" srcId="{849C68B1-A151-41BD-9005-9BF4086E4B28}" destId="{04235636-C3A7-4070-BA42-FD4DF58CF1B2}" srcOrd="3" destOrd="0" presId="urn:microsoft.com/office/officeart/2005/8/layout/default#2"/>
    <dgm:cxn modelId="{9242C891-8209-4A39-B76D-63B0C68306ED}" type="presParOf" srcId="{849C68B1-A151-41BD-9005-9BF4086E4B28}" destId="{F38D53CD-0D53-419C-833C-1442EC6EFA74}" srcOrd="4" destOrd="0" presId="urn:microsoft.com/office/officeart/2005/8/layout/default#2"/>
    <dgm:cxn modelId="{801FF2AD-D205-4804-9D9B-BA9C84B8DAFE}" type="presParOf" srcId="{849C68B1-A151-41BD-9005-9BF4086E4B28}" destId="{9E8A26A9-D259-4558-8314-39B2DE27A8ED}" srcOrd="5" destOrd="0" presId="urn:microsoft.com/office/officeart/2005/8/layout/default#2"/>
    <dgm:cxn modelId="{C4102498-DADC-4961-9FAA-ABF11EA9F5E1}" type="presParOf" srcId="{849C68B1-A151-41BD-9005-9BF4086E4B28}" destId="{7864C7E5-8F47-45D8-B9AD-743C5AE50CD9}" srcOrd="6" destOrd="0" presId="urn:microsoft.com/office/officeart/2005/8/layout/defaul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A7633E-949E-4224-AA62-EA5162DBA97C}" type="doc">
      <dgm:prSet loTypeId="urn:microsoft.com/office/officeart/2005/8/layout/pList2#1" loCatId="list" qsTypeId="urn:microsoft.com/office/officeart/2005/8/quickstyle/simple1" qsCatId="simple" csTypeId="urn:microsoft.com/office/officeart/2005/8/colors/accent1_2" csCatId="accent1" phldr="1"/>
      <dgm:spPr/>
    </dgm:pt>
    <dgm:pt modelId="{5897D7EC-4B76-4A22-BDF6-8AC40029963D}">
      <dgm:prSet phldrT="[Texto]" custT="1"/>
      <dgm:spPr/>
      <dgm:t>
        <a:bodyPr/>
        <a:lstStyle/>
        <a:p>
          <a:r>
            <a:rPr lang="es-ES" sz="2400" b="1" dirty="0" smtClean="0">
              <a:latin typeface="Arial" pitchFamily="34" charset="0"/>
              <a:cs typeface="Arial" pitchFamily="34" charset="0"/>
            </a:rPr>
            <a:t>Segregar</a:t>
          </a:r>
          <a:r>
            <a:rPr lang="es-ES" sz="2400" dirty="0" smtClean="0">
              <a:latin typeface="Arial" pitchFamily="34" charset="0"/>
              <a:cs typeface="Arial" pitchFamily="34" charset="0"/>
            </a:rPr>
            <a:t> los RAEE de los residuos sólidos municipales.</a:t>
          </a:r>
          <a:endParaRPr lang="es-PE" sz="2400" dirty="0"/>
        </a:p>
      </dgm:t>
    </dgm:pt>
    <dgm:pt modelId="{A9C6D541-7D71-4CE4-9646-F5799A8B3026}" type="parTrans" cxnId="{1A3404F7-E3AC-485F-832D-9D51A1B5AF4B}">
      <dgm:prSet/>
      <dgm:spPr/>
      <dgm:t>
        <a:bodyPr/>
        <a:lstStyle/>
        <a:p>
          <a:endParaRPr lang="es-PE"/>
        </a:p>
      </dgm:t>
    </dgm:pt>
    <dgm:pt modelId="{B8C70F2F-2E7E-402B-9B80-2478F35448A3}" type="sibTrans" cxnId="{1A3404F7-E3AC-485F-832D-9D51A1B5AF4B}">
      <dgm:prSet/>
      <dgm:spPr/>
      <dgm:t>
        <a:bodyPr/>
        <a:lstStyle/>
        <a:p>
          <a:endParaRPr lang="es-PE"/>
        </a:p>
      </dgm:t>
    </dgm:pt>
    <dgm:pt modelId="{79327191-C818-42BB-954E-AA90A0D61919}">
      <dgm:prSet phldrT="[Texto]" custT="1"/>
      <dgm:spPr/>
      <dgm:t>
        <a:bodyPr/>
        <a:lstStyle/>
        <a:p>
          <a:r>
            <a:rPr lang="es-ES" sz="1800" b="1" dirty="0" smtClean="0">
              <a:latin typeface="Arial" pitchFamily="34" charset="0"/>
              <a:cs typeface="Arial" pitchFamily="34" charset="0"/>
            </a:rPr>
            <a:t>Entregar los RAEE </a:t>
          </a:r>
          <a:r>
            <a:rPr lang="es-ES" sz="1800" dirty="0" smtClean="0">
              <a:latin typeface="Arial" pitchFamily="34" charset="0"/>
              <a:cs typeface="Arial" pitchFamily="34" charset="0"/>
            </a:rPr>
            <a:t>a los sistemas de manejo establecidos, a una EPS-RS o a una EC-RS.</a:t>
          </a:r>
          <a:endParaRPr lang="es-PE" sz="1800" dirty="0"/>
        </a:p>
      </dgm:t>
    </dgm:pt>
    <dgm:pt modelId="{FD15823C-52FA-451C-9838-6DE8C7A4F54D}" type="parTrans" cxnId="{567A8D3D-0FA7-42CF-A2CB-0F70C865BC52}">
      <dgm:prSet/>
      <dgm:spPr/>
      <dgm:t>
        <a:bodyPr/>
        <a:lstStyle/>
        <a:p>
          <a:endParaRPr lang="es-PE"/>
        </a:p>
      </dgm:t>
    </dgm:pt>
    <dgm:pt modelId="{D6121D95-D465-43CC-8BB1-C86669A328DF}" type="sibTrans" cxnId="{567A8D3D-0FA7-42CF-A2CB-0F70C865BC52}">
      <dgm:prSet/>
      <dgm:spPr/>
      <dgm:t>
        <a:bodyPr/>
        <a:lstStyle/>
        <a:p>
          <a:endParaRPr lang="es-PE"/>
        </a:p>
      </dgm:t>
    </dgm:pt>
    <dgm:pt modelId="{838EF77D-5E77-46E7-AC8E-C15D797FDA85}">
      <dgm:prSet phldrT="[Texto]"/>
      <dgm:spPr/>
      <dgm:t>
        <a:bodyPr/>
        <a:lstStyle/>
        <a:p>
          <a:r>
            <a:rPr lang="es-ES" dirty="0" smtClean="0">
              <a:latin typeface="Arial" pitchFamily="34" charset="0"/>
              <a:cs typeface="Arial" pitchFamily="34" charset="0"/>
            </a:rPr>
            <a:t>El </a:t>
          </a:r>
          <a:r>
            <a:rPr lang="es-ES" b="1" dirty="0" smtClean="0">
              <a:latin typeface="Arial" pitchFamily="34" charset="0"/>
              <a:cs typeface="Arial" pitchFamily="34" charset="0"/>
            </a:rPr>
            <a:t>sector público</a:t>
          </a:r>
          <a:r>
            <a:rPr lang="es-ES" dirty="0" smtClean="0">
              <a:latin typeface="Arial" pitchFamily="34" charset="0"/>
              <a:cs typeface="Arial" pitchFamily="34" charset="0"/>
            </a:rPr>
            <a:t>, debe realizar los trámites para la baja administrativa de los RAEE, previo a su entrega a los sistemas de manejo establecidos, a una EPS-RS o EC-RS.</a:t>
          </a:r>
          <a:endParaRPr lang="es-PE" dirty="0"/>
        </a:p>
      </dgm:t>
    </dgm:pt>
    <dgm:pt modelId="{7529ABA3-B0ED-4E8A-98C9-2AACB3842BC9}" type="parTrans" cxnId="{E6386B25-CE8A-48E4-BD06-5F0E61E86C83}">
      <dgm:prSet/>
      <dgm:spPr/>
      <dgm:t>
        <a:bodyPr/>
        <a:lstStyle/>
        <a:p>
          <a:endParaRPr lang="es-PE"/>
        </a:p>
      </dgm:t>
    </dgm:pt>
    <dgm:pt modelId="{2059FC41-F0B6-46E9-BD60-05619DA5DACF}" type="sibTrans" cxnId="{E6386B25-CE8A-48E4-BD06-5F0E61E86C83}">
      <dgm:prSet/>
      <dgm:spPr/>
      <dgm:t>
        <a:bodyPr/>
        <a:lstStyle/>
        <a:p>
          <a:endParaRPr lang="es-PE"/>
        </a:p>
      </dgm:t>
    </dgm:pt>
    <dgm:pt modelId="{761D021A-EE5E-4FC4-A689-C8F706CD7C67}" type="pres">
      <dgm:prSet presAssocID="{75A7633E-949E-4224-AA62-EA5162DBA97C}" presName="Name0" presStyleCnt="0">
        <dgm:presLayoutVars>
          <dgm:dir/>
          <dgm:resizeHandles val="exact"/>
        </dgm:presLayoutVars>
      </dgm:prSet>
      <dgm:spPr/>
    </dgm:pt>
    <dgm:pt modelId="{8C4009A3-8953-486B-888C-D7BA86000F83}" type="pres">
      <dgm:prSet presAssocID="{75A7633E-949E-4224-AA62-EA5162DBA97C}" presName="bkgdShp" presStyleLbl="alignAccFollowNode1" presStyleIdx="0" presStyleCnt="1"/>
      <dgm:spPr/>
    </dgm:pt>
    <dgm:pt modelId="{D8F1D4EA-C66D-40C6-B801-42DB76DF513C}" type="pres">
      <dgm:prSet presAssocID="{75A7633E-949E-4224-AA62-EA5162DBA97C}" presName="linComp" presStyleCnt="0"/>
      <dgm:spPr/>
    </dgm:pt>
    <dgm:pt modelId="{824DCE40-2163-4842-9725-2F37EAC201E6}" type="pres">
      <dgm:prSet presAssocID="{5897D7EC-4B76-4A22-BDF6-8AC40029963D}" presName="compNode" presStyleCnt="0"/>
      <dgm:spPr/>
    </dgm:pt>
    <dgm:pt modelId="{5B94CF66-4828-4BA4-AB3B-DB02FD9F9ED3}" type="pres">
      <dgm:prSet presAssocID="{5897D7EC-4B76-4A22-BDF6-8AC40029963D}" presName="node" presStyleLbl="node1" presStyleIdx="0" presStyleCnt="3">
        <dgm:presLayoutVars>
          <dgm:bulletEnabled val="1"/>
        </dgm:presLayoutVars>
      </dgm:prSet>
      <dgm:spPr/>
      <dgm:t>
        <a:bodyPr/>
        <a:lstStyle/>
        <a:p>
          <a:endParaRPr lang="es-PE"/>
        </a:p>
      </dgm:t>
    </dgm:pt>
    <dgm:pt modelId="{CF3A9439-82CD-442A-ACEE-780E7B88D880}" type="pres">
      <dgm:prSet presAssocID="{5897D7EC-4B76-4A22-BDF6-8AC40029963D}" presName="invisiNode" presStyleLbl="node1" presStyleIdx="0" presStyleCnt="3"/>
      <dgm:spPr/>
    </dgm:pt>
    <dgm:pt modelId="{9BA0E2ED-476E-4405-A997-9AC3B86DCEA3}" type="pres">
      <dgm:prSet presAssocID="{5897D7EC-4B76-4A22-BDF6-8AC40029963D}"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xmlns="" val="0"/>
              </a:ext>
            </a:extLst>
          </a:blip>
          <a:srcRect/>
          <a:stretch>
            <a:fillRect t="-14000" b="-14000"/>
          </a:stretch>
        </a:blipFill>
      </dgm:spPr>
    </dgm:pt>
    <dgm:pt modelId="{EDAD6EDD-D0DA-4BB7-93B1-130900CCBAE6}" type="pres">
      <dgm:prSet presAssocID="{B8C70F2F-2E7E-402B-9B80-2478F35448A3}" presName="sibTrans" presStyleLbl="sibTrans2D1" presStyleIdx="0" presStyleCnt="0"/>
      <dgm:spPr/>
      <dgm:t>
        <a:bodyPr/>
        <a:lstStyle/>
        <a:p>
          <a:endParaRPr lang="es-PE"/>
        </a:p>
      </dgm:t>
    </dgm:pt>
    <dgm:pt modelId="{AEB99D3C-0F30-4A75-A858-91300423289D}" type="pres">
      <dgm:prSet presAssocID="{79327191-C818-42BB-954E-AA90A0D61919}" presName="compNode" presStyleCnt="0"/>
      <dgm:spPr/>
    </dgm:pt>
    <dgm:pt modelId="{51FBDD82-B271-4F33-829B-7EA9309DD84C}" type="pres">
      <dgm:prSet presAssocID="{79327191-C818-42BB-954E-AA90A0D61919}" presName="node" presStyleLbl="node1" presStyleIdx="1" presStyleCnt="3">
        <dgm:presLayoutVars>
          <dgm:bulletEnabled val="1"/>
        </dgm:presLayoutVars>
      </dgm:prSet>
      <dgm:spPr/>
      <dgm:t>
        <a:bodyPr/>
        <a:lstStyle/>
        <a:p>
          <a:endParaRPr lang="es-PE"/>
        </a:p>
      </dgm:t>
    </dgm:pt>
    <dgm:pt modelId="{7146CC24-2223-42A8-BC66-F24432CB6F1A}" type="pres">
      <dgm:prSet presAssocID="{79327191-C818-42BB-954E-AA90A0D61919}" presName="invisiNode" presStyleLbl="node1" presStyleIdx="1" presStyleCnt="3"/>
      <dgm:spPr/>
    </dgm:pt>
    <dgm:pt modelId="{E54D85CC-9DD2-4C6D-9ABE-88E6AFCCCEB1}" type="pres">
      <dgm:prSet presAssocID="{79327191-C818-42BB-954E-AA90A0D61919}"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xmlns="" val="0"/>
              </a:ext>
            </a:extLst>
          </a:blip>
          <a:srcRect/>
          <a:stretch>
            <a:fillRect t="-14000" b="-14000"/>
          </a:stretch>
        </a:blipFill>
      </dgm:spPr>
    </dgm:pt>
    <dgm:pt modelId="{60244786-9733-404B-8FE9-19E7218FECD9}" type="pres">
      <dgm:prSet presAssocID="{D6121D95-D465-43CC-8BB1-C86669A328DF}" presName="sibTrans" presStyleLbl="sibTrans2D1" presStyleIdx="0" presStyleCnt="0"/>
      <dgm:spPr/>
      <dgm:t>
        <a:bodyPr/>
        <a:lstStyle/>
        <a:p>
          <a:endParaRPr lang="es-PE"/>
        </a:p>
      </dgm:t>
    </dgm:pt>
    <dgm:pt modelId="{32C9FD23-EEA1-4B2D-A6EA-58AF7888A105}" type="pres">
      <dgm:prSet presAssocID="{838EF77D-5E77-46E7-AC8E-C15D797FDA85}" presName="compNode" presStyleCnt="0"/>
      <dgm:spPr/>
    </dgm:pt>
    <dgm:pt modelId="{F0C31DC0-99FD-4713-9A0C-445BFF638554}" type="pres">
      <dgm:prSet presAssocID="{838EF77D-5E77-46E7-AC8E-C15D797FDA85}" presName="node" presStyleLbl="node1" presStyleIdx="2" presStyleCnt="3">
        <dgm:presLayoutVars>
          <dgm:bulletEnabled val="1"/>
        </dgm:presLayoutVars>
      </dgm:prSet>
      <dgm:spPr/>
      <dgm:t>
        <a:bodyPr/>
        <a:lstStyle/>
        <a:p>
          <a:endParaRPr lang="es-PE"/>
        </a:p>
      </dgm:t>
    </dgm:pt>
    <dgm:pt modelId="{AC1C8D04-2743-4640-A795-DB1F3B86F9D3}" type="pres">
      <dgm:prSet presAssocID="{838EF77D-5E77-46E7-AC8E-C15D797FDA85}" presName="invisiNode" presStyleLbl="node1" presStyleIdx="2" presStyleCnt="3"/>
      <dgm:spPr/>
    </dgm:pt>
    <dgm:pt modelId="{4FED0376-F94E-462A-8279-D3C0AE67D9CD}" type="pres">
      <dgm:prSet presAssocID="{838EF77D-5E77-46E7-AC8E-C15D797FDA85}"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xmlns="" val="0"/>
              </a:ext>
            </a:extLst>
          </a:blip>
          <a:srcRect/>
          <a:stretch>
            <a:fillRect t="-14000" b="-14000"/>
          </a:stretch>
        </a:blipFill>
      </dgm:spPr>
    </dgm:pt>
  </dgm:ptLst>
  <dgm:cxnLst>
    <dgm:cxn modelId="{567A8D3D-0FA7-42CF-A2CB-0F70C865BC52}" srcId="{75A7633E-949E-4224-AA62-EA5162DBA97C}" destId="{79327191-C818-42BB-954E-AA90A0D61919}" srcOrd="1" destOrd="0" parTransId="{FD15823C-52FA-451C-9838-6DE8C7A4F54D}" sibTransId="{D6121D95-D465-43CC-8BB1-C86669A328DF}"/>
    <dgm:cxn modelId="{2DCDDEE0-2E05-43AB-BA13-1673D301531A}" type="presOf" srcId="{75A7633E-949E-4224-AA62-EA5162DBA97C}" destId="{761D021A-EE5E-4FC4-A689-C8F706CD7C67}" srcOrd="0" destOrd="0" presId="urn:microsoft.com/office/officeart/2005/8/layout/pList2#1"/>
    <dgm:cxn modelId="{E6386B25-CE8A-48E4-BD06-5F0E61E86C83}" srcId="{75A7633E-949E-4224-AA62-EA5162DBA97C}" destId="{838EF77D-5E77-46E7-AC8E-C15D797FDA85}" srcOrd="2" destOrd="0" parTransId="{7529ABA3-B0ED-4E8A-98C9-2AACB3842BC9}" sibTransId="{2059FC41-F0B6-46E9-BD60-05619DA5DACF}"/>
    <dgm:cxn modelId="{859F91B5-DCB5-44F9-AAE0-8C8E7F60F81C}" type="presOf" srcId="{5897D7EC-4B76-4A22-BDF6-8AC40029963D}" destId="{5B94CF66-4828-4BA4-AB3B-DB02FD9F9ED3}" srcOrd="0" destOrd="0" presId="urn:microsoft.com/office/officeart/2005/8/layout/pList2#1"/>
    <dgm:cxn modelId="{606AC58E-E2C1-47AA-9FB3-252592E6E3E6}" type="presOf" srcId="{79327191-C818-42BB-954E-AA90A0D61919}" destId="{51FBDD82-B271-4F33-829B-7EA9309DD84C}" srcOrd="0" destOrd="0" presId="urn:microsoft.com/office/officeart/2005/8/layout/pList2#1"/>
    <dgm:cxn modelId="{068539FE-F721-4BBD-AE58-FF972128C4A6}" type="presOf" srcId="{D6121D95-D465-43CC-8BB1-C86669A328DF}" destId="{60244786-9733-404B-8FE9-19E7218FECD9}" srcOrd="0" destOrd="0" presId="urn:microsoft.com/office/officeart/2005/8/layout/pList2#1"/>
    <dgm:cxn modelId="{EDCC874D-795D-4D55-8E27-C640D89C1162}" type="presOf" srcId="{838EF77D-5E77-46E7-AC8E-C15D797FDA85}" destId="{F0C31DC0-99FD-4713-9A0C-445BFF638554}" srcOrd="0" destOrd="0" presId="urn:microsoft.com/office/officeart/2005/8/layout/pList2#1"/>
    <dgm:cxn modelId="{9D93BE1F-7AFC-4F92-94B6-39ACA996D221}" type="presOf" srcId="{B8C70F2F-2E7E-402B-9B80-2478F35448A3}" destId="{EDAD6EDD-D0DA-4BB7-93B1-130900CCBAE6}" srcOrd="0" destOrd="0" presId="urn:microsoft.com/office/officeart/2005/8/layout/pList2#1"/>
    <dgm:cxn modelId="{1A3404F7-E3AC-485F-832D-9D51A1B5AF4B}" srcId="{75A7633E-949E-4224-AA62-EA5162DBA97C}" destId="{5897D7EC-4B76-4A22-BDF6-8AC40029963D}" srcOrd="0" destOrd="0" parTransId="{A9C6D541-7D71-4CE4-9646-F5799A8B3026}" sibTransId="{B8C70F2F-2E7E-402B-9B80-2478F35448A3}"/>
    <dgm:cxn modelId="{1852ECE2-7C7F-4407-AD36-EE436DFCCF6F}" type="presParOf" srcId="{761D021A-EE5E-4FC4-A689-C8F706CD7C67}" destId="{8C4009A3-8953-486B-888C-D7BA86000F83}" srcOrd="0" destOrd="0" presId="urn:microsoft.com/office/officeart/2005/8/layout/pList2#1"/>
    <dgm:cxn modelId="{E5B184D8-9043-4954-93A5-936FCC2116F5}" type="presParOf" srcId="{761D021A-EE5E-4FC4-A689-C8F706CD7C67}" destId="{D8F1D4EA-C66D-40C6-B801-42DB76DF513C}" srcOrd="1" destOrd="0" presId="urn:microsoft.com/office/officeart/2005/8/layout/pList2#1"/>
    <dgm:cxn modelId="{4440D3C8-82C1-4757-874E-9CC6D3D0B0AF}" type="presParOf" srcId="{D8F1D4EA-C66D-40C6-B801-42DB76DF513C}" destId="{824DCE40-2163-4842-9725-2F37EAC201E6}" srcOrd="0" destOrd="0" presId="urn:microsoft.com/office/officeart/2005/8/layout/pList2#1"/>
    <dgm:cxn modelId="{F92BD580-4499-406F-9FDC-53B7392E7708}" type="presParOf" srcId="{824DCE40-2163-4842-9725-2F37EAC201E6}" destId="{5B94CF66-4828-4BA4-AB3B-DB02FD9F9ED3}" srcOrd="0" destOrd="0" presId="urn:microsoft.com/office/officeart/2005/8/layout/pList2#1"/>
    <dgm:cxn modelId="{CC3C8DCA-38BA-4B32-A816-C6242A259795}" type="presParOf" srcId="{824DCE40-2163-4842-9725-2F37EAC201E6}" destId="{CF3A9439-82CD-442A-ACEE-780E7B88D880}" srcOrd="1" destOrd="0" presId="urn:microsoft.com/office/officeart/2005/8/layout/pList2#1"/>
    <dgm:cxn modelId="{DF36D425-C261-41D2-ACA1-F767E6F856AB}" type="presParOf" srcId="{824DCE40-2163-4842-9725-2F37EAC201E6}" destId="{9BA0E2ED-476E-4405-A997-9AC3B86DCEA3}" srcOrd="2" destOrd="0" presId="urn:microsoft.com/office/officeart/2005/8/layout/pList2#1"/>
    <dgm:cxn modelId="{4653F510-4455-4B76-83C3-D818187E97B0}" type="presParOf" srcId="{D8F1D4EA-C66D-40C6-B801-42DB76DF513C}" destId="{EDAD6EDD-D0DA-4BB7-93B1-130900CCBAE6}" srcOrd="1" destOrd="0" presId="urn:microsoft.com/office/officeart/2005/8/layout/pList2#1"/>
    <dgm:cxn modelId="{99C247BB-714D-41CE-A324-FCB70D080CD6}" type="presParOf" srcId="{D8F1D4EA-C66D-40C6-B801-42DB76DF513C}" destId="{AEB99D3C-0F30-4A75-A858-91300423289D}" srcOrd="2" destOrd="0" presId="urn:microsoft.com/office/officeart/2005/8/layout/pList2#1"/>
    <dgm:cxn modelId="{03B2172C-4BB6-44C5-9015-3404C7FB7D13}" type="presParOf" srcId="{AEB99D3C-0F30-4A75-A858-91300423289D}" destId="{51FBDD82-B271-4F33-829B-7EA9309DD84C}" srcOrd="0" destOrd="0" presId="urn:microsoft.com/office/officeart/2005/8/layout/pList2#1"/>
    <dgm:cxn modelId="{E1897B1F-970C-473C-B9CD-7DE6D3AD2061}" type="presParOf" srcId="{AEB99D3C-0F30-4A75-A858-91300423289D}" destId="{7146CC24-2223-42A8-BC66-F24432CB6F1A}" srcOrd="1" destOrd="0" presId="urn:microsoft.com/office/officeart/2005/8/layout/pList2#1"/>
    <dgm:cxn modelId="{049E0E8F-3F1D-4E8D-A7E3-69E6807BDD9A}" type="presParOf" srcId="{AEB99D3C-0F30-4A75-A858-91300423289D}" destId="{E54D85CC-9DD2-4C6D-9ABE-88E6AFCCCEB1}" srcOrd="2" destOrd="0" presId="urn:microsoft.com/office/officeart/2005/8/layout/pList2#1"/>
    <dgm:cxn modelId="{7F786047-9037-4659-8C95-8392159E4938}" type="presParOf" srcId="{D8F1D4EA-C66D-40C6-B801-42DB76DF513C}" destId="{60244786-9733-404B-8FE9-19E7218FECD9}" srcOrd="3" destOrd="0" presId="urn:microsoft.com/office/officeart/2005/8/layout/pList2#1"/>
    <dgm:cxn modelId="{84DF3ABE-319F-404C-9615-D78E5057B91D}" type="presParOf" srcId="{D8F1D4EA-C66D-40C6-B801-42DB76DF513C}" destId="{32C9FD23-EEA1-4B2D-A6EA-58AF7888A105}" srcOrd="4" destOrd="0" presId="urn:microsoft.com/office/officeart/2005/8/layout/pList2#1"/>
    <dgm:cxn modelId="{BE5F95BE-C180-44BE-9A4C-D813AF2BCFD2}" type="presParOf" srcId="{32C9FD23-EEA1-4B2D-A6EA-58AF7888A105}" destId="{F0C31DC0-99FD-4713-9A0C-445BFF638554}" srcOrd="0" destOrd="0" presId="urn:microsoft.com/office/officeart/2005/8/layout/pList2#1"/>
    <dgm:cxn modelId="{9E994BBC-C040-496D-BEDB-B0ED051354EE}" type="presParOf" srcId="{32C9FD23-EEA1-4B2D-A6EA-58AF7888A105}" destId="{AC1C8D04-2743-4640-A795-DB1F3B86F9D3}" srcOrd="1" destOrd="0" presId="urn:microsoft.com/office/officeart/2005/8/layout/pList2#1"/>
    <dgm:cxn modelId="{BFFEA425-CAF2-497E-9F38-2E8AF2FA4C0D}" type="presParOf" srcId="{32C9FD23-EEA1-4B2D-A6EA-58AF7888A105}" destId="{4FED0376-F94E-462A-8279-D3C0AE67D9CD}" srcOrd="2" destOrd="0" presId="urn:microsoft.com/office/officeart/2005/8/layout/pList2#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D0CB344-4961-4D9F-A126-F96501BB1C8D}" type="doc">
      <dgm:prSet loTypeId="urn:microsoft.com/office/officeart/2005/8/layout/default#3" loCatId="list" qsTypeId="urn:microsoft.com/office/officeart/2005/8/quickstyle/simple2" qsCatId="simple" csTypeId="urn:microsoft.com/office/officeart/2005/8/colors/accent2_2" csCatId="accent2"/>
      <dgm:spPr/>
      <dgm:t>
        <a:bodyPr/>
        <a:lstStyle/>
        <a:p>
          <a:endParaRPr lang="es-PE"/>
        </a:p>
      </dgm:t>
    </dgm:pt>
    <dgm:pt modelId="{535B9F57-0FFE-4AC4-A9E4-E091F38F9A5D}">
      <dgm:prSet/>
      <dgm:spPr/>
      <dgm:t>
        <a:bodyPr/>
        <a:lstStyle/>
        <a:p>
          <a:pPr rtl="0"/>
          <a:r>
            <a:rPr lang="es-ES" smtClean="0"/>
            <a:t>Reutilización</a:t>
          </a:r>
          <a:endParaRPr lang="es-PE"/>
        </a:p>
      </dgm:t>
    </dgm:pt>
    <dgm:pt modelId="{3725A800-2ECE-4C35-A1F1-16E585F5781E}" type="parTrans" cxnId="{DE044937-4E76-4CA6-818D-885011BC51D5}">
      <dgm:prSet/>
      <dgm:spPr/>
      <dgm:t>
        <a:bodyPr/>
        <a:lstStyle/>
        <a:p>
          <a:endParaRPr lang="es-PE"/>
        </a:p>
      </dgm:t>
    </dgm:pt>
    <dgm:pt modelId="{2CCA4618-2402-4E67-B09C-D6A22C20BB35}" type="sibTrans" cxnId="{DE044937-4E76-4CA6-818D-885011BC51D5}">
      <dgm:prSet/>
      <dgm:spPr/>
      <dgm:t>
        <a:bodyPr/>
        <a:lstStyle/>
        <a:p>
          <a:endParaRPr lang="es-PE"/>
        </a:p>
      </dgm:t>
    </dgm:pt>
    <dgm:pt modelId="{5B6F6A5B-8DF4-4B67-9B62-FD055F90E106}">
      <dgm:prSet/>
      <dgm:spPr/>
      <dgm:t>
        <a:bodyPr/>
        <a:lstStyle/>
        <a:p>
          <a:pPr rtl="0"/>
          <a:r>
            <a:rPr lang="es-ES" smtClean="0"/>
            <a:t>Reciclado</a:t>
          </a:r>
          <a:endParaRPr lang="es-PE"/>
        </a:p>
      </dgm:t>
    </dgm:pt>
    <dgm:pt modelId="{CA61C98C-A085-4AD7-9B5D-39A3361E1C5B}" type="parTrans" cxnId="{FE1C64B2-1CFE-436E-9610-DC34D55D0063}">
      <dgm:prSet/>
      <dgm:spPr/>
      <dgm:t>
        <a:bodyPr/>
        <a:lstStyle/>
        <a:p>
          <a:endParaRPr lang="es-PE"/>
        </a:p>
      </dgm:t>
    </dgm:pt>
    <dgm:pt modelId="{DCF48085-E577-4B23-91CE-3031D0A7FD68}" type="sibTrans" cxnId="{FE1C64B2-1CFE-436E-9610-DC34D55D0063}">
      <dgm:prSet/>
      <dgm:spPr/>
      <dgm:t>
        <a:bodyPr/>
        <a:lstStyle/>
        <a:p>
          <a:endParaRPr lang="es-PE"/>
        </a:p>
      </dgm:t>
    </dgm:pt>
    <dgm:pt modelId="{D9CF2F11-5ECA-4266-818F-E2685F879E83}">
      <dgm:prSet/>
      <dgm:spPr/>
      <dgm:t>
        <a:bodyPr/>
        <a:lstStyle/>
        <a:p>
          <a:pPr rtl="0"/>
          <a:r>
            <a:rPr lang="es-ES" dirty="0" smtClean="0"/>
            <a:t>Recuperación o Valorización</a:t>
          </a:r>
          <a:endParaRPr lang="es-PE" dirty="0"/>
        </a:p>
      </dgm:t>
    </dgm:pt>
    <dgm:pt modelId="{471E5DCC-4B24-4FA3-B9D8-11493602F678}" type="parTrans" cxnId="{E3FBCF6D-BA3F-422D-920E-8ADF6AD0B3E3}">
      <dgm:prSet/>
      <dgm:spPr/>
      <dgm:t>
        <a:bodyPr/>
        <a:lstStyle/>
        <a:p>
          <a:endParaRPr lang="es-PE"/>
        </a:p>
      </dgm:t>
    </dgm:pt>
    <dgm:pt modelId="{309D3E85-BAC3-45B7-8E32-B636D5024AED}" type="sibTrans" cxnId="{E3FBCF6D-BA3F-422D-920E-8ADF6AD0B3E3}">
      <dgm:prSet/>
      <dgm:spPr/>
      <dgm:t>
        <a:bodyPr/>
        <a:lstStyle/>
        <a:p>
          <a:endParaRPr lang="es-PE"/>
        </a:p>
      </dgm:t>
    </dgm:pt>
    <dgm:pt modelId="{DC34BC93-75CD-47AF-8B09-D6165B5C7B56}">
      <dgm:prSet/>
      <dgm:spPr/>
      <dgm:t>
        <a:bodyPr/>
        <a:lstStyle/>
        <a:p>
          <a:pPr rtl="0"/>
          <a:r>
            <a:rPr lang="es-ES" dirty="0" smtClean="0"/>
            <a:t>Disposición final </a:t>
          </a:r>
          <a:endParaRPr lang="es-PE" dirty="0"/>
        </a:p>
      </dgm:t>
    </dgm:pt>
    <dgm:pt modelId="{497D0CA4-D2A6-4E18-9EC4-B6BA3C979A44}" type="parTrans" cxnId="{26584F6A-E9E6-44AC-B877-66B9CE4F01F9}">
      <dgm:prSet/>
      <dgm:spPr/>
      <dgm:t>
        <a:bodyPr/>
        <a:lstStyle/>
        <a:p>
          <a:endParaRPr lang="es-PE"/>
        </a:p>
      </dgm:t>
    </dgm:pt>
    <dgm:pt modelId="{8CA62B4B-C01F-4AFC-B447-30973C5B0BCF}" type="sibTrans" cxnId="{26584F6A-E9E6-44AC-B877-66B9CE4F01F9}">
      <dgm:prSet/>
      <dgm:spPr/>
      <dgm:t>
        <a:bodyPr/>
        <a:lstStyle/>
        <a:p>
          <a:endParaRPr lang="es-PE"/>
        </a:p>
      </dgm:t>
    </dgm:pt>
    <dgm:pt modelId="{11FE37FF-33A6-421B-842F-82562B8A12EB}" type="pres">
      <dgm:prSet presAssocID="{6D0CB344-4961-4D9F-A126-F96501BB1C8D}" presName="diagram" presStyleCnt="0">
        <dgm:presLayoutVars>
          <dgm:dir/>
          <dgm:resizeHandles val="exact"/>
        </dgm:presLayoutVars>
      </dgm:prSet>
      <dgm:spPr/>
      <dgm:t>
        <a:bodyPr/>
        <a:lstStyle/>
        <a:p>
          <a:endParaRPr lang="es-PE"/>
        </a:p>
      </dgm:t>
    </dgm:pt>
    <dgm:pt modelId="{4F47E342-A25B-42B6-B351-D8AC1F3A7BE4}" type="pres">
      <dgm:prSet presAssocID="{535B9F57-0FFE-4AC4-A9E4-E091F38F9A5D}" presName="node" presStyleLbl="node1" presStyleIdx="0" presStyleCnt="4">
        <dgm:presLayoutVars>
          <dgm:bulletEnabled val="1"/>
        </dgm:presLayoutVars>
      </dgm:prSet>
      <dgm:spPr/>
      <dgm:t>
        <a:bodyPr/>
        <a:lstStyle/>
        <a:p>
          <a:endParaRPr lang="es-PE"/>
        </a:p>
      </dgm:t>
    </dgm:pt>
    <dgm:pt modelId="{D0211257-BECB-4389-AF30-8B357A3F8224}" type="pres">
      <dgm:prSet presAssocID="{2CCA4618-2402-4E67-B09C-D6A22C20BB35}" presName="sibTrans" presStyleCnt="0"/>
      <dgm:spPr/>
    </dgm:pt>
    <dgm:pt modelId="{BD5D738E-8E6E-4F65-ADCE-DCB65E26464E}" type="pres">
      <dgm:prSet presAssocID="{5B6F6A5B-8DF4-4B67-9B62-FD055F90E106}" presName="node" presStyleLbl="node1" presStyleIdx="1" presStyleCnt="4">
        <dgm:presLayoutVars>
          <dgm:bulletEnabled val="1"/>
        </dgm:presLayoutVars>
      </dgm:prSet>
      <dgm:spPr/>
      <dgm:t>
        <a:bodyPr/>
        <a:lstStyle/>
        <a:p>
          <a:endParaRPr lang="es-PE"/>
        </a:p>
      </dgm:t>
    </dgm:pt>
    <dgm:pt modelId="{0EA3AAA6-1E5F-4BD8-89E9-8AA8C6FEAE8B}" type="pres">
      <dgm:prSet presAssocID="{DCF48085-E577-4B23-91CE-3031D0A7FD68}" presName="sibTrans" presStyleCnt="0"/>
      <dgm:spPr/>
    </dgm:pt>
    <dgm:pt modelId="{6186C3DF-B710-44B1-A83B-4376DF9D18E9}" type="pres">
      <dgm:prSet presAssocID="{D9CF2F11-5ECA-4266-818F-E2685F879E83}" presName="node" presStyleLbl="node1" presStyleIdx="2" presStyleCnt="4">
        <dgm:presLayoutVars>
          <dgm:bulletEnabled val="1"/>
        </dgm:presLayoutVars>
      </dgm:prSet>
      <dgm:spPr/>
      <dgm:t>
        <a:bodyPr/>
        <a:lstStyle/>
        <a:p>
          <a:endParaRPr lang="es-PE"/>
        </a:p>
      </dgm:t>
    </dgm:pt>
    <dgm:pt modelId="{8AE4084C-679E-46AD-834B-1E42271DEA0F}" type="pres">
      <dgm:prSet presAssocID="{309D3E85-BAC3-45B7-8E32-B636D5024AED}" presName="sibTrans" presStyleCnt="0"/>
      <dgm:spPr/>
    </dgm:pt>
    <dgm:pt modelId="{DC7FED4F-6A9E-4289-9B31-C1970490A57B}" type="pres">
      <dgm:prSet presAssocID="{DC34BC93-75CD-47AF-8B09-D6165B5C7B56}" presName="node" presStyleLbl="node1" presStyleIdx="3" presStyleCnt="4">
        <dgm:presLayoutVars>
          <dgm:bulletEnabled val="1"/>
        </dgm:presLayoutVars>
      </dgm:prSet>
      <dgm:spPr/>
      <dgm:t>
        <a:bodyPr/>
        <a:lstStyle/>
        <a:p>
          <a:endParaRPr lang="es-PE"/>
        </a:p>
      </dgm:t>
    </dgm:pt>
  </dgm:ptLst>
  <dgm:cxnLst>
    <dgm:cxn modelId="{DE044937-4E76-4CA6-818D-885011BC51D5}" srcId="{6D0CB344-4961-4D9F-A126-F96501BB1C8D}" destId="{535B9F57-0FFE-4AC4-A9E4-E091F38F9A5D}" srcOrd="0" destOrd="0" parTransId="{3725A800-2ECE-4C35-A1F1-16E585F5781E}" sibTransId="{2CCA4618-2402-4E67-B09C-D6A22C20BB35}"/>
    <dgm:cxn modelId="{BDFCEE57-560B-4BE5-A443-61E69779764E}" type="presOf" srcId="{6D0CB344-4961-4D9F-A126-F96501BB1C8D}" destId="{11FE37FF-33A6-421B-842F-82562B8A12EB}" srcOrd="0" destOrd="0" presId="urn:microsoft.com/office/officeart/2005/8/layout/default#3"/>
    <dgm:cxn modelId="{8D740C86-8176-446D-8F55-DB4A3E6926DA}" type="presOf" srcId="{5B6F6A5B-8DF4-4B67-9B62-FD055F90E106}" destId="{BD5D738E-8E6E-4F65-ADCE-DCB65E26464E}" srcOrd="0" destOrd="0" presId="urn:microsoft.com/office/officeart/2005/8/layout/default#3"/>
    <dgm:cxn modelId="{0EFFB81A-8362-4008-A62D-49305A9A55A4}" type="presOf" srcId="{535B9F57-0FFE-4AC4-A9E4-E091F38F9A5D}" destId="{4F47E342-A25B-42B6-B351-D8AC1F3A7BE4}" srcOrd="0" destOrd="0" presId="urn:microsoft.com/office/officeart/2005/8/layout/default#3"/>
    <dgm:cxn modelId="{E3FBCF6D-BA3F-422D-920E-8ADF6AD0B3E3}" srcId="{6D0CB344-4961-4D9F-A126-F96501BB1C8D}" destId="{D9CF2F11-5ECA-4266-818F-E2685F879E83}" srcOrd="2" destOrd="0" parTransId="{471E5DCC-4B24-4FA3-B9D8-11493602F678}" sibTransId="{309D3E85-BAC3-45B7-8E32-B636D5024AED}"/>
    <dgm:cxn modelId="{A6BB2DB3-5756-4851-BA9C-906A9AE2EFF2}" type="presOf" srcId="{D9CF2F11-5ECA-4266-818F-E2685F879E83}" destId="{6186C3DF-B710-44B1-A83B-4376DF9D18E9}" srcOrd="0" destOrd="0" presId="urn:microsoft.com/office/officeart/2005/8/layout/default#3"/>
    <dgm:cxn modelId="{FCAE3220-D34B-4160-9678-4D2844E9563C}" type="presOf" srcId="{DC34BC93-75CD-47AF-8B09-D6165B5C7B56}" destId="{DC7FED4F-6A9E-4289-9B31-C1970490A57B}" srcOrd="0" destOrd="0" presId="urn:microsoft.com/office/officeart/2005/8/layout/default#3"/>
    <dgm:cxn modelId="{FE1C64B2-1CFE-436E-9610-DC34D55D0063}" srcId="{6D0CB344-4961-4D9F-A126-F96501BB1C8D}" destId="{5B6F6A5B-8DF4-4B67-9B62-FD055F90E106}" srcOrd="1" destOrd="0" parTransId="{CA61C98C-A085-4AD7-9B5D-39A3361E1C5B}" sibTransId="{DCF48085-E577-4B23-91CE-3031D0A7FD68}"/>
    <dgm:cxn modelId="{26584F6A-E9E6-44AC-B877-66B9CE4F01F9}" srcId="{6D0CB344-4961-4D9F-A126-F96501BB1C8D}" destId="{DC34BC93-75CD-47AF-8B09-D6165B5C7B56}" srcOrd="3" destOrd="0" parTransId="{497D0CA4-D2A6-4E18-9EC4-B6BA3C979A44}" sibTransId="{8CA62B4B-C01F-4AFC-B447-30973C5B0BCF}"/>
    <dgm:cxn modelId="{EF92EF64-B70D-4B8C-808F-F0325F410BDF}" type="presParOf" srcId="{11FE37FF-33A6-421B-842F-82562B8A12EB}" destId="{4F47E342-A25B-42B6-B351-D8AC1F3A7BE4}" srcOrd="0" destOrd="0" presId="urn:microsoft.com/office/officeart/2005/8/layout/default#3"/>
    <dgm:cxn modelId="{18D27947-85A6-498B-8641-48FE82787898}" type="presParOf" srcId="{11FE37FF-33A6-421B-842F-82562B8A12EB}" destId="{D0211257-BECB-4389-AF30-8B357A3F8224}" srcOrd="1" destOrd="0" presId="urn:microsoft.com/office/officeart/2005/8/layout/default#3"/>
    <dgm:cxn modelId="{A46FCE89-5955-45F0-B687-32BE3D2CEB1B}" type="presParOf" srcId="{11FE37FF-33A6-421B-842F-82562B8A12EB}" destId="{BD5D738E-8E6E-4F65-ADCE-DCB65E26464E}" srcOrd="2" destOrd="0" presId="urn:microsoft.com/office/officeart/2005/8/layout/default#3"/>
    <dgm:cxn modelId="{E00D0B25-4A83-4E93-9C6B-FFB491E1AD10}" type="presParOf" srcId="{11FE37FF-33A6-421B-842F-82562B8A12EB}" destId="{0EA3AAA6-1E5F-4BD8-89E9-8AA8C6FEAE8B}" srcOrd="3" destOrd="0" presId="urn:microsoft.com/office/officeart/2005/8/layout/default#3"/>
    <dgm:cxn modelId="{C1372C0F-E289-40AE-BF51-0CDC3034DA28}" type="presParOf" srcId="{11FE37FF-33A6-421B-842F-82562B8A12EB}" destId="{6186C3DF-B710-44B1-A83B-4376DF9D18E9}" srcOrd="4" destOrd="0" presId="urn:microsoft.com/office/officeart/2005/8/layout/default#3"/>
    <dgm:cxn modelId="{FF9C942E-6E7A-455A-80BF-FC022632978B}" type="presParOf" srcId="{11FE37FF-33A6-421B-842F-82562B8A12EB}" destId="{8AE4084C-679E-46AD-834B-1E42271DEA0F}" srcOrd="5" destOrd="0" presId="urn:microsoft.com/office/officeart/2005/8/layout/default#3"/>
    <dgm:cxn modelId="{E564B094-419D-47E6-9307-F49E0C480A30}" type="presParOf" srcId="{11FE37FF-33A6-421B-842F-82562B8A12EB}" destId="{DC7FED4F-6A9E-4289-9B31-C1970490A57B}" srcOrd="6" destOrd="0" presId="urn:microsoft.com/office/officeart/2005/8/layout/defaul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D50B589-98D3-40BC-9B35-32556DACDFBA}" type="doc">
      <dgm:prSet loTypeId="urn:microsoft.com/office/officeart/2005/8/layout/pyramid4" loCatId="relationship" qsTypeId="urn:microsoft.com/office/officeart/2005/8/quickstyle/3d5" qsCatId="3D" csTypeId="urn:microsoft.com/office/officeart/2005/8/colors/accent2_2" csCatId="accent2" phldr="1"/>
      <dgm:spPr/>
      <dgm:t>
        <a:bodyPr/>
        <a:lstStyle/>
        <a:p>
          <a:endParaRPr lang="es-PE"/>
        </a:p>
      </dgm:t>
    </dgm:pt>
    <dgm:pt modelId="{2C91EB3E-C92D-4762-B436-3D8E9D19E427}">
      <dgm:prSet/>
      <dgm:spPr/>
      <dgm:t>
        <a:bodyPr/>
        <a:lstStyle/>
        <a:p>
          <a:pPr rtl="0"/>
          <a:r>
            <a:rPr lang="es-PE" dirty="0" smtClean="0"/>
            <a:t>Productores</a:t>
          </a:r>
          <a:endParaRPr lang="es-PE" dirty="0"/>
        </a:p>
      </dgm:t>
    </dgm:pt>
    <dgm:pt modelId="{2A9F0C61-02FD-4919-8173-BA68B0442C21}" type="parTrans" cxnId="{709D1560-3BA2-487D-81A4-ECC4B3EA4345}">
      <dgm:prSet/>
      <dgm:spPr/>
      <dgm:t>
        <a:bodyPr/>
        <a:lstStyle/>
        <a:p>
          <a:endParaRPr lang="es-PE"/>
        </a:p>
      </dgm:t>
    </dgm:pt>
    <dgm:pt modelId="{76420660-947C-43EB-AFDC-9DB4DCE0386F}" type="sibTrans" cxnId="{709D1560-3BA2-487D-81A4-ECC4B3EA4345}">
      <dgm:prSet/>
      <dgm:spPr/>
      <dgm:t>
        <a:bodyPr/>
        <a:lstStyle/>
        <a:p>
          <a:endParaRPr lang="es-PE"/>
        </a:p>
      </dgm:t>
    </dgm:pt>
    <dgm:pt modelId="{E4C1B246-2B9A-47B8-A6AA-7D29A62E4AF7}">
      <dgm:prSet/>
      <dgm:spPr/>
      <dgm:t>
        <a:bodyPr/>
        <a:lstStyle/>
        <a:p>
          <a:pPr rtl="0"/>
          <a:r>
            <a:rPr lang="es-PE" dirty="0" smtClean="0"/>
            <a:t>Operadores de RAEE</a:t>
          </a:r>
          <a:endParaRPr lang="es-PE" dirty="0"/>
        </a:p>
      </dgm:t>
    </dgm:pt>
    <dgm:pt modelId="{88CB8C24-EA2A-4CFC-A21E-949C93CF9AC3}" type="parTrans" cxnId="{55A6904E-99D3-4D73-90C5-68AA1BB192CC}">
      <dgm:prSet/>
      <dgm:spPr/>
      <dgm:t>
        <a:bodyPr/>
        <a:lstStyle/>
        <a:p>
          <a:endParaRPr lang="es-PE"/>
        </a:p>
      </dgm:t>
    </dgm:pt>
    <dgm:pt modelId="{5C32B78E-CB5B-48A8-8EA1-60B350F25256}" type="sibTrans" cxnId="{55A6904E-99D3-4D73-90C5-68AA1BB192CC}">
      <dgm:prSet/>
      <dgm:spPr/>
      <dgm:t>
        <a:bodyPr/>
        <a:lstStyle/>
        <a:p>
          <a:endParaRPr lang="es-PE"/>
        </a:p>
      </dgm:t>
    </dgm:pt>
    <dgm:pt modelId="{10D4FA03-4695-4813-8270-D2D88D86D011}">
      <dgm:prSet/>
      <dgm:spPr/>
      <dgm:t>
        <a:bodyPr/>
        <a:lstStyle/>
        <a:p>
          <a:pPr rtl="0"/>
          <a:r>
            <a:rPr lang="es-PE" dirty="0" smtClean="0"/>
            <a:t>Gobiernos locales</a:t>
          </a:r>
          <a:endParaRPr lang="es-PE" dirty="0"/>
        </a:p>
      </dgm:t>
    </dgm:pt>
    <dgm:pt modelId="{A615B47B-1528-4770-9762-60AE03CD5F97}" type="parTrans" cxnId="{BF133F2E-1E6C-48FA-8757-93B43ECBB5BC}">
      <dgm:prSet/>
      <dgm:spPr/>
      <dgm:t>
        <a:bodyPr/>
        <a:lstStyle/>
        <a:p>
          <a:endParaRPr lang="es-PE"/>
        </a:p>
      </dgm:t>
    </dgm:pt>
    <dgm:pt modelId="{8BD90CAF-B9FB-4A2D-93D6-54AF3E191B82}" type="sibTrans" cxnId="{BF133F2E-1E6C-48FA-8757-93B43ECBB5BC}">
      <dgm:prSet/>
      <dgm:spPr/>
      <dgm:t>
        <a:bodyPr/>
        <a:lstStyle/>
        <a:p>
          <a:endParaRPr lang="es-PE"/>
        </a:p>
      </dgm:t>
    </dgm:pt>
    <dgm:pt modelId="{FEA22A3A-543D-40C2-A088-139988F78F26}">
      <dgm:prSet/>
      <dgm:spPr/>
      <dgm:t>
        <a:bodyPr/>
        <a:lstStyle/>
        <a:p>
          <a:pPr rtl="0"/>
          <a:r>
            <a:rPr lang="es-PE" dirty="0" smtClean="0"/>
            <a:t>Gobiernos regionales </a:t>
          </a:r>
          <a:endParaRPr lang="es-PE" dirty="0"/>
        </a:p>
      </dgm:t>
    </dgm:pt>
    <dgm:pt modelId="{1E3733FC-572B-4762-865E-1CD362266F83}" type="parTrans" cxnId="{09A99867-35AB-42AD-889C-E9D1AAD9E63B}">
      <dgm:prSet/>
      <dgm:spPr/>
      <dgm:t>
        <a:bodyPr/>
        <a:lstStyle/>
        <a:p>
          <a:endParaRPr lang="es-PE"/>
        </a:p>
      </dgm:t>
    </dgm:pt>
    <dgm:pt modelId="{DE562211-57ED-4E26-8841-CCC5CFB68CBB}" type="sibTrans" cxnId="{09A99867-35AB-42AD-889C-E9D1AAD9E63B}">
      <dgm:prSet/>
      <dgm:spPr/>
      <dgm:t>
        <a:bodyPr/>
        <a:lstStyle/>
        <a:p>
          <a:endParaRPr lang="es-PE"/>
        </a:p>
      </dgm:t>
    </dgm:pt>
    <dgm:pt modelId="{5B62CC02-5108-4E9C-82E0-BE79D0BCC953}" type="pres">
      <dgm:prSet presAssocID="{1D50B589-98D3-40BC-9B35-32556DACDFBA}" presName="compositeShape" presStyleCnt="0">
        <dgm:presLayoutVars>
          <dgm:chMax val="9"/>
          <dgm:dir/>
          <dgm:resizeHandles val="exact"/>
        </dgm:presLayoutVars>
      </dgm:prSet>
      <dgm:spPr/>
      <dgm:t>
        <a:bodyPr/>
        <a:lstStyle/>
        <a:p>
          <a:endParaRPr lang="es-PE"/>
        </a:p>
      </dgm:t>
    </dgm:pt>
    <dgm:pt modelId="{4897CA01-9BF1-4913-AF4C-CD5BA1D4A78A}" type="pres">
      <dgm:prSet presAssocID="{1D50B589-98D3-40BC-9B35-32556DACDFBA}" presName="triangle1" presStyleLbl="node1" presStyleIdx="0" presStyleCnt="4">
        <dgm:presLayoutVars>
          <dgm:bulletEnabled val="1"/>
        </dgm:presLayoutVars>
      </dgm:prSet>
      <dgm:spPr/>
      <dgm:t>
        <a:bodyPr/>
        <a:lstStyle/>
        <a:p>
          <a:endParaRPr lang="es-PE"/>
        </a:p>
      </dgm:t>
    </dgm:pt>
    <dgm:pt modelId="{D737042F-2554-4240-83D3-1C1DCA129DBC}" type="pres">
      <dgm:prSet presAssocID="{1D50B589-98D3-40BC-9B35-32556DACDFBA}" presName="triangle2" presStyleLbl="node1" presStyleIdx="1" presStyleCnt="4">
        <dgm:presLayoutVars>
          <dgm:bulletEnabled val="1"/>
        </dgm:presLayoutVars>
      </dgm:prSet>
      <dgm:spPr/>
      <dgm:t>
        <a:bodyPr/>
        <a:lstStyle/>
        <a:p>
          <a:endParaRPr lang="es-PE"/>
        </a:p>
      </dgm:t>
    </dgm:pt>
    <dgm:pt modelId="{384CDC7B-A3E9-46C6-88E6-6ED25C599118}" type="pres">
      <dgm:prSet presAssocID="{1D50B589-98D3-40BC-9B35-32556DACDFBA}" presName="triangle3" presStyleLbl="node1" presStyleIdx="2" presStyleCnt="4">
        <dgm:presLayoutVars>
          <dgm:bulletEnabled val="1"/>
        </dgm:presLayoutVars>
      </dgm:prSet>
      <dgm:spPr/>
      <dgm:t>
        <a:bodyPr/>
        <a:lstStyle/>
        <a:p>
          <a:endParaRPr lang="es-PE"/>
        </a:p>
      </dgm:t>
    </dgm:pt>
    <dgm:pt modelId="{CC7F91E2-D17A-419B-B3BD-A25AD09D8D2A}" type="pres">
      <dgm:prSet presAssocID="{1D50B589-98D3-40BC-9B35-32556DACDFBA}" presName="triangle4" presStyleLbl="node1" presStyleIdx="3" presStyleCnt="4">
        <dgm:presLayoutVars>
          <dgm:bulletEnabled val="1"/>
        </dgm:presLayoutVars>
      </dgm:prSet>
      <dgm:spPr/>
      <dgm:t>
        <a:bodyPr/>
        <a:lstStyle/>
        <a:p>
          <a:endParaRPr lang="es-PE"/>
        </a:p>
      </dgm:t>
    </dgm:pt>
  </dgm:ptLst>
  <dgm:cxnLst>
    <dgm:cxn modelId="{09A99867-35AB-42AD-889C-E9D1AAD9E63B}" srcId="{1D50B589-98D3-40BC-9B35-32556DACDFBA}" destId="{FEA22A3A-543D-40C2-A088-139988F78F26}" srcOrd="3" destOrd="0" parTransId="{1E3733FC-572B-4762-865E-1CD362266F83}" sibTransId="{DE562211-57ED-4E26-8841-CCC5CFB68CBB}"/>
    <dgm:cxn modelId="{D7FCE406-7E8B-4E2B-B611-65FED1B99748}" type="presOf" srcId="{10D4FA03-4695-4813-8270-D2D88D86D011}" destId="{384CDC7B-A3E9-46C6-88E6-6ED25C599118}" srcOrd="0" destOrd="0" presId="urn:microsoft.com/office/officeart/2005/8/layout/pyramid4"/>
    <dgm:cxn modelId="{7803596B-1CBC-4378-A7D3-15F1CD7D4EA6}" type="presOf" srcId="{FEA22A3A-543D-40C2-A088-139988F78F26}" destId="{CC7F91E2-D17A-419B-B3BD-A25AD09D8D2A}" srcOrd="0" destOrd="0" presId="urn:microsoft.com/office/officeart/2005/8/layout/pyramid4"/>
    <dgm:cxn modelId="{E3777F43-6D0D-4285-A091-C099E70F9729}" type="presOf" srcId="{2C91EB3E-C92D-4762-B436-3D8E9D19E427}" destId="{4897CA01-9BF1-4913-AF4C-CD5BA1D4A78A}" srcOrd="0" destOrd="0" presId="urn:microsoft.com/office/officeart/2005/8/layout/pyramid4"/>
    <dgm:cxn modelId="{C0105514-8E68-4845-92EF-FC6409511151}" type="presOf" srcId="{1D50B589-98D3-40BC-9B35-32556DACDFBA}" destId="{5B62CC02-5108-4E9C-82E0-BE79D0BCC953}" srcOrd="0" destOrd="0" presId="urn:microsoft.com/office/officeart/2005/8/layout/pyramid4"/>
    <dgm:cxn modelId="{4766B0AC-C292-4BBC-80C8-1852A33A7CFC}" type="presOf" srcId="{E4C1B246-2B9A-47B8-A6AA-7D29A62E4AF7}" destId="{D737042F-2554-4240-83D3-1C1DCA129DBC}" srcOrd="0" destOrd="0" presId="urn:microsoft.com/office/officeart/2005/8/layout/pyramid4"/>
    <dgm:cxn modelId="{709D1560-3BA2-487D-81A4-ECC4B3EA4345}" srcId="{1D50B589-98D3-40BC-9B35-32556DACDFBA}" destId="{2C91EB3E-C92D-4762-B436-3D8E9D19E427}" srcOrd="0" destOrd="0" parTransId="{2A9F0C61-02FD-4919-8173-BA68B0442C21}" sibTransId="{76420660-947C-43EB-AFDC-9DB4DCE0386F}"/>
    <dgm:cxn modelId="{BF133F2E-1E6C-48FA-8757-93B43ECBB5BC}" srcId="{1D50B589-98D3-40BC-9B35-32556DACDFBA}" destId="{10D4FA03-4695-4813-8270-D2D88D86D011}" srcOrd="2" destOrd="0" parTransId="{A615B47B-1528-4770-9762-60AE03CD5F97}" sibTransId="{8BD90CAF-B9FB-4A2D-93D6-54AF3E191B82}"/>
    <dgm:cxn modelId="{55A6904E-99D3-4D73-90C5-68AA1BB192CC}" srcId="{1D50B589-98D3-40BC-9B35-32556DACDFBA}" destId="{E4C1B246-2B9A-47B8-A6AA-7D29A62E4AF7}" srcOrd="1" destOrd="0" parTransId="{88CB8C24-EA2A-4CFC-A21E-949C93CF9AC3}" sibTransId="{5C32B78E-CB5B-48A8-8EA1-60B350F25256}"/>
    <dgm:cxn modelId="{64B0EA12-9269-4303-B704-3113E30DE373}" type="presParOf" srcId="{5B62CC02-5108-4E9C-82E0-BE79D0BCC953}" destId="{4897CA01-9BF1-4913-AF4C-CD5BA1D4A78A}" srcOrd="0" destOrd="0" presId="urn:microsoft.com/office/officeart/2005/8/layout/pyramid4"/>
    <dgm:cxn modelId="{FA72C3D3-D9F3-4BED-8587-C59073C238D6}" type="presParOf" srcId="{5B62CC02-5108-4E9C-82E0-BE79D0BCC953}" destId="{D737042F-2554-4240-83D3-1C1DCA129DBC}" srcOrd="1" destOrd="0" presId="urn:microsoft.com/office/officeart/2005/8/layout/pyramid4"/>
    <dgm:cxn modelId="{C5005429-3658-40A3-8629-6E4DBADEE745}" type="presParOf" srcId="{5B62CC02-5108-4E9C-82E0-BE79D0BCC953}" destId="{384CDC7B-A3E9-46C6-88E6-6ED25C599118}" srcOrd="2" destOrd="0" presId="urn:microsoft.com/office/officeart/2005/8/layout/pyramid4"/>
    <dgm:cxn modelId="{A30D1BE7-A7A6-435B-B0A3-9439969FBF63}" type="presParOf" srcId="{5B62CC02-5108-4E9C-82E0-BE79D0BCC953}" destId="{CC7F91E2-D17A-419B-B3BD-A25AD09D8D2A}" srcOrd="3" destOrd="0" presId="urn:microsoft.com/office/officeart/2005/8/layout/pyramid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1E74338-91C5-4533-90B7-2E85C9350222}" type="doc">
      <dgm:prSet loTypeId="urn:microsoft.com/office/officeart/2005/8/layout/venn3" loCatId="relationship" qsTypeId="urn:microsoft.com/office/officeart/2005/8/quickstyle/3d3" qsCatId="3D" csTypeId="urn:microsoft.com/office/officeart/2005/8/colors/accent2_2" csCatId="accent2" phldr="1"/>
      <dgm:spPr/>
      <dgm:t>
        <a:bodyPr/>
        <a:lstStyle/>
        <a:p>
          <a:endParaRPr lang="es-PE"/>
        </a:p>
      </dgm:t>
    </dgm:pt>
    <dgm:pt modelId="{0A748220-98B0-4F90-A12A-5F9F41530A29}">
      <dgm:prSet custT="1"/>
      <dgm:spPr/>
      <dgm:t>
        <a:bodyPr/>
        <a:lstStyle/>
        <a:p>
          <a:pPr rtl="0"/>
          <a:r>
            <a:rPr lang="es-PE" sz="1400" b="1" dirty="0" smtClean="0"/>
            <a:t>Familias y vecinos</a:t>
          </a:r>
          <a:endParaRPr lang="es-PE" sz="1400" b="1" dirty="0"/>
        </a:p>
      </dgm:t>
    </dgm:pt>
    <dgm:pt modelId="{E8852D25-AE13-4AE4-87BC-F63E7FA48B5D}" type="parTrans" cxnId="{0494E02D-166A-427F-8290-1827D8C809BB}">
      <dgm:prSet/>
      <dgm:spPr/>
      <dgm:t>
        <a:bodyPr/>
        <a:lstStyle/>
        <a:p>
          <a:endParaRPr lang="es-PE"/>
        </a:p>
      </dgm:t>
    </dgm:pt>
    <dgm:pt modelId="{DB8365E0-BAAD-4FE1-AF00-3995ECBBB757}" type="sibTrans" cxnId="{0494E02D-166A-427F-8290-1827D8C809BB}">
      <dgm:prSet/>
      <dgm:spPr/>
      <dgm:t>
        <a:bodyPr/>
        <a:lstStyle/>
        <a:p>
          <a:endParaRPr lang="es-PE"/>
        </a:p>
      </dgm:t>
    </dgm:pt>
    <dgm:pt modelId="{8077C23E-A41A-4CEC-8FD1-DB9CC3BBAFB3}">
      <dgm:prSet custT="1"/>
      <dgm:spPr/>
      <dgm:t>
        <a:bodyPr/>
        <a:lstStyle/>
        <a:p>
          <a:pPr rtl="0"/>
          <a:r>
            <a:rPr lang="es-PE" sz="1600" b="1" dirty="0" smtClean="0"/>
            <a:t>Instituciones privadas</a:t>
          </a:r>
          <a:endParaRPr lang="es-PE" sz="1600" b="1" dirty="0"/>
        </a:p>
      </dgm:t>
    </dgm:pt>
    <dgm:pt modelId="{5C1C1383-A1EF-436A-B781-BE997EACAB92}" type="parTrans" cxnId="{E293A2F5-C147-45C0-AEAA-FB3C1322A30B}">
      <dgm:prSet/>
      <dgm:spPr/>
      <dgm:t>
        <a:bodyPr/>
        <a:lstStyle/>
        <a:p>
          <a:endParaRPr lang="es-PE"/>
        </a:p>
      </dgm:t>
    </dgm:pt>
    <dgm:pt modelId="{CD9B8D4E-99F5-433E-82AB-9B055A21D86B}" type="sibTrans" cxnId="{E293A2F5-C147-45C0-AEAA-FB3C1322A30B}">
      <dgm:prSet/>
      <dgm:spPr/>
      <dgm:t>
        <a:bodyPr/>
        <a:lstStyle/>
        <a:p>
          <a:endParaRPr lang="es-PE"/>
        </a:p>
      </dgm:t>
    </dgm:pt>
    <dgm:pt modelId="{78046873-4917-4072-A00C-403E52721787}">
      <dgm:prSet custT="1"/>
      <dgm:spPr/>
      <dgm:t>
        <a:bodyPr/>
        <a:lstStyle/>
        <a:p>
          <a:pPr rtl="0"/>
          <a:r>
            <a:rPr lang="es-PE" sz="1400" b="1" dirty="0" smtClean="0"/>
            <a:t>Universidades</a:t>
          </a:r>
          <a:endParaRPr lang="es-PE" sz="1400" b="1" dirty="0"/>
        </a:p>
      </dgm:t>
    </dgm:pt>
    <dgm:pt modelId="{5B1D1D57-2D0E-40E6-B5AE-7CC9FAB61896}" type="parTrans" cxnId="{2BC39A6F-07D8-4B8F-AF09-D818BB3D36DC}">
      <dgm:prSet/>
      <dgm:spPr/>
      <dgm:t>
        <a:bodyPr/>
        <a:lstStyle/>
        <a:p>
          <a:endParaRPr lang="es-PE"/>
        </a:p>
      </dgm:t>
    </dgm:pt>
    <dgm:pt modelId="{4A66FFA2-847A-4B5F-8BDE-F67025D55B3B}" type="sibTrans" cxnId="{2BC39A6F-07D8-4B8F-AF09-D818BB3D36DC}">
      <dgm:prSet/>
      <dgm:spPr/>
      <dgm:t>
        <a:bodyPr/>
        <a:lstStyle/>
        <a:p>
          <a:endParaRPr lang="es-PE"/>
        </a:p>
      </dgm:t>
    </dgm:pt>
    <dgm:pt modelId="{1EC38989-8C03-41F0-8B3F-0B1C2BE8DE15}">
      <dgm:prSet custT="1"/>
      <dgm:spPr/>
      <dgm:t>
        <a:bodyPr/>
        <a:lstStyle/>
        <a:p>
          <a:pPr rtl="0"/>
          <a:r>
            <a:rPr lang="es-PE" sz="1600" b="1" dirty="0" smtClean="0"/>
            <a:t>Entidades públicas</a:t>
          </a:r>
          <a:endParaRPr lang="es-PE" sz="1600" b="1" dirty="0"/>
        </a:p>
      </dgm:t>
    </dgm:pt>
    <dgm:pt modelId="{C1FBB063-5C76-4CA6-86F8-6B4D44766734}" type="parTrans" cxnId="{23E35C1F-8DB0-4FC6-AEB3-FC7E8214754C}">
      <dgm:prSet/>
      <dgm:spPr/>
      <dgm:t>
        <a:bodyPr/>
        <a:lstStyle/>
        <a:p>
          <a:endParaRPr lang="es-PE"/>
        </a:p>
      </dgm:t>
    </dgm:pt>
    <dgm:pt modelId="{21B30586-E557-408B-9E1F-F57230ADC3F3}" type="sibTrans" cxnId="{23E35C1F-8DB0-4FC6-AEB3-FC7E8214754C}">
      <dgm:prSet/>
      <dgm:spPr/>
      <dgm:t>
        <a:bodyPr/>
        <a:lstStyle/>
        <a:p>
          <a:endParaRPr lang="es-PE"/>
        </a:p>
      </dgm:t>
    </dgm:pt>
    <dgm:pt modelId="{30D5F209-73AF-4D7B-9DA4-343130B7066F}">
      <dgm:prSet custT="1"/>
      <dgm:spPr/>
      <dgm:t>
        <a:bodyPr/>
        <a:lstStyle/>
        <a:p>
          <a:pPr rtl="0"/>
          <a:r>
            <a:rPr lang="es-PE" sz="1600" b="1" dirty="0" smtClean="0"/>
            <a:t>Instituciones Educativas</a:t>
          </a:r>
          <a:endParaRPr lang="es-PE" sz="1600" b="1" dirty="0"/>
        </a:p>
      </dgm:t>
    </dgm:pt>
    <dgm:pt modelId="{6B59FE3F-F00B-4548-A0A3-4D242468D985}" type="parTrans" cxnId="{9A96E96A-8BA0-47D3-8178-FC519F898AC0}">
      <dgm:prSet/>
      <dgm:spPr/>
      <dgm:t>
        <a:bodyPr/>
        <a:lstStyle/>
        <a:p>
          <a:endParaRPr lang="es-PE"/>
        </a:p>
      </dgm:t>
    </dgm:pt>
    <dgm:pt modelId="{EBBC1CCF-403E-414A-8A6C-30D04A2A47FE}" type="sibTrans" cxnId="{9A96E96A-8BA0-47D3-8178-FC519F898AC0}">
      <dgm:prSet/>
      <dgm:spPr/>
      <dgm:t>
        <a:bodyPr/>
        <a:lstStyle/>
        <a:p>
          <a:endParaRPr lang="es-PE"/>
        </a:p>
      </dgm:t>
    </dgm:pt>
    <dgm:pt modelId="{28A53655-39A9-4E78-90B7-7DEF7371CA31}">
      <dgm:prSet custT="1"/>
      <dgm:spPr/>
      <dgm:t>
        <a:bodyPr/>
        <a:lstStyle/>
        <a:p>
          <a:pPr rtl="0"/>
          <a:r>
            <a:rPr lang="es-PE" sz="1600" b="1" dirty="0" err="1" smtClean="0"/>
            <a:t>ONG’s</a:t>
          </a:r>
          <a:endParaRPr lang="es-PE" sz="1600" b="1" dirty="0"/>
        </a:p>
      </dgm:t>
    </dgm:pt>
    <dgm:pt modelId="{3505E1A9-CB73-4B16-B20F-3C10B8818ED8}" type="parTrans" cxnId="{0D4D5324-EA5B-4F8B-9726-47963DFEFE36}">
      <dgm:prSet/>
      <dgm:spPr/>
      <dgm:t>
        <a:bodyPr/>
        <a:lstStyle/>
        <a:p>
          <a:endParaRPr lang="es-PE"/>
        </a:p>
      </dgm:t>
    </dgm:pt>
    <dgm:pt modelId="{EB986143-74C2-4B85-BAC9-FB648163E030}" type="sibTrans" cxnId="{0D4D5324-EA5B-4F8B-9726-47963DFEFE36}">
      <dgm:prSet/>
      <dgm:spPr/>
      <dgm:t>
        <a:bodyPr/>
        <a:lstStyle/>
        <a:p>
          <a:endParaRPr lang="es-PE"/>
        </a:p>
      </dgm:t>
    </dgm:pt>
    <dgm:pt modelId="{410EF763-F025-42E2-8CDC-525471D21D80}">
      <dgm:prSet custT="1"/>
      <dgm:spPr/>
      <dgm:t>
        <a:bodyPr/>
        <a:lstStyle/>
        <a:p>
          <a:pPr rtl="0"/>
          <a:r>
            <a:rPr lang="es-PE" sz="1400" b="1" dirty="0" smtClean="0"/>
            <a:t>Municipalidades</a:t>
          </a:r>
          <a:endParaRPr lang="es-PE" sz="1400" b="1" dirty="0"/>
        </a:p>
      </dgm:t>
    </dgm:pt>
    <dgm:pt modelId="{6AFFFAF6-3165-471D-AC25-A6206434782F}" type="parTrans" cxnId="{E5D639CA-5C7E-4EF0-9EC7-CC6929BB5C15}">
      <dgm:prSet/>
      <dgm:spPr/>
      <dgm:t>
        <a:bodyPr/>
        <a:lstStyle/>
        <a:p>
          <a:endParaRPr lang="es-PE"/>
        </a:p>
      </dgm:t>
    </dgm:pt>
    <dgm:pt modelId="{CFBFEF6D-2359-4911-8970-8BF9A87DBA48}" type="sibTrans" cxnId="{E5D639CA-5C7E-4EF0-9EC7-CC6929BB5C15}">
      <dgm:prSet/>
      <dgm:spPr/>
      <dgm:t>
        <a:bodyPr/>
        <a:lstStyle/>
        <a:p>
          <a:endParaRPr lang="es-PE"/>
        </a:p>
      </dgm:t>
    </dgm:pt>
    <dgm:pt modelId="{A2C5BEDC-FFAB-41B0-81A5-0D81C6643FBB}" type="pres">
      <dgm:prSet presAssocID="{B1E74338-91C5-4533-90B7-2E85C9350222}" presName="Name0" presStyleCnt="0">
        <dgm:presLayoutVars>
          <dgm:dir/>
          <dgm:resizeHandles val="exact"/>
        </dgm:presLayoutVars>
      </dgm:prSet>
      <dgm:spPr/>
      <dgm:t>
        <a:bodyPr/>
        <a:lstStyle/>
        <a:p>
          <a:endParaRPr lang="es-PE"/>
        </a:p>
      </dgm:t>
    </dgm:pt>
    <dgm:pt modelId="{5E7811D7-2168-4F95-BA5C-7B422FB6F4AD}" type="pres">
      <dgm:prSet presAssocID="{0A748220-98B0-4F90-A12A-5F9F41530A29}" presName="Name5" presStyleLbl="vennNode1" presStyleIdx="0" presStyleCnt="7" custScaleX="189353" custScaleY="196798" custLinFactX="585606" custLinFactNeighborX="600000" custLinFactNeighborY="42346">
        <dgm:presLayoutVars>
          <dgm:bulletEnabled val="1"/>
        </dgm:presLayoutVars>
      </dgm:prSet>
      <dgm:spPr/>
      <dgm:t>
        <a:bodyPr/>
        <a:lstStyle/>
        <a:p>
          <a:endParaRPr lang="es-PE"/>
        </a:p>
      </dgm:t>
    </dgm:pt>
    <dgm:pt modelId="{8D245347-76A3-475F-88DC-D0437C0C5835}" type="pres">
      <dgm:prSet presAssocID="{DB8365E0-BAAD-4FE1-AF00-3995ECBBB757}" presName="space" presStyleCnt="0"/>
      <dgm:spPr/>
    </dgm:pt>
    <dgm:pt modelId="{2A74F8D2-40C0-4795-BD99-4F7E39E6A172}" type="pres">
      <dgm:prSet presAssocID="{8077C23E-A41A-4CEC-8FD1-DB9CC3BBAFB3}" presName="Name5" presStyleLbl="vennNode1" presStyleIdx="1" presStyleCnt="7" custScaleX="282782" custScaleY="293042" custLinFactX="200000" custLinFactY="100000" custLinFactNeighborX="279928" custLinFactNeighborY="149405">
        <dgm:presLayoutVars>
          <dgm:bulletEnabled val="1"/>
        </dgm:presLayoutVars>
      </dgm:prSet>
      <dgm:spPr/>
      <dgm:t>
        <a:bodyPr/>
        <a:lstStyle/>
        <a:p>
          <a:endParaRPr lang="es-PE"/>
        </a:p>
      </dgm:t>
    </dgm:pt>
    <dgm:pt modelId="{6B9445CB-616D-4DE1-8ADB-B31305B90C13}" type="pres">
      <dgm:prSet presAssocID="{CD9B8D4E-99F5-433E-82AB-9B055A21D86B}" presName="space" presStyleCnt="0"/>
      <dgm:spPr/>
    </dgm:pt>
    <dgm:pt modelId="{760181F5-AF68-4CF1-8F59-A7072DB2085D}" type="pres">
      <dgm:prSet presAssocID="{78046873-4917-4072-A00C-403E52721787}" presName="Name5" presStyleLbl="vennNode1" presStyleIdx="2" presStyleCnt="7" custScaleX="352711" custScaleY="286860" custLinFactX="472709" custLinFactY="100000" custLinFactNeighborX="500000" custLinFactNeighborY="109571">
        <dgm:presLayoutVars>
          <dgm:bulletEnabled val="1"/>
        </dgm:presLayoutVars>
      </dgm:prSet>
      <dgm:spPr/>
      <dgm:t>
        <a:bodyPr/>
        <a:lstStyle/>
        <a:p>
          <a:endParaRPr lang="es-PE"/>
        </a:p>
      </dgm:t>
    </dgm:pt>
    <dgm:pt modelId="{00595F50-887B-44F3-8C21-7870835F9937}" type="pres">
      <dgm:prSet presAssocID="{4A66FFA2-847A-4B5F-8BDE-F67025D55B3B}" presName="space" presStyleCnt="0"/>
      <dgm:spPr/>
    </dgm:pt>
    <dgm:pt modelId="{430C986E-9A6E-425D-ACB3-84B81A89D295}" type="pres">
      <dgm:prSet presAssocID="{1EC38989-8C03-41F0-8B3F-0B1C2BE8DE15}" presName="Name5" presStyleLbl="vennNode1" presStyleIdx="3" presStyleCnt="7" custScaleX="314950" custScaleY="289861" custLinFactX="-100402" custLinFactY="-100000" custLinFactNeighborX="-200000" custLinFactNeighborY="-136233">
        <dgm:presLayoutVars>
          <dgm:bulletEnabled val="1"/>
        </dgm:presLayoutVars>
      </dgm:prSet>
      <dgm:spPr/>
      <dgm:t>
        <a:bodyPr/>
        <a:lstStyle/>
        <a:p>
          <a:endParaRPr lang="es-PE"/>
        </a:p>
      </dgm:t>
    </dgm:pt>
    <dgm:pt modelId="{8C5D283A-39FA-445A-85E0-B2298B05CFA6}" type="pres">
      <dgm:prSet presAssocID="{21B30586-E557-408B-9E1F-F57230ADC3F3}" presName="space" presStyleCnt="0"/>
      <dgm:spPr/>
    </dgm:pt>
    <dgm:pt modelId="{BE812AC3-7F5D-4701-9A5E-0A90A12AB8B9}" type="pres">
      <dgm:prSet presAssocID="{30D5F209-73AF-4D7B-9DA4-343130B7066F}" presName="Name5" presStyleLbl="vennNode1" presStyleIdx="4" presStyleCnt="7" custScaleX="349561" custScaleY="314284" custLinFactX="6431" custLinFactY="-100000" custLinFactNeighborX="100000" custLinFactNeighborY="-100611">
        <dgm:presLayoutVars>
          <dgm:bulletEnabled val="1"/>
        </dgm:presLayoutVars>
      </dgm:prSet>
      <dgm:spPr/>
      <dgm:t>
        <a:bodyPr/>
        <a:lstStyle/>
        <a:p>
          <a:endParaRPr lang="es-PE"/>
        </a:p>
      </dgm:t>
    </dgm:pt>
    <dgm:pt modelId="{CEB772A5-ABBB-4F33-A7B6-A71ABBF84E0B}" type="pres">
      <dgm:prSet presAssocID="{EBBC1CCF-403E-414A-8A6C-30D04A2A47FE}" presName="space" presStyleCnt="0"/>
      <dgm:spPr/>
    </dgm:pt>
    <dgm:pt modelId="{C5809C5F-B959-4D54-AC96-9051EE590892}" type="pres">
      <dgm:prSet presAssocID="{28A53655-39A9-4E78-90B7-7DEF7371CA31}" presName="Name5" presStyleLbl="vennNode1" presStyleIdx="5" presStyleCnt="7" custScaleX="168945" custScaleY="178325" custLinFactX="200000" custLinFactY="-116475" custLinFactNeighborX="282380" custLinFactNeighborY="-200000">
        <dgm:presLayoutVars>
          <dgm:bulletEnabled val="1"/>
        </dgm:presLayoutVars>
      </dgm:prSet>
      <dgm:spPr/>
      <dgm:t>
        <a:bodyPr/>
        <a:lstStyle/>
        <a:p>
          <a:endParaRPr lang="es-PE"/>
        </a:p>
      </dgm:t>
    </dgm:pt>
    <dgm:pt modelId="{98214B76-83DF-4D95-BB98-120068685A3A}" type="pres">
      <dgm:prSet presAssocID="{EB986143-74C2-4B85-BAC9-FB648163E030}" presName="space" presStyleCnt="0"/>
      <dgm:spPr/>
    </dgm:pt>
    <dgm:pt modelId="{A2CB8AD4-6E82-4B56-803C-30F3E1DDBD9A}" type="pres">
      <dgm:prSet presAssocID="{410EF763-F025-42E2-8CDC-525471D21D80}" presName="Name5" presStyleLbl="vennNode1" presStyleIdx="6" presStyleCnt="7" custScaleX="354563" custScaleY="331528" custLinFactX="-72474" custLinFactNeighborX="-100000" custLinFactNeighborY="19204">
        <dgm:presLayoutVars>
          <dgm:bulletEnabled val="1"/>
        </dgm:presLayoutVars>
      </dgm:prSet>
      <dgm:spPr/>
      <dgm:t>
        <a:bodyPr/>
        <a:lstStyle/>
        <a:p>
          <a:endParaRPr lang="es-PE"/>
        </a:p>
      </dgm:t>
    </dgm:pt>
  </dgm:ptLst>
  <dgm:cxnLst>
    <dgm:cxn modelId="{0D4D5324-EA5B-4F8B-9726-47963DFEFE36}" srcId="{B1E74338-91C5-4533-90B7-2E85C9350222}" destId="{28A53655-39A9-4E78-90B7-7DEF7371CA31}" srcOrd="5" destOrd="0" parTransId="{3505E1A9-CB73-4B16-B20F-3C10B8818ED8}" sibTransId="{EB986143-74C2-4B85-BAC9-FB648163E030}"/>
    <dgm:cxn modelId="{5493C2DF-4A27-43C3-8A2D-298C82DEE534}" type="presOf" srcId="{28A53655-39A9-4E78-90B7-7DEF7371CA31}" destId="{C5809C5F-B959-4D54-AC96-9051EE590892}" srcOrd="0" destOrd="0" presId="urn:microsoft.com/office/officeart/2005/8/layout/venn3"/>
    <dgm:cxn modelId="{E5D639CA-5C7E-4EF0-9EC7-CC6929BB5C15}" srcId="{B1E74338-91C5-4533-90B7-2E85C9350222}" destId="{410EF763-F025-42E2-8CDC-525471D21D80}" srcOrd="6" destOrd="0" parTransId="{6AFFFAF6-3165-471D-AC25-A6206434782F}" sibTransId="{CFBFEF6D-2359-4911-8970-8BF9A87DBA48}"/>
    <dgm:cxn modelId="{E293A2F5-C147-45C0-AEAA-FB3C1322A30B}" srcId="{B1E74338-91C5-4533-90B7-2E85C9350222}" destId="{8077C23E-A41A-4CEC-8FD1-DB9CC3BBAFB3}" srcOrd="1" destOrd="0" parTransId="{5C1C1383-A1EF-436A-B781-BE997EACAB92}" sibTransId="{CD9B8D4E-99F5-433E-82AB-9B055A21D86B}"/>
    <dgm:cxn modelId="{0494E02D-166A-427F-8290-1827D8C809BB}" srcId="{B1E74338-91C5-4533-90B7-2E85C9350222}" destId="{0A748220-98B0-4F90-A12A-5F9F41530A29}" srcOrd="0" destOrd="0" parTransId="{E8852D25-AE13-4AE4-87BC-F63E7FA48B5D}" sibTransId="{DB8365E0-BAAD-4FE1-AF00-3995ECBBB757}"/>
    <dgm:cxn modelId="{7DE63476-75C6-40C0-A8DC-54DD6D5CF69F}" type="presOf" srcId="{B1E74338-91C5-4533-90B7-2E85C9350222}" destId="{A2C5BEDC-FFAB-41B0-81A5-0D81C6643FBB}" srcOrd="0" destOrd="0" presId="urn:microsoft.com/office/officeart/2005/8/layout/venn3"/>
    <dgm:cxn modelId="{29BF8086-A8FD-4888-805A-CEA94DC9C2EB}" type="presOf" srcId="{0A748220-98B0-4F90-A12A-5F9F41530A29}" destId="{5E7811D7-2168-4F95-BA5C-7B422FB6F4AD}" srcOrd="0" destOrd="0" presId="urn:microsoft.com/office/officeart/2005/8/layout/venn3"/>
    <dgm:cxn modelId="{9A96E96A-8BA0-47D3-8178-FC519F898AC0}" srcId="{B1E74338-91C5-4533-90B7-2E85C9350222}" destId="{30D5F209-73AF-4D7B-9DA4-343130B7066F}" srcOrd="4" destOrd="0" parTransId="{6B59FE3F-F00B-4548-A0A3-4D242468D985}" sibTransId="{EBBC1CCF-403E-414A-8A6C-30D04A2A47FE}"/>
    <dgm:cxn modelId="{23E35C1F-8DB0-4FC6-AEB3-FC7E8214754C}" srcId="{B1E74338-91C5-4533-90B7-2E85C9350222}" destId="{1EC38989-8C03-41F0-8B3F-0B1C2BE8DE15}" srcOrd="3" destOrd="0" parTransId="{C1FBB063-5C76-4CA6-86F8-6B4D44766734}" sibTransId="{21B30586-E557-408B-9E1F-F57230ADC3F3}"/>
    <dgm:cxn modelId="{89BF234A-79A7-4589-AF83-82F299AAD897}" type="presOf" srcId="{8077C23E-A41A-4CEC-8FD1-DB9CC3BBAFB3}" destId="{2A74F8D2-40C0-4795-BD99-4F7E39E6A172}" srcOrd="0" destOrd="0" presId="urn:microsoft.com/office/officeart/2005/8/layout/venn3"/>
    <dgm:cxn modelId="{2BC39A6F-07D8-4B8F-AF09-D818BB3D36DC}" srcId="{B1E74338-91C5-4533-90B7-2E85C9350222}" destId="{78046873-4917-4072-A00C-403E52721787}" srcOrd="2" destOrd="0" parTransId="{5B1D1D57-2D0E-40E6-B5AE-7CC9FAB61896}" sibTransId="{4A66FFA2-847A-4B5F-8BDE-F67025D55B3B}"/>
    <dgm:cxn modelId="{97D3966D-D709-4E8D-A69D-0B10E1A8B07B}" type="presOf" srcId="{1EC38989-8C03-41F0-8B3F-0B1C2BE8DE15}" destId="{430C986E-9A6E-425D-ACB3-84B81A89D295}" srcOrd="0" destOrd="0" presId="urn:microsoft.com/office/officeart/2005/8/layout/venn3"/>
    <dgm:cxn modelId="{6CF50DA4-C318-461F-AA44-755F34F7A728}" type="presOf" srcId="{78046873-4917-4072-A00C-403E52721787}" destId="{760181F5-AF68-4CF1-8F59-A7072DB2085D}" srcOrd="0" destOrd="0" presId="urn:microsoft.com/office/officeart/2005/8/layout/venn3"/>
    <dgm:cxn modelId="{DC0A1022-657E-4F41-BF2B-B1A5B582917C}" type="presOf" srcId="{30D5F209-73AF-4D7B-9DA4-343130B7066F}" destId="{BE812AC3-7F5D-4701-9A5E-0A90A12AB8B9}" srcOrd="0" destOrd="0" presId="urn:microsoft.com/office/officeart/2005/8/layout/venn3"/>
    <dgm:cxn modelId="{3C47C10D-D352-4C8C-AD34-23FF53D13C49}" type="presOf" srcId="{410EF763-F025-42E2-8CDC-525471D21D80}" destId="{A2CB8AD4-6E82-4B56-803C-30F3E1DDBD9A}" srcOrd="0" destOrd="0" presId="urn:microsoft.com/office/officeart/2005/8/layout/venn3"/>
    <dgm:cxn modelId="{4A1FF155-430B-4D05-8DF4-2B9AFA7D4823}" type="presParOf" srcId="{A2C5BEDC-FFAB-41B0-81A5-0D81C6643FBB}" destId="{5E7811D7-2168-4F95-BA5C-7B422FB6F4AD}" srcOrd="0" destOrd="0" presId="urn:microsoft.com/office/officeart/2005/8/layout/venn3"/>
    <dgm:cxn modelId="{53699FD7-51A7-4C85-9689-2DFA9D785C1E}" type="presParOf" srcId="{A2C5BEDC-FFAB-41B0-81A5-0D81C6643FBB}" destId="{8D245347-76A3-475F-88DC-D0437C0C5835}" srcOrd="1" destOrd="0" presId="urn:microsoft.com/office/officeart/2005/8/layout/venn3"/>
    <dgm:cxn modelId="{06FB993C-C9AD-41C4-AA45-410285BDBB04}" type="presParOf" srcId="{A2C5BEDC-FFAB-41B0-81A5-0D81C6643FBB}" destId="{2A74F8D2-40C0-4795-BD99-4F7E39E6A172}" srcOrd="2" destOrd="0" presId="urn:microsoft.com/office/officeart/2005/8/layout/venn3"/>
    <dgm:cxn modelId="{E5F8E853-5BD0-4134-A68D-F3F16F99F43B}" type="presParOf" srcId="{A2C5BEDC-FFAB-41B0-81A5-0D81C6643FBB}" destId="{6B9445CB-616D-4DE1-8ADB-B31305B90C13}" srcOrd="3" destOrd="0" presId="urn:microsoft.com/office/officeart/2005/8/layout/venn3"/>
    <dgm:cxn modelId="{58A56CBE-AF8A-467E-892E-302E680382A0}" type="presParOf" srcId="{A2C5BEDC-FFAB-41B0-81A5-0D81C6643FBB}" destId="{760181F5-AF68-4CF1-8F59-A7072DB2085D}" srcOrd="4" destOrd="0" presId="urn:microsoft.com/office/officeart/2005/8/layout/venn3"/>
    <dgm:cxn modelId="{EF1D1BFD-5451-4299-B265-33495F4709FA}" type="presParOf" srcId="{A2C5BEDC-FFAB-41B0-81A5-0D81C6643FBB}" destId="{00595F50-887B-44F3-8C21-7870835F9937}" srcOrd="5" destOrd="0" presId="urn:microsoft.com/office/officeart/2005/8/layout/venn3"/>
    <dgm:cxn modelId="{CFCBB940-838F-49AD-B9F3-119091A386FF}" type="presParOf" srcId="{A2C5BEDC-FFAB-41B0-81A5-0D81C6643FBB}" destId="{430C986E-9A6E-425D-ACB3-84B81A89D295}" srcOrd="6" destOrd="0" presId="urn:microsoft.com/office/officeart/2005/8/layout/venn3"/>
    <dgm:cxn modelId="{0C54A0CD-617F-4B21-B9E5-1A037E93CE0E}" type="presParOf" srcId="{A2C5BEDC-FFAB-41B0-81A5-0D81C6643FBB}" destId="{8C5D283A-39FA-445A-85E0-B2298B05CFA6}" srcOrd="7" destOrd="0" presId="urn:microsoft.com/office/officeart/2005/8/layout/venn3"/>
    <dgm:cxn modelId="{E22B4419-9EA6-4674-A90D-5D6105A46202}" type="presParOf" srcId="{A2C5BEDC-FFAB-41B0-81A5-0D81C6643FBB}" destId="{BE812AC3-7F5D-4701-9A5E-0A90A12AB8B9}" srcOrd="8" destOrd="0" presId="urn:microsoft.com/office/officeart/2005/8/layout/venn3"/>
    <dgm:cxn modelId="{5C75563D-587B-4EA2-A1A5-FB43F36A5CFA}" type="presParOf" srcId="{A2C5BEDC-FFAB-41B0-81A5-0D81C6643FBB}" destId="{CEB772A5-ABBB-4F33-A7B6-A71ABBF84E0B}" srcOrd="9" destOrd="0" presId="urn:microsoft.com/office/officeart/2005/8/layout/venn3"/>
    <dgm:cxn modelId="{ECD911D8-BB97-42BA-9F45-71576DDACC0F}" type="presParOf" srcId="{A2C5BEDC-FFAB-41B0-81A5-0D81C6643FBB}" destId="{C5809C5F-B959-4D54-AC96-9051EE590892}" srcOrd="10" destOrd="0" presId="urn:microsoft.com/office/officeart/2005/8/layout/venn3"/>
    <dgm:cxn modelId="{CC04FD33-4B2E-4590-B0F0-E4376AEDBD77}" type="presParOf" srcId="{A2C5BEDC-FFAB-41B0-81A5-0D81C6643FBB}" destId="{98214B76-83DF-4D95-BB98-120068685A3A}" srcOrd="11" destOrd="0" presId="urn:microsoft.com/office/officeart/2005/8/layout/venn3"/>
    <dgm:cxn modelId="{8FE6E529-9419-47E9-A158-B342873DD2F2}" type="presParOf" srcId="{A2C5BEDC-FFAB-41B0-81A5-0D81C6643FBB}" destId="{A2CB8AD4-6E82-4B56-803C-30F3E1DDBD9A}" srcOrd="12"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A38714-AFD4-4C54-96BA-20502A3E41A2}">
      <dsp:nvSpPr>
        <dsp:cNvPr id="0" name=""/>
        <dsp:cNvSpPr/>
      </dsp:nvSpPr>
      <dsp:spPr>
        <a:xfrm>
          <a:off x="61210" y="288032"/>
          <a:ext cx="1630154" cy="798130"/>
        </a:xfrm>
        <a:prstGeom prst="chevron">
          <a:avLst/>
        </a:prstGeom>
        <a:solidFill>
          <a:schemeClr val="accent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S_tradnl" sz="1200" b="1" kern="1200" dirty="0" smtClean="0"/>
            <a:t>Corto plazo</a:t>
          </a:r>
        </a:p>
        <a:p>
          <a:pPr lvl="0" algn="ctr" defTabSz="533400">
            <a:lnSpc>
              <a:spcPct val="90000"/>
            </a:lnSpc>
            <a:spcBef>
              <a:spcPct val="0"/>
            </a:spcBef>
            <a:spcAft>
              <a:spcPct val="35000"/>
            </a:spcAft>
          </a:pPr>
          <a:r>
            <a:rPr lang="es-ES_tradnl" sz="1200" b="1" kern="1200" dirty="0" smtClean="0"/>
            <a:t>(2011-2012)</a:t>
          </a:r>
          <a:endParaRPr lang="es-ES" sz="1200" b="1" kern="1200" dirty="0"/>
        </a:p>
      </dsp:txBody>
      <dsp:txXfrm>
        <a:off x="460275" y="288032"/>
        <a:ext cx="832024" cy="798130"/>
      </dsp:txXfrm>
    </dsp:sp>
    <dsp:sp modelId="{685DA341-4A83-4E95-89B7-216619BC0793}">
      <dsp:nvSpPr>
        <dsp:cNvPr id="0" name=""/>
        <dsp:cNvSpPr/>
      </dsp:nvSpPr>
      <dsp:spPr>
        <a:xfrm>
          <a:off x="1482307" y="293040"/>
          <a:ext cx="1630154" cy="801247"/>
        </a:xfrm>
        <a:prstGeom prst="chevron">
          <a:avLst/>
        </a:prstGeom>
        <a:solidFill>
          <a:schemeClr val="accent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S_tradnl" sz="1200" b="1" kern="1200" dirty="0" smtClean="0"/>
            <a:t>Mediano plazo</a:t>
          </a:r>
        </a:p>
        <a:p>
          <a:pPr lvl="0" algn="ctr" defTabSz="533400">
            <a:lnSpc>
              <a:spcPct val="90000"/>
            </a:lnSpc>
            <a:spcBef>
              <a:spcPct val="0"/>
            </a:spcBef>
            <a:spcAft>
              <a:spcPct val="35000"/>
            </a:spcAft>
          </a:pPr>
          <a:r>
            <a:rPr lang="es-ES_tradnl" sz="1200" b="1" kern="1200" dirty="0" smtClean="0"/>
            <a:t>(2013-2017)</a:t>
          </a:r>
          <a:endParaRPr lang="es-ES" sz="1200" b="1" kern="1200" dirty="0"/>
        </a:p>
      </dsp:txBody>
      <dsp:txXfrm>
        <a:off x="1882931" y="293040"/>
        <a:ext cx="828907" cy="801247"/>
      </dsp:txXfrm>
    </dsp:sp>
    <dsp:sp modelId="{787048D6-1483-4036-9850-4028BB26800D}">
      <dsp:nvSpPr>
        <dsp:cNvPr id="0" name=""/>
        <dsp:cNvSpPr/>
      </dsp:nvSpPr>
      <dsp:spPr>
        <a:xfrm>
          <a:off x="2935616" y="293118"/>
          <a:ext cx="1630154" cy="801247"/>
        </a:xfrm>
        <a:prstGeom prst="chevron">
          <a:avLst/>
        </a:prstGeom>
        <a:solidFill>
          <a:srgbClr val="C0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S_tradnl" sz="1200" b="1" kern="1200" dirty="0" smtClean="0"/>
            <a:t>Largo plazo</a:t>
          </a:r>
        </a:p>
        <a:p>
          <a:pPr lvl="0" algn="ctr" defTabSz="533400">
            <a:lnSpc>
              <a:spcPct val="90000"/>
            </a:lnSpc>
            <a:spcBef>
              <a:spcPct val="0"/>
            </a:spcBef>
            <a:spcAft>
              <a:spcPct val="35000"/>
            </a:spcAft>
          </a:pPr>
          <a:r>
            <a:rPr lang="es-ES_tradnl" sz="1200" b="1" kern="1200" dirty="0" smtClean="0"/>
            <a:t>(2018-2021)</a:t>
          </a:r>
          <a:endParaRPr lang="es-ES" sz="1200" b="1" kern="1200" dirty="0"/>
        </a:p>
      </dsp:txBody>
      <dsp:txXfrm>
        <a:off x="3336240" y="293118"/>
        <a:ext cx="828907" cy="8012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A29E3-7C55-4E21-A9CA-B384F302D9D1}">
      <dsp:nvSpPr>
        <dsp:cNvPr id="0" name=""/>
        <dsp:cNvSpPr/>
      </dsp:nvSpPr>
      <dsp:spPr>
        <a:xfrm>
          <a:off x="0" y="198021"/>
          <a:ext cx="8352928" cy="522058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476CA1-998F-4BA4-A44A-ACFBCA7FDA6F}">
      <dsp:nvSpPr>
        <dsp:cNvPr id="0" name=""/>
        <dsp:cNvSpPr/>
      </dsp:nvSpPr>
      <dsp:spPr>
        <a:xfrm>
          <a:off x="822763" y="4080045"/>
          <a:ext cx="192117" cy="1921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EE00AB-AF82-4667-8C74-E3436D3A2D0D}">
      <dsp:nvSpPr>
        <dsp:cNvPr id="0" name=""/>
        <dsp:cNvSpPr/>
      </dsp:nvSpPr>
      <dsp:spPr>
        <a:xfrm>
          <a:off x="5" y="4770198"/>
          <a:ext cx="1094233" cy="342395"/>
        </a:xfrm>
        <a:prstGeom prst="rect">
          <a:avLst/>
        </a:prstGeom>
        <a:solidFill>
          <a:srgbClr val="FFFF00"/>
        </a:solidFill>
        <a:ln>
          <a:noFill/>
        </a:ln>
        <a:effectLst/>
      </dsp:spPr>
      <dsp:style>
        <a:lnRef idx="0">
          <a:scrgbClr r="0" g="0" b="0"/>
        </a:lnRef>
        <a:fillRef idx="0">
          <a:scrgbClr r="0" g="0" b="0"/>
        </a:fillRef>
        <a:effectRef idx="0">
          <a:scrgbClr r="0" g="0" b="0"/>
        </a:effectRef>
        <a:fontRef idx="minor"/>
      </dsp:style>
      <dsp:txBody>
        <a:bodyPr spcFirstLastPara="0" vert="horz" wrap="square" lIns="101799" tIns="0" rIns="0" bIns="0" numCol="1" spcCol="1270" anchor="t" anchorCtr="0">
          <a:noAutofit/>
        </a:bodyPr>
        <a:lstStyle/>
        <a:p>
          <a:pPr lvl="0" algn="l" defTabSz="444500">
            <a:lnSpc>
              <a:spcPct val="90000"/>
            </a:lnSpc>
            <a:spcBef>
              <a:spcPct val="0"/>
            </a:spcBef>
            <a:spcAft>
              <a:spcPct val="35000"/>
            </a:spcAft>
          </a:pPr>
          <a:r>
            <a:rPr lang="es-PE" sz="1000" b="1" kern="1200" dirty="0" smtClean="0">
              <a:latin typeface="Arial" panose="020B0604020202020204" pitchFamily="34" charset="0"/>
              <a:cs typeface="Arial" panose="020B0604020202020204" pitchFamily="34" charset="0"/>
            </a:rPr>
            <a:t>LEY GENERAL DE RESIDUOS SOLIDOS</a:t>
          </a:r>
          <a:endParaRPr lang="es-PE" sz="1000" b="1" kern="1200" dirty="0">
            <a:latin typeface="Arial" panose="020B0604020202020204" pitchFamily="34" charset="0"/>
            <a:cs typeface="Arial" panose="020B0604020202020204" pitchFamily="34" charset="0"/>
          </a:endParaRPr>
        </a:p>
      </dsp:txBody>
      <dsp:txXfrm>
        <a:off x="5" y="4770198"/>
        <a:ext cx="1094233" cy="342395"/>
      </dsp:txXfrm>
    </dsp:sp>
    <dsp:sp modelId="{7EE0558F-1565-4B8D-A3E9-A194599F9756}">
      <dsp:nvSpPr>
        <dsp:cNvPr id="0" name=""/>
        <dsp:cNvSpPr/>
      </dsp:nvSpPr>
      <dsp:spPr>
        <a:xfrm>
          <a:off x="1862702" y="3080826"/>
          <a:ext cx="300705" cy="30070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03FC11-DC29-4ED2-B004-DCDDAD14C8BA}">
      <dsp:nvSpPr>
        <dsp:cNvPr id="0" name=""/>
        <dsp:cNvSpPr/>
      </dsp:nvSpPr>
      <dsp:spPr>
        <a:xfrm>
          <a:off x="2069794" y="2925136"/>
          <a:ext cx="1386586" cy="2187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338" tIns="0" rIns="0" bIns="0" numCol="1" spcCol="1270" anchor="t" anchorCtr="0">
          <a:noAutofit/>
        </a:bodyPr>
        <a:lstStyle/>
        <a:p>
          <a:pPr lvl="0" algn="l" defTabSz="444500">
            <a:lnSpc>
              <a:spcPct val="90000"/>
            </a:lnSpc>
            <a:spcBef>
              <a:spcPct val="0"/>
            </a:spcBef>
            <a:spcAft>
              <a:spcPct val="35000"/>
            </a:spcAft>
          </a:pPr>
          <a:r>
            <a:rPr lang="es-PE" sz="1000" b="1" kern="1200" dirty="0" smtClean="0">
              <a:latin typeface="Arial" panose="020B0604020202020204" pitchFamily="34" charset="0"/>
              <a:cs typeface="Arial" panose="020B0604020202020204" pitchFamily="34" charset="0"/>
            </a:rPr>
            <a:t>LEY GENERAL DEL AMBIENTE</a:t>
          </a:r>
          <a:endParaRPr lang="es-PE" sz="1000" b="1" kern="1200" dirty="0">
            <a:latin typeface="Arial" panose="020B0604020202020204" pitchFamily="34" charset="0"/>
            <a:cs typeface="Arial" panose="020B0604020202020204" pitchFamily="34" charset="0"/>
          </a:endParaRPr>
        </a:p>
      </dsp:txBody>
      <dsp:txXfrm>
        <a:off x="2069794" y="2925136"/>
        <a:ext cx="1386586" cy="2187423"/>
      </dsp:txXfrm>
    </dsp:sp>
    <dsp:sp modelId="{AEEAD48F-926F-47D6-ADDE-5259CE8AB6FA}">
      <dsp:nvSpPr>
        <dsp:cNvPr id="0" name=""/>
        <dsp:cNvSpPr/>
      </dsp:nvSpPr>
      <dsp:spPr>
        <a:xfrm>
          <a:off x="3199171" y="2284165"/>
          <a:ext cx="400940" cy="4009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172504-18E5-4CDE-8728-3F4A4C4F3703}">
      <dsp:nvSpPr>
        <dsp:cNvPr id="0" name=""/>
        <dsp:cNvSpPr/>
      </dsp:nvSpPr>
      <dsp:spPr>
        <a:xfrm>
          <a:off x="3399641" y="2484636"/>
          <a:ext cx="1612115" cy="2933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450" tIns="0" rIns="0" bIns="0" numCol="1" spcCol="1270" anchor="t" anchorCtr="0">
          <a:noAutofit/>
        </a:bodyPr>
        <a:lstStyle/>
        <a:p>
          <a:pPr lvl="0" algn="l" defTabSz="444500">
            <a:lnSpc>
              <a:spcPct val="90000"/>
            </a:lnSpc>
            <a:spcBef>
              <a:spcPct val="0"/>
            </a:spcBef>
            <a:spcAft>
              <a:spcPct val="35000"/>
            </a:spcAft>
          </a:pPr>
          <a:r>
            <a:rPr lang="es-PE" sz="1000" b="1" kern="1200" dirty="0" smtClean="0">
              <a:latin typeface="Arial" panose="020B0604020202020204" pitchFamily="34" charset="0"/>
              <a:cs typeface="Arial" panose="020B0604020202020204" pitchFamily="34" charset="0"/>
            </a:rPr>
            <a:t>POLÍTICA NACIONAL DEL AMBIENTE</a:t>
          </a:r>
          <a:endParaRPr lang="es-PE" sz="1000" b="1" kern="1200" dirty="0">
            <a:latin typeface="Arial" panose="020B0604020202020204" pitchFamily="34" charset="0"/>
            <a:cs typeface="Arial" panose="020B0604020202020204" pitchFamily="34" charset="0"/>
          </a:endParaRPr>
        </a:p>
      </dsp:txBody>
      <dsp:txXfrm>
        <a:off x="3399641" y="2484636"/>
        <a:ext cx="1612115" cy="2933965"/>
      </dsp:txXfrm>
    </dsp:sp>
    <dsp:sp modelId="{7AEF211B-2063-4CAE-9A52-437F544E6E7F}">
      <dsp:nvSpPr>
        <dsp:cNvPr id="0" name=""/>
        <dsp:cNvSpPr/>
      </dsp:nvSpPr>
      <dsp:spPr>
        <a:xfrm>
          <a:off x="4752816" y="1661872"/>
          <a:ext cx="517881" cy="5178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961431-D21E-42DA-B5ED-16F7974D93E5}">
      <dsp:nvSpPr>
        <dsp:cNvPr id="0" name=""/>
        <dsp:cNvSpPr/>
      </dsp:nvSpPr>
      <dsp:spPr>
        <a:xfrm>
          <a:off x="5011756" y="1920813"/>
          <a:ext cx="1670585" cy="349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415" tIns="0" rIns="0" bIns="0" numCol="1" spcCol="1270" anchor="t" anchorCtr="0">
          <a:noAutofit/>
        </a:bodyPr>
        <a:lstStyle/>
        <a:p>
          <a:pPr lvl="0" algn="l" defTabSz="2889250">
            <a:lnSpc>
              <a:spcPct val="90000"/>
            </a:lnSpc>
            <a:spcBef>
              <a:spcPct val="0"/>
            </a:spcBef>
            <a:spcAft>
              <a:spcPct val="35000"/>
            </a:spcAft>
          </a:pPr>
          <a:endParaRPr lang="es-PE" sz="6500" kern="1200"/>
        </a:p>
      </dsp:txBody>
      <dsp:txXfrm>
        <a:off x="5011756" y="1920813"/>
        <a:ext cx="1670585" cy="3497788"/>
      </dsp:txXfrm>
    </dsp:sp>
    <dsp:sp modelId="{58813E4E-B88E-46FF-B1B0-ACB89281C461}">
      <dsp:nvSpPr>
        <dsp:cNvPr id="0" name=""/>
        <dsp:cNvSpPr/>
      </dsp:nvSpPr>
      <dsp:spPr>
        <a:xfrm>
          <a:off x="6352401" y="1246314"/>
          <a:ext cx="659881" cy="6598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A84D78-EA91-4487-B19B-4BD9BE186D66}">
      <dsp:nvSpPr>
        <dsp:cNvPr id="0" name=""/>
        <dsp:cNvSpPr/>
      </dsp:nvSpPr>
      <dsp:spPr>
        <a:xfrm>
          <a:off x="6682342" y="1576255"/>
          <a:ext cx="1670585" cy="3842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657" tIns="0" rIns="0" bIns="0" numCol="1" spcCol="1270" anchor="t" anchorCtr="0">
          <a:noAutofit/>
        </a:bodyPr>
        <a:lstStyle/>
        <a:p>
          <a:pPr lvl="0" algn="l" defTabSz="2889250">
            <a:lnSpc>
              <a:spcPct val="90000"/>
            </a:lnSpc>
            <a:spcBef>
              <a:spcPct val="0"/>
            </a:spcBef>
            <a:spcAft>
              <a:spcPct val="35000"/>
            </a:spcAft>
          </a:pPr>
          <a:endParaRPr lang="es-PE" sz="6500" kern="1200"/>
        </a:p>
      </dsp:txBody>
      <dsp:txXfrm>
        <a:off x="6682342" y="1576255"/>
        <a:ext cx="1670585" cy="38423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6146A7-A00C-440E-8D81-1901A8971C49}">
      <dsp:nvSpPr>
        <dsp:cNvPr id="0" name=""/>
        <dsp:cNvSpPr/>
      </dsp:nvSpPr>
      <dsp:spPr>
        <a:xfrm>
          <a:off x="0" y="220524"/>
          <a:ext cx="1687687" cy="1012612"/>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MX" sz="1200" b="1" kern="1200" smtClean="0"/>
            <a:t>Autocombustibilidad</a:t>
          </a:r>
          <a:endParaRPr lang="es-PE" sz="1200" kern="1200"/>
        </a:p>
      </dsp:txBody>
      <dsp:txXfrm>
        <a:off x="0" y="220524"/>
        <a:ext cx="1687687" cy="1012612"/>
      </dsp:txXfrm>
    </dsp:sp>
    <dsp:sp modelId="{A054BA28-6223-4022-A32A-4DB94A11BE47}">
      <dsp:nvSpPr>
        <dsp:cNvPr id="0" name=""/>
        <dsp:cNvSpPr/>
      </dsp:nvSpPr>
      <dsp:spPr>
        <a:xfrm>
          <a:off x="1856456" y="220524"/>
          <a:ext cx="1687687" cy="1012612"/>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MX" sz="1200" b="1" kern="1200" smtClean="0"/>
            <a:t>Explosividad</a:t>
          </a:r>
          <a:endParaRPr lang="es-PE" sz="1200" kern="1200"/>
        </a:p>
      </dsp:txBody>
      <dsp:txXfrm>
        <a:off x="1856456" y="220524"/>
        <a:ext cx="1687687" cy="1012612"/>
      </dsp:txXfrm>
    </dsp:sp>
    <dsp:sp modelId="{79CD1BF6-4A67-4828-AB97-8E1147488984}">
      <dsp:nvSpPr>
        <dsp:cNvPr id="0" name=""/>
        <dsp:cNvSpPr/>
      </dsp:nvSpPr>
      <dsp:spPr>
        <a:xfrm>
          <a:off x="3712912" y="220524"/>
          <a:ext cx="1687687" cy="1012612"/>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MX" sz="1200" b="1" kern="1200" smtClean="0"/>
            <a:t>Corrosividad</a:t>
          </a:r>
          <a:endParaRPr lang="es-PE" sz="1200" kern="1200"/>
        </a:p>
      </dsp:txBody>
      <dsp:txXfrm>
        <a:off x="3712912" y="220524"/>
        <a:ext cx="1687687" cy="1012612"/>
      </dsp:txXfrm>
    </dsp:sp>
    <dsp:sp modelId="{97533622-11BE-4511-A3B2-96B066EEA64A}">
      <dsp:nvSpPr>
        <dsp:cNvPr id="0" name=""/>
        <dsp:cNvSpPr/>
      </dsp:nvSpPr>
      <dsp:spPr>
        <a:xfrm>
          <a:off x="0" y="1401905"/>
          <a:ext cx="1687687" cy="1012612"/>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MX" sz="1200" b="1" kern="1200" smtClean="0"/>
            <a:t>Reactividad</a:t>
          </a:r>
          <a:endParaRPr lang="es-PE" sz="1200" kern="1200"/>
        </a:p>
      </dsp:txBody>
      <dsp:txXfrm>
        <a:off x="0" y="1401905"/>
        <a:ext cx="1687687" cy="1012612"/>
      </dsp:txXfrm>
    </dsp:sp>
    <dsp:sp modelId="{701825C2-A2A1-454D-8E23-92653617B336}">
      <dsp:nvSpPr>
        <dsp:cNvPr id="0" name=""/>
        <dsp:cNvSpPr/>
      </dsp:nvSpPr>
      <dsp:spPr>
        <a:xfrm>
          <a:off x="1856456" y="1401905"/>
          <a:ext cx="1687687" cy="1012612"/>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MX" sz="1200" b="1" kern="1200" smtClean="0"/>
            <a:t>Toxicidad</a:t>
          </a:r>
          <a:endParaRPr lang="es-PE" sz="1200" kern="1200"/>
        </a:p>
      </dsp:txBody>
      <dsp:txXfrm>
        <a:off x="1856456" y="1401905"/>
        <a:ext cx="1687687" cy="1012612"/>
      </dsp:txXfrm>
    </dsp:sp>
    <dsp:sp modelId="{CD1E41C9-57F7-4B58-BAFE-BE582F9E1AC9}">
      <dsp:nvSpPr>
        <dsp:cNvPr id="0" name=""/>
        <dsp:cNvSpPr/>
      </dsp:nvSpPr>
      <dsp:spPr>
        <a:xfrm>
          <a:off x="3712912" y="1401905"/>
          <a:ext cx="1687687" cy="1012612"/>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MX" sz="1200" b="1" kern="1200" smtClean="0"/>
            <a:t>Radiactividad</a:t>
          </a:r>
          <a:endParaRPr lang="es-PE" sz="1200" kern="1200"/>
        </a:p>
      </dsp:txBody>
      <dsp:txXfrm>
        <a:off x="3712912" y="1401905"/>
        <a:ext cx="1687687" cy="1012612"/>
      </dsp:txXfrm>
    </dsp:sp>
    <dsp:sp modelId="{5C47AC9E-FCF4-492E-9AA6-24522C8611D4}">
      <dsp:nvSpPr>
        <dsp:cNvPr id="0" name=""/>
        <dsp:cNvSpPr/>
      </dsp:nvSpPr>
      <dsp:spPr>
        <a:xfrm>
          <a:off x="1856456" y="2583287"/>
          <a:ext cx="1687687" cy="1012612"/>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MX" sz="1200" b="1" kern="1200" smtClean="0"/>
            <a:t>Patogenicidad</a:t>
          </a:r>
          <a:endParaRPr lang="es-PE" sz="1200" kern="1200"/>
        </a:p>
      </dsp:txBody>
      <dsp:txXfrm>
        <a:off x="1856456" y="2583287"/>
        <a:ext cx="1687687" cy="10126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410D0-5E40-4D04-8791-2F44D2038BC7}">
      <dsp:nvSpPr>
        <dsp:cNvPr id="0" name=""/>
        <dsp:cNvSpPr/>
      </dsp:nvSpPr>
      <dsp:spPr>
        <a:xfrm>
          <a:off x="0" y="0"/>
          <a:ext cx="4063999" cy="406399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765AC9-A43A-4601-AD69-FFDF5D9365C4}">
      <dsp:nvSpPr>
        <dsp:cNvPr id="0" name=""/>
        <dsp:cNvSpPr/>
      </dsp:nvSpPr>
      <dsp:spPr>
        <a:xfrm>
          <a:off x="2031999" y="0"/>
          <a:ext cx="5024784" cy="406399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PE" sz="1800" b="1" kern="1200" dirty="0" smtClean="0">
              <a:latin typeface="Arial" panose="020B0604020202020204" pitchFamily="34" charset="0"/>
              <a:cs typeface="Arial" panose="020B0604020202020204" pitchFamily="34" charset="0"/>
            </a:rPr>
            <a:t>Aprobar, supervisar y fiscalizar </a:t>
          </a:r>
          <a:r>
            <a:rPr lang="es-PE" sz="1800" kern="1200" dirty="0" smtClean="0">
              <a:latin typeface="Arial" panose="020B0604020202020204" pitchFamily="34" charset="0"/>
              <a:cs typeface="Arial" panose="020B0604020202020204" pitchFamily="34" charset="0"/>
            </a:rPr>
            <a:t>el cumplimiento de los Planes de Manejo de los RAEE presentados por los productores.</a:t>
          </a:r>
          <a:endParaRPr lang="es-PE" sz="1800" kern="1200" dirty="0"/>
        </a:p>
      </dsp:txBody>
      <dsp:txXfrm>
        <a:off x="2031999" y="0"/>
        <a:ext cx="5024784" cy="1219202"/>
      </dsp:txXfrm>
    </dsp:sp>
    <dsp:sp modelId="{E5B88BE6-E93E-4183-83ED-7BB802DFF182}">
      <dsp:nvSpPr>
        <dsp:cNvPr id="0" name=""/>
        <dsp:cNvSpPr/>
      </dsp:nvSpPr>
      <dsp:spPr>
        <a:xfrm>
          <a:off x="711201" y="1219202"/>
          <a:ext cx="2641597" cy="264159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219313-34D0-4115-8AD1-C0B4B49B9058}">
      <dsp:nvSpPr>
        <dsp:cNvPr id="0" name=""/>
        <dsp:cNvSpPr/>
      </dsp:nvSpPr>
      <dsp:spPr>
        <a:xfrm>
          <a:off x="2031999" y="1219202"/>
          <a:ext cx="5024784" cy="264159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PE" sz="1800" b="1" kern="1200" dirty="0" smtClean="0">
              <a:latin typeface="Arial" panose="020B0604020202020204" pitchFamily="34" charset="0"/>
              <a:cs typeface="Arial" panose="020B0604020202020204" pitchFamily="34" charset="0"/>
            </a:rPr>
            <a:t>Evaluar</a:t>
          </a:r>
          <a:r>
            <a:rPr lang="es-PE" sz="1800" kern="1200" dirty="0" smtClean="0">
              <a:latin typeface="Arial" panose="020B0604020202020204" pitchFamily="34" charset="0"/>
              <a:cs typeface="Arial" panose="020B0604020202020204" pitchFamily="34" charset="0"/>
            </a:rPr>
            <a:t> periódicamente los sistemas de manejo de los RAEE establecidos y los niveles de recuperación de los RAEE presentados por los productores.</a:t>
          </a:r>
          <a:endParaRPr lang="es-PE" sz="1800" kern="1200" dirty="0"/>
        </a:p>
      </dsp:txBody>
      <dsp:txXfrm>
        <a:off x="2031999" y="1219202"/>
        <a:ext cx="5024784" cy="1219198"/>
      </dsp:txXfrm>
    </dsp:sp>
    <dsp:sp modelId="{18C9E435-2958-47B9-95DB-7C9F77D77930}">
      <dsp:nvSpPr>
        <dsp:cNvPr id="0" name=""/>
        <dsp:cNvSpPr/>
      </dsp:nvSpPr>
      <dsp:spPr>
        <a:xfrm>
          <a:off x="1422400" y="2438401"/>
          <a:ext cx="1219198" cy="1219198"/>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7AE72D-EC01-4D02-9078-3F00A7712D78}">
      <dsp:nvSpPr>
        <dsp:cNvPr id="0" name=""/>
        <dsp:cNvSpPr/>
      </dsp:nvSpPr>
      <dsp:spPr>
        <a:xfrm>
          <a:off x="2031999" y="2438401"/>
          <a:ext cx="5024784" cy="121919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PE" sz="1800" kern="1200" dirty="0" smtClean="0">
              <a:latin typeface="Arial" panose="020B0604020202020204" pitchFamily="34" charset="0"/>
              <a:cs typeface="Arial" panose="020B0604020202020204" pitchFamily="34" charset="0"/>
            </a:rPr>
            <a:t>Presentar al MINAM, la </a:t>
          </a:r>
          <a:r>
            <a:rPr lang="es-PE" sz="1800" b="1" kern="1200" dirty="0" smtClean="0">
              <a:latin typeface="Arial" panose="020B0604020202020204" pitchFamily="34" charset="0"/>
              <a:cs typeface="Arial" panose="020B0604020202020204" pitchFamily="34" charset="0"/>
            </a:rPr>
            <a:t>información sistematizada </a:t>
          </a:r>
          <a:r>
            <a:rPr lang="es-PE" sz="1800" kern="1200" dirty="0" smtClean="0">
              <a:latin typeface="Arial" panose="020B0604020202020204" pitchFamily="34" charset="0"/>
              <a:cs typeface="Arial" panose="020B0604020202020204" pitchFamily="34" charset="0"/>
            </a:rPr>
            <a:t>respecto a la gestión, manejo y fiscalización ambiental de los RAEE correspondientes al ámbito de su competencia.</a:t>
          </a:r>
          <a:endParaRPr lang="es-PE" sz="1800" kern="1200" dirty="0"/>
        </a:p>
      </dsp:txBody>
      <dsp:txXfrm>
        <a:off x="2031999" y="2438401"/>
        <a:ext cx="5024784" cy="12191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7DD88E-471F-450A-8CF1-5EB94329E562}">
      <dsp:nvSpPr>
        <dsp:cNvPr id="0" name=""/>
        <dsp:cNvSpPr/>
      </dsp:nvSpPr>
      <dsp:spPr>
        <a:xfrm>
          <a:off x="170703" y="1080"/>
          <a:ext cx="3266392" cy="19598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1" kern="1200" dirty="0" smtClean="0">
              <a:latin typeface="Arial" pitchFamily="34" charset="0"/>
              <a:cs typeface="Arial" pitchFamily="34" charset="0"/>
            </a:rPr>
            <a:t>Apoyar la implementación de los Planes de Manejo </a:t>
          </a:r>
          <a:r>
            <a:rPr lang="es-ES" sz="1900" kern="1200" dirty="0" smtClean="0">
              <a:latin typeface="Arial" pitchFamily="34" charset="0"/>
              <a:cs typeface="Arial" pitchFamily="34" charset="0"/>
            </a:rPr>
            <a:t>de los RAEE generados por la población en su ámbito de jurisdicción.</a:t>
          </a:r>
          <a:endParaRPr lang="es-PE" sz="1900" kern="1200" dirty="0"/>
        </a:p>
      </dsp:txBody>
      <dsp:txXfrm>
        <a:off x="170703" y="1080"/>
        <a:ext cx="3266392" cy="1959835"/>
      </dsp:txXfrm>
    </dsp:sp>
    <dsp:sp modelId="{73817A6A-51E5-4765-B2FF-A7DF1410A973}">
      <dsp:nvSpPr>
        <dsp:cNvPr id="0" name=""/>
        <dsp:cNvSpPr/>
      </dsp:nvSpPr>
      <dsp:spPr>
        <a:xfrm>
          <a:off x="3763735" y="1080"/>
          <a:ext cx="3266392" cy="19598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latin typeface="Arial" pitchFamily="34" charset="0"/>
              <a:cs typeface="Arial" pitchFamily="34" charset="0"/>
            </a:rPr>
            <a:t>Promover los principios de </a:t>
          </a:r>
          <a:r>
            <a:rPr lang="es-ES" sz="1900" b="1" kern="1200" dirty="0" smtClean="0">
              <a:latin typeface="Arial" pitchFamily="34" charset="0"/>
              <a:cs typeface="Arial" pitchFamily="34" charset="0"/>
            </a:rPr>
            <a:t>REP</a:t>
          </a:r>
          <a:r>
            <a:rPr lang="es-ES" sz="1900" kern="1200" dirty="0" smtClean="0">
              <a:latin typeface="Arial" pitchFamily="34" charset="0"/>
              <a:cs typeface="Arial" pitchFamily="34" charset="0"/>
            </a:rPr>
            <a:t> del Productor, fomentando y </a:t>
          </a:r>
          <a:r>
            <a:rPr lang="es-ES" sz="1900" b="1" kern="1200" dirty="0" smtClean="0">
              <a:latin typeface="Arial" pitchFamily="34" charset="0"/>
              <a:cs typeface="Arial" pitchFamily="34" charset="0"/>
            </a:rPr>
            <a:t>facilitando la implementación de sistemas de manejo de RAEE</a:t>
          </a:r>
          <a:r>
            <a:rPr lang="es-ES" sz="1900" kern="1200" dirty="0" smtClean="0">
              <a:latin typeface="Arial" pitchFamily="34" charset="0"/>
              <a:cs typeface="Arial" pitchFamily="34" charset="0"/>
            </a:rPr>
            <a:t> individuales y colectivos.</a:t>
          </a:r>
          <a:endParaRPr lang="es-PE" sz="1900" kern="1200" dirty="0"/>
        </a:p>
      </dsp:txBody>
      <dsp:txXfrm>
        <a:off x="3763735" y="1080"/>
        <a:ext cx="3266392" cy="1959835"/>
      </dsp:txXfrm>
    </dsp:sp>
    <dsp:sp modelId="{F38D53CD-0D53-419C-833C-1442EC6EFA74}">
      <dsp:nvSpPr>
        <dsp:cNvPr id="0" name=""/>
        <dsp:cNvSpPr/>
      </dsp:nvSpPr>
      <dsp:spPr>
        <a:xfrm>
          <a:off x="170703" y="2287555"/>
          <a:ext cx="3266392" cy="19598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1" kern="1200" dirty="0" smtClean="0">
              <a:latin typeface="Arial" pitchFamily="34" charset="0"/>
              <a:cs typeface="Arial" pitchFamily="34" charset="0"/>
            </a:rPr>
            <a:t>Promover campañas de sensibilización </a:t>
          </a:r>
          <a:r>
            <a:rPr lang="es-ES" sz="1900" kern="1200" dirty="0" smtClean="0">
              <a:latin typeface="Arial" pitchFamily="34" charset="0"/>
              <a:cs typeface="Arial" pitchFamily="34" charset="0"/>
            </a:rPr>
            <a:t>y de acopio de RAEE conjuntamente con los productores, operadores y otros.</a:t>
          </a:r>
          <a:endParaRPr lang="es-PE" sz="1900" kern="1200" dirty="0"/>
        </a:p>
      </dsp:txBody>
      <dsp:txXfrm>
        <a:off x="170703" y="2287555"/>
        <a:ext cx="3266392" cy="1959835"/>
      </dsp:txXfrm>
    </dsp:sp>
    <dsp:sp modelId="{7864C7E5-8F47-45D8-B9AD-743C5AE50CD9}">
      <dsp:nvSpPr>
        <dsp:cNvPr id="0" name=""/>
        <dsp:cNvSpPr/>
      </dsp:nvSpPr>
      <dsp:spPr>
        <a:xfrm>
          <a:off x="3763735" y="2287555"/>
          <a:ext cx="3266392" cy="19598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1" kern="1200" dirty="0" smtClean="0">
              <a:latin typeface="Arial" pitchFamily="34" charset="0"/>
              <a:cs typeface="Arial" pitchFamily="34" charset="0"/>
            </a:rPr>
            <a:t>Promover la segregación de los RAEE del residuo sólido en la fuente de generación.</a:t>
          </a:r>
          <a:endParaRPr lang="es-PE" sz="1900" kern="1200" dirty="0"/>
        </a:p>
      </dsp:txBody>
      <dsp:txXfrm>
        <a:off x="3763735" y="2287555"/>
        <a:ext cx="3266392" cy="19598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009A3-8953-486B-888C-D7BA86000F83}">
      <dsp:nvSpPr>
        <dsp:cNvPr id="0" name=""/>
        <dsp:cNvSpPr/>
      </dsp:nvSpPr>
      <dsp:spPr>
        <a:xfrm>
          <a:off x="0" y="0"/>
          <a:ext cx="7992888" cy="187940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A0E2ED-476E-4405-A997-9AC3B86DCEA3}">
      <dsp:nvSpPr>
        <dsp:cNvPr id="0" name=""/>
        <dsp:cNvSpPr/>
      </dsp:nvSpPr>
      <dsp:spPr>
        <a:xfrm>
          <a:off x="239786" y="250587"/>
          <a:ext cx="2347910" cy="137823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94CF66-4828-4BA4-AB3B-DB02FD9F9ED3}">
      <dsp:nvSpPr>
        <dsp:cNvPr id="0" name=""/>
        <dsp:cNvSpPr/>
      </dsp:nvSpPr>
      <dsp:spPr>
        <a:xfrm rot="10800000">
          <a:off x="239786" y="1879408"/>
          <a:ext cx="2347910" cy="2297055"/>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s-ES" sz="2400" b="1" kern="1200" dirty="0" smtClean="0">
              <a:latin typeface="Arial" pitchFamily="34" charset="0"/>
              <a:cs typeface="Arial" pitchFamily="34" charset="0"/>
            </a:rPr>
            <a:t>Segregar</a:t>
          </a:r>
          <a:r>
            <a:rPr lang="es-ES" sz="2400" kern="1200" dirty="0" smtClean="0">
              <a:latin typeface="Arial" pitchFamily="34" charset="0"/>
              <a:cs typeface="Arial" pitchFamily="34" charset="0"/>
            </a:rPr>
            <a:t> los RAEE de los residuos sólidos municipales.</a:t>
          </a:r>
          <a:endParaRPr lang="es-PE" sz="2400" kern="1200" dirty="0"/>
        </a:p>
      </dsp:txBody>
      <dsp:txXfrm rot="10800000">
        <a:off x="310428" y="1879408"/>
        <a:ext cx="2206626" cy="2226413"/>
      </dsp:txXfrm>
    </dsp:sp>
    <dsp:sp modelId="{E54D85CC-9DD2-4C6D-9ABE-88E6AFCCCEB1}">
      <dsp:nvSpPr>
        <dsp:cNvPr id="0" name=""/>
        <dsp:cNvSpPr/>
      </dsp:nvSpPr>
      <dsp:spPr>
        <a:xfrm>
          <a:off x="2822488" y="250587"/>
          <a:ext cx="2347910" cy="137823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4000" b="-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FBDD82-B271-4F33-829B-7EA9309DD84C}">
      <dsp:nvSpPr>
        <dsp:cNvPr id="0" name=""/>
        <dsp:cNvSpPr/>
      </dsp:nvSpPr>
      <dsp:spPr>
        <a:xfrm rot="10800000">
          <a:off x="2822488" y="1879408"/>
          <a:ext cx="2347910" cy="2297055"/>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s-ES" sz="1800" b="1" kern="1200" dirty="0" smtClean="0">
              <a:latin typeface="Arial" pitchFamily="34" charset="0"/>
              <a:cs typeface="Arial" pitchFamily="34" charset="0"/>
            </a:rPr>
            <a:t>Entregar los RAEE </a:t>
          </a:r>
          <a:r>
            <a:rPr lang="es-ES" sz="1800" kern="1200" dirty="0" smtClean="0">
              <a:latin typeface="Arial" pitchFamily="34" charset="0"/>
              <a:cs typeface="Arial" pitchFamily="34" charset="0"/>
            </a:rPr>
            <a:t>a los sistemas de manejo establecidos, a una EPS-RS o a una EC-RS.</a:t>
          </a:r>
          <a:endParaRPr lang="es-PE" sz="1800" kern="1200" dirty="0"/>
        </a:p>
      </dsp:txBody>
      <dsp:txXfrm rot="10800000">
        <a:off x="2893130" y="1879408"/>
        <a:ext cx="2206626" cy="2226413"/>
      </dsp:txXfrm>
    </dsp:sp>
    <dsp:sp modelId="{4FED0376-F94E-462A-8279-D3C0AE67D9CD}">
      <dsp:nvSpPr>
        <dsp:cNvPr id="0" name=""/>
        <dsp:cNvSpPr/>
      </dsp:nvSpPr>
      <dsp:spPr>
        <a:xfrm>
          <a:off x="5405190" y="250587"/>
          <a:ext cx="2347910" cy="1378233"/>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4000" b="-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C31DC0-99FD-4713-9A0C-445BFF638554}">
      <dsp:nvSpPr>
        <dsp:cNvPr id="0" name=""/>
        <dsp:cNvSpPr/>
      </dsp:nvSpPr>
      <dsp:spPr>
        <a:xfrm rot="10800000">
          <a:off x="5405190" y="1879408"/>
          <a:ext cx="2347910" cy="2297055"/>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s-ES" sz="1600" kern="1200" dirty="0" smtClean="0">
              <a:latin typeface="Arial" pitchFamily="34" charset="0"/>
              <a:cs typeface="Arial" pitchFamily="34" charset="0"/>
            </a:rPr>
            <a:t>El </a:t>
          </a:r>
          <a:r>
            <a:rPr lang="es-ES" sz="1600" b="1" kern="1200" dirty="0" smtClean="0">
              <a:latin typeface="Arial" pitchFamily="34" charset="0"/>
              <a:cs typeface="Arial" pitchFamily="34" charset="0"/>
            </a:rPr>
            <a:t>sector público</a:t>
          </a:r>
          <a:r>
            <a:rPr lang="es-ES" sz="1600" kern="1200" dirty="0" smtClean="0">
              <a:latin typeface="Arial" pitchFamily="34" charset="0"/>
              <a:cs typeface="Arial" pitchFamily="34" charset="0"/>
            </a:rPr>
            <a:t>, debe realizar los trámites para la baja administrativa de los RAEE, previo a su entrega a los sistemas de manejo establecidos, a una EPS-RS o EC-RS.</a:t>
          </a:r>
          <a:endParaRPr lang="es-PE" sz="1600" kern="1200" dirty="0"/>
        </a:p>
      </dsp:txBody>
      <dsp:txXfrm rot="10800000">
        <a:off x="5475832" y="1879408"/>
        <a:ext cx="2206626" cy="22264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7E342-A25B-42B6-B351-D8AC1F3A7BE4}">
      <dsp:nvSpPr>
        <dsp:cNvPr id="0" name=""/>
        <dsp:cNvSpPr/>
      </dsp:nvSpPr>
      <dsp:spPr>
        <a:xfrm>
          <a:off x="303284" y="1004"/>
          <a:ext cx="1734239" cy="1040543"/>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kern="1200" smtClean="0"/>
            <a:t>Reutilización</a:t>
          </a:r>
          <a:endParaRPr lang="es-PE" sz="2000" kern="1200"/>
        </a:p>
      </dsp:txBody>
      <dsp:txXfrm>
        <a:off x="303284" y="1004"/>
        <a:ext cx="1734239" cy="1040543"/>
      </dsp:txXfrm>
    </dsp:sp>
    <dsp:sp modelId="{BD5D738E-8E6E-4F65-ADCE-DCB65E26464E}">
      <dsp:nvSpPr>
        <dsp:cNvPr id="0" name=""/>
        <dsp:cNvSpPr/>
      </dsp:nvSpPr>
      <dsp:spPr>
        <a:xfrm>
          <a:off x="2210947" y="1004"/>
          <a:ext cx="1734239" cy="1040543"/>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kern="1200" smtClean="0"/>
            <a:t>Reciclado</a:t>
          </a:r>
          <a:endParaRPr lang="es-PE" sz="2000" kern="1200"/>
        </a:p>
      </dsp:txBody>
      <dsp:txXfrm>
        <a:off x="2210947" y="1004"/>
        <a:ext cx="1734239" cy="1040543"/>
      </dsp:txXfrm>
    </dsp:sp>
    <dsp:sp modelId="{6186C3DF-B710-44B1-A83B-4376DF9D18E9}">
      <dsp:nvSpPr>
        <dsp:cNvPr id="0" name=""/>
        <dsp:cNvSpPr/>
      </dsp:nvSpPr>
      <dsp:spPr>
        <a:xfrm>
          <a:off x="303284" y="1214972"/>
          <a:ext cx="1734239" cy="1040543"/>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kern="1200" dirty="0" smtClean="0"/>
            <a:t>Recuperación o Valorización</a:t>
          </a:r>
          <a:endParaRPr lang="es-PE" sz="2000" kern="1200" dirty="0"/>
        </a:p>
      </dsp:txBody>
      <dsp:txXfrm>
        <a:off x="303284" y="1214972"/>
        <a:ext cx="1734239" cy="1040543"/>
      </dsp:txXfrm>
    </dsp:sp>
    <dsp:sp modelId="{DC7FED4F-6A9E-4289-9B31-C1970490A57B}">
      <dsp:nvSpPr>
        <dsp:cNvPr id="0" name=""/>
        <dsp:cNvSpPr/>
      </dsp:nvSpPr>
      <dsp:spPr>
        <a:xfrm>
          <a:off x="2210947" y="1214972"/>
          <a:ext cx="1734239" cy="1040543"/>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kern="1200" dirty="0" smtClean="0"/>
            <a:t>Disposición final </a:t>
          </a:r>
          <a:endParaRPr lang="es-PE" sz="2000" kern="1200" dirty="0"/>
        </a:p>
      </dsp:txBody>
      <dsp:txXfrm>
        <a:off x="2210947" y="1214972"/>
        <a:ext cx="1734239" cy="104054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97CA01-9BF1-4913-AF4C-CD5BA1D4A78A}">
      <dsp:nvSpPr>
        <dsp:cNvPr id="0" name=""/>
        <dsp:cNvSpPr/>
      </dsp:nvSpPr>
      <dsp:spPr>
        <a:xfrm>
          <a:off x="1638181" y="0"/>
          <a:ext cx="1908212" cy="1908212"/>
        </a:xfrm>
        <a:prstGeom prst="triangle">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PE" sz="1200" kern="1200" dirty="0" smtClean="0"/>
            <a:t>Productores</a:t>
          </a:r>
          <a:endParaRPr lang="es-PE" sz="1200" kern="1200" dirty="0"/>
        </a:p>
      </dsp:txBody>
      <dsp:txXfrm>
        <a:off x="2115234" y="954106"/>
        <a:ext cx="954106" cy="954106"/>
      </dsp:txXfrm>
    </dsp:sp>
    <dsp:sp modelId="{D737042F-2554-4240-83D3-1C1DCA129DBC}">
      <dsp:nvSpPr>
        <dsp:cNvPr id="0" name=""/>
        <dsp:cNvSpPr/>
      </dsp:nvSpPr>
      <dsp:spPr>
        <a:xfrm>
          <a:off x="684075" y="1908212"/>
          <a:ext cx="1908212" cy="1908212"/>
        </a:xfrm>
        <a:prstGeom prst="triangle">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PE" sz="1200" kern="1200" dirty="0" smtClean="0"/>
            <a:t>Operadores de RAEE</a:t>
          </a:r>
          <a:endParaRPr lang="es-PE" sz="1200" kern="1200" dirty="0"/>
        </a:p>
      </dsp:txBody>
      <dsp:txXfrm>
        <a:off x="1161128" y="2862318"/>
        <a:ext cx="954106" cy="954106"/>
      </dsp:txXfrm>
    </dsp:sp>
    <dsp:sp modelId="{384CDC7B-A3E9-46C6-88E6-6ED25C599118}">
      <dsp:nvSpPr>
        <dsp:cNvPr id="0" name=""/>
        <dsp:cNvSpPr/>
      </dsp:nvSpPr>
      <dsp:spPr>
        <a:xfrm rot="10800000">
          <a:off x="1638181" y="1908212"/>
          <a:ext cx="1908212" cy="1908212"/>
        </a:xfrm>
        <a:prstGeom prst="triangle">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PE" sz="1200" kern="1200" dirty="0" smtClean="0"/>
            <a:t>Gobiernos locales</a:t>
          </a:r>
          <a:endParaRPr lang="es-PE" sz="1200" kern="1200" dirty="0"/>
        </a:p>
      </dsp:txBody>
      <dsp:txXfrm rot="10800000">
        <a:off x="2115234" y="1908212"/>
        <a:ext cx="954106" cy="954106"/>
      </dsp:txXfrm>
    </dsp:sp>
    <dsp:sp modelId="{CC7F91E2-D17A-419B-B3BD-A25AD09D8D2A}">
      <dsp:nvSpPr>
        <dsp:cNvPr id="0" name=""/>
        <dsp:cNvSpPr/>
      </dsp:nvSpPr>
      <dsp:spPr>
        <a:xfrm>
          <a:off x="2592288" y="1908212"/>
          <a:ext cx="1908212" cy="1908212"/>
        </a:xfrm>
        <a:prstGeom prst="triangle">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PE" sz="1200" kern="1200" dirty="0" smtClean="0"/>
            <a:t>Gobiernos regionales </a:t>
          </a:r>
          <a:endParaRPr lang="es-PE" sz="1200" kern="1200" dirty="0"/>
        </a:p>
      </dsp:txBody>
      <dsp:txXfrm>
        <a:off x="3069341" y="2862318"/>
        <a:ext cx="954106" cy="9541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811D7-2168-4F95-BA5C-7B422FB6F4AD}">
      <dsp:nvSpPr>
        <dsp:cNvPr id="0" name=""/>
        <dsp:cNvSpPr/>
      </dsp:nvSpPr>
      <dsp:spPr>
        <a:xfrm>
          <a:off x="4134671" y="2480143"/>
          <a:ext cx="1108587" cy="1152174"/>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32220" tIns="17780" rIns="32220" bIns="17780" numCol="1" spcCol="1270" anchor="ctr" anchorCtr="0">
          <a:noAutofit/>
        </a:bodyPr>
        <a:lstStyle/>
        <a:p>
          <a:pPr lvl="0" algn="ctr" defTabSz="622300" rtl="0">
            <a:lnSpc>
              <a:spcPct val="90000"/>
            </a:lnSpc>
            <a:spcBef>
              <a:spcPct val="0"/>
            </a:spcBef>
            <a:spcAft>
              <a:spcPct val="35000"/>
            </a:spcAft>
          </a:pPr>
          <a:r>
            <a:rPr lang="es-PE" sz="1400" b="1" kern="1200" dirty="0" smtClean="0"/>
            <a:t>Familias y vecinos</a:t>
          </a:r>
          <a:endParaRPr lang="es-PE" sz="1400" b="1" kern="1200" dirty="0"/>
        </a:p>
      </dsp:txBody>
      <dsp:txXfrm>
        <a:off x="4297020" y="2648875"/>
        <a:ext cx="783889" cy="814710"/>
      </dsp:txXfrm>
    </dsp:sp>
    <dsp:sp modelId="{2A74F8D2-40C0-4795-BD99-4F7E39E6A172}">
      <dsp:nvSpPr>
        <dsp:cNvPr id="0" name=""/>
        <dsp:cNvSpPr/>
      </dsp:nvSpPr>
      <dsp:spPr>
        <a:xfrm>
          <a:off x="2493816" y="3410657"/>
          <a:ext cx="1655577" cy="1715645"/>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32220" tIns="20320" rIns="32220" bIns="20320" numCol="1" spcCol="1270" anchor="ctr" anchorCtr="0">
          <a:noAutofit/>
        </a:bodyPr>
        <a:lstStyle/>
        <a:p>
          <a:pPr lvl="0" algn="ctr" defTabSz="711200" rtl="0">
            <a:lnSpc>
              <a:spcPct val="90000"/>
            </a:lnSpc>
            <a:spcBef>
              <a:spcPct val="0"/>
            </a:spcBef>
            <a:spcAft>
              <a:spcPct val="35000"/>
            </a:spcAft>
          </a:pPr>
          <a:r>
            <a:rPr lang="es-PE" sz="1600" b="1" kern="1200" dirty="0" smtClean="0"/>
            <a:t>Instituciones privadas</a:t>
          </a:r>
          <a:endParaRPr lang="es-PE" sz="1600" b="1" kern="1200" dirty="0"/>
        </a:p>
      </dsp:txBody>
      <dsp:txXfrm>
        <a:off x="2736270" y="3661907"/>
        <a:ext cx="1170669" cy="1213145"/>
      </dsp:txXfrm>
    </dsp:sp>
    <dsp:sp modelId="{760181F5-AF68-4CF1-8F59-A7072DB2085D}">
      <dsp:nvSpPr>
        <dsp:cNvPr id="0" name=""/>
        <dsp:cNvSpPr/>
      </dsp:nvSpPr>
      <dsp:spPr>
        <a:xfrm>
          <a:off x="5886592" y="3195541"/>
          <a:ext cx="2064983" cy="1679452"/>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32220" tIns="17780" rIns="32220" bIns="17780" numCol="1" spcCol="1270" anchor="ctr" anchorCtr="0">
          <a:noAutofit/>
        </a:bodyPr>
        <a:lstStyle/>
        <a:p>
          <a:pPr lvl="0" algn="ctr" defTabSz="622300" rtl="0">
            <a:lnSpc>
              <a:spcPct val="90000"/>
            </a:lnSpc>
            <a:spcBef>
              <a:spcPct val="0"/>
            </a:spcBef>
            <a:spcAft>
              <a:spcPct val="35000"/>
            </a:spcAft>
          </a:pPr>
          <a:r>
            <a:rPr lang="es-PE" sz="1400" b="1" kern="1200" dirty="0" smtClean="0"/>
            <a:t>Universidades</a:t>
          </a:r>
          <a:endParaRPr lang="es-PE" sz="1400" b="1" kern="1200" dirty="0"/>
        </a:p>
      </dsp:txBody>
      <dsp:txXfrm>
        <a:off x="6189002" y="3441491"/>
        <a:ext cx="1460163" cy="1187552"/>
      </dsp:txXfrm>
    </dsp:sp>
    <dsp:sp modelId="{430C986E-9A6E-425D-ACB3-84B81A89D295}">
      <dsp:nvSpPr>
        <dsp:cNvPr id="0" name=""/>
        <dsp:cNvSpPr/>
      </dsp:nvSpPr>
      <dsp:spPr>
        <a:xfrm>
          <a:off x="3659500" y="576750"/>
          <a:ext cx="1843908" cy="1697021"/>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32220" tIns="20320" rIns="32220" bIns="20320" numCol="1" spcCol="1270" anchor="ctr" anchorCtr="0">
          <a:noAutofit/>
        </a:bodyPr>
        <a:lstStyle/>
        <a:p>
          <a:pPr lvl="0" algn="ctr" defTabSz="711200" rtl="0">
            <a:lnSpc>
              <a:spcPct val="90000"/>
            </a:lnSpc>
            <a:spcBef>
              <a:spcPct val="0"/>
            </a:spcBef>
            <a:spcAft>
              <a:spcPct val="35000"/>
            </a:spcAft>
          </a:pPr>
          <a:r>
            <a:rPr lang="es-PE" sz="1600" b="1" kern="1200" dirty="0" smtClean="0"/>
            <a:t>Entidades públicas</a:t>
          </a:r>
          <a:endParaRPr lang="es-PE" sz="1600" b="1" kern="1200" dirty="0"/>
        </a:p>
      </dsp:txBody>
      <dsp:txXfrm>
        <a:off x="3929534" y="825273"/>
        <a:ext cx="1303840" cy="1199975"/>
      </dsp:txXfrm>
    </dsp:sp>
    <dsp:sp modelId="{BE812AC3-7F5D-4701-9A5E-0A90A12AB8B9}">
      <dsp:nvSpPr>
        <dsp:cNvPr id="0" name=""/>
        <dsp:cNvSpPr/>
      </dsp:nvSpPr>
      <dsp:spPr>
        <a:xfrm>
          <a:off x="6363057" y="713809"/>
          <a:ext cx="2046541" cy="1840008"/>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32220" tIns="20320" rIns="32220" bIns="20320" numCol="1" spcCol="1270" anchor="ctr" anchorCtr="0">
          <a:noAutofit/>
        </a:bodyPr>
        <a:lstStyle/>
        <a:p>
          <a:pPr lvl="0" algn="ctr" defTabSz="711200" rtl="0">
            <a:lnSpc>
              <a:spcPct val="90000"/>
            </a:lnSpc>
            <a:spcBef>
              <a:spcPct val="0"/>
            </a:spcBef>
            <a:spcAft>
              <a:spcPct val="35000"/>
            </a:spcAft>
          </a:pPr>
          <a:r>
            <a:rPr lang="es-PE" sz="1600" b="1" kern="1200" dirty="0" smtClean="0"/>
            <a:t>Instituciones Educativas</a:t>
          </a:r>
          <a:endParaRPr lang="es-PE" sz="1600" b="1" kern="1200" dirty="0"/>
        </a:p>
      </dsp:txBody>
      <dsp:txXfrm>
        <a:off x="6662766" y="983272"/>
        <a:ext cx="1447123" cy="1301082"/>
      </dsp:txXfrm>
    </dsp:sp>
    <dsp:sp modelId="{C5809C5F-B959-4D54-AC96-9051EE590892}">
      <dsp:nvSpPr>
        <dsp:cNvPr id="0" name=""/>
        <dsp:cNvSpPr/>
      </dsp:nvSpPr>
      <dsp:spPr>
        <a:xfrm>
          <a:off x="9639330" y="433464"/>
          <a:ext cx="989106" cy="1044022"/>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32220" tIns="20320" rIns="32220" bIns="20320" numCol="1" spcCol="1270" anchor="ctr" anchorCtr="0">
          <a:noAutofit/>
        </a:bodyPr>
        <a:lstStyle/>
        <a:p>
          <a:pPr lvl="0" algn="ctr" defTabSz="711200" rtl="0">
            <a:lnSpc>
              <a:spcPct val="90000"/>
            </a:lnSpc>
            <a:spcBef>
              <a:spcPct val="0"/>
            </a:spcBef>
            <a:spcAft>
              <a:spcPct val="35000"/>
            </a:spcAft>
          </a:pPr>
          <a:r>
            <a:rPr lang="es-PE" sz="1600" b="1" kern="1200" dirty="0" err="1" smtClean="0"/>
            <a:t>ONG’s</a:t>
          </a:r>
          <a:endParaRPr lang="es-PE" sz="1600" b="1" kern="1200" dirty="0"/>
        </a:p>
      </dsp:txBody>
      <dsp:txXfrm>
        <a:off x="9784181" y="586357"/>
        <a:ext cx="699404" cy="738236"/>
      </dsp:txXfrm>
    </dsp:sp>
    <dsp:sp modelId="{A2CB8AD4-6E82-4B56-803C-30F3E1DDBD9A}">
      <dsp:nvSpPr>
        <dsp:cNvPr id="0" name=""/>
        <dsp:cNvSpPr/>
      </dsp:nvSpPr>
      <dsp:spPr>
        <a:xfrm>
          <a:off x="8468379" y="1950261"/>
          <a:ext cx="2075826" cy="1940965"/>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32220" tIns="17780" rIns="32220" bIns="17780" numCol="1" spcCol="1270" anchor="ctr" anchorCtr="0">
          <a:noAutofit/>
        </a:bodyPr>
        <a:lstStyle/>
        <a:p>
          <a:pPr lvl="0" algn="ctr" defTabSz="622300" rtl="0">
            <a:lnSpc>
              <a:spcPct val="90000"/>
            </a:lnSpc>
            <a:spcBef>
              <a:spcPct val="0"/>
            </a:spcBef>
            <a:spcAft>
              <a:spcPct val="35000"/>
            </a:spcAft>
          </a:pPr>
          <a:r>
            <a:rPr lang="es-PE" sz="1400" b="1" kern="1200" dirty="0" smtClean="0"/>
            <a:t>Municipalidades</a:t>
          </a:r>
          <a:endParaRPr lang="es-PE" sz="1400" b="1" kern="1200" dirty="0"/>
        </a:p>
      </dsp:txBody>
      <dsp:txXfrm>
        <a:off x="8772377" y="2234509"/>
        <a:ext cx="1467830" cy="137246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7.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0.6898</cdr:x>
      <cdr:y>0.93245</cdr:y>
    </cdr:from>
    <cdr:to>
      <cdr:x>0.95782</cdr:x>
      <cdr:y>0.99205</cdr:y>
    </cdr:to>
    <cdr:sp macro="" textlink="">
      <cdr:nvSpPr>
        <cdr:cNvPr id="2" name="1 CuadroTexto"/>
        <cdr:cNvSpPr txBox="1"/>
      </cdr:nvSpPr>
      <cdr:spPr>
        <a:xfrm xmlns:a="http://schemas.openxmlformats.org/drawingml/2006/main">
          <a:off x="6898824" y="6385833"/>
          <a:ext cx="2680606" cy="408214"/>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none" rtlCol="0"/>
        <a:lstStyle xmlns:a="http://schemas.openxmlformats.org/drawingml/2006/main"/>
        <a:p xmlns:a="http://schemas.openxmlformats.org/drawingml/2006/main">
          <a:r>
            <a:rPr lang="es-PE" sz="800" b="1"/>
            <a:t>107.6 Miles de Toneladas</a:t>
          </a:r>
          <a:r>
            <a:rPr lang="es-PE" sz="800" b="1" baseline="0"/>
            <a:t> de AEE</a:t>
          </a:r>
          <a:endParaRPr lang="es-PE" sz="800" b="1"/>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0765E-1611-429A-807B-4E3450A34361}" type="datetimeFigureOut">
              <a:rPr lang="es-PE" smtClean="0"/>
              <a:pPr/>
              <a:t>06/04/2016</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B61DA4-4C4C-4BEF-A86C-D2DA5855BA0C}" type="slidenum">
              <a:rPr lang="es-PE" smtClean="0"/>
              <a:pPr/>
              <a:t>‹Nº›</a:t>
            </a:fld>
            <a:endParaRPr lang="es-PE"/>
          </a:p>
        </p:txBody>
      </p:sp>
    </p:spTree>
    <p:extLst>
      <p:ext uri="{BB962C8B-B14F-4D97-AF65-F5344CB8AC3E}">
        <p14:creationId xmlns:p14="http://schemas.microsoft.com/office/powerpoint/2010/main" xmlns="" val="397751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CFAA7CEA-A59F-4C07-8604-1A928074F60D}" type="slidenum">
              <a:rPr lang="es-PE" smtClean="0"/>
              <a:pPr/>
              <a:t>7</a:t>
            </a:fld>
            <a:endParaRPr lang="es-PE"/>
          </a:p>
        </p:txBody>
      </p:sp>
    </p:spTree>
    <p:extLst>
      <p:ext uri="{BB962C8B-B14F-4D97-AF65-F5344CB8AC3E}">
        <p14:creationId xmlns:p14="http://schemas.microsoft.com/office/powerpoint/2010/main" xmlns="" val="1123325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CFAA7CEA-A59F-4C07-8604-1A928074F60D}" type="slidenum">
              <a:rPr lang="es-PE" smtClean="0"/>
              <a:pPr/>
              <a:t>26</a:t>
            </a:fld>
            <a:endParaRPr lang="es-PE"/>
          </a:p>
        </p:txBody>
      </p:sp>
    </p:spTree>
    <p:extLst>
      <p:ext uri="{BB962C8B-B14F-4D97-AF65-F5344CB8AC3E}">
        <p14:creationId xmlns:p14="http://schemas.microsoft.com/office/powerpoint/2010/main" xmlns="" val="4148929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CFAA7CEA-A59F-4C07-8604-1A928074F60D}" type="slidenum">
              <a:rPr lang="es-PE" smtClean="0"/>
              <a:pPr/>
              <a:t>27</a:t>
            </a:fld>
            <a:endParaRPr lang="es-PE"/>
          </a:p>
        </p:txBody>
      </p:sp>
    </p:spTree>
    <p:extLst>
      <p:ext uri="{BB962C8B-B14F-4D97-AF65-F5344CB8AC3E}">
        <p14:creationId xmlns:p14="http://schemas.microsoft.com/office/powerpoint/2010/main" xmlns="" val="3365315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CFAA7CEA-A59F-4C07-8604-1A928074F60D}" type="slidenum">
              <a:rPr lang="es-PE" smtClean="0"/>
              <a:pPr/>
              <a:t>29</a:t>
            </a:fld>
            <a:endParaRPr lang="es-PE"/>
          </a:p>
        </p:txBody>
      </p:sp>
    </p:spTree>
    <p:extLst>
      <p:ext uri="{BB962C8B-B14F-4D97-AF65-F5344CB8AC3E}">
        <p14:creationId xmlns:p14="http://schemas.microsoft.com/office/powerpoint/2010/main" xmlns="" val="448281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CFAA7CEA-A59F-4C07-8604-1A928074F60D}" type="slidenum">
              <a:rPr lang="es-PE" smtClean="0"/>
              <a:pPr/>
              <a:t>30</a:t>
            </a:fld>
            <a:endParaRPr lang="es-PE"/>
          </a:p>
        </p:txBody>
      </p:sp>
    </p:spTree>
    <p:extLst>
      <p:ext uri="{BB962C8B-B14F-4D97-AF65-F5344CB8AC3E}">
        <p14:creationId xmlns:p14="http://schemas.microsoft.com/office/powerpoint/2010/main" xmlns="" val="136825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CFAA7CEA-A59F-4C07-8604-1A928074F60D}" type="slidenum">
              <a:rPr lang="es-PE" smtClean="0"/>
              <a:pPr/>
              <a:t>34</a:t>
            </a:fld>
            <a:endParaRPr lang="es-PE"/>
          </a:p>
        </p:txBody>
      </p:sp>
    </p:spTree>
    <p:extLst>
      <p:ext uri="{BB962C8B-B14F-4D97-AF65-F5344CB8AC3E}">
        <p14:creationId xmlns:p14="http://schemas.microsoft.com/office/powerpoint/2010/main" xmlns="" val="3244508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CFAA7CEA-A59F-4C07-8604-1A928074F60D}" type="slidenum">
              <a:rPr lang="es-PE" smtClean="0"/>
              <a:pPr/>
              <a:t>36</a:t>
            </a:fld>
            <a:endParaRPr lang="es-PE"/>
          </a:p>
        </p:txBody>
      </p:sp>
    </p:spTree>
    <p:extLst>
      <p:ext uri="{BB962C8B-B14F-4D97-AF65-F5344CB8AC3E}">
        <p14:creationId xmlns:p14="http://schemas.microsoft.com/office/powerpoint/2010/main" xmlns="" val="1884166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CFAA7CEA-A59F-4C07-8604-1A928074F60D}" type="slidenum">
              <a:rPr lang="es-PE" smtClean="0"/>
              <a:pPr/>
              <a:t>16</a:t>
            </a:fld>
            <a:endParaRPr lang="es-PE"/>
          </a:p>
        </p:txBody>
      </p:sp>
    </p:spTree>
    <p:extLst>
      <p:ext uri="{BB962C8B-B14F-4D97-AF65-F5344CB8AC3E}">
        <p14:creationId xmlns:p14="http://schemas.microsoft.com/office/powerpoint/2010/main" xmlns="" val="223102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CFAA7CEA-A59F-4C07-8604-1A928074F60D}" type="slidenum">
              <a:rPr lang="es-PE" smtClean="0"/>
              <a:pPr/>
              <a:t>17</a:t>
            </a:fld>
            <a:endParaRPr lang="es-PE"/>
          </a:p>
        </p:txBody>
      </p:sp>
    </p:spTree>
    <p:extLst>
      <p:ext uri="{BB962C8B-B14F-4D97-AF65-F5344CB8AC3E}">
        <p14:creationId xmlns:p14="http://schemas.microsoft.com/office/powerpoint/2010/main" xmlns="" val="1894188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CFAA7CEA-A59F-4C07-8604-1A928074F60D}" type="slidenum">
              <a:rPr lang="es-PE" smtClean="0"/>
              <a:pPr/>
              <a:t>18</a:t>
            </a:fld>
            <a:endParaRPr lang="es-PE"/>
          </a:p>
        </p:txBody>
      </p:sp>
    </p:spTree>
    <p:extLst>
      <p:ext uri="{BB962C8B-B14F-4D97-AF65-F5344CB8AC3E}">
        <p14:creationId xmlns:p14="http://schemas.microsoft.com/office/powerpoint/2010/main" xmlns="" val="2057768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CFAA7CEA-A59F-4C07-8604-1A928074F60D}" type="slidenum">
              <a:rPr lang="es-PE" smtClean="0"/>
              <a:pPr/>
              <a:t>19</a:t>
            </a:fld>
            <a:endParaRPr lang="es-PE"/>
          </a:p>
        </p:txBody>
      </p:sp>
    </p:spTree>
    <p:extLst>
      <p:ext uri="{BB962C8B-B14F-4D97-AF65-F5344CB8AC3E}">
        <p14:creationId xmlns:p14="http://schemas.microsoft.com/office/powerpoint/2010/main" xmlns="" val="619602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CFAA7CEA-A59F-4C07-8604-1A928074F60D}" type="slidenum">
              <a:rPr lang="es-PE" smtClean="0"/>
              <a:pPr/>
              <a:t>20</a:t>
            </a:fld>
            <a:endParaRPr lang="es-PE"/>
          </a:p>
        </p:txBody>
      </p:sp>
    </p:spTree>
    <p:extLst>
      <p:ext uri="{BB962C8B-B14F-4D97-AF65-F5344CB8AC3E}">
        <p14:creationId xmlns:p14="http://schemas.microsoft.com/office/powerpoint/2010/main" xmlns="" val="99592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CFAA7CEA-A59F-4C07-8604-1A928074F60D}" type="slidenum">
              <a:rPr lang="es-PE" smtClean="0"/>
              <a:pPr/>
              <a:t>21</a:t>
            </a:fld>
            <a:endParaRPr lang="es-PE"/>
          </a:p>
        </p:txBody>
      </p:sp>
    </p:spTree>
    <p:extLst>
      <p:ext uri="{BB962C8B-B14F-4D97-AF65-F5344CB8AC3E}">
        <p14:creationId xmlns:p14="http://schemas.microsoft.com/office/powerpoint/2010/main" xmlns="" val="2047268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CFAA7CEA-A59F-4C07-8604-1A928074F60D}" type="slidenum">
              <a:rPr lang="es-PE" smtClean="0"/>
              <a:pPr/>
              <a:t>24</a:t>
            </a:fld>
            <a:endParaRPr lang="es-PE"/>
          </a:p>
        </p:txBody>
      </p:sp>
    </p:spTree>
    <p:extLst>
      <p:ext uri="{BB962C8B-B14F-4D97-AF65-F5344CB8AC3E}">
        <p14:creationId xmlns:p14="http://schemas.microsoft.com/office/powerpoint/2010/main" xmlns="" val="269777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CFAA7CEA-A59F-4C07-8604-1A928074F60D}" type="slidenum">
              <a:rPr lang="es-PE" smtClean="0"/>
              <a:pPr/>
              <a:t>25</a:t>
            </a:fld>
            <a:endParaRPr lang="es-PE"/>
          </a:p>
        </p:txBody>
      </p:sp>
    </p:spTree>
    <p:extLst>
      <p:ext uri="{BB962C8B-B14F-4D97-AF65-F5344CB8AC3E}">
        <p14:creationId xmlns:p14="http://schemas.microsoft.com/office/powerpoint/2010/main" xmlns="" val="3034327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p>
            <a:fld id="{2076DAF7-E8C8-47DB-B186-78EECEEA4884}" type="datetimeFigureOut">
              <a:rPr lang="es-PE" smtClean="0"/>
              <a:pPr/>
              <a:t>06/04/2016</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B64BE28F-2C1C-41AB-9AF2-00019DD44F7D}" type="slidenum">
              <a:rPr lang="es-PE" smtClean="0"/>
              <a:pPr/>
              <a:t>‹Nº›</a:t>
            </a:fld>
            <a:endParaRPr lang="es-P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2076DAF7-E8C8-47DB-B186-78EECEEA4884}" type="datetimeFigureOut">
              <a:rPr lang="es-PE" smtClean="0"/>
              <a:pPr/>
              <a:t>06/04/2016</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B64BE28F-2C1C-41AB-9AF2-00019DD44F7D}" type="slidenum">
              <a:rPr lang="es-PE" smtClean="0"/>
              <a:pPr/>
              <a:t>‹Nº›</a:t>
            </a:fld>
            <a:endParaRPr lang="es-P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2076DAF7-E8C8-47DB-B186-78EECEEA4884}" type="datetimeFigureOut">
              <a:rPr lang="es-PE" smtClean="0"/>
              <a:pPr/>
              <a:t>06/04/2016</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B64BE28F-2C1C-41AB-9AF2-00019DD44F7D}" type="slidenum">
              <a:rPr lang="es-PE" smtClean="0"/>
              <a:pPr/>
              <a:t>‹Nº›</a:t>
            </a:fld>
            <a:endParaRPr lang="es-P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2076DAF7-E8C8-47DB-B186-78EECEEA4884}" type="datetimeFigureOut">
              <a:rPr lang="es-PE" smtClean="0"/>
              <a:pPr/>
              <a:t>06/04/2016</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B64BE28F-2C1C-41AB-9AF2-00019DD44F7D}" type="slidenum">
              <a:rPr lang="es-PE" smtClean="0"/>
              <a:pPr/>
              <a:t>‹Nº›</a:t>
            </a:fld>
            <a:endParaRPr lang="es-P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076DAF7-E8C8-47DB-B186-78EECEEA4884}" type="datetimeFigureOut">
              <a:rPr lang="es-PE" smtClean="0"/>
              <a:pPr/>
              <a:t>06/04/2016</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B64BE28F-2C1C-41AB-9AF2-00019DD44F7D}" type="slidenum">
              <a:rPr lang="es-PE" smtClean="0"/>
              <a:pPr/>
              <a:t>‹Nº›</a:t>
            </a:fld>
            <a:endParaRPr lang="es-P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p>
            <a:fld id="{2076DAF7-E8C8-47DB-B186-78EECEEA4884}" type="datetimeFigureOut">
              <a:rPr lang="es-PE" smtClean="0"/>
              <a:pPr/>
              <a:t>06/04/2016</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B64BE28F-2C1C-41AB-9AF2-00019DD44F7D}" type="slidenum">
              <a:rPr lang="es-PE" smtClean="0"/>
              <a:pPr/>
              <a:t>‹Nº›</a:t>
            </a:fld>
            <a:endParaRPr lang="es-P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p>
            <a:fld id="{2076DAF7-E8C8-47DB-B186-78EECEEA4884}" type="datetimeFigureOut">
              <a:rPr lang="es-PE" smtClean="0"/>
              <a:pPr/>
              <a:t>06/04/2016</a:t>
            </a:fld>
            <a:endParaRPr lang="es-PE"/>
          </a:p>
        </p:txBody>
      </p:sp>
      <p:sp>
        <p:nvSpPr>
          <p:cNvPr id="8" name="7 Marcador de pie de página"/>
          <p:cNvSpPr>
            <a:spLocks noGrp="1"/>
          </p:cNvSpPr>
          <p:nvPr>
            <p:ph type="ftr" sz="quarter" idx="11"/>
          </p:nvPr>
        </p:nvSpPr>
        <p:spPr/>
        <p:txBody>
          <a:bodyPr/>
          <a:lstStyle/>
          <a:p>
            <a:endParaRPr lang="es-PE"/>
          </a:p>
        </p:txBody>
      </p:sp>
      <p:sp>
        <p:nvSpPr>
          <p:cNvPr id="9" name="8 Marcador de número de diapositiva"/>
          <p:cNvSpPr>
            <a:spLocks noGrp="1"/>
          </p:cNvSpPr>
          <p:nvPr>
            <p:ph type="sldNum" sz="quarter" idx="12"/>
          </p:nvPr>
        </p:nvSpPr>
        <p:spPr/>
        <p:txBody>
          <a:bodyPr/>
          <a:lstStyle/>
          <a:p>
            <a:fld id="{B64BE28F-2C1C-41AB-9AF2-00019DD44F7D}" type="slidenum">
              <a:rPr lang="es-PE" smtClean="0"/>
              <a:pPr/>
              <a:t>‹Nº›</a:t>
            </a:fld>
            <a:endParaRPr lang="es-P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p>
            <a:fld id="{2076DAF7-E8C8-47DB-B186-78EECEEA4884}" type="datetimeFigureOut">
              <a:rPr lang="es-PE" smtClean="0"/>
              <a:pPr/>
              <a:t>06/04/2016</a:t>
            </a:fld>
            <a:endParaRPr lang="es-PE"/>
          </a:p>
        </p:txBody>
      </p:sp>
      <p:sp>
        <p:nvSpPr>
          <p:cNvPr id="4" name="3 Marcador de pie de página"/>
          <p:cNvSpPr>
            <a:spLocks noGrp="1"/>
          </p:cNvSpPr>
          <p:nvPr>
            <p:ph type="ftr" sz="quarter" idx="11"/>
          </p:nvPr>
        </p:nvSpPr>
        <p:spPr/>
        <p:txBody>
          <a:bodyPr/>
          <a:lstStyle/>
          <a:p>
            <a:endParaRPr lang="es-PE"/>
          </a:p>
        </p:txBody>
      </p:sp>
      <p:sp>
        <p:nvSpPr>
          <p:cNvPr id="5" name="4 Marcador de número de diapositiva"/>
          <p:cNvSpPr>
            <a:spLocks noGrp="1"/>
          </p:cNvSpPr>
          <p:nvPr>
            <p:ph type="sldNum" sz="quarter" idx="12"/>
          </p:nvPr>
        </p:nvSpPr>
        <p:spPr/>
        <p:txBody>
          <a:bodyPr/>
          <a:lstStyle/>
          <a:p>
            <a:fld id="{B64BE28F-2C1C-41AB-9AF2-00019DD44F7D}" type="slidenum">
              <a:rPr lang="es-PE" smtClean="0"/>
              <a:pPr/>
              <a:t>‹Nº›</a:t>
            </a:fld>
            <a:endParaRPr lang="es-P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076DAF7-E8C8-47DB-B186-78EECEEA4884}" type="datetimeFigureOut">
              <a:rPr lang="es-PE" smtClean="0"/>
              <a:pPr/>
              <a:t>06/04/2016</a:t>
            </a:fld>
            <a:endParaRPr lang="es-PE"/>
          </a:p>
        </p:txBody>
      </p:sp>
      <p:sp>
        <p:nvSpPr>
          <p:cNvPr id="3" name="2 Marcador de pie de página"/>
          <p:cNvSpPr>
            <a:spLocks noGrp="1"/>
          </p:cNvSpPr>
          <p:nvPr>
            <p:ph type="ftr" sz="quarter" idx="11"/>
          </p:nvPr>
        </p:nvSpPr>
        <p:spPr/>
        <p:txBody>
          <a:bodyPr/>
          <a:lstStyle/>
          <a:p>
            <a:endParaRPr lang="es-PE"/>
          </a:p>
        </p:txBody>
      </p:sp>
      <p:sp>
        <p:nvSpPr>
          <p:cNvPr id="4" name="3 Marcador de número de diapositiva"/>
          <p:cNvSpPr>
            <a:spLocks noGrp="1"/>
          </p:cNvSpPr>
          <p:nvPr>
            <p:ph type="sldNum" sz="quarter" idx="12"/>
          </p:nvPr>
        </p:nvSpPr>
        <p:spPr/>
        <p:txBody>
          <a:bodyPr/>
          <a:lstStyle/>
          <a:p>
            <a:fld id="{B64BE28F-2C1C-41AB-9AF2-00019DD44F7D}" type="slidenum">
              <a:rPr lang="es-PE" smtClean="0"/>
              <a:pPr/>
              <a:t>‹Nº›</a:t>
            </a:fld>
            <a:endParaRPr lang="es-P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076DAF7-E8C8-47DB-B186-78EECEEA4884}" type="datetimeFigureOut">
              <a:rPr lang="es-PE" smtClean="0"/>
              <a:pPr/>
              <a:t>06/04/2016</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B64BE28F-2C1C-41AB-9AF2-00019DD44F7D}" type="slidenum">
              <a:rPr lang="es-PE" smtClean="0"/>
              <a:pPr/>
              <a:t>‹Nº›</a:t>
            </a:fld>
            <a:endParaRPr lang="es-P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076DAF7-E8C8-47DB-B186-78EECEEA4884}" type="datetimeFigureOut">
              <a:rPr lang="es-PE" smtClean="0"/>
              <a:pPr/>
              <a:t>06/04/2016</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B64BE28F-2C1C-41AB-9AF2-00019DD44F7D}" type="slidenum">
              <a:rPr lang="es-PE" smtClean="0"/>
              <a:pPr/>
              <a:t>‹Nº›</a:t>
            </a:fld>
            <a:endParaRPr lang="es-P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76DAF7-E8C8-47DB-B186-78EECEEA4884}" type="datetimeFigureOut">
              <a:rPr lang="es-PE" smtClean="0"/>
              <a:pPr/>
              <a:t>06/04/2016</a:t>
            </a:fld>
            <a:endParaRPr lang="es-P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4BE28F-2C1C-41AB-9AF2-00019DD44F7D}" type="slidenum">
              <a:rPr lang="es-PE" smtClean="0"/>
              <a:pPr/>
              <a:t>‹Nº›</a:t>
            </a:fld>
            <a:endParaRPr lang="es-P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8" Type="http://schemas.openxmlformats.org/officeDocument/2006/relationships/image" Target="../media/image22.png"/><Relationship Id="rId13" Type="http://schemas.microsoft.com/office/2007/relationships/diagramDrawing" Target="../diagrams/drawing3.xml"/><Relationship Id="rId3" Type="http://schemas.openxmlformats.org/officeDocument/2006/relationships/diagramLayout" Target="../diagrams/layout3.xml"/><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diagramColors" Target="../diagrams/colors3.xml"/><Relationship Id="rId10" Type="http://schemas.openxmlformats.org/officeDocument/2006/relationships/image" Target="../media/image24.png"/><Relationship Id="rId4" Type="http://schemas.openxmlformats.org/officeDocument/2006/relationships/diagramQuickStyle" Target="../diagrams/quickStyle3.xml"/><Relationship Id="rId9"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sbn.gob.pe/index.php?option=com_docman&amp;task=doc_view&amp;gid=486&amp;Itemid=222"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35.png"/><Relationship Id="rId7" Type="http://schemas.openxmlformats.org/officeDocument/2006/relationships/diagramQuickStyle" Target="../diagrams/quickStyle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6.png"/><Relationship Id="rId9" Type="http://schemas.microsoft.com/office/2007/relationships/diagramDrawing" Target="../diagrams/drawing4.xml"/></Relationships>
</file>

<file path=ppt/slides/_rels/slide35.xml.rels><?xml version="1.0" encoding="UTF-8" standalone="yes"?>
<Relationships xmlns="http://schemas.openxmlformats.org/package/2006/relationships"><Relationship Id="rId2" Type="http://schemas.openxmlformats.org/officeDocument/2006/relationships/hyperlink" Target="http://www.produce.gob.pe/images/stories/Repositorio/tupa-2013/FORMULARIOS/INDUSTRIA/DIGAAM/Formulario-DIGGAM-013_Proc.%20107.xl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www.minam.gob.pe/wp-content/uploads/2014/09/miraflores-punto-limpio-600pix.jpg"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hyperlink" Target="http://www.raee-peru.pe/pdf/normas_tecnicas/NTP900.065color.pdf" TargetMode="External"/><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hyperlink" Target="http://www.minam.gob.pe/index.php?option=com_docman&amp;task=cat_view&amp;gid=71&amp;Itemid=39"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7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7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77.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 Id="rId5" Type="http://schemas.openxmlformats.org/officeDocument/2006/relationships/image" Target="../media/image81.jpeg"/><Relationship Id="rId4" Type="http://schemas.openxmlformats.org/officeDocument/2006/relationships/image" Target="../media/image80.jpeg"/></Relationships>
</file>

<file path=ppt/slides/_rels/slide78.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 Id="rId5" Type="http://schemas.openxmlformats.org/officeDocument/2006/relationships/image" Target="../media/image85.jpeg"/><Relationship Id="rId4" Type="http://schemas.openxmlformats.org/officeDocument/2006/relationships/image" Target="../media/image84.jpeg"/></Relationships>
</file>

<file path=ppt/slides/_rels/slide79.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2.xml"/><Relationship Id="rId4" Type="http://schemas.openxmlformats.org/officeDocument/2006/relationships/image" Target="../media/image96.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hyperlink" Target="mailto:saranibar@minam.gob.p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3717032"/>
            <a:ext cx="7772400" cy="1758057"/>
          </a:xfrm>
        </p:spPr>
        <p:txBody>
          <a:bodyPr>
            <a:normAutofit/>
          </a:bodyPr>
          <a:lstStyle/>
          <a:p>
            <a:r>
              <a:rPr lang="es-PE" b="1" dirty="0" smtClean="0"/>
              <a:t/>
            </a:r>
            <a:br>
              <a:rPr lang="es-PE" b="1" dirty="0" smtClean="0"/>
            </a:br>
            <a:endParaRPr lang="es-PE" dirty="0"/>
          </a:p>
        </p:txBody>
      </p:sp>
      <p:sp>
        <p:nvSpPr>
          <p:cNvPr id="3" name="2 Subtítulo"/>
          <p:cNvSpPr>
            <a:spLocks noGrp="1"/>
          </p:cNvSpPr>
          <p:nvPr>
            <p:ph type="subTitle" idx="1"/>
          </p:nvPr>
        </p:nvSpPr>
        <p:spPr>
          <a:xfrm>
            <a:off x="3419872" y="2420888"/>
            <a:ext cx="5760640" cy="1512168"/>
          </a:xfrm>
        </p:spPr>
        <p:txBody>
          <a:bodyPr>
            <a:noAutofit/>
          </a:bodyPr>
          <a:lstStyle/>
          <a:p>
            <a:pPr algn="r"/>
            <a:r>
              <a:rPr lang="es-ES" sz="2200" b="1" dirty="0" smtClean="0">
                <a:solidFill>
                  <a:schemeClr val="tx1"/>
                </a:solidFill>
                <a:latin typeface="Arial" panose="020B0604020202020204" pitchFamily="34" charset="0"/>
                <a:cs typeface="Arial" panose="020B0604020202020204" pitchFamily="34" charset="0"/>
              </a:rPr>
              <a:t>GESTIÓN Y MANEJO DE LOS RESIDUOS </a:t>
            </a:r>
            <a:r>
              <a:rPr lang="es-ES" sz="2200" b="1" dirty="0">
                <a:solidFill>
                  <a:schemeClr val="tx1"/>
                </a:solidFill>
                <a:latin typeface="Arial" panose="020B0604020202020204" pitchFamily="34" charset="0"/>
                <a:cs typeface="Arial" panose="020B0604020202020204" pitchFamily="34" charset="0"/>
              </a:rPr>
              <a:t>DE APARATOS ELÉCTRICOS Y ELECTRÓNICOS</a:t>
            </a:r>
          </a:p>
          <a:p>
            <a:pPr algn="r"/>
            <a:endParaRPr lang="es-PE" sz="2200" b="1" dirty="0">
              <a:solidFill>
                <a:schemeClr val="tx1"/>
              </a:solidFill>
            </a:endParaRPr>
          </a:p>
        </p:txBody>
      </p:sp>
      <p:sp>
        <p:nvSpPr>
          <p:cNvPr id="6" name="2 Subtítulo"/>
          <p:cNvSpPr txBox="1">
            <a:spLocks/>
          </p:cNvSpPr>
          <p:nvPr/>
        </p:nvSpPr>
        <p:spPr>
          <a:xfrm>
            <a:off x="2555776" y="4124424"/>
            <a:ext cx="6400800" cy="1320800"/>
          </a:xfrm>
          <a:prstGeom prst="rect">
            <a:avLst/>
          </a:prstGeom>
        </p:spPr>
        <p:txBody>
          <a:bodyPr vert="horz" lIns="91440" tIns="45720" rIns="91440" bIns="45720" rtlCol="0">
            <a:noAutofit/>
          </a:bodyPr>
          <a:lstStyle/>
          <a:p>
            <a:pPr marL="342900" marR="0" lvl="0" indent="-342900" algn="r" defTabSz="914400" rtl="0" eaLnBrk="1" fontAlgn="auto" latinLnBrk="0" hangingPunct="1">
              <a:lnSpc>
                <a:spcPct val="80000"/>
              </a:lnSpc>
              <a:spcBef>
                <a:spcPct val="0"/>
              </a:spcBef>
              <a:spcAft>
                <a:spcPts val="0"/>
              </a:spcAft>
              <a:buClrTx/>
              <a:buSzTx/>
              <a:tabLst/>
              <a:defRPr/>
            </a:pPr>
            <a:r>
              <a:rPr kumimoji="0" lang="es-PE" sz="1400" b="1" i="0" u="none" strike="noStrike" kern="1200" cap="none" spc="0" normalizeH="0" baseline="0" noProof="0" dirty="0" smtClean="0">
                <a:ln>
                  <a:noFill/>
                </a:ln>
                <a:effectLst/>
                <a:uLnTx/>
                <a:uFillTx/>
                <a:cs typeface="Arial" panose="020B0604020202020204" pitchFamily="34" charset="0"/>
              </a:rPr>
              <a:t>Ing. Sonia Aranibar Tapia</a:t>
            </a:r>
          </a:p>
          <a:p>
            <a:pPr marL="342900" marR="0" lvl="0" indent="-342900" algn="r" defTabSz="914400" rtl="0" eaLnBrk="1" fontAlgn="auto" latinLnBrk="0" hangingPunct="1">
              <a:lnSpc>
                <a:spcPct val="80000"/>
              </a:lnSpc>
              <a:spcBef>
                <a:spcPct val="0"/>
              </a:spcBef>
              <a:spcAft>
                <a:spcPts val="0"/>
              </a:spcAft>
              <a:buClrTx/>
              <a:buSzTx/>
              <a:tabLst/>
              <a:defRPr/>
            </a:pPr>
            <a:r>
              <a:rPr lang="es-PE" sz="1400" b="1" dirty="0" smtClean="0">
                <a:cs typeface="Arial" panose="020B0604020202020204" pitchFamily="34" charset="0"/>
              </a:rPr>
              <a:t>Especialista en Gestión de Residuos Sólidos</a:t>
            </a:r>
          </a:p>
          <a:p>
            <a:pPr marL="342900" marR="0" lvl="0" indent="-342900" algn="r" defTabSz="914400" rtl="0" eaLnBrk="1" fontAlgn="auto" latinLnBrk="0" hangingPunct="1">
              <a:lnSpc>
                <a:spcPct val="80000"/>
              </a:lnSpc>
              <a:spcBef>
                <a:spcPct val="0"/>
              </a:spcBef>
              <a:spcAft>
                <a:spcPts val="0"/>
              </a:spcAft>
              <a:buClrTx/>
              <a:buSzTx/>
              <a:tabLst/>
              <a:defRPr/>
            </a:pPr>
            <a:r>
              <a:rPr lang="es-PE" sz="1400" b="1" dirty="0" smtClean="0">
                <a:cs typeface="Arial" panose="020B0604020202020204" pitchFamily="34" charset="0"/>
              </a:rPr>
              <a:t>Dirección General de Calidad Ambiental</a:t>
            </a:r>
          </a:p>
          <a:p>
            <a:pPr marL="342900" marR="0" lvl="0" indent="-342900" algn="r" defTabSz="914400" rtl="0" eaLnBrk="1" fontAlgn="auto" latinLnBrk="0" hangingPunct="1">
              <a:lnSpc>
                <a:spcPct val="80000"/>
              </a:lnSpc>
              <a:spcBef>
                <a:spcPct val="0"/>
              </a:spcBef>
              <a:spcAft>
                <a:spcPts val="0"/>
              </a:spcAft>
              <a:buClrTx/>
              <a:buSzTx/>
              <a:tabLst/>
              <a:defRPr/>
            </a:pPr>
            <a:r>
              <a:rPr lang="es-PE" sz="1400" b="1" dirty="0" smtClean="0">
                <a:cs typeface="Arial" panose="020B0604020202020204" pitchFamily="34" charset="0"/>
              </a:rPr>
              <a:t> </a:t>
            </a:r>
          </a:p>
          <a:p>
            <a:pPr marL="342900" marR="0" lvl="0" indent="-342900" algn="r" defTabSz="914400" rtl="0" eaLnBrk="1" fontAlgn="auto" latinLnBrk="0" hangingPunct="1">
              <a:lnSpc>
                <a:spcPct val="80000"/>
              </a:lnSpc>
              <a:spcBef>
                <a:spcPct val="0"/>
              </a:spcBef>
              <a:spcAft>
                <a:spcPts val="0"/>
              </a:spcAft>
              <a:buClrTx/>
              <a:buSzTx/>
              <a:tabLst/>
              <a:defRPr/>
            </a:pPr>
            <a:r>
              <a:rPr lang="es-PE" sz="1400" b="1" dirty="0" smtClean="0">
                <a:cs typeface="Arial" panose="020B0604020202020204" pitchFamily="34" charset="0"/>
              </a:rPr>
              <a:t>saranibar@minam.gob.pe</a:t>
            </a:r>
          </a:p>
          <a:p>
            <a:pPr marL="342900" marR="0" lvl="0" indent="-342900" algn="r" defTabSz="914400" rtl="0" eaLnBrk="1" fontAlgn="auto" latinLnBrk="0" hangingPunct="1">
              <a:lnSpc>
                <a:spcPct val="80000"/>
              </a:lnSpc>
              <a:spcBef>
                <a:spcPct val="0"/>
              </a:spcBef>
              <a:spcAft>
                <a:spcPts val="0"/>
              </a:spcAft>
              <a:buClrTx/>
              <a:buSzTx/>
              <a:tabLst/>
              <a:defRPr/>
            </a:pPr>
            <a:endParaRPr kumimoji="0" lang="es-PE" sz="1400" b="1" i="0" u="none" strike="noStrike" kern="1200" cap="none" spc="0" normalizeH="0" baseline="0" noProof="0" dirty="0" smtClean="0">
              <a:ln>
                <a:noFill/>
              </a:ln>
              <a:effectLst/>
              <a:uLnTx/>
              <a:uFillTx/>
              <a:cs typeface="Arial" panose="020B0604020202020204" pitchFamily="34" charset="0"/>
            </a:endParaRPr>
          </a:p>
          <a:p>
            <a:pPr marL="342900" marR="0" lvl="0" indent="-342900" algn="r" defTabSz="914400" rtl="0" eaLnBrk="1" fontAlgn="auto" latinLnBrk="0" hangingPunct="1">
              <a:lnSpc>
                <a:spcPct val="80000"/>
              </a:lnSpc>
              <a:spcBef>
                <a:spcPct val="0"/>
              </a:spcBef>
              <a:spcAft>
                <a:spcPts val="0"/>
              </a:spcAft>
              <a:buClrTx/>
              <a:buSzTx/>
              <a:tabLst/>
              <a:defRPr/>
            </a:pPr>
            <a:endParaRPr kumimoji="0" lang="es-PE" sz="1400" b="1" i="0" u="none" strike="noStrike" kern="1200" cap="none" spc="0" normalizeH="0" baseline="0" noProof="0" dirty="0" smtClean="0">
              <a:ln>
                <a:noFill/>
              </a:ln>
              <a:effectLst/>
              <a:uLnTx/>
              <a:uFillTx/>
              <a:cs typeface="Arial" panose="020B0604020202020204" pitchFamily="34" charset="0"/>
            </a:endParaRPr>
          </a:p>
          <a:p>
            <a:pPr marL="342900" marR="0" lvl="0" indent="-342900" algn="r" defTabSz="914400" rtl="0" eaLnBrk="1" fontAlgn="auto" latinLnBrk="0" hangingPunct="1">
              <a:lnSpc>
                <a:spcPct val="80000"/>
              </a:lnSpc>
              <a:spcBef>
                <a:spcPct val="0"/>
              </a:spcBef>
              <a:spcAft>
                <a:spcPts val="0"/>
              </a:spcAft>
              <a:buClrTx/>
              <a:buSzTx/>
              <a:tabLst/>
              <a:defRPr/>
            </a:pPr>
            <a:r>
              <a:rPr lang="es-PE" sz="1400" b="1" dirty="0" smtClean="0">
                <a:cs typeface="Arial" panose="020B0604020202020204" pitchFamily="34" charset="0"/>
              </a:rPr>
              <a:t>Abancay,</a:t>
            </a:r>
            <a:r>
              <a:rPr kumimoji="0" lang="es-PE" sz="1400" b="1" i="0" u="none" strike="noStrike" kern="1200" cap="none" spc="0" normalizeH="0" noProof="0" dirty="0" smtClean="0">
                <a:ln>
                  <a:noFill/>
                </a:ln>
                <a:effectLst/>
                <a:uLnTx/>
                <a:uFillTx/>
                <a:cs typeface="Arial" panose="020B0604020202020204" pitchFamily="34" charset="0"/>
              </a:rPr>
              <a:t> 06 de abril de 2016</a:t>
            </a:r>
            <a:endParaRPr kumimoji="0" lang="es-PE" sz="1400" b="1" i="0" u="none" strike="noStrike" kern="1200" cap="none" spc="0" normalizeH="0" baseline="0" noProof="0" dirty="0" smtClean="0">
              <a:ln>
                <a:noFill/>
              </a:ln>
              <a:effectLst/>
              <a:uLnTx/>
              <a:uFillTx/>
              <a:cs typeface="Arial" panose="020B0604020202020204" pitchFamily="34" charset="0"/>
            </a:endParaRPr>
          </a:p>
        </p:txBody>
      </p:sp>
    </p:spTree>
    <p:extLst>
      <p:ext uri="{BB962C8B-B14F-4D97-AF65-F5344CB8AC3E}">
        <p14:creationId xmlns:p14="http://schemas.microsoft.com/office/powerpoint/2010/main" xmlns="" val="1585322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496" y="459707"/>
            <a:ext cx="7498080" cy="593029"/>
          </a:xfrm>
        </p:spPr>
        <p:txBody>
          <a:bodyPr>
            <a:noAutofit/>
          </a:bodyPr>
          <a:lstStyle/>
          <a:p>
            <a:pPr algn="ctr"/>
            <a:r>
              <a:rPr lang="es-PE" sz="2585" b="1" dirty="0" smtClean="0">
                <a:solidFill>
                  <a:srgbClr val="C00000"/>
                </a:solidFill>
              </a:rPr>
              <a:t>Cantidad de AEE importado al mercado peruano, periodo 2010-2014, según categoría</a:t>
            </a:r>
            <a:endParaRPr lang="es-PE" sz="2585" b="1" dirty="0">
              <a:solidFill>
                <a:srgbClr val="C00000"/>
              </a:solidFill>
            </a:endParaRPr>
          </a:p>
        </p:txBody>
      </p:sp>
      <p:pic>
        <p:nvPicPr>
          <p:cNvPr id="1026" name="Picture 2"/>
          <p:cNvPicPr>
            <a:picLocks noGrp="1" noChangeAspect="1" noChangeArrowheads="1"/>
          </p:cNvPicPr>
          <p:nvPr>
            <p:ph idx="1"/>
          </p:nvPr>
        </p:nvPicPr>
        <p:blipFill>
          <a:blip r:embed="rId2" cstate="email">
            <a:extLst>
              <a:ext uri="{28A0092B-C50C-407E-A947-70E740481C1C}">
                <a14:useLocalDpi xmlns:a14="http://schemas.microsoft.com/office/drawing/2010/main" xmlns=""/>
              </a:ext>
            </a:extLst>
          </a:blip>
          <a:srcRect/>
          <a:stretch>
            <a:fillRect/>
          </a:stretch>
        </p:blipFill>
        <p:spPr bwMode="auto">
          <a:xfrm>
            <a:off x="683568" y="1269621"/>
            <a:ext cx="8249417" cy="48577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2 CuadroTexto"/>
          <p:cNvSpPr txBox="1"/>
          <p:nvPr/>
        </p:nvSpPr>
        <p:spPr>
          <a:xfrm>
            <a:off x="611560" y="6073551"/>
            <a:ext cx="4032448" cy="276999"/>
          </a:xfrm>
          <a:prstGeom prst="rect">
            <a:avLst/>
          </a:prstGeom>
          <a:noFill/>
        </p:spPr>
        <p:txBody>
          <a:bodyPr wrap="square" rtlCol="0">
            <a:spAutoFit/>
          </a:bodyPr>
          <a:lstStyle/>
          <a:p>
            <a:r>
              <a:rPr lang="es-PE" sz="1200" b="1" dirty="0" smtClean="0"/>
              <a:t>Elaboración. IPES, octubre 2015.</a:t>
            </a:r>
            <a:endParaRPr lang="es-PE" sz="1200" b="1" dirty="0"/>
          </a:p>
        </p:txBody>
      </p:sp>
    </p:spTree>
    <p:extLst>
      <p:ext uri="{BB962C8B-B14F-4D97-AF65-F5344CB8AC3E}">
        <p14:creationId xmlns:p14="http://schemas.microsoft.com/office/powerpoint/2010/main" xmlns="" val="1901770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xmlns="" val="2142547937"/>
              </p:ext>
            </p:extLst>
          </p:nvPr>
        </p:nvGraphicFramePr>
        <p:xfrm>
          <a:off x="827584" y="1052736"/>
          <a:ext cx="7272808" cy="4896544"/>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p:cNvSpPr txBox="1"/>
          <p:nvPr/>
        </p:nvSpPr>
        <p:spPr>
          <a:xfrm>
            <a:off x="899592" y="6021288"/>
            <a:ext cx="3384376" cy="215444"/>
          </a:xfrm>
          <a:prstGeom prst="rect">
            <a:avLst/>
          </a:prstGeom>
          <a:noFill/>
        </p:spPr>
        <p:txBody>
          <a:bodyPr wrap="square" rtlCol="0">
            <a:spAutoFit/>
          </a:bodyPr>
          <a:lstStyle/>
          <a:p>
            <a:r>
              <a:rPr lang="es-PE" sz="800" b="1" dirty="0" smtClean="0"/>
              <a:t>Fuente. SUNAT (2016).</a:t>
            </a:r>
            <a:endParaRPr lang="es-PE" sz="800" b="1" dirty="0"/>
          </a:p>
        </p:txBody>
      </p:sp>
    </p:spTree>
    <p:extLst>
      <p:ext uri="{BB962C8B-B14F-4D97-AF65-F5344CB8AC3E}">
        <p14:creationId xmlns:p14="http://schemas.microsoft.com/office/powerpoint/2010/main" xmlns="" val="214561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908720"/>
            <a:ext cx="8229600" cy="360040"/>
          </a:xfrm>
        </p:spPr>
        <p:txBody>
          <a:bodyPr>
            <a:noAutofit/>
          </a:bodyPr>
          <a:lstStyle/>
          <a:p>
            <a:pPr algn="l"/>
            <a:r>
              <a:rPr lang="es-PE" sz="2600" b="1" dirty="0" smtClean="0">
                <a:solidFill>
                  <a:srgbClr val="C00000"/>
                </a:solidFill>
                <a:latin typeface="Arial" panose="020B0604020202020204" pitchFamily="34" charset="0"/>
                <a:cs typeface="Arial" panose="020B0604020202020204" pitchFamily="34" charset="0"/>
              </a:rPr>
              <a:t>Volúmenes de residuos de teléfonos </a:t>
            </a:r>
            <a:r>
              <a:rPr lang="es-PE" sz="2600" b="1" dirty="0">
                <a:solidFill>
                  <a:srgbClr val="C00000"/>
                </a:solidFill>
                <a:latin typeface="Arial" panose="020B0604020202020204" pitchFamily="34" charset="0"/>
                <a:cs typeface="Arial" panose="020B0604020202020204" pitchFamily="34" charset="0"/>
              </a:rPr>
              <a:t>c</a:t>
            </a:r>
            <a:r>
              <a:rPr lang="es-PE" sz="2600" b="1" dirty="0" smtClean="0">
                <a:solidFill>
                  <a:srgbClr val="C00000"/>
                </a:solidFill>
                <a:latin typeface="Arial" panose="020B0604020202020204" pitchFamily="34" charset="0"/>
                <a:cs typeface="Arial" panose="020B0604020202020204" pitchFamily="34" charset="0"/>
              </a:rPr>
              <a:t>elulares</a:t>
            </a:r>
            <a:endParaRPr lang="es-PE" sz="2600" b="1" dirty="0">
              <a:solidFill>
                <a:srgbClr val="C00000"/>
              </a:solidFill>
              <a:latin typeface="Arial" panose="020B0604020202020204" pitchFamily="34" charset="0"/>
              <a:cs typeface="Arial" panose="020B0604020202020204" pitchFamily="34" charset="0"/>
            </a:endParaRP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467544" y="1614550"/>
            <a:ext cx="8085584" cy="4234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5 CuadroTexto"/>
          <p:cNvSpPr txBox="1"/>
          <p:nvPr/>
        </p:nvSpPr>
        <p:spPr>
          <a:xfrm>
            <a:off x="467544" y="5877272"/>
            <a:ext cx="4032448" cy="276999"/>
          </a:xfrm>
          <a:prstGeom prst="rect">
            <a:avLst/>
          </a:prstGeom>
          <a:noFill/>
        </p:spPr>
        <p:txBody>
          <a:bodyPr wrap="square" rtlCol="0">
            <a:spAutoFit/>
          </a:bodyPr>
          <a:lstStyle/>
          <a:p>
            <a:r>
              <a:rPr lang="es-PE" sz="1200" b="1" dirty="0" smtClean="0"/>
              <a:t>Elaboración. IPES, 2010.</a:t>
            </a:r>
            <a:endParaRPr lang="es-PE" sz="1200" b="1" dirty="0"/>
          </a:p>
        </p:txBody>
      </p:sp>
    </p:spTree>
    <p:extLst>
      <p:ext uri="{BB962C8B-B14F-4D97-AF65-F5344CB8AC3E}">
        <p14:creationId xmlns:p14="http://schemas.microsoft.com/office/powerpoint/2010/main" xmlns="" val="90984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1267"/>
                                        </p:tgtEl>
                                        <p:attrNameLst>
                                          <p:attrName>style.visibility</p:attrName>
                                        </p:attrNameLst>
                                      </p:cBhvr>
                                      <p:to>
                                        <p:strVal val="visible"/>
                                      </p:to>
                                    </p:set>
                                    <p:animEffect transition="in" filter="fade">
                                      <p:cBhvr>
                                        <p:cTn id="10"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1"/>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71438" y="1531938"/>
            <a:ext cx="9072562" cy="4468812"/>
          </a:xfrm>
          <a:prstGeom prst="rect">
            <a:avLst/>
          </a:prstGeom>
          <a:noFill/>
          <a:ln w="9525">
            <a:noFill/>
            <a:miter lim="800000"/>
            <a:headEnd/>
            <a:tailEnd/>
          </a:ln>
        </p:spPr>
      </p:pic>
      <p:sp>
        <p:nvSpPr>
          <p:cNvPr id="5" name="Rectangle 2"/>
          <p:cNvSpPr txBox="1">
            <a:spLocks noChangeArrowheads="1"/>
          </p:cNvSpPr>
          <p:nvPr/>
        </p:nvSpPr>
        <p:spPr bwMode="auto">
          <a:xfrm>
            <a:off x="179512" y="404664"/>
            <a:ext cx="7581528" cy="1143000"/>
          </a:xfrm>
          <a:prstGeom prst="rect">
            <a:avLst/>
          </a:prstGeom>
          <a:noFill/>
          <a:ln w="9525">
            <a:noFill/>
            <a:miter lim="800000"/>
            <a:headEnd/>
            <a:tailEnd/>
          </a:ln>
        </p:spPr>
        <p:txBody>
          <a:bodyPr anchor="ctr"/>
          <a:lstStyle/>
          <a:p>
            <a:pPr>
              <a:defRPr/>
            </a:pPr>
            <a:r>
              <a:rPr lang="es-ES" sz="3200" b="1" dirty="0" err="1" smtClean="0">
                <a:solidFill>
                  <a:srgbClr val="C00000"/>
                </a:solidFill>
                <a:latin typeface="Arial" pitchFamily="34" charset="0"/>
                <a:ea typeface="+mj-ea"/>
                <a:cs typeface="Arial" pitchFamily="34" charset="0"/>
              </a:rPr>
              <a:t>PCs</a:t>
            </a:r>
            <a:r>
              <a:rPr lang="es-ES" sz="3200" b="1" dirty="0" smtClean="0">
                <a:solidFill>
                  <a:srgbClr val="C00000"/>
                </a:solidFill>
                <a:latin typeface="Arial" pitchFamily="34" charset="0"/>
                <a:ea typeface="+mj-ea"/>
                <a:cs typeface="Arial" pitchFamily="34" charset="0"/>
              </a:rPr>
              <a:t> y componentes en Perú</a:t>
            </a:r>
            <a:endParaRPr lang="es-ES" sz="3200" b="1" dirty="0">
              <a:solidFill>
                <a:srgbClr val="C00000"/>
              </a:solidFill>
              <a:latin typeface="Arial" pitchFamily="34" charset="0"/>
              <a:ea typeface="+mj-ea"/>
              <a:cs typeface="Arial" pitchFamily="34" charset="0"/>
            </a:endParaRPr>
          </a:p>
        </p:txBody>
      </p:sp>
      <p:sp>
        <p:nvSpPr>
          <p:cNvPr id="6" name="Rectangle 2"/>
          <p:cNvSpPr txBox="1">
            <a:spLocks noChangeArrowheads="1"/>
          </p:cNvSpPr>
          <p:nvPr/>
        </p:nvSpPr>
        <p:spPr bwMode="auto">
          <a:xfrm>
            <a:off x="0" y="5877272"/>
            <a:ext cx="9144000" cy="928687"/>
          </a:xfrm>
          <a:prstGeom prst="rect">
            <a:avLst/>
          </a:prstGeom>
          <a:solidFill>
            <a:srgbClr val="FFFF99"/>
          </a:solidFill>
          <a:ln w="9525">
            <a:noFill/>
            <a:miter lim="800000"/>
            <a:headEnd/>
            <a:tailEnd/>
          </a:ln>
        </p:spPr>
        <p:txBody>
          <a:bodyPr anchor="ctr"/>
          <a:lstStyle/>
          <a:p>
            <a:pPr algn="just">
              <a:defRPr/>
            </a:pPr>
            <a:r>
              <a:rPr lang="de-CH" sz="1200" b="1" dirty="0">
                <a:latin typeface="+mj-lt"/>
                <a:ea typeface="+mj-ea"/>
                <a:cs typeface="+mj-cs"/>
              </a:rPr>
              <a:t>Indicador - El volumen de residuos acumulados en el pais en base a una vida util de 7 </a:t>
            </a:r>
            <a:r>
              <a:rPr lang="es-PE" sz="1200" b="1" dirty="0">
                <a:latin typeface="+mj-lt"/>
                <a:ea typeface="+mj-ea"/>
                <a:cs typeface="+mj-cs"/>
              </a:rPr>
              <a:t>Años </a:t>
            </a:r>
            <a:r>
              <a:rPr lang="de-CH" sz="1200" b="1" dirty="0">
                <a:latin typeface="+mj-lt"/>
                <a:ea typeface="+mj-ea"/>
                <a:cs typeface="+mj-cs"/>
              </a:rPr>
              <a:t>para PCs y componentes </a:t>
            </a:r>
            <a:r>
              <a:rPr lang="de-CH" sz="1200" b="1" dirty="0" smtClean="0">
                <a:latin typeface="+mj-lt"/>
                <a:ea typeface="+mj-ea"/>
                <a:cs typeface="+mj-cs"/>
              </a:rPr>
              <a:t>al 2015 corresponde </a:t>
            </a:r>
            <a:r>
              <a:rPr lang="de-CH" sz="1200" b="1" dirty="0">
                <a:latin typeface="+mj-lt"/>
                <a:ea typeface="+mj-ea"/>
                <a:cs typeface="+mj-cs"/>
              </a:rPr>
              <a:t>a </a:t>
            </a:r>
            <a:r>
              <a:rPr lang="de-CH" sz="1200" b="1" dirty="0" smtClean="0">
                <a:latin typeface="+mj-lt"/>
                <a:ea typeface="+mj-ea"/>
                <a:cs typeface="+mj-cs"/>
              </a:rPr>
              <a:t>132.8 </a:t>
            </a:r>
            <a:r>
              <a:rPr lang="de-CH" sz="1200" b="1" dirty="0">
                <a:latin typeface="+mj-lt"/>
                <a:ea typeface="+mj-ea"/>
                <a:cs typeface="+mj-cs"/>
              </a:rPr>
              <a:t>mil toneladas</a:t>
            </a:r>
            <a:r>
              <a:rPr lang="de-CH" sz="1200" b="1" dirty="0" smtClean="0">
                <a:latin typeface="+mj-lt"/>
                <a:ea typeface="+mj-ea"/>
                <a:cs typeface="+mj-cs"/>
              </a:rPr>
              <a:t>.</a:t>
            </a:r>
          </a:p>
          <a:p>
            <a:pPr algn="just">
              <a:defRPr/>
            </a:pPr>
            <a:endParaRPr lang="de-DE" sz="1200" b="1" dirty="0">
              <a:latin typeface="+mj-lt"/>
              <a:ea typeface="+mj-ea"/>
              <a:cs typeface="+mj-cs"/>
            </a:endParaRPr>
          </a:p>
        </p:txBody>
      </p:sp>
      <p:sp>
        <p:nvSpPr>
          <p:cNvPr id="55301" name="6 Elipse"/>
          <p:cNvSpPr>
            <a:spLocks noChangeArrowheads="1"/>
          </p:cNvSpPr>
          <p:nvPr/>
        </p:nvSpPr>
        <p:spPr bwMode="auto">
          <a:xfrm>
            <a:off x="8316416" y="2348880"/>
            <a:ext cx="357188" cy="428625"/>
          </a:xfrm>
          <a:prstGeom prst="ellipse">
            <a:avLst/>
          </a:prstGeom>
          <a:noFill/>
          <a:ln w="38100" algn="ctr">
            <a:solidFill>
              <a:srgbClr val="FFFF00"/>
            </a:solidFill>
            <a:round/>
            <a:headEnd/>
            <a:tailEnd/>
          </a:ln>
        </p:spPr>
        <p:txBody>
          <a:bodyPr/>
          <a:lstStyle/>
          <a:p>
            <a:endParaRPr lang="es-ES"/>
          </a:p>
        </p:txBody>
      </p:sp>
      <p:sp>
        <p:nvSpPr>
          <p:cNvPr id="7" name="6 CuadroTexto"/>
          <p:cNvSpPr txBox="1"/>
          <p:nvPr/>
        </p:nvSpPr>
        <p:spPr>
          <a:xfrm>
            <a:off x="35496" y="6525344"/>
            <a:ext cx="4032448" cy="276999"/>
          </a:xfrm>
          <a:prstGeom prst="rect">
            <a:avLst/>
          </a:prstGeom>
          <a:noFill/>
        </p:spPr>
        <p:txBody>
          <a:bodyPr wrap="square" rtlCol="0">
            <a:spAutoFit/>
          </a:bodyPr>
          <a:lstStyle/>
          <a:p>
            <a:r>
              <a:rPr lang="es-PE" sz="1200" b="1" dirty="0" smtClean="0"/>
              <a:t>Elaboración. IPES, 2010.</a:t>
            </a:r>
            <a:endParaRPr lang="es-PE" sz="1200" b="1" dirty="0"/>
          </a:p>
        </p:txBody>
      </p:sp>
    </p:spTree>
    <p:extLst>
      <p:ext uri="{BB962C8B-B14F-4D97-AF65-F5344CB8AC3E}">
        <p14:creationId xmlns:p14="http://schemas.microsoft.com/office/powerpoint/2010/main" xmlns="" val="493259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845840"/>
            <a:ext cx="8229600" cy="1143000"/>
          </a:xfrm>
        </p:spPr>
        <p:txBody>
          <a:bodyPr>
            <a:noAutofit/>
          </a:bodyPr>
          <a:lstStyle/>
          <a:p>
            <a:pPr algn="l"/>
            <a:r>
              <a:rPr lang="es-PE" sz="2800" b="1" dirty="0" smtClean="0">
                <a:solidFill>
                  <a:srgbClr val="C00000"/>
                </a:solidFill>
              </a:rPr>
              <a:t>Flujo de materiales de computadoras en el Perú con valores porcentuales</a:t>
            </a:r>
            <a:endParaRPr lang="es-PE" sz="2800" b="1" dirty="0">
              <a:solidFill>
                <a:srgbClr val="C00000"/>
              </a:solidFill>
            </a:endParaRP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xmlns=""/>
              </a:ext>
            </a:extLst>
          </a:blip>
          <a:srcRect l="941" t="6994" r="2020" b="4689"/>
          <a:stretch/>
        </p:blipFill>
        <p:spPr bwMode="auto">
          <a:xfrm>
            <a:off x="93886" y="2109259"/>
            <a:ext cx="8925454" cy="38400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3 CuadroTexto"/>
          <p:cNvSpPr txBox="1"/>
          <p:nvPr/>
        </p:nvSpPr>
        <p:spPr>
          <a:xfrm>
            <a:off x="755576" y="5877272"/>
            <a:ext cx="4032448" cy="307777"/>
          </a:xfrm>
          <a:prstGeom prst="rect">
            <a:avLst/>
          </a:prstGeom>
          <a:noFill/>
        </p:spPr>
        <p:txBody>
          <a:bodyPr wrap="square" rtlCol="0">
            <a:spAutoFit/>
          </a:bodyPr>
          <a:lstStyle/>
          <a:p>
            <a:r>
              <a:rPr lang="es-PE" sz="1400" b="1" dirty="0" smtClean="0"/>
              <a:t>Elaboración. IPES, 2010.</a:t>
            </a:r>
            <a:endParaRPr lang="es-PE" sz="1400" b="1" dirty="0"/>
          </a:p>
        </p:txBody>
      </p:sp>
    </p:spTree>
    <p:extLst>
      <p:ext uri="{BB962C8B-B14F-4D97-AF65-F5344CB8AC3E}">
        <p14:creationId xmlns:p14="http://schemas.microsoft.com/office/powerpoint/2010/main" xmlns="" val="209934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animEffect transition="in" filter="fade">
                                      <p:cBhvr>
                                        <p:cTn id="14"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custDataLst>
              <p:tags r:id="rId1"/>
            </p:custDataLst>
          </p:nvPr>
        </p:nvSpPr>
        <p:spPr bwMode="auto">
          <a:xfrm>
            <a:off x="971600" y="1124744"/>
            <a:ext cx="6624736" cy="652462"/>
          </a:xfrm>
          <a:prstGeom prst="rect">
            <a:avLst/>
          </a:prstGeom>
          <a:noFill/>
          <a:ln w="0">
            <a:noFill/>
            <a:miter lim="800000"/>
            <a:headEnd/>
            <a:tailEnd/>
          </a:ln>
        </p:spPr>
        <p:txBody>
          <a:bodyPr lIns="0" tIns="0" rIns="0" bIns="0" anchor="b"/>
          <a:lstStyle/>
          <a:p>
            <a:pPr>
              <a:lnSpc>
                <a:spcPts val="2400"/>
              </a:lnSpc>
            </a:pPr>
            <a:r>
              <a:rPr lang="de-CH" sz="3200" b="1" dirty="0" smtClean="0">
                <a:solidFill>
                  <a:srgbClr val="C00000"/>
                </a:solidFill>
                <a:latin typeface="Arial" pitchFamily="34" charset="0"/>
                <a:cs typeface="Arial" pitchFamily="34" charset="0"/>
              </a:rPr>
              <a:t>Responsabilidad Extendida del Productor (REP)</a:t>
            </a:r>
            <a:endParaRPr lang="de-CH" sz="3200" b="1" noProof="1">
              <a:solidFill>
                <a:srgbClr val="C00000"/>
              </a:solidFill>
              <a:latin typeface="Arial" pitchFamily="34" charset="0"/>
              <a:cs typeface="Arial" pitchFamily="34" charset="0"/>
            </a:endParaRPr>
          </a:p>
        </p:txBody>
      </p:sp>
      <p:sp>
        <p:nvSpPr>
          <p:cNvPr id="5" name="CuadroTexto 4"/>
          <p:cNvSpPr txBox="1"/>
          <p:nvPr/>
        </p:nvSpPr>
        <p:spPr>
          <a:xfrm>
            <a:off x="899592" y="2132856"/>
            <a:ext cx="7920880" cy="2677656"/>
          </a:xfrm>
          <a:prstGeom prst="rect">
            <a:avLst/>
          </a:prstGeom>
          <a:noFill/>
        </p:spPr>
        <p:txBody>
          <a:bodyPr wrap="square" rtlCol="0">
            <a:spAutoFit/>
          </a:bodyPr>
          <a:lstStyle/>
          <a:p>
            <a:r>
              <a:rPr lang="es-PE" sz="2800" dirty="0" smtClean="0">
                <a:latin typeface="Arial" panose="020B0604020202020204" pitchFamily="34" charset="0"/>
                <a:cs typeface="Arial" panose="020B0604020202020204" pitchFamily="34" charset="0"/>
              </a:rPr>
              <a:t>Enfoque de política ambiental mediante el cual, la responsabilidad del productor de AEE se amplía a la fase post-consumo del ciclo de vida de un producto, en las etapas de recolección, transporte, tratamiento y disposición final de forma ambientalmente adecuada.</a:t>
            </a:r>
            <a:endParaRPr lang="es-PE" sz="2800" dirty="0">
              <a:latin typeface="Arial" panose="020B0604020202020204" pitchFamily="34" charset="0"/>
              <a:cs typeface="Arial" panose="020B0604020202020204" pitchFamily="34" charset="0"/>
            </a:endParaRPr>
          </a:p>
        </p:txBody>
      </p:sp>
      <p:sp>
        <p:nvSpPr>
          <p:cNvPr id="8" name="CuadroTexto 7"/>
          <p:cNvSpPr txBox="1"/>
          <p:nvPr/>
        </p:nvSpPr>
        <p:spPr>
          <a:xfrm>
            <a:off x="899592" y="5866731"/>
            <a:ext cx="7524836" cy="276999"/>
          </a:xfrm>
          <a:prstGeom prst="rect">
            <a:avLst/>
          </a:prstGeom>
          <a:noFill/>
        </p:spPr>
        <p:txBody>
          <a:bodyPr wrap="square" rtlCol="0">
            <a:spAutoFit/>
          </a:bodyPr>
          <a:lstStyle/>
          <a:p>
            <a:r>
              <a:rPr lang="es-PE" sz="1200" b="1" dirty="0" smtClean="0">
                <a:latin typeface="Arial" panose="020B0604020202020204" pitchFamily="34" charset="0"/>
                <a:cs typeface="Arial" panose="020B0604020202020204" pitchFamily="34" charset="0"/>
              </a:rPr>
              <a:t>Decreto Supremo N° 001-2012-MINAM. Anexo 1. Definiciones.</a:t>
            </a:r>
            <a:endParaRPr lang="es-PE"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461232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CuadroTexto"/>
          <p:cNvSpPr txBox="1"/>
          <p:nvPr/>
        </p:nvSpPr>
        <p:spPr>
          <a:xfrm>
            <a:off x="1043608" y="1751476"/>
            <a:ext cx="7632848" cy="3570208"/>
          </a:xfrm>
          <a:prstGeom prst="rect">
            <a:avLst/>
          </a:prstGeom>
          <a:noFill/>
        </p:spPr>
        <p:txBody>
          <a:bodyPr wrap="square" rtlCol="0">
            <a:spAutoFit/>
          </a:bodyPr>
          <a:lstStyle/>
          <a:p>
            <a:pPr marL="514350" indent="-514350"/>
            <a:r>
              <a:rPr lang="es-PE" sz="3200" b="1" dirty="0">
                <a:solidFill>
                  <a:srgbClr val="C00000"/>
                </a:solidFill>
              </a:rPr>
              <a:t>Marco </a:t>
            </a:r>
            <a:r>
              <a:rPr lang="es-PE" sz="3200" b="1" dirty="0" smtClean="0">
                <a:solidFill>
                  <a:srgbClr val="C00000"/>
                </a:solidFill>
              </a:rPr>
              <a:t>Legal</a:t>
            </a:r>
          </a:p>
          <a:p>
            <a:pPr marL="514350" indent="-514350"/>
            <a:endParaRPr lang="es-PE" sz="2800" b="1" dirty="0">
              <a:solidFill>
                <a:srgbClr val="C00000"/>
              </a:solidFill>
            </a:endParaRPr>
          </a:p>
          <a:p>
            <a:pPr marL="514350" indent="-514350">
              <a:buFont typeface="Wingdings" panose="05000000000000000000" pitchFamily="2" charset="2"/>
              <a:buChar char="ü"/>
            </a:pPr>
            <a:r>
              <a:rPr lang="es-PE" sz="2800" b="1" dirty="0" smtClean="0">
                <a:solidFill>
                  <a:schemeClr val="tx1">
                    <a:lumMod val="75000"/>
                    <a:lumOff val="25000"/>
                  </a:schemeClr>
                </a:solidFill>
              </a:rPr>
              <a:t>Política Nacional del Ambiente</a:t>
            </a:r>
          </a:p>
          <a:p>
            <a:pPr marL="514350" indent="-514350">
              <a:buFont typeface="Wingdings" panose="05000000000000000000" pitchFamily="2" charset="2"/>
              <a:buChar char="ü"/>
            </a:pPr>
            <a:r>
              <a:rPr lang="es-PE" sz="2800" b="1" dirty="0" smtClean="0">
                <a:solidFill>
                  <a:schemeClr val="tx1">
                    <a:lumMod val="75000"/>
                    <a:lumOff val="25000"/>
                  </a:schemeClr>
                </a:solidFill>
              </a:rPr>
              <a:t>PLANAA PERÚ 2011-2021</a:t>
            </a:r>
          </a:p>
          <a:p>
            <a:pPr marL="514350" indent="-514350">
              <a:buFont typeface="Wingdings" panose="05000000000000000000" pitchFamily="2" charset="2"/>
              <a:buChar char="ü"/>
            </a:pPr>
            <a:r>
              <a:rPr lang="es-PE" sz="2800" b="1" dirty="0" err="1" smtClean="0">
                <a:solidFill>
                  <a:schemeClr val="tx1">
                    <a:lumMod val="75000"/>
                    <a:lumOff val="25000"/>
                  </a:schemeClr>
                </a:solidFill>
              </a:rPr>
              <a:t>AgendaAmbiente</a:t>
            </a:r>
            <a:r>
              <a:rPr lang="es-PE" sz="2800" b="1" dirty="0" smtClean="0">
                <a:solidFill>
                  <a:schemeClr val="tx1">
                    <a:lumMod val="75000"/>
                    <a:lumOff val="25000"/>
                  </a:schemeClr>
                </a:solidFill>
              </a:rPr>
              <a:t> 2015 2016</a:t>
            </a:r>
          </a:p>
          <a:p>
            <a:pPr marL="514350" indent="-514350">
              <a:buFont typeface="Wingdings" panose="05000000000000000000" pitchFamily="2" charset="2"/>
              <a:buChar char="ü"/>
            </a:pPr>
            <a:r>
              <a:rPr lang="es-PE" sz="2800" b="1" dirty="0" smtClean="0">
                <a:solidFill>
                  <a:schemeClr val="tx1">
                    <a:lumMod val="75000"/>
                    <a:lumOff val="25000"/>
                  </a:schemeClr>
                </a:solidFill>
              </a:rPr>
              <a:t>Ley General de Residuos Sólidos</a:t>
            </a:r>
          </a:p>
          <a:p>
            <a:pPr marL="514350" indent="-514350"/>
            <a:endParaRPr lang="es-PE" b="1" dirty="0" smtClean="0">
              <a:solidFill>
                <a:schemeClr val="tx1">
                  <a:lumMod val="75000"/>
                  <a:lumOff val="25000"/>
                </a:schemeClr>
              </a:solidFill>
            </a:endParaRPr>
          </a:p>
          <a:p>
            <a:pPr marL="514350" indent="-514350"/>
            <a:endParaRPr lang="es-PE" b="1" dirty="0" smtClean="0">
              <a:solidFill>
                <a:schemeClr val="tx1">
                  <a:lumMod val="75000"/>
                  <a:lumOff val="25000"/>
                </a:schemeClr>
              </a:solidFill>
            </a:endParaRPr>
          </a:p>
          <a:p>
            <a:pPr marL="514350" indent="-514350"/>
            <a:endParaRPr lang="es-PE" dirty="0"/>
          </a:p>
        </p:txBody>
      </p:sp>
      <p:sp>
        <p:nvSpPr>
          <p:cNvPr id="13" name="12 Rectángulo"/>
          <p:cNvSpPr/>
          <p:nvPr/>
        </p:nvSpPr>
        <p:spPr>
          <a:xfrm>
            <a:off x="0" y="2132856"/>
            <a:ext cx="611560" cy="2592288"/>
          </a:xfrm>
          <a:prstGeom prst="rect">
            <a:avLst/>
          </a:prstGeom>
          <a:solidFill>
            <a:srgbClr val="F995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xmlns="" val="33293853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0" y="2060848"/>
            <a:ext cx="215008" cy="3888432"/>
          </a:xfrm>
          <a:prstGeom prst="rect">
            <a:avLst/>
          </a:prstGeom>
          <a:solidFill>
            <a:srgbClr val="F995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1 Rectángulo"/>
          <p:cNvSpPr/>
          <p:nvPr/>
        </p:nvSpPr>
        <p:spPr>
          <a:xfrm>
            <a:off x="1115616" y="836712"/>
            <a:ext cx="5399042" cy="584775"/>
          </a:xfrm>
          <a:prstGeom prst="rect">
            <a:avLst/>
          </a:prstGeom>
        </p:spPr>
        <p:txBody>
          <a:bodyPr wrap="none">
            <a:spAutoFit/>
          </a:bodyPr>
          <a:lstStyle/>
          <a:p>
            <a:pPr algn="r">
              <a:spcBef>
                <a:spcPct val="0"/>
              </a:spcBef>
            </a:pPr>
            <a:r>
              <a:rPr lang="es-PE" sz="3200" b="1" dirty="0">
                <a:solidFill>
                  <a:srgbClr val="C00000"/>
                </a:solidFill>
                <a:latin typeface="+mj-lt"/>
                <a:ea typeface="+mj-ea"/>
                <a:cs typeface="+mj-cs"/>
              </a:rPr>
              <a:t>Política Nacional del Ambiente</a:t>
            </a:r>
          </a:p>
        </p:txBody>
      </p:sp>
      <p:sp>
        <p:nvSpPr>
          <p:cNvPr id="26" name="25 CuadroTexto"/>
          <p:cNvSpPr txBox="1"/>
          <p:nvPr/>
        </p:nvSpPr>
        <p:spPr>
          <a:xfrm>
            <a:off x="3635896" y="2039357"/>
            <a:ext cx="5328592" cy="3477875"/>
          </a:xfrm>
          <a:prstGeom prst="rect">
            <a:avLst/>
          </a:prstGeom>
          <a:noFill/>
        </p:spPr>
        <p:txBody>
          <a:bodyPr wrap="square" rtlCol="0">
            <a:spAutoFit/>
          </a:bodyPr>
          <a:lstStyle>
            <a:defPPr>
              <a:defRPr lang="es-PE"/>
            </a:defPPr>
            <a:lvl1pPr marL="285750" lvl="0" indent="-285750">
              <a:buFont typeface="Arial" pitchFamily="34" charset="0"/>
              <a:buChar cha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indent="0">
              <a:buNone/>
            </a:pPr>
            <a:r>
              <a:rPr lang="es-ES" sz="2000" dirty="0">
                <a:latin typeface="Arial" panose="020B0604020202020204" pitchFamily="34" charset="0"/>
                <a:cs typeface="Arial" panose="020B0604020202020204" pitchFamily="34" charset="0"/>
              </a:rPr>
              <a:t>Mejorar la calidad de vida de las personas, garantizando la existencia de ecosistemas saludables, viables y funcionales en el largo plazo y el desarrollo sostenible del país, mediante la prevención, protección y recuperación del ambiente y sus componentes, la conservación y el aprovechamiento sostenible de los recursos naturales, de una manera responsable y congruente con el respeto de los derechos fundamentales de la persona.</a:t>
            </a:r>
          </a:p>
        </p:txBody>
      </p:sp>
      <p:grpSp>
        <p:nvGrpSpPr>
          <p:cNvPr id="27" name="26 Grupo"/>
          <p:cNvGrpSpPr/>
          <p:nvPr/>
        </p:nvGrpSpPr>
        <p:grpSpPr>
          <a:xfrm>
            <a:off x="682845" y="2156448"/>
            <a:ext cx="3024336" cy="3405384"/>
            <a:chOff x="5960821" y="2289423"/>
            <a:chExt cx="3024336" cy="3080374"/>
          </a:xfrm>
        </p:grpSpPr>
        <p:pic>
          <p:nvPicPr>
            <p:cNvPr id="28" name="Imagen 4"/>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6372200" y="2289423"/>
              <a:ext cx="2228512" cy="2774082"/>
            </a:xfrm>
            <a:prstGeom prst="rect">
              <a:avLst/>
            </a:prstGeom>
            <a:ln>
              <a:solidFill>
                <a:schemeClr val="tx1"/>
              </a:solidFill>
            </a:ln>
          </p:spPr>
        </p:pic>
        <p:sp>
          <p:nvSpPr>
            <p:cNvPr id="29" name="5 CuadroTexto"/>
            <p:cNvSpPr txBox="1">
              <a:spLocks noChangeArrowheads="1"/>
            </p:cNvSpPr>
            <p:nvPr/>
          </p:nvSpPr>
          <p:spPr bwMode="auto">
            <a:xfrm>
              <a:off x="5960821" y="5091394"/>
              <a:ext cx="3024336" cy="278403"/>
            </a:xfrm>
            <a:prstGeom prst="rect">
              <a:avLst/>
            </a:prstGeom>
            <a:noFill/>
            <a:ln w="9525">
              <a:noFill/>
              <a:miter lim="800000"/>
              <a:headEnd/>
              <a:tailEnd/>
            </a:ln>
          </p:spPr>
          <p:txBody>
            <a:bodyPr wrap="square">
              <a:spAutoFit/>
            </a:bodyPr>
            <a:lstStyle/>
            <a:p>
              <a:pPr algn="ctr"/>
              <a:r>
                <a:rPr lang="es-ES" sz="1400" b="1" dirty="0" smtClean="0">
                  <a:solidFill>
                    <a:srgbClr val="C00000"/>
                  </a:solidFill>
                </a:rPr>
                <a:t>D.S</a:t>
              </a:r>
              <a:r>
                <a:rPr lang="es-ES" sz="1400" b="1" dirty="0">
                  <a:solidFill>
                    <a:srgbClr val="C00000"/>
                  </a:solidFill>
                </a:rPr>
                <a:t>. Nº </a:t>
              </a:r>
              <a:r>
                <a:rPr lang="es-ES" sz="1400" b="1" dirty="0" smtClean="0">
                  <a:solidFill>
                    <a:srgbClr val="C00000"/>
                  </a:solidFill>
                </a:rPr>
                <a:t>012-2009-MINAM</a:t>
              </a:r>
              <a:endParaRPr lang="es-ES" sz="1400" b="1" dirty="0">
                <a:solidFill>
                  <a:srgbClr val="C00000"/>
                </a:solidFill>
              </a:endParaRPr>
            </a:p>
          </p:txBody>
        </p:sp>
      </p:grpSp>
      <p:sp>
        <p:nvSpPr>
          <p:cNvPr id="30" name="Rectángulo 1"/>
          <p:cNvSpPr/>
          <p:nvPr/>
        </p:nvSpPr>
        <p:spPr>
          <a:xfrm>
            <a:off x="3635895" y="5847655"/>
            <a:ext cx="5399877" cy="461665"/>
          </a:xfrm>
          <a:prstGeom prst="rect">
            <a:avLst/>
          </a:prstGeom>
        </p:spPr>
        <p:txBody>
          <a:bodyPr wrap="square">
            <a:spAutoFit/>
          </a:bodyPr>
          <a:lstStyle/>
          <a:p>
            <a:pPr algn="just" fontAlgn="auto">
              <a:spcBef>
                <a:spcPts val="0"/>
              </a:spcBef>
              <a:spcAft>
                <a:spcPts val="0"/>
              </a:spcAft>
              <a:defRPr/>
            </a:pPr>
            <a:endParaRPr lang="es-ES" sz="1200" b="1" dirty="0">
              <a:latin typeface="Arial" panose="020B0604020202020204" pitchFamily="34" charset="0"/>
              <a:cs typeface="Arial" panose="020B0604020202020204" pitchFamily="34" charset="0"/>
            </a:endParaRPr>
          </a:p>
          <a:p>
            <a:pPr algn="just" fontAlgn="auto">
              <a:spcBef>
                <a:spcPts val="0"/>
              </a:spcBef>
              <a:spcAft>
                <a:spcPts val="0"/>
              </a:spcAft>
              <a:defRPr/>
            </a:pPr>
            <a:r>
              <a:rPr lang="es-ES" sz="1200" b="1" dirty="0"/>
              <a:t>(Artículo 9º de la Ley Nº 28611, Ley General del Ambiente).</a:t>
            </a:r>
          </a:p>
        </p:txBody>
      </p:sp>
    </p:spTree>
    <p:extLst>
      <p:ext uri="{BB962C8B-B14F-4D97-AF65-F5344CB8AC3E}">
        <p14:creationId xmlns:p14="http://schemas.microsoft.com/office/powerpoint/2010/main" xmlns="" val="32287049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323528" y="994371"/>
            <a:ext cx="7005464" cy="706437"/>
          </a:xfrm>
        </p:spPr>
        <p:txBody>
          <a:bodyPr>
            <a:normAutofit/>
          </a:bodyPr>
          <a:lstStyle/>
          <a:p>
            <a:pPr algn="l"/>
            <a:r>
              <a:rPr lang="es-PE" sz="3200" b="1" dirty="0" smtClean="0">
                <a:solidFill>
                  <a:srgbClr val="C00000"/>
                </a:solidFill>
              </a:rPr>
              <a:t>Política Nacional del Ambiente</a:t>
            </a:r>
            <a:endParaRPr lang="es-ES" sz="3200" b="1" dirty="0" smtClean="0">
              <a:solidFill>
                <a:srgbClr val="B80000"/>
              </a:solidFill>
            </a:endParaRPr>
          </a:p>
        </p:txBody>
      </p:sp>
      <p:sp>
        <p:nvSpPr>
          <p:cNvPr id="15" name="14 Rectángulo"/>
          <p:cNvSpPr/>
          <p:nvPr/>
        </p:nvSpPr>
        <p:spPr>
          <a:xfrm>
            <a:off x="0" y="2060848"/>
            <a:ext cx="215008" cy="3888432"/>
          </a:xfrm>
          <a:prstGeom prst="rect">
            <a:avLst/>
          </a:prstGeom>
          <a:solidFill>
            <a:srgbClr val="F995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2" name="1 Grupo"/>
          <p:cNvGrpSpPr/>
          <p:nvPr/>
        </p:nvGrpSpPr>
        <p:grpSpPr>
          <a:xfrm>
            <a:off x="7092280" y="2554247"/>
            <a:ext cx="1584176" cy="2802966"/>
            <a:chOff x="5724128" y="2132856"/>
            <a:chExt cx="1584176" cy="2802966"/>
          </a:xfrm>
        </p:grpSpPr>
        <p:sp>
          <p:nvSpPr>
            <p:cNvPr id="20" name="19 Rectángulo"/>
            <p:cNvSpPr/>
            <p:nvPr/>
          </p:nvSpPr>
          <p:spPr>
            <a:xfrm>
              <a:off x="5724128" y="2132856"/>
              <a:ext cx="1584176" cy="2802966"/>
            </a:xfrm>
            <a:prstGeom prst="rect">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s-PE"/>
            </a:p>
          </p:txBody>
        </p:sp>
        <p:sp>
          <p:nvSpPr>
            <p:cNvPr id="29" name="28 Elipse"/>
            <p:cNvSpPr/>
            <p:nvPr/>
          </p:nvSpPr>
          <p:spPr>
            <a:xfrm>
              <a:off x="6120172" y="2204864"/>
              <a:ext cx="792088" cy="79208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0" name="29 CuadroTexto"/>
            <p:cNvSpPr txBox="1"/>
            <p:nvPr/>
          </p:nvSpPr>
          <p:spPr>
            <a:xfrm>
              <a:off x="6294040" y="2204864"/>
              <a:ext cx="444352" cy="707886"/>
            </a:xfrm>
            <a:prstGeom prst="rect">
              <a:avLst/>
            </a:prstGeom>
            <a:noFill/>
          </p:spPr>
          <p:txBody>
            <a:bodyPr wrap="none" rtlCol="0">
              <a:spAutoFit/>
            </a:bodyPr>
            <a:lstStyle/>
            <a:p>
              <a:pPr algn="ctr"/>
              <a:r>
                <a:rPr lang="es-PE" sz="4000" b="1" dirty="0">
                  <a:solidFill>
                    <a:schemeClr val="bg1">
                      <a:lumMod val="95000"/>
                    </a:schemeClr>
                  </a:solidFill>
                </a:rPr>
                <a:t>4</a:t>
              </a:r>
            </a:p>
          </p:txBody>
        </p:sp>
        <p:sp>
          <p:nvSpPr>
            <p:cNvPr id="35" name="34 CuadroTexto"/>
            <p:cNvSpPr txBox="1"/>
            <p:nvPr/>
          </p:nvSpPr>
          <p:spPr>
            <a:xfrm>
              <a:off x="5724128" y="3284984"/>
              <a:ext cx="1584176" cy="1261884"/>
            </a:xfrm>
            <a:prstGeom prst="rect">
              <a:avLst/>
            </a:prstGeom>
            <a:noFill/>
          </p:spPr>
          <p:txBody>
            <a:bodyPr wrap="square" rtlCol="0">
              <a:spAutoFit/>
            </a:bodyPr>
            <a:lstStyle/>
            <a:p>
              <a:r>
                <a:rPr lang="es-PE" sz="1600" dirty="0"/>
                <a:t>Compromisos y oportunidades ambientales internacionales</a:t>
              </a:r>
            </a:p>
            <a:p>
              <a:endParaRPr lang="es-PE" sz="1200" dirty="0" smtClean="0"/>
            </a:p>
          </p:txBody>
        </p:sp>
      </p:grpSp>
      <p:grpSp>
        <p:nvGrpSpPr>
          <p:cNvPr id="5" name="4 Grupo"/>
          <p:cNvGrpSpPr/>
          <p:nvPr/>
        </p:nvGrpSpPr>
        <p:grpSpPr>
          <a:xfrm>
            <a:off x="467544" y="2564153"/>
            <a:ext cx="1584176" cy="2802395"/>
            <a:chOff x="539552" y="2132856"/>
            <a:chExt cx="1584176" cy="2802395"/>
          </a:xfrm>
        </p:grpSpPr>
        <p:sp>
          <p:nvSpPr>
            <p:cNvPr id="23" name="22 Rectángulo"/>
            <p:cNvSpPr/>
            <p:nvPr/>
          </p:nvSpPr>
          <p:spPr>
            <a:xfrm>
              <a:off x="539552" y="2132856"/>
              <a:ext cx="1584176" cy="2802395"/>
            </a:xfrm>
            <a:prstGeom prst="rect">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s-PE"/>
            </a:p>
          </p:txBody>
        </p:sp>
        <p:sp>
          <p:nvSpPr>
            <p:cNvPr id="25" name="24 CuadroTexto"/>
            <p:cNvSpPr txBox="1"/>
            <p:nvPr/>
          </p:nvSpPr>
          <p:spPr>
            <a:xfrm>
              <a:off x="539552" y="3284984"/>
              <a:ext cx="1512168" cy="1600438"/>
            </a:xfrm>
            <a:prstGeom prst="rect">
              <a:avLst/>
            </a:prstGeom>
            <a:noFill/>
          </p:spPr>
          <p:txBody>
            <a:bodyPr wrap="square" rtlCol="0">
              <a:spAutoFit/>
            </a:bodyPr>
            <a:lstStyle/>
            <a:p>
              <a:pPr lvl="0"/>
              <a:r>
                <a:rPr lang="es-PE" sz="1400" dirty="0" smtClean="0"/>
                <a:t>Conservación </a:t>
              </a:r>
              <a:r>
                <a:rPr lang="es-PE" sz="1400" dirty="0"/>
                <a:t>y aprovechamiento sostenible de los RRNN y de la diversidad </a:t>
              </a:r>
              <a:r>
                <a:rPr lang="es-PE" sz="1400" dirty="0" smtClean="0"/>
                <a:t>biológica.</a:t>
              </a:r>
              <a:endParaRPr lang="es-PE" sz="1400" dirty="0"/>
            </a:p>
            <a:p>
              <a:pPr>
                <a:buFont typeface="Arial" pitchFamily="34" charset="0"/>
                <a:buChar char="•"/>
              </a:pPr>
              <a:endParaRPr lang="es-PE" sz="1400" dirty="0" smtClean="0"/>
            </a:p>
          </p:txBody>
        </p:sp>
        <p:sp>
          <p:nvSpPr>
            <p:cNvPr id="39" name="38 Elipse"/>
            <p:cNvSpPr/>
            <p:nvPr/>
          </p:nvSpPr>
          <p:spPr>
            <a:xfrm>
              <a:off x="935596" y="2204864"/>
              <a:ext cx="792088" cy="79208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0" name="39 CuadroTexto"/>
            <p:cNvSpPr txBox="1"/>
            <p:nvPr/>
          </p:nvSpPr>
          <p:spPr>
            <a:xfrm>
              <a:off x="1109464" y="2204864"/>
              <a:ext cx="444352" cy="707886"/>
            </a:xfrm>
            <a:prstGeom prst="rect">
              <a:avLst/>
            </a:prstGeom>
            <a:noFill/>
          </p:spPr>
          <p:txBody>
            <a:bodyPr wrap="none" rtlCol="0">
              <a:spAutoFit/>
            </a:bodyPr>
            <a:lstStyle/>
            <a:p>
              <a:pPr algn="ctr"/>
              <a:r>
                <a:rPr lang="es-PE" sz="4000" b="1" dirty="0">
                  <a:solidFill>
                    <a:schemeClr val="bg1">
                      <a:lumMod val="95000"/>
                    </a:schemeClr>
                  </a:solidFill>
                </a:rPr>
                <a:t>1</a:t>
              </a:r>
            </a:p>
          </p:txBody>
        </p:sp>
      </p:grpSp>
      <p:sp>
        <p:nvSpPr>
          <p:cNvPr id="51" name="50 CuadroTexto"/>
          <p:cNvSpPr txBox="1"/>
          <p:nvPr/>
        </p:nvSpPr>
        <p:spPr>
          <a:xfrm>
            <a:off x="395536" y="2195572"/>
            <a:ext cx="2448272" cy="369332"/>
          </a:xfrm>
          <a:prstGeom prst="rect">
            <a:avLst/>
          </a:prstGeom>
          <a:noFill/>
        </p:spPr>
        <p:txBody>
          <a:bodyPr wrap="square" rtlCol="0">
            <a:spAutoFit/>
          </a:bodyPr>
          <a:lstStyle/>
          <a:p>
            <a:pPr marL="514350" indent="-514350"/>
            <a:r>
              <a:rPr lang="es-PE" b="1" dirty="0" smtClean="0">
                <a:solidFill>
                  <a:srgbClr val="F9950F"/>
                </a:solidFill>
              </a:rPr>
              <a:t>EJES DE POLÍTICA</a:t>
            </a:r>
          </a:p>
        </p:txBody>
      </p:sp>
      <p:grpSp>
        <p:nvGrpSpPr>
          <p:cNvPr id="10" name="9 Grupo"/>
          <p:cNvGrpSpPr/>
          <p:nvPr/>
        </p:nvGrpSpPr>
        <p:grpSpPr>
          <a:xfrm>
            <a:off x="2663080" y="2564152"/>
            <a:ext cx="1657597" cy="2802395"/>
            <a:chOff x="2663081" y="2138773"/>
            <a:chExt cx="1657597" cy="2802395"/>
          </a:xfrm>
        </p:grpSpPr>
        <p:grpSp>
          <p:nvGrpSpPr>
            <p:cNvPr id="4" name="3 Grupo"/>
            <p:cNvGrpSpPr/>
            <p:nvPr/>
          </p:nvGrpSpPr>
          <p:grpSpPr>
            <a:xfrm>
              <a:off x="2699792" y="2138773"/>
              <a:ext cx="1584176" cy="2802395"/>
              <a:chOff x="2267744" y="2132856"/>
              <a:chExt cx="1584176" cy="2802395"/>
            </a:xfrm>
          </p:grpSpPr>
          <p:sp>
            <p:nvSpPr>
              <p:cNvPr id="18" name="17 Rectángulo"/>
              <p:cNvSpPr/>
              <p:nvPr/>
            </p:nvSpPr>
            <p:spPr>
              <a:xfrm>
                <a:off x="2267744" y="2132856"/>
                <a:ext cx="1584176" cy="2802395"/>
              </a:xfrm>
              <a:prstGeom prst="rect">
                <a:avLst/>
              </a:prstGeom>
              <a:ln>
                <a:solidFill>
                  <a:srgbClr val="C00000"/>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s-PE"/>
              </a:p>
            </p:txBody>
          </p:sp>
          <p:sp>
            <p:nvSpPr>
              <p:cNvPr id="22" name="21 Elipse"/>
              <p:cNvSpPr/>
              <p:nvPr/>
            </p:nvSpPr>
            <p:spPr>
              <a:xfrm>
                <a:off x="2663788" y="2204864"/>
                <a:ext cx="792088" cy="79208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6" name="25 CuadroTexto"/>
              <p:cNvSpPr txBox="1"/>
              <p:nvPr/>
            </p:nvSpPr>
            <p:spPr>
              <a:xfrm>
                <a:off x="2837656" y="2204864"/>
                <a:ext cx="444352" cy="707886"/>
              </a:xfrm>
              <a:prstGeom prst="rect">
                <a:avLst/>
              </a:prstGeom>
              <a:noFill/>
              <a:ln>
                <a:noFill/>
              </a:ln>
            </p:spPr>
            <p:txBody>
              <a:bodyPr wrap="none" rtlCol="0">
                <a:spAutoFit/>
              </a:bodyPr>
              <a:lstStyle/>
              <a:p>
                <a:pPr algn="ctr"/>
                <a:r>
                  <a:rPr lang="es-PE" sz="4000" b="1" dirty="0">
                    <a:solidFill>
                      <a:schemeClr val="bg1">
                        <a:lumMod val="95000"/>
                      </a:schemeClr>
                    </a:solidFill>
                  </a:rPr>
                  <a:t>2</a:t>
                </a:r>
              </a:p>
            </p:txBody>
          </p:sp>
        </p:grpSp>
        <p:sp>
          <p:nvSpPr>
            <p:cNvPr id="6" name="5 Rectángulo"/>
            <p:cNvSpPr/>
            <p:nvPr/>
          </p:nvSpPr>
          <p:spPr>
            <a:xfrm>
              <a:off x="2663081" y="3300235"/>
              <a:ext cx="1657597" cy="830997"/>
            </a:xfrm>
            <a:prstGeom prst="rect">
              <a:avLst/>
            </a:prstGeom>
          </p:spPr>
          <p:txBody>
            <a:bodyPr wrap="square">
              <a:spAutoFit/>
            </a:bodyPr>
            <a:lstStyle/>
            <a:p>
              <a:r>
                <a:rPr lang="es-PE" sz="1600" dirty="0"/>
                <a:t>Gestión integral de la calidad ambiental</a:t>
              </a:r>
            </a:p>
          </p:txBody>
        </p:sp>
      </p:grpSp>
      <p:grpSp>
        <p:nvGrpSpPr>
          <p:cNvPr id="11" name="10 Grupo"/>
          <p:cNvGrpSpPr/>
          <p:nvPr/>
        </p:nvGrpSpPr>
        <p:grpSpPr>
          <a:xfrm>
            <a:off x="4911367" y="2564152"/>
            <a:ext cx="1584176" cy="2793061"/>
            <a:chOff x="4901436" y="2148107"/>
            <a:chExt cx="1584176" cy="2793061"/>
          </a:xfrm>
        </p:grpSpPr>
        <p:grpSp>
          <p:nvGrpSpPr>
            <p:cNvPr id="3" name="2 Grupo"/>
            <p:cNvGrpSpPr/>
            <p:nvPr/>
          </p:nvGrpSpPr>
          <p:grpSpPr>
            <a:xfrm>
              <a:off x="4901436" y="2148107"/>
              <a:ext cx="1584176" cy="2793061"/>
              <a:chOff x="3995936" y="2132856"/>
              <a:chExt cx="1584176" cy="2793061"/>
            </a:xfrm>
          </p:grpSpPr>
          <p:sp>
            <p:nvSpPr>
              <p:cNvPr id="19" name="18 Rectángulo"/>
              <p:cNvSpPr/>
              <p:nvPr/>
            </p:nvSpPr>
            <p:spPr>
              <a:xfrm>
                <a:off x="3995936" y="2132856"/>
                <a:ext cx="1584176" cy="2793061"/>
              </a:xfrm>
              <a:prstGeom prst="rect">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s-PE"/>
              </a:p>
            </p:txBody>
          </p:sp>
          <p:sp>
            <p:nvSpPr>
              <p:cNvPr id="27" name="26 Elipse"/>
              <p:cNvSpPr/>
              <p:nvPr/>
            </p:nvSpPr>
            <p:spPr>
              <a:xfrm>
                <a:off x="4391980" y="2220822"/>
                <a:ext cx="792088" cy="79208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8" name="27 CuadroTexto"/>
              <p:cNvSpPr txBox="1"/>
              <p:nvPr/>
            </p:nvSpPr>
            <p:spPr>
              <a:xfrm>
                <a:off x="4575779" y="2204864"/>
                <a:ext cx="444352" cy="707886"/>
              </a:xfrm>
              <a:prstGeom prst="rect">
                <a:avLst/>
              </a:prstGeom>
              <a:noFill/>
            </p:spPr>
            <p:txBody>
              <a:bodyPr wrap="none" rtlCol="0">
                <a:spAutoFit/>
              </a:bodyPr>
              <a:lstStyle/>
              <a:p>
                <a:pPr algn="ctr"/>
                <a:r>
                  <a:rPr lang="es-PE" sz="4000" b="1" dirty="0" smtClean="0">
                    <a:solidFill>
                      <a:schemeClr val="bg1">
                        <a:lumMod val="95000"/>
                      </a:schemeClr>
                    </a:solidFill>
                  </a:rPr>
                  <a:t>3</a:t>
                </a:r>
                <a:endParaRPr lang="es-PE" sz="4000" b="1" dirty="0">
                  <a:solidFill>
                    <a:schemeClr val="bg1">
                      <a:lumMod val="95000"/>
                    </a:schemeClr>
                  </a:solidFill>
                </a:endParaRPr>
              </a:p>
            </p:txBody>
          </p:sp>
        </p:grpSp>
        <p:sp>
          <p:nvSpPr>
            <p:cNvPr id="9" name="8 Rectángulo"/>
            <p:cNvSpPr/>
            <p:nvPr/>
          </p:nvSpPr>
          <p:spPr>
            <a:xfrm>
              <a:off x="4953507" y="3311121"/>
              <a:ext cx="1499896" cy="584775"/>
            </a:xfrm>
            <a:prstGeom prst="rect">
              <a:avLst/>
            </a:prstGeom>
          </p:spPr>
          <p:txBody>
            <a:bodyPr wrap="square">
              <a:spAutoFit/>
            </a:bodyPr>
            <a:lstStyle/>
            <a:p>
              <a:r>
                <a:rPr lang="es-PE" sz="1600" dirty="0"/>
                <a:t>Gobernanza ambiental</a:t>
              </a:r>
            </a:p>
          </p:txBody>
        </p:sp>
      </p:grpSp>
    </p:spTree>
    <p:extLst>
      <p:ext uri="{BB962C8B-B14F-4D97-AF65-F5344CB8AC3E}">
        <p14:creationId xmlns:p14="http://schemas.microsoft.com/office/powerpoint/2010/main" xmlns="" val="12186470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0" y="2060848"/>
            <a:ext cx="215008" cy="3888432"/>
          </a:xfrm>
          <a:prstGeom prst="rect">
            <a:avLst/>
          </a:prstGeom>
          <a:solidFill>
            <a:srgbClr val="F995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1 Rectángulo"/>
          <p:cNvSpPr/>
          <p:nvPr/>
        </p:nvSpPr>
        <p:spPr>
          <a:xfrm>
            <a:off x="3285565" y="1340768"/>
            <a:ext cx="5606915" cy="584775"/>
          </a:xfrm>
          <a:prstGeom prst="rect">
            <a:avLst/>
          </a:prstGeom>
        </p:spPr>
        <p:txBody>
          <a:bodyPr wrap="square">
            <a:spAutoFit/>
          </a:bodyPr>
          <a:lstStyle/>
          <a:p>
            <a:pPr>
              <a:spcBef>
                <a:spcPct val="0"/>
              </a:spcBef>
            </a:pPr>
            <a:r>
              <a:rPr lang="es-PE" sz="3200" b="1" dirty="0">
                <a:solidFill>
                  <a:srgbClr val="C00000"/>
                </a:solidFill>
                <a:latin typeface="+mj-lt"/>
                <a:ea typeface="+mj-ea"/>
                <a:cs typeface="+mj-cs"/>
              </a:rPr>
              <a:t>PLANAA </a:t>
            </a:r>
            <a:r>
              <a:rPr lang="es-PE" sz="3200" b="1" dirty="0" smtClean="0">
                <a:solidFill>
                  <a:srgbClr val="C00000"/>
                </a:solidFill>
                <a:latin typeface="+mj-lt"/>
                <a:ea typeface="+mj-ea"/>
                <a:cs typeface="+mj-cs"/>
              </a:rPr>
              <a:t>Perú 2011-2021</a:t>
            </a:r>
            <a:endParaRPr lang="es-PE" sz="3200" b="1" dirty="0">
              <a:solidFill>
                <a:srgbClr val="C00000"/>
              </a:solidFill>
              <a:latin typeface="+mj-lt"/>
              <a:ea typeface="+mj-ea"/>
              <a:cs typeface="+mj-cs"/>
            </a:endParaRPr>
          </a:p>
        </p:txBody>
      </p:sp>
      <p:sp>
        <p:nvSpPr>
          <p:cNvPr id="17" name="Rectángulo 2"/>
          <p:cNvSpPr/>
          <p:nvPr/>
        </p:nvSpPr>
        <p:spPr>
          <a:xfrm>
            <a:off x="3312368" y="2060848"/>
            <a:ext cx="5567867" cy="2554545"/>
          </a:xfrm>
          <a:prstGeom prst="rect">
            <a:avLst/>
          </a:prstGeom>
          <a:noFill/>
        </p:spPr>
        <p:txBody>
          <a:bodyPr wrap="square" rtlCol="0">
            <a:spAutoFit/>
          </a:bodyPr>
          <a:lstStyle/>
          <a:p>
            <a:pPr>
              <a:buFont typeface="Arial" pitchFamily="34" charset="0"/>
              <a:buNone/>
            </a:pPr>
            <a:r>
              <a:rPr lang="es-PE" sz="2000" dirty="0">
                <a:latin typeface="Arial" panose="020B0604020202020204" pitchFamily="34" charset="0"/>
                <a:cs typeface="Arial" panose="020B0604020202020204" pitchFamily="34" charset="0"/>
              </a:rPr>
              <a:t>El PLANAA es un instrumento de planificación ambiental nacional a largo plazo, el cual se formula a partir de un diagnóstico situacional ambiental y de la gestión de los recursos naturales. Implementa la Política Nacional del Ambiente, constituyéndose en marco orientador de  las acciones en materia ambiental que se desarrollen en el país.</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67544" y="1455168"/>
            <a:ext cx="2628800" cy="4206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20" name="19 Diagrama"/>
          <p:cNvGraphicFramePr/>
          <p:nvPr>
            <p:extLst/>
          </p:nvPr>
        </p:nvGraphicFramePr>
        <p:xfrm>
          <a:off x="3635896" y="4581128"/>
          <a:ext cx="4567109" cy="12961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1204619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RAEE año 2014\RAEE 2013\Campañas 2013\Campaña Arequipa\Fotos campaña RAEE nov 2013\P1180454.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656" y="4572843"/>
            <a:ext cx="3251200" cy="2168525"/>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D:\RAEE año 2014\RAEE 2013\Campañas 2013\Campaña Arequipa\Fotos campaña RAEE nov 2013\P1180543.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656" y="2268587"/>
            <a:ext cx="3251200" cy="2168525"/>
          </a:xfrm>
          <a:prstGeom prst="rect">
            <a:avLst/>
          </a:prstGeom>
          <a:noFill/>
          <a:extLst>
            <a:ext uri="{909E8E84-426E-40DD-AFC4-6F175D3DCCD1}">
              <a14:hiddenFill xmlns:a14="http://schemas.microsoft.com/office/drawing/2010/main" xmlns="">
                <a:solidFill>
                  <a:srgbClr val="FFFFFF"/>
                </a:solidFill>
              </a14:hiddenFill>
            </a:ext>
          </a:extLst>
        </p:spPr>
      </p:pic>
      <p:pic>
        <p:nvPicPr>
          <p:cNvPr id="4101" name="Picture 5" descr="D:\RAEE año 2014\RAEE 2013\Campañas 2013\Campaña Arequipa\Fotos campaña RAEE nov 2013\P1180544.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898" y="24990"/>
            <a:ext cx="3251200" cy="216852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1 Título"/>
          <p:cNvSpPr txBox="1">
            <a:spLocks/>
          </p:cNvSpPr>
          <p:nvPr/>
        </p:nvSpPr>
        <p:spPr>
          <a:xfrm>
            <a:off x="3563888" y="44624"/>
            <a:ext cx="4536234"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PE" sz="3200" b="1" i="0" u="none" strike="noStrike" kern="1200" cap="none" spc="0" normalizeH="0" baseline="0" noProof="0" dirty="0" smtClean="0">
                <a:ln>
                  <a:noFill/>
                </a:ln>
                <a:solidFill>
                  <a:srgbClr val="FF0000"/>
                </a:solidFill>
                <a:effectLst/>
                <a:uLnTx/>
                <a:uFillTx/>
                <a:latin typeface="Bell MT" panose="02020503060305020303" pitchFamily="18" charset="0"/>
                <a:ea typeface="+mj-ea"/>
                <a:cs typeface="Arial" pitchFamily="34" charset="0"/>
              </a:rPr>
              <a:t>PRESENTACION</a:t>
            </a:r>
            <a:endParaRPr kumimoji="0" lang="es-PE" sz="3200" b="1" i="0" u="none" strike="noStrike" kern="1200" cap="none" spc="0" normalizeH="0" baseline="0" noProof="0" dirty="0">
              <a:ln>
                <a:noFill/>
              </a:ln>
              <a:solidFill>
                <a:srgbClr val="FF0000"/>
              </a:solidFill>
              <a:effectLst/>
              <a:uLnTx/>
              <a:uFillTx/>
              <a:latin typeface="Bell MT" panose="02020503060305020303" pitchFamily="18" charset="0"/>
              <a:ea typeface="+mj-ea"/>
              <a:cs typeface="Arial" pitchFamily="34" charset="0"/>
            </a:endParaRPr>
          </a:p>
        </p:txBody>
      </p:sp>
      <p:pic>
        <p:nvPicPr>
          <p:cNvPr id="4102" name="Picture 6" descr="D:\RAEE año 2014\RAEE 2014\SUNAT RAEE\Fotos desmantelamiento RAEE\P1180321.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265016" y="764704"/>
            <a:ext cx="5339432" cy="3561359"/>
          </a:xfrm>
          <a:prstGeom prst="rect">
            <a:avLst/>
          </a:prstGeom>
          <a:noFill/>
          <a:extLst>
            <a:ext uri="{909E8E84-426E-40DD-AFC4-6F175D3DCCD1}">
              <a14:hiddenFill xmlns:a14="http://schemas.microsoft.com/office/drawing/2010/main" xmlns="">
                <a:solidFill>
                  <a:srgbClr val="FFFFFF"/>
                </a:solidFill>
              </a14:hiddenFill>
            </a:ext>
          </a:extLst>
        </p:spPr>
      </p:pic>
      <p:pic>
        <p:nvPicPr>
          <p:cNvPr id="4103" name="Picture 7" descr="D:\RAEE año 2014\RAEE 2014\SUNAT RAEE\Fotos desmantelamiento RAEE\P1180344.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337024" y="4293096"/>
            <a:ext cx="4547344" cy="24482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50776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467544" y="2564153"/>
            <a:ext cx="1584176" cy="3529143"/>
            <a:chOff x="539552" y="2132856"/>
            <a:chExt cx="1584176" cy="3529143"/>
          </a:xfrm>
        </p:grpSpPr>
        <p:sp>
          <p:nvSpPr>
            <p:cNvPr id="23" name="22 Rectángulo"/>
            <p:cNvSpPr/>
            <p:nvPr/>
          </p:nvSpPr>
          <p:spPr>
            <a:xfrm>
              <a:off x="539552" y="2132856"/>
              <a:ext cx="1584176" cy="3529143"/>
            </a:xfrm>
            <a:prstGeom prst="rect">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s-PE"/>
            </a:p>
          </p:txBody>
        </p:sp>
        <p:sp>
          <p:nvSpPr>
            <p:cNvPr id="39" name="38 Elipse"/>
            <p:cNvSpPr/>
            <p:nvPr/>
          </p:nvSpPr>
          <p:spPr>
            <a:xfrm>
              <a:off x="935596" y="2204864"/>
              <a:ext cx="792088" cy="79208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0" name="39 CuadroTexto"/>
            <p:cNvSpPr txBox="1"/>
            <p:nvPr/>
          </p:nvSpPr>
          <p:spPr>
            <a:xfrm>
              <a:off x="1109464" y="2204864"/>
              <a:ext cx="444352" cy="707886"/>
            </a:xfrm>
            <a:prstGeom prst="rect">
              <a:avLst/>
            </a:prstGeom>
            <a:noFill/>
          </p:spPr>
          <p:txBody>
            <a:bodyPr wrap="none" rtlCol="0">
              <a:spAutoFit/>
            </a:bodyPr>
            <a:lstStyle/>
            <a:p>
              <a:pPr algn="ctr"/>
              <a:r>
                <a:rPr lang="es-PE" sz="4000" b="1" dirty="0">
                  <a:solidFill>
                    <a:schemeClr val="bg1">
                      <a:lumMod val="95000"/>
                    </a:schemeClr>
                  </a:solidFill>
                </a:rPr>
                <a:t>1</a:t>
              </a:r>
            </a:p>
          </p:txBody>
        </p:sp>
      </p:grpSp>
      <p:grpSp>
        <p:nvGrpSpPr>
          <p:cNvPr id="3" name="2 Grupo"/>
          <p:cNvGrpSpPr/>
          <p:nvPr/>
        </p:nvGrpSpPr>
        <p:grpSpPr>
          <a:xfrm>
            <a:off x="4911367" y="2554247"/>
            <a:ext cx="1584176" cy="3539049"/>
            <a:chOff x="3995936" y="2132856"/>
            <a:chExt cx="1584176" cy="3539049"/>
          </a:xfrm>
        </p:grpSpPr>
        <p:sp>
          <p:nvSpPr>
            <p:cNvPr id="19" name="18 Rectángulo"/>
            <p:cNvSpPr/>
            <p:nvPr/>
          </p:nvSpPr>
          <p:spPr>
            <a:xfrm>
              <a:off x="3995936" y="2132856"/>
              <a:ext cx="1584176" cy="3539049"/>
            </a:xfrm>
            <a:prstGeom prst="rect">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s-PE"/>
            </a:p>
          </p:txBody>
        </p:sp>
        <p:sp>
          <p:nvSpPr>
            <p:cNvPr id="27" name="26 Elipse"/>
            <p:cNvSpPr/>
            <p:nvPr/>
          </p:nvSpPr>
          <p:spPr>
            <a:xfrm>
              <a:off x="4391980" y="2220822"/>
              <a:ext cx="792088" cy="79208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8" name="27 CuadroTexto"/>
            <p:cNvSpPr txBox="1"/>
            <p:nvPr/>
          </p:nvSpPr>
          <p:spPr>
            <a:xfrm>
              <a:off x="4575779" y="2204864"/>
              <a:ext cx="444352" cy="707886"/>
            </a:xfrm>
            <a:prstGeom prst="rect">
              <a:avLst/>
            </a:prstGeom>
            <a:noFill/>
          </p:spPr>
          <p:txBody>
            <a:bodyPr wrap="none" rtlCol="0">
              <a:spAutoFit/>
            </a:bodyPr>
            <a:lstStyle/>
            <a:p>
              <a:pPr algn="ctr"/>
              <a:r>
                <a:rPr lang="es-PE" sz="4000" b="1" dirty="0" smtClean="0">
                  <a:solidFill>
                    <a:schemeClr val="bg1">
                      <a:lumMod val="95000"/>
                    </a:schemeClr>
                  </a:solidFill>
                </a:rPr>
                <a:t>3</a:t>
              </a:r>
              <a:endParaRPr lang="es-PE" sz="4000" b="1" dirty="0">
                <a:solidFill>
                  <a:schemeClr val="bg1">
                    <a:lumMod val="95000"/>
                  </a:schemeClr>
                </a:solidFill>
              </a:endParaRPr>
            </a:p>
          </p:txBody>
        </p:sp>
      </p:grpSp>
      <p:sp>
        <p:nvSpPr>
          <p:cNvPr id="36" name="35 Rectángulo"/>
          <p:cNvSpPr/>
          <p:nvPr/>
        </p:nvSpPr>
        <p:spPr>
          <a:xfrm>
            <a:off x="323528" y="1044025"/>
            <a:ext cx="4954177" cy="584775"/>
          </a:xfrm>
          <a:prstGeom prst="rect">
            <a:avLst/>
          </a:prstGeom>
        </p:spPr>
        <p:txBody>
          <a:bodyPr wrap="none">
            <a:spAutoFit/>
          </a:bodyPr>
          <a:lstStyle/>
          <a:p>
            <a:pPr algn="r">
              <a:spcBef>
                <a:spcPct val="0"/>
              </a:spcBef>
            </a:pPr>
            <a:r>
              <a:rPr lang="es-PE" sz="3200" b="1" dirty="0">
                <a:solidFill>
                  <a:srgbClr val="C00000"/>
                </a:solidFill>
                <a:latin typeface="+mj-lt"/>
                <a:ea typeface="+mj-ea"/>
                <a:cs typeface="+mj-cs"/>
              </a:rPr>
              <a:t>PLANAA </a:t>
            </a:r>
            <a:r>
              <a:rPr lang="es-PE" sz="3200" b="1" dirty="0" smtClean="0">
                <a:solidFill>
                  <a:srgbClr val="C00000"/>
                </a:solidFill>
                <a:latin typeface="+mj-lt"/>
                <a:ea typeface="+mj-ea"/>
                <a:cs typeface="+mj-cs"/>
              </a:rPr>
              <a:t>Perú 2011-2021</a:t>
            </a:r>
            <a:endParaRPr lang="es-PE" sz="3200" b="1" dirty="0">
              <a:solidFill>
                <a:srgbClr val="C00000"/>
              </a:solidFill>
              <a:latin typeface="+mj-lt"/>
              <a:ea typeface="+mj-ea"/>
              <a:cs typeface="+mj-cs"/>
            </a:endParaRPr>
          </a:p>
        </p:txBody>
      </p:sp>
      <p:sp>
        <p:nvSpPr>
          <p:cNvPr id="37" name="Rectángulo 2"/>
          <p:cNvSpPr/>
          <p:nvPr/>
        </p:nvSpPr>
        <p:spPr>
          <a:xfrm>
            <a:off x="395536" y="1610797"/>
            <a:ext cx="5735172" cy="954107"/>
          </a:xfrm>
          <a:prstGeom prst="rect">
            <a:avLst/>
          </a:prstGeom>
        </p:spPr>
        <p:txBody>
          <a:bodyPr wrap="square">
            <a:spAutoFit/>
          </a:bodyPr>
          <a:lstStyle/>
          <a:p>
            <a:r>
              <a:rPr lang="es-PE" sz="1400" b="1" dirty="0">
                <a:solidFill>
                  <a:srgbClr val="F9950F"/>
                </a:solidFill>
                <a:latin typeface="Arial" panose="020B0604020202020204" pitchFamily="34" charset="0"/>
                <a:cs typeface="Arial" panose="020B0604020202020204" pitchFamily="34" charset="0"/>
              </a:rPr>
              <a:t>META 2. RESIDUOS </a:t>
            </a:r>
            <a:r>
              <a:rPr lang="es-PE" sz="1400" b="1" dirty="0" smtClean="0">
                <a:solidFill>
                  <a:srgbClr val="F9950F"/>
                </a:solidFill>
                <a:latin typeface="Arial" panose="020B0604020202020204" pitchFamily="34" charset="0"/>
                <a:cs typeface="Arial" panose="020B0604020202020204" pitchFamily="34" charset="0"/>
              </a:rPr>
              <a:t>SOLIDOS</a:t>
            </a:r>
          </a:p>
          <a:p>
            <a:r>
              <a:rPr lang="es-PE" sz="1400" b="1" dirty="0">
                <a:solidFill>
                  <a:srgbClr val="F9950F"/>
                </a:solidFill>
                <a:latin typeface="Arial" panose="020B0604020202020204" pitchFamily="34" charset="0"/>
                <a:cs typeface="Arial" panose="020B0604020202020204" pitchFamily="34" charset="0"/>
              </a:rPr>
              <a:t>El 100% de residuos sólidos del ámbito municipal sean manejados, reaprovechados y dispuestos adecuadamente</a:t>
            </a:r>
            <a:r>
              <a:rPr lang="es-PE" sz="1400" b="1" dirty="0" smtClean="0">
                <a:solidFill>
                  <a:srgbClr val="F9950F"/>
                </a:solidFill>
                <a:latin typeface="Arial" panose="020B0604020202020204" pitchFamily="34" charset="0"/>
                <a:cs typeface="Arial" panose="020B0604020202020204" pitchFamily="34" charset="0"/>
              </a:rPr>
              <a:t>. Acciones estratégicas:</a:t>
            </a:r>
            <a:endParaRPr lang="es-PE" sz="1400" b="1" dirty="0">
              <a:solidFill>
                <a:srgbClr val="F9950F"/>
              </a:solidFill>
              <a:latin typeface="Arial" panose="020B0604020202020204" pitchFamily="34" charset="0"/>
              <a:cs typeface="Arial" panose="020B0604020202020204" pitchFamily="34" charset="0"/>
            </a:endParaRPr>
          </a:p>
        </p:txBody>
      </p:sp>
      <p:sp>
        <p:nvSpPr>
          <p:cNvPr id="13" name="12 Rectángulo"/>
          <p:cNvSpPr/>
          <p:nvPr/>
        </p:nvSpPr>
        <p:spPr>
          <a:xfrm>
            <a:off x="368660" y="3566598"/>
            <a:ext cx="1781944" cy="2062103"/>
          </a:xfrm>
          <a:prstGeom prst="rect">
            <a:avLst/>
          </a:prstGeom>
        </p:spPr>
        <p:txBody>
          <a:bodyPr wrap="square">
            <a:spAutoFit/>
          </a:bodyPr>
          <a:lstStyle/>
          <a:p>
            <a:pPr algn="ctr"/>
            <a:r>
              <a:rPr lang="es-PE" sz="1600" dirty="0">
                <a:latin typeface="Arial" panose="020B0604020202020204" pitchFamily="34" charset="0"/>
                <a:cs typeface="Arial" panose="020B0604020202020204" pitchFamily="34" charset="0"/>
              </a:rPr>
              <a:t>Asegurar el tratamiento y disposición final adecuados, de los residuos sólidos del ámbito  municipal.</a:t>
            </a:r>
          </a:p>
        </p:txBody>
      </p:sp>
      <p:grpSp>
        <p:nvGrpSpPr>
          <p:cNvPr id="31" name="30 Grupo"/>
          <p:cNvGrpSpPr/>
          <p:nvPr/>
        </p:nvGrpSpPr>
        <p:grpSpPr>
          <a:xfrm>
            <a:off x="2699792" y="2554247"/>
            <a:ext cx="1584176" cy="3675520"/>
            <a:chOff x="7092280" y="2554246"/>
            <a:chExt cx="1584176" cy="3675520"/>
          </a:xfrm>
        </p:grpSpPr>
        <p:grpSp>
          <p:nvGrpSpPr>
            <p:cNvPr id="2" name="1 Grupo"/>
            <p:cNvGrpSpPr/>
            <p:nvPr/>
          </p:nvGrpSpPr>
          <p:grpSpPr>
            <a:xfrm>
              <a:off x="7092280" y="2554246"/>
              <a:ext cx="1584176" cy="3539049"/>
              <a:chOff x="5724128" y="2132855"/>
              <a:chExt cx="1584176" cy="3539049"/>
            </a:xfrm>
          </p:grpSpPr>
          <p:sp>
            <p:nvSpPr>
              <p:cNvPr id="20" name="19 Rectángulo"/>
              <p:cNvSpPr/>
              <p:nvPr/>
            </p:nvSpPr>
            <p:spPr>
              <a:xfrm>
                <a:off x="5724128" y="2132855"/>
                <a:ext cx="1584176" cy="3539049"/>
              </a:xfrm>
              <a:prstGeom prst="rect">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s-PE"/>
              </a:p>
            </p:txBody>
          </p:sp>
          <p:sp>
            <p:nvSpPr>
              <p:cNvPr id="29" name="28 Elipse"/>
              <p:cNvSpPr/>
              <p:nvPr/>
            </p:nvSpPr>
            <p:spPr>
              <a:xfrm>
                <a:off x="6120172" y="2204864"/>
                <a:ext cx="792088" cy="79208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0" name="29 CuadroTexto"/>
              <p:cNvSpPr txBox="1"/>
              <p:nvPr/>
            </p:nvSpPr>
            <p:spPr>
              <a:xfrm>
                <a:off x="6294040" y="2204864"/>
                <a:ext cx="444352" cy="707886"/>
              </a:xfrm>
              <a:prstGeom prst="rect">
                <a:avLst/>
              </a:prstGeom>
              <a:noFill/>
            </p:spPr>
            <p:txBody>
              <a:bodyPr wrap="none" rtlCol="0">
                <a:spAutoFit/>
              </a:bodyPr>
              <a:lstStyle/>
              <a:p>
                <a:pPr algn="ctr"/>
                <a:r>
                  <a:rPr lang="es-PE" sz="4000" b="1" dirty="0" smtClean="0">
                    <a:solidFill>
                      <a:schemeClr val="bg1">
                        <a:lumMod val="95000"/>
                      </a:schemeClr>
                    </a:solidFill>
                  </a:rPr>
                  <a:t>2</a:t>
                </a:r>
                <a:endParaRPr lang="es-PE" sz="4000" b="1" dirty="0">
                  <a:solidFill>
                    <a:schemeClr val="bg1">
                      <a:lumMod val="95000"/>
                    </a:schemeClr>
                  </a:solidFill>
                </a:endParaRPr>
              </a:p>
            </p:txBody>
          </p:sp>
        </p:grpSp>
        <p:sp>
          <p:nvSpPr>
            <p:cNvPr id="14" name="13 Rectángulo"/>
            <p:cNvSpPr/>
            <p:nvPr/>
          </p:nvSpPr>
          <p:spPr>
            <a:xfrm>
              <a:off x="7122884" y="3428999"/>
              <a:ext cx="1553572" cy="2800767"/>
            </a:xfrm>
            <a:prstGeom prst="rect">
              <a:avLst/>
            </a:prstGeom>
          </p:spPr>
          <p:txBody>
            <a:bodyPr wrap="square">
              <a:spAutoFit/>
            </a:bodyPr>
            <a:lstStyle/>
            <a:p>
              <a:pPr algn="ctr"/>
              <a:r>
                <a:rPr lang="es-PE" sz="1550" dirty="0">
                  <a:latin typeface="Arial" panose="020B0604020202020204" pitchFamily="34" charset="0"/>
                  <a:cs typeface="Arial" panose="020B0604020202020204" pitchFamily="34" charset="0"/>
                </a:rPr>
                <a:t>Minimizar la generación, mejorar la segregación, recolección selectiva y reciclaje de residuos  sólidos del ámbito municipal.</a:t>
              </a:r>
            </a:p>
          </p:txBody>
        </p:sp>
      </p:grpSp>
      <p:sp>
        <p:nvSpPr>
          <p:cNvPr id="17" name="16 Rectángulo"/>
          <p:cNvSpPr/>
          <p:nvPr/>
        </p:nvSpPr>
        <p:spPr>
          <a:xfrm>
            <a:off x="4949987" y="3538751"/>
            <a:ext cx="1526798" cy="2554545"/>
          </a:xfrm>
          <a:prstGeom prst="rect">
            <a:avLst/>
          </a:prstGeom>
        </p:spPr>
        <p:txBody>
          <a:bodyPr wrap="square">
            <a:spAutoFit/>
          </a:bodyPr>
          <a:lstStyle/>
          <a:p>
            <a:pPr algn="ctr"/>
            <a:r>
              <a:rPr lang="es-PE" sz="1600" dirty="0">
                <a:latin typeface="Arial" panose="020B0604020202020204" pitchFamily="34" charset="0"/>
                <a:cs typeface="Arial" panose="020B0604020202020204" pitchFamily="34" charset="0"/>
              </a:rPr>
              <a:t>Reducir la generación de residuos peligrosos del ámbito no municipal, mejorar su tratamiento y  disposición final.</a:t>
            </a:r>
          </a:p>
        </p:txBody>
      </p:sp>
      <p:grpSp>
        <p:nvGrpSpPr>
          <p:cNvPr id="24" name="23 Grupo"/>
          <p:cNvGrpSpPr/>
          <p:nvPr/>
        </p:nvGrpSpPr>
        <p:grpSpPr>
          <a:xfrm>
            <a:off x="7140532" y="2554247"/>
            <a:ext cx="1584176" cy="3529144"/>
            <a:chOff x="2699791" y="2564152"/>
            <a:chExt cx="1584176" cy="3529144"/>
          </a:xfrm>
        </p:grpSpPr>
        <p:grpSp>
          <p:nvGrpSpPr>
            <p:cNvPr id="4" name="3 Grupo"/>
            <p:cNvGrpSpPr/>
            <p:nvPr/>
          </p:nvGrpSpPr>
          <p:grpSpPr>
            <a:xfrm>
              <a:off x="2699791" y="2564152"/>
              <a:ext cx="1584176" cy="3529144"/>
              <a:chOff x="2267744" y="2132856"/>
              <a:chExt cx="1584176" cy="3529144"/>
            </a:xfrm>
          </p:grpSpPr>
          <p:sp>
            <p:nvSpPr>
              <p:cNvPr id="18" name="17 Rectángulo"/>
              <p:cNvSpPr/>
              <p:nvPr/>
            </p:nvSpPr>
            <p:spPr>
              <a:xfrm>
                <a:off x="2267744" y="2132856"/>
                <a:ext cx="1584176" cy="3529144"/>
              </a:xfrm>
              <a:prstGeom prst="rect">
                <a:avLst/>
              </a:prstGeom>
              <a:ln>
                <a:solidFill>
                  <a:srgbClr val="C00000"/>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s-PE"/>
              </a:p>
            </p:txBody>
          </p:sp>
          <p:sp>
            <p:nvSpPr>
              <p:cNvPr id="22" name="21 Elipse"/>
              <p:cNvSpPr/>
              <p:nvPr/>
            </p:nvSpPr>
            <p:spPr>
              <a:xfrm>
                <a:off x="2663788" y="2204864"/>
                <a:ext cx="792088" cy="79208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6" name="25 CuadroTexto"/>
              <p:cNvSpPr txBox="1"/>
              <p:nvPr/>
            </p:nvSpPr>
            <p:spPr>
              <a:xfrm>
                <a:off x="2837656" y="2204864"/>
                <a:ext cx="444352" cy="707886"/>
              </a:xfrm>
              <a:prstGeom prst="rect">
                <a:avLst/>
              </a:prstGeom>
              <a:noFill/>
              <a:ln>
                <a:noFill/>
              </a:ln>
            </p:spPr>
            <p:txBody>
              <a:bodyPr wrap="none" rtlCol="0">
                <a:spAutoFit/>
              </a:bodyPr>
              <a:lstStyle/>
              <a:p>
                <a:pPr algn="ctr"/>
                <a:r>
                  <a:rPr lang="es-PE" sz="4000" b="1" dirty="0" smtClean="0">
                    <a:solidFill>
                      <a:schemeClr val="bg1">
                        <a:lumMod val="95000"/>
                      </a:schemeClr>
                    </a:solidFill>
                  </a:rPr>
                  <a:t>4</a:t>
                </a:r>
                <a:endParaRPr lang="es-PE" sz="4000" b="1" dirty="0">
                  <a:solidFill>
                    <a:schemeClr val="bg1">
                      <a:lumMod val="95000"/>
                    </a:schemeClr>
                  </a:solidFill>
                </a:endParaRPr>
              </a:p>
            </p:txBody>
          </p:sp>
        </p:grpSp>
        <p:sp>
          <p:nvSpPr>
            <p:cNvPr id="21" name="20 Rectángulo"/>
            <p:cNvSpPr/>
            <p:nvPr/>
          </p:nvSpPr>
          <p:spPr>
            <a:xfrm>
              <a:off x="2743308" y="3566598"/>
              <a:ext cx="1497142" cy="2308324"/>
            </a:xfrm>
            <a:prstGeom prst="rect">
              <a:avLst/>
            </a:prstGeom>
          </p:spPr>
          <p:txBody>
            <a:bodyPr wrap="square">
              <a:spAutoFit/>
            </a:bodyPr>
            <a:lstStyle/>
            <a:p>
              <a:pPr algn="ctr"/>
              <a:r>
                <a:rPr lang="es-PE" sz="1600" dirty="0">
                  <a:solidFill>
                    <a:srgbClr val="FF0000"/>
                  </a:solidFill>
                  <a:latin typeface="Arial" panose="020B0604020202020204" pitchFamily="34" charset="0"/>
                  <a:cs typeface="Arial" panose="020B0604020202020204" pitchFamily="34" charset="0"/>
                </a:rPr>
                <a:t>Incrementar el reaprovechamiento y disposición adecuada de los residuos de aparatos eléctricos y electrónicos.</a:t>
              </a:r>
            </a:p>
          </p:txBody>
        </p:sp>
      </p:grpSp>
    </p:spTree>
    <p:extLst>
      <p:ext uri="{BB962C8B-B14F-4D97-AF65-F5344CB8AC3E}">
        <p14:creationId xmlns:p14="http://schemas.microsoft.com/office/powerpoint/2010/main" xmlns="" val="33552902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0" y="2060848"/>
            <a:ext cx="215008" cy="3888432"/>
          </a:xfrm>
          <a:prstGeom prst="rect">
            <a:avLst/>
          </a:prstGeom>
          <a:solidFill>
            <a:srgbClr val="F995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2" name="Rectángulo 1"/>
          <p:cNvSpPr/>
          <p:nvPr/>
        </p:nvSpPr>
        <p:spPr>
          <a:xfrm>
            <a:off x="323528" y="1052736"/>
            <a:ext cx="6336704" cy="584775"/>
          </a:xfrm>
          <a:prstGeom prst="rect">
            <a:avLst/>
          </a:prstGeom>
        </p:spPr>
        <p:txBody>
          <a:bodyPr wrap="square">
            <a:spAutoFit/>
          </a:bodyPr>
          <a:lstStyle/>
          <a:p>
            <a:r>
              <a:rPr lang="es-PE" sz="3200" b="1" dirty="0" err="1" smtClean="0">
                <a:solidFill>
                  <a:srgbClr val="C00000"/>
                </a:solidFill>
                <a:latin typeface="+mj-lt"/>
                <a:ea typeface="+mj-ea"/>
                <a:cs typeface="+mj-cs"/>
              </a:rPr>
              <a:t>AgendAmbiente</a:t>
            </a:r>
            <a:r>
              <a:rPr lang="es-PE" sz="3200" b="1" dirty="0" smtClean="0">
                <a:solidFill>
                  <a:srgbClr val="C00000"/>
                </a:solidFill>
                <a:latin typeface="+mj-lt"/>
                <a:ea typeface="+mj-ea"/>
                <a:cs typeface="+mj-cs"/>
              </a:rPr>
              <a:t> 2015-2016</a:t>
            </a:r>
            <a:endParaRPr lang="es-PE" sz="3200" b="1" dirty="0">
              <a:solidFill>
                <a:srgbClr val="C00000"/>
              </a:solidFill>
              <a:latin typeface="+mj-lt"/>
              <a:ea typeface="+mj-ea"/>
              <a:cs typeface="+mj-cs"/>
            </a:endParaRPr>
          </a:p>
        </p:txBody>
      </p:sp>
      <p:sp>
        <p:nvSpPr>
          <p:cNvPr id="2" name="Rectángulo 1"/>
          <p:cNvSpPr/>
          <p:nvPr/>
        </p:nvSpPr>
        <p:spPr>
          <a:xfrm>
            <a:off x="3491880" y="2305903"/>
            <a:ext cx="5472608" cy="3139321"/>
          </a:xfrm>
          <a:prstGeom prst="rect">
            <a:avLst/>
          </a:prstGeom>
        </p:spPr>
        <p:txBody>
          <a:bodyPr wrap="square">
            <a:spAutoFit/>
          </a:bodyPr>
          <a:lstStyle/>
          <a:p>
            <a:pPr indent="228600">
              <a:spcAft>
                <a:spcPts val="0"/>
              </a:spcAft>
            </a:pPr>
            <a:r>
              <a:rPr lang="es-ES" u="sng" dirty="0">
                <a:latin typeface="Arial" panose="020B0604020202020204" pitchFamily="34" charset="0"/>
                <a:ea typeface="Times New Roman" panose="02020603050405020304" pitchFamily="18" charset="0"/>
              </a:rPr>
              <a:t>Objetivo 10:</a:t>
            </a:r>
            <a:r>
              <a:rPr lang="es-ES" dirty="0">
                <a:latin typeface="Arial" panose="020B0604020202020204" pitchFamily="34" charset="0"/>
                <a:ea typeface="Times New Roman" panose="02020603050405020304" pitchFamily="18" charset="0"/>
              </a:rPr>
              <a:t> Mejorar la gestión de los </a:t>
            </a:r>
            <a:endParaRPr lang="es-ES" dirty="0" smtClean="0">
              <a:latin typeface="Arial" panose="020B0604020202020204" pitchFamily="34" charset="0"/>
              <a:ea typeface="Times New Roman" panose="02020603050405020304" pitchFamily="18" charset="0"/>
            </a:endParaRPr>
          </a:p>
          <a:p>
            <a:pPr indent="228600">
              <a:spcAft>
                <a:spcPts val="0"/>
              </a:spcAft>
            </a:pPr>
            <a:r>
              <a:rPr lang="es-ES" dirty="0" smtClean="0">
                <a:latin typeface="Arial" panose="020B0604020202020204" pitchFamily="34" charset="0"/>
                <a:ea typeface="Times New Roman" panose="02020603050405020304" pitchFamily="18" charset="0"/>
              </a:rPr>
              <a:t>residuos </a:t>
            </a:r>
            <a:r>
              <a:rPr lang="es-ES" dirty="0">
                <a:latin typeface="Arial" panose="020B0604020202020204" pitchFamily="34" charset="0"/>
                <a:ea typeface="Times New Roman" panose="02020603050405020304" pitchFamily="18" charset="0"/>
              </a:rPr>
              <a:t>sólidos.</a:t>
            </a:r>
            <a:endParaRPr lang="es-PE" dirty="0">
              <a:latin typeface="Times New Roman" panose="02020603050405020304" pitchFamily="18" charset="0"/>
              <a:ea typeface="Times New Roman" panose="02020603050405020304" pitchFamily="18" charset="0"/>
            </a:endParaRPr>
          </a:p>
          <a:p>
            <a:pPr marL="228600">
              <a:spcAft>
                <a:spcPts val="0"/>
              </a:spcAft>
            </a:pPr>
            <a:r>
              <a:rPr lang="es-ES" u="sng" dirty="0">
                <a:latin typeface="Arial" panose="020B0604020202020204" pitchFamily="34" charset="0"/>
                <a:ea typeface="Times New Roman" panose="02020603050405020304" pitchFamily="18" charset="0"/>
              </a:rPr>
              <a:t>Producto 29.4:</a:t>
            </a:r>
            <a:r>
              <a:rPr lang="es-ES" dirty="0">
                <a:latin typeface="Arial" panose="020B0604020202020204" pitchFamily="34" charset="0"/>
                <a:ea typeface="Times New Roman" panose="02020603050405020304" pitchFamily="18" charset="0"/>
              </a:rPr>
              <a:t> Implementación de planes de manejo RAEE</a:t>
            </a:r>
            <a:endParaRPr lang="es-PE" dirty="0">
              <a:latin typeface="Times New Roman" panose="02020603050405020304" pitchFamily="18" charset="0"/>
              <a:ea typeface="Times New Roman" panose="02020603050405020304" pitchFamily="18" charset="0"/>
            </a:endParaRPr>
          </a:p>
          <a:p>
            <a:pPr marL="228600">
              <a:spcAft>
                <a:spcPts val="0"/>
              </a:spcAft>
            </a:pPr>
            <a:r>
              <a:rPr lang="es-ES" u="sng" dirty="0">
                <a:latin typeface="Arial" panose="020B0604020202020204" pitchFamily="34" charset="0"/>
                <a:ea typeface="Times New Roman" panose="02020603050405020304" pitchFamily="18" charset="0"/>
              </a:rPr>
              <a:t>Indicador:</a:t>
            </a:r>
            <a:r>
              <a:rPr lang="es-ES" dirty="0">
                <a:latin typeface="Arial" panose="020B0604020202020204" pitchFamily="34" charset="0"/>
                <a:ea typeface="Times New Roman" panose="02020603050405020304" pitchFamily="18" charset="0"/>
              </a:rPr>
              <a:t> treintaiocho planes de manejo RAEE se implementan.</a:t>
            </a:r>
            <a:endParaRPr lang="es-PE" dirty="0">
              <a:latin typeface="Times New Roman" panose="02020603050405020304" pitchFamily="18" charset="0"/>
              <a:ea typeface="Times New Roman" panose="02020603050405020304" pitchFamily="18" charset="0"/>
            </a:endParaRPr>
          </a:p>
          <a:p>
            <a:pPr marL="228600">
              <a:spcAft>
                <a:spcPts val="0"/>
              </a:spcAft>
            </a:pPr>
            <a:r>
              <a:rPr lang="es-ES" u="sng" dirty="0">
                <a:latin typeface="Arial" panose="020B0604020202020204" pitchFamily="34" charset="0"/>
                <a:ea typeface="Times New Roman" panose="02020603050405020304" pitchFamily="18" charset="0"/>
              </a:rPr>
              <a:t>Actividades:</a:t>
            </a:r>
            <a:endParaRPr lang="es-PE" dirty="0">
              <a:latin typeface="Times New Roman" panose="02020603050405020304" pitchFamily="18" charset="0"/>
              <a:ea typeface="Times New Roman" panose="02020603050405020304" pitchFamily="18" charset="0"/>
            </a:endParaRPr>
          </a:p>
          <a:p>
            <a:pPr marL="228600">
              <a:spcAft>
                <a:spcPts val="0"/>
              </a:spcAft>
            </a:pPr>
            <a:r>
              <a:rPr lang="es-ES" dirty="0" smtClean="0">
                <a:latin typeface="Arial" panose="020B0604020202020204" pitchFamily="34" charset="0"/>
                <a:ea typeface="Times New Roman" panose="02020603050405020304" pitchFamily="18" charset="0"/>
              </a:rPr>
              <a:t>o) Entidades </a:t>
            </a:r>
            <a:r>
              <a:rPr lang="es-ES" dirty="0">
                <a:latin typeface="Arial" panose="020B0604020202020204" pitchFamily="34" charset="0"/>
                <a:ea typeface="Times New Roman" panose="02020603050405020304" pitchFamily="18" charset="0"/>
              </a:rPr>
              <a:t>nacionales sectoriales supervisan la implementación de planes de manejo RAEE</a:t>
            </a:r>
            <a:endParaRPr lang="es-PE" dirty="0">
              <a:latin typeface="Times New Roman" panose="02020603050405020304" pitchFamily="18" charset="0"/>
              <a:ea typeface="Times New Roman" panose="02020603050405020304" pitchFamily="18" charset="0"/>
            </a:endParaRPr>
          </a:p>
          <a:p>
            <a:pPr marL="228600">
              <a:spcAft>
                <a:spcPts val="0"/>
              </a:spcAft>
            </a:pPr>
            <a:r>
              <a:rPr lang="es-ES" dirty="0">
                <a:latin typeface="Arial" panose="020B0604020202020204" pitchFamily="34" charset="0"/>
                <a:ea typeface="Times New Roman" panose="02020603050405020304" pitchFamily="18" charset="0"/>
              </a:rPr>
              <a:t>p) Supervisión de cumplimiento de PLANEFAS sectoriales en los componentes de RAEE</a:t>
            </a:r>
            <a:endParaRPr lang="es-PE" dirty="0">
              <a:effectLst/>
              <a:latin typeface="Times New Roman" panose="02020603050405020304" pitchFamily="18" charset="0"/>
              <a:ea typeface="Times New Roman" panose="02020603050405020304" pitchFamily="18" charset="0"/>
            </a:endParaRPr>
          </a:p>
        </p:txBody>
      </p:sp>
      <p:pic>
        <p:nvPicPr>
          <p:cNvPr id="3" name="Imagen 2"/>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776434" y="2471264"/>
            <a:ext cx="2554078" cy="2685928"/>
          </a:xfrm>
          <a:prstGeom prst="rect">
            <a:avLst/>
          </a:prstGeom>
        </p:spPr>
      </p:pic>
      <p:sp>
        <p:nvSpPr>
          <p:cNvPr id="4" name="CuadroTexto 3"/>
          <p:cNvSpPr txBox="1"/>
          <p:nvPr/>
        </p:nvSpPr>
        <p:spPr>
          <a:xfrm>
            <a:off x="395536" y="5137447"/>
            <a:ext cx="3414356" cy="307777"/>
          </a:xfrm>
          <a:prstGeom prst="rect">
            <a:avLst/>
          </a:prstGeom>
          <a:noFill/>
        </p:spPr>
        <p:txBody>
          <a:bodyPr wrap="square" rtlCol="0">
            <a:spAutoFit/>
          </a:bodyPr>
          <a:lstStyle/>
          <a:p>
            <a:pPr algn="ctr"/>
            <a:r>
              <a:rPr lang="es-PE" sz="1400" b="1" dirty="0" smtClean="0"/>
              <a:t>D.S. N° 405-2014-MINAM</a:t>
            </a:r>
            <a:endParaRPr lang="es-PE" sz="1400" b="1" dirty="0"/>
          </a:p>
        </p:txBody>
      </p:sp>
      <p:sp>
        <p:nvSpPr>
          <p:cNvPr id="6" name="CuadroTexto 5"/>
          <p:cNvSpPr txBox="1"/>
          <p:nvPr/>
        </p:nvSpPr>
        <p:spPr>
          <a:xfrm>
            <a:off x="1049873" y="5987617"/>
            <a:ext cx="5931175" cy="307777"/>
          </a:xfrm>
          <a:prstGeom prst="rect">
            <a:avLst/>
          </a:prstGeom>
          <a:noFill/>
        </p:spPr>
        <p:txBody>
          <a:bodyPr wrap="none" rtlCol="0">
            <a:spAutoFit/>
          </a:bodyPr>
          <a:lstStyle/>
          <a:p>
            <a:r>
              <a:rPr lang="es-PE" sz="1400" b="1" dirty="0" smtClean="0"/>
              <a:t>La </a:t>
            </a:r>
            <a:r>
              <a:rPr lang="es-PE" sz="1400" b="1" dirty="0" err="1" smtClean="0"/>
              <a:t>AgendAmbiente</a:t>
            </a:r>
            <a:r>
              <a:rPr lang="es-PE" sz="1400" b="1" dirty="0" smtClean="0"/>
              <a:t> 2015 2016 presenta 18 objetivos y 48 resultados.</a:t>
            </a:r>
            <a:endParaRPr lang="es-PE" sz="1400" b="1" dirty="0"/>
          </a:p>
        </p:txBody>
      </p:sp>
    </p:spTree>
    <p:extLst>
      <p:ext uri="{BB962C8B-B14F-4D97-AF65-F5344CB8AC3E}">
        <p14:creationId xmlns:p14="http://schemas.microsoft.com/office/powerpoint/2010/main" xmlns="" val="18729634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nvPr>
        </p:nvGraphicFramePr>
        <p:xfrm>
          <a:off x="395536" y="620688"/>
          <a:ext cx="8352928"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p:cNvSpPr txBox="1"/>
          <p:nvPr/>
        </p:nvSpPr>
        <p:spPr>
          <a:xfrm>
            <a:off x="1043608" y="4365104"/>
            <a:ext cx="1296144" cy="400110"/>
          </a:xfrm>
          <a:prstGeom prst="rect">
            <a:avLst/>
          </a:prstGeom>
          <a:noFill/>
        </p:spPr>
        <p:txBody>
          <a:bodyPr wrap="square" rtlCol="0">
            <a:spAutoFit/>
          </a:bodyPr>
          <a:lstStyle/>
          <a:p>
            <a:r>
              <a:rPr lang="es-PE" sz="1000" b="1" dirty="0" smtClean="0"/>
              <a:t>REGL. LEY GENERAL RRSS</a:t>
            </a:r>
            <a:endParaRPr lang="es-PE" sz="1000" b="1" dirty="0"/>
          </a:p>
        </p:txBody>
      </p:sp>
      <p:sp>
        <p:nvSpPr>
          <p:cNvPr id="4" name="CuadroTexto 3"/>
          <p:cNvSpPr txBox="1"/>
          <p:nvPr/>
        </p:nvSpPr>
        <p:spPr>
          <a:xfrm>
            <a:off x="1475656" y="3861048"/>
            <a:ext cx="1584176" cy="553998"/>
          </a:xfrm>
          <a:prstGeom prst="rect">
            <a:avLst/>
          </a:prstGeom>
          <a:noFill/>
        </p:spPr>
        <p:txBody>
          <a:bodyPr wrap="square" rtlCol="0">
            <a:spAutoFit/>
          </a:bodyPr>
          <a:lstStyle/>
          <a:p>
            <a:r>
              <a:rPr lang="es-PE" sz="1000" b="1" dirty="0" smtClean="0"/>
              <a:t>LEY DE TRANSPORTE DE SUST. Y RESIDUOS PELIGROSOS</a:t>
            </a:r>
            <a:endParaRPr lang="es-PE" sz="1000" b="1" dirty="0"/>
          </a:p>
        </p:txBody>
      </p:sp>
      <p:sp>
        <p:nvSpPr>
          <p:cNvPr id="5" name="CuadroTexto 4"/>
          <p:cNvSpPr txBox="1"/>
          <p:nvPr/>
        </p:nvSpPr>
        <p:spPr>
          <a:xfrm>
            <a:off x="3275856" y="3326795"/>
            <a:ext cx="1296144" cy="246221"/>
          </a:xfrm>
          <a:prstGeom prst="rect">
            <a:avLst/>
          </a:prstGeom>
          <a:noFill/>
        </p:spPr>
        <p:txBody>
          <a:bodyPr wrap="square" rtlCol="0">
            <a:spAutoFit/>
          </a:bodyPr>
          <a:lstStyle/>
          <a:p>
            <a:r>
              <a:rPr lang="es-PE" sz="1000" b="1" dirty="0" smtClean="0"/>
              <a:t>CODIGO PENAL</a:t>
            </a:r>
            <a:endParaRPr lang="es-PE" sz="1000" b="1" dirty="0"/>
          </a:p>
        </p:txBody>
      </p:sp>
      <p:sp>
        <p:nvSpPr>
          <p:cNvPr id="6" name="CuadroTexto 5"/>
          <p:cNvSpPr txBox="1"/>
          <p:nvPr/>
        </p:nvSpPr>
        <p:spPr>
          <a:xfrm>
            <a:off x="4355976" y="2492896"/>
            <a:ext cx="1512168" cy="553998"/>
          </a:xfrm>
          <a:prstGeom prst="rect">
            <a:avLst/>
          </a:prstGeom>
          <a:noFill/>
        </p:spPr>
        <p:txBody>
          <a:bodyPr wrap="square" rtlCol="0">
            <a:spAutoFit/>
          </a:bodyPr>
          <a:lstStyle/>
          <a:p>
            <a:r>
              <a:rPr lang="es-PE" sz="1000" b="1" dirty="0" smtClean="0"/>
              <a:t>LEY QUE REGULA LA ACTIVIDAD DE LOS RECICLADORES</a:t>
            </a:r>
            <a:endParaRPr lang="es-PE" sz="1000" b="1" dirty="0"/>
          </a:p>
        </p:txBody>
      </p:sp>
      <p:sp>
        <p:nvSpPr>
          <p:cNvPr id="7" name="CuadroTexto 6"/>
          <p:cNvSpPr txBox="1"/>
          <p:nvPr/>
        </p:nvSpPr>
        <p:spPr>
          <a:xfrm>
            <a:off x="5076056" y="2030651"/>
            <a:ext cx="1296144" cy="246221"/>
          </a:xfrm>
          <a:prstGeom prst="rect">
            <a:avLst/>
          </a:prstGeom>
          <a:noFill/>
        </p:spPr>
        <p:txBody>
          <a:bodyPr wrap="square" rtlCol="0">
            <a:spAutoFit/>
          </a:bodyPr>
          <a:lstStyle/>
          <a:p>
            <a:r>
              <a:rPr lang="es-PE" sz="1000" b="1" dirty="0" smtClean="0"/>
              <a:t>LEY SINEFA</a:t>
            </a:r>
            <a:endParaRPr lang="es-PE" sz="1000" b="1" dirty="0"/>
          </a:p>
        </p:txBody>
      </p:sp>
      <p:sp>
        <p:nvSpPr>
          <p:cNvPr id="8" name="CuadroTexto 7"/>
          <p:cNvSpPr txBox="1"/>
          <p:nvPr/>
        </p:nvSpPr>
        <p:spPr>
          <a:xfrm>
            <a:off x="5724128" y="2305544"/>
            <a:ext cx="1296144" cy="707886"/>
          </a:xfrm>
          <a:prstGeom prst="rect">
            <a:avLst/>
          </a:prstGeom>
          <a:noFill/>
        </p:spPr>
        <p:txBody>
          <a:bodyPr wrap="square" rtlCol="0">
            <a:spAutoFit/>
          </a:bodyPr>
          <a:lstStyle/>
          <a:p>
            <a:r>
              <a:rPr lang="es-PE" sz="1000" b="1" dirty="0" smtClean="0"/>
              <a:t>REGL. MANEJO RRSS SUB SECTOR AGRARIO</a:t>
            </a:r>
            <a:endParaRPr lang="es-PE" sz="1000" b="1" dirty="0"/>
          </a:p>
        </p:txBody>
      </p:sp>
      <p:sp>
        <p:nvSpPr>
          <p:cNvPr id="9" name="CuadroTexto 8"/>
          <p:cNvSpPr txBox="1"/>
          <p:nvPr/>
        </p:nvSpPr>
        <p:spPr>
          <a:xfrm>
            <a:off x="6084168" y="1564194"/>
            <a:ext cx="1296144" cy="400110"/>
          </a:xfrm>
          <a:prstGeom prst="rect">
            <a:avLst/>
          </a:prstGeom>
          <a:solidFill>
            <a:srgbClr val="FFFF00"/>
          </a:solidFill>
        </p:spPr>
        <p:txBody>
          <a:bodyPr wrap="square" rtlCol="0">
            <a:spAutoFit/>
          </a:bodyPr>
          <a:lstStyle/>
          <a:p>
            <a:pPr algn="ctr"/>
            <a:r>
              <a:rPr lang="es-PE" sz="1000" b="1" dirty="0" smtClean="0"/>
              <a:t>REGL. GESTIÓN Y MANEJO RAEE</a:t>
            </a:r>
            <a:endParaRPr lang="es-PE" sz="1000" b="1" dirty="0"/>
          </a:p>
        </p:txBody>
      </p:sp>
      <p:sp>
        <p:nvSpPr>
          <p:cNvPr id="10" name="CuadroTexto 9"/>
          <p:cNvSpPr txBox="1"/>
          <p:nvPr/>
        </p:nvSpPr>
        <p:spPr>
          <a:xfrm>
            <a:off x="6444208" y="2524834"/>
            <a:ext cx="1296144" cy="553998"/>
          </a:xfrm>
          <a:prstGeom prst="rect">
            <a:avLst/>
          </a:prstGeom>
          <a:noFill/>
        </p:spPr>
        <p:txBody>
          <a:bodyPr wrap="square" rtlCol="0">
            <a:spAutoFit/>
          </a:bodyPr>
          <a:lstStyle/>
          <a:p>
            <a:r>
              <a:rPr lang="es-PE" sz="1000" b="1" dirty="0" smtClean="0"/>
              <a:t>NORMA RR DE ESTABLECIMIENTOS DE SALUD</a:t>
            </a:r>
            <a:endParaRPr lang="es-PE" sz="1000" b="1" dirty="0"/>
          </a:p>
        </p:txBody>
      </p:sp>
      <p:sp>
        <p:nvSpPr>
          <p:cNvPr id="11" name="CuadroTexto 10"/>
          <p:cNvSpPr txBox="1"/>
          <p:nvPr/>
        </p:nvSpPr>
        <p:spPr>
          <a:xfrm>
            <a:off x="6876256" y="1938898"/>
            <a:ext cx="1512168" cy="553998"/>
          </a:xfrm>
          <a:prstGeom prst="rect">
            <a:avLst/>
          </a:prstGeom>
          <a:noFill/>
        </p:spPr>
        <p:txBody>
          <a:bodyPr wrap="square" rtlCol="0">
            <a:spAutoFit/>
          </a:bodyPr>
          <a:lstStyle/>
          <a:p>
            <a:r>
              <a:rPr lang="es-PE" sz="1000" b="1" dirty="0" smtClean="0"/>
              <a:t>REGL. RESIDUOS DE LA CONSTRUCCIÓN Y DEMOLICIÓN</a:t>
            </a:r>
            <a:endParaRPr lang="es-PE" sz="1000" b="1" dirty="0"/>
          </a:p>
        </p:txBody>
      </p:sp>
      <p:cxnSp>
        <p:nvCxnSpPr>
          <p:cNvPr id="13" name="Conector recto de flecha 12"/>
          <p:cNvCxnSpPr/>
          <p:nvPr/>
        </p:nvCxnSpPr>
        <p:spPr>
          <a:xfrm flipV="1">
            <a:off x="467544" y="6093296"/>
            <a:ext cx="8280920" cy="7200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4" name="CuadroTexto 13"/>
          <p:cNvSpPr txBox="1"/>
          <p:nvPr/>
        </p:nvSpPr>
        <p:spPr>
          <a:xfrm>
            <a:off x="251520" y="6093296"/>
            <a:ext cx="576064" cy="246221"/>
          </a:xfrm>
          <a:prstGeom prst="rect">
            <a:avLst/>
          </a:prstGeom>
          <a:noFill/>
        </p:spPr>
        <p:txBody>
          <a:bodyPr wrap="square" rtlCol="0">
            <a:spAutoFit/>
          </a:bodyPr>
          <a:lstStyle/>
          <a:p>
            <a:pPr algn="ctr"/>
            <a:r>
              <a:rPr lang="es-PE" sz="1000" b="1" dirty="0" smtClean="0"/>
              <a:t>2000</a:t>
            </a:r>
            <a:endParaRPr lang="es-PE" sz="1000" b="1" dirty="0"/>
          </a:p>
        </p:txBody>
      </p:sp>
      <p:cxnSp>
        <p:nvCxnSpPr>
          <p:cNvPr id="16" name="Conector recto 15"/>
          <p:cNvCxnSpPr/>
          <p:nvPr/>
        </p:nvCxnSpPr>
        <p:spPr>
          <a:xfrm>
            <a:off x="1583668" y="4765214"/>
            <a:ext cx="0" cy="1336533"/>
          </a:xfrm>
          <a:prstGeom prst="line">
            <a:avLst/>
          </a:prstGeom>
          <a:ln>
            <a:prstDash val="lgDash"/>
          </a:ln>
        </p:spPr>
        <p:style>
          <a:lnRef idx="3">
            <a:schemeClr val="accent6"/>
          </a:lnRef>
          <a:fillRef idx="0">
            <a:schemeClr val="accent6"/>
          </a:fillRef>
          <a:effectRef idx="2">
            <a:schemeClr val="accent6"/>
          </a:effectRef>
          <a:fontRef idx="minor">
            <a:schemeClr val="tx1"/>
          </a:fontRef>
        </p:style>
      </p:cxnSp>
      <p:sp>
        <p:nvSpPr>
          <p:cNvPr id="17" name="CuadroTexto 16"/>
          <p:cNvSpPr txBox="1"/>
          <p:nvPr/>
        </p:nvSpPr>
        <p:spPr>
          <a:xfrm>
            <a:off x="1331640" y="6093296"/>
            <a:ext cx="576064" cy="246221"/>
          </a:xfrm>
          <a:prstGeom prst="rect">
            <a:avLst/>
          </a:prstGeom>
          <a:noFill/>
        </p:spPr>
        <p:txBody>
          <a:bodyPr wrap="square" rtlCol="0">
            <a:spAutoFit/>
          </a:bodyPr>
          <a:lstStyle/>
          <a:p>
            <a:pPr algn="ctr"/>
            <a:r>
              <a:rPr lang="es-PE" sz="1000" b="1" dirty="0" smtClean="0"/>
              <a:t>2004</a:t>
            </a:r>
            <a:endParaRPr lang="es-PE" sz="1000" b="1" dirty="0"/>
          </a:p>
        </p:txBody>
      </p:sp>
      <p:sp>
        <p:nvSpPr>
          <p:cNvPr id="20" name="CuadroTexto 19"/>
          <p:cNvSpPr txBox="1"/>
          <p:nvPr/>
        </p:nvSpPr>
        <p:spPr>
          <a:xfrm>
            <a:off x="2699792" y="6093296"/>
            <a:ext cx="576064" cy="246221"/>
          </a:xfrm>
          <a:prstGeom prst="rect">
            <a:avLst/>
          </a:prstGeom>
          <a:noFill/>
        </p:spPr>
        <p:txBody>
          <a:bodyPr wrap="square" rtlCol="0">
            <a:spAutoFit/>
          </a:bodyPr>
          <a:lstStyle/>
          <a:p>
            <a:pPr algn="ctr"/>
            <a:r>
              <a:rPr lang="es-PE" sz="1000" b="1" dirty="0" smtClean="0"/>
              <a:t>2005</a:t>
            </a:r>
            <a:endParaRPr lang="es-PE" sz="1000" b="1" dirty="0"/>
          </a:p>
        </p:txBody>
      </p:sp>
      <p:sp>
        <p:nvSpPr>
          <p:cNvPr id="23" name="CuadroTexto 22"/>
          <p:cNvSpPr txBox="1"/>
          <p:nvPr/>
        </p:nvSpPr>
        <p:spPr>
          <a:xfrm>
            <a:off x="4355976" y="6093296"/>
            <a:ext cx="576064" cy="246221"/>
          </a:xfrm>
          <a:prstGeom prst="rect">
            <a:avLst/>
          </a:prstGeom>
          <a:noFill/>
        </p:spPr>
        <p:txBody>
          <a:bodyPr wrap="square" rtlCol="0">
            <a:spAutoFit/>
          </a:bodyPr>
          <a:lstStyle/>
          <a:p>
            <a:pPr algn="ctr"/>
            <a:r>
              <a:rPr lang="es-PE" sz="1000" b="1" dirty="0" smtClean="0"/>
              <a:t>2009</a:t>
            </a:r>
            <a:endParaRPr lang="es-PE" sz="1000" b="1" dirty="0"/>
          </a:p>
        </p:txBody>
      </p:sp>
      <p:sp>
        <p:nvSpPr>
          <p:cNvPr id="26" name="CuadroTexto 25"/>
          <p:cNvSpPr txBox="1"/>
          <p:nvPr/>
        </p:nvSpPr>
        <p:spPr>
          <a:xfrm>
            <a:off x="6300192" y="6093296"/>
            <a:ext cx="576064" cy="246221"/>
          </a:xfrm>
          <a:prstGeom prst="rect">
            <a:avLst/>
          </a:prstGeom>
          <a:noFill/>
        </p:spPr>
        <p:txBody>
          <a:bodyPr wrap="square" rtlCol="0">
            <a:spAutoFit/>
          </a:bodyPr>
          <a:lstStyle/>
          <a:p>
            <a:pPr algn="ctr"/>
            <a:r>
              <a:rPr lang="es-PE" sz="1000" b="1" dirty="0" smtClean="0"/>
              <a:t>2012</a:t>
            </a:r>
            <a:endParaRPr lang="es-PE" sz="1000" b="1" dirty="0"/>
          </a:p>
        </p:txBody>
      </p:sp>
      <p:sp>
        <p:nvSpPr>
          <p:cNvPr id="29" name="CuadroTexto 28"/>
          <p:cNvSpPr txBox="1"/>
          <p:nvPr/>
        </p:nvSpPr>
        <p:spPr>
          <a:xfrm>
            <a:off x="6876256" y="6093296"/>
            <a:ext cx="576064" cy="246221"/>
          </a:xfrm>
          <a:prstGeom prst="rect">
            <a:avLst/>
          </a:prstGeom>
          <a:noFill/>
        </p:spPr>
        <p:txBody>
          <a:bodyPr wrap="square" rtlCol="0">
            <a:spAutoFit/>
          </a:bodyPr>
          <a:lstStyle/>
          <a:p>
            <a:pPr algn="ctr"/>
            <a:r>
              <a:rPr lang="es-PE" sz="1000" b="1" dirty="0" smtClean="0"/>
              <a:t>2013</a:t>
            </a:r>
            <a:endParaRPr lang="es-PE" sz="1000" b="1" dirty="0"/>
          </a:p>
        </p:txBody>
      </p:sp>
      <p:cxnSp>
        <p:nvCxnSpPr>
          <p:cNvPr id="25" name="Conector recto 24"/>
          <p:cNvCxnSpPr/>
          <p:nvPr/>
        </p:nvCxnSpPr>
        <p:spPr>
          <a:xfrm>
            <a:off x="7146286" y="2780928"/>
            <a:ext cx="13501" cy="3374383"/>
          </a:xfrm>
          <a:prstGeom prst="line">
            <a:avLst/>
          </a:prstGeom>
          <a:ln>
            <a:prstDash val="lgDash"/>
          </a:ln>
        </p:spPr>
        <p:style>
          <a:lnRef idx="3">
            <a:schemeClr val="accent6"/>
          </a:lnRef>
          <a:fillRef idx="0">
            <a:schemeClr val="accent6"/>
          </a:fillRef>
          <a:effectRef idx="2">
            <a:schemeClr val="accent6"/>
          </a:effectRef>
          <a:fontRef idx="minor">
            <a:schemeClr val="tx1"/>
          </a:fontRef>
        </p:style>
      </p:cxnSp>
      <p:cxnSp>
        <p:nvCxnSpPr>
          <p:cNvPr id="28" name="Conector recto 27"/>
          <p:cNvCxnSpPr/>
          <p:nvPr/>
        </p:nvCxnSpPr>
        <p:spPr>
          <a:xfrm flipH="1">
            <a:off x="6570222" y="1964304"/>
            <a:ext cx="18002" cy="4193544"/>
          </a:xfrm>
          <a:prstGeom prst="line">
            <a:avLst/>
          </a:prstGeom>
          <a:ln>
            <a:prstDash val="lgDash"/>
          </a:ln>
        </p:spPr>
        <p:style>
          <a:lnRef idx="3">
            <a:schemeClr val="accent6"/>
          </a:lnRef>
          <a:fillRef idx="0">
            <a:schemeClr val="accent6"/>
          </a:fillRef>
          <a:effectRef idx="2">
            <a:schemeClr val="accent6"/>
          </a:effectRef>
          <a:fontRef idx="minor">
            <a:schemeClr val="tx1"/>
          </a:fontRef>
        </p:style>
      </p:cxnSp>
      <p:cxnSp>
        <p:nvCxnSpPr>
          <p:cNvPr id="30" name="Conector recto 29"/>
          <p:cNvCxnSpPr/>
          <p:nvPr/>
        </p:nvCxnSpPr>
        <p:spPr>
          <a:xfrm>
            <a:off x="4593446" y="3326795"/>
            <a:ext cx="21446" cy="2750521"/>
          </a:xfrm>
          <a:prstGeom prst="line">
            <a:avLst/>
          </a:prstGeom>
          <a:ln>
            <a:prstDash val="lgDash"/>
          </a:ln>
        </p:spPr>
        <p:style>
          <a:lnRef idx="3">
            <a:schemeClr val="accent6"/>
          </a:lnRef>
          <a:fillRef idx="0">
            <a:schemeClr val="accent6"/>
          </a:fillRef>
          <a:effectRef idx="2">
            <a:schemeClr val="accent6"/>
          </a:effectRef>
          <a:fontRef idx="minor">
            <a:schemeClr val="tx1"/>
          </a:fontRef>
        </p:style>
      </p:cxnSp>
      <p:cxnSp>
        <p:nvCxnSpPr>
          <p:cNvPr id="31" name="Conector recto 30"/>
          <p:cNvCxnSpPr/>
          <p:nvPr/>
        </p:nvCxnSpPr>
        <p:spPr>
          <a:xfrm>
            <a:off x="2915816" y="3861048"/>
            <a:ext cx="13777" cy="2240699"/>
          </a:xfrm>
          <a:prstGeom prst="line">
            <a:avLst/>
          </a:prstGeom>
          <a:ln>
            <a:prstDash val="lgDash"/>
          </a:ln>
        </p:spPr>
        <p:style>
          <a:lnRef idx="3">
            <a:schemeClr val="accent6"/>
          </a:lnRef>
          <a:fillRef idx="0">
            <a:schemeClr val="accent6"/>
          </a:fillRef>
          <a:effectRef idx="2">
            <a:schemeClr val="accent6"/>
          </a:effectRef>
          <a:fontRef idx="minor">
            <a:schemeClr val="tx1"/>
          </a:fontRef>
        </p:style>
      </p:cxnSp>
      <p:cxnSp>
        <p:nvCxnSpPr>
          <p:cNvPr id="27" name="Conector recto 26"/>
          <p:cNvCxnSpPr/>
          <p:nvPr/>
        </p:nvCxnSpPr>
        <p:spPr>
          <a:xfrm>
            <a:off x="8086891" y="2780928"/>
            <a:ext cx="13501" cy="3374383"/>
          </a:xfrm>
          <a:prstGeom prst="line">
            <a:avLst/>
          </a:prstGeom>
          <a:ln>
            <a:prstDash val="lgDash"/>
          </a:ln>
        </p:spPr>
        <p:style>
          <a:lnRef idx="3">
            <a:schemeClr val="accent6"/>
          </a:lnRef>
          <a:fillRef idx="0">
            <a:schemeClr val="accent6"/>
          </a:fillRef>
          <a:effectRef idx="2">
            <a:schemeClr val="accent6"/>
          </a:effectRef>
          <a:fontRef idx="minor">
            <a:schemeClr val="tx1"/>
          </a:fontRef>
        </p:style>
      </p:cxnSp>
      <p:sp>
        <p:nvSpPr>
          <p:cNvPr id="32" name="CuadroTexto 31"/>
          <p:cNvSpPr txBox="1"/>
          <p:nvPr/>
        </p:nvSpPr>
        <p:spPr>
          <a:xfrm>
            <a:off x="7812360" y="6093296"/>
            <a:ext cx="576064" cy="246221"/>
          </a:xfrm>
          <a:prstGeom prst="rect">
            <a:avLst/>
          </a:prstGeom>
          <a:noFill/>
        </p:spPr>
        <p:txBody>
          <a:bodyPr wrap="square" rtlCol="0">
            <a:spAutoFit/>
          </a:bodyPr>
          <a:lstStyle/>
          <a:p>
            <a:pPr algn="ctr"/>
            <a:r>
              <a:rPr lang="es-PE" sz="1000" b="1" dirty="0" smtClean="0"/>
              <a:t>2015</a:t>
            </a:r>
            <a:endParaRPr lang="es-PE" sz="1000" b="1" dirty="0"/>
          </a:p>
        </p:txBody>
      </p:sp>
      <p:sp>
        <p:nvSpPr>
          <p:cNvPr id="33" name="CuadroTexto 32"/>
          <p:cNvSpPr txBox="1"/>
          <p:nvPr/>
        </p:nvSpPr>
        <p:spPr>
          <a:xfrm>
            <a:off x="7668344" y="2442954"/>
            <a:ext cx="1512168" cy="338554"/>
          </a:xfrm>
          <a:prstGeom prst="rect">
            <a:avLst/>
          </a:prstGeom>
          <a:solidFill>
            <a:srgbClr val="FFFF00"/>
          </a:solidFill>
        </p:spPr>
        <p:txBody>
          <a:bodyPr wrap="square" rtlCol="0">
            <a:spAutoFit/>
          </a:bodyPr>
          <a:lstStyle/>
          <a:p>
            <a:pPr algn="ctr"/>
            <a:r>
              <a:rPr lang="es-PE" sz="800" b="1" dirty="0" smtClean="0"/>
              <a:t>R.M.COMPLEMENTARIA A REGLAMENTO RAEE</a:t>
            </a:r>
            <a:endParaRPr lang="es-PE" sz="800" b="1" dirty="0"/>
          </a:p>
        </p:txBody>
      </p:sp>
    </p:spTree>
    <p:extLst>
      <p:ext uri="{BB962C8B-B14F-4D97-AF65-F5344CB8AC3E}">
        <p14:creationId xmlns:p14="http://schemas.microsoft.com/office/powerpoint/2010/main" xmlns="" val="41949639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611560" y="1499300"/>
            <a:ext cx="8208912" cy="1569660"/>
          </a:xfrm>
          <a:prstGeom prst="rect">
            <a:avLst/>
          </a:prstGeom>
          <a:noFill/>
          <a:ln w="9525">
            <a:noFill/>
            <a:miter lim="800000"/>
            <a:headEnd/>
            <a:tailEnd/>
          </a:ln>
        </p:spPr>
        <p:txBody>
          <a:bodyPr wrap="square">
            <a:spAutoFit/>
          </a:bodyPr>
          <a:lstStyle/>
          <a:p>
            <a:pPr algn="just"/>
            <a:r>
              <a:rPr lang="es-MX" sz="2400" dirty="0" smtClean="0">
                <a:latin typeface="Arial" panose="020B0604020202020204" pitchFamily="34" charset="0"/>
                <a:cs typeface="Arial" panose="020B0604020202020204" pitchFamily="34" charset="0"/>
              </a:rPr>
              <a:t>Aquellos </a:t>
            </a:r>
            <a:r>
              <a:rPr lang="es-MX" sz="2400" dirty="0">
                <a:latin typeface="Arial" panose="020B0604020202020204" pitchFamily="34" charset="0"/>
                <a:cs typeface="Arial" panose="020B0604020202020204" pitchFamily="34" charset="0"/>
              </a:rPr>
              <a:t>que por sus características o el manejo al que son o van a ser sometidos, </a:t>
            </a:r>
            <a:r>
              <a:rPr lang="es-MX" sz="2400" b="1" dirty="0">
                <a:latin typeface="Arial" panose="020B0604020202020204" pitchFamily="34" charset="0"/>
                <a:cs typeface="Arial" panose="020B0604020202020204" pitchFamily="34" charset="0"/>
              </a:rPr>
              <a:t>representan un riesgo significativo para la salud o el </a:t>
            </a:r>
            <a:r>
              <a:rPr lang="es-MX" sz="2400" b="1" dirty="0" smtClean="0">
                <a:latin typeface="Arial" panose="020B0604020202020204" pitchFamily="34" charset="0"/>
                <a:cs typeface="Arial" panose="020B0604020202020204" pitchFamily="34" charset="0"/>
              </a:rPr>
              <a:t>ambiente</a:t>
            </a:r>
            <a:r>
              <a:rPr lang="es-MX" sz="2400" dirty="0" smtClean="0">
                <a:latin typeface="Arial" panose="020B0604020202020204" pitchFamily="34" charset="0"/>
                <a:cs typeface="Arial" panose="020B0604020202020204" pitchFamily="34" charset="0"/>
              </a:rPr>
              <a:t>, presentan </a:t>
            </a:r>
            <a:r>
              <a:rPr lang="es-MX" sz="2400" dirty="0">
                <a:latin typeface="Arial" panose="020B0604020202020204" pitchFamily="34" charset="0"/>
                <a:cs typeface="Arial" panose="020B0604020202020204" pitchFamily="34" charset="0"/>
              </a:rPr>
              <a:t>por lo menos una de las siguientes características: </a:t>
            </a:r>
          </a:p>
        </p:txBody>
      </p:sp>
      <p:graphicFrame>
        <p:nvGraphicFramePr>
          <p:cNvPr id="2" name="Diagrama 1"/>
          <p:cNvGraphicFramePr/>
          <p:nvPr>
            <p:extLst/>
          </p:nvPr>
        </p:nvGraphicFramePr>
        <p:xfrm>
          <a:off x="683568" y="2780928"/>
          <a:ext cx="5400600"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2"/>
          <p:cNvSpPr>
            <a:spLocks noChangeArrowheads="1"/>
          </p:cNvSpPr>
          <p:nvPr/>
        </p:nvSpPr>
        <p:spPr bwMode="auto">
          <a:xfrm>
            <a:off x="539552" y="580256"/>
            <a:ext cx="8208912" cy="832520"/>
          </a:xfrm>
          <a:prstGeom prst="rect">
            <a:avLst/>
          </a:prstGeom>
          <a:noFill/>
          <a:ln w="9525">
            <a:noFill/>
            <a:miter lim="800000"/>
            <a:headEnd/>
            <a:tailEnd/>
          </a:ln>
          <a:effectLst/>
        </p:spPr>
        <p:txBody>
          <a:bodyPr anchor="ctr"/>
          <a:lstStyle/>
          <a:p>
            <a:pPr fontAlgn="auto">
              <a:spcBef>
                <a:spcPts val="0"/>
              </a:spcBef>
              <a:spcAft>
                <a:spcPts val="0"/>
              </a:spcAft>
              <a:defRPr/>
            </a:pPr>
            <a:r>
              <a:rPr lang="es-ES" sz="3200" b="1" dirty="0" smtClean="0">
                <a:solidFill>
                  <a:srgbClr val="C00000"/>
                </a:solidFill>
                <a:cs typeface="Arial" panose="020B0604020202020204" pitchFamily="34" charset="0"/>
              </a:rPr>
              <a:t>¿Qué es un residuo peligroso?</a:t>
            </a:r>
            <a:endParaRPr lang="es-ES" sz="3200" b="1" dirty="0">
              <a:solidFill>
                <a:srgbClr val="C00000"/>
              </a:solidFill>
              <a:cs typeface="Arial" panose="020B0604020202020204" pitchFamily="34" charset="0"/>
            </a:endParaRPr>
          </a:p>
        </p:txBody>
      </p:sp>
      <p:pic>
        <p:nvPicPr>
          <p:cNvPr id="3" name="Imagen 2"/>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7308304" y="3263255"/>
            <a:ext cx="525785" cy="525785"/>
          </a:xfrm>
          <a:prstGeom prst="rect">
            <a:avLst/>
          </a:prstGeom>
        </p:spPr>
      </p:pic>
      <p:pic>
        <p:nvPicPr>
          <p:cNvPr id="5" name="Imagen 4"/>
          <p:cNvPicPr>
            <a:picLocks noChangeAspect="1"/>
          </p:cNvPicPr>
          <p:nvPr/>
        </p:nvPicPr>
        <p:blipFill>
          <a:blip r:embed="rId7" cstate="email">
            <a:extLst>
              <a:ext uri="{28A0092B-C50C-407E-A947-70E740481C1C}">
                <a14:useLocalDpi xmlns:a14="http://schemas.microsoft.com/office/drawing/2010/main" xmlns=""/>
              </a:ext>
            </a:extLst>
          </a:blip>
          <a:stretch>
            <a:fillRect/>
          </a:stretch>
        </p:blipFill>
        <p:spPr>
          <a:xfrm>
            <a:off x="7308304" y="4079463"/>
            <a:ext cx="535888" cy="535888"/>
          </a:xfrm>
          <a:prstGeom prst="rect">
            <a:avLst/>
          </a:prstGeom>
        </p:spPr>
      </p:pic>
      <p:pic>
        <p:nvPicPr>
          <p:cNvPr id="6" name="Imagen 5"/>
          <p:cNvPicPr>
            <a:picLocks noChangeAspect="1"/>
          </p:cNvPicPr>
          <p:nvPr/>
        </p:nvPicPr>
        <p:blipFill>
          <a:blip r:embed="rId8" cstate="email">
            <a:extLst>
              <a:ext uri="{28A0092B-C50C-407E-A947-70E740481C1C}">
                <a14:useLocalDpi xmlns:a14="http://schemas.microsoft.com/office/drawing/2010/main" xmlns=""/>
              </a:ext>
            </a:extLst>
          </a:blip>
          <a:stretch>
            <a:fillRect/>
          </a:stretch>
        </p:blipFill>
        <p:spPr>
          <a:xfrm>
            <a:off x="8038487" y="3237446"/>
            <a:ext cx="547117" cy="547117"/>
          </a:xfrm>
          <a:prstGeom prst="rect">
            <a:avLst/>
          </a:prstGeom>
        </p:spPr>
      </p:pic>
      <p:pic>
        <p:nvPicPr>
          <p:cNvPr id="8" name="Imagen 7"/>
          <p:cNvPicPr>
            <a:picLocks noChangeAspect="1"/>
          </p:cNvPicPr>
          <p:nvPr/>
        </p:nvPicPr>
        <p:blipFill>
          <a:blip r:embed="rId9" cstate="email">
            <a:extLst>
              <a:ext uri="{28A0092B-C50C-407E-A947-70E740481C1C}">
                <a14:useLocalDpi xmlns:a14="http://schemas.microsoft.com/office/drawing/2010/main" xmlns=""/>
              </a:ext>
            </a:extLst>
          </a:blip>
          <a:stretch>
            <a:fillRect/>
          </a:stretch>
        </p:blipFill>
        <p:spPr>
          <a:xfrm>
            <a:off x="8038487" y="4079463"/>
            <a:ext cx="553362" cy="561568"/>
          </a:xfrm>
          <a:prstGeom prst="rect">
            <a:avLst/>
          </a:prstGeom>
        </p:spPr>
      </p:pic>
      <p:pic>
        <p:nvPicPr>
          <p:cNvPr id="9" name="Imagen 8"/>
          <p:cNvPicPr>
            <a:picLocks noChangeAspect="1"/>
          </p:cNvPicPr>
          <p:nvPr/>
        </p:nvPicPr>
        <p:blipFill>
          <a:blip r:embed="rId10" cstate="email">
            <a:extLst>
              <a:ext uri="{28A0092B-C50C-407E-A947-70E740481C1C}">
                <a14:useLocalDpi xmlns:a14="http://schemas.microsoft.com/office/drawing/2010/main" xmlns=""/>
              </a:ext>
            </a:extLst>
          </a:blip>
          <a:stretch>
            <a:fillRect/>
          </a:stretch>
        </p:blipFill>
        <p:spPr>
          <a:xfrm>
            <a:off x="6516216" y="3237445"/>
            <a:ext cx="558211" cy="547117"/>
          </a:xfrm>
          <a:prstGeom prst="rect">
            <a:avLst/>
          </a:prstGeom>
        </p:spPr>
      </p:pic>
      <p:pic>
        <p:nvPicPr>
          <p:cNvPr id="10" name="Imagen 9"/>
          <p:cNvPicPr>
            <a:picLocks noChangeAspect="1"/>
          </p:cNvPicPr>
          <p:nvPr/>
        </p:nvPicPr>
        <p:blipFill>
          <a:blip r:embed="rId11" cstate="email">
            <a:extLst>
              <a:ext uri="{28A0092B-C50C-407E-A947-70E740481C1C}">
                <a14:useLocalDpi xmlns:a14="http://schemas.microsoft.com/office/drawing/2010/main" xmlns=""/>
              </a:ext>
            </a:extLst>
          </a:blip>
          <a:stretch>
            <a:fillRect/>
          </a:stretch>
        </p:blipFill>
        <p:spPr>
          <a:xfrm>
            <a:off x="6516215" y="4079463"/>
            <a:ext cx="558211" cy="535888"/>
          </a:xfrm>
          <a:prstGeom prst="rect">
            <a:avLst/>
          </a:prstGeom>
        </p:spPr>
      </p:pic>
      <p:pic>
        <p:nvPicPr>
          <p:cNvPr id="11" name="Imagen 10"/>
          <p:cNvPicPr>
            <a:picLocks noChangeAspect="1"/>
          </p:cNvPicPr>
          <p:nvPr/>
        </p:nvPicPr>
        <p:blipFill>
          <a:blip r:embed="rId12" cstate="email">
            <a:extLst>
              <a:ext uri="{28A0092B-C50C-407E-A947-70E740481C1C}">
                <a14:useLocalDpi xmlns:a14="http://schemas.microsoft.com/office/drawing/2010/main" xmlns=""/>
              </a:ext>
            </a:extLst>
          </a:blip>
          <a:stretch>
            <a:fillRect/>
          </a:stretch>
        </p:blipFill>
        <p:spPr>
          <a:xfrm>
            <a:off x="7340136" y="4869160"/>
            <a:ext cx="504056" cy="504056"/>
          </a:xfrm>
          <a:prstGeom prst="rect">
            <a:avLst/>
          </a:prstGeom>
        </p:spPr>
      </p:pic>
      <p:sp>
        <p:nvSpPr>
          <p:cNvPr id="4" name="3 CuadroTexto"/>
          <p:cNvSpPr txBox="1"/>
          <p:nvPr/>
        </p:nvSpPr>
        <p:spPr>
          <a:xfrm>
            <a:off x="4211960" y="6093296"/>
            <a:ext cx="4680520" cy="276999"/>
          </a:xfrm>
          <a:prstGeom prst="rect">
            <a:avLst/>
          </a:prstGeom>
          <a:noFill/>
        </p:spPr>
        <p:txBody>
          <a:bodyPr wrap="square" rtlCol="0">
            <a:spAutoFit/>
          </a:bodyPr>
          <a:lstStyle/>
          <a:p>
            <a:r>
              <a:rPr lang="es-PE" sz="1200" b="1" dirty="0" smtClean="0"/>
              <a:t>Ley N° 27314, Ley General de Residuos Sólidos, Artículo 22.</a:t>
            </a:r>
            <a:endParaRPr lang="es-PE" sz="1200" b="1" dirty="0"/>
          </a:p>
        </p:txBody>
      </p:sp>
    </p:spTree>
    <p:extLst>
      <p:ext uri="{BB962C8B-B14F-4D97-AF65-F5344CB8AC3E}">
        <p14:creationId xmlns:p14="http://schemas.microsoft.com/office/powerpoint/2010/main" xmlns="" val="6717967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0" y="2060848"/>
            <a:ext cx="215008" cy="3888432"/>
          </a:xfrm>
          <a:prstGeom prst="rect">
            <a:avLst/>
          </a:prstGeom>
          <a:solidFill>
            <a:srgbClr val="F995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1 Rectángulo"/>
          <p:cNvSpPr/>
          <p:nvPr/>
        </p:nvSpPr>
        <p:spPr>
          <a:xfrm>
            <a:off x="223709" y="2714144"/>
            <a:ext cx="8596763" cy="1969770"/>
          </a:xfrm>
          <a:prstGeom prst="rect">
            <a:avLst/>
          </a:prstGeom>
        </p:spPr>
        <p:txBody>
          <a:bodyPr wrap="square">
            <a:spAutoFit/>
          </a:bodyPr>
          <a:lstStyle/>
          <a:p>
            <a:pPr algn="r">
              <a:spcBef>
                <a:spcPct val="0"/>
              </a:spcBef>
            </a:pPr>
            <a:r>
              <a:rPr lang="es-PE" sz="3000" b="1" dirty="0" smtClean="0">
                <a:solidFill>
                  <a:srgbClr val="C00000"/>
                </a:solidFill>
                <a:latin typeface="Arial" panose="020B0604020202020204" pitchFamily="34" charset="0"/>
                <a:ea typeface="+mj-ea"/>
                <a:cs typeface="Arial" panose="020B0604020202020204" pitchFamily="34" charset="0"/>
              </a:rPr>
              <a:t>REGLAMENTO RAEE</a:t>
            </a:r>
          </a:p>
          <a:p>
            <a:pPr algn="r">
              <a:spcBef>
                <a:spcPct val="0"/>
              </a:spcBef>
            </a:pPr>
            <a:r>
              <a:rPr lang="es-PE" sz="1600" b="1" dirty="0" smtClean="0">
                <a:solidFill>
                  <a:srgbClr val="C00000"/>
                </a:solidFill>
                <a:latin typeface="Arial" panose="020B0604020202020204" pitchFamily="34" charset="0"/>
                <a:ea typeface="+mj-ea"/>
                <a:cs typeface="Arial" panose="020B0604020202020204" pitchFamily="34" charset="0"/>
              </a:rPr>
              <a:t>Decreto Supremo N° 001-2012-MINAM</a:t>
            </a:r>
          </a:p>
          <a:p>
            <a:pPr algn="r">
              <a:spcBef>
                <a:spcPct val="0"/>
              </a:spcBef>
            </a:pPr>
            <a:endParaRPr lang="es-PE" sz="3000" b="1" dirty="0" smtClean="0">
              <a:solidFill>
                <a:srgbClr val="C00000"/>
              </a:solidFill>
              <a:latin typeface="Arial" panose="020B0604020202020204" pitchFamily="34" charset="0"/>
              <a:ea typeface="+mj-ea"/>
              <a:cs typeface="Arial" panose="020B0604020202020204" pitchFamily="34" charset="0"/>
            </a:endParaRPr>
          </a:p>
          <a:p>
            <a:pPr algn="r">
              <a:spcBef>
                <a:spcPct val="0"/>
              </a:spcBef>
            </a:pPr>
            <a:r>
              <a:rPr lang="es-PE" sz="3000" b="1" dirty="0" smtClean="0">
                <a:solidFill>
                  <a:srgbClr val="C00000"/>
                </a:solidFill>
                <a:latin typeface="Arial" panose="020B0604020202020204" pitchFamily="34" charset="0"/>
                <a:ea typeface="+mj-ea"/>
                <a:cs typeface="Arial" panose="020B0604020202020204" pitchFamily="34" charset="0"/>
              </a:rPr>
              <a:t>NORMATIVA COMPLEMENTARIA RAEE</a:t>
            </a:r>
          </a:p>
          <a:p>
            <a:pPr algn="r">
              <a:spcBef>
                <a:spcPct val="0"/>
              </a:spcBef>
            </a:pPr>
            <a:r>
              <a:rPr lang="es-PE" sz="1600" b="1" dirty="0" smtClean="0">
                <a:solidFill>
                  <a:srgbClr val="C00000"/>
                </a:solidFill>
                <a:latin typeface="Arial" panose="020B0604020202020204" pitchFamily="34" charset="0"/>
                <a:ea typeface="+mj-ea"/>
                <a:cs typeface="Arial" panose="020B0604020202020204" pitchFamily="34" charset="0"/>
              </a:rPr>
              <a:t>Resolución Ministerial N° 200-2015-MINAM</a:t>
            </a:r>
            <a:endParaRPr lang="es-PE" sz="1600" b="1" dirty="0">
              <a:solidFill>
                <a:srgbClr val="C00000"/>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xmlns="" val="42186857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0" y="2060848"/>
            <a:ext cx="215008" cy="3888432"/>
          </a:xfrm>
          <a:prstGeom prst="rect">
            <a:avLst/>
          </a:prstGeom>
          <a:solidFill>
            <a:srgbClr val="F995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0" name="CuadroTexto 4"/>
          <p:cNvSpPr txBox="1"/>
          <p:nvPr/>
        </p:nvSpPr>
        <p:spPr>
          <a:xfrm>
            <a:off x="3851920" y="2276872"/>
            <a:ext cx="4680520" cy="3416320"/>
          </a:xfrm>
          <a:prstGeom prst="rect">
            <a:avLst/>
          </a:prstGeom>
          <a:noFill/>
        </p:spPr>
        <p:txBody>
          <a:bodyPr wrap="square" rtlCol="0">
            <a:spAutoFit/>
          </a:bodyPr>
          <a:lstStyle/>
          <a:p>
            <a:r>
              <a:rPr lang="es-PE" sz="2400" dirty="0" smtClean="0">
                <a:latin typeface="Arial" panose="020B0604020202020204" pitchFamily="34" charset="0"/>
                <a:cs typeface="Arial" panose="020B0604020202020204" pitchFamily="34" charset="0"/>
              </a:rPr>
              <a:t>Establece </a:t>
            </a:r>
            <a:r>
              <a:rPr lang="es-PE" sz="2400" dirty="0">
                <a:latin typeface="Arial" panose="020B0604020202020204" pitchFamily="34" charset="0"/>
                <a:cs typeface="Arial" panose="020B0604020202020204" pitchFamily="34" charset="0"/>
              </a:rPr>
              <a:t>los </a:t>
            </a:r>
            <a:r>
              <a:rPr lang="es-PE" sz="2400" b="1" dirty="0">
                <a:latin typeface="Arial" panose="020B0604020202020204" pitchFamily="34" charset="0"/>
                <a:cs typeface="Arial" panose="020B0604020202020204" pitchFamily="34" charset="0"/>
              </a:rPr>
              <a:t>roles </a:t>
            </a:r>
            <a:r>
              <a:rPr lang="es-PE" sz="2400" b="1" dirty="0" smtClean="0">
                <a:latin typeface="Arial" panose="020B0604020202020204" pitchFamily="34" charset="0"/>
                <a:cs typeface="Arial" panose="020B0604020202020204" pitchFamily="34" charset="0"/>
              </a:rPr>
              <a:t>y responsabilidades </a:t>
            </a:r>
            <a:r>
              <a:rPr lang="es-PE" sz="2400" dirty="0">
                <a:latin typeface="Arial" panose="020B0604020202020204" pitchFamily="34" charset="0"/>
                <a:cs typeface="Arial" panose="020B0604020202020204" pitchFamily="34" charset="0"/>
              </a:rPr>
              <a:t>que deben asumir </a:t>
            </a:r>
            <a:r>
              <a:rPr lang="es-PE" sz="2400" dirty="0" smtClean="0">
                <a:latin typeface="Arial" panose="020B0604020202020204" pitchFamily="34" charset="0"/>
                <a:cs typeface="Arial" panose="020B0604020202020204" pitchFamily="34" charset="0"/>
              </a:rPr>
              <a:t>los </a:t>
            </a:r>
            <a:r>
              <a:rPr lang="es-PE" sz="2400" b="1" dirty="0" smtClean="0">
                <a:latin typeface="Arial" panose="020B0604020202020204" pitchFamily="34" charset="0"/>
                <a:cs typeface="Arial" panose="020B0604020202020204" pitchFamily="34" charset="0"/>
              </a:rPr>
              <a:t>actores</a:t>
            </a:r>
            <a:r>
              <a:rPr lang="es-PE" sz="2400" dirty="0" smtClean="0">
                <a:latin typeface="Arial" panose="020B0604020202020204" pitchFamily="34" charset="0"/>
                <a:cs typeface="Arial" panose="020B0604020202020204" pitchFamily="34" charset="0"/>
              </a:rPr>
              <a:t> </a:t>
            </a:r>
            <a:r>
              <a:rPr lang="es-PE" sz="2400" dirty="0">
                <a:latin typeface="Arial" panose="020B0604020202020204" pitchFamily="34" charset="0"/>
                <a:cs typeface="Arial" panose="020B0604020202020204" pitchFamily="34" charset="0"/>
              </a:rPr>
              <a:t>del sector público, </a:t>
            </a:r>
            <a:r>
              <a:rPr lang="es-PE" sz="2400" dirty="0" smtClean="0">
                <a:latin typeface="Arial" panose="020B0604020202020204" pitchFamily="34" charset="0"/>
                <a:cs typeface="Arial" panose="020B0604020202020204" pitchFamily="34" charset="0"/>
              </a:rPr>
              <a:t>privado y </a:t>
            </a:r>
            <a:r>
              <a:rPr lang="es-PE" sz="2400" dirty="0">
                <a:latin typeface="Arial" panose="020B0604020202020204" pitchFamily="34" charset="0"/>
                <a:cs typeface="Arial" panose="020B0604020202020204" pitchFamily="34" charset="0"/>
              </a:rPr>
              <a:t>ciudadanía en general, para lograr un </a:t>
            </a:r>
            <a:r>
              <a:rPr lang="es-PE" sz="2400" b="1" dirty="0">
                <a:latin typeface="Arial" panose="020B0604020202020204" pitchFamily="34" charset="0"/>
                <a:cs typeface="Arial" panose="020B0604020202020204" pitchFamily="34" charset="0"/>
              </a:rPr>
              <a:t>adecuado manejo </a:t>
            </a:r>
            <a:r>
              <a:rPr lang="es-PE" sz="2400" dirty="0">
                <a:latin typeface="Arial" panose="020B0604020202020204" pitchFamily="34" charset="0"/>
                <a:cs typeface="Arial" panose="020B0604020202020204" pitchFamily="34" charset="0"/>
              </a:rPr>
              <a:t>de estos residuos, y </a:t>
            </a:r>
            <a:r>
              <a:rPr lang="es-PE" sz="2400" dirty="0" smtClean="0">
                <a:latin typeface="Arial" panose="020B0604020202020204" pitchFamily="34" charset="0"/>
                <a:cs typeface="Arial" panose="020B0604020202020204" pitchFamily="34" charset="0"/>
              </a:rPr>
              <a:t>así </a:t>
            </a:r>
            <a:r>
              <a:rPr lang="es-PE" sz="2400" b="1" dirty="0" smtClean="0">
                <a:latin typeface="Arial" panose="020B0604020202020204" pitchFamily="34" charset="0"/>
                <a:cs typeface="Arial" panose="020B0604020202020204" pitchFamily="34" charset="0"/>
              </a:rPr>
              <a:t>evitar </a:t>
            </a:r>
            <a:r>
              <a:rPr lang="es-PE" sz="2400" b="1" dirty="0">
                <a:latin typeface="Arial" panose="020B0604020202020204" pitchFamily="34" charset="0"/>
                <a:cs typeface="Arial" panose="020B0604020202020204" pitchFamily="34" charset="0"/>
              </a:rPr>
              <a:t>riesgos al ambiente y a la salud de la población</a:t>
            </a:r>
            <a:r>
              <a:rPr lang="es-PE" sz="2400" b="1" dirty="0" smtClean="0">
                <a:latin typeface="Arial" panose="020B0604020202020204" pitchFamily="34" charset="0"/>
                <a:cs typeface="Arial" panose="020B0604020202020204" pitchFamily="34" charset="0"/>
              </a:rPr>
              <a:t>.</a:t>
            </a:r>
            <a:endParaRPr lang="es-PE" sz="2400" b="1" dirty="0">
              <a:latin typeface="Arial" panose="020B0604020202020204" pitchFamily="34" charset="0"/>
              <a:cs typeface="Arial" panose="020B0604020202020204" pitchFamily="34" charset="0"/>
            </a:endParaRPr>
          </a:p>
        </p:txBody>
      </p:sp>
      <p:grpSp>
        <p:nvGrpSpPr>
          <p:cNvPr id="4" name="3 Grupo"/>
          <p:cNvGrpSpPr/>
          <p:nvPr/>
        </p:nvGrpSpPr>
        <p:grpSpPr>
          <a:xfrm>
            <a:off x="890247" y="2473151"/>
            <a:ext cx="2250937" cy="3147967"/>
            <a:chOff x="959934" y="1174923"/>
            <a:chExt cx="2809918" cy="4332672"/>
          </a:xfrm>
        </p:grpSpPr>
        <p:pic>
          <p:nvPicPr>
            <p:cNvPr id="17" name="Picture 5"/>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971600" y="1174923"/>
              <a:ext cx="2786588" cy="3969226"/>
            </a:xfrm>
            <a:prstGeom prst="rect">
              <a:avLst/>
            </a:prstGeom>
            <a:noFill/>
            <a:ln w="19050">
              <a:solidFill>
                <a:schemeClr val="tx1"/>
              </a:solidFill>
              <a:miter lim="800000"/>
              <a:headEnd/>
              <a:tailEnd/>
            </a:ln>
          </p:spPr>
        </p:pic>
        <p:sp>
          <p:nvSpPr>
            <p:cNvPr id="26" name="Rectángulo 1"/>
            <p:cNvSpPr/>
            <p:nvPr/>
          </p:nvSpPr>
          <p:spPr>
            <a:xfrm>
              <a:off x="959934" y="5083989"/>
              <a:ext cx="2809918" cy="423606"/>
            </a:xfrm>
            <a:prstGeom prst="rect">
              <a:avLst/>
            </a:prstGeom>
          </p:spPr>
          <p:txBody>
            <a:bodyPr wrap="none">
              <a:spAutoFit/>
            </a:bodyPr>
            <a:lstStyle/>
            <a:p>
              <a:pPr algn="ctr">
                <a:spcBef>
                  <a:spcPct val="0"/>
                </a:spcBef>
              </a:pPr>
              <a:r>
                <a:rPr lang="es-ES" sz="1400" b="1" dirty="0">
                  <a:latin typeface="+mj-lt"/>
                  <a:ea typeface="+mj-ea"/>
                  <a:cs typeface="+mj-cs"/>
                </a:rPr>
                <a:t>D.S. Nº 001-2012-MINAM</a:t>
              </a:r>
            </a:p>
          </p:txBody>
        </p:sp>
      </p:grpSp>
      <p:sp>
        <p:nvSpPr>
          <p:cNvPr id="7" name="Rectangle 2"/>
          <p:cNvSpPr>
            <a:spLocks noChangeArrowheads="1"/>
          </p:cNvSpPr>
          <p:nvPr/>
        </p:nvSpPr>
        <p:spPr bwMode="auto">
          <a:xfrm>
            <a:off x="539552" y="1084312"/>
            <a:ext cx="8208912" cy="832520"/>
          </a:xfrm>
          <a:prstGeom prst="rect">
            <a:avLst/>
          </a:prstGeom>
          <a:noFill/>
          <a:ln w="9525">
            <a:noFill/>
            <a:miter lim="800000"/>
            <a:headEnd/>
            <a:tailEnd/>
          </a:ln>
          <a:effectLst/>
        </p:spPr>
        <p:txBody>
          <a:bodyPr anchor="ctr"/>
          <a:lstStyle/>
          <a:p>
            <a:pPr fontAlgn="auto">
              <a:spcBef>
                <a:spcPts val="0"/>
              </a:spcBef>
              <a:spcAft>
                <a:spcPts val="0"/>
              </a:spcAft>
              <a:defRPr/>
            </a:pPr>
            <a:r>
              <a:rPr lang="es-ES" sz="3200" b="1" dirty="0" smtClean="0">
                <a:solidFill>
                  <a:srgbClr val="C00000"/>
                </a:solidFill>
                <a:cs typeface="Arial" panose="020B0604020202020204" pitchFamily="34" charset="0"/>
              </a:rPr>
              <a:t>¿Qué establece el Reglamento RAEE?</a:t>
            </a:r>
            <a:endParaRPr lang="es-ES" sz="3200" b="1" dirty="0">
              <a:solidFill>
                <a:srgbClr val="C00000"/>
              </a:solidFill>
              <a:cs typeface="Arial" panose="020B0604020202020204" pitchFamily="34" charset="0"/>
            </a:endParaRPr>
          </a:p>
        </p:txBody>
      </p:sp>
      <p:sp>
        <p:nvSpPr>
          <p:cNvPr id="8" name="7 CuadroTexto"/>
          <p:cNvSpPr txBox="1">
            <a:spLocks noChangeArrowheads="1"/>
          </p:cNvSpPr>
          <p:nvPr/>
        </p:nvSpPr>
        <p:spPr bwMode="auto">
          <a:xfrm>
            <a:off x="899592" y="5847655"/>
            <a:ext cx="7776864" cy="461665"/>
          </a:xfrm>
          <a:prstGeom prst="rect">
            <a:avLst/>
          </a:prstGeom>
          <a:solidFill>
            <a:schemeClr val="accent6">
              <a:lumMod val="60000"/>
              <a:lumOff val="40000"/>
            </a:schemeClr>
          </a:solidFill>
          <a:ln w="9525">
            <a:noFill/>
            <a:miter lim="800000"/>
            <a:headEnd/>
            <a:tailEnd/>
          </a:ln>
        </p:spPr>
        <p:txBody>
          <a:bodyPr wrap="square">
            <a:spAutoFit/>
          </a:bodyPr>
          <a:lstStyle/>
          <a:p>
            <a:pPr>
              <a:buClr>
                <a:srgbClr val="FF0000"/>
              </a:buClr>
            </a:pPr>
            <a:r>
              <a:rPr lang="es-ES" sz="1200" b="1" dirty="0" smtClean="0">
                <a:latin typeface="Arial" pitchFamily="34" charset="0"/>
                <a:cs typeface="Arial" pitchFamily="34" charset="0"/>
              </a:rPr>
              <a:t>El Reglamento RAEE presenta cinco Títulos, veintiún artículos, seis disposiciones complementarias, finales y transitorias y cinco anexos.</a:t>
            </a:r>
          </a:p>
        </p:txBody>
      </p:sp>
    </p:spTree>
    <p:extLst>
      <p:ext uri="{BB962C8B-B14F-4D97-AF65-F5344CB8AC3E}">
        <p14:creationId xmlns:p14="http://schemas.microsoft.com/office/powerpoint/2010/main" xmlns="" val="15349240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9354" y="1881405"/>
            <a:ext cx="215008" cy="3888432"/>
          </a:xfrm>
          <a:prstGeom prst="rect">
            <a:avLst/>
          </a:prstGeom>
          <a:solidFill>
            <a:srgbClr val="F995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4 Elipse"/>
          <p:cNvSpPr/>
          <p:nvPr/>
        </p:nvSpPr>
        <p:spPr>
          <a:xfrm>
            <a:off x="116205" y="2492896"/>
            <a:ext cx="170811" cy="1708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5 CuadroTexto"/>
          <p:cNvSpPr txBox="1"/>
          <p:nvPr/>
        </p:nvSpPr>
        <p:spPr>
          <a:xfrm>
            <a:off x="251520" y="1116033"/>
            <a:ext cx="8640960" cy="584775"/>
          </a:xfrm>
          <a:prstGeom prst="rect">
            <a:avLst/>
          </a:prstGeom>
          <a:noFill/>
        </p:spPr>
        <p:txBody>
          <a:bodyPr wrap="square" rtlCol="0">
            <a:spAutoFit/>
          </a:bodyPr>
          <a:lstStyle/>
          <a:p>
            <a:pPr marL="514350" indent="-514350"/>
            <a:r>
              <a:rPr lang="es-PE" sz="3200" b="1" dirty="0" smtClean="0">
                <a:solidFill>
                  <a:srgbClr val="C00000"/>
                </a:solidFill>
              </a:rPr>
              <a:t>¿Qué objetivos tiene el Reglamento RAEE?</a:t>
            </a:r>
          </a:p>
        </p:txBody>
      </p:sp>
      <p:sp>
        <p:nvSpPr>
          <p:cNvPr id="8" name="7 CuadroTexto"/>
          <p:cNvSpPr txBox="1"/>
          <p:nvPr/>
        </p:nvSpPr>
        <p:spPr>
          <a:xfrm>
            <a:off x="611560" y="2012647"/>
            <a:ext cx="7920880" cy="1200329"/>
          </a:xfrm>
          <a:prstGeom prst="rect">
            <a:avLst/>
          </a:prstGeom>
          <a:noFill/>
        </p:spPr>
        <p:txBody>
          <a:bodyPr wrap="square" rtlCol="0">
            <a:spAutoFit/>
          </a:bodyPr>
          <a:lstStyle/>
          <a:p>
            <a:pPr algn="just">
              <a:buClr>
                <a:srgbClr val="C00000"/>
              </a:buClr>
            </a:pPr>
            <a:r>
              <a:rPr lang="es-PE" sz="2400" dirty="0">
                <a:latin typeface="Arial" panose="020B0604020202020204" pitchFamily="34" charset="0"/>
                <a:cs typeface="Arial" panose="020B0604020202020204" pitchFamily="34" charset="0"/>
              </a:rPr>
              <a:t>Establecer </a:t>
            </a:r>
            <a:r>
              <a:rPr lang="es-PE" sz="2400" b="1" dirty="0" smtClean="0">
                <a:latin typeface="Arial" panose="020B0604020202020204" pitchFamily="34" charset="0"/>
                <a:cs typeface="Arial" panose="020B0604020202020204" pitchFamily="34" charset="0"/>
              </a:rPr>
              <a:t>derechos </a:t>
            </a:r>
            <a:r>
              <a:rPr lang="es-PE" sz="2400" b="1" dirty="0">
                <a:latin typeface="Arial" panose="020B0604020202020204" pitchFamily="34" charset="0"/>
                <a:cs typeface="Arial" panose="020B0604020202020204" pitchFamily="34" charset="0"/>
              </a:rPr>
              <a:t>y obligaciones</a:t>
            </a:r>
            <a:r>
              <a:rPr lang="es-PE" sz="2400" dirty="0">
                <a:latin typeface="Arial" panose="020B0604020202020204" pitchFamily="34" charset="0"/>
                <a:cs typeface="Arial" panose="020B0604020202020204" pitchFamily="34" charset="0"/>
              </a:rPr>
              <a:t> para la </a:t>
            </a:r>
            <a:r>
              <a:rPr lang="es-PE" sz="2400" dirty="0" smtClean="0">
                <a:latin typeface="Arial" panose="020B0604020202020204" pitchFamily="34" charset="0"/>
                <a:cs typeface="Arial" panose="020B0604020202020204" pitchFamily="34" charset="0"/>
              </a:rPr>
              <a:t>adecuada gestión de </a:t>
            </a:r>
            <a:r>
              <a:rPr lang="es-PE" sz="2400" dirty="0">
                <a:latin typeface="Arial" panose="020B0604020202020204" pitchFamily="34" charset="0"/>
                <a:cs typeface="Arial" panose="020B0604020202020204" pitchFamily="34" charset="0"/>
              </a:rPr>
              <a:t>los </a:t>
            </a:r>
            <a:r>
              <a:rPr lang="es-PE" sz="2400" dirty="0" smtClean="0">
                <a:latin typeface="Arial" panose="020B0604020202020204" pitchFamily="34" charset="0"/>
                <a:cs typeface="Arial" panose="020B0604020202020204" pitchFamily="34" charset="0"/>
              </a:rPr>
              <a:t>RAEE </a:t>
            </a:r>
            <a:r>
              <a:rPr lang="es-PE" sz="2400" dirty="0">
                <a:latin typeface="Arial" panose="020B0604020202020204" pitchFamily="34" charset="0"/>
                <a:cs typeface="Arial" panose="020B0604020202020204" pitchFamily="34" charset="0"/>
              </a:rPr>
              <a:t>a través de las diferentes </a:t>
            </a:r>
            <a:r>
              <a:rPr lang="es-PE" sz="2400" b="1" dirty="0">
                <a:latin typeface="Arial" panose="020B0604020202020204" pitchFamily="34" charset="0"/>
                <a:cs typeface="Arial" panose="020B0604020202020204" pitchFamily="34" charset="0"/>
              </a:rPr>
              <a:t>etapas de </a:t>
            </a:r>
            <a:r>
              <a:rPr lang="es-PE" sz="2400" b="1" dirty="0" smtClean="0">
                <a:latin typeface="Arial" panose="020B0604020202020204" pitchFamily="34" charset="0"/>
                <a:cs typeface="Arial" panose="020B0604020202020204" pitchFamily="34" charset="0"/>
              </a:rPr>
              <a:t>manejo</a:t>
            </a:r>
            <a:r>
              <a:rPr lang="es-PE" sz="2400" dirty="0" smtClean="0">
                <a:latin typeface="Arial" panose="020B0604020202020204" pitchFamily="34" charset="0"/>
                <a:cs typeface="Arial" panose="020B0604020202020204" pitchFamily="34" charset="0"/>
              </a:rPr>
              <a:t>:</a:t>
            </a:r>
            <a:endParaRPr lang="es-PE" sz="2400" b="1" dirty="0">
              <a:latin typeface="Arial" panose="020B0604020202020204" pitchFamily="34" charset="0"/>
              <a:cs typeface="Arial" panose="020B0604020202020204" pitchFamily="34" charset="0"/>
            </a:endParaRPr>
          </a:p>
        </p:txBody>
      </p:sp>
      <p:sp>
        <p:nvSpPr>
          <p:cNvPr id="2" name="1 Rectángulo"/>
          <p:cNvSpPr/>
          <p:nvPr/>
        </p:nvSpPr>
        <p:spPr>
          <a:xfrm>
            <a:off x="1080120" y="3197875"/>
            <a:ext cx="4572000" cy="2031325"/>
          </a:xfrm>
          <a:prstGeom prst="rect">
            <a:avLst/>
          </a:prstGeom>
        </p:spPr>
        <p:txBody>
          <a:bodyPr>
            <a:spAutoFit/>
          </a:bodyPr>
          <a:lstStyle/>
          <a:p>
            <a:pPr marL="285750" indent="-285750" algn="just">
              <a:buClr>
                <a:srgbClr val="C00000"/>
              </a:buClr>
              <a:buFont typeface="Wingdings" panose="05000000000000000000" pitchFamily="2" charset="2"/>
              <a:buChar char="q"/>
            </a:pPr>
            <a:r>
              <a:rPr lang="es-PE" dirty="0" smtClean="0">
                <a:latin typeface="Arial" panose="020B0604020202020204" pitchFamily="34" charset="0"/>
                <a:cs typeface="Arial" panose="020B0604020202020204" pitchFamily="34" charset="0"/>
              </a:rPr>
              <a:t>Generación</a:t>
            </a:r>
            <a:r>
              <a:rPr lang="es-PE" dirty="0">
                <a:latin typeface="Arial" panose="020B0604020202020204" pitchFamily="34" charset="0"/>
                <a:cs typeface="Arial" panose="020B0604020202020204" pitchFamily="34" charset="0"/>
              </a:rPr>
              <a:t>, </a:t>
            </a:r>
            <a:endParaRPr lang="es-PE" dirty="0" smtClean="0">
              <a:latin typeface="Arial" panose="020B0604020202020204" pitchFamily="34" charset="0"/>
              <a:cs typeface="Arial" panose="020B0604020202020204" pitchFamily="34" charset="0"/>
            </a:endParaRPr>
          </a:p>
          <a:p>
            <a:pPr marL="285750" indent="-285750" algn="just">
              <a:buClr>
                <a:srgbClr val="C00000"/>
              </a:buClr>
              <a:buFont typeface="Wingdings" panose="05000000000000000000" pitchFamily="2" charset="2"/>
              <a:buChar char="q"/>
            </a:pPr>
            <a:r>
              <a:rPr lang="es-PE" dirty="0" smtClean="0">
                <a:latin typeface="Arial" panose="020B0604020202020204" pitchFamily="34" charset="0"/>
                <a:cs typeface="Arial" panose="020B0604020202020204" pitchFamily="34" charset="0"/>
              </a:rPr>
              <a:t>Recolección,</a:t>
            </a:r>
          </a:p>
          <a:p>
            <a:pPr marL="285750" indent="-285750" algn="just">
              <a:buClr>
                <a:srgbClr val="C00000"/>
              </a:buClr>
              <a:buFont typeface="Wingdings" panose="05000000000000000000" pitchFamily="2" charset="2"/>
              <a:buChar char="q"/>
            </a:pPr>
            <a:r>
              <a:rPr lang="es-PE" dirty="0" smtClean="0">
                <a:latin typeface="Arial" panose="020B0604020202020204" pitchFamily="34" charset="0"/>
                <a:cs typeface="Arial" panose="020B0604020202020204" pitchFamily="34" charset="0"/>
              </a:rPr>
              <a:t>Transporte,</a:t>
            </a:r>
          </a:p>
          <a:p>
            <a:pPr marL="285750" indent="-285750" algn="just">
              <a:buClr>
                <a:srgbClr val="C00000"/>
              </a:buClr>
              <a:buFont typeface="Wingdings" panose="05000000000000000000" pitchFamily="2" charset="2"/>
              <a:buChar char="q"/>
            </a:pPr>
            <a:r>
              <a:rPr lang="es-PE" dirty="0" smtClean="0">
                <a:latin typeface="Arial" panose="020B0604020202020204" pitchFamily="34" charset="0"/>
                <a:cs typeface="Arial" panose="020B0604020202020204" pitchFamily="34" charset="0"/>
              </a:rPr>
              <a:t>Almacenamiento,</a:t>
            </a:r>
          </a:p>
          <a:p>
            <a:pPr marL="285750" indent="-285750" algn="just">
              <a:buClr>
                <a:srgbClr val="C00000"/>
              </a:buClr>
              <a:buFont typeface="Wingdings" panose="05000000000000000000" pitchFamily="2" charset="2"/>
              <a:buChar char="q"/>
            </a:pPr>
            <a:r>
              <a:rPr lang="es-PE" dirty="0" smtClean="0">
                <a:latin typeface="Arial" panose="020B0604020202020204" pitchFamily="34" charset="0"/>
                <a:cs typeface="Arial" panose="020B0604020202020204" pitchFamily="34" charset="0"/>
              </a:rPr>
              <a:t>Tratamiento,</a:t>
            </a:r>
          </a:p>
          <a:p>
            <a:pPr marL="285750" indent="-285750" algn="just">
              <a:buClr>
                <a:srgbClr val="C00000"/>
              </a:buClr>
              <a:buFont typeface="Wingdings" panose="05000000000000000000" pitchFamily="2" charset="2"/>
              <a:buChar char="q"/>
            </a:pPr>
            <a:r>
              <a:rPr lang="es-PE" dirty="0" smtClean="0">
                <a:latin typeface="Arial" panose="020B0604020202020204" pitchFamily="34" charset="0"/>
                <a:cs typeface="Arial" panose="020B0604020202020204" pitchFamily="34" charset="0"/>
              </a:rPr>
              <a:t>Reaprovechamiento </a:t>
            </a:r>
            <a:r>
              <a:rPr lang="es-PE" dirty="0">
                <a:latin typeface="Arial" panose="020B0604020202020204" pitchFamily="34" charset="0"/>
                <a:cs typeface="Arial" panose="020B0604020202020204" pitchFamily="34" charset="0"/>
              </a:rPr>
              <a:t>y </a:t>
            </a:r>
            <a:endParaRPr lang="es-PE" dirty="0" smtClean="0">
              <a:latin typeface="Arial" panose="020B0604020202020204" pitchFamily="34" charset="0"/>
              <a:cs typeface="Arial" panose="020B0604020202020204" pitchFamily="34" charset="0"/>
            </a:endParaRPr>
          </a:p>
          <a:p>
            <a:pPr marL="285750" indent="-285750" algn="just">
              <a:buClr>
                <a:srgbClr val="C00000"/>
              </a:buClr>
              <a:buFont typeface="Wingdings" panose="05000000000000000000" pitchFamily="2" charset="2"/>
              <a:buChar char="q"/>
            </a:pPr>
            <a:r>
              <a:rPr lang="es-PE" dirty="0" smtClean="0">
                <a:latin typeface="Arial" panose="020B0604020202020204" pitchFamily="34" charset="0"/>
                <a:cs typeface="Arial" panose="020B0604020202020204" pitchFamily="34" charset="0"/>
              </a:rPr>
              <a:t>Disposición </a:t>
            </a:r>
            <a:r>
              <a:rPr lang="es-PE" dirty="0">
                <a:latin typeface="Arial" panose="020B0604020202020204" pitchFamily="34" charset="0"/>
                <a:cs typeface="Arial" panose="020B0604020202020204" pitchFamily="34" charset="0"/>
              </a:rPr>
              <a:t>final, </a:t>
            </a:r>
            <a:endParaRPr lang="es-PE" b="1" dirty="0">
              <a:solidFill>
                <a:srgbClr val="C00000"/>
              </a:solidFill>
              <a:latin typeface="Arial" panose="020B0604020202020204" pitchFamily="34" charset="0"/>
              <a:cs typeface="Arial" panose="020B0604020202020204" pitchFamily="34" charset="0"/>
            </a:endParaRPr>
          </a:p>
        </p:txBody>
      </p:sp>
      <p:sp>
        <p:nvSpPr>
          <p:cNvPr id="3" name="2 Rectángulo"/>
          <p:cNvSpPr/>
          <p:nvPr/>
        </p:nvSpPr>
        <p:spPr>
          <a:xfrm>
            <a:off x="683568" y="5157192"/>
            <a:ext cx="7992888" cy="1015663"/>
          </a:xfrm>
          <a:prstGeom prst="rect">
            <a:avLst/>
          </a:prstGeom>
        </p:spPr>
        <p:txBody>
          <a:bodyPr wrap="square">
            <a:spAutoFit/>
          </a:bodyPr>
          <a:lstStyle/>
          <a:p>
            <a:pPr algn="just">
              <a:buClr>
                <a:srgbClr val="C00000"/>
              </a:buClr>
            </a:pPr>
            <a:r>
              <a:rPr lang="es-PE" sz="2000" dirty="0">
                <a:latin typeface="Arial" panose="020B0604020202020204" pitchFamily="34" charset="0"/>
                <a:cs typeface="Arial" panose="020B0604020202020204" pitchFamily="34" charset="0"/>
              </a:rPr>
              <a:t>involucrando a los diferentes actores en el manejo responsable, a fin de prevenir, controlar, mitigar y evitar </a:t>
            </a:r>
            <a:r>
              <a:rPr lang="es-PE" sz="2000" b="1" dirty="0">
                <a:latin typeface="Arial" panose="020B0604020202020204" pitchFamily="34" charset="0"/>
                <a:cs typeface="Arial" panose="020B0604020202020204" pitchFamily="34" charset="0"/>
              </a:rPr>
              <a:t>daños a la salud de las personas y al ambiente.</a:t>
            </a:r>
          </a:p>
        </p:txBody>
      </p:sp>
    </p:spTree>
    <p:extLst>
      <p:ext uri="{BB962C8B-B14F-4D97-AF65-F5344CB8AC3E}">
        <p14:creationId xmlns:p14="http://schemas.microsoft.com/office/powerpoint/2010/main" xmlns="" val="11953236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9354" y="1881405"/>
            <a:ext cx="215008" cy="3888432"/>
          </a:xfrm>
          <a:prstGeom prst="rect">
            <a:avLst/>
          </a:prstGeom>
          <a:solidFill>
            <a:srgbClr val="F995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5 CuadroTexto"/>
          <p:cNvSpPr txBox="1"/>
          <p:nvPr/>
        </p:nvSpPr>
        <p:spPr>
          <a:xfrm>
            <a:off x="395536" y="1116033"/>
            <a:ext cx="8640960" cy="584775"/>
          </a:xfrm>
          <a:prstGeom prst="rect">
            <a:avLst/>
          </a:prstGeom>
          <a:noFill/>
        </p:spPr>
        <p:txBody>
          <a:bodyPr wrap="square" rtlCol="0">
            <a:spAutoFit/>
          </a:bodyPr>
          <a:lstStyle/>
          <a:p>
            <a:pPr marL="514350" indent="-514350"/>
            <a:r>
              <a:rPr lang="es-PE" sz="3200" b="1" dirty="0" smtClean="0">
                <a:solidFill>
                  <a:srgbClr val="C00000"/>
                </a:solidFill>
              </a:rPr>
              <a:t>¿Qué objetivos tiene el Reglamento RAEE?</a:t>
            </a:r>
          </a:p>
        </p:txBody>
      </p:sp>
      <p:sp>
        <p:nvSpPr>
          <p:cNvPr id="8" name="7 CuadroTexto"/>
          <p:cNvSpPr txBox="1"/>
          <p:nvPr/>
        </p:nvSpPr>
        <p:spPr>
          <a:xfrm>
            <a:off x="508786" y="1988840"/>
            <a:ext cx="8239677" cy="4154984"/>
          </a:xfrm>
          <a:prstGeom prst="rect">
            <a:avLst/>
          </a:prstGeom>
          <a:noFill/>
        </p:spPr>
        <p:txBody>
          <a:bodyPr wrap="square" rtlCol="0">
            <a:spAutoFit/>
          </a:bodyPr>
          <a:lstStyle/>
          <a:p>
            <a:pPr>
              <a:buClr>
                <a:srgbClr val="C00000"/>
              </a:buClr>
            </a:pPr>
            <a:r>
              <a:rPr lang="es-PE" sz="2400" dirty="0" smtClean="0">
                <a:latin typeface="Arial" panose="020B0604020202020204" pitchFamily="34" charset="0"/>
                <a:cs typeface="Arial" panose="020B0604020202020204" pitchFamily="34" charset="0"/>
              </a:rPr>
              <a:t>Establecer </a:t>
            </a:r>
            <a:r>
              <a:rPr lang="es-PE" sz="2400" dirty="0">
                <a:latin typeface="Arial" panose="020B0604020202020204" pitchFamily="34" charset="0"/>
                <a:cs typeface="Arial" panose="020B0604020202020204" pitchFamily="34" charset="0"/>
              </a:rPr>
              <a:t>las </a:t>
            </a:r>
            <a:r>
              <a:rPr lang="es-PE" sz="2400" b="1" dirty="0">
                <a:latin typeface="Arial" panose="020B0604020202020204" pitchFamily="34" charset="0"/>
                <a:cs typeface="Arial" panose="020B0604020202020204" pitchFamily="34" charset="0"/>
              </a:rPr>
              <a:t>responsabilidades de los actores</a:t>
            </a:r>
            <a:r>
              <a:rPr lang="es-PE" sz="2400" dirty="0">
                <a:latin typeface="Arial" panose="020B0604020202020204" pitchFamily="34" charset="0"/>
                <a:cs typeface="Arial" panose="020B0604020202020204" pitchFamily="34" charset="0"/>
              </a:rPr>
              <a:t> involucrados en </a:t>
            </a:r>
            <a:r>
              <a:rPr lang="es-PE" sz="2400" dirty="0" smtClean="0">
                <a:latin typeface="Arial" panose="020B0604020202020204" pitchFamily="34" charset="0"/>
                <a:cs typeface="Arial" panose="020B0604020202020204" pitchFamily="34" charset="0"/>
              </a:rPr>
              <a:t>el manejo </a:t>
            </a:r>
            <a:r>
              <a:rPr lang="es-PE" sz="2400" dirty="0">
                <a:latin typeface="Arial" panose="020B0604020202020204" pitchFamily="34" charset="0"/>
                <a:cs typeface="Arial" panose="020B0604020202020204" pitchFamily="34" charset="0"/>
              </a:rPr>
              <a:t>de los RAEE y que los productores de </a:t>
            </a:r>
            <a:r>
              <a:rPr lang="es-PE" sz="2400" dirty="0" smtClean="0">
                <a:latin typeface="Arial" panose="020B0604020202020204" pitchFamily="34" charset="0"/>
                <a:cs typeface="Arial" panose="020B0604020202020204" pitchFamily="34" charset="0"/>
              </a:rPr>
              <a:t>AEE, </a:t>
            </a:r>
            <a:r>
              <a:rPr lang="es-PE" sz="2400" dirty="0">
                <a:latin typeface="Arial" panose="020B0604020202020204" pitchFamily="34" charset="0"/>
                <a:cs typeface="Arial" panose="020B0604020202020204" pitchFamily="34" charset="0"/>
              </a:rPr>
              <a:t>para que conjuntamente con las </a:t>
            </a:r>
            <a:r>
              <a:rPr lang="es-PE" sz="2400" b="1" dirty="0" smtClean="0">
                <a:latin typeface="Arial" panose="020B0604020202020204" pitchFamily="34" charset="0"/>
                <a:cs typeface="Arial" panose="020B0604020202020204" pitchFamily="34" charset="0"/>
              </a:rPr>
              <a:t>municipalidades</a:t>
            </a:r>
            <a:r>
              <a:rPr lang="es-PE" sz="2400" dirty="0" smtClean="0">
                <a:latin typeface="Arial" panose="020B0604020202020204" pitchFamily="34" charset="0"/>
                <a:cs typeface="Arial" panose="020B0604020202020204" pitchFamily="34" charset="0"/>
              </a:rPr>
              <a:t>, los </a:t>
            </a:r>
            <a:r>
              <a:rPr lang="es-PE" sz="2400" dirty="0">
                <a:latin typeface="Arial" panose="020B0604020202020204" pitchFamily="34" charset="0"/>
                <a:cs typeface="Arial" panose="020B0604020202020204" pitchFamily="34" charset="0"/>
              </a:rPr>
              <a:t>operadores de RAEE y consumidores o usuarios de AAE, </a:t>
            </a:r>
            <a:r>
              <a:rPr lang="es-PE" sz="2400" dirty="0" smtClean="0">
                <a:latin typeface="Arial" panose="020B0604020202020204" pitchFamily="34" charset="0"/>
                <a:cs typeface="Arial" panose="020B0604020202020204" pitchFamily="34" charset="0"/>
              </a:rPr>
              <a:t>asuman algunas </a:t>
            </a:r>
            <a:r>
              <a:rPr lang="es-PE" sz="2400" dirty="0">
                <a:latin typeface="Arial" panose="020B0604020202020204" pitchFamily="34" charset="0"/>
                <a:cs typeface="Arial" panose="020B0604020202020204" pitchFamily="34" charset="0"/>
              </a:rPr>
              <a:t>etapas de este manejo, como parte de un sistema </a:t>
            </a:r>
            <a:r>
              <a:rPr lang="es-PE" sz="2400" dirty="0" smtClean="0">
                <a:latin typeface="Arial" panose="020B0604020202020204" pitchFamily="34" charset="0"/>
                <a:cs typeface="Arial" panose="020B0604020202020204" pitchFamily="34" charset="0"/>
              </a:rPr>
              <a:t>de </a:t>
            </a:r>
            <a:r>
              <a:rPr lang="es-PE" sz="2400" b="1" u="sng" dirty="0" smtClean="0">
                <a:latin typeface="Arial" panose="020B0604020202020204" pitchFamily="34" charset="0"/>
                <a:cs typeface="Arial" panose="020B0604020202020204" pitchFamily="34" charset="0"/>
              </a:rPr>
              <a:t>responsabilidad </a:t>
            </a:r>
            <a:r>
              <a:rPr lang="es-PE" sz="2400" b="1" u="sng" dirty="0">
                <a:latin typeface="Arial" panose="020B0604020202020204" pitchFamily="34" charset="0"/>
                <a:cs typeface="Arial" panose="020B0604020202020204" pitchFamily="34" charset="0"/>
              </a:rPr>
              <a:t>compartida</a:t>
            </a:r>
            <a:r>
              <a:rPr lang="es-PE" sz="2400" dirty="0">
                <a:latin typeface="Arial" panose="020B0604020202020204" pitchFamily="34" charset="0"/>
                <a:cs typeface="Arial" panose="020B0604020202020204" pitchFamily="34" charset="0"/>
              </a:rPr>
              <a:t>, diferenciada y con un manejo integral </a:t>
            </a:r>
            <a:r>
              <a:rPr lang="es-PE" sz="2400" dirty="0" smtClean="0">
                <a:latin typeface="Arial" panose="020B0604020202020204" pitchFamily="34" charset="0"/>
                <a:cs typeface="Arial" panose="020B0604020202020204" pitchFamily="34" charset="0"/>
              </a:rPr>
              <a:t>de los </a:t>
            </a:r>
            <a:r>
              <a:rPr lang="es-PE" sz="2400" dirty="0">
                <a:latin typeface="Arial" panose="020B0604020202020204" pitchFamily="34" charset="0"/>
                <a:cs typeface="Arial" panose="020B0604020202020204" pitchFamily="34" charset="0"/>
              </a:rPr>
              <a:t>residuos sólidos, que comprenda la </a:t>
            </a:r>
            <a:r>
              <a:rPr lang="es-PE" sz="2400" b="1" u="sng" dirty="0">
                <a:latin typeface="Arial" panose="020B0604020202020204" pitchFamily="34" charset="0"/>
                <a:cs typeface="Arial" panose="020B0604020202020204" pitchFamily="34" charset="0"/>
              </a:rPr>
              <a:t>responsabilidad extendida </a:t>
            </a:r>
            <a:r>
              <a:rPr lang="es-PE" sz="2400" b="1" u="sng" dirty="0" smtClean="0">
                <a:latin typeface="Arial" panose="020B0604020202020204" pitchFamily="34" charset="0"/>
                <a:cs typeface="Arial" panose="020B0604020202020204" pitchFamily="34" charset="0"/>
              </a:rPr>
              <a:t>del productor </a:t>
            </a:r>
            <a:r>
              <a:rPr lang="es-PE" sz="2400" b="1" u="sng" dirty="0">
                <a:latin typeface="Arial" panose="020B0604020202020204" pitchFamily="34" charset="0"/>
                <a:cs typeface="Arial" panose="020B0604020202020204" pitchFamily="34" charset="0"/>
              </a:rPr>
              <a:t>(REP)</a:t>
            </a:r>
            <a:r>
              <a:rPr lang="es-PE" sz="2400" dirty="0">
                <a:latin typeface="Arial" panose="020B0604020202020204" pitchFamily="34" charset="0"/>
                <a:cs typeface="Arial" panose="020B0604020202020204" pitchFamily="34" charset="0"/>
              </a:rPr>
              <a:t>, y cuyo funcionamiento como sistema se regula </a:t>
            </a:r>
            <a:r>
              <a:rPr lang="es-PE" sz="2400" dirty="0" smtClean="0">
                <a:latin typeface="Arial" panose="020B0604020202020204" pitchFamily="34" charset="0"/>
                <a:cs typeface="Arial" panose="020B0604020202020204" pitchFamily="34" charset="0"/>
              </a:rPr>
              <a:t>a través </a:t>
            </a:r>
            <a:r>
              <a:rPr lang="es-PE" sz="2400" dirty="0">
                <a:latin typeface="Arial" panose="020B0604020202020204" pitchFamily="34" charset="0"/>
                <a:cs typeface="Arial" panose="020B0604020202020204" pitchFamily="34" charset="0"/>
              </a:rPr>
              <a:t>del presente </a:t>
            </a:r>
            <a:r>
              <a:rPr lang="es-PE" sz="2400" dirty="0" smtClean="0">
                <a:latin typeface="Arial" panose="020B0604020202020204" pitchFamily="34" charset="0"/>
                <a:cs typeface="Arial" panose="020B0604020202020204" pitchFamily="34" charset="0"/>
              </a:rPr>
              <a:t>Reglamento.</a:t>
            </a:r>
          </a:p>
        </p:txBody>
      </p:sp>
    </p:spTree>
    <p:extLst>
      <p:ext uri="{BB962C8B-B14F-4D97-AF65-F5344CB8AC3E}">
        <p14:creationId xmlns:p14="http://schemas.microsoft.com/office/powerpoint/2010/main" xmlns="" val="26021663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35496" y="9128"/>
            <a:ext cx="4752528" cy="3564396"/>
          </a:xfrm>
          <a:prstGeom prst="rect">
            <a:avLst/>
          </a:prstGeom>
        </p:spPr>
      </p:pic>
      <p:pic>
        <p:nvPicPr>
          <p:cNvPr id="5" name="4 Imagen"/>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3827916" y="2852936"/>
            <a:ext cx="5327915" cy="3995936"/>
          </a:xfrm>
          <a:prstGeom prst="rect">
            <a:avLst/>
          </a:prstGeom>
        </p:spPr>
      </p:pic>
      <p:pic>
        <p:nvPicPr>
          <p:cNvPr id="6" name="Imagen 6"/>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6948264" y="1268760"/>
            <a:ext cx="2112235" cy="1584176"/>
          </a:xfrm>
          <a:prstGeom prst="rect">
            <a:avLst/>
          </a:prstGeom>
        </p:spPr>
      </p:pic>
      <p:pic>
        <p:nvPicPr>
          <p:cNvPr id="7" name="Imagen 5"/>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4788023" y="-27384"/>
            <a:ext cx="2160241" cy="2880320"/>
          </a:xfrm>
          <a:prstGeom prst="rect">
            <a:avLst/>
          </a:prstGeom>
        </p:spPr>
      </p:pic>
      <p:pic>
        <p:nvPicPr>
          <p:cNvPr id="2" name="Imagen 1"/>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rot="5400000">
            <a:off x="-125019" y="2895937"/>
            <a:ext cx="4092624" cy="3813246"/>
          </a:xfrm>
          <a:prstGeom prst="rect">
            <a:avLst/>
          </a:prstGeom>
        </p:spPr>
      </p:pic>
    </p:spTree>
    <p:extLst>
      <p:ext uri="{BB962C8B-B14F-4D97-AF65-F5344CB8AC3E}">
        <p14:creationId xmlns:p14="http://schemas.microsoft.com/office/powerpoint/2010/main" xmlns="" val="1276134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9354" y="1881405"/>
            <a:ext cx="215008" cy="3888432"/>
          </a:xfrm>
          <a:prstGeom prst="rect">
            <a:avLst/>
          </a:prstGeom>
          <a:solidFill>
            <a:srgbClr val="F995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5 CuadroTexto"/>
          <p:cNvSpPr txBox="1"/>
          <p:nvPr/>
        </p:nvSpPr>
        <p:spPr>
          <a:xfrm>
            <a:off x="323528" y="836712"/>
            <a:ext cx="7056784" cy="523220"/>
          </a:xfrm>
          <a:prstGeom prst="rect">
            <a:avLst/>
          </a:prstGeom>
          <a:noFill/>
        </p:spPr>
        <p:txBody>
          <a:bodyPr wrap="square" rtlCol="0">
            <a:spAutoFit/>
          </a:bodyPr>
          <a:lstStyle/>
          <a:p>
            <a:pPr marL="514350" indent="-514350"/>
            <a:r>
              <a:rPr lang="es-PE" sz="2800" b="1" dirty="0" smtClean="0">
                <a:solidFill>
                  <a:srgbClr val="C00000"/>
                </a:solidFill>
              </a:rPr>
              <a:t>¿Cuál es el ámbito de aplicación?</a:t>
            </a:r>
          </a:p>
        </p:txBody>
      </p:sp>
      <p:sp>
        <p:nvSpPr>
          <p:cNvPr id="8" name="7 CuadroTexto"/>
          <p:cNvSpPr txBox="1"/>
          <p:nvPr/>
        </p:nvSpPr>
        <p:spPr>
          <a:xfrm>
            <a:off x="539552" y="1628800"/>
            <a:ext cx="4752528" cy="4708981"/>
          </a:xfrm>
          <a:prstGeom prst="rect">
            <a:avLst/>
          </a:prstGeom>
          <a:noFill/>
        </p:spPr>
        <p:txBody>
          <a:bodyPr wrap="square" rtlCol="0">
            <a:spAutoFit/>
          </a:bodyPr>
          <a:lstStyle/>
          <a:p>
            <a:pPr>
              <a:buClr>
                <a:srgbClr val="C00000"/>
              </a:buClr>
            </a:pPr>
            <a:r>
              <a:rPr lang="es-PE" sz="2000" dirty="0">
                <a:latin typeface="Arial" panose="020B0604020202020204" pitchFamily="34" charset="0"/>
                <a:cs typeface="Arial" panose="020B0604020202020204" pitchFamily="34" charset="0"/>
              </a:rPr>
              <a:t>Este Reglamento es de aplicación a toda </a:t>
            </a:r>
            <a:r>
              <a:rPr lang="es-PE" sz="2000" b="1" dirty="0">
                <a:latin typeface="Arial" panose="020B0604020202020204" pitchFamily="34" charset="0"/>
                <a:cs typeface="Arial" panose="020B0604020202020204" pitchFamily="34" charset="0"/>
              </a:rPr>
              <a:t>persona natural o jurídica, </a:t>
            </a:r>
            <a:r>
              <a:rPr lang="es-PE" sz="2000" b="1" dirty="0" smtClean="0">
                <a:latin typeface="Arial" panose="020B0604020202020204" pitchFamily="34" charset="0"/>
                <a:cs typeface="Arial" panose="020B0604020202020204" pitchFamily="34" charset="0"/>
              </a:rPr>
              <a:t>pública o </a:t>
            </a:r>
            <a:r>
              <a:rPr lang="es-PE" sz="2000" b="1" dirty="0">
                <a:latin typeface="Arial" panose="020B0604020202020204" pitchFamily="34" charset="0"/>
                <a:cs typeface="Arial" panose="020B0604020202020204" pitchFamily="34" charset="0"/>
              </a:rPr>
              <a:t>privada</a:t>
            </a:r>
            <a:r>
              <a:rPr lang="es-PE" sz="2000" dirty="0">
                <a:latin typeface="Arial" panose="020B0604020202020204" pitchFamily="34" charset="0"/>
                <a:cs typeface="Arial" panose="020B0604020202020204" pitchFamily="34" charset="0"/>
              </a:rPr>
              <a:t>,</a:t>
            </a:r>
            <a:r>
              <a:rPr lang="es-PE" sz="2000" dirty="0">
                <a:solidFill>
                  <a:srgbClr val="FF0000"/>
                </a:solidFill>
                <a:latin typeface="Arial" panose="020B0604020202020204" pitchFamily="34" charset="0"/>
                <a:cs typeface="Arial" panose="020B0604020202020204" pitchFamily="34" charset="0"/>
              </a:rPr>
              <a:t> </a:t>
            </a:r>
            <a:r>
              <a:rPr lang="es-PE" sz="2000" dirty="0">
                <a:latin typeface="Arial" panose="020B0604020202020204" pitchFamily="34" charset="0"/>
                <a:cs typeface="Arial" panose="020B0604020202020204" pitchFamily="34" charset="0"/>
              </a:rPr>
              <a:t>dentro del territorio nacional, que realice actividades y </a:t>
            </a:r>
            <a:r>
              <a:rPr lang="es-PE" sz="2000" dirty="0" smtClean="0">
                <a:latin typeface="Arial" panose="020B0604020202020204" pitchFamily="34" charset="0"/>
                <a:cs typeface="Arial" panose="020B0604020202020204" pitchFamily="34" charset="0"/>
              </a:rPr>
              <a:t>acciones relativas </a:t>
            </a:r>
            <a:r>
              <a:rPr lang="es-PE" sz="2000" dirty="0">
                <a:latin typeface="Arial" panose="020B0604020202020204" pitchFamily="34" charset="0"/>
                <a:cs typeface="Arial" panose="020B0604020202020204" pitchFamily="34" charset="0"/>
              </a:rPr>
              <a:t>a la gestión y manejo de </a:t>
            </a:r>
            <a:r>
              <a:rPr lang="es-PE" sz="2000" dirty="0" smtClean="0">
                <a:latin typeface="Arial" panose="020B0604020202020204" pitchFamily="34" charset="0"/>
                <a:cs typeface="Arial" panose="020B0604020202020204" pitchFamily="34" charset="0"/>
              </a:rPr>
              <a:t>RAEE, </a:t>
            </a:r>
            <a:r>
              <a:rPr lang="es-PE" sz="2000" b="1" dirty="0">
                <a:latin typeface="Arial" panose="020B0604020202020204" pitchFamily="34" charset="0"/>
                <a:cs typeface="Arial" panose="020B0604020202020204" pitchFamily="34" charset="0"/>
              </a:rPr>
              <a:t>en la etapa post-consumo de los aparatos </a:t>
            </a:r>
            <a:r>
              <a:rPr lang="es-PE" sz="2000" b="1" dirty="0" smtClean="0">
                <a:latin typeface="Arial" panose="020B0604020202020204" pitchFamily="34" charset="0"/>
                <a:cs typeface="Arial" panose="020B0604020202020204" pitchFamily="34" charset="0"/>
              </a:rPr>
              <a:t>eléctricos y </a:t>
            </a:r>
            <a:r>
              <a:rPr lang="es-PE" sz="2000" b="1" dirty="0">
                <a:latin typeface="Arial" panose="020B0604020202020204" pitchFamily="34" charset="0"/>
                <a:cs typeface="Arial" panose="020B0604020202020204" pitchFamily="34" charset="0"/>
              </a:rPr>
              <a:t>electrónicos (AEE)</a:t>
            </a:r>
            <a:r>
              <a:rPr lang="es-PE" sz="2000" dirty="0">
                <a:latin typeface="Arial" panose="020B0604020202020204" pitchFamily="34" charset="0"/>
                <a:cs typeface="Arial" panose="020B0604020202020204" pitchFamily="34" charset="0"/>
              </a:rPr>
              <a:t>. Los RAEE sujetos al presente Reglamento son los residuos de </a:t>
            </a:r>
            <a:r>
              <a:rPr lang="es-PE" sz="2000" dirty="0" smtClean="0">
                <a:latin typeface="Arial" panose="020B0604020202020204" pitchFamily="34" charset="0"/>
                <a:cs typeface="Arial" panose="020B0604020202020204" pitchFamily="34" charset="0"/>
              </a:rPr>
              <a:t>AEE categorizados </a:t>
            </a:r>
            <a:r>
              <a:rPr lang="es-PE" sz="2000" dirty="0">
                <a:latin typeface="Arial" panose="020B0604020202020204" pitchFamily="34" charset="0"/>
                <a:cs typeface="Arial" panose="020B0604020202020204" pitchFamily="34" charset="0"/>
              </a:rPr>
              <a:t>según lo establecido por la normativa de la </a:t>
            </a:r>
            <a:r>
              <a:rPr lang="es-PE" sz="2000" dirty="0" smtClean="0">
                <a:latin typeface="Arial" panose="020B0604020202020204" pitchFamily="34" charset="0"/>
                <a:cs typeface="Arial" panose="020B0604020202020204" pitchFamily="34" charset="0"/>
              </a:rPr>
              <a:t>Comunidad Económica Europea. </a:t>
            </a:r>
          </a:p>
          <a:p>
            <a:pPr>
              <a:buClr>
                <a:srgbClr val="C00000"/>
              </a:buClr>
            </a:pPr>
            <a:endParaRPr lang="es-PE" sz="2000" dirty="0">
              <a:latin typeface="Arial" panose="020B0604020202020204" pitchFamily="34" charset="0"/>
              <a:cs typeface="Arial" panose="020B0604020202020204" pitchFamily="34" charset="0"/>
            </a:endParaRPr>
          </a:p>
          <a:p>
            <a:pPr>
              <a:buClr>
                <a:srgbClr val="C00000"/>
              </a:buClr>
            </a:pPr>
            <a:r>
              <a:rPr lang="es-PE" sz="2000" dirty="0" smtClean="0">
                <a:latin typeface="Arial" panose="020B0604020202020204" pitchFamily="34" charset="0"/>
                <a:cs typeface="Arial" panose="020B0604020202020204" pitchFamily="34" charset="0"/>
              </a:rPr>
              <a:t>Las </a:t>
            </a:r>
            <a:r>
              <a:rPr lang="es-PE" sz="2000" b="1" u="sng" dirty="0">
                <a:latin typeface="Arial" panose="020B0604020202020204" pitchFamily="34" charset="0"/>
                <a:cs typeface="Arial" panose="020B0604020202020204" pitchFamily="34" charset="0"/>
              </a:rPr>
              <a:t>categorías de AEE</a:t>
            </a:r>
            <a:r>
              <a:rPr lang="es-PE" sz="2000" dirty="0">
                <a:latin typeface="Arial" panose="020B0604020202020204" pitchFamily="34" charset="0"/>
                <a:cs typeface="Arial" panose="020B0604020202020204" pitchFamily="34" charset="0"/>
              </a:rPr>
              <a:t>, son las siguientes:</a:t>
            </a:r>
            <a:endParaRPr lang="es-PE" sz="2000" dirty="0" smtClean="0">
              <a:latin typeface="Arial" panose="020B0604020202020204" pitchFamily="34" charset="0"/>
              <a:cs typeface="Arial" panose="020B0604020202020204" pitchFamily="34" charset="0"/>
            </a:endParaRPr>
          </a:p>
        </p:txBody>
      </p:sp>
      <p:sp>
        <p:nvSpPr>
          <p:cNvPr id="15" name="CuadroTexto 5"/>
          <p:cNvSpPr txBox="1"/>
          <p:nvPr/>
        </p:nvSpPr>
        <p:spPr>
          <a:xfrm>
            <a:off x="5508104" y="1759163"/>
            <a:ext cx="3287706" cy="4478149"/>
          </a:xfrm>
          <a:prstGeom prst="rect">
            <a:avLst/>
          </a:prstGeom>
          <a:solidFill>
            <a:schemeClr val="accent1">
              <a:lumMod val="60000"/>
              <a:lumOff val="40000"/>
            </a:schemeClr>
          </a:solidFill>
        </p:spPr>
        <p:txBody>
          <a:bodyPr wrap="square" rtlCol="0">
            <a:spAutoFit/>
          </a:bodyPr>
          <a:lstStyle/>
          <a:p>
            <a:pPr>
              <a:spcBef>
                <a:spcPts val="600"/>
              </a:spcBef>
            </a:pPr>
            <a:r>
              <a:rPr lang="es-PE" sz="1600" b="1" dirty="0" smtClean="0"/>
              <a:t>1. Grandes electrodomésticos</a:t>
            </a:r>
            <a:endParaRPr lang="es-PE" sz="1600" b="1" dirty="0"/>
          </a:p>
          <a:p>
            <a:pPr>
              <a:spcBef>
                <a:spcPts val="600"/>
              </a:spcBef>
            </a:pPr>
            <a:r>
              <a:rPr lang="es-PE" sz="1600" b="1" dirty="0"/>
              <a:t>2. Pequeños </a:t>
            </a:r>
            <a:r>
              <a:rPr lang="es-PE" sz="1600" b="1" dirty="0" smtClean="0"/>
              <a:t>electrodomésticos</a:t>
            </a:r>
            <a:endParaRPr lang="es-PE" sz="1600" b="1" dirty="0"/>
          </a:p>
          <a:p>
            <a:pPr>
              <a:spcBef>
                <a:spcPts val="600"/>
              </a:spcBef>
            </a:pPr>
            <a:r>
              <a:rPr lang="es-PE" sz="1600" b="1" dirty="0">
                <a:solidFill>
                  <a:srgbClr val="FFFF00"/>
                </a:solidFill>
              </a:rPr>
              <a:t>3. Equipos de informática y </a:t>
            </a:r>
            <a:r>
              <a:rPr lang="es-PE" sz="1600" b="1" dirty="0" smtClean="0">
                <a:solidFill>
                  <a:srgbClr val="FFFF00"/>
                </a:solidFill>
              </a:rPr>
              <a:t>telecomunicaciones</a:t>
            </a:r>
            <a:endParaRPr lang="es-PE" sz="1600" b="1" dirty="0">
              <a:solidFill>
                <a:srgbClr val="FFFF00"/>
              </a:solidFill>
            </a:endParaRPr>
          </a:p>
          <a:p>
            <a:pPr>
              <a:spcBef>
                <a:spcPts val="600"/>
              </a:spcBef>
            </a:pPr>
            <a:r>
              <a:rPr lang="es-PE" sz="1600" b="1" dirty="0">
                <a:solidFill>
                  <a:srgbClr val="FFFF00"/>
                </a:solidFill>
              </a:rPr>
              <a:t>4. Aparatos electrónicos de </a:t>
            </a:r>
            <a:r>
              <a:rPr lang="es-PE" sz="1600" b="1" dirty="0" smtClean="0">
                <a:solidFill>
                  <a:srgbClr val="FFFF00"/>
                </a:solidFill>
              </a:rPr>
              <a:t>consumo</a:t>
            </a:r>
            <a:endParaRPr lang="es-PE" sz="1600" b="1" dirty="0">
              <a:solidFill>
                <a:srgbClr val="FFFF00"/>
              </a:solidFill>
            </a:endParaRPr>
          </a:p>
          <a:p>
            <a:pPr>
              <a:spcBef>
                <a:spcPts val="600"/>
              </a:spcBef>
            </a:pPr>
            <a:r>
              <a:rPr lang="es-PE" sz="1600" b="1" dirty="0"/>
              <a:t>5. Aparatos de </a:t>
            </a:r>
            <a:r>
              <a:rPr lang="es-PE" sz="1600" b="1" dirty="0" smtClean="0"/>
              <a:t>alumbrado</a:t>
            </a:r>
            <a:endParaRPr lang="es-PE" sz="1600" b="1" dirty="0"/>
          </a:p>
          <a:p>
            <a:pPr>
              <a:spcBef>
                <a:spcPts val="600"/>
              </a:spcBef>
            </a:pPr>
            <a:r>
              <a:rPr lang="es-PE" sz="1600" b="1" dirty="0"/>
              <a:t>6. Herramientas eléctricas y </a:t>
            </a:r>
            <a:r>
              <a:rPr lang="es-PE" sz="1600" b="1" dirty="0" smtClean="0"/>
              <a:t>electrónicas</a:t>
            </a:r>
            <a:endParaRPr lang="es-PE" sz="1600" b="1" dirty="0"/>
          </a:p>
          <a:p>
            <a:pPr>
              <a:spcBef>
                <a:spcPts val="600"/>
              </a:spcBef>
            </a:pPr>
            <a:r>
              <a:rPr lang="es-PE" sz="1600" b="1" dirty="0"/>
              <a:t>7. Juguetes o equipos deportivos y de tiempo </a:t>
            </a:r>
            <a:r>
              <a:rPr lang="es-PE" sz="1600" b="1" dirty="0" smtClean="0"/>
              <a:t>libre</a:t>
            </a:r>
            <a:endParaRPr lang="es-PE" sz="1600" b="1" dirty="0"/>
          </a:p>
          <a:p>
            <a:pPr>
              <a:spcBef>
                <a:spcPts val="600"/>
              </a:spcBef>
            </a:pPr>
            <a:r>
              <a:rPr lang="es-PE" sz="1600" b="1" dirty="0"/>
              <a:t>8. Aparatos </a:t>
            </a:r>
            <a:r>
              <a:rPr lang="es-PE" sz="1600" b="1" dirty="0" smtClean="0"/>
              <a:t>médicos</a:t>
            </a:r>
            <a:endParaRPr lang="es-PE" sz="1600" b="1" dirty="0"/>
          </a:p>
          <a:p>
            <a:pPr>
              <a:spcBef>
                <a:spcPts val="600"/>
              </a:spcBef>
            </a:pPr>
            <a:r>
              <a:rPr lang="es-PE" sz="1600" b="1" dirty="0"/>
              <a:t>9. Instrumentos de vigilancia y </a:t>
            </a:r>
            <a:r>
              <a:rPr lang="es-PE" sz="1600" b="1" dirty="0" smtClean="0"/>
              <a:t>control</a:t>
            </a:r>
            <a:endParaRPr lang="es-PE" sz="1600" b="1" dirty="0"/>
          </a:p>
          <a:p>
            <a:pPr>
              <a:spcBef>
                <a:spcPts val="600"/>
              </a:spcBef>
            </a:pPr>
            <a:r>
              <a:rPr lang="es-PE" sz="1600" b="1" dirty="0"/>
              <a:t>10. Máquinas </a:t>
            </a:r>
            <a:r>
              <a:rPr lang="es-PE" sz="1600" b="1" dirty="0" smtClean="0"/>
              <a:t>expendedoras</a:t>
            </a:r>
          </a:p>
        </p:txBody>
      </p:sp>
    </p:spTree>
    <p:extLst>
      <p:ext uri="{BB962C8B-B14F-4D97-AF65-F5344CB8AC3E}">
        <p14:creationId xmlns:p14="http://schemas.microsoft.com/office/powerpoint/2010/main" xmlns="" val="2537008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1234831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9354" y="1881405"/>
            <a:ext cx="215008" cy="3888432"/>
          </a:xfrm>
          <a:prstGeom prst="rect">
            <a:avLst/>
          </a:prstGeom>
          <a:solidFill>
            <a:srgbClr val="F995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7 CuadroTexto"/>
          <p:cNvSpPr txBox="1"/>
          <p:nvPr/>
        </p:nvSpPr>
        <p:spPr>
          <a:xfrm>
            <a:off x="539552" y="2019612"/>
            <a:ext cx="8280920" cy="3785652"/>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path path="circle">
              <a:fillToRect t="100000" r="100000"/>
            </a:path>
            <a:tileRect l="-100000" b="-100000"/>
          </a:gradFill>
        </p:spPr>
        <p:txBody>
          <a:bodyPr wrap="square" rtlCol="0">
            <a:spAutoFit/>
          </a:bodyPr>
          <a:lstStyle/>
          <a:p>
            <a:pPr marL="342900" indent="-342900" algn="just">
              <a:buFont typeface="Wingdings" panose="05000000000000000000" pitchFamily="2" charset="2"/>
              <a:buChar char="q"/>
            </a:pPr>
            <a:r>
              <a:rPr lang="es-PE" sz="2000" b="1" dirty="0" smtClean="0">
                <a:latin typeface="Arial" panose="020B0604020202020204" pitchFamily="34" charset="0"/>
                <a:cs typeface="Arial" panose="020B0604020202020204" pitchFamily="34" charset="0"/>
              </a:rPr>
              <a:t>Normar</a:t>
            </a:r>
            <a:r>
              <a:rPr lang="es-PE" sz="2000" dirty="0" smtClean="0">
                <a:latin typeface="Arial" panose="020B0604020202020204" pitchFamily="34" charset="0"/>
                <a:cs typeface="Arial" panose="020B0604020202020204" pitchFamily="34" charset="0"/>
              </a:rPr>
              <a:t> </a:t>
            </a:r>
            <a:r>
              <a:rPr lang="es-PE" sz="2000" dirty="0">
                <a:latin typeface="Arial" panose="020B0604020202020204" pitchFamily="34" charset="0"/>
                <a:cs typeface="Arial" panose="020B0604020202020204" pitchFamily="34" charset="0"/>
              </a:rPr>
              <a:t>la gestión y manejo ambiental a nivel nacional de los RAEE.</a:t>
            </a:r>
          </a:p>
          <a:p>
            <a:pPr marL="342900" indent="-342900" algn="just">
              <a:buFont typeface="Wingdings" panose="05000000000000000000" pitchFamily="2" charset="2"/>
              <a:buChar char="q"/>
            </a:pPr>
            <a:r>
              <a:rPr lang="es-PE" sz="2000" dirty="0" smtClean="0">
                <a:latin typeface="Arial" panose="020B0604020202020204" pitchFamily="34" charset="0"/>
                <a:cs typeface="Arial" panose="020B0604020202020204" pitchFamily="34" charset="0"/>
              </a:rPr>
              <a:t>Incorporar </a:t>
            </a:r>
            <a:r>
              <a:rPr lang="es-PE" sz="2000" dirty="0">
                <a:latin typeface="Arial" panose="020B0604020202020204" pitchFamily="34" charset="0"/>
                <a:cs typeface="Arial" panose="020B0604020202020204" pitchFamily="34" charset="0"/>
              </a:rPr>
              <a:t>en la </a:t>
            </a:r>
            <a:r>
              <a:rPr lang="es-PE" sz="2000" b="1" dirty="0">
                <a:latin typeface="Arial" panose="020B0604020202020204" pitchFamily="34" charset="0"/>
                <a:cs typeface="Arial" panose="020B0604020202020204" pitchFamily="34" charset="0"/>
              </a:rPr>
              <a:t>planificación</a:t>
            </a:r>
            <a:r>
              <a:rPr lang="es-PE" sz="2000" dirty="0">
                <a:latin typeface="Arial" panose="020B0604020202020204" pitchFamily="34" charset="0"/>
                <a:cs typeface="Arial" panose="020B0604020202020204" pitchFamily="34" charset="0"/>
              </a:rPr>
              <a:t> de la gestión nacional de los </a:t>
            </a:r>
            <a:r>
              <a:rPr lang="es-PE" sz="2000" dirty="0" smtClean="0">
                <a:latin typeface="Arial" panose="020B0604020202020204" pitchFamily="34" charset="0"/>
                <a:cs typeface="Arial" panose="020B0604020202020204" pitchFamily="34" charset="0"/>
              </a:rPr>
              <a:t>residuos sólidos </a:t>
            </a:r>
            <a:r>
              <a:rPr lang="es-PE" sz="2000" dirty="0">
                <a:latin typeface="Arial" panose="020B0604020202020204" pitchFamily="34" charset="0"/>
                <a:cs typeface="Arial" panose="020B0604020202020204" pitchFamily="34" charset="0"/>
              </a:rPr>
              <a:t>a la gestión y manejo de </a:t>
            </a:r>
            <a:r>
              <a:rPr lang="es-PE" sz="2000" dirty="0" smtClean="0">
                <a:latin typeface="Arial" panose="020B0604020202020204" pitchFamily="34" charset="0"/>
                <a:cs typeface="Arial" panose="020B0604020202020204" pitchFamily="34" charset="0"/>
              </a:rPr>
              <a:t>los RAEE.</a:t>
            </a:r>
          </a:p>
          <a:p>
            <a:pPr marL="342900" indent="-342900" algn="just">
              <a:buFont typeface="Wingdings" panose="05000000000000000000" pitchFamily="2" charset="2"/>
              <a:buChar char="q"/>
            </a:pPr>
            <a:r>
              <a:rPr lang="es-PE" sz="2000" b="1" dirty="0" smtClean="0">
                <a:latin typeface="Arial" panose="020B0604020202020204" pitchFamily="34" charset="0"/>
                <a:cs typeface="Arial" panose="020B0604020202020204" pitchFamily="34" charset="0"/>
              </a:rPr>
              <a:t>Promover la REP</a:t>
            </a:r>
            <a:r>
              <a:rPr lang="es-PE" sz="2000" dirty="0" smtClean="0">
                <a:latin typeface="Arial" panose="020B0604020202020204" pitchFamily="34" charset="0"/>
                <a:cs typeface="Arial" panose="020B0604020202020204" pitchFamily="34" charset="0"/>
              </a:rPr>
              <a:t> en la etapa </a:t>
            </a:r>
            <a:r>
              <a:rPr lang="es-PE" sz="2000" dirty="0">
                <a:latin typeface="Arial" panose="020B0604020202020204" pitchFamily="34" charset="0"/>
                <a:cs typeface="Arial" panose="020B0604020202020204" pitchFamily="34" charset="0"/>
              </a:rPr>
              <a:t>de post consumo de los AEE.</a:t>
            </a:r>
            <a:endParaRPr lang="es-PE" sz="2000" dirty="0" smtClean="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q"/>
            </a:pPr>
            <a:r>
              <a:rPr lang="es-PE" sz="2000" b="1" dirty="0" smtClean="0">
                <a:latin typeface="Arial" panose="020B0604020202020204" pitchFamily="34" charset="0"/>
                <a:cs typeface="Arial" panose="020B0604020202020204" pitchFamily="34" charset="0"/>
              </a:rPr>
              <a:t>Aprobar </a:t>
            </a:r>
            <a:r>
              <a:rPr lang="es-PE" sz="2000" b="1" dirty="0">
                <a:latin typeface="Arial" panose="020B0604020202020204" pitchFamily="34" charset="0"/>
                <a:cs typeface="Arial" panose="020B0604020202020204" pitchFamily="34" charset="0"/>
              </a:rPr>
              <a:t>las metas anuales de manejo </a:t>
            </a:r>
            <a:r>
              <a:rPr lang="es-PE" sz="2000" dirty="0">
                <a:latin typeface="Arial" panose="020B0604020202020204" pitchFamily="34" charset="0"/>
                <a:cs typeface="Arial" panose="020B0604020202020204" pitchFamily="34" charset="0"/>
              </a:rPr>
              <a:t>de los RAEE y la </a:t>
            </a:r>
            <a:r>
              <a:rPr lang="es-PE" sz="2000" dirty="0" smtClean="0">
                <a:latin typeface="Arial" panose="020B0604020202020204" pitchFamily="34" charset="0"/>
                <a:cs typeface="Arial" panose="020B0604020202020204" pitchFamily="34" charset="0"/>
              </a:rPr>
              <a:t>gradualidad de </a:t>
            </a:r>
            <a:r>
              <a:rPr lang="es-PE" sz="2000" dirty="0">
                <a:latin typeface="Arial" panose="020B0604020202020204" pitchFamily="34" charset="0"/>
                <a:cs typeface="Arial" panose="020B0604020202020204" pitchFamily="34" charset="0"/>
              </a:rPr>
              <a:t>su aplicación en el </a:t>
            </a:r>
            <a:r>
              <a:rPr lang="es-PE" sz="2000" dirty="0" smtClean="0">
                <a:latin typeface="Arial" panose="020B0604020202020204" pitchFamily="34" charset="0"/>
                <a:cs typeface="Arial" panose="020B0604020202020204" pitchFamily="34" charset="0"/>
              </a:rPr>
              <a:t>país.</a:t>
            </a:r>
          </a:p>
          <a:p>
            <a:pPr marL="342900" indent="-342900" algn="just">
              <a:buFont typeface="Wingdings" panose="05000000000000000000" pitchFamily="2" charset="2"/>
              <a:buChar char="q"/>
            </a:pPr>
            <a:r>
              <a:rPr lang="es-PE" sz="2000" b="1" dirty="0" smtClean="0">
                <a:latin typeface="Arial" panose="020B0604020202020204" pitchFamily="34" charset="0"/>
                <a:cs typeface="Arial" panose="020B0604020202020204" pitchFamily="34" charset="0"/>
              </a:rPr>
              <a:t>Sistematizar </a:t>
            </a:r>
            <a:r>
              <a:rPr lang="es-PE" sz="2000" b="1" dirty="0">
                <a:latin typeface="Arial" panose="020B0604020202020204" pitchFamily="34" charset="0"/>
                <a:cs typeface="Arial" panose="020B0604020202020204" pitchFamily="34" charset="0"/>
              </a:rPr>
              <a:t>la </a:t>
            </a:r>
            <a:r>
              <a:rPr lang="es-PE" sz="2000" b="1" dirty="0" smtClean="0">
                <a:latin typeface="Arial" panose="020B0604020202020204" pitchFamily="34" charset="0"/>
                <a:cs typeface="Arial" panose="020B0604020202020204" pitchFamily="34" charset="0"/>
              </a:rPr>
              <a:t>información</a:t>
            </a:r>
            <a:r>
              <a:rPr lang="es-PE" sz="2000" dirty="0">
                <a:latin typeface="Arial" panose="020B0604020202020204" pitchFamily="34" charset="0"/>
                <a:cs typeface="Arial" panose="020B0604020202020204" pitchFamily="34" charset="0"/>
              </a:rPr>
              <a:t>.</a:t>
            </a:r>
            <a:endParaRPr lang="es-PE" sz="2000" dirty="0" smtClean="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q"/>
            </a:pPr>
            <a:r>
              <a:rPr lang="es-PE" sz="2000" dirty="0" smtClean="0">
                <a:latin typeface="Arial" panose="020B0604020202020204" pitchFamily="34" charset="0"/>
                <a:cs typeface="Arial" panose="020B0604020202020204" pitchFamily="34" charset="0"/>
              </a:rPr>
              <a:t>Promover </a:t>
            </a:r>
            <a:r>
              <a:rPr lang="es-PE" sz="2000" dirty="0">
                <a:latin typeface="Arial" panose="020B0604020202020204" pitchFamily="34" charset="0"/>
                <a:cs typeface="Arial" panose="020B0604020202020204" pitchFamily="34" charset="0"/>
              </a:rPr>
              <a:t>o brindar la </a:t>
            </a:r>
            <a:r>
              <a:rPr lang="es-PE" sz="2000" b="1" dirty="0">
                <a:latin typeface="Arial" panose="020B0604020202020204" pitchFamily="34" charset="0"/>
                <a:cs typeface="Arial" panose="020B0604020202020204" pitchFamily="34" charset="0"/>
              </a:rPr>
              <a:t>asistencia técnica para los gobiernos </a:t>
            </a:r>
            <a:r>
              <a:rPr lang="es-PE" sz="2000" b="1" dirty="0" smtClean="0">
                <a:latin typeface="Arial" panose="020B0604020202020204" pitchFamily="34" charset="0"/>
                <a:cs typeface="Arial" panose="020B0604020202020204" pitchFamily="34" charset="0"/>
              </a:rPr>
              <a:t>locales</a:t>
            </a:r>
            <a:r>
              <a:rPr lang="es-PE" sz="2000" dirty="0" smtClean="0">
                <a:latin typeface="Arial" panose="020B0604020202020204" pitchFamily="34" charset="0"/>
                <a:cs typeface="Arial" panose="020B0604020202020204" pitchFamily="34" charset="0"/>
              </a:rPr>
              <a:t>.</a:t>
            </a:r>
            <a:endParaRPr lang="es-PE"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q"/>
            </a:pPr>
            <a:r>
              <a:rPr lang="es-PE" sz="2000" dirty="0" smtClean="0">
                <a:latin typeface="Arial" panose="020B0604020202020204" pitchFamily="34" charset="0"/>
                <a:cs typeface="Arial" panose="020B0604020202020204" pitchFamily="34" charset="0"/>
              </a:rPr>
              <a:t>Coordinar </a:t>
            </a:r>
            <a:r>
              <a:rPr lang="es-PE" sz="2000" dirty="0">
                <a:latin typeface="Arial" panose="020B0604020202020204" pitchFamily="34" charset="0"/>
                <a:cs typeface="Arial" panose="020B0604020202020204" pitchFamily="34" charset="0"/>
              </a:rPr>
              <a:t>con la </a:t>
            </a:r>
            <a:r>
              <a:rPr lang="es-PE" sz="2000" b="1" dirty="0" smtClean="0">
                <a:latin typeface="Arial" panose="020B0604020202020204" pitchFamily="34" charset="0"/>
                <a:cs typeface="Arial" panose="020B0604020202020204" pitchFamily="34" charset="0"/>
              </a:rPr>
              <a:t>SBN</a:t>
            </a:r>
            <a:r>
              <a:rPr lang="es-PE" sz="2000" dirty="0" smtClean="0">
                <a:latin typeface="Arial" panose="020B0604020202020204" pitchFamily="34" charset="0"/>
                <a:cs typeface="Arial" panose="020B0604020202020204" pitchFamily="34" charset="0"/>
              </a:rPr>
              <a:t>, el manejo de </a:t>
            </a:r>
            <a:r>
              <a:rPr lang="es-PE" sz="2000" dirty="0">
                <a:latin typeface="Arial" panose="020B0604020202020204" pitchFamily="34" charset="0"/>
                <a:cs typeface="Arial" panose="020B0604020202020204" pitchFamily="34" charset="0"/>
              </a:rPr>
              <a:t>los </a:t>
            </a:r>
            <a:r>
              <a:rPr lang="es-PE" sz="2000" b="1" dirty="0">
                <a:latin typeface="Arial" panose="020B0604020202020204" pitchFamily="34" charset="0"/>
                <a:cs typeface="Arial" panose="020B0604020202020204" pitchFamily="34" charset="0"/>
              </a:rPr>
              <a:t>RAEE del sector público </a:t>
            </a:r>
            <a:endParaRPr lang="es-PE" sz="2000" b="1" dirty="0" smtClean="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q"/>
            </a:pPr>
            <a:r>
              <a:rPr lang="es-PE" sz="2000" b="1" dirty="0" smtClean="0">
                <a:latin typeface="Arial" panose="020B0604020202020204" pitchFamily="34" charset="0"/>
                <a:cs typeface="Arial" panose="020B0604020202020204" pitchFamily="34" charset="0"/>
              </a:rPr>
              <a:t>Determinar </a:t>
            </a:r>
            <a:r>
              <a:rPr lang="es-PE" sz="2000" b="1" dirty="0">
                <a:latin typeface="Arial" panose="020B0604020202020204" pitchFamily="34" charset="0"/>
                <a:cs typeface="Arial" panose="020B0604020202020204" pitchFamily="34" charset="0"/>
              </a:rPr>
              <a:t>la autoridad sectorial competente</a:t>
            </a:r>
            <a:r>
              <a:rPr lang="es-PE" sz="2000" dirty="0">
                <a:latin typeface="Arial" panose="020B0604020202020204" pitchFamily="34" charset="0"/>
                <a:cs typeface="Arial" panose="020B0604020202020204" pitchFamily="34" charset="0"/>
              </a:rPr>
              <a:t> para la aprobación </a:t>
            </a:r>
            <a:r>
              <a:rPr lang="es-PE" sz="2000" dirty="0" smtClean="0">
                <a:latin typeface="Arial" panose="020B0604020202020204" pitchFamily="34" charset="0"/>
                <a:cs typeface="Arial" panose="020B0604020202020204" pitchFamily="34" charset="0"/>
              </a:rPr>
              <a:t>del Plan </a:t>
            </a:r>
            <a:r>
              <a:rPr lang="es-PE" sz="2000" dirty="0">
                <a:latin typeface="Arial" panose="020B0604020202020204" pitchFamily="34" charset="0"/>
                <a:cs typeface="Arial" panose="020B0604020202020204" pitchFamily="34" charset="0"/>
              </a:rPr>
              <a:t>de Manejo de </a:t>
            </a:r>
            <a:r>
              <a:rPr lang="es-PE" sz="2000" dirty="0" smtClean="0">
                <a:latin typeface="Arial" panose="020B0604020202020204" pitchFamily="34" charset="0"/>
                <a:cs typeface="Arial" panose="020B0604020202020204" pitchFamily="34" charset="0"/>
              </a:rPr>
              <a:t>RAEE en caso se presenten conflictos.</a:t>
            </a: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611560" y="908720"/>
            <a:ext cx="3904574" cy="6240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2 CuadroTexto"/>
          <p:cNvSpPr txBox="1"/>
          <p:nvPr/>
        </p:nvSpPr>
        <p:spPr>
          <a:xfrm>
            <a:off x="4516134" y="961564"/>
            <a:ext cx="4627866" cy="523220"/>
          </a:xfrm>
          <a:prstGeom prst="rect">
            <a:avLst/>
          </a:prstGeom>
          <a:noFill/>
        </p:spPr>
        <p:txBody>
          <a:bodyPr wrap="square" rtlCol="0">
            <a:spAutoFit/>
          </a:bodyPr>
          <a:lstStyle/>
          <a:p>
            <a:r>
              <a:rPr lang="es-PE" sz="2800" b="1" dirty="0" smtClean="0">
                <a:solidFill>
                  <a:srgbClr val="C00000"/>
                </a:solidFill>
              </a:rPr>
              <a:t>Funciones del MINAM</a:t>
            </a:r>
            <a:endParaRPr lang="es-PE" sz="2800" b="1" dirty="0">
              <a:solidFill>
                <a:srgbClr val="C00000"/>
              </a:solidFill>
            </a:endParaRPr>
          </a:p>
        </p:txBody>
      </p:sp>
    </p:spTree>
    <p:extLst>
      <p:ext uri="{BB962C8B-B14F-4D97-AF65-F5344CB8AC3E}">
        <p14:creationId xmlns:p14="http://schemas.microsoft.com/office/powerpoint/2010/main" xmlns="" val="40545590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004049" y="188640"/>
            <a:ext cx="3744415" cy="6408712"/>
          </a:xfrm>
          <a:prstGeom prst="rect">
            <a:avLst/>
          </a:prstGeom>
          <a:noFill/>
          <a:ln w="9525">
            <a:noFill/>
            <a:miter lim="800000"/>
            <a:headEnd/>
            <a:tailEnd/>
          </a:ln>
        </p:spPr>
      </p:pic>
      <p:sp>
        <p:nvSpPr>
          <p:cNvPr id="3" name="Marcador de contenido 2"/>
          <p:cNvSpPr>
            <a:spLocks noGrp="1"/>
          </p:cNvSpPr>
          <p:nvPr>
            <p:ph idx="1"/>
          </p:nvPr>
        </p:nvSpPr>
        <p:spPr>
          <a:xfrm>
            <a:off x="323528" y="4005064"/>
            <a:ext cx="4464497" cy="2304256"/>
          </a:xfrm>
        </p:spPr>
        <p:txBody>
          <a:bodyPr>
            <a:normAutofit/>
          </a:bodyPr>
          <a:lstStyle/>
          <a:p>
            <a:pPr marL="0" indent="0">
              <a:buNone/>
            </a:pPr>
            <a:r>
              <a:rPr lang="es-PE" sz="1200" dirty="0" smtClean="0">
                <a:latin typeface="Arial" panose="020B0604020202020204" pitchFamily="34" charset="0"/>
                <a:cs typeface="Arial" panose="020B0604020202020204" pitchFamily="34" charset="0"/>
              </a:rPr>
              <a:t>Directiva </a:t>
            </a:r>
            <a:r>
              <a:rPr lang="es-PE" sz="1200" dirty="0">
                <a:latin typeface="Arial" panose="020B0604020202020204" pitchFamily="34" charset="0"/>
                <a:cs typeface="Arial" panose="020B0604020202020204" pitchFamily="34" charset="0"/>
              </a:rPr>
              <a:t>Nº 003-2013/SBN: “Procedimientos para la gestión adecuada de los bienes  muebles estatales calificados como RAEE</a:t>
            </a:r>
            <a:r>
              <a:rPr lang="es-PE" sz="1200" dirty="0" smtClean="0">
                <a:latin typeface="Arial" panose="020B0604020202020204" pitchFamily="34" charset="0"/>
                <a:cs typeface="Arial" panose="020B0604020202020204" pitchFamily="34" charset="0"/>
              </a:rPr>
              <a:t>” </a:t>
            </a:r>
            <a:endParaRPr lang="es-PE" sz="1200" dirty="0">
              <a:latin typeface="Arial" panose="020B0604020202020204" pitchFamily="34" charset="0"/>
              <a:cs typeface="Arial" panose="020B0604020202020204" pitchFamily="34" charset="0"/>
            </a:endParaRPr>
          </a:p>
          <a:p>
            <a:pPr marL="0" indent="0">
              <a:buNone/>
            </a:pPr>
            <a:r>
              <a:rPr lang="es-PE" sz="1200" dirty="0" smtClean="0">
                <a:latin typeface="Arial" panose="020B0604020202020204" pitchFamily="34" charset="0"/>
                <a:cs typeface="Arial" panose="020B0604020202020204" pitchFamily="34" charset="0"/>
              </a:rPr>
              <a:t>Esta </a:t>
            </a:r>
            <a:r>
              <a:rPr lang="es-PE" sz="1200" dirty="0">
                <a:latin typeface="Arial" panose="020B0604020202020204" pitchFamily="34" charset="0"/>
                <a:cs typeface="Arial" panose="020B0604020202020204" pitchFamily="34" charset="0"/>
              </a:rPr>
              <a:t>Directiva fue aprobada el 03 de mayo del 2013 por la Superintendencia Nacional de Bienes Estatales y se orienta a gestionar los RAEE provenientes de equipos obsoletos y en desuso que se acumulan en los almacenes de las instituciones públicas</a:t>
            </a:r>
            <a:r>
              <a:rPr lang="es-PE" sz="1200" dirty="0" smtClean="0">
                <a:latin typeface="Arial" panose="020B0604020202020204" pitchFamily="34" charset="0"/>
                <a:cs typeface="Arial" panose="020B0604020202020204" pitchFamily="34" charset="0"/>
              </a:rPr>
              <a:t>.</a:t>
            </a:r>
          </a:p>
          <a:p>
            <a:pPr marL="0" indent="0">
              <a:buNone/>
            </a:pPr>
            <a:endParaRPr lang="es-PE" sz="1200" dirty="0" smtClean="0">
              <a:latin typeface="Arial" panose="020B0604020202020204" pitchFamily="34" charset="0"/>
              <a:cs typeface="Arial" panose="020B0604020202020204" pitchFamily="34" charset="0"/>
            </a:endParaRPr>
          </a:p>
          <a:p>
            <a:pPr marL="0" indent="0">
              <a:buNone/>
            </a:pPr>
            <a:r>
              <a:rPr lang="es-ES" sz="1200" dirty="0" smtClean="0">
                <a:latin typeface="Arial" panose="020B0604020202020204" pitchFamily="34" charset="0"/>
                <a:cs typeface="Arial" panose="020B0604020202020204" pitchFamily="34" charset="0"/>
                <a:hlinkClick r:id="rId3"/>
              </a:rPr>
              <a:t>http</a:t>
            </a:r>
            <a:r>
              <a:rPr lang="es-ES" sz="1200" dirty="0">
                <a:latin typeface="Arial" panose="020B0604020202020204" pitchFamily="34" charset="0"/>
                <a:cs typeface="Arial" panose="020B0604020202020204" pitchFamily="34" charset="0"/>
                <a:hlinkClick r:id="rId3"/>
              </a:rPr>
              <a:t>://www.sbn.gob.pe/index.php?option=com_docman&amp;task=doc_view&amp;gid=486&amp;Itemid=222</a:t>
            </a:r>
            <a:r>
              <a:rPr lang="es-ES" sz="1200" dirty="0">
                <a:latin typeface="Arial" panose="020B0604020202020204" pitchFamily="34" charset="0"/>
                <a:cs typeface="Arial" panose="020B0604020202020204" pitchFamily="34" charset="0"/>
              </a:rPr>
              <a:t> </a:t>
            </a:r>
            <a:endParaRPr lang="es-PE" sz="1200" dirty="0" smtClean="0">
              <a:latin typeface="Arial" panose="020B0604020202020204" pitchFamily="34" charset="0"/>
              <a:cs typeface="Arial" panose="020B0604020202020204" pitchFamily="34" charset="0"/>
            </a:endParaRPr>
          </a:p>
          <a:p>
            <a:pPr marL="0" indent="0">
              <a:buNone/>
            </a:pPr>
            <a:endParaRPr lang="es-P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3468983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xmlns="" val="2844146944"/>
              </p:ext>
            </p:extLst>
          </p:nvPr>
        </p:nvGraphicFramePr>
        <p:xfrm>
          <a:off x="1403648" y="2276872"/>
          <a:ext cx="6768752" cy="280831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2555776" y="1268760"/>
            <a:ext cx="4095993" cy="523220"/>
          </a:xfrm>
          <a:prstGeom prst="rect">
            <a:avLst/>
          </a:prstGeom>
        </p:spPr>
        <p:txBody>
          <a:bodyPr wrap="none">
            <a:spAutoFit/>
          </a:bodyPr>
          <a:lstStyle/>
          <a:p>
            <a:r>
              <a:rPr lang="es-ES" sz="2800" b="1" dirty="0">
                <a:solidFill>
                  <a:schemeClr val="accent2"/>
                </a:solidFill>
                <a:latin typeface="Arial" panose="020B0604020202020204" pitchFamily="34" charset="0"/>
                <a:ea typeface="Times New Roman" panose="02020603050405020304" pitchFamily="18" charset="0"/>
              </a:rPr>
              <a:t> RAEE </a:t>
            </a:r>
            <a:r>
              <a:rPr lang="es-ES" sz="2800" b="1" dirty="0" smtClean="0">
                <a:solidFill>
                  <a:schemeClr val="accent2"/>
                </a:solidFill>
                <a:latin typeface="Arial" panose="020B0604020202020204" pitchFamily="34" charset="0"/>
                <a:ea typeface="Times New Roman" panose="02020603050405020304" pitchFamily="18" charset="0"/>
              </a:rPr>
              <a:t>donado </a:t>
            </a:r>
            <a:r>
              <a:rPr lang="es-ES" sz="2800" b="1" dirty="0">
                <a:solidFill>
                  <a:schemeClr val="accent2"/>
                </a:solidFill>
                <a:latin typeface="Arial" panose="020B0604020202020204" pitchFamily="34" charset="0"/>
                <a:ea typeface="Times New Roman" panose="02020603050405020304" pitchFamily="18" charset="0"/>
              </a:rPr>
              <a:t>por año</a:t>
            </a:r>
            <a:endParaRPr lang="es-PE" sz="2800" dirty="0">
              <a:solidFill>
                <a:schemeClr val="accent2"/>
              </a:solidFill>
            </a:endParaRPr>
          </a:p>
        </p:txBody>
      </p:sp>
      <p:sp>
        <p:nvSpPr>
          <p:cNvPr id="6" name="CuadroTexto 5"/>
          <p:cNvSpPr txBox="1"/>
          <p:nvPr/>
        </p:nvSpPr>
        <p:spPr>
          <a:xfrm>
            <a:off x="1331640" y="5157772"/>
            <a:ext cx="3168352" cy="215444"/>
          </a:xfrm>
          <a:prstGeom prst="rect">
            <a:avLst/>
          </a:prstGeom>
          <a:noFill/>
        </p:spPr>
        <p:txBody>
          <a:bodyPr wrap="square" rtlCol="0">
            <a:spAutoFit/>
          </a:bodyPr>
          <a:lstStyle/>
          <a:p>
            <a:r>
              <a:rPr lang="es-PE" sz="800" b="1" dirty="0" smtClean="0"/>
              <a:t>Fuente. SBN. Reunión CAT, febrero 2016.</a:t>
            </a:r>
            <a:endParaRPr lang="es-PE" sz="800" b="1" dirty="0"/>
          </a:p>
        </p:txBody>
      </p:sp>
    </p:spTree>
    <p:extLst>
      <p:ext uri="{BB962C8B-B14F-4D97-AF65-F5344CB8AC3E}">
        <p14:creationId xmlns:p14="http://schemas.microsoft.com/office/powerpoint/2010/main" xmlns="" val="36487177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xmlns="" val="2214496849"/>
              </p:ext>
            </p:extLst>
          </p:nvPr>
        </p:nvGraphicFramePr>
        <p:xfrm>
          <a:off x="1907704" y="2060848"/>
          <a:ext cx="5925443" cy="3150647"/>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1547664" y="1331476"/>
            <a:ext cx="6192688" cy="461665"/>
          </a:xfrm>
          <a:prstGeom prst="rect">
            <a:avLst/>
          </a:prstGeom>
        </p:spPr>
        <p:txBody>
          <a:bodyPr wrap="square">
            <a:spAutoFit/>
          </a:bodyPr>
          <a:lstStyle/>
          <a:p>
            <a:pPr algn="ctr">
              <a:spcAft>
                <a:spcPts val="0"/>
              </a:spcAft>
            </a:pPr>
            <a:r>
              <a:rPr lang="es-ES" sz="2400" b="1" dirty="0">
                <a:solidFill>
                  <a:schemeClr val="accent2"/>
                </a:solidFill>
                <a:latin typeface="Arial" panose="020B0604020202020204" pitchFamily="34" charset="0"/>
                <a:ea typeface="Times New Roman" panose="02020603050405020304" pitchFamily="18" charset="0"/>
              </a:rPr>
              <a:t>RAEE donado según entidad de gobierno</a:t>
            </a:r>
            <a:endParaRPr lang="es-PE" sz="2400" dirty="0">
              <a:solidFill>
                <a:schemeClr val="accent2"/>
              </a:solidFill>
              <a:effectLst/>
              <a:latin typeface="Times New Roman" panose="02020603050405020304" pitchFamily="18" charset="0"/>
              <a:ea typeface="Times New Roman" panose="02020603050405020304" pitchFamily="18" charset="0"/>
            </a:endParaRPr>
          </a:p>
        </p:txBody>
      </p:sp>
      <p:sp>
        <p:nvSpPr>
          <p:cNvPr id="6" name="CuadroTexto 5"/>
          <p:cNvSpPr txBox="1"/>
          <p:nvPr/>
        </p:nvSpPr>
        <p:spPr>
          <a:xfrm>
            <a:off x="1979712" y="5373216"/>
            <a:ext cx="3168352" cy="215444"/>
          </a:xfrm>
          <a:prstGeom prst="rect">
            <a:avLst/>
          </a:prstGeom>
          <a:noFill/>
        </p:spPr>
        <p:txBody>
          <a:bodyPr wrap="square" rtlCol="0">
            <a:spAutoFit/>
          </a:bodyPr>
          <a:lstStyle/>
          <a:p>
            <a:r>
              <a:rPr lang="es-PE" sz="800" b="1" dirty="0" smtClean="0"/>
              <a:t>Fuente. SBN. Reunión CAT, febrero 2016.</a:t>
            </a:r>
            <a:endParaRPr lang="es-PE" sz="800" b="1" dirty="0"/>
          </a:p>
        </p:txBody>
      </p:sp>
    </p:spTree>
    <p:extLst>
      <p:ext uri="{BB962C8B-B14F-4D97-AF65-F5344CB8AC3E}">
        <p14:creationId xmlns:p14="http://schemas.microsoft.com/office/powerpoint/2010/main" xmlns="" val="11457714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9354" y="1881405"/>
            <a:ext cx="215008" cy="3888432"/>
          </a:xfrm>
          <a:prstGeom prst="rect">
            <a:avLst/>
          </a:prstGeom>
          <a:solidFill>
            <a:srgbClr val="F995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5 CuadroTexto"/>
          <p:cNvSpPr txBox="1"/>
          <p:nvPr/>
        </p:nvSpPr>
        <p:spPr>
          <a:xfrm>
            <a:off x="1619672" y="1556792"/>
            <a:ext cx="4536504" cy="369332"/>
          </a:xfrm>
          <a:prstGeom prst="rect">
            <a:avLst/>
          </a:prstGeom>
          <a:noFill/>
        </p:spPr>
        <p:txBody>
          <a:bodyPr wrap="square" rtlCol="0">
            <a:spAutoFit/>
          </a:bodyPr>
          <a:lstStyle/>
          <a:p>
            <a:pPr marL="514350" indent="-514350"/>
            <a:r>
              <a:rPr lang="es-PE" b="1" dirty="0" smtClean="0">
                <a:solidFill>
                  <a:srgbClr val="C00000"/>
                </a:solidFill>
              </a:rPr>
              <a:t>Funciones sectoriales:</a:t>
            </a:r>
          </a:p>
        </p:txBody>
      </p:sp>
      <p:grpSp>
        <p:nvGrpSpPr>
          <p:cNvPr id="3" name="2 Grupo"/>
          <p:cNvGrpSpPr/>
          <p:nvPr/>
        </p:nvGrpSpPr>
        <p:grpSpPr>
          <a:xfrm>
            <a:off x="1700321" y="980728"/>
            <a:ext cx="5175935" cy="583059"/>
            <a:chOff x="19354" y="678918"/>
            <a:chExt cx="5175935" cy="583059"/>
          </a:xfrm>
        </p:grpSpPr>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9354" y="678918"/>
              <a:ext cx="2592288" cy="5830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2611642" y="678919"/>
              <a:ext cx="2583647" cy="5830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aphicFrame>
        <p:nvGraphicFramePr>
          <p:cNvPr id="5" name="4 Diagrama"/>
          <p:cNvGraphicFramePr/>
          <p:nvPr>
            <p:extLst/>
          </p:nvPr>
        </p:nvGraphicFramePr>
        <p:xfrm>
          <a:off x="1259632" y="2461344"/>
          <a:ext cx="7056784"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42755223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xmlns="" val="1638184841"/>
              </p:ext>
            </p:extLst>
          </p:nvPr>
        </p:nvGraphicFramePr>
        <p:xfrm>
          <a:off x="323528" y="1052737"/>
          <a:ext cx="8352928" cy="4780777"/>
        </p:xfrm>
        <a:graphic>
          <a:graphicData uri="http://schemas.openxmlformats.org/drawingml/2006/table">
            <a:tbl>
              <a:tblPr>
                <a:tableStyleId>{5C22544A-7EE6-4342-B048-85BDC9FD1C3A}</a:tableStyleId>
              </a:tblPr>
              <a:tblGrid>
                <a:gridCol w="585834"/>
                <a:gridCol w="1423754"/>
                <a:gridCol w="1355585"/>
                <a:gridCol w="1214984"/>
                <a:gridCol w="1355585"/>
                <a:gridCol w="503462"/>
                <a:gridCol w="503462"/>
                <a:gridCol w="705131"/>
                <a:gridCol w="705131"/>
              </a:tblGrid>
              <a:tr h="159111">
                <a:tc gridSpan="9">
                  <a:txBody>
                    <a:bodyPr/>
                    <a:lstStyle/>
                    <a:p>
                      <a:pPr algn="just">
                        <a:lnSpc>
                          <a:spcPct val="107000"/>
                        </a:lnSpc>
                        <a:spcAft>
                          <a:spcPts val="0"/>
                        </a:spcAft>
                      </a:pPr>
                      <a:r>
                        <a:rPr lang="es-ES" sz="1000" dirty="0">
                          <a:effectLst/>
                        </a:rPr>
                        <a:t>TEXTO ÚNICO DE PROCEDIMIENTOS ADMINISTRATIVOS - (TUPA)</a:t>
                      </a:r>
                      <a:endParaRPr lang="es-PE" sz="1000" dirty="0">
                        <a:effectLst/>
                        <a:latin typeface="Times New Roman" panose="02020603050405020304" pitchFamily="18" charset="0"/>
                        <a:ea typeface="Times New Roman" panose="02020603050405020304" pitchFamily="18" charset="0"/>
                      </a:endParaRPr>
                    </a:p>
                  </a:txBody>
                  <a:tcPr marL="9525" marR="9525" marT="9525" marB="0" anchor="ct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r>
              <a:tr h="407029">
                <a:tc rowSpan="2">
                  <a:txBody>
                    <a:bodyPr/>
                    <a:lstStyle/>
                    <a:p>
                      <a:pPr algn="just">
                        <a:lnSpc>
                          <a:spcPct val="107000"/>
                        </a:lnSpc>
                        <a:spcAft>
                          <a:spcPts val="0"/>
                        </a:spcAft>
                      </a:pPr>
                      <a:r>
                        <a:rPr lang="es-ES" sz="1000">
                          <a:effectLst/>
                        </a:rPr>
                        <a:t>Nº DE ORDEN              </a:t>
                      </a:r>
                      <a:endParaRPr lang="es-PE" sz="1000">
                        <a:effectLst/>
                        <a:latin typeface="Times New Roman" panose="02020603050405020304" pitchFamily="18" charset="0"/>
                        <a:ea typeface="Times New Roman" panose="02020603050405020304" pitchFamily="18" charset="0"/>
                      </a:endParaRPr>
                    </a:p>
                  </a:txBody>
                  <a:tcPr marL="9525" marR="9525" marT="9525" marB="0" anchor="ctr"/>
                </a:tc>
                <a:tc rowSpan="2">
                  <a:txBody>
                    <a:bodyPr/>
                    <a:lstStyle/>
                    <a:p>
                      <a:pPr algn="just">
                        <a:lnSpc>
                          <a:spcPct val="107000"/>
                        </a:lnSpc>
                        <a:spcAft>
                          <a:spcPts val="0"/>
                        </a:spcAft>
                      </a:pPr>
                      <a:r>
                        <a:rPr lang="es-ES" sz="1000">
                          <a:effectLst/>
                        </a:rPr>
                        <a:t>DENOMINACIÓN DEL PROCEDIMIENTO</a:t>
                      </a:r>
                      <a:endParaRPr lang="es-PE" sz="1000">
                        <a:effectLst/>
                        <a:latin typeface="Times New Roman" panose="02020603050405020304" pitchFamily="18" charset="0"/>
                        <a:ea typeface="Times New Roman" panose="02020603050405020304" pitchFamily="18" charset="0"/>
                      </a:endParaRPr>
                    </a:p>
                  </a:txBody>
                  <a:tcPr marL="9525" marR="9525" marT="9525" marB="0" anchor="ctr"/>
                </a:tc>
                <a:tc gridSpan="3">
                  <a:txBody>
                    <a:bodyPr/>
                    <a:lstStyle/>
                    <a:p>
                      <a:pPr algn="just">
                        <a:lnSpc>
                          <a:spcPct val="107000"/>
                        </a:lnSpc>
                        <a:spcAft>
                          <a:spcPts val="0"/>
                        </a:spcAft>
                      </a:pPr>
                      <a:r>
                        <a:rPr lang="es-ES" sz="1000">
                          <a:effectLst/>
                        </a:rPr>
                        <a:t>REQUISITOS</a:t>
                      </a:r>
                      <a:endParaRPr lang="es-PE" sz="1000">
                        <a:effectLst/>
                        <a:latin typeface="Times New Roman" panose="02020603050405020304" pitchFamily="18" charset="0"/>
                        <a:ea typeface="Times New Roman" panose="02020603050405020304" pitchFamily="18" charset="0"/>
                      </a:endParaRPr>
                    </a:p>
                  </a:txBody>
                  <a:tcPr marL="9525" marR="9525" marT="9525" marB="0" anchor="ctr"/>
                </a:tc>
                <a:tc hMerge="1">
                  <a:txBody>
                    <a:bodyPr/>
                    <a:lstStyle/>
                    <a:p>
                      <a:endParaRPr lang="es-PE"/>
                    </a:p>
                  </a:txBody>
                  <a:tcPr/>
                </a:tc>
                <a:tc hMerge="1">
                  <a:txBody>
                    <a:bodyPr/>
                    <a:lstStyle/>
                    <a:p>
                      <a:endParaRPr lang="es-PE"/>
                    </a:p>
                  </a:txBody>
                  <a:tcPr/>
                </a:tc>
                <a:tc gridSpan="2">
                  <a:txBody>
                    <a:bodyPr/>
                    <a:lstStyle/>
                    <a:p>
                      <a:pPr algn="just">
                        <a:lnSpc>
                          <a:spcPct val="107000"/>
                        </a:lnSpc>
                        <a:spcAft>
                          <a:spcPts val="0"/>
                        </a:spcAft>
                      </a:pPr>
                      <a:r>
                        <a:rPr lang="es-ES" sz="1000">
                          <a:effectLst/>
                        </a:rPr>
                        <a:t>DERECHO DE TRAMITACIÓN </a:t>
                      </a:r>
                      <a:endParaRPr lang="es-PE" sz="1000">
                        <a:effectLst/>
                        <a:latin typeface="Times New Roman" panose="02020603050405020304" pitchFamily="18" charset="0"/>
                        <a:ea typeface="Times New Roman" panose="02020603050405020304" pitchFamily="18" charset="0"/>
                      </a:endParaRPr>
                    </a:p>
                  </a:txBody>
                  <a:tcPr marL="9525" marR="9525" marT="9525" marB="0" anchor="ctr"/>
                </a:tc>
                <a:tc hMerge="1">
                  <a:txBody>
                    <a:bodyPr/>
                    <a:lstStyle/>
                    <a:p>
                      <a:endParaRPr lang="es-PE"/>
                    </a:p>
                  </a:txBody>
                  <a:tcPr/>
                </a:tc>
                <a:tc rowSpan="2">
                  <a:txBody>
                    <a:bodyPr/>
                    <a:lstStyle/>
                    <a:p>
                      <a:pPr algn="just">
                        <a:lnSpc>
                          <a:spcPct val="107000"/>
                        </a:lnSpc>
                        <a:spcAft>
                          <a:spcPts val="0"/>
                        </a:spcAft>
                      </a:pPr>
                      <a:r>
                        <a:rPr lang="es-ES" sz="1000">
                          <a:effectLst/>
                        </a:rPr>
                        <a:t>PLAZO PARA RESOLVER</a:t>
                      </a:r>
                      <a:br>
                        <a:rPr lang="es-ES" sz="1000">
                          <a:effectLst/>
                        </a:rPr>
                      </a:br>
                      <a:r>
                        <a:rPr lang="es-ES" sz="1000">
                          <a:effectLst/>
                        </a:rPr>
                        <a:t>(en días hábiles)        </a:t>
                      </a:r>
                      <a:endParaRPr lang="es-PE" sz="1000">
                        <a:effectLst/>
                        <a:latin typeface="Times New Roman" panose="02020603050405020304" pitchFamily="18" charset="0"/>
                        <a:ea typeface="Times New Roman" panose="02020603050405020304" pitchFamily="18" charset="0"/>
                      </a:endParaRPr>
                    </a:p>
                  </a:txBody>
                  <a:tcPr marL="9525" marR="9525" marT="9525" marB="0" anchor="ctr"/>
                </a:tc>
                <a:tc rowSpan="2">
                  <a:txBody>
                    <a:bodyPr/>
                    <a:lstStyle/>
                    <a:p>
                      <a:pPr algn="just">
                        <a:lnSpc>
                          <a:spcPct val="107000"/>
                        </a:lnSpc>
                        <a:spcAft>
                          <a:spcPts val="0"/>
                        </a:spcAft>
                      </a:pPr>
                      <a:r>
                        <a:rPr lang="es-ES" sz="1000">
                          <a:effectLst/>
                        </a:rPr>
                        <a:t>AUTORIDAD COMPETENTE PARA RESOLVER </a:t>
                      </a:r>
                      <a:endParaRPr lang="es-PE" sz="1000">
                        <a:effectLst/>
                        <a:latin typeface="Times New Roman" panose="02020603050405020304" pitchFamily="18" charset="0"/>
                        <a:ea typeface="Times New Roman" panose="02020603050405020304" pitchFamily="18" charset="0"/>
                      </a:endParaRPr>
                    </a:p>
                  </a:txBody>
                  <a:tcPr marL="9525" marR="9525" marT="9525" marB="0" anchor="ctr"/>
                </a:tc>
              </a:tr>
              <a:tr h="543785">
                <a:tc vMerge="1">
                  <a:txBody>
                    <a:bodyPr/>
                    <a:lstStyle/>
                    <a:p>
                      <a:endParaRPr lang="es-PE"/>
                    </a:p>
                  </a:txBody>
                  <a:tcPr/>
                </a:tc>
                <a:tc vMerge="1">
                  <a:txBody>
                    <a:bodyPr/>
                    <a:lstStyle/>
                    <a:p>
                      <a:endParaRPr lang="es-PE"/>
                    </a:p>
                  </a:txBody>
                  <a:tcPr/>
                </a:tc>
                <a:tc gridSpan="2">
                  <a:txBody>
                    <a:bodyPr/>
                    <a:lstStyle/>
                    <a:p>
                      <a:pPr algn="just">
                        <a:lnSpc>
                          <a:spcPct val="107000"/>
                        </a:lnSpc>
                        <a:spcAft>
                          <a:spcPts val="0"/>
                        </a:spcAft>
                      </a:pPr>
                      <a:r>
                        <a:rPr lang="es-ES" sz="1000">
                          <a:effectLst/>
                        </a:rPr>
                        <a:t>Número y Denominación</a:t>
                      </a:r>
                      <a:endParaRPr lang="es-PE" sz="1000">
                        <a:effectLst/>
                        <a:latin typeface="Times New Roman" panose="02020603050405020304" pitchFamily="18" charset="0"/>
                        <a:ea typeface="Times New Roman" panose="02020603050405020304" pitchFamily="18" charset="0"/>
                      </a:endParaRPr>
                    </a:p>
                  </a:txBody>
                  <a:tcPr marL="9525" marR="9525" marT="9525" marB="0" anchor="ctr"/>
                </a:tc>
                <a:tc hMerge="1">
                  <a:txBody>
                    <a:bodyPr/>
                    <a:lstStyle/>
                    <a:p>
                      <a:endParaRPr lang="es-PE"/>
                    </a:p>
                  </a:txBody>
                  <a:tcPr/>
                </a:tc>
                <a:tc>
                  <a:txBody>
                    <a:bodyPr/>
                    <a:lstStyle/>
                    <a:p>
                      <a:pPr algn="just">
                        <a:lnSpc>
                          <a:spcPct val="107000"/>
                        </a:lnSpc>
                        <a:spcAft>
                          <a:spcPts val="0"/>
                        </a:spcAft>
                      </a:pPr>
                      <a:r>
                        <a:rPr lang="es-ES" sz="1000">
                          <a:effectLst/>
                        </a:rPr>
                        <a:t>Formulario / Código / Ubicación </a:t>
                      </a:r>
                      <a:endParaRPr lang="es-PE" sz="1000">
                        <a:effectLst/>
                        <a:latin typeface="Times New Roman" panose="02020603050405020304" pitchFamily="18" charset="0"/>
                        <a:ea typeface="Times New Roman" panose="02020603050405020304" pitchFamily="18" charset="0"/>
                      </a:endParaRPr>
                    </a:p>
                  </a:txBody>
                  <a:tcPr marL="9525" marR="9525" marT="9525" marB="0" anchor="ctr"/>
                </a:tc>
                <a:tc>
                  <a:txBody>
                    <a:bodyPr/>
                    <a:lstStyle/>
                    <a:p>
                      <a:pPr algn="just">
                        <a:lnSpc>
                          <a:spcPct val="107000"/>
                        </a:lnSpc>
                        <a:spcAft>
                          <a:spcPts val="0"/>
                        </a:spcAft>
                      </a:pPr>
                      <a:r>
                        <a:rPr lang="es-ES" sz="1000">
                          <a:effectLst/>
                        </a:rPr>
                        <a:t>(en % UIT)</a:t>
                      </a:r>
                      <a:endParaRPr lang="es-PE" sz="1000">
                        <a:effectLst/>
                        <a:latin typeface="Times New Roman" panose="02020603050405020304" pitchFamily="18" charset="0"/>
                        <a:ea typeface="Times New Roman" panose="02020603050405020304" pitchFamily="18" charset="0"/>
                      </a:endParaRPr>
                    </a:p>
                  </a:txBody>
                  <a:tcPr marL="9525" marR="9525" marT="9525" marB="0" anchor="ctr"/>
                </a:tc>
                <a:tc>
                  <a:txBody>
                    <a:bodyPr/>
                    <a:lstStyle/>
                    <a:p>
                      <a:pPr algn="just">
                        <a:lnSpc>
                          <a:spcPct val="107000"/>
                        </a:lnSpc>
                        <a:spcAft>
                          <a:spcPts val="0"/>
                        </a:spcAft>
                      </a:pPr>
                      <a:r>
                        <a:rPr lang="es-ES" sz="1000">
                          <a:effectLst/>
                        </a:rPr>
                        <a:t>(en  S/.) </a:t>
                      </a:r>
                      <a:endParaRPr lang="es-PE" sz="1000">
                        <a:effectLst/>
                        <a:latin typeface="Times New Roman" panose="02020603050405020304" pitchFamily="18" charset="0"/>
                        <a:ea typeface="Times New Roman" panose="02020603050405020304" pitchFamily="18" charset="0"/>
                      </a:endParaRPr>
                    </a:p>
                  </a:txBody>
                  <a:tcPr marL="9525" marR="9525" marT="9525" marB="0" anchor="ctr"/>
                </a:tc>
                <a:tc vMerge="1">
                  <a:txBody>
                    <a:bodyPr/>
                    <a:lstStyle/>
                    <a:p>
                      <a:endParaRPr lang="es-PE"/>
                    </a:p>
                  </a:txBody>
                  <a:tcPr/>
                </a:tc>
                <a:tc vMerge="1">
                  <a:txBody>
                    <a:bodyPr/>
                    <a:lstStyle/>
                    <a:p>
                      <a:endParaRPr lang="es-PE"/>
                    </a:p>
                  </a:txBody>
                  <a:tcPr/>
                </a:tc>
              </a:tr>
              <a:tr h="1267495">
                <a:tc>
                  <a:txBody>
                    <a:bodyPr/>
                    <a:lstStyle/>
                    <a:p>
                      <a:pPr>
                        <a:lnSpc>
                          <a:spcPct val="107000"/>
                        </a:lnSpc>
                      </a:pPr>
                      <a:endParaRPr lang="es-PE" sz="1000">
                        <a:effectLst/>
                        <a:latin typeface="Calibri" panose="020F0502020204030204" pitchFamily="34" charset="0"/>
                      </a:endParaRPr>
                    </a:p>
                  </a:txBody>
                  <a:tcPr marL="9525" marR="9525" marT="9525" marB="0"/>
                </a:tc>
                <a:tc rowSpan="3">
                  <a:txBody>
                    <a:bodyPr/>
                    <a:lstStyle/>
                    <a:p>
                      <a:pPr algn="just">
                        <a:lnSpc>
                          <a:spcPct val="107000"/>
                        </a:lnSpc>
                        <a:spcAft>
                          <a:spcPts val="0"/>
                        </a:spcAft>
                      </a:pPr>
                      <a:r>
                        <a:rPr lang="es-ES" sz="1000">
                          <a:effectLst/>
                        </a:rPr>
                        <a:t>Plan de Manejo de Residuos de Aparatos Eléctricos y Electrónicos (RAEE)   </a:t>
                      </a:r>
                      <a:br>
                        <a:rPr lang="es-ES" sz="1000">
                          <a:effectLst/>
                        </a:rPr>
                      </a:br>
                      <a:r>
                        <a:rPr lang="es-ES" sz="1000">
                          <a:effectLst/>
                        </a:rPr>
                        <a:t/>
                      </a:r>
                      <a:br>
                        <a:rPr lang="es-ES" sz="1000">
                          <a:effectLst/>
                        </a:rPr>
                      </a:br>
                      <a:r>
                        <a:rPr lang="es-ES" sz="1000">
                          <a:effectLst/>
                        </a:rPr>
                        <a:t>Base Legal:</a:t>
                      </a:r>
                      <a:endParaRPr lang="es-PE" sz="1000">
                        <a:effectLst/>
                      </a:endParaRPr>
                    </a:p>
                    <a:p>
                      <a:pPr algn="just">
                        <a:lnSpc>
                          <a:spcPct val="107000"/>
                        </a:lnSpc>
                        <a:spcAft>
                          <a:spcPts val="0"/>
                        </a:spcAft>
                      </a:pPr>
                      <a:r>
                        <a:rPr lang="es-ES" sz="1000">
                          <a:effectLst/>
                        </a:rPr>
                        <a:t>Ley General de Residuos Sólidos, aprobada por la Ley N° 27314, Art 4, numerales 3 y 6, publicada el 21/07/2000.Reglamento Nacional para la Gestión y manejo de los Residuos de Aparatos Eléctrico y Electrónicos, aprobado por el Decreto Supremo Nº 001-2012-MINAM, Art. 11, numeral 4, publicado el 27/06/2012</a:t>
                      </a:r>
                      <a:endParaRPr lang="es-PE" sz="1000">
                        <a:effectLst/>
                        <a:latin typeface="Times New Roman" panose="02020603050405020304" pitchFamily="18" charset="0"/>
                        <a:ea typeface="Times New Roman" panose="02020603050405020304" pitchFamily="18" charset="0"/>
                      </a:endParaRPr>
                    </a:p>
                  </a:txBody>
                  <a:tcPr marL="9525" marR="9525" marT="9525" marB="0"/>
                </a:tc>
                <a:tc>
                  <a:txBody>
                    <a:bodyPr/>
                    <a:lstStyle/>
                    <a:p>
                      <a:pPr algn="just">
                        <a:lnSpc>
                          <a:spcPct val="107000"/>
                        </a:lnSpc>
                        <a:spcAft>
                          <a:spcPts val="0"/>
                        </a:spcAft>
                      </a:pPr>
                      <a:r>
                        <a:rPr lang="es-ES" sz="1000">
                          <a:effectLst/>
                        </a:rPr>
                        <a:t>1</a:t>
                      </a:r>
                      <a:endParaRPr lang="es-PE" sz="1000">
                        <a:effectLst/>
                        <a:latin typeface="Times New Roman" panose="02020603050405020304" pitchFamily="18" charset="0"/>
                        <a:ea typeface="Times New Roman" panose="02020603050405020304" pitchFamily="18" charset="0"/>
                      </a:endParaRPr>
                    </a:p>
                  </a:txBody>
                  <a:tcPr marL="9525" marR="9525" marT="9525" marB="0"/>
                </a:tc>
                <a:tc>
                  <a:txBody>
                    <a:bodyPr/>
                    <a:lstStyle/>
                    <a:p>
                      <a:pPr algn="just">
                        <a:lnSpc>
                          <a:spcPct val="107000"/>
                        </a:lnSpc>
                        <a:spcAft>
                          <a:spcPts val="0"/>
                        </a:spcAft>
                      </a:pPr>
                      <a:r>
                        <a:rPr lang="es-ES" sz="1000">
                          <a:effectLst/>
                        </a:rPr>
                        <a:t>Solicitud dirigida al Director General de Asuntos Ambientales con carácter de declaración jurada. Formulario DIGGAM-001.</a:t>
                      </a:r>
                      <a:endParaRPr lang="es-PE" sz="1000">
                        <a:effectLst/>
                        <a:latin typeface="Times New Roman" panose="02020603050405020304" pitchFamily="18" charset="0"/>
                        <a:ea typeface="Times New Roman" panose="02020603050405020304" pitchFamily="18" charset="0"/>
                      </a:endParaRPr>
                    </a:p>
                  </a:txBody>
                  <a:tcPr marL="9525" marR="9525" marT="9525" marB="0"/>
                </a:tc>
                <a:tc>
                  <a:txBody>
                    <a:bodyPr/>
                    <a:lstStyle/>
                    <a:p>
                      <a:pPr algn="just">
                        <a:lnSpc>
                          <a:spcPct val="107000"/>
                        </a:lnSpc>
                        <a:spcAft>
                          <a:spcPts val="0"/>
                        </a:spcAft>
                      </a:pPr>
                      <a:r>
                        <a:rPr lang="es-ES" sz="1000" u="sng">
                          <a:effectLst/>
                          <a:hlinkClick r:id="rId2"/>
                        </a:rPr>
                        <a:t>Formulario DIGGAM-001</a:t>
                      </a:r>
                      <a:br>
                        <a:rPr lang="es-ES" sz="1000" u="sng">
                          <a:effectLst/>
                          <a:hlinkClick r:id="rId2"/>
                        </a:rPr>
                      </a:br>
                      <a:r>
                        <a:rPr lang="es-ES" sz="1000" u="sng">
                          <a:effectLst/>
                          <a:hlinkClick r:id="rId2"/>
                        </a:rPr>
                        <a:t>www.produce.gob.pe</a:t>
                      </a:r>
                      <a:endParaRPr lang="es-PE" sz="1000">
                        <a:effectLst/>
                        <a:latin typeface="Times New Roman" panose="02020603050405020304" pitchFamily="18" charset="0"/>
                        <a:ea typeface="Times New Roman" panose="02020603050405020304" pitchFamily="18" charset="0"/>
                      </a:endParaRPr>
                    </a:p>
                  </a:txBody>
                  <a:tcPr marL="9525" marR="9525" marT="9525" marB="0"/>
                </a:tc>
                <a:tc>
                  <a:txBody>
                    <a:bodyPr/>
                    <a:lstStyle/>
                    <a:p>
                      <a:pPr>
                        <a:lnSpc>
                          <a:spcPct val="107000"/>
                        </a:lnSpc>
                      </a:pPr>
                      <a:endParaRPr lang="es-PE" sz="1000">
                        <a:effectLst/>
                        <a:latin typeface="Calibri" panose="020F0502020204030204" pitchFamily="34" charset="0"/>
                      </a:endParaRPr>
                    </a:p>
                  </a:txBody>
                  <a:tcPr marL="9525" marR="9525" marT="9525" marB="0"/>
                </a:tc>
                <a:tc>
                  <a:txBody>
                    <a:bodyPr/>
                    <a:lstStyle/>
                    <a:p>
                      <a:pPr algn="just">
                        <a:lnSpc>
                          <a:spcPct val="107000"/>
                        </a:lnSpc>
                        <a:spcAft>
                          <a:spcPts val="0"/>
                        </a:spcAft>
                      </a:pPr>
                      <a:r>
                        <a:rPr lang="es-ES" sz="1000">
                          <a:effectLst/>
                        </a:rPr>
                        <a:t> </a:t>
                      </a:r>
                      <a:endParaRPr lang="es-PE" sz="1000">
                        <a:effectLst/>
                        <a:latin typeface="Times New Roman" panose="02020603050405020304" pitchFamily="18" charset="0"/>
                        <a:ea typeface="Times New Roman" panose="02020603050405020304" pitchFamily="18" charset="0"/>
                      </a:endParaRPr>
                    </a:p>
                  </a:txBody>
                  <a:tcPr marL="9525" marR="9525" marT="9525" marB="0"/>
                </a:tc>
                <a:tc>
                  <a:txBody>
                    <a:bodyPr/>
                    <a:lstStyle/>
                    <a:p>
                      <a:pPr algn="just">
                        <a:lnSpc>
                          <a:spcPct val="107000"/>
                        </a:lnSpc>
                        <a:spcAft>
                          <a:spcPts val="0"/>
                        </a:spcAft>
                      </a:pPr>
                      <a:r>
                        <a:rPr lang="es-ES" sz="1000">
                          <a:effectLst/>
                        </a:rPr>
                        <a:t>Doce (12)</a:t>
                      </a:r>
                      <a:endParaRPr lang="es-PE" sz="1000">
                        <a:effectLst/>
                        <a:latin typeface="Times New Roman" panose="02020603050405020304" pitchFamily="18" charset="0"/>
                        <a:ea typeface="Times New Roman" panose="02020603050405020304" pitchFamily="18" charset="0"/>
                      </a:endParaRPr>
                    </a:p>
                  </a:txBody>
                  <a:tcPr marL="9525" marR="9525" marT="9525" marB="0"/>
                </a:tc>
                <a:tc rowSpan="3">
                  <a:txBody>
                    <a:bodyPr/>
                    <a:lstStyle/>
                    <a:p>
                      <a:pPr algn="just">
                        <a:lnSpc>
                          <a:spcPct val="107000"/>
                        </a:lnSpc>
                        <a:spcAft>
                          <a:spcPts val="0"/>
                        </a:spcAft>
                      </a:pPr>
                      <a:r>
                        <a:rPr lang="es-ES" sz="1000">
                          <a:effectLst/>
                        </a:rPr>
                        <a:t>Director General de Asuntos Ambientales</a:t>
                      </a:r>
                      <a:endParaRPr lang="es-PE" sz="1000">
                        <a:effectLst/>
                        <a:latin typeface="Times New Roman" panose="02020603050405020304" pitchFamily="18" charset="0"/>
                        <a:ea typeface="Times New Roman" panose="02020603050405020304" pitchFamily="18" charset="0"/>
                      </a:endParaRPr>
                    </a:p>
                  </a:txBody>
                  <a:tcPr marL="9525" marR="9525" marT="9525" marB="0"/>
                </a:tc>
              </a:tr>
              <a:tr h="1584176">
                <a:tc>
                  <a:txBody>
                    <a:bodyPr/>
                    <a:lstStyle/>
                    <a:p>
                      <a:pPr algn="just">
                        <a:lnSpc>
                          <a:spcPct val="107000"/>
                        </a:lnSpc>
                        <a:spcAft>
                          <a:spcPts val="0"/>
                        </a:spcAft>
                      </a:pPr>
                      <a:r>
                        <a:rPr lang="es-ES" sz="1000">
                          <a:effectLst/>
                        </a:rPr>
                        <a:t>171 </a:t>
                      </a:r>
                      <a:endParaRPr lang="es-PE" sz="1000">
                        <a:effectLst/>
                        <a:latin typeface="Times New Roman" panose="02020603050405020304" pitchFamily="18" charset="0"/>
                        <a:ea typeface="Times New Roman" panose="02020603050405020304" pitchFamily="18" charset="0"/>
                      </a:endParaRPr>
                    </a:p>
                  </a:txBody>
                  <a:tcPr marL="9525" marR="9525" marT="9525" marB="0"/>
                </a:tc>
                <a:tc vMerge="1">
                  <a:txBody>
                    <a:bodyPr/>
                    <a:lstStyle/>
                    <a:p>
                      <a:endParaRPr lang="es-PE"/>
                    </a:p>
                  </a:txBody>
                  <a:tcPr/>
                </a:tc>
                <a:tc>
                  <a:txBody>
                    <a:bodyPr/>
                    <a:lstStyle/>
                    <a:p>
                      <a:pPr algn="just">
                        <a:lnSpc>
                          <a:spcPct val="107000"/>
                        </a:lnSpc>
                        <a:spcAft>
                          <a:spcPts val="0"/>
                        </a:spcAft>
                      </a:pPr>
                      <a:r>
                        <a:rPr lang="es-ES" sz="1000">
                          <a:effectLst/>
                        </a:rPr>
                        <a:t>2</a:t>
                      </a:r>
                      <a:endParaRPr lang="es-PE" sz="1000">
                        <a:effectLst/>
                        <a:latin typeface="Times New Roman" panose="02020603050405020304" pitchFamily="18" charset="0"/>
                        <a:ea typeface="Times New Roman" panose="02020603050405020304" pitchFamily="18" charset="0"/>
                      </a:endParaRPr>
                    </a:p>
                  </a:txBody>
                  <a:tcPr marL="9525" marR="9525" marT="9525" marB="0"/>
                </a:tc>
                <a:tc>
                  <a:txBody>
                    <a:bodyPr/>
                    <a:lstStyle/>
                    <a:p>
                      <a:pPr algn="just">
                        <a:lnSpc>
                          <a:spcPct val="107000"/>
                        </a:lnSpc>
                        <a:spcAft>
                          <a:spcPts val="0"/>
                        </a:spcAft>
                      </a:pPr>
                      <a:r>
                        <a:rPr lang="es-ES" sz="1000">
                          <a:effectLst/>
                        </a:rPr>
                        <a:t>Un (01) ejemplar impreso del Plan de Manejo Residuos de Aparatos Eléctricos y Electrónicos (RAEE) y 01 CD conteniendo la versión digital del Plan. </a:t>
                      </a:r>
                      <a:endParaRPr lang="es-PE" sz="1000">
                        <a:effectLst/>
                        <a:latin typeface="Times New Roman" panose="02020603050405020304" pitchFamily="18" charset="0"/>
                        <a:ea typeface="Times New Roman" panose="02020603050405020304" pitchFamily="18" charset="0"/>
                      </a:endParaRPr>
                    </a:p>
                  </a:txBody>
                  <a:tcPr marL="9525" marR="9525" marT="9525" marB="0"/>
                </a:tc>
                <a:tc>
                  <a:txBody>
                    <a:bodyPr/>
                    <a:lstStyle/>
                    <a:p>
                      <a:pPr>
                        <a:lnSpc>
                          <a:spcPct val="107000"/>
                        </a:lnSpc>
                      </a:pPr>
                      <a:endParaRPr lang="es-PE" sz="1000">
                        <a:effectLst/>
                        <a:latin typeface="Calibri" panose="020F0502020204030204" pitchFamily="34" charset="0"/>
                      </a:endParaRPr>
                    </a:p>
                  </a:txBody>
                  <a:tcPr marL="9525" marR="9525" marT="9525" marB="0"/>
                </a:tc>
                <a:tc>
                  <a:txBody>
                    <a:bodyPr/>
                    <a:lstStyle/>
                    <a:p>
                      <a:pPr algn="just">
                        <a:lnSpc>
                          <a:spcPct val="107000"/>
                        </a:lnSpc>
                        <a:spcAft>
                          <a:spcPts val="0"/>
                        </a:spcAft>
                      </a:pPr>
                      <a:r>
                        <a:rPr lang="es-ES" sz="1000">
                          <a:effectLst/>
                        </a:rPr>
                        <a:t>5.2649 % </a:t>
                      </a:r>
                      <a:endParaRPr lang="es-PE" sz="1000">
                        <a:effectLst/>
                        <a:latin typeface="Times New Roman" panose="02020603050405020304" pitchFamily="18" charset="0"/>
                        <a:ea typeface="Times New Roman" panose="02020603050405020304" pitchFamily="18" charset="0"/>
                      </a:endParaRPr>
                    </a:p>
                  </a:txBody>
                  <a:tcPr marL="9525" marR="9525" marT="9525" marB="0"/>
                </a:tc>
                <a:tc>
                  <a:txBody>
                    <a:bodyPr/>
                    <a:lstStyle/>
                    <a:p>
                      <a:pPr algn="just">
                        <a:lnSpc>
                          <a:spcPct val="107000"/>
                        </a:lnSpc>
                        <a:spcAft>
                          <a:spcPts val="0"/>
                        </a:spcAft>
                      </a:pPr>
                      <a:r>
                        <a:rPr lang="es-ES" sz="1000">
                          <a:effectLst/>
                        </a:rPr>
                        <a:t>S/. 202.7</a:t>
                      </a:r>
                      <a:endParaRPr lang="es-PE" sz="1000">
                        <a:effectLst/>
                        <a:latin typeface="Times New Roman" panose="02020603050405020304" pitchFamily="18" charset="0"/>
                        <a:ea typeface="Times New Roman" panose="02020603050405020304" pitchFamily="18" charset="0"/>
                      </a:endParaRPr>
                    </a:p>
                  </a:txBody>
                  <a:tcPr marL="9525" marR="9525" marT="9525" marB="0"/>
                </a:tc>
                <a:tc>
                  <a:txBody>
                    <a:bodyPr/>
                    <a:lstStyle/>
                    <a:p>
                      <a:pPr algn="just">
                        <a:lnSpc>
                          <a:spcPct val="107000"/>
                        </a:lnSpc>
                        <a:spcAft>
                          <a:spcPts val="0"/>
                        </a:spcAft>
                      </a:pPr>
                      <a:r>
                        <a:rPr lang="es-ES" sz="1000">
                          <a:effectLst/>
                        </a:rPr>
                        <a:t> </a:t>
                      </a:r>
                      <a:endParaRPr lang="es-PE" sz="1000">
                        <a:effectLst/>
                        <a:latin typeface="Times New Roman" panose="02020603050405020304" pitchFamily="18" charset="0"/>
                        <a:ea typeface="Times New Roman" panose="02020603050405020304" pitchFamily="18" charset="0"/>
                      </a:endParaRPr>
                    </a:p>
                  </a:txBody>
                  <a:tcPr marL="9525" marR="9525" marT="9525" marB="0"/>
                </a:tc>
                <a:tc vMerge="1">
                  <a:txBody>
                    <a:bodyPr/>
                    <a:lstStyle/>
                    <a:p>
                      <a:endParaRPr lang="es-PE"/>
                    </a:p>
                  </a:txBody>
                  <a:tcPr/>
                </a:tc>
              </a:tr>
              <a:tr h="790932">
                <a:tc>
                  <a:txBody>
                    <a:bodyPr/>
                    <a:lstStyle/>
                    <a:p>
                      <a:pPr>
                        <a:lnSpc>
                          <a:spcPct val="107000"/>
                        </a:lnSpc>
                      </a:pPr>
                      <a:endParaRPr lang="es-PE" sz="1000">
                        <a:effectLst/>
                        <a:latin typeface="Calibri" panose="020F0502020204030204" pitchFamily="34" charset="0"/>
                      </a:endParaRPr>
                    </a:p>
                  </a:txBody>
                  <a:tcPr marL="9525" marR="9525" marT="9525" marB="0"/>
                </a:tc>
                <a:tc vMerge="1">
                  <a:txBody>
                    <a:bodyPr/>
                    <a:lstStyle/>
                    <a:p>
                      <a:endParaRPr lang="es-PE"/>
                    </a:p>
                  </a:txBody>
                  <a:tcPr/>
                </a:tc>
                <a:tc>
                  <a:txBody>
                    <a:bodyPr/>
                    <a:lstStyle/>
                    <a:p>
                      <a:pPr algn="just">
                        <a:lnSpc>
                          <a:spcPct val="107000"/>
                        </a:lnSpc>
                        <a:spcAft>
                          <a:spcPts val="0"/>
                        </a:spcAft>
                      </a:pPr>
                      <a:r>
                        <a:rPr lang="es-ES" sz="1000">
                          <a:effectLst/>
                        </a:rPr>
                        <a:t>3</a:t>
                      </a:r>
                      <a:endParaRPr lang="es-PE" sz="1000">
                        <a:effectLst/>
                        <a:latin typeface="Times New Roman" panose="02020603050405020304" pitchFamily="18" charset="0"/>
                        <a:ea typeface="Times New Roman" panose="02020603050405020304" pitchFamily="18" charset="0"/>
                      </a:endParaRPr>
                    </a:p>
                  </a:txBody>
                  <a:tcPr marL="9525" marR="9525" marT="9525" marB="0"/>
                </a:tc>
                <a:tc>
                  <a:txBody>
                    <a:bodyPr/>
                    <a:lstStyle/>
                    <a:p>
                      <a:pPr algn="just">
                        <a:lnSpc>
                          <a:spcPct val="107000"/>
                        </a:lnSpc>
                        <a:spcAft>
                          <a:spcPts val="0"/>
                        </a:spcAft>
                      </a:pPr>
                      <a:r>
                        <a:rPr lang="es-ES" sz="1000" dirty="0">
                          <a:effectLst/>
                        </a:rPr>
                        <a:t>Pago por Derecho de Trámite (*)</a:t>
                      </a:r>
                      <a:endParaRPr lang="es-PE" sz="1000" dirty="0">
                        <a:effectLst/>
                        <a:latin typeface="Times New Roman" panose="02020603050405020304" pitchFamily="18" charset="0"/>
                        <a:ea typeface="Times New Roman" panose="02020603050405020304" pitchFamily="18" charset="0"/>
                      </a:endParaRPr>
                    </a:p>
                  </a:txBody>
                  <a:tcPr marL="9525" marR="9525" marT="9525" marB="0"/>
                </a:tc>
                <a:tc>
                  <a:txBody>
                    <a:bodyPr/>
                    <a:lstStyle/>
                    <a:p>
                      <a:pPr algn="just">
                        <a:lnSpc>
                          <a:spcPct val="107000"/>
                        </a:lnSpc>
                        <a:spcAft>
                          <a:spcPts val="0"/>
                        </a:spcAft>
                      </a:pPr>
                      <a:r>
                        <a:rPr lang="es-ES" sz="1000">
                          <a:effectLst/>
                        </a:rPr>
                        <a:t> </a:t>
                      </a:r>
                      <a:endParaRPr lang="es-PE" sz="1000">
                        <a:effectLst/>
                        <a:latin typeface="Times New Roman" panose="02020603050405020304" pitchFamily="18" charset="0"/>
                        <a:ea typeface="Times New Roman" panose="02020603050405020304" pitchFamily="18" charset="0"/>
                      </a:endParaRPr>
                    </a:p>
                  </a:txBody>
                  <a:tcPr marL="9525" marR="9525" marT="9525" marB="0"/>
                </a:tc>
                <a:tc>
                  <a:txBody>
                    <a:bodyPr/>
                    <a:lstStyle/>
                    <a:p>
                      <a:pPr algn="just">
                        <a:lnSpc>
                          <a:spcPct val="107000"/>
                        </a:lnSpc>
                        <a:spcAft>
                          <a:spcPts val="0"/>
                        </a:spcAft>
                      </a:pPr>
                      <a:r>
                        <a:rPr lang="es-ES" sz="1000">
                          <a:effectLst/>
                        </a:rPr>
                        <a:t> </a:t>
                      </a:r>
                      <a:endParaRPr lang="es-PE" sz="1000">
                        <a:effectLst/>
                        <a:latin typeface="Times New Roman" panose="02020603050405020304" pitchFamily="18" charset="0"/>
                        <a:ea typeface="Times New Roman" panose="02020603050405020304" pitchFamily="18" charset="0"/>
                      </a:endParaRPr>
                    </a:p>
                  </a:txBody>
                  <a:tcPr marL="9525" marR="9525" marT="9525" marB="0"/>
                </a:tc>
                <a:tc>
                  <a:txBody>
                    <a:bodyPr/>
                    <a:lstStyle/>
                    <a:p>
                      <a:pPr algn="just">
                        <a:lnSpc>
                          <a:spcPct val="107000"/>
                        </a:lnSpc>
                        <a:spcAft>
                          <a:spcPts val="0"/>
                        </a:spcAft>
                      </a:pPr>
                      <a:r>
                        <a:rPr lang="es-ES" sz="1000">
                          <a:effectLst/>
                        </a:rPr>
                        <a:t> </a:t>
                      </a:r>
                      <a:endParaRPr lang="es-PE" sz="1000">
                        <a:effectLst/>
                        <a:latin typeface="Times New Roman" panose="02020603050405020304" pitchFamily="18" charset="0"/>
                        <a:ea typeface="Times New Roman" panose="02020603050405020304" pitchFamily="18" charset="0"/>
                      </a:endParaRPr>
                    </a:p>
                  </a:txBody>
                  <a:tcPr marL="9525" marR="9525" marT="9525" marB="0"/>
                </a:tc>
                <a:tc>
                  <a:txBody>
                    <a:bodyPr/>
                    <a:lstStyle/>
                    <a:p>
                      <a:pPr algn="just">
                        <a:lnSpc>
                          <a:spcPct val="107000"/>
                        </a:lnSpc>
                        <a:spcAft>
                          <a:spcPts val="0"/>
                        </a:spcAft>
                      </a:pPr>
                      <a:r>
                        <a:rPr lang="es-ES" sz="1000" dirty="0">
                          <a:effectLst/>
                        </a:rPr>
                        <a:t> </a:t>
                      </a:r>
                      <a:endParaRPr lang="es-PE" sz="1000" dirty="0">
                        <a:effectLst/>
                        <a:latin typeface="Times New Roman" panose="02020603050405020304" pitchFamily="18" charset="0"/>
                        <a:ea typeface="Times New Roman" panose="02020603050405020304" pitchFamily="18" charset="0"/>
                      </a:endParaRPr>
                    </a:p>
                  </a:txBody>
                  <a:tcPr marL="9525" marR="9525" marT="9525" marB="0"/>
                </a:tc>
                <a:tc vMerge="1">
                  <a:txBody>
                    <a:bodyPr/>
                    <a:lstStyle/>
                    <a:p>
                      <a:endParaRPr lang="es-PE"/>
                    </a:p>
                  </a:txBody>
                  <a:tcPr/>
                </a:tc>
              </a:tr>
            </a:tbl>
          </a:graphicData>
        </a:graphic>
      </p:graphicFrame>
      <p:sp>
        <p:nvSpPr>
          <p:cNvPr id="5" name="Rectangle 1"/>
          <p:cNvSpPr>
            <a:spLocks noChangeArrowheads="1"/>
          </p:cNvSpPr>
          <p:nvPr/>
        </p:nvSpPr>
        <p:spPr bwMode="auto">
          <a:xfrm>
            <a:off x="1376363" y="18923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Calificación: Silencio Positivo</a:t>
            </a:r>
            <a:endParaRPr kumimoji="0" lang="es-E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24964267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16 Grupo"/>
          <p:cNvGrpSpPr/>
          <p:nvPr/>
        </p:nvGrpSpPr>
        <p:grpSpPr>
          <a:xfrm>
            <a:off x="19354" y="1881405"/>
            <a:ext cx="267662" cy="3888432"/>
            <a:chOff x="19354" y="1881405"/>
            <a:chExt cx="267662" cy="3888432"/>
          </a:xfrm>
        </p:grpSpPr>
        <p:sp>
          <p:nvSpPr>
            <p:cNvPr id="4" name="3 Rectángulo"/>
            <p:cNvSpPr/>
            <p:nvPr/>
          </p:nvSpPr>
          <p:spPr>
            <a:xfrm>
              <a:off x="19354" y="1881405"/>
              <a:ext cx="215008" cy="3888432"/>
            </a:xfrm>
            <a:prstGeom prst="rect">
              <a:avLst/>
            </a:prstGeom>
            <a:solidFill>
              <a:srgbClr val="F995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4 Elipse"/>
            <p:cNvSpPr/>
            <p:nvPr/>
          </p:nvSpPr>
          <p:spPr>
            <a:xfrm>
              <a:off x="116205" y="2492896"/>
              <a:ext cx="170811" cy="1708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sp>
        <p:nvSpPr>
          <p:cNvPr id="6" name="5 CuadroTexto"/>
          <p:cNvSpPr txBox="1"/>
          <p:nvPr/>
        </p:nvSpPr>
        <p:spPr>
          <a:xfrm>
            <a:off x="611560" y="2060848"/>
            <a:ext cx="2880320" cy="369332"/>
          </a:xfrm>
          <a:prstGeom prst="rect">
            <a:avLst/>
          </a:prstGeom>
          <a:noFill/>
        </p:spPr>
        <p:txBody>
          <a:bodyPr wrap="square" rtlCol="0">
            <a:spAutoFit/>
          </a:bodyPr>
          <a:lstStyle/>
          <a:p>
            <a:pPr marL="514350" indent="-514350"/>
            <a:r>
              <a:rPr lang="es-PE" b="1" dirty="0" smtClean="0">
                <a:solidFill>
                  <a:srgbClr val="C00000"/>
                </a:solidFill>
              </a:rPr>
              <a:t>Funciones del OEFA:</a:t>
            </a:r>
          </a:p>
        </p:txBody>
      </p:sp>
      <p:sp>
        <p:nvSpPr>
          <p:cNvPr id="2" name="AutoShape 2" descr="Resultado de imagen para DIGES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3" name="AutoShape 4" descr="Resultado de imagen para DIGES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7" name="AutoShape 6" descr="Resultado de imagen para DIGES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16" name="15 CuadroTexto"/>
          <p:cNvSpPr txBox="1"/>
          <p:nvPr/>
        </p:nvSpPr>
        <p:spPr>
          <a:xfrm>
            <a:off x="612775" y="2818671"/>
            <a:ext cx="8135689" cy="2554545"/>
          </a:xfrm>
          <a:prstGeom prst="rect">
            <a:avLst/>
          </a:prstGeom>
          <a:blipFill>
            <a:blip r:embed="rId3">
              <a:extLst>
                <a:ext uri="{28A0092B-C50C-407E-A947-70E740481C1C}">
                  <a14:useLocalDpi xmlns:a14="http://schemas.microsoft.com/office/drawing/2010/main" xmlns=""/>
                </a:ext>
              </a:extLst>
            </a:blip>
            <a:tile tx="0" ty="0" sx="100000" sy="100000" flip="none" algn="tl"/>
          </a:blipFill>
        </p:spPr>
        <p:txBody>
          <a:bodyPr wrap="square" rtlCol="0">
            <a:spAutoFit/>
          </a:bodyPr>
          <a:lstStyle/>
          <a:p>
            <a:pPr marL="342900" indent="-342900" algn="just">
              <a:buClr>
                <a:schemeClr val="bg1"/>
              </a:buClr>
              <a:buFont typeface="Wingdings" panose="05000000000000000000" pitchFamily="2" charset="2"/>
              <a:buChar char="q"/>
            </a:pPr>
            <a:r>
              <a:rPr lang="es-PE" sz="2000" dirty="0" smtClean="0">
                <a:latin typeface="Arial" panose="020B0604020202020204" pitchFamily="34" charset="0"/>
                <a:cs typeface="Arial" panose="020B0604020202020204" pitchFamily="34" charset="0"/>
              </a:rPr>
              <a:t>Efectuar </a:t>
            </a:r>
            <a:r>
              <a:rPr lang="es-PE" sz="2000" dirty="0">
                <a:latin typeface="Arial" panose="020B0604020202020204" pitchFamily="34" charset="0"/>
                <a:cs typeface="Arial" panose="020B0604020202020204" pitchFamily="34" charset="0"/>
              </a:rPr>
              <a:t>el </a:t>
            </a:r>
            <a:r>
              <a:rPr lang="es-PE" sz="2000" b="1" dirty="0">
                <a:latin typeface="Arial" panose="020B0604020202020204" pitchFamily="34" charset="0"/>
                <a:cs typeface="Arial" panose="020B0604020202020204" pitchFamily="34" charset="0"/>
              </a:rPr>
              <a:t>seguimiento, vigilancia, supervisión, fiscalización, </a:t>
            </a:r>
            <a:r>
              <a:rPr lang="es-PE" sz="2000" b="1" dirty="0" smtClean="0">
                <a:latin typeface="Arial" panose="020B0604020202020204" pitchFamily="34" charset="0"/>
                <a:cs typeface="Arial" panose="020B0604020202020204" pitchFamily="34" charset="0"/>
              </a:rPr>
              <a:t>control y </a:t>
            </a:r>
            <a:r>
              <a:rPr lang="es-PE" sz="2000" b="1" dirty="0">
                <a:latin typeface="Arial" panose="020B0604020202020204" pitchFamily="34" charset="0"/>
                <a:cs typeface="Arial" panose="020B0604020202020204" pitchFamily="34" charset="0"/>
              </a:rPr>
              <a:t>sanción</a:t>
            </a:r>
            <a:r>
              <a:rPr lang="es-PE" sz="2000" dirty="0">
                <a:latin typeface="Arial" panose="020B0604020202020204" pitchFamily="34" charset="0"/>
                <a:cs typeface="Arial" panose="020B0604020202020204" pitchFamily="34" charset="0"/>
              </a:rPr>
              <a:t> en materia ambiental correspondiente a los sectores </a:t>
            </a:r>
            <a:r>
              <a:rPr lang="es-PE" sz="2000" dirty="0" smtClean="0">
                <a:latin typeface="Arial" panose="020B0604020202020204" pitchFamily="34" charset="0"/>
                <a:cs typeface="Arial" panose="020B0604020202020204" pitchFamily="34" charset="0"/>
              </a:rPr>
              <a:t>que se </a:t>
            </a:r>
            <a:r>
              <a:rPr lang="es-PE" sz="2000" dirty="0">
                <a:latin typeface="Arial" panose="020B0604020202020204" pitchFamily="34" charset="0"/>
                <a:cs typeface="Arial" panose="020B0604020202020204" pitchFamily="34" charset="0"/>
              </a:rPr>
              <a:t>encuentran bajo su </a:t>
            </a:r>
            <a:r>
              <a:rPr lang="es-PE" sz="2000" dirty="0" smtClean="0">
                <a:latin typeface="Arial" panose="020B0604020202020204" pitchFamily="34" charset="0"/>
                <a:cs typeface="Arial" panose="020B0604020202020204" pitchFamily="34" charset="0"/>
              </a:rPr>
              <a:t>competencia.</a:t>
            </a:r>
          </a:p>
          <a:p>
            <a:pPr marL="342900" indent="-342900" algn="just">
              <a:buClr>
                <a:schemeClr val="bg1"/>
              </a:buClr>
              <a:buFont typeface="Wingdings" panose="05000000000000000000" pitchFamily="2" charset="2"/>
              <a:buChar char="q"/>
            </a:pPr>
            <a:endParaRPr lang="es-PE" sz="2000" dirty="0" smtClean="0">
              <a:latin typeface="Arial" panose="020B0604020202020204" pitchFamily="34" charset="0"/>
              <a:cs typeface="Arial" panose="020B0604020202020204" pitchFamily="34" charset="0"/>
            </a:endParaRPr>
          </a:p>
          <a:p>
            <a:pPr marL="342900" indent="-342900" algn="just">
              <a:buClr>
                <a:schemeClr val="bg1"/>
              </a:buClr>
              <a:buFont typeface="Wingdings" panose="05000000000000000000" pitchFamily="2" charset="2"/>
              <a:buChar char="q"/>
            </a:pPr>
            <a:r>
              <a:rPr lang="es-PE" sz="2000" dirty="0" smtClean="0">
                <a:latin typeface="Arial" panose="020B0604020202020204" pitchFamily="34" charset="0"/>
                <a:cs typeface="Arial" panose="020B0604020202020204" pitchFamily="34" charset="0"/>
              </a:rPr>
              <a:t>Presentar </a:t>
            </a:r>
            <a:r>
              <a:rPr lang="es-PE" sz="2000" dirty="0">
                <a:latin typeface="Arial" panose="020B0604020202020204" pitchFamily="34" charset="0"/>
                <a:cs typeface="Arial" panose="020B0604020202020204" pitchFamily="34" charset="0"/>
              </a:rPr>
              <a:t>al MINAM la información sistematizada de los </a:t>
            </a:r>
            <a:r>
              <a:rPr lang="es-PE" sz="2000" b="1" dirty="0" smtClean="0">
                <a:latin typeface="Arial" panose="020B0604020202020204" pitchFamily="34" charset="0"/>
                <a:cs typeface="Arial" panose="020B0604020202020204" pitchFamily="34" charset="0"/>
              </a:rPr>
              <a:t>resultados</a:t>
            </a:r>
            <a:r>
              <a:rPr lang="es-PE" sz="2000" dirty="0" smtClean="0">
                <a:latin typeface="Arial" panose="020B0604020202020204" pitchFamily="34" charset="0"/>
                <a:cs typeface="Arial" panose="020B0604020202020204" pitchFamily="34" charset="0"/>
              </a:rPr>
              <a:t> del </a:t>
            </a:r>
            <a:r>
              <a:rPr lang="es-PE" sz="2000" dirty="0">
                <a:latin typeface="Arial" panose="020B0604020202020204" pitchFamily="34" charset="0"/>
                <a:cs typeface="Arial" panose="020B0604020202020204" pitchFamily="34" charset="0"/>
              </a:rPr>
              <a:t>seguimiento, vigilancia, supervisión, fiscalización, control </a:t>
            </a:r>
            <a:r>
              <a:rPr lang="es-PE" sz="2000" dirty="0" smtClean="0">
                <a:latin typeface="Arial" panose="020B0604020202020204" pitchFamily="34" charset="0"/>
                <a:cs typeface="Arial" panose="020B0604020202020204" pitchFamily="34" charset="0"/>
              </a:rPr>
              <a:t>y sanción </a:t>
            </a:r>
            <a:r>
              <a:rPr lang="es-PE" sz="2000" dirty="0">
                <a:latin typeface="Arial" panose="020B0604020202020204" pitchFamily="34" charset="0"/>
                <a:cs typeface="Arial" panose="020B0604020202020204" pitchFamily="34" charset="0"/>
              </a:rPr>
              <a:t>en materia ambiental realizada por el OEFA y por </a:t>
            </a:r>
            <a:r>
              <a:rPr lang="es-PE" sz="2000" dirty="0" smtClean="0">
                <a:latin typeface="Arial" panose="020B0604020202020204" pitchFamily="34" charset="0"/>
                <a:cs typeface="Arial" panose="020B0604020202020204" pitchFamily="34" charset="0"/>
              </a:rPr>
              <a:t>las autoridades </a:t>
            </a:r>
            <a:r>
              <a:rPr lang="es-PE" sz="2000" dirty="0">
                <a:latin typeface="Arial" panose="020B0604020202020204" pitchFamily="34" charset="0"/>
                <a:cs typeface="Arial" panose="020B0604020202020204" pitchFamily="34" charset="0"/>
              </a:rPr>
              <a:t>sectoriales competentes.</a:t>
            </a:r>
            <a:endParaRPr lang="es-PE" sz="2000" dirty="0" smtClean="0">
              <a:latin typeface="Arial" panose="020B0604020202020204" pitchFamily="34" charset="0"/>
              <a:cs typeface="Arial" panose="020B0604020202020204" pitchFamily="34" charset="0"/>
            </a:endParaRPr>
          </a:p>
        </p:txBody>
      </p:sp>
      <p:pic>
        <p:nvPicPr>
          <p:cNvPr id="20" name="Picture 2"/>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755576" y="804603"/>
            <a:ext cx="2308576" cy="1112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528543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642478" y="2276872"/>
            <a:ext cx="2273338" cy="3096344"/>
          </a:xfrm>
          <a:prstGeom prst="rect">
            <a:avLst/>
          </a:prstGeom>
        </p:spPr>
      </p:pic>
      <p:sp>
        <p:nvSpPr>
          <p:cNvPr id="5" name="Rectángulo 4"/>
          <p:cNvSpPr/>
          <p:nvPr/>
        </p:nvSpPr>
        <p:spPr>
          <a:xfrm>
            <a:off x="3275856" y="2275125"/>
            <a:ext cx="5472608" cy="3170099"/>
          </a:xfrm>
          <a:prstGeom prst="rect">
            <a:avLst/>
          </a:prstGeom>
        </p:spPr>
        <p:txBody>
          <a:bodyPr wrap="square">
            <a:spAutoFit/>
          </a:bodyPr>
          <a:lstStyle/>
          <a:p>
            <a:pPr>
              <a:spcAft>
                <a:spcPts val="0"/>
              </a:spcAft>
            </a:pPr>
            <a:r>
              <a:rPr lang="es-PE" sz="2000" b="1" dirty="0">
                <a:latin typeface="Arial" panose="020B0604020202020204" pitchFamily="34" charset="0"/>
                <a:ea typeface="Times New Roman" panose="02020603050405020304" pitchFamily="18" charset="0"/>
              </a:rPr>
              <a:t> </a:t>
            </a:r>
            <a:r>
              <a:rPr lang="es-PE" sz="2000" dirty="0" smtClean="0">
                <a:latin typeface="Arial" panose="020B0604020202020204" pitchFamily="34" charset="0"/>
                <a:ea typeface="Times New Roman" panose="02020603050405020304" pitchFamily="18" charset="0"/>
              </a:rPr>
              <a:t>El </a:t>
            </a:r>
            <a:r>
              <a:rPr lang="es-PE" sz="2000" dirty="0">
                <a:latin typeface="Arial" panose="020B0604020202020204" pitchFamily="34" charset="0"/>
                <a:ea typeface="Times New Roman" panose="02020603050405020304" pitchFamily="18" charset="0"/>
              </a:rPr>
              <a:t>OEFA mide el desempeño ambiental en municipalidades provinciales, mediante componentes: </a:t>
            </a:r>
            <a:r>
              <a:rPr lang="es-PE" sz="2000" u="sng" dirty="0">
                <a:latin typeface="Arial" panose="020B0604020202020204" pitchFamily="34" charset="0"/>
                <a:ea typeface="Times New Roman" panose="02020603050405020304" pitchFamily="18" charset="0"/>
              </a:rPr>
              <a:t>XIII Manejo y segregación de RAEE.</a:t>
            </a:r>
            <a:r>
              <a:rPr lang="es-PE" sz="2000" dirty="0">
                <a:latin typeface="Arial" panose="020B0604020202020204" pitchFamily="34" charset="0"/>
                <a:ea typeface="Times New Roman" panose="02020603050405020304" pitchFamily="18" charset="0"/>
              </a:rPr>
              <a:t> Este componente tiene un puntaje de 5 (de 100 puntos).</a:t>
            </a:r>
            <a:endParaRPr lang="es-PE" sz="2000" dirty="0">
              <a:latin typeface="Times New Roman" panose="02020603050405020304" pitchFamily="18" charset="0"/>
              <a:ea typeface="Times New Roman" panose="02020603050405020304" pitchFamily="18" charset="0"/>
            </a:endParaRPr>
          </a:p>
          <a:p>
            <a:pPr>
              <a:spcAft>
                <a:spcPts val="0"/>
              </a:spcAft>
            </a:pPr>
            <a:r>
              <a:rPr lang="es-PE" sz="2000" b="1" dirty="0">
                <a:latin typeface="Arial" panose="020B0604020202020204" pitchFamily="34" charset="0"/>
                <a:ea typeface="Times New Roman" panose="02020603050405020304" pitchFamily="18" charset="0"/>
              </a:rPr>
              <a:t> </a:t>
            </a:r>
            <a:endParaRPr lang="es-PE" sz="2000" dirty="0">
              <a:latin typeface="Times New Roman" panose="02020603050405020304" pitchFamily="18" charset="0"/>
              <a:ea typeface="Times New Roman" panose="02020603050405020304" pitchFamily="18" charset="0"/>
            </a:endParaRPr>
          </a:p>
          <a:p>
            <a:pPr>
              <a:spcAft>
                <a:spcPts val="0"/>
              </a:spcAft>
            </a:pPr>
            <a:r>
              <a:rPr lang="es-PE" sz="2000" b="1" dirty="0">
                <a:latin typeface="Arial" panose="020B0604020202020204" pitchFamily="34" charset="0"/>
                <a:ea typeface="Times New Roman" panose="02020603050405020304" pitchFamily="18" charset="0"/>
              </a:rPr>
              <a:t>Indicador:</a:t>
            </a:r>
            <a:endParaRPr lang="es-PE" sz="2000" dirty="0">
              <a:latin typeface="Times New Roman" panose="02020603050405020304" pitchFamily="18" charset="0"/>
              <a:ea typeface="Times New Roman" panose="02020603050405020304" pitchFamily="18" charset="0"/>
            </a:endParaRPr>
          </a:p>
          <a:p>
            <a:pPr>
              <a:spcAft>
                <a:spcPts val="0"/>
              </a:spcAft>
            </a:pPr>
            <a:r>
              <a:rPr lang="es-PE" sz="2000" b="1" dirty="0">
                <a:latin typeface="Arial" panose="020B0604020202020204" pitchFamily="34" charset="0"/>
                <a:ea typeface="Times New Roman" panose="02020603050405020304" pitchFamily="18" charset="0"/>
              </a:rPr>
              <a:t> </a:t>
            </a:r>
            <a:endParaRPr lang="es-PE" sz="20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s-PE" sz="2000" dirty="0">
                <a:latin typeface="Arial" panose="020B0604020202020204" pitchFamily="34" charset="0"/>
                <a:ea typeface="Times New Roman" panose="02020603050405020304" pitchFamily="18" charset="0"/>
              </a:rPr>
              <a:t>La EFA fomenta un programa de segregación de RAEE</a:t>
            </a:r>
            <a:r>
              <a:rPr lang="es-PE" sz="2000" dirty="0" smtClean="0">
                <a:latin typeface="Arial" panose="020B0604020202020204" pitchFamily="34" charset="0"/>
                <a:ea typeface="Times New Roman" panose="02020603050405020304" pitchFamily="18" charset="0"/>
              </a:rPr>
              <a:t>.</a:t>
            </a:r>
            <a:endParaRPr lang="es-PE" sz="2000" dirty="0">
              <a:latin typeface="Times New Roman" panose="02020603050405020304" pitchFamily="18" charset="0"/>
              <a:ea typeface="Times New Roman" panose="02020603050405020304" pitchFamily="18" charset="0"/>
            </a:endParaRPr>
          </a:p>
        </p:txBody>
      </p:sp>
      <p:sp>
        <p:nvSpPr>
          <p:cNvPr id="6" name="Rectángulo 5"/>
          <p:cNvSpPr/>
          <p:nvPr/>
        </p:nvSpPr>
        <p:spPr>
          <a:xfrm>
            <a:off x="595029" y="5445224"/>
            <a:ext cx="8225443" cy="338554"/>
          </a:xfrm>
          <a:prstGeom prst="rect">
            <a:avLst/>
          </a:prstGeom>
        </p:spPr>
        <p:txBody>
          <a:bodyPr wrap="square">
            <a:spAutoFit/>
          </a:bodyPr>
          <a:lstStyle/>
          <a:p>
            <a:pPr marL="449580" indent="-449580" algn="just">
              <a:spcAft>
                <a:spcPts val="0"/>
              </a:spcAft>
            </a:pPr>
            <a:r>
              <a:rPr lang="es-PE" sz="800" dirty="0" smtClean="0">
                <a:latin typeface="Arial" panose="020B0604020202020204" pitchFamily="34" charset="0"/>
                <a:ea typeface="Times New Roman" panose="02020603050405020304" pitchFamily="18" charset="0"/>
              </a:rPr>
              <a:t>Fuente. OEFA</a:t>
            </a:r>
            <a:r>
              <a:rPr lang="es-PE" sz="800" dirty="0">
                <a:latin typeface="Arial" panose="020B0604020202020204" pitchFamily="34" charset="0"/>
                <a:ea typeface="Times New Roman" panose="02020603050405020304" pitchFamily="18" charset="0"/>
              </a:rPr>
              <a:t>. Fiscalización ambiental en residuos sólidos de gestión municipal provincial. Informe 2014 2015. Índice de cumplimiento de los municipios provinciales a nivel nacional. Febrero, 2016.</a:t>
            </a:r>
            <a:endParaRPr lang="es-PE" sz="800" dirty="0">
              <a:latin typeface="Times New Roman" panose="02020603050405020304" pitchFamily="18" charset="0"/>
              <a:ea typeface="Times New Roman" panose="02020603050405020304" pitchFamily="18" charset="0"/>
            </a:endParaRPr>
          </a:p>
        </p:txBody>
      </p:sp>
      <p:sp>
        <p:nvSpPr>
          <p:cNvPr id="2" name="Rectángulo 1"/>
          <p:cNvSpPr/>
          <p:nvPr/>
        </p:nvSpPr>
        <p:spPr>
          <a:xfrm>
            <a:off x="755576" y="1085835"/>
            <a:ext cx="7488832" cy="830997"/>
          </a:xfrm>
          <a:prstGeom prst="rect">
            <a:avLst/>
          </a:prstGeom>
        </p:spPr>
        <p:txBody>
          <a:bodyPr wrap="square">
            <a:spAutoFit/>
          </a:bodyPr>
          <a:lstStyle/>
          <a:p>
            <a:pPr algn="ctr">
              <a:spcAft>
                <a:spcPts val="0"/>
              </a:spcAft>
            </a:pPr>
            <a:r>
              <a:rPr lang="es-PE" sz="2400" b="1" dirty="0">
                <a:solidFill>
                  <a:schemeClr val="accent2"/>
                </a:solidFill>
                <a:latin typeface="Arial" panose="020B0604020202020204" pitchFamily="34" charset="0"/>
                <a:ea typeface="Times New Roman" panose="02020603050405020304" pitchFamily="18" charset="0"/>
              </a:rPr>
              <a:t>Fiscalización ambiental en residuos sólidos de gestión municipal provincial</a:t>
            </a:r>
            <a:endParaRPr lang="es-PE" sz="2400" dirty="0">
              <a:solidFill>
                <a:schemeClr val="accent2"/>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22301086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92629" y="1052736"/>
            <a:ext cx="7999851" cy="954107"/>
          </a:xfrm>
          <a:prstGeom prst="rect">
            <a:avLst/>
          </a:prstGeom>
          <a:noFill/>
        </p:spPr>
        <p:txBody>
          <a:bodyPr wrap="square" rtlCol="0">
            <a:spAutoFit/>
          </a:bodyPr>
          <a:lstStyle/>
          <a:p>
            <a:r>
              <a:rPr lang="es-PE" sz="2800" b="1" dirty="0" smtClean="0">
                <a:solidFill>
                  <a:srgbClr val="C00000"/>
                </a:solidFill>
                <a:latin typeface="Arial" panose="020B0604020202020204" pitchFamily="34" charset="0"/>
                <a:cs typeface="Arial" panose="020B0604020202020204" pitchFamily="34" charset="0"/>
              </a:rPr>
              <a:t>¿Cuáles son las funciones de los gobiernos locales? </a:t>
            </a:r>
            <a:endParaRPr lang="es-PE" sz="2800" b="1" dirty="0">
              <a:solidFill>
                <a:srgbClr val="C00000"/>
              </a:solidFill>
              <a:latin typeface="Arial" panose="020B0604020202020204" pitchFamily="34" charset="0"/>
              <a:cs typeface="Arial" panose="020B0604020202020204" pitchFamily="34" charset="0"/>
            </a:endParaRPr>
          </a:p>
        </p:txBody>
      </p:sp>
      <p:graphicFrame>
        <p:nvGraphicFramePr>
          <p:cNvPr id="4" name="3 Diagrama"/>
          <p:cNvGraphicFramePr/>
          <p:nvPr>
            <p:extLst/>
          </p:nvPr>
        </p:nvGraphicFramePr>
        <p:xfrm>
          <a:off x="899561" y="2132856"/>
          <a:ext cx="7200831"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0525698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88032" y="2276872"/>
            <a:ext cx="8244408" cy="2736304"/>
          </a:xfrm>
        </p:spPr>
        <p:txBody>
          <a:bodyPr>
            <a:noAutofit/>
          </a:bodyPr>
          <a:lstStyle/>
          <a:p>
            <a:pPr lvl="0">
              <a:buNone/>
            </a:pPr>
            <a:r>
              <a:rPr lang="es-ES" sz="2800" dirty="0" smtClean="0">
                <a:latin typeface="Arial" pitchFamily="34" charset="0"/>
                <a:cs typeface="Arial" pitchFamily="34" charset="0"/>
              </a:rPr>
              <a:t>	</a:t>
            </a:r>
            <a:r>
              <a:rPr lang="es-PE" sz="2800" dirty="0" smtClean="0">
                <a:latin typeface="Arial" panose="020B0604020202020204" pitchFamily="34" charset="0"/>
                <a:cs typeface="Arial" panose="020B0604020202020204" pitchFamily="34" charset="0"/>
              </a:rPr>
              <a:t>Además </a:t>
            </a:r>
            <a:r>
              <a:rPr lang="es-PE" sz="2800" dirty="0">
                <a:latin typeface="Arial" panose="020B0604020202020204" pitchFamily="34" charset="0"/>
                <a:cs typeface="Arial" panose="020B0604020202020204" pitchFamily="34" charset="0"/>
              </a:rPr>
              <a:t>de sus competencias establecidas en </a:t>
            </a:r>
            <a:r>
              <a:rPr lang="es-PE" sz="2800" dirty="0" smtClean="0">
                <a:latin typeface="Arial" panose="020B0604020202020204" pitchFamily="34" charset="0"/>
                <a:cs typeface="Arial" panose="020B0604020202020204" pitchFamily="34" charset="0"/>
              </a:rPr>
              <a:t>la Ley General de Residuos Sólidos y </a:t>
            </a:r>
            <a:r>
              <a:rPr lang="es-PE" sz="2800" dirty="0">
                <a:latin typeface="Arial" panose="020B0604020202020204" pitchFamily="34" charset="0"/>
                <a:cs typeface="Arial" panose="020B0604020202020204" pitchFamily="34" charset="0"/>
              </a:rPr>
              <a:t>su Reglamento, </a:t>
            </a:r>
            <a:r>
              <a:rPr lang="es-PE" sz="2800" dirty="0" smtClean="0">
                <a:latin typeface="Arial" panose="020B0604020202020204" pitchFamily="34" charset="0"/>
                <a:cs typeface="Arial" panose="020B0604020202020204" pitchFamily="34" charset="0"/>
              </a:rPr>
              <a:t>la </a:t>
            </a:r>
            <a:r>
              <a:rPr lang="es-PE" sz="2800" b="1" dirty="0" smtClean="0">
                <a:latin typeface="Arial" panose="020B0604020202020204" pitchFamily="34" charset="0"/>
                <a:cs typeface="Arial" panose="020B0604020202020204" pitchFamily="34" charset="0"/>
              </a:rPr>
              <a:t>DIGESA, </a:t>
            </a:r>
            <a:r>
              <a:rPr lang="es-PE" sz="2800" b="1" dirty="0">
                <a:latin typeface="Arial" panose="020B0604020202020204" pitchFamily="34" charset="0"/>
                <a:cs typeface="Arial" panose="020B0604020202020204" pitchFamily="34" charset="0"/>
              </a:rPr>
              <a:t>tiene </a:t>
            </a:r>
            <a:r>
              <a:rPr lang="es-PE" sz="2800" b="1" dirty="0" smtClean="0">
                <a:latin typeface="Arial" panose="020B0604020202020204" pitchFamily="34" charset="0"/>
                <a:cs typeface="Arial" panose="020B0604020202020204" pitchFamily="34" charset="0"/>
              </a:rPr>
              <a:t>la función </a:t>
            </a:r>
            <a:r>
              <a:rPr lang="es-PE" sz="2800" b="1" dirty="0">
                <a:latin typeface="Arial" panose="020B0604020202020204" pitchFamily="34" charset="0"/>
                <a:cs typeface="Arial" panose="020B0604020202020204" pitchFamily="34" charset="0"/>
              </a:rPr>
              <a:t>de supervisar</a:t>
            </a:r>
            <a:r>
              <a:rPr lang="es-PE" sz="2800" dirty="0">
                <a:latin typeface="Arial" panose="020B0604020202020204" pitchFamily="34" charset="0"/>
                <a:cs typeface="Arial" panose="020B0604020202020204" pitchFamily="34" charset="0"/>
              </a:rPr>
              <a:t> el cumplimiento de las </a:t>
            </a:r>
            <a:r>
              <a:rPr lang="es-PE" sz="2800" dirty="0" smtClean="0">
                <a:latin typeface="Arial" panose="020B0604020202020204" pitchFamily="34" charset="0"/>
                <a:cs typeface="Arial" panose="020B0604020202020204" pitchFamily="34" charset="0"/>
              </a:rPr>
              <a:t>disposiciones de </a:t>
            </a:r>
            <a:r>
              <a:rPr lang="es-PE" sz="2800" dirty="0">
                <a:latin typeface="Arial" panose="020B0604020202020204" pitchFamily="34" charset="0"/>
                <a:cs typeface="Arial" panose="020B0604020202020204" pitchFamily="34" charset="0"/>
              </a:rPr>
              <a:t>la Ley </a:t>
            </a:r>
            <a:r>
              <a:rPr lang="es-PE" sz="2800" dirty="0" smtClean="0">
                <a:latin typeface="Arial" panose="020B0604020202020204" pitchFamily="34" charset="0"/>
                <a:cs typeface="Arial" panose="020B0604020202020204" pitchFamily="34" charset="0"/>
              </a:rPr>
              <a:t>señalada en </a:t>
            </a:r>
            <a:r>
              <a:rPr lang="es-PE" sz="2800" dirty="0">
                <a:latin typeface="Arial" panose="020B0604020202020204" pitchFamily="34" charset="0"/>
                <a:cs typeface="Arial" panose="020B0604020202020204" pitchFamily="34" charset="0"/>
              </a:rPr>
              <a:t>los aspectos técnico-sanitarios y los </a:t>
            </a:r>
            <a:r>
              <a:rPr lang="es-PE" sz="2800" dirty="0" smtClean="0">
                <a:latin typeface="Arial" panose="020B0604020202020204" pitchFamily="34" charset="0"/>
                <a:cs typeface="Arial" panose="020B0604020202020204" pitchFamily="34" charset="0"/>
              </a:rPr>
              <a:t>correspondientes a </a:t>
            </a:r>
            <a:r>
              <a:rPr lang="es-PE" sz="2800" dirty="0">
                <a:latin typeface="Arial" panose="020B0604020202020204" pitchFamily="34" charset="0"/>
                <a:cs typeface="Arial" panose="020B0604020202020204" pitchFamily="34" charset="0"/>
              </a:rPr>
              <a:t>los </a:t>
            </a:r>
            <a:r>
              <a:rPr lang="es-PE" sz="2800" b="1" dirty="0" smtClean="0">
                <a:latin typeface="Arial" panose="020B0604020202020204" pitchFamily="34" charset="0"/>
                <a:cs typeface="Arial" panose="020B0604020202020204" pitchFamily="34" charset="0"/>
              </a:rPr>
              <a:t>operadores </a:t>
            </a:r>
            <a:r>
              <a:rPr lang="es-PE" sz="2800" b="1" dirty="0">
                <a:latin typeface="Arial" panose="020B0604020202020204" pitchFamily="34" charset="0"/>
                <a:cs typeface="Arial" panose="020B0604020202020204" pitchFamily="34" charset="0"/>
              </a:rPr>
              <a:t>de RAEE</a:t>
            </a:r>
            <a:r>
              <a:rPr lang="es-PE" sz="2800" dirty="0">
                <a:latin typeface="Arial" panose="020B0604020202020204" pitchFamily="34" charset="0"/>
                <a:cs typeface="Arial" panose="020B0604020202020204" pitchFamily="34" charset="0"/>
              </a:rPr>
              <a:t>.</a:t>
            </a:r>
            <a:endParaRPr lang="es-ES" sz="2800" dirty="0" smtClean="0">
              <a:latin typeface="Arial" pitchFamily="34" charset="0"/>
              <a:cs typeface="Arial" pitchFamily="34" charset="0"/>
            </a:endParaRPr>
          </a:p>
        </p:txBody>
      </p:sp>
      <p:pic>
        <p:nvPicPr>
          <p:cNvPr id="5" name="Imagen 4"/>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827584" y="1106078"/>
            <a:ext cx="3600400" cy="594730"/>
          </a:xfrm>
          <a:prstGeom prst="rect">
            <a:avLst/>
          </a:prstGeom>
        </p:spPr>
      </p:pic>
      <p:pic>
        <p:nvPicPr>
          <p:cNvPr id="9" name="Picture 7"/>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5169869" y="1052736"/>
            <a:ext cx="2066427" cy="864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11 CuadroTexto"/>
          <p:cNvSpPr txBox="1"/>
          <p:nvPr/>
        </p:nvSpPr>
        <p:spPr>
          <a:xfrm>
            <a:off x="683568" y="1772816"/>
            <a:ext cx="2880320" cy="369332"/>
          </a:xfrm>
          <a:prstGeom prst="rect">
            <a:avLst/>
          </a:prstGeom>
          <a:noFill/>
        </p:spPr>
        <p:txBody>
          <a:bodyPr wrap="square" rtlCol="0">
            <a:spAutoFit/>
          </a:bodyPr>
          <a:lstStyle/>
          <a:p>
            <a:pPr marL="514350" indent="-514350"/>
            <a:r>
              <a:rPr lang="es-PE" b="1" dirty="0" smtClean="0">
                <a:solidFill>
                  <a:srgbClr val="C00000"/>
                </a:solidFill>
              </a:rPr>
              <a:t>Funciones sectoriales:</a:t>
            </a:r>
          </a:p>
        </p:txBody>
      </p:sp>
    </p:spTree>
    <p:extLst>
      <p:ext uri="{BB962C8B-B14F-4D97-AF65-F5344CB8AC3E}">
        <p14:creationId xmlns:p14="http://schemas.microsoft.com/office/powerpoint/2010/main" xmlns="" val="2188331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35495" y="-27384"/>
            <a:ext cx="9108505" cy="68853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501865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124744"/>
            <a:ext cx="7056784" cy="576064"/>
          </a:xfrm>
        </p:spPr>
        <p:txBody>
          <a:bodyPr>
            <a:noAutofit/>
          </a:bodyPr>
          <a:lstStyle/>
          <a:p>
            <a:pPr algn="l"/>
            <a:r>
              <a:rPr lang="es-ES" sz="3200" b="1" dirty="0" smtClean="0">
                <a:solidFill>
                  <a:srgbClr val="C00000"/>
                </a:solidFill>
                <a:latin typeface="Arial" pitchFamily="34" charset="0"/>
                <a:cs typeface="Arial" pitchFamily="34" charset="0"/>
              </a:rPr>
              <a:t>¿Quién es el generador de RAEE?</a:t>
            </a:r>
            <a:endParaRPr lang="es-ES" sz="3200" dirty="0">
              <a:solidFill>
                <a:srgbClr val="C00000"/>
              </a:solidFill>
              <a:latin typeface="Arial" pitchFamily="34" charset="0"/>
              <a:cs typeface="Arial" pitchFamily="34" charset="0"/>
            </a:endParaRPr>
          </a:p>
        </p:txBody>
      </p:sp>
      <p:sp>
        <p:nvSpPr>
          <p:cNvPr id="3" name="2 Marcador de contenido"/>
          <p:cNvSpPr>
            <a:spLocks noGrp="1"/>
          </p:cNvSpPr>
          <p:nvPr>
            <p:ph sz="quarter" idx="1"/>
          </p:nvPr>
        </p:nvSpPr>
        <p:spPr>
          <a:xfrm>
            <a:off x="611560" y="2132856"/>
            <a:ext cx="8229600" cy="1080120"/>
          </a:xfrm>
        </p:spPr>
        <p:style>
          <a:lnRef idx="3">
            <a:schemeClr val="lt1"/>
          </a:lnRef>
          <a:fillRef idx="1">
            <a:schemeClr val="accent2"/>
          </a:fillRef>
          <a:effectRef idx="1">
            <a:schemeClr val="accent2"/>
          </a:effectRef>
          <a:fontRef idx="minor">
            <a:schemeClr val="lt1"/>
          </a:fontRef>
        </p:style>
        <p:txBody>
          <a:bodyPr>
            <a:normAutofit/>
          </a:bodyPr>
          <a:lstStyle/>
          <a:p>
            <a:pPr marL="0" indent="0" algn="just">
              <a:buNone/>
            </a:pPr>
            <a:r>
              <a:rPr lang="es-PE" sz="2000" dirty="0" smtClean="0">
                <a:latin typeface="Arial" panose="020B0604020202020204" pitchFamily="34" charset="0"/>
                <a:cs typeface="Arial" panose="020B0604020202020204" pitchFamily="34" charset="0"/>
              </a:rPr>
              <a:t>Se </a:t>
            </a:r>
            <a:r>
              <a:rPr lang="es-PE" sz="2000" dirty="0">
                <a:latin typeface="Arial" panose="020B0604020202020204" pitchFamily="34" charset="0"/>
                <a:cs typeface="Arial" panose="020B0604020202020204" pitchFamily="34" charset="0"/>
              </a:rPr>
              <a:t>considera generador de RAEE a toda </a:t>
            </a:r>
            <a:r>
              <a:rPr lang="es-PE" sz="2000" dirty="0" smtClean="0">
                <a:latin typeface="Arial" panose="020B0604020202020204" pitchFamily="34" charset="0"/>
                <a:cs typeface="Arial" panose="020B0604020202020204" pitchFamily="34" charset="0"/>
              </a:rPr>
              <a:t>persona natural </a:t>
            </a:r>
            <a:r>
              <a:rPr lang="es-PE" sz="2000" dirty="0">
                <a:latin typeface="Arial" panose="020B0604020202020204" pitchFamily="34" charset="0"/>
                <a:cs typeface="Arial" panose="020B0604020202020204" pitchFamily="34" charset="0"/>
              </a:rPr>
              <a:t>o jurídica que en razón de sus actividades</a:t>
            </a:r>
            <a:r>
              <a:rPr lang="es-ES" sz="2000" b="1" dirty="0" smtClean="0">
                <a:latin typeface="Arial" pitchFamily="34" charset="0"/>
                <a:cs typeface="Arial" pitchFamily="34" charset="0"/>
              </a:rPr>
              <a:t> </a:t>
            </a:r>
            <a:r>
              <a:rPr lang="es-PE" sz="2000" dirty="0">
                <a:latin typeface="Arial" panose="020B0604020202020204" pitchFamily="34" charset="0"/>
                <a:cs typeface="Arial" panose="020B0604020202020204" pitchFamily="34" charset="0"/>
              </a:rPr>
              <a:t>productivas, comerciales, domésticas o de </a:t>
            </a:r>
            <a:r>
              <a:rPr lang="es-PE" sz="2000" dirty="0" smtClean="0">
                <a:latin typeface="Arial" panose="020B0604020202020204" pitchFamily="34" charset="0"/>
                <a:cs typeface="Arial" panose="020B0604020202020204" pitchFamily="34" charset="0"/>
              </a:rPr>
              <a:t>servicios genera </a:t>
            </a:r>
            <a:r>
              <a:rPr lang="es-PE" sz="2000" dirty="0">
                <a:latin typeface="Arial" panose="020B0604020202020204" pitchFamily="34" charset="0"/>
                <a:cs typeface="Arial" panose="020B0604020202020204" pitchFamily="34" charset="0"/>
              </a:rPr>
              <a:t>estos residuos.</a:t>
            </a:r>
            <a:endParaRPr lang="es-ES" sz="2000" b="1" dirty="0">
              <a:latin typeface="Arial" pitchFamily="34" charset="0"/>
              <a:cs typeface="Arial" pitchFamily="34" charset="0"/>
            </a:endParaRPr>
          </a:p>
        </p:txBody>
      </p:sp>
      <p:pic>
        <p:nvPicPr>
          <p:cNvPr id="8194" name="Picture 2" descr="D:\Ministerio de AMbiente\E Waste RAEE\RAEE 2011\Resultados campaña junio 2010\Fotos Campaña RAEE 19 06 10\P1030776.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662880" y="3429000"/>
            <a:ext cx="1964904" cy="27498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195" name="Picture 3" descr="D:\Ministerio de AMbiente\E Waste RAEE\RAEE 2011\Resultados campaña junio 2010\Fotos Campaña E Waste\P1030924.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6444208" y="3424499"/>
            <a:ext cx="2375024" cy="27543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196" name="Picture 4" descr="D:\Ministerio de AMbiente\E Waste RAEE\RAEE 2011\E Waste JICA\Seminario Nov 2010\Seminario RAEE Fotos\P1050777.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2987824" y="3424499"/>
            <a:ext cx="3096344" cy="27543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31575725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496" y="548680"/>
            <a:ext cx="7416824" cy="863697"/>
          </a:xfrm>
        </p:spPr>
        <p:txBody>
          <a:bodyPr>
            <a:noAutofit/>
          </a:bodyPr>
          <a:lstStyle/>
          <a:p>
            <a:r>
              <a:rPr lang="es-ES" sz="3200" b="1" dirty="0" smtClean="0">
                <a:solidFill>
                  <a:srgbClr val="C00000"/>
                </a:solidFill>
                <a:latin typeface="Arial" panose="020B0604020202020204" pitchFamily="34" charset="0"/>
                <a:cs typeface="Arial" panose="020B0604020202020204" pitchFamily="34" charset="0"/>
              </a:rPr>
              <a:t>Obligaciones de los generadores</a:t>
            </a:r>
            <a:endParaRPr lang="es-ES" sz="3200" b="1" dirty="0">
              <a:solidFill>
                <a:srgbClr val="C00000"/>
              </a:solidFill>
              <a:latin typeface="Arial" panose="020B0604020202020204" pitchFamily="34" charset="0"/>
              <a:cs typeface="Arial" panose="020B0604020202020204" pitchFamily="34" charset="0"/>
            </a:endParaRPr>
          </a:p>
        </p:txBody>
      </p:sp>
      <p:sp>
        <p:nvSpPr>
          <p:cNvPr id="1025" name="Rectangle 1"/>
          <p:cNvSpPr>
            <a:spLocks noChangeArrowheads="1"/>
          </p:cNvSpPr>
          <p:nvPr/>
        </p:nvSpPr>
        <p:spPr bwMode="auto">
          <a:xfrm>
            <a:off x="755576" y="5755322"/>
            <a:ext cx="7632848" cy="553998"/>
          </a:xfrm>
          <a:prstGeom prst="rect">
            <a:avLst/>
          </a:prstGeom>
          <a:solidFill>
            <a:srgbClr val="FFFFCC"/>
          </a:solidFill>
          <a:ln>
            <a:headEnd/>
            <a:tailEn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Los generadores pierden sus derechos sobre la información que puedan contener los RAEE una vez entregados a  los sistemas de manejo establecidos, a una EPS-RS o a una EC-RS debidamente autorizadas. Es su responsabilidad, la destrucción de los datos contenidos en los dispositivos de almacenamiento de información.</a:t>
            </a:r>
            <a:endParaRPr kumimoji="0" lang="es-ES" sz="1000" b="1" i="0" u="none" strike="noStrike" cap="none" normalizeH="0" baseline="0" dirty="0" smtClean="0">
              <a:ln>
                <a:noFill/>
              </a:ln>
              <a:solidFill>
                <a:schemeClr val="tx1"/>
              </a:solidFill>
              <a:effectLst/>
              <a:latin typeface="Arial" pitchFamily="34" charset="0"/>
            </a:endParaRPr>
          </a:p>
        </p:txBody>
      </p:sp>
      <p:graphicFrame>
        <p:nvGraphicFramePr>
          <p:cNvPr id="4" name="3 Diagrama"/>
          <p:cNvGraphicFramePr/>
          <p:nvPr>
            <p:extLst/>
          </p:nvPr>
        </p:nvGraphicFramePr>
        <p:xfrm>
          <a:off x="539552" y="1484784"/>
          <a:ext cx="7992888"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5660110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539552" y="960195"/>
            <a:ext cx="6480720" cy="812621"/>
          </a:xfrm>
        </p:spPr>
        <p:txBody>
          <a:bodyPr>
            <a:normAutofit/>
          </a:bodyPr>
          <a:lstStyle/>
          <a:p>
            <a:pPr algn="l"/>
            <a:r>
              <a:rPr lang="es-ES" sz="3200" b="1" dirty="0" smtClean="0">
                <a:solidFill>
                  <a:srgbClr val="C00000"/>
                </a:solidFill>
                <a:latin typeface="Arial" panose="020B0604020202020204" pitchFamily="34" charset="0"/>
                <a:cs typeface="Arial" panose="020B0604020202020204" pitchFamily="34" charset="0"/>
              </a:rPr>
              <a:t>¿Quién es el productor de AEE?</a:t>
            </a:r>
            <a:endParaRPr lang="es-ES" sz="3200" b="1" dirty="0">
              <a:solidFill>
                <a:srgbClr val="C00000"/>
              </a:solidFill>
              <a:latin typeface="Arial" panose="020B0604020202020204" pitchFamily="34" charset="0"/>
              <a:cs typeface="Arial" panose="020B0604020202020204" pitchFamily="34" charset="0"/>
            </a:endParaRPr>
          </a:p>
        </p:txBody>
      </p:sp>
      <p:sp>
        <p:nvSpPr>
          <p:cNvPr id="5" name="CuadroTexto 4"/>
          <p:cNvSpPr txBox="1"/>
          <p:nvPr/>
        </p:nvSpPr>
        <p:spPr>
          <a:xfrm>
            <a:off x="539552" y="1988840"/>
            <a:ext cx="8424936" cy="1815882"/>
          </a:xfrm>
          <a:prstGeom prst="rect">
            <a:avLst/>
          </a:prstGeom>
          <a:noFill/>
        </p:spPr>
        <p:txBody>
          <a:bodyPr wrap="square" rtlCol="0">
            <a:spAutoFit/>
          </a:bodyPr>
          <a:lstStyle/>
          <a:p>
            <a:r>
              <a:rPr lang="es-PE" sz="2800" dirty="0" smtClean="0">
                <a:latin typeface="Arial" panose="020B0604020202020204" pitchFamily="34" charset="0"/>
                <a:cs typeface="Arial" panose="020B0604020202020204" pitchFamily="34" charset="0"/>
              </a:rPr>
              <a:t>Para efectos del presente Reglamento, se define como tal a toda persona natural o jurídica que realiza actividades vinculadas a los AEE en cualquiera de las siguientes modalidades: </a:t>
            </a:r>
            <a:endParaRPr lang="es-PE" sz="2800" dirty="0">
              <a:latin typeface="Arial" panose="020B0604020202020204" pitchFamily="34" charset="0"/>
              <a:cs typeface="Arial" panose="020B0604020202020204" pitchFamily="34" charset="0"/>
            </a:endParaRPr>
          </a:p>
        </p:txBody>
      </p:sp>
      <p:sp>
        <p:nvSpPr>
          <p:cNvPr id="6" name="CuadroTexto 5"/>
          <p:cNvSpPr txBox="1"/>
          <p:nvPr/>
        </p:nvSpPr>
        <p:spPr>
          <a:xfrm>
            <a:off x="683568" y="3989382"/>
            <a:ext cx="7704856" cy="1815882"/>
          </a:xfrm>
          <a:prstGeom prst="rect">
            <a:avLst/>
          </a:prstGeom>
          <a:blipFill>
            <a:blip r:embed="rId2">
              <a:extLst>
                <a:ext uri="{28A0092B-C50C-407E-A947-70E740481C1C}">
                  <a14:useLocalDpi xmlns:a14="http://schemas.microsoft.com/office/drawing/2010/main" xmlns=""/>
                </a:ext>
              </a:extLst>
            </a:blip>
            <a:tile tx="0" ty="0" sx="100000" sy="100000" flip="none" algn="tl"/>
          </a:blipFill>
        </p:spPr>
        <p:txBody>
          <a:bodyPr wrap="square" rtlCol="0">
            <a:spAutoFit/>
          </a:bodyPr>
          <a:lstStyle/>
          <a:p>
            <a:pPr marL="342900" indent="-342900">
              <a:buAutoNum type="alphaLcParenR"/>
            </a:pPr>
            <a:r>
              <a:rPr lang="es-PE" sz="1600" b="1" dirty="0" smtClean="0">
                <a:latin typeface="Arial" panose="020B0604020202020204" pitchFamily="34" charset="0"/>
                <a:cs typeface="Arial" panose="020B0604020202020204" pitchFamily="34" charset="0"/>
              </a:rPr>
              <a:t>Fabricantes o ensambladores que comercializan AEE sin marca o con marca propia</a:t>
            </a:r>
          </a:p>
          <a:p>
            <a:pPr marL="342900" indent="-342900">
              <a:buAutoNum type="alphaLcParenR"/>
            </a:pPr>
            <a:r>
              <a:rPr lang="es-PE" sz="1600" b="1" dirty="0" smtClean="0">
                <a:latin typeface="Arial" panose="020B0604020202020204" pitchFamily="34" charset="0"/>
                <a:cs typeface="Arial" panose="020B0604020202020204" pitchFamily="34" charset="0"/>
              </a:rPr>
              <a:t>Importadores de AEE con marca propia del fabricante</a:t>
            </a:r>
          </a:p>
          <a:p>
            <a:pPr marL="342900" indent="-342900">
              <a:buAutoNum type="alphaLcParenR"/>
            </a:pPr>
            <a:r>
              <a:rPr lang="es-PE" sz="1600" b="1" dirty="0" smtClean="0">
                <a:latin typeface="Arial" panose="020B0604020202020204" pitchFamily="34" charset="0"/>
                <a:cs typeface="Arial" panose="020B0604020202020204" pitchFamily="34" charset="0"/>
              </a:rPr>
              <a:t>Importadores de componentes de AEE que ensamblan y venden AEE con marca propia del vendedor</a:t>
            </a:r>
          </a:p>
          <a:p>
            <a:pPr marL="342900" indent="-342900">
              <a:buAutoNum type="alphaLcParenR"/>
            </a:pPr>
            <a:r>
              <a:rPr lang="es-PE" sz="1600" b="1" dirty="0" smtClean="0">
                <a:latin typeface="Arial" panose="020B0604020202020204" pitchFamily="34" charset="0"/>
                <a:cs typeface="Arial" panose="020B0604020202020204" pitchFamily="34" charset="0"/>
              </a:rPr>
              <a:t>Distribuidores de AEE</a:t>
            </a:r>
          </a:p>
          <a:p>
            <a:pPr marL="342900" indent="-342900">
              <a:buAutoNum type="alphaLcParenR"/>
            </a:pPr>
            <a:r>
              <a:rPr lang="es-PE" sz="1600" b="1" dirty="0" smtClean="0">
                <a:latin typeface="Arial" panose="020B0604020202020204" pitchFamily="34" charset="0"/>
                <a:cs typeface="Arial" panose="020B0604020202020204" pitchFamily="34" charset="0"/>
              </a:rPr>
              <a:t>Comercializadores de AEE</a:t>
            </a:r>
            <a:endParaRPr lang="es-PE"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658502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251520" y="913284"/>
            <a:ext cx="7281125" cy="571500"/>
          </a:xfrm>
        </p:spPr>
        <p:txBody>
          <a:bodyPr>
            <a:noAutofit/>
          </a:bodyPr>
          <a:lstStyle/>
          <a:p>
            <a:pPr algn="l"/>
            <a:r>
              <a:rPr lang="es-ES" sz="3200" b="1" dirty="0" smtClean="0">
                <a:solidFill>
                  <a:srgbClr val="C00000"/>
                </a:solidFill>
                <a:latin typeface="Arial" panose="020B0604020202020204" pitchFamily="34" charset="0"/>
                <a:cs typeface="Arial" panose="020B0604020202020204" pitchFamily="34" charset="0"/>
              </a:rPr>
              <a:t>Obligaciones del productor de AEE</a:t>
            </a:r>
            <a:endParaRPr lang="es-ES" sz="3200" b="1" dirty="0">
              <a:solidFill>
                <a:srgbClr val="C00000"/>
              </a:solidFill>
              <a:latin typeface="Arial" panose="020B0604020202020204" pitchFamily="34" charset="0"/>
              <a:cs typeface="Arial" panose="020B0604020202020204" pitchFamily="34" charset="0"/>
            </a:endParaRPr>
          </a:p>
        </p:txBody>
      </p:sp>
      <p:sp>
        <p:nvSpPr>
          <p:cNvPr id="73729" name="Rectangle 1"/>
          <p:cNvSpPr>
            <a:spLocks noChangeArrowheads="1"/>
          </p:cNvSpPr>
          <p:nvPr/>
        </p:nvSpPr>
        <p:spPr bwMode="auto">
          <a:xfrm>
            <a:off x="2123728" y="1773971"/>
            <a:ext cx="6696744"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just" defTabSz="914400" rtl="0" eaLnBrk="1" fontAlgn="base" latinLnBrk="0" hangingPunct="1">
              <a:lnSpc>
                <a:spcPct val="100000"/>
              </a:lnSpc>
              <a:spcBef>
                <a:spcPct val="0"/>
              </a:spcBef>
              <a:spcAft>
                <a:spcPct val="0"/>
              </a:spcAft>
              <a:buClrTx/>
              <a:buSzTx/>
              <a:buFontTx/>
              <a:buAutoNum type="arabicPeriod"/>
              <a:tabLst/>
            </a:pPr>
            <a:r>
              <a:rPr kumimoji="0" lang="es-ES" sz="2000" b="0" i="0" u="none" strike="noStrike" cap="none" normalizeH="0" baseline="0" dirty="0" smtClean="0">
                <a:ln>
                  <a:noFill/>
                </a:ln>
                <a:effectLst/>
                <a:latin typeface="Arial" pitchFamily="34" charset="0"/>
                <a:ea typeface="Times New Roman" pitchFamily="18" charset="0"/>
                <a:cs typeface="Arial" pitchFamily="34" charset="0"/>
              </a:rPr>
              <a:t> Diseñar, implementar y administrar un </a:t>
            </a:r>
            <a:r>
              <a:rPr kumimoji="0" lang="es-ES" sz="2000" b="1" i="0" u="none" strike="noStrike" cap="none" normalizeH="0" baseline="0" dirty="0" smtClean="0">
                <a:ln>
                  <a:noFill/>
                </a:ln>
                <a:effectLst/>
                <a:latin typeface="Arial" pitchFamily="34" charset="0"/>
                <a:ea typeface="Times New Roman" pitchFamily="18" charset="0"/>
                <a:cs typeface="Arial" pitchFamily="34" charset="0"/>
              </a:rPr>
              <a:t>sistema de manejo de RAEE:</a:t>
            </a:r>
            <a:r>
              <a:rPr kumimoji="0" lang="es-ES" sz="2000" b="0" i="0" u="none" strike="noStrike" cap="none" normalizeH="0" baseline="0" dirty="0" smtClean="0">
                <a:ln>
                  <a:noFill/>
                </a:ln>
                <a:effectLst/>
                <a:latin typeface="Arial" pitchFamily="34" charset="0"/>
                <a:ea typeface="Times New Roman" pitchFamily="18" charset="0"/>
                <a:cs typeface="Arial" pitchFamily="34" charset="0"/>
              </a:rPr>
              <a:t> individual, colectivo o ambos.</a:t>
            </a:r>
          </a:p>
          <a:p>
            <a:pPr marL="457200" marR="0" lvl="1" indent="0" algn="just" defTabSz="914400" rtl="0" eaLnBrk="1" fontAlgn="base" latinLnBrk="0" hangingPunct="1">
              <a:lnSpc>
                <a:spcPct val="100000"/>
              </a:lnSpc>
              <a:spcBef>
                <a:spcPct val="0"/>
              </a:spcBef>
              <a:spcAft>
                <a:spcPct val="0"/>
              </a:spcAft>
              <a:buClrTx/>
              <a:buSzTx/>
              <a:tabLst/>
            </a:pPr>
            <a:endParaRPr kumimoji="0" lang="es-ES" sz="2000" b="0" i="0" u="none" strike="noStrike" cap="none" normalizeH="0" baseline="0" dirty="0" smtClean="0">
              <a:ln>
                <a:noFill/>
              </a:ln>
              <a:effectLst/>
              <a:latin typeface="Arial" pitchFamily="34" charset="0"/>
            </a:endParaRPr>
          </a:p>
          <a:p>
            <a:pPr marL="457200" marR="0" lvl="1" indent="0" algn="just" defTabSz="914400" rtl="0" eaLnBrk="0" fontAlgn="base" latinLnBrk="0" hangingPunct="0">
              <a:lnSpc>
                <a:spcPct val="100000"/>
              </a:lnSpc>
              <a:spcBef>
                <a:spcPct val="0"/>
              </a:spcBef>
              <a:spcAft>
                <a:spcPct val="0"/>
              </a:spcAft>
              <a:buClrTx/>
              <a:buSzTx/>
              <a:tabLst/>
            </a:pPr>
            <a:r>
              <a:rPr kumimoji="0" lang="es-ES" sz="2000" b="1" i="0" u="none" strike="noStrike" cap="none" normalizeH="0" baseline="0" dirty="0" smtClean="0">
                <a:ln>
                  <a:noFill/>
                </a:ln>
                <a:effectLst/>
                <a:latin typeface="Arial" pitchFamily="34" charset="0"/>
                <a:ea typeface="Times New Roman" pitchFamily="18" charset="0"/>
                <a:cs typeface="Arial" pitchFamily="34" charset="0"/>
              </a:rPr>
              <a:t>2. Recibir, sin costo, los RAEE</a:t>
            </a:r>
            <a:r>
              <a:rPr kumimoji="0" lang="es-ES" sz="2000" b="0" i="0" u="none" strike="noStrike" cap="none" normalizeH="0" baseline="0" dirty="0" smtClean="0">
                <a:ln>
                  <a:noFill/>
                </a:ln>
                <a:effectLst/>
                <a:latin typeface="Arial" pitchFamily="34" charset="0"/>
                <a:ea typeface="Times New Roman" pitchFamily="18" charset="0"/>
                <a:cs typeface="Arial" pitchFamily="34" charset="0"/>
              </a:rPr>
              <a:t> de sus clientes </a:t>
            </a:r>
            <a:r>
              <a:rPr kumimoji="0" lang="es-MX" sz="2000" b="0" i="0" u="none" strike="noStrike" cap="none" normalizeH="0" baseline="0" dirty="0" smtClean="0">
                <a:ln>
                  <a:noFill/>
                </a:ln>
                <a:effectLst/>
                <a:latin typeface="Arial" pitchFamily="34" charset="0"/>
                <a:ea typeface="Times New Roman" pitchFamily="18" charset="0"/>
                <a:cs typeface="Arial" pitchFamily="34" charset="0"/>
              </a:rPr>
              <a:t>dentro del área geográfica correspondiente al sistema de manejo de RAEE establecido.</a:t>
            </a:r>
          </a:p>
          <a:p>
            <a:pPr marL="457200" marR="0" lvl="1" indent="0" algn="just" defTabSz="914400" rtl="0" eaLnBrk="0" fontAlgn="base" latinLnBrk="0" hangingPunct="0">
              <a:lnSpc>
                <a:spcPct val="100000"/>
              </a:lnSpc>
              <a:spcBef>
                <a:spcPct val="0"/>
              </a:spcBef>
              <a:spcAft>
                <a:spcPct val="0"/>
              </a:spcAft>
              <a:buClrTx/>
              <a:buSzTx/>
              <a:buFontTx/>
              <a:buAutoNum type="arabicPeriod"/>
              <a:tabLst/>
            </a:pPr>
            <a:endParaRPr kumimoji="0" lang="es-ES" sz="2000" b="0" i="0" u="none" strike="noStrike" cap="none" normalizeH="0" baseline="0" dirty="0" smtClean="0">
              <a:ln>
                <a:noFill/>
              </a:ln>
              <a:effectLst/>
              <a:latin typeface="Arial" pitchFamily="34" charset="0"/>
            </a:endParaRPr>
          </a:p>
          <a:p>
            <a:pPr marL="457200" marR="0" lvl="1" indent="0" algn="just" defTabSz="914400" rtl="0" eaLnBrk="0" fontAlgn="base" latinLnBrk="0" hangingPunct="0">
              <a:lnSpc>
                <a:spcPct val="100000"/>
              </a:lnSpc>
              <a:spcBef>
                <a:spcPct val="0"/>
              </a:spcBef>
              <a:spcAft>
                <a:spcPct val="0"/>
              </a:spcAft>
              <a:buClrTx/>
              <a:buSzTx/>
              <a:tabLst/>
            </a:pPr>
            <a:r>
              <a:rPr kumimoji="0" lang="es-ES" sz="2000" b="0" i="0" u="none" strike="noStrike" cap="none" normalizeH="0" baseline="0" dirty="0" smtClean="0">
                <a:ln>
                  <a:noFill/>
                </a:ln>
                <a:effectLst/>
                <a:latin typeface="Arial" pitchFamily="34" charset="0"/>
                <a:ea typeface="Times New Roman" pitchFamily="18" charset="0"/>
                <a:cs typeface="Arial" pitchFamily="34" charset="0"/>
              </a:rPr>
              <a:t>3. Garantizar el manejo adecuado de los RAEE, mediante su </a:t>
            </a:r>
            <a:r>
              <a:rPr kumimoji="0" lang="es-ES" sz="2000" b="1" i="0" u="none" strike="noStrike" cap="none" normalizeH="0" baseline="0" dirty="0" smtClean="0">
                <a:ln>
                  <a:noFill/>
                </a:ln>
                <a:effectLst/>
                <a:latin typeface="Arial" pitchFamily="34" charset="0"/>
                <a:ea typeface="Times New Roman" pitchFamily="18" charset="0"/>
                <a:cs typeface="Arial" pitchFamily="34" charset="0"/>
              </a:rPr>
              <a:t>entrega a operadores de RAEE</a:t>
            </a:r>
            <a:r>
              <a:rPr kumimoji="0" lang="es-ES" sz="2000" b="0" i="0" u="none" strike="noStrike" cap="none" normalizeH="0" baseline="0" dirty="0" smtClean="0">
                <a:ln>
                  <a:noFill/>
                </a:ln>
                <a:effectLst/>
                <a:latin typeface="Arial" pitchFamily="34" charset="0"/>
                <a:ea typeface="Times New Roman" pitchFamily="18" charset="0"/>
                <a:cs typeface="Arial" pitchFamily="34" charset="0"/>
              </a:rPr>
              <a:t>. </a:t>
            </a:r>
          </a:p>
          <a:p>
            <a:pPr marL="457200" marR="0" lvl="1" indent="0" algn="just" defTabSz="914400" rtl="0" eaLnBrk="0" fontAlgn="base" latinLnBrk="0" hangingPunct="0">
              <a:lnSpc>
                <a:spcPct val="100000"/>
              </a:lnSpc>
              <a:spcBef>
                <a:spcPct val="0"/>
              </a:spcBef>
              <a:spcAft>
                <a:spcPct val="0"/>
              </a:spcAft>
              <a:buClrTx/>
              <a:buSzTx/>
              <a:buFontTx/>
              <a:buAutoNum type="arabicPeriod"/>
              <a:tabLst/>
            </a:pPr>
            <a:endParaRPr kumimoji="0" lang="es-ES" sz="2000" b="0" i="0" u="none" strike="noStrike" cap="none" normalizeH="0" baseline="0" dirty="0" smtClean="0">
              <a:ln>
                <a:noFill/>
              </a:ln>
              <a:effectLst/>
              <a:latin typeface="Arial" pitchFamily="34" charset="0"/>
            </a:endParaRPr>
          </a:p>
          <a:p>
            <a:pPr marL="457200" marR="0" lvl="1" indent="0" algn="just" defTabSz="914400" rtl="0" eaLnBrk="0" fontAlgn="base" latinLnBrk="0" hangingPunct="0">
              <a:lnSpc>
                <a:spcPct val="100000"/>
              </a:lnSpc>
              <a:spcBef>
                <a:spcPct val="0"/>
              </a:spcBef>
              <a:spcAft>
                <a:spcPct val="0"/>
              </a:spcAft>
              <a:buClrTx/>
              <a:buSzTx/>
              <a:tabLst/>
            </a:pPr>
            <a:r>
              <a:rPr kumimoji="0" lang="es-ES" sz="2000" b="0" i="0" u="none" strike="noStrike" cap="none" normalizeH="0" baseline="0" dirty="0" smtClean="0">
                <a:ln>
                  <a:noFill/>
                </a:ln>
                <a:effectLst/>
                <a:latin typeface="Arial" pitchFamily="34" charset="0"/>
                <a:ea typeface="Times New Roman" pitchFamily="18" charset="0"/>
                <a:cs typeface="Arial" pitchFamily="34" charset="0"/>
              </a:rPr>
              <a:t>4. Presentar un </a:t>
            </a:r>
            <a:r>
              <a:rPr kumimoji="0" lang="es-ES" sz="2000" b="1" i="0" u="none" strike="noStrike" cap="none" normalizeH="0" baseline="0" dirty="0" smtClean="0">
                <a:ln>
                  <a:noFill/>
                </a:ln>
                <a:effectLst/>
                <a:latin typeface="Arial" pitchFamily="34" charset="0"/>
                <a:ea typeface="Times New Roman" pitchFamily="18" charset="0"/>
                <a:cs typeface="Arial" pitchFamily="34" charset="0"/>
              </a:rPr>
              <a:t>plan de manejo de RAEE </a:t>
            </a:r>
            <a:r>
              <a:rPr kumimoji="0" lang="es-ES" sz="2000" b="0" i="0" u="none" strike="noStrike" cap="none" normalizeH="0" baseline="0" dirty="0" smtClean="0">
                <a:ln>
                  <a:noFill/>
                </a:ln>
                <a:effectLst/>
                <a:latin typeface="Arial" pitchFamily="34" charset="0"/>
                <a:ea typeface="Times New Roman" pitchFamily="18" charset="0"/>
                <a:cs typeface="Arial" pitchFamily="34" charset="0"/>
              </a:rPr>
              <a:t>(de manera individual o como agrupación de productores) a la autoridad sectorial competente.</a:t>
            </a:r>
            <a:endParaRPr kumimoji="0" lang="es-ES" sz="2000" b="0" i="0" u="none" strike="noStrike" cap="none" normalizeH="0" baseline="0" dirty="0" smtClean="0">
              <a:ln>
                <a:noFill/>
              </a:ln>
              <a:effectLst/>
              <a:latin typeface="Arial" pitchFamily="34" charset="0"/>
            </a:endParaRPr>
          </a:p>
        </p:txBody>
      </p:sp>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323528" y="1926815"/>
            <a:ext cx="2160239" cy="782105"/>
          </a:xfrm>
          <a:prstGeom prst="rect">
            <a:avLst/>
          </a:prstGeom>
          <a:noFill/>
          <a:ln w="9525">
            <a:noFill/>
            <a:miter lim="800000"/>
            <a:headEnd/>
            <a:tailEnd/>
          </a:ln>
        </p:spPr>
      </p:pic>
      <p:pic>
        <p:nvPicPr>
          <p:cNvPr id="9219" name="Picture 3"/>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23528" y="2924944"/>
            <a:ext cx="1872208" cy="764863"/>
          </a:xfrm>
          <a:prstGeom prst="rect">
            <a:avLst/>
          </a:prstGeom>
          <a:noFill/>
          <a:ln w="9525">
            <a:noFill/>
            <a:miter lim="800000"/>
            <a:headEnd/>
            <a:tailEnd/>
          </a:ln>
        </p:spPr>
      </p:pic>
      <p:pic>
        <p:nvPicPr>
          <p:cNvPr id="9220" name="Picture 4"/>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323528" y="3933056"/>
            <a:ext cx="1800200" cy="800100"/>
          </a:xfrm>
          <a:prstGeom prst="rect">
            <a:avLst/>
          </a:prstGeom>
          <a:noFill/>
          <a:ln w="9525">
            <a:noFill/>
            <a:miter lim="800000"/>
            <a:headEnd/>
            <a:tailEnd/>
          </a:ln>
        </p:spPr>
      </p:pic>
      <p:pic>
        <p:nvPicPr>
          <p:cNvPr id="4098" name="Picture 2"/>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323529" y="5027265"/>
            <a:ext cx="2016224" cy="561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9910234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ChangeArrowheads="1"/>
          </p:cNvSpPr>
          <p:nvPr/>
        </p:nvSpPr>
        <p:spPr bwMode="auto">
          <a:xfrm>
            <a:off x="467544" y="1528331"/>
            <a:ext cx="8208912"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685800" algn="l"/>
              </a:tabLst>
            </a:pPr>
            <a:r>
              <a:rPr kumimoji="0" lang="es-ES" sz="2000" b="0" i="0" u="none" strike="noStrike" cap="none" normalizeH="0" baseline="0" dirty="0" smtClean="0">
                <a:ln>
                  <a:noFill/>
                </a:ln>
                <a:effectLst/>
                <a:latin typeface="Arial" pitchFamily="34" charset="0"/>
                <a:ea typeface="Times New Roman" pitchFamily="18" charset="0"/>
                <a:cs typeface="Arial" pitchFamily="34" charset="0"/>
              </a:rPr>
              <a:t>5. </a:t>
            </a:r>
            <a:r>
              <a:rPr kumimoji="0" lang="es-ES" sz="2000" b="1" i="0" u="none" strike="noStrike" cap="none" normalizeH="0" baseline="0" dirty="0" smtClean="0">
                <a:ln>
                  <a:noFill/>
                </a:ln>
                <a:effectLst/>
                <a:latin typeface="Arial" pitchFamily="34" charset="0"/>
                <a:ea typeface="Times New Roman" pitchFamily="18" charset="0"/>
                <a:cs typeface="Arial" pitchFamily="34" charset="0"/>
              </a:rPr>
              <a:t>Implementar el plan de manejo </a:t>
            </a:r>
            <a:r>
              <a:rPr kumimoji="0" lang="es-ES" sz="2000" b="0" i="0" u="none" strike="noStrike" cap="none" normalizeH="0" baseline="0" dirty="0" smtClean="0">
                <a:ln>
                  <a:noFill/>
                </a:ln>
                <a:effectLst/>
                <a:latin typeface="Arial" pitchFamily="34" charset="0"/>
                <a:ea typeface="Times New Roman" pitchFamily="18" charset="0"/>
                <a:cs typeface="Arial" pitchFamily="34" charset="0"/>
              </a:rPr>
              <a:t>de RAEE aprobado.</a:t>
            </a:r>
          </a:p>
          <a:p>
            <a:pPr marL="0" marR="0" lvl="0" indent="0" algn="just" defTabSz="914400" rtl="0" eaLnBrk="1" fontAlgn="base" latinLnBrk="0" hangingPunct="1">
              <a:lnSpc>
                <a:spcPct val="100000"/>
              </a:lnSpc>
              <a:spcBef>
                <a:spcPct val="0"/>
              </a:spcBef>
              <a:spcAft>
                <a:spcPct val="0"/>
              </a:spcAft>
              <a:buClrTx/>
              <a:buSzTx/>
              <a:buFontTx/>
              <a:buNone/>
              <a:tabLst>
                <a:tab pos="685800" algn="l"/>
              </a:tabLst>
            </a:pPr>
            <a:endParaRPr kumimoji="0" lang="es-ES" sz="2000" b="0" i="0" u="none" strike="noStrike" cap="none" normalizeH="0" baseline="0" dirty="0" smtClean="0">
              <a:ln>
                <a:noFill/>
              </a:ln>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685800" algn="l"/>
              </a:tabLst>
            </a:pPr>
            <a:r>
              <a:rPr kumimoji="0" lang="es-ES" sz="2000" b="0" i="0" u="none" strike="noStrike" cap="none" normalizeH="0" baseline="0" dirty="0" smtClean="0">
                <a:ln>
                  <a:noFill/>
                </a:ln>
                <a:effectLst/>
                <a:latin typeface="Arial" pitchFamily="34" charset="0"/>
                <a:ea typeface="Times New Roman" pitchFamily="18" charset="0"/>
                <a:cs typeface="Arial" pitchFamily="34" charset="0"/>
              </a:rPr>
              <a:t>6. </a:t>
            </a:r>
            <a:r>
              <a:rPr kumimoji="0" lang="es-ES" sz="2000" b="1" i="0" u="none" strike="noStrike" cap="none" normalizeH="0" baseline="0" dirty="0" smtClean="0">
                <a:ln>
                  <a:noFill/>
                </a:ln>
                <a:effectLst/>
                <a:latin typeface="Arial" pitchFamily="34" charset="0"/>
                <a:ea typeface="Times New Roman" pitchFamily="18" charset="0"/>
                <a:cs typeface="Arial" pitchFamily="34" charset="0"/>
              </a:rPr>
              <a:t>Proveer a sus clientes información</a:t>
            </a:r>
            <a:r>
              <a:rPr kumimoji="0" lang="es-ES" sz="2000" b="0" i="0" u="none" strike="noStrike" cap="none" normalizeH="0" baseline="0" dirty="0" smtClean="0">
                <a:ln>
                  <a:noFill/>
                </a:ln>
                <a:effectLst/>
                <a:latin typeface="Arial" pitchFamily="34" charset="0"/>
                <a:ea typeface="Times New Roman" pitchFamily="18" charset="0"/>
                <a:cs typeface="Arial" pitchFamily="34" charset="0"/>
              </a:rPr>
              <a:t>, al momento de la venta de sus equipos, de la forma de manejo ambiental de los RAEE.</a:t>
            </a:r>
          </a:p>
          <a:p>
            <a:pPr marL="0" marR="0" lvl="0" indent="0" algn="just" defTabSz="914400" rtl="0" eaLnBrk="0" fontAlgn="base" latinLnBrk="0" hangingPunct="0">
              <a:lnSpc>
                <a:spcPct val="100000"/>
              </a:lnSpc>
              <a:spcBef>
                <a:spcPct val="0"/>
              </a:spcBef>
              <a:spcAft>
                <a:spcPct val="0"/>
              </a:spcAft>
              <a:buClrTx/>
              <a:buSzTx/>
              <a:buFontTx/>
              <a:buNone/>
              <a:tabLst>
                <a:tab pos="685800" algn="l"/>
              </a:tabLst>
            </a:pPr>
            <a:endParaRPr kumimoji="0" lang="es-ES" sz="2000" b="0" i="0" u="none" strike="noStrike" cap="none" normalizeH="0" baseline="0" dirty="0" smtClean="0">
              <a:ln>
                <a:noFill/>
              </a:ln>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685800" algn="l"/>
              </a:tabLst>
            </a:pPr>
            <a:r>
              <a:rPr kumimoji="0" lang="es-ES" sz="2000" b="0" i="0" u="none" strike="noStrike" cap="none" normalizeH="0" baseline="0" dirty="0" smtClean="0">
                <a:ln>
                  <a:noFill/>
                </a:ln>
                <a:effectLst/>
                <a:latin typeface="Arial" pitchFamily="34" charset="0"/>
                <a:ea typeface="Times New Roman" pitchFamily="18" charset="0"/>
                <a:cs typeface="Arial" pitchFamily="34" charset="0"/>
              </a:rPr>
              <a:t>7. Informar a sus clientes, al momento de la venta de sus AEE, que los RAEE generados </a:t>
            </a:r>
            <a:r>
              <a:rPr kumimoji="0" lang="es-ES" sz="2000" b="1" i="0" u="none" strike="noStrike" cap="none" normalizeH="0" baseline="0" dirty="0" smtClean="0">
                <a:ln>
                  <a:noFill/>
                </a:ln>
                <a:effectLst/>
                <a:latin typeface="Arial" pitchFamily="34" charset="0"/>
                <a:ea typeface="Times New Roman" pitchFamily="18" charset="0"/>
                <a:cs typeface="Arial" pitchFamily="34" charset="0"/>
              </a:rPr>
              <a:t>serán recibidos, sin costo</a:t>
            </a:r>
            <a:r>
              <a:rPr kumimoji="0" lang="es-ES" sz="2000" b="0" i="0" u="none" strike="noStrike" cap="none" normalizeH="0" baseline="0" dirty="0" smtClean="0">
                <a:ln>
                  <a:noFill/>
                </a:ln>
                <a:effectLst/>
                <a:latin typeface="Arial" pitchFamily="34" charset="0"/>
                <a:ea typeface="Times New Roman" pitchFamily="18" charset="0"/>
                <a:cs typeface="Arial" pitchFamily="34" charset="0"/>
              </a:rPr>
              <a:t>,  </a:t>
            </a:r>
            <a:r>
              <a:rPr kumimoji="0" lang="es-MX" sz="2000" b="0" i="0" u="none" strike="noStrike" cap="none" normalizeH="0" baseline="0" dirty="0" smtClean="0">
                <a:ln>
                  <a:noFill/>
                </a:ln>
                <a:effectLst/>
                <a:latin typeface="Arial" pitchFamily="34" charset="0"/>
                <a:ea typeface="Times New Roman" pitchFamily="18" charset="0"/>
                <a:cs typeface="Arial" pitchFamily="34" charset="0"/>
              </a:rPr>
              <a:t>en los respectivos sistemas de manejo de RAEE. </a:t>
            </a:r>
          </a:p>
          <a:p>
            <a:pPr marL="0" marR="0" lvl="0" indent="0" algn="just" defTabSz="914400" rtl="0" eaLnBrk="0" fontAlgn="base" latinLnBrk="0" hangingPunct="0">
              <a:lnSpc>
                <a:spcPct val="100000"/>
              </a:lnSpc>
              <a:spcBef>
                <a:spcPct val="0"/>
              </a:spcBef>
              <a:spcAft>
                <a:spcPct val="0"/>
              </a:spcAft>
              <a:buClrTx/>
              <a:buSzTx/>
              <a:buFontTx/>
              <a:buNone/>
              <a:tabLst>
                <a:tab pos="685800" algn="l"/>
              </a:tabLst>
            </a:pPr>
            <a:endParaRPr kumimoji="0" lang="es-ES" sz="2000" b="0" i="0" u="none" strike="noStrike" cap="none" normalizeH="0" baseline="0" dirty="0" smtClean="0">
              <a:ln>
                <a:noFill/>
              </a:ln>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685800" algn="l"/>
              </a:tabLst>
            </a:pPr>
            <a:r>
              <a:rPr kumimoji="0" lang="es-ES" sz="2000" b="0" i="0" u="none" strike="noStrike" cap="none" normalizeH="0" baseline="0" dirty="0" smtClean="0">
                <a:ln>
                  <a:noFill/>
                </a:ln>
                <a:effectLst/>
                <a:latin typeface="Arial" pitchFamily="34" charset="0"/>
                <a:ea typeface="Times New Roman" pitchFamily="18" charset="0"/>
                <a:cs typeface="Arial" pitchFamily="34" charset="0"/>
              </a:rPr>
              <a:t>8.</a:t>
            </a:r>
            <a:r>
              <a:rPr lang="es-ES" sz="2000" dirty="0" smtClean="0">
                <a:latin typeface="Arial" pitchFamily="34" charset="0"/>
                <a:ea typeface="Times New Roman" pitchFamily="18" charset="0"/>
                <a:cs typeface="Arial" pitchFamily="34" charset="0"/>
              </a:rPr>
              <a:t> </a:t>
            </a:r>
            <a:r>
              <a:rPr kumimoji="0" lang="es-ES" sz="2000" b="0" i="0" u="none" strike="noStrike" cap="none" normalizeH="0" baseline="0" dirty="0" smtClean="0">
                <a:ln>
                  <a:noFill/>
                </a:ln>
                <a:effectLst/>
                <a:latin typeface="Arial" pitchFamily="34" charset="0"/>
                <a:ea typeface="Times New Roman" pitchFamily="18" charset="0"/>
                <a:cs typeface="Arial" pitchFamily="34" charset="0"/>
              </a:rPr>
              <a:t>Informar a los operadores de RAEE, cuáles componentes contienen </a:t>
            </a:r>
            <a:r>
              <a:rPr kumimoji="0" lang="es-ES" sz="2000" b="1" i="0" u="none" strike="noStrike" cap="none" normalizeH="0" baseline="0" dirty="0" smtClean="0">
                <a:ln>
                  <a:noFill/>
                </a:ln>
                <a:effectLst/>
                <a:latin typeface="Arial" pitchFamily="34" charset="0"/>
                <a:ea typeface="Times New Roman" pitchFamily="18" charset="0"/>
                <a:cs typeface="Arial" pitchFamily="34" charset="0"/>
              </a:rPr>
              <a:t>material peligroso</a:t>
            </a:r>
            <a:r>
              <a:rPr kumimoji="0" lang="es-ES" sz="2000" b="0" i="0" u="none" strike="noStrike" cap="none" normalizeH="0" baseline="0" dirty="0" smtClean="0">
                <a:ln>
                  <a:noFill/>
                </a:ln>
                <a:effectLst/>
                <a:latin typeface="Arial" pitchFamily="34" charset="0"/>
                <a:ea typeface="Times New Roman" pitchFamily="18"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tab pos="685800" algn="l"/>
              </a:tabLst>
            </a:pPr>
            <a:endParaRPr kumimoji="0" lang="es-ES" sz="2000" b="0" i="0" u="none" strike="noStrike" cap="none" normalizeH="0" baseline="0" dirty="0" smtClean="0">
              <a:ln>
                <a:noFill/>
              </a:ln>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685800" algn="l"/>
              </a:tabLst>
            </a:pPr>
            <a:r>
              <a:rPr lang="es-ES" sz="2000" dirty="0">
                <a:latin typeface="Arial" pitchFamily="34" charset="0"/>
                <a:ea typeface="Times New Roman" pitchFamily="18" charset="0"/>
                <a:cs typeface="Arial" pitchFamily="34" charset="0"/>
              </a:rPr>
              <a:t>9</a:t>
            </a:r>
            <a:r>
              <a:rPr kumimoji="0" lang="es-ES" sz="2000" b="0" i="0" u="none" strike="noStrike" cap="none" normalizeH="0" baseline="0" dirty="0" smtClean="0">
                <a:ln>
                  <a:noFill/>
                </a:ln>
                <a:effectLst/>
                <a:latin typeface="Arial" pitchFamily="34" charset="0"/>
                <a:ea typeface="Times New Roman" pitchFamily="18" charset="0"/>
                <a:cs typeface="Arial" pitchFamily="34" charset="0"/>
              </a:rPr>
              <a:t>. En caso de </a:t>
            </a:r>
            <a:r>
              <a:rPr kumimoji="0" lang="es-ES" sz="2000" b="1" i="0" u="none" strike="noStrike" cap="none" normalizeH="0" baseline="0" dirty="0" smtClean="0">
                <a:ln>
                  <a:noFill/>
                </a:ln>
                <a:effectLst/>
                <a:latin typeface="Arial" pitchFamily="34" charset="0"/>
                <a:ea typeface="Times New Roman" pitchFamily="18" charset="0"/>
                <a:cs typeface="Arial" pitchFamily="34" charset="0"/>
              </a:rPr>
              <a:t>exportar RAEE </a:t>
            </a:r>
            <a:r>
              <a:rPr kumimoji="0" lang="es-ES" sz="2000" b="0" i="0" u="none" strike="noStrike" cap="none" normalizeH="0" baseline="0" dirty="0" smtClean="0">
                <a:ln>
                  <a:noFill/>
                </a:ln>
                <a:effectLst/>
                <a:latin typeface="Arial" pitchFamily="34" charset="0"/>
                <a:ea typeface="Times New Roman" pitchFamily="18" charset="0"/>
                <a:cs typeface="Arial" pitchFamily="34" charset="0"/>
              </a:rPr>
              <a:t>deberán cumplir los procedimientos establecidos por la autoridad competente en concordancia con la normatividad vigente. </a:t>
            </a:r>
            <a:endParaRPr kumimoji="0" lang="es-ES" sz="2000" b="0" i="0" u="none" strike="noStrike" cap="none" normalizeH="0" baseline="0" dirty="0" smtClean="0">
              <a:ln>
                <a:noFill/>
              </a:ln>
              <a:effectLst/>
              <a:latin typeface="Arial" pitchFamily="34" charset="0"/>
            </a:endParaRPr>
          </a:p>
        </p:txBody>
      </p:sp>
      <p:sp>
        <p:nvSpPr>
          <p:cNvPr id="3" name="1 Título"/>
          <p:cNvSpPr>
            <a:spLocks noGrp="1"/>
          </p:cNvSpPr>
          <p:nvPr>
            <p:ph type="title"/>
          </p:nvPr>
        </p:nvSpPr>
        <p:spPr>
          <a:xfrm>
            <a:off x="467544" y="841276"/>
            <a:ext cx="7281125" cy="571500"/>
          </a:xfrm>
        </p:spPr>
        <p:txBody>
          <a:bodyPr>
            <a:noAutofit/>
          </a:bodyPr>
          <a:lstStyle/>
          <a:p>
            <a:pPr algn="l"/>
            <a:r>
              <a:rPr lang="es-ES" sz="3200" b="1" dirty="0" smtClean="0">
                <a:solidFill>
                  <a:srgbClr val="C00000"/>
                </a:solidFill>
                <a:latin typeface="Arial" panose="020B0604020202020204" pitchFamily="34" charset="0"/>
                <a:cs typeface="Arial" panose="020B0604020202020204" pitchFamily="34" charset="0"/>
              </a:rPr>
              <a:t>Obligaciones del productor de AEE</a:t>
            </a:r>
            <a:endParaRPr lang="es-ES" sz="32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7351827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29208" y="1196752"/>
            <a:ext cx="6131024" cy="360040"/>
          </a:xfrm>
        </p:spPr>
        <p:txBody>
          <a:bodyPr>
            <a:noAutofit/>
          </a:bodyPr>
          <a:lstStyle/>
          <a:p>
            <a:pPr algn="l"/>
            <a:r>
              <a:rPr lang="es-ES" sz="3200" b="1" dirty="0" smtClean="0">
                <a:solidFill>
                  <a:srgbClr val="C00000"/>
                </a:solidFill>
                <a:latin typeface="Arial" panose="020B0604020202020204" pitchFamily="34" charset="0"/>
                <a:cs typeface="Arial" panose="020B0604020202020204" pitchFamily="34" charset="0"/>
              </a:rPr>
              <a:t>Plan de manejo de RAEE</a:t>
            </a:r>
            <a:endParaRPr lang="es-ES" sz="3200" dirty="0">
              <a:solidFill>
                <a:srgbClr val="C00000"/>
              </a:solidFill>
              <a:latin typeface="Arial" panose="020B0604020202020204" pitchFamily="34" charset="0"/>
              <a:cs typeface="Arial" panose="020B0604020202020204" pitchFamily="34" charset="0"/>
            </a:endParaRPr>
          </a:p>
        </p:txBody>
      </p:sp>
      <p:sp>
        <p:nvSpPr>
          <p:cNvPr id="3" name="2 Marcador de contenido"/>
          <p:cNvSpPr>
            <a:spLocks noGrp="1"/>
          </p:cNvSpPr>
          <p:nvPr>
            <p:ph sz="quarter" idx="1"/>
          </p:nvPr>
        </p:nvSpPr>
        <p:spPr>
          <a:xfrm>
            <a:off x="539552" y="1888232"/>
            <a:ext cx="7704856" cy="2332856"/>
          </a:xfrm>
        </p:spPr>
        <p:txBody>
          <a:bodyPr>
            <a:noAutofit/>
          </a:bodyPr>
          <a:lstStyle/>
          <a:p>
            <a:pPr marL="0" indent="0" algn="just">
              <a:buNone/>
            </a:pPr>
            <a:r>
              <a:rPr lang="es-PE" sz="2400" dirty="0" smtClean="0">
                <a:latin typeface="Arial" panose="020B0604020202020204" pitchFamily="34" charset="0"/>
                <a:cs typeface="Arial" panose="020B0604020202020204" pitchFamily="34" charset="0"/>
              </a:rPr>
              <a:t>Es </a:t>
            </a:r>
            <a:r>
              <a:rPr lang="es-PE" sz="2400" dirty="0">
                <a:latin typeface="Arial" panose="020B0604020202020204" pitchFamily="34" charset="0"/>
                <a:cs typeface="Arial" panose="020B0604020202020204" pitchFamily="34" charset="0"/>
              </a:rPr>
              <a:t>un </a:t>
            </a:r>
            <a:r>
              <a:rPr lang="es-PE" sz="2400" b="1" dirty="0">
                <a:latin typeface="Arial" panose="020B0604020202020204" pitchFamily="34" charset="0"/>
                <a:cs typeface="Arial" panose="020B0604020202020204" pitchFamily="34" charset="0"/>
              </a:rPr>
              <a:t>instrumento de gestión ambiental </a:t>
            </a:r>
            <a:r>
              <a:rPr lang="es-PE" sz="2400" dirty="0">
                <a:latin typeface="Arial" panose="020B0604020202020204" pitchFamily="34" charset="0"/>
                <a:cs typeface="Arial" panose="020B0604020202020204" pitchFamily="34" charset="0"/>
              </a:rPr>
              <a:t>mediante el cual el productor (sistema individual) o una agrupación de productores (sistema colectivo) </a:t>
            </a:r>
            <a:r>
              <a:rPr lang="es-PE" sz="2400" dirty="0" smtClean="0">
                <a:latin typeface="Arial" panose="020B0604020202020204" pitchFamily="34" charset="0"/>
                <a:cs typeface="Arial" panose="020B0604020202020204" pitchFamily="34" charset="0"/>
              </a:rPr>
              <a:t>presentan </a:t>
            </a:r>
            <a:r>
              <a:rPr lang="es-PE" sz="2400" dirty="0">
                <a:latin typeface="Arial" panose="020B0604020202020204" pitchFamily="34" charset="0"/>
                <a:cs typeface="Arial" panose="020B0604020202020204" pitchFamily="34" charset="0"/>
              </a:rPr>
              <a:t>a la </a:t>
            </a:r>
            <a:r>
              <a:rPr lang="es-PE" sz="2400" b="1" dirty="0">
                <a:latin typeface="Arial" panose="020B0604020202020204" pitchFamily="34" charset="0"/>
                <a:cs typeface="Arial" panose="020B0604020202020204" pitchFamily="34" charset="0"/>
              </a:rPr>
              <a:t>autoridad competente </a:t>
            </a:r>
            <a:r>
              <a:rPr lang="es-PE" sz="2400" dirty="0">
                <a:latin typeface="Arial" panose="020B0604020202020204" pitchFamily="34" charset="0"/>
                <a:cs typeface="Arial" panose="020B0604020202020204" pitchFamily="34" charset="0"/>
              </a:rPr>
              <a:t>las </a:t>
            </a:r>
            <a:r>
              <a:rPr lang="es-PE" sz="2400" b="1" dirty="0">
                <a:latin typeface="Arial" panose="020B0604020202020204" pitchFamily="34" charset="0"/>
                <a:cs typeface="Arial" panose="020B0604020202020204" pitchFamily="34" charset="0"/>
              </a:rPr>
              <a:t>acciones a desarrollar </a:t>
            </a:r>
            <a:r>
              <a:rPr lang="es-PE" sz="2400" dirty="0">
                <a:latin typeface="Arial" panose="020B0604020202020204" pitchFamily="34" charset="0"/>
                <a:cs typeface="Arial" panose="020B0604020202020204" pitchFamily="34" charset="0"/>
              </a:rPr>
              <a:t>para el manejo adecuado de los residuos de aparatos eléctricos y electrónicos</a:t>
            </a:r>
            <a:r>
              <a:rPr lang="es-PE" sz="2400" dirty="0" smtClean="0">
                <a:latin typeface="Arial" panose="020B0604020202020204" pitchFamily="34" charset="0"/>
                <a:cs typeface="Arial" panose="020B0604020202020204" pitchFamily="34" charset="0"/>
              </a:rPr>
              <a:t>. </a:t>
            </a:r>
            <a:r>
              <a:rPr lang="es-PE" sz="2400" dirty="0">
                <a:latin typeface="Arial" panose="020B0604020202020204" pitchFamily="34" charset="0"/>
                <a:cs typeface="Arial" panose="020B0604020202020204" pitchFamily="34" charset="0"/>
              </a:rPr>
              <a:t> </a:t>
            </a:r>
          </a:p>
        </p:txBody>
      </p:sp>
      <p:pic>
        <p:nvPicPr>
          <p:cNvPr id="6" name="Imagen 5"/>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1043608" y="4653136"/>
            <a:ext cx="3384376" cy="573321"/>
          </a:xfrm>
          <a:prstGeom prst="rect">
            <a:avLst/>
          </a:prstGeom>
        </p:spPr>
      </p:pic>
      <p:pic>
        <p:nvPicPr>
          <p:cNvPr id="7" name="Imagen 6"/>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788024" y="4653136"/>
            <a:ext cx="2808312" cy="563112"/>
          </a:xfrm>
          <a:prstGeom prst="rect">
            <a:avLst/>
          </a:prstGeom>
        </p:spPr>
      </p:pic>
      <p:sp>
        <p:nvSpPr>
          <p:cNvPr id="4" name="CuadroTexto 3"/>
          <p:cNvSpPr txBox="1"/>
          <p:nvPr/>
        </p:nvSpPr>
        <p:spPr>
          <a:xfrm>
            <a:off x="575556" y="5786100"/>
            <a:ext cx="7452828" cy="523220"/>
          </a:xfrm>
          <a:prstGeom prst="rect">
            <a:avLst/>
          </a:prstGeom>
          <a:solidFill>
            <a:schemeClr val="accent1">
              <a:lumMod val="20000"/>
              <a:lumOff val="80000"/>
            </a:schemeClr>
          </a:solidFill>
          <a:ln>
            <a:solidFill>
              <a:srgbClr val="0070C0"/>
            </a:solidFill>
          </a:ln>
        </p:spPr>
        <p:txBody>
          <a:bodyPr wrap="square" rtlCol="0">
            <a:spAutoFit/>
          </a:bodyPr>
          <a:lstStyle/>
          <a:p>
            <a:r>
              <a:rPr lang="es-PE" sz="1400" b="1" dirty="0" smtClean="0"/>
              <a:t>A la fecha hay 38 planes (54 productores) RAEE aprobados por Produce y 10 por MTC (11 productores), es decir 65 productores están manejando RAEE y aplicando REP.</a:t>
            </a:r>
            <a:endParaRPr lang="es-PE" sz="1400" b="1" dirty="0"/>
          </a:p>
        </p:txBody>
      </p:sp>
    </p:spTree>
    <p:extLst>
      <p:ext uri="{BB962C8B-B14F-4D97-AF65-F5344CB8AC3E}">
        <p14:creationId xmlns:p14="http://schemas.microsoft.com/office/powerpoint/2010/main" xmlns="" val="12062261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601216" y="1052736"/>
            <a:ext cx="7859216" cy="360040"/>
          </a:xfrm>
        </p:spPr>
        <p:txBody>
          <a:bodyPr>
            <a:noAutofit/>
          </a:bodyPr>
          <a:lstStyle/>
          <a:p>
            <a:pPr algn="l"/>
            <a:r>
              <a:rPr lang="es-ES" sz="3200" b="1" dirty="0" smtClean="0">
                <a:solidFill>
                  <a:srgbClr val="C00000"/>
                </a:solidFill>
                <a:latin typeface="Arial" panose="020B0604020202020204" pitchFamily="34" charset="0"/>
                <a:cs typeface="Arial" panose="020B0604020202020204" pitchFamily="34" charset="0"/>
              </a:rPr>
              <a:t>Contenido del plan de manejo de RAEE</a:t>
            </a:r>
            <a:endParaRPr lang="es-ES" sz="3200" dirty="0">
              <a:solidFill>
                <a:srgbClr val="C00000"/>
              </a:solidFill>
              <a:latin typeface="Arial" panose="020B0604020202020204" pitchFamily="34" charset="0"/>
              <a:cs typeface="Arial" panose="020B0604020202020204" pitchFamily="34" charset="0"/>
            </a:endParaRPr>
          </a:p>
        </p:txBody>
      </p:sp>
      <p:sp>
        <p:nvSpPr>
          <p:cNvPr id="6" name="5 CuadroTexto"/>
          <p:cNvSpPr txBox="1"/>
          <p:nvPr/>
        </p:nvSpPr>
        <p:spPr>
          <a:xfrm>
            <a:off x="755576" y="1844824"/>
            <a:ext cx="8136904" cy="3539430"/>
          </a:xfrm>
          <a:prstGeom prst="rect">
            <a:avLst/>
          </a:prstGeom>
          <a:noFill/>
        </p:spPr>
        <p:txBody>
          <a:bodyPr wrap="square" rtlCol="0">
            <a:spAutoFit/>
          </a:bodyPr>
          <a:lstStyle/>
          <a:p>
            <a:pPr marL="342900" indent="-342900">
              <a:buAutoNum type="arabicPeriod"/>
            </a:pPr>
            <a:r>
              <a:rPr lang="es-PE" sz="2800" dirty="0" smtClean="0"/>
              <a:t>Productor</a:t>
            </a:r>
          </a:p>
          <a:p>
            <a:pPr marL="342900" indent="-342900">
              <a:buAutoNum type="arabicPeriod"/>
            </a:pPr>
            <a:r>
              <a:rPr lang="es-PE" sz="2800" dirty="0" smtClean="0"/>
              <a:t>Meta anual</a:t>
            </a:r>
          </a:p>
          <a:p>
            <a:pPr marL="342900" indent="-342900">
              <a:buAutoNum type="arabicPeriod"/>
            </a:pPr>
            <a:r>
              <a:rPr lang="es-PE" sz="2800" dirty="0" smtClean="0"/>
              <a:t>Forma de transacción</a:t>
            </a:r>
          </a:p>
          <a:p>
            <a:pPr marL="342900" indent="-342900">
              <a:buAutoNum type="arabicPeriod"/>
            </a:pPr>
            <a:r>
              <a:rPr lang="es-PE" sz="2800" dirty="0" smtClean="0"/>
              <a:t>Recolección de RAEE</a:t>
            </a:r>
          </a:p>
          <a:p>
            <a:pPr marL="342900" indent="-342900">
              <a:buAutoNum type="arabicPeriod"/>
            </a:pPr>
            <a:r>
              <a:rPr lang="es-PE" sz="2800" dirty="0" smtClean="0"/>
              <a:t>Centro de acopio</a:t>
            </a:r>
          </a:p>
          <a:p>
            <a:pPr marL="342900" indent="-342900">
              <a:buAutoNum type="arabicPeriod"/>
            </a:pPr>
            <a:r>
              <a:rPr lang="es-PE" sz="2800" dirty="0" smtClean="0"/>
              <a:t>Transporte</a:t>
            </a:r>
          </a:p>
          <a:p>
            <a:pPr marL="342900" indent="-342900">
              <a:buAutoNum type="arabicPeriod"/>
            </a:pPr>
            <a:r>
              <a:rPr lang="es-PE" sz="2800" dirty="0" smtClean="0"/>
              <a:t>Operador de RAEE</a:t>
            </a:r>
          </a:p>
          <a:p>
            <a:pPr marL="342900" indent="-342900">
              <a:buAutoNum type="arabicPeriod"/>
            </a:pPr>
            <a:r>
              <a:rPr lang="es-PE" sz="2800" dirty="0" smtClean="0"/>
              <a:t>Operador de disposición final</a:t>
            </a:r>
            <a:endParaRPr lang="es-PE" sz="2800" dirty="0"/>
          </a:p>
        </p:txBody>
      </p:sp>
    </p:spTree>
    <p:extLst>
      <p:ext uri="{BB962C8B-B14F-4D97-AF65-F5344CB8AC3E}">
        <p14:creationId xmlns:p14="http://schemas.microsoft.com/office/powerpoint/2010/main" xmlns="" val="12588863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nvPr>
        </p:nvGraphicFramePr>
        <p:xfrm>
          <a:off x="323528" y="1648544"/>
          <a:ext cx="8568951" cy="4389120"/>
        </p:xfrm>
        <a:graphic>
          <a:graphicData uri="http://schemas.openxmlformats.org/drawingml/2006/table">
            <a:tbl>
              <a:tblPr firstRow="1" firstCol="1" bandRow="1">
                <a:tableStyleId>{5C22544A-7EE6-4342-B048-85BDC9FD1C3A}</a:tableStyleId>
              </a:tblPr>
              <a:tblGrid>
                <a:gridCol w="4283987"/>
                <a:gridCol w="4284964"/>
              </a:tblGrid>
              <a:tr h="0">
                <a:tc>
                  <a:txBody>
                    <a:bodyPr/>
                    <a:lstStyle/>
                    <a:p>
                      <a:pPr marL="342900" lvl="0" indent="-342900">
                        <a:spcAft>
                          <a:spcPts val="0"/>
                        </a:spcAft>
                        <a:buFont typeface="+mj-lt"/>
                        <a:buAutoNum type="arabicPeriod"/>
                      </a:pPr>
                      <a:r>
                        <a:rPr lang="en-US" sz="1600" dirty="0">
                          <a:effectLst/>
                          <a:latin typeface="+mj-lt"/>
                        </a:rPr>
                        <a:t>SONY PERU S.R.L.</a:t>
                      </a:r>
                      <a:endParaRPr lang="es-PE" sz="1600" dirty="0">
                        <a:effectLst/>
                        <a:latin typeface="+mj-lt"/>
                      </a:endParaRPr>
                    </a:p>
                    <a:p>
                      <a:pPr marL="342900" lvl="0" indent="-342900">
                        <a:spcAft>
                          <a:spcPts val="0"/>
                        </a:spcAft>
                        <a:buFont typeface="+mj-lt"/>
                        <a:buAutoNum type="arabicPeriod"/>
                      </a:pPr>
                      <a:r>
                        <a:rPr lang="es-ES" sz="1600" dirty="0">
                          <a:effectLst/>
                          <a:latin typeface="+mj-lt"/>
                        </a:rPr>
                        <a:t>HIPERMERCADOS TOTTUS S.A.</a:t>
                      </a:r>
                      <a:endParaRPr lang="es-PE" sz="1600" dirty="0">
                        <a:effectLst/>
                        <a:latin typeface="+mj-lt"/>
                      </a:endParaRPr>
                    </a:p>
                    <a:p>
                      <a:pPr marL="342900" lvl="0" indent="-342900">
                        <a:spcAft>
                          <a:spcPts val="0"/>
                        </a:spcAft>
                        <a:buFont typeface="+mj-lt"/>
                        <a:buAutoNum type="arabicPeriod"/>
                      </a:pPr>
                      <a:r>
                        <a:rPr lang="es-ES" sz="1600" dirty="0">
                          <a:effectLst/>
                          <a:latin typeface="+mj-lt"/>
                        </a:rPr>
                        <a:t>PERU OFFICE – STANSA</a:t>
                      </a:r>
                      <a:endParaRPr lang="es-PE" sz="1600" dirty="0">
                        <a:effectLst/>
                        <a:latin typeface="+mj-lt"/>
                      </a:endParaRPr>
                    </a:p>
                    <a:p>
                      <a:pPr marL="342900" lvl="0" indent="-342900">
                        <a:spcAft>
                          <a:spcPts val="0"/>
                        </a:spcAft>
                        <a:buFont typeface="+mj-lt"/>
                        <a:buAutoNum type="arabicPeriod"/>
                      </a:pPr>
                      <a:r>
                        <a:rPr lang="es-ES" sz="1600" dirty="0">
                          <a:effectLst/>
                          <a:latin typeface="+mj-lt"/>
                        </a:rPr>
                        <a:t>GRUPO DELTRON</a:t>
                      </a:r>
                      <a:endParaRPr lang="es-PE" sz="1600" dirty="0">
                        <a:effectLst/>
                        <a:latin typeface="+mj-lt"/>
                      </a:endParaRPr>
                    </a:p>
                    <a:p>
                      <a:pPr marL="342900" lvl="0" indent="-342900">
                        <a:spcAft>
                          <a:spcPts val="0"/>
                        </a:spcAft>
                        <a:buFont typeface="+mj-lt"/>
                        <a:buAutoNum type="arabicPeriod"/>
                      </a:pPr>
                      <a:r>
                        <a:rPr lang="es-ES" sz="1600" dirty="0">
                          <a:effectLst/>
                          <a:latin typeface="+mj-lt"/>
                        </a:rPr>
                        <a:t>IBM DEL PERU</a:t>
                      </a:r>
                      <a:endParaRPr lang="es-PE" sz="1600" dirty="0">
                        <a:effectLst/>
                        <a:latin typeface="+mj-lt"/>
                      </a:endParaRPr>
                    </a:p>
                    <a:p>
                      <a:pPr marL="342900" lvl="0" indent="-342900">
                        <a:spcAft>
                          <a:spcPts val="0"/>
                        </a:spcAft>
                        <a:buFont typeface="+mj-lt"/>
                        <a:buAutoNum type="arabicPeriod"/>
                      </a:pPr>
                      <a:r>
                        <a:rPr lang="es-ES" sz="1600" dirty="0" smtClean="0">
                          <a:effectLst/>
                          <a:latin typeface="+mj-lt"/>
                        </a:rPr>
                        <a:t>BROTHER </a:t>
                      </a:r>
                      <a:r>
                        <a:rPr lang="es-ES" sz="1600" dirty="0">
                          <a:effectLst/>
                          <a:latin typeface="+mj-lt"/>
                        </a:rPr>
                        <a:t>INTERNATIONAL DEL PERU</a:t>
                      </a:r>
                      <a:endParaRPr lang="es-PE" sz="1600" dirty="0">
                        <a:effectLst/>
                        <a:latin typeface="+mj-lt"/>
                      </a:endParaRPr>
                    </a:p>
                    <a:p>
                      <a:pPr marL="342900" lvl="0" indent="-342900">
                        <a:spcAft>
                          <a:spcPts val="0"/>
                        </a:spcAft>
                        <a:buFont typeface="+mj-lt"/>
                        <a:buAutoNum type="arabicPeriod"/>
                      </a:pPr>
                      <a:r>
                        <a:rPr lang="es-ES" sz="1600" dirty="0">
                          <a:effectLst/>
                          <a:latin typeface="+mj-lt"/>
                        </a:rPr>
                        <a:t>SODIMAC PERU S.A.</a:t>
                      </a:r>
                      <a:endParaRPr lang="es-PE" sz="1600" dirty="0">
                        <a:effectLst/>
                        <a:latin typeface="+mj-lt"/>
                      </a:endParaRPr>
                    </a:p>
                    <a:p>
                      <a:pPr marL="342900" lvl="0" indent="-342900">
                        <a:spcAft>
                          <a:spcPts val="0"/>
                        </a:spcAft>
                        <a:buFont typeface="+mj-lt"/>
                        <a:buAutoNum type="arabicPeriod"/>
                      </a:pPr>
                      <a:r>
                        <a:rPr lang="es-ES" sz="1600" dirty="0">
                          <a:effectLst/>
                          <a:latin typeface="+mj-lt"/>
                        </a:rPr>
                        <a:t>INFOTEK PERU S.A.C</a:t>
                      </a:r>
                      <a:endParaRPr lang="es-PE" sz="1600" dirty="0">
                        <a:effectLst/>
                        <a:latin typeface="+mj-lt"/>
                      </a:endParaRPr>
                    </a:p>
                    <a:p>
                      <a:pPr marL="342900" lvl="0" indent="-342900">
                        <a:spcAft>
                          <a:spcPts val="0"/>
                        </a:spcAft>
                        <a:buFont typeface="+mj-lt"/>
                        <a:buAutoNum type="arabicPeriod"/>
                      </a:pPr>
                      <a:r>
                        <a:rPr lang="en-US" sz="1600" dirty="0">
                          <a:effectLst/>
                          <a:latin typeface="+mj-lt"/>
                        </a:rPr>
                        <a:t>STAR GLOBAL COM S.A.C</a:t>
                      </a:r>
                      <a:endParaRPr lang="es-PE" sz="1600" dirty="0">
                        <a:effectLst/>
                        <a:latin typeface="+mj-lt"/>
                      </a:endParaRPr>
                    </a:p>
                    <a:p>
                      <a:pPr marL="342900" lvl="0" indent="-342900">
                        <a:spcAft>
                          <a:spcPts val="0"/>
                        </a:spcAft>
                        <a:buFont typeface="+mj-lt"/>
                        <a:buAutoNum type="arabicPeriod"/>
                      </a:pPr>
                      <a:r>
                        <a:rPr lang="es-ES" sz="1600" dirty="0" smtClean="0">
                          <a:effectLst/>
                          <a:latin typeface="+mj-lt"/>
                        </a:rPr>
                        <a:t>HALON </a:t>
                      </a:r>
                      <a:r>
                        <a:rPr lang="es-ES" sz="1600" dirty="0">
                          <a:effectLst/>
                          <a:latin typeface="+mj-lt"/>
                        </a:rPr>
                        <a:t>INTERNATIONAL S.A</a:t>
                      </a:r>
                      <a:endParaRPr lang="es-PE" sz="1600" dirty="0">
                        <a:effectLst/>
                        <a:latin typeface="+mj-lt"/>
                      </a:endParaRPr>
                    </a:p>
                    <a:p>
                      <a:pPr marL="342900" lvl="0" indent="-342900">
                        <a:spcAft>
                          <a:spcPts val="0"/>
                        </a:spcAft>
                        <a:buFont typeface="+mj-lt"/>
                        <a:buAutoNum type="arabicPeriod"/>
                      </a:pPr>
                      <a:r>
                        <a:rPr lang="es-ES" sz="1600" dirty="0">
                          <a:effectLst/>
                          <a:latin typeface="+mj-lt"/>
                        </a:rPr>
                        <a:t>XEROX DEL PERU S.A.C</a:t>
                      </a:r>
                      <a:endParaRPr lang="es-PE" sz="1600" dirty="0">
                        <a:effectLst/>
                        <a:latin typeface="+mj-lt"/>
                      </a:endParaRPr>
                    </a:p>
                    <a:p>
                      <a:pPr marL="342900" lvl="0" indent="-342900">
                        <a:spcAft>
                          <a:spcPts val="0"/>
                        </a:spcAft>
                        <a:buFont typeface="+mj-lt"/>
                        <a:buAutoNum type="arabicPeriod"/>
                      </a:pPr>
                      <a:r>
                        <a:rPr lang="es-ES" sz="1600" dirty="0">
                          <a:effectLst/>
                          <a:latin typeface="+mj-lt"/>
                        </a:rPr>
                        <a:t>SAMSUNG ELECTRONICS SUCURSAL PERU</a:t>
                      </a:r>
                      <a:endParaRPr lang="es-PE" sz="1600" dirty="0">
                        <a:effectLst/>
                        <a:latin typeface="+mj-lt"/>
                      </a:endParaRPr>
                    </a:p>
                    <a:p>
                      <a:pPr marL="342900" lvl="0" indent="-342900">
                        <a:spcAft>
                          <a:spcPts val="0"/>
                        </a:spcAft>
                        <a:buFont typeface="+mj-lt"/>
                        <a:buAutoNum type="arabicPeriod"/>
                      </a:pPr>
                      <a:r>
                        <a:rPr lang="es-ES" sz="1600" dirty="0">
                          <a:effectLst/>
                          <a:latin typeface="+mj-lt"/>
                        </a:rPr>
                        <a:t>SAGA FALABELLA S.A</a:t>
                      </a:r>
                      <a:r>
                        <a:rPr lang="es-ES" sz="1600" dirty="0" smtClean="0">
                          <a:effectLst/>
                          <a:latin typeface="+mj-lt"/>
                        </a:rPr>
                        <a:t>.</a:t>
                      </a:r>
                    </a:p>
                    <a:p>
                      <a:pPr marL="342900" lvl="0" indent="-342900">
                        <a:spcAft>
                          <a:spcPts val="0"/>
                        </a:spcAft>
                        <a:buFont typeface="+mj-lt"/>
                        <a:buAutoNum type="arabicPeriod"/>
                      </a:pPr>
                      <a:r>
                        <a:rPr lang="es-ES" sz="1600" b="1" kern="1200" dirty="0" smtClean="0">
                          <a:solidFill>
                            <a:schemeClr val="lt1"/>
                          </a:solidFill>
                          <a:effectLst/>
                          <a:latin typeface="+mn-lt"/>
                          <a:ea typeface="+mn-ea"/>
                          <a:cs typeface="+mn-cs"/>
                        </a:rPr>
                        <a:t>INTCOMEX PERU S.A.C.</a:t>
                      </a:r>
                    </a:p>
                    <a:p>
                      <a:pPr marL="342900" lvl="0" indent="-342900">
                        <a:spcAft>
                          <a:spcPts val="0"/>
                        </a:spcAft>
                        <a:buFont typeface="+mj-lt"/>
                        <a:buAutoNum type="arabicPeriod"/>
                      </a:pPr>
                      <a:r>
                        <a:rPr lang="es-ES" sz="1600" b="1" kern="1200" dirty="0" smtClean="0">
                          <a:solidFill>
                            <a:schemeClr val="lt1"/>
                          </a:solidFill>
                          <a:effectLst/>
                          <a:latin typeface="+mn-lt"/>
                          <a:ea typeface="+mn-ea"/>
                          <a:cs typeface="+mn-cs"/>
                        </a:rPr>
                        <a:t>HUGO WOE GUERRA GRONERTH</a:t>
                      </a:r>
                      <a:endParaRPr lang="es-PE" sz="1600" b="1" kern="1200" dirty="0" smtClean="0">
                        <a:solidFill>
                          <a:schemeClr val="lt1"/>
                        </a:solidFill>
                        <a:effectLst/>
                        <a:latin typeface="+mn-lt"/>
                        <a:ea typeface="+mn-ea"/>
                        <a:cs typeface="+mn-cs"/>
                      </a:endParaRPr>
                    </a:p>
                    <a:p>
                      <a:pPr marL="342900" lvl="0" indent="-342900">
                        <a:spcAft>
                          <a:spcPts val="0"/>
                        </a:spcAft>
                        <a:buFont typeface="+mj-lt"/>
                        <a:buAutoNum type="arabicPeriod"/>
                      </a:pPr>
                      <a:r>
                        <a:rPr lang="es-ES" sz="1600" b="1" kern="1200" dirty="0" smtClean="0">
                          <a:solidFill>
                            <a:schemeClr val="lt1"/>
                          </a:solidFill>
                          <a:effectLst/>
                          <a:latin typeface="+mn-lt"/>
                          <a:ea typeface="+mn-ea"/>
                          <a:cs typeface="+mn-cs"/>
                        </a:rPr>
                        <a:t>ADVANCE VIDEO SISTEMAS S.A.C.</a:t>
                      </a:r>
                      <a:endParaRPr lang="es-PE" sz="1600" b="1" kern="1200" dirty="0" smtClean="0">
                        <a:solidFill>
                          <a:schemeClr val="lt1"/>
                        </a:solidFill>
                        <a:effectLst/>
                        <a:latin typeface="+mn-lt"/>
                        <a:ea typeface="+mn-ea"/>
                        <a:cs typeface="+mn-cs"/>
                      </a:endParaRPr>
                    </a:p>
                    <a:p>
                      <a:pPr marL="342900" lvl="0" indent="-342900">
                        <a:spcAft>
                          <a:spcPts val="0"/>
                        </a:spcAft>
                        <a:buFont typeface="+mj-lt"/>
                        <a:buAutoNum type="arabicPeriod"/>
                      </a:pPr>
                      <a:r>
                        <a:rPr lang="es-ES" sz="1600" b="1" kern="1200" dirty="0" smtClean="0">
                          <a:solidFill>
                            <a:schemeClr val="lt1"/>
                          </a:solidFill>
                          <a:effectLst/>
                          <a:latin typeface="+mn-lt"/>
                          <a:ea typeface="+mn-ea"/>
                          <a:cs typeface="+mn-cs"/>
                        </a:rPr>
                        <a:t>TRAZO ILUMINACION S.A.C.</a:t>
                      </a:r>
                      <a:endParaRPr lang="es-PE" sz="1600" b="1" kern="1200" dirty="0" smtClean="0">
                        <a:solidFill>
                          <a:schemeClr val="lt1"/>
                        </a:solidFill>
                        <a:effectLst/>
                        <a:latin typeface="+mn-lt"/>
                        <a:ea typeface="+mn-ea"/>
                        <a:cs typeface="+mn-cs"/>
                      </a:endParaRPr>
                    </a:p>
                  </a:txBody>
                  <a:tcPr marL="68580" marR="68580" marT="0" marB="0"/>
                </a:tc>
                <a:tc>
                  <a:txBody>
                    <a:bodyPr/>
                    <a:lstStyle/>
                    <a:p>
                      <a:pPr marL="342900" lvl="0" indent="-342900">
                        <a:spcAft>
                          <a:spcPts val="0"/>
                        </a:spcAft>
                        <a:buFont typeface="+mj-lt"/>
                        <a:buAutoNum type="arabicPeriod"/>
                      </a:pPr>
                      <a:r>
                        <a:rPr lang="es-ES" sz="1600" dirty="0" smtClean="0">
                          <a:effectLst/>
                          <a:latin typeface="+mj-lt"/>
                        </a:rPr>
                        <a:t>SEGRES </a:t>
                      </a:r>
                      <a:r>
                        <a:rPr lang="es-ES" sz="1600" dirty="0">
                          <a:effectLst/>
                          <a:latin typeface="+mj-lt"/>
                        </a:rPr>
                        <a:t>SYSTEC S.A.</a:t>
                      </a:r>
                      <a:endParaRPr lang="es-PE" sz="1600" dirty="0">
                        <a:effectLst/>
                        <a:latin typeface="+mj-lt"/>
                      </a:endParaRPr>
                    </a:p>
                    <a:p>
                      <a:pPr marL="342900" lvl="0" indent="-342900">
                        <a:spcAft>
                          <a:spcPts val="0"/>
                        </a:spcAft>
                        <a:buFont typeface="+mj-lt"/>
                        <a:buAutoNum type="arabicPeriod"/>
                      </a:pPr>
                      <a:r>
                        <a:rPr lang="es-ES" sz="1600" dirty="0">
                          <a:effectLst/>
                          <a:latin typeface="+mj-lt"/>
                        </a:rPr>
                        <a:t>SOROBAN S.A.</a:t>
                      </a:r>
                      <a:endParaRPr lang="es-PE" sz="1600" dirty="0">
                        <a:effectLst/>
                        <a:latin typeface="+mj-lt"/>
                      </a:endParaRPr>
                    </a:p>
                    <a:p>
                      <a:pPr marL="342900" lvl="0" indent="-342900">
                        <a:spcAft>
                          <a:spcPts val="0"/>
                        </a:spcAft>
                        <a:buFont typeface="+mj-lt"/>
                        <a:buAutoNum type="arabicPeriod"/>
                      </a:pPr>
                      <a:r>
                        <a:rPr lang="es-ES" sz="1600" dirty="0">
                          <a:effectLst/>
                          <a:latin typeface="+mj-lt"/>
                        </a:rPr>
                        <a:t>VIDEO BROADCAST S.A.</a:t>
                      </a:r>
                      <a:endParaRPr lang="es-PE" sz="1600" dirty="0">
                        <a:effectLst/>
                        <a:latin typeface="+mj-lt"/>
                      </a:endParaRPr>
                    </a:p>
                    <a:p>
                      <a:pPr marL="342900" lvl="0" indent="-342900">
                        <a:spcAft>
                          <a:spcPts val="0"/>
                        </a:spcAft>
                        <a:buFont typeface="+mj-lt"/>
                        <a:buAutoNum type="arabicPeriod"/>
                      </a:pPr>
                      <a:r>
                        <a:rPr lang="es-ES" sz="1600" dirty="0">
                          <a:effectLst/>
                          <a:latin typeface="+mj-lt"/>
                        </a:rPr>
                        <a:t>PLANNING </a:t>
                      </a:r>
                      <a:r>
                        <a:rPr lang="es-ES" sz="1600" dirty="0" smtClean="0">
                          <a:effectLst/>
                          <a:latin typeface="+mj-lt"/>
                        </a:rPr>
                        <a:t>S.A</a:t>
                      </a:r>
                      <a:r>
                        <a:rPr lang="es-ES" sz="1600" dirty="0">
                          <a:effectLst/>
                          <a:latin typeface="+mj-lt"/>
                        </a:rPr>
                        <a:t>.</a:t>
                      </a:r>
                      <a:endParaRPr lang="es-PE" sz="1600" dirty="0">
                        <a:effectLst/>
                        <a:latin typeface="+mj-lt"/>
                      </a:endParaRPr>
                    </a:p>
                    <a:p>
                      <a:pPr marL="342900" lvl="0" indent="-342900">
                        <a:spcAft>
                          <a:spcPts val="0"/>
                        </a:spcAft>
                        <a:buFont typeface="+mj-lt"/>
                        <a:buAutoNum type="arabicPeriod"/>
                      </a:pPr>
                      <a:r>
                        <a:rPr lang="es-ES" sz="1600" dirty="0">
                          <a:effectLst/>
                          <a:latin typeface="+mj-lt"/>
                        </a:rPr>
                        <a:t>TELEWATT S.A.</a:t>
                      </a:r>
                      <a:endParaRPr lang="es-PE" sz="1600" dirty="0">
                        <a:effectLst/>
                        <a:latin typeface="+mj-lt"/>
                      </a:endParaRPr>
                    </a:p>
                    <a:p>
                      <a:pPr marL="342900" lvl="0" indent="-342900">
                        <a:spcAft>
                          <a:spcPts val="0"/>
                        </a:spcAft>
                        <a:buFont typeface="+mj-lt"/>
                        <a:buAutoNum type="arabicPeriod"/>
                      </a:pPr>
                      <a:r>
                        <a:rPr lang="es-ES" sz="1600" dirty="0">
                          <a:effectLst/>
                          <a:latin typeface="+mj-lt"/>
                        </a:rPr>
                        <a:t>SILVA REINA JULIO CESAR</a:t>
                      </a:r>
                      <a:endParaRPr lang="es-PE" sz="1600" dirty="0">
                        <a:effectLst/>
                        <a:latin typeface="+mj-lt"/>
                      </a:endParaRPr>
                    </a:p>
                    <a:p>
                      <a:pPr marL="342900" lvl="0" indent="-342900">
                        <a:spcAft>
                          <a:spcPts val="0"/>
                        </a:spcAft>
                        <a:buFont typeface="+mj-lt"/>
                        <a:buAutoNum type="arabicPeriod"/>
                      </a:pPr>
                      <a:r>
                        <a:rPr lang="es-ES" sz="1600" dirty="0">
                          <a:effectLst/>
                          <a:latin typeface="+mj-lt"/>
                        </a:rPr>
                        <a:t>TOGNETTI S.A.</a:t>
                      </a:r>
                      <a:endParaRPr lang="es-PE" sz="1600" dirty="0">
                        <a:effectLst/>
                        <a:latin typeface="+mj-lt"/>
                      </a:endParaRPr>
                    </a:p>
                    <a:p>
                      <a:pPr marL="342900" lvl="0" indent="-342900">
                        <a:spcAft>
                          <a:spcPts val="0"/>
                        </a:spcAft>
                        <a:buFont typeface="+mj-lt"/>
                        <a:buAutoNum type="arabicPeriod"/>
                      </a:pPr>
                      <a:r>
                        <a:rPr lang="es-ES" sz="1600" dirty="0">
                          <a:effectLst/>
                          <a:latin typeface="+mj-lt"/>
                        </a:rPr>
                        <a:t>ABB S.A.</a:t>
                      </a:r>
                      <a:endParaRPr lang="es-PE" sz="1600" dirty="0">
                        <a:effectLst/>
                        <a:latin typeface="+mj-lt"/>
                      </a:endParaRPr>
                    </a:p>
                    <a:p>
                      <a:pPr marL="342900" lvl="0" indent="-342900">
                        <a:spcAft>
                          <a:spcPts val="0"/>
                        </a:spcAft>
                        <a:buFont typeface="+mj-lt"/>
                        <a:buAutoNum type="arabicPeriod"/>
                      </a:pPr>
                      <a:r>
                        <a:rPr lang="es-ES" sz="1600" dirty="0">
                          <a:effectLst/>
                          <a:latin typeface="+mj-lt"/>
                        </a:rPr>
                        <a:t>EMERSON DEL PERU</a:t>
                      </a:r>
                      <a:endParaRPr lang="es-PE" sz="1600" dirty="0">
                        <a:effectLst/>
                        <a:latin typeface="+mj-lt"/>
                      </a:endParaRPr>
                    </a:p>
                    <a:p>
                      <a:pPr marL="342900" lvl="0" indent="-342900">
                        <a:spcAft>
                          <a:spcPts val="0"/>
                        </a:spcAft>
                        <a:buFont typeface="+mj-lt"/>
                        <a:buAutoNum type="arabicPeriod"/>
                      </a:pPr>
                      <a:r>
                        <a:rPr lang="es-ES" sz="1600" dirty="0">
                          <a:effectLst/>
                          <a:latin typeface="+mj-lt"/>
                        </a:rPr>
                        <a:t>MAXIMA INTERNACIONAL S.A.</a:t>
                      </a:r>
                      <a:endParaRPr lang="es-PE" sz="1600" dirty="0">
                        <a:effectLst/>
                        <a:latin typeface="+mj-lt"/>
                      </a:endParaRPr>
                    </a:p>
                    <a:p>
                      <a:pPr marL="342900" lvl="0" indent="-342900">
                        <a:spcAft>
                          <a:spcPts val="0"/>
                        </a:spcAft>
                        <a:buFont typeface="+mj-lt"/>
                        <a:buAutoNum type="arabicPeriod"/>
                      </a:pPr>
                      <a:r>
                        <a:rPr lang="en-US" sz="1600" dirty="0">
                          <a:effectLst/>
                          <a:latin typeface="+mj-lt"/>
                        </a:rPr>
                        <a:t>ADVANTECH COMPUTER S.A.C.</a:t>
                      </a:r>
                      <a:endParaRPr lang="es-PE" sz="1600" dirty="0">
                        <a:effectLst/>
                        <a:latin typeface="+mj-lt"/>
                      </a:endParaRPr>
                    </a:p>
                    <a:p>
                      <a:pPr marL="342900" lvl="0" indent="-342900">
                        <a:spcAft>
                          <a:spcPts val="0"/>
                        </a:spcAft>
                        <a:buFont typeface="+mj-lt"/>
                        <a:buAutoNum type="arabicPeriod"/>
                      </a:pPr>
                      <a:r>
                        <a:rPr lang="es-PE" sz="1600" dirty="0">
                          <a:effectLst/>
                          <a:latin typeface="+mj-lt"/>
                        </a:rPr>
                        <a:t>ELIKA RETAIL DEL PERU S.A.C</a:t>
                      </a:r>
                      <a:r>
                        <a:rPr lang="es-PE" sz="1600" dirty="0" smtClean="0">
                          <a:effectLst/>
                          <a:latin typeface="+mj-lt"/>
                        </a:rPr>
                        <a:t>.</a:t>
                      </a:r>
                    </a:p>
                    <a:p>
                      <a:pPr marL="342900" lvl="0" indent="-342900">
                        <a:spcAft>
                          <a:spcPts val="0"/>
                        </a:spcAft>
                        <a:buFont typeface="+mj-lt"/>
                        <a:buAutoNum type="arabicPeriod"/>
                      </a:pPr>
                      <a:r>
                        <a:rPr lang="es-PE" sz="1600" dirty="0" smtClean="0">
                          <a:effectLst/>
                          <a:latin typeface="+mj-lt"/>
                          <a:ea typeface="Times New Roman" panose="02020603050405020304" pitchFamily="18" charset="0"/>
                        </a:rPr>
                        <a:t>CORPORACION DE INDUSTRIAS</a:t>
                      </a:r>
                      <a:r>
                        <a:rPr lang="es-PE" sz="1600" baseline="0" dirty="0" smtClean="0">
                          <a:effectLst/>
                          <a:latin typeface="+mj-lt"/>
                          <a:ea typeface="Times New Roman" panose="02020603050405020304" pitchFamily="18" charset="0"/>
                        </a:rPr>
                        <a:t> PLASTICAS</a:t>
                      </a:r>
                    </a:p>
                    <a:p>
                      <a:pPr marL="342900" lvl="0" indent="-342900">
                        <a:spcAft>
                          <a:spcPts val="0"/>
                        </a:spcAft>
                        <a:buFont typeface="+mj-lt"/>
                        <a:buAutoNum type="arabicPeriod"/>
                      </a:pPr>
                      <a:r>
                        <a:rPr lang="es-PE" sz="1600" baseline="0" dirty="0" smtClean="0">
                          <a:effectLst/>
                          <a:latin typeface="+mj-lt"/>
                          <a:ea typeface="Times New Roman" panose="02020603050405020304" pitchFamily="18" charset="0"/>
                        </a:rPr>
                        <a:t>TECH DATA PERU SAC</a:t>
                      </a:r>
                    </a:p>
                    <a:p>
                      <a:pPr marL="342900" lvl="0" indent="-342900">
                        <a:spcAft>
                          <a:spcPts val="0"/>
                        </a:spcAft>
                        <a:buFont typeface="+mj-lt"/>
                        <a:buAutoNum type="arabicPeriod"/>
                      </a:pPr>
                      <a:r>
                        <a:rPr lang="es-PE" sz="1600" baseline="0" dirty="0" smtClean="0">
                          <a:effectLst/>
                          <a:latin typeface="+mj-lt"/>
                          <a:ea typeface="Times New Roman" panose="02020603050405020304" pitchFamily="18" charset="0"/>
                        </a:rPr>
                        <a:t>SC ARTILEC</a:t>
                      </a:r>
                    </a:p>
                    <a:p>
                      <a:pPr marL="342900" lvl="0" indent="-342900">
                        <a:spcAft>
                          <a:spcPts val="0"/>
                        </a:spcAft>
                        <a:buFont typeface="+mj-lt"/>
                        <a:buAutoNum type="arabicPeriod"/>
                      </a:pPr>
                      <a:r>
                        <a:rPr lang="es-PE" sz="1600" baseline="0" dirty="0" smtClean="0">
                          <a:effectLst/>
                          <a:latin typeface="+mj-lt"/>
                          <a:ea typeface="Times New Roman" panose="02020603050405020304" pitchFamily="18" charset="0"/>
                        </a:rPr>
                        <a:t>ALDEZ GROUP SAC</a:t>
                      </a:r>
                    </a:p>
                    <a:p>
                      <a:pPr marL="342900" lvl="0" indent="-342900">
                        <a:spcAft>
                          <a:spcPts val="0"/>
                        </a:spcAft>
                        <a:buFont typeface="+mj-lt"/>
                        <a:buAutoNum type="arabicPeriod"/>
                      </a:pPr>
                      <a:r>
                        <a:rPr lang="es-PE" sz="1600" baseline="0" dirty="0" smtClean="0">
                          <a:effectLst/>
                          <a:latin typeface="+mj-lt"/>
                          <a:ea typeface="Times New Roman" panose="02020603050405020304" pitchFamily="18" charset="0"/>
                        </a:rPr>
                        <a:t>LEXMARK DEL PERU SRL</a:t>
                      </a:r>
                      <a:endParaRPr lang="es-PE" sz="1600" dirty="0">
                        <a:effectLst/>
                        <a:latin typeface="+mj-lt"/>
                        <a:ea typeface="Times New Roman" panose="02020603050405020304" pitchFamily="18" charset="0"/>
                      </a:endParaRPr>
                    </a:p>
                  </a:txBody>
                  <a:tcPr marL="68580" marR="68580" marT="0" marB="0"/>
                </a:tc>
              </a:tr>
            </a:tbl>
          </a:graphicData>
        </a:graphic>
      </p:graphicFrame>
      <p:sp>
        <p:nvSpPr>
          <p:cNvPr id="6" name="CuadroTexto 5"/>
          <p:cNvSpPr txBox="1"/>
          <p:nvPr/>
        </p:nvSpPr>
        <p:spPr>
          <a:xfrm>
            <a:off x="323528" y="1124744"/>
            <a:ext cx="8496944" cy="400110"/>
          </a:xfrm>
          <a:prstGeom prst="rect">
            <a:avLst/>
          </a:prstGeom>
          <a:noFill/>
        </p:spPr>
        <p:txBody>
          <a:bodyPr wrap="square" rtlCol="0">
            <a:spAutoFit/>
          </a:bodyPr>
          <a:lstStyle/>
          <a:p>
            <a:pPr algn="ctr"/>
            <a:r>
              <a:rPr lang="es-PE" sz="2000" b="1" dirty="0" smtClean="0">
                <a:solidFill>
                  <a:srgbClr val="C00000"/>
                </a:solidFill>
                <a:latin typeface="Arial" panose="020B0604020202020204" pitchFamily="34" charset="0"/>
                <a:cs typeface="Arial" panose="020B0604020202020204" pitchFamily="34" charset="0"/>
              </a:rPr>
              <a:t>Planes de manejo RAEE individuales aprobados por PRODUCE</a:t>
            </a:r>
            <a:endParaRPr lang="es-PE" sz="2000" b="1" dirty="0">
              <a:solidFill>
                <a:srgbClr val="C00000"/>
              </a:solidFill>
              <a:latin typeface="Arial" panose="020B0604020202020204" pitchFamily="34" charset="0"/>
              <a:cs typeface="Arial" panose="020B0604020202020204" pitchFamily="34" charset="0"/>
            </a:endParaRPr>
          </a:p>
        </p:txBody>
      </p:sp>
      <p:sp>
        <p:nvSpPr>
          <p:cNvPr id="5" name="CuadroTexto 4"/>
          <p:cNvSpPr txBox="1"/>
          <p:nvPr/>
        </p:nvSpPr>
        <p:spPr>
          <a:xfrm>
            <a:off x="323528" y="6021288"/>
            <a:ext cx="2106474" cy="276999"/>
          </a:xfrm>
          <a:prstGeom prst="rect">
            <a:avLst/>
          </a:prstGeom>
          <a:noFill/>
        </p:spPr>
        <p:txBody>
          <a:bodyPr wrap="none" rtlCol="0">
            <a:spAutoFit/>
          </a:bodyPr>
          <a:lstStyle/>
          <a:p>
            <a:r>
              <a:rPr lang="es-PE" sz="1200" b="1" dirty="0" smtClean="0"/>
              <a:t>PRODUCE. A julio de 2015</a:t>
            </a:r>
            <a:endParaRPr lang="es-PE" sz="1200" b="1" dirty="0"/>
          </a:p>
        </p:txBody>
      </p:sp>
    </p:spTree>
    <p:extLst>
      <p:ext uri="{BB962C8B-B14F-4D97-AF65-F5344CB8AC3E}">
        <p14:creationId xmlns:p14="http://schemas.microsoft.com/office/powerpoint/2010/main" xmlns="" val="36987265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611560" y="1484784"/>
          <a:ext cx="7704856" cy="4591853"/>
        </p:xfrm>
        <a:graphic>
          <a:graphicData uri="http://schemas.openxmlformats.org/drawingml/2006/table">
            <a:tbl>
              <a:tblPr firstRow="1" firstCol="1" bandRow="1">
                <a:tableStyleId>{5C22544A-7EE6-4342-B048-85BDC9FD1C3A}</a:tableStyleId>
              </a:tblPr>
              <a:tblGrid>
                <a:gridCol w="501056"/>
                <a:gridCol w="2527571"/>
                <a:gridCol w="4676229"/>
              </a:tblGrid>
              <a:tr h="477053">
                <a:tc>
                  <a:txBody>
                    <a:bodyPr/>
                    <a:lstStyle/>
                    <a:p>
                      <a:pPr algn="ctr">
                        <a:spcAft>
                          <a:spcPts val="0"/>
                        </a:spcAft>
                      </a:pPr>
                      <a:r>
                        <a:rPr lang="es-ES" sz="2200" dirty="0">
                          <a:effectLst/>
                        </a:rPr>
                        <a:t>N°</a:t>
                      </a:r>
                      <a:endParaRPr lang="es-PE" sz="2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200">
                          <a:effectLst/>
                        </a:rPr>
                        <a:t>Plan</a:t>
                      </a:r>
                      <a:endParaRPr lang="es-PE" sz="2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2200">
                          <a:effectLst/>
                        </a:rPr>
                        <a:t>Integrantes</a:t>
                      </a:r>
                      <a:endParaRPr lang="es-PE" sz="2200">
                        <a:effectLst/>
                        <a:latin typeface="Times New Roman" panose="02020603050405020304" pitchFamily="18" charset="0"/>
                        <a:ea typeface="Times New Roman" panose="02020603050405020304" pitchFamily="18" charset="0"/>
                      </a:endParaRPr>
                    </a:p>
                  </a:txBody>
                  <a:tcPr marL="68580" marR="68580" marT="0" marB="0"/>
                </a:tc>
              </a:tr>
              <a:tr h="603067">
                <a:tc>
                  <a:txBody>
                    <a:bodyPr/>
                    <a:lstStyle/>
                    <a:p>
                      <a:pPr algn="ctr">
                        <a:spcAft>
                          <a:spcPts val="0"/>
                        </a:spcAft>
                      </a:pPr>
                      <a:r>
                        <a:rPr lang="es-ES" sz="1800" dirty="0">
                          <a:effectLst/>
                        </a:rPr>
                        <a:t>1</a:t>
                      </a:r>
                      <a:endParaRPr lang="es-PE"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800" dirty="0">
                          <a:effectLst/>
                        </a:rPr>
                        <a:t>Reverse Logistics Group </a:t>
                      </a:r>
                      <a:r>
                        <a:rPr lang="en-US" sz="1800" dirty="0" err="1" smtClean="0">
                          <a:effectLst/>
                        </a:rPr>
                        <a:t>América</a:t>
                      </a:r>
                      <a:r>
                        <a:rPr lang="en-US" sz="1800" dirty="0" smtClean="0">
                          <a:effectLst/>
                        </a:rPr>
                        <a:t> </a:t>
                      </a:r>
                      <a:r>
                        <a:rPr lang="en-US" sz="1800" dirty="0">
                          <a:effectLst/>
                        </a:rPr>
                        <a:t>(</a:t>
                      </a:r>
                      <a:r>
                        <a:rPr lang="en-US" sz="1800" dirty="0" smtClean="0">
                          <a:effectLst/>
                        </a:rPr>
                        <a:t>RLGA)</a:t>
                      </a:r>
                      <a:endParaRPr lang="es-PE"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800" dirty="0">
                          <a:effectLst/>
                        </a:rPr>
                        <a:t>LG </a:t>
                      </a:r>
                      <a:r>
                        <a:rPr lang="es-ES" sz="1800" dirty="0" err="1">
                          <a:effectLst/>
                        </a:rPr>
                        <a:t>Electronics</a:t>
                      </a:r>
                      <a:r>
                        <a:rPr lang="es-ES" sz="1800" dirty="0">
                          <a:effectLst/>
                        </a:rPr>
                        <a:t> Perú, Lenovo, DELL del Perú, </a:t>
                      </a:r>
                      <a:r>
                        <a:rPr lang="es-ES" sz="1800" dirty="0" err="1" smtClean="0">
                          <a:effectLst/>
                        </a:rPr>
                        <a:t>Ingram</a:t>
                      </a:r>
                      <a:r>
                        <a:rPr lang="es-ES" sz="1800" dirty="0" smtClean="0">
                          <a:effectLst/>
                        </a:rPr>
                        <a:t> Micro Perú SA, HP, </a:t>
                      </a:r>
                      <a:r>
                        <a:rPr lang="es-ES" sz="1800" dirty="0" err="1" smtClean="0">
                          <a:effectLst/>
                        </a:rPr>
                        <a:t>Celistics</a:t>
                      </a:r>
                      <a:r>
                        <a:rPr lang="es-ES" sz="1800" dirty="0" smtClean="0">
                          <a:effectLst/>
                        </a:rPr>
                        <a:t>,</a:t>
                      </a:r>
                      <a:r>
                        <a:rPr lang="es-ES" sz="1800" baseline="0" dirty="0" smtClean="0">
                          <a:effectLst/>
                        </a:rPr>
                        <a:t> pequeños productores (Dragón Yuan, </a:t>
                      </a:r>
                      <a:r>
                        <a:rPr lang="es-ES" sz="1800" baseline="0" dirty="0" err="1" smtClean="0">
                          <a:effectLst/>
                        </a:rPr>
                        <a:t>Dragotek</a:t>
                      </a:r>
                      <a:r>
                        <a:rPr lang="es-ES" sz="1800" baseline="0" dirty="0" smtClean="0">
                          <a:effectLst/>
                        </a:rPr>
                        <a:t>, </a:t>
                      </a:r>
                      <a:r>
                        <a:rPr lang="es-ES" sz="1800" baseline="0" dirty="0" err="1" smtClean="0">
                          <a:effectLst/>
                        </a:rPr>
                        <a:t>Radiotrans</a:t>
                      </a:r>
                      <a:r>
                        <a:rPr lang="es-ES" sz="1800" baseline="0" dirty="0" smtClean="0">
                          <a:effectLst/>
                        </a:rPr>
                        <a:t>, </a:t>
                      </a:r>
                      <a:r>
                        <a:rPr lang="es-ES" sz="1800" baseline="0" dirty="0" err="1" smtClean="0">
                          <a:effectLst/>
                        </a:rPr>
                        <a:t>Infopyme</a:t>
                      </a:r>
                      <a:r>
                        <a:rPr lang="es-ES" sz="1800" baseline="0" dirty="0" smtClean="0">
                          <a:effectLst/>
                        </a:rPr>
                        <a:t>, IPNET) (6)</a:t>
                      </a:r>
                      <a:endParaRPr lang="es-PE" sz="1800" dirty="0">
                        <a:effectLst/>
                        <a:latin typeface="Times New Roman" panose="02020603050405020304" pitchFamily="18" charset="0"/>
                        <a:ea typeface="Times New Roman" panose="02020603050405020304" pitchFamily="18" charset="0"/>
                      </a:endParaRPr>
                    </a:p>
                  </a:txBody>
                  <a:tcPr marL="68580" marR="68580" marT="0" marB="0"/>
                </a:tc>
              </a:tr>
              <a:tr h="945105">
                <a:tc>
                  <a:txBody>
                    <a:bodyPr/>
                    <a:lstStyle/>
                    <a:p>
                      <a:pPr algn="ctr">
                        <a:spcAft>
                          <a:spcPts val="0"/>
                        </a:spcAft>
                      </a:pPr>
                      <a:r>
                        <a:rPr lang="es-ES" sz="1800" dirty="0">
                          <a:effectLst/>
                        </a:rPr>
                        <a:t>2</a:t>
                      </a:r>
                      <a:endParaRPr lang="es-PE"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800" dirty="0">
                          <a:effectLst/>
                        </a:rPr>
                        <a:t>Asociación peruana de actores para la gestión de residuos (</a:t>
                      </a:r>
                      <a:r>
                        <a:rPr lang="es-ES" sz="1800" dirty="0" smtClean="0">
                          <a:effectLst/>
                        </a:rPr>
                        <a:t>ASPAGER</a:t>
                      </a:r>
                      <a:r>
                        <a:rPr lang="es-ES" sz="1800" dirty="0">
                          <a:effectLst/>
                        </a:rPr>
                        <a:t>)</a:t>
                      </a:r>
                      <a:endParaRPr lang="es-PE"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800" dirty="0" smtClean="0">
                          <a:effectLst/>
                        </a:rPr>
                        <a:t>Importaciones HIRAOKA</a:t>
                      </a:r>
                      <a:r>
                        <a:rPr lang="es-ES" sz="1800" dirty="0">
                          <a:effectLst/>
                        </a:rPr>
                        <a:t>, </a:t>
                      </a:r>
                      <a:r>
                        <a:rPr lang="es-ES" sz="1800" dirty="0" smtClean="0">
                          <a:effectLst/>
                        </a:rPr>
                        <a:t>Panasonic Peruana SA, Internacional de Maquinaria y Comercio SA, Empresa de Bienes y Servicios para el Hogar SAC, EPSON Perú SA, </a:t>
                      </a:r>
                      <a:r>
                        <a:rPr lang="es-ES" sz="1800" dirty="0" err="1" smtClean="0">
                          <a:effectLst/>
                        </a:rPr>
                        <a:t>Electroandina</a:t>
                      </a:r>
                      <a:r>
                        <a:rPr lang="es-ES" sz="1800" dirty="0" smtClean="0">
                          <a:effectLst/>
                        </a:rPr>
                        <a:t> Industria SAC, Supermercados Peruanos SA, Total Artefactos SA, Tiendas EFE SA. (9)</a:t>
                      </a:r>
                      <a:endParaRPr lang="es-PE" sz="1800" dirty="0">
                        <a:effectLst/>
                        <a:latin typeface="Times New Roman" panose="02020603050405020304" pitchFamily="18" charset="0"/>
                        <a:ea typeface="Times New Roman" panose="02020603050405020304" pitchFamily="18" charset="0"/>
                      </a:endParaRPr>
                    </a:p>
                  </a:txBody>
                  <a:tcPr marL="68580" marR="68580" marT="0" marB="0"/>
                </a:tc>
              </a:tr>
              <a:tr h="477053">
                <a:tc>
                  <a:txBody>
                    <a:bodyPr/>
                    <a:lstStyle/>
                    <a:p>
                      <a:pPr algn="ctr">
                        <a:spcAft>
                          <a:spcPts val="0"/>
                        </a:spcAft>
                      </a:pPr>
                      <a:r>
                        <a:rPr lang="es-ES" sz="1800" dirty="0">
                          <a:effectLst/>
                        </a:rPr>
                        <a:t>3</a:t>
                      </a:r>
                      <a:endParaRPr lang="es-PE"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800" dirty="0" err="1">
                          <a:effectLst/>
                        </a:rPr>
                        <a:t>Almi</a:t>
                      </a:r>
                      <a:r>
                        <a:rPr lang="en-US" sz="1800" dirty="0">
                          <a:effectLst/>
                        </a:rPr>
                        <a:t> International S.A.C.</a:t>
                      </a:r>
                      <a:endParaRPr lang="es-PE"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800" dirty="0" err="1">
                          <a:effectLst/>
                        </a:rPr>
                        <a:t>Satra</a:t>
                      </a:r>
                      <a:r>
                        <a:rPr lang="es-ES" sz="1800" dirty="0">
                          <a:effectLst/>
                        </a:rPr>
                        <a:t> del Perú y </a:t>
                      </a:r>
                      <a:r>
                        <a:rPr lang="es-ES" sz="1800" dirty="0" smtClean="0">
                          <a:effectLst/>
                        </a:rPr>
                        <a:t>CAMS (2)</a:t>
                      </a:r>
                      <a:endParaRPr lang="es-PE" sz="1800" dirty="0">
                        <a:effectLst/>
                        <a:latin typeface="Times New Roman" panose="02020603050405020304" pitchFamily="18" charset="0"/>
                        <a:ea typeface="Times New Roman" panose="02020603050405020304" pitchFamily="18" charset="0"/>
                      </a:endParaRPr>
                    </a:p>
                  </a:txBody>
                  <a:tcPr marL="68580" marR="68580" marT="0" marB="0"/>
                </a:tc>
              </a:tr>
              <a:tr h="477053">
                <a:tc>
                  <a:txBody>
                    <a:bodyPr/>
                    <a:lstStyle/>
                    <a:p>
                      <a:pPr algn="ctr">
                        <a:spcAft>
                          <a:spcPts val="0"/>
                        </a:spcAft>
                      </a:pPr>
                      <a:r>
                        <a:rPr lang="es-ES" sz="1800" dirty="0">
                          <a:effectLst/>
                        </a:rPr>
                        <a:t>4</a:t>
                      </a:r>
                      <a:endParaRPr lang="es-PE"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800" dirty="0">
                          <a:effectLst/>
                        </a:rPr>
                        <a:t>Grupo </a:t>
                      </a:r>
                      <a:r>
                        <a:rPr lang="es-ES" sz="1800" dirty="0" err="1">
                          <a:effectLst/>
                        </a:rPr>
                        <a:t>Tecnologies</a:t>
                      </a:r>
                      <a:r>
                        <a:rPr lang="es-ES" sz="1800" dirty="0">
                          <a:effectLst/>
                        </a:rPr>
                        <a:t> </a:t>
                      </a:r>
                      <a:r>
                        <a:rPr lang="es-ES" sz="1800" dirty="0" smtClean="0">
                          <a:effectLst/>
                        </a:rPr>
                        <a:t>S.A y METREON SAC</a:t>
                      </a:r>
                      <a:endParaRPr lang="es-PE"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S" sz="1800" dirty="0">
                          <a:effectLst/>
                        </a:rPr>
                        <a:t>Grupo </a:t>
                      </a:r>
                      <a:r>
                        <a:rPr lang="es-ES" sz="1800" dirty="0" err="1">
                          <a:effectLst/>
                        </a:rPr>
                        <a:t>Tecnologies</a:t>
                      </a:r>
                      <a:r>
                        <a:rPr lang="es-ES" sz="1800" dirty="0">
                          <a:effectLst/>
                        </a:rPr>
                        <a:t> S.A. y </a:t>
                      </a:r>
                      <a:r>
                        <a:rPr lang="es-ES" sz="1800" dirty="0" err="1">
                          <a:effectLst/>
                        </a:rPr>
                        <a:t>Metreon</a:t>
                      </a:r>
                      <a:r>
                        <a:rPr lang="es-ES" sz="1800" dirty="0">
                          <a:effectLst/>
                        </a:rPr>
                        <a:t> SAC</a:t>
                      </a:r>
                      <a:r>
                        <a:rPr lang="es-ES" sz="1800" dirty="0" smtClean="0">
                          <a:effectLst/>
                        </a:rPr>
                        <a:t>. (2)</a:t>
                      </a:r>
                      <a:endParaRPr lang="es-PE" sz="18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6" name="CuadroTexto 5"/>
          <p:cNvSpPr txBox="1"/>
          <p:nvPr/>
        </p:nvSpPr>
        <p:spPr>
          <a:xfrm>
            <a:off x="323528" y="1052736"/>
            <a:ext cx="8496944" cy="400110"/>
          </a:xfrm>
          <a:prstGeom prst="rect">
            <a:avLst/>
          </a:prstGeom>
          <a:noFill/>
        </p:spPr>
        <p:txBody>
          <a:bodyPr wrap="square" rtlCol="0">
            <a:spAutoFit/>
          </a:bodyPr>
          <a:lstStyle/>
          <a:p>
            <a:pPr algn="ctr"/>
            <a:r>
              <a:rPr lang="es-PE" sz="2000" b="1" dirty="0" smtClean="0">
                <a:solidFill>
                  <a:srgbClr val="C00000"/>
                </a:solidFill>
                <a:latin typeface="Arial" panose="020B0604020202020204" pitchFamily="34" charset="0"/>
                <a:cs typeface="Arial" panose="020B0604020202020204" pitchFamily="34" charset="0"/>
              </a:rPr>
              <a:t>Planes de manejo RAEE colectivos aprobados por PRODUCE</a:t>
            </a:r>
            <a:endParaRPr lang="es-PE" sz="2000" b="1" dirty="0">
              <a:solidFill>
                <a:srgbClr val="C00000"/>
              </a:solidFill>
              <a:latin typeface="Arial" panose="020B0604020202020204" pitchFamily="34" charset="0"/>
              <a:cs typeface="Arial" panose="020B0604020202020204" pitchFamily="34" charset="0"/>
            </a:endParaRPr>
          </a:p>
        </p:txBody>
      </p:sp>
      <p:sp>
        <p:nvSpPr>
          <p:cNvPr id="5" name="CuadroTexto 4"/>
          <p:cNvSpPr txBox="1"/>
          <p:nvPr/>
        </p:nvSpPr>
        <p:spPr>
          <a:xfrm>
            <a:off x="539552" y="6021288"/>
            <a:ext cx="2106474" cy="276999"/>
          </a:xfrm>
          <a:prstGeom prst="rect">
            <a:avLst/>
          </a:prstGeom>
          <a:noFill/>
        </p:spPr>
        <p:txBody>
          <a:bodyPr wrap="none" rtlCol="0">
            <a:spAutoFit/>
          </a:bodyPr>
          <a:lstStyle/>
          <a:p>
            <a:r>
              <a:rPr lang="es-PE" sz="1200" b="1" dirty="0" smtClean="0"/>
              <a:t>PRODUCE. A julio de 2015</a:t>
            </a:r>
            <a:endParaRPr lang="es-PE" sz="1200" b="1" dirty="0"/>
          </a:p>
        </p:txBody>
      </p:sp>
    </p:spTree>
    <p:extLst>
      <p:ext uri="{BB962C8B-B14F-4D97-AF65-F5344CB8AC3E}">
        <p14:creationId xmlns:p14="http://schemas.microsoft.com/office/powerpoint/2010/main" xmlns="" val="16782558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nvPr>
        </p:nvGraphicFramePr>
        <p:xfrm>
          <a:off x="323528" y="1484784"/>
          <a:ext cx="8496944" cy="4907280"/>
        </p:xfrm>
        <a:graphic>
          <a:graphicData uri="http://schemas.openxmlformats.org/drawingml/2006/table">
            <a:tbl>
              <a:tblPr firstRow="1" firstCol="1" bandRow="1">
                <a:tableStyleId>{5C22544A-7EE6-4342-B048-85BDC9FD1C3A}</a:tableStyleId>
              </a:tblPr>
              <a:tblGrid>
                <a:gridCol w="80923"/>
                <a:gridCol w="761117"/>
                <a:gridCol w="3069483"/>
                <a:gridCol w="4585421"/>
              </a:tblGrid>
              <a:tr h="187325">
                <a:tc gridSpan="2">
                  <a:txBody>
                    <a:bodyPr/>
                    <a:lstStyle/>
                    <a:p>
                      <a:pPr algn="ctr">
                        <a:lnSpc>
                          <a:spcPct val="115000"/>
                        </a:lnSpc>
                        <a:spcAft>
                          <a:spcPts val="0"/>
                        </a:spcAft>
                      </a:pPr>
                      <a:r>
                        <a:rPr lang="es-ES" sz="2000" dirty="0">
                          <a:effectLst/>
                        </a:rPr>
                        <a:t>ITEM</a:t>
                      </a:r>
                      <a:endParaRPr lang="es-PE" sz="2000" dirty="0">
                        <a:effectLst/>
                        <a:latin typeface="Times New Roman" panose="02020603050405020304" pitchFamily="18" charset="0"/>
                        <a:ea typeface="Times New Roman" panose="02020603050405020304" pitchFamily="18" charset="0"/>
                      </a:endParaRPr>
                    </a:p>
                  </a:txBody>
                  <a:tcPr marL="6350" marR="6350" marT="0" marB="0" anchor="ctr"/>
                </a:tc>
                <a:tc hMerge="1">
                  <a:txBody>
                    <a:bodyPr/>
                    <a:lstStyle/>
                    <a:p>
                      <a:endParaRPr lang="es-PE"/>
                    </a:p>
                  </a:txBody>
                  <a:tcPr/>
                </a:tc>
                <a:tc>
                  <a:txBody>
                    <a:bodyPr/>
                    <a:lstStyle/>
                    <a:p>
                      <a:pPr algn="ctr">
                        <a:lnSpc>
                          <a:spcPct val="115000"/>
                        </a:lnSpc>
                        <a:spcAft>
                          <a:spcPts val="0"/>
                        </a:spcAft>
                      </a:pPr>
                      <a:r>
                        <a:rPr lang="es-ES" sz="2000" dirty="0">
                          <a:effectLst/>
                        </a:rPr>
                        <a:t>RESOLUCIÓN</a:t>
                      </a:r>
                      <a:endParaRPr lang="es-PE" sz="2000" dirty="0">
                        <a:effectLst/>
                        <a:latin typeface="Times New Roman" panose="02020603050405020304" pitchFamily="18" charset="0"/>
                        <a:ea typeface="Times New Roman" panose="02020603050405020304" pitchFamily="18" charset="0"/>
                      </a:endParaRPr>
                    </a:p>
                  </a:txBody>
                  <a:tcPr marL="6350" marR="6350" marT="0" marB="0" anchor="ctr"/>
                </a:tc>
                <a:tc>
                  <a:txBody>
                    <a:bodyPr/>
                    <a:lstStyle/>
                    <a:p>
                      <a:pPr algn="ctr">
                        <a:lnSpc>
                          <a:spcPct val="115000"/>
                        </a:lnSpc>
                        <a:spcAft>
                          <a:spcPts val="0"/>
                        </a:spcAft>
                      </a:pPr>
                      <a:r>
                        <a:rPr lang="es-ES" sz="2000">
                          <a:effectLst/>
                        </a:rPr>
                        <a:t>PRODUCTOR - EMPRESA</a:t>
                      </a:r>
                      <a:endParaRPr lang="es-PE" sz="2000">
                        <a:effectLst/>
                        <a:latin typeface="Times New Roman" panose="02020603050405020304" pitchFamily="18" charset="0"/>
                        <a:ea typeface="Times New Roman" panose="02020603050405020304" pitchFamily="18" charset="0"/>
                      </a:endParaRPr>
                    </a:p>
                  </a:txBody>
                  <a:tcPr marL="6350" marR="6350" marT="0" marB="0" anchor="ctr"/>
                </a:tc>
              </a:tr>
              <a:tr h="187325">
                <a:tc gridSpan="2">
                  <a:txBody>
                    <a:bodyPr/>
                    <a:lstStyle/>
                    <a:p>
                      <a:pPr algn="ctr">
                        <a:lnSpc>
                          <a:spcPct val="115000"/>
                        </a:lnSpc>
                        <a:spcAft>
                          <a:spcPts val="0"/>
                        </a:spcAft>
                      </a:pPr>
                      <a:r>
                        <a:rPr lang="es-ES" sz="2000">
                          <a:effectLst/>
                        </a:rPr>
                        <a:t>1</a:t>
                      </a:r>
                      <a:endParaRPr lang="es-PE" sz="2000">
                        <a:effectLst/>
                        <a:latin typeface="Times New Roman" panose="02020603050405020304" pitchFamily="18" charset="0"/>
                        <a:ea typeface="Times New Roman" panose="02020603050405020304" pitchFamily="18" charset="0"/>
                      </a:endParaRPr>
                    </a:p>
                  </a:txBody>
                  <a:tcPr marL="6350" marR="6350" marT="0" marB="0" anchor="ctr"/>
                </a:tc>
                <a:tc hMerge="1">
                  <a:txBody>
                    <a:bodyPr/>
                    <a:lstStyle/>
                    <a:p>
                      <a:endParaRPr lang="es-PE"/>
                    </a:p>
                  </a:txBody>
                  <a:tcPr/>
                </a:tc>
                <a:tc>
                  <a:txBody>
                    <a:bodyPr/>
                    <a:lstStyle/>
                    <a:p>
                      <a:pPr>
                        <a:lnSpc>
                          <a:spcPct val="115000"/>
                        </a:lnSpc>
                        <a:spcAft>
                          <a:spcPts val="0"/>
                        </a:spcAft>
                      </a:pPr>
                      <a:r>
                        <a:rPr lang="es-ES" sz="2000">
                          <a:effectLst/>
                        </a:rPr>
                        <a:t>RD N° 354-2013-MTC/16</a:t>
                      </a:r>
                      <a:endParaRPr lang="es-PE" sz="2000">
                        <a:effectLst/>
                        <a:latin typeface="Times New Roman" panose="02020603050405020304" pitchFamily="18" charset="0"/>
                        <a:ea typeface="Times New Roman" panose="02020603050405020304" pitchFamily="18" charset="0"/>
                      </a:endParaRPr>
                    </a:p>
                  </a:txBody>
                  <a:tcPr marL="6350" marR="6350" marT="0" marB="0" anchor="ctr"/>
                </a:tc>
                <a:tc>
                  <a:txBody>
                    <a:bodyPr/>
                    <a:lstStyle/>
                    <a:p>
                      <a:pPr>
                        <a:lnSpc>
                          <a:spcPct val="115000"/>
                        </a:lnSpc>
                        <a:spcAft>
                          <a:spcPts val="0"/>
                        </a:spcAft>
                      </a:pPr>
                      <a:r>
                        <a:rPr lang="en-US" sz="2000">
                          <a:effectLst/>
                        </a:rPr>
                        <a:t>TECHNOLOGY ENVISION PERU S.A.C</a:t>
                      </a:r>
                      <a:endParaRPr lang="es-PE" sz="2000">
                        <a:effectLst/>
                        <a:latin typeface="Times New Roman" panose="02020603050405020304" pitchFamily="18" charset="0"/>
                        <a:ea typeface="Times New Roman" panose="02020603050405020304" pitchFamily="18" charset="0"/>
                      </a:endParaRPr>
                    </a:p>
                  </a:txBody>
                  <a:tcPr marL="6350" marR="6350" marT="0" marB="0" anchor="ctr"/>
                </a:tc>
              </a:tr>
              <a:tr h="187325">
                <a:tc>
                  <a:txBody>
                    <a:bodyPr/>
                    <a:lstStyle/>
                    <a:p>
                      <a:pPr>
                        <a:lnSpc>
                          <a:spcPct val="107000"/>
                        </a:lnSpc>
                        <a:spcAft>
                          <a:spcPts val="0"/>
                        </a:spcAft>
                      </a:pPr>
                      <a:r>
                        <a:rPr lang="es-ES" sz="2000">
                          <a:effectLst/>
                        </a:rPr>
                        <a:t> </a:t>
                      </a:r>
                      <a:endParaRPr lang="es-PE" sz="20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lnSpc>
                          <a:spcPct val="115000"/>
                        </a:lnSpc>
                        <a:spcAft>
                          <a:spcPts val="0"/>
                        </a:spcAft>
                      </a:pPr>
                      <a:r>
                        <a:rPr lang="es-ES" sz="2000">
                          <a:effectLst/>
                        </a:rPr>
                        <a:t>2</a:t>
                      </a:r>
                      <a:endParaRPr lang="es-PE" sz="2000">
                        <a:effectLst/>
                        <a:latin typeface="Times New Roman" panose="02020603050405020304" pitchFamily="18" charset="0"/>
                        <a:ea typeface="Times New Roman" panose="02020603050405020304" pitchFamily="18" charset="0"/>
                      </a:endParaRPr>
                    </a:p>
                  </a:txBody>
                  <a:tcPr marL="6350" marR="6350" marT="0" marB="0" anchor="ctr"/>
                </a:tc>
                <a:tc>
                  <a:txBody>
                    <a:bodyPr/>
                    <a:lstStyle/>
                    <a:p>
                      <a:pPr>
                        <a:lnSpc>
                          <a:spcPct val="115000"/>
                        </a:lnSpc>
                        <a:spcAft>
                          <a:spcPts val="0"/>
                        </a:spcAft>
                      </a:pPr>
                      <a:r>
                        <a:rPr lang="es-ES" sz="2000">
                          <a:effectLst/>
                        </a:rPr>
                        <a:t>RD N° 355-2013-MTC/16</a:t>
                      </a:r>
                      <a:endParaRPr lang="es-PE" sz="2000">
                        <a:effectLst/>
                        <a:latin typeface="Times New Roman" panose="02020603050405020304" pitchFamily="18" charset="0"/>
                        <a:ea typeface="Times New Roman" panose="02020603050405020304" pitchFamily="18" charset="0"/>
                      </a:endParaRPr>
                    </a:p>
                  </a:txBody>
                  <a:tcPr marL="6350" marR="6350" marT="0" marB="0" anchor="ctr"/>
                </a:tc>
                <a:tc>
                  <a:txBody>
                    <a:bodyPr/>
                    <a:lstStyle/>
                    <a:p>
                      <a:pPr>
                        <a:lnSpc>
                          <a:spcPct val="115000"/>
                        </a:lnSpc>
                        <a:spcAft>
                          <a:spcPts val="0"/>
                        </a:spcAft>
                      </a:pPr>
                      <a:r>
                        <a:rPr lang="es-ES" sz="2000">
                          <a:effectLst/>
                        </a:rPr>
                        <a:t>COSAPI DATA S.A.</a:t>
                      </a:r>
                      <a:endParaRPr lang="es-PE" sz="2000">
                        <a:effectLst/>
                        <a:latin typeface="Times New Roman" panose="02020603050405020304" pitchFamily="18" charset="0"/>
                        <a:ea typeface="Times New Roman" panose="02020603050405020304" pitchFamily="18" charset="0"/>
                      </a:endParaRPr>
                    </a:p>
                  </a:txBody>
                  <a:tcPr marL="6350" marR="6350" marT="0" marB="0" anchor="ctr"/>
                </a:tc>
              </a:tr>
              <a:tr h="187325">
                <a:tc>
                  <a:txBody>
                    <a:bodyPr/>
                    <a:lstStyle/>
                    <a:p>
                      <a:pPr>
                        <a:lnSpc>
                          <a:spcPct val="107000"/>
                        </a:lnSpc>
                        <a:spcAft>
                          <a:spcPts val="0"/>
                        </a:spcAft>
                      </a:pPr>
                      <a:r>
                        <a:rPr lang="es-ES" sz="2000">
                          <a:effectLst/>
                        </a:rPr>
                        <a:t> </a:t>
                      </a:r>
                      <a:endParaRPr lang="es-PE" sz="20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lnSpc>
                          <a:spcPct val="115000"/>
                        </a:lnSpc>
                        <a:spcAft>
                          <a:spcPts val="0"/>
                        </a:spcAft>
                      </a:pPr>
                      <a:r>
                        <a:rPr lang="es-ES" sz="2000">
                          <a:effectLst/>
                        </a:rPr>
                        <a:t>3</a:t>
                      </a:r>
                      <a:endParaRPr lang="es-PE" sz="2000">
                        <a:effectLst/>
                        <a:latin typeface="Times New Roman" panose="02020603050405020304" pitchFamily="18" charset="0"/>
                        <a:ea typeface="Times New Roman" panose="02020603050405020304" pitchFamily="18" charset="0"/>
                      </a:endParaRPr>
                    </a:p>
                  </a:txBody>
                  <a:tcPr marL="6350" marR="6350" marT="0" marB="0" anchor="ctr"/>
                </a:tc>
                <a:tc>
                  <a:txBody>
                    <a:bodyPr/>
                    <a:lstStyle/>
                    <a:p>
                      <a:pPr>
                        <a:lnSpc>
                          <a:spcPct val="115000"/>
                        </a:lnSpc>
                        <a:spcAft>
                          <a:spcPts val="0"/>
                        </a:spcAft>
                      </a:pPr>
                      <a:r>
                        <a:rPr lang="es-ES" sz="2000">
                          <a:effectLst/>
                        </a:rPr>
                        <a:t>RD N° 036-2014-MTC/16</a:t>
                      </a:r>
                      <a:endParaRPr lang="es-PE" sz="2000">
                        <a:effectLst/>
                        <a:latin typeface="Times New Roman" panose="02020603050405020304" pitchFamily="18" charset="0"/>
                        <a:ea typeface="Times New Roman" panose="02020603050405020304" pitchFamily="18" charset="0"/>
                      </a:endParaRPr>
                    </a:p>
                  </a:txBody>
                  <a:tcPr marL="6350" marR="6350" marT="0" marB="0" anchor="ctr"/>
                </a:tc>
                <a:tc>
                  <a:txBody>
                    <a:bodyPr/>
                    <a:lstStyle/>
                    <a:p>
                      <a:pPr>
                        <a:lnSpc>
                          <a:spcPct val="115000"/>
                        </a:lnSpc>
                        <a:spcAft>
                          <a:spcPts val="0"/>
                        </a:spcAft>
                      </a:pPr>
                      <a:r>
                        <a:rPr lang="es-ES" sz="2000">
                          <a:effectLst/>
                        </a:rPr>
                        <a:t>ITELCA SAS SUCURSAL PERU</a:t>
                      </a:r>
                      <a:endParaRPr lang="es-PE" sz="2000">
                        <a:effectLst/>
                        <a:latin typeface="Times New Roman" panose="02020603050405020304" pitchFamily="18" charset="0"/>
                        <a:ea typeface="Times New Roman" panose="02020603050405020304" pitchFamily="18" charset="0"/>
                      </a:endParaRPr>
                    </a:p>
                  </a:txBody>
                  <a:tcPr marL="6350" marR="6350" marT="0" marB="0" anchor="ctr"/>
                </a:tc>
              </a:tr>
              <a:tr h="187325">
                <a:tc>
                  <a:txBody>
                    <a:bodyPr/>
                    <a:lstStyle/>
                    <a:p>
                      <a:pPr>
                        <a:lnSpc>
                          <a:spcPct val="107000"/>
                        </a:lnSpc>
                        <a:spcAft>
                          <a:spcPts val="0"/>
                        </a:spcAft>
                      </a:pPr>
                      <a:r>
                        <a:rPr lang="es-ES" sz="2000">
                          <a:effectLst/>
                        </a:rPr>
                        <a:t> </a:t>
                      </a:r>
                      <a:endParaRPr lang="es-PE" sz="20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lnSpc>
                          <a:spcPct val="115000"/>
                        </a:lnSpc>
                        <a:spcAft>
                          <a:spcPts val="0"/>
                        </a:spcAft>
                      </a:pPr>
                      <a:r>
                        <a:rPr lang="es-ES" sz="2000">
                          <a:effectLst/>
                        </a:rPr>
                        <a:t>4</a:t>
                      </a:r>
                      <a:endParaRPr lang="es-PE" sz="2000">
                        <a:effectLst/>
                        <a:latin typeface="Times New Roman" panose="02020603050405020304" pitchFamily="18" charset="0"/>
                        <a:ea typeface="Times New Roman" panose="02020603050405020304" pitchFamily="18" charset="0"/>
                      </a:endParaRPr>
                    </a:p>
                  </a:txBody>
                  <a:tcPr marL="6350" marR="6350" marT="0" marB="0" anchor="ctr"/>
                </a:tc>
                <a:tc>
                  <a:txBody>
                    <a:bodyPr/>
                    <a:lstStyle/>
                    <a:p>
                      <a:pPr>
                        <a:lnSpc>
                          <a:spcPct val="115000"/>
                        </a:lnSpc>
                        <a:spcAft>
                          <a:spcPts val="0"/>
                        </a:spcAft>
                      </a:pPr>
                      <a:r>
                        <a:rPr lang="es-ES" sz="2000">
                          <a:effectLst/>
                        </a:rPr>
                        <a:t>RD N° 054-2014-MTC/16</a:t>
                      </a:r>
                      <a:endParaRPr lang="es-PE" sz="2000">
                        <a:effectLst/>
                        <a:latin typeface="Times New Roman" panose="02020603050405020304" pitchFamily="18" charset="0"/>
                        <a:ea typeface="Times New Roman" panose="02020603050405020304" pitchFamily="18" charset="0"/>
                      </a:endParaRPr>
                    </a:p>
                  </a:txBody>
                  <a:tcPr marL="6350" marR="6350" marT="0" marB="0" anchor="ctr"/>
                </a:tc>
                <a:tc>
                  <a:txBody>
                    <a:bodyPr/>
                    <a:lstStyle/>
                    <a:p>
                      <a:pPr>
                        <a:lnSpc>
                          <a:spcPct val="115000"/>
                        </a:lnSpc>
                        <a:spcAft>
                          <a:spcPts val="0"/>
                        </a:spcAft>
                      </a:pPr>
                      <a:r>
                        <a:rPr lang="es-ES" sz="2000">
                          <a:effectLst/>
                        </a:rPr>
                        <a:t>TELALI E.I.R.L.</a:t>
                      </a:r>
                      <a:endParaRPr lang="es-PE" sz="2000">
                        <a:effectLst/>
                        <a:latin typeface="Times New Roman" panose="02020603050405020304" pitchFamily="18" charset="0"/>
                        <a:ea typeface="Times New Roman" panose="02020603050405020304" pitchFamily="18" charset="0"/>
                      </a:endParaRPr>
                    </a:p>
                  </a:txBody>
                  <a:tcPr marL="6350" marR="6350" marT="0" marB="0" anchor="ctr"/>
                </a:tc>
              </a:tr>
              <a:tr h="187325">
                <a:tc>
                  <a:txBody>
                    <a:bodyPr/>
                    <a:lstStyle/>
                    <a:p>
                      <a:pPr>
                        <a:lnSpc>
                          <a:spcPct val="107000"/>
                        </a:lnSpc>
                        <a:spcAft>
                          <a:spcPts val="0"/>
                        </a:spcAft>
                      </a:pPr>
                      <a:r>
                        <a:rPr lang="es-ES" sz="2000">
                          <a:effectLst/>
                        </a:rPr>
                        <a:t> </a:t>
                      </a:r>
                      <a:endParaRPr lang="es-PE" sz="20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lnSpc>
                          <a:spcPct val="115000"/>
                        </a:lnSpc>
                        <a:spcAft>
                          <a:spcPts val="0"/>
                        </a:spcAft>
                      </a:pPr>
                      <a:r>
                        <a:rPr lang="es-ES" sz="2000">
                          <a:effectLst/>
                        </a:rPr>
                        <a:t>5</a:t>
                      </a:r>
                      <a:endParaRPr lang="es-PE" sz="2000">
                        <a:effectLst/>
                        <a:latin typeface="Times New Roman" panose="02020603050405020304" pitchFamily="18" charset="0"/>
                        <a:ea typeface="Times New Roman" panose="02020603050405020304" pitchFamily="18" charset="0"/>
                      </a:endParaRPr>
                    </a:p>
                  </a:txBody>
                  <a:tcPr marL="6350" marR="6350" marT="0" marB="0" anchor="ctr"/>
                </a:tc>
                <a:tc>
                  <a:txBody>
                    <a:bodyPr/>
                    <a:lstStyle/>
                    <a:p>
                      <a:pPr>
                        <a:lnSpc>
                          <a:spcPct val="115000"/>
                        </a:lnSpc>
                        <a:spcAft>
                          <a:spcPts val="0"/>
                        </a:spcAft>
                      </a:pPr>
                      <a:r>
                        <a:rPr lang="es-ES" sz="2000">
                          <a:effectLst/>
                        </a:rPr>
                        <a:t>RD N° 156-2014-MTC/16</a:t>
                      </a:r>
                      <a:endParaRPr lang="es-PE" sz="2000">
                        <a:effectLst/>
                        <a:latin typeface="Times New Roman" panose="02020603050405020304" pitchFamily="18" charset="0"/>
                        <a:ea typeface="Times New Roman" panose="02020603050405020304" pitchFamily="18" charset="0"/>
                      </a:endParaRPr>
                    </a:p>
                  </a:txBody>
                  <a:tcPr marL="6350" marR="6350" marT="0" marB="0" anchor="ctr"/>
                </a:tc>
                <a:tc>
                  <a:txBody>
                    <a:bodyPr/>
                    <a:lstStyle/>
                    <a:p>
                      <a:pPr>
                        <a:lnSpc>
                          <a:spcPct val="115000"/>
                        </a:lnSpc>
                        <a:spcAft>
                          <a:spcPts val="0"/>
                        </a:spcAft>
                      </a:pPr>
                      <a:r>
                        <a:rPr lang="es-ES" sz="2000">
                          <a:effectLst/>
                        </a:rPr>
                        <a:t>Corporación de Alta Tecnología S.A.C. (CALTEC)</a:t>
                      </a:r>
                      <a:endParaRPr lang="es-PE" sz="2000">
                        <a:effectLst/>
                        <a:latin typeface="Times New Roman" panose="02020603050405020304" pitchFamily="18" charset="0"/>
                        <a:ea typeface="Times New Roman" panose="02020603050405020304" pitchFamily="18" charset="0"/>
                      </a:endParaRPr>
                    </a:p>
                  </a:txBody>
                  <a:tcPr marL="6350" marR="6350" marT="0" marB="0" anchor="ctr"/>
                </a:tc>
              </a:tr>
              <a:tr h="187325">
                <a:tc>
                  <a:txBody>
                    <a:bodyPr/>
                    <a:lstStyle/>
                    <a:p>
                      <a:pPr>
                        <a:lnSpc>
                          <a:spcPct val="107000"/>
                        </a:lnSpc>
                        <a:spcAft>
                          <a:spcPts val="0"/>
                        </a:spcAft>
                      </a:pPr>
                      <a:r>
                        <a:rPr lang="es-ES" sz="2000">
                          <a:effectLst/>
                        </a:rPr>
                        <a:t> </a:t>
                      </a:r>
                      <a:endParaRPr lang="es-PE" sz="20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lnSpc>
                          <a:spcPct val="115000"/>
                        </a:lnSpc>
                        <a:spcAft>
                          <a:spcPts val="0"/>
                        </a:spcAft>
                      </a:pPr>
                      <a:r>
                        <a:rPr lang="es-ES" sz="2000">
                          <a:effectLst/>
                        </a:rPr>
                        <a:t>6</a:t>
                      </a:r>
                      <a:endParaRPr lang="es-PE" sz="2000">
                        <a:effectLst/>
                        <a:latin typeface="Times New Roman" panose="02020603050405020304" pitchFamily="18" charset="0"/>
                        <a:ea typeface="Times New Roman" panose="02020603050405020304" pitchFamily="18" charset="0"/>
                      </a:endParaRPr>
                    </a:p>
                  </a:txBody>
                  <a:tcPr marL="6350" marR="6350" marT="0" marB="0" anchor="ctr"/>
                </a:tc>
                <a:tc>
                  <a:txBody>
                    <a:bodyPr/>
                    <a:lstStyle/>
                    <a:p>
                      <a:pPr>
                        <a:lnSpc>
                          <a:spcPct val="115000"/>
                        </a:lnSpc>
                        <a:spcAft>
                          <a:spcPts val="0"/>
                        </a:spcAft>
                      </a:pPr>
                      <a:r>
                        <a:rPr lang="es-ES" sz="2000">
                          <a:effectLst/>
                        </a:rPr>
                        <a:t>RD N° 333-2014-MTC/16</a:t>
                      </a:r>
                      <a:endParaRPr lang="es-PE" sz="2000">
                        <a:effectLst/>
                        <a:latin typeface="Times New Roman" panose="02020603050405020304" pitchFamily="18" charset="0"/>
                        <a:ea typeface="Times New Roman" panose="02020603050405020304" pitchFamily="18" charset="0"/>
                      </a:endParaRPr>
                    </a:p>
                  </a:txBody>
                  <a:tcPr marL="6350" marR="6350" marT="0" marB="0" anchor="ctr"/>
                </a:tc>
                <a:tc>
                  <a:txBody>
                    <a:bodyPr/>
                    <a:lstStyle/>
                    <a:p>
                      <a:pPr>
                        <a:lnSpc>
                          <a:spcPct val="115000"/>
                        </a:lnSpc>
                        <a:spcAft>
                          <a:spcPts val="0"/>
                        </a:spcAft>
                      </a:pPr>
                      <a:r>
                        <a:rPr lang="es-ES" sz="2000">
                          <a:effectLst/>
                        </a:rPr>
                        <a:t>GMD S.A.</a:t>
                      </a:r>
                      <a:endParaRPr lang="es-PE" sz="2000">
                        <a:effectLst/>
                        <a:latin typeface="Times New Roman" panose="02020603050405020304" pitchFamily="18" charset="0"/>
                        <a:ea typeface="Times New Roman" panose="02020603050405020304" pitchFamily="18" charset="0"/>
                      </a:endParaRPr>
                    </a:p>
                  </a:txBody>
                  <a:tcPr marL="6350" marR="6350" marT="0" marB="0" anchor="ctr"/>
                </a:tc>
              </a:tr>
              <a:tr h="187325">
                <a:tc>
                  <a:txBody>
                    <a:bodyPr/>
                    <a:lstStyle/>
                    <a:p>
                      <a:pPr>
                        <a:lnSpc>
                          <a:spcPct val="107000"/>
                        </a:lnSpc>
                        <a:spcAft>
                          <a:spcPts val="0"/>
                        </a:spcAft>
                      </a:pPr>
                      <a:r>
                        <a:rPr lang="es-ES" sz="2000">
                          <a:effectLst/>
                        </a:rPr>
                        <a:t> </a:t>
                      </a:r>
                      <a:endParaRPr lang="es-PE" sz="20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lnSpc>
                          <a:spcPct val="115000"/>
                        </a:lnSpc>
                        <a:spcAft>
                          <a:spcPts val="0"/>
                        </a:spcAft>
                      </a:pPr>
                      <a:r>
                        <a:rPr lang="es-ES" sz="2000">
                          <a:effectLst/>
                        </a:rPr>
                        <a:t>7</a:t>
                      </a:r>
                      <a:endParaRPr lang="es-PE" sz="2000">
                        <a:effectLst/>
                        <a:latin typeface="Times New Roman" panose="02020603050405020304" pitchFamily="18" charset="0"/>
                        <a:ea typeface="Times New Roman" panose="02020603050405020304" pitchFamily="18" charset="0"/>
                      </a:endParaRPr>
                    </a:p>
                  </a:txBody>
                  <a:tcPr marL="6350" marR="6350" marT="0" marB="0" anchor="ctr"/>
                </a:tc>
                <a:tc>
                  <a:txBody>
                    <a:bodyPr/>
                    <a:lstStyle/>
                    <a:p>
                      <a:pPr>
                        <a:lnSpc>
                          <a:spcPct val="115000"/>
                        </a:lnSpc>
                        <a:spcAft>
                          <a:spcPts val="0"/>
                        </a:spcAft>
                      </a:pPr>
                      <a:r>
                        <a:rPr lang="es-ES" sz="2000">
                          <a:effectLst/>
                        </a:rPr>
                        <a:t>RD N° 513-2014-MTC/16</a:t>
                      </a:r>
                      <a:endParaRPr lang="es-PE" sz="2000">
                        <a:effectLst/>
                        <a:latin typeface="Times New Roman" panose="02020603050405020304" pitchFamily="18" charset="0"/>
                        <a:ea typeface="Times New Roman" panose="02020603050405020304" pitchFamily="18" charset="0"/>
                      </a:endParaRPr>
                    </a:p>
                  </a:txBody>
                  <a:tcPr marL="6350" marR="6350" marT="0" marB="0" anchor="ctr"/>
                </a:tc>
                <a:tc>
                  <a:txBody>
                    <a:bodyPr/>
                    <a:lstStyle/>
                    <a:p>
                      <a:pPr>
                        <a:lnSpc>
                          <a:spcPct val="115000"/>
                        </a:lnSpc>
                        <a:spcAft>
                          <a:spcPts val="0"/>
                        </a:spcAft>
                      </a:pPr>
                      <a:r>
                        <a:rPr lang="es-ES" sz="2000">
                          <a:effectLst/>
                        </a:rPr>
                        <a:t>ALCATEL LUCENT DEL PERU S.A.</a:t>
                      </a:r>
                      <a:endParaRPr lang="es-PE" sz="2000">
                        <a:effectLst/>
                        <a:latin typeface="Times New Roman" panose="02020603050405020304" pitchFamily="18" charset="0"/>
                        <a:ea typeface="Times New Roman" panose="02020603050405020304" pitchFamily="18" charset="0"/>
                      </a:endParaRPr>
                    </a:p>
                  </a:txBody>
                  <a:tcPr marL="6350" marR="6350" marT="0" marB="0" anchor="ctr"/>
                </a:tc>
              </a:tr>
              <a:tr h="187325">
                <a:tc>
                  <a:txBody>
                    <a:bodyPr/>
                    <a:lstStyle/>
                    <a:p>
                      <a:pPr>
                        <a:lnSpc>
                          <a:spcPct val="107000"/>
                        </a:lnSpc>
                        <a:spcAft>
                          <a:spcPts val="0"/>
                        </a:spcAft>
                      </a:pPr>
                      <a:r>
                        <a:rPr lang="es-ES" sz="2000">
                          <a:effectLst/>
                        </a:rPr>
                        <a:t> </a:t>
                      </a:r>
                      <a:endParaRPr lang="es-PE" sz="20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lnSpc>
                          <a:spcPct val="115000"/>
                        </a:lnSpc>
                        <a:spcAft>
                          <a:spcPts val="0"/>
                        </a:spcAft>
                      </a:pPr>
                      <a:r>
                        <a:rPr lang="es-ES" sz="2000" dirty="0">
                          <a:effectLst/>
                        </a:rPr>
                        <a:t>8</a:t>
                      </a:r>
                      <a:endParaRPr lang="es-PE" sz="2000" dirty="0">
                        <a:effectLst/>
                        <a:latin typeface="Times New Roman" panose="02020603050405020304" pitchFamily="18" charset="0"/>
                        <a:ea typeface="Times New Roman" panose="02020603050405020304" pitchFamily="18" charset="0"/>
                      </a:endParaRPr>
                    </a:p>
                  </a:txBody>
                  <a:tcPr marL="6350" marR="6350" marT="0" marB="0" anchor="ctr"/>
                </a:tc>
                <a:tc>
                  <a:txBody>
                    <a:bodyPr/>
                    <a:lstStyle/>
                    <a:p>
                      <a:pPr>
                        <a:lnSpc>
                          <a:spcPct val="115000"/>
                        </a:lnSpc>
                        <a:spcAft>
                          <a:spcPts val="0"/>
                        </a:spcAft>
                      </a:pPr>
                      <a:r>
                        <a:rPr lang="es-ES" sz="2000">
                          <a:effectLst/>
                        </a:rPr>
                        <a:t>RD N° 514-2014-MTC/16</a:t>
                      </a:r>
                      <a:endParaRPr lang="es-PE" sz="2000">
                        <a:effectLst/>
                        <a:latin typeface="Times New Roman" panose="02020603050405020304" pitchFamily="18" charset="0"/>
                        <a:ea typeface="Times New Roman" panose="02020603050405020304" pitchFamily="18" charset="0"/>
                      </a:endParaRPr>
                    </a:p>
                  </a:txBody>
                  <a:tcPr marL="6350" marR="6350" marT="0" marB="0" anchor="ctr"/>
                </a:tc>
                <a:tc>
                  <a:txBody>
                    <a:bodyPr/>
                    <a:lstStyle/>
                    <a:p>
                      <a:pPr>
                        <a:lnSpc>
                          <a:spcPct val="115000"/>
                        </a:lnSpc>
                        <a:spcAft>
                          <a:spcPts val="0"/>
                        </a:spcAft>
                      </a:pPr>
                      <a:r>
                        <a:rPr lang="es-ES" sz="2000" dirty="0">
                          <a:effectLst/>
                        </a:rPr>
                        <a:t>ALMI INTERNACIONAL </a:t>
                      </a:r>
                      <a:r>
                        <a:rPr lang="es-ES" sz="2000" dirty="0" smtClean="0">
                          <a:effectLst/>
                        </a:rPr>
                        <a:t>S.A.C (Colectivo)</a:t>
                      </a:r>
                      <a:endParaRPr lang="es-PE" sz="2000" dirty="0">
                        <a:effectLst/>
                        <a:latin typeface="Times New Roman" panose="02020603050405020304" pitchFamily="18" charset="0"/>
                        <a:ea typeface="Times New Roman" panose="02020603050405020304" pitchFamily="18" charset="0"/>
                      </a:endParaRPr>
                    </a:p>
                  </a:txBody>
                  <a:tcPr marL="6350" marR="6350" marT="0" marB="0" anchor="ctr"/>
                </a:tc>
              </a:tr>
              <a:tr h="187325">
                <a:tc>
                  <a:txBody>
                    <a:bodyPr/>
                    <a:lstStyle/>
                    <a:p>
                      <a:pPr>
                        <a:lnSpc>
                          <a:spcPct val="107000"/>
                        </a:lnSpc>
                        <a:spcAft>
                          <a:spcPts val="0"/>
                        </a:spcAft>
                      </a:pPr>
                      <a:r>
                        <a:rPr lang="es-ES" sz="2000">
                          <a:effectLst/>
                        </a:rPr>
                        <a:t> </a:t>
                      </a:r>
                      <a:endParaRPr lang="es-PE" sz="20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lnSpc>
                          <a:spcPct val="115000"/>
                        </a:lnSpc>
                        <a:spcAft>
                          <a:spcPts val="0"/>
                        </a:spcAft>
                      </a:pPr>
                      <a:r>
                        <a:rPr lang="es-ES" sz="2000" dirty="0">
                          <a:effectLst/>
                        </a:rPr>
                        <a:t>9</a:t>
                      </a:r>
                      <a:endParaRPr lang="es-PE" sz="2000" dirty="0">
                        <a:effectLst/>
                        <a:latin typeface="Times New Roman" panose="02020603050405020304" pitchFamily="18" charset="0"/>
                        <a:ea typeface="Times New Roman" panose="02020603050405020304" pitchFamily="18" charset="0"/>
                      </a:endParaRPr>
                    </a:p>
                  </a:txBody>
                  <a:tcPr marL="6350" marR="6350" marT="0" marB="0" anchor="ctr"/>
                </a:tc>
                <a:tc>
                  <a:txBody>
                    <a:bodyPr/>
                    <a:lstStyle/>
                    <a:p>
                      <a:pPr>
                        <a:lnSpc>
                          <a:spcPct val="115000"/>
                        </a:lnSpc>
                        <a:spcAft>
                          <a:spcPts val="0"/>
                        </a:spcAft>
                      </a:pPr>
                      <a:r>
                        <a:rPr lang="es-ES" sz="2000" dirty="0">
                          <a:effectLst/>
                        </a:rPr>
                        <a:t>RD N° 525-2014-MTC/16</a:t>
                      </a:r>
                      <a:endParaRPr lang="es-PE" sz="2000" dirty="0">
                        <a:effectLst/>
                        <a:latin typeface="Times New Roman" panose="02020603050405020304" pitchFamily="18" charset="0"/>
                        <a:ea typeface="Times New Roman" panose="02020603050405020304" pitchFamily="18" charset="0"/>
                      </a:endParaRPr>
                    </a:p>
                  </a:txBody>
                  <a:tcPr marL="6350" marR="6350" marT="0" marB="0" anchor="ctr"/>
                </a:tc>
                <a:tc>
                  <a:txBody>
                    <a:bodyPr/>
                    <a:lstStyle/>
                    <a:p>
                      <a:pPr>
                        <a:lnSpc>
                          <a:spcPct val="115000"/>
                        </a:lnSpc>
                        <a:spcAft>
                          <a:spcPts val="0"/>
                        </a:spcAft>
                      </a:pPr>
                      <a:r>
                        <a:rPr lang="es-ES" sz="2000" dirty="0">
                          <a:effectLst/>
                        </a:rPr>
                        <a:t>ERICSSON DEL PERU S.A.</a:t>
                      </a:r>
                      <a:endParaRPr lang="es-PE" sz="2000" dirty="0">
                        <a:effectLst/>
                        <a:latin typeface="Times New Roman" panose="02020603050405020304" pitchFamily="18" charset="0"/>
                        <a:ea typeface="Times New Roman" panose="02020603050405020304" pitchFamily="18" charset="0"/>
                      </a:endParaRPr>
                    </a:p>
                  </a:txBody>
                  <a:tcPr marL="6350" marR="6350" marT="0" marB="0" anchor="ctr"/>
                </a:tc>
              </a:tr>
              <a:tr h="187325">
                <a:tc>
                  <a:txBody>
                    <a:bodyPr/>
                    <a:lstStyle/>
                    <a:p>
                      <a:pPr>
                        <a:lnSpc>
                          <a:spcPct val="107000"/>
                        </a:lnSpc>
                        <a:spcAft>
                          <a:spcPts val="0"/>
                        </a:spcAft>
                      </a:pPr>
                      <a:r>
                        <a:rPr lang="es-ES" sz="2000">
                          <a:effectLst/>
                        </a:rPr>
                        <a:t> </a:t>
                      </a:r>
                      <a:endParaRPr lang="es-PE" sz="20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lnSpc>
                          <a:spcPct val="115000"/>
                        </a:lnSpc>
                        <a:spcAft>
                          <a:spcPts val="0"/>
                        </a:spcAft>
                      </a:pPr>
                      <a:r>
                        <a:rPr lang="es-ES" sz="2000">
                          <a:effectLst/>
                        </a:rPr>
                        <a:t>10</a:t>
                      </a:r>
                      <a:endParaRPr lang="es-PE" sz="2000">
                        <a:effectLst/>
                        <a:latin typeface="Times New Roman" panose="02020603050405020304" pitchFamily="18" charset="0"/>
                        <a:ea typeface="Times New Roman" panose="02020603050405020304" pitchFamily="18" charset="0"/>
                      </a:endParaRPr>
                    </a:p>
                  </a:txBody>
                  <a:tcPr marL="6350" marR="6350" marT="0" marB="0" anchor="ctr"/>
                </a:tc>
                <a:tc>
                  <a:txBody>
                    <a:bodyPr/>
                    <a:lstStyle/>
                    <a:p>
                      <a:pPr>
                        <a:lnSpc>
                          <a:spcPct val="115000"/>
                        </a:lnSpc>
                        <a:spcAft>
                          <a:spcPts val="0"/>
                        </a:spcAft>
                      </a:pPr>
                      <a:r>
                        <a:rPr lang="es-ES" sz="2000">
                          <a:effectLst/>
                        </a:rPr>
                        <a:t>RD N° 575-2014-MTC/16</a:t>
                      </a:r>
                      <a:endParaRPr lang="es-PE" sz="2000">
                        <a:effectLst/>
                        <a:latin typeface="Times New Roman" panose="02020603050405020304" pitchFamily="18" charset="0"/>
                        <a:ea typeface="Times New Roman" panose="02020603050405020304" pitchFamily="18" charset="0"/>
                      </a:endParaRPr>
                    </a:p>
                  </a:txBody>
                  <a:tcPr marL="6350" marR="6350" marT="0" marB="0" anchor="ctr"/>
                </a:tc>
                <a:tc>
                  <a:txBody>
                    <a:bodyPr/>
                    <a:lstStyle/>
                    <a:p>
                      <a:pPr>
                        <a:lnSpc>
                          <a:spcPct val="115000"/>
                        </a:lnSpc>
                        <a:spcAft>
                          <a:spcPts val="0"/>
                        </a:spcAft>
                      </a:pPr>
                      <a:r>
                        <a:rPr lang="es-ES" sz="2000" dirty="0">
                          <a:effectLst/>
                        </a:rPr>
                        <a:t>REPRESENTACIONES SHIVA SAI S.A.C.</a:t>
                      </a:r>
                      <a:endParaRPr lang="es-PE" sz="2000" dirty="0">
                        <a:effectLst/>
                        <a:latin typeface="Times New Roman" panose="02020603050405020304" pitchFamily="18" charset="0"/>
                        <a:ea typeface="Times New Roman" panose="02020603050405020304" pitchFamily="18" charset="0"/>
                      </a:endParaRPr>
                    </a:p>
                  </a:txBody>
                  <a:tcPr marL="6350" marR="6350" marT="0" marB="0" anchor="ctr"/>
                </a:tc>
              </a:tr>
            </a:tbl>
          </a:graphicData>
        </a:graphic>
      </p:graphicFrame>
      <p:sp>
        <p:nvSpPr>
          <p:cNvPr id="6" name="CuadroTexto 5"/>
          <p:cNvSpPr txBox="1"/>
          <p:nvPr/>
        </p:nvSpPr>
        <p:spPr>
          <a:xfrm>
            <a:off x="323528" y="908720"/>
            <a:ext cx="8496944" cy="400110"/>
          </a:xfrm>
          <a:prstGeom prst="rect">
            <a:avLst/>
          </a:prstGeom>
          <a:noFill/>
        </p:spPr>
        <p:txBody>
          <a:bodyPr wrap="square" rtlCol="0">
            <a:spAutoFit/>
          </a:bodyPr>
          <a:lstStyle/>
          <a:p>
            <a:pPr algn="ctr"/>
            <a:r>
              <a:rPr lang="es-PE" sz="2000" b="1" dirty="0" smtClean="0">
                <a:solidFill>
                  <a:srgbClr val="C00000"/>
                </a:solidFill>
                <a:latin typeface="Arial" panose="020B0604020202020204" pitchFamily="34" charset="0"/>
                <a:cs typeface="Arial" panose="020B0604020202020204" pitchFamily="34" charset="0"/>
              </a:rPr>
              <a:t>Planes de manejo RAEE aprobados por MTC</a:t>
            </a:r>
            <a:endParaRPr lang="es-PE" sz="2000" b="1" dirty="0">
              <a:solidFill>
                <a:srgbClr val="C00000"/>
              </a:solidFill>
              <a:latin typeface="Arial" panose="020B0604020202020204" pitchFamily="34" charset="0"/>
              <a:cs typeface="Arial" panose="020B0604020202020204" pitchFamily="34" charset="0"/>
            </a:endParaRPr>
          </a:p>
        </p:txBody>
      </p:sp>
      <p:sp>
        <p:nvSpPr>
          <p:cNvPr id="4" name="CuadroTexto 4"/>
          <p:cNvSpPr txBox="1"/>
          <p:nvPr/>
        </p:nvSpPr>
        <p:spPr>
          <a:xfrm>
            <a:off x="323528" y="6320353"/>
            <a:ext cx="1672061" cy="276999"/>
          </a:xfrm>
          <a:prstGeom prst="rect">
            <a:avLst/>
          </a:prstGeom>
          <a:noFill/>
        </p:spPr>
        <p:txBody>
          <a:bodyPr wrap="none" rtlCol="0">
            <a:spAutoFit/>
          </a:bodyPr>
          <a:lstStyle/>
          <a:p>
            <a:r>
              <a:rPr lang="es-PE" sz="1200" b="1" dirty="0" smtClean="0"/>
              <a:t>MTC. A julio de 2015</a:t>
            </a:r>
            <a:endParaRPr lang="es-PE" sz="1200" b="1" dirty="0"/>
          </a:p>
        </p:txBody>
      </p:sp>
    </p:spTree>
    <p:extLst>
      <p:ext uri="{BB962C8B-B14F-4D97-AF65-F5344CB8AC3E}">
        <p14:creationId xmlns:p14="http://schemas.microsoft.com/office/powerpoint/2010/main" xmlns="" val="4282076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9728947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miraflores punto limpio 600pix">
            <a:hlinkClick r:id="rId2"/>
          </p:cNvPr>
          <p:cNvPicPr/>
          <p:nvPr/>
        </p:nvPicPr>
        <p:blipFill>
          <a:blip r:embed="rId3">
            <a:extLst>
              <a:ext uri="{28A0092B-C50C-407E-A947-70E740481C1C}">
                <a14:useLocalDpi xmlns:a14="http://schemas.microsoft.com/office/drawing/2010/main" xmlns=""/>
              </a:ext>
            </a:extLst>
          </a:blip>
          <a:srcRect/>
          <a:stretch>
            <a:fillRect/>
          </a:stretch>
        </p:blipFill>
        <p:spPr bwMode="auto">
          <a:xfrm>
            <a:off x="683568" y="908720"/>
            <a:ext cx="7704856" cy="4392488"/>
          </a:xfrm>
          <a:prstGeom prst="rect">
            <a:avLst/>
          </a:prstGeom>
          <a:noFill/>
          <a:ln>
            <a:noFill/>
          </a:ln>
        </p:spPr>
      </p:pic>
      <p:sp>
        <p:nvSpPr>
          <p:cNvPr id="5" name="Rectángulo 4"/>
          <p:cNvSpPr/>
          <p:nvPr/>
        </p:nvSpPr>
        <p:spPr>
          <a:xfrm>
            <a:off x="755576" y="5294940"/>
            <a:ext cx="7488832" cy="1014380"/>
          </a:xfrm>
          <a:prstGeom prst="rect">
            <a:avLst/>
          </a:prstGeom>
        </p:spPr>
        <p:txBody>
          <a:bodyPr wrap="square">
            <a:spAutoFit/>
          </a:bodyPr>
          <a:lstStyle/>
          <a:p>
            <a:pPr algn="ctr">
              <a:lnSpc>
                <a:spcPct val="107000"/>
              </a:lnSpc>
              <a:spcAft>
                <a:spcPts val="0"/>
              </a:spcAft>
            </a:pPr>
            <a:r>
              <a:rPr lang="es-ES" sz="1400" b="1" kern="1800" dirty="0" smtClean="0">
                <a:solidFill>
                  <a:srgbClr val="111111"/>
                </a:solidFill>
                <a:latin typeface="Arial" panose="020B0604020202020204" pitchFamily="34" charset="0"/>
                <a:ea typeface="Times New Roman" panose="02020603050405020304" pitchFamily="18" charset="0"/>
                <a:cs typeface="Arial" panose="020B0604020202020204" pitchFamily="34" charset="0"/>
              </a:rPr>
              <a:t>La Municipalidad Distrital de Miraflores-Lima ha instalado un punto </a:t>
            </a:r>
            <a:r>
              <a:rPr lang="es-ES" sz="1400" b="1" kern="1800" dirty="0">
                <a:solidFill>
                  <a:srgbClr val="111111"/>
                </a:solidFill>
                <a:latin typeface="Arial" panose="020B0604020202020204" pitchFamily="34" charset="0"/>
                <a:ea typeface="Times New Roman" panose="02020603050405020304" pitchFamily="18" charset="0"/>
                <a:cs typeface="Arial" panose="020B0604020202020204" pitchFamily="34" charset="0"/>
              </a:rPr>
              <a:t>para depositar Residuos de Aparatos Eléctricos y Electrónicos (RAEE) y Residuos Sólidos Reciclables (RSR</a:t>
            </a:r>
            <a:r>
              <a:rPr lang="es-ES" sz="1400" b="1" kern="1800" dirty="0" smtClean="0">
                <a:solidFill>
                  <a:srgbClr val="111111"/>
                </a:solidFill>
                <a:latin typeface="Arial" panose="020B0604020202020204" pitchFamily="34" charset="0"/>
                <a:ea typeface="Times New Roman" panose="02020603050405020304" pitchFamily="18" charset="0"/>
                <a:cs typeface="Arial" panose="020B0604020202020204" pitchFamily="34" charset="0"/>
              </a:rPr>
              <a:t>) ubicado en el </a:t>
            </a:r>
            <a:r>
              <a:rPr lang="es-PE" sz="1400" b="1" dirty="0" smtClean="0">
                <a:latin typeface="Arial" panose="020B0604020202020204" pitchFamily="34" charset="0"/>
                <a:cs typeface="Arial" panose="020B0604020202020204" pitchFamily="34" charset="0"/>
              </a:rPr>
              <a:t>Estadio </a:t>
            </a:r>
            <a:r>
              <a:rPr lang="es-PE" sz="1400" b="1" dirty="0">
                <a:latin typeface="Arial" panose="020B0604020202020204" pitchFamily="34" charset="0"/>
                <a:cs typeface="Arial" panose="020B0604020202020204" pitchFamily="34" charset="0"/>
              </a:rPr>
              <a:t>Manuel Bonilla (Av. del Ejército </a:t>
            </a:r>
            <a:r>
              <a:rPr lang="es-PE" sz="1400" b="1" dirty="0" smtClean="0">
                <a:latin typeface="Arial" panose="020B0604020202020204" pitchFamily="34" charset="0"/>
                <a:cs typeface="Arial" panose="020B0604020202020204" pitchFamily="34" charset="0"/>
              </a:rPr>
              <a:t>1300)</a:t>
            </a:r>
            <a:r>
              <a:rPr lang="es-ES" sz="1400" b="1" kern="1800" dirty="0" smtClean="0">
                <a:solidFill>
                  <a:srgbClr val="111111"/>
                </a:solidFill>
                <a:latin typeface="Arial" panose="020B0604020202020204" pitchFamily="34" charset="0"/>
                <a:ea typeface="Times New Roman" panose="02020603050405020304" pitchFamily="18" charset="0"/>
                <a:cs typeface="Arial" panose="020B0604020202020204" pitchFamily="34" charset="0"/>
              </a:rPr>
              <a:t>. Miraflores tiene un convenio con ASPAGER.</a:t>
            </a:r>
            <a:endParaRPr lang="es-PE" sz="14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3374014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483768" y="1988840"/>
            <a:ext cx="3816424" cy="369332"/>
          </a:xfrm>
          <a:prstGeom prst="rect">
            <a:avLst/>
          </a:prstGeom>
          <a:noFill/>
        </p:spPr>
        <p:txBody>
          <a:bodyPr wrap="square" rtlCol="0">
            <a:spAutoFit/>
          </a:bodyPr>
          <a:lstStyle/>
          <a:p>
            <a:r>
              <a:rPr lang="es-PE" dirty="0" smtClean="0"/>
              <a:t>Foto punto verde </a:t>
            </a:r>
            <a:r>
              <a:rPr lang="es-PE" dirty="0" err="1" smtClean="0"/>
              <a:t>lambayeque</a:t>
            </a:r>
            <a:endParaRPr lang="es-PE" dirty="0"/>
          </a:p>
        </p:txBody>
      </p:sp>
      <p:pic>
        <p:nvPicPr>
          <p:cNvPr id="2" name="Imagen 1"/>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36512" y="-27384"/>
            <a:ext cx="9144000" cy="6885384"/>
          </a:xfrm>
          <a:prstGeom prst="rect">
            <a:avLst/>
          </a:prstGeom>
        </p:spPr>
      </p:pic>
    </p:spTree>
    <p:extLst>
      <p:ext uri="{BB962C8B-B14F-4D97-AF65-F5344CB8AC3E}">
        <p14:creationId xmlns:p14="http://schemas.microsoft.com/office/powerpoint/2010/main" xmlns="" val="24833529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251520" y="980728"/>
            <a:ext cx="8496944" cy="720080"/>
          </a:xfrm>
        </p:spPr>
        <p:txBody>
          <a:bodyPr>
            <a:noAutofit/>
          </a:bodyPr>
          <a:lstStyle/>
          <a:p>
            <a:r>
              <a:rPr lang="es-ES" sz="3200" b="1" dirty="0" smtClean="0">
                <a:solidFill>
                  <a:srgbClr val="C00000"/>
                </a:solidFill>
                <a:latin typeface="Arial" panose="020B0604020202020204" pitchFamily="34" charset="0"/>
                <a:cs typeface="Arial" panose="020B0604020202020204" pitchFamily="34" charset="0"/>
              </a:rPr>
              <a:t>Declaración anual de los productores</a:t>
            </a:r>
            <a:endParaRPr lang="es-ES" sz="3200" dirty="0">
              <a:solidFill>
                <a:srgbClr val="C00000"/>
              </a:solidFill>
              <a:latin typeface="Arial" panose="020B0604020202020204" pitchFamily="34" charset="0"/>
              <a:cs typeface="Arial" panose="020B0604020202020204" pitchFamily="34" charset="0"/>
            </a:endParaRPr>
          </a:p>
        </p:txBody>
      </p:sp>
      <p:sp>
        <p:nvSpPr>
          <p:cNvPr id="79873" name="Rectangle 1"/>
          <p:cNvSpPr>
            <a:spLocks noChangeArrowheads="1"/>
          </p:cNvSpPr>
          <p:nvPr/>
        </p:nvSpPr>
        <p:spPr bwMode="auto">
          <a:xfrm>
            <a:off x="755576" y="3054439"/>
            <a:ext cx="7128792"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just" defTabSz="914400" rtl="0" eaLnBrk="1" fontAlgn="base" latinLnBrk="0" hangingPunct="1">
              <a:lnSpc>
                <a:spcPct val="100000"/>
              </a:lnSpc>
              <a:spcBef>
                <a:spcPct val="0"/>
              </a:spcBef>
              <a:spcAft>
                <a:spcPct val="0"/>
              </a:spcAft>
              <a:buClrTx/>
              <a:buSzTx/>
              <a:buFont typeface="+mj-lt"/>
              <a:buAutoNum type="alphaLcPeriod"/>
              <a:tabLst/>
            </a:pPr>
            <a:r>
              <a:rPr kumimoji="0" lang="es-E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Sistema de manejo de RAEE</a:t>
            </a:r>
            <a:endParaRPr kumimoji="0" lang="es-ES" sz="2000" b="0" i="0" u="none" strike="noStrike" cap="none" normalizeH="0" baseline="0" dirty="0" smtClean="0">
              <a:ln>
                <a:noFill/>
              </a:ln>
              <a:solidFill>
                <a:schemeClr val="tx1"/>
              </a:solidFill>
              <a:effectLst/>
              <a:latin typeface="Arial" pitchFamily="34" charset="0"/>
            </a:endParaRPr>
          </a:p>
          <a:p>
            <a:pPr marL="514350" marR="0" lvl="0" indent="-514350" algn="just" defTabSz="914400" rtl="0" eaLnBrk="0" fontAlgn="base" latinLnBrk="0" hangingPunct="0">
              <a:lnSpc>
                <a:spcPct val="100000"/>
              </a:lnSpc>
              <a:spcBef>
                <a:spcPct val="0"/>
              </a:spcBef>
              <a:spcAft>
                <a:spcPct val="0"/>
              </a:spcAft>
              <a:buClrTx/>
              <a:buSzTx/>
              <a:buFont typeface="+mj-lt"/>
              <a:buAutoNum type="alphaLcPeriod"/>
              <a:tabLst/>
            </a:pPr>
            <a:r>
              <a:rPr kumimoji="0" lang="es-E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Cantidad de RAEE recolectado</a:t>
            </a:r>
            <a:endParaRPr kumimoji="0" lang="es-ES" sz="2000" b="0" i="0" u="none" strike="noStrike" cap="none" normalizeH="0" baseline="0" dirty="0" smtClean="0">
              <a:ln>
                <a:noFill/>
              </a:ln>
              <a:solidFill>
                <a:schemeClr val="tx1"/>
              </a:solidFill>
              <a:effectLst/>
              <a:latin typeface="Arial" pitchFamily="34" charset="0"/>
            </a:endParaRPr>
          </a:p>
          <a:p>
            <a:pPr marL="514350" marR="0" lvl="0" indent="-514350" algn="just" defTabSz="914400" rtl="0" eaLnBrk="0" fontAlgn="base" latinLnBrk="0" hangingPunct="0">
              <a:lnSpc>
                <a:spcPct val="100000"/>
              </a:lnSpc>
              <a:spcBef>
                <a:spcPct val="0"/>
              </a:spcBef>
              <a:spcAft>
                <a:spcPct val="0"/>
              </a:spcAft>
              <a:buClrTx/>
              <a:buSzTx/>
              <a:buFont typeface="+mj-lt"/>
              <a:buAutoNum type="alphaLcPeriod"/>
              <a:tabLst/>
            </a:pPr>
            <a:r>
              <a:rPr kumimoji="0" lang="es-E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Operador  de RAEE registrado utilizado</a:t>
            </a:r>
            <a:endParaRPr kumimoji="0" lang="es-ES" sz="2000" b="0" i="0" u="none" strike="noStrike" cap="none" normalizeH="0" baseline="0" dirty="0" smtClean="0">
              <a:ln>
                <a:noFill/>
              </a:ln>
              <a:solidFill>
                <a:schemeClr val="tx1"/>
              </a:solidFill>
              <a:effectLst/>
              <a:latin typeface="Arial" pitchFamily="34" charset="0"/>
            </a:endParaRPr>
          </a:p>
          <a:p>
            <a:pPr marL="514350" marR="0" lvl="0" indent="-514350" algn="just" defTabSz="914400" rtl="0" eaLnBrk="0" fontAlgn="base" latinLnBrk="0" hangingPunct="0">
              <a:lnSpc>
                <a:spcPct val="100000"/>
              </a:lnSpc>
              <a:spcBef>
                <a:spcPct val="0"/>
              </a:spcBef>
              <a:spcAft>
                <a:spcPct val="0"/>
              </a:spcAft>
              <a:buClrTx/>
              <a:buSzTx/>
              <a:buFont typeface="+mj-lt"/>
              <a:buAutoNum type="alphaLcPeriod"/>
              <a:tabLst/>
            </a:pPr>
            <a:r>
              <a:rPr kumimoji="0" lang="es-E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Cantidad de RAEE entregado para su manejo</a:t>
            </a:r>
            <a:endParaRPr kumimoji="0" lang="es-ES" sz="2000" b="0" i="0" u="none" strike="noStrike" cap="none" normalizeH="0" baseline="0" dirty="0" smtClean="0">
              <a:ln>
                <a:noFill/>
              </a:ln>
              <a:solidFill>
                <a:schemeClr val="tx1"/>
              </a:solidFill>
              <a:effectLst/>
              <a:latin typeface="Arial" pitchFamily="34" charset="0"/>
            </a:endParaRPr>
          </a:p>
          <a:p>
            <a:pPr marL="514350" marR="0" lvl="0" indent="-514350" algn="just" defTabSz="914400" rtl="0" eaLnBrk="0" fontAlgn="base" latinLnBrk="0" hangingPunct="0">
              <a:lnSpc>
                <a:spcPct val="100000"/>
              </a:lnSpc>
              <a:spcBef>
                <a:spcPct val="0"/>
              </a:spcBef>
              <a:spcAft>
                <a:spcPct val="0"/>
              </a:spcAft>
              <a:buClrTx/>
              <a:buSzTx/>
              <a:buFont typeface="+mj-lt"/>
              <a:buAutoNum type="alphaLcPeriod"/>
              <a:tabLst/>
            </a:pPr>
            <a:r>
              <a:rPr kumimoji="0" lang="es-E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Formas de disposición de los RAEE: tratamiento y disposición final</a:t>
            </a:r>
            <a:endParaRPr kumimoji="0" lang="es-ES" sz="2000" b="0" i="0" u="none" strike="noStrike" cap="none" normalizeH="0" baseline="0" dirty="0" smtClean="0">
              <a:ln>
                <a:noFill/>
              </a:ln>
              <a:solidFill>
                <a:schemeClr val="tx1"/>
              </a:solidFill>
              <a:effectLst/>
              <a:latin typeface="Arial" pitchFamily="34" charset="0"/>
            </a:endParaRPr>
          </a:p>
          <a:p>
            <a:pPr marL="514350" marR="0" lvl="0" indent="-514350" algn="just" defTabSz="914400" rtl="0" eaLnBrk="0" fontAlgn="base" latinLnBrk="0" hangingPunct="0">
              <a:lnSpc>
                <a:spcPct val="100000"/>
              </a:lnSpc>
              <a:spcBef>
                <a:spcPct val="0"/>
              </a:spcBef>
              <a:spcAft>
                <a:spcPct val="0"/>
              </a:spcAft>
              <a:buClrTx/>
              <a:buSzTx/>
              <a:buFont typeface="+mj-lt"/>
              <a:buAutoNum type="alphaLcPeriod"/>
              <a:tabLst/>
            </a:pPr>
            <a:r>
              <a:rPr kumimoji="0" lang="es-E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Cantidad de RAEE exportados (si es el caso) y destino</a:t>
            </a:r>
            <a:endParaRPr kumimoji="0" lang="es-ES" sz="2000" b="0" i="0" u="none" strike="noStrike" cap="none" normalizeH="0" baseline="0" dirty="0" smtClean="0">
              <a:ln>
                <a:noFill/>
              </a:ln>
              <a:solidFill>
                <a:schemeClr val="tx1"/>
              </a:solidFill>
              <a:effectLst/>
              <a:latin typeface="Arial" pitchFamily="34" charset="0"/>
            </a:endParaRPr>
          </a:p>
        </p:txBody>
      </p:sp>
      <p:sp>
        <p:nvSpPr>
          <p:cNvPr id="7" name="6 CuadroTexto"/>
          <p:cNvSpPr txBox="1"/>
          <p:nvPr/>
        </p:nvSpPr>
        <p:spPr>
          <a:xfrm>
            <a:off x="827584" y="5786100"/>
            <a:ext cx="7776864" cy="523220"/>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ES" sz="1400" b="1" dirty="0" smtClean="0">
                <a:latin typeface="Arial" panose="020B0604020202020204" pitchFamily="34" charset="0"/>
                <a:cs typeface="Arial" panose="020B0604020202020204" pitchFamily="34" charset="0"/>
              </a:rPr>
              <a:t>En caso se opte por la el sistema colectivo de manejo de RAEE, en la declaración anual deberá precisarse la responsabilidad individual de cada actor integrante del sistema.</a:t>
            </a:r>
          </a:p>
        </p:txBody>
      </p:sp>
      <p:sp>
        <p:nvSpPr>
          <p:cNvPr id="8" name="7 Rectángulo"/>
          <p:cNvSpPr/>
          <p:nvPr/>
        </p:nvSpPr>
        <p:spPr>
          <a:xfrm>
            <a:off x="755576" y="2237963"/>
            <a:ext cx="7632848" cy="830997"/>
          </a:xfrm>
          <a:prstGeom prst="rect">
            <a:avLst/>
          </a:prstGeom>
        </p:spPr>
        <p:txBody>
          <a:bodyPr wrap="square">
            <a:spAutoFit/>
          </a:bodyPr>
          <a:lstStyle/>
          <a:p>
            <a:r>
              <a:rPr lang="es-ES" sz="2400" dirty="0" smtClean="0">
                <a:latin typeface="Arial" pitchFamily="34" charset="0"/>
                <a:cs typeface="Arial" pitchFamily="34" charset="0"/>
              </a:rPr>
              <a:t>El productor presenta la </a:t>
            </a:r>
            <a:r>
              <a:rPr lang="es-ES" sz="2400" b="1" dirty="0" smtClean="0">
                <a:latin typeface="Arial" pitchFamily="34" charset="0"/>
                <a:cs typeface="Arial" pitchFamily="34" charset="0"/>
              </a:rPr>
              <a:t>Declaración Anual </a:t>
            </a:r>
            <a:r>
              <a:rPr lang="es-ES" sz="2400" dirty="0" smtClean="0">
                <a:latin typeface="Arial" pitchFamily="34" charset="0"/>
                <a:cs typeface="Arial" pitchFamily="34" charset="0"/>
              </a:rPr>
              <a:t>a la </a:t>
            </a:r>
            <a:r>
              <a:rPr lang="es-ES" sz="2400" b="1" dirty="0" smtClean="0">
                <a:latin typeface="Arial" pitchFamily="34" charset="0"/>
                <a:cs typeface="Arial" pitchFamily="34" charset="0"/>
              </a:rPr>
              <a:t>autoridad sectorial </a:t>
            </a:r>
            <a:r>
              <a:rPr lang="es-ES" sz="2400" dirty="0" smtClean="0">
                <a:latin typeface="Arial" pitchFamily="34" charset="0"/>
                <a:cs typeface="Arial" pitchFamily="34" charset="0"/>
              </a:rPr>
              <a:t>competente:</a:t>
            </a:r>
          </a:p>
        </p:txBody>
      </p:sp>
    </p:spTree>
    <p:extLst>
      <p:ext uri="{BB962C8B-B14F-4D97-AF65-F5344CB8AC3E}">
        <p14:creationId xmlns:p14="http://schemas.microsoft.com/office/powerpoint/2010/main" xmlns="" val="5273756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683568" y="908720"/>
            <a:ext cx="6131024" cy="720080"/>
          </a:xfrm>
        </p:spPr>
        <p:txBody>
          <a:bodyPr>
            <a:noAutofit/>
          </a:bodyPr>
          <a:lstStyle/>
          <a:p>
            <a:pPr algn="l"/>
            <a:r>
              <a:rPr lang="es-ES" sz="3200" b="1" dirty="0" smtClean="0">
                <a:solidFill>
                  <a:srgbClr val="C00000"/>
                </a:solidFill>
                <a:latin typeface="Arial" panose="020B0604020202020204" pitchFamily="34" charset="0"/>
                <a:cs typeface="Arial" panose="020B0604020202020204" pitchFamily="34" charset="0"/>
              </a:rPr>
              <a:t>Operadores de RAEE</a:t>
            </a:r>
            <a:endParaRPr lang="es-ES" sz="3200" dirty="0">
              <a:solidFill>
                <a:srgbClr val="C00000"/>
              </a:solidFill>
              <a:latin typeface="Arial" panose="020B0604020202020204" pitchFamily="34" charset="0"/>
              <a:cs typeface="Arial" panose="020B0604020202020204" pitchFamily="34" charset="0"/>
            </a:endParaRPr>
          </a:p>
        </p:txBody>
      </p:sp>
      <p:sp>
        <p:nvSpPr>
          <p:cNvPr id="78849" name="Rectangle 1"/>
          <p:cNvSpPr>
            <a:spLocks noChangeArrowheads="1"/>
          </p:cNvSpPr>
          <p:nvPr/>
        </p:nvSpPr>
        <p:spPr bwMode="auto">
          <a:xfrm>
            <a:off x="611560" y="1994064"/>
            <a:ext cx="792088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1" fontAlgn="base" latinLnBrk="0" hangingPunct="1">
              <a:lnSpc>
                <a:spcPct val="100000"/>
              </a:lnSpc>
              <a:spcBef>
                <a:spcPct val="0"/>
              </a:spcBef>
              <a:spcAft>
                <a:spcPct val="0"/>
              </a:spcAft>
              <a:buClrTx/>
              <a:buSzTx/>
              <a:buFont typeface="+mj-lt"/>
              <a:buAutoNum type="arabicPeriod"/>
              <a:tabLst>
                <a:tab pos="630238" algn="l"/>
              </a:tabLst>
            </a:pPr>
            <a:r>
              <a:rPr kumimoji="0" lang="es-ES" sz="2400" b="0" i="0" u="none" strike="noStrike" cap="none" normalizeH="0" baseline="0" dirty="0" smtClean="0">
                <a:ln>
                  <a:noFill/>
                </a:ln>
                <a:effectLst/>
                <a:latin typeface="Arial" pitchFamily="34" charset="0"/>
                <a:ea typeface="Times New Roman" pitchFamily="18" charset="0"/>
                <a:cs typeface="Arial" pitchFamily="34" charset="0"/>
              </a:rPr>
              <a:t>Estar debidamente registrados por la autoridad competente como </a:t>
            </a:r>
            <a:r>
              <a:rPr kumimoji="0" lang="es-ES" sz="2400" b="1" i="0" u="none" strike="noStrike" cap="none" normalizeH="0" baseline="0" dirty="0" smtClean="0">
                <a:ln>
                  <a:noFill/>
                </a:ln>
                <a:effectLst/>
                <a:latin typeface="Arial" pitchFamily="34" charset="0"/>
                <a:ea typeface="Times New Roman" pitchFamily="18" charset="0"/>
                <a:cs typeface="Arial" pitchFamily="34" charset="0"/>
              </a:rPr>
              <a:t>EPS-RS o EC-RS.</a:t>
            </a:r>
            <a:endParaRPr kumimoji="0" lang="es-ES" sz="2400" b="1" i="0" u="none" strike="noStrike" cap="none" normalizeH="0" baseline="0" dirty="0" smtClean="0">
              <a:ln>
                <a:noFill/>
              </a:ln>
              <a:effectLst/>
              <a:latin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tab pos="630238" algn="l"/>
              </a:tabLst>
            </a:pPr>
            <a:r>
              <a:rPr kumimoji="0" lang="es-ES" sz="2400" b="0" i="0" u="none" strike="noStrike" cap="none" normalizeH="0" baseline="0" dirty="0" smtClean="0">
                <a:ln>
                  <a:noFill/>
                </a:ln>
                <a:effectLst/>
                <a:latin typeface="Arial" pitchFamily="34" charset="0"/>
                <a:ea typeface="Times New Roman" pitchFamily="18" charset="0"/>
                <a:cs typeface="Arial" pitchFamily="34" charset="0"/>
              </a:rPr>
              <a:t>Priorizar el manejo de los RAEE considerando cualquiera de los siguientes procesos:</a:t>
            </a:r>
            <a:endParaRPr kumimoji="0" lang="es-ES" sz="2400" b="0" i="0" u="none" strike="noStrike" cap="none" normalizeH="0" baseline="0" dirty="0" smtClean="0">
              <a:ln>
                <a:noFill/>
              </a:ln>
              <a:effectLst/>
              <a:latin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tabLst>
                <a:tab pos="630238" algn="l"/>
              </a:tabLst>
            </a:pPr>
            <a:endParaRPr kumimoji="0" lang="es-ES" sz="2400" b="0" i="0" u="none" strike="noStrike" cap="none" normalizeH="0" baseline="0" dirty="0" smtClean="0">
              <a:ln>
                <a:noFill/>
              </a:ln>
              <a:effectLst/>
              <a:latin typeface="Arial" pitchFamily="34" charset="0"/>
              <a:ea typeface="Times New Roman" pitchFamily="18" charset="0"/>
              <a:cs typeface="Arial" pitchFamily="34" charset="0"/>
            </a:endParaRPr>
          </a:p>
        </p:txBody>
      </p:sp>
      <p:graphicFrame>
        <p:nvGraphicFramePr>
          <p:cNvPr id="5" name="Diagrama 4"/>
          <p:cNvGraphicFramePr/>
          <p:nvPr>
            <p:extLst/>
          </p:nvPr>
        </p:nvGraphicFramePr>
        <p:xfrm>
          <a:off x="899592" y="3620751"/>
          <a:ext cx="4248472" cy="22565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6"/>
          <p:cNvSpPr/>
          <p:nvPr/>
        </p:nvSpPr>
        <p:spPr>
          <a:xfrm>
            <a:off x="4932040" y="3630503"/>
            <a:ext cx="3600400" cy="2308324"/>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just"/>
            <a:r>
              <a:rPr lang="es-PE" dirty="0"/>
              <a:t>Las instalaciones deberán cumplir los requisitos técnicos que se exigen en la Ley General de Residuos Sólidos y su modificatoria, así como, considerar los requisitos técnicos que se señalen en las normas técnicas peruanas respectivas</a:t>
            </a:r>
            <a:r>
              <a:rPr lang="es-PE" dirty="0" smtClean="0"/>
              <a:t>.</a:t>
            </a:r>
          </a:p>
        </p:txBody>
      </p:sp>
    </p:spTree>
    <p:extLst>
      <p:ext uri="{BB962C8B-B14F-4D97-AF65-F5344CB8AC3E}">
        <p14:creationId xmlns:p14="http://schemas.microsoft.com/office/powerpoint/2010/main" xmlns="" val="18216943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539552" y="1772816"/>
            <a:ext cx="824440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es-ES" sz="2400" dirty="0" smtClean="0">
                <a:latin typeface="Arial" pitchFamily="34" charset="0"/>
                <a:cs typeface="Arial" pitchFamily="34" charset="0"/>
              </a:rPr>
              <a:t>3. En caso que no se disponga de tecnología adecuada de tratamiento para el reaprovechamiento o reducción de peligrosidad, los componentes que provienen de la operación de descontaminación de los RAEE deben disponerse en lugares de </a:t>
            </a:r>
            <a:r>
              <a:rPr lang="es-ES" sz="2400" b="1" dirty="0" smtClean="0">
                <a:latin typeface="Arial" pitchFamily="34" charset="0"/>
                <a:cs typeface="Arial" pitchFamily="34" charset="0"/>
              </a:rPr>
              <a:t>disposición final autorizados</a:t>
            </a:r>
            <a:r>
              <a:rPr lang="es-ES" sz="2400" dirty="0" smtClean="0">
                <a:latin typeface="Arial" pitchFamily="34" charset="0"/>
                <a:cs typeface="Arial" pitchFamily="34" charset="0"/>
              </a:rPr>
              <a:t>, de acuerdo a la LGRS. Tales componentes son</a:t>
            </a:r>
            <a:endParaRPr lang="es-ES" sz="2000" dirty="0" smtClean="0">
              <a:latin typeface="Arial" pitchFamily="34" charset="0"/>
              <a:cs typeface="Arial" pitchFamily="34" charset="0"/>
            </a:endParaRPr>
          </a:p>
        </p:txBody>
      </p:sp>
      <p:sp>
        <p:nvSpPr>
          <p:cNvPr id="6" name="1 Título"/>
          <p:cNvSpPr>
            <a:spLocks noGrp="1"/>
          </p:cNvSpPr>
          <p:nvPr>
            <p:ph type="title"/>
          </p:nvPr>
        </p:nvSpPr>
        <p:spPr>
          <a:xfrm>
            <a:off x="529208" y="908720"/>
            <a:ext cx="6131024" cy="720080"/>
          </a:xfrm>
        </p:spPr>
        <p:txBody>
          <a:bodyPr>
            <a:noAutofit/>
          </a:bodyPr>
          <a:lstStyle/>
          <a:p>
            <a:pPr algn="l"/>
            <a:r>
              <a:rPr lang="es-ES" sz="3200" b="1" dirty="0" smtClean="0">
                <a:solidFill>
                  <a:srgbClr val="C00000"/>
                </a:solidFill>
                <a:latin typeface="Arial" panose="020B0604020202020204" pitchFamily="34" charset="0"/>
                <a:cs typeface="Arial" panose="020B0604020202020204" pitchFamily="34" charset="0"/>
              </a:rPr>
              <a:t>Operadores de RAEE</a:t>
            </a:r>
            <a:endParaRPr lang="es-ES" sz="3200" dirty="0">
              <a:solidFill>
                <a:srgbClr val="C00000"/>
              </a:solidFill>
              <a:latin typeface="Arial" panose="020B0604020202020204" pitchFamily="34" charset="0"/>
              <a:cs typeface="Arial" panose="020B0604020202020204" pitchFamily="34" charset="0"/>
            </a:endParaRPr>
          </a:p>
        </p:txBody>
      </p:sp>
      <p:sp>
        <p:nvSpPr>
          <p:cNvPr id="3" name="2 Rectángulo"/>
          <p:cNvSpPr/>
          <p:nvPr/>
        </p:nvSpPr>
        <p:spPr>
          <a:xfrm>
            <a:off x="611560" y="4277414"/>
            <a:ext cx="8136904" cy="1815882"/>
          </a:xfrm>
          <a:prstGeom prst="rect">
            <a:avLst/>
          </a:prstGeom>
          <a:solidFill>
            <a:srgbClr val="FFCC66"/>
          </a:solidFill>
        </p:spPr>
        <p:txBody>
          <a:bodyPr wrap="square">
            <a:spAutoFit/>
          </a:bodyPr>
          <a:lstStyle/>
          <a:p>
            <a:pPr marL="342900" lvl="0" indent="-342900" algn="just">
              <a:buClr>
                <a:srgbClr val="FF0000"/>
              </a:buClr>
              <a:buFont typeface="Arial" panose="020B0604020202020204" pitchFamily="34" charset="0"/>
              <a:buChar char="•"/>
            </a:pPr>
            <a:r>
              <a:rPr lang="es-ES" sz="1600" b="1" dirty="0">
                <a:latin typeface="Arial" pitchFamily="34" charset="0"/>
                <a:cs typeface="Arial" pitchFamily="34" charset="0"/>
              </a:rPr>
              <a:t>Pilas y baterías o acumuladores.</a:t>
            </a:r>
          </a:p>
          <a:p>
            <a:pPr marL="342900" lvl="0" indent="-342900" algn="just">
              <a:buClr>
                <a:srgbClr val="FF0000"/>
              </a:buClr>
              <a:buFont typeface="Arial" panose="020B0604020202020204" pitchFamily="34" charset="0"/>
              <a:buChar char="•"/>
            </a:pPr>
            <a:r>
              <a:rPr lang="es-ES" sz="1600" b="1" dirty="0">
                <a:latin typeface="Arial" pitchFamily="34" charset="0"/>
                <a:cs typeface="Arial" pitchFamily="34" charset="0"/>
              </a:rPr>
              <a:t>Componentes que contengan </a:t>
            </a:r>
            <a:r>
              <a:rPr lang="es-ES" sz="1600" b="1" dirty="0" err="1">
                <a:latin typeface="Arial" pitchFamily="34" charset="0"/>
                <a:cs typeface="Arial" pitchFamily="34" charset="0"/>
              </a:rPr>
              <a:t>PCBs</a:t>
            </a:r>
            <a:r>
              <a:rPr lang="es-ES" sz="1600" b="1" dirty="0">
                <a:latin typeface="Arial" pitchFamily="34" charset="0"/>
                <a:cs typeface="Arial" pitchFamily="34" charset="0"/>
              </a:rPr>
              <a:t> (</a:t>
            </a:r>
            <a:r>
              <a:rPr lang="es-ES" sz="1600" b="1" dirty="0" err="1">
                <a:latin typeface="Arial" pitchFamily="34" charset="0"/>
                <a:cs typeface="Arial" pitchFamily="34" charset="0"/>
              </a:rPr>
              <a:t>bifenilos</a:t>
            </a:r>
            <a:r>
              <a:rPr lang="es-ES" sz="1600" b="1" dirty="0">
                <a:latin typeface="Arial" pitchFamily="34" charset="0"/>
                <a:cs typeface="Arial" pitchFamily="34" charset="0"/>
              </a:rPr>
              <a:t> </a:t>
            </a:r>
            <a:r>
              <a:rPr lang="es-ES" sz="1600" b="1" dirty="0" err="1">
                <a:latin typeface="Arial" pitchFamily="34" charset="0"/>
                <a:cs typeface="Arial" pitchFamily="34" charset="0"/>
              </a:rPr>
              <a:t>policlorados</a:t>
            </a:r>
            <a:r>
              <a:rPr lang="es-ES" sz="1600" b="1" dirty="0">
                <a:latin typeface="Arial" pitchFamily="34" charset="0"/>
                <a:cs typeface="Arial" pitchFamily="34" charset="0"/>
              </a:rPr>
              <a:t>).</a:t>
            </a:r>
          </a:p>
          <a:p>
            <a:pPr marL="342900" lvl="0" indent="-342900" algn="just">
              <a:buClr>
                <a:srgbClr val="FF0000"/>
              </a:buClr>
              <a:buFont typeface="Arial" panose="020B0604020202020204" pitchFamily="34" charset="0"/>
              <a:buChar char="•"/>
            </a:pPr>
            <a:r>
              <a:rPr lang="es-ES" sz="1600" b="1" dirty="0">
                <a:latin typeface="Arial" pitchFamily="34" charset="0"/>
                <a:cs typeface="Arial" pitchFamily="34" charset="0"/>
              </a:rPr>
              <a:t>Componentes que contengan mercurio.</a:t>
            </a:r>
          </a:p>
          <a:p>
            <a:pPr marL="342900" lvl="0" indent="-342900" algn="just">
              <a:buClr>
                <a:srgbClr val="FF0000"/>
              </a:buClr>
              <a:buFont typeface="Arial" panose="020B0604020202020204" pitchFamily="34" charset="0"/>
              <a:buChar char="•"/>
            </a:pPr>
            <a:r>
              <a:rPr lang="es-ES" sz="1600" b="1" dirty="0">
                <a:latin typeface="Arial" pitchFamily="34" charset="0"/>
                <a:cs typeface="Arial" pitchFamily="34" charset="0"/>
              </a:rPr>
              <a:t>Componentes que contengan hidrocarburos volátiles halogenados e hidrocarburos volátiles.</a:t>
            </a:r>
          </a:p>
          <a:p>
            <a:pPr marL="342900" lvl="0" indent="-342900" algn="just">
              <a:buClr>
                <a:srgbClr val="FF0000"/>
              </a:buClr>
              <a:buFont typeface="Arial" panose="020B0604020202020204" pitchFamily="34" charset="0"/>
              <a:buChar char="•"/>
            </a:pPr>
            <a:r>
              <a:rPr lang="es-ES" sz="1600" b="1" dirty="0">
                <a:latin typeface="Arial" pitchFamily="34" charset="0"/>
                <a:cs typeface="Arial" pitchFamily="34" charset="0"/>
              </a:rPr>
              <a:t>Tubos de rayos catódicos.</a:t>
            </a:r>
          </a:p>
          <a:p>
            <a:pPr marL="342900" lvl="0" indent="-342900" algn="just">
              <a:buClr>
                <a:srgbClr val="FF0000"/>
              </a:buClr>
              <a:buFont typeface="Arial" panose="020B0604020202020204" pitchFamily="34" charset="0"/>
              <a:buChar char="•"/>
            </a:pPr>
            <a:r>
              <a:rPr lang="es-ES" sz="1600" b="1" dirty="0">
                <a:latin typeface="Arial" pitchFamily="34" charset="0"/>
                <a:cs typeface="Arial" pitchFamily="34" charset="0"/>
              </a:rPr>
              <a:t>Otros componentes que contengan sustancias peligrosas</a:t>
            </a:r>
          </a:p>
        </p:txBody>
      </p:sp>
    </p:spTree>
    <p:extLst>
      <p:ext uri="{BB962C8B-B14F-4D97-AF65-F5344CB8AC3E}">
        <p14:creationId xmlns:p14="http://schemas.microsoft.com/office/powerpoint/2010/main" xmlns="" val="38888916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4644008" y="116632"/>
            <a:ext cx="3600400" cy="594730"/>
          </a:xfrm>
          <a:prstGeom prst="rect">
            <a:avLst/>
          </a:prstGeom>
        </p:spPr>
      </p:pic>
      <p:pic>
        <p:nvPicPr>
          <p:cNvPr id="7" name="Picture 1"/>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379813" y="0"/>
            <a:ext cx="4764187" cy="6745825"/>
          </a:xfrm>
          <a:prstGeom prst="rect">
            <a:avLst/>
          </a:prstGeom>
          <a:noFill/>
          <a:ln w="9525">
            <a:noFill/>
            <a:miter lim="800000"/>
            <a:headEnd/>
            <a:tailEnd/>
          </a:ln>
        </p:spPr>
      </p:pic>
      <p:sp>
        <p:nvSpPr>
          <p:cNvPr id="8" name="4 Elipse"/>
          <p:cNvSpPr/>
          <p:nvPr/>
        </p:nvSpPr>
        <p:spPr>
          <a:xfrm>
            <a:off x="4499992" y="5949280"/>
            <a:ext cx="3888432"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7"/>
          <p:cNvPicPr>
            <a:picLocks noChangeAspect="1" noChangeArrowheads="1"/>
          </p:cNvPicPr>
          <p:nvPr/>
        </p:nvPicPr>
        <p:blipFill>
          <a:blip r:embed="rId4">
            <a:extLst>
              <a:ext uri="{28A0092B-C50C-407E-A947-70E740481C1C}">
                <a14:useLocalDpi xmlns:a14="http://schemas.microsoft.com/office/drawing/2010/main" xmlns=""/>
              </a:ext>
            </a:extLst>
          </a:blip>
          <a:srcRect/>
          <a:stretch>
            <a:fillRect/>
          </a:stretch>
        </p:blipFill>
        <p:spPr bwMode="auto">
          <a:xfrm>
            <a:off x="993405" y="620688"/>
            <a:ext cx="2066427" cy="864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4 Elipse"/>
          <p:cNvSpPr/>
          <p:nvPr/>
        </p:nvSpPr>
        <p:spPr>
          <a:xfrm>
            <a:off x="4499992" y="5517232"/>
            <a:ext cx="3888432"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
          <p:cNvSpPr/>
          <p:nvPr/>
        </p:nvSpPr>
        <p:spPr>
          <a:xfrm>
            <a:off x="35496" y="6093296"/>
            <a:ext cx="4824536" cy="292388"/>
          </a:xfrm>
          <a:prstGeom prst="rect">
            <a:avLst/>
          </a:prstGeom>
        </p:spPr>
        <p:txBody>
          <a:bodyPr wrap="square">
            <a:spAutoFit/>
          </a:bodyPr>
          <a:lstStyle/>
          <a:p>
            <a:r>
              <a:rPr lang="es-PE" sz="1300" b="1" dirty="0"/>
              <a:t>http://www.digesa.sld.pe/Expedientes/Busquedas.asp</a:t>
            </a:r>
          </a:p>
        </p:txBody>
      </p:sp>
      <p:sp>
        <p:nvSpPr>
          <p:cNvPr id="6" name="5 CuadroTexto"/>
          <p:cNvSpPr txBox="1"/>
          <p:nvPr/>
        </p:nvSpPr>
        <p:spPr>
          <a:xfrm>
            <a:off x="179512" y="1628800"/>
            <a:ext cx="3744416" cy="4216539"/>
          </a:xfrm>
          <a:prstGeom prst="rect">
            <a:avLst/>
          </a:prstGeom>
          <a:noFill/>
        </p:spPr>
        <p:txBody>
          <a:bodyPr wrap="square" rtlCol="0">
            <a:spAutoFit/>
          </a:bodyPr>
          <a:lstStyle/>
          <a:p>
            <a:r>
              <a:rPr lang="es-PE" sz="2400" dirty="0" smtClean="0"/>
              <a:t>Existe un registro de:</a:t>
            </a:r>
          </a:p>
          <a:p>
            <a:endParaRPr lang="es-PE" sz="2400" dirty="0" smtClean="0"/>
          </a:p>
          <a:p>
            <a:pPr marL="285750" indent="-285750">
              <a:buFont typeface="Wingdings" panose="05000000000000000000" pitchFamily="2" charset="2"/>
              <a:buChar char="q"/>
            </a:pPr>
            <a:r>
              <a:rPr lang="es-PE" sz="2400" dirty="0" smtClean="0"/>
              <a:t>37 operadores EPS RS RAEE: recolección y transporte, y disposición final.</a:t>
            </a:r>
          </a:p>
          <a:p>
            <a:pPr marL="285750" indent="-285750">
              <a:buFont typeface="Wingdings" panose="05000000000000000000" pitchFamily="2" charset="2"/>
              <a:buChar char="q"/>
            </a:pPr>
            <a:r>
              <a:rPr lang="es-PE" sz="2400" dirty="0" smtClean="0"/>
              <a:t>20 EC RS  RAEE: recolección, transporte, </a:t>
            </a:r>
            <a:r>
              <a:rPr lang="es-PE" sz="2400" b="1" u="sng" dirty="0" smtClean="0">
                <a:solidFill>
                  <a:schemeClr val="accent2"/>
                </a:solidFill>
              </a:rPr>
              <a:t>segregación y almacenamiento.</a:t>
            </a:r>
          </a:p>
          <a:p>
            <a:endParaRPr lang="es-PE" sz="1400" b="1" dirty="0" smtClean="0"/>
          </a:p>
          <a:p>
            <a:r>
              <a:rPr lang="es-PE" sz="1400" b="1" dirty="0" smtClean="0"/>
              <a:t>      (a febrero 2016)</a:t>
            </a:r>
            <a:endParaRPr lang="es-PE" sz="1400" b="1" dirty="0"/>
          </a:p>
        </p:txBody>
      </p:sp>
    </p:spTree>
    <p:extLst>
      <p:ext uri="{BB962C8B-B14F-4D97-AF65-F5344CB8AC3E}">
        <p14:creationId xmlns:p14="http://schemas.microsoft.com/office/powerpoint/2010/main" xmlns="" val="10088639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23528" y="1412776"/>
            <a:ext cx="8136904" cy="720080"/>
          </a:xfrm>
        </p:spPr>
        <p:txBody>
          <a:bodyPr>
            <a:noAutofit/>
          </a:bodyPr>
          <a:lstStyle/>
          <a:p>
            <a:pPr algn="r"/>
            <a:r>
              <a:rPr lang="es-ES" sz="3200" b="1" dirty="0">
                <a:solidFill>
                  <a:srgbClr val="C00000"/>
                </a:solidFill>
                <a:latin typeface="Arial" panose="020B0604020202020204" pitchFamily="34" charset="0"/>
                <a:cs typeface="Arial" panose="020B0604020202020204" pitchFamily="34" charset="0"/>
              </a:rPr>
              <a:t>S</a:t>
            </a:r>
            <a:r>
              <a:rPr lang="es-ES" sz="3200" b="1" dirty="0" smtClean="0">
                <a:solidFill>
                  <a:srgbClr val="C00000"/>
                </a:solidFill>
                <a:latin typeface="Arial" panose="020B0604020202020204" pitchFamily="34" charset="0"/>
                <a:cs typeface="Arial" panose="020B0604020202020204" pitchFamily="34" charset="0"/>
              </a:rPr>
              <a:t>istema individual de manejo de RAEE</a:t>
            </a:r>
            <a:br>
              <a:rPr lang="es-ES" sz="3200" b="1" dirty="0" smtClean="0">
                <a:solidFill>
                  <a:srgbClr val="C00000"/>
                </a:solidFill>
                <a:latin typeface="Arial" panose="020B0604020202020204" pitchFamily="34" charset="0"/>
                <a:cs typeface="Arial" panose="020B0604020202020204" pitchFamily="34" charset="0"/>
              </a:rPr>
            </a:br>
            <a:endParaRPr lang="es-ES" sz="3200" b="1" dirty="0">
              <a:solidFill>
                <a:srgbClr val="C00000"/>
              </a:solidFill>
              <a:latin typeface="Arial" panose="020B0604020202020204" pitchFamily="34" charset="0"/>
              <a:cs typeface="Arial" panose="020B0604020202020204" pitchFamily="34" charset="0"/>
            </a:endParaRPr>
          </a:p>
        </p:txBody>
      </p:sp>
      <p:sp>
        <p:nvSpPr>
          <p:cNvPr id="86017" name="Rectangle 1"/>
          <p:cNvSpPr>
            <a:spLocks noChangeArrowheads="1"/>
          </p:cNvSpPr>
          <p:nvPr/>
        </p:nvSpPr>
        <p:spPr bwMode="auto">
          <a:xfrm>
            <a:off x="467544" y="2276872"/>
            <a:ext cx="842493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630238" algn="l"/>
                <a:tab pos="914400" algn="l"/>
              </a:tabLst>
            </a:pPr>
            <a:r>
              <a:rPr kumimoji="0" lang="es-E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Es aquel en el cual un productor o asociación de productores establece su propio Sistema de Manejo de RAEE, en cuyo caso la formulación, presentación, financiación e implementación del sistema es de su exclusiva responsabilidad. Los productores que elijan este sistema deberán:</a:t>
            </a:r>
          </a:p>
        </p:txBody>
      </p:sp>
      <p:sp>
        <p:nvSpPr>
          <p:cNvPr id="2" name="1 Rectángulo"/>
          <p:cNvSpPr/>
          <p:nvPr/>
        </p:nvSpPr>
        <p:spPr>
          <a:xfrm>
            <a:off x="585597" y="4985881"/>
            <a:ext cx="8306883" cy="1323439"/>
          </a:xfrm>
          <a:prstGeom prst="rect">
            <a:avLst/>
          </a:prstGeom>
          <a:solidFill>
            <a:schemeClr val="accent6">
              <a:lumMod val="20000"/>
              <a:lumOff val="80000"/>
            </a:schemeClr>
          </a:solidFill>
        </p:spPr>
        <p:txBody>
          <a:bodyPr wrap="square">
            <a:spAutoFit/>
          </a:bodyPr>
          <a:lstStyle/>
          <a:p>
            <a:pPr marL="342900" lvl="0" indent="-342900" fontAlgn="base">
              <a:spcBef>
                <a:spcPct val="0"/>
              </a:spcBef>
              <a:spcAft>
                <a:spcPct val="0"/>
              </a:spcAft>
              <a:buClr>
                <a:srgbClr val="FF0000"/>
              </a:buClr>
              <a:buFont typeface="Arial" panose="020B0604020202020204" pitchFamily="34" charset="0"/>
              <a:buChar char="•"/>
              <a:tabLst>
                <a:tab pos="630238" algn="l"/>
                <a:tab pos="914400" algn="l"/>
              </a:tabLst>
            </a:pPr>
            <a:r>
              <a:rPr lang="es-ES" sz="1600" b="1" dirty="0">
                <a:latin typeface="Arial" pitchFamily="34" charset="0"/>
                <a:ea typeface="Times New Roman" pitchFamily="18" charset="0"/>
                <a:cs typeface="Arial" pitchFamily="34" charset="0"/>
              </a:rPr>
              <a:t>Presentar un Plan de Manejo de RAEE ante la autoridad sectorial competente.</a:t>
            </a:r>
            <a:endParaRPr lang="es-ES" sz="1600" b="1" dirty="0">
              <a:latin typeface="Arial" pitchFamily="34" charset="0"/>
            </a:endParaRPr>
          </a:p>
          <a:p>
            <a:pPr marL="342900" lvl="0" indent="-342900" fontAlgn="base">
              <a:spcBef>
                <a:spcPct val="0"/>
              </a:spcBef>
              <a:spcAft>
                <a:spcPct val="0"/>
              </a:spcAft>
              <a:buClr>
                <a:srgbClr val="FF0000"/>
              </a:buClr>
              <a:buFont typeface="Arial" panose="020B0604020202020204" pitchFamily="34" charset="0"/>
              <a:buChar char="•"/>
              <a:tabLst>
                <a:tab pos="630238" algn="l"/>
                <a:tab pos="914400" algn="l"/>
              </a:tabLst>
            </a:pPr>
            <a:r>
              <a:rPr lang="es-ES" sz="1600" b="1" dirty="0">
                <a:latin typeface="Arial" pitchFamily="34" charset="0"/>
                <a:ea typeface="Times New Roman" pitchFamily="18" charset="0"/>
                <a:cs typeface="Arial" pitchFamily="34" charset="0"/>
              </a:rPr>
              <a:t>Garantizar facilidades de entrega de los RAEE por parte de sus clientes en la jurisdicción elegida.</a:t>
            </a:r>
            <a:endParaRPr lang="es-ES" sz="1600" b="1" dirty="0">
              <a:latin typeface="Arial" pitchFamily="34" charset="0"/>
            </a:endParaRPr>
          </a:p>
          <a:p>
            <a:pPr marL="342900" lvl="0" indent="-342900" fontAlgn="base">
              <a:spcBef>
                <a:spcPct val="0"/>
              </a:spcBef>
              <a:spcAft>
                <a:spcPct val="0"/>
              </a:spcAft>
              <a:buClr>
                <a:srgbClr val="FF0000"/>
              </a:buClr>
              <a:buFont typeface="Arial" panose="020B0604020202020204" pitchFamily="34" charset="0"/>
              <a:buChar char="•"/>
              <a:tabLst>
                <a:tab pos="630238" algn="l"/>
                <a:tab pos="914400" algn="l"/>
              </a:tabLst>
            </a:pPr>
            <a:r>
              <a:rPr lang="es-ES" sz="1600" b="1" dirty="0">
                <a:latin typeface="Arial" pitchFamily="34" charset="0"/>
                <a:ea typeface="Times New Roman" pitchFamily="18" charset="0"/>
                <a:cs typeface="Arial" pitchFamily="34" charset="0"/>
              </a:rPr>
              <a:t>Garantizar el cumplimiento de las metas estipuladas en su plan de manejo.</a:t>
            </a:r>
            <a:endParaRPr lang="es-ES" sz="1600" b="1" dirty="0">
              <a:latin typeface="Arial" pitchFamily="34" charset="0"/>
            </a:endParaRPr>
          </a:p>
          <a:p>
            <a:pPr marL="342900" lvl="0" indent="-342900" fontAlgn="base">
              <a:spcBef>
                <a:spcPct val="0"/>
              </a:spcBef>
              <a:spcAft>
                <a:spcPct val="0"/>
              </a:spcAft>
              <a:buClr>
                <a:srgbClr val="FF0000"/>
              </a:buClr>
              <a:buFont typeface="Arial" panose="020B0604020202020204" pitchFamily="34" charset="0"/>
              <a:buChar char="•"/>
              <a:tabLst>
                <a:tab pos="630238" algn="l"/>
                <a:tab pos="914400" algn="l"/>
              </a:tabLst>
            </a:pPr>
            <a:r>
              <a:rPr lang="es-ES" sz="1600" b="1" dirty="0">
                <a:latin typeface="Arial" pitchFamily="34" charset="0"/>
                <a:ea typeface="Times New Roman" pitchFamily="18" charset="0"/>
                <a:cs typeface="Arial" pitchFamily="34" charset="0"/>
              </a:rPr>
              <a:t>Garantizar el financiamiento de su plan  de manejo de RAEE.</a:t>
            </a:r>
            <a:endParaRPr lang="es-ES" sz="1600" b="1" dirty="0">
              <a:latin typeface="Arial" pitchFamily="34" charset="0"/>
            </a:endParaRPr>
          </a:p>
        </p:txBody>
      </p:sp>
    </p:spTree>
    <p:extLst>
      <p:ext uri="{BB962C8B-B14F-4D97-AF65-F5344CB8AC3E}">
        <p14:creationId xmlns:p14="http://schemas.microsoft.com/office/powerpoint/2010/main" xmlns="" val="17049747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23528" y="1052736"/>
            <a:ext cx="8424936" cy="1008112"/>
          </a:xfrm>
        </p:spPr>
        <p:txBody>
          <a:bodyPr>
            <a:noAutofit/>
          </a:bodyPr>
          <a:lstStyle/>
          <a:p>
            <a:pPr algn="l"/>
            <a:r>
              <a:rPr lang="es-ES" sz="3000" b="1" dirty="0">
                <a:solidFill>
                  <a:srgbClr val="C00000"/>
                </a:solidFill>
                <a:latin typeface="Arial" panose="020B0604020202020204" pitchFamily="34" charset="0"/>
                <a:cs typeface="Arial" panose="020B0604020202020204" pitchFamily="34" charset="0"/>
              </a:rPr>
              <a:t>S</a:t>
            </a:r>
            <a:r>
              <a:rPr lang="es-ES" sz="3000" b="1" dirty="0" smtClean="0">
                <a:solidFill>
                  <a:srgbClr val="C00000"/>
                </a:solidFill>
                <a:latin typeface="Arial" panose="020B0604020202020204" pitchFamily="34" charset="0"/>
                <a:cs typeface="Arial" panose="020B0604020202020204" pitchFamily="34" charset="0"/>
              </a:rPr>
              <a:t>istema colectivo de manejo de RAEE</a:t>
            </a:r>
            <a:br>
              <a:rPr lang="es-ES" sz="3000" b="1" dirty="0" smtClean="0">
                <a:solidFill>
                  <a:srgbClr val="C00000"/>
                </a:solidFill>
                <a:latin typeface="Arial" panose="020B0604020202020204" pitchFamily="34" charset="0"/>
                <a:cs typeface="Arial" panose="020B0604020202020204" pitchFamily="34" charset="0"/>
              </a:rPr>
            </a:br>
            <a:endParaRPr lang="es-ES" sz="3000" b="1" dirty="0">
              <a:solidFill>
                <a:srgbClr val="C00000"/>
              </a:solidFill>
              <a:latin typeface="Arial" panose="020B0604020202020204" pitchFamily="34" charset="0"/>
              <a:cs typeface="Arial" panose="020B0604020202020204" pitchFamily="34" charset="0"/>
            </a:endParaRPr>
          </a:p>
        </p:txBody>
      </p:sp>
      <p:sp>
        <p:nvSpPr>
          <p:cNvPr id="88065" name="Rectangle 1"/>
          <p:cNvSpPr>
            <a:spLocks noChangeArrowheads="1"/>
          </p:cNvSpPr>
          <p:nvPr/>
        </p:nvSpPr>
        <p:spPr bwMode="auto">
          <a:xfrm>
            <a:off x="467544" y="1980123"/>
            <a:ext cx="5184576"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tab pos="228600" algn="l"/>
              </a:tabLst>
            </a:pPr>
            <a:r>
              <a:rPr kumimoji="0" lang="es-E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Es aquel que involucra a un </a:t>
            </a:r>
            <a:r>
              <a:rPr kumimoji="0" lang="es-ES" sz="2000" b="0" i="0" u="none" strike="noStrike" cap="none" normalizeH="0" baseline="0" dirty="0" smtClean="0">
                <a:ln>
                  <a:noFill/>
                </a:ln>
                <a:effectLst/>
                <a:latin typeface="Arial" pitchFamily="34" charset="0"/>
                <a:ea typeface="Times New Roman" pitchFamily="18" charset="0"/>
                <a:cs typeface="Arial" pitchFamily="34" charset="0"/>
              </a:rPr>
              <a:t>conjunto o agrupación</a:t>
            </a:r>
            <a:r>
              <a:rPr kumimoji="0" lang="es-ES" sz="2000" b="0" i="0" u="none" strike="noStrike" cap="none" normalizeH="0" dirty="0" smtClean="0">
                <a:ln>
                  <a:noFill/>
                </a:ln>
                <a:effectLst/>
                <a:latin typeface="Arial" pitchFamily="34" charset="0"/>
                <a:ea typeface="Times New Roman" pitchFamily="18" charset="0"/>
                <a:cs typeface="Arial" pitchFamily="34" charset="0"/>
              </a:rPr>
              <a:t> </a:t>
            </a:r>
            <a:r>
              <a:rPr kumimoji="0" lang="es-ES" sz="2000" b="0" i="0" u="none" strike="noStrike" cap="none" normalizeH="0" baseline="0" dirty="0" smtClean="0">
                <a:ln>
                  <a:noFill/>
                </a:ln>
                <a:effectLst/>
                <a:latin typeface="Arial" pitchFamily="34" charset="0"/>
                <a:ea typeface="Times New Roman" pitchFamily="18" charset="0"/>
                <a:cs typeface="Arial" pitchFamily="34" charset="0"/>
              </a:rPr>
              <a:t>mixta entre </a:t>
            </a:r>
            <a:r>
              <a:rPr kumimoji="0" lang="es-ES" sz="20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productores, operadores de RAEE y/o </a:t>
            </a:r>
            <a:r>
              <a:rPr kumimoji="0" lang="es-ES" sz="2000" b="1" i="0" u="sng" strike="noStrike" cap="none" normalizeH="0" baseline="0" dirty="0" smtClean="0">
                <a:ln>
                  <a:noFill/>
                </a:ln>
                <a:solidFill>
                  <a:srgbClr val="C00000"/>
                </a:solidFill>
                <a:effectLst/>
                <a:latin typeface="Arial" pitchFamily="34" charset="0"/>
                <a:ea typeface="Times New Roman" pitchFamily="18" charset="0"/>
                <a:cs typeface="Arial" pitchFamily="34" charset="0"/>
              </a:rPr>
              <a:t>gobiernos locales </a:t>
            </a:r>
            <a:r>
              <a:rPr kumimoji="0" lang="es-ES" sz="20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y/o gobiernos regionales</a:t>
            </a:r>
            <a:r>
              <a:rPr kumimoji="0" lang="es-ES"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s-ES" sz="2000" b="0" i="0" u="none" strike="noStrike" cap="none" normalizeH="0" baseline="0" dirty="0" smtClean="0">
                <a:ln>
                  <a:noFill/>
                </a:ln>
                <a:effectLst/>
                <a:latin typeface="Arial" pitchFamily="34" charset="0"/>
                <a:ea typeface="Times New Roman" pitchFamily="18" charset="0"/>
                <a:cs typeface="Arial" pitchFamily="34" charset="0"/>
              </a:rPr>
              <a:t>para la implementación conjunta del sistema de manejo de RAEE, en el que la formulación, pres</a:t>
            </a:r>
            <a:r>
              <a:rPr kumimoji="0" lang="es-E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entación e implementación del sistema es cofinanciada/compartida por los diferentes actores, los mismos que deben elegir un representante o vocero para las gestiones ante las autoridades competentes, y precisar la responsabilidad asumida por cada una de las partes involucradas.</a:t>
            </a:r>
            <a:r>
              <a:rPr lang="es-ES" sz="2000" dirty="0" smtClean="0">
                <a:latin typeface="Arial" pitchFamily="34" charset="0"/>
              </a:rPr>
              <a:t> </a:t>
            </a:r>
            <a:endParaRPr kumimoji="0" lang="es-ES" sz="2000" b="0" i="0" u="none" strike="noStrike" cap="none" normalizeH="0" baseline="0" dirty="0" smtClean="0">
              <a:ln>
                <a:noFill/>
              </a:ln>
              <a:solidFill>
                <a:schemeClr val="tx1"/>
              </a:solidFill>
              <a:effectLst/>
              <a:latin typeface="Arial" pitchFamily="34" charset="0"/>
            </a:endParaRPr>
          </a:p>
        </p:txBody>
      </p:sp>
      <p:graphicFrame>
        <p:nvGraphicFramePr>
          <p:cNvPr id="3" name="Diagrama 2"/>
          <p:cNvGraphicFramePr/>
          <p:nvPr>
            <p:extLst/>
          </p:nvPr>
        </p:nvGraphicFramePr>
        <p:xfrm>
          <a:off x="4716016" y="1916832"/>
          <a:ext cx="5184576"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6257246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216024" y="1052736"/>
            <a:ext cx="8676456" cy="720080"/>
          </a:xfrm>
        </p:spPr>
        <p:txBody>
          <a:bodyPr>
            <a:noAutofit/>
          </a:bodyPr>
          <a:lstStyle/>
          <a:p>
            <a:pPr algn="r"/>
            <a:r>
              <a:rPr lang="es-ES" sz="2800" b="1" dirty="0" smtClean="0">
                <a:solidFill>
                  <a:srgbClr val="C00000"/>
                </a:solidFill>
                <a:latin typeface="Arial" panose="020B0604020202020204" pitchFamily="34" charset="0"/>
                <a:cs typeface="Arial" panose="020B0604020202020204" pitchFamily="34" charset="0"/>
              </a:rPr>
              <a:t>Obligación de realizar una recolección selectiva</a:t>
            </a:r>
            <a:endParaRPr lang="es-ES" sz="2800" b="1" dirty="0">
              <a:solidFill>
                <a:srgbClr val="C00000"/>
              </a:solidFill>
              <a:latin typeface="Arial" panose="020B0604020202020204" pitchFamily="34" charset="0"/>
              <a:cs typeface="Arial" panose="020B0604020202020204" pitchFamily="34" charset="0"/>
            </a:endParaRPr>
          </a:p>
        </p:txBody>
      </p:sp>
      <p:sp>
        <p:nvSpPr>
          <p:cNvPr id="5121" name="Rectangle 1"/>
          <p:cNvSpPr>
            <a:spLocks noChangeArrowheads="1"/>
          </p:cNvSpPr>
          <p:nvPr/>
        </p:nvSpPr>
        <p:spPr bwMode="auto">
          <a:xfrm>
            <a:off x="467544" y="2142728"/>
            <a:ext cx="504056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effectLst/>
                <a:latin typeface="Arial" pitchFamily="34" charset="0"/>
                <a:ea typeface="Times New Roman" pitchFamily="18" charset="0"/>
              </a:rPr>
              <a:t>Se realizará la recolección selectiva de los RAEE generados por las diferentes fuentes o usuarios de AEE, por medio de operadores de RAEE </a:t>
            </a:r>
            <a:r>
              <a:rPr kumimoji="0" lang="es-MX" sz="2000" b="0" i="0" u="none" strike="noStrike" cap="none" normalizeH="0" baseline="0" dirty="0" smtClean="0">
                <a:ln>
                  <a:noFill/>
                </a:ln>
                <a:effectLst/>
                <a:latin typeface="Arial" pitchFamily="34" charset="0"/>
                <a:ea typeface="Times New Roman" pitchFamily="18" charset="0"/>
              </a:rPr>
              <a:t>o por los medios logísticos del productor o generador, bajo su responsabilidad, </a:t>
            </a:r>
            <a:r>
              <a:rPr kumimoji="0" lang="es-ES" sz="2000" b="0" i="0" u="none" strike="noStrike" cap="none" normalizeH="0" baseline="0" dirty="0" smtClean="0">
                <a:ln>
                  <a:noFill/>
                </a:ln>
                <a:effectLst/>
                <a:latin typeface="Arial" pitchFamily="34" charset="0"/>
                <a:ea typeface="Times New Roman" pitchFamily="18" charset="0"/>
              </a:rPr>
              <a:t>para ser transportados y entregados de manera segura a los </a:t>
            </a:r>
            <a:r>
              <a:rPr kumimoji="0" lang="es-ES" sz="2000" b="1" i="0" u="none" strike="noStrike" cap="none" normalizeH="0" baseline="0" dirty="0" smtClean="0">
                <a:ln>
                  <a:noFill/>
                </a:ln>
                <a:effectLst/>
                <a:latin typeface="Arial" pitchFamily="34" charset="0"/>
                <a:ea typeface="Times New Roman" pitchFamily="18" charset="0"/>
              </a:rPr>
              <a:t>productore</a:t>
            </a:r>
            <a:r>
              <a:rPr kumimoji="0" lang="es-ES" sz="2000" b="0" i="0" u="none" strike="noStrike" cap="none" normalizeH="0" baseline="0" dirty="0" smtClean="0">
                <a:ln>
                  <a:noFill/>
                </a:ln>
                <a:effectLst/>
                <a:latin typeface="Arial" pitchFamily="34" charset="0"/>
                <a:ea typeface="Times New Roman" pitchFamily="18" charset="0"/>
              </a:rPr>
              <a:t>s, </a:t>
            </a:r>
            <a:r>
              <a:rPr kumimoji="0" lang="es-ES" sz="2000" b="1" i="0" u="none" strike="noStrike" cap="none" normalizeH="0" baseline="0" dirty="0" smtClean="0">
                <a:ln>
                  <a:noFill/>
                </a:ln>
                <a:effectLst/>
                <a:latin typeface="Arial" pitchFamily="34" charset="0"/>
                <a:ea typeface="Times New Roman" pitchFamily="18" charset="0"/>
              </a:rPr>
              <a:t>centros de acopio </a:t>
            </a:r>
            <a:r>
              <a:rPr kumimoji="0" lang="es-ES" sz="2000" b="0" i="0" u="none" strike="noStrike" cap="none" normalizeH="0" baseline="0" dirty="0" smtClean="0">
                <a:ln>
                  <a:noFill/>
                </a:ln>
                <a:effectLst/>
                <a:latin typeface="Arial" pitchFamily="34" charset="0"/>
                <a:ea typeface="Times New Roman" pitchFamily="18" charset="0"/>
              </a:rPr>
              <a:t>o a </a:t>
            </a:r>
            <a:r>
              <a:rPr kumimoji="0" lang="es-ES" sz="2000" b="1" i="0" u="none" strike="noStrike" cap="none" normalizeH="0" baseline="0" dirty="0" smtClean="0">
                <a:ln>
                  <a:noFill/>
                </a:ln>
                <a:effectLst/>
                <a:latin typeface="Arial" pitchFamily="34" charset="0"/>
                <a:ea typeface="Times New Roman" pitchFamily="18" charset="0"/>
              </a:rPr>
              <a:t>operadores</a:t>
            </a:r>
            <a:r>
              <a:rPr kumimoji="0" lang="es-ES" sz="2000" b="0" i="0" u="none" strike="noStrike" cap="none" normalizeH="0" baseline="0" dirty="0" smtClean="0">
                <a:ln>
                  <a:noFill/>
                </a:ln>
                <a:effectLst/>
                <a:latin typeface="Arial" pitchFamily="34" charset="0"/>
                <a:ea typeface="Times New Roman" pitchFamily="18" charset="0"/>
              </a:rPr>
              <a:t> de tratamiento o disposición final de RAEE registrados, según los sistemas de manejo o planes de manejo autorizados.</a:t>
            </a:r>
            <a:endParaRPr kumimoji="0" lang="es-ES" sz="2000" b="0" i="0" u="none" strike="noStrike" cap="none" normalizeH="0" baseline="0" dirty="0" smtClean="0">
              <a:ln>
                <a:noFill/>
              </a:ln>
              <a:effectLst/>
              <a:latin typeface="Arial" pitchFamily="34" charset="0"/>
            </a:endParaRPr>
          </a:p>
        </p:txBody>
      </p:sp>
      <p:pic>
        <p:nvPicPr>
          <p:cNvPr id="7170" name="Picture 2" descr="F:\Archivo fotografico\Campaña RAEE Huaraz\P1200179.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868144" y="2078850"/>
            <a:ext cx="2376264" cy="1782198"/>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Imagen 1"/>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868144" y="3933056"/>
            <a:ext cx="2376264" cy="1782198"/>
          </a:xfrm>
          <a:prstGeom prst="rect">
            <a:avLst/>
          </a:prstGeom>
        </p:spPr>
      </p:pic>
    </p:spTree>
    <p:extLst>
      <p:ext uri="{BB962C8B-B14F-4D97-AF65-F5344CB8AC3E}">
        <p14:creationId xmlns:p14="http://schemas.microsoft.com/office/powerpoint/2010/main" xmlns="" val="3298035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539552" y="670384"/>
            <a:ext cx="6588224" cy="620688"/>
          </a:xfrm>
        </p:spPr>
        <p:txBody>
          <a:bodyPr>
            <a:noAutofit/>
          </a:bodyPr>
          <a:lstStyle/>
          <a:p>
            <a:pPr algn="l"/>
            <a:r>
              <a:rPr lang="es-ES" sz="3200" b="1" dirty="0">
                <a:solidFill>
                  <a:srgbClr val="C00000"/>
                </a:solidFill>
                <a:latin typeface="Arial" panose="020B0604020202020204" pitchFamily="34" charset="0"/>
                <a:cs typeface="Arial" panose="020B0604020202020204" pitchFamily="34" charset="0"/>
              </a:rPr>
              <a:t>C</a:t>
            </a:r>
            <a:r>
              <a:rPr lang="es-ES" sz="3200" b="1" dirty="0" smtClean="0">
                <a:solidFill>
                  <a:srgbClr val="C00000"/>
                </a:solidFill>
                <a:latin typeface="Arial" panose="020B0604020202020204" pitchFamily="34" charset="0"/>
                <a:cs typeface="Arial" panose="020B0604020202020204" pitchFamily="34" charset="0"/>
              </a:rPr>
              <a:t>entros de acopio</a:t>
            </a:r>
            <a:endParaRPr lang="es-ES" sz="3200" dirty="0">
              <a:solidFill>
                <a:srgbClr val="C00000"/>
              </a:solidFill>
              <a:latin typeface="Arial" panose="020B0604020202020204" pitchFamily="34" charset="0"/>
              <a:cs typeface="Arial" panose="020B0604020202020204" pitchFamily="34" charset="0"/>
            </a:endParaRPr>
          </a:p>
        </p:txBody>
      </p:sp>
      <p:sp>
        <p:nvSpPr>
          <p:cNvPr id="4097" name="Rectangle 1"/>
          <p:cNvSpPr>
            <a:spLocks noChangeArrowheads="1"/>
          </p:cNvSpPr>
          <p:nvPr/>
        </p:nvSpPr>
        <p:spPr bwMode="auto">
          <a:xfrm>
            <a:off x="611560" y="1387515"/>
            <a:ext cx="4536504"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dirty="0" smtClean="0">
                <a:ln>
                  <a:noFill/>
                </a:ln>
                <a:effectLst/>
                <a:latin typeface="Arial" pitchFamily="34" charset="0"/>
                <a:ea typeface="Times New Roman" pitchFamily="18" charset="0"/>
                <a:cs typeface="Arial" pitchFamily="34" charset="0"/>
              </a:rPr>
              <a:t>Los centros de acopio pueden ser </a:t>
            </a:r>
            <a:r>
              <a:rPr kumimoji="0" lang="es-ES" sz="2200" i="0" u="none" strike="noStrike" cap="none" normalizeH="0" baseline="0" dirty="0" smtClean="0">
                <a:ln>
                  <a:noFill/>
                </a:ln>
                <a:effectLst/>
                <a:latin typeface="Arial" pitchFamily="34" charset="0"/>
                <a:ea typeface="Times New Roman" pitchFamily="18" charset="0"/>
                <a:cs typeface="Arial" pitchFamily="34" charset="0"/>
              </a:rPr>
              <a:t>municipales, privados, mixtos u otros y ser temporales o permanentes, de acuerdo a los </a:t>
            </a:r>
            <a:r>
              <a:rPr kumimoji="0" lang="es-ES" sz="2200" b="0" i="0" u="none" strike="noStrike" cap="none" normalizeH="0" baseline="0" dirty="0" smtClean="0">
                <a:ln>
                  <a:noFill/>
                </a:ln>
                <a:effectLst/>
                <a:latin typeface="Arial" pitchFamily="34" charset="0"/>
                <a:ea typeface="Times New Roman" pitchFamily="18" charset="0"/>
                <a:cs typeface="Arial" pitchFamily="34" charset="0"/>
              </a:rPr>
              <a:t>sistemas de manejo de RAEE. Deben contar con seguridad e instalaciones adecuadas. </a:t>
            </a:r>
            <a:r>
              <a:rPr kumimoji="0" lang="es-ES" sz="2200" b="1" i="0" u="none" strike="noStrike" cap="none" normalizeH="0" baseline="0" dirty="0" smtClean="0">
                <a:ln>
                  <a:noFill/>
                </a:ln>
                <a:effectLst/>
                <a:latin typeface="Arial" pitchFamily="34" charset="0"/>
                <a:ea typeface="Times New Roman" pitchFamily="18" charset="0"/>
                <a:cs typeface="Arial" pitchFamily="34" charset="0"/>
              </a:rPr>
              <a:t>La información de los centros de acopio será provista por los productores o los operadores </a:t>
            </a:r>
            <a:r>
              <a:rPr kumimoji="0" lang="es-ES" sz="2200" b="0" i="0" u="none" strike="noStrike" cap="none" normalizeH="0" baseline="0" dirty="0" smtClean="0">
                <a:ln>
                  <a:noFill/>
                </a:ln>
                <a:effectLst/>
                <a:latin typeface="Arial" pitchFamily="34" charset="0"/>
                <a:ea typeface="Times New Roman" pitchFamily="18" charset="0"/>
                <a:cs typeface="Arial" pitchFamily="34" charset="0"/>
              </a:rPr>
              <a:t>de RAEE, según el sistema de manejo de RAEE elegido. </a:t>
            </a:r>
          </a:p>
        </p:txBody>
      </p:sp>
      <p:pic>
        <p:nvPicPr>
          <p:cNvPr id="2050" name="Picture 2" descr="D:\Ministerio de AMbiente\E Waste RAEE\RAEE 2011\Resultados campaña junio 2010\Fotos Campaña RAEE 19 06 10\P1030735.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868144" y="1387515"/>
            <a:ext cx="3076658" cy="22575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1" name="Picture 3" descr="D:\Ministerio de AMbiente\E Waste RAEE\RAEE 2011\Resultados campaña junio 2010\Fotos Campaña RAEE 19 06 10\P1030736.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868144" y="3861048"/>
            <a:ext cx="2964994" cy="19442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2 Rectángulo"/>
          <p:cNvSpPr/>
          <p:nvPr/>
        </p:nvSpPr>
        <p:spPr>
          <a:xfrm>
            <a:off x="685949" y="6021288"/>
            <a:ext cx="8062515" cy="307777"/>
          </a:xfrm>
          <a:prstGeom prst="rect">
            <a:avLst/>
          </a:prstGeom>
        </p:spPr>
        <p:txBody>
          <a:bodyPr wrap="square">
            <a:spAutoFit/>
          </a:bodyPr>
          <a:lstStyle/>
          <a:p>
            <a:r>
              <a:rPr lang="es-PE" sz="1400" b="1" dirty="0" smtClean="0"/>
              <a:t>Puntos de acopio RAEE: http</a:t>
            </a:r>
            <a:r>
              <a:rPr lang="es-PE" sz="1400" b="1" dirty="0"/>
              <a:t>://www.minam.gob.pe/calidadambiental/manejo-de-raee/</a:t>
            </a:r>
          </a:p>
        </p:txBody>
      </p:sp>
    </p:spTree>
    <p:extLst>
      <p:ext uri="{BB962C8B-B14F-4D97-AF65-F5344CB8AC3E}">
        <p14:creationId xmlns:p14="http://schemas.microsoft.com/office/powerpoint/2010/main" xmlns="" val="3570595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Elipse"/>
          <p:cNvSpPr/>
          <p:nvPr/>
        </p:nvSpPr>
        <p:spPr>
          <a:xfrm>
            <a:off x="2843808" y="2636912"/>
            <a:ext cx="1584176" cy="1584176"/>
          </a:xfrm>
          <a:prstGeom prst="ellipse">
            <a:avLst/>
          </a:prstGeom>
          <a:gradFill flip="none" rotWithShape="1">
            <a:gsLst>
              <a:gs pos="0">
                <a:schemeClr val="bg2"/>
              </a:gs>
              <a:gs pos="50000">
                <a:srgbClr val="FFC000"/>
              </a:gs>
              <a:gs pos="100000">
                <a:schemeClr val="accent1">
                  <a:tint val="23500"/>
                  <a:satMod val="160000"/>
                </a:schemeClr>
              </a:gs>
            </a:gsLst>
            <a:path path="circle">
              <a:fillToRect l="50000" t="50000" r="50000" b="50000"/>
            </a:path>
            <a:tileRect/>
          </a:gradFill>
          <a:ln w="76200">
            <a:solidFill>
              <a:srgbClr val="F9950F"/>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9 Elipse"/>
          <p:cNvSpPr/>
          <p:nvPr/>
        </p:nvSpPr>
        <p:spPr>
          <a:xfrm>
            <a:off x="4788024" y="2636912"/>
            <a:ext cx="1584176" cy="1584176"/>
          </a:xfrm>
          <a:prstGeom prst="ellipse">
            <a:avLst/>
          </a:prstGeom>
          <a:gradFill flip="none" rotWithShape="1">
            <a:gsLst>
              <a:gs pos="0">
                <a:schemeClr val="accent6">
                  <a:lumMod val="75000"/>
                </a:schemeClr>
              </a:gs>
              <a:gs pos="50000">
                <a:schemeClr val="accent6">
                  <a:lumMod val="75000"/>
                </a:schemeClr>
              </a:gs>
              <a:gs pos="100000">
                <a:schemeClr val="accent1">
                  <a:tint val="23500"/>
                  <a:satMod val="160000"/>
                </a:schemeClr>
              </a:gs>
            </a:gsLst>
            <a:path path="circle">
              <a:fillToRect l="50000" t="50000" r="50000" b="50000"/>
            </a:path>
            <a:tileRect/>
          </a:gradFill>
          <a:ln w="76200">
            <a:solidFill>
              <a:schemeClr val="accent6">
                <a:lumMod val="75000"/>
              </a:scheme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10 CuadroTexto"/>
          <p:cNvSpPr txBox="1"/>
          <p:nvPr/>
        </p:nvSpPr>
        <p:spPr>
          <a:xfrm>
            <a:off x="2973866" y="3212976"/>
            <a:ext cx="1382110" cy="338554"/>
          </a:xfrm>
          <a:prstGeom prst="rect">
            <a:avLst/>
          </a:prstGeom>
          <a:noFill/>
        </p:spPr>
        <p:txBody>
          <a:bodyPr wrap="none" rtlCol="0">
            <a:spAutoFit/>
          </a:bodyPr>
          <a:lstStyle/>
          <a:p>
            <a:pPr algn="ctr"/>
            <a:r>
              <a:rPr lang="es-PE" sz="1600" b="1" dirty="0" smtClean="0"/>
              <a:t>Marco Legal</a:t>
            </a:r>
            <a:endParaRPr lang="es-PE" sz="1600" b="1" dirty="0"/>
          </a:p>
        </p:txBody>
      </p:sp>
      <p:sp>
        <p:nvSpPr>
          <p:cNvPr id="14" name="13 CuadroTexto"/>
          <p:cNvSpPr txBox="1"/>
          <p:nvPr/>
        </p:nvSpPr>
        <p:spPr>
          <a:xfrm>
            <a:off x="4757401" y="3306470"/>
            <a:ext cx="1758815" cy="307777"/>
          </a:xfrm>
          <a:prstGeom prst="rect">
            <a:avLst/>
          </a:prstGeom>
          <a:noFill/>
        </p:spPr>
        <p:txBody>
          <a:bodyPr wrap="none" rtlCol="0">
            <a:spAutoFit/>
          </a:bodyPr>
          <a:lstStyle/>
          <a:p>
            <a:pPr algn="ctr"/>
            <a:r>
              <a:rPr lang="es-PE" sz="1400" b="1" dirty="0" smtClean="0"/>
              <a:t>Reglamento RAEE</a:t>
            </a:r>
            <a:endParaRPr lang="es-PE" sz="1400" b="1" dirty="0"/>
          </a:p>
        </p:txBody>
      </p:sp>
      <p:sp>
        <p:nvSpPr>
          <p:cNvPr id="15" name="14 Elipse"/>
          <p:cNvSpPr/>
          <p:nvPr/>
        </p:nvSpPr>
        <p:spPr>
          <a:xfrm>
            <a:off x="6876256" y="2696032"/>
            <a:ext cx="1584176" cy="1584176"/>
          </a:xfrm>
          <a:prstGeom prst="ellipse">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l="50000" t="50000" r="50000" b="50000"/>
            </a:path>
            <a:tileRect/>
          </a:gradFill>
          <a:ln w="76200">
            <a:solidFill>
              <a:srgbClr val="C35855"/>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15 CuadroTexto"/>
          <p:cNvSpPr txBox="1"/>
          <p:nvPr/>
        </p:nvSpPr>
        <p:spPr>
          <a:xfrm>
            <a:off x="7020272" y="3212976"/>
            <a:ext cx="1353344" cy="584775"/>
          </a:xfrm>
          <a:prstGeom prst="rect">
            <a:avLst/>
          </a:prstGeom>
          <a:noFill/>
        </p:spPr>
        <p:txBody>
          <a:bodyPr wrap="square" rtlCol="0">
            <a:spAutoFit/>
          </a:bodyPr>
          <a:lstStyle/>
          <a:p>
            <a:pPr algn="ctr"/>
            <a:r>
              <a:rPr lang="es-PE" sz="1600" b="1" dirty="0" smtClean="0"/>
              <a:t>Campañas RAEE</a:t>
            </a:r>
            <a:endParaRPr lang="es-PE" sz="1600" b="1" dirty="0"/>
          </a:p>
        </p:txBody>
      </p:sp>
      <p:sp>
        <p:nvSpPr>
          <p:cNvPr id="8" name="4 Elipse"/>
          <p:cNvSpPr/>
          <p:nvPr/>
        </p:nvSpPr>
        <p:spPr>
          <a:xfrm>
            <a:off x="971600" y="2636912"/>
            <a:ext cx="1584176" cy="1584176"/>
          </a:xfrm>
          <a:prstGeom prst="ellipse">
            <a:avLst/>
          </a:prstGeom>
          <a:gradFill flip="none" rotWithShape="1">
            <a:gsLst>
              <a:gs pos="0">
                <a:schemeClr val="bg2"/>
              </a:gs>
              <a:gs pos="50000">
                <a:srgbClr val="FFC000"/>
              </a:gs>
              <a:gs pos="100000">
                <a:schemeClr val="accent1">
                  <a:tint val="23500"/>
                  <a:satMod val="160000"/>
                </a:schemeClr>
              </a:gs>
            </a:gsLst>
            <a:path path="circle">
              <a:fillToRect l="50000" t="50000" r="50000" b="50000"/>
            </a:path>
            <a:tileRect/>
          </a:gradFill>
          <a:ln w="76200">
            <a:solidFill>
              <a:srgbClr val="F9950F"/>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10 CuadroTexto"/>
          <p:cNvSpPr txBox="1"/>
          <p:nvPr/>
        </p:nvSpPr>
        <p:spPr>
          <a:xfrm>
            <a:off x="970673" y="3212976"/>
            <a:ext cx="1527983" cy="338554"/>
          </a:xfrm>
          <a:prstGeom prst="rect">
            <a:avLst/>
          </a:prstGeom>
          <a:noFill/>
        </p:spPr>
        <p:txBody>
          <a:bodyPr wrap="none" rtlCol="0">
            <a:spAutoFit/>
          </a:bodyPr>
          <a:lstStyle/>
          <a:p>
            <a:pPr algn="ctr"/>
            <a:r>
              <a:rPr lang="es-PE" sz="1600" b="1" dirty="0" smtClean="0"/>
              <a:t>Antecedentes</a:t>
            </a:r>
            <a:endParaRPr lang="es-PE" sz="1600" b="1" dirty="0"/>
          </a:p>
        </p:txBody>
      </p:sp>
    </p:spTree>
    <p:extLst>
      <p:ext uri="{BB962C8B-B14F-4D97-AF65-F5344CB8AC3E}">
        <p14:creationId xmlns:p14="http://schemas.microsoft.com/office/powerpoint/2010/main" xmlns="" val="40882257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902854" y="692696"/>
            <a:ext cx="6117418" cy="1008112"/>
          </a:xfrm>
        </p:spPr>
        <p:txBody>
          <a:bodyPr>
            <a:noAutofit/>
          </a:bodyPr>
          <a:lstStyle/>
          <a:p>
            <a:pPr algn="l"/>
            <a:r>
              <a:rPr lang="es-ES" sz="3200" b="1" dirty="0" smtClean="0">
                <a:solidFill>
                  <a:srgbClr val="C00000"/>
                </a:solidFill>
                <a:latin typeface="Arial" panose="020B0604020202020204" pitchFamily="34" charset="0"/>
                <a:cs typeface="Arial" panose="020B0604020202020204" pitchFamily="34" charset="0"/>
              </a:rPr>
              <a:t>Requisitos técnicos</a:t>
            </a:r>
            <a:endParaRPr lang="es-ES" sz="3200" dirty="0">
              <a:solidFill>
                <a:srgbClr val="C00000"/>
              </a:solidFill>
              <a:latin typeface="Arial" panose="020B0604020202020204" pitchFamily="34" charset="0"/>
              <a:cs typeface="Arial" panose="020B0604020202020204" pitchFamily="34" charset="0"/>
            </a:endParaRPr>
          </a:p>
        </p:txBody>
      </p:sp>
      <p:sp>
        <p:nvSpPr>
          <p:cNvPr id="3073" name="Rectangle 1"/>
          <p:cNvSpPr>
            <a:spLocks noChangeArrowheads="1"/>
          </p:cNvSpPr>
          <p:nvPr/>
        </p:nvSpPr>
        <p:spPr bwMode="auto">
          <a:xfrm>
            <a:off x="943930" y="1772816"/>
            <a:ext cx="758851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effectLst/>
                <a:latin typeface="Arial" pitchFamily="34" charset="0"/>
                <a:ea typeface="Times New Roman" pitchFamily="18" charset="0"/>
                <a:cs typeface="Arial" pitchFamily="34" charset="0"/>
              </a:rPr>
              <a:t>Los requisitos técnicos de manejo de los RAEE serán establecidos considerando el cumplimiento de lo señalado en la </a:t>
            </a:r>
            <a:r>
              <a:rPr kumimoji="0" lang="es-ES" sz="2400" b="1" i="0" u="none" strike="noStrike" cap="none" normalizeH="0" baseline="0" dirty="0" smtClean="0">
                <a:ln>
                  <a:noFill/>
                </a:ln>
                <a:effectLst/>
                <a:latin typeface="Arial" pitchFamily="34" charset="0"/>
                <a:ea typeface="Times New Roman" pitchFamily="18" charset="0"/>
                <a:cs typeface="Arial" pitchFamily="34" charset="0"/>
              </a:rPr>
              <a:t>Ley General de Residuos Sólidos </a:t>
            </a:r>
            <a:r>
              <a:rPr kumimoji="0" lang="es-ES" sz="2400" b="0" i="0" u="none" strike="noStrike" cap="none" normalizeH="0" baseline="0" dirty="0" smtClean="0">
                <a:ln>
                  <a:noFill/>
                </a:ln>
                <a:effectLst/>
                <a:latin typeface="Arial" pitchFamily="34" charset="0"/>
                <a:ea typeface="Times New Roman" pitchFamily="18" charset="0"/>
                <a:cs typeface="Arial" pitchFamily="34" charset="0"/>
              </a:rPr>
              <a:t>y su modificatoria, teniendo en consideración los requisitos técnicos que se señalen en las </a:t>
            </a:r>
            <a:r>
              <a:rPr kumimoji="0" lang="es-ES" sz="2400" b="1" i="0" u="none" strike="noStrike" cap="none" normalizeH="0" baseline="0" dirty="0" smtClean="0">
                <a:ln>
                  <a:noFill/>
                </a:ln>
                <a:effectLst/>
                <a:latin typeface="Arial" pitchFamily="34" charset="0"/>
                <a:ea typeface="Times New Roman" pitchFamily="18" charset="0"/>
                <a:cs typeface="Arial" pitchFamily="34" charset="0"/>
              </a:rPr>
              <a:t>normas técnicas peruanas</a:t>
            </a:r>
            <a:r>
              <a:rPr kumimoji="0" lang="es-ES" sz="2400" b="0" i="0" u="none" strike="noStrike" cap="none" normalizeH="0" baseline="0" dirty="0" smtClean="0">
                <a:ln>
                  <a:noFill/>
                </a:ln>
                <a:effectLst/>
                <a:latin typeface="Arial" pitchFamily="34" charset="0"/>
                <a:ea typeface="Times New Roman" pitchFamily="18" charset="0"/>
                <a:cs typeface="Arial" pitchFamily="34" charset="0"/>
              </a:rPr>
              <a:t>.</a:t>
            </a:r>
            <a:endParaRPr kumimoji="0" lang="es-ES" sz="2400" b="0" i="0" u="none" strike="noStrike" cap="none" normalizeH="0" baseline="0" dirty="0" smtClean="0">
              <a:ln>
                <a:noFill/>
              </a:ln>
              <a:effectLst/>
              <a:latin typeface="Arial" pitchFamily="34" charset="0"/>
            </a:endParaRPr>
          </a:p>
        </p:txBody>
      </p:sp>
      <p:pic>
        <p:nvPicPr>
          <p:cNvPr id="3" name="Imagen 2"/>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1051942" y="4365104"/>
            <a:ext cx="3448050" cy="811211"/>
          </a:xfrm>
          <a:prstGeom prst="rect">
            <a:avLst/>
          </a:prstGeom>
        </p:spPr>
      </p:pic>
      <p:sp>
        <p:nvSpPr>
          <p:cNvPr id="2" name="Rectángulo 1"/>
          <p:cNvSpPr/>
          <p:nvPr/>
        </p:nvSpPr>
        <p:spPr>
          <a:xfrm>
            <a:off x="899592" y="5333184"/>
            <a:ext cx="7992888" cy="523220"/>
          </a:xfrm>
          <a:prstGeom prst="rect">
            <a:avLst/>
          </a:prstGeom>
        </p:spPr>
        <p:txBody>
          <a:bodyPr wrap="square">
            <a:spAutoFit/>
          </a:bodyPr>
          <a:lstStyle/>
          <a:p>
            <a:r>
              <a:rPr lang="es-PE" sz="1400" b="1" dirty="0">
                <a:hlinkClick r:id="rId3"/>
              </a:rPr>
              <a:t>http://www.raee-peru.pe/pdf/normas_tecnicas/NTP900.064color.pdf</a:t>
            </a:r>
          </a:p>
          <a:p>
            <a:r>
              <a:rPr lang="es-PE" sz="1400" b="1" dirty="0" smtClean="0">
                <a:hlinkClick r:id="rId3"/>
              </a:rPr>
              <a:t>http</a:t>
            </a:r>
            <a:r>
              <a:rPr lang="es-PE" sz="1400" b="1" dirty="0">
                <a:hlinkClick r:id="rId3"/>
              </a:rPr>
              <a:t>://</a:t>
            </a:r>
            <a:r>
              <a:rPr lang="es-PE" sz="1400" b="1" dirty="0" smtClean="0">
                <a:hlinkClick r:id="rId3"/>
              </a:rPr>
              <a:t>www.raee-peru.pe/pdf/normas_tecnicas/NTP900.065color.pdf</a:t>
            </a:r>
            <a:r>
              <a:rPr lang="es-PE" sz="1400" b="1" dirty="0" smtClean="0"/>
              <a:t> </a:t>
            </a:r>
            <a:endParaRPr lang="es-PE" sz="1400" b="1" dirty="0"/>
          </a:p>
        </p:txBody>
      </p:sp>
    </p:spTree>
    <p:extLst>
      <p:ext uri="{BB962C8B-B14F-4D97-AF65-F5344CB8AC3E}">
        <p14:creationId xmlns:p14="http://schemas.microsoft.com/office/powerpoint/2010/main" xmlns="" val="38346779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191210" y="1401338"/>
            <a:ext cx="2951884" cy="4403925"/>
          </a:xfrm>
          <a:prstGeom prst="rect">
            <a:avLst/>
          </a:prstGeom>
          <a:noFill/>
          <a:ln w="28575">
            <a:solidFill>
              <a:schemeClr val="tx1"/>
            </a:solidFill>
            <a:miter lim="800000"/>
            <a:headEnd/>
            <a:tailEnd/>
          </a:ln>
        </p:spPr>
      </p:pic>
      <p:pic>
        <p:nvPicPr>
          <p:cNvPr id="149507" name="Picture 3"/>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347864" y="1401339"/>
            <a:ext cx="2793348" cy="4403924"/>
          </a:xfrm>
          <a:prstGeom prst="rect">
            <a:avLst/>
          </a:prstGeom>
          <a:noFill/>
          <a:ln w="28575">
            <a:solidFill>
              <a:schemeClr val="tx1"/>
            </a:solidFill>
            <a:miter lim="800000"/>
            <a:headEnd/>
            <a:tailEnd/>
          </a:ln>
        </p:spPr>
      </p:pic>
      <p:pic>
        <p:nvPicPr>
          <p:cNvPr id="2" name="Imagen 1"/>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6351496" y="1401339"/>
            <a:ext cx="2659715" cy="4403924"/>
          </a:xfrm>
          <a:prstGeom prst="rect">
            <a:avLst/>
          </a:prstGeom>
          <a:ln w="28575">
            <a:solidFill>
              <a:schemeClr val="tx1"/>
            </a:solidFill>
          </a:ln>
        </p:spPr>
      </p:pic>
    </p:spTree>
    <p:extLst>
      <p:ext uri="{BB962C8B-B14F-4D97-AF65-F5344CB8AC3E}">
        <p14:creationId xmlns:p14="http://schemas.microsoft.com/office/powerpoint/2010/main" xmlns="" val="19883897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620688"/>
            <a:ext cx="5904656" cy="720080"/>
          </a:xfrm>
        </p:spPr>
        <p:txBody>
          <a:bodyPr>
            <a:noAutofit/>
          </a:bodyPr>
          <a:lstStyle/>
          <a:p>
            <a:pPr algn="l"/>
            <a:r>
              <a:rPr lang="es-ES" sz="3200" b="1" dirty="0">
                <a:solidFill>
                  <a:srgbClr val="C00000"/>
                </a:solidFill>
                <a:latin typeface="Arial" panose="020B0604020202020204" pitchFamily="34" charset="0"/>
                <a:cs typeface="Arial" panose="020B0604020202020204" pitchFamily="34" charset="0"/>
              </a:rPr>
              <a:t>I</a:t>
            </a:r>
            <a:r>
              <a:rPr lang="es-ES" sz="3200" b="1" dirty="0" smtClean="0">
                <a:solidFill>
                  <a:srgbClr val="C00000"/>
                </a:solidFill>
                <a:latin typeface="Arial" panose="020B0604020202020204" pitchFamily="34" charset="0"/>
                <a:cs typeface="Arial" panose="020B0604020202020204" pitchFamily="34" charset="0"/>
              </a:rPr>
              <a:t>ncentivos</a:t>
            </a:r>
            <a:endParaRPr lang="es-ES" sz="3200" i="1" dirty="0">
              <a:solidFill>
                <a:srgbClr val="C00000"/>
              </a:solidFill>
              <a:latin typeface="Arial" panose="020B0604020202020204" pitchFamily="34" charset="0"/>
              <a:cs typeface="Arial" panose="020B0604020202020204" pitchFamily="34" charset="0"/>
            </a:endParaRPr>
          </a:p>
        </p:txBody>
      </p:sp>
      <p:sp>
        <p:nvSpPr>
          <p:cNvPr id="4" name="3 Rectángulo"/>
          <p:cNvSpPr/>
          <p:nvPr/>
        </p:nvSpPr>
        <p:spPr>
          <a:xfrm>
            <a:off x="1331640" y="4797152"/>
            <a:ext cx="7560840" cy="646331"/>
          </a:xfrm>
          <a:prstGeom prst="rect">
            <a:avLst/>
          </a:prstGeom>
          <a:solidFill>
            <a:srgbClr val="FFCC66"/>
          </a:solidFill>
          <a:ln/>
        </p:spPr>
        <p:style>
          <a:lnRef idx="3">
            <a:schemeClr val="lt1"/>
          </a:lnRef>
          <a:fillRef idx="1">
            <a:schemeClr val="accent2"/>
          </a:fillRef>
          <a:effectRef idx="1">
            <a:schemeClr val="accent2"/>
          </a:effectRef>
          <a:fontRef idx="minor">
            <a:schemeClr val="lt1"/>
          </a:fontRef>
        </p:style>
        <p:txBody>
          <a:bodyPr wrap="square">
            <a:spAutoFit/>
          </a:bodyPr>
          <a:lstStyle/>
          <a:p>
            <a:pPr lvl="0" algn="just" eaLnBrk="0" fontAlgn="base" hangingPunct="0">
              <a:spcBef>
                <a:spcPct val="0"/>
              </a:spcBef>
              <a:spcAft>
                <a:spcPct val="0"/>
              </a:spcAft>
              <a:tabLst>
                <a:tab pos="2700338" algn="ctr"/>
                <a:tab pos="5400675" algn="r"/>
              </a:tabLst>
            </a:pPr>
            <a:r>
              <a:rPr lang="es-ES" sz="1200" b="1" dirty="0" smtClean="0">
                <a:solidFill>
                  <a:schemeClr val="tx1"/>
                </a:solidFill>
                <a:latin typeface="Arial" pitchFamily="34" charset="0"/>
                <a:ea typeface="Times New Roman" pitchFamily="18" charset="0"/>
                <a:cs typeface="Arial" pitchFamily="34" charset="0"/>
              </a:rPr>
              <a:t>El otorgamiento de estos beneficios deberá hacerse de acuerdo con las normas legales correspondientes y en función de la Ley General del Ambiente, de la Ley de Creación, Organización y Funciones del MINAM y el Reglamento de Organización y Funciones del OEFA.  </a:t>
            </a:r>
            <a:endParaRPr lang="es-ES" sz="1200" b="1" dirty="0" smtClean="0">
              <a:solidFill>
                <a:schemeClr val="tx1"/>
              </a:solidFill>
              <a:latin typeface="Arial" pitchFamily="34" charset="0"/>
            </a:endParaRPr>
          </a:p>
        </p:txBody>
      </p:sp>
      <p:sp>
        <p:nvSpPr>
          <p:cNvPr id="5" name="4 Rectángulo"/>
          <p:cNvSpPr/>
          <p:nvPr/>
        </p:nvSpPr>
        <p:spPr>
          <a:xfrm>
            <a:off x="899592" y="1574790"/>
            <a:ext cx="7848872" cy="3046988"/>
          </a:xfrm>
          <a:prstGeom prst="rect">
            <a:avLst/>
          </a:prstGeom>
        </p:spPr>
        <p:txBody>
          <a:bodyPr wrap="square">
            <a:spAutoFit/>
          </a:bodyPr>
          <a:lstStyle/>
          <a:p>
            <a:pPr marL="342900" lvl="0" indent="-342900" algn="just" eaLnBrk="0" fontAlgn="base" hangingPunct="0">
              <a:spcBef>
                <a:spcPct val="0"/>
              </a:spcBef>
              <a:spcAft>
                <a:spcPct val="0"/>
              </a:spcAft>
              <a:buFont typeface="+mj-lt"/>
              <a:buAutoNum type="arabicPeriod"/>
              <a:tabLst>
                <a:tab pos="2700338" algn="ctr"/>
                <a:tab pos="5400675" algn="r"/>
              </a:tabLst>
            </a:pPr>
            <a:r>
              <a:rPr lang="es-ES" sz="2400" b="1" dirty="0" smtClean="0">
                <a:latin typeface="Arial" pitchFamily="34" charset="0"/>
                <a:ea typeface="Times New Roman" pitchFamily="18" charset="0"/>
                <a:cs typeface="Arial" pitchFamily="34" charset="0"/>
              </a:rPr>
              <a:t>Difusión</a:t>
            </a:r>
            <a:r>
              <a:rPr lang="es-ES" sz="2400" dirty="0" smtClean="0">
                <a:latin typeface="Arial" pitchFamily="34" charset="0"/>
                <a:ea typeface="Times New Roman" pitchFamily="18" charset="0"/>
                <a:cs typeface="Arial" pitchFamily="34" charset="0"/>
              </a:rPr>
              <a:t> de listados con los nombres de los productores, operadores de RAEE, gobiernos locales e instituciones que hayan demostrado un buen desempeño en el manejo ambiental de RAEE.</a:t>
            </a:r>
          </a:p>
          <a:p>
            <a:pPr marL="342900" lvl="0" indent="-342900" algn="just" eaLnBrk="0" fontAlgn="base" hangingPunct="0">
              <a:spcBef>
                <a:spcPct val="0"/>
              </a:spcBef>
              <a:spcAft>
                <a:spcPct val="0"/>
              </a:spcAft>
              <a:buFont typeface="+mj-lt"/>
              <a:buAutoNum type="arabicPeriod"/>
              <a:tabLst>
                <a:tab pos="2700338" algn="ctr"/>
                <a:tab pos="5400675" algn="r"/>
              </a:tabLst>
            </a:pPr>
            <a:endParaRPr lang="es-ES" sz="2400" dirty="0" smtClean="0">
              <a:latin typeface="Arial" pitchFamily="34" charset="0"/>
            </a:endParaRPr>
          </a:p>
          <a:p>
            <a:pPr marL="342900" lvl="0" indent="-342900" algn="just" eaLnBrk="0" fontAlgn="base" hangingPunct="0">
              <a:spcBef>
                <a:spcPct val="0"/>
              </a:spcBef>
              <a:spcAft>
                <a:spcPct val="0"/>
              </a:spcAft>
              <a:buFont typeface="+mj-lt"/>
              <a:buAutoNum type="arabicPeriod"/>
              <a:tabLst>
                <a:tab pos="2700338" algn="ctr"/>
                <a:tab pos="5400675" algn="r"/>
              </a:tabLst>
            </a:pPr>
            <a:r>
              <a:rPr lang="es-ES" sz="2400" b="1" dirty="0" smtClean="0">
                <a:latin typeface="Arial" pitchFamily="34" charset="0"/>
                <a:ea typeface="Times New Roman" pitchFamily="18" charset="0"/>
                <a:cs typeface="Arial" pitchFamily="34" charset="0"/>
              </a:rPr>
              <a:t>Distinción y reconocimiento público </a:t>
            </a:r>
            <a:r>
              <a:rPr lang="es-ES" sz="2400" dirty="0" smtClean="0">
                <a:latin typeface="Arial" pitchFamily="34" charset="0"/>
                <a:ea typeface="Times New Roman" pitchFamily="18" charset="0"/>
                <a:cs typeface="Arial" pitchFamily="34" charset="0"/>
              </a:rPr>
              <a:t>de experiencias exitosas de manejo ambiental de RAEE por parte del MINAM.</a:t>
            </a:r>
            <a:endParaRPr lang="es-ES" sz="2400" dirty="0" smtClean="0">
              <a:latin typeface="Arial" pitchFamily="34" charset="0"/>
            </a:endParaRPr>
          </a:p>
        </p:txBody>
      </p:sp>
    </p:spTree>
    <p:extLst>
      <p:ext uri="{BB962C8B-B14F-4D97-AF65-F5344CB8AC3E}">
        <p14:creationId xmlns:p14="http://schemas.microsoft.com/office/powerpoint/2010/main" xmlns="" val="20187877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611560" y="908720"/>
            <a:ext cx="6408712" cy="720080"/>
          </a:xfrm>
        </p:spPr>
        <p:txBody>
          <a:bodyPr>
            <a:noAutofit/>
          </a:bodyPr>
          <a:lstStyle/>
          <a:p>
            <a:pPr algn="l"/>
            <a:r>
              <a:rPr lang="es-ES" sz="3200" b="1" dirty="0" smtClean="0">
                <a:solidFill>
                  <a:srgbClr val="C00000"/>
                </a:solidFill>
                <a:latin typeface="Arial" panose="020B0604020202020204" pitchFamily="34" charset="0"/>
                <a:cs typeface="Arial" panose="020B0604020202020204" pitchFamily="34" charset="0"/>
              </a:rPr>
              <a:t>Infracciones y sanciones</a:t>
            </a:r>
            <a:endParaRPr lang="es-ES" sz="3200" i="1" dirty="0">
              <a:solidFill>
                <a:srgbClr val="C00000"/>
              </a:solidFill>
              <a:latin typeface="Arial" panose="020B0604020202020204" pitchFamily="34" charset="0"/>
              <a:cs typeface="Arial" panose="020B0604020202020204" pitchFamily="34" charset="0"/>
            </a:endParaRPr>
          </a:p>
        </p:txBody>
      </p:sp>
      <p:sp>
        <p:nvSpPr>
          <p:cNvPr id="11265" name="Rectangle 1"/>
          <p:cNvSpPr>
            <a:spLocks noChangeArrowheads="1"/>
          </p:cNvSpPr>
          <p:nvPr/>
        </p:nvSpPr>
        <p:spPr bwMode="auto">
          <a:xfrm>
            <a:off x="611560" y="1894180"/>
            <a:ext cx="8064896"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effectLst/>
                <a:latin typeface="Arial" pitchFamily="34" charset="0"/>
                <a:ea typeface="Times New Roman" pitchFamily="18" charset="0"/>
                <a:cs typeface="Arial" pitchFamily="34" charset="0"/>
              </a:rPr>
              <a:t>La autoridad sectorial, en coordinación con el MINAM, </a:t>
            </a:r>
            <a:r>
              <a:rPr kumimoji="0" lang="es-ES" sz="2400" b="1" i="0" u="none" strike="noStrike" cap="none" normalizeH="0" baseline="0" dirty="0" smtClean="0">
                <a:ln>
                  <a:noFill/>
                </a:ln>
                <a:effectLst/>
                <a:latin typeface="Arial" pitchFamily="34" charset="0"/>
                <a:ea typeface="Times New Roman" pitchFamily="18" charset="0"/>
                <a:cs typeface="Arial" pitchFamily="34" charset="0"/>
              </a:rPr>
              <a:t>tipificará las infracciones e impondrá las sanciones</a:t>
            </a:r>
            <a:r>
              <a:rPr kumimoji="0" lang="es-ES" sz="2400" b="0" i="0" u="none" strike="noStrike" cap="none" normalizeH="0" baseline="0" dirty="0" smtClean="0">
                <a:ln>
                  <a:noFill/>
                </a:ln>
                <a:effectLst/>
                <a:latin typeface="Arial" pitchFamily="34" charset="0"/>
                <a:ea typeface="Times New Roman" pitchFamily="18" charset="0"/>
                <a:cs typeface="Arial" pitchFamily="34" charset="0"/>
              </a:rPr>
              <a:t> correspondientes dentro del marco de sus facultades conferidas por Ley, observando la debida proporción entre los daños ocasionados por el infractor y la sanción a imponer en aplicación de los principios de </a:t>
            </a:r>
            <a:r>
              <a:rPr kumimoji="0" lang="es-ES" sz="2400" b="0" i="0" u="none" strike="noStrike" cap="none" normalizeH="0" baseline="0" dirty="0" err="1" smtClean="0">
                <a:ln>
                  <a:noFill/>
                </a:ln>
                <a:effectLst/>
                <a:latin typeface="Arial" pitchFamily="34" charset="0"/>
                <a:ea typeface="Times New Roman" pitchFamily="18" charset="0"/>
                <a:cs typeface="Arial" pitchFamily="34" charset="0"/>
              </a:rPr>
              <a:t>tipificidad</a:t>
            </a:r>
            <a:r>
              <a:rPr kumimoji="0" lang="es-ES" sz="2400" b="0" i="0" u="none" strike="noStrike" cap="none" normalizeH="0" baseline="0" dirty="0" smtClean="0">
                <a:ln>
                  <a:noFill/>
                </a:ln>
                <a:effectLst/>
                <a:latin typeface="Arial" pitchFamily="34" charset="0"/>
                <a:ea typeface="Times New Roman" pitchFamily="18" charset="0"/>
                <a:cs typeface="Arial" pitchFamily="34" charset="0"/>
              </a:rPr>
              <a:t> y razonabilidad establecidos en la Ley Nº 27444, Ley de Procedimiento Administrativo General. </a:t>
            </a:r>
            <a:endParaRPr kumimoji="0" lang="es-ES" sz="2400" b="0" i="0" u="none" strike="noStrike" cap="none" normalizeH="0" baseline="0" dirty="0" smtClean="0">
              <a:ln>
                <a:noFill/>
              </a:ln>
              <a:effectLst/>
              <a:latin typeface="Arial" pitchFamily="34" charset="0"/>
            </a:endParaRPr>
          </a:p>
        </p:txBody>
      </p:sp>
    </p:spTree>
    <p:extLst>
      <p:ext uri="{BB962C8B-B14F-4D97-AF65-F5344CB8AC3E}">
        <p14:creationId xmlns:p14="http://schemas.microsoft.com/office/powerpoint/2010/main" xmlns="" val="14983026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467544" y="3205163"/>
            <a:ext cx="8229600" cy="447675"/>
          </a:xfrm>
          <a:prstGeom prst="rect">
            <a:avLst/>
          </a:prstGeom>
          <a:noFill/>
          <a:ln w="9525">
            <a:noFill/>
            <a:miter lim="800000"/>
            <a:headEnd/>
            <a:tailEnd/>
          </a:ln>
        </p:spPr>
      </p:pic>
      <p:pic>
        <p:nvPicPr>
          <p:cNvPr id="19460" name="Picture 4"/>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323528" y="2708920"/>
            <a:ext cx="8568952" cy="25454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7 CuadroTexto"/>
          <p:cNvSpPr txBox="1"/>
          <p:nvPr/>
        </p:nvSpPr>
        <p:spPr>
          <a:xfrm>
            <a:off x="467544" y="1322765"/>
            <a:ext cx="8136904" cy="1077218"/>
          </a:xfrm>
          <a:prstGeom prst="rect">
            <a:avLst/>
          </a:prstGeom>
          <a:noFill/>
        </p:spPr>
        <p:txBody>
          <a:bodyPr wrap="square" rtlCol="0">
            <a:spAutoFit/>
          </a:bodyPr>
          <a:lstStyle/>
          <a:p>
            <a:pPr algn="ctr"/>
            <a:r>
              <a:rPr lang="es-ES" sz="1600" b="1" dirty="0" smtClean="0">
                <a:solidFill>
                  <a:srgbClr val="C00000"/>
                </a:solidFill>
                <a:latin typeface="Arial" pitchFamily="34" charset="0"/>
                <a:cs typeface="Arial" pitchFamily="34" charset="0"/>
              </a:rPr>
              <a:t>Aprueban Cuadro de Tipificación de Infracciones Ambientales y escala de Multas y Sanciones aplicables a la Gran y Mediana Minería respecto de Labores de Explotación, Beneficio, Transporte y Almacenamiento de Concentrados de Minerales (D.S. Nº  007-2012-MINAM)</a:t>
            </a:r>
            <a:endParaRPr lang="es-ES" sz="1600" b="1" dirty="0">
              <a:solidFill>
                <a:srgbClr val="C00000"/>
              </a:solidFill>
              <a:latin typeface="Arial" pitchFamily="34" charset="0"/>
              <a:cs typeface="Arial" pitchFamily="34" charset="0"/>
            </a:endParaRPr>
          </a:p>
        </p:txBody>
      </p:sp>
      <p:sp>
        <p:nvSpPr>
          <p:cNvPr id="5" name="4 Rectángulo"/>
          <p:cNvSpPr/>
          <p:nvPr/>
        </p:nvSpPr>
        <p:spPr>
          <a:xfrm>
            <a:off x="467544" y="5373216"/>
            <a:ext cx="8136904" cy="307777"/>
          </a:xfrm>
          <a:prstGeom prst="rect">
            <a:avLst/>
          </a:prstGeom>
        </p:spPr>
        <p:txBody>
          <a:bodyPr wrap="square">
            <a:spAutoFit/>
          </a:bodyPr>
          <a:lstStyle/>
          <a:p>
            <a:pPr algn="ctr"/>
            <a:r>
              <a:rPr lang="es-ES" sz="1400" b="1" dirty="0" smtClean="0">
                <a:hlinkClick r:id="rId4"/>
              </a:rPr>
              <a:t>http://www.minam.gob.pe/index.php?option=com_docman&amp;task=cat_view&amp;gid=71&amp;Itemid=39</a:t>
            </a:r>
            <a:r>
              <a:rPr lang="es-ES" sz="1400" b="1" dirty="0" smtClean="0"/>
              <a:t> </a:t>
            </a:r>
            <a:endParaRPr lang="es-ES" sz="1400" b="1" dirty="0"/>
          </a:p>
        </p:txBody>
      </p:sp>
    </p:spTree>
    <p:extLst>
      <p:ext uri="{BB962C8B-B14F-4D97-AF65-F5344CB8AC3E}">
        <p14:creationId xmlns:p14="http://schemas.microsoft.com/office/powerpoint/2010/main" xmlns="" val="28488925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683568" y="1340768"/>
            <a:ext cx="6408712" cy="720080"/>
          </a:xfrm>
        </p:spPr>
        <p:txBody>
          <a:bodyPr>
            <a:noAutofit/>
          </a:bodyPr>
          <a:lstStyle/>
          <a:p>
            <a:pPr algn="l"/>
            <a:r>
              <a:rPr lang="es-ES" sz="3200" b="1" dirty="0" smtClean="0">
                <a:solidFill>
                  <a:srgbClr val="C00000"/>
                </a:solidFill>
                <a:latin typeface="Arial" panose="020B0604020202020204" pitchFamily="34" charset="0"/>
                <a:cs typeface="Arial" panose="020B0604020202020204" pitchFamily="34" charset="0"/>
              </a:rPr>
              <a:t>Disposición complementaria</a:t>
            </a:r>
            <a:br>
              <a:rPr lang="es-ES" sz="3200" b="1" dirty="0" smtClean="0">
                <a:solidFill>
                  <a:srgbClr val="C00000"/>
                </a:solidFill>
                <a:latin typeface="Arial" panose="020B0604020202020204" pitchFamily="34" charset="0"/>
                <a:cs typeface="Arial" panose="020B0604020202020204" pitchFamily="34" charset="0"/>
              </a:rPr>
            </a:br>
            <a:r>
              <a:rPr lang="es-ES" sz="3200" b="1" dirty="0" smtClean="0">
                <a:solidFill>
                  <a:srgbClr val="C00000"/>
                </a:solidFill>
                <a:latin typeface="Arial" panose="020B0604020202020204" pitchFamily="34" charset="0"/>
                <a:cs typeface="Arial" panose="020B0604020202020204" pitchFamily="34" charset="0"/>
              </a:rPr>
              <a:t>cuarta disposición</a:t>
            </a:r>
            <a:endParaRPr lang="es-ES" sz="3200" i="1" dirty="0">
              <a:solidFill>
                <a:srgbClr val="C00000"/>
              </a:solidFill>
              <a:latin typeface="Arial" panose="020B0604020202020204" pitchFamily="34" charset="0"/>
              <a:cs typeface="Arial" panose="020B0604020202020204" pitchFamily="34" charset="0"/>
            </a:endParaRPr>
          </a:p>
        </p:txBody>
      </p:sp>
      <p:sp>
        <p:nvSpPr>
          <p:cNvPr id="5" name="Rectangle 1"/>
          <p:cNvSpPr>
            <a:spLocks noChangeArrowheads="1"/>
          </p:cNvSpPr>
          <p:nvPr/>
        </p:nvSpPr>
        <p:spPr bwMode="auto">
          <a:xfrm>
            <a:off x="683568" y="2552705"/>
            <a:ext cx="8064896"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s-ES" sz="2800" b="0" i="0" u="none" strike="noStrike" cap="none" normalizeH="0" baseline="0" dirty="0" smtClean="0">
                <a:ln>
                  <a:noFill/>
                </a:ln>
                <a:effectLst/>
                <a:latin typeface="Arial" pitchFamily="34" charset="0"/>
                <a:ea typeface="Times New Roman" pitchFamily="18" charset="0"/>
                <a:cs typeface="Arial" pitchFamily="34" charset="0"/>
              </a:rPr>
              <a:t>Los productores de RAEE considerados como </a:t>
            </a:r>
            <a:r>
              <a:rPr kumimoji="0" lang="es-ES" sz="2800" b="1" i="0" u="none" strike="noStrike" cap="none" normalizeH="0" baseline="0" dirty="0" smtClean="0">
                <a:ln>
                  <a:noFill/>
                </a:ln>
                <a:effectLst/>
                <a:latin typeface="Arial" pitchFamily="34" charset="0"/>
                <a:ea typeface="Times New Roman" pitchFamily="18" charset="0"/>
                <a:cs typeface="Arial" pitchFamily="34" charset="0"/>
              </a:rPr>
              <a:t>micro o pequeño empresario </a:t>
            </a:r>
            <a:r>
              <a:rPr kumimoji="0" lang="es-ES" sz="2800" b="0" i="0" u="none" strike="noStrike" cap="none" normalizeH="0" baseline="0" dirty="0" smtClean="0">
                <a:ln>
                  <a:noFill/>
                </a:ln>
                <a:effectLst/>
                <a:latin typeface="Arial" pitchFamily="34" charset="0"/>
                <a:ea typeface="Times New Roman" pitchFamily="18" charset="0"/>
                <a:cs typeface="Arial" pitchFamily="34" charset="0"/>
              </a:rPr>
              <a:t>de acuerdo a la normativa vigente, podrán agruparse para implementar un sistema de manejo de RAEE colectivo o integrarse en los sistemas de manejo de RAEE a ser implementados en el marco del presente Reglamento. </a:t>
            </a:r>
            <a:endParaRPr kumimoji="0" lang="es-ES" sz="2800" b="0" i="0" u="none" strike="noStrike" cap="none" normalizeH="0" baseline="0" dirty="0" smtClean="0">
              <a:ln>
                <a:noFill/>
              </a:ln>
              <a:effectLst/>
              <a:latin typeface="Arial" pitchFamily="34" charset="0"/>
            </a:endParaRPr>
          </a:p>
        </p:txBody>
      </p:sp>
    </p:spTree>
    <p:extLst>
      <p:ext uri="{BB962C8B-B14F-4D97-AF65-F5344CB8AC3E}">
        <p14:creationId xmlns:p14="http://schemas.microsoft.com/office/powerpoint/2010/main" xmlns="" val="142193828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inisterio de AMbiente\E Waste RAEE\RAEE 2012\Reuniones CAT\Reunion Instalacion  Comite de Apoyo Tecnico (08 agosto)\Fotos reunion 08 de agosto\P1120302.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6300192" y="2348880"/>
            <a:ext cx="2088232" cy="15661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ángulo 1"/>
          <p:cNvSpPr/>
          <p:nvPr/>
        </p:nvSpPr>
        <p:spPr>
          <a:xfrm>
            <a:off x="467544" y="2060848"/>
            <a:ext cx="5616624" cy="2308324"/>
          </a:xfrm>
          <a:prstGeom prst="rect">
            <a:avLst/>
          </a:prstGeom>
        </p:spPr>
        <p:txBody>
          <a:bodyPr wrap="square">
            <a:spAutoFit/>
          </a:bodyPr>
          <a:lstStyle/>
          <a:p>
            <a:r>
              <a:rPr lang="es-PE" sz="2400" dirty="0" smtClean="0">
                <a:latin typeface="Arial" panose="020B0604020202020204" pitchFamily="34" charset="0"/>
                <a:cs typeface="Arial" panose="020B0604020202020204" pitchFamily="34" charset="0"/>
              </a:rPr>
              <a:t>En </a:t>
            </a:r>
            <a:r>
              <a:rPr lang="es-PE" sz="2400" dirty="0">
                <a:latin typeface="Arial" panose="020B0604020202020204" pitchFamily="34" charset="0"/>
                <a:cs typeface="Arial" panose="020B0604020202020204" pitchFamily="34" charset="0"/>
              </a:rPr>
              <a:t>el marco del Reglamento RAEE el 08 de agosto de 2012 se conformó el Comité de Apoyo Técnico (CAT RAEE), con la finalidad de apoyar la implementación del Reglamento señalado. </a:t>
            </a:r>
            <a:r>
              <a:rPr lang="es-PE" sz="2400" dirty="0" smtClean="0">
                <a:latin typeface="Arial" panose="020B0604020202020204" pitchFamily="34" charset="0"/>
                <a:cs typeface="Arial" panose="020B0604020202020204" pitchFamily="34" charset="0"/>
              </a:rPr>
              <a:t>En </a:t>
            </a:r>
            <a:r>
              <a:rPr lang="es-PE" sz="2400" dirty="0">
                <a:latin typeface="Arial" panose="020B0604020202020204" pitchFamily="34" charset="0"/>
                <a:cs typeface="Arial" panose="020B0604020202020204" pitchFamily="34" charset="0"/>
              </a:rPr>
              <a:t>el CAT RAEE </a:t>
            </a:r>
            <a:r>
              <a:rPr lang="es-PE" sz="2400" dirty="0" smtClean="0">
                <a:latin typeface="Arial" panose="020B0604020202020204" pitchFamily="34" charset="0"/>
                <a:cs typeface="Arial" panose="020B0604020202020204" pitchFamily="34" charset="0"/>
              </a:rPr>
              <a:t>participan:</a:t>
            </a:r>
          </a:p>
        </p:txBody>
      </p:sp>
      <p:sp>
        <p:nvSpPr>
          <p:cNvPr id="3" name="Rectángulo 2"/>
          <p:cNvSpPr/>
          <p:nvPr/>
        </p:nvSpPr>
        <p:spPr>
          <a:xfrm>
            <a:off x="899592" y="869811"/>
            <a:ext cx="7056784" cy="954107"/>
          </a:xfrm>
          <a:prstGeom prst="rect">
            <a:avLst/>
          </a:prstGeom>
        </p:spPr>
        <p:txBody>
          <a:bodyPr wrap="square">
            <a:spAutoFit/>
          </a:bodyPr>
          <a:lstStyle/>
          <a:p>
            <a:pPr algn="ctr"/>
            <a:r>
              <a:rPr lang="es-PE" sz="2800" b="1" dirty="0">
                <a:solidFill>
                  <a:srgbClr val="C00000"/>
                </a:solidFill>
                <a:latin typeface="Arial" panose="020B0604020202020204" pitchFamily="34" charset="0"/>
                <a:cs typeface="Arial" panose="020B0604020202020204" pitchFamily="34" charset="0"/>
              </a:rPr>
              <a:t>C</a:t>
            </a:r>
            <a:r>
              <a:rPr lang="es-PE" sz="2800" b="1" dirty="0" smtClean="0">
                <a:solidFill>
                  <a:srgbClr val="C00000"/>
                </a:solidFill>
                <a:latin typeface="Arial" panose="020B0604020202020204" pitchFamily="34" charset="0"/>
                <a:cs typeface="Arial" panose="020B0604020202020204" pitchFamily="34" charset="0"/>
              </a:rPr>
              <a:t>omité de apoyo técnico para la implementación del Reglamento RAEE</a:t>
            </a:r>
            <a:endParaRPr lang="es-PE" sz="2800" b="1" dirty="0">
              <a:solidFill>
                <a:srgbClr val="C00000"/>
              </a:solidFill>
              <a:latin typeface="Arial" panose="020B0604020202020204" pitchFamily="34" charset="0"/>
              <a:cs typeface="Arial" panose="020B0604020202020204" pitchFamily="34" charset="0"/>
            </a:endParaRPr>
          </a:p>
        </p:txBody>
      </p:sp>
      <p:pic>
        <p:nvPicPr>
          <p:cNvPr id="8" name="Picture 6" descr="D:\Ministerio de AMbiente\E Waste RAEE\RAEE 2012\Reuniones CAT\Tercera reunion CAT 03 de octubre\Fotos tercera reunion\P1120526.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6388286" y="4439318"/>
            <a:ext cx="2095522" cy="15819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ángulo 3"/>
          <p:cNvSpPr/>
          <p:nvPr/>
        </p:nvSpPr>
        <p:spPr>
          <a:xfrm>
            <a:off x="576064" y="4509120"/>
            <a:ext cx="5076056" cy="1692771"/>
          </a:xfrm>
          <a:prstGeom prst="rect">
            <a:avLst/>
          </a:prstGeom>
          <a:solidFill>
            <a:schemeClr val="accent6">
              <a:lumMod val="40000"/>
              <a:lumOff val="60000"/>
            </a:schemeClr>
          </a:solidFill>
          <a:ln>
            <a:solidFill>
              <a:srgbClr val="7030A0"/>
            </a:solidFill>
          </a:ln>
        </p:spPr>
        <p:txBody>
          <a:bodyPr wrap="square">
            <a:spAutoFit/>
          </a:bodyPr>
          <a:lstStyle/>
          <a:p>
            <a:pPr marL="285750" indent="-285750">
              <a:buFont typeface="Wingdings" panose="05000000000000000000" pitchFamily="2" charset="2"/>
              <a:buChar char="q"/>
            </a:pPr>
            <a:r>
              <a:rPr lang="es-PE" sz="1300" b="1" dirty="0" smtClean="0">
                <a:latin typeface="Arial" panose="020B0604020202020204" pitchFamily="34" charset="0"/>
                <a:cs typeface="Arial" panose="020B0604020202020204" pitchFamily="34" charset="0"/>
              </a:rPr>
              <a:t>MINAM, PRODUCE, MTC, MINSA DIGESA</a:t>
            </a:r>
          </a:p>
          <a:p>
            <a:pPr marL="285750" indent="-285750">
              <a:buFont typeface="Wingdings" panose="05000000000000000000" pitchFamily="2" charset="2"/>
              <a:buChar char="q"/>
            </a:pPr>
            <a:r>
              <a:rPr lang="es-PE" sz="1300" b="1" dirty="0" smtClean="0">
                <a:latin typeface="Arial" panose="020B0604020202020204" pitchFamily="34" charset="0"/>
                <a:cs typeface="Arial" panose="020B0604020202020204" pitchFamily="34" charset="0"/>
              </a:rPr>
              <a:t>Superintendencia </a:t>
            </a:r>
            <a:r>
              <a:rPr lang="es-PE" sz="1300" b="1" dirty="0">
                <a:latin typeface="Arial" panose="020B0604020202020204" pitchFamily="34" charset="0"/>
                <a:cs typeface="Arial" panose="020B0604020202020204" pitchFamily="34" charset="0"/>
              </a:rPr>
              <a:t>Nacional de Bienes </a:t>
            </a:r>
            <a:r>
              <a:rPr lang="es-PE" sz="1300" b="1" dirty="0" smtClean="0">
                <a:latin typeface="Arial" panose="020B0604020202020204" pitchFamily="34" charset="0"/>
                <a:cs typeface="Arial" panose="020B0604020202020204" pitchFamily="34" charset="0"/>
              </a:rPr>
              <a:t>Estatales</a:t>
            </a:r>
          </a:p>
          <a:p>
            <a:pPr marL="285750" indent="-285750">
              <a:buFont typeface="Wingdings" panose="05000000000000000000" pitchFamily="2" charset="2"/>
              <a:buChar char="q"/>
            </a:pPr>
            <a:r>
              <a:rPr lang="es-PE" sz="1300" b="1" dirty="0" smtClean="0">
                <a:latin typeface="Arial" panose="020B0604020202020204" pitchFamily="34" charset="0"/>
                <a:cs typeface="Arial" panose="020B0604020202020204" pitchFamily="34" charset="0"/>
              </a:rPr>
              <a:t>Sociedad </a:t>
            </a:r>
            <a:r>
              <a:rPr lang="es-PE" sz="1300" b="1" dirty="0">
                <a:latin typeface="Arial" panose="020B0604020202020204" pitchFamily="34" charset="0"/>
                <a:cs typeface="Arial" panose="020B0604020202020204" pitchFamily="34" charset="0"/>
              </a:rPr>
              <a:t>Nacional de </a:t>
            </a:r>
            <a:r>
              <a:rPr lang="es-PE" sz="1300" b="1" dirty="0" smtClean="0">
                <a:latin typeface="Arial" panose="020B0604020202020204" pitchFamily="34" charset="0"/>
                <a:cs typeface="Arial" panose="020B0604020202020204" pitchFamily="34" charset="0"/>
              </a:rPr>
              <a:t>Industrias</a:t>
            </a:r>
          </a:p>
          <a:p>
            <a:pPr marL="285750" indent="-285750">
              <a:buFont typeface="Wingdings" panose="05000000000000000000" pitchFamily="2" charset="2"/>
              <a:buChar char="q"/>
            </a:pPr>
            <a:r>
              <a:rPr lang="es-PE" sz="1300" b="1" dirty="0" smtClean="0">
                <a:latin typeface="Arial" panose="020B0604020202020204" pitchFamily="34" charset="0"/>
                <a:cs typeface="Arial" panose="020B0604020202020204" pitchFamily="34" charset="0"/>
              </a:rPr>
              <a:t>Cámara de Comercio de Lima</a:t>
            </a:r>
          </a:p>
          <a:p>
            <a:pPr marL="285750" indent="-285750">
              <a:buFont typeface="Wingdings" panose="05000000000000000000" pitchFamily="2" charset="2"/>
              <a:buChar char="q"/>
            </a:pPr>
            <a:r>
              <a:rPr lang="es-PE" sz="1300" b="1" dirty="0" smtClean="0">
                <a:latin typeface="Arial" panose="020B0604020202020204" pitchFamily="34" charset="0"/>
                <a:cs typeface="Arial" panose="020B0604020202020204" pitchFamily="34" charset="0"/>
              </a:rPr>
              <a:t>Operadores RAEE</a:t>
            </a:r>
          </a:p>
          <a:p>
            <a:pPr marL="285750" indent="-285750">
              <a:buFont typeface="Wingdings" panose="05000000000000000000" pitchFamily="2" charset="2"/>
              <a:buChar char="q"/>
            </a:pPr>
            <a:r>
              <a:rPr lang="es-PE" sz="1300" b="1" dirty="0" smtClean="0">
                <a:latin typeface="Arial" panose="020B0604020202020204" pitchFamily="34" charset="0"/>
                <a:cs typeface="Arial" panose="020B0604020202020204" pitchFamily="34" charset="0"/>
              </a:rPr>
              <a:t>Municipalidades</a:t>
            </a:r>
          </a:p>
          <a:p>
            <a:pPr marL="285750" indent="-285750">
              <a:buFont typeface="Wingdings" panose="05000000000000000000" pitchFamily="2" charset="2"/>
              <a:buChar char="q"/>
            </a:pPr>
            <a:r>
              <a:rPr lang="es-PE" sz="1300" b="1" dirty="0" err="1" smtClean="0">
                <a:latin typeface="Arial" panose="020B0604020202020204" pitchFamily="34" charset="0"/>
                <a:cs typeface="Arial" panose="020B0604020202020204" pitchFamily="34" charset="0"/>
              </a:rPr>
              <a:t>ONGs</a:t>
            </a:r>
            <a:endParaRPr lang="es-PE" sz="1300" b="1"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s-PE" sz="1300" b="1" dirty="0" smtClean="0">
                <a:latin typeface="Arial" panose="020B0604020202020204" pitchFamily="34" charset="0"/>
                <a:cs typeface="Arial" panose="020B0604020202020204" pitchFamily="34" charset="0"/>
              </a:rPr>
              <a:t>Otros</a:t>
            </a:r>
            <a:endParaRPr lang="es-PE" sz="13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08944900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a:ext>
            </a:extLst>
          </a:blip>
          <a:stretch>
            <a:fillRect/>
          </a:stretch>
        </p:blipFill>
        <p:spPr>
          <a:xfrm>
            <a:off x="179512" y="2179020"/>
            <a:ext cx="8784976" cy="2978172"/>
          </a:xfrm>
          <a:prstGeom prst="rect">
            <a:avLst/>
          </a:prstGeom>
        </p:spPr>
      </p:pic>
    </p:spTree>
    <p:extLst>
      <p:ext uri="{BB962C8B-B14F-4D97-AF65-F5344CB8AC3E}">
        <p14:creationId xmlns:p14="http://schemas.microsoft.com/office/powerpoint/2010/main" xmlns="" val="17189016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95536" y="1844824"/>
            <a:ext cx="8460431" cy="4524315"/>
          </a:xfrm>
          <a:prstGeom prst="rect">
            <a:avLst/>
          </a:prstGeom>
        </p:spPr>
        <p:txBody>
          <a:bodyPr wrap="square">
            <a:spAutoFit/>
          </a:bodyPr>
          <a:lstStyle/>
          <a:p>
            <a:pPr algn="just">
              <a:spcAft>
                <a:spcPts val="0"/>
              </a:spcAft>
            </a:pPr>
            <a:r>
              <a:rPr lang="es-ES" b="1" dirty="0">
                <a:solidFill>
                  <a:srgbClr val="101010"/>
                </a:solidFill>
                <a:latin typeface="Arial" panose="020B0604020202020204" pitchFamily="34" charset="0"/>
                <a:ea typeface="Times New Roman" panose="02020603050405020304" pitchFamily="18" charset="0"/>
                <a:cs typeface="Arial" panose="020B0604020202020204" pitchFamily="34" charset="0"/>
              </a:rPr>
              <a:t>Artículo 2.- Presentación de Planes de Manejo de </a:t>
            </a:r>
            <a:r>
              <a:rPr lang="es-ES" b="1" dirty="0" smtClean="0">
                <a:solidFill>
                  <a:srgbClr val="101010"/>
                </a:solidFill>
                <a:latin typeface="Arial" panose="020B0604020202020204" pitchFamily="34" charset="0"/>
                <a:ea typeface="Times New Roman" panose="02020603050405020304" pitchFamily="18" charset="0"/>
                <a:cs typeface="Arial" panose="020B0604020202020204" pitchFamily="34" charset="0"/>
              </a:rPr>
              <a:t>RAEE</a:t>
            </a:r>
            <a:endParaRPr lang="es-PE" dirty="0">
              <a:latin typeface="Arial" panose="020B0604020202020204" pitchFamily="34" charset="0"/>
              <a:ea typeface="Times New Roman" panose="02020603050405020304" pitchFamily="18" charset="0"/>
              <a:cs typeface="Arial" panose="020B0604020202020204" pitchFamily="34" charset="0"/>
            </a:endParaRPr>
          </a:p>
          <a:p>
            <a:pPr indent="450215" algn="just">
              <a:spcAft>
                <a:spcPts val="0"/>
              </a:spcAft>
            </a:pPr>
            <a:endParaRPr lang="es-PE" dirty="0" smtClean="0">
              <a:solidFill>
                <a:srgbClr val="101010"/>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s-PE" dirty="0" smtClean="0">
                <a:solidFill>
                  <a:srgbClr val="101010"/>
                </a:solidFill>
                <a:latin typeface="Arial" panose="020B0604020202020204" pitchFamily="34" charset="0"/>
                <a:ea typeface="Times New Roman" panose="02020603050405020304" pitchFamily="18" charset="0"/>
                <a:cs typeface="Arial" panose="020B0604020202020204" pitchFamily="34" charset="0"/>
              </a:rPr>
              <a:t>2.1 </a:t>
            </a:r>
            <a:r>
              <a:rPr lang="es-ES" dirty="0" smtClean="0">
                <a:solidFill>
                  <a:srgbClr val="101010"/>
                </a:solidFill>
                <a:latin typeface="Arial" panose="020B0604020202020204" pitchFamily="34" charset="0"/>
                <a:ea typeface="Times New Roman" panose="02020603050405020304" pitchFamily="18" charset="0"/>
                <a:cs typeface="Arial" panose="020B0604020202020204" pitchFamily="34" charset="0"/>
              </a:rPr>
              <a:t>Los </a:t>
            </a:r>
            <a:r>
              <a:rPr lang="es-ES" b="1" u="sng" dirty="0">
                <a:solidFill>
                  <a:srgbClr val="C00000"/>
                </a:solidFill>
                <a:latin typeface="Arial" panose="020B0604020202020204" pitchFamily="34" charset="0"/>
                <a:ea typeface="Times New Roman" panose="02020603050405020304" pitchFamily="18" charset="0"/>
                <a:cs typeface="Arial" panose="020B0604020202020204" pitchFamily="34" charset="0"/>
              </a:rPr>
              <a:t>productores de los AEE</a:t>
            </a:r>
            <a:r>
              <a:rPr lang="es-ES"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s-ES" dirty="0">
                <a:solidFill>
                  <a:srgbClr val="101010"/>
                </a:solidFill>
                <a:latin typeface="Arial" panose="020B0604020202020204" pitchFamily="34" charset="0"/>
                <a:ea typeface="Times New Roman" panose="02020603050405020304" pitchFamily="18" charset="0"/>
                <a:cs typeface="Arial" panose="020B0604020202020204" pitchFamily="34" charset="0"/>
              </a:rPr>
              <a:t>correspondientes a las categorías “grandes electrodomésticos”, “pequeños electrodomésticos”, “aparatos de alumbrado”, “herramientas eléctricas y electrónicas”, “juguetes o equipos deportivos y de tiempo libre”, “aparatos médicos</a:t>
            </a:r>
            <a:r>
              <a:rPr lang="es-ES" dirty="0">
                <a:latin typeface="Arial" panose="020B0604020202020204" pitchFamily="34" charset="0"/>
                <a:ea typeface="Times New Roman" panose="02020603050405020304" pitchFamily="18" charset="0"/>
                <a:cs typeface="Arial" panose="020B0604020202020204" pitchFamily="34" charset="0"/>
              </a:rPr>
              <a:t> </a:t>
            </a:r>
            <a:r>
              <a:rPr lang="es-ES" dirty="0">
                <a:solidFill>
                  <a:srgbClr val="101010"/>
                </a:solidFill>
                <a:latin typeface="Arial" panose="020B0604020202020204" pitchFamily="34" charset="0"/>
                <a:ea typeface="Times New Roman" panose="02020603050405020304" pitchFamily="18" charset="0"/>
                <a:cs typeface="Arial" panose="020B0604020202020204" pitchFamily="34" charset="0"/>
              </a:rPr>
              <a:t>(excepto todos los productos implantados e infectados)”, “instrumentos de vigilancia y control” y “máquinas expendedoras”, señalados en el Anexo 2 del Reglamento</a:t>
            </a:r>
            <a:r>
              <a:rPr lang="es-ES" dirty="0">
                <a:latin typeface="Arial" panose="020B0604020202020204" pitchFamily="34" charset="0"/>
                <a:ea typeface="Times New Roman" panose="02020603050405020304" pitchFamily="18" charset="0"/>
                <a:cs typeface="Arial" panose="020B0604020202020204" pitchFamily="34" charset="0"/>
              </a:rPr>
              <a:t> Nacional para la Gestión y Manejo de los Residuos de Aparatos Eléctricos y Electrónicos</a:t>
            </a:r>
            <a:r>
              <a:rPr lang="es-ES" dirty="0">
                <a:solidFill>
                  <a:srgbClr val="101010"/>
                </a:solidFill>
                <a:latin typeface="Arial" panose="020B0604020202020204" pitchFamily="34" charset="0"/>
                <a:ea typeface="Times New Roman" panose="02020603050405020304" pitchFamily="18" charset="0"/>
                <a:cs typeface="Arial" panose="020B0604020202020204" pitchFamily="34" charset="0"/>
              </a:rPr>
              <a:t>, deberán </a:t>
            </a:r>
            <a:r>
              <a:rPr lang="es-ES" b="1" u="sng" dirty="0">
                <a:solidFill>
                  <a:srgbClr val="C00000"/>
                </a:solidFill>
                <a:latin typeface="Arial" panose="020B0604020202020204" pitchFamily="34" charset="0"/>
                <a:ea typeface="Times New Roman" panose="02020603050405020304" pitchFamily="18" charset="0"/>
                <a:cs typeface="Arial" panose="020B0604020202020204" pitchFamily="34" charset="0"/>
              </a:rPr>
              <a:t>presentar ante el Ministerio de la Producción </a:t>
            </a:r>
            <a:r>
              <a:rPr lang="es-ES" u="sng" dirty="0">
                <a:solidFill>
                  <a:srgbClr val="C00000"/>
                </a:solidFill>
                <a:latin typeface="Arial" panose="020B0604020202020204" pitchFamily="34" charset="0"/>
                <a:ea typeface="Times New Roman" panose="02020603050405020304" pitchFamily="18" charset="0"/>
                <a:cs typeface="Arial" panose="020B0604020202020204" pitchFamily="34" charset="0"/>
              </a:rPr>
              <a:t>el </a:t>
            </a:r>
            <a:r>
              <a:rPr lang="es-ES" b="1" u="sng" dirty="0">
                <a:solidFill>
                  <a:srgbClr val="C00000"/>
                </a:solidFill>
                <a:latin typeface="Arial" panose="020B0604020202020204" pitchFamily="34" charset="0"/>
                <a:ea typeface="Times New Roman" panose="02020603050405020304" pitchFamily="18" charset="0"/>
                <a:cs typeface="Arial" panose="020B0604020202020204" pitchFamily="34" charset="0"/>
              </a:rPr>
              <a:t>Plan de Manejo de RAEE</a:t>
            </a:r>
            <a:r>
              <a:rPr lang="es-ES" dirty="0">
                <a:solidFill>
                  <a:srgbClr val="101010"/>
                </a:solidFill>
                <a:latin typeface="Arial" panose="020B0604020202020204" pitchFamily="34" charset="0"/>
                <a:ea typeface="Times New Roman" panose="02020603050405020304" pitchFamily="18" charset="0"/>
                <a:cs typeface="Arial" panose="020B0604020202020204" pitchFamily="34" charset="0"/>
              </a:rPr>
              <a:t>, en un plazo no mayor de doce (12) meses contados a partir de la aprobación de la presente norma.</a:t>
            </a:r>
            <a:endParaRPr lang="es-PE" dirty="0">
              <a:latin typeface="Arial" panose="020B0604020202020204" pitchFamily="34" charset="0"/>
              <a:ea typeface="Times New Roman" panose="02020603050405020304" pitchFamily="18" charset="0"/>
              <a:cs typeface="Arial" panose="020B0604020202020204" pitchFamily="34" charset="0"/>
            </a:endParaRPr>
          </a:p>
          <a:p>
            <a:pPr indent="-269875" algn="just">
              <a:spcAft>
                <a:spcPts val="0"/>
              </a:spcAft>
            </a:pPr>
            <a:r>
              <a:rPr lang="es-ES" dirty="0">
                <a:solidFill>
                  <a:srgbClr val="101010"/>
                </a:solidFill>
                <a:latin typeface="Arial" panose="020B0604020202020204" pitchFamily="34" charset="0"/>
                <a:ea typeface="Times New Roman" panose="02020603050405020304" pitchFamily="18" charset="0"/>
                <a:cs typeface="Arial" panose="020B0604020202020204" pitchFamily="34" charset="0"/>
              </a:rPr>
              <a:t> </a:t>
            </a:r>
            <a:endParaRPr lang="es-PE" dirty="0">
              <a:latin typeface="Arial" panose="020B0604020202020204" pitchFamily="34" charset="0"/>
              <a:ea typeface="Times New Roman" panose="02020603050405020304" pitchFamily="18" charset="0"/>
              <a:cs typeface="Arial" panose="020B0604020202020204" pitchFamily="34" charset="0"/>
            </a:endParaRPr>
          </a:p>
          <a:p>
            <a:r>
              <a:rPr lang="es-ES" dirty="0" smtClean="0">
                <a:solidFill>
                  <a:srgbClr val="101010"/>
                </a:solidFill>
                <a:latin typeface="Arial" panose="020B0604020202020204" pitchFamily="34" charset="0"/>
                <a:ea typeface="Times New Roman" panose="02020603050405020304" pitchFamily="18" charset="0"/>
                <a:cs typeface="Arial" panose="020B0604020202020204" pitchFamily="34" charset="0"/>
              </a:rPr>
              <a:t>2.2 El </a:t>
            </a:r>
            <a:r>
              <a:rPr lang="es-ES" dirty="0">
                <a:solidFill>
                  <a:srgbClr val="101010"/>
                </a:solidFill>
                <a:latin typeface="Arial" panose="020B0604020202020204" pitchFamily="34" charset="0"/>
                <a:ea typeface="Times New Roman" panose="02020603050405020304" pitchFamily="18" charset="0"/>
                <a:cs typeface="Arial" panose="020B0604020202020204" pitchFamily="34" charset="0"/>
              </a:rPr>
              <a:t>Ministerio de la Producción podrá solicitar, de ser el caso, la opinión técnica previa de otra autoridad competente, la misma que se tendrá en consideración para la evaluación del Plan de Manejo de RAEE.</a:t>
            </a:r>
            <a:endParaRPr lang="es-PE" dirty="0">
              <a:latin typeface="Arial" panose="020B0604020202020204" pitchFamily="34" charset="0"/>
              <a:cs typeface="Arial" panose="020B0604020202020204" pitchFamily="34" charset="0"/>
            </a:endParaRPr>
          </a:p>
        </p:txBody>
      </p:sp>
      <p:sp>
        <p:nvSpPr>
          <p:cNvPr id="6" name="1 Título"/>
          <p:cNvSpPr>
            <a:spLocks noGrp="1"/>
          </p:cNvSpPr>
          <p:nvPr>
            <p:ph type="title"/>
          </p:nvPr>
        </p:nvSpPr>
        <p:spPr>
          <a:xfrm>
            <a:off x="395536" y="1052736"/>
            <a:ext cx="8460431" cy="720080"/>
          </a:xfrm>
        </p:spPr>
        <p:txBody>
          <a:bodyPr>
            <a:noAutofit/>
          </a:bodyPr>
          <a:lstStyle/>
          <a:p>
            <a:pPr algn="l"/>
            <a:r>
              <a:rPr lang="es-ES" sz="2800" b="1" dirty="0">
                <a:solidFill>
                  <a:srgbClr val="C00000"/>
                </a:solidFill>
                <a:latin typeface="Arial" panose="020B0604020202020204" pitchFamily="34" charset="0"/>
                <a:cs typeface="Arial" panose="020B0604020202020204" pitchFamily="34" charset="0"/>
              </a:rPr>
              <a:t>D</a:t>
            </a:r>
            <a:r>
              <a:rPr lang="es-ES" sz="2800" b="1" dirty="0" smtClean="0">
                <a:solidFill>
                  <a:srgbClr val="C00000"/>
                </a:solidFill>
                <a:latin typeface="Arial" panose="020B0604020202020204" pitchFamily="34" charset="0"/>
                <a:cs typeface="Arial" panose="020B0604020202020204" pitchFamily="34" charset="0"/>
              </a:rPr>
              <a:t>isposiciones complementarias al Reglamento RAEE</a:t>
            </a:r>
            <a:br>
              <a:rPr lang="es-ES" sz="2800" b="1" dirty="0" smtClean="0">
                <a:solidFill>
                  <a:srgbClr val="C00000"/>
                </a:solidFill>
                <a:latin typeface="Arial" panose="020B0604020202020204" pitchFamily="34" charset="0"/>
                <a:cs typeface="Arial" panose="020B0604020202020204" pitchFamily="34" charset="0"/>
              </a:rPr>
            </a:br>
            <a:endParaRPr lang="es-ES" sz="1400" i="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1592512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67544" y="1916832"/>
            <a:ext cx="8280920" cy="4031873"/>
          </a:xfrm>
          <a:prstGeom prst="rect">
            <a:avLst/>
          </a:prstGeom>
        </p:spPr>
        <p:txBody>
          <a:bodyPr wrap="square">
            <a:spAutoFit/>
          </a:bodyPr>
          <a:lstStyle/>
          <a:p>
            <a:pPr algn="just">
              <a:spcAft>
                <a:spcPts val="0"/>
              </a:spcAft>
            </a:pPr>
            <a:r>
              <a:rPr lang="es-ES" sz="1600" b="1" dirty="0">
                <a:solidFill>
                  <a:srgbClr val="101010"/>
                </a:solidFill>
                <a:latin typeface="Arial" panose="020B0604020202020204" pitchFamily="34" charset="0"/>
                <a:ea typeface="Times New Roman" panose="02020603050405020304" pitchFamily="18" charset="0"/>
              </a:rPr>
              <a:t>Artículo 3.- Meta Anual de Manejo de RAEE </a:t>
            </a:r>
            <a:endParaRPr lang="es-PE" sz="1600" dirty="0">
              <a:latin typeface="Times New Roman" panose="02020603050405020304" pitchFamily="18" charset="0"/>
              <a:ea typeface="Times New Roman" panose="02020603050405020304" pitchFamily="18" charset="0"/>
            </a:endParaRPr>
          </a:p>
          <a:p>
            <a:pPr lvl="0" algn="just">
              <a:spcAft>
                <a:spcPts val="0"/>
              </a:spcAft>
            </a:pPr>
            <a:endParaRPr lang="es-ES" sz="1600" dirty="0" smtClean="0">
              <a:solidFill>
                <a:srgbClr val="101010"/>
              </a:solidFill>
              <a:latin typeface="Arial" panose="020B0604020202020204" pitchFamily="34" charset="0"/>
              <a:ea typeface="Times New Roman" panose="02020603050405020304" pitchFamily="18" charset="0"/>
            </a:endParaRPr>
          </a:p>
          <a:p>
            <a:pPr lvl="0" algn="just">
              <a:spcAft>
                <a:spcPts val="0"/>
              </a:spcAft>
            </a:pPr>
            <a:r>
              <a:rPr lang="es-ES" sz="1600" dirty="0" smtClean="0">
                <a:solidFill>
                  <a:srgbClr val="101010"/>
                </a:solidFill>
                <a:latin typeface="Arial" panose="020B0604020202020204" pitchFamily="34" charset="0"/>
                <a:ea typeface="Times New Roman" panose="02020603050405020304" pitchFamily="18" charset="0"/>
              </a:rPr>
              <a:t>3.1 La </a:t>
            </a:r>
            <a:r>
              <a:rPr lang="es-ES" sz="1600" b="1" u="sng" dirty="0">
                <a:solidFill>
                  <a:srgbClr val="C00000"/>
                </a:solidFill>
                <a:latin typeface="Arial" panose="020B0604020202020204" pitchFamily="34" charset="0"/>
                <a:ea typeface="Times New Roman" panose="02020603050405020304" pitchFamily="18" charset="0"/>
              </a:rPr>
              <a:t>meta anual</a:t>
            </a:r>
            <a:r>
              <a:rPr lang="es-ES" sz="1600" b="1" dirty="0">
                <a:solidFill>
                  <a:srgbClr val="FF0000"/>
                </a:solidFill>
                <a:latin typeface="Arial" panose="020B0604020202020204" pitchFamily="34" charset="0"/>
                <a:ea typeface="Times New Roman" panose="02020603050405020304" pitchFamily="18" charset="0"/>
              </a:rPr>
              <a:t> </a:t>
            </a:r>
            <a:r>
              <a:rPr lang="es-ES" sz="1600" dirty="0">
                <a:solidFill>
                  <a:srgbClr val="101010"/>
                </a:solidFill>
                <a:latin typeface="Arial" panose="020B0604020202020204" pitchFamily="34" charset="0"/>
                <a:ea typeface="Times New Roman" panose="02020603050405020304" pitchFamily="18" charset="0"/>
              </a:rPr>
              <a:t>de manejo de RAEE para las categorías “equipos de informática y telecomunicaciones” y “aparatos electrónicos de consumo”, señaladas en el Anexo 2 del Reglamento Nacional para la Gestión y Manejo de los Residuos de Aparatos Eléctricos y Electrónicos, para el primer año de implementación del plan de manejo, será un </a:t>
            </a:r>
            <a:r>
              <a:rPr lang="es-ES" sz="1600" b="1" u="sng" dirty="0">
                <a:solidFill>
                  <a:srgbClr val="C00000"/>
                </a:solidFill>
                <a:latin typeface="Arial" panose="020B0604020202020204" pitchFamily="34" charset="0"/>
                <a:ea typeface="Times New Roman" panose="02020603050405020304" pitchFamily="18" charset="0"/>
              </a:rPr>
              <a:t>porcentaje no menor al 4% de la cantidad de AEE establecida como línea base (en unidades de peso).</a:t>
            </a:r>
            <a:endParaRPr lang="es-PE" sz="1600" b="1" u="sng" dirty="0">
              <a:solidFill>
                <a:srgbClr val="C00000"/>
              </a:solidFill>
              <a:latin typeface="Times New Roman" panose="02020603050405020304" pitchFamily="18" charset="0"/>
              <a:ea typeface="Times New Roman" panose="02020603050405020304" pitchFamily="18" charset="0"/>
            </a:endParaRPr>
          </a:p>
          <a:p>
            <a:pPr algn="just">
              <a:spcAft>
                <a:spcPts val="0"/>
              </a:spcAft>
            </a:pPr>
            <a:r>
              <a:rPr lang="es-ES" sz="1600" dirty="0">
                <a:solidFill>
                  <a:srgbClr val="101010"/>
                </a:solidFill>
                <a:latin typeface="Arial" panose="020B0604020202020204" pitchFamily="34" charset="0"/>
                <a:ea typeface="Times New Roman" panose="02020603050405020304" pitchFamily="18" charset="0"/>
              </a:rPr>
              <a:t> </a:t>
            </a:r>
            <a:endParaRPr lang="es-PE" sz="1600" dirty="0">
              <a:latin typeface="Times New Roman" panose="02020603050405020304" pitchFamily="18" charset="0"/>
              <a:ea typeface="Times New Roman" panose="02020603050405020304" pitchFamily="18" charset="0"/>
            </a:endParaRPr>
          </a:p>
          <a:p>
            <a:pPr algn="just">
              <a:spcAft>
                <a:spcPts val="0"/>
              </a:spcAft>
            </a:pPr>
            <a:r>
              <a:rPr lang="es-ES" sz="1600" dirty="0" smtClean="0">
                <a:solidFill>
                  <a:srgbClr val="101010"/>
                </a:solidFill>
                <a:latin typeface="Arial" panose="020B0604020202020204" pitchFamily="34" charset="0"/>
                <a:ea typeface="Times New Roman" panose="02020603050405020304" pitchFamily="18" charset="0"/>
              </a:rPr>
              <a:t>La </a:t>
            </a:r>
            <a:r>
              <a:rPr lang="es-ES" sz="1600" dirty="0">
                <a:solidFill>
                  <a:srgbClr val="101010"/>
                </a:solidFill>
                <a:latin typeface="Arial" panose="020B0604020202020204" pitchFamily="34" charset="0"/>
                <a:ea typeface="Times New Roman" panose="02020603050405020304" pitchFamily="18" charset="0"/>
              </a:rPr>
              <a:t>meta anual de manejo de RAEE para los años siguientes será un porcentaje de la cantidad de AEE establecida como línea base, según el siguiente detalle: </a:t>
            </a:r>
            <a:r>
              <a:rPr lang="es-ES" sz="1600" b="1" u="sng" dirty="0">
                <a:solidFill>
                  <a:srgbClr val="C00000"/>
                </a:solidFill>
                <a:latin typeface="Arial" panose="020B0604020202020204" pitchFamily="34" charset="0"/>
                <a:ea typeface="Times New Roman" panose="02020603050405020304" pitchFamily="18" charset="0"/>
              </a:rPr>
              <a:t>7% el segundo año, 10% el tercer año, 13% el cuarto año, 16% el quinto año.</a:t>
            </a:r>
            <a:endParaRPr lang="es-PE" sz="1600" b="1" u="sng" dirty="0">
              <a:solidFill>
                <a:srgbClr val="C00000"/>
              </a:solidFill>
              <a:latin typeface="Times New Roman" panose="02020603050405020304" pitchFamily="18" charset="0"/>
              <a:ea typeface="Times New Roman" panose="02020603050405020304" pitchFamily="18" charset="0"/>
            </a:endParaRPr>
          </a:p>
          <a:p>
            <a:pPr algn="just">
              <a:spcAft>
                <a:spcPts val="0"/>
              </a:spcAft>
            </a:pPr>
            <a:r>
              <a:rPr lang="es-ES" sz="1600" dirty="0">
                <a:solidFill>
                  <a:srgbClr val="101010"/>
                </a:solidFill>
                <a:latin typeface="Arial" panose="020B0604020202020204" pitchFamily="34" charset="0"/>
                <a:ea typeface="Times New Roman" panose="02020603050405020304" pitchFamily="18" charset="0"/>
              </a:rPr>
              <a:t>Los planes de manejo de las citadas categorías, que fueron presentados a la autoridad competente respectiva, deberán ser actualizados considerando los porcentajes antes señalados. La mencionada actualización deberá ser presentada en un plazo no mayor de seis (06) meses contados a partir de la aprobación de la presente </a:t>
            </a:r>
            <a:r>
              <a:rPr lang="es-ES" sz="1600" dirty="0" smtClean="0">
                <a:solidFill>
                  <a:srgbClr val="101010"/>
                </a:solidFill>
                <a:latin typeface="Arial" panose="020B0604020202020204" pitchFamily="34" charset="0"/>
                <a:ea typeface="Times New Roman" panose="02020603050405020304" pitchFamily="18" charset="0"/>
              </a:rPr>
              <a:t>norma</a:t>
            </a:r>
            <a:r>
              <a:rPr lang="es-ES" sz="1600" dirty="0">
                <a:solidFill>
                  <a:srgbClr val="101010"/>
                </a:solidFill>
                <a:latin typeface="Arial" panose="020B0604020202020204" pitchFamily="34" charset="0"/>
                <a:ea typeface="Times New Roman" panose="02020603050405020304" pitchFamily="18" charset="0"/>
              </a:rPr>
              <a:t>.</a:t>
            </a:r>
            <a:endParaRPr lang="es-PE" sz="1600" dirty="0">
              <a:latin typeface="Times New Roman" panose="02020603050405020304" pitchFamily="18" charset="0"/>
              <a:ea typeface="Times New Roman" panose="02020603050405020304" pitchFamily="18" charset="0"/>
            </a:endParaRPr>
          </a:p>
        </p:txBody>
      </p:sp>
      <p:sp>
        <p:nvSpPr>
          <p:cNvPr id="6" name="1 Título"/>
          <p:cNvSpPr>
            <a:spLocks noGrp="1"/>
          </p:cNvSpPr>
          <p:nvPr>
            <p:ph type="title"/>
          </p:nvPr>
        </p:nvSpPr>
        <p:spPr>
          <a:xfrm>
            <a:off x="395536" y="1124744"/>
            <a:ext cx="8460431" cy="720080"/>
          </a:xfrm>
        </p:spPr>
        <p:txBody>
          <a:bodyPr>
            <a:noAutofit/>
          </a:bodyPr>
          <a:lstStyle/>
          <a:p>
            <a:pPr algn="l"/>
            <a:r>
              <a:rPr lang="es-ES" sz="2800" b="1" dirty="0">
                <a:solidFill>
                  <a:srgbClr val="C00000"/>
                </a:solidFill>
                <a:latin typeface="Arial" panose="020B0604020202020204" pitchFamily="34" charset="0"/>
                <a:cs typeface="Arial" panose="020B0604020202020204" pitchFamily="34" charset="0"/>
              </a:rPr>
              <a:t>D</a:t>
            </a:r>
            <a:r>
              <a:rPr lang="es-ES" sz="2800" b="1" dirty="0" smtClean="0">
                <a:solidFill>
                  <a:srgbClr val="C00000"/>
                </a:solidFill>
                <a:latin typeface="Arial" panose="020B0604020202020204" pitchFamily="34" charset="0"/>
                <a:cs typeface="Arial" panose="020B0604020202020204" pitchFamily="34" charset="0"/>
              </a:rPr>
              <a:t>isposiciones complementarias al Reglamento RAEE</a:t>
            </a:r>
            <a:br>
              <a:rPr lang="es-ES" sz="2800" b="1" dirty="0" smtClean="0">
                <a:solidFill>
                  <a:srgbClr val="C00000"/>
                </a:solidFill>
                <a:latin typeface="Arial" panose="020B0604020202020204" pitchFamily="34" charset="0"/>
                <a:cs typeface="Arial" panose="020B0604020202020204" pitchFamily="34" charset="0"/>
              </a:rPr>
            </a:br>
            <a:endParaRPr lang="es-ES" sz="1400" i="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96365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0" y="2060848"/>
            <a:ext cx="215008" cy="3888432"/>
          </a:xfrm>
          <a:prstGeom prst="rect">
            <a:avLst/>
          </a:prstGeom>
          <a:solidFill>
            <a:srgbClr val="F995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10 Elipse"/>
          <p:cNvSpPr/>
          <p:nvPr/>
        </p:nvSpPr>
        <p:spPr>
          <a:xfrm>
            <a:off x="116205" y="2178068"/>
            <a:ext cx="170811" cy="1708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1 Rectángulo"/>
          <p:cNvSpPr/>
          <p:nvPr/>
        </p:nvSpPr>
        <p:spPr>
          <a:xfrm>
            <a:off x="611560" y="828001"/>
            <a:ext cx="4421402" cy="584775"/>
          </a:xfrm>
          <a:prstGeom prst="rect">
            <a:avLst/>
          </a:prstGeom>
        </p:spPr>
        <p:txBody>
          <a:bodyPr wrap="none">
            <a:spAutoFit/>
          </a:bodyPr>
          <a:lstStyle/>
          <a:p>
            <a:pPr algn="r">
              <a:spcBef>
                <a:spcPct val="0"/>
              </a:spcBef>
            </a:pPr>
            <a:r>
              <a:rPr lang="es-PE" sz="3200" b="1" dirty="0" smtClean="0">
                <a:solidFill>
                  <a:srgbClr val="C00000"/>
                </a:solidFill>
                <a:latin typeface="+mj-lt"/>
                <a:ea typeface="+mj-ea"/>
                <a:cs typeface="+mj-cs"/>
              </a:rPr>
              <a:t>Acuerdo  Perú - Suiza</a:t>
            </a:r>
            <a:endParaRPr lang="es-PE" sz="3200" b="1" dirty="0">
              <a:solidFill>
                <a:srgbClr val="C00000"/>
              </a:solidFill>
              <a:latin typeface="+mj-lt"/>
              <a:ea typeface="+mj-ea"/>
              <a:cs typeface="+mj-cs"/>
            </a:endParaRPr>
          </a:p>
        </p:txBody>
      </p:sp>
      <p:pic>
        <p:nvPicPr>
          <p:cNvPr id="18" name="Picture 2" descr="D:\Ministerio de AMbiente\E Waste RAEE\RAEE 2013\Nuevo Acuerdo MINAM Suiza\Fotos de acuerdo firma\firma convenio Suiza\IMG_1112.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827584" y="2060848"/>
            <a:ext cx="3010678" cy="25109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CuadroTexto 4"/>
          <p:cNvSpPr txBox="1"/>
          <p:nvPr/>
        </p:nvSpPr>
        <p:spPr>
          <a:xfrm>
            <a:off x="4283968" y="1966188"/>
            <a:ext cx="4498185" cy="3046988"/>
          </a:xfrm>
          <a:prstGeom prst="rect">
            <a:avLst/>
          </a:prstGeom>
          <a:noFill/>
        </p:spPr>
        <p:txBody>
          <a:bodyPr wrap="square" rtlCol="0">
            <a:spAutoFit/>
          </a:bodyPr>
          <a:lstStyle/>
          <a:p>
            <a:r>
              <a:rPr lang="es-PE" sz="2400" dirty="0" smtClean="0">
                <a:latin typeface="Arial" panose="020B0604020202020204" pitchFamily="34" charset="0"/>
                <a:cs typeface="Arial" panose="020B0604020202020204" pitchFamily="34" charset="0"/>
              </a:rPr>
              <a:t>En abril de 2013 </a:t>
            </a:r>
            <a:r>
              <a:rPr lang="es-PE" sz="2400" dirty="0">
                <a:latin typeface="Arial" panose="020B0604020202020204" pitchFamily="34" charset="0"/>
                <a:cs typeface="Arial" panose="020B0604020202020204" pitchFamily="34" charset="0"/>
              </a:rPr>
              <a:t>se firmó, en </a:t>
            </a:r>
            <a:r>
              <a:rPr lang="es-PE" sz="2400" dirty="0" smtClean="0">
                <a:latin typeface="Arial" panose="020B0604020202020204" pitchFamily="34" charset="0"/>
                <a:cs typeface="Arial" panose="020B0604020202020204" pitchFamily="34" charset="0"/>
              </a:rPr>
              <a:t>Lima, un </a:t>
            </a:r>
            <a:r>
              <a:rPr lang="es-PE" sz="2400" dirty="0">
                <a:latin typeface="Arial" panose="020B0604020202020204" pitchFamily="34" charset="0"/>
                <a:cs typeface="Arial" panose="020B0604020202020204" pitchFamily="34" charset="0"/>
              </a:rPr>
              <a:t>Acuerdo entre la </a:t>
            </a:r>
            <a:r>
              <a:rPr lang="es-PE" sz="2400" dirty="0" smtClean="0">
                <a:latin typeface="Arial" panose="020B0604020202020204" pitchFamily="34" charset="0"/>
                <a:cs typeface="Arial" panose="020B0604020202020204" pitchFamily="34" charset="0"/>
              </a:rPr>
              <a:t>Cooperación </a:t>
            </a:r>
            <a:r>
              <a:rPr lang="es-PE" sz="2400" dirty="0">
                <a:latin typeface="Arial" panose="020B0604020202020204" pitchFamily="34" charset="0"/>
                <a:cs typeface="Arial" panose="020B0604020202020204" pitchFamily="34" charset="0"/>
              </a:rPr>
              <a:t>Suiza y </a:t>
            </a:r>
            <a:r>
              <a:rPr lang="es-PE" sz="2400" dirty="0" smtClean="0">
                <a:latin typeface="Arial" panose="020B0604020202020204" pitchFamily="34" charset="0"/>
                <a:cs typeface="Arial" panose="020B0604020202020204" pitchFamily="34" charset="0"/>
              </a:rPr>
              <a:t>el Ministerio del Ambiente </a:t>
            </a:r>
            <a:r>
              <a:rPr lang="es-PE" sz="2400" dirty="0">
                <a:latin typeface="Arial" panose="020B0604020202020204" pitchFamily="34" charset="0"/>
                <a:cs typeface="Arial" panose="020B0604020202020204" pitchFamily="34" charset="0"/>
              </a:rPr>
              <a:t>relativo al proyecto “Industrias Sostenibles </a:t>
            </a:r>
            <a:r>
              <a:rPr lang="es-PE" sz="2400" dirty="0" smtClean="0">
                <a:latin typeface="Arial" panose="020B0604020202020204" pitchFamily="34" charset="0"/>
                <a:cs typeface="Arial" panose="020B0604020202020204" pitchFamily="34" charset="0"/>
              </a:rPr>
              <a:t>del Reciclaje-SRI”: </a:t>
            </a:r>
            <a:r>
              <a:rPr lang="es-PE" sz="2400" dirty="0">
                <a:latin typeface="Arial" panose="020B0604020202020204" pitchFamily="34" charset="0"/>
                <a:cs typeface="Arial" panose="020B0604020202020204" pitchFamily="34" charset="0"/>
              </a:rPr>
              <a:t>2013-2015</a:t>
            </a:r>
            <a:r>
              <a:rPr lang="es-PE" sz="2400" dirty="0" smtClean="0">
                <a:latin typeface="Arial" panose="020B0604020202020204" pitchFamily="34" charset="0"/>
                <a:cs typeface="Arial" panose="020B0604020202020204" pitchFamily="34" charset="0"/>
              </a:rPr>
              <a:t>.</a:t>
            </a:r>
          </a:p>
          <a:p>
            <a:endParaRPr lang="es-PE" sz="2400" dirty="0" smtClean="0">
              <a:latin typeface="Arial" panose="020B0604020202020204" pitchFamily="34" charset="0"/>
              <a:cs typeface="Arial" panose="020B0604020202020204" pitchFamily="34" charset="0"/>
            </a:endParaRPr>
          </a:p>
        </p:txBody>
      </p:sp>
      <p:sp>
        <p:nvSpPr>
          <p:cNvPr id="3" name="Rectángulo 2"/>
          <p:cNvSpPr/>
          <p:nvPr/>
        </p:nvSpPr>
        <p:spPr>
          <a:xfrm>
            <a:off x="757382" y="5157192"/>
            <a:ext cx="7703049" cy="738664"/>
          </a:xfrm>
          <a:prstGeom prst="rect">
            <a:avLst/>
          </a:prstGeom>
          <a:solidFill>
            <a:schemeClr val="accent6">
              <a:lumMod val="20000"/>
              <a:lumOff val="80000"/>
            </a:schemeClr>
          </a:solidFill>
        </p:spPr>
        <p:txBody>
          <a:bodyPr wrap="square">
            <a:spAutoFit/>
          </a:bodyPr>
          <a:lstStyle/>
          <a:p>
            <a:pPr algn="just"/>
            <a:r>
              <a:rPr lang="es-PE" sz="1400" dirty="0">
                <a:latin typeface="Arial" panose="020B0604020202020204" pitchFamily="34" charset="0"/>
                <a:cs typeface="Arial" panose="020B0604020202020204" pitchFamily="34" charset="0"/>
              </a:rPr>
              <a:t>El SRI tiene como objetivo consolidar el manejo de los RAEE en el Perú a través de la implementación del marco legal desarrollado, de actividades de sensibilización y de procesos de estandarización del tratamiento de los RAEE. </a:t>
            </a:r>
          </a:p>
        </p:txBody>
      </p:sp>
    </p:spTree>
    <p:extLst>
      <p:ext uri="{BB962C8B-B14F-4D97-AF65-F5344CB8AC3E}">
        <p14:creationId xmlns:p14="http://schemas.microsoft.com/office/powerpoint/2010/main" xmlns="" val="40731260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23528" y="1868046"/>
            <a:ext cx="8280920" cy="4801314"/>
          </a:xfrm>
          <a:prstGeom prst="rect">
            <a:avLst/>
          </a:prstGeom>
        </p:spPr>
        <p:txBody>
          <a:bodyPr wrap="square">
            <a:spAutoFit/>
          </a:bodyPr>
          <a:lstStyle/>
          <a:p>
            <a:pPr algn="just">
              <a:spcAft>
                <a:spcPts val="0"/>
              </a:spcAft>
            </a:pPr>
            <a:r>
              <a:rPr lang="es-ES" b="1" dirty="0">
                <a:solidFill>
                  <a:srgbClr val="101010"/>
                </a:solidFill>
                <a:latin typeface="Arial" panose="020B0604020202020204" pitchFamily="34" charset="0"/>
                <a:ea typeface="Times New Roman" panose="02020603050405020304" pitchFamily="18" charset="0"/>
              </a:rPr>
              <a:t>Artículo 3.- Meta Anual de Manejo de RAEE </a:t>
            </a:r>
            <a:endParaRPr lang="es-PE" sz="2400" dirty="0">
              <a:latin typeface="Times New Roman" panose="02020603050405020304" pitchFamily="18" charset="0"/>
              <a:ea typeface="Times New Roman" panose="02020603050405020304" pitchFamily="18" charset="0"/>
            </a:endParaRPr>
          </a:p>
          <a:p>
            <a:pPr indent="450215" algn="just">
              <a:spcAft>
                <a:spcPts val="0"/>
              </a:spcAft>
            </a:pPr>
            <a:r>
              <a:rPr lang="es-ES" dirty="0">
                <a:solidFill>
                  <a:srgbClr val="101010"/>
                </a:solidFill>
                <a:latin typeface="Arial" panose="020B0604020202020204" pitchFamily="34" charset="0"/>
                <a:ea typeface="Times New Roman" panose="02020603050405020304" pitchFamily="18" charset="0"/>
              </a:rPr>
              <a:t> </a:t>
            </a:r>
            <a:endParaRPr lang="es-PE" sz="2400" dirty="0">
              <a:latin typeface="Times New Roman" panose="02020603050405020304" pitchFamily="18" charset="0"/>
              <a:ea typeface="Times New Roman" panose="02020603050405020304" pitchFamily="18" charset="0"/>
            </a:endParaRPr>
          </a:p>
          <a:p>
            <a:pPr lvl="0" algn="just">
              <a:spcAft>
                <a:spcPts val="0"/>
              </a:spcAft>
            </a:pPr>
            <a:r>
              <a:rPr lang="es-ES" dirty="0" smtClean="0">
                <a:solidFill>
                  <a:srgbClr val="101010"/>
                </a:solidFill>
                <a:latin typeface="Arial" panose="020B0604020202020204" pitchFamily="34" charset="0"/>
                <a:ea typeface="Times New Roman" panose="02020603050405020304" pitchFamily="18" charset="0"/>
              </a:rPr>
              <a:t>3.2 La </a:t>
            </a:r>
            <a:r>
              <a:rPr lang="es-ES" dirty="0">
                <a:solidFill>
                  <a:srgbClr val="101010"/>
                </a:solidFill>
                <a:latin typeface="Arial" panose="020B0604020202020204" pitchFamily="34" charset="0"/>
                <a:ea typeface="Times New Roman" panose="02020603050405020304" pitchFamily="18" charset="0"/>
              </a:rPr>
              <a:t>meta anual de manejo de RAEE para las demás categorías señaladas en el Anexo 2 del Reglamento Nacional para la Gestión y Manejo de los Residuos de Aparatos Eléctricos y Electrónicos, para el primer año de implementación del plan de manejo, será un porcentaje de </a:t>
            </a:r>
            <a:r>
              <a:rPr lang="es-ES" b="1" u="sng" dirty="0">
                <a:solidFill>
                  <a:srgbClr val="C00000"/>
                </a:solidFill>
                <a:latin typeface="Arial" panose="020B0604020202020204" pitchFamily="34" charset="0"/>
                <a:ea typeface="Times New Roman" panose="02020603050405020304" pitchFamily="18" charset="0"/>
              </a:rPr>
              <a:t>valor voluntario</a:t>
            </a:r>
            <a:r>
              <a:rPr lang="es-ES" b="1" dirty="0">
                <a:solidFill>
                  <a:srgbClr val="FF0000"/>
                </a:solidFill>
                <a:latin typeface="Arial" panose="020B0604020202020204" pitchFamily="34" charset="0"/>
                <a:ea typeface="Times New Roman" panose="02020603050405020304" pitchFamily="18" charset="0"/>
              </a:rPr>
              <a:t> </a:t>
            </a:r>
            <a:r>
              <a:rPr lang="es-ES" dirty="0">
                <a:solidFill>
                  <a:srgbClr val="101010"/>
                </a:solidFill>
                <a:latin typeface="Arial" panose="020B0604020202020204" pitchFamily="34" charset="0"/>
                <a:ea typeface="Times New Roman" panose="02020603050405020304" pitchFamily="18" charset="0"/>
              </a:rPr>
              <a:t>de la cantidad de AEE establecida como línea base (en unidades de peso).</a:t>
            </a:r>
            <a:endParaRPr lang="es-PE" sz="2400" dirty="0">
              <a:latin typeface="Times New Roman" panose="02020603050405020304" pitchFamily="18" charset="0"/>
              <a:ea typeface="Times New Roman" panose="02020603050405020304" pitchFamily="18" charset="0"/>
            </a:endParaRPr>
          </a:p>
          <a:p>
            <a:pPr algn="just">
              <a:spcAft>
                <a:spcPts val="0"/>
              </a:spcAft>
            </a:pPr>
            <a:r>
              <a:rPr lang="es-ES" dirty="0">
                <a:solidFill>
                  <a:srgbClr val="101010"/>
                </a:solidFill>
                <a:latin typeface="Arial" panose="020B0604020202020204" pitchFamily="34" charset="0"/>
                <a:ea typeface="Times New Roman" panose="02020603050405020304" pitchFamily="18" charset="0"/>
              </a:rPr>
              <a:t> </a:t>
            </a:r>
            <a:endParaRPr lang="es-PE" sz="2400" dirty="0">
              <a:latin typeface="Times New Roman" panose="02020603050405020304" pitchFamily="18" charset="0"/>
              <a:ea typeface="Times New Roman" panose="02020603050405020304" pitchFamily="18" charset="0"/>
            </a:endParaRPr>
          </a:p>
          <a:p>
            <a:pPr lvl="0" algn="just">
              <a:spcAft>
                <a:spcPts val="0"/>
              </a:spcAft>
            </a:pPr>
            <a:r>
              <a:rPr lang="es-ES" dirty="0" smtClean="0">
                <a:solidFill>
                  <a:srgbClr val="101010"/>
                </a:solidFill>
                <a:latin typeface="Arial" panose="020B0604020202020204" pitchFamily="34" charset="0"/>
                <a:ea typeface="Times New Roman" panose="02020603050405020304" pitchFamily="18" charset="0"/>
              </a:rPr>
              <a:t>3.3 </a:t>
            </a:r>
            <a:r>
              <a:rPr lang="es-ES" dirty="0" smtClean="0">
                <a:latin typeface="Arial" panose="020B0604020202020204" pitchFamily="34" charset="0"/>
                <a:ea typeface="Times New Roman" panose="02020603050405020304" pitchFamily="18" charset="0"/>
              </a:rPr>
              <a:t>La </a:t>
            </a:r>
            <a:r>
              <a:rPr lang="es-ES" b="1" dirty="0">
                <a:latin typeface="Arial" panose="020B0604020202020204" pitchFamily="34" charset="0"/>
                <a:ea typeface="Times New Roman" panose="02020603050405020304" pitchFamily="18" charset="0"/>
              </a:rPr>
              <a:t>línea base </a:t>
            </a:r>
            <a:r>
              <a:rPr lang="es-ES" dirty="0">
                <a:latin typeface="Arial" panose="020B0604020202020204" pitchFamily="34" charset="0"/>
                <a:ea typeface="Times New Roman" panose="02020603050405020304" pitchFamily="18" charset="0"/>
              </a:rPr>
              <a:t>es el promedio anual fabricado o importado en los últimos tres (03) años, considerando un factor de corrección de 10% menos por empaque</a:t>
            </a:r>
            <a:r>
              <a:rPr lang="es-ES" dirty="0">
                <a:solidFill>
                  <a:srgbClr val="101010"/>
                </a:solidFill>
                <a:latin typeface="Arial" panose="020B0604020202020204" pitchFamily="34" charset="0"/>
                <a:ea typeface="Times New Roman" panose="02020603050405020304" pitchFamily="18" charset="0"/>
              </a:rPr>
              <a:t>. En caso de los productores de AEE que no tengan más de tres (03) años operando en el país, se tendrá como línea base al promedio de los meses o años de operación o la proyección del primer año.</a:t>
            </a:r>
            <a:endParaRPr lang="es-PE" sz="2400" dirty="0">
              <a:latin typeface="Times New Roman" panose="02020603050405020304" pitchFamily="18" charset="0"/>
              <a:ea typeface="Times New Roman" panose="02020603050405020304" pitchFamily="18" charset="0"/>
            </a:endParaRPr>
          </a:p>
          <a:p>
            <a:pPr algn="just">
              <a:spcAft>
                <a:spcPts val="0"/>
              </a:spcAft>
            </a:pPr>
            <a:r>
              <a:rPr lang="es-ES" dirty="0">
                <a:solidFill>
                  <a:srgbClr val="101010"/>
                </a:solidFill>
                <a:latin typeface="Arial" panose="020B0604020202020204" pitchFamily="34" charset="0"/>
                <a:ea typeface="Times New Roman" panose="02020603050405020304" pitchFamily="18" charset="0"/>
              </a:rPr>
              <a:t> </a:t>
            </a:r>
            <a:endParaRPr lang="es-PE" sz="2400" dirty="0">
              <a:latin typeface="Times New Roman" panose="02020603050405020304" pitchFamily="18" charset="0"/>
              <a:ea typeface="Times New Roman" panose="02020603050405020304" pitchFamily="18" charset="0"/>
            </a:endParaRPr>
          </a:p>
          <a:p>
            <a:pPr lvl="0" algn="just">
              <a:spcAft>
                <a:spcPts val="0"/>
              </a:spcAft>
            </a:pPr>
            <a:r>
              <a:rPr lang="es-ES" dirty="0" smtClean="0">
                <a:solidFill>
                  <a:srgbClr val="101010"/>
                </a:solidFill>
                <a:latin typeface="Arial" panose="020B0604020202020204" pitchFamily="34" charset="0"/>
                <a:ea typeface="Times New Roman" panose="02020603050405020304" pitchFamily="18" charset="0"/>
              </a:rPr>
              <a:t>3.4 Las </a:t>
            </a:r>
            <a:r>
              <a:rPr lang="es-ES" dirty="0">
                <a:solidFill>
                  <a:srgbClr val="101010"/>
                </a:solidFill>
                <a:latin typeface="Arial" panose="020B0604020202020204" pitchFamily="34" charset="0"/>
                <a:ea typeface="Times New Roman" panose="02020603050405020304" pitchFamily="18" charset="0"/>
              </a:rPr>
              <a:t>metas anuales de manejo de RAEE no establecidas en los párrafos precedentes serán determinadas por el Ministerio del Ambiente.</a:t>
            </a:r>
            <a:endParaRPr lang="es-PE" sz="2400" dirty="0">
              <a:latin typeface="Times New Roman" panose="02020603050405020304" pitchFamily="18" charset="0"/>
              <a:ea typeface="Times New Roman" panose="02020603050405020304" pitchFamily="18" charset="0"/>
            </a:endParaRPr>
          </a:p>
          <a:p>
            <a:pPr algn="just">
              <a:spcAft>
                <a:spcPts val="0"/>
              </a:spcAft>
            </a:pPr>
            <a:r>
              <a:rPr lang="es-ES" dirty="0">
                <a:solidFill>
                  <a:srgbClr val="101010"/>
                </a:solidFill>
                <a:latin typeface="Arial" panose="020B0604020202020204" pitchFamily="34" charset="0"/>
                <a:ea typeface="Times New Roman" panose="02020603050405020304" pitchFamily="18" charset="0"/>
              </a:rPr>
              <a:t> </a:t>
            </a:r>
            <a:endParaRPr lang="es-PE" sz="2400" dirty="0">
              <a:effectLst/>
              <a:latin typeface="Times New Roman" panose="02020603050405020304" pitchFamily="18" charset="0"/>
              <a:ea typeface="Times New Roman" panose="02020603050405020304" pitchFamily="18" charset="0"/>
            </a:endParaRPr>
          </a:p>
        </p:txBody>
      </p:sp>
      <p:sp>
        <p:nvSpPr>
          <p:cNvPr id="5" name="1 Título"/>
          <p:cNvSpPr>
            <a:spLocks noGrp="1"/>
          </p:cNvSpPr>
          <p:nvPr>
            <p:ph type="title"/>
          </p:nvPr>
        </p:nvSpPr>
        <p:spPr>
          <a:xfrm>
            <a:off x="395536" y="1124744"/>
            <a:ext cx="8460431" cy="720080"/>
          </a:xfrm>
        </p:spPr>
        <p:txBody>
          <a:bodyPr>
            <a:noAutofit/>
          </a:bodyPr>
          <a:lstStyle/>
          <a:p>
            <a:pPr algn="l"/>
            <a:r>
              <a:rPr lang="es-ES" sz="2800" b="1" dirty="0">
                <a:solidFill>
                  <a:srgbClr val="C00000"/>
                </a:solidFill>
                <a:latin typeface="Arial" panose="020B0604020202020204" pitchFamily="34" charset="0"/>
                <a:cs typeface="Arial" panose="020B0604020202020204" pitchFamily="34" charset="0"/>
              </a:rPr>
              <a:t>D</a:t>
            </a:r>
            <a:r>
              <a:rPr lang="es-ES" sz="2800" b="1" dirty="0" smtClean="0">
                <a:solidFill>
                  <a:srgbClr val="C00000"/>
                </a:solidFill>
                <a:latin typeface="Arial" panose="020B0604020202020204" pitchFamily="34" charset="0"/>
                <a:cs typeface="Arial" panose="020B0604020202020204" pitchFamily="34" charset="0"/>
              </a:rPr>
              <a:t>isposiciones complementarias al Reglamento RAEE</a:t>
            </a:r>
            <a:br>
              <a:rPr lang="es-ES" sz="2800" b="1" dirty="0" smtClean="0">
                <a:solidFill>
                  <a:srgbClr val="C00000"/>
                </a:solidFill>
                <a:latin typeface="Arial" panose="020B0604020202020204" pitchFamily="34" charset="0"/>
                <a:cs typeface="Arial" panose="020B0604020202020204" pitchFamily="34" charset="0"/>
              </a:rPr>
            </a:br>
            <a:endParaRPr lang="es-ES" sz="1400" i="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4220968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67544" y="2191504"/>
            <a:ext cx="7776864" cy="2677656"/>
          </a:xfrm>
          <a:prstGeom prst="rect">
            <a:avLst/>
          </a:prstGeom>
        </p:spPr>
        <p:txBody>
          <a:bodyPr wrap="square">
            <a:spAutoFit/>
          </a:bodyPr>
          <a:lstStyle/>
          <a:p>
            <a:pPr algn="just">
              <a:spcAft>
                <a:spcPts val="0"/>
              </a:spcAft>
            </a:pPr>
            <a:r>
              <a:rPr lang="es-ES" b="1" dirty="0">
                <a:latin typeface="Arial" panose="020B0604020202020204" pitchFamily="34" charset="0"/>
                <a:ea typeface="Times New Roman" panose="02020603050405020304" pitchFamily="18" charset="0"/>
              </a:rPr>
              <a:t>Artículo 4.- Presentación de las declaraciones anuales de productores de AEE y operadores de </a:t>
            </a:r>
            <a:r>
              <a:rPr lang="es-ES" b="1" dirty="0" smtClean="0">
                <a:latin typeface="Arial" panose="020B0604020202020204" pitchFamily="34" charset="0"/>
                <a:ea typeface="Times New Roman" panose="02020603050405020304" pitchFamily="18" charset="0"/>
              </a:rPr>
              <a:t>RAEE</a:t>
            </a:r>
            <a:endParaRPr lang="es-PE" sz="2400" dirty="0" smtClean="0">
              <a:latin typeface="Times New Roman" panose="02020603050405020304" pitchFamily="18" charset="0"/>
              <a:ea typeface="Times New Roman" panose="02020603050405020304" pitchFamily="18" charset="0"/>
            </a:endParaRPr>
          </a:p>
          <a:p>
            <a:pPr algn="just">
              <a:spcAft>
                <a:spcPts val="0"/>
              </a:spcAft>
            </a:pPr>
            <a:endParaRPr lang="es-PE" sz="2400" dirty="0">
              <a:latin typeface="Times New Roman" panose="02020603050405020304" pitchFamily="18" charset="0"/>
              <a:ea typeface="Times New Roman" panose="02020603050405020304" pitchFamily="18" charset="0"/>
            </a:endParaRPr>
          </a:p>
          <a:p>
            <a:pPr algn="just">
              <a:spcAft>
                <a:spcPts val="0"/>
              </a:spcAft>
            </a:pPr>
            <a:r>
              <a:rPr lang="es-ES" dirty="0" smtClean="0">
                <a:latin typeface="Arial" panose="020B0604020202020204" pitchFamily="34" charset="0"/>
                <a:ea typeface="Times New Roman" panose="02020603050405020304" pitchFamily="18" charset="0"/>
              </a:rPr>
              <a:t>Las </a:t>
            </a:r>
            <a:r>
              <a:rPr lang="es-ES" b="1" dirty="0">
                <a:latin typeface="Arial" panose="020B0604020202020204" pitchFamily="34" charset="0"/>
                <a:ea typeface="Times New Roman" panose="02020603050405020304" pitchFamily="18" charset="0"/>
              </a:rPr>
              <a:t>declaraciones anuales de los productores de AEE </a:t>
            </a:r>
            <a:r>
              <a:rPr lang="es-ES" dirty="0">
                <a:latin typeface="Arial" panose="020B0604020202020204" pitchFamily="34" charset="0"/>
                <a:ea typeface="Times New Roman" panose="02020603050405020304" pitchFamily="18" charset="0"/>
              </a:rPr>
              <a:t>y </a:t>
            </a:r>
            <a:r>
              <a:rPr lang="es-ES" b="1" dirty="0">
                <a:latin typeface="Arial" panose="020B0604020202020204" pitchFamily="34" charset="0"/>
                <a:ea typeface="Times New Roman" panose="02020603050405020304" pitchFamily="18" charset="0"/>
              </a:rPr>
              <a:t>operadores de RAEE</a:t>
            </a:r>
            <a:r>
              <a:rPr lang="es-ES" dirty="0">
                <a:latin typeface="Arial" panose="020B0604020202020204" pitchFamily="34" charset="0"/>
                <a:ea typeface="Times New Roman" panose="02020603050405020304" pitchFamily="18" charset="0"/>
              </a:rPr>
              <a:t>, establecidas en los artículo 13 y 15 del Reglamento Nacional para la Gestión y Manejo de los Residuos de Aparatos Eléctricos y Electrónicos, respectivamente, deberán ser </a:t>
            </a:r>
            <a:r>
              <a:rPr lang="es-ES" u="sng" dirty="0">
                <a:latin typeface="Arial" panose="020B0604020202020204" pitchFamily="34" charset="0"/>
                <a:ea typeface="Times New Roman" panose="02020603050405020304" pitchFamily="18" charset="0"/>
              </a:rPr>
              <a:t>presentadas en </a:t>
            </a:r>
            <a:r>
              <a:rPr lang="es-ES" b="1" u="sng" dirty="0">
                <a:latin typeface="Arial" panose="020B0604020202020204" pitchFamily="34" charset="0"/>
                <a:ea typeface="Times New Roman" panose="02020603050405020304" pitchFamily="18" charset="0"/>
              </a:rPr>
              <a:t>formato digital </a:t>
            </a:r>
            <a:r>
              <a:rPr lang="es-ES" u="sng" dirty="0">
                <a:latin typeface="Arial" panose="020B0604020202020204" pitchFamily="34" charset="0"/>
                <a:ea typeface="Times New Roman" panose="02020603050405020304" pitchFamily="18" charset="0"/>
              </a:rPr>
              <a:t>a la autoridad competente hasta el </a:t>
            </a:r>
            <a:r>
              <a:rPr lang="es-ES" b="1" u="sng" dirty="0">
                <a:latin typeface="Arial" panose="020B0604020202020204" pitchFamily="34" charset="0"/>
                <a:ea typeface="Times New Roman" panose="02020603050405020304" pitchFamily="18" charset="0"/>
              </a:rPr>
              <a:t>último día hábil del mes de enero </a:t>
            </a:r>
            <a:r>
              <a:rPr lang="es-ES" u="sng" dirty="0">
                <a:latin typeface="Arial" panose="020B0604020202020204" pitchFamily="34" charset="0"/>
                <a:ea typeface="Times New Roman" panose="02020603050405020304" pitchFamily="18" charset="0"/>
              </a:rPr>
              <a:t>de cada año.</a:t>
            </a:r>
            <a:endParaRPr lang="es-PE" sz="2400" u="sng" dirty="0">
              <a:effectLst/>
              <a:latin typeface="Times New Roman" panose="02020603050405020304" pitchFamily="18" charset="0"/>
              <a:ea typeface="Times New Roman" panose="02020603050405020304" pitchFamily="18" charset="0"/>
            </a:endParaRPr>
          </a:p>
        </p:txBody>
      </p:sp>
      <p:sp>
        <p:nvSpPr>
          <p:cNvPr id="6" name="1 Título"/>
          <p:cNvSpPr>
            <a:spLocks noGrp="1"/>
          </p:cNvSpPr>
          <p:nvPr>
            <p:ph type="title"/>
          </p:nvPr>
        </p:nvSpPr>
        <p:spPr>
          <a:xfrm>
            <a:off x="432049" y="1268760"/>
            <a:ext cx="8460431" cy="720080"/>
          </a:xfrm>
        </p:spPr>
        <p:txBody>
          <a:bodyPr>
            <a:noAutofit/>
          </a:bodyPr>
          <a:lstStyle/>
          <a:p>
            <a:pPr algn="l"/>
            <a:r>
              <a:rPr lang="es-ES" sz="2800" b="1" dirty="0">
                <a:solidFill>
                  <a:srgbClr val="C00000"/>
                </a:solidFill>
                <a:latin typeface="Arial" panose="020B0604020202020204" pitchFamily="34" charset="0"/>
                <a:cs typeface="Arial" panose="020B0604020202020204" pitchFamily="34" charset="0"/>
              </a:rPr>
              <a:t>D</a:t>
            </a:r>
            <a:r>
              <a:rPr lang="es-ES" sz="2800" b="1" dirty="0" smtClean="0">
                <a:solidFill>
                  <a:srgbClr val="C00000"/>
                </a:solidFill>
                <a:latin typeface="Arial" panose="020B0604020202020204" pitchFamily="34" charset="0"/>
                <a:cs typeface="Arial" panose="020B0604020202020204" pitchFamily="34" charset="0"/>
              </a:rPr>
              <a:t>isposiciones complementarias al Reglamento RAEE</a:t>
            </a:r>
            <a:br>
              <a:rPr lang="es-ES" sz="2800" b="1" dirty="0" smtClean="0">
                <a:solidFill>
                  <a:srgbClr val="C00000"/>
                </a:solidFill>
                <a:latin typeface="Arial" panose="020B0604020202020204" pitchFamily="34" charset="0"/>
                <a:cs typeface="Arial" panose="020B0604020202020204" pitchFamily="34" charset="0"/>
              </a:rPr>
            </a:br>
            <a:endParaRPr lang="es-ES" sz="1400" i="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8623069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539552" y="2996952"/>
            <a:ext cx="7920880"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PE" sz="3200" b="1" i="0" u="none" strike="noStrike" kern="1200" cap="none" spc="0" normalizeH="0" baseline="0" noProof="0" dirty="0" smtClean="0">
                <a:ln>
                  <a:noFill/>
                </a:ln>
                <a:solidFill>
                  <a:srgbClr val="C00000"/>
                </a:solidFill>
                <a:uLnTx/>
                <a:uFillTx/>
                <a:latin typeface="Arial" panose="020B0604020202020204" pitchFamily="34" charset="0"/>
                <a:ea typeface="+mj-ea"/>
                <a:cs typeface="Arial" panose="020B0604020202020204" pitchFamily="34" charset="0"/>
              </a:rPr>
              <a:t>Campañas </a:t>
            </a:r>
            <a:r>
              <a:rPr kumimoji="0" lang="es-PE" sz="3200" b="1" i="0" u="none" strike="noStrike" kern="1200" cap="none" spc="0" normalizeH="0" baseline="0" noProof="0" dirty="0" err="1" smtClean="0">
                <a:ln>
                  <a:noFill/>
                </a:ln>
                <a:solidFill>
                  <a:srgbClr val="C00000"/>
                </a:solidFill>
                <a:uLnTx/>
                <a:uFillTx/>
                <a:latin typeface="Arial" panose="020B0604020202020204" pitchFamily="34" charset="0"/>
                <a:ea typeface="+mj-ea"/>
                <a:cs typeface="Arial" panose="020B0604020202020204" pitchFamily="34" charset="0"/>
              </a:rPr>
              <a:t>Tecnorecicla</a:t>
            </a:r>
            <a:r>
              <a:rPr kumimoji="0" lang="es-PE" sz="3200" b="1" i="0" u="none" strike="noStrike" kern="1200" cap="none" spc="0" normalizeH="0" noProof="0" dirty="0" smtClean="0">
                <a:ln>
                  <a:noFill/>
                </a:ln>
                <a:solidFill>
                  <a:srgbClr val="C00000"/>
                </a:solidFill>
                <a:uLnTx/>
                <a:uFillTx/>
                <a:latin typeface="Arial" panose="020B0604020202020204" pitchFamily="34" charset="0"/>
                <a:ea typeface="+mj-ea"/>
                <a:cs typeface="Arial" panose="020B0604020202020204" pitchFamily="34" charset="0"/>
              </a:rPr>
              <a:t> </a:t>
            </a:r>
            <a:r>
              <a:rPr kumimoji="0" lang="es-PE" sz="3200" b="1" i="0" u="none" strike="noStrike" kern="1200" cap="none" spc="0" normalizeH="0" baseline="0" noProof="0" dirty="0" smtClean="0">
                <a:ln>
                  <a:noFill/>
                </a:ln>
                <a:solidFill>
                  <a:srgbClr val="C00000"/>
                </a:solidFill>
                <a:uLnTx/>
                <a:uFillTx/>
                <a:latin typeface="Arial" panose="020B0604020202020204" pitchFamily="34" charset="0"/>
                <a:ea typeface="+mj-ea"/>
                <a:cs typeface="Arial" panose="020B0604020202020204" pitchFamily="34" charset="0"/>
              </a:rPr>
              <a:t>RAEE</a:t>
            </a:r>
            <a:endParaRPr kumimoji="0" lang="es-PE" sz="3200" b="1" i="0" u="none" strike="noStrike" kern="1200" cap="none" spc="0" normalizeH="0" baseline="0" noProof="0" dirty="0">
              <a:ln>
                <a:noFill/>
              </a:ln>
              <a:solidFill>
                <a:srgbClr val="C00000"/>
              </a:solidFill>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xmlns="" val="46051343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836712"/>
            <a:ext cx="2746648" cy="706090"/>
          </a:xfrm>
        </p:spPr>
        <p:txBody>
          <a:bodyPr>
            <a:normAutofit/>
          </a:bodyPr>
          <a:lstStyle/>
          <a:p>
            <a:pPr algn="l"/>
            <a:r>
              <a:rPr lang="es-ES" sz="3200" b="1" dirty="0" smtClean="0">
                <a:solidFill>
                  <a:srgbClr val="C00000"/>
                </a:solidFill>
                <a:latin typeface="Arial" panose="020B0604020202020204" pitchFamily="34" charset="0"/>
                <a:cs typeface="Arial" panose="020B0604020202020204" pitchFamily="34" charset="0"/>
              </a:rPr>
              <a:t>Objetivos</a:t>
            </a:r>
            <a:endParaRPr lang="es-ES" sz="3200" b="1" dirty="0">
              <a:solidFill>
                <a:srgbClr val="C00000"/>
              </a:solidFill>
              <a:latin typeface="Arial" panose="020B0604020202020204" pitchFamily="34" charset="0"/>
              <a:cs typeface="Arial" panose="020B0604020202020204" pitchFamily="34" charset="0"/>
            </a:endParaRPr>
          </a:p>
        </p:txBody>
      </p:sp>
      <p:pic>
        <p:nvPicPr>
          <p:cNvPr id="14338" name="Picture 2" descr="http://www.omaaragon.org/images/ilustraciones/raee.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827584" y="5373216"/>
            <a:ext cx="4320480" cy="975592"/>
          </a:xfrm>
          <a:prstGeom prst="rect">
            <a:avLst/>
          </a:prstGeom>
          <a:noFill/>
        </p:spPr>
      </p:pic>
      <p:sp>
        <p:nvSpPr>
          <p:cNvPr id="3" name="2 Marcador de contenido"/>
          <p:cNvSpPr>
            <a:spLocks noGrp="1"/>
          </p:cNvSpPr>
          <p:nvPr>
            <p:ph idx="1"/>
          </p:nvPr>
        </p:nvSpPr>
        <p:spPr>
          <a:xfrm>
            <a:off x="457200" y="2032248"/>
            <a:ext cx="8291264" cy="3196952"/>
          </a:xfrm>
        </p:spPr>
        <p:txBody>
          <a:bodyPr>
            <a:normAutofit/>
          </a:bodyPr>
          <a:lstStyle/>
          <a:p>
            <a:pPr algn="just">
              <a:buClr>
                <a:srgbClr val="FF0000"/>
              </a:buClr>
            </a:pPr>
            <a:r>
              <a:rPr lang="es-ES" sz="2400" dirty="0">
                <a:latin typeface="Arial" pitchFamily="34" charset="0"/>
                <a:cs typeface="Arial" pitchFamily="34" charset="0"/>
              </a:rPr>
              <a:t>Sensibilizar a la población acerca del manejo adecuado de los RAEE</a:t>
            </a:r>
            <a:r>
              <a:rPr lang="es-ES" sz="2400" dirty="0" smtClean="0">
                <a:latin typeface="Arial" pitchFamily="34" charset="0"/>
                <a:cs typeface="Arial" pitchFamily="34" charset="0"/>
              </a:rPr>
              <a:t>.</a:t>
            </a:r>
          </a:p>
          <a:p>
            <a:pPr marL="0" indent="0" algn="just">
              <a:buClr>
                <a:srgbClr val="FF0000"/>
              </a:buClr>
              <a:buNone/>
            </a:pPr>
            <a:endParaRPr lang="es-ES" sz="2400" dirty="0" smtClean="0">
              <a:latin typeface="Arial" pitchFamily="34" charset="0"/>
              <a:cs typeface="Arial" pitchFamily="34" charset="0"/>
            </a:endParaRPr>
          </a:p>
          <a:p>
            <a:pPr algn="just">
              <a:buClr>
                <a:srgbClr val="FF0000"/>
              </a:buClr>
            </a:pPr>
            <a:r>
              <a:rPr lang="es-ES" sz="2400" dirty="0" smtClean="0">
                <a:latin typeface="Arial" pitchFamily="34" charset="0"/>
                <a:cs typeface="Arial" pitchFamily="34" charset="0"/>
              </a:rPr>
              <a:t>Recolectar RAEE para darle el manejo y tratamiento adecuado.</a:t>
            </a:r>
          </a:p>
          <a:p>
            <a:pPr algn="just">
              <a:buClr>
                <a:srgbClr val="FF0000"/>
              </a:buClr>
            </a:pPr>
            <a:endParaRPr lang="es-ES" sz="2400" dirty="0" smtClean="0">
              <a:latin typeface="Arial" pitchFamily="34" charset="0"/>
              <a:cs typeface="Arial" pitchFamily="34" charset="0"/>
            </a:endParaRPr>
          </a:p>
          <a:p>
            <a:pPr marL="0" indent="0" algn="just">
              <a:buClr>
                <a:srgbClr val="FF0000"/>
              </a:buClr>
              <a:buNone/>
            </a:pPr>
            <a:endParaRPr lang="es-ES" sz="2400" dirty="0">
              <a:latin typeface="Arial" pitchFamily="34" charset="0"/>
              <a:cs typeface="Arial" pitchFamily="34" charset="0"/>
            </a:endParaRPr>
          </a:p>
        </p:txBody>
      </p:sp>
      <p:pic>
        <p:nvPicPr>
          <p:cNvPr id="10242" name="Picture 2" descr="http://www.btboresette.com/wp-content/uploads/2012/07/RAEE.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6372200" y="4797152"/>
            <a:ext cx="1944216" cy="1878113"/>
          </a:xfrm>
          <a:prstGeom prst="rect">
            <a:avLst/>
          </a:prstGeom>
          <a:noFill/>
        </p:spPr>
      </p:pic>
    </p:spTree>
    <p:extLst>
      <p:ext uri="{BB962C8B-B14F-4D97-AF65-F5344CB8AC3E}">
        <p14:creationId xmlns:p14="http://schemas.microsoft.com/office/powerpoint/2010/main" xmlns="" val="336085005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2"/>
          <p:cNvGraphicFramePr>
            <a:graphicFrameLocks noGrp="1"/>
          </p:cNvGraphicFramePr>
          <p:nvPr>
            <p:ph idx="1"/>
            <p:extLst/>
          </p:nvPr>
        </p:nvGraphicFramePr>
        <p:xfrm>
          <a:off x="-2052736" y="908720"/>
          <a:ext cx="11089232"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1 Título"/>
          <p:cNvSpPr>
            <a:spLocks noGrp="1"/>
          </p:cNvSpPr>
          <p:nvPr>
            <p:ph type="title"/>
          </p:nvPr>
        </p:nvSpPr>
        <p:spPr>
          <a:xfrm>
            <a:off x="529208" y="548680"/>
            <a:ext cx="3682752" cy="706090"/>
          </a:xfrm>
        </p:spPr>
        <p:txBody>
          <a:bodyPr>
            <a:normAutofit/>
          </a:bodyPr>
          <a:lstStyle/>
          <a:p>
            <a:pPr algn="l"/>
            <a:r>
              <a:rPr lang="es-ES" sz="3200" b="1" dirty="0" smtClean="0">
                <a:solidFill>
                  <a:srgbClr val="C00000"/>
                </a:solidFill>
                <a:latin typeface="Arial" panose="020B0604020202020204" pitchFamily="34" charset="0"/>
                <a:cs typeface="Arial" panose="020B0604020202020204" pitchFamily="34" charset="0"/>
              </a:rPr>
              <a:t>Participantes</a:t>
            </a:r>
            <a:endParaRPr lang="es-ES" sz="32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38738842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9236" y="490662"/>
            <a:ext cx="4392488" cy="850106"/>
          </a:xfrm>
        </p:spPr>
        <p:txBody>
          <a:bodyPr>
            <a:normAutofit/>
          </a:bodyPr>
          <a:lstStyle/>
          <a:p>
            <a:pPr algn="l"/>
            <a:r>
              <a:rPr lang="es-ES" sz="3200" b="1" dirty="0" smtClean="0">
                <a:solidFill>
                  <a:srgbClr val="C00000"/>
                </a:solidFill>
                <a:latin typeface="Arial" panose="020B0604020202020204" pitchFamily="34" charset="0"/>
                <a:cs typeface="Arial" panose="020B0604020202020204" pitchFamily="34" charset="0"/>
              </a:rPr>
              <a:t>Puntos de acopio</a:t>
            </a:r>
            <a:endParaRPr lang="es-ES" sz="3200" b="1" dirty="0">
              <a:solidFill>
                <a:srgbClr val="C00000"/>
              </a:solidFill>
              <a:latin typeface="Arial" panose="020B0604020202020204" pitchFamily="34" charset="0"/>
              <a:cs typeface="Arial" panose="020B0604020202020204" pitchFamily="34" charset="0"/>
            </a:endParaRPr>
          </a:p>
        </p:txBody>
      </p:sp>
      <p:pic>
        <p:nvPicPr>
          <p:cNvPr id="1028" name="Picture 4" descr="http://blogs.miraflores.gob.pe/larco400/wp-content/uploads/2013/01/P1030961.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4915071" y="1412776"/>
            <a:ext cx="3672408" cy="2376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42" name="Picture 2" descr="http://farm5.staticflickr.com/4111/4973736517_5507e9a30b.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905105" y="4005064"/>
            <a:ext cx="3682374" cy="24242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44" name="Picture 4" descr="http://farm5.staticflickr.com/4130/4974345104_5a32cec70f.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683568" y="1628800"/>
            <a:ext cx="3600400" cy="37344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210035577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D:\Ministerio de AMbiente\E Waste RAEE\RAEE 2013\Campañas 2013\Callao raee 2013\Afiche 08 04 04\Afiche-OK-01.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4427984" y="548680"/>
            <a:ext cx="4176464" cy="58121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6 Imagen" descr="D:\Ministerio de AMbiente\E Waste RAEE\RAEE 2013\Campañas 2013\Callao raee 2013\Fotos lanzamiento\Fotos lanzamiento\segregación.JPG"/>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612103" y="1484784"/>
            <a:ext cx="2914650" cy="21812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7 Imagen" descr="D:\Ministerio de AMbiente\E Waste RAEE\RAEE 2013\Campañas 2013\Callao raee 2013\Fotos lanzamiento\Fotos lanzamiento\P1100138.JPG"/>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611560" y="4173544"/>
            <a:ext cx="2914650" cy="21859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8"/>
          <p:cNvSpPr txBox="1"/>
          <p:nvPr/>
        </p:nvSpPr>
        <p:spPr>
          <a:xfrm>
            <a:off x="467544" y="692696"/>
            <a:ext cx="3960440" cy="523220"/>
          </a:xfrm>
          <a:prstGeom prst="rect">
            <a:avLst/>
          </a:prstGeom>
          <a:noFill/>
        </p:spPr>
        <p:txBody>
          <a:bodyPr wrap="square" rtlCol="0">
            <a:spAutoFit/>
          </a:bodyPr>
          <a:lstStyle/>
          <a:p>
            <a:r>
              <a:rPr lang="es-PE" sz="2800" b="1" dirty="0" smtClean="0">
                <a:solidFill>
                  <a:srgbClr val="C00000"/>
                </a:solidFill>
                <a:latin typeface="Arial" panose="020B0604020202020204" pitchFamily="34" charset="0"/>
                <a:cs typeface="Arial" panose="020B0604020202020204" pitchFamily="34" charset="0"/>
              </a:rPr>
              <a:t>Campaña  Callao</a:t>
            </a:r>
            <a:endParaRPr lang="es-PE" sz="28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04938324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xmlns=""/>
              </a:ext>
            </a:extLst>
          </a:blip>
          <a:stretch>
            <a:fillRect/>
          </a:stretch>
        </p:blipFill>
        <p:spPr>
          <a:xfrm>
            <a:off x="-11832" y="9128"/>
            <a:ext cx="6096000" cy="4572000"/>
          </a:xfrm>
          <a:prstGeom prst="rect">
            <a:avLst/>
          </a:prstGeom>
        </p:spPr>
      </p:pic>
      <p:pic>
        <p:nvPicPr>
          <p:cNvPr id="6" name="5 Imagen"/>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716016" y="3933056"/>
            <a:ext cx="4464495" cy="2952328"/>
          </a:xfrm>
          <a:prstGeom prst="rect">
            <a:avLst/>
          </a:prstGeom>
        </p:spPr>
      </p:pic>
      <p:pic>
        <p:nvPicPr>
          <p:cNvPr id="7" name="6 Imagen"/>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36512" y="3969060"/>
            <a:ext cx="4752528" cy="2916324"/>
          </a:xfrm>
          <a:prstGeom prst="rect">
            <a:avLst/>
          </a:prstGeom>
        </p:spPr>
      </p:pic>
      <p:pic>
        <p:nvPicPr>
          <p:cNvPr id="2" name="Imagen 1"/>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5701141" y="1323528"/>
            <a:ext cx="3479371" cy="2609528"/>
          </a:xfrm>
          <a:prstGeom prst="rect">
            <a:avLst/>
          </a:prstGeom>
        </p:spPr>
      </p:pic>
    </p:spTree>
    <p:extLst>
      <p:ext uri="{BB962C8B-B14F-4D97-AF65-F5344CB8AC3E}">
        <p14:creationId xmlns:p14="http://schemas.microsoft.com/office/powerpoint/2010/main" xmlns="" val="24926297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xmlns=""/>
              </a:ext>
            </a:extLst>
          </a:blip>
          <a:stretch>
            <a:fillRect/>
          </a:stretch>
        </p:blipFill>
        <p:spPr>
          <a:xfrm>
            <a:off x="35496" y="-27384"/>
            <a:ext cx="3429000" cy="4572000"/>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3084512" y="-27384"/>
            <a:ext cx="6096000" cy="4572000"/>
          </a:xfrm>
          <a:prstGeom prst="rect">
            <a:avLst/>
          </a:prstGeom>
        </p:spPr>
      </p:pic>
      <p:pic>
        <p:nvPicPr>
          <p:cNvPr id="6" name="5 Imagen"/>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36512" y="3789040"/>
            <a:ext cx="6096000" cy="3096344"/>
          </a:xfrm>
          <a:prstGeom prst="rect">
            <a:avLst/>
          </a:prstGeom>
        </p:spPr>
      </p:pic>
      <p:pic>
        <p:nvPicPr>
          <p:cNvPr id="7" name="6 Imagen"/>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5508104" y="4131078"/>
            <a:ext cx="3672408" cy="2754306"/>
          </a:xfrm>
          <a:prstGeom prst="rect">
            <a:avLst/>
          </a:prstGeom>
        </p:spPr>
      </p:pic>
    </p:spTree>
    <p:extLst>
      <p:ext uri="{BB962C8B-B14F-4D97-AF65-F5344CB8AC3E}">
        <p14:creationId xmlns:p14="http://schemas.microsoft.com/office/powerpoint/2010/main" xmlns="" val="13630960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44624"/>
            <a:ext cx="9144000" cy="6813376"/>
          </a:xfrm>
          <a:prstGeom prst="rect">
            <a:avLst/>
          </a:prstGeom>
        </p:spPr>
      </p:pic>
    </p:spTree>
    <p:extLst>
      <p:ext uri="{BB962C8B-B14F-4D97-AF65-F5344CB8AC3E}">
        <p14:creationId xmlns:p14="http://schemas.microsoft.com/office/powerpoint/2010/main" xmlns="" val="3562717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2880" y="917848"/>
            <a:ext cx="8229600" cy="1143000"/>
          </a:xfrm>
        </p:spPr>
        <p:txBody>
          <a:bodyPr>
            <a:normAutofit/>
          </a:bodyPr>
          <a:lstStyle/>
          <a:p>
            <a:pPr algn="l"/>
            <a:r>
              <a:rPr lang="es-PE" sz="3200" b="1" dirty="0" smtClean="0">
                <a:solidFill>
                  <a:schemeClr val="accent2"/>
                </a:solidFill>
              </a:rPr>
              <a:t>¿Qué es un RAEE?</a:t>
            </a:r>
            <a:endParaRPr lang="es-PE" sz="3200" b="1" dirty="0">
              <a:solidFill>
                <a:schemeClr val="accent2"/>
              </a:solidFill>
            </a:endParaRPr>
          </a:p>
        </p:txBody>
      </p:sp>
      <p:sp>
        <p:nvSpPr>
          <p:cNvPr id="3" name="Marcador de contenido 2"/>
          <p:cNvSpPr>
            <a:spLocks noGrp="1"/>
          </p:cNvSpPr>
          <p:nvPr>
            <p:ph idx="1"/>
          </p:nvPr>
        </p:nvSpPr>
        <p:spPr>
          <a:xfrm>
            <a:off x="745232" y="2143397"/>
            <a:ext cx="7571184" cy="3229819"/>
          </a:xfrm>
        </p:spPr>
        <p:txBody>
          <a:bodyPr>
            <a:normAutofit/>
          </a:bodyPr>
          <a:lstStyle/>
          <a:p>
            <a:pPr marL="0" indent="0">
              <a:buNone/>
            </a:pPr>
            <a:r>
              <a:rPr lang="es-PE" sz="2800" dirty="0" smtClean="0"/>
              <a:t>Son los aparatos </a:t>
            </a:r>
            <a:r>
              <a:rPr lang="es-PE" sz="2800" dirty="0"/>
              <a:t>eléctricos o electrónicos </a:t>
            </a:r>
            <a:r>
              <a:rPr lang="es-PE" sz="2800" dirty="0" smtClean="0"/>
              <a:t>(AEE) que </a:t>
            </a:r>
            <a:r>
              <a:rPr lang="es-PE" sz="2800" dirty="0"/>
              <a:t>han alcanzado el fin de </a:t>
            </a:r>
            <a:r>
              <a:rPr lang="es-PE" sz="2800" dirty="0" smtClean="0"/>
              <a:t>su vida </a:t>
            </a:r>
            <a:r>
              <a:rPr lang="es-PE" sz="2800" dirty="0"/>
              <a:t>útil por uso u obsolescencia y que se convierten en </a:t>
            </a:r>
            <a:r>
              <a:rPr lang="es-PE" sz="2800" dirty="0" smtClean="0"/>
              <a:t>residuos. Comprende </a:t>
            </a:r>
            <a:r>
              <a:rPr lang="es-PE" sz="2800" dirty="0"/>
              <a:t>también los componentes, subconjuntos, periféricos </a:t>
            </a:r>
            <a:r>
              <a:rPr lang="es-PE" sz="2800" dirty="0" smtClean="0"/>
              <a:t>y consumibles </a:t>
            </a:r>
            <a:r>
              <a:rPr lang="es-PE" sz="2800" dirty="0"/>
              <a:t>de algunas categorías de </a:t>
            </a:r>
            <a:r>
              <a:rPr lang="es-PE" sz="2800" dirty="0" smtClean="0"/>
              <a:t>aparatos.</a:t>
            </a:r>
            <a:endParaRPr lang="es-PE" sz="2800" dirty="0"/>
          </a:p>
        </p:txBody>
      </p:sp>
    </p:spTree>
    <p:extLst>
      <p:ext uri="{BB962C8B-B14F-4D97-AF65-F5344CB8AC3E}">
        <p14:creationId xmlns:p14="http://schemas.microsoft.com/office/powerpoint/2010/main" xmlns="" val="10233950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Archivo fotografico\Campaña RAEE Piura\S4380015.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202551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xmlns="" val="22753040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11481366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Archivo fotografico\Campaña RAEE Huaraz\P1200167.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362396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5157192"/>
          </a:xfrm>
          <a:prstGeom prst="rect">
            <a:avLst/>
          </a:prstGeom>
        </p:spPr>
      </p:pic>
      <p:pic>
        <p:nvPicPr>
          <p:cNvPr id="5" name="4 Imagen"/>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0" y="4149080"/>
            <a:ext cx="9144000" cy="2736304"/>
          </a:xfrm>
          <a:prstGeom prst="rect">
            <a:avLst/>
          </a:prstGeom>
        </p:spPr>
      </p:pic>
    </p:spTree>
    <p:extLst>
      <p:ext uri="{BB962C8B-B14F-4D97-AF65-F5344CB8AC3E}">
        <p14:creationId xmlns:p14="http://schemas.microsoft.com/office/powerpoint/2010/main" xmlns="" val="5480942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132523" y="-99392"/>
            <a:ext cx="9276523" cy="6957392"/>
          </a:xfrm>
          <a:prstGeom prst="rect">
            <a:avLst/>
          </a:prstGeom>
        </p:spPr>
      </p:pic>
    </p:spTree>
    <p:extLst>
      <p:ext uri="{BB962C8B-B14F-4D97-AF65-F5344CB8AC3E}">
        <p14:creationId xmlns:p14="http://schemas.microsoft.com/office/powerpoint/2010/main" xmlns="" val="316608223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35496" y="30726"/>
            <a:ext cx="6444208" cy="3686306"/>
          </a:xfrm>
          <a:prstGeom prst="rect">
            <a:avLst/>
          </a:prstGeom>
        </p:spPr>
      </p:pic>
      <p:pic>
        <p:nvPicPr>
          <p:cNvPr id="2" name="Imagen 1"/>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35496" y="3699030"/>
            <a:ext cx="4211960" cy="3158970"/>
          </a:xfrm>
          <a:prstGeom prst="rect">
            <a:avLst/>
          </a:prstGeom>
        </p:spPr>
      </p:pic>
      <p:pic>
        <p:nvPicPr>
          <p:cNvPr id="3" name="Imagen 2"/>
          <p:cNvPicPr>
            <a:picLocks noChangeAspect="1"/>
          </p:cNvPicPr>
          <p:nvPr/>
        </p:nvPicPr>
        <p:blipFill>
          <a:blip r:embed="rId4">
            <a:extLst>
              <a:ext uri="{28A0092B-C50C-407E-A947-70E740481C1C}">
                <a14:useLocalDpi xmlns:a14="http://schemas.microsoft.com/office/drawing/2010/main" xmlns=""/>
              </a:ext>
            </a:extLst>
          </a:blip>
          <a:stretch>
            <a:fillRect/>
          </a:stretch>
        </p:blipFill>
        <p:spPr>
          <a:xfrm>
            <a:off x="4247456" y="9128"/>
            <a:ext cx="4905672" cy="6848872"/>
          </a:xfrm>
          <a:prstGeom prst="rect">
            <a:avLst/>
          </a:prstGeom>
        </p:spPr>
      </p:pic>
    </p:spTree>
    <p:extLst>
      <p:ext uri="{BB962C8B-B14F-4D97-AF65-F5344CB8AC3E}">
        <p14:creationId xmlns:p14="http://schemas.microsoft.com/office/powerpoint/2010/main" xmlns="" val="40504343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13792"/>
            <a:ext cx="8229600" cy="1143000"/>
          </a:xfrm>
        </p:spPr>
        <p:txBody>
          <a:bodyPr>
            <a:normAutofit/>
          </a:bodyPr>
          <a:lstStyle/>
          <a:p>
            <a:pPr algn="l"/>
            <a:r>
              <a:rPr lang="es-PE" sz="3200" b="1" dirty="0" smtClean="0">
                <a:solidFill>
                  <a:srgbClr val="C00000"/>
                </a:solidFill>
              </a:rPr>
              <a:t>Retos </a:t>
            </a:r>
            <a:endParaRPr lang="es-PE" sz="3200" b="1" dirty="0">
              <a:solidFill>
                <a:srgbClr val="C00000"/>
              </a:solidFill>
            </a:endParaRPr>
          </a:p>
        </p:txBody>
      </p:sp>
      <p:sp>
        <p:nvSpPr>
          <p:cNvPr id="3" name="2 Marcador de contenido"/>
          <p:cNvSpPr>
            <a:spLocks noGrp="1"/>
          </p:cNvSpPr>
          <p:nvPr>
            <p:ph idx="1"/>
          </p:nvPr>
        </p:nvSpPr>
        <p:spPr>
          <a:xfrm>
            <a:off x="457200" y="1855365"/>
            <a:ext cx="8229600" cy="4525963"/>
          </a:xfrm>
        </p:spPr>
        <p:txBody>
          <a:bodyPr>
            <a:normAutofit/>
          </a:bodyPr>
          <a:lstStyle/>
          <a:p>
            <a:r>
              <a:rPr lang="es-PE" sz="2800" dirty="0" smtClean="0"/>
              <a:t>Planes de manejo RAEE a nivel nacional</a:t>
            </a:r>
          </a:p>
          <a:p>
            <a:r>
              <a:rPr lang="es-PE" sz="2800" dirty="0" smtClean="0"/>
              <a:t>Fiscalización RAEE</a:t>
            </a:r>
          </a:p>
          <a:p>
            <a:r>
              <a:rPr lang="es-PE" sz="2800" dirty="0" smtClean="0"/>
              <a:t>Plantas RAEE a nivel nacional</a:t>
            </a:r>
          </a:p>
          <a:p>
            <a:r>
              <a:rPr lang="es-PE" sz="2800" dirty="0" smtClean="0"/>
              <a:t>Informalidad </a:t>
            </a:r>
          </a:p>
          <a:p>
            <a:r>
              <a:rPr lang="es-PE" sz="2800" dirty="0" smtClean="0"/>
              <a:t>Puntos de acopio RAEE</a:t>
            </a:r>
          </a:p>
          <a:p>
            <a:r>
              <a:rPr lang="es-PE" sz="2800" dirty="0" smtClean="0"/>
              <a:t>Investigación</a:t>
            </a:r>
            <a:endParaRPr lang="es-PE" sz="2800" dirty="0"/>
          </a:p>
        </p:txBody>
      </p:sp>
    </p:spTree>
    <p:extLst>
      <p:ext uri="{BB962C8B-B14F-4D97-AF65-F5344CB8AC3E}">
        <p14:creationId xmlns:p14="http://schemas.microsoft.com/office/powerpoint/2010/main" xmlns="" val="144027751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424336" y="2852936"/>
            <a:ext cx="4464496" cy="646331"/>
          </a:xfrm>
          <a:prstGeom prst="rect">
            <a:avLst/>
          </a:prstGeom>
          <a:noFill/>
        </p:spPr>
        <p:txBody>
          <a:bodyPr wrap="square" rtlCol="0">
            <a:spAutoFit/>
          </a:bodyPr>
          <a:lstStyle/>
          <a:p>
            <a:pPr algn="ctr"/>
            <a:r>
              <a:rPr lang="es-ES" sz="3600" b="1" dirty="0" smtClean="0">
                <a:ln w="22225">
                  <a:solidFill>
                    <a:schemeClr val="accent2"/>
                  </a:solidFill>
                  <a:prstDash val="solid"/>
                </a:ln>
                <a:solidFill>
                  <a:schemeClr val="accent2">
                    <a:lumMod val="40000"/>
                    <a:lumOff val="60000"/>
                  </a:schemeClr>
                </a:solidFill>
                <a:latin typeface="Arial" pitchFamily="34" charset="0"/>
                <a:cs typeface="Arial" pitchFamily="34" charset="0"/>
              </a:rPr>
              <a:t>MUCHAS GRACIAS</a:t>
            </a:r>
            <a:endParaRPr lang="es-ES" sz="3600" b="1" dirty="0">
              <a:ln w="22225">
                <a:solidFill>
                  <a:schemeClr val="accent2"/>
                </a:solidFill>
                <a:prstDash val="solid"/>
              </a:ln>
              <a:solidFill>
                <a:schemeClr val="accent2">
                  <a:lumMod val="40000"/>
                  <a:lumOff val="60000"/>
                </a:schemeClr>
              </a:solidFill>
              <a:latin typeface="Arial" pitchFamily="34" charset="0"/>
              <a:cs typeface="Arial" pitchFamily="34" charset="0"/>
            </a:endParaRPr>
          </a:p>
        </p:txBody>
      </p:sp>
      <p:sp>
        <p:nvSpPr>
          <p:cNvPr id="5" name="4 CuadroTexto"/>
          <p:cNvSpPr txBox="1"/>
          <p:nvPr/>
        </p:nvSpPr>
        <p:spPr>
          <a:xfrm>
            <a:off x="323528" y="4581128"/>
            <a:ext cx="8604448" cy="923330"/>
          </a:xfrm>
          <a:prstGeom prst="rect">
            <a:avLst/>
          </a:prstGeom>
          <a:noFill/>
        </p:spPr>
        <p:txBody>
          <a:bodyPr wrap="square" rtlCol="0">
            <a:spAutoFit/>
          </a:bodyPr>
          <a:lstStyle/>
          <a:p>
            <a:pPr algn="ctr"/>
            <a:r>
              <a:rPr lang="es-ES" b="1" dirty="0" smtClean="0">
                <a:latin typeface="Arial" pitchFamily="34" charset="0"/>
                <a:cs typeface="Arial" pitchFamily="34" charset="0"/>
                <a:hlinkClick r:id="rId2"/>
              </a:rPr>
              <a:t>saranibar@minam.gob.pe</a:t>
            </a:r>
            <a:endParaRPr lang="es-ES" b="1" dirty="0" smtClean="0">
              <a:latin typeface="Arial" pitchFamily="34" charset="0"/>
              <a:cs typeface="Arial" pitchFamily="34" charset="0"/>
            </a:endParaRPr>
          </a:p>
          <a:p>
            <a:pPr algn="ctr"/>
            <a:r>
              <a:rPr lang="es-ES" b="1" dirty="0">
                <a:latin typeface="Arial" pitchFamily="34" charset="0"/>
                <a:cs typeface="Arial" pitchFamily="34" charset="0"/>
              </a:rPr>
              <a:t>http://www.minam.gob.pe/calidadambiental/manejo-de-raee/</a:t>
            </a:r>
            <a:endParaRPr lang="es-ES" b="1" dirty="0" smtClean="0">
              <a:latin typeface="Arial" pitchFamily="34" charset="0"/>
              <a:cs typeface="Arial" pitchFamily="34" charset="0"/>
            </a:endParaRPr>
          </a:p>
          <a:p>
            <a:pPr algn="ctr"/>
            <a:endParaRPr lang="es-ES" b="1" dirty="0" smtClean="0">
              <a:latin typeface="Arial" pitchFamily="34" charset="0"/>
              <a:cs typeface="Arial" pitchFamily="34" charset="0"/>
            </a:endParaRPr>
          </a:p>
        </p:txBody>
      </p:sp>
    </p:spTree>
    <p:extLst>
      <p:ext uri="{BB962C8B-B14F-4D97-AF65-F5344CB8AC3E}">
        <p14:creationId xmlns:p14="http://schemas.microsoft.com/office/powerpoint/2010/main" xmlns="" val="873032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xmlns="" val="0"/>
              </a:ext>
            </a:extLst>
          </a:blip>
          <a:srcRect/>
          <a:stretch>
            <a:fillRect/>
          </a:stretch>
        </p:blipFill>
        <p:spPr bwMode="auto">
          <a:xfrm>
            <a:off x="1259632" y="1988840"/>
            <a:ext cx="6912768" cy="4032448"/>
          </a:xfrm>
          <a:prstGeom prst="rect">
            <a:avLst/>
          </a:prstGeom>
          <a:noFill/>
          <a:ln>
            <a:noFill/>
          </a:ln>
        </p:spPr>
      </p:pic>
      <p:sp>
        <p:nvSpPr>
          <p:cNvPr id="5" name="Rectángulo 4"/>
          <p:cNvSpPr/>
          <p:nvPr/>
        </p:nvSpPr>
        <p:spPr>
          <a:xfrm>
            <a:off x="1512168" y="1124744"/>
            <a:ext cx="6228184" cy="369332"/>
          </a:xfrm>
          <a:prstGeom prst="rect">
            <a:avLst/>
          </a:prstGeom>
        </p:spPr>
        <p:txBody>
          <a:bodyPr wrap="square">
            <a:spAutoFit/>
          </a:bodyPr>
          <a:lstStyle/>
          <a:p>
            <a:pPr algn="ctr">
              <a:spcAft>
                <a:spcPts val="0"/>
              </a:spcAft>
            </a:pPr>
            <a:r>
              <a:rPr lang="es-ES" b="1" dirty="0" smtClean="0">
                <a:latin typeface="Arial" panose="020B0604020202020204" pitchFamily="34" charset="0"/>
                <a:ea typeface="Times New Roman" panose="02020603050405020304" pitchFamily="18" charset="0"/>
              </a:rPr>
              <a:t>Composición </a:t>
            </a:r>
            <a:r>
              <a:rPr lang="es-ES" b="1" dirty="0">
                <a:latin typeface="Arial" panose="020B0604020202020204" pitchFamily="34" charset="0"/>
                <a:ea typeface="Times New Roman" panose="02020603050405020304" pitchFamily="18" charset="0"/>
              </a:rPr>
              <a:t>de una </a:t>
            </a:r>
            <a:r>
              <a:rPr lang="es-ES" b="1" dirty="0" err="1">
                <a:latin typeface="Arial" panose="020B0604020202020204" pitchFamily="34" charset="0"/>
                <a:ea typeface="Times New Roman" panose="02020603050405020304" pitchFamily="18" charset="0"/>
              </a:rPr>
              <a:t>Lap</a:t>
            </a:r>
            <a:r>
              <a:rPr lang="es-ES" b="1" dirty="0">
                <a:latin typeface="Arial" panose="020B0604020202020204" pitchFamily="34" charset="0"/>
                <a:ea typeface="Times New Roman" panose="02020603050405020304" pitchFamily="18" charset="0"/>
              </a:rPr>
              <a:t> Top (Peso)</a:t>
            </a:r>
            <a:endParaRPr lang="es-PE"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8613542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ONT" val="Title20"/>
  <p:tag name="FONTSETCLASSNAME" val="FontSet1"/>
  <p:tag name="COLORSETCLASSNAME" val="ColorSet1"/>
  <p:tag name="MLI" val="1"/>
  <p:tag name="SHAPESETGROUPCLASSNAME" val="ShapeSetGroup1"/>
  <p:tag name="SHAPESETCLASSNAME" val="ShapeSet23"/>
  <p:tag name="COLORSETGROUPCLASSNAME" val="ColorSetGroup5"/>
  <p:tag name="FONTSETGROUPCLASSNAME" val="FontSetGroup1"/>
  <p:tag name="SHAPECLASSNAME" val="Title"/>
  <p:tag name="SHAPECLASSPROTECTIONTYPE" val="0"/>
  <p:tag name="COLORS" val="-2;-2;-2;-2;MainFontColor"/>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439</TotalTime>
  <Words>4374</Words>
  <Application>Microsoft Office PowerPoint</Application>
  <PresentationFormat>Presentación en pantalla (4:3)</PresentationFormat>
  <Paragraphs>506</Paragraphs>
  <Slides>88</Slides>
  <Notes>15</Notes>
  <HiddenSlides>0</HiddenSlides>
  <MMClips>0</MMClips>
  <ScaleCrop>false</ScaleCrop>
  <HeadingPairs>
    <vt:vector size="4" baseType="variant">
      <vt:variant>
        <vt:lpstr>Tema</vt:lpstr>
      </vt:variant>
      <vt:variant>
        <vt:i4>1</vt:i4>
      </vt:variant>
      <vt:variant>
        <vt:lpstr>Títulos de diapositiva</vt:lpstr>
      </vt:variant>
      <vt:variant>
        <vt:i4>88</vt:i4>
      </vt:variant>
    </vt:vector>
  </HeadingPairs>
  <TitlesOfParts>
    <vt:vector size="89" baseType="lpstr">
      <vt:lpstr>Tema de Office</vt:lpstr>
      <vt:lpstr> </vt:lpstr>
      <vt:lpstr>Diapositiva 2</vt:lpstr>
      <vt:lpstr>Diapositiva 3</vt:lpstr>
      <vt:lpstr>Diapositiva 4</vt:lpstr>
      <vt:lpstr>Diapositiva 5</vt:lpstr>
      <vt:lpstr>Diapositiva 6</vt:lpstr>
      <vt:lpstr>Diapositiva 7</vt:lpstr>
      <vt:lpstr>¿Qué es un RAEE?</vt:lpstr>
      <vt:lpstr>Diapositiva 9</vt:lpstr>
      <vt:lpstr>Cantidad de AEE importado al mercado peruano, periodo 2010-2014, según categoría</vt:lpstr>
      <vt:lpstr>Diapositiva 11</vt:lpstr>
      <vt:lpstr>Volúmenes de residuos de teléfonos celulares</vt:lpstr>
      <vt:lpstr>Diapositiva 13</vt:lpstr>
      <vt:lpstr>Flujo de materiales de computadoras en el Perú con valores porcentuales</vt:lpstr>
      <vt:lpstr>Diapositiva 15</vt:lpstr>
      <vt:lpstr>Diapositiva 16</vt:lpstr>
      <vt:lpstr>Diapositiva 17</vt:lpstr>
      <vt:lpstr>Política Nacional del Ambiente</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¿Quién es el generador de RAEE?</vt:lpstr>
      <vt:lpstr>Obligaciones de los generadores</vt:lpstr>
      <vt:lpstr>¿Quién es el productor de AEE?</vt:lpstr>
      <vt:lpstr>Obligaciones del productor de AEE</vt:lpstr>
      <vt:lpstr>Obligaciones del productor de AEE</vt:lpstr>
      <vt:lpstr>Plan de manejo de RAEE</vt:lpstr>
      <vt:lpstr>Contenido del plan de manejo de RAEE</vt:lpstr>
      <vt:lpstr>Diapositiva 47</vt:lpstr>
      <vt:lpstr>Diapositiva 48</vt:lpstr>
      <vt:lpstr>Diapositiva 49</vt:lpstr>
      <vt:lpstr>Diapositiva 50</vt:lpstr>
      <vt:lpstr>Diapositiva 51</vt:lpstr>
      <vt:lpstr>Declaración anual de los productores</vt:lpstr>
      <vt:lpstr>Operadores de RAEE</vt:lpstr>
      <vt:lpstr>Operadores de RAEE</vt:lpstr>
      <vt:lpstr>Diapositiva 55</vt:lpstr>
      <vt:lpstr>Sistema individual de manejo de RAEE </vt:lpstr>
      <vt:lpstr>Sistema colectivo de manejo de RAEE </vt:lpstr>
      <vt:lpstr>Obligación de realizar una recolección selectiva</vt:lpstr>
      <vt:lpstr>Centros de acopio</vt:lpstr>
      <vt:lpstr>Requisitos técnicos</vt:lpstr>
      <vt:lpstr>Diapositiva 61</vt:lpstr>
      <vt:lpstr>Incentivos</vt:lpstr>
      <vt:lpstr>Infracciones y sanciones</vt:lpstr>
      <vt:lpstr>Diapositiva 64</vt:lpstr>
      <vt:lpstr>Disposición complementaria cuarta disposición</vt:lpstr>
      <vt:lpstr>Diapositiva 66</vt:lpstr>
      <vt:lpstr>Diapositiva 67</vt:lpstr>
      <vt:lpstr>Disposiciones complementarias al Reglamento RAEE </vt:lpstr>
      <vt:lpstr>Disposiciones complementarias al Reglamento RAEE </vt:lpstr>
      <vt:lpstr>Disposiciones complementarias al Reglamento RAEE </vt:lpstr>
      <vt:lpstr>Disposiciones complementarias al Reglamento RAEE </vt:lpstr>
      <vt:lpstr>Diapositiva 72</vt:lpstr>
      <vt:lpstr>Objetivos</vt:lpstr>
      <vt:lpstr>Participantes</vt:lpstr>
      <vt:lpstr>Puntos de acopio</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Retos </vt:lpstr>
      <vt:lpstr>Diapositiva 88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fpano</dc:creator>
  <cp:lastModifiedBy>Carlos</cp:lastModifiedBy>
  <cp:revision>62</cp:revision>
  <dcterms:created xsi:type="dcterms:W3CDTF">2015-05-22T15:37:14Z</dcterms:created>
  <dcterms:modified xsi:type="dcterms:W3CDTF">2016-04-06T13:47:43Z</dcterms:modified>
</cp:coreProperties>
</file>